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3"/>
  </p:notesMasterIdLst>
  <p:sldIdLst>
    <p:sldId id="256" r:id="rId2"/>
    <p:sldId id="257" r:id="rId3"/>
    <p:sldId id="263" r:id="rId4"/>
    <p:sldId id="264" r:id="rId5"/>
    <p:sldId id="265" r:id="rId6"/>
    <p:sldId id="258" r:id="rId7"/>
    <p:sldId id="259" r:id="rId8"/>
    <p:sldId id="267" r:id="rId9"/>
    <p:sldId id="268" r:id="rId10"/>
    <p:sldId id="295" r:id="rId11"/>
    <p:sldId id="269" r:id="rId12"/>
    <p:sldId id="296" r:id="rId13"/>
    <p:sldId id="279" r:id="rId14"/>
    <p:sldId id="282" r:id="rId15"/>
    <p:sldId id="280" r:id="rId16"/>
    <p:sldId id="283" r:id="rId17"/>
    <p:sldId id="281" r:id="rId18"/>
    <p:sldId id="284" r:id="rId19"/>
    <p:sldId id="260" r:id="rId20"/>
    <p:sldId id="270" r:id="rId21"/>
    <p:sldId id="261" r:id="rId22"/>
    <p:sldId id="297" r:id="rId23"/>
    <p:sldId id="288" r:id="rId24"/>
    <p:sldId id="289" r:id="rId25"/>
    <p:sldId id="290" r:id="rId26"/>
    <p:sldId id="291" r:id="rId27"/>
    <p:sldId id="292" r:id="rId28"/>
    <p:sldId id="293" r:id="rId29"/>
    <p:sldId id="294" r:id="rId30"/>
    <p:sldId id="262" r:id="rId31"/>
    <p:sldId id="266"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2314"/>
    <p:restoredTop sz="95659"/>
  </p:normalViewPr>
  <p:slideViewPr>
    <p:cSldViewPr snapToGrid="0">
      <p:cViewPr varScale="1">
        <p:scale>
          <a:sx n="77" d="100"/>
          <a:sy n="77" d="100"/>
        </p:scale>
        <p:origin x="52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0A388B-5477-1445-AEC8-0F8273F4C15D}" type="datetimeFigureOut">
              <a:rPr lang="el-GR" smtClean="0"/>
              <a:t>2/11/23</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1E2DC8-36CF-9C42-BBC9-04F7107DE95A}" type="slidenum">
              <a:rPr lang="el-GR" smtClean="0"/>
              <a:t>‹#›</a:t>
            </a:fld>
            <a:endParaRPr lang="el-GR"/>
          </a:p>
        </p:txBody>
      </p:sp>
    </p:spTree>
    <p:extLst>
      <p:ext uri="{BB962C8B-B14F-4D97-AF65-F5344CB8AC3E}">
        <p14:creationId xmlns:p14="http://schemas.microsoft.com/office/powerpoint/2010/main" val="2696843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28C719D5-3D81-4E5E-96A9-5F50914539F3}" type="slidenum">
              <a:rPr lang="el-GR" smtClean="0"/>
              <a:pPr/>
              <a:t>23</a:t>
            </a:fld>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28C719D5-3D81-4E5E-96A9-5F50914539F3}" type="slidenum">
              <a:rPr lang="el-GR" smtClean="0"/>
              <a:pPr/>
              <a:t>24</a:t>
            </a:fld>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28C719D5-3D81-4E5E-96A9-5F50914539F3}" type="slidenum">
              <a:rPr lang="el-GR" smtClean="0"/>
              <a:pPr/>
              <a:t>25</a:t>
            </a:fld>
            <a:endParaRPr 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28C719D5-3D81-4E5E-96A9-5F50914539F3}" type="slidenum">
              <a:rPr lang="el-GR" smtClean="0"/>
              <a:pPr/>
              <a:t>26</a:t>
            </a:fld>
            <a:endParaRPr 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28C719D5-3D81-4E5E-96A9-5F50914539F3}" type="slidenum">
              <a:rPr lang="el-GR" smtClean="0"/>
              <a:pPr/>
              <a:t>27</a:t>
            </a:fld>
            <a:endParaRPr 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28C719D5-3D81-4E5E-96A9-5F50914539F3}" type="slidenum">
              <a:rPr lang="el-GR" smtClean="0"/>
              <a:pPr/>
              <a:t>28</a:t>
            </a:fld>
            <a:endParaRPr 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28C719D5-3D81-4E5E-96A9-5F50914539F3}" type="slidenum">
              <a:rPr lang="el-GR" smtClean="0"/>
              <a:pPr/>
              <a:t>29</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11/2/23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11/2/23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8DFA1846-DA80-1C48-A609-854EA85C59AD}" type="datetimeFigureOut">
              <a:rPr lang="en-US" dirty="0"/>
              <a:pPr/>
              <a:t>11/2/23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11/2/23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11/2/23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11/2/23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11/2/23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D0DF5E60-9974-AC48-9591-99C2BB44B7CF}" type="datetimeFigureOut">
              <a:rPr lang="en-US" dirty="0"/>
              <a:pPr/>
              <a:t>11/2/23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l-GR"/>
              <a:t>Κάντε κλικ για να επεξεργαστείτε τον τίτλο υποδείγματος</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11/2/23</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l-GR"/>
              <a:t>Κάντε κλικ για να επεξεργαστείτε τον τίτλο υποδείγματος</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18C79C5D-2A6F-F04D-97DA-BEF2467B64E4}" type="datetimeFigureOut">
              <a:rPr lang="en-US" dirty="0"/>
              <a:pPr/>
              <a:t>11/2/23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8DFA1846-DA80-1C48-A609-854EA85C59AD}" type="datetimeFigureOut">
              <a:rPr lang="en-US" dirty="0"/>
              <a:pPr/>
              <a:t>11/2/23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l-GR"/>
              <a:t>Κάντε κλικ για να επεξεργαστείτε τον τίτλο υποδείγματος</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l-GR"/>
              <a:t>Στυλ κειμένου υποδείγματος</a:t>
            </a:r>
          </a:p>
        </p:txBody>
      </p:sp>
      <p:sp>
        <p:nvSpPr>
          <p:cNvPr id="2" name="Date Placeholder 1"/>
          <p:cNvSpPr>
            <a:spLocks noGrp="1"/>
          </p:cNvSpPr>
          <p:nvPr>
            <p:ph type="dt" sz="half" idx="10"/>
          </p:nvPr>
        </p:nvSpPr>
        <p:spPr/>
        <p:txBody>
          <a:bodyPr/>
          <a:lstStyle/>
          <a:p>
            <a:fld id="{FBF54567-0DE4-3F47-BF90-CB84690072F9}" type="datetimeFigureOut">
              <a:rPr lang="en-US" dirty="0"/>
              <a:pPr/>
              <a:t>11/2/23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ncho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11/2/23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11/2/23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11/2/23</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jpe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7.jp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https://www.youtube.com/embed/KZcyvpEhkEE?feature=oembed" TargetMode="External"/><Relationship Id="rId1" Type="http://schemas.openxmlformats.org/officeDocument/2006/relationships/video" Target="https://www.youtube.com/embed/AIsK5qZ6-i8?feature=oembed" TargetMode="External"/><Relationship Id="rId5" Type="http://schemas.openxmlformats.org/officeDocument/2006/relationships/image" Target="../media/image9.jpe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video" Target="https://www.youtube.com/embed/94To6OANKHc?feature=oembed" TargetMode="External"/><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10.jpeg"/><Relationship Id="rId5" Type="http://schemas.openxmlformats.org/officeDocument/2006/relationships/image" Target="../media/image3.png"/><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5.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14.xml.rels><?xml version="1.0" encoding="UTF-8" standalone="yes"?>
<Relationships xmlns="http://schemas.openxmlformats.org/package/2006/relationships"><Relationship Id="rId8" Type="http://schemas.openxmlformats.org/officeDocument/2006/relationships/audio" Target="../media/media8.wav"/><Relationship Id="rId3" Type="http://schemas.microsoft.com/office/2007/relationships/media" Target="../media/media6.wav"/><Relationship Id="rId7" Type="http://schemas.microsoft.com/office/2007/relationships/media" Target="../media/media8.wav"/><Relationship Id="rId2" Type="http://schemas.openxmlformats.org/officeDocument/2006/relationships/audio" Target="../media/media5.wav"/><Relationship Id="rId1" Type="http://schemas.microsoft.com/office/2007/relationships/media" Target="../media/media5.wav"/><Relationship Id="rId6" Type="http://schemas.openxmlformats.org/officeDocument/2006/relationships/audio" Target="../media/media7.wav"/><Relationship Id="rId11" Type="http://schemas.openxmlformats.org/officeDocument/2006/relationships/image" Target="../media/image15.png"/><Relationship Id="rId5" Type="http://schemas.microsoft.com/office/2007/relationships/media" Target="../media/media7.wav"/><Relationship Id="rId10" Type="http://schemas.openxmlformats.org/officeDocument/2006/relationships/image" Target="../media/image16.jpg"/><Relationship Id="rId4" Type="http://schemas.openxmlformats.org/officeDocument/2006/relationships/audio" Target="../media/media6.wav"/><Relationship Id="rId9"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p3"/><Relationship Id="rId1" Type="http://schemas.microsoft.com/office/2007/relationships/media" Target="../media/media9.mp3"/><Relationship Id="rId5" Type="http://schemas.openxmlformats.org/officeDocument/2006/relationships/image" Target="../media/image15.png"/><Relationship Id="rId4" Type="http://schemas.openxmlformats.org/officeDocument/2006/relationships/image" Target="../media/image17.jp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5" Type="http://schemas.openxmlformats.org/officeDocument/2006/relationships/image" Target="../media/image15.png"/><Relationship Id="rId4" Type="http://schemas.openxmlformats.org/officeDocument/2006/relationships/image" Target="../media/image18.jp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15.png"/><Relationship Id="rId5" Type="http://schemas.openxmlformats.org/officeDocument/2006/relationships/image" Target="../media/image20.jpg"/><Relationship Id="rId4" Type="http://schemas.openxmlformats.org/officeDocument/2006/relationships/image" Target="../media/image19.jp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5" Type="http://schemas.openxmlformats.org/officeDocument/2006/relationships/image" Target="../media/image15.png"/><Relationship Id="rId4" Type="http://schemas.openxmlformats.org/officeDocument/2006/relationships/image" Target="../media/image2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media" Target="../media/media14.mp3"/><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3.png"/><Relationship Id="rId5" Type="http://schemas.openxmlformats.org/officeDocument/2006/relationships/slideLayout" Target="../slideLayouts/slideLayout2.xml"/><Relationship Id="rId4" Type="http://schemas.openxmlformats.org/officeDocument/2006/relationships/audio" Target="../media/media14.mp3"/></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audio" Target="../media/media15.mp3"/><Relationship Id="rId7" Type="http://schemas.openxmlformats.org/officeDocument/2006/relationships/image" Target="../media/image3.png"/><Relationship Id="rId2" Type="http://schemas.microsoft.com/office/2007/relationships/media" Target="../media/media15.mp3"/><Relationship Id="rId1" Type="http://schemas.openxmlformats.org/officeDocument/2006/relationships/video" Target="https://www.youtube.com/embed/BDBcKy92pY8?feature=oembed" TargetMode="External"/><Relationship Id="rId6" Type="http://schemas.openxmlformats.org/officeDocument/2006/relationships/image" Target="../media/image22.jpeg"/><Relationship Id="rId5" Type="http://schemas.openxmlformats.org/officeDocument/2006/relationships/slideLayout" Target="../slideLayouts/slideLayout2.xml"/><Relationship Id="rId4" Type="http://schemas.openxmlformats.org/officeDocument/2006/relationships/video" Target="https://www.youtube.com/embed/Ulc96VUthBE?feature=oembed" TargetMode="Externa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6.mp3"/><Relationship Id="rId1" Type="http://schemas.microsoft.com/office/2007/relationships/media" Target="../media/media16.mp3"/><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notesSlide" Target="../notesSlides/notesSlide1.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7.mp3"/><Relationship Id="rId1" Type="http://schemas.microsoft.com/office/2007/relationships/media" Target="../media/media17.mp3"/><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notesSlide" Target="../notesSlides/notesSlide6.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8.mp3"/><Relationship Id="rId1" Type="http://schemas.microsoft.com/office/2007/relationships/media" Target="../media/media18.mp3"/><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notesSlide" Target="../notesSlides/notesSlide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https://player.vimeo.com/video/305970604?app_id=122963" TargetMode="External"/><Relationship Id="rId1" Type="http://schemas.openxmlformats.org/officeDocument/2006/relationships/video" Target="https://www.youtube.com/embed/-GTDdK4f6I0?feature=oembed" TargetMode="External"/><Relationship Id="rId5" Type="http://schemas.openxmlformats.org/officeDocument/2006/relationships/image" Target="../media/image36.jpeg"/><Relationship Id="rId4" Type="http://schemas.openxmlformats.org/officeDocument/2006/relationships/image" Target="../media/image3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B884928-0660-355D-1B57-CFEBE712A5C8}"/>
              </a:ext>
            </a:extLst>
          </p:cNvPr>
          <p:cNvSpPr>
            <a:spLocks noGrp="1"/>
          </p:cNvSpPr>
          <p:nvPr>
            <p:ph type="ctrTitle"/>
          </p:nvPr>
        </p:nvSpPr>
        <p:spPr>
          <a:xfrm>
            <a:off x="810001" y="1449147"/>
            <a:ext cx="10572000" cy="1567185"/>
          </a:xfrm>
        </p:spPr>
        <p:txBody>
          <a:bodyPr/>
          <a:lstStyle/>
          <a:p>
            <a:pPr algn="ctr"/>
            <a:r>
              <a:rPr lang="el-GR" sz="6600" dirty="0"/>
              <a:t>ΒΥΖΑΝΤΙΝΗ ΜΟΥΣΙΚΗ</a:t>
            </a:r>
          </a:p>
        </p:txBody>
      </p:sp>
      <p:sp>
        <p:nvSpPr>
          <p:cNvPr id="3" name="Υπότιτλος 2">
            <a:extLst>
              <a:ext uri="{FF2B5EF4-FFF2-40B4-BE49-F238E27FC236}">
                <a16:creationId xmlns:a16="http://schemas.microsoft.com/office/drawing/2014/main" id="{728831AC-BA77-A6DB-57CB-973E7726B583}"/>
              </a:ext>
            </a:extLst>
          </p:cNvPr>
          <p:cNvSpPr>
            <a:spLocks noGrp="1"/>
          </p:cNvSpPr>
          <p:nvPr>
            <p:ph type="subTitle" idx="1"/>
          </p:nvPr>
        </p:nvSpPr>
        <p:spPr/>
        <p:txBody>
          <a:bodyPr/>
          <a:lstStyle/>
          <a:p>
            <a:endParaRPr lang="el-GR"/>
          </a:p>
        </p:txBody>
      </p:sp>
    </p:spTree>
    <p:extLst>
      <p:ext uri="{BB962C8B-B14F-4D97-AF65-F5344CB8AC3E}">
        <p14:creationId xmlns:p14="http://schemas.microsoft.com/office/powerpoint/2010/main" val="19644716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DC6E767C-4190-A2FA-DB32-B7FBBBD61D75}"/>
              </a:ext>
            </a:extLst>
          </p:cNvPr>
          <p:cNvSpPr>
            <a:spLocks noGrp="1"/>
          </p:cNvSpPr>
          <p:nvPr>
            <p:ph idx="1"/>
          </p:nvPr>
        </p:nvSpPr>
        <p:spPr>
          <a:xfrm>
            <a:off x="464949" y="356461"/>
            <a:ext cx="11313763" cy="6214820"/>
          </a:xfrm>
        </p:spPr>
        <p:txBody>
          <a:bodyPr>
            <a:normAutofit fontScale="92500" lnSpcReduction="10000"/>
          </a:bodyPr>
          <a:lstStyle/>
          <a:p>
            <a:pPr marL="0" indent="0" algn="ctr">
              <a:buNone/>
            </a:pPr>
            <a:r>
              <a:rPr lang="el-GR" sz="2200" dirty="0" err="1">
                <a:effectLst/>
                <a:latin typeface="Palatino Linotype" panose="02040502050505030304" pitchFamily="18" charset="0"/>
                <a:ea typeface="Times New Roman" panose="02020603050405020304" pitchFamily="18" charset="0"/>
                <a:cs typeface="Arial" panose="020B0604020202020204" pitchFamily="34" charset="0"/>
              </a:rPr>
              <a:t>Τί</a:t>
            </a:r>
            <a:r>
              <a:rPr lang="el-GR" sz="22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2200" dirty="0" err="1">
                <a:effectLst/>
                <a:latin typeface="Palatino Linotype" panose="02040502050505030304" pitchFamily="18" charset="0"/>
                <a:ea typeface="Times New Roman" panose="02020603050405020304" pitchFamily="18" charset="0"/>
                <a:cs typeface="Arial" panose="020B0604020202020204" pitchFamily="34" charset="0"/>
              </a:rPr>
              <a:t>ἐννοοῦμε</a:t>
            </a:r>
            <a:r>
              <a:rPr lang="el-GR" sz="22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2200" dirty="0" err="1">
                <a:effectLst/>
                <a:latin typeface="Palatino Linotype" panose="02040502050505030304" pitchFamily="18" charset="0"/>
                <a:ea typeface="Times New Roman" panose="02020603050405020304" pitchFamily="18" charset="0"/>
                <a:cs typeface="Arial" panose="020B0604020202020204" pitchFamily="34" charset="0"/>
              </a:rPr>
              <a:t>ὑπὸ</a:t>
            </a:r>
            <a:r>
              <a:rPr lang="el-GR" sz="22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2200" dirty="0" err="1">
                <a:effectLst/>
                <a:latin typeface="Palatino Linotype" panose="02040502050505030304" pitchFamily="18" charset="0"/>
                <a:ea typeface="Times New Roman" panose="02020603050405020304" pitchFamily="18" charset="0"/>
                <a:cs typeface="Arial" panose="020B0604020202020204" pitchFamily="34" charset="0"/>
              </a:rPr>
              <a:t>τὸν</a:t>
            </a:r>
            <a:r>
              <a:rPr lang="el-GR" sz="22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2200" dirty="0" err="1">
                <a:effectLst/>
                <a:latin typeface="Palatino Linotype" panose="02040502050505030304" pitchFamily="18" charset="0"/>
                <a:ea typeface="Times New Roman" panose="02020603050405020304" pitchFamily="18" charset="0"/>
                <a:cs typeface="Arial" panose="020B0604020202020204" pitchFamily="34" charset="0"/>
              </a:rPr>
              <a:t>τόσο</a:t>
            </a:r>
            <a:r>
              <a:rPr lang="el-GR" sz="22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2200" dirty="0" err="1">
                <a:effectLst/>
                <a:latin typeface="Palatino Linotype" panose="02040502050505030304" pitchFamily="18" charset="0"/>
                <a:ea typeface="Times New Roman" panose="02020603050405020304" pitchFamily="18" charset="0"/>
                <a:cs typeface="Arial" panose="020B0604020202020204" pitchFamily="34" charset="0"/>
              </a:rPr>
              <a:t>οἰκεῖο</a:t>
            </a:r>
            <a:r>
              <a:rPr lang="el-GR" sz="22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2200" dirty="0" err="1">
                <a:effectLst/>
                <a:latin typeface="Palatino Linotype" panose="02040502050505030304" pitchFamily="18" charset="0"/>
                <a:ea typeface="Times New Roman" panose="02020603050405020304" pitchFamily="18" charset="0"/>
                <a:cs typeface="Arial" panose="020B0604020202020204" pitchFamily="34" charset="0"/>
              </a:rPr>
              <a:t>πλήν</a:t>
            </a:r>
            <a:r>
              <a:rPr lang="el-GR" sz="22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2200" dirty="0" err="1">
                <a:effectLst/>
                <a:latin typeface="Palatino Linotype" panose="02040502050505030304" pitchFamily="18" charset="0"/>
                <a:ea typeface="Times New Roman" panose="02020603050405020304" pitchFamily="18" charset="0"/>
                <a:cs typeface="Arial" panose="020B0604020202020204" pitchFamily="34" charset="0"/>
              </a:rPr>
              <a:t>ὅμως</a:t>
            </a:r>
            <a:r>
              <a:rPr lang="el-GR" sz="22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2200" dirty="0" err="1">
                <a:effectLst/>
                <a:latin typeface="Palatino Linotype" panose="02040502050505030304" pitchFamily="18" charset="0"/>
                <a:ea typeface="Times New Roman" panose="02020603050405020304" pitchFamily="18" charset="0"/>
                <a:cs typeface="Arial" panose="020B0604020202020204" pitchFamily="34" charset="0"/>
              </a:rPr>
              <a:t>σαφῶς</a:t>
            </a:r>
            <a:r>
              <a:rPr lang="el-GR" sz="22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2200" dirty="0" err="1">
                <a:effectLst/>
                <a:latin typeface="Palatino Linotype" panose="02040502050505030304" pitchFamily="18" charset="0"/>
                <a:ea typeface="Times New Roman" panose="02020603050405020304" pitchFamily="18" charset="0"/>
                <a:cs typeface="Arial" panose="020B0604020202020204" pitchFamily="34" charset="0"/>
              </a:rPr>
              <a:t>ἀμφίσημο</a:t>
            </a:r>
            <a:r>
              <a:rPr lang="el-GR" sz="22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2200" dirty="0" err="1">
                <a:effectLst/>
                <a:latin typeface="Palatino Linotype" panose="02040502050505030304" pitchFamily="18" charset="0"/>
                <a:ea typeface="Times New Roman" panose="02020603050405020304" pitchFamily="18" charset="0"/>
                <a:cs typeface="Arial" panose="020B0604020202020204" pitchFamily="34" charset="0"/>
              </a:rPr>
              <a:t>ὅρο</a:t>
            </a:r>
            <a:r>
              <a:rPr lang="el-GR" sz="22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2200" b="1" i="1" dirty="0" err="1">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Βυζαντινὴ</a:t>
            </a:r>
            <a:r>
              <a:rPr lang="el-GR" sz="2200" b="1" i="1" dirty="0">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 </a:t>
            </a:r>
            <a:r>
              <a:rPr lang="el-GR" sz="2200" b="1" i="1" dirty="0" err="1">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Μουσική</a:t>
            </a:r>
            <a:r>
              <a:rPr lang="el-GR" sz="2200" dirty="0">
                <a:effectLst/>
                <a:latin typeface="Palatino Linotype" panose="02040502050505030304" pitchFamily="18" charset="0"/>
                <a:ea typeface="Times New Roman" panose="02020603050405020304" pitchFamily="18" charset="0"/>
                <a:cs typeface="Arial" panose="020B0604020202020204" pitchFamily="34" charset="0"/>
              </a:rPr>
              <a:t>; </a:t>
            </a:r>
          </a:p>
          <a:p>
            <a:pPr algn="just"/>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Ἀσφαλῶς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τὸ</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συναμφότερο</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ὡς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τέχνη</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τὴν</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b="1" i="1" u="sng" dirty="0" err="1">
                <a:effectLst/>
                <a:latin typeface="Palatino Linotype" panose="02040502050505030304" pitchFamily="18" charset="0"/>
                <a:ea typeface="Times New Roman" panose="02020603050405020304" pitchFamily="18" charset="0"/>
                <a:cs typeface="Arial" panose="020B0604020202020204" pitchFamily="34" charset="0"/>
              </a:rPr>
              <a:t>Ψαλτική</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ποὺ</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b="1" i="1" dirty="0">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a:t>
            </a:r>
            <a:r>
              <a:rPr lang="el-GR" sz="1800" b="1" i="1" dirty="0" err="1">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διὰ</a:t>
            </a:r>
            <a:r>
              <a:rPr lang="el-GR" sz="1800" b="1" i="1" dirty="0">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 </a:t>
            </a:r>
            <a:r>
              <a:rPr lang="el-GR" sz="1800" b="1" i="1" dirty="0" err="1">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ῥυθμῶν</a:t>
            </a:r>
            <a:r>
              <a:rPr lang="el-GR" sz="1800" b="1" i="1" dirty="0">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 </a:t>
            </a:r>
            <a:r>
              <a:rPr lang="el-GR" sz="1800" b="1" i="1" dirty="0" err="1">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καὶ</a:t>
            </a:r>
            <a:r>
              <a:rPr lang="el-GR" sz="1800" b="1" i="1" dirty="0">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 </a:t>
            </a:r>
            <a:r>
              <a:rPr lang="el-GR" sz="1800" b="1" i="1" dirty="0" err="1">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μελῶν</a:t>
            </a:r>
            <a:r>
              <a:rPr lang="el-GR" sz="1800" b="1" i="1" dirty="0">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 </a:t>
            </a:r>
            <a:r>
              <a:rPr lang="el-GR" sz="1800" b="1" i="1" dirty="0" err="1">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περὶ</a:t>
            </a:r>
            <a:r>
              <a:rPr lang="el-GR" sz="1800" b="1" i="1" dirty="0">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 </a:t>
            </a:r>
            <a:r>
              <a:rPr lang="el-GR" sz="1800" b="1" i="1" dirty="0" err="1">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τοὺς</a:t>
            </a:r>
            <a:r>
              <a:rPr lang="el-GR" sz="1800" b="1" i="1" dirty="0">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 </a:t>
            </a:r>
            <a:r>
              <a:rPr lang="el-GR" sz="1800" b="1" i="1" dirty="0" err="1">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θείους</a:t>
            </a:r>
            <a:r>
              <a:rPr lang="el-GR" sz="1800" b="1" i="1" dirty="0">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 </a:t>
            </a:r>
            <a:r>
              <a:rPr lang="el-GR" sz="1800" b="1" i="1" dirty="0" err="1">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ὕμνους</a:t>
            </a:r>
            <a:r>
              <a:rPr lang="el-GR" sz="1800" b="1" i="1" dirty="0">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 </a:t>
            </a:r>
            <a:r>
              <a:rPr lang="el-GR" sz="1800" b="1" i="1" dirty="0" err="1">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καταγίγνεται</a:t>
            </a:r>
            <a:r>
              <a:rPr lang="el-GR" sz="1800" b="1" i="1" dirty="0">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a:t>
            </a:r>
            <a:r>
              <a:rPr lang="el-GR" sz="1800" b="1"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100" dirty="0">
                <a:effectLst/>
                <a:latin typeface="Palatino Linotype" panose="02040502050505030304" pitchFamily="18" charset="0"/>
                <a:ea typeface="Times New Roman" panose="02020603050405020304" pitchFamily="18" charset="0"/>
                <a:cs typeface="Arial" panose="020B0604020202020204" pitchFamily="34" charset="0"/>
              </a:rPr>
              <a:t>[</a:t>
            </a:r>
            <a:r>
              <a:rPr lang="el-GR" sz="1100" dirty="0" err="1">
                <a:effectLst/>
                <a:latin typeface="Palatino Linotype" panose="02040502050505030304" pitchFamily="18" charset="0"/>
                <a:ea typeface="Times New Roman" panose="02020603050405020304" pitchFamily="18" charset="0"/>
                <a:cs typeface="Arial" panose="020B0604020202020204" pitchFamily="34" charset="0"/>
              </a:rPr>
              <a:t>Christian</a:t>
            </a:r>
            <a:r>
              <a:rPr lang="el-GR" sz="11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100" dirty="0" err="1">
                <a:effectLst/>
                <a:latin typeface="Palatino Linotype" panose="02040502050505030304" pitchFamily="18" charset="0"/>
                <a:ea typeface="Times New Roman" panose="02020603050405020304" pitchFamily="18" charset="0"/>
                <a:cs typeface="Arial" panose="020B0604020202020204" pitchFamily="34" charset="0"/>
              </a:rPr>
              <a:t>Hannick</a:t>
            </a:r>
            <a:r>
              <a:rPr lang="el-GR" sz="11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100" dirty="0" err="1">
                <a:effectLst/>
                <a:latin typeface="Palatino Linotype" panose="02040502050505030304" pitchFamily="18" charset="0"/>
                <a:ea typeface="Times New Roman" panose="02020603050405020304" pitchFamily="18" charset="0"/>
                <a:cs typeface="Arial" panose="020B0604020202020204" pitchFamily="34" charset="0"/>
              </a:rPr>
              <a:t>und</a:t>
            </a:r>
            <a:r>
              <a:rPr lang="el-GR" sz="11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100" dirty="0" err="1">
                <a:effectLst/>
                <a:latin typeface="Palatino Linotype" panose="02040502050505030304" pitchFamily="18" charset="0"/>
                <a:ea typeface="Times New Roman" panose="02020603050405020304" pitchFamily="18" charset="0"/>
                <a:cs typeface="Arial" panose="020B0604020202020204" pitchFamily="34" charset="0"/>
              </a:rPr>
              <a:t>Gerda</a:t>
            </a:r>
            <a:r>
              <a:rPr lang="el-GR" sz="11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100" dirty="0" err="1">
                <a:effectLst/>
                <a:latin typeface="Palatino Linotype" panose="02040502050505030304" pitchFamily="18" charset="0"/>
                <a:ea typeface="Times New Roman" panose="02020603050405020304" pitchFamily="18" charset="0"/>
                <a:cs typeface="Arial" panose="020B0604020202020204" pitchFamily="34" charset="0"/>
              </a:rPr>
              <a:t>Wolfram</a:t>
            </a:r>
            <a:r>
              <a:rPr lang="el-GR" sz="1100" dirty="0">
                <a:effectLst/>
                <a:latin typeface="Palatino Linotype" panose="02040502050505030304" pitchFamily="18" charset="0"/>
                <a:ea typeface="Times New Roman" panose="02020603050405020304" pitchFamily="18" charset="0"/>
                <a:cs typeface="Arial" panose="020B0604020202020204" pitchFamily="34" charset="0"/>
              </a:rPr>
              <a:t>,</a:t>
            </a:r>
            <a:r>
              <a:rPr lang="el-GR" sz="11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100" i="1" dirty="0" err="1">
                <a:effectLst/>
                <a:latin typeface="Palatino Linotype" panose="02040502050505030304" pitchFamily="18" charset="0"/>
                <a:ea typeface="Times New Roman" panose="02020603050405020304" pitchFamily="18" charset="0"/>
                <a:cs typeface="Arial" panose="020B0604020202020204" pitchFamily="34" charset="0"/>
              </a:rPr>
              <a:t>Gabriel</a:t>
            </a:r>
            <a:r>
              <a:rPr lang="el-GR" sz="11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100" i="1" dirty="0" err="1">
                <a:effectLst/>
                <a:latin typeface="Palatino Linotype" panose="02040502050505030304" pitchFamily="18" charset="0"/>
                <a:ea typeface="Times New Roman" panose="02020603050405020304" pitchFamily="18" charset="0"/>
                <a:cs typeface="Arial" panose="020B0604020202020204" pitchFamily="34" charset="0"/>
              </a:rPr>
              <a:t>Hieromonachos</a:t>
            </a:r>
            <a:r>
              <a:rPr lang="el-GR" sz="11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100" i="1" dirty="0" err="1">
                <a:effectLst/>
                <a:latin typeface="Palatino Linotype" panose="02040502050505030304" pitchFamily="18" charset="0"/>
                <a:ea typeface="Times New Roman" panose="02020603050405020304" pitchFamily="18" charset="0"/>
                <a:cs typeface="Arial" panose="020B0604020202020204" pitchFamily="34" charset="0"/>
              </a:rPr>
              <a:t>Abhandlung</a:t>
            </a:r>
            <a:r>
              <a:rPr lang="el-GR" sz="11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100" i="1" dirty="0" err="1">
                <a:effectLst/>
                <a:latin typeface="Palatino Linotype" panose="02040502050505030304" pitchFamily="18" charset="0"/>
                <a:ea typeface="Times New Roman" panose="02020603050405020304" pitchFamily="18" charset="0"/>
                <a:cs typeface="Arial" panose="020B0604020202020204" pitchFamily="34" charset="0"/>
              </a:rPr>
              <a:t>über</a:t>
            </a:r>
            <a:r>
              <a:rPr lang="el-GR" sz="11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100" i="1" dirty="0" err="1">
                <a:effectLst/>
                <a:latin typeface="Palatino Linotype" panose="02040502050505030304" pitchFamily="18" charset="0"/>
                <a:ea typeface="Times New Roman" panose="02020603050405020304" pitchFamily="18" charset="0"/>
                <a:cs typeface="Arial" panose="020B0604020202020204" pitchFamily="34" charset="0"/>
              </a:rPr>
              <a:t>den</a:t>
            </a:r>
            <a:r>
              <a:rPr lang="el-GR" sz="11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100" i="1" dirty="0" err="1">
                <a:effectLst/>
                <a:latin typeface="Palatino Linotype" panose="02040502050505030304" pitchFamily="18" charset="0"/>
                <a:ea typeface="Times New Roman" panose="02020603050405020304" pitchFamily="18" charset="0"/>
                <a:cs typeface="Arial" panose="020B0604020202020204" pitchFamily="34" charset="0"/>
              </a:rPr>
              <a:t>Kirchengesang</a:t>
            </a:r>
            <a:r>
              <a:rPr lang="el-GR" sz="1100" dirty="0">
                <a:effectLst/>
                <a:latin typeface="Palatino Linotype" panose="02040502050505030304" pitchFamily="18" charset="0"/>
                <a:ea typeface="Times New Roman" panose="02020603050405020304" pitchFamily="18" charset="0"/>
                <a:cs typeface="Arial" panose="020B0604020202020204" pitchFamily="34" charset="0"/>
              </a:rPr>
              <a:t> (CSRM I)</a:t>
            </a:r>
            <a:r>
              <a:rPr lang="el-GR" sz="11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100" dirty="0" err="1">
                <a:effectLst/>
                <a:latin typeface="Palatino Linotype" panose="02040502050505030304" pitchFamily="18" charset="0"/>
                <a:ea typeface="Times New Roman" panose="02020603050405020304" pitchFamily="18" charset="0"/>
                <a:cs typeface="Arial" panose="020B0604020202020204" pitchFamily="34" charset="0"/>
              </a:rPr>
              <a:t>Wien</a:t>
            </a:r>
            <a:r>
              <a:rPr lang="el-GR" sz="1100" dirty="0">
                <a:effectLst/>
                <a:latin typeface="Palatino Linotype" panose="02040502050505030304" pitchFamily="18" charset="0"/>
                <a:ea typeface="Times New Roman" panose="02020603050405020304" pitchFamily="18" charset="0"/>
                <a:cs typeface="Arial" panose="020B0604020202020204" pitchFamily="34" charset="0"/>
              </a:rPr>
              <a:t> 1985, p. 38</a:t>
            </a:r>
            <a:r>
              <a:rPr lang="el-GR" sz="1100" baseline="30000" dirty="0">
                <a:effectLst/>
                <a:latin typeface="Palatino Linotype" panose="02040502050505030304" pitchFamily="18" charset="0"/>
                <a:ea typeface="Times New Roman" panose="02020603050405020304" pitchFamily="18" charset="0"/>
                <a:cs typeface="Arial" panose="020B0604020202020204" pitchFamily="34" charset="0"/>
              </a:rPr>
              <a:t>27-28</a:t>
            </a:r>
            <a:r>
              <a:rPr lang="el-GR" sz="1100" dirty="0">
                <a:effectLst/>
                <a:latin typeface="Palatino Linotype" panose="02040502050505030304" pitchFamily="18" charset="0"/>
                <a:ea typeface="Times New Roman" panose="02020603050405020304" pitchFamily="18" charset="0"/>
                <a:cs typeface="Arial" panose="020B0604020202020204" pitchFamily="34" charset="0"/>
              </a:rPr>
              <a:t>]</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καὶ</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ὡς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ἐπιστήμη</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τὴ</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βυζαντινὴ</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b="1" i="1" u="sng" dirty="0" err="1">
                <a:effectLst/>
                <a:latin typeface="Palatino Linotype" panose="02040502050505030304" pitchFamily="18" charset="0"/>
                <a:ea typeface="Times New Roman" panose="02020603050405020304" pitchFamily="18" charset="0"/>
                <a:cs typeface="Arial" panose="020B0604020202020204" pitchFamily="34" charset="0"/>
              </a:rPr>
              <a:t>Μουσικολογία</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ποὺ</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μεθοδικὰ</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καὶ</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συστηματικὰ</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ἀποπειρᾶται</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νὰ</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ἀρθρώσει</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ὑπεύθυνο</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λόγο</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γιὰ</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τὰ</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πολυποίκιλα</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δεδομένα</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τῆς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ἴδιας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τέχνης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λόγο</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ποὺ</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ἀπαιτεῖ</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βέβαια</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ἀντίστοιχη</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ἔρευνα</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καὶ</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σπουδὴ</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καὶ</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γνώση</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p>
          <a:p>
            <a:pPr algn="just"/>
            <a:endParaRPr lang="el-GR" dirty="0">
              <a:latin typeface="Palatino Linotype" panose="02040502050505030304" pitchFamily="18" charset="0"/>
              <a:ea typeface="Times New Roman" panose="02020603050405020304" pitchFamily="18" charset="0"/>
              <a:cs typeface="Arial" panose="020B0604020202020204" pitchFamily="34" charset="0"/>
            </a:endParaRPr>
          </a:p>
          <a:p>
            <a:pPr algn="just"/>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Ἡ</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ἀλληλεξάρτηση</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ἀμφότερων</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τῶν</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πτυχῶν</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τῆς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Βυζαντινῆς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Μουσικῆς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εἶναι</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πασιφανὴς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καὶ</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αὐταπόδεικτη</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καὶ</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παρότι</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σαφῶς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φαίνεται</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νὰ</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προέχει</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ἡ</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πρακτικὴ</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διάσταση</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τοῦ</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πράγματος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ἂν</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παραθεωρηθεῖ</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ἡ</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ἴδια</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ἡ</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ψαλτικὴ</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ἔκφραση</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ἡ</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μουσικὴ</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ὡς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τέχνη</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καὶ</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καλλιτεχνία</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τί</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ἀπομένει</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νὰ</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σχολιάσει</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ὁ</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μουσικολόγος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ποιός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ἀντιλέγει</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ὅτι</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καὶ</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ἡ</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βαθύτερη</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γνώση</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τῶν</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πολλαπλῶν</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θεωρητικῶν</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δεδομένων</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τοῦ</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πράγματος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λειτουργεῖ</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εὐεργετικότατα</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γιὰ</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τὸν</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ψάλτη</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ὡς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καλλιτέχνη</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ἀπὸ</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παλιὰ</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τὸ</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τόνιζε,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ἄλλωστε</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καὶ</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ὁ</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Μανουὴλ</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Χρυσάφης: </a:t>
            </a:r>
            <a:r>
              <a:rPr lang="el-GR" sz="1800" b="1" dirty="0">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a:t>
            </a:r>
            <a:r>
              <a:rPr lang="el-GR" sz="1800" b="1" i="1" dirty="0">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a:t>
            </a:r>
            <a:r>
              <a:rPr lang="el-GR" sz="1800" b="1" i="1" dirty="0" err="1">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οἱ</a:t>
            </a:r>
            <a:r>
              <a:rPr lang="el-GR" sz="1800" b="1" i="1" dirty="0">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 </a:t>
            </a:r>
            <a:r>
              <a:rPr lang="el-GR" sz="1800" b="1" i="1" dirty="0" err="1">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φιλοτιμούμενοι</a:t>
            </a:r>
            <a:r>
              <a:rPr lang="el-GR" sz="1800" b="1" i="1" dirty="0">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 </a:t>
            </a:r>
            <a:r>
              <a:rPr lang="el-GR" sz="1800" b="1" i="1" dirty="0" err="1">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ἐπὶ</a:t>
            </a:r>
            <a:r>
              <a:rPr lang="el-GR" sz="1800" b="1" i="1" dirty="0">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 </a:t>
            </a:r>
            <a:r>
              <a:rPr lang="el-GR" sz="1800" b="1" i="1" dirty="0" err="1">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τὸ</a:t>
            </a:r>
            <a:r>
              <a:rPr lang="el-GR" sz="1800" b="1" i="1" dirty="0">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 </a:t>
            </a:r>
            <a:r>
              <a:rPr lang="el-GR" sz="1800" b="1" i="1" dirty="0" err="1">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ψάλλειν</a:t>
            </a:r>
            <a:r>
              <a:rPr lang="el-GR" sz="1800" b="1" i="1" dirty="0">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 </a:t>
            </a:r>
            <a:r>
              <a:rPr lang="el-GR" sz="1800" b="1" i="1" dirty="0" err="1">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εἰδέναι</a:t>
            </a:r>
            <a:r>
              <a:rPr lang="el-GR" sz="1800" b="1" i="1" dirty="0">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 </a:t>
            </a:r>
            <a:r>
              <a:rPr lang="el-GR" sz="1800" b="1" i="1" dirty="0" err="1">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καὶ</a:t>
            </a:r>
            <a:r>
              <a:rPr lang="el-GR" sz="1800" b="1" i="1" dirty="0">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 </a:t>
            </a:r>
            <a:r>
              <a:rPr lang="el-GR" sz="1800" b="1" i="1" dirty="0" err="1">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ἐπιστήμονες</a:t>
            </a:r>
            <a:r>
              <a:rPr lang="el-GR" sz="1800" b="1" i="1" dirty="0">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 </a:t>
            </a:r>
            <a:r>
              <a:rPr lang="el-GR" sz="1800" b="1" i="1" dirty="0" err="1">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εἶναι</a:t>
            </a:r>
            <a:r>
              <a:rPr lang="el-GR" sz="1800" b="1" i="1" dirty="0">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 </a:t>
            </a:r>
            <a:r>
              <a:rPr lang="el-GR" sz="1800" b="1" i="1" dirty="0" err="1">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τῆς</a:t>
            </a:r>
            <a:r>
              <a:rPr lang="el-GR" sz="1800" b="1" i="1" dirty="0">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 </a:t>
            </a:r>
            <a:r>
              <a:rPr lang="el-GR" sz="1800" b="1" i="1" dirty="0" err="1">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ψαλτικῆς</a:t>
            </a:r>
            <a:r>
              <a:rPr lang="el-GR" sz="1800" b="1" i="1" dirty="0">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 [...] μετ' </a:t>
            </a:r>
            <a:r>
              <a:rPr lang="el-GR" sz="1800" b="1" i="1" dirty="0" err="1">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ἐπιστήμης</a:t>
            </a:r>
            <a:r>
              <a:rPr lang="el-GR" sz="1800" b="1" i="1" dirty="0">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 </a:t>
            </a:r>
            <a:r>
              <a:rPr lang="el-GR" sz="1800" b="1" i="1" dirty="0" err="1">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ἀκριβοῦς</a:t>
            </a:r>
            <a:r>
              <a:rPr lang="el-GR" sz="1800" b="1" i="1" dirty="0">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 τε </a:t>
            </a:r>
            <a:r>
              <a:rPr lang="el-GR" sz="1800" b="1" i="1" dirty="0" err="1">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καὶ</a:t>
            </a:r>
            <a:r>
              <a:rPr lang="el-GR" sz="1800" b="1" i="1" dirty="0">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 </a:t>
            </a:r>
            <a:r>
              <a:rPr lang="el-GR" sz="1800" b="1" i="1" dirty="0" err="1">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ἀπταίστου</a:t>
            </a:r>
            <a:r>
              <a:rPr lang="el-GR" sz="1800" b="1" i="1" dirty="0">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 </a:t>
            </a:r>
            <a:r>
              <a:rPr lang="el-GR" sz="1800" b="1" i="1" dirty="0" err="1">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τὴν</a:t>
            </a:r>
            <a:r>
              <a:rPr lang="el-GR" sz="1800" b="1" i="1" dirty="0">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 </a:t>
            </a:r>
            <a:r>
              <a:rPr lang="el-GR" sz="1800" b="1" i="1" dirty="0" err="1">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τοιαύτην</a:t>
            </a:r>
            <a:r>
              <a:rPr lang="el-GR" sz="1800" b="1" i="1" dirty="0">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 </a:t>
            </a:r>
            <a:r>
              <a:rPr lang="el-GR" sz="1800" b="1" i="1" dirty="0" err="1">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μετέρχεσθαι</a:t>
            </a:r>
            <a:r>
              <a:rPr lang="el-GR" sz="1800" b="1" i="1" dirty="0">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 </a:t>
            </a:r>
            <a:r>
              <a:rPr lang="el-GR" sz="1800" b="1" i="1" dirty="0" err="1">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τέχνην</a:t>
            </a:r>
            <a:r>
              <a:rPr lang="el-GR" sz="1800" b="1" i="1" dirty="0">
                <a:solidFill>
                  <a:srgbClr val="FF0000"/>
                </a:solidFill>
                <a:effectLst/>
                <a:latin typeface="Palatino Linotype" panose="02040502050505030304" pitchFamily="18" charset="0"/>
                <a:ea typeface="Times New Roman" panose="02020603050405020304" pitchFamily="18" charset="0"/>
                <a:cs typeface="Arial" panose="020B0604020202020204" pitchFamily="34" charset="0"/>
              </a:rPr>
              <a:t>» </a:t>
            </a:r>
            <a:r>
              <a:rPr lang="el-GR" sz="1100" dirty="0">
                <a:effectLst/>
                <a:latin typeface="Palatino Linotype" panose="02040502050505030304" pitchFamily="18" charset="0"/>
                <a:ea typeface="Times New Roman" panose="02020603050405020304" pitchFamily="18" charset="0"/>
                <a:cs typeface="Arial" panose="020B0604020202020204" pitchFamily="34" charset="0"/>
              </a:rPr>
              <a:t>[</a:t>
            </a:r>
            <a:r>
              <a:rPr lang="el-GR" sz="1100" dirty="0" err="1">
                <a:effectLst/>
                <a:latin typeface="Palatino Linotype" panose="02040502050505030304" pitchFamily="18" charset="0"/>
                <a:ea typeface="Times New Roman" panose="02020603050405020304" pitchFamily="18" charset="0"/>
                <a:cs typeface="Arial" panose="020B0604020202020204" pitchFamily="34" charset="0"/>
              </a:rPr>
              <a:t>Dimitri</a:t>
            </a:r>
            <a:r>
              <a:rPr lang="el-GR" sz="1100" dirty="0">
                <a:effectLst/>
                <a:latin typeface="Palatino Linotype" panose="02040502050505030304" pitchFamily="18" charset="0"/>
                <a:ea typeface="Times New Roman" panose="02020603050405020304" pitchFamily="18" charset="0"/>
                <a:cs typeface="Arial" panose="020B0604020202020204" pitchFamily="34" charset="0"/>
              </a:rPr>
              <a:t> E. </a:t>
            </a:r>
            <a:r>
              <a:rPr lang="el-GR" sz="1100" dirty="0" err="1">
                <a:effectLst/>
                <a:latin typeface="Palatino Linotype" panose="02040502050505030304" pitchFamily="18" charset="0"/>
                <a:ea typeface="Times New Roman" panose="02020603050405020304" pitchFamily="18" charset="0"/>
                <a:cs typeface="Arial" panose="020B0604020202020204" pitchFamily="34" charset="0"/>
              </a:rPr>
              <a:t>Conomos</a:t>
            </a:r>
            <a:r>
              <a:rPr lang="el-GR" sz="1100" dirty="0">
                <a:effectLst/>
                <a:latin typeface="Palatino Linotype" panose="02040502050505030304" pitchFamily="18" charset="0"/>
                <a:ea typeface="Times New Roman" panose="02020603050405020304" pitchFamily="18" charset="0"/>
                <a:cs typeface="Arial" panose="020B0604020202020204" pitchFamily="34" charset="0"/>
              </a:rPr>
              <a:t>,</a:t>
            </a:r>
            <a:r>
              <a:rPr lang="el-GR" sz="1100" i="1" dirty="0">
                <a:effectLst/>
                <a:latin typeface="Palatino Linotype" panose="02040502050505030304" pitchFamily="18" charset="0"/>
                <a:ea typeface="Times New Roman" panose="02020603050405020304" pitchFamily="18" charset="0"/>
                <a:cs typeface="Arial" panose="020B0604020202020204" pitchFamily="34" charset="0"/>
              </a:rPr>
              <a:t> The </a:t>
            </a:r>
            <a:r>
              <a:rPr lang="el-GR" sz="1100" i="1" dirty="0" err="1">
                <a:effectLst/>
                <a:latin typeface="Palatino Linotype" panose="02040502050505030304" pitchFamily="18" charset="0"/>
                <a:ea typeface="Times New Roman" panose="02020603050405020304" pitchFamily="18" charset="0"/>
                <a:cs typeface="Arial" panose="020B0604020202020204" pitchFamily="34" charset="0"/>
              </a:rPr>
              <a:t>Treatise</a:t>
            </a:r>
            <a:r>
              <a:rPr lang="el-GR" sz="1100" i="1" dirty="0">
                <a:effectLst/>
                <a:latin typeface="Palatino Linotype" panose="02040502050505030304" pitchFamily="18" charset="0"/>
                <a:ea typeface="Times New Roman" panose="02020603050405020304" pitchFamily="18" charset="0"/>
                <a:cs typeface="Arial" panose="020B0604020202020204" pitchFamily="34" charset="0"/>
              </a:rPr>
              <a:t> of </a:t>
            </a:r>
            <a:r>
              <a:rPr lang="el-GR" sz="1100" i="1" dirty="0" err="1">
                <a:effectLst/>
                <a:latin typeface="Palatino Linotype" panose="02040502050505030304" pitchFamily="18" charset="0"/>
                <a:ea typeface="Times New Roman" panose="02020603050405020304" pitchFamily="18" charset="0"/>
                <a:cs typeface="Arial" panose="020B0604020202020204" pitchFamily="34" charset="0"/>
              </a:rPr>
              <a:t>Manuel</a:t>
            </a:r>
            <a:r>
              <a:rPr lang="el-GR" sz="11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100" i="1" dirty="0" err="1">
                <a:effectLst/>
                <a:latin typeface="Palatino Linotype" panose="02040502050505030304" pitchFamily="18" charset="0"/>
                <a:ea typeface="Times New Roman" panose="02020603050405020304" pitchFamily="18" charset="0"/>
                <a:cs typeface="Arial" panose="020B0604020202020204" pitchFamily="34" charset="0"/>
              </a:rPr>
              <a:t>Chrysaphes</a:t>
            </a:r>
            <a:r>
              <a:rPr lang="el-GR" sz="1100" i="1" dirty="0">
                <a:effectLst/>
                <a:latin typeface="Palatino Linotype" panose="02040502050505030304" pitchFamily="18" charset="0"/>
                <a:ea typeface="Times New Roman" panose="02020603050405020304" pitchFamily="18" charset="0"/>
                <a:cs typeface="Arial" panose="020B0604020202020204" pitchFamily="34" charset="0"/>
              </a:rPr>
              <a:t> the </a:t>
            </a:r>
            <a:r>
              <a:rPr lang="el-GR" sz="1100" i="1" dirty="0" err="1">
                <a:effectLst/>
                <a:latin typeface="Palatino Linotype" panose="02040502050505030304" pitchFamily="18" charset="0"/>
                <a:ea typeface="Times New Roman" panose="02020603050405020304" pitchFamily="18" charset="0"/>
                <a:cs typeface="Arial" panose="020B0604020202020204" pitchFamily="34" charset="0"/>
              </a:rPr>
              <a:t>Lampadarios</a:t>
            </a:r>
            <a:r>
              <a:rPr lang="el-GR" sz="1100" i="1" dirty="0">
                <a:effectLst/>
                <a:latin typeface="Palatino Linotype" panose="02040502050505030304" pitchFamily="18" charset="0"/>
                <a:ea typeface="Times New Roman" panose="02020603050405020304" pitchFamily="18" charset="0"/>
                <a:cs typeface="Arial" panose="020B0604020202020204" pitchFamily="34" charset="0"/>
              </a:rPr>
              <a:t>: On the </a:t>
            </a:r>
            <a:r>
              <a:rPr lang="el-GR" sz="1100" i="1" dirty="0" err="1">
                <a:effectLst/>
                <a:latin typeface="Palatino Linotype" panose="02040502050505030304" pitchFamily="18" charset="0"/>
                <a:ea typeface="Times New Roman" panose="02020603050405020304" pitchFamily="18" charset="0"/>
                <a:cs typeface="Arial" panose="020B0604020202020204" pitchFamily="34" charset="0"/>
              </a:rPr>
              <a:t>Theory</a:t>
            </a:r>
            <a:r>
              <a:rPr lang="el-GR" sz="1100" i="1" dirty="0">
                <a:effectLst/>
                <a:latin typeface="Palatino Linotype" panose="02040502050505030304" pitchFamily="18" charset="0"/>
                <a:ea typeface="Times New Roman" panose="02020603050405020304" pitchFamily="18" charset="0"/>
                <a:cs typeface="Arial" panose="020B0604020202020204" pitchFamily="34" charset="0"/>
              </a:rPr>
              <a:t> of the </a:t>
            </a:r>
            <a:r>
              <a:rPr lang="el-GR" sz="1100" i="1" dirty="0" err="1">
                <a:effectLst/>
                <a:latin typeface="Palatino Linotype" panose="02040502050505030304" pitchFamily="18" charset="0"/>
                <a:ea typeface="Times New Roman" panose="02020603050405020304" pitchFamily="18" charset="0"/>
                <a:cs typeface="Arial" panose="020B0604020202020204" pitchFamily="34" charset="0"/>
              </a:rPr>
              <a:t>Art</a:t>
            </a:r>
            <a:r>
              <a:rPr lang="el-GR" sz="1100" i="1" dirty="0">
                <a:effectLst/>
                <a:latin typeface="Palatino Linotype" panose="02040502050505030304" pitchFamily="18" charset="0"/>
                <a:ea typeface="Times New Roman" panose="02020603050405020304" pitchFamily="18" charset="0"/>
                <a:cs typeface="Arial" panose="020B0604020202020204" pitchFamily="34" charset="0"/>
              </a:rPr>
              <a:t> of </a:t>
            </a:r>
            <a:r>
              <a:rPr lang="el-GR" sz="1100" i="1" dirty="0" err="1">
                <a:effectLst/>
                <a:latin typeface="Palatino Linotype" panose="02040502050505030304" pitchFamily="18" charset="0"/>
                <a:ea typeface="Times New Roman" panose="02020603050405020304" pitchFamily="18" charset="0"/>
                <a:cs typeface="Arial" panose="020B0604020202020204" pitchFamily="34" charset="0"/>
              </a:rPr>
              <a:t>Chanting</a:t>
            </a:r>
            <a:r>
              <a:rPr lang="el-GR" sz="1100" i="1" dirty="0">
                <a:effectLst/>
                <a:latin typeface="Palatino Linotype" panose="02040502050505030304" pitchFamily="18" charset="0"/>
                <a:ea typeface="Times New Roman" panose="02020603050405020304" pitchFamily="18" charset="0"/>
                <a:cs typeface="Arial" panose="020B0604020202020204" pitchFamily="34" charset="0"/>
              </a:rPr>
              <a:t> and on </a:t>
            </a:r>
            <a:r>
              <a:rPr lang="el-GR" sz="1100" i="1" dirty="0" err="1">
                <a:effectLst/>
                <a:latin typeface="Palatino Linotype" panose="02040502050505030304" pitchFamily="18" charset="0"/>
                <a:ea typeface="Times New Roman" panose="02020603050405020304" pitchFamily="18" charset="0"/>
                <a:cs typeface="Arial" panose="020B0604020202020204" pitchFamily="34" charset="0"/>
              </a:rPr>
              <a:t>Certain</a:t>
            </a:r>
            <a:r>
              <a:rPr lang="el-GR" sz="11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100" i="1" dirty="0" err="1">
                <a:effectLst/>
                <a:latin typeface="Palatino Linotype" panose="02040502050505030304" pitchFamily="18" charset="0"/>
                <a:ea typeface="Times New Roman" panose="02020603050405020304" pitchFamily="18" charset="0"/>
                <a:cs typeface="Arial" panose="020B0604020202020204" pitchFamily="34" charset="0"/>
              </a:rPr>
              <a:t>Erroneoys</a:t>
            </a:r>
            <a:r>
              <a:rPr lang="el-GR" sz="11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100" i="1" dirty="0" err="1">
                <a:effectLst/>
                <a:latin typeface="Palatino Linotype" panose="02040502050505030304" pitchFamily="18" charset="0"/>
                <a:ea typeface="Times New Roman" panose="02020603050405020304" pitchFamily="18" charset="0"/>
                <a:cs typeface="Arial" panose="020B0604020202020204" pitchFamily="34" charset="0"/>
              </a:rPr>
              <a:t>Views</a:t>
            </a:r>
            <a:r>
              <a:rPr lang="el-GR" sz="11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100" i="1" dirty="0" err="1">
                <a:effectLst/>
                <a:latin typeface="Palatino Linotype" panose="02040502050505030304" pitchFamily="18" charset="0"/>
                <a:ea typeface="Times New Roman" panose="02020603050405020304" pitchFamily="18" charset="0"/>
                <a:cs typeface="Arial" panose="020B0604020202020204" pitchFamily="34" charset="0"/>
              </a:rPr>
              <a:t>That</a:t>
            </a:r>
            <a:r>
              <a:rPr lang="el-GR" sz="11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100" i="1" dirty="0" err="1">
                <a:effectLst/>
                <a:latin typeface="Palatino Linotype" panose="02040502050505030304" pitchFamily="18" charset="0"/>
                <a:ea typeface="Times New Roman" panose="02020603050405020304" pitchFamily="18" charset="0"/>
                <a:cs typeface="Arial" panose="020B0604020202020204" pitchFamily="34" charset="0"/>
              </a:rPr>
              <a:t>Some</a:t>
            </a:r>
            <a:r>
              <a:rPr lang="el-GR" sz="11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100" i="1" dirty="0" err="1">
                <a:effectLst/>
                <a:latin typeface="Palatino Linotype" panose="02040502050505030304" pitchFamily="18" charset="0"/>
                <a:ea typeface="Times New Roman" panose="02020603050405020304" pitchFamily="18" charset="0"/>
                <a:cs typeface="Arial" panose="020B0604020202020204" pitchFamily="34" charset="0"/>
              </a:rPr>
              <a:t>Hold</a:t>
            </a:r>
            <a:r>
              <a:rPr lang="el-GR" sz="11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100" i="1" dirty="0" err="1">
                <a:effectLst/>
                <a:latin typeface="Palatino Linotype" panose="02040502050505030304" pitchFamily="18" charset="0"/>
                <a:ea typeface="Times New Roman" panose="02020603050405020304" pitchFamily="18" charset="0"/>
                <a:cs typeface="Arial" panose="020B0604020202020204" pitchFamily="34" charset="0"/>
              </a:rPr>
              <a:t>About</a:t>
            </a:r>
            <a:r>
              <a:rPr lang="el-GR" sz="11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100" i="1" dirty="0" err="1">
                <a:effectLst/>
                <a:latin typeface="Palatino Linotype" panose="02040502050505030304" pitchFamily="18" charset="0"/>
                <a:ea typeface="Times New Roman" panose="02020603050405020304" pitchFamily="18" charset="0"/>
                <a:cs typeface="Arial" panose="020B0604020202020204" pitchFamily="34" charset="0"/>
              </a:rPr>
              <a:t>it</a:t>
            </a:r>
            <a:r>
              <a:rPr lang="el-GR" sz="11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100" i="1" dirty="0" err="1">
                <a:effectLst/>
                <a:latin typeface="Palatino Linotype" panose="02040502050505030304" pitchFamily="18" charset="0"/>
                <a:ea typeface="Times New Roman" panose="02020603050405020304" pitchFamily="18" charset="0"/>
                <a:cs typeface="Arial" panose="020B0604020202020204" pitchFamily="34" charset="0"/>
              </a:rPr>
              <a:t>Mount</a:t>
            </a:r>
            <a:r>
              <a:rPr lang="el-GR" sz="11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100" i="1" dirty="0" err="1">
                <a:effectLst/>
                <a:latin typeface="Palatino Linotype" panose="02040502050505030304" pitchFamily="18" charset="0"/>
                <a:ea typeface="Times New Roman" panose="02020603050405020304" pitchFamily="18" charset="0"/>
                <a:cs typeface="Arial" panose="020B0604020202020204" pitchFamily="34" charset="0"/>
              </a:rPr>
              <a:t>Athos</a:t>
            </a:r>
            <a:r>
              <a:rPr lang="el-GR" sz="11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100" i="1" dirty="0" err="1">
                <a:effectLst/>
                <a:latin typeface="Palatino Linotype" panose="02040502050505030304" pitchFamily="18" charset="0"/>
                <a:ea typeface="Times New Roman" panose="02020603050405020304" pitchFamily="18" charset="0"/>
                <a:cs typeface="Arial" panose="020B0604020202020204" pitchFamily="34" charset="0"/>
              </a:rPr>
              <a:t>Iviron</a:t>
            </a:r>
            <a:r>
              <a:rPr lang="el-GR" sz="11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100" i="1" dirty="0" err="1">
                <a:effectLst/>
                <a:latin typeface="Palatino Linotype" panose="02040502050505030304" pitchFamily="18" charset="0"/>
                <a:ea typeface="Times New Roman" panose="02020603050405020304" pitchFamily="18" charset="0"/>
                <a:cs typeface="Arial" panose="020B0604020202020204" pitchFamily="34" charset="0"/>
              </a:rPr>
              <a:t>Monastery</a:t>
            </a:r>
            <a:r>
              <a:rPr lang="el-GR" sz="1100" i="1" dirty="0">
                <a:effectLst/>
                <a:latin typeface="Palatino Linotype" panose="02040502050505030304" pitchFamily="18" charset="0"/>
                <a:ea typeface="Times New Roman" panose="02020603050405020304" pitchFamily="18" charset="0"/>
                <a:cs typeface="Arial" panose="020B0604020202020204" pitchFamily="34" charset="0"/>
              </a:rPr>
              <a:t> MS 1120 [</a:t>
            </a:r>
            <a:r>
              <a:rPr lang="el-GR" sz="1100" i="1" dirty="0" err="1">
                <a:effectLst/>
                <a:latin typeface="Palatino Linotype" panose="02040502050505030304" pitchFamily="18" charset="0"/>
                <a:ea typeface="Times New Roman" panose="02020603050405020304" pitchFamily="18" charset="0"/>
                <a:cs typeface="Arial" panose="020B0604020202020204" pitchFamily="34" charset="0"/>
              </a:rPr>
              <a:t>July</a:t>
            </a:r>
            <a:r>
              <a:rPr lang="el-GR" sz="1100" i="1" dirty="0">
                <a:effectLst/>
                <a:latin typeface="Palatino Linotype" panose="02040502050505030304" pitchFamily="18" charset="0"/>
                <a:ea typeface="Times New Roman" panose="02020603050405020304" pitchFamily="18" charset="0"/>
                <a:cs typeface="Arial" panose="020B0604020202020204" pitchFamily="34" charset="0"/>
              </a:rPr>
              <a:t>, 1458])</a:t>
            </a:r>
            <a:r>
              <a:rPr lang="el-GR" sz="1100" dirty="0">
                <a:effectLst/>
                <a:latin typeface="Palatino Linotype" panose="02040502050505030304" pitchFamily="18" charset="0"/>
                <a:ea typeface="Times New Roman" panose="02020603050405020304" pitchFamily="18" charset="0"/>
                <a:cs typeface="Arial" panose="020B0604020202020204" pitchFamily="34" charset="0"/>
              </a:rPr>
              <a:t> (CSRM II)</a:t>
            </a:r>
            <a:r>
              <a:rPr lang="el-GR" sz="11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100" dirty="0" err="1">
                <a:effectLst/>
                <a:latin typeface="Palatino Linotype" panose="02040502050505030304" pitchFamily="18" charset="0"/>
                <a:ea typeface="Times New Roman" panose="02020603050405020304" pitchFamily="18" charset="0"/>
                <a:cs typeface="Arial" panose="020B0604020202020204" pitchFamily="34" charset="0"/>
              </a:rPr>
              <a:t>Wien</a:t>
            </a:r>
            <a:r>
              <a:rPr lang="el-GR" sz="1100" dirty="0">
                <a:effectLst/>
                <a:latin typeface="Palatino Linotype" panose="02040502050505030304" pitchFamily="18" charset="0"/>
                <a:ea typeface="Times New Roman" panose="02020603050405020304" pitchFamily="18" charset="0"/>
                <a:cs typeface="Arial" panose="020B0604020202020204" pitchFamily="34" charset="0"/>
              </a:rPr>
              <a:t> 1985, p. 36</a:t>
            </a:r>
            <a:r>
              <a:rPr lang="el-GR" sz="1100" baseline="30000" dirty="0">
                <a:effectLst/>
                <a:latin typeface="Palatino Linotype" panose="02040502050505030304" pitchFamily="18" charset="0"/>
                <a:ea typeface="Times New Roman" panose="02020603050405020304" pitchFamily="18" charset="0"/>
                <a:cs typeface="Arial" panose="020B0604020202020204" pitchFamily="34" charset="0"/>
              </a:rPr>
              <a:t>11-12, 14-15</a:t>
            </a:r>
            <a:r>
              <a:rPr lang="el-GR" sz="1100" dirty="0">
                <a:effectLst/>
                <a:latin typeface="Palatino Linotype" panose="02040502050505030304" pitchFamily="18" charset="0"/>
                <a:ea typeface="Times New Roman" panose="02020603050405020304" pitchFamily="18" charset="0"/>
                <a:cs typeface="Arial" panose="020B0604020202020204" pitchFamily="34" charset="0"/>
              </a:rPr>
              <a:t>]</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p>
          <a:p>
            <a:pPr algn="just"/>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Πάντως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ὅπως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διδάσκει</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καὶ</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ἡ</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ἱστορία</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ἡ</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Μουσικολογία</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ἐξακολουθεῖ</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νὰ</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παρακολουθεῖ</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διακριτικὰ</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τὴν</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Ψαλτική</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παρεμβαίνουσα</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ὅπου</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δεῖ</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ἡ</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ἐπιστήμη</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ἕπεται</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τῆς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τέχνης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ποὺ</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ὑπὸ</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τὸν</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χαρακτῆρα</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τῆς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ἐκκλησιαστικῆς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μουσικῆς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παραμένει</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ἀπὸ</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αἰώνων</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καὶ</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ἀναμφίβολα</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θὰ</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συνεχίσει</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νὰ</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διατελεῖ</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ἀειθαλής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ἀφοῦ</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εἶναι</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συνυφασμένη</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μὲ</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τὰ</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λατρευτικὰ</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δρώμενα</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τῆς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Ὀρθόδοξης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Ἐκκλησίας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Ἐκκλησιαστικὴ</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μουσικὴ</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ὁποιασδήποτε</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μορφῆς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ἢ</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καλλιτεχνικῆς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ἀξίας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ὑφίσταται</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ἀπὸ</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τὸ</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καὶ</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ὑμνήσαντες</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ἐξῆλθον</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εἰς</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τὸ</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ὄρος</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τῶν</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ἐλαιῶν</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100" dirty="0">
                <a:effectLst/>
                <a:latin typeface="Palatino Linotype" panose="02040502050505030304" pitchFamily="18" charset="0"/>
                <a:ea typeface="Times New Roman" panose="02020603050405020304" pitchFamily="18" charset="0"/>
                <a:cs typeface="Arial" panose="020B0604020202020204" pitchFamily="34" charset="0"/>
              </a:rPr>
              <a:t>(</a:t>
            </a:r>
            <a:r>
              <a:rPr lang="el-GR" sz="1100" dirty="0" err="1">
                <a:effectLst/>
                <a:latin typeface="Palatino Linotype" panose="02040502050505030304" pitchFamily="18" charset="0"/>
                <a:ea typeface="Times New Roman" panose="02020603050405020304" pitchFamily="18" charset="0"/>
                <a:cs typeface="Arial" panose="020B0604020202020204" pitchFamily="34" charset="0"/>
              </a:rPr>
              <a:t>Ματθ</a:t>
            </a:r>
            <a:r>
              <a:rPr lang="el-GR" sz="1100" dirty="0">
                <a:effectLst/>
                <a:latin typeface="Palatino Linotype" panose="02040502050505030304" pitchFamily="18" charset="0"/>
                <a:ea typeface="Times New Roman" panose="02020603050405020304" pitchFamily="18" charset="0"/>
                <a:cs typeface="Arial" panose="020B0604020202020204" pitchFamily="34" charset="0"/>
              </a:rPr>
              <a:t>. 26, 30)</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καὶ</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θὰ</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ἐξακολουθήσει</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νὰ</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ὑπάρχει</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ἕως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ὅτου</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ἔλθῃ</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ὁ</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υἱὸς</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τοῦ</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ἀνθρώπου</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ἐν</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τῇ</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δόξῃ</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αὐτοῦ</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100" dirty="0">
                <a:effectLst/>
                <a:latin typeface="Palatino Linotype" panose="02040502050505030304" pitchFamily="18" charset="0"/>
                <a:ea typeface="Times New Roman" panose="02020603050405020304" pitchFamily="18" charset="0"/>
                <a:cs typeface="Arial" panose="020B0604020202020204" pitchFamily="34" charset="0"/>
              </a:rPr>
              <a:t>(</a:t>
            </a:r>
            <a:r>
              <a:rPr lang="el-GR" sz="1100" dirty="0" err="1">
                <a:effectLst/>
                <a:latin typeface="Palatino Linotype" panose="02040502050505030304" pitchFamily="18" charset="0"/>
                <a:ea typeface="Times New Roman" panose="02020603050405020304" pitchFamily="18" charset="0"/>
                <a:cs typeface="Arial" panose="020B0604020202020204" pitchFamily="34" charset="0"/>
              </a:rPr>
              <a:t>Ματθ</a:t>
            </a:r>
            <a:r>
              <a:rPr lang="el-GR" sz="1100" dirty="0">
                <a:effectLst/>
                <a:latin typeface="Palatino Linotype" panose="02040502050505030304" pitchFamily="18" charset="0"/>
                <a:ea typeface="Times New Roman" panose="02020603050405020304" pitchFamily="18" charset="0"/>
                <a:cs typeface="Arial" panose="020B0604020202020204" pitchFamily="34" charset="0"/>
              </a:rPr>
              <a:t>. 25, 31)</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a:t>
            </a:r>
            <a:endParaRPr lang="el-GR" sz="1800" dirty="0">
              <a:effectLst/>
              <a:latin typeface="MgMemoriesApla UC Pol"/>
              <a:ea typeface="Times New Roman" panose="02020603050405020304" pitchFamily="18" charset="0"/>
              <a:cs typeface="Times New Roman" panose="02020603050405020304" pitchFamily="18" charset="0"/>
            </a:endParaRPr>
          </a:p>
          <a:p>
            <a:endParaRPr lang="el-GR" dirty="0"/>
          </a:p>
        </p:txBody>
      </p:sp>
    </p:spTree>
    <p:extLst>
      <p:ext uri="{BB962C8B-B14F-4D97-AF65-F5344CB8AC3E}">
        <p14:creationId xmlns:p14="http://schemas.microsoft.com/office/powerpoint/2010/main" val="3235746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34F493E-38AD-50AD-5B7E-BAB4DC535533}"/>
              </a:ext>
            </a:extLst>
          </p:cNvPr>
          <p:cNvSpPr>
            <a:spLocks noGrp="1"/>
          </p:cNvSpPr>
          <p:nvPr>
            <p:ph type="title"/>
          </p:nvPr>
        </p:nvSpPr>
        <p:spPr/>
        <p:txBody>
          <a:bodyPr/>
          <a:lstStyle/>
          <a:p>
            <a:pPr algn="ctr"/>
            <a:r>
              <a:rPr lang="el-GR" dirty="0"/>
              <a:t>ΤΙ ΕΙΝΑΙ ΒΥΖΑΝΤΙΝΗ ΜΟΥΣΙΚΗ;</a:t>
            </a:r>
          </a:p>
        </p:txBody>
      </p:sp>
      <p:sp>
        <p:nvSpPr>
          <p:cNvPr id="3" name="Θέση περιεχομένου 2">
            <a:extLst>
              <a:ext uri="{FF2B5EF4-FFF2-40B4-BE49-F238E27FC236}">
                <a16:creationId xmlns:a16="http://schemas.microsoft.com/office/drawing/2014/main" id="{A5805E90-B644-3259-5F38-475C1F22EC9D}"/>
              </a:ext>
            </a:extLst>
          </p:cNvPr>
          <p:cNvSpPr>
            <a:spLocks noGrp="1"/>
          </p:cNvSpPr>
          <p:nvPr>
            <p:ph idx="1"/>
          </p:nvPr>
        </p:nvSpPr>
        <p:spPr>
          <a:xfrm>
            <a:off x="6630577" y="2253283"/>
            <a:ext cx="3985762" cy="3636511"/>
          </a:xfrm>
        </p:spPr>
        <p:txBody>
          <a:bodyPr/>
          <a:lstStyle/>
          <a:p>
            <a:r>
              <a:rPr lang="el-GR" dirty="0"/>
              <a:t>ΘΕΩΡΙΑ | ΣΗΜΕΙΟΓΡΑΦΙΑ</a:t>
            </a:r>
          </a:p>
          <a:p>
            <a:r>
              <a:rPr lang="el-GR" dirty="0"/>
              <a:t>ΙΣΤΟΡΙΑ</a:t>
            </a:r>
          </a:p>
          <a:p>
            <a:r>
              <a:rPr lang="el-GR" dirty="0"/>
              <a:t>ΨΑΛΤΙΚΗ ΠΡΑΞΗ | ΜΕΛΟΠΟΙΪΑ</a:t>
            </a:r>
          </a:p>
          <a:p>
            <a:r>
              <a:rPr lang="el-GR" dirty="0"/>
              <a:t>ΑΙΣΘΗΤΙΚΗ</a:t>
            </a:r>
          </a:p>
        </p:txBody>
      </p:sp>
      <p:sp>
        <p:nvSpPr>
          <p:cNvPr id="4" name="Θέση περιεχομένου 2">
            <a:extLst>
              <a:ext uri="{FF2B5EF4-FFF2-40B4-BE49-F238E27FC236}">
                <a16:creationId xmlns:a16="http://schemas.microsoft.com/office/drawing/2014/main" id="{B489AA6D-ED8B-8BB7-4B22-C82C1AF65067}"/>
              </a:ext>
            </a:extLst>
          </p:cNvPr>
          <p:cNvSpPr txBox="1">
            <a:spLocks/>
          </p:cNvSpPr>
          <p:nvPr/>
        </p:nvSpPr>
        <p:spPr>
          <a:xfrm>
            <a:off x="2536443" y="2312695"/>
            <a:ext cx="3210847" cy="3636511"/>
          </a:xfrm>
          <a:prstGeom prst="rect">
            <a:avLst/>
          </a:prstGeom>
          <a:effectLst>
            <a:outerShdw blurRad="50800" dir="14400000">
              <a:srgbClr val="000000">
                <a:alpha val="40000"/>
              </a:srgbClr>
            </a:outerShdw>
          </a:effectLst>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l-GR" dirty="0"/>
              <a:t>Τί;</a:t>
            </a:r>
          </a:p>
          <a:p>
            <a:r>
              <a:rPr lang="el-GR" dirty="0" err="1"/>
              <a:t>Ποῦ</a:t>
            </a:r>
            <a:r>
              <a:rPr lang="el-GR" dirty="0"/>
              <a:t>, Πότε, Ποιοι; </a:t>
            </a:r>
          </a:p>
          <a:p>
            <a:r>
              <a:rPr lang="el-GR" dirty="0" err="1"/>
              <a:t>Πῶς</a:t>
            </a:r>
            <a:r>
              <a:rPr lang="el-GR" dirty="0"/>
              <a:t>;</a:t>
            </a:r>
          </a:p>
          <a:p>
            <a:r>
              <a:rPr lang="el-GR" dirty="0"/>
              <a:t>Γιατί;</a:t>
            </a:r>
          </a:p>
        </p:txBody>
      </p:sp>
    </p:spTree>
    <p:extLst>
      <p:ext uri="{BB962C8B-B14F-4D97-AF65-F5344CB8AC3E}">
        <p14:creationId xmlns:p14="http://schemas.microsoft.com/office/powerpoint/2010/main" val="3228535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Εικόνα 6" descr="Εικόνα που περιέχει κείμενο, ανθρώπινο πρόσωπο, βιβλίο, τέχνη&#10;&#10;Περιγραφή που δημιουργήθηκε αυτόματα">
            <a:extLst>
              <a:ext uri="{FF2B5EF4-FFF2-40B4-BE49-F238E27FC236}">
                <a16:creationId xmlns:a16="http://schemas.microsoft.com/office/drawing/2014/main" id="{3B83AF60-89F5-846D-410D-B55F5C417790}"/>
              </a:ext>
            </a:extLst>
          </p:cNvPr>
          <p:cNvPicPr>
            <a:picLocks noChangeAspect="1"/>
          </p:cNvPicPr>
          <p:nvPr/>
        </p:nvPicPr>
        <p:blipFill>
          <a:blip r:embed="rId2"/>
          <a:stretch>
            <a:fillRect/>
          </a:stretch>
        </p:blipFill>
        <p:spPr>
          <a:xfrm>
            <a:off x="370344" y="2272437"/>
            <a:ext cx="3024000" cy="4320000"/>
          </a:xfrm>
          <a:prstGeom prst="rect">
            <a:avLst/>
          </a:prstGeom>
        </p:spPr>
      </p:pic>
      <p:sp>
        <p:nvSpPr>
          <p:cNvPr id="8" name="TextBox 7">
            <a:extLst>
              <a:ext uri="{FF2B5EF4-FFF2-40B4-BE49-F238E27FC236}">
                <a16:creationId xmlns:a16="http://schemas.microsoft.com/office/drawing/2014/main" id="{A4F3BE4F-073A-61E9-21B7-D57E078FE844}"/>
              </a:ext>
            </a:extLst>
          </p:cNvPr>
          <p:cNvSpPr txBox="1"/>
          <p:nvPr/>
        </p:nvSpPr>
        <p:spPr>
          <a:xfrm>
            <a:off x="3394344" y="325466"/>
            <a:ext cx="8520300" cy="1477328"/>
          </a:xfrm>
          <a:prstGeom prst="rect">
            <a:avLst/>
          </a:prstGeom>
          <a:noFill/>
        </p:spPr>
        <p:txBody>
          <a:bodyPr wrap="square" rtlCol="0">
            <a:spAutoFit/>
          </a:bodyPr>
          <a:lstStyle/>
          <a:p>
            <a:pPr algn="just"/>
            <a:r>
              <a:rPr lang="el-GR" b="0" i="0" dirty="0">
                <a:solidFill>
                  <a:srgbClr val="000000"/>
                </a:solidFill>
                <a:effectLst/>
                <a:latin typeface="Helvetica" pitchFamily="2" charset="0"/>
              </a:rPr>
              <a:t>Η συγγραφέας, διαλύοντας μύθους και ανασκευάζοντας στερεότυπα, συνέθεσε μια σύντομη ιστορία του Βυζαντίου και εξηγεί, με επιστημοσύνη, ακρίβεια αλλά και γλαφυρότητα, σε κάθε βιβλιόφιλο ή </a:t>
            </a:r>
            <a:r>
              <a:rPr lang="el-GR" b="0" i="0" dirty="0" err="1">
                <a:solidFill>
                  <a:srgbClr val="000000"/>
                </a:solidFill>
                <a:effectLst/>
                <a:latin typeface="Helvetica" pitchFamily="2" charset="0"/>
              </a:rPr>
              <a:t>ιστοριολάτρη</a:t>
            </a:r>
            <a:r>
              <a:rPr lang="el-GR" b="0" i="0" dirty="0">
                <a:solidFill>
                  <a:srgbClr val="000000"/>
                </a:solidFill>
                <a:effectLst/>
                <a:latin typeface="Helvetica" pitchFamily="2" charset="0"/>
              </a:rPr>
              <a:t> αναγνώστη, την ουσία της χιλιόχρονης ιστορίας και του πολιτισμού της αυτοκρατορίας του Βοσπόρου.</a:t>
            </a:r>
            <a:endParaRPr lang="el-GR" dirty="0"/>
          </a:p>
        </p:txBody>
      </p:sp>
      <p:sp>
        <p:nvSpPr>
          <p:cNvPr id="9" name="TextBox 8">
            <a:extLst>
              <a:ext uri="{FF2B5EF4-FFF2-40B4-BE49-F238E27FC236}">
                <a16:creationId xmlns:a16="http://schemas.microsoft.com/office/drawing/2014/main" id="{5E4C7E16-E2C9-7BF9-A075-C51809A3D80A}"/>
              </a:ext>
            </a:extLst>
          </p:cNvPr>
          <p:cNvSpPr txBox="1"/>
          <p:nvPr/>
        </p:nvSpPr>
        <p:spPr>
          <a:xfrm>
            <a:off x="4959456" y="2411926"/>
            <a:ext cx="6955188" cy="4401205"/>
          </a:xfrm>
          <a:prstGeom prst="rect">
            <a:avLst/>
          </a:prstGeom>
          <a:noFill/>
        </p:spPr>
        <p:txBody>
          <a:bodyPr wrap="square" rtlCol="0">
            <a:spAutoFit/>
          </a:bodyPr>
          <a:lstStyle/>
          <a:p>
            <a:pPr algn="just"/>
            <a:r>
              <a:rPr lang="el-GR" sz="1400" b="0" i="0" dirty="0">
                <a:effectLst/>
                <a:latin typeface="Helvetica" pitchFamily="2" charset="0"/>
              </a:rPr>
              <a:t>Μέσα από αυτό το βιβλίο θα επιχειρήσω να δώσω μια σαφή εικόνα για το </a:t>
            </a:r>
            <a:r>
              <a:rPr lang="el-GR" sz="1400" b="1" i="0" dirty="0">
                <a:solidFill>
                  <a:srgbClr val="FF0000"/>
                </a:solidFill>
                <a:effectLst/>
                <a:latin typeface="Helvetica" pitchFamily="2" charset="0"/>
              </a:rPr>
              <a:t>τι ήταν το Βυζάντιο</a:t>
            </a:r>
            <a:r>
              <a:rPr lang="el-GR" sz="1400" b="0" i="0" dirty="0">
                <a:effectLst/>
                <a:latin typeface="Helvetica" pitchFamily="2" charset="0"/>
              </a:rPr>
              <a:t>, πώς λειτουργούσε και τι αντιπροσωπεύει σήμερα.</a:t>
            </a:r>
            <a:br>
              <a:rPr lang="el-GR" sz="1400" dirty="0"/>
            </a:br>
            <a:r>
              <a:rPr lang="el-GR" sz="1400" b="0" i="0" dirty="0">
                <a:effectLst/>
                <a:latin typeface="Helvetica" pitchFamily="2" charset="0"/>
              </a:rPr>
              <a:t>Να εξηγήσω τον θαυμασμό μου για το Βυζάντιο, παρουσιάζοντας τα σημαντικότερα επιτεύγματά του όσο πιο ξεκάθαρα και πειστικά μπορώ, και αναδεικνύοντας τις δομές και τις νοοτροπίες που στήριξαν τη μακραίωνη αυτοκρατορία.</a:t>
            </a:r>
          </a:p>
          <a:p>
            <a:pPr algn="just"/>
            <a:br>
              <a:rPr lang="el-GR" sz="1400" dirty="0"/>
            </a:br>
            <a:r>
              <a:rPr lang="el-GR" sz="1400" b="1" i="0" dirty="0">
                <a:solidFill>
                  <a:srgbClr val="FF0000"/>
                </a:solidFill>
                <a:effectLst/>
                <a:latin typeface="Helvetica" pitchFamily="2" charset="0"/>
              </a:rPr>
              <a:t>Ποια είναι τα κύρια χαρακτηριστικά αυτής της σημαντικής αλλά ελάχιστα γνωστής ιστορίας; </a:t>
            </a:r>
            <a:r>
              <a:rPr lang="el-GR" sz="1400" b="0" i="0" dirty="0">
                <a:effectLst/>
                <a:latin typeface="Helvetica" pitchFamily="2" charset="0"/>
              </a:rPr>
              <a:t>Το Βυζάντιο ήταν ένας πολιτισμός με διάρκεια ζωής χιλίων χρόνων, που επηρέασε εξίσου τις χώρες της ανατολικής Μεσογείου, τα Βαλκάνια και τη Δυτική Ευρώπη σε όλη τη διάρκεια του Μεσαίωνα. Από τον 6ο έως τον 15ο αιώνα η επιρροή αυτή αυξομειώθηκε, όμως αποτελούσε πάντα μια σταθερά. Ο πολιτισμός τον Βυζαντίου ήταν ένα κράμα από παγανιστικά, χριστιανικά, ελληνικά, ρωμαϊκά, αρχαία και αποκλειστικά μεσαιωνικά στοιχεία.</a:t>
            </a:r>
            <a:br>
              <a:rPr lang="el-GR" sz="1400" dirty="0"/>
            </a:br>
            <a:r>
              <a:rPr lang="el-GR" sz="1400" b="0" i="0" dirty="0">
                <a:effectLst/>
                <a:latin typeface="Helvetica" pitchFamily="2" charset="0"/>
              </a:rPr>
              <a:t>Οι πολιτισμικές και καλλιτεχνικός παραδόσεις του αναγνωρίζονται σήμερα ως διαχρονική κληρονομιά. Αλλά και ορισμένα θεμελιώδη χαρακτηριστικά διακυβέρνησης, όπως η αυτοκρατορική Αυλή με τις διπλωματικές υπηρεσίες και την πολιτική γραφειοκρατία, η τελετή της στέψης και η άσκηση εξουσίας από το γυναικείο φύλο, αναπτύχθηκαν αναμφίβολα στο Βυζάντιο...</a:t>
            </a:r>
          </a:p>
          <a:p>
            <a:pPr algn="just"/>
            <a:endParaRPr lang="el-GR" sz="1400" dirty="0"/>
          </a:p>
        </p:txBody>
      </p:sp>
    </p:spTree>
    <p:extLst>
      <p:ext uri="{BB962C8B-B14F-4D97-AF65-F5344CB8AC3E}">
        <p14:creationId xmlns:p14="http://schemas.microsoft.com/office/powerpoint/2010/main" val="3372284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D86BD92-E581-2B45-4538-F817E4BF814F}"/>
              </a:ext>
            </a:extLst>
          </p:cNvPr>
          <p:cNvSpPr>
            <a:spLocks noGrp="1"/>
          </p:cNvSpPr>
          <p:nvPr>
            <p:ph type="title"/>
          </p:nvPr>
        </p:nvSpPr>
        <p:spPr>
          <a:xfrm>
            <a:off x="6183826" y="6181557"/>
            <a:ext cx="5796364" cy="1056148"/>
          </a:xfrm>
        </p:spPr>
        <p:txBody>
          <a:bodyPr/>
          <a:lstStyle/>
          <a:p>
            <a:br>
              <a:rPr lang="el-GR" sz="1600" kern="100" dirty="0">
                <a:effectLst/>
                <a:latin typeface="Calibri" panose="020F0502020204030204" pitchFamily="34" charset="0"/>
                <a:ea typeface="Calibri" panose="020F0502020204030204" pitchFamily="34" charset="0"/>
                <a:cs typeface="Times New Roman" panose="02020603050405020304" pitchFamily="18" charset="0"/>
              </a:rPr>
            </a:br>
            <a:r>
              <a:rPr lang="el-GR" sz="1600" kern="100" dirty="0">
                <a:effectLst/>
                <a:latin typeface="Calibri" panose="020F0502020204030204" pitchFamily="34" charset="0"/>
                <a:ea typeface="Calibri" panose="020F0502020204030204" pitchFamily="34" charset="0"/>
                <a:cs typeface="Times New Roman" panose="02020603050405020304" pitchFamily="18" charset="0"/>
              </a:rPr>
              <a:t> </a:t>
            </a:r>
            <a:br>
              <a:rPr lang="el-GR" sz="1600" kern="100" dirty="0">
                <a:effectLst/>
                <a:latin typeface="Calibri" panose="020F0502020204030204" pitchFamily="34" charset="0"/>
                <a:ea typeface="Calibri" panose="020F0502020204030204" pitchFamily="34" charset="0"/>
                <a:cs typeface="Times New Roman" panose="02020603050405020304" pitchFamily="18" charset="0"/>
              </a:rPr>
            </a:br>
            <a:r>
              <a:rPr lang="el-GR" sz="1600" kern="100" dirty="0">
                <a:effectLst/>
                <a:latin typeface="Calibri" panose="020F0502020204030204" pitchFamily="34" charset="0"/>
                <a:ea typeface="Calibri" panose="020F0502020204030204" pitchFamily="34" charset="0"/>
                <a:cs typeface="Times New Roman" panose="02020603050405020304" pitchFamily="18" charset="0"/>
              </a:rPr>
              <a:t>«Εισαγωγή: Μια διαφορετική ιστορία του Βυζαντίου», </a:t>
            </a:r>
            <a:r>
              <a:rPr lang="el-GR" sz="1600" kern="100" dirty="0" err="1">
                <a:effectLst/>
                <a:latin typeface="Calibri" panose="020F0502020204030204" pitchFamily="34" charset="0"/>
                <a:ea typeface="Calibri" panose="020F0502020204030204" pitchFamily="34" charset="0"/>
                <a:cs typeface="Times New Roman" panose="02020603050405020304" pitchFamily="18" charset="0"/>
              </a:rPr>
              <a:t>σσ</a:t>
            </a:r>
            <a:r>
              <a:rPr lang="el-GR" sz="1600" kern="100" dirty="0">
                <a:effectLst/>
                <a:latin typeface="Calibri" panose="020F0502020204030204" pitchFamily="34" charset="0"/>
                <a:ea typeface="Calibri" panose="020F0502020204030204" pitchFamily="34" charset="0"/>
                <a:cs typeface="Times New Roman" panose="02020603050405020304" pitchFamily="18" charset="0"/>
              </a:rPr>
              <a:t>. 11-12</a:t>
            </a:r>
            <a:br>
              <a:rPr lang="el-GR" sz="1600" kern="100" dirty="0">
                <a:effectLst/>
                <a:latin typeface="Calibri" panose="020F0502020204030204" pitchFamily="34" charset="0"/>
                <a:ea typeface="Calibri" panose="020F0502020204030204" pitchFamily="34" charset="0"/>
                <a:cs typeface="Times New Roman" panose="02020603050405020304" pitchFamily="18" charset="0"/>
              </a:rPr>
            </a:br>
            <a:endParaRPr lang="el-GR" sz="3600" dirty="0"/>
          </a:p>
        </p:txBody>
      </p:sp>
      <p:sp>
        <p:nvSpPr>
          <p:cNvPr id="3" name="Θέση περιεχομένου 2">
            <a:extLst>
              <a:ext uri="{FF2B5EF4-FFF2-40B4-BE49-F238E27FC236}">
                <a16:creationId xmlns:a16="http://schemas.microsoft.com/office/drawing/2014/main" id="{F54B16D4-5A07-E98D-88D7-B4A58AB0F5F9}"/>
              </a:ext>
            </a:extLst>
          </p:cNvPr>
          <p:cNvSpPr>
            <a:spLocks noGrp="1"/>
          </p:cNvSpPr>
          <p:nvPr>
            <p:ph idx="1"/>
          </p:nvPr>
        </p:nvSpPr>
        <p:spPr>
          <a:xfrm>
            <a:off x="480447" y="526941"/>
            <a:ext cx="11282767" cy="5331857"/>
          </a:xfrm>
        </p:spPr>
        <p:txBody>
          <a:bodyPr>
            <a:normAutofit fontScale="85000" lnSpcReduction="20000"/>
          </a:bodyPr>
          <a:lstStyle/>
          <a:p>
            <a:pPr marL="0" indent="0" algn="just">
              <a:buNone/>
            </a:pPr>
            <a:r>
              <a:rPr lang="el-GR" sz="2400" kern="100" dirty="0">
                <a:effectLst/>
                <a:latin typeface="Calibri" panose="020F0502020204030204" pitchFamily="34" charset="0"/>
                <a:ea typeface="Calibri" panose="020F0502020204030204" pitchFamily="34" charset="0"/>
                <a:cs typeface="Times New Roman" panose="02020603050405020304" pitchFamily="18" charset="0"/>
              </a:rPr>
              <a:t>Ένα μεσημέρι του 2002 δύο εργάτες χτύπησαν την πόρτα του γραφείου μου στο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King</a:t>
            </a:r>
            <a:r>
              <a:rPr lang="el-GR" sz="2400" kern="100" dirty="0">
                <a:effectLst/>
                <a:latin typeface="Calibri" panose="020F0502020204030204" pitchFamily="34" charset="0"/>
                <a:ea typeface="Calibri" panose="020F0502020204030204" pitchFamily="34" charset="0"/>
                <a:cs typeface="Times New Roman" panose="02020603050405020304" pitchFamily="18" charset="0"/>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s College</a:t>
            </a:r>
            <a:r>
              <a:rPr lang="el-GR" sz="2400" kern="100" dirty="0">
                <a:effectLst/>
                <a:latin typeface="Calibri" panose="020F0502020204030204" pitchFamily="34" charset="0"/>
                <a:ea typeface="Calibri" panose="020F0502020204030204" pitchFamily="34" charset="0"/>
                <a:cs typeface="Times New Roman" panose="02020603050405020304" pitchFamily="18" charset="0"/>
              </a:rPr>
              <a:t>, στο Λονδίνο. Εργάζονταν στις επισκευές των παλαιών κτηρίων και περνούσαν συχνά έξω από το γραφείο μου. Η επιγραφή «Καθηγήτρια Βυζαντινής ιστορίας» τούς παρακίνησε να σταματήσουν και να με ρωτήσουν: </a:t>
            </a:r>
            <a:r>
              <a:rPr lang="el-GR" sz="2400" b="1"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«Τι είναι η βυζαντινή ιστορία;» </a:t>
            </a:r>
            <a:r>
              <a:rPr lang="el-GR" sz="2400" kern="100" dirty="0">
                <a:effectLst/>
                <a:latin typeface="Calibri" panose="020F0502020204030204" pitchFamily="34" charset="0"/>
                <a:ea typeface="Calibri" panose="020F0502020204030204" pitchFamily="34" charset="0"/>
                <a:cs typeface="Times New Roman" panose="02020603050405020304" pitchFamily="18" charset="0"/>
              </a:rPr>
              <a:t>Νόμιζαν πως είχε κάποια σχέση με την Τουρκία.</a:t>
            </a:r>
          </a:p>
          <a:p>
            <a:pPr marL="0" indent="0" algn="just">
              <a:buNone/>
            </a:pPr>
            <a:br>
              <a:rPr lang="el-GR" sz="2400" kern="100" dirty="0">
                <a:effectLst/>
                <a:latin typeface="Calibri" panose="020F0502020204030204" pitchFamily="34" charset="0"/>
                <a:ea typeface="Calibri" panose="020F0502020204030204" pitchFamily="34" charset="0"/>
                <a:cs typeface="Times New Roman" panose="02020603050405020304" pitchFamily="18" charset="0"/>
              </a:rPr>
            </a:br>
            <a:r>
              <a:rPr lang="el-GR" sz="2400" kern="100" dirty="0">
                <a:effectLst/>
                <a:latin typeface="Calibri" panose="020F0502020204030204" pitchFamily="34" charset="0"/>
                <a:ea typeface="Calibri" panose="020F0502020204030204" pitchFamily="34" charset="0"/>
                <a:cs typeface="Times New Roman" panose="02020603050405020304" pitchFamily="18" charset="0"/>
              </a:rPr>
              <a:t> </a:t>
            </a:r>
            <a:br>
              <a:rPr lang="el-GR" sz="2400" kern="100" dirty="0">
                <a:effectLst/>
                <a:latin typeface="Calibri" panose="020F0502020204030204" pitchFamily="34" charset="0"/>
                <a:ea typeface="Calibri" panose="020F0502020204030204" pitchFamily="34" charset="0"/>
                <a:cs typeface="Times New Roman" panose="02020603050405020304" pitchFamily="18" charset="0"/>
              </a:rPr>
            </a:br>
            <a:r>
              <a:rPr lang="el-GR" sz="2400" kern="100" dirty="0">
                <a:effectLst/>
                <a:latin typeface="Calibri" panose="020F0502020204030204" pitchFamily="34" charset="0"/>
                <a:ea typeface="Calibri" panose="020F0502020204030204" pitchFamily="34" charset="0"/>
                <a:cs typeface="Times New Roman" panose="02020603050405020304" pitchFamily="18" charset="0"/>
              </a:rPr>
              <a:t>Κι έτσι προσπάθησα να εξηγήσω εν συντομία σε δύο σοβαρούς εργάτες που ήταν ντυμένοι με στολές εργασίας τι είναι βυζαντινή ιστορία. Τόσα χρόνια διδασκαλίας δεν με είχαν προετοιμάσει για κάτι τέτοιο. Επιχείρησα να συνοψίσω τη μελέτη μιας ολόκληρης ζωής σε μια δεκάλεπτη επίσκεψη. Με ευχαρίστησαν θερμά, λέγοντας πόσο περίεργο τους φαινόταν αυτό το Βυζάντιο, και με ρώτησαν γιατί δεν έγραφα ένα βιβλίο και για αυτούς. Παρόλο που ένιωσα πως η συγγραφική μου δράση γύρω από το Βυζάντιο θα με οδηγούσε στην απόρριψη μιας τέτοιας ιδέας, τελικά ήξερα πολύ καλά τι εννοούσαν. Πάρα πολλά βιβλία γράφονται για το Βυζάντιο, τόσα πολλά, που είναι αδύνατο να τα μετρήσει, ή και να τα διαβάσει κανείς, πολλές φορές λόγω του τεράστιου όγκου τους. Περιγράφουν συνήθως τη διαδοχή των 90 αυτοκρατόρων και των 125 περίπου πατριαρχών της Κωνσταντινούπολης, καθώς και αναρίθμητες μάχες, ακολουθώντας μια προβλέψιμη κατηγοριοποίηση σε πολιτική, στρατιωτική και θρησκευτική δράση, που διατρέχει επίμονα έντεκα αιώνες ιστορίας. Ελάχιστα όμως από αυτά τα βιβλία θα μπορούσαν να προσελκύσουν το ενδιαφέρον των δύο εργατών, ή και οποιουδήποτε άλλου δεν έχει κάποια σχέση με το συγκεκριμένο θέμα. Έτσι άρχισα να γράφω μια απάντηση στο ερώτημα </a:t>
            </a:r>
            <a:r>
              <a:rPr lang="el-GR" sz="2400" b="1"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«Τι είναι η βυζαντινή ιστορία;»</a:t>
            </a:r>
            <a:r>
              <a:rPr lang="el-GR" sz="2400" kern="100" dirty="0">
                <a:effectLst/>
                <a:latin typeface="Calibri" panose="020F0502020204030204" pitchFamily="34" charset="0"/>
                <a:ea typeface="Calibri" panose="020F0502020204030204" pitchFamily="34" charset="0"/>
                <a:cs typeface="Times New Roman" panose="02020603050405020304" pitchFamily="18" charset="0"/>
              </a:rPr>
              <a:t>.</a:t>
            </a:r>
            <a:endParaRPr lang="el-GR" sz="2400" dirty="0"/>
          </a:p>
        </p:txBody>
      </p:sp>
    </p:spTree>
    <p:extLst>
      <p:ext uri="{BB962C8B-B14F-4D97-AF65-F5344CB8AC3E}">
        <p14:creationId xmlns:p14="http://schemas.microsoft.com/office/powerpoint/2010/main" val="16043657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A726D8C-A5CC-AC38-42CC-30EB7580260E}"/>
              </a:ext>
            </a:extLst>
          </p:cNvPr>
          <p:cNvSpPr>
            <a:spLocks noGrp="1"/>
          </p:cNvSpPr>
          <p:nvPr>
            <p:ph type="title"/>
          </p:nvPr>
        </p:nvSpPr>
        <p:spPr/>
        <p:txBody>
          <a:bodyPr/>
          <a:lstStyle/>
          <a:p>
            <a:endParaRPr lang="el-GR"/>
          </a:p>
        </p:txBody>
      </p:sp>
      <p:sp>
        <p:nvSpPr>
          <p:cNvPr id="3" name="Θέση περιεχομένου 2">
            <a:extLst>
              <a:ext uri="{FF2B5EF4-FFF2-40B4-BE49-F238E27FC236}">
                <a16:creationId xmlns:a16="http://schemas.microsoft.com/office/drawing/2014/main" id="{1C7AEB87-F515-C875-0EE4-613FAFB2E09E}"/>
              </a:ext>
            </a:extLst>
          </p:cNvPr>
          <p:cNvSpPr>
            <a:spLocks noGrp="1"/>
          </p:cNvSpPr>
          <p:nvPr>
            <p:ph idx="1"/>
          </p:nvPr>
        </p:nvSpPr>
        <p:spPr>
          <a:xfrm>
            <a:off x="278969" y="2479729"/>
            <a:ext cx="11639228" cy="3379070"/>
          </a:xfrm>
        </p:spPr>
        <p:txBody>
          <a:bodyPr>
            <a:normAutofit/>
          </a:bodyPr>
          <a:lstStyle/>
          <a:p>
            <a:pPr algn="just"/>
            <a:r>
              <a:rPr lang="el-GR" sz="2800" dirty="0" err="1">
                <a:latin typeface="Palatino Linotype" panose="02040502050505030304" pitchFamily="18" charset="0"/>
                <a:ea typeface="Times New Roman" panose="02020603050405020304" pitchFamily="18" charset="0"/>
                <a:cs typeface="Times New Roman" panose="02020603050405020304" pitchFamily="18" charset="0"/>
              </a:rPr>
              <a:t>Ο</a:t>
            </a:r>
            <a:r>
              <a:rPr lang="el-GR" sz="2800" dirty="0" err="1">
                <a:effectLst/>
                <a:latin typeface="Palatino Linotype" panose="02040502050505030304" pitchFamily="18" charset="0"/>
                <a:ea typeface="Times New Roman" panose="02020603050405020304" pitchFamily="18" charset="0"/>
                <a:cs typeface="Times New Roman" panose="02020603050405020304" pitchFamily="18" charset="0"/>
              </a:rPr>
              <a:t>ἱ</a:t>
            </a:r>
            <a:r>
              <a:rPr lang="el-GR" sz="2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2800" dirty="0" err="1">
                <a:effectLst/>
                <a:latin typeface="Palatino Linotype" panose="02040502050505030304" pitchFamily="18" charset="0"/>
                <a:ea typeface="Times New Roman" panose="02020603050405020304" pitchFamily="18" charset="0"/>
                <a:cs typeface="Times New Roman" panose="02020603050405020304" pitchFamily="18" charset="0"/>
              </a:rPr>
              <a:t>ὁραματισμοί</a:t>
            </a:r>
            <a:r>
              <a:rPr lang="el-GR" sz="2800" dirty="0">
                <a:effectLst/>
                <a:latin typeface="Palatino Linotype" panose="02040502050505030304" pitchFamily="18" charset="0"/>
                <a:ea typeface="Times New Roman" panose="02020603050405020304" pitchFamily="18" charset="0"/>
                <a:cs typeface="Times New Roman" panose="02020603050405020304" pitchFamily="18" charset="0"/>
              </a:rPr>
              <a:t> μας </a:t>
            </a:r>
            <a:r>
              <a:rPr lang="el-GR" sz="2800" dirty="0" err="1">
                <a:effectLst/>
                <a:latin typeface="Palatino Linotype" panose="02040502050505030304" pitchFamily="18" charset="0"/>
                <a:ea typeface="Times New Roman" panose="02020603050405020304" pitchFamily="18" charset="0"/>
                <a:cs typeface="Times New Roman" panose="02020603050405020304" pitchFamily="18" charset="0"/>
              </a:rPr>
              <a:t>γιὰ</a:t>
            </a:r>
            <a:r>
              <a:rPr lang="el-GR" sz="2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2800" dirty="0" err="1">
                <a:effectLst/>
                <a:latin typeface="Palatino Linotype" panose="02040502050505030304" pitchFamily="18" charset="0"/>
                <a:ea typeface="Times New Roman" panose="02020603050405020304" pitchFamily="18" charset="0"/>
                <a:cs typeface="Times New Roman" panose="02020603050405020304" pitchFamily="18" charset="0"/>
              </a:rPr>
              <a:t>τὸ</a:t>
            </a:r>
            <a:r>
              <a:rPr lang="el-GR" sz="2800" dirty="0">
                <a:effectLst/>
                <a:latin typeface="Palatino Linotype" panose="02040502050505030304" pitchFamily="18" charset="0"/>
                <a:ea typeface="Times New Roman" panose="02020603050405020304" pitchFamily="18" charset="0"/>
                <a:cs typeface="Times New Roman" panose="02020603050405020304" pitchFamily="18" charset="0"/>
              </a:rPr>
              <a:t> μέλλον </a:t>
            </a:r>
            <a:r>
              <a:rPr lang="el-GR" sz="2800" dirty="0" err="1">
                <a:effectLst/>
                <a:latin typeface="Palatino Linotype" panose="02040502050505030304" pitchFamily="18" charset="0"/>
                <a:ea typeface="Times New Roman" panose="02020603050405020304" pitchFamily="18" charset="0"/>
                <a:cs typeface="Times New Roman" panose="02020603050405020304" pitchFamily="18" charset="0"/>
              </a:rPr>
              <a:t>τῆς</a:t>
            </a:r>
            <a:r>
              <a:rPr lang="el-GR" sz="2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2800" dirty="0" err="1">
                <a:effectLst/>
                <a:latin typeface="Palatino Linotype" panose="02040502050505030304" pitchFamily="18" charset="0"/>
                <a:ea typeface="Times New Roman" panose="02020603050405020304" pitchFamily="18" charset="0"/>
                <a:cs typeface="Times New Roman" panose="02020603050405020304" pitchFamily="18" charset="0"/>
              </a:rPr>
              <a:t>Βυζαντινῆς</a:t>
            </a:r>
            <a:r>
              <a:rPr lang="el-GR" sz="2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2800" dirty="0" err="1">
                <a:effectLst/>
                <a:latin typeface="Palatino Linotype" panose="02040502050505030304" pitchFamily="18" charset="0"/>
                <a:ea typeface="Times New Roman" panose="02020603050405020304" pitchFamily="18" charset="0"/>
                <a:cs typeface="Times New Roman" panose="02020603050405020304" pitchFamily="18" charset="0"/>
              </a:rPr>
              <a:t>Μουσικῆς</a:t>
            </a:r>
            <a:r>
              <a:rPr lang="el-GR" sz="2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2800" dirty="0" err="1">
                <a:effectLst/>
                <a:latin typeface="Palatino Linotype" panose="02040502050505030304" pitchFamily="18" charset="0"/>
                <a:ea typeface="Times New Roman" panose="02020603050405020304" pitchFamily="18" charset="0"/>
                <a:cs typeface="Times New Roman" panose="02020603050405020304" pitchFamily="18" charset="0"/>
              </a:rPr>
              <a:t>δὲν</a:t>
            </a:r>
            <a:r>
              <a:rPr lang="el-GR" sz="2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2800" dirty="0" err="1">
                <a:effectLst/>
                <a:latin typeface="Palatino Linotype" panose="02040502050505030304" pitchFamily="18" charset="0"/>
                <a:ea typeface="Times New Roman" panose="02020603050405020304" pitchFamily="18" charset="0"/>
                <a:cs typeface="Times New Roman" panose="02020603050405020304" pitchFamily="18" charset="0"/>
              </a:rPr>
              <a:t>εἶναι</a:t>
            </a:r>
            <a:r>
              <a:rPr lang="el-GR" sz="2800" dirty="0">
                <a:effectLst/>
                <a:latin typeface="Palatino Linotype" panose="02040502050505030304" pitchFamily="18" charset="0"/>
                <a:ea typeface="Times New Roman" panose="02020603050405020304" pitchFamily="18" charset="0"/>
                <a:cs typeface="Times New Roman" panose="02020603050405020304" pitchFamily="18" charset="0"/>
              </a:rPr>
              <a:t> λίγοι, </a:t>
            </a:r>
            <a:r>
              <a:rPr lang="el-GR" sz="2800" dirty="0" err="1">
                <a:effectLst/>
                <a:latin typeface="Palatino Linotype" panose="02040502050505030304" pitchFamily="18" charset="0"/>
                <a:ea typeface="Times New Roman" panose="02020603050405020304" pitchFamily="18" charset="0"/>
                <a:cs typeface="Times New Roman" panose="02020603050405020304" pitchFamily="18" charset="0"/>
              </a:rPr>
              <a:t>ὁραματισμοὶ</a:t>
            </a:r>
            <a:r>
              <a:rPr lang="el-GR" sz="2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2800" dirty="0" err="1">
                <a:effectLst/>
                <a:latin typeface="Palatino Linotype" panose="02040502050505030304" pitchFamily="18" charset="0"/>
                <a:ea typeface="Times New Roman" panose="02020603050405020304" pitchFamily="18" charset="0"/>
                <a:cs typeface="Times New Roman" panose="02020603050405020304" pitchFamily="18" charset="0"/>
              </a:rPr>
              <a:t>ποὺ</a:t>
            </a:r>
            <a:r>
              <a:rPr lang="el-GR" sz="2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2800" dirty="0" err="1">
                <a:effectLst/>
                <a:latin typeface="Palatino Linotype" panose="02040502050505030304" pitchFamily="18" charset="0"/>
                <a:ea typeface="Times New Roman" panose="02020603050405020304" pitchFamily="18" charset="0"/>
                <a:cs typeface="Times New Roman" panose="02020603050405020304" pitchFamily="18" charset="0"/>
              </a:rPr>
              <a:t>ἀφοροῦν</a:t>
            </a:r>
            <a:r>
              <a:rPr lang="el-GR" sz="2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2800" dirty="0" err="1">
                <a:effectLst/>
                <a:latin typeface="Palatino Linotype" panose="02040502050505030304" pitchFamily="18" charset="0"/>
                <a:ea typeface="Times New Roman" panose="02020603050405020304" pitchFamily="18" charset="0"/>
                <a:cs typeface="Times New Roman" panose="02020603050405020304" pitchFamily="18" charset="0"/>
              </a:rPr>
              <a:t>τὴν</a:t>
            </a:r>
            <a:r>
              <a:rPr lang="el-GR" sz="2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2800" b="1" u="sng" dirty="0" err="1">
                <a:effectLst/>
                <a:latin typeface="Palatino Linotype" panose="02040502050505030304" pitchFamily="18" charset="0"/>
                <a:ea typeface="Times New Roman" panose="02020603050405020304" pitchFamily="18" charset="0"/>
                <a:cs typeface="Times New Roman" panose="02020603050405020304" pitchFamily="18" charset="0"/>
              </a:rPr>
              <a:t>ἔρευνα</a:t>
            </a:r>
            <a:r>
              <a:rPr lang="el-GR" sz="2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2800" dirty="0" err="1">
                <a:effectLst/>
                <a:latin typeface="Palatino Linotype" panose="02040502050505030304" pitchFamily="18" charset="0"/>
                <a:ea typeface="Times New Roman" panose="02020603050405020304" pitchFamily="18" charset="0"/>
                <a:cs typeface="Times New Roman" panose="02020603050405020304" pitchFamily="18" charset="0"/>
              </a:rPr>
              <a:t>τὴ</a:t>
            </a:r>
            <a:r>
              <a:rPr lang="el-GR" sz="2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2800" b="1" u="sng" dirty="0" err="1">
                <a:effectLst/>
                <a:latin typeface="Palatino Linotype" panose="02040502050505030304" pitchFamily="18" charset="0"/>
                <a:ea typeface="Times New Roman" panose="02020603050405020304" pitchFamily="18" charset="0"/>
                <a:cs typeface="Times New Roman" panose="02020603050405020304" pitchFamily="18" charset="0"/>
              </a:rPr>
              <a:t>διδασκαλία</a:t>
            </a:r>
            <a:r>
              <a:rPr lang="el-GR" sz="2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2800" dirty="0" err="1">
                <a:effectLst/>
                <a:latin typeface="Palatino Linotype" panose="02040502050505030304" pitchFamily="18" charset="0"/>
                <a:ea typeface="Times New Roman" panose="02020603050405020304" pitchFamily="18" charset="0"/>
                <a:cs typeface="Times New Roman" panose="02020603050405020304" pitchFamily="18" charset="0"/>
              </a:rPr>
              <a:t>τὴ</a:t>
            </a:r>
            <a:r>
              <a:rPr lang="el-GR" sz="2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2800" b="1" u="sng" dirty="0" err="1">
                <a:effectLst/>
                <a:latin typeface="Palatino Linotype" panose="02040502050505030304" pitchFamily="18" charset="0"/>
                <a:ea typeface="Times New Roman" panose="02020603050405020304" pitchFamily="18" charset="0"/>
                <a:cs typeface="Times New Roman" panose="02020603050405020304" pitchFamily="18" charset="0"/>
              </a:rPr>
              <a:t>διάδοση</a:t>
            </a:r>
            <a:r>
              <a:rPr lang="el-GR" sz="2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2800" dirty="0" err="1">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2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2800" b="1" u="sng" dirty="0">
                <a:effectLst/>
                <a:latin typeface="Palatino Linotype" panose="02040502050505030304" pitchFamily="18" charset="0"/>
                <a:ea typeface="Times New Roman" panose="02020603050405020304" pitchFamily="18" charset="0"/>
                <a:cs typeface="Times New Roman" panose="02020603050405020304" pitchFamily="18" charset="0"/>
              </a:rPr>
              <a:t>προβολή</a:t>
            </a:r>
            <a:r>
              <a:rPr lang="el-GR" sz="2800" dirty="0">
                <a:effectLst/>
                <a:latin typeface="Palatino Linotype" panose="02040502050505030304" pitchFamily="18" charset="0"/>
                <a:ea typeface="Times New Roman" panose="02020603050405020304" pitchFamily="18" charset="0"/>
                <a:cs typeface="Times New Roman" panose="02020603050405020304" pitchFamily="18" charset="0"/>
              </a:rPr>
              <a:t>, κυρίως </a:t>
            </a:r>
            <a:r>
              <a:rPr lang="el-GR" sz="2800" dirty="0" err="1">
                <a:effectLst/>
                <a:latin typeface="Palatino Linotype" panose="02040502050505030304" pitchFamily="18" charset="0"/>
                <a:ea typeface="Times New Roman" panose="02020603050405020304" pitchFamily="18" charset="0"/>
                <a:cs typeface="Times New Roman" panose="02020603050405020304" pitchFamily="18" charset="0"/>
              </a:rPr>
              <a:t>ὅμως</a:t>
            </a:r>
            <a:r>
              <a:rPr lang="el-GR" sz="2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2800" dirty="0" err="1">
                <a:effectLst/>
                <a:latin typeface="Palatino Linotype" panose="02040502050505030304" pitchFamily="18" charset="0"/>
                <a:ea typeface="Times New Roman" panose="02020603050405020304" pitchFamily="18" charset="0"/>
                <a:cs typeface="Times New Roman" panose="02020603050405020304" pitchFamily="18" charset="0"/>
              </a:rPr>
              <a:t>τὸ</a:t>
            </a:r>
            <a:r>
              <a:rPr lang="el-GR" sz="2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2800" dirty="0" err="1">
                <a:effectLst/>
                <a:latin typeface="Palatino Linotype" panose="02040502050505030304" pitchFamily="18" charset="0"/>
                <a:ea typeface="Times New Roman" panose="02020603050405020304" pitchFamily="18" charset="0"/>
                <a:cs typeface="Times New Roman" panose="02020603050405020304" pitchFamily="18" charset="0"/>
              </a:rPr>
              <a:t>ἄκουσμα</a:t>
            </a:r>
            <a:r>
              <a:rPr lang="el-GR" sz="2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2800" b="1" u="sng" dirty="0" err="1">
                <a:effectLst/>
                <a:latin typeface="Palatino Linotype" panose="02040502050505030304" pitchFamily="18" charset="0"/>
                <a:ea typeface="Times New Roman" panose="02020603050405020304" pitchFamily="18" charset="0"/>
                <a:cs typeface="Times New Roman" panose="02020603050405020304" pitchFamily="18" charset="0"/>
              </a:rPr>
              <a:t>τὸν</a:t>
            </a:r>
            <a:r>
              <a:rPr lang="el-GR" sz="2800" b="1" u="sng"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2800" b="1" u="sng" dirty="0" err="1">
                <a:effectLst/>
                <a:latin typeface="Palatino Linotype" panose="02040502050505030304" pitchFamily="18" charset="0"/>
                <a:ea typeface="Times New Roman" panose="02020603050405020304" pitchFamily="18" charset="0"/>
                <a:cs typeface="Times New Roman" panose="02020603050405020304" pitchFamily="18" charset="0"/>
              </a:rPr>
              <a:t>ἦχο</a:t>
            </a:r>
            <a:r>
              <a:rPr lang="el-GR" sz="2800" b="1" u="sng"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2800" b="1" u="sng" dirty="0" err="1">
                <a:effectLst/>
                <a:latin typeface="Palatino Linotype" panose="02040502050505030304" pitchFamily="18" charset="0"/>
                <a:ea typeface="Times New Roman" panose="02020603050405020304" pitchFamily="18" charset="0"/>
                <a:cs typeface="Times New Roman" panose="02020603050405020304" pitchFamily="18" charset="0"/>
              </a:rPr>
              <a:t>τῆς</a:t>
            </a:r>
            <a:r>
              <a:rPr lang="el-GR" sz="2800" b="1" u="sng"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2800" b="1" u="sng" dirty="0" err="1">
                <a:effectLst/>
                <a:latin typeface="Palatino Linotype" panose="02040502050505030304" pitchFamily="18" charset="0"/>
                <a:ea typeface="Times New Roman" panose="02020603050405020304" pitchFamily="18" charset="0"/>
                <a:cs typeface="Times New Roman" panose="02020603050405020304" pitchFamily="18" charset="0"/>
              </a:rPr>
              <a:t>Βυζαντινῆς</a:t>
            </a:r>
            <a:r>
              <a:rPr lang="el-GR" sz="2800" b="1" u="sng"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2800" b="1" u="sng" dirty="0" err="1">
                <a:effectLst/>
                <a:latin typeface="Palatino Linotype" panose="02040502050505030304" pitchFamily="18" charset="0"/>
                <a:ea typeface="Times New Roman" panose="02020603050405020304" pitchFamily="18" charset="0"/>
                <a:cs typeface="Times New Roman" panose="02020603050405020304" pitchFamily="18" charset="0"/>
              </a:rPr>
              <a:t>Μουσικῆς</a:t>
            </a:r>
            <a:r>
              <a:rPr lang="el-GR" sz="2800" dirty="0">
                <a:effectLst/>
                <a:latin typeface="Palatino Linotype" panose="02040502050505030304" pitchFamily="18" charset="0"/>
                <a:ea typeface="Times New Roman" panose="02020603050405020304" pitchFamily="18" charset="0"/>
                <a:cs typeface="Times New Roman" panose="02020603050405020304" pitchFamily="18" charset="0"/>
              </a:rPr>
              <a:t>· σχολιάζω </a:t>
            </a:r>
            <a:r>
              <a:rPr lang="el-GR" sz="2800" dirty="0" err="1">
                <a:effectLst/>
                <a:latin typeface="Palatino Linotype" panose="02040502050505030304" pitchFamily="18" charset="0"/>
                <a:ea typeface="Times New Roman" panose="02020603050405020304" pitchFamily="18" charset="0"/>
                <a:cs typeface="Times New Roman" panose="02020603050405020304" pitchFamily="18" charset="0"/>
              </a:rPr>
              <a:t>ἐντελῶς</a:t>
            </a:r>
            <a:r>
              <a:rPr lang="el-GR" sz="2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2800" dirty="0" err="1">
                <a:effectLst/>
                <a:latin typeface="Palatino Linotype" panose="02040502050505030304" pitchFamily="18" charset="0"/>
                <a:ea typeface="Times New Roman" panose="02020603050405020304" pitchFamily="18" charset="0"/>
                <a:cs typeface="Times New Roman" panose="02020603050405020304" pitchFamily="18" charset="0"/>
              </a:rPr>
              <a:t>ἐπιγραμματικά</a:t>
            </a:r>
            <a:r>
              <a:rPr lang="el-GR" sz="2800" dirty="0">
                <a:effectLst/>
                <a:latin typeface="Palatino Linotype" panose="02040502050505030304" pitchFamily="18" charset="0"/>
                <a:ea typeface="Times New Roman" panose="02020603050405020304" pitchFamily="18" charset="0"/>
                <a:cs typeface="Times New Roman" panose="02020603050405020304" pitchFamily="18" charset="0"/>
              </a:rPr>
              <a:t>:</a:t>
            </a:r>
            <a:endParaRPr lang="el-GR" sz="2800" dirty="0">
              <a:effectLst/>
              <a:latin typeface="MgMemoriesApla UC Pol"/>
              <a:ea typeface="Times New Roman" panose="02020603050405020304" pitchFamily="18" charset="0"/>
              <a:cs typeface="Times New Roman" panose="02020603050405020304" pitchFamily="18" charset="0"/>
            </a:endParaRPr>
          </a:p>
          <a:p>
            <a:endParaRPr lang="el-GR" sz="2800" dirty="0"/>
          </a:p>
        </p:txBody>
      </p:sp>
    </p:spTree>
    <p:extLst>
      <p:ext uri="{BB962C8B-B14F-4D97-AF65-F5344CB8AC3E}">
        <p14:creationId xmlns:p14="http://schemas.microsoft.com/office/powerpoint/2010/main" val="22064802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A0C30A5E-83DD-3DF5-D018-1F78EC8864A7}"/>
              </a:ext>
            </a:extLst>
          </p:cNvPr>
          <p:cNvSpPr>
            <a:spLocks noGrp="1"/>
          </p:cNvSpPr>
          <p:nvPr>
            <p:ph idx="1"/>
          </p:nvPr>
        </p:nvSpPr>
        <p:spPr>
          <a:xfrm>
            <a:off x="263471" y="325463"/>
            <a:ext cx="11608231" cy="6338807"/>
          </a:xfrm>
        </p:spPr>
        <p:txBody>
          <a:bodyPr>
            <a:normAutofit fontScale="92500" lnSpcReduction="10000"/>
          </a:bodyPr>
          <a:lstStyle/>
          <a:p>
            <a:pPr marL="0" lvl="0" indent="0" algn="ctr">
              <a:buNone/>
              <a:tabLst>
                <a:tab pos="228600" algn="l"/>
              </a:tabLst>
            </a:pPr>
            <a:r>
              <a:rPr lang="el-GR" sz="3000" b="1" dirty="0" err="1">
                <a:effectLst/>
                <a:latin typeface="Palatino Linotype" panose="02040502050505030304" pitchFamily="18" charset="0"/>
                <a:ea typeface="Times New Roman" panose="02020603050405020304" pitchFamily="18" charset="0"/>
                <a:cs typeface="Times New Roman" panose="02020603050405020304" pitchFamily="18" charset="0"/>
              </a:rPr>
              <a:t>ἡ</a:t>
            </a:r>
            <a:r>
              <a:rPr lang="el-GR" sz="3000" b="1"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3000" b="1" dirty="0" err="1">
                <a:effectLst/>
                <a:latin typeface="Palatino Linotype" panose="02040502050505030304" pitchFamily="18" charset="0"/>
                <a:ea typeface="Times New Roman" panose="02020603050405020304" pitchFamily="18" charset="0"/>
                <a:cs typeface="Times New Roman" panose="02020603050405020304" pitchFamily="18" charset="0"/>
              </a:rPr>
              <a:t>ἔρευνα</a:t>
            </a:r>
            <a:r>
              <a:rPr lang="el-GR" sz="3000" b="1" dirty="0">
                <a:effectLst/>
                <a:latin typeface="Palatino Linotype" panose="02040502050505030304" pitchFamily="18" charset="0"/>
                <a:ea typeface="Times New Roman" panose="02020603050405020304" pitchFamily="18" charset="0"/>
                <a:cs typeface="Times New Roman" panose="02020603050405020304" pitchFamily="18" charset="0"/>
              </a:rPr>
              <a:t> </a:t>
            </a:r>
          </a:p>
          <a:p>
            <a:pPr marL="0" lvl="0" indent="0" algn="ctr">
              <a:buNone/>
              <a:tabLst>
                <a:tab pos="228600" algn="l"/>
              </a:tabLst>
            </a:pPr>
            <a:endParaRPr lang="el-GR" sz="1800" b="1" dirty="0">
              <a:effectLst/>
              <a:latin typeface="MgMemoriesApla UC Pol"/>
              <a:ea typeface="Times New Roman" panose="02020603050405020304" pitchFamily="18" charset="0"/>
              <a:cs typeface="Times New Roman" panose="02020603050405020304" pitchFamily="18" charset="0"/>
            </a:endParaRPr>
          </a:p>
          <a:p>
            <a:pPr algn="just"/>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Ἡ</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πρόοδος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ποὺ</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κατὰ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τελευταῖα</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χρόνια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ἔχει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συντελεσθεῖ</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διεθνῶς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στὰ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καθ’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ἡμᾶς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γύρω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ἀπὸ</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τὴν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ἔρευνα</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ποικίλων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θεωρητικῶν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πρακτικῶν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θεμάτων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Βυζαντινῆς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Μουσικῆς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εἶναι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ἀναμφίβολα</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ἐντυπωσιακή</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Διακρίνεται,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ὡστόσο</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ἀπὸ</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μιὰ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τάση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ἀπόλυτης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σχεδὸν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ἐξειδίκευσης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Γιὰ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τὴν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ἐπιστημονικὴ</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ἔρευνα</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βέβαια,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ἡ</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ἐξειδίκευση</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εἶναι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στοιχεῖο</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ὄχι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ἁπλῶς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θεμιτὸ</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ἀλλὰ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ἐπιδιωκόμενο</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Παρ’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ὅλ</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αὐτά</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χωρὶς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πρὸς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Θεοῦ</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νὰ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ἀρνοῦμαι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τὴν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ἐξειδίκευση</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πιστεύω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ὅτι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ὁλονὲν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ἐπιτακτικότερα</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προβάλλει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ἡ</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ἀνάγκη</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παράλληλης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διεπιστημονικῆς</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διερεύνησης νέων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πτυχῶν</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ἢ</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ἀκόμη</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ἡ</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ἐπανεξέταση</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παλαιότερων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ἤδη</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ἐρευνημένων</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ζητημάτων)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τῆς</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Βυζαντινῆς</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Μουσικῆς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p>
          <a:p>
            <a:pPr algn="just"/>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Αὐτὴ</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δὲ</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ἡ</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«διεπιστημονικότητα»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στὴ</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Βυζαντινὴ</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Μουσικὴ</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εἶναι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δυνατὸν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νὰ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νοηθεῖ</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τόσο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σὲ</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στενὴ</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ὅσο</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σὲ</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εὐρεῖα</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ἔννοια</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Κατὰ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τὴν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πρώτη,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εἶναι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ἀναμενόμενο</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δεδομένα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Βυζαντινῆς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Μουσικῆς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νὰ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συνεκτιμῶνται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μὲ</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ἀντίστοιχα</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τοῦ</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χώρου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ὅπου</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αὐτὴ</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ἡ</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τέχνη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ἀναπτύσσεται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τοῦ</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ἐκκλησιαστικοῦ</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χώρου δηλαδή·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ἔτσι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ἡ</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μουσικὴ</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θὰ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ἐξετάζεται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θὰ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ἀξιολογεῖται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μέσα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ἀπὸ</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τὴ</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Λειτουργική,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τὴν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Τελετουργική,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τὸ</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Τυπικό,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τὴν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Ὑμνογραφία</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τὴν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Ἁγιογραφία</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τὸ</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Κανονικὸ</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Δίκαιο,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τὴν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Ἐκκλησιαστικὴ</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Ἱστορία</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ἀκόμη</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δὲ</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τὴν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Ναοδομία.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Σὲ</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μιὰ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δεύτερη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εὐρεῖα</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ἔννοια</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τὸ</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φαινόμενο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μουσικῆς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δημιουργίας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εἶναι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δυνατὸν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νὰ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προσεγγίζεται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βάσει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τῶν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λεγόμενων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κοινωνικῶν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συμφραζόμενων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θὰ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πρέπει, δηλαδή,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ἐδῶ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νὰ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ἐρευνᾶται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αὐτὴ</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εἶναι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μιὰ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τακτικὴ</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μὴ</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ἀναμενόμενη</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ἐνδεχομένως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καθότι παραμένει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ἀνεφάρμοστη</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ὣς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σήμερα,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ἀλλὰ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πάντως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ἐπιβεβλημένη</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ἀπὸ</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τὶς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σύγχρονες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διεθνεῖς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τάσεις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ἐπιστημονικῆς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ἔρευνας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κατὰ</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πόσο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ἱστορικά</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κοινωνικά, πολιτικά, λαογραφικά,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ἀκόμη</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ἀνθρωπολογικὰ</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δεδομένα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ἐπηρεάζουν</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καθορίζουν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διαμορφώνουν τόσο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τὴν</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ἴδια</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τὴ</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μουσικὴ</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ὅσο</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ὁ,τιδήποτε</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σχετίζεται μ’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αὐτήν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Παρόμοιες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σφαιρικὲς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προσεγγίσεις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εἶναι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σίγουρο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ὅτι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θὰ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διευρύνουν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τὴν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λόγῳ</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ἐξειδίκευσης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περιορισμένη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ἢ</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ἀναμενόμενη</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ὣς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σήμερα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προοπτικὴ</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προσέγγισης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Βυζαντινῆς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Μουσικῆς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ἐνῶ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παράλληλα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θὰ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ὀφελήσουν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πολλαπλῶς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ὄχι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μόνον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τοὺς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ἐπιστήμονες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μουσικολόγους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ἀλλὰ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τοὺς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καλλιτέχνες ψάλτες.</a:t>
            </a:r>
            <a:endParaRPr lang="el-GR" sz="1800" dirty="0">
              <a:effectLst/>
              <a:latin typeface="MgMemoriesApla UC Pol"/>
              <a:ea typeface="Times New Roman" panose="02020603050405020304" pitchFamily="18" charset="0"/>
              <a:cs typeface="Times New Roman" panose="02020603050405020304" pitchFamily="18" charset="0"/>
            </a:endParaRPr>
          </a:p>
          <a:p>
            <a:endParaRPr lang="el-GR" dirty="0"/>
          </a:p>
        </p:txBody>
      </p:sp>
    </p:spTree>
    <p:extLst>
      <p:ext uri="{BB962C8B-B14F-4D97-AF65-F5344CB8AC3E}">
        <p14:creationId xmlns:p14="http://schemas.microsoft.com/office/powerpoint/2010/main" val="3842606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F197D71-2B79-09D3-1497-AD4C277E50FE}"/>
              </a:ext>
            </a:extLst>
          </p:cNvPr>
          <p:cNvSpPr>
            <a:spLocks noGrp="1"/>
          </p:cNvSpPr>
          <p:nvPr>
            <p:ph type="title"/>
          </p:nvPr>
        </p:nvSpPr>
        <p:spPr/>
        <p:txBody>
          <a:bodyPr/>
          <a:lstStyle/>
          <a:p>
            <a:endParaRPr lang="el-GR"/>
          </a:p>
        </p:txBody>
      </p:sp>
      <p:pic>
        <p:nvPicPr>
          <p:cNvPr id="4" name="terpnon.mp3">
            <a:hlinkClick r:id="" action="ppaction://media"/>
            <a:extLst>
              <a:ext uri="{FF2B5EF4-FFF2-40B4-BE49-F238E27FC236}">
                <a16:creationId xmlns:a16="http://schemas.microsoft.com/office/drawing/2014/main" id="{C1132A42-3422-B035-AF35-D7171BB52D95}"/>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4"/>
          <a:stretch>
            <a:fillRect/>
          </a:stretch>
        </p:blipFill>
        <p:spPr>
          <a:xfrm>
            <a:off x="5283199" y="0"/>
            <a:ext cx="812800" cy="812800"/>
          </a:xfrm>
        </p:spPr>
      </p:pic>
      <p:pic>
        <p:nvPicPr>
          <p:cNvPr id="3" name="Picture 2" descr="D:\ΕΓΓΡΑΦΑ\Σ Υ Ν Ε Δ Ρ Ι Α\2013\Leeds_Ιούλιος\paper\μουσικά παραδείγματα\Μ. Χρυσάφη_τερπνόν κράτημα\τερπνό!.jpg">
            <a:extLst>
              <a:ext uri="{FF2B5EF4-FFF2-40B4-BE49-F238E27FC236}">
                <a16:creationId xmlns:a16="http://schemas.microsoft.com/office/drawing/2014/main" id="{71455785-89BD-B86F-5513-FDD8B360F466}"/>
              </a:ext>
            </a:extLst>
          </p:cNvPr>
          <p:cNvPicPr>
            <a:picLocks noChangeAspect="1" noChangeArrowheads="1"/>
          </p:cNvPicPr>
          <p:nvPr/>
        </p:nvPicPr>
        <p:blipFill>
          <a:blip r:embed="rId5" cstate="print"/>
          <a:srcRect/>
          <a:stretch>
            <a:fillRect/>
          </a:stretch>
        </p:blipFill>
        <p:spPr bwMode="auto">
          <a:xfrm>
            <a:off x="810000" y="932413"/>
            <a:ext cx="10233577" cy="5760000"/>
          </a:xfrm>
          <a:prstGeom prst="rect">
            <a:avLst/>
          </a:prstGeom>
          <a:noFill/>
          <a:effectLst>
            <a:outerShdw blurRad="50800" dir="14400000">
              <a:srgbClr val="000000">
                <a:alpha val="40000"/>
              </a:srgbClr>
            </a:outerShdw>
          </a:effectLst>
        </p:spPr>
      </p:pic>
    </p:spTree>
    <p:extLst>
      <p:ext uri="{BB962C8B-B14F-4D97-AF65-F5344CB8AC3E}">
        <p14:creationId xmlns:p14="http://schemas.microsoft.com/office/powerpoint/2010/main" val="593893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114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C3FA058-4D4E-7C37-A036-765E93E347CA}"/>
              </a:ext>
            </a:extLst>
          </p:cNvPr>
          <p:cNvSpPr>
            <a:spLocks noGrp="1"/>
          </p:cNvSpPr>
          <p:nvPr>
            <p:ph type="title"/>
          </p:nvPr>
        </p:nvSpPr>
        <p:spPr/>
        <p:txBody>
          <a:bodyPr/>
          <a:lstStyle/>
          <a:p>
            <a:endParaRPr lang="el-GR"/>
          </a:p>
        </p:txBody>
      </p:sp>
      <p:pic>
        <p:nvPicPr>
          <p:cNvPr id="4" name="xalatzoglou.mp3">
            <a:hlinkClick r:id="" action="ppaction://media"/>
            <a:extLst>
              <a:ext uri="{FF2B5EF4-FFF2-40B4-BE49-F238E27FC236}">
                <a16:creationId xmlns:a16="http://schemas.microsoft.com/office/drawing/2014/main" id="{6CF3C3E1-7933-5C80-13C8-6D7D9EB0A671}"/>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4"/>
          <a:stretch>
            <a:fillRect/>
          </a:stretch>
        </p:blipFill>
        <p:spPr>
          <a:xfrm>
            <a:off x="2859549" y="198012"/>
            <a:ext cx="812800" cy="812800"/>
          </a:xfrm>
        </p:spPr>
      </p:pic>
      <p:pic>
        <p:nvPicPr>
          <p:cNvPr id="7" name="Εικόνα 6" descr="Εικόνα που περιέχει κείμενο, γραφικός χαρακτήρας, γραμματοσειρά, ασπρόμαυρο&#10;&#10;Περιγραφή που δημιουργήθηκε αυτόματα">
            <a:extLst>
              <a:ext uri="{FF2B5EF4-FFF2-40B4-BE49-F238E27FC236}">
                <a16:creationId xmlns:a16="http://schemas.microsoft.com/office/drawing/2014/main" id="{D35BEB85-FCD6-FB3F-89D3-1D102138E2E9}"/>
              </a:ext>
            </a:extLst>
          </p:cNvPr>
          <p:cNvPicPr>
            <a:picLocks noChangeAspect="1"/>
          </p:cNvPicPr>
          <p:nvPr/>
        </p:nvPicPr>
        <p:blipFill>
          <a:blip r:embed="rId5"/>
          <a:stretch>
            <a:fillRect/>
          </a:stretch>
        </p:blipFill>
        <p:spPr>
          <a:xfrm>
            <a:off x="417602" y="1010812"/>
            <a:ext cx="5599058" cy="5040000"/>
          </a:xfrm>
          <a:prstGeom prst="rect">
            <a:avLst/>
          </a:prstGeom>
        </p:spPr>
      </p:pic>
      <p:pic>
        <p:nvPicPr>
          <p:cNvPr id="10" name="Εικόνα 9" descr="Εικόνα που περιέχει κείμενο, γραφικός χαρακτήρας, γραμματοσειρά, καλλιγραφία&#10;&#10;Περιγραφή που δημιουργήθηκε αυτόματα">
            <a:extLst>
              <a:ext uri="{FF2B5EF4-FFF2-40B4-BE49-F238E27FC236}">
                <a16:creationId xmlns:a16="http://schemas.microsoft.com/office/drawing/2014/main" id="{6747B76A-94E4-DB90-9B03-D41168F37EEB}"/>
              </a:ext>
            </a:extLst>
          </p:cNvPr>
          <p:cNvPicPr>
            <a:picLocks noChangeAspect="1"/>
          </p:cNvPicPr>
          <p:nvPr/>
        </p:nvPicPr>
        <p:blipFill>
          <a:blip r:embed="rId6"/>
          <a:stretch>
            <a:fillRect/>
          </a:stretch>
        </p:blipFill>
        <p:spPr>
          <a:xfrm>
            <a:off x="6979957" y="73675"/>
            <a:ext cx="4602704" cy="4860000"/>
          </a:xfrm>
          <a:prstGeom prst="rect">
            <a:avLst/>
          </a:prstGeom>
        </p:spPr>
      </p:pic>
      <p:pic>
        <p:nvPicPr>
          <p:cNvPr id="12" name="Εικόνα 11" descr="Εικόνα που περιέχει γραφικός χαρακτήρας, γραμματοσειρά, κείμενο, καλλιγραφία&#10;&#10;Περιγραφή που δημιουργήθηκε αυτόματα">
            <a:extLst>
              <a:ext uri="{FF2B5EF4-FFF2-40B4-BE49-F238E27FC236}">
                <a16:creationId xmlns:a16="http://schemas.microsoft.com/office/drawing/2014/main" id="{94914B1B-5E18-9802-4B82-AD7D7ECE0AF4}"/>
              </a:ext>
            </a:extLst>
          </p:cNvPr>
          <p:cNvPicPr>
            <a:picLocks noChangeAspect="1"/>
          </p:cNvPicPr>
          <p:nvPr/>
        </p:nvPicPr>
        <p:blipFill>
          <a:blip r:embed="rId7"/>
          <a:stretch>
            <a:fillRect/>
          </a:stretch>
        </p:blipFill>
        <p:spPr>
          <a:xfrm>
            <a:off x="7001222" y="4933675"/>
            <a:ext cx="4559998" cy="1872000"/>
          </a:xfrm>
          <a:prstGeom prst="rect">
            <a:avLst/>
          </a:prstGeom>
        </p:spPr>
      </p:pic>
    </p:spTree>
    <p:extLst>
      <p:ext uri="{BB962C8B-B14F-4D97-AF65-F5344CB8AC3E}">
        <p14:creationId xmlns:p14="http://schemas.microsoft.com/office/powerpoint/2010/main" val="2119388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029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0D4CA15-1FB4-ACFE-6C25-F6738532A2BE}"/>
              </a:ext>
            </a:extLst>
          </p:cNvPr>
          <p:cNvSpPr>
            <a:spLocks noGrp="1"/>
          </p:cNvSpPr>
          <p:nvPr>
            <p:ph type="title"/>
          </p:nvPr>
        </p:nvSpPr>
        <p:spPr/>
        <p:txBody>
          <a:bodyPr/>
          <a:lstStyle/>
          <a:p>
            <a:endParaRPr lang="el-GR"/>
          </a:p>
        </p:txBody>
      </p:sp>
      <p:pic>
        <p:nvPicPr>
          <p:cNvPr id="4" name="Ηλεκτρονικά πολυμέσα 3" descr="&quot;TERPNON&quot; ENSEMBLE- Kratima &quot;Panterpnon&quot; by Panayiotis Halatzoglou">
            <a:hlinkClick r:id="" action="ppaction://media"/>
            <a:extLst>
              <a:ext uri="{FF2B5EF4-FFF2-40B4-BE49-F238E27FC236}">
                <a16:creationId xmlns:a16="http://schemas.microsoft.com/office/drawing/2014/main" id="{79168FC5-578F-8494-10E7-432B5BCBEAD4}"/>
              </a:ext>
            </a:extLst>
          </p:cNvPr>
          <p:cNvPicPr>
            <a:picLocks noGrp="1" noRot="1" noChangeAspect="1"/>
          </p:cNvPicPr>
          <p:nvPr>
            <p:ph idx="1"/>
            <a:videoFile r:link="rId1"/>
          </p:nvPr>
        </p:nvPicPr>
        <p:blipFill>
          <a:blip r:embed="rId4"/>
          <a:stretch>
            <a:fillRect/>
          </a:stretch>
        </p:blipFill>
        <p:spPr>
          <a:xfrm>
            <a:off x="809475" y="659839"/>
            <a:ext cx="4849812" cy="3636963"/>
          </a:xfrm>
          <a:prstGeom prst="rect">
            <a:avLst/>
          </a:prstGeom>
        </p:spPr>
      </p:pic>
      <p:pic>
        <p:nvPicPr>
          <p:cNvPr id="5" name="Ηλεκτρονικά πολυμέσα 4" descr="Kratima &quot;Nay&quot; by Theofanis Karykis">
            <a:hlinkClick r:id="" action="ppaction://media"/>
            <a:extLst>
              <a:ext uri="{FF2B5EF4-FFF2-40B4-BE49-F238E27FC236}">
                <a16:creationId xmlns:a16="http://schemas.microsoft.com/office/drawing/2014/main" id="{69644AA8-500B-7406-30A9-EFD56009BDB5}"/>
              </a:ext>
            </a:extLst>
          </p:cNvPr>
          <p:cNvPicPr>
            <a:picLocks noRot="1" noChangeAspect="1"/>
          </p:cNvPicPr>
          <p:nvPr>
            <a:videoFile r:link="rId2"/>
          </p:nvPr>
        </p:nvPicPr>
        <p:blipFill>
          <a:blip r:embed="rId5"/>
          <a:stretch>
            <a:fillRect/>
          </a:stretch>
        </p:blipFill>
        <p:spPr>
          <a:xfrm>
            <a:off x="6532714" y="2773849"/>
            <a:ext cx="4849284" cy="3636963"/>
          </a:xfrm>
          <a:prstGeom prst="rect">
            <a:avLst/>
          </a:prstGeom>
        </p:spPr>
      </p:pic>
    </p:spTree>
    <p:extLst>
      <p:ext uri="{BB962C8B-B14F-4D97-AF65-F5344CB8AC3E}">
        <p14:creationId xmlns:p14="http://schemas.microsoft.com/office/powerpoint/2010/main" val="3956581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video>
              <p:cMediaNode vol="80000">
                <p:cTn id="17" fill="hold" display="0">
                  <p:stCondLst>
                    <p:cond delay="indefinite"/>
                  </p:stCondLst>
                </p:cTn>
                <p:tgtEl>
                  <p:spTgt spid="5"/>
                </p:tgtEl>
              </p:cMediaNode>
            </p:video>
            <p:seq concurrent="1" nextAc="seek">
              <p:cTn id="18" restart="whenNotActive" fill="hold" evtFilter="cancelBubble" nodeType="interactiveSeq">
                <p:stCondLst>
                  <p:cond evt="onClick" delay="0">
                    <p:tgtEl>
                      <p:spTgt spid="5"/>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FC693CE-43E2-FFD4-65BF-7289962EF2FE}"/>
              </a:ext>
            </a:extLst>
          </p:cNvPr>
          <p:cNvSpPr>
            <a:spLocks noGrp="1"/>
          </p:cNvSpPr>
          <p:nvPr>
            <p:ph type="title"/>
          </p:nvPr>
        </p:nvSpPr>
        <p:spPr/>
        <p:txBody>
          <a:bodyPr/>
          <a:lstStyle/>
          <a:p>
            <a:endParaRPr lang="el-GR"/>
          </a:p>
        </p:txBody>
      </p:sp>
      <p:pic>
        <p:nvPicPr>
          <p:cNvPr id="4" name="08 Εις το μνήμα και κράτημα Ήχος Γ_.mp3">
            <a:hlinkClick r:id="" action="ppaction://media"/>
            <a:extLst>
              <a:ext uri="{FF2B5EF4-FFF2-40B4-BE49-F238E27FC236}">
                <a16:creationId xmlns:a16="http://schemas.microsoft.com/office/drawing/2014/main" id="{2AB2D936-89F0-5467-7384-FB4E8F77900B}"/>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5"/>
          <a:stretch>
            <a:fillRect/>
          </a:stretch>
        </p:blipFill>
        <p:spPr>
          <a:xfrm>
            <a:off x="10367028" y="5426885"/>
            <a:ext cx="812800" cy="812800"/>
          </a:xfrm>
        </p:spPr>
      </p:pic>
      <p:pic>
        <p:nvPicPr>
          <p:cNvPr id="7" name="Ηλεκτρονικά πολυμέσα 6" descr="Ἔλπιζα καὶ πάλι ἐλπίζω - Γρηγορίου Πρωτοψάλτου">
            <a:hlinkClick r:id="" action="ppaction://media"/>
            <a:extLst>
              <a:ext uri="{FF2B5EF4-FFF2-40B4-BE49-F238E27FC236}">
                <a16:creationId xmlns:a16="http://schemas.microsoft.com/office/drawing/2014/main" id="{FFF4CC9C-4F9C-D578-AE23-E177BF761CF4}"/>
              </a:ext>
            </a:extLst>
          </p:cNvPr>
          <p:cNvPicPr>
            <a:picLocks noRot="1" noChangeAspect="1"/>
          </p:cNvPicPr>
          <p:nvPr>
            <a:videoFile r:link="rId3"/>
          </p:nvPr>
        </p:nvPicPr>
        <p:blipFill>
          <a:blip r:embed="rId6"/>
          <a:stretch>
            <a:fillRect/>
          </a:stretch>
        </p:blipFill>
        <p:spPr>
          <a:xfrm>
            <a:off x="810000" y="447188"/>
            <a:ext cx="6243844" cy="4217589"/>
          </a:xfrm>
          <a:prstGeom prst="rect">
            <a:avLst/>
          </a:prstGeom>
        </p:spPr>
      </p:pic>
    </p:spTree>
    <p:extLst>
      <p:ext uri="{BB962C8B-B14F-4D97-AF65-F5344CB8AC3E}">
        <p14:creationId xmlns:p14="http://schemas.microsoft.com/office/powerpoint/2010/main" val="38348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7044"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4"/>
                </p:tgtEl>
              </p:cMediaNode>
            </p:audio>
            <p:video>
              <p:cMediaNode vol="80000">
                <p:cTn id="12" fill="hold" display="0">
                  <p:stCondLst>
                    <p:cond delay="indefinite"/>
                  </p:stCondLst>
                </p:cTn>
                <p:tgtEl>
                  <p:spTgt spid="7"/>
                </p:tgtEl>
              </p:cMediaNode>
            </p:video>
            <p:seq concurrent="1" nextAc="seek">
              <p:cTn id="13" restart="whenNotActive" fill="hold" evtFilter="cancelBubble" nodeType="interactiveSeq">
                <p:stCondLst>
                  <p:cond evt="onClick" delay="0">
                    <p:tgtEl>
                      <p:spTgt spid="7"/>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a:xfrm>
            <a:off x="3419061" y="447188"/>
            <a:ext cx="8340122" cy="6072484"/>
          </a:xfrm>
        </p:spPr>
        <p:txBody>
          <a:bodyPr>
            <a:noAutofit/>
          </a:bodyPr>
          <a:lstStyle/>
          <a:p>
            <a:pPr marL="0" indent="0" algn="just">
              <a:buNone/>
            </a:pPr>
            <a:r>
              <a:rPr lang="en-US" sz="1400" dirty="0"/>
              <a:t>As far as the characteristic musical examples of </a:t>
            </a:r>
            <a:r>
              <a:rPr lang="en-US" sz="1400" dirty="0" err="1"/>
              <a:t>Zbigniew</a:t>
            </a:r>
            <a:r>
              <a:rPr lang="en-US" sz="1400" dirty="0"/>
              <a:t> </a:t>
            </a:r>
            <a:r>
              <a:rPr lang="en-US" sz="1400" dirty="0" err="1"/>
              <a:t>Preisner</a:t>
            </a:r>
            <a:r>
              <a:rPr lang="en-US" sz="1400" dirty="0"/>
              <a:t> compositions, recently performed by the choir “The Maestros of the </a:t>
            </a:r>
            <a:r>
              <a:rPr lang="en-US" sz="1400" dirty="0" err="1"/>
              <a:t>Psaltic</a:t>
            </a:r>
            <a:r>
              <a:rPr lang="en-US" sz="1400" dirty="0"/>
              <a:t> Art” in the movie “Man of God”, it has to be noted the following remarks: </a:t>
            </a:r>
            <a:endParaRPr lang="el-GR" sz="1400" dirty="0"/>
          </a:p>
          <a:p>
            <a:pPr marL="0" indent="0" algn="just">
              <a:buNone/>
            </a:pPr>
            <a:r>
              <a:rPr lang="en-US" sz="1400" dirty="0"/>
              <a:t>A few months ago, </a:t>
            </a:r>
            <a:r>
              <a:rPr lang="en-US" sz="1400" dirty="0" err="1"/>
              <a:t>Zbigniew</a:t>
            </a:r>
            <a:r>
              <a:rPr lang="en-US" sz="1400" dirty="0"/>
              <a:t> </a:t>
            </a:r>
            <a:r>
              <a:rPr lang="en-US" sz="1400" dirty="0" err="1"/>
              <a:t>Preisner</a:t>
            </a:r>
            <a:r>
              <a:rPr lang="en-US" sz="1400" dirty="0"/>
              <a:t> sent me musical examples of three melodies of his, newly composed for the soundtrack of the mentioned movie “Man of God”, a movie dedicated to </a:t>
            </a:r>
            <a:r>
              <a:rPr lang="en-US" sz="1400" dirty="0" err="1"/>
              <a:t>st.</a:t>
            </a:r>
            <a:r>
              <a:rPr lang="en-US" sz="1400" dirty="0"/>
              <a:t> </a:t>
            </a:r>
            <a:r>
              <a:rPr lang="el-GR" sz="1400" dirty="0" err="1"/>
              <a:t>Nektarios</a:t>
            </a:r>
            <a:r>
              <a:rPr lang="el-GR" sz="1400" dirty="0"/>
              <a:t>; </a:t>
            </a:r>
            <a:r>
              <a:rPr lang="el-GR" sz="1400" dirty="0" err="1"/>
              <a:t>his</a:t>
            </a:r>
            <a:r>
              <a:rPr lang="el-GR" sz="1400" dirty="0"/>
              <a:t> </a:t>
            </a:r>
            <a:r>
              <a:rPr lang="el-GR" sz="1400" dirty="0" err="1"/>
              <a:t>advise</a:t>
            </a:r>
            <a:r>
              <a:rPr lang="el-GR" sz="1400" dirty="0"/>
              <a:t> and </a:t>
            </a:r>
            <a:r>
              <a:rPr lang="el-GR" sz="1400" dirty="0" err="1"/>
              <a:t>request</a:t>
            </a:r>
            <a:r>
              <a:rPr lang="el-GR" sz="1400" dirty="0"/>
              <a:t> </a:t>
            </a:r>
            <a:r>
              <a:rPr lang="el-GR" sz="1400" dirty="0" err="1"/>
              <a:t>to</a:t>
            </a:r>
            <a:r>
              <a:rPr lang="el-GR" sz="1400" dirty="0"/>
              <a:t> </a:t>
            </a:r>
            <a:r>
              <a:rPr lang="el-GR" sz="1400" dirty="0" err="1"/>
              <a:t>me</a:t>
            </a:r>
            <a:r>
              <a:rPr lang="el-GR" sz="1400" dirty="0"/>
              <a:t> </a:t>
            </a:r>
            <a:r>
              <a:rPr lang="el-GR" sz="1400" dirty="0" err="1"/>
              <a:t>was</a:t>
            </a:r>
            <a:r>
              <a:rPr lang="el-GR" sz="1400" dirty="0"/>
              <a:t> </a:t>
            </a:r>
            <a:r>
              <a:rPr lang="el-GR" sz="1400" dirty="0" err="1"/>
              <a:t>to</a:t>
            </a:r>
            <a:r>
              <a:rPr lang="el-GR" sz="1400" dirty="0"/>
              <a:t> </a:t>
            </a:r>
            <a:r>
              <a:rPr lang="el-GR" sz="1400" dirty="0" err="1"/>
              <a:t>try</a:t>
            </a:r>
            <a:r>
              <a:rPr lang="el-GR" sz="1400" dirty="0"/>
              <a:t> </a:t>
            </a:r>
            <a:r>
              <a:rPr lang="el-GR" sz="1400" dirty="0" err="1"/>
              <a:t>to</a:t>
            </a:r>
            <a:r>
              <a:rPr lang="el-GR" sz="1400" dirty="0"/>
              <a:t> </a:t>
            </a:r>
            <a:r>
              <a:rPr lang="el-GR" sz="1400" dirty="0" err="1"/>
              <a:t>transform</a:t>
            </a:r>
            <a:r>
              <a:rPr lang="el-GR" sz="1400" dirty="0"/>
              <a:t> </a:t>
            </a:r>
            <a:r>
              <a:rPr lang="el-GR" sz="1400" dirty="0" err="1"/>
              <a:t>his</a:t>
            </a:r>
            <a:r>
              <a:rPr lang="el-GR" sz="1400" dirty="0"/>
              <a:t> </a:t>
            </a:r>
            <a:r>
              <a:rPr lang="el-GR" sz="1400" dirty="0" err="1"/>
              <a:t>original</a:t>
            </a:r>
            <a:r>
              <a:rPr lang="el-GR" sz="1400" dirty="0"/>
              <a:t> </a:t>
            </a:r>
            <a:r>
              <a:rPr lang="el-GR" sz="1400" dirty="0" err="1"/>
              <a:t>melody</a:t>
            </a:r>
            <a:r>
              <a:rPr lang="el-GR" sz="1400" dirty="0"/>
              <a:t> </a:t>
            </a:r>
            <a:r>
              <a:rPr lang="el-GR" sz="1400" dirty="0" err="1"/>
              <a:t>into</a:t>
            </a:r>
            <a:r>
              <a:rPr lang="el-GR" sz="1400" dirty="0"/>
              <a:t> </a:t>
            </a:r>
            <a:r>
              <a:rPr lang="el-GR" sz="1400" dirty="0" err="1"/>
              <a:t>one</a:t>
            </a:r>
            <a:r>
              <a:rPr lang="el-GR" sz="1400" dirty="0"/>
              <a:t> </a:t>
            </a:r>
            <a:r>
              <a:rPr lang="el-GR" sz="1400" dirty="0" err="1"/>
              <a:t>which</a:t>
            </a:r>
            <a:r>
              <a:rPr lang="el-GR" sz="1400" dirty="0"/>
              <a:t> </a:t>
            </a:r>
            <a:r>
              <a:rPr lang="el-GR" sz="1400" dirty="0" err="1"/>
              <a:t>could</a:t>
            </a:r>
            <a:r>
              <a:rPr lang="el-GR" sz="1400" dirty="0"/>
              <a:t> </a:t>
            </a:r>
            <a:r>
              <a:rPr lang="el-GR" sz="1400" dirty="0" err="1"/>
              <a:t>sound</a:t>
            </a:r>
            <a:r>
              <a:rPr lang="el-GR" sz="1400" dirty="0"/>
              <a:t> </a:t>
            </a:r>
            <a:r>
              <a:rPr lang="el-GR" sz="1400" dirty="0" err="1"/>
              <a:t>like</a:t>
            </a:r>
            <a:r>
              <a:rPr lang="el-GR" sz="1400" dirty="0"/>
              <a:t> a </a:t>
            </a:r>
            <a:r>
              <a:rPr lang="el-GR" sz="1400" dirty="0" err="1"/>
              <a:t>Byzantine</a:t>
            </a:r>
            <a:r>
              <a:rPr lang="el-GR" sz="1400" dirty="0"/>
              <a:t> </a:t>
            </a:r>
            <a:r>
              <a:rPr lang="el-GR" sz="1400" dirty="0" err="1"/>
              <a:t>Hymn</a:t>
            </a:r>
            <a:r>
              <a:rPr lang="el-GR" sz="1400" dirty="0"/>
              <a:t>.</a:t>
            </a:r>
            <a:endParaRPr lang="en-US" sz="1400" dirty="0"/>
          </a:p>
          <a:p>
            <a:pPr marL="0" indent="0" algn="just">
              <a:buNone/>
            </a:pPr>
            <a:endParaRPr lang="en-US" sz="1400" dirty="0"/>
          </a:p>
          <a:p>
            <a:pPr marL="0" indent="0" algn="just">
              <a:buNone/>
            </a:pPr>
            <a:r>
              <a:rPr lang="en-US" sz="1400" dirty="0"/>
              <a:t>But, how one can achieve something like that? To say it directly, I think that one has to deal with the vocal positioning, the intervals, and the tempo of the melody.</a:t>
            </a:r>
            <a:endParaRPr lang="el-GR" sz="1400" dirty="0"/>
          </a:p>
          <a:p>
            <a:pPr marL="0" indent="0" algn="just">
              <a:buNone/>
            </a:pPr>
            <a:r>
              <a:rPr lang="en-US" sz="1400" dirty="0"/>
              <a:t>Let’s see the musical examples accompanied by their sound demos that </a:t>
            </a:r>
            <a:r>
              <a:rPr lang="en-US" sz="1400" dirty="0" err="1"/>
              <a:t>Zbigniew</a:t>
            </a:r>
            <a:r>
              <a:rPr lang="en-US" sz="1400" dirty="0"/>
              <a:t> </a:t>
            </a:r>
            <a:r>
              <a:rPr lang="en-US" sz="1400" dirty="0" err="1"/>
              <a:t>Preisner</a:t>
            </a:r>
            <a:r>
              <a:rPr lang="en-US" sz="1400" dirty="0"/>
              <a:t> also sent me:</a:t>
            </a:r>
            <a:endParaRPr lang="el-GR" sz="1400" dirty="0"/>
          </a:p>
          <a:p>
            <a:pPr algn="just"/>
            <a:r>
              <a:rPr lang="en-US" sz="1400" dirty="0"/>
              <a:t>the 1st one, entitled Coro II </a:t>
            </a:r>
            <a:endParaRPr lang="el-GR" sz="1400" dirty="0"/>
          </a:p>
          <a:p>
            <a:pPr algn="just"/>
            <a:r>
              <a:rPr lang="en-US" sz="1400" dirty="0"/>
              <a:t>the 2nd one, entitled Dominus Christi</a:t>
            </a:r>
            <a:endParaRPr lang="el-GR" sz="1400" dirty="0"/>
          </a:p>
          <a:p>
            <a:pPr algn="just"/>
            <a:r>
              <a:rPr lang="en-US" sz="1400" dirty="0"/>
              <a:t>the 3rd one, entitled The </a:t>
            </a:r>
            <a:r>
              <a:rPr lang="en-US" sz="1400" dirty="0" err="1"/>
              <a:t>st.</a:t>
            </a:r>
            <a:r>
              <a:rPr lang="en-US" sz="1400" dirty="0"/>
              <a:t> </a:t>
            </a:r>
            <a:r>
              <a:rPr lang="el-GR" sz="1400" dirty="0" err="1"/>
              <a:t>Nektarios</a:t>
            </a:r>
            <a:r>
              <a:rPr lang="el-GR" sz="1400" dirty="0"/>
              <a:t> (in Greek: Ο άγιος Νεκτάριος).</a:t>
            </a:r>
          </a:p>
          <a:p>
            <a:pPr marL="0" indent="0" algn="just">
              <a:buNone/>
            </a:pPr>
            <a:r>
              <a:rPr lang="en-US" sz="1400" dirty="0"/>
              <a:t>First of all, I had to adapt the Greek poetic text into the original melodies (except musical example No. 2); this procedure caused some minor changes in the given development of the original melodies; </a:t>
            </a:r>
            <a:endParaRPr lang="el-GR" sz="1400" dirty="0"/>
          </a:p>
          <a:p>
            <a:pPr marL="0" indent="0" algn="just">
              <a:buNone/>
            </a:pPr>
            <a:r>
              <a:rPr lang="en-US" sz="1400" dirty="0"/>
              <a:t>Secondly, I had to teach the choir to chant the melodies according to the typical Byzantine style (the so-called “</a:t>
            </a:r>
            <a:r>
              <a:rPr lang="en-US" sz="1400" dirty="0" err="1"/>
              <a:t>yphos</a:t>
            </a:r>
            <a:r>
              <a:rPr lang="en-US" sz="1400" dirty="0"/>
              <a:t>”); this is a natural procedure for Greek singers and especially Greek chanters, according to which they have to approach the intervals compatibly to the rules of a relevant Byzantine Mode, one of the existing eight;</a:t>
            </a:r>
            <a:endParaRPr lang="el-GR" sz="1400" dirty="0"/>
          </a:p>
          <a:p>
            <a:pPr marL="0" indent="0" algn="just">
              <a:buNone/>
            </a:pPr>
            <a:r>
              <a:rPr lang="en-US" sz="1400" dirty="0"/>
              <a:t>Last, but not least, I had to dare to change the tempo of some melodies; this effort was an impressive one; especially in the musical example No. 1 the given melody was immediately transformed into a typical Byzantine one; as you can listen it sounds like being an old and traditional Byzantine melody which one could chant into any of Orthodox Church services!  </a:t>
            </a:r>
            <a:endParaRPr lang="el-GR" sz="1400" dirty="0"/>
          </a:p>
          <a:p>
            <a:pPr marL="0" indent="0" algn="just">
              <a:buNone/>
            </a:pPr>
            <a:endParaRPr lang="el-GR" sz="1050" dirty="0"/>
          </a:p>
        </p:txBody>
      </p:sp>
      <p:pic>
        <p:nvPicPr>
          <p:cNvPr id="9" name="Εικόνα 8" descr="Εικόνα που περιέχει κείμενο, ανθρώπινη γενειάδα, ανθρώπινο πρόσωπο, τριχοφυΐα προσώπου&#10;&#10;Περιγραφή που δημιουργήθηκε αυτόματα">
            <a:extLst>
              <a:ext uri="{FF2B5EF4-FFF2-40B4-BE49-F238E27FC236}">
                <a16:creationId xmlns:a16="http://schemas.microsoft.com/office/drawing/2014/main" id="{3C95C361-92A4-632D-6F58-8BDF6C7621CC}"/>
              </a:ext>
            </a:extLst>
          </p:cNvPr>
          <p:cNvPicPr>
            <a:picLocks noChangeAspect="1"/>
          </p:cNvPicPr>
          <p:nvPr/>
        </p:nvPicPr>
        <p:blipFill>
          <a:blip r:embed="rId2"/>
          <a:stretch>
            <a:fillRect/>
          </a:stretch>
        </p:blipFill>
        <p:spPr>
          <a:xfrm>
            <a:off x="0" y="932413"/>
            <a:ext cx="3351933" cy="4788000"/>
          </a:xfrm>
          <a:prstGeom prst="rect">
            <a:avLst/>
          </a:prstGeom>
        </p:spPr>
      </p:pic>
    </p:spTree>
    <p:extLst>
      <p:ext uri="{BB962C8B-B14F-4D97-AF65-F5344CB8AC3E}">
        <p14:creationId xmlns:p14="http://schemas.microsoft.com/office/powerpoint/2010/main" val="14381955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0" y="360000"/>
            <a:ext cx="4070662" cy="5760000"/>
          </a:xfrm>
        </p:spPr>
      </p:pic>
      <p:pic>
        <p:nvPicPr>
          <p:cNvPr id="5" name="Εικόνα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70662" y="360000"/>
            <a:ext cx="4070663" cy="5760000"/>
          </a:xfrm>
          <a:prstGeom prst="rect">
            <a:avLst/>
          </a:prstGeom>
        </p:spPr>
      </p:pic>
      <p:pic>
        <p:nvPicPr>
          <p:cNvPr id="6" name="Εικόνα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41324" y="360000"/>
            <a:ext cx="4070663" cy="5760000"/>
          </a:xfrm>
          <a:prstGeom prst="rect">
            <a:avLst/>
          </a:prstGeom>
        </p:spPr>
      </p:pic>
      <p:pic>
        <p:nvPicPr>
          <p:cNvPr id="7" name="1. Coro II">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010503" y="4979125"/>
            <a:ext cx="609600" cy="609600"/>
          </a:xfrm>
          <a:prstGeom prst="rect">
            <a:avLst/>
          </a:prstGeom>
        </p:spPr>
      </p:pic>
    </p:spTree>
    <p:extLst>
      <p:ext uri="{BB962C8B-B14F-4D97-AF65-F5344CB8AC3E}">
        <p14:creationId xmlns:p14="http://schemas.microsoft.com/office/powerpoint/2010/main" val="183735690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9154" fill="hold"/>
                                        <p:tgtEl>
                                          <p:spTgt spid="7"/>
                                        </p:tgtEl>
                                      </p:cBhvr>
                                    </p:cmd>
                                  </p:childTnLst>
                                </p:cTn>
                              </p:par>
                            </p:childTnLst>
                          </p:cTn>
                        </p:par>
                      </p:childTnLst>
                    </p:cTn>
                  </p:par>
                </p:childTnLst>
              </p:cTn>
              <p:nextCondLst>
                <p:cond evt="onClick" delay="0">
                  <p:tgtEl>
                    <p:spTgt spid="7"/>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a:blip r:embed="rId10">
            <a:extLst>
              <a:ext uri="{28A0092B-C50C-407E-A947-70E740481C1C}">
                <a14:useLocalDpi xmlns:a14="http://schemas.microsoft.com/office/drawing/2010/main" val="0"/>
              </a:ext>
            </a:extLst>
          </a:blip>
          <a:stretch>
            <a:fillRect/>
          </a:stretch>
        </p:blipFill>
        <p:spPr>
          <a:xfrm>
            <a:off x="2919267" y="120243"/>
            <a:ext cx="6982018" cy="6480000"/>
          </a:xfrm>
        </p:spPr>
      </p:pic>
      <p:pic>
        <p:nvPicPr>
          <p:cNvPr id="5" name="Nr 3 Kyrie 1 Tc 01 05 52 13-0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712804" y="618518"/>
            <a:ext cx="609600" cy="609600"/>
          </a:xfrm>
          <a:prstGeom prst="rect">
            <a:avLst/>
          </a:prstGeom>
        </p:spPr>
      </p:pic>
      <p:pic>
        <p:nvPicPr>
          <p:cNvPr id="6" name="Nr 16 Kyrie  Byzantine style   Tc 01 45 06 00 ">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0437811" y="5693888"/>
            <a:ext cx="609600" cy="609600"/>
          </a:xfrm>
          <a:prstGeom prst="rect">
            <a:avLst/>
          </a:prstGeom>
        </p:spPr>
      </p:pic>
      <p:pic>
        <p:nvPicPr>
          <p:cNvPr id="7" name="Nr 20 Tc 01 56 18 04 Kyrie  Oryginal style ">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1"/>
          <a:stretch>
            <a:fillRect/>
          </a:stretch>
        </p:blipFill>
        <p:spPr>
          <a:xfrm>
            <a:off x="1468341" y="5558246"/>
            <a:ext cx="609600" cy="609600"/>
          </a:xfrm>
          <a:prstGeom prst="rect">
            <a:avLst/>
          </a:prstGeom>
        </p:spPr>
      </p:pic>
      <p:pic>
        <p:nvPicPr>
          <p:cNvPr id="8" name="Nr 37 Kyrie Byzantine Style">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1"/>
          <a:stretch>
            <a:fillRect/>
          </a:stretch>
        </p:blipFill>
        <p:spPr>
          <a:xfrm>
            <a:off x="10335154" y="618518"/>
            <a:ext cx="609600" cy="609600"/>
          </a:xfrm>
          <a:prstGeom prst="rect">
            <a:avLst/>
          </a:prstGeom>
        </p:spPr>
      </p:pic>
    </p:spTree>
    <p:extLst>
      <p:ext uri="{BB962C8B-B14F-4D97-AF65-F5344CB8AC3E}">
        <p14:creationId xmlns:p14="http://schemas.microsoft.com/office/powerpoint/2010/main" val="328690503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2542"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79359" fill="hold"/>
                                        <p:tgtEl>
                                          <p:spTgt spid="6"/>
                                        </p:tgtEl>
                                      </p:cBhvr>
                                    </p:cmd>
                                  </p:childTnLst>
                                </p:cTn>
                              </p:par>
                            </p:childTnLst>
                          </p:cTn>
                        </p:par>
                      </p:childTnLst>
                    </p:cTn>
                  </p:par>
                </p:childTnLst>
              </p:cTn>
              <p:nextCondLst>
                <p:cond evt="onClick" delay="0">
                  <p:tgtEl>
                    <p:spTgt spid="6"/>
                  </p:tgtEl>
                </p:cond>
              </p:nextCondLst>
            </p:seq>
            <p:audio>
              <p:cMediaNode vol="80000">
                <p:cTn id="13" fill="hold" display="0">
                  <p:stCondLst>
                    <p:cond delay="indefinite"/>
                  </p:stCondLst>
                  <p:endCondLst>
                    <p:cond evt="onStopAudio" delay="0">
                      <p:tgtEl>
                        <p:sldTgt/>
                      </p:tgtEl>
                    </p:cond>
                  </p:endCondLst>
                </p:cTn>
                <p:tgtEl>
                  <p:spTgt spid="6"/>
                </p:tgtEl>
              </p:cMediaNode>
            </p:audio>
            <p:seq concurrent="1" nextAc="seek">
              <p:cTn id="14" restart="whenNotActive" fill="hold" evtFilter="cancelBubble" nodeType="interactiveSeq">
                <p:stCondLst>
                  <p:cond evt="onClick" delay="0">
                    <p:tgtEl>
                      <p:spTgt spid="7"/>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29890" fill="hold"/>
                                        <p:tgtEl>
                                          <p:spTgt spid="7"/>
                                        </p:tgtEl>
                                      </p:cBhvr>
                                    </p:cmd>
                                  </p:childTnLst>
                                </p:cTn>
                              </p:par>
                            </p:childTnLst>
                          </p:cTn>
                        </p:par>
                      </p:childTnLst>
                    </p:cTn>
                  </p:par>
                </p:childTnLst>
              </p:cTn>
              <p:nextCondLst>
                <p:cond evt="onClick" delay="0">
                  <p:tgtEl>
                    <p:spTgt spid="7"/>
                  </p:tgtEl>
                </p:cond>
              </p:nextCondLst>
            </p:seq>
            <p:audio>
              <p:cMediaNode vol="80000">
                <p:cTn id="19" fill="hold" display="0">
                  <p:stCondLst>
                    <p:cond delay="indefinite"/>
                  </p:stCondLst>
                  <p:endCondLst>
                    <p:cond evt="onStopAudio" delay="0">
                      <p:tgtEl>
                        <p:sldTgt/>
                      </p:tgtEl>
                    </p:cond>
                  </p:endCondLst>
                </p:cTn>
                <p:tgtEl>
                  <p:spTgt spid="7"/>
                </p:tgtEl>
              </p:cMediaNode>
            </p:audio>
            <p:seq concurrent="1" nextAc="seek">
              <p:cTn id="20" restart="whenNotActive" fill="hold" evtFilter="cancelBubble" nodeType="interactiveSeq">
                <p:stCondLst>
                  <p:cond evt="onClick" delay="0">
                    <p:tgtEl>
                      <p:spTgt spid="8"/>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88202" fill="hold"/>
                                        <p:tgtEl>
                                          <p:spTgt spid="8"/>
                                        </p:tgtEl>
                                      </p:cBhvr>
                                    </p:cmd>
                                  </p:childTnLst>
                                </p:cTn>
                              </p:par>
                            </p:childTnLst>
                          </p:cTn>
                        </p:par>
                      </p:childTnLst>
                    </p:cTn>
                  </p:par>
                </p:childTnLst>
              </p:cTn>
              <p:nextCondLst>
                <p:cond evt="onClick" delay="0">
                  <p:tgtEl>
                    <p:spTgt spid="8"/>
                  </p:tgtEl>
                </p:cond>
              </p:nextCondLst>
            </p:seq>
            <p:audio>
              <p:cMediaNode vol="80000">
                <p:cTn id="25" fill="hold" display="0">
                  <p:stCondLst>
                    <p:cond delay="indefinite"/>
                  </p:stCondLst>
                  <p:endCondLst>
                    <p:cond evt="onStopAudio" delay="0">
                      <p:tgtEl>
                        <p:sldTgt/>
                      </p:tgtEl>
                    </p:cond>
                  </p:endCondLst>
                </p:cTn>
                <p:tgtEl>
                  <p:spTgt spid="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660972" y="-206329"/>
            <a:ext cx="5088328" cy="7200000"/>
          </a:xfrm>
        </p:spPr>
      </p:pic>
      <p:pic>
        <p:nvPicPr>
          <p:cNvPr id="5" name="2. Dominus Christi">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617308" y="3395353"/>
            <a:ext cx="609600" cy="609600"/>
          </a:xfrm>
          <a:prstGeom prst="rect">
            <a:avLst/>
          </a:prstGeom>
        </p:spPr>
      </p:pic>
    </p:spTree>
    <p:extLst>
      <p:ext uri="{BB962C8B-B14F-4D97-AF65-F5344CB8AC3E}">
        <p14:creationId xmlns:p14="http://schemas.microsoft.com/office/powerpoint/2010/main" val="92611166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50816"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705732" y="-154077"/>
            <a:ext cx="5091281" cy="7200000"/>
          </a:xfrm>
        </p:spPr>
      </p:pic>
      <p:pic>
        <p:nvPicPr>
          <p:cNvPr id="5" name="Dominus Christe 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814560" y="3141123"/>
            <a:ext cx="609600" cy="609600"/>
          </a:xfrm>
          <a:prstGeom prst="rect">
            <a:avLst/>
          </a:prstGeom>
        </p:spPr>
      </p:pic>
    </p:spTree>
    <p:extLst>
      <p:ext uri="{BB962C8B-B14F-4D97-AF65-F5344CB8AC3E}">
        <p14:creationId xmlns:p14="http://schemas.microsoft.com/office/powerpoint/2010/main" val="225817162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592"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845692" y="18000"/>
            <a:ext cx="4833911" cy="6840000"/>
          </a:xfrm>
        </p:spPr>
      </p:pic>
      <p:pic>
        <p:nvPicPr>
          <p:cNvPr id="5" name="Εικόνα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68580" y="0"/>
            <a:ext cx="4846633" cy="6858000"/>
          </a:xfrm>
          <a:prstGeom prst="rect">
            <a:avLst/>
          </a:prstGeom>
        </p:spPr>
      </p:pic>
      <p:pic>
        <p:nvPicPr>
          <p:cNvPr id="6" name="3. O Ajos Nektarios II Version">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919291" y="3124200"/>
            <a:ext cx="609600" cy="609600"/>
          </a:xfrm>
          <a:prstGeom prst="rect">
            <a:avLst/>
          </a:prstGeom>
        </p:spPr>
      </p:pic>
    </p:spTree>
    <p:extLst>
      <p:ext uri="{BB962C8B-B14F-4D97-AF65-F5344CB8AC3E}">
        <p14:creationId xmlns:p14="http://schemas.microsoft.com/office/powerpoint/2010/main" val="30901491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8024"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806619" y="18000"/>
            <a:ext cx="4575585" cy="6840000"/>
          </a:xfrm>
        </p:spPr>
      </p:pic>
      <p:pic>
        <p:nvPicPr>
          <p:cNvPr id="5" name="Nr 36  Agios Nektarios ">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410007" y="2941320"/>
            <a:ext cx="609600" cy="609600"/>
          </a:xfrm>
          <a:prstGeom prst="rect">
            <a:avLst/>
          </a:prstGeom>
        </p:spPr>
      </p:pic>
    </p:spTree>
    <p:extLst>
      <p:ext uri="{BB962C8B-B14F-4D97-AF65-F5344CB8AC3E}">
        <p14:creationId xmlns:p14="http://schemas.microsoft.com/office/powerpoint/2010/main" val="39662150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6576"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D8AB8E42-8664-0810-7AE8-A208EEF1837C}"/>
              </a:ext>
            </a:extLst>
          </p:cNvPr>
          <p:cNvSpPr>
            <a:spLocks noGrp="1"/>
          </p:cNvSpPr>
          <p:nvPr>
            <p:ph idx="1"/>
          </p:nvPr>
        </p:nvSpPr>
        <p:spPr>
          <a:xfrm>
            <a:off x="294467" y="185980"/>
            <a:ext cx="11546237" cy="6462793"/>
          </a:xfrm>
        </p:spPr>
        <p:txBody>
          <a:bodyPr>
            <a:normAutofit lnSpcReduction="10000"/>
          </a:bodyPr>
          <a:lstStyle/>
          <a:p>
            <a:pPr marL="0" lvl="0" indent="0" algn="ctr">
              <a:buNone/>
              <a:tabLst>
                <a:tab pos="228600" algn="l"/>
              </a:tabLst>
            </a:pPr>
            <a:r>
              <a:rPr lang="el-GR" sz="1800" b="1" dirty="0" err="1">
                <a:effectLst/>
                <a:latin typeface="Palatino Linotype" panose="02040502050505030304" pitchFamily="18" charset="0"/>
                <a:ea typeface="Times New Roman" panose="02020603050405020304" pitchFamily="18" charset="0"/>
                <a:cs typeface="Times New Roman" panose="02020603050405020304" pitchFamily="18" charset="0"/>
              </a:rPr>
              <a:t>ἡ</a:t>
            </a:r>
            <a:r>
              <a:rPr lang="el-GR" sz="1800" b="1"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effectLst/>
                <a:latin typeface="Palatino Linotype" panose="02040502050505030304" pitchFamily="18" charset="0"/>
                <a:ea typeface="Times New Roman" panose="02020603050405020304" pitchFamily="18" charset="0"/>
                <a:cs typeface="Times New Roman" panose="02020603050405020304" pitchFamily="18" charset="0"/>
              </a:rPr>
              <a:t>διδασκαλία</a:t>
            </a:r>
            <a:r>
              <a:rPr lang="el-GR" sz="1800" b="1" dirty="0">
                <a:effectLst/>
                <a:latin typeface="Palatino Linotype" panose="02040502050505030304" pitchFamily="18" charset="0"/>
                <a:ea typeface="Times New Roman" panose="02020603050405020304" pitchFamily="18" charset="0"/>
                <a:cs typeface="Times New Roman" panose="02020603050405020304" pitchFamily="18" charset="0"/>
              </a:rPr>
              <a:t> </a:t>
            </a:r>
          </a:p>
          <a:p>
            <a:pPr marL="342900" lvl="0" indent="-342900" algn="ctr">
              <a:buFont typeface="Symbol" pitchFamily="2" charset="2"/>
              <a:buChar char=""/>
              <a:tabLst>
                <a:tab pos="228600" algn="l"/>
              </a:tabLst>
            </a:pPr>
            <a:endParaRPr lang="el-GR" sz="1800" b="1" dirty="0">
              <a:effectLst/>
              <a:latin typeface="MgMemoriesApla UC Pol"/>
              <a:ea typeface="Times New Roman" panose="02020603050405020304" pitchFamily="18" charset="0"/>
              <a:cs typeface="Times New Roman" panose="02020603050405020304" pitchFamily="18" charset="0"/>
            </a:endParaRPr>
          </a:p>
          <a:p>
            <a:pPr algn="just"/>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Δύο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εἶναι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πιστεύω,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οἱ</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βασικοὶ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στόχοι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γιὰ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τὸ</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μέλλον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διδασκαλίας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Βυζαντινῆς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Μουσικῆς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ἀφ</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ἑνὸς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μὲν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ἡ</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κωδικοποίηση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ἑνὸς</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ἑνοποιημένου</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σχετικοῦ</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συστήματος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ἀφ</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ἑτέρου</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δὲ</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ἡ</a:t>
            </a:r>
            <a:r>
              <a:rPr lang="el-GR" sz="1800"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συστηματικὴ</a:t>
            </a:r>
            <a:r>
              <a:rPr lang="el-GR" sz="1800"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ὀργάνωση</a:t>
            </a:r>
            <a:r>
              <a:rPr lang="el-GR" sz="1800"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τῆς</a:t>
            </a:r>
            <a:r>
              <a:rPr lang="el-GR" sz="1800"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ὅλης</a:t>
            </a:r>
            <a:r>
              <a:rPr lang="el-GR" sz="1800"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μεθοδολογίας </a:t>
            </a:r>
            <a:r>
              <a:rPr lang="el-GR" sz="1800"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τῆς</a:t>
            </a:r>
            <a:r>
              <a:rPr lang="el-GR" sz="1800"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παιδευτικῆς</a:t>
            </a:r>
            <a:r>
              <a:rPr lang="el-GR" sz="1800"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διαδικασίας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p>
          <a:p>
            <a:pPr algn="just"/>
            <a:endParaRPr lang="el-GR" sz="1800" dirty="0">
              <a:effectLst/>
              <a:latin typeface="Palatino Linotype" panose="02040502050505030304" pitchFamily="18" charset="0"/>
              <a:ea typeface="Times New Roman" panose="02020603050405020304" pitchFamily="18" charset="0"/>
              <a:cs typeface="Times New Roman" panose="02020603050405020304" pitchFamily="18" charset="0"/>
            </a:endParaRPr>
          </a:p>
          <a:p>
            <a:pPr algn="just"/>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Ἡ</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ἐπανένωση</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τῶν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θεωρητικῶν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πρακτικῶν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δεδομένων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Βυζαντινῆς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Μουσικῆς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εἶναι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ἕνα</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πάγιο ζητούμενο,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ἤδη</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ἀπὸ</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τὴν</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ἐποχὴ</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τῆς</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περίφημης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μουσικῆς</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μεταρρύθμισης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τοῦ</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1814 </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στὴν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ὁποία</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χρεώνεται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ὄχι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ἄδικα</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αὐτὴ</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ἡ</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θρυλικὴ</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πλέον «διάσταση»)·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εἶναι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πλέον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κοινὸς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τόπος (τουλάχιστον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στὴ</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σχετικὴ</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ἐπιστημονικὴ</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ἔρευνα</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ὅτι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ἂν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ποτὲ</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ἀρθοῦν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οἱ</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ἑκατέρωθεν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διαφοροποιήσεις,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πάντα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θεωρηθοῦν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ὡς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ἑνιαῖο</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σύνολο,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ἄλλοτε</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ἀκατανόητα</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θὰ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μετατραποῦν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εὔκολα</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σὲ</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κατανοητὰ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οἱ</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σπουδάζοντες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τὴ</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Βυζαντινὴ</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Μουσικὴ</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θὰ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διευκολυνθοῦν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καθοριστικά.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Ἀπομένει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βέβαια,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ὄχι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μόνον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ἡ</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ὑλοποίηση</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αὐτοῦ</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τοῦ</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γοητευτικοῦ</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μὲν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πλὴν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ὅμως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δυσεπίτευκτου)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ἐγχειρήματος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ἀλλὰ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μετὰ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ταῦτα</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ἡ</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ἐκ</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νέου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ὀργάνωση</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διδασκαλίας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Βυζαντινῆς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Μουσικῆς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σύμφωνα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μὲ</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τοὺς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γενικότερους κανόνες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παιδαγωγικῆς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ἐπιστήμης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p>
          <a:p>
            <a:pPr algn="just"/>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Πρὸς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τὴν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κατεύθυνση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αὐτή</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πιστεύω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ἀκράδαντα</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ὅτι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στὰ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παραδεδομένα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σχετικὰ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θεωρητικογραφήματα</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λανθάνουν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σπουδαῖοι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κανόνες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βασικὲς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ἀρχὲς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διδακτικῆς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Ψαλτικῆς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εὐφυεῖς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εἰκόνες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εὐφάνταστα</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σχήματα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σοφὰ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στὴ</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σύλληψή τους σύμβολα,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ἄριστες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παιδαγωγικὰ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μέθοδοι,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ποὺ</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μάλα</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ἐνδείκνυνται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γιὰ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μιὰν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ἄρτια</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ὁμαλὴ</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μετάδοση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Βυζαντινῆς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Μουσικῆς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στοὺς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μαθητές·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αὐτὰ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πρέπει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νὰ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ἁλιευθοῦν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μαζὶ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μὲ</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τὶς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ἄλλες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γενικὲς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παιδαγωγικὲς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ἀρχὲς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νὰ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ἐνσωματωθοῦν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ἄμεσα</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στὴν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ψαλτικὴ</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παιδευτικὴ</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διαδικασία. </a:t>
            </a:r>
            <a:endParaRPr lang="el-GR" sz="1800" dirty="0">
              <a:effectLst/>
              <a:latin typeface="MgMemoriesApla UC Pol"/>
              <a:ea typeface="Times New Roman" panose="02020603050405020304" pitchFamily="18" charset="0"/>
              <a:cs typeface="Times New Roman" panose="02020603050405020304" pitchFamily="18" charset="0"/>
            </a:endParaRPr>
          </a:p>
          <a:p>
            <a:endParaRPr lang="el-GR" dirty="0"/>
          </a:p>
        </p:txBody>
      </p:sp>
    </p:spTree>
    <p:extLst>
      <p:ext uri="{BB962C8B-B14F-4D97-AF65-F5344CB8AC3E}">
        <p14:creationId xmlns:p14="http://schemas.microsoft.com/office/powerpoint/2010/main" val="26955163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D200C50-831F-C526-DCEE-86B29A37A7B3}"/>
              </a:ext>
            </a:extLst>
          </p:cNvPr>
          <p:cNvSpPr>
            <a:spLocks noGrp="1"/>
          </p:cNvSpPr>
          <p:nvPr>
            <p:ph type="title"/>
          </p:nvPr>
        </p:nvSpPr>
        <p:spPr/>
        <p:txBody>
          <a:bodyPr/>
          <a:lstStyle/>
          <a:p>
            <a:endParaRPr lang="el-GR"/>
          </a:p>
        </p:txBody>
      </p:sp>
      <p:pic>
        <p:nvPicPr>
          <p:cNvPr id="4" name="«Το όμμα της καρδίας μου», Νικολάου Σμύρνης, Ήχ. πλ. β'.mp3">
            <a:hlinkClick r:id="" action="ppaction://media"/>
            <a:extLst>
              <a:ext uri="{FF2B5EF4-FFF2-40B4-BE49-F238E27FC236}">
                <a16:creationId xmlns:a16="http://schemas.microsoft.com/office/drawing/2014/main" id="{E765E295-ED7B-9077-DCCE-43C24995FDE2}"/>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6"/>
          <a:stretch>
            <a:fillRect/>
          </a:stretch>
        </p:blipFill>
        <p:spPr>
          <a:xfrm>
            <a:off x="5689599" y="604838"/>
            <a:ext cx="812800" cy="812800"/>
          </a:xfrm>
        </p:spPr>
      </p:pic>
      <p:pic>
        <p:nvPicPr>
          <p:cNvPr id="5" name="01-04 Εν τη βροντώση καμίνω ηχ β' - Καλοφ ειρμ Πέτρ Μπερ - Θρ. Σταν..mp3">
            <a:hlinkClick r:id="" action="ppaction://media"/>
            <a:extLst>
              <a:ext uri="{FF2B5EF4-FFF2-40B4-BE49-F238E27FC236}">
                <a16:creationId xmlns:a16="http://schemas.microsoft.com/office/drawing/2014/main" id="{5EA3726A-CEF0-1A68-E8E1-C3D500655672}"/>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2472102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3068"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5578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4"/>
                </p:tgtEl>
              </p:cMediaNode>
            </p:audio>
            <p:audio>
              <p:cMediaNode vol="80000">
                <p:cTn id="12" fill="hold" display="0">
                  <p:stCondLst>
                    <p:cond delay="indefinite"/>
                  </p:stCondLst>
                  <p:endCondLst>
                    <p:cond evt="onStopAudio" delay="0">
                      <p:tgtEl>
                        <p:sldTgt/>
                      </p:tgtEl>
                    </p:cond>
                  </p:endCondLst>
                </p:cTn>
                <p:tgtEl>
                  <p:spTgt spid="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789B64E9-7E47-EE8D-AA8B-6B84391F31CB}"/>
              </a:ext>
            </a:extLst>
          </p:cNvPr>
          <p:cNvSpPr>
            <a:spLocks noGrp="1"/>
          </p:cNvSpPr>
          <p:nvPr>
            <p:ph idx="1"/>
          </p:nvPr>
        </p:nvSpPr>
        <p:spPr>
          <a:xfrm>
            <a:off x="0" y="0"/>
            <a:ext cx="11949193" cy="6857999"/>
          </a:xfrm>
        </p:spPr>
        <p:txBody>
          <a:bodyPr>
            <a:normAutofit fontScale="70000" lnSpcReduction="20000"/>
          </a:bodyPr>
          <a:lstStyle/>
          <a:p>
            <a:pPr marL="0" lvl="0" indent="0" algn="ctr">
              <a:buNone/>
              <a:tabLst>
                <a:tab pos="228600" algn="l"/>
              </a:tabLst>
            </a:pPr>
            <a:r>
              <a:rPr lang="el-GR" sz="1800" b="1" dirty="0" err="1">
                <a:effectLst/>
                <a:latin typeface="Palatino Linotype" panose="02040502050505030304" pitchFamily="18" charset="0"/>
                <a:ea typeface="Times New Roman" panose="02020603050405020304" pitchFamily="18" charset="0"/>
                <a:cs typeface="Times New Roman" panose="02020603050405020304" pitchFamily="18" charset="0"/>
              </a:rPr>
              <a:t>ἡ</a:t>
            </a:r>
            <a:r>
              <a:rPr lang="el-GR" sz="1800" b="1"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effectLst/>
                <a:latin typeface="Palatino Linotype" panose="02040502050505030304" pitchFamily="18" charset="0"/>
                <a:ea typeface="Times New Roman" panose="02020603050405020304" pitchFamily="18" charset="0"/>
                <a:cs typeface="Times New Roman" panose="02020603050405020304" pitchFamily="18" charset="0"/>
              </a:rPr>
              <a:t>διάδοση</a:t>
            </a:r>
            <a:r>
              <a:rPr lang="el-GR" sz="1800" b="1"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b="1" dirty="0">
                <a:effectLst/>
                <a:latin typeface="Palatino Linotype" panose="02040502050505030304" pitchFamily="18" charset="0"/>
                <a:ea typeface="Times New Roman" panose="02020603050405020304" pitchFamily="18" charset="0"/>
                <a:cs typeface="Times New Roman" panose="02020603050405020304" pitchFamily="18" charset="0"/>
              </a:rPr>
              <a:t> προβολή </a:t>
            </a:r>
          </a:p>
          <a:p>
            <a:pPr marL="0" lvl="0" indent="0" algn="ctr">
              <a:buNone/>
              <a:tabLst>
                <a:tab pos="228600" algn="l"/>
              </a:tabLst>
            </a:pPr>
            <a:endParaRPr lang="el-GR" sz="1800" b="1" dirty="0">
              <a:effectLst/>
              <a:latin typeface="MgMemoriesApla UC Pol"/>
              <a:ea typeface="Times New Roman" panose="02020603050405020304" pitchFamily="18" charset="0"/>
              <a:cs typeface="Times New Roman" panose="02020603050405020304" pitchFamily="18" charset="0"/>
            </a:endParaRPr>
          </a:p>
          <a:p>
            <a:pPr algn="just"/>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Τὸ</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θέμα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διάδοσης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προβολῆς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Βυζαντινῆς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Μουσικῆς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ἔχει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κατὰ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τὴ</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γνώμη μου- δύο διαστάσεις: </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τί προβάλλεται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ὡς</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Βυζαντινὴ</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Μουσικὴ</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πῶς</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προβάλλεται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ἡ</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Βυζαντινὴ</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Μουσική</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p>
          <a:p>
            <a:pPr algn="just"/>
            <a:endParaRPr lang="el-GR" dirty="0">
              <a:latin typeface="Palatino Linotype" panose="02040502050505030304" pitchFamily="18" charset="0"/>
              <a:ea typeface="Times New Roman" panose="02020603050405020304" pitchFamily="18" charset="0"/>
              <a:cs typeface="Times New Roman" panose="02020603050405020304" pitchFamily="18" charset="0"/>
            </a:endParaRPr>
          </a:p>
          <a:p>
            <a:pPr algn="just"/>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Τόσο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ἡ</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σύγχρονη τεχνολογία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ὅσο</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οἱ</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δημοκρατικὲς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ἀρχὲς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ἐλεύθερης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διακίνησης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τῶν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ἰδεῶν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ἐπιτρέπουν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πλέον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πολὺ</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καλῶς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βέβαια)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τὴν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εὐχερῆ</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διάδοση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ὁποιασδήποτε</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ψαλτικῆς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δημιουργίας·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ὁ</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καθένας [: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σχεδὸν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ὅλοι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στὶς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μέρες μας]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ἐκδίδει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βιβλία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θεωρητικοῦ</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ἢ</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πρακτικοῦ</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περιεχομένου)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κυκλοφορεῖ</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δίσκους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ἢ</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κασέτες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μὲ</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μονοφωνικὲς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ἢ</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ἀπὸ</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χοροῦ</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ἑρμηνεῖες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Γιὰ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τὴν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ἑλλαδικὴ</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πραγματικότητα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τὸ</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φαινόμενο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μαρτυρεῖ</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ἕναν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ἐνδιαφέροντα</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πλουραλισμό·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τὸ</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κοινολογούμενο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ἔντυπο</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ἢ</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ἠχογραφημένο</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ὑλικὸ</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τίθεται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στὴν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κρίση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ἐπαϊόντων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μὴ</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ἀποδεκτῶν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ἀξιολογεῖται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ἁρμοδίως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p>
          <a:p>
            <a:pPr algn="just"/>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Ὅσο</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ὅμως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τὸ</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ἴδιο</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φαινόμενο λαμβάνει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ἀνησυχητικὲς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διεθνεῖς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διαστάσεις»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ἐξελίσσεται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σὲ</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μιὰν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ἀνεξέλεγκτη</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πολλοῖς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κατάσταση,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ποὺ</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ὅπως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ἐξ</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ἰδίας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πείρας διαπίστωσα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ἐσχάτως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μόνον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ὀδυνηρὲς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ἐμπειρίες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τροφοδοτεῖ</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Οἱ</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ἀλλόγλωσσοι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ὁμόδοξοι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δὲν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δύνανται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ὅπως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εἶναι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προφανές-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νὰ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ἀποτιμήσουν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οὐσιαστικὰ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τὸ</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περιεχόμενο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ἢ</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νὰ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ἀξιολογήσουν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ἐνδελεχῶς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τὴν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ποιότητα τέτοιων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ἐκδόσεων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ἀλλ</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ἀναπόφευκτα</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καταφεύγουν σ’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αὐτές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κινούμενοι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ἀπὸ</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τὶς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πρακτικὲς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ἀνάγκες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γιὰ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τὴν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ὀργάνωση</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τῶν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κατὰ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χῶρες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λατρευτικῶν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συνάξεων,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ἀλλὰ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ἀπὸ</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τὴν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ἀγάπη</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τους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γιὰ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τὴν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Ψαλτική,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μέσῳ</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αὐτῶν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ἀποπειρῶνται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νὰ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κατανοήσουν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δεδομένα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Βυζαντινῆς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Μουσικῆς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ἐπιπλέον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δέ</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στηριζόμενοι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σὲ</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παρόμοιο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ὑλικό</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προσπαθοῦν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μέσῳ</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ἐπίπονων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παράλληλων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διαδικασιῶν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μετάφρασης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τοῦ</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πρωτογενοῦς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ἕλληνος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λόγου)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νὰ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προσαρμόσουν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τὴ</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Βυζαντινὴ</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Μουσικὴ</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στὴ</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γλῶσσα</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χώρας τους.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Καί</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βέβαια,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τραγικὸ</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γιὰ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ἐμᾶς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τοὺς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Ἕλληνες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προβάλλει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τὸ</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ἐρώτημα</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ποιά</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Βυζαντινὴ</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Μουσικὴ</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ἀγωνίζονται</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νὰ</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μάθουν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νὰ</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προσαρμόσουν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στὶς</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ἑκασταχοῦ</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συνθῆκες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Τίς,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ὅμως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πταίει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Ἐκεῖνοι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οἱ</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καλοπροαίρετοι)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ἢ</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ἐμεῖς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οἱ</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τάχα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διδάσκαλοί τους);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Ἡ</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εὐθύνη</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μας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εἶναι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τεράστια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φοβοῦμαι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πὼς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εἴμαστε</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ἀναπολόγητοι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Μόνον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ὅταν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ἐπισκεπτόμαστε</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τὶς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ἁπανταχοῦ</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ὀρθόδοξες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κοινότητες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κατανοοῦμε</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τὸ</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μέγεθος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τοῦ</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προβλήματος.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Ἀνυποψίαστοι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ὁμογενεῖς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πασχίζουν, μέσα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ἀπὸ</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μιὰν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πανσπερμία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θεωρητικῶν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ἀπόψεων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μέσα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ἀπὸ</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μιὰν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ἐκπληκτικὴ</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ποικιλία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φωνητικῶν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ἑρμηνειῶν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νὰ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προσεγγίσουν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τὴ</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Βυζαντινὴ</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Μουσική,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τὴν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ἴδια</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στιγμὴ</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ποὺ</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ἐμεῖς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ἐπαναπαυμένοι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στὴν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ἑλλαδικὴ</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πραγματικότητα,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διεκδικοῦμε</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ἀδιαπραγμάτευτα</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τὸ</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δικαίωμα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γιὰ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τὴν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προβολὴ</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διάδοση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τῶν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ὅποιων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προσωπικῶν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μουσικῶν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δεξιοτήτων μας,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ἀδιαφορώντας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γιὰ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τὶς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μελλοντικὲς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συνέπειες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αὐτοῦ</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τοῦ</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ἐκδοτικοῦ</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ὀργασμοῦ</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Μὲ</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ἀμηχανία</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ἀντιμετωπίζουμε</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τὸ</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φαινόμενο,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ὁσάκις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παριστάμεθα μάρτυρες,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ἀδυνατοῦμε</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νὰ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προτείνουμε λύσεις.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Δὲν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πρέπει,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ἐπιτέλους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κάποιος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νὰ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ἐλέγχει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τί διαδίδεται; </a:t>
            </a:r>
          </a:p>
          <a:p>
            <a:pPr algn="just"/>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Παράλληλα,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ὁ</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τρόπος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προβολῆς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Βυζαντινῆς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Μουσικῆς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εἶναι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ἀνάγκη</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νὰ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ὑπερβεῖ</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διαμορφωμένα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στεγανὰ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πλαίσια,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ἐπηρεασμένα</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ἀναπόφευκτα</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ἀπὸ</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τὶς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συντηρητικές,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πολλοῖς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διαθέσεις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τοῦ</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ἐκκλησιαστικοῦ</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περιβάλλοντος, προκειμένου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αὐτὴ</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ἡ</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τέχνη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ἐπιστήμη</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νὰ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γίνει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πιὸ</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ἑλκυστικὴ</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γιὰ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τὸν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σύγχρονο κόσμο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μάλιστα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γιὰ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τὴ</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νεολαία·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τοῦτο</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δὲ</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περισσότερο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ἐπιβάλλεται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ἐφ</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ὅσον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προσδοκοῦμε</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διάδοση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Βυζαντινῆς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Μουσικῆς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σὲ</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νέο κοινό,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ἄσχετο</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πρὸς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τὸν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ἑλληνισμὸ</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τὴν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ὀρθοδοξία</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Τὸ</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ζήτημα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εἶναι</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μεγάλο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καί</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βέβαια,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ὑπαινικτικὰ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μόνον θίγεται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ἐδῶ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Κάποτε,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θὰ</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πρέπει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νὰ</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τολμήσουμε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νὰ</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διαφοροποιηθοῦμε</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ἐνδεχομένως</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ἀκόμη</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ἀπὸ</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καθιερωμένα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ἐξωτερικὰ</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σχήματα,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ποὺ</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θέλουν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τὴ</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Βυζαντινὴ</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Μουσικὴ</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νὰ</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ἐκπροσωπεῖται</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ἀπὸ</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ἀνθρώπους</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μὲ</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συγκεκριμένο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ἐνδυματολογικὸ</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κώδικα,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ἰδιότυπη</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λεκτικὴ</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ἢ</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γραπτὴ</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μορφὴ</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ἐπικοινωνίας</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ἀποστειρωμένη</a:t>
            </a:r>
            <a:r>
              <a:rPr lang="el-GR" sz="1800" b="1" dirty="0">
                <a:solidFill>
                  <a:srgbClr val="FF0000"/>
                </a:solidFill>
                <a:effectLst/>
                <a:latin typeface="Palatino Linotype" panose="02040502050505030304" pitchFamily="18" charset="0"/>
                <a:ea typeface="Times New Roman" panose="02020603050405020304" pitchFamily="18" charset="0"/>
                <a:cs typeface="Times New Roman" panose="02020603050405020304" pitchFamily="18" charset="0"/>
              </a:rPr>
              <a:t>» -γενικότερα- συμπεριφορά</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Κάτι τέτοιο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δὲν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σηματοδοτεῖ</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ἀνησυχητικὴ</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παρέκκλιση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ἀσεβῆ</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ἀποπροσανατολισμὸ</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τοῦ</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συγκεκριμένου χαρακτήρα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Βυζαντινῆς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Μουσικῆς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δηλώνει,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ἁπλῶς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τὴ</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δημιουργικὴ</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τόλμη μας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γιὰ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ἐκμετάλλευση</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τῆς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ἐνυπάρχουσας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στὴν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Ψαλτικὴ</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ἐλαστικότητας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μιᾶς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ἐλαστικότητας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ποὺ</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μπορεῖ</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νὰ</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ἐγγυηθεῖ</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τὴν</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ἀπρόσκοπτη</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προβολὴ</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διάδοσή της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ἀκόμη</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ἐκτὸς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τοῦ</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οἰκείου</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της χώρου.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Ἂς</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θυμηθοῦμε</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ἄλλωστε</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καὶ</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τὸ</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τοῦ</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cs typeface="Times New Roman" panose="02020603050405020304" pitchFamily="18" charset="0"/>
              </a:rPr>
              <a:t>Ἀποστόλου</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400" dirty="0">
                <a:effectLst/>
                <a:latin typeface="Palatino Linotype" panose="02040502050505030304" pitchFamily="18" charset="0"/>
                <a:ea typeface="Times New Roman" panose="02020603050405020304" pitchFamily="18" charset="0"/>
                <a:cs typeface="Times New Roman" panose="02020603050405020304" pitchFamily="18" charset="0"/>
              </a:rPr>
              <a:t>(Α΄ </a:t>
            </a:r>
            <a:r>
              <a:rPr lang="el-GR" sz="1400" dirty="0" err="1">
                <a:effectLst/>
                <a:latin typeface="Palatino Linotype" panose="02040502050505030304" pitchFamily="18" charset="0"/>
                <a:ea typeface="Times New Roman" panose="02020603050405020304" pitchFamily="18" charset="0"/>
                <a:cs typeface="Times New Roman" panose="02020603050405020304" pitchFamily="18" charset="0"/>
              </a:rPr>
              <a:t>Κορ</a:t>
            </a:r>
            <a:r>
              <a:rPr lang="el-GR" sz="1400" dirty="0">
                <a:effectLst/>
                <a:latin typeface="Palatino Linotype" panose="02040502050505030304" pitchFamily="18" charset="0"/>
                <a:ea typeface="Times New Roman" panose="02020603050405020304" pitchFamily="18" charset="0"/>
                <a:cs typeface="Times New Roman" panose="02020603050405020304" pitchFamily="18" charset="0"/>
              </a:rPr>
              <a:t>. θ΄, 22, 19)</a:t>
            </a:r>
            <a:r>
              <a:rPr lang="el-GR"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i="1" dirty="0">
                <a:effectLst/>
                <a:latin typeface="Palatino Linotype" panose="02040502050505030304" pitchFamily="18" charset="0"/>
                <a:ea typeface="Times New Roman" panose="02020603050405020304" pitchFamily="18" charset="0"/>
                <a:cs typeface="Times New Roman" panose="02020603050405020304" pitchFamily="18" charset="0"/>
              </a:rPr>
              <a:t>«…</a:t>
            </a:r>
            <a:r>
              <a:rPr lang="el-GR" sz="1800" i="1" dirty="0" err="1">
                <a:effectLst/>
                <a:latin typeface="Palatino Linotype" panose="02040502050505030304" pitchFamily="18" charset="0"/>
                <a:ea typeface="Times New Roman" panose="02020603050405020304" pitchFamily="18" charset="0"/>
                <a:cs typeface="Times New Roman" panose="02020603050405020304" pitchFamily="18" charset="0"/>
              </a:rPr>
              <a:t>τοῖς</a:t>
            </a:r>
            <a:r>
              <a:rPr lang="el-GR" sz="1800" i="1"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i="1" dirty="0" err="1">
                <a:effectLst/>
                <a:latin typeface="Palatino Linotype" panose="02040502050505030304" pitchFamily="18" charset="0"/>
                <a:ea typeface="Times New Roman" panose="02020603050405020304" pitchFamily="18" charset="0"/>
                <a:cs typeface="Times New Roman" panose="02020603050405020304" pitchFamily="18" charset="0"/>
              </a:rPr>
              <a:t>πᾶσιν</a:t>
            </a:r>
            <a:r>
              <a:rPr lang="el-GR" sz="1800" i="1"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i="1" dirty="0" err="1">
                <a:effectLst/>
                <a:latin typeface="Palatino Linotype" panose="02040502050505030304" pitchFamily="18" charset="0"/>
                <a:ea typeface="Times New Roman" panose="02020603050405020304" pitchFamily="18" charset="0"/>
                <a:cs typeface="Times New Roman" panose="02020603050405020304" pitchFamily="18" charset="0"/>
              </a:rPr>
              <a:t>γέγονα</a:t>
            </a:r>
            <a:r>
              <a:rPr lang="el-GR" sz="1800" i="1" dirty="0">
                <a:effectLst/>
                <a:latin typeface="Palatino Linotype" panose="02040502050505030304" pitchFamily="18" charset="0"/>
                <a:ea typeface="Times New Roman" panose="02020603050405020304" pitchFamily="18" charset="0"/>
                <a:cs typeface="Times New Roman" panose="02020603050405020304" pitchFamily="18" charset="0"/>
              </a:rPr>
              <a:t> πάντα […] </a:t>
            </a:r>
            <a:r>
              <a:rPr lang="el-GR" sz="1800" i="1" dirty="0" err="1">
                <a:effectLst/>
                <a:latin typeface="Palatino Linotype" panose="02040502050505030304" pitchFamily="18" charset="0"/>
                <a:ea typeface="Times New Roman" panose="02020603050405020304" pitchFamily="18" charset="0"/>
                <a:cs typeface="Times New Roman" panose="02020603050405020304" pitchFamily="18" charset="0"/>
              </a:rPr>
              <a:t>ἵνα</a:t>
            </a:r>
            <a:r>
              <a:rPr lang="el-GR" sz="1800" i="1"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i="1" dirty="0" err="1">
                <a:effectLst/>
                <a:latin typeface="Palatino Linotype" panose="02040502050505030304" pitchFamily="18" charset="0"/>
                <a:ea typeface="Times New Roman" panose="02020603050405020304" pitchFamily="18" charset="0"/>
                <a:cs typeface="Times New Roman" panose="02020603050405020304" pitchFamily="18" charset="0"/>
              </a:rPr>
              <a:t>τοὺς</a:t>
            </a:r>
            <a:r>
              <a:rPr lang="el-GR" sz="1800" i="1"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i="1" dirty="0" err="1">
                <a:effectLst/>
                <a:latin typeface="Palatino Linotype" panose="02040502050505030304" pitchFamily="18" charset="0"/>
                <a:ea typeface="Times New Roman" panose="02020603050405020304" pitchFamily="18" charset="0"/>
                <a:cs typeface="Times New Roman" panose="02020603050405020304" pitchFamily="18" charset="0"/>
              </a:rPr>
              <a:t>πλείονας</a:t>
            </a:r>
            <a:r>
              <a:rPr lang="el-GR" sz="1800" i="1"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i="1" dirty="0" err="1">
                <a:effectLst/>
                <a:latin typeface="Palatino Linotype" panose="02040502050505030304" pitchFamily="18" charset="0"/>
                <a:ea typeface="Times New Roman" panose="02020603050405020304" pitchFamily="18" charset="0"/>
                <a:cs typeface="Times New Roman" panose="02020603050405020304" pitchFamily="18" charset="0"/>
              </a:rPr>
              <a:t>κερδήσω</a:t>
            </a:r>
            <a:r>
              <a:rPr lang="el-GR" sz="1800" i="1" dirty="0">
                <a:effectLst/>
                <a:latin typeface="Palatino Linotype" panose="02040502050505030304" pitchFamily="18" charset="0"/>
                <a:ea typeface="Times New Roman" panose="02020603050405020304" pitchFamily="18" charset="0"/>
                <a:cs typeface="Times New Roman" panose="02020603050405020304" pitchFamily="18" charset="0"/>
              </a:rPr>
              <a:t>…».</a:t>
            </a:r>
            <a:endParaRPr lang="el-GR" sz="1800" dirty="0">
              <a:effectLst/>
              <a:latin typeface="MgMemoriesApla UC Pol"/>
              <a:ea typeface="Times New Roman" panose="02020603050405020304" pitchFamily="18" charset="0"/>
              <a:cs typeface="Times New Roman" panose="02020603050405020304" pitchFamily="18" charset="0"/>
            </a:endParaRPr>
          </a:p>
          <a:p>
            <a:endParaRPr lang="el-GR" dirty="0"/>
          </a:p>
        </p:txBody>
      </p:sp>
    </p:spTree>
    <p:extLst>
      <p:ext uri="{BB962C8B-B14F-4D97-AF65-F5344CB8AC3E}">
        <p14:creationId xmlns:p14="http://schemas.microsoft.com/office/powerpoint/2010/main" val="2730592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9422C3B-E1C2-A806-8AE4-F7D6E5C24C44}"/>
              </a:ext>
            </a:extLst>
          </p:cNvPr>
          <p:cNvSpPr>
            <a:spLocks noGrp="1"/>
          </p:cNvSpPr>
          <p:nvPr>
            <p:ph type="title"/>
          </p:nvPr>
        </p:nvSpPr>
        <p:spPr/>
        <p:txBody>
          <a:bodyPr/>
          <a:lstStyle/>
          <a:p>
            <a:endParaRPr lang="el-GR"/>
          </a:p>
        </p:txBody>
      </p:sp>
      <p:pic>
        <p:nvPicPr>
          <p:cNvPr id="4" name="Ηλεκτρονικά πολυμέσα 3" descr="Οκτάηχος Πολυέλεος - Πέτρου Εφεσίου">
            <a:hlinkClick r:id="" action="ppaction://media"/>
            <a:extLst>
              <a:ext uri="{FF2B5EF4-FFF2-40B4-BE49-F238E27FC236}">
                <a16:creationId xmlns:a16="http://schemas.microsoft.com/office/drawing/2014/main" id="{36D8F359-D490-F672-72B6-95C8BC222EF0}"/>
              </a:ext>
            </a:extLst>
          </p:cNvPr>
          <p:cNvPicPr>
            <a:picLocks noGrp="1" noRot="1" noChangeAspect="1"/>
          </p:cNvPicPr>
          <p:nvPr>
            <p:ph idx="1"/>
            <a:videoFile r:link="rId1"/>
          </p:nvPr>
        </p:nvPicPr>
        <p:blipFill>
          <a:blip r:embed="rId6"/>
          <a:stretch>
            <a:fillRect/>
          </a:stretch>
        </p:blipFill>
        <p:spPr>
          <a:xfrm>
            <a:off x="909966" y="3632200"/>
            <a:ext cx="4145836" cy="2342321"/>
          </a:xfrm>
          <a:prstGeom prst="rect">
            <a:avLst/>
          </a:prstGeom>
        </p:spPr>
      </p:pic>
      <p:pic>
        <p:nvPicPr>
          <p:cNvPr id="3" name="02 Κομμάτι 2.mp3">
            <a:hlinkClick r:id="" action="ppaction://media"/>
            <a:extLst>
              <a:ext uri="{FF2B5EF4-FFF2-40B4-BE49-F238E27FC236}">
                <a16:creationId xmlns:a16="http://schemas.microsoft.com/office/drawing/2014/main" id="{37FF59D9-59BA-1A4B-2A5E-BA346DB41ECB}"/>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448260" y="4162287"/>
            <a:ext cx="812800" cy="812800"/>
          </a:xfrm>
          <a:prstGeom prst="rect">
            <a:avLst/>
          </a:prstGeom>
        </p:spPr>
      </p:pic>
      <p:pic>
        <p:nvPicPr>
          <p:cNvPr id="5" name="Ηλεκτρονικά πολυμέσα 4" descr="«Οι Μαΐστορες της Ψαλτικής Τέχνης» &amp;  “Tronos”: «…μετάρσια, πτερωτά»: Άγγελοι_14.10.2016">
            <a:hlinkClick r:id="" action="ppaction://media"/>
            <a:extLst>
              <a:ext uri="{FF2B5EF4-FFF2-40B4-BE49-F238E27FC236}">
                <a16:creationId xmlns:a16="http://schemas.microsoft.com/office/drawing/2014/main" id="{5C861F57-DE86-CCC2-9C45-86B730F0778E}"/>
              </a:ext>
            </a:extLst>
          </p:cNvPr>
          <p:cNvPicPr>
            <a:picLocks noRot="1" noChangeAspect="1"/>
          </p:cNvPicPr>
          <p:nvPr>
            <a:videoFile r:link="rId4"/>
          </p:nvPr>
        </p:nvPicPr>
        <p:blipFill>
          <a:blip r:embed="rId8"/>
          <a:stretch>
            <a:fillRect/>
          </a:stretch>
        </p:blipFill>
        <p:spPr>
          <a:xfrm>
            <a:off x="3242251" y="242040"/>
            <a:ext cx="5280990" cy="2983760"/>
          </a:xfrm>
          <a:prstGeom prst="rect">
            <a:avLst/>
          </a:prstGeom>
        </p:spPr>
      </p:pic>
    </p:spTree>
    <p:extLst>
      <p:ext uri="{BB962C8B-B14F-4D97-AF65-F5344CB8AC3E}">
        <p14:creationId xmlns:p14="http://schemas.microsoft.com/office/powerpoint/2010/main" val="965891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49857" fill="hold"/>
                                        <p:tgtEl>
                                          <p:spTgt spid="3"/>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4"/>
                </p:tgtEl>
              </p:cMediaNode>
            </p:video>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4"/>
                                        </p:tgtEl>
                                      </p:cBhvr>
                                    </p:cmd>
                                  </p:childTnLst>
                                </p:cTn>
                              </p:par>
                            </p:childTnLst>
                          </p:cTn>
                        </p:par>
                      </p:childTnLst>
                    </p:cTn>
                  </p:par>
                </p:childTnLst>
              </p:cTn>
              <p:nextCondLst>
                <p:cond evt="onClick" delay="0">
                  <p:tgtEl>
                    <p:spTgt spid="4"/>
                  </p:tgtEl>
                </p:cond>
              </p:nextCondLst>
            </p:seq>
            <p:audio>
              <p:cMediaNode vol="80000">
                <p:cTn id="21" fill="hold" display="0">
                  <p:stCondLst>
                    <p:cond delay="indefinite"/>
                  </p:stCondLst>
                  <p:endCondLst>
                    <p:cond evt="onStopAudio" delay="0">
                      <p:tgtEl>
                        <p:sldTgt/>
                      </p:tgtEl>
                    </p:cond>
                  </p:endCondLst>
                </p:cTn>
                <p:tgtEl>
                  <p:spTgt spid="3"/>
                </p:tgtEl>
              </p:cMediaNode>
            </p:audio>
            <p:video>
              <p:cMediaNode vol="80000">
                <p:cTn id="22" fill="hold" display="0">
                  <p:stCondLst>
                    <p:cond delay="indefinite"/>
                  </p:stCondLst>
                </p:cTn>
                <p:tgtEl>
                  <p:spTgt spid="5"/>
                </p:tgtEl>
              </p:cMediaNode>
            </p:video>
            <p:seq concurrent="1" nextAc="seek">
              <p:cTn id="23" restart="whenNotActive" fill="hold" evtFilter="cancelBubble" nodeType="interactiveSeq">
                <p:stCondLst>
                  <p:cond evt="onClick" delay="0">
                    <p:tgtEl>
                      <p:spTgt spid="5"/>
                    </p:tgtEl>
                  </p:cond>
                </p:stCondLst>
                <p:endSync evt="end" delay="0">
                  <p:rtn val="all"/>
                </p:endSync>
                <p:childTnLst>
                  <p:par>
                    <p:cTn id="24" fill="hold">
                      <p:stCondLst>
                        <p:cond delay="0"/>
                      </p:stCondLst>
                      <p:childTnLst>
                        <p:par>
                          <p:cTn id="25" fill="hold">
                            <p:stCondLst>
                              <p:cond delay="0"/>
                            </p:stCondLst>
                            <p:childTnLst>
                              <p:par>
                                <p:cTn id="26" presetID="2" presetClass="mediacall" presetSubtype="0" fill="hold" nodeType="clickEffect">
                                  <p:stCondLst>
                                    <p:cond delay="0"/>
                                  </p:stCondLst>
                                  <p:childTnLst>
                                    <p:cmd type="call" cmd="togglePause">
                                      <p:cBhvr>
                                        <p:cTn id="27"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828800" y="6237312"/>
            <a:ext cx="8686800" cy="620688"/>
          </a:xfrm>
        </p:spPr>
        <p:txBody>
          <a:bodyPr>
            <a:normAutofit/>
          </a:bodyPr>
          <a:lstStyle/>
          <a:p>
            <a:pPr algn="ctr"/>
            <a:r>
              <a:rPr lang="el-GR" sz="900" dirty="0">
                <a:latin typeface="+mn-lt"/>
                <a:cs typeface="Times New Roman" pitchFamily="18" charset="0"/>
              </a:rPr>
              <a:t>Η κορεατική παρτιτούρα του πολύ διαδεδομένου και λαοφιλούς, οικουμενικά πλέον γνωστού, </a:t>
            </a:r>
            <a:r>
              <a:rPr lang="el-GR" sz="900" dirty="0" err="1">
                <a:latin typeface="+mn-lt"/>
                <a:cs typeface="Times New Roman" pitchFamily="18" charset="0"/>
              </a:rPr>
              <a:t>βυζαντινότροπου</a:t>
            </a:r>
            <a:r>
              <a:rPr lang="el-GR" sz="900" dirty="0">
                <a:latin typeface="+mn-lt"/>
                <a:cs typeface="Times New Roman" pitchFamily="18" charset="0"/>
              </a:rPr>
              <a:t> άσματος </a:t>
            </a:r>
            <a:r>
              <a:rPr lang="el-GR" sz="900" i="1" dirty="0">
                <a:latin typeface="+mn-lt"/>
                <a:cs typeface="Times New Roman" pitchFamily="18" charset="0"/>
              </a:rPr>
              <a:t>Αγνή παρθένε δέσποινα.</a:t>
            </a:r>
            <a:br>
              <a:rPr lang="el-GR" sz="900" i="1" dirty="0">
                <a:latin typeface="+mn-lt"/>
                <a:cs typeface="Times New Roman" pitchFamily="18" charset="0"/>
              </a:rPr>
            </a:br>
            <a:r>
              <a:rPr lang="el-GR" sz="900" i="1" dirty="0">
                <a:latin typeface="+mn-lt"/>
                <a:cs typeface="Times New Roman" pitchFamily="18" charset="0"/>
              </a:rPr>
              <a:t>[η </a:t>
            </a:r>
            <a:r>
              <a:rPr lang="el-GR" sz="900" i="1" dirty="0" err="1">
                <a:latin typeface="+mn-lt"/>
                <a:cs typeface="Times New Roman" pitchFamily="18" charset="0"/>
              </a:rPr>
              <a:t>ηχογραφηση</a:t>
            </a:r>
            <a:r>
              <a:rPr lang="el-GR" sz="900" i="1" dirty="0">
                <a:latin typeface="+mn-lt"/>
                <a:cs typeface="Times New Roman" pitchFamily="18" charset="0"/>
              </a:rPr>
              <a:t> </a:t>
            </a:r>
            <a:r>
              <a:rPr lang="el-GR" sz="900" i="1" dirty="0" err="1">
                <a:latin typeface="+mn-lt"/>
                <a:cs typeface="Times New Roman" pitchFamily="18" charset="0"/>
              </a:rPr>
              <a:t>ειλημμενη</a:t>
            </a:r>
            <a:r>
              <a:rPr lang="el-GR" sz="900" i="1" dirty="0">
                <a:latin typeface="+mn-lt"/>
                <a:cs typeface="Times New Roman" pitchFamily="18" charset="0"/>
              </a:rPr>
              <a:t> από τον </a:t>
            </a:r>
            <a:r>
              <a:rPr lang="el-GR" sz="900" i="1" dirty="0" err="1">
                <a:latin typeface="+mn-lt"/>
                <a:cs typeface="Times New Roman" pitchFamily="18" charset="0"/>
              </a:rPr>
              <a:t>ψηφιακο</a:t>
            </a:r>
            <a:r>
              <a:rPr lang="el-GR" sz="900" i="1" dirty="0">
                <a:latin typeface="+mn-lt"/>
                <a:cs typeface="Times New Roman" pitchFamily="18" charset="0"/>
              </a:rPr>
              <a:t> </a:t>
            </a:r>
            <a:r>
              <a:rPr lang="el-GR" sz="900" i="1" dirty="0" err="1">
                <a:latin typeface="+mn-lt"/>
                <a:cs typeface="Times New Roman" pitchFamily="18" charset="0"/>
              </a:rPr>
              <a:t>δισκο</a:t>
            </a:r>
            <a:r>
              <a:rPr lang="el-GR" sz="900" i="1" dirty="0">
                <a:latin typeface="+mn-lt"/>
                <a:cs typeface="Times New Roman" pitchFamily="18" charset="0"/>
              </a:rPr>
              <a:t> </a:t>
            </a:r>
            <a:r>
              <a:rPr lang="en-US" sz="900" i="1" dirty="0">
                <a:latin typeface="+mn-lt"/>
                <a:cs typeface="Times New Roman" pitchFamily="18" charset="0"/>
              </a:rPr>
              <a:t>Let my prayer rise</a:t>
            </a:r>
            <a:r>
              <a:rPr lang="el-GR" sz="900" i="1" dirty="0">
                <a:latin typeface="+mn-lt"/>
                <a:cs typeface="Times New Roman" pitchFamily="18" charset="0"/>
              </a:rPr>
              <a:t>].</a:t>
            </a:r>
            <a:br>
              <a:rPr lang="el-GR" sz="900" dirty="0">
                <a:latin typeface="+mn-lt"/>
                <a:cs typeface="Times New Roman" pitchFamily="18" charset="0"/>
              </a:rPr>
            </a:br>
            <a:endParaRPr lang="el-GR" sz="900" dirty="0">
              <a:latin typeface="+mn-lt"/>
              <a:cs typeface="Times New Roman" pitchFamily="18" charset="0"/>
            </a:endParaRPr>
          </a:p>
        </p:txBody>
      </p:sp>
      <p:pic>
        <p:nvPicPr>
          <p:cNvPr id="1026" name="Picture 2" descr="C:\Users\Αχιλλέας Χαλδαιάκης\Documents\Σ Υ Ν Ε Δ Ρ Ι Α\2012\Νοέμβριος_ΑΘΗΝΑ\power point\εικόνες\σάρωση0006.jpg"/>
          <p:cNvPicPr>
            <a:picLocks noGrp="1" noChangeAspect="1" noChangeArrowheads="1"/>
          </p:cNvPicPr>
          <p:nvPr>
            <p:ph idx="1"/>
          </p:nvPr>
        </p:nvPicPr>
        <p:blipFill>
          <a:blip r:embed="rId5" cstate="print"/>
          <a:srcRect/>
          <a:stretch>
            <a:fillRect/>
          </a:stretch>
        </p:blipFill>
        <p:spPr bwMode="auto">
          <a:xfrm>
            <a:off x="1919537" y="260648"/>
            <a:ext cx="3881681" cy="5360988"/>
          </a:xfrm>
          <a:prstGeom prst="rect">
            <a:avLst/>
          </a:prstGeom>
          <a:noFill/>
        </p:spPr>
      </p:pic>
      <p:pic>
        <p:nvPicPr>
          <p:cNvPr id="1027" name="Picture 3" descr="C:\Users\Αχιλλέας Χαλδαιάκης\Documents\Σ Υ Ν Ε Δ Ρ Ι Α\2012\Νοέμβριος_ΑΘΗΝΑ\power point\εικόνες\σάρωση0007.jpg"/>
          <p:cNvPicPr>
            <a:picLocks noChangeAspect="1" noChangeArrowheads="1"/>
          </p:cNvPicPr>
          <p:nvPr/>
        </p:nvPicPr>
        <p:blipFill>
          <a:blip r:embed="rId6" cstate="print"/>
          <a:srcRect/>
          <a:stretch>
            <a:fillRect/>
          </a:stretch>
        </p:blipFill>
        <p:spPr bwMode="auto">
          <a:xfrm>
            <a:off x="6384032" y="260648"/>
            <a:ext cx="3937418" cy="5400000"/>
          </a:xfrm>
          <a:prstGeom prst="rect">
            <a:avLst/>
          </a:prstGeom>
          <a:noFill/>
        </p:spPr>
      </p:pic>
      <p:pic>
        <p:nvPicPr>
          <p:cNvPr id="3" name="Example 1.mp3">
            <a:hlinkClick r:id="" action="ppaction://media"/>
            <a:extLst>
              <a:ext uri="{FF2B5EF4-FFF2-40B4-BE49-F238E27FC236}">
                <a16:creationId xmlns:a16="http://schemas.microsoft.com/office/drawing/2014/main" id="{7263CA45-4688-F0D2-B5E1-E059F2428310}"/>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686225" y="5466845"/>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7354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9054763" y="4125243"/>
            <a:ext cx="1755304" cy="2232248"/>
          </a:xfrm>
        </p:spPr>
        <p:txBody>
          <a:bodyPr>
            <a:normAutofit/>
          </a:bodyPr>
          <a:lstStyle/>
          <a:p>
            <a:r>
              <a:rPr lang="el-GR" sz="900" dirty="0"/>
              <a:t>Το πρόχειρο χαρτί πάνω στο οποίο η </a:t>
            </a:r>
            <a:r>
              <a:rPr lang="el-GR" sz="900" dirty="0" err="1"/>
              <a:t>Κορεάτισσα</a:t>
            </a:r>
            <a:r>
              <a:rPr lang="el-GR" sz="900" dirty="0"/>
              <a:t> μαθήτρια και συνάδελφός μου </a:t>
            </a:r>
            <a:r>
              <a:rPr lang="en-US" sz="900" dirty="0"/>
              <a:t>Gabriella Kim </a:t>
            </a:r>
            <a:r>
              <a:rPr lang="el-GR" sz="900" dirty="0"/>
              <a:t>έγραψε το κείμενο του ύμνου </a:t>
            </a:r>
            <a:r>
              <a:rPr lang="el-GR" sz="900" i="1" dirty="0"/>
              <a:t>Του Δείπνου σου του μυστικού</a:t>
            </a:r>
            <a:r>
              <a:rPr lang="el-GR" sz="900" dirty="0"/>
              <a:t>, επισημαίνοντας παράλληλα τις ιδιαίτερες λέξεις (με κάθετες γραμμές) αλλά και τον αριθμό των συλλαβών κάθε λέξης (με αραβικούς αριθμούς κάτω από κάθε συλλαβή) του ύμνου.</a:t>
            </a:r>
            <a:br>
              <a:rPr lang="el-GR" sz="900" dirty="0"/>
            </a:br>
            <a:endParaRPr lang="el-GR" sz="900" dirty="0"/>
          </a:p>
        </p:txBody>
      </p:sp>
      <p:pic>
        <p:nvPicPr>
          <p:cNvPr id="1026" name="Picture 2" descr="C:\Users\Αχιλλέας Χαλδαιάκης\Documents\Σ Υ Ν Ε Δ Ρ Ι Α\2012\ΒΕΛΙΓΡΑΔΙ\παραδείγματα\1α.jpg"/>
          <p:cNvPicPr>
            <a:picLocks noGrp="1" noChangeAspect="1" noChangeArrowheads="1"/>
          </p:cNvPicPr>
          <p:nvPr>
            <p:ph idx="1"/>
          </p:nvPr>
        </p:nvPicPr>
        <p:blipFill>
          <a:blip r:embed="rId3" cstate="print"/>
          <a:srcRect/>
          <a:stretch>
            <a:fillRect/>
          </a:stretch>
        </p:blipFill>
        <p:spPr bwMode="auto">
          <a:xfrm>
            <a:off x="3359696" y="44625"/>
            <a:ext cx="5431940" cy="4525963"/>
          </a:xfrm>
          <a:prstGeom prst="rect">
            <a:avLst/>
          </a:prstGeom>
          <a:noFill/>
        </p:spPr>
      </p:pic>
      <p:pic>
        <p:nvPicPr>
          <p:cNvPr id="1027" name="Picture 3" descr="C:\Users\Αχιλλέας Χαλδαιάκης\Documents\Σ Υ Ν Ε Δ Ρ Ι Α\2012\ΒΕΛΙΓΡΑΔΙ\παραδείγματα\1β.jpg"/>
          <p:cNvPicPr>
            <a:picLocks noChangeAspect="1" noChangeArrowheads="1"/>
          </p:cNvPicPr>
          <p:nvPr/>
        </p:nvPicPr>
        <p:blipFill>
          <a:blip r:embed="rId4" cstate="print"/>
          <a:srcRect/>
          <a:stretch>
            <a:fillRect/>
          </a:stretch>
        </p:blipFill>
        <p:spPr bwMode="auto">
          <a:xfrm>
            <a:off x="3359696" y="4509121"/>
            <a:ext cx="5436000" cy="2548303"/>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8817758" y="3550131"/>
            <a:ext cx="1899320" cy="3024336"/>
          </a:xfrm>
        </p:spPr>
        <p:txBody>
          <a:bodyPr>
            <a:normAutofit/>
          </a:bodyPr>
          <a:lstStyle/>
          <a:p>
            <a:r>
              <a:rPr lang="el-GR" sz="900" dirty="0"/>
              <a:t>Η -μέσω της βυζαντινής σημειογραφίας- καταγραφή της (</a:t>
            </a:r>
            <a:r>
              <a:rPr lang="el-GR" sz="900" dirty="0" err="1"/>
              <a:t>βυζαντινότροπης</a:t>
            </a:r>
            <a:r>
              <a:rPr lang="el-GR" sz="900" dirty="0"/>
              <a:t>) μελωδίας που κατασκεύασα, έχοντας κατά νουν και καταμετρώντας την παραπάνω σειρά κορεατικών λέξεων και συλλαβών. Δομείται απλώς από κάποια πολύ γνωστά επαναλαμβανόμενα μοτίβα του πλαγίου του πρώτου ήχου, αναπτυγμένα στην έκταση και των </a:t>
            </a:r>
            <a:r>
              <a:rPr lang="el-GR" sz="900" dirty="0" err="1"/>
              <a:t>τριων</a:t>
            </a:r>
            <a:r>
              <a:rPr lang="el-GR" sz="900" dirty="0"/>
              <a:t> </a:t>
            </a:r>
            <a:r>
              <a:rPr lang="el-GR" sz="900" dirty="0" err="1"/>
              <a:t>πενταχόρδων</a:t>
            </a:r>
            <a:r>
              <a:rPr lang="el-GR" sz="900" dirty="0"/>
              <a:t> όπου -δυνάμει- εκτείνεται ο συγκεκριμένος ήχος [: αντίστοιχα, εκείνων της μέσης (Πα-κε), </a:t>
            </a:r>
            <a:r>
              <a:rPr lang="el-GR" sz="900" dirty="0" err="1"/>
              <a:t>νήτης</a:t>
            </a:r>
            <a:r>
              <a:rPr lang="el-GR" sz="900" dirty="0"/>
              <a:t> (κε-</a:t>
            </a:r>
            <a:r>
              <a:rPr lang="el-GR" sz="900" dirty="0" err="1"/>
              <a:t>βο</a:t>
            </a:r>
            <a:r>
              <a:rPr lang="el-GR" sz="900" dirty="0"/>
              <a:t>υ) και υπάτης (Πα-ΔΙ) φωνητικής περιοχής]. </a:t>
            </a:r>
            <a:br>
              <a:rPr lang="el-GR" sz="900" dirty="0"/>
            </a:br>
            <a:endParaRPr lang="el-GR" sz="900" dirty="0"/>
          </a:p>
        </p:txBody>
      </p:sp>
      <p:sp>
        <p:nvSpPr>
          <p:cNvPr id="4" name="3 - Θέση περιεχομένου"/>
          <p:cNvSpPr>
            <a:spLocks noGrp="1"/>
          </p:cNvSpPr>
          <p:nvPr>
            <p:ph idx="1"/>
          </p:nvPr>
        </p:nvSpPr>
        <p:spPr>
          <a:xfrm>
            <a:off x="1981200" y="1628801"/>
            <a:ext cx="8686800" cy="4525963"/>
          </a:xfrm>
        </p:spPr>
        <p:txBody>
          <a:bodyPr/>
          <a:lstStyle/>
          <a:p>
            <a:endParaRPr lang="el-GR" dirty="0"/>
          </a:p>
        </p:txBody>
      </p:sp>
      <p:pic>
        <p:nvPicPr>
          <p:cNvPr id="2050" name="Picture 2" descr="C:\Users\Αχιλλέας Χαλδαιάκης\Documents\Σ Υ Ν Ε Δ Ρ Ι Α\2012\Νοέμβριος_ΑΘΗΝΑ\power point\εικόνες\σάρωση0009.jpg"/>
          <p:cNvPicPr>
            <a:picLocks noChangeAspect="1" noChangeArrowheads="1"/>
          </p:cNvPicPr>
          <p:nvPr/>
        </p:nvPicPr>
        <p:blipFill>
          <a:blip r:embed="rId3" cstate="print"/>
          <a:srcRect/>
          <a:stretch>
            <a:fillRect/>
          </a:stretch>
        </p:blipFill>
        <p:spPr bwMode="auto">
          <a:xfrm>
            <a:off x="3489378" y="81368"/>
            <a:ext cx="5126902" cy="6660000"/>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8709269" y="5022239"/>
            <a:ext cx="1899320" cy="1556792"/>
          </a:xfrm>
        </p:spPr>
        <p:txBody>
          <a:bodyPr>
            <a:normAutofit/>
          </a:bodyPr>
          <a:lstStyle/>
          <a:p>
            <a:r>
              <a:rPr lang="el-GR" sz="900" dirty="0"/>
              <a:t>Η προηγούμενη καταγραφή, με την αριθμητική εκδοχή της δεδομένης σειράς των κορεατικών συλλαβών και λέξεων του εν λόγω ύμνου να γράφεται κάτω από τη σημειογραφία, στη θέση του συνηθισμένου ποιητικού κειμένου. </a:t>
            </a:r>
            <a:br>
              <a:rPr lang="el-GR" sz="900" dirty="0"/>
            </a:br>
            <a:endParaRPr lang="el-GR" sz="900" dirty="0"/>
          </a:p>
        </p:txBody>
      </p:sp>
      <p:sp>
        <p:nvSpPr>
          <p:cNvPr id="4" name="3 - Θέση περιεχομένου"/>
          <p:cNvSpPr>
            <a:spLocks noGrp="1"/>
          </p:cNvSpPr>
          <p:nvPr>
            <p:ph idx="1"/>
          </p:nvPr>
        </p:nvSpPr>
        <p:spPr/>
        <p:txBody>
          <a:bodyPr/>
          <a:lstStyle/>
          <a:p>
            <a:endParaRPr lang="el-GR" dirty="0"/>
          </a:p>
        </p:txBody>
      </p:sp>
      <p:pic>
        <p:nvPicPr>
          <p:cNvPr id="3074" name="Picture 2" descr="C:\Users\Αχιλλέας Χαλδαιάκης\Documents\Σ Υ Ν Ε Δ Ρ Ι Α\2012\Νοέμβριος_ΑΘΗΝΑ\power point\εικόνες\σάρωση0010.jpg"/>
          <p:cNvPicPr>
            <a:picLocks noChangeAspect="1" noChangeArrowheads="1"/>
          </p:cNvPicPr>
          <p:nvPr/>
        </p:nvPicPr>
        <p:blipFill>
          <a:blip r:embed="rId3" cstate="print"/>
          <a:srcRect/>
          <a:stretch>
            <a:fillRect/>
          </a:stretch>
        </p:blipFill>
        <p:spPr bwMode="auto">
          <a:xfrm>
            <a:off x="3458702" y="44624"/>
            <a:ext cx="5085570" cy="6660000"/>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8853285" y="4676745"/>
            <a:ext cx="1755304" cy="1700808"/>
          </a:xfrm>
        </p:spPr>
        <p:txBody>
          <a:bodyPr>
            <a:normAutofit/>
          </a:bodyPr>
          <a:lstStyle/>
          <a:p>
            <a:r>
              <a:rPr lang="el-GR" sz="900" dirty="0"/>
              <a:t>Η πρώτη και πρόχειρη καταγραφή της ίδιας μελωδίας στο πεντάγραμμο, με το κορεατικό κείμενο να προστίθεται κάτω από τις νότες από την </a:t>
            </a:r>
            <a:r>
              <a:rPr lang="el-GR" sz="900" dirty="0" err="1"/>
              <a:t>Κορεάτισσα</a:t>
            </a:r>
            <a:r>
              <a:rPr lang="el-GR" sz="900" dirty="0"/>
              <a:t> μαθήτρια και συνάδελφό μου </a:t>
            </a:r>
            <a:r>
              <a:rPr lang="en-US" sz="900" dirty="0"/>
              <a:t>Gabriella Kim</a:t>
            </a:r>
            <a:r>
              <a:rPr lang="el-GR" sz="900" dirty="0"/>
              <a:t>. </a:t>
            </a:r>
            <a:br>
              <a:rPr lang="el-GR" sz="900" dirty="0"/>
            </a:br>
            <a:endParaRPr lang="el-GR" sz="900" dirty="0"/>
          </a:p>
        </p:txBody>
      </p:sp>
      <p:pic>
        <p:nvPicPr>
          <p:cNvPr id="3074" name="Picture 2" descr="C:\Users\Αχιλλέας Χαλδαιάκης\Documents\Σ Υ Ν Ε Δ Ρ Ι Α\2012\ΒΕΛΙΓΡΑΔΙ\παραδείγματα\2.jpg"/>
          <p:cNvPicPr>
            <a:picLocks noGrp="1" noChangeAspect="1" noChangeArrowheads="1"/>
          </p:cNvPicPr>
          <p:nvPr>
            <p:ph idx="1"/>
          </p:nvPr>
        </p:nvPicPr>
        <p:blipFill>
          <a:blip r:embed="rId3" cstate="print"/>
          <a:srcRect/>
          <a:stretch>
            <a:fillRect/>
          </a:stretch>
        </p:blipFill>
        <p:spPr bwMode="auto">
          <a:xfrm>
            <a:off x="3575721" y="260648"/>
            <a:ext cx="5105353" cy="6300000"/>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7901682" y="5180801"/>
            <a:ext cx="2691408" cy="1196752"/>
          </a:xfrm>
        </p:spPr>
        <p:txBody>
          <a:bodyPr>
            <a:normAutofit/>
          </a:bodyPr>
          <a:lstStyle/>
          <a:p>
            <a:r>
              <a:rPr lang="el-GR" sz="900" dirty="0"/>
              <a:t>Η ίδια (καταγεγραμμένη στο πεντάγραμμο) μελωδία, ηλεκτρονικά πλέον στοιχειοθετημένη (μέσω του προγράμματος “</a:t>
            </a:r>
            <a:r>
              <a:rPr lang="en-US" sz="900" dirty="0"/>
              <a:t>Finale</a:t>
            </a:r>
            <a:r>
              <a:rPr lang="el-GR" sz="900" dirty="0"/>
              <a:t>”) από την </a:t>
            </a:r>
            <a:r>
              <a:rPr lang="el-GR" sz="900" dirty="0" err="1"/>
              <a:t>Κορεάτισσα</a:t>
            </a:r>
            <a:r>
              <a:rPr lang="el-GR" sz="900" dirty="0"/>
              <a:t> μαθήτρια μου </a:t>
            </a:r>
            <a:r>
              <a:rPr lang="en-US" sz="900" dirty="0"/>
              <a:t>Justine Kim</a:t>
            </a:r>
            <a:r>
              <a:rPr lang="el-GR" sz="900" dirty="0"/>
              <a:t>. </a:t>
            </a:r>
            <a:br>
              <a:rPr lang="el-GR" sz="900" dirty="0"/>
            </a:br>
            <a:r>
              <a:rPr lang="el-GR" sz="900" dirty="0"/>
              <a:t>[Η ΗΧΟΓΡΑΦΗΣΗ ΙΔΙΩΤΙΚΗ ΛΗΨΗ]. </a:t>
            </a:r>
            <a:br>
              <a:rPr lang="el-GR" sz="900" dirty="0"/>
            </a:br>
            <a:endParaRPr lang="el-GR" sz="900" dirty="0"/>
          </a:p>
        </p:txBody>
      </p:sp>
      <p:pic>
        <p:nvPicPr>
          <p:cNvPr id="3" name="Picture 2" descr="C:\Users\Αχιλλέας Χαλδαιάκης\Documents\Σ Υ Ν Ε Δ Ρ Ι Α\2012\Νοέμβριος_ΑΘΗΝΑ\power point\εικόνες\παραδείγματα\plate 6a.jpg"/>
          <p:cNvPicPr>
            <a:picLocks noChangeAspect="1" noChangeArrowheads="1"/>
          </p:cNvPicPr>
          <p:nvPr/>
        </p:nvPicPr>
        <p:blipFill>
          <a:blip r:embed="rId5" cstate="print"/>
          <a:srcRect/>
          <a:stretch>
            <a:fillRect/>
          </a:stretch>
        </p:blipFill>
        <p:spPr bwMode="auto">
          <a:xfrm>
            <a:off x="4263753" y="-38100"/>
            <a:ext cx="3513349" cy="5076000"/>
          </a:xfrm>
          <a:prstGeom prst="rect">
            <a:avLst/>
          </a:prstGeom>
          <a:noFill/>
        </p:spPr>
      </p:pic>
      <p:pic>
        <p:nvPicPr>
          <p:cNvPr id="4" name="Picture 3" descr="C:\Users\Αχιλλέας Χαλδαιάκης\Documents\Σ Υ Ν Ε Δ Ρ Ι Α\2012\Νοέμβριος_ΑΘΗΝΑ\power point\εικόνες\παραδείγματα\plate 6b.jpg"/>
          <p:cNvPicPr>
            <a:picLocks noGrp="1" noChangeAspect="1" noChangeArrowheads="1"/>
          </p:cNvPicPr>
          <p:nvPr>
            <p:ph idx="1"/>
          </p:nvPr>
        </p:nvPicPr>
        <p:blipFill>
          <a:blip r:embed="rId6" cstate="print"/>
          <a:srcRect/>
          <a:stretch>
            <a:fillRect/>
          </a:stretch>
        </p:blipFill>
        <p:spPr bwMode="auto">
          <a:xfrm>
            <a:off x="4268308" y="5013376"/>
            <a:ext cx="3483876" cy="1800000"/>
          </a:xfrm>
          <a:prstGeom prst="rect">
            <a:avLst/>
          </a:prstGeom>
          <a:noFill/>
        </p:spPr>
      </p:pic>
      <p:pic>
        <p:nvPicPr>
          <p:cNvPr id="5" name="Example 2.mp3">
            <a:hlinkClick r:id="" action="ppaction://media"/>
            <a:extLst>
              <a:ext uri="{FF2B5EF4-FFF2-40B4-BE49-F238E27FC236}">
                <a16:creationId xmlns:a16="http://schemas.microsoft.com/office/drawing/2014/main" id="{10152244-4609-C1AF-8636-AAF64984E02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840986" y="3522133"/>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47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7320136" y="5397777"/>
            <a:ext cx="3195464" cy="1196752"/>
          </a:xfrm>
        </p:spPr>
        <p:txBody>
          <a:bodyPr>
            <a:normAutofit/>
          </a:bodyPr>
          <a:lstStyle/>
          <a:p>
            <a:r>
              <a:rPr lang="el-GR" sz="900" dirty="0"/>
              <a:t>Μια πρόταση για μια τελική παρτιτούρα του ίδιου ύμνου, με τη βασισμένη στο κορεατικό κείμενο μελωδία να καταγράφεται παράλληλα στη βυζαντινή σημειογραφία και στο πεντάγραμμο.</a:t>
            </a:r>
            <a:br>
              <a:rPr lang="el-GR" sz="900" dirty="0"/>
            </a:br>
            <a:r>
              <a:rPr lang="el-GR" sz="900" dirty="0"/>
              <a:t> [Η ΗΧΟΓΡΑΦΗΣΗ ΙΔΙΩΤΙΚΗ ΛΗΨΗ]. </a:t>
            </a:r>
          </a:p>
        </p:txBody>
      </p:sp>
      <p:pic>
        <p:nvPicPr>
          <p:cNvPr id="3" name="Picture 2" descr="C:\Users\Αχιλλέας Χαλδαιάκης\Documents\Σ Υ Ν Ε Δ Ρ Ι Α\2012\Νοέμβριος_ΑΘΗΝΑ\power point\εικόνες\σάρωση0011.jpg"/>
          <p:cNvPicPr>
            <a:picLocks noChangeAspect="1" noChangeArrowheads="1"/>
          </p:cNvPicPr>
          <p:nvPr/>
        </p:nvPicPr>
        <p:blipFill>
          <a:blip r:embed="rId5" cstate="print"/>
          <a:srcRect/>
          <a:stretch>
            <a:fillRect/>
          </a:stretch>
        </p:blipFill>
        <p:spPr bwMode="auto">
          <a:xfrm>
            <a:off x="1703515" y="81368"/>
            <a:ext cx="4100114" cy="6660000"/>
          </a:xfrm>
          <a:prstGeom prst="rect">
            <a:avLst/>
          </a:prstGeom>
          <a:noFill/>
        </p:spPr>
      </p:pic>
      <p:pic>
        <p:nvPicPr>
          <p:cNvPr id="5123" name="Picture 3" descr="C:\Users\Αχιλλέας Χαλδαιάκης\Documents\Σ Υ Ν Ε Δ Ρ Ι Α\2012\Νοέμβριος_ΑΘΗΝΑ\power point\εικόνες\σάρωση0012.jpg"/>
          <p:cNvPicPr>
            <a:picLocks noGrp="1" noChangeAspect="1" noChangeArrowheads="1"/>
          </p:cNvPicPr>
          <p:nvPr>
            <p:ph idx="1"/>
          </p:nvPr>
        </p:nvPicPr>
        <p:blipFill>
          <a:blip r:embed="rId6" cstate="print"/>
          <a:srcRect/>
          <a:stretch>
            <a:fillRect/>
          </a:stretch>
        </p:blipFill>
        <p:spPr bwMode="auto">
          <a:xfrm>
            <a:off x="6240017" y="44624"/>
            <a:ext cx="4122407" cy="5040000"/>
          </a:xfrm>
          <a:prstGeom prst="rect">
            <a:avLst/>
          </a:prstGeom>
          <a:noFill/>
        </p:spPr>
      </p:pic>
      <p:pic>
        <p:nvPicPr>
          <p:cNvPr id="4" name="Example 3.mp3">
            <a:hlinkClick r:id="" action="ppaction://media"/>
            <a:extLst>
              <a:ext uri="{FF2B5EF4-FFF2-40B4-BE49-F238E27FC236}">
                <a16:creationId xmlns:a16="http://schemas.microsoft.com/office/drawing/2014/main" id="{9410B7E0-E8B5-A1FE-3929-E641BC8C8E2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798812" y="4038600"/>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9677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252927A7-5855-FFAC-68CB-39A10C94FC46}"/>
              </a:ext>
            </a:extLst>
          </p:cNvPr>
          <p:cNvSpPr>
            <a:spLocks noGrp="1"/>
          </p:cNvSpPr>
          <p:nvPr>
            <p:ph idx="1"/>
          </p:nvPr>
        </p:nvSpPr>
        <p:spPr>
          <a:xfrm>
            <a:off x="108488" y="0"/>
            <a:ext cx="11871702" cy="6857999"/>
          </a:xfrm>
        </p:spPr>
        <p:txBody>
          <a:bodyPr>
            <a:normAutofit fontScale="92500" lnSpcReduction="10000"/>
          </a:bodyPr>
          <a:lstStyle/>
          <a:p>
            <a:pPr marL="0" lvl="0" indent="0" algn="ctr">
              <a:buNone/>
              <a:tabLst>
                <a:tab pos="228600" algn="l"/>
              </a:tabLst>
            </a:pPr>
            <a:r>
              <a:rPr lang="el-GR" sz="1800" b="1" dirty="0" err="1">
                <a:effectLst/>
                <a:latin typeface="Palatino Linotype" panose="02040502050505030304" pitchFamily="18" charset="0"/>
                <a:ea typeface="Times New Roman" panose="02020603050405020304" pitchFamily="18" charset="0"/>
                <a:cs typeface="Times New Roman" panose="02020603050405020304" pitchFamily="18" charset="0"/>
              </a:rPr>
              <a:t>ὁ</a:t>
            </a:r>
            <a:r>
              <a:rPr lang="el-GR" sz="1800" b="1" dirty="0">
                <a:effectLst/>
                <a:latin typeface="Palatino Linotype" panose="02040502050505030304" pitchFamily="18" charset="0"/>
                <a:ea typeface="Times New Roman" panose="02020603050405020304" pitchFamily="18" charset="0"/>
                <a:cs typeface="Times New Roman" panose="02020603050405020304" pitchFamily="18" charset="0"/>
              </a:rPr>
              <a:t> </a:t>
            </a:r>
            <a:r>
              <a:rPr lang="el-GR" sz="1800" b="1" dirty="0" err="1">
                <a:effectLst/>
                <a:latin typeface="Palatino Linotype" panose="02040502050505030304" pitchFamily="18" charset="0"/>
                <a:ea typeface="Times New Roman" panose="02020603050405020304" pitchFamily="18" charset="0"/>
                <a:cs typeface="Times New Roman" panose="02020603050405020304" pitchFamily="18" charset="0"/>
              </a:rPr>
              <a:t>ἦχος</a:t>
            </a:r>
            <a:endParaRPr lang="el-GR" sz="1800" b="1" dirty="0">
              <a:effectLst/>
              <a:latin typeface="MgMemoriesApla UC Pol"/>
              <a:ea typeface="Times New Roman" panose="02020603050405020304" pitchFamily="18" charset="0"/>
              <a:cs typeface="Times New Roman" panose="02020603050405020304" pitchFamily="18" charset="0"/>
            </a:endParaRPr>
          </a:p>
          <a:p>
            <a:pPr algn="just"/>
            <a:r>
              <a:rPr lang="el-GR" sz="1800" dirty="0" err="1">
                <a:effectLst/>
                <a:latin typeface="Palatino Linotype" panose="02040502050505030304" pitchFamily="18" charset="0"/>
                <a:ea typeface="Times New Roman" panose="02020603050405020304" pitchFamily="18" charset="0"/>
              </a:rPr>
              <a:t>Ἐδῶ</a:t>
            </a:r>
            <a:r>
              <a:rPr lang="el-GR" sz="1800" dirty="0">
                <a:effectLst/>
                <a:latin typeface="Palatino Linotype" panose="02040502050505030304" pitchFamily="18" charset="0"/>
                <a:ea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rPr>
              <a:t>θὰ</a:t>
            </a:r>
            <a:r>
              <a:rPr lang="el-GR" sz="1800" dirty="0">
                <a:effectLst/>
                <a:latin typeface="Palatino Linotype" panose="02040502050505030304" pitchFamily="18" charset="0"/>
                <a:ea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rPr>
              <a:t>ἐπιμείνω</a:t>
            </a:r>
            <a:r>
              <a:rPr lang="el-GR" sz="1800" dirty="0">
                <a:effectLst/>
                <a:latin typeface="Palatino Linotype" panose="02040502050505030304" pitchFamily="18" charset="0"/>
                <a:ea typeface="Times New Roman" panose="02020603050405020304" pitchFamily="18" charset="0"/>
              </a:rPr>
              <a:t> κάπως περισσότερο· δικαίως, νομίζω, διότι </a:t>
            </a:r>
            <a:r>
              <a:rPr lang="el-GR" sz="1800" dirty="0" err="1">
                <a:effectLst/>
                <a:latin typeface="Palatino Linotype" panose="02040502050505030304" pitchFamily="18" charset="0"/>
                <a:ea typeface="Times New Roman" panose="02020603050405020304" pitchFamily="18" charset="0"/>
              </a:rPr>
              <a:t>μέσῳ</a:t>
            </a:r>
            <a:r>
              <a:rPr lang="el-GR" sz="1800" dirty="0">
                <a:effectLst/>
                <a:latin typeface="Palatino Linotype" panose="02040502050505030304" pitchFamily="18" charset="0"/>
                <a:ea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rPr>
              <a:t>τοῦ</a:t>
            </a:r>
            <a:r>
              <a:rPr lang="el-GR" sz="1800" dirty="0">
                <a:effectLst/>
                <a:latin typeface="Palatino Linotype" panose="02040502050505030304" pitchFamily="18" charset="0"/>
                <a:ea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rPr>
              <a:t>ἰδιαίτερου</a:t>
            </a:r>
            <a:r>
              <a:rPr lang="el-GR" sz="1800" dirty="0">
                <a:effectLst/>
                <a:latin typeface="Palatino Linotype" panose="02040502050505030304" pitchFamily="18" charset="0"/>
                <a:ea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rPr>
              <a:t>ἤχου</a:t>
            </a:r>
            <a:r>
              <a:rPr lang="el-GR" sz="1800" dirty="0">
                <a:effectLst/>
                <a:latin typeface="Palatino Linotype" panose="02040502050505030304" pitchFamily="18" charset="0"/>
                <a:ea typeface="Times New Roman" panose="02020603050405020304" pitchFamily="18" charset="0"/>
              </a:rPr>
              <a:t> της γνωρίζεται </a:t>
            </a:r>
            <a:r>
              <a:rPr lang="el-GR" sz="1800" dirty="0" err="1">
                <a:effectLst/>
                <a:latin typeface="Palatino Linotype" panose="02040502050505030304" pitchFamily="18" charset="0"/>
                <a:ea typeface="Times New Roman" panose="02020603050405020304" pitchFamily="18" charset="0"/>
              </a:rPr>
              <a:t>εὐρύτερα</a:t>
            </a:r>
            <a:r>
              <a:rPr lang="el-GR" sz="1800" dirty="0">
                <a:effectLst/>
                <a:latin typeface="Palatino Linotype" panose="02040502050505030304" pitchFamily="18" charset="0"/>
                <a:ea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rPr>
              <a:t>ἡ</a:t>
            </a:r>
            <a:r>
              <a:rPr lang="el-GR" sz="1800" dirty="0">
                <a:effectLst/>
                <a:latin typeface="Palatino Linotype" panose="02040502050505030304" pitchFamily="18" charset="0"/>
                <a:ea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rPr>
              <a:t>Βυζαντινὴ</a:t>
            </a:r>
            <a:r>
              <a:rPr lang="el-GR" sz="1800" dirty="0">
                <a:effectLst/>
                <a:latin typeface="Palatino Linotype" panose="02040502050505030304" pitchFamily="18" charset="0"/>
                <a:ea typeface="Times New Roman" panose="02020603050405020304" pitchFamily="18" charset="0"/>
              </a:rPr>
              <a:t> Μουσική, </a:t>
            </a:r>
            <a:r>
              <a:rPr lang="el-GR" sz="1800" dirty="0" err="1">
                <a:effectLst/>
                <a:latin typeface="Palatino Linotype" panose="02040502050505030304" pitchFamily="18" charset="0"/>
                <a:ea typeface="Times New Roman" panose="02020603050405020304" pitchFamily="18" charset="0"/>
              </a:rPr>
              <a:t>μεταξὺ</a:t>
            </a:r>
            <a:r>
              <a:rPr lang="el-GR" sz="1800" dirty="0">
                <a:effectLst/>
                <a:latin typeface="Palatino Linotype" panose="02040502050505030304" pitchFamily="18" charset="0"/>
                <a:ea typeface="Times New Roman" panose="02020603050405020304" pitchFamily="18" charset="0"/>
              </a:rPr>
              <a:t> τόσο </a:t>
            </a:r>
            <a:r>
              <a:rPr lang="el-GR" sz="1800" dirty="0" err="1">
                <a:effectLst/>
                <a:latin typeface="Palatino Linotype" panose="02040502050505030304" pitchFamily="18" charset="0"/>
                <a:ea typeface="Times New Roman" panose="02020603050405020304" pitchFamily="18" charset="0"/>
              </a:rPr>
              <a:t>τῶν</a:t>
            </a:r>
            <a:r>
              <a:rPr lang="el-GR" sz="1800" dirty="0">
                <a:effectLst/>
                <a:latin typeface="Palatino Linotype" panose="02040502050505030304" pitchFamily="18" charset="0"/>
                <a:ea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rPr>
              <a:t>εὐάριθμων</a:t>
            </a:r>
            <a:r>
              <a:rPr lang="el-GR" sz="1800" dirty="0">
                <a:effectLst/>
                <a:latin typeface="Palatino Linotype" panose="02040502050505030304" pitchFamily="18" charset="0"/>
                <a:ea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rPr>
              <a:t>ἐπαϊόντων</a:t>
            </a:r>
            <a:r>
              <a:rPr lang="el-GR" sz="1800" dirty="0">
                <a:effectLst/>
                <a:latin typeface="Palatino Linotype" panose="02040502050505030304" pitchFamily="18" charset="0"/>
                <a:ea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rPr>
              <a:t>ὅσο</a:t>
            </a:r>
            <a:r>
              <a:rPr lang="el-GR" sz="1800" dirty="0">
                <a:effectLst/>
                <a:latin typeface="Palatino Linotype" panose="02040502050505030304" pitchFamily="18" charset="0"/>
                <a:ea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rPr>
              <a:t>καὶ</a:t>
            </a:r>
            <a:r>
              <a:rPr lang="el-GR" sz="1800" dirty="0">
                <a:effectLst/>
                <a:latin typeface="Palatino Linotype" panose="02040502050505030304" pitchFamily="18" charset="0"/>
                <a:ea typeface="Times New Roman" panose="02020603050405020304" pitchFamily="18" charset="0"/>
              </a:rPr>
              <a:t> κυρίως- </a:t>
            </a:r>
            <a:r>
              <a:rPr lang="el-GR" sz="1800" dirty="0" err="1">
                <a:effectLst/>
                <a:latin typeface="Palatino Linotype" panose="02040502050505030304" pitchFamily="18" charset="0"/>
                <a:ea typeface="Times New Roman" panose="02020603050405020304" pitchFamily="18" charset="0"/>
              </a:rPr>
              <a:t>τῶν</a:t>
            </a:r>
            <a:r>
              <a:rPr lang="el-GR" sz="1800" dirty="0">
                <a:effectLst/>
                <a:latin typeface="Palatino Linotype" panose="02040502050505030304" pitchFamily="18" charset="0"/>
                <a:ea typeface="Times New Roman" panose="02020603050405020304" pitchFamily="18" charset="0"/>
              </a:rPr>
              <a:t> (πολυπληθέστερων) </a:t>
            </a:r>
            <a:r>
              <a:rPr lang="el-GR" sz="1800" dirty="0" err="1">
                <a:effectLst/>
                <a:latin typeface="Palatino Linotype" panose="02040502050505030304" pitchFamily="18" charset="0"/>
                <a:ea typeface="Times New Roman" panose="02020603050405020304" pitchFamily="18" charset="0"/>
              </a:rPr>
              <a:t>ἀδαῶν</a:t>
            </a:r>
            <a:r>
              <a:rPr lang="el-GR" sz="1800" dirty="0">
                <a:effectLst/>
                <a:latin typeface="Palatino Linotype" panose="02040502050505030304" pitchFamily="18" charset="0"/>
                <a:ea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rPr>
              <a:t>Ποιός</a:t>
            </a:r>
            <a:r>
              <a:rPr lang="el-GR" sz="1800" b="1" dirty="0">
                <a:solidFill>
                  <a:srgbClr val="FF0000"/>
                </a:solidFill>
                <a:effectLst/>
                <a:latin typeface="Palatino Linotype" panose="02040502050505030304" pitchFamily="18" charset="0"/>
                <a:ea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rPr>
              <a:t>ἦταν</a:t>
            </a:r>
            <a:r>
              <a:rPr lang="el-GR" sz="1800" b="1" dirty="0">
                <a:solidFill>
                  <a:srgbClr val="FF0000"/>
                </a:solidFill>
                <a:effectLst/>
                <a:latin typeface="Palatino Linotype" panose="02040502050505030304" pitchFamily="18" charset="0"/>
                <a:ea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rPr>
              <a:t>ποιός</a:t>
            </a:r>
            <a:r>
              <a:rPr lang="el-GR" sz="1800" b="1" dirty="0">
                <a:solidFill>
                  <a:srgbClr val="FF0000"/>
                </a:solidFill>
                <a:effectLst/>
                <a:latin typeface="Palatino Linotype" panose="02040502050505030304" pitchFamily="18" charset="0"/>
                <a:ea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rPr>
              <a:t>εἶναι</a:t>
            </a:r>
            <a:r>
              <a:rPr lang="el-GR" sz="1800" b="1" dirty="0">
                <a:solidFill>
                  <a:srgbClr val="FF0000"/>
                </a:solidFill>
                <a:effectLst/>
                <a:latin typeface="Palatino Linotype" panose="02040502050505030304" pitchFamily="18" charset="0"/>
                <a:ea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rPr>
              <a:t>καὶ</a:t>
            </a:r>
            <a:r>
              <a:rPr lang="el-GR" sz="1800" b="1" dirty="0">
                <a:solidFill>
                  <a:srgbClr val="FF0000"/>
                </a:solidFill>
                <a:effectLst/>
                <a:latin typeface="Palatino Linotype" panose="02040502050505030304" pitchFamily="18" charset="0"/>
                <a:ea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rPr>
              <a:t>πῶς</a:t>
            </a:r>
            <a:r>
              <a:rPr lang="el-GR" sz="1800" b="1" dirty="0">
                <a:solidFill>
                  <a:srgbClr val="FF0000"/>
                </a:solidFill>
                <a:effectLst/>
                <a:latin typeface="Palatino Linotype" panose="02040502050505030304" pitchFamily="18" charset="0"/>
                <a:ea typeface="Times New Roman" panose="02020603050405020304" pitchFamily="18" charset="0"/>
              </a:rPr>
              <a:t> φανταζόμαστε </a:t>
            </a:r>
            <a:r>
              <a:rPr lang="el-GR" sz="1800" b="1" dirty="0" err="1">
                <a:solidFill>
                  <a:srgbClr val="FF0000"/>
                </a:solidFill>
                <a:effectLst/>
                <a:latin typeface="Palatino Linotype" panose="02040502050505030304" pitchFamily="18" charset="0"/>
                <a:ea typeface="Times New Roman" panose="02020603050405020304" pitchFamily="18" charset="0"/>
              </a:rPr>
              <a:t>τὸν</a:t>
            </a:r>
            <a:r>
              <a:rPr lang="el-GR" sz="1800" b="1" dirty="0">
                <a:solidFill>
                  <a:srgbClr val="FF0000"/>
                </a:solidFill>
                <a:effectLst/>
                <a:latin typeface="Palatino Linotype" panose="02040502050505030304" pitchFamily="18" charset="0"/>
                <a:ea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rPr>
              <a:t>μελλοντικὸ</a:t>
            </a:r>
            <a:r>
              <a:rPr lang="el-GR" sz="1800" b="1" dirty="0">
                <a:solidFill>
                  <a:srgbClr val="FF0000"/>
                </a:solidFill>
                <a:effectLst/>
                <a:latin typeface="Palatino Linotype" panose="02040502050505030304" pitchFamily="18" charset="0"/>
                <a:ea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rPr>
              <a:t>ἦχο</a:t>
            </a:r>
            <a:r>
              <a:rPr lang="el-GR" sz="1800" b="1" dirty="0">
                <a:solidFill>
                  <a:srgbClr val="FF0000"/>
                </a:solidFill>
                <a:effectLst/>
                <a:latin typeface="Palatino Linotype" panose="02040502050505030304" pitchFamily="18" charset="0"/>
                <a:ea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rPr>
              <a:t>τῆς</a:t>
            </a:r>
            <a:r>
              <a:rPr lang="el-GR" sz="1800" b="1" dirty="0">
                <a:solidFill>
                  <a:srgbClr val="FF0000"/>
                </a:solidFill>
                <a:effectLst/>
                <a:latin typeface="Palatino Linotype" panose="02040502050505030304" pitchFamily="18" charset="0"/>
                <a:ea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rPr>
              <a:t>Βυζαντινῆς</a:t>
            </a:r>
            <a:r>
              <a:rPr lang="el-GR" sz="1800" b="1" dirty="0">
                <a:solidFill>
                  <a:srgbClr val="FF0000"/>
                </a:solidFill>
                <a:effectLst/>
                <a:latin typeface="Palatino Linotype" panose="02040502050505030304" pitchFamily="18" charset="0"/>
                <a:ea typeface="Times New Roman" panose="02020603050405020304" pitchFamily="18" charset="0"/>
              </a:rPr>
              <a:t> </a:t>
            </a:r>
            <a:r>
              <a:rPr lang="el-GR" sz="1800" b="1" dirty="0" err="1">
                <a:solidFill>
                  <a:srgbClr val="FF0000"/>
                </a:solidFill>
                <a:effectLst/>
                <a:latin typeface="Palatino Linotype" panose="02040502050505030304" pitchFamily="18" charset="0"/>
                <a:ea typeface="Times New Roman" panose="02020603050405020304" pitchFamily="18" charset="0"/>
              </a:rPr>
              <a:t>Μουσικῆς</a:t>
            </a:r>
            <a:r>
              <a:rPr lang="el-GR" sz="1800" b="1" dirty="0">
                <a:solidFill>
                  <a:srgbClr val="FF0000"/>
                </a:solidFill>
                <a:effectLst/>
                <a:latin typeface="Palatino Linotype" panose="02040502050505030304" pitchFamily="18" charset="0"/>
                <a:ea typeface="Times New Roman" panose="02020603050405020304" pitchFamily="18" charset="0"/>
              </a:rPr>
              <a:t>; </a:t>
            </a:r>
          </a:p>
          <a:p>
            <a:pPr algn="just"/>
            <a:r>
              <a:rPr lang="el-GR" sz="1800" dirty="0">
                <a:effectLst/>
                <a:latin typeface="Palatino Linotype" panose="02040502050505030304" pitchFamily="18" charset="0"/>
                <a:ea typeface="Times New Roman" panose="02020603050405020304" pitchFamily="18" charset="0"/>
              </a:rPr>
              <a:t>Προσωπικά, συντάσσομαι </a:t>
            </a:r>
            <a:r>
              <a:rPr lang="el-GR" sz="1800" dirty="0" err="1">
                <a:effectLst/>
                <a:latin typeface="Palatino Linotype" panose="02040502050505030304" pitchFamily="18" charset="0"/>
                <a:ea typeface="Times New Roman" panose="02020603050405020304" pitchFamily="18" charset="0"/>
              </a:rPr>
              <a:t>μὲ</a:t>
            </a:r>
            <a:r>
              <a:rPr lang="el-GR" sz="1800" dirty="0">
                <a:effectLst/>
                <a:latin typeface="Palatino Linotype" panose="02040502050505030304" pitchFamily="18" charset="0"/>
                <a:ea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rPr>
              <a:t>τὸν</a:t>
            </a:r>
            <a:r>
              <a:rPr lang="el-GR" sz="1800" dirty="0">
                <a:effectLst/>
                <a:latin typeface="Palatino Linotype" panose="02040502050505030304" pitchFamily="18" charset="0"/>
                <a:ea typeface="Times New Roman" panose="02020603050405020304" pitchFamily="18" charset="0"/>
              </a:rPr>
              <a:t> Παπαδιαμάντη, </a:t>
            </a:r>
            <a:r>
              <a:rPr lang="el-GR" sz="1800" dirty="0" err="1">
                <a:effectLst/>
                <a:latin typeface="Palatino Linotype" panose="02040502050505030304" pitchFamily="18" charset="0"/>
                <a:ea typeface="Times New Roman" panose="02020603050405020304" pitchFamily="18" charset="0"/>
              </a:rPr>
              <a:t>ποὺ</a:t>
            </a:r>
            <a:r>
              <a:rPr lang="el-GR" sz="1800" dirty="0">
                <a:effectLst/>
                <a:latin typeface="Palatino Linotype" panose="02040502050505030304" pitchFamily="18" charset="0"/>
                <a:ea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rPr>
              <a:t>ἐδῶ</a:t>
            </a:r>
            <a:r>
              <a:rPr lang="el-GR" sz="1800" dirty="0">
                <a:effectLst/>
                <a:latin typeface="Palatino Linotype" panose="02040502050505030304" pitchFamily="18" charset="0"/>
                <a:ea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rPr>
              <a:t>καὶ</a:t>
            </a:r>
            <a:r>
              <a:rPr lang="el-GR" sz="1800" dirty="0">
                <a:effectLst/>
                <a:latin typeface="Palatino Linotype" panose="02040502050505030304" pitchFamily="18" charset="0"/>
                <a:ea typeface="Times New Roman" panose="02020603050405020304" pitchFamily="18" charset="0"/>
              </a:rPr>
              <a:t> πάνω </a:t>
            </a:r>
            <a:r>
              <a:rPr lang="el-GR" sz="1800" dirty="0" err="1">
                <a:effectLst/>
                <a:latin typeface="Palatino Linotype" panose="02040502050505030304" pitchFamily="18" charset="0"/>
                <a:ea typeface="Times New Roman" panose="02020603050405020304" pitchFamily="18" charset="0"/>
              </a:rPr>
              <a:t>ἀπὸ</a:t>
            </a:r>
            <a:r>
              <a:rPr lang="el-GR" sz="1800" dirty="0">
                <a:effectLst/>
                <a:latin typeface="Palatino Linotype" panose="02040502050505030304" pitchFamily="18" charset="0"/>
                <a:ea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rPr>
              <a:t>ἑκατὸ</a:t>
            </a:r>
            <a:r>
              <a:rPr lang="el-GR" sz="1800" dirty="0">
                <a:effectLst/>
                <a:latin typeface="Palatino Linotype" panose="02040502050505030304" pitchFamily="18" charset="0"/>
                <a:ea typeface="Times New Roman" panose="02020603050405020304" pitchFamily="18" charset="0"/>
              </a:rPr>
              <a:t> χρόνια </a:t>
            </a:r>
            <a:r>
              <a:rPr lang="el-GR" sz="1800" dirty="0" err="1">
                <a:effectLst/>
                <a:latin typeface="Palatino Linotype" panose="02040502050505030304" pitchFamily="18" charset="0"/>
                <a:ea typeface="Times New Roman" panose="02020603050405020304" pitchFamily="18" charset="0"/>
              </a:rPr>
              <a:t>ὑπεδείκνυε</a:t>
            </a:r>
            <a:r>
              <a:rPr lang="el-GR" sz="1800" dirty="0">
                <a:effectLst/>
                <a:latin typeface="Palatino Linotype" panose="02040502050505030304" pitchFamily="18" charset="0"/>
                <a:ea typeface="Times New Roman" panose="02020603050405020304" pitchFamily="18" charset="0"/>
              </a:rPr>
              <a:t> </a:t>
            </a:r>
            <a:r>
              <a:rPr lang="el-GR" sz="1800" dirty="0" err="1">
                <a:effectLst/>
                <a:latin typeface="Palatino Linotype" panose="02040502050505030304" pitchFamily="18" charset="0"/>
                <a:ea typeface="Times New Roman" panose="02020603050405020304" pitchFamily="18" charset="0"/>
              </a:rPr>
              <a:t>ὅτι</a:t>
            </a:r>
            <a:r>
              <a:rPr lang="el-GR" sz="1800" dirty="0">
                <a:effectLst/>
                <a:latin typeface="Palatino Linotype" panose="02040502050505030304" pitchFamily="18" charset="0"/>
                <a:ea typeface="Times New Roman" panose="02020603050405020304" pitchFamily="18" charset="0"/>
              </a:rPr>
              <a:t> </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ὀφείλομεν</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νὰ</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ψάλλωμεν</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ἐν</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Ἐκκλησίᾳ</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μὲ</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πραείας</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φωνάς</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μὲ</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φωνὴν</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αὔρας</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λεπτῆς</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καὶ</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ὄχι</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μὲ</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πολυφωνίας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καὶ</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παραφωνίας,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αἵτινες</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ὁμοιάζουν</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μὲ</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τὸ</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πνεῦμα</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τοῦ</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ἀνέμου</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τὸ</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βίαιον</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καὶ</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μὲ</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τὸν</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συσσεισμόν</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μέσῳ</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τῶν</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ὁποίων</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δὲν</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ἐφανερώθη</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ὁ</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Θεός…» </a:t>
            </a:r>
            <a:r>
              <a:rPr lang="el-GR" sz="1100" dirty="0">
                <a:effectLst/>
                <a:latin typeface="Palatino Linotype" panose="02040502050505030304" pitchFamily="18" charset="0"/>
                <a:ea typeface="Times New Roman" panose="02020603050405020304" pitchFamily="18" charset="0"/>
                <a:cs typeface="Arial" panose="020B0604020202020204" pitchFamily="34" charset="0"/>
              </a:rPr>
              <a:t>[</a:t>
            </a:r>
            <a:r>
              <a:rPr lang="el-GR" sz="1100" dirty="0">
                <a:effectLst/>
                <a:latin typeface="Palatino Linotype" panose="02040502050505030304" pitchFamily="18" charset="0"/>
                <a:ea typeface="Times New Roman" panose="02020603050405020304" pitchFamily="18" charset="0"/>
              </a:rPr>
              <a:t>«</a:t>
            </a:r>
            <a:r>
              <a:rPr lang="el-GR" sz="1100" dirty="0" err="1">
                <a:effectLst/>
                <a:latin typeface="Palatino Linotype" panose="02040502050505030304" pitchFamily="18" charset="0"/>
                <a:ea typeface="Times New Roman" panose="02020603050405020304" pitchFamily="18" charset="0"/>
              </a:rPr>
              <a:t>Φωνὴ</a:t>
            </a:r>
            <a:r>
              <a:rPr lang="el-GR" sz="1100" dirty="0">
                <a:effectLst/>
                <a:latin typeface="Palatino Linotype" panose="02040502050505030304" pitchFamily="18" charset="0"/>
                <a:ea typeface="Times New Roman" panose="02020603050405020304" pitchFamily="18" charset="0"/>
              </a:rPr>
              <a:t> </a:t>
            </a:r>
            <a:r>
              <a:rPr lang="el-GR" sz="1100" dirty="0" err="1">
                <a:effectLst/>
                <a:latin typeface="Palatino Linotype" panose="02040502050505030304" pitchFamily="18" charset="0"/>
                <a:ea typeface="Times New Roman" panose="02020603050405020304" pitchFamily="18" charset="0"/>
              </a:rPr>
              <a:t>αὔρας</a:t>
            </a:r>
            <a:r>
              <a:rPr lang="el-GR" sz="1100" dirty="0">
                <a:effectLst/>
                <a:latin typeface="Palatino Linotype" panose="02040502050505030304" pitchFamily="18" charset="0"/>
                <a:ea typeface="Times New Roman" panose="02020603050405020304" pitchFamily="18" charset="0"/>
              </a:rPr>
              <a:t> </a:t>
            </a:r>
            <a:r>
              <a:rPr lang="el-GR" sz="1100" dirty="0" err="1">
                <a:effectLst/>
                <a:latin typeface="Palatino Linotype" panose="02040502050505030304" pitchFamily="18" charset="0"/>
                <a:ea typeface="Times New Roman" panose="02020603050405020304" pitchFamily="18" charset="0"/>
              </a:rPr>
              <a:t>λεπτῆς</a:t>
            </a:r>
            <a:r>
              <a:rPr lang="el-GR" sz="1100" dirty="0">
                <a:effectLst/>
                <a:latin typeface="Palatino Linotype" panose="02040502050505030304" pitchFamily="18" charset="0"/>
                <a:ea typeface="Times New Roman" panose="02020603050405020304" pitchFamily="18" charset="0"/>
              </a:rPr>
              <a:t>», </a:t>
            </a:r>
            <a:r>
              <a:rPr lang="el-GR" sz="1100" i="1" dirty="0" err="1">
                <a:effectLst/>
                <a:latin typeface="Palatino Linotype" panose="02040502050505030304" pitchFamily="18" charset="0"/>
                <a:ea typeface="Times New Roman" panose="02020603050405020304" pitchFamily="18" charset="0"/>
              </a:rPr>
              <a:t>Ἅπαντα</a:t>
            </a:r>
            <a:r>
              <a:rPr lang="el-GR" sz="1100" dirty="0">
                <a:effectLst/>
                <a:latin typeface="Palatino Linotype" panose="02040502050505030304" pitchFamily="18" charset="0"/>
                <a:ea typeface="Times New Roman" panose="02020603050405020304" pitchFamily="18" charset="0"/>
              </a:rPr>
              <a:t>, τόμος πέμπτος, </a:t>
            </a:r>
            <a:r>
              <a:rPr lang="el-GR" sz="1100" dirty="0" err="1">
                <a:effectLst/>
                <a:latin typeface="Palatino Linotype" panose="02040502050505030304" pitchFamily="18" charset="0"/>
                <a:ea typeface="Times New Roman" panose="02020603050405020304" pitchFamily="18" charset="0"/>
              </a:rPr>
              <a:t>κριτικὴ</a:t>
            </a:r>
            <a:r>
              <a:rPr lang="el-GR" sz="1100" dirty="0">
                <a:effectLst/>
                <a:latin typeface="Palatino Linotype" panose="02040502050505030304" pitchFamily="18" charset="0"/>
                <a:ea typeface="Times New Roman" panose="02020603050405020304" pitchFamily="18" charset="0"/>
              </a:rPr>
              <a:t> </a:t>
            </a:r>
            <a:r>
              <a:rPr lang="el-GR" sz="1100" dirty="0" err="1">
                <a:effectLst/>
                <a:latin typeface="Palatino Linotype" panose="02040502050505030304" pitchFamily="18" charset="0"/>
                <a:ea typeface="Times New Roman" panose="02020603050405020304" pitchFamily="18" charset="0"/>
              </a:rPr>
              <a:t>ἔκδοση</a:t>
            </a:r>
            <a:r>
              <a:rPr lang="el-GR" sz="1100" dirty="0">
                <a:effectLst/>
                <a:latin typeface="Palatino Linotype" panose="02040502050505030304" pitchFamily="18" charset="0"/>
                <a:ea typeface="Times New Roman" panose="02020603050405020304" pitchFamily="18" charset="0"/>
              </a:rPr>
              <a:t> </a:t>
            </a:r>
            <a:r>
              <a:rPr lang="el-GR" sz="1100" dirty="0" err="1">
                <a:effectLst/>
                <a:latin typeface="Palatino Linotype" panose="02040502050505030304" pitchFamily="18" charset="0"/>
                <a:ea typeface="Times New Roman" panose="02020603050405020304" pitchFamily="18" charset="0"/>
              </a:rPr>
              <a:t>Ν.Δ.Τριανταφυλλόπουλος</a:t>
            </a:r>
            <a:r>
              <a:rPr lang="el-GR" sz="1100" dirty="0">
                <a:effectLst/>
                <a:latin typeface="Palatino Linotype" panose="02040502050505030304" pitchFamily="18" charset="0"/>
                <a:ea typeface="Times New Roman" panose="02020603050405020304" pitchFamily="18" charset="0"/>
              </a:rPr>
              <a:t>, </a:t>
            </a:r>
            <a:r>
              <a:rPr lang="el-GR" sz="1100" dirty="0" err="1">
                <a:effectLst/>
                <a:latin typeface="Palatino Linotype" panose="02040502050505030304" pitchFamily="18" charset="0"/>
                <a:ea typeface="Times New Roman" panose="02020603050405020304" pitchFamily="18" charset="0"/>
              </a:rPr>
              <a:t>Ἀθήνα</a:t>
            </a:r>
            <a:r>
              <a:rPr lang="el-GR" sz="1100" dirty="0">
                <a:effectLst/>
                <a:latin typeface="Palatino Linotype" panose="02040502050505030304" pitchFamily="18" charset="0"/>
                <a:ea typeface="Times New Roman" panose="02020603050405020304" pitchFamily="18" charset="0"/>
              </a:rPr>
              <a:t> 1988, </a:t>
            </a:r>
            <a:r>
              <a:rPr lang="el-GR" sz="1100" dirty="0" err="1">
                <a:effectLst/>
                <a:latin typeface="Palatino Linotype" panose="02040502050505030304" pitchFamily="18" charset="0"/>
                <a:ea typeface="Times New Roman" panose="02020603050405020304" pitchFamily="18" charset="0"/>
              </a:rPr>
              <a:t>σσ</a:t>
            </a:r>
            <a:r>
              <a:rPr lang="el-GR" sz="1100" dirty="0">
                <a:effectLst/>
                <a:latin typeface="Palatino Linotype" panose="02040502050505030304" pitchFamily="18" charset="0"/>
                <a:ea typeface="Times New Roman" panose="02020603050405020304" pitchFamily="18" charset="0"/>
              </a:rPr>
              <a:t>. 232-233]</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Προσωπικά,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ἀδυνατῶ</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νὰ</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ἐνωτισθῶ</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τὸν</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ἦχο</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τῆς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Βυζαντινῆς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Μουσικῆς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διαφορετικὸ</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ἀπ</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ὅ,τι</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συμβολίζει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ἐκεῖνος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ὁ</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βιβλικὸς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ἦχος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τῆς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φωνῆς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τῆς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λεπτῆς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αὔρας</a:t>
            </a:r>
            <a:r>
              <a:rPr lang="el-GR" dirty="0">
                <a:latin typeface="Palatino Linotype" panose="02040502050505030304" pitchFamily="18" charset="0"/>
                <a:ea typeface="Times New Roman" panose="02020603050405020304" pitchFamily="18" charset="0"/>
                <a:cs typeface="Arial" panose="020B0604020202020204" pitchFamily="34" charset="0"/>
              </a:rPr>
              <a:t>…</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p>
          <a:p>
            <a:pPr algn="just"/>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Ἡ</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βαθύτερη,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ἡ</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πραγματικὴ</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οὐσία</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τῆς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τέχνης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ἀποκαλύπτεται</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καὶ</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μέσα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ἀπὸ</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τὰ</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ἁπλᾶ</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λόγια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ἑνὸς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ἄμουσου</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πλὴν</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ὅμως</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χαριτωμένου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καὶ</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φωτισμένου,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ἀκροατή</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της,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σὰν</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τὸν</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ἅγιο</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dirty="0" err="1">
                <a:effectLst/>
                <a:latin typeface="Palatino Linotype" panose="02040502050505030304" pitchFamily="18" charset="0"/>
                <a:ea typeface="Times New Roman" panose="02020603050405020304" pitchFamily="18" charset="0"/>
                <a:cs typeface="Arial" panose="020B0604020202020204" pitchFamily="34" charset="0"/>
              </a:rPr>
              <a:t>Παΐσιο</a:t>
            </a:r>
            <a:r>
              <a:rPr lang="el-GR" sz="1800"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«...τί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γλυκὰ</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«γυρίσματα»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ἔχει</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ἡ</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βυζαντινὴ</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μουσική!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Ἰδίως</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τὰ</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καθαρὰ</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βυζαντινὰ</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ἔχουν</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διάφορα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ὄμορφα</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γλυκὰ</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γυρίσματα.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Ἄλλα</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λεπτὰ</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σὰν</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τὸ</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ἀηδόνι</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ἄλλα</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σὰν</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ἁπαλὸ</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κυματάκι</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ἄλλα</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δίνουν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μιὰ</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μεγαλοπρέπεια.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Ὅλα</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ἀποδίδουν</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τονίζουν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τὰ</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θεῖα</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νοήματα.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Ὅμως</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σπάνια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νὰ</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ἀκούσης</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αὐτὰ</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τὰ</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ὄμορφα</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γυρίσματα.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Οἱ</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περισσότεροι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ποὺ</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ψέλνουν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τὰ</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λένε λειψά, κουτσουρεμένα, καλουπωμένα.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Ἀφήνουν</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κενά, τρύπες!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Καὶ</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τὸ</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κυριώτερο</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τὰ</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λένε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χωρὶς</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τόνο.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Ἀπορῶ</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δὲν</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ἔχουν</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ὀξεῖες</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αὐτὰ</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τὰ</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βιβλία τους;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Σὰν</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τὴν</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σημερινὴ</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γραμματικὴ</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εἶναι</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χωρὶς</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τόνους,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χωρὶς</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ὀξεῖες</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Τελείως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ρηχὰ</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τὰ</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λένε.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Ὅλα</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τὰ</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πᾶνε</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ἴσια</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λὲς</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καὶ</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πέρασε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ὁδοστρωτήρας</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καὶ</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τὰ</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ἰσοπέδωσε</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ὅλα</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Πα</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νη</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-ζω,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πα</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νη</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-ζω»,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πανίζουν-πανίζουν</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τὸν</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φοῦρνο</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καὶ</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ψωμὶ</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δὲν</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βγάζουν!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Ἄλλοι</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πάλι τονίζουν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χωρὶς</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καρδιὰ</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καὶ</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τσιρίζουν.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Ἄλλοι</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τὰ</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τονίζουν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ὅλα</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δυνατά,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τὰ</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λένε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καὶ</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ὅλα</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ἴσια</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ὅλα</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καρφωτά,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καὶ</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νομίζεις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χτυποῦν</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καρφιὰ</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μὲ</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τὸ</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σκερπάνι</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Ναί</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ἀλήθεια</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ἢ</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τελείως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ἄτονα</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ἢ</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σκληρά!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Δὲν</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σὲ</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ξεσηκώνουν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ἐσωτερικά</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δὲν</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σὲ</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ἀλλοιώνουν</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Ἐνῶ</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πόσο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γλυκειὰ</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εἶναι</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ἡ</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καθαρὴ</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βυζαντινὴ</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μουσική!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Εἰρηνεύει</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μαλακώνει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τὴν</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ψυχή.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Ἡ</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σωστὴ</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ψαλμωδία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εἶναι</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τὸ</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ξεχείλισμα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τῆς</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ἐσωτερικῆς</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πνευματικῆς</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καταστάσεως.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Εἶναι</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θεία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εὐφροσύνη</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Δηλαδὴ</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εὐφραίνεται</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ἡ</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καρδιὰ</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ἀπὸ</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τὸν</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Χριστὸ</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καὶ</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μὲ</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καρδιὰ</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εὐφρόσυνη</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μιλάει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ὁ</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ἄνθρωπος</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στὸν</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Θεό.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Ὅταν</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συμμετέχη</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κανεὶς</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σ’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αὐτὸ</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ποὺ</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ψάλλει, τότε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ἀλλοιώνεται</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μὲ</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τὴν</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καλὴ</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ἔννοια</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καὶ</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ὁ</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ἴδιος</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καὶ</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οἱ</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ἄλλοι</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ποὺ</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τὸν</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a:t>
            </a:r>
            <a:r>
              <a:rPr lang="el-GR" sz="1800" i="1" dirty="0" err="1">
                <a:effectLst/>
                <a:latin typeface="Palatino Linotype" panose="02040502050505030304" pitchFamily="18" charset="0"/>
                <a:ea typeface="Times New Roman" panose="02020603050405020304" pitchFamily="18" charset="0"/>
                <a:cs typeface="Arial" panose="020B0604020202020204" pitchFamily="34" charset="0"/>
              </a:rPr>
              <a:t>ἀκοῦνε</a:t>
            </a:r>
            <a:r>
              <a:rPr lang="el-GR" sz="1800" i="1" dirty="0">
                <a:effectLst/>
                <a:latin typeface="Palatino Linotype" panose="02040502050505030304" pitchFamily="18" charset="0"/>
                <a:ea typeface="Times New Roman" panose="02020603050405020304" pitchFamily="18" charset="0"/>
                <a:cs typeface="Arial" panose="020B0604020202020204" pitchFamily="34" charset="0"/>
              </a:rPr>
              <a:t>... » </a:t>
            </a:r>
            <a:r>
              <a:rPr lang="el-GR" sz="1100" dirty="0">
                <a:effectLst/>
                <a:latin typeface="Palatino Linotype" panose="02040502050505030304" pitchFamily="18" charset="0"/>
                <a:ea typeface="Times New Roman" panose="02020603050405020304" pitchFamily="18" charset="0"/>
                <a:cs typeface="Arial" panose="020B0604020202020204" pitchFamily="34" charset="0"/>
              </a:rPr>
              <a:t>[</a:t>
            </a:r>
            <a:r>
              <a:rPr lang="el-GR" sz="1100" i="1" dirty="0">
                <a:effectLst/>
                <a:latin typeface="Palatino Linotype" panose="02040502050505030304" pitchFamily="18" charset="0"/>
                <a:ea typeface="Times New Roman" panose="02020603050405020304" pitchFamily="18" charset="0"/>
              </a:rPr>
              <a:t>Λόγοι Α΄. </a:t>
            </a:r>
            <a:r>
              <a:rPr lang="el-GR" sz="1100" i="1" dirty="0" err="1">
                <a:effectLst/>
                <a:latin typeface="Palatino Linotype" panose="02040502050505030304" pitchFamily="18" charset="0"/>
                <a:ea typeface="Times New Roman" panose="02020603050405020304" pitchFamily="18" charset="0"/>
              </a:rPr>
              <a:t>Μὲ</a:t>
            </a:r>
            <a:r>
              <a:rPr lang="el-GR" sz="1100" i="1" dirty="0">
                <a:effectLst/>
                <a:latin typeface="Palatino Linotype" panose="02040502050505030304" pitchFamily="18" charset="0"/>
                <a:ea typeface="Times New Roman" panose="02020603050405020304" pitchFamily="18" charset="0"/>
              </a:rPr>
              <a:t> πόνο </a:t>
            </a:r>
            <a:r>
              <a:rPr lang="el-GR" sz="1100" i="1" dirty="0" err="1">
                <a:effectLst/>
                <a:latin typeface="Palatino Linotype" panose="02040502050505030304" pitchFamily="18" charset="0"/>
                <a:ea typeface="Times New Roman" panose="02020603050405020304" pitchFamily="18" charset="0"/>
              </a:rPr>
              <a:t>καὶ</a:t>
            </a:r>
            <a:r>
              <a:rPr lang="el-GR" sz="1100" i="1" dirty="0">
                <a:effectLst/>
                <a:latin typeface="Palatino Linotype" panose="02040502050505030304" pitchFamily="18" charset="0"/>
                <a:ea typeface="Times New Roman" panose="02020603050405020304" pitchFamily="18" charset="0"/>
              </a:rPr>
              <a:t> </a:t>
            </a:r>
            <a:r>
              <a:rPr lang="el-GR" sz="1100" i="1" dirty="0" err="1">
                <a:effectLst/>
                <a:latin typeface="Palatino Linotype" panose="02040502050505030304" pitchFamily="18" charset="0"/>
                <a:ea typeface="Times New Roman" panose="02020603050405020304" pitchFamily="18" charset="0"/>
              </a:rPr>
              <a:t>ἀγάπη</a:t>
            </a:r>
            <a:r>
              <a:rPr lang="el-GR" sz="1100" i="1" dirty="0">
                <a:effectLst/>
                <a:latin typeface="Palatino Linotype" panose="02040502050505030304" pitchFamily="18" charset="0"/>
                <a:ea typeface="Times New Roman" panose="02020603050405020304" pitchFamily="18" charset="0"/>
              </a:rPr>
              <a:t> </a:t>
            </a:r>
            <a:r>
              <a:rPr lang="el-GR" sz="1100" i="1" dirty="0" err="1">
                <a:effectLst/>
                <a:latin typeface="Palatino Linotype" panose="02040502050505030304" pitchFamily="18" charset="0"/>
                <a:ea typeface="Times New Roman" panose="02020603050405020304" pitchFamily="18" charset="0"/>
              </a:rPr>
              <a:t>γιὰ</a:t>
            </a:r>
            <a:r>
              <a:rPr lang="el-GR" sz="1100" i="1" dirty="0">
                <a:effectLst/>
                <a:latin typeface="Palatino Linotype" panose="02040502050505030304" pitchFamily="18" charset="0"/>
                <a:ea typeface="Times New Roman" panose="02020603050405020304" pitchFamily="18" charset="0"/>
              </a:rPr>
              <a:t> </a:t>
            </a:r>
            <a:r>
              <a:rPr lang="el-GR" sz="1100" i="1" dirty="0" err="1">
                <a:effectLst/>
                <a:latin typeface="Palatino Linotype" panose="02040502050505030304" pitchFamily="18" charset="0"/>
                <a:ea typeface="Times New Roman" panose="02020603050405020304" pitchFamily="18" charset="0"/>
              </a:rPr>
              <a:t>τὸν</a:t>
            </a:r>
            <a:r>
              <a:rPr lang="el-GR" sz="1100" i="1" dirty="0">
                <a:effectLst/>
                <a:latin typeface="Palatino Linotype" panose="02040502050505030304" pitchFamily="18" charset="0"/>
                <a:ea typeface="Times New Roman" panose="02020603050405020304" pitchFamily="18" charset="0"/>
              </a:rPr>
              <a:t> σύγχρονο </a:t>
            </a:r>
            <a:r>
              <a:rPr lang="el-GR" sz="1100" i="1" dirty="0" err="1">
                <a:effectLst/>
                <a:latin typeface="Palatino Linotype" panose="02040502050505030304" pitchFamily="18" charset="0"/>
                <a:ea typeface="Times New Roman" panose="02020603050405020304" pitchFamily="18" charset="0"/>
              </a:rPr>
              <a:t>ἄνθρωπο</a:t>
            </a:r>
            <a:r>
              <a:rPr lang="el-GR" sz="1100" dirty="0">
                <a:effectLst/>
                <a:latin typeface="Palatino Linotype" panose="02040502050505030304" pitchFamily="18" charset="0"/>
                <a:ea typeface="Times New Roman" panose="02020603050405020304" pitchFamily="18" charset="0"/>
              </a:rPr>
              <a:t>, </a:t>
            </a:r>
            <a:r>
              <a:rPr lang="el-GR" sz="1100" dirty="0" err="1">
                <a:effectLst/>
                <a:latin typeface="Palatino Linotype" panose="02040502050505030304" pitchFamily="18" charset="0"/>
                <a:ea typeface="Times New Roman" panose="02020603050405020304" pitchFamily="18" charset="0"/>
              </a:rPr>
              <a:t>Σουρωτῆ</a:t>
            </a:r>
            <a:r>
              <a:rPr lang="el-GR" sz="1100" dirty="0">
                <a:effectLst/>
                <a:latin typeface="Palatino Linotype" panose="02040502050505030304" pitchFamily="18" charset="0"/>
                <a:ea typeface="Times New Roman" panose="02020603050405020304" pitchFamily="18" charset="0"/>
              </a:rPr>
              <a:t> Θεσσαλονίκης 1998, </a:t>
            </a:r>
            <a:r>
              <a:rPr lang="el-GR" sz="1100" dirty="0" err="1">
                <a:effectLst/>
                <a:latin typeface="Palatino Linotype" panose="02040502050505030304" pitchFamily="18" charset="0"/>
                <a:ea typeface="Times New Roman" panose="02020603050405020304" pitchFamily="18" charset="0"/>
              </a:rPr>
              <a:t>σσ</a:t>
            </a:r>
            <a:r>
              <a:rPr lang="el-GR" sz="1100" dirty="0">
                <a:effectLst/>
                <a:latin typeface="Palatino Linotype" panose="02040502050505030304" pitchFamily="18" charset="0"/>
                <a:ea typeface="Times New Roman" panose="02020603050405020304" pitchFamily="18" charset="0"/>
              </a:rPr>
              <a:t>. 353-356]</a:t>
            </a:r>
            <a:r>
              <a:rPr lang="el-GR" sz="1800" dirty="0">
                <a:effectLst/>
                <a:latin typeface="Palatino Linotype" panose="02040502050505030304" pitchFamily="18" charset="0"/>
                <a:ea typeface="Times New Roman" panose="02020603050405020304" pitchFamily="18" charset="0"/>
              </a:rPr>
              <a:t>. </a:t>
            </a:r>
            <a:endParaRPr lang="el-GR" sz="1800" dirty="0">
              <a:effectLst/>
              <a:latin typeface="Times New Roman" panose="02020603050405020304" pitchFamily="18" charset="0"/>
              <a:ea typeface="Times New Roman" panose="02020603050405020304" pitchFamily="18" charset="0"/>
            </a:endParaRPr>
          </a:p>
          <a:p>
            <a:endParaRPr lang="el-GR" dirty="0"/>
          </a:p>
        </p:txBody>
      </p:sp>
    </p:spTree>
    <p:extLst>
      <p:ext uri="{BB962C8B-B14F-4D97-AF65-F5344CB8AC3E}">
        <p14:creationId xmlns:p14="http://schemas.microsoft.com/office/powerpoint/2010/main" val="3037262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4AA3FFA-01CD-EE36-D767-1235EC939969}"/>
              </a:ext>
            </a:extLst>
          </p:cNvPr>
          <p:cNvSpPr>
            <a:spLocks noGrp="1"/>
          </p:cNvSpPr>
          <p:nvPr>
            <p:ph type="title"/>
          </p:nvPr>
        </p:nvSpPr>
        <p:spPr/>
        <p:txBody>
          <a:bodyPr/>
          <a:lstStyle/>
          <a:p>
            <a:endParaRPr lang="el-GR"/>
          </a:p>
        </p:txBody>
      </p:sp>
      <p:pic>
        <p:nvPicPr>
          <p:cNvPr id="4" name="Ηλεκτρονικά πολυμέσα 3" descr="«Πάθος σου βλέπω σταυρικόν...» - «Μαΐστορες της Ψαλτικής Τέχνης»">
            <a:hlinkClick r:id="" action="ppaction://media"/>
            <a:extLst>
              <a:ext uri="{FF2B5EF4-FFF2-40B4-BE49-F238E27FC236}">
                <a16:creationId xmlns:a16="http://schemas.microsoft.com/office/drawing/2014/main" id="{95A4695E-0E9A-5F82-B66B-D61918CE2238}"/>
              </a:ext>
            </a:extLst>
          </p:cNvPr>
          <p:cNvPicPr>
            <a:picLocks noGrp="1" noRot="1" noChangeAspect="1"/>
          </p:cNvPicPr>
          <p:nvPr>
            <p:ph idx="1"/>
            <a:videoFile r:link="rId1"/>
          </p:nvPr>
        </p:nvPicPr>
        <p:blipFill>
          <a:blip r:embed="rId4"/>
          <a:stretch>
            <a:fillRect/>
          </a:stretch>
        </p:blipFill>
        <p:spPr>
          <a:xfrm>
            <a:off x="6656301" y="2865305"/>
            <a:ext cx="5266882" cy="3545507"/>
          </a:xfrm>
          <a:prstGeom prst="rect">
            <a:avLst/>
          </a:prstGeom>
        </p:spPr>
      </p:pic>
      <p:pic>
        <p:nvPicPr>
          <p:cNvPr id="5" name="Ηλεκτρονικά πολυμέσα 4" descr="PsaltikoAthina2018_Synavlia_Xaldaiakis">
            <a:hlinkClick r:id="" action="ppaction://media"/>
            <a:extLst>
              <a:ext uri="{FF2B5EF4-FFF2-40B4-BE49-F238E27FC236}">
                <a16:creationId xmlns:a16="http://schemas.microsoft.com/office/drawing/2014/main" id="{EC5122F6-267D-4155-0CD1-D26E1090313B}"/>
              </a:ext>
            </a:extLst>
          </p:cNvPr>
          <p:cNvPicPr>
            <a:picLocks noRot="1" noChangeAspect="1"/>
          </p:cNvPicPr>
          <p:nvPr>
            <a:videoFile r:link="rId2"/>
          </p:nvPr>
        </p:nvPicPr>
        <p:blipFill>
          <a:blip r:embed="rId5"/>
          <a:stretch>
            <a:fillRect/>
          </a:stretch>
        </p:blipFill>
        <p:spPr>
          <a:xfrm>
            <a:off x="829117" y="466379"/>
            <a:ext cx="5266882" cy="2962621"/>
          </a:xfrm>
          <a:prstGeom prst="rect">
            <a:avLst/>
          </a:prstGeom>
        </p:spPr>
      </p:pic>
    </p:spTree>
    <p:extLst>
      <p:ext uri="{BB962C8B-B14F-4D97-AF65-F5344CB8AC3E}">
        <p14:creationId xmlns:p14="http://schemas.microsoft.com/office/powerpoint/2010/main" val="195707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video>
              <p:cMediaNode vol="80000">
                <p:cTn id="17" fill="hold" display="0">
                  <p:stCondLst>
                    <p:cond delay="indefinite"/>
                  </p:stCondLst>
                </p:cTn>
                <p:tgtEl>
                  <p:spTgt spid="5"/>
                </p:tgtEl>
              </p:cMediaNode>
            </p:video>
            <p:seq concurrent="1" nextAc="seek">
              <p:cTn id="18" restart="whenNotActive" fill="hold" evtFilter="cancelBubble" nodeType="interactiveSeq">
                <p:stCondLst>
                  <p:cond evt="onClick" delay="0">
                    <p:tgtEl>
                      <p:spTgt spid="5"/>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Αξιομνημόνευτο">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Αξιομνημόνευτο</Template>
  <TotalTime>148</TotalTime>
  <Words>3402</Words>
  <Application>Microsoft Macintosh PowerPoint</Application>
  <PresentationFormat>Ευρεία οθόνη</PresentationFormat>
  <Paragraphs>68</Paragraphs>
  <Slides>31</Slides>
  <Notes>7</Notes>
  <HiddenSlides>0</HiddenSlides>
  <MMClips>25</MMClips>
  <ScaleCrop>false</ScaleCrop>
  <HeadingPairs>
    <vt:vector size="6" baseType="variant">
      <vt:variant>
        <vt:lpstr>Γραμματοσειρές που χρησιμοποιούνται</vt:lpstr>
      </vt:variant>
      <vt:variant>
        <vt:i4>8</vt:i4>
      </vt:variant>
      <vt:variant>
        <vt:lpstr>Θέμα</vt:lpstr>
      </vt:variant>
      <vt:variant>
        <vt:i4>1</vt:i4>
      </vt:variant>
      <vt:variant>
        <vt:lpstr>Τίτλοι διαφανειών</vt:lpstr>
      </vt:variant>
      <vt:variant>
        <vt:i4>31</vt:i4>
      </vt:variant>
    </vt:vector>
  </HeadingPairs>
  <TitlesOfParts>
    <vt:vector size="40" baseType="lpstr">
      <vt:lpstr>Calibri</vt:lpstr>
      <vt:lpstr>Century Gothic</vt:lpstr>
      <vt:lpstr>Helvetica</vt:lpstr>
      <vt:lpstr>MgMemoriesApla UC Pol</vt:lpstr>
      <vt:lpstr>Palatino Linotype</vt:lpstr>
      <vt:lpstr>Symbol</vt:lpstr>
      <vt:lpstr>Times New Roman</vt:lpstr>
      <vt:lpstr>Wingdings 2</vt:lpstr>
      <vt:lpstr>Αξιομνημόνευτο</vt:lpstr>
      <vt:lpstr>ΒΥΖΑΝΤΙΝΗ ΜΟΥΣΙΚΗ</vt:lpstr>
      <vt:lpstr>Παρουσίαση του PowerPoint</vt:lpstr>
      <vt:lpstr>ΤΙ ΕΙΝΑΙ ΒΥΖΑΝΤΙΝΗ ΜΟΥΣΙΚΗ;</vt:lpstr>
      <vt:lpstr>Παρουσίαση του PowerPoint</vt:lpstr>
      <vt:lpstr>   «Εισαγωγή: Μια διαφορετική ιστορία του Βυζαντίου», σσ. 11-12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Η κορεατική παρτιτούρα του πολύ διαδεδομένου και λαοφιλούς, οικουμενικά πλέον γνωστού, βυζαντινότροπου άσματος Αγνή παρθένε δέσποινα. [η ηχογραφηση ειλημμενη από τον ψηφιακο δισκο Let my prayer rise]. </vt:lpstr>
      <vt:lpstr>Το πρόχειρο χαρτί πάνω στο οποίο η Κορεάτισσα μαθήτρια και συνάδελφός μου Gabriella Kim έγραψε το κείμενο του ύμνου Του Δείπνου σου του μυστικού, επισημαίνοντας παράλληλα τις ιδιαίτερες λέξεις (με κάθετες γραμμές) αλλά και τον αριθμό των συλλαβών κάθε λέξης (με αραβικούς αριθμούς κάτω από κάθε συλλαβή) του ύμνου. </vt:lpstr>
      <vt:lpstr>Η -μέσω της βυζαντινής σημειογραφίας- καταγραφή της (βυζαντινότροπης) μελωδίας που κατασκεύασα, έχοντας κατά νουν και καταμετρώντας την παραπάνω σειρά κορεατικών λέξεων και συλλαβών. Δομείται απλώς από κάποια πολύ γνωστά επαναλαμβανόμενα μοτίβα του πλαγίου του πρώτου ήχου, αναπτυγμένα στην έκταση και των τριων πενταχόρδων όπου -δυνάμει- εκτείνεται ο συγκεκριμένος ήχος [: αντίστοιχα, εκείνων της μέσης (Πα-κε), νήτης (κε-βου) και υπάτης (Πα-ΔΙ) φωνητικής περιοχής].  </vt:lpstr>
      <vt:lpstr>Η προηγούμενη καταγραφή, με την αριθμητική εκδοχή της δεδομένης σειράς των κορεατικών συλλαβών και λέξεων του εν λόγω ύμνου να γράφεται κάτω από τη σημειογραφία, στη θέση του συνηθισμένου ποιητικού κειμένου.  </vt:lpstr>
      <vt:lpstr>Η πρώτη και πρόχειρη καταγραφή της ίδιας μελωδίας στο πεντάγραμμο, με το κορεατικό κείμενο να προστίθεται κάτω από τις νότες από την Κορεάτισσα μαθήτρια και συνάδελφό μου Gabriella Kim.  </vt:lpstr>
      <vt:lpstr>Η ίδια (καταγεγραμμένη στο πεντάγραμμο) μελωδία, ηλεκτρονικά πλέον στοιχειοθετημένη (μέσω του προγράμματος “Finale”) από την Κορεάτισσα μαθήτρια μου Justine Kim.  [Η ΗΧΟΓΡΑΦΗΣΗ ΙΔΙΩΤΙΚΗ ΛΗΨΗ].  </vt:lpstr>
      <vt:lpstr>Μια πρόταση για μια τελική παρτιτούρα του ίδιου ύμνου, με τη βασισμένη στο κορεατικό κείμενο μελωδία να καταγράφεται παράλληλα στη βυζαντινή σημειογραφία και στο πεντάγραμμο.  [Η ΗΧΟΓΡΑΦΗΣΗ ΙΔΙΩΤΙΚΗ ΛΗΨΗ]. </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ΒΥΖΑΝΤΙΝΗ ΜΟΥΣΙΚΗ</dc:title>
  <dc:creator>Achilleas Chaldaiakis</dc:creator>
  <cp:lastModifiedBy>Achilleas Chaldaiakis</cp:lastModifiedBy>
  <cp:revision>12</cp:revision>
  <dcterms:created xsi:type="dcterms:W3CDTF">2023-10-09T09:04:04Z</dcterms:created>
  <dcterms:modified xsi:type="dcterms:W3CDTF">2023-11-02T13:39:15Z</dcterms:modified>
</cp:coreProperties>
</file>