
<file path=[Content_Types].xml><?xml version="1.0" encoding="utf-8"?>
<Types xmlns="http://schemas.openxmlformats.org/package/2006/content-types">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2" r:id="rId3"/>
    <p:sldId id="257" r:id="rId4"/>
    <p:sldId id="258" r:id="rId5"/>
    <p:sldId id="259" r:id="rId6"/>
    <p:sldId id="260" r:id="rId7"/>
    <p:sldId id="261" r:id="rId8"/>
    <p:sldId id="283" r:id="rId9"/>
    <p:sldId id="263" r:id="rId10"/>
    <p:sldId id="264" r:id="rId11"/>
    <p:sldId id="265" r:id="rId12"/>
    <p:sldId id="266" r:id="rId13"/>
    <p:sldId id="267" r:id="rId14"/>
    <p:sldId id="268" r:id="rId15"/>
    <p:sldId id="269" r:id="rId16"/>
    <p:sldId id="271" r:id="rId17"/>
    <p:sldId id="270" r:id="rId18"/>
    <p:sldId id="272" r:id="rId19"/>
    <p:sldId id="273" r:id="rId20"/>
    <p:sldId id="274" r:id="rId21"/>
    <p:sldId id="275" r:id="rId22"/>
    <p:sldId id="276" r:id="rId23"/>
    <p:sldId id="277" r:id="rId24"/>
    <p:sldId id="278" r:id="rId25"/>
    <p:sldId id="280" r:id="rId26"/>
    <p:sldId id="279" r:id="rId27"/>
    <p:sldId id="281" r:id="rId28"/>
    <p:sldId id="282" r:id="rId29"/>
    <p:sldId id="284" r:id="rId30"/>
    <p:sldId id="285" r:id="rId31"/>
    <p:sldId id="286" r:id="rId32"/>
    <p:sldId id="287" r:id="rId33"/>
    <p:sldId id="288" r:id="rId34"/>
    <p:sldId id="289" r:id="rId35"/>
    <p:sldId id="290" r:id="rId36"/>
    <p:sldId id="291" r:id="rId3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2" d="100"/>
          <a:sy n="112" d="100"/>
        </p:scale>
        <p:origin x="414"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l-GR" smtClean="0"/>
              <a:t>Στυλ κύριου τίτλου</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gradFill flip="none" rotWithShape="1">
                  <a:gsLst>
                    <a:gs pos="0">
                      <a:schemeClr val="tx1"/>
                    </a:gs>
                    <a:gs pos="100000">
                      <a:schemeClr val="tx1">
                        <a:lumMod val="75000"/>
                      </a:schemeClr>
                    </a:gs>
                  </a:gsLst>
                  <a:lin ang="5400000" scaled="0"/>
                  <a:tileRect/>
                </a:gra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smtClean="0"/>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idx="1"/>
          </p:nvPr>
        </p:nvSpPr>
        <p:spPr/>
        <p:txBody>
          <a:bodyPr anchor="ct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l-GR" smtClean="0"/>
              <a:t>Στυλ κύριου τίτλου</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smtClean="0"/>
              <a:t>Στυλ κύριου τίτλου</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smtClean="0"/>
              <a:t>Επεξεργασία στυλ υποδείγματος κειμένου</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smtClean="0"/>
              <a:t>Στυλ κύριου τίτλου</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l-GR" smtClean="0"/>
              <a:t>Στυλ κύριου τίτλου</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l-GR" smtClean="0"/>
              <a:t>Στυλ κύριου τίτλου</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2/26/2026</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l-GR" smtClean="0"/>
              <a:t>Στυλ κύριου τίτλου</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smtClean="0"/>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smtClean="0"/>
              <a:t>Επεξεργασία στυλ υποδείγματος κειμένου</a:t>
            </a:r>
          </a:p>
        </p:txBody>
      </p:sp>
      <p:sp>
        <p:nvSpPr>
          <p:cNvPr id="5" name="Date Placeholder 4"/>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l-GR" smtClean="0"/>
              <a:t>Στυλ κύριου τίτλου</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smtClean="0"/>
              <a:t>Επεξεργασία στυλ υποδείγματος κειμένου</a:t>
            </a:r>
          </a:p>
        </p:txBody>
      </p:sp>
      <p:sp>
        <p:nvSpPr>
          <p:cNvPr id="3" name="Text Placeholder 2"/>
          <p:cNvSpPr>
            <a:spLocks noGrp="1"/>
          </p:cNvSpPr>
          <p:nvPr>
            <p:ph type="body" idx="1"/>
          </p:nvPr>
        </p:nvSpPr>
        <p:spPr>
          <a:xfrm>
            <a:off x="1141411" y="4343400"/>
            <a:ext cx="9906000" cy="1447800"/>
          </a:xfrm>
        </p:spPr>
        <p:txBody>
          <a:bodyPr vert="horz" lIns="91440" tIns="45720" rIns="91440" bIns="45720" rtlCol="0" anchor="ctr">
            <a:normAutofit/>
          </a:bodyPr>
          <a:lstStyle>
            <a:lvl1pPr>
              <a:buNone/>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l-GR" smtClean="0"/>
              <a:t>Στυλ κύριου τίτλου</a:t>
            </a:r>
            <a:endParaRPr lang="en-US" dirty="0"/>
          </a:p>
        </p:txBody>
      </p:sp>
      <p:sp>
        <p:nvSpPr>
          <p:cNvPr id="3" name="Text Placeholder 2"/>
          <p:cNvSpPr>
            <a:spLocks noGrp="1"/>
          </p:cNvSpPr>
          <p:nvPr>
            <p:ph type="body" idx="1"/>
          </p:nvPr>
        </p:nvSpPr>
        <p:spPr>
          <a:xfrm>
            <a:off x="1141410" y="4777381"/>
            <a:ext cx="9906001" cy="860400"/>
          </a:xfrm>
        </p:spPr>
        <p:txBody>
          <a:bodyPr vert="horz" lIns="91440" tIns="45720" rIns="91440" bIns="45720" rtlCol="0" anchor="t">
            <a:normAutofit/>
          </a:bodyPr>
          <a:lstStyle>
            <a:lvl1pPr>
              <a:defRPr lang="en-US" sz="2000">
                <a:gradFill flip="none" rotWithShape="1">
                  <a:gsLst>
                    <a:gs pos="0">
                      <a:schemeClr val="tx1"/>
                    </a:gs>
                    <a:gs pos="100000">
                      <a:schemeClr val="tx1">
                        <a:lumMod val="75000"/>
                      </a:schemeClr>
                    </a:gs>
                  </a:gsLst>
                  <a:lin ang="5400000" scaled="0"/>
                  <a:tileRect/>
                </a:gradFill>
              </a:defRPr>
            </a:lvl1pPr>
          </a:lstStyle>
          <a:p>
            <a:pPr marL="0" lvl="0" indent="0">
              <a:buNone/>
            </a:pPr>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gradFill flip="none" rotWithShape="1">
                  <a:gsLst>
                    <a:gs pos="0">
                      <a:schemeClr val="tx1"/>
                    </a:gs>
                    <a:gs pos="100000">
                      <a:schemeClr val="tx1">
                        <a:lumMod val="75000"/>
                      </a:schemeClr>
                    </a:gs>
                  </a:gsLst>
                  <a:lin ang="5400000" scaled="0"/>
                  <a:tileRect/>
                </a:gradFill>
              </a:defRPr>
            </a:lvl1pPr>
          </a:lstStyle>
          <a:p>
            <a:r>
              <a:rPr lang="el-GR" smtClean="0"/>
              <a:t>Στυλ κύριου τίτλου</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l-GR" smtClean="0"/>
              <a:t>Επεξεργασία στυλ υποδείγματος κειμένου</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l-GR" smtClean="0"/>
              <a:t>Στυλ κύριου τίτλου</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gradFill flip="none" rotWithShape="1">
                  <a:gsLst>
                    <a:gs pos="0">
                      <a:schemeClr val="tx1"/>
                    </a:gs>
                    <a:gs pos="100000">
                      <a:schemeClr val="tx1">
                        <a:lumMod val="75000"/>
                      </a:schemeClr>
                    </a:gs>
                  </a:gsLst>
                  <a:lin ang="5400000" scaled="0"/>
                  <a:tileRect/>
                </a:gra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l-GR" smtClean="0"/>
              <a:t>Επεξεργασία στυλ υποδείγματος κειμένου</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gradFill flip="none" rotWithShape="1">
                  <a:gsLst>
                    <a:gs pos="0">
                      <a:schemeClr val="tx1"/>
                    </a:gs>
                    <a:gs pos="100000">
                      <a:schemeClr val="tx1">
                        <a:lumMod val="75000"/>
                      </a:schemeClr>
                    </a:gs>
                  </a:gsLst>
                  <a:lin ang="5400000" scaled="0"/>
                  <a:tileRect/>
                </a:gra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smtClean="0"/>
              <a:t>Επεξεργασία στυλ υποδείγματος κειμένου</a:t>
            </a:r>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l-GR" smtClean="0"/>
              <a:t>Στυλ κύριου τίτλου</a:t>
            </a:r>
            <a:endParaRPr lang="en-US" dirty="0"/>
          </a:p>
        </p:txBody>
      </p:sp>
      <p:sp>
        <p:nvSpPr>
          <p:cNvPr id="3" name="Vertical Text Placeholder 2"/>
          <p:cNvSpPr>
            <a:spLocks noGrp="1"/>
          </p:cNvSpPr>
          <p:nvPr>
            <p:ph type="body" orient="vert" idx="1"/>
          </p:nvPr>
        </p:nvSpPr>
        <p:spPr/>
        <p:txBody>
          <a:bodyPr vert="eaVert" ancho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l-GR" smtClean="0"/>
              <a:t>Στυλ κύριου τίτλου</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2/26/2026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l-GR" smtClean="0"/>
              <a:t>Στυλ κύριου τίτλου</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l-GR" smtClean="0"/>
              <a:t>Επεξεργασία 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2/26/2026</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gradFill flip="none" rotWithShape="1">
            <a:gsLst>
              <a:gs pos="0">
                <a:schemeClr val="tx1"/>
              </a:gs>
              <a:gs pos="100000">
                <a:schemeClr val="tx1">
                  <a:lumMod val="65000"/>
                </a:schemeClr>
              </a:gs>
            </a:gsLst>
            <a:lin ang="5580000" scaled="0"/>
            <a:tileRect/>
          </a:gra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100000"/>
        <a:buFont typeface="Arial"/>
        <a:buChar char="•"/>
        <a:defRPr sz="20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100000"/>
        <a:buFont typeface="Arial"/>
        <a:buChar char="•"/>
        <a:defRPr sz="18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100000"/>
        <a:buFont typeface="Arial"/>
        <a:buChar char="•"/>
        <a:defRPr sz="16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100000"/>
        <a:buFont typeface="Arial"/>
        <a:buChar char="•"/>
        <a:defRPr sz="14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100000"/>
        <a:buFont typeface="Arial"/>
        <a:buChar char="•"/>
        <a:defRPr sz="1200" kern="1200" cap="small">
          <a:gradFill flip="none" rotWithShape="1">
            <a:gsLst>
              <a:gs pos="0">
                <a:schemeClr val="tx1"/>
              </a:gs>
              <a:gs pos="100000">
                <a:schemeClr val="tx1">
                  <a:lumMod val="75000"/>
                </a:schemeClr>
              </a:gs>
            </a:gsLst>
            <a:lin ang="5580000" scaled="0"/>
            <a:tileRect/>
          </a:gra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g"/><Relationship Id="rId2" Type="http://schemas.openxmlformats.org/officeDocument/2006/relationships/image" Target="../media/image32.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42.jp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image" Target="../media/image44.jp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6.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ctrTitle"/>
          </p:nvPr>
        </p:nvSpPr>
        <p:spPr>
          <a:xfrm>
            <a:off x="555477" y="250676"/>
            <a:ext cx="11254811" cy="2483979"/>
          </a:xfrm>
        </p:spPr>
        <p:txBody>
          <a:bodyPr>
            <a:noAutofit/>
          </a:bodyPr>
          <a:lstStyle/>
          <a:p>
            <a:r>
              <a:rPr lang="el-GR" sz="2000" b="1" dirty="0" err="1" smtClean="0">
                <a:effectLst/>
              </a:rPr>
              <a:t>Δοξαστικο</a:t>
            </a:r>
            <a:r>
              <a:rPr lang="el-GR" sz="2000" b="1" dirty="0" smtClean="0">
                <a:effectLst/>
              </a:rPr>
              <a:t> </a:t>
            </a:r>
            <a:r>
              <a:rPr lang="el-GR" sz="2000" b="1" dirty="0">
                <a:effectLst/>
              </a:rPr>
              <a:t>των </a:t>
            </a:r>
            <a:r>
              <a:rPr lang="el-GR" sz="2000" b="1" dirty="0" err="1" smtClean="0">
                <a:effectLst/>
              </a:rPr>
              <a:t>Αποστιχων</a:t>
            </a:r>
            <a:r>
              <a:rPr lang="el-GR" sz="2000" b="1" dirty="0" smtClean="0">
                <a:effectLst/>
              </a:rPr>
              <a:t> </a:t>
            </a:r>
            <a:r>
              <a:rPr lang="el-GR" sz="2000" b="1" dirty="0">
                <a:effectLst/>
              </a:rPr>
              <a:t>του </a:t>
            </a:r>
            <a:r>
              <a:rPr lang="el-GR" sz="2000" b="1" dirty="0" err="1" smtClean="0">
                <a:effectLst/>
              </a:rPr>
              <a:t>Εσπερινου</a:t>
            </a:r>
            <a:r>
              <a:rPr lang="el-GR" sz="2000" b="1" dirty="0" smtClean="0">
                <a:effectLst/>
              </a:rPr>
              <a:t> </a:t>
            </a:r>
            <a:r>
              <a:rPr lang="el-GR" sz="2000" b="1" dirty="0">
                <a:effectLst/>
              </a:rPr>
              <a:t>του </a:t>
            </a:r>
            <a:r>
              <a:rPr lang="el-GR" sz="2000" b="1" dirty="0" err="1" smtClean="0">
                <a:effectLst/>
              </a:rPr>
              <a:t>Αγιου</a:t>
            </a:r>
            <a:r>
              <a:rPr lang="el-GR" sz="2000" b="1" dirty="0" smtClean="0">
                <a:effectLst/>
              </a:rPr>
              <a:t> </a:t>
            </a:r>
            <a:r>
              <a:rPr lang="el-GR" sz="2000" b="1" dirty="0">
                <a:effectLst/>
              </a:rPr>
              <a:t>και </a:t>
            </a:r>
            <a:r>
              <a:rPr lang="el-GR" sz="2000" b="1" dirty="0" err="1" smtClean="0">
                <a:effectLst/>
              </a:rPr>
              <a:t>Μεγαλου</a:t>
            </a:r>
            <a:r>
              <a:rPr lang="el-GR" sz="2000" b="1" dirty="0" smtClean="0">
                <a:effectLst/>
              </a:rPr>
              <a:t> </a:t>
            </a:r>
            <a:r>
              <a:rPr lang="el-GR" sz="2000" b="1" dirty="0" err="1" smtClean="0">
                <a:effectLst/>
              </a:rPr>
              <a:t>Σαββατου</a:t>
            </a:r>
            <a:r>
              <a:rPr lang="el-GR" sz="2000" dirty="0">
                <a:effectLst/>
              </a:rPr>
              <a:t>, </a:t>
            </a:r>
            <a:r>
              <a:rPr lang="el-GR" sz="2000" dirty="0" smtClean="0">
                <a:effectLst/>
              </a:rPr>
              <a:t/>
            </a:r>
            <a:br>
              <a:rPr lang="el-GR" sz="2000" dirty="0" smtClean="0">
                <a:effectLst/>
              </a:rPr>
            </a:br>
            <a:r>
              <a:rPr lang="el-GR" sz="2000" b="1" i="1" dirty="0" smtClean="0">
                <a:solidFill>
                  <a:srgbClr val="FF0000"/>
                </a:solidFill>
                <a:effectLst/>
              </a:rPr>
              <a:t>Σε </a:t>
            </a:r>
            <a:r>
              <a:rPr lang="el-GR" sz="2000" b="1" i="1" dirty="0">
                <a:solidFill>
                  <a:srgbClr val="FF0000"/>
                </a:solidFill>
                <a:effectLst/>
              </a:rPr>
              <a:t>τον </a:t>
            </a:r>
            <a:r>
              <a:rPr lang="el-GR" sz="2000" b="1" i="1" dirty="0" err="1" smtClean="0">
                <a:solidFill>
                  <a:srgbClr val="FF0000"/>
                </a:solidFill>
                <a:effectLst/>
              </a:rPr>
              <a:t>αναβαλλομενον</a:t>
            </a:r>
            <a:r>
              <a:rPr lang="el-GR" sz="2000" b="1" i="1" dirty="0" smtClean="0">
                <a:solidFill>
                  <a:srgbClr val="FF0000"/>
                </a:solidFill>
                <a:effectLst/>
              </a:rPr>
              <a:t> </a:t>
            </a:r>
            <a:r>
              <a:rPr lang="el-GR" sz="2000" b="1" i="1" dirty="0">
                <a:solidFill>
                  <a:srgbClr val="FF0000"/>
                </a:solidFill>
                <a:effectLst/>
              </a:rPr>
              <a:t>το φως </a:t>
            </a:r>
            <a:r>
              <a:rPr lang="el-GR" sz="2000" b="1" i="1" dirty="0" err="1" smtClean="0">
                <a:solidFill>
                  <a:srgbClr val="FF0000"/>
                </a:solidFill>
                <a:effectLst/>
              </a:rPr>
              <a:t>ωσπερ</a:t>
            </a:r>
            <a:r>
              <a:rPr lang="el-GR" sz="2000" b="1" i="1" dirty="0" smtClean="0">
                <a:solidFill>
                  <a:srgbClr val="FF0000"/>
                </a:solidFill>
                <a:effectLst/>
              </a:rPr>
              <a:t> </a:t>
            </a:r>
            <a:r>
              <a:rPr lang="el-GR" sz="2000" b="1" i="1" dirty="0" err="1" smtClean="0">
                <a:solidFill>
                  <a:srgbClr val="FF0000"/>
                </a:solidFill>
                <a:effectLst/>
              </a:rPr>
              <a:t>ιματιον</a:t>
            </a:r>
            <a:r>
              <a:rPr lang="el-GR" sz="2000" dirty="0">
                <a:effectLst/>
              </a:rPr>
              <a:t>, </a:t>
            </a:r>
            <a:r>
              <a:rPr lang="el-GR" sz="2000" dirty="0" smtClean="0">
                <a:effectLst/>
              </a:rPr>
              <a:t/>
            </a:r>
            <a:br>
              <a:rPr lang="el-GR" sz="2000" dirty="0" smtClean="0">
                <a:effectLst/>
              </a:rPr>
            </a:br>
            <a:r>
              <a:rPr lang="el-GR" sz="2000" dirty="0" smtClean="0">
                <a:effectLst/>
              </a:rPr>
              <a:t/>
            </a:r>
            <a:br>
              <a:rPr lang="el-GR" sz="2000" dirty="0" smtClean="0">
                <a:effectLst/>
              </a:rPr>
            </a:br>
            <a:r>
              <a:rPr lang="el-GR" sz="2000" dirty="0" err="1" smtClean="0">
                <a:effectLst/>
              </a:rPr>
              <a:t>μελος</a:t>
            </a:r>
            <a:r>
              <a:rPr lang="el-GR" sz="2000" dirty="0" smtClean="0">
                <a:effectLst/>
              </a:rPr>
              <a:t> </a:t>
            </a:r>
            <a:r>
              <a:rPr lang="el-GR" sz="2000" dirty="0" err="1" smtClean="0">
                <a:effectLst/>
              </a:rPr>
              <a:t>Γερμανου</a:t>
            </a:r>
            <a:r>
              <a:rPr lang="el-GR" sz="2000" dirty="0" smtClean="0">
                <a:effectLst/>
              </a:rPr>
              <a:t> </a:t>
            </a:r>
            <a:r>
              <a:rPr lang="el-GR" sz="2000" dirty="0" err="1" smtClean="0">
                <a:effectLst/>
              </a:rPr>
              <a:t>Νεων</a:t>
            </a:r>
            <a:r>
              <a:rPr lang="el-GR" sz="2000" dirty="0" smtClean="0">
                <a:effectLst/>
              </a:rPr>
              <a:t> </a:t>
            </a:r>
            <a:r>
              <a:rPr lang="el-GR" sz="2000" dirty="0" err="1" smtClean="0">
                <a:effectLst/>
              </a:rPr>
              <a:t>Πατρων</a:t>
            </a:r>
            <a:r>
              <a:rPr lang="el-GR" sz="2000" dirty="0" smtClean="0">
                <a:effectLst/>
              </a:rPr>
              <a:t> </a:t>
            </a:r>
            <a:br>
              <a:rPr lang="el-GR" sz="2000" dirty="0" smtClean="0">
                <a:effectLst/>
              </a:rPr>
            </a:br>
            <a:r>
              <a:rPr lang="el-GR" sz="1200" dirty="0" smtClean="0">
                <a:effectLst/>
              </a:rPr>
              <a:t>(</a:t>
            </a:r>
            <a:r>
              <a:rPr lang="el-GR" sz="1200" dirty="0">
                <a:effectLst/>
              </a:rPr>
              <a:t>2</a:t>
            </a:r>
            <a:r>
              <a:rPr lang="el-GR" sz="1200" baseline="30000" dirty="0">
                <a:effectLst/>
              </a:rPr>
              <a:t>ο</a:t>
            </a:r>
            <a:r>
              <a:rPr lang="el-GR" sz="1200" dirty="0">
                <a:effectLst/>
              </a:rPr>
              <a:t> </a:t>
            </a:r>
            <a:r>
              <a:rPr lang="el-GR" sz="1200" dirty="0" err="1" smtClean="0">
                <a:effectLst/>
              </a:rPr>
              <a:t>μισο</a:t>
            </a:r>
            <a:r>
              <a:rPr lang="el-GR" sz="1200" dirty="0" smtClean="0">
                <a:effectLst/>
              </a:rPr>
              <a:t> </a:t>
            </a:r>
            <a:r>
              <a:rPr lang="el-GR" sz="1200" dirty="0">
                <a:effectLst/>
              </a:rPr>
              <a:t>17</a:t>
            </a:r>
            <a:r>
              <a:rPr lang="el-GR" sz="1200" baseline="30000" dirty="0">
                <a:effectLst/>
              </a:rPr>
              <a:t>ου</a:t>
            </a:r>
            <a:r>
              <a:rPr lang="el-GR" sz="1200" dirty="0">
                <a:effectLst/>
              </a:rPr>
              <a:t> </a:t>
            </a:r>
            <a:r>
              <a:rPr lang="el-GR" sz="1200" dirty="0" err="1" smtClean="0">
                <a:effectLst/>
              </a:rPr>
              <a:t>αιωνος</a:t>
            </a:r>
            <a:r>
              <a:rPr lang="el-GR" sz="1200" dirty="0">
                <a:effectLst/>
              </a:rPr>
              <a:t>) </a:t>
            </a:r>
            <a:r>
              <a:rPr lang="el-GR" sz="1200" dirty="0" smtClean="0">
                <a:effectLst/>
              </a:rPr>
              <a:t/>
            </a:r>
            <a:br>
              <a:rPr lang="el-GR" sz="1200" dirty="0" smtClean="0">
                <a:effectLst/>
              </a:rPr>
            </a:br>
            <a:r>
              <a:rPr lang="el-GR" sz="2000" dirty="0" smtClean="0">
                <a:effectLst/>
              </a:rPr>
              <a:t>και </a:t>
            </a:r>
            <a:r>
              <a:rPr lang="el-GR" sz="2000" dirty="0" err="1" smtClean="0">
                <a:effectLst/>
              </a:rPr>
              <a:t>εξηγηση</a:t>
            </a:r>
            <a:r>
              <a:rPr lang="el-GR" sz="2000" dirty="0" smtClean="0">
                <a:effectLst/>
              </a:rPr>
              <a:t> </a:t>
            </a:r>
            <a:r>
              <a:rPr lang="el-GR" sz="2000" dirty="0" err="1" smtClean="0">
                <a:effectLst/>
              </a:rPr>
              <a:t>Χουρμουζιου</a:t>
            </a:r>
            <a:r>
              <a:rPr lang="el-GR" sz="2000" dirty="0" smtClean="0">
                <a:effectLst/>
              </a:rPr>
              <a:t> </a:t>
            </a:r>
            <a:r>
              <a:rPr lang="el-GR" sz="2000" dirty="0" err="1" smtClean="0">
                <a:effectLst/>
              </a:rPr>
              <a:t>Χαρτοφυλακος</a:t>
            </a:r>
            <a:r>
              <a:rPr lang="el-GR" sz="2000" dirty="0" smtClean="0">
                <a:effectLst/>
              </a:rPr>
              <a:t> </a:t>
            </a:r>
            <a:br>
              <a:rPr lang="el-GR" sz="2000" dirty="0" smtClean="0">
                <a:effectLst/>
              </a:rPr>
            </a:br>
            <a:r>
              <a:rPr lang="el-GR" sz="1200" dirty="0" smtClean="0">
                <a:effectLst/>
              </a:rPr>
              <a:t>(</a:t>
            </a:r>
            <a:r>
              <a:rPr lang="el-GR" sz="1200" dirty="0" err="1" smtClean="0">
                <a:effectLst/>
              </a:rPr>
              <a:t>απο</a:t>
            </a:r>
            <a:r>
              <a:rPr lang="el-GR" sz="1200" dirty="0" smtClean="0">
                <a:effectLst/>
              </a:rPr>
              <a:t> </a:t>
            </a:r>
            <a:r>
              <a:rPr lang="el-GR" sz="1200" dirty="0">
                <a:effectLst/>
              </a:rPr>
              <a:t>τον </a:t>
            </a:r>
            <a:r>
              <a:rPr lang="el-GR" sz="1200" dirty="0" err="1" smtClean="0">
                <a:effectLst/>
              </a:rPr>
              <a:t>κατα</a:t>
            </a:r>
            <a:r>
              <a:rPr lang="el-GR" sz="1200" dirty="0" smtClean="0">
                <a:effectLst/>
              </a:rPr>
              <a:t> </a:t>
            </a:r>
            <a:r>
              <a:rPr lang="el-GR" sz="1200" dirty="0">
                <a:effectLst/>
              </a:rPr>
              <a:t>το </a:t>
            </a:r>
            <a:r>
              <a:rPr lang="el-GR" sz="1200" dirty="0" err="1" smtClean="0">
                <a:effectLst/>
              </a:rPr>
              <a:t>ετος</a:t>
            </a:r>
            <a:r>
              <a:rPr lang="el-GR" sz="1200" dirty="0" smtClean="0">
                <a:effectLst/>
              </a:rPr>
              <a:t> </a:t>
            </a:r>
            <a:r>
              <a:rPr lang="el-GR" sz="1200" dirty="0">
                <a:effectLst/>
              </a:rPr>
              <a:t>1832 </a:t>
            </a:r>
            <a:r>
              <a:rPr lang="el-GR" sz="1200" dirty="0" smtClean="0">
                <a:effectLst/>
              </a:rPr>
              <a:t>αυτόγραφο </a:t>
            </a:r>
            <a:r>
              <a:rPr lang="el-GR" sz="1200" dirty="0">
                <a:effectLst/>
              </a:rPr>
              <a:t>του κώδικα ΕΒΕ-ΜΠΤ 749, </a:t>
            </a:r>
            <a:r>
              <a:rPr lang="el-GR" sz="1200" dirty="0" smtClean="0">
                <a:effectLst/>
              </a:rPr>
              <a:t/>
            </a:r>
            <a:br>
              <a:rPr lang="el-GR" sz="1200" dirty="0" smtClean="0">
                <a:effectLst/>
              </a:rPr>
            </a:br>
            <a:r>
              <a:rPr lang="el-GR" sz="1200" dirty="0" smtClean="0">
                <a:effectLst/>
              </a:rPr>
              <a:t>Δ</a:t>
            </a:r>
            <a:r>
              <a:rPr lang="el-GR" sz="1200" dirty="0">
                <a:effectLst/>
              </a:rPr>
              <a:t>΄ </a:t>
            </a:r>
            <a:r>
              <a:rPr lang="el-GR" sz="1200" dirty="0" err="1" smtClean="0">
                <a:effectLst/>
              </a:rPr>
              <a:t>τομος</a:t>
            </a:r>
            <a:r>
              <a:rPr lang="el-GR" sz="1200" dirty="0" smtClean="0">
                <a:effectLst/>
              </a:rPr>
              <a:t> </a:t>
            </a:r>
            <a:r>
              <a:rPr lang="el-GR" sz="1200" dirty="0" err="1" smtClean="0">
                <a:effectLst/>
              </a:rPr>
              <a:t>Στιχηραριου</a:t>
            </a:r>
            <a:r>
              <a:rPr lang="el-GR" sz="1200" dirty="0" smtClean="0">
                <a:effectLst/>
              </a:rPr>
              <a:t> </a:t>
            </a:r>
            <a:r>
              <a:rPr lang="el-GR" sz="1200" dirty="0" err="1" smtClean="0">
                <a:effectLst/>
              </a:rPr>
              <a:t>Γερμανου</a:t>
            </a:r>
            <a:r>
              <a:rPr lang="el-GR" sz="1200" dirty="0" smtClean="0">
                <a:effectLst/>
              </a:rPr>
              <a:t> </a:t>
            </a:r>
            <a:r>
              <a:rPr lang="el-GR" sz="1200" dirty="0" err="1" smtClean="0">
                <a:effectLst/>
              </a:rPr>
              <a:t>Νεων</a:t>
            </a:r>
            <a:r>
              <a:rPr lang="el-GR" sz="1200" dirty="0" smtClean="0">
                <a:effectLst/>
              </a:rPr>
              <a:t> </a:t>
            </a:r>
            <a:r>
              <a:rPr lang="el-GR" sz="1200" dirty="0" err="1" smtClean="0">
                <a:effectLst/>
              </a:rPr>
              <a:t>Πατρων</a:t>
            </a:r>
            <a:r>
              <a:rPr lang="el-GR" sz="1200" dirty="0" smtClean="0">
                <a:effectLst/>
              </a:rPr>
              <a:t> </a:t>
            </a:r>
            <a:r>
              <a:rPr lang="el-GR" sz="1200" dirty="0">
                <a:effectLst/>
              </a:rPr>
              <a:t>[</a:t>
            </a:r>
            <a:r>
              <a:rPr lang="el-GR" sz="1200" dirty="0" err="1" smtClean="0">
                <a:effectLst/>
              </a:rPr>
              <a:t>Τριωδιον</a:t>
            </a:r>
            <a:r>
              <a:rPr lang="el-GR" sz="1200" dirty="0" smtClean="0">
                <a:effectLst/>
              </a:rPr>
              <a:t> </a:t>
            </a:r>
            <a:r>
              <a:rPr lang="el-GR" sz="1200" dirty="0">
                <a:effectLst/>
              </a:rPr>
              <a:t>-</a:t>
            </a:r>
            <a:r>
              <a:rPr lang="el-GR" sz="1200" dirty="0" err="1" smtClean="0">
                <a:effectLst/>
              </a:rPr>
              <a:t>Πεντηκοσταριον</a:t>
            </a:r>
            <a:r>
              <a:rPr lang="el-GR" sz="1200" dirty="0">
                <a:effectLst/>
              </a:rPr>
              <a:t>], </a:t>
            </a:r>
            <a:r>
              <a:rPr lang="el-GR" sz="1200" dirty="0" err="1">
                <a:effectLst/>
              </a:rPr>
              <a:t>φφ</a:t>
            </a:r>
            <a:r>
              <a:rPr lang="el-GR" sz="1200" dirty="0">
                <a:effectLst/>
              </a:rPr>
              <a:t>. 306r-308v)</a:t>
            </a:r>
            <a:r>
              <a:rPr lang="el-GR" sz="2000" dirty="0">
                <a:effectLst/>
              </a:rPr>
              <a:t>.</a:t>
            </a:r>
            <a:br>
              <a:rPr lang="el-GR" sz="2000" dirty="0">
                <a:effectLst/>
              </a:rPr>
            </a:br>
            <a:endParaRPr lang="el-GR" sz="2000" dirty="0"/>
          </a:p>
        </p:txBody>
      </p:sp>
      <p:sp>
        <p:nvSpPr>
          <p:cNvPr id="3" name="Υπότιτλος 2"/>
          <p:cNvSpPr>
            <a:spLocks noGrp="1"/>
          </p:cNvSpPr>
          <p:nvPr>
            <p:ph type="subTitle" idx="1"/>
          </p:nvPr>
        </p:nvSpPr>
        <p:spPr>
          <a:xfrm>
            <a:off x="692209" y="3886200"/>
            <a:ext cx="10989892" cy="1905000"/>
          </a:xfrm>
        </p:spPr>
        <p:txBody>
          <a:bodyPr>
            <a:normAutofit/>
          </a:bodyPr>
          <a:lstStyle/>
          <a:p>
            <a:r>
              <a:rPr lang="el-GR" dirty="0">
                <a:effectLst/>
              </a:rPr>
              <a:t> </a:t>
            </a:r>
          </a:p>
          <a:p>
            <a:r>
              <a:rPr lang="el-GR" dirty="0" err="1" smtClean="0">
                <a:effectLst/>
              </a:rPr>
              <a:t>Μορφολογικη</a:t>
            </a:r>
            <a:r>
              <a:rPr lang="el-GR" dirty="0" smtClean="0">
                <a:effectLst/>
              </a:rPr>
              <a:t> </a:t>
            </a:r>
            <a:r>
              <a:rPr lang="el-GR" dirty="0" err="1" smtClean="0">
                <a:effectLst/>
              </a:rPr>
              <a:t>επιτελεστικη</a:t>
            </a:r>
            <a:r>
              <a:rPr lang="el-GR" dirty="0" smtClean="0">
                <a:effectLst/>
              </a:rPr>
              <a:t> </a:t>
            </a:r>
            <a:r>
              <a:rPr lang="el-GR" dirty="0" err="1" smtClean="0">
                <a:effectLst/>
              </a:rPr>
              <a:t>μελετη</a:t>
            </a:r>
            <a:r>
              <a:rPr lang="el-GR" dirty="0">
                <a:effectLst/>
              </a:rPr>
              <a:t>, </a:t>
            </a:r>
            <a:endParaRPr lang="el-GR" dirty="0" smtClean="0">
              <a:effectLst/>
            </a:endParaRPr>
          </a:p>
          <a:p>
            <a:r>
              <a:rPr lang="el-GR" dirty="0" smtClean="0">
                <a:effectLst/>
              </a:rPr>
              <a:t>με </a:t>
            </a:r>
            <a:r>
              <a:rPr lang="el-GR" dirty="0" err="1" smtClean="0">
                <a:effectLst/>
              </a:rPr>
              <a:t>συνεκτιμηση</a:t>
            </a:r>
            <a:r>
              <a:rPr lang="el-GR" dirty="0" smtClean="0">
                <a:effectLst/>
              </a:rPr>
              <a:t> </a:t>
            </a:r>
            <a:r>
              <a:rPr lang="el-GR" dirty="0">
                <a:effectLst/>
              </a:rPr>
              <a:t>της </a:t>
            </a:r>
            <a:r>
              <a:rPr lang="el-GR" dirty="0" err="1" smtClean="0">
                <a:effectLst/>
              </a:rPr>
              <a:t>καταγραφης</a:t>
            </a:r>
            <a:r>
              <a:rPr lang="el-GR" dirty="0" smtClean="0">
                <a:effectLst/>
              </a:rPr>
              <a:t> </a:t>
            </a:r>
            <a:r>
              <a:rPr lang="el-GR" dirty="0">
                <a:effectLst/>
              </a:rPr>
              <a:t>της </a:t>
            </a:r>
            <a:r>
              <a:rPr lang="el-GR" dirty="0" err="1" smtClean="0">
                <a:effectLst/>
              </a:rPr>
              <a:t>συνθεσης</a:t>
            </a:r>
            <a:r>
              <a:rPr lang="el-GR" dirty="0" smtClean="0">
                <a:effectLst/>
              </a:rPr>
              <a:t> </a:t>
            </a:r>
            <a:r>
              <a:rPr lang="el-GR" dirty="0" err="1" smtClean="0">
                <a:effectLst/>
              </a:rPr>
              <a:t>κατα</a:t>
            </a:r>
            <a:r>
              <a:rPr lang="el-GR" dirty="0" smtClean="0">
                <a:effectLst/>
              </a:rPr>
              <a:t> </a:t>
            </a:r>
            <a:r>
              <a:rPr lang="el-GR" dirty="0">
                <a:effectLst/>
              </a:rPr>
              <a:t>την </a:t>
            </a:r>
            <a:r>
              <a:rPr lang="el-GR" dirty="0" err="1" smtClean="0">
                <a:effectLst/>
              </a:rPr>
              <a:t>πρωτοτυπη</a:t>
            </a:r>
            <a:r>
              <a:rPr lang="el-GR" dirty="0" smtClean="0">
                <a:effectLst/>
              </a:rPr>
              <a:t> </a:t>
            </a:r>
            <a:r>
              <a:rPr lang="el-GR" dirty="0" err="1" smtClean="0">
                <a:effectLst/>
              </a:rPr>
              <a:t>σημειογραφικη</a:t>
            </a:r>
            <a:r>
              <a:rPr lang="el-GR" dirty="0" smtClean="0">
                <a:effectLst/>
              </a:rPr>
              <a:t> </a:t>
            </a:r>
            <a:r>
              <a:rPr lang="el-GR" dirty="0" err="1" smtClean="0">
                <a:effectLst/>
              </a:rPr>
              <a:t>εκδοχη</a:t>
            </a:r>
            <a:r>
              <a:rPr lang="el-GR" dirty="0" smtClean="0">
                <a:effectLst/>
              </a:rPr>
              <a:t> </a:t>
            </a:r>
            <a:r>
              <a:rPr lang="el-GR" dirty="0">
                <a:effectLst/>
              </a:rPr>
              <a:t>της </a:t>
            </a:r>
            <a:r>
              <a:rPr lang="el-GR" sz="1200" dirty="0">
                <a:effectLst/>
              </a:rPr>
              <a:t>(</a:t>
            </a:r>
            <a:r>
              <a:rPr lang="el-GR" sz="1200" dirty="0" err="1" smtClean="0">
                <a:effectLst/>
              </a:rPr>
              <a:t>απο</a:t>
            </a:r>
            <a:r>
              <a:rPr lang="el-GR" sz="1200" dirty="0" smtClean="0">
                <a:effectLst/>
              </a:rPr>
              <a:t> </a:t>
            </a:r>
            <a:r>
              <a:rPr lang="el-GR" sz="1200" dirty="0">
                <a:effectLst/>
              </a:rPr>
              <a:t>τον </a:t>
            </a:r>
            <a:r>
              <a:rPr lang="el-GR" sz="1200" dirty="0" err="1" smtClean="0">
                <a:effectLst/>
              </a:rPr>
              <a:t>κωδικα</a:t>
            </a:r>
            <a:r>
              <a:rPr lang="el-GR" sz="1200" dirty="0" smtClean="0">
                <a:effectLst/>
              </a:rPr>
              <a:t> </a:t>
            </a:r>
            <a:r>
              <a:rPr lang="el-GR" sz="1200" dirty="0" err="1" smtClean="0">
                <a:effectLst/>
              </a:rPr>
              <a:t>Πατμου</a:t>
            </a:r>
            <a:r>
              <a:rPr lang="el-GR" sz="1200" dirty="0" smtClean="0">
                <a:effectLst/>
              </a:rPr>
              <a:t> </a:t>
            </a:r>
            <a:r>
              <a:rPr lang="el-GR" sz="1200" dirty="0">
                <a:effectLst/>
              </a:rPr>
              <a:t>930, </a:t>
            </a:r>
            <a:r>
              <a:rPr lang="el-GR" sz="1200" dirty="0" err="1">
                <a:effectLst/>
              </a:rPr>
              <a:t>φφ</a:t>
            </a:r>
            <a:r>
              <a:rPr lang="el-GR" sz="1200" dirty="0">
                <a:effectLst/>
              </a:rPr>
              <a:t>. 567r-568r)</a:t>
            </a:r>
            <a:r>
              <a:rPr lang="el-GR" dirty="0">
                <a:effectLst/>
              </a:rPr>
              <a:t>. </a:t>
            </a:r>
          </a:p>
          <a:p>
            <a:endParaRPr lang="el-GR" dirty="0"/>
          </a:p>
        </p:txBody>
      </p:sp>
    </p:spTree>
    <p:extLst>
      <p:ext uri="{BB962C8B-B14F-4D97-AF65-F5344CB8AC3E}">
        <p14:creationId xmlns:p14="http://schemas.microsoft.com/office/powerpoint/2010/main" val="25245363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3556" y="609600"/>
            <a:ext cx="6595091" cy="5760000"/>
          </a:xfrm>
        </p:spPr>
      </p:pic>
    </p:spTree>
    <p:extLst>
      <p:ext uri="{BB962C8B-B14F-4D97-AF65-F5344CB8AC3E}">
        <p14:creationId xmlns:p14="http://schemas.microsoft.com/office/powerpoint/2010/main" val="27526936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18000"/>
            <a:ext cx="4497299"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1969" y="0"/>
            <a:ext cx="4447100" cy="6840000"/>
          </a:xfrm>
          <a:prstGeom prst="rect">
            <a:avLst/>
          </a:prstGeom>
        </p:spPr>
      </p:pic>
    </p:spTree>
    <p:extLst>
      <p:ext uri="{BB962C8B-B14F-4D97-AF65-F5344CB8AC3E}">
        <p14:creationId xmlns:p14="http://schemas.microsoft.com/office/powerpoint/2010/main" val="9803031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265202" y="0"/>
            <a:ext cx="4531446"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42807" y="0"/>
            <a:ext cx="4504604" cy="6840000"/>
          </a:xfrm>
          <a:prstGeom prst="rect">
            <a:avLst/>
          </a:prstGeom>
        </p:spPr>
      </p:pic>
    </p:spTree>
    <p:extLst>
      <p:ext uri="{BB962C8B-B14F-4D97-AF65-F5344CB8AC3E}">
        <p14:creationId xmlns:p14="http://schemas.microsoft.com/office/powerpoint/2010/main" val="208431915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08495" y="0"/>
            <a:ext cx="3943689" cy="6048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1099" y="6013816"/>
            <a:ext cx="3581388" cy="792000"/>
          </a:xfrm>
          <a:prstGeom prst="rect">
            <a:avLst/>
          </a:prstGeom>
        </p:spPr>
      </p:pic>
    </p:spTree>
    <p:extLst>
      <p:ext uri="{BB962C8B-B14F-4D97-AF65-F5344CB8AC3E}">
        <p14:creationId xmlns:p14="http://schemas.microsoft.com/office/powerpoint/2010/main" val="202874744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32463" y="222902"/>
            <a:ext cx="4308105" cy="648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67791" y="153824"/>
            <a:ext cx="4257495" cy="6480000"/>
          </a:xfrm>
          <a:prstGeom prst="rect">
            <a:avLst/>
          </a:prstGeom>
        </p:spPr>
      </p:pic>
    </p:spTree>
    <p:extLst>
      <p:ext uri="{BB962C8B-B14F-4D97-AF65-F5344CB8AC3E}">
        <p14:creationId xmlns:p14="http://schemas.microsoft.com/office/powerpoint/2010/main" val="31183611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582260" y="222903"/>
            <a:ext cx="4323632" cy="6480000"/>
          </a:xfrm>
        </p:spPr>
      </p:pic>
    </p:spTree>
    <p:extLst>
      <p:ext uri="{BB962C8B-B14F-4D97-AF65-F5344CB8AC3E}">
        <p14:creationId xmlns:p14="http://schemas.microsoft.com/office/powerpoint/2010/main" val="3824113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1201" y="609600"/>
            <a:ext cx="7840787" cy="5760000"/>
          </a:xfrm>
        </p:spPr>
      </p:pic>
    </p:spTree>
    <p:extLst>
      <p:ext uri="{BB962C8B-B14F-4D97-AF65-F5344CB8AC3E}">
        <p14:creationId xmlns:p14="http://schemas.microsoft.com/office/powerpoint/2010/main" val="37943762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1141413" y="1481276"/>
            <a:ext cx="9905998" cy="1905000"/>
          </a:xfrm>
        </p:spPr>
        <p:txBody>
          <a:bodyPr/>
          <a:lstStyle/>
          <a:p>
            <a:pPr algn="ctr"/>
            <a:r>
              <a:rPr lang="el-GR" b="1" dirty="0" smtClean="0">
                <a:solidFill>
                  <a:srgbClr val="FF0000"/>
                </a:solidFill>
                <a:latin typeface="Anaktoria" panose="02020602090805090A03" pitchFamily="18" charset="0"/>
                <a:ea typeface="Anaktoria" panose="02020602090805090A03" pitchFamily="18" charset="0"/>
              </a:rPr>
              <a:t>ΕΠΩΝΥΜΕΣ ΘΕΣΕΙΣ</a:t>
            </a:r>
            <a:endParaRPr lang="el-GR" b="1" dirty="0">
              <a:solidFill>
                <a:srgbClr val="FF0000"/>
              </a:solidFill>
              <a:latin typeface="Anaktoria" panose="02020602090805090A03" pitchFamily="18" charset="0"/>
              <a:ea typeface="Anaktoria" panose="02020602090805090A03" pitchFamily="18" charset="0"/>
            </a:endParaRPr>
          </a:p>
        </p:txBody>
      </p:sp>
      <p:sp>
        <p:nvSpPr>
          <p:cNvPr id="3" name="Θέση περιεχομένου 2"/>
          <p:cNvSpPr>
            <a:spLocks noGrp="1"/>
          </p:cNvSpPr>
          <p:nvPr>
            <p:ph idx="1"/>
          </p:nvPr>
        </p:nvSpPr>
        <p:spPr/>
        <p:txBody>
          <a:bodyPr/>
          <a:lstStyle/>
          <a:p>
            <a:endParaRPr lang="el-GR" dirty="0"/>
          </a:p>
        </p:txBody>
      </p:sp>
    </p:spTree>
    <p:extLst>
      <p:ext uri="{BB962C8B-B14F-4D97-AF65-F5344CB8AC3E}">
        <p14:creationId xmlns:p14="http://schemas.microsoft.com/office/powerpoint/2010/main" val="149005763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95662" y="609600"/>
            <a:ext cx="10597500" cy="5400000"/>
          </a:xfrm>
        </p:spPr>
      </p:pic>
    </p:spTree>
    <p:extLst>
      <p:ext uri="{BB962C8B-B14F-4D97-AF65-F5344CB8AC3E}">
        <p14:creationId xmlns:p14="http://schemas.microsoft.com/office/powerpoint/2010/main" val="17823503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8242" y="609600"/>
            <a:ext cx="11239773" cy="5040000"/>
          </a:xfrm>
        </p:spPr>
      </p:pic>
    </p:spTree>
    <p:extLst>
      <p:ext uri="{BB962C8B-B14F-4D97-AF65-F5344CB8AC3E}">
        <p14:creationId xmlns:p14="http://schemas.microsoft.com/office/powerpoint/2010/main" val="15949027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6283" y="847354"/>
            <a:ext cx="11896258" cy="4680000"/>
          </a:xfrm>
        </p:spPr>
      </p:pic>
    </p:spTree>
    <p:extLst>
      <p:ext uri="{BB962C8B-B14F-4D97-AF65-F5344CB8AC3E}">
        <p14:creationId xmlns:p14="http://schemas.microsoft.com/office/powerpoint/2010/main" val="364406696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7338" y="1428877"/>
            <a:ext cx="11634147" cy="3600000"/>
          </a:xfrm>
        </p:spPr>
      </p:pic>
    </p:spTree>
    <p:extLst>
      <p:ext uri="{BB962C8B-B14F-4D97-AF65-F5344CB8AC3E}">
        <p14:creationId xmlns:p14="http://schemas.microsoft.com/office/powerpoint/2010/main" val="18226014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97181" y="1931729"/>
            <a:ext cx="11534612" cy="2880000"/>
          </a:xfrm>
        </p:spPr>
      </p:pic>
    </p:spTree>
    <p:extLst>
      <p:ext uri="{BB962C8B-B14F-4D97-AF65-F5344CB8AC3E}">
        <p14:creationId xmlns:p14="http://schemas.microsoft.com/office/powerpoint/2010/main" val="3574551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75056" y="2025134"/>
            <a:ext cx="11438711" cy="2700000"/>
          </a:xfrm>
        </p:spPr>
      </p:pic>
    </p:spTree>
    <p:extLst>
      <p:ext uri="{BB962C8B-B14F-4D97-AF65-F5344CB8AC3E}">
        <p14:creationId xmlns:p14="http://schemas.microsoft.com/office/powerpoint/2010/main" val="42790792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50349" y="419456"/>
            <a:ext cx="8754023" cy="6120000"/>
          </a:xfrm>
        </p:spPr>
      </p:pic>
    </p:spTree>
    <p:extLst>
      <p:ext uri="{BB962C8B-B14F-4D97-AF65-F5344CB8AC3E}">
        <p14:creationId xmlns:p14="http://schemas.microsoft.com/office/powerpoint/2010/main" val="399399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42636" y="1958569"/>
            <a:ext cx="11290731" cy="2880000"/>
          </a:xfrm>
        </p:spPr>
      </p:pic>
      <p:pic>
        <p:nvPicPr>
          <p:cNvPr id="5" name="Εικόνα 4"/>
          <p:cNvPicPr>
            <a:picLocks noChangeAspect="1"/>
          </p:cNvPicPr>
          <p:nvPr/>
        </p:nvPicPr>
        <p:blipFill>
          <a:blip r:embed="rId3"/>
          <a:stretch>
            <a:fillRect/>
          </a:stretch>
        </p:blipFill>
        <p:spPr>
          <a:xfrm>
            <a:off x="1281508" y="4167350"/>
            <a:ext cx="313591" cy="432000"/>
          </a:xfrm>
          <a:prstGeom prst="rect">
            <a:avLst/>
          </a:prstGeom>
        </p:spPr>
      </p:pic>
    </p:spTree>
    <p:extLst>
      <p:ext uri="{BB962C8B-B14F-4D97-AF65-F5344CB8AC3E}">
        <p14:creationId xmlns:p14="http://schemas.microsoft.com/office/powerpoint/2010/main" val="35693554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01460" y="1940878"/>
            <a:ext cx="10785904" cy="2880000"/>
          </a:xfrm>
        </p:spPr>
      </p:pic>
    </p:spTree>
    <p:extLst>
      <p:ext uri="{BB962C8B-B14F-4D97-AF65-F5344CB8AC3E}">
        <p14:creationId xmlns:p14="http://schemas.microsoft.com/office/powerpoint/2010/main" val="41438509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782068"/>
            <a:ext cx="9595948" cy="5400000"/>
          </a:xfrm>
        </p:spPr>
      </p:pic>
    </p:spTree>
    <p:extLst>
      <p:ext uri="{BB962C8B-B14F-4D97-AF65-F5344CB8AC3E}">
        <p14:creationId xmlns:p14="http://schemas.microsoft.com/office/powerpoint/2010/main" val="60093297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43920" y="2002607"/>
            <a:ext cx="10896849" cy="3240000"/>
          </a:xfrm>
        </p:spPr>
      </p:pic>
    </p:spTree>
    <p:extLst>
      <p:ext uri="{BB962C8B-B14F-4D97-AF65-F5344CB8AC3E}">
        <p14:creationId xmlns:p14="http://schemas.microsoft.com/office/powerpoint/2010/main" val="20223451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27026" y="1669321"/>
            <a:ext cx="6021509" cy="3600000"/>
          </a:xfrm>
        </p:spPr>
      </p:pic>
    </p:spTree>
    <p:extLst>
      <p:ext uri="{BB962C8B-B14F-4D97-AF65-F5344CB8AC3E}">
        <p14:creationId xmlns:p14="http://schemas.microsoft.com/office/powerpoint/2010/main" val="481404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10330" y="2207422"/>
            <a:ext cx="7648947" cy="1512000"/>
          </a:xfrm>
        </p:spPr>
      </p:pic>
    </p:spTree>
    <p:extLst>
      <p:ext uri="{BB962C8B-B14F-4D97-AF65-F5344CB8AC3E}">
        <p14:creationId xmlns:p14="http://schemas.microsoft.com/office/powerpoint/2010/main" val="2133224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70151" y="760903"/>
            <a:ext cx="8642217" cy="5400000"/>
          </a:xfrm>
        </p:spPr>
      </p:pic>
    </p:spTree>
    <p:extLst>
      <p:ext uri="{BB962C8B-B14F-4D97-AF65-F5344CB8AC3E}">
        <p14:creationId xmlns:p14="http://schemas.microsoft.com/office/powerpoint/2010/main" val="16068690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339113" y="935780"/>
            <a:ext cx="9510598" cy="5040000"/>
          </a:xfrm>
        </p:spPr>
      </p:pic>
    </p:spTree>
    <p:extLst>
      <p:ext uri="{BB962C8B-B14F-4D97-AF65-F5344CB8AC3E}">
        <p14:creationId xmlns:p14="http://schemas.microsoft.com/office/powerpoint/2010/main" val="1290363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34693" y="2238187"/>
            <a:ext cx="10519438" cy="2880000"/>
          </a:xfrm>
        </p:spPr>
      </p:pic>
    </p:spTree>
    <p:extLst>
      <p:ext uri="{BB962C8B-B14F-4D97-AF65-F5344CB8AC3E}">
        <p14:creationId xmlns:p14="http://schemas.microsoft.com/office/powerpoint/2010/main" val="87937445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29074" y="2151418"/>
            <a:ext cx="10330675" cy="2520000"/>
          </a:xfrm>
        </p:spPr>
      </p:pic>
    </p:spTree>
    <p:extLst>
      <p:ext uri="{BB962C8B-B14F-4D97-AF65-F5344CB8AC3E}">
        <p14:creationId xmlns:p14="http://schemas.microsoft.com/office/powerpoint/2010/main" val="1958777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038855" y="1861032"/>
            <a:ext cx="10457004" cy="3240000"/>
          </a:xfrm>
        </p:spPr>
      </p:pic>
    </p:spTree>
    <p:extLst>
      <p:ext uri="{BB962C8B-B14F-4D97-AF65-F5344CB8AC3E}">
        <p14:creationId xmlns:p14="http://schemas.microsoft.com/office/powerpoint/2010/main" val="275687240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8255" y="609600"/>
            <a:ext cx="7840793" cy="5760000"/>
          </a:xfrm>
        </p:spPr>
      </p:pic>
    </p:spTree>
    <p:extLst>
      <p:ext uri="{BB962C8B-B14F-4D97-AF65-F5344CB8AC3E}">
        <p14:creationId xmlns:p14="http://schemas.microsoft.com/office/powerpoint/2010/main" val="2034193100"/>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18000"/>
            <a:ext cx="4836718"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693" y="18000"/>
            <a:ext cx="4836718" cy="6840000"/>
          </a:xfrm>
          <a:prstGeom prst="rect">
            <a:avLst/>
          </a:prstGeom>
        </p:spPr>
      </p:pic>
    </p:spTree>
    <p:extLst>
      <p:ext uri="{BB962C8B-B14F-4D97-AF65-F5344CB8AC3E}">
        <p14:creationId xmlns:p14="http://schemas.microsoft.com/office/powerpoint/2010/main" val="372362356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18000"/>
            <a:ext cx="4836718"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693" y="18000"/>
            <a:ext cx="4836718" cy="6840000"/>
          </a:xfrm>
          <a:prstGeom prst="rect">
            <a:avLst/>
          </a:prstGeom>
        </p:spPr>
      </p:pic>
    </p:spTree>
    <p:extLst>
      <p:ext uri="{BB962C8B-B14F-4D97-AF65-F5344CB8AC3E}">
        <p14:creationId xmlns:p14="http://schemas.microsoft.com/office/powerpoint/2010/main" val="423073279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18000"/>
            <a:ext cx="4836718"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693" y="18000"/>
            <a:ext cx="4836718" cy="6840000"/>
          </a:xfrm>
          <a:prstGeom prst="rect">
            <a:avLst/>
          </a:prstGeom>
        </p:spPr>
      </p:pic>
    </p:spTree>
    <p:extLst>
      <p:ext uri="{BB962C8B-B14F-4D97-AF65-F5344CB8AC3E}">
        <p14:creationId xmlns:p14="http://schemas.microsoft.com/office/powerpoint/2010/main" val="193009038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18000"/>
            <a:ext cx="4836718"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693" y="18000"/>
            <a:ext cx="4836718" cy="6840000"/>
          </a:xfrm>
          <a:prstGeom prst="rect">
            <a:avLst/>
          </a:prstGeom>
        </p:spPr>
      </p:pic>
    </p:spTree>
    <p:extLst>
      <p:ext uri="{BB962C8B-B14F-4D97-AF65-F5344CB8AC3E}">
        <p14:creationId xmlns:p14="http://schemas.microsoft.com/office/powerpoint/2010/main" val="40769374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18000"/>
            <a:ext cx="4836718"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693" y="18000"/>
            <a:ext cx="4836718" cy="6840000"/>
          </a:xfrm>
          <a:prstGeom prst="rect">
            <a:avLst/>
          </a:prstGeom>
        </p:spPr>
      </p:pic>
    </p:spTree>
    <p:extLst>
      <p:ext uri="{BB962C8B-B14F-4D97-AF65-F5344CB8AC3E}">
        <p14:creationId xmlns:p14="http://schemas.microsoft.com/office/powerpoint/2010/main" val="422644200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18000"/>
            <a:ext cx="4836718"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693" y="18000"/>
            <a:ext cx="4836718" cy="6840000"/>
          </a:xfrm>
          <a:prstGeom prst="rect">
            <a:avLst/>
          </a:prstGeom>
        </p:spPr>
      </p:pic>
    </p:spTree>
    <p:extLst>
      <p:ext uri="{BB962C8B-B14F-4D97-AF65-F5344CB8AC3E}">
        <p14:creationId xmlns:p14="http://schemas.microsoft.com/office/powerpoint/2010/main" val="12234617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41413" y="18000"/>
            <a:ext cx="4836718" cy="6840000"/>
          </a:xfrm>
        </p:spPr>
      </p:pic>
      <p:pic>
        <p:nvPicPr>
          <p:cNvPr id="5" name="Εικόνα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10693" y="18000"/>
            <a:ext cx="4836718" cy="6840000"/>
          </a:xfrm>
          <a:prstGeom prst="rect">
            <a:avLst/>
          </a:prstGeom>
        </p:spPr>
      </p:pic>
    </p:spTree>
    <p:extLst>
      <p:ext uri="{BB962C8B-B14F-4D97-AF65-F5344CB8AC3E}">
        <p14:creationId xmlns:p14="http://schemas.microsoft.com/office/powerpoint/2010/main" val="214569035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endParaRPr lang="el-GR"/>
          </a:p>
        </p:txBody>
      </p:sp>
      <p:pic>
        <p:nvPicPr>
          <p:cNvPr id="4" name="Θέση περιεχομένου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323387" y="18000"/>
            <a:ext cx="4836718" cy="6840000"/>
          </a:xfrm>
        </p:spPr>
      </p:pic>
    </p:spTree>
    <p:extLst>
      <p:ext uri="{BB962C8B-B14F-4D97-AF65-F5344CB8AC3E}">
        <p14:creationId xmlns:p14="http://schemas.microsoft.com/office/powerpoint/2010/main" val="360330751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Πλέγμα">
  <a:themeElements>
    <a:clrScheme name="Mesh">
      <a:dk1>
        <a:sysClr val="windowText" lastClr="000000"/>
      </a:dk1>
      <a:lt1>
        <a:sysClr val="window" lastClr="FFFFFF"/>
      </a:lt1>
      <a:dk2>
        <a:srgbClr val="363D46"/>
      </a:dk2>
      <a:lt2>
        <a:srgbClr val="EBEBEB"/>
      </a:lt2>
      <a:accent1>
        <a:srgbClr val="6F6F6F"/>
      </a:accent1>
      <a:accent2>
        <a:srgbClr val="BFBFA5"/>
      </a:accent2>
      <a:accent3>
        <a:srgbClr val="DCD084"/>
      </a:accent3>
      <a:accent4>
        <a:srgbClr val="E7BF5F"/>
      </a:accent4>
      <a:accent5>
        <a:srgbClr val="E9A039"/>
      </a:accent5>
      <a:accent6>
        <a:srgbClr val="CF7133"/>
      </a:accent6>
      <a:hlink>
        <a:srgbClr val="F28943"/>
      </a:hlink>
      <a:folHlink>
        <a:srgbClr val="F1B76C"/>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B8BE45C0-8141-4D58-8C71-A009BC26FBBB}"/>
    </a:ext>
  </a:extLst>
</a:theme>
</file>

<file path=docProps/app.xml><?xml version="1.0" encoding="utf-8"?>
<Properties xmlns="http://schemas.openxmlformats.org/officeDocument/2006/extended-properties" xmlns:vt="http://schemas.openxmlformats.org/officeDocument/2006/docPropsVTypes">
  <Template>TM03457485[[fn=Πλέγμα]]</Template>
  <TotalTime>1232</TotalTime>
  <Words>13</Words>
  <Application>Microsoft Office PowerPoint</Application>
  <PresentationFormat>Ευρεία οθόνη</PresentationFormat>
  <Paragraphs>5</Paragraphs>
  <Slides>36</Slides>
  <Notes>0</Notes>
  <HiddenSlides>0</HiddenSlides>
  <MMClips>0</MMClips>
  <ScaleCrop>false</ScaleCrop>
  <HeadingPairs>
    <vt:vector size="6" baseType="variant">
      <vt:variant>
        <vt:lpstr>Γραμματοσειρές που χρησιμοποιούνται</vt:lpstr>
      </vt:variant>
      <vt:variant>
        <vt:i4>3</vt:i4>
      </vt:variant>
      <vt:variant>
        <vt:lpstr>Θέμα</vt:lpstr>
      </vt:variant>
      <vt:variant>
        <vt:i4>1</vt:i4>
      </vt:variant>
      <vt:variant>
        <vt:lpstr>Τίτλοι διαφανειών</vt:lpstr>
      </vt:variant>
      <vt:variant>
        <vt:i4>36</vt:i4>
      </vt:variant>
    </vt:vector>
  </HeadingPairs>
  <TitlesOfParts>
    <vt:vector size="40" baseType="lpstr">
      <vt:lpstr>Anaktoria</vt:lpstr>
      <vt:lpstr>Arial</vt:lpstr>
      <vt:lpstr>Century Gothic</vt:lpstr>
      <vt:lpstr>Πλέγμα</vt:lpstr>
      <vt:lpstr>Δοξαστικο των Αποστιχων του Εσπερινου του Αγιου και Μεγαλου Σαββατου,  Σε τον αναβαλλομενον το φως ωσπερ ιματιον,   μελος Γερμανου Νεων Πατρων  (2ο μισο 17ου αιωνος)  και εξηγηση Χουρμουζιου Χαρτοφυλακος  (απο τον κατα το ετος 1832 αυτόγραφο του κώδικα ΕΒΕ-ΜΠΤ 749,  Δ΄ τομος Στιχηραριου Γερμανου Νεων Πατρων [Τριωδιον -Πεντηκοσταριον], φφ. 306r-308v). </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ΕΠΩΝΥΜΕΣ ΘΕΣΕΙΣ</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user</dc:creator>
  <cp:lastModifiedBy>user</cp:lastModifiedBy>
  <cp:revision>8</cp:revision>
  <dcterms:created xsi:type="dcterms:W3CDTF">2025-04-16T13:43:58Z</dcterms:created>
  <dcterms:modified xsi:type="dcterms:W3CDTF">2026-02-26T08:34:23Z</dcterms:modified>
</cp:coreProperties>
</file>