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87" r:id="rId11"/>
    <p:sldId id="288" r:id="rId12"/>
    <p:sldId id="289" r:id="rId13"/>
    <p:sldId id="280" r:id="rId14"/>
    <p:sldId id="282" r:id="rId15"/>
    <p:sldId id="284" r:id="rId16"/>
    <p:sldId id="28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4" autoAdjust="0"/>
  </p:normalViewPr>
  <p:slideViewPr>
    <p:cSldViewPr snapToGrid="0">
      <p:cViewPr varScale="1">
        <p:scale>
          <a:sx n="83" d="100"/>
          <a:sy n="83" d="100"/>
        </p:scale>
        <p:origin x="-614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41412" y="1258432"/>
            <a:ext cx="9905999" cy="4532769"/>
          </a:xfrm>
        </p:spPr>
        <p:txBody>
          <a:bodyPr/>
          <a:lstStyle/>
          <a:p>
            <a:pPr marL="0" indent="0" algn="ctr">
              <a:buNone/>
            </a:pPr>
            <a:r>
              <a:rPr lang="el-GR" b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Α</a:t>
            </a:r>
            <a:r>
              <a:rPr lang="el-GR" sz="1800" b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ΧΙΛΛΕΥΣ</a:t>
            </a:r>
            <a:r>
              <a:rPr lang="el-GR" b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Γ. Χ</a:t>
            </a:r>
            <a:r>
              <a:rPr lang="el-GR" sz="1800" b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ΑΛΔΑΙΑΚΗΣ</a:t>
            </a:r>
          </a:p>
          <a:p>
            <a:pPr marL="0" indent="0" algn="ctr">
              <a:buNone/>
            </a:pPr>
            <a:endParaRPr lang="el-GR" b="1" dirty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endParaRPr lang="el-GR" b="1" dirty="0" smtClean="0"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l-GR" sz="36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ΛΟΓΟΣ ΚΑΙ ΜΕΛΟΣ</a:t>
            </a:r>
          </a:p>
          <a:p>
            <a:pPr marL="0" indent="0" algn="ctr">
              <a:buNone/>
            </a:pPr>
            <a:endParaRPr lang="el-GR" sz="3600" b="1" dirty="0">
              <a:solidFill>
                <a:schemeClr val="bg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el-GR" sz="2800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«</a:t>
            </a:r>
            <a:r>
              <a:rPr lang="el-GR" sz="2800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Τὸν</a:t>
            </a:r>
            <a:r>
              <a:rPr lang="el-GR" sz="2800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κήρυκα </a:t>
            </a:r>
            <a:r>
              <a:rPr lang="el-GR" sz="2800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800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πίστεως …»</a:t>
            </a:r>
            <a:endParaRPr lang="el-GR" sz="28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06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73033" y="153909"/>
            <a:ext cx="11642757" cy="6532487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r>
              <a:rPr lang="el-GR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«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ἰδιόμελον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προσέχῃ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πρῶτον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ἦθος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ἤχου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ἀφ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’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οὗ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γράψῃ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μαρτυρίαν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αὐτοῦ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ἀρχίζῃ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μελῳδίαν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ἀπὸ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τοὺς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δεσπόζοντας φθόγγους.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ὁσάκις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μὲν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ἀπαντᾷ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ὑποδιαστολὴν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λέξεις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κειμένου,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ποιῇ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αὐτὸς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μελῳδίαν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του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ἀτελῆ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κατάληξιν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ἤχου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ὁσάκις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ἀπαντᾷ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τελείαν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στιγμήν,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ποιῇ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ἐντελῆ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κατάληξιν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ἤχου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ὁσάκις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ἀπαντᾷ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μέσην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στιγμήν,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ἂν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τέλος μεγάλης περιόδου,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πάλιν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ἕπηται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μεγάλη περίοδος,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ποιῇ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ἐντελῆ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κατάληξιν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τέλος κόμματος, ἢ κώλου,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πάλιν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ἕπηται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κόμμα ἢ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κῶλον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ποιῇ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ἀτελῆ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κατάληξιν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τελικὴν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κατάληξιν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τότε μόνον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ποιῇ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ὅταν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τελειώνει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κείμενον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ἕπηται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ἐκφώνησις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Ἱερέως</a:t>
            </a:r>
            <a:r>
              <a:rPr lang="el-GR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…»</a:t>
            </a:r>
            <a:endParaRPr lang="en-US" b="1" i="1" dirty="0" smtClean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457200" lvl="1" indent="0" algn="r">
              <a:buNone/>
            </a:pPr>
            <a:r>
              <a:rPr lang="el-GR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Χρύσανθος, </a:t>
            </a:r>
            <a:r>
              <a:rPr lang="el-GR" sz="1400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Θεωρητικὸν</a:t>
            </a:r>
            <a:r>
              <a:rPr lang="el-GR" sz="1400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Μέγα</a:t>
            </a:r>
            <a:r>
              <a:rPr lang="en-US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14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σσ</a:t>
            </a:r>
            <a:r>
              <a:rPr lang="el-GR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. 183-184</a:t>
            </a:r>
            <a:r>
              <a:rPr lang="en-US" sz="1400" baseline="30000" dirty="0">
                <a:solidFill>
                  <a:srgbClr val="FF0000"/>
                </a:solidFill>
                <a:latin typeface="Palatino Linotype" panose="02040502050505030304" pitchFamily="18" charset="0"/>
              </a:rPr>
              <a:t>§414</a:t>
            </a:r>
            <a:endParaRPr lang="en-US" sz="1400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algn="just"/>
            <a:endParaRPr lang="el-GR" sz="1400" dirty="0" smtClean="0">
              <a:latin typeface="Palatino Linotype" panose="02040502050505030304" pitchFamily="18" charset="0"/>
            </a:endParaRPr>
          </a:p>
          <a:p>
            <a:pPr marL="0" indent="0" algn="just">
              <a:buNone/>
            </a:pPr>
            <a:r>
              <a:rPr lang="el-GR" sz="1400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Πρβλ</a:t>
            </a:r>
            <a:r>
              <a:rPr lang="el-GR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.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αὐτόθι</a:t>
            </a:r>
            <a:r>
              <a:rPr lang="en-US" sz="14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1400" dirty="0">
                <a:solidFill>
                  <a:srgbClr val="FF0000"/>
                </a:solidFill>
                <a:latin typeface="Palatino Linotype" panose="02040502050505030304" pitchFamily="18" charset="0"/>
              </a:rPr>
              <a:t>σ. 189</a:t>
            </a:r>
            <a:r>
              <a:rPr lang="en-US" sz="1400" baseline="30000" dirty="0">
                <a:solidFill>
                  <a:srgbClr val="FF0000"/>
                </a:solidFill>
                <a:latin typeface="Palatino Linotype" panose="02040502050505030304" pitchFamily="18" charset="0"/>
              </a:rPr>
              <a:t>§424</a:t>
            </a:r>
            <a:r>
              <a:rPr lang="en-GB" sz="1400" dirty="0" smtClean="0">
                <a:latin typeface="Palatino Linotype" panose="02040502050505030304" pitchFamily="18" charset="0"/>
              </a:rPr>
              <a:t>: </a:t>
            </a:r>
            <a:r>
              <a:rPr lang="el-GR" sz="1400" i="1" dirty="0">
                <a:latin typeface="Palatino Linotype" panose="02040502050505030304" pitchFamily="18" charset="0"/>
              </a:rPr>
              <a:t>«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Ἐπειδὴ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κείμενον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τῶν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χερουβικῶν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κοινωνικῶν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εὑρίσκεται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τελεία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στιγμὴ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ἢ μέση,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μὴ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μόνον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ὑποδιαστολαί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γίνονται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μὲν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ἐντελεῖς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καταλήξεις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ὑποδιαστολάς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ἀτελεῖς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τέλη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τῶν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λέξεων·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ἡ τελική,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τέλος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Ἀλληλούια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.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Ἔχεις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ταῦτα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παράδειγμα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εἰρημένον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χερουβικὸν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Πέτρου.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Ὅταν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ὅμως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μέλη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τῶν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χερουβικῶν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πολλὰ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ἐκτεταμένα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συγκεχωρημένον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γίνωνται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ἐντελεῖς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καταλήξεις,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ὅπου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ὑποδιαστολή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.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Φυλάττει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ταῦτα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κοινωνικόν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ὅταν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ἔχῃ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πολλὰς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λέξεις,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καθὼς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Ὁ τρώγων μου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σάρκα,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πίνων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μου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αἷμα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ἐμοὶ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μένει,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κἀγὼ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αὐτῷ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εἶπεν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ὁ Κύριος.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Ὅταν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ὅμως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κοινωνικὸν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ἔχῃ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τρεῖς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λέξεις, τότε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κάθε μίαν γίνεται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ἐντελὴς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κατάληξις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.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Γίνωσκε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ὅτι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μὲν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ἐντελεῖς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τελικαὶ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καταλήξεις γίνονται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καθὼς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διωρίσθησαν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κάθε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ἦχον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αἱ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ἀτελεῖς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γίνονται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κατὰ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θέλησιν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4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μελοποιοῦ</a:t>
            </a:r>
            <a:r>
              <a:rPr lang="el-GR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». </a:t>
            </a:r>
            <a:endParaRPr lang="el-GR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el-GR" sz="1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24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7713127"/>
              </p:ext>
            </p:extLst>
          </p:nvPr>
        </p:nvGraphicFramePr>
        <p:xfrm>
          <a:off x="1907931" y="1477108"/>
          <a:ext cx="8299938" cy="3481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9969">
                  <a:extLst>
                    <a:ext uri="{9D8B030D-6E8A-4147-A177-3AD203B41FA5}">
                      <a16:colId xmlns:a16="http://schemas.microsoft.com/office/drawing/2014/main" xmlns="" val="65081924"/>
                    </a:ext>
                  </a:extLst>
                </a:gridCol>
                <a:gridCol w="4149969">
                  <a:extLst>
                    <a:ext uri="{9D8B030D-6E8A-4147-A177-3AD203B41FA5}">
                      <a16:colId xmlns:a16="http://schemas.microsoft.com/office/drawing/2014/main" xmlns="" val="2752000225"/>
                    </a:ext>
                  </a:extLst>
                </a:gridCol>
              </a:tblGrid>
              <a:tr h="5639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ὑποδιαστολή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(κόμμα)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λέξεις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κειμένου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b="0" dirty="0" err="1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ἀτελής</a:t>
                      </a:r>
                      <a:r>
                        <a:rPr lang="el-GR" sz="1400" b="0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b="0" dirty="0" err="1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κατάληξις</a:t>
                      </a:r>
                      <a:r>
                        <a:rPr lang="el-GR" sz="1400" b="0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b="0" dirty="0" err="1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b="0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b="0" dirty="0" err="1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ἤχου</a:t>
                      </a:r>
                      <a:endParaRPr lang="el-GR" sz="1800" b="0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40832117"/>
                  </a:ext>
                </a:extLst>
              </a:tr>
              <a:tr h="5669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τελεία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στιγμὴ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λέξεις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κειμένου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ἐντελής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κατάληξις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ἤχου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54168051"/>
                  </a:ext>
                </a:extLst>
              </a:tr>
              <a:tr h="9125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μέση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στιγμὴ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λέξεις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κειμένου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(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ἂν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εἶναι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τέλος μεγάλης περιόδου,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πάλιν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ἕπηται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μεγάλη περίοδος)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ἐντελής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κατάληξις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ἤχου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5570060"/>
                  </a:ext>
                </a:extLst>
              </a:tr>
              <a:tr h="8743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μέση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στιγμὴ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τὰς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λέξεις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κειμένου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(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ἂν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εἶναι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τέλος κόμματος ἢ κώλου,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πάλιν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ἕπηται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κόμμα ἢ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κῶλον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)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ἀτελής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κατάληξις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ἤχου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06282182"/>
                  </a:ext>
                </a:extLst>
              </a:tr>
              <a:tr h="5639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l-GR" sz="1400" dirty="0" smtClean="0"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Palatino Linotype" panose="0204050205050503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τελική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κατάληξις</a:t>
                      </a:r>
                      <a:r>
                        <a:rPr lang="en-US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: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ὅταν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τελειώνει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τὸ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κείμενον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ἕπηται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ἐκφώνησις</a:t>
                      </a:r>
                      <a:r>
                        <a:rPr lang="el-GR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4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Ἱερέως</a:t>
                      </a:r>
                      <a:r>
                        <a:rPr lang="en-US" sz="14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.</a:t>
                      </a:r>
                      <a:endParaRPr lang="el-GR" sz="18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7731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8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Θέση περιεχομένου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326" y="1628386"/>
            <a:ext cx="6877351" cy="302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86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67" y="18000"/>
            <a:ext cx="5151890" cy="6840000"/>
          </a:xfrm>
        </p:spPr>
      </p:pic>
    </p:spTree>
    <p:extLst>
      <p:ext uri="{BB962C8B-B14F-4D97-AF65-F5344CB8AC3E}">
        <p14:creationId xmlns:p14="http://schemas.microsoft.com/office/powerpoint/2010/main" val="34142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19" y="199987"/>
            <a:ext cx="10876785" cy="6480000"/>
          </a:xfrm>
        </p:spPr>
      </p:pic>
    </p:spTree>
    <p:extLst>
      <p:ext uri="{BB962C8B-B14F-4D97-AF65-F5344CB8AC3E}">
        <p14:creationId xmlns:p14="http://schemas.microsoft.com/office/powerpoint/2010/main" val="254761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289056"/>
              </p:ext>
            </p:extLst>
          </p:nvPr>
        </p:nvGraphicFramePr>
        <p:xfrm>
          <a:off x="1211752" y="316871"/>
          <a:ext cx="9906000" cy="4191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xmlns="" val="1252924227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xmlns="" val="275435049"/>
                    </a:ext>
                  </a:extLst>
                </a:gridCol>
              </a:tblGrid>
              <a:tr h="481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Πλῆρες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τὸ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ποιητικὸ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κείμενο</a:t>
                      </a:r>
                      <a:endParaRPr lang="el-GR" sz="2800" dirty="0"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Μέρη του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ἤδη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ἀναλυθέντα</a:t>
                      </a:r>
                      <a:endParaRPr lang="el-GR" sz="2800" b="1" dirty="0">
                        <a:solidFill>
                          <a:srgbClr val="FF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0277343"/>
                  </a:ext>
                </a:extLst>
              </a:tr>
              <a:tr h="37105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Τὸν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κήρυκα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τῆς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πίστεως,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ὑπηρέτην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Λόγου,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Ἀνδρέαν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εὐφημήσωμεν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·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οὗτος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γὰρ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τοὺς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ἀνθρώπους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ἐκ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βυθοῦ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ἁλιεύει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ἀντὶ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καλάμου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τὸν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σταυρόν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ταῖς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χερσὶ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διακρατῶν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ὡς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σπαρτίον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χαλῶν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τὴν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δύναμιν,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ἐπανάγει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τὰς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ψυχάς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ἀπὸ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τῆς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πλάνης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ἐχθροῦ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προσκομίζει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τῷ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Θεῷ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δῶρον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εὐπρόσδεκτον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.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Ἀεὶ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τοῦτον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πιστοί,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σὺν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τῇ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χορείᾳ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τῶν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Μαθητῶν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Χριστοῦ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εὐφημήσωμεν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ἵνα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πρεσβεύῃ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αὐτῷ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ὅπως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ἵλεως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γενήσηται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ἡμῖν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τῇ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ἡμέρᾳ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τῆς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κρίσεως. </a:t>
                      </a:r>
                      <a:endParaRPr lang="el-GR" sz="24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Τὸν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κήρυκα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τῆς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πίστεως,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ὑπηρέτην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Λόγου,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Ἀνδρέαν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εὐφημήσωμεν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·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οὗτος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γὰρ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τοὺς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ἀνθρώπους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ἐκ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βυθοῦ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ἁλιεύει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ἀντὶ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καλάμου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τὸν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σταυρόν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ταῖς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χερσὶ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διακρατῶν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ὡς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σπαρτίον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χαλῶν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τὴν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δύναμιν,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ἐπανάγει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τὰς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ψυχάς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ἀπὸ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τῆς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πλάνης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ἐχθροῦ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καὶ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προσκομίζει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τῷ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Θεῷ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δῶρον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εὐπρόσδεκτον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.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Ἀεὶ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τοῦτον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πιστοί,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σὺν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τῇ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χορείᾳ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τῶν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Μαθητῶν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τοῦ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Χριστοῦ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εὐφημήσωμεν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ἵνα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πρεσβεύῃ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αὐτῷ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ὅπως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ἵλεως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γενήσηται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dirty="0" err="1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ἡμῖν</a:t>
                      </a:r>
                      <a:r>
                        <a:rPr lang="el-GR" sz="18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,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ἐν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τῇ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ἡμέρᾳ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</a:t>
                      </a:r>
                      <a:r>
                        <a:rPr lang="el-GR" sz="1800" b="1" dirty="0" err="1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τῆς</a:t>
                      </a:r>
                      <a:r>
                        <a:rPr lang="el-GR" sz="1800" b="1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Palatino Linotype" panose="02040502050505030304" pitchFamily="18" charset="0"/>
                        </a:rPr>
                        <a:t> κρίσεως. </a:t>
                      </a:r>
                      <a:endParaRPr lang="el-GR" sz="2400" b="1" dirty="0">
                        <a:solidFill>
                          <a:srgbClr val="FF0000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99028185"/>
                  </a:ext>
                </a:extLst>
              </a:tr>
            </a:tbl>
          </a:graphicData>
        </a:graphic>
      </p:graphicFrame>
      <p:sp>
        <p:nvSpPr>
          <p:cNvPr id="4" name="Θέση περιεχομένου 2"/>
          <p:cNvSpPr txBox="1">
            <a:spLocks/>
          </p:cNvSpPr>
          <p:nvPr/>
        </p:nvSpPr>
        <p:spPr>
          <a:xfrm>
            <a:off x="1177624" y="4997508"/>
            <a:ext cx="9905999" cy="2869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«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Μετὰ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μαρτυρίαν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ἤχου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ἄρχεται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μελωδίας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ἀπὸ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τοὺς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δεσπόζοντες φθόγγους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δι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νη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λήγει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ἀτελῶς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ἐπὶ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δι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τό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, πίστεως.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πάλιν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ἀτελῶς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ἐπὶ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βου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τό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, λόγου·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ἐντελῶς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λήγει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εἰς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τό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εὐφημήσωμεν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.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τὰ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λοιπὰ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πάντα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φυλάττονται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καθὼς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1800" b="1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εἴπαμεν</a:t>
            </a:r>
            <a:r>
              <a:rPr lang="el-GR" sz="1800" b="1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». </a:t>
            </a:r>
            <a:endParaRPr lang="el-GR" sz="1800" b="1" dirty="0" smtClean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l-GR" sz="11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Χρύσανθος, </a:t>
            </a:r>
            <a:r>
              <a:rPr lang="el-GR" sz="1100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Θεωρητικὸν</a:t>
            </a:r>
            <a:r>
              <a:rPr lang="el-GR" sz="1100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1100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Μέγα</a:t>
            </a:r>
            <a:r>
              <a:rPr lang="en-US" sz="11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11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σ. 184</a:t>
            </a:r>
            <a:r>
              <a:rPr lang="en-US" sz="1100" baseline="30000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§414</a:t>
            </a:r>
            <a:endParaRPr lang="el-GR" sz="1100" dirty="0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18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65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cxnSp>
        <p:nvCxnSpPr>
          <p:cNvPr id="7" name="Ευθεία γραμμή σύνδεσης 6"/>
          <p:cNvCxnSpPr/>
          <p:nvPr/>
        </p:nvCxnSpPr>
        <p:spPr>
          <a:xfrm>
            <a:off x="7561385" y="5917223"/>
            <a:ext cx="8792" cy="4044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/>
          <p:cNvCxnSpPr/>
          <p:nvPr/>
        </p:nvCxnSpPr>
        <p:spPr>
          <a:xfrm>
            <a:off x="6638192" y="6321669"/>
            <a:ext cx="1969477" cy="879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/>
          <p:cNvCxnSpPr/>
          <p:nvPr/>
        </p:nvCxnSpPr>
        <p:spPr>
          <a:xfrm>
            <a:off x="8607669" y="6321669"/>
            <a:ext cx="0" cy="879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/>
          <p:nvPr/>
        </p:nvCxnSpPr>
        <p:spPr>
          <a:xfrm>
            <a:off x="7570177" y="6330462"/>
            <a:ext cx="0" cy="703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εία γραμμή σύνδεσης 16"/>
          <p:cNvCxnSpPr/>
          <p:nvPr/>
        </p:nvCxnSpPr>
        <p:spPr>
          <a:xfrm>
            <a:off x="6638192" y="6321669"/>
            <a:ext cx="0" cy="615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533" y="0"/>
            <a:ext cx="6573999" cy="6840000"/>
          </a:xfrm>
        </p:spPr>
      </p:pic>
    </p:spTree>
    <p:extLst>
      <p:ext uri="{BB962C8B-B14F-4D97-AF65-F5344CB8AC3E}">
        <p14:creationId xmlns:p14="http://schemas.microsoft.com/office/powerpoint/2010/main" val="202097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068811" y="717926"/>
            <a:ext cx="8123732" cy="202952"/>
          </a:xfrm>
        </p:spPr>
        <p:txBody>
          <a:bodyPr>
            <a:normAutofit fontScale="90000"/>
          </a:bodyPr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41413" y="361271"/>
            <a:ext cx="9998442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Χρύσανθος (</a:t>
            </a:r>
            <a:r>
              <a:rPr lang="el-GR" sz="16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Θεωρητικὸν</a:t>
            </a:r>
            <a:r>
              <a:rPr lang="el-GR" sz="16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16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Μέγα</a:t>
            </a:r>
            <a:r>
              <a:rPr lang="el-GR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16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σσ</a:t>
            </a:r>
            <a:r>
              <a:rPr lang="el-GR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. 187-188</a:t>
            </a:r>
            <a:r>
              <a:rPr lang="el-GR" sz="1600" baseline="30000" dirty="0">
                <a:solidFill>
                  <a:srgbClr val="FF0000"/>
                </a:solidFill>
                <a:latin typeface="Palatino Linotype" panose="02040502050505030304" pitchFamily="18" charset="0"/>
              </a:rPr>
              <a:t>§§419-423</a:t>
            </a:r>
            <a:r>
              <a:rPr lang="en-GB" altLang="el-GR" sz="1600" dirty="0" smtClean="0">
                <a:solidFill>
                  <a:srgbClr val="FF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altLang="el-GR" sz="1600" dirty="0" smtClean="0"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Πλατύνονται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μέλη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Παλιλλογίαν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Ἐπανάληψιν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Μίμησιν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πρὸς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νοούμενα,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Μεταβολήν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Ἀπόδοσιν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Εἶναι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Παλιλλογία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ποιῶμεν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ἀνάβασιν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ἢ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κατάβασιν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μελῳδίας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αὐτῆς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θέσεως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Οὕτως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ὁ Πέτρος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κοινωνικῷ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Ἀνέβη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ὁ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Θεὸς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ἀλαλαγμῷ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κατ’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ἀρχὰς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ἀναβαίνει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ἀπὸ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παλιλλογίαν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Ἐπεφάνη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ἡ χάρις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Θεοῦ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ἤχῳ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βαρεῖ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Ἐπεφάνη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μεταχειρίζεται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παλιλλογίαν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δίς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ἡ σωτήριος,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πρώτην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παλιλλογίαν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δίς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δύο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ἐφεξῆς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πολλάκις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Ἐπανάληψις</a:t>
            </a:r>
            <a:r>
              <a:rPr kumimoji="0" lang="el-GR" altLang="el-GR" sz="1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εἶναι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μεταχειριζώμεθα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αὐτῶν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τόνων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ἐκ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δευτέρου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μίαν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θέσιν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ἢ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ὁλόκληρον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περίοδον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μελῳδίας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καθὼς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μάλιστα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συνειθίζεται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μαθήματα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κρατήματα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παλαιῶν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Μετεχειρίσθη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ἐπανάληψιν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ὁ πρωτοψάλτης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Ἰωάννης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κατ’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ἀρχὰς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κρατήματος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δοξαστικοῦ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πολυελέου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ἦχον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πρῶτον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Μίμησις</a:t>
            </a:r>
            <a:r>
              <a:rPr kumimoji="0" lang="el-GR" altLang="el-GR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πρὸς</a:t>
            </a:r>
            <a:r>
              <a:rPr kumimoji="0" lang="el-GR" altLang="el-GR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νοούμενα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εἶναι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μελίζωμεν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ὀξεῖαν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μελῳδίαν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ἐκεῖνα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ὁποῖα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νοεῖταί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τι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ὕψος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ὡς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οὐρανός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ὄρος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βαρεῖαν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μελῳδίαν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ἐκεῖνα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ὁποῖα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νοεῖταί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τι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χθαμαλόν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ὡς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γῆ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ἄβυσσος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ᾅδης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τερπνὸν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ἦχον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ἐκεῖνα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ὁποῖα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νοεῖταί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τις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χαρά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ὡς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παράδεισος, νίκη·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σκυθρωπὸν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ἦχον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ἐκεῖνα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ὁποῖα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νοεῖταί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τις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λύπη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ὡς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θάνατος, καταδίκη·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λοιπά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Μεταβολὴ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εἶναι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el-GR" altLang="el-G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μετάθεσις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ὁμοίου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τινὸς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ἀνόμοιον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τόπον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Λέγεται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μεταβολὴ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τετραχῶς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·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Γένος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Ἦχον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Σύστημα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Μελοποιίαν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γένος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μεταβολὴν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ποιοῦμεν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ὅταν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ἀπὸ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διατονικὸν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μεταβαίνωμεν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χρωματικὸν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ἢ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ἐναρμόνιον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ἀνάπαλιν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ἦχον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μεταβολὴν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ποιοῦμεν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ὅταν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ἀπὸ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ἑνὸς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ἤχου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μεταβαίνωμεν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ἄλλον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σύστημα γίνεται μεταβολή,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ὅταν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ἀπὸ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Διαπασῶν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μεταβαίνωμεν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Πεντάχορδον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ἢ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Τετράχορδον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ἀνάπαλιν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μελοποιΐαν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ἀναφαίνεται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μεταβολή,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ὅταν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ἐκ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Διασταλτικοῦ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ἤθους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μεταβαίνωμεν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Συσταλτικόν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ἢ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Ἡσυχαστικόν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ἀνάπαλιν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l-GR" altLang="el-GR" sz="1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Ἀπόδοσις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εἶναι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μελίζωμεν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τέλη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περιόδων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κειμένου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μίαν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αὐτὴν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κατάληξιν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ὁποίας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ἡ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μελῳδία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ἐκτείνεται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δύο, ἢ τρία μέτρα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τέσσαρσι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χρόνοις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νέον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στιχηράριον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περισσότερα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μέτρα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διὰ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παπαδικήν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καθὼς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τό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ἑσπερινὰς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ἡμῶν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εὐχάς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ἡ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ἅγιε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κύριε, ἡ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ἄφεσιν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ἁμαρτιῶν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ἡ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κόσμῳ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ἀνάστασιν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χερουβικὸν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Πελοποννησίου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Πέτρου,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ὅστις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ἐμέλισε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εἰκονίζοντες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προσάδοντες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μέριμναν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μὲ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ταύτην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l-GR" altLang="el-GR" sz="16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θέσιν</a:t>
            </a:r>
            <a:r>
              <a:rPr kumimoji="0" lang="el-GR" altLang="el-GR" sz="16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l-GR" altLang="el-GR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</p:txBody>
      </p:sp>
      <p:pic>
        <p:nvPicPr>
          <p:cNvPr id="5124" name="Εικόνα 1" descr="1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940" y="6069384"/>
            <a:ext cx="695205" cy="20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 flipV="1">
            <a:off x="1598613" y="2212473"/>
            <a:ext cx="999844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kumimoji="0" lang="el-GR" altLang="el-G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l-GR" alt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31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632" y="618518"/>
            <a:ext cx="7239560" cy="5400000"/>
          </a:xfrm>
        </p:spPr>
      </p:pic>
    </p:spTree>
    <p:extLst>
      <p:ext uri="{BB962C8B-B14F-4D97-AF65-F5344CB8AC3E}">
        <p14:creationId xmlns:p14="http://schemas.microsoft.com/office/powerpoint/2010/main" val="3550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C:\Users\Αχιλλέας Χαλδαιάκης\Documents\ΚΕΙΜΕΝΑ-ΟΜΙΛΙΕΣ\ΠΡΑΓΑ\power point\3. ΚΡΑΤΗΜΑ\Κ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1790" y="140030"/>
            <a:ext cx="4422283" cy="35417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5" name="Picture 3" descr="C:\Users\Αχιλλέας Χαλδαιάκης\Documents\ΚΕΙΜΕΝΑ-ΟΜΙΛΙΕΣ\ΠΡΑΓΑ\power point\3. ΚΡΑΤΗΜΑ\Κ_2 - Αντίγραφ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1603" y="3681742"/>
            <a:ext cx="4454364" cy="295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415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00" y="230564"/>
            <a:ext cx="3399387" cy="5040000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279" y="618518"/>
            <a:ext cx="3163311" cy="5040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183" y="1408346"/>
            <a:ext cx="3400976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6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251" y="0"/>
            <a:ext cx="7110384" cy="6840000"/>
          </a:xfrm>
        </p:spPr>
      </p:pic>
    </p:spTree>
    <p:extLst>
      <p:ext uri="{BB962C8B-B14F-4D97-AF65-F5344CB8AC3E}">
        <p14:creationId xmlns:p14="http://schemas.microsoft.com/office/powerpoint/2010/main" val="54418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67" y="18000"/>
            <a:ext cx="5151890" cy="6840000"/>
          </a:xfrm>
        </p:spPr>
      </p:pic>
    </p:spTree>
    <p:extLst>
      <p:ext uri="{BB962C8B-B14F-4D97-AF65-F5344CB8AC3E}">
        <p14:creationId xmlns:p14="http://schemas.microsoft.com/office/powerpoint/2010/main" val="35649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41412" y="45271"/>
            <a:ext cx="9905999" cy="568255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Πρέπει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ὑπογραμμισθεῖ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γιὰ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μιὰν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ἀκόμη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φορά,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ὅτι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ἡ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τεχνικὴ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b="1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ἐπανάληψης</a:t>
            </a:r>
            <a:r>
              <a:rPr lang="el-GR" sz="2000" dirty="0"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ἀποκτᾶ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καίρια σημασία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γιὰ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διαδικασία κατανόησης κάθε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βυζαντινῆς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σύνθεσης,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καθὼς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ὅτι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αὐτὴ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βασίζεται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στὸ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περιεχόμενο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μορφολογία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ἑκάστοτε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μελοποιούμενου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ποιητικοῦ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κειμένου.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Ὅλα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ἐπαναλαμβάνονται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φανερὰ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ἀποκεκαλυμμένα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ἢ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κρυφὰ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συγκεκαλυμμένα</a:t>
            </a:r>
            <a:r>
              <a:rPr lang="el-GR" sz="2000" dirty="0">
                <a:latin typeface="Palatino Linotype" panose="02040502050505030304" pitchFamily="18" charset="0"/>
              </a:rPr>
              <a:t>.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Σκοπὸς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μελετητῆ</a:t>
            </a:r>
            <a:r>
              <a:rPr lang="el-GR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/</a:t>
            </a:r>
            <a:r>
              <a:rPr lang="el-GR" sz="2000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ἑρμηνευτῆ</a:t>
            </a:r>
            <a:r>
              <a:rPr lang="el-GR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ἀκριβῶς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ἐρευνήσει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διεισδυτικά,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ἀνακαλύψει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συστηματικά,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κατανοήσει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οὐσιαστικὰ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τέλος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σχολιάσει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μεθοδικὰ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τεχνικὴ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ἐπανάληψης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ὅπως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αὐτὴ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χρησιμοποιεῖται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ἀπὸ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κάθε μελοποιό.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Ἰδιαίτερα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ὅμως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σημαντικὴ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γιὰ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τὸ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συζητούμενο θέμα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ἡ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ἐπιλογὴ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τῶν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λέξεων ἢ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τῶν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ποιητικῶν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φράσεων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ἐπὶ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τῶν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ὁποίων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ἑδράζονται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οἱ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συγκεκριμένες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τεχνικὲς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ἐπανάληψης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ἢ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παλιλλογίας</a:t>
            </a:r>
            <a:r>
              <a:rPr lang="el-GR" sz="2000" dirty="0">
                <a:latin typeface="Palatino Linotype" panose="0204050205050503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Μὲ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βάση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τὶς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παραπάνω παρατηρήσεις,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οἱ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μελετητὲς</a:t>
            </a:r>
            <a:r>
              <a:rPr lang="el-GR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/</a:t>
            </a:r>
            <a:r>
              <a:rPr lang="el-GR" sz="2000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ἑρμηνευτὲς</a:t>
            </a:r>
            <a:r>
              <a:rPr lang="el-GR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δύνανται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ἐξοικειωθοῦν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μὲ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ἱκανότητα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κατανόησης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ὁποιουδήποτε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μελοποιήματος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·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ἐπιβάλλεται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ἀναπτύξουν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δημιουργικὴ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φαντασία, προκειμένου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ἀποκτήσουν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ἐκεῖνες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τὶς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ἐρευνητικὲς</a:t>
            </a:r>
            <a:r>
              <a:rPr lang="el-GR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/</a:t>
            </a:r>
            <a:r>
              <a:rPr lang="el-GR" sz="2000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ἑρμηνευτικὲς</a:t>
            </a:r>
            <a:r>
              <a:rPr lang="el-GR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δεξιότητες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ποὺ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θὰ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μποροῦσαν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τοὺς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ὁδηγήσουν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σὲ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μιὰν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οὐσιαστικὴ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σκιαγράφηση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πανοραμικὴ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ἐπισκόπηση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ὁποιουδήποτε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μελοποιήματος</a:t>
            </a:r>
            <a:r>
              <a:rPr lang="el-GR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κατανοώντας το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πρωτογενῶς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ποιητικὰ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δευτερογενῶς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μουσικολογικά.</a:t>
            </a:r>
          </a:p>
          <a:p>
            <a:pPr marL="0" indent="0" algn="just">
              <a:buNone/>
            </a:pPr>
            <a:endParaRPr lang="el-GR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45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41412" y="190123"/>
            <a:ext cx="9905999" cy="560107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Συμπερασματικά: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δὲν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ὑπάρχει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μέλος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στὴν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ὀρθόδοξη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λατρεία, μελωδία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ὁποιασδήποτε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μορφῆς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ποὺ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μὴ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προδιαμορφώνεται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σύσταση,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μορφολογία,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νόημα,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φιλολογικὸ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θεολογικό,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βέβαια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μετρικὴ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ἑκάστοτε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μελοποιούμενου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ποιητικοῦ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κειμένου.</a:t>
            </a:r>
            <a:endParaRPr lang="el-GR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0" indent="0" algn="just">
              <a:buNone/>
            </a:pP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Μουσικολογικά, </a:t>
            </a:r>
            <a:r>
              <a:rPr lang="el-GR" sz="2000" i="1" dirty="0" err="1" smtClean="0">
                <a:solidFill>
                  <a:schemeClr val="bg1"/>
                </a:solidFill>
                <a:latin typeface="Palatino Linotype" panose="02040502050505030304" pitchFamily="18" charset="0"/>
              </a:rPr>
              <a:t>ἔχουμε</a:t>
            </a:r>
            <a:r>
              <a:rPr lang="el-GR" sz="2000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ἀντιμετωπίσουμε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μιὰ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«διάσταση»: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μία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ὑφίστανται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οἱ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εἰδότες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Λόγου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φιλόλογοι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θεολόγοι,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βέβαια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τὴν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ἄλλη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γνωστοὶ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οἱ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γνωρίζοντες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καλὰ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Μέλους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μουσικοὶ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ψάλτες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μουσικολόγοι.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Ἑκάτεροι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ἀσχολοῦνται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κήδονται,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μεριμνοῦν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τυρβάζουν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περὶ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ὡσαύτως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ἑκάτερα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: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Λόγου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οἱ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μέν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τὰ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τοῦ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Μέλους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οἱ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δέ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.</a:t>
            </a:r>
            <a:endParaRPr lang="el-GR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0" indent="0" algn="just">
              <a:buNone/>
            </a:pP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πλέον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ἀναγκαῖο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νὰ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διαμορφωθεῖ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ἕνα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νέο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σῶμα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«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εἰδότων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»,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ποὺ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θὰ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γνωρίζουν,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θὰ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μελετοῦν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θὰ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κατανοοῦν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θὰ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διακονοῦν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τὸ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συναμφότερο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: </a:t>
            </a:r>
            <a:r>
              <a:rPr lang="el-GR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Λόγο </a:t>
            </a:r>
            <a:r>
              <a:rPr lang="el-GR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Μέλος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Μέλος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προδιαμορφωμένο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ἀπὸ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τὸν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Λόγο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.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Στὸν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Λόγο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ἐνυπάρχει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λανθανόντως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ἐγκιβωτισμένο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τὸ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Μέλος</a:t>
            </a:r>
            <a:r>
              <a:rPr lang="el-GR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. 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Ἡ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ἀνακάλυψη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προβολὴ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ὡς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βασικοῦ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μουσικολογικοῦ</a:t>
            </a:r>
            <a:r>
              <a:rPr lang="el-GR" sz="2000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διακυβεύματος</a:t>
            </a:r>
            <a:r>
              <a:rPr lang="el-GR" sz="2000" i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αὐτῆς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συναλληλίας,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σύμπλευσης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τῆς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συνύπαρξης 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Λόγου </a:t>
            </a:r>
            <a:r>
              <a:rPr lang="el-GR" sz="20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dirty="0">
                <a:solidFill>
                  <a:srgbClr val="FF0000"/>
                </a:solidFill>
                <a:latin typeface="Palatino Linotype" panose="02040502050505030304" pitchFamily="18" charset="0"/>
              </a:rPr>
              <a:t> Μέλους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θὰ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εἶναι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ἀποκαλυπτικὴ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καὶ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ἐξαιρετικὰ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l-GR" sz="2000" i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ἐπωφελής</a:t>
            </a:r>
            <a:r>
              <a:rPr lang="el-GR" sz="2000" i="1" dirty="0">
                <a:solidFill>
                  <a:srgbClr val="FF0000"/>
                </a:solidFill>
                <a:latin typeface="Palatino Linotype" panose="02040502050505030304" pitchFamily="18" charset="0"/>
              </a:rPr>
              <a:t>.</a:t>
            </a:r>
            <a:endParaRPr lang="el-GR" sz="20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0" indent="0" algn="just">
              <a:buNone/>
            </a:pPr>
            <a:endParaRPr lang="el-GR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8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Κύκλωμα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TM04033919[[fn=Κύκλωμα]]</Template>
  <TotalTime>439</TotalTime>
  <Words>1476</Words>
  <Application>Microsoft Office PowerPoint</Application>
  <PresentationFormat>Προσαρμογή</PresentationFormat>
  <Paragraphs>36</Paragraphs>
  <Slides>16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17" baseType="lpstr">
      <vt:lpstr>Κύκλωμα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Achilleas Chaldæakes   Towards a contemporary technique of the Analysis of the Byzantine Music</dc:title>
  <dc:creator>user</dc:creator>
  <cp:lastModifiedBy>user</cp:lastModifiedBy>
  <cp:revision>33</cp:revision>
  <dcterms:created xsi:type="dcterms:W3CDTF">2021-09-18T13:29:18Z</dcterms:created>
  <dcterms:modified xsi:type="dcterms:W3CDTF">2026-02-28T10:21:46Z</dcterms:modified>
</cp:coreProperties>
</file>