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1" r:id="rId1"/>
  </p:sldMasterIdLst>
  <p:notesMasterIdLst>
    <p:notesMasterId r:id="rId82"/>
  </p:notesMasterIdLst>
  <p:handoutMasterIdLst>
    <p:handoutMasterId r:id="rId83"/>
  </p:handoutMasterIdLst>
  <p:sldIdLst>
    <p:sldId id="256" r:id="rId2"/>
    <p:sldId id="810" r:id="rId3"/>
    <p:sldId id="811" r:id="rId4"/>
    <p:sldId id="812" r:id="rId5"/>
    <p:sldId id="813" r:id="rId6"/>
    <p:sldId id="814" r:id="rId7"/>
    <p:sldId id="815" r:id="rId8"/>
    <p:sldId id="258" r:id="rId9"/>
    <p:sldId id="816" r:id="rId10"/>
    <p:sldId id="435" r:id="rId11"/>
    <p:sldId id="799" r:id="rId12"/>
    <p:sldId id="715" r:id="rId13"/>
    <p:sldId id="765" r:id="rId14"/>
    <p:sldId id="501" r:id="rId15"/>
    <p:sldId id="395" r:id="rId16"/>
    <p:sldId id="766" r:id="rId17"/>
    <p:sldId id="767" r:id="rId18"/>
    <p:sldId id="768" r:id="rId19"/>
    <p:sldId id="770" r:id="rId20"/>
    <p:sldId id="817" r:id="rId21"/>
    <p:sldId id="397" r:id="rId22"/>
    <p:sldId id="798" r:id="rId23"/>
    <p:sldId id="809" r:id="rId24"/>
    <p:sldId id="523" r:id="rId25"/>
    <p:sldId id="800" r:id="rId26"/>
    <p:sldId id="385" r:id="rId27"/>
    <p:sldId id="789" r:id="rId28"/>
    <p:sldId id="422" r:id="rId29"/>
    <p:sldId id="791" r:id="rId30"/>
    <p:sldId id="432" r:id="rId31"/>
    <p:sldId id="790" r:id="rId32"/>
    <p:sldId id="423" r:id="rId33"/>
    <p:sldId id="426" r:id="rId34"/>
    <p:sldId id="503" r:id="rId35"/>
    <p:sldId id="511" r:id="rId36"/>
    <p:sldId id="512" r:id="rId37"/>
    <p:sldId id="505" r:id="rId38"/>
    <p:sldId id="502" r:id="rId39"/>
    <p:sldId id="508" r:id="rId40"/>
    <p:sldId id="793" r:id="rId41"/>
    <p:sldId id="792" r:id="rId42"/>
    <p:sldId id="794" r:id="rId43"/>
    <p:sldId id="514" r:id="rId44"/>
    <p:sldId id="795" r:id="rId45"/>
    <p:sldId id="796" r:id="rId46"/>
    <p:sldId id="797" r:id="rId47"/>
    <p:sldId id="513" r:id="rId48"/>
    <p:sldId id="515" r:id="rId49"/>
    <p:sldId id="524" r:id="rId50"/>
    <p:sldId id="518" r:id="rId51"/>
    <p:sldId id="525" r:id="rId52"/>
    <p:sldId id="807" r:id="rId53"/>
    <p:sldId id="504" r:id="rId54"/>
    <p:sldId id="517" r:id="rId55"/>
    <p:sldId id="519" r:id="rId56"/>
    <p:sldId id="801" r:id="rId57"/>
    <p:sldId id="520" r:id="rId58"/>
    <p:sldId id="378" r:id="rId59"/>
    <p:sldId id="757" r:id="rId60"/>
    <p:sldId id="738" r:id="rId61"/>
    <p:sldId id="804" r:id="rId62"/>
    <p:sldId id="623" r:id="rId63"/>
    <p:sldId id="803" r:id="rId64"/>
    <p:sldId id="627" r:id="rId65"/>
    <p:sldId id="628" r:id="rId66"/>
    <p:sldId id="629" r:id="rId67"/>
    <p:sldId id="739" r:id="rId68"/>
    <p:sldId id="630" r:id="rId69"/>
    <p:sldId id="806" r:id="rId70"/>
    <p:sldId id="632" r:id="rId71"/>
    <p:sldId id="633" r:id="rId72"/>
    <p:sldId id="634" r:id="rId73"/>
    <p:sldId id="805" r:id="rId74"/>
    <p:sldId id="636" r:id="rId75"/>
    <p:sldId id="638" r:id="rId76"/>
    <p:sldId id="639" r:id="rId77"/>
    <p:sldId id="645" r:id="rId78"/>
    <p:sldId id="655" r:id="rId79"/>
    <p:sldId id="775" r:id="rId80"/>
    <p:sldId id="818"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F995FA0D-33AC-413C-A90C-9B8BA251F8D7}">
          <p14:sldIdLst>
            <p14:sldId id="256"/>
            <p14:sldId id="810"/>
            <p14:sldId id="811"/>
            <p14:sldId id="812"/>
            <p14:sldId id="813"/>
            <p14:sldId id="814"/>
            <p14:sldId id="815"/>
            <p14:sldId id="258"/>
            <p14:sldId id="816"/>
            <p14:sldId id="435"/>
            <p14:sldId id="799"/>
            <p14:sldId id="715"/>
            <p14:sldId id="765"/>
            <p14:sldId id="501"/>
            <p14:sldId id="395"/>
            <p14:sldId id="766"/>
            <p14:sldId id="767"/>
            <p14:sldId id="768"/>
            <p14:sldId id="770"/>
            <p14:sldId id="817"/>
            <p14:sldId id="397"/>
            <p14:sldId id="798"/>
            <p14:sldId id="809"/>
            <p14:sldId id="523"/>
            <p14:sldId id="800"/>
            <p14:sldId id="385"/>
            <p14:sldId id="789"/>
            <p14:sldId id="422"/>
            <p14:sldId id="791"/>
            <p14:sldId id="432"/>
            <p14:sldId id="790"/>
            <p14:sldId id="423"/>
            <p14:sldId id="426"/>
          </p14:sldIdLst>
        </p14:section>
        <p14:section name="Ενότητα χωρίς τίτλο" id="{87740A84-41CA-4D81-B3D8-EDC9F5EE835D}">
          <p14:sldIdLst>
            <p14:sldId id="503"/>
            <p14:sldId id="511"/>
            <p14:sldId id="512"/>
            <p14:sldId id="505"/>
            <p14:sldId id="502"/>
            <p14:sldId id="508"/>
            <p14:sldId id="793"/>
            <p14:sldId id="792"/>
            <p14:sldId id="794"/>
            <p14:sldId id="514"/>
            <p14:sldId id="795"/>
            <p14:sldId id="796"/>
            <p14:sldId id="797"/>
            <p14:sldId id="513"/>
            <p14:sldId id="515"/>
            <p14:sldId id="524"/>
            <p14:sldId id="518"/>
            <p14:sldId id="525"/>
            <p14:sldId id="807"/>
            <p14:sldId id="504"/>
            <p14:sldId id="517"/>
            <p14:sldId id="519"/>
            <p14:sldId id="801"/>
            <p14:sldId id="520"/>
            <p14:sldId id="378"/>
            <p14:sldId id="757"/>
            <p14:sldId id="738"/>
            <p14:sldId id="804"/>
            <p14:sldId id="623"/>
            <p14:sldId id="803"/>
            <p14:sldId id="627"/>
            <p14:sldId id="628"/>
            <p14:sldId id="629"/>
            <p14:sldId id="739"/>
            <p14:sldId id="630"/>
            <p14:sldId id="806"/>
            <p14:sldId id="632"/>
            <p14:sldId id="633"/>
            <p14:sldId id="634"/>
            <p14:sldId id="805"/>
            <p14:sldId id="636"/>
            <p14:sldId id="638"/>
            <p14:sldId id="639"/>
            <p14:sldId id="645"/>
            <p14:sldId id="655"/>
            <p14:sldId id="775"/>
            <p14:sldId id="818"/>
          </p14:sldIdLst>
        </p14:section>
      </p14:sectionLst>
    </p:ext>
    <p:ext uri="{EFAFB233-063F-42B5-8137-9DF3F51BA10A}">
      <p15:sldGuideLst xmlns:p15="http://schemas.microsoft.com/office/powerpoint/2012/main">
        <p15:guide id="1" orient="horz" pos="176">
          <p15:clr>
            <a:srgbClr val="A4A3A4"/>
          </p15:clr>
        </p15:guide>
        <p15:guide id="2" pos="286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1650" y="96"/>
      </p:cViewPr>
      <p:guideLst>
        <p:guide orient="horz" pos="176"/>
        <p:guide pos="2861"/>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14EF77DC-909A-DF51-928B-5ABFC9E498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C8949BFB-5164-F391-BD79-7AD011800F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5EADFA-33FB-48F9-A7B3-D6CE3E3A03E5}" type="datetimeFigureOut">
              <a:rPr lang="el-GR" smtClean="0"/>
              <a:t>5/6/2025</a:t>
            </a:fld>
            <a:endParaRPr lang="el-GR"/>
          </a:p>
        </p:txBody>
      </p:sp>
      <p:sp>
        <p:nvSpPr>
          <p:cNvPr id="4" name="Θέση υποσέλιδου 3">
            <a:extLst>
              <a:ext uri="{FF2B5EF4-FFF2-40B4-BE49-F238E27FC236}">
                <a16:creationId xmlns:a16="http://schemas.microsoft.com/office/drawing/2014/main" id="{CFD3BEA9-CD97-88D3-D42C-5111C789DE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F994260-F4C9-FC0C-F6DA-ACF1814FA4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952899-5561-4529-B5D0-070739B53A3A}" type="slidenum">
              <a:rPr lang="el-GR" smtClean="0"/>
              <a:t>‹#›</a:t>
            </a:fld>
            <a:endParaRPr lang="el-G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9T23:04:35.760"/>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1019 93 24575,'0'0'0,"-5"0"0,-14 0 0,-6 0 0,2 12 0,-9 0 0,-7 7 0,-1 3 0,6 3 0,-3-3 0,1-5 0,1 1 0,2 2 0,-5-4 0,7 2 0,1 3 0,1-4 0,-5 3 0,5 2 0,0 2 0,2-4 0,5 2 0,-1-5 0,1-4 0,4 1 0,-2 3 0,-1 3 0,-3-2 0,5 2 0,-3-3 0,0 1 0,-3-3 0,4 2 0,-1 2 0,5 4 0,-1 2 0,3 2 0,-1 2 0,2 1 0,4 1 0,-3-1 0,3 1 0,2-1 0,2 0 0,3 0 0,1 0 0,1 6 0,1 0 0,7 0 0,-1 5 0,7-7 0,-2-2 0,5-2 0,4-1 0,-3 0 0,3-7 0,-3 1 0,1 0 0,3-4 0,-4 0 0,3 3 0,1 1 0,9 3 0,2 1 0,2-4 0,-6 1 0,0 0 0,-2-5 0,1 2 0,0 0 0,1-3 0,-5 2 0,0-4 0,1 1 0,0 3 0,3 3 0,0 2 0,2-4 0,0 2 0,1 1 0,0-5 0,0 2 0,1-5 0,-1 2 0,0-4 0,0 2 0,-6 3 0,0-2 0,-6 2 0,0-4 0,2 3 0,3-4 0,2-3 0,2 2 0,-5 4 0,2-3 0,0-2 0,1 2 0,2-2 0,7-3 0,1-3 0,0-3 0,0-1 0,-1-1 0,-8 5 0,6 0 0,-2-1 0,1 0 0,7 4 0,-1-1 0,0 5 0,-2-1 0,-1-2 0,-2-3 0,0-2 0,-2-2 0,0-2 0,-1-1 0,1 0 0,11-1 0,2 1 0,-2-1 0,-1 1 0,3 0 0,-2 0 0,3 0 0,-1 0 0,-4 0 0,-2 0 0,-2 0 0,-3 0 0,5 0 0,-1 0 0,5 0 0,0 0 0,-2 0 0,-2 0 0,-3 0 0,-1 0 0,4 0 0,-1 0 0,6 0 0,-1 0 0,-2 0 0,-3 0 0,5 0 0,-2 0 0,4 0 0,-2 0 0,5 0 0,-3 0 0,-3 0 0,3 0 0,-2 0 0,3 0 0,-2 0 0,4 0 0,-3 0 0,-3 0 0,-2 0 0,-4 0 0,-2 0 0,5 0 0,-1 0 0,0 0 0,4 0 0,-1 0 0,11-6 0,-2-1 0,-2 1 0,-4 1 0,-4 1 0,-3-4 0,-3 1 0,-1 0 0,-1 2 0,-1-4 0,0-6 0,6 2 0,-5-4 0,-1 2 0,0-2 0,-7-4 0,0-2 0,1-3 0,-5-2 0,2-1 0,1-2 0,-3-5 0,1 5 0,-3 1 0,-4-5 0,1 0 0,-2 0 0,-3 1 0,-2 1 0,-2 2 0,-3 0 0,0 0 0,-1 1 0,-1 1 0,1-1 0,-1-6 0,1 1 0,0-1 0,-1 1 0,1 2 0,0 0 0,0 2 0,0-5 0,0 0 0,0 0 0,0-5 0,0 2 0,0-5 0,-6 2 0,0 2 0,0 2 0,1-2 0,-5 1 0,2 2 0,-6 2 0,2 2 0,3 1 0,-5 1 0,4 1 0,-5 7 0,-3-1 0,2-5 0,-3 4 0,-3-1 0,-2-6 0,-3 4 0,-1 1 0,-1-1 0,-1 0 0,-6 0 0,-1 5 0,0-6 0,-4 5 0,1 0 0,2 4 0,-10 0 0,-11-1 0,2 3 0,-2-1 0,0 4 0,5 3 0,6-1 0,0 2 0,5 3 0,4-4 0,-2 3 0,-5-5 0,3 2 0,2 2 0,-3 3 0,3 3 0,-4 2 0,3 1 0,-4 0 0,3 2 0,3-1 0,-4 1 0,4-1 0,1 1 0,4-1 0,-5 0 0,2 0 0,2 0 0,-5 0 0,-4 0 0,-5 0 0,2 0 0,3 0 0,-2 0 0,4 0 0,4 0 0,-4 0 0,3 0 0,2 0 0,3 0 0,1 0 0,3 0 0,1 0 0,0 0 0,0 0 0,1 0 0,0 0 0,-1 0 0,-6 0 0,-6 0 0,0 0 0,1 0 0,3 0 0,2 0 0,2 0 0,3 0 0,0 0 0,2 0 0,-1 0 0,1 0 0,-1 0 0,1 0 0,-1 0 0,-6 0 0,0 0 0,-6 0 0,1 0 0,2 0 0,2 0 0,2 0 0,2 0 0,2 0 0,0 0 0,2 0 0,-1 0 0,1 0 0,0 0 0,-1 0 0,0 0 0,1 0 0,5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9T23:04:49.908"/>
    </inkml:context>
    <inkml:brush xml:id="br0">
      <inkml:brushProperty name="width" value="0.05" units="cm"/>
      <inkml:brushProperty name="height" value="0.05" units="cm"/>
      <inkml:brushProperty name="color" value="#AE198D"/>
      <inkml:brushProperty name="inkEffects" value="galaxy"/>
      <inkml:brushProperty name="anchorX" value="1444.93286"/>
      <inkml:brushProperty name="anchorY" value="1360.35388"/>
      <inkml:brushProperty name="scaleFactor" value="0.5"/>
    </inkml:brush>
  </inkml:definitions>
  <inkml:trace contextRef="#ctx0" brushRef="#br0">1944 92 24575,'0'0'0,"-5"0"0,-14 0 0,-11 0 0,-17 0 0,-16 0 0,-5 0 0,-21 6 0,-12 6 0,-3 7 0,-25-2 0,-16 4 0,9-4 0,8-4 0,17 2 0,22-3 0,15 3 0,17-3 0,11-3 0,9-2 0,0 3 0,9 4 0,1-1 0,1-2 0,0-3 0,5 4 0,0-3 0,-2 4 0,-1 5 0,4 4 0,-1-3 0,4 2 0,-1-3 0,3 1 0,5 1 0,-3-2 0,2 1 0,-3-3 0,3 2 0,1 2 0,3 2 0,-3 4 0,-4 1 0,1 2 0,2 1 0,3 0 0,3 1 0,2-1 0,1 0 0,8 7 0,0-1 0,1 0 0,-2-1 0,5-2 0,-1-1 0,-2 5 0,5-6 0,4-1 0,-2-1 0,5-1 0,-4 0 0,3-5 0,-4 0 0,3 0 0,3 2 0,-3 1 0,2 1 0,-3 2 0,2-6 0,2 1 0,3 0 0,-3 1 0,1-4 0,2 0 0,2 2 0,-5 2 0,2-5 0,1-4 0,2 0 0,1 3 0,2 2 0,1-3 0,1 2 0,0 3 0,0-5 0,6 3 0,1-5 0,-1 2 0,-1-4 0,-1 2 0,-2-2 0,-7 2 0,-1-3 0,0-2 0,-5 2 0,1-3 0,1-2 0,2-2 0,-3 4 0,1-2 0,2 4 0,1-1 0,3-1 0,0-3 0,3-3 0,-1-1 0,1-2 0,7 5 0,-1 0 0,1 5 0,-2 0 0,-2-2 0,0-1 0,4-4 0,-1-1 0,0-2 0,-1 0 0,-2-2 0,-1 1 0,-1-1 0,-1 1 0,0 0 0,0 0 0,0-1 0,-1 1 0,1 0 0,5 0 0,1 0 0,0 0 0,-1 0 0,-1 0 0,-2 0 0,-1 0 0,0 0 0,-1 0 0,5 0 0,7 0 0,0 0 0,5 0 0,-3 0 0,-2 0 0,-3 0 0,-4 0 0,-2 0 0,-2 0 0,5 0 0,-1 0 0,6 0 0,6 0 0,-2 0 0,4 0 0,-3 0 0,2 0 0,3 0 0,8 0 0,3 0 0,2 0 0,6-5 0,-6-2 0,-2-5 0,-1 1 0,-8 1 0,-6 3 0,-1 2 0,-4 2 0,-4 2 0,3 0 0,-8-4 0,-2-7 0,4 0 0,-1 1 0,0 3 0,6-4 0,-2 3 0,5-11 0,-1 2 0,-2 3 0,-3 3 0,-8-8 0,9 3 0,0-4 0,-1-2 0,-1-2 0,-2-3 0,-1 6 0,-8-8 0,0 6 0,-7-1 0,0-6 0,2 4 0,-4-1 0,3-11 0,-4-1 0,-4-1 0,-3 2 0,-4 3 0,-2 1 0,-1 3 0,-1 1 0,-1-5 0,0 0 0,1 1 0,-1-6 0,1 2 0,-6-5 0,-7-4 0,1 2 0,-5 2 0,2 4 0,-9 4 0,3-3 0,-3 2 0,-1-5 0,-1 1 0,-2 8 0,-1-3 0,-1 7 0,-6-4 0,-6 1 0,-6-7 0,0 1 0,3 0 0,4 2 0,-2 2 0,-3 8 0,8 1 0,-3 1 0,-4-1 0,3-1 0,2 5 0,-4 4 0,9 1 0,3 3 0,8-2 0,-4 3 0,-1 2 0,0 4 0,-1 2 0,5-4 0,-5 1 0,0 2 0,-7 0 0,-1 2 0,1 1 0,-5-5 0,1 1 0,2 0 0,-3 1 0,2 1 0,1 2 0,-3 1 0,3 1 0,-5 0 0,2 0 0,2 0 0,3 1 0,-3-1 0,1 0 0,2 0 0,-4 0 0,-4 0 0,-5 0 0,2 0 0,3 6 0,5 0 0,3 7 0,3-2 0,-3-2 0,1-1 0,0-3 0,2-2 0,2-2 0,0-1 0,-5 6 0,1 0 0,0 0 0,-4 4 0,0 0 0,2-2 0,2-2 0,2-2 0,-4 4 0,1 0 0,7 4 0,1-1 0,2-2 0,0-2 0,0-2 0,-1-3 0,5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9T23:05:26.306"/>
    </inkml:context>
    <inkml:brush xml:id="br0">
      <inkml:brushProperty name="width" value="0.05" units="cm"/>
      <inkml:brushProperty name="height" value="0.05" units="cm"/>
      <inkml:brushProperty name="color" value="#AE198D"/>
      <inkml:brushProperty name="inkEffects" value="galaxy"/>
      <inkml:brushProperty name="anchorX" value="3129.67651"/>
      <inkml:brushProperty name="anchorY" value="2539.17358"/>
      <inkml:brushProperty name="scaleFactor" value="0.5"/>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19168946-FACB-2ED8-9BB2-0A45EDCE29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46781328-7ED1-2D0E-54C4-0A8AF58D7F1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42240-533F-4DAB-ADDF-1D926C2F260C}" type="datetimeFigureOut">
              <a:rPr lang="el-GR" smtClean="0"/>
              <a:t>5/6/2025</a:t>
            </a:fld>
            <a:endParaRPr lang="el-GR"/>
          </a:p>
        </p:txBody>
      </p:sp>
      <p:sp>
        <p:nvSpPr>
          <p:cNvPr id="4" name="Θέση εικόνας διαφάνειας 3">
            <a:extLst>
              <a:ext uri="{FF2B5EF4-FFF2-40B4-BE49-F238E27FC236}">
                <a16:creationId xmlns:a16="http://schemas.microsoft.com/office/drawing/2014/main" id="{67FBE63A-4B4C-FEDF-48D7-E94461A3677B}"/>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a:extLst>
              <a:ext uri="{FF2B5EF4-FFF2-40B4-BE49-F238E27FC236}">
                <a16:creationId xmlns:a16="http://schemas.microsoft.com/office/drawing/2014/main" id="{38D53E77-A39B-2AD8-2F73-C2D95449455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a:extLst>
              <a:ext uri="{FF2B5EF4-FFF2-40B4-BE49-F238E27FC236}">
                <a16:creationId xmlns:a16="http://schemas.microsoft.com/office/drawing/2014/main" id="{F31ACCFE-C1BB-CE31-380B-75AD4ED59FE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a:extLst>
              <a:ext uri="{FF2B5EF4-FFF2-40B4-BE49-F238E27FC236}">
                <a16:creationId xmlns:a16="http://schemas.microsoft.com/office/drawing/2014/main" id="{25863A42-46E4-9998-4FB1-F64DA6B9FA6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26CFF-A3C0-4D3A-8D50-10D10281E1FE}" type="slidenum">
              <a:rPr lang="el-GR" smtClean="0"/>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wikipedia.org/wiki/Pulmonary_alveolus" TargetMode="External"/><Relationship Id="rId13" Type="http://schemas.openxmlformats.org/officeDocument/2006/relationships/hyperlink" Target="https://en.wikipedia.org/wiki/Segmental_bronchus" TargetMode="External"/><Relationship Id="rId3" Type="http://schemas.openxmlformats.org/officeDocument/2006/relationships/hyperlink" Target="https://en.wikipedia.org/wiki/Foregut" TargetMode="External"/><Relationship Id="rId7" Type="http://schemas.openxmlformats.org/officeDocument/2006/relationships/hyperlink" Target="https://en.wikipedia.org/wiki/Human_lung" TargetMode="External"/><Relationship Id="rId12" Type="http://schemas.openxmlformats.org/officeDocument/2006/relationships/hyperlink" Target="https://en.wikipedia.org/wiki/Lobar_bronchus" TargetMode="External"/><Relationship Id="rId17" Type="http://schemas.openxmlformats.org/officeDocument/2006/relationships/hyperlink" Target="https://en.wikipedia.org/wiki/Alveolar_duct" TargetMode="External"/><Relationship Id="rId2" Type="http://schemas.openxmlformats.org/officeDocument/2006/relationships/slide" Target="../slides/slide8.xml"/><Relationship Id="rId16" Type="http://schemas.openxmlformats.org/officeDocument/2006/relationships/hyperlink" Target="https://en.wikipedia.org/wiki/Respiratory_bronchiole" TargetMode="External"/><Relationship Id="rId1" Type="http://schemas.openxmlformats.org/officeDocument/2006/relationships/notesMaster" Target="../notesMasters/notesMaster1.xml"/><Relationship Id="rId6" Type="http://schemas.openxmlformats.org/officeDocument/2006/relationships/hyperlink" Target="https://en.wikipedia.org/wiki/Bronchioles" TargetMode="External"/><Relationship Id="rId11" Type="http://schemas.openxmlformats.org/officeDocument/2006/relationships/hyperlink" Target="https://en.wikipedia.org/wiki/Respiratory_tract#cite_note-kacmarek-10" TargetMode="External"/><Relationship Id="rId5" Type="http://schemas.openxmlformats.org/officeDocument/2006/relationships/hyperlink" Target="https://en.wikipedia.org/wiki/Bronchus" TargetMode="External"/><Relationship Id="rId15" Type="http://schemas.openxmlformats.org/officeDocument/2006/relationships/hyperlink" Target="https://en.wikipedia.org/wiki/Terminal_bronchiole" TargetMode="External"/><Relationship Id="rId10" Type="http://schemas.openxmlformats.org/officeDocument/2006/relationships/hyperlink" Target="https://en.wikipedia.org/wiki/Respiratory_tract#cite_note-9" TargetMode="External"/><Relationship Id="rId4" Type="http://schemas.openxmlformats.org/officeDocument/2006/relationships/hyperlink" Target="https://en.wikipedia.org/wiki/Trachea" TargetMode="External"/><Relationship Id="rId9" Type="http://schemas.openxmlformats.org/officeDocument/2006/relationships/hyperlink" Target="https://en.wikipedia.org/wiki/Respiratory_tract#cite_note-medscape-8" TargetMode="External"/><Relationship Id="rId14" Type="http://schemas.openxmlformats.org/officeDocument/2006/relationships/hyperlink" Target="https://en.wikipedia.org/wiki/Bronchiol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Gastrointestinal_tract" TargetMode="External"/><Relationship Id="rId13" Type="http://schemas.openxmlformats.org/officeDocument/2006/relationships/hyperlink" Target="https://en.wikipedia.org/wiki/Pulmonary_pleurae" TargetMode="External"/><Relationship Id="rId3" Type="http://schemas.openxmlformats.org/officeDocument/2006/relationships/hyperlink" Target="https://en.wikipedia.org/wiki/Lung" TargetMode="External"/><Relationship Id="rId7" Type="http://schemas.openxmlformats.org/officeDocument/2006/relationships/hyperlink" Target="https://en.wikipedia.org/wiki/Stomach" TargetMode="External"/><Relationship Id="rId12" Type="http://schemas.openxmlformats.org/officeDocument/2006/relationships/hyperlink" Target="https://en.wikipedia.org/wiki/Serous_membran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n.wikipedia.org/wiki/Thoracic_diaphragm" TargetMode="External"/><Relationship Id="rId11" Type="http://schemas.openxmlformats.org/officeDocument/2006/relationships/hyperlink" Target="https://en.wikipedia.org/wiki/Sympathetic_nervous_system" TargetMode="External"/><Relationship Id="rId5" Type="http://schemas.openxmlformats.org/officeDocument/2006/relationships/hyperlink" Target="https://en.wikipedia.org/wiki/Rib_cage" TargetMode="External"/><Relationship Id="rId15" Type="http://schemas.openxmlformats.org/officeDocument/2006/relationships/hyperlink" Target="https://en.wikipedia.org/wiki/Pleural_cavity#Pleural_fluid" TargetMode="External"/><Relationship Id="rId10" Type="http://schemas.openxmlformats.org/officeDocument/2006/relationships/hyperlink" Target="https://en.wikipedia.org/wiki/Breathing" TargetMode="External"/><Relationship Id="rId4" Type="http://schemas.openxmlformats.org/officeDocument/2006/relationships/hyperlink" Target="https://en.wikipedia.org/wiki/Thoracic_cavity" TargetMode="External"/><Relationship Id="rId9" Type="http://schemas.openxmlformats.org/officeDocument/2006/relationships/hyperlink" Target="https://en.wikipedia.org/wiki/Muscles_of_respiration" TargetMode="External"/><Relationship Id="rId14" Type="http://schemas.openxmlformats.org/officeDocument/2006/relationships/hyperlink" Target="https://en.wikipedia.org/wiki/Pleural_cavity"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Gastrointestinal_tract" TargetMode="External"/><Relationship Id="rId13" Type="http://schemas.openxmlformats.org/officeDocument/2006/relationships/hyperlink" Target="https://en.wikipedia.org/wiki/Pulmonary_pleurae" TargetMode="External"/><Relationship Id="rId3" Type="http://schemas.openxmlformats.org/officeDocument/2006/relationships/hyperlink" Target="https://en.wikipedia.org/wiki/Lung" TargetMode="External"/><Relationship Id="rId7" Type="http://schemas.openxmlformats.org/officeDocument/2006/relationships/hyperlink" Target="https://en.wikipedia.org/wiki/Stomach" TargetMode="External"/><Relationship Id="rId12" Type="http://schemas.openxmlformats.org/officeDocument/2006/relationships/hyperlink" Target="https://en.wikipedia.org/wiki/Serous_membran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n.wikipedia.org/wiki/Thoracic_diaphragm" TargetMode="External"/><Relationship Id="rId11" Type="http://schemas.openxmlformats.org/officeDocument/2006/relationships/hyperlink" Target="https://en.wikipedia.org/wiki/Sympathetic_nervous_system" TargetMode="External"/><Relationship Id="rId5" Type="http://schemas.openxmlformats.org/officeDocument/2006/relationships/hyperlink" Target="https://en.wikipedia.org/wiki/Rib_cage" TargetMode="External"/><Relationship Id="rId15" Type="http://schemas.openxmlformats.org/officeDocument/2006/relationships/hyperlink" Target="https://en.wikipedia.org/wiki/Pleural_cavity#Pleural_fluid" TargetMode="External"/><Relationship Id="rId10" Type="http://schemas.openxmlformats.org/officeDocument/2006/relationships/hyperlink" Target="https://en.wikipedia.org/wiki/Breathing" TargetMode="External"/><Relationship Id="rId4" Type="http://schemas.openxmlformats.org/officeDocument/2006/relationships/hyperlink" Target="https://en.wikipedia.org/wiki/Thoracic_cavity" TargetMode="External"/><Relationship Id="rId9" Type="http://schemas.openxmlformats.org/officeDocument/2006/relationships/hyperlink" Target="https://en.wikipedia.org/wiki/Muscles_of_respiration" TargetMode="External"/><Relationship Id="rId14" Type="http://schemas.openxmlformats.org/officeDocument/2006/relationships/hyperlink" Target="https://en.wikipedia.org/wiki/Pleural_cavit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lower respiratory tract</a:t>
            </a:r>
            <a:r>
              <a:rPr lang="en-US" b="0" i="0" dirty="0">
                <a:solidFill>
                  <a:srgbClr val="202122"/>
                </a:solidFill>
                <a:effectLst/>
                <a:latin typeface="Arial" panose="020B0604020202020204" pitchFamily="34" charset="0"/>
              </a:rPr>
              <a:t> or </a:t>
            </a:r>
            <a:r>
              <a:rPr lang="en-US" b="1" i="0" dirty="0">
                <a:solidFill>
                  <a:srgbClr val="202122"/>
                </a:solidFill>
                <a:effectLst/>
                <a:latin typeface="Arial" panose="020B0604020202020204" pitchFamily="34" charset="0"/>
              </a:rPr>
              <a:t>lower airway</a:t>
            </a:r>
            <a:r>
              <a:rPr lang="en-US" b="0" i="0" dirty="0">
                <a:solidFill>
                  <a:srgbClr val="202122"/>
                </a:solidFill>
                <a:effectLst/>
                <a:latin typeface="Arial" panose="020B0604020202020204" pitchFamily="34" charset="0"/>
              </a:rPr>
              <a:t> is derived from the developing </a:t>
            </a:r>
            <a:r>
              <a:rPr lang="en-US" b="0" i="0" u="none" strike="noStrike" dirty="0">
                <a:solidFill>
                  <a:srgbClr val="3366CC"/>
                </a:solidFill>
                <a:effectLst/>
                <a:latin typeface="Arial" panose="020B0604020202020204" pitchFamily="34" charset="0"/>
                <a:hlinkClick r:id="rId3" tooltip="Foregut"/>
              </a:rPr>
              <a:t>foregut</a:t>
            </a:r>
            <a:r>
              <a:rPr lang="en-US" b="0" i="0" dirty="0">
                <a:solidFill>
                  <a:srgbClr val="202122"/>
                </a:solidFill>
                <a:effectLst/>
                <a:latin typeface="Arial" panose="020B0604020202020204" pitchFamily="34" charset="0"/>
              </a:rPr>
              <a:t> and consists of the </a:t>
            </a:r>
            <a:r>
              <a:rPr lang="en-US" b="0" i="0" u="none" strike="noStrike" dirty="0">
                <a:solidFill>
                  <a:srgbClr val="3366CC"/>
                </a:solidFill>
                <a:effectLst/>
                <a:latin typeface="Arial" panose="020B0604020202020204" pitchFamily="34" charset="0"/>
                <a:hlinkClick r:id="rId4" tooltip="Trachea"/>
              </a:rPr>
              <a:t>trachea</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5" tooltip="Bronchus"/>
              </a:rPr>
              <a:t>bronchi</a:t>
            </a:r>
            <a:r>
              <a:rPr lang="en-US" b="0" i="0" dirty="0">
                <a:solidFill>
                  <a:srgbClr val="202122"/>
                </a:solidFill>
                <a:effectLst/>
                <a:latin typeface="Arial" panose="020B0604020202020204" pitchFamily="34" charset="0"/>
              </a:rPr>
              <a:t> (primary, secondary and tertiary), </a:t>
            </a:r>
            <a:r>
              <a:rPr lang="en-US" b="0" i="0" u="none" strike="noStrike" dirty="0">
                <a:solidFill>
                  <a:srgbClr val="3366CC"/>
                </a:solidFill>
                <a:effectLst/>
                <a:latin typeface="Arial" panose="020B0604020202020204" pitchFamily="34" charset="0"/>
                <a:hlinkClick r:id="rId6" tooltip="Bronchioles"/>
              </a:rPr>
              <a:t>bronchioles</a:t>
            </a:r>
            <a:r>
              <a:rPr lang="en-US" b="0" i="0" dirty="0">
                <a:solidFill>
                  <a:srgbClr val="202122"/>
                </a:solidFill>
                <a:effectLst/>
                <a:latin typeface="Arial" panose="020B0604020202020204" pitchFamily="34" charset="0"/>
              </a:rPr>
              <a:t> (including terminal and respiratory), and </a:t>
            </a:r>
            <a:r>
              <a:rPr lang="en-US" b="0" i="0" u="none" strike="noStrike" dirty="0">
                <a:solidFill>
                  <a:srgbClr val="3366CC"/>
                </a:solidFill>
                <a:effectLst/>
                <a:latin typeface="Arial" panose="020B0604020202020204" pitchFamily="34" charset="0"/>
                <a:hlinkClick r:id="rId7" tooltip="Human lung"/>
              </a:rPr>
              <a:t>lungs</a:t>
            </a:r>
            <a:r>
              <a:rPr lang="en-US" b="0" i="0" dirty="0">
                <a:solidFill>
                  <a:srgbClr val="202122"/>
                </a:solidFill>
                <a:effectLst/>
                <a:latin typeface="Arial" panose="020B0604020202020204" pitchFamily="34" charset="0"/>
              </a:rPr>
              <a:t> (including </a:t>
            </a:r>
            <a:r>
              <a:rPr lang="en-US" b="0" i="0" u="none" strike="noStrike" dirty="0">
                <a:solidFill>
                  <a:srgbClr val="3366CC"/>
                </a:solidFill>
                <a:effectLst/>
                <a:latin typeface="Arial" panose="020B0604020202020204" pitchFamily="34" charset="0"/>
                <a:hlinkClick r:id="rId8" tooltip="Pulmonary alveolus"/>
              </a:rPr>
              <a:t>alveoli</a:t>
            </a:r>
            <a:r>
              <a:rPr lang="en-US" b="0" i="0" dirty="0">
                <a:solidFill>
                  <a:srgbClr val="202122"/>
                </a:solidFill>
                <a:effectLst/>
                <a:latin typeface="Arial" panose="020B0604020202020204" pitchFamily="34" charset="0"/>
              </a:rPr>
              <a:t>).</a:t>
            </a:r>
            <a:r>
              <a:rPr lang="en-US" b="0" i="0" u="none" strike="noStrike" baseline="30000" dirty="0">
                <a:solidFill>
                  <a:srgbClr val="3366CC"/>
                </a:solidFill>
                <a:effectLst/>
                <a:latin typeface="Arial" panose="020B0604020202020204" pitchFamily="34" charset="0"/>
                <a:hlinkClick r:id="rId9"/>
              </a:rPr>
              <a:t>[8]</a:t>
            </a:r>
            <a:r>
              <a:rPr lang="en-US" b="0" i="0" dirty="0">
                <a:solidFill>
                  <a:srgbClr val="202122"/>
                </a:solidFill>
                <a:effectLst/>
                <a:latin typeface="Arial" panose="020B0604020202020204" pitchFamily="34" charset="0"/>
              </a:rPr>
              <a:t> It also sometimes includes the larynx.</a:t>
            </a:r>
          </a:p>
          <a:p>
            <a:pPr algn="l"/>
            <a:r>
              <a:rPr lang="en-US" b="0" i="0" dirty="0">
                <a:solidFill>
                  <a:srgbClr val="202122"/>
                </a:solidFill>
                <a:effectLst/>
                <a:latin typeface="Arial" panose="020B0604020202020204" pitchFamily="34" charset="0"/>
              </a:rPr>
              <a:t>The lower respiratory tract is also called the </a:t>
            </a:r>
            <a:r>
              <a:rPr lang="en-US" b="1" i="0" dirty="0">
                <a:solidFill>
                  <a:srgbClr val="202122"/>
                </a:solidFill>
                <a:effectLst/>
                <a:latin typeface="Arial" panose="020B0604020202020204" pitchFamily="34" charset="0"/>
              </a:rPr>
              <a:t>respiratory tree</a:t>
            </a:r>
            <a:r>
              <a:rPr lang="en-US" b="0" i="0" dirty="0">
                <a:solidFill>
                  <a:srgbClr val="202122"/>
                </a:solidFill>
                <a:effectLst/>
                <a:latin typeface="Arial" panose="020B0604020202020204" pitchFamily="34" charset="0"/>
              </a:rPr>
              <a:t> or </a:t>
            </a:r>
            <a:r>
              <a:rPr lang="en-US" b="1" i="0" dirty="0">
                <a:solidFill>
                  <a:srgbClr val="202122"/>
                </a:solidFill>
                <a:effectLst/>
                <a:latin typeface="Arial" panose="020B0604020202020204" pitchFamily="34" charset="0"/>
              </a:rPr>
              <a:t>tracheobronchial tree</a:t>
            </a:r>
            <a:r>
              <a:rPr lang="en-US" b="0" i="0" dirty="0">
                <a:solidFill>
                  <a:srgbClr val="202122"/>
                </a:solidFill>
                <a:effectLst/>
                <a:latin typeface="Arial" panose="020B0604020202020204" pitchFamily="34" charset="0"/>
              </a:rPr>
              <a:t>, to describe the branching structure of airways supplying air to the lungs, and includes the trachea, bronchi and bronchioles.</a:t>
            </a:r>
            <a:r>
              <a:rPr lang="en-US" b="0" i="0" u="none" strike="noStrike" baseline="30000" dirty="0">
                <a:solidFill>
                  <a:srgbClr val="3366CC"/>
                </a:solidFill>
                <a:effectLst/>
                <a:latin typeface="Arial" panose="020B0604020202020204" pitchFamily="34" charset="0"/>
                <a:hlinkClick r:id="rId10"/>
              </a:rPr>
              <a:t>[9]</a:t>
            </a:r>
            <a:endParaRPr lang="en-US" b="0" i="0" dirty="0">
              <a:solidFill>
                <a:srgbClr val="202122"/>
              </a:solidFill>
              <a:effectLst/>
              <a:latin typeface="Arial" panose="020B0604020202020204" pitchFamily="34" charset="0"/>
            </a:endParaRPr>
          </a:p>
          <a:p>
            <a:pPr algn="l">
              <a:buFont typeface="Arial" panose="020B0604020202020204" pitchFamily="34" charset="0"/>
              <a:buChar char="•"/>
            </a:pPr>
            <a:r>
              <a:rPr lang="en-US" b="0" i="0" u="none" strike="noStrike" dirty="0">
                <a:solidFill>
                  <a:srgbClr val="3366CC"/>
                </a:solidFill>
                <a:effectLst/>
                <a:latin typeface="Arial" panose="020B0604020202020204" pitchFamily="34" charset="0"/>
                <a:hlinkClick r:id="rId4" tooltip="Trachea"/>
              </a:rPr>
              <a:t>trachea</a:t>
            </a:r>
            <a:endParaRPr lang="en-US"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en-US" b="0" i="0" dirty="0">
                <a:solidFill>
                  <a:srgbClr val="202122"/>
                </a:solidFill>
                <a:effectLst/>
                <a:latin typeface="Arial" panose="020B0604020202020204" pitchFamily="34" charset="0"/>
              </a:rPr>
              <a:t>main </a:t>
            </a:r>
            <a:r>
              <a:rPr lang="en-US" b="0" i="0" u="none" strike="noStrike" dirty="0">
                <a:solidFill>
                  <a:srgbClr val="3366CC"/>
                </a:solidFill>
                <a:effectLst/>
                <a:latin typeface="Arial" panose="020B0604020202020204" pitchFamily="34" charset="0"/>
                <a:hlinkClick r:id="rId5" tooltip="Bronchus"/>
              </a:rPr>
              <a:t>bronchus</a:t>
            </a:r>
            <a:r>
              <a:rPr lang="en-US" b="0" i="0" dirty="0">
                <a:solidFill>
                  <a:srgbClr val="202122"/>
                </a:solidFill>
                <a:effectLst/>
                <a:latin typeface="Arial" panose="020B0604020202020204" pitchFamily="34" charset="0"/>
              </a:rPr>
              <a:t> (diameter approximately 1 – 1.4 cm in adults)</a:t>
            </a:r>
            <a:r>
              <a:rPr lang="en-US" b="0" i="0" u="none" strike="noStrike" baseline="30000" dirty="0">
                <a:solidFill>
                  <a:srgbClr val="3366CC"/>
                </a:solidFill>
                <a:effectLst/>
                <a:latin typeface="Arial" panose="020B0604020202020204" pitchFamily="34" charset="0"/>
                <a:hlinkClick r:id="rId11"/>
              </a:rPr>
              <a:t>[10]</a:t>
            </a:r>
            <a:endParaRPr lang="en-US" b="0" i="0" dirty="0">
              <a:solidFill>
                <a:srgbClr val="202122"/>
              </a:solidFill>
              <a:effectLst/>
              <a:latin typeface="Arial" panose="020B0604020202020204" pitchFamily="34" charset="0"/>
            </a:endParaRPr>
          </a:p>
          <a:p>
            <a:pPr marL="1143000" lvl="2" indent="-228600" algn="l">
              <a:buFont typeface="Arial" panose="020B0604020202020204" pitchFamily="34" charset="0"/>
              <a:buChar char="•"/>
            </a:pPr>
            <a:r>
              <a:rPr lang="en-US" b="0" i="0" u="none" strike="noStrike" dirty="0">
                <a:solidFill>
                  <a:srgbClr val="3366CC"/>
                </a:solidFill>
                <a:effectLst/>
                <a:latin typeface="Arial" panose="020B0604020202020204" pitchFamily="34" charset="0"/>
                <a:hlinkClick r:id="rId12" tooltip="Lobar bronchus"/>
              </a:rPr>
              <a:t>lobar bronchus</a:t>
            </a:r>
            <a:r>
              <a:rPr lang="en-US" b="0" i="0" dirty="0">
                <a:solidFill>
                  <a:srgbClr val="202122"/>
                </a:solidFill>
                <a:effectLst/>
                <a:latin typeface="Arial" panose="020B0604020202020204" pitchFamily="34" charset="0"/>
              </a:rPr>
              <a:t> (diameter approximately 1 cm)</a:t>
            </a:r>
          </a:p>
          <a:p>
            <a:pPr marL="1600200" lvl="3" indent="-228600" algn="l">
              <a:buFont typeface="Arial" panose="020B0604020202020204" pitchFamily="34" charset="0"/>
              <a:buChar char="•"/>
            </a:pPr>
            <a:r>
              <a:rPr lang="en-US" b="0" i="0" u="none" strike="noStrike" dirty="0">
                <a:solidFill>
                  <a:srgbClr val="3366CC"/>
                </a:solidFill>
                <a:effectLst/>
                <a:latin typeface="Arial" panose="020B0604020202020204" pitchFamily="34" charset="0"/>
                <a:hlinkClick r:id="rId13" tooltip="Segmental bronchus"/>
              </a:rPr>
              <a:t>segmental bronchus</a:t>
            </a:r>
            <a:r>
              <a:rPr lang="en-US" b="0" i="0" dirty="0">
                <a:solidFill>
                  <a:srgbClr val="202122"/>
                </a:solidFill>
                <a:effectLst/>
                <a:latin typeface="Arial" panose="020B0604020202020204" pitchFamily="34" charset="0"/>
              </a:rPr>
              <a:t> (diameter 4.5 to 13 mm)</a:t>
            </a:r>
            <a:r>
              <a:rPr lang="en-US" b="0" i="0" u="none" strike="noStrike" baseline="30000" dirty="0">
                <a:solidFill>
                  <a:srgbClr val="3366CC"/>
                </a:solidFill>
                <a:effectLst/>
                <a:latin typeface="Arial" panose="020B0604020202020204" pitchFamily="34" charset="0"/>
                <a:hlinkClick r:id="rId11"/>
              </a:rPr>
              <a:t>[10]</a:t>
            </a:r>
            <a:endParaRPr lang="en-US" b="0" i="0" dirty="0">
              <a:solidFill>
                <a:srgbClr val="202122"/>
              </a:solidFill>
              <a:effectLst/>
              <a:latin typeface="Arial" panose="020B0604020202020204" pitchFamily="34" charset="0"/>
            </a:endParaRPr>
          </a:p>
          <a:p>
            <a:pPr marL="2057400" lvl="4" indent="-228600" algn="l">
              <a:buFont typeface="Arial" panose="020B0604020202020204" pitchFamily="34" charset="0"/>
              <a:buChar char="•"/>
            </a:pPr>
            <a:r>
              <a:rPr lang="en-US" b="0" i="0" dirty="0">
                <a:solidFill>
                  <a:srgbClr val="202122"/>
                </a:solidFill>
                <a:effectLst/>
                <a:latin typeface="Arial" panose="020B0604020202020204" pitchFamily="34" charset="0"/>
              </a:rPr>
              <a:t>subsegmental bronchus (diameter 1 to 6 mm)</a:t>
            </a:r>
            <a:r>
              <a:rPr lang="en-US" b="0" i="0" u="none" strike="noStrike" baseline="30000" dirty="0">
                <a:solidFill>
                  <a:srgbClr val="3366CC"/>
                </a:solidFill>
                <a:effectLst/>
                <a:latin typeface="Arial" panose="020B0604020202020204" pitchFamily="34" charset="0"/>
                <a:hlinkClick r:id="rId11"/>
              </a:rPr>
              <a:t>[10]</a:t>
            </a:r>
            <a:endParaRPr lang="en-US" b="0" i="0" dirty="0">
              <a:solidFill>
                <a:srgbClr val="202122"/>
              </a:solidFill>
              <a:effectLst/>
              <a:latin typeface="Arial" panose="020B0604020202020204" pitchFamily="34" charset="0"/>
            </a:endParaRPr>
          </a:p>
          <a:p>
            <a:pPr marL="2514600" lvl="5" indent="-228600" algn="l">
              <a:buFont typeface="Arial" panose="020B0604020202020204" pitchFamily="34" charset="0"/>
              <a:buChar char="•"/>
            </a:pPr>
            <a:r>
              <a:rPr lang="en-US" b="0" i="0" dirty="0">
                <a:solidFill>
                  <a:srgbClr val="202122"/>
                </a:solidFill>
                <a:effectLst/>
                <a:latin typeface="Arial" panose="020B0604020202020204" pitchFamily="34" charset="0"/>
              </a:rPr>
              <a:t>conducting </a:t>
            </a:r>
            <a:r>
              <a:rPr lang="en-US" b="0" i="0" u="none" strike="noStrike" dirty="0">
                <a:solidFill>
                  <a:srgbClr val="3366CC"/>
                </a:solidFill>
                <a:effectLst/>
                <a:latin typeface="Arial" panose="020B0604020202020204" pitchFamily="34" charset="0"/>
                <a:hlinkClick r:id="rId14" tooltip="Bronchiole"/>
              </a:rPr>
              <a:t>bronchiole</a:t>
            </a:r>
            <a:endParaRPr lang="en-US" b="0" i="0" dirty="0">
              <a:solidFill>
                <a:srgbClr val="202122"/>
              </a:solidFill>
              <a:effectLst/>
              <a:latin typeface="Arial" panose="020B0604020202020204" pitchFamily="34" charset="0"/>
            </a:endParaRPr>
          </a:p>
          <a:p>
            <a:pPr marL="2971800" lvl="6" indent="-228600" algn="l">
              <a:buFont typeface="Arial" panose="020B0604020202020204" pitchFamily="34" charset="0"/>
              <a:buChar char="•"/>
            </a:pPr>
            <a:r>
              <a:rPr lang="en-US" b="0" i="0" u="none" strike="noStrike" dirty="0">
                <a:solidFill>
                  <a:srgbClr val="3366CC"/>
                </a:solidFill>
                <a:effectLst/>
                <a:latin typeface="Arial" panose="020B0604020202020204" pitchFamily="34" charset="0"/>
                <a:hlinkClick r:id="rId15" tooltip="Terminal bronchiole"/>
              </a:rPr>
              <a:t>terminal bronchiole</a:t>
            </a:r>
            <a:endParaRPr lang="en-US" b="0" i="0" dirty="0">
              <a:solidFill>
                <a:srgbClr val="202122"/>
              </a:solidFill>
              <a:effectLst/>
              <a:latin typeface="Arial" panose="020B0604020202020204" pitchFamily="34" charset="0"/>
            </a:endParaRPr>
          </a:p>
          <a:p>
            <a:pPr marL="3429000" lvl="7" indent="-228600" algn="l">
              <a:buFont typeface="Arial" panose="020B0604020202020204" pitchFamily="34" charset="0"/>
              <a:buChar char="•"/>
            </a:pPr>
            <a:r>
              <a:rPr lang="en-US" b="0" i="0" u="none" strike="noStrike" dirty="0">
                <a:solidFill>
                  <a:srgbClr val="3366CC"/>
                </a:solidFill>
                <a:effectLst/>
                <a:latin typeface="Arial" panose="020B0604020202020204" pitchFamily="34" charset="0"/>
                <a:hlinkClick r:id="rId16" tooltip="Respiratory bronchiole"/>
              </a:rPr>
              <a:t>respiratory bronchiole</a:t>
            </a:r>
            <a:endParaRPr lang="en-US" b="0" i="0" dirty="0">
              <a:solidFill>
                <a:srgbClr val="202122"/>
              </a:solidFill>
              <a:effectLst/>
              <a:latin typeface="Arial" panose="020B0604020202020204" pitchFamily="34" charset="0"/>
            </a:endParaRPr>
          </a:p>
          <a:p>
            <a:pPr marL="3886200" lvl="8" indent="-228600" algn="l">
              <a:buFont typeface="Arial" panose="020B0604020202020204" pitchFamily="34" charset="0"/>
              <a:buChar char="•"/>
            </a:pPr>
            <a:r>
              <a:rPr lang="en-US" b="0" i="0" u="sng" dirty="0">
                <a:solidFill>
                  <a:srgbClr val="3366CC"/>
                </a:solidFill>
                <a:effectLst/>
                <a:latin typeface="Arial" panose="020B0604020202020204" pitchFamily="34" charset="0"/>
                <a:hlinkClick r:id="rId17"/>
              </a:rPr>
              <a:t>alveolar duct</a:t>
            </a:r>
            <a:endParaRPr lang="en-US" b="0" i="0" dirty="0">
              <a:solidFill>
                <a:srgbClr val="202122"/>
              </a:solidFill>
              <a:effectLst/>
              <a:latin typeface="Arial" panose="020B0604020202020204" pitchFamily="34" charset="0"/>
            </a:endParaRPr>
          </a:p>
          <a:p>
            <a:endParaRPr lang="el-GR" dirty="0"/>
          </a:p>
        </p:txBody>
      </p:sp>
      <p:sp>
        <p:nvSpPr>
          <p:cNvPr id="4" name="Θέση αριθμού διαφάνειας 3"/>
          <p:cNvSpPr>
            <a:spLocks noGrp="1"/>
          </p:cNvSpPr>
          <p:nvPr>
            <p:ph type="sldNum" sz="quarter" idx="5"/>
          </p:nvPr>
        </p:nvSpPr>
        <p:spPr/>
        <p:txBody>
          <a:bodyPr/>
          <a:lstStyle/>
          <a:p>
            <a:fld id="{61477E48-0569-F543-AD41-FEAFFC3D98BC}" type="slidenum">
              <a:rPr lang="en-US" smtClean="0"/>
              <a:pPr/>
              <a:t>8</a:t>
            </a:fld>
            <a:endParaRPr lang="en-US"/>
          </a:p>
        </p:txBody>
      </p:sp>
    </p:spTree>
    <p:extLst>
      <p:ext uri="{BB962C8B-B14F-4D97-AF65-F5344CB8AC3E}">
        <p14:creationId xmlns:p14="http://schemas.microsoft.com/office/powerpoint/2010/main" val="234425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is the central compartment of the thoracic cavity. Surrounded by loose connective tissue, it is a region that contains vital organs and structures within the thorax, namely the heart and its vessels, the esophagus, the trachea, the vagus, phrenic and cardiac nerves, the thoracic duct, the thymus and the lymph nodes of the central chest.</a:t>
            </a:r>
            <a:endParaRPr lang="el-GR" dirty="0"/>
          </a:p>
        </p:txBody>
      </p:sp>
      <p:sp>
        <p:nvSpPr>
          <p:cNvPr id="4" name="Θέση αριθμού διαφάνειας 3"/>
          <p:cNvSpPr>
            <a:spLocks noGrp="1"/>
          </p:cNvSpPr>
          <p:nvPr>
            <p:ph type="sldNum" sz="quarter" idx="5"/>
          </p:nvPr>
        </p:nvSpPr>
        <p:spPr/>
        <p:txBody>
          <a:bodyPr/>
          <a:lstStyle/>
          <a:p>
            <a:fld id="{61477E48-0569-F543-AD41-FEAFFC3D98BC}" type="slidenum">
              <a:rPr lang="en-US" smtClean="0"/>
              <a:pPr/>
              <a:t>10</a:t>
            </a:fld>
            <a:endParaRPr lang="en-US"/>
          </a:p>
        </p:txBody>
      </p:sp>
    </p:spTree>
    <p:extLst>
      <p:ext uri="{BB962C8B-B14F-4D97-AF65-F5344CB8AC3E}">
        <p14:creationId xmlns:p14="http://schemas.microsoft.com/office/powerpoint/2010/main" val="1628267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9FA59-F7BF-2D29-DC46-E5F486199028}"/>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87A9767C-418D-7EBD-308C-862CE998A9D2}"/>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15FEC4C7-56AA-1DD2-4754-2AEA7C405428}"/>
              </a:ext>
            </a:extLst>
          </p:cNvPr>
          <p:cNvSpPr>
            <a:spLocks noGrp="1"/>
          </p:cNvSpPr>
          <p:nvPr>
            <p:ph type="body" idx="1"/>
          </p:nvPr>
        </p:nvSpPr>
        <p:spPr/>
        <p:txBody>
          <a:bodyPr/>
          <a:lstStyle/>
          <a:p>
            <a:pPr algn="l"/>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The </a:t>
            </a:r>
            <a:r>
              <a:rPr lang="en-US" b="0" i="0" u="none" strike="noStrike" dirty="0">
                <a:solidFill>
                  <a:srgbClr val="3366CC"/>
                </a:solidFill>
                <a:effectLst/>
                <a:latin typeface="Arial" panose="020B0604020202020204" pitchFamily="34" charset="0"/>
                <a:hlinkClick r:id="rId3" tooltip="Lung"/>
              </a:rPr>
              <a:t>lungs</a:t>
            </a:r>
            <a:r>
              <a:rPr lang="en-US" b="0" i="0" dirty="0">
                <a:solidFill>
                  <a:srgbClr val="202122"/>
                </a:solidFill>
                <a:effectLst/>
                <a:latin typeface="Arial" panose="020B0604020202020204" pitchFamily="34" charset="0"/>
              </a:rPr>
              <a:t> which are located in the </a:t>
            </a:r>
            <a:r>
              <a:rPr lang="en-US" b="0" i="0" u="none" strike="noStrike" dirty="0">
                <a:solidFill>
                  <a:srgbClr val="3366CC"/>
                </a:solidFill>
                <a:effectLst/>
                <a:latin typeface="Arial" panose="020B0604020202020204" pitchFamily="34" charset="0"/>
                <a:hlinkClick r:id="rId4" tooltip="Thoracic cavity"/>
              </a:rPr>
              <a:t>thoracic cavity</a:t>
            </a:r>
            <a:r>
              <a:rPr lang="en-US" b="0" i="0" dirty="0">
                <a:solidFill>
                  <a:srgbClr val="202122"/>
                </a:solidFill>
                <a:effectLst/>
                <a:latin typeface="Arial" panose="020B0604020202020204" pitchFamily="34" charset="0"/>
              </a:rPr>
              <a:t>, are protected from physical damage by the </a:t>
            </a:r>
            <a:r>
              <a:rPr lang="en-US" b="0" i="0" u="none" strike="noStrike" dirty="0">
                <a:solidFill>
                  <a:srgbClr val="3366CC"/>
                </a:solidFill>
                <a:effectLst/>
                <a:latin typeface="Arial" panose="020B0604020202020204" pitchFamily="34" charset="0"/>
                <a:hlinkClick r:id="rId5" tooltip="Rib cage"/>
              </a:rPr>
              <a:t>rib cage</a:t>
            </a:r>
            <a:r>
              <a:rPr lang="en-US" b="0" i="0" dirty="0">
                <a:solidFill>
                  <a:srgbClr val="202122"/>
                </a:solidFill>
                <a:effectLst/>
                <a:latin typeface="Arial" panose="020B0604020202020204" pitchFamily="34" charset="0"/>
              </a:rPr>
              <a:t>. At the base of the lungs is a sheet of skeletal muscle called the </a:t>
            </a:r>
            <a:r>
              <a:rPr lang="en-US" b="0" i="0" u="none" strike="noStrike" dirty="0">
                <a:solidFill>
                  <a:srgbClr val="3366CC"/>
                </a:solidFill>
                <a:effectLst/>
                <a:latin typeface="Arial" panose="020B0604020202020204" pitchFamily="34" charset="0"/>
                <a:hlinkClick r:id="rId6" tooltip="Thoracic diaphragm"/>
              </a:rPr>
              <a:t>diaphragm</a:t>
            </a:r>
            <a:r>
              <a:rPr lang="en-US" b="0" i="0" dirty="0">
                <a:solidFill>
                  <a:srgbClr val="202122"/>
                </a:solidFill>
                <a:effectLst/>
                <a:latin typeface="Arial" panose="020B0604020202020204" pitchFamily="34" charset="0"/>
              </a:rPr>
              <a:t>. The diaphragm separates the lungs from the </a:t>
            </a:r>
            <a:r>
              <a:rPr lang="en-US" b="0" i="0" u="none" strike="noStrike" dirty="0">
                <a:solidFill>
                  <a:srgbClr val="3366CC"/>
                </a:solidFill>
                <a:effectLst/>
                <a:latin typeface="Arial" panose="020B0604020202020204" pitchFamily="34" charset="0"/>
                <a:hlinkClick r:id="rId7" tooltip="Stomach"/>
              </a:rPr>
              <a:t>stomach</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8" tooltip="Gastrointestinal tract"/>
              </a:rPr>
              <a:t>intestines</a:t>
            </a:r>
            <a:r>
              <a:rPr lang="en-US" b="0" i="0" dirty="0">
                <a:solidFill>
                  <a:srgbClr val="202122"/>
                </a:solidFill>
                <a:effectLst/>
                <a:latin typeface="Arial" panose="020B0604020202020204" pitchFamily="34" charset="0"/>
              </a:rPr>
              <a:t>. The diaphragm is also the main </a:t>
            </a:r>
            <a:r>
              <a:rPr lang="en-US" b="0" i="0" u="none" strike="noStrike" dirty="0">
                <a:solidFill>
                  <a:srgbClr val="3366CC"/>
                </a:solidFill>
                <a:effectLst/>
                <a:latin typeface="Arial" panose="020B0604020202020204" pitchFamily="34" charset="0"/>
                <a:hlinkClick r:id="rId9" tooltip="Muscles of respiration"/>
              </a:rPr>
              <a:t>muscle of respiration</a:t>
            </a:r>
            <a:r>
              <a:rPr lang="en-US" b="0" i="0" dirty="0">
                <a:solidFill>
                  <a:srgbClr val="202122"/>
                </a:solidFill>
                <a:effectLst/>
                <a:latin typeface="Arial" panose="020B0604020202020204" pitchFamily="34" charset="0"/>
              </a:rPr>
              <a:t> involved in </a:t>
            </a:r>
            <a:r>
              <a:rPr lang="en-US" b="0" i="0" u="none" strike="noStrike" dirty="0">
                <a:solidFill>
                  <a:srgbClr val="3366CC"/>
                </a:solidFill>
                <a:effectLst/>
                <a:latin typeface="Arial" panose="020B0604020202020204" pitchFamily="34" charset="0"/>
                <a:hlinkClick r:id="rId10" tooltip="Breathing"/>
              </a:rPr>
              <a:t>breathing</a:t>
            </a:r>
            <a:r>
              <a:rPr lang="en-US" b="0" i="0" dirty="0">
                <a:solidFill>
                  <a:srgbClr val="202122"/>
                </a:solidFill>
                <a:effectLst/>
                <a:latin typeface="Arial" panose="020B0604020202020204" pitchFamily="34" charset="0"/>
              </a:rPr>
              <a:t>, and is controlled by the </a:t>
            </a:r>
            <a:r>
              <a:rPr lang="en-US" b="0" i="0" u="none" strike="noStrike" dirty="0">
                <a:solidFill>
                  <a:srgbClr val="3366CC"/>
                </a:solidFill>
                <a:effectLst/>
                <a:latin typeface="Arial" panose="020B0604020202020204" pitchFamily="34" charset="0"/>
                <a:hlinkClick r:id="rId11" tooltip="Sympathetic nervous system"/>
              </a:rPr>
              <a:t>sympathetic nervous system</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The lungs are encased in a </a:t>
            </a:r>
            <a:r>
              <a:rPr lang="en-US" b="0" i="0" u="none" strike="noStrike" dirty="0">
                <a:solidFill>
                  <a:srgbClr val="3366CC"/>
                </a:solidFill>
                <a:effectLst/>
                <a:latin typeface="Arial" panose="020B0604020202020204" pitchFamily="34" charset="0"/>
                <a:hlinkClick r:id="rId12" tooltip="Serous membrane"/>
              </a:rPr>
              <a:t>serous membrane</a:t>
            </a:r>
            <a:r>
              <a:rPr lang="en-US" b="0" i="0" dirty="0">
                <a:solidFill>
                  <a:srgbClr val="202122"/>
                </a:solidFill>
                <a:effectLst/>
                <a:latin typeface="Arial" panose="020B0604020202020204" pitchFamily="34" charset="0"/>
              </a:rPr>
              <a:t> that folds in on itself to form the </a:t>
            </a:r>
            <a:r>
              <a:rPr lang="en-US" b="0" i="0" u="none" strike="noStrike" dirty="0">
                <a:solidFill>
                  <a:srgbClr val="3366CC"/>
                </a:solidFill>
                <a:effectLst/>
                <a:latin typeface="Arial" panose="020B0604020202020204" pitchFamily="34" charset="0"/>
                <a:hlinkClick r:id="rId13" tooltip="Pulmonary pleurae"/>
              </a:rPr>
              <a:t>pleurae</a:t>
            </a:r>
            <a:r>
              <a:rPr lang="en-US" b="0" i="0" dirty="0">
                <a:solidFill>
                  <a:srgbClr val="202122"/>
                </a:solidFill>
                <a:effectLst/>
                <a:latin typeface="Arial" panose="020B0604020202020204" pitchFamily="34" charset="0"/>
              </a:rPr>
              <a:t> – a two-layered protective barrier. The inner </a:t>
            </a:r>
            <a:r>
              <a:rPr lang="en-US" b="0" i="0" u="none" strike="noStrike" dirty="0">
                <a:solidFill>
                  <a:srgbClr val="3366CC"/>
                </a:solidFill>
                <a:effectLst/>
                <a:latin typeface="Arial" panose="020B0604020202020204" pitchFamily="34" charset="0"/>
                <a:hlinkClick r:id="rId13" tooltip="Pulmonary pleurae"/>
              </a:rPr>
              <a:t>visceral pleura</a:t>
            </a:r>
            <a:r>
              <a:rPr lang="en-US" b="0" i="0" dirty="0">
                <a:solidFill>
                  <a:srgbClr val="202122"/>
                </a:solidFill>
                <a:effectLst/>
                <a:latin typeface="Arial" panose="020B0604020202020204" pitchFamily="34" charset="0"/>
              </a:rPr>
              <a:t> covers the surface of the lungs, and the outer </a:t>
            </a:r>
            <a:r>
              <a:rPr lang="en-US" b="0" i="0" u="none" strike="noStrike" dirty="0">
                <a:solidFill>
                  <a:srgbClr val="3366CC"/>
                </a:solidFill>
                <a:effectLst/>
                <a:latin typeface="Arial" panose="020B0604020202020204" pitchFamily="34" charset="0"/>
                <a:hlinkClick r:id="rId13" tooltip="Pulmonary pleurae"/>
              </a:rPr>
              <a:t>parietal pleura</a:t>
            </a:r>
            <a:r>
              <a:rPr lang="en-US" b="0" i="0" dirty="0">
                <a:solidFill>
                  <a:srgbClr val="202122"/>
                </a:solidFill>
                <a:effectLst/>
                <a:latin typeface="Arial" panose="020B0604020202020204" pitchFamily="34" charset="0"/>
              </a:rPr>
              <a:t> is attached to the inner surface of the thoracic cavity. The pleurae enclose a cavity called the </a:t>
            </a:r>
            <a:r>
              <a:rPr lang="en-US" b="0" i="0" u="none" strike="noStrike" dirty="0">
                <a:solidFill>
                  <a:srgbClr val="3366CC"/>
                </a:solidFill>
                <a:effectLst/>
                <a:latin typeface="Arial" panose="020B0604020202020204" pitchFamily="34" charset="0"/>
                <a:hlinkClick r:id="rId14" tooltip="Pleural cavity"/>
              </a:rPr>
              <a:t>pleural cavity</a:t>
            </a:r>
            <a:r>
              <a:rPr lang="en-US" b="0" i="0" dirty="0">
                <a:solidFill>
                  <a:srgbClr val="202122"/>
                </a:solidFill>
                <a:effectLst/>
                <a:latin typeface="Arial" panose="020B0604020202020204" pitchFamily="34" charset="0"/>
              </a:rPr>
              <a:t> that contains </a:t>
            </a:r>
            <a:r>
              <a:rPr lang="en-US" b="0" i="0" u="none" strike="noStrike" dirty="0">
                <a:solidFill>
                  <a:srgbClr val="3366CC"/>
                </a:solidFill>
                <a:effectLst/>
                <a:latin typeface="Arial" panose="020B0604020202020204" pitchFamily="34" charset="0"/>
                <a:hlinkClick r:id="rId15" tooltip="Pleural cavity"/>
              </a:rPr>
              <a:t>pleural fluid</a:t>
            </a:r>
            <a:r>
              <a:rPr lang="en-US" b="0" i="0" dirty="0">
                <a:solidFill>
                  <a:srgbClr val="202122"/>
                </a:solidFill>
                <a:effectLst/>
                <a:latin typeface="Arial" panose="020B0604020202020204" pitchFamily="34" charset="0"/>
              </a:rPr>
              <a:t>. This fluid is used to decrease the amount of friction that lungs experience during breathing.</a:t>
            </a:r>
          </a:p>
          <a:p>
            <a:endParaRPr lang="el-GR" dirty="0"/>
          </a:p>
        </p:txBody>
      </p:sp>
      <p:sp>
        <p:nvSpPr>
          <p:cNvPr id="4" name="Θέση αριθμού διαφάνειας 3">
            <a:extLst>
              <a:ext uri="{FF2B5EF4-FFF2-40B4-BE49-F238E27FC236}">
                <a16:creationId xmlns:a16="http://schemas.microsoft.com/office/drawing/2014/main" id="{874E15F2-501E-083C-16BD-60322398119C}"/>
              </a:ext>
            </a:extLst>
          </p:cNvPr>
          <p:cNvSpPr>
            <a:spLocks noGrp="1"/>
          </p:cNvSpPr>
          <p:nvPr>
            <p:ph type="sldNum" sz="quarter" idx="5"/>
          </p:nvPr>
        </p:nvSpPr>
        <p:spPr/>
        <p:txBody>
          <a:bodyPr/>
          <a:lstStyle/>
          <a:p>
            <a:fld id="{61477E48-0569-F543-AD41-FEAFFC3D98BC}" type="slidenum">
              <a:rPr lang="en-US" smtClean="0"/>
              <a:pPr/>
              <a:t>24</a:t>
            </a:fld>
            <a:endParaRPr lang="en-US"/>
          </a:p>
        </p:txBody>
      </p:sp>
    </p:spTree>
    <p:extLst>
      <p:ext uri="{BB962C8B-B14F-4D97-AF65-F5344CB8AC3E}">
        <p14:creationId xmlns:p14="http://schemas.microsoft.com/office/powerpoint/2010/main" val="3487624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The </a:t>
            </a:r>
            <a:r>
              <a:rPr lang="en-US" b="0" i="0" u="none" strike="noStrike" dirty="0">
                <a:solidFill>
                  <a:srgbClr val="3366CC"/>
                </a:solidFill>
                <a:effectLst/>
                <a:latin typeface="Arial" panose="020B0604020202020204" pitchFamily="34" charset="0"/>
                <a:hlinkClick r:id="rId3" tooltip="Lung"/>
              </a:rPr>
              <a:t>lungs</a:t>
            </a:r>
            <a:r>
              <a:rPr lang="en-US" b="0" i="0" dirty="0">
                <a:solidFill>
                  <a:srgbClr val="202122"/>
                </a:solidFill>
                <a:effectLst/>
                <a:latin typeface="Arial" panose="020B0604020202020204" pitchFamily="34" charset="0"/>
              </a:rPr>
              <a:t> which are located in the </a:t>
            </a:r>
            <a:r>
              <a:rPr lang="en-US" b="0" i="0" u="none" strike="noStrike" dirty="0">
                <a:solidFill>
                  <a:srgbClr val="3366CC"/>
                </a:solidFill>
                <a:effectLst/>
                <a:latin typeface="Arial" panose="020B0604020202020204" pitchFamily="34" charset="0"/>
                <a:hlinkClick r:id="rId4" tooltip="Thoracic cavity"/>
              </a:rPr>
              <a:t>thoracic cavity</a:t>
            </a:r>
            <a:r>
              <a:rPr lang="en-US" b="0" i="0" dirty="0">
                <a:solidFill>
                  <a:srgbClr val="202122"/>
                </a:solidFill>
                <a:effectLst/>
                <a:latin typeface="Arial" panose="020B0604020202020204" pitchFamily="34" charset="0"/>
              </a:rPr>
              <a:t>, are protected from physical damage by the </a:t>
            </a:r>
            <a:r>
              <a:rPr lang="en-US" b="0" i="0" u="none" strike="noStrike" dirty="0">
                <a:solidFill>
                  <a:srgbClr val="3366CC"/>
                </a:solidFill>
                <a:effectLst/>
                <a:latin typeface="Arial" panose="020B0604020202020204" pitchFamily="34" charset="0"/>
                <a:hlinkClick r:id="rId5" tooltip="Rib cage"/>
              </a:rPr>
              <a:t>rib cage</a:t>
            </a:r>
            <a:r>
              <a:rPr lang="en-US" b="0" i="0" dirty="0">
                <a:solidFill>
                  <a:srgbClr val="202122"/>
                </a:solidFill>
                <a:effectLst/>
                <a:latin typeface="Arial" panose="020B0604020202020204" pitchFamily="34" charset="0"/>
              </a:rPr>
              <a:t>. At the base of the lungs is a sheet of skeletal muscle called the </a:t>
            </a:r>
            <a:r>
              <a:rPr lang="en-US" b="0" i="0" u="none" strike="noStrike" dirty="0">
                <a:solidFill>
                  <a:srgbClr val="3366CC"/>
                </a:solidFill>
                <a:effectLst/>
                <a:latin typeface="Arial" panose="020B0604020202020204" pitchFamily="34" charset="0"/>
                <a:hlinkClick r:id="rId6" tooltip="Thoracic diaphragm"/>
              </a:rPr>
              <a:t>diaphragm</a:t>
            </a:r>
            <a:r>
              <a:rPr lang="en-US" b="0" i="0" dirty="0">
                <a:solidFill>
                  <a:srgbClr val="202122"/>
                </a:solidFill>
                <a:effectLst/>
                <a:latin typeface="Arial" panose="020B0604020202020204" pitchFamily="34" charset="0"/>
              </a:rPr>
              <a:t>. The diaphragm separates the lungs from the </a:t>
            </a:r>
            <a:r>
              <a:rPr lang="en-US" b="0" i="0" u="none" strike="noStrike" dirty="0">
                <a:solidFill>
                  <a:srgbClr val="3366CC"/>
                </a:solidFill>
                <a:effectLst/>
                <a:latin typeface="Arial" panose="020B0604020202020204" pitchFamily="34" charset="0"/>
                <a:hlinkClick r:id="rId7" tooltip="Stomach"/>
              </a:rPr>
              <a:t>stomach</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8" tooltip="Gastrointestinal tract"/>
              </a:rPr>
              <a:t>intestines</a:t>
            </a:r>
            <a:r>
              <a:rPr lang="en-US" b="0" i="0" dirty="0">
                <a:solidFill>
                  <a:srgbClr val="202122"/>
                </a:solidFill>
                <a:effectLst/>
                <a:latin typeface="Arial" panose="020B0604020202020204" pitchFamily="34" charset="0"/>
              </a:rPr>
              <a:t>. The diaphragm is also the main </a:t>
            </a:r>
            <a:r>
              <a:rPr lang="en-US" b="0" i="0" u="none" strike="noStrike" dirty="0">
                <a:solidFill>
                  <a:srgbClr val="3366CC"/>
                </a:solidFill>
                <a:effectLst/>
                <a:latin typeface="Arial" panose="020B0604020202020204" pitchFamily="34" charset="0"/>
                <a:hlinkClick r:id="rId9" tooltip="Muscles of respiration"/>
              </a:rPr>
              <a:t>muscle of respiration</a:t>
            </a:r>
            <a:r>
              <a:rPr lang="en-US" b="0" i="0" dirty="0">
                <a:solidFill>
                  <a:srgbClr val="202122"/>
                </a:solidFill>
                <a:effectLst/>
                <a:latin typeface="Arial" panose="020B0604020202020204" pitchFamily="34" charset="0"/>
              </a:rPr>
              <a:t> involved in </a:t>
            </a:r>
            <a:r>
              <a:rPr lang="en-US" b="0" i="0" u="none" strike="noStrike" dirty="0">
                <a:solidFill>
                  <a:srgbClr val="3366CC"/>
                </a:solidFill>
                <a:effectLst/>
                <a:latin typeface="Arial" panose="020B0604020202020204" pitchFamily="34" charset="0"/>
                <a:hlinkClick r:id="rId10" tooltip="Breathing"/>
              </a:rPr>
              <a:t>breathing</a:t>
            </a:r>
            <a:r>
              <a:rPr lang="en-US" b="0" i="0" dirty="0">
                <a:solidFill>
                  <a:srgbClr val="202122"/>
                </a:solidFill>
                <a:effectLst/>
                <a:latin typeface="Arial" panose="020B0604020202020204" pitchFamily="34" charset="0"/>
              </a:rPr>
              <a:t>, and is controlled by the </a:t>
            </a:r>
            <a:r>
              <a:rPr lang="en-US" b="0" i="0" u="none" strike="noStrike" dirty="0">
                <a:solidFill>
                  <a:srgbClr val="3366CC"/>
                </a:solidFill>
                <a:effectLst/>
                <a:latin typeface="Arial" panose="020B0604020202020204" pitchFamily="34" charset="0"/>
                <a:hlinkClick r:id="rId11" tooltip="Sympathetic nervous system"/>
              </a:rPr>
              <a:t>sympathetic nervous system</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The lungs are encased in a </a:t>
            </a:r>
            <a:r>
              <a:rPr lang="en-US" b="0" i="0" u="none" strike="noStrike" dirty="0">
                <a:solidFill>
                  <a:srgbClr val="3366CC"/>
                </a:solidFill>
                <a:effectLst/>
                <a:latin typeface="Arial" panose="020B0604020202020204" pitchFamily="34" charset="0"/>
                <a:hlinkClick r:id="rId12" tooltip="Serous membrane"/>
              </a:rPr>
              <a:t>serous membrane</a:t>
            </a:r>
            <a:r>
              <a:rPr lang="en-US" b="0" i="0" dirty="0">
                <a:solidFill>
                  <a:srgbClr val="202122"/>
                </a:solidFill>
                <a:effectLst/>
                <a:latin typeface="Arial" panose="020B0604020202020204" pitchFamily="34" charset="0"/>
              </a:rPr>
              <a:t> that folds in on itself to form the </a:t>
            </a:r>
            <a:r>
              <a:rPr lang="en-US" b="0" i="0" u="none" strike="noStrike" dirty="0">
                <a:solidFill>
                  <a:srgbClr val="3366CC"/>
                </a:solidFill>
                <a:effectLst/>
                <a:latin typeface="Arial" panose="020B0604020202020204" pitchFamily="34" charset="0"/>
                <a:hlinkClick r:id="rId13" tooltip="Pulmonary pleurae"/>
              </a:rPr>
              <a:t>pleurae</a:t>
            </a:r>
            <a:r>
              <a:rPr lang="en-US" b="0" i="0" dirty="0">
                <a:solidFill>
                  <a:srgbClr val="202122"/>
                </a:solidFill>
                <a:effectLst/>
                <a:latin typeface="Arial" panose="020B0604020202020204" pitchFamily="34" charset="0"/>
              </a:rPr>
              <a:t> – a two-layered protective barrier. The inner </a:t>
            </a:r>
            <a:r>
              <a:rPr lang="en-US" b="0" i="0" u="none" strike="noStrike" dirty="0">
                <a:solidFill>
                  <a:srgbClr val="3366CC"/>
                </a:solidFill>
                <a:effectLst/>
                <a:latin typeface="Arial" panose="020B0604020202020204" pitchFamily="34" charset="0"/>
                <a:hlinkClick r:id="rId13" tooltip="Pulmonary pleurae"/>
              </a:rPr>
              <a:t>visceral pleura</a:t>
            </a:r>
            <a:r>
              <a:rPr lang="en-US" b="0" i="0" dirty="0">
                <a:solidFill>
                  <a:srgbClr val="202122"/>
                </a:solidFill>
                <a:effectLst/>
                <a:latin typeface="Arial" panose="020B0604020202020204" pitchFamily="34" charset="0"/>
              </a:rPr>
              <a:t> covers the surface of the lungs, and the outer </a:t>
            </a:r>
            <a:r>
              <a:rPr lang="en-US" b="0" i="0" u="none" strike="noStrike" dirty="0">
                <a:solidFill>
                  <a:srgbClr val="3366CC"/>
                </a:solidFill>
                <a:effectLst/>
                <a:latin typeface="Arial" panose="020B0604020202020204" pitchFamily="34" charset="0"/>
                <a:hlinkClick r:id="rId13" tooltip="Pulmonary pleurae"/>
              </a:rPr>
              <a:t>parietal pleura</a:t>
            </a:r>
            <a:r>
              <a:rPr lang="en-US" b="0" i="0" dirty="0">
                <a:solidFill>
                  <a:srgbClr val="202122"/>
                </a:solidFill>
                <a:effectLst/>
                <a:latin typeface="Arial" panose="020B0604020202020204" pitchFamily="34" charset="0"/>
              </a:rPr>
              <a:t> is attached to the inner surface of the thoracic cavity. The pleurae enclose a cavity called the </a:t>
            </a:r>
            <a:r>
              <a:rPr lang="en-US" b="0" i="0" u="none" strike="noStrike" dirty="0">
                <a:solidFill>
                  <a:srgbClr val="3366CC"/>
                </a:solidFill>
                <a:effectLst/>
                <a:latin typeface="Arial" panose="020B0604020202020204" pitchFamily="34" charset="0"/>
                <a:hlinkClick r:id="rId14" tooltip="Pleural cavity"/>
              </a:rPr>
              <a:t>pleural cavity</a:t>
            </a:r>
            <a:r>
              <a:rPr lang="en-US" b="0" i="0" dirty="0">
                <a:solidFill>
                  <a:srgbClr val="202122"/>
                </a:solidFill>
                <a:effectLst/>
                <a:latin typeface="Arial" panose="020B0604020202020204" pitchFamily="34" charset="0"/>
              </a:rPr>
              <a:t> that contains </a:t>
            </a:r>
            <a:r>
              <a:rPr lang="en-US" b="0" i="0" u="none" strike="noStrike" dirty="0">
                <a:solidFill>
                  <a:srgbClr val="3366CC"/>
                </a:solidFill>
                <a:effectLst/>
                <a:latin typeface="Arial" panose="020B0604020202020204" pitchFamily="34" charset="0"/>
                <a:hlinkClick r:id="rId15" tooltip="Pleural cavity"/>
              </a:rPr>
              <a:t>pleural fluid</a:t>
            </a:r>
            <a:r>
              <a:rPr lang="en-US" b="0" i="0" dirty="0">
                <a:solidFill>
                  <a:srgbClr val="202122"/>
                </a:solidFill>
                <a:effectLst/>
                <a:latin typeface="Arial" panose="020B0604020202020204" pitchFamily="34" charset="0"/>
              </a:rPr>
              <a:t>. This fluid is used to decrease the amount of friction that lungs experience during breathing.</a:t>
            </a:r>
          </a:p>
          <a:p>
            <a:endParaRPr lang="el-GR" dirty="0"/>
          </a:p>
        </p:txBody>
      </p:sp>
      <p:sp>
        <p:nvSpPr>
          <p:cNvPr id="4" name="Θέση αριθμού διαφάνειας 3"/>
          <p:cNvSpPr>
            <a:spLocks noGrp="1"/>
          </p:cNvSpPr>
          <p:nvPr>
            <p:ph type="sldNum" sz="quarter" idx="5"/>
          </p:nvPr>
        </p:nvSpPr>
        <p:spPr/>
        <p:txBody>
          <a:bodyPr/>
          <a:lstStyle/>
          <a:p>
            <a:fld id="{61477E48-0569-F543-AD41-FEAFFC3D98BC}" type="slidenum">
              <a:rPr lang="en-US" smtClean="0"/>
              <a:pPr/>
              <a:t>26</a:t>
            </a:fld>
            <a:endParaRPr lang="en-US"/>
          </a:p>
        </p:txBody>
      </p:sp>
    </p:spTree>
    <p:extLst>
      <p:ext uri="{BB962C8B-B14F-4D97-AF65-F5344CB8AC3E}">
        <p14:creationId xmlns:p14="http://schemas.microsoft.com/office/powerpoint/2010/main" val="4027339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2800" b="1" dirty="0">
                <a:highlight>
                  <a:srgbClr val="008080"/>
                </a:highlight>
              </a:rPr>
              <a:t>Each tertiary bronchus </a:t>
            </a:r>
            <a:r>
              <a:rPr lang="en-US" sz="2800" b="1" dirty="0"/>
              <a:t>branches several times within the bronchopulmonary segment, ultimately giving rise to </a:t>
            </a:r>
            <a:r>
              <a:rPr lang="en-US" sz="2800" b="1" dirty="0">
                <a:highlight>
                  <a:srgbClr val="008080"/>
                </a:highlight>
              </a:rPr>
              <a:t>6500 smaller terminal bronchioles</a:t>
            </a:r>
            <a:r>
              <a:rPr lang="en-US" sz="2800" b="1" dirty="0"/>
              <a:t>. </a:t>
            </a:r>
          </a:p>
          <a:p>
            <a:r>
              <a:rPr lang="en-US" sz="2800" b="1" dirty="0"/>
              <a:t>Terminal bronchioles luminal diameter- 0.3–0.5 mm. </a:t>
            </a:r>
          </a:p>
          <a:p>
            <a:r>
              <a:rPr lang="en-US" sz="2800" b="1" dirty="0">
                <a:highlight>
                  <a:srgbClr val="008080"/>
                </a:highlight>
              </a:rPr>
              <a:t>The walls </a:t>
            </a:r>
            <a:r>
              <a:rPr lang="en-US" sz="2800" b="1" dirty="0"/>
              <a:t>are continuous and lack cartilaginous support, are dominated </a:t>
            </a:r>
            <a:r>
              <a:rPr lang="en-US" sz="2800" b="1" dirty="0">
                <a:highlight>
                  <a:srgbClr val="008080"/>
                </a:highlight>
              </a:rPr>
              <a:t>by smooth muscle tissue </a:t>
            </a:r>
          </a:p>
          <a:p>
            <a:r>
              <a:rPr lang="en-US" sz="2800" b="1" dirty="0"/>
              <a:t> The autonomic nervous system regulates the activity in the smooth muscle layer of the terminal bronchioles and thereby controls the diameter. </a:t>
            </a:r>
          </a:p>
          <a:p>
            <a:r>
              <a:rPr lang="en-US" sz="2800" b="1" dirty="0">
                <a:highlight>
                  <a:srgbClr val="008080"/>
                </a:highlight>
              </a:rPr>
              <a:t>Sympathetic activation and the release of epinephrine by the suprarenal medullae cause enlargement of the airways, or bronchodilation. </a:t>
            </a:r>
          </a:p>
          <a:p>
            <a:r>
              <a:rPr lang="en-US" sz="2800" b="1" dirty="0">
                <a:highlight>
                  <a:srgbClr val="008080"/>
                </a:highlight>
              </a:rPr>
              <a:t>Parasympathetic stimulation leads to bronchoconstriction.</a:t>
            </a:r>
            <a:r>
              <a:rPr lang="en-US" sz="2800" b="1" dirty="0"/>
              <a:t> These changes alter the resistance to airflow toward or away from the respiratory exchange surfaces. </a:t>
            </a:r>
          </a:p>
          <a:p>
            <a:endParaRPr lang="el-GR" dirty="0"/>
          </a:p>
        </p:txBody>
      </p:sp>
      <p:sp>
        <p:nvSpPr>
          <p:cNvPr id="4" name="Θέση αριθμού διαφάνειας 3"/>
          <p:cNvSpPr>
            <a:spLocks noGrp="1"/>
          </p:cNvSpPr>
          <p:nvPr>
            <p:ph type="sldNum" sz="quarter" idx="5"/>
          </p:nvPr>
        </p:nvSpPr>
        <p:spPr/>
        <p:txBody>
          <a:bodyPr/>
          <a:lstStyle/>
          <a:p>
            <a:fld id="{61477E48-0569-F543-AD41-FEAFFC3D98BC}" type="slidenum">
              <a:rPr lang="en-US" smtClean="0"/>
              <a:pPr/>
              <a:t>33</a:t>
            </a:fld>
            <a:endParaRPr lang="en-US"/>
          </a:p>
        </p:txBody>
      </p:sp>
    </p:spTree>
    <p:extLst>
      <p:ext uri="{BB962C8B-B14F-4D97-AF65-F5344CB8AC3E}">
        <p14:creationId xmlns:p14="http://schemas.microsoft.com/office/powerpoint/2010/main" val="2050516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l-GR"/>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p>
            <a:fld id="{B7C3F878-F5E8-489B-AC8A-64F2A7E22C28}" type="datetimeFigureOut">
              <a:rPr lang="en-US" smtClean="0"/>
              <a:pPr/>
              <a:t>6/5/2025</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D57B0AA-AC8E-4463-ADAC-E87D09B82E4F}"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4" name="Date Placeholder 3"/>
          <p:cNvSpPr>
            <a:spLocks noGrp="1"/>
          </p:cNvSpPr>
          <p:nvPr>
            <p:ph type="dt" sz="half" idx="10"/>
          </p:nvPr>
        </p:nvSpPr>
        <p:spPr/>
        <p:txBody>
          <a:bodyPr/>
          <a:lstStyle/>
          <a:p>
            <a:fld id="{B7C3F878-F5E8-489B-AC8A-64F2A7E22C28}"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l-GR"/>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4" name="Date Placeholder 3"/>
          <p:cNvSpPr>
            <a:spLocks noGrp="1"/>
          </p:cNvSpPr>
          <p:nvPr>
            <p:ph type="dt" sz="half" idx="10"/>
          </p:nvPr>
        </p:nvSpPr>
        <p:spPr/>
        <p:txBody>
          <a:bodyPr/>
          <a:lstStyle/>
          <a:p>
            <a:fld id="{B7C3F878-F5E8-489B-AC8A-64F2A7E22C28}"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l-GR"/>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4" name="Date Placeholder 3"/>
          <p:cNvSpPr>
            <a:spLocks noGrp="1"/>
          </p:cNvSpPr>
          <p:nvPr>
            <p:ph type="dt" sz="half" idx="10"/>
          </p:nvPr>
        </p:nvSpPr>
        <p:spPr/>
        <p:txBody>
          <a:bodyPr/>
          <a:lstStyle/>
          <a:p>
            <a:fld id="{B7C3F878-F5E8-489B-AC8A-64F2A7E22C28}"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l-GR"/>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B7C3F878-F5E8-489B-AC8A-64F2A7E22C28}" type="datetimeFigureOut">
              <a:rPr lang="en-US" smtClean="0"/>
              <a:pPr/>
              <a:t>6/5/2025</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651FC063-5EA9-49AF-AFAF-D68C9E82B23B}"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5" name="Date Placeholder 4"/>
          <p:cNvSpPr>
            <a:spLocks noGrp="1"/>
          </p:cNvSpPr>
          <p:nvPr>
            <p:ph type="dt" sz="half" idx="10"/>
          </p:nvPr>
        </p:nvSpPr>
        <p:spPr/>
        <p:txBody>
          <a:bodyPr/>
          <a:lstStyle/>
          <a:p>
            <a:fld id="{B7C3F878-F5E8-489B-AC8A-64F2A7E22C28}"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651FC063-5EA9-49AF-AFAF-D68C9E82B23B}"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l-GR"/>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l-GR"/>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l-GR"/>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7" name="Date Placeholder 6"/>
          <p:cNvSpPr>
            <a:spLocks noGrp="1"/>
          </p:cNvSpPr>
          <p:nvPr>
            <p:ph type="dt" sz="half" idx="10"/>
          </p:nvPr>
        </p:nvSpPr>
        <p:spPr/>
        <p:txBody>
          <a:bodyPr/>
          <a:lstStyle/>
          <a:p>
            <a:fld id="{B7C3F878-F5E8-489B-AC8A-64F2A7E22C28}" type="datetimeFigureOut">
              <a:rPr lang="en-US" smtClean="0"/>
              <a:pPr/>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p>
            <a:fld id="{651FC063-5EA9-49AF-AFAF-D68C9E82B2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l-GR"/>
              <a:t>Click to edit Master title style</a:t>
            </a:r>
            <a:endParaRPr kumimoji="0" lang="en-US"/>
          </a:p>
        </p:txBody>
      </p:sp>
      <p:sp>
        <p:nvSpPr>
          <p:cNvPr id="3" name="Date Placeholder 2"/>
          <p:cNvSpPr>
            <a:spLocks noGrp="1"/>
          </p:cNvSpPr>
          <p:nvPr>
            <p:ph type="dt" sz="half" idx="10"/>
          </p:nvPr>
        </p:nvSpPr>
        <p:spPr/>
        <p:txBody>
          <a:bodyPr/>
          <a:lstStyle/>
          <a:p>
            <a:fld id="{B7C3F878-F5E8-489B-AC8A-64F2A7E22C28}" type="datetimeFigureOut">
              <a:rPr lang="en-US" smtClean="0"/>
              <a:pPr/>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l-GR"/>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l-GR"/>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B7C3F878-F5E8-489B-AC8A-64F2A7E22C28}" type="datetimeFigureOut">
              <a:rPr lang="en-US" smtClean="0"/>
              <a:pPr/>
              <a:t>6/5/2025</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651FC063-5EA9-49AF-AFAF-D68C9E82B23B}"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l-GR"/>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l-GR"/>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l-GR">
                <a:solidFill>
                  <a:schemeClr val="lt1"/>
                </a:solidFill>
                <a:latin typeface="+mn-lt"/>
                <a:ea typeface="+mn-ea"/>
                <a:cs typeface="+mn-cs"/>
              </a:rPr>
              <a:t>Drag picture to placeholder or click icon to add</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B7C3F878-F5E8-489B-AC8A-64F2A7E22C28}" type="datetimeFigureOut">
              <a:rPr lang="en-US" smtClean="0"/>
              <a:pPr/>
              <a:t>6/5/2025</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651FC063-5EA9-49AF-AFAF-D68C9E82B23B}"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2">
              <a:lumMod val="75000"/>
            </a:schemeClr>
          </a:fgClr>
          <a:bgClr>
            <a:schemeClr val="bg1"/>
          </a:bgClr>
        </a:pattFill>
        <a:effectLst/>
      </p:bgPr>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dirty="0"/>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B7C3F878-F5E8-489B-AC8A-64F2A7E22C28}" type="datetimeFigureOut">
              <a:rPr lang="en-US" smtClean="0"/>
              <a:pPr/>
              <a:t>6/5/2025</a:t>
            </a:fld>
            <a:endParaRPr lang="en-US" dirty="0"/>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651FC063-5EA9-49AF-AFAF-D68C9E82B23B}" type="slidenum">
              <a:rPr lang="en-US" smtClean="0"/>
              <a:pPr/>
              <a:t>‹#›</a:t>
            </a:fld>
            <a:endParaRPr lang="en-US" dirty="0"/>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l-GR"/>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l-GR"/>
              <a:t>Click to edit Master text styles</a:t>
            </a:r>
          </a:p>
          <a:p>
            <a:pPr lvl="1" eaLnBrk="1" latinLnBrk="0" hangingPunct="1"/>
            <a:r>
              <a:rPr kumimoji="0" lang="el-GR"/>
              <a:t>Second level</a:t>
            </a:r>
          </a:p>
          <a:p>
            <a:pPr lvl="2" eaLnBrk="1" latinLnBrk="0" hangingPunct="1"/>
            <a:r>
              <a:rPr kumimoji="0" lang="el-GR"/>
              <a:t>Third level</a:t>
            </a:r>
          </a:p>
          <a:p>
            <a:pPr lvl="3" eaLnBrk="1" latinLnBrk="0" hangingPunct="1"/>
            <a:r>
              <a:rPr kumimoji="0" lang="el-GR"/>
              <a:t>Fourth level</a:t>
            </a:r>
          </a:p>
          <a:p>
            <a:pPr lvl="4" eaLnBrk="1" latinLnBrk="0" hangingPunct="1"/>
            <a:r>
              <a:rPr kumimoji="0" lang="el-GR"/>
              <a:t>Fifth level</a:t>
            </a:r>
            <a:endParaRPr kumimoji="0" lang="en-US"/>
          </a:p>
        </p:txBody>
      </p:sp>
    </p:spTree>
  </p:cSld>
  <p:clrMap bg1="dk1" tx1="lt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http://www.google.gr/url?sa=i&amp;rct=j&amp;q=&amp;esrc=s&amp;source=images&amp;cd=&amp;cad=rja&amp;uact=8&amp;docid=7v6HIH4YQ21VqM&amp;tbnid=Kru7AVvUlkddKM:&amp;ved=0CAUQjRw&amp;url=http://www.gifbay.com/gif/these_clementine_segments_move_like_lungs-17046/&amp;ei=rIdyU_-qIKjV0QXpn4DoCw&amp;psig=AFQjCNFF-azTEjsrBU881h7rQ8GUR6IiJA&amp;ust=1400101065584636"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s://en.wikipedia.org/wiki/Stomach" TargetMode="External"/><Relationship Id="rId3" Type="http://schemas.openxmlformats.org/officeDocument/2006/relationships/image" Target="../media/image19.png"/><Relationship Id="rId7" Type="http://schemas.openxmlformats.org/officeDocument/2006/relationships/hyperlink" Target="https://en.wikipedia.org/wiki/Thoracic_diaphragm" TargetMode="External"/><Relationship Id="rId12" Type="http://schemas.openxmlformats.org/officeDocument/2006/relationships/hyperlink" Target="https://en.wikipedia.org/wiki/Sympathetic_nervous_syste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n.wikipedia.org/wiki/Rib_cage" TargetMode="External"/><Relationship Id="rId11" Type="http://schemas.openxmlformats.org/officeDocument/2006/relationships/hyperlink" Target="https://en.wikipedia.org/wiki/Breathing" TargetMode="External"/><Relationship Id="rId5" Type="http://schemas.openxmlformats.org/officeDocument/2006/relationships/hyperlink" Target="https://en.wikipedia.org/wiki/Thoracic_cavity" TargetMode="External"/><Relationship Id="rId10" Type="http://schemas.openxmlformats.org/officeDocument/2006/relationships/hyperlink" Target="https://en.wikipedia.org/wiki/Muscles_of_respiration" TargetMode="External"/><Relationship Id="rId4" Type="http://schemas.openxmlformats.org/officeDocument/2006/relationships/hyperlink" Target="https://en.wikipedia.org/wiki/Lung" TargetMode="External"/><Relationship Id="rId9" Type="http://schemas.openxmlformats.org/officeDocument/2006/relationships/hyperlink" Target="https://en.wikipedia.org/wiki/Gastrointestinal_tract"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Serous_membrane" TargetMode="External"/><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n.wikipedia.org/wiki/Pleural_cavity#Pleural_fluid" TargetMode="External"/><Relationship Id="rId5" Type="http://schemas.openxmlformats.org/officeDocument/2006/relationships/hyperlink" Target="https://en.wikipedia.org/wiki/Pleural_cavity" TargetMode="External"/><Relationship Id="rId4" Type="http://schemas.openxmlformats.org/officeDocument/2006/relationships/hyperlink" Target="https://en.wikipedia.org/wiki/Pulmonary_pleura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en.wikipedia.org/wiki/Suprapleural_membrane" TargetMode="External"/><Relationship Id="rId3" Type="http://schemas.openxmlformats.org/officeDocument/2006/relationships/hyperlink" Target="https://en.wikipedia.org/wiki/Fibrous_pericardium" TargetMode="External"/><Relationship Id="rId7" Type="http://schemas.openxmlformats.org/officeDocument/2006/relationships/hyperlink" Target="https://en.wikipedia.org/wiki/Rib_cage"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https://en.wikipedia.org/wiki/Thoracic_diaphragm" TargetMode="External"/><Relationship Id="rId5" Type="http://schemas.openxmlformats.org/officeDocument/2006/relationships/hyperlink" Target="https://en.wikipedia.org/wiki/Thoracic_aorta" TargetMode="External"/><Relationship Id="rId4" Type="http://schemas.openxmlformats.org/officeDocument/2006/relationships/hyperlink" Target="https://en.wikipedia.org/wiki/Oesophagu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en.wikipedia.org/wiki/Mediastinal_pleura" TargetMode="External"/><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hyperlink" Target="https://en.wikipedia.org/wiki/Lung" TargetMode="External"/><Relationship Id="rId4" Type="http://schemas.openxmlformats.org/officeDocument/2006/relationships/hyperlink" Target="https://en.wikipedia.org/wiki/Costal_pleura"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customXml" Target="../ink/ink2.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customXml" Target="../ink/ink3.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2065" y="703983"/>
            <a:ext cx="6904732" cy="1446550"/>
          </a:xfrm>
          <a:prstGeom prst="rect">
            <a:avLst/>
          </a:prstGeom>
          <a:noFill/>
        </p:spPr>
        <p:txBody>
          <a:bodyPr wrap="square" rtlCol="0">
            <a:spAutoFit/>
          </a:bodyPr>
          <a:lstStyle/>
          <a:p>
            <a:pPr algn="ct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RESPIRATORY SYSTEM</a:t>
            </a:r>
          </a:p>
          <a:p>
            <a:pPr algn="ct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LUNGS AND PLEURA </a:t>
            </a:r>
          </a:p>
        </p:txBody>
      </p:sp>
      <p:sp>
        <p:nvSpPr>
          <p:cNvPr id="6" name="TextBox 5"/>
          <p:cNvSpPr txBox="1"/>
          <p:nvPr/>
        </p:nvSpPr>
        <p:spPr>
          <a:xfrm>
            <a:off x="4233334" y="5861629"/>
            <a:ext cx="4910666" cy="584776"/>
          </a:xfrm>
          <a:prstGeom prst="rect">
            <a:avLst/>
          </a:prstGeom>
          <a:noFill/>
        </p:spPr>
        <p:txBody>
          <a:bodyPr wrap="square" rtlCol="0">
            <a:spAutoFit/>
          </a:bodyPr>
          <a:lstStyle/>
          <a:p>
            <a:pPr algn="ctr"/>
            <a:r>
              <a:rPr lang="en-US"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omic Sans MS"/>
                <a:cs typeface="Comic Sans MS"/>
              </a:rPr>
              <a:t>Prof. Mara PIAGKOU </a:t>
            </a:r>
          </a:p>
        </p:txBody>
      </p:sp>
    </p:spTree>
    <p:extLst>
      <p:ext uri="{BB962C8B-B14F-4D97-AF65-F5344CB8AC3E}">
        <p14:creationId xmlns:p14="http://schemas.microsoft.com/office/powerpoint/2010/main" val="2839733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2D073592-E77A-BD5C-421A-DE26104A7E8E}"/>
              </a:ext>
            </a:extLst>
          </p:cNvPr>
          <p:cNvPicPr>
            <a:picLocks noChangeAspect="1"/>
          </p:cNvPicPr>
          <p:nvPr/>
        </p:nvPicPr>
        <p:blipFill>
          <a:blip r:embed="rId3"/>
          <a:srcRect r="48243"/>
          <a:stretch/>
        </p:blipFill>
        <p:spPr>
          <a:xfrm>
            <a:off x="-311973" y="0"/>
            <a:ext cx="5368067" cy="6858000"/>
          </a:xfrm>
          <a:prstGeom prst="rect">
            <a:avLst/>
          </a:prstGeom>
        </p:spPr>
      </p:pic>
      <p:sp>
        <p:nvSpPr>
          <p:cNvPr id="6" name="TextBox 5">
            <a:extLst>
              <a:ext uri="{FF2B5EF4-FFF2-40B4-BE49-F238E27FC236}">
                <a16:creationId xmlns:a16="http://schemas.microsoft.com/office/drawing/2014/main" id="{61458F19-8692-82D5-6A6F-11564403EAD8}"/>
              </a:ext>
            </a:extLst>
          </p:cNvPr>
          <p:cNvSpPr txBox="1"/>
          <p:nvPr/>
        </p:nvSpPr>
        <p:spPr>
          <a:xfrm>
            <a:off x="5152914" y="620641"/>
            <a:ext cx="3735592" cy="5293757"/>
          </a:xfrm>
          <a:prstGeom prst="rect">
            <a:avLst/>
          </a:prstGeom>
          <a:noFill/>
        </p:spPr>
        <p:txBody>
          <a:bodyPr wrap="square">
            <a:spAutoFit/>
          </a:bodyPr>
          <a:lstStyle/>
          <a:p>
            <a:endParaRPr lang="en-US" dirty="0"/>
          </a:p>
          <a:p>
            <a:r>
              <a:rPr lang="en-US" sz="2000" b="1" dirty="0">
                <a:latin typeface="Abadi" panose="020B0604020104020204" pitchFamily="34" charset="0"/>
              </a:rPr>
              <a:t>MEDIASTINUM</a:t>
            </a:r>
          </a:p>
          <a:p>
            <a:r>
              <a:rPr lang="el-GR" sz="2000" b="1" dirty="0" err="1"/>
              <a:t>central</a:t>
            </a:r>
            <a:r>
              <a:rPr lang="el-GR" sz="2000" b="1" dirty="0"/>
              <a:t> </a:t>
            </a:r>
            <a:r>
              <a:rPr lang="el-GR" sz="2000" b="1" dirty="0" err="1"/>
              <a:t>compartment</a:t>
            </a:r>
            <a:r>
              <a:rPr lang="el-GR" sz="2000" b="1" dirty="0"/>
              <a:t> of the </a:t>
            </a:r>
            <a:r>
              <a:rPr lang="el-GR" sz="2000" b="1" dirty="0" err="1"/>
              <a:t>thoracic</a:t>
            </a:r>
            <a:r>
              <a:rPr lang="el-GR" sz="2000" b="1" dirty="0"/>
              <a:t> </a:t>
            </a:r>
            <a:r>
              <a:rPr lang="el-GR" sz="2000" b="1" dirty="0" err="1"/>
              <a:t>cavity</a:t>
            </a:r>
            <a:r>
              <a:rPr lang="el-GR" sz="2000" b="1" dirty="0"/>
              <a:t>. </a:t>
            </a:r>
            <a:endParaRPr lang="en-US" sz="2000" b="1" dirty="0">
              <a:latin typeface="Abadi" panose="020B0604020104020204" pitchFamily="34" charset="0"/>
            </a:endParaRPr>
          </a:p>
          <a:p>
            <a:endParaRPr lang="en-US" sz="2000" b="1" dirty="0"/>
          </a:p>
          <a:p>
            <a:r>
              <a:rPr lang="el-GR" sz="2000" b="1" dirty="0" err="1"/>
              <a:t>Surrounded</a:t>
            </a:r>
            <a:r>
              <a:rPr lang="el-GR" sz="2000" b="1" dirty="0"/>
              <a:t> </a:t>
            </a:r>
            <a:r>
              <a:rPr lang="el-GR" sz="2000" b="1" dirty="0" err="1"/>
              <a:t>by</a:t>
            </a:r>
            <a:r>
              <a:rPr lang="el-GR" sz="2000" b="1" dirty="0"/>
              <a:t> </a:t>
            </a:r>
            <a:r>
              <a:rPr lang="el-GR" sz="2000" b="1" dirty="0" err="1"/>
              <a:t>loose</a:t>
            </a:r>
            <a:r>
              <a:rPr lang="el-GR" sz="2000" b="1" dirty="0"/>
              <a:t> </a:t>
            </a:r>
            <a:r>
              <a:rPr lang="el-GR" sz="2000" b="1" dirty="0" err="1"/>
              <a:t>connective</a:t>
            </a:r>
            <a:r>
              <a:rPr lang="el-GR" sz="2000" b="1" dirty="0"/>
              <a:t> </a:t>
            </a:r>
            <a:r>
              <a:rPr lang="el-GR" sz="2000" b="1" dirty="0" err="1"/>
              <a:t>tissue</a:t>
            </a:r>
            <a:r>
              <a:rPr lang="el-GR" sz="2000" b="1" dirty="0"/>
              <a:t>, </a:t>
            </a:r>
            <a:endParaRPr lang="en-US" sz="2000" b="1" dirty="0"/>
          </a:p>
          <a:p>
            <a:endParaRPr lang="en-US" sz="2000" b="1" dirty="0"/>
          </a:p>
          <a:p>
            <a:r>
              <a:rPr lang="el-GR" sz="2000" b="1" dirty="0" err="1"/>
              <a:t>contains</a:t>
            </a:r>
            <a:r>
              <a:rPr lang="el-GR" sz="2000" b="1" dirty="0"/>
              <a:t> </a:t>
            </a:r>
            <a:r>
              <a:rPr lang="el-GR" sz="2000" b="1" dirty="0" err="1"/>
              <a:t>vital</a:t>
            </a:r>
            <a:r>
              <a:rPr lang="el-GR" sz="2000" b="1" dirty="0"/>
              <a:t> </a:t>
            </a:r>
            <a:r>
              <a:rPr lang="el-GR" sz="2000" b="1" dirty="0" err="1"/>
              <a:t>organs</a:t>
            </a:r>
            <a:r>
              <a:rPr lang="el-GR" sz="2000" b="1" dirty="0"/>
              <a:t> and </a:t>
            </a:r>
            <a:r>
              <a:rPr lang="el-GR" sz="2000" b="1" dirty="0" err="1"/>
              <a:t>structures</a:t>
            </a:r>
            <a:r>
              <a:rPr lang="el-GR" sz="2000" b="1" dirty="0"/>
              <a:t> </a:t>
            </a:r>
            <a:r>
              <a:rPr lang="el-GR" sz="2000" b="1" dirty="0" err="1"/>
              <a:t>within</a:t>
            </a:r>
            <a:r>
              <a:rPr lang="el-GR" sz="2000" b="1" dirty="0"/>
              <a:t> the </a:t>
            </a:r>
            <a:r>
              <a:rPr lang="el-GR" sz="2000" b="1" dirty="0" err="1"/>
              <a:t>thorax</a:t>
            </a:r>
            <a:r>
              <a:rPr lang="el-GR" sz="2000" b="1" dirty="0"/>
              <a:t>, </a:t>
            </a:r>
            <a:r>
              <a:rPr lang="el-GR" sz="2000" b="1" dirty="0" err="1"/>
              <a:t>namely</a:t>
            </a:r>
            <a:r>
              <a:rPr lang="el-GR" sz="2000" b="1" dirty="0"/>
              <a:t> the </a:t>
            </a:r>
            <a:r>
              <a:rPr lang="el-GR" sz="2000" b="1" dirty="0" err="1"/>
              <a:t>heart</a:t>
            </a:r>
            <a:r>
              <a:rPr lang="el-GR" sz="2000" b="1" dirty="0"/>
              <a:t> and </a:t>
            </a:r>
            <a:r>
              <a:rPr lang="el-GR" sz="2000" b="1" dirty="0" err="1"/>
              <a:t>its</a:t>
            </a:r>
            <a:r>
              <a:rPr lang="el-GR" sz="2000" b="1" dirty="0"/>
              <a:t> </a:t>
            </a:r>
            <a:r>
              <a:rPr lang="el-GR" sz="2000" b="1" dirty="0" err="1"/>
              <a:t>vessels</a:t>
            </a:r>
            <a:r>
              <a:rPr lang="el-GR" sz="2000" b="1" dirty="0"/>
              <a:t>, the </a:t>
            </a:r>
            <a:r>
              <a:rPr lang="el-GR" sz="2000" b="1" dirty="0" err="1"/>
              <a:t>esophagus</a:t>
            </a:r>
            <a:r>
              <a:rPr lang="el-GR" sz="2000" b="1" dirty="0"/>
              <a:t>, the </a:t>
            </a:r>
            <a:r>
              <a:rPr lang="el-GR" sz="2000" b="1" dirty="0" err="1"/>
              <a:t>trachea</a:t>
            </a:r>
            <a:r>
              <a:rPr lang="el-GR" sz="2000" b="1" dirty="0"/>
              <a:t>, the vagus, </a:t>
            </a:r>
            <a:r>
              <a:rPr lang="el-GR" sz="2000" b="1" dirty="0" err="1"/>
              <a:t>phrenic</a:t>
            </a:r>
            <a:r>
              <a:rPr lang="el-GR" sz="2000" b="1" dirty="0"/>
              <a:t> and </a:t>
            </a:r>
            <a:r>
              <a:rPr lang="el-GR" sz="2000" b="1" dirty="0" err="1"/>
              <a:t>cardiac</a:t>
            </a:r>
            <a:r>
              <a:rPr lang="el-GR" sz="2000" b="1" dirty="0"/>
              <a:t> </a:t>
            </a:r>
            <a:r>
              <a:rPr lang="el-GR" sz="2000" b="1" dirty="0" err="1"/>
              <a:t>nerves</a:t>
            </a:r>
            <a:r>
              <a:rPr lang="el-GR" sz="2000" b="1" dirty="0"/>
              <a:t>, the </a:t>
            </a:r>
            <a:r>
              <a:rPr lang="el-GR" sz="2000" b="1" dirty="0" err="1"/>
              <a:t>thoracic</a:t>
            </a:r>
            <a:r>
              <a:rPr lang="el-GR" sz="2000" b="1" dirty="0"/>
              <a:t> </a:t>
            </a:r>
            <a:r>
              <a:rPr lang="el-GR" sz="2000" b="1" dirty="0" err="1"/>
              <a:t>duct</a:t>
            </a:r>
            <a:r>
              <a:rPr lang="el-GR" sz="2000" b="1" dirty="0"/>
              <a:t>, the </a:t>
            </a:r>
            <a:r>
              <a:rPr lang="el-GR" sz="2000" b="1" dirty="0" err="1"/>
              <a:t>thymus</a:t>
            </a:r>
            <a:r>
              <a:rPr lang="el-GR" sz="2000" b="1" dirty="0"/>
              <a:t> and the </a:t>
            </a:r>
            <a:r>
              <a:rPr lang="el-GR" sz="2000" b="1" dirty="0" err="1"/>
              <a:t>lymph</a:t>
            </a:r>
            <a:r>
              <a:rPr lang="el-GR" sz="2000" b="1" dirty="0"/>
              <a:t> </a:t>
            </a:r>
            <a:r>
              <a:rPr lang="el-GR" sz="2000" b="1" dirty="0" err="1"/>
              <a:t>nodes</a:t>
            </a:r>
            <a:r>
              <a:rPr lang="el-GR" sz="2000" b="1" dirty="0"/>
              <a:t> of the </a:t>
            </a:r>
            <a:r>
              <a:rPr lang="el-GR" sz="2000" b="1" dirty="0" err="1"/>
              <a:t>central</a:t>
            </a:r>
            <a:r>
              <a:rPr lang="el-GR" sz="2000" b="1" dirty="0"/>
              <a:t> </a:t>
            </a:r>
            <a:r>
              <a:rPr lang="el-GR" sz="2000" b="1" dirty="0" err="1"/>
              <a:t>chest</a:t>
            </a:r>
            <a:r>
              <a:rPr lang="el-GR" sz="2000" b="1" dirty="0"/>
              <a:t>.</a:t>
            </a:r>
          </a:p>
        </p:txBody>
      </p:sp>
    </p:spTree>
    <p:extLst>
      <p:ext uri="{BB962C8B-B14F-4D97-AF65-F5344CB8AC3E}">
        <p14:creationId xmlns:p14="http://schemas.microsoft.com/office/powerpoint/2010/main" val="1886189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6" descr="front">
            <a:extLst>
              <a:ext uri="{FF2B5EF4-FFF2-40B4-BE49-F238E27FC236}">
                <a16:creationId xmlns:a16="http://schemas.microsoft.com/office/drawing/2014/main" id="{403042F0-43A1-4186-4E00-32833FBD5DE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00395" y="0"/>
            <a:ext cx="644360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AD6C54A-DE6D-5EFF-E783-090B73153662}"/>
              </a:ext>
            </a:extLst>
          </p:cNvPr>
          <p:cNvSpPr txBox="1"/>
          <p:nvPr/>
        </p:nvSpPr>
        <p:spPr>
          <a:xfrm>
            <a:off x="250674" y="586181"/>
            <a:ext cx="2544183" cy="3139321"/>
          </a:xfrm>
          <a:prstGeom prst="rect">
            <a:avLst/>
          </a:prstGeom>
          <a:noFill/>
        </p:spPr>
        <p:txBody>
          <a:bodyPr wrap="square">
            <a:spAutoFit/>
          </a:bodyPr>
          <a:lstStyle/>
          <a:p>
            <a:r>
              <a:rPr lang="el-GR" sz="1800" b="1" dirty="0" err="1"/>
              <a:t>contains</a:t>
            </a:r>
            <a:r>
              <a:rPr lang="el-GR" sz="1800" b="1" dirty="0"/>
              <a:t> </a:t>
            </a:r>
            <a:r>
              <a:rPr lang="el-GR" sz="1800" b="1" dirty="0" err="1"/>
              <a:t>vital</a:t>
            </a:r>
            <a:r>
              <a:rPr lang="el-GR" sz="1800" b="1" dirty="0"/>
              <a:t> </a:t>
            </a:r>
            <a:r>
              <a:rPr lang="el-GR" sz="1800" b="1" dirty="0" err="1"/>
              <a:t>organs</a:t>
            </a:r>
            <a:r>
              <a:rPr lang="el-GR" sz="1800" b="1" dirty="0"/>
              <a:t> and </a:t>
            </a:r>
            <a:r>
              <a:rPr lang="el-GR" sz="1800" b="1" dirty="0" err="1"/>
              <a:t>structures</a:t>
            </a:r>
            <a:r>
              <a:rPr lang="el-GR" sz="1800" b="1" dirty="0"/>
              <a:t> </a:t>
            </a:r>
            <a:r>
              <a:rPr lang="el-GR" sz="1800" b="1" dirty="0" err="1"/>
              <a:t>within</a:t>
            </a:r>
            <a:r>
              <a:rPr lang="el-GR" sz="1800" b="1" dirty="0"/>
              <a:t> the </a:t>
            </a:r>
            <a:r>
              <a:rPr lang="el-GR" sz="1800" b="1" dirty="0" err="1"/>
              <a:t>thorax</a:t>
            </a:r>
            <a:r>
              <a:rPr lang="el-GR" sz="1800" b="1" dirty="0"/>
              <a:t>, </a:t>
            </a:r>
            <a:r>
              <a:rPr lang="el-GR" sz="1800" b="1" dirty="0" err="1"/>
              <a:t>namely</a:t>
            </a:r>
            <a:r>
              <a:rPr lang="el-GR" sz="1800" b="1" dirty="0"/>
              <a:t> the </a:t>
            </a:r>
            <a:r>
              <a:rPr lang="el-GR" sz="1800" b="1" dirty="0" err="1"/>
              <a:t>heart</a:t>
            </a:r>
            <a:r>
              <a:rPr lang="el-GR" sz="1800" b="1" dirty="0"/>
              <a:t> and </a:t>
            </a:r>
            <a:r>
              <a:rPr lang="el-GR" sz="1800" b="1" dirty="0" err="1"/>
              <a:t>its</a:t>
            </a:r>
            <a:r>
              <a:rPr lang="el-GR" sz="1800" b="1" dirty="0"/>
              <a:t> </a:t>
            </a:r>
            <a:r>
              <a:rPr lang="el-GR" sz="1800" b="1" dirty="0" err="1"/>
              <a:t>vessels</a:t>
            </a:r>
            <a:r>
              <a:rPr lang="el-GR" sz="1800" b="1" dirty="0"/>
              <a:t>, the </a:t>
            </a:r>
            <a:r>
              <a:rPr lang="el-GR" sz="1800" b="1" dirty="0" err="1"/>
              <a:t>esophagus</a:t>
            </a:r>
            <a:r>
              <a:rPr lang="el-GR" sz="1800" b="1" dirty="0"/>
              <a:t>, the </a:t>
            </a:r>
            <a:r>
              <a:rPr lang="el-GR" sz="1800" b="1" dirty="0" err="1"/>
              <a:t>trachea</a:t>
            </a:r>
            <a:r>
              <a:rPr lang="el-GR" sz="1800" b="1" dirty="0"/>
              <a:t>, the vagus, </a:t>
            </a:r>
            <a:r>
              <a:rPr lang="el-GR" sz="1800" b="1" dirty="0" err="1"/>
              <a:t>phrenic</a:t>
            </a:r>
            <a:r>
              <a:rPr lang="el-GR" sz="1800" b="1" dirty="0"/>
              <a:t> and </a:t>
            </a:r>
            <a:r>
              <a:rPr lang="el-GR" sz="1800" b="1" dirty="0" err="1"/>
              <a:t>cardiac</a:t>
            </a:r>
            <a:r>
              <a:rPr lang="el-GR" sz="1800" b="1" dirty="0"/>
              <a:t> </a:t>
            </a:r>
            <a:r>
              <a:rPr lang="el-GR" sz="1800" b="1" dirty="0" err="1"/>
              <a:t>nerves</a:t>
            </a:r>
            <a:r>
              <a:rPr lang="el-GR" sz="1800" b="1" dirty="0"/>
              <a:t>, the </a:t>
            </a:r>
            <a:r>
              <a:rPr lang="el-GR" sz="1800" b="1" dirty="0" err="1"/>
              <a:t>thoracic</a:t>
            </a:r>
            <a:r>
              <a:rPr lang="el-GR" sz="1800" b="1" dirty="0"/>
              <a:t> </a:t>
            </a:r>
            <a:r>
              <a:rPr lang="el-GR" sz="1800" b="1" dirty="0" err="1"/>
              <a:t>duct</a:t>
            </a:r>
            <a:r>
              <a:rPr lang="el-GR" sz="1800" b="1" dirty="0"/>
              <a:t>, the </a:t>
            </a:r>
            <a:r>
              <a:rPr lang="el-GR" sz="1800" b="1" dirty="0" err="1"/>
              <a:t>thymus</a:t>
            </a:r>
            <a:r>
              <a:rPr lang="el-GR" sz="1800" b="1" dirty="0"/>
              <a:t> and the </a:t>
            </a:r>
            <a:r>
              <a:rPr lang="el-GR" sz="1800" b="1" dirty="0" err="1"/>
              <a:t>lymph</a:t>
            </a:r>
            <a:r>
              <a:rPr lang="el-GR" sz="1800" b="1" dirty="0"/>
              <a:t> </a:t>
            </a:r>
            <a:r>
              <a:rPr lang="el-GR" sz="1800" b="1" dirty="0" err="1"/>
              <a:t>nodes</a:t>
            </a:r>
            <a:r>
              <a:rPr lang="el-GR" sz="1800" b="1" dirty="0"/>
              <a:t> of the </a:t>
            </a:r>
            <a:r>
              <a:rPr lang="el-GR" sz="1800" b="1" dirty="0" err="1"/>
              <a:t>central</a:t>
            </a:r>
            <a:r>
              <a:rPr lang="el-GR" sz="1800" b="1" dirty="0"/>
              <a:t> </a:t>
            </a:r>
            <a:r>
              <a:rPr lang="el-GR" sz="1800" b="1" dirty="0" err="1"/>
              <a:t>chest</a:t>
            </a:r>
            <a:r>
              <a:rPr lang="el-GR" sz="1800" b="1" dirty="0"/>
              <a:t>.</a:t>
            </a:r>
          </a:p>
        </p:txBody>
      </p:sp>
      <p:sp>
        <p:nvSpPr>
          <p:cNvPr id="3" name="TextBox 2">
            <a:extLst>
              <a:ext uri="{FF2B5EF4-FFF2-40B4-BE49-F238E27FC236}">
                <a16:creationId xmlns:a16="http://schemas.microsoft.com/office/drawing/2014/main" id="{8765CEAD-E037-FF38-1A40-AE9F0246BB79}"/>
              </a:ext>
            </a:extLst>
          </p:cNvPr>
          <p:cNvSpPr txBox="1"/>
          <p:nvPr/>
        </p:nvSpPr>
        <p:spPr>
          <a:xfrm>
            <a:off x="250674" y="4517493"/>
            <a:ext cx="4572000" cy="1754326"/>
          </a:xfrm>
          <a:prstGeom prst="rect">
            <a:avLst/>
          </a:prstGeom>
          <a:noFill/>
        </p:spPr>
        <p:txBody>
          <a:bodyPr wrap="square">
            <a:spAutoFit/>
          </a:bodyPr>
          <a:lstStyle/>
          <a:p>
            <a:pPr>
              <a:buNone/>
            </a:pPr>
            <a:r>
              <a:rPr lang="en-US" b="1" dirty="0"/>
              <a:t>Clinical Notes</a:t>
            </a:r>
          </a:p>
          <a:p>
            <a:pPr>
              <a:buFont typeface="Arial" panose="020B0604020202020204" pitchFamily="34" charset="0"/>
              <a:buChar char="•"/>
            </a:pPr>
            <a:r>
              <a:rPr lang="en-US" b="1" dirty="0"/>
              <a:t>Mediastinal masses</a:t>
            </a:r>
            <a:r>
              <a:rPr lang="en-US" dirty="0"/>
              <a:t> or lymphadenopathy may compress airways, esophagus, or major vessels.</a:t>
            </a:r>
          </a:p>
          <a:p>
            <a:pPr>
              <a:buFont typeface="Arial" panose="020B0604020202020204" pitchFamily="34" charset="0"/>
              <a:buChar char="•"/>
            </a:pPr>
            <a:r>
              <a:rPr lang="en-US" b="1" dirty="0"/>
              <a:t>Mediastinitis</a:t>
            </a:r>
            <a:r>
              <a:rPr lang="en-US" dirty="0"/>
              <a:t> (infection) can spread rapidly due to loose connective tissue.</a:t>
            </a:r>
          </a:p>
        </p:txBody>
      </p:sp>
    </p:spTree>
    <p:extLst>
      <p:ext uri="{BB962C8B-B14F-4D97-AF65-F5344CB8AC3E}">
        <p14:creationId xmlns:p14="http://schemas.microsoft.com/office/powerpoint/2010/main" val="121573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AEFC92DC-28D1-07C7-C064-249997552415}"/>
              </a:ext>
            </a:extLst>
          </p:cNvPr>
          <p:cNvSpPr>
            <a:spLocks noGrp="1" noChangeArrowheads="1"/>
          </p:cNvSpPr>
          <p:nvPr>
            <p:ph type="title" idx="4294967295"/>
          </p:nvPr>
        </p:nvSpPr>
        <p:spPr>
          <a:xfrm>
            <a:off x="685800" y="44450"/>
            <a:ext cx="7772400" cy="1143000"/>
          </a:xfrm>
        </p:spPr>
        <p:txBody>
          <a:bodyPr anchor="b"/>
          <a:lstStyle/>
          <a:p>
            <a:pPr eaLnBrk="1" hangingPunct="1">
              <a:defRPr/>
            </a:pPr>
            <a:r>
              <a:rPr lang="en-US" altLang="el-GR" b="1" dirty="0" err="1"/>
              <a:t>Mediastimum</a:t>
            </a:r>
            <a:endParaRPr lang="el-GR" altLang="el-GR" b="1" dirty="0"/>
          </a:p>
        </p:txBody>
      </p:sp>
      <p:sp>
        <p:nvSpPr>
          <p:cNvPr id="212995" name="Rectangle 3">
            <a:extLst>
              <a:ext uri="{FF2B5EF4-FFF2-40B4-BE49-F238E27FC236}">
                <a16:creationId xmlns:a16="http://schemas.microsoft.com/office/drawing/2014/main" id="{DF0415AF-6914-A703-14E2-F5B5221129BF}"/>
              </a:ext>
            </a:extLst>
          </p:cNvPr>
          <p:cNvSpPr>
            <a:spLocks noGrp="1" noChangeArrowheads="1"/>
          </p:cNvSpPr>
          <p:nvPr>
            <p:ph type="body" idx="4294967295"/>
          </p:nvPr>
        </p:nvSpPr>
        <p:spPr>
          <a:xfrm>
            <a:off x="685800" y="1484313"/>
            <a:ext cx="7772400" cy="4114800"/>
          </a:xfrm>
        </p:spPr>
        <p:txBody>
          <a:bodyPr/>
          <a:lstStyle/>
          <a:p>
            <a:pPr eaLnBrk="1" hangingPunct="1">
              <a:lnSpc>
                <a:spcPct val="90000"/>
              </a:lnSpc>
              <a:defRPr/>
            </a:pPr>
            <a:r>
              <a:rPr lang="en-US" altLang="el-GR" sz="2800" dirty="0"/>
              <a:t>Wide space at the midline </a:t>
            </a:r>
          </a:p>
          <a:p>
            <a:pPr eaLnBrk="1" hangingPunct="1">
              <a:lnSpc>
                <a:spcPct val="90000"/>
              </a:lnSpc>
              <a:defRPr/>
            </a:pPr>
            <a:endParaRPr lang="el-GR" altLang="el-GR" sz="2800" dirty="0"/>
          </a:p>
          <a:p>
            <a:pPr eaLnBrk="1" hangingPunct="1">
              <a:lnSpc>
                <a:spcPct val="90000"/>
              </a:lnSpc>
              <a:defRPr/>
            </a:pPr>
            <a:r>
              <a:rPr lang="en-US" altLang="el-GR" sz="2800" dirty="0"/>
              <a:t>Sternum, TV, thoracic inlet and outlet </a:t>
            </a:r>
          </a:p>
          <a:p>
            <a:pPr eaLnBrk="1" hangingPunct="1">
              <a:lnSpc>
                <a:spcPct val="90000"/>
              </a:lnSpc>
              <a:defRPr/>
            </a:pPr>
            <a:endParaRPr lang="el-GR" altLang="el-GR" sz="2800" dirty="0"/>
          </a:p>
        </p:txBody>
      </p:sp>
      <p:pic>
        <p:nvPicPr>
          <p:cNvPr id="10244" name="Picture 2" descr="Superior and Posterior Mediastinum">
            <a:extLst>
              <a:ext uri="{FF2B5EF4-FFF2-40B4-BE49-F238E27FC236}">
                <a16:creationId xmlns:a16="http://schemas.microsoft.com/office/drawing/2014/main" id="{40B5E559-2B6B-5FBD-C354-0A4DB60FD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141663"/>
            <a:ext cx="44164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Superior and Posterior Mediastinum">
            <a:extLst>
              <a:ext uri="{FF2B5EF4-FFF2-40B4-BE49-F238E27FC236}">
                <a16:creationId xmlns:a16="http://schemas.microsoft.com/office/drawing/2014/main" id="{3434DE30-3725-CEE5-C6AC-80EA4FA22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141663"/>
            <a:ext cx="39179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4304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4034" name="Picture 2" descr="Mediastinum &#10; The mediastinum is a broad central partition that &#10;separates the two laterally placed pleural cavities. &#10; ..."/>
          <p:cNvPicPr>
            <a:picLocks noChangeAspect="1" noChangeArrowheads="1"/>
          </p:cNvPicPr>
          <p:nvPr/>
        </p:nvPicPr>
        <p:blipFill rotWithShape="1">
          <a:blip r:embed="rId2">
            <a:extLst>
              <a:ext uri="{28A0092B-C50C-407E-A947-70E740481C1C}">
                <a14:useLocalDpi xmlns:a14="http://schemas.microsoft.com/office/drawing/2010/main" val="0"/>
              </a:ext>
            </a:extLst>
          </a:blip>
          <a:srcRect l="7674" t="11281" b="9852"/>
          <a:stretch/>
        </p:blipFill>
        <p:spPr bwMode="auto">
          <a:xfrm>
            <a:off x="0" y="0"/>
            <a:ext cx="91534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440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4A704D-5326-0255-12A7-BACBA3E7431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7AD8CF86-8922-7BC9-953D-56FFC3BDE2F9}"/>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2C57F3E4-D326-F5D9-095B-FA942614B68D}"/>
              </a:ext>
            </a:extLst>
          </p:cNvPr>
          <p:cNvPicPr>
            <a:picLocks noChangeAspect="1"/>
          </p:cNvPicPr>
          <p:nvPr/>
        </p:nvPicPr>
        <p:blipFill rotWithShape="1">
          <a:blip r:embed="rId2"/>
          <a:srcRect t="7426" r="6643"/>
          <a:stretch/>
        </p:blipFill>
        <p:spPr>
          <a:xfrm>
            <a:off x="0" y="0"/>
            <a:ext cx="9143999" cy="6858000"/>
          </a:xfrm>
          <a:prstGeom prst="rect">
            <a:avLst/>
          </a:prstGeom>
        </p:spPr>
      </p:pic>
      <p:sp>
        <p:nvSpPr>
          <p:cNvPr id="4" name="TextBox 3">
            <a:extLst>
              <a:ext uri="{FF2B5EF4-FFF2-40B4-BE49-F238E27FC236}">
                <a16:creationId xmlns:a16="http://schemas.microsoft.com/office/drawing/2014/main" id="{FD2DF8CA-626E-0BC5-9893-60830CF3E250}"/>
              </a:ext>
            </a:extLst>
          </p:cNvPr>
          <p:cNvSpPr txBox="1"/>
          <p:nvPr/>
        </p:nvSpPr>
        <p:spPr>
          <a:xfrm>
            <a:off x="214132" y="4977114"/>
            <a:ext cx="5295418" cy="954107"/>
          </a:xfrm>
          <a:prstGeom prst="rect">
            <a:avLst/>
          </a:prstGeom>
          <a:noFill/>
        </p:spPr>
        <p:txBody>
          <a:bodyPr wrap="square" rtlCol="0">
            <a:spAutoFit/>
          </a:bodyPr>
          <a:lstStyle/>
          <a:p>
            <a:r>
              <a:rPr lang="en-US" sz="2800" b="1" dirty="0">
                <a:solidFill>
                  <a:srgbClr val="FF0000"/>
                </a:solidFill>
                <a:highlight>
                  <a:srgbClr val="00FFFF"/>
                </a:highlight>
                <a:latin typeface="Comic Sans MS"/>
                <a:cs typeface="Comic Sans MS"/>
              </a:rPr>
              <a:t>Thorax cavity </a:t>
            </a:r>
          </a:p>
          <a:p>
            <a:r>
              <a:rPr lang="en-US" sz="2800" b="1" dirty="0">
                <a:solidFill>
                  <a:srgbClr val="FF0000"/>
                </a:solidFill>
                <a:highlight>
                  <a:srgbClr val="00FFFF"/>
                </a:highlight>
                <a:latin typeface="Comic Sans MS"/>
                <a:cs typeface="Comic Sans MS"/>
              </a:rPr>
              <a:t>Mediastinum divisions</a:t>
            </a:r>
            <a:r>
              <a:rPr lang="en-US" sz="2800" b="1" dirty="0">
                <a:solidFill>
                  <a:srgbClr val="FF0000"/>
                </a:solidFill>
                <a:latin typeface="Comic Sans MS"/>
                <a:cs typeface="Comic Sans MS"/>
              </a:rPr>
              <a:t> </a:t>
            </a:r>
            <a:endParaRPr lang="el-GR" sz="2800" b="1" dirty="0">
              <a:solidFill>
                <a:srgbClr val="FF0000"/>
              </a:solidFill>
              <a:latin typeface="Comic Sans MS"/>
              <a:cs typeface="Comic Sans MS"/>
            </a:endParaRPr>
          </a:p>
        </p:txBody>
      </p:sp>
      <p:pic>
        <p:nvPicPr>
          <p:cNvPr id="36866" name="Picture 2" descr="https://upload.wikimedia.org/wikipedia/commons/a/ab/Mediastinum.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53868"/>
            <a:ext cx="3829723" cy="4923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412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37892" name="Picture 4" descr="http://image.slidesharecdn.com/mediastiniumnew-140731113229-phpapp02/95/mediastinal-tumors-6-638.jpg?cb=14081565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8"/>
            <a:ext cx="9127518" cy="6858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955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1986" name="Picture 2" descr="http://image.slidesharecdn.com/mediastiniumnew-140731113229-phpapp02/95/mediastinal-tumors-14-638.jpg?cb=14081565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13"/>
            <a:ext cx="9144000" cy="687111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10309067-2307-5436-D2B2-5C0DF152D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692" y="1396536"/>
            <a:ext cx="5357308" cy="549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a:extLst>
              <a:ext uri="{FF2B5EF4-FFF2-40B4-BE49-F238E27FC236}">
                <a16:creationId xmlns:a16="http://schemas.microsoft.com/office/drawing/2014/main" id="{D727B7C3-5E2C-871C-A60F-BB54C830BF1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50626" y="4335331"/>
            <a:ext cx="2342640" cy="2415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871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0962" name="Picture 2" descr="http://image.slidesharecdn.com/mediastiniumnew-140731113229-phpapp02/95/mediastinal-tumors-10-638.jpg?cb=14081565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13"/>
            <a:ext cx="9144000" cy="68711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4FD34AA-F4CE-0516-4BE1-849C7963F008}"/>
              </a:ext>
            </a:extLst>
          </p:cNvPr>
          <p:cNvSpPr txBox="1"/>
          <p:nvPr/>
        </p:nvSpPr>
        <p:spPr>
          <a:xfrm>
            <a:off x="103517" y="1548311"/>
            <a:ext cx="4045789" cy="4247317"/>
          </a:xfrm>
          <a:prstGeom prst="rect">
            <a:avLst/>
          </a:prstGeom>
          <a:solidFill>
            <a:srgbClr val="002060"/>
          </a:solidFill>
        </p:spPr>
        <p:txBody>
          <a:bodyPr wrap="square">
            <a:spAutoFit/>
          </a:bodyPr>
          <a:lstStyle/>
          <a:p>
            <a:pPr>
              <a:buNone/>
            </a:pPr>
            <a:r>
              <a:rPr lang="tr-TR" b="1" dirty="0">
                <a:highlight>
                  <a:srgbClr val="FF00FF"/>
                </a:highlight>
              </a:rPr>
              <a:t>Superior Mediastinum</a:t>
            </a:r>
          </a:p>
          <a:p>
            <a:r>
              <a:rPr lang="tr-TR" b="1" dirty="0"/>
              <a:t>Above sternal angle (T4-T5) to thoracic inlet</a:t>
            </a:r>
            <a:endParaRPr lang="tr-TR" dirty="0"/>
          </a:p>
          <a:p>
            <a:endParaRPr lang="en-US" b="1" dirty="0"/>
          </a:p>
          <a:p>
            <a:endParaRPr lang="en-US" b="1" dirty="0"/>
          </a:p>
          <a:p>
            <a:endParaRPr lang="en-US" b="1" dirty="0"/>
          </a:p>
          <a:p>
            <a:r>
              <a:rPr lang="tr-TR" b="1" dirty="0"/>
              <a:t>Contents</a:t>
            </a:r>
            <a:r>
              <a:rPr lang="tr-TR" dirty="0"/>
              <a:t>:</a:t>
            </a:r>
          </a:p>
          <a:p>
            <a:pPr marL="742950" lvl="1" indent="-285750">
              <a:buFont typeface="Arial" panose="020B0604020202020204" pitchFamily="34" charset="0"/>
              <a:buChar char="•"/>
            </a:pPr>
            <a:r>
              <a:rPr lang="tr-TR" dirty="0"/>
              <a:t>Aortic arch + its branches</a:t>
            </a:r>
          </a:p>
          <a:p>
            <a:pPr marL="742950" lvl="1" indent="-285750">
              <a:buFont typeface="Arial" panose="020B0604020202020204" pitchFamily="34" charset="0"/>
              <a:buChar char="•"/>
            </a:pPr>
            <a:r>
              <a:rPr lang="tr-TR" dirty="0"/>
              <a:t>Brachiocephalic veins &amp; SVC</a:t>
            </a:r>
          </a:p>
          <a:p>
            <a:pPr marL="742950" lvl="1" indent="-285750">
              <a:buFont typeface="Arial" panose="020B0604020202020204" pitchFamily="34" charset="0"/>
              <a:buChar char="•"/>
            </a:pPr>
            <a:r>
              <a:rPr lang="tr-TR" dirty="0"/>
              <a:t>Trachea</a:t>
            </a:r>
          </a:p>
          <a:p>
            <a:pPr marL="742950" lvl="1" indent="-285750">
              <a:buFont typeface="Arial" panose="020B0604020202020204" pitchFamily="34" charset="0"/>
              <a:buChar char="•"/>
            </a:pPr>
            <a:r>
              <a:rPr lang="tr-TR" dirty="0"/>
              <a:t>Esophagus</a:t>
            </a:r>
          </a:p>
          <a:p>
            <a:pPr marL="742950" lvl="1" indent="-285750">
              <a:buFont typeface="Arial" panose="020B0604020202020204" pitchFamily="34" charset="0"/>
              <a:buChar char="•"/>
            </a:pPr>
            <a:r>
              <a:rPr lang="tr-TR" dirty="0"/>
              <a:t>Thoracic duct</a:t>
            </a:r>
          </a:p>
          <a:p>
            <a:pPr marL="742950" lvl="1" indent="-285750">
              <a:buFont typeface="Arial" panose="020B0604020202020204" pitchFamily="34" charset="0"/>
              <a:buChar char="•"/>
            </a:pPr>
            <a:r>
              <a:rPr lang="tr-TR" dirty="0"/>
              <a:t>Thymus</a:t>
            </a:r>
          </a:p>
          <a:p>
            <a:pPr marL="742950" lvl="1" indent="-285750">
              <a:buFont typeface="Arial" panose="020B0604020202020204" pitchFamily="34" charset="0"/>
              <a:buChar char="•"/>
            </a:pPr>
            <a:r>
              <a:rPr lang="tr-TR" dirty="0"/>
              <a:t>Vagus, phrenic, and left recurrent laryngeal nerves</a:t>
            </a:r>
          </a:p>
        </p:txBody>
      </p:sp>
    </p:spTree>
    <p:extLst>
      <p:ext uri="{BB962C8B-B14F-4D97-AF65-F5344CB8AC3E}">
        <p14:creationId xmlns:p14="http://schemas.microsoft.com/office/powerpoint/2010/main" val="3336649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38914" name="Picture 2" descr="http://image.slidesharecdn.com/mediastiniumnew-140731113229-phpapp02/95/mediastinal-tumors-16-638.jpg?cb=14081565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6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434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35842" name="Picture 2" descr="http://image.slidesharecdn.com/5-130908013706-/95/mediastinum-15-638.jpg?cb=13786114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4" y="0"/>
            <a:ext cx="9126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570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CAAF09-9EDF-BCEB-E748-CB7FEBE56E32}"/>
              </a:ext>
            </a:extLst>
          </p:cNvPr>
          <p:cNvSpPr>
            <a:spLocks noGrp="1"/>
          </p:cNvSpPr>
          <p:nvPr>
            <p:ph type="title"/>
          </p:nvPr>
        </p:nvSpPr>
        <p:spPr/>
        <p:txBody>
          <a:bodyPr>
            <a:normAutofit fontScale="90000"/>
          </a:bodyPr>
          <a:lstStyle/>
          <a:p>
            <a:r>
              <a:rPr lang="en-US" b="1" dirty="0">
                <a:highlight>
                  <a:srgbClr val="FF00FF"/>
                </a:highlight>
              </a:rPr>
              <a:t>Overview of Pleura and Lungs</a:t>
            </a:r>
            <a:br>
              <a:rPr lang="en-US" b="1" dirty="0"/>
            </a:br>
            <a:endParaRPr lang="el-GR" dirty="0"/>
          </a:p>
        </p:txBody>
      </p:sp>
      <p:sp>
        <p:nvSpPr>
          <p:cNvPr id="3" name="Θέση περιεχομένου 2">
            <a:extLst>
              <a:ext uri="{FF2B5EF4-FFF2-40B4-BE49-F238E27FC236}">
                <a16:creationId xmlns:a16="http://schemas.microsoft.com/office/drawing/2014/main" id="{53C16B2F-C3BC-E412-CB30-34CA4FF92A2F}"/>
              </a:ext>
            </a:extLst>
          </p:cNvPr>
          <p:cNvSpPr>
            <a:spLocks noGrp="1"/>
          </p:cNvSpPr>
          <p:nvPr>
            <p:ph idx="1"/>
          </p:nvPr>
        </p:nvSpPr>
        <p:spPr/>
        <p:txBody>
          <a:bodyPr>
            <a:normAutofit fontScale="85000" lnSpcReduction="20000"/>
          </a:bodyPr>
          <a:lstStyle/>
          <a:p>
            <a:pPr marL="0" indent="0">
              <a:buNone/>
            </a:pPr>
            <a:r>
              <a:rPr lang="en-US" b="1" dirty="0">
                <a:highlight>
                  <a:srgbClr val="FF00FF"/>
                </a:highlight>
              </a:rPr>
              <a:t>1. Lungs: Structure &amp; Function</a:t>
            </a:r>
          </a:p>
          <a:p>
            <a:r>
              <a:rPr lang="en-US" b="1" dirty="0"/>
              <a:t>Main organs of respiration</a:t>
            </a:r>
            <a:r>
              <a:rPr lang="en-US" dirty="0"/>
              <a:t>, located in </a:t>
            </a:r>
            <a:r>
              <a:rPr lang="en-US" b="1" dirty="0"/>
              <a:t>pleural cavities</a:t>
            </a:r>
            <a:r>
              <a:rPr lang="en-US" dirty="0"/>
              <a:t> on each side of the mediastinum.</a:t>
            </a:r>
          </a:p>
          <a:p>
            <a:r>
              <a:rPr lang="en-US" b="1" dirty="0"/>
              <a:t>Right lung</a:t>
            </a:r>
            <a:r>
              <a:rPr lang="en-US" dirty="0"/>
              <a:t>: 3 lobes (superior, middle, inferior); divided by </a:t>
            </a:r>
            <a:r>
              <a:rPr lang="en-US" b="1" dirty="0"/>
              <a:t>oblique</a:t>
            </a:r>
            <a:r>
              <a:rPr lang="en-US" dirty="0"/>
              <a:t> and </a:t>
            </a:r>
            <a:r>
              <a:rPr lang="en-US" b="1" dirty="0"/>
              <a:t>horizontal</a:t>
            </a:r>
            <a:r>
              <a:rPr lang="en-US" dirty="0"/>
              <a:t> fissures.</a:t>
            </a:r>
          </a:p>
          <a:p>
            <a:r>
              <a:rPr lang="en-US" b="1" dirty="0"/>
              <a:t>Left lung</a:t>
            </a:r>
            <a:r>
              <a:rPr lang="en-US" dirty="0"/>
              <a:t>: 2 lobes (superior and inferior); separated by an </a:t>
            </a:r>
            <a:r>
              <a:rPr lang="en-US" b="1" dirty="0"/>
              <a:t>oblique fissure</a:t>
            </a:r>
            <a:r>
              <a:rPr lang="en-US" dirty="0"/>
              <a:t>.</a:t>
            </a:r>
          </a:p>
          <a:p>
            <a:r>
              <a:rPr lang="en-US" b="1" dirty="0"/>
              <a:t>Apex</a:t>
            </a:r>
            <a:r>
              <a:rPr lang="en-US" dirty="0"/>
              <a:t>: Extends above the first rib, just behind the clavicle.</a:t>
            </a:r>
          </a:p>
          <a:p>
            <a:r>
              <a:rPr lang="en-US" b="1" dirty="0"/>
              <a:t>Base</a:t>
            </a:r>
            <a:r>
              <a:rPr lang="en-US" dirty="0"/>
              <a:t>: Rests on the diaphragm.</a:t>
            </a:r>
          </a:p>
          <a:p>
            <a:r>
              <a:rPr lang="en-US" dirty="0"/>
              <a:t>Surfaces: </a:t>
            </a:r>
            <a:r>
              <a:rPr lang="en-US" b="1" dirty="0"/>
              <a:t>Costal (lateral)</a:t>
            </a:r>
            <a:r>
              <a:rPr lang="en-US" dirty="0"/>
              <a:t> and </a:t>
            </a:r>
            <a:r>
              <a:rPr lang="en-US" b="1" dirty="0"/>
              <a:t>mediastinal (medial)</a:t>
            </a:r>
            <a:r>
              <a:rPr lang="en-US" dirty="0"/>
              <a:t>.</a:t>
            </a:r>
          </a:p>
          <a:p>
            <a:r>
              <a:rPr lang="en-US" dirty="0"/>
              <a:t>Borders: </a:t>
            </a:r>
            <a:r>
              <a:rPr lang="en-US" b="1" dirty="0"/>
              <a:t>Anterior</a:t>
            </a:r>
            <a:r>
              <a:rPr lang="en-US" dirty="0"/>
              <a:t>, </a:t>
            </a:r>
            <a:r>
              <a:rPr lang="en-US" b="1" dirty="0"/>
              <a:t>posterior</a:t>
            </a:r>
            <a:r>
              <a:rPr lang="en-US" dirty="0"/>
              <a:t>, and </a:t>
            </a:r>
            <a:r>
              <a:rPr lang="en-US" b="1" dirty="0"/>
              <a:t>inferior</a:t>
            </a:r>
            <a:r>
              <a:rPr lang="en-US" dirty="0"/>
              <a:t>.</a:t>
            </a:r>
          </a:p>
          <a:p>
            <a:endParaRPr lang="el-GR" dirty="0"/>
          </a:p>
        </p:txBody>
      </p:sp>
    </p:spTree>
    <p:extLst>
      <p:ext uri="{BB962C8B-B14F-4D97-AF65-F5344CB8AC3E}">
        <p14:creationId xmlns:p14="http://schemas.microsoft.com/office/powerpoint/2010/main" val="1711016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75BBC7-E8BE-D1D5-0C55-A3E3E418AD1C}"/>
              </a:ext>
            </a:extLst>
          </p:cNvPr>
          <p:cNvSpPr>
            <a:spLocks noGrp="1"/>
          </p:cNvSpPr>
          <p:nvPr>
            <p:ph type="title"/>
          </p:nvPr>
        </p:nvSpPr>
        <p:spPr/>
        <p:txBody>
          <a:bodyPr/>
          <a:lstStyle/>
          <a:p>
            <a:r>
              <a:rPr lang="en-US" dirty="0">
                <a:highlight>
                  <a:srgbClr val="FF00FF"/>
                </a:highlight>
              </a:rPr>
              <a:t>Inferior mediastinum </a:t>
            </a:r>
            <a:endParaRPr lang="el-GR" dirty="0">
              <a:highlight>
                <a:srgbClr val="FF00FF"/>
              </a:highlight>
            </a:endParaRPr>
          </a:p>
        </p:txBody>
      </p:sp>
      <p:graphicFrame>
        <p:nvGraphicFramePr>
          <p:cNvPr id="4" name="Θέση περιεχομένου 3">
            <a:extLst>
              <a:ext uri="{FF2B5EF4-FFF2-40B4-BE49-F238E27FC236}">
                <a16:creationId xmlns:a16="http://schemas.microsoft.com/office/drawing/2014/main" id="{EC2AB18B-48CB-2286-0230-A9BD2E7715E5}"/>
              </a:ext>
            </a:extLst>
          </p:cNvPr>
          <p:cNvGraphicFramePr>
            <a:graphicFrameLocks noGrp="1"/>
          </p:cNvGraphicFramePr>
          <p:nvPr>
            <p:ph idx="1"/>
            <p:extLst>
              <p:ext uri="{D42A27DB-BD31-4B8C-83A1-F6EECF244321}">
                <p14:modId xmlns:p14="http://schemas.microsoft.com/office/powerpoint/2010/main" val="429488923"/>
              </p:ext>
            </p:extLst>
          </p:nvPr>
        </p:nvGraphicFramePr>
        <p:xfrm>
          <a:off x="457200" y="2354739"/>
          <a:ext cx="8229600" cy="3108960"/>
        </p:xfrm>
        <a:graphic>
          <a:graphicData uri="http://schemas.openxmlformats.org/drawingml/2006/table">
            <a:tbl>
              <a:tblPr/>
              <a:tblGrid>
                <a:gridCol w="4114800">
                  <a:extLst>
                    <a:ext uri="{9D8B030D-6E8A-4147-A177-3AD203B41FA5}">
                      <a16:colId xmlns:a16="http://schemas.microsoft.com/office/drawing/2014/main" val="4044219399"/>
                    </a:ext>
                  </a:extLst>
                </a:gridCol>
                <a:gridCol w="4114800">
                  <a:extLst>
                    <a:ext uri="{9D8B030D-6E8A-4147-A177-3AD203B41FA5}">
                      <a16:colId xmlns:a16="http://schemas.microsoft.com/office/drawing/2014/main" val="1959036588"/>
                    </a:ext>
                  </a:extLst>
                </a:gridCol>
              </a:tblGrid>
              <a:tr h="0">
                <a:tc>
                  <a:txBody>
                    <a:bodyPr/>
                    <a:lstStyle/>
                    <a:p>
                      <a:pPr algn="ctr"/>
                      <a:r>
                        <a:rPr lang="tr-TR" dirty="0"/>
                        <a:t>Subdivision</a:t>
                      </a:r>
                    </a:p>
                  </a:txBody>
                  <a:tcPr anchor="ctr">
                    <a:lnL>
                      <a:noFill/>
                    </a:lnL>
                    <a:lnR>
                      <a:noFill/>
                    </a:lnR>
                    <a:lnT>
                      <a:noFill/>
                    </a:lnT>
                    <a:lnB>
                      <a:noFill/>
                    </a:lnB>
                    <a:noFill/>
                  </a:tcPr>
                </a:tc>
                <a:tc>
                  <a:txBody>
                    <a:bodyPr/>
                    <a:lstStyle/>
                    <a:p>
                      <a:pPr algn="ctr"/>
                      <a:r>
                        <a:rPr lang="tr-TR" dirty="0"/>
                        <a:t>Location &amp; Contents</a:t>
                      </a:r>
                    </a:p>
                  </a:txBody>
                  <a:tcPr anchor="ctr">
                    <a:lnL>
                      <a:noFill/>
                    </a:lnL>
                    <a:lnR>
                      <a:noFill/>
                    </a:lnR>
                    <a:lnT>
                      <a:noFill/>
                    </a:lnT>
                    <a:lnB>
                      <a:noFill/>
                    </a:lnB>
                    <a:noFill/>
                  </a:tcPr>
                </a:tc>
                <a:extLst>
                  <a:ext uri="{0D108BD9-81ED-4DB2-BD59-A6C34878D82A}">
                    <a16:rowId xmlns:a16="http://schemas.microsoft.com/office/drawing/2014/main" val="337928897"/>
                  </a:ext>
                </a:extLst>
              </a:tr>
              <a:tr h="0">
                <a:tc>
                  <a:txBody>
                    <a:bodyPr/>
                    <a:lstStyle/>
                    <a:p>
                      <a:pPr algn="ctr"/>
                      <a:r>
                        <a:rPr lang="tr-TR" b="1"/>
                        <a:t>Anterior</a:t>
                      </a:r>
                      <a:endParaRPr lang="tr-TR"/>
                    </a:p>
                  </a:txBody>
                  <a:tcPr anchor="ctr">
                    <a:lnL>
                      <a:noFill/>
                    </a:lnL>
                    <a:lnR>
                      <a:noFill/>
                    </a:lnR>
                    <a:lnT>
                      <a:noFill/>
                    </a:lnT>
                    <a:lnB>
                      <a:noFill/>
                    </a:lnB>
                    <a:noFill/>
                  </a:tcPr>
                </a:tc>
                <a:tc>
                  <a:txBody>
                    <a:bodyPr/>
                    <a:lstStyle/>
                    <a:p>
                      <a:pPr algn="ctr"/>
                      <a:r>
                        <a:rPr lang="en-US" dirty="0"/>
                        <a:t>Between sternum &amp; pericardium– Fat, lymph nodes, remnants of thymus</a:t>
                      </a:r>
                    </a:p>
                  </a:txBody>
                  <a:tcPr anchor="ctr">
                    <a:lnL>
                      <a:noFill/>
                    </a:lnL>
                    <a:lnR>
                      <a:noFill/>
                    </a:lnR>
                    <a:lnT>
                      <a:noFill/>
                    </a:lnT>
                    <a:lnB>
                      <a:noFill/>
                    </a:lnB>
                    <a:noFill/>
                  </a:tcPr>
                </a:tc>
                <a:extLst>
                  <a:ext uri="{0D108BD9-81ED-4DB2-BD59-A6C34878D82A}">
                    <a16:rowId xmlns:a16="http://schemas.microsoft.com/office/drawing/2014/main" val="3490323228"/>
                  </a:ext>
                </a:extLst>
              </a:tr>
              <a:tr h="0">
                <a:tc>
                  <a:txBody>
                    <a:bodyPr/>
                    <a:lstStyle/>
                    <a:p>
                      <a:pPr algn="ctr"/>
                      <a:r>
                        <a:rPr lang="tr-TR" b="1"/>
                        <a:t>Middle</a:t>
                      </a:r>
                      <a:endParaRPr lang="tr-TR"/>
                    </a:p>
                  </a:txBody>
                  <a:tcPr anchor="ctr">
                    <a:lnL>
                      <a:noFill/>
                    </a:lnL>
                    <a:lnR>
                      <a:noFill/>
                    </a:lnR>
                    <a:lnT>
                      <a:noFill/>
                    </a:lnT>
                    <a:lnB>
                      <a:noFill/>
                    </a:lnB>
                    <a:noFill/>
                  </a:tcPr>
                </a:tc>
                <a:tc>
                  <a:txBody>
                    <a:bodyPr/>
                    <a:lstStyle/>
                    <a:p>
                      <a:pPr algn="ctr"/>
                      <a:r>
                        <a:rPr lang="en-US" dirty="0"/>
                        <a:t>Contains the </a:t>
                      </a:r>
                      <a:r>
                        <a:rPr lang="en-US" b="1" dirty="0"/>
                        <a:t>heart</a:t>
                      </a:r>
                      <a:r>
                        <a:rPr lang="en-US" dirty="0"/>
                        <a:t> in pericardium– Great vessels, phrenic nerves, pericardial sac</a:t>
                      </a:r>
                    </a:p>
                  </a:txBody>
                  <a:tcPr anchor="ctr">
                    <a:lnL>
                      <a:noFill/>
                    </a:lnL>
                    <a:lnR>
                      <a:noFill/>
                    </a:lnR>
                    <a:lnT>
                      <a:noFill/>
                    </a:lnT>
                    <a:lnB>
                      <a:noFill/>
                    </a:lnB>
                    <a:noFill/>
                  </a:tcPr>
                </a:tc>
                <a:extLst>
                  <a:ext uri="{0D108BD9-81ED-4DB2-BD59-A6C34878D82A}">
                    <a16:rowId xmlns:a16="http://schemas.microsoft.com/office/drawing/2014/main" val="2032032345"/>
                  </a:ext>
                </a:extLst>
              </a:tr>
              <a:tr h="0">
                <a:tc>
                  <a:txBody>
                    <a:bodyPr/>
                    <a:lstStyle/>
                    <a:p>
                      <a:pPr algn="ctr"/>
                      <a:r>
                        <a:rPr lang="tr-TR" b="1"/>
                        <a:t>Posterior</a:t>
                      </a:r>
                      <a:endParaRPr lang="tr-TR"/>
                    </a:p>
                  </a:txBody>
                  <a:tcPr anchor="ctr">
                    <a:lnL>
                      <a:noFill/>
                    </a:lnL>
                    <a:lnR>
                      <a:noFill/>
                    </a:lnR>
                    <a:lnT>
                      <a:noFill/>
                    </a:lnT>
                    <a:lnB>
                      <a:noFill/>
                    </a:lnB>
                    <a:noFill/>
                  </a:tcPr>
                </a:tc>
                <a:tc>
                  <a:txBody>
                    <a:bodyPr/>
                    <a:lstStyle/>
                    <a:p>
                      <a:pPr algn="ctr"/>
                      <a:r>
                        <a:rPr lang="tr-TR" dirty="0"/>
                        <a:t>Behind pericardium, in front of spine– Esophagus, descending thoracic aorta, azygos system, thoracic duct, vagus nerves</a:t>
                      </a:r>
                    </a:p>
                  </a:txBody>
                  <a:tcPr anchor="ctr">
                    <a:lnL>
                      <a:noFill/>
                    </a:lnL>
                    <a:lnR>
                      <a:noFill/>
                    </a:lnR>
                    <a:lnT>
                      <a:noFill/>
                    </a:lnT>
                    <a:lnB>
                      <a:noFill/>
                    </a:lnB>
                    <a:noFill/>
                  </a:tcPr>
                </a:tc>
                <a:extLst>
                  <a:ext uri="{0D108BD9-81ED-4DB2-BD59-A6C34878D82A}">
                    <a16:rowId xmlns:a16="http://schemas.microsoft.com/office/drawing/2014/main" val="1800600600"/>
                  </a:ext>
                </a:extLst>
              </a:tr>
            </a:tbl>
          </a:graphicData>
        </a:graphic>
      </p:graphicFrame>
    </p:spTree>
    <p:extLst>
      <p:ext uri="{BB962C8B-B14F-4D97-AF65-F5344CB8AC3E}">
        <p14:creationId xmlns:p14="http://schemas.microsoft.com/office/powerpoint/2010/main" val="452995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graphicFrame>
        <p:nvGraphicFramePr>
          <p:cNvPr id="5" name="Θέση περιεχομένου 4">
            <a:extLst>
              <a:ext uri="{FF2B5EF4-FFF2-40B4-BE49-F238E27FC236}">
                <a16:creationId xmlns:a16="http://schemas.microsoft.com/office/drawing/2014/main" id="{F8D96C89-AF52-5FBB-5696-0BBB4BEEC89B}"/>
              </a:ext>
            </a:extLst>
          </p:cNvPr>
          <p:cNvGraphicFramePr>
            <a:graphicFrameLocks noGrp="1"/>
          </p:cNvGraphicFramePr>
          <p:nvPr>
            <p:ph idx="1"/>
            <p:extLst>
              <p:ext uri="{D42A27DB-BD31-4B8C-83A1-F6EECF244321}">
                <p14:modId xmlns:p14="http://schemas.microsoft.com/office/powerpoint/2010/main" val="799414242"/>
              </p:ext>
            </p:extLst>
          </p:nvPr>
        </p:nvGraphicFramePr>
        <p:xfrm>
          <a:off x="5960852" y="1846053"/>
          <a:ext cx="2725948" cy="9144000"/>
        </p:xfrm>
        <a:graphic>
          <a:graphicData uri="http://schemas.openxmlformats.org/drawingml/2006/table">
            <a:tbl>
              <a:tblPr/>
              <a:tblGrid>
                <a:gridCol w="1362974">
                  <a:extLst>
                    <a:ext uri="{9D8B030D-6E8A-4147-A177-3AD203B41FA5}">
                      <a16:colId xmlns:a16="http://schemas.microsoft.com/office/drawing/2014/main" val="2467645263"/>
                    </a:ext>
                  </a:extLst>
                </a:gridCol>
                <a:gridCol w="1362974">
                  <a:extLst>
                    <a:ext uri="{9D8B030D-6E8A-4147-A177-3AD203B41FA5}">
                      <a16:colId xmlns:a16="http://schemas.microsoft.com/office/drawing/2014/main" val="1878936384"/>
                    </a:ext>
                  </a:extLst>
                </a:gridCol>
              </a:tblGrid>
              <a:tr h="425605">
                <a:tc>
                  <a:txBody>
                    <a:bodyPr/>
                    <a:lstStyle/>
                    <a:p>
                      <a:r>
                        <a:rPr lang="tr-TR"/>
                        <a:t>Subdivision</a:t>
                      </a:r>
                    </a:p>
                  </a:txBody>
                  <a:tcPr anchor="ctr">
                    <a:lnL>
                      <a:noFill/>
                    </a:lnL>
                    <a:lnR>
                      <a:noFill/>
                    </a:lnR>
                    <a:lnT>
                      <a:noFill/>
                    </a:lnT>
                    <a:lnB>
                      <a:noFill/>
                    </a:lnB>
                    <a:noFill/>
                  </a:tcPr>
                </a:tc>
                <a:tc>
                  <a:txBody>
                    <a:bodyPr/>
                    <a:lstStyle/>
                    <a:p>
                      <a:r>
                        <a:rPr lang="tr-TR"/>
                        <a:t>Location &amp; Contents</a:t>
                      </a:r>
                    </a:p>
                  </a:txBody>
                  <a:tcPr anchor="ctr">
                    <a:lnL>
                      <a:noFill/>
                    </a:lnL>
                    <a:lnR>
                      <a:noFill/>
                    </a:lnR>
                    <a:lnT>
                      <a:noFill/>
                    </a:lnT>
                    <a:lnB>
                      <a:noFill/>
                    </a:lnB>
                    <a:noFill/>
                  </a:tcPr>
                </a:tc>
                <a:extLst>
                  <a:ext uri="{0D108BD9-81ED-4DB2-BD59-A6C34878D82A}">
                    <a16:rowId xmlns:a16="http://schemas.microsoft.com/office/drawing/2014/main" val="4040430944"/>
                  </a:ext>
                </a:extLst>
              </a:tr>
              <a:tr h="744809">
                <a:tc>
                  <a:txBody>
                    <a:bodyPr/>
                    <a:lstStyle/>
                    <a:p>
                      <a:r>
                        <a:rPr lang="tr-TR" b="1"/>
                        <a:t>Anterior</a:t>
                      </a:r>
                      <a:endParaRPr lang="tr-TR"/>
                    </a:p>
                  </a:txBody>
                  <a:tcPr anchor="ctr">
                    <a:lnL>
                      <a:noFill/>
                    </a:lnL>
                    <a:lnR>
                      <a:noFill/>
                    </a:lnR>
                    <a:lnT>
                      <a:noFill/>
                    </a:lnT>
                    <a:lnB>
                      <a:noFill/>
                    </a:lnB>
                    <a:noFill/>
                  </a:tcPr>
                </a:tc>
                <a:tc>
                  <a:txBody>
                    <a:bodyPr/>
                    <a:lstStyle/>
                    <a:p>
                      <a:r>
                        <a:rPr lang="en-US"/>
                        <a:t>Between sternum &amp; pericardium– Fat, lymph nodes, remnants of thymus</a:t>
                      </a:r>
                    </a:p>
                  </a:txBody>
                  <a:tcPr anchor="ctr">
                    <a:lnL>
                      <a:noFill/>
                    </a:lnL>
                    <a:lnR>
                      <a:noFill/>
                    </a:lnR>
                    <a:lnT>
                      <a:noFill/>
                    </a:lnT>
                    <a:lnB>
                      <a:noFill/>
                    </a:lnB>
                    <a:noFill/>
                  </a:tcPr>
                </a:tc>
                <a:extLst>
                  <a:ext uri="{0D108BD9-81ED-4DB2-BD59-A6C34878D82A}">
                    <a16:rowId xmlns:a16="http://schemas.microsoft.com/office/drawing/2014/main" val="2045755809"/>
                  </a:ext>
                </a:extLst>
              </a:tr>
              <a:tr h="1064014">
                <a:tc>
                  <a:txBody>
                    <a:bodyPr/>
                    <a:lstStyle/>
                    <a:p>
                      <a:r>
                        <a:rPr lang="tr-TR" b="1"/>
                        <a:t>Middle</a:t>
                      </a:r>
                      <a:endParaRPr lang="tr-TR"/>
                    </a:p>
                  </a:txBody>
                  <a:tcPr anchor="ctr">
                    <a:lnL>
                      <a:noFill/>
                    </a:lnL>
                    <a:lnR>
                      <a:noFill/>
                    </a:lnR>
                    <a:lnT>
                      <a:noFill/>
                    </a:lnT>
                    <a:lnB>
                      <a:noFill/>
                    </a:lnB>
                    <a:noFill/>
                  </a:tcPr>
                </a:tc>
                <a:tc>
                  <a:txBody>
                    <a:bodyPr/>
                    <a:lstStyle/>
                    <a:p>
                      <a:r>
                        <a:rPr lang="en-US"/>
                        <a:t>Contains the </a:t>
                      </a:r>
                      <a:r>
                        <a:rPr lang="en-US" b="1"/>
                        <a:t>heart</a:t>
                      </a:r>
                      <a:r>
                        <a:rPr lang="en-US"/>
                        <a:t> in pericardium– Great vessels, phrenic nerves, pericardial sac</a:t>
                      </a:r>
                    </a:p>
                  </a:txBody>
                  <a:tcPr anchor="ctr">
                    <a:lnL>
                      <a:noFill/>
                    </a:lnL>
                    <a:lnR>
                      <a:noFill/>
                    </a:lnR>
                    <a:lnT>
                      <a:noFill/>
                    </a:lnT>
                    <a:lnB>
                      <a:noFill/>
                    </a:lnB>
                    <a:noFill/>
                  </a:tcPr>
                </a:tc>
                <a:extLst>
                  <a:ext uri="{0D108BD9-81ED-4DB2-BD59-A6C34878D82A}">
                    <a16:rowId xmlns:a16="http://schemas.microsoft.com/office/drawing/2014/main" val="1116334081"/>
                  </a:ext>
                </a:extLst>
              </a:tr>
              <a:tr h="1383218">
                <a:tc>
                  <a:txBody>
                    <a:bodyPr/>
                    <a:lstStyle/>
                    <a:p>
                      <a:r>
                        <a:rPr lang="tr-TR" b="1"/>
                        <a:t>Posterior</a:t>
                      </a:r>
                      <a:endParaRPr lang="tr-TR"/>
                    </a:p>
                  </a:txBody>
                  <a:tcPr anchor="ctr">
                    <a:lnL>
                      <a:noFill/>
                    </a:lnL>
                    <a:lnR>
                      <a:noFill/>
                    </a:lnR>
                    <a:lnT>
                      <a:noFill/>
                    </a:lnT>
                    <a:lnB>
                      <a:noFill/>
                    </a:lnB>
                    <a:noFill/>
                  </a:tcPr>
                </a:tc>
                <a:tc>
                  <a:txBody>
                    <a:bodyPr/>
                    <a:lstStyle/>
                    <a:p>
                      <a:r>
                        <a:rPr lang="tr-TR" dirty="0"/>
                        <a:t>Behind pericardium, in front of spine– Esophagus, descending thoracic aorta, azygos system, thoracic duct, vagus nerves</a:t>
                      </a:r>
                    </a:p>
                  </a:txBody>
                  <a:tcPr anchor="ctr">
                    <a:lnL>
                      <a:noFill/>
                    </a:lnL>
                    <a:lnR>
                      <a:noFill/>
                    </a:lnR>
                    <a:lnT>
                      <a:noFill/>
                    </a:lnT>
                    <a:lnB>
                      <a:noFill/>
                    </a:lnB>
                    <a:noFill/>
                  </a:tcPr>
                </a:tc>
                <a:extLst>
                  <a:ext uri="{0D108BD9-81ED-4DB2-BD59-A6C34878D82A}">
                    <a16:rowId xmlns:a16="http://schemas.microsoft.com/office/drawing/2014/main" val="3520598678"/>
                  </a:ext>
                </a:extLst>
              </a:tr>
            </a:tbl>
          </a:graphicData>
        </a:graphic>
      </p:graphicFrame>
      <p:pic>
        <p:nvPicPr>
          <p:cNvPr id="39938" name="Picture 2" descr="http://image.slidesharecdn.com/mediastiniumnew-140731113229-phpapp02/95/mediastinal-tumors-7-638.jpg?cb=14081565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0" y="9792"/>
            <a:ext cx="9113519" cy="68482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upload.wikimedia.org/wikipedia/commons/a/ab/Mediastinum.png">
            <a:extLst>
              <a:ext uri="{FF2B5EF4-FFF2-40B4-BE49-F238E27FC236}">
                <a16:creationId xmlns:a16="http://schemas.microsoft.com/office/drawing/2014/main" id="{EDE6AF8C-B0EB-AFA0-2F4B-EE37940B082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6593" y="914816"/>
            <a:ext cx="5545566" cy="5933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603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cdn.gifbay.com/2012/12/these_clementine_segments_move_like_lungs-17046.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63379"/>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52F521D1-1DDE-7F3B-EE5D-93CC125D8414}"/>
              </a:ext>
            </a:extLst>
          </p:cNvPr>
          <p:cNvSpPr/>
          <p:nvPr/>
        </p:nvSpPr>
        <p:spPr>
          <a:xfrm>
            <a:off x="450259" y="170347"/>
            <a:ext cx="3789820"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The lungs </a:t>
            </a:r>
            <a:endParaRPr lang="el-GR"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181884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CAEA333-0456-1357-9973-574DA6176BE2}"/>
              </a:ext>
            </a:extLst>
          </p:cNvPr>
          <p:cNvPicPr>
            <a:picLocks noChangeAspect="1"/>
          </p:cNvPicPr>
          <p:nvPr/>
        </p:nvPicPr>
        <p:blipFill>
          <a:blip r:embed="rId2"/>
          <a:stretch>
            <a:fillRect/>
          </a:stretch>
        </p:blipFill>
        <p:spPr>
          <a:xfrm>
            <a:off x="0" y="1360012"/>
            <a:ext cx="9144000" cy="4137976"/>
          </a:xfrm>
          <a:prstGeom prst="rect">
            <a:avLst/>
          </a:prstGeom>
        </p:spPr>
      </p:pic>
    </p:spTree>
    <p:extLst>
      <p:ext uri="{BB962C8B-B14F-4D97-AF65-F5344CB8AC3E}">
        <p14:creationId xmlns:p14="http://schemas.microsoft.com/office/powerpoint/2010/main" val="3179588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B224A-5708-521E-4444-996A7F306358}"/>
            </a:ext>
          </a:extLst>
        </p:cNvPr>
        <p:cNvGrpSpPr/>
        <p:nvPr/>
      </p:nvGrpSpPr>
      <p:grpSpPr>
        <a:xfrm>
          <a:off x="0" y="0"/>
          <a:ext cx="0" cy="0"/>
          <a:chOff x="0" y="0"/>
          <a:chExt cx="0" cy="0"/>
        </a:xfrm>
      </p:grpSpPr>
      <p:pic>
        <p:nvPicPr>
          <p:cNvPr id="3074" name="Picture 2" descr="Cardiovascular Services | Texoma Medical Center">
            <a:extLst>
              <a:ext uri="{FF2B5EF4-FFF2-40B4-BE49-F238E27FC236}">
                <a16:creationId xmlns:a16="http://schemas.microsoft.com/office/drawing/2014/main" id="{E97CEA5E-69ED-F046-0031-D0885D0EA50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6022" r="15286"/>
          <a:stretch/>
        </p:blipFill>
        <p:spPr bwMode="auto">
          <a:xfrm>
            <a:off x="4157472" y="341046"/>
            <a:ext cx="4773168" cy="6370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B11579-C114-E1D1-16BB-2C7E563D035A}"/>
              </a:ext>
            </a:extLst>
          </p:cNvPr>
          <p:cNvSpPr txBox="1"/>
          <p:nvPr/>
        </p:nvSpPr>
        <p:spPr>
          <a:xfrm>
            <a:off x="213360" y="341046"/>
            <a:ext cx="3944112" cy="6370975"/>
          </a:xfrm>
          <a:prstGeom prst="rect">
            <a:avLst/>
          </a:prstGeom>
          <a:noFill/>
        </p:spPr>
        <p:txBody>
          <a:bodyPr wrap="square">
            <a:spAutoFit/>
          </a:bodyPr>
          <a:lstStyle/>
          <a:p>
            <a:pPr algn="l"/>
            <a:r>
              <a:rPr lang="en-US" sz="2400" b="1" i="0" dirty="0">
                <a:effectLst/>
                <a:highlight>
                  <a:srgbClr val="800080"/>
                </a:highlight>
                <a:latin typeface="Arial" panose="020B0604020202020204" pitchFamily="34" charset="0"/>
              </a:rPr>
              <a:t>The </a:t>
            </a:r>
            <a:r>
              <a:rPr lang="en-US" sz="2400" b="1" i="0" u="none" strike="noStrike" dirty="0">
                <a:effectLst/>
                <a:highlight>
                  <a:srgbClr val="800080"/>
                </a:highlight>
                <a:latin typeface="Arial" panose="020B0604020202020204" pitchFamily="34" charset="0"/>
                <a:hlinkClick r:id="rId4" tooltip="Lung">
                  <a:extLst>
                    <a:ext uri="{A12FA001-AC4F-418D-AE19-62706E023703}">
                      <ahyp:hlinkClr xmlns:ahyp="http://schemas.microsoft.com/office/drawing/2018/hyperlinkcolor" val="tx"/>
                    </a:ext>
                  </a:extLst>
                </a:hlinkClick>
              </a:rPr>
              <a:t>lungs</a:t>
            </a:r>
            <a:endParaRPr lang="en-US" sz="2400" b="1" u="none" strike="noStrike" dirty="0">
              <a:highlight>
                <a:srgbClr val="800080"/>
              </a:highlight>
              <a:latin typeface="Arial" panose="020B0604020202020204" pitchFamily="34" charset="0"/>
            </a:endParaRPr>
          </a:p>
          <a:p>
            <a:pPr algn="l"/>
            <a:r>
              <a:rPr lang="en-US" sz="2400" b="0" i="0" dirty="0">
                <a:effectLst/>
                <a:latin typeface="Arial" panose="020B0604020202020204" pitchFamily="34" charset="0"/>
              </a:rPr>
              <a:t>in the </a:t>
            </a:r>
            <a:r>
              <a:rPr lang="en-US" sz="2400" b="0" i="0" u="none" strike="noStrike" dirty="0">
                <a:effectLst/>
                <a:latin typeface="Arial" panose="020B0604020202020204" pitchFamily="34" charset="0"/>
                <a:hlinkClick r:id="rId5" tooltip="Thoracic cavity">
                  <a:extLst>
                    <a:ext uri="{A12FA001-AC4F-418D-AE19-62706E023703}">
                      <ahyp:hlinkClr xmlns:ahyp="http://schemas.microsoft.com/office/drawing/2018/hyperlinkcolor" val="tx"/>
                    </a:ext>
                  </a:extLst>
                </a:hlinkClick>
              </a:rPr>
              <a:t>thoracic cavity</a:t>
            </a:r>
            <a:r>
              <a:rPr lang="en-US" sz="2400" b="0" i="0" dirty="0">
                <a:effectLst/>
                <a:latin typeface="Arial" panose="020B0604020202020204" pitchFamily="34" charset="0"/>
              </a:rPr>
              <a:t>, are protected by the </a:t>
            </a:r>
            <a:r>
              <a:rPr lang="en-US" sz="2400" b="0" i="0" u="none" strike="noStrike" dirty="0">
                <a:effectLst/>
                <a:latin typeface="Arial" panose="020B0604020202020204" pitchFamily="34" charset="0"/>
                <a:hlinkClick r:id="rId6" tooltip="Rib cage">
                  <a:extLst>
                    <a:ext uri="{A12FA001-AC4F-418D-AE19-62706E023703}">
                      <ahyp:hlinkClr xmlns:ahyp="http://schemas.microsoft.com/office/drawing/2018/hyperlinkcolor" val="tx"/>
                    </a:ext>
                  </a:extLst>
                </a:hlinkClick>
              </a:rPr>
              <a:t>rib cage</a:t>
            </a:r>
            <a:r>
              <a:rPr lang="en-US" sz="2400" b="0" i="0" dirty="0">
                <a:effectLst/>
                <a:latin typeface="Arial" panose="020B0604020202020204" pitchFamily="34" charset="0"/>
              </a:rPr>
              <a:t>. </a:t>
            </a:r>
          </a:p>
          <a:p>
            <a:pPr algn="l"/>
            <a:endParaRPr lang="en-US" sz="2400" b="0" i="0" dirty="0">
              <a:effectLst/>
              <a:latin typeface="Arial" panose="020B0604020202020204" pitchFamily="34" charset="0"/>
            </a:endParaRPr>
          </a:p>
          <a:p>
            <a:pPr algn="l"/>
            <a:r>
              <a:rPr lang="en-US" sz="2400" b="0" i="0" dirty="0">
                <a:effectLst/>
                <a:latin typeface="Arial" panose="020B0604020202020204" pitchFamily="34" charset="0"/>
              </a:rPr>
              <a:t>At their base is a </a:t>
            </a:r>
            <a:r>
              <a:rPr lang="en-US" sz="2400" b="1" i="0" dirty="0">
                <a:effectLst/>
                <a:highlight>
                  <a:srgbClr val="800080"/>
                </a:highlight>
                <a:latin typeface="Arial" panose="020B0604020202020204" pitchFamily="34" charset="0"/>
              </a:rPr>
              <a:t>sheet of skeletal muscle called the </a:t>
            </a:r>
            <a:r>
              <a:rPr lang="en-US" sz="2400" b="1" i="0" u="none" strike="noStrike" dirty="0">
                <a:effectLst/>
                <a:highlight>
                  <a:srgbClr val="800080"/>
                </a:highlight>
                <a:latin typeface="Arial" panose="020B0604020202020204" pitchFamily="34" charset="0"/>
                <a:hlinkClick r:id="rId7" tooltip="Thoracic diaphragm">
                  <a:extLst>
                    <a:ext uri="{A12FA001-AC4F-418D-AE19-62706E023703}">
                      <ahyp:hlinkClr xmlns:ahyp="http://schemas.microsoft.com/office/drawing/2018/hyperlinkcolor" val="tx"/>
                    </a:ext>
                  </a:extLst>
                </a:hlinkClick>
              </a:rPr>
              <a:t>diaphragm</a:t>
            </a:r>
            <a:r>
              <a:rPr lang="en-US" sz="2400" b="1" u="none" strike="noStrike" dirty="0">
                <a:highlight>
                  <a:srgbClr val="800080"/>
                </a:highlight>
                <a:latin typeface="Arial" panose="020B0604020202020204" pitchFamily="34" charset="0"/>
              </a:rPr>
              <a:t>,</a:t>
            </a:r>
            <a:r>
              <a:rPr lang="en-US" sz="2400" u="none" strike="noStrike" dirty="0">
                <a:latin typeface="Arial" panose="020B0604020202020204" pitchFamily="34" charset="0"/>
              </a:rPr>
              <a:t> that </a:t>
            </a:r>
            <a:r>
              <a:rPr lang="en-US" sz="2400" b="0" i="0" dirty="0">
                <a:effectLst/>
                <a:latin typeface="Arial" panose="020B0604020202020204" pitchFamily="34" charset="0"/>
              </a:rPr>
              <a:t>separates the lungs from the </a:t>
            </a:r>
            <a:r>
              <a:rPr lang="en-US" sz="2400" b="0" i="0" u="none" strike="noStrike" dirty="0">
                <a:effectLst/>
                <a:latin typeface="Arial" panose="020B0604020202020204" pitchFamily="34" charset="0"/>
                <a:hlinkClick r:id="rId8" tooltip="Stomach">
                  <a:extLst>
                    <a:ext uri="{A12FA001-AC4F-418D-AE19-62706E023703}">
                      <ahyp:hlinkClr xmlns:ahyp="http://schemas.microsoft.com/office/drawing/2018/hyperlinkcolor" val="tx"/>
                    </a:ext>
                  </a:extLst>
                </a:hlinkClick>
              </a:rPr>
              <a:t>stomach</a:t>
            </a:r>
            <a:r>
              <a:rPr lang="en-US" sz="2400" b="0" i="0" dirty="0">
                <a:effectLst/>
                <a:latin typeface="Arial" panose="020B0604020202020204" pitchFamily="34" charset="0"/>
              </a:rPr>
              <a:t> and </a:t>
            </a:r>
            <a:r>
              <a:rPr lang="en-US" sz="2400" b="0" i="0" u="none" strike="noStrike" dirty="0">
                <a:effectLst/>
                <a:latin typeface="Arial" panose="020B0604020202020204" pitchFamily="34" charset="0"/>
                <a:hlinkClick r:id="rId9" tooltip="Gastrointestinal tract">
                  <a:extLst>
                    <a:ext uri="{A12FA001-AC4F-418D-AE19-62706E023703}">
                      <ahyp:hlinkClr xmlns:ahyp="http://schemas.microsoft.com/office/drawing/2018/hyperlinkcolor" val="tx"/>
                    </a:ext>
                  </a:extLst>
                </a:hlinkClick>
              </a:rPr>
              <a:t>intestines</a:t>
            </a:r>
            <a:r>
              <a:rPr lang="en-US" sz="2400" b="0" i="0" dirty="0">
                <a:effectLst/>
                <a:latin typeface="Arial" panose="020B0604020202020204" pitchFamily="34" charset="0"/>
              </a:rPr>
              <a:t>. </a:t>
            </a:r>
          </a:p>
          <a:p>
            <a:pPr algn="l"/>
            <a:endParaRPr lang="en-US" sz="2400" dirty="0">
              <a:latin typeface="Arial" panose="020B0604020202020204" pitchFamily="34" charset="0"/>
            </a:endParaRPr>
          </a:p>
          <a:p>
            <a:pPr algn="l"/>
            <a:r>
              <a:rPr lang="en-US" sz="2400" b="0" i="0" dirty="0">
                <a:effectLst/>
                <a:latin typeface="Arial" panose="020B0604020202020204" pitchFamily="34" charset="0"/>
              </a:rPr>
              <a:t>The diaphragm is the main </a:t>
            </a:r>
            <a:r>
              <a:rPr lang="en-US" sz="2400" b="0" i="0" u="none" strike="noStrike" dirty="0">
                <a:effectLst/>
                <a:latin typeface="Arial" panose="020B0604020202020204" pitchFamily="34" charset="0"/>
                <a:hlinkClick r:id="rId10" tooltip="Muscles of respiration">
                  <a:extLst>
                    <a:ext uri="{A12FA001-AC4F-418D-AE19-62706E023703}">
                      <ahyp:hlinkClr xmlns:ahyp="http://schemas.microsoft.com/office/drawing/2018/hyperlinkcolor" val="tx"/>
                    </a:ext>
                  </a:extLst>
                </a:hlinkClick>
              </a:rPr>
              <a:t>muscle of respiration</a:t>
            </a:r>
            <a:r>
              <a:rPr lang="en-US" sz="2400" b="0" i="0" dirty="0">
                <a:effectLst/>
                <a:latin typeface="Arial" panose="020B0604020202020204" pitchFamily="34" charset="0"/>
              </a:rPr>
              <a:t> involved in </a:t>
            </a:r>
            <a:r>
              <a:rPr lang="en-US" sz="2400" b="0" i="0" u="none" strike="noStrike" dirty="0">
                <a:effectLst/>
                <a:latin typeface="Arial" panose="020B0604020202020204" pitchFamily="34" charset="0"/>
                <a:hlinkClick r:id="rId11" tooltip="Breathing">
                  <a:extLst>
                    <a:ext uri="{A12FA001-AC4F-418D-AE19-62706E023703}">
                      <ahyp:hlinkClr xmlns:ahyp="http://schemas.microsoft.com/office/drawing/2018/hyperlinkcolor" val="tx"/>
                    </a:ext>
                  </a:extLst>
                </a:hlinkClick>
              </a:rPr>
              <a:t>breathing</a:t>
            </a:r>
            <a:r>
              <a:rPr lang="en-US" sz="2400" b="0" i="0" dirty="0">
                <a:effectLst/>
                <a:latin typeface="Arial" panose="020B0604020202020204" pitchFamily="34" charset="0"/>
              </a:rPr>
              <a:t> and is controlled by </a:t>
            </a:r>
            <a:r>
              <a:rPr lang="en-US" sz="2400" b="0" i="0" dirty="0">
                <a:effectLst/>
                <a:highlight>
                  <a:srgbClr val="800080"/>
                </a:highlight>
                <a:latin typeface="Arial" panose="020B0604020202020204" pitchFamily="34" charset="0"/>
              </a:rPr>
              <a:t>the </a:t>
            </a:r>
            <a:r>
              <a:rPr lang="en-US" sz="2400" b="0" i="0" u="none" strike="noStrike" dirty="0">
                <a:effectLst/>
                <a:highlight>
                  <a:srgbClr val="800080"/>
                </a:highlight>
                <a:latin typeface="Arial" panose="020B0604020202020204" pitchFamily="34" charset="0"/>
                <a:hlinkClick r:id="rId12" tooltip="Sympathetic nervous system">
                  <a:extLst>
                    <a:ext uri="{A12FA001-AC4F-418D-AE19-62706E023703}">
                      <ahyp:hlinkClr xmlns:ahyp="http://schemas.microsoft.com/office/drawing/2018/hyperlinkcolor" val="tx"/>
                    </a:ext>
                  </a:extLst>
                </a:hlinkClick>
              </a:rPr>
              <a:t>sympathetic nervous system</a:t>
            </a:r>
            <a:r>
              <a:rPr lang="en-US" sz="2400" b="0" i="0" dirty="0">
                <a:effectLst/>
                <a:highlight>
                  <a:srgbClr val="800080"/>
                </a:highlight>
                <a:latin typeface="Arial" panose="020B0604020202020204" pitchFamily="34" charset="0"/>
              </a:rPr>
              <a:t>.</a:t>
            </a:r>
          </a:p>
        </p:txBody>
      </p:sp>
    </p:spTree>
    <p:extLst>
      <p:ext uri="{BB962C8B-B14F-4D97-AF65-F5344CB8AC3E}">
        <p14:creationId xmlns:p14="http://schemas.microsoft.com/office/powerpoint/2010/main" val="3567046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A06D0A-EF16-BC9E-D0F0-20C2304CD4F7}"/>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862CEBA-B202-19AE-5E4E-D808EED16334}"/>
              </a:ext>
            </a:extLst>
          </p:cNvPr>
          <p:cNvSpPr>
            <a:spLocks noGrp="1"/>
          </p:cNvSpPr>
          <p:nvPr>
            <p:ph idx="1"/>
          </p:nvPr>
        </p:nvSpPr>
        <p:spPr/>
        <p:txBody>
          <a:bodyPr/>
          <a:lstStyle/>
          <a:p>
            <a:endParaRPr lang="el-GR"/>
          </a:p>
        </p:txBody>
      </p:sp>
      <p:pic>
        <p:nvPicPr>
          <p:cNvPr id="2050" name="Picture 2" descr="Lungs | Encyclopedia | Anatomy.app | Learn anatomy | 3D models ...">
            <a:extLst>
              <a:ext uri="{FF2B5EF4-FFF2-40B4-BE49-F238E27FC236}">
                <a16:creationId xmlns:a16="http://schemas.microsoft.com/office/drawing/2014/main" id="{6DF1338A-ACA0-1FFD-307D-94A77E45822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0"/>
            <a:ext cx="92408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41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7FB5E0-8E07-235A-254C-E1DE71BAB413}"/>
              </a:ext>
            </a:extLst>
          </p:cNvPr>
          <p:cNvSpPr txBox="1"/>
          <p:nvPr/>
        </p:nvSpPr>
        <p:spPr>
          <a:xfrm>
            <a:off x="213360" y="428178"/>
            <a:ext cx="4169664" cy="6001643"/>
          </a:xfrm>
          <a:prstGeom prst="rect">
            <a:avLst/>
          </a:prstGeom>
          <a:noFill/>
        </p:spPr>
        <p:txBody>
          <a:bodyPr wrap="square">
            <a:spAutoFit/>
          </a:bodyPr>
          <a:lstStyle/>
          <a:p>
            <a:pPr algn="l"/>
            <a:r>
              <a:rPr lang="en-US" sz="2400" b="0" i="0" dirty="0">
                <a:effectLst/>
                <a:latin typeface="Arial" panose="020B0604020202020204" pitchFamily="34" charset="0"/>
              </a:rPr>
              <a:t>The lungs are encased in a </a:t>
            </a:r>
            <a:r>
              <a:rPr lang="en-US" sz="2400" b="0" i="0" u="none" strike="noStrike" dirty="0">
                <a:effectLst/>
                <a:highlight>
                  <a:srgbClr val="800080"/>
                </a:highlight>
                <a:latin typeface="Arial" panose="020B0604020202020204" pitchFamily="34" charset="0"/>
                <a:hlinkClick r:id="rId3" tooltip="Serous membrane">
                  <a:extLst>
                    <a:ext uri="{A12FA001-AC4F-418D-AE19-62706E023703}">
                      <ahyp:hlinkClr xmlns:ahyp="http://schemas.microsoft.com/office/drawing/2018/hyperlinkcolor" val="tx"/>
                    </a:ext>
                  </a:extLst>
                </a:hlinkClick>
              </a:rPr>
              <a:t>serous membrane</a:t>
            </a:r>
            <a:r>
              <a:rPr lang="en-US" sz="2400" b="0" i="0" dirty="0">
                <a:effectLst/>
                <a:highlight>
                  <a:srgbClr val="800080"/>
                </a:highlight>
                <a:latin typeface="Arial" panose="020B0604020202020204" pitchFamily="34" charset="0"/>
              </a:rPr>
              <a:t> </a:t>
            </a:r>
            <a:r>
              <a:rPr lang="en-US" sz="2400" b="0" i="0" dirty="0">
                <a:effectLst/>
                <a:latin typeface="Arial" panose="020B0604020202020204" pitchFamily="34" charset="0"/>
              </a:rPr>
              <a:t>that folds to form the </a:t>
            </a:r>
            <a:r>
              <a:rPr lang="en-US" sz="2400" b="0" i="0" u="none" strike="noStrike" dirty="0">
                <a:effectLst/>
                <a:latin typeface="Arial" panose="020B0604020202020204" pitchFamily="34" charset="0"/>
                <a:hlinkClick r:id="rId4" tooltip="Pulmonary pleurae">
                  <a:extLst>
                    <a:ext uri="{A12FA001-AC4F-418D-AE19-62706E023703}">
                      <ahyp:hlinkClr xmlns:ahyp="http://schemas.microsoft.com/office/drawing/2018/hyperlinkcolor" val="tx"/>
                    </a:ext>
                  </a:extLst>
                </a:hlinkClick>
              </a:rPr>
              <a:t>pleurae</a:t>
            </a:r>
            <a:r>
              <a:rPr lang="en-US" sz="2400" b="0" i="0" dirty="0">
                <a:effectLst/>
                <a:latin typeface="Arial" panose="020B0604020202020204" pitchFamily="34" charset="0"/>
              </a:rPr>
              <a:t> – </a:t>
            </a:r>
          </a:p>
          <a:p>
            <a:pPr algn="l"/>
            <a:r>
              <a:rPr lang="en-US" sz="2400" b="1" i="0" dirty="0">
                <a:solidFill>
                  <a:srgbClr val="FFFF00"/>
                </a:solidFill>
                <a:effectLst/>
                <a:highlight>
                  <a:srgbClr val="800080"/>
                </a:highlight>
                <a:latin typeface="Arial" panose="020B0604020202020204" pitchFamily="34" charset="0"/>
              </a:rPr>
              <a:t>a two-layered protective barrier. </a:t>
            </a:r>
          </a:p>
          <a:p>
            <a:pPr algn="l"/>
            <a:r>
              <a:rPr lang="en-US" sz="2400" b="1" i="0" dirty="0">
                <a:effectLst/>
                <a:highlight>
                  <a:srgbClr val="800080"/>
                </a:highlight>
                <a:latin typeface="Arial" panose="020B0604020202020204" pitchFamily="34" charset="0"/>
              </a:rPr>
              <a:t>inner </a:t>
            </a:r>
            <a:r>
              <a:rPr lang="en-US" sz="2400" b="1" i="0" u="none" strike="noStrike" dirty="0">
                <a:effectLst/>
                <a:highlight>
                  <a:srgbClr val="800080"/>
                </a:highlight>
                <a:latin typeface="Arial" panose="020B0604020202020204" pitchFamily="34" charset="0"/>
                <a:hlinkClick r:id="rId4" tooltip="Pulmonary pleurae">
                  <a:extLst>
                    <a:ext uri="{A12FA001-AC4F-418D-AE19-62706E023703}">
                      <ahyp:hlinkClr xmlns:ahyp="http://schemas.microsoft.com/office/drawing/2018/hyperlinkcolor" val="tx"/>
                    </a:ext>
                  </a:extLst>
                </a:hlinkClick>
              </a:rPr>
              <a:t>visceral pleura</a:t>
            </a:r>
            <a:r>
              <a:rPr lang="en-US" sz="2400" b="1" i="0" dirty="0">
                <a:effectLst/>
                <a:highlight>
                  <a:srgbClr val="800080"/>
                </a:highlight>
                <a:latin typeface="Arial" panose="020B0604020202020204" pitchFamily="34" charset="0"/>
              </a:rPr>
              <a:t> </a:t>
            </a:r>
            <a:r>
              <a:rPr lang="en-US" sz="2400" b="0" i="0" dirty="0">
                <a:effectLst/>
                <a:latin typeface="Arial" panose="020B0604020202020204" pitchFamily="34" charset="0"/>
              </a:rPr>
              <a:t>covers the surface of the lungs,</a:t>
            </a:r>
          </a:p>
          <a:p>
            <a:pPr algn="l"/>
            <a:r>
              <a:rPr lang="en-US" sz="2400" b="1" i="0" dirty="0">
                <a:effectLst/>
                <a:highlight>
                  <a:srgbClr val="800080"/>
                </a:highlight>
                <a:latin typeface="Arial" panose="020B0604020202020204" pitchFamily="34" charset="0"/>
              </a:rPr>
              <a:t>outer </a:t>
            </a:r>
            <a:r>
              <a:rPr lang="en-US" sz="2400" b="1" i="0" u="none" strike="noStrike" dirty="0">
                <a:effectLst/>
                <a:highlight>
                  <a:srgbClr val="800080"/>
                </a:highlight>
                <a:latin typeface="Arial" panose="020B0604020202020204" pitchFamily="34" charset="0"/>
                <a:hlinkClick r:id="rId4" tooltip="Pulmonary pleurae">
                  <a:extLst>
                    <a:ext uri="{A12FA001-AC4F-418D-AE19-62706E023703}">
                      <ahyp:hlinkClr xmlns:ahyp="http://schemas.microsoft.com/office/drawing/2018/hyperlinkcolor" val="tx"/>
                    </a:ext>
                  </a:extLst>
                </a:hlinkClick>
              </a:rPr>
              <a:t>parietal pleura</a:t>
            </a:r>
            <a:r>
              <a:rPr lang="en-US" sz="2400" b="1" i="0" dirty="0">
                <a:effectLst/>
                <a:highlight>
                  <a:srgbClr val="800080"/>
                </a:highlight>
                <a:latin typeface="Arial" panose="020B0604020202020204" pitchFamily="34" charset="0"/>
              </a:rPr>
              <a:t> </a:t>
            </a:r>
            <a:r>
              <a:rPr lang="en-US" sz="2400" b="0" i="0" dirty="0">
                <a:effectLst/>
                <a:latin typeface="Arial" panose="020B0604020202020204" pitchFamily="34" charset="0"/>
              </a:rPr>
              <a:t>is attached to the inner surface of the thoracic cavity. </a:t>
            </a:r>
          </a:p>
          <a:p>
            <a:pPr algn="l"/>
            <a:r>
              <a:rPr lang="en-US" sz="2400" b="0" i="0" dirty="0">
                <a:effectLst/>
                <a:latin typeface="Arial" panose="020B0604020202020204" pitchFamily="34" charset="0"/>
              </a:rPr>
              <a:t>enclose a cavity called the </a:t>
            </a:r>
            <a:r>
              <a:rPr lang="en-US" sz="2400" b="1" i="0" u="none" strike="noStrike" dirty="0">
                <a:effectLst/>
                <a:highlight>
                  <a:srgbClr val="800080"/>
                </a:highlight>
                <a:latin typeface="Arial" panose="020B0604020202020204" pitchFamily="34" charset="0"/>
                <a:hlinkClick r:id="rId5" tooltip="Pleural cavity">
                  <a:extLst>
                    <a:ext uri="{A12FA001-AC4F-418D-AE19-62706E023703}">
                      <ahyp:hlinkClr xmlns:ahyp="http://schemas.microsoft.com/office/drawing/2018/hyperlinkcolor" val="tx"/>
                    </a:ext>
                  </a:extLst>
                </a:hlinkClick>
              </a:rPr>
              <a:t>pleural cavity</a:t>
            </a:r>
            <a:r>
              <a:rPr lang="en-US" sz="2400" b="1" i="0" dirty="0">
                <a:effectLst/>
                <a:highlight>
                  <a:srgbClr val="800080"/>
                </a:highlight>
                <a:latin typeface="Arial" panose="020B0604020202020204" pitchFamily="34" charset="0"/>
              </a:rPr>
              <a:t> </a:t>
            </a:r>
            <a:r>
              <a:rPr lang="en-US" sz="2400" b="0" i="0" dirty="0">
                <a:effectLst/>
                <a:latin typeface="Arial" panose="020B0604020202020204" pitchFamily="34" charset="0"/>
              </a:rPr>
              <a:t>that contains </a:t>
            </a:r>
            <a:r>
              <a:rPr lang="en-US" sz="2400" b="0" i="0" u="none" strike="noStrike" dirty="0">
                <a:effectLst/>
                <a:latin typeface="Arial" panose="020B0604020202020204" pitchFamily="34" charset="0"/>
                <a:hlinkClick r:id="rId6" tooltip="Pleural cavity">
                  <a:extLst>
                    <a:ext uri="{A12FA001-AC4F-418D-AE19-62706E023703}">
                      <ahyp:hlinkClr xmlns:ahyp="http://schemas.microsoft.com/office/drawing/2018/hyperlinkcolor" val="tx"/>
                    </a:ext>
                  </a:extLst>
                </a:hlinkClick>
              </a:rPr>
              <a:t>pleural fluid</a:t>
            </a:r>
            <a:r>
              <a:rPr lang="en-US" sz="2400" u="none" strike="noStrike" dirty="0">
                <a:latin typeface="Arial" panose="020B0604020202020204" pitchFamily="34" charset="0"/>
              </a:rPr>
              <a:t>, </a:t>
            </a:r>
            <a:r>
              <a:rPr lang="en-US" sz="2400" b="0" i="0" dirty="0">
                <a:effectLst/>
                <a:latin typeface="Arial" panose="020B0604020202020204" pitchFamily="34" charset="0"/>
              </a:rPr>
              <a:t>used to decrease the amount of friction that the lungs experience during breathing</a:t>
            </a:r>
            <a:r>
              <a:rPr lang="en-US" sz="2400" b="0" i="0" dirty="0">
                <a:solidFill>
                  <a:srgbClr val="202122"/>
                </a:solidFill>
                <a:effectLst/>
                <a:latin typeface="Arial" panose="020B0604020202020204" pitchFamily="34" charset="0"/>
              </a:rPr>
              <a:t>.</a:t>
            </a:r>
          </a:p>
        </p:txBody>
      </p:sp>
      <p:pic>
        <p:nvPicPr>
          <p:cNvPr id="4098" name="Picture 2" descr="Lungs Diagram Pleura">
            <a:extLst>
              <a:ext uri="{FF2B5EF4-FFF2-40B4-BE49-F238E27FC236}">
                <a16:creationId xmlns:a16="http://schemas.microsoft.com/office/drawing/2014/main" id="{E2FF3E38-901B-54E5-B2BB-0570FB2F396F}"/>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383024" y="150606"/>
            <a:ext cx="4663440" cy="6562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276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4A54A6-C383-C3C3-C812-4030241419F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7E4BF25-E42A-5D91-8465-E60BE19AE647}"/>
              </a:ext>
            </a:extLst>
          </p:cNvPr>
          <p:cNvSpPr>
            <a:spLocks noGrp="1"/>
          </p:cNvSpPr>
          <p:nvPr>
            <p:ph idx="1"/>
          </p:nvPr>
        </p:nvSpPr>
        <p:spPr/>
        <p:txBody>
          <a:bodyPr/>
          <a:lstStyle/>
          <a:p>
            <a:endParaRPr lang="el-GR"/>
          </a:p>
        </p:txBody>
      </p:sp>
      <p:pic>
        <p:nvPicPr>
          <p:cNvPr id="130050" name="Picture 2" descr="Fiszki: Anatomy 244: Pleura and Lungs | Quizlet">
            <a:extLst>
              <a:ext uri="{FF2B5EF4-FFF2-40B4-BE49-F238E27FC236}">
                <a16:creationId xmlns:a16="http://schemas.microsoft.com/office/drawing/2014/main" id="{AAA31C99-DC99-5142-2C41-7D42ECE74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789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C3AF81-7138-5222-4883-B0B98CD33522}"/>
              </a:ext>
            </a:extLst>
          </p:cNvPr>
          <p:cNvSpPr>
            <a:spLocks noGrp="1"/>
          </p:cNvSpPr>
          <p:nvPr>
            <p:ph type="title"/>
          </p:nvPr>
        </p:nvSpPr>
        <p:spPr>
          <a:xfrm>
            <a:off x="207264" y="-457517"/>
            <a:ext cx="8229600" cy="1143000"/>
          </a:xfrm>
        </p:spPr>
        <p:txBody>
          <a:bodyPr>
            <a:normAutofit/>
          </a:bodyPr>
          <a:lstStyle/>
          <a:p>
            <a:pPr algn="l"/>
            <a:r>
              <a:rPr lang="en-US" sz="3200" b="1" dirty="0">
                <a:solidFill>
                  <a:srgbClr val="FFFF00"/>
                </a:solidFill>
                <a:highlight>
                  <a:srgbClr val="800080"/>
                </a:highlight>
              </a:rPr>
              <a:t>Bronchopulmonary Segments </a:t>
            </a:r>
            <a:endParaRPr lang="el-GR" sz="3200" b="1" dirty="0">
              <a:solidFill>
                <a:srgbClr val="FFFF00"/>
              </a:solidFill>
              <a:highlight>
                <a:srgbClr val="800080"/>
              </a:highlight>
            </a:endParaRPr>
          </a:p>
        </p:txBody>
      </p:sp>
      <p:sp>
        <p:nvSpPr>
          <p:cNvPr id="3" name="Θέση περιεχομένου 2">
            <a:extLst>
              <a:ext uri="{FF2B5EF4-FFF2-40B4-BE49-F238E27FC236}">
                <a16:creationId xmlns:a16="http://schemas.microsoft.com/office/drawing/2014/main" id="{F7D4BFCB-DB21-33C8-EEF1-E4549858467A}"/>
              </a:ext>
            </a:extLst>
          </p:cNvPr>
          <p:cNvSpPr>
            <a:spLocks noGrp="1"/>
          </p:cNvSpPr>
          <p:nvPr>
            <p:ph idx="1"/>
          </p:nvPr>
        </p:nvSpPr>
        <p:spPr>
          <a:xfrm>
            <a:off x="110445" y="685800"/>
            <a:ext cx="8882948" cy="4526280"/>
          </a:xfrm>
        </p:spPr>
        <p:txBody>
          <a:bodyPr>
            <a:normAutofit/>
          </a:bodyPr>
          <a:lstStyle/>
          <a:p>
            <a:r>
              <a:rPr lang="en-US" sz="2200" dirty="0"/>
              <a:t> Each lobe of the lung can be divided into </a:t>
            </a:r>
            <a:r>
              <a:rPr lang="en-US" sz="2200" dirty="0">
                <a:solidFill>
                  <a:srgbClr val="FFFF00"/>
                </a:solidFill>
              </a:rPr>
              <a:t>smaller units </a:t>
            </a:r>
          </a:p>
          <a:p>
            <a:r>
              <a:rPr lang="en-US" sz="2200" dirty="0">
                <a:solidFill>
                  <a:srgbClr val="FFFF00"/>
                </a:solidFill>
              </a:rPr>
              <a:t> </a:t>
            </a:r>
            <a:r>
              <a:rPr lang="en-US" sz="2200" dirty="0"/>
              <a:t>Each segment consists of the lung tissue associated with a </a:t>
            </a:r>
            <a:r>
              <a:rPr lang="en-US" sz="2200" dirty="0">
                <a:highlight>
                  <a:srgbClr val="0000FF"/>
                </a:highlight>
              </a:rPr>
              <a:t>single tertiary bronchus. </a:t>
            </a:r>
          </a:p>
          <a:p>
            <a:r>
              <a:rPr lang="en-US" sz="2200" dirty="0"/>
              <a:t> have names that correspond to those of the associated tertiary bronchi </a:t>
            </a:r>
            <a:endParaRPr lang="el-GR" sz="2200" dirty="0"/>
          </a:p>
        </p:txBody>
      </p:sp>
      <p:pic>
        <p:nvPicPr>
          <p:cNvPr id="5" name="Εικόνα 4">
            <a:extLst>
              <a:ext uri="{FF2B5EF4-FFF2-40B4-BE49-F238E27FC236}">
                <a16:creationId xmlns:a16="http://schemas.microsoft.com/office/drawing/2014/main" id="{B81993F7-CEA0-E602-C18A-486EABC13FC3}"/>
              </a:ext>
            </a:extLst>
          </p:cNvPr>
          <p:cNvPicPr>
            <a:picLocks noChangeAspect="1"/>
          </p:cNvPicPr>
          <p:nvPr/>
        </p:nvPicPr>
        <p:blipFill>
          <a:blip r:embed="rId2"/>
          <a:stretch>
            <a:fillRect/>
          </a:stretch>
        </p:blipFill>
        <p:spPr>
          <a:xfrm>
            <a:off x="1871832" y="2105810"/>
            <a:ext cx="6986754" cy="4526280"/>
          </a:xfrm>
          <a:prstGeom prst="rect">
            <a:avLst/>
          </a:prstGeom>
        </p:spPr>
      </p:pic>
    </p:spTree>
    <p:extLst>
      <p:ext uri="{BB962C8B-B14F-4D97-AF65-F5344CB8AC3E}">
        <p14:creationId xmlns:p14="http://schemas.microsoft.com/office/powerpoint/2010/main" val="4087736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475DEC-6D69-1D4E-407E-DBDAFC93EF29}"/>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8FEBCEE0-03CA-5D34-C46D-49C8CCEC5D54}"/>
              </a:ext>
            </a:extLst>
          </p:cNvPr>
          <p:cNvSpPr>
            <a:spLocks noGrp="1"/>
          </p:cNvSpPr>
          <p:nvPr>
            <p:ph idx="1"/>
          </p:nvPr>
        </p:nvSpPr>
        <p:spPr/>
        <p:txBody>
          <a:bodyPr/>
          <a:lstStyle/>
          <a:p>
            <a:endParaRPr lang="el-GR" dirty="0"/>
          </a:p>
        </p:txBody>
      </p:sp>
      <p:pic>
        <p:nvPicPr>
          <p:cNvPr id="131074" name="Picture 2" descr="Lungs: Anatomy | Concise Medical Knowledge">
            <a:extLst>
              <a:ext uri="{FF2B5EF4-FFF2-40B4-BE49-F238E27FC236}">
                <a16:creationId xmlns:a16="http://schemas.microsoft.com/office/drawing/2014/main" id="{1AB1DCCF-8234-48EC-6385-FE7BA7B954F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774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908450-4D40-C34A-8EF3-6365A723E173}"/>
              </a:ext>
            </a:extLst>
          </p:cNvPr>
          <p:cNvSpPr>
            <a:spLocks noGrp="1"/>
          </p:cNvSpPr>
          <p:nvPr>
            <p:ph type="title"/>
          </p:nvPr>
        </p:nvSpPr>
        <p:spPr/>
        <p:txBody>
          <a:bodyPr>
            <a:normAutofit fontScale="90000"/>
          </a:bodyPr>
          <a:lstStyle/>
          <a:p>
            <a:r>
              <a:rPr lang="tr-TR" b="1" dirty="0"/>
              <a:t>Pleura: Serous Membrane</a:t>
            </a:r>
            <a:br>
              <a:rPr lang="tr-TR" b="1" dirty="0"/>
            </a:br>
            <a:endParaRPr lang="el-GR" dirty="0"/>
          </a:p>
        </p:txBody>
      </p:sp>
      <p:sp>
        <p:nvSpPr>
          <p:cNvPr id="3" name="Θέση περιεχομένου 2">
            <a:extLst>
              <a:ext uri="{FF2B5EF4-FFF2-40B4-BE49-F238E27FC236}">
                <a16:creationId xmlns:a16="http://schemas.microsoft.com/office/drawing/2014/main" id="{67B6D550-235C-48DB-71B0-A2DD1F1DD0B9}"/>
              </a:ext>
            </a:extLst>
          </p:cNvPr>
          <p:cNvSpPr>
            <a:spLocks noGrp="1"/>
          </p:cNvSpPr>
          <p:nvPr>
            <p:ph idx="1"/>
          </p:nvPr>
        </p:nvSpPr>
        <p:spPr/>
        <p:txBody>
          <a:bodyPr>
            <a:normAutofit fontScale="85000" lnSpcReduction="10000"/>
          </a:bodyPr>
          <a:lstStyle/>
          <a:p>
            <a:r>
              <a:rPr lang="tr-TR" b="1" dirty="0"/>
              <a:t>Two layers</a:t>
            </a:r>
            <a:r>
              <a:rPr lang="tr-TR" dirty="0"/>
              <a:t> forming a double membrane around each lung:</a:t>
            </a:r>
          </a:p>
          <a:p>
            <a:pPr lvl="1"/>
            <a:r>
              <a:rPr lang="tr-TR" b="1" dirty="0"/>
              <a:t>Visceral pleura</a:t>
            </a:r>
            <a:r>
              <a:rPr lang="tr-TR" dirty="0"/>
              <a:t>: Covers lung surface.</a:t>
            </a:r>
          </a:p>
          <a:p>
            <a:pPr lvl="1"/>
            <a:r>
              <a:rPr lang="tr-TR" b="1" dirty="0"/>
              <a:t>Parietal pleura</a:t>
            </a:r>
            <a:r>
              <a:rPr lang="tr-TR" dirty="0"/>
              <a:t>: Lines the inner surface of the thoracic cavity.</a:t>
            </a:r>
          </a:p>
          <a:p>
            <a:pPr lvl="2"/>
            <a:r>
              <a:rPr lang="tr-TR" dirty="0">
                <a:highlight>
                  <a:srgbClr val="FF00FF"/>
                </a:highlight>
              </a:rPr>
              <a:t>Subdivided into:</a:t>
            </a:r>
          </a:p>
          <a:p>
            <a:pPr lvl="3"/>
            <a:r>
              <a:rPr lang="tr-TR" b="1" dirty="0"/>
              <a:t>Costal pleura</a:t>
            </a:r>
            <a:r>
              <a:rPr lang="tr-TR" dirty="0"/>
              <a:t>: Inner surface of rib cage</a:t>
            </a:r>
          </a:p>
          <a:p>
            <a:pPr lvl="3"/>
            <a:r>
              <a:rPr lang="tr-TR" b="1" dirty="0"/>
              <a:t>Diaphragmatic pleura</a:t>
            </a:r>
            <a:r>
              <a:rPr lang="tr-TR" dirty="0"/>
              <a:t>: Over diaphragm</a:t>
            </a:r>
          </a:p>
          <a:p>
            <a:pPr lvl="3"/>
            <a:r>
              <a:rPr lang="tr-TR" b="1" dirty="0"/>
              <a:t>Mediastinal pleura</a:t>
            </a:r>
            <a:r>
              <a:rPr lang="tr-TR" dirty="0"/>
              <a:t>: Faces mediastinum (heart, esophagus, etc.)</a:t>
            </a:r>
          </a:p>
          <a:p>
            <a:pPr lvl="3"/>
            <a:r>
              <a:rPr lang="tr-TR" b="1" dirty="0"/>
              <a:t>Cervical pleura</a:t>
            </a:r>
            <a:r>
              <a:rPr lang="tr-TR" dirty="0"/>
              <a:t>: Extends into the neck (under suprapleural membrane)</a:t>
            </a:r>
          </a:p>
          <a:p>
            <a:r>
              <a:rPr lang="tr-TR" b="1" dirty="0"/>
              <a:t>Pleural cavity</a:t>
            </a:r>
            <a:r>
              <a:rPr lang="tr-TR" dirty="0"/>
              <a:t>: Potential space between layers, filled with </a:t>
            </a:r>
            <a:r>
              <a:rPr lang="tr-TR" b="1" dirty="0"/>
              <a:t>pleural fluid</a:t>
            </a:r>
            <a:r>
              <a:rPr lang="tr-TR" dirty="0"/>
              <a:t> to reduce friction during breathing.</a:t>
            </a:r>
          </a:p>
          <a:p>
            <a:endParaRPr lang="el-GR" dirty="0"/>
          </a:p>
        </p:txBody>
      </p:sp>
    </p:spTree>
    <p:extLst>
      <p:ext uri="{BB962C8B-B14F-4D97-AF65-F5344CB8AC3E}">
        <p14:creationId xmlns:p14="http://schemas.microsoft.com/office/powerpoint/2010/main" val="3908086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8939B0-C577-39D1-AB36-427CE6E95ED2}"/>
              </a:ext>
            </a:extLst>
          </p:cNvPr>
          <p:cNvSpPr>
            <a:spLocks noGrp="1"/>
          </p:cNvSpPr>
          <p:nvPr>
            <p:ph type="title"/>
          </p:nvPr>
        </p:nvSpPr>
        <p:spPr>
          <a:xfrm>
            <a:off x="258183" y="-317964"/>
            <a:ext cx="8229600" cy="1143000"/>
          </a:xfrm>
        </p:spPr>
        <p:txBody>
          <a:bodyPr>
            <a:normAutofit/>
          </a:bodyPr>
          <a:lstStyle/>
          <a:p>
            <a:pPr algn="l"/>
            <a:r>
              <a:rPr lang="en-US" sz="4000" b="1" dirty="0">
                <a:solidFill>
                  <a:srgbClr val="FFFF00"/>
                </a:solidFill>
              </a:rPr>
              <a:t>The bronchopulmonary segment </a:t>
            </a:r>
            <a:endParaRPr lang="el-GR" sz="4000" b="1" dirty="0">
              <a:solidFill>
                <a:srgbClr val="FFFF00"/>
              </a:solidFill>
            </a:endParaRPr>
          </a:p>
        </p:txBody>
      </p:sp>
      <p:sp>
        <p:nvSpPr>
          <p:cNvPr id="3" name="Θέση περιεχομένου 2">
            <a:extLst>
              <a:ext uri="{FF2B5EF4-FFF2-40B4-BE49-F238E27FC236}">
                <a16:creationId xmlns:a16="http://schemas.microsoft.com/office/drawing/2014/main" id="{0270799B-825D-3E1C-B231-0D71C197C065}"/>
              </a:ext>
            </a:extLst>
          </p:cNvPr>
          <p:cNvSpPr>
            <a:spLocks noGrp="1"/>
          </p:cNvSpPr>
          <p:nvPr>
            <p:ph idx="1"/>
          </p:nvPr>
        </p:nvSpPr>
        <p:spPr>
          <a:xfrm>
            <a:off x="193637" y="1000461"/>
            <a:ext cx="8864302" cy="4687962"/>
          </a:xfrm>
        </p:spPr>
        <p:txBody>
          <a:bodyPr>
            <a:noAutofit/>
          </a:bodyPr>
          <a:lstStyle/>
          <a:p>
            <a:r>
              <a:rPr lang="en-US" sz="2400" dirty="0"/>
              <a:t>are morphologically and functionally separate, independent respiratory units of the lung tissue.</a:t>
            </a:r>
          </a:p>
          <a:p>
            <a:r>
              <a:rPr lang="en-US" sz="2400" dirty="0"/>
              <a:t>Each segment is surrounded by connective tissue that is continuous with the visceral pleura. </a:t>
            </a:r>
          </a:p>
          <a:p>
            <a:r>
              <a:rPr lang="en-US" sz="2400" dirty="0">
                <a:highlight>
                  <a:srgbClr val="800080"/>
                </a:highlight>
              </a:rPr>
              <a:t>is not a complete vascular unit, but segmentation is the result of a specific architecture of the lung vasculature.</a:t>
            </a:r>
            <a:endParaRPr lang="el-GR" sz="2400" dirty="0">
              <a:highlight>
                <a:srgbClr val="800080"/>
              </a:highlight>
            </a:endParaRPr>
          </a:p>
        </p:txBody>
      </p:sp>
      <p:pic>
        <p:nvPicPr>
          <p:cNvPr id="5" name="Εικόνα 4">
            <a:extLst>
              <a:ext uri="{FF2B5EF4-FFF2-40B4-BE49-F238E27FC236}">
                <a16:creationId xmlns:a16="http://schemas.microsoft.com/office/drawing/2014/main" id="{292109EF-10B9-D0C9-9710-9544DD228216}"/>
              </a:ext>
            </a:extLst>
          </p:cNvPr>
          <p:cNvPicPr>
            <a:picLocks noChangeAspect="1"/>
          </p:cNvPicPr>
          <p:nvPr/>
        </p:nvPicPr>
        <p:blipFill>
          <a:blip r:embed="rId2"/>
          <a:srcRect b="21073"/>
          <a:stretch/>
        </p:blipFill>
        <p:spPr>
          <a:xfrm>
            <a:off x="1731981" y="3292978"/>
            <a:ext cx="5836023" cy="3446687"/>
          </a:xfrm>
          <a:prstGeom prst="rect">
            <a:avLst/>
          </a:prstGeom>
        </p:spPr>
      </p:pic>
    </p:spTree>
    <p:extLst>
      <p:ext uri="{BB962C8B-B14F-4D97-AF65-F5344CB8AC3E}">
        <p14:creationId xmlns:p14="http://schemas.microsoft.com/office/powerpoint/2010/main" val="538301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F1711-2A57-1FEA-CBB6-D4723D0BB634}"/>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D26662A-1783-BC7F-BA4C-6392F214A99B}"/>
              </a:ext>
            </a:extLst>
          </p:cNvPr>
          <p:cNvSpPr>
            <a:spLocks noGrp="1"/>
          </p:cNvSpPr>
          <p:nvPr>
            <p:ph type="title"/>
          </p:nvPr>
        </p:nvSpPr>
        <p:spPr>
          <a:xfrm>
            <a:off x="258183" y="-317964"/>
            <a:ext cx="8229600" cy="1143000"/>
          </a:xfrm>
        </p:spPr>
        <p:txBody>
          <a:bodyPr>
            <a:normAutofit/>
          </a:bodyPr>
          <a:lstStyle/>
          <a:p>
            <a:pPr algn="l"/>
            <a:r>
              <a:rPr lang="en-US" sz="4000" b="1" dirty="0">
                <a:solidFill>
                  <a:srgbClr val="FFFF00"/>
                </a:solidFill>
              </a:rPr>
              <a:t>The bronchopulmonary segments </a:t>
            </a:r>
            <a:endParaRPr lang="el-GR" sz="4000" b="1" dirty="0">
              <a:solidFill>
                <a:srgbClr val="FFFF00"/>
              </a:solidFill>
            </a:endParaRPr>
          </a:p>
        </p:txBody>
      </p:sp>
      <p:sp>
        <p:nvSpPr>
          <p:cNvPr id="3" name="Θέση περιεχομένου 2">
            <a:extLst>
              <a:ext uri="{FF2B5EF4-FFF2-40B4-BE49-F238E27FC236}">
                <a16:creationId xmlns:a16="http://schemas.microsoft.com/office/drawing/2014/main" id="{CB63ADDC-D52A-93A2-A5D7-7E678FD181D0}"/>
              </a:ext>
            </a:extLst>
          </p:cNvPr>
          <p:cNvSpPr>
            <a:spLocks noGrp="1"/>
          </p:cNvSpPr>
          <p:nvPr>
            <p:ph idx="1"/>
          </p:nvPr>
        </p:nvSpPr>
        <p:spPr>
          <a:xfrm>
            <a:off x="193637" y="1000461"/>
            <a:ext cx="3905027" cy="4687962"/>
          </a:xfrm>
        </p:spPr>
        <p:txBody>
          <a:bodyPr>
            <a:noAutofit/>
          </a:bodyPr>
          <a:lstStyle/>
          <a:p>
            <a:r>
              <a:rPr lang="en-US" sz="2400" dirty="0"/>
              <a:t>The segmental bronchi are centrally located in each segment and are closely accompanied by branches of the pulmonary arteries, whereas the tributaries of the pulmonary veins run between the segments. </a:t>
            </a:r>
          </a:p>
          <a:p>
            <a:r>
              <a:rPr lang="en-US" sz="2400" dirty="0"/>
              <a:t>The veins serve two adjacent segments that drain for the most part into more than one vein. </a:t>
            </a:r>
          </a:p>
        </p:txBody>
      </p:sp>
      <p:pic>
        <p:nvPicPr>
          <p:cNvPr id="4" name="Θέση περιεχομένου 3"/>
          <p:cNvPicPr>
            <a:picLocks noChangeAspect="1"/>
          </p:cNvPicPr>
          <p:nvPr/>
        </p:nvPicPr>
        <p:blipFill rotWithShape="1">
          <a:blip r:embed="rId2">
            <a:extLst>
              <a:ext uri="{28A0092B-C50C-407E-A947-70E740481C1C}">
                <a14:useLocalDpi xmlns:a14="http://schemas.microsoft.com/office/drawing/2010/main" val="0"/>
              </a:ext>
            </a:extLst>
          </a:blip>
          <a:srcRect b="43329"/>
          <a:stretch/>
        </p:blipFill>
        <p:spPr>
          <a:xfrm>
            <a:off x="4012601" y="1169577"/>
            <a:ext cx="4937761" cy="4518846"/>
          </a:xfrm>
          <a:prstGeom prst="rect">
            <a:avLst/>
          </a:prstGeom>
        </p:spPr>
      </p:pic>
    </p:spTree>
    <p:extLst>
      <p:ext uri="{BB962C8B-B14F-4D97-AF65-F5344CB8AC3E}">
        <p14:creationId xmlns:p14="http://schemas.microsoft.com/office/powerpoint/2010/main" val="519769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C54CD8-F246-5B8C-46CD-ABF951E54A6C}"/>
              </a:ext>
            </a:extLst>
          </p:cNvPr>
          <p:cNvSpPr>
            <a:spLocks noGrp="1"/>
          </p:cNvSpPr>
          <p:nvPr>
            <p:ph type="title"/>
          </p:nvPr>
        </p:nvSpPr>
        <p:spPr/>
        <p:txBody>
          <a:bodyPr/>
          <a:lstStyle/>
          <a:p>
            <a:r>
              <a:rPr lang="en-US" b="1" dirty="0">
                <a:solidFill>
                  <a:srgbClr val="FFFF00"/>
                </a:solidFill>
              </a:rPr>
              <a:t>Bronchioles </a:t>
            </a:r>
            <a:endParaRPr lang="el-GR" b="1" dirty="0">
              <a:solidFill>
                <a:srgbClr val="FFFF00"/>
              </a:solidFill>
            </a:endParaRPr>
          </a:p>
        </p:txBody>
      </p:sp>
      <p:sp>
        <p:nvSpPr>
          <p:cNvPr id="3" name="Θέση περιεχομένου 2">
            <a:extLst>
              <a:ext uri="{FF2B5EF4-FFF2-40B4-BE49-F238E27FC236}">
                <a16:creationId xmlns:a16="http://schemas.microsoft.com/office/drawing/2014/main" id="{B896304B-AA40-4145-EB3C-320E894F561E}"/>
              </a:ext>
            </a:extLst>
          </p:cNvPr>
          <p:cNvSpPr>
            <a:spLocks noGrp="1"/>
          </p:cNvSpPr>
          <p:nvPr>
            <p:ph idx="1"/>
          </p:nvPr>
        </p:nvSpPr>
        <p:spPr>
          <a:xfrm>
            <a:off x="150607" y="1530489"/>
            <a:ext cx="8907332" cy="5321722"/>
          </a:xfrm>
        </p:spPr>
        <p:txBody>
          <a:bodyPr>
            <a:normAutofit/>
          </a:bodyPr>
          <a:lstStyle/>
          <a:p>
            <a:r>
              <a:rPr lang="en-US" sz="2000" dirty="0">
                <a:highlight>
                  <a:srgbClr val="008080"/>
                </a:highlight>
              </a:rPr>
              <a:t>Each tertiary bronchus </a:t>
            </a:r>
            <a:r>
              <a:rPr lang="en-US" sz="2000" dirty="0"/>
              <a:t>branches several times within the bronchopulmonary segment, ultimately giving rise to </a:t>
            </a:r>
            <a:r>
              <a:rPr lang="en-US" sz="2000" dirty="0">
                <a:highlight>
                  <a:srgbClr val="008080"/>
                </a:highlight>
              </a:rPr>
              <a:t>6500 smaller terminal bronchioles</a:t>
            </a:r>
            <a:r>
              <a:rPr lang="en-US" sz="2000" dirty="0"/>
              <a:t>. </a:t>
            </a:r>
          </a:p>
          <a:p>
            <a:r>
              <a:rPr lang="en-US" sz="2000" dirty="0"/>
              <a:t>Terminal bronchioles luminal diameter- 0.3–0.5 mm. </a:t>
            </a:r>
          </a:p>
          <a:p>
            <a:r>
              <a:rPr lang="en-US" sz="2000" dirty="0">
                <a:highlight>
                  <a:srgbClr val="008080"/>
                </a:highlight>
              </a:rPr>
              <a:t>The walls </a:t>
            </a:r>
            <a:r>
              <a:rPr lang="en-US" sz="2000" dirty="0"/>
              <a:t>are continuous and lack cartilaginous support, are dominated </a:t>
            </a:r>
            <a:r>
              <a:rPr lang="en-US" sz="2000" dirty="0">
                <a:highlight>
                  <a:srgbClr val="008080"/>
                </a:highlight>
              </a:rPr>
              <a:t>by smooth muscle tissue </a:t>
            </a:r>
          </a:p>
          <a:p>
            <a:r>
              <a:rPr lang="en-US" sz="2000" dirty="0"/>
              <a:t> The autonomic nervous system regulates the activity in the smooth muscle layer of the terminal bronchioles and thereby controls the diameter. </a:t>
            </a:r>
          </a:p>
          <a:p>
            <a:r>
              <a:rPr lang="en-US" sz="2000" dirty="0">
                <a:highlight>
                  <a:srgbClr val="008080"/>
                </a:highlight>
              </a:rPr>
              <a:t>Sympathetic activation and the release of epinephrine by the suprarenal medullae cause enlargement of the airways, or bronchodilation. </a:t>
            </a:r>
          </a:p>
          <a:p>
            <a:r>
              <a:rPr lang="en-US" sz="2000" dirty="0">
                <a:highlight>
                  <a:srgbClr val="008080"/>
                </a:highlight>
              </a:rPr>
              <a:t>Parasympathetic stimulation leads to bronchoconstriction.</a:t>
            </a:r>
            <a:r>
              <a:rPr lang="en-US" sz="2000" dirty="0"/>
              <a:t> These changes alter the resistance to airflow toward or away from the respiratory exchange surfaces. </a:t>
            </a:r>
          </a:p>
        </p:txBody>
      </p:sp>
    </p:spTree>
    <p:extLst>
      <p:ext uri="{BB962C8B-B14F-4D97-AF65-F5344CB8AC3E}">
        <p14:creationId xmlns:p14="http://schemas.microsoft.com/office/powerpoint/2010/main" val="57297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12290E-DE70-AF91-AF62-B60A15BFD95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11CDCF88-EAA5-744A-72DD-225A60BD7E4E}"/>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FE97F87E-05E2-76A1-9CAE-AA211D6131CE}"/>
              </a:ext>
            </a:extLst>
          </p:cNvPr>
          <p:cNvPicPr>
            <a:picLocks noChangeAspect="1"/>
          </p:cNvPicPr>
          <p:nvPr/>
        </p:nvPicPr>
        <p:blipFill>
          <a:blip r:embed="rId3"/>
          <a:stretch>
            <a:fillRect/>
          </a:stretch>
        </p:blipFill>
        <p:spPr>
          <a:xfrm>
            <a:off x="-1" y="0"/>
            <a:ext cx="9140307" cy="6858000"/>
          </a:xfrm>
          <a:prstGeom prst="rect">
            <a:avLst/>
          </a:prstGeom>
        </p:spPr>
      </p:pic>
    </p:spTree>
    <p:extLst>
      <p:ext uri="{BB962C8B-B14F-4D97-AF65-F5344CB8AC3E}">
        <p14:creationId xmlns:p14="http://schemas.microsoft.com/office/powerpoint/2010/main" val="1843286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DE558D-2C56-6739-2BC0-DEEC5D9503E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B478E9FB-C4E7-E297-63F2-141BEC40DB65}"/>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5646EE6A-CD12-785D-FB66-1425C38CC64A}"/>
              </a:ext>
            </a:extLst>
          </p:cNvPr>
          <p:cNvPicPr>
            <a:picLocks noChangeAspect="1"/>
          </p:cNvPicPr>
          <p:nvPr/>
        </p:nvPicPr>
        <p:blipFill>
          <a:blip r:embed="rId2"/>
          <a:stretch>
            <a:fillRect/>
          </a:stretch>
        </p:blipFill>
        <p:spPr>
          <a:xfrm>
            <a:off x="-243067" y="-1"/>
            <a:ext cx="9965802" cy="6956386"/>
          </a:xfrm>
          <a:prstGeom prst="rect">
            <a:avLst/>
          </a:prstGeom>
        </p:spPr>
      </p:pic>
      <p:sp>
        <p:nvSpPr>
          <p:cNvPr id="4" name="Ορθογώνιο 3">
            <a:extLst>
              <a:ext uri="{FF2B5EF4-FFF2-40B4-BE49-F238E27FC236}">
                <a16:creationId xmlns:a16="http://schemas.microsoft.com/office/drawing/2014/main" id="{34C2AA1A-168A-FA33-91F5-68A2BA8D1110}"/>
              </a:ext>
            </a:extLst>
          </p:cNvPr>
          <p:cNvSpPr/>
          <p:nvPr/>
        </p:nvSpPr>
        <p:spPr>
          <a:xfrm>
            <a:off x="-89477" y="-1"/>
            <a:ext cx="387958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pleura</a:t>
            </a:r>
            <a:endParaRPr lang="el-G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933799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D8D621-B262-3C36-BB17-660FC268E43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B4E3CA0E-D5DC-DBDB-A580-532842B3326C}"/>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FF877745-08A3-62CD-5A12-A9B6CC8E24A6}"/>
              </a:ext>
            </a:extLst>
          </p:cNvPr>
          <p:cNvPicPr>
            <a:picLocks noChangeAspect="1"/>
          </p:cNvPicPr>
          <p:nvPr/>
        </p:nvPicPr>
        <p:blipFill>
          <a:blip r:embed="rId2"/>
          <a:stretch>
            <a:fillRect/>
          </a:stretch>
        </p:blipFill>
        <p:spPr>
          <a:xfrm>
            <a:off x="-1" y="-10072"/>
            <a:ext cx="9119621" cy="6868072"/>
          </a:xfrm>
          <a:prstGeom prst="rect">
            <a:avLst/>
          </a:prstGeom>
        </p:spPr>
      </p:pic>
    </p:spTree>
    <p:extLst>
      <p:ext uri="{BB962C8B-B14F-4D97-AF65-F5344CB8AC3E}">
        <p14:creationId xmlns:p14="http://schemas.microsoft.com/office/powerpoint/2010/main" val="3128803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6AB376-717C-8D31-5EE5-CABE3872A428}"/>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1681425-A41C-662C-7704-34E481919222}"/>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10E0EEBC-9F50-4292-980E-7AF10F2EC434}"/>
              </a:ext>
            </a:extLst>
          </p:cNvPr>
          <p:cNvPicPr>
            <a:picLocks noChangeAspect="1"/>
          </p:cNvPicPr>
          <p:nvPr/>
        </p:nvPicPr>
        <p:blipFill>
          <a:blip r:embed="rId2"/>
          <a:stretch>
            <a:fillRect/>
          </a:stretch>
        </p:blipFill>
        <p:spPr>
          <a:xfrm>
            <a:off x="-324091" y="0"/>
            <a:ext cx="9641711" cy="6858000"/>
          </a:xfrm>
          <a:prstGeom prst="rect">
            <a:avLst/>
          </a:prstGeom>
        </p:spPr>
      </p:pic>
    </p:spTree>
    <p:extLst>
      <p:ext uri="{BB962C8B-B14F-4D97-AF65-F5344CB8AC3E}">
        <p14:creationId xmlns:p14="http://schemas.microsoft.com/office/powerpoint/2010/main" val="108178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D6578F-DFB0-721C-BEAA-64EDD581C1F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55DB8766-E75D-ECA1-8312-9EDD6B19F614}"/>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220A2B36-BED6-72EC-3A72-E3031C71BB0C}"/>
              </a:ext>
            </a:extLst>
          </p:cNvPr>
          <p:cNvPicPr>
            <a:picLocks noChangeAspect="1"/>
          </p:cNvPicPr>
          <p:nvPr/>
        </p:nvPicPr>
        <p:blipFill>
          <a:blip r:embed="rId2"/>
          <a:stretch>
            <a:fillRect/>
          </a:stretch>
        </p:blipFill>
        <p:spPr>
          <a:xfrm>
            <a:off x="0" y="-1"/>
            <a:ext cx="9248172" cy="6858001"/>
          </a:xfrm>
          <a:prstGeom prst="rect">
            <a:avLst/>
          </a:prstGeom>
        </p:spPr>
      </p:pic>
      <p:sp>
        <p:nvSpPr>
          <p:cNvPr id="4" name="Ορθογώνιο 3">
            <a:extLst>
              <a:ext uri="{FF2B5EF4-FFF2-40B4-BE49-F238E27FC236}">
                <a16:creationId xmlns:a16="http://schemas.microsoft.com/office/drawing/2014/main" id="{FEDF8D3A-FB09-598F-4D8D-EFFA8A0D1B28}"/>
              </a:ext>
            </a:extLst>
          </p:cNvPr>
          <p:cNvSpPr/>
          <p:nvPr/>
        </p:nvSpPr>
        <p:spPr>
          <a:xfrm>
            <a:off x="-89477" y="-1"/>
            <a:ext cx="387958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pleura</a:t>
            </a:r>
            <a:endParaRPr lang="el-G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140869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0A7062-61C0-CEF4-7513-DF89C2E88EE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2B49331F-E221-E95F-3E40-C7D2A55CE74A}"/>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911D90A1-7B23-5A35-53BB-176CAD8CFFC0}"/>
              </a:ext>
            </a:extLst>
          </p:cNvPr>
          <p:cNvPicPr>
            <a:picLocks noChangeAspect="1"/>
          </p:cNvPicPr>
          <p:nvPr/>
        </p:nvPicPr>
        <p:blipFill>
          <a:blip r:embed="rId2"/>
          <a:stretch>
            <a:fillRect/>
          </a:stretch>
        </p:blipFill>
        <p:spPr>
          <a:xfrm>
            <a:off x="0" y="-1"/>
            <a:ext cx="10023676" cy="7347474"/>
          </a:xfrm>
          <a:prstGeom prst="rect">
            <a:avLst/>
          </a:prstGeom>
        </p:spPr>
      </p:pic>
      <p:sp>
        <p:nvSpPr>
          <p:cNvPr id="4" name="TextBox 3">
            <a:extLst>
              <a:ext uri="{FF2B5EF4-FFF2-40B4-BE49-F238E27FC236}">
                <a16:creationId xmlns:a16="http://schemas.microsoft.com/office/drawing/2014/main" id="{71EF9F2D-6688-7069-4E13-4C97E2F1B623}"/>
              </a:ext>
            </a:extLst>
          </p:cNvPr>
          <p:cNvSpPr txBox="1"/>
          <p:nvPr/>
        </p:nvSpPr>
        <p:spPr>
          <a:xfrm>
            <a:off x="133108" y="6172517"/>
            <a:ext cx="8871995" cy="523220"/>
          </a:xfrm>
          <a:prstGeom prst="rect">
            <a:avLst/>
          </a:prstGeom>
          <a:noFill/>
        </p:spPr>
        <p:txBody>
          <a:bodyPr wrap="square" rtlCol="0">
            <a:spAutoFit/>
          </a:bodyPr>
          <a:lstStyle/>
          <a:p>
            <a:r>
              <a:rPr lang="en-US" sz="2800" b="1" dirty="0">
                <a:solidFill>
                  <a:srgbClr val="FF0000"/>
                </a:solidFill>
                <a:effectLst>
                  <a:outerShdw blurRad="50800" dist="38100" algn="l" rotWithShape="0">
                    <a:prstClr val="black">
                      <a:alpha val="40000"/>
                    </a:prstClr>
                  </a:outerShdw>
                </a:effectLst>
                <a:latin typeface="Comic Sans MS"/>
                <a:cs typeface="Comic Sans MS"/>
              </a:rPr>
              <a:t>Pleura divisions (pulmonary and parietal) </a:t>
            </a:r>
            <a:endParaRPr lang="el-GR" sz="2800" b="1" dirty="0">
              <a:solidFill>
                <a:srgbClr val="FF0000"/>
              </a:solidFill>
              <a:effectLst>
                <a:outerShdw blurRad="50800" dist="38100" algn="l" rotWithShape="0">
                  <a:prstClr val="black">
                    <a:alpha val="40000"/>
                  </a:prstClr>
                </a:outerShdw>
              </a:effectLst>
              <a:latin typeface="Comic Sans MS"/>
              <a:cs typeface="Comic Sans MS"/>
            </a:endParaRPr>
          </a:p>
        </p:txBody>
      </p:sp>
      <p:sp>
        <p:nvSpPr>
          <p:cNvPr id="6" name="Ορθογώνιο 5">
            <a:extLst>
              <a:ext uri="{FF2B5EF4-FFF2-40B4-BE49-F238E27FC236}">
                <a16:creationId xmlns:a16="http://schemas.microsoft.com/office/drawing/2014/main" id="{8FA11BB3-9A6F-E568-1971-8560E020BF3E}"/>
              </a:ext>
            </a:extLst>
          </p:cNvPr>
          <p:cNvSpPr/>
          <p:nvPr/>
        </p:nvSpPr>
        <p:spPr>
          <a:xfrm>
            <a:off x="0" y="-98294"/>
            <a:ext cx="680186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pleura division</a:t>
            </a:r>
            <a:endParaRPr lang="el-G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930195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AC9ECCD-1993-8D6F-6352-6EB51495C5B5}"/>
              </a:ext>
            </a:extLst>
          </p:cNvPr>
          <p:cNvPicPr>
            <a:picLocks noChangeAspect="1"/>
          </p:cNvPicPr>
          <p:nvPr/>
        </p:nvPicPr>
        <p:blipFill>
          <a:blip r:embed="rId2"/>
          <a:srcRect l="26457" r="7868"/>
          <a:stretch/>
        </p:blipFill>
        <p:spPr>
          <a:xfrm>
            <a:off x="3808206" y="-699247"/>
            <a:ext cx="5335793" cy="7557247"/>
          </a:xfrm>
          <a:prstGeom prst="rect">
            <a:avLst/>
          </a:prstGeom>
        </p:spPr>
      </p:pic>
      <p:sp>
        <p:nvSpPr>
          <p:cNvPr id="6" name="TextBox 5">
            <a:extLst>
              <a:ext uri="{FF2B5EF4-FFF2-40B4-BE49-F238E27FC236}">
                <a16:creationId xmlns:a16="http://schemas.microsoft.com/office/drawing/2014/main" id="{1705FCF5-9B80-1AA4-79DF-A721C5026764}"/>
              </a:ext>
            </a:extLst>
          </p:cNvPr>
          <p:cNvSpPr txBox="1"/>
          <p:nvPr/>
        </p:nvSpPr>
        <p:spPr>
          <a:xfrm>
            <a:off x="80681" y="151179"/>
            <a:ext cx="3609191" cy="5632311"/>
          </a:xfrm>
          <a:prstGeom prst="rect">
            <a:avLst/>
          </a:prstGeom>
          <a:noFill/>
        </p:spPr>
        <p:txBody>
          <a:bodyPr wrap="square">
            <a:spAutoFit/>
          </a:bodyPr>
          <a:lstStyle/>
          <a:p>
            <a:r>
              <a:rPr lang="en-US" sz="2000" b="1" i="0" dirty="0">
                <a:effectLst/>
                <a:latin typeface="Arial" panose="020B0604020202020204" pitchFamily="34" charset="0"/>
              </a:rPr>
              <a:t>The portion of pleura that covers the mediastinum is called </a:t>
            </a:r>
            <a:r>
              <a:rPr lang="en-US" sz="2000" b="1" i="1" dirty="0">
                <a:effectLst/>
                <a:highlight>
                  <a:srgbClr val="800080"/>
                </a:highlight>
                <a:latin typeface="Arial" panose="020B0604020202020204" pitchFamily="34" charset="0"/>
              </a:rPr>
              <a:t>mediastinal</a:t>
            </a:r>
            <a:r>
              <a:rPr lang="en-US" sz="2000" b="1" i="0" dirty="0">
                <a:effectLst/>
                <a:latin typeface="Arial" panose="020B0604020202020204" pitchFamily="34" charset="0"/>
              </a:rPr>
              <a:t> (</a:t>
            </a:r>
            <a:r>
              <a:rPr lang="en-US" sz="2000" b="1" i="0" strike="noStrike" dirty="0">
                <a:effectLst/>
                <a:latin typeface="Arial" panose="020B0604020202020204" pitchFamily="34" charset="0"/>
                <a:hlinkClick r:id="rId3" tooltip="Fibrous pericardium">
                  <a:extLst>
                    <a:ext uri="{A12FA001-AC4F-418D-AE19-62706E023703}">
                      <ahyp:hlinkClr xmlns:ahyp="http://schemas.microsoft.com/office/drawing/2018/hyperlinkcolor" val="tx"/>
                    </a:ext>
                  </a:extLst>
                </a:hlinkClick>
              </a:rPr>
              <a:t>fibrous pericardium</a:t>
            </a:r>
            <a:r>
              <a:rPr lang="en-US" sz="2000" b="1" i="0" dirty="0">
                <a:effectLst/>
                <a:latin typeface="Arial" panose="020B0604020202020204" pitchFamily="34" charset="0"/>
              </a:rPr>
              <a:t>, </a:t>
            </a:r>
            <a:r>
              <a:rPr lang="en-US" sz="2000" b="1" i="0" strike="noStrike" dirty="0" err="1">
                <a:effectLst/>
                <a:latin typeface="Arial" panose="020B0604020202020204" pitchFamily="34" charset="0"/>
                <a:hlinkClick r:id="rId4" tooltip="Oesophagus">
                  <a:extLst>
                    <a:ext uri="{A12FA001-AC4F-418D-AE19-62706E023703}">
                      <ahyp:hlinkClr xmlns:ahyp="http://schemas.microsoft.com/office/drawing/2018/hyperlinkcolor" val="tx"/>
                    </a:ext>
                  </a:extLst>
                </a:hlinkClick>
              </a:rPr>
              <a:t>oesophagus</a:t>
            </a:r>
            <a:r>
              <a:rPr lang="en-US" sz="2000" b="1" i="0" dirty="0">
                <a:effectLst/>
                <a:latin typeface="Arial" panose="020B0604020202020204" pitchFamily="34" charset="0"/>
              </a:rPr>
              <a:t>, </a:t>
            </a:r>
            <a:r>
              <a:rPr lang="en-US" sz="2000" b="1" i="0" strike="noStrike" dirty="0">
                <a:effectLst/>
                <a:latin typeface="Arial" panose="020B0604020202020204" pitchFamily="34" charset="0"/>
                <a:hlinkClick r:id="rId5" tooltip="Thoracic aorta">
                  <a:extLst>
                    <a:ext uri="{A12FA001-AC4F-418D-AE19-62706E023703}">
                      <ahyp:hlinkClr xmlns:ahyp="http://schemas.microsoft.com/office/drawing/2018/hyperlinkcolor" val="tx"/>
                    </a:ext>
                  </a:extLst>
                </a:hlinkClick>
              </a:rPr>
              <a:t>thoracic aorta</a:t>
            </a:r>
            <a:r>
              <a:rPr lang="en-US" sz="2000" b="1" i="0" dirty="0">
                <a:effectLst/>
                <a:latin typeface="Arial" panose="020B0604020202020204" pitchFamily="34" charset="0"/>
              </a:rPr>
              <a:t> and its main branches). </a:t>
            </a:r>
          </a:p>
          <a:p>
            <a:endParaRPr lang="en-US" sz="2000" b="1" dirty="0">
              <a:latin typeface="Arial" panose="020B0604020202020204" pitchFamily="34" charset="0"/>
            </a:endParaRPr>
          </a:p>
          <a:p>
            <a:r>
              <a:rPr lang="en-US" sz="2000" b="1" i="0" dirty="0">
                <a:effectLst/>
                <a:latin typeface="Arial" panose="020B0604020202020204" pitchFamily="34" charset="0"/>
              </a:rPr>
              <a:t>The </a:t>
            </a:r>
            <a:r>
              <a:rPr lang="en-US" sz="2000" b="1" i="1" dirty="0">
                <a:effectLst/>
                <a:highlight>
                  <a:srgbClr val="800080"/>
                </a:highlight>
                <a:latin typeface="Arial" panose="020B0604020202020204" pitchFamily="34" charset="0"/>
              </a:rPr>
              <a:t>diaphragmatic</a:t>
            </a:r>
            <a:r>
              <a:rPr lang="en-US" sz="2000" b="1" i="0" dirty="0">
                <a:effectLst/>
                <a:highlight>
                  <a:srgbClr val="800080"/>
                </a:highlight>
                <a:latin typeface="Arial" panose="020B0604020202020204" pitchFamily="34" charset="0"/>
              </a:rPr>
              <a:t> portion </a:t>
            </a:r>
            <a:r>
              <a:rPr lang="en-US" sz="2000" b="1" i="0" dirty="0">
                <a:effectLst/>
                <a:latin typeface="Arial" panose="020B0604020202020204" pitchFamily="34" charset="0"/>
              </a:rPr>
              <a:t>covers the upper surface of the </a:t>
            </a:r>
            <a:r>
              <a:rPr lang="en-US" sz="2000" b="1" i="0" strike="noStrike" dirty="0">
                <a:effectLst/>
                <a:latin typeface="Arial" panose="020B0604020202020204" pitchFamily="34" charset="0"/>
                <a:hlinkClick r:id="rId6" tooltip="Thoracic diaphragm">
                  <a:extLst>
                    <a:ext uri="{A12FA001-AC4F-418D-AE19-62706E023703}">
                      <ahyp:hlinkClr xmlns:ahyp="http://schemas.microsoft.com/office/drawing/2018/hyperlinkcolor" val="tx"/>
                    </a:ext>
                  </a:extLst>
                </a:hlinkClick>
              </a:rPr>
              <a:t>diaphragm</a:t>
            </a:r>
            <a:r>
              <a:rPr lang="en-US" sz="2000" b="1" i="0" dirty="0">
                <a:effectLst/>
                <a:latin typeface="Arial" panose="020B0604020202020204" pitchFamily="34" charset="0"/>
              </a:rPr>
              <a:t>. </a:t>
            </a:r>
          </a:p>
          <a:p>
            <a:endParaRPr lang="en-US" sz="2000" b="1" dirty="0">
              <a:latin typeface="Arial" panose="020B0604020202020204" pitchFamily="34" charset="0"/>
            </a:endParaRPr>
          </a:p>
          <a:p>
            <a:r>
              <a:rPr lang="en-US" sz="2000" b="1" i="0" dirty="0">
                <a:effectLst/>
                <a:latin typeface="Arial" panose="020B0604020202020204" pitchFamily="34" charset="0"/>
              </a:rPr>
              <a:t>The </a:t>
            </a:r>
            <a:r>
              <a:rPr lang="en-US" sz="2000" b="1" i="1" dirty="0">
                <a:effectLst/>
                <a:highlight>
                  <a:srgbClr val="800080"/>
                </a:highlight>
                <a:latin typeface="Arial" panose="020B0604020202020204" pitchFamily="34" charset="0"/>
              </a:rPr>
              <a:t>costal</a:t>
            </a:r>
            <a:r>
              <a:rPr lang="en-US" sz="2000" b="1" i="0" dirty="0">
                <a:effectLst/>
                <a:highlight>
                  <a:srgbClr val="800080"/>
                </a:highlight>
                <a:latin typeface="Arial" panose="020B0604020202020204" pitchFamily="34" charset="0"/>
              </a:rPr>
              <a:t> portion </a:t>
            </a:r>
            <a:r>
              <a:rPr lang="en-US" sz="2000" b="1" i="0" dirty="0">
                <a:effectLst/>
                <a:latin typeface="Arial" panose="020B0604020202020204" pitchFamily="34" charset="0"/>
              </a:rPr>
              <a:t>covers the inside of the </a:t>
            </a:r>
            <a:r>
              <a:rPr lang="en-US" sz="2000" b="1" i="0" strike="noStrike" dirty="0">
                <a:effectLst/>
                <a:latin typeface="Arial" panose="020B0604020202020204" pitchFamily="34" charset="0"/>
                <a:hlinkClick r:id="rId7" tooltip="Rib cage">
                  <a:extLst>
                    <a:ext uri="{A12FA001-AC4F-418D-AE19-62706E023703}">
                      <ahyp:hlinkClr xmlns:ahyp="http://schemas.microsoft.com/office/drawing/2018/hyperlinkcolor" val="tx"/>
                    </a:ext>
                  </a:extLst>
                </a:hlinkClick>
              </a:rPr>
              <a:t>rib cage</a:t>
            </a:r>
            <a:r>
              <a:rPr lang="en-US" sz="2000" b="1" i="0" dirty="0">
                <a:effectLst/>
                <a:latin typeface="Arial" panose="020B0604020202020204" pitchFamily="34" charset="0"/>
              </a:rPr>
              <a:t>. Some authors also designate a cervical portion (covering the underside of the </a:t>
            </a:r>
            <a:r>
              <a:rPr lang="en-US" sz="2000" b="1" i="0" strike="noStrike" dirty="0" err="1">
                <a:effectLst/>
                <a:latin typeface="Arial" panose="020B0604020202020204" pitchFamily="34" charset="0"/>
                <a:hlinkClick r:id="rId8" tooltip="Suprapleural membrane">
                  <a:extLst>
                    <a:ext uri="{A12FA001-AC4F-418D-AE19-62706E023703}">
                      <ahyp:hlinkClr xmlns:ahyp="http://schemas.microsoft.com/office/drawing/2018/hyperlinkcolor" val="tx"/>
                    </a:ext>
                  </a:extLst>
                </a:hlinkClick>
              </a:rPr>
              <a:t>suprapleura</a:t>
            </a:r>
            <a:r>
              <a:rPr lang="en-US" sz="2000" b="1" dirty="0" err="1">
                <a:latin typeface="Arial" panose="020B0604020202020204" pitchFamily="34" charset="0"/>
              </a:rPr>
              <a:t>l</a:t>
            </a:r>
            <a:r>
              <a:rPr lang="en-US" sz="2000" b="1" dirty="0">
                <a:latin typeface="Arial" panose="020B0604020202020204" pitchFamily="34" charset="0"/>
              </a:rPr>
              <a:t> </a:t>
            </a:r>
            <a:r>
              <a:rPr lang="en-US" sz="2000" b="1" i="0" strike="noStrike" dirty="0">
                <a:effectLst/>
                <a:latin typeface="Arial" panose="020B0604020202020204" pitchFamily="34" charset="0"/>
                <a:hlinkClick r:id="rId8" tooltip="Suprapleural membrane">
                  <a:extLst>
                    <a:ext uri="{A12FA001-AC4F-418D-AE19-62706E023703}">
                      <ahyp:hlinkClr xmlns:ahyp="http://schemas.microsoft.com/office/drawing/2018/hyperlinkcolor" val="tx"/>
                    </a:ext>
                  </a:extLst>
                </a:hlinkClick>
              </a:rPr>
              <a:t>membrane</a:t>
            </a:r>
            <a:r>
              <a:rPr lang="en-US" sz="2000" b="1" i="0" dirty="0">
                <a:effectLst/>
                <a:latin typeface="Arial" panose="020B0604020202020204" pitchFamily="34" charset="0"/>
              </a:rPr>
              <a:t>).</a:t>
            </a:r>
            <a:endParaRPr lang="el-GR" sz="2000" b="1" dirty="0"/>
          </a:p>
        </p:txBody>
      </p:sp>
    </p:spTree>
    <p:extLst>
      <p:ext uri="{BB962C8B-B14F-4D97-AF65-F5344CB8AC3E}">
        <p14:creationId xmlns:p14="http://schemas.microsoft.com/office/powerpoint/2010/main" val="951843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1C0A5A-5666-2A78-AC3C-E0815D24C0A6}"/>
              </a:ext>
            </a:extLst>
          </p:cNvPr>
          <p:cNvSpPr>
            <a:spLocks noGrp="1"/>
          </p:cNvSpPr>
          <p:nvPr>
            <p:ph type="title"/>
          </p:nvPr>
        </p:nvSpPr>
        <p:spPr/>
        <p:txBody>
          <a:bodyPr>
            <a:normAutofit fontScale="90000"/>
          </a:bodyPr>
          <a:lstStyle/>
          <a:p>
            <a:r>
              <a:rPr lang="en-US" b="1" dirty="0"/>
              <a:t>Pleural Recesses</a:t>
            </a:r>
            <a:br>
              <a:rPr lang="en-US" b="1" dirty="0"/>
            </a:br>
            <a:endParaRPr lang="el-GR" dirty="0"/>
          </a:p>
        </p:txBody>
      </p:sp>
      <p:sp>
        <p:nvSpPr>
          <p:cNvPr id="3" name="Θέση περιεχομένου 2">
            <a:extLst>
              <a:ext uri="{FF2B5EF4-FFF2-40B4-BE49-F238E27FC236}">
                <a16:creationId xmlns:a16="http://schemas.microsoft.com/office/drawing/2014/main" id="{4263B692-F1C1-8533-D416-58734F282D13}"/>
              </a:ext>
            </a:extLst>
          </p:cNvPr>
          <p:cNvSpPr>
            <a:spLocks noGrp="1"/>
          </p:cNvSpPr>
          <p:nvPr>
            <p:ph idx="1"/>
          </p:nvPr>
        </p:nvSpPr>
        <p:spPr>
          <a:xfrm>
            <a:off x="267419" y="1639019"/>
            <a:ext cx="8419381" cy="4533498"/>
          </a:xfrm>
        </p:spPr>
        <p:txBody>
          <a:bodyPr/>
          <a:lstStyle/>
          <a:p>
            <a:r>
              <a:rPr lang="en-US" b="1" dirty="0"/>
              <a:t>Potential spaces</a:t>
            </a:r>
            <a:r>
              <a:rPr lang="en-US" dirty="0"/>
              <a:t> where the lungs do not fully occupy the pleural cavity (important in full inspiration or fluid accumulation):</a:t>
            </a:r>
          </a:p>
          <a:p>
            <a:pPr lvl="1"/>
            <a:r>
              <a:rPr lang="en-US" b="1" dirty="0" err="1"/>
              <a:t>Costodiaphragmatic</a:t>
            </a:r>
            <a:r>
              <a:rPr lang="en-US" b="1" dirty="0"/>
              <a:t> recess</a:t>
            </a:r>
            <a:r>
              <a:rPr lang="en-US" dirty="0"/>
              <a:t>: Most clinically significant, lowest point in the cavity—</a:t>
            </a:r>
            <a:r>
              <a:rPr lang="en-US" b="1" dirty="0"/>
              <a:t>common site for fluid collection</a:t>
            </a:r>
            <a:r>
              <a:rPr lang="en-US" dirty="0"/>
              <a:t>.</a:t>
            </a:r>
          </a:p>
          <a:p>
            <a:pPr lvl="1"/>
            <a:r>
              <a:rPr lang="en-US" b="1" dirty="0" err="1"/>
              <a:t>Costomediastinal</a:t>
            </a:r>
            <a:r>
              <a:rPr lang="en-US" b="1" dirty="0"/>
              <a:t> recess</a:t>
            </a:r>
            <a:r>
              <a:rPr lang="en-US" dirty="0"/>
              <a:t>: Found near the cardiac notch, assists in lung expansion (especially left lung).</a:t>
            </a:r>
          </a:p>
          <a:p>
            <a:endParaRPr lang="el-GR" dirty="0"/>
          </a:p>
        </p:txBody>
      </p:sp>
    </p:spTree>
    <p:extLst>
      <p:ext uri="{BB962C8B-B14F-4D97-AF65-F5344CB8AC3E}">
        <p14:creationId xmlns:p14="http://schemas.microsoft.com/office/powerpoint/2010/main" val="1649584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D5AAA7-7BD0-597D-8BFF-C58F64017373}"/>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2538BD13-AF04-E79E-D9C3-BF32AA409D5E}"/>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B1B2AFB5-C0C8-F5A8-6872-FB85DC671D53}"/>
              </a:ext>
            </a:extLst>
          </p:cNvPr>
          <p:cNvPicPr>
            <a:picLocks noChangeAspect="1"/>
          </p:cNvPicPr>
          <p:nvPr/>
        </p:nvPicPr>
        <p:blipFill>
          <a:blip r:embed="rId2"/>
          <a:stretch>
            <a:fillRect/>
          </a:stretch>
        </p:blipFill>
        <p:spPr>
          <a:xfrm>
            <a:off x="0" y="1"/>
            <a:ext cx="9144000" cy="7035500"/>
          </a:xfrm>
          <a:prstGeom prst="rect">
            <a:avLst/>
          </a:prstGeom>
        </p:spPr>
      </p:pic>
      <p:sp>
        <p:nvSpPr>
          <p:cNvPr id="6" name="Ορθογώνιο 5">
            <a:extLst>
              <a:ext uri="{FF2B5EF4-FFF2-40B4-BE49-F238E27FC236}">
                <a16:creationId xmlns:a16="http://schemas.microsoft.com/office/drawing/2014/main" id="{08D8CEBD-5644-EA0B-403C-E6D985879F45}"/>
              </a:ext>
            </a:extLst>
          </p:cNvPr>
          <p:cNvSpPr/>
          <p:nvPr/>
        </p:nvSpPr>
        <p:spPr>
          <a:xfrm>
            <a:off x="463158" y="-130864"/>
            <a:ext cx="821769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Parietal pleura division</a:t>
            </a:r>
            <a:endParaRPr lang="el-G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068541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BA6A25-1409-5BB4-EE05-95FD7E03D67A}"/>
              </a:ext>
            </a:extLst>
          </p:cNvPr>
          <p:cNvSpPr>
            <a:spLocks noGrp="1"/>
          </p:cNvSpPr>
          <p:nvPr>
            <p:ph type="title"/>
          </p:nvPr>
        </p:nvSpPr>
        <p:spPr>
          <a:xfrm>
            <a:off x="-1" y="-359650"/>
            <a:ext cx="8686801" cy="1143000"/>
          </a:xfrm>
        </p:spPr>
        <p:txBody>
          <a:bodyPr>
            <a:noAutofit/>
          </a:bodyPr>
          <a:lstStyle/>
          <a:p>
            <a:r>
              <a:rPr lang="en-US" sz="3200" b="1" dirty="0">
                <a:solidFill>
                  <a:srgbClr val="FFFF00"/>
                </a:solidFill>
              </a:rPr>
              <a:t>Visceral pleura and pulmonary ligament</a:t>
            </a:r>
            <a:endParaRPr lang="el-GR" sz="3200" b="1" dirty="0">
              <a:solidFill>
                <a:srgbClr val="FFFF00"/>
              </a:solidFill>
            </a:endParaRPr>
          </a:p>
        </p:txBody>
      </p:sp>
      <p:sp>
        <p:nvSpPr>
          <p:cNvPr id="3" name="Θέση περιεχομένου 2">
            <a:extLst>
              <a:ext uri="{FF2B5EF4-FFF2-40B4-BE49-F238E27FC236}">
                <a16:creationId xmlns:a16="http://schemas.microsoft.com/office/drawing/2014/main" id="{FC49A5C5-C700-79A6-B9A1-009034407971}"/>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D857A2CC-D0D5-1474-8064-98405F6A5E73}"/>
              </a:ext>
            </a:extLst>
          </p:cNvPr>
          <p:cNvPicPr>
            <a:picLocks noChangeAspect="1"/>
          </p:cNvPicPr>
          <p:nvPr/>
        </p:nvPicPr>
        <p:blipFill>
          <a:blip r:embed="rId2"/>
          <a:stretch>
            <a:fillRect/>
          </a:stretch>
        </p:blipFill>
        <p:spPr>
          <a:xfrm>
            <a:off x="377" y="1086523"/>
            <a:ext cx="9143623" cy="5771478"/>
          </a:xfrm>
          <a:prstGeom prst="rect">
            <a:avLst/>
          </a:prstGeom>
        </p:spPr>
      </p:pic>
      <p:pic>
        <p:nvPicPr>
          <p:cNvPr id="3074" name="Picture 2" descr="Pulmonary Ligament (Left Lung) | Complete Anatomy">
            <a:extLst>
              <a:ext uri="{FF2B5EF4-FFF2-40B4-BE49-F238E27FC236}">
                <a16:creationId xmlns:a16="http://schemas.microsoft.com/office/drawing/2014/main" id="{E1FDF016-7B0C-45F2-779D-EA303BCB269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9097" y="2511180"/>
            <a:ext cx="4017161" cy="3012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50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040F4E-F6CF-98E6-8F91-979F622EC847}"/>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CDBC3B8-1521-4647-ECD4-47743DFDA2A3}"/>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DBF00915-EF34-0D04-E455-663D6DBF027B}"/>
              </a:ext>
            </a:extLst>
          </p:cNvPr>
          <p:cNvPicPr>
            <a:picLocks noChangeAspect="1"/>
          </p:cNvPicPr>
          <p:nvPr/>
        </p:nvPicPr>
        <p:blipFill>
          <a:blip r:embed="rId2"/>
          <a:stretch>
            <a:fillRect/>
          </a:stretch>
        </p:blipFill>
        <p:spPr>
          <a:xfrm>
            <a:off x="0" y="-1"/>
            <a:ext cx="9143738" cy="2603351"/>
          </a:xfrm>
          <a:prstGeom prst="rect">
            <a:avLst/>
          </a:prstGeom>
        </p:spPr>
      </p:pic>
      <p:pic>
        <p:nvPicPr>
          <p:cNvPr id="4098" name="Picture 2" descr="PPT - Pleura t ypes PowerPoint Presentation - ID:1921428">
            <a:extLst>
              <a:ext uri="{FF2B5EF4-FFF2-40B4-BE49-F238E27FC236}">
                <a16:creationId xmlns:a16="http://schemas.microsoft.com/office/drawing/2014/main" id="{B05D1311-59F1-DF2B-78BA-E16D045CE3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55" t="18471"/>
          <a:stretch/>
        </p:blipFill>
        <p:spPr bwMode="auto">
          <a:xfrm>
            <a:off x="613187" y="2603351"/>
            <a:ext cx="7756262" cy="425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007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leura – Earth's Lab">
            <a:extLst>
              <a:ext uri="{FF2B5EF4-FFF2-40B4-BE49-F238E27FC236}">
                <a16:creationId xmlns:a16="http://schemas.microsoft.com/office/drawing/2014/main" id="{E1DE854D-EE0B-2F17-FC57-A24B9B3DBB5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63750" y="0"/>
            <a:ext cx="7080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6572E5CA-041A-02D2-3961-BD503D11A41D}"/>
              </a:ext>
            </a:extLst>
          </p:cNvPr>
          <p:cNvSpPr>
            <a:spLocks noGrp="1"/>
          </p:cNvSpPr>
          <p:nvPr>
            <p:ph type="title"/>
          </p:nvPr>
        </p:nvSpPr>
        <p:spPr>
          <a:xfrm>
            <a:off x="16136" y="-317964"/>
            <a:ext cx="8229600" cy="1143000"/>
          </a:xfrm>
        </p:spPr>
        <p:txBody>
          <a:bodyPr/>
          <a:lstStyle/>
          <a:p>
            <a:pPr algn="l"/>
            <a:r>
              <a:rPr lang="en-US" b="1" dirty="0">
                <a:solidFill>
                  <a:srgbClr val="FFFF00"/>
                </a:solidFill>
              </a:rPr>
              <a:t>Pleural recesses </a:t>
            </a:r>
            <a:endParaRPr lang="el-GR" b="1" dirty="0">
              <a:solidFill>
                <a:srgbClr val="FFFF00"/>
              </a:solidFill>
            </a:endParaRPr>
          </a:p>
        </p:txBody>
      </p:sp>
      <p:sp>
        <p:nvSpPr>
          <p:cNvPr id="3" name="Θέση περιεχομένου 2">
            <a:extLst>
              <a:ext uri="{FF2B5EF4-FFF2-40B4-BE49-F238E27FC236}">
                <a16:creationId xmlns:a16="http://schemas.microsoft.com/office/drawing/2014/main" id="{95F334D6-72D0-825B-7C66-EBBB2773B52B}"/>
              </a:ext>
            </a:extLst>
          </p:cNvPr>
          <p:cNvSpPr>
            <a:spLocks noGrp="1"/>
          </p:cNvSpPr>
          <p:nvPr>
            <p:ph idx="1"/>
          </p:nvPr>
        </p:nvSpPr>
        <p:spPr>
          <a:xfrm>
            <a:off x="161362" y="1527586"/>
            <a:ext cx="2194560" cy="4644931"/>
          </a:xfrm>
          <a:solidFill>
            <a:srgbClr val="002060"/>
          </a:solidFill>
        </p:spPr>
        <p:txBody>
          <a:bodyPr>
            <a:normAutofit/>
          </a:bodyPr>
          <a:lstStyle/>
          <a:p>
            <a:r>
              <a:rPr lang="en-US" sz="2000" dirty="0"/>
              <a:t>are empty parts of the pleural cavity, occupied by the lung only in full inspiration. </a:t>
            </a:r>
          </a:p>
          <a:p>
            <a:r>
              <a:rPr lang="en-US" sz="2000" dirty="0"/>
              <a:t>They lie where different parts of the parietal pleura meet at an acute angle and are in apposition to each other </a:t>
            </a:r>
            <a:endParaRPr lang="el-GR" sz="2000" dirty="0"/>
          </a:p>
        </p:txBody>
      </p:sp>
    </p:spTree>
    <p:extLst>
      <p:ext uri="{BB962C8B-B14F-4D97-AF65-F5344CB8AC3E}">
        <p14:creationId xmlns:p14="http://schemas.microsoft.com/office/powerpoint/2010/main" val="4074449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2F1219-578B-12BD-1CBD-4001C8900118}"/>
              </a:ext>
            </a:extLst>
          </p:cNvPr>
          <p:cNvSpPr>
            <a:spLocks noGrp="1"/>
          </p:cNvSpPr>
          <p:nvPr>
            <p:ph type="title"/>
          </p:nvPr>
        </p:nvSpPr>
        <p:spPr>
          <a:xfrm>
            <a:off x="220532" y="-176769"/>
            <a:ext cx="8229600" cy="1143000"/>
          </a:xfrm>
        </p:spPr>
        <p:txBody>
          <a:bodyPr>
            <a:normAutofit/>
          </a:bodyPr>
          <a:lstStyle/>
          <a:p>
            <a:pPr algn="l"/>
            <a:r>
              <a:rPr lang="en-US" sz="3200" b="1" dirty="0">
                <a:solidFill>
                  <a:srgbClr val="FFFF00"/>
                </a:solidFill>
                <a:effectLst/>
                <a:latin typeface="Open Sans" panose="020B0606030504020204" pitchFamily="34" charset="0"/>
              </a:rPr>
              <a:t>Pleural recesses</a:t>
            </a:r>
            <a:r>
              <a:rPr lang="en-US" sz="3200" dirty="0">
                <a:solidFill>
                  <a:srgbClr val="FFFF00"/>
                </a:solidFill>
                <a:effectLst/>
                <a:latin typeface="Open Sans" panose="020B0606030504020204" pitchFamily="34" charset="0"/>
              </a:rPr>
              <a:t> </a:t>
            </a:r>
            <a:endParaRPr lang="el-GR" sz="3200" dirty="0">
              <a:solidFill>
                <a:srgbClr val="FFFF00"/>
              </a:solidFill>
            </a:endParaRPr>
          </a:p>
        </p:txBody>
      </p:sp>
      <p:sp>
        <p:nvSpPr>
          <p:cNvPr id="3" name="Θέση περιεχομένου 2">
            <a:extLst>
              <a:ext uri="{FF2B5EF4-FFF2-40B4-BE49-F238E27FC236}">
                <a16:creationId xmlns:a16="http://schemas.microsoft.com/office/drawing/2014/main" id="{6113F93C-A962-99F7-4ED8-C17E30CCF311}"/>
              </a:ext>
            </a:extLst>
          </p:cNvPr>
          <p:cNvSpPr>
            <a:spLocks noGrp="1"/>
          </p:cNvSpPr>
          <p:nvPr>
            <p:ph idx="1"/>
          </p:nvPr>
        </p:nvSpPr>
        <p:spPr>
          <a:xfrm>
            <a:off x="145228" y="1237129"/>
            <a:ext cx="4771016" cy="4935388"/>
          </a:xfrm>
        </p:spPr>
        <p:txBody>
          <a:bodyPr>
            <a:normAutofit fontScale="92500" lnSpcReduction="10000"/>
          </a:bodyPr>
          <a:lstStyle/>
          <a:p>
            <a:pPr algn="l">
              <a:spcAft>
                <a:spcPts val="1800"/>
              </a:spcAft>
            </a:pPr>
            <a:r>
              <a:rPr lang="en-US" sz="1800" b="1" i="0" dirty="0">
                <a:effectLst/>
                <a:latin typeface="Open Sans" panose="020B0606030504020204" pitchFamily="34" charset="0"/>
              </a:rPr>
              <a:t>Anterior and inferior regions of pleural cavities are normally not  occupied by the lungs. </a:t>
            </a:r>
          </a:p>
          <a:p>
            <a:pPr algn="l">
              <a:spcAft>
                <a:spcPts val="1800"/>
              </a:spcAft>
            </a:pPr>
            <a:r>
              <a:rPr lang="en-US" sz="1800" b="0" i="0" dirty="0">
                <a:effectLst/>
                <a:latin typeface="Open Sans" panose="020B0606030504020204" pitchFamily="34" charset="0"/>
              </a:rPr>
              <a:t>In these regions the two layers  of  parietal  pleura  are opposed  to each other resulting in presence of potential spaces called pleural recesses . </a:t>
            </a:r>
          </a:p>
          <a:p>
            <a:pPr algn="l">
              <a:spcAft>
                <a:spcPts val="1800"/>
              </a:spcAft>
            </a:pPr>
            <a:r>
              <a:rPr lang="en-US" sz="1800" b="0" i="0" dirty="0">
                <a:effectLst/>
                <a:latin typeface="Open Sans" panose="020B0606030504020204" pitchFamily="34" charset="0"/>
              </a:rPr>
              <a:t>These recesses  allow expansion of lungs during inspiration. </a:t>
            </a:r>
          </a:p>
          <a:p>
            <a:pPr marL="0" indent="0" algn="l">
              <a:spcAft>
                <a:spcPts val="1800"/>
              </a:spcAft>
              <a:buNone/>
            </a:pPr>
            <a:r>
              <a:rPr lang="en-US" sz="1800" b="1" i="0" dirty="0">
                <a:effectLst/>
                <a:highlight>
                  <a:srgbClr val="800080"/>
                </a:highlight>
                <a:latin typeface="Open Sans" panose="020B0606030504020204" pitchFamily="34" charset="0"/>
              </a:rPr>
              <a:t>The two recesses of the pleura are:</a:t>
            </a:r>
            <a:endParaRPr lang="en-US" b="1" i="0" dirty="0">
              <a:effectLst/>
              <a:highlight>
                <a:srgbClr val="800080"/>
              </a:highlight>
              <a:latin typeface="Open Sans" panose="020B0606030504020204" pitchFamily="34" charset="0"/>
            </a:endParaRPr>
          </a:p>
          <a:p>
            <a:pPr algn="l">
              <a:spcBef>
                <a:spcPts val="1200"/>
              </a:spcBef>
              <a:spcAft>
                <a:spcPts val="1200"/>
              </a:spcAft>
              <a:buFont typeface="Arial" panose="020B0604020202020204" pitchFamily="34" charset="0"/>
              <a:buChar char="•"/>
            </a:pPr>
            <a:r>
              <a:rPr lang="en-US" sz="1800" b="0" i="0" dirty="0">
                <a:effectLst/>
                <a:highlight>
                  <a:srgbClr val="800080"/>
                </a:highlight>
                <a:latin typeface="Open Sans" panose="020B0606030504020204" pitchFamily="34" charset="0"/>
              </a:rPr>
              <a:t>Right and </a:t>
            </a:r>
            <a:r>
              <a:rPr lang="en-US" sz="1800" b="0" i="0" dirty="0" err="1">
                <a:effectLst/>
                <a:highlight>
                  <a:srgbClr val="800080"/>
                </a:highlight>
                <a:latin typeface="Open Sans" panose="020B0606030504020204" pitchFamily="34" charset="0"/>
              </a:rPr>
              <a:t>laeft</a:t>
            </a:r>
            <a:r>
              <a:rPr lang="en-US" sz="1800" b="0" i="0" dirty="0">
                <a:effectLst/>
                <a:highlight>
                  <a:srgbClr val="800080"/>
                </a:highlight>
                <a:latin typeface="Open Sans" panose="020B0606030504020204" pitchFamily="34" charset="0"/>
              </a:rPr>
              <a:t> </a:t>
            </a:r>
            <a:r>
              <a:rPr lang="en-US" sz="1800" b="0" i="0" dirty="0" err="1">
                <a:effectLst/>
                <a:highlight>
                  <a:srgbClr val="800080"/>
                </a:highlight>
                <a:latin typeface="Open Sans" panose="020B0606030504020204" pitchFamily="34" charset="0"/>
              </a:rPr>
              <a:t>costomediastinal</a:t>
            </a:r>
            <a:r>
              <a:rPr lang="en-US" sz="1800" b="0" i="0" dirty="0">
                <a:effectLst/>
                <a:highlight>
                  <a:srgbClr val="800080"/>
                </a:highlight>
                <a:latin typeface="Open Sans" panose="020B0606030504020204" pitchFamily="34" charset="0"/>
              </a:rPr>
              <a:t> recesses</a:t>
            </a:r>
            <a:endParaRPr lang="en-US" b="0" i="0" dirty="0">
              <a:effectLst/>
              <a:highlight>
                <a:srgbClr val="800080"/>
              </a:highlight>
              <a:latin typeface="Open Sans" panose="020B0606030504020204" pitchFamily="34" charset="0"/>
            </a:endParaRPr>
          </a:p>
          <a:p>
            <a:pPr algn="l">
              <a:spcBef>
                <a:spcPts val="1200"/>
              </a:spcBef>
              <a:spcAft>
                <a:spcPts val="1200"/>
              </a:spcAft>
              <a:buFont typeface="Arial" panose="020B0604020202020204" pitchFamily="34" charset="0"/>
              <a:buChar char="•"/>
            </a:pPr>
            <a:r>
              <a:rPr lang="en-US" sz="1800" b="0" i="0" dirty="0">
                <a:effectLst/>
                <a:highlight>
                  <a:srgbClr val="800080"/>
                </a:highlight>
                <a:latin typeface="Open Sans" panose="020B0606030504020204" pitchFamily="34" charset="0"/>
              </a:rPr>
              <a:t>Right and left </a:t>
            </a:r>
            <a:r>
              <a:rPr lang="en-US" sz="1800" b="0" i="0" dirty="0" err="1">
                <a:effectLst/>
                <a:highlight>
                  <a:srgbClr val="800080"/>
                </a:highlight>
                <a:latin typeface="Open Sans" panose="020B0606030504020204" pitchFamily="34" charset="0"/>
              </a:rPr>
              <a:t>costodiaphragmatic</a:t>
            </a:r>
            <a:r>
              <a:rPr lang="en-US" sz="1800" b="0" i="0" dirty="0">
                <a:effectLst/>
                <a:highlight>
                  <a:srgbClr val="800080"/>
                </a:highlight>
                <a:latin typeface="Open Sans" panose="020B0606030504020204" pitchFamily="34" charset="0"/>
              </a:rPr>
              <a:t> recesses</a:t>
            </a:r>
            <a:endParaRPr lang="en-US" b="0" i="0" dirty="0">
              <a:effectLst/>
              <a:highlight>
                <a:srgbClr val="800080"/>
              </a:highlight>
              <a:latin typeface="Open Sans" panose="020B0606030504020204" pitchFamily="34" charset="0"/>
            </a:endParaRPr>
          </a:p>
          <a:p>
            <a:endParaRPr lang="el-GR" dirty="0"/>
          </a:p>
        </p:txBody>
      </p:sp>
      <p:pic>
        <p:nvPicPr>
          <p:cNvPr id="6146" name="Picture 2" descr="All sizes | mp-pleural-recesses | Flickr - Photo Sharing!">
            <a:extLst>
              <a:ext uri="{FF2B5EF4-FFF2-40B4-BE49-F238E27FC236}">
                <a16:creationId xmlns:a16="http://schemas.microsoft.com/office/drawing/2014/main" id="{B9C8C125-8D8F-2E63-866F-86D1B4513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426" y="290457"/>
            <a:ext cx="4179346" cy="3138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273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A50ACD-02AC-B16E-7D67-20568B5B3D7B}"/>
              </a:ext>
            </a:extLst>
          </p:cNvPr>
          <p:cNvSpPr>
            <a:spLocks noGrp="1"/>
          </p:cNvSpPr>
          <p:nvPr>
            <p:ph type="title"/>
          </p:nvPr>
        </p:nvSpPr>
        <p:spPr/>
        <p:txBody>
          <a:bodyPr>
            <a:normAutofit/>
          </a:bodyPr>
          <a:lstStyle/>
          <a:p>
            <a:pPr algn="l"/>
            <a:r>
              <a:rPr lang="en-US" sz="2400" b="1" dirty="0" err="1">
                <a:solidFill>
                  <a:srgbClr val="FFFF00"/>
                </a:solidFill>
                <a:effectLst/>
                <a:highlight>
                  <a:srgbClr val="800080"/>
                </a:highlight>
                <a:latin typeface="Roboto" panose="02000000000000000000" pitchFamily="2" charset="0"/>
              </a:rPr>
              <a:t>Costodiaphragmatic</a:t>
            </a:r>
            <a:r>
              <a:rPr lang="en-US" sz="2400" b="1" dirty="0">
                <a:solidFill>
                  <a:srgbClr val="FFFF00"/>
                </a:solidFill>
                <a:effectLst/>
                <a:highlight>
                  <a:srgbClr val="800080"/>
                </a:highlight>
                <a:latin typeface="Roboto" panose="02000000000000000000" pitchFamily="2" charset="0"/>
              </a:rPr>
              <a:t> </a:t>
            </a:r>
            <a:r>
              <a:rPr lang="en-US" sz="2400" b="1" dirty="0" err="1">
                <a:solidFill>
                  <a:srgbClr val="FFFF00"/>
                </a:solidFill>
                <a:effectLst/>
                <a:highlight>
                  <a:srgbClr val="800080"/>
                </a:highlight>
                <a:latin typeface="Roboto" panose="02000000000000000000" pitchFamily="2" charset="0"/>
              </a:rPr>
              <a:t>recesss</a:t>
            </a:r>
            <a:br>
              <a:rPr lang="en-US" sz="2400" b="1" dirty="0">
                <a:solidFill>
                  <a:srgbClr val="FFFF00"/>
                </a:solidFill>
                <a:effectLst/>
                <a:latin typeface="Roboto" panose="02000000000000000000" pitchFamily="2" charset="0"/>
              </a:rPr>
            </a:br>
            <a:endParaRPr lang="el-GR" sz="2400" dirty="0">
              <a:solidFill>
                <a:srgbClr val="FFFF00"/>
              </a:solidFill>
            </a:endParaRPr>
          </a:p>
        </p:txBody>
      </p:sp>
      <p:sp>
        <p:nvSpPr>
          <p:cNvPr id="3" name="Θέση περιεχομένου 2">
            <a:extLst>
              <a:ext uri="{FF2B5EF4-FFF2-40B4-BE49-F238E27FC236}">
                <a16:creationId xmlns:a16="http://schemas.microsoft.com/office/drawing/2014/main" id="{FC532D72-3577-3CAF-A092-1E3407760541}"/>
              </a:ext>
            </a:extLst>
          </p:cNvPr>
          <p:cNvSpPr>
            <a:spLocks noGrp="1"/>
          </p:cNvSpPr>
          <p:nvPr>
            <p:ph idx="1"/>
          </p:nvPr>
        </p:nvSpPr>
        <p:spPr>
          <a:xfrm>
            <a:off x="236668" y="1297028"/>
            <a:ext cx="3141233" cy="5307436"/>
          </a:xfrm>
        </p:spPr>
        <p:txBody>
          <a:bodyPr>
            <a:normAutofit fontScale="92500" lnSpcReduction="10000"/>
          </a:bodyPr>
          <a:lstStyle/>
          <a:p>
            <a:pPr algn="l">
              <a:spcBef>
                <a:spcPts val="1200"/>
              </a:spcBef>
              <a:spcAft>
                <a:spcPts val="1200"/>
              </a:spcAft>
              <a:buFont typeface="Arial" panose="020B0604020202020204" pitchFamily="34" charset="0"/>
              <a:buChar char="•"/>
            </a:pPr>
            <a:r>
              <a:rPr lang="en-US" sz="1800" b="1" i="0" dirty="0">
                <a:effectLst/>
                <a:latin typeface="Open Sans" panose="020B0606030504020204" pitchFamily="34" charset="0"/>
              </a:rPr>
              <a:t>Is the largest and clinically most important recess.</a:t>
            </a:r>
            <a:endParaRPr lang="en-US" b="1" i="0" dirty="0">
              <a:effectLst/>
              <a:latin typeface="Open Sans" panose="020B0606030504020204" pitchFamily="34" charset="0"/>
            </a:endParaRPr>
          </a:p>
          <a:p>
            <a:pPr algn="l">
              <a:spcBef>
                <a:spcPts val="1200"/>
              </a:spcBef>
              <a:spcAft>
                <a:spcPts val="1200"/>
              </a:spcAft>
              <a:buFont typeface="Arial" panose="020B0604020202020204" pitchFamily="34" charset="0"/>
              <a:buChar char="•"/>
            </a:pPr>
            <a:r>
              <a:rPr lang="en-US" sz="1800" b="1" i="0" dirty="0">
                <a:effectLst/>
                <a:latin typeface="Open Sans" panose="020B0606030504020204" pitchFamily="34" charset="0"/>
              </a:rPr>
              <a:t>Is present between the costal and diaphragmatic parts of parietal pleura.</a:t>
            </a:r>
            <a:endParaRPr lang="en-US" b="1" i="0" dirty="0">
              <a:effectLst/>
              <a:latin typeface="Open Sans" panose="020B0606030504020204" pitchFamily="34" charset="0"/>
            </a:endParaRPr>
          </a:p>
          <a:p>
            <a:pPr algn="l">
              <a:spcBef>
                <a:spcPts val="1200"/>
              </a:spcBef>
              <a:spcAft>
                <a:spcPts val="1200"/>
              </a:spcAft>
              <a:buFont typeface="Arial" panose="020B0604020202020204" pitchFamily="34" charset="0"/>
              <a:buChar char="•"/>
            </a:pPr>
            <a:r>
              <a:rPr lang="en-US" sz="1800" b="1" i="0" dirty="0">
                <a:effectLst/>
                <a:latin typeface="Open Sans" panose="020B0606030504020204" pitchFamily="34" charset="0"/>
              </a:rPr>
              <a:t>Is C- shaped and present between the inferior margins of the lungs and the inferior margin of the pleural cavities.</a:t>
            </a:r>
            <a:endParaRPr lang="en-US" b="1" i="0" dirty="0">
              <a:effectLst/>
              <a:latin typeface="Open Sans" panose="020B0606030504020204" pitchFamily="34" charset="0"/>
            </a:endParaRPr>
          </a:p>
          <a:p>
            <a:pPr algn="l">
              <a:spcBef>
                <a:spcPts val="1200"/>
              </a:spcBef>
              <a:spcAft>
                <a:spcPts val="1200"/>
              </a:spcAft>
              <a:buFont typeface="Arial" panose="020B0604020202020204" pitchFamily="34" charset="0"/>
              <a:buChar char="•"/>
            </a:pPr>
            <a:r>
              <a:rPr lang="en-US" sz="1800" b="1" i="0" dirty="0">
                <a:effectLst/>
                <a:latin typeface="Open Sans" panose="020B0606030504020204" pitchFamily="34" charset="0"/>
              </a:rPr>
              <a:t>Is the most dependent part of the pleural cavity  and therefore the fluid of pleural effusions first collect here.</a:t>
            </a:r>
            <a:endParaRPr lang="en-US" b="1" i="0" dirty="0">
              <a:effectLst/>
              <a:latin typeface="Open Sans" panose="020B0606030504020204" pitchFamily="34" charset="0"/>
            </a:endParaRPr>
          </a:p>
          <a:p>
            <a:endParaRPr lang="el-GR" dirty="0"/>
          </a:p>
        </p:txBody>
      </p:sp>
      <p:pic>
        <p:nvPicPr>
          <p:cNvPr id="4" name="Εικόνα 3">
            <a:extLst>
              <a:ext uri="{FF2B5EF4-FFF2-40B4-BE49-F238E27FC236}">
                <a16:creationId xmlns:a16="http://schemas.microsoft.com/office/drawing/2014/main" id="{EDB71195-7E42-D8F5-DAD9-ED6A6E1F3A2E}"/>
              </a:ext>
            </a:extLst>
          </p:cNvPr>
          <p:cNvPicPr>
            <a:picLocks noChangeAspect="1"/>
          </p:cNvPicPr>
          <p:nvPr/>
        </p:nvPicPr>
        <p:blipFill>
          <a:blip r:embed="rId2"/>
          <a:srcRect l="13294" t="37448" r="11882"/>
          <a:stretch/>
        </p:blipFill>
        <p:spPr>
          <a:xfrm>
            <a:off x="3377901" y="1570616"/>
            <a:ext cx="5663901" cy="3990356"/>
          </a:xfrm>
          <a:prstGeom prst="rect">
            <a:avLst/>
          </a:prstGeom>
        </p:spPr>
      </p:pic>
    </p:spTree>
    <p:extLst>
      <p:ext uri="{BB962C8B-B14F-4D97-AF65-F5344CB8AC3E}">
        <p14:creationId xmlns:p14="http://schemas.microsoft.com/office/powerpoint/2010/main" val="4254876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314A4A-7ABF-FB08-8898-A581F061F652}"/>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273CA732-4BDC-618A-C7F7-316E706F3E9C}"/>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0B4051A2-8E2A-5494-6706-85FED31EDC91}"/>
              </a:ext>
            </a:extLst>
          </p:cNvPr>
          <p:cNvPicPr>
            <a:picLocks noChangeAspect="1"/>
          </p:cNvPicPr>
          <p:nvPr/>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2981245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3F9965-89FD-B30D-27BF-CADFC154ECE5}"/>
              </a:ext>
            </a:extLst>
          </p:cNvPr>
          <p:cNvSpPr>
            <a:spLocks noGrp="1"/>
          </p:cNvSpPr>
          <p:nvPr>
            <p:ph type="title"/>
          </p:nvPr>
        </p:nvSpPr>
        <p:spPr/>
        <p:txBody>
          <a:bodyPr/>
          <a:lstStyle/>
          <a:p>
            <a:endParaRPr lang="el-GR"/>
          </a:p>
        </p:txBody>
      </p:sp>
      <p:pic>
        <p:nvPicPr>
          <p:cNvPr id="5" name="Εικόνα 4">
            <a:extLst>
              <a:ext uri="{FF2B5EF4-FFF2-40B4-BE49-F238E27FC236}">
                <a16:creationId xmlns:a16="http://schemas.microsoft.com/office/drawing/2014/main" id="{95F45B79-39BA-A02D-472C-D4F075205B96}"/>
              </a:ext>
            </a:extLst>
          </p:cNvPr>
          <p:cNvPicPr>
            <a:picLocks noChangeAspect="1"/>
          </p:cNvPicPr>
          <p:nvPr/>
        </p:nvPicPr>
        <p:blipFill rotWithShape="1">
          <a:blip r:embed="rId2"/>
          <a:srcRect l="15040" r="12497"/>
          <a:stretch/>
        </p:blipFill>
        <p:spPr>
          <a:xfrm>
            <a:off x="1469985" y="0"/>
            <a:ext cx="7688482" cy="6313990"/>
          </a:xfrm>
          <a:prstGeom prst="rect">
            <a:avLst/>
          </a:prstGeom>
        </p:spPr>
      </p:pic>
      <p:sp>
        <p:nvSpPr>
          <p:cNvPr id="8" name="TextBox 7">
            <a:extLst>
              <a:ext uri="{FF2B5EF4-FFF2-40B4-BE49-F238E27FC236}">
                <a16:creationId xmlns:a16="http://schemas.microsoft.com/office/drawing/2014/main" id="{E8CDD5E4-A1B4-30A0-E698-BA70CB7E6417}"/>
              </a:ext>
            </a:extLst>
          </p:cNvPr>
          <p:cNvSpPr txBox="1"/>
          <p:nvPr/>
        </p:nvSpPr>
        <p:spPr>
          <a:xfrm>
            <a:off x="0" y="253536"/>
            <a:ext cx="2754774" cy="5355312"/>
          </a:xfrm>
          <a:prstGeom prst="rect">
            <a:avLst/>
          </a:prstGeom>
          <a:solidFill>
            <a:schemeClr val="tx1"/>
          </a:solidFill>
        </p:spPr>
        <p:txBody>
          <a:bodyPr wrap="square">
            <a:spAutoFit/>
          </a:bodyPr>
          <a:lstStyle/>
          <a:p>
            <a:r>
              <a:rPr lang="en-US" b="0" i="0" dirty="0">
                <a:solidFill>
                  <a:schemeClr val="bg1"/>
                </a:solidFill>
                <a:effectLst/>
                <a:highlight>
                  <a:srgbClr val="FFFFFF"/>
                </a:highlight>
                <a:latin typeface="Arial" panose="020B0604020202020204" pitchFamily="34" charset="0"/>
              </a:rPr>
              <a:t>The </a:t>
            </a:r>
            <a:r>
              <a:rPr lang="en-US" b="1" i="0" dirty="0" err="1">
                <a:solidFill>
                  <a:schemeClr val="bg1"/>
                </a:solidFill>
                <a:effectLst/>
                <a:highlight>
                  <a:srgbClr val="FFFFFF"/>
                </a:highlight>
                <a:latin typeface="Arial" panose="020B0604020202020204" pitchFamily="34" charset="0"/>
              </a:rPr>
              <a:t>costomediastinal</a:t>
            </a:r>
            <a:r>
              <a:rPr lang="en-US" b="1" i="0" dirty="0">
                <a:solidFill>
                  <a:schemeClr val="bg1"/>
                </a:solidFill>
                <a:effectLst/>
                <a:highlight>
                  <a:srgbClr val="FFFFFF"/>
                </a:highlight>
                <a:latin typeface="Arial" panose="020B0604020202020204" pitchFamily="34" charset="0"/>
              </a:rPr>
              <a:t> recess</a:t>
            </a:r>
            <a:r>
              <a:rPr lang="en-US" b="0" i="0" dirty="0">
                <a:solidFill>
                  <a:schemeClr val="bg1"/>
                </a:solidFill>
                <a:effectLst/>
                <a:highlight>
                  <a:srgbClr val="FFFFFF"/>
                </a:highlight>
                <a:latin typeface="Arial" panose="020B0604020202020204" pitchFamily="34" charset="0"/>
              </a:rPr>
              <a:t> is a </a:t>
            </a:r>
            <a:r>
              <a:rPr lang="en-US" dirty="0">
                <a:solidFill>
                  <a:schemeClr val="bg1"/>
                </a:solidFill>
                <a:highlight>
                  <a:srgbClr val="FFFFFF"/>
                </a:highlight>
                <a:latin typeface="Arial" panose="020B0604020202020204" pitchFamily="34" charset="0"/>
              </a:rPr>
              <a:t>potential space </a:t>
            </a:r>
            <a:r>
              <a:rPr lang="en-US" b="0" i="0" dirty="0">
                <a:solidFill>
                  <a:schemeClr val="bg1"/>
                </a:solidFill>
                <a:effectLst/>
                <a:highlight>
                  <a:srgbClr val="FFFFFF"/>
                </a:highlight>
                <a:latin typeface="Arial" panose="020B0604020202020204" pitchFamily="34" charset="0"/>
              </a:rPr>
              <a:t>at the border of the </a:t>
            </a:r>
            <a:r>
              <a:rPr lang="en-US" b="0" i="0" strike="noStrike" dirty="0">
                <a:solidFill>
                  <a:schemeClr val="bg1"/>
                </a:solidFill>
                <a:effectLst/>
                <a:highlight>
                  <a:srgbClr val="FFFFFF"/>
                </a:highlight>
                <a:latin typeface="Arial" panose="020B0604020202020204" pitchFamily="34" charset="0"/>
                <a:hlinkClick r:id="rId3" tooltip="Mediastinal pleura">
                  <a:extLst>
                    <a:ext uri="{A12FA001-AC4F-418D-AE19-62706E023703}">
                      <ahyp:hlinkClr xmlns:ahyp="http://schemas.microsoft.com/office/drawing/2018/hyperlinkcolor" val="tx"/>
                    </a:ext>
                  </a:extLst>
                </a:hlinkClick>
              </a:rPr>
              <a:t>mediastinal pleura</a:t>
            </a:r>
            <a:r>
              <a:rPr lang="en-US" b="0" i="0" dirty="0">
                <a:solidFill>
                  <a:schemeClr val="bg1"/>
                </a:solidFill>
                <a:effectLst/>
                <a:highlight>
                  <a:srgbClr val="FFFFFF"/>
                </a:highlight>
                <a:latin typeface="Arial" panose="020B0604020202020204" pitchFamily="34" charset="0"/>
              </a:rPr>
              <a:t> and the </a:t>
            </a:r>
            <a:r>
              <a:rPr lang="en-US" b="0" i="0" strike="noStrike" dirty="0">
                <a:solidFill>
                  <a:schemeClr val="bg1"/>
                </a:solidFill>
                <a:effectLst/>
                <a:highlight>
                  <a:srgbClr val="FFFFFF"/>
                </a:highlight>
                <a:latin typeface="Arial" panose="020B0604020202020204" pitchFamily="34" charset="0"/>
                <a:hlinkClick r:id="rId4" tooltip="Costal pleura">
                  <a:extLst>
                    <a:ext uri="{A12FA001-AC4F-418D-AE19-62706E023703}">
                      <ahyp:hlinkClr xmlns:ahyp="http://schemas.microsoft.com/office/drawing/2018/hyperlinkcolor" val="tx"/>
                    </a:ext>
                  </a:extLst>
                </a:hlinkClick>
              </a:rPr>
              <a:t>costal pleura</a:t>
            </a:r>
            <a:r>
              <a:rPr lang="en-US" b="0" i="0" dirty="0">
                <a:solidFill>
                  <a:schemeClr val="bg1"/>
                </a:solidFill>
                <a:effectLst/>
                <a:highlight>
                  <a:srgbClr val="FFFFFF"/>
                </a:highlight>
                <a:latin typeface="Arial" panose="020B0604020202020204" pitchFamily="34" charset="0"/>
              </a:rPr>
              <a:t>. It assists lung expansion during deep inspiration</a:t>
            </a:r>
            <a:r>
              <a:rPr lang="en-US" dirty="0">
                <a:solidFill>
                  <a:schemeClr val="bg1"/>
                </a:solidFill>
                <a:highlight>
                  <a:srgbClr val="FFFFFF"/>
                </a:highlight>
                <a:latin typeface="Arial" panose="020B0604020202020204" pitchFamily="34" charset="0"/>
              </a:rPr>
              <a:t>, and the </a:t>
            </a:r>
            <a:r>
              <a:rPr lang="en-US" dirty="0" err="1">
                <a:solidFill>
                  <a:schemeClr val="bg1"/>
                </a:solidFill>
                <a:highlight>
                  <a:srgbClr val="FFFFFF"/>
                </a:highlight>
                <a:latin typeface="Arial" panose="020B0604020202020204" pitchFamily="34" charset="0"/>
              </a:rPr>
              <a:t>costodiaphragmatic</a:t>
            </a:r>
            <a:r>
              <a:rPr lang="en-US" dirty="0">
                <a:solidFill>
                  <a:schemeClr val="bg1"/>
                </a:solidFill>
                <a:highlight>
                  <a:srgbClr val="FFFFFF"/>
                </a:highlight>
                <a:latin typeface="Arial" panose="020B0604020202020204" pitchFamily="34" charset="0"/>
              </a:rPr>
              <a:t> recess</a:t>
            </a:r>
            <a:r>
              <a:rPr lang="en-US" b="0" i="0" dirty="0">
                <a:solidFill>
                  <a:schemeClr val="bg1"/>
                </a:solidFill>
                <a:effectLst/>
                <a:highlight>
                  <a:srgbClr val="FFFFFF"/>
                </a:highlight>
                <a:latin typeface="Arial" panose="020B0604020202020204" pitchFamily="34" charset="0"/>
              </a:rPr>
              <a:t> has a greater volume. The lung expands into the </a:t>
            </a:r>
            <a:r>
              <a:rPr lang="en-US" b="0" i="0" dirty="0" err="1">
                <a:solidFill>
                  <a:schemeClr val="bg1"/>
                </a:solidFill>
                <a:effectLst/>
                <a:highlight>
                  <a:srgbClr val="FFFFFF"/>
                </a:highlight>
                <a:latin typeface="Arial" panose="020B0604020202020204" pitchFamily="34" charset="0"/>
              </a:rPr>
              <a:t>costomediastinal</a:t>
            </a:r>
            <a:r>
              <a:rPr lang="en-US" b="0" i="0" dirty="0">
                <a:solidFill>
                  <a:schemeClr val="bg1"/>
                </a:solidFill>
                <a:effectLst/>
                <a:highlight>
                  <a:srgbClr val="FFFFFF"/>
                </a:highlight>
                <a:latin typeface="Arial" panose="020B0604020202020204" pitchFamily="34" charset="0"/>
              </a:rPr>
              <a:t> recess even during shallow inspiration. The </a:t>
            </a:r>
            <a:r>
              <a:rPr lang="en-US" b="0" i="0" dirty="0" err="1">
                <a:solidFill>
                  <a:schemeClr val="bg1"/>
                </a:solidFill>
                <a:effectLst/>
                <a:highlight>
                  <a:srgbClr val="FFFFFF"/>
                </a:highlight>
                <a:latin typeface="Arial" panose="020B0604020202020204" pitchFamily="34" charset="0"/>
              </a:rPr>
              <a:t>costomediastinal</a:t>
            </a:r>
            <a:r>
              <a:rPr lang="en-US" b="0" i="0" dirty="0">
                <a:solidFill>
                  <a:schemeClr val="bg1"/>
                </a:solidFill>
                <a:effectLst/>
                <a:highlight>
                  <a:srgbClr val="FFFFFF"/>
                </a:highlight>
                <a:latin typeface="Arial" panose="020B0604020202020204" pitchFamily="34" charset="0"/>
              </a:rPr>
              <a:t> recess is most obvious in the cardiac notch of the left </a:t>
            </a:r>
            <a:r>
              <a:rPr lang="en-US" b="0" i="0" strike="noStrike" dirty="0">
                <a:solidFill>
                  <a:schemeClr val="bg1"/>
                </a:solidFill>
                <a:effectLst/>
                <a:highlight>
                  <a:srgbClr val="FFFFFF"/>
                </a:highlight>
                <a:latin typeface="Arial" panose="020B0604020202020204" pitchFamily="34" charset="0"/>
                <a:hlinkClick r:id="rId5" tooltip="Lung">
                  <a:extLst>
                    <a:ext uri="{A12FA001-AC4F-418D-AE19-62706E023703}">
                      <ahyp:hlinkClr xmlns:ahyp="http://schemas.microsoft.com/office/drawing/2018/hyperlinkcolor" val="tx"/>
                    </a:ext>
                  </a:extLst>
                </a:hlinkClick>
              </a:rPr>
              <a:t>lung</a:t>
            </a:r>
            <a:r>
              <a:rPr lang="en-US" b="0" i="0" dirty="0">
                <a:solidFill>
                  <a:schemeClr val="bg1"/>
                </a:solidFill>
                <a:effectLst/>
                <a:highlight>
                  <a:srgbClr val="FFFFFF"/>
                </a:highlight>
                <a:latin typeface="Arial" panose="020B0604020202020204" pitchFamily="34" charset="0"/>
              </a:rPr>
              <a:t>.</a:t>
            </a:r>
            <a:endParaRPr lang="el-GR" dirty="0">
              <a:solidFill>
                <a:schemeClr val="bg1"/>
              </a:solidFill>
            </a:endParaRPr>
          </a:p>
        </p:txBody>
      </p:sp>
    </p:spTree>
    <p:extLst>
      <p:ext uri="{BB962C8B-B14F-4D97-AF65-F5344CB8AC3E}">
        <p14:creationId xmlns:p14="http://schemas.microsoft.com/office/powerpoint/2010/main" val="16683682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791DFB5-2DE5-2495-B003-0053D04E4FBB}"/>
              </a:ext>
            </a:extLst>
          </p:cNvPr>
          <p:cNvSpPr>
            <a:spLocks noGrp="1"/>
          </p:cNvSpPr>
          <p:nvPr>
            <p:ph idx="1"/>
          </p:nvPr>
        </p:nvSpPr>
        <p:spPr>
          <a:xfrm>
            <a:off x="150607" y="301531"/>
            <a:ext cx="8799755" cy="4526280"/>
          </a:xfrm>
        </p:spPr>
        <p:txBody>
          <a:bodyPr>
            <a:normAutofit/>
          </a:bodyPr>
          <a:lstStyle/>
          <a:p>
            <a:r>
              <a:rPr lang="en-US" sz="2400" dirty="0"/>
              <a:t>Where the costal and  diaphragmatic  parts  of  the  pleura  meet,  they  are  bound  down  to  the  costal  cartilages  and  diaphragm  by  a  narrow  thickening  of  the  endothoracic fascia—</a:t>
            </a:r>
            <a:r>
              <a:rPr lang="en-US" sz="2400" dirty="0">
                <a:solidFill>
                  <a:srgbClr val="FFFF00"/>
                </a:solidFill>
                <a:highlight>
                  <a:srgbClr val="800080"/>
                </a:highlight>
              </a:rPr>
              <a:t>the </a:t>
            </a:r>
            <a:r>
              <a:rPr lang="en-US" sz="2400" dirty="0" err="1">
                <a:solidFill>
                  <a:srgbClr val="FFFF00"/>
                </a:solidFill>
                <a:highlight>
                  <a:srgbClr val="800080"/>
                </a:highlight>
              </a:rPr>
              <a:t>phrenicopleural</a:t>
            </a:r>
            <a:r>
              <a:rPr lang="en-US" sz="2400" dirty="0">
                <a:solidFill>
                  <a:srgbClr val="FFFF00"/>
                </a:solidFill>
                <a:highlight>
                  <a:srgbClr val="800080"/>
                </a:highlight>
              </a:rPr>
              <a:t> fascia</a:t>
            </a:r>
            <a:endParaRPr lang="el-GR" sz="2400" dirty="0">
              <a:solidFill>
                <a:srgbClr val="FFFF00"/>
              </a:solidFill>
              <a:highlight>
                <a:srgbClr val="800080"/>
              </a:highlight>
            </a:endParaRPr>
          </a:p>
        </p:txBody>
      </p:sp>
      <p:pic>
        <p:nvPicPr>
          <p:cNvPr id="1026" name="Picture 2" descr="Phrenicopleural fascia - e-Anatomy - IMAIOS">
            <a:extLst>
              <a:ext uri="{FF2B5EF4-FFF2-40B4-BE49-F238E27FC236}">
                <a16:creationId xmlns:a16="http://schemas.microsoft.com/office/drawing/2014/main" id="{347D6F6C-A1EC-703B-0307-DE3F4A6DD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0028" y="1863979"/>
            <a:ext cx="4603712" cy="4814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319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29CB7-C914-A7B7-C3D9-58D198ACFF96}"/>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2D38D5D-E36E-5AB7-4A82-4F9B5E0A7574}"/>
              </a:ext>
            </a:extLst>
          </p:cNvPr>
          <p:cNvSpPr>
            <a:spLocks noGrp="1"/>
          </p:cNvSpPr>
          <p:nvPr>
            <p:ph type="title"/>
          </p:nvPr>
        </p:nvSpPr>
        <p:spPr/>
        <p:txBody>
          <a:bodyPr/>
          <a:lstStyle/>
          <a:p>
            <a:pPr algn="l"/>
            <a:r>
              <a:rPr lang="en-US" b="1" dirty="0">
                <a:solidFill>
                  <a:srgbClr val="FFFF00"/>
                </a:solidFill>
              </a:rPr>
              <a:t>The lungs </a:t>
            </a:r>
            <a:endParaRPr lang="el-GR" b="1" dirty="0">
              <a:solidFill>
                <a:srgbClr val="FFFF00"/>
              </a:solidFill>
            </a:endParaRPr>
          </a:p>
        </p:txBody>
      </p:sp>
      <p:sp>
        <p:nvSpPr>
          <p:cNvPr id="3" name="Θέση περιεχομένου 2">
            <a:extLst>
              <a:ext uri="{FF2B5EF4-FFF2-40B4-BE49-F238E27FC236}">
                <a16:creationId xmlns:a16="http://schemas.microsoft.com/office/drawing/2014/main" id="{4B78C95F-5C2F-759D-42C6-698572B7436D}"/>
              </a:ext>
            </a:extLst>
          </p:cNvPr>
          <p:cNvSpPr>
            <a:spLocks noGrp="1"/>
          </p:cNvSpPr>
          <p:nvPr>
            <p:ph idx="1"/>
          </p:nvPr>
        </p:nvSpPr>
        <p:spPr>
          <a:xfrm>
            <a:off x="220531" y="1678511"/>
            <a:ext cx="4516189" cy="4526280"/>
          </a:xfrm>
        </p:spPr>
        <p:txBody>
          <a:bodyPr>
            <a:normAutofit fontScale="77500" lnSpcReduction="20000"/>
          </a:bodyPr>
          <a:lstStyle/>
          <a:p>
            <a:r>
              <a:rPr lang="en-US" dirty="0"/>
              <a:t>the principal organs of respiration.</a:t>
            </a:r>
          </a:p>
          <a:p>
            <a:r>
              <a:rPr lang="en-US" dirty="0"/>
              <a:t>located within the pleural cavities </a:t>
            </a:r>
          </a:p>
          <a:p>
            <a:r>
              <a:rPr lang="en-US" b="1" dirty="0">
                <a:solidFill>
                  <a:srgbClr val="FFFF00"/>
                </a:solidFill>
              </a:rPr>
              <a:t>The right lung </a:t>
            </a:r>
            <a:r>
              <a:rPr lang="en-US" dirty="0"/>
              <a:t>has 3 lobes: the superior, middle, and inferior, which are divided by </a:t>
            </a:r>
            <a:r>
              <a:rPr lang="en-US" b="1" dirty="0">
                <a:solidFill>
                  <a:srgbClr val="FFFF00"/>
                </a:solidFill>
              </a:rPr>
              <a:t>oblique and horizontal fissures</a:t>
            </a:r>
            <a:r>
              <a:rPr lang="en-US" dirty="0"/>
              <a:t>. </a:t>
            </a:r>
          </a:p>
          <a:p>
            <a:r>
              <a:rPr lang="en-US" b="1" dirty="0">
                <a:solidFill>
                  <a:srgbClr val="FFFF00"/>
                </a:solidFill>
              </a:rPr>
              <a:t>The left lung </a:t>
            </a:r>
            <a:r>
              <a:rPr lang="en-US" dirty="0"/>
              <a:t>has only 2 lobes: the superior and inferior, which are separated by an </a:t>
            </a:r>
            <a:r>
              <a:rPr lang="en-US" b="1" dirty="0">
                <a:solidFill>
                  <a:srgbClr val="FFFF00"/>
                </a:solidFill>
              </a:rPr>
              <a:t>oblique fissure. </a:t>
            </a:r>
          </a:p>
        </p:txBody>
      </p:sp>
      <p:pic>
        <p:nvPicPr>
          <p:cNvPr id="5" name="Εικόνα 4">
            <a:extLst>
              <a:ext uri="{FF2B5EF4-FFF2-40B4-BE49-F238E27FC236}">
                <a16:creationId xmlns:a16="http://schemas.microsoft.com/office/drawing/2014/main" id="{3E79D426-0C5C-5258-F26F-33588FFF90B7}"/>
              </a:ext>
            </a:extLst>
          </p:cNvPr>
          <p:cNvPicPr>
            <a:picLocks noChangeAspect="1"/>
          </p:cNvPicPr>
          <p:nvPr/>
        </p:nvPicPr>
        <p:blipFill>
          <a:blip r:embed="rId2"/>
          <a:stretch>
            <a:fillRect/>
          </a:stretch>
        </p:blipFill>
        <p:spPr>
          <a:xfrm>
            <a:off x="4736720" y="1396536"/>
            <a:ext cx="4190692" cy="4631167"/>
          </a:xfrm>
          <a:prstGeom prst="rect">
            <a:avLst/>
          </a:prstGeom>
        </p:spPr>
      </p:pic>
    </p:spTree>
    <p:extLst>
      <p:ext uri="{BB962C8B-B14F-4D97-AF65-F5344CB8AC3E}">
        <p14:creationId xmlns:p14="http://schemas.microsoft.com/office/powerpoint/2010/main" val="871414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2DBCE5-61D3-C7B2-DCAB-756D1D277344}"/>
              </a:ext>
            </a:extLst>
          </p:cNvPr>
          <p:cNvSpPr>
            <a:spLocks noGrp="1"/>
          </p:cNvSpPr>
          <p:nvPr>
            <p:ph type="title"/>
          </p:nvPr>
        </p:nvSpPr>
        <p:spPr/>
        <p:txBody>
          <a:bodyPr>
            <a:normAutofit fontScale="90000"/>
          </a:bodyPr>
          <a:lstStyle/>
          <a:p>
            <a:r>
              <a:rPr lang="en-US" b="1" dirty="0"/>
              <a:t>Bronchopulmonary Segments</a:t>
            </a:r>
            <a:br>
              <a:rPr lang="en-US" b="1" dirty="0"/>
            </a:br>
            <a:endParaRPr lang="el-GR" dirty="0"/>
          </a:p>
        </p:txBody>
      </p:sp>
      <p:sp>
        <p:nvSpPr>
          <p:cNvPr id="3" name="Θέση περιεχομένου 2">
            <a:extLst>
              <a:ext uri="{FF2B5EF4-FFF2-40B4-BE49-F238E27FC236}">
                <a16:creationId xmlns:a16="http://schemas.microsoft.com/office/drawing/2014/main" id="{168FF56B-CEAD-3778-DF02-AD47D5C19154}"/>
              </a:ext>
            </a:extLst>
          </p:cNvPr>
          <p:cNvSpPr>
            <a:spLocks noGrp="1"/>
          </p:cNvSpPr>
          <p:nvPr>
            <p:ph idx="1"/>
          </p:nvPr>
        </p:nvSpPr>
        <p:spPr/>
        <p:txBody>
          <a:bodyPr>
            <a:normAutofit/>
          </a:bodyPr>
          <a:lstStyle/>
          <a:p>
            <a:r>
              <a:rPr lang="en-US" dirty="0"/>
              <a:t>Each lung lobe is subdivided into </a:t>
            </a:r>
            <a:r>
              <a:rPr lang="en-US" b="1" dirty="0"/>
              <a:t>bronchopulmonary segments</a:t>
            </a:r>
            <a:r>
              <a:rPr lang="en-US" dirty="0"/>
              <a:t>—functionally and anatomically distinct.</a:t>
            </a:r>
          </a:p>
          <a:p>
            <a:r>
              <a:rPr lang="en-US" dirty="0"/>
              <a:t>Each segment:</a:t>
            </a:r>
          </a:p>
          <a:p>
            <a:pPr lvl="1"/>
            <a:r>
              <a:rPr lang="en-US" dirty="0"/>
              <a:t>Has its own </a:t>
            </a:r>
            <a:r>
              <a:rPr lang="en-US" b="1" dirty="0"/>
              <a:t>tertiary (segmental) bronchus</a:t>
            </a:r>
            <a:r>
              <a:rPr lang="en-US" dirty="0"/>
              <a:t> and </a:t>
            </a:r>
            <a:r>
              <a:rPr lang="en-US" b="1" dirty="0"/>
              <a:t>pulmonary artery branch</a:t>
            </a:r>
            <a:endParaRPr lang="en-US" dirty="0"/>
          </a:p>
          <a:p>
            <a:pPr lvl="1"/>
            <a:r>
              <a:rPr lang="en-US" dirty="0"/>
              <a:t>Is drained by </a:t>
            </a:r>
            <a:r>
              <a:rPr lang="en-US" b="1" dirty="0"/>
              <a:t>intersegmental pulmonary veins</a:t>
            </a:r>
            <a:endParaRPr lang="en-US" dirty="0"/>
          </a:p>
          <a:p>
            <a:pPr lvl="1"/>
            <a:r>
              <a:rPr lang="en-US" dirty="0"/>
              <a:t>Can be </a:t>
            </a:r>
            <a:r>
              <a:rPr lang="en-US" b="1" dirty="0"/>
              <a:t>surgically removed</a:t>
            </a:r>
            <a:r>
              <a:rPr lang="en-US" dirty="0"/>
              <a:t> without affecting other segments</a:t>
            </a:r>
          </a:p>
          <a:p>
            <a:endParaRPr lang="el-GR" dirty="0"/>
          </a:p>
        </p:txBody>
      </p:sp>
    </p:spTree>
    <p:extLst>
      <p:ext uri="{BB962C8B-B14F-4D97-AF65-F5344CB8AC3E}">
        <p14:creationId xmlns:p14="http://schemas.microsoft.com/office/powerpoint/2010/main" val="3141276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EDAC02-CC37-74B8-9969-80A89C41D7E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B7471F09-89E5-A803-0EEC-18479D0322C8}"/>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01916614-3085-FEE4-A868-8214F8545973}"/>
              </a:ext>
            </a:extLst>
          </p:cNvPr>
          <p:cNvPicPr>
            <a:picLocks noChangeAspect="1"/>
          </p:cNvPicPr>
          <p:nvPr/>
        </p:nvPicPr>
        <p:blipFill>
          <a:blip r:embed="rId2"/>
          <a:stretch>
            <a:fillRect/>
          </a:stretch>
        </p:blipFill>
        <p:spPr>
          <a:xfrm>
            <a:off x="0" y="0"/>
            <a:ext cx="9144000" cy="7002684"/>
          </a:xfrm>
          <a:prstGeom prst="rect">
            <a:avLst/>
          </a:prstGeom>
        </p:spPr>
      </p:pic>
    </p:spTree>
    <p:extLst>
      <p:ext uri="{BB962C8B-B14F-4D97-AF65-F5344CB8AC3E}">
        <p14:creationId xmlns:p14="http://schemas.microsoft.com/office/powerpoint/2010/main" val="3267120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9B232B-46F8-DA98-0D28-C3D723B725C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7A4F32A9-2C70-EB9A-54E7-D02B2E731544}"/>
              </a:ext>
            </a:extLst>
          </p:cNvPr>
          <p:cNvSpPr>
            <a:spLocks noGrp="1"/>
          </p:cNvSpPr>
          <p:nvPr>
            <p:ph idx="1"/>
          </p:nvPr>
        </p:nvSpPr>
        <p:spPr/>
        <p:txBody>
          <a:bodyPr/>
          <a:lstStyle/>
          <a:p>
            <a:endParaRPr lang="el-GR"/>
          </a:p>
        </p:txBody>
      </p:sp>
      <p:pic>
        <p:nvPicPr>
          <p:cNvPr id="1026" name="Picture 2" descr="The Lungs - Position - Structure - TeachMeAnatomy">
            <a:extLst>
              <a:ext uri="{FF2B5EF4-FFF2-40B4-BE49-F238E27FC236}">
                <a16:creationId xmlns:a16="http://schemas.microsoft.com/office/drawing/2014/main" id="{7210E299-4D4F-0650-75D5-E81ECC8E7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5924"/>
            <a:ext cx="9144000" cy="5461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987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32E98F-278E-659B-0B7B-4F5CBF7830E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0B87D703-7934-843E-733F-6D3666069673}"/>
              </a:ext>
            </a:extLst>
          </p:cNvPr>
          <p:cNvSpPr>
            <a:spLocks noGrp="1"/>
          </p:cNvSpPr>
          <p:nvPr>
            <p:ph idx="1"/>
          </p:nvPr>
        </p:nvSpPr>
        <p:spPr/>
        <p:txBody>
          <a:bodyPr/>
          <a:lstStyle/>
          <a:p>
            <a:endParaRPr lang="el-GR"/>
          </a:p>
        </p:txBody>
      </p:sp>
      <p:pic>
        <p:nvPicPr>
          <p:cNvPr id="12290" name="Picture 2" descr="Oblique Fissure Surface Anatomy">
            <a:extLst>
              <a:ext uri="{FF2B5EF4-FFF2-40B4-BE49-F238E27FC236}">
                <a16:creationId xmlns:a16="http://schemas.microsoft.com/office/drawing/2014/main" id="{F44CE932-6348-9057-888B-B2F7914E5E6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2109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DFD71D-76B6-FDA1-DEA1-99DA741CDCFF}"/>
              </a:ext>
            </a:extLst>
          </p:cNvPr>
          <p:cNvSpPr>
            <a:spLocks noGrp="1"/>
          </p:cNvSpPr>
          <p:nvPr>
            <p:ph type="title"/>
          </p:nvPr>
        </p:nvSpPr>
        <p:spPr/>
        <p:txBody>
          <a:bodyPr/>
          <a:lstStyle/>
          <a:p>
            <a:r>
              <a:rPr lang="en-US" b="1" dirty="0">
                <a:solidFill>
                  <a:srgbClr val="FFFF00"/>
                </a:solidFill>
              </a:rPr>
              <a:t>The apex of the lungs </a:t>
            </a:r>
            <a:endParaRPr lang="el-GR" b="1" dirty="0">
              <a:solidFill>
                <a:srgbClr val="FFFF00"/>
              </a:solidFill>
            </a:endParaRPr>
          </a:p>
        </p:txBody>
      </p:sp>
      <p:sp>
        <p:nvSpPr>
          <p:cNvPr id="3" name="Θέση περιεχομένου 2">
            <a:extLst>
              <a:ext uri="{FF2B5EF4-FFF2-40B4-BE49-F238E27FC236}">
                <a16:creationId xmlns:a16="http://schemas.microsoft.com/office/drawing/2014/main" id="{49668C6A-BA00-BAB1-0A06-8B142E30FA00}"/>
              </a:ext>
            </a:extLst>
          </p:cNvPr>
          <p:cNvSpPr>
            <a:spLocks noGrp="1"/>
          </p:cNvSpPr>
          <p:nvPr>
            <p:ph idx="1"/>
          </p:nvPr>
        </p:nvSpPr>
        <p:spPr>
          <a:xfrm>
            <a:off x="457200" y="1517146"/>
            <a:ext cx="8229600" cy="4526280"/>
          </a:xfrm>
        </p:spPr>
        <p:txBody>
          <a:bodyPr>
            <a:normAutofit/>
          </a:bodyPr>
          <a:lstStyle/>
          <a:p>
            <a:pPr marL="0" indent="0">
              <a:buNone/>
            </a:pPr>
            <a:r>
              <a:rPr lang="en-US" dirty="0"/>
              <a:t>Both lungs have a superior border, known as </a:t>
            </a:r>
            <a:r>
              <a:rPr lang="en-US" dirty="0">
                <a:solidFill>
                  <a:srgbClr val="FFFF00"/>
                </a:solidFill>
              </a:rPr>
              <a:t>the apex, </a:t>
            </a:r>
            <a:r>
              <a:rPr lang="en-US" dirty="0"/>
              <a:t>that sits just above the clavicle in the midclavicular line. </a:t>
            </a:r>
          </a:p>
        </p:txBody>
      </p:sp>
      <p:pic>
        <p:nvPicPr>
          <p:cNvPr id="2050" name="Picture 2" descr="Lungs – Anatomy QA">
            <a:extLst>
              <a:ext uri="{FF2B5EF4-FFF2-40B4-BE49-F238E27FC236}">
                <a16:creationId xmlns:a16="http://schemas.microsoft.com/office/drawing/2014/main" id="{E05B5356-1A5B-35D4-57DD-D4B647C71A3E}"/>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r="49530"/>
          <a:stretch/>
        </p:blipFill>
        <p:spPr bwMode="auto">
          <a:xfrm>
            <a:off x="1775012" y="3112976"/>
            <a:ext cx="4615030" cy="3621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652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23C16B-F727-7A87-70C1-1538135B99D6}"/>
              </a:ext>
            </a:extLst>
          </p:cNvPr>
          <p:cNvSpPr>
            <a:spLocks noGrp="1"/>
          </p:cNvSpPr>
          <p:nvPr>
            <p:ph type="title"/>
          </p:nvPr>
        </p:nvSpPr>
        <p:spPr>
          <a:xfrm>
            <a:off x="419100" y="-522058"/>
            <a:ext cx="8229600" cy="1143000"/>
          </a:xfrm>
        </p:spPr>
        <p:txBody>
          <a:bodyPr>
            <a:normAutofit/>
          </a:bodyPr>
          <a:lstStyle/>
          <a:p>
            <a:pPr algn="l"/>
            <a:r>
              <a:rPr lang="en-US" sz="3200" dirty="0">
                <a:solidFill>
                  <a:srgbClr val="FFFF00"/>
                </a:solidFill>
                <a:highlight>
                  <a:srgbClr val="800080"/>
                </a:highlight>
              </a:rPr>
              <a:t>Apex of the lung </a:t>
            </a:r>
            <a:endParaRPr lang="el-GR" sz="3200" dirty="0">
              <a:solidFill>
                <a:srgbClr val="FFFF00"/>
              </a:solidFill>
              <a:highlight>
                <a:srgbClr val="800080"/>
              </a:highlight>
            </a:endParaRPr>
          </a:p>
        </p:txBody>
      </p:sp>
      <p:sp>
        <p:nvSpPr>
          <p:cNvPr id="3" name="Θέση περιεχομένου 2">
            <a:extLst>
              <a:ext uri="{FF2B5EF4-FFF2-40B4-BE49-F238E27FC236}">
                <a16:creationId xmlns:a16="http://schemas.microsoft.com/office/drawing/2014/main" id="{ECF23353-8274-D6FD-DE4B-6B040B0AEF4D}"/>
              </a:ext>
            </a:extLst>
          </p:cNvPr>
          <p:cNvSpPr>
            <a:spLocks noGrp="1"/>
          </p:cNvSpPr>
          <p:nvPr>
            <p:ph idx="1"/>
          </p:nvPr>
        </p:nvSpPr>
        <p:spPr>
          <a:xfrm>
            <a:off x="174363" y="620942"/>
            <a:ext cx="8851303" cy="4526280"/>
          </a:xfrm>
        </p:spPr>
        <p:txBody>
          <a:bodyPr>
            <a:normAutofit/>
          </a:bodyPr>
          <a:lstStyle/>
          <a:p>
            <a:r>
              <a:rPr lang="en-US" sz="2400" dirty="0"/>
              <a:t> extends into the root of the neck, 3–5 cm above the anterior part of the first rib and 1–2 cm above the medial third of the clavicle. </a:t>
            </a:r>
          </a:p>
          <a:p>
            <a:r>
              <a:rPr lang="en-US" sz="2400" dirty="0"/>
              <a:t>The  </a:t>
            </a:r>
            <a:r>
              <a:rPr lang="en-US" sz="2400" dirty="0">
                <a:solidFill>
                  <a:srgbClr val="FFFF00"/>
                </a:solidFill>
              </a:rPr>
              <a:t>subclavian artery  and  vein  </a:t>
            </a:r>
            <a:r>
              <a:rPr lang="en-US" sz="2400" dirty="0"/>
              <a:t>cross  the  anterior  surface  of  this  part  and  may  groove it </a:t>
            </a:r>
          </a:p>
          <a:p>
            <a:r>
              <a:rPr lang="en-US" sz="2400" dirty="0"/>
              <a:t>These vessels are separated from the lung by the pleura and the </a:t>
            </a:r>
            <a:r>
              <a:rPr lang="en-US" sz="2400" dirty="0" err="1"/>
              <a:t>suprapleural</a:t>
            </a:r>
            <a:r>
              <a:rPr lang="en-US" sz="2400" dirty="0"/>
              <a:t> membrane.</a:t>
            </a:r>
            <a:endParaRPr lang="el-GR" sz="2400" dirty="0"/>
          </a:p>
        </p:txBody>
      </p:sp>
      <p:pic>
        <p:nvPicPr>
          <p:cNvPr id="3074" name="Picture 2" descr="Lungs and Pleurae | Quiz">
            <a:extLst>
              <a:ext uri="{FF2B5EF4-FFF2-40B4-BE49-F238E27FC236}">
                <a16:creationId xmlns:a16="http://schemas.microsoft.com/office/drawing/2014/main" id="{62CA7EB9-150C-2559-A5AD-066B9E8E8AC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02136" y="3303747"/>
            <a:ext cx="6346564" cy="341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504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A9B91D-C99C-9E3F-56DB-E89280055521}"/>
              </a:ext>
            </a:extLst>
          </p:cNvPr>
          <p:cNvSpPr txBox="1"/>
          <p:nvPr/>
        </p:nvSpPr>
        <p:spPr>
          <a:xfrm>
            <a:off x="422475" y="379880"/>
            <a:ext cx="2460573" cy="2862322"/>
          </a:xfrm>
          <a:prstGeom prst="rect">
            <a:avLst/>
          </a:prstGeom>
          <a:noFill/>
        </p:spPr>
        <p:txBody>
          <a:bodyPr wrap="square">
            <a:spAutoFit/>
          </a:bodyPr>
          <a:lstStyle/>
          <a:p>
            <a:r>
              <a:rPr lang="el-GR" dirty="0">
                <a:highlight>
                  <a:srgbClr val="800080"/>
                </a:highlight>
              </a:rPr>
              <a:t>On  the  </a:t>
            </a:r>
            <a:r>
              <a:rPr lang="el-GR" dirty="0" err="1">
                <a:highlight>
                  <a:srgbClr val="800080"/>
                </a:highlight>
              </a:rPr>
              <a:t>right</a:t>
            </a:r>
            <a:r>
              <a:rPr lang="el-GR" dirty="0">
                <a:highlight>
                  <a:srgbClr val="800080"/>
                </a:highlight>
              </a:rPr>
              <a:t>  </a:t>
            </a:r>
            <a:r>
              <a:rPr lang="el-GR" dirty="0" err="1">
                <a:highlight>
                  <a:srgbClr val="800080"/>
                </a:highlight>
              </a:rPr>
              <a:t>lung</a:t>
            </a:r>
            <a:r>
              <a:rPr lang="el-GR" dirty="0">
                <a:highlight>
                  <a:srgbClr val="800080"/>
                </a:highlight>
              </a:rPr>
              <a:t>,  </a:t>
            </a:r>
            <a:r>
              <a:rPr lang="el-GR" dirty="0"/>
              <a:t>the  </a:t>
            </a:r>
            <a:r>
              <a:rPr lang="el-GR" dirty="0" err="1"/>
              <a:t>impressions</a:t>
            </a:r>
            <a:r>
              <a:rPr lang="el-GR" dirty="0"/>
              <a:t>  of  the  </a:t>
            </a:r>
            <a:r>
              <a:rPr lang="el-GR" dirty="0" err="1"/>
              <a:t>heart</a:t>
            </a:r>
            <a:r>
              <a:rPr lang="el-GR" dirty="0"/>
              <a:t>,  </a:t>
            </a:r>
            <a:r>
              <a:rPr lang="el-GR" dirty="0" err="1"/>
              <a:t>right</a:t>
            </a:r>
            <a:r>
              <a:rPr lang="el-GR" dirty="0"/>
              <a:t>  </a:t>
            </a:r>
            <a:r>
              <a:rPr lang="el-GR" dirty="0" err="1"/>
              <a:t>brachiocephalic</a:t>
            </a:r>
            <a:r>
              <a:rPr lang="el-GR" dirty="0"/>
              <a:t>  </a:t>
            </a:r>
            <a:r>
              <a:rPr lang="el-GR" dirty="0" err="1"/>
              <a:t>vein</a:t>
            </a:r>
            <a:r>
              <a:rPr lang="el-GR" dirty="0"/>
              <a:t>,  </a:t>
            </a:r>
            <a:r>
              <a:rPr lang="el-GR" dirty="0" err="1"/>
              <a:t>superior</a:t>
            </a:r>
            <a:r>
              <a:rPr lang="el-GR" dirty="0"/>
              <a:t>  </a:t>
            </a:r>
            <a:r>
              <a:rPr lang="el-GR" dirty="0" err="1"/>
              <a:t>vena</a:t>
            </a:r>
            <a:r>
              <a:rPr lang="el-GR" dirty="0"/>
              <a:t>  </a:t>
            </a:r>
            <a:r>
              <a:rPr lang="el-GR" dirty="0" err="1"/>
              <a:t>cava</a:t>
            </a:r>
            <a:r>
              <a:rPr lang="el-GR" dirty="0"/>
              <a:t>,  </a:t>
            </a:r>
            <a:r>
              <a:rPr lang="el-GR" dirty="0" err="1"/>
              <a:t>inferior</a:t>
            </a:r>
            <a:r>
              <a:rPr lang="el-GR" dirty="0"/>
              <a:t>  </a:t>
            </a:r>
            <a:r>
              <a:rPr lang="el-GR" dirty="0" err="1"/>
              <a:t>vena</a:t>
            </a:r>
            <a:r>
              <a:rPr lang="el-GR" dirty="0"/>
              <a:t>  </a:t>
            </a:r>
            <a:r>
              <a:rPr lang="el-GR" dirty="0" err="1"/>
              <a:t>cava</a:t>
            </a:r>
            <a:r>
              <a:rPr lang="el-GR" dirty="0"/>
              <a:t>,  </a:t>
            </a:r>
            <a:r>
              <a:rPr lang="el-GR" dirty="0" err="1"/>
              <a:t>azygos</a:t>
            </a:r>
            <a:r>
              <a:rPr lang="el-GR" dirty="0"/>
              <a:t>  </a:t>
            </a:r>
            <a:r>
              <a:rPr lang="el-GR" dirty="0" err="1"/>
              <a:t>vein</a:t>
            </a:r>
            <a:r>
              <a:rPr lang="el-GR" dirty="0"/>
              <a:t>,  </a:t>
            </a:r>
            <a:r>
              <a:rPr lang="el-GR" dirty="0" err="1"/>
              <a:t>trachea</a:t>
            </a:r>
            <a:r>
              <a:rPr lang="el-GR" dirty="0"/>
              <a:t>,  and  </a:t>
            </a:r>
            <a:r>
              <a:rPr lang="el-GR" dirty="0" err="1"/>
              <a:t>oesophagus</a:t>
            </a:r>
            <a:r>
              <a:rPr lang="el-GR" dirty="0"/>
              <a:t> </a:t>
            </a:r>
            <a:r>
              <a:rPr lang="el-GR" dirty="0" err="1"/>
              <a:t>are</a:t>
            </a:r>
            <a:r>
              <a:rPr lang="el-GR" dirty="0"/>
              <a:t> </a:t>
            </a:r>
            <a:r>
              <a:rPr lang="el-GR" dirty="0" err="1"/>
              <a:t>seen</a:t>
            </a:r>
            <a:r>
              <a:rPr lang="el-GR" dirty="0"/>
              <a:t>. </a:t>
            </a:r>
            <a:endParaRPr lang="en-US" dirty="0"/>
          </a:p>
          <a:p>
            <a:endParaRPr lang="en-US" dirty="0"/>
          </a:p>
        </p:txBody>
      </p:sp>
      <p:pic>
        <p:nvPicPr>
          <p:cNvPr id="5" name="Εικόνα 4">
            <a:extLst>
              <a:ext uri="{FF2B5EF4-FFF2-40B4-BE49-F238E27FC236}">
                <a16:creationId xmlns:a16="http://schemas.microsoft.com/office/drawing/2014/main" id="{E4F73F54-40FB-7E59-D597-AF56BF325CCA}"/>
              </a:ext>
            </a:extLst>
          </p:cNvPr>
          <p:cNvPicPr>
            <a:picLocks noChangeAspect="1"/>
          </p:cNvPicPr>
          <p:nvPr/>
        </p:nvPicPr>
        <p:blipFill>
          <a:blip r:embed="rId2"/>
          <a:stretch>
            <a:fillRect/>
          </a:stretch>
        </p:blipFill>
        <p:spPr>
          <a:xfrm>
            <a:off x="2970023" y="0"/>
            <a:ext cx="6173977" cy="6858000"/>
          </a:xfrm>
          <a:prstGeom prst="rect">
            <a:avLst/>
          </a:prstGeom>
        </p:spPr>
      </p:pic>
    </p:spTree>
    <p:extLst>
      <p:ext uri="{BB962C8B-B14F-4D97-AF65-F5344CB8AC3E}">
        <p14:creationId xmlns:p14="http://schemas.microsoft.com/office/powerpoint/2010/main" val="4184287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Εικόνα 4">
            <a:extLst>
              <a:ext uri="{FF2B5EF4-FFF2-40B4-BE49-F238E27FC236}">
                <a16:creationId xmlns:a16="http://schemas.microsoft.com/office/drawing/2014/main" id="{1275E2EF-90EA-981A-8E44-71AADCC90E8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0"/>
            <a:ext cx="9144000" cy="686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687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A9B91D-C99C-9E3F-56DB-E89280055521}"/>
              </a:ext>
            </a:extLst>
          </p:cNvPr>
          <p:cNvSpPr txBox="1"/>
          <p:nvPr/>
        </p:nvSpPr>
        <p:spPr>
          <a:xfrm>
            <a:off x="422475" y="379880"/>
            <a:ext cx="2374513" cy="2585323"/>
          </a:xfrm>
          <a:prstGeom prst="rect">
            <a:avLst/>
          </a:prstGeom>
          <a:noFill/>
        </p:spPr>
        <p:txBody>
          <a:bodyPr wrap="square">
            <a:spAutoFit/>
          </a:bodyPr>
          <a:lstStyle/>
          <a:p>
            <a:r>
              <a:rPr lang="el-GR" dirty="0">
                <a:highlight>
                  <a:srgbClr val="800080"/>
                </a:highlight>
              </a:rPr>
              <a:t>On the </a:t>
            </a:r>
            <a:r>
              <a:rPr lang="el-GR" dirty="0" err="1">
                <a:highlight>
                  <a:srgbClr val="800080"/>
                </a:highlight>
              </a:rPr>
              <a:t>mediastinal</a:t>
            </a:r>
            <a:r>
              <a:rPr lang="el-GR" dirty="0">
                <a:highlight>
                  <a:srgbClr val="800080"/>
                </a:highlight>
              </a:rPr>
              <a:t> </a:t>
            </a:r>
            <a:r>
              <a:rPr lang="el-GR" dirty="0" err="1">
                <a:highlight>
                  <a:srgbClr val="800080"/>
                </a:highlight>
              </a:rPr>
              <a:t>surface</a:t>
            </a:r>
            <a:r>
              <a:rPr lang="el-GR" dirty="0">
                <a:highlight>
                  <a:srgbClr val="800080"/>
                </a:highlight>
              </a:rPr>
              <a:t> of the </a:t>
            </a:r>
            <a:r>
              <a:rPr lang="el-GR" dirty="0" err="1">
                <a:highlight>
                  <a:srgbClr val="800080"/>
                </a:highlight>
              </a:rPr>
              <a:t>left</a:t>
            </a:r>
            <a:r>
              <a:rPr lang="el-GR" dirty="0">
                <a:highlight>
                  <a:srgbClr val="800080"/>
                </a:highlight>
              </a:rPr>
              <a:t> </a:t>
            </a:r>
            <a:r>
              <a:rPr lang="el-GR" dirty="0" err="1">
                <a:highlight>
                  <a:srgbClr val="800080"/>
                </a:highlight>
              </a:rPr>
              <a:t>lung</a:t>
            </a:r>
            <a:r>
              <a:rPr lang="el-GR" dirty="0">
                <a:highlight>
                  <a:srgbClr val="800080"/>
                </a:highlight>
              </a:rPr>
              <a:t> </a:t>
            </a:r>
            <a:endParaRPr lang="en-US" dirty="0">
              <a:highlight>
                <a:srgbClr val="800080"/>
              </a:highlight>
            </a:endParaRPr>
          </a:p>
          <a:p>
            <a:r>
              <a:rPr lang="el-GR" dirty="0"/>
              <a:t>the </a:t>
            </a:r>
            <a:r>
              <a:rPr lang="el-GR" dirty="0" err="1"/>
              <a:t>impressions</a:t>
            </a:r>
            <a:r>
              <a:rPr lang="el-GR" dirty="0"/>
              <a:t> of the </a:t>
            </a:r>
            <a:r>
              <a:rPr lang="el-GR" dirty="0" err="1"/>
              <a:t>heart</a:t>
            </a:r>
            <a:r>
              <a:rPr lang="el-GR" dirty="0"/>
              <a:t>, </a:t>
            </a:r>
            <a:r>
              <a:rPr lang="el-GR" dirty="0" err="1"/>
              <a:t>arch</a:t>
            </a:r>
            <a:r>
              <a:rPr lang="el-GR" dirty="0"/>
              <a:t>  of  the  </a:t>
            </a:r>
            <a:r>
              <a:rPr lang="el-GR" dirty="0" err="1"/>
              <a:t>aorta</a:t>
            </a:r>
            <a:r>
              <a:rPr lang="el-GR" dirty="0"/>
              <a:t>,  </a:t>
            </a:r>
            <a:r>
              <a:rPr lang="el-GR" dirty="0" err="1"/>
              <a:t>descending</a:t>
            </a:r>
            <a:r>
              <a:rPr lang="el-GR" dirty="0"/>
              <a:t>  </a:t>
            </a:r>
            <a:r>
              <a:rPr lang="el-GR" dirty="0" err="1"/>
              <a:t>aorta</a:t>
            </a:r>
            <a:r>
              <a:rPr lang="el-GR" dirty="0"/>
              <a:t>,  </a:t>
            </a:r>
            <a:r>
              <a:rPr lang="el-GR" dirty="0" err="1"/>
              <a:t>left</a:t>
            </a:r>
            <a:r>
              <a:rPr lang="el-GR" dirty="0"/>
              <a:t>  </a:t>
            </a:r>
            <a:r>
              <a:rPr lang="el-GR" dirty="0" err="1"/>
              <a:t>common</a:t>
            </a:r>
            <a:r>
              <a:rPr lang="el-GR" dirty="0"/>
              <a:t>  </a:t>
            </a:r>
            <a:r>
              <a:rPr lang="el-GR" dirty="0" err="1"/>
              <a:t>carotid</a:t>
            </a:r>
            <a:r>
              <a:rPr lang="el-GR" dirty="0"/>
              <a:t> and </a:t>
            </a:r>
            <a:r>
              <a:rPr lang="el-GR" dirty="0" err="1"/>
              <a:t>left</a:t>
            </a:r>
            <a:r>
              <a:rPr lang="el-GR" dirty="0"/>
              <a:t> </a:t>
            </a:r>
            <a:r>
              <a:rPr lang="el-GR" dirty="0" err="1"/>
              <a:t>subclavian</a:t>
            </a:r>
            <a:r>
              <a:rPr lang="el-GR" dirty="0"/>
              <a:t> </a:t>
            </a:r>
            <a:r>
              <a:rPr lang="el-GR" dirty="0" err="1"/>
              <a:t>arteries</a:t>
            </a:r>
            <a:r>
              <a:rPr lang="el-GR" dirty="0"/>
              <a:t>, and </a:t>
            </a:r>
            <a:r>
              <a:rPr lang="en-US" dirty="0"/>
              <a:t>esophagus</a:t>
            </a:r>
            <a:endParaRPr lang="el-GR" dirty="0"/>
          </a:p>
        </p:txBody>
      </p:sp>
      <p:pic>
        <p:nvPicPr>
          <p:cNvPr id="4" name="Εικόνα 3">
            <a:extLst>
              <a:ext uri="{FF2B5EF4-FFF2-40B4-BE49-F238E27FC236}">
                <a16:creationId xmlns:a16="http://schemas.microsoft.com/office/drawing/2014/main" id="{A7CE7B90-F85E-3AC5-2F90-76EC29DA5AF9}"/>
              </a:ext>
            </a:extLst>
          </p:cNvPr>
          <p:cNvPicPr>
            <a:picLocks noChangeAspect="1"/>
          </p:cNvPicPr>
          <p:nvPr/>
        </p:nvPicPr>
        <p:blipFill>
          <a:blip r:embed="rId2"/>
          <a:stretch>
            <a:fillRect/>
          </a:stretch>
        </p:blipFill>
        <p:spPr>
          <a:xfrm>
            <a:off x="2796989" y="0"/>
            <a:ext cx="6347012" cy="6858000"/>
          </a:xfrm>
          <a:prstGeom prst="rect">
            <a:avLst/>
          </a:prstGeom>
        </p:spPr>
      </p:pic>
    </p:spTree>
    <p:extLst>
      <p:ext uri="{BB962C8B-B14F-4D97-AF65-F5344CB8AC3E}">
        <p14:creationId xmlns:p14="http://schemas.microsoft.com/office/powerpoint/2010/main" val="3277941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Θέση περιεχομένου 3">
            <a:extLst>
              <a:ext uri="{FF2B5EF4-FFF2-40B4-BE49-F238E27FC236}">
                <a16:creationId xmlns:a16="http://schemas.microsoft.com/office/drawing/2014/main" id="{6961655B-4835-1A97-68E4-A7801F02F3AB}"/>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0" y="18689"/>
            <a:ext cx="9144000" cy="6831019"/>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AutoShape 4" descr="Αποτέλεσμα εικόνας για hilum">
            <a:extLst>
              <a:ext uri="{FF2B5EF4-FFF2-40B4-BE49-F238E27FC236}">
                <a16:creationId xmlns:a16="http://schemas.microsoft.com/office/drawing/2014/main" id="{B2E9552D-E54F-15F8-8776-A4C4A8BA3E9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l-GR" altLang="el-GR" sz="1800"/>
          </a:p>
        </p:txBody>
      </p:sp>
      <p:pic>
        <p:nvPicPr>
          <p:cNvPr id="22533" name="Picture 2">
            <a:extLst>
              <a:ext uri="{FF2B5EF4-FFF2-40B4-BE49-F238E27FC236}">
                <a16:creationId xmlns:a16="http://schemas.microsoft.com/office/drawing/2014/main" id="{27CBBA4C-0999-50C9-2798-8F72D9FBABF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l="2315" t="5717" r="3833" b="6020"/>
          <a:stretch>
            <a:fillRect/>
          </a:stretch>
        </p:blipFill>
        <p:spPr bwMode="auto">
          <a:xfrm>
            <a:off x="-1" y="7936"/>
            <a:ext cx="9144001" cy="685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6" name="Γραφή 5">
                <a:extLst>
                  <a:ext uri="{FF2B5EF4-FFF2-40B4-BE49-F238E27FC236}">
                    <a16:creationId xmlns:a16="http://schemas.microsoft.com/office/drawing/2014/main" id="{635877D1-4A3A-F182-9585-811D16B4A412}"/>
                  </a:ext>
                </a:extLst>
              </p14:cNvPr>
              <p14:cNvContentPartPr/>
              <p14:nvPr/>
            </p14:nvContentPartPr>
            <p14:xfrm>
              <a:off x="224958" y="2440800"/>
              <a:ext cx="1626840" cy="809280"/>
            </p14:xfrm>
          </p:contentPart>
        </mc:Choice>
        <mc:Fallback xmlns="">
          <p:pic>
            <p:nvPicPr>
              <p:cNvPr id="6" name="Γραφή 5">
                <a:extLst>
                  <a:ext uri="{FF2B5EF4-FFF2-40B4-BE49-F238E27FC236}">
                    <a16:creationId xmlns:a16="http://schemas.microsoft.com/office/drawing/2014/main" id="{635877D1-4A3A-F182-9585-811D16B4A412}"/>
                  </a:ext>
                </a:extLst>
              </p:cNvPr>
              <p:cNvPicPr/>
              <p:nvPr/>
            </p:nvPicPr>
            <p:blipFill>
              <a:blip r:embed="rId4"/>
              <a:stretch>
                <a:fillRect/>
              </a:stretch>
            </p:blipFill>
            <p:spPr>
              <a:xfrm>
                <a:off x="215958" y="2431800"/>
                <a:ext cx="1644480" cy="826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7" name="Γραφή 6">
                <a:extLst>
                  <a:ext uri="{FF2B5EF4-FFF2-40B4-BE49-F238E27FC236}">
                    <a16:creationId xmlns:a16="http://schemas.microsoft.com/office/drawing/2014/main" id="{607179F0-96E9-0343-FFA2-06C2CFCC0383}"/>
                  </a:ext>
                </a:extLst>
              </p14:cNvPr>
              <p14:cNvContentPartPr/>
              <p14:nvPr/>
            </p14:nvContentPartPr>
            <p14:xfrm>
              <a:off x="182118" y="138960"/>
              <a:ext cx="1626840" cy="744120"/>
            </p14:xfrm>
          </p:contentPart>
        </mc:Choice>
        <mc:Fallback xmlns="">
          <p:pic>
            <p:nvPicPr>
              <p:cNvPr id="7" name="Γραφή 6">
                <a:extLst>
                  <a:ext uri="{FF2B5EF4-FFF2-40B4-BE49-F238E27FC236}">
                    <a16:creationId xmlns:a16="http://schemas.microsoft.com/office/drawing/2014/main" id="{607179F0-96E9-0343-FFA2-06C2CFCC0383}"/>
                  </a:ext>
                </a:extLst>
              </p:cNvPr>
              <p:cNvPicPr/>
              <p:nvPr/>
            </p:nvPicPr>
            <p:blipFill>
              <a:blip r:embed="rId6"/>
              <a:stretch>
                <a:fillRect/>
              </a:stretch>
            </p:blipFill>
            <p:spPr>
              <a:xfrm>
                <a:off x="173118" y="130320"/>
                <a:ext cx="1644480" cy="761760"/>
              </a:xfrm>
              <a:prstGeom prst="rect">
                <a:avLst/>
              </a:prstGeom>
            </p:spPr>
          </p:pic>
        </mc:Fallback>
      </mc:AlternateContent>
    </p:spTree>
  </p:cSld>
  <p:clrMapOvr>
    <a:masterClrMapping/>
  </p:clrMapOvr>
  <p:transition>
    <p:pull dir="l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F36D68-12EB-6083-5785-0BBFF78D9FF6}"/>
              </a:ext>
            </a:extLst>
          </p:cNvPr>
          <p:cNvSpPr>
            <a:spLocks noGrp="1"/>
          </p:cNvSpPr>
          <p:nvPr>
            <p:ph type="title"/>
          </p:nvPr>
        </p:nvSpPr>
        <p:spPr/>
        <p:txBody>
          <a:bodyPr>
            <a:normAutofit fontScale="90000"/>
          </a:bodyPr>
          <a:lstStyle/>
          <a:p>
            <a:r>
              <a:rPr lang="tr-TR" b="1" dirty="0"/>
              <a:t>Bronchioles</a:t>
            </a:r>
            <a:br>
              <a:rPr lang="tr-TR" b="1" dirty="0"/>
            </a:br>
            <a:endParaRPr lang="el-GR" dirty="0"/>
          </a:p>
        </p:txBody>
      </p:sp>
      <p:sp>
        <p:nvSpPr>
          <p:cNvPr id="3" name="Θέση περιεχομένου 2">
            <a:extLst>
              <a:ext uri="{FF2B5EF4-FFF2-40B4-BE49-F238E27FC236}">
                <a16:creationId xmlns:a16="http://schemas.microsoft.com/office/drawing/2014/main" id="{910E69D7-5600-8718-B7BD-7861D683D3EF}"/>
              </a:ext>
            </a:extLst>
          </p:cNvPr>
          <p:cNvSpPr>
            <a:spLocks noGrp="1"/>
          </p:cNvSpPr>
          <p:nvPr>
            <p:ph idx="1"/>
          </p:nvPr>
        </p:nvSpPr>
        <p:spPr/>
        <p:txBody>
          <a:bodyPr/>
          <a:lstStyle/>
          <a:p>
            <a:r>
              <a:rPr lang="tr-TR" dirty="0"/>
              <a:t>Tertiary bronchi → smaller branches → </a:t>
            </a:r>
            <a:r>
              <a:rPr lang="tr-TR" b="1" dirty="0"/>
              <a:t>terminal bronchioles</a:t>
            </a:r>
            <a:r>
              <a:rPr lang="tr-TR" dirty="0"/>
              <a:t> (no cartilage, smooth muscle walls)</a:t>
            </a:r>
          </a:p>
          <a:p>
            <a:r>
              <a:rPr lang="tr-TR" dirty="0"/>
              <a:t>Regulated by </a:t>
            </a:r>
            <a:r>
              <a:rPr lang="tr-TR" b="1" dirty="0"/>
              <a:t>autonomic nervous system</a:t>
            </a:r>
            <a:r>
              <a:rPr lang="tr-TR" dirty="0"/>
              <a:t>:</a:t>
            </a:r>
          </a:p>
          <a:p>
            <a:pPr lvl="1"/>
            <a:r>
              <a:rPr lang="tr-TR" b="1" dirty="0"/>
              <a:t>Sympathetic (epinephrine)</a:t>
            </a:r>
            <a:r>
              <a:rPr lang="tr-TR" dirty="0"/>
              <a:t> → </a:t>
            </a:r>
            <a:r>
              <a:rPr lang="tr-TR" b="1" dirty="0"/>
              <a:t>bronchodilation</a:t>
            </a:r>
            <a:endParaRPr lang="tr-TR" dirty="0"/>
          </a:p>
          <a:p>
            <a:pPr lvl="1"/>
            <a:r>
              <a:rPr lang="tr-TR" b="1" dirty="0"/>
              <a:t>Parasympathetic</a:t>
            </a:r>
            <a:r>
              <a:rPr lang="tr-TR" dirty="0"/>
              <a:t> → </a:t>
            </a:r>
            <a:r>
              <a:rPr lang="tr-TR" b="1" dirty="0"/>
              <a:t>bronchoconstriction</a:t>
            </a:r>
            <a:endParaRPr lang="tr-TR" dirty="0"/>
          </a:p>
          <a:p>
            <a:endParaRPr lang="el-GR" dirty="0"/>
          </a:p>
        </p:txBody>
      </p:sp>
    </p:spTree>
    <p:extLst>
      <p:ext uri="{BB962C8B-B14F-4D97-AF65-F5344CB8AC3E}">
        <p14:creationId xmlns:p14="http://schemas.microsoft.com/office/powerpoint/2010/main" val="3983918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91AE01C0-03A5-FFC3-7BD3-A93F232F7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457" t="10460" r="50179" b="44270"/>
          <a:stretch>
            <a:fillRect/>
          </a:stretch>
        </p:blipFill>
        <p:spPr bwMode="auto">
          <a:xfrm>
            <a:off x="0" y="0"/>
            <a:ext cx="4572000" cy="451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a:extLst>
              <a:ext uri="{FF2B5EF4-FFF2-40B4-BE49-F238E27FC236}">
                <a16:creationId xmlns:a16="http://schemas.microsoft.com/office/drawing/2014/main" id="{7A9B1BCF-8AE6-4C44-4901-8E9B090DF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94" t="10634" r="50000" b="42122"/>
          <a:stretch>
            <a:fillRect/>
          </a:stretch>
        </p:blipFill>
        <p:spPr bwMode="auto">
          <a:xfrm>
            <a:off x="4733366" y="0"/>
            <a:ext cx="4410634" cy="450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a:extLst>
              <a:ext uri="{FF2B5EF4-FFF2-40B4-BE49-F238E27FC236}">
                <a16:creationId xmlns:a16="http://schemas.microsoft.com/office/drawing/2014/main" id="{14C002DE-AB22-271F-DA20-9482AFE37410}"/>
              </a:ext>
            </a:extLst>
          </p:cNvPr>
          <p:cNvPicPr>
            <a:picLocks noChangeAspect="1"/>
          </p:cNvPicPr>
          <p:nvPr/>
        </p:nvPicPr>
        <p:blipFill>
          <a:blip r:embed="rId4"/>
          <a:srcRect b="48586"/>
          <a:stretch/>
        </p:blipFill>
        <p:spPr>
          <a:xfrm>
            <a:off x="0" y="4501577"/>
            <a:ext cx="4572000" cy="2356424"/>
          </a:xfrm>
          <a:prstGeom prst="rect">
            <a:avLst/>
          </a:prstGeom>
        </p:spPr>
      </p:pic>
      <p:pic>
        <p:nvPicPr>
          <p:cNvPr id="5" name="Εικόνα 4">
            <a:extLst>
              <a:ext uri="{FF2B5EF4-FFF2-40B4-BE49-F238E27FC236}">
                <a16:creationId xmlns:a16="http://schemas.microsoft.com/office/drawing/2014/main" id="{5223775F-1E59-EDF6-5FBB-2310E7C3DFEE}"/>
              </a:ext>
            </a:extLst>
          </p:cNvPr>
          <p:cNvPicPr>
            <a:picLocks noChangeAspect="1"/>
          </p:cNvPicPr>
          <p:nvPr/>
        </p:nvPicPr>
        <p:blipFill>
          <a:blip r:embed="rId4"/>
          <a:srcRect t="50000"/>
          <a:stretch/>
        </p:blipFill>
        <p:spPr>
          <a:xfrm>
            <a:off x="4759441" y="4519081"/>
            <a:ext cx="4384559" cy="2338919"/>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CCC5BD-C896-61A4-57D7-BF7756CD7A20}"/>
              </a:ext>
            </a:extLst>
          </p:cNvPr>
          <p:cNvSpPr>
            <a:spLocks noGrp="1"/>
          </p:cNvSpPr>
          <p:nvPr>
            <p:ph type="title"/>
          </p:nvPr>
        </p:nvSpPr>
        <p:spPr/>
        <p:txBody>
          <a:bodyPr/>
          <a:lstStyle/>
          <a:p>
            <a:endParaRPr lang="el-GR"/>
          </a:p>
        </p:txBody>
      </p:sp>
      <p:pic>
        <p:nvPicPr>
          <p:cNvPr id="8194" name="Picture 2" descr="PPT - Pleura and Lung PowerPoint Presentation, free download - ID:2308086">
            <a:extLst>
              <a:ext uri="{FF2B5EF4-FFF2-40B4-BE49-F238E27FC236}">
                <a16:creationId xmlns:a16="http://schemas.microsoft.com/office/drawing/2014/main" id="{E06E90B9-0F58-59B1-A3C9-3B92C445041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3909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CEEBDF94-9CBF-308C-8C4F-3F093BC7DBF1}"/>
              </a:ext>
            </a:extLst>
          </p:cNvPr>
          <p:cNvSpPr txBox="1">
            <a:spLocks noChangeArrowheads="1"/>
          </p:cNvSpPr>
          <p:nvPr/>
        </p:nvSpPr>
        <p:spPr bwMode="auto">
          <a:xfrm>
            <a:off x="1619250" y="765175"/>
            <a:ext cx="667489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AutoNum type="arabicParenR"/>
            </a:pPr>
            <a:r>
              <a:rPr lang="en-US" altLang="el-GR" sz="2800" b="1" dirty="0">
                <a:solidFill>
                  <a:srgbClr val="00FFFF"/>
                </a:solidFill>
                <a:latin typeface="Times New Roman" panose="02020603050405020304" pitchFamily="18" charset="0"/>
                <a:ea typeface="MS PGothic" panose="020B0600070205080204" pitchFamily="34" charset="-128"/>
              </a:rPr>
              <a:t>Apex </a:t>
            </a:r>
            <a:endParaRPr lang="el-GR" altLang="el-GR" sz="2800" b="1" dirty="0">
              <a:solidFill>
                <a:srgbClr val="00FFFF"/>
              </a:solidFill>
              <a:latin typeface="Times New Roman" panose="02020603050405020304" pitchFamily="18" charset="0"/>
              <a:ea typeface="MS PGothic" panose="020B0600070205080204" pitchFamily="34" charset="-128"/>
            </a:endParaRPr>
          </a:p>
          <a:p>
            <a:pPr eaLnBrk="1" hangingPunct="1">
              <a:spcBef>
                <a:spcPct val="0"/>
              </a:spcBef>
              <a:buClrTx/>
              <a:buSzTx/>
              <a:buFontTx/>
              <a:buAutoNum type="arabicParenR"/>
            </a:pPr>
            <a:r>
              <a:rPr lang="en-US" altLang="el-GR" sz="2800" b="1" dirty="0">
                <a:solidFill>
                  <a:srgbClr val="00FFFF"/>
                </a:solidFill>
                <a:latin typeface="Times New Roman" panose="02020603050405020304" pitchFamily="18" charset="0"/>
                <a:ea typeface="MS PGothic" panose="020B0600070205080204" pitchFamily="34" charset="-128"/>
              </a:rPr>
              <a:t>Basal surface </a:t>
            </a:r>
            <a:endParaRPr lang="el-GR" altLang="el-GR" sz="2800" b="1" dirty="0">
              <a:solidFill>
                <a:srgbClr val="00FFFF"/>
              </a:solidFill>
              <a:latin typeface="Times New Roman" panose="02020603050405020304" pitchFamily="18" charset="0"/>
              <a:ea typeface="MS PGothic" panose="020B0600070205080204" pitchFamily="34" charset="-128"/>
            </a:endParaRPr>
          </a:p>
          <a:p>
            <a:pPr eaLnBrk="1" hangingPunct="1">
              <a:spcBef>
                <a:spcPct val="0"/>
              </a:spcBef>
              <a:buClrTx/>
              <a:buSzTx/>
              <a:buFontTx/>
              <a:buAutoNum type="arabicParenR"/>
            </a:pPr>
            <a:r>
              <a:rPr lang="el-GR" altLang="el-GR" sz="2800" b="1" dirty="0">
                <a:solidFill>
                  <a:srgbClr val="00FFFF"/>
                </a:solidFill>
                <a:latin typeface="Times New Roman" panose="02020603050405020304" pitchFamily="18" charset="0"/>
                <a:ea typeface="MS PGothic" panose="020B0600070205080204" pitchFamily="34" charset="-128"/>
              </a:rPr>
              <a:t>2 </a:t>
            </a:r>
            <a:r>
              <a:rPr lang="en-US" altLang="el-GR" sz="2800" b="1" dirty="0">
                <a:solidFill>
                  <a:srgbClr val="00FFFF"/>
                </a:solidFill>
                <a:latin typeface="Times New Roman" panose="02020603050405020304" pitchFamily="18" charset="0"/>
                <a:ea typeface="MS PGothic" panose="020B0600070205080204" pitchFamily="34" charset="-128"/>
              </a:rPr>
              <a:t>surfaces</a:t>
            </a:r>
            <a:r>
              <a:rPr lang="el-GR" altLang="el-GR" sz="2800" b="1" dirty="0">
                <a:solidFill>
                  <a:srgbClr val="00FFFF"/>
                </a:solidFill>
                <a:latin typeface="Times New Roman" panose="02020603050405020304" pitchFamily="18" charset="0"/>
                <a:ea typeface="MS PGothic" panose="020B0600070205080204" pitchFamily="34" charset="-128"/>
              </a:rPr>
              <a:t> </a:t>
            </a:r>
            <a:r>
              <a:rPr lang="el-GR" altLang="el-GR" sz="2800" b="1" dirty="0">
                <a:solidFill>
                  <a:srgbClr val="FFFF00"/>
                </a:solidFill>
                <a:latin typeface="Times New Roman" panose="02020603050405020304" pitchFamily="18" charset="0"/>
                <a:ea typeface="MS PGothic" panose="020B0600070205080204" pitchFamily="34" charset="-128"/>
              </a:rPr>
              <a:t>(</a:t>
            </a:r>
            <a:r>
              <a:rPr lang="en-US" altLang="el-GR" sz="2800" b="1" dirty="0">
                <a:solidFill>
                  <a:srgbClr val="FFFF00"/>
                </a:solidFill>
                <a:latin typeface="Times New Roman" panose="02020603050405020304" pitchFamily="18" charset="0"/>
                <a:ea typeface="MS PGothic" panose="020B0600070205080204" pitchFamily="34" charset="-128"/>
              </a:rPr>
              <a:t>medial-lateral</a:t>
            </a:r>
            <a:r>
              <a:rPr lang="el-GR" altLang="el-GR" sz="2800" b="1" dirty="0">
                <a:solidFill>
                  <a:srgbClr val="FFFF00"/>
                </a:solidFill>
                <a:latin typeface="Times New Roman" panose="02020603050405020304" pitchFamily="18" charset="0"/>
                <a:ea typeface="MS PGothic" panose="020B0600070205080204" pitchFamily="34" charset="-128"/>
              </a:rPr>
              <a:t>)</a:t>
            </a:r>
          </a:p>
          <a:p>
            <a:pPr eaLnBrk="1" hangingPunct="1">
              <a:spcBef>
                <a:spcPct val="0"/>
              </a:spcBef>
              <a:buClrTx/>
              <a:buSzTx/>
              <a:buFontTx/>
              <a:buAutoNum type="arabicParenR"/>
            </a:pPr>
            <a:r>
              <a:rPr lang="el-GR" altLang="el-GR" sz="2800" b="1" dirty="0">
                <a:solidFill>
                  <a:srgbClr val="00FFFF"/>
                </a:solidFill>
                <a:latin typeface="Times New Roman" panose="02020603050405020304" pitchFamily="18" charset="0"/>
                <a:ea typeface="MS PGothic" panose="020B0600070205080204" pitchFamily="34" charset="-128"/>
              </a:rPr>
              <a:t>3 </a:t>
            </a:r>
            <a:r>
              <a:rPr lang="en-US" altLang="el-GR" sz="2800" b="1" dirty="0">
                <a:solidFill>
                  <a:srgbClr val="00FFFF"/>
                </a:solidFill>
                <a:latin typeface="Times New Roman" panose="02020603050405020304" pitchFamily="18" charset="0"/>
                <a:ea typeface="MS PGothic" panose="020B0600070205080204" pitchFamily="34" charset="-128"/>
              </a:rPr>
              <a:t>borders</a:t>
            </a:r>
            <a:r>
              <a:rPr lang="el-GR" altLang="el-GR" sz="2800" b="1" dirty="0">
                <a:solidFill>
                  <a:srgbClr val="00FFFF"/>
                </a:solidFill>
                <a:latin typeface="Times New Roman" panose="02020603050405020304" pitchFamily="18" charset="0"/>
                <a:ea typeface="MS PGothic" panose="020B0600070205080204" pitchFamily="34" charset="-128"/>
              </a:rPr>
              <a:t> </a:t>
            </a:r>
            <a:r>
              <a:rPr lang="el-GR" altLang="el-GR" sz="2800" b="1" dirty="0">
                <a:solidFill>
                  <a:srgbClr val="FFFF00"/>
                </a:solidFill>
                <a:latin typeface="Times New Roman" panose="02020603050405020304" pitchFamily="18" charset="0"/>
                <a:ea typeface="MS PGothic" panose="020B0600070205080204" pitchFamily="34" charset="-128"/>
              </a:rPr>
              <a:t>(</a:t>
            </a:r>
            <a:r>
              <a:rPr lang="en-US" altLang="el-GR" sz="2800" b="1" dirty="0">
                <a:solidFill>
                  <a:srgbClr val="FFFF00"/>
                </a:solidFill>
                <a:latin typeface="Times New Roman" panose="02020603050405020304" pitchFamily="18" charset="0"/>
                <a:ea typeface="MS PGothic" panose="020B0600070205080204" pitchFamily="34" charset="-128"/>
              </a:rPr>
              <a:t>anterior</a:t>
            </a:r>
            <a:r>
              <a:rPr lang="el-GR" altLang="el-GR" sz="2800" b="1" dirty="0">
                <a:solidFill>
                  <a:srgbClr val="FFFF00"/>
                </a:solidFill>
                <a:latin typeface="Times New Roman" panose="02020603050405020304" pitchFamily="18" charset="0"/>
                <a:ea typeface="MS PGothic" panose="020B0600070205080204" pitchFamily="34" charset="-128"/>
              </a:rPr>
              <a:t>-</a:t>
            </a:r>
            <a:r>
              <a:rPr lang="en-US" altLang="el-GR" sz="2800" b="1" dirty="0">
                <a:solidFill>
                  <a:srgbClr val="FFFF00"/>
                </a:solidFill>
                <a:latin typeface="Times New Roman" panose="02020603050405020304" pitchFamily="18" charset="0"/>
                <a:ea typeface="MS PGothic" panose="020B0600070205080204" pitchFamily="34" charset="-128"/>
              </a:rPr>
              <a:t>posterior</a:t>
            </a:r>
            <a:r>
              <a:rPr lang="el-GR" altLang="el-GR" sz="2800" b="1" dirty="0">
                <a:solidFill>
                  <a:srgbClr val="FFFF00"/>
                </a:solidFill>
                <a:latin typeface="Times New Roman" panose="02020603050405020304" pitchFamily="18" charset="0"/>
                <a:ea typeface="MS PGothic" panose="020B0600070205080204" pitchFamily="34" charset="-128"/>
              </a:rPr>
              <a:t>-</a:t>
            </a:r>
            <a:r>
              <a:rPr lang="en-US" altLang="el-GR" sz="2800" b="1" dirty="0">
                <a:solidFill>
                  <a:srgbClr val="FFFF00"/>
                </a:solidFill>
                <a:latin typeface="Times New Roman" panose="02020603050405020304" pitchFamily="18" charset="0"/>
                <a:ea typeface="MS PGothic" panose="020B0600070205080204" pitchFamily="34" charset="-128"/>
              </a:rPr>
              <a:t>inferior</a:t>
            </a:r>
            <a:r>
              <a:rPr lang="el-GR" altLang="el-GR" sz="2800" b="1" dirty="0">
                <a:solidFill>
                  <a:srgbClr val="FFFF00"/>
                </a:solidFill>
                <a:latin typeface="Times New Roman" panose="02020603050405020304" pitchFamily="18" charset="0"/>
                <a:ea typeface="MS PGothic" panose="020B0600070205080204" pitchFamily="34" charset="-128"/>
              </a:rPr>
              <a:t>)</a:t>
            </a:r>
          </a:p>
        </p:txBody>
      </p:sp>
      <p:pic>
        <p:nvPicPr>
          <p:cNvPr id="73731" name="Picture 3" descr="Ανώνυμο-9">
            <a:extLst>
              <a:ext uri="{FF2B5EF4-FFF2-40B4-BE49-F238E27FC236}">
                <a16:creationId xmlns:a16="http://schemas.microsoft.com/office/drawing/2014/main" id="{B5429CCC-90EB-8501-787A-242D7302F3BE}"/>
              </a:ext>
            </a:extLst>
          </p:cNvPr>
          <p:cNvPicPr>
            <a:picLocks noChangeAspect="1" noChangeArrowheads="1"/>
          </p:cNvPicPr>
          <p:nvPr/>
        </p:nvPicPr>
        <p:blipFill>
          <a:blip r:embed="rId2" cstate="email">
            <a:clrChange>
              <a:clrFrom>
                <a:srgbClr val="17151C"/>
              </a:clrFrom>
              <a:clrTo>
                <a:srgbClr val="17151C">
                  <a:alpha val="0"/>
                </a:srgbClr>
              </a:clrTo>
            </a:clrChange>
            <a:extLst>
              <a:ext uri="{28A0092B-C50C-407E-A947-70E740481C1C}">
                <a14:useLocalDpi xmlns:a14="http://schemas.microsoft.com/office/drawing/2010/main" val="0"/>
              </a:ext>
            </a:extLst>
          </a:blip>
          <a:srcRect/>
          <a:stretch>
            <a:fillRect/>
          </a:stretch>
        </p:blipFill>
        <p:spPr bwMode="auto">
          <a:xfrm>
            <a:off x="6942138" y="2781300"/>
            <a:ext cx="2201862"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descr="Ανώνυμο-6">
            <a:extLst>
              <a:ext uri="{FF2B5EF4-FFF2-40B4-BE49-F238E27FC236}">
                <a16:creationId xmlns:a16="http://schemas.microsoft.com/office/drawing/2014/main" id="{C4E6C197-83D0-53C5-CBED-EB7CCBAC4B94}"/>
              </a:ext>
            </a:extLst>
          </p:cNvPr>
          <p:cNvPicPr>
            <a:picLocks noChangeAspect="1" noChangeArrowheads="1"/>
          </p:cNvPicPr>
          <p:nvPr/>
        </p:nvPicPr>
        <p:blipFill>
          <a:blip r:embed="rId3" cstate="email">
            <a:clrChange>
              <a:clrFrom>
                <a:srgbClr val="1A151A"/>
              </a:clrFrom>
              <a:clrTo>
                <a:srgbClr val="1A151A">
                  <a:alpha val="0"/>
                </a:srgbClr>
              </a:clrTo>
            </a:clrChange>
            <a:extLst>
              <a:ext uri="{28A0092B-C50C-407E-A947-70E740481C1C}">
                <a14:useLocalDpi xmlns:a14="http://schemas.microsoft.com/office/drawing/2010/main" val="0"/>
              </a:ext>
            </a:extLst>
          </a:blip>
          <a:srcRect l="3931" t="12093" b="16341"/>
          <a:stretch>
            <a:fillRect/>
          </a:stretch>
        </p:blipFill>
        <p:spPr bwMode="auto">
          <a:xfrm>
            <a:off x="93663" y="3262313"/>
            <a:ext cx="2287587"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5" descr="Ανώνυμο-7">
            <a:extLst>
              <a:ext uri="{FF2B5EF4-FFF2-40B4-BE49-F238E27FC236}">
                <a16:creationId xmlns:a16="http://schemas.microsoft.com/office/drawing/2014/main" id="{5426FD04-7260-CAD7-BA18-FC28B0420F9C}"/>
              </a:ext>
            </a:extLst>
          </p:cNvPr>
          <p:cNvPicPr>
            <a:picLocks noChangeAspect="1" noChangeArrowheads="1"/>
          </p:cNvPicPr>
          <p:nvPr/>
        </p:nvPicPr>
        <p:blipFill>
          <a:blip r:embed="rId4" cstate="email">
            <a:clrChange>
              <a:clrFrom>
                <a:srgbClr val="17131A"/>
              </a:clrFrom>
              <a:clrTo>
                <a:srgbClr val="17131A">
                  <a:alpha val="0"/>
                </a:srgbClr>
              </a:clrTo>
            </a:clrChange>
            <a:extLst>
              <a:ext uri="{28A0092B-C50C-407E-A947-70E740481C1C}">
                <a14:useLocalDpi xmlns:a14="http://schemas.microsoft.com/office/drawing/2010/main" val="0"/>
              </a:ext>
            </a:extLst>
          </a:blip>
          <a:srcRect r="3131"/>
          <a:stretch>
            <a:fillRect/>
          </a:stretch>
        </p:blipFill>
        <p:spPr bwMode="auto">
          <a:xfrm>
            <a:off x="2411413" y="2924175"/>
            <a:ext cx="2160587"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descr="Ανώνυμο-8">
            <a:extLst>
              <a:ext uri="{FF2B5EF4-FFF2-40B4-BE49-F238E27FC236}">
                <a16:creationId xmlns:a16="http://schemas.microsoft.com/office/drawing/2014/main" id="{D61A6D9C-0CA2-88CD-5445-8F855502B27A}"/>
              </a:ext>
            </a:extLst>
          </p:cNvPr>
          <p:cNvPicPr>
            <a:picLocks noChangeAspect="1" noChangeArrowheads="1"/>
          </p:cNvPicPr>
          <p:nvPr/>
        </p:nvPicPr>
        <p:blipFill>
          <a:blip r:embed="rId5" cstate="email">
            <a:clrChange>
              <a:clrFrom>
                <a:srgbClr val="19171C"/>
              </a:clrFrom>
              <a:clrTo>
                <a:srgbClr val="19171C">
                  <a:alpha val="0"/>
                </a:srgbClr>
              </a:clrTo>
            </a:clrChange>
            <a:extLst>
              <a:ext uri="{28A0092B-C50C-407E-A947-70E740481C1C}">
                <a14:useLocalDpi xmlns:a14="http://schemas.microsoft.com/office/drawing/2010/main" val="0"/>
              </a:ext>
            </a:extLst>
          </a:blip>
          <a:srcRect/>
          <a:stretch>
            <a:fillRect/>
          </a:stretch>
        </p:blipFill>
        <p:spPr bwMode="auto">
          <a:xfrm>
            <a:off x="4643438" y="2781300"/>
            <a:ext cx="2160587"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TextBox 1">
            <a:extLst>
              <a:ext uri="{FF2B5EF4-FFF2-40B4-BE49-F238E27FC236}">
                <a16:creationId xmlns:a16="http://schemas.microsoft.com/office/drawing/2014/main" id="{3E888FCA-48C6-B9EA-38B5-1F29D7AE6775}"/>
              </a:ext>
            </a:extLst>
          </p:cNvPr>
          <p:cNvSpPr txBox="1">
            <a:spLocks noChangeArrowheads="1"/>
          </p:cNvSpPr>
          <p:nvPr/>
        </p:nvSpPr>
        <p:spPr bwMode="auto">
          <a:xfrm>
            <a:off x="2700338" y="115888"/>
            <a:ext cx="41617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l-GR" sz="2800" dirty="0">
                <a:solidFill>
                  <a:srgbClr val="FFFFFF"/>
                </a:solidFill>
                <a:ea typeface="MS PGothic" panose="020B0600070205080204" pitchFamily="34" charset="-128"/>
              </a:rPr>
              <a:t>Descriptive anatomy……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2C55975-D10B-08CE-403D-BC7182B3BDD0}"/>
              </a:ext>
            </a:extLst>
          </p:cNvPr>
          <p:cNvPicPr>
            <a:picLocks noChangeAspect="1"/>
          </p:cNvPicPr>
          <p:nvPr/>
        </p:nvPicPr>
        <p:blipFill>
          <a:blip r:embed="rId2"/>
          <a:stretch>
            <a:fillRect/>
          </a:stretch>
        </p:blipFill>
        <p:spPr>
          <a:xfrm>
            <a:off x="36562" y="1129552"/>
            <a:ext cx="9107438" cy="4238513"/>
          </a:xfrm>
          <a:prstGeom prst="rect">
            <a:avLst/>
          </a:prstGeom>
        </p:spPr>
      </p:pic>
    </p:spTree>
    <p:extLst>
      <p:ext uri="{BB962C8B-B14F-4D97-AF65-F5344CB8AC3E}">
        <p14:creationId xmlns:p14="http://schemas.microsoft.com/office/powerpoint/2010/main" val="14769585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a:extLst>
              <a:ext uri="{FF2B5EF4-FFF2-40B4-BE49-F238E27FC236}">
                <a16:creationId xmlns:a16="http://schemas.microsoft.com/office/drawing/2014/main" id="{08B838E4-78D4-C098-8930-BE6115B5CAAE}"/>
              </a:ext>
            </a:extLst>
          </p:cNvPr>
          <p:cNvSpPr txBox="1">
            <a:spLocks noChangeArrowheads="1"/>
          </p:cNvSpPr>
          <p:nvPr/>
        </p:nvSpPr>
        <p:spPr bwMode="auto">
          <a:xfrm>
            <a:off x="0" y="0"/>
            <a:ext cx="42846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AutoNum type="arabicParenR"/>
            </a:pPr>
            <a:r>
              <a:rPr lang="el-GR" altLang="el-GR" sz="3600" b="1" dirty="0">
                <a:solidFill>
                  <a:srgbClr val="00FFFF"/>
                </a:solidFill>
                <a:latin typeface="Times New Roman" panose="02020603050405020304" pitchFamily="18" charset="0"/>
                <a:ea typeface="MS PGothic" panose="020B0600070205080204" pitchFamily="34" charset="-128"/>
              </a:rPr>
              <a:t>  </a:t>
            </a:r>
            <a:r>
              <a:rPr lang="en-US" altLang="el-GR" sz="3600" b="1" dirty="0">
                <a:solidFill>
                  <a:srgbClr val="00FFFF"/>
                </a:solidFill>
                <a:latin typeface="Times New Roman" panose="02020603050405020304" pitchFamily="18" charset="0"/>
                <a:ea typeface="MS PGothic" panose="020B0600070205080204" pitchFamily="34" charset="-128"/>
              </a:rPr>
              <a:t>apex of the lung  </a:t>
            </a:r>
            <a:endParaRPr lang="el-GR" altLang="el-GR" sz="3600" b="1" dirty="0">
              <a:solidFill>
                <a:srgbClr val="00FFFF"/>
              </a:solidFill>
              <a:latin typeface="Times New Roman" panose="02020603050405020304" pitchFamily="18" charset="0"/>
              <a:ea typeface="MS PGothic" panose="020B0600070205080204" pitchFamily="34" charset="-128"/>
            </a:endParaRPr>
          </a:p>
          <a:p>
            <a:pPr eaLnBrk="1" hangingPunct="1">
              <a:spcBef>
                <a:spcPct val="0"/>
              </a:spcBef>
              <a:buClrTx/>
              <a:buSzTx/>
              <a:buFontTx/>
              <a:buNone/>
            </a:pPr>
            <a:endParaRPr lang="el-GR" altLang="el-GR" sz="2400" dirty="0">
              <a:solidFill>
                <a:srgbClr val="FFFF00"/>
              </a:solidFill>
              <a:latin typeface="Times New Roman" panose="02020603050405020304" pitchFamily="18" charset="0"/>
              <a:ea typeface="MS PGothic" panose="020B0600070205080204" pitchFamily="34" charset="-128"/>
            </a:endParaRPr>
          </a:p>
          <a:p>
            <a:pPr eaLnBrk="1" hangingPunct="1">
              <a:spcBef>
                <a:spcPct val="0"/>
              </a:spcBef>
              <a:buClrTx/>
              <a:buSzTx/>
              <a:buFontTx/>
              <a:buNone/>
            </a:pPr>
            <a:endParaRPr lang="el-GR" altLang="el-GR" sz="2400" dirty="0">
              <a:solidFill>
                <a:srgbClr val="FFFF00"/>
              </a:solidFill>
              <a:latin typeface="Times New Roman" panose="02020603050405020304" pitchFamily="18" charset="0"/>
              <a:ea typeface="MS PGothic" panose="020B0600070205080204" pitchFamily="34" charset="-128"/>
            </a:endParaRPr>
          </a:p>
        </p:txBody>
      </p:sp>
      <p:pic>
        <p:nvPicPr>
          <p:cNvPr id="74755" name="Picture 3" descr="Ανώνυμο-2">
            <a:extLst>
              <a:ext uri="{FF2B5EF4-FFF2-40B4-BE49-F238E27FC236}">
                <a16:creationId xmlns:a16="http://schemas.microsoft.com/office/drawing/2014/main" id="{28378635-C339-34BE-AFBE-E22930B6AC4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303713" y="188913"/>
            <a:ext cx="4840287"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1">
            <a:extLst>
              <a:ext uri="{FF2B5EF4-FFF2-40B4-BE49-F238E27FC236}">
                <a16:creationId xmlns:a16="http://schemas.microsoft.com/office/drawing/2014/main" id="{C8BD8098-6EC6-579F-51C3-ECEE26D8AE18}"/>
              </a:ext>
            </a:extLst>
          </p:cNvPr>
          <p:cNvSpPr>
            <a:spLocks noChangeArrowheads="1"/>
          </p:cNvSpPr>
          <p:nvPr/>
        </p:nvSpPr>
        <p:spPr bwMode="auto">
          <a:xfrm>
            <a:off x="2627313" y="0"/>
            <a:ext cx="59666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l-GR" altLang="el-GR" sz="2800" b="1" dirty="0">
                <a:solidFill>
                  <a:srgbClr val="00FFFF"/>
                </a:solidFill>
                <a:highlight>
                  <a:srgbClr val="800080"/>
                </a:highlight>
                <a:latin typeface="Times New Roman" panose="02020603050405020304" pitchFamily="18" charset="0"/>
                <a:ea typeface="MS PGothic" panose="020B0600070205080204" pitchFamily="34" charset="-128"/>
              </a:rPr>
              <a:t> </a:t>
            </a:r>
            <a:r>
              <a:rPr lang="en-US" altLang="el-GR" sz="2800" b="1" dirty="0">
                <a:solidFill>
                  <a:srgbClr val="00FFFF"/>
                </a:solidFill>
                <a:highlight>
                  <a:srgbClr val="800080"/>
                </a:highlight>
                <a:latin typeface="Times New Roman" panose="02020603050405020304" pitchFamily="18" charset="0"/>
                <a:ea typeface="MS PGothic" panose="020B0600070205080204" pitchFamily="34" charset="-128"/>
              </a:rPr>
              <a:t>relationships of the apex of the lungs </a:t>
            </a:r>
            <a:endParaRPr lang="en-US" altLang="el-GR" sz="2800" dirty="0">
              <a:highlight>
                <a:srgbClr val="800080"/>
              </a:highlight>
              <a:ea typeface="MS PGothic" panose="020B0600070205080204" pitchFamily="34" charset="-128"/>
            </a:endParaRPr>
          </a:p>
        </p:txBody>
      </p:sp>
      <p:pic>
        <p:nvPicPr>
          <p:cNvPr id="75780" name="Picture 1" descr="Screen+shot+2011-04-29+at+5.34.58+PM.png">
            <a:extLst>
              <a:ext uri="{FF2B5EF4-FFF2-40B4-BE49-F238E27FC236}">
                <a16:creationId xmlns:a16="http://schemas.microsoft.com/office/drawing/2014/main" id="{5840D071-EED1-A3E4-DA63-0C6C4855CF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1341438"/>
            <a:ext cx="4852987" cy="515461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4" descr="21016610">
            <a:extLst>
              <a:ext uri="{FF2B5EF4-FFF2-40B4-BE49-F238E27FC236}">
                <a16:creationId xmlns:a16="http://schemas.microsoft.com/office/drawing/2014/main" id="{1CBA3EB6-2AD8-6ADE-F059-D84EDEE59CAC}"/>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79838" y="1128713"/>
            <a:ext cx="5187950" cy="51085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6804" name="Rectangle 3">
            <a:extLst>
              <a:ext uri="{FF2B5EF4-FFF2-40B4-BE49-F238E27FC236}">
                <a16:creationId xmlns:a16="http://schemas.microsoft.com/office/drawing/2014/main" id="{974FE461-CCE5-2489-6114-2223F2E8234B}"/>
              </a:ext>
            </a:extLst>
          </p:cNvPr>
          <p:cNvSpPr>
            <a:spLocks noChangeArrowheads="1"/>
          </p:cNvSpPr>
          <p:nvPr/>
        </p:nvSpPr>
        <p:spPr bwMode="auto">
          <a:xfrm>
            <a:off x="2370561" y="0"/>
            <a:ext cx="34916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l-GR" altLang="el-GR" sz="4400" b="1" dirty="0">
                <a:solidFill>
                  <a:srgbClr val="00FFFF"/>
                </a:solidFill>
                <a:latin typeface="Times New Roman" panose="02020603050405020304" pitchFamily="18" charset="0"/>
                <a:ea typeface="MS PGothic" panose="020B0600070205080204" pitchFamily="34" charset="-128"/>
              </a:rPr>
              <a:t>2) </a:t>
            </a:r>
            <a:r>
              <a:rPr lang="en-US" altLang="el-GR" sz="4400" b="1" dirty="0">
                <a:solidFill>
                  <a:srgbClr val="00FFFF"/>
                </a:solidFill>
                <a:highlight>
                  <a:srgbClr val="800080"/>
                </a:highlight>
                <a:latin typeface="Times New Roman" panose="02020603050405020304" pitchFamily="18" charset="0"/>
                <a:ea typeface="MS PGothic" panose="020B0600070205080204" pitchFamily="34" charset="-128"/>
              </a:rPr>
              <a:t>Basal view </a:t>
            </a:r>
            <a:endParaRPr lang="el-GR" altLang="el-GR" sz="4400" b="1" dirty="0">
              <a:solidFill>
                <a:srgbClr val="00FFFF"/>
              </a:solidFill>
              <a:highlight>
                <a:srgbClr val="800080"/>
              </a:highlight>
              <a:latin typeface="Times New Roman" panose="02020603050405020304" pitchFamily="18" charset="0"/>
              <a:ea typeface="MS PGothic" panose="020B0600070205080204" pitchFamily="34" charset="-12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a:extLst>
              <a:ext uri="{FF2B5EF4-FFF2-40B4-BE49-F238E27FC236}">
                <a16:creationId xmlns:a16="http://schemas.microsoft.com/office/drawing/2014/main" id="{265AB082-041B-0B6F-80C9-2FB904258F3D}"/>
              </a:ext>
            </a:extLst>
          </p:cNvPr>
          <p:cNvSpPr>
            <a:spLocks noChangeArrowheads="1"/>
          </p:cNvSpPr>
          <p:nvPr/>
        </p:nvSpPr>
        <p:spPr bwMode="auto">
          <a:xfrm>
            <a:off x="2684125" y="-11113"/>
            <a:ext cx="38138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l-GR" altLang="el-GR" sz="3600" b="1" dirty="0">
                <a:solidFill>
                  <a:srgbClr val="00FFFF"/>
                </a:solidFill>
                <a:latin typeface="Times New Roman" panose="02020603050405020304" pitchFamily="18" charset="0"/>
                <a:ea typeface="MS PGothic" panose="020B0600070205080204" pitchFamily="34" charset="-128"/>
              </a:rPr>
              <a:t>3) </a:t>
            </a:r>
            <a:r>
              <a:rPr lang="en-US" altLang="el-GR" sz="3600" b="1" dirty="0">
                <a:solidFill>
                  <a:srgbClr val="00FFFF"/>
                </a:solidFill>
                <a:highlight>
                  <a:srgbClr val="800080"/>
                </a:highlight>
                <a:latin typeface="Times New Roman" panose="02020603050405020304" pitchFamily="18" charset="0"/>
                <a:ea typeface="MS PGothic" panose="020B0600070205080204" pitchFamily="34" charset="-128"/>
              </a:rPr>
              <a:t>Lateral surface </a:t>
            </a:r>
            <a:endParaRPr lang="el-GR" altLang="el-GR" sz="3600" b="1" dirty="0">
              <a:solidFill>
                <a:srgbClr val="00FFFF"/>
              </a:solidFill>
              <a:highlight>
                <a:srgbClr val="800080"/>
              </a:highlight>
              <a:latin typeface="Times New Roman" panose="02020603050405020304" pitchFamily="18" charset="0"/>
              <a:ea typeface="MS PGothic" panose="020B0600070205080204" pitchFamily="34" charset="-128"/>
            </a:endParaRPr>
          </a:p>
        </p:txBody>
      </p:sp>
      <p:pic>
        <p:nvPicPr>
          <p:cNvPr id="77828" name="Picture 3" descr="lungs_ant_view__netter_replica_by_unidentifiedname.jpg">
            <a:extLst>
              <a:ext uri="{FF2B5EF4-FFF2-40B4-BE49-F238E27FC236}">
                <a16:creationId xmlns:a16="http://schemas.microsoft.com/office/drawing/2014/main" id="{4FBEE111-1384-B27B-6194-88E944656C63}"/>
              </a:ext>
            </a:extLst>
          </p:cNvPr>
          <p:cNvPicPr>
            <a:picLocks noChangeAspect="1"/>
          </p:cNvPicPr>
          <p:nvPr/>
        </p:nvPicPr>
        <p:blipFill>
          <a:blip r:embed="rId2">
            <a:extLst>
              <a:ext uri="{28A0092B-C50C-407E-A947-70E740481C1C}">
                <a14:useLocalDpi xmlns:a14="http://schemas.microsoft.com/office/drawing/2010/main" val="0"/>
              </a:ext>
            </a:extLst>
          </a:blip>
          <a:srcRect l="12054" t="9081" r="16525" b="9555"/>
          <a:stretch>
            <a:fillRect/>
          </a:stretch>
        </p:blipFill>
        <p:spPr bwMode="auto">
          <a:xfrm>
            <a:off x="3965575" y="981075"/>
            <a:ext cx="5046663"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Surface Markings of Lungs – Earth's Lab">
            <a:extLst>
              <a:ext uri="{FF2B5EF4-FFF2-40B4-BE49-F238E27FC236}">
                <a16:creationId xmlns:a16="http://schemas.microsoft.com/office/drawing/2014/main" id="{A33D3352-E1C4-8EED-B4B0-F779166DCB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9224" y="849938"/>
            <a:ext cx="4086865" cy="24419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a:extLst>
              <a:ext uri="{FF2B5EF4-FFF2-40B4-BE49-F238E27FC236}">
                <a16:creationId xmlns:a16="http://schemas.microsoft.com/office/drawing/2014/main" id="{51969596-41D2-0AD5-FDFC-6AAB4B24B183}"/>
              </a:ext>
            </a:extLst>
          </p:cNvPr>
          <p:cNvSpPr>
            <a:spLocks noChangeArrowheads="1"/>
          </p:cNvSpPr>
          <p:nvPr/>
        </p:nvSpPr>
        <p:spPr bwMode="auto">
          <a:xfrm>
            <a:off x="1503520" y="-11113"/>
            <a:ext cx="61734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l-GR" altLang="el-GR" sz="3600" b="1" dirty="0">
                <a:solidFill>
                  <a:srgbClr val="00FFFF"/>
                </a:solidFill>
                <a:latin typeface="Times New Roman" panose="02020603050405020304" pitchFamily="18" charset="0"/>
                <a:ea typeface="MS PGothic" panose="020B0600070205080204" pitchFamily="34" charset="-128"/>
              </a:rPr>
              <a:t>3) </a:t>
            </a:r>
            <a:r>
              <a:rPr lang="en-US" altLang="el-GR" sz="3600" b="1" dirty="0">
                <a:solidFill>
                  <a:srgbClr val="00FFFF"/>
                </a:solidFill>
                <a:latin typeface="Times New Roman" panose="02020603050405020304" pitchFamily="18" charset="0"/>
                <a:ea typeface="MS PGothic" panose="020B0600070205080204" pitchFamily="34" charset="-128"/>
              </a:rPr>
              <a:t>Medial-mediastinal surface </a:t>
            </a:r>
            <a:endParaRPr lang="el-GR" altLang="el-GR" sz="3600" b="1" dirty="0">
              <a:solidFill>
                <a:srgbClr val="00FFFF"/>
              </a:solidFill>
              <a:latin typeface="Times New Roman" panose="02020603050405020304" pitchFamily="18" charset="0"/>
              <a:ea typeface="MS PGothic" panose="020B0600070205080204" pitchFamily="34" charset="-128"/>
            </a:endParaRPr>
          </a:p>
        </p:txBody>
      </p:sp>
      <p:pic>
        <p:nvPicPr>
          <p:cNvPr id="78852" name="Picture 4" descr="right-hilum.gif">
            <a:extLst>
              <a:ext uri="{FF2B5EF4-FFF2-40B4-BE49-F238E27FC236}">
                <a16:creationId xmlns:a16="http://schemas.microsoft.com/office/drawing/2014/main" id="{7C23C9B0-FB41-E06D-F0A4-4BB7436BFA2C}"/>
              </a:ext>
            </a:extLst>
          </p:cNvPr>
          <p:cNvPicPr>
            <a:picLocks noChangeAspect="1"/>
          </p:cNvPicPr>
          <p:nvPr/>
        </p:nvPicPr>
        <p:blipFill>
          <a:blip r:embed="rId2" cstate="email">
            <a:extLst>
              <a:ext uri="{28A0092B-C50C-407E-A947-70E740481C1C}">
                <a14:useLocalDpi xmlns:a14="http://schemas.microsoft.com/office/drawing/2010/main" val="0"/>
              </a:ext>
            </a:extLst>
          </a:blip>
          <a:srcRect r="7059" b="1755"/>
          <a:stretch>
            <a:fillRect/>
          </a:stretch>
        </p:blipFill>
        <p:spPr bwMode="auto">
          <a:xfrm>
            <a:off x="5786341" y="1177512"/>
            <a:ext cx="3305282" cy="40296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17303E3C-3A4B-6FB3-1EAF-12BA91C08B44}"/>
              </a:ext>
            </a:extLst>
          </p:cNvPr>
          <p:cNvPicPr>
            <a:picLocks noChangeAspect="1"/>
          </p:cNvPicPr>
          <p:nvPr/>
        </p:nvPicPr>
        <p:blipFill>
          <a:blip r:embed="rId3"/>
          <a:stretch>
            <a:fillRect/>
          </a:stretch>
        </p:blipFill>
        <p:spPr>
          <a:xfrm>
            <a:off x="255499" y="1177512"/>
            <a:ext cx="5534797" cy="4029637"/>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ungs gross anatomy Part 2 Costal and medial surface - YouTube">
            <a:extLst>
              <a:ext uri="{FF2B5EF4-FFF2-40B4-BE49-F238E27FC236}">
                <a16:creationId xmlns:a16="http://schemas.microsoft.com/office/drawing/2014/main" id="{DFAD6DDB-E6C9-930D-BB2E-0AD9D680640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1213" y="-10758"/>
            <a:ext cx="101337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51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6BA98B-BC30-2561-E15E-530AE787B3B4}"/>
              </a:ext>
            </a:extLst>
          </p:cNvPr>
          <p:cNvSpPr>
            <a:spLocks noGrp="1"/>
          </p:cNvSpPr>
          <p:nvPr>
            <p:ph type="title"/>
          </p:nvPr>
        </p:nvSpPr>
        <p:spPr/>
        <p:txBody>
          <a:bodyPr>
            <a:normAutofit fontScale="90000"/>
          </a:bodyPr>
          <a:lstStyle/>
          <a:p>
            <a:r>
              <a:rPr lang="en-US" b="1" dirty="0">
                <a:highlight>
                  <a:srgbClr val="FF00FF"/>
                </a:highlight>
              </a:rPr>
              <a:t>Hilum of the Lung</a:t>
            </a:r>
            <a:br>
              <a:rPr lang="en-US" b="1" dirty="0">
                <a:highlight>
                  <a:srgbClr val="FF00FF"/>
                </a:highlight>
              </a:rPr>
            </a:br>
            <a:endParaRPr lang="el-GR" dirty="0">
              <a:highlight>
                <a:srgbClr val="FF00FF"/>
              </a:highlight>
            </a:endParaRPr>
          </a:p>
        </p:txBody>
      </p:sp>
      <p:sp>
        <p:nvSpPr>
          <p:cNvPr id="3" name="Θέση περιεχομένου 2">
            <a:extLst>
              <a:ext uri="{FF2B5EF4-FFF2-40B4-BE49-F238E27FC236}">
                <a16:creationId xmlns:a16="http://schemas.microsoft.com/office/drawing/2014/main" id="{2C48A5FC-06F3-856E-9DA3-32FBB988F36A}"/>
              </a:ext>
            </a:extLst>
          </p:cNvPr>
          <p:cNvSpPr>
            <a:spLocks noGrp="1"/>
          </p:cNvSpPr>
          <p:nvPr>
            <p:ph idx="1"/>
          </p:nvPr>
        </p:nvSpPr>
        <p:spPr/>
        <p:txBody>
          <a:bodyPr/>
          <a:lstStyle/>
          <a:p>
            <a:r>
              <a:rPr lang="en-US" sz="2400" dirty="0"/>
              <a:t>Site on the </a:t>
            </a:r>
            <a:r>
              <a:rPr lang="en-US" sz="2400" b="1" dirty="0"/>
              <a:t>mediastinal surface</a:t>
            </a:r>
            <a:r>
              <a:rPr lang="en-US" sz="2400" dirty="0"/>
              <a:t> where structures enter/exit:</a:t>
            </a:r>
          </a:p>
          <a:p>
            <a:pPr lvl="1"/>
            <a:r>
              <a:rPr lang="en-US" sz="2400" b="1" dirty="0"/>
              <a:t>Bronchi</a:t>
            </a:r>
            <a:r>
              <a:rPr lang="en-US" sz="2400" dirty="0"/>
              <a:t>, </a:t>
            </a:r>
            <a:r>
              <a:rPr lang="en-US" sz="2400" b="1" dirty="0"/>
              <a:t>pulmonary arteries/veins</a:t>
            </a:r>
            <a:r>
              <a:rPr lang="en-US" sz="2400" dirty="0"/>
              <a:t>, </a:t>
            </a:r>
            <a:r>
              <a:rPr lang="en-US" sz="2400" b="1" dirty="0"/>
              <a:t>nerves</a:t>
            </a:r>
            <a:r>
              <a:rPr lang="en-US" sz="2400" dirty="0"/>
              <a:t>, and </a:t>
            </a:r>
            <a:r>
              <a:rPr lang="en-US" sz="2400" b="1" dirty="0"/>
              <a:t>lymphatics</a:t>
            </a:r>
            <a:endParaRPr lang="en-US" sz="2400" dirty="0"/>
          </a:p>
          <a:p>
            <a:r>
              <a:rPr lang="en-US" sz="2400" dirty="0"/>
              <a:t>Inferior to hilum: </a:t>
            </a:r>
            <a:r>
              <a:rPr lang="en-US" sz="2400" b="1" dirty="0"/>
              <a:t>pulmonary ligament</a:t>
            </a:r>
            <a:r>
              <a:rPr lang="en-US" sz="2400" dirty="0"/>
              <a:t> (pleural fold allowing movement of lung structures)</a:t>
            </a:r>
          </a:p>
          <a:p>
            <a:endParaRPr lang="el-GR" dirty="0"/>
          </a:p>
        </p:txBody>
      </p:sp>
    </p:spTree>
    <p:extLst>
      <p:ext uri="{BB962C8B-B14F-4D97-AF65-F5344CB8AC3E}">
        <p14:creationId xmlns:p14="http://schemas.microsoft.com/office/powerpoint/2010/main" val="19435335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a:extLst>
              <a:ext uri="{FF2B5EF4-FFF2-40B4-BE49-F238E27FC236}">
                <a16:creationId xmlns:a16="http://schemas.microsoft.com/office/drawing/2014/main" id="{217D1A55-E661-4428-7415-1C3938DD04AC}"/>
              </a:ext>
            </a:extLst>
          </p:cNvPr>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l-GR" altLang="el-GR" sz="2400" dirty="0">
                <a:solidFill>
                  <a:srgbClr val="FFFF00"/>
                </a:solidFill>
                <a:latin typeface="Times New Roman" panose="02020603050405020304" pitchFamily="18" charset="0"/>
                <a:ea typeface="MS PGothic" panose="020B0600070205080204" pitchFamily="34" charset="-128"/>
              </a:rPr>
              <a:t>                                    </a:t>
            </a:r>
            <a:r>
              <a:rPr lang="en-US" altLang="el-GR" b="1" dirty="0">
                <a:solidFill>
                  <a:srgbClr val="00FFFF"/>
                </a:solidFill>
                <a:latin typeface="Times New Roman" panose="02020603050405020304" pitchFamily="18" charset="0"/>
                <a:ea typeface="MS PGothic" panose="020B0600070205080204" pitchFamily="34" charset="-128"/>
              </a:rPr>
              <a:t>hilum of the lung </a:t>
            </a:r>
            <a:endParaRPr lang="el-GR" altLang="el-GR" b="1" dirty="0">
              <a:solidFill>
                <a:srgbClr val="00FFFF"/>
              </a:solidFill>
              <a:latin typeface="Times New Roman" panose="02020603050405020304" pitchFamily="18" charset="0"/>
              <a:ea typeface="MS PGothic" panose="020B0600070205080204" pitchFamily="34" charset="-128"/>
            </a:endParaRPr>
          </a:p>
          <a:p>
            <a:pPr algn="ctr" eaLnBrk="1" hangingPunct="1">
              <a:spcBef>
                <a:spcPct val="0"/>
              </a:spcBef>
              <a:buClrTx/>
              <a:buSzTx/>
              <a:buFontTx/>
              <a:buNone/>
            </a:pPr>
            <a:r>
              <a:rPr lang="el-GR" altLang="el-GR" sz="2400" dirty="0">
                <a:solidFill>
                  <a:srgbClr val="FFFF00"/>
                </a:solidFill>
                <a:latin typeface="Times New Roman" panose="02020603050405020304" pitchFamily="18" charset="0"/>
                <a:ea typeface="MS PGothic" panose="020B0600070205080204" pitchFamily="34" charset="-128"/>
              </a:rPr>
              <a:t>    </a:t>
            </a:r>
            <a:endParaRPr lang="el-GR" altLang="el-GR" sz="2400" dirty="0">
              <a:solidFill>
                <a:schemeClr val="bg1"/>
              </a:solidFill>
              <a:latin typeface="Times New Roman" panose="02020603050405020304" pitchFamily="18" charset="0"/>
              <a:ea typeface="MS PGothic" panose="020B0600070205080204" pitchFamily="34" charset="-128"/>
            </a:endParaRPr>
          </a:p>
        </p:txBody>
      </p:sp>
      <p:pic>
        <p:nvPicPr>
          <p:cNvPr id="79875" name="Picture 3" descr="21018820">
            <a:extLst>
              <a:ext uri="{FF2B5EF4-FFF2-40B4-BE49-F238E27FC236}">
                <a16:creationId xmlns:a16="http://schemas.microsoft.com/office/drawing/2014/main" id="{E54BE257-49F9-259A-AD65-91E566F2867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94074" y="1851521"/>
            <a:ext cx="3676127" cy="473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21018810">
            <a:extLst>
              <a:ext uri="{FF2B5EF4-FFF2-40B4-BE49-F238E27FC236}">
                <a16:creationId xmlns:a16="http://schemas.microsoft.com/office/drawing/2014/main" id="{41B6E77C-2F2C-6219-E31A-6986553C628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9179" y="1851521"/>
            <a:ext cx="3562816" cy="473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a:extLst>
              <a:ext uri="{FF2B5EF4-FFF2-40B4-BE49-F238E27FC236}">
                <a16:creationId xmlns:a16="http://schemas.microsoft.com/office/drawing/2014/main" id="{0009D2FD-A401-1CCC-87C7-6774E2D7198A}"/>
              </a:ext>
            </a:extLst>
          </p:cNvPr>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l-GR" altLang="el-GR" sz="2000" dirty="0">
                <a:solidFill>
                  <a:srgbClr val="FFFF00"/>
                </a:solidFill>
                <a:latin typeface="Times New Roman" panose="02020603050405020304" pitchFamily="18" charset="0"/>
                <a:ea typeface="MS PGothic" panose="020B0600070205080204" pitchFamily="34" charset="-128"/>
              </a:rPr>
              <a:t>            </a:t>
            </a:r>
            <a:r>
              <a:rPr lang="en-US" altLang="el-GR" sz="2800" b="1" dirty="0">
                <a:solidFill>
                  <a:srgbClr val="00FFFF"/>
                </a:solidFill>
                <a:latin typeface="Times New Roman" panose="02020603050405020304" pitchFamily="18" charset="0"/>
                <a:ea typeface="MS PGothic" panose="020B0600070205080204" pitchFamily="34" charset="-128"/>
              </a:rPr>
              <a:t>hilum of the lungs </a:t>
            </a:r>
            <a:endParaRPr lang="el-GR" altLang="el-GR" sz="2800" b="1" dirty="0">
              <a:solidFill>
                <a:srgbClr val="00FFFF"/>
              </a:solidFill>
              <a:latin typeface="Times New Roman" panose="02020603050405020304" pitchFamily="18" charset="0"/>
              <a:ea typeface="MS PGothic" panose="020B0600070205080204" pitchFamily="34" charset="-128"/>
            </a:endParaRPr>
          </a:p>
        </p:txBody>
      </p:sp>
      <p:pic>
        <p:nvPicPr>
          <p:cNvPr id="80899" name="Picture 3" descr="Ανώνυμο-10">
            <a:extLst>
              <a:ext uri="{FF2B5EF4-FFF2-40B4-BE49-F238E27FC236}">
                <a16:creationId xmlns:a16="http://schemas.microsoft.com/office/drawing/2014/main" id="{111D687B-C28B-ED82-E026-94A76494402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t="2139" r="51576" b="2534"/>
          <a:stretch>
            <a:fillRect/>
          </a:stretch>
        </p:blipFill>
        <p:spPr bwMode="auto">
          <a:xfrm>
            <a:off x="186951" y="1619908"/>
            <a:ext cx="3685802" cy="509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Ανώνυμο-10">
            <a:extLst>
              <a:ext uri="{FF2B5EF4-FFF2-40B4-BE49-F238E27FC236}">
                <a16:creationId xmlns:a16="http://schemas.microsoft.com/office/drawing/2014/main" id="{03C310E4-5A89-C3D5-40E6-B28252D1A4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l="50737" t="1900" r="2008" b="2492"/>
          <a:stretch>
            <a:fillRect/>
          </a:stretch>
        </p:blipFill>
        <p:spPr bwMode="auto">
          <a:xfrm>
            <a:off x="3921125" y="1633051"/>
            <a:ext cx="3576955" cy="508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1">
            <a:extLst>
              <a:ext uri="{FF2B5EF4-FFF2-40B4-BE49-F238E27FC236}">
                <a16:creationId xmlns:a16="http://schemas.microsoft.com/office/drawing/2014/main" id="{46FA25FD-EA58-700E-B89F-38EA00D6B6BB}"/>
              </a:ext>
            </a:extLst>
          </p:cNvPr>
          <p:cNvSpPr>
            <a:spLocks noChangeArrowheads="1"/>
          </p:cNvSpPr>
          <p:nvPr/>
        </p:nvSpPr>
        <p:spPr bwMode="auto">
          <a:xfrm>
            <a:off x="107950" y="115888"/>
            <a:ext cx="92900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l-GR" sz="2600" b="1" dirty="0">
                <a:solidFill>
                  <a:srgbClr val="FFFF00"/>
                </a:solidFill>
                <a:latin typeface="Times New Roman" panose="02020603050405020304" pitchFamily="18" charset="0"/>
                <a:ea typeface="MS PGothic" panose="020B0600070205080204" pitchFamily="34" charset="-128"/>
              </a:rPr>
              <a:t>Hilum and </a:t>
            </a:r>
            <a:r>
              <a:rPr lang="el-GR" altLang="el-GR" sz="2600" b="1" dirty="0">
                <a:solidFill>
                  <a:srgbClr val="FFFF00"/>
                </a:solidFill>
                <a:latin typeface="Times New Roman" panose="02020603050405020304" pitchFamily="18" charset="0"/>
                <a:ea typeface="MS PGothic" panose="020B0600070205080204" pitchFamily="34" charset="-128"/>
              </a:rPr>
              <a:t>...</a:t>
            </a:r>
          </a:p>
        </p:txBody>
      </p:sp>
      <p:pic>
        <p:nvPicPr>
          <p:cNvPr id="7170" name="Picture 2" descr="Lung Anatomy &amp; Function - Lung Nodule, Lung Disease and Lung Infection">
            <a:extLst>
              <a:ext uri="{FF2B5EF4-FFF2-40B4-BE49-F238E27FC236}">
                <a16:creationId xmlns:a16="http://schemas.microsoft.com/office/drawing/2014/main" id="{86DECC8D-ECCA-85B3-30CC-A619CA3B8A6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78654" y="0"/>
            <a:ext cx="6465346" cy="407763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ilar Arrangement in Lungs, Liver, Kidneys : Mnemonic | Epomedicine">
            <a:extLst>
              <a:ext uri="{FF2B5EF4-FFF2-40B4-BE49-F238E27FC236}">
                <a16:creationId xmlns:a16="http://schemas.microsoft.com/office/drawing/2014/main" id="{78C9B0E6-A0E8-EBA7-1335-F8D11AFF76D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58352" y="4103723"/>
            <a:ext cx="5637007" cy="2818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ungs | Encyclopedia | Anatomy.app | Learn anatomy | 3D models ...">
            <a:extLst>
              <a:ext uri="{FF2B5EF4-FFF2-40B4-BE49-F238E27FC236}">
                <a16:creationId xmlns:a16="http://schemas.microsoft.com/office/drawing/2014/main" id="{2E772DA8-8C4A-FF7B-1BBB-7C6E7E40E7B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6299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1">
            <a:extLst>
              <a:ext uri="{FF2B5EF4-FFF2-40B4-BE49-F238E27FC236}">
                <a16:creationId xmlns:a16="http://schemas.microsoft.com/office/drawing/2014/main" id="{AD8EEF19-C051-DE66-2B37-E97BFF10AB97}"/>
              </a:ext>
            </a:extLst>
          </p:cNvPr>
          <p:cNvSpPr>
            <a:spLocks noChangeArrowheads="1"/>
          </p:cNvSpPr>
          <p:nvPr/>
        </p:nvSpPr>
        <p:spPr bwMode="auto">
          <a:xfrm>
            <a:off x="179387" y="0"/>
            <a:ext cx="38747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l-GR" b="1" dirty="0">
                <a:solidFill>
                  <a:srgbClr val="00FFFF"/>
                </a:solidFill>
                <a:latin typeface="Times New Roman" panose="02020603050405020304" pitchFamily="18" charset="0"/>
                <a:ea typeface="MS PGothic" panose="020B0600070205080204" pitchFamily="34" charset="-128"/>
              </a:rPr>
              <a:t>Pulmonary ligament </a:t>
            </a:r>
            <a:endParaRPr lang="el-GR" altLang="el-GR" b="1" dirty="0">
              <a:solidFill>
                <a:srgbClr val="00FFFF"/>
              </a:solidFill>
              <a:latin typeface="Times New Roman" panose="02020603050405020304" pitchFamily="18" charset="0"/>
              <a:ea typeface="MS PGothic" panose="020B0600070205080204" pitchFamily="34" charset="-128"/>
            </a:endParaRPr>
          </a:p>
        </p:txBody>
      </p:sp>
      <p:pic>
        <p:nvPicPr>
          <p:cNvPr id="82948" name="Picture 1" descr="Left Pulmonary Ligament.jpg">
            <a:extLst>
              <a:ext uri="{FF2B5EF4-FFF2-40B4-BE49-F238E27FC236}">
                <a16:creationId xmlns:a16="http://schemas.microsoft.com/office/drawing/2014/main" id="{22AD622E-C32D-DB39-0634-6F523B6AFEF7}"/>
              </a:ext>
            </a:extLst>
          </p:cNvPr>
          <p:cNvPicPr>
            <a:picLocks noChangeAspect="1"/>
          </p:cNvPicPr>
          <p:nvPr/>
        </p:nvPicPr>
        <p:blipFill>
          <a:blip r:embed="rId2" cstate="email">
            <a:extLst>
              <a:ext uri="{28A0092B-C50C-407E-A947-70E740481C1C}">
                <a14:useLocalDpi xmlns:a14="http://schemas.microsoft.com/office/drawing/2010/main" val="0"/>
              </a:ext>
            </a:extLst>
          </a:blip>
          <a:srcRect t="20621" b="7953"/>
          <a:stretch>
            <a:fillRect/>
          </a:stretch>
        </p:blipFill>
        <p:spPr bwMode="auto">
          <a:xfrm>
            <a:off x="4140200" y="3773487"/>
            <a:ext cx="4968875" cy="304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2" descr="thorax-pleura-10-638.jpg">
            <a:extLst>
              <a:ext uri="{FF2B5EF4-FFF2-40B4-BE49-F238E27FC236}">
                <a16:creationId xmlns:a16="http://schemas.microsoft.com/office/drawing/2014/main" id="{F0E0EB3E-9D2E-EDD9-46BA-3AAF97596DD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40200" y="44450"/>
            <a:ext cx="4968875" cy="37290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011C91-C0CE-A1EE-9A27-01034258DFA4}"/>
              </a:ext>
            </a:extLst>
          </p:cNvPr>
          <p:cNvSpPr txBox="1"/>
          <p:nvPr/>
        </p:nvSpPr>
        <p:spPr>
          <a:xfrm>
            <a:off x="179387" y="1330245"/>
            <a:ext cx="3754258" cy="3416320"/>
          </a:xfrm>
          <a:prstGeom prst="rect">
            <a:avLst/>
          </a:prstGeom>
          <a:noFill/>
        </p:spPr>
        <p:txBody>
          <a:bodyPr wrap="square">
            <a:spAutoFit/>
          </a:bodyPr>
          <a:lstStyle/>
          <a:p>
            <a:pPr>
              <a:buNone/>
            </a:pPr>
            <a:r>
              <a:rPr lang="tr-TR" b="1" dirty="0">
                <a:highlight>
                  <a:srgbClr val="FF00FF"/>
                </a:highlight>
              </a:rPr>
              <a:t>General Features</a:t>
            </a:r>
          </a:p>
          <a:p>
            <a:endParaRPr lang="en-US" b="1" dirty="0"/>
          </a:p>
          <a:p>
            <a:r>
              <a:rPr lang="tr-TR" b="1" dirty="0"/>
              <a:t>Hilum of the lung</a:t>
            </a:r>
            <a:r>
              <a:rPr lang="tr-TR" dirty="0"/>
              <a:t>: Entry/exit point for bronchi, pulmonary vessels, nerves, and lymphatics.</a:t>
            </a:r>
          </a:p>
          <a:p>
            <a:endParaRPr lang="en-US" b="1" dirty="0"/>
          </a:p>
          <a:p>
            <a:r>
              <a:rPr lang="tr-TR" b="1" dirty="0"/>
              <a:t>Pulmonary ligament</a:t>
            </a:r>
            <a:r>
              <a:rPr lang="tr-TR" dirty="0"/>
              <a:t>: Pleural fold below the hilum; stabilizes lung root.</a:t>
            </a:r>
          </a:p>
          <a:p>
            <a:endParaRPr lang="en-US" dirty="0"/>
          </a:p>
          <a:p>
            <a:r>
              <a:rPr lang="tr-TR" dirty="0"/>
              <a:t>Contains </a:t>
            </a:r>
            <a:r>
              <a:rPr lang="tr-TR" b="1" dirty="0"/>
              <a:t>grooves/impressions</a:t>
            </a:r>
            <a:r>
              <a:rPr lang="tr-TR" dirty="0"/>
              <a:t> from nearby thoracic structures.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2">
            <a:extLst>
              <a:ext uri="{FF2B5EF4-FFF2-40B4-BE49-F238E27FC236}">
                <a16:creationId xmlns:a16="http://schemas.microsoft.com/office/drawing/2014/main" id="{D814C0FC-D41D-1A92-0653-41BD4C361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208" t="10634" r="51482" b="40147"/>
          <a:stretch>
            <a:fillRect/>
          </a:stretch>
        </p:blipFill>
        <p:spPr bwMode="auto">
          <a:xfrm>
            <a:off x="179388" y="896938"/>
            <a:ext cx="446405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3">
            <a:extLst>
              <a:ext uri="{FF2B5EF4-FFF2-40B4-BE49-F238E27FC236}">
                <a16:creationId xmlns:a16="http://schemas.microsoft.com/office/drawing/2014/main" id="{ABE5BB0F-5191-4882-E36D-D2283182A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08" t="9636" r="52214" b="41145"/>
          <a:stretch>
            <a:fillRect/>
          </a:stretch>
        </p:blipFill>
        <p:spPr bwMode="auto">
          <a:xfrm>
            <a:off x="4787900" y="814388"/>
            <a:ext cx="4356100"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7-Point Star 4">
            <a:extLst>
              <a:ext uri="{FF2B5EF4-FFF2-40B4-BE49-F238E27FC236}">
                <a16:creationId xmlns:a16="http://schemas.microsoft.com/office/drawing/2014/main" id="{FA8BC309-420E-41AA-9968-BAA30A9A77DC}"/>
              </a:ext>
            </a:extLst>
          </p:cNvPr>
          <p:cNvSpPr>
            <a:spLocks/>
          </p:cNvSpPr>
          <p:nvPr/>
        </p:nvSpPr>
        <p:spPr bwMode="auto">
          <a:xfrm>
            <a:off x="1042988" y="4508500"/>
            <a:ext cx="649287" cy="649288"/>
          </a:xfrm>
          <a:custGeom>
            <a:avLst/>
            <a:gdLst>
              <a:gd name="T0" fmla="*/ -2 w 649287"/>
              <a:gd name="T1" fmla="*/ 417561 h 649288"/>
              <a:gd name="T2" fmla="*/ 99983 w 649287"/>
              <a:gd name="T3" fmla="*/ 288962 h 649288"/>
              <a:gd name="T4" fmla="*/ 64299 w 649287"/>
              <a:gd name="T5" fmla="*/ 128600 h 649288"/>
              <a:gd name="T6" fmla="*/ 224661 w 649287"/>
              <a:gd name="T7" fmla="*/ 128600 h 649288"/>
              <a:gd name="T8" fmla="*/ 324644 w 649287"/>
              <a:gd name="T9" fmla="*/ 0 h 649288"/>
              <a:gd name="T10" fmla="*/ 424626 w 649287"/>
              <a:gd name="T11" fmla="*/ 128600 h 649288"/>
              <a:gd name="T12" fmla="*/ 584988 w 649287"/>
              <a:gd name="T13" fmla="*/ 128600 h 649288"/>
              <a:gd name="T14" fmla="*/ 549304 w 649287"/>
              <a:gd name="T15" fmla="*/ 288962 h 649288"/>
              <a:gd name="T16" fmla="*/ 649289 w 649287"/>
              <a:gd name="T17" fmla="*/ 417561 h 649288"/>
              <a:gd name="T18" fmla="*/ 504807 w 649287"/>
              <a:gd name="T19" fmla="*/ 488929 h 649288"/>
              <a:gd name="T20" fmla="*/ 469123 w 649287"/>
              <a:gd name="T21" fmla="*/ 649291 h 649288"/>
              <a:gd name="T22" fmla="*/ 324644 w 649287"/>
              <a:gd name="T23" fmla="*/ 577923 h 649288"/>
              <a:gd name="T24" fmla="*/ 180164 w 649287"/>
              <a:gd name="T25" fmla="*/ 649291 h 649288"/>
              <a:gd name="T26" fmla="*/ 144480 w 649287"/>
              <a:gd name="T27" fmla="*/ 488929 h 649288"/>
              <a:gd name="T28" fmla="*/ -2 w 649287"/>
              <a:gd name="T29" fmla="*/ 417561 h 6492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49287" h="649288">
                <a:moveTo>
                  <a:pt x="-2" y="417561"/>
                </a:moveTo>
                <a:lnTo>
                  <a:pt x="99983" y="288962"/>
                </a:lnTo>
                <a:lnTo>
                  <a:pt x="64299" y="128600"/>
                </a:lnTo>
                <a:lnTo>
                  <a:pt x="224661" y="128600"/>
                </a:lnTo>
                <a:lnTo>
                  <a:pt x="324644" y="0"/>
                </a:lnTo>
                <a:lnTo>
                  <a:pt x="424626" y="128600"/>
                </a:lnTo>
                <a:lnTo>
                  <a:pt x="584988" y="128600"/>
                </a:lnTo>
                <a:lnTo>
                  <a:pt x="549304" y="288962"/>
                </a:lnTo>
                <a:lnTo>
                  <a:pt x="649289" y="417561"/>
                </a:lnTo>
                <a:lnTo>
                  <a:pt x="504807" y="488929"/>
                </a:lnTo>
                <a:lnTo>
                  <a:pt x="469123" y="649291"/>
                </a:lnTo>
                <a:lnTo>
                  <a:pt x="324644" y="577923"/>
                </a:lnTo>
                <a:lnTo>
                  <a:pt x="180164" y="649291"/>
                </a:lnTo>
                <a:lnTo>
                  <a:pt x="144480" y="488929"/>
                </a:lnTo>
                <a:lnTo>
                  <a:pt x="-2" y="417561"/>
                </a:lnTo>
                <a:close/>
              </a:path>
            </a:pathLst>
          </a:custGeom>
          <a:solidFill>
            <a:srgbClr val="00FFFF"/>
          </a:solidFill>
          <a:ln w="9525" cap="flat" cmpd="sng">
            <a:solidFill>
              <a:srgbClr val="B6DCDF"/>
            </a:solidFill>
            <a:prstDash val="solid"/>
            <a:round/>
            <a:headEnd/>
            <a:tailEnd/>
          </a:ln>
          <a:effectLst>
            <a:outerShdw dist="23000" dir="5400000" rotWithShape="0">
              <a:srgbClr val="000000">
                <a:alpha val="34998"/>
              </a:srgbClr>
            </a:outerShdw>
          </a:effectLst>
        </p:spPr>
        <p:txBody>
          <a:bodyPr anchor="ctr"/>
          <a:lstStyle/>
          <a:p>
            <a:endParaRPr lang="el-GR"/>
          </a:p>
        </p:txBody>
      </p:sp>
      <p:sp>
        <p:nvSpPr>
          <p:cNvPr id="83974" name="7-Point Star 5">
            <a:extLst>
              <a:ext uri="{FF2B5EF4-FFF2-40B4-BE49-F238E27FC236}">
                <a16:creationId xmlns:a16="http://schemas.microsoft.com/office/drawing/2014/main" id="{94393E27-7AF3-0944-AD40-873F9C105689}"/>
              </a:ext>
            </a:extLst>
          </p:cNvPr>
          <p:cNvSpPr>
            <a:spLocks/>
          </p:cNvSpPr>
          <p:nvPr/>
        </p:nvSpPr>
        <p:spPr bwMode="auto">
          <a:xfrm>
            <a:off x="7380288" y="3644900"/>
            <a:ext cx="936625" cy="863600"/>
          </a:xfrm>
          <a:custGeom>
            <a:avLst/>
            <a:gdLst>
              <a:gd name="T0" fmla="*/ -2 w 936625"/>
              <a:gd name="T1" fmla="*/ 555387 h 863600"/>
              <a:gd name="T2" fmla="*/ 144229 w 936625"/>
              <a:gd name="T3" fmla="*/ 384340 h 863600"/>
              <a:gd name="T4" fmla="*/ 92755 w 936625"/>
              <a:gd name="T5" fmla="*/ 171047 h 863600"/>
              <a:gd name="T6" fmla="*/ 324083 w 936625"/>
              <a:gd name="T7" fmla="*/ 171048 h 863600"/>
              <a:gd name="T8" fmla="*/ 468313 w 936625"/>
              <a:gd name="T9" fmla="*/ 0 h 863600"/>
              <a:gd name="T10" fmla="*/ 612542 w 936625"/>
              <a:gd name="T11" fmla="*/ 171048 h 863600"/>
              <a:gd name="T12" fmla="*/ 843870 w 936625"/>
              <a:gd name="T13" fmla="*/ 171047 h 863600"/>
              <a:gd name="T14" fmla="*/ 792396 w 936625"/>
              <a:gd name="T15" fmla="*/ 384340 h 863600"/>
              <a:gd name="T16" fmla="*/ 936627 w 936625"/>
              <a:gd name="T17" fmla="*/ 555387 h 863600"/>
              <a:gd name="T18" fmla="*/ 728206 w 936625"/>
              <a:gd name="T19" fmla="*/ 650311 h 863600"/>
              <a:gd name="T20" fmla="*/ 676730 w 936625"/>
              <a:gd name="T21" fmla="*/ 863605 h 863600"/>
              <a:gd name="T22" fmla="*/ 468313 w 936625"/>
              <a:gd name="T23" fmla="*/ 768679 h 863600"/>
              <a:gd name="T24" fmla="*/ 259895 w 936625"/>
              <a:gd name="T25" fmla="*/ 863605 h 863600"/>
              <a:gd name="T26" fmla="*/ 208419 w 936625"/>
              <a:gd name="T27" fmla="*/ 650311 h 863600"/>
              <a:gd name="T28" fmla="*/ -2 w 936625"/>
              <a:gd name="T29" fmla="*/ 555387 h 863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36625" h="863600">
                <a:moveTo>
                  <a:pt x="-2" y="555387"/>
                </a:moveTo>
                <a:lnTo>
                  <a:pt x="144229" y="384340"/>
                </a:lnTo>
                <a:lnTo>
                  <a:pt x="92755" y="171047"/>
                </a:lnTo>
                <a:lnTo>
                  <a:pt x="324083" y="171048"/>
                </a:lnTo>
                <a:lnTo>
                  <a:pt x="468313" y="0"/>
                </a:lnTo>
                <a:lnTo>
                  <a:pt x="612542" y="171048"/>
                </a:lnTo>
                <a:lnTo>
                  <a:pt x="843870" y="171047"/>
                </a:lnTo>
                <a:lnTo>
                  <a:pt x="792396" y="384340"/>
                </a:lnTo>
                <a:lnTo>
                  <a:pt x="936627" y="555387"/>
                </a:lnTo>
                <a:lnTo>
                  <a:pt x="728206" y="650311"/>
                </a:lnTo>
                <a:lnTo>
                  <a:pt x="676730" y="863605"/>
                </a:lnTo>
                <a:lnTo>
                  <a:pt x="468313" y="768679"/>
                </a:lnTo>
                <a:lnTo>
                  <a:pt x="259895" y="863605"/>
                </a:lnTo>
                <a:lnTo>
                  <a:pt x="208419" y="650311"/>
                </a:lnTo>
                <a:lnTo>
                  <a:pt x="-2" y="555387"/>
                </a:lnTo>
                <a:close/>
              </a:path>
            </a:pathLst>
          </a:custGeom>
          <a:solidFill>
            <a:srgbClr val="00FFFF"/>
          </a:solidFill>
          <a:ln w="9525" cap="flat" cmpd="sng">
            <a:solidFill>
              <a:srgbClr val="B6DCDF"/>
            </a:solidFill>
            <a:prstDash val="solid"/>
            <a:round/>
            <a:headEnd/>
            <a:tailEnd/>
          </a:ln>
          <a:effectLst>
            <a:outerShdw dist="23000" dir="5400000" rotWithShape="0">
              <a:srgbClr val="000000">
                <a:alpha val="34998"/>
              </a:srgbClr>
            </a:outerShdw>
          </a:effectLst>
        </p:spPr>
        <p:txBody>
          <a:bodyPr anchor="ctr"/>
          <a:lstStyle/>
          <a:p>
            <a:endParaRPr lang="el-G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 name="Γραφή 1">
                <a:extLst>
                  <a:ext uri="{FF2B5EF4-FFF2-40B4-BE49-F238E27FC236}">
                    <a16:creationId xmlns:a16="http://schemas.microsoft.com/office/drawing/2014/main" id="{3D6DC87D-7EB6-3120-E9EF-C799632BDEAB}"/>
                  </a:ext>
                </a:extLst>
              </p14:cNvPr>
              <p14:cNvContentPartPr/>
              <p14:nvPr/>
            </p14:nvContentPartPr>
            <p14:xfrm>
              <a:off x="645078" y="580828"/>
              <a:ext cx="360" cy="360"/>
            </p14:xfrm>
          </p:contentPart>
        </mc:Choice>
        <mc:Fallback xmlns="">
          <p:pic>
            <p:nvPicPr>
              <p:cNvPr id="2" name="Γραφή 1">
                <a:extLst>
                  <a:ext uri="{FF2B5EF4-FFF2-40B4-BE49-F238E27FC236}">
                    <a16:creationId xmlns:a16="http://schemas.microsoft.com/office/drawing/2014/main" id="{3D6DC87D-7EB6-3120-E9EF-C799632BDEAB}"/>
                  </a:ext>
                </a:extLst>
              </p:cNvPr>
              <p:cNvPicPr/>
              <p:nvPr/>
            </p:nvPicPr>
            <p:blipFill>
              <a:blip r:embed="rId5"/>
              <a:stretch>
                <a:fillRect/>
              </a:stretch>
            </p:blipFill>
            <p:spPr>
              <a:xfrm>
                <a:off x="636438" y="571828"/>
                <a:ext cx="18000" cy="18000"/>
              </a:xfrm>
              <a:prstGeom prst="rect">
                <a:avLst/>
              </a:prstGeom>
            </p:spPr>
          </p:pic>
        </mc:Fallback>
      </mc:AlternateContent>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2">
            <a:extLst>
              <a:ext uri="{FF2B5EF4-FFF2-40B4-BE49-F238E27FC236}">
                <a16:creationId xmlns:a16="http://schemas.microsoft.com/office/drawing/2014/main" id="{74D85E78-3DC0-3C73-08CE-189F9D7EE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208" t="10634" r="51482" b="40147"/>
          <a:stretch>
            <a:fillRect/>
          </a:stretch>
        </p:blipFill>
        <p:spPr bwMode="auto">
          <a:xfrm>
            <a:off x="179388" y="896938"/>
            <a:ext cx="446405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3">
            <a:extLst>
              <a:ext uri="{FF2B5EF4-FFF2-40B4-BE49-F238E27FC236}">
                <a16:creationId xmlns:a16="http://schemas.microsoft.com/office/drawing/2014/main" id="{837BFE28-6C58-68E5-DF8B-2C709B33A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08" t="9636" r="52214" b="41145"/>
          <a:stretch>
            <a:fillRect/>
          </a:stretch>
        </p:blipFill>
        <p:spPr bwMode="auto">
          <a:xfrm>
            <a:off x="4787900" y="814388"/>
            <a:ext cx="4356100"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7-Point Star 4">
            <a:extLst>
              <a:ext uri="{FF2B5EF4-FFF2-40B4-BE49-F238E27FC236}">
                <a16:creationId xmlns:a16="http://schemas.microsoft.com/office/drawing/2014/main" id="{4583716A-4F0B-B1B1-5014-3282B628E04D}"/>
              </a:ext>
            </a:extLst>
          </p:cNvPr>
          <p:cNvSpPr>
            <a:spLocks/>
          </p:cNvSpPr>
          <p:nvPr/>
        </p:nvSpPr>
        <p:spPr bwMode="auto">
          <a:xfrm>
            <a:off x="2124075" y="2565400"/>
            <a:ext cx="287338" cy="287338"/>
          </a:xfrm>
          <a:custGeom>
            <a:avLst/>
            <a:gdLst>
              <a:gd name="T0" fmla="*/ -1 w 287338"/>
              <a:gd name="T1" fmla="*/ 184789 h 287338"/>
              <a:gd name="T2" fmla="*/ 44247 w 287338"/>
              <a:gd name="T3" fmla="*/ 127878 h 287338"/>
              <a:gd name="T4" fmla="*/ 28455 w 287338"/>
              <a:gd name="T5" fmla="*/ 56911 h 287338"/>
              <a:gd name="T6" fmla="*/ 99422 w 287338"/>
              <a:gd name="T7" fmla="*/ 56911 h 287338"/>
              <a:gd name="T8" fmla="*/ 143669 w 287338"/>
              <a:gd name="T9" fmla="*/ 0 h 287338"/>
              <a:gd name="T10" fmla="*/ 187916 w 287338"/>
              <a:gd name="T11" fmla="*/ 56911 h 287338"/>
              <a:gd name="T12" fmla="*/ 258883 w 287338"/>
              <a:gd name="T13" fmla="*/ 56911 h 287338"/>
              <a:gd name="T14" fmla="*/ 243091 w 287338"/>
              <a:gd name="T15" fmla="*/ 127878 h 287338"/>
              <a:gd name="T16" fmla="*/ 287339 w 287338"/>
              <a:gd name="T17" fmla="*/ 184789 h 287338"/>
              <a:gd name="T18" fmla="*/ 223399 w 287338"/>
              <a:gd name="T19" fmla="*/ 216372 h 287338"/>
              <a:gd name="T20" fmla="*/ 207607 w 287338"/>
              <a:gd name="T21" fmla="*/ 287340 h 287338"/>
              <a:gd name="T22" fmla="*/ 143669 w 287338"/>
              <a:gd name="T23" fmla="*/ 255756 h 287338"/>
              <a:gd name="T24" fmla="*/ 79731 w 287338"/>
              <a:gd name="T25" fmla="*/ 287340 h 287338"/>
              <a:gd name="T26" fmla="*/ 63939 w 287338"/>
              <a:gd name="T27" fmla="*/ 216372 h 287338"/>
              <a:gd name="T28" fmla="*/ -1 w 287338"/>
              <a:gd name="T29" fmla="*/ 184789 h 2873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7338" h="287338">
                <a:moveTo>
                  <a:pt x="-1" y="184789"/>
                </a:moveTo>
                <a:lnTo>
                  <a:pt x="44247" y="127878"/>
                </a:lnTo>
                <a:lnTo>
                  <a:pt x="28455" y="56911"/>
                </a:lnTo>
                <a:lnTo>
                  <a:pt x="99422" y="56911"/>
                </a:lnTo>
                <a:lnTo>
                  <a:pt x="143669" y="0"/>
                </a:lnTo>
                <a:lnTo>
                  <a:pt x="187916" y="56911"/>
                </a:lnTo>
                <a:lnTo>
                  <a:pt x="258883" y="56911"/>
                </a:lnTo>
                <a:lnTo>
                  <a:pt x="243091" y="127878"/>
                </a:lnTo>
                <a:lnTo>
                  <a:pt x="287339" y="184789"/>
                </a:lnTo>
                <a:lnTo>
                  <a:pt x="223399" y="216372"/>
                </a:lnTo>
                <a:lnTo>
                  <a:pt x="207607" y="287340"/>
                </a:lnTo>
                <a:lnTo>
                  <a:pt x="143669" y="255756"/>
                </a:lnTo>
                <a:lnTo>
                  <a:pt x="79731" y="287340"/>
                </a:lnTo>
                <a:lnTo>
                  <a:pt x="63939" y="216372"/>
                </a:lnTo>
                <a:lnTo>
                  <a:pt x="-1" y="184789"/>
                </a:lnTo>
                <a:close/>
              </a:path>
            </a:pathLst>
          </a:custGeom>
          <a:solidFill>
            <a:srgbClr val="00FFFF"/>
          </a:solidFill>
          <a:ln w="9525" cap="flat" cmpd="sng">
            <a:solidFill>
              <a:srgbClr val="B6DCDF"/>
            </a:solidFill>
            <a:prstDash val="solid"/>
            <a:round/>
            <a:headEnd/>
            <a:tailEnd/>
          </a:ln>
          <a:effectLst>
            <a:outerShdw dist="23000" dir="5400000" rotWithShape="0">
              <a:srgbClr val="000000">
                <a:alpha val="34998"/>
              </a:srgbClr>
            </a:outerShdw>
          </a:effectLst>
        </p:spPr>
        <p:txBody>
          <a:bodyPr anchor="ctr"/>
          <a:lstStyle/>
          <a:p>
            <a:endParaRPr lang="el-GR"/>
          </a:p>
        </p:txBody>
      </p:sp>
      <p:sp>
        <p:nvSpPr>
          <p:cNvPr id="84998" name="7-Point Star 5">
            <a:extLst>
              <a:ext uri="{FF2B5EF4-FFF2-40B4-BE49-F238E27FC236}">
                <a16:creationId xmlns:a16="http://schemas.microsoft.com/office/drawing/2014/main" id="{A9CFCA63-346C-E9A9-91F5-328A96B2D89B}"/>
              </a:ext>
            </a:extLst>
          </p:cNvPr>
          <p:cNvSpPr>
            <a:spLocks/>
          </p:cNvSpPr>
          <p:nvPr/>
        </p:nvSpPr>
        <p:spPr bwMode="auto">
          <a:xfrm>
            <a:off x="5724525" y="4292600"/>
            <a:ext cx="360363" cy="360363"/>
          </a:xfrm>
          <a:custGeom>
            <a:avLst/>
            <a:gdLst>
              <a:gd name="T0" fmla="*/ -1 w 360363"/>
              <a:gd name="T1" fmla="*/ 231752 h 360363"/>
              <a:gd name="T2" fmla="*/ 55492 w 360363"/>
              <a:gd name="T3" fmla="*/ 160378 h 360363"/>
              <a:gd name="T4" fmla="*/ 35687 w 360363"/>
              <a:gd name="T5" fmla="*/ 71375 h 360363"/>
              <a:gd name="T6" fmla="*/ 124690 w 360363"/>
              <a:gd name="T7" fmla="*/ 71375 h 360363"/>
              <a:gd name="T8" fmla="*/ 180182 w 360363"/>
              <a:gd name="T9" fmla="*/ 0 h 360363"/>
              <a:gd name="T10" fmla="*/ 235673 w 360363"/>
              <a:gd name="T11" fmla="*/ 71375 h 360363"/>
              <a:gd name="T12" fmla="*/ 324676 w 360363"/>
              <a:gd name="T13" fmla="*/ 71375 h 360363"/>
              <a:gd name="T14" fmla="*/ 304871 w 360363"/>
              <a:gd name="T15" fmla="*/ 160378 h 360363"/>
              <a:gd name="T16" fmla="*/ 360364 w 360363"/>
              <a:gd name="T17" fmla="*/ 231752 h 360363"/>
              <a:gd name="T18" fmla="*/ 280175 w 360363"/>
              <a:gd name="T19" fmla="*/ 271362 h 360363"/>
              <a:gd name="T20" fmla="*/ 260369 w 360363"/>
              <a:gd name="T21" fmla="*/ 360365 h 360363"/>
              <a:gd name="T22" fmla="*/ 180182 w 360363"/>
              <a:gd name="T23" fmla="*/ 320754 h 360363"/>
              <a:gd name="T24" fmla="*/ 99994 w 360363"/>
              <a:gd name="T25" fmla="*/ 360365 h 360363"/>
              <a:gd name="T26" fmla="*/ 80188 w 360363"/>
              <a:gd name="T27" fmla="*/ 271362 h 360363"/>
              <a:gd name="T28" fmla="*/ -1 w 360363"/>
              <a:gd name="T29" fmla="*/ 231752 h 3603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0363" h="360363">
                <a:moveTo>
                  <a:pt x="-1" y="231752"/>
                </a:moveTo>
                <a:lnTo>
                  <a:pt x="55492" y="160378"/>
                </a:lnTo>
                <a:lnTo>
                  <a:pt x="35687" y="71375"/>
                </a:lnTo>
                <a:lnTo>
                  <a:pt x="124690" y="71375"/>
                </a:lnTo>
                <a:lnTo>
                  <a:pt x="180182" y="0"/>
                </a:lnTo>
                <a:lnTo>
                  <a:pt x="235673" y="71375"/>
                </a:lnTo>
                <a:lnTo>
                  <a:pt x="324676" y="71375"/>
                </a:lnTo>
                <a:lnTo>
                  <a:pt x="304871" y="160378"/>
                </a:lnTo>
                <a:lnTo>
                  <a:pt x="360364" y="231752"/>
                </a:lnTo>
                <a:lnTo>
                  <a:pt x="280175" y="271362"/>
                </a:lnTo>
                <a:lnTo>
                  <a:pt x="260369" y="360365"/>
                </a:lnTo>
                <a:lnTo>
                  <a:pt x="180182" y="320754"/>
                </a:lnTo>
                <a:lnTo>
                  <a:pt x="99994" y="360365"/>
                </a:lnTo>
                <a:lnTo>
                  <a:pt x="80188" y="271362"/>
                </a:lnTo>
                <a:lnTo>
                  <a:pt x="-1" y="231752"/>
                </a:lnTo>
                <a:close/>
              </a:path>
            </a:pathLst>
          </a:custGeom>
          <a:solidFill>
            <a:srgbClr val="00FFFF"/>
          </a:solidFill>
          <a:ln w="9525" cap="flat" cmpd="sng">
            <a:solidFill>
              <a:srgbClr val="B6DCDF"/>
            </a:solidFill>
            <a:prstDash val="solid"/>
            <a:round/>
            <a:headEnd/>
            <a:tailEnd/>
          </a:ln>
          <a:effectLst>
            <a:outerShdw dist="23000" dir="5400000" rotWithShape="0">
              <a:srgbClr val="000000">
                <a:alpha val="34998"/>
              </a:srgbClr>
            </a:outerShdw>
          </a:effectLst>
        </p:spPr>
        <p:txBody>
          <a:bodyPr anchor="ctr"/>
          <a:lstStyle/>
          <a:p>
            <a:endParaRPr lang="el-G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E9DF0B95-30CF-4348-9EC9-4B2E29BDE6F0}"/>
              </a:ext>
            </a:extLst>
          </p:cNvPr>
          <p:cNvSpPr>
            <a:spLocks noGrp="1" noChangeArrowheads="1"/>
          </p:cNvSpPr>
          <p:nvPr>
            <p:ph type="title"/>
          </p:nvPr>
        </p:nvSpPr>
        <p:spPr>
          <a:xfrm>
            <a:off x="395288" y="-171450"/>
            <a:ext cx="8229600" cy="1143000"/>
          </a:xfrm>
        </p:spPr>
        <p:txBody>
          <a:bodyPr/>
          <a:lstStyle/>
          <a:p>
            <a:pPr>
              <a:defRPr/>
            </a:pPr>
            <a:r>
              <a:rPr lang="en-US" altLang="el-GR" sz="3200" b="1" dirty="0">
                <a:solidFill>
                  <a:srgbClr val="66FF33"/>
                </a:solidFill>
                <a:ea typeface="MS PGothic" panose="020B0600070205080204" pitchFamily="34" charset="-128"/>
              </a:rPr>
              <a:t>Lobes of the lungs </a:t>
            </a:r>
            <a:endParaRPr lang="el-GR" altLang="el-GR" sz="3200" b="1" dirty="0">
              <a:solidFill>
                <a:srgbClr val="66FF33"/>
              </a:solidFill>
              <a:ea typeface="MS PGothic" panose="020B0600070205080204" pitchFamily="34" charset="-128"/>
            </a:endParaRPr>
          </a:p>
        </p:txBody>
      </p:sp>
      <p:pic>
        <p:nvPicPr>
          <p:cNvPr id="86020" name="Picture 4" descr="Ανώνυμο-6">
            <a:extLst>
              <a:ext uri="{FF2B5EF4-FFF2-40B4-BE49-F238E27FC236}">
                <a16:creationId xmlns:a16="http://schemas.microsoft.com/office/drawing/2014/main" id="{D6388EB3-FDA8-CF3D-8CA2-55431B9C687A}"/>
              </a:ext>
            </a:extLst>
          </p:cNvPr>
          <p:cNvPicPr>
            <a:picLocks noChangeAspect="1" noChangeArrowheads="1"/>
          </p:cNvPicPr>
          <p:nvPr/>
        </p:nvPicPr>
        <p:blipFill>
          <a:blip r:embed="rId2" cstate="email">
            <a:clrChange>
              <a:clrFrom>
                <a:srgbClr val="1A151A"/>
              </a:clrFrom>
              <a:clrTo>
                <a:srgbClr val="1A151A">
                  <a:alpha val="0"/>
                </a:srgbClr>
              </a:clrTo>
            </a:clrChange>
            <a:extLst>
              <a:ext uri="{28A0092B-C50C-407E-A947-70E740481C1C}">
                <a14:useLocalDpi xmlns:a14="http://schemas.microsoft.com/office/drawing/2010/main" val="0"/>
              </a:ext>
            </a:extLst>
          </a:blip>
          <a:srcRect l="3333" t="9106" b="15230"/>
          <a:stretch>
            <a:fillRect/>
          </a:stretch>
        </p:blipFill>
        <p:spPr bwMode="auto">
          <a:xfrm>
            <a:off x="323850" y="1224760"/>
            <a:ext cx="4129816" cy="543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5" descr="Ανώνυμο-7">
            <a:extLst>
              <a:ext uri="{FF2B5EF4-FFF2-40B4-BE49-F238E27FC236}">
                <a16:creationId xmlns:a16="http://schemas.microsoft.com/office/drawing/2014/main" id="{323E69F6-612E-E61B-80E2-2DA209751F2F}"/>
              </a:ext>
            </a:extLst>
          </p:cNvPr>
          <p:cNvPicPr>
            <a:picLocks noChangeAspect="1" noChangeArrowheads="1"/>
          </p:cNvPicPr>
          <p:nvPr/>
        </p:nvPicPr>
        <p:blipFill>
          <a:blip r:embed="rId3" cstate="email">
            <a:clrChange>
              <a:clrFrom>
                <a:srgbClr val="17131A"/>
              </a:clrFrom>
              <a:clrTo>
                <a:srgbClr val="17131A">
                  <a:alpha val="0"/>
                </a:srgbClr>
              </a:clrTo>
            </a:clrChange>
            <a:extLst>
              <a:ext uri="{28A0092B-C50C-407E-A947-70E740481C1C}">
                <a14:useLocalDpi xmlns:a14="http://schemas.microsoft.com/office/drawing/2010/main" val="0"/>
              </a:ext>
            </a:extLst>
          </a:blip>
          <a:srcRect t="3293" r="3131" b="4747"/>
          <a:stretch>
            <a:fillRect/>
          </a:stretch>
        </p:blipFill>
        <p:spPr bwMode="auto">
          <a:xfrm>
            <a:off x="5292762" y="1384859"/>
            <a:ext cx="3486113" cy="545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AFF2D29-F363-D863-ECD5-2BB120C08855}"/>
              </a:ext>
            </a:extLst>
          </p:cNvPr>
          <p:cNvSpPr>
            <a:spLocks noGrp="1" noChangeArrowheads="1"/>
          </p:cNvSpPr>
          <p:nvPr>
            <p:ph type="title"/>
          </p:nvPr>
        </p:nvSpPr>
        <p:spPr>
          <a:xfrm>
            <a:off x="395288" y="-315913"/>
            <a:ext cx="8229600" cy="1143001"/>
          </a:xfrm>
        </p:spPr>
        <p:txBody>
          <a:bodyPr/>
          <a:lstStyle/>
          <a:p>
            <a:pPr>
              <a:defRPr/>
            </a:pPr>
            <a:r>
              <a:rPr lang="en-US" altLang="el-GR" sz="2800" b="1" dirty="0">
                <a:solidFill>
                  <a:srgbClr val="00FFFF"/>
                </a:solidFill>
                <a:ea typeface="MS PGothic" panose="020B0600070205080204" pitchFamily="34" charset="-128"/>
              </a:rPr>
              <a:t>Fissure </a:t>
            </a:r>
            <a:endParaRPr lang="el-GR" altLang="el-GR" sz="2800" b="1" dirty="0">
              <a:solidFill>
                <a:srgbClr val="00FFFF"/>
              </a:solidFill>
              <a:ea typeface="MS PGothic" panose="020B0600070205080204" pitchFamily="34" charset="-128"/>
            </a:endParaRPr>
          </a:p>
        </p:txBody>
      </p:sp>
      <p:pic>
        <p:nvPicPr>
          <p:cNvPr id="87044" name="Picture 5" descr="Ανώνυμο-7">
            <a:extLst>
              <a:ext uri="{FF2B5EF4-FFF2-40B4-BE49-F238E27FC236}">
                <a16:creationId xmlns:a16="http://schemas.microsoft.com/office/drawing/2014/main" id="{90E49CA5-DBF3-57A6-B98D-3CF182E9C66D}"/>
              </a:ext>
            </a:extLst>
          </p:cNvPr>
          <p:cNvPicPr>
            <a:picLocks noChangeAspect="1" noChangeArrowheads="1"/>
          </p:cNvPicPr>
          <p:nvPr/>
        </p:nvPicPr>
        <p:blipFill>
          <a:blip r:embed="rId2" cstate="email">
            <a:clrChange>
              <a:clrFrom>
                <a:srgbClr val="17131A"/>
              </a:clrFrom>
              <a:clrTo>
                <a:srgbClr val="17131A">
                  <a:alpha val="0"/>
                </a:srgbClr>
              </a:clrTo>
            </a:clrChange>
            <a:extLst>
              <a:ext uri="{28A0092B-C50C-407E-A947-70E740481C1C}">
                <a14:useLocalDpi xmlns:a14="http://schemas.microsoft.com/office/drawing/2010/main" val="0"/>
              </a:ext>
            </a:extLst>
          </a:blip>
          <a:srcRect l="-1178" t="3687" r="870" b="4797"/>
          <a:stretch>
            <a:fillRect/>
          </a:stretch>
        </p:blipFill>
        <p:spPr bwMode="auto">
          <a:xfrm>
            <a:off x="0" y="0"/>
            <a:ext cx="4345922" cy="699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272178" y="810276"/>
            <a:ext cx="4578524" cy="3693320"/>
          </a:xfrm>
        </p:spPr>
      </p:pic>
      <p:sp>
        <p:nvSpPr>
          <p:cNvPr id="3" name="TextBox 2">
            <a:extLst>
              <a:ext uri="{FF2B5EF4-FFF2-40B4-BE49-F238E27FC236}">
                <a16:creationId xmlns:a16="http://schemas.microsoft.com/office/drawing/2014/main" id="{4D5F51AD-4126-501D-A580-68FD26DA9B65}"/>
              </a:ext>
            </a:extLst>
          </p:cNvPr>
          <p:cNvSpPr txBox="1"/>
          <p:nvPr/>
        </p:nvSpPr>
        <p:spPr>
          <a:xfrm>
            <a:off x="293298" y="1000058"/>
            <a:ext cx="4572000" cy="3693319"/>
          </a:xfrm>
          <a:prstGeom prst="rect">
            <a:avLst/>
          </a:prstGeom>
          <a:noFill/>
        </p:spPr>
        <p:txBody>
          <a:bodyPr wrap="square">
            <a:spAutoFit/>
          </a:bodyPr>
          <a:lstStyle/>
          <a:p>
            <a:pPr>
              <a:buNone/>
            </a:pPr>
            <a:r>
              <a:rPr lang="tr-TR" b="1" dirty="0">
                <a:highlight>
                  <a:srgbClr val="FF00FF"/>
                </a:highlight>
              </a:rPr>
              <a:t>Left Lung – Medial Surface</a:t>
            </a:r>
          </a:p>
          <a:p>
            <a:pPr>
              <a:buNone/>
            </a:pPr>
            <a:r>
              <a:rPr lang="tr-TR" dirty="0"/>
              <a:t>Key impressions and relations:</a:t>
            </a:r>
          </a:p>
          <a:p>
            <a:pPr>
              <a:buFont typeface="Arial" panose="020B0604020202020204" pitchFamily="34" charset="0"/>
              <a:buChar char="•"/>
            </a:pPr>
            <a:r>
              <a:rPr lang="tr-TR" b="1" dirty="0"/>
              <a:t>Heart</a:t>
            </a:r>
            <a:r>
              <a:rPr lang="tr-TR" dirty="0"/>
              <a:t> (left ventricle — deeper cardiac impression)</a:t>
            </a:r>
          </a:p>
          <a:p>
            <a:pPr>
              <a:buFont typeface="Arial" panose="020B0604020202020204" pitchFamily="34" charset="0"/>
              <a:buChar char="•"/>
            </a:pPr>
            <a:r>
              <a:rPr lang="tr-TR" b="1" dirty="0"/>
              <a:t>Aortic arch</a:t>
            </a:r>
            <a:endParaRPr lang="tr-TR" dirty="0"/>
          </a:p>
          <a:p>
            <a:pPr>
              <a:buFont typeface="Arial" panose="020B0604020202020204" pitchFamily="34" charset="0"/>
              <a:buChar char="•"/>
            </a:pPr>
            <a:r>
              <a:rPr lang="tr-TR" b="1" dirty="0"/>
              <a:t>Descending thoracic aorta</a:t>
            </a:r>
            <a:endParaRPr lang="tr-TR" dirty="0"/>
          </a:p>
          <a:p>
            <a:pPr>
              <a:buFont typeface="Arial" panose="020B0604020202020204" pitchFamily="34" charset="0"/>
              <a:buChar char="•"/>
            </a:pPr>
            <a:r>
              <a:rPr lang="tr-TR" b="1" dirty="0"/>
              <a:t>Left subclavian artery</a:t>
            </a:r>
            <a:endParaRPr lang="tr-TR" dirty="0"/>
          </a:p>
          <a:p>
            <a:pPr>
              <a:buFont typeface="Arial" panose="020B0604020202020204" pitchFamily="34" charset="0"/>
              <a:buChar char="•"/>
            </a:pPr>
            <a:r>
              <a:rPr lang="tr-TR" b="1" dirty="0"/>
              <a:t>Left common carotid artery</a:t>
            </a:r>
            <a:endParaRPr lang="tr-TR" dirty="0"/>
          </a:p>
          <a:p>
            <a:pPr>
              <a:buFont typeface="Arial" panose="020B0604020202020204" pitchFamily="34" charset="0"/>
              <a:buChar char="•"/>
            </a:pPr>
            <a:r>
              <a:rPr lang="tr-TR" b="1" dirty="0"/>
              <a:t>Esophagus</a:t>
            </a:r>
            <a:endParaRPr lang="tr-TR" dirty="0"/>
          </a:p>
          <a:p>
            <a:pPr>
              <a:buNone/>
            </a:pPr>
            <a:r>
              <a:rPr lang="tr-TR" b="1" dirty="0"/>
              <a:t>Hilum arrangement (top to bottom)</a:t>
            </a:r>
            <a:r>
              <a:rPr lang="tr-TR" dirty="0"/>
              <a:t>:</a:t>
            </a:r>
          </a:p>
          <a:p>
            <a:pPr>
              <a:buFont typeface="Arial" panose="020B0604020202020204" pitchFamily="34" charset="0"/>
              <a:buChar char="•"/>
            </a:pPr>
            <a:r>
              <a:rPr lang="tr-TR" b="1" dirty="0"/>
              <a:t>Pulmonary artery</a:t>
            </a:r>
            <a:endParaRPr lang="tr-TR" dirty="0"/>
          </a:p>
          <a:p>
            <a:pPr>
              <a:buFont typeface="Arial" panose="020B0604020202020204" pitchFamily="34" charset="0"/>
              <a:buChar char="•"/>
            </a:pPr>
            <a:r>
              <a:rPr lang="tr-TR" b="1" dirty="0"/>
              <a:t>Bronchus</a:t>
            </a:r>
            <a:endParaRPr lang="tr-TR" dirty="0"/>
          </a:p>
          <a:p>
            <a:pPr>
              <a:buFont typeface="Arial" panose="020B0604020202020204" pitchFamily="34" charset="0"/>
              <a:buChar char="•"/>
            </a:pPr>
            <a:r>
              <a:rPr lang="tr-TR" b="1" dirty="0"/>
              <a:t>Pulmonary veins</a:t>
            </a:r>
            <a:endParaRPr lang="tr-TR" dirty="0"/>
          </a:p>
        </p:txBody>
      </p:sp>
    </p:spTree>
    <p:extLst>
      <p:ext uri="{BB962C8B-B14F-4D97-AF65-F5344CB8AC3E}">
        <p14:creationId xmlns:p14="http://schemas.microsoft.com/office/powerpoint/2010/main" val="222665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1001" y="636445"/>
            <a:ext cx="5344245" cy="584776"/>
          </a:xfrm>
          <a:prstGeom prst="rect">
            <a:avLst/>
          </a:prstGeom>
          <a:noFill/>
        </p:spPr>
        <p:txBody>
          <a:bodyPr wrap="square" rtlCol="0">
            <a:spAutoFit/>
          </a:bodyPr>
          <a:lstStyle/>
          <a:p>
            <a:r>
              <a:rPr lang="en-US" sz="3200" b="1" dirty="0">
                <a:solidFill>
                  <a:srgbClr val="FFFF00"/>
                </a:solidFill>
                <a:effectLst>
                  <a:outerShdw blurRad="50800" dist="38100" dir="18900000" algn="bl" rotWithShape="0">
                    <a:prstClr val="black">
                      <a:alpha val="40000"/>
                    </a:prstClr>
                  </a:outerShdw>
                </a:effectLst>
                <a:latin typeface="Comic Sans MS Bold"/>
                <a:cs typeface="Comic Sans MS Bold"/>
              </a:rPr>
              <a:t>Lower respiratory tract </a:t>
            </a:r>
          </a:p>
        </p:txBody>
      </p:sp>
      <p:sp>
        <p:nvSpPr>
          <p:cNvPr id="5" name="TextBox 4"/>
          <p:cNvSpPr txBox="1"/>
          <p:nvPr/>
        </p:nvSpPr>
        <p:spPr>
          <a:xfrm>
            <a:off x="814066" y="2165256"/>
            <a:ext cx="5340275" cy="2246769"/>
          </a:xfrm>
          <a:prstGeom prst="rect">
            <a:avLst/>
          </a:prstGeom>
          <a:noFill/>
        </p:spPr>
        <p:txBody>
          <a:bodyPr wrap="square" rtlCol="0">
            <a:spAutoFit/>
          </a:bodyPr>
          <a:lstStyle/>
          <a:p>
            <a:pPr marL="457200" indent="-457200">
              <a:buClr>
                <a:schemeClr val="accent6"/>
              </a:buClr>
              <a:buFont typeface="Lucida Grande"/>
              <a:buChar char="☛"/>
            </a:pPr>
            <a:r>
              <a:rPr lang="en-US" sz="2800" b="1" dirty="0">
                <a:effectLst>
                  <a:outerShdw blurRad="50800" dist="38100" algn="l" rotWithShape="0">
                    <a:prstClr val="black">
                      <a:alpha val="40000"/>
                    </a:prstClr>
                  </a:outerShdw>
                </a:effectLst>
                <a:latin typeface="Comic Sans MS"/>
                <a:cs typeface="Comic Sans MS"/>
              </a:rPr>
              <a:t>Larynx </a:t>
            </a:r>
            <a:endParaRPr lang="el-GR" sz="2800" b="1" dirty="0">
              <a:effectLst>
                <a:outerShdw blurRad="50800" dist="38100" algn="l" rotWithShape="0">
                  <a:prstClr val="black">
                    <a:alpha val="40000"/>
                  </a:prstClr>
                </a:outerShdw>
              </a:effectLst>
              <a:latin typeface="Comic Sans MS"/>
              <a:cs typeface="Comic Sans MS"/>
            </a:endParaRPr>
          </a:p>
          <a:p>
            <a:pPr marL="457200" indent="-457200">
              <a:buClr>
                <a:schemeClr val="accent6"/>
              </a:buClr>
              <a:buFont typeface="Lucida Grande"/>
              <a:buChar char="☛"/>
            </a:pPr>
            <a:endParaRPr lang="el-GR" sz="2800" b="1" dirty="0">
              <a:effectLst>
                <a:outerShdw blurRad="50800" dist="38100" algn="l" rotWithShape="0">
                  <a:prstClr val="black">
                    <a:alpha val="40000"/>
                  </a:prstClr>
                </a:outerShdw>
              </a:effectLst>
              <a:latin typeface="Comic Sans MS"/>
              <a:cs typeface="Comic Sans MS"/>
            </a:endParaRPr>
          </a:p>
          <a:p>
            <a:pPr marL="457200" indent="-457200">
              <a:buClr>
                <a:schemeClr val="accent6"/>
              </a:buClr>
              <a:buFont typeface="Lucida Grande"/>
              <a:buChar char="☛"/>
            </a:pPr>
            <a:r>
              <a:rPr lang="en-US" sz="2800" b="1" dirty="0">
                <a:effectLst>
                  <a:outerShdw blurRad="50800" dist="38100" algn="l" rotWithShape="0">
                    <a:prstClr val="black">
                      <a:alpha val="40000"/>
                    </a:prstClr>
                  </a:outerShdw>
                </a:effectLst>
                <a:latin typeface="Comic Sans MS"/>
                <a:cs typeface="Comic Sans MS"/>
              </a:rPr>
              <a:t>Tracheobronchial tree </a:t>
            </a:r>
            <a:endParaRPr lang="el-GR" sz="2800" b="1" dirty="0">
              <a:effectLst>
                <a:outerShdw blurRad="50800" dist="38100" algn="l" rotWithShape="0">
                  <a:prstClr val="black">
                    <a:alpha val="40000"/>
                  </a:prstClr>
                </a:outerShdw>
              </a:effectLst>
              <a:latin typeface="Comic Sans MS"/>
              <a:cs typeface="Comic Sans MS"/>
            </a:endParaRPr>
          </a:p>
          <a:p>
            <a:pPr marL="457200" indent="-457200">
              <a:buClr>
                <a:schemeClr val="accent6"/>
              </a:buClr>
              <a:buFont typeface="Lucida Grande"/>
              <a:buChar char="☛"/>
            </a:pPr>
            <a:endParaRPr lang="el-GR" sz="2800" b="1" dirty="0">
              <a:effectLst>
                <a:outerShdw blurRad="50800" dist="38100" algn="l" rotWithShape="0">
                  <a:prstClr val="black">
                    <a:alpha val="40000"/>
                  </a:prstClr>
                </a:outerShdw>
              </a:effectLst>
              <a:latin typeface="Comic Sans MS"/>
              <a:cs typeface="Comic Sans MS"/>
            </a:endParaRPr>
          </a:p>
          <a:p>
            <a:pPr marL="457200" indent="-457200">
              <a:buClr>
                <a:schemeClr val="accent6"/>
              </a:buClr>
              <a:buFont typeface="Lucida Grande"/>
              <a:buChar char="☛"/>
            </a:pPr>
            <a:r>
              <a:rPr lang="en-US" sz="2800" b="1" dirty="0">
                <a:effectLst>
                  <a:outerShdw blurRad="50800" dist="38100" algn="l" rotWithShape="0">
                    <a:prstClr val="black">
                      <a:alpha val="40000"/>
                    </a:prstClr>
                  </a:outerShdw>
                </a:effectLst>
                <a:latin typeface="Comic Sans MS"/>
                <a:cs typeface="Comic Sans MS"/>
              </a:rPr>
              <a:t>Lungs </a:t>
            </a:r>
          </a:p>
        </p:txBody>
      </p:sp>
    </p:spTree>
    <p:extLst>
      <p:ext uri="{BB962C8B-B14F-4D97-AF65-F5344CB8AC3E}">
        <p14:creationId xmlns:p14="http://schemas.microsoft.com/office/powerpoint/2010/main" val="38866939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DFD25C0-2918-E69F-C121-D789F84D7787}"/>
              </a:ext>
            </a:extLst>
          </p:cNvPr>
          <p:cNvSpPr>
            <a:spLocks noGrp="1"/>
          </p:cNvSpPr>
          <p:nvPr>
            <p:ph idx="1"/>
          </p:nvPr>
        </p:nvSpPr>
        <p:spPr>
          <a:xfrm>
            <a:off x="258792" y="869859"/>
            <a:ext cx="8229600" cy="4526280"/>
          </a:xfrm>
        </p:spPr>
        <p:txBody>
          <a:bodyPr>
            <a:normAutofit fontScale="85000" lnSpcReduction="20000"/>
          </a:bodyPr>
          <a:lstStyle/>
          <a:p>
            <a:pPr marL="0" indent="0">
              <a:buNone/>
            </a:pPr>
            <a:r>
              <a:rPr lang="tr-TR" b="1" dirty="0">
                <a:highlight>
                  <a:srgbClr val="FF00FF"/>
                </a:highlight>
              </a:rPr>
              <a:t>Right Lung – Medial Surface</a:t>
            </a:r>
          </a:p>
          <a:p>
            <a:r>
              <a:rPr lang="tr-TR" dirty="0"/>
              <a:t>Key impressions and relations:</a:t>
            </a:r>
          </a:p>
          <a:p>
            <a:r>
              <a:rPr lang="tr-TR" b="1" dirty="0"/>
              <a:t>Heart</a:t>
            </a:r>
            <a:r>
              <a:rPr lang="tr-TR" dirty="0"/>
              <a:t> (right atrium)</a:t>
            </a:r>
          </a:p>
          <a:p>
            <a:r>
              <a:rPr lang="tr-TR" b="1" dirty="0"/>
              <a:t>Superior vena cava (SVC)</a:t>
            </a:r>
            <a:endParaRPr lang="tr-TR" dirty="0"/>
          </a:p>
          <a:p>
            <a:r>
              <a:rPr lang="tr-TR" b="1" dirty="0"/>
              <a:t>Inferior vena cava (IVC)</a:t>
            </a:r>
            <a:endParaRPr lang="tr-TR" dirty="0"/>
          </a:p>
          <a:p>
            <a:r>
              <a:rPr lang="tr-TR" b="1" dirty="0"/>
              <a:t>Azygos vein</a:t>
            </a:r>
            <a:endParaRPr lang="tr-TR" dirty="0"/>
          </a:p>
          <a:p>
            <a:r>
              <a:rPr lang="tr-TR" b="1" dirty="0"/>
              <a:t>Trachea</a:t>
            </a:r>
            <a:endParaRPr lang="tr-TR" dirty="0"/>
          </a:p>
          <a:p>
            <a:r>
              <a:rPr lang="tr-TR" b="1" dirty="0"/>
              <a:t>Esophagus</a:t>
            </a:r>
            <a:endParaRPr lang="tr-TR" dirty="0"/>
          </a:p>
          <a:p>
            <a:r>
              <a:rPr lang="tr-TR" b="1" dirty="0"/>
              <a:t>Right brachiocephalic vein</a:t>
            </a:r>
            <a:endParaRPr lang="tr-TR" dirty="0"/>
          </a:p>
          <a:p>
            <a:r>
              <a:rPr lang="tr-TR" b="1" dirty="0"/>
              <a:t>Hilum arrangement (top to bottom)</a:t>
            </a:r>
            <a:r>
              <a:rPr lang="tr-TR" dirty="0"/>
              <a:t>:</a:t>
            </a:r>
          </a:p>
          <a:p>
            <a:r>
              <a:rPr lang="tr-TR" b="1" dirty="0"/>
              <a:t>Bronchus (eparterial)</a:t>
            </a:r>
            <a:endParaRPr lang="tr-TR" dirty="0"/>
          </a:p>
          <a:p>
            <a:r>
              <a:rPr lang="tr-TR" b="1" dirty="0"/>
              <a:t>Pulmonary artery</a:t>
            </a:r>
            <a:endParaRPr lang="tr-TR" dirty="0"/>
          </a:p>
          <a:p>
            <a:r>
              <a:rPr lang="tr-TR" b="1" dirty="0"/>
              <a:t>Pulmonary veins (anterior &amp; inferior)</a:t>
            </a:r>
            <a:endParaRPr lang="tr-TR" dirty="0"/>
          </a:p>
          <a:p>
            <a:endParaRPr lang="el-GR" dirty="0"/>
          </a:p>
        </p:txBody>
      </p:sp>
      <p:pic>
        <p:nvPicPr>
          <p:cNvPr id="5" name="Εικόνα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425771" y="0"/>
            <a:ext cx="3718229" cy="2838091"/>
          </a:xfrm>
          <a:prstGeom prst="rect">
            <a:avLst/>
          </a:prstGeom>
        </p:spPr>
      </p:pic>
    </p:spTree>
    <p:extLst>
      <p:ext uri="{BB962C8B-B14F-4D97-AF65-F5344CB8AC3E}">
        <p14:creationId xmlns:p14="http://schemas.microsoft.com/office/powerpoint/2010/main" val="2601104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87F10B-10ED-4D75-F827-605E675A4374}"/>
              </a:ext>
            </a:extLst>
          </p:cNvPr>
          <p:cNvSpPr txBox="1"/>
          <p:nvPr/>
        </p:nvSpPr>
        <p:spPr>
          <a:xfrm>
            <a:off x="685800" y="431322"/>
            <a:ext cx="7772400" cy="2031325"/>
          </a:xfrm>
          <a:prstGeom prst="rect">
            <a:avLst/>
          </a:prstGeom>
          <a:noFill/>
        </p:spPr>
        <p:txBody>
          <a:bodyPr wrap="square">
            <a:spAutoFit/>
          </a:bodyPr>
          <a:lstStyle/>
          <a:p>
            <a:pPr>
              <a:buNone/>
            </a:pPr>
            <a:r>
              <a:rPr lang="en-US" dirty="0"/>
              <a:t>The </a:t>
            </a:r>
            <a:r>
              <a:rPr lang="en-US" b="1" dirty="0"/>
              <a:t>mediastinum</a:t>
            </a:r>
            <a:r>
              <a:rPr lang="en-US" dirty="0"/>
              <a:t> is the </a:t>
            </a:r>
            <a:r>
              <a:rPr lang="en-US" b="1" dirty="0"/>
              <a:t>central compartment of the thoracic cavity</a:t>
            </a:r>
            <a:r>
              <a:rPr lang="en-US" dirty="0"/>
              <a:t>, located </a:t>
            </a:r>
            <a:r>
              <a:rPr lang="en-US" b="1" dirty="0"/>
              <a:t>between the two pleural cavities</a:t>
            </a:r>
            <a:r>
              <a:rPr lang="en-US" dirty="0"/>
              <a:t> (lungs).</a:t>
            </a:r>
          </a:p>
          <a:p>
            <a:pPr>
              <a:buFont typeface="Arial" panose="020B0604020202020204" pitchFamily="34" charset="0"/>
              <a:buChar char="•"/>
            </a:pPr>
            <a:r>
              <a:rPr lang="en-US" b="1" dirty="0"/>
              <a:t>Extends from</a:t>
            </a:r>
            <a:r>
              <a:rPr lang="en-US" dirty="0"/>
              <a:t>:</a:t>
            </a:r>
          </a:p>
          <a:p>
            <a:pPr marL="742950" lvl="1" indent="-285750">
              <a:buFont typeface="Arial" panose="020B0604020202020204" pitchFamily="34" charset="0"/>
              <a:buChar char="•"/>
            </a:pPr>
            <a:r>
              <a:rPr lang="en-US" b="1" dirty="0"/>
              <a:t>Superiorly</a:t>
            </a:r>
            <a:r>
              <a:rPr lang="en-US" dirty="0"/>
              <a:t>: Thoracic inlet</a:t>
            </a:r>
          </a:p>
          <a:p>
            <a:pPr marL="742950" lvl="1" indent="-285750">
              <a:buFont typeface="Arial" panose="020B0604020202020204" pitchFamily="34" charset="0"/>
              <a:buChar char="•"/>
            </a:pPr>
            <a:r>
              <a:rPr lang="en-US" b="1" dirty="0"/>
              <a:t>Inferiorly</a:t>
            </a:r>
            <a:r>
              <a:rPr lang="en-US" dirty="0"/>
              <a:t>: Diaphragm</a:t>
            </a:r>
          </a:p>
          <a:p>
            <a:pPr marL="742950" lvl="1" indent="-285750">
              <a:buFont typeface="Arial" panose="020B0604020202020204" pitchFamily="34" charset="0"/>
              <a:buChar char="•"/>
            </a:pPr>
            <a:r>
              <a:rPr lang="en-US" b="1" dirty="0"/>
              <a:t>Anteriorly</a:t>
            </a:r>
            <a:r>
              <a:rPr lang="en-US" dirty="0"/>
              <a:t>: Sternum</a:t>
            </a:r>
          </a:p>
          <a:p>
            <a:pPr marL="742950" lvl="1" indent="-285750">
              <a:buFont typeface="Arial" panose="020B0604020202020204" pitchFamily="34" charset="0"/>
              <a:buChar char="•"/>
            </a:pPr>
            <a:r>
              <a:rPr lang="tr-TR" b="1" dirty="0"/>
              <a:t>Posteriorly</a:t>
            </a:r>
            <a:r>
              <a:rPr lang="tr-TR" dirty="0"/>
              <a:t>: Thoracic vertebrae</a:t>
            </a:r>
            <a:endParaRPr lang="en-US" dirty="0"/>
          </a:p>
        </p:txBody>
      </p:sp>
      <p:pic>
        <p:nvPicPr>
          <p:cNvPr id="4" name="Εικόνα 3">
            <a:extLst>
              <a:ext uri="{FF2B5EF4-FFF2-40B4-BE49-F238E27FC236}">
                <a16:creationId xmlns:a16="http://schemas.microsoft.com/office/drawing/2014/main" id="{CAFA96E7-45B7-54A3-401B-42B95D38A2E3}"/>
              </a:ext>
            </a:extLst>
          </p:cNvPr>
          <p:cNvPicPr>
            <a:picLocks noChangeAspect="1"/>
          </p:cNvPicPr>
          <p:nvPr/>
        </p:nvPicPr>
        <p:blipFill>
          <a:blip r:embed="rId2"/>
          <a:srcRect r="48243"/>
          <a:stretch/>
        </p:blipFill>
        <p:spPr>
          <a:xfrm>
            <a:off x="4760298" y="1334364"/>
            <a:ext cx="4107657" cy="5247757"/>
          </a:xfrm>
          <a:prstGeom prst="rect">
            <a:avLst/>
          </a:prstGeom>
        </p:spPr>
      </p:pic>
      <p:sp>
        <p:nvSpPr>
          <p:cNvPr id="6" name="TextBox 5">
            <a:extLst>
              <a:ext uri="{FF2B5EF4-FFF2-40B4-BE49-F238E27FC236}">
                <a16:creationId xmlns:a16="http://schemas.microsoft.com/office/drawing/2014/main" id="{25FF6750-8473-78EC-F42C-74904871243A}"/>
              </a:ext>
            </a:extLst>
          </p:cNvPr>
          <p:cNvSpPr txBox="1"/>
          <p:nvPr/>
        </p:nvSpPr>
        <p:spPr>
          <a:xfrm>
            <a:off x="437049" y="3010358"/>
            <a:ext cx="4572000" cy="3416320"/>
          </a:xfrm>
          <a:prstGeom prst="rect">
            <a:avLst/>
          </a:prstGeom>
          <a:noFill/>
        </p:spPr>
        <p:txBody>
          <a:bodyPr wrap="square">
            <a:spAutoFit/>
          </a:bodyPr>
          <a:lstStyle/>
          <a:p>
            <a:pPr>
              <a:buNone/>
            </a:pPr>
            <a:r>
              <a:rPr lang="tr-TR" b="1" dirty="0"/>
              <a:t>Contents</a:t>
            </a:r>
          </a:p>
          <a:p>
            <a:pPr>
              <a:buFont typeface="Arial" panose="020B0604020202020204" pitchFamily="34" charset="0"/>
              <a:buChar char="•"/>
            </a:pPr>
            <a:r>
              <a:rPr lang="tr-TR" b="1" dirty="0"/>
              <a:t>Heart &amp; pericardium</a:t>
            </a:r>
            <a:endParaRPr lang="tr-TR" dirty="0"/>
          </a:p>
          <a:p>
            <a:pPr>
              <a:buFont typeface="Arial" panose="020B0604020202020204" pitchFamily="34" charset="0"/>
              <a:buChar char="•"/>
            </a:pPr>
            <a:r>
              <a:rPr lang="tr-TR" b="1" dirty="0"/>
              <a:t>Great vessels</a:t>
            </a:r>
            <a:r>
              <a:rPr lang="tr-TR" dirty="0"/>
              <a:t> (aorta, vena cavae)</a:t>
            </a:r>
          </a:p>
          <a:p>
            <a:pPr>
              <a:buFont typeface="Arial" panose="020B0604020202020204" pitchFamily="34" charset="0"/>
              <a:buChar char="•"/>
            </a:pPr>
            <a:r>
              <a:rPr lang="tr-TR" b="1" dirty="0"/>
              <a:t>Trachea</a:t>
            </a:r>
            <a:endParaRPr lang="tr-TR" dirty="0"/>
          </a:p>
          <a:p>
            <a:pPr>
              <a:buFont typeface="Arial" panose="020B0604020202020204" pitchFamily="34" charset="0"/>
              <a:buChar char="•"/>
            </a:pPr>
            <a:r>
              <a:rPr lang="tr-TR" b="1" dirty="0"/>
              <a:t>Esophagus</a:t>
            </a:r>
            <a:endParaRPr lang="tr-TR" dirty="0"/>
          </a:p>
          <a:p>
            <a:pPr>
              <a:buFont typeface="Arial" panose="020B0604020202020204" pitchFamily="34" charset="0"/>
              <a:buChar char="•"/>
            </a:pPr>
            <a:r>
              <a:rPr lang="tr-TR" b="1" dirty="0"/>
              <a:t>Thoracic duct</a:t>
            </a:r>
            <a:endParaRPr lang="tr-TR" dirty="0"/>
          </a:p>
          <a:p>
            <a:pPr>
              <a:buFont typeface="Arial" panose="020B0604020202020204" pitchFamily="34" charset="0"/>
              <a:buChar char="•"/>
            </a:pPr>
            <a:r>
              <a:rPr lang="tr-TR" b="1" dirty="0"/>
              <a:t>Thymus (or its remnants)</a:t>
            </a:r>
            <a:endParaRPr lang="tr-TR" dirty="0"/>
          </a:p>
          <a:p>
            <a:pPr>
              <a:buFont typeface="Arial" panose="020B0604020202020204" pitchFamily="34" charset="0"/>
              <a:buChar char="•"/>
            </a:pPr>
            <a:r>
              <a:rPr lang="tr-TR" b="1" dirty="0"/>
              <a:t>Nerves</a:t>
            </a:r>
            <a:r>
              <a:rPr lang="tr-TR" dirty="0"/>
              <a:t>:</a:t>
            </a:r>
          </a:p>
          <a:p>
            <a:pPr marL="742950" lvl="1" indent="-285750">
              <a:buFont typeface="Arial" panose="020B0604020202020204" pitchFamily="34" charset="0"/>
              <a:buChar char="•"/>
            </a:pPr>
            <a:r>
              <a:rPr lang="tr-TR" dirty="0"/>
              <a:t>Vagus (CN X)</a:t>
            </a:r>
          </a:p>
          <a:p>
            <a:pPr marL="742950" lvl="1" indent="-285750">
              <a:buFont typeface="Arial" panose="020B0604020202020204" pitchFamily="34" charset="0"/>
              <a:buChar char="•"/>
            </a:pPr>
            <a:r>
              <a:rPr lang="tr-TR" dirty="0"/>
              <a:t>Phrenic</a:t>
            </a:r>
          </a:p>
          <a:p>
            <a:pPr marL="742950" lvl="1" indent="-285750">
              <a:buFont typeface="Arial" panose="020B0604020202020204" pitchFamily="34" charset="0"/>
              <a:buChar char="•"/>
            </a:pPr>
            <a:r>
              <a:rPr lang="tr-TR" dirty="0"/>
              <a:t>Cardiac plexus</a:t>
            </a:r>
          </a:p>
          <a:p>
            <a:pPr>
              <a:buFont typeface="Arial" panose="020B0604020202020204" pitchFamily="34" charset="0"/>
              <a:buChar char="•"/>
            </a:pPr>
            <a:r>
              <a:rPr lang="tr-TR" b="1" dirty="0"/>
              <a:t>Lymph nodes</a:t>
            </a:r>
            <a:endParaRPr lang="tr-TR" dirty="0"/>
          </a:p>
        </p:txBody>
      </p:sp>
    </p:spTree>
    <p:extLst>
      <p:ext uri="{BB962C8B-B14F-4D97-AF65-F5344CB8AC3E}">
        <p14:creationId xmlns:p14="http://schemas.microsoft.com/office/powerpoint/2010/main" val="200717609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TotalTime>
  <Words>2544</Words>
  <Application>Microsoft Office PowerPoint</Application>
  <PresentationFormat>Προβολή στην οθόνη (4:3)</PresentationFormat>
  <Paragraphs>262</Paragraphs>
  <Slides>80</Slides>
  <Notes>5</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1</vt:i4>
      </vt:variant>
      <vt:variant>
        <vt:lpstr>Τίτλοι διαφανειών</vt:lpstr>
      </vt:variant>
      <vt:variant>
        <vt:i4>80</vt:i4>
      </vt:variant>
    </vt:vector>
  </HeadingPairs>
  <TitlesOfParts>
    <vt:vector size="93" baseType="lpstr">
      <vt:lpstr>MS PGothic</vt:lpstr>
      <vt:lpstr>Abadi</vt:lpstr>
      <vt:lpstr>Aptos</vt:lpstr>
      <vt:lpstr>Aptos Display</vt:lpstr>
      <vt:lpstr>Arial</vt:lpstr>
      <vt:lpstr>Comic Sans MS</vt:lpstr>
      <vt:lpstr>Comic Sans MS Bold</vt:lpstr>
      <vt:lpstr>Lucida Grande</vt:lpstr>
      <vt:lpstr>Open Sans</vt:lpstr>
      <vt:lpstr>Roboto</vt:lpstr>
      <vt:lpstr>Times New Roman</vt:lpstr>
      <vt:lpstr>Wingdings 2</vt:lpstr>
      <vt:lpstr>Θέμα του Office</vt:lpstr>
      <vt:lpstr>Παρουσίαση του PowerPoint</vt:lpstr>
      <vt:lpstr>Overview of Pleura and Lungs </vt:lpstr>
      <vt:lpstr>Pleura: Serous Membrane </vt:lpstr>
      <vt:lpstr>Pleural Recesses </vt:lpstr>
      <vt:lpstr>Bronchopulmonary Segments </vt:lpstr>
      <vt:lpstr>Bronchioles </vt:lpstr>
      <vt:lpstr>Hilum of the Lung </vt:lpstr>
      <vt:lpstr>Παρουσίαση του PowerPoint</vt:lpstr>
      <vt:lpstr>Παρουσίαση του PowerPoint</vt:lpstr>
      <vt:lpstr>Παρουσίαση του PowerPoint</vt:lpstr>
      <vt:lpstr>Παρουσίαση του PowerPoint</vt:lpstr>
      <vt:lpstr>Mediastimum</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Inferior mediastinum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Bronchopulmonary Segments </vt:lpstr>
      <vt:lpstr>Παρουσίαση του PowerPoint</vt:lpstr>
      <vt:lpstr>The bronchopulmonary segment </vt:lpstr>
      <vt:lpstr>The bronchopulmonary segments </vt:lpstr>
      <vt:lpstr>Bronchioles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Visceral pleura and pulmonary ligament</vt:lpstr>
      <vt:lpstr>Παρουσίαση του PowerPoint</vt:lpstr>
      <vt:lpstr>Pleural recesses </vt:lpstr>
      <vt:lpstr>Pleural recesses </vt:lpstr>
      <vt:lpstr>Costodiaphragmatic recesss </vt:lpstr>
      <vt:lpstr>Παρουσίαση του PowerPoint</vt:lpstr>
      <vt:lpstr>Παρουσίαση του PowerPoint</vt:lpstr>
      <vt:lpstr>Παρουσίαση του PowerPoint</vt:lpstr>
      <vt:lpstr>The lungs </vt:lpstr>
      <vt:lpstr>Παρουσίαση του PowerPoint</vt:lpstr>
      <vt:lpstr>Παρουσίαση του PowerPoint</vt:lpstr>
      <vt:lpstr>Παρουσίαση του PowerPoint</vt:lpstr>
      <vt:lpstr>The apex of the lungs </vt:lpstr>
      <vt:lpstr>Apex of the lung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Lobes of the lungs </vt:lpstr>
      <vt:lpstr>Fissure </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Πιαγκού Μαρία</dc:creator>
  <cp:lastModifiedBy>Maria Piagkou</cp:lastModifiedBy>
  <cp:revision>15</cp:revision>
  <dcterms:modified xsi:type="dcterms:W3CDTF">2025-06-04T22:17:00Z</dcterms:modified>
</cp:coreProperties>
</file>