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image104.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8" r:id="rId4"/>
  </p:sldMasterIdLst>
  <p:notesMasterIdLst>
    <p:notesMasterId r:id="rId143"/>
  </p:notesMasterIdLst>
  <p:sldIdLst>
    <p:sldId id="378" r:id="rId5"/>
    <p:sldId id="427" r:id="rId6"/>
    <p:sldId id="379" r:id="rId7"/>
    <p:sldId id="257" r:id="rId8"/>
    <p:sldId id="258" r:id="rId9"/>
    <p:sldId id="259" r:id="rId10"/>
    <p:sldId id="260" r:id="rId11"/>
    <p:sldId id="370" r:id="rId12"/>
    <p:sldId id="452" r:id="rId13"/>
    <p:sldId id="261" r:id="rId14"/>
    <p:sldId id="262" r:id="rId15"/>
    <p:sldId id="453" r:id="rId16"/>
    <p:sldId id="263" r:id="rId17"/>
    <p:sldId id="454" r:id="rId18"/>
    <p:sldId id="264" r:id="rId19"/>
    <p:sldId id="455" r:id="rId20"/>
    <p:sldId id="265" r:id="rId21"/>
    <p:sldId id="266" r:id="rId22"/>
    <p:sldId id="456" r:id="rId23"/>
    <p:sldId id="457" r:id="rId24"/>
    <p:sldId id="267" r:id="rId25"/>
    <p:sldId id="268" r:id="rId26"/>
    <p:sldId id="269" r:id="rId27"/>
    <p:sldId id="458" r:id="rId28"/>
    <p:sldId id="270" r:id="rId29"/>
    <p:sldId id="271" r:id="rId30"/>
    <p:sldId id="459" r:id="rId31"/>
    <p:sldId id="272" r:id="rId32"/>
    <p:sldId id="460" r:id="rId33"/>
    <p:sldId id="273" r:id="rId34"/>
    <p:sldId id="363" r:id="rId35"/>
    <p:sldId id="357" r:id="rId36"/>
    <p:sldId id="364" r:id="rId37"/>
    <p:sldId id="338" r:id="rId38"/>
    <p:sldId id="339" r:id="rId39"/>
    <p:sldId id="340" r:id="rId40"/>
    <p:sldId id="464" r:id="rId41"/>
    <p:sldId id="341" r:id="rId42"/>
    <p:sldId id="342" r:id="rId43"/>
    <p:sldId id="349" r:id="rId44"/>
    <p:sldId id="350" r:id="rId45"/>
    <p:sldId id="351" r:id="rId46"/>
    <p:sldId id="352" r:id="rId47"/>
    <p:sldId id="343" r:id="rId48"/>
    <p:sldId id="344" r:id="rId49"/>
    <p:sldId id="345" r:id="rId50"/>
    <p:sldId id="467" r:id="rId51"/>
    <p:sldId id="346" r:id="rId52"/>
    <p:sldId id="348" r:id="rId53"/>
    <p:sldId id="274" r:id="rId54"/>
    <p:sldId id="275" r:id="rId55"/>
    <p:sldId id="276" r:id="rId56"/>
    <p:sldId id="461" r:id="rId57"/>
    <p:sldId id="462" r:id="rId58"/>
    <p:sldId id="463" r:id="rId59"/>
    <p:sldId id="277" r:id="rId60"/>
    <p:sldId id="278" r:id="rId61"/>
    <p:sldId id="465" r:id="rId62"/>
    <p:sldId id="466" r:id="rId63"/>
    <p:sldId id="279" r:id="rId64"/>
    <p:sldId id="280" r:id="rId65"/>
    <p:sldId id="281" r:id="rId66"/>
    <p:sldId id="333" r:id="rId67"/>
    <p:sldId id="380" r:id="rId68"/>
    <p:sldId id="368" r:id="rId69"/>
    <p:sldId id="468" r:id="rId70"/>
    <p:sldId id="469" r:id="rId71"/>
    <p:sldId id="470" r:id="rId72"/>
    <p:sldId id="362" r:id="rId73"/>
    <p:sldId id="471" r:id="rId74"/>
    <p:sldId id="306" r:id="rId75"/>
    <p:sldId id="369" r:id="rId76"/>
    <p:sldId id="371" r:id="rId77"/>
    <p:sldId id="373" r:id="rId78"/>
    <p:sldId id="358" r:id="rId79"/>
    <p:sldId id="367" r:id="rId80"/>
    <p:sldId id="366" r:id="rId81"/>
    <p:sldId id="374" r:id="rId82"/>
    <p:sldId id="375" r:id="rId83"/>
    <p:sldId id="376" r:id="rId84"/>
    <p:sldId id="377" r:id="rId85"/>
    <p:sldId id="337" r:id="rId86"/>
    <p:sldId id="472" r:id="rId87"/>
    <p:sldId id="473" r:id="rId88"/>
    <p:sldId id="474" r:id="rId89"/>
    <p:sldId id="475" r:id="rId90"/>
    <p:sldId id="476" r:id="rId91"/>
    <p:sldId id="477" r:id="rId92"/>
    <p:sldId id="478" r:id="rId93"/>
    <p:sldId id="479" r:id="rId94"/>
    <p:sldId id="480" r:id="rId95"/>
    <p:sldId id="481" r:id="rId96"/>
    <p:sldId id="482" r:id="rId97"/>
    <p:sldId id="483" r:id="rId98"/>
    <p:sldId id="356" r:id="rId99"/>
    <p:sldId id="484" r:id="rId100"/>
    <p:sldId id="486" r:id="rId101"/>
    <p:sldId id="428" r:id="rId102"/>
    <p:sldId id="429" r:id="rId103"/>
    <p:sldId id="430" r:id="rId104"/>
    <p:sldId id="431" r:id="rId105"/>
    <p:sldId id="432" r:id="rId106"/>
    <p:sldId id="433" r:id="rId107"/>
    <p:sldId id="434" r:id="rId108"/>
    <p:sldId id="435" r:id="rId109"/>
    <p:sldId id="436" r:id="rId110"/>
    <p:sldId id="437" r:id="rId111"/>
    <p:sldId id="438" r:id="rId112"/>
    <p:sldId id="439" r:id="rId113"/>
    <p:sldId id="440" r:id="rId114"/>
    <p:sldId id="441" r:id="rId115"/>
    <p:sldId id="442" r:id="rId116"/>
    <p:sldId id="443" r:id="rId117"/>
    <p:sldId id="444" r:id="rId118"/>
    <p:sldId id="445" r:id="rId119"/>
    <p:sldId id="446" r:id="rId120"/>
    <p:sldId id="447" r:id="rId121"/>
    <p:sldId id="448" r:id="rId122"/>
    <p:sldId id="449" r:id="rId123"/>
    <p:sldId id="450" r:id="rId124"/>
    <p:sldId id="451" r:id="rId125"/>
    <p:sldId id="282" r:id="rId126"/>
    <p:sldId id="283" r:id="rId127"/>
    <p:sldId id="284" r:id="rId128"/>
    <p:sldId id="285" r:id="rId129"/>
    <p:sldId id="286" r:id="rId130"/>
    <p:sldId id="287" r:id="rId131"/>
    <p:sldId id="288" r:id="rId132"/>
    <p:sldId id="289" r:id="rId133"/>
    <p:sldId id="290" r:id="rId134"/>
    <p:sldId id="291" r:id="rId135"/>
    <p:sldId id="292" r:id="rId136"/>
    <p:sldId id="293" r:id="rId137"/>
    <p:sldId id="294" r:id="rId138"/>
    <p:sldId id="295" r:id="rId139"/>
    <p:sldId id="296" r:id="rId140"/>
    <p:sldId id="297" r:id="rId141"/>
    <p:sldId id="485" r:id="rId14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1" d="100"/>
          <a:sy n="91" d="100"/>
        </p:scale>
        <p:origin x="1210" y="5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6371"/>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BDCC47-D698-42BE-A346-693568B261EE}" type="datetimeFigureOut">
              <a:rPr lang="el-GR" smtClean="0"/>
              <a:pPr/>
              <a:t>7/4/2024</a:t>
            </a:fld>
            <a:endParaRPr lang="el-GR" dirty="0"/>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886684-BCD1-437E-9E2A-EC0B363EC8B5}" type="slidenum">
              <a:rPr lang="el-GR" smtClean="0"/>
              <a:pPr/>
              <a:t>‹#›</a:t>
            </a:fld>
            <a:endParaRPr lang="el-GR" dirty="0"/>
          </a:p>
        </p:txBody>
      </p:sp>
    </p:spTree>
    <p:extLst>
      <p:ext uri="{BB962C8B-B14F-4D97-AF65-F5344CB8AC3E}">
        <p14:creationId xmlns:p14="http://schemas.microsoft.com/office/powerpoint/2010/main" val="3179037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3029A67-FE4F-4F49-B059-1097132901C6}" type="slidenum">
              <a:rPr lang="el-GR" smtClean="0"/>
              <a:pPr/>
              <a:t>95</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553CCDBC-4A82-4E42-89BC-9B13443B2DB8}" type="datetimeFigureOut">
              <a:rPr lang="el-GR" smtClean="0"/>
              <a:pPr/>
              <a:t>7/4/2024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2B8CA25F-7BC4-486F-B471-EB0AEECF8784}" type="slidenum">
              <a:rPr lang="el-GR" smtClean="0"/>
              <a:pPr/>
              <a:t>‹#›</a:t>
            </a:fld>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553CCDBC-4A82-4E42-89BC-9B13443B2DB8}" type="datetimeFigureOut">
              <a:rPr lang="el-GR" smtClean="0"/>
              <a:pPr/>
              <a:t>7/4/2024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2B8CA25F-7BC4-486F-B471-EB0AEECF8784}" type="slidenum">
              <a:rPr lang="el-GR" smtClean="0"/>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553CCDBC-4A82-4E42-89BC-9B13443B2DB8}" type="datetimeFigureOut">
              <a:rPr lang="el-GR" smtClean="0"/>
              <a:pPr/>
              <a:t>7/4/2024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2B8CA25F-7BC4-486F-B471-EB0AEECF8784}" type="slidenum">
              <a:rPr lang="el-GR" smtClean="0"/>
              <a:pPr/>
              <a:t>‹#›</a:t>
            </a:fld>
            <a:endParaRPr lang="el-G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l-GR"/>
              <a:t>Κάντε κλικ για να επεξεργαστείτε τον υπότιτλο του υποδείγματος</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4/7/2024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193906147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4/7/2024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926062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l-GR"/>
              <a:t>Στυλ κειμένου υποδείγματος</a:t>
            </a:r>
          </a:p>
        </p:txBody>
      </p:sp>
      <p:sp>
        <p:nvSpPr>
          <p:cNvPr id="7" name="Date Placeholder 6"/>
          <p:cNvSpPr>
            <a:spLocks noGrp="1"/>
          </p:cNvSpPr>
          <p:nvPr>
            <p:ph type="dt" sz="half" idx="10"/>
          </p:nvPr>
        </p:nvSpPr>
        <p:spPr/>
        <p:txBody>
          <a:bodyPr/>
          <a:lstStyle/>
          <a:p>
            <a:fld id="{1160EA64-D806-43AC-9DF2-F8C432F32B4C}" type="datetimeFigureOut">
              <a:rPr lang="en-US" dirty="0"/>
              <a:t>4/7/2024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77049859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86434" y="2638044"/>
            <a:ext cx="3203828" cy="310198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4753737" y="2638044"/>
            <a:ext cx="3202685" cy="310198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4/7/2024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114769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2313434"/>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κειμένου υποδείγματος</a:t>
            </a:r>
          </a:p>
        </p:txBody>
      </p:sp>
      <p:sp>
        <p:nvSpPr>
          <p:cNvPr id="4" name="Content Placeholder 3"/>
          <p:cNvSpPr>
            <a:spLocks noGrp="1"/>
          </p:cNvSpPr>
          <p:nvPr>
            <p:ph sz="half" idx="2"/>
          </p:nvPr>
        </p:nvSpPr>
        <p:spPr>
          <a:xfrm>
            <a:off x="1187577" y="3143250"/>
            <a:ext cx="3202686" cy="2596776"/>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6" name="Content Placeholder 5"/>
          <p:cNvSpPr>
            <a:spLocks noGrp="1"/>
          </p:cNvSpPr>
          <p:nvPr>
            <p:ph sz="quarter" idx="4"/>
          </p:nvPr>
        </p:nvSpPr>
        <p:spPr>
          <a:xfrm>
            <a:off x="4753737" y="3143250"/>
            <a:ext cx="3190113" cy="2596776"/>
          </a:xfrm>
        </p:spPr>
        <p:txBody>
          <a:bodyPr/>
          <a:lstStyle>
            <a:lvl5pPr>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11" name="Text Placeholder 4"/>
          <p:cNvSpPr>
            <a:spLocks noGrp="1"/>
          </p:cNvSpPr>
          <p:nvPr>
            <p:ph type="body" sz="quarter" idx="13"/>
          </p:nvPr>
        </p:nvSpPr>
        <p:spPr>
          <a:xfrm>
            <a:off x="4753737" y="2313434"/>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κειμένου υποδείγματος</a:t>
            </a:r>
          </a:p>
        </p:txBody>
      </p:sp>
      <p:sp>
        <p:nvSpPr>
          <p:cNvPr id="7" name="Date Placeholder 6"/>
          <p:cNvSpPr>
            <a:spLocks noGrp="1"/>
          </p:cNvSpPr>
          <p:nvPr>
            <p:ph type="dt" sz="half" idx="10"/>
          </p:nvPr>
        </p:nvSpPr>
        <p:spPr/>
        <p:txBody>
          <a:bodyPr/>
          <a:lstStyle/>
          <a:p>
            <a:fld id="{4F7D4976-E339-4826-83B7-FBD03F55ECF8}" type="datetimeFigureOut">
              <a:rPr lang="en-US" dirty="0"/>
              <a:t>4/7/2024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Tree>
    <p:extLst>
      <p:ext uri="{BB962C8B-B14F-4D97-AF65-F5344CB8AC3E}">
        <p14:creationId xmlns:p14="http://schemas.microsoft.com/office/powerpoint/2010/main" val="3805846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4/7/2024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098570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4/7/2024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337751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2243829"/>
            <a:ext cx="3364992" cy="1141497"/>
          </a:xfrm>
          <a:solidFill>
            <a:srgbClr val="FFFFFF"/>
          </a:solidFill>
          <a:ln>
            <a:solidFill>
              <a:srgbClr val="404040"/>
            </a:solidFill>
          </a:ln>
        </p:spPr>
        <p:txBody>
          <a:bodyPr anchor="ctr" anchorCtr="1">
            <a:normAutofit/>
          </a:bodyPr>
          <a:lstStyle>
            <a:lvl1pPr>
              <a:defRPr sz="1650">
                <a:solidFill>
                  <a:srgbClr val="262626"/>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36676" y="3549918"/>
            <a:ext cx="2846070" cy="2194036"/>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l-GR"/>
              <a:t>Στυλ κειμένου υποδείγματος</a:t>
            </a:r>
          </a:p>
        </p:txBody>
      </p:sp>
      <p:sp>
        <p:nvSpPr>
          <p:cNvPr id="9" name="Date Placeholder 8"/>
          <p:cNvSpPr>
            <a:spLocks noGrp="1"/>
          </p:cNvSpPr>
          <p:nvPr>
            <p:ph type="dt" sz="half" idx="10"/>
          </p:nvPr>
        </p:nvSpPr>
        <p:spPr/>
        <p:txBody>
          <a:bodyPr/>
          <a:lstStyle/>
          <a:p>
            <a:fld id="{D1BE4249-C0D0-4B06-8692-E8BB871AF643}" type="datetimeFigureOut">
              <a:rPr lang="en-US" dirty="0"/>
              <a:t>4/7/2024</a:t>
            </a:fld>
            <a:endParaRPr lang="en-US" dirty="0"/>
          </a:p>
        </p:txBody>
      </p:sp>
      <p:sp>
        <p:nvSpPr>
          <p:cNvPr id="10" name="Footer Placeholder 9"/>
          <p:cNvSpPr>
            <a:spLocks noGrp="1"/>
          </p:cNvSpPr>
          <p:nvPr>
            <p:ph type="ftr" sz="quarter" idx="11"/>
          </p:nvPr>
        </p:nvSpPr>
        <p:spPr>
          <a:xfrm>
            <a:off x="603504" y="6236208"/>
            <a:ext cx="3843598"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558931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553CCDBC-4A82-4E42-89BC-9B13443B2DB8}" type="datetimeFigureOut">
              <a:rPr lang="el-GR" smtClean="0"/>
              <a:pPr/>
              <a:t>7/4/2024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2B8CA25F-7BC4-486F-B471-EB0AEECF8784}" type="slidenum">
              <a:rPr lang="el-GR" smtClean="0"/>
              <a:pPr/>
              <a:t>‹#›</a:t>
            </a:fld>
            <a:endParaRPr lang="el-G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2243828"/>
            <a:ext cx="3371249" cy="1134640"/>
          </a:xfrm>
          <a:solidFill>
            <a:srgbClr val="FFFFFF"/>
          </a:solidFill>
          <a:ln>
            <a:solidFill>
              <a:srgbClr val="404040"/>
            </a:solidFill>
          </a:ln>
        </p:spPr>
        <p:txBody>
          <a:bodyPr anchor="ctr" anchorCtr="1">
            <a:noAutofit/>
          </a:bodyPr>
          <a:lstStyle>
            <a:lvl1pPr>
              <a:defRPr sz="1650">
                <a:solidFill>
                  <a:srgbClr val="262626"/>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4572000" y="0"/>
            <a:ext cx="4576573" cy="68580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6676" y="3549919"/>
            <a:ext cx="2846070" cy="219403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l-GR"/>
              <a:t>Στυλ κειμένου υποδείγματος</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4/7/2024</a:t>
            </a:fld>
            <a:endParaRPr lang="en-US" dirty="0"/>
          </a:p>
        </p:txBody>
      </p:sp>
      <p:sp>
        <p:nvSpPr>
          <p:cNvPr id="9" name="Footer Placeholder 8"/>
          <p:cNvSpPr>
            <a:spLocks noGrp="1"/>
          </p:cNvSpPr>
          <p:nvPr>
            <p:ph type="ftr" sz="quarter" idx="11"/>
          </p:nvPr>
        </p:nvSpPr>
        <p:spPr>
          <a:xfrm>
            <a:off x="603504" y="6236208"/>
            <a:ext cx="3843598"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739038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4/7/2024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97142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973956" cy="498348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673352" y="937260"/>
            <a:ext cx="4648867" cy="498348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4/7/2024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673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67710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62426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174403" y="809064"/>
            <a:ext cx="6795193" cy="597536"/>
          </a:xfrm>
        </p:spPr>
        <p:txBody>
          <a:bodyPr lIns="0" tIns="0" rIns="0" bIns="0"/>
          <a:lstStyle>
            <a:lvl1pPr>
              <a:defRPr sz="3883" b="0" i="0">
                <a:solidFill>
                  <a:srgbClr val="FFFC78"/>
                </a:solidFill>
                <a:latin typeface="Times New Roman"/>
                <a:cs typeface="Times New Roman"/>
              </a:defRPr>
            </a:lvl1pPr>
          </a:lstStyle>
          <a:p>
            <a:endParaRPr/>
          </a:p>
        </p:txBody>
      </p:sp>
      <p:sp>
        <p:nvSpPr>
          <p:cNvPr id="3" name="Holder 3"/>
          <p:cNvSpPr>
            <a:spLocks noGrp="1"/>
          </p:cNvSpPr>
          <p:nvPr>
            <p:ph type="body" idx="1"/>
          </p:nvPr>
        </p:nvSpPr>
        <p:spPr>
          <a:xfrm>
            <a:off x="1077769" y="2097292"/>
            <a:ext cx="6988463" cy="325923"/>
          </a:xfrm>
        </p:spPr>
        <p:txBody>
          <a:bodyPr lIns="0" tIns="0" rIns="0" bIns="0"/>
          <a:lstStyle>
            <a:lvl1pPr>
              <a:defRPr sz="2118" b="1" i="0" u="heavy">
                <a:solidFill>
                  <a:srgbClr val="FFFC78"/>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63121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174403" y="809064"/>
            <a:ext cx="6795193" cy="597536"/>
          </a:xfrm>
        </p:spPr>
        <p:txBody>
          <a:bodyPr lIns="0" tIns="0" rIns="0" bIns="0"/>
          <a:lstStyle>
            <a:lvl1pPr>
              <a:defRPr sz="3883" b="0" i="0">
                <a:solidFill>
                  <a:srgbClr val="FFFC78"/>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4/7/2024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7309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174403" y="809064"/>
            <a:ext cx="6795193" cy="597536"/>
          </a:xfrm>
        </p:spPr>
        <p:txBody>
          <a:bodyPr lIns="0" tIns="0" rIns="0" bIns="0"/>
          <a:lstStyle>
            <a:lvl1pPr>
              <a:defRPr sz="3883" b="0" i="0">
                <a:solidFill>
                  <a:srgbClr val="FFFC78"/>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4/7/2024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96682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4/7/2024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48187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a:t>Στυλ κύριου τίτλου</a:t>
            </a: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D44B4F15-E2DB-43F1-BE3F-2639D2448249}" type="datetimeFigureOut">
              <a:rPr lang="el-GR" smtClean="0"/>
              <a:pPr/>
              <a:t>7/4/2024</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4C7803C4-1D53-4A12-AE66-205C5378BC0D}" type="slidenum">
              <a:rPr lang="el-GR" smtClean="0"/>
              <a:pPr/>
              <a:t>‹#›</a:t>
            </a:fld>
            <a:endParaRPr lang="el-GR" dirty="0"/>
          </a:p>
        </p:txBody>
      </p:sp>
    </p:spTree>
    <p:extLst>
      <p:ext uri="{BB962C8B-B14F-4D97-AF65-F5344CB8AC3E}">
        <p14:creationId xmlns:p14="http://schemas.microsoft.com/office/powerpoint/2010/main" val="4134874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D44B4F15-E2DB-43F1-BE3F-2639D2448249}" type="datetimeFigureOut">
              <a:rPr lang="el-GR" smtClean="0"/>
              <a:pPr/>
              <a:t>7/4/2024</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4C7803C4-1D53-4A12-AE66-205C5378BC0D}" type="slidenum">
              <a:rPr lang="el-GR" smtClean="0"/>
              <a:pPr/>
              <a:t>‹#›</a:t>
            </a:fld>
            <a:endParaRPr lang="el-GR" dirty="0"/>
          </a:p>
        </p:txBody>
      </p:sp>
    </p:spTree>
    <p:extLst>
      <p:ext uri="{BB962C8B-B14F-4D97-AF65-F5344CB8AC3E}">
        <p14:creationId xmlns:p14="http://schemas.microsoft.com/office/powerpoint/2010/main" val="2424589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553CCDBC-4A82-4E42-89BC-9B13443B2DB8}" type="datetimeFigureOut">
              <a:rPr lang="el-GR" smtClean="0"/>
              <a:pPr/>
              <a:t>7/4/2024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2B8CA25F-7BC4-486F-B471-EB0AEECF8784}" type="slidenum">
              <a:rPr lang="el-GR" smtClean="0"/>
              <a:pPr/>
              <a:t>‹#›</a:t>
            </a:fld>
            <a:endParaRPr lang="el-G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D44B4F15-E2DB-43F1-BE3F-2639D2448249}" type="datetimeFigureOut">
              <a:rPr lang="el-GR" smtClean="0"/>
              <a:pPr/>
              <a:t>7/4/2024</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4C7803C4-1D53-4A12-AE66-205C5378BC0D}" type="slidenum">
              <a:rPr lang="el-GR" smtClean="0"/>
              <a:pPr/>
              <a:t>‹#›</a:t>
            </a:fld>
            <a:endParaRPr lang="el-GR" dirty="0"/>
          </a:p>
        </p:txBody>
      </p:sp>
    </p:spTree>
    <p:extLst>
      <p:ext uri="{BB962C8B-B14F-4D97-AF65-F5344CB8AC3E}">
        <p14:creationId xmlns:p14="http://schemas.microsoft.com/office/powerpoint/2010/main" val="1941848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D44B4F15-E2DB-43F1-BE3F-2639D2448249}" type="datetimeFigureOut">
              <a:rPr lang="el-GR" smtClean="0"/>
              <a:pPr/>
              <a:t>7/4/2024</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4C7803C4-1D53-4A12-AE66-205C5378BC0D}" type="slidenum">
              <a:rPr lang="el-GR" smtClean="0"/>
              <a:pPr/>
              <a:t>‹#›</a:t>
            </a:fld>
            <a:endParaRPr lang="el-GR" dirty="0"/>
          </a:p>
        </p:txBody>
      </p:sp>
    </p:spTree>
    <p:extLst>
      <p:ext uri="{BB962C8B-B14F-4D97-AF65-F5344CB8AC3E}">
        <p14:creationId xmlns:p14="http://schemas.microsoft.com/office/powerpoint/2010/main" val="3233802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D44B4F15-E2DB-43F1-BE3F-2639D2448249}" type="datetimeFigureOut">
              <a:rPr lang="el-GR" smtClean="0"/>
              <a:pPr/>
              <a:t>7/4/2024</a:t>
            </a:fld>
            <a:endParaRPr lang="el-GR" dirty="0"/>
          </a:p>
        </p:txBody>
      </p:sp>
      <p:sp>
        <p:nvSpPr>
          <p:cNvPr id="8" name="Θέση υποσέλιδου 7"/>
          <p:cNvSpPr>
            <a:spLocks noGrp="1"/>
          </p:cNvSpPr>
          <p:nvPr>
            <p:ph type="ftr" sz="quarter" idx="11"/>
          </p:nvPr>
        </p:nvSpPr>
        <p:spPr/>
        <p:txBody>
          <a:bodyPr/>
          <a:lstStyle/>
          <a:p>
            <a:endParaRPr lang="el-GR" dirty="0"/>
          </a:p>
        </p:txBody>
      </p:sp>
      <p:sp>
        <p:nvSpPr>
          <p:cNvPr id="9" name="Θέση αριθμού διαφάνειας 8"/>
          <p:cNvSpPr>
            <a:spLocks noGrp="1"/>
          </p:cNvSpPr>
          <p:nvPr>
            <p:ph type="sldNum" sz="quarter" idx="12"/>
          </p:nvPr>
        </p:nvSpPr>
        <p:spPr/>
        <p:txBody>
          <a:bodyPr/>
          <a:lstStyle/>
          <a:p>
            <a:fld id="{4C7803C4-1D53-4A12-AE66-205C5378BC0D}" type="slidenum">
              <a:rPr lang="el-GR" smtClean="0"/>
              <a:pPr/>
              <a:t>‹#›</a:t>
            </a:fld>
            <a:endParaRPr lang="el-GR" dirty="0"/>
          </a:p>
        </p:txBody>
      </p:sp>
    </p:spTree>
    <p:extLst>
      <p:ext uri="{BB962C8B-B14F-4D97-AF65-F5344CB8AC3E}">
        <p14:creationId xmlns:p14="http://schemas.microsoft.com/office/powerpoint/2010/main" val="25729696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D44B4F15-E2DB-43F1-BE3F-2639D2448249}" type="datetimeFigureOut">
              <a:rPr lang="el-GR" smtClean="0"/>
              <a:pPr/>
              <a:t>7/4/2024</a:t>
            </a:fld>
            <a:endParaRPr lang="el-GR" dirty="0"/>
          </a:p>
        </p:txBody>
      </p:sp>
      <p:sp>
        <p:nvSpPr>
          <p:cNvPr id="4" name="Θέση υποσέλιδου 3"/>
          <p:cNvSpPr>
            <a:spLocks noGrp="1"/>
          </p:cNvSpPr>
          <p:nvPr>
            <p:ph type="ftr" sz="quarter" idx="11"/>
          </p:nvPr>
        </p:nvSpPr>
        <p:spPr/>
        <p:txBody>
          <a:bodyPr/>
          <a:lstStyle/>
          <a:p>
            <a:endParaRPr lang="el-GR" dirty="0"/>
          </a:p>
        </p:txBody>
      </p:sp>
      <p:sp>
        <p:nvSpPr>
          <p:cNvPr id="5" name="Θέση αριθμού διαφάνειας 4"/>
          <p:cNvSpPr>
            <a:spLocks noGrp="1"/>
          </p:cNvSpPr>
          <p:nvPr>
            <p:ph type="sldNum" sz="quarter" idx="12"/>
          </p:nvPr>
        </p:nvSpPr>
        <p:spPr/>
        <p:txBody>
          <a:bodyPr/>
          <a:lstStyle/>
          <a:p>
            <a:fld id="{4C7803C4-1D53-4A12-AE66-205C5378BC0D}" type="slidenum">
              <a:rPr lang="el-GR" smtClean="0"/>
              <a:pPr/>
              <a:t>‹#›</a:t>
            </a:fld>
            <a:endParaRPr lang="el-GR" dirty="0"/>
          </a:p>
        </p:txBody>
      </p:sp>
    </p:spTree>
    <p:extLst>
      <p:ext uri="{BB962C8B-B14F-4D97-AF65-F5344CB8AC3E}">
        <p14:creationId xmlns:p14="http://schemas.microsoft.com/office/powerpoint/2010/main" val="39725309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D44B4F15-E2DB-43F1-BE3F-2639D2448249}" type="datetimeFigureOut">
              <a:rPr lang="el-GR" smtClean="0"/>
              <a:pPr/>
              <a:t>7/4/2024</a:t>
            </a:fld>
            <a:endParaRPr lang="el-GR" dirty="0"/>
          </a:p>
        </p:txBody>
      </p:sp>
      <p:sp>
        <p:nvSpPr>
          <p:cNvPr id="3" name="Θέση υποσέλιδου 2"/>
          <p:cNvSpPr>
            <a:spLocks noGrp="1"/>
          </p:cNvSpPr>
          <p:nvPr>
            <p:ph type="ftr" sz="quarter" idx="11"/>
          </p:nvPr>
        </p:nvSpPr>
        <p:spPr/>
        <p:txBody>
          <a:bodyPr/>
          <a:lstStyle/>
          <a:p>
            <a:endParaRPr lang="el-GR" dirty="0"/>
          </a:p>
        </p:txBody>
      </p:sp>
      <p:sp>
        <p:nvSpPr>
          <p:cNvPr id="4" name="Θέση αριθμού διαφάνειας 3"/>
          <p:cNvSpPr>
            <a:spLocks noGrp="1"/>
          </p:cNvSpPr>
          <p:nvPr>
            <p:ph type="sldNum" sz="quarter" idx="12"/>
          </p:nvPr>
        </p:nvSpPr>
        <p:spPr/>
        <p:txBody>
          <a:bodyPr/>
          <a:lstStyle/>
          <a:p>
            <a:fld id="{4C7803C4-1D53-4A12-AE66-205C5378BC0D}" type="slidenum">
              <a:rPr lang="el-GR" smtClean="0"/>
              <a:pPr/>
              <a:t>‹#›</a:t>
            </a:fld>
            <a:endParaRPr lang="el-GR" dirty="0"/>
          </a:p>
        </p:txBody>
      </p:sp>
    </p:spTree>
    <p:extLst>
      <p:ext uri="{BB962C8B-B14F-4D97-AF65-F5344CB8AC3E}">
        <p14:creationId xmlns:p14="http://schemas.microsoft.com/office/powerpoint/2010/main" val="1585777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D44B4F15-E2DB-43F1-BE3F-2639D2448249}" type="datetimeFigureOut">
              <a:rPr lang="el-GR" smtClean="0"/>
              <a:pPr/>
              <a:t>7/4/2024</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4C7803C4-1D53-4A12-AE66-205C5378BC0D}" type="slidenum">
              <a:rPr lang="el-GR" smtClean="0"/>
              <a:pPr/>
              <a:t>‹#›</a:t>
            </a:fld>
            <a:endParaRPr lang="el-GR" dirty="0"/>
          </a:p>
        </p:txBody>
      </p:sp>
    </p:spTree>
    <p:extLst>
      <p:ext uri="{BB962C8B-B14F-4D97-AF65-F5344CB8AC3E}">
        <p14:creationId xmlns:p14="http://schemas.microsoft.com/office/powerpoint/2010/main" val="20319050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D44B4F15-E2DB-43F1-BE3F-2639D2448249}" type="datetimeFigureOut">
              <a:rPr lang="el-GR" smtClean="0"/>
              <a:pPr/>
              <a:t>7/4/2024</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4C7803C4-1D53-4A12-AE66-205C5378BC0D}" type="slidenum">
              <a:rPr lang="el-GR" smtClean="0"/>
              <a:pPr/>
              <a:t>‹#›</a:t>
            </a:fld>
            <a:endParaRPr lang="el-GR" dirty="0"/>
          </a:p>
        </p:txBody>
      </p:sp>
    </p:spTree>
    <p:extLst>
      <p:ext uri="{BB962C8B-B14F-4D97-AF65-F5344CB8AC3E}">
        <p14:creationId xmlns:p14="http://schemas.microsoft.com/office/powerpoint/2010/main" val="1472111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D44B4F15-E2DB-43F1-BE3F-2639D2448249}" type="datetimeFigureOut">
              <a:rPr lang="el-GR" smtClean="0"/>
              <a:pPr/>
              <a:t>7/4/2024</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4C7803C4-1D53-4A12-AE66-205C5378BC0D}" type="slidenum">
              <a:rPr lang="el-GR" smtClean="0"/>
              <a:pPr/>
              <a:t>‹#›</a:t>
            </a:fld>
            <a:endParaRPr lang="el-GR" dirty="0"/>
          </a:p>
        </p:txBody>
      </p:sp>
    </p:spTree>
    <p:extLst>
      <p:ext uri="{BB962C8B-B14F-4D97-AF65-F5344CB8AC3E}">
        <p14:creationId xmlns:p14="http://schemas.microsoft.com/office/powerpoint/2010/main" val="3680489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D44B4F15-E2DB-43F1-BE3F-2639D2448249}" type="datetimeFigureOut">
              <a:rPr lang="el-GR" smtClean="0"/>
              <a:pPr/>
              <a:t>7/4/2024</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4C7803C4-1D53-4A12-AE66-205C5378BC0D}" type="slidenum">
              <a:rPr lang="el-GR" smtClean="0"/>
              <a:pPr/>
              <a:t>‹#›</a:t>
            </a:fld>
            <a:endParaRPr lang="el-GR" dirty="0"/>
          </a:p>
        </p:txBody>
      </p:sp>
    </p:spTree>
    <p:extLst>
      <p:ext uri="{BB962C8B-B14F-4D97-AF65-F5344CB8AC3E}">
        <p14:creationId xmlns:p14="http://schemas.microsoft.com/office/powerpoint/2010/main" val="2047615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553CCDBC-4A82-4E42-89BC-9B13443B2DB8}" type="datetimeFigureOut">
              <a:rPr lang="el-GR" smtClean="0"/>
              <a:pPr/>
              <a:t>7/4/2024</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2B8CA25F-7BC4-486F-B471-EB0AEECF8784}" type="slidenum">
              <a:rPr lang="el-GR" smtClean="0"/>
              <a:pPr/>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553CCDBC-4A82-4E42-89BC-9B13443B2DB8}" type="datetimeFigureOut">
              <a:rPr lang="el-GR" smtClean="0"/>
              <a:pPr/>
              <a:t>7/4/2024</a:t>
            </a:fld>
            <a:endParaRPr lang="el-GR" dirty="0"/>
          </a:p>
        </p:txBody>
      </p:sp>
      <p:sp>
        <p:nvSpPr>
          <p:cNvPr id="8" name="7 - Θέση υποσέλιδου"/>
          <p:cNvSpPr>
            <a:spLocks noGrp="1"/>
          </p:cNvSpPr>
          <p:nvPr>
            <p:ph type="ftr" sz="quarter" idx="11"/>
          </p:nvPr>
        </p:nvSpPr>
        <p:spPr/>
        <p:txBody>
          <a:bodyPr/>
          <a:lstStyle/>
          <a:p>
            <a:endParaRPr lang="el-GR" dirty="0"/>
          </a:p>
        </p:txBody>
      </p:sp>
      <p:sp>
        <p:nvSpPr>
          <p:cNvPr id="9" name="8 - Θέση αριθμού διαφάνειας"/>
          <p:cNvSpPr>
            <a:spLocks noGrp="1"/>
          </p:cNvSpPr>
          <p:nvPr>
            <p:ph type="sldNum" sz="quarter" idx="12"/>
          </p:nvPr>
        </p:nvSpPr>
        <p:spPr/>
        <p:txBody>
          <a:bodyPr/>
          <a:lstStyle/>
          <a:p>
            <a:fld id="{2B8CA25F-7BC4-486F-B471-EB0AEECF8784}" type="slidenum">
              <a:rPr lang="el-GR" smtClean="0"/>
              <a:pPr/>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553CCDBC-4A82-4E42-89BC-9B13443B2DB8}" type="datetimeFigureOut">
              <a:rPr lang="el-GR" smtClean="0"/>
              <a:pPr/>
              <a:t>7/4/2024</a:t>
            </a:fld>
            <a:endParaRPr lang="el-GR" dirty="0"/>
          </a:p>
        </p:txBody>
      </p:sp>
      <p:sp>
        <p:nvSpPr>
          <p:cNvPr id="4" name="3 - Θέση υποσέλιδου"/>
          <p:cNvSpPr>
            <a:spLocks noGrp="1"/>
          </p:cNvSpPr>
          <p:nvPr>
            <p:ph type="ftr" sz="quarter" idx="11"/>
          </p:nvPr>
        </p:nvSpPr>
        <p:spPr/>
        <p:txBody>
          <a:bodyPr/>
          <a:lstStyle/>
          <a:p>
            <a:endParaRPr lang="el-GR" dirty="0"/>
          </a:p>
        </p:txBody>
      </p:sp>
      <p:sp>
        <p:nvSpPr>
          <p:cNvPr id="5" name="4 - Θέση αριθμού διαφάνειας"/>
          <p:cNvSpPr>
            <a:spLocks noGrp="1"/>
          </p:cNvSpPr>
          <p:nvPr>
            <p:ph type="sldNum" sz="quarter" idx="12"/>
          </p:nvPr>
        </p:nvSpPr>
        <p:spPr/>
        <p:txBody>
          <a:bodyPr/>
          <a:lstStyle/>
          <a:p>
            <a:fld id="{2B8CA25F-7BC4-486F-B471-EB0AEECF8784}" type="slidenum">
              <a:rPr lang="el-GR" smtClean="0"/>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553CCDBC-4A82-4E42-89BC-9B13443B2DB8}" type="datetimeFigureOut">
              <a:rPr lang="el-GR" smtClean="0"/>
              <a:pPr/>
              <a:t>7/4/2024</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2B8CA25F-7BC4-486F-B471-EB0AEECF8784}" type="slidenum">
              <a:rPr lang="el-GR" smtClean="0"/>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53CCDBC-4A82-4E42-89BC-9B13443B2DB8}" type="datetimeFigureOut">
              <a:rPr lang="el-GR" smtClean="0"/>
              <a:pPr/>
              <a:t>7/4/2024</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2B8CA25F-7BC4-486F-B471-EB0AEECF8784}" type="slidenum">
              <a:rPr lang="el-GR" smtClean="0"/>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53CCDBC-4A82-4E42-89BC-9B13443B2DB8}" type="datetimeFigureOut">
              <a:rPr lang="el-GR" smtClean="0"/>
              <a:pPr/>
              <a:t>7/4/2024</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2B8CA25F-7BC4-486F-B471-EB0AEECF8784}" type="slidenum">
              <a:rPr lang="el-GR" smtClean="0"/>
              <a:pPr/>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3CCDBC-4A82-4E42-89BC-9B13443B2DB8}" type="datetimeFigureOut">
              <a:rPr lang="el-GR" smtClean="0"/>
              <a:pPr/>
              <a:t>7/4/2024</a:t>
            </a:fld>
            <a:endParaRPr lang="el-GR" dirty="0"/>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8CA25F-7BC4-486F-B471-EB0AEECF8784}" type="slidenum">
              <a:rPr lang="el-GR" smtClean="0"/>
              <a:pPr/>
              <a:t>‹#›</a:t>
            </a:fld>
            <a:endParaRPr lang="el-G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964692"/>
            <a:ext cx="5797296"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673352" y="2638045"/>
            <a:ext cx="5797296" cy="3101983"/>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5866072" y="6238816"/>
            <a:ext cx="2065310" cy="323968"/>
          </a:xfrm>
          <a:prstGeom prst="rect">
            <a:avLst/>
          </a:prstGeom>
        </p:spPr>
        <p:txBody>
          <a:bodyPr vert="horz" lIns="91440" tIns="45720" rIns="91440" bIns="45720" rtlCol="0" anchor="ctr"/>
          <a:lstStyle>
            <a:lvl1pPr algn="r">
              <a:defRPr sz="788">
                <a:solidFill>
                  <a:schemeClr val="tx1">
                    <a:alpha val="70000"/>
                  </a:schemeClr>
                </a:solidFill>
              </a:defRPr>
            </a:lvl1pPr>
          </a:lstStyle>
          <a:p>
            <a:fld id="{1160EA64-D806-43AC-9DF2-F8C432F32B4C}" type="datetimeFigureOut">
              <a:rPr lang="en-US" dirty="0"/>
              <a:t>4/7/2024</a:t>
            </a:fld>
            <a:endParaRPr lang="en-US" dirty="0"/>
          </a:p>
        </p:txBody>
      </p:sp>
      <p:sp>
        <p:nvSpPr>
          <p:cNvPr id="5" name="Footer Placeholder 4"/>
          <p:cNvSpPr>
            <a:spLocks noGrp="1"/>
          </p:cNvSpPr>
          <p:nvPr>
            <p:ph type="ftr" sz="quarter" idx="3"/>
          </p:nvPr>
        </p:nvSpPr>
        <p:spPr>
          <a:xfrm>
            <a:off x="1200150" y="6236208"/>
            <a:ext cx="4425892" cy="32004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069192" y="6217920"/>
            <a:ext cx="274320" cy="36576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8A7A6979-0714-4377-B894-6BE4C2D6E202}" type="slidenum">
              <a:rPr lang="en-US" dirty="0"/>
              <a:pPr/>
              <a:t>‹#›</a:t>
            </a:fld>
            <a:endParaRPr lang="en-US" dirty="0"/>
          </a:p>
        </p:txBody>
      </p:sp>
    </p:spTree>
    <p:extLst>
      <p:ext uri="{BB962C8B-B14F-4D97-AF65-F5344CB8AC3E}">
        <p14:creationId xmlns:p14="http://schemas.microsoft.com/office/powerpoint/2010/main" val="2371848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15637" y="403411"/>
            <a:ext cx="8312727" cy="6051176"/>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004479"/>
          </a:solidFill>
        </p:spPr>
        <p:txBody>
          <a:bodyPr wrap="square" lIns="0" tIns="0" rIns="0" bIns="0" rtlCol="0"/>
          <a:lstStyle/>
          <a:p>
            <a:endParaRPr sz="1588"/>
          </a:p>
        </p:txBody>
      </p:sp>
      <p:sp>
        <p:nvSpPr>
          <p:cNvPr id="2" name="Holder 2"/>
          <p:cNvSpPr>
            <a:spLocks noGrp="1"/>
          </p:cNvSpPr>
          <p:nvPr>
            <p:ph type="title"/>
          </p:nvPr>
        </p:nvSpPr>
        <p:spPr>
          <a:xfrm>
            <a:off x="1174403" y="809064"/>
            <a:ext cx="6795193" cy="677108"/>
          </a:xfrm>
          <a:prstGeom prst="rect">
            <a:avLst/>
          </a:prstGeom>
        </p:spPr>
        <p:txBody>
          <a:bodyPr wrap="square" lIns="0" tIns="0" rIns="0" bIns="0">
            <a:spAutoFit/>
          </a:bodyPr>
          <a:lstStyle>
            <a:lvl1pPr>
              <a:defRPr sz="4400" b="0" i="0">
                <a:solidFill>
                  <a:srgbClr val="FFFC78"/>
                </a:solidFill>
                <a:latin typeface="Times New Roman"/>
                <a:cs typeface="Times New Roman"/>
              </a:defRPr>
            </a:lvl1pPr>
          </a:lstStyle>
          <a:p>
            <a:endParaRPr/>
          </a:p>
        </p:txBody>
      </p:sp>
      <p:sp>
        <p:nvSpPr>
          <p:cNvPr id="3" name="Holder 3"/>
          <p:cNvSpPr>
            <a:spLocks noGrp="1"/>
          </p:cNvSpPr>
          <p:nvPr>
            <p:ph type="body" idx="1"/>
          </p:nvPr>
        </p:nvSpPr>
        <p:spPr>
          <a:xfrm>
            <a:off x="1077769" y="2097292"/>
            <a:ext cx="6988463" cy="369332"/>
          </a:xfrm>
          <a:prstGeom prst="rect">
            <a:avLst/>
          </a:prstGeom>
        </p:spPr>
        <p:txBody>
          <a:bodyPr wrap="square" lIns="0" tIns="0" rIns="0" bIns="0">
            <a:spAutoFit/>
          </a:bodyPr>
          <a:lstStyle>
            <a:lvl1pPr>
              <a:defRPr sz="2400" b="1" i="0" u="heavy">
                <a:solidFill>
                  <a:srgbClr val="FFFC78"/>
                </a:solidFill>
                <a:latin typeface="Times New Roman"/>
                <a:cs typeface="Times New Roman"/>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4/7/2024</a:t>
            </a:fld>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761822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4B4F15-E2DB-43F1-BE3F-2639D2448249}" type="datetimeFigureOut">
              <a:rPr lang="el-GR" smtClean="0"/>
              <a:pPr/>
              <a:t>7/4/2024</a:t>
            </a:fld>
            <a:endParaRPr lang="el-GR" dirty="0"/>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7803C4-1D53-4A12-AE66-205C5378BC0D}" type="slidenum">
              <a:rPr lang="el-GR" smtClean="0"/>
              <a:pPr/>
              <a:t>‹#›</a:t>
            </a:fld>
            <a:endParaRPr lang="el-GR" dirty="0"/>
          </a:p>
        </p:txBody>
      </p:sp>
    </p:spTree>
    <p:extLst>
      <p:ext uri="{BB962C8B-B14F-4D97-AF65-F5344CB8AC3E}">
        <p14:creationId xmlns:p14="http://schemas.microsoft.com/office/powerpoint/2010/main" val="20208937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4.xml"/></Relationships>
</file>

<file path=ppt/slides/_rels/slide124.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4.xml"/></Relationships>
</file>

<file path=ppt/slides/_rels/slide126.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4.xml"/></Relationships>
</file>

<file path=ppt/slides/_rels/slide127.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6.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3" Type="http://schemas.openxmlformats.org/officeDocument/2006/relationships/hyperlink" Target="http://www.nearingzero.net/screen_res/nz071.jpg" TargetMode="External"/><Relationship Id="rId2" Type="http://schemas.openxmlformats.org/officeDocument/2006/relationships/image" Target="../media/image103.jpg"/><Relationship Id="rId1" Type="http://schemas.openxmlformats.org/officeDocument/2006/relationships/slideLayout" Target="../slideLayouts/slideLayout24.xml"/></Relationships>
</file>

<file path=ppt/slides/_rels/slide138.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gif"/><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71E050-9930-FCEE-5334-724629302FCD}"/>
              </a:ext>
            </a:extLst>
          </p:cNvPr>
          <p:cNvSpPr>
            <a:spLocks noGrp="1"/>
          </p:cNvSpPr>
          <p:nvPr>
            <p:ph type="ctrTitle"/>
          </p:nvPr>
        </p:nvSpPr>
        <p:spPr/>
        <p:txBody>
          <a:bodyPr/>
          <a:lstStyle/>
          <a:p>
            <a:r>
              <a:rPr lang="en-US" dirty="0"/>
              <a:t>ANATOMY OF THE MALE GENITAL SYSTEM</a:t>
            </a:r>
            <a:endParaRPr lang="el-GR" dirty="0"/>
          </a:p>
        </p:txBody>
      </p:sp>
      <p:sp>
        <p:nvSpPr>
          <p:cNvPr id="4" name="Υπότιτλος 2">
            <a:extLst>
              <a:ext uri="{FF2B5EF4-FFF2-40B4-BE49-F238E27FC236}">
                <a16:creationId xmlns:a16="http://schemas.microsoft.com/office/drawing/2014/main" id="{9DCE9A7D-58C1-84FA-AB92-90D25207F06F}"/>
              </a:ext>
            </a:extLst>
          </p:cNvPr>
          <p:cNvSpPr txBox="1">
            <a:spLocks/>
          </p:cNvSpPr>
          <p:nvPr/>
        </p:nvSpPr>
        <p:spPr>
          <a:xfrm>
            <a:off x="1044954" y="4455114"/>
            <a:ext cx="6858000" cy="1350150"/>
          </a:xfrm>
          <a:prstGeom prst="rect">
            <a:avLst/>
          </a:prstGeom>
        </p:spPr>
        <p:txBody>
          <a:bodyPr vert="horz" lIns="68580" tIns="34290" rIns="68580" bIns="34290" rtlCol="0">
            <a:normAutofit fontScale="6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685800" rtl="0" eaLnBrk="1" fontAlgn="auto" latinLnBrk="0" hangingPunct="1">
              <a:lnSpc>
                <a:spcPct val="100000"/>
              </a:lnSpc>
              <a:spcBef>
                <a:spcPct val="20000"/>
              </a:spcBef>
              <a:spcAft>
                <a:spcPts val="0"/>
              </a:spcAft>
              <a:buClrTx/>
              <a:buSzTx/>
              <a:buFont typeface="Arial" pitchFamily="34" charset="0"/>
              <a:buNone/>
              <a:tabLst/>
              <a:defRPr/>
            </a:pPr>
            <a:r>
              <a:rPr kumimoji="0" lang="en-US" sz="3300" b="1" i="1" u="none" strike="noStrike" kern="1200" cap="none" spc="0" normalizeH="0" baseline="0" noProof="0" dirty="0">
                <a:ln>
                  <a:noFill/>
                </a:ln>
                <a:solidFill>
                  <a:srgbClr val="000000"/>
                </a:solidFill>
                <a:effectLst/>
                <a:uLnTx/>
                <a:uFillTx/>
                <a:latin typeface="Gill Sans MT" panose="020B0502020104020203"/>
                <a:ea typeface="+mn-ea"/>
                <a:cs typeface="+mn-cs"/>
              </a:rPr>
              <a:t>Dimosthenis Chrysikos </a:t>
            </a:r>
          </a:p>
          <a:p>
            <a:pPr marL="0" marR="0" lvl="0" indent="0" algn="ctr" defTabSz="685800" rtl="0" eaLnBrk="1" fontAlgn="auto" latinLnBrk="0" hangingPunct="1">
              <a:lnSpc>
                <a:spcPct val="100000"/>
              </a:lnSpc>
              <a:spcBef>
                <a:spcPct val="20000"/>
              </a:spcBef>
              <a:spcAft>
                <a:spcPts val="0"/>
              </a:spcAft>
              <a:buClrTx/>
              <a:buSzTx/>
              <a:buFont typeface="Arial" pitchFamily="34" charset="0"/>
              <a:buNone/>
              <a:tabLst/>
              <a:defRPr/>
            </a:pPr>
            <a:r>
              <a:rPr kumimoji="0" lang="en-US" sz="3300" b="1" i="1" u="none" strike="noStrike" kern="1200" cap="none" spc="0" normalizeH="0" baseline="0" noProof="0" dirty="0">
                <a:ln>
                  <a:noFill/>
                </a:ln>
                <a:solidFill>
                  <a:srgbClr val="000000"/>
                </a:solidFill>
                <a:effectLst/>
                <a:uLnTx/>
                <a:uFillTx/>
                <a:latin typeface="Gill Sans MT" panose="020B0502020104020203"/>
                <a:ea typeface="+mn-ea"/>
                <a:cs typeface="+mn-cs"/>
              </a:rPr>
              <a:t>Surgeon</a:t>
            </a:r>
          </a:p>
          <a:p>
            <a:pPr marL="0" marR="0" lvl="0" indent="0" algn="ctr" defTabSz="685800" rtl="0" eaLnBrk="1" fontAlgn="auto" latinLnBrk="0" hangingPunct="1">
              <a:lnSpc>
                <a:spcPct val="100000"/>
              </a:lnSpc>
              <a:spcBef>
                <a:spcPct val="20000"/>
              </a:spcBef>
              <a:spcAft>
                <a:spcPts val="0"/>
              </a:spcAft>
              <a:buClrTx/>
              <a:buSzTx/>
              <a:buFont typeface="Arial" pitchFamily="34" charset="0"/>
              <a:buNone/>
              <a:tabLst/>
              <a:defRPr/>
            </a:pPr>
            <a:r>
              <a:rPr kumimoji="0" lang="en-US" sz="3300" b="1" i="1" u="none" strike="noStrike" kern="1200" cap="none" spc="0" normalizeH="0" baseline="0" noProof="0" dirty="0">
                <a:ln>
                  <a:noFill/>
                </a:ln>
                <a:solidFill>
                  <a:srgbClr val="000000"/>
                </a:solidFill>
                <a:effectLst/>
                <a:uLnTx/>
                <a:uFillTx/>
                <a:latin typeface="Gill Sans MT" panose="020B0502020104020203"/>
                <a:ea typeface="+mn-ea"/>
                <a:cs typeface="+mn-cs"/>
              </a:rPr>
              <a:t>Assistant Professor</a:t>
            </a:r>
          </a:p>
          <a:p>
            <a:pPr marL="0" marR="0" lvl="0" indent="0" algn="ctr" defTabSz="685800" rtl="0" eaLnBrk="1" fontAlgn="auto" latinLnBrk="0" hangingPunct="1">
              <a:lnSpc>
                <a:spcPct val="100000"/>
              </a:lnSpc>
              <a:spcBef>
                <a:spcPct val="20000"/>
              </a:spcBef>
              <a:spcAft>
                <a:spcPts val="0"/>
              </a:spcAft>
              <a:buClrTx/>
              <a:buSzTx/>
              <a:buFont typeface="Arial" pitchFamily="34" charset="0"/>
              <a:buNone/>
              <a:tabLst/>
              <a:defRPr/>
            </a:pPr>
            <a:r>
              <a:rPr kumimoji="0" lang="en-US" sz="3300" b="1" i="1" u="none" strike="noStrike" kern="1200" cap="none" spc="0" normalizeH="0" baseline="0" noProof="0" dirty="0">
                <a:ln>
                  <a:noFill/>
                </a:ln>
                <a:solidFill>
                  <a:srgbClr val="000000"/>
                </a:solidFill>
                <a:effectLst/>
                <a:uLnTx/>
                <a:uFillTx/>
                <a:latin typeface="Gill Sans MT" panose="020B0502020104020203"/>
                <a:ea typeface="+mn-ea"/>
                <a:cs typeface="+mn-cs"/>
              </a:rPr>
              <a:t>Department of Anatomy, School of Medicine, NKUA</a:t>
            </a:r>
          </a:p>
          <a:p>
            <a:pPr marL="0" marR="0" lvl="0" indent="0" algn="ctr" defTabSz="685800" rtl="0" eaLnBrk="1" fontAlgn="auto" latinLnBrk="0" hangingPunct="1">
              <a:lnSpc>
                <a:spcPct val="100000"/>
              </a:lnSpc>
              <a:spcBef>
                <a:spcPct val="20000"/>
              </a:spcBef>
              <a:spcAft>
                <a:spcPts val="0"/>
              </a:spcAft>
              <a:buClrTx/>
              <a:buSzTx/>
              <a:buFont typeface="Arial" pitchFamily="34" charset="0"/>
              <a:buNone/>
              <a:tabLst/>
              <a:defRPr/>
            </a:pPr>
            <a:endParaRPr kumimoji="0" lang="el-GR" sz="2400" b="0" i="0" u="none" strike="noStrike" kern="1200" cap="none" spc="0" normalizeH="0" baseline="0" noProof="0" dirty="0">
              <a:ln>
                <a:noFill/>
              </a:ln>
              <a:solidFill>
                <a:srgbClr val="000000">
                  <a:tint val="75000"/>
                </a:srgbClr>
              </a:solidFill>
              <a:effectLst/>
              <a:uLnTx/>
              <a:uFillTx/>
              <a:latin typeface="Corbel" panose="020B0503020204020204" pitchFamily="34" charset="0"/>
              <a:ea typeface="+mn-ea"/>
              <a:cs typeface="+mn-cs"/>
            </a:endParaRPr>
          </a:p>
        </p:txBody>
      </p:sp>
      <p:pic>
        <p:nvPicPr>
          <p:cNvPr id="5" name="Picture 3">
            <a:extLst>
              <a:ext uri="{FF2B5EF4-FFF2-40B4-BE49-F238E27FC236}">
                <a16:creationId xmlns:a16="http://schemas.microsoft.com/office/drawing/2014/main" id="{7A4C22F1-6AFD-7A81-8657-D86F789621A0}"/>
              </a:ext>
            </a:extLst>
          </p:cNvPr>
          <p:cNvPicPr>
            <a:picLocks noChangeAspect="1" noChangeArrowheads="1"/>
          </p:cNvPicPr>
          <p:nvPr/>
        </p:nvPicPr>
        <p:blipFill>
          <a:blip r:embed="rId2" cstate="print"/>
          <a:srcRect/>
          <a:stretch>
            <a:fillRect/>
          </a:stretch>
        </p:blipFill>
        <p:spPr bwMode="auto">
          <a:xfrm>
            <a:off x="116038" y="1052736"/>
            <a:ext cx="882693" cy="933450"/>
          </a:xfrm>
          <a:prstGeom prst="rect">
            <a:avLst/>
          </a:prstGeom>
          <a:noFill/>
          <a:ln w="9525">
            <a:noFill/>
            <a:round/>
            <a:headEnd/>
            <a:tailEnd/>
          </a:ln>
        </p:spPr>
      </p:pic>
      <p:pic>
        <p:nvPicPr>
          <p:cNvPr id="6" name="Picture 4">
            <a:extLst>
              <a:ext uri="{FF2B5EF4-FFF2-40B4-BE49-F238E27FC236}">
                <a16:creationId xmlns:a16="http://schemas.microsoft.com/office/drawing/2014/main" id="{1A980627-BAB1-E9BD-9A37-941E2549B24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902954" y="1052736"/>
            <a:ext cx="942975" cy="933450"/>
          </a:xfrm>
          <a:prstGeom prst="rect">
            <a:avLst/>
          </a:prstGeom>
          <a:blipFill>
            <a:blip r:embed="rId4"/>
            <a:tile tx="0" ty="0" sx="100000" sy="100000" flip="none" algn="tl"/>
          </a:blipFill>
          <a:ln>
            <a:noFill/>
          </a:ln>
        </p:spPr>
      </p:pic>
    </p:spTree>
    <p:extLst>
      <p:ext uri="{BB962C8B-B14F-4D97-AF65-F5344CB8AC3E}">
        <p14:creationId xmlns:p14="http://schemas.microsoft.com/office/powerpoint/2010/main" val="1069290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349072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Τίτλος 1">
            <a:extLst>
              <a:ext uri="{FF2B5EF4-FFF2-40B4-BE49-F238E27FC236}">
                <a16:creationId xmlns:a16="http://schemas.microsoft.com/office/drawing/2014/main" id="{9766DB1F-BAC9-6A0A-CC45-08B969D9472E}"/>
              </a:ext>
            </a:extLst>
          </p:cNvPr>
          <p:cNvSpPr>
            <a:spLocks noGrp="1"/>
          </p:cNvSpPr>
          <p:nvPr>
            <p:ph type="title"/>
          </p:nvPr>
        </p:nvSpPr>
        <p:spPr>
          <a:xfrm>
            <a:off x="603504" y="2660904"/>
            <a:ext cx="2283713" cy="1220844"/>
          </a:xfrm>
        </p:spPr>
        <p:txBody>
          <a:bodyPr vert="horz" lIns="205740" tIns="137160" rIns="205740" bIns="137160" rtlCol="0" anchor="ctr" anchorCtr="1">
            <a:normAutofit fontScale="90000"/>
          </a:bodyPr>
          <a:lstStyle/>
          <a:p>
            <a:r>
              <a:rPr lang="en-US" dirty="0"/>
              <a:t>Defects of closure of processus vaginalis</a:t>
            </a:r>
          </a:p>
        </p:txBody>
      </p:sp>
      <p:pic>
        <p:nvPicPr>
          <p:cNvPr id="4" name="Θέση περιεχομένου 3" descr="Εικόνα που περιέχει ζωγραφιά, σκίτσο/σχέδιο, τέχνη, εικονογράφηση&#10;&#10;Περιγραφή που δημιουργήθηκε αυτόματα">
            <a:extLst>
              <a:ext uri="{FF2B5EF4-FFF2-40B4-BE49-F238E27FC236}">
                <a16:creationId xmlns:a16="http://schemas.microsoft.com/office/drawing/2014/main" id="{0D586AD2-91B3-FDD6-A044-377F5AA326BD}"/>
              </a:ext>
            </a:extLst>
          </p:cNvPr>
          <p:cNvPicPr>
            <a:picLocks noGrp="1" noChangeAspect="1"/>
          </p:cNvPicPr>
          <p:nvPr>
            <p:ph idx="1"/>
          </p:nvPr>
        </p:nvPicPr>
        <p:blipFill>
          <a:blip r:embed="rId2"/>
          <a:stretch>
            <a:fillRect/>
          </a:stretch>
        </p:blipFill>
        <p:spPr>
          <a:xfrm>
            <a:off x="3923928" y="332656"/>
            <a:ext cx="4536504" cy="5904656"/>
          </a:xfrm>
          <a:prstGeom prst="rect">
            <a:avLst/>
          </a:prstGeom>
        </p:spPr>
      </p:pic>
    </p:spTree>
    <p:extLst>
      <p:ext uri="{BB962C8B-B14F-4D97-AF65-F5344CB8AC3E}">
        <p14:creationId xmlns:p14="http://schemas.microsoft.com/office/powerpoint/2010/main" val="321530815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17332" y="1104900"/>
            <a:ext cx="4310343" cy="607719"/>
          </a:xfrm>
          <a:prstGeom prst="rect">
            <a:avLst/>
          </a:prstGeom>
        </p:spPr>
        <p:txBody>
          <a:bodyPr vert="horz" wrap="square" lIns="0" tIns="10085" rIns="0" bIns="0" rtlCol="0">
            <a:spAutoFit/>
          </a:bodyPr>
          <a:lstStyle/>
          <a:p>
            <a:pPr marL="11206">
              <a:spcBef>
                <a:spcPts val="79"/>
              </a:spcBef>
            </a:pPr>
            <a:r>
              <a:rPr spc="-4" dirty="0"/>
              <a:t>Testis</a:t>
            </a:r>
            <a:r>
              <a:rPr spc="-13" dirty="0"/>
              <a:t> </a:t>
            </a:r>
            <a:r>
              <a:rPr spc="-4" dirty="0"/>
              <a:t>vascularization</a:t>
            </a:r>
          </a:p>
        </p:txBody>
      </p:sp>
      <p:grpSp>
        <p:nvGrpSpPr>
          <p:cNvPr id="3" name="object 3"/>
          <p:cNvGrpSpPr/>
          <p:nvPr/>
        </p:nvGrpSpPr>
        <p:grpSpPr>
          <a:xfrm>
            <a:off x="1143000" y="2151528"/>
            <a:ext cx="4994462" cy="3630706"/>
            <a:chOff x="1143000" y="2438399"/>
            <a:chExt cx="5660390" cy="4114800"/>
          </a:xfrm>
        </p:grpSpPr>
        <p:pic>
          <p:nvPicPr>
            <p:cNvPr id="4" name="object 4"/>
            <p:cNvPicPr/>
            <p:nvPr/>
          </p:nvPicPr>
          <p:blipFill>
            <a:blip r:embed="rId2" cstate="print"/>
            <a:stretch>
              <a:fillRect/>
            </a:stretch>
          </p:blipFill>
          <p:spPr>
            <a:xfrm>
              <a:off x="1143000" y="2438399"/>
              <a:ext cx="4724400" cy="4114800"/>
            </a:xfrm>
            <a:prstGeom prst="rect">
              <a:avLst/>
            </a:prstGeom>
          </p:spPr>
        </p:pic>
        <p:sp>
          <p:nvSpPr>
            <p:cNvPr id="5" name="object 5"/>
            <p:cNvSpPr/>
            <p:nvPr/>
          </p:nvSpPr>
          <p:spPr>
            <a:xfrm>
              <a:off x="2753868" y="4116322"/>
              <a:ext cx="4029710" cy="951230"/>
            </a:xfrm>
            <a:custGeom>
              <a:avLst/>
              <a:gdLst/>
              <a:ahLst/>
              <a:cxnLst/>
              <a:rect l="l" t="t" r="r" b="b"/>
              <a:pathLst>
                <a:path w="4029709" h="951229">
                  <a:moveTo>
                    <a:pt x="4029456" y="0"/>
                  </a:moveTo>
                  <a:lnTo>
                    <a:pt x="0" y="950976"/>
                  </a:lnTo>
                </a:path>
              </a:pathLst>
            </a:custGeom>
            <a:ln w="39623">
              <a:solidFill>
                <a:srgbClr val="FFFC78"/>
              </a:solidFill>
            </a:ln>
          </p:spPr>
          <p:txBody>
            <a:bodyPr wrap="square" lIns="0" tIns="0" rIns="0" bIns="0" rtlCol="0"/>
            <a:lstStyle/>
            <a:p>
              <a:pPr defTabSz="806867"/>
              <a:endParaRPr sz="1588">
                <a:solidFill>
                  <a:prstClr val="black"/>
                </a:solidFill>
                <a:latin typeface="Calibri"/>
              </a:endParaRPr>
            </a:p>
          </p:txBody>
        </p:sp>
        <p:sp>
          <p:nvSpPr>
            <p:cNvPr id="6" name="object 6"/>
            <p:cNvSpPr/>
            <p:nvPr/>
          </p:nvSpPr>
          <p:spPr>
            <a:xfrm>
              <a:off x="2592324" y="4985003"/>
              <a:ext cx="189230" cy="167640"/>
            </a:xfrm>
            <a:custGeom>
              <a:avLst/>
              <a:gdLst/>
              <a:ahLst/>
              <a:cxnLst/>
              <a:rect l="l" t="t" r="r" b="b"/>
              <a:pathLst>
                <a:path w="189230" h="167639">
                  <a:moveTo>
                    <a:pt x="149351" y="0"/>
                  </a:moveTo>
                  <a:lnTo>
                    <a:pt x="0" y="124967"/>
                  </a:lnTo>
                  <a:lnTo>
                    <a:pt x="188975" y="167640"/>
                  </a:lnTo>
                  <a:lnTo>
                    <a:pt x="149351" y="0"/>
                  </a:lnTo>
                  <a:close/>
                </a:path>
              </a:pathLst>
            </a:custGeom>
            <a:solidFill>
              <a:srgbClr val="FFFC78"/>
            </a:solidFill>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4814316" y="5183122"/>
              <a:ext cx="1892935" cy="350520"/>
            </a:xfrm>
            <a:custGeom>
              <a:avLst/>
              <a:gdLst/>
              <a:ahLst/>
              <a:cxnLst/>
              <a:rect l="l" t="t" r="r" b="b"/>
              <a:pathLst>
                <a:path w="1892934" h="350520">
                  <a:moveTo>
                    <a:pt x="1892808" y="0"/>
                  </a:moveTo>
                  <a:lnTo>
                    <a:pt x="0" y="350520"/>
                  </a:lnTo>
                </a:path>
              </a:pathLst>
            </a:custGeom>
            <a:ln w="39623">
              <a:solidFill>
                <a:srgbClr val="FFFC78"/>
              </a:solidFill>
            </a:ln>
          </p:spPr>
          <p:txBody>
            <a:bodyPr wrap="square" lIns="0" tIns="0" rIns="0" bIns="0" rtlCol="0"/>
            <a:lstStyle/>
            <a:p>
              <a:pPr defTabSz="806867"/>
              <a:endParaRPr sz="1588">
                <a:solidFill>
                  <a:prstClr val="black"/>
                </a:solidFill>
                <a:latin typeface="Calibri"/>
              </a:endParaRPr>
            </a:p>
          </p:txBody>
        </p:sp>
        <p:sp>
          <p:nvSpPr>
            <p:cNvPr id="8" name="object 8"/>
            <p:cNvSpPr/>
            <p:nvPr/>
          </p:nvSpPr>
          <p:spPr>
            <a:xfrm>
              <a:off x="4652771" y="5451347"/>
              <a:ext cx="182880" cy="167640"/>
            </a:xfrm>
            <a:custGeom>
              <a:avLst/>
              <a:gdLst/>
              <a:ahLst/>
              <a:cxnLst/>
              <a:rect l="l" t="t" r="r" b="b"/>
              <a:pathLst>
                <a:path w="182879" h="167639">
                  <a:moveTo>
                    <a:pt x="152400" y="0"/>
                  </a:moveTo>
                  <a:lnTo>
                    <a:pt x="0" y="115823"/>
                  </a:lnTo>
                  <a:lnTo>
                    <a:pt x="182879" y="167640"/>
                  </a:lnTo>
                  <a:lnTo>
                    <a:pt x="152400" y="0"/>
                  </a:lnTo>
                  <a:close/>
                </a:path>
              </a:pathLst>
            </a:custGeom>
            <a:solidFill>
              <a:srgbClr val="FFFC78"/>
            </a:solidFill>
          </p:spPr>
          <p:txBody>
            <a:bodyPr wrap="square" lIns="0" tIns="0" rIns="0" bIns="0" rtlCol="0"/>
            <a:lstStyle/>
            <a:p>
              <a:pPr defTabSz="806867"/>
              <a:endParaRPr sz="1588">
                <a:solidFill>
                  <a:prstClr val="black"/>
                </a:solidFill>
                <a:latin typeface="Calibri"/>
              </a:endParaRPr>
            </a:p>
          </p:txBody>
        </p:sp>
      </p:grpSp>
      <p:sp>
        <p:nvSpPr>
          <p:cNvPr id="9" name="object 9"/>
          <p:cNvSpPr txBox="1"/>
          <p:nvPr/>
        </p:nvSpPr>
        <p:spPr>
          <a:xfrm>
            <a:off x="6120652" y="3304838"/>
            <a:ext cx="1776693" cy="1560137"/>
          </a:xfrm>
          <a:prstGeom prst="rect">
            <a:avLst/>
          </a:prstGeom>
        </p:spPr>
        <p:txBody>
          <a:bodyPr vert="horz" wrap="square" lIns="0" tIns="11206" rIns="0" bIns="0" rtlCol="0">
            <a:spAutoFit/>
          </a:bodyPr>
          <a:lstStyle/>
          <a:p>
            <a:pPr marL="145124" defTabSz="806867">
              <a:spcBef>
                <a:spcPts val="88"/>
              </a:spcBef>
            </a:pPr>
            <a:r>
              <a:rPr sz="2118" spc="-4" dirty="0">
                <a:solidFill>
                  <a:srgbClr val="FFFC78"/>
                </a:solidFill>
                <a:latin typeface="Times New Roman"/>
                <a:cs typeface="Times New Roman"/>
              </a:rPr>
              <a:t>Arterial</a:t>
            </a:r>
            <a:r>
              <a:rPr sz="2118" spc="-71" dirty="0">
                <a:solidFill>
                  <a:srgbClr val="FFFC78"/>
                </a:solidFill>
                <a:latin typeface="Times New Roman"/>
                <a:cs typeface="Times New Roman"/>
              </a:rPr>
              <a:t> </a:t>
            </a:r>
            <a:r>
              <a:rPr sz="2118" spc="-4" dirty="0">
                <a:solidFill>
                  <a:srgbClr val="FFFC78"/>
                </a:solidFill>
                <a:latin typeface="Times New Roman"/>
                <a:cs typeface="Times New Roman"/>
              </a:rPr>
              <a:t>supply</a:t>
            </a:r>
            <a:endParaRPr sz="2118">
              <a:solidFill>
                <a:prstClr val="black"/>
              </a:solidFill>
              <a:latin typeface="Times New Roman"/>
              <a:cs typeface="Times New Roman"/>
            </a:endParaRPr>
          </a:p>
          <a:p>
            <a:pPr defTabSz="806867"/>
            <a:endParaRPr sz="2294">
              <a:solidFill>
                <a:prstClr val="black"/>
              </a:solidFill>
              <a:latin typeface="Times New Roman"/>
              <a:cs typeface="Times New Roman"/>
            </a:endParaRPr>
          </a:p>
          <a:p>
            <a:pPr marL="11206" marR="936862" defTabSz="806867">
              <a:spcBef>
                <a:spcPts val="1703"/>
              </a:spcBef>
            </a:pPr>
            <a:r>
              <a:rPr sz="2118" spc="-4" dirty="0">
                <a:solidFill>
                  <a:srgbClr val="FFFC78"/>
                </a:solidFill>
                <a:latin typeface="Times New Roman"/>
                <a:cs typeface="Times New Roman"/>
              </a:rPr>
              <a:t>Venous  supply</a:t>
            </a:r>
            <a:endParaRPr sz="2118">
              <a:solidFill>
                <a:prstClr val="black"/>
              </a:solidFill>
              <a:latin typeface="Times New Roman"/>
              <a:cs typeface="Times New Roman"/>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39831" y="1104900"/>
            <a:ext cx="4663328" cy="607719"/>
          </a:xfrm>
          <a:prstGeom prst="rect">
            <a:avLst/>
          </a:prstGeom>
        </p:spPr>
        <p:txBody>
          <a:bodyPr vert="horz" wrap="square" lIns="0" tIns="10085" rIns="0" bIns="0" rtlCol="0">
            <a:spAutoFit/>
          </a:bodyPr>
          <a:lstStyle/>
          <a:p>
            <a:pPr marL="11206">
              <a:spcBef>
                <a:spcPts val="79"/>
              </a:spcBef>
            </a:pPr>
            <a:r>
              <a:rPr spc="-4" dirty="0"/>
              <a:t>Testicular</a:t>
            </a:r>
            <a:r>
              <a:rPr spc="-35" dirty="0"/>
              <a:t> </a:t>
            </a:r>
            <a:r>
              <a:rPr spc="-4" dirty="0"/>
              <a:t>development</a:t>
            </a:r>
          </a:p>
        </p:txBody>
      </p:sp>
      <p:sp>
        <p:nvSpPr>
          <p:cNvPr id="3" name="object 3"/>
          <p:cNvSpPr txBox="1"/>
          <p:nvPr/>
        </p:nvSpPr>
        <p:spPr>
          <a:xfrm>
            <a:off x="5112123" y="2159149"/>
            <a:ext cx="2958353" cy="1532810"/>
          </a:xfrm>
          <a:prstGeom prst="rect">
            <a:avLst/>
          </a:prstGeom>
        </p:spPr>
        <p:txBody>
          <a:bodyPr vert="horz" wrap="square" lIns="0" tIns="11766" rIns="0" bIns="0" rtlCol="0">
            <a:spAutoFit/>
          </a:bodyPr>
          <a:lstStyle/>
          <a:p>
            <a:pPr marL="314902" marR="4483" indent="-304256" defTabSz="806867">
              <a:spcBef>
                <a:spcPts val="93"/>
              </a:spcBef>
              <a:buFontTx/>
              <a:buChar char="•"/>
              <a:tabLst>
                <a:tab pos="314902" algn="l"/>
                <a:tab pos="315462" algn="l"/>
              </a:tabLst>
            </a:pPr>
            <a:r>
              <a:rPr sz="2471" spc="-4" dirty="0">
                <a:solidFill>
                  <a:srgbClr val="FFFC78"/>
                </a:solidFill>
                <a:latin typeface="Times New Roman"/>
                <a:cs typeface="Times New Roman"/>
              </a:rPr>
              <a:t>Develops </a:t>
            </a:r>
            <a:r>
              <a:rPr sz="2471" dirty="0">
                <a:solidFill>
                  <a:srgbClr val="FFFC78"/>
                </a:solidFill>
                <a:latin typeface="Times New Roman"/>
                <a:cs typeface="Times New Roman"/>
              </a:rPr>
              <a:t>in </a:t>
            </a:r>
            <a:r>
              <a:rPr sz="2471" spc="-4" dirty="0">
                <a:solidFill>
                  <a:srgbClr val="FFFC78"/>
                </a:solidFill>
                <a:latin typeface="Times New Roman"/>
                <a:cs typeface="Times New Roman"/>
              </a:rPr>
              <a:t>the </a:t>
            </a:r>
            <a:r>
              <a:rPr sz="2471" dirty="0">
                <a:solidFill>
                  <a:srgbClr val="00D100"/>
                </a:solidFill>
                <a:latin typeface="Times New Roman"/>
                <a:cs typeface="Times New Roman"/>
              </a:rPr>
              <a:t> </a:t>
            </a:r>
            <a:r>
              <a:rPr sz="2471" u="heavy" spc="-4" dirty="0">
                <a:solidFill>
                  <a:srgbClr val="00D100"/>
                </a:solidFill>
                <a:uFill>
                  <a:solidFill>
                    <a:srgbClr val="00D100"/>
                  </a:solidFill>
                </a:uFill>
                <a:latin typeface="Times New Roman"/>
                <a:cs typeface="Times New Roman"/>
              </a:rPr>
              <a:t>abdominal cavity </a:t>
            </a:r>
            <a:r>
              <a:rPr sz="2471" dirty="0">
                <a:solidFill>
                  <a:srgbClr val="00D100"/>
                </a:solidFill>
                <a:latin typeface="Times New Roman"/>
                <a:cs typeface="Times New Roman"/>
              </a:rPr>
              <a:t> </a:t>
            </a:r>
            <a:r>
              <a:rPr sz="2471" dirty="0">
                <a:solidFill>
                  <a:srgbClr val="FFFC78"/>
                </a:solidFill>
                <a:latin typeface="Times New Roman"/>
                <a:cs typeface="Times New Roman"/>
              </a:rPr>
              <a:t>from </a:t>
            </a:r>
            <a:r>
              <a:rPr sz="2471" spc="-4" dirty="0">
                <a:solidFill>
                  <a:srgbClr val="FFFC78"/>
                </a:solidFill>
                <a:latin typeface="Times New Roman"/>
                <a:cs typeface="Times New Roman"/>
              </a:rPr>
              <a:t>the medulla </a:t>
            </a:r>
            <a:r>
              <a:rPr sz="2471" dirty="0">
                <a:solidFill>
                  <a:srgbClr val="FFFC78"/>
                </a:solidFill>
                <a:latin typeface="Times New Roman"/>
                <a:cs typeface="Times New Roman"/>
              </a:rPr>
              <a:t>of </a:t>
            </a:r>
            <a:r>
              <a:rPr sz="2471" spc="4" dirty="0">
                <a:solidFill>
                  <a:srgbClr val="FFFC78"/>
                </a:solidFill>
                <a:latin typeface="Times New Roman"/>
                <a:cs typeface="Times New Roman"/>
              </a:rPr>
              <a:t> </a:t>
            </a:r>
            <a:r>
              <a:rPr sz="2471" spc="-4" dirty="0">
                <a:solidFill>
                  <a:srgbClr val="FFFC78"/>
                </a:solidFill>
                <a:latin typeface="Times New Roman"/>
                <a:cs typeface="Times New Roman"/>
              </a:rPr>
              <a:t>the</a:t>
            </a:r>
            <a:r>
              <a:rPr sz="2471" spc="-18" dirty="0">
                <a:solidFill>
                  <a:srgbClr val="FFFC78"/>
                </a:solidFill>
                <a:latin typeface="Times New Roman"/>
                <a:cs typeface="Times New Roman"/>
              </a:rPr>
              <a:t> </a:t>
            </a:r>
            <a:r>
              <a:rPr sz="2471" spc="-4" dirty="0">
                <a:solidFill>
                  <a:srgbClr val="FFFC78"/>
                </a:solidFill>
                <a:latin typeface="Times New Roman"/>
                <a:cs typeface="Times New Roman"/>
              </a:rPr>
              <a:t>primordial</a:t>
            </a:r>
            <a:r>
              <a:rPr sz="2471" spc="-18" dirty="0">
                <a:solidFill>
                  <a:srgbClr val="FFFC78"/>
                </a:solidFill>
                <a:latin typeface="Times New Roman"/>
                <a:cs typeface="Times New Roman"/>
              </a:rPr>
              <a:t> </a:t>
            </a:r>
            <a:r>
              <a:rPr sz="2471" spc="-4" dirty="0">
                <a:solidFill>
                  <a:srgbClr val="FFFC78"/>
                </a:solidFill>
                <a:latin typeface="Times New Roman"/>
                <a:cs typeface="Times New Roman"/>
              </a:rPr>
              <a:t>gonad</a:t>
            </a:r>
            <a:endParaRPr sz="2471">
              <a:solidFill>
                <a:prstClr val="black"/>
              </a:solidFill>
              <a:latin typeface="Times New Roman"/>
              <a:cs typeface="Times New Roman"/>
            </a:endParaRPr>
          </a:p>
        </p:txBody>
      </p:sp>
      <p:pic>
        <p:nvPicPr>
          <p:cNvPr id="4" name="object 4"/>
          <p:cNvPicPr/>
          <p:nvPr/>
        </p:nvPicPr>
        <p:blipFill>
          <a:blip r:embed="rId2" cstate="print"/>
          <a:stretch>
            <a:fillRect/>
          </a:stretch>
        </p:blipFill>
        <p:spPr>
          <a:xfrm>
            <a:off x="1143000" y="2409712"/>
            <a:ext cx="3361765" cy="3111649"/>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18547" y="1104900"/>
            <a:ext cx="3705225" cy="607719"/>
          </a:xfrm>
          <a:prstGeom prst="rect">
            <a:avLst/>
          </a:prstGeom>
        </p:spPr>
        <p:txBody>
          <a:bodyPr vert="horz" wrap="square" lIns="0" tIns="10085" rIns="0" bIns="0" rtlCol="0">
            <a:spAutoFit/>
          </a:bodyPr>
          <a:lstStyle/>
          <a:p>
            <a:pPr marL="11206">
              <a:spcBef>
                <a:spcPts val="79"/>
              </a:spcBef>
            </a:pPr>
            <a:r>
              <a:rPr spc="-4" dirty="0"/>
              <a:t>Testicular</a:t>
            </a:r>
            <a:r>
              <a:rPr spc="-40" dirty="0"/>
              <a:t> </a:t>
            </a:r>
            <a:r>
              <a:rPr spc="-4" dirty="0"/>
              <a:t>location</a:t>
            </a:r>
          </a:p>
        </p:txBody>
      </p:sp>
      <p:sp>
        <p:nvSpPr>
          <p:cNvPr id="3" name="object 3"/>
          <p:cNvSpPr txBox="1"/>
          <p:nvPr/>
        </p:nvSpPr>
        <p:spPr>
          <a:xfrm>
            <a:off x="1414182" y="2084921"/>
            <a:ext cx="6225427" cy="3611747"/>
          </a:xfrm>
          <a:prstGeom prst="rect">
            <a:avLst/>
          </a:prstGeom>
        </p:spPr>
        <p:txBody>
          <a:bodyPr vert="horz" wrap="square" lIns="0" tIns="86285" rIns="0" bIns="0" rtlCol="0">
            <a:spAutoFit/>
          </a:bodyPr>
          <a:lstStyle/>
          <a:p>
            <a:pPr marL="314902" indent="-304256" defTabSz="806867">
              <a:spcBef>
                <a:spcPts val="679"/>
              </a:spcBef>
              <a:buFontTx/>
              <a:buChar char="•"/>
              <a:tabLst>
                <a:tab pos="314902" algn="l"/>
                <a:tab pos="315462" algn="l"/>
              </a:tabLst>
            </a:pPr>
            <a:r>
              <a:rPr sz="2471" dirty="0">
                <a:solidFill>
                  <a:srgbClr val="FFFC78"/>
                </a:solidFill>
                <a:latin typeface="Times New Roman"/>
                <a:cs typeface="Times New Roman"/>
              </a:rPr>
              <a:t>In</a:t>
            </a:r>
            <a:r>
              <a:rPr sz="2471" spc="-4" dirty="0">
                <a:solidFill>
                  <a:srgbClr val="FFFC78"/>
                </a:solidFill>
                <a:latin typeface="Times New Roman"/>
                <a:cs typeface="Times New Roman"/>
              </a:rPr>
              <a:t> most</a:t>
            </a:r>
            <a:r>
              <a:rPr sz="2471" dirty="0">
                <a:solidFill>
                  <a:srgbClr val="FFFC78"/>
                </a:solidFill>
                <a:latin typeface="Times New Roman"/>
                <a:cs typeface="Times New Roman"/>
              </a:rPr>
              <a:t> </a:t>
            </a:r>
            <a:r>
              <a:rPr sz="2471" spc="-4" dirty="0">
                <a:solidFill>
                  <a:srgbClr val="FFFC78"/>
                </a:solidFill>
                <a:latin typeface="Times New Roman"/>
                <a:cs typeface="Times New Roman"/>
              </a:rPr>
              <a:t>animals</a:t>
            </a:r>
            <a:r>
              <a:rPr sz="2471" dirty="0">
                <a:solidFill>
                  <a:srgbClr val="FFFC78"/>
                </a:solidFill>
                <a:latin typeface="Times New Roman"/>
                <a:cs typeface="Times New Roman"/>
              </a:rPr>
              <a:t> </a:t>
            </a:r>
            <a:r>
              <a:rPr sz="2471" spc="-4" dirty="0">
                <a:solidFill>
                  <a:srgbClr val="FFFC78"/>
                </a:solidFill>
                <a:latin typeface="Times New Roman"/>
                <a:cs typeface="Times New Roman"/>
              </a:rPr>
              <a:t>the</a:t>
            </a:r>
            <a:r>
              <a:rPr sz="2471" dirty="0">
                <a:solidFill>
                  <a:srgbClr val="FFFC78"/>
                </a:solidFill>
                <a:latin typeface="Times New Roman"/>
                <a:cs typeface="Times New Roman"/>
              </a:rPr>
              <a:t> </a:t>
            </a:r>
            <a:r>
              <a:rPr sz="2471" spc="-4" dirty="0">
                <a:solidFill>
                  <a:srgbClr val="FFFC78"/>
                </a:solidFill>
                <a:latin typeface="Times New Roman"/>
                <a:cs typeface="Times New Roman"/>
              </a:rPr>
              <a:t>testes</a:t>
            </a:r>
            <a:r>
              <a:rPr sz="2471" dirty="0">
                <a:solidFill>
                  <a:srgbClr val="FFFC78"/>
                </a:solidFill>
                <a:latin typeface="Times New Roman"/>
                <a:cs typeface="Times New Roman"/>
              </a:rPr>
              <a:t> </a:t>
            </a:r>
            <a:r>
              <a:rPr sz="2471" spc="-4" dirty="0">
                <a:solidFill>
                  <a:srgbClr val="FFFC78"/>
                </a:solidFill>
                <a:latin typeface="Times New Roman"/>
                <a:cs typeface="Times New Roman"/>
              </a:rPr>
              <a:t>lie</a:t>
            </a:r>
            <a:r>
              <a:rPr sz="2471" dirty="0">
                <a:solidFill>
                  <a:srgbClr val="FFFC78"/>
                </a:solidFill>
                <a:latin typeface="Times New Roman"/>
                <a:cs typeface="Times New Roman"/>
              </a:rPr>
              <a:t> in</a:t>
            </a:r>
            <a:r>
              <a:rPr sz="2471" spc="-4" dirty="0">
                <a:solidFill>
                  <a:srgbClr val="FFFC78"/>
                </a:solidFill>
                <a:latin typeface="Times New Roman"/>
                <a:cs typeface="Times New Roman"/>
              </a:rPr>
              <a:t> the</a:t>
            </a:r>
            <a:r>
              <a:rPr sz="2471" dirty="0">
                <a:solidFill>
                  <a:srgbClr val="FFFC78"/>
                </a:solidFill>
                <a:latin typeface="Times New Roman"/>
                <a:cs typeface="Times New Roman"/>
              </a:rPr>
              <a:t> </a:t>
            </a:r>
            <a:r>
              <a:rPr sz="2471" spc="-4" dirty="0">
                <a:solidFill>
                  <a:srgbClr val="FFFC78"/>
                </a:solidFill>
                <a:latin typeface="Times New Roman"/>
                <a:cs typeface="Times New Roman"/>
              </a:rPr>
              <a:t>scrotum</a:t>
            </a:r>
            <a:endParaRPr sz="2471">
              <a:solidFill>
                <a:prstClr val="black"/>
              </a:solidFill>
              <a:latin typeface="Times New Roman"/>
              <a:cs typeface="Times New Roman"/>
            </a:endParaRPr>
          </a:p>
          <a:p>
            <a:pPr marL="314902" indent="-304256" defTabSz="806867">
              <a:spcBef>
                <a:spcPts val="591"/>
              </a:spcBef>
              <a:buFontTx/>
              <a:buChar char="•"/>
              <a:tabLst>
                <a:tab pos="314902" algn="l"/>
                <a:tab pos="315462" algn="l"/>
              </a:tabLst>
            </a:pPr>
            <a:r>
              <a:rPr sz="2471" spc="-4" dirty="0">
                <a:solidFill>
                  <a:srgbClr val="FFFC78"/>
                </a:solidFill>
                <a:latin typeface="Times New Roman"/>
                <a:cs typeface="Times New Roman"/>
              </a:rPr>
              <a:t>Exceptions:</a:t>
            </a:r>
            <a:endParaRPr sz="2471">
              <a:solidFill>
                <a:prstClr val="black"/>
              </a:solidFill>
              <a:latin typeface="Times New Roman"/>
              <a:cs typeface="Times New Roman"/>
            </a:endParaRPr>
          </a:p>
          <a:p>
            <a:pPr marL="667346" marR="4483" lvl="1" indent="-253266" defTabSz="806867">
              <a:spcBef>
                <a:spcPts val="525"/>
              </a:spcBef>
              <a:buFont typeface="Times New Roman"/>
              <a:buChar char="–"/>
              <a:tabLst>
                <a:tab pos="667346" algn="l"/>
                <a:tab pos="667906" algn="l"/>
              </a:tabLst>
            </a:pPr>
            <a:r>
              <a:rPr sz="2118" b="1" u="heavy" dirty="0">
                <a:solidFill>
                  <a:srgbClr val="FFFC78"/>
                </a:solidFill>
                <a:uFill>
                  <a:solidFill>
                    <a:srgbClr val="FFFC78"/>
                  </a:solidFill>
                </a:uFill>
                <a:latin typeface="Times New Roman"/>
                <a:cs typeface="Times New Roman"/>
              </a:rPr>
              <a:t>Lumbar</a:t>
            </a:r>
            <a:r>
              <a:rPr sz="2118" dirty="0">
                <a:solidFill>
                  <a:srgbClr val="FFFC78"/>
                </a:solidFill>
                <a:latin typeface="Times New Roman"/>
                <a:cs typeface="Times New Roman"/>
              </a:rPr>
              <a:t>:</a:t>
            </a:r>
            <a:r>
              <a:rPr sz="2118" spc="-13" dirty="0">
                <a:solidFill>
                  <a:srgbClr val="FFFC78"/>
                </a:solidFill>
                <a:latin typeface="Times New Roman"/>
                <a:cs typeface="Times New Roman"/>
              </a:rPr>
              <a:t> </a:t>
            </a:r>
            <a:r>
              <a:rPr sz="2118" dirty="0">
                <a:solidFill>
                  <a:srgbClr val="FFFC78"/>
                </a:solidFill>
                <a:latin typeface="Times New Roman"/>
                <a:cs typeface="Times New Roman"/>
              </a:rPr>
              <a:t>monotremes,</a:t>
            </a:r>
            <a:r>
              <a:rPr sz="2118" spc="-22" dirty="0">
                <a:solidFill>
                  <a:srgbClr val="FFFC78"/>
                </a:solidFill>
                <a:latin typeface="Times New Roman"/>
                <a:cs typeface="Times New Roman"/>
              </a:rPr>
              <a:t> </a:t>
            </a:r>
            <a:r>
              <a:rPr sz="2118" dirty="0">
                <a:solidFill>
                  <a:srgbClr val="FFFC78"/>
                </a:solidFill>
                <a:latin typeface="Times New Roman"/>
                <a:cs typeface="Times New Roman"/>
              </a:rPr>
              <a:t>elephants,</a:t>
            </a:r>
            <a:r>
              <a:rPr sz="2118" spc="-22" dirty="0">
                <a:solidFill>
                  <a:srgbClr val="FFFC78"/>
                </a:solidFill>
                <a:latin typeface="Times New Roman"/>
                <a:cs typeface="Times New Roman"/>
              </a:rPr>
              <a:t> </a:t>
            </a:r>
            <a:r>
              <a:rPr sz="2118" dirty="0">
                <a:solidFill>
                  <a:srgbClr val="FFFC78"/>
                </a:solidFill>
                <a:latin typeface="Times New Roman"/>
                <a:cs typeface="Times New Roman"/>
              </a:rPr>
              <a:t>hyraxes,</a:t>
            </a:r>
            <a:r>
              <a:rPr sz="2118" spc="-18" dirty="0">
                <a:solidFill>
                  <a:srgbClr val="FFFC78"/>
                </a:solidFill>
                <a:latin typeface="Times New Roman"/>
                <a:cs typeface="Times New Roman"/>
              </a:rPr>
              <a:t> </a:t>
            </a:r>
            <a:r>
              <a:rPr sz="2118" dirty="0">
                <a:solidFill>
                  <a:srgbClr val="FFFC78"/>
                </a:solidFill>
                <a:latin typeface="Times New Roman"/>
                <a:cs typeface="Times New Roman"/>
              </a:rPr>
              <a:t>reptiles, </a:t>
            </a:r>
            <a:r>
              <a:rPr sz="2118" spc="-516" dirty="0">
                <a:solidFill>
                  <a:srgbClr val="FFFC78"/>
                </a:solidFill>
                <a:latin typeface="Times New Roman"/>
                <a:cs typeface="Times New Roman"/>
              </a:rPr>
              <a:t> </a:t>
            </a:r>
            <a:r>
              <a:rPr sz="2118" dirty="0">
                <a:solidFill>
                  <a:srgbClr val="FFFC78"/>
                </a:solidFill>
                <a:latin typeface="Times New Roman"/>
                <a:cs typeface="Times New Roman"/>
              </a:rPr>
              <a:t>fishes</a:t>
            </a:r>
            <a:endParaRPr sz="2118">
              <a:solidFill>
                <a:prstClr val="black"/>
              </a:solidFill>
              <a:latin typeface="Times New Roman"/>
              <a:cs typeface="Times New Roman"/>
            </a:endParaRPr>
          </a:p>
          <a:p>
            <a:pPr marL="734585" lvl="1" indent="-321066" defTabSz="806867">
              <a:spcBef>
                <a:spcPts val="507"/>
              </a:spcBef>
              <a:buFont typeface="Times New Roman"/>
              <a:buChar char="–"/>
              <a:tabLst>
                <a:tab pos="734585" algn="l"/>
                <a:tab pos="735144" algn="l"/>
              </a:tabLst>
            </a:pPr>
            <a:r>
              <a:rPr sz="2118" b="1" u="heavy" spc="-4" dirty="0">
                <a:solidFill>
                  <a:srgbClr val="FFFC78"/>
                </a:solidFill>
                <a:uFill>
                  <a:solidFill>
                    <a:srgbClr val="FFFC78"/>
                  </a:solidFill>
                </a:uFill>
                <a:latin typeface="Times New Roman"/>
                <a:cs typeface="Times New Roman"/>
              </a:rPr>
              <a:t>Inguinal</a:t>
            </a:r>
            <a:r>
              <a:rPr sz="2118" b="1" u="heavy" spc="-18" dirty="0">
                <a:solidFill>
                  <a:srgbClr val="FFFC78"/>
                </a:solidFill>
                <a:uFill>
                  <a:solidFill>
                    <a:srgbClr val="FFFC78"/>
                  </a:solidFill>
                </a:uFill>
                <a:latin typeface="Times New Roman"/>
                <a:cs typeface="Times New Roman"/>
              </a:rPr>
              <a:t> </a:t>
            </a:r>
            <a:r>
              <a:rPr sz="2118" b="1" u="heavy" dirty="0">
                <a:solidFill>
                  <a:srgbClr val="FFFC78"/>
                </a:solidFill>
                <a:uFill>
                  <a:solidFill>
                    <a:srgbClr val="FFFC78"/>
                  </a:solidFill>
                </a:uFill>
                <a:latin typeface="Times New Roman"/>
                <a:cs typeface="Times New Roman"/>
              </a:rPr>
              <a:t>canal</a:t>
            </a:r>
            <a:r>
              <a:rPr sz="2118" dirty="0">
                <a:solidFill>
                  <a:srgbClr val="FFFC78"/>
                </a:solidFill>
                <a:latin typeface="Times New Roman"/>
                <a:cs typeface="Times New Roman"/>
              </a:rPr>
              <a:t>:</a:t>
            </a:r>
            <a:r>
              <a:rPr sz="2118" spc="-9" dirty="0">
                <a:solidFill>
                  <a:srgbClr val="FFFC78"/>
                </a:solidFill>
                <a:latin typeface="Times New Roman"/>
                <a:cs typeface="Times New Roman"/>
              </a:rPr>
              <a:t> </a:t>
            </a:r>
            <a:r>
              <a:rPr sz="2118" dirty="0">
                <a:solidFill>
                  <a:srgbClr val="FFFC78"/>
                </a:solidFill>
                <a:latin typeface="Times New Roman"/>
                <a:cs typeface="Times New Roman"/>
              </a:rPr>
              <a:t>hedgehogs,</a:t>
            </a:r>
            <a:r>
              <a:rPr sz="2118" spc="-9" dirty="0">
                <a:solidFill>
                  <a:srgbClr val="FFFC78"/>
                </a:solidFill>
                <a:latin typeface="Times New Roman"/>
                <a:cs typeface="Times New Roman"/>
              </a:rPr>
              <a:t> </a:t>
            </a:r>
            <a:r>
              <a:rPr sz="2118" dirty="0">
                <a:solidFill>
                  <a:srgbClr val="FFFC78"/>
                </a:solidFill>
                <a:latin typeface="Times New Roman"/>
                <a:cs typeface="Times New Roman"/>
              </a:rPr>
              <a:t>moles,</a:t>
            </a:r>
            <a:r>
              <a:rPr sz="2118" spc="-9" dirty="0">
                <a:solidFill>
                  <a:srgbClr val="FFFC78"/>
                </a:solidFill>
                <a:latin typeface="Times New Roman"/>
                <a:cs typeface="Times New Roman"/>
              </a:rPr>
              <a:t> </a:t>
            </a:r>
            <a:r>
              <a:rPr sz="2118" spc="-4" dirty="0">
                <a:solidFill>
                  <a:srgbClr val="FFFC78"/>
                </a:solidFill>
                <a:latin typeface="Times New Roman"/>
                <a:cs typeface="Times New Roman"/>
              </a:rPr>
              <a:t>some</a:t>
            </a:r>
            <a:r>
              <a:rPr sz="2118" spc="-13" dirty="0">
                <a:solidFill>
                  <a:srgbClr val="FFFC78"/>
                </a:solidFill>
                <a:latin typeface="Times New Roman"/>
                <a:cs typeface="Times New Roman"/>
              </a:rPr>
              <a:t> </a:t>
            </a:r>
            <a:r>
              <a:rPr sz="2118" spc="-4" dirty="0">
                <a:solidFill>
                  <a:srgbClr val="FFFC78"/>
                </a:solidFill>
                <a:latin typeface="Times New Roman"/>
                <a:cs typeface="Times New Roman"/>
              </a:rPr>
              <a:t>seals</a:t>
            </a:r>
            <a:endParaRPr sz="2118">
              <a:solidFill>
                <a:prstClr val="black"/>
              </a:solidFill>
              <a:latin typeface="Times New Roman"/>
              <a:cs typeface="Times New Roman"/>
            </a:endParaRPr>
          </a:p>
          <a:p>
            <a:pPr marL="667346" lvl="1" indent="-253827" defTabSz="806867">
              <a:spcBef>
                <a:spcPts val="485"/>
              </a:spcBef>
              <a:buFont typeface="Times New Roman"/>
              <a:buChar char="–"/>
              <a:tabLst>
                <a:tab pos="667346" algn="l"/>
                <a:tab pos="667906" algn="l"/>
              </a:tabLst>
            </a:pPr>
            <a:r>
              <a:rPr sz="2118" b="1" u="heavy" spc="-4" dirty="0">
                <a:solidFill>
                  <a:srgbClr val="FFFC78"/>
                </a:solidFill>
                <a:uFill>
                  <a:solidFill>
                    <a:srgbClr val="FFFC78"/>
                  </a:solidFill>
                </a:uFill>
                <a:latin typeface="Times New Roman"/>
                <a:cs typeface="Times New Roman"/>
              </a:rPr>
              <a:t>Seasonal</a:t>
            </a:r>
            <a:r>
              <a:rPr sz="2118" b="1" u="heavy" spc="-13" dirty="0">
                <a:solidFill>
                  <a:srgbClr val="FFFC78"/>
                </a:solidFill>
                <a:uFill>
                  <a:solidFill>
                    <a:srgbClr val="FFFC78"/>
                  </a:solidFill>
                </a:uFill>
                <a:latin typeface="Times New Roman"/>
                <a:cs typeface="Times New Roman"/>
              </a:rPr>
              <a:t> </a:t>
            </a:r>
            <a:r>
              <a:rPr sz="2118" b="1" u="heavy" spc="-4" dirty="0">
                <a:solidFill>
                  <a:srgbClr val="FFFC78"/>
                </a:solidFill>
                <a:uFill>
                  <a:solidFill>
                    <a:srgbClr val="FFFC78"/>
                  </a:solidFill>
                </a:uFill>
                <a:latin typeface="Times New Roman"/>
                <a:cs typeface="Times New Roman"/>
              </a:rPr>
              <a:t>migration</a:t>
            </a:r>
            <a:r>
              <a:rPr sz="2118" spc="-4" dirty="0">
                <a:solidFill>
                  <a:srgbClr val="FFFC78"/>
                </a:solidFill>
                <a:latin typeface="Times New Roman"/>
                <a:cs typeface="Times New Roman"/>
              </a:rPr>
              <a:t>:</a:t>
            </a:r>
            <a:r>
              <a:rPr sz="2118" dirty="0">
                <a:solidFill>
                  <a:srgbClr val="FFFC78"/>
                </a:solidFill>
                <a:latin typeface="Times New Roman"/>
                <a:cs typeface="Times New Roman"/>
              </a:rPr>
              <a:t> </a:t>
            </a:r>
            <a:r>
              <a:rPr sz="2118" spc="-4" dirty="0">
                <a:solidFill>
                  <a:srgbClr val="FFFC78"/>
                </a:solidFill>
                <a:latin typeface="Times New Roman"/>
                <a:cs typeface="Times New Roman"/>
              </a:rPr>
              <a:t>wild</a:t>
            </a:r>
            <a:r>
              <a:rPr sz="2118" spc="-9" dirty="0">
                <a:solidFill>
                  <a:srgbClr val="FFFC78"/>
                </a:solidFill>
                <a:latin typeface="Times New Roman"/>
                <a:cs typeface="Times New Roman"/>
              </a:rPr>
              <a:t> </a:t>
            </a:r>
            <a:r>
              <a:rPr sz="2118" dirty="0">
                <a:solidFill>
                  <a:srgbClr val="FFFC78"/>
                </a:solidFill>
                <a:latin typeface="Times New Roman"/>
                <a:cs typeface="Times New Roman"/>
              </a:rPr>
              <a:t>ungulates,</a:t>
            </a:r>
            <a:r>
              <a:rPr sz="2118" spc="-9" dirty="0">
                <a:solidFill>
                  <a:srgbClr val="FFFC78"/>
                </a:solidFill>
                <a:latin typeface="Times New Roman"/>
                <a:cs typeface="Times New Roman"/>
              </a:rPr>
              <a:t> </a:t>
            </a:r>
            <a:r>
              <a:rPr sz="2118" dirty="0">
                <a:solidFill>
                  <a:srgbClr val="FFFC78"/>
                </a:solidFill>
                <a:latin typeface="Times New Roman"/>
                <a:cs typeface="Times New Roman"/>
              </a:rPr>
              <a:t>most</a:t>
            </a:r>
            <a:r>
              <a:rPr sz="2118" spc="-4" dirty="0">
                <a:solidFill>
                  <a:srgbClr val="FFFC78"/>
                </a:solidFill>
                <a:latin typeface="Times New Roman"/>
                <a:cs typeface="Times New Roman"/>
              </a:rPr>
              <a:t> </a:t>
            </a:r>
            <a:r>
              <a:rPr sz="2118" dirty="0">
                <a:solidFill>
                  <a:srgbClr val="FFFC78"/>
                </a:solidFill>
                <a:latin typeface="Times New Roman"/>
                <a:cs typeface="Times New Roman"/>
              </a:rPr>
              <a:t>rodents</a:t>
            </a:r>
            <a:endParaRPr sz="2118">
              <a:solidFill>
                <a:prstClr val="black"/>
              </a:solidFill>
              <a:latin typeface="Times New Roman"/>
              <a:cs typeface="Times New Roman"/>
            </a:endParaRPr>
          </a:p>
          <a:p>
            <a:pPr defTabSz="806867">
              <a:spcBef>
                <a:spcPts val="4"/>
              </a:spcBef>
            </a:pPr>
            <a:endParaRPr sz="3088">
              <a:solidFill>
                <a:prstClr val="black"/>
              </a:solidFill>
              <a:latin typeface="Times New Roman"/>
              <a:cs typeface="Times New Roman"/>
            </a:endParaRPr>
          </a:p>
          <a:p>
            <a:pPr marL="414079" defTabSz="806867">
              <a:spcBef>
                <a:spcPts val="4"/>
              </a:spcBef>
            </a:pPr>
            <a:r>
              <a:rPr sz="2118" dirty="0">
                <a:solidFill>
                  <a:srgbClr val="FFFC78"/>
                </a:solidFill>
                <a:latin typeface="Times New Roman"/>
                <a:cs typeface="Times New Roman"/>
              </a:rPr>
              <a:t>Reasons</a:t>
            </a:r>
            <a:r>
              <a:rPr sz="2118" spc="-18" dirty="0">
                <a:solidFill>
                  <a:srgbClr val="FFFC78"/>
                </a:solidFill>
                <a:latin typeface="Times New Roman"/>
                <a:cs typeface="Times New Roman"/>
              </a:rPr>
              <a:t> </a:t>
            </a:r>
            <a:r>
              <a:rPr sz="2118" dirty="0">
                <a:solidFill>
                  <a:srgbClr val="FFFC78"/>
                </a:solidFill>
                <a:latin typeface="Times New Roman"/>
                <a:cs typeface="Times New Roman"/>
              </a:rPr>
              <a:t>for</a:t>
            </a:r>
            <a:r>
              <a:rPr sz="2118" spc="-18" dirty="0">
                <a:solidFill>
                  <a:srgbClr val="FFFC78"/>
                </a:solidFill>
                <a:latin typeface="Times New Roman"/>
                <a:cs typeface="Times New Roman"/>
              </a:rPr>
              <a:t> </a:t>
            </a:r>
            <a:r>
              <a:rPr sz="2118" spc="-4" dirty="0">
                <a:solidFill>
                  <a:srgbClr val="FFFC78"/>
                </a:solidFill>
                <a:latin typeface="Times New Roman"/>
                <a:cs typeface="Times New Roman"/>
              </a:rPr>
              <a:t>scrotal</a:t>
            </a:r>
            <a:r>
              <a:rPr sz="2118" spc="-18" dirty="0">
                <a:solidFill>
                  <a:srgbClr val="FFFC78"/>
                </a:solidFill>
                <a:latin typeface="Times New Roman"/>
                <a:cs typeface="Times New Roman"/>
              </a:rPr>
              <a:t> </a:t>
            </a:r>
            <a:r>
              <a:rPr sz="2118" dirty="0">
                <a:solidFill>
                  <a:srgbClr val="FFFC78"/>
                </a:solidFill>
                <a:latin typeface="Times New Roman"/>
                <a:cs typeface="Times New Roman"/>
              </a:rPr>
              <a:t>position</a:t>
            </a:r>
            <a:r>
              <a:rPr sz="2118" spc="-18" dirty="0">
                <a:solidFill>
                  <a:srgbClr val="FFFC78"/>
                </a:solidFill>
                <a:latin typeface="Times New Roman"/>
                <a:cs typeface="Times New Roman"/>
              </a:rPr>
              <a:t> </a:t>
            </a:r>
            <a:r>
              <a:rPr sz="2118" dirty="0">
                <a:solidFill>
                  <a:srgbClr val="FFFC78"/>
                </a:solidFill>
                <a:latin typeface="Times New Roman"/>
                <a:cs typeface="Times New Roman"/>
              </a:rPr>
              <a:t>unclear</a:t>
            </a:r>
            <a:endParaRPr sz="2118">
              <a:solidFill>
                <a:prstClr val="black"/>
              </a:solidFill>
              <a:latin typeface="Times New Roman"/>
              <a:cs typeface="Times New Roman"/>
            </a:endParaRPr>
          </a:p>
          <a:p>
            <a:pPr marL="667346" defTabSz="806867">
              <a:spcBef>
                <a:spcPts val="507"/>
              </a:spcBef>
            </a:pPr>
            <a:r>
              <a:rPr sz="2118" dirty="0">
                <a:solidFill>
                  <a:srgbClr val="FFFC78"/>
                </a:solidFill>
                <a:latin typeface="Times New Roman"/>
                <a:cs typeface="Times New Roman"/>
              </a:rPr>
              <a:t>- </a:t>
            </a:r>
            <a:r>
              <a:rPr sz="2118" spc="-4" dirty="0">
                <a:solidFill>
                  <a:srgbClr val="FFFC78"/>
                </a:solidFill>
                <a:latin typeface="Times New Roman"/>
                <a:cs typeface="Times New Roman"/>
              </a:rPr>
              <a:t>sexual</a:t>
            </a:r>
            <a:r>
              <a:rPr sz="2118" spc="-18" dirty="0">
                <a:solidFill>
                  <a:srgbClr val="FFFC78"/>
                </a:solidFill>
                <a:latin typeface="Times New Roman"/>
                <a:cs typeface="Times New Roman"/>
              </a:rPr>
              <a:t> </a:t>
            </a:r>
            <a:r>
              <a:rPr sz="2118" spc="-4" dirty="0">
                <a:solidFill>
                  <a:srgbClr val="FFFC78"/>
                </a:solidFill>
                <a:latin typeface="Times New Roman"/>
                <a:cs typeface="Times New Roman"/>
              </a:rPr>
              <a:t>selection</a:t>
            </a:r>
            <a:r>
              <a:rPr sz="2118" spc="-18" dirty="0">
                <a:solidFill>
                  <a:srgbClr val="FFFC78"/>
                </a:solidFill>
                <a:latin typeface="Times New Roman"/>
                <a:cs typeface="Times New Roman"/>
              </a:rPr>
              <a:t> </a:t>
            </a:r>
            <a:r>
              <a:rPr sz="2118" dirty="0">
                <a:solidFill>
                  <a:srgbClr val="FFFC78"/>
                </a:solidFill>
                <a:latin typeface="Times New Roman"/>
                <a:cs typeface="Times New Roman"/>
              </a:rPr>
              <a:t>?,</a:t>
            </a:r>
            <a:r>
              <a:rPr sz="2118" spc="-13" dirty="0">
                <a:solidFill>
                  <a:srgbClr val="FFFC78"/>
                </a:solidFill>
                <a:latin typeface="Times New Roman"/>
                <a:cs typeface="Times New Roman"/>
              </a:rPr>
              <a:t> </a:t>
            </a:r>
            <a:r>
              <a:rPr sz="2118" dirty="0">
                <a:solidFill>
                  <a:srgbClr val="FFFC78"/>
                </a:solidFill>
                <a:latin typeface="Times New Roman"/>
                <a:cs typeface="Times New Roman"/>
              </a:rPr>
              <a:t>cooling</a:t>
            </a:r>
            <a:r>
              <a:rPr sz="2118" spc="-13" dirty="0">
                <a:solidFill>
                  <a:srgbClr val="FFFC78"/>
                </a:solidFill>
                <a:latin typeface="Times New Roman"/>
                <a:cs typeface="Times New Roman"/>
              </a:rPr>
              <a:t> </a:t>
            </a:r>
            <a:r>
              <a:rPr sz="2118" dirty="0">
                <a:solidFill>
                  <a:srgbClr val="FFFC78"/>
                </a:solidFill>
                <a:latin typeface="Times New Roman"/>
                <a:cs typeface="Times New Roman"/>
              </a:rPr>
              <a:t>testis?</a:t>
            </a:r>
            <a:endParaRPr sz="2118">
              <a:solidFill>
                <a:prstClr val="black"/>
              </a:solidFill>
              <a:latin typeface="Times New Roman"/>
              <a:cs typeface="Times New Roman"/>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86796" y="1104900"/>
            <a:ext cx="6170519" cy="607719"/>
          </a:xfrm>
          <a:prstGeom prst="rect">
            <a:avLst/>
          </a:prstGeom>
        </p:spPr>
        <p:txBody>
          <a:bodyPr vert="horz" wrap="square" lIns="0" tIns="10085" rIns="0" bIns="0" rtlCol="0">
            <a:spAutoFit/>
          </a:bodyPr>
          <a:lstStyle/>
          <a:p>
            <a:pPr marL="11206">
              <a:spcBef>
                <a:spcPts val="79"/>
              </a:spcBef>
            </a:pPr>
            <a:r>
              <a:rPr spc="-4" dirty="0"/>
              <a:t>Models</a:t>
            </a:r>
            <a:r>
              <a:rPr spc="-9" dirty="0"/>
              <a:t> </a:t>
            </a:r>
            <a:r>
              <a:rPr spc="-4" dirty="0"/>
              <a:t>for testicular migration</a:t>
            </a:r>
          </a:p>
        </p:txBody>
      </p:sp>
      <p:grpSp>
        <p:nvGrpSpPr>
          <p:cNvPr id="3" name="object 3"/>
          <p:cNvGrpSpPr/>
          <p:nvPr/>
        </p:nvGrpSpPr>
        <p:grpSpPr>
          <a:xfrm>
            <a:off x="1143000" y="2151528"/>
            <a:ext cx="3905250" cy="3630706"/>
            <a:chOff x="1143000" y="2438399"/>
            <a:chExt cx="4425950" cy="4114800"/>
          </a:xfrm>
        </p:grpSpPr>
        <p:pic>
          <p:nvPicPr>
            <p:cNvPr id="4" name="object 4"/>
            <p:cNvPicPr/>
            <p:nvPr/>
          </p:nvPicPr>
          <p:blipFill>
            <a:blip r:embed="rId2" cstate="print"/>
            <a:stretch>
              <a:fillRect/>
            </a:stretch>
          </p:blipFill>
          <p:spPr>
            <a:xfrm>
              <a:off x="1143000" y="2438399"/>
              <a:ext cx="3810000" cy="4114800"/>
            </a:xfrm>
            <a:prstGeom prst="rect">
              <a:avLst/>
            </a:prstGeom>
          </p:spPr>
        </p:pic>
        <p:sp>
          <p:nvSpPr>
            <p:cNvPr id="5" name="object 5"/>
            <p:cNvSpPr/>
            <p:nvPr/>
          </p:nvSpPr>
          <p:spPr>
            <a:xfrm>
              <a:off x="2011679" y="4114798"/>
              <a:ext cx="3550920" cy="518159"/>
            </a:xfrm>
            <a:custGeom>
              <a:avLst/>
              <a:gdLst/>
              <a:ahLst/>
              <a:cxnLst/>
              <a:rect l="l" t="t" r="r" b="b"/>
              <a:pathLst>
                <a:path w="3550920" h="518160">
                  <a:moveTo>
                    <a:pt x="3550920" y="0"/>
                  </a:moveTo>
                  <a:lnTo>
                    <a:pt x="0" y="518159"/>
                  </a:lnTo>
                </a:path>
              </a:pathLst>
            </a:custGeom>
            <a:ln w="12191">
              <a:solidFill>
                <a:srgbClr val="00D100"/>
              </a:solidFill>
            </a:ln>
          </p:spPr>
          <p:txBody>
            <a:bodyPr wrap="square" lIns="0" tIns="0" rIns="0" bIns="0" rtlCol="0"/>
            <a:lstStyle/>
            <a:p>
              <a:pPr defTabSz="806867"/>
              <a:endParaRPr sz="1588">
                <a:solidFill>
                  <a:prstClr val="black"/>
                </a:solidFill>
                <a:latin typeface="Calibri"/>
              </a:endParaRPr>
            </a:p>
          </p:txBody>
        </p:sp>
        <p:sp>
          <p:nvSpPr>
            <p:cNvPr id="6" name="object 6"/>
            <p:cNvSpPr/>
            <p:nvPr/>
          </p:nvSpPr>
          <p:spPr>
            <a:xfrm>
              <a:off x="1909572" y="4582667"/>
              <a:ext cx="113030" cy="106680"/>
            </a:xfrm>
            <a:custGeom>
              <a:avLst/>
              <a:gdLst/>
              <a:ahLst/>
              <a:cxnLst/>
              <a:rect l="l" t="t" r="r" b="b"/>
              <a:pathLst>
                <a:path w="113030" h="106679">
                  <a:moveTo>
                    <a:pt x="97536" y="0"/>
                  </a:moveTo>
                  <a:lnTo>
                    <a:pt x="0" y="70103"/>
                  </a:lnTo>
                  <a:lnTo>
                    <a:pt x="112775" y="106679"/>
                  </a:lnTo>
                  <a:lnTo>
                    <a:pt x="97536" y="0"/>
                  </a:lnTo>
                  <a:close/>
                </a:path>
              </a:pathLst>
            </a:custGeom>
            <a:solidFill>
              <a:srgbClr val="00D100"/>
            </a:solidFill>
          </p:spPr>
          <p:txBody>
            <a:bodyPr wrap="square" lIns="0" tIns="0" rIns="0" bIns="0" rtlCol="0"/>
            <a:lstStyle/>
            <a:p>
              <a:pPr defTabSz="806867"/>
              <a:endParaRPr sz="1588">
                <a:solidFill>
                  <a:prstClr val="black"/>
                </a:solidFill>
                <a:latin typeface="Calibri"/>
              </a:endParaRPr>
            </a:p>
          </p:txBody>
        </p:sp>
      </p:grpSp>
      <p:sp>
        <p:nvSpPr>
          <p:cNvPr id="7" name="object 7"/>
          <p:cNvSpPr txBox="1"/>
          <p:nvPr/>
        </p:nvSpPr>
        <p:spPr>
          <a:xfrm>
            <a:off x="1817594" y="2159148"/>
            <a:ext cx="6619875" cy="4022402"/>
          </a:xfrm>
          <a:prstGeom prst="rect">
            <a:avLst/>
          </a:prstGeom>
        </p:spPr>
        <p:txBody>
          <a:bodyPr vert="horz" wrap="square" lIns="0" tIns="11766" rIns="0" bIns="0" rtlCol="0">
            <a:spAutoFit/>
          </a:bodyPr>
          <a:lstStyle/>
          <a:p>
            <a:pPr marL="3372590" marR="215725" indent="-470672" defTabSz="806867">
              <a:spcBef>
                <a:spcPts val="93"/>
              </a:spcBef>
              <a:buFontTx/>
              <a:buChar char="•"/>
              <a:tabLst>
                <a:tab pos="3372590" algn="l"/>
                <a:tab pos="3373150" algn="l"/>
              </a:tabLst>
            </a:pPr>
            <a:r>
              <a:rPr sz="2471" spc="-4" dirty="0">
                <a:solidFill>
                  <a:srgbClr val="FFFC78"/>
                </a:solidFill>
                <a:latin typeface="Times New Roman"/>
                <a:cs typeface="Times New Roman"/>
              </a:rPr>
              <a:t>Testis </a:t>
            </a:r>
            <a:r>
              <a:rPr sz="2471" dirty="0">
                <a:solidFill>
                  <a:srgbClr val="FFFC78"/>
                </a:solidFill>
                <a:latin typeface="Times New Roman"/>
                <a:cs typeface="Times New Roman"/>
              </a:rPr>
              <a:t>is </a:t>
            </a:r>
            <a:r>
              <a:rPr sz="2471" spc="-4" dirty="0">
                <a:solidFill>
                  <a:srgbClr val="FFFC78"/>
                </a:solidFill>
                <a:latin typeface="Times New Roman"/>
                <a:cs typeface="Times New Roman"/>
              </a:rPr>
              <a:t>firmly attached </a:t>
            </a:r>
            <a:r>
              <a:rPr sz="2471" spc="-604" dirty="0">
                <a:solidFill>
                  <a:srgbClr val="FFFC78"/>
                </a:solidFill>
                <a:latin typeface="Times New Roman"/>
                <a:cs typeface="Times New Roman"/>
              </a:rPr>
              <a:t> </a:t>
            </a:r>
            <a:r>
              <a:rPr sz="2471" dirty="0">
                <a:solidFill>
                  <a:srgbClr val="FFFC78"/>
                </a:solidFill>
                <a:latin typeface="Times New Roman"/>
                <a:cs typeface="Times New Roman"/>
              </a:rPr>
              <a:t>to</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abdominal</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wall</a:t>
            </a:r>
            <a:r>
              <a:rPr sz="2471" spc="-9" dirty="0">
                <a:solidFill>
                  <a:srgbClr val="FFFC78"/>
                </a:solidFill>
                <a:latin typeface="Times New Roman"/>
                <a:cs typeface="Times New Roman"/>
              </a:rPr>
              <a:t> </a:t>
            </a:r>
            <a:r>
              <a:rPr sz="2471" dirty="0">
                <a:solidFill>
                  <a:srgbClr val="FFFC78"/>
                </a:solidFill>
                <a:latin typeface="Times New Roman"/>
                <a:cs typeface="Times New Roman"/>
              </a:rPr>
              <a:t>by:</a:t>
            </a:r>
            <a:endParaRPr sz="2471">
              <a:solidFill>
                <a:prstClr val="black"/>
              </a:solidFill>
              <a:latin typeface="Times New Roman"/>
              <a:cs typeface="Times New Roman"/>
            </a:endParaRPr>
          </a:p>
          <a:p>
            <a:pPr marL="3305351" marR="4483" lvl="1" defTabSz="806867">
              <a:lnSpc>
                <a:spcPct val="120000"/>
              </a:lnSpc>
              <a:spcBef>
                <a:spcPts val="13"/>
              </a:spcBef>
              <a:buFontTx/>
              <a:buAutoNum type="arabicParenR"/>
              <a:tabLst>
                <a:tab pos="3708785" algn="l"/>
                <a:tab pos="3709345" algn="l"/>
              </a:tabLst>
            </a:pPr>
            <a:r>
              <a:rPr sz="2118" b="1" u="heavy" dirty="0">
                <a:solidFill>
                  <a:srgbClr val="FFFC78"/>
                </a:solidFill>
                <a:uFill>
                  <a:solidFill>
                    <a:srgbClr val="FFFC78"/>
                  </a:solidFill>
                </a:uFill>
                <a:latin typeface="Times New Roman"/>
                <a:cs typeface="Times New Roman"/>
              </a:rPr>
              <a:t>Posterior</a:t>
            </a:r>
            <a:r>
              <a:rPr sz="2118" b="1" u="heavy" spc="-44" dirty="0">
                <a:solidFill>
                  <a:srgbClr val="FFFC78"/>
                </a:solidFill>
                <a:uFill>
                  <a:solidFill>
                    <a:srgbClr val="FFFC78"/>
                  </a:solidFill>
                </a:uFill>
                <a:latin typeface="Times New Roman"/>
                <a:cs typeface="Times New Roman"/>
              </a:rPr>
              <a:t> </a:t>
            </a:r>
            <a:r>
              <a:rPr sz="2118" b="1" u="heavy" dirty="0">
                <a:solidFill>
                  <a:srgbClr val="FFFC78"/>
                </a:solidFill>
                <a:uFill>
                  <a:solidFill>
                    <a:srgbClr val="FFFC78"/>
                  </a:solidFill>
                </a:uFill>
                <a:latin typeface="Times New Roman"/>
                <a:cs typeface="Times New Roman"/>
              </a:rPr>
              <a:t>gonad</a:t>
            </a:r>
            <a:r>
              <a:rPr sz="2118" b="1" u="heavy" spc="-44" dirty="0">
                <a:solidFill>
                  <a:srgbClr val="FFFC78"/>
                </a:solidFill>
                <a:uFill>
                  <a:solidFill>
                    <a:srgbClr val="FFFC78"/>
                  </a:solidFill>
                </a:uFill>
                <a:latin typeface="Times New Roman"/>
                <a:cs typeface="Times New Roman"/>
              </a:rPr>
              <a:t> </a:t>
            </a:r>
            <a:r>
              <a:rPr sz="2118" b="1" u="heavy" dirty="0">
                <a:solidFill>
                  <a:srgbClr val="FFFC78"/>
                </a:solidFill>
                <a:uFill>
                  <a:solidFill>
                    <a:srgbClr val="FFFC78"/>
                  </a:solidFill>
                </a:uFill>
                <a:latin typeface="Times New Roman"/>
                <a:cs typeface="Times New Roman"/>
              </a:rPr>
              <a:t>ligament </a:t>
            </a:r>
            <a:r>
              <a:rPr sz="2118" b="1" spc="-516" dirty="0">
                <a:solidFill>
                  <a:srgbClr val="FFFC78"/>
                </a:solidFill>
                <a:latin typeface="Times New Roman"/>
                <a:cs typeface="Times New Roman"/>
              </a:rPr>
              <a:t> </a:t>
            </a:r>
            <a:r>
              <a:rPr sz="2118" b="1" u="heavy" spc="-4" dirty="0">
                <a:solidFill>
                  <a:srgbClr val="FFFC78"/>
                </a:solidFill>
                <a:uFill>
                  <a:solidFill>
                    <a:srgbClr val="FFFC78"/>
                  </a:solidFill>
                </a:uFill>
                <a:latin typeface="Times New Roman"/>
                <a:cs typeface="Times New Roman"/>
              </a:rPr>
              <a:t>(Gubernaculum)</a:t>
            </a:r>
            <a:r>
              <a:rPr sz="2118" b="1" spc="13" dirty="0">
                <a:solidFill>
                  <a:srgbClr val="FFFC78"/>
                </a:solidFill>
                <a:latin typeface="Times New Roman"/>
                <a:cs typeface="Times New Roman"/>
              </a:rPr>
              <a:t> </a:t>
            </a:r>
            <a:r>
              <a:rPr sz="2118" dirty="0">
                <a:solidFill>
                  <a:srgbClr val="FFFC78"/>
                </a:solidFill>
                <a:latin typeface="Times New Roman"/>
                <a:cs typeface="Times New Roman"/>
              </a:rPr>
              <a:t>-</a:t>
            </a:r>
            <a:r>
              <a:rPr sz="2118" spc="-9" dirty="0">
                <a:solidFill>
                  <a:srgbClr val="FFFC78"/>
                </a:solidFill>
                <a:latin typeface="Times New Roman"/>
                <a:cs typeface="Times New Roman"/>
              </a:rPr>
              <a:t> </a:t>
            </a:r>
            <a:r>
              <a:rPr sz="2118" dirty="0">
                <a:solidFill>
                  <a:srgbClr val="FFFC78"/>
                </a:solidFill>
                <a:latin typeface="Times New Roman"/>
                <a:cs typeface="Times New Roman"/>
              </a:rPr>
              <a:t>as</a:t>
            </a:r>
            <a:r>
              <a:rPr sz="2118" spc="-13" dirty="0">
                <a:solidFill>
                  <a:srgbClr val="FFFC78"/>
                </a:solidFill>
                <a:latin typeface="Times New Roman"/>
                <a:cs typeface="Times New Roman"/>
              </a:rPr>
              <a:t> </a:t>
            </a:r>
            <a:r>
              <a:rPr sz="2118" dirty="0">
                <a:solidFill>
                  <a:srgbClr val="FFFC78"/>
                </a:solidFill>
                <a:latin typeface="Times New Roman"/>
                <a:cs typeface="Times New Roman"/>
              </a:rPr>
              <a:t>body</a:t>
            </a:r>
            <a:endParaRPr sz="2118">
              <a:solidFill>
                <a:prstClr val="black"/>
              </a:solidFill>
              <a:latin typeface="Times New Roman"/>
              <a:cs typeface="Times New Roman"/>
            </a:endParaRPr>
          </a:p>
          <a:p>
            <a:pPr marL="3708785" marR="242060" defTabSz="806867">
              <a:lnSpc>
                <a:spcPct val="99600"/>
              </a:lnSpc>
              <a:spcBef>
                <a:spcPts val="13"/>
              </a:spcBef>
            </a:pPr>
            <a:r>
              <a:rPr sz="2118" dirty="0">
                <a:solidFill>
                  <a:srgbClr val="FFFC78"/>
                </a:solidFill>
                <a:latin typeface="Times New Roman"/>
                <a:cs typeface="Times New Roman"/>
              </a:rPr>
              <a:t>grows</a:t>
            </a:r>
            <a:r>
              <a:rPr sz="2118" spc="-40" dirty="0">
                <a:solidFill>
                  <a:srgbClr val="FFFC78"/>
                </a:solidFill>
                <a:latin typeface="Times New Roman"/>
                <a:cs typeface="Times New Roman"/>
              </a:rPr>
              <a:t> </a:t>
            </a:r>
            <a:r>
              <a:rPr sz="2118" dirty="0">
                <a:solidFill>
                  <a:srgbClr val="FFFC78"/>
                </a:solidFill>
                <a:latin typeface="Times New Roman"/>
                <a:cs typeface="Times New Roman"/>
              </a:rPr>
              <a:t>the</a:t>
            </a:r>
            <a:r>
              <a:rPr sz="2118" spc="-35" dirty="0">
                <a:solidFill>
                  <a:srgbClr val="FFFC78"/>
                </a:solidFill>
                <a:latin typeface="Times New Roman"/>
                <a:cs typeface="Times New Roman"/>
              </a:rPr>
              <a:t> </a:t>
            </a:r>
            <a:r>
              <a:rPr sz="2118" dirty="0">
                <a:solidFill>
                  <a:srgbClr val="FFFC78"/>
                </a:solidFill>
                <a:latin typeface="Times New Roman"/>
                <a:cs typeface="Times New Roman"/>
              </a:rPr>
              <a:t>gubernaculum </a:t>
            </a:r>
            <a:r>
              <a:rPr sz="2118" spc="-516" dirty="0">
                <a:solidFill>
                  <a:srgbClr val="FFFC78"/>
                </a:solidFill>
                <a:latin typeface="Times New Roman"/>
                <a:cs typeface="Times New Roman"/>
              </a:rPr>
              <a:t> </a:t>
            </a:r>
            <a:r>
              <a:rPr sz="2118" dirty="0">
                <a:solidFill>
                  <a:srgbClr val="FFFC78"/>
                </a:solidFill>
                <a:latin typeface="Times New Roman"/>
                <a:cs typeface="Times New Roman"/>
              </a:rPr>
              <a:t>does not, thus testis is </a:t>
            </a:r>
            <a:r>
              <a:rPr sz="2118" spc="4" dirty="0">
                <a:solidFill>
                  <a:srgbClr val="FFFC78"/>
                </a:solidFill>
                <a:latin typeface="Times New Roman"/>
                <a:cs typeface="Times New Roman"/>
              </a:rPr>
              <a:t> </a:t>
            </a:r>
            <a:r>
              <a:rPr sz="2118" dirty="0">
                <a:solidFill>
                  <a:srgbClr val="FFFC78"/>
                </a:solidFill>
                <a:latin typeface="Times New Roman"/>
                <a:cs typeface="Times New Roman"/>
              </a:rPr>
              <a:t>drawn</a:t>
            </a:r>
            <a:r>
              <a:rPr sz="2118" spc="-9" dirty="0">
                <a:solidFill>
                  <a:srgbClr val="FFFC78"/>
                </a:solidFill>
                <a:latin typeface="Times New Roman"/>
                <a:cs typeface="Times New Roman"/>
              </a:rPr>
              <a:t> </a:t>
            </a:r>
            <a:r>
              <a:rPr sz="2118" dirty="0">
                <a:solidFill>
                  <a:srgbClr val="FFFC78"/>
                </a:solidFill>
                <a:latin typeface="Times New Roman"/>
                <a:cs typeface="Times New Roman"/>
              </a:rPr>
              <a:t>downward</a:t>
            </a:r>
            <a:endParaRPr sz="2118">
              <a:solidFill>
                <a:prstClr val="black"/>
              </a:solidFill>
              <a:latin typeface="Times New Roman"/>
              <a:cs typeface="Times New Roman"/>
            </a:endParaRPr>
          </a:p>
          <a:p>
            <a:pPr marL="3708785" marR="499249" indent="-403433" defTabSz="806867">
              <a:spcBef>
                <a:spcPts val="507"/>
              </a:spcBef>
            </a:pPr>
            <a:r>
              <a:rPr sz="2118" dirty="0">
                <a:solidFill>
                  <a:srgbClr val="FFFC78"/>
                </a:solidFill>
                <a:latin typeface="Times New Roman"/>
                <a:cs typeface="Times New Roman"/>
              </a:rPr>
              <a:t>-in</a:t>
            </a:r>
            <a:r>
              <a:rPr sz="2118" spc="-44" dirty="0">
                <a:solidFill>
                  <a:srgbClr val="FFFC78"/>
                </a:solidFill>
                <a:latin typeface="Times New Roman"/>
                <a:cs typeface="Times New Roman"/>
              </a:rPr>
              <a:t> </a:t>
            </a:r>
            <a:r>
              <a:rPr sz="2118" dirty="0">
                <a:solidFill>
                  <a:srgbClr val="FFFC78"/>
                </a:solidFill>
                <a:latin typeface="Times New Roman"/>
                <a:cs typeface="Times New Roman"/>
              </a:rPr>
              <a:t>females</a:t>
            </a:r>
            <a:r>
              <a:rPr sz="2118" spc="-49" dirty="0">
                <a:solidFill>
                  <a:srgbClr val="FFFC78"/>
                </a:solidFill>
                <a:latin typeface="Times New Roman"/>
                <a:cs typeface="Times New Roman"/>
              </a:rPr>
              <a:t> </a:t>
            </a:r>
            <a:r>
              <a:rPr sz="2118" dirty="0">
                <a:solidFill>
                  <a:srgbClr val="FFFC78"/>
                </a:solidFill>
                <a:latin typeface="Times New Roman"/>
                <a:cs typeface="Times New Roman"/>
              </a:rPr>
              <a:t>gubernaculum </a:t>
            </a:r>
            <a:r>
              <a:rPr sz="2118" spc="-516" dirty="0">
                <a:solidFill>
                  <a:srgbClr val="FFFC78"/>
                </a:solidFill>
                <a:latin typeface="Times New Roman"/>
                <a:cs typeface="Times New Roman"/>
              </a:rPr>
              <a:t> </a:t>
            </a:r>
            <a:r>
              <a:rPr sz="2118" dirty="0">
                <a:solidFill>
                  <a:srgbClr val="FFFC78"/>
                </a:solidFill>
                <a:latin typeface="Times New Roman"/>
                <a:cs typeface="Times New Roman"/>
              </a:rPr>
              <a:t>grows</a:t>
            </a:r>
            <a:endParaRPr sz="2118">
              <a:solidFill>
                <a:prstClr val="black"/>
              </a:solidFill>
              <a:latin typeface="Times New Roman"/>
              <a:cs typeface="Times New Roman"/>
            </a:endParaRPr>
          </a:p>
          <a:p>
            <a:pPr defTabSz="806867">
              <a:spcBef>
                <a:spcPts val="18"/>
              </a:spcBef>
            </a:pPr>
            <a:endParaRPr sz="2912">
              <a:solidFill>
                <a:prstClr val="black"/>
              </a:solidFill>
              <a:latin typeface="Times New Roman"/>
              <a:cs typeface="Times New Roman"/>
            </a:endParaRPr>
          </a:p>
          <a:p>
            <a:pPr marL="11206" defTabSz="806867"/>
            <a:r>
              <a:rPr sz="2118" spc="-4" dirty="0">
                <a:solidFill>
                  <a:srgbClr val="FFFC78"/>
                </a:solidFill>
                <a:latin typeface="Times New Roman"/>
                <a:cs typeface="Times New Roman"/>
              </a:rPr>
              <a:t>Johnson</a:t>
            </a:r>
            <a:r>
              <a:rPr sz="2118" spc="-26" dirty="0">
                <a:solidFill>
                  <a:srgbClr val="FFFC78"/>
                </a:solidFill>
                <a:latin typeface="Times New Roman"/>
                <a:cs typeface="Times New Roman"/>
              </a:rPr>
              <a:t> </a:t>
            </a:r>
            <a:r>
              <a:rPr sz="2118" dirty="0">
                <a:solidFill>
                  <a:srgbClr val="FFFC78"/>
                </a:solidFill>
                <a:latin typeface="Times New Roman"/>
                <a:cs typeface="Times New Roman"/>
              </a:rPr>
              <a:t>and</a:t>
            </a:r>
            <a:r>
              <a:rPr sz="2118" spc="-22" dirty="0">
                <a:solidFill>
                  <a:srgbClr val="FFFC78"/>
                </a:solidFill>
                <a:latin typeface="Times New Roman"/>
                <a:cs typeface="Times New Roman"/>
              </a:rPr>
              <a:t> </a:t>
            </a:r>
            <a:r>
              <a:rPr sz="2118" dirty="0">
                <a:solidFill>
                  <a:srgbClr val="FFFC78"/>
                </a:solidFill>
                <a:latin typeface="Times New Roman"/>
                <a:cs typeface="Times New Roman"/>
              </a:rPr>
              <a:t>Everitt</a:t>
            </a:r>
            <a:r>
              <a:rPr sz="2118" spc="-18" dirty="0">
                <a:solidFill>
                  <a:srgbClr val="FFFC78"/>
                </a:solidFill>
                <a:latin typeface="Times New Roman"/>
                <a:cs typeface="Times New Roman"/>
              </a:rPr>
              <a:t> </a:t>
            </a:r>
            <a:r>
              <a:rPr sz="2118" dirty="0">
                <a:solidFill>
                  <a:srgbClr val="FFFC78"/>
                </a:solidFill>
                <a:latin typeface="Times New Roman"/>
                <a:cs typeface="Times New Roman"/>
              </a:rPr>
              <a:t>1.8</a:t>
            </a:r>
            <a:endParaRPr sz="2118">
              <a:solidFill>
                <a:prstClr val="black"/>
              </a:solidFill>
              <a:latin typeface="Times New Roman"/>
              <a:cs typeface="Times New Roman"/>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67478" y="876299"/>
            <a:ext cx="6005793" cy="1205254"/>
          </a:xfrm>
          <a:prstGeom prst="rect">
            <a:avLst/>
          </a:prstGeom>
        </p:spPr>
        <p:txBody>
          <a:bodyPr vert="horz" wrap="square" lIns="0" tIns="10085" rIns="0" bIns="0" rtlCol="0">
            <a:spAutoFit/>
          </a:bodyPr>
          <a:lstStyle/>
          <a:p>
            <a:pPr marL="2046864" marR="4483" indent="-2036217">
              <a:spcBef>
                <a:spcPts val="79"/>
              </a:spcBef>
            </a:pPr>
            <a:r>
              <a:rPr spc="-4" dirty="0"/>
              <a:t>Hormonal control of testicular </a:t>
            </a:r>
            <a:r>
              <a:rPr spc="-957" dirty="0"/>
              <a:t> </a:t>
            </a:r>
            <a:r>
              <a:rPr spc="-4" dirty="0"/>
              <a:t>migration</a:t>
            </a:r>
          </a:p>
        </p:txBody>
      </p:sp>
      <p:sp>
        <p:nvSpPr>
          <p:cNvPr id="3" name="object 3"/>
          <p:cNvSpPr txBox="1"/>
          <p:nvPr/>
        </p:nvSpPr>
        <p:spPr>
          <a:xfrm>
            <a:off x="1212476" y="2129566"/>
            <a:ext cx="6616513" cy="3388409"/>
          </a:xfrm>
          <a:prstGeom prst="rect">
            <a:avLst/>
          </a:prstGeom>
        </p:spPr>
        <p:txBody>
          <a:bodyPr vert="horz" wrap="square" lIns="0" tIns="54909" rIns="0" bIns="0" rtlCol="0">
            <a:spAutoFit/>
          </a:bodyPr>
          <a:lstStyle/>
          <a:p>
            <a:pPr marL="548557" marR="1127372" indent="-537911" defTabSz="806867">
              <a:lnSpc>
                <a:spcPts val="2665"/>
              </a:lnSpc>
              <a:spcBef>
                <a:spcPts val="432"/>
              </a:spcBef>
              <a:buFontTx/>
              <a:buChar char="•"/>
              <a:tabLst>
                <a:tab pos="548557" algn="l"/>
                <a:tab pos="549118" algn="l"/>
              </a:tabLst>
            </a:pPr>
            <a:r>
              <a:rPr sz="2471" spc="-4" dirty="0">
                <a:solidFill>
                  <a:srgbClr val="FFFC78"/>
                </a:solidFill>
                <a:latin typeface="Times New Roman"/>
                <a:cs typeface="Times New Roman"/>
              </a:rPr>
              <a:t>Migration </a:t>
            </a:r>
            <a:r>
              <a:rPr sz="2471" dirty="0">
                <a:solidFill>
                  <a:srgbClr val="FFFC78"/>
                </a:solidFill>
                <a:latin typeface="Times New Roman"/>
                <a:cs typeface="Times New Roman"/>
              </a:rPr>
              <a:t>of </a:t>
            </a:r>
            <a:r>
              <a:rPr sz="2471" spc="-4" dirty="0">
                <a:solidFill>
                  <a:srgbClr val="FFFC78"/>
                </a:solidFill>
                <a:latin typeface="Times New Roman"/>
                <a:cs typeface="Times New Roman"/>
              </a:rPr>
              <a:t>testis thought</a:t>
            </a:r>
            <a:r>
              <a:rPr sz="2471" dirty="0">
                <a:solidFill>
                  <a:srgbClr val="FFFC78"/>
                </a:solidFill>
                <a:latin typeface="Times New Roman"/>
                <a:cs typeface="Times New Roman"/>
              </a:rPr>
              <a:t> to </a:t>
            </a:r>
            <a:r>
              <a:rPr sz="2471" spc="-4" dirty="0">
                <a:solidFill>
                  <a:srgbClr val="FFFC78"/>
                </a:solidFill>
                <a:latin typeface="Times New Roman"/>
                <a:cs typeface="Times New Roman"/>
              </a:rPr>
              <a:t>involve </a:t>
            </a:r>
            <a:r>
              <a:rPr sz="2471" dirty="0">
                <a:solidFill>
                  <a:srgbClr val="FFFC78"/>
                </a:solidFill>
                <a:latin typeface="Times New Roman"/>
                <a:cs typeface="Times New Roman"/>
              </a:rPr>
              <a:t>2 </a:t>
            </a:r>
            <a:r>
              <a:rPr sz="2471" spc="-604" dirty="0">
                <a:solidFill>
                  <a:srgbClr val="FFFC78"/>
                </a:solidFill>
                <a:latin typeface="Times New Roman"/>
                <a:cs typeface="Times New Roman"/>
              </a:rPr>
              <a:t> </a:t>
            </a:r>
            <a:r>
              <a:rPr sz="2471" spc="-4" dirty="0">
                <a:solidFill>
                  <a:srgbClr val="FFFC78"/>
                </a:solidFill>
                <a:latin typeface="Times New Roman"/>
                <a:cs typeface="Times New Roman"/>
              </a:rPr>
              <a:t>hormones</a:t>
            </a:r>
            <a:r>
              <a:rPr sz="2471" spc="-9" dirty="0">
                <a:solidFill>
                  <a:srgbClr val="FFFC78"/>
                </a:solidFill>
                <a:latin typeface="Times New Roman"/>
                <a:cs typeface="Times New Roman"/>
              </a:rPr>
              <a:t> </a:t>
            </a:r>
            <a:r>
              <a:rPr sz="2471" spc="-4" dirty="0">
                <a:solidFill>
                  <a:srgbClr val="FFFC78"/>
                </a:solidFill>
                <a:latin typeface="Times New Roman"/>
                <a:cs typeface="Times New Roman"/>
              </a:rPr>
              <a:t>produced </a:t>
            </a:r>
            <a:r>
              <a:rPr sz="2471" dirty="0">
                <a:solidFill>
                  <a:srgbClr val="FFFC78"/>
                </a:solidFill>
                <a:latin typeface="Times New Roman"/>
                <a:cs typeface="Times New Roman"/>
              </a:rPr>
              <a:t>by</a:t>
            </a:r>
            <a:r>
              <a:rPr sz="2471" spc="-4" dirty="0">
                <a:solidFill>
                  <a:srgbClr val="FFFC78"/>
                </a:solidFill>
                <a:latin typeface="Times New Roman"/>
                <a:cs typeface="Times New Roman"/>
              </a:rPr>
              <a:t> testis</a:t>
            </a:r>
            <a:endParaRPr sz="2471">
              <a:solidFill>
                <a:prstClr val="black"/>
              </a:solidFill>
              <a:latin typeface="Times New Roman"/>
              <a:cs typeface="Times New Roman"/>
            </a:endParaRPr>
          </a:p>
          <a:p>
            <a:pPr defTabSz="806867">
              <a:spcBef>
                <a:spcPts val="44"/>
              </a:spcBef>
              <a:buClr>
                <a:srgbClr val="FFFC78"/>
              </a:buClr>
              <a:buFont typeface="Times New Roman"/>
              <a:buChar char="•"/>
            </a:pPr>
            <a:endParaRPr sz="3000">
              <a:solidFill>
                <a:prstClr val="black"/>
              </a:solidFill>
              <a:latin typeface="Times New Roman"/>
              <a:cs typeface="Times New Roman"/>
            </a:endParaRPr>
          </a:p>
          <a:p>
            <a:pPr marL="885312" lvl="1" indent="-471232" defTabSz="806867">
              <a:buFontTx/>
              <a:buAutoNum type="arabicParenR"/>
              <a:tabLst>
                <a:tab pos="884752" algn="l"/>
                <a:tab pos="885312" algn="l"/>
              </a:tabLst>
            </a:pPr>
            <a:r>
              <a:rPr sz="2118" u="heavy" spc="-4" dirty="0">
                <a:solidFill>
                  <a:srgbClr val="FFFC78"/>
                </a:solidFill>
                <a:uFill>
                  <a:solidFill>
                    <a:srgbClr val="FFFC78"/>
                  </a:solidFill>
                </a:uFill>
                <a:latin typeface="Times New Roman"/>
                <a:cs typeface="Times New Roman"/>
              </a:rPr>
              <a:t>MIH</a:t>
            </a:r>
            <a:r>
              <a:rPr sz="2118" u="heavy" spc="-26" dirty="0">
                <a:solidFill>
                  <a:srgbClr val="FFFC78"/>
                </a:solidFill>
                <a:uFill>
                  <a:solidFill>
                    <a:srgbClr val="FFFC78"/>
                  </a:solidFill>
                </a:uFill>
                <a:latin typeface="Times New Roman"/>
                <a:cs typeface="Times New Roman"/>
              </a:rPr>
              <a:t> </a:t>
            </a:r>
            <a:r>
              <a:rPr sz="2118" dirty="0">
                <a:solidFill>
                  <a:srgbClr val="FFFC78"/>
                </a:solidFill>
                <a:latin typeface="Times New Roman"/>
                <a:cs typeface="Times New Roman"/>
              </a:rPr>
              <a:t>–</a:t>
            </a:r>
            <a:r>
              <a:rPr sz="2118" spc="-13" dirty="0">
                <a:solidFill>
                  <a:srgbClr val="FFFC78"/>
                </a:solidFill>
                <a:latin typeface="Times New Roman"/>
                <a:cs typeface="Times New Roman"/>
              </a:rPr>
              <a:t> </a:t>
            </a:r>
            <a:r>
              <a:rPr sz="2118" dirty="0">
                <a:solidFill>
                  <a:srgbClr val="FFFC78"/>
                </a:solidFill>
                <a:latin typeface="Times New Roman"/>
                <a:cs typeface="Times New Roman"/>
              </a:rPr>
              <a:t>mullerian</a:t>
            </a:r>
            <a:r>
              <a:rPr sz="2118" spc="4" dirty="0">
                <a:solidFill>
                  <a:srgbClr val="FFFC78"/>
                </a:solidFill>
                <a:latin typeface="Times New Roman"/>
                <a:cs typeface="Times New Roman"/>
              </a:rPr>
              <a:t> </a:t>
            </a:r>
            <a:r>
              <a:rPr sz="2118" dirty="0">
                <a:solidFill>
                  <a:srgbClr val="FFFC78"/>
                </a:solidFill>
                <a:latin typeface="Times New Roman"/>
                <a:cs typeface="Times New Roman"/>
              </a:rPr>
              <a:t>inhibiting</a:t>
            </a:r>
            <a:r>
              <a:rPr sz="2118" spc="-13" dirty="0">
                <a:solidFill>
                  <a:srgbClr val="FFFC78"/>
                </a:solidFill>
                <a:latin typeface="Times New Roman"/>
                <a:cs typeface="Times New Roman"/>
              </a:rPr>
              <a:t> </a:t>
            </a:r>
            <a:r>
              <a:rPr sz="2118" dirty="0">
                <a:solidFill>
                  <a:srgbClr val="FFFC78"/>
                </a:solidFill>
                <a:latin typeface="Times New Roman"/>
                <a:cs typeface="Times New Roman"/>
              </a:rPr>
              <a:t>hormone</a:t>
            </a:r>
            <a:endParaRPr sz="2118">
              <a:solidFill>
                <a:prstClr val="black"/>
              </a:solidFill>
              <a:latin typeface="Times New Roman"/>
              <a:cs typeface="Times New Roman"/>
            </a:endParaRPr>
          </a:p>
          <a:p>
            <a:pPr marL="1221506" lvl="2" indent="-403993" defTabSz="806867">
              <a:spcBef>
                <a:spcPts val="224"/>
              </a:spcBef>
              <a:buFontTx/>
              <a:buAutoNum type="arabicParenR"/>
              <a:tabLst>
                <a:tab pos="1220946" algn="l"/>
                <a:tab pos="1221506" algn="l"/>
              </a:tabLst>
            </a:pPr>
            <a:r>
              <a:rPr sz="1765" spc="-4" dirty="0">
                <a:solidFill>
                  <a:srgbClr val="FFFC78"/>
                </a:solidFill>
                <a:latin typeface="Times New Roman"/>
                <a:cs typeface="Times New Roman"/>
              </a:rPr>
              <a:t>Involved</a:t>
            </a:r>
            <a:r>
              <a:rPr sz="1765" spc="-9" dirty="0">
                <a:solidFill>
                  <a:srgbClr val="FFFC78"/>
                </a:solidFill>
                <a:latin typeface="Times New Roman"/>
                <a:cs typeface="Times New Roman"/>
              </a:rPr>
              <a:t> </a:t>
            </a:r>
            <a:r>
              <a:rPr sz="1765" spc="-4" dirty="0">
                <a:solidFill>
                  <a:srgbClr val="FFFC78"/>
                </a:solidFill>
                <a:latin typeface="Times New Roman"/>
                <a:cs typeface="Times New Roman"/>
              </a:rPr>
              <a:t>in</a:t>
            </a:r>
            <a:r>
              <a:rPr sz="1765" spc="4" dirty="0">
                <a:solidFill>
                  <a:srgbClr val="FFFC78"/>
                </a:solidFill>
                <a:latin typeface="Times New Roman"/>
                <a:cs typeface="Times New Roman"/>
              </a:rPr>
              <a:t> </a:t>
            </a:r>
            <a:r>
              <a:rPr sz="1765" spc="-4" dirty="0">
                <a:solidFill>
                  <a:srgbClr val="FFFC78"/>
                </a:solidFill>
                <a:latin typeface="Times New Roman"/>
                <a:cs typeface="Times New Roman"/>
              </a:rPr>
              <a:t>transabdominal migration</a:t>
            </a:r>
            <a:endParaRPr sz="1765">
              <a:solidFill>
                <a:prstClr val="black"/>
              </a:solidFill>
              <a:latin typeface="Times New Roman"/>
              <a:cs typeface="Times New Roman"/>
            </a:endParaRPr>
          </a:p>
          <a:p>
            <a:pPr defTabSz="806867">
              <a:spcBef>
                <a:spcPts val="49"/>
              </a:spcBef>
            </a:pPr>
            <a:endParaRPr sz="2427">
              <a:solidFill>
                <a:prstClr val="black"/>
              </a:solidFill>
              <a:latin typeface="Times New Roman"/>
              <a:cs typeface="Times New Roman"/>
            </a:endParaRPr>
          </a:p>
          <a:p>
            <a:pPr marL="884752" marR="4483" indent="-470672" defTabSz="806867">
              <a:lnSpc>
                <a:spcPts val="2285"/>
              </a:lnSpc>
              <a:tabLst>
                <a:tab pos="884752" algn="l"/>
              </a:tabLst>
            </a:pPr>
            <a:r>
              <a:rPr sz="2118" dirty="0">
                <a:solidFill>
                  <a:srgbClr val="FFFC78"/>
                </a:solidFill>
                <a:latin typeface="Times New Roman"/>
                <a:cs typeface="Times New Roman"/>
              </a:rPr>
              <a:t>–	</a:t>
            </a:r>
            <a:r>
              <a:rPr sz="2118" b="1" u="heavy" spc="-4" dirty="0">
                <a:solidFill>
                  <a:srgbClr val="FFFC78"/>
                </a:solidFill>
                <a:uFill>
                  <a:solidFill>
                    <a:srgbClr val="FFFC78"/>
                  </a:solidFill>
                </a:uFill>
                <a:latin typeface="Times New Roman"/>
                <a:cs typeface="Times New Roman"/>
              </a:rPr>
              <a:t>Testosterone</a:t>
            </a:r>
            <a:r>
              <a:rPr sz="2118" spc="-4" dirty="0">
                <a:solidFill>
                  <a:srgbClr val="FFFC78"/>
                </a:solidFill>
                <a:latin typeface="Times New Roman"/>
                <a:cs typeface="Times New Roman"/>
              </a:rPr>
              <a:t>-</a:t>
            </a:r>
            <a:r>
              <a:rPr sz="2118" dirty="0">
                <a:solidFill>
                  <a:srgbClr val="FFFC78"/>
                </a:solidFill>
                <a:latin typeface="Times New Roman"/>
                <a:cs typeface="Times New Roman"/>
              </a:rPr>
              <a:t> </a:t>
            </a:r>
            <a:r>
              <a:rPr sz="2118" spc="-4" dirty="0">
                <a:solidFill>
                  <a:srgbClr val="FFFC78"/>
                </a:solidFill>
                <a:latin typeface="Times New Roman"/>
                <a:cs typeface="Times New Roman"/>
              </a:rPr>
              <a:t>stimulates </a:t>
            </a:r>
            <a:r>
              <a:rPr sz="2118" dirty="0">
                <a:solidFill>
                  <a:srgbClr val="FFFC78"/>
                </a:solidFill>
                <a:latin typeface="Times New Roman"/>
                <a:cs typeface="Times New Roman"/>
              </a:rPr>
              <a:t>genitofemoral</a:t>
            </a:r>
            <a:r>
              <a:rPr sz="2118" spc="9" dirty="0">
                <a:solidFill>
                  <a:srgbClr val="FFFC78"/>
                </a:solidFill>
                <a:latin typeface="Times New Roman"/>
                <a:cs typeface="Times New Roman"/>
              </a:rPr>
              <a:t> </a:t>
            </a:r>
            <a:r>
              <a:rPr sz="2118" dirty="0">
                <a:solidFill>
                  <a:srgbClr val="FFFC78"/>
                </a:solidFill>
                <a:latin typeface="Times New Roman"/>
                <a:cs typeface="Times New Roman"/>
              </a:rPr>
              <a:t>nerve to </a:t>
            </a:r>
            <a:r>
              <a:rPr sz="2118" spc="4" dirty="0">
                <a:solidFill>
                  <a:srgbClr val="FFFC78"/>
                </a:solidFill>
                <a:latin typeface="Times New Roman"/>
                <a:cs typeface="Times New Roman"/>
              </a:rPr>
              <a:t> </a:t>
            </a:r>
            <a:r>
              <a:rPr sz="2118" dirty="0">
                <a:solidFill>
                  <a:srgbClr val="FFFC78"/>
                </a:solidFill>
                <a:latin typeface="Times New Roman"/>
                <a:cs typeface="Times New Roman"/>
              </a:rPr>
              <a:t>produce</a:t>
            </a:r>
            <a:r>
              <a:rPr sz="2118" spc="-26" dirty="0">
                <a:solidFill>
                  <a:srgbClr val="FFFC78"/>
                </a:solidFill>
                <a:latin typeface="Times New Roman"/>
                <a:cs typeface="Times New Roman"/>
              </a:rPr>
              <a:t> </a:t>
            </a:r>
            <a:r>
              <a:rPr sz="2118" dirty="0">
                <a:solidFill>
                  <a:srgbClr val="FFFC78"/>
                </a:solidFill>
                <a:latin typeface="Times New Roman"/>
                <a:cs typeface="Times New Roman"/>
              </a:rPr>
              <a:t>nueropeptide</a:t>
            </a:r>
            <a:r>
              <a:rPr sz="2118" spc="-26" dirty="0">
                <a:solidFill>
                  <a:srgbClr val="FFFC78"/>
                </a:solidFill>
                <a:latin typeface="Times New Roman"/>
                <a:cs typeface="Times New Roman"/>
              </a:rPr>
              <a:t> </a:t>
            </a:r>
            <a:r>
              <a:rPr sz="2118" u="heavy" dirty="0">
                <a:solidFill>
                  <a:srgbClr val="FFFC78"/>
                </a:solidFill>
                <a:uFill>
                  <a:solidFill>
                    <a:srgbClr val="FFFC78"/>
                  </a:solidFill>
                </a:uFill>
                <a:latin typeface="Times New Roman"/>
                <a:cs typeface="Times New Roman"/>
              </a:rPr>
              <a:t>calcitonin</a:t>
            </a:r>
            <a:r>
              <a:rPr sz="2118" u="heavy" spc="-26" dirty="0">
                <a:solidFill>
                  <a:srgbClr val="FFFC78"/>
                </a:solidFill>
                <a:uFill>
                  <a:solidFill>
                    <a:srgbClr val="FFFC78"/>
                  </a:solidFill>
                </a:uFill>
                <a:latin typeface="Times New Roman"/>
                <a:cs typeface="Times New Roman"/>
              </a:rPr>
              <a:t> </a:t>
            </a:r>
            <a:r>
              <a:rPr sz="2118" u="heavy" dirty="0">
                <a:solidFill>
                  <a:srgbClr val="FFFC78"/>
                </a:solidFill>
                <a:uFill>
                  <a:solidFill>
                    <a:srgbClr val="FFFC78"/>
                  </a:solidFill>
                </a:uFill>
                <a:latin typeface="Times New Roman"/>
                <a:cs typeface="Times New Roman"/>
              </a:rPr>
              <a:t>gene-related</a:t>
            </a:r>
            <a:r>
              <a:rPr sz="2118" u="heavy" spc="-22" dirty="0">
                <a:solidFill>
                  <a:srgbClr val="FFFC78"/>
                </a:solidFill>
                <a:uFill>
                  <a:solidFill>
                    <a:srgbClr val="FFFC78"/>
                  </a:solidFill>
                </a:uFill>
                <a:latin typeface="Times New Roman"/>
                <a:cs typeface="Times New Roman"/>
              </a:rPr>
              <a:t> </a:t>
            </a:r>
            <a:r>
              <a:rPr sz="2118" u="heavy" dirty="0">
                <a:solidFill>
                  <a:srgbClr val="FFFC78"/>
                </a:solidFill>
                <a:uFill>
                  <a:solidFill>
                    <a:srgbClr val="FFFC78"/>
                  </a:solidFill>
                </a:uFill>
                <a:latin typeface="Times New Roman"/>
                <a:cs typeface="Times New Roman"/>
              </a:rPr>
              <a:t>peptide </a:t>
            </a:r>
            <a:r>
              <a:rPr sz="2118" spc="-516" dirty="0">
                <a:solidFill>
                  <a:srgbClr val="FFFC78"/>
                </a:solidFill>
                <a:latin typeface="Times New Roman"/>
                <a:cs typeface="Times New Roman"/>
              </a:rPr>
              <a:t> </a:t>
            </a:r>
            <a:r>
              <a:rPr sz="2118" u="heavy" dirty="0">
                <a:solidFill>
                  <a:srgbClr val="FFFC78"/>
                </a:solidFill>
                <a:uFill>
                  <a:solidFill>
                    <a:srgbClr val="FFFC78"/>
                  </a:solidFill>
                </a:uFill>
                <a:latin typeface="Times New Roman"/>
                <a:cs typeface="Times New Roman"/>
              </a:rPr>
              <a:t>(CGRP)</a:t>
            </a:r>
            <a:endParaRPr sz="2118">
              <a:solidFill>
                <a:prstClr val="black"/>
              </a:solidFill>
              <a:latin typeface="Times New Roman"/>
              <a:cs typeface="Times New Roman"/>
            </a:endParaRPr>
          </a:p>
          <a:p>
            <a:pPr marL="159132" algn="ctr" defTabSz="806867">
              <a:spcBef>
                <a:spcPts val="199"/>
              </a:spcBef>
              <a:tabLst>
                <a:tab pos="562565" algn="l"/>
              </a:tabLst>
            </a:pPr>
            <a:r>
              <a:rPr sz="1765" spc="-4" dirty="0">
                <a:solidFill>
                  <a:srgbClr val="FFFC78"/>
                </a:solidFill>
                <a:latin typeface="Times New Roman"/>
                <a:cs typeface="Times New Roman"/>
              </a:rPr>
              <a:t>–	CGRP</a:t>
            </a:r>
            <a:r>
              <a:rPr sz="1765" dirty="0">
                <a:solidFill>
                  <a:srgbClr val="FFFC78"/>
                </a:solidFill>
                <a:latin typeface="Times New Roman"/>
                <a:cs typeface="Times New Roman"/>
              </a:rPr>
              <a:t> </a:t>
            </a:r>
            <a:r>
              <a:rPr sz="1765" spc="-4" dirty="0">
                <a:solidFill>
                  <a:srgbClr val="FFFC78"/>
                </a:solidFill>
                <a:latin typeface="Times New Roman"/>
                <a:cs typeface="Times New Roman"/>
              </a:rPr>
              <a:t>stimulates transinguinal</a:t>
            </a:r>
            <a:r>
              <a:rPr sz="1765" dirty="0">
                <a:solidFill>
                  <a:srgbClr val="FFFC78"/>
                </a:solidFill>
                <a:latin typeface="Times New Roman"/>
                <a:cs typeface="Times New Roman"/>
              </a:rPr>
              <a:t> </a:t>
            </a:r>
            <a:r>
              <a:rPr sz="1765" spc="-4" dirty="0">
                <a:solidFill>
                  <a:srgbClr val="FFFC78"/>
                </a:solidFill>
                <a:latin typeface="Times New Roman"/>
                <a:cs typeface="Times New Roman"/>
              </a:rPr>
              <a:t>and</a:t>
            </a:r>
            <a:r>
              <a:rPr sz="1765" dirty="0">
                <a:solidFill>
                  <a:srgbClr val="FFFC78"/>
                </a:solidFill>
                <a:latin typeface="Times New Roman"/>
                <a:cs typeface="Times New Roman"/>
              </a:rPr>
              <a:t> </a:t>
            </a:r>
            <a:r>
              <a:rPr sz="1765" spc="-4" dirty="0">
                <a:solidFill>
                  <a:srgbClr val="FFFC78"/>
                </a:solidFill>
                <a:latin typeface="Times New Roman"/>
                <a:cs typeface="Times New Roman"/>
              </a:rPr>
              <a:t>scrotal</a:t>
            </a:r>
            <a:r>
              <a:rPr sz="1765" dirty="0">
                <a:solidFill>
                  <a:srgbClr val="FFFC78"/>
                </a:solidFill>
                <a:latin typeface="Times New Roman"/>
                <a:cs typeface="Times New Roman"/>
              </a:rPr>
              <a:t> </a:t>
            </a:r>
            <a:r>
              <a:rPr sz="1765" spc="-4" dirty="0">
                <a:solidFill>
                  <a:srgbClr val="FFFC78"/>
                </a:solidFill>
                <a:latin typeface="Times New Roman"/>
                <a:cs typeface="Times New Roman"/>
              </a:rPr>
              <a:t>migration</a:t>
            </a:r>
            <a:endParaRPr sz="1765">
              <a:solidFill>
                <a:prstClr val="black"/>
              </a:solidFill>
              <a:latin typeface="Times New Roman"/>
              <a:cs typeface="Times New Roman"/>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0709" y="713880"/>
            <a:ext cx="5995759" cy="1802790"/>
          </a:xfrm>
          <a:prstGeom prst="rect">
            <a:avLst/>
          </a:prstGeom>
        </p:spPr>
        <p:txBody>
          <a:bodyPr vert="horz" wrap="square" lIns="0" tIns="10085" rIns="0" bIns="0" rtlCol="0">
            <a:spAutoFit/>
          </a:bodyPr>
          <a:lstStyle/>
          <a:p>
            <a:pPr marL="1990271" marR="4483" indent="-1686575">
              <a:spcBef>
                <a:spcPts val="79"/>
              </a:spcBef>
            </a:pPr>
            <a:r>
              <a:rPr spc="-4" dirty="0"/>
              <a:t>Hormonal control of testicular </a:t>
            </a:r>
            <a:r>
              <a:rPr spc="-957" dirty="0"/>
              <a:t> </a:t>
            </a:r>
            <a:r>
              <a:rPr spc="-4" dirty="0"/>
              <a:t>migration (2)</a:t>
            </a:r>
          </a:p>
        </p:txBody>
      </p:sp>
      <p:grpSp>
        <p:nvGrpSpPr>
          <p:cNvPr id="3" name="object 3"/>
          <p:cNvGrpSpPr/>
          <p:nvPr/>
        </p:nvGrpSpPr>
        <p:grpSpPr>
          <a:xfrm>
            <a:off x="537882" y="2151528"/>
            <a:ext cx="7328647" cy="3832412"/>
            <a:chOff x="457200" y="2438399"/>
            <a:chExt cx="8305800" cy="4343400"/>
          </a:xfrm>
        </p:grpSpPr>
        <p:pic>
          <p:nvPicPr>
            <p:cNvPr id="4" name="object 4"/>
            <p:cNvPicPr/>
            <p:nvPr/>
          </p:nvPicPr>
          <p:blipFill>
            <a:blip r:embed="rId2" cstate="print"/>
            <a:stretch>
              <a:fillRect/>
            </a:stretch>
          </p:blipFill>
          <p:spPr>
            <a:xfrm>
              <a:off x="457200" y="2666999"/>
              <a:ext cx="2286000" cy="4114800"/>
            </a:xfrm>
            <a:prstGeom prst="rect">
              <a:avLst/>
            </a:prstGeom>
          </p:spPr>
        </p:pic>
        <p:pic>
          <p:nvPicPr>
            <p:cNvPr id="5" name="object 5"/>
            <p:cNvPicPr/>
            <p:nvPr/>
          </p:nvPicPr>
          <p:blipFill>
            <a:blip r:embed="rId3" cstate="print"/>
            <a:stretch>
              <a:fillRect/>
            </a:stretch>
          </p:blipFill>
          <p:spPr>
            <a:xfrm>
              <a:off x="5486400" y="2438399"/>
              <a:ext cx="3276600" cy="2819399"/>
            </a:xfrm>
            <a:prstGeom prst="rect">
              <a:avLst/>
            </a:prstGeom>
          </p:spPr>
        </p:pic>
        <p:sp>
          <p:nvSpPr>
            <p:cNvPr id="6" name="object 6"/>
            <p:cNvSpPr/>
            <p:nvPr/>
          </p:nvSpPr>
          <p:spPr>
            <a:xfrm>
              <a:off x="2452115" y="3156202"/>
              <a:ext cx="3874135" cy="731520"/>
            </a:xfrm>
            <a:custGeom>
              <a:avLst/>
              <a:gdLst/>
              <a:ahLst/>
              <a:cxnLst/>
              <a:rect l="l" t="t" r="r" b="b"/>
              <a:pathLst>
                <a:path w="3874135" h="731520">
                  <a:moveTo>
                    <a:pt x="3874008" y="731520"/>
                  </a:moveTo>
                  <a:lnTo>
                    <a:pt x="0" y="0"/>
                  </a:lnTo>
                </a:path>
              </a:pathLst>
            </a:custGeom>
            <a:ln w="39623">
              <a:solidFill>
                <a:srgbClr val="00D100"/>
              </a:solidFill>
            </a:ln>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2287523" y="3073906"/>
              <a:ext cx="186055" cy="167640"/>
            </a:xfrm>
            <a:custGeom>
              <a:avLst/>
              <a:gdLst/>
              <a:ahLst/>
              <a:cxnLst/>
              <a:rect l="l" t="t" r="r" b="b"/>
              <a:pathLst>
                <a:path w="186055" h="167639">
                  <a:moveTo>
                    <a:pt x="185927" y="0"/>
                  </a:moveTo>
                  <a:lnTo>
                    <a:pt x="0" y="54863"/>
                  </a:lnTo>
                  <a:lnTo>
                    <a:pt x="155448" y="167640"/>
                  </a:lnTo>
                  <a:lnTo>
                    <a:pt x="185927" y="0"/>
                  </a:lnTo>
                  <a:close/>
                </a:path>
              </a:pathLst>
            </a:custGeom>
            <a:solidFill>
              <a:srgbClr val="00D100"/>
            </a:solidFill>
          </p:spPr>
          <p:txBody>
            <a:bodyPr wrap="square" lIns="0" tIns="0" rIns="0" bIns="0" rtlCol="0"/>
            <a:lstStyle/>
            <a:p>
              <a:pPr defTabSz="806867"/>
              <a:endParaRPr sz="1588">
                <a:solidFill>
                  <a:prstClr val="black"/>
                </a:solidFill>
                <a:latin typeface="Calibri"/>
              </a:endParaRPr>
            </a:p>
          </p:txBody>
        </p:sp>
        <p:sp>
          <p:nvSpPr>
            <p:cNvPr id="8" name="object 8"/>
            <p:cNvSpPr/>
            <p:nvPr/>
          </p:nvSpPr>
          <p:spPr>
            <a:xfrm>
              <a:off x="2763012" y="3963922"/>
              <a:ext cx="3563620" cy="289560"/>
            </a:xfrm>
            <a:custGeom>
              <a:avLst/>
              <a:gdLst/>
              <a:ahLst/>
              <a:cxnLst/>
              <a:rect l="l" t="t" r="r" b="b"/>
              <a:pathLst>
                <a:path w="3563620" h="289560">
                  <a:moveTo>
                    <a:pt x="3563112" y="0"/>
                  </a:moveTo>
                  <a:lnTo>
                    <a:pt x="0" y="289559"/>
                  </a:lnTo>
                </a:path>
              </a:pathLst>
            </a:custGeom>
            <a:ln w="39623">
              <a:solidFill>
                <a:srgbClr val="00D100"/>
              </a:solidFill>
            </a:ln>
          </p:spPr>
          <p:txBody>
            <a:bodyPr wrap="square" lIns="0" tIns="0" rIns="0" bIns="0" rtlCol="0"/>
            <a:lstStyle/>
            <a:p>
              <a:pPr defTabSz="806867"/>
              <a:endParaRPr sz="1588">
                <a:solidFill>
                  <a:prstClr val="black"/>
                </a:solidFill>
                <a:latin typeface="Calibri"/>
              </a:endParaRPr>
            </a:p>
          </p:txBody>
        </p:sp>
        <p:sp>
          <p:nvSpPr>
            <p:cNvPr id="9" name="object 9"/>
            <p:cNvSpPr/>
            <p:nvPr/>
          </p:nvSpPr>
          <p:spPr>
            <a:xfrm>
              <a:off x="2592323" y="4168138"/>
              <a:ext cx="180340" cy="173990"/>
            </a:xfrm>
            <a:custGeom>
              <a:avLst/>
              <a:gdLst/>
              <a:ahLst/>
              <a:cxnLst/>
              <a:rect l="l" t="t" r="r" b="b"/>
              <a:pathLst>
                <a:path w="180339" h="173989">
                  <a:moveTo>
                    <a:pt x="164592" y="0"/>
                  </a:moveTo>
                  <a:lnTo>
                    <a:pt x="0" y="100584"/>
                  </a:lnTo>
                  <a:lnTo>
                    <a:pt x="179831" y="173736"/>
                  </a:lnTo>
                  <a:lnTo>
                    <a:pt x="164592" y="0"/>
                  </a:lnTo>
                  <a:close/>
                </a:path>
              </a:pathLst>
            </a:custGeom>
            <a:solidFill>
              <a:srgbClr val="00D100"/>
            </a:solidFill>
          </p:spPr>
          <p:txBody>
            <a:bodyPr wrap="square" lIns="0" tIns="0" rIns="0" bIns="0" rtlCol="0"/>
            <a:lstStyle/>
            <a:p>
              <a:pPr defTabSz="806867"/>
              <a:endParaRPr sz="1588">
                <a:solidFill>
                  <a:prstClr val="black"/>
                </a:solidFill>
                <a:latin typeface="Calibri"/>
              </a:endParaRPr>
            </a:p>
          </p:txBody>
        </p:sp>
      </p:grpSp>
      <p:sp>
        <p:nvSpPr>
          <p:cNvPr id="10" name="object 10"/>
          <p:cNvSpPr txBox="1"/>
          <p:nvPr/>
        </p:nvSpPr>
        <p:spPr>
          <a:xfrm>
            <a:off x="3295874" y="3094167"/>
            <a:ext cx="1210235" cy="349118"/>
          </a:xfrm>
          <a:prstGeom prst="rect">
            <a:avLst/>
          </a:prstGeom>
          <a:solidFill>
            <a:srgbClr val="004479"/>
          </a:solidFill>
          <a:ln w="9143">
            <a:solidFill>
              <a:srgbClr val="00D100"/>
            </a:solidFill>
          </a:ln>
        </p:spPr>
        <p:txBody>
          <a:bodyPr vert="horz" wrap="square" lIns="0" tIns="22971" rIns="0" bIns="0" rtlCol="0">
            <a:spAutoFit/>
          </a:bodyPr>
          <a:lstStyle/>
          <a:p>
            <a:pPr marL="84609" defTabSz="806867">
              <a:spcBef>
                <a:spcPts val="180"/>
              </a:spcBef>
            </a:pPr>
            <a:r>
              <a:rPr sz="2118" spc="-4" dirty="0">
                <a:solidFill>
                  <a:srgbClr val="00D100"/>
                </a:solidFill>
                <a:latin typeface="Times New Roman"/>
                <a:cs typeface="Times New Roman"/>
              </a:rPr>
              <a:t>MIS</a:t>
            </a:r>
            <a:endParaRPr sz="2118">
              <a:solidFill>
                <a:prstClr val="black"/>
              </a:solidFill>
              <a:latin typeface="Times New Roman"/>
              <a:cs typeface="Times New Roman"/>
            </a:endParaRPr>
          </a:p>
        </p:txBody>
      </p:sp>
      <p:grpSp>
        <p:nvGrpSpPr>
          <p:cNvPr id="11" name="object 11"/>
          <p:cNvGrpSpPr/>
          <p:nvPr/>
        </p:nvGrpSpPr>
        <p:grpSpPr>
          <a:xfrm>
            <a:off x="1883932" y="3816274"/>
            <a:ext cx="3783106" cy="1580029"/>
            <a:chOff x="1982723" y="4325110"/>
            <a:chExt cx="4287520" cy="1790700"/>
          </a:xfrm>
        </p:grpSpPr>
        <p:sp>
          <p:nvSpPr>
            <p:cNvPr id="12" name="object 12"/>
            <p:cNvSpPr/>
            <p:nvPr/>
          </p:nvSpPr>
          <p:spPr>
            <a:xfrm>
              <a:off x="2138171" y="4344922"/>
              <a:ext cx="4112260" cy="1689100"/>
            </a:xfrm>
            <a:custGeom>
              <a:avLst/>
              <a:gdLst/>
              <a:ahLst/>
              <a:cxnLst/>
              <a:rect l="l" t="t" r="r" b="b"/>
              <a:pathLst>
                <a:path w="4112260" h="1689100">
                  <a:moveTo>
                    <a:pt x="4111752" y="0"/>
                  </a:moveTo>
                  <a:lnTo>
                    <a:pt x="0" y="1688591"/>
                  </a:lnTo>
                </a:path>
              </a:pathLst>
            </a:custGeom>
            <a:ln w="39623">
              <a:solidFill>
                <a:srgbClr val="FFFC78"/>
              </a:solidFill>
            </a:ln>
          </p:spPr>
          <p:txBody>
            <a:bodyPr wrap="square" lIns="0" tIns="0" rIns="0" bIns="0" rtlCol="0"/>
            <a:lstStyle/>
            <a:p>
              <a:pPr defTabSz="806867"/>
              <a:endParaRPr sz="1588">
                <a:solidFill>
                  <a:prstClr val="black"/>
                </a:solidFill>
                <a:latin typeface="Calibri"/>
              </a:endParaRPr>
            </a:p>
          </p:txBody>
        </p:sp>
        <p:sp>
          <p:nvSpPr>
            <p:cNvPr id="13" name="object 13"/>
            <p:cNvSpPr/>
            <p:nvPr/>
          </p:nvSpPr>
          <p:spPr>
            <a:xfrm>
              <a:off x="1982723" y="5954267"/>
              <a:ext cx="192405" cy="161925"/>
            </a:xfrm>
            <a:custGeom>
              <a:avLst/>
              <a:gdLst/>
              <a:ahLst/>
              <a:cxnLst/>
              <a:rect l="l" t="t" r="r" b="b"/>
              <a:pathLst>
                <a:path w="192405" h="161925">
                  <a:moveTo>
                    <a:pt x="128015" y="0"/>
                  </a:moveTo>
                  <a:lnTo>
                    <a:pt x="0" y="143255"/>
                  </a:lnTo>
                  <a:lnTo>
                    <a:pt x="192023" y="161544"/>
                  </a:lnTo>
                  <a:lnTo>
                    <a:pt x="128015" y="0"/>
                  </a:lnTo>
                  <a:close/>
                </a:path>
              </a:pathLst>
            </a:custGeom>
            <a:solidFill>
              <a:srgbClr val="FFFC78"/>
            </a:solidFill>
          </p:spPr>
          <p:txBody>
            <a:bodyPr wrap="square" lIns="0" tIns="0" rIns="0" bIns="0" rtlCol="0"/>
            <a:lstStyle/>
            <a:p>
              <a:pPr defTabSz="806867"/>
              <a:endParaRPr sz="1588">
                <a:solidFill>
                  <a:prstClr val="black"/>
                </a:solidFill>
                <a:latin typeface="Calibri"/>
              </a:endParaRPr>
            </a:p>
          </p:txBody>
        </p:sp>
      </p:grpSp>
      <p:sp>
        <p:nvSpPr>
          <p:cNvPr id="14" name="object 14"/>
          <p:cNvSpPr txBox="1"/>
          <p:nvPr/>
        </p:nvSpPr>
        <p:spPr>
          <a:xfrm>
            <a:off x="3766521" y="4707815"/>
            <a:ext cx="2017059" cy="362698"/>
          </a:xfrm>
          <a:prstGeom prst="rect">
            <a:avLst/>
          </a:prstGeom>
          <a:solidFill>
            <a:srgbClr val="004479"/>
          </a:solidFill>
          <a:ln w="39623">
            <a:solidFill>
              <a:srgbClr val="FFFC78"/>
            </a:solidFill>
          </a:ln>
        </p:spPr>
        <p:txBody>
          <a:bodyPr vert="horz" wrap="square" lIns="0" tIns="36419" rIns="0" bIns="0" rtlCol="0">
            <a:spAutoFit/>
          </a:bodyPr>
          <a:lstStyle/>
          <a:p>
            <a:pPr marL="95255" defTabSz="806867">
              <a:spcBef>
                <a:spcPts val="287"/>
              </a:spcBef>
            </a:pPr>
            <a:r>
              <a:rPr sz="2118" spc="-4" dirty="0">
                <a:solidFill>
                  <a:srgbClr val="FFFC78"/>
                </a:solidFill>
                <a:latin typeface="Times New Roman"/>
                <a:cs typeface="Times New Roman"/>
              </a:rPr>
              <a:t>Androgens</a:t>
            </a:r>
            <a:endParaRPr sz="2118">
              <a:solidFill>
                <a:prstClr val="black"/>
              </a:solidFill>
              <a:latin typeface="Times New Roman"/>
              <a:cs typeface="Times New Roman"/>
            </a:endParaRPr>
          </a:p>
        </p:txBody>
      </p:sp>
      <p:sp>
        <p:nvSpPr>
          <p:cNvPr id="15" name="object 15"/>
          <p:cNvSpPr txBox="1"/>
          <p:nvPr/>
        </p:nvSpPr>
        <p:spPr>
          <a:xfrm>
            <a:off x="1817594" y="5792544"/>
            <a:ext cx="3242422" cy="337238"/>
          </a:xfrm>
          <a:prstGeom prst="rect">
            <a:avLst/>
          </a:prstGeom>
        </p:spPr>
        <p:txBody>
          <a:bodyPr vert="horz" wrap="square" lIns="0" tIns="11206" rIns="0" bIns="0" rtlCol="0">
            <a:spAutoFit/>
          </a:bodyPr>
          <a:lstStyle/>
          <a:p>
            <a:pPr marL="11206" defTabSz="806867">
              <a:spcBef>
                <a:spcPts val="88"/>
              </a:spcBef>
            </a:pPr>
            <a:r>
              <a:rPr sz="2118" spc="-4" dirty="0">
                <a:solidFill>
                  <a:srgbClr val="FFFC78"/>
                </a:solidFill>
                <a:latin typeface="Times New Roman"/>
                <a:cs typeface="Times New Roman"/>
              </a:rPr>
              <a:t>Johnson</a:t>
            </a:r>
            <a:r>
              <a:rPr sz="2118" spc="-22" dirty="0">
                <a:solidFill>
                  <a:srgbClr val="FFFC78"/>
                </a:solidFill>
                <a:latin typeface="Times New Roman"/>
                <a:cs typeface="Times New Roman"/>
              </a:rPr>
              <a:t> </a:t>
            </a:r>
            <a:r>
              <a:rPr sz="2118" dirty="0">
                <a:solidFill>
                  <a:srgbClr val="FFFC78"/>
                </a:solidFill>
                <a:latin typeface="Times New Roman"/>
                <a:cs typeface="Times New Roman"/>
              </a:rPr>
              <a:t>and</a:t>
            </a:r>
            <a:r>
              <a:rPr sz="2118" spc="-18" dirty="0">
                <a:solidFill>
                  <a:srgbClr val="FFFC78"/>
                </a:solidFill>
                <a:latin typeface="Times New Roman"/>
                <a:cs typeface="Times New Roman"/>
              </a:rPr>
              <a:t> </a:t>
            </a:r>
            <a:r>
              <a:rPr sz="2118" dirty="0">
                <a:solidFill>
                  <a:srgbClr val="FFFC78"/>
                </a:solidFill>
                <a:latin typeface="Times New Roman"/>
                <a:cs typeface="Times New Roman"/>
              </a:rPr>
              <a:t>Everitt</a:t>
            </a:r>
            <a:r>
              <a:rPr sz="2118" spc="-18" dirty="0">
                <a:solidFill>
                  <a:srgbClr val="FFFC78"/>
                </a:solidFill>
                <a:latin typeface="Times New Roman"/>
                <a:cs typeface="Times New Roman"/>
              </a:rPr>
              <a:t> </a:t>
            </a:r>
            <a:r>
              <a:rPr sz="2118" dirty="0">
                <a:solidFill>
                  <a:srgbClr val="FFFC78"/>
                </a:solidFill>
                <a:latin typeface="Times New Roman"/>
                <a:cs typeface="Times New Roman"/>
              </a:rPr>
              <a:t>1.8</a:t>
            </a:r>
            <a:r>
              <a:rPr sz="2118" spc="-13" dirty="0">
                <a:solidFill>
                  <a:srgbClr val="FFFC78"/>
                </a:solidFill>
                <a:latin typeface="Times New Roman"/>
                <a:cs typeface="Times New Roman"/>
              </a:rPr>
              <a:t> </a:t>
            </a:r>
            <a:r>
              <a:rPr sz="2118" dirty="0">
                <a:solidFill>
                  <a:srgbClr val="FFFC78"/>
                </a:solidFill>
                <a:latin typeface="Times New Roman"/>
                <a:cs typeface="Times New Roman"/>
              </a:rPr>
              <a:t>&amp;</a:t>
            </a:r>
            <a:r>
              <a:rPr sz="2118" spc="-18" dirty="0">
                <a:solidFill>
                  <a:srgbClr val="FFFC78"/>
                </a:solidFill>
                <a:latin typeface="Times New Roman"/>
                <a:cs typeface="Times New Roman"/>
              </a:rPr>
              <a:t> </a:t>
            </a:r>
            <a:r>
              <a:rPr sz="2118" dirty="0">
                <a:solidFill>
                  <a:srgbClr val="FFFC78"/>
                </a:solidFill>
                <a:latin typeface="Times New Roman"/>
                <a:cs typeface="Times New Roman"/>
              </a:rPr>
              <a:t>1.9</a:t>
            </a:r>
            <a:endParaRPr sz="2118">
              <a:solidFill>
                <a:prstClr val="black"/>
              </a:solidFill>
              <a:latin typeface="Times New Roman"/>
              <a:cs typeface="Times New Roman"/>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06606" y="1104900"/>
            <a:ext cx="6526866" cy="607719"/>
          </a:xfrm>
          <a:prstGeom prst="rect">
            <a:avLst/>
          </a:prstGeom>
        </p:spPr>
        <p:txBody>
          <a:bodyPr vert="horz" wrap="square" lIns="0" tIns="10085" rIns="0" bIns="0" rtlCol="0">
            <a:spAutoFit/>
          </a:bodyPr>
          <a:lstStyle/>
          <a:p>
            <a:pPr marL="11206">
              <a:spcBef>
                <a:spcPts val="79"/>
              </a:spcBef>
            </a:pPr>
            <a:r>
              <a:rPr spc="-4" dirty="0"/>
              <a:t>Abnormalities in</a:t>
            </a:r>
            <a:r>
              <a:rPr dirty="0"/>
              <a:t> </a:t>
            </a:r>
            <a:r>
              <a:rPr spc="-4" dirty="0"/>
              <a:t>testis migration</a:t>
            </a:r>
          </a:p>
        </p:txBody>
      </p:sp>
      <p:sp>
        <p:nvSpPr>
          <p:cNvPr id="3" name="object 3"/>
          <p:cNvSpPr txBox="1"/>
          <p:nvPr/>
        </p:nvSpPr>
        <p:spPr>
          <a:xfrm>
            <a:off x="1212476" y="2066578"/>
            <a:ext cx="6317316" cy="3515092"/>
          </a:xfrm>
          <a:prstGeom prst="rect">
            <a:avLst/>
          </a:prstGeom>
        </p:spPr>
        <p:txBody>
          <a:bodyPr vert="horz" wrap="square" lIns="0" tIns="100293" rIns="0" bIns="0" rtlCol="0">
            <a:spAutoFit/>
          </a:bodyPr>
          <a:lstStyle/>
          <a:p>
            <a:pPr marL="549118" indent="-537911" defTabSz="806867">
              <a:spcBef>
                <a:spcPts val="790"/>
              </a:spcBef>
              <a:buFontTx/>
              <a:buAutoNum type="arabicParenR"/>
              <a:tabLst>
                <a:tab pos="548557" algn="l"/>
                <a:tab pos="549118" algn="l"/>
              </a:tabLst>
            </a:pPr>
            <a:r>
              <a:rPr sz="2824" b="1" u="heavy" spc="-4" dirty="0">
                <a:solidFill>
                  <a:srgbClr val="FFFC78"/>
                </a:solidFill>
                <a:uFill>
                  <a:solidFill>
                    <a:srgbClr val="FFFC78"/>
                  </a:solidFill>
                </a:uFill>
                <a:latin typeface="Times New Roman"/>
                <a:cs typeface="Times New Roman"/>
              </a:rPr>
              <a:t>Cryptorchism</a:t>
            </a:r>
            <a:r>
              <a:rPr sz="2824" b="1" spc="4" dirty="0">
                <a:solidFill>
                  <a:srgbClr val="FFFC78"/>
                </a:solidFill>
                <a:latin typeface="Times New Roman"/>
                <a:cs typeface="Times New Roman"/>
              </a:rPr>
              <a:t> </a:t>
            </a:r>
            <a:r>
              <a:rPr sz="2824" spc="-4" dirty="0">
                <a:solidFill>
                  <a:srgbClr val="FFFC78"/>
                </a:solidFill>
                <a:latin typeface="Times New Roman"/>
                <a:cs typeface="Times New Roman"/>
              </a:rPr>
              <a:t>“abdominal”</a:t>
            </a:r>
            <a:r>
              <a:rPr sz="2824" spc="-9" dirty="0">
                <a:solidFill>
                  <a:srgbClr val="FFFC78"/>
                </a:solidFill>
                <a:latin typeface="Times New Roman"/>
                <a:cs typeface="Times New Roman"/>
              </a:rPr>
              <a:t> </a:t>
            </a:r>
            <a:r>
              <a:rPr sz="2824" spc="-4" dirty="0">
                <a:solidFill>
                  <a:srgbClr val="FFFC78"/>
                </a:solidFill>
                <a:latin typeface="Times New Roman"/>
                <a:cs typeface="Times New Roman"/>
              </a:rPr>
              <a:t>testis</a:t>
            </a:r>
            <a:endParaRPr sz="2824">
              <a:solidFill>
                <a:prstClr val="black"/>
              </a:solidFill>
              <a:latin typeface="Times New Roman"/>
              <a:cs typeface="Times New Roman"/>
            </a:endParaRPr>
          </a:p>
          <a:p>
            <a:pPr marL="414079" defTabSz="806867">
              <a:spcBef>
                <a:spcPts val="627"/>
              </a:spcBef>
            </a:pPr>
            <a:r>
              <a:rPr sz="2471" spc="-4" dirty="0">
                <a:solidFill>
                  <a:srgbClr val="FFFC78"/>
                </a:solidFill>
                <a:latin typeface="Times New Roman"/>
                <a:cs typeface="Times New Roman"/>
              </a:rPr>
              <a:t>-testis does </a:t>
            </a:r>
            <a:r>
              <a:rPr sz="2471" dirty="0">
                <a:solidFill>
                  <a:srgbClr val="FFFC78"/>
                </a:solidFill>
                <a:latin typeface="Times New Roman"/>
                <a:cs typeface="Times New Roman"/>
              </a:rPr>
              <a:t>not </a:t>
            </a:r>
            <a:r>
              <a:rPr sz="2471" spc="-4" dirty="0">
                <a:solidFill>
                  <a:srgbClr val="FFFC78"/>
                </a:solidFill>
                <a:latin typeface="Times New Roman"/>
                <a:cs typeface="Times New Roman"/>
              </a:rPr>
              <a:t>descend properly</a:t>
            </a:r>
            <a:endParaRPr sz="2471">
              <a:solidFill>
                <a:prstClr val="black"/>
              </a:solidFill>
              <a:latin typeface="Times New Roman"/>
              <a:cs typeface="Times New Roman"/>
            </a:endParaRPr>
          </a:p>
          <a:p>
            <a:pPr marL="884752" marR="22413" lvl="1" indent="-470672" defTabSz="806867">
              <a:spcBef>
                <a:spcPts val="591"/>
              </a:spcBef>
              <a:buFontTx/>
              <a:buChar char="-"/>
              <a:tabLst>
                <a:tab pos="884752" algn="l"/>
                <a:tab pos="885312" algn="l"/>
              </a:tabLst>
            </a:pPr>
            <a:r>
              <a:rPr sz="2471" spc="-4" dirty="0">
                <a:solidFill>
                  <a:srgbClr val="FFFC78"/>
                </a:solidFill>
                <a:latin typeface="Times New Roman"/>
                <a:cs typeface="Times New Roman"/>
              </a:rPr>
              <a:t>detrimental </a:t>
            </a:r>
            <a:r>
              <a:rPr sz="2471" dirty="0">
                <a:solidFill>
                  <a:srgbClr val="FFFC78"/>
                </a:solidFill>
                <a:latin typeface="Times New Roman"/>
                <a:cs typeface="Times New Roman"/>
              </a:rPr>
              <a:t>to </a:t>
            </a:r>
            <a:r>
              <a:rPr sz="2471" spc="-4" dirty="0">
                <a:solidFill>
                  <a:srgbClr val="FFFC78"/>
                </a:solidFill>
                <a:latin typeface="Times New Roman"/>
                <a:cs typeface="Times New Roman"/>
              </a:rPr>
              <a:t>spermatogenesis</a:t>
            </a:r>
            <a:r>
              <a:rPr sz="2471" dirty="0">
                <a:solidFill>
                  <a:srgbClr val="FFFC78"/>
                </a:solidFill>
                <a:latin typeface="Times New Roman"/>
                <a:cs typeface="Times New Roman"/>
              </a:rPr>
              <a:t> and</a:t>
            </a:r>
            <a:r>
              <a:rPr sz="2471" spc="-4" dirty="0">
                <a:solidFill>
                  <a:srgbClr val="FFFC78"/>
                </a:solidFill>
                <a:latin typeface="Times New Roman"/>
                <a:cs typeface="Times New Roman"/>
              </a:rPr>
              <a:t> normal </a:t>
            </a:r>
            <a:r>
              <a:rPr sz="2471" spc="-604" dirty="0">
                <a:solidFill>
                  <a:srgbClr val="FFFC78"/>
                </a:solidFill>
                <a:latin typeface="Times New Roman"/>
                <a:cs typeface="Times New Roman"/>
              </a:rPr>
              <a:t> </a:t>
            </a:r>
            <a:r>
              <a:rPr sz="2471" spc="-4" dirty="0">
                <a:solidFill>
                  <a:srgbClr val="FFFC78"/>
                </a:solidFill>
                <a:latin typeface="Times New Roman"/>
                <a:cs typeface="Times New Roman"/>
              </a:rPr>
              <a:t>testicular</a:t>
            </a:r>
            <a:r>
              <a:rPr sz="2471" spc="-9" dirty="0">
                <a:solidFill>
                  <a:srgbClr val="FFFC78"/>
                </a:solidFill>
                <a:latin typeface="Times New Roman"/>
                <a:cs typeface="Times New Roman"/>
              </a:rPr>
              <a:t> </a:t>
            </a:r>
            <a:r>
              <a:rPr sz="2471" spc="-4" dirty="0">
                <a:solidFill>
                  <a:srgbClr val="FFFC78"/>
                </a:solidFill>
                <a:latin typeface="Times New Roman"/>
                <a:cs typeface="Times New Roman"/>
              </a:rPr>
              <a:t>metabolism</a:t>
            </a:r>
            <a:endParaRPr sz="2471">
              <a:solidFill>
                <a:prstClr val="black"/>
              </a:solidFill>
              <a:latin typeface="Times New Roman"/>
              <a:cs typeface="Times New Roman"/>
            </a:endParaRPr>
          </a:p>
          <a:p>
            <a:pPr marL="884752" marR="4483" lvl="1" indent="-470672" defTabSz="806867">
              <a:spcBef>
                <a:spcPts val="618"/>
              </a:spcBef>
              <a:buFontTx/>
              <a:buChar char="-"/>
              <a:tabLst>
                <a:tab pos="884752" algn="l"/>
                <a:tab pos="885312" algn="l"/>
              </a:tabLst>
            </a:pPr>
            <a:r>
              <a:rPr sz="2471" spc="-4" dirty="0">
                <a:solidFill>
                  <a:srgbClr val="FFFC78"/>
                </a:solidFill>
                <a:latin typeface="Times New Roman"/>
                <a:cs typeface="Times New Roman"/>
              </a:rPr>
              <a:t>Rise </a:t>
            </a:r>
            <a:r>
              <a:rPr sz="2471" dirty="0">
                <a:solidFill>
                  <a:srgbClr val="FFFC78"/>
                </a:solidFill>
                <a:latin typeface="Times New Roman"/>
                <a:cs typeface="Times New Roman"/>
              </a:rPr>
              <a:t>in </a:t>
            </a:r>
            <a:r>
              <a:rPr sz="2471" spc="-4" dirty="0">
                <a:solidFill>
                  <a:srgbClr val="FFFC78"/>
                </a:solidFill>
                <a:latin typeface="Times New Roman"/>
                <a:cs typeface="Times New Roman"/>
              </a:rPr>
              <a:t>humans </a:t>
            </a:r>
            <a:r>
              <a:rPr sz="2471" dirty="0">
                <a:solidFill>
                  <a:srgbClr val="FFFC78"/>
                </a:solidFill>
                <a:latin typeface="Times New Roman"/>
                <a:cs typeface="Times New Roman"/>
              </a:rPr>
              <a:t>in US and </a:t>
            </a:r>
            <a:r>
              <a:rPr sz="2471" spc="-4" dirty="0">
                <a:solidFill>
                  <a:srgbClr val="FFFC78"/>
                </a:solidFill>
                <a:latin typeface="Times New Roman"/>
                <a:cs typeface="Times New Roman"/>
              </a:rPr>
              <a:t>Europe </a:t>
            </a:r>
            <a:r>
              <a:rPr sz="2471" dirty="0">
                <a:solidFill>
                  <a:srgbClr val="FFFC78"/>
                </a:solidFill>
                <a:latin typeface="Times New Roman"/>
                <a:cs typeface="Times New Roman"/>
              </a:rPr>
              <a:t>by </a:t>
            </a:r>
            <a:r>
              <a:rPr sz="2471" spc="-4" dirty="0">
                <a:solidFill>
                  <a:srgbClr val="FFFC78"/>
                </a:solidFill>
                <a:latin typeface="Times New Roman"/>
                <a:cs typeface="Times New Roman"/>
              </a:rPr>
              <a:t>about </a:t>
            </a:r>
            <a:r>
              <a:rPr sz="2471" spc="-604" dirty="0">
                <a:solidFill>
                  <a:srgbClr val="FFFC78"/>
                </a:solidFill>
                <a:latin typeface="Times New Roman"/>
                <a:cs typeface="Times New Roman"/>
              </a:rPr>
              <a:t> </a:t>
            </a:r>
            <a:r>
              <a:rPr sz="2471" dirty="0">
                <a:solidFill>
                  <a:srgbClr val="FFFC78"/>
                </a:solidFill>
                <a:latin typeface="Times New Roman"/>
                <a:cs typeface="Times New Roman"/>
              </a:rPr>
              <a:t>250%</a:t>
            </a:r>
            <a:r>
              <a:rPr sz="2471" spc="-13" dirty="0">
                <a:solidFill>
                  <a:srgbClr val="FFFC78"/>
                </a:solidFill>
                <a:latin typeface="Times New Roman"/>
                <a:cs typeface="Times New Roman"/>
              </a:rPr>
              <a:t> </a:t>
            </a:r>
            <a:r>
              <a:rPr sz="2471" dirty="0">
                <a:solidFill>
                  <a:srgbClr val="FFFC78"/>
                </a:solidFill>
                <a:latin typeface="Times New Roman"/>
                <a:cs typeface="Times New Roman"/>
              </a:rPr>
              <a:t>in</a:t>
            </a:r>
            <a:r>
              <a:rPr sz="2471" spc="-4" dirty="0">
                <a:solidFill>
                  <a:srgbClr val="FFFC78"/>
                </a:solidFill>
                <a:latin typeface="Times New Roman"/>
                <a:cs typeface="Times New Roman"/>
              </a:rPr>
              <a:t> the last 30-40 years</a:t>
            </a:r>
            <a:endParaRPr sz="2471">
              <a:solidFill>
                <a:prstClr val="black"/>
              </a:solidFill>
              <a:latin typeface="Times New Roman"/>
              <a:cs typeface="Times New Roman"/>
            </a:endParaRPr>
          </a:p>
          <a:p>
            <a:pPr marL="885312" lvl="1" indent="-471232" defTabSz="806867">
              <a:spcBef>
                <a:spcPts val="591"/>
              </a:spcBef>
              <a:buFontTx/>
              <a:buChar char="-"/>
              <a:tabLst>
                <a:tab pos="884752" algn="l"/>
                <a:tab pos="885312" algn="l"/>
              </a:tabLst>
            </a:pPr>
            <a:r>
              <a:rPr sz="2471" spc="-4" dirty="0">
                <a:solidFill>
                  <a:srgbClr val="FFFC78"/>
                </a:solidFill>
                <a:latin typeface="Times New Roman"/>
                <a:cs typeface="Times New Roman"/>
              </a:rPr>
              <a:t>Leads </a:t>
            </a:r>
            <a:r>
              <a:rPr sz="2471" dirty="0">
                <a:solidFill>
                  <a:srgbClr val="FFFC78"/>
                </a:solidFill>
                <a:latin typeface="Times New Roman"/>
                <a:cs typeface="Times New Roman"/>
              </a:rPr>
              <a:t>to</a:t>
            </a:r>
            <a:r>
              <a:rPr sz="2471" spc="-4" dirty="0">
                <a:solidFill>
                  <a:srgbClr val="FFFC78"/>
                </a:solidFill>
                <a:latin typeface="Times New Roman"/>
                <a:cs typeface="Times New Roman"/>
              </a:rPr>
              <a:t> arrested</a:t>
            </a:r>
            <a:r>
              <a:rPr sz="2471" dirty="0">
                <a:solidFill>
                  <a:srgbClr val="FFFC78"/>
                </a:solidFill>
                <a:latin typeface="Times New Roman"/>
                <a:cs typeface="Times New Roman"/>
              </a:rPr>
              <a:t> </a:t>
            </a:r>
            <a:r>
              <a:rPr sz="2471" spc="-4" dirty="0">
                <a:solidFill>
                  <a:srgbClr val="FFFC78"/>
                </a:solidFill>
                <a:latin typeface="Times New Roman"/>
                <a:cs typeface="Times New Roman"/>
              </a:rPr>
              <a:t>spermatogenesis</a:t>
            </a:r>
            <a:endParaRPr sz="2471">
              <a:solidFill>
                <a:prstClr val="black"/>
              </a:solidFill>
              <a:latin typeface="Times New Roman"/>
              <a:cs typeface="Times New Roman"/>
            </a:endParaRPr>
          </a:p>
          <a:p>
            <a:pPr marL="817513" defTabSz="806867">
              <a:spcBef>
                <a:spcPts val="521"/>
              </a:spcBef>
              <a:tabLst>
                <a:tab pos="1220946" algn="l"/>
              </a:tabLst>
            </a:pPr>
            <a:r>
              <a:rPr sz="2118" dirty="0">
                <a:solidFill>
                  <a:srgbClr val="FFFC78"/>
                </a:solidFill>
                <a:latin typeface="Times New Roman"/>
                <a:cs typeface="Times New Roman"/>
              </a:rPr>
              <a:t>-	4-7</a:t>
            </a:r>
            <a:r>
              <a:rPr sz="2118" spc="-13" dirty="0">
                <a:solidFill>
                  <a:srgbClr val="FFFC78"/>
                </a:solidFill>
                <a:latin typeface="Times New Roman"/>
                <a:cs typeface="Times New Roman"/>
              </a:rPr>
              <a:t> </a:t>
            </a:r>
            <a:r>
              <a:rPr sz="2118" dirty="0">
                <a:solidFill>
                  <a:srgbClr val="FFFC78"/>
                </a:solidFill>
                <a:latin typeface="Times New Roman"/>
                <a:cs typeface="Times New Roman"/>
              </a:rPr>
              <a:t>degrees</a:t>
            </a:r>
            <a:r>
              <a:rPr sz="2118" spc="-13" dirty="0">
                <a:solidFill>
                  <a:srgbClr val="FFFC78"/>
                </a:solidFill>
                <a:latin typeface="Times New Roman"/>
                <a:cs typeface="Times New Roman"/>
              </a:rPr>
              <a:t> </a:t>
            </a:r>
            <a:r>
              <a:rPr sz="2118" dirty="0">
                <a:solidFill>
                  <a:srgbClr val="FFFC78"/>
                </a:solidFill>
                <a:latin typeface="Times New Roman"/>
                <a:cs typeface="Times New Roman"/>
              </a:rPr>
              <a:t>C</a:t>
            </a:r>
            <a:r>
              <a:rPr sz="2118" spc="-13" dirty="0">
                <a:solidFill>
                  <a:srgbClr val="FFFC78"/>
                </a:solidFill>
                <a:latin typeface="Times New Roman"/>
                <a:cs typeface="Times New Roman"/>
              </a:rPr>
              <a:t> </a:t>
            </a:r>
            <a:r>
              <a:rPr sz="2118" dirty="0">
                <a:solidFill>
                  <a:srgbClr val="FFFC78"/>
                </a:solidFill>
                <a:latin typeface="Times New Roman"/>
                <a:cs typeface="Times New Roman"/>
              </a:rPr>
              <a:t>below</a:t>
            </a:r>
            <a:r>
              <a:rPr sz="2118" spc="-9" dirty="0">
                <a:solidFill>
                  <a:srgbClr val="FFFC78"/>
                </a:solidFill>
                <a:latin typeface="Times New Roman"/>
                <a:cs typeface="Times New Roman"/>
              </a:rPr>
              <a:t> </a:t>
            </a:r>
            <a:r>
              <a:rPr sz="2118" dirty="0">
                <a:solidFill>
                  <a:srgbClr val="FFFC78"/>
                </a:solidFill>
                <a:latin typeface="Times New Roman"/>
                <a:cs typeface="Times New Roman"/>
              </a:rPr>
              <a:t>body</a:t>
            </a:r>
            <a:r>
              <a:rPr sz="2118" spc="-13" dirty="0">
                <a:solidFill>
                  <a:srgbClr val="FFFC78"/>
                </a:solidFill>
                <a:latin typeface="Times New Roman"/>
                <a:cs typeface="Times New Roman"/>
              </a:rPr>
              <a:t> </a:t>
            </a:r>
            <a:r>
              <a:rPr sz="2118" dirty="0">
                <a:solidFill>
                  <a:srgbClr val="FFFC78"/>
                </a:solidFill>
                <a:latin typeface="Times New Roman"/>
                <a:cs typeface="Times New Roman"/>
              </a:rPr>
              <a:t>temp</a:t>
            </a:r>
            <a:r>
              <a:rPr sz="2118" spc="-13" dirty="0">
                <a:solidFill>
                  <a:srgbClr val="FFFC78"/>
                </a:solidFill>
                <a:latin typeface="Times New Roman"/>
                <a:cs typeface="Times New Roman"/>
              </a:rPr>
              <a:t> </a:t>
            </a:r>
            <a:r>
              <a:rPr sz="2118" dirty="0">
                <a:solidFill>
                  <a:srgbClr val="FFFC78"/>
                </a:solidFill>
                <a:latin typeface="Times New Roman"/>
                <a:cs typeface="Times New Roman"/>
              </a:rPr>
              <a:t>ideal</a:t>
            </a:r>
            <a:endParaRPr sz="2118">
              <a:solidFill>
                <a:prstClr val="black"/>
              </a:solidFill>
              <a:latin typeface="Times New Roman"/>
              <a:cs typeface="Times New Roman"/>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41045" y="1104900"/>
            <a:ext cx="4061572" cy="607719"/>
          </a:xfrm>
          <a:prstGeom prst="rect">
            <a:avLst/>
          </a:prstGeom>
        </p:spPr>
        <p:txBody>
          <a:bodyPr vert="horz" wrap="square" lIns="0" tIns="10085" rIns="0" bIns="0" rtlCol="0">
            <a:spAutoFit/>
          </a:bodyPr>
          <a:lstStyle/>
          <a:p>
            <a:pPr marL="11206">
              <a:spcBef>
                <a:spcPts val="79"/>
              </a:spcBef>
            </a:pPr>
            <a:r>
              <a:rPr spc="-4" dirty="0"/>
              <a:t>Testicular</a:t>
            </a:r>
            <a:r>
              <a:rPr spc="-35" dirty="0"/>
              <a:t> </a:t>
            </a:r>
            <a:r>
              <a:rPr spc="-4" dirty="0"/>
              <a:t>Histology</a:t>
            </a:r>
          </a:p>
        </p:txBody>
      </p:sp>
      <p:grpSp>
        <p:nvGrpSpPr>
          <p:cNvPr id="3" name="object 3"/>
          <p:cNvGrpSpPr/>
          <p:nvPr/>
        </p:nvGrpSpPr>
        <p:grpSpPr>
          <a:xfrm>
            <a:off x="941294" y="2218764"/>
            <a:ext cx="3985932" cy="3361765"/>
            <a:chOff x="914400" y="2514599"/>
            <a:chExt cx="4517390" cy="3810000"/>
          </a:xfrm>
        </p:grpSpPr>
        <p:pic>
          <p:nvPicPr>
            <p:cNvPr id="4" name="object 4"/>
            <p:cNvPicPr/>
            <p:nvPr/>
          </p:nvPicPr>
          <p:blipFill>
            <a:blip r:embed="rId2" cstate="print"/>
            <a:stretch>
              <a:fillRect/>
            </a:stretch>
          </p:blipFill>
          <p:spPr>
            <a:xfrm>
              <a:off x="914400" y="2514599"/>
              <a:ext cx="4038600" cy="3810000"/>
            </a:xfrm>
            <a:prstGeom prst="rect">
              <a:avLst/>
            </a:prstGeom>
          </p:spPr>
        </p:pic>
        <p:sp>
          <p:nvSpPr>
            <p:cNvPr id="5" name="object 5"/>
            <p:cNvSpPr/>
            <p:nvPr/>
          </p:nvSpPr>
          <p:spPr>
            <a:xfrm>
              <a:off x="3131819" y="3659122"/>
              <a:ext cx="2280285" cy="710565"/>
            </a:xfrm>
            <a:custGeom>
              <a:avLst/>
              <a:gdLst/>
              <a:ahLst/>
              <a:cxnLst/>
              <a:rect l="l" t="t" r="r" b="b"/>
              <a:pathLst>
                <a:path w="2280285" h="710564">
                  <a:moveTo>
                    <a:pt x="2279904" y="0"/>
                  </a:moveTo>
                  <a:lnTo>
                    <a:pt x="0" y="710183"/>
                  </a:lnTo>
                </a:path>
              </a:pathLst>
            </a:custGeom>
            <a:ln w="39623">
              <a:solidFill>
                <a:srgbClr val="FFFC78"/>
              </a:solidFill>
            </a:ln>
          </p:spPr>
          <p:txBody>
            <a:bodyPr wrap="square" lIns="0" tIns="0" rIns="0" bIns="0" rtlCol="0"/>
            <a:lstStyle/>
            <a:p>
              <a:pPr defTabSz="806867"/>
              <a:endParaRPr sz="1588">
                <a:solidFill>
                  <a:prstClr val="black"/>
                </a:solidFill>
                <a:latin typeface="Calibri"/>
              </a:endParaRPr>
            </a:p>
          </p:txBody>
        </p:sp>
        <p:sp>
          <p:nvSpPr>
            <p:cNvPr id="6" name="object 6"/>
            <p:cNvSpPr/>
            <p:nvPr/>
          </p:nvSpPr>
          <p:spPr>
            <a:xfrm>
              <a:off x="2976372" y="4290059"/>
              <a:ext cx="189230" cy="161925"/>
            </a:xfrm>
            <a:custGeom>
              <a:avLst/>
              <a:gdLst/>
              <a:ahLst/>
              <a:cxnLst/>
              <a:rect l="l" t="t" r="r" b="b"/>
              <a:pathLst>
                <a:path w="189230" h="161925">
                  <a:moveTo>
                    <a:pt x="134111" y="0"/>
                  </a:moveTo>
                  <a:lnTo>
                    <a:pt x="0" y="131063"/>
                  </a:lnTo>
                  <a:lnTo>
                    <a:pt x="188975" y="161543"/>
                  </a:lnTo>
                  <a:lnTo>
                    <a:pt x="134111" y="0"/>
                  </a:lnTo>
                  <a:close/>
                </a:path>
              </a:pathLst>
            </a:custGeom>
            <a:solidFill>
              <a:srgbClr val="FFFC78"/>
            </a:solidFill>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2985516" y="5335522"/>
              <a:ext cx="2426335" cy="356870"/>
            </a:xfrm>
            <a:custGeom>
              <a:avLst/>
              <a:gdLst/>
              <a:ahLst/>
              <a:cxnLst/>
              <a:rect l="l" t="t" r="r" b="b"/>
              <a:pathLst>
                <a:path w="2426335" h="356870">
                  <a:moveTo>
                    <a:pt x="2426208" y="0"/>
                  </a:moveTo>
                  <a:lnTo>
                    <a:pt x="0" y="356615"/>
                  </a:lnTo>
                </a:path>
              </a:pathLst>
            </a:custGeom>
            <a:ln w="39623">
              <a:solidFill>
                <a:srgbClr val="FFFC78"/>
              </a:solidFill>
            </a:ln>
          </p:spPr>
          <p:txBody>
            <a:bodyPr wrap="square" lIns="0" tIns="0" rIns="0" bIns="0" rtlCol="0"/>
            <a:lstStyle/>
            <a:p>
              <a:pPr defTabSz="806867"/>
              <a:endParaRPr sz="1588">
                <a:solidFill>
                  <a:prstClr val="black"/>
                </a:solidFill>
                <a:latin typeface="Calibri"/>
              </a:endParaRPr>
            </a:p>
          </p:txBody>
        </p:sp>
        <p:sp>
          <p:nvSpPr>
            <p:cNvPr id="8" name="object 8"/>
            <p:cNvSpPr/>
            <p:nvPr/>
          </p:nvSpPr>
          <p:spPr>
            <a:xfrm>
              <a:off x="2823972" y="5609843"/>
              <a:ext cx="180340" cy="167640"/>
            </a:xfrm>
            <a:custGeom>
              <a:avLst/>
              <a:gdLst/>
              <a:ahLst/>
              <a:cxnLst/>
              <a:rect l="l" t="t" r="r" b="b"/>
              <a:pathLst>
                <a:path w="180339" h="167639">
                  <a:moveTo>
                    <a:pt x="155447" y="0"/>
                  </a:moveTo>
                  <a:lnTo>
                    <a:pt x="0" y="109727"/>
                  </a:lnTo>
                  <a:lnTo>
                    <a:pt x="179831" y="167639"/>
                  </a:lnTo>
                  <a:lnTo>
                    <a:pt x="155447" y="0"/>
                  </a:lnTo>
                  <a:close/>
                </a:path>
              </a:pathLst>
            </a:custGeom>
            <a:solidFill>
              <a:srgbClr val="FFFC78"/>
            </a:solidFill>
          </p:spPr>
          <p:txBody>
            <a:bodyPr wrap="square" lIns="0" tIns="0" rIns="0" bIns="0" rtlCol="0"/>
            <a:lstStyle/>
            <a:p>
              <a:pPr defTabSz="806867"/>
              <a:endParaRPr sz="1588">
                <a:solidFill>
                  <a:prstClr val="black"/>
                </a:solidFill>
                <a:latin typeface="Calibri"/>
              </a:endParaRPr>
            </a:p>
          </p:txBody>
        </p:sp>
      </p:grpSp>
      <p:sp>
        <p:nvSpPr>
          <p:cNvPr id="9" name="object 9"/>
          <p:cNvSpPr txBox="1"/>
          <p:nvPr/>
        </p:nvSpPr>
        <p:spPr>
          <a:xfrm>
            <a:off x="4708711" y="2134944"/>
            <a:ext cx="3086099" cy="3722879"/>
          </a:xfrm>
          <a:prstGeom prst="rect">
            <a:avLst/>
          </a:prstGeom>
        </p:spPr>
        <p:txBody>
          <a:bodyPr vert="horz" wrap="square" lIns="0" tIns="47625" rIns="0" bIns="0" rtlCol="0">
            <a:spAutoFit/>
          </a:bodyPr>
          <a:lstStyle/>
          <a:p>
            <a:pPr marL="314902" marR="4483" indent="-304256" defTabSz="806867">
              <a:lnSpc>
                <a:spcPts val="2285"/>
              </a:lnSpc>
              <a:spcBef>
                <a:spcPts val="375"/>
              </a:spcBef>
            </a:pPr>
            <a:r>
              <a:rPr sz="2118" dirty="0">
                <a:solidFill>
                  <a:srgbClr val="FFFC78"/>
                </a:solidFill>
                <a:latin typeface="Times New Roman"/>
                <a:cs typeface="Times New Roman"/>
              </a:rPr>
              <a:t>Testis</a:t>
            </a:r>
            <a:r>
              <a:rPr sz="2118" spc="-18" dirty="0">
                <a:solidFill>
                  <a:srgbClr val="FFFC78"/>
                </a:solidFill>
                <a:latin typeface="Times New Roman"/>
                <a:cs typeface="Times New Roman"/>
              </a:rPr>
              <a:t> </a:t>
            </a:r>
            <a:r>
              <a:rPr sz="2118" dirty="0">
                <a:solidFill>
                  <a:srgbClr val="FFFC78"/>
                </a:solidFill>
                <a:latin typeface="Times New Roman"/>
                <a:cs typeface="Times New Roman"/>
              </a:rPr>
              <a:t>is</a:t>
            </a:r>
            <a:r>
              <a:rPr sz="2118" spc="-13" dirty="0">
                <a:solidFill>
                  <a:srgbClr val="FFFC78"/>
                </a:solidFill>
                <a:latin typeface="Times New Roman"/>
                <a:cs typeface="Times New Roman"/>
              </a:rPr>
              <a:t> </a:t>
            </a:r>
            <a:r>
              <a:rPr sz="2118" dirty="0">
                <a:solidFill>
                  <a:srgbClr val="FFFC78"/>
                </a:solidFill>
                <a:latin typeface="Times New Roman"/>
                <a:cs typeface="Times New Roman"/>
              </a:rPr>
              <a:t>made</a:t>
            </a:r>
            <a:r>
              <a:rPr sz="2118" spc="-13" dirty="0">
                <a:solidFill>
                  <a:srgbClr val="FFFC78"/>
                </a:solidFill>
                <a:latin typeface="Times New Roman"/>
                <a:cs typeface="Times New Roman"/>
              </a:rPr>
              <a:t> </a:t>
            </a:r>
            <a:r>
              <a:rPr sz="2118" dirty="0">
                <a:solidFill>
                  <a:srgbClr val="FFFC78"/>
                </a:solidFill>
                <a:latin typeface="Times New Roman"/>
                <a:cs typeface="Times New Roman"/>
              </a:rPr>
              <a:t>up</a:t>
            </a:r>
            <a:r>
              <a:rPr sz="2118" spc="-18" dirty="0">
                <a:solidFill>
                  <a:srgbClr val="FFFC78"/>
                </a:solidFill>
                <a:latin typeface="Times New Roman"/>
                <a:cs typeface="Times New Roman"/>
              </a:rPr>
              <a:t> </a:t>
            </a:r>
            <a:r>
              <a:rPr sz="2118" dirty="0">
                <a:solidFill>
                  <a:srgbClr val="FFFC78"/>
                </a:solidFill>
                <a:latin typeface="Times New Roman"/>
                <a:cs typeface="Times New Roman"/>
              </a:rPr>
              <a:t>of</a:t>
            </a:r>
            <a:r>
              <a:rPr sz="2118" spc="-13" dirty="0">
                <a:solidFill>
                  <a:srgbClr val="FFFC78"/>
                </a:solidFill>
                <a:latin typeface="Times New Roman"/>
                <a:cs typeface="Times New Roman"/>
              </a:rPr>
              <a:t> </a:t>
            </a:r>
            <a:r>
              <a:rPr sz="2118" dirty="0">
                <a:solidFill>
                  <a:srgbClr val="FFFC78"/>
                </a:solidFill>
                <a:latin typeface="Times New Roman"/>
                <a:cs typeface="Times New Roman"/>
              </a:rPr>
              <a:t>2</a:t>
            </a:r>
            <a:r>
              <a:rPr sz="2118" spc="-13" dirty="0">
                <a:solidFill>
                  <a:srgbClr val="FFFC78"/>
                </a:solidFill>
                <a:latin typeface="Times New Roman"/>
                <a:cs typeface="Times New Roman"/>
              </a:rPr>
              <a:t> </a:t>
            </a:r>
            <a:r>
              <a:rPr sz="2118" dirty="0">
                <a:solidFill>
                  <a:srgbClr val="FFFC78"/>
                </a:solidFill>
                <a:latin typeface="Times New Roman"/>
                <a:cs typeface="Times New Roman"/>
              </a:rPr>
              <a:t>major </a:t>
            </a:r>
            <a:r>
              <a:rPr sz="2118" spc="-516" dirty="0">
                <a:solidFill>
                  <a:srgbClr val="FFFC78"/>
                </a:solidFill>
                <a:latin typeface="Times New Roman"/>
                <a:cs typeface="Times New Roman"/>
              </a:rPr>
              <a:t> </a:t>
            </a:r>
            <a:r>
              <a:rPr sz="2118" dirty="0">
                <a:solidFill>
                  <a:srgbClr val="FFFC78"/>
                </a:solidFill>
                <a:latin typeface="Times New Roman"/>
                <a:cs typeface="Times New Roman"/>
              </a:rPr>
              <a:t>compartments</a:t>
            </a:r>
            <a:endParaRPr sz="2118">
              <a:solidFill>
                <a:prstClr val="black"/>
              </a:solidFill>
              <a:latin typeface="Times New Roman"/>
              <a:cs typeface="Times New Roman"/>
            </a:endParaRPr>
          </a:p>
          <a:p>
            <a:pPr marL="817513" marR="456104" indent="-403433" defTabSz="806867">
              <a:spcBef>
                <a:spcPts val="1160"/>
              </a:spcBef>
              <a:buFontTx/>
              <a:buAutoNum type="arabicParenR"/>
              <a:tabLst>
                <a:tab pos="817513" algn="l"/>
                <a:tab pos="818073" algn="l"/>
              </a:tabLst>
            </a:pPr>
            <a:r>
              <a:rPr sz="2471" b="1" spc="-4" dirty="0">
                <a:solidFill>
                  <a:srgbClr val="FFFC78"/>
                </a:solidFill>
                <a:latin typeface="Times New Roman"/>
                <a:cs typeface="Times New Roman"/>
              </a:rPr>
              <a:t>Region</a:t>
            </a:r>
            <a:r>
              <a:rPr sz="2471" b="1" spc="-49" dirty="0">
                <a:solidFill>
                  <a:srgbClr val="FFFC78"/>
                </a:solidFill>
                <a:latin typeface="Times New Roman"/>
                <a:cs typeface="Times New Roman"/>
              </a:rPr>
              <a:t> </a:t>
            </a:r>
            <a:r>
              <a:rPr sz="2471" b="1" spc="-4" dirty="0">
                <a:solidFill>
                  <a:srgbClr val="FFFC78"/>
                </a:solidFill>
                <a:latin typeface="Times New Roman"/>
                <a:cs typeface="Times New Roman"/>
              </a:rPr>
              <a:t>inside </a:t>
            </a:r>
            <a:r>
              <a:rPr sz="2471" b="1" spc="-604" dirty="0">
                <a:solidFill>
                  <a:srgbClr val="FFFC78"/>
                </a:solidFill>
                <a:latin typeface="Times New Roman"/>
                <a:cs typeface="Times New Roman"/>
              </a:rPr>
              <a:t> </a:t>
            </a:r>
            <a:r>
              <a:rPr sz="2471" b="1" spc="-4" dirty="0">
                <a:solidFill>
                  <a:srgbClr val="FFFC78"/>
                </a:solidFill>
                <a:latin typeface="Times New Roman"/>
                <a:cs typeface="Times New Roman"/>
              </a:rPr>
              <a:t>seminiferous </a:t>
            </a:r>
            <a:r>
              <a:rPr sz="2471" b="1" dirty="0">
                <a:solidFill>
                  <a:srgbClr val="FFFC78"/>
                </a:solidFill>
                <a:latin typeface="Times New Roman"/>
                <a:cs typeface="Times New Roman"/>
              </a:rPr>
              <a:t> </a:t>
            </a:r>
            <a:r>
              <a:rPr sz="2471" b="1" spc="-4" dirty="0">
                <a:solidFill>
                  <a:srgbClr val="FFFC78"/>
                </a:solidFill>
                <a:latin typeface="Times New Roman"/>
                <a:cs typeface="Times New Roman"/>
              </a:rPr>
              <a:t>tubules</a:t>
            </a:r>
            <a:endParaRPr sz="2471">
              <a:solidFill>
                <a:prstClr val="black"/>
              </a:solidFill>
              <a:latin typeface="Times New Roman"/>
              <a:cs typeface="Times New Roman"/>
            </a:endParaRPr>
          </a:p>
          <a:p>
            <a:pPr marL="817513" defTabSz="806867">
              <a:spcBef>
                <a:spcPts val="424"/>
              </a:spcBef>
            </a:pPr>
            <a:r>
              <a:rPr sz="1412" b="1" spc="-4" dirty="0">
                <a:solidFill>
                  <a:srgbClr val="FFFC78"/>
                </a:solidFill>
                <a:latin typeface="Times New Roman"/>
                <a:cs typeface="Times New Roman"/>
              </a:rPr>
              <a:t>Spermatozoa</a:t>
            </a:r>
            <a:r>
              <a:rPr sz="1412" b="1" spc="-9" dirty="0">
                <a:solidFill>
                  <a:srgbClr val="FFFC78"/>
                </a:solidFill>
                <a:latin typeface="Times New Roman"/>
                <a:cs typeface="Times New Roman"/>
              </a:rPr>
              <a:t> </a:t>
            </a:r>
            <a:r>
              <a:rPr sz="1412" b="1" spc="-4" dirty="0">
                <a:solidFill>
                  <a:srgbClr val="FFFC78"/>
                </a:solidFill>
                <a:latin typeface="Times New Roman"/>
                <a:cs typeface="Times New Roman"/>
              </a:rPr>
              <a:t>development</a:t>
            </a:r>
            <a:endParaRPr sz="1412">
              <a:solidFill>
                <a:prstClr val="black"/>
              </a:solidFill>
              <a:latin typeface="Times New Roman"/>
              <a:cs typeface="Times New Roman"/>
            </a:endParaRPr>
          </a:p>
          <a:p>
            <a:pPr defTabSz="806867">
              <a:spcBef>
                <a:spcPts val="22"/>
              </a:spcBef>
            </a:pPr>
            <a:endParaRPr sz="1456">
              <a:solidFill>
                <a:prstClr val="black"/>
              </a:solidFill>
              <a:latin typeface="Times New Roman"/>
              <a:cs typeface="Times New Roman"/>
            </a:endParaRPr>
          </a:p>
          <a:p>
            <a:pPr marL="414079" marR="84609" defTabSz="806867">
              <a:buFont typeface="Times New Roman"/>
              <a:buAutoNum type="arabicParenR" startAt="2"/>
              <a:tabLst>
                <a:tab pos="753636" algn="l"/>
              </a:tabLst>
            </a:pPr>
            <a:r>
              <a:rPr sz="2471" b="1" spc="-4" dirty="0">
                <a:solidFill>
                  <a:srgbClr val="FFFC78"/>
                </a:solidFill>
                <a:latin typeface="Times New Roman"/>
                <a:cs typeface="Times New Roman"/>
              </a:rPr>
              <a:t>Interstitial space </a:t>
            </a:r>
            <a:r>
              <a:rPr sz="2471" b="1" spc="-604" dirty="0">
                <a:solidFill>
                  <a:srgbClr val="FFFC78"/>
                </a:solidFill>
                <a:latin typeface="Times New Roman"/>
                <a:cs typeface="Times New Roman"/>
              </a:rPr>
              <a:t> </a:t>
            </a:r>
            <a:r>
              <a:rPr sz="2471" b="1" spc="-4" dirty="0">
                <a:solidFill>
                  <a:srgbClr val="FFFC78"/>
                </a:solidFill>
                <a:latin typeface="Times New Roman"/>
                <a:cs typeface="Times New Roman"/>
              </a:rPr>
              <a:t>outside</a:t>
            </a:r>
            <a:r>
              <a:rPr sz="2471" b="1" spc="-9" dirty="0">
                <a:solidFill>
                  <a:srgbClr val="FFFC78"/>
                </a:solidFill>
                <a:latin typeface="Times New Roman"/>
                <a:cs typeface="Times New Roman"/>
              </a:rPr>
              <a:t> </a:t>
            </a:r>
            <a:r>
              <a:rPr sz="2471" b="1" dirty="0">
                <a:solidFill>
                  <a:srgbClr val="FFFC78"/>
                </a:solidFill>
                <a:latin typeface="Times New Roman"/>
                <a:cs typeface="Times New Roman"/>
              </a:rPr>
              <a:t>ST</a:t>
            </a:r>
            <a:endParaRPr sz="2471">
              <a:solidFill>
                <a:prstClr val="black"/>
              </a:solidFill>
              <a:latin typeface="Times New Roman"/>
              <a:cs typeface="Times New Roman"/>
            </a:endParaRPr>
          </a:p>
          <a:p>
            <a:pPr marL="1328528" lvl="1" indent="-108143" defTabSz="806867">
              <a:spcBef>
                <a:spcPts val="401"/>
              </a:spcBef>
              <a:buFontTx/>
              <a:buChar char="-"/>
              <a:tabLst>
                <a:tab pos="1329089" algn="l"/>
              </a:tabLst>
            </a:pPr>
            <a:r>
              <a:rPr sz="1412" b="1" spc="-4" dirty="0">
                <a:solidFill>
                  <a:srgbClr val="FFFC78"/>
                </a:solidFill>
                <a:latin typeface="Times New Roman"/>
                <a:cs typeface="Times New Roman"/>
              </a:rPr>
              <a:t>Leydig</a:t>
            </a:r>
            <a:r>
              <a:rPr sz="1412" b="1" spc="-26" dirty="0">
                <a:solidFill>
                  <a:srgbClr val="FFFC78"/>
                </a:solidFill>
                <a:latin typeface="Times New Roman"/>
                <a:cs typeface="Times New Roman"/>
              </a:rPr>
              <a:t> </a:t>
            </a:r>
            <a:r>
              <a:rPr sz="1412" b="1" spc="-4" dirty="0">
                <a:solidFill>
                  <a:srgbClr val="FFFC78"/>
                </a:solidFill>
                <a:latin typeface="Times New Roman"/>
                <a:cs typeface="Times New Roman"/>
              </a:rPr>
              <a:t>cells,</a:t>
            </a:r>
            <a:endParaRPr sz="1412">
              <a:solidFill>
                <a:prstClr val="black"/>
              </a:solidFill>
              <a:latin typeface="Times New Roman"/>
              <a:cs typeface="Times New Roman"/>
            </a:endParaRPr>
          </a:p>
          <a:p>
            <a:pPr marL="1328528" lvl="1" indent="-108143" defTabSz="806867">
              <a:spcBef>
                <a:spcPts val="361"/>
              </a:spcBef>
              <a:buFontTx/>
              <a:buChar char="-"/>
              <a:tabLst>
                <a:tab pos="1329089" algn="l"/>
              </a:tabLst>
            </a:pPr>
            <a:r>
              <a:rPr sz="1412" b="1" spc="-4" dirty="0">
                <a:solidFill>
                  <a:srgbClr val="FFFC78"/>
                </a:solidFill>
                <a:latin typeface="Times New Roman"/>
                <a:cs typeface="Times New Roman"/>
              </a:rPr>
              <a:t>Androgen</a:t>
            </a:r>
            <a:r>
              <a:rPr sz="1412" b="1" spc="-13" dirty="0">
                <a:solidFill>
                  <a:srgbClr val="FFFC78"/>
                </a:solidFill>
                <a:latin typeface="Times New Roman"/>
                <a:cs typeface="Times New Roman"/>
              </a:rPr>
              <a:t> </a:t>
            </a:r>
            <a:r>
              <a:rPr sz="1412" b="1" spc="-4" dirty="0">
                <a:solidFill>
                  <a:srgbClr val="FFFC78"/>
                </a:solidFill>
                <a:latin typeface="Times New Roman"/>
                <a:cs typeface="Times New Roman"/>
              </a:rPr>
              <a:t>Production</a:t>
            </a:r>
            <a:endParaRPr sz="1412">
              <a:solidFill>
                <a:prstClr val="black"/>
              </a:solidFill>
              <a:latin typeface="Times New Roman"/>
              <a:cs typeface="Times New Roman"/>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90438" y="1104900"/>
            <a:ext cx="4365812" cy="607719"/>
          </a:xfrm>
          <a:prstGeom prst="rect">
            <a:avLst/>
          </a:prstGeom>
        </p:spPr>
        <p:txBody>
          <a:bodyPr vert="horz" wrap="square" lIns="0" tIns="10085" rIns="0" bIns="0" rtlCol="0">
            <a:spAutoFit/>
          </a:bodyPr>
          <a:lstStyle/>
          <a:p>
            <a:pPr marL="11206">
              <a:spcBef>
                <a:spcPts val="79"/>
              </a:spcBef>
            </a:pPr>
            <a:r>
              <a:rPr spc="-4" dirty="0"/>
              <a:t>Seminiferous</a:t>
            </a:r>
            <a:r>
              <a:rPr spc="-26" dirty="0"/>
              <a:t> </a:t>
            </a:r>
            <a:r>
              <a:rPr spc="-4" dirty="0"/>
              <a:t>Tubules</a:t>
            </a:r>
          </a:p>
        </p:txBody>
      </p:sp>
      <p:sp>
        <p:nvSpPr>
          <p:cNvPr id="3" name="object 3"/>
          <p:cNvSpPr txBox="1"/>
          <p:nvPr/>
        </p:nvSpPr>
        <p:spPr>
          <a:xfrm>
            <a:off x="4708711" y="2129565"/>
            <a:ext cx="3221691" cy="3349039"/>
          </a:xfrm>
          <a:prstGeom prst="rect">
            <a:avLst/>
          </a:prstGeom>
        </p:spPr>
        <p:txBody>
          <a:bodyPr vert="horz" wrap="square" lIns="0" tIns="54909" rIns="0" bIns="0" rtlCol="0">
            <a:spAutoFit/>
          </a:bodyPr>
          <a:lstStyle/>
          <a:p>
            <a:pPr marL="314902" marR="4483" indent="-304256" defTabSz="806867">
              <a:lnSpc>
                <a:spcPts val="2665"/>
              </a:lnSpc>
              <a:spcBef>
                <a:spcPts val="432"/>
              </a:spcBef>
              <a:buFontTx/>
              <a:buChar char="•"/>
              <a:tabLst>
                <a:tab pos="314902" algn="l"/>
                <a:tab pos="315462" algn="l"/>
              </a:tabLst>
            </a:pPr>
            <a:r>
              <a:rPr sz="2471" spc="-4" dirty="0">
                <a:solidFill>
                  <a:srgbClr val="FFFC78"/>
                </a:solidFill>
                <a:latin typeface="Times New Roman"/>
                <a:cs typeface="Times New Roman"/>
              </a:rPr>
              <a:t>Seminiferous tubules </a:t>
            </a:r>
            <a:r>
              <a:rPr sz="2471" dirty="0">
                <a:solidFill>
                  <a:srgbClr val="FFFC78"/>
                </a:solidFill>
                <a:latin typeface="Times New Roman"/>
                <a:cs typeface="Times New Roman"/>
              </a:rPr>
              <a:t> </a:t>
            </a:r>
            <a:r>
              <a:rPr sz="2471" spc="-4" dirty="0">
                <a:solidFill>
                  <a:srgbClr val="FFFC78"/>
                </a:solidFill>
                <a:latin typeface="Times New Roman"/>
                <a:cs typeface="Times New Roman"/>
              </a:rPr>
              <a:t>are</a:t>
            </a:r>
            <a:r>
              <a:rPr sz="2471" spc="-18" dirty="0">
                <a:solidFill>
                  <a:srgbClr val="FFFC78"/>
                </a:solidFill>
                <a:latin typeface="Times New Roman"/>
                <a:cs typeface="Times New Roman"/>
              </a:rPr>
              <a:t> </a:t>
            </a:r>
            <a:r>
              <a:rPr sz="2471" spc="-4" dirty="0">
                <a:solidFill>
                  <a:srgbClr val="FFFC78"/>
                </a:solidFill>
                <a:latin typeface="Times New Roman"/>
                <a:cs typeface="Times New Roman"/>
              </a:rPr>
              <a:t>lined</a:t>
            </a:r>
            <a:r>
              <a:rPr sz="2471" spc="-13" dirty="0">
                <a:solidFill>
                  <a:srgbClr val="FFFC78"/>
                </a:solidFill>
                <a:latin typeface="Times New Roman"/>
                <a:cs typeface="Times New Roman"/>
              </a:rPr>
              <a:t> </a:t>
            </a:r>
            <a:r>
              <a:rPr sz="2471" dirty="0">
                <a:solidFill>
                  <a:srgbClr val="FFFC78"/>
                </a:solidFill>
                <a:latin typeface="Times New Roman"/>
                <a:cs typeface="Times New Roman"/>
              </a:rPr>
              <a:t>by</a:t>
            </a:r>
            <a:r>
              <a:rPr sz="2471" spc="-18" dirty="0">
                <a:solidFill>
                  <a:srgbClr val="FFFC78"/>
                </a:solidFill>
                <a:latin typeface="Times New Roman"/>
                <a:cs typeface="Times New Roman"/>
              </a:rPr>
              <a:t> </a:t>
            </a:r>
            <a:r>
              <a:rPr sz="2471" dirty="0">
                <a:solidFill>
                  <a:srgbClr val="FFFC78"/>
                </a:solidFill>
                <a:latin typeface="Times New Roman"/>
                <a:cs typeface="Times New Roman"/>
              </a:rPr>
              <a:t>a</a:t>
            </a:r>
            <a:r>
              <a:rPr sz="2471" spc="-9" dirty="0">
                <a:solidFill>
                  <a:srgbClr val="00D100"/>
                </a:solidFill>
                <a:latin typeface="Times New Roman"/>
                <a:cs typeface="Times New Roman"/>
              </a:rPr>
              <a:t> </a:t>
            </a:r>
            <a:r>
              <a:rPr sz="2471" u="heavy" dirty="0">
                <a:solidFill>
                  <a:srgbClr val="00D100"/>
                </a:solidFill>
                <a:uFill>
                  <a:solidFill>
                    <a:srgbClr val="00D100"/>
                  </a:solidFill>
                </a:uFill>
                <a:latin typeface="Times New Roman"/>
                <a:cs typeface="Times New Roman"/>
              </a:rPr>
              <a:t>germinal </a:t>
            </a:r>
            <a:r>
              <a:rPr sz="2471" spc="-604" dirty="0">
                <a:solidFill>
                  <a:srgbClr val="00D100"/>
                </a:solidFill>
                <a:latin typeface="Times New Roman"/>
                <a:cs typeface="Times New Roman"/>
              </a:rPr>
              <a:t> </a:t>
            </a:r>
            <a:r>
              <a:rPr sz="2471" u="heavy" spc="-4" dirty="0">
                <a:solidFill>
                  <a:srgbClr val="00D100"/>
                </a:solidFill>
                <a:uFill>
                  <a:solidFill>
                    <a:srgbClr val="00D100"/>
                  </a:solidFill>
                </a:uFill>
                <a:latin typeface="Times New Roman"/>
                <a:cs typeface="Times New Roman"/>
              </a:rPr>
              <a:t>epithelium</a:t>
            </a:r>
            <a:endParaRPr sz="2471">
              <a:solidFill>
                <a:prstClr val="black"/>
              </a:solidFill>
              <a:latin typeface="Times New Roman"/>
              <a:cs typeface="Times New Roman"/>
            </a:endParaRPr>
          </a:p>
          <a:p>
            <a:pPr marL="314902" marR="563686" indent="-304256" defTabSz="806867">
              <a:lnSpc>
                <a:spcPts val="2665"/>
              </a:lnSpc>
              <a:spcBef>
                <a:spcPts val="604"/>
              </a:spcBef>
              <a:buFontTx/>
              <a:buChar char="•"/>
              <a:tabLst>
                <a:tab pos="314902" algn="l"/>
                <a:tab pos="315462" algn="l"/>
              </a:tabLst>
            </a:pPr>
            <a:r>
              <a:rPr sz="2471" spc="-4" dirty="0">
                <a:solidFill>
                  <a:srgbClr val="FFFC78"/>
                </a:solidFill>
                <a:latin typeface="Times New Roman"/>
                <a:cs typeface="Times New Roman"/>
              </a:rPr>
              <a:t>Primary</a:t>
            </a:r>
            <a:r>
              <a:rPr sz="2471" spc="-26" dirty="0">
                <a:solidFill>
                  <a:srgbClr val="FFFC78"/>
                </a:solidFill>
                <a:latin typeface="Times New Roman"/>
                <a:cs typeface="Times New Roman"/>
              </a:rPr>
              <a:t> </a:t>
            </a:r>
            <a:r>
              <a:rPr sz="2471" spc="-4" dirty="0">
                <a:solidFill>
                  <a:srgbClr val="FFFC78"/>
                </a:solidFill>
                <a:latin typeface="Times New Roman"/>
                <a:cs typeface="Times New Roman"/>
              </a:rPr>
              <a:t>product</a:t>
            </a:r>
            <a:r>
              <a:rPr sz="2471" spc="-22" dirty="0">
                <a:solidFill>
                  <a:srgbClr val="FFFC78"/>
                </a:solidFill>
                <a:latin typeface="Times New Roman"/>
                <a:cs typeface="Times New Roman"/>
              </a:rPr>
              <a:t> </a:t>
            </a:r>
            <a:r>
              <a:rPr sz="2471" dirty="0">
                <a:solidFill>
                  <a:srgbClr val="FFFC78"/>
                </a:solidFill>
                <a:latin typeface="Times New Roman"/>
                <a:cs typeface="Times New Roman"/>
              </a:rPr>
              <a:t>is </a:t>
            </a:r>
            <a:r>
              <a:rPr sz="2471" spc="-604" dirty="0">
                <a:solidFill>
                  <a:srgbClr val="FFFC78"/>
                </a:solidFill>
                <a:latin typeface="Times New Roman"/>
                <a:cs typeface="Times New Roman"/>
              </a:rPr>
              <a:t> </a:t>
            </a:r>
            <a:r>
              <a:rPr sz="2471" spc="-4" dirty="0">
                <a:solidFill>
                  <a:srgbClr val="FFFC78"/>
                </a:solidFill>
                <a:latin typeface="Times New Roman"/>
                <a:cs typeface="Times New Roman"/>
              </a:rPr>
              <a:t>spermatozoa</a:t>
            </a:r>
            <a:endParaRPr sz="2471">
              <a:solidFill>
                <a:prstClr val="black"/>
              </a:solidFill>
              <a:latin typeface="Times New Roman"/>
              <a:cs typeface="Times New Roman"/>
            </a:endParaRPr>
          </a:p>
          <a:p>
            <a:pPr marL="314902" marR="590581" indent="-304256" defTabSz="806867">
              <a:lnSpc>
                <a:spcPts val="2691"/>
              </a:lnSpc>
              <a:spcBef>
                <a:spcPts val="578"/>
              </a:spcBef>
              <a:buFontTx/>
              <a:buChar char="•"/>
              <a:tabLst>
                <a:tab pos="314902" algn="l"/>
                <a:tab pos="315462" algn="l"/>
              </a:tabLst>
            </a:pPr>
            <a:r>
              <a:rPr sz="2471" spc="-4" dirty="0">
                <a:solidFill>
                  <a:srgbClr val="FFFC78"/>
                </a:solidFill>
                <a:latin typeface="Times New Roman"/>
                <a:cs typeface="Times New Roman"/>
              </a:rPr>
              <a:t>Two</a:t>
            </a:r>
            <a:r>
              <a:rPr sz="2471" spc="-18" dirty="0">
                <a:solidFill>
                  <a:srgbClr val="FFFC78"/>
                </a:solidFill>
                <a:latin typeface="Times New Roman"/>
                <a:cs typeface="Times New Roman"/>
              </a:rPr>
              <a:t> </a:t>
            </a:r>
            <a:r>
              <a:rPr sz="2471" spc="-4" dirty="0">
                <a:solidFill>
                  <a:srgbClr val="FFFC78"/>
                </a:solidFill>
                <a:latin typeface="Times New Roman"/>
                <a:cs typeface="Times New Roman"/>
              </a:rPr>
              <a:t>cell</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types</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are </a:t>
            </a:r>
            <a:r>
              <a:rPr sz="2471" spc="-604" dirty="0">
                <a:solidFill>
                  <a:srgbClr val="FFFC78"/>
                </a:solidFill>
                <a:latin typeface="Times New Roman"/>
                <a:cs typeface="Times New Roman"/>
              </a:rPr>
              <a:t> </a:t>
            </a:r>
            <a:r>
              <a:rPr sz="2471" spc="-4" dirty="0">
                <a:solidFill>
                  <a:srgbClr val="FFFC78"/>
                </a:solidFill>
                <a:latin typeface="Times New Roman"/>
                <a:cs typeface="Times New Roman"/>
              </a:rPr>
              <a:t>found</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within</a:t>
            </a:r>
            <a:r>
              <a:rPr sz="2471" spc="-13" dirty="0">
                <a:solidFill>
                  <a:srgbClr val="FFFC78"/>
                </a:solidFill>
                <a:latin typeface="Times New Roman"/>
                <a:cs typeface="Times New Roman"/>
              </a:rPr>
              <a:t> </a:t>
            </a:r>
            <a:r>
              <a:rPr sz="2471" dirty="0">
                <a:solidFill>
                  <a:srgbClr val="FFFC78"/>
                </a:solidFill>
                <a:latin typeface="Times New Roman"/>
                <a:cs typeface="Times New Roman"/>
              </a:rPr>
              <a:t>ST</a:t>
            </a:r>
            <a:endParaRPr sz="2471">
              <a:solidFill>
                <a:prstClr val="black"/>
              </a:solidFill>
              <a:latin typeface="Times New Roman"/>
              <a:cs typeface="Times New Roman"/>
            </a:endParaRPr>
          </a:p>
          <a:p>
            <a:pPr marL="667346" lvl="1" indent="-253827" defTabSz="806867">
              <a:spcBef>
                <a:spcPts val="202"/>
              </a:spcBef>
              <a:buFontTx/>
              <a:buChar char="–"/>
              <a:tabLst>
                <a:tab pos="667346" algn="l"/>
                <a:tab pos="667906" algn="l"/>
              </a:tabLst>
            </a:pPr>
            <a:r>
              <a:rPr sz="2118" spc="-4" dirty="0">
                <a:solidFill>
                  <a:srgbClr val="FFFC78"/>
                </a:solidFill>
                <a:latin typeface="Times New Roman"/>
                <a:cs typeface="Times New Roman"/>
              </a:rPr>
              <a:t>Germ</a:t>
            </a:r>
            <a:r>
              <a:rPr sz="2118" spc="-44" dirty="0">
                <a:solidFill>
                  <a:srgbClr val="FFFC78"/>
                </a:solidFill>
                <a:latin typeface="Times New Roman"/>
                <a:cs typeface="Times New Roman"/>
              </a:rPr>
              <a:t> </a:t>
            </a:r>
            <a:r>
              <a:rPr sz="2118" dirty="0">
                <a:solidFill>
                  <a:srgbClr val="FFFC78"/>
                </a:solidFill>
                <a:latin typeface="Times New Roman"/>
                <a:cs typeface="Times New Roman"/>
              </a:rPr>
              <a:t>cells</a:t>
            </a:r>
            <a:endParaRPr sz="2118">
              <a:solidFill>
                <a:prstClr val="black"/>
              </a:solidFill>
              <a:latin typeface="Times New Roman"/>
              <a:cs typeface="Times New Roman"/>
            </a:endParaRPr>
          </a:p>
          <a:p>
            <a:pPr marL="667346" lvl="1" indent="-253827" defTabSz="806867">
              <a:spcBef>
                <a:spcPts val="251"/>
              </a:spcBef>
              <a:buFontTx/>
              <a:buChar char="–"/>
              <a:tabLst>
                <a:tab pos="667346" algn="l"/>
                <a:tab pos="667906" algn="l"/>
              </a:tabLst>
            </a:pPr>
            <a:r>
              <a:rPr sz="2118" spc="-4" dirty="0">
                <a:solidFill>
                  <a:srgbClr val="FFFC78"/>
                </a:solidFill>
                <a:latin typeface="Times New Roman"/>
                <a:cs typeface="Times New Roman"/>
              </a:rPr>
              <a:t>Sertoli</a:t>
            </a:r>
            <a:r>
              <a:rPr sz="2118" spc="-44" dirty="0">
                <a:solidFill>
                  <a:srgbClr val="FFFC78"/>
                </a:solidFill>
                <a:latin typeface="Times New Roman"/>
                <a:cs typeface="Times New Roman"/>
              </a:rPr>
              <a:t> </a:t>
            </a:r>
            <a:r>
              <a:rPr sz="2118" dirty="0">
                <a:solidFill>
                  <a:srgbClr val="FFFC78"/>
                </a:solidFill>
                <a:latin typeface="Times New Roman"/>
                <a:cs typeface="Times New Roman"/>
              </a:rPr>
              <a:t>cells</a:t>
            </a:r>
            <a:endParaRPr sz="2118">
              <a:solidFill>
                <a:prstClr val="black"/>
              </a:solidFill>
              <a:latin typeface="Times New Roman"/>
              <a:cs typeface="Times New Roman"/>
            </a:endParaRPr>
          </a:p>
        </p:txBody>
      </p:sp>
      <p:grpSp>
        <p:nvGrpSpPr>
          <p:cNvPr id="4" name="object 4"/>
          <p:cNvGrpSpPr/>
          <p:nvPr/>
        </p:nvGrpSpPr>
        <p:grpSpPr>
          <a:xfrm>
            <a:off x="874059" y="2285999"/>
            <a:ext cx="4254874" cy="3160059"/>
            <a:chOff x="838200" y="2590799"/>
            <a:chExt cx="4822190" cy="3581400"/>
          </a:xfrm>
        </p:grpSpPr>
        <p:pic>
          <p:nvPicPr>
            <p:cNvPr id="5" name="object 5"/>
            <p:cNvPicPr/>
            <p:nvPr/>
          </p:nvPicPr>
          <p:blipFill>
            <a:blip r:embed="rId2" cstate="print"/>
            <a:stretch>
              <a:fillRect/>
            </a:stretch>
          </p:blipFill>
          <p:spPr>
            <a:xfrm>
              <a:off x="838200" y="2590799"/>
              <a:ext cx="4191000" cy="3581400"/>
            </a:xfrm>
            <a:prstGeom prst="rect">
              <a:avLst/>
            </a:prstGeom>
          </p:spPr>
        </p:pic>
        <p:sp>
          <p:nvSpPr>
            <p:cNvPr id="6" name="object 6"/>
            <p:cNvSpPr/>
            <p:nvPr/>
          </p:nvSpPr>
          <p:spPr>
            <a:xfrm>
              <a:off x="4122420" y="5012434"/>
              <a:ext cx="1518285" cy="551815"/>
            </a:xfrm>
            <a:custGeom>
              <a:avLst/>
              <a:gdLst/>
              <a:ahLst/>
              <a:cxnLst/>
              <a:rect l="l" t="t" r="r" b="b"/>
              <a:pathLst>
                <a:path w="1518285" h="551814">
                  <a:moveTo>
                    <a:pt x="1517904" y="551688"/>
                  </a:moveTo>
                  <a:lnTo>
                    <a:pt x="0" y="0"/>
                  </a:lnTo>
                </a:path>
              </a:pathLst>
            </a:custGeom>
            <a:ln w="39623">
              <a:solidFill>
                <a:srgbClr val="FFFC78"/>
              </a:solidFill>
            </a:ln>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3963923" y="4933187"/>
              <a:ext cx="192405" cy="161925"/>
            </a:xfrm>
            <a:custGeom>
              <a:avLst/>
              <a:gdLst/>
              <a:ahLst/>
              <a:cxnLst/>
              <a:rect l="l" t="t" r="r" b="b"/>
              <a:pathLst>
                <a:path w="192404" h="161925">
                  <a:moveTo>
                    <a:pt x="192023" y="0"/>
                  </a:moveTo>
                  <a:lnTo>
                    <a:pt x="0" y="24383"/>
                  </a:lnTo>
                  <a:lnTo>
                    <a:pt x="134111" y="161544"/>
                  </a:lnTo>
                  <a:lnTo>
                    <a:pt x="192023" y="0"/>
                  </a:lnTo>
                  <a:close/>
                </a:path>
              </a:pathLst>
            </a:custGeom>
            <a:solidFill>
              <a:srgbClr val="FFFC78"/>
            </a:solidFill>
          </p:spPr>
          <p:txBody>
            <a:bodyPr wrap="square" lIns="0" tIns="0" rIns="0" bIns="0" rtlCol="0"/>
            <a:lstStyle/>
            <a:p>
              <a:pPr defTabSz="806867"/>
              <a:endParaRPr sz="1588">
                <a:solidFill>
                  <a:prstClr val="black"/>
                </a:solidFill>
                <a:latin typeface="Calibri"/>
              </a:endParaRPr>
            </a:p>
          </p:txBody>
        </p:sp>
        <p:sp>
          <p:nvSpPr>
            <p:cNvPr id="8" name="object 8"/>
            <p:cNvSpPr/>
            <p:nvPr/>
          </p:nvSpPr>
          <p:spPr>
            <a:xfrm>
              <a:off x="2528316" y="5369050"/>
              <a:ext cx="3112135" cy="652780"/>
            </a:xfrm>
            <a:custGeom>
              <a:avLst/>
              <a:gdLst/>
              <a:ahLst/>
              <a:cxnLst/>
              <a:rect l="l" t="t" r="r" b="b"/>
              <a:pathLst>
                <a:path w="3112135" h="652779">
                  <a:moveTo>
                    <a:pt x="3112008" y="652272"/>
                  </a:moveTo>
                  <a:lnTo>
                    <a:pt x="0" y="0"/>
                  </a:lnTo>
                </a:path>
              </a:pathLst>
            </a:custGeom>
            <a:ln w="39623">
              <a:solidFill>
                <a:srgbClr val="FFFC78"/>
              </a:solidFill>
            </a:ln>
          </p:spPr>
          <p:txBody>
            <a:bodyPr wrap="square" lIns="0" tIns="0" rIns="0" bIns="0" rtlCol="0"/>
            <a:lstStyle/>
            <a:p>
              <a:pPr defTabSz="806867"/>
              <a:endParaRPr sz="1588">
                <a:solidFill>
                  <a:prstClr val="black"/>
                </a:solidFill>
                <a:latin typeface="Calibri"/>
              </a:endParaRPr>
            </a:p>
          </p:txBody>
        </p:sp>
        <p:sp>
          <p:nvSpPr>
            <p:cNvPr id="9" name="object 9"/>
            <p:cNvSpPr/>
            <p:nvPr/>
          </p:nvSpPr>
          <p:spPr>
            <a:xfrm>
              <a:off x="2366772" y="5286755"/>
              <a:ext cx="182880" cy="167640"/>
            </a:xfrm>
            <a:custGeom>
              <a:avLst/>
              <a:gdLst/>
              <a:ahLst/>
              <a:cxnLst/>
              <a:rect l="l" t="t" r="r" b="b"/>
              <a:pathLst>
                <a:path w="182880" h="167639">
                  <a:moveTo>
                    <a:pt x="182879" y="0"/>
                  </a:moveTo>
                  <a:lnTo>
                    <a:pt x="0" y="48767"/>
                  </a:lnTo>
                  <a:lnTo>
                    <a:pt x="149351" y="167639"/>
                  </a:lnTo>
                  <a:lnTo>
                    <a:pt x="182879" y="0"/>
                  </a:lnTo>
                  <a:close/>
                </a:path>
              </a:pathLst>
            </a:custGeom>
            <a:solidFill>
              <a:srgbClr val="FFFC78"/>
            </a:solidFill>
          </p:spPr>
          <p:txBody>
            <a:bodyPr wrap="square" lIns="0" tIns="0" rIns="0" bIns="0" rtlCol="0"/>
            <a:lstStyle/>
            <a:p>
              <a:pPr defTabSz="806867"/>
              <a:endParaRPr sz="1588">
                <a:solidFill>
                  <a:prstClr val="black"/>
                </a:solidFill>
                <a:latin typeface="Calibri"/>
              </a:endParaRPr>
            </a:p>
          </p:txBody>
        </p:sp>
        <p:sp>
          <p:nvSpPr>
            <p:cNvPr id="10" name="object 10"/>
            <p:cNvSpPr/>
            <p:nvPr/>
          </p:nvSpPr>
          <p:spPr>
            <a:xfrm>
              <a:off x="4344924" y="3049522"/>
              <a:ext cx="0" cy="1828800"/>
            </a:xfrm>
            <a:custGeom>
              <a:avLst/>
              <a:gdLst/>
              <a:ahLst/>
              <a:cxnLst/>
              <a:rect l="l" t="t" r="r" b="b"/>
              <a:pathLst>
                <a:path h="1828800">
                  <a:moveTo>
                    <a:pt x="0" y="0"/>
                  </a:moveTo>
                  <a:lnTo>
                    <a:pt x="0" y="1828800"/>
                  </a:lnTo>
                </a:path>
              </a:pathLst>
            </a:custGeom>
            <a:ln w="57911">
              <a:solidFill>
                <a:srgbClr val="00D100"/>
              </a:solidFill>
            </a:ln>
          </p:spPr>
          <p:txBody>
            <a:bodyPr wrap="square" lIns="0" tIns="0" rIns="0" bIns="0" rtlCol="0"/>
            <a:lstStyle/>
            <a:p>
              <a:pPr defTabSz="806867"/>
              <a:endParaRPr sz="1588">
                <a:solidFill>
                  <a:prstClr val="black"/>
                </a:solidFill>
                <a:latin typeface="Calibri"/>
              </a:endParaRPr>
            </a:p>
          </p:txBody>
        </p:sp>
        <p:sp>
          <p:nvSpPr>
            <p:cNvPr id="11" name="object 11"/>
            <p:cNvSpPr/>
            <p:nvPr/>
          </p:nvSpPr>
          <p:spPr>
            <a:xfrm>
              <a:off x="4509515" y="3506722"/>
              <a:ext cx="978535" cy="195580"/>
            </a:xfrm>
            <a:custGeom>
              <a:avLst/>
              <a:gdLst/>
              <a:ahLst/>
              <a:cxnLst/>
              <a:rect l="l" t="t" r="r" b="b"/>
              <a:pathLst>
                <a:path w="978535" h="195579">
                  <a:moveTo>
                    <a:pt x="978408" y="0"/>
                  </a:moveTo>
                  <a:lnTo>
                    <a:pt x="0" y="195071"/>
                  </a:lnTo>
                </a:path>
              </a:pathLst>
            </a:custGeom>
            <a:ln w="39623">
              <a:solidFill>
                <a:srgbClr val="00D100"/>
              </a:solidFill>
            </a:ln>
          </p:spPr>
          <p:txBody>
            <a:bodyPr wrap="square" lIns="0" tIns="0" rIns="0" bIns="0" rtlCol="0"/>
            <a:lstStyle/>
            <a:p>
              <a:pPr defTabSz="806867"/>
              <a:endParaRPr sz="1588">
                <a:solidFill>
                  <a:prstClr val="black"/>
                </a:solidFill>
                <a:latin typeface="Calibri"/>
              </a:endParaRPr>
            </a:p>
          </p:txBody>
        </p:sp>
        <p:sp>
          <p:nvSpPr>
            <p:cNvPr id="12" name="object 12"/>
            <p:cNvSpPr/>
            <p:nvPr/>
          </p:nvSpPr>
          <p:spPr>
            <a:xfrm>
              <a:off x="4347971" y="3619499"/>
              <a:ext cx="182880" cy="167640"/>
            </a:xfrm>
            <a:custGeom>
              <a:avLst/>
              <a:gdLst/>
              <a:ahLst/>
              <a:cxnLst/>
              <a:rect l="l" t="t" r="r" b="b"/>
              <a:pathLst>
                <a:path w="182879" h="167639">
                  <a:moveTo>
                    <a:pt x="149352" y="0"/>
                  </a:moveTo>
                  <a:lnTo>
                    <a:pt x="0" y="118871"/>
                  </a:lnTo>
                  <a:lnTo>
                    <a:pt x="182879" y="167639"/>
                  </a:lnTo>
                  <a:lnTo>
                    <a:pt x="149352" y="0"/>
                  </a:lnTo>
                  <a:close/>
                </a:path>
              </a:pathLst>
            </a:custGeom>
            <a:solidFill>
              <a:srgbClr val="00D100"/>
            </a:solidFill>
          </p:spPr>
          <p:txBody>
            <a:bodyPr wrap="square" lIns="0" tIns="0" rIns="0" bIns="0" rtlCol="0"/>
            <a:lstStyle/>
            <a:p>
              <a:pPr defTabSz="806867"/>
              <a:endParaRPr sz="1588">
                <a:solidFill>
                  <a:prstClr val="black"/>
                </a:solidFill>
                <a:latin typeface="Calibri"/>
              </a:endParaRPr>
            </a:p>
          </p:txBody>
        </p:sp>
      </p:gr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39078" y="1104900"/>
            <a:ext cx="3267075" cy="607719"/>
          </a:xfrm>
          <a:prstGeom prst="rect">
            <a:avLst/>
          </a:prstGeom>
        </p:spPr>
        <p:txBody>
          <a:bodyPr vert="horz" wrap="square" lIns="0" tIns="10085" rIns="0" bIns="0" rtlCol="0">
            <a:spAutoFit/>
          </a:bodyPr>
          <a:lstStyle/>
          <a:p>
            <a:pPr marL="11206">
              <a:spcBef>
                <a:spcPts val="79"/>
              </a:spcBef>
            </a:pPr>
            <a:r>
              <a:rPr spc="-4" dirty="0"/>
              <a:t>Interstitial</a:t>
            </a:r>
            <a:r>
              <a:rPr spc="-44" dirty="0"/>
              <a:t> </a:t>
            </a:r>
            <a:r>
              <a:rPr spc="-4" dirty="0"/>
              <a:t>space</a:t>
            </a:r>
          </a:p>
        </p:txBody>
      </p:sp>
      <p:sp>
        <p:nvSpPr>
          <p:cNvPr id="3" name="object 3"/>
          <p:cNvSpPr txBox="1"/>
          <p:nvPr/>
        </p:nvSpPr>
        <p:spPr>
          <a:xfrm>
            <a:off x="5246594" y="2159149"/>
            <a:ext cx="2912408" cy="1814234"/>
          </a:xfrm>
          <a:prstGeom prst="rect">
            <a:avLst/>
          </a:prstGeom>
        </p:spPr>
        <p:txBody>
          <a:bodyPr vert="horz" wrap="square" lIns="0" tIns="11766" rIns="0" bIns="0" rtlCol="0">
            <a:spAutoFit/>
          </a:bodyPr>
          <a:lstStyle/>
          <a:p>
            <a:pPr marL="314902" marR="315462" indent="-304256" defTabSz="806867">
              <a:spcBef>
                <a:spcPts val="93"/>
              </a:spcBef>
              <a:buFontTx/>
              <a:buChar char="•"/>
              <a:tabLst>
                <a:tab pos="314902" algn="l"/>
                <a:tab pos="315462" algn="l"/>
              </a:tabLst>
            </a:pPr>
            <a:r>
              <a:rPr sz="2471" spc="-4" dirty="0">
                <a:solidFill>
                  <a:srgbClr val="FFFC78"/>
                </a:solidFill>
                <a:latin typeface="Times New Roman"/>
                <a:cs typeface="Times New Roman"/>
              </a:rPr>
              <a:t>Outside</a:t>
            </a:r>
            <a:r>
              <a:rPr sz="2471" spc="-18" dirty="0">
                <a:solidFill>
                  <a:srgbClr val="FFFC78"/>
                </a:solidFill>
                <a:latin typeface="Times New Roman"/>
                <a:cs typeface="Times New Roman"/>
              </a:rPr>
              <a:t> </a:t>
            </a:r>
            <a:r>
              <a:rPr sz="2471" spc="-4" dirty="0">
                <a:solidFill>
                  <a:srgbClr val="FFFC78"/>
                </a:solidFill>
                <a:latin typeface="Times New Roman"/>
                <a:cs typeface="Times New Roman"/>
              </a:rPr>
              <a:t>the</a:t>
            </a:r>
            <a:r>
              <a:rPr sz="2471" spc="-18" dirty="0">
                <a:solidFill>
                  <a:srgbClr val="FFFC78"/>
                </a:solidFill>
                <a:latin typeface="Times New Roman"/>
                <a:cs typeface="Times New Roman"/>
              </a:rPr>
              <a:t> </a:t>
            </a:r>
            <a:r>
              <a:rPr sz="2471" dirty="0">
                <a:solidFill>
                  <a:srgbClr val="FFFC78"/>
                </a:solidFill>
                <a:latin typeface="Times New Roman"/>
                <a:cs typeface="Times New Roman"/>
              </a:rPr>
              <a:t>ST</a:t>
            </a:r>
            <a:r>
              <a:rPr sz="2471" spc="-18" dirty="0">
                <a:solidFill>
                  <a:srgbClr val="FFFC78"/>
                </a:solidFill>
                <a:latin typeface="Times New Roman"/>
                <a:cs typeface="Times New Roman"/>
              </a:rPr>
              <a:t> </a:t>
            </a:r>
            <a:r>
              <a:rPr sz="2471" spc="-4" dirty="0">
                <a:solidFill>
                  <a:srgbClr val="FFFC78"/>
                </a:solidFill>
                <a:latin typeface="Times New Roman"/>
                <a:cs typeface="Times New Roman"/>
              </a:rPr>
              <a:t>lie </a:t>
            </a:r>
            <a:r>
              <a:rPr sz="2471" spc="-604" dirty="0">
                <a:solidFill>
                  <a:srgbClr val="FFFC78"/>
                </a:solidFill>
                <a:latin typeface="Times New Roman"/>
                <a:cs typeface="Times New Roman"/>
              </a:rPr>
              <a:t> </a:t>
            </a:r>
            <a:r>
              <a:rPr sz="2471" spc="-4" dirty="0">
                <a:solidFill>
                  <a:srgbClr val="FFFC78"/>
                </a:solidFill>
                <a:latin typeface="Times New Roman"/>
                <a:cs typeface="Times New Roman"/>
              </a:rPr>
              <a:t>Leydig</a:t>
            </a:r>
            <a:r>
              <a:rPr sz="2471" spc="-9" dirty="0">
                <a:solidFill>
                  <a:srgbClr val="FFFC78"/>
                </a:solidFill>
                <a:latin typeface="Times New Roman"/>
                <a:cs typeface="Times New Roman"/>
              </a:rPr>
              <a:t> </a:t>
            </a:r>
            <a:r>
              <a:rPr sz="2471" spc="-4" dirty="0">
                <a:solidFill>
                  <a:srgbClr val="FFFC78"/>
                </a:solidFill>
                <a:latin typeface="Times New Roman"/>
                <a:cs typeface="Times New Roman"/>
              </a:rPr>
              <a:t>cells</a:t>
            </a:r>
            <a:endParaRPr sz="2471">
              <a:solidFill>
                <a:prstClr val="black"/>
              </a:solidFill>
              <a:latin typeface="Times New Roman"/>
              <a:cs typeface="Times New Roman"/>
            </a:endParaRPr>
          </a:p>
          <a:p>
            <a:pPr marL="667346" marR="4483" indent="-253266" defTabSz="806867">
              <a:spcBef>
                <a:spcPts val="525"/>
              </a:spcBef>
              <a:tabLst>
                <a:tab pos="667346" algn="l"/>
              </a:tabLst>
            </a:pPr>
            <a:r>
              <a:rPr sz="2118" dirty="0">
                <a:solidFill>
                  <a:srgbClr val="FFFC78"/>
                </a:solidFill>
                <a:latin typeface="Times New Roman"/>
                <a:cs typeface="Times New Roman"/>
              </a:rPr>
              <a:t>–	Responsible for </a:t>
            </a:r>
            <a:r>
              <a:rPr sz="2118" spc="4" dirty="0">
                <a:solidFill>
                  <a:srgbClr val="FFFC78"/>
                </a:solidFill>
                <a:latin typeface="Times New Roman"/>
                <a:cs typeface="Times New Roman"/>
              </a:rPr>
              <a:t> </a:t>
            </a:r>
            <a:r>
              <a:rPr sz="2118" dirty="0">
                <a:solidFill>
                  <a:srgbClr val="FFFC78"/>
                </a:solidFill>
                <a:latin typeface="Times New Roman"/>
                <a:cs typeface="Times New Roman"/>
              </a:rPr>
              <a:t>androgen</a:t>
            </a:r>
            <a:r>
              <a:rPr sz="2118" spc="-88" dirty="0">
                <a:solidFill>
                  <a:srgbClr val="FFFC78"/>
                </a:solidFill>
                <a:latin typeface="Times New Roman"/>
                <a:cs typeface="Times New Roman"/>
              </a:rPr>
              <a:t> </a:t>
            </a:r>
            <a:r>
              <a:rPr sz="2118" dirty="0">
                <a:solidFill>
                  <a:srgbClr val="FFFC78"/>
                </a:solidFill>
                <a:latin typeface="Times New Roman"/>
                <a:cs typeface="Times New Roman"/>
              </a:rPr>
              <a:t>production </a:t>
            </a:r>
            <a:r>
              <a:rPr sz="2118" spc="-521" dirty="0">
                <a:solidFill>
                  <a:srgbClr val="FFFC78"/>
                </a:solidFill>
                <a:latin typeface="Times New Roman"/>
                <a:cs typeface="Times New Roman"/>
              </a:rPr>
              <a:t> </a:t>
            </a:r>
            <a:r>
              <a:rPr sz="2118" dirty="0">
                <a:solidFill>
                  <a:srgbClr val="FFFC78"/>
                </a:solidFill>
                <a:latin typeface="Times New Roman"/>
                <a:cs typeface="Times New Roman"/>
              </a:rPr>
              <a:t>in</a:t>
            </a:r>
            <a:r>
              <a:rPr sz="2118" spc="-13" dirty="0">
                <a:solidFill>
                  <a:srgbClr val="FFFC78"/>
                </a:solidFill>
                <a:latin typeface="Times New Roman"/>
                <a:cs typeface="Times New Roman"/>
              </a:rPr>
              <a:t> </a:t>
            </a:r>
            <a:r>
              <a:rPr sz="2118" dirty="0">
                <a:solidFill>
                  <a:srgbClr val="FFFC78"/>
                </a:solidFill>
                <a:latin typeface="Times New Roman"/>
                <a:cs typeface="Times New Roman"/>
              </a:rPr>
              <a:t>response</a:t>
            </a:r>
            <a:r>
              <a:rPr sz="2118" spc="-13" dirty="0">
                <a:solidFill>
                  <a:srgbClr val="FFFC78"/>
                </a:solidFill>
                <a:latin typeface="Times New Roman"/>
                <a:cs typeface="Times New Roman"/>
              </a:rPr>
              <a:t> </a:t>
            </a:r>
            <a:r>
              <a:rPr sz="2118" dirty="0">
                <a:solidFill>
                  <a:srgbClr val="FFFC78"/>
                </a:solidFill>
                <a:latin typeface="Times New Roman"/>
                <a:cs typeface="Times New Roman"/>
              </a:rPr>
              <a:t>to</a:t>
            </a:r>
            <a:r>
              <a:rPr sz="2118" spc="-9" dirty="0">
                <a:solidFill>
                  <a:srgbClr val="FFFC78"/>
                </a:solidFill>
                <a:latin typeface="Times New Roman"/>
                <a:cs typeface="Times New Roman"/>
              </a:rPr>
              <a:t> </a:t>
            </a:r>
            <a:r>
              <a:rPr sz="2118" dirty="0">
                <a:solidFill>
                  <a:srgbClr val="FFFC78"/>
                </a:solidFill>
                <a:latin typeface="Times New Roman"/>
                <a:cs typeface="Times New Roman"/>
              </a:rPr>
              <a:t>LH</a:t>
            </a:r>
            <a:endParaRPr sz="2118">
              <a:solidFill>
                <a:prstClr val="black"/>
              </a:solidFill>
              <a:latin typeface="Times New Roman"/>
              <a:cs typeface="Times New Roman"/>
            </a:endParaRPr>
          </a:p>
        </p:txBody>
      </p:sp>
      <p:pic>
        <p:nvPicPr>
          <p:cNvPr id="4" name="object 4"/>
          <p:cNvPicPr/>
          <p:nvPr/>
        </p:nvPicPr>
        <p:blipFill>
          <a:blip r:embed="rId2" cstate="print"/>
          <a:stretch>
            <a:fillRect/>
          </a:stretch>
        </p:blipFill>
        <p:spPr>
          <a:xfrm>
            <a:off x="874059" y="2017058"/>
            <a:ext cx="4235824" cy="363070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716F97-15E8-D9B6-32CF-CCD0936FB2FC}"/>
              </a:ext>
            </a:extLst>
          </p:cNvPr>
          <p:cNvSpPr>
            <a:spLocks noGrp="1"/>
          </p:cNvSpPr>
          <p:nvPr>
            <p:ph type="title"/>
          </p:nvPr>
        </p:nvSpPr>
        <p:spPr/>
        <p:txBody>
          <a:bodyPr/>
          <a:lstStyle/>
          <a:p>
            <a:r>
              <a:rPr lang="hr-HR" dirty="0"/>
              <a:t>Processus Vaginalis</a:t>
            </a:r>
            <a:br>
              <a:rPr lang="hr-HR" dirty="0"/>
            </a:br>
            <a:endParaRPr lang="el-GR" dirty="0"/>
          </a:p>
        </p:txBody>
      </p:sp>
      <p:sp>
        <p:nvSpPr>
          <p:cNvPr id="3" name="Θέση περιεχομένου 2">
            <a:extLst>
              <a:ext uri="{FF2B5EF4-FFF2-40B4-BE49-F238E27FC236}">
                <a16:creationId xmlns:a16="http://schemas.microsoft.com/office/drawing/2014/main" id="{0CA1B785-E5E4-C42F-074A-D720462F33F0}"/>
              </a:ext>
            </a:extLst>
          </p:cNvPr>
          <p:cNvSpPr>
            <a:spLocks noGrp="1"/>
          </p:cNvSpPr>
          <p:nvPr>
            <p:ph idx="1"/>
          </p:nvPr>
        </p:nvSpPr>
        <p:spPr/>
        <p:txBody>
          <a:bodyPr/>
          <a:lstStyle/>
          <a:p>
            <a:pPr marL="0" indent="0">
              <a:buNone/>
            </a:pPr>
            <a:endParaRPr lang="en-US" dirty="0"/>
          </a:p>
          <a:p>
            <a:r>
              <a:rPr lang="en-US" dirty="0"/>
              <a:t>The proximal part of the processus vaginalis (from the peritoneal cavity to the testis) closes after descent is complete. Closure is complete by birth in 50% to 75% of infants. Scorer believed that this closure may be recognized by palpating the spermatic cord shortly after birth.</a:t>
            </a:r>
          </a:p>
          <a:p>
            <a:endParaRPr lang="el-GR" dirty="0"/>
          </a:p>
        </p:txBody>
      </p:sp>
    </p:spTree>
    <p:extLst>
      <p:ext uri="{BB962C8B-B14F-4D97-AF65-F5344CB8AC3E}">
        <p14:creationId xmlns:p14="http://schemas.microsoft.com/office/powerpoint/2010/main" val="24271816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70137" y="1104900"/>
            <a:ext cx="3801596" cy="607719"/>
          </a:xfrm>
          <a:prstGeom prst="rect">
            <a:avLst/>
          </a:prstGeom>
        </p:spPr>
        <p:txBody>
          <a:bodyPr vert="horz" wrap="square" lIns="0" tIns="10085" rIns="0" bIns="0" rtlCol="0">
            <a:spAutoFit/>
          </a:bodyPr>
          <a:lstStyle/>
          <a:p>
            <a:pPr marL="11206">
              <a:spcBef>
                <a:spcPts val="79"/>
              </a:spcBef>
            </a:pPr>
            <a:r>
              <a:rPr spc="-4" dirty="0"/>
              <a:t>Blood</a:t>
            </a:r>
            <a:r>
              <a:rPr spc="-18" dirty="0"/>
              <a:t> </a:t>
            </a:r>
            <a:r>
              <a:rPr spc="-4" dirty="0"/>
              <a:t>testis</a:t>
            </a:r>
            <a:r>
              <a:rPr spc="-18" dirty="0"/>
              <a:t> </a:t>
            </a:r>
            <a:r>
              <a:rPr spc="-4" dirty="0"/>
              <a:t>barrier</a:t>
            </a:r>
          </a:p>
        </p:txBody>
      </p:sp>
      <p:grpSp>
        <p:nvGrpSpPr>
          <p:cNvPr id="3" name="object 3"/>
          <p:cNvGrpSpPr/>
          <p:nvPr/>
        </p:nvGrpSpPr>
        <p:grpSpPr>
          <a:xfrm>
            <a:off x="1143000" y="1731980"/>
            <a:ext cx="3569074" cy="4050366"/>
            <a:chOff x="1143000" y="1962910"/>
            <a:chExt cx="4044950" cy="4590415"/>
          </a:xfrm>
        </p:grpSpPr>
        <p:pic>
          <p:nvPicPr>
            <p:cNvPr id="4" name="object 4"/>
            <p:cNvPicPr/>
            <p:nvPr/>
          </p:nvPicPr>
          <p:blipFill>
            <a:blip r:embed="rId2" cstate="print"/>
            <a:stretch>
              <a:fillRect/>
            </a:stretch>
          </p:blipFill>
          <p:spPr>
            <a:xfrm>
              <a:off x="1143000" y="2438399"/>
              <a:ext cx="3810000" cy="4114800"/>
            </a:xfrm>
            <a:prstGeom prst="rect">
              <a:avLst/>
            </a:prstGeom>
          </p:spPr>
        </p:pic>
        <p:sp>
          <p:nvSpPr>
            <p:cNvPr id="5" name="object 5"/>
            <p:cNvSpPr/>
            <p:nvPr/>
          </p:nvSpPr>
          <p:spPr>
            <a:xfrm>
              <a:off x="3095244" y="1982722"/>
              <a:ext cx="563880" cy="2048510"/>
            </a:xfrm>
            <a:custGeom>
              <a:avLst/>
              <a:gdLst/>
              <a:ahLst/>
              <a:cxnLst/>
              <a:rect l="l" t="t" r="r" b="b"/>
              <a:pathLst>
                <a:path w="563879" h="2048510">
                  <a:moveTo>
                    <a:pt x="563880" y="0"/>
                  </a:moveTo>
                  <a:lnTo>
                    <a:pt x="0" y="2048256"/>
                  </a:lnTo>
                </a:path>
              </a:pathLst>
            </a:custGeom>
            <a:ln w="39623">
              <a:solidFill>
                <a:srgbClr val="FFFC78"/>
              </a:solidFill>
            </a:ln>
          </p:spPr>
          <p:txBody>
            <a:bodyPr wrap="square" lIns="0" tIns="0" rIns="0" bIns="0" rtlCol="0"/>
            <a:lstStyle/>
            <a:p>
              <a:pPr defTabSz="806867"/>
              <a:endParaRPr sz="1588">
                <a:solidFill>
                  <a:prstClr val="black"/>
                </a:solidFill>
                <a:latin typeface="Calibri"/>
              </a:endParaRPr>
            </a:p>
          </p:txBody>
        </p:sp>
        <p:sp>
          <p:nvSpPr>
            <p:cNvPr id="6" name="object 6"/>
            <p:cNvSpPr/>
            <p:nvPr/>
          </p:nvSpPr>
          <p:spPr>
            <a:xfrm>
              <a:off x="3012947" y="4006595"/>
              <a:ext cx="167640" cy="189230"/>
            </a:xfrm>
            <a:custGeom>
              <a:avLst/>
              <a:gdLst/>
              <a:ahLst/>
              <a:cxnLst/>
              <a:rect l="l" t="t" r="r" b="b"/>
              <a:pathLst>
                <a:path w="167639" h="189229">
                  <a:moveTo>
                    <a:pt x="0" y="0"/>
                  </a:moveTo>
                  <a:lnTo>
                    <a:pt x="36576" y="188975"/>
                  </a:lnTo>
                  <a:lnTo>
                    <a:pt x="167640" y="45720"/>
                  </a:lnTo>
                  <a:lnTo>
                    <a:pt x="0" y="0"/>
                  </a:lnTo>
                  <a:close/>
                </a:path>
              </a:pathLst>
            </a:custGeom>
            <a:solidFill>
              <a:srgbClr val="FFFC78"/>
            </a:solidFill>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2973324" y="3887722"/>
              <a:ext cx="0" cy="1066800"/>
            </a:xfrm>
            <a:custGeom>
              <a:avLst/>
              <a:gdLst/>
              <a:ahLst/>
              <a:cxnLst/>
              <a:rect l="l" t="t" r="r" b="b"/>
              <a:pathLst>
                <a:path h="1066800">
                  <a:moveTo>
                    <a:pt x="0" y="0"/>
                  </a:moveTo>
                  <a:lnTo>
                    <a:pt x="0" y="1066799"/>
                  </a:lnTo>
                </a:path>
              </a:pathLst>
            </a:custGeom>
            <a:ln w="39623">
              <a:solidFill>
                <a:srgbClr val="FFFC78"/>
              </a:solidFill>
            </a:ln>
          </p:spPr>
          <p:txBody>
            <a:bodyPr wrap="square" lIns="0" tIns="0" rIns="0" bIns="0" rtlCol="0"/>
            <a:lstStyle/>
            <a:p>
              <a:pPr defTabSz="806867"/>
              <a:endParaRPr sz="1588">
                <a:solidFill>
                  <a:prstClr val="black"/>
                </a:solidFill>
                <a:latin typeface="Calibri"/>
              </a:endParaRPr>
            </a:p>
          </p:txBody>
        </p:sp>
        <p:sp>
          <p:nvSpPr>
            <p:cNvPr id="8" name="object 8"/>
            <p:cNvSpPr/>
            <p:nvPr/>
          </p:nvSpPr>
          <p:spPr>
            <a:xfrm>
              <a:off x="3052572" y="2897122"/>
              <a:ext cx="2131060" cy="1545590"/>
            </a:xfrm>
            <a:custGeom>
              <a:avLst/>
              <a:gdLst/>
              <a:ahLst/>
              <a:cxnLst/>
              <a:rect l="l" t="t" r="r" b="b"/>
              <a:pathLst>
                <a:path w="2131060" h="1545589">
                  <a:moveTo>
                    <a:pt x="2130552" y="0"/>
                  </a:moveTo>
                  <a:lnTo>
                    <a:pt x="0" y="1545336"/>
                  </a:lnTo>
                </a:path>
              </a:pathLst>
            </a:custGeom>
            <a:ln w="9143">
              <a:solidFill>
                <a:srgbClr val="FFFC78"/>
              </a:solidFill>
            </a:ln>
          </p:spPr>
          <p:txBody>
            <a:bodyPr wrap="square" lIns="0" tIns="0" rIns="0" bIns="0" rtlCol="0"/>
            <a:lstStyle/>
            <a:p>
              <a:pPr defTabSz="806867"/>
              <a:endParaRPr sz="1588">
                <a:solidFill>
                  <a:prstClr val="black"/>
                </a:solidFill>
                <a:latin typeface="Calibri"/>
              </a:endParaRPr>
            </a:p>
          </p:txBody>
        </p:sp>
        <p:sp>
          <p:nvSpPr>
            <p:cNvPr id="9" name="object 9"/>
            <p:cNvSpPr/>
            <p:nvPr/>
          </p:nvSpPr>
          <p:spPr>
            <a:xfrm>
              <a:off x="2976372" y="4399787"/>
              <a:ext cx="109855" cy="100965"/>
            </a:xfrm>
            <a:custGeom>
              <a:avLst/>
              <a:gdLst/>
              <a:ahLst/>
              <a:cxnLst/>
              <a:rect l="l" t="t" r="r" b="b"/>
              <a:pathLst>
                <a:path w="109855" h="100964">
                  <a:moveTo>
                    <a:pt x="51815" y="0"/>
                  </a:moveTo>
                  <a:lnTo>
                    <a:pt x="0" y="100583"/>
                  </a:lnTo>
                  <a:lnTo>
                    <a:pt x="109727" y="82295"/>
                  </a:lnTo>
                  <a:lnTo>
                    <a:pt x="51815" y="0"/>
                  </a:lnTo>
                  <a:close/>
                </a:path>
              </a:pathLst>
            </a:custGeom>
            <a:solidFill>
              <a:srgbClr val="FFFC78"/>
            </a:solidFill>
          </p:spPr>
          <p:txBody>
            <a:bodyPr wrap="square" lIns="0" tIns="0" rIns="0" bIns="0" rtlCol="0"/>
            <a:lstStyle/>
            <a:p>
              <a:pPr defTabSz="806867"/>
              <a:endParaRPr sz="1588">
                <a:solidFill>
                  <a:prstClr val="black"/>
                </a:solidFill>
                <a:latin typeface="Calibri"/>
              </a:endParaRPr>
            </a:p>
          </p:txBody>
        </p:sp>
      </p:grpSp>
      <p:sp>
        <p:nvSpPr>
          <p:cNvPr id="10" name="object 10"/>
          <p:cNvSpPr txBox="1"/>
          <p:nvPr/>
        </p:nvSpPr>
        <p:spPr>
          <a:xfrm>
            <a:off x="1817594" y="2159149"/>
            <a:ext cx="5599019" cy="4026185"/>
          </a:xfrm>
          <a:prstGeom prst="rect">
            <a:avLst/>
          </a:prstGeom>
        </p:spPr>
        <p:txBody>
          <a:bodyPr vert="horz" wrap="square" lIns="0" tIns="11766" rIns="0" bIns="0" rtlCol="0">
            <a:spAutoFit/>
          </a:bodyPr>
          <a:lstStyle/>
          <a:p>
            <a:pPr marL="3206174" marR="4483" indent="-304256" defTabSz="806867">
              <a:spcBef>
                <a:spcPts val="93"/>
              </a:spcBef>
            </a:pPr>
            <a:r>
              <a:rPr sz="2471" spc="-4" dirty="0">
                <a:solidFill>
                  <a:srgbClr val="FFFC78"/>
                </a:solidFill>
                <a:latin typeface="Times New Roman"/>
                <a:cs typeface="Times New Roman"/>
              </a:rPr>
              <a:t>Limits fluid transfer </a:t>
            </a:r>
            <a:r>
              <a:rPr sz="2471" dirty="0">
                <a:solidFill>
                  <a:srgbClr val="FFFC78"/>
                </a:solidFill>
                <a:latin typeface="Times New Roman"/>
                <a:cs typeface="Times New Roman"/>
              </a:rPr>
              <a:t> </a:t>
            </a:r>
            <a:r>
              <a:rPr sz="2471" spc="-4" dirty="0">
                <a:solidFill>
                  <a:srgbClr val="FFFC78"/>
                </a:solidFill>
                <a:latin typeface="Times New Roman"/>
                <a:cs typeface="Times New Roman"/>
              </a:rPr>
              <a:t>between</a:t>
            </a:r>
            <a:r>
              <a:rPr sz="2471" spc="-62" dirty="0">
                <a:solidFill>
                  <a:srgbClr val="FFFC78"/>
                </a:solidFill>
                <a:latin typeface="Times New Roman"/>
                <a:cs typeface="Times New Roman"/>
              </a:rPr>
              <a:t> </a:t>
            </a:r>
            <a:r>
              <a:rPr sz="2471" dirty="0">
                <a:solidFill>
                  <a:srgbClr val="FFFC78"/>
                </a:solidFill>
                <a:latin typeface="Times New Roman"/>
                <a:cs typeface="Times New Roman"/>
              </a:rPr>
              <a:t>adluminal </a:t>
            </a:r>
            <a:r>
              <a:rPr sz="2471" spc="-604" dirty="0">
                <a:solidFill>
                  <a:srgbClr val="FFFC78"/>
                </a:solidFill>
                <a:latin typeface="Times New Roman"/>
                <a:cs typeface="Times New Roman"/>
              </a:rPr>
              <a:t> </a:t>
            </a:r>
            <a:r>
              <a:rPr sz="2471" dirty="0">
                <a:solidFill>
                  <a:srgbClr val="FFFC78"/>
                </a:solidFill>
                <a:latin typeface="Times New Roman"/>
                <a:cs typeface="Times New Roman"/>
              </a:rPr>
              <a:t>and </a:t>
            </a:r>
            <a:r>
              <a:rPr sz="2471" spc="-4" dirty="0">
                <a:solidFill>
                  <a:srgbClr val="FFFC78"/>
                </a:solidFill>
                <a:latin typeface="Times New Roman"/>
                <a:cs typeface="Times New Roman"/>
              </a:rPr>
              <a:t>basal </a:t>
            </a:r>
            <a:r>
              <a:rPr sz="2471" dirty="0">
                <a:solidFill>
                  <a:srgbClr val="FFFC78"/>
                </a:solidFill>
                <a:latin typeface="Times New Roman"/>
                <a:cs typeface="Times New Roman"/>
              </a:rPr>
              <a:t>and </a:t>
            </a:r>
            <a:r>
              <a:rPr sz="2471" spc="4" dirty="0">
                <a:solidFill>
                  <a:srgbClr val="FFFC78"/>
                </a:solidFill>
                <a:latin typeface="Times New Roman"/>
                <a:cs typeface="Times New Roman"/>
              </a:rPr>
              <a:t> </a:t>
            </a:r>
            <a:r>
              <a:rPr sz="2471" spc="-4" dirty="0">
                <a:solidFill>
                  <a:srgbClr val="FFFC78"/>
                </a:solidFill>
                <a:latin typeface="Times New Roman"/>
                <a:cs typeface="Times New Roman"/>
              </a:rPr>
              <a:t>interstitial </a:t>
            </a:r>
            <a:r>
              <a:rPr sz="2471" dirty="0">
                <a:solidFill>
                  <a:srgbClr val="FFFC78"/>
                </a:solidFill>
                <a:latin typeface="Times New Roman"/>
                <a:cs typeface="Times New Roman"/>
              </a:rPr>
              <a:t> </a:t>
            </a:r>
            <a:r>
              <a:rPr sz="2471" spc="-4" dirty="0">
                <a:solidFill>
                  <a:srgbClr val="FFFC78"/>
                </a:solidFill>
                <a:latin typeface="Times New Roman"/>
                <a:cs typeface="Times New Roman"/>
              </a:rPr>
              <a:t>compartments</a:t>
            </a:r>
            <a:endParaRPr sz="2471">
              <a:solidFill>
                <a:prstClr val="black"/>
              </a:solidFill>
              <a:latin typeface="Times New Roman"/>
              <a:cs typeface="Times New Roman"/>
            </a:endParaRPr>
          </a:p>
          <a:p>
            <a:pPr defTabSz="806867">
              <a:spcBef>
                <a:spcPts val="13"/>
              </a:spcBef>
            </a:pPr>
            <a:endParaRPr sz="3618">
              <a:solidFill>
                <a:prstClr val="black"/>
              </a:solidFill>
              <a:latin typeface="Times New Roman"/>
              <a:cs typeface="Times New Roman"/>
            </a:endParaRPr>
          </a:p>
          <a:p>
            <a:pPr marL="3206174" marR="6724" indent="-304256" defTabSz="806867"/>
            <a:r>
              <a:rPr sz="2471" spc="-4" dirty="0">
                <a:solidFill>
                  <a:srgbClr val="FFFC78"/>
                </a:solidFill>
                <a:latin typeface="Times New Roman"/>
                <a:cs typeface="Times New Roman"/>
              </a:rPr>
              <a:t>Prevents gametes </a:t>
            </a:r>
            <a:r>
              <a:rPr sz="2471" dirty="0">
                <a:solidFill>
                  <a:srgbClr val="FFFC78"/>
                </a:solidFill>
                <a:latin typeface="Times New Roman"/>
                <a:cs typeface="Times New Roman"/>
              </a:rPr>
              <a:t> </a:t>
            </a:r>
            <a:r>
              <a:rPr sz="2471" spc="-4" dirty="0">
                <a:solidFill>
                  <a:srgbClr val="FFFC78"/>
                </a:solidFill>
                <a:latin typeface="Times New Roman"/>
                <a:cs typeface="Times New Roman"/>
              </a:rPr>
              <a:t>entering interstitial </a:t>
            </a:r>
            <a:r>
              <a:rPr sz="2471" spc="-604" dirty="0">
                <a:solidFill>
                  <a:srgbClr val="FFFC78"/>
                </a:solidFill>
                <a:latin typeface="Times New Roman"/>
                <a:cs typeface="Times New Roman"/>
              </a:rPr>
              <a:t> </a:t>
            </a:r>
            <a:r>
              <a:rPr sz="2471" spc="-4" dirty="0">
                <a:solidFill>
                  <a:srgbClr val="FFFC78"/>
                </a:solidFill>
                <a:latin typeface="Times New Roman"/>
                <a:cs typeface="Times New Roman"/>
              </a:rPr>
              <a:t>space</a:t>
            </a:r>
            <a:endParaRPr sz="2471">
              <a:solidFill>
                <a:prstClr val="black"/>
              </a:solidFill>
              <a:latin typeface="Times New Roman"/>
              <a:cs typeface="Times New Roman"/>
            </a:endParaRPr>
          </a:p>
          <a:p>
            <a:pPr marL="11206" defTabSz="806867">
              <a:spcBef>
                <a:spcPts val="715"/>
              </a:spcBef>
            </a:pPr>
            <a:r>
              <a:rPr sz="2118" spc="-4" dirty="0">
                <a:solidFill>
                  <a:srgbClr val="FFFC78"/>
                </a:solidFill>
                <a:latin typeface="Times New Roman"/>
                <a:cs typeface="Times New Roman"/>
              </a:rPr>
              <a:t>Johnson</a:t>
            </a:r>
            <a:r>
              <a:rPr sz="2118" spc="-26" dirty="0">
                <a:solidFill>
                  <a:srgbClr val="FFFC78"/>
                </a:solidFill>
                <a:latin typeface="Times New Roman"/>
                <a:cs typeface="Times New Roman"/>
              </a:rPr>
              <a:t> </a:t>
            </a:r>
            <a:r>
              <a:rPr sz="2118" dirty="0">
                <a:solidFill>
                  <a:srgbClr val="FFFC78"/>
                </a:solidFill>
                <a:latin typeface="Times New Roman"/>
                <a:cs typeface="Times New Roman"/>
              </a:rPr>
              <a:t>and</a:t>
            </a:r>
            <a:r>
              <a:rPr sz="2118" spc="-22" dirty="0">
                <a:solidFill>
                  <a:srgbClr val="FFFC78"/>
                </a:solidFill>
                <a:latin typeface="Times New Roman"/>
                <a:cs typeface="Times New Roman"/>
              </a:rPr>
              <a:t> </a:t>
            </a:r>
            <a:r>
              <a:rPr sz="2118" dirty="0">
                <a:solidFill>
                  <a:srgbClr val="FFFC78"/>
                </a:solidFill>
                <a:latin typeface="Times New Roman"/>
                <a:cs typeface="Times New Roman"/>
              </a:rPr>
              <a:t>Everitt</a:t>
            </a:r>
            <a:r>
              <a:rPr sz="2118" spc="-18" dirty="0">
                <a:solidFill>
                  <a:srgbClr val="FFFC78"/>
                </a:solidFill>
                <a:latin typeface="Times New Roman"/>
                <a:cs typeface="Times New Roman"/>
              </a:rPr>
              <a:t> </a:t>
            </a:r>
            <a:r>
              <a:rPr sz="2118" dirty="0">
                <a:solidFill>
                  <a:srgbClr val="FFFC78"/>
                </a:solidFill>
                <a:latin typeface="Times New Roman"/>
                <a:cs typeface="Times New Roman"/>
              </a:rPr>
              <a:t>4.1</a:t>
            </a:r>
            <a:endParaRPr sz="2118">
              <a:solidFill>
                <a:prstClr val="black"/>
              </a:solidFill>
              <a:latin typeface="Times New Roman"/>
              <a:cs typeface="Times New Roman"/>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84568" y="1104900"/>
            <a:ext cx="4170829" cy="607719"/>
          </a:xfrm>
          <a:prstGeom prst="rect">
            <a:avLst/>
          </a:prstGeom>
        </p:spPr>
        <p:txBody>
          <a:bodyPr vert="horz" wrap="square" lIns="0" tIns="10085" rIns="0" bIns="0" rtlCol="0">
            <a:spAutoFit/>
          </a:bodyPr>
          <a:lstStyle/>
          <a:p>
            <a:pPr marL="11206">
              <a:spcBef>
                <a:spcPts val="79"/>
              </a:spcBef>
            </a:pPr>
            <a:r>
              <a:rPr spc="-4" dirty="0"/>
              <a:t>Blood</a:t>
            </a:r>
            <a:r>
              <a:rPr spc="-13" dirty="0"/>
              <a:t> </a:t>
            </a:r>
            <a:r>
              <a:rPr spc="-4" dirty="0"/>
              <a:t>testis</a:t>
            </a:r>
            <a:r>
              <a:rPr spc="-13" dirty="0"/>
              <a:t> </a:t>
            </a:r>
            <a:r>
              <a:rPr spc="-4" dirty="0"/>
              <a:t>barrier</a:t>
            </a:r>
            <a:r>
              <a:rPr spc="-9" dirty="0"/>
              <a:t> </a:t>
            </a:r>
            <a:r>
              <a:rPr spc="-4" dirty="0"/>
              <a:t>2</a:t>
            </a:r>
          </a:p>
        </p:txBody>
      </p:sp>
      <p:sp>
        <p:nvSpPr>
          <p:cNvPr id="3" name="object 3"/>
          <p:cNvSpPr txBox="1"/>
          <p:nvPr/>
        </p:nvSpPr>
        <p:spPr>
          <a:xfrm>
            <a:off x="1212476" y="2124186"/>
            <a:ext cx="6498851" cy="3414061"/>
          </a:xfrm>
          <a:prstGeom prst="rect">
            <a:avLst/>
          </a:prstGeom>
        </p:spPr>
        <p:txBody>
          <a:bodyPr vert="horz" wrap="square" lIns="0" tIns="61072" rIns="0" bIns="0" rtlCol="0">
            <a:spAutoFit/>
          </a:bodyPr>
          <a:lstStyle/>
          <a:p>
            <a:pPr marL="314902" marR="203397" indent="-304256" defTabSz="806867">
              <a:lnSpc>
                <a:spcPts val="3026"/>
              </a:lnSpc>
              <a:spcBef>
                <a:spcPts val="481"/>
              </a:spcBef>
              <a:buFontTx/>
              <a:buChar char="•"/>
              <a:tabLst>
                <a:tab pos="314902" algn="l"/>
                <a:tab pos="315462" algn="l"/>
              </a:tabLst>
            </a:pPr>
            <a:r>
              <a:rPr sz="2824" spc="-4" dirty="0">
                <a:solidFill>
                  <a:srgbClr val="FFFC78"/>
                </a:solidFill>
                <a:latin typeface="Times New Roman"/>
                <a:cs typeface="Times New Roman"/>
              </a:rPr>
              <a:t>The two compartments are separated by a </a:t>
            </a:r>
            <a:r>
              <a:rPr sz="2824" spc="-693" dirty="0">
                <a:solidFill>
                  <a:srgbClr val="00D100"/>
                </a:solidFill>
                <a:latin typeface="Times New Roman"/>
                <a:cs typeface="Times New Roman"/>
              </a:rPr>
              <a:t> </a:t>
            </a:r>
            <a:r>
              <a:rPr sz="2824" u="heavy" spc="-4" dirty="0">
                <a:solidFill>
                  <a:srgbClr val="00D100"/>
                </a:solidFill>
                <a:uFill>
                  <a:solidFill>
                    <a:srgbClr val="00D100"/>
                  </a:solidFill>
                </a:uFill>
                <a:latin typeface="Times New Roman"/>
                <a:cs typeface="Times New Roman"/>
              </a:rPr>
              <a:t>blood testis</a:t>
            </a:r>
            <a:r>
              <a:rPr sz="2824" u="heavy" dirty="0">
                <a:solidFill>
                  <a:srgbClr val="00D100"/>
                </a:solidFill>
                <a:uFill>
                  <a:solidFill>
                    <a:srgbClr val="00D100"/>
                  </a:solidFill>
                </a:uFill>
                <a:latin typeface="Times New Roman"/>
                <a:cs typeface="Times New Roman"/>
              </a:rPr>
              <a:t> </a:t>
            </a:r>
            <a:r>
              <a:rPr sz="2824" u="heavy" spc="-4" dirty="0">
                <a:solidFill>
                  <a:srgbClr val="00D100"/>
                </a:solidFill>
                <a:uFill>
                  <a:solidFill>
                    <a:srgbClr val="00D100"/>
                  </a:solidFill>
                </a:uFill>
                <a:latin typeface="Times New Roman"/>
                <a:cs typeface="Times New Roman"/>
              </a:rPr>
              <a:t>barrier</a:t>
            </a:r>
            <a:endParaRPr sz="2824">
              <a:solidFill>
                <a:prstClr val="black"/>
              </a:solidFill>
              <a:latin typeface="Times New Roman"/>
              <a:cs typeface="Times New Roman"/>
            </a:endParaRPr>
          </a:p>
          <a:p>
            <a:pPr marL="667346" marR="4483" lvl="1" indent="-253266" defTabSz="806867">
              <a:lnSpc>
                <a:spcPts val="2665"/>
              </a:lnSpc>
              <a:spcBef>
                <a:spcPts val="635"/>
              </a:spcBef>
              <a:buFontTx/>
              <a:buChar char="–"/>
              <a:tabLst>
                <a:tab pos="667906" algn="l"/>
              </a:tabLst>
            </a:pPr>
            <a:r>
              <a:rPr sz="2471" spc="-4" dirty="0">
                <a:solidFill>
                  <a:srgbClr val="FFFC78"/>
                </a:solidFill>
                <a:latin typeface="Times New Roman"/>
                <a:cs typeface="Times New Roman"/>
              </a:rPr>
              <a:t>Consists </a:t>
            </a:r>
            <a:r>
              <a:rPr sz="2471" dirty="0">
                <a:solidFill>
                  <a:srgbClr val="FFFC78"/>
                </a:solidFill>
                <a:latin typeface="Times New Roman"/>
                <a:cs typeface="Times New Roman"/>
              </a:rPr>
              <a:t>of a </a:t>
            </a:r>
            <a:r>
              <a:rPr sz="2471" spc="-4" dirty="0">
                <a:solidFill>
                  <a:srgbClr val="FFFC78"/>
                </a:solidFill>
                <a:latin typeface="Times New Roman"/>
                <a:cs typeface="Times New Roman"/>
              </a:rPr>
              <a:t>series </a:t>
            </a:r>
            <a:r>
              <a:rPr sz="2471" dirty="0">
                <a:solidFill>
                  <a:srgbClr val="FFFC78"/>
                </a:solidFill>
                <a:latin typeface="Times New Roman"/>
                <a:cs typeface="Times New Roman"/>
              </a:rPr>
              <a:t>of</a:t>
            </a:r>
            <a:r>
              <a:rPr sz="2471" dirty="0">
                <a:solidFill>
                  <a:srgbClr val="00D100"/>
                </a:solidFill>
                <a:latin typeface="Times New Roman"/>
                <a:cs typeface="Times New Roman"/>
              </a:rPr>
              <a:t> </a:t>
            </a:r>
            <a:r>
              <a:rPr sz="2471" u="heavy" dirty="0">
                <a:solidFill>
                  <a:srgbClr val="00D100"/>
                </a:solidFill>
                <a:uFill>
                  <a:solidFill>
                    <a:srgbClr val="00D100"/>
                  </a:solidFill>
                </a:uFill>
                <a:latin typeface="Times New Roman"/>
                <a:cs typeface="Times New Roman"/>
              </a:rPr>
              <a:t>gap and </a:t>
            </a:r>
            <a:r>
              <a:rPr sz="2471" u="heavy" spc="-4" dirty="0">
                <a:solidFill>
                  <a:srgbClr val="00D100"/>
                </a:solidFill>
                <a:uFill>
                  <a:solidFill>
                    <a:srgbClr val="00D100"/>
                  </a:solidFill>
                </a:uFill>
                <a:latin typeface="Times New Roman"/>
                <a:cs typeface="Times New Roman"/>
              </a:rPr>
              <a:t>tight junctions </a:t>
            </a:r>
            <a:r>
              <a:rPr sz="2471" dirty="0">
                <a:solidFill>
                  <a:srgbClr val="00D100"/>
                </a:solidFill>
                <a:latin typeface="Times New Roman"/>
                <a:cs typeface="Times New Roman"/>
              </a:rPr>
              <a:t> </a:t>
            </a:r>
            <a:r>
              <a:rPr sz="2471" spc="-4" dirty="0">
                <a:solidFill>
                  <a:srgbClr val="FFFC78"/>
                </a:solidFill>
                <a:latin typeface="Times New Roman"/>
                <a:cs typeface="Times New Roman"/>
              </a:rPr>
              <a:t>that</a:t>
            </a:r>
            <a:r>
              <a:rPr sz="2471" dirty="0">
                <a:solidFill>
                  <a:srgbClr val="FFFC78"/>
                </a:solidFill>
                <a:latin typeface="Times New Roman"/>
                <a:cs typeface="Times New Roman"/>
              </a:rPr>
              <a:t> </a:t>
            </a:r>
            <a:r>
              <a:rPr sz="2471" spc="-4" dirty="0">
                <a:solidFill>
                  <a:srgbClr val="FFFC78"/>
                </a:solidFill>
                <a:latin typeface="Times New Roman"/>
                <a:cs typeface="Times New Roman"/>
              </a:rPr>
              <a:t>serve</a:t>
            </a:r>
            <a:r>
              <a:rPr sz="2471" spc="4" dirty="0">
                <a:solidFill>
                  <a:srgbClr val="FFFC78"/>
                </a:solidFill>
                <a:latin typeface="Times New Roman"/>
                <a:cs typeface="Times New Roman"/>
              </a:rPr>
              <a:t> </a:t>
            </a:r>
            <a:r>
              <a:rPr sz="2471" dirty="0">
                <a:solidFill>
                  <a:srgbClr val="FFFC78"/>
                </a:solidFill>
                <a:latin typeface="Times New Roman"/>
                <a:cs typeface="Times New Roman"/>
              </a:rPr>
              <a:t>as</a:t>
            </a:r>
            <a:r>
              <a:rPr sz="2471" spc="4" dirty="0">
                <a:solidFill>
                  <a:srgbClr val="FFFC78"/>
                </a:solidFill>
                <a:latin typeface="Times New Roman"/>
                <a:cs typeface="Times New Roman"/>
              </a:rPr>
              <a:t> </a:t>
            </a:r>
            <a:r>
              <a:rPr sz="2471" dirty="0">
                <a:solidFill>
                  <a:srgbClr val="FFFC78"/>
                </a:solidFill>
                <a:latin typeface="Times New Roman"/>
                <a:cs typeface="Times New Roman"/>
              </a:rPr>
              <a:t>a</a:t>
            </a:r>
            <a:r>
              <a:rPr sz="2471" spc="4" dirty="0">
                <a:solidFill>
                  <a:srgbClr val="FFFC78"/>
                </a:solidFill>
                <a:latin typeface="Times New Roman"/>
                <a:cs typeface="Times New Roman"/>
              </a:rPr>
              <a:t> </a:t>
            </a:r>
            <a:r>
              <a:rPr sz="2471" spc="-4" dirty="0">
                <a:solidFill>
                  <a:srgbClr val="FFFC78"/>
                </a:solidFill>
                <a:latin typeface="Times New Roman"/>
                <a:cs typeface="Times New Roman"/>
              </a:rPr>
              <a:t>physiological</a:t>
            </a:r>
            <a:r>
              <a:rPr sz="2471" spc="4" dirty="0">
                <a:solidFill>
                  <a:srgbClr val="FFFC78"/>
                </a:solidFill>
                <a:latin typeface="Times New Roman"/>
                <a:cs typeface="Times New Roman"/>
              </a:rPr>
              <a:t> </a:t>
            </a:r>
            <a:r>
              <a:rPr sz="2471" spc="-4" dirty="0">
                <a:solidFill>
                  <a:srgbClr val="FFFC78"/>
                </a:solidFill>
                <a:latin typeface="Times New Roman"/>
                <a:cs typeface="Times New Roman"/>
              </a:rPr>
              <a:t>barrier</a:t>
            </a:r>
            <a:r>
              <a:rPr sz="2471" spc="4" dirty="0">
                <a:solidFill>
                  <a:srgbClr val="FFFC78"/>
                </a:solidFill>
                <a:latin typeface="Times New Roman"/>
                <a:cs typeface="Times New Roman"/>
              </a:rPr>
              <a:t> </a:t>
            </a:r>
            <a:r>
              <a:rPr sz="2471" spc="-4" dirty="0">
                <a:solidFill>
                  <a:srgbClr val="FFFC78"/>
                </a:solidFill>
                <a:latin typeface="Times New Roman"/>
                <a:cs typeface="Times New Roman"/>
              </a:rPr>
              <a:t>separating </a:t>
            </a:r>
            <a:r>
              <a:rPr sz="2471" spc="-604" dirty="0">
                <a:solidFill>
                  <a:srgbClr val="FFFC78"/>
                </a:solidFill>
                <a:latin typeface="Times New Roman"/>
                <a:cs typeface="Times New Roman"/>
              </a:rPr>
              <a:t> </a:t>
            </a:r>
            <a:r>
              <a:rPr sz="2471" spc="-4" dirty="0">
                <a:solidFill>
                  <a:srgbClr val="FFFC78"/>
                </a:solidFill>
                <a:latin typeface="Times New Roman"/>
                <a:cs typeface="Times New Roman"/>
              </a:rPr>
              <a:t>the</a:t>
            </a:r>
            <a:r>
              <a:rPr sz="2471" dirty="0">
                <a:solidFill>
                  <a:srgbClr val="FFFC78"/>
                </a:solidFill>
                <a:latin typeface="Times New Roman"/>
                <a:cs typeface="Times New Roman"/>
              </a:rPr>
              <a:t> sertoli </a:t>
            </a:r>
            <a:r>
              <a:rPr sz="2471" spc="-4" dirty="0">
                <a:solidFill>
                  <a:srgbClr val="FFFC78"/>
                </a:solidFill>
                <a:latin typeface="Times New Roman"/>
                <a:cs typeface="Times New Roman"/>
              </a:rPr>
              <a:t>cells </a:t>
            </a:r>
            <a:r>
              <a:rPr sz="2471" dirty="0">
                <a:solidFill>
                  <a:srgbClr val="FFFC78"/>
                </a:solidFill>
                <a:latin typeface="Times New Roman"/>
                <a:cs typeface="Times New Roman"/>
              </a:rPr>
              <a:t>from</a:t>
            </a:r>
            <a:r>
              <a:rPr sz="2471" spc="-4" dirty="0">
                <a:solidFill>
                  <a:srgbClr val="FFFC78"/>
                </a:solidFill>
                <a:latin typeface="Times New Roman"/>
                <a:cs typeface="Times New Roman"/>
              </a:rPr>
              <a:t> the capillaries</a:t>
            </a:r>
            <a:r>
              <a:rPr sz="2471" dirty="0">
                <a:solidFill>
                  <a:srgbClr val="FFFC78"/>
                </a:solidFill>
                <a:latin typeface="Times New Roman"/>
                <a:cs typeface="Times New Roman"/>
              </a:rPr>
              <a:t> </a:t>
            </a:r>
            <a:r>
              <a:rPr sz="2471" spc="-4" dirty="0">
                <a:solidFill>
                  <a:srgbClr val="FFFC78"/>
                </a:solidFill>
                <a:latin typeface="Times New Roman"/>
                <a:cs typeface="Times New Roman"/>
              </a:rPr>
              <a:t>located </a:t>
            </a:r>
            <a:r>
              <a:rPr sz="2471" dirty="0">
                <a:solidFill>
                  <a:srgbClr val="FFFC78"/>
                </a:solidFill>
                <a:latin typeface="Times New Roman"/>
                <a:cs typeface="Times New Roman"/>
              </a:rPr>
              <a:t>in </a:t>
            </a:r>
            <a:r>
              <a:rPr sz="2471" spc="4" dirty="0">
                <a:solidFill>
                  <a:srgbClr val="FFFC78"/>
                </a:solidFill>
                <a:latin typeface="Times New Roman"/>
                <a:cs typeface="Times New Roman"/>
              </a:rPr>
              <a:t> </a:t>
            </a:r>
            <a:r>
              <a:rPr sz="2471" spc="-4" dirty="0">
                <a:solidFill>
                  <a:srgbClr val="FFFC78"/>
                </a:solidFill>
                <a:latin typeface="Times New Roman"/>
                <a:cs typeface="Times New Roman"/>
              </a:rPr>
              <a:t>the</a:t>
            </a:r>
            <a:r>
              <a:rPr sz="2471" spc="-9" dirty="0">
                <a:solidFill>
                  <a:srgbClr val="FFFC78"/>
                </a:solidFill>
                <a:latin typeface="Times New Roman"/>
                <a:cs typeface="Times New Roman"/>
              </a:rPr>
              <a:t> </a:t>
            </a:r>
            <a:r>
              <a:rPr sz="2471" spc="-4" dirty="0">
                <a:solidFill>
                  <a:srgbClr val="FFFC78"/>
                </a:solidFill>
                <a:latin typeface="Times New Roman"/>
                <a:cs typeface="Times New Roman"/>
              </a:rPr>
              <a:t>interstitial space.</a:t>
            </a:r>
            <a:endParaRPr sz="2471">
              <a:solidFill>
                <a:prstClr val="black"/>
              </a:solidFill>
              <a:latin typeface="Times New Roman"/>
              <a:cs typeface="Times New Roman"/>
            </a:endParaRPr>
          </a:p>
          <a:p>
            <a:pPr marL="667346" marR="786695" lvl="1" indent="-253266" defTabSz="806867">
              <a:lnSpc>
                <a:spcPts val="2665"/>
              </a:lnSpc>
              <a:spcBef>
                <a:spcPts val="604"/>
              </a:spcBef>
              <a:buFont typeface="Times New Roman"/>
              <a:buChar char="–"/>
              <a:tabLst>
                <a:tab pos="667906" algn="l"/>
              </a:tabLst>
            </a:pPr>
            <a:r>
              <a:rPr sz="2471" b="1" spc="-4" dirty="0">
                <a:solidFill>
                  <a:srgbClr val="FFFC78"/>
                </a:solidFill>
                <a:latin typeface="Times New Roman"/>
                <a:cs typeface="Times New Roman"/>
              </a:rPr>
              <a:t>Function</a:t>
            </a:r>
            <a:r>
              <a:rPr sz="2471" spc="-4" dirty="0">
                <a:solidFill>
                  <a:srgbClr val="FFFC78"/>
                </a:solidFill>
                <a:latin typeface="Times New Roman"/>
                <a:cs typeface="Times New Roman"/>
              </a:rPr>
              <a:t>:</a:t>
            </a:r>
            <a:r>
              <a:rPr sz="2471" dirty="0">
                <a:solidFill>
                  <a:srgbClr val="FFFC78"/>
                </a:solidFill>
                <a:latin typeface="Times New Roman"/>
                <a:cs typeface="Times New Roman"/>
              </a:rPr>
              <a:t> </a:t>
            </a:r>
            <a:r>
              <a:rPr sz="2471" spc="-4" dirty="0">
                <a:solidFill>
                  <a:srgbClr val="FFFC78"/>
                </a:solidFill>
                <a:latin typeface="Times New Roman"/>
                <a:cs typeface="Times New Roman"/>
              </a:rPr>
              <a:t>prevents</a:t>
            </a:r>
            <a:r>
              <a:rPr sz="2471" dirty="0">
                <a:solidFill>
                  <a:srgbClr val="FFFC78"/>
                </a:solidFill>
                <a:latin typeface="Times New Roman"/>
                <a:cs typeface="Times New Roman"/>
              </a:rPr>
              <a:t> </a:t>
            </a:r>
            <a:r>
              <a:rPr sz="2471" spc="-4" dirty="0">
                <a:solidFill>
                  <a:srgbClr val="FFFC78"/>
                </a:solidFill>
                <a:latin typeface="Times New Roman"/>
                <a:cs typeface="Times New Roman"/>
              </a:rPr>
              <a:t>immune</a:t>
            </a:r>
            <a:r>
              <a:rPr sz="2471" dirty="0">
                <a:solidFill>
                  <a:srgbClr val="FFFC78"/>
                </a:solidFill>
                <a:latin typeface="Times New Roman"/>
                <a:cs typeface="Times New Roman"/>
              </a:rPr>
              <a:t> </a:t>
            </a:r>
            <a:r>
              <a:rPr sz="2471" spc="-4" dirty="0">
                <a:solidFill>
                  <a:srgbClr val="FFFC78"/>
                </a:solidFill>
                <a:latin typeface="Times New Roman"/>
                <a:cs typeface="Times New Roman"/>
              </a:rPr>
              <a:t>response</a:t>
            </a:r>
            <a:r>
              <a:rPr sz="2471" dirty="0">
                <a:solidFill>
                  <a:srgbClr val="FFFC78"/>
                </a:solidFill>
                <a:latin typeface="Times New Roman"/>
                <a:cs typeface="Times New Roman"/>
              </a:rPr>
              <a:t> to </a:t>
            </a:r>
            <a:r>
              <a:rPr sz="2471" spc="-604" dirty="0">
                <a:solidFill>
                  <a:srgbClr val="FFFC78"/>
                </a:solidFill>
                <a:latin typeface="Times New Roman"/>
                <a:cs typeface="Times New Roman"/>
              </a:rPr>
              <a:t> </a:t>
            </a:r>
            <a:r>
              <a:rPr sz="2471" dirty="0">
                <a:solidFill>
                  <a:srgbClr val="FFFC78"/>
                </a:solidFill>
                <a:latin typeface="Times New Roman"/>
                <a:cs typeface="Times New Roman"/>
              </a:rPr>
              <a:t>“foreign”</a:t>
            </a:r>
            <a:r>
              <a:rPr sz="2471" spc="4" dirty="0">
                <a:solidFill>
                  <a:srgbClr val="FFFC78"/>
                </a:solidFill>
                <a:latin typeface="Times New Roman"/>
                <a:cs typeface="Times New Roman"/>
              </a:rPr>
              <a:t> </a:t>
            </a:r>
            <a:r>
              <a:rPr sz="2471" spc="-4" dirty="0">
                <a:solidFill>
                  <a:srgbClr val="FFFC78"/>
                </a:solidFill>
                <a:latin typeface="Times New Roman"/>
                <a:cs typeface="Times New Roman"/>
              </a:rPr>
              <a:t>protein </a:t>
            </a:r>
            <a:r>
              <a:rPr sz="2471" dirty="0">
                <a:solidFill>
                  <a:srgbClr val="FFFC78"/>
                </a:solidFill>
                <a:latin typeface="Times New Roman"/>
                <a:cs typeface="Times New Roman"/>
              </a:rPr>
              <a:t>of</a:t>
            </a:r>
            <a:r>
              <a:rPr sz="2471" spc="-4" dirty="0">
                <a:solidFill>
                  <a:srgbClr val="FFFC78"/>
                </a:solidFill>
                <a:latin typeface="Times New Roman"/>
                <a:cs typeface="Times New Roman"/>
              </a:rPr>
              <a:t> gametes</a:t>
            </a:r>
            <a:endParaRPr sz="2471">
              <a:solidFill>
                <a:prstClr val="black"/>
              </a:solidFill>
              <a:latin typeface="Times New Roman"/>
              <a:cs typeface="Times New Roman"/>
            </a:endParaRPr>
          </a:p>
          <a:p>
            <a:pPr marL="1019790" lvl="2" indent="-202277" defTabSz="806867">
              <a:spcBef>
                <a:spcPts val="212"/>
              </a:spcBef>
              <a:buFontTx/>
              <a:buChar char="•"/>
              <a:tabLst>
                <a:tab pos="1019790" algn="l"/>
              </a:tabLst>
            </a:pPr>
            <a:r>
              <a:rPr sz="2118" spc="-4" dirty="0">
                <a:solidFill>
                  <a:srgbClr val="FFFC78"/>
                </a:solidFill>
                <a:latin typeface="Times New Roman"/>
                <a:cs typeface="Times New Roman"/>
              </a:rPr>
              <a:t>Sperm</a:t>
            </a:r>
            <a:r>
              <a:rPr sz="2118" spc="-40" dirty="0">
                <a:solidFill>
                  <a:srgbClr val="FFFC78"/>
                </a:solidFill>
                <a:latin typeface="Times New Roman"/>
                <a:cs typeface="Times New Roman"/>
              </a:rPr>
              <a:t> </a:t>
            </a:r>
            <a:r>
              <a:rPr sz="2118" dirty="0">
                <a:solidFill>
                  <a:srgbClr val="FFFC78"/>
                </a:solidFill>
                <a:latin typeface="Times New Roman"/>
                <a:cs typeface="Times New Roman"/>
              </a:rPr>
              <a:t>granuloma</a:t>
            </a:r>
            <a:endParaRPr sz="2118">
              <a:solidFill>
                <a:prstClr val="black"/>
              </a:solidFill>
              <a:latin typeface="Times New Roman"/>
              <a:cs typeface="Times New Roman"/>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95064" y="1104900"/>
            <a:ext cx="2952750" cy="607719"/>
          </a:xfrm>
          <a:prstGeom prst="rect">
            <a:avLst/>
          </a:prstGeom>
        </p:spPr>
        <p:txBody>
          <a:bodyPr vert="horz" wrap="square" lIns="0" tIns="10085" rIns="0" bIns="0" rtlCol="0">
            <a:spAutoFit/>
          </a:bodyPr>
          <a:lstStyle/>
          <a:p>
            <a:pPr marL="11206">
              <a:spcBef>
                <a:spcPts val="79"/>
              </a:spcBef>
            </a:pPr>
            <a:r>
              <a:rPr spc="-4" dirty="0"/>
              <a:t>Ducts</a:t>
            </a:r>
            <a:r>
              <a:rPr spc="-31" dirty="0"/>
              <a:t> </a:t>
            </a:r>
            <a:r>
              <a:rPr spc="-4" dirty="0"/>
              <a:t>in</a:t>
            </a:r>
            <a:r>
              <a:rPr spc="-22" dirty="0"/>
              <a:t> </a:t>
            </a:r>
            <a:r>
              <a:rPr spc="-4" dirty="0"/>
              <a:t>males</a:t>
            </a:r>
          </a:p>
        </p:txBody>
      </p:sp>
      <p:sp>
        <p:nvSpPr>
          <p:cNvPr id="3" name="object 3"/>
          <p:cNvSpPr txBox="1"/>
          <p:nvPr/>
        </p:nvSpPr>
        <p:spPr>
          <a:xfrm>
            <a:off x="1212476" y="2156459"/>
            <a:ext cx="6515100" cy="1716805"/>
          </a:xfrm>
          <a:prstGeom prst="rect">
            <a:avLst/>
          </a:prstGeom>
        </p:spPr>
        <p:txBody>
          <a:bodyPr vert="horz" wrap="square" lIns="0" tIns="10085" rIns="0" bIns="0" rtlCol="0">
            <a:spAutoFit/>
          </a:bodyPr>
          <a:lstStyle/>
          <a:p>
            <a:pPr marL="314902" marR="4483" indent="-304256" defTabSz="806867">
              <a:spcBef>
                <a:spcPts val="79"/>
              </a:spcBef>
              <a:buFontTx/>
              <a:buChar char="•"/>
              <a:tabLst>
                <a:tab pos="314902" algn="l"/>
                <a:tab pos="315462" algn="l"/>
              </a:tabLst>
            </a:pPr>
            <a:r>
              <a:rPr sz="2824" spc="-4" dirty="0">
                <a:solidFill>
                  <a:srgbClr val="FFFC78"/>
                </a:solidFill>
                <a:latin typeface="Times New Roman"/>
                <a:cs typeface="Times New Roman"/>
              </a:rPr>
              <a:t>All</a:t>
            </a:r>
            <a:r>
              <a:rPr sz="2824" spc="-9" dirty="0">
                <a:solidFill>
                  <a:srgbClr val="FFFC78"/>
                </a:solidFill>
                <a:latin typeface="Times New Roman"/>
                <a:cs typeface="Times New Roman"/>
              </a:rPr>
              <a:t> </a:t>
            </a:r>
            <a:r>
              <a:rPr sz="2824" spc="-4" dirty="0">
                <a:solidFill>
                  <a:srgbClr val="FFFC78"/>
                </a:solidFill>
                <a:latin typeface="Times New Roman"/>
                <a:cs typeface="Times New Roman"/>
              </a:rPr>
              <a:t>ducts in</a:t>
            </a:r>
            <a:r>
              <a:rPr sz="2824" spc="-9" dirty="0">
                <a:solidFill>
                  <a:srgbClr val="FFFC78"/>
                </a:solidFill>
                <a:latin typeface="Times New Roman"/>
                <a:cs typeface="Times New Roman"/>
              </a:rPr>
              <a:t> </a:t>
            </a:r>
            <a:r>
              <a:rPr sz="2824" spc="-4" dirty="0">
                <a:solidFill>
                  <a:srgbClr val="FFFC78"/>
                </a:solidFill>
                <a:latin typeface="Times New Roman"/>
                <a:cs typeface="Times New Roman"/>
              </a:rPr>
              <a:t>human</a:t>
            </a:r>
            <a:r>
              <a:rPr sz="2824" spc="4" dirty="0">
                <a:solidFill>
                  <a:srgbClr val="FFFC78"/>
                </a:solidFill>
                <a:latin typeface="Times New Roman"/>
                <a:cs typeface="Times New Roman"/>
              </a:rPr>
              <a:t> </a:t>
            </a:r>
            <a:r>
              <a:rPr sz="2824" b="1" u="heavy" dirty="0">
                <a:solidFill>
                  <a:srgbClr val="FFFC78"/>
                </a:solidFill>
                <a:uFill>
                  <a:solidFill>
                    <a:srgbClr val="FFFC78"/>
                  </a:solidFill>
                </a:uFill>
                <a:latin typeface="Times New Roman"/>
                <a:cs typeface="Times New Roman"/>
              </a:rPr>
              <a:t>males</a:t>
            </a:r>
            <a:r>
              <a:rPr sz="2824" b="1" spc="18" dirty="0">
                <a:solidFill>
                  <a:srgbClr val="FFFC78"/>
                </a:solidFill>
                <a:latin typeface="Times New Roman"/>
                <a:cs typeface="Times New Roman"/>
              </a:rPr>
              <a:t> </a:t>
            </a:r>
            <a:r>
              <a:rPr sz="2824" spc="-4" dirty="0">
                <a:solidFill>
                  <a:srgbClr val="FFFC78"/>
                </a:solidFill>
                <a:latin typeface="Times New Roman"/>
                <a:cs typeface="Times New Roman"/>
              </a:rPr>
              <a:t>are</a:t>
            </a:r>
            <a:r>
              <a:rPr sz="2824" spc="-9" dirty="0">
                <a:solidFill>
                  <a:srgbClr val="FFFC78"/>
                </a:solidFill>
                <a:latin typeface="Times New Roman"/>
                <a:cs typeface="Times New Roman"/>
              </a:rPr>
              <a:t> </a:t>
            </a:r>
            <a:r>
              <a:rPr sz="2824" spc="-4" dirty="0">
                <a:solidFill>
                  <a:srgbClr val="FFFC78"/>
                </a:solidFill>
                <a:latin typeface="Times New Roman"/>
                <a:cs typeface="Times New Roman"/>
              </a:rPr>
              <a:t>derived from </a:t>
            </a:r>
            <a:r>
              <a:rPr sz="2824" spc="-693" dirty="0">
                <a:solidFill>
                  <a:srgbClr val="FFFC78"/>
                </a:solidFill>
                <a:latin typeface="Times New Roman"/>
                <a:cs typeface="Times New Roman"/>
              </a:rPr>
              <a:t> </a:t>
            </a:r>
            <a:r>
              <a:rPr sz="2824" spc="-4" dirty="0">
                <a:solidFill>
                  <a:srgbClr val="FFFC78"/>
                </a:solidFill>
                <a:latin typeface="Times New Roman"/>
                <a:cs typeface="Times New Roman"/>
              </a:rPr>
              <a:t>the primitive</a:t>
            </a:r>
            <a:r>
              <a:rPr sz="2824" dirty="0">
                <a:solidFill>
                  <a:srgbClr val="FFFC78"/>
                </a:solidFill>
                <a:latin typeface="Times New Roman"/>
                <a:cs typeface="Times New Roman"/>
              </a:rPr>
              <a:t> </a:t>
            </a:r>
            <a:r>
              <a:rPr sz="2824" spc="-4" dirty="0">
                <a:solidFill>
                  <a:srgbClr val="FFFC78"/>
                </a:solidFill>
                <a:latin typeface="Times New Roman"/>
                <a:cs typeface="Times New Roman"/>
              </a:rPr>
              <a:t>kidney</a:t>
            </a:r>
            <a:endParaRPr sz="2824">
              <a:solidFill>
                <a:prstClr val="black"/>
              </a:solidFill>
              <a:latin typeface="Times New Roman"/>
              <a:cs typeface="Times New Roman"/>
            </a:endParaRPr>
          </a:p>
          <a:p>
            <a:pPr marL="667346" marR="156330" indent="-253266" defTabSz="806867">
              <a:spcBef>
                <a:spcPts val="631"/>
              </a:spcBef>
            </a:pPr>
            <a:r>
              <a:rPr sz="2471" dirty="0">
                <a:solidFill>
                  <a:srgbClr val="FFFC78"/>
                </a:solidFill>
                <a:latin typeface="Times New Roman"/>
                <a:cs typeface="Times New Roman"/>
              </a:rPr>
              <a:t>–</a:t>
            </a:r>
            <a:r>
              <a:rPr sz="2471" spc="128" dirty="0">
                <a:solidFill>
                  <a:srgbClr val="FFFC78"/>
                </a:solidFill>
                <a:latin typeface="Times New Roman"/>
                <a:cs typeface="Times New Roman"/>
              </a:rPr>
              <a:t> </a:t>
            </a:r>
            <a:r>
              <a:rPr sz="2471" spc="-4" dirty="0">
                <a:solidFill>
                  <a:srgbClr val="FFFC78"/>
                </a:solidFill>
                <a:latin typeface="Times New Roman"/>
                <a:cs typeface="Times New Roman"/>
              </a:rPr>
              <a:t>termed</a:t>
            </a:r>
            <a:r>
              <a:rPr sz="2471" spc="-9" dirty="0">
                <a:solidFill>
                  <a:srgbClr val="FFFC78"/>
                </a:solidFill>
                <a:latin typeface="Times New Roman"/>
                <a:cs typeface="Times New Roman"/>
              </a:rPr>
              <a:t> </a:t>
            </a:r>
            <a:r>
              <a:rPr sz="2471" spc="-4" dirty="0">
                <a:solidFill>
                  <a:srgbClr val="FFFC78"/>
                </a:solidFill>
                <a:latin typeface="Times New Roman"/>
                <a:cs typeface="Times New Roman"/>
              </a:rPr>
              <a:t>the </a:t>
            </a:r>
            <a:r>
              <a:rPr sz="2471" b="1" u="heavy" dirty="0">
                <a:solidFill>
                  <a:srgbClr val="FFFC78"/>
                </a:solidFill>
                <a:uFill>
                  <a:solidFill>
                    <a:srgbClr val="FFFC78"/>
                  </a:solidFill>
                </a:uFill>
                <a:latin typeface="Times New Roman"/>
                <a:cs typeface="Times New Roman"/>
              </a:rPr>
              <a:t>Wolffian</a:t>
            </a:r>
            <a:r>
              <a:rPr sz="2471" b="1" u="heavy" spc="13" dirty="0">
                <a:solidFill>
                  <a:srgbClr val="FFFC78"/>
                </a:solidFill>
                <a:uFill>
                  <a:solidFill>
                    <a:srgbClr val="FFFC78"/>
                  </a:solidFill>
                </a:uFill>
                <a:latin typeface="Times New Roman"/>
                <a:cs typeface="Times New Roman"/>
              </a:rPr>
              <a:t> </a:t>
            </a:r>
            <a:r>
              <a:rPr sz="2471" b="1" u="heavy" spc="-4" dirty="0">
                <a:solidFill>
                  <a:srgbClr val="FFFC78"/>
                </a:solidFill>
                <a:uFill>
                  <a:solidFill>
                    <a:srgbClr val="FFFC78"/>
                  </a:solidFill>
                </a:uFill>
                <a:latin typeface="Times New Roman"/>
                <a:cs typeface="Times New Roman"/>
              </a:rPr>
              <a:t>ducts</a:t>
            </a:r>
            <a:r>
              <a:rPr sz="2471" b="1" u="heavy" dirty="0">
                <a:solidFill>
                  <a:srgbClr val="FFFC78"/>
                </a:solidFill>
                <a:uFill>
                  <a:solidFill>
                    <a:srgbClr val="FFFC78"/>
                  </a:solidFill>
                </a:uFill>
                <a:latin typeface="Times New Roman"/>
                <a:cs typeface="Times New Roman"/>
              </a:rPr>
              <a:t> </a:t>
            </a:r>
            <a:r>
              <a:rPr sz="2471" b="1" spc="4" dirty="0">
                <a:solidFill>
                  <a:srgbClr val="FFFC78"/>
                </a:solidFill>
                <a:latin typeface="Times New Roman"/>
                <a:cs typeface="Times New Roman"/>
              </a:rPr>
              <a:t>(or</a:t>
            </a:r>
            <a:r>
              <a:rPr sz="2471" b="1" spc="-4" dirty="0">
                <a:solidFill>
                  <a:srgbClr val="FFFC78"/>
                </a:solidFill>
                <a:latin typeface="Times New Roman"/>
                <a:cs typeface="Times New Roman"/>
              </a:rPr>
              <a:t> </a:t>
            </a:r>
            <a:r>
              <a:rPr sz="2471" b="1" dirty="0">
                <a:solidFill>
                  <a:srgbClr val="FFFC78"/>
                </a:solidFill>
                <a:latin typeface="Times New Roman"/>
                <a:cs typeface="Times New Roman"/>
              </a:rPr>
              <a:t>archinephric </a:t>
            </a:r>
            <a:r>
              <a:rPr sz="2471" b="1" spc="-604" dirty="0">
                <a:solidFill>
                  <a:srgbClr val="FFFC78"/>
                </a:solidFill>
                <a:latin typeface="Times New Roman"/>
                <a:cs typeface="Times New Roman"/>
              </a:rPr>
              <a:t> </a:t>
            </a:r>
            <a:r>
              <a:rPr sz="2471" b="1" spc="-4" dirty="0">
                <a:solidFill>
                  <a:srgbClr val="FFFC78"/>
                </a:solidFill>
                <a:latin typeface="Times New Roman"/>
                <a:cs typeface="Times New Roman"/>
              </a:rPr>
              <a:t>duct)</a:t>
            </a:r>
            <a:endParaRPr sz="2471">
              <a:solidFill>
                <a:prstClr val="black"/>
              </a:solidFill>
              <a:latin typeface="Times New Roman"/>
              <a:cs typeface="Times New Roman"/>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95064" y="1104900"/>
            <a:ext cx="2952750" cy="607719"/>
          </a:xfrm>
          <a:prstGeom prst="rect">
            <a:avLst/>
          </a:prstGeom>
        </p:spPr>
        <p:txBody>
          <a:bodyPr vert="horz" wrap="square" lIns="0" tIns="10085" rIns="0" bIns="0" rtlCol="0">
            <a:spAutoFit/>
          </a:bodyPr>
          <a:lstStyle/>
          <a:p>
            <a:pPr marL="11206">
              <a:spcBef>
                <a:spcPts val="79"/>
              </a:spcBef>
            </a:pPr>
            <a:r>
              <a:rPr spc="-4" dirty="0"/>
              <a:t>Ducts</a:t>
            </a:r>
            <a:r>
              <a:rPr spc="-31" dirty="0"/>
              <a:t> </a:t>
            </a:r>
            <a:r>
              <a:rPr spc="-4" dirty="0"/>
              <a:t>in</a:t>
            </a:r>
            <a:r>
              <a:rPr spc="-22" dirty="0"/>
              <a:t> </a:t>
            </a:r>
            <a:r>
              <a:rPr spc="-4" dirty="0"/>
              <a:t>males</a:t>
            </a:r>
          </a:p>
        </p:txBody>
      </p:sp>
      <p:sp>
        <p:nvSpPr>
          <p:cNvPr id="3" name="object 3"/>
          <p:cNvSpPr txBox="1"/>
          <p:nvPr/>
        </p:nvSpPr>
        <p:spPr>
          <a:xfrm>
            <a:off x="4708711" y="1968201"/>
            <a:ext cx="3045759" cy="3929504"/>
          </a:xfrm>
          <a:prstGeom prst="rect">
            <a:avLst/>
          </a:prstGeom>
        </p:spPr>
        <p:txBody>
          <a:bodyPr vert="horz" wrap="square" lIns="0" tIns="11206" rIns="0" bIns="0" rtlCol="0">
            <a:spAutoFit/>
          </a:bodyPr>
          <a:lstStyle/>
          <a:p>
            <a:pPr marL="11206" marR="117668" defTabSz="806867">
              <a:lnSpc>
                <a:spcPct val="110000"/>
              </a:lnSpc>
              <a:spcBef>
                <a:spcPts val="88"/>
              </a:spcBef>
            </a:pPr>
            <a:r>
              <a:rPr sz="2118" b="1" dirty="0">
                <a:solidFill>
                  <a:srgbClr val="FFFC78"/>
                </a:solidFill>
                <a:latin typeface="Times New Roman"/>
                <a:cs typeface="Times New Roman"/>
              </a:rPr>
              <a:t>1)</a:t>
            </a:r>
            <a:r>
              <a:rPr sz="2118" b="1" spc="-40" dirty="0">
                <a:solidFill>
                  <a:srgbClr val="FFFC78"/>
                </a:solidFill>
                <a:latin typeface="Times New Roman"/>
                <a:cs typeface="Times New Roman"/>
              </a:rPr>
              <a:t> </a:t>
            </a:r>
            <a:r>
              <a:rPr sz="2118" b="1" u="heavy" dirty="0">
                <a:solidFill>
                  <a:srgbClr val="FFFC78"/>
                </a:solidFill>
                <a:uFill>
                  <a:solidFill>
                    <a:srgbClr val="FFFC78"/>
                  </a:solidFill>
                </a:uFill>
                <a:latin typeface="Times New Roman"/>
                <a:cs typeface="Times New Roman"/>
              </a:rPr>
              <a:t>Seminiferous</a:t>
            </a:r>
            <a:r>
              <a:rPr sz="2118" b="1" u="heavy" spc="-31" dirty="0">
                <a:solidFill>
                  <a:srgbClr val="FFFC78"/>
                </a:solidFill>
                <a:uFill>
                  <a:solidFill>
                    <a:srgbClr val="FFFC78"/>
                  </a:solidFill>
                </a:uFill>
                <a:latin typeface="Times New Roman"/>
                <a:cs typeface="Times New Roman"/>
              </a:rPr>
              <a:t> </a:t>
            </a:r>
            <a:r>
              <a:rPr sz="2118" b="1" u="heavy" dirty="0">
                <a:solidFill>
                  <a:srgbClr val="FFFC78"/>
                </a:solidFill>
                <a:uFill>
                  <a:solidFill>
                    <a:srgbClr val="FFFC78"/>
                  </a:solidFill>
                </a:uFill>
                <a:latin typeface="Times New Roman"/>
                <a:cs typeface="Times New Roman"/>
              </a:rPr>
              <a:t>tubules</a:t>
            </a:r>
            <a:r>
              <a:rPr sz="2118" b="1" dirty="0">
                <a:solidFill>
                  <a:srgbClr val="FFFC78"/>
                </a:solidFill>
                <a:latin typeface="Times New Roman"/>
                <a:cs typeface="Times New Roman"/>
              </a:rPr>
              <a:t> </a:t>
            </a:r>
            <a:r>
              <a:rPr sz="2118" dirty="0">
                <a:solidFill>
                  <a:srgbClr val="FFFC78"/>
                </a:solidFill>
                <a:latin typeface="Times New Roman"/>
                <a:cs typeface="Times New Roman"/>
              </a:rPr>
              <a:t>– </a:t>
            </a:r>
            <a:r>
              <a:rPr sz="2118" spc="-516" dirty="0">
                <a:solidFill>
                  <a:srgbClr val="FFFC78"/>
                </a:solidFill>
                <a:latin typeface="Times New Roman"/>
                <a:cs typeface="Times New Roman"/>
              </a:rPr>
              <a:t> </a:t>
            </a:r>
            <a:r>
              <a:rPr sz="2118" dirty="0">
                <a:solidFill>
                  <a:srgbClr val="FFFC78"/>
                </a:solidFill>
                <a:latin typeface="Times New Roman"/>
                <a:cs typeface="Times New Roman"/>
              </a:rPr>
              <a:t>2)</a:t>
            </a:r>
            <a:r>
              <a:rPr sz="2118" b="1" dirty="0">
                <a:solidFill>
                  <a:srgbClr val="FFFC78"/>
                </a:solidFill>
                <a:latin typeface="Times New Roman"/>
                <a:cs typeface="Times New Roman"/>
              </a:rPr>
              <a:t>T</a:t>
            </a:r>
            <a:r>
              <a:rPr sz="2118" b="1" u="heavy" dirty="0">
                <a:solidFill>
                  <a:srgbClr val="FFFC78"/>
                </a:solidFill>
                <a:uFill>
                  <a:solidFill>
                    <a:srgbClr val="FFFC78"/>
                  </a:solidFill>
                </a:uFill>
                <a:latin typeface="Times New Roman"/>
                <a:cs typeface="Times New Roman"/>
              </a:rPr>
              <a:t>ubuli</a:t>
            </a:r>
            <a:r>
              <a:rPr sz="2118" b="1" u="heavy" spc="-22" dirty="0">
                <a:solidFill>
                  <a:srgbClr val="FFFC78"/>
                </a:solidFill>
                <a:uFill>
                  <a:solidFill>
                    <a:srgbClr val="FFFC78"/>
                  </a:solidFill>
                </a:uFill>
                <a:latin typeface="Times New Roman"/>
                <a:cs typeface="Times New Roman"/>
              </a:rPr>
              <a:t> </a:t>
            </a:r>
            <a:r>
              <a:rPr sz="2118" b="1" u="heavy" dirty="0">
                <a:solidFill>
                  <a:srgbClr val="FFFC78"/>
                </a:solidFill>
                <a:uFill>
                  <a:solidFill>
                    <a:srgbClr val="FFFC78"/>
                  </a:solidFill>
                </a:uFill>
                <a:latin typeface="Times New Roman"/>
                <a:cs typeface="Times New Roman"/>
              </a:rPr>
              <a:t>recti</a:t>
            </a:r>
            <a:r>
              <a:rPr sz="2118" b="1" spc="4" dirty="0">
                <a:solidFill>
                  <a:srgbClr val="FFFC78"/>
                </a:solidFill>
                <a:latin typeface="Times New Roman"/>
                <a:cs typeface="Times New Roman"/>
              </a:rPr>
              <a:t> </a:t>
            </a:r>
            <a:r>
              <a:rPr sz="2118" dirty="0">
                <a:solidFill>
                  <a:srgbClr val="FFFC78"/>
                </a:solidFill>
                <a:latin typeface="Times New Roman"/>
                <a:cs typeface="Times New Roman"/>
              </a:rPr>
              <a:t>(straight</a:t>
            </a:r>
            <a:endParaRPr sz="2118">
              <a:solidFill>
                <a:prstClr val="black"/>
              </a:solidFill>
              <a:latin typeface="Times New Roman"/>
              <a:cs typeface="Times New Roman"/>
            </a:endParaRPr>
          </a:p>
          <a:p>
            <a:pPr marL="314902" defTabSz="806867">
              <a:lnSpc>
                <a:spcPts val="2285"/>
              </a:lnSpc>
            </a:pPr>
            <a:r>
              <a:rPr sz="2118" dirty="0">
                <a:solidFill>
                  <a:srgbClr val="FFFC78"/>
                </a:solidFill>
                <a:latin typeface="Times New Roman"/>
                <a:cs typeface="Times New Roman"/>
              </a:rPr>
              <a:t>tubules)</a:t>
            </a:r>
            <a:endParaRPr sz="2118">
              <a:solidFill>
                <a:prstClr val="black"/>
              </a:solidFill>
              <a:latin typeface="Times New Roman"/>
              <a:cs typeface="Times New Roman"/>
            </a:endParaRPr>
          </a:p>
          <a:p>
            <a:pPr marL="302015" marR="419122" indent="-302015" defTabSz="806867">
              <a:lnSpc>
                <a:spcPts val="2285"/>
              </a:lnSpc>
              <a:spcBef>
                <a:spcPts val="543"/>
              </a:spcBef>
              <a:buFontTx/>
              <a:buAutoNum type="arabicParenR" startAt="3"/>
              <a:tabLst>
                <a:tab pos="302015" algn="l"/>
              </a:tabLst>
            </a:pPr>
            <a:r>
              <a:rPr sz="2118" b="1" u="heavy" dirty="0">
                <a:solidFill>
                  <a:srgbClr val="FFFC78"/>
                </a:solidFill>
                <a:uFill>
                  <a:solidFill>
                    <a:srgbClr val="FFFC78"/>
                  </a:solidFill>
                </a:uFill>
                <a:latin typeface="Times New Roman"/>
                <a:cs typeface="Times New Roman"/>
              </a:rPr>
              <a:t>Rete</a:t>
            </a:r>
            <a:r>
              <a:rPr sz="2118" b="1" u="heavy" spc="-13" dirty="0">
                <a:solidFill>
                  <a:srgbClr val="FFFC78"/>
                </a:solidFill>
                <a:uFill>
                  <a:solidFill>
                    <a:srgbClr val="FFFC78"/>
                  </a:solidFill>
                </a:uFill>
                <a:latin typeface="Times New Roman"/>
                <a:cs typeface="Times New Roman"/>
              </a:rPr>
              <a:t> </a:t>
            </a:r>
            <a:r>
              <a:rPr sz="2118" b="1" u="heavy" spc="-4" dirty="0">
                <a:solidFill>
                  <a:srgbClr val="FFFC78"/>
                </a:solidFill>
                <a:uFill>
                  <a:solidFill>
                    <a:srgbClr val="FFFC78"/>
                  </a:solidFill>
                </a:uFill>
                <a:latin typeface="Times New Roman"/>
                <a:cs typeface="Times New Roman"/>
              </a:rPr>
              <a:t>testis</a:t>
            </a:r>
            <a:r>
              <a:rPr sz="2118" spc="-4" dirty="0">
                <a:solidFill>
                  <a:srgbClr val="FFFC78"/>
                </a:solidFill>
                <a:latin typeface="Times New Roman"/>
                <a:cs typeface="Times New Roman"/>
              </a:rPr>
              <a:t>-</a:t>
            </a:r>
            <a:r>
              <a:rPr sz="2118" spc="-26" dirty="0">
                <a:solidFill>
                  <a:srgbClr val="FFFC78"/>
                </a:solidFill>
                <a:latin typeface="Times New Roman"/>
                <a:cs typeface="Times New Roman"/>
              </a:rPr>
              <a:t> </a:t>
            </a:r>
            <a:r>
              <a:rPr sz="2118" dirty="0">
                <a:solidFill>
                  <a:srgbClr val="FFFC78"/>
                </a:solidFill>
                <a:latin typeface="Times New Roman"/>
                <a:cs typeface="Times New Roman"/>
              </a:rPr>
              <a:t>branched </a:t>
            </a:r>
            <a:r>
              <a:rPr sz="2118" spc="-516" dirty="0">
                <a:solidFill>
                  <a:srgbClr val="FFFC78"/>
                </a:solidFill>
                <a:latin typeface="Times New Roman"/>
                <a:cs typeface="Times New Roman"/>
              </a:rPr>
              <a:t> </a:t>
            </a:r>
            <a:r>
              <a:rPr sz="2118" dirty="0">
                <a:solidFill>
                  <a:srgbClr val="FFFC78"/>
                </a:solidFill>
                <a:latin typeface="Times New Roman"/>
                <a:cs typeface="Times New Roman"/>
              </a:rPr>
              <a:t>network</a:t>
            </a:r>
            <a:r>
              <a:rPr sz="2118" spc="-13" dirty="0">
                <a:solidFill>
                  <a:srgbClr val="FFFC78"/>
                </a:solidFill>
                <a:latin typeface="Times New Roman"/>
                <a:cs typeface="Times New Roman"/>
              </a:rPr>
              <a:t> </a:t>
            </a:r>
            <a:r>
              <a:rPr sz="2118" dirty="0">
                <a:solidFill>
                  <a:srgbClr val="FFFC78"/>
                </a:solidFill>
                <a:latin typeface="Times New Roman"/>
                <a:cs typeface="Times New Roman"/>
              </a:rPr>
              <a:t>of</a:t>
            </a:r>
            <a:r>
              <a:rPr sz="2118" spc="-9" dirty="0">
                <a:solidFill>
                  <a:srgbClr val="FFFC78"/>
                </a:solidFill>
                <a:latin typeface="Times New Roman"/>
                <a:cs typeface="Times New Roman"/>
              </a:rPr>
              <a:t> </a:t>
            </a:r>
            <a:r>
              <a:rPr sz="2118" dirty="0">
                <a:solidFill>
                  <a:srgbClr val="FFFC78"/>
                </a:solidFill>
                <a:latin typeface="Times New Roman"/>
                <a:cs typeface="Times New Roman"/>
              </a:rPr>
              <a:t>ducts</a:t>
            </a:r>
            <a:endParaRPr sz="2118">
              <a:solidFill>
                <a:prstClr val="black"/>
              </a:solidFill>
              <a:latin typeface="Times New Roman"/>
              <a:cs typeface="Times New Roman"/>
            </a:endParaRPr>
          </a:p>
          <a:p>
            <a:pPr marL="302015" marR="10086" indent="-302015" defTabSz="806867">
              <a:lnSpc>
                <a:spcPts val="2285"/>
              </a:lnSpc>
              <a:spcBef>
                <a:spcPts val="490"/>
              </a:spcBef>
              <a:buFontTx/>
              <a:buAutoNum type="arabicParenR" startAt="3"/>
              <a:tabLst>
                <a:tab pos="302015" algn="l"/>
              </a:tabLst>
            </a:pPr>
            <a:r>
              <a:rPr sz="2118" b="1" u="heavy" dirty="0">
                <a:solidFill>
                  <a:srgbClr val="FFFC78"/>
                </a:solidFill>
                <a:uFill>
                  <a:solidFill>
                    <a:srgbClr val="FFFC78"/>
                  </a:solidFill>
                </a:uFill>
                <a:latin typeface="Times New Roman"/>
                <a:cs typeface="Times New Roman"/>
              </a:rPr>
              <a:t>Vasa</a:t>
            </a:r>
            <a:r>
              <a:rPr sz="2118" b="1" u="heavy" spc="-44" dirty="0">
                <a:solidFill>
                  <a:srgbClr val="FFFC78"/>
                </a:solidFill>
                <a:uFill>
                  <a:solidFill>
                    <a:srgbClr val="FFFC78"/>
                  </a:solidFill>
                </a:uFill>
                <a:latin typeface="Times New Roman"/>
                <a:cs typeface="Times New Roman"/>
              </a:rPr>
              <a:t> </a:t>
            </a:r>
            <a:r>
              <a:rPr sz="2118" b="1" u="heavy" dirty="0">
                <a:solidFill>
                  <a:srgbClr val="FFFC78"/>
                </a:solidFill>
                <a:uFill>
                  <a:solidFill>
                    <a:srgbClr val="FFFC78"/>
                  </a:solidFill>
                </a:uFill>
                <a:latin typeface="Times New Roman"/>
                <a:cs typeface="Times New Roman"/>
              </a:rPr>
              <a:t>efferentia</a:t>
            </a:r>
            <a:r>
              <a:rPr sz="2118" dirty="0">
                <a:solidFill>
                  <a:srgbClr val="FFFC78"/>
                </a:solidFill>
                <a:latin typeface="Times New Roman"/>
                <a:cs typeface="Times New Roman"/>
              </a:rPr>
              <a:t>-</a:t>
            </a:r>
            <a:r>
              <a:rPr sz="2118" spc="-22" dirty="0">
                <a:solidFill>
                  <a:srgbClr val="FFFC78"/>
                </a:solidFill>
                <a:latin typeface="Times New Roman"/>
                <a:cs typeface="Times New Roman"/>
              </a:rPr>
              <a:t> </a:t>
            </a:r>
            <a:r>
              <a:rPr sz="2118" dirty="0">
                <a:solidFill>
                  <a:srgbClr val="FFFC78"/>
                </a:solidFill>
                <a:latin typeface="Times New Roman"/>
                <a:cs typeface="Times New Roman"/>
              </a:rPr>
              <a:t>carry</a:t>
            </a:r>
            <a:r>
              <a:rPr sz="2118" spc="-26" dirty="0">
                <a:solidFill>
                  <a:srgbClr val="FFFC78"/>
                </a:solidFill>
                <a:latin typeface="Times New Roman"/>
                <a:cs typeface="Times New Roman"/>
              </a:rPr>
              <a:t> </a:t>
            </a:r>
            <a:r>
              <a:rPr sz="2118" dirty="0">
                <a:solidFill>
                  <a:srgbClr val="FFFC78"/>
                </a:solidFill>
                <a:latin typeface="Times New Roman"/>
                <a:cs typeface="Times New Roman"/>
              </a:rPr>
              <a:t>to </a:t>
            </a:r>
            <a:r>
              <a:rPr sz="2118" spc="-516" dirty="0">
                <a:solidFill>
                  <a:srgbClr val="FFFC78"/>
                </a:solidFill>
                <a:latin typeface="Times New Roman"/>
                <a:cs typeface="Times New Roman"/>
              </a:rPr>
              <a:t> </a:t>
            </a:r>
            <a:r>
              <a:rPr sz="2118" spc="-4" dirty="0">
                <a:solidFill>
                  <a:srgbClr val="FFFC78"/>
                </a:solidFill>
                <a:latin typeface="Times New Roman"/>
                <a:cs typeface="Times New Roman"/>
              </a:rPr>
              <a:t>single</a:t>
            </a:r>
            <a:r>
              <a:rPr sz="2118" spc="-13" dirty="0">
                <a:solidFill>
                  <a:srgbClr val="FFFC78"/>
                </a:solidFill>
                <a:latin typeface="Times New Roman"/>
                <a:cs typeface="Times New Roman"/>
              </a:rPr>
              <a:t> </a:t>
            </a:r>
            <a:r>
              <a:rPr sz="2118" dirty="0">
                <a:solidFill>
                  <a:srgbClr val="FFFC78"/>
                </a:solidFill>
                <a:latin typeface="Times New Roman"/>
                <a:cs typeface="Times New Roman"/>
              </a:rPr>
              <a:t>common</a:t>
            </a:r>
            <a:r>
              <a:rPr sz="2118" spc="-9" dirty="0">
                <a:solidFill>
                  <a:srgbClr val="FFFC78"/>
                </a:solidFill>
                <a:latin typeface="Times New Roman"/>
                <a:cs typeface="Times New Roman"/>
              </a:rPr>
              <a:t> </a:t>
            </a:r>
            <a:r>
              <a:rPr sz="2118" dirty="0">
                <a:solidFill>
                  <a:srgbClr val="FFFC78"/>
                </a:solidFill>
                <a:latin typeface="Times New Roman"/>
                <a:cs typeface="Times New Roman"/>
              </a:rPr>
              <a:t>duct</a:t>
            </a:r>
            <a:endParaRPr sz="2118">
              <a:solidFill>
                <a:prstClr val="black"/>
              </a:solidFill>
              <a:latin typeface="Times New Roman"/>
              <a:cs typeface="Times New Roman"/>
            </a:endParaRPr>
          </a:p>
          <a:p>
            <a:pPr marL="302015" marR="163615" indent="-302015" defTabSz="806867">
              <a:lnSpc>
                <a:spcPts val="2285"/>
              </a:lnSpc>
              <a:spcBef>
                <a:spcPts val="512"/>
              </a:spcBef>
              <a:buFontTx/>
              <a:buAutoNum type="arabicParenR" startAt="3"/>
              <a:tabLst>
                <a:tab pos="302015" algn="l"/>
              </a:tabLst>
            </a:pPr>
            <a:r>
              <a:rPr sz="2118" b="1" u="heavy" spc="-4" dirty="0">
                <a:solidFill>
                  <a:srgbClr val="FFFC78"/>
                </a:solidFill>
                <a:uFill>
                  <a:solidFill>
                    <a:srgbClr val="FFFC78"/>
                  </a:solidFill>
                </a:uFill>
                <a:latin typeface="Times New Roman"/>
                <a:cs typeface="Times New Roman"/>
              </a:rPr>
              <a:t>Epidydmis</a:t>
            </a:r>
            <a:r>
              <a:rPr sz="2118" spc="-4" dirty="0">
                <a:solidFill>
                  <a:srgbClr val="FFFC78"/>
                </a:solidFill>
                <a:latin typeface="Times New Roman"/>
                <a:cs typeface="Times New Roman"/>
              </a:rPr>
              <a:t>- single </a:t>
            </a:r>
            <a:r>
              <a:rPr sz="2118" dirty="0">
                <a:solidFill>
                  <a:srgbClr val="FFFC78"/>
                </a:solidFill>
                <a:latin typeface="Times New Roman"/>
                <a:cs typeface="Times New Roman"/>
              </a:rPr>
              <a:t>duct </a:t>
            </a:r>
            <a:r>
              <a:rPr sz="2118" spc="-516" dirty="0">
                <a:solidFill>
                  <a:srgbClr val="FFFC78"/>
                </a:solidFill>
                <a:latin typeface="Times New Roman"/>
                <a:cs typeface="Times New Roman"/>
              </a:rPr>
              <a:t> </a:t>
            </a:r>
            <a:r>
              <a:rPr sz="2118" dirty="0">
                <a:solidFill>
                  <a:srgbClr val="FFFC78"/>
                </a:solidFill>
                <a:latin typeface="Times New Roman"/>
                <a:cs typeface="Times New Roman"/>
              </a:rPr>
              <a:t>(&gt;15</a:t>
            </a:r>
            <a:r>
              <a:rPr sz="2118" spc="-22" dirty="0">
                <a:solidFill>
                  <a:srgbClr val="FFFC78"/>
                </a:solidFill>
                <a:latin typeface="Times New Roman"/>
                <a:cs typeface="Times New Roman"/>
              </a:rPr>
              <a:t> </a:t>
            </a:r>
            <a:r>
              <a:rPr sz="2118" dirty="0">
                <a:solidFill>
                  <a:srgbClr val="FFFC78"/>
                </a:solidFill>
                <a:latin typeface="Times New Roman"/>
                <a:cs typeface="Times New Roman"/>
              </a:rPr>
              <a:t>ft</a:t>
            </a:r>
            <a:r>
              <a:rPr sz="2118" spc="-18" dirty="0">
                <a:solidFill>
                  <a:srgbClr val="FFFC78"/>
                </a:solidFill>
                <a:latin typeface="Times New Roman"/>
                <a:cs typeface="Times New Roman"/>
              </a:rPr>
              <a:t> </a:t>
            </a:r>
            <a:r>
              <a:rPr sz="2118" dirty="0">
                <a:solidFill>
                  <a:srgbClr val="FFFC78"/>
                </a:solidFill>
                <a:latin typeface="Times New Roman"/>
                <a:cs typeface="Times New Roman"/>
              </a:rPr>
              <a:t>in</a:t>
            </a:r>
            <a:r>
              <a:rPr sz="2118" spc="-18" dirty="0">
                <a:solidFill>
                  <a:srgbClr val="FFFC78"/>
                </a:solidFill>
                <a:latin typeface="Times New Roman"/>
                <a:cs typeface="Times New Roman"/>
              </a:rPr>
              <a:t> </a:t>
            </a:r>
            <a:r>
              <a:rPr sz="2118" dirty="0">
                <a:solidFill>
                  <a:srgbClr val="FFFC78"/>
                </a:solidFill>
                <a:latin typeface="Times New Roman"/>
                <a:cs typeface="Times New Roman"/>
              </a:rPr>
              <a:t>human</a:t>
            </a:r>
            <a:r>
              <a:rPr sz="2118" spc="-18" dirty="0">
                <a:solidFill>
                  <a:srgbClr val="FFFC78"/>
                </a:solidFill>
                <a:latin typeface="Times New Roman"/>
                <a:cs typeface="Times New Roman"/>
              </a:rPr>
              <a:t> </a:t>
            </a:r>
            <a:r>
              <a:rPr sz="2118" dirty="0">
                <a:solidFill>
                  <a:srgbClr val="FFFC78"/>
                </a:solidFill>
                <a:latin typeface="Times New Roman"/>
                <a:cs typeface="Times New Roman"/>
              </a:rPr>
              <a:t>male)</a:t>
            </a:r>
            <a:endParaRPr sz="2118">
              <a:solidFill>
                <a:prstClr val="black"/>
              </a:solidFill>
              <a:latin typeface="Times New Roman"/>
              <a:cs typeface="Times New Roman"/>
            </a:endParaRPr>
          </a:p>
          <a:p>
            <a:pPr marL="302015" marR="4483" indent="-302015" defTabSz="806867">
              <a:lnSpc>
                <a:spcPct val="89600"/>
              </a:lnSpc>
              <a:spcBef>
                <a:spcPts val="485"/>
              </a:spcBef>
              <a:buFontTx/>
              <a:buAutoNum type="arabicParenR" startAt="3"/>
              <a:tabLst>
                <a:tab pos="302015" algn="l"/>
              </a:tabLst>
            </a:pPr>
            <a:r>
              <a:rPr sz="2118" b="1" u="heavy" dirty="0">
                <a:solidFill>
                  <a:srgbClr val="FFFC78"/>
                </a:solidFill>
                <a:uFill>
                  <a:solidFill>
                    <a:srgbClr val="FFFC78"/>
                  </a:solidFill>
                </a:uFill>
                <a:latin typeface="Times New Roman"/>
                <a:cs typeface="Times New Roman"/>
              </a:rPr>
              <a:t>Vas </a:t>
            </a:r>
            <a:r>
              <a:rPr sz="2118" b="1" u="heavy" spc="-4" dirty="0">
                <a:solidFill>
                  <a:srgbClr val="FFFC78"/>
                </a:solidFill>
                <a:uFill>
                  <a:solidFill>
                    <a:srgbClr val="FFFC78"/>
                  </a:solidFill>
                </a:uFill>
                <a:latin typeface="Times New Roman"/>
                <a:cs typeface="Times New Roman"/>
              </a:rPr>
              <a:t>deferens</a:t>
            </a:r>
            <a:r>
              <a:rPr sz="2118" b="1" spc="-4" dirty="0">
                <a:solidFill>
                  <a:srgbClr val="FFFC78"/>
                </a:solidFill>
                <a:latin typeface="Times New Roman"/>
                <a:cs typeface="Times New Roman"/>
              </a:rPr>
              <a:t> </a:t>
            </a:r>
            <a:r>
              <a:rPr sz="2118" dirty="0">
                <a:solidFill>
                  <a:srgbClr val="FFFC78"/>
                </a:solidFill>
                <a:latin typeface="Times New Roman"/>
                <a:cs typeface="Times New Roman"/>
              </a:rPr>
              <a:t>pass out </a:t>
            </a:r>
            <a:r>
              <a:rPr sz="2118" spc="4" dirty="0">
                <a:solidFill>
                  <a:srgbClr val="FFFC78"/>
                </a:solidFill>
                <a:latin typeface="Times New Roman"/>
                <a:cs typeface="Times New Roman"/>
              </a:rPr>
              <a:t> </a:t>
            </a:r>
            <a:r>
              <a:rPr sz="2118" spc="-4" dirty="0">
                <a:solidFill>
                  <a:srgbClr val="FFFC78"/>
                </a:solidFill>
                <a:latin typeface="Times New Roman"/>
                <a:cs typeface="Times New Roman"/>
              </a:rPr>
              <a:t>scrotum</a:t>
            </a:r>
            <a:r>
              <a:rPr sz="2118" spc="-49" dirty="0">
                <a:solidFill>
                  <a:srgbClr val="FFFC78"/>
                </a:solidFill>
                <a:latin typeface="Times New Roman"/>
                <a:cs typeface="Times New Roman"/>
              </a:rPr>
              <a:t> </a:t>
            </a:r>
            <a:r>
              <a:rPr sz="2118" dirty="0">
                <a:solidFill>
                  <a:srgbClr val="FFFC78"/>
                </a:solidFill>
                <a:latin typeface="Times New Roman"/>
                <a:cs typeface="Times New Roman"/>
              </a:rPr>
              <a:t>through</a:t>
            </a:r>
            <a:r>
              <a:rPr sz="2118" spc="-40" dirty="0">
                <a:solidFill>
                  <a:srgbClr val="FFFC78"/>
                </a:solidFill>
                <a:latin typeface="Times New Roman"/>
                <a:cs typeface="Times New Roman"/>
              </a:rPr>
              <a:t> </a:t>
            </a:r>
            <a:r>
              <a:rPr sz="2118" dirty="0">
                <a:solidFill>
                  <a:srgbClr val="FFFC78"/>
                </a:solidFill>
                <a:latin typeface="Times New Roman"/>
                <a:cs typeface="Times New Roman"/>
              </a:rPr>
              <a:t>inguinal </a:t>
            </a:r>
            <a:r>
              <a:rPr sz="2118" spc="-516" dirty="0">
                <a:solidFill>
                  <a:srgbClr val="FFFC78"/>
                </a:solidFill>
                <a:latin typeface="Times New Roman"/>
                <a:cs typeface="Times New Roman"/>
              </a:rPr>
              <a:t> </a:t>
            </a:r>
            <a:r>
              <a:rPr sz="2118" dirty="0">
                <a:solidFill>
                  <a:srgbClr val="FFFC78"/>
                </a:solidFill>
                <a:latin typeface="Times New Roman"/>
                <a:cs typeface="Times New Roman"/>
              </a:rPr>
              <a:t>canal</a:t>
            </a:r>
            <a:r>
              <a:rPr sz="2118" spc="-9" dirty="0">
                <a:solidFill>
                  <a:srgbClr val="FFFC78"/>
                </a:solidFill>
                <a:latin typeface="Times New Roman"/>
                <a:cs typeface="Times New Roman"/>
              </a:rPr>
              <a:t> </a:t>
            </a:r>
            <a:r>
              <a:rPr sz="2118" dirty="0">
                <a:solidFill>
                  <a:srgbClr val="FFFC78"/>
                </a:solidFill>
                <a:latin typeface="Times New Roman"/>
                <a:cs typeface="Times New Roman"/>
              </a:rPr>
              <a:t>to</a:t>
            </a:r>
            <a:r>
              <a:rPr sz="2118" spc="-9" dirty="0">
                <a:solidFill>
                  <a:srgbClr val="FFFC78"/>
                </a:solidFill>
                <a:latin typeface="Times New Roman"/>
                <a:cs typeface="Times New Roman"/>
              </a:rPr>
              <a:t> </a:t>
            </a:r>
            <a:r>
              <a:rPr sz="2118" dirty="0">
                <a:solidFill>
                  <a:srgbClr val="FFFC78"/>
                </a:solidFill>
                <a:latin typeface="Times New Roman"/>
                <a:cs typeface="Times New Roman"/>
              </a:rPr>
              <a:t>the</a:t>
            </a:r>
            <a:r>
              <a:rPr sz="2118" spc="-9" dirty="0">
                <a:solidFill>
                  <a:srgbClr val="FFFC78"/>
                </a:solidFill>
                <a:latin typeface="Times New Roman"/>
                <a:cs typeface="Times New Roman"/>
              </a:rPr>
              <a:t> </a:t>
            </a:r>
            <a:r>
              <a:rPr sz="2118" dirty="0">
                <a:solidFill>
                  <a:srgbClr val="FFFC78"/>
                </a:solidFill>
                <a:latin typeface="Times New Roman"/>
                <a:cs typeface="Times New Roman"/>
              </a:rPr>
              <a:t>urethra.</a:t>
            </a:r>
            <a:endParaRPr sz="2118">
              <a:solidFill>
                <a:prstClr val="black"/>
              </a:solidFill>
              <a:latin typeface="Times New Roman"/>
              <a:cs typeface="Times New Roman"/>
            </a:endParaRPr>
          </a:p>
        </p:txBody>
      </p:sp>
      <p:pic>
        <p:nvPicPr>
          <p:cNvPr id="4" name="object 4"/>
          <p:cNvPicPr/>
          <p:nvPr/>
        </p:nvPicPr>
        <p:blipFill>
          <a:blip r:embed="rId2" cstate="print"/>
          <a:stretch>
            <a:fillRect/>
          </a:stretch>
        </p:blipFill>
        <p:spPr>
          <a:xfrm>
            <a:off x="1264024" y="2151528"/>
            <a:ext cx="3117028" cy="3630706"/>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24939" y="1086074"/>
            <a:ext cx="6293224" cy="3605783"/>
          </a:xfrm>
          <a:prstGeom prst="rect">
            <a:avLst/>
          </a:prstGeom>
        </p:spPr>
        <p:txBody>
          <a:bodyPr vert="horz" wrap="square" lIns="0" tIns="10085" rIns="0" bIns="0" rtlCol="0">
            <a:spAutoFit/>
          </a:bodyPr>
          <a:lstStyle/>
          <a:p>
            <a:pPr marL="11206" marR="4483" indent="560" algn="ctr" defTabSz="806867">
              <a:spcBef>
                <a:spcPts val="79"/>
              </a:spcBef>
            </a:pPr>
            <a:r>
              <a:rPr sz="3883" spc="-4" dirty="0">
                <a:solidFill>
                  <a:srgbClr val="FFFC78"/>
                </a:solidFill>
                <a:latin typeface="Times New Roman"/>
                <a:cs typeface="Times New Roman"/>
              </a:rPr>
              <a:t>Evolution and Embryonic </a:t>
            </a:r>
            <a:r>
              <a:rPr sz="3883" dirty="0">
                <a:solidFill>
                  <a:srgbClr val="FFFC78"/>
                </a:solidFill>
                <a:latin typeface="Times New Roman"/>
                <a:cs typeface="Times New Roman"/>
              </a:rPr>
              <a:t> </a:t>
            </a:r>
            <a:r>
              <a:rPr sz="3883" spc="-4" dirty="0">
                <a:solidFill>
                  <a:srgbClr val="FFFC78"/>
                </a:solidFill>
                <a:latin typeface="Times New Roman"/>
                <a:cs typeface="Times New Roman"/>
              </a:rPr>
              <a:t>development of the duct system </a:t>
            </a:r>
            <a:r>
              <a:rPr sz="3883" spc="-957" dirty="0">
                <a:solidFill>
                  <a:srgbClr val="FFFC78"/>
                </a:solidFill>
                <a:latin typeface="Times New Roman"/>
                <a:cs typeface="Times New Roman"/>
              </a:rPr>
              <a:t> </a:t>
            </a:r>
            <a:r>
              <a:rPr sz="3883" spc="-4" dirty="0">
                <a:solidFill>
                  <a:srgbClr val="FFFC78"/>
                </a:solidFill>
                <a:latin typeface="Times New Roman"/>
                <a:cs typeface="Times New Roman"/>
              </a:rPr>
              <a:t>in males</a:t>
            </a:r>
            <a:endParaRPr sz="3883">
              <a:solidFill>
                <a:prstClr val="black"/>
              </a:solidFill>
              <a:latin typeface="Times New Roman"/>
              <a:cs typeface="Times New Roman"/>
            </a:endParaRPr>
          </a:p>
          <a:p>
            <a:pPr marL="5043" algn="ctr" defTabSz="806867">
              <a:lnSpc>
                <a:spcPts val="4650"/>
              </a:lnSpc>
            </a:pPr>
            <a:r>
              <a:rPr sz="3883" spc="-4" dirty="0">
                <a:solidFill>
                  <a:srgbClr val="FFFC78"/>
                </a:solidFill>
                <a:latin typeface="Times New Roman"/>
                <a:cs typeface="Times New Roman"/>
              </a:rPr>
              <a:t>-</a:t>
            </a:r>
            <a:r>
              <a:rPr sz="3883" spc="-9" dirty="0">
                <a:solidFill>
                  <a:srgbClr val="FFFC78"/>
                </a:solidFill>
                <a:latin typeface="Times New Roman"/>
                <a:cs typeface="Times New Roman"/>
              </a:rPr>
              <a:t> </a:t>
            </a:r>
            <a:r>
              <a:rPr sz="3883" spc="-4" dirty="0">
                <a:solidFill>
                  <a:srgbClr val="FFFC78"/>
                </a:solidFill>
                <a:latin typeface="Times New Roman"/>
                <a:cs typeface="Times New Roman"/>
              </a:rPr>
              <a:t>pronephric</a:t>
            </a:r>
            <a:r>
              <a:rPr sz="3883" spc="9" dirty="0">
                <a:solidFill>
                  <a:srgbClr val="FFFC78"/>
                </a:solidFill>
                <a:latin typeface="Times New Roman"/>
                <a:cs typeface="Times New Roman"/>
              </a:rPr>
              <a:t> </a:t>
            </a:r>
            <a:r>
              <a:rPr sz="3883" spc="-4" dirty="0">
                <a:solidFill>
                  <a:srgbClr val="FFFC78"/>
                </a:solidFill>
                <a:latin typeface="Times New Roman"/>
                <a:cs typeface="Times New Roman"/>
              </a:rPr>
              <a:t>kidney</a:t>
            </a:r>
            <a:endParaRPr sz="3883">
              <a:solidFill>
                <a:prstClr val="black"/>
              </a:solidFill>
              <a:latin typeface="Times New Roman"/>
              <a:cs typeface="Times New Roman"/>
            </a:endParaRPr>
          </a:p>
          <a:p>
            <a:pPr algn="ctr" defTabSz="806867">
              <a:lnSpc>
                <a:spcPts val="4650"/>
              </a:lnSpc>
            </a:pPr>
            <a:r>
              <a:rPr sz="3883" spc="-4" dirty="0">
                <a:solidFill>
                  <a:srgbClr val="FFFC78"/>
                </a:solidFill>
                <a:latin typeface="Times New Roman"/>
                <a:cs typeface="Times New Roman"/>
              </a:rPr>
              <a:t>-mesonephric kidney</a:t>
            </a:r>
            <a:endParaRPr sz="3883">
              <a:solidFill>
                <a:prstClr val="black"/>
              </a:solidFill>
              <a:latin typeface="Times New Roman"/>
              <a:cs typeface="Times New Roman"/>
            </a:endParaRPr>
          </a:p>
          <a:p>
            <a:pPr marL="5043" algn="ctr" defTabSz="806867"/>
            <a:r>
              <a:rPr sz="3883" spc="-4" dirty="0">
                <a:solidFill>
                  <a:srgbClr val="FFFC78"/>
                </a:solidFill>
                <a:latin typeface="Times New Roman"/>
                <a:cs typeface="Times New Roman"/>
              </a:rPr>
              <a:t>-</a:t>
            </a:r>
            <a:r>
              <a:rPr sz="3883" spc="-9" dirty="0">
                <a:solidFill>
                  <a:srgbClr val="FFFC78"/>
                </a:solidFill>
                <a:latin typeface="Times New Roman"/>
                <a:cs typeface="Times New Roman"/>
              </a:rPr>
              <a:t> </a:t>
            </a:r>
            <a:r>
              <a:rPr sz="3883" spc="-4" dirty="0">
                <a:solidFill>
                  <a:srgbClr val="FFFC78"/>
                </a:solidFill>
                <a:latin typeface="Times New Roman"/>
                <a:cs typeface="Times New Roman"/>
              </a:rPr>
              <a:t>metanephric</a:t>
            </a:r>
            <a:r>
              <a:rPr sz="3883" spc="13" dirty="0">
                <a:solidFill>
                  <a:srgbClr val="FFFC78"/>
                </a:solidFill>
                <a:latin typeface="Times New Roman"/>
                <a:cs typeface="Times New Roman"/>
              </a:rPr>
              <a:t> </a:t>
            </a:r>
            <a:r>
              <a:rPr sz="3883" spc="-4" dirty="0">
                <a:solidFill>
                  <a:srgbClr val="FFFC78"/>
                </a:solidFill>
                <a:latin typeface="Times New Roman"/>
                <a:cs typeface="Times New Roman"/>
              </a:rPr>
              <a:t>kidney</a:t>
            </a:r>
            <a:endParaRPr sz="3883">
              <a:solidFill>
                <a:prstClr val="black"/>
              </a:solidFill>
              <a:latin typeface="Times New Roman"/>
              <a:cs typeface="Times New Roman"/>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45441" y="1104900"/>
            <a:ext cx="3650876" cy="607719"/>
          </a:xfrm>
          <a:prstGeom prst="rect">
            <a:avLst/>
          </a:prstGeom>
        </p:spPr>
        <p:txBody>
          <a:bodyPr vert="horz" wrap="square" lIns="0" tIns="10085" rIns="0" bIns="0" rtlCol="0">
            <a:spAutoFit/>
          </a:bodyPr>
          <a:lstStyle/>
          <a:p>
            <a:pPr marL="11206">
              <a:spcBef>
                <a:spcPts val="79"/>
              </a:spcBef>
            </a:pPr>
            <a:r>
              <a:rPr spc="-4" dirty="0"/>
              <a:t>Pronephric</a:t>
            </a:r>
            <a:r>
              <a:rPr spc="-53" dirty="0"/>
              <a:t> </a:t>
            </a:r>
            <a:r>
              <a:rPr spc="-4" dirty="0"/>
              <a:t>kidney</a:t>
            </a:r>
          </a:p>
        </p:txBody>
      </p:sp>
      <p:pic>
        <p:nvPicPr>
          <p:cNvPr id="3" name="object 3"/>
          <p:cNvPicPr/>
          <p:nvPr/>
        </p:nvPicPr>
        <p:blipFill>
          <a:blip r:embed="rId2" cstate="print"/>
          <a:stretch>
            <a:fillRect/>
          </a:stretch>
        </p:blipFill>
        <p:spPr>
          <a:xfrm>
            <a:off x="1344706" y="1949822"/>
            <a:ext cx="2823882" cy="4034118"/>
          </a:xfrm>
          <a:prstGeom prst="rect">
            <a:avLst/>
          </a:prstGeom>
        </p:spPr>
      </p:pic>
      <p:sp>
        <p:nvSpPr>
          <p:cNvPr id="4" name="object 4"/>
          <p:cNvSpPr txBox="1"/>
          <p:nvPr/>
        </p:nvSpPr>
        <p:spPr>
          <a:xfrm>
            <a:off x="4686299" y="2159149"/>
            <a:ext cx="3850341" cy="3553171"/>
          </a:xfrm>
          <a:prstGeom prst="rect">
            <a:avLst/>
          </a:prstGeom>
        </p:spPr>
        <p:txBody>
          <a:bodyPr vert="horz" wrap="square" lIns="0" tIns="11766" rIns="0" bIns="0" rtlCol="0">
            <a:spAutoFit/>
          </a:bodyPr>
          <a:lstStyle/>
          <a:p>
            <a:pPr marL="337315" marR="786135" indent="-304256" defTabSz="806867">
              <a:spcBef>
                <a:spcPts val="93"/>
              </a:spcBef>
              <a:buFont typeface="Times New Roman"/>
              <a:buChar char="•"/>
              <a:tabLst>
                <a:tab pos="337315" algn="l"/>
                <a:tab pos="337875" algn="l"/>
              </a:tabLst>
            </a:pPr>
            <a:r>
              <a:rPr sz="2471" b="1" spc="-4" dirty="0">
                <a:solidFill>
                  <a:srgbClr val="FFFC78"/>
                </a:solidFill>
                <a:latin typeface="Times New Roman"/>
                <a:cs typeface="Times New Roman"/>
              </a:rPr>
              <a:t>1</a:t>
            </a:r>
            <a:r>
              <a:rPr sz="2515" b="1" spc="-6" baseline="23391" dirty="0">
                <a:solidFill>
                  <a:srgbClr val="FFFC78"/>
                </a:solidFill>
                <a:latin typeface="Times New Roman"/>
                <a:cs typeface="Times New Roman"/>
              </a:rPr>
              <a:t>st</a:t>
            </a:r>
            <a:r>
              <a:rPr sz="2515" b="1" spc="304" baseline="23391" dirty="0">
                <a:solidFill>
                  <a:srgbClr val="FFFC78"/>
                </a:solidFill>
                <a:latin typeface="Times New Roman"/>
                <a:cs typeface="Times New Roman"/>
              </a:rPr>
              <a:t> </a:t>
            </a:r>
            <a:r>
              <a:rPr sz="2471" b="1" spc="-4" dirty="0">
                <a:solidFill>
                  <a:srgbClr val="FFFC78"/>
                </a:solidFill>
                <a:latin typeface="Times New Roman"/>
                <a:cs typeface="Times New Roman"/>
              </a:rPr>
              <a:t>kidney</a:t>
            </a:r>
            <a:r>
              <a:rPr sz="2471" b="1" spc="-18" dirty="0">
                <a:solidFill>
                  <a:srgbClr val="FFFC78"/>
                </a:solidFill>
                <a:latin typeface="Times New Roman"/>
                <a:cs typeface="Times New Roman"/>
              </a:rPr>
              <a:t> </a:t>
            </a:r>
            <a:r>
              <a:rPr sz="2471" b="1" dirty="0">
                <a:solidFill>
                  <a:srgbClr val="FFFC78"/>
                </a:solidFill>
                <a:latin typeface="Times New Roman"/>
                <a:cs typeface="Times New Roman"/>
              </a:rPr>
              <a:t>to</a:t>
            </a:r>
            <a:r>
              <a:rPr sz="2471" b="1" spc="-13" dirty="0">
                <a:solidFill>
                  <a:srgbClr val="FFFC78"/>
                </a:solidFill>
                <a:latin typeface="Times New Roman"/>
                <a:cs typeface="Times New Roman"/>
              </a:rPr>
              <a:t> </a:t>
            </a:r>
            <a:r>
              <a:rPr sz="2471" b="1" dirty="0">
                <a:solidFill>
                  <a:srgbClr val="FFFC78"/>
                </a:solidFill>
                <a:latin typeface="Times New Roman"/>
                <a:cs typeface="Times New Roman"/>
              </a:rPr>
              <a:t>form</a:t>
            </a:r>
            <a:r>
              <a:rPr sz="2471" b="1" spc="-22" dirty="0">
                <a:solidFill>
                  <a:srgbClr val="FFFC78"/>
                </a:solidFill>
                <a:latin typeface="Times New Roman"/>
                <a:cs typeface="Times New Roman"/>
              </a:rPr>
              <a:t> </a:t>
            </a:r>
            <a:r>
              <a:rPr sz="2471" b="1" dirty="0">
                <a:solidFill>
                  <a:srgbClr val="FFFC78"/>
                </a:solidFill>
                <a:latin typeface="Times New Roman"/>
                <a:cs typeface="Times New Roman"/>
              </a:rPr>
              <a:t>in </a:t>
            </a:r>
            <a:r>
              <a:rPr sz="2471" b="1" spc="-604" dirty="0">
                <a:solidFill>
                  <a:srgbClr val="FFFC78"/>
                </a:solidFill>
                <a:latin typeface="Times New Roman"/>
                <a:cs typeface="Times New Roman"/>
              </a:rPr>
              <a:t> </a:t>
            </a:r>
            <a:r>
              <a:rPr sz="2471" b="1" spc="-4" dirty="0">
                <a:solidFill>
                  <a:srgbClr val="FFFC78"/>
                </a:solidFill>
                <a:latin typeface="Times New Roman"/>
                <a:cs typeface="Times New Roman"/>
              </a:rPr>
              <a:t>humans</a:t>
            </a:r>
            <a:endParaRPr sz="2471">
              <a:solidFill>
                <a:prstClr val="black"/>
              </a:solidFill>
              <a:latin typeface="Times New Roman"/>
              <a:cs typeface="Times New Roman"/>
            </a:endParaRPr>
          </a:p>
          <a:p>
            <a:pPr marL="689759" marR="26896" indent="-253266" defTabSz="806867">
              <a:spcBef>
                <a:spcPts val="525"/>
              </a:spcBef>
            </a:pPr>
            <a:r>
              <a:rPr sz="2118" dirty="0">
                <a:solidFill>
                  <a:srgbClr val="FFFC78"/>
                </a:solidFill>
                <a:latin typeface="Times New Roman"/>
                <a:cs typeface="Times New Roman"/>
              </a:rPr>
              <a:t>* It is the </a:t>
            </a:r>
            <a:r>
              <a:rPr sz="2118" b="1" spc="-4" dirty="0">
                <a:solidFill>
                  <a:srgbClr val="FFFC78"/>
                </a:solidFill>
                <a:latin typeface="Times New Roman"/>
                <a:cs typeface="Times New Roman"/>
              </a:rPr>
              <a:t>functional kidney </a:t>
            </a:r>
            <a:r>
              <a:rPr sz="2118" dirty="0">
                <a:solidFill>
                  <a:srgbClr val="FFFC78"/>
                </a:solidFill>
                <a:latin typeface="Times New Roman"/>
                <a:cs typeface="Times New Roman"/>
              </a:rPr>
              <a:t>of </a:t>
            </a:r>
            <a:r>
              <a:rPr sz="2118" spc="-516" dirty="0">
                <a:solidFill>
                  <a:srgbClr val="FFFC78"/>
                </a:solidFill>
                <a:latin typeface="Times New Roman"/>
                <a:cs typeface="Times New Roman"/>
              </a:rPr>
              <a:t> </a:t>
            </a:r>
            <a:r>
              <a:rPr sz="2118" dirty="0">
                <a:solidFill>
                  <a:srgbClr val="FFFC78"/>
                </a:solidFill>
                <a:latin typeface="Times New Roman"/>
                <a:cs typeface="Times New Roman"/>
              </a:rPr>
              <a:t>fish</a:t>
            </a:r>
            <a:r>
              <a:rPr sz="2118" spc="-13" dirty="0">
                <a:solidFill>
                  <a:srgbClr val="FFFC78"/>
                </a:solidFill>
                <a:latin typeface="Times New Roman"/>
                <a:cs typeface="Times New Roman"/>
              </a:rPr>
              <a:t> </a:t>
            </a:r>
            <a:r>
              <a:rPr sz="2118" dirty="0">
                <a:solidFill>
                  <a:srgbClr val="FFFC78"/>
                </a:solidFill>
                <a:latin typeface="Times New Roman"/>
                <a:cs typeface="Times New Roman"/>
              </a:rPr>
              <a:t>and</a:t>
            </a:r>
            <a:r>
              <a:rPr sz="2118" spc="-13" dirty="0">
                <a:solidFill>
                  <a:srgbClr val="FFFC78"/>
                </a:solidFill>
                <a:latin typeface="Times New Roman"/>
                <a:cs typeface="Times New Roman"/>
              </a:rPr>
              <a:t> </a:t>
            </a:r>
            <a:r>
              <a:rPr sz="2118" dirty="0">
                <a:solidFill>
                  <a:srgbClr val="FFFC78"/>
                </a:solidFill>
                <a:latin typeface="Times New Roman"/>
                <a:cs typeface="Times New Roman"/>
              </a:rPr>
              <a:t>larval</a:t>
            </a:r>
            <a:r>
              <a:rPr sz="2118" spc="-13" dirty="0">
                <a:solidFill>
                  <a:srgbClr val="FFFC78"/>
                </a:solidFill>
                <a:latin typeface="Times New Roman"/>
                <a:cs typeface="Times New Roman"/>
              </a:rPr>
              <a:t> </a:t>
            </a:r>
            <a:r>
              <a:rPr sz="2118" dirty="0">
                <a:solidFill>
                  <a:srgbClr val="FFFC78"/>
                </a:solidFill>
                <a:latin typeface="Times New Roman"/>
                <a:cs typeface="Times New Roman"/>
              </a:rPr>
              <a:t>amphibians</a:t>
            </a:r>
            <a:endParaRPr sz="2118">
              <a:solidFill>
                <a:prstClr val="black"/>
              </a:solidFill>
              <a:latin typeface="Times New Roman"/>
              <a:cs typeface="Times New Roman"/>
            </a:endParaRPr>
          </a:p>
          <a:p>
            <a:pPr marL="337315" marR="400632" indent="-304256" defTabSz="806867">
              <a:spcBef>
                <a:spcPts val="578"/>
              </a:spcBef>
              <a:buFontTx/>
              <a:buChar char="•"/>
              <a:tabLst>
                <a:tab pos="337315" algn="l"/>
                <a:tab pos="337875" algn="l"/>
              </a:tabLst>
            </a:pPr>
            <a:r>
              <a:rPr sz="2471" spc="-4" dirty="0">
                <a:solidFill>
                  <a:srgbClr val="FFFC78"/>
                </a:solidFill>
                <a:latin typeface="Times New Roman"/>
                <a:cs typeface="Times New Roman"/>
              </a:rPr>
              <a:t>Develops</a:t>
            </a:r>
            <a:r>
              <a:rPr sz="2471" spc="-22" dirty="0">
                <a:solidFill>
                  <a:srgbClr val="FFFC78"/>
                </a:solidFill>
                <a:latin typeface="Times New Roman"/>
                <a:cs typeface="Times New Roman"/>
              </a:rPr>
              <a:t> </a:t>
            </a:r>
            <a:r>
              <a:rPr sz="2471" dirty="0">
                <a:solidFill>
                  <a:srgbClr val="FFFC78"/>
                </a:solidFill>
                <a:latin typeface="Times New Roman"/>
                <a:cs typeface="Times New Roman"/>
              </a:rPr>
              <a:t>anteriorly</a:t>
            </a:r>
            <a:r>
              <a:rPr sz="2471" spc="-22" dirty="0">
                <a:solidFill>
                  <a:srgbClr val="FFFC78"/>
                </a:solidFill>
                <a:latin typeface="Times New Roman"/>
                <a:cs typeface="Times New Roman"/>
              </a:rPr>
              <a:t> </a:t>
            </a:r>
            <a:r>
              <a:rPr sz="2471" spc="-4" dirty="0">
                <a:solidFill>
                  <a:srgbClr val="FFFC78"/>
                </a:solidFill>
                <a:latin typeface="Times New Roman"/>
                <a:cs typeface="Times New Roman"/>
              </a:rPr>
              <a:t>then </a:t>
            </a:r>
            <a:r>
              <a:rPr sz="2471" spc="-604" dirty="0">
                <a:solidFill>
                  <a:srgbClr val="FFFC78"/>
                </a:solidFill>
                <a:latin typeface="Times New Roman"/>
                <a:cs typeface="Times New Roman"/>
              </a:rPr>
              <a:t> </a:t>
            </a:r>
            <a:r>
              <a:rPr sz="2471" spc="-4" dirty="0">
                <a:solidFill>
                  <a:srgbClr val="FFFC78"/>
                </a:solidFill>
                <a:latin typeface="Times New Roman"/>
                <a:cs typeface="Times New Roman"/>
              </a:rPr>
              <a:t>degenerates</a:t>
            </a:r>
            <a:r>
              <a:rPr sz="2471" spc="-13" dirty="0">
                <a:solidFill>
                  <a:srgbClr val="FFFC78"/>
                </a:solidFill>
                <a:latin typeface="Times New Roman"/>
                <a:cs typeface="Times New Roman"/>
              </a:rPr>
              <a:t> </a:t>
            </a:r>
            <a:r>
              <a:rPr sz="2471" dirty="0">
                <a:solidFill>
                  <a:srgbClr val="FFFC78"/>
                </a:solidFill>
                <a:latin typeface="Times New Roman"/>
                <a:cs typeface="Times New Roman"/>
              </a:rPr>
              <a:t>in</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amniotes</a:t>
            </a:r>
            <a:endParaRPr sz="2471">
              <a:solidFill>
                <a:prstClr val="black"/>
              </a:solidFill>
              <a:latin typeface="Times New Roman"/>
              <a:cs typeface="Times New Roman"/>
            </a:endParaRPr>
          </a:p>
          <a:p>
            <a:pPr marL="337315" marR="220768" indent="-304256" defTabSz="806867">
              <a:spcBef>
                <a:spcPts val="591"/>
              </a:spcBef>
              <a:buFontTx/>
              <a:buChar char="•"/>
              <a:tabLst>
                <a:tab pos="337315" algn="l"/>
                <a:tab pos="337875" algn="l"/>
              </a:tabLst>
            </a:pPr>
            <a:r>
              <a:rPr sz="2471" spc="-4" dirty="0">
                <a:solidFill>
                  <a:srgbClr val="FFFC78"/>
                </a:solidFill>
                <a:latin typeface="Times New Roman"/>
                <a:cs typeface="Times New Roman"/>
              </a:rPr>
              <a:t>Remaining duct called the </a:t>
            </a:r>
            <a:r>
              <a:rPr sz="2471" spc="-604" dirty="0">
                <a:solidFill>
                  <a:srgbClr val="FFFC78"/>
                </a:solidFill>
                <a:latin typeface="Times New Roman"/>
                <a:cs typeface="Times New Roman"/>
              </a:rPr>
              <a:t> </a:t>
            </a:r>
            <a:r>
              <a:rPr sz="2471" u="heavy" spc="-4" dirty="0">
                <a:solidFill>
                  <a:srgbClr val="FFFC78"/>
                </a:solidFill>
                <a:uFill>
                  <a:solidFill>
                    <a:srgbClr val="FFFC78"/>
                  </a:solidFill>
                </a:uFill>
                <a:latin typeface="Times New Roman"/>
                <a:cs typeface="Times New Roman"/>
              </a:rPr>
              <a:t>Wolffian</a:t>
            </a:r>
            <a:r>
              <a:rPr sz="2471" u="heavy" spc="-9" dirty="0">
                <a:solidFill>
                  <a:srgbClr val="FFFC78"/>
                </a:solidFill>
                <a:uFill>
                  <a:solidFill>
                    <a:srgbClr val="FFFC78"/>
                  </a:solidFill>
                </a:uFill>
                <a:latin typeface="Times New Roman"/>
                <a:cs typeface="Times New Roman"/>
              </a:rPr>
              <a:t> </a:t>
            </a:r>
            <a:r>
              <a:rPr sz="2471" u="heavy" spc="-4" dirty="0">
                <a:solidFill>
                  <a:srgbClr val="FFFC78"/>
                </a:solidFill>
                <a:uFill>
                  <a:solidFill>
                    <a:srgbClr val="FFFC78"/>
                  </a:solidFill>
                </a:uFill>
                <a:latin typeface="Times New Roman"/>
                <a:cs typeface="Times New Roman"/>
              </a:rPr>
              <a:t>Duct</a:t>
            </a:r>
            <a:r>
              <a:rPr sz="2471" u="heavy" spc="-13" dirty="0">
                <a:solidFill>
                  <a:srgbClr val="FFFC78"/>
                </a:solidFill>
                <a:uFill>
                  <a:solidFill>
                    <a:srgbClr val="FFFC78"/>
                  </a:solidFill>
                </a:uFill>
                <a:latin typeface="Times New Roman"/>
                <a:cs typeface="Times New Roman"/>
              </a:rPr>
              <a:t> </a:t>
            </a:r>
            <a:r>
              <a:rPr sz="2471" spc="-4" dirty="0">
                <a:solidFill>
                  <a:srgbClr val="FFFC78"/>
                </a:solidFill>
                <a:latin typeface="Times New Roman"/>
                <a:cs typeface="Times New Roman"/>
              </a:rPr>
              <a:t>(AD)</a:t>
            </a:r>
            <a:endParaRPr sz="2471">
              <a:solidFill>
                <a:prstClr val="black"/>
              </a:solidFill>
              <a:latin typeface="Times New Roman"/>
              <a:cs typeface="Times New Roman"/>
            </a:endParaRPr>
          </a:p>
          <a:p>
            <a:pPr marL="436492" defTabSz="806867">
              <a:spcBef>
                <a:spcPts val="525"/>
              </a:spcBef>
              <a:tabLst>
                <a:tab pos="689759" algn="l"/>
              </a:tabLst>
            </a:pPr>
            <a:r>
              <a:rPr sz="2118" dirty="0">
                <a:solidFill>
                  <a:srgbClr val="FFFC78"/>
                </a:solidFill>
                <a:latin typeface="Times New Roman"/>
                <a:cs typeface="Times New Roman"/>
              </a:rPr>
              <a:t>–	</a:t>
            </a:r>
            <a:r>
              <a:rPr sz="2118" spc="-4" dirty="0">
                <a:solidFill>
                  <a:srgbClr val="FFFC78"/>
                </a:solidFill>
                <a:latin typeface="Times New Roman"/>
                <a:cs typeface="Times New Roman"/>
              </a:rPr>
              <a:t>Sperm</a:t>
            </a:r>
            <a:r>
              <a:rPr sz="2118" spc="-26" dirty="0">
                <a:solidFill>
                  <a:srgbClr val="FFFC78"/>
                </a:solidFill>
                <a:latin typeface="Times New Roman"/>
                <a:cs typeface="Times New Roman"/>
              </a:rPr>
              <a:t> </a:t>
            </a:r>
            <a:r>
              <a:rPr sz="2118" dirty="0">
                <a:solidFill>
                  <a:srgbClr val="FFFC78"/>
                </a:solidFill>
                <a:latin typeface="Times New Roman"/>
                <a:cs typeface="Times New Roman"/>
              </a:rPr>
              <a:t>transport</a:t>
            </a:r>
            <a:r>
              <a:rPr sz="2118" spc="-18" dirty="0">
                <a:solidFill>
                  <a:srgbClr val="FFFC78"/>
                </a:solidFill>
                <a:latin typeface="Times New Roman"/>
                <a:cs typeface="Times New Roman"/>
              </a:rPr>
              <a:t> </a:t>
            </a:r>
            <a:r>
              <a:rPr sz="2118" dirty="0">
                <a:solidFill>
                  <a:srgbClr val="FFFC78"/>
                </a:solidFill>
                <a:latin typeface="Times New Roman"/>
                <a:cs typeface="Times New Roman"/>
              </a:rPr>
              <a:t>in</a:t>
            </a:r>
            <a:r>
              <a:rPr sz="2118" spc="-22" dirty="0">
                <a:solidFill>
                  <a:srgbClr val="FFFC78"/>
                </a:solidFill>
                <a:latin typeface="Times New Roman"/>
                <a:cs typeface="Times New Roman"/>
              </a:rPr>
              <a:t> </a:t>
            </a:r>
            <a:r>
              <a:rPr sz="2118" dirty="0">
                <a:solidFill>
                  <a:srgbClr val="FFFC78"/>
                </a:solidFill>
                <a:latin typeface="Times New Roman"/>
                <a:cs typeface="Times New Roman"/>
              </a:rPr>
              <a:t>amniotes</a:t>
            </a:r>
            <a:endParaRPr sz="2118">
              <a:solidFill>
                <a:prstClr val="black"/>
              </a:solidFill>
              <a:latin typeface="Times New Roman"/>
              <a:cs typeface="Times New Roman"/>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84568" y="1104900"/>
            <a:ext cx="4170829" cy="607719"/>
          </a:xfrm>
          <a:prstGeom prst="rect">
            <a:avLst/>
          </a:prstGeom>
        </p:spPr>
        <p:txBody>
          <a:bodyPr vert="horz" wrap="square" lIns="0" tIns="10085" rIns="0" bIns="0" rtlCol="0">
            <a:spAutoFit/>
          </a:bodyPr>
          <a:lstStyle/>
          <a:p>
            <a:pPr marL="11206">
              <a:spcBef>
                <a:spcPts val="79"/>
              </a:spcBef>
            </a:pPr>
            <a:r>
              <a:rPr spc="-4" dirty="0"/>
              <a:t>Mesonephric</a:t>
            </a:r>
            <a:r>
              <a:rPr spc="-49" dirty="0"/>
              <a:t> </a:t>
            </a:r>
            <a:r>
              <a:rPr spc="-4" dirty="0"/>
              <a:t>Kidney</a:t>
            </a:r>
          </a:p>
        </p:txBody>
      </p:sp>
      <p:pic>
        <p:nvPicPr>
          <p:cNvPr id="3" name="object 3"/>
          <p:cNvPicPr/>
          <p:nvPr/>
        </p:nvPicPr>
        <p:blipFill>
          <a:blip r:embed="rId2" cstate="print"/>
          <a:stretch>
            <a:fillRect/>
          </a:stretch>
        </p:blipFill>
        <p:spPr>
          <a:xfrm>
            <a:off x="1143000" y="1882587"/>
            <a:ext cx="2689412" cy="4168588"/>
          </a:xfrm>
          <a:prstGeom prst="rect">
            <a:avLst/>
          </a:prstGeom>
        </p:spPr>
      </p:pic>
      <p:sp>
        <p:nvSpPr>
          <p:cNvPr id="4" name="object 4"/>
          <p:cNvSpPr txBox="1"/>
          <p:nvPr/>
        </p:nvSpPr>
        <p:spPr>
          <a:xfrm>
            <a:off x="4148417" y="2092989"/>
            <a:ext cx="4310343" cy="3575186"/>
          </a:xfrm>
          <a:prstGeom prst="rect">
            <a:avLst/>
          </a:prstGeom>
        </p:spPr>
        <p:txBody>
          <a:bodyPr vert="horz" wrap="square" lIns="0" tIns="48745" rIns="0" bIns="0" rtlCol="0">
            <a:spAutoFit/>
          </a:bodyPr>
          <a:lstStyle/>
          <a:p>
            <a:pPr marL="337315" indent="-304256" defTabSz="806867">
              <a:spcBef>
                <a:spcPts val="383"/>
              </a:spcBef>
              <a:buFontTx/>
              <a:buChar char="•"/>
              <a:tabLst>
                <a:tab pos="337315" algn="l"/>
                <a:tab pos="337875" algn="l"/>
              </a:tabLst>
            </a:pPr>
            <a:r>
              <a:rPr sz="2471" spc="-4" dirty="0">
                <a:solidFill>
                  <a:srgbClr val="FFFC78"/>
                </a:solidFill>
                <a:latin typeface="Times New Roman"/>
                <a:cs typeface="Times New Roman"/>
              </a:rPr>
              <a:t>2</a:t>
            </a:r>
            <a:r>
              <a:rPr sz="2515" spc="-6" baseline="23391" dirty="0">
                <a:solidFill>
                  <a:srgbClr val="FFFC78"/>
                </a:solidFill>
                <a:latin typeface="Times New Roman"/>
                <a:cs typeface="Times New Roman"/>
              </a:rPr>
              <a:t>nd</a:t>
            </a:r>
            <a:r>
              <a:rPr sz="2515" spc="258" baseline="23391" dirty="0">
                <a:solidFill>
                  <a:srgbClr val="FFFC78"/>
                </a:solidFill>
                <a:latin typeface="Times New Roman"/>
                <a:cs typeface="Times New Roman"/>
              </a:rPr>
              <a:t> </a:t>
            </a:r>
            <a:r>
              <a:rPr sz="2471" spc="-4" dirty="0">
                <a:solidFill>
                  <a:srgbClr val="FFFC78"/>
                </a:solidFill>
                <a:latin typeface="Times New Roman"/>
                <a:cs typeface="Times New Roman"/>
              </a:rPr>
              <a:t>kidney</a:t>
            </a:r>
            <a:endParaRPr sz="2471">
              <a:solidFill>
                <a:prstClr val="black"/>
              </a:solidFill>
              <a:latin typeface="Times New Roman"/>
              <a:cs typeface="Times New Roman"/>
            </a:endParaRPr>
          </a:p>
          <a:p>
            <a:pPr marL="337315" indent="-304256" defTabSz="806867">
              <a:spcBef>
                <a:spcPts val="296"/>
              </a:spcBef>
              <a:buFontTx/>
              <a:buChar char="•"/>
              <a:tabLst>
                <a:tab pos="337315" algn="l"/>
                <a:tab pos="337875" algn="l"/>
              </a:tabLst>
            </a:pPr>
            <a:r>
              <a:rPr sz="2471" dirty="0">
                <a:solidFill>
                  <a:srgbClr val="FFFC78"/>
                </a:solidFill>
                <a:latin typeface="Times New Roman"/>
                <a:cs typeface="Times New Roman"/>
              </a:rPr>
              <a:t>30</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tubules</a:t>
            </a:r>
            <a:r>
              <a:rPr sz="2471" spc="-13" dirty="0">
                <a:solidFill>
                  <a:srgbClr val="FFFC78"/>
                </a:solidFill>
                <a:latin typeface="Times New Roman"/>
                <a:cs typeface="Times New Roman"/>
              </a:rPr>
              <a:t> </a:t>
            </a:r>
            <a:r>
              <a:rPr sz="2471" dirty="0">
                <a:solidFill>
                  <a:srgbClr val="FFFC78"/>
                </a:solidFill>
                <a:latin typeface="Times New Roman"/>
                <a:cs typeface="Times New Roman"/>
              </a:rPr>
              <a:t>form</a:t>
            </a:r>
            <a:r>
              <a:rPr sz="2471" spc="-13" dirty="0">
                <a:solidFill>
                  <a:srgbClr val="FFFC78"/>
                </a:solidFill>
                <a:latin typeface="Times New Roman"/>
                <a:cs typeface="Times New Roman"/>
              </a:rPr>
              <a:t> </a:t>
            </a:r>
            <a:r>
              <a:rPr sz="2471" dirty="0">
                <a:solidFill>
                  <a:srgbClr val="FFFC78"/>
                </a:solidFill>
                <a:latin typeface="Times New Roman"/>
                <a:cs typeface="Times New Roman"/>
              </a:rPr>
              <a:t>in</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humans</a:t>
            </a:r>
            <a:endParaRPr sz="2471">
              <a:solidFill>
                <a:prstClr val="black"/>
              </a:solidFill>
              <a:latin typeface="Times New Roman"/>
              <a:cs typeface="Times New Roman"/>
            </a:endParaRPr>
          </a:p>
          <a:p>
            <a:pPr marL="337315" marR="340677" indent="-304256" defTabSz="806867">
              <a:lnSpc>
                <a:spcPts val="2665"/>
              </a:lnSpc>
              <a:spcBef>
                <a:spcPts val="635"/>
              </a:spcBef>
              <a:buFontTx/>
              <a:buChar char="•"/>
              <a:tabLst>
                <a:tab pos="337315" algn="l"/>
                <a:tab pos="337875" algn="l"/>
              </a:tabLst>
            </a:pPr>
            <a:r>
              <a:rPr sz="2471" spc="-4" dirty="0">
                <a:solidFill>
                  <a:srgbClr val="FFFC78"/>
                </a:solidFill>
                <a:latin typeface="Times New Roman"/>
                <a:cs typeface="Times New Roman"/>
              </a:rPr>
              <a:t>As tubules </a:t>
            </a:r>
            <a:r>
              <a:rPr sz="2471" dirty="0">
                <a:solidFill>
                  <a:srgbClr val="FFFC78"/>
                </a:solidFill>
                <a:latin typeface="Times New Roman"/>
                <a:cs typeface="Times New Roman"/>
              </a:rPr>
              <a:t>form </a:t>
            </a:r>
            <a:r>
              <a:rPr sz="2471" spc="-4" dirty="0">
                <a:solidFill>
                  <a:srgbClr val="FFFC78"/>
                </a:solidFill>
                <a:latin typeface="Times New Roman"/>
                <a:cs typeface="Times New Roman"/>
              </a:rPr>
              <a:t>caudally the </a:t>
            </a:r>
            <a:r>
              <a:rPr sz="2471" spc="-604" dirty="0">
                <a:solidFill>
                  <a:srgbClr val="FFFC78"/>
                </a:solidFill>
                <a:latin typeface="Times New Roman"/>
                <a:cs typeface="Times New Roman"/>
              </a:rPr>
              <a:t> </a:t>
            </a:r>
            <a:r>
              <a:rPr sz="2471" spc="-4" dirty="0">
                <a:solidFill>
                  <a:srgbClr val="FFFC78"/>
                </a:solidFill>
                <a:latin typeface="Times New Roman"/>
                <a:cs typeface="Times New Roman"/>
              </a:rPr>
              <a:t>anterior</a:t>
            </a:r>
            <a:r>
              <a:rPr sz="2471" spc="-9" dirty="0">
                <a:solidFill>
                  <a:srgbClr val="FFFC78"/>
                </a:solidFill>
                <a:latin typeface="Times New Roman"/>
                <a:cs typeface="Times New Roman"/>
              </a:rPr>
              <a:t> </a:t>
            </a:r>
            <a:r>
              <a:rPr sz="2471" spc="-4" dirty="0">
                <a:solidFill>
                  <a:srgbClr val="FFFC78"/>
                </a:solidFill>
                <a:latin typeface="Times New Roman"/>
                <a:cs typeface="Times New Roman"/>
              </a:rPr>
              <a:t>ones die off</a:t>
            </a:r>
            <a:endParaRPr sz="2471">
              <a:solidFill>
                <a:prstClr val="black"/>
              </a:solidFill>
              <a:latin typeface="Times New Roman"/>
              <a:cs typeface="Times New Roman"/>
            </a:endParaRPr>
          </a:p>
          <a:p>
            <a:pPr marL="337315" marR="262232" indent="-304256" defTabSz="806867">
              <a:lnSpc>
                <a:spcPts val="2665"/>
              </a:lnSpc>
              <a:spcBef>
                <a:spcPts val="622"/>
              </a:spcBef>
              <a:buFontTx/>
              <a:buChar char="•"/>
              <a:tabLst>
                <a:tab pos="337315" algn="l"/>
                <a:tab pos="337875" algn="l"/>
              </a:tabLst>
            </a:pPr>
            <a:r>
              <a:rPr sz="2471" u="heavy" spc="-4" dirty="0">
                <a:solidFill>
                  <a:srgbClr val="FFFC78"/>
                </a:solidFill>
                <a:uFill>
                  <a:solidFill>
                    <a:srgbClr val="FFFC78"/>
                  </a:solidFill>
                </a:uFill>
                <a:latin typeface="Times New Roman"/>
                <a:cs typeface="Times New Roman"/>
              </a:rPr>
              <a:t>Female mammals</a:t>
            </a:r>
            <a:r>
              <a:rPr sz="2471" spc="-4" dirty="0">
                <a:solidFill>
                  <a:srgbClr val="FFFC78"/>
                </a:solidFill>
                <a:latin typeface="Times New Roman"/>
                <a:cs typeface="Times New Roman"/>
              </a:rPr>
              <a:t>- all tubules </a:t>
            </a:r>
            <a:r>
              <a:rPr sz="2471" spc="-604" dirty="0">
                <a:solidFill>
                  <a:srgbClr val="FFFC78"/>
                </a:solidFill>
                <a:latin typeface="Times New Roman"/>
                <a:cs typeface="Times New Roman"/>
              </a:rPr>
              <a:t> </a:t>
            </a:r>
            <a:r>
              <a:rPr sz="2471" spc="-4" dirty="0">
                <a:solidFill>
                  <a:srgbClr val="FFFC78"/>
                </a:solidFill>
                <a:latin typeface="Times New Roman"/>
                <a:cs typeface="Times New Roman"/>
              </a:rPr>
              <a:t>die</a:t>
            </a:r>
            <a:endParaRPr sz="2471">
              <a:solidFill>
                <a:prstClr val="black"/>
              </a:solidFill>
              <a:latin typeface="Times New Roman"/>
              <a:cs typeface="Times New Roman"/>
            </a:endParaRPr>
          </a:p>
          <a:p>
            <a:pPr marL="337315" marR="340677" indent="-304256" defTabSz="806867">
              <a:lnSpc>
                <a:spcPts val="2665"/>
              </a:lnSpc>
              <a:spcBef>
                <a:spcPts val="600"/>
              </a:spcBef>
              <a:buFontTx/>
              <a:buChar char="•"/>
              <a:tabLst>
                <a:tab pos="337315" algn="l"/>
                <a:tab pos="337875" algn="l"/>
              </a:tabLst>
            </a:pPr>
            <a:r>
              <a:rPr sz="2471" u="heavy" spc="-4" dirty="0">
                <a:solidFill>
                  <a:srgbClr val="FFFC78"/>
                </a:solidFill>
                <a:uFill>
                  <a:solidFill>
                    <a:srgbClr val="FFFC78"/>
                  </a:solidFill>
                </a:uFill>
                <a:latin typeface="Times New Roman"/>
                <a:cs typeface="Times New Roman"/>
              </a:rPr>
              <a:t>Male</a:t>
            </a:r>
            <a:r>
              <a:rPr sz="2471" u="heavy" spc="-9" dirty="0">
                <a:solidFill>
                  <a:srgbClr val="FFFC78"/>
                </a:solidFill>
                <a:uFill>
                  <a:solidFill>
                    <a:srgbClr val="FFFC78"/>
                  </a:solidFill>
                </a:uFill>
                <a:latin typeface="Times New Roman"/>
                <a:cs typeface="Times New Roman"/>
              </a:rPr>
              <a:t> </a:t>
            </a:r>
            <a:r>
              <a:rPr sz="2471" u="heavy" spc="-4" dirty="0">
                <a:solidFill>
                  <a:srgbClr val="FFFC78"/>
                </a:solidFill>
                <a:uFill>
                  <a:solidFill>
                    <a:srgbClr val="FFFC78"/>
                  </a:solidFill>
                </a:uFill>
                <a:latin typeface="Times New Roman"/>
                <a:cs typeface="Times New Roman"/>
              </a:rPr>
              <a:t>mammals</a:t>
            </a:r>
            <a:r>
              <a:rPr sz="2471" spc="-4" dirty="0">
                <a:solidFill>
                  <a:srgbClr val="FFFC78"/>
                </a:solidFill>
                <a:latin typeface="Times New Roman"/>
                <a:cs typeface="Times New Roman"/>
              </a:rPr>
              <a:t>-</a:t>
            </a:r>
            <a:r>
              <a:rPr sz="2471" dirty="0">
                <a:solidFill>
                  <a:srgbClr val="FFFC78"/>
                </a:solidFill>
                <a:latin typeface="Times New Roman"/>
                <a:cs typeface="Times New Roman"/>
              </a:rPr>
              <a:t> </a:t>
            </a:r>
            <a:r>
              <a:rPr sz="2471" spc="-4" dirty="0">
                <a:solidFill>
                  <a:srgbClr val="FFFC78"/>
                </a:solidFill>
                <a:latin typeface="Times New Roman"/>
                <a:cs typeface="Times New Roman"/>
              </a:rPr>
              <a:t>tubules </a:t>
            </a:r>
            <a:r>
              <a:rPr sz="2471" dirty="0">
                <a:solidFill>
                  <a:srgbClr val="FFFC78"/>
                </a:solidFill>
                <a:latin typeface="Times New Roman"/>
                <a:cs typeface="Times New Roman"/>
              </a:rPr>
              <a:t> </a:t>
            </a:r>
            <a:r>
              <a:rPr sz="2471" spc="-4" dirty="0">
                <a:solidFill>
                  <a:srgbClr val="FFFC78"/>
                </a:solidFill>
                <a:latin typeface="Times New Roman"/>
                <a:cs typeface="Times New Roman"/>
              </a:rPr>
              <a:t>become</a:t>
            </a:r>
            <a:r>
              <a:rPr sz="2471" spc="-9" dirty="0">
                <a:solidFill>
                  <a:srgbClr val="FFFC78"/>
                </a:solidFill>
                <a:latin typeface="Times New Roman"/>
                <a:cs typeface="Times New Roman"/>
              </a:rPr>
              <a:t> </a:t>
            </a:r>
            <a:r>
              <a:rPr sz="2471" spc="-4" dirty="0">
                <a:solidFill>
                  <a:srgbClr val="FFFC78"/>
                </a:solidFill>
                <a:latin typeface="Times New Roman"/>
                <a:cs typeface="Times New Roman"/>
              </a:rPr>
              <a:t>sperm</a:t>
            </a:r>
            <a:r>
              <a:rPr sz="2471" spc="-9" dirty="0">
                <a:solidFill>
                  <a:srgbClr val="FFFC78"/>
                </a:solidFill>
                <a:latin typeface="Times New Roman"/>
                <a:cs typeface="Times New Roman"/>
              </a:rPr>
              <a:t> </a:t>
            </a:r>
            <a:r>
              <a:rPr sz="2471" spc="-4" dirty="0">
                <a:solidFill>
                  <a:srgbClr val="FFFC78"/>
                </a:solidFill>
                <a:latin typeface="Times New Roman"/>
                <a:cs typeface="Times New Roman"/>
              </a:rPr>
              <a:t>ducts </a:t>
            </a:r>
            <a:r>
              <a:rPr sz="2471" dirty="0">
                <a:solidFill>
                  <a:srgbClr val="FFFC78"/>
                </a:solidFill>
                <a:latin typeface="Times New Roman"/>
                <a:cs typeface="Times New Roman"/>
              </a:rPr>
              <a:t>of</a:t>
            </a:r>
            <a:r>
              <a:rPr sz="2471" spc="-9" dirty="0">
                <a:solidFill>
                  <a:srgbClr val="FFFC78"/>
                </a:solidFill>
                <a:latin typeface="Times New Roman"/>
                <a:cs typeface="Times New Roman"/>
              </a:rPr>
              <a:t> </a:t>
            </a:r>
            <a:r>
              <a:rPr sz="2471" spc="-4" dirty="0">
                <a:solidFill>
                  <a:srgbClr val="FFFC78"/>
                </a:solidFill>
                <a:latin typeface="Times New Roman"/>
                <a:cs typeface="Times New Roman"/>
              </a:rPr>
              <a:t>testis</a:t>
            </a:r>
            <a:endParaRPr sz="2471">
              <a:solidFill>
                <a:prstClr val="black"/>
              </a:solidFill>
              <a:latin typeface="Times New Roman"/>
              <a:cs typeface="Times New Roman"/>
            </a:endParaRPr>
          </a:p>
          <a:p>
            <a:pPr marL="337315" indent="-304256" defTabSz="806867">
              <a:spcBef>
                <a:spcPts val="260"/>
              </a:spcBef>
              <a:buFontTx/>
              <a:buChar char="•"/>
              <a:tabLst>
                <a:tab pos="337315" algn="l"/>
                <a:tab pos="337875" algn="l"/>
              </a:tabLst>
            </a:pPr>
            <a:r>
              <a:rPr sz="2471" spc="-4" dirty="0">
                <a:solidFill>
                  <a:srgbClr val="FFFC78"/>
                </a:solidFill>
                <a:latin typeface="Times New Roman"/>
                <a:cs typeface="Times New Roman"/>
              </a:rPr>
              <a:t>Functional Kidney: anamniotes</a:t>
            </a:r>
            <a:endParaRPr sz="2471">
              <a:solidFill>
                <a:prstClr val="black"/>
              </a:solidFill>
              <a:latin typeface="Times New Roman"/>
              <a:cs typeface="Times New Roman"/>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0709" y="713880"/>
            <a:ext cx="5995759" cy="1205254"/>
          </a:xfrm>
          <a:prstGeom prst="rect">
            <a:avLst/>
          </a:prstGeom>
        </p:spPr>
        <p:txBody>
          <a:bodyPr vert="horz" wrap="square" lIns="0" tIns="10085" rIns="0" bIns="0" rtlCol="0">
            <a:spAutoFit/>
          </a:bodyPr>
          <a:lstStyle/>
          <a:p>
            <a:pPr marL="1874284" marR="4483" indent="-556962">
              <a:spcBef>
                <a:spcPts val="79"/>
              </a:spcBef>
            </a:pPr>
            <a:r>
              <a:rPr spc="-4" dirty="0"/>
              <a:t>Metanephric</a:t>
            </a:r>
            <a:r>
              <a:rPr spc="-49" dirty="0"/>
              <a:t> </a:t>
            </a:r>
            <a:r>
              <a:rPr spc="-4" dirty="0"/>
              <a:t>kidney </a:t>
            </a:r>
            <a:r>
              <a:rPr spc="-957" dirty="0"/>
              <a:t> </a:t>
            </a:r>
            <a:r>
              <a:rPr spc="-4" dirty="0"/>
              <a:t>(metanephros)</a:t>
            </a:r>
          </a:p>
        </p:txBody>
      </p:sp>
      <p:sp>
        <p:nvSpPr>
          <p:cNvPr id="3" name="object 3"/>
          <p:cNvSpPr txBox="1"/>
          <p:nvPr/>
        </p:nvSpPr>
        <p:spPr>
          <a:xfrm>
            <a:off x="4708711" y="2159149"/>
            <a:ext cx="3170143" cy="3284572"/>
          </a:xfrm>
          <a:prstGeom prst="rect">
            <a:avLst/>
          </a:prstGeom>
        </p:spPr>
        <p:txBody>
          <a:bodyPr vert="horz" wrap="square" lIns="0" tIns="11766" rIns="0" bIns="0" rtlCol="0">
            <a:spAutoFit/>
          </a:bodyPr>
          <a:lstStyle/>
          <a:p>
            <a:pPr marL="314902" marR="233095" indent="-304256" defTabSz="806867">
              <a:spcBef>
                <a:spcPts val="93"/>
              </a:spcBef>
              <a:buFontTx/>
              <a:buChar char="•"/>
              <a:tabLst>
                <a:tab pos="314902" algn="l"/>
                <a:tab pos="315462" algn="l"/>
              </a:tabLst>
            </a:pPr>
            <a:r>
              <a:rPr sz="2471" spc="-4" dirty="0">
                <a:solidFill>
                  <a:srgbClr val="FFFC78"/>
                </a:solidFill>
                <a:latin typeface="Times New Roman"/>
                <a:cs typeface="Times New Roman"/>
              </a:rPr>
              <a:t>Permanent</a:t>
            </a:r>
            <a:r>
              <a:rPr sz="2471" spc="-22" dirty="0">
                <a:solidFill>
                  <a:srgbClr val="FFFC78"/>
                </a:solidFill>
                <a:latin typeface="Times New Roman"/>
                <a:cs typeface="Times New Roman"/>
              </a:rPr>
              <a:t> </a:t>
            </a:r>
            <a:r>
              <a:rPr sz="2471" spc="-4" dirty="0">
                <a:solidFill>
                  <a:srgbClr val="FFFC78"/>
                </a:solidFill>
                <a:latin typeface="Times New Roman"/>
                <a:cs typeface="Times New Roman"/>
              </a:rPr>
              <a:t>kidney</a:t>
            </a:r>
            <a:r>
              <a:rPr sz="2471" spc="-22" dirty="0">
                <a:solidFill>
                  <a:srgbClr val="FFFC78"/>
                </a:solidFill>
                <a:latin typeface="Times New Roman"/>
                <a:cs typeface="Times New Roman"/>
              </a:rPr>
              <a:t> </a:t>
            </a:r>
            <a:r>
              <a:rPr sz="2471" dirty="0">
                <a:solidFill>
                  <a:srgbClr val="FFFC78"/>
                </a:solidFill>
                <a:latin typeface="Times New Roman"/>
                <a:cs typeface="Times New Roman"/>
              </a:rPr>
              <a:t>of </a:t>
            </a:r>
            <a:r>
              <a:rPr sz="2471" spc="-604" dirty="0">
                <a:solidFill>
                  <a:srgbClr val="FFFC78"/>
                </a:solidFill>
                <a:latin typeface="Times New Roman"/>
                <a:cs typeface="Times New Roman"/>
              </a:rPr>
              <a:t> </a:t>
            </a:r>
            <a:r>
              <a:rPr sz="2471" spc="-4" dirty="0">
                <a:solidFill>
                  <a:srgbClr val="FFFC78"/>
                </a:solidFill>
                <a:latin typeface="Times New Roman"/>
                <a:cs typeface="Times New Roman"/>
              </a:rPr>
              <a:t>amniotes</a:t>
            </a:r>
            <a:endParaRPr sz="2471">
              <a:solidFill>
                <a:prstClr val="black"/>
              </a:solidFill>
              <a:latin typeface="Times New Roman"/>
              <a:cs typeface="Times New Roman"/>
            </a:endParaRPr>
          </a:p>
          <a:p>
            <a:pPr marL="314902" marR="85169" indent="-304256" defTabSz="806867">
              <a:lnSpc>
                <a:spcPct val="100400"/>
              </a:lnSpc>
              <a:spcBef>
                <a:spcPts val="582"/>
              </a:spcBef>
              <a:buFontTx/>
              <a:buChar char="•"/>
              <a:tabLst>
                <a:tab pos="314902" algn="l"/>
                <a:tab pos="315462" algn="l"/>
              </a:tabLst>
            </a:pPr>
            <a:r>
              <a:rPr sz="2471" spc="-4" dirty="0">
                <a:solidFill>
                  <a:srgbClr val="FFFC78"/>
                </a:solidFill>
                <a:latin typeface="Times New Roman"/>
                <a:cs typeface="Times New Roman"/>
              </a:rPr>
              <a:t>Serves both </a:t>
            </a:r>
            <a:r>
              <a:rPr sz="2471" dirty="0">
                <a:solidFill>
                  <a:srgbClr val="FFFC78"/>
                </a:solidFill>
                <a:latin typeface="Times New Roman"/>
                <a:cs typeface="Times New Roman"/>
              </a:rPr>
              <a:t>as an </a:t>
            </a:r>
            <a:r>
              <a:rPr sz="2471" spc="4" dirty="0">
                <a:solidFill>
                  <a:srgbClr val="FFFC78"/>
                </a:solidFill>
                <a:latin typeface="Times New Roman"/>
                <a:cs typeface="Times New Roman"/>
              </a:rPr>
              <a:t> </a:t>
            </a:r>
            <a:r>
              <a:rPr sz="2471" spc="-4" dirty="0">
                <a:solidFill>
                  <a:srgbClr val="FFFC78"/>
                </a:solidFill>
                <a:latin typeface="Times New Roman"/>
                <a:cs typeface="Times New Roman"/>
              </a:rPr>
              <a:t>excretory </a:t>
            </a:r>
            <a:r>
              <a:rPr sz="2471" dirty="0">
                <a:solidFill>
                  <a:srgbClr val="FFFC78"/>
                </a:solidFill>
                <a:latin typeface="Times New Roman"/>
                <a:cs typeface="Times New Roman"/>
              </a:rPr>
              <a:t>and </a:t>
            </a:r>
            <a:r>
              <a:rPr sz="2471" spc="4" dirty="0">
                <a:solidFill>
                  <a:srgbClr val="FFFC78"/>
                </a:solidFill>
                <a:latin typeface="Times New Roman"/>
                <a:cs typeface="Times New Roman"/>
              </a:rPr>
              <a:t> </a:t>
            </a:r>
            <a:r>
              <a:rPr sz="2471" spc="-4" dirty="0">
                <a:solidFill>
                  <a:srgbClr val="FFFC78"/>
                </a:solidFill>
                <a:latin typeface="Times New Roman"/>
                <a:cs typeface="Times New Roman"/>
              </a:rPr>
              <a:t>osmoregulatory</a:t>
            </a:r>
            <a:r>
              <a:rPr sz="2471" spc="-26" dirty="0">
                <a:solidFill>
                  <a:srgbClr val="FFFC78"/>
                </a:solidFill>
                <a:latin typeface="Times New Roman"/>
                <a:cs typeface="Times New Roman"/>
              </a:rPr>
              <a:t> </a:t>
            </a:r>
            <a:r>
              <a:rPr sz="2471" spc="-4" dirty="0">
                <a:solidFill>
                  <a:srgbClr val="FFFC78"/>
                </a:solidFill>
                <a:latin typeface="Times New Roman"/>
                <a:cs typeface="Times New Roman"/>
              </a:rPr>
              <a:t>organ</a:t>
            </a:r>
            <a:endParaRPr sz="2471">
              <a:solidFill>
                <a:prstClr val="black"/>
              </a:solidFill>
              <a:latin typeface="Times New Roman"/>
              <a:cs typeface="Times New Roman"/>
            </a:endParaRPr>
          </a:p>
          <a:p>
            <a:pPr marL="314902" indent="-304256" defTabSz="806867">
              <a:spcBef>
                <a:spcPts val="591"/>
              </a:spcBef>
              <a:buFontTx/>
              <a:buChar char="•"/>
              <a:tabLst>
                <a:tab pos="314902" algn="l"/>
                <a:tab pos="315462" algn="l"/>
              </a:tabLst>
            </a:pPr>
            <a:r>
              <a:rPr sz="2471" spc="-4" dirty="0">
                <a:solidFill>
                  <a:srgbClr val="FFFC78"/>
                </a:solidFill>
                <a:latin typeface="Times New Roman"/>
                <a:cs typeface="Times New Roman"/>
              </a:rPr>
              <a:t>Ureter</a:t>
            </a:r>
            <a:r>
              <a:rPr sz="2471" spc="9" dirty="0">
                <a:solidFill>
                  <a:srgbClr val="FFFC78"/>
                </a:solidFill>
                <a:latin typeface="Times New Roman"/>
                <a:cs typeface="Times New Roman"/>
              </a:rPr>
              <a:t> </a:t>
            </a:r>
            <a:r>
              <a:rPr sz="2471" spc="-4" dirty="0">
                <a:solidFill>
                  <a:srgbClr val="FFFC78"/>
                </a:solidFill>
                <a:latin typeface="Times New Roman"/>
                <a:cs typeface="Times New Roman"/>
              </a:rPr>
              <a:t>transports</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urine</a:t>
            </a:r>
            <a:endParaRPr sz="2471">
              <a:solidFill>
                <a:prstClr val="black"/>
              </a:solidFill>
              <a:latin typeface="Times New Roman"/>
              <a:cs typeface="Times New Roman"/>
            </a:endParaRPr>
          </a:p>
          <a:p>
            <a:pPr marL="314902" marR="101979" indent="-304256" defTabSz="806867">
              <a:spcBef>
                <a:spcPts val="596"/>
              </a:spcBef>
              <a:buFontTx/>
              <a:buChar char="•"/>
              <a:tabLst>
                <a:tab pos="314902" algn="l"/>
                <a:tab pos="315462" algn="l"/>
              </a:tabLst>
            </a:pPr>
            <a:r>
              <a:rPr sz="2471" spc="-4" dirty="0">
                <a:solidFill>
                  <a:srgbClr val="FFFC78"/>
                </a:solidFill>
                <a:latin typeface="Times New Roman"/>
                <a:cs typeface="Times New Roman"/>
              </a:rPr>
              <a:t>Ductus</a:t>
            </a:r>
            <a:r>
              <a:rPr sz="2471" spc="9" dirty="0">
                <a:solidFill>
                  <a:srgbClr val="FFFC78"/>
                </a:solidFill>
                <a:latin typeface="Times New Roman"/>
                <a:cs typeface="Times New Roman"/>
              </a:rPr>
              <a:t> </a:t>
            </a:r>
            <a:r>
              <a:rPr sz="2471" spc="-4" dirty="0">
                <a:solidFill>
                  <a:srgbClr val="FFFC78"/>
                </a:solidFill>
                <a:latin typeface="Times New Roman"/>
                <a:cs typeface="Times New Roman"/>
              </a:rPr>
              <a:t>Deferens </a:t>
            </a:r>
            <a:r>
              <a:rPr sz="2471" dirty="0">
                <a:solidFill>
                  <a:srgbClr val="FFFC78"/>
                </a:solidFill>
                <a:latin typeface="Times New Roman"/>
                <a:cs typeface="Times New Roman"/>
              </a:rPr>
              <a:t> </a:t>
            </a:r>
            <a:r>
              <a:rPr sz="2471" spc="-4" dirty="0">
                <a:solidFill>
                  <a:srgbClr val="FFFC78"/>
                </a:solidFill>
                <a:latin typeface="Times New Roman"/>
                <a:cs typeface="Times New Roman"/>
              </a:rPr>
              <a:t>(AD)transports</a:t>
            </a:r>
            <a:r>
              <a:rPr sz="2471" spc="-31" dirty="0">
                <a:solidFill>
                  <a:srgbClr val="FFFC78"/>
                </a:solidFill>
                <a:latin typeface="Times New Roman"/>
                <a:cs typeface="Times New Roman"/>
              </a:rPr>
              <a:t> </a:t>
            </a:r>
            <a:r>
              <a:rPr sz="2471" spc="-4" dirty="0">
                <a:solidFill>
                  <a:srgbClr val="FFFC78"/>
                </a:solidFill>
                <a:latin typeface="Times New Roman"/>
                <a:cs typeface="Times New Roman"/>
              </a:rPr>
              <a:t>sperm</a:t>
            </a:r>
            <a:endParaRPr sz="2471">
              <a:solidFill>
                <a:prstClr val="black"/>
              </a:solidFill>
              <a:latin typeface="Times New Roman"/>
              <a:cs typeface="Times New Roman"/>
            </a:endParaRPr>
          </a:p>
        </p:txBody>
      </p:sp>
      <p:pic>
        <p:nvPicPr>
          <p:cNvPr id="4" name="object 4"/>
          <p:cNvPicPr/>
          <p:nvPr/>
        </p:nvPicPr>
        <p:blipFill>
          <a:blip r:embed="rId2" cstate="print"/>
          <a:stretch>
            <a:fillRect/>
          </a:stretch>
        </p:blipFill>
        <p:spPr>
          <a:xfrm>
            <a:off x="1304365" y="2151528"/>
            <a:ext cx="3039034" cy="3630706"/>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75024" y="1104900"/>
            <a:ext cx="3595967" cy="607719"/>
          </a:xfrm>
          <a:prstGeom prst="rect">
            <a:avLst/>
          </a:prstGeom>
        </p:spPr>
        <p:txBody>
          <a:bodyPr vert="horz" wrap="square" lIns="0" tIns="10085" rIns="0" bIns="0" rtlCol="0">
            <a:spAutoFit/>
          </a:bodyPr>
          <a:lstStyle/>
          <a:p>
            <a:pPr marL="11206">
              <a:spcBef>
                <a:spcPts val="79"/>
              </a:spcBef>
            </a:pPr>
            <a:r>
              <a:rPr spc="-4" dirty="0"/>
              <a:t>Accessory</a:t>
            </a:r>
            <a:r>
              <a:rPr spc="-53" dirty="0"/>
              <a:t> </a:t>
            </a:r>
            <a:r>
              <a:rPr spc="-4" dirty="0"/>
              <a:t>Glands</a:t>
            </a:r>
          </a:p>
        </p:txBody>
      </p:sp>
      <p:sp>
        <p:nvSpPr>
          <p:cNvPr id="3" name="object 3"/>
          <p:cNvSpPr txBox="1"/>
          <p:nvPr/>
        </p:nvSpPr>
        <p:spPr>
          <a:xfrm>
            <a:off x="4708711" y="2084921"/>
            <a:ext cx="2970119" cy="2219122"/>
          </a:xfrm>
          <a:prstGeom prst="rect">
            <a:avLst/>
          </a:prstGeom>
        </p:spPr>
        <p:txBody>
          <a:bodyPr vert="horz" wrap="square" lIns="0" tIns="86285" rIns="0" bIns="0" rtlCol="0">
            <a:spAutoFit/>
          </a:bodyPr>
          <a:lstStyle/>
          <a:p>
            <a:pPr marL="314902" indent="-304256" defTabSz="806867">
              <a:spcBef>
                <a:spcPts val="679"/>
              </a:spcBef>
              <a:buFontTx/>
              <a:buChar char="•"/>
              <a:tabLst>
                <a:tab pos="314902" algn="l"/>
                <a:tab pos="315462" algn="l"/>
              </a:tabLst>
            </a:pPr>
            <a:r>
              <a:rPr sz="2471" spc="-4" dirty="0">
                <a:solidFill>
                  <a:srgbClr val="FFFC78"/>
                </a:solidFill>
                <a:latin typeface="Times New Roman"/>
                <a:cs typeface="Times New Roman"/>
              </a:rPr>
              <a:t>Seminal</a:t>
            </a:r>
            <a:r>
              <a:rPr sz="2471" spc="-26" dirty="0">
                <a:solidFill>
                  <a:srgbClr val="FFFC78"/>
                </a:solidFill>
                <a:latin typeface="Times New Roman"/>
                <a:cs typeface="Times New Roman"/>
              </a:rPr>
              <a:t> </a:t>
            </a:r>
            <a:r>
              <a:rPr sz="2471" dirty="0">
                <a:solidFill>
                  <a:srgbClr val="FFFC78"/>
                </a:solidFill>
                <a:latin typeface="Times New Roman"/>
                <a:cs typeface="Times New Roman"/>
              </a:rPr>
              <a:t>Vessicles</a:t>
            </a:r>
            <a:endParaRPr sz="2471">
              <a:solidFill>
                <a:prstClr val="black"/>
              </a:solidFill>
              <a:latin typeface="Times New Roman"/>
              <a:cs typeface="Times New Roman"/>
            </a:endParaRPr>
          </a:p>
          <a:p>
            <a:pPr marL="314902" indent="-304256" defTabSz="806867">
              <a:spcBef>
                <a:spcPts val="591"/>
              </a:spcBef>
              <a:buFontTx/>
              <a:buChar char="•"/>
              <a:tabLst>
                <a:tab pos="314902" algn="l"/>
                <a:tab pos="315462" algn="l"/>
              </a:tabLst>
            </a:pPr>
            <a:r>
              <a:rPr sz="2471" spc="-4" dirty="0">
                <a:solidFill>
                  <a:srgbClr val="FFFC78"/>
                </a:solidFill>
                <a:latin typeface="Times New Roman"/>
                <a:cs typeface="Times New Roman"/>
              </a:rPr>
              <a:t>Prostate</a:t>
            </a:r>
            <a:r>
              <a:rPr sz="2471" spc="-22" dirty="0">
                <a:solidFill>
                  <a:srgbClr val="FFFC78"/>
                </a:solidFill>
                <a:latin typeface="Times New Roman"/>
                <a:cs typeface="Times New Roman"/>
              </a:rPr>
              <a:t> </a:t>
            </a:r>
            <a:r>
              <a:rPr sz="2471" spc="-4" dirty="0">
                <a:solidFill>
                  <a:srgbClr val="FFFC78"/>
                </a:solidFill>
                <a:latin typeface="Times New Roman"/>
                <a:cs typeface="Times New Roman"/>
              </a:rPr>
              <a:t>gland</a:t>
            </a:r>
            <a:endParaRPr sz="2471">
              <a:solidFill>
                <a:prstClr val="black"/>
              </a:solidFill>
              <a:latin typeface="Times New Roman"/>
              <a:cs typeface="Times New Roman"/>
            </a:endParaRPr>
          </a:p>
          <a:p>
            <a:pPr marL="314902" indent="-304256" defTabSz="806867">
              <a:spcBef>
                <a:spcPts val="596"/>
              </a:spcBef>
              <a:buFontTx/>
              <a:buChar char="•"/>
              <a:tabLst>
                <a:tab pos="314902" algn="l"/>
                <a:tab pos="315462" algn="l"/>
              </a:tabLst>
            </a:pPr>
            <a:r>
              <a:rPr sz="2471" spc="-4" dirty="0">
                <a:solidFill>
                  <a:srgbClr val="FFFC78"/>
                </a:solidFill>
                <a:latin typeface="Times New Roman"/>
                <a:cs typeface="Times New Roman"/>
              </a:rPr>
              <a:t>Bulbourethral glands</a:t>
            </a:r>
            <a:endParaRPr sz="2471">
              <a:solidFill>
                <a:prstClr val="black"/>
              </a:solidFill>
              <a:latin typeface="Times New Roman"/>
              <a:cs typeface="Times New Roman"/>
            </a:endParaRPr>
          </a:p>
          <a:p>
            <a:pPr marL="314902" marR="67799" indent="-304256" defTabSz="806867">
              <a:spcBef>
                <a:spcPts val="613"/>
              </a:spcBef>
              <a:buFontTx/>
              <a:buChar char="•"/>
              <a:tabLst>
                <a:tab pos="314902" algn="l"/>
                <a:tab pos="315462" algn="l"/>
              </a:tabLst>
            </a:pPr>
            <a:r>
              <a:rPr sz="2471" spc="-4" dirty="0">
                <a:solidFill>
                  <a:srgbClr val="FFFC78"/>
                </a:solidFill>
                <a:latin typeface="Times New Roman"/>
                <a:cs typeface="Times New Roman"/>
              </a:rPr>
              <a:t>Involved </a:t>
            </a:r>
            <a:r>
              <a:rPr sz="2471" dirty="0">
                <a:solidFill>
                  <a:srgbClr val="FFFC78"/>
                </a:solidFill>
                <a:latin typeface="Times New Roman"/>
                <a:cs typeface="Times New Roman"/>
              </a:rPr>
              <a:t>in </a:t>
            </a:r>
            <a:r>
              <a:rPr sz="2471" spc="-4" dirty="0">
                <a:solidFill>
                  <a:srgbClr val="FFFC78"/>
                </a:solidFill>
                <a:latin typeface="Times New Roman"/>
                <a:cs typeface="Times New Roman"/>
              </a:rPr>
              <a:t>the </a:t>
            </a:r>
            <a:r>
              <a:rPr sz="2471" dirty="0">
                <a:solidFill>
                  <a:srgbClr val="FFFC78"/>
                </a:solidFill>
                <a:latin typeface="Times New Roman"/>
                <a:cs typeface="Times New Roman"/>
              </a:rPr>
              <a:t> </a:t>
            </a:r>
            <a:r>
              <a:rPr sz="2471" spc="-4" dirty="0">
                <a:solidFill>
                  <a:srgbClr val="FFFC78"/>
                </a:solidFill>
                <a:latin typeface="Times New Roman"/>
                <a:cs typeface="Times New Roman"/>
              </a:rPr>
              <a:t>production</a:t>
            </a:r>
            <a:r>
              <a:rPr sz="2471" spc="-22" dirty="0">
                <a:solidFill>
                  <a:srgbClr val="FFFC78"/>
                </a:solidFill>
                <a:latin typeface="Times New Roman"/>
                <a:cs typeface="Times New Roman"/>
              </a:rPr>
              <a:t> </a:t>
            </a:r>
            <a:r>
              <a:rPr sz="2471" dirty="0">
                <a:solidFill>
                  <a:srgbClr val="FFFC78"/>
                </a:solidFill>
                <a:latin typeface="Times New Roman"/>
                <a:cs typeface="Times New Roman"/>
              </a:rPr>
              <a:t>of</a:t>
            </a:r>
            <a:r>
              <a:rPr sz="2471" spc="-22" dirty="0">
                <a:solidFill>
                  <a:srgbClr val="FFFC78"/>
                </a:solidFill>
                <a:latin typeface="Times New Roman"/>
                <a:cs typeface="Times New Roman"/>
              </a:rPr>
              <a:t> </a:t>
            </a:r>
            <a:r>
              <a:rPr sz="2471" spc="-4" dirty="0">
                <a:solidFill>
                  <a:srgbClr val="FFFC78"/>
                </a:solidFill>
                <a:latin typeface="Times New Roman"/>
                <a:cs typeface="Times New Roman"/>
              </a:rPr>
              <a:t>semen</a:t>
            </a:r>
            <a:endParaRPr sz="2471">
              <a:solidFill>
                <a:prstClr val="black"/>
              </a:solidFill>
              <a:latin typeface="Times New Roman"/>
              <a:cs typeface="Times New Roman"/>
            </a:endParaRPr>
          </a:p>
        </p:txBody>
      </p:sp>
      <p:pic>
        <p:nvPicPr>
          <p:cNvPr id="4" name="object 4"/>
          <p:cNvPicPr/>
          <p:nvPr/>
        </p:nvPicPr>
        <p:blipFill>
          <a:blip r:embed="rId2" cstate="print"/>
          <a:stretch>
            <a:fillRect/>
          </a:stretch>
        </p:blipFill>
        <p:spPr>
          <a:xfrm>
            <a:off x="806823" y="1882587"/>
            <a:ext cx="3563471" cy="4235824"/>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55707" y="1104900"/>
            <a:ext cx="3431801" cy="607719"/>
          </a:xfrm>
          <a:prstGeom prst="rect">
            <a:avLst/>
          </a:prstGeom>
        </p:spPr>
        <p:txBody>
          <a:bodyPr vert="horz" wrap="square" lIns="0" tIns="10085" rIns="0" bIns="0" rtlCol="0">
            <a:spAutoFit/>
          </a:bodyPr>
          <a:lstStyle/>
          <a:p>
            <a:pPr marL="11206">
              <a:spcBef>
                <a:spcPts val="79"/>
              </a:spcBef>
            </a:pPr>
            <a:r>
              <a:rPr spc="-4" dirty="0"/>
              <a:t>Seminal</a:t>
            </a:r>
            <a:r>
              <a:rPr spc="-49" dirty="0"/>
              <a:t> </a:t>
            </a:r>
            <a:r>
              <a:rPr spc="-4" dirty="0"/>
              <a:t>Vesicles</a:t>
            </a:r>
          </a:p>
        </p:txBody>
      </p:sp>
      <p:sp>
        <p:nvSpPr>
          <p:cNvPr id="3" name="object 3"/>
          <p:cNvSpPr txBox="1"/>
          <p:nvPr/>
        </p:nvSpPr>
        <p:spPr>
          <a:xfrm>
            <a:off x="4708711" y="2159149"/>
            <a:ext cx="3045199" cy="2066931"/>
          </a:xfrm>
          <a:prstGeom prst="rect">
            <a:avLst/>
          </a:prstGeom>
        </p:spPr>
        <p:txBody>
          <a:bodyPr vert="horz" wrap="square" lIns="0" tIns="11766" rIns="0" bIns="0" rtlCol="0">
            <a:spAutoFit/>
          </a:bodyPr>
          <a:lstStyle/>
          <a:p>
            <a:pPr marL="314902" marR="649416" indent="-304256" defTabSz="806867">
              <a:spcBef>
                <a:spcPts val="93"/>
              </a:spcBef>
              <a:buFontTx/>
              <a:buChar char="•"/>
              <a:tabLst>
                <a:tab pos="314902" algn="l"/>
                <a:tab pos="315462" algn="l"/>
              </a:tabLst>
            </a:pPr>
            <a:r>
              <a:rPr sz="2471" spc="-4" dirty="0">
                <a:solidFill>
                  <a:srgbClr val="FFFC78"/>
                </a:solidFill>
                <a:latin typeface="Times New Roman"/>
                <a:cs typeface="Times New Roman"/>
              </a:rPr>
              <a:t>Secrete</a:t>
            </a:r>
            <a:r>
              <a:rPr sz="2471" spc="-40" dirty="0">
                <a:solidFill>
                  <a:srgbClr val="FFFC78"/>
                </a:solidFill>
                <a:latin typeface="Times New Roman"/>
                <a:cs typeface="Times New Roman"/>
              </a:rPr>
              <a:t> </a:t>
            </a:r>
            <a:r>
              <a:rPr sz="2471" spc="-4" dirty="0">
                <a:solidFill>
                  <a:srgbClr val="FFFC78"/>
                </a:solidFill>
                <a:latin typeface="Times New Roman"/>
                <a:cs typeface="Times New Roman"/>
              </a:rPr>
              <a:t>alkaline, </a:t>
            </a:r>
            <a:r>
              <a:rPr sz="2471" spc="-604" dirty="0">
                <a:solidFill>
                  <a:srgbClr val="FFFC78"/>
                </a:solidFill>
                <a:latin typeface="Times New Roman"/>
                <a:cs typeface="Times New Roman"/>
              </a:rPr>
              <a:t> </a:t>
            </a:r>
            <a:r>
              <a:rPr sz="2471" spc="-4" dirty="0">
                <a:solidFill>
                  <a:srgbClr val="FFFC78"/>
                </a:solidFill>
                <a:latin typeface="Times New Roman"/>
                <a:cs typeface="Times New Roman"/>
              </a:rPr>
              <a:t>viscous</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fluid</a:t>
            </a:r>
            <a:endParaRPr sz="2471">
              <a:solidFill>
                <a:prstClr val="black"/>
              </a:solidFill>
              <a:latin typeface="Times New Roman"/>
              <a:cs typeface="Times New Roman"/>
            </a:endParaRPr>
          </a:p>
          <a:p>
            <a:pPr marL="314902" indent="-304256" defTabSz="806867">
              <a:spcBef>
                <a:spcPts val="596"/>
              </a:spcBef>
              <a:buFontTx/>
              <a:buChar char="•"/>
              <a:tabLst>
                <a:tab pos="314902" algn="l"/>
                <a:tab pos="315462" algn="l"/>
              </a:tabLst>
            </a:pPr>
            <a:r>
              <a:rPr sz="2471" spc="-4" dirty="0">
                <a:solidFill>
                  <a:srgbClr val="FFFC78"/>
                </a:solidFill>
                <a:latin typeface="Times New Roman"/>
                <a:cs typeface="Times New Roman"/>
              </a:rPr>
              <a:t>High</a:t>
            </a:r>
            <a:r>
              <a:rPr sz="2471" spc="-18" dirty="0">
                <a:solidFill>
                  <a:srgbClr val="FFFC78"/>
                </a:solidFill>
                <a:latin typeface="Times New Roman"/>
                <a:cs typeface="Times New Roman"/>
              </a:rPr>
              <a:t> </a:t>
            </a:r>
            <a:r>
              <a:rPr sz="2471" spc="-4" dirty="0">
                <a:solidFill>
                  <a:srgbClr val="FFFC78"/>
                </a:solidFill>
                <a:latin typeface="Times New Roman"/>
                <a:cs typeface="Times New Roman"/>
              </a:rPr>
              <a:t>fructose</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content</a:t>
            </a:r>
            <a:endParaRPr sz="2471">
              <a:solidFill>
                <a:prstClr val="black"/>
              </a:solidFill>
              <a:latin typeface="Times New Roman"/>
              <a:cs typeface="Times New Roman"/>
            </a:endParaRPr>
          </a:p>
          <a:p>
            <a:pPr marL="314902" marR="439854" indent="-304256" defTabSz="806867">
              <a:spcBef>
                <a:spcPts val="613"/>
              </a:spcBef>
              <a:buFontTx/>
              <a:buChar char="•"/>
              <a:tabLst>
                <a:tab pos="314902" algn="l"/>
                <a:tab pos="315462" algn="l"/>
              </a:tabLst>
            </a:pPr>
            <a:r>
              <a:rPr sz="2471" spc="-4" dirty="0">
                <a:solidFill>
                  <a:srgbClr val="FFFC78"/>
                </a:solidFill>
                <a:latin typeface="Times New Roman"/>
                <a:cs typeface="Times New Roman"/>
              </a:rPr>
              <a:t>Comprises the </a:t>
            </a:r>
            <a:r>
              <a:rPr sz="2471" dirty="0">
                <a:solidFill>
                  <a:srgbClr val="FFFC78"/>
                </a:solidFill>
                <a:latin typeface="Times New Roman"/>
                <a:cs typeface="Times New Roman"/>
              </a:rPr>
              <a:t> </a:t>
            </a:r>
            <a:r>
              <a:rPr sz="2471" spc="-4" dirty="0">
                <a:solidFill>
                  <a:srgbClr val="FFFC78"/>
                </a:solidFill>
                <a:latin typeface="Times New Roman"/>
                <a:cs typeface="Times New Roman"/>
              </a:rPr>
              <a:t>majority</a:t>
            </a:r>
            <a:r>
              <a:rPr sz="2471" spc="-26" dirty="0">
                <a:solidFill>
                  <a:srgbClr val="FFFC78"/>
                </a:solidFill>
                <a:latin typeface="Times New Roman"/>
                <a:cs typeface="Times New Roman"/>
              </a:rPr>
              <a:t> </a:t>
            </a:r>
            <a:r>
              <a:rPr sz="2471" dirty="0">
                <a:solidFill>
                  <a:srgbClr val="FFFC78"/>
                </a:solidFill>
                <a:latin typeface="Times New Roman"/>
                <a:cs typeface="Times New Roman"/>
              </a:rPr>
              <a:t>of</a:t>
            </a:r>
            <a:r>
              <a:rPr sz="2471" spc="-26" dirty="0">
                <a:solidFill>
                  <a:srgbClr val="FFFC78"/>
                </a:solidFill>
                <a:latin typeface="Times New Roman"/>
                <a:cs typeface="Times New Roman"/>
              </a:rPr>
              <a:t> </a:t>
            </a:r>
            <a:r>
              <a:rPr sz="2471" spc="-4" dirty="0">
                <a:solidFill>
                  <a:srgbClr val="FFFC78"/>
                </a:solidFill>
                <a:latin typeface="Times New Roman"/>
                <a:cs typeface="Times New Roman"/>
              </a:rPr>
              <a:t>semen</a:t>
            </a:r>
            <a:endParaRPr sz="2471">
              <a:solidFill>
                <a:prstClr val="black"/>
              </a:solidFill>
              <a:latin typeface="Times New Roman"/>
              <a:cs typeface="Times New Roman"/>
            </a:endParaRPr>
          </a:p>
        </p:txBody>
      </p:sp>
      <p:pic>
        <p:nvPicPr>
          <p:cNvPr id="4" name="object 4"/>
          <p:cNvPicPr/>
          <p:nvPr/>
        </p:nvPicPr>
        <p:blipFill>
          <a:blip r:embed="rId2" cstate="print"/>
          <a:stretch>
            <a:fillRect/>
          </a:stretch>
        </p:blipFill>
        <p:spPr>
          <a:xfrm>
            <a:off x="1277471" y="1815352"/>
            <a:ext cx="3227294" cy="410135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799933-BDD3-79C7-37BE-372265BCCCB8}"/>
              </a:ext>
            </a:extLst>
          </p:cNvPr>
          <p:cNvSpPr>
            <a:spLocks noGrp="1"/>
          </p:cNvSpPr>
          <p:nvPr>
            <p:ph type="title"/>
          </p:nvPr>
        </p:nvSpPr>
        <p:spPr/>
        <p:txBody>
          <a:bodyPr/>
          <a:lstStyle/>
          <a:p>
            <a:r>
              <a:rPr lang="en-US" dirty="0"/>
              <a:t>testis</a:t>
            </a:r>
            <a:endParaRPr lang="el-GR" dirty="0"/>
          </a:p>
        </p:txBody>
      </p:sp>
      <p:sp>
        <p:nvSpPr>
          <p:cNvPr id="3" name="Θέση περιεχομένου 2">
            <a:extLst>
              <a:ext uri="{FF2B5EF4-FFF2-40B4-BE49-F238E27FC236}">
                <a16:creationId xmlns:a16="http://schemas.microsoft.com/office/drawing/2014/main" id="{403CDA17-0B7F-5BF8-0625-05CEF2BE012A}"/>
              </a:ext>
            </a:extLst>
          </p:cNvPr>
          <p:cNvSpPr>
            <a:spLocks noGrp="1"/>
          </p:cNvSpPr>
          <p:nvPr>
            <p:ph idx="1"/>
          </p:nvPr>
        </p:nvSpPr>
        <p:spPr>
          <a:xfrm>
            <a:off x="539552" y="2276873"/>
            <a:ext cx="8352928" cy="4104456"/>
          </a:xfrm>
        </p:spPr>
        <p:txBody>
          <a:bodyPr>
            <a:normAutofit lnSpcReduction="10000"/>
          </a:bodyPr>
          <a:lstStyle/>
          <a:p>
            <a:endParaRPr lang="en-US" dirty="0"/>
          </a:p>
          <a:p>
            <a:r>
              <a:rPr lang="en-US" dirty="0"/>
              <a:t>The normally descended testis is ovoid and about 4 cm in length. The tunica vaginalis of peritoneum envelops the whole testis except its posterior border and its superior pole.</a:t>
            </a:r>
          </a:p>
          <a:p>
            <a:endParaRPr lang="en-US" dirty="0"/>
          </a:p>
          <a:p>
            <a:r>
              <a:rPr lang="en-US" dirty="0"/>
              <a:t>The testis itself is surrounded by a dense, irregular connective-tissue capsule, the tunica albuginea. Posteriorly, the tunica forms a median septum, the mediastinum testis, from which more delicate connective tissue divides the parenchyma into 200 to 300 compartments that contain the seminiferous tubules. These coiled tubules anastomose in the mediastinum of testis to form the rete testis, from which 6 to 12 ductuli </a:t>
            </a:r>
            <a:r>
              <a:rPr lang="en-US" dirty="0" err="1"/>
              <a:t>efferentia</a:t>
            </a:r>
            <a:r>
              <a:rPr lang="en-US" dirty="0"/>
              <a:t> pass to the head of the epididymis.</a:t>
            </a:r>
          </a:p>
          <a:p>
            <a:endParaRPr lang="en-US" dirty="0"/>
          </a:p>
          <a:p>
            <a:r>
              <a:rPr lang="en-US" dirty="0"/>
              <a:t>The testis has two free surfaces, the medial and the lateral, and two borders, the anterior and the posterior. The posterior border has a superior portion that is related to the head of the epididymis, and an inferior portion that is related to the body and tail of the epididymis.</a:t>
            </a:r>
          </a:p>
          <a:p>
            <a:endParaRPr lang="en-US" dirty="0"/>
          </a:p>
          <a:p>
            <a:r>
              <a:rPr lang="en-US" dirty="0"/>
              <a:t>The right testicle, in most cases, is at a higher level than the left. Occasionally, the right testicle is lower in total situs inversus, and, according to Chang et al.,37 in left-handed men. For medicolegal reasons, this finding should be reported in the patient's chart.</a:t>
            </a:r>
          </a:p>
          <a:p>
            <a:endParaRPr lang="en-US" dirty="0"/>
          </a:p>
          <a:p>
            <a:endParaRPr lang="el-GR" dirty="0"/>
          </a:p>
        </p:txBody>
      </p:sp>
    </p:spTree>
    <p:extLst>
      <p:ext uri="{BB962C8B-B14F-4D97-AF65-F5344CB8AC3E}">
        <p14:creationId xmlns:p14="http://schemas.microsoft.com/office/powerpoint/2010/main" val="6986517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03132" y="1104900"/>
            <a:ext cx="2938743" cy="607719"/>
          </a:xfrm>
          <a:prstGeom prst="rect">
            <a:avLst/>
          </a:prstGeom>
        </p:spPr>
        <p:txBody>
          <a:bodyPr vert="horz" wrap="square" lIns="0" tIns="10085" rIns="0" bIns="0" rtlCol="0">
            <a:spAutoFit/>
          </a:bodyPr>
          <a:lstStyle/>
          <a:p>
            <a:pPr marL="11206">
              <a:spcBef>
                <a:spcPts val="79"/>
              </a:spcBef>
            </a:pPr>
            <a:r>
              <a:rPr spc="-4" dirty="0"/>
              <a:t>Prostate</a:t>
            </a:r>
            <a:r>
              <a:rPr spc="-53" dirty="0"/>
              <a:t> </a:t>
            </a:r>
            <a:r>
              <a:rPr spc="-4" dirty="0"/>
              <a:t>Gland</a:t>
            </a:r>
          </a:p>
        </p:txBody>
      </p:sp>
      <p:sp>
        <p:nvSpPr>
          <p:cNvPr id="3" name="object 3"/>
          <p:cNvSpPr txBox="1"/>
          <p:nvPr/>
        </p:nvSpPr>
        <p:spPr>
          <a:xfrm>
            <a:off x="4708711" y="2159148"/>
            <a:ext cx="3202641" cy="3207628"/>
          </a:xfrm>
          <a:prstGeom prst="rect">
            <a:avLst/>
          </a:prstGeom>
        </p:spPr>
        <p:txBody>
          <a:bodyPr vert="horz" wrap="square" lIns="0" tIns="11766" rIns="0" bIns="0" rtlCol="0">
            <a:spAutoFit/>
          </a:bodyPr>
          <a:lstStyle/>
          <a:p>
            <a:pPr marL="314902" marR="666225" indent="-304256" defTabSz="806867">
              <a:spcBef>
                <a:spcPts val="93"/>
              </a:spcBef>
              <a:buFontTx/>
              <a:buChar char="•"/>
              <a:tabLst>
                <a:tab pos="317704" algn="l"/>
                <a:tab pos="318264" algn="l"/>
              </a:tabLst>
            </a:pPr>
            <a:r>
              <a:rPr sz="2471" dirty="0">
                <a:solidFill>
                  <a:srgbClr val="FFFC78"/>
                </a:solidFill>
                <a:latin typeface="Times New Roman"/>
                <a:cs typeface="Times New Roman"/>
              </a:rPr>
              <a:t>Adds an </a:t>
            </a:r>
            <a:r>
              <a:rPr sz="2471" spc="-4" dirty="0">
                <a:solidFill>
                  <a:srgbClr val="FFFC78"/>
                </a:solidFill>
                <a:latin typeface="Times New Roman"/>
                <a:cs typeface="Times New Roman"/>
              </a:rPr>
              <a:t>alkaline </a:t>
            </a:r>
            <a:r>
              <a:rPr sz="2471" dirty="0">
                <a:solidFill>
                  <a:srgbClr val="FFFC78"/>
                </a:solidFill>
                <a:latin typeface="Times New Roman"/>
                <a:cs typeface="Times New Roman"/>
              </a:rPr>
              <a:t> </a:t>
            </a:r>
            <a:r>
              <a:rPr sz="2471" spc="-4" dirty="0">
                <a:solidFill>
                  <a:srgbClr val="FFFC78"/>
                </a:solidFill>
                <a:latin typeface="Times New Roman"/>
                <a:cs typeface="Times New Roman"/>
              </a:rPr>
              <a:t>solution</a:t>
            </a:r>
            <a:r>
              <a:rPr sz="2471" spc="-26" dirty="0">
                <a:solidFill>
                  <a:srgbClr val="FFFC78"/>
                </a:solidFill>
                <a:latin typeface="Times New Roman"/>
                <a:cs typeface="Times New Roman"/>
              </a:rPr>
              <a:t> </a:t>
            </a:r>
            <a:r>
              <a:rPr sz="2471" dirty="0">
                <a:solidFill>
                  <a:srgbClr val="FFFC78"/>
                </a:solidFill>
                <a:latin typeface="Times New Roman"/>
                <a:cs typeface="Times New Roman"/>
              </a:rPr>
              <a:t>to</a:t>
            </a:r>
            <a:r>
              <a:rPr sz="2471" spc="-26" dirty="0">
                <a:solidFill>
                  <a:srgbClr val="FFFC78"/>
                </a:solidFill>
                <a:latin typeface="Times New Roman"/>
                <a:cs typeface="Times New Roman"/>
              </a:rPr>
              <a:t> </a:t>
            </a:r>
            <a:r>
              <a:rPr sz="2471" spc="-4" dirty="0">
                <a:solidFill>
                  <a:srgbClr val="FFFC78"/>
                </a:solidFill>
                <a:latin typeface="Times New Roman"/>
                <a:cs typeface="Times New Roman"/>
              </a:rPr>
              <a:t>semen</a:t>
            </a:r>
            <a:endParaRPr sz="2471">
              <a:solidFill>
                <a:prstClr val="black"/>
              </a:solidFill>
              <a:latin typeface="Times New Roman"/>
              <a:cs typeface="Times New Roman"/>
            </a:endParaRPr>
          </a:p>
          <a:p>
            <a:pPr marL="314902" marR="4483" indent="-304256" defTabSz="806867">
              <a:lnSpc>
                <a:spcPct val="100200"/>
              </a:lnSpc>
              <a:spcBef>
                <a:spcPts val="587"/>
              </a:spcBef>
              <a:buFontTx/>
              <a:buChar char="•"/>
              <a:tabLst>
                <a:tab pos="314902" algn="l"/>
                <a:tab pos="315462" algn="l"/>
              </a:tabLst>
            </a:pPr>
            <a:r>
              <a:rPr sz="2471" spc="-4" dirty="0">
                <a:solidFill>
                  <a:srgbClr val="FFFC78"/>
                </a:solidFill>
                <a:latin typeface="Times New Roman"/>
                <a:cs typeface="Times New Roman"/>
              </a:rPr>
              <a:t>Facilitates </a:t>
            </a:r>
            <a:r>
              <a:rPr sz="2471" dirty="0">
                <a:solidFill>
                  <a:srgbClr val="FFFC78"/>
                </a:solidFill>
                <a:latin typeface="Times New Roman"/>
                <a:cs typeface="Times New Roman"/>
              </a:rPr>
              <a:t>a </a:t>
            </a:r>
            <a:r>
              <a:rPr sz="2471" spc="-4" dirty="0">
                <a:solidFill>
                  <a:srgbClr val="FFFC78"/>
                </a:solidFill>
                <a:latin typeface="Times New Roman"/>
                <a:cs typeface="Times New Roman"/>
              </a:rPr>
              <a:t>favorable </a:t>
            </a:r>
            <a:r>
              <a:rPr sz="2471" dirty="0">
                <a:solidFill>
                  <a:srgbClr val="FFFC78"/>
                </a:solidFill>
                <a:latin typeface="Times New Roman"/>
                <a:cs typeface="Times New Roman"/>
              </a:rPr>
              <a:t> </a:t>
            </a:r>
            <a:r>
              <a:rPr sz="2471" spc="-4" dirty="0">
                <a:solidFill>
                  <a:srgbClr val="FFFC78"/>
                </a:solidFill>
                <a:latin typeface="Times New Roman"/>
                <a:cs typeface="Times New Roman"/>
              </a:rPr>
              <a:t>environment for sperm </a:t>
            </a:r>
            <a:r>
              <a:rPr sz="2471" spc="-604" dirty="0">
                <a:solidFill>
                  <a:srgbClr val="FFFC78"/>
                </a:solidFill>
                <a:latin typeface="Times New Roman"/>
                <a:cs typeface="Times New Roman"/>
              </a:rPr>
              <a:t> </a:t>
            </a:r>
            <a:r>
              <a:rPr sz="2471" dirty="0">
                <a:solidFill>
                  <a:srgbClr val="FFFC78"/>
                </a:solidFill>
                <a:latin typeface="Times New Roman"/>
                <a:cs typeface="Times New Roman"/>
              </a:rPr>
              <a:t>in </a:t>
            </a:r>
            <a:r>
              <a:rPr sz="2471" spc="-4" dirty="0">
                <a:solidFill>
                  <a:srgbClr val="FFFC78"/>
                </a:solidFill>
                <a:latin typeface="Times New Roman"/>
                <a:cs typeface="Times New Roman"/>
              </a:rPr>
              <a:t>the more acidic </a:t>
            </a:r>
            <a:r>
              <a:rPr sz="2471" dirty="0">
                <a:solidFill>
                  <a:srgbClr val="FFFC78"/>
                </a:solidFill>
                <a:latin typeface="Times New Roman"/>
                <a:cs typeface="Times New Roman"/>
              </a:rPr>
              <a:t> </a:t>
            </a:r>
            <a:r>
              <a:rPr sz="2471" spc="-4" dirty="0">
                <a:solidFill>
                  <a:srgbClr val="FFFC78"/>
                </a:solidFill>
                <a:latin typeface="Times New Roman"/>
                <a:cs typeface="Times New Roman"/>
              </a:rPr>
              <a:t>vagina </a:t>
            </a:r>
            <a:r>
              <a:rPr sz="2471" dirty="0">
                <a:solidFill>
                  <a:srgbClr val="FFFC78"/>
                </a:solidFill>
                <a:latin typeface="Times New Roman"/>
                <a:cs typeface="Times New Roman"/>
              </a:rPr>
              <a:t>and </a:t>
            </a:r>
            <a:r>
              <a:rPr sz="2471" spc="-4" dirty="0">
                <a:solidFill>
                  <a:srgbClr val="FFFC78"/>
                </a:solidFill>
                <a:latin typeface="Times New Roman"/>
                <a:cs typeface="Times New Roman"/>
              </a:rPr>
              <a:t>female </a:t>
            </a:r>
            <a:r>
              <a:rPr sz="2471" dirty="0">
                <a:solidFill>
                  <a:srgbClr val="FFFC78"/>
                </a:solidFill>
                <a:latin typeface="Times New Roman"/>
                <a:cs typeface="Times New Roman"/>
              </a:rPr>
              <a:t> </a:t>
            </a:r>
            <a:r>
              <a:rPr sz="2471" spc="-4" dirty="0">
                <a:solidFill>
                  <a:srgbClr val="FFFC78"/>
                </a:solidFill>
                <a:latin typeface="Times New Roman"/>
                <a:cs typeface="Times New Roman"/>
              </a:rPr>
              <a:t>reproductive</a:t>
            </a:r>
            <a:r>
              <a:rPr sz="2471" spc="-9" dirty="0">
                <a:solidFill>
                  <a:srgbClr val="FFFC78"/>
                </a:solidFill>
                <a:latin typeface="Times New Roman"/>
                <a:cs typeface="Times New Roman"/>
              </a:rPr>
              <a:t> </a:t>
            </a:r>
            <a:r>
              <a:rPr sz="2471" spc="-4" dirty="0">
                <a:solidFill>
                  <a:srgbClr val="FFFC78"/>
                </a:solidFill>
                <a:latin typeface="Times New Roman"/>
                <a:cs typeface="Times New Roman"/>
              </a:rPr>
              <a:t>tract</a:t>
            </a:r>
            <a:endParaRPr sz="2471">
              <a:solidFill>
                <a:prstClr val="black"/>
              </a:solidFill>
              <a:latin typeface="Times New Roman"/>
              <a:cs typeface="Times New Roman"/>
            </a:endParaRPr>
          </a:p>
          <a:p>
            <a:pPr marL="314902" indent="-304256" defTabSz="806867">
              <a:spcBef>
                <a:spcPts val="596"/>
              </a:spcBef>
              <a:buFontTx/>
              <a:buChar char="•"/>
              <a:tabLst>
                <a:tab pos="314902" algn="l"/>
                <a:tab pos="315462" algn="l"/>
              </a:tabLst>
            </a:pPr>
            <a:r>
              <a:rPr sz="2471" dirty="0">
                <a:solidFill>
                  <a:srgbClr val="FFFC78"/>
                </a:solidFill>
                <a:latin typeface="Times New Roman"/>
                <a:cs typeface="Times New Roman"/>
              </a:rPr>
              <a:t>13-33%</a:t>
            </a:r>
            <a:r>
              <a:rPr sz="2471" spc="-31" dirty="0">
                <a:solidFill>
                  <a:srgbClr val="FFFC78"/>
                </a:solidFill>
                <a:latin typeface="Times New Roman"/>
                <a:cs typeface="Times New Roman"/>
              </a:rPr>
              <a:t> </a:t>
            </a:r>
            <a:r>
              <a:rPr sz="2471" dirty="0">
                <a:solidFill>
                  <a:srgbClr val="FFFC78"/>
                </a:solidFill>
                <a:latin typeface="Times New Roman"/>
                <a:cs typeface="Times New Roman"/>
              </a:rPr>
              <a:t>of</a:t>
            </a:r>
            <a:r>
              <a:rPr sz="2471" spc="-26" dirty="0">
                <a:solidFill>
                  <a:srgbClr val="FFFC78"/>
                </a:solidFill>
                <a:latin typeface="Times New Roman"/>
                <a:cs typeface="Times New Roman"/>
              </a:rPr>
              <a:t> </a:t>
            </a:r>
            <a:r>
              <a:rPr sz="2471" spc="-4" dirty="0">
                <a:solidFill>
                  <a:srgbClr val="FFFC78"/>
                </a:solidFill>
                <a:latin typeface="Times New Roman"/>
                <a:cs typeface="Times New Roman"/>
              </a:rPr>
              <a:t>semen</a:t>
            </a:r>
            <a:endParaRPr sz="2471">
              <a:solidFill>
                <a:prstClr val="black"/>
              </a:solidFill>
              <a:latin typeface="Times New Roman"/>
              <a:cs typeface="Times New Roman"/>
            </a:endParaRPr>
          </a:p>
        </p:txBody>
      </p:sp>
      <p:pic>
        <p:nvPicPr>
          <p:cNvPr id="4" name="object 4"/>
          <p:cNvPicPr/>
          <p:nvPr/>
        </p:nvPicPr>
        <p:blipFill>
          <a:blip r:embed="rId2" cstate="print"/>
          <a:stretch>
            <a:fillRect/>
          </a:stretch>
        </p:blipFill>
        <p:spPr>
          <a:xfrm>
            <a:off x="1143000" y="1815352"/>
            <a:ext cx="3429000" cy="4370294"/>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30780" y="1104900"/>
            <a:ext cx="4281207" cy="607719"/>
          </a:xfrm>
          <a:prstGeom prst="rect">
            <a:avLst/>
          </a:prstGeom>
        </p:spPr>
        <p:txBody>
          <a:bodyPr vert="horz" wrap="square" lIns="0" tIns="10085" rIns="0" bIns="0" rtlCol="0">
            <a:spAutoFit/>
          </a:bodyPr>
          <a:lstStyle/>
          <a:p>
            <a:pPr marL="11206">
              <a:spcBef>
                <a:spcPts val="79"/>
              </a:spcBef>
            </a:pPr>
            <a:r>
              <a:rPr spc="-4" dirty="0"/>
              <a:t>Bulbourethral</a:t>
            </a:r>
            <a:r>
              <a:rPr spc="-40" dirty="0"/>
              <a:t> </a:t>
            </a:r>
            <a:r>
              <a:rPr spc="-4" dirty="0"/>
              <a:t>Glands</a:t>
            </a:r>
          </a:p>
        </p:txBody>
      </p:sp>
      <p:sp>
        <p:nvSpPr>
          <p:cNvPr id="3" name="object 3"/>
          <p:cNvSpPr txBox="1"/>
          <p:nvPr/>
        </p:nvSpPr>
        <p:spPr>
          <a:xfrm>
            <a:off x="4708711" y="2159148"/>
            <a:ext cx="2443443" cy="392113"/>
          </a:xfrm>
          <a:prstGeom prst="rect">
            <a:avLst/>
          </a:prstGeom>
        </p:spPr>
        <p:txBody>
          <a:bodyPr vert="horz" wrap="square" lIns="0" tIns="11766" rIns="0" bIns="0" rtlCol="0">
            <a:spAutoFit/>
          </a:bodyPr>
          <a:lstStyle/>
          <a:p>
            <a:pPr marL="314902" indent="-304256" defTabSz="806867">
              <a:spcBef>
                <a:spcPts val="93"/>
              </a:spcBef>
              <a:buFontTx/>
              <a:buChar char="•"/>
              <a:tabLst>
                <a:tab pos="314902" algn="l"/>
                <a:tab pos="315462" algn="l"/>
              </a:tabLst>
            </a:pPr>
            <a:r>
              <a:rPr sz="2471" spc="-4" dirty="0">
                <a:solidFill>
                  <a:srgbClr val="FFFC78"/>
                </a:solidFill>
                <a:latin typeface="Times New Roman"/>
                <a:cs typeface="Times New Roman"/>
              </a:rPr>
              <a:t>Secrete</a:t>
            </a:r>
            <a:r>
              <a:rPr sz="2471" spc="-35" dirty="0">
                <a:solidFill>
                  <a:srgbClr val="FFFC78"/>
                </a:solidFill>
                <a:latin typeface="Times New Roman"/>
                <a:cs typeface="Times New Roman"/>
              </a:rPr>
              <a:t> </a:t>
            </a:r>
            <a:r>
              <a:rPr sz="2471" spc="-4" dirty="0">
                <a:solidFill>
                  <a:srgbClr val="FFFC78"/>
                </a:solidFill>
                <a:latin typeface="Times New Roman"/>
                <a:cs typeface="Times New Roman"/>
              </a:rPr>
              <a:t>lubricant</a:t>
            </a:r>
            <a:endParaRPr sz="2471">
              <a:solidFill>
                <a:prstClr val="black"/>
              </a:solidFill>
              <a:latin typeface="Times New Roman"/>
              <a:cs typeface="Times New Roman"/>
            </a:endParaRPr>
          </a:p>
        </p:txBody>
      </p:sp>
      <p:pic>
        <p:nvPicPr>
          <p:cNvPr id="4" name="object 4"/>
          <p:cNvPicPr/>
          <p:nvPr/>
        </p:nvPicPr>
        <p:blipFill>
          <a:blip r:embed="rId2" cstate="print"/>
          <a:stretch>
            <a:fillRect/>
          </a:stretch>
        </p:blipFill>
        <p:spPr>
          <a:xfrm>
            <a:off x="1008530" y="2017058"/>
            <a:ext cx="3697941" cy="4101353"/>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0709" y="713880"/>
            <a:ext cx="5995759" cy="1802790"/>
          </a:xfrm>
          <a:prstGeom prst="rect">
            <a:avLst/>
          </a:prstGeom>
        </p:spPr>
        <p:txBody>
          <a:bodyPr vert="horz" wrap="square" lIns="0" tIns="10085" rIns="0" bIns="0" rtlCol="0">
            <a:spAutoFit/>
          </a:bodyPr>
          <a:lstStyle/>
          <a:p>
            <a:pPr marL="2598222" marR="4483" indent="-2587576">
              <a:spcBef>
                <a:spcPts val="79"/>
              </a:spcBef>
            </a:pPr>
            <a:r>
              <a:rPr spc="-4" dirty="0"/>
              <a:t>Function of Ducts and Accessory </a:t>
            </a:r>
            <a:r>
              <a:rPr spc="-957" dirty="0"/>
              <a:t> </a:t>
            </a:r>
            <a:r>
              <a:rPr spc="-4" dirty="0"/>
              <a:t>Glands</a:t>
            </a:r>
          </a:p>
        </p:txBody>
      </p:sp>
      <p:sp>
        <p:nvSpPr>
          <p:cNvPr id="3" name="object 3"/>
          <p:cNvSpPr txBox="1"/>
          <p:nvPr/>
        </p:nvSpPr>
        <p:spPr>
          <a:xfrm>
            <a:off x="1212476" y="2069322"/>
            <a:ext cx="3293969" cy="2106172"/>
          </a:xfrm>
          <a:prstGeom prst="rect">
            <a:avLst/>
          </a:prstGeom>
        </p:spPr>
        <p:txBody>
          <a:bodyPr vert="horz" wrap="square" lIns="0" tIns="97491" rIns="0" bIns="0" rtlCol="0">
            <a:spAutoFit/>
          </a:bodyPr>
          <a:lstStyle/>
          <a:p>
            <a:pPr marL="314902" indent="-304256" defTabSz="806867">
              <a:spcBef>
                <a:spcPts val="768"/>
              </a:spcBef>
              <a:buFontTx/>
              <a:buChar char="•"/>
              <a:tabLst>
                <a:tab pos="314902" algn="l"/>
                <a:tab pos="315462" algn="l"/>
              </a:tabLst>
            </a:pPr>
            <a:r>
              <a:rPr sz="2824" spc="-4" dirty="0">
                <a:solidFill>
                  <a:srgbClr val="FFFC78"/>
                </a:solidFill>
                <a:latin typeface="Times New Roman"/>
                <a:cs typeface="Times New Roman"/>
              </a:rPr>
              <a:t>Sperm</a:t>
            </a:r>
            <a:r>
              <a:rPr sz="2824" spc="-26" dirty="0">
                <a:solidFill>
                  <a:srgbClr val="FFFC78"/>
                </a:solidFill>
                <a:latin typeface="Times New Roman"/>
                <a:cs typeface="Times New Roman"/>
              </a:rPr>
              <a:t> </a:t>
            </a:r>
            <a:r>
              <a:rPr sz="2824" spc="-4" dirty="0">
                <a:solidFill>
                  <a:srgbClr val="FFFC78"/>
                </a:solidFill>
                <a:latin typeface="Times New Roman"/>
                <a:cs typeface="Times New Roman"/>
              </a:rPr>
              <a:t>transport</a:t>
            </a:r>
            <a:endParaRPr sz="2824">
              <a:solidFill>
                <a:prstClr val="black"/>
              </a:solidFill>
              <a:latin typeface="Times New Roman"/>
              <a:cs typeface="Times New Roman"/>
            </a:endParaRPr>
          </a:p>
          <a:p>
            <a:pPr marL="314902" indent="-304256" defTabSz="806867">
              <a:spcBef>
                <a:spcPts val="675"/>
              </a:spcBef>
              <a:buFontTx/>
              <a:buChar char="•"/>
              <a:tabLst>
                <a:tab pos="314902" algn="l"/>
                <a:tab pos="315462" algn="l"/>
              </a:tabLst>
            </a:pPr>
            <a:r>
              <a:rPr sz="2824" spc="-4" dirty="0">
                <a:solidFill>
                  <a:srgbClr val="FFFC78"/>
                </a:solidFill>
                <a:latin typeface="Times New Roman"/>
                <a:cs typeface="Times New Roman"/>
              </a:rPr>
              <a:t>Sperm</a:t>
            </a:r>
            <a:r>
              <a:rPr sz="2824" spc="-31" dirty="0">
                <a:solidFill>
                  <a:srgbClr val="FFFC78"/>
                </a:solidFill>
                <a:latin typeface="Times New Roman"/>
                <a:cs typeface="Times New Roman"/>
              </a:rPr>
              <a:t> </a:t>
            </a:r>
            <a:r>
              <a:rPr sz="2824" spc="-4" dirty="0">
                <a:solidFill>
                  <a:srgbClr val="FFFC78"/>
                </a:solidFill>
                <a:latin typeface="Times New Roman"/>
                <a:cs typeface="Times New Roman"/>
              </a:rPr>
              <a:t>Storage</a:t>
            </a:r>
            <a:endParaRPr sz="2824">
              <a:solidFill>
                <a:prstClr val="black"/>
              </a:solidFill>
              <a:latin typeface="Times New Roman"/>
              <a:cs typeface="Times New Roman"/>
            </a:endParaRPr>
          </a:p>
          <a:p>
            <a:pPr marL="314902" indent="-304256" defTabSz="806867">
              <a:spcBef>
                <a:spcPts val="657"/>
              </a:spcBef>
              <a:buFontTx/>
              <a:buChar char="•"/>
              <a:tabLst>
                <a:tab pos="314902" algn="l"/>
                <a:tab pos="315462" algn="l"/>
              </a:tabLst>
            </a:pPr>
            <a:r>
              <a:rPr sz="2824" spc="-4" dirty="0">
                <a:solidFill>
                  <a:srgbClr val="FFFC78"/>
                </a:solidFill>
                <a:latin typeface="Times New Roman"/>
                <a:cs typeface="Times New Roman"/>
              </a:rPr>
              <a:t>Sperm</a:t>
            </a:r>
            <a:r>
              <a:rPr sz="2824" spc="-26" dirty="0">
                <a:solidFill>
                  <a:srgbClr val="FFFC78"/>
                </a:solidFill>
                <a:latin typeface="Times New Roman"/>
                <a:cs typeface="Times New Roman"/>
              </a:rPr>
              <a:t> </a:t>
            </a:r>
            <a:r>
              <a:rPr sz="2824" spc="-4" dirty="0">
                <a:solidFill>
                  <a:srgbClr val="FFFC78"/>
                </a:solidFill>
                <a:latin typeface="Times New Roman"/>
                <a:cs typeface="Times New Roman"/>
              </a:rPr>
              <a:t>maturation</a:t>
            </a:r>
            <a:endParaRPr sz="2824">
              <a:solidFill>
                <a:prstClr val="black"/>
              </a:solidFill>
              <a:latin typeface="Times New Roman"/>
              <a:cs typeface="Times New Roman"/>
            </a:endParaRPr>
          </a:p>
          <a:p>
            <a:pPr marL="314902" indent="-304256" defTabSz="806867">
              <a:spcBef>
                <a:spcPts val="679"/>
              </a:spcBef>
              <a:buFontTx/>
              <a:buChar char="•"/>
              <a:tabLst>
                <a:tab pos="314902" algn="l"/>
                <a:tab pos="315462" algn="l"/>
              </a:tabLst>
            </a:pPr>
            <a:r>
              <a:rPr sz="2824" spc="-4" dirty="0">
                <a:solidFill>
                  <a:srgbClr val="FFFC78"/>
                </a:solidFill>
                <a:latin typeface="Times New Roman"/>
                <a:cs typeface="Times New Roman"/>
              </a:rPr>
              <a:t>Production</a:t>
            </a:r>
            <a:r>
              <a:rPr sz="2824" spc="-31" dirty="0">
                <a:solidFill>
                  <a:srgbClr val="FFFC78"/>
                </a:solidFill>
                <a:latin typeface="Times New Roman"/>
                <a:cs typeface="Times New Roman"/>
              </a:rPr>
              <a:t> </a:t>
            </a:r>
            <a:r>
              <a:rPr sz="2824" spc="-4" dirty="0">
                <a:solidFill>
                  <a:srgbClr val="FFFC78"/>
                </a:solidFill>
                <a:latin typeface="Times New Roman"/>
                <a:cs typeface="Times New Roman"/>
              </a:rPr>
              <a:t>of</a:t>
            </a:r>
            <a:r>
              <a:rPr sz="2824" spc="-31" dirty="0">
                <a:solidFill>
                  <a:srgbClr val="FFFC78"/>
                </a:solidFill>
                <a:latin typeface="Times New Roman"/>
                <a:cs typeface="Times New Roman"/>
              </a:rPr>
              <a:t> </a:t>
            </a:r>
            <a:r>
              <a:rPr sz="2824" spc="-4" dirty="0">
                <a:solidFill>
                  <a:srgbClr val="FFFC78"/>
                </a:solidFill>
                <a:latin typeface="Times New Roman"/>
                <a:cs typeface="Times New Roman"/>
              </a:rPr>
              <a:t>semen</a:t>
            </a:r>
            <a:endParaRPr sz="2824">
              <a:solidFill>
                <a:prstClr val="black"/>
              </a:solidFill>
              <a:latin typeface="Times New Roman"/>
              <a:cs typeface="Times New Roman"/>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6314" y="1104900"/>
            <a:ext cx="3130363" cy="607719"/>
          </a:xfrm>
          <a:prstGeom prst="rect">
            <a:avLst/>
          </a:prstGeom>
        </p:spPr>
        <p:txBody>
          <a:bodyPr vert="horz" wrap="square" lIns="0" tIns="10085" rIns="0" bIns="0" rtlCol="0">
            <a:spAutoFit/>
          </a:bodyPr>
          <a:lstStyle/>
          <a:p>
            <a:pPr marL="11206">
              <a:spcBef>
                <a:spcPts val="79"/>
              </a:spcBef>
            </a:pPr>
            <a:r>
              <a:rPr spc="-4" dirty="0"/>
              <a:t>Sperm</a:t>
            </a:r>
            <a:r>
              <a:rPr spc="-62" dirty="0"/>
              <a:t> </a:t>
            </a:r>
            <a:r>
              <a:rPr spc="-4" dirty="0"/>
              <a:t>anatomy</a:t>
            </a:r>
          </a:p>
        </p:txBody>
      </p:sp>
      <p:pic>
        <p:nvPicPr>
          <p:cNvPr id="3" name="object 3"/>
          <p:cNvPicPr/>
          <p:nvPr/>
        </p:nvPicPr>
        <p:blipFill>
          <a:blip r:embed="rId2" cstate="print"/>
          <a:stretch>
            <a:fillRect/>
          </a:stretch>
        </p:blipFill>
        <p:spPr>
          <a:xfrm>
            <a:off x="1143000" y="2151528"/>
            <a:ext cx="3361765" cy="3630706"/>
          </a:xfrm>
          <a:prstGeom prst="rect">
            <a:avLst/>
          </a:prstGeom>
        </p:spPr>
      </p:pic>
      <p:sp>
        <p:nvSpPr>
          <p:cNvPr id="4" name="object 4"/>
          <p:cNvSpPr txBox="1"/>
          <p:nvPr/>
        </p:nvSpPr>
        <p:spPr>
          <a:xfrm>
            <a:off x="4708712" y="2159148"/>
            <a:ext cx="3132604" cy="2910431"/>
          </a:xfrm>
          <a:prstGeom prst="rect">
            <a:avLst/>
          </a:prstGeom>
        </p:spPr>
        <p:txBody>
          <a:bodyPr vert="horz" wrap="square" lIns="0" tIns="11766" rIns="0" bIns="0" rtlCol="0">
            <a:spAutoFit/>
          </a:bodyPr>
          <a:lstStyle/>
          <a:p>
            <a:pPr marL="314902" marR="4483" indent="-304256" defTabSz="806867">
              <a:spcBef>
                <a:spcPts val="93"/>
              </a:spcBef>
              <a:buFontTx/>
              <a:buChar char="•"/>
              <a:tabLst>
                <a:tab pos="314902" algn="l"/>
                <a:tab pos="315462" algn="l"/>
              </a:tabLst>
            </a:pPr>
            <a:r>
              <a:rPr sz="2471" spc="-4" dirty="0">
                <a:solidFill>
                  <a:srgbClr val="FFFC78"/>
                </a:solidFill>
                <a:latin typeface="Times New Roman"/>
                <a:cs typeface="Times New Roman"/>
              </a:rPr>
              <a:t>Head </a:t>
            </a:r>
            <a:r>
              <a:rPr sz="2471" dirty="0">
                <a:solidFill>
                  <a:srgbClr val="FFFC78"/>
                </a:solidFill>
                <a:latin typeface="Times New Roman"/>
                <a:cs typeface="Times New Roman"/>
              </a:rPr>
              <a:t>and </a:t>
            </a:r>
            <a:r>
              <a:rPr sz="2471" spc="-4" dirty="0">
                <a:solidFill>
                  <a:srgbClr val="FFFC78"/>
                </a:solidFill>
                <a:latin typeface="Times New Roman"/>
                <a:cs typeface="Times New Roman"/>
              </a:rPr>
              <a:t>tail </a:t>
            </a:r>
            <a:r>
              <a:rPr sz="2471" dirty="0">
                <a:solidFill>
                  <a:srgbClr val="FFFC78"/>
                </a:solidFill>
                <a:latin typeface="Times New Roman"/>
                <a:cs typeface="Times New Roman"/>
              </a:rPr>
              <a:t> </a:t>
            </a:r>
            <a:r>
              <a:rPr sz="2471" spc="-4" dirty="0">
                <a:solidFill>
                  <a:srgbClr val="FFFC78"/>
                </a:solidFill>
                <a:latin typeface="Times New Roman"/>
                <a:cs typeface="Times New Roman"/>
              </a:rPr>
              <a:t>components</a:t>
            </a:r>
            <a:r>
              <a:rPr sz="2471" spc="-22" dirty="0">
                <a:solidFill>
                  <a:srgbClr val="FFFC78"/>
                </a:solidFill>
                <a:latin typeface="Times New Roman"/>
                <a:cs typeface="Times New Roman"/>
              </a:rPr>
              <a:t> </a:t>
            </a:r>
            <a:r>
              <a:rPr sz="2471" dirty="0">
                <a:solidFill>
                  <a:srgbClr val="FFFC78"/>
                </a:solidFill>
                <a:latin typeface="Times New Roman"/>
                <a:cs typeface="Times New Roman"/>
              </a:rPr>
              <a:t>of</a:t>
            </a:r>
            <a:r>
              <a:rPr sz="2471" spc="-22" dirty="0">
                <a:solidFill>
                  <a:srgbClr val="FFFC78"/>
                </a:solidFill>
                <a:latin typeface="Times New Roman"/>
                <a:cs typeface="Times New Roman"/>
              </a:rPr>
              <a:t> </a:t>
            </a:r>
            <a:r>
              <a:rPr sz="2471" spc="-4" dirty="0">
                <a:solidFill>
                  <a:srgbClr val="FFFC78"/>
                </a:solidFill>
                <a:latin typeface="Times New Roman"/>
                <a:cs typeface="Times New Roman"/>
              </a:rPr>
              <a:t>mature </a:t>
            </a:r>
            <a:r>
              <a:rPr sz="2471" spc="-604" dirty="0">
                <a:solidFill>
                  <a:srgbClr val="FFFC78"/>
                </a:solidFill>
                <a:latin typeface="Times New Roman"/>
                <a:cs typeface="Times New Roman"/>
              </a:rPr>
              <a:t> </a:t>
            </a:r>
            <a:r>
              <a:rPr sz="2471" spc="-4" dirty="0">
                <a:solidFill>
                  <a:srgbClr val="FFFC78"/>
                </a:solidFill>
                <a:latin typeface="Times New Roman"/>
                <a:cs typeface="Times New Roman"/>
              </a:rPr>
              <a:t>spermatozoan</a:t>
            </a:r>
            <a:endParaRPr sz="2471">
              <a:solidFill>
                <a:prstClr val="black"/>
              </a:solidFill>
              <a:latin typeface="Times New Roman"/>
              <a:cs typeface="Times New Roman"/>
            </a:endParaRPr>
          </a:p>
          <a:p>
            <a:pPr marL="667346" marR="82928" lvl="1" indent="-253266" defTabSz="806867">
              <a:spcBef>
                <a:spcPts val="525"/>
              </a:spcBef>
              <a:buFontTx/>
              <a:buChar char="–"/>
              <a:tabLst>
                <a:tab pos="667346" algn="l"/>
                <a:tab pos="667906" algn="l"/>
                <a:tab pos="1683212" algn="l"/>
              </a:tabLst>
            </a:pPr>
            <a:r>
              <a:rPr sz="2118" spc="-4" dirty="0">
                <a:solidFill>
                  <a:srgbClr val="FFFC78"/>
                </a:solidFill>
                <a:latin typeface="Times New Roman"/>
                <a:cs typeface="Times New Roman"/>
              </a:rPr>
              <a:t>Head</a:t>
            </a:r>
            <a:r>
              <a:rPr sz="2118" spc="-49" dirty="0">
                <a:solidFill>
                  <a:srgbClr val="FFFC78"/>
                </a:solidFill>
                <a:latin typeface="Times New Roman"/>
                <a:cs typeface="Times New Roman"/>
              </a:rPr>
              <a:t> </a:t>
            </a:r>
            <a:r>
              <a:rPr sz="2118" dirty="0">
                <a:solidFill>
                  <a:srgbClr val="FFFC78"/>
                </a:solidFill>
                <a:latin typeface="Times New Roman"/>
                <a:cs typeface="Times New Roman"/>
              </a:rPr>
              <a:t>contains</a:t>
            </a:r>
            <a:r>
              <a:rPr sz="2118" spc="-40" dirty="0">
                <a:solidFill>
                  <a:srgbClr val="FFFC78"/>
                </a:solidFill>
                <a:latin typeface="Times New Roman"/>
                <a:cs typeface="Times New Roman"/>
              </a:rPr>
              <a:t> </a:t>
            </a:r>
            <a:r>
              <a:rPr sz="2118" dirty="0">
                <a:solidFill>
                  <a:srgbClr val="FFFC78"/>
                </a:solidFill>
                <a:latin typeface="Times New Roman"/>
                <a:cs typeface="Times New Roman"/>
              </a:rPr>
              <a:t>genetic </a:t>
            </a:r>
            <a:r>
              <a:rPr sz="2118" spc="-516" dirty="0">
                <a:solidFill>
                  <a:srgbClr val="FFFC78"/>
                </a:solidFill>
                <a:latin typeface="Times New Roman"/>
                <a:cs typeface="Times New Roman"/>
              </a:rPr>
              <a:t> </a:t>
            </a:r>
            <a:r>
              <a:rPr sz="2118" dirty="0">
                <a:solidFill>
                  <a:srgbClr val="FFFC78"/>
                </a:solidFill>
                <a:latin typeface="Times New Roman"/>
                <a:cs typeface="Times New Roman"/>
              </a:rPr>
              <a:t>material	(1N)</a:t>
            </a:r>
            <a:endParaRPr sz="2118">
              <a:solidFill>
                <a:prstClr val="black"/>
              </a:solidFill>
              <a:latin typeface="Times New Roman"/>
              <a:cs typeface="Times New Roman"/>
            </a:endParaRPr>
          </a:p>
          <a:p>
            <a:pPr marL="667346" marR="120470" lvl="1" indent="-253266" defTabSz="806867">
              <a:lnSpc>
                <a:spcPct val="99600"/>
              </a:lnSpc>
              <a:spcBef>
                <a:spcPts val="516"/>
              </a:spcBef>
              <a:buFontTx/>
              <a:buChar char="–"/>
              <a:tabLst>
                <a:tab pos="667346" algn="l"/>
                <a:tab pos="667906" algn="l"/>
              </a:tabLst>
            </a:pPr>
            <a:r>
              <a:rPr sz="2118" dirty="0">
                <a:solidFill>
                  <a:srgbClr val="FFFC78"/>
                </a:solidFill>
                <a:latin typeface="Times New Roman"/>
                <a:cs typeface="Times New Roman"/>
              </a:rPr>
              <a:t>Tail responsible for </a:t>
            </a:r>
            <a:r>
              <a:rPr sz="2118" spc="4" dirty="0">
                <a:solidFill>
                  <a:srgbClr val="FFFC78"/>
                </a:solidFill>
                <a:latin typeface="Times New Roman"/>
                <a:cs typeface="Times New Roman"/>
              </a:rPr>
              <a:t> </a:t>
            </a:r>
            <a:r>
              <a:rPr sz="2118" dirty="0">
                <a:solidFill>
                  <a:srgbClr val="FFFC78"/>
                </a:solidFill>
                <a:latin typeface="Times New Roman"/>
                <a:cs typeface="Times New Roman"/>
              </a:rPr>
              <a:t>generating</a:t>
            </a:r>
            <a:r>
              <a:rPr sz="2118" spc="-88" dirty="0">
                <a:solidFill>
                  <a:srgbClr val="FFFC78"/>
                </a:solidFill>
                <a:latin typeface="Times New Roman"/>
                <a:cs typeface="Times New Roman"/>
              </a:rPr>
              <a:t> </a:t>
            </a:r>
            <a:r>
              <a:rPr sz="2118" dirty="0">
                <a:solidFill>
                  <a:srgbClr val="FFFC78"/>
                </a:solidFill>
                <a:latin typeface="Times New Roman"/>
                <a:cs typeface="Times New Roman"/>
              </a:rPr>
              <a:t>propulsive </a:t>
            </a:r>
            <a:r>
              <a:rPr sz="2118" spc="-521" dirty="0">
                <a:solidFill>
                  <a:srgbClr val="FFFC78"/>
                </a:solidFill>
                <a:latin typeface="Times New Roman"/>
                <a:cs typeface="Times New Roman"/>
              </a:rPr>
              <a:t> </a:t>
            </a:r>
            <a:r>
              <a:rPr sz="2118" dirty="0">
                <a:solidFill>
                  <a:srgbClr val="FFFC78"/>
                </a:solidFill>
                <a:latin typeface="Times New Roman"/>
                <a:cs typeface="Times New Roman"/>
              </a:rPr>
              <a:t>forces</a:t>
            </a:r>
            <a:endParaRPr sz="2118">
              <a:solidFill>
                <a:prstClr val="black"/>
              </a:solidFill>
              <a:latin typeface="Times New Roman"/>
              <a:cs typeface="Times New Roman"/>
            </a:endParaRPr>
          </a:p>
        </p:txBody>
      </p:sp>
      <p:sp>
        <p:nvSpPr>
          <p:cNvPr id="5" name="object 5"/>
          <p:cNvSpPr txBox="1"/>
          <p:nvPr/>
        </p:nvSpPr>
        <p:spPr>
          <a:xfrm>
            <a:off x="1750359" y="5859780"/>
            <a:ext cx="1509431" cy="337238"/>
          </a:xfrm>
          <a:prstGeom prst="rect">
            <a:avLst/>
          </a:prstGeom>
        </p:spPr>
        <p:txBody>
          <a:bodyPr vert="horz" wrap="square" lIns="0" tIns="11206" rIns="0" bIns="0" rtlCol="0">
            <a:spAutoFit/>
          </a:bodyPr>
          <a:lstStyle/>
          <a:p>
            <a:pPr marL="11206" defTabSz="806867">
              <a:spcBef>
                <a:spcPts val="88"/>
              </a:spcBef>
            </a:pPr>
            <a:r>
              <a:rPr sz="2118" dirty="0">
                <a:solidFill>
                  <a:srgbClr val="FFFC78"/>
                </a:solidFill>
                <a:latin typeface="Times New Roman"/>
                <a:cs typeface="Times New Roman"/>
              </a:rPr>
              <a:t>Lombardi</a:t>
            </a:r>
            <a:r>
              <a:rPr sz="2118" spc="-75" dirty="0">
                <a:solidFill>
                  <a:srgbClr val="FFFC78"/>
                </a:solidFill>
                <a:latin typeface="Times New Roman"/>
                <a:cs typeface="Times New Roman"/>
              </a:rPr>
              <a:t> </a:t>
            </a:r>
            <a:r>
              <a:rPr sz="2118" dirty="0">
                <a:solidFill>
                  <a:srgbClr val="FFFC78"/>
                </a:solidFill>
                <a:latin typeface="Times New Roman"/>
                <a:cs typeface="Times New Roman"/>
              </a:rPr>
              <a:t>5-2</a:t>
            </a:r>
            <a:endParaRPr sz="2118">
              <a:solidFill>
                <a:prstClr val="black"/>
              </a:solidFill>
              <a:latin typeface="Times New Roman"/>
              <a:cs typeface="Times New Roman"/>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3509" y="1104900"/>
            <a:ext cx="3637429" cy="607719"/>
          </a:xfrm>
          <a:prstGeom prst="rect">
            <a:avLst/>
          </a:prstGeom>
        </p:spPr>
        <p:txBody>
          <a:bodyPr vert="horz" wrap="square" lIns="0" tIns="10085" rIns="0" bIns="0" rtlCol="0">
            <a:spAutoFit/>
          </a:bodyPr>
          <a:lstStyle/>
          <a:p>
            <a:pPr marL="11206">
              <a:spcBef>
                <a:spcPts val="79"/>
              </a:spcBef>
            </a:pPr>
            <a:r>
              <a:rPr spc="-4" dirty="0"/>
              <a:t>Sperm</a:t>
            </a:r>
            <a:r>
              <a:rPr spc="-35" dirty="0"/>
              <a:t> </a:t>
            </a:r>
            <a:r>
              <a:rPr spc="-4" dirty="0"/>
              <a:t>Anatomy</a:t>
            </a:r>
            <a:r>
              <a:rPr spc="-31" dirty="0"/>
              <a:t> </a:t>
            </a:r>
            <a:r>
              <a:rPr spc="-4" dirty="0"/>
              <a:t>2</a:t>
            </a:r>
          </a:p>
        </p:txBody>
      </p:sp>
      <p:sp>
        <p:nvSpPr>
          <p:cNvPr id="3" name="object 3"/>
          <p:cNvSpPr txBox="1"/>
          <p:nvPr/>
        </p:nvSpPr>
        <p:spPr>
          <a:xfrm>
            <a:off x="4708711" y="2081741"/>
            <a:ext cx="2987488" cy="2965039"/>
          </a:xfrm>
          <a:prstGeom prst="rect">
            <a:avLst/>
          </a:prstGeom>
        </p:spPr>
        <p:txBody>
          <a:bodyPr vert="horz" wrap="square" lIns="0" tIns="89087" rIns="0" bIns="0" rtlCol="0">
            <a:spAutoFit/>
          </a:bodyPr>
          <a:lstStyle/>
          <a:p>
            <a:pPr marL="314902" indent="-304256" defTabSz="806867">
              <a:spcBef>
                <a:spcPts val="702"/>
              </a:spcBef>
              <a:buFontTx/>
              <a:buChar char="•"/>
              <a:tabLst>
                <a:tab pos="314902" algn="l"/>
                <a:tab pos="315462" algn="l"/>
              </a:tabLst>
            </a:pPr>
            <a:r>
              <a:rPr sz="2471" dirty="0">
                <a:solidFill>
                  <a:srgbClr val="FFFC78"/>
                </a:solidFill>
                <a:latin typeface="Times New Roman"/>
                <a:cs typeface="Times New Roman"/>
              </a:rPr>
              <a:t>Sperm</a:t>
            </a:r>
            <a:r>
              <a:rPr sz="2471" spc="-49" dirty="0">
                <a:solidFill>
                  <a:srgbClr val="FFFC78"/>
                </a:solidFill>
                <a:latin typeface="Times New Roman"/>
                <a:cs typeface="Times New Roman"/>
              </a:rPr>
              <a:t> </a:t>
            </a:r>
            <a:r>
              <a:rPr sz="2471" dirty="0">
                <a:solidFill>
                  <a:srgbClr val="FFFC78"/>
                </a:solidFill>
                <a:latin typeface="Times New Roman"/>
                <a:cs typeface="Times New Roman"/>
              </a:rPr>
              <a:t>head</a:t>
            </a:r>
            <a:endParaRPr sz="2471">
              <a:solidFill>
                <a:prstClr val="black"/>
              </a:solidFill>
              <a:latin typeface="Times New Roman"/>
              <a:cs typeface="Times New Roman"/>
            </a:endParaRPr>
          </a:p>
          <a:p>
            <a:pPr marL="667346" marR="4483" lvl="1" indent="-253266" defTabSz="806867">
              <a:lnSpc>
                <a:spcPct val="99700"/>
              </a:lnSpc>
              <a:spcBef>
                <a:spcPts val="534"/>
              </a:spcBef>
              <a:buFontTx/>
              <a:buChar char="–"/>
              <a:tabLst>
                <a:tab pos="667346" algn="l"/>
                <a:tab pos="667906" algn="l"/>
              </a:tabLst>
            </a:pPr>
            <a:r>
              <a:rPr sz="2118" dirty="0">
                <a:solidFill>
                  <a:srgbClr val="FFFC78"/>
                </a:solidFill>
                <a:latin typeface="Times New Roman"/>
                <a:cs typeface="Times New Roman"/>
              </a:rPr>
              <a:t>Lysosomal</a:t>
            </a:r>
            <a:r>
              <a:rPr sz="2118" spc="9" dirty="0">
                <a:solidFill>
                  <a:srgbClr val="FFFC78"/>
                </a:solidFill>
                <a:latin typeface="Times New Roman"/>
                <a:cs typeface="Times New Roman"/>
              </a:rPr>
              <a:t> </a:t>
            </a:r>
            <a:r>
              <a:rPr sz="2118" dirty="0">
                <a:solidFill>
                  <a:srgbClr val="FFFC78"/>
                </a:solidFill>
                <a:latin typeface="Times New Roman"/>
                <a:cs typeface="Times New Roman"/>
              </a:rPr>
              <a:t>cap </a:t>
            </a:r>
            <a:r>
              <a:rPr sz="2118" spc="4" dirty="0">
                <a:solidFill>
                  <a:srgbClr val="FFFC78"/>
                </a:solidFill>
                <a:latin typeface="Times New Roman"/>
                <a:cs typeface="Times New Roman"/>
              </a:rPr>
              <a:t> </a:t>
            </a:r>
            <a:r>
              <a:rPr sz="2118" dirty="0">
                <a:solidFill>
                  <a:srgbClr val="FFFC78"/>
                </a:solidFill>
                <a:latin typeface="Times New Roman"/>
                <a:cs typeface="Times New Roman"/>
              </a:rPr>
              <a:t>containing</a:t>
            </a:r>
            <a:r>
              <a:rPr sz="2118" spc="-88" dirty="0">
                <a:solidFill>
                  <a:srgbClr val="FFFC78"/>
                </a:solidFill>
                <a:latin typeface="Times New Roman"/>
                <a:cs typeface="Times New Roman"/>
              </a:rPr>
              <a:t> </a:t>
            </a:r>
            <a:r>
              <a:rPr sz="2118" dirty="0">
                <a:solidFill>
                  <a:srgbClr val="FFFC78"/>
                </a:solidFill>
                <a:latin typeface="Times New Roman"/>
                <a:cs typeface="Times New Roman"/>
              </a:rPr>
              <a:t>hydrolytic </a:t>
            </a:r>
            <a:r>
              <a:rPr sz="2118" spc="-516" dirty="0">
                <a:solidFill>
                  <a:srgbClr val="FFFC78"/>
                </a:solidFill>
                <a:latin typeface="Times New Roman"/>
                <a:cs typeface="Times New Roman"/>
              </a:rPr>
              <a:t> </a:t>
            </a:r>
            <a:r>
              <a:rPr sz="2118" dirty="0">
                <a:solidFill>
                  <a:srgbClr val="FFFC78"/>
                </a:solidFill>
                <a:latin typeface="Times New Roman"/>
                <a:cs typeface="Times New Roman"/>
              </a:rPr>
              <a:t>enzymes’: acrosome </a:t>
            </a:r>
            <a:r>
              <a:rPr sz="2118" spc="4" dirty="0">
                <a:solidFill>
                  <a:srgbClr val="FFFC78"/>
                </a:solidFill>
                <a:latin typeface="Times New Roman"/>
                <a:cs typeface="Times New Roman"/>
              </a:rPr>
              <a:t> </a:t>
            </a:r>
            <a:r>
              <a:rPr sz="2118" dirty="0">
                <a:solidFill>
                  <a:srgbClr val="FFFC78"/>
                </a:solidFill>
                <a:latin typeface="Times New Roman"/>
                <a:cs typeface="Times New Roman"/>
              </a:rPr>
              <a:t>cap</a:t>
            </a:r>
            <a:endParaRPr sz="2118">
              <a:solidFill>
                <a:prstClr val="black"/>
              </a:solidFill>
              <a:latin typeface="Times New Roman"/>
              <a:cs typeface="Times New Roman"/>
            </a:endParaRPr>
          </a:p>
          <a:p>
            <a:pPr marL="403433" lvl="1" defTabSz="806867">
              <a:spcBef>
                <a:spcPts val="4"/>
              </a:spcBef>
              <a:buClr>
                <a:srgbClr val="FFFC78"/>
              </a:buClr>
              <a:buFont typeface="Times New Roman"/>
              <a:buChar char="–"/>
            </a:pPr>
            <a:endParaRPr sz="3088">
              <a:solidFill>
                <a:prstClr val="black"/>
              </a:solidFill>
              <a:latin typeface="Times New Roman"/>
              <a:cs typeface="Times New Roman"/>
            </a:endParaRPr>
          </a:p>
          <a:p>
            <a:pPr marL="667346" marR="229173" lvl="1" indent="-253266" defTabSz="806867">
              <a:buFontTx/>
              <a:buChar char="–"/>
              <a:tabLst>
                <a:tab pos="667346" algn="l"/>
                <a:tab pos="667906" algn="l"/>
              </a:tabLst>
            </a:pPr>
            <a:r>
              <a:rPr sz="2118" spc="-4" dirty="0">
                <a:solidFill>
                  <a:srgbClr val="FFFC78"/>
                </a:solidFill>
                <a:latin typeface="Times New Roman"/>
                <a:cs typeface="Times New Roman"/>
              </a:rPr>
              <a:t>Nucleus</a:t>
            </a:r>
            <a:r>
              <a:rPr sz="2118" spc="-84" dirty="0">
                <a:solidFill>
                  <a:srgbClr val="FFFC78"/>
                </a:solidFill>
                <a:latin typeface="Times New Roman"/>
                <a:cs typeface="Times New Roman"/>
              </a:rPr>
              <a:t> </a:t>
            </a:r>
            <a:r>
              <a:rPr sz="2118" dirty="0">
                <a:solidFill>
                  <a:srgbClr val="FFFC78"/>
                </a:solidFill>
                <a:latin typeface="Times New Roman"/>
                <a:cs typeface="Times New Roman"/>
              </a:rPr>
              <a:t>containing </a:t>
            </a:r>
            <a:r>
              <a:rPr sz="2118" spc="-516" dirty="0">
                <a:solidFill>
                  <a:srgbClr val="FFFC78"/>
                </a:solidFill>
                <a:latin typeface="Times New Roman"/>
                <a:cs typeface="Times New Roman"/>
              </a:rPr>
              <a:t> </a:t>
            </a:r>
            <a:r>
              <a:rPr sz="2118" dirty="0">
                <a:solidFill>
                  <a:srgbClr val="FFFC78"/>
                </a:solidFill>
                <a:latin typeface="Times New Roman"/>
                <a:cs typeface="Times New Roman"/>
              </a:rPr>
              <a:t>chromatin</a:t>
            </a:r>
            <a:endParaRPr sz="2118">
              <a:solidFill>
                <a:prstClr val="black"/>
              </a:solidFill>
              <a:latin typeface="Times New Roman"/>
              <a:cs typeface="Times New Roman"/>
            </a:endParaRPr>
          </a:p>
        </p:txBody>
      </p:sp>
      <p:grpSp>
        <p:nvGrpSpPr>
          <p:cNvPr id="4" name="object 4"/>
          <p:cNvGrpSpPr/>
          <p:nvPr/>
        </p:nvGrpSpPr>
        <p:grpSpPr>
          <a:xfrm>
            <a:off x="1143000" y="2151528"/>
            <a:ext cx="3980329" cy="3630706"/>
            <a:chOff x="1143000" y="2438399"/>
            <a:chExt cx="4511040" cy="4114800"/>
          </a:xfrm>
        </p:grpSpPr>
        <p:pic>
          <p:nvPicPr>
            <p:cNvPr id="5" name="object 5"/>
            <p:cNvPicPr/>
            <p:nvPr/>
          </p:nvPicPr>
          <p:blipFill>
            <a:blip r:embed="rId2" cstate="print"/>
            <a:stretch>
              <a:fillRect/>
            </a:stretch>
          </p:blipFill>
          <p:spPr>
            <a:xfrm>
              <a:off x="1143000" y="2438399"/>
              <a:ext cx="3810000" cy="4114800"/>
            </a:xfrm>
            <a:prstGeom prst="rect">
              <a:avLst/>
            </a:prstGeom>
          </p:spPr>
        </p:pic>
        <p:sp>
          <p:nvSpPr>
            <p:cNvPr id="6" name="object 6"/>
            <p:cNvSpPr/>
            <p:nvPr/>
          </p:nvSpPr>
          <p:spPr>
            <a:xfrm>
              <a:off x="2125979" y="3201922"/>
              <a:ext cx="3514725" cy="0"/>
            </a:xfrm>
            <a:custGeom>
              <a:avLst/>
              <a:gdLst/>
              <a:ahLst/>
              <a:cxnLst/>
              <a:rect l="l" t="t" r="r" b="b"/>
              <a:pathLst>
                <a:path w="3514725">
                  <a:moveTo>
                    <a:pt x="3514344" y="0"/>
                  </a:moveTo>
                  <a:lnTo>
                    <a:pt x="0" y="0"/>
                  </a:lnTo>
                </a:path>
              </a:pathLst>
            </a:custGeom>
            <a:ln w="27431">
              <a:solidFill>
                <a:srgbClr val="FFFC78"/>
              </a:solidFill>
            </a:ln>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1982724" y="3128770"/>
              <a:ext cx="149860" cy="149860"/>
            </a:xfrm>
            <a:custGeom>
              <a:avLst/>
              <a:gdLst/>
              <a:ahLst/>
              <a:cxnLst/>
              <a:rect l="l" t="t" r="r" b="b"/>
              <a:pathLst>
                <a:path w="149860" h="149860">
                  <a:moveTo>
                    <a:pt x="149351" y="0"/>
                  </a:moveTo>
                  <a:lnTo>
                    <a:pt x="0" y="73152"/>
                  </a:lnTo>
                  <a:lnTo>
                    <a:pt x="149351" y="149352"/>
                  </a:lnTo>
                  <a:lnTo>
                    <a:pt x="149351" y="0"/>
                  </a:lnTo>
                  <a:close/>
                </a:path>
              </a:pathLst>
            </a:custGeom>
            <a:solidFill>
              <a:srgbClr val="FFFC78"/>
            </a:solidFill>
          </p:spPr>
          <p:txBody>
            <a:bodyPr wrap="square" lIns="0" tIns="0" rIns="0" bIns="0" rtlCol="0"/>
            <a:lstStyle/>
            <a:p>
              <a:pPr defTabSz="806867"/>
              <a:endParaRPr sz="1588">
                <a:solidFill>
                  <a:prstClr val="black"/>
                </a:solidFill>
                <a:latin typeface="Calibri"/>
              </a:endParaRPr>
            </a:p>
          </p:txBody>
        </p:sp>
        <p:sp>
          <p:nvSpPr>
            <p:cNvPr id="8" name="object 8"/>
            <p:cNvSpPr/>
            <p:nvPr/>
          </p:nvSpPr>
          <p:spPr>
            <a:xfrm>
              <a:off x="2412491" y="3348226"/>
              <a:ext cx="3228340" cy="1758950"/>
            </a:xfrm>
            <a:custGeom>
              <a:avLst/>
              <a:gdLst/>
              <a:ahLst/>
              <a:cxnLst/>
              <a:rect l="l" t="t" r="r" b="b"/>
              <a:pathLst>
                <a:path w="3228340" h="1758950">
                  <a:moveTo>
                    <a:pt x="3227832" y="1758696"/>
                  </a:moveTo>
                  <a:lnTo>
                    <a:pt x="0" y="0"/>
                  </a:lnTo>
                </a:path>
              </a:pathLst>
            </a:custGeom>
            <a:ln w="27431">
              <a:solidFill>
                <a:srgbClr val="00D100"/>
              </a:solidFill>
            </a:ln>
          </p:spPr>
          <p:txBody>
            <a:bodyPr wrap="square" lIns="0" tIns="0" rIns="0" bIns="0" rtlCol="0"/>
            <a:lstStyle/>
            <a:p>
              <a:pPr defTabSz="806867"/>
              <a:endParaRPr sz="1588">
                <a:solidFill>
                  <a:prstClr val="black"/>
                </a:solidFill>
                <a:latin typeface="Calibri"/>
              </a:endParaRPr>
            </a:p>
          </p:txBody>
        </p:sp>
        <p:sp>
          <p:nvSpPr>
            <p:cNvPr id="9" name="object 9"/>
            <p:cNvSpPr/>
            <p:nvPr/>
          </p:nvSpPr>
          <p:spPr>
            <a:xfrm>
              <a:off x="2287524" y="3281170"/>
              <a:ext cx="167640" cy="134620"/>
            </a:xfrm>
            <a:custGeom>
              <a:avLst/>
              <a:gdLst/>
              <a:ahLst/>
              <a:cxnLst/>
              <a:rect l="l" t="t" r="r" b="b"/>
              <a:pathLst>
                <a:path w="167639" h="134620">
                  <a:moveTo>
                    <a:pt x="0" y="0"/>
                  </a:moveTo>
                  <a:lnTo>
                    <a:pt x="94487" y="134112"/>
                  </a:lnTo>
                  <a:lnTo>
                    <a:pt x="167639" y="6096"/>
                  </a:lnTo>
                  <a:lnTo>
                    <a:pt x="0" y="0"/>
                  </a:lnTo>
                  <a:close/>
                </a:path>
              </a:pathLst>
            </a:custGeom>
            <a:solidFill>
              <a:srgbClr val="00D100"/>
            </a:solidFill>
          </p:spPr>
          <p:txBody>
            <a:bodyPr wrap="square" lIns="0" tIns="0" rIns="0" bIns="0" rtlCol="0"/>
            <a:lstStyle/>
            <a:p>
              <a:pPr defTabSz="806867"/>
              <a:endParaRPr sz="1588">
                <a:solidFill>
                  <a:prstClr val="black"/>
                </a:solidFill>
                <a:latin typeface="Calibri"/>
              </a:endParaRPr>
            </a:p>
          </p:txBody>
        </p:sp>
      </p:grpSp>
      <p:sp>
        <p:nvSpPr>
          <p:cNvPr id="10" name="object 10"/>
          <p:cNvSpPr txBox="1"/>
          <p:nvPr/>
        </p:nvSpPr>
        <p:spPr>
          <a:xfrm>
            <a:off x="1750359" y="5859780"/>
            <a:ext cx="1509431" cy="337238"/>
          </a:xfrm>
          <a:prstGeom prst="rect">
            <a:avLst/>
          </a:prstGeom>
        </p:spPr>
        <p:txBody>
          <a:bodyPr vert="horz" wrap="square" lIns="0" tIns="11206" rIns="0" bIns="0" rtlCol="0">
            <a:spAutoFit/>
          </a:bodyPr>
          <a:lstStyle/>
          <a:p>
            <a:pPr marL="11206" defTabSz="806867">
              <a:spcBef>
                <a:spcPts val="88"/>
              </a:spcBef>
            </a:pPr>
            <a:r>
              <a:rPr sz="2118" dirty="0">
                <a:solidFill>
                  <a:srgbClr val="FFFC78"/>
                </a:solidFill>
                <a:latin typeface="Times New Roman"/>
                <a:cs typeface="Times New Roman"/>
              </a:rPr>
              <a:t>Lombardi</a:t>
            </a:r>
            <a:r>
              <a:rPr sz="2118" spc="-75" dirty="0">
                <a:solidFill>
                  <a:srgbClr val="FFFC78"/>
                </a:solidFill>
                <a:latin typeface="Times New Roman"/>
                <a:cs typeface="Times New Roman"/>
              </a:rPr>
              <a:t> </a:t>
            </a:r>
            <a:r>
              <a:rPr sz="2118" dirty="0">
                <a:solidFill>
                  <a:srgbClr val="FFFC78"/>
                </a:solidFill>
                <a:latin typeface="Times New Roman"/>
                <a:cs typeface="Times New Roman"/>
              </a:rPr>
              <a:t>5-2</a:t>
            </a:r>
            <a:endParaRPr sz="2118">
              <a:solidFill>
                <a:prstClr val="black"/>
              </a:solidFill>
              <a:latin typeface="Times New Roman"/>
              <a:cs typeface="Times New Roman"/>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4297" y="1104900"/>
            <a:ext cx="5814172" cy="607719"/>
          </a:xfrm>
          <a:prstGeom prst="rect">
            <a:avLst/>
          </a:prstGeom>
        </p:spPr>
        <p:txBody>
          <a:bodyPr vert="horz" wrap="square" lIns="0" tIns="10085" rIns="0" bIns="0" rtlCol="0">
            <a:spAutoFit/>
          </a:bodyPr>
          <a:lstStyle/>
          <a:p>
            <a:pPr marL="11206">
              <a:spcBef>
                <a:spcPts val="79"/>
              </a:spcBef>
            </a:pPr>
            <a:r>
              <a:rPr spc="-4" dirty="0"/>
              <a:t>Sperm</a:t>
            </a:r>
            <a:r>
              <a:rPr spc="-13" dirty="0"/>
              <a:t> </a:t>
            </a:r>
            <a:r>
              <a:rPr spc="-4" dirty="0"/>
              <a:t>structures</a:t>
            </a:r>
            <a:r>
              <a:rPr spc="-9" dirty="0"/>
              <a:t> </a:t>
            </a:r>
            <a:r>
              <a:rPr spc="-4" dirty="0"/>
              <a:t>vary</a:t>
            </a:r>
            <a:r>
              <a:rPr spc="-13" dirty="0"/>
              <a:t> </a:t>
            </a:r>
            <a:r>
              <a:rPr spc="-4" dirty="0"/>
              <a:t>widely</a:t>
            </a:r>
          </a:p>
        </p:txBody>
      </p:sp>
      <p:pic>
        <p:nvPicPr>
          <p:cNvPr id="3" name="object 3"/>
          <p:cNvPicPr/>
          <p:nvPr/>
        </p:nvPicPr>
        <p:blipFill>
          <a:blip r:embed="rId2" cstate="print"/>
          <a:stretch>
            <a:fillRect/>
          </a:stretch>
        </p:blipFill>
        <p:spPr>
          <a:xfrm>
            <a:off x="1143000" y="2151528"/>
            <a:ext cx="6858000" cy="3630706"/>
          </a:xfrm>
          <a:prstGeom prst="rect">
            <a:avLst/>
          </a:prstGeom>
        </p:spPr>
      </p:pic>
      <p:sp>
        <p:nvSpPr>
          <p:cNvPr id="4" name="object 4"/>
          <p:cNvSpPr txBox="1"/>
          <p:nvPr/>
        </p:nvSpPr>
        <p:spPr>
          <a:xfrm>
            <a:off x="1750359" y="5859780"/>
            <a:ext cx="1509431" cy="337238"/>
          </a:xfrm>
          <a:prstGeom prst="rect">
            <a:avLst/>
          </a:prstGeom>
        </p:spPr>
        <p:txBody>
          <a:bodyPr vert="horz" wrap="square" lIns="0" tIns="11206" rIns="0" bIns="0" rtlCol="0">
            <a:spAutoFit/>
          </a:bodyPr>
          <a:lstStyle/>
          <a:p>
            <a:pPr marL="11206" defTabSz="806867">
              <a:spcBef>
                <a:spcPts val="88"/>
              </a:spcBef>
            </a:pPr>
            <a:r>
              <a:rPr sz="2118" dirty="0">
                <a:solidFill>
                  <a:srgbClr val="FFFC78"/>
                </a:solidFill>
                <a:latin typeface="Times New Roman"/>
                <a:cs typeface="Times New Roman"/>
              </a:rPr>
              <a:t>Lombardi</a:t>
            </a:r>
            <a:r>
              <a:rPr sz="2118" spc="-75" dirty="0">
                <a:solidFill>
                  <a:srgbClr val="FFFC78"/>
                </a:solidFill>
                <a:latin typeface="Times New Roman"/>
                <a:cs typeface="Times New Roman"/>
              </a:rPr>
              <a:t> </a:t>
            </a:r>
            <a:r>
              <a:rPr sz="2118" dirty="0">
                <a:solidFill>
                  <a:srgbClr val="FFFC78"/>
                </a:solidFill>
                <a:latin typeface="Times New Roman"/>
                <a:cs typeface="Times New Roman"/>
              </a:rPr>
              <a:t>5-1</a:t>
            </a:r>
            <a:endParaRPr sz="2118">
              <a:solidFill>
                <a:prstClr val="black"/>
              </a:solidFill>
              <a:latin typeface="Times New Roman"/>
              <a:cs typeface="Times New Roman"/>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90668" y="1104900"/>
            <a:ext cx="3363445" cy="607719"/>
          </a:xfrm>
          <a:prstGeom prst="rect">
            <a:avLst/>
          </a:prstGeom>
        </p:spPr>
        <p:txBody>
          <a:bodyPr vert="horz" wrap="square" lIns="0" tIns="10085" rIns="0" bIns="0" rtlCol="0">
            <a:spAutoFit/>
          </a:bodyPr>
          <a:lstStyle/>
          <a:p>
            <a:pPr marL="11206">
              <a:spcBef>
                <a:spcPts val="79"/>
              </a:spcBef>
            </a:pPr>
            <a:r>
              <a:rPr spc="-4" dirty="0"/>
              <a:t>Spermatogenesis</a:t>
            </a:r>
          </a:p>
        </p:txBody>
      </p:sp>
      <p:pic>
        <p:nvPicPr>
          <p:cNvPr id="3" name="object 3"/>
          <p:cNvPicPr/>
          <p:nvPr/>
        </p:nvPicPr>
        <p:blipFill>
          <a:blip r:embed="rId2" cstate="print"/>
          <a:stretch>
            <a:fillRect/>
          </a:stretch>
        </p:blipFill>
        <p:spPr>
          <a:xfrm>
            <a:off x="1143000" y="2151528"/>
            <a:ext cx="4370294" cy="3630706"/>
          </a:xfrm>
          <a:prstGeom prst="rect">
            <a:avLst/>
          </a:prstGeom>
        </p:spPr>
      </p:pic>
      <p:sp>
        <p:nvSpPr>
          <p:cNvPr id="4" name="object 4"/>
          <p:cNvSpPr txBox="1"/>
          <p:nvPr/>
        </p:nvSpPr>
        <p:spPr>
          <a:xfrm>
            <a:off x="5851711" y="2094603"/>
            <a:ext cx="2377888" cy="663161"/>
          </a:xfrm>
          <a:prstGeom prst="rect">
            <a:avLst/>
          </a:prstGeom>
        </p:spPr>
        <p:txBody>
          <a:bodyPr vert="horz" wrap="square" lIns="0" tIns="11206" rIns="0" bIns="0" rtlCol="0">
            <a:spAutoFit/>
          </a:bodyPr>
          <a:lstStyle/>
          <a:p>
            <a:pPr marL="11206" marR="4483" defTabSz="806867">
              <a:spcBef>
                <a:spcPts val="88"/>
              </a:spcBef>
            </a:pPr>
            <a:r>
              <a:rPr sz="2118" dirty="0">
                <a:solidFill>
                  <a:srgbClr val="FFFC78"/>
                </a:solidFill>
                <a:latin typeface="Times New Roman"/>
                <a:cs typeface="Times New Roman"/>
              </a:rPr>
              <a:t>4</a:t>
            </a:r>
            <a:r>
              <a:rPr sz="2118" spc="-26" dirty="0">
                <a:solidFill>
                  <a:srgbClr val="FFFC78"/>
                </a:solidFill>
                <a:latin typeface="Times New Roman"/>
                <a:cs typeface="Times New Roman"/>
              </a:rPr>
              <a:t> </a:t>
            </a:r>
            <a:r>
              <a:rPr sz="2118" dirty="0">
                <a:solidFill>
                  <a:srgbClr val="FFFC78"/>
                </a:solidFill>
                <a:latin typeface="Times New Roman"/>
                <a:cs typeface="Times New Roman"/>
              </a:rPr>
              <a:t>spermatids</a:t>
            </a:r>
            <a:r>
              <a:rPr sz="2118" spc="-26" dirty="0">
                <a:solidFill>
                  <a:srgbClr val="FFFC78"/>
                </a:solidFill>
                <a:latin typeface="Times New Roman"/>
                <a:cs typeface="Times New Roman"/>
              </a:rPr>
              <a:t> </a:t>
            </a:r>
            <a:r>
              <a:rPr sz="2118" dirty="0">
                <a:solidFill>
                  <a:srgbClr val="FFFC78"/>
                </a:solidFill>
                <a:latin typeface="Times New Roman"/>
                <a:cs typeface="Times New Roman"/>
              </a:rPr>
              <a:t>(1N)</a:t>
            </a:r>
            <a:r>
              <a:rPr sz="2118" spc="-22" dirty="0">
                <a:solidFill>
                  <a:srgbClr val="FFFC78"/>
                </a:solidFill>
                <a:latin typeface="Times New Roman"/>
                <a:cs typeface="Times New Roman"/>
              </a:rPr>
              <a:t> </a:t>
            </a:r>
            <a:r>
              <a:rPr sz="2118" dirty="0">
                <a:solidFill>
                  <a:srgbClr val="FFFC78"/>
                </a:solidFill>
                <a:latin typeface="Times New Roman"/>
                <a:cs typeface="Times New Roman"/>
              </a:rPr>
              <a:t>per </a:t>
            </a:r>
            <a:r>
              <a:rPr sz="2118" spc="-516" dirty="0">
                <a:solidFill>
                  <a:srgbClr val="FFFC78"/>
                </a:solidFill>
                <a:latin typeface="Times New Roman"/>
                <a:cs typeface="Times New Roman"/>
              </a:rPr>
              <a:t> </a:t>
            </a:r>
            <a:r>
              <a:rPr sz="2118" dirty="0">
                <a:solidFill>
                  <a:srgbClr val="FFFC78"/>
                </a:solidFill>
                <a:latin typeface="Times New Roman"/>
                <a:cs typeface="Times New Roman"/>
              </a:rPr>
              <a:t>meiotic</a:t>
            </a:r>
            <a:r>
              <a:rPr sz="2118" spc="-9" dirty="0">
                <a:solidFill>
                  <a:srgbClr val="FFFC78"/>
                </a:solidFill>
                <a:latin typeface="Times New Roman"/>
                <a:cs typeface="Times New Roman"/>
              </a:rPr>
              <a:t> </a:t>
            </a:r>
            <a:r>
              <a:rPr sz="2118" dirty="0">
                <a:solidFill>
                  <a:srgbClr val="FFFC78"/>
                </a:solidFill>
                <a:latin typeface="Times New Roman"/>
                <a:cs typeface="Times New Roman"/>
              </a:rPr>
              <a:t>cycle</a:t>
            </a:r>
            <a:endParaRPr sz="2118">
              <a:solidFill>
                <a:prstClr val="black"/>
              </a:solidFill>
              <a:latin typeface="Times New Roman"/>
              <a:cs typeface="Times New Roman"/>
            </a:endParaRPr>
          </a:p>
        </p:txBody>
      </p:sp>
      <p:sp>
        <p:nvSpPr>
          <p:cNvPr id="5" name="object 5"/>
          <p:cNvSpPr txBox="1"/>
          <p:nvPr/>
        </p:nvSpPr>
        <p:spPr>
          <a:xfrm>
            <a:off x="1750359" y="5859780"/>
            <a:ext cx="1509431" cy="337238"/>
          </a:xfrm>
          <a:prstGeom prst="rect">
            <a:avLst/>
          </a:prstGeom>
        </p:spPr>
        <p:txBody>
          <a:bodyPr vert="horz" wrap="square" lIns="0" tIns="11206" rIns="0" bIns="0" rtlCol="0">
            <a:spAutoFit/>
          </a:bodyPr>
          <a:lstStyle/>
          <a:p>
            <a:pPr marL="11206" defTabSz="806867">
              <a:spcBef>
                <a:spcPts val="88"/>
              </a:spcBef>
            </a:pPr>
            <a:r>
              <a:rPr sz="2118" dirty="0">
                <a:solidFill>
                  <a:srgbClr val="FFFC78"/>
                </a:solidFill>
                <a:latin typeface="Times New Roman"/>
                <a:cs typeface="Times New Roman"/>
              </a:rPr>
              <a:t>Lombardi</a:t>
            </a:r>
            <a:r>
              <a:rPr sz="2118" spc="-75" dirty="0">
                <a:solidFill>
                  <a:srgbClr val="FFFC78"/>
                </a:solidFill>
                <a:latin typeface="Times New Roman"/>
                <a:cs typeface="Times New Roman"/>
              </a:rPr>
              <a:t> </a:t>
            </a:r>
            <a:r>
              <a:rPr sz="2118" dirty="0">
                <a:solidFill>
                  <a:srgbClr val="FFFC78"/>
                </a:solidFill>
                <a:latin typeface="Times New Roman"/>
                <a:cs typeface="Times New Roman"/>
              </a:rPr>
              <a:t>5-5</a:t>
            </a:r>
            <a:endParaRPr sz="2118">
              <a:solidFill>
                <a:prstClr val="black"/>
              </a:solidFill>
              <a:latin typeface="Times New Roman"/>
              <a:cs typeface="Times New Roman"/>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61116" y="1104900"/>
            <a:ext cx="5622551" cy="607719"/>
          </a:xfrm>
          <a:prstGeom prst="rect">
            <a:avLst/>
          </a:prstGeom>
        </p:spPr>
        <p:txBody>
          <a:bodyPr vert="horz" wrap="square" lIns="0" tIns="10085" rIns="0" bIns="0" rtlCol="0">
            <a:spAutoFit/>
          </a:bodyPr>
          <a:lstStyle/>
          <a:p>
            <a:pPr marL="11206">
              <a:spcBef>
                <a:spcPts val="79"/>
              </a:spcBef>
            </a:pPr>
            <a:r>
              <a:rPr spc="-4" dirty="0"/>
              <a:t>3</a:t>
            </a:r>
            <a:r>
              <a:rPr spc="-13" dirty="0"/>
              <a:t> </a:t>
            </a:r>
            <a:r>
              <a:rPr spc="-4" dirty="0"/>
              <a:t>phases</a:t>
            </a:r>
            <a:r>
              <a:rPr spc="-13" dirty="0"/>
              <a:t> </a:t>
            </a:r>
            <a:r>
              <a:rPr spc="-4" dirty="0"/>
              <a:t>of</a:t>
            </a:r>
            <a:r>
              <a:rPr spc="-9" dirty="0"/>
              <a:t> </a:t>
            </a:r>
            <a:r>
              <a:rPr spc="-4" dirty="0"/>
              <a:t>spermatogenesis</a:t>
            </a:r>
          </a:p>
        </p:txBody>
      </p:sp>
      <p:sp>
        <p:nvSpPr>
          <p:cNvPr id="3" name="object 3"/>
          <p:cNvSpPr txBox="1"/>
          <p:nvPr/>
        </p:nvSpPr>
        <p:spPr>
          <a:xfrm>
            <a:off x="4708711" y="2084921"/>
            <a:ext cx="3064249" cy="1381713"/>
          </a:xfrm>
          <a:prstGeom prst="rect">
            <a:avLst/>
          </a:prstGeom>
        </p:spPr>
        <p:txBody>
          <a:bodyPr vert="horz" wrap="square" lIns="0" tIns="86285" rIns="0" bIns="0" rtlCol="0">
            <a:spAutoFit/>
          </a:bodyPr>
          <a:lstStyle/>
          <a:p>
            <a:pPr marL="481879" indent="-470672" defTabSz="806867">
              <a:spcBef>
                <a:spcPts val="679"/>
              </a:spcBef>
              <a:buFontTx/>
              <a:buAutoNum type="arabicParenR"/>
              <a:tabLst>
                <a:tab pos="481318" algn="l"/>
                <a:tab pos="481879" algn="l"/>
              </a:tabLst>
            </a:pPr>
            <a:r>
              <a:rPr sz="2471" spc="-4" dirty="0">
                <a:solidFill>
                  <a:srgbClr val="00D100"/>
                </a:solidFill>
                <a:latin typeface="Times New Roman"/>
                <a:cs typeface="Times New Roman"/>
              </a:rPr>
              <a:t>Mitotic</a:t>
            </a:r>
            <a:r>
              <a:rPr sz="2471" spc="-31" dirty="0">
                <a:solidFill>
                  <a:srgbClr val="00D100"/>
                </a:solidFill>
                <a:latin typeface="Times New Roman"/>
                <a:cs typeface="Times New Roman"/>
              </a:rPr>
              <a:t> </a:t>
            </a:r>
            <a:r>
              <a:rPr sz="2471" spc="-4" dirty="0">
                <a:solidFill>
                  <a:srgbClr val="00D100"/>
                </a:solidFill>
                <a:latin typeface="Times New Roman"/>
                <a:cs typeface="Times New Roman"/>
              </a:rPr>
              <a:t>proliferation</a:t>
            </a:r>
            <a:endParaRPr sz="2471">
              <a:solidFill>
                <a:prstClr val="black"/>
              </a:solidFill>
              <a:latin typeface="Times New Roman"/>
              <a:cs typeface="Times New Roman"/>
            </a:endParaRPr>
          </a:p>
          <a:p>
            <a:pPr marL="481879" indent="-470672" defTabSz="806867">
              <a:spcBef>
                <a:spcPts val="591"/>
              </a:spcBef>
              <a:buFontTx/>
              <a:buAutoNum type="arabicParenR"/>
              <a:tabLst>
                <a:tab pos="481318" algn="l"/>
                <a:tab pos="481879" algn="l"/>
              </a:tabLst>
            </a:pPr>
            <a:r>
              <a:rPr sz="2471" spc="-4" dirty="0">
                <a:solidFill>
                  <a:srgbClr val="FFFC78"/>
                </a:solidFill>
                <a:latin typeface="Times New Roman"/>
                <a:cs typeface="Times New Roman"/>
              </a:rPr>
              <a:t>Meiosis</a:t>
            </a:r>
            <a:endParaRPr sz="2471">
              <a:solidFill>
                <a:prstClr val="black"/>
              </a:solidFill>
              <a:latin typeface="Times New Roman"/>
              <a:cs typeface="Times New Roman"/>
            </a:endParaRPr>
          </a:p>
          <a:p>
            <a:pPr marL="481879" indent="-470672" defTabSz="806867">
              <a:spcBef>
                <a:spcPts val="596"/>
              </a:spcBef>
              <a:buFontTx/>
              <a:buAutoNum type="arabicParenR"/>
              <a:tabLst>
                <a:tab pos="481318" algn="l"/>
                <a:tab pos="481879" algn="l"/>
              </a:tabLst>
            </a:pPr>
            <a:r>
              <a:rPr sz="2471" spc="-4" dirty="0">
                <a:solidFill>
                  <a:srgbClr val="FF82D6"/>
                </a:solidFill>
                <a:latin typeface="Times New Roman"/>
                <a:cs typeface="Times New Roman"/>
              </a:rPr>
              <a:t>Codifferentiation</a:t>
            </a:r>
            <a:endParaRPr sz="2471">
              <a:solidFill>
                <a:prstClr val="black"/>
              </a:solidFill>
              <a:latin typeface="Times New Roman"/>
              <a:cs typeface="Times New Roman"/>
            </a:endParaRPr>
          </a:p>
        </p:txBody>
      </p:sp>
      <p:pic>
        <p:nvPicPr>
          <p:cNvPr id="4" name="object 4"/>
          <p:cNvPicPr/>
          <p:nvPr/>
        </p:nvPicPr>
        <p:blipFill>
          <a:blip r:embed="rId2" cstate="print"/>
          <a:stretch>
            <a:fillRect/>
          </a:stretch>
        </p:blipFill>
        <p:spPr>
          <a:xfrm>
            <a:off x="1143000" y="2571077"/>
            <a:ext cx="3361765" cy="2791609"/>
          </a:xfrm>
          <a:prstGeom prst="rect">
            <a:avLst/>
          </a:prstGeom>
        </p:spPr>
      </p:pic>
      <p:sp>
        <p:nvSpPr>
          <p:cNvPr id="5" name="object 5"/>
          <p:cNvSpPr/>
          <p:nvPr/>
        </p:nvSpPr>
        <p:spPr>
          <a:xfrm>
            <a:off x="1077109" y="2690755"/>
            <a:ext cx="0" cy="1143000"/>
          </a:xfrm>
          <a:custGeom>
            <a:avLst/>
            <a:gdLst/>
            <a:ahLst/>
            <a:cxnLst/>
            <a:rect l="l" t="t" r="r" b="b"/>
            <a:pathLst>
              <a:path h="1295400">
                <a:moveTo>
                  <a:pt x="0" y="0"/>
                </a:moveTo>
                <a:lnTo>
                  <a:pt x="0" y="1295400"/>
                </a:lnTo>
              </a:path>
            </a:pathLst>
          </a:custGeom>
          <a:ln w="39623">
            <a:solidFill>
              <a:srgbClr val="00D100"/>
            </a:solidFill>
          </a:ln>
        </p:spPr>
        <p:txBody>
          <a:bodyPr wrap="square" lIns="0" tIns="0" rIns="0" bIns="0" rtlCol="0"/>
          <a:lstStyle/>
          <a:p>
            <a:pPr defTabSz="806867"/>
            <a:endParaRPr sz="1588">
              <a:solidFill>
                <a:prstClr val="black"/>
              </a:solidFill>
              <a:latin typeface="Calibri"/>
            </a:endParaRPr>
          </a:p>
        </p:txBody>
      </p:sp>
      <p:sp>
        <p:nvSpPr>
          <p:cNvPr id="6" name="object 6"/>
          <p:cNvSpPr txBox="1"/>
          <p:nvPr/>
        </p:nvSpPr>
        <p:spPr>
          <a:xfrm>
            <a:off x="809065" y="2901427"/>
            <a:ext cx="156882" cy="337238"/>
          </a:xfrm>
          <a:prstGeom prst="rect">
            <a:avLst/>
          </a:prstGeom>
        </p:spPr>
        <p:txBody>
          <a:bodyPr vert="horz" wrap="square" lIns="0" tIns="11206" rIns="0" bIns="0" rtlCol="0">
            <a:spAutoFit/>
          </a:bodyPr>
          <a:lstStyle/>
          <a:p>
            <a:pPr marL="11206" defTabSz="806867">
              <a:spcBef>
                <a:spcPts val="88"/>
              </a:spcBef>
            </a:pPr>
            <a:r>
              <a:rPr sz="2118" dirty="0">
                <a:solidFill>
                  <a:srgbClr val="00D100"/>
                </a:solidFill>
                <a:latin typeface="Times New Roman"/>
                <a:cs typeface="Times New Roman"/>
              </a:rPr>
              <a:t>1</a:t>
            </a:r>
            <a:endParaRPr sz="2118">
              <a:solidFill>
                <a:prstClr val="black"/>
              </a:solidFill>
              <a:latin typeface="Times New Roman"/>
              <a:cs typeface="Times New Roman"/>
            </a:endParaRPr>
          </a:p>
        </p:txBody>
      </p:sp>
      <p:sp>
        <p:nvSpPr>
          <p:cNvPr id="7" name="object 7"/>
          <p:cNvSpPr/>
          <p:nvPr/>
        </p:nvSpPr>
        <p:spPr>
          <a:xfrm>
            <a:off x="1077109" y="3900990"/>
            <a:ext cx="0" cy="672353"/>
          </a:xfrm>
          <a:custGeom>
            <a:avLst/>
            <a:gdLst/>
            <a:ahLst/>
            <a:cxnLst/>
            <a:rect l="l" t="t" r="r" b="b"/>
            <a:pathLst>
              <a:path h="762000">
                <a:moveTo>
                  <a:pt x="0" y="0"/>
                </a:moveTo>
                <a:lnTo>
                  <a:pt x="0" y="761999"/>
                </a:lnTo>
              </a:path>
            </a:pathLst>
          </a:custGeom>
          <a:ln w="39623">
            <a:solidFill>
              <a:srgbClr val="FFFC78"/>
            </a:solidFill>
          </a:ln>
        </p:spPr>
        <p:txBody>
          <a:bodyPr wrap="square" lIns="0" tIns="0" rIns="0" bIns="0" rtlCol="0"/>
          <a:lstStyle/>
          <a:p>
            <a:pPr defTabSz="806867"/>
            <a:endParaRPr sz="1588">
              <a:solidFill>
                <a:prstClr val="black"/>
              </a:solidFill>
              <a:latin typeface="Calibri"/>
            </a:endParaRPr>
          </a:p>
        </p:txBody>
      </p:sp>
      <p:sp>
        <p:nvSpPr>
          <p:cNvPr id="8" name="object 8"/>
          <p:cNvSpPr/>
          <p:nvPr/>
        </p:nvSpPr>
        <p:spPr>
          <a:xfrm>
            <a:off x="1077109" y="4640578"/>
            <a:ext cx="0" cy="537882"/>
          </a:xfrm>
          <a:custGeom>
            <a:avLst/>
            <a:gdLst/>
            <a:ahLst/>
            <a:cxnLst/>
            <a:rect l="l" t="t" r="r" b="b"/>
            <a:pathLst>
              <a:path h="609600">
                <a:moveTo>
                  <a:pt x="0" y="0"/>
                </a:moveTo>
                <a:lnTo>
                  <a:pt x="0" y="609600"/>
                </a:lnTo>
              </a:path>
            </a:pathLst>
          </a:custGeom>
          <a:ln w="39623">
            <a:solidFill>
              <a:srgbClr val="FF82D6"/>
            </a:solidFill>
          </a:ln>
        </p:spPr>
        <p:txBody>
          <a:bodyPr wrap="square" lIns="0" tIns="0" rIns="0" bIns="0" rtlCol="0"/>
          <a:lstStyle/>
          <a:p>
            <a:pPr defTabSz="806867"/>
            <a:endParaRPr sz="1588">
              <a:solidFill>
                <a:prstClr val="black"/>
              </a:solidFill>
              <a:latin typeface="Calibri"/>
            </a:endParaRPr>
          </a:p>
        </p:txBody>
      </p:sp>
      <p:sp>
        <p:nvSpPr>
          <p:cNvPr id="9" name="object 9"/>
          <p:cNvSpPr txBox="1"/>
          <p:nvPr/>
        </p:nvSpPr>
        <p:spPr>
          <a:xfrm>
            <a:off x="741830" y="3977191"/>
            <a:ext cx="1845608" cy="2143309"/>
          </a:xfrm>
          <a:prstGeom prst="rect">
            <a:avLst/>
          </a:prstGeom>
        </p:spPr>
        <p:txBody>
          <a:bodyPr vert="horz" wrap="square" lIns="0" tIns="11206" rIns="0" bIns="0" rtlCol="0">
            <a:spAutoFit/>
          </a:bodyPr>
          <a:lstStyle/>
          <a:p>
            <a:pPr marL="11206" defTabSz="806867">
              <a:spcBef>
                <a:spcPts val="88"/>
              </a:spcBef>
            </a:pPr>
            <a:r>
              <a:rPr sz="2118" dirty="0">
                <a:solidFill>
                  <a:srgbClr val="FFFC78"/>
                </a:solidFill>
                <a:latin typeface="Times New Roman"/>
                <a:cs typeface="Times New Roman"/>
              </a:rPr>
              <a:t>2</a:t>
            </a:r>
            <a:endParaRPr sz="2118">
              <a:solidFill>
                <a:prstClr val="black"/>
              </a:solidFill>
              <a:latin typeface="Times New Roman"/>
              <a:cs typeface="Times New Roman"/>
            </a:endParaRPr>
          </a:p>
          <a:p>
            <a:pPr defTabSz="806867">
              <a:spcBef>
                <a:spcPts val="35"/>
              </a:spcBef>
            </a:pPr>
            <a:endParaRPr sz="2824">
              <a:solidFill>
                <a:prstClr val="black"/>
              </a:solidFill>
              <a:latin typeface="Times New Roman"/>
              <a:cs typeface="Times New Roman"/>
            </a:endParaRPr>
          </a:p>
          <a:p>
            <a:pPr marL="11206" defTabSz="806867"/>
            <a:r>
              <a:rPr sz="2118" spc="9" dirty="0">
                <a:solidFill>
                  <a:srgbClr val="FF82D6"/>
                </a:solidFill>
                <a:latin typeface="Times New Roman"/>
                <a:cs typeface="Times New Roman"/>
              </a:rPr>
              <a:t>3.</a:t>
            </a:r>
            <a:endParaRPr sz="2118">
              <a:solidFill>
                <a:prstClr val="black"/>
              </a:solidFill>
              <a:latin typeface="Times New Roman"/>
              <a:cs typeface="Times New Roman"/>
            </a:endParaRPr>
          </a:p>
          <a:p>
            <a:pPr defTabSz="806867"/>
            <a:endParaRPr sz="2294">
              <a:solidFill>
                <a:prstClr val="black"/>
              </a:solidFill>
              <a:latin typeface="Times New Roman"/>
              <a:cs typeface="Times New Roman"/>
            </a:endParaRPr>
          </a:p>
          <a:p>
            <a:pPr defTabSz="806867">
              <a:spcBef>
                <a:spcPts val="22"/>
              </a:spcBef>
            </a:pPr>
            <a:endParaRPr sz="2382">
              <a:solidFill>
                <a:prstClr val="black"/>
              </a:solidFill>
              <a:latin typeface="Times New Roman"/>
              <a:cs typeface="Times New Roman"/>
            </a:endParaRPr>
          </a:p>
          <a:p>
            <a:pPr marL="346841" defTabSz="806867"/>
            <a:r>
              <a:rPr sz="2118" dirty="0">
                <a:solidFill>
                  <a:srgbClr val="FFFC78"/>
                </a:solidFill>
                <a:latin typeface="Times New Roman"/>
                <a:cs typeface="Times New Roman"/>
              </a:rPr>
              <a:t>Lombardi</a:t>
            </a:r>
            <a:r>
              <a:rPr sz="2118" spc="-75" dirty="0">
                <a:solidFill>
                  <a:srgbClr val="FFFC78"/>
                </a:solidFill>
                <a:latin typeface="Times New Roman"/>
                <a:cs typeface="Times New Roman"/>
              </a:rPr>
              <a:t> </a:t>
            </a:r>
            <a:r>
              <a:rPr sz="2118" dirty="0">
                <a:solidFill>
                  <a:srgbClr val="FFFC78"/>
                </a:solidFill>
                <a:latin typeface="Times New Roman"/>
                <a:cs typeface="Times New Roman"/>
              </a:rPr>
              <a:t>5-5</a:t>
            </a:r>
            <a:endParaRPr sz="2118">
              <a:solidFill>
                <a:prstClr val="black"/>
              </a:solidFill>
              <a:latin typeface="Times New Roman"/>
              <a:cs typeface="Times New Roman"/>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63774" y="1104900"/>
            <a:ext cx="3417794" cy="607719"/>
          </a:xfrm>
          <a:prstGeom prst="rect">
            <a:avLst/>
          </a:prstGeom>
        </p:spPr>
        <p:txBody>
          <a:bodyPr vert="horz" wrap="square" lIns="0" tIns="10085" rIns="0" bIns="0" rtlCol="0">
            <a:spAutoFit/>
          </a:bodyPr>
          <a:lstStyle/>
          <a:p>
            <a:pPr marL="11206">
              <a:spcBef>
                <a:spcPts val="79"/>
              </a:spcBef>
            </a:pPr>
            <a:r>
              <a:rPr spc="-4" dirty="0"/>
              <a:t>Codifferentiation</a:t>
            </a:r>
          </a:p>
        </p:txBody>
      </p:sp>
      <p:pic>
        <p:nvPicPr>
          <p:cNvPr id="3" name="object 3"/>
          <p:cNvPicPr/>
          <p:nvPr/>
        </p:nvPicPr>
        <p:blipFill>
          <a:blip r:embed="rId2" cstate="print"/>
          <a:stretch>
            <a:fillRect/>
          </a:stretch>
        </p:blipFill>
        <p:spPr>
          <a:xfrm>
            <a:off x="1143000" y="2151528"/>
            <a:ext cx="6858000" cy="3630706"/>
          </a:xfrm>
          <a:prstGeom prst="rect">
            <a:avLst/>
          </a:prstGeom>
        </p:spPr>
      </p:pic>
      <p:sp>
        <p:nvSpPr>
          <p:cNvPr id="4" name="object 4"/>
          <p:cNvSpPr txBox="1"/>
          <p:nvPr/>
        </p:nvSpPr>
        <p:spPr>
          <a:xfrm>
            <a:off x="1817594" y="5792544"/>
            <a:ext cx="2562225" cy="337238"/>
          </a:xfrm>
          <a:prstGeom prst="rect">
            <a:avLst/>
          </a:prstGeom>
        </p:spPr>
        <p:txBody>
          <a:bodyPr vert="horz" wrap="square" lIns="0" tIns="11206" rIns="0" bIns="0" rtlCol="0">
            <a:spAutoFit/>
          </a:bodyPr>
          <a:lstStyle/>
          <a:p>
            <a:pPr marL="11206" defTabSz="806867">
              <a:spcBef>
                <a:spcPts val="88"/>
              </a:spcBef>
            </a:pPr>
            <a:r>
              <a:rPr sz="2118" spc="-4" dirty="0">
                <a:solidFill>
                  <a:srgbClr val="FFFC78"/>
                </a:solidFill>
                <a:latin typeface="Times New Roman"/>
                <a:cs typeface="Times New Roman"/>
              </a:rPr>
              <a:t>Johnson</a:t>
            </a:r>
            <a:r>
              <a:rPr sz="2118" spc="-31" dirty="0">
                <a:solidFill>
                  <a:srgbClr val="FFFC78"/>
                </a:solidFill>
                <a:latin typeface="Times New Roman"/>
                <a:cs typeface="Times New Roman"/>
              </a:rPr>
              <a:t> </a:t>
            </a:r>
            <a:r>
              <a:rPr sz="2118" dirty="0">
                <a:solidFill>
                  <a:srgbClr val="FFFC78"/>
                </a:solidFill>
                <a:latin typeface="Times New Roman"/>
                <a:cs typeface="Times New Roman"/>
              </a:rPr>
              <a:t>and</a:t>
            </a:r>
            <a:r>
              <a:rPr sz="2118" spc="-31" dirty="0">
                <a:solidFill>
                  <a:srgbClr val="FFFC78"/>
                </a:solidFill>
                <a:latin typeface="Times New Roman"/>
                <a:cs typeface="Times New Roman"/>
              </a:rPr>
              <a:t> </a:t>
            </a:r>
            <a:r>
              <a:rPr sz="2118" dirty="0">
                <a:solidFill>
                  <a:srgbClr val="FFFC78"/>
                </a:solidFill>
                <a:latin typeface="Times New Roman"/>
                <a:cs typeface="Times New Roman"/>
              </a:rPr>
              <a:t>Everitt</a:t>
            </a:r>
            <a:r>
              <a:rPr sz="2118" spc="-22" dirty="0">
                <a:solidFill>
                  <a:srgbClr val="FFFC78"/>
                </a:solidFill>
                <a:latin typeface="Times New Roman"/>
                <a:cs typeface="Times New Roman"/>
              </a:rPr>
              <a:t> </a:t>
            </a:r>
            <a:r>
              <a:rPr sz="2118" dirty="0">
                <a:solidFill>
                  <a:srgbClr val="FFFC78"/>
                </a:solidFill>
                <a:latin typeface="Times New Roman"/>
                <a:cs typeface="Times New Roman"/>
              </a:rPr>
              <a:t>4.5</a:t>
            </a:r>
            <a:endParaRPr sz="2118">
              <a:solidFill>
                <a:prstClr val="black"/>
              </a:solidFill>
              <a:latin typeface="Times New Roman"/>
              <a:cs typeface="Times New Roman"/>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0709" y="713880"/>
            <a:ext cx="5995759" cy="1205254"/>
          </a:xfrm>
          <a:prstGeom prst="rect">
            <a:avLst/>
          </a:prstGeom>
        </p:spPr>
        <p:txBody>
          <a:bodyPr vert="horz" wrap="square" lIns="0" tIns="10085" rIns="0" bIns="0" rtlCol="0">
            <a:spAutoFit/>
          </a:bodyPr>
          <a:lstStyle/>
          <a:p>
            <a:pPr marL="1667524" marR="4483" indent="-890355">
              <a:spcBef>
                <a:spcPts val="79"/>
              </a:spcBef>
            </a:pPr>
            <a:r>
              <a:rPr spc="-4" dirty="0"/>
              <a:t>Temporal organization of </a:t>
            </a:r>
            <a:r>
              <a:rPr spc="-957" dirty="0"/>
              <a:t> </a:t>
            </a:r>
            <a:r>
              <a:rPr spc="-4" dirty="0"/>
              <a:t>spermatogenesis</a:t>
            </a:r>
          </a:p>
        </p:txBody>
      </p:sp>
      <p:pic>
        <p:nvPicPr>
          <p:cNvPr id="3" name="object 3"/>
          <p:cNvPicPr/>
          <p:nvPr/>
        </p:nvPicPr>
        <p:blipFill>
          <a:blip r:embed="rId2" cstate="print"/>
          <a:stretch>
            <a:fillRect/>
          </a:stretch>
        </p:blipFill>
        <p:spPr>
          <a:xfrm>
            <a:off x="806824" y="2353234"/>
            <a:ext cx="3899647" cy="3429000"/>
          </a:xfrm>
          <a:prstGeom prst="rect">
            <a:avLst/>
          </a:prstGeom>
        </p:spPr>
      </p:pic>
      <p:sp>
        <p:nvSpPr>
          <p:cNvPr id="4" name="object 4"/>
          <p:cNvSpPr txBox="1">
            <a:spLocks noGrp="1"/>
          </p:cNvSpPr>
          <p:nvPr>
            <p:ph type="body" idx="1"/>
          </p:nvPr>
        </p:nvSpPr>
        <p:spPr>
          <a:xfrm>
            <a:off x="1085444" y="1850552"/>
            <a:ext cx="6166291" cy="5722540"/>
          </a:xfrm>
          <a:prstGeom prst="rect">
            <a:avLst/>
          </a:prstGeom>
        </p:spPr>
        <p:txBody>
          <a:bodyPr vert="horz" wrap="square" lIns="0" tIns="75640" rIns="0" bIns="0" rtlCol="0">
            <a:spAutoFit/>
          </a:bodyPr>
          <a:lstStyle/>
          <a:p>
            <a:pPr marL="3605685">
              <a:spcBef>
                <a:spcPts val="596"/>
              </a:spcBef>
            </a:pPr>
            <a:r>
              <a:rPr spc="-4" dirty="0"/>
              <a:t>Spermatogenic</a:t>
            </a:r>
            <a:r>
              <a:rPr spc="-13" dirty="0"/>
              <a:t> </a:t>
            </a:r>
            <a:r>
              <a:rPr dirty="0"/>
              <a:t>cycle</a:t>
            </a:r>
            <a:r>
              <a:rPr b="0" u="none" dirty="0">
                <a:latin typeface="Times New Roman"/>
                <a:cs typeface="Times New Roman"/>
              </a:rPr>
              <a:t>:</a:t>
            </a:r>
          </a:p>
          <a:p>
            <a:pPr marL="3909941" marR="4483" indent="-304256">
              <a:lnSpc>
                <a:spcPct val="99600"/>
              </a:lnSpc>
              <a:spcBef>
                <a:spcPts val="516"/>
              </a:spcBef>
            </a:pPr>
            <a:r>
              <a:rPr b="0" u="none" dirty="0">
                <a:latin typeface="Times New Roman"/>
                <a:cs typeface="Times New Roman"/>
              </a:rPr>
              <a:t>-Time for the completion of </a:t>
            </a:r>
            <a:r>
              <a:rPr b="0" u="none" spc="4" dirty="0"/>
              <a:t> </a:t>
            </a:r>
            <a:r>
              <a:rPr b="0" u="none" spc="-4" dirty="0"/>
              <a:t>spermatogenesis </a:t>
            </a:r>
            <a:r>
              <a:rPr b="0" u="none" dirty="0">
                <a:latin typeface="Times New Roman"/>
                <a:cs typeface="Times New Roman"/>
              </a:rPr>
              <a:t>very </a:t>
            </a:r>
            <a:r>
              <a:rPr b="0" u="none" spc="4" dirty="0"/>
              <a:t> </a:t>
            </a:r>
            <a:r>
              <a:rPr b="0" u="none" dirty="0">
                <a:latin typeface="Times New Roman"/>
                <a:cs typeface="Times New Roman"/>
              </a:rPr>
              <a:t>consistent</a:t>
            </a:r>
            <a:r>
              <a:rPr b="0" u="none" spc="-31" dirty="0"/>
              <a:t> </a:t>
            </a:r>
            <a:r>
              <a:rPr b="0" u="none" spc="-4" dirty="0"/>
              <a:t>within</a:t>
            </a:r>
            <a:r>
              <a:rPr b="0" u="none" spc="-31" dirty="0"/>
              <a:t> </a:t>
            </a:r>
            <a:r>
              <a:rPr b="0" u="none" dirty="0">
                <a:latin typeface="Times New Roman"/>
                <a:cs typeface="Times New Roman"/>
              </a:rPr>
              <a:t>a</a:t>
            </a:r>
            <a:r>
              <a:rPr b="0" u="none" spc="-26" dirty="0"/>
              <a:t> </a:t>
            </a:r>
            <a:r>
              <a:rPr b="0" u="none" spc="-4" dirty="0"/>
              <a:t>species</a:t>
            </a:r>
          </a:p>
          <a:p>
            <a:pPr marL="636528">
              <a:spcBef>
                <a:spcPts val="13"/>
              </a:spcBef>
            </a:pPr>
            <a:endParaRPr sz="3088"/>
          </a:p>
          <a:p>
            <a:pPr marL="3909941" marR="16249" indent="-304256">
              <a:lnSpc>
                <a:spcPct val="99800"/>
              </a:lnSpc>
            </a:pPr>
            <a:r>
              <a:rPr b="0" u="none" dirty="0">
                <a:latin typeface="Times New Roman"/>
                <a:cs typeface="Times New Roman"/>
              </a:rPr>
              <a:t>Individual </a:t>
            </a:r>
            <a:r>
              <a:rPr b="0" u="none" spc="-4" dirty="0"/>
              <a:t>Spermatogonium </a:t>
            </a:r>
            <a:r>
              <a:rPr b="0" u="none" dirty="0">
                <a:latin typeface="Times New Roman"/>
                <a:cs typeface="Times New Roman"/>
              </a:rPr>
              <a:t> begin</a:t>
            </a:r>
            <a:r>
              <a:rPr b="0" u="none" spc="-26" dirty="0"/>
              <a:t> </a:t>
            </a:r>
            <a:r>
              <a:rPr b="0" u="none" dirty="0">
                <a:latin typeface="Times New Roman"/>
                <a:cs typeface="Times New Roman"/>
              </a:rPr>
              <a:t>to</a:t>
            </a:r>
            <a:r>
              <a:rPr b="0" u="none" spc="-22" dirty="0"/>
              <a:t> </a:t>
            </a:r>
            <a:r>
              <a:rPr b="0" u="none" dirty="0">
                <a:latin typeface="Times New Roman"/>
                <a:cs typeface="Times New Roman"/>
              </a:rPr>
              <a:t>divide</a:t>
            </a:r>
            <a:r>
              <a:rPr b="0" u="none" spc="-22" dirty="0"/>
              <a:t> </a:t>
            </a:r>
            <a:r>
              <a:rPr b="0" u="none" dirty="0">
                <a:latin typeface="Times New Roman"/>
                <a:cs typeface="Times New Roman"/>
              </a:rPr>
              <a:t>mitotically </a:t>
            </a:r>
            <a:r>
              <a:rPr b="0" u="none" spc="-516" dirty="0"/>
              <a:t> </a:t>
            </a:r>
            <a:r>
              <a:rPr b="0" u="none" dirty="0">
                <a:latin typeface="Times New Roman"/>
                <a:cs typeface="Times New Roman"/>
              </a:rPr>
              <a:t>and meiotically at regular </a:t>
            </a:r>
            <a:r>
              <a:rPr b="0" u="none" spc="4" dirty="0"/>
              <a:t> </a:t>
            </a:r>
            <a:r>
              <a:rPr b="0" u="none" dirty="0">
                <a:latin typeface="Times New Roman"/>
                <a:cs typeface="Times New Roman"/>
              </a:rPr>
              <a:t>time interval for a given </a:t>
            </a:r>
            <a:r>
              <a:rPr b="0" u="none" spc="4" dirty="0"/>
              <a:t> </a:t>
            </a:r>
            <a:r>
              <a:rPr b="0" u="none" spc="-4" dirty="0"/>
              <a:t>species</a:t>
            </a:r>
          </a:p>
          <a:p>
            <a:pPr marL="647735">
              <a:spcBef>
                <a:spcPts val="1694"/>
              </a:spcBef>
            </a:pPr>
            <a:r>
              <a:rPr b="0" u="none" spc="-4" dirty="0"/>
              <a:t>Johnson</a:t>
            </a:r>
            <a:r>
              <a:rPr b="0" u="none" spc="-22" dirty="0"/>
              <a:t> </a:t>
            </a:r>
            <a:r>
              <a:rPr b="0" u="none" dirty="0">
                <a:latin typeface="Times New Roman"/>
                <a:cs typeface="Times New Roman"/>
              </a:rPr>
              <a:t>and</a:t>
            </a:r>
            <a:r>
              <a:rPr b="0" u="none" spc="-18" dirty="0"/>
              <a:t> </a:t>
            </a:r>
            <a:r>
              <a:rPr b="0" u="none" dirty="0">
                <a:latin typeface="Times New Roman"/>
                <a:cs typeface="Times New Roman"/>
              </a:rPr>
              <a:t>Everitt</a:t>
            </a:r>
            <a:r>
              <a:rPr b="0" u="none" spc="-18" dirty="0"/>
              <a:t> </a:t>
            </a:r>
            <a:r>
              <a:rPr b="0" u="none" dirty="0">
                <a:latin typeface="Times New Roman"/>
                <a:cs typeface="Times New Roman"/>
              </a:rPr>
              <a:t>Table</a:t>
            </a:r>
            <a:r>
              <a:rPr b="0" u="none" spc="-13" dirty="0"/>
              <a:t> </a:t>
            </a:r>
            <a:r>
              <a:rPr b="0" u="none" dirty="0">
                <a:latin typeface="Times New Roman"/>
                <a:cs typeface="Times New Roman"/>
              </a:rPr>
              <a:t>4.1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2548C0-FFCE-0766-F3B0-F75697F5E94C}"/>
              </a:ext>
            </a:extLst>
          </p:cNvPr>
          <p:cNvSpPr>
            <a:spLocks noGrp="1"/>
          </p:cNvSpPr>
          <p:nvPr>
            <p:ph type="title"/>
          </p:nvPr>
        </p:nvSpPr>
        <p:spPr/>
        <p:txBody>
          <a:bodyPr/>
          <a:lstStyle/>
          <a:p>
            <a:endParaRPr lang="el-GR"/>
          </a:p>
        </p:txBody>
      </p:sp>
      <p:pic>
        <p:nvPicPr>
          <p:cNvPr id="4" name="Θέση περιεχομένου 3">
            <a:extLst>
              <a:ext uri="{FF2B5EF4-FFF2-40B4-BE49-F238E27FC236}">
                <a16:creationId xmlns:a16="http://schemas.microsoft.com/office/drawing/2014/main" id="{CB857C7A-86BF-4A2C-82E6-8AE4A65C49B0}"/>
              </a:ext>
            </a:extLst>
          </p:cNvPr>
          <p:cNvPicPr>
            <a:picLocks noGrp="1" noChangeAspect="1"/>
          </p:cNvPicPr>
          <p:nvPr>
            <p:ph idx="1"/>
          </p:nvPr>
        </p:nvPicPr>
        <p:blipFill>
          <a:blip r:embed="rId2"/>
          <a:stretch>
            <a:fillRect/>
          </a:stretch>
        </p:blipFill>
        <p:spPr>
          <a:xfrm>
            <a:off x="1568488" y="476673"/>
            <a:ext cx="6007025" cy="5976664"/>
          </a:xfrm>
          <a:prstGeom prst="rect">
            <a:avLst/>
          </a:prstGeom>
        </p:spPr>
      </p:pic>
    </p:spTree>
    <p:extLst>
      <p:ext uri="{BB962C8B-B14F-4D97-AF65-F5344CB8AC3E}">
        <p14:creationId xmlns:p14="http://schemas.microsoft.com/office/powerpoint/2010/main" val="138699105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0709" y="713880"/>
            <a:ext cx="5995759" cy="1205254"/>
          </a:xfrm>
          <a:prstGeom prst="rect">
            <a:avLst/>
          </a:prstGeom>
        </p:spPr>
        <p:txBody>
          <a:bodyPr vert="horz" wrap="square" lIns="0" tIns="10085" rIns="0" bIns="0" rtlCol="0">
            <a:spAutoFit/>
          </a:bodyPr>
          <a:lstStyle/>
          <a:p>
            <a:pPr marL="1317882" marR="4483" indent="-540713">
              <a:spcBef>
                <a:spcPts val="79"/>
              </a:spcBef>
            </a:pPr>
            <a:r>
              <a:rPr spc="-4" dirty="0"/>
              <a:t>Temporal organization of </a:t>
            </a:r>
            <a:r>
              <a:rPr spc="-957" dirty="0"/>
              <a:t> </a:t>
            </a:r>
            <a:r>
              <a:rPr spc="-4" dirty="0"/>
              <a:t>spermatogenesis</a:t>
            </a:r>
            <a:r>
              <a:rPr spc="-13" dirty="0"/>
              <a:t> </a:t>
            </a:r>
            <a:r>
              <a:rPr spc="-4" dirty="0"/>
              <a:t>(2)</a:t>
            </a:r>
          </a:p>
        </p:txBody>
      </p:sp>
      <p:sp>
        <p:nvSpPr>
          <p:cNvPr id="3" name="object 3"/>
          <p:cNvSpPr txBox="1"/>
          <p:nvPr/>
        </p:nvSpPr>
        <p:spPr>
          <a:xfrm>
            <a:off x="4775946" y="2161838"/>
            <a:ext cx="3188074" cy="2761235"/>
          </a:xfrm>
          <a:prstGeom prst="rect">
            <a:avLst/>
          </a:prstGeom>
        </p:spPr>
        <p:txBody>
          <a:bodyPr vert="horz" wrap="square" lIns="0" tIns="11206" rIns="0" bIns="0" rtlCol="0">
            <a:spAutoFit/>
          </a:bodyPr>
          <a:lstStyle/>
          <a:p>
            <a:pPr marL="314902" marR="180984" indent="-304256" defTabSz="806867">
              <a:spcBef>
                <a:spcPts val="88"/>
              </a:spcBef>
            </a:pPr>
            <a:r>
              <a:rPr sz="2118" spc="-4" dirty="0">
                <a:solidFill>
                  <a:srgbClr val="FFFC78"/>
                </a:solidFill>
                <a:latin typeface="Times New Roman"/>
                <a:cs typeface="Times New Roman"/>
              </a:rPr>
              <a:t>Duration </a:t>
            </a:r>
            <a:r>
              <a:rPr sz="2118" dirty="0">
                <a:solidFill>
                  <a:srgbClr val="FFFC78"/>
                </a:solidFill>
                <a:latin typeface="Times New Roman"/>
                <a:cs typeface="Times New Roman"/>
              </a:rPr>
              <a:t>of cycle of the </a:t>
            </a:r>
            <a:r>
              <a:rPr sz="2118" spc="4" dirty="0">
                <a:solidFill>
                  <a:srgbClr val="FFFC78"/>
                </a:solidFill>
                <a:latin typeface="Times New Roman"/>
                <a:cs typeface="Times New Roman"/>
              </a:rPr>
              <a:t> </a:t>
            </a:r>
            <a:r>
              <a:rPr sz="2118" spc="-4" dirty="0">
                <a:solidFill>
                  <a:srgbClr val="FFFC78"/>
                </a:solidFill>
                <a:latin typeface="Times New Roman"/>
                <a:cs typeface="Times New Roman"/>
              </a:rPr>
              <a:t>seminiferous</a:t>
            </a:r>
            <a:r>
              <a:rPr sz="2118" spc="-53" dirty="0">
                <a:solidFill>
                  <a:srgbClr val="FFFC78"/>
                </a:solidFill>
                <a:latin typeface="Times New Roman"/>
                <a:cs typeface="Times New Roman"/>
              </a:rPr>
              <a:t> </a:t>
            </a:r>
            <a:r>
              <a:rPr sz="2118" dirty="0">
                <a:solidFill>
                  <a:srgbClr val="FFFC78"/>
                </a:solidFill>
                <a:latin typeface="Times New Roman"/>
                <a:cs typeface="Times New Roman"/>
              </a:rPr>
              <a:t>epithelium:</a:t>
            </a:r>
            <a:endParaRPr sz="2118">
              <a:solidFill>
                <a:prstClr val="black"/>
              </a:solidFill>
              <a:latin typeface="Times New Roman"/>
              <a:cs typeface="Times New Roman"/>
            </a:endParaRPr>
          </a:p>
          <a:p>
            <a:pPr defTabSz="806867">
              <a:spcBef>
                <a:spcPts val="40"/>
              </a:spcBef>
            </a:pPr>
            <a:endParaRPr sz="3044">
              <a:solidFill>
                <a:prstClr val="black"/>
              </a:solidFill>
              <a:latin typeface="Times New Roman"/>
              <a:cs typeface="Times New Roman"/>
            </a:endParaRPr>
          </a:p>
          <a:p>
            <a:pPr marL="314902" marR="4483" indent="-2802" defTabSz="806867">
              <a:lnSpc>
                <a:spcPct val="99800"/>
              </a:lnSpc>
            </a:pPr>
            <a:r>
              <a:rPr sz="2118" dirty="0">
                <a:solidFill>
                  <a:srgbClr val="FFFC78"/>
                </a:solidFill>
                <a:latin typeface="Times New Roman"/>
                <a:cs typeface="Times New Roman"/>
              </a:rPr>
              <a:t>-</a:t>
            </a:r>
            <a:r>
              <a:rPr sz="2118" spc="-13" dirty="0">
                <a:solidFill>
                  <a:srgbClr val="FFFC78"/>
                </a:solidFill>
                <a:latin typeface="Times New Roman"/>
                <a:cs typeface="Times New Roman"/>
              </a:rPr>
              <a:t> </a:t>
            </a:r>
            <a:r>
              <a:rPr sz="2118" dirty="0">
                <a:solidFill>
                  <a:srgbClr val="FFFC78"/>
                </a:solidFill>
                <a:latin typeface="Times New Roman"/>
                <a:cs typeface="Times New Roman"/>
              </a:rPr>
              <a:t>spermatagonium</a:t>
            </a:r>
            <a:r>
              <a:rPr sz="2118" spc="-26" dirty="0">
                <a:solidFill>
                  <a:srgbClr val="FFFC78"/>
                </a:solidFill>
                <a:latin typeface="Times New Roman"/>
                <a:cs typeface="Times New Roman"/>
              </a:rPr>
              <a:t> </a:t>
            </a:r>
            <a:r>
              <a:rPr sz="2118" spc="-4" dirty="0">
                <a:solidFill>
                  <a:srgbClr val="FFFC78"/>
                </a:solidFill>
                <a:latin typeface="Times New Roman"/>
                <a:cs typeface="Times New Roman"/>
              </a:rPr>
              <a:t>starts</a:t>
            </a:r>
            <a:r>
              <a:rPr sz="2118" spc="-26" dirty="0">
                <a:solidFill>
                  <a:srgbClr val="FFFC78"/>
                </a:solidFill>
                <a:latin typeface="Times New Roman"/>
                <a:cs typeface="Times New Roman"/>
              </a:rPr>
              <a:t> </a:t>
            </a:r>
            <a:r>
              <a:rPr sz="2118" dirty="0">
                <a:solidFill>
                  <a:srgbClr val="FFFC78"/>
                </a:solidFill>
                <a:latin typeface="Times New Roman"/>
                <a:cs typeface="Times New Roman"/>
              </a:rPr>
              <a:t>to </a:t>
            </a:r>
            <a:r>
              <a:rPr sz="2118" spc="-516" dirty="0">
                <a:solidFill>
                  <a:srgbClr val="FFFC78"/>
                </a:solidFill>
                <a:latin typeface="Times New Roman"/>
                <a:cs typeface="Times New Roman"/>
              </a:rPr>
              <a:t> </a:t>
            </a:r>
            <a:r>
              <a:rPr sz="2118" dirty="0">
                <a:solidFill>
                  <a:srgbClr val="FFFC78"/>
                </a:solidFill>
                <a:latin typeface="Times New Roman"/>
                <a:cs typeface="Times New Roman"/>
              </a:rPr>
              <a:t>undergo new cycle after </a:t>
            </a:r>
            <a:r>
              <a:rPr sz="2118" spc="4" dirty="0">
                <a:solidFill>
                  <a:srgbClr val="FFFC78"/>
                </a:solidFill>
                <a:latin typeface="Times New Roman"/>
                <a:cs typeface="Times New Roman"/>
              </a:rPr>
              <a:t> </a:t>
            </a:r>
            <a:r>
              <a:rPr sz="2118" dirty="0">
                <a:solidFill>
                  <a:srgbClr val="FFFC78"/>
                </a:solidFill>
                <a:latin typeface="Times New Roman"/>
                <a:cs typeface="Times New Roman"/>
              </a:rPr>
              <a:t>aprox. ¼ of the time for </a:t>
            </a:r>
            <a:r>
              <a:rPr sz="2118" spc="4" dirty="0">
                <a:solidFill>
                  <a:srgbClr val="FFFC78"/>
                </a:solidFill>
                <a:latin typeface="Times New Roman"/>
                <a:cs typeface="Times New Roman"/>
              </a:rPr>
              <a:t> </a:t>
            </a:r>
            <a:r>
              <a:rPr sz="2118" dirty="0">
                <a:solidFill>
                  <a:srgbClr val="FFFC78"/>
                </a:solidFill>
                <a:latin typeface="Times New Roman"/>
                <a:cs typeface="Times New Roman"/>
              </a:rPr>
              <a:t>complete </a:t>
            </a:r>
            <a:r>
              <a:rPr sz="2118" spc="-4" dirty="0">
                <a:solidFill>
                  <a:srgbClr val="FFFC78"/>
                </a:solidFill>
                <a:latin typeface="Times New Roman"/>
                <a:cs typeface="Times New Roman"/>
              </a:rPr>
              <a:t>spermatogenesis </a:t>
            </a:r>
            <a:r>
              <a:rPr sz="2118" spc="-516" dirty="0">
                <a:solidFill>
                  <a:srgbClr val="FFFC78"/>
                </a:solidFill>
                <a:latin typeface="Times New Roman"/>
                <a:cs typeface="Times New Roman"/>
              </a:rPr>
              <a:t> </a:t>
            </a:r>
            <a:r>
              <a:rPr sz="2118" dirty="0">
                <a:solidFill>
                  <a:srgbClr val="FFFC78"/>
                </a:solidFill>
                <a:latin typeface="Times New Roman"/>
                <a:cs typeface="Times New Roman"/>
              </a:rPr>
              <a:t>has</a:t>
            </a:r>
            <a:r>
              <a:rPr sz="2118" spc="-4" dirty="0">
                <a:solidFill>
                  <a:srgbClr val="FFFC78"/>
                </a:solidFill>
                <a:latin typeface="Times New Roman"/>
                <a:cs typeface="Times New Roman"/>
              </a:rPr>
              <a:t> </a:t>
            </a:r>
            <a:r>
              <a:rPr sz="2118" dirty="0">
                <a:solidFill>
                  <a:srgbClr val="FFFC78"/>
                </a:solidFill>
                <a:latin typeface="Times New Roman"/>
                <a:cs typeface="Times New Roman"/>
              </a:rPr>
              <a:t>passed</a:t>
            </a:r>
            <a:endParaRPr sz="2118">
              <a:solidFill>
                <a:prstClr val="black"/>
              </a:solidFill>
              <a:latin typeface="Times New Roman"/>
              <a:cs typeface="Times New Roman"/>
            </a:endParaRPr>
          </a:p>
        </p:txBody>
      </p:sp>
      <p:pic>
        <p:nvPicPr>
          <p:cNvPr id="4" name="object 4"/>
          <p:cNvPicPr/>
          <p:nvPr/>
        </p:nvPicPr>
        <p:blipFill>
          <a:blip r:embed="rId2" cstate="print"/>
          <a:stretch>
            <a:fillRect/>
          </a:stretch>
        </p:blipFill>
        <p:spPr>
          <a:xfrm>
            <a:off x="806824" y="2353234"/>
            <a:ext cx="3899647" cy="3429000"/>
          </a:xfrm>
          <a:prstGeom prst="rect">
            <a:avLst/>
          </a:prstGeom>
        </p:spPr>
      </p:pic>
      <p:sp>
        <p:nvSpPr>
          <p:cNvPr id="5" name="object 5"/>
          <p:cNvSpPr txBox="1"/>
          <p:nvPr/>
        </p:nvSpPr>
        <p:spPr>
          <a:xfrm>
            <a:off x="1817594" y="5792544"/>
            <a:ext cx="3242422" cy="337238"/>
          </a:xfrm>
          <a:prstGeom prst="rect">
            <a:avLst/>
          </a:prstGeom>
        </p:spPr>
        <p:txBody>
          <a:bodyPr vert="horz" wrap="square" lIns="0" tIns="11206" rIns="0" bIns="0" rtlCol="0">
            <a:spAutoFit/>
          </a:bodyPr>
          <a:lstStyle/>
          <a:p>
            <a:pPr marL="11206" defTabSz="806867">
              <a:spcBef>
                <a:spcPts val="88"/>
              </a:spcBef>
            </a:pPr>
            <a:r>
              <a:rPr sz="2118" spc="-4" dirty="0">
                <a:solidFill>
                  <a:srgbClr val="FFFC78"/>
                </a:solidFill>
                <a:latin typeface="Times New Roman"/>
                <a:cs typeface="Times New Roman"/>
              </a:rPr>
              <a:t>Johnson</a:t>
            </a:r>
            <a:r>
              <a:rPr sz="2118" spc="-26" dirty="0">
                <a:solidFill>
                  <a:srgbClr val="FFFC78"/>
                </a:solidFill>
                <a:latin typeface="Times New Roman"/>
                <a:cs typeface="Times New Roman"/>
              </a:rPr>
              <a:t> </a:t>
            </a:r>
            <a:r>
              <a:rPr sz="2118" dirty="0">
                <a:solidFill>
                  <a:srgbClr val="FFFC78"/>
                </a:solidFill>
                <a:latin typeface="Times New Roman"/>
                <a:cs typeface="Times New Roman"/>
              </a:rPr>
              <a:t>and</a:t>
            </a:r>
            <a:r>
              <a:rPr sz="2118" spc="-22" dirty="0">
                <a:solidFill>
                  <a:srgbClr val="FFFC78"/>
                </a:solidFill>
                <a:latin typeface="Times New Roman"/>
                <a:cs typeface="Times New Roman"/>
              </a:rPr>
              <a:t> </a:t>
            </a:r>
            <a:r>
              <a:rPr sz="2118" dirty="0">
                <a:solidFill>
                  <a:srgbClr val="FFFC78"/>
                </a:solidFill>
                <a:latin typeface="Times New Roman"/>
                <a:cs typeface="Times New Roman"/>
              </a:rPr>
              <a:t>Everitt</a:t>
            </a:r>
            <a:r>
              <a:rPr sz="2118" spc="-18" dirty="0">
                <a:solidFill>
                  <a:srgbClr val="FFFC78"/>
                </a:solidFill>
                <a:latin typeface="Times New Roman"/>
                <a:cs typeface="Times New Roman"/>
              </a:rPr>
              <a:t> </a:t>
            </a:r>
            <a:r>
              <a:rPr sz="2118" dirty="0">
                <a:solidFill>
                  <a:srgbClr val="FFFC78"/>
                </a:solidFill>
                <a:latin typeface="Times New Roman"/>
                <a:cs typeface="Times New Roman"/>
              </a:rPr>
              <a:t>Table</a:t>
            </a:r>
            <a:r>
              <a:rPr sz="2118" spc="-18" dirty="0">
                <a:solidFill>
                  <a:srgbClr val="FFFC78"/>
                </a:solidFill>
                <a:latin typeface="Times New Roman"/>
                <a:cs typeface="Times New Roman"/>
              </a:rPr>
              <a:t> </a:t>
            </a:r>
            <a:r>
              <a:rPr sz="2118" dirty="0">
                <a:solidFill>
                  <a:srgbClr val="FFFC78"/>
                </a:solidFill>
                <a:latin typeface="Times New Roman"/>
                <a:cs typeface="Times New Roman"/>
              </a:rPr>
              <a:t>4.1</a:t>
            </a:r>
            <a:endParaRPr sz="2118">
              <a:solidFill>
                <a:prstClr val="black"/>
              </a:solidFill>
              <a:latin typeface="Times New Roman"/>
              <a:cs typeface="Times New Roman"/>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0709" y="713880"/>
            <a:ext cx="5995759" cy="1205254"/>
          </a:xfrm>
          <a:prstGeom prst="rect">
            <a:avLst/>
          </a:prstGeom>
        </p:spPr>
        <p:txBody>
          <a:bodyPr vert="horz" wrap="square" lIns="0" tIns="10085" rIns="0" bIns="0" rtlCol="0">
            <a:spAutoFit/>
          </a:bodyPr>
          <a:lstStyle/>
          <a:p>
            <a:pPr marL="1317882" marR="4483" indent="-540713">
              <a:spcBef>
                <a:spcPts val="79"/>
              </a:spcBef>
            </a:pPr>
            <a:r>
              <a:rPr spc="-4" dirty="0"/>
              <a:t>Temporal organization of </a:t>
            </a:r>
            <a:r>
              <a:rPr spc="-957" dirty="0"/>
              <a:t> </a:t>
            </a:r>
            <a:r>
              <a:rPr spc="-4" dirty="0"/>
              <a:t>spermatogenesis</a:t>
            </a:r>
            <a:r>
              <a:rPr spc="-13" dirty="0"/>
              <a:t> </a:t>
            </a:r>
            <a:r>
              <a:rPr spc="-4" dirty="0"/>
              <a:t>(3)</a:t>
            </a:r>
          </a:p>
        </p:txBody>
      </p:sp>
      <p:pic>
        <p:nvPicPr>
          <p:cNvPr id="3" name="object 3"/>
          <p:cNvPicPr/>
          <p:nvPr/>
        </p:nvPicPr>
        <p:blipFill>
          <a:blip r:embed="rId2" cstate="print"/>
          <a:stretch>
            <a:fillRect/>
          </a:stretch>
        </p:blipFill>
        <p:spPr>
          <a:xfrm>
            <a:off x="1143000" y="2151528"/>
            <a:ext cx="6858000" cy="3630706"/>
          </a:xfrm>
          <a:prstGeom prst="rect">
            <a:avLst/>
          </a:prstGeom>
        </p:spPr>
      </p:pic>
      <p:sp>
        <p:nvSpPr>
          <p:cNvPr id="4" name="object 4"/>
          <p:cNvSpPr txBox="1"/>
          <p:nvPr/>
        </p:nvSpPr>
        <p:spPr>
          <a:xfrm>
            <a:off x="1683123" y="5927015"/>
            <a:ext cx="3331509" cy="337238"/>
          </a:xfrm>
          <a:prstGeom prst="rect">
            <a:avLst/>
          </a:prstGeom>
        </p:spPr>
        <p:txBody>
          <a:bodyPr vert="horz" wrap="square" lIns="0" tIns="11206" rIns="0" bIns="0" rtlCol="0">
            <a:spAutoFit/>
          </a:bodyPr>
          <a:lstStyle/>
          <a:p>
            <a:pPr marL="11206" defTabSz="806867">
              <a:spcBef>
                <a:spcPts val="88"/>
              </a:spcBef>
            </a:pPr>
            <a:r>
              <a:rPr sz="2118" spc="-4" dirty="0">
                <a:solidFill>
                  <a:srgbClr val="FFFC78"/>
                </a:solidFill>
                <a:latin typeface="Times New Roman"/>
                <a:cs typeface="Times New Roman"/>
              </a:rPr>
              <a:t>Johnson</a:t>
            </a:r>
            <a:r>
              <a:rPr sz="2118" spc="-22" dirty="0">
                <a:solidFill>
                  <a:srgbClr val="FFFC78"/>
                </a:solidFill>
                <a:latin typeface="Times New Roman"/>
                <a:cs typeface="Times New Roman"/>
              </a:rPr>
              <a:t> </a:t>
            </a:r>
            <a:r>
              <a:rPr sz="2118" dirty="0">
                <a:solidFill>
                  <a:srgbClr val="FFFC78"/>
                </a:solidFill>
                <a:latin typeface="Times New Roman"/>
                <a:cs typeface="Times New Roman"/>
              </a:rPr>
              <a:t>and</a:t>
            </a:r>
            <a:r>
              <a:rPr sz="2118" spc="-22" dirty="0">
                <a:solidFill>
                  <a:srgbClr val="FFFC78"/>
                </a:solidFill>
                <a:latin typeface="Times New Roman"/>
                <a:cs typeface="Times New Roman"/>
              </a:rPr>
              <a:t> </a:t>
            </a:r>
            <a:r>
              <a:rPr sz="2118" dirty="0">
                <a:solidFill>
                  <a:srgbClr val="FFFC78"/>
                </a:solidFill>
                <a:latin typeface="Times New Roman"/>
                <a:cs typeface="Times New Roman"/>
              </a:rPr>
              <a:t>Everitt</a:t>
            </a:r>
            <a:r>
              <a:rPr sz="2118" spc="-18" dirty="0">
                <a:solidFill>
                  <a:srgbClr val="FFFC78"/>
                </a:solidFill>
                <a:latin typeface="Times New Roman"/>
                <a:cs typeface="Times New Roman"/>
              </a:rPr>
              <a:t> </a:t>
            </a:r>
            <a:r>
              <a:rPr sz="2118" spc="-4" dirty="0">
                <a:solidFill>
                  <a:srgbClr val="FFFC78"/>
                </a:solidFill>
                <a:latin typeface="Times New Roman"/>
                <a:cs typeface="Times New Roman"/>
              </a:rPr>
              <a:t>Figure</a:t>
            </a:r>
            <a:r>
              <a:rPr sz="2118" spc="-22" dirty="0">
                <a:solidFill>
                  <a:srgbClr val="FFFC78"/>
                </a:solidFill>
                <a:latin typeface="Times New Roman"/>
                <a:cs typeface="Times New Roman"/>
              </a:rPr>
              <a:t> </a:t>
            </a:r>
            <a:r>
              <a:rPr sz="2118" dirty="0">
                <a:solidFill>
                  <a:srgbClr val="FFFC78"/>
                </a:solidFill>
                <a:latin typeface="Times New Roman"/>
                <a:cs typeface="Times New Roman"/>
              </a:rPr>
              <a:t>4.7</a:t>
            </a:r>
            <a:endParaRPr sz="2118">
              <a:solidFill>
                <a:prstClr val="black"/>
              </a:solidFill>
              <a:latin typeface="Times New Roman"/>
              <a:cs typeface="Times New Roman"/>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0709" y="713880"/>
            <a:ext cx="5995759" cy="1205254"/>
          </a:xfrm>
          <a:prstGeom prst="rect">
            <a:avLst/>
          </a:prstGeom>
        </p:spPr>
        <p:txBody>
          <a:bodyPr vert="horz" wrap="square" lIns="0" tIns="10085" rIns="0" bIns="0" rtlCol="0">
            <a:spAutoFit/>
          </a:bodyPr>
          <a:lstStyle/>
          <a:p>
            <a:pPr marL="1667524" marR="4483" indent="-616356">
              <a:spcBef>
                <a:spcPts val="79"/>
              </a:spcBef>
            </a:pPr>
            <a:r>
              <a:rPr spc="-4" dirty="0"/>
              <a:t>Spatial organization of </a:t>
            </a:r>
            <a:r>
              <a:rPr spc="-957" dirty="0"/>
              <a:t> </a:t>
            </a:r>
            <a:r>
              <a:rPr spc="-4" dirty="0"/>
              <a:t>spermatogenesis</a:t>
            </a:r>
          </a:p>
        </p:txBody>
      </p:sp>
      <p:pic>
        <p:nvPicPr>
          <p:cNvPr id="3" name="object 3"/>
          <p:cNvPicPr/>
          <p:nvPr/>
        </p:nvPicPr>
        <p:blipFill>
          <a:blip r:embed="rId2" cstate="print"/>
          <a:stretch>
            <a:fillRect/>
          </a:stretch>
        </p:blipFill>
        <p:spPr>
          <a:xfrm>
            <a:off x="1143000" y="2151528"/>
            <a:ext cx="3361765" cy="3630706"/>
          </a:xfrm>
          <a:prstGeom prst="rect">
            <a:avLst/>
          </a:prstGeom>
        </p:spPr>
      </p:pic>
      <p:sp>
        <p:nvSpPr>
          <p:cNvPr id="4" name="object 4"/>
          <p:cNvSpPr txBox="1"/>
          <p:nvPr/>
        </p:nvSpPr>
        <p:spPr>
          <a:xfrm>
            <a:off x="1683123" y="2084921"/>
            <a:ext cx="6143625" cy="4219862"/>
          </a:xfrm>
          <a:prstGeom prst="rect">
            <a:avLst/>
          </a:prstGeom>
        </p:spPr>
        <p:txBody>
          <a:bodyPr vert="horz" wrap="square" lIns="0" tIns="86285" rIns="0" bIns="0" rtlCol="0">
            <a:spAutoFit/>
          </a:bodyPr>
          <a:lstStyle/>
          <a:p>
            <a:pPr marL="3036396" defTabSz="806867">
              <a:spcBef>
                <a:spcPts val="679"/>
              </a:spcBef>
            </a:pPr>
            <a:r>
              <a:rPr sz="2471" b="1" u="heavy" spc="-4" dirty="0">
                <a:solidFill>
                  <a:srgbClr val="FFFC78"/>
                </a:solidFill>
                <a:uFill>
                  <a:solidFill>
                    <a:srgbClr val="FFFC78"/>
                  </a:solidFill>
                </a:uFill>
                <a:latin typeface="Times New Roman"/>
                <a:cs typeface="Times New Roman"/>
              </a:rPr>
              <a:t>Spermatogenic</a:t>
            </a:r>
            <a:r>
              <a:rPr sz="2471" b="1" u="heavy" spc="-18" dirty="0">
                <a:solidFill>
                  <a:srgbClr val="FFFC78"/>
                </a:solidFill>
                <a:uFill>
                  <a:solidFill>
                    <a:srgbClr val="FFFC78"/>
                  </a:solidFill>
                </a:uFill>
                <a:latin typeface="Times New Roman"/>
                <a:cs typeface="Times New Roman"/>
              </a:rPr>
              <a:t> </a:t>
            </a:r>
            <a:r>
              <a:rPr sz="2471" b="1" u="heavy" spc="-4" dirty="0">
                <a:solidFill>
                  <a:srgbClr val="FFFC78"/>
                </a:solidFill>
                <a:uFill>
                  <a:solidFill>
                    <a:srgbClr val="FFFC78"/>
                  </a:solidFill>
                </a:uFill>
                <a:latin typeface="Times New Roman"/>
                <a:cs typeface="Times New Roman"/>
              </a:rPr>
              <a:t>wave</a:t>
            </a:r>
            <a:r>
              <a:rPr sz="2471" spc="-4" dirty="0">
                <a:solidFill>
                  <a:srgbClr val="FFFC78"/>
                </a:solidFill>
                <a:latin typeface="Times New Roman"/>
                <a:cs typeface="Times New Roman"/>
              </a:rPr>
              <a:t>:</a:t>
            </a:r>
            <a:endParaRPr sz="2471">
              <a:solidFill>
                <a:prstClr val="black"/>
              </a:solidFill>
              <a:latin typeface="Times New Roman"/>
              <a:cs typeface="Times New Roman"/>
            </a:endParaRPr>
          </a:p>
          <a:p>
            <a:pPr marL="3340652" marR="4483" indent="-2802" defTabSz="806867">
              <a:lnSpc>
                <a:spcPct val="100200"/>
              </a:lnSpc>
              <a:spcBef>
                <a:spcPts val="587"/>
              </a:spcBef>
            </a:pPr>
            <a:r>
              <a:rPr sz="2471" dirty="0">
                <a:solidFill>
                  <a:srgbClr val="FFFC78"/>
                </a:solidFill>
                <a:latin typeface="Times New Roman"/>
                <a:cs typeface="Times New Roman"/>
              </a:rPr>
              <a:t>Each </a:t>
            </a:r>
            <a:r>
              <a:rPr sz="2471" spc="-4" dirty="0">
                <a:solidFill>
                  <a:srgbClr val="FFFC78"/>
                </a:solidFill>
                <a:latin typeface="Times New Roman"/>
                <a:cs typeface="Times New Roman"/>
              </a:rPr>
              <a:t>region </a:t>
            </a:r>
            <a:r>
              <a:rPr sz="2471" dirty="0">
                <a:solidFill>
                  <a:srgbClr val="FFFC78"/>
                </a:solidFill>
                <a:latin typeface="Times New Roman"/>
                <a:cs typeface="Times New Roman"/>
              </a:rPr>
              <a:t>of </a:t>
            </a:r>
            <a:r>
              <a:rPr sz="2471" spc="4" dirty="0">
                <a:solidFill>
                  <a:srgbClr val="FFFC78"/>
                </a:solidFill>
                <a:latin typeface="Times New Roman"/>
                <a:cs typeface="Times New Roman"/>
              </a:rPr>
              <a:t> </a:t>
            </a:r>
            <a:r>
              <a:rPr sz="2471" spc="-4" dirty="0">
                <a:solidFill>
                  <a:srgbClr val="FFFC78"/>
                </a:solidFill>
                <a:latin typeface="Times New Roman"/>
                <a:cs typeface="Times New Roman"/>
              </a:rPr>
              <a:t>seminiferous tubule </a:t>
            </a:r>
            <a:r>
              <a:rPr sz="2471" dirty="0">
                <a:solidFill>
                  <a:srgbClr val="FFFC78"/>
                </a:solidFill>
                <a:latin typeface="Times New Roman"/>
                <a:cs typeface="Times New Roman"/>
              </a:rPr>
              <a:t>at </a:t>
            </a:r>
            <a:r>
              <a:rPr sz="2471" spc="-604" dirty="0">
                <a:solidFill>
                  <a:srgbClr val="FFFC78"/>
                </a:solidFill>
                <a:latin typeface="Times New Roman"/>
                <a:cs typeface="Times New Roman"/>
              </a:rPr>
              <a:t> </a:t>
            </a:r>
            <a:r>
              <a:rPr sz="2471" dirty="0">
                <a:solidFill>
                  <a:srgbClr val="FFFC78"/>
                </a:solidFill>
                <a:latin typeface="Times New Roman"/>
                <a:cs typeface="Times New Roman"/>
              </a:rPr>
              <a:t>a </a:t>
            </a:r>
            <a:r>
              <a:rPr sz="2471" spc="-4" dirty="0">
                <a:solidFill>
                  <a:srgbClr val="FFFC78"/>
                </a:solidFill>
                <a:latin typeface="Times New Roman"/>
                <a:cs typeface="Times New Roman"/>
              </a:rPr>
              <a:t>slightly different </a:t>
            </a:r>
            <a:r>
              <a:rPr sz="2471" dirty="0">
                <a:solidFill>
                  <a:srgbClr val="FFFC78"/>
                </a:solidFill>
                <a:latin typeface="Times New Roman"/>
                <a:cs typeface="Times New Roman"/>
              </a:rPr>
              <a:t> </a:t>
            </a:r>
            <a:r>
              <a:rPr sz="2471" spc="-4" dirty="0">
                <a:solidFill>
                  <a:srgbClr val="FFFC78"/>
                </a:solidFill>
                <a:latin typeface="Times New Roman"/>
                <a:cs typeface="Times New Roman"/>
              </a:rPr>
              <a:t>stage </a:t>
            </a:r>
            <a:r>
              <a:rPr sz="2471" dirty="0">
                <a:solidFill>
                  <a:srgbClr val="FFFC78"/>
                </a:solidFill>
                <a:latin typeface="Times New Roman"/>
                <a:cs typeface="Times New Roman"/>
              </a:rPr>
              <a:t>of </a:t>
            </a:r>
            <a:r>
              <a:rPr sz="2471" spc="4" dirty="0">
                <a:solidFill>
                  <a:srgbClr val="FFFC78"/>
                </a:solidFill>
                <a:latin typeface="Times New Roman"/>
                <a:cs typeface="Times New Roman"/>
              </a:rPr>
              <a:t> </a:t>
            </a:r>
            <a:r>
              <a:rPr sz="2471" spc="-4" dirty="0">
                <a:solidFill>
                  <a:srgbClr val="FFFC78"/>
                </a:solidFill>
                <a:latin typeface="Times New Roman"/>
                <a:cs typeface="Times New Roman"/>
              </a:rPr>
              <a:t>spermatogenesis</a:t>
            </a:r>
            <a:endParaRPr sz="2471">
              <a:solidFill>
                <a:prstClr val="black"/>
              </a:solidFill>
              <a:latin typeface="Times New Roman"/>
              <a:cs typeface="Times New Roman"/>
            </a:endParaRPr>
          </a:p>
          <a:p>
            <a:pPr marL="3340652" marR="650536" indent="-304256" algn="just" defTabSz="806867">
              <a:spcBef>
                <a:spcPts val="591"/>
              </a:spcBef>
            </a:pPr>
            <a:r>
              <a:rPr sz="2471" spc="-4" dirty="0">
                <a:solidFill>
                  <a:srgbClr val="FFFC78"/>
                </a:solidFill>
                <a:latin typeface="Times New Roman"/>
                <a:cs typeface="Times New Roman"/>
              </a:rPr>
              <a:t>-aids </a:t>
            </a:r>
            <a:r>
              <a:rPr sz="2471" dirty="0">
                <a:solidFill>
                  <a:srgbClr val="FFFC78"/>
                </a:solidFill>
                <a:latin typeface="Times New Roman"/>
                <a:cs typeface="Times New Roman"/>
              </a:rPr>
              <a:t>in </a:t>
            </a:r>
            <a:r>
              <a:rPr sz="2471" spc="-4" dirty="0">
                <a:solidFill>
                  <a:srgbClr val="FFFC78"/>
                </a:solidFill>
                <a:latin typeface="Times New Roman"/>
                <a:cs typeface="Times New Roman"/>
              </a:rPr>
              <a:t>providing </a:t>
            </a:r>
            <a:r>
              <a:rPr sz="2471" dirty="0">
                <a:solidFill>
                  <a:srgbClr val="FFFC78"/>
                </a:solidFill>
                <a:latin typeface="Times New Roman"/>
                <a:cs typeface="Times New Roman"/>
              </a:rPr>
              <a:t>a </a:t>
            </a:r>
            <a:r>
              <a:rPr sz="2471" spc="-609" dirty="0">
                <a:solidFill>
                  <a:srgbClr val="FFFC78"/>
                </a:solidFill>
                <a:latin typeface="Times New Roman"/>
                <a:cs typeface="Times New Roman"/>
              </a:rPr>
              <a:t> </a:t>
            </a:r>
            <a:r>
              <a:rPr sz="2471" spc="-4" dirty="0">
                <a:solidFill>
                  <a:srgbClr val="FFFC78"/>
                </a:solidFill>
                <a:latin typeface="Times New Roman"/>
                <a:cs typeface="Times New Roman"/>
              </a:rPr>
              <a:t>steady supply </a:t>
            </a:r>
            <a:r>
              <a:rPr sz="2471" dirty="0">
                <a:solidFill>
                  <a:srgbClr val="FFFC78"/>
                </a:solidFill>
                <a:latin typeface="Times New Roman"/>
                <a:cs typeface="Times New Roman"/>
              </a:rPr>
              <a:t>of </a:t>
            </a:r>
            <a:r>
              <a:rPr sz="2471" spc="4" dirty="0">
                <a:solidFill>
                  <a:srgbClr val="FFFC78"/>
                </a:solidFill>
                <a:latin typeface="Times New Roman"/>
                <a:cs typeface="Times New Roman"/>
              </a:rPr>
              <a:t> </a:t>
            </a:r>
            <a:r>
              <a:rPr sz="2471" spc="-4" dirty="0">
                <a:solidFill>
                  <a:srgbClr val="FFFC78"/>
                </a:solidFill>
                <a:latin typeface="Times New Roman"/>
                <a:cs typeface="Times New Roman"/>
              </a:rPr>
              <a:t>sperm</a:t>
            </a:r>
            <a:endParaRPr sz="2471">
              <a:solidFill>
                <a:prstClr val="black"/>
              </a:solidFill>
              <a:latin typeface="Times New Roman"/>
              <a:cs typeface="Times New Roman"/>
            </a:endParaRPr>
          </a:p>
          <a:p>
            <a:pPr marL="11206" defTabSz="806867">
              <a:spcBef>
                <a:spcPts val="1774"/>
              </a:spcBef>
            </a:pPr>
            <a:r>
              <a:rPr sz="2118" spc="-4" dirty="0">
                <a:solidFill>
                  <a:srgbClr val="FFFC78"/>
                </a:solidFill>
                <a:latin typeface="Times New Roman"/>
                <a:cs typeface="Times New Roman"/>
              </a:rPr>
              <a:t>Johnson</a:t>
            </a:r>
            <a:r>
              <a:rPr sz="2118" spc="-22" dirty="0">
                <a:solidFill>
                  <a:srgbClr val="FFFC78"/>
                </a:solidFill>
                <a:latin typeface="Times New Roman"/>
                <a:cs typeface="Times New Roman"/>
              </a:rPr>
              <a:t> </a:t>
            </a:r>
            <a:r>
              <a:rPr sz="2118" dirty="0">
                <a:solidFill>
                  <a:srgbClr val="FFFC78"/>
                </a:solidFill>
                <a:latin typeface="Times New Roman"/>
                <a:cs typeface="Times New Roman"/>
              </a:rPr>
              <a:t>and</a:t>
            </a:r>
            <a:r>
              <a:rPr sz="2118" spc="-18" dirty="0">
                <a:solidFill>
                  <a:srgbClr val="FFFC78"/>
                </a:solidFill>
                <a:latin typeface="Times New Roman"/>
                <a:cs typeface="Times New Roman"/>
              </a:rPr>
              <a:t> </a:t>
            </a:r>
            <a:r>
              <a:rPr sz="2118" dirty="0">
                <a:solidFill>
                  <a:srgbClr val="FFFC78"/>
                </a:solidFill>
                <a:latin typeface="Times New Roman"/>
                <a:cs typeface="Times New Roman"/>
              </a:rPr>
              <a:t>Everitt</a:t>
            </a:r>
            <a:r>
              <a:rPr sz="2118" spc="-13" dirty="0">
                <a:solidFill>
                  <a:srgbClr val="FFFC78"/>
                </a:solidFill>
                <a:latin typeface="Times New Roman"/>
                <a:cs typeface="Times New Roman"/>
              </a:rPr>
              <a:t> </a:t>
            </a:r>
            <a:r>
              <a:rPr sz="2118" spc="-4" dirty="0">
                <a:solidFill>
                  <a:srgbClr val="FFFC78"/>
                </a:solidFill>
                <a:latin typeface="Times New Roman"/>
                <a:cs typeface="Times New Roman"/>
              </a:rPr>
              <a:t>Figure</a:t>
            </a:r>
            <a:r>
              <a:rPr sz="2118" spc="-18" dirty="0">
                <a:solidFill>
                  <a:srgbClr val="FFFC78"/>
                </a:solidFill>
                <a:latin typeface="Times New Roman"/>
                <a:cs typeface="Times New Roman"/>
              </a:rPr>
              <a:t> </a:t>
            </a:r>
            <a:r>
              <a:rPr sz="2118" dirty="0">
                <a:solidFill>
                  <a:srgbClr val="FFFC78"/>
                </a:solidFill>
                <a:latin typeface="Times New Roman"/>
                <a:cs typeface="Times New Roman"/>
              </a:rPr>
              <a:t>4.10</a:t>
            </a:r>
            <a:endParaRPr sz="2118">
              <a:solidFill>
                <a:prstClr val="black"/>
              </a:solidFill>
              <a:latin typeface="Times New Roman"/>
              <a:cs typeface="Times New Roman"/>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0709" y="713880"/>
            <a:ext cx="5995759" cy="1205254"/>
          </a:xfrm>
          <a:prstGeom prst="rect">
            <a:avLst/>
          </a:prstGeom>
        </p:spPr>
        <p:txBody>
          <a:bodyPr vert="horz" wrap="square" lIns="0" tIns="10085" rIns="0" bIns="0" rtlCol="0">
            <a:spAutoFit/>
          </a:bodyPr>
          <a:lstStyle/>
          <a:p>
            <a:pPr marL="1317882" marR="4483" indent="-266714">
              <a:spcBef>
                <a:spcPts val="79"/>
              </a:spcBef>
            </a:pPr>
            <a:r>
              <a:rPr spc="-4" dirty="0"/>
              <a:t>Spatial organization of </a:t>
            </a:r>
            <a:r>
              <a:rPr spc="-957" dirty="0"/>
              <a:t> </a:t>
            </a:r>
            <a:r>
              <a:rPr spc="-4" dirty="0"/>
              <a:t>spermatogenesis</a:t>
            </a:r>
            <a:r>
              <a:rPr spc="-18" dirty="0"/>
              <a:t> </a:t>
            </a:r>
            <a:r>
              <a:rPr spc="-4" dirty="0"/>
              <a:t>(2)</a:t>
            </a:r>
          </a:p>
        </p:txBody>
      </p:sp>
      <p:pic>
        <p:nvPicPr>
          <p:cNvPr id="3" name="object 3"/>
          <p:cNvPicPr/>
          <p:nvPr/>
        </p:nvPicPr>
        <p:blipFill>
          <a:blip r:embed="rId2" cstate="print"/>
          <a:stretch>
            <a:fillRect/>
          </a:stretch>
        </p:blipFill>
        <p:spPr>
          <a:xfrm>
            <a:off x="1479177" y="2151529"/>
            <a:ext cx="5311588" cy="3227294"/>
          </a:xfrm>
          <a:prstGeom prst="rect">
            <a:avLst/>
          </a:prstGeom>
        </p:spPr>
      </p:pic>
      <p:sp>
        <p:nvSpPr>
          <p:cNvPr id="4" name="object 4"/>
          <p:cNvSpPr txBox="1"/>
          <p:nvPr/>
        </p:nvSpPr>
        <p:spPr>
          <a:xfrm>
            <a:off x="1683123" y="5927015"/>
            <a:ext cx="3331509" cy="337238"/>
          </a:xfrm>
          <a:prstGeom prst="rect">
            <a:avLst/>
          </a:prstGeom>
        </p:spPr>
        <p:txBody>
          <a:bodyPr vert="horz" wrap="square" lIns="0" tIns="11206" rIns="0" bIns="0" rtlCol="0">
            <a:spAutoFit/>
          </a:bodyPr>
          <a:lstStyle/>
          <a:p>
            <a:pPr marL="11206" defTabSz="806867">
              <a:spcBef>
                <a:spcPts val="88"/>
              </a:spcBef>
            </a:pPr>
            <a:r>
              <a:rPr sz="2118" spc="-4" dirty="0">
                <a:solidFill>
                  <a:srgbClr val="FFFC78"/>
                </a:solidFill>
                <a:latin typeface="Times New Roman"/>
                <a:cs typeface="Times New Roman"/>
              </a:rPr>
              <a:t>Johnson</a:t>
            </a:r>
            <a:r>
              <a:rPr sz="2118" spc="-22" dirty="0">
                <a:solidFill>
                  <a:srgbClr val="FFFC78"/>
                </a:solidFill>
                <a:latin typeface="Times New Roman"/>
                <a:cs typeface="Times New Roman"/>
              </a:rPr>
              <a:t> </a:t>
            </a:r>
            <a:r>
              <a:rPr sz="2118" dirty="0">
                <a:solidFill>
                  <a:srgbClr val="FFFC78"/>
                </a:solidFill>
                <a:latin typeface="Times New Roman"/>
                <a:cs typeface="Times New Roman"/>
              </a:rPr>
              <a:t>and</a:t>
            </a:r>
            <a:r>
              <a:rPr sz="2118" spc="-22" dirty="0">
                <a:solidFill>
                  <a:srgbClr val="FFFC78"/>
                </a:solidFill>
                <a:latin typeface="Times New Roman"/>
                <a:cs typeface="Times New Roman"/>
              </a:rPr>
              <a:t> </a:t>
            </a:r>
            <a:r>
              <a:rPr sz="2118" dirty="0">
                <a:solidFill>
                  <a:srgbClr val="FFFC78"/>
                </a:solidFill>
                <a:latin typeface="Times New Roman"/>
                <a:cs typeface="Times New Roman"/>
              </a:rPr>
              <a:t>Everitt</a:t>
            </a:r>
            <a:r>
              <a:rPr sz="2118" spc="-18" dirty="0">
                <a:solidFill>
                  <a:srgbClr val="FFFC78"/>
                </a:solidFill>
                <a:latin typeface="Times New Roman"/>
                <a:cs typeface="Times New Roman"/>
              </a:rPr>
              <a:t> </a:t>
            </a:r>
            <a:r>
              <a:rPr sz="2118" spc="-4" dirty="0">
                <a:solidFill>
                  <a:srgbClr val="FFFC78"/>
                </a:solidFill>
                <a:latin typeface="Times New Roman"/>
                <a:cs typeface="Times New Roman"/>
              </a:rPr>
              <a:t>Figure</a:t>
            </a:r>
            <a:r>
              <a:rPr sz="2118" spc="-22" dirty="0">
                <a:solidFill>
                  <a:srgbClr val="FFFC78"/>
                </a:solidFill>
                <a:latin typeface="Times New Roman"/>
                <a:cs typeface="Times New Roman"/>
              </a:rPr>
              <a:t> </a:t>
            </a:r>
            <a:r>
              <a:rPr sz="2118" dirty="0">
                <a:solidFill>
                  <a:srgbClr val="FFFC78"/>
                </a:solidFill>
                <a:latin typeface="Times New Roman"/>
                <a:cs typeface="Times New Roman"/>
              </a:rPr>
              <a:t>4.9</a:t>
            </a:r>
            <a:endParaRPr sz="2118">
              <a:solidFill>
                <a:prstClr val="black"/>
              </a:solidFill>
              <a:latin typeface="Times New Roman"/>
              <a:cs typeface="Times New Roman"/>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38386" y="1104900"/>
            <a:ext cx="6266329" cy="607719"/>
          </a:xfrm>
          <a:prstGeom prst="rect">
            <a:avLst/>
          </a:prstGeom>
        </p:spPr>
        <p:txBody>
          <a:bodyPr vert="horz" wrap="square" lIns="0" tIns="10085" rIns="0" bIns="0" rtlCol="0">
            <a:spAutoFit/>
          </a:bodyPr>
          <a:lstStyle/>
          <a:p>
            <a:pPr marL="11206">
              <a:spcBef>
                <a:spcPts val="79"/>
              </a:spcBef>
            </a:pPr>
            <a:r>
              <a:rPr spc="-4" dirty="0"/>
              <a:t>Disruption</a:t>
            </a:r>
            <a:r>
              <a:rPr spc="-13" dirty="0"/>
              <a:t> </a:t>
            </a:r>
            <a:r>
              <a:rPr spc="-4" dirty="0"/>
              <a:t>of</a:t>
            </a:r>
            <a:r>
              <a:rPr spc="-13" dirty="0"/>
              <a:t> </a:t>
            </a:r>
            <a:r>
              <a:rPr spc="-4" dirty="0"/>
              <a:t>spermatogenesis?</a:t>
            </a:r>
          </a:p>
        </p:txBody>
      </p:sp>
      <p:sp>
        <p:nvSpPr>
          <p:cNvPr id="3" name="object 3"/>
          <p:cNvSpPr txBox="1"/>
          <p:nvPr/>
        </p:nvSpPr>
        <p:spPr>
          <a:xfrm>
            <a:off x="4708711" y="2159149"/>
            <a:ext cx="3003176" cy="772345"/>
          </a:xfrm>
          <a:prstGeom prst="rect">
            <a:avLst/>
          </a:prstGeom>
        </p:spPr>
        <p:txBody>
          <a:bodyPr vert="horz" wrap="square" lIns="0" tIns="11766" rIns="0" bIns="0" rtlCol="0">
            <a:spAutoFit/>
          </a:bodyPr>
          <a:lstStyle/>
          <a:p>
            <a:pPr marL="314902" marR="4483" indent="-304256" defTabSz="806867">
              <a:spcBef>
                <a:spcPts val="93"/>
              </a:spcBef>
            </a:pPr>
            <a:r>
              <a:rPr sz="2471" spc="-4" dirty="0">
                <a:solidFill>
                  <a:srgbClr val="FFFC78"/>
                </a:solidFill>
                <a:latin typeface="Times New Roman"/>
                <a:cs typeface="Times New Roman"/>
              </a:rPr>
              <a:t>Declining sperm counts </a:t>
            </a:r>
            <a:r>
              <a:rPr sz="2471" spc="-604" dirty="0">
                <a:solidFill>
                  <a:srgbClr val="FFFC78"/>
                </a:solidFill>
                <a:latin typeface="Times New Roman"/>
                <a:cs typeface="Times New Roman"/>
              </a:rPr>
              <a:t> </a:t>
            </a:r>
            <a:r>
              <a:rPr sz="2471" spc="-4" dirty="0">
                <a:solidFill>
                  <a:srgbClr val="FFFC78"/>
                </a:solidFill>
                <a:latin typeface="Times New Roman"/>
                <a:cs typeface="Times New Roman"/>
              </a:rPr>
              <a:t>since</a:t>
            </a:r>
            <a:r>
              <a:rPr sz="2471" spc="-9" dirty="0">
                <a:solidFill>
                  <a:srgbClr val="FFFC78"/>
                </a:solidFill>
                <a:latin typeface="Times New Roman"/>
                <a:cs typeface="Times New Roman"/>
              </a:rPr>
              <a:t> </a:t>
            </a:r>
            <a:r>
              <a:rPr sz="2471" spc="-4" dirty="0">
                <a:solidFill>
                  <a:srgbClr val="FFFC78"/>
                </a:solidFill>
                <a:latin typeface="Times New Roman"/>
                <a:cs typeface="Times New Roman"/>
              </a:rPr>
              <a:t>1930s</a:t>
            </a:r>
            <a:endParaRPr sz="2471">
              <a:solidFill>
                <a:prstClr val="black"/>
              </a:solidFill>
              <a:latin typeface="Times New Roman"/>
              <a:cs typeface="Times New Roman"/>
            </a:endParaRPr>
          </a:p>
        </p:txBody>
      </p:sp>
      <p:pic>
        <p:nvPicPr>
          <p:cNvPr id="4" name="object 4"/>
          <p:cNvPicPr/>
          <p:nvPr/>
        </p:nvPicPr>
        <p:blipFill>
          <a:blip r:embed="rId2" cstate="print"/>
          <a:stretch>
            <a:fillRect/>
          </a:stretch>
        </p:blipFill>
        <p:spPr>
          <a:xfrm>
            <a:off x="1143000" y="2815814"/>
            <a:ext cx="3361765" cy="2299446"/>
          </a:xfrm>
          <a:prstGeom prst="rect">
            <a:avLst/>
          </a:prstGeom>
        </p:spPr>
      </p:pic>
      <p:sp>
        <p:nvSpPr>
          <p:cNvPr id="5" name="object 5"/>
          <p:cNvSpPr txBox="1"/>
          <p:nvPr/>
        </p:nvSpPr>
        <p:spPr>
          <a:xfrm>
            <a:off x="1078005" y="5389132"/>
            <a:ext cx="6141944" cy="990215"/>
          </a:xfrm>
          <a:prstGeom prst="rect">
            <a:avLst/>
          </a:prstGeom>
        </p:spPr>
        <p:txBody>
          <a:bodyPr vert="horz" wrap="square" lIns="0" tIns="12326" rIns="0" bIns="0" rtlCol="0">
            <a:spAutoFit/>
          </a:bodyPr>
          <a:lstStyle/>
          <a:p>
            <a:pPr marL="11206" marR="4483" defTabSz="806867">
              <a:lnSpc>
                <a:spcPct val="99600"/>
              </a:lnSpc>
              <a:spcBef>
                <a:spcPts val="97"/>
              </a:spcBef>
            </a:pPr>
            <a:r>
              <a:rPr sz="2118" spc="-4" dirty="0">
                <a:solidFill>
                  <a:srgbClr val="FFFC78"/>
                </a:solidFill>
                <a:latin typeface="Times New Roman"/>
                <a:cs typeface="Times New Roman"/>
              </a:rPr>
              <a:t>Graph </a:t>
            </a:r>
            <a:r>
              <a:rPr sz="2118" dirty="0">
                <a:solidFill>
                  <a:srgbClr val="FFFC78"/>
                </a:solidFill>
                <a:latin typeface="Times New Roman"/>
                <a:cs typeface="Times New Roman"/>
              </a:rPr>
              <a:t>from report “ </a:t>
            </a:r>
            <a:r>
              <a:rPr sz="2118" spc="-4" dirty="0">
                <a:solidFill>
                  <a:srgbClr val="FFFC78"/>
                </a:solidFill>
                <a:latin typeface="Times New Roman"/>
                <a:cs typeface="Times New Roman"/>
              </a:rPr>
              <a:t>Male </a:t>
            </a:r>
            <a:r>
              <a:rPr sz="2118" dirty="0">
                <a:solidFill>
                  <a:srgbClr val="FFFC78"/>
                </a:solidFill>
                <a:latin typeface="Times New Roman"/>
                <a:cs typeface="Times New Roman"/>
              </a:rPr>
              <a:t>Reproductive </a:t>
            </a:r>
            <a:r>
              <a:rPr sz="2118" spc="-4" dirty="0">
                <a:solidFill>
                  <a:srgbClr val="FFFC78"/>
                </a:solidFill>
                <a:latin typeface="Times New Roman"/>
                <a:cs typeface="Times New Roman"/>
              </a:rPr>
              <a:t>Health </a:t>
            </a:r>
            <a:r>
              <a:rPr sz="2118" dirty="0">
                <a:solidFill>
                  <a:srgbClr val="FFFC78"/>
                </a:solidFill>
                <a:latin typeface="Times New Roman"/>
                <a:cs typeface="Times New Roman"/>
              </a:rPr>
              <a:t>and </a:t>
            </a:r>
            <a:r>
              <a:rPr sz="2118" spc="4" dirty="0">
                <a:solidFill>
                  <a:srgbClr val="FFFC78"/>
                </a:solidFill>
                <a:latin typeface="Times New Roman"/>
                <a:cs typeface="Times New Roman"/>
              </a:rPr>
              <a:t> </a:t>
            </a:r>
            <a:r>
              <a:rPr sz="2118" dirty="0">
                <a:solidFill>
                  <a:srgbClr val="FFFC78"/>
                </a:solidFill>
                <a:latin typeface="Times New Roman"/>
                <a:cs typeface="Times New Roman"/>
              </a:rPr>
              <a:t>Environmental</a:t>
            </a:r>
            <a:r>
              <a:rPr sz="2118" spc="-13" dirty="0">
                <a:solidFill>
                  <a:srgbClr val="FFFC78"/>
                </a:solidFill>
                <a:latin typeface="Times New Roman"/>
                <a:cs typeface="Times New Roman"/>
              </a:rPr>
              <a:t> </a:t>
            </a:r>
            <a:r>
              <a:rPr sz="2118" dirty="0">
                <a:solidFill>
                  <a:srgbClr val="FFFC78"/>
                </a:solidFill>
                <a:latin typeface="Times New Roman"/>
                <a:cs typeface="Times New Roman"/>
              </a:rPr>
              <a:t>Chemicals</a:t>
            </a:r>
            <a:r>
              <a:rPr sz="2118" spc="-13" dirty="0">
                <a:solidFill>
                  <a:srgbClr val="FFFC78"/>
                </a:solidFill>
                <a:latin typeface="Times New Roman"/>
                <a:cs typeface="Times New Roman"/>
              </a:rPr>
              <a:t> </a:t>
            </a:r>
            <a:r>
              <a:rPr sz="2118" spc="-4" dirty="0">
                <a:solidFill>
                  <a:srgbClr val="FFFC78"/>
                </a:solidFill>
                <a:latin typeface="Times New Roman"/>
                <a:cs typeface="Times New Roman"/>
              </a:rPr>
              <a:t>with</a:t>
            </a:r>
            <a:r>
              <a:rPr sz="2118" spc="-18" dirty="0">
                <a:solidFill>
                  <a:srgbClr val="FFFC78"/>
                </a:solidFill>
                <a:latin typeface="Times New Roman"/>
                <a:cs typeface="Times New Roman"/>
              </a:rPr>
              <a:t> </a:t>
            </a:r>
            <a:r>
              <a:rPr sz="2118" dirty="0">
                <a:solidFill>
                  <a:srgbClr val="FFFC78"/>
                </a:solidFill>
                <a:latin typeface="Times New Roman"/>
                <a:cs typeface="Times New Roman"/>
              </a:rPr>
              <a:t>Estrogenic</a:t>
            </a:r>
            <a:r>
              <a:rPr sz="2118" spc="-13" dirty="0">
                <a:solidFill>
                  <a:srgbClr val="FFFC78"/>
                </a:solidFill>
                <a:latin typeface="Times New Roman"/>
                <a:cs typeface="Times New Roman"/>
              </a:rPr>
              <a:t> </a:t>
            </a:r>
            <a:r>
              <a:rPr sz="2118" spc="-4" dirty="0">
                <a:solidFill>
                  <a:srgbClr val="FFFC78"/>
                </a:solidFill>
                <a:latin typeface="Times New Roman"/>
                <a:cs typeface="Times New Roman"/>
              </a:rPr>
              <a:t>Effects”</a:t>
            </a:r>
            <a:r>
              <a:rPr sz="2118" spc="4" dirty="0">
                <a:solidFill>
                  <a:srgbClr val="FFFC78"/>
                </a:solidFill>
                <a:latin typeface="Times New Roman"/>
                <a:cs typeface="Times New Roman"/>
              </a:rPr>
              <a:t> </a:t>
            </a:r>
            <a:r>
              <a:rPr sz="2118" dirty="0">
                <a:solidFill>
                  <a:srgbClr val="FFFC78"/>
                </a:solidFill>
                <a:latin typeface="Times New Roman"/>
                <a:cs typeface="Times New Roman"/>
              </a:rPr>
              <a:t>1995 </a:t>
            </a:r>
            <a:r>
              <a:rPr sz="2118" spc="-516" dirty="0">
                <a:solidFill>
                  <a:srgbClr val="FFFC78"/>
                </a:solidFill>
                <a:latin typeface="Times New Roman"/>
                <a:cs typeface="Times New Roman"/>
              </a:rPr>
              <a:t> </a:t>
            </a:r>
            <a:r>
              <a:rPr sz="2118" dirty="0">
                <a:solidFill>
                  <a:srgbClr val="FFFC78"/>
                </a:solidFill>
                <a:latin typeface="Times New Roman"/>
                <a:cs typeface="Times New Roman"/>
              </a:rPr>
              <a:t>report</a:t>
            </a:r>
            <a:r>
              <a:rPr sz="2118" spc="-4" dirty="0">
                <a:solidFill>
                  <a:srgbClr val="FFFC78"/>
                </a:solidFill>
                <a:latin typeface="Times New Roman"/>
                <a:cs typeface="Times New Roman"/>
              </a:rPr>
              <a:t> </a:t>
            </a:r>
            <a:r>
              <a:rPr sz="2118" dirty="0">
                <a:solidFill>
                  <a:srgbClr val="FFFC78"/>
                </a:solidFill>
                <a:latin typeface="Times New Roman"/>
                <a:cs typeface="Times New Roman"/>
              </a:rPr>
              <a:t>by </a:t>
            </a:r>
            <a:r>
              <a:rPr sz="2118" spc="-4" dirty="0">
                <a:solidFill>
                  <a:srgbClr val="FFFC78"/>
                </a:solidFill>
                <a:latin typeface="Times New Roman"/>
                <a:cs typeface="Times New Roman"/>
              </a:rPr>
              <a:t>Danish</a:t>
            </a:r>
            <a:r>
              <a:rPr sz="2118" spc="-9" dirty="0">
                <a:solidFill>
                  <a:srgbClr val="FFFC78"/>
                </a:solidFill>
                <a:latin typeface="Times New Roman"/>
                <a:cs typeface="Times New Roman"/>
              </a:rPr>
              <a:t> </a:t>
            </a:r>
            <a:r>
              <a:rPr sz="2118" dirty="0">
                <a:solidFill>
                  <a:srgbClr val="FFFC78"/>
                </a:solidFill>
                <a:latin typeface="Times New Roman"/>
                <a:cs typeface="Times New Roman"/>
              </a:rPr>
              <a:t>EPA </a:t>
            </a:r>
            <a:r>
              <a:rPr sz="1059" dirty="0">
                <a:solidFill>
                  <a:srgbClr val="FFFC78"/>
                </a:solidFill>
                <a:latin typeface="Times New Roman"/>
                <a:cs typeface="Times New Roman"/>
              </a:rPr>
              <a:t>(</a:t>
            </a:r>
            <a:r>
              <a:rPr sz="1059" b="1" u="sng" dirty="0">
                <a:solidFill>
                  <a:srgbClr val="D6D7FF"/>
                </a:solidFill>
                <a:uFill>
                  <a:solidFill>
                    <a:srgbClr val="D6D7FF"/>
                  </a:solidFill>
                </a:uFill>
                <a:latin typeface="Arial"/>
                <a:cs typeface="Arial"/>
              </a:rPr>
              <a:t>students.whitman.edu/~cushinda/</a:t>
            </a:r>
            <a:r>
              <a:rPr sz="1059" b="1" u="sng" spc="4" dirty="0">
                <a:solidFill>
                  <a:srgbClr val="D6D7FF"/>
                </a:solidFill>
                <a:uFill>
                  <a:solidFill>
                    <a:srgbClr val="D6D7FF"/>
                  </a:solidFill>
                </a:uFill>
                <a:latin typeface="Arial"/>
                <a:cs typeface="Arial"/>
              </a:rPr>
              <a:t> </a:t>
            </a:r>
            <a:r>
              <a:rPr sz="1059" b="1" u="sng" spc="-4" dirty="0">
                <a:solidFill>
                  <a:srgbClr val="D6D7FF"/>
                </a:solidFill>
                <a:uFill>
                  <a:solidFill>
                    <a:srgbClr val="D6D7FF"/>
                  </a:solidFill>
                </a:uFill>
                <a:latin typeface="Arial"/>
                <a:cs typeface="Arial"/>
              </a:rPr>
              <a:t>mentrends.htm</a:t>
            </a:r>
            <a:r>
              <a:rPr sz="1059" b="1" spc="-4" dirty="0">
                <a:solidFill>
                  <a:srgbClr val="FFFC78"/>
                </a:solidFill>
                <a:latin typeface="Arial"/>
                <a:cs typeface="Arial"/>
              </a:rPr>
              <a:t>)</a:t>
            </a:r>
            <a:endParaRPr sz="1059">
              <a:solidFill>
                <a:prstClr val="black"/>
              </a:solidFill>
              <a:latin typeface="Arial"/>
              <a:cs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0709" y="713880"/>
            <a:ext cx="5995759" cy="1802790"/>
          </a:xfrm>
          <a:prstGeom prst="rect">
            <a:avLst/>
          </a:prstGeom>
        </p:spPr>
        <p:txBody>
          <a:bodyPr vert="horz" wrap="square" lIns="0" tIns="10085" rIns="0" bIns="0" rtlCol="0">
            <a:spAutoFit/>
          </a:bodyPr>
          <a:lstStyle/>
          <a:p>
            <a:pPr marL="1557140" marR="4483" indent="-1498305">
              <a:spcBef>
                <a:spcPts val="79"/>
              </a:spcBef>
            </a:pPr>
            <a:r>
              <a:rPr spc="-4" dirty="0"/>
              <a:t>How might contaminants disrupt </a:t>
            </a:r>
            <a:r>
              <a:rPr spc="-957" dirty="0"/>
              <a:t> </a:t>
            </a:r>
            <a:r>
              <a:rPr spc="-4" dirty="0"/>
              <a:t>spermatogenesis?</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5365" y="1104900"/>
            <a:ext cx="3513044" cy="607719"/>
          </a:xfrm>
          <a:prstGeom prst="rect">
            <a:avLst/>
          </a:prstGeom>
        </p:spPr>
        <p:txBody>
          <a:bodyPr vert="horz" wrap="square" lIns="0" tIns="10085" rIns="0" bIns="0" rtlCol="0">
            <a:spAutoFit/>
          </a:bodyPr>
          <a:lstStyle/>
          <a:p>
            <a:pPr marL="11206">
              <a:spcBef>
                <a:spcPts val="79"/>
              </a:spcBef>
            </a:pPr>
            <a:r>
              <a:rPr spc="-4" dirty="0"/>
              <a:t>Testicular</a:t>
            </a:r>
            <a:r>
              <a:rPr spc="-49" dirty="0"/>
              <a:t> </a:t>
            </a:r>
            <a:r>
              <a:rPr spc="-4" dirty="0"/>
              <a:t>Cancer</a:t>
            </a:r>
          </a:p>
        </p:txBody>
      </p:sp>
      <p:pic>
        <p:nvPicPr>
          <p:cNvPr id="3" name="object 3"/>
          <p:cNvPicPr/>
          <p:nvPr/>
        </p:nvPicPr>
        <p:blipFill>
          <a:blip r:embed="rId2" cstate="print"/>
          <a:stretch>
            <a:fillRect/>
          </a:stretch>
        </p:blipFill>
        <p:spPr>
          <a:xfrm>
            <a:off x="1143000" y="2151528"/>
            <a:ext cx="3361765" cy="3630706"/>
          </a:xfrm>
          <a:prstGeom prst="rect">
            <a:avLst/>
          </a:prstGeom>
        </p:spPr>
      </p:pic>
      <p:sp>
        <p:nvSpPr>
          <p:cNvPr id="4" name="object 4"/>
          <p:cNvSpPr txBox="1"/>
          <p:nvPr/>
        </p:nvSpPr>
        <p:spPr>
          <a:xfrm>
            <a:off x="4708711" y="2159149"/>
            <a:ext cx="3184712" cy="1609754"/>
          </a:xfrm>
          <a:prstGeom prst="rect">
            <a:avLst/>
          </a:prstGeom>
        </p:spPr>
        <p:txBody>
          <a:bodyPr vert="horz" wrap="square" lIns="0" tIns="11766" rIns="0" bIns="0" rtlCol="0">
            <a:spAutoFit/>
          </a:bodyPr>
          <a:lstStyle/>
          <a:p>
            <a:pPr marL="314902" marR="596745" indent="-304256" defTabSz="806867">
              <a:spcBef>
                <a:spcPts val="93"/>
              </a:spcBef>
            </a:pPr>
            <a:r>
              <a:rPr sz="2471" dirty="0">
                <a:solidFill>
                  <a:srgbClr val="FFFC78"/>
                </a:solidFill>
                <a:latin typeface="Times New Roman"/>
                <a:cs typeface="Times New Roman"/>
              </a:rPr>
              <a:t>3 </a:t>
            </a:r>
            <a:r>
              <a:rPr sz="2471" spc="-4" dirty="0">
                <a:solidFill>
                  <a:srgbClr val="FFFC78"/>
                </a:solidFill>
                <a:latin typeface="Times New Roman"/>
                <a:cs typeface="Times New Roman"/>
              </a:rPr>
              <a:t>fold increase since </a:t>
            </a:r>
            <a:r>
              <a:rPr sz="2471" spc="-609" dirty="0">
                <a:solidFill>
                  <a:srgbClr val="FFFC78"/>
                </a:solidFill>
                <a:latin typeface="Times New Roman"/>
                <a:cs typeface="Times New Roman"/>
              </a:rPr>
              <a:t> </a:t>
            </a:r>
            <a:r>
              <a:rPr sz="2471" dirty="0">
                <a:solidFill>
                  <a:srgbClr val="FFFC78"/>
                </a:solidFill>
                <a:latin typeface="Times New Roman"/>
                <a:cs typeface="Times New Roman"/>
              </a:rPr>
              <a:t>1940</a:t>
            </a:r>
            <a:endParaRPr sz="2471">
              <a:solidFill>
                <a:prstClr val="black"/>
              </a:solidFill>
              <a:latin typeface="Times New Roman"/>
              <a:cs typeface="Times New Roman"/>
            </a:endParaRPr>
          </a:p>
          <a:p>
            <a:pPr marL="314902" marR="4483" indent="-304256" defTabSz="806867">
              <a:spcBef>
                <a:spcPts val="596"/>
              </a:spcBef>
            </a:pPr>
            <a:r>
              <a:rPr sz="2471" spc="-4" dirty="0">
                <a:solidFill>
                  <a:srgbClr val="FFFC78"/>
                </a:solidFill>
                <a:latin typeface="Times New Roman"/>
                <a:cs typeface="Times New Roman"/>
              </a:rPr>
              <a:t>Leading cancer </a:t>
            </a:r>
            <a:r>
              <a:rPr sz="2471" dirty="0">
                <a:solidFill>
                  <a:srgbClr val="FFFC78"/>
                </a:solidFill>
                <a:latin typeface="Times New Roman"/>
                <a:cs typeface="Times New Roman"/>
              </a:rPr>
              <a:t>in </a:t>
            </a:r>
            <a:r>
              <a:rPr sz="2471" spc="4" dirty="0">
                <a:solidFill>
                  <a:srgbClr val="FFFC78"/>
                </a:solidFill>
                <a:latin typeface="Times New Roman"/>
                <a:cs typeface="Times New Roman"/>
              </a:rPr>
              <a:t> </a:t>
            </a:r>
            <a:r>
              <a:rPr sz="2471" spc="-4" dirty="0">
                <a:solidFill>
                  <a:srgbClr val="FFFC78"/>
                </a:solidFill>
                <a:latin typeface="Times New Roman"/>
                <a:cs typeface="Times New Roman"/>
              </a:rPr>
              <a:t>American</a:t>
            </a:r>
            <a:r>
              <a:rPr sz="2471" spc="-18" dirty="0">
                <a:solidFill>
                  <a:srgbClr val="FFFC78"/>
                </a:solidFill>
                <a:latin typeface="Times New Roman"/>
                <a:cs typeface="Times New Roman"/>
              </a:rPr>
              <a:t> </a:t>
            </a:r>
            <a:r>
              <a:rPr sz="2471" spc="-4" dirty="0">
                <a:solidFill>
                  <a:srgbClr val="FFFC78"/>
                </a:solidFill>
                <a:latin typeface="Times New Roman"/>
                <a:cs typeface="Times New Roman"/>
              </a:rPr>
              <a:t>males</a:t>
            </a:r>
            <a:r>
              <a:rPr sz="2471" spc="-18" dirty="0">
                <a:solidFill>
                  <a:srgbClr val="FFFC78"/>
                </a:solidFill>
                <a:latin typeface="Times New Roman"/>
                <a:cs typeface="Times New Roman"/>
              </a:rPr>
              <a:t> </a:t>
            </a:r>
            <a:r>
              <a:rPr sz="2471" spc="-4" dirty="0">
                <a:solidFill>
                  <a:srgbClr val="FFFC78"/>
                </a:solidFill>
                <a:latin typeface="Times New Roman"/>
                <a:cs typeface="Times New Roman"/>
              </a:rPr>
              <a:t>15-35</a:t>
            </a:r>
            <a:endParaRPr sz="2471">
              <a:solidFill>
                <a:prstClr val="black"/>
              </a:solidFill>
              <a:latin typeface="Times New Roman"/>
              <a:cs typeface="Times New Roman"/>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38386" y="1104900"/>
            <a:ext cx="6266329" cy="607719"/>
          </a:xfrm>
          <a:prstGeom prst="rect">
            <a:avLst/>
          </a:prstGeom>
        </p:spPr>
        <p:txBody>
          <a:bodyPr vert="horz" wrap="square" lIns="0" tIns="10085" rIns="0" bIns="0" rtlCol="0">
            <a:spAutoFit/>
          </a:bodyPr>
          <a:lstStyle/>
          <a:p>
            <a:pPr marL="11206">
              <a:spcBef>
                <a:spcPts val="79"/>
              </a:spcBef>
            </a:pPr>
            <a:r>
              <a:rPr spc="-4" dirty="0"/>
              <a:t>Disruption</a:t>
            </a:r>
            <a:r>
              <a:rPr spc="-13" dirty="0"/>
              <a:t> </a:t>
            </a:r>
            <a:r>
              <a:rPr spc="-4" dirty="0"/>
              <a:t>of</a:t>
            </a:r>
            <a:r>
              <a:rPr spc="-13" dirty="0"/>
              <a:t> </a:t>
            </a:r>
            <a:r>
              <a:rPr spc="-4" dirty="0"/>
              <a:t>spermatogenesis?</a:t>
            </a:r>
          </a:p>
        </p:txBody>
      </p:sp>
      <p:pic>
        <p:nvPicPr>
          <p:cNvPr id="3" name="object 3"/>
          <p:cNvPicPr/>
          <p:nvPr/>
        </p:nvPicPr>
        <p:blipFill>
          <a:blip r:embed="rId2" cstate="print"/>
          <a:stretch>
            <a:fillRect/>
          </a:stretch>
        </p:blipFill>
        <p:spPr>
          <a:xfrm>
            <a:off x="1662056" y="2151528"/>
            <a:ext cx="5817198" cy="3630706"/>
          </a:xfrm>
          <a:prstGeom prst="rect">
            <a:avLst/>
          </a:prstGeom>
        </p:spPr>
      </p:pic>
      <p:sp>
        <p:nvSpPr>
          <p:cNvPr id="4" name="object 4"/>
          <p:cNvSpPr txBox="1"/>
          <p:nvPr/>
        </p:nvSpPr>
        <p:spPr>
          <a:xfrm>
            <a:off x="1279711" y="5994250"/>
            <a:ext cx="5332319" cy="337238"/>
          </a:xfrm>
          <a:prstGeom prst="rect">
            <a:avLst/>
          </a:prstGeom>
        </p:spPr>
        <p:txBody>
          <a:bodyPr vert="horz" wrap="square" lIns="0" tIns="11206" rIns="0" bIns="0" rtlCol="0">
            <a:spAutoFit/>
          </a:bodyPr>
          <a:lstStyle/>
          <a:p>
            <a:pPr marL="11206" defTabSz="806867">
              <a:spcBef>
                <a:spcPts val="88"/>
              </a:spcBef>
            </a:pPr>
            <a:r>
              <a:rPr sz="2118" dirty="0">
                <a:solidFill>
                  <a:srgbClr val="FFFC78"/>
                </a:solidFill>
                <a:latin typeface="Times New Roman"/>
                <a:cs typeface="Times New Roman"/>
                <a:hlinkClick r:id="rId3"/>
              </a:rPr>
              <a:t>http://www.nearingzero.net/screen_res/nz071.jpg</a:t>
            </a:r>
            <a:endParaRPr sz="2118">
              <a:solidFill>
                <a:prstClr val="black"/>
              </a:solidFill>
              <a:latin typeface="Times New Roman"/>
              <a:cs typeface="Times New Roman"/>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2617442-1246-3AE9-DAF5-D49422A72E95}"/>
              </a:ext>
            </a:extLst>
          </p:cNvPr>
          <p:cNvSpPr>
            <a:spLocks noGrp="1"/>
          </p:cNvSpPr>
          <p:nvPr>
            <p:ph type="title"/>
          </p:nvPr>
        </p:nvSpPr>
        <p:spPr>
          <a:xfrm>
            <a:off x="457200" y="273050"/>
            <a:ext cx="3008313" cy="1162050"/>
          </a:xfrm>
        </p:spPr>
        <p:txBody>
          <a:bodyPr/>
          <a:lstStyle/>
          <a:p>
            <a:r>
              <a:rPr lang="en-US" dirty="0"/>
              <a:t>“SALVATOR MUNDI”</a:t>
            </a:r>
            <a:br>
              <a:rPr lang="en-US" dirty="0"/>
            </a:br>
            <a:r>
              <a:rPr lang="en-US" dirty="0"/>
              <a:t>L.DA VINCI</a:t>
            </a:r>
          </a:p>
        </p:txBody>
      </p:sp>
      <p:pic>
        <p:nvPicPr>
          <p:cNvPr id="5" name="Εικόνα 4" descr="Εικόνα που περιέχει ζωγραφική, ανθρώπινο πρόσωπο, οπτικές τέχνες, κορνίζα&#10;&#10;Περιγραφή που δημιουργήθηκε αυτόματα">
            <a:extLst>
              <a:ext uri="{FF2B5EF4-FFF2-40B4-BE49-F238E27FC236}">
                <a16:creationId xmlns:a16="http://schemas.microsoft.com/office/drawing/2014/main" id="{130321CF-1AC2-E0F3-C723-C88BCA9B59B7}"/>
              </a:ext>
            </a:extLst>
          </p:cNvPr>
          <p:cNvPicPr>
            <a:picLocks noChangeAspect="1"/>
          </p:cNvPicPr>
          <p:nvPr/>
        </p:nvPicPr>
        <p:blipFill rotWithShape="1">
          <a:blip r:embed="rId2">
            <a:extLst>
              <a:ext uri="{28A0092B-C50C-407E-A947-70E740481C1C}">
                <a14:useLocalDpi xmlns:a14="http://schemas.microsoft.com/office/drawing/2010/main" val="0"/>
              </a:ext>
            </a:extLst>
          </a:blip>
          <a:srcRect l="28165" r="29915"/>
          <a:stretch/>
        </p:blipFill>
        <p:spPr>
          <a:xfrm>
            <a:off x="3575050" y="273050"/>
            <a:ext cx="5111750" cy="5853113"/>
          </a:xfrm>
          <a:prstGeom prst="rect">
            <a:avLst/>
          </a:prstGeom>
          <a:noFill/>
        </p:spPr>
      </p:pic>
      <p:sp>
        <p:nvSpPr>
          <p:cNvPr id="3" name="Θέση περιεχομένου 2">
            <a:extLst>
              <a:ext uri="{FF2B5EF4-FFF2-40B4-BE49-F238E27FC236}">
                <a16:creationId xmlns:a16="http://schemas.microsoft.com/office/drawing/2014/main" id="{E0536409-5D26-E07F-C8D2-1C3018288595}"/>
              </a:ext>
            </a:extLst>
          </p:cNvPr>
          <p:cNvSpPr>
            <a:spLocks noGrp="1"/>
          </p:cNvSpPr>
          <p:nvPr>
            <p:ph type="body" sz="half" idx="2"/>
          </p:nvPr>
        </p:nvSpPr>
        <p:spPr>
          <a:xfrm>
            <a:off x="251520" y="1772816"/>
            <a:ext cx="3008313" cy="3489251"/>
          </a:xfrm>
        </p:spPr>
        <p:txBody>
          <a:bodyPr>
            <a:normAutofit/>
          </a:bodyPr>
          <a:lstStyle/>
          <a:p>
            <a:r>
              <a:rPr lang="en-US" sz="3200" dirty="0"/>
              <a:t>THANK YOU FOR YOUR ATTENTION </a:t>
            </a:r>
          </a:p>
          <a:p>
            <a:r>
              <a:rPr lang="en-US" sz="3200" dirty="0"/>
              <a:t>IN DES. ANATOMY I !!!</a:t>
            </a:r>
            <a:endParaRPr lang="el-GR" sz="3200" dirty="0"/>
          </a:p>
        </p:txBody>
      </p:sp>
    </p:spTree>
    <p:extLst>
      <p:ext uri="{BB962C8B-B14F-4D97-AF65-F5344CB8AC3E}">
        <p14:creationId xmlns:p14="http://schemas.microsoft.com/office/powerpoint/2010/main" val="3684029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2C78AC-CE32-FB31-7334-CD109A64A10B}"/>
              </a:ext>
            </a:extLst>
          </p:cNvPr>
          <p:cNvSpPr>
            <a:spLocks noGrp="1"/>
          </p:cNvSpPr>
          <p:nvPr>
            <p:ph type="title"/>
          </p:nvPr>
        </p:nvSpPr>
        <p:spPr/>
        <p:txBody>
          <a:bodyPr/>
          <a:lstStyle/>
          <a:p>
            <a:r>
              <a:rPr lang="hr-HR" dirty="0"/>
              <a:t>Epididymis</a:t>
            </a:r>
            <a:endParaRPr lang="el-GR" dirty="0"/>
          </a:p>
        </p:txBody>
      </p:sp>
      <p:sp>
        <p:nvSpPr>
          <p:cNvPr id="3" name="Θέση περιεχομένου 2">
            <a:extLst>
              <a:ext uri="{FF2B5EF4-FFF2-40B4-BE49-F238E27FC236}">
                <a16:creationId xmlns:a16="http://schemas.microsoft.com/office/drawing/2014/main" id="{45256C50-D364-1683-5515-9791840B6910}"/>
              </a:ext>
            </a:extLst>
          </p:cNvPr>
          <p:cNvSpPr>
            <a:spLocks noGrp="1"/>
          </p:cNvSpPr>
          <p:nvPr>
            <p:ph idx="1"/>
          </p:nvPr>
        </p:nvSpPr>
        <p:spPr>
          <a:xfrm>
            <a:off x="1673352" y="2204865"/>
            <a:ext cx="5797296" cy="3096344"/>
          </a:xfrm>
        </p:spPr>
        <p:txBody>
          <a:bodyPr/>
          <a:lstStyle/>
          <a:p>
            <a:endParaRPr lang="en-US" dirty="0"/>
          </a:p>
          <a:p>
            <a:endParaRPr lang="en-US" dirty="0"/>
          </a:p>
          <a:p>
            <a:r>
              <a:rPr lang="en-US" dirty="0"/>
              <a:t>The head of the epididymis is firmly fixed to the upper pole of the testis (Fig. 25-5). The body and the tail are less firmly fixed to the posterior border of the testis. This posterior surface is not covered by the tunica vaginalis, but it is the site of the blood and nerve supply to both organs.</a:t>
            </a:r>
          </a:p>
          <a:p>
            <a:endParaRPr lang="en-US" dirty="0"/>
          </a:p>
          <a:p>
            <a:endParaRPr lang="el-GR" dirty="0"/>
          </a:p>
        </p:txBody>
      </p:sp>
    </p:spTree>
    <p:extLst>
      <p:ext uri="{BB962C8B-B14F-4D97-AF65-F5344CB8AC3E}">
        <p14:creationId xmlns:p14="http://schemas.microsoft.com/office/powerpoint/2010/main" val="1942926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349072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Τίτλος 1">
            <a:extLst>
              <a:ext uri="{FF2B5EF4-FFF2-40B4-BE49-F238E27FC236}">
                <a16:creationId xmlns:a16="http://schemas.microsoft.com/office/drawing/2014/main" id="{B5C67BCB-11ED-7ABF-91E3-F9F6B8D4857C}"/>
              </a:ext>
            </a:extLst>
          </p:cNvPr>
          <p:cNvSpPr>
            <a:spLocks noGrp="1"/>
          </p:cNvSpPr>
          <p:nvPr>
            <p:ph type="title"/>
          </p:nvPr>
        </p:nvSpPr>
        <p:spPr>
          <a:xfrm>
            <a:off x="603504" y="1988840"/>
            <a:ext cx="2283713" cy="1892908"/>
          </a:xfrm>
        </p:spPr>
        <p:txBody>
          <a:bodyPr vert="horz" lIns="205740" tIns="137160" rIns="205740" bIns="137160" rtlCol="0" anchor="ctr" anchorCtr="1">
            <a:normAutofit fontScale="90000"/>
          </a:bodyPr>
          <a:lstStyle/>
          <a:p>
            <a:r>
              <a:rPr lang="en-US" dirty="0"/>
              <a:t>Surgical anatomy and vascular supply of testis</a:t>
            </a:r>
          </a:p>
        </p:txBody>
      </p:sp>
      <p:pic>
        <p:nvPicPr>
          <p:cNvPr id="4" name="Θέση περιεχομένου 3">
            <a:extLst>
              <a:ext uri="{FF2B5EF4-FFF2-40B4-BE49-F238E27FC236}">
                <a16:creationId xmlns:a16="http://schemas.microsoft.com/office/drawing/2014/main" id="{D9B638BD-6539-E47F-AD88-DA2357772EC3}"/>
              </a:ext>
            </a:extLst>
          </p:cNvPr>
          <p:cNvPicPr>
            <a:picLocks noGrp="1" noChangeAspect="1"/>
          </p:cNvPicPr>
          <p:nvPr>
            <p:ph idx="1"/>
          </p:nvPr>
        </p:nvPicPr>
        <p:blipFill>
          <a:blip r:embed="rId2"/>
          <a:stretch>
            <a:fillRect/>
          </a:stretch>
        </p:blipFill>
        <p:spPr>
          <a:xfrm>
            <a:off x="3895928" y="1003165"/>
            <a:ext cx="5055951" cy="4895445"/>
          </a:xfrm>
          <a:prstGeom prst="rect">
            <a:avLst/>
          </a:prstGeom>
        </p:spPr>
      </p:pic>
    </p:spTree>
    <p:extLst>
      <p:ext uri="{BB962C8B-B14F-4D97-AF65-F5344CB8AC3E}">
        <p14:creationId xmlns:p14="http://schemas.microsoft.com/office/powerpoint/2010/main" val="2161779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086EAF-A9E1-01B3-FAB9-76CB12E2F164}"/>
              </a:ext>
            </a:extLst>
          </p:cNvPr>
          <p:cNvSpPr>
            <a:spLocks noGrp="1"/>
          </p:cNvSpPr>
          <p:nvPr>
            <p:ph type="title"/>
          </p:nvPr>
        </p:nvSpPr>
        <p:spPr/>
        <p:txBody>
          <a:bodyPr/>
          <a:lstStyle/>
          <a:p>
            <a:r>
              <a:rPr lang="en-US" dirty="0"/>
              <a:t>Spermatic cord</a:t>
            </a:r>
            <a:endParaRPr lang="el-GR" dirty="0"/>
          </a:p>
        </p:txBody>
      </p:sp>
      <p:sp>
        <p:nvSpPr>
          <p:cNvPr id="3" name="Θέση περιεχομένου 2">
            <a:extLst>
              <a:ext uri="{FF2B5EF4-FFF2-40B4-BE49-F238E27FC236}">
                <a16:creationId xmlns:a16="http://schemas.microsoft.com/office/drawing/2014/main" id="{7E79B9AD-3E30-1E14-9477-EBC5B1BA14EC}"/>
              </a:ext>
            </a:extLst>
          </p:cNvPr>
          <p:cNvSpPr>
            <a:spLocks noGrp="1"/>
          </p:cNvSpPr>
          <p:nvPr>
            <p:ph idx="1"/>
          </p:nvPr>
        </p:nvSpPr>
        <p:spPr>
          <a:xfrm>
            <a:off x="467544" y="2638045"/>
            <a:ext cx="8424936" cy="3887299"/>
          </a:xfrm>
        </p:spPr>
        <p:txBody>
          <a:bodyPr>
            <a:normAutofit fontScale="85000" lnSpcReduction="20000"/>
          </a:bodyPr>
          <a:lstStyle/>
          <a:p>
            <a:r>
              <a:rPr lang="en-US" dirty="0"/>
              <a:t>The spermatic cord is a matrix of connective tissue continuous proximally with the preperitoneal connective tissue. Concentrically invested by three layers of tissue, the cord contains the ductus deferens (vas), three arteries, three veins, the pampiniform plexus, and two nerves. One other nerve, the ilioinguinal, lies just lateral to the major layers of the cord.</a:t>
            </a:r>
          </a:p>
          <a:p>
            <a:endParaRPr lang="en-US" dirty="0"/>
          </a:p>
          <a:p>
            <a:r>
              <a:rPr lang="en-US" dirty="0"/>
              <a:t>The elements of the spermatic cord relate to each other as follows.</a:t>
            </a:r>
          </a:p>
          <a:p>
            <a:endParaRPr lang="en-US" dirty="0"/>
          </a:p>
          <a:p>
            <a:r>
              <a:rPr lang="en-US" dirty="0"/>
              <a:t>   Anterior: pampiniform plexus</a:t>
            </a:r>
          </a:p>
          <a:p>
            <a:endParaRPr lang="en-US" dirty="0"/>
          </a:p>
          <a:p>
            <a:endParaRPr lang="en-US" dirty="0"/>
          </a:p>
          <a:p>
            <a:r>
              <a:rPr lang="en-US" dirty="0"/>
              <a:t> Posterior: ductus and remnant of processes vaginalis or hernial sac</a:t>
            </a:r>
          </a:p>
          <a:p>
            <a:endParaRPr lang="en-US" dirty="0"/>
          </a:p>
          <a:p>
            <a:r>
              <a:rPr lang="en-US" dirty="0"/>
              <a:t> </a:t>
            </a:r>
          </a:p>
          <a:p>
            <a:endParaRPr lang="en-US" dirty="0"/>
          </a:p>
          <a:p>
            <a:r>
              <a:rPr lang="en-US" dirty="0"/>
              <a:t>These anatomic entities of the spermatic cord, as well as others, are covered by the spermatic fasciae. The spermatic cord on its way to the scrotum may be found deep under the fasciae of Scarpa and </a:t>
            </a:r>
            <a:r>
              <a:rPr lang="en-US" dirty="0" err="1"/>
              <a:t>Colles</a:t>
            </a:r>
            <a:r>
              <a:rPr lang="en-US" dirty="0"/>
              <a:t>.</a:t>
            </a:r>
          </a:p>
          <a:p>
            <a:endParaRPr lang="en-US" dirty="0"/>
          </a:p>
          <a:p>
            <a:r>
              <a:rPr lang="en-US" dirty="0"/>
              <a:t>The components of the spermatic cord are listed in Table 25-3. The key to remember is "three": three layers of fasciae, three arteries, three veins, three nerves, multiple lymphatics, and one ductus.</a:t>
            </a:r>
          </a:p>
          <a:p>
            <a:endParaRPr lang="en-US" dirty="0"/>
          </a:p>
          <a:p>
            <a:endParaRPr lang="el-GR" dirty="0"/>
          </a:p>
        </p:txBody>
      </p:sp>
    </p:spTree>
    <p:extLst>
      <p:ext uri="{BB962C8B-B14F-4D97-AF65-F5344CB8AC3E}">
        <p14:creationId xmlns:p14="http://schemas.microsoft.com/office/powerpoint/2010/main" val="4233213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76BE09-8826-7F9E-D054-56B90786ED98}"/>
              </a:ext>
            </a:extLst>
          </p:cNvPr>
          <p:cNvSpPr>
            <a:spLocks noGrp="1"/>
          </p:cNvSpPr>
          <p:nvPr>
            <p:ph type="title"/>
          </p:nvPr>
        </p:nvSpPr>
        <p:spPr>
          <a:xfrm>
            <a:off x="5052060" y="3075830"/>
            <a:ext cx="3598090" cy="706347"/>
          </a:xfrm>
        </p:spPr>
        <p:txBody>
          <a:bodyPr vert="horz" wrap="square" lIns="137160" tIns="137160" rIns="137160" bIns="137160" rtlCol="0" anchor="ctr">
            <a:normAutofit fontScale="90000"/>
          </a:bodyPr>
          <a:lstStyle/>
          <a:p>
            <a:r>
              <a:rPr lang="en-US" dirty="0"/>
              <a:t>Vena cava and tributaries</a:t>
            </a:r>
          </a:p>
        </p:txBody>
      </p:sp>
      <p:pic>
        <p:nvPicPr>
          <p:cNvPr id="4" name="Θέση περιεχομένου 3">
            <a:extLst>
              <a:ext uri="{FF2B5EF4-FFF2-40B4-BE49-F238E27FC236}">
                <a16:creationId xmlns:a16="http://schemas.microsoft.com/office/drawing/2014/main" id="{9C81B1E3-8EAC-E16D-6EFE-844FE297491F}"/>
              </a:ext>
            </a:extLst>
          </p:cNvPr>
          <p:cNvPicPr>
            <a:picLocks noGrp="1" noChangeAspect="1"/>
          </p:cNvPicPr>
          <p:nvPr>
            <p:ph idx="1"/>
          </p:nvPr>
        </p:nvPicPr>
        <p:blipFill rotWithShape="1">
          <a:blip r:embed="rId2"/>
          <a:srcRect l="2151" r="968"/>
          <a:stretch/>
        </p:blipFill>
        <p:spPr>
          <a:xfrm>
            <a:off x="1" y="857257"/>
            <a:ext cx="4880852" cy="5143493"/>
          </a:xfrm>
          <a:prstGeom prst="rect">
            <a:avLst/>
          </a:prstGeom>
        </p:spPr>
      </p:pic>
    </p:spTree>
    <p:extLst>
      <p:ext uri="{BB962C8B-B14F-4D97-AF65-F5344CB8AC3E}">
        <p14:creationId xmlns:p14="http://schemas.microsoft.com/office/powerpoint/2010/main" val="1876149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349072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Τίτλος 1">
            <a:extLst>
              <a:ext uri="{FF2B5EF4-FFF2-40B4-BE49-F238E27FC236}">
                <a16:creationId xmlns:a16="http://schemas.microsoft.com/office/drawing/2014/main" id="{FB86AB8F-0567-9B7F-14B2-3AB5C39AC8D6}"/>
              </a:ext>
            </a:extLst>
          </p:cNvPr>
          <p:cNvSpPr>
            <a:spLocks noGrp="1"/>
          </p:cNvSpPr>
          <p:nvPr>
            <p:ph type="title"/>
          </p:nvPr>
        </p:nvSpPr>
        <p:spPr>
          <a:xfrm>
            <a:off x="603504" y="2660904"/>
            <a:ext cx="2283713" cy="1220844"/>
          </a:xfrm>
        </p:spPr>
        <p:txBody>
          <a:bodyPr vert="horz" lIns="205740" tIns="137160" rIns="205740" bIns="137160" rtlCol="0" anchor="ctr" anchorCtr="1">
            <a:normAutofit/>
          </a:bodyPr>
          <a:lstStyle/>
          <a:p>
            <a:r>
              <a:rPr lang="en-US" dirty="0"/>
              <a:t>Male urogenital anatomy</a:t>
            </a:r>
          </a:p>
        </p:txBody>
      </p:sp>
      <p:pic>
        <p:nvPicPr>
          <p:cNvPr id="4" name="Θέση περιεχομένου 3" descr="Εικόνα που περιέχει ζωγραφιά, σκίτσο/σχέδιο, οργανισμός&#10;&#10;Περιγραφή που δημιουργήθηκε αυτόματα">
            <a:extLst>
              <a:ext uri="{FF2B5EF4-FFF2-40B4-BE49-F238E27FC236}">
                <a16:creationId xmlns:a16="http://schemas.microsoft.com/office/drawing/2014/main" id="{F5247122-0FDB-87BA-4047-A7E7ED0E3780}"/>
              </a:ext>
            </a:extLst>
          </p:cNvPr>
          <p:cNvPicPr>
            <a:picLocks noGrp="1" noChangeAspect="1"/>
          </p:cNvPicPr>
          <p:nvPr>
            <p:ph idx="1"/>
          </p:nvPr>
        </p:nvPicPr>
        <p:blipFill>
          <a:blip r:embed="rId2"/>
          <a:stretch>
            <a:fillRect/>
          </a:stretch>
        </p:blipFill>
        <p:spPr>
          <a:xfrm>
            <a:off x="3851920" y="332656"/>
            <a:ext cx="5040560" cy="6264696"/>
          </a:xfrm>
          <a:prstGeom prst="rect">
            <a:avLst/>
          </a:prstGeom>
        </p:spPr>
      </p:pic>
    </p:spTree>
    <p:extLst>
      <p:ext uri="{BB962C8B-B14F-4D97-AF65-F5344CB8AC3E}">
        <p14:creationId xmlns:p14="http://schemas.microsoft.com/office/powerpoint/2010/main" val="2128969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C458948-77C7-EE53-C31D-9D3CACD6F798}"/>
              </a:ext>
            </a:extLst>
          </p:cNvPr>
          <p:cNvSpPr>
            <a:spLocks noGrp="1"/>
          </p:cNvSpPr>
          <p:nvPr>
            <p:ph type="title"/>
          </p:nvPr>
        </p:nvSpPr>
        <p:spPr/>
        <p:txBody>
          <a:bodyPr/>
          <a:lstStyle/>
          <a:p>
            <a:r>
              <a:rPr lang="en-US" dirty="0"/>
              <a:t>VAS DEFERENS</a:t>
            </a:r>
            <a:endParaRPr lang="el-GR" dirty="0"/>
          </a:p>
        </p:txBody>
      </p:sp>
      <p:sp>
        <p:nvSpPr>
          <p:cNvPr id="3" name="Θέση περιεχομένου 2">
            <a:extLst>
              <a:ext uri="{FF2B5EF4-FFF2-40B4-BE49-F238E27FC236}">
                <a16:creationId xmlns:a16="http://schemas.microsoft.com/office/drawing/2014/main" id="{D204D622-D4DE-5933-2814-386BBCEC34E2}"/>
              </a:ext>
            </a:extLst>
          </p:cNvPr>
          <p:cNvSpPr>
            <a:spLocks noGrp="1"/>
          </p:cNvSpPr>
          <p:nvPr>
            <p:ph idx="1"/>
          </p:nvPr>
        </p:nvSpPr>
        <p:spPr>
          <a:xfrm>
            <a:off x="467544" y="2638045"/>
            <a:ext cx="7992888" cy="3959307"/>
          </a:xfrm>
        </p:spPr>
        <p:txBody>
          <a:bodyPr/>
          <a:lstStyle/>
          <a:p>
            <a:r>
              <a:rPr lang="en-US" sz="2400" dirty="0"/>
              <a:t>The ductus deferens starts where the epididymal duct (epididymal tail) ends, and terminates at the ejaculatory duct (Fig. 25-12). The ductus has a length of about 45 cm. Characteristically, its tortuous proximal part and almost straight distal part are dilated.</a:t>
            </a:r>
          </a:p>
          <a:p>
            <a:endParaRPr lang="en-US" dirty="0"/>
          </a:p>
          <a:p>
            <a:endParaRPr lang="el-GR" dirty="0"/>
          </a:p>
        </p:txBody>
      </p:sp>
    </p:spTree>
    <p:extLst>
      <p:ext uri="{BB962C8B-B14F-4D97-AF65-F5344CB8AC3E}">
        <p14:creationId xmlns:p14="http://schemas.microsoft.com/office/powerpoint/2010/main" val="4028950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6238" y="701488"/>
            <a:ext cx="2993651" cy="607719"/>
          </a:xfrm>
          <a:prstGeom prst="rect">
            <a:avLst/>
          </a:prstGeom>
        </p:spPr>
        <p:txBody>
          <a:bodyPr vert="horz" wrap="square" lIns="0" tIns="10085" rIns="0" bIns="0" rtlCol="0">
            <a:spAutoFit/>
          </a:bodyPr>
          <a:lstStyle/>
          <a:p>
            <a:pPr marL="11206">
              <a:spcBef>
                <a:spcPts val="79"/>
              </a:spcBef>
            </a:pPr>
            <a:r>
              <a:rPr spc="-4" dirty="0"/>
              <a:t>Male</a:t>
            </a:r>
            <a:r>
              <a:rPr spc="-57" dirty="0"/>
              <a:t> </a:t>
            </a:r>
            <a:r>
              <a:rPr spc="-4" dirty="0"/>
              <a:t>Anatomy</a:t>
            </a:r>
          </a:p>
        </p:txBody>
      </p:sp>
      <p:sp>
        <p:nvSpPr>
          <p:cNvPr id="3" name="object 3"/>
          <p:cNvSpPr txBox="1"/>
          <p:nvPr/>
        </p:nvSpPr>
        <p:spPr>
          <a:xfrm>
            <a:off x="1212476" y="2093065"/>
            <a:ext cx="5547472" cy="3636689"/>
          </a:xfrm>
          <a:prstGeom prst="rect">
            <a:avLst/>
          </a:prstGeom>
        </p:spPr>
        <p:txBody>
          <a:bodyPr vert="horz" wrap="square" lIns="0" tIns="48185" rIns="0" bIns="0" rtlCol="0">
            <a:spAutoFit/>
          </a:bodyPr>
          <a:lstStyle/>
          <a:p>
            <a:pPr marL="314902" indent="-304256" defTabSz="806867">
              <a:spcBef>
                <a:spcPts val="379"/>
              </a:spcBef>
              <a:buFontTx/>
              <a:buChar char="•"/>
              <a:tabLst>
                <a:tab pos="314902" algn="l"/>
                <a:tab pos="315462" algn="l"/>
              </a:tabLst>
            </a:pPr>
            <a:r>
              <a:rPr sz="2471" spc="-4" dirty="0">
                <a:solidFill>
                  <a:srgbClr val="FFFC78"/>
                </a:solidFill>
                <a:latin typeface="Times New Roman"/>
                <a:cs typeface="Times New Roman"/>
              </a:rPr>
              <a:t>Primary</a:t>
            </a:r>
            <a:r>
              <a:rPr sz="2471" spc="-26" dirty="0">
                <a:solidFill>
                  <a:srgbClr val="FFFC78"/>
                </a:solidFill>
                <a:latin typeface="Times New Roman"/>
                <a:cs typeface="Times New Roman"/>
              </a:rPr>
              <a:t> </a:t>
            </a:r>
            <a:r>
              <a:rPr sz="2471" spc="-4" dirty="0">
                <a:solidFill>
                  <a:srgbClr val="FFFC78"/>
                </a:solidFill>
                <a:latin typeface="Times New Roman"/>
                <a:cs typeface="Times New Roman"/>
              </a:rPr>
              <a:t>Organ</a:t>
            </a:r>
            <a:endParaRPr sz="2471">
              <a:solidFill>
                <a:prstClr val="black"/>
              </a:solidFill>
              <a:latin typeface="Times New Roman"/>
              <a:cs typeface="Times New Roman"/>
            </a:endParaRPr>
          </a:p>
          <a:p>
            <a:pPr marL="414079" defTabSz="806867">
              <a:spcBef>
                <a:spcPts val="247"/>
              </a:spcBef>
              <a:tabLst>
                <a:tab pos="734585" algn="l"/>
              </a:tabLst>
            </a:pPr>
            <a:r>
              <a:rPr sz="2118" dirty="0">
                <a:solidFill>
                  <a:srgbClr val="FFFC78"/>
                </a:solidFill>
                <a:latin typeface="Times New Roman"/>
                <a:cs typeface="Times New Roman"/>
              </a:rPr>
              <a:t>–	testes,</a:t>
            </a:r>
            <a:r>
              <a:rPr sz="2118" spc="-18" dirty="0">
                <a:solidFill>
                  <a:srgbClr val="FFFC78"/>
                </a:solidFill>
                <a:latin typeface="Times New Roman"/>
                <a:cs typeface="Times New Roman"/>
              </a:rPr>
              <a:t> </a:t>
            </a:r>
            <a:r>
              <a:rPr sz="2118" dirty="0">
                <a:solidFill>
                  <a:srgbClr val="FFFC78"/>
                </a:solidFill>
                <a:latin typeface="Times New Roman"/>
                <a:cs typeface="Times New Roman"/>
              </a:rPr>
              <a:t>genetically</a:t>
            </a:r>
            <a:r>
              <a:rPr sz="2118" spc="-18" dirty="0">
                <a:solidFill>
                  <a:srgbClr val="FFFC78"/>
                </a:solidFill>
                <a:latin typeface="Times New Roman"/>
                <a:cs typeface="Times New Roman"/>
              </a:rPr>
              <a:t> </a:t>
            </a:r>
            <a:r>
              <a:rPr sz="2118" dirty="0">
                <a:solidFill>
                  <a:srgbClr val="FFFC78"/>
                </a:solidFill>
                <a:latin typeface="Times New Roman"/>
                <a:cs typeface="Times New Roman"/>
              </a:rPr>
              <a:t>determined</a:t>
            </a:r>
            <a:r>
              <a:rPr sz="2118" spc="-18" dirty="0">
                <a:solidFill>
                  <a:srgbClr val="FFFC78"/>
                </a:solidFill>
                <a:latin typeface="Times New Roman"/>
                <a:cs typeface="Times New Roman"/>
              </a:rPr>
              <a:t> </a:t>
            </a:r>
            <a:r>
              <a:rPr sz="2118" dirty="0">
                <a:solidFill>
                  <a:srgbClr val="FFFC78"/>
                </a:solidFill>
                <a:latin typeface="Times New Roman"/>
                <a:cs typeface="Times New Roman"/>
              </a:rPr>
              <a:t>in</a:t>
            </a:r>
            <a:r>
              <a:rPr sz="2118" spc="-13" dirty="0">
                <a:solidFill>
                  <a:srgbClr val="FFFC78"/>
                </a:solidFill>
                <a:latin typeface="Times New Roman"/>
                <a:cs typeface="Times New Roman"/>
              </a:rPr>
              <a:t> </a:t>
            </a:r>
            <a:r>
              <a:rPr sz="2118" dirty="0">
                <a:solidFill>
                  <a:srgbClr val="FFFC78"/>
                </a:solidFill>
                <a:latin typeface="Times New Roman"/>
                <a:cs typeface="Times New Roman"/>
              </a:rPr>
              <a:t>mammals</a:t>
            </a:r>
            <a:endParaRPr sz="2118">
              <a:solidFill>
                <a:prstClr val="black"/>
              </a:solidFill>
              <a:latin typeface="Times New Roman"/>
              <a:cs typeface="Times New Roman"/>
            </a:endParaRPr>
          </a:p>
          <a:p>
            <a:pPr marL="667346" marR="4483" indent="-253266" defTabSz="806867">
              <a:lnSpc>
                <a:spcPts val="2285"/>
              </a:lnSpc>
              <a:spcBef>
                <a:spcPts val="547"/>
              </a:spcBef>
            </a:pPr>
            <a:r>
              <a:rPr sz="2118" dirty="0">
                <a:solidFill>
                  <a:srgbClr val="FFFC78"/>
                </a:solidFill>
                <a:latin typeface="Times New Roman"/>
                <a:cs typeface="Times New Roman"/>
              </a:rPr>
              <a:t>- testis releases hormones that then control the </a:t>
            </a:r>
            <a:r>
              <a:rPr sz="2118" spc="4" dirty="0">
                <a:solidFill>
                  <a:srgbClr val="FFFC78"/>
                </a:solidFill>
                <a:latin typeface="Times New Roman"/>
                <a:cs typeface="Times New Roman"/>
              </a:rPr>
              <a:t> </a:t>
            </a:r>
            <a:r>
              <a:rPr sz="2118" dirty="0">
                <a:solidFill>
                  <a:srgbClr val="FFFC78"/>
                </a:solidFill>
                <a:latin typeface="Times New Roman"/>
                <a:cs typeface="Times New Roman"/>
              </a:rPr>
              <a:t>development</a:t>
            </a:r>
            <a:r>
              <a:rPr sz="2118" spc="-22" dirty="0">
                <a:solidFill>
                  <a:srgbClr val="FFFC78"/>
                </a:solidFill>
                <a:latin typeface="Times New Roman"/>
                <a:cs typeface="Times New Roman"/>
              </a:rPr>
              <a:t> </a:t>
            </a:r>
            <a:r>
              <a:rPr sz="2118" dirty="0">
                <a:solidFill>
                  <a:srgbClr val="FFFC78"/>
                </a:solidFill>
                <a:latin typeface="Times New Roman"/>
                <a:cs typeface="Times New Roman"/>
              </a:rPr>
              <a:t>of</a:t>
            </a:r>
            <a:r>
              <a:rPr sz="2118" spc="-18" dirty="0">
                <a:solidFill>
                  <a:srgbClr val="FFFC78"/>
                </a:solidFill>
                <a:latin typeface="Times New Roman"/>
                <a:cs typeface="Times New Roman"/>
              </a:rPr>
              <a:t> </a:t>
            </a:r>
            <a:r>
              <a:rPr sz="2118" spc="-4" dirty="0">
                <a:solidFill>
                  <a:srgbClr val="FFFC78"/>
                </a:solidFill>
                <a:latin typeface="Times New Roman"/>
                <a:cs typeface="Times New Roman"/>
              </a:rPr>
              <a:t>secondary</a:t>
            </a:r>
            <a:r>
              <a:rPr sz="2118" spc="-22" dirty="0">
                <a:solidFill>
                  <a:srgbClr val="FFFC78"/>
                </a:solidFill>
                <a:latin typeface="Times New Roman"/>
                <a:cs typeface="Times New Roman"/>
              </a:rPr>
              <a:t> </a:t>
            </a:r>
            <a:r>
              <a:rPr sz="2118" spc="-4" dirty="0">
                <a:solidFill>
                  <a:srgbClr val="FFFC78"/>
                </a:solidFill>
                <a:latin typeface="Times New Roman"/>
                <a:cs typeface="Times New Roman"/>
              </a:rPr>
              <a:t>sex</a:t>
            </a:r>
            <a:r>
              <a:rPr sz="2118" spc="-18" dirty="0">
                <a:solidFill>
                  <a:srgbClr val="FFFC78"/>
                </a:solidFill>
                <a:latin typeface="Times New Roman"/>
                <a:cs typeface="Times New Roman"/>
              </a:rPr>
              <a:t> </a:t>
            </a:r>
            <a:r>
              <a:rPr sz="2118" dirty="0">
                <a:solidFill>
                  <a:srgbClr val="FFFC78"/>
                </a:solidFill>
                <a:latin typeface="Times New Roman"/>
                <a:cs typeface="Times New Roman"/>
              </a:rPr>
              <a:t>characteristics</a:t>
            </a:r>
            <a:endParaRPr sz="2118">
              <a:solidFill>
                <a:prstClr val="black"/>
              </a:solidFill>
              <a:latin typeface="Times New Roman"/>
              <a:cs typeface="Times New Roman"/>
            </a:endParaRPr>
          </a:p>
          <a:p>
            <a:pPr marL="350763" indent="-340117" defTabSz="806867">
              <a:spcBef>
                <a:spcPts val="269"/>
              </a:spcBef>
              <a:buFontTx/>
              <a:buAutoNum type="arabicParenR"/>
              <a:tabLst>
                <a:tab pos="351323" algn="l"/>
              </a:tabLst>
            </a:pPr>
            <a:r>
              <a:rPr sz="2471" spc="-4" dirty="0">
                <a:solidFill>
                  <a:srgbClr val="FFFC78"/>
                </a:solidFill>
                <a:latin typeface="Times New Roman"/>
                <a:cs typeface="Times New Roman"/>
              </a:rPr>
              <a:t>Secondary</a:t>
            </a:r>
            <a:r>
              <a:rPr sz="2471" spc="-22" dirty="0">
                <a:solidFill>
                  <a:srgbClr val="FFFC78"/>
                </a:solidFill>
                <a:latin typeface="Times New Roman"/>
                <a:cs typeface="Times New Roman"/>
              </a:rPr>
              <a:t> </a:t>
            </a:r>
            <a:r>
              <a:rPr sz="2471" spc="-4" dirty="0">
                <a:solidFill>
                  <a:srgbClr val="FFFC78"/>
                </a:solidFill>
                <a:latin typeface="Times New Roman"/>
                <a:cs typeface="Times New Roman"/>
              </a:rPr>
              <a:t>Organs</a:t>
            </a:r>
            <a:endParaRPr sz="2471">
              <a:solidFill>
                <a:prstClr val="black"/>
              </a:solidFill>
              <a:latin typeface="Times New Roman"/>
              <a:cs typeface="Times New Roman"/>
            </a:endParaRPr>
          </a:p>
          <a:p>
            <a:pPr marL="667346" lvl="1" indent="-253827" defTabSz="806867">
              <a:spcBef>
                <a:spcPts val="247"/>
              </a:spcBef>
              <a:buFontTx/>
              <a:buChar char="–"/>
              <a:tabLst>
                <a:tab pos="667346" algn="l"/>
                <a:tab pos="667906" algn="l"/>
              </a:tabLst>
            </a:pPr>
            <a:r>
              <a:rPr sz="2118" dirty="0">
                <a:solidFill>
                  <a:srgbClr val="FFFC78"/>
                </a:solidFill>
                <a:latin typeface="Times New Roman"/>
                <a:cs typeface="Times New Roman"/>
              </a:rPr>
              <a:t>internal</a:t>
            </a:r>
            <a:r>
              <a:rPr sz="2118" spc="-26" dirty="0">
                <a:solidFill>
                  <a:srgbClr val="FFFC78"/>
                </a:solidFill>
                <a:latin typeface="Times New Roman"/>
                <a:cs typeface="Times New Roman"/>
              </a:rPr>
              <a:t> </a:t>
            </a:r>
            <a:r>
              <a:rPr sz="2118" dirty="0">
                <a:solidFill>
                  <a:srgbClr val="FFFC78"/>
                </a:solidFill>
                <a:latin typeface="Times New Roman"/>
                <a:cs typeface="Times New Roman"/>
              </a:rPr>
              <a:t>duct</a:t>
            </a:r>
            <a:r>
              <a:rPr sz="2118" spc="-26" dirty="0">
                <a:solidFill>
                  <a:srgbClr val="FFFC78"/>
                </a:solidFill>
                <a:latin typeface="Times New Roman"/>
                <a:cs typeface="Times New Roman"/>
              </a:rPr>
              <a:t> </a:t>
            </a:r>
            <a:r>
              <a:rPr sz="2118" spc="-4" dirty="0">
                <a:solidFill>
                  <a:srgbClr val="FFFC78"/>
                </a:solidFill>
                <a:latin typeface="Times New Roman"/>
                <a:cs typeface="Times New Roman"/>
              </a:rPr>
              <a:t>system</a:t>
            </a:r>
            <a:endParaRPr sz="2118">
              <a:solidFill>
                <a:prstClr val="black"/>
              </a:solidFill>
              <a:latin typeface="Times New Roman"/>
              <a:cs typeface="Times New Roman"/>
            </a:endParaRPr>
          </a:p>
          <a:p>
            <a:pPr marL="1019790" lvl="2" indent="-202277" defTabSz="806867">
              <a:spcBef>
                <a:spcPts val="224"/>
              </a:spcBef>
              <a:buFontTx/>
              <a:buChar char="•"/>
              <a:tabLst>
                <a:tab pos="1019229" algn="l"/>
                <a:tab pos="1019790" algn="l"/>
              </a:tabLst>
            </a:pPr>
            <a:r>
              <a:rPr sz="1765" spc="-4" dirty="0">
                <a:solidFill>
                  <a:srgbClr val="FFFC78"/>
                </a:solidFill>
                <a:latin typeface="Times New Roman"/>
                <a:cs typeface="Times New Roman"/>
              </a:rPr>
              <a:t>e.g.,</a:t>
            </a:r>
            <a:r>
              <a:rPr sz="1765" spc="-9" dirty="0">
                <a:solidFill>
                  <a:srgbClr val="FFFC78"/>
                </a:solidFill>
                <a:latin typeface="Times New Roman"/>
                <a:cs typeface="Times New Roman"/>
              </a:rPr>
              <a:t> </a:t>
            </a:r>
            <a:r>
              <a:rPr sz="1765" spc="-4" dirty="0">
                <a:solidFill>
                  <a:srgbClr val="FFFC78"/>
                </a:solidFill>
                <a:latin typeface="Times New Roman"/>
                <a:cs typeface="Times New Roman"/>
              </a:rPr>
              <a:t>vas deferens, epididymus</a:t>
            </a:r>
            <a:endParaRPr sz="1765">
              <a:solidFill>
                <a:prstClr val="black"/>
              </a:solidFill>
              <a:latin typeface="Times New Roman"/>
              <a:cs typeface="Times New Roman"/>
            </a:endParaRPr>
          </a:p>
          <a:p>
            <a:pPr marL="667346" lvl="1" indent="-253827" defTabSz="806867">
              <a:spcBef>
                <a:spcPts val="243"/>
              </a:spcBef>
              <a:buFontTx/>
              <a:buChar char="–"/>
              <a:tabLst>
                <a:tab pos="667346" algn="l"/>
                <a:tab pos="667906" algn="l"/>
              </a:tabLst>
            </a:pPr>
            <a:r>
              <a:rPr sz="2118" dirty="0">
                <a:solidFill>
                  <a:srgbClr val="FFFC78"/>
                </a:solidFill>
                <a:latin typeface="Times New Roman"/>
                <a:cs typeface="Times New Roman"/>
              </a:rPr>
              <a:t>external</a:t>
            </a:r>
            <a:r>
              <a:rPr sz="2118" spc="-40" dirty="0">
                <a:solidFill>
                  <a:srgbClr val="FFFC78"/>
                </a:solidFill>
                <a:latin typeface="Times New Roman"/>
                <a:cs typeface="Times New Roman"/>
              </a:rPr>
              <a:t> </a:t>
            </a:r>
            <a:r>
              <a:rPr sz="2118" dirty="0">
                <a:solidFill>
                  <a:srgbClr val="FFFC78"/>
                </a:solidFill>
                <a:latin typeface="Times New Roman"/>
                <a:cs typeface="Times New Roman"/>
              </a:rPr>
              <a:t>genitalia</a:t>
            </a:r>
            <a:endParaRPr sz="2118">
              <a:solidFill>
                <a:prstClr val="black"/>
              </a:solidFill>
              <a:latin typeface="Times New Roman"/>
              <a:cs typeface="Times New Roman"/>
            </a:endParaRPr>
          </a:p>
          <a:p>
            <a:pPr marL="350763" indent="-340117" defTabSz="806867">
              <a:spcBef>
                <a:spcPts val="282"/>
              </a:spcBef>
              <a:buFontTx/>
              <a:buAutoNum type="arabicParenR"/>
              <a:tabLst>
                <a:tab pos="351323" algn="l"/>
              </a:tabLst>
            </a:pPr>
            <a:r>
              <a:rPr sz="2471" spc="-4" dirty="0">
                <a:solidFill>
                  <a:srgbClr val="FFFC78"/>
                </a:solidFill>
                <a:latin typeface="Times New Roman"/>
                <a:cs typeface="Times New Roman"/>
              </a:rPr>
              <a:t>Secondary</a:t>
            </a:r>
            <a:r>
              <a:rPr sz="2471" spc="-9" dirty="0">
                <a:solidFill>
                  <a:srgbClr val="FFFC78"/>
                </a:solidFill>
                <a:latin typeface="Times New Roman"/>
                <a:cs typeface="Times New Roman"/>
              </a:rPr>
              <a:t> </a:t>
            </a:r>
            <a:r>
              <a:rPr sz="2471" spc="-4" dirty="0">
                <a:solidFill>
                  <a:srgbClr val="FFFC78"/>
                </a:solidFill>
                <a:latin typeface="Times New Roman"/>
                <a:cs typeface="Times New Roman"/>
              </a:rPr>
              <a:t>Sexual Characters</a:t>
            </a:r>
            <a:endParaRPr sz="2471">
              <a:solidFill>
                <a:prstClr val="black"/>
              </a:solidFill>
              <a:latin typeface="Times New Roman"/>
              <a:cs typeface="Times New Roman"/>
            </a:endParaRPr>
          </a:p>
          <a:p>
            <a:pPr marL="667346" lvl="1" indent="-253827" defTabSz="806867">
              <a:spcBef>
                <a:spcPts val="269"/>
              </a:spcBef>
              <a:buFontTx/>
              <a:buChar char="–"/>
              <a:tabLst>
                <a:tab pos="667346" algn="l"/>
                <a:tab pos="667906" algn="l"/>
              </a:tabLst>
            </a:pPr>
            <a:r>
              <a:rPr sz="2118" dirty="0">
                <a:solidFill>
                  <a:srgbClr val="FFFC78"/>
                </a:solidFill>
                <a:latin typeface="Times New Roman"/>
                <a:cs typeface="Times New Roman"/>
              </a:rPr>
              <a:t>e.g.,</a:t>
            </a:r>
            <a:r>
              <a:rPr sz="2118" spc="-18" dirty="0">
                <a:solidFill>
                  <a:srgbClr val="FFFC78"/>
                </a:solidFill>
                <a:latin typeface="Times New Roman"/>
                <a:cs typeface="Times New Roman"/>
              </a:rPr>
              <a:t> </a:t>
            </a:r>
            <a:r>
              <a:rPr sz="2118" dirty="0">
                <a:solidFill>
                  <a:srgbClr val="FFFC78"/>
                </a:solidFill>
                <a:latin typeface="Times New Roman"/>
                <a:cs typeface="Times New Roman"/>
              </a:rPr>
              <a:t>antlers,</a:t>
            </a:r>
            <a:r>
              <a:rPr sz="2118" spc="-18" dirty="0">
                <a:solidFill>
                  <a:srgbClr val="FFFC78"/>
                </a:solidFill>
                <a:latin typeface="Times New Roman"/>
                <a:cs typeface="Times New Roman"/>
              </a:rPr>
              <a:t> </a:t>
            </a:r>
            <a:r>
              <a:rPr sz="2118" dirty="0">
                <a:solidFill>
                  <a:srgbClr val="FFFC78"/>
                </a:solidFill>
                <a:latin typeface="Times New Roman"/>
                <a:cs typeface="Times New Roman"/>
              </a:rPr>
              <a:t>coloration,</a:t>
            </a:r>
            <a:r>
              <a:rPr sz="2118" spc="-18" dirty="0">
                <a:solidFill>
                  <a:srgbClr val="FFFC78"/>
                </a:solidFill>
                <a:latin typeface="Times New Roman"/>
                <a:cs typeface="Times New Roman"/>
              </a:rPr>
              <a:t> </a:t>
            </a:r>
            <a:r>
              <a:rPr sz="2118" dirty="0">
                <a:solidFill>
                  <a:srgbClr val="FFFC78"/>
                </a:solidFill>
                <a:latin typeface="Times New Roman"/>
                <a:cs typeface="Times New Roman"/>
              </a:rPr>
              <a:t>facial</a:t>
            </a:r>
            <a:r>
              <a:rPr sz="2118" spc="-13" dirty="0">
                <a:solidFill>
                  <a:srgbClr val="FFFC78"/>
                </a:solidFill>
                <a:latin typeface="Times New Roman"/>
                <a:cs typeface="Times New Roman"/>
              </a:rPr>
              <a:t> </a:t>
            </a:r>
            <a:r>
              <a:rPr sz="2118" dirty="0">
                <a:solidFill>
                  <a:srgbClr val="FFFC78"/>
                </a:solidFill>
                <a:latin typeface="Times New Roman"/>
                <a:cs typeface="Times New Roman"/>
              </a:rPr>
              <a:t>hair</a:t>
            </a:r>
            <a:endParaRPr sz="2118">
              <a:solidFill>
                <a:prstClr val="black"/>
              </a:solidFill>
              <a:latin typeface="Times New Roman"/>
              <a:cs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50C97B-FFCD-8D5E-5C02-5482C63603AE}"/>
              </a:ext>
            </a:extLst>
          </p:cNvPr>
          <p:cNvSpPr>
            <a:spLocks noGrp="1"/>
          </p:cNvSpPr>
          <p:nvPr>
            <p:ph type="title"/>
          </p:nvPr>
        </p:nvSpPr>
        <p:spPr/>
        <p:txBody>
          <a:bodyPr/>
          <a:lstStyle/>
          <a:p>
            <a:r>
              <a:rPr lang="hr-HR" dirty="0"/>
              <a:t>Pathway</a:t>
            </a:r>
            <a:br>
              <a:rPr lang="hr-HR" dirty="0"/>
            </a:br>
            <a:endParaRPr lang="el-GR" dirty="0"/>
          </a:p>
        </p:txBody>
      </p:sp>
      <p:sp>
        <p:nvSpPr>
          <p:cNvPr id="3" name="Θέση περιεχομένου 2">
            <a:extLst>
              <a:ext uri="{FF2B5EF4-FFF2-40B4-BE49-F238E27FC236}">
                <a16:creationId xmlns:a16="http://schemas.microsoft.com/office/drawing/2014/main" id="{E4539680-ED07-DF32-5304-D0CBCC5BDDD4}"/>
              </a:ext>
            </a:extLst>
          </p:cNvPr>
          <p:cNvSpPr>
            <a:spLocks noGrp="1"/>
          </p:cNvSpPr>
          <p:nvPr>
            <p:ph idx="1"/>
          </p:nvPr>
        </p:nvSpPr>
        <p:spPr>
          <a:xfrm>
            <a:off x="611560" y="2276872"/>
            <a:ext cx="8280920" cy="4176463"/>
          </a:xfrm>
        </p:spPr>
        <p:txBody>
          <a:bodyPr>
            <a:normAutofit/>
          </a:bodyPr>
          <a:lstStyle/>
          <a:p>
            <a:endParaRPr lang="en-US" dirty="0"/>
          </a:p>
          <a:p>
            <a:r>
              <a:rPr lang="en-US" dirty="0"/>
              <a:t>The pathway of the ductus is scrotal, inguinal, abdominal, and pelvic.</a:t>
            </a:r>
          </a:p>
          <a:p>
            <a:endParaRPr lang="en-US" dirty="0"/>
          </a:p>
          <a:p>
            <a:r>
              <a:rPr lang="en-US" dirty="0"/>
              <a:t>Within the scrotum, the ductus has an ascending course at the medial side of the epididymis and the posterosuperior area of the testicle.</a:t>
            </a:r>
          </a:p>
          <a:p>
            <a:endParaRPr lang="en-US" dirty="0"/>
          </a:p>
          <a:p>
            <a:r>
              <a:rPr lang="en-US" dirty="0"/>
              <a:t>Within the inguinal canal, the ductus is incorporated into the spermatic cord. It is located </a:t>
            </a:r>
            <a:r>
              <a:rPr lang="en-US" dirty="0" err="1"/>
              <a:t>posteromedially</a:t>
            </a:r>
            <a:r>
              <a:rPr lang="en-US" dirty="0"/>
              <a:t> in the cord, and is surrounded by the venous pampiniform plexus.</a:t>
            </a:r>
          </a:p>
          <a:p>
            <a:endParaRPr lang="en-US" dirty="0"/>
          </a:p>
          <a:p>
            <a:r>
              <a:rPr lang="en-US" dirty="0"/>
              <a:t>At the deep inguinal ring (abdominal), the ductus leaves the cord. It proceeds toward and into the pelvis after looping over the inferior epigastric artery and in front of the external iliac artery and vein. In the pelvis, the ductus descends from the pelvic sidewall with its deferential arterial supply, supported by a delicate mesentery.</a:t>
            </a:r>
          </a:p>
          <a:p>
            <a:endParaRPr lang="en-US" dirty="0"/>
          </a:p>
          <a:p>
            <a:endParaRPr lang="el-GR" dirty="0"/>
          </a:p>
        </p:txBody>
      </p:sp>
    </p:spTree>
    <p:extLst>
      <p:ext uri="{BB962C8B-B14F-4D97-AF65-F5344CB8AC3E}">
        <p14:creationId xmlns:p14="http://schemas.microsoft.com/office/powerpoint/2010/main" val="2040233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349072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Τίτλος 1">
            <a:extLst>
              <a:ext uri="{FF2B5EF4-FFF2-40B4-BE49-F238E27FC236}">
                <a16:creationId xmlns:a16="http://schemas.microsoft.com/office/drawing/2014/main" id="{C0A0F074-30FE-BB26-85A5-9291EAA54C4B}"/>
              </a:ext>
            </a:extLst>
          </p:cNvPr>
          <p:cNvSpPr>
            <a:spLocks noGrp="1"/>
          </p:cNvSpPr>
          <p:nvPr>
            <p:ph type="title"/>
          </p:nvPr>
        </p:nvSpPr>
        <p:spPr>
          <a:xfrm>
            <a:off x="603504" y="1412776"/>
            <a:ext cx="2283713" cy="2468972"/>
          </a:xfrm>
        </p:spPr>
        <p:txBody>
          <a:bodyPr vert="horz" lIns="205740" tIns="137160" rIns="205740" bIns="137160" rtlCol="0" anchor="ctr" anchorCtr="1">
            <a:normAutofit fontScale="90000"/>
          </a:bodyPr>
          <a:lstStyle/>
          <a:p>
            <a:r>
              <a:rPr lang="en-US" dirty="0"/>
              <a:t>Relations and vasculature of prostate, seminal vesicles, and ductus deferens</a:t>
            </a:r>
          </a:p>
        </p:txBody>
      </p:sp>
      <p:pic>
        <p:nvPicPr>
          <p:cNvPr id="4" name="Θέση περιεχομένου 3">
            <a:extLst>
              <a:ext uri="{FF2B5EF4-FFF2-40B4-BE49-F238E27FC236}">
                <a16:creationId xmlns:a16="http://schemas.microsoft.com/office/drawing/2014/main" id="{B2520654-9594-11FA-DD00-345D1A590BCB}"/>
              </a:ext>
            </a:extLst>
          </p:cNvPr>
          <p:cNvPicPr>
            <a:picLocks noGrp="1" noChangeAspect="1"/>
          </p:cNvPicPr>
          <p:nvPr>
            <p:ph idx="1"/>
          </p:nvPr>
        </p:nvPicPr>
        <p:blipFill>
          <a:blip r:embed="rId2"/>
          <a:stretch>
            <a:fillRect/>
          </a:stretch>
        </p:blipFill>
        <p:spPr>
          <a:xfrm>
            <a:off x="3635896" y="476672"/>
            <a:ext cx="5256584" cy="6264696"/>
          </a:xfrm>
          <a:prstGeom prst="rect">
            <a:avLst/>
          </a:prstGeom>
        </p:spPr>
      </p:pic>
    </p:spTree>
    <p:extLst>
      <p:ext uri="{BB962C8B-B14F-4D97-AF65-F5344CB8AC3E}">
        <p14:creationId xmlns:p14="http://schemas.microsoft.com/office/powerpoint/2010/main" val="1154993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349072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Τίτλος 1">
            <a:extLst>
              <a:ext uri="{FF2B5EF4-FFF2-40B4-BE49-F238E27FC236}">
                <a16:creationId xmlns:a16="http://schemas.microsoft.com/office/drawing/2014/main" id="{9D692255-15F1-53FD-893F-0190FB1C85A6}"/>
              </a:ext>
            </a:extLst>
          </p:cNvPr>
          <p:cNvSpPr>
            <a:spLocks noGrp="1"/>
          </p:cNvSpPr>
          <p:nvPr>
            <p:ph type="title"/>
          </p:nvPr>
        </p:nvSpPr>
        <p:spPr>
          <a:xfrm>
            <a:off x="603504" y="2660904"/>
            <a:ext cx="2283713" cy="1220844"/>
          </a:xfrm>
        </p:spPr>
        <p:txBody>
          <a:bodyPr vert="horz" lIns="205740" tIns="137160" rIns="205740" bIns="137160" rtlCol="0" anchor="ctr" anchorCtr="1">
            <a:normAutofit/>
          </a:bodyPr>
          <a:lstStyle/>
          <a:p>
            <a:r>
              <a:rPr lang="en-US" dirty="0"/>
              <a:t>SPERMATIC</a:t>
            </a:r>
            <a:br>
              <a:rPr lang="en-US" dirty="0"/>
            </a:br>
            <a:r>
              <a:rPr lang="en-US" dirty="0"/>
              <a:t>CORD</a:t>
            </a:r>
          </a:p>
        </p:txBody>
      </p:sp>
      <p:pic>
        <p:nvPicPr>
          <p:cNvPr id="4" name="Θέση περιεχομένου 3">
            <a:extLst>
              <a:ext uri="{FF2B5EF4-FFF2-40B4-BE49-F238E27FC236}">
                <a16:creationId xmlns:a16="http://schemas.microsoft.com/office/drawing/2014/main" id="{215D8B51-F420-24FF-155F-D2E1A3EEED56}"/>
              </a:ext>
            </a:extLst>
          </p:cNvPr>
          <p:cNvPicPr>
            <a:picLocks noGrp="1" noChangeAspect="1"/>
          </p:cNvPicPr>
          <p:nvPr>
            <p:ph idx="1"/>
          </p:nvPr>
        </p:nvPicPr>
        <p:blipFill>
          <a:blip r:embed="rId2"/>
          <a:stretch>
            <a:fillRect/>
          </a:stretch>
        </p:blipFill>
        <p:spPr>
          <a:xfrm>
            <a:off x="3779912" y="260648"/>
            <a:ext cx="5040560" cy="6408712"/>
          </a:xfrm>
          <a:prstGeom prst="rect">
            <a:avLst/>
          </a:prstGeom>
        </p:spPr>
      </p:pic>
    </p:spTree>
    <p:extLst>
      <p:ext uri="{BB962C8B-B14F-4D97-AF65-F5344CB8AC3E}">
        <p14:creationId xmlns:p14="http://schemas.microsoft.com/office/powerpoint/2010/main" val="4223174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349072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Τίτλος 1">
            <a:extLst>
              <a:ext uri="{FF2B5EF4-FFF2-40B4-BE49-F238E27FC236}">
                <a16:creationId xmlns:a16="http://schemas.microsoft.com/office/drawing/2014/main" id="{642950DC-CCF5-6C84-ED1E-1C54ABFACC20}"/>
              </a:ext>
            </a:extLst>
          </p:cNvPr>
          <p:cNvSpPr>
            <a:spLocks noGrp="1"/>
          </p:cNvSpPr>
          <p:nvPr>
            <p:ph type="title"/>
          </p:nvPr>
        </p:nvSpPr>
        <p:spPr>
          <a:xfrm>
            <a:off x="603504" y="2660904"/>
            <a:ext cx="2283713" cy="1220844"/>
          </a:xfrm>
        </p:spPr>
        <p:txBody>
          <a:bodyPr vert="horz" lIns="205740" tIns="137160" rIns="205740" bIns="137160" rtlCol="0" anchor="ctr" anchorCtr="1">
            <a:normAutofit/>
          </a:bodyPr>
          <a:lstStyle/>
          <a:p>
            <a:r>
              <a:rPr lang="en-US" dirty="0"/>
              <a:t>SCROTUM LAYERS</a:t>
            </a:r>
          </a:p>
        </p:txBody>
      </p:sp>
      <p:pic>
        <p:nvPicPr>
          <p:cNvPr id="4" name="Θέση περιεχομένου 3">
            <a:extLst>
              <a:ext uri="{FF2B5EF4-FFF2-40B4-BE49-F238E27FC236}">
                <a16:creationId xmlns:a16="http://schemas.microsoft.com/office/drawing/2014/main" id="{71F03A02-E277-656C-66CD-17BA6092D45E}"/>
              </a:ext>
            </a:extLst>
          </p:cNvPr>
          <p:cNvPicPr>
            <a:picLocks noGrp="1" noChangeAspect="1"/>
          </p:cNvPicPr>
          <p:nvPr>
            <p:ph idx="1"/>
          </p:nvPr>
        </p:nvPicPr>
        <p:blipFill>
          <a:blip r:embed="rId2"/>
          <a:stretch>
            <a:fillRect/>
          </a:stretch>
        </p:blipFill>
        <p:spPr>
          <a:xfrm>
            <a:off x="3707326" y="699576"/>
            <a:ext cx="5220070" cy="5143500"/>
          </a:xfrm>
          <a:prstGeom prst="rect">
            <a:avLst/>
          </a:prstGeom>
        </p:spPr>
      </p:pic>
    </p:spTree>
    <p:extLst>
      <p:ext uri="{BB962C8B-B14F-4D97-AF65-F5344CB8AC3E}">
        <p14:creationId xmlns:p14="http://schemas.microsoft.com/office/powerpoint/2010/main" val="568444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DDC49A-74B1-AF98-21F7-69BE6DCDD67C}"/>
              </a:ext>
            </a:extLst>
          </p:cNvPr>
          <p:cNvSpPr>
            <a:spLocks noGrp="1"/>
          </p:cNvSpPr>
          <p:nvPr>
            <p:ph type="title"/>
          </p:nvPr>
        </p:nvSpPr>
        <p:spPr/>
        <p:txBody>
          <a:bodyPr/>
          <a:lstStyle/>
          <a:p>
            <a:r>
              <a:rPr lang="hr-HR" dirty="0"/>
              <a:t>Layers of the Scrotum</a:t>
            </a:r>
            <a:endParaRPr lang="el-GR" dirty="0"/>
          </a:p>
        </p:txBody>
      </p:sp>
      <p:sp>
        <p:nvSpPr>
          <p:cNvPr id="3" name="Θέση περιεχομένου 2">
            <a:extLst>
              <a:ext uri="{FF2B5EF4-FFF2-40B4-BE49-F238E27FC236}">
                <a16:creationId xmlns:a16="http://schemas.microsoft.com/office/drawing/2014/main" id="{7D195FF8-3BAA-A4B1-C799-991B45E8B1E5}"/>
              </a:ext>
            </a:extLst>
          </p:cNvPr>
          <p:cNvSpPr>
            <a:spLocks noGrp="1"/>
          </p:cNvSpPr>
          <p:nvPr>
            <p:ph idx="1"/>
          </p:nvPr>
        </p:nvSpPr>
        <p:spPr/>
        <p:txBody>
          <a:bodyPr/>
          <a:lstStyle/>
          <a:p>
            <a:r>
              <a:rPr lang="hr-HR" dirty="0"/>
              <a:t>Scrotal Skin (Layer 1)</a:t>
            </a:r>
            <a:endParaRPr lang="en-US" dirty="0"/>
          </a:p>
          <a:p>
            <a:r>
              <a:rPr lang="hr-HR" dirty="0">
                <a:effectLst/>
              </a:rPr>
              <a:t>Dartos (Layer 2)</a:t>
            </a:r>
          </a:p>
          <a:p>
            <a:r>
              <a:rPr lang="en-US" dirty="0">
                <a:effectLst/>
              </a:rPr>
              <a:t>External Spermatic Fascia (Layer 3)</a:t>
            </a:r>
          </a:p>
          <a:p>
            <a:r>
              <a:rPr lang="en-US" dirty="0">
                <a:effectLst/>
              </a:rPr>
              <a:t>Cremaster Muscle (Layers 4 and 5)</a:t>
            </a:r>
          </a:p>
          <a:p>
            <a:r>
              <a:rPr lang="it-IT" dirty="0">
                <a:effectLst/>
              </a:rPr>
              <a:t>Internal Spermatic Fascia (Layer 6)</a:t>
            </a:r>
          </a:p>
          <a:p>
            <a:r>
              <a:rPr lang="hr-HR" dirty="0">
                <a:effectLst/>
              </a:rPr>
              <a:t>Preperitoneal Fat (Layer 7)</a:t>
            </a:r>
          </a:p>
          <a:p>
            <a:r>
              <a:rPr lang="hr-HR" dirty="0">
                <a:effectLst/>
              </a:rPr>
              <a:t>Tunica Vaginalis (Layer 8)</a:t>
            </a:r>
            <a:r>
              <a:rPr lang="en-US" dirty="0"/>
              <a:t>: </a:t>
            </a:r>
            <a:r>
              <a:rPr lang="en-US" dirty="0">
                <a:effectLst/>
              </a:rPr>
              <a:t>a serous membrane of peritoneum. Layers 7 and 8 are constituents of the cord</a:t>
            </a:r>
            <a:endParaRPr lang="hr-HR" dirty="0">
              <a:effectLst/>
            </a:endParaRPr>
          </a:p>
          <a:p>
            <a:endParaRPr lang="hr-HR" dirty="0"/>
          </a:p>
          <a:p>
            <a:endParaRPr lang="hr-HR" dirty="0"/>
          </a:p>
          <a:p>
            <a:endParaRPr lang="el-GR" dirty="0"/>
          </a:p>
        </p:txBody>
      </p:sp>
    </p:spTree>
    <p:extLst>
      <p:ext uri="{BB962C8B-B14F-4D97-AF65-F5344CB8AC3E}">
        <p14:creationId xmlns:p14="http://schemas.microsoft.com/office/powerpoint/2010/main" val="360543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3490722" cy="51435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Τίτλος 1">
            <a:extLst>
              <a:ext uri="{FF2B5EF4-FFF2-40B4-BE49-F238E27FC236}">
                <a16:creationId xmlns:a16="http://schemas.microsoft.com/office/drawing/2014/main" id="{6237B560-35AE-5521-9B84-7995BD514DC2}"/>
              </a:ext>
            </a:extLst>
          </p:cNvPr>
          <p:cNvSpPr>
            <a:spLocks noGrp="1"/>
          </p:cNvSpPr>
          <p:nvPr>
            <p:ph type="title"/>
          </p:nvPr>
        </p:nvSpPr>
        <p:spPr>
          <a:xfrm>
            <a:off x="482601" y="1472257"/>
            <a:ext cx="2561466" cy="2409491"/>
          </a:xfrm>
          <a:noFill/>
          <a:ln>
            <a:solidFill>
              <a:schemeClr val="bg1"/>
            </a:solidFill>
          </a:ln>
        </p:spPr>
        <p:txBody>
          <a:bodyPr vert="horz" lIns="205740" tIns="137160" rIns="205740" bIns="137160" rtlCol="0" anchor="ctr" anchorCtr="1">
            <a:normAutofit/>
          </a:bodyPr>
          <a:lstStyle/>
          <a:p>
            <a:r>
              <a:rPr lang="en-US" sz="2400" dirty="0">
                <a:effectLst/>
              </a:rPr>
              <a:t>Seminal vesicles and deferent ducts.</a:t>
            </a:r>
            <a:br>
              <a:rPr lang="en-US" sz="2400" dirty="0">
                <a:effectLst/>
              </a:rPr>
            </a:br>
            <a:endParaRPr lang="en-US" sz="2850" dirty="0">
              <a:solidFill>
                <a:schemeClr val="bg1"/>
              </a:solidFill>
            </a:endParaRPr>
          </a:p>
        </p:txBody>
      </p:sp>
      <p:pic>
        <p:nvPicPr>
          <p:cNvPr id="4" name="Θέση περιεχομένου 3">
            <a:extLst>
              <a:ext uri="{FF2B5EF4-FFF2-40B4-BE49-F238E27FC236}">
                <a16:creationId xmlns:a16="http://schemas.microsoft.com/office/drawing/2014/main" id="{7E72844A-BED4-EA43-966D-701D7B2E1803}"/>
              </a:ext>
            </a:extLst>
          </p:cNvPr>
          <p:cNvPicPr>
            <a:picLocks noGrp="1" noChangeAspect="1"/>
          </p:cNvPicPr>
          <p:nvPr>
            <p:ph idx="1"/>
          </p:nvPr>
        </p:nvPicPr>
        <p:blipFill>
          <a:blip r:embed="rId2"/>
          <a:stretch>
            <a:fillRect/>
          </a:stretch>
        </p:blipFill>
        <p:spPr>
          <a:xfrm>
            <a:off x="3973322" y="620689"/>
            <a:ext cx="4847150" cy="5472608"/>
          </a:xfrm>
          <a:prstGeom prst="rect">
            <a:avLst/>
          </a:prstGeom>
        </p:spPr>
      </p:pic>
    </p:spTree>
    <p:extLst>
      <p:ext uri="{BB962C8B-B14F-4D97-AF65-F5344CB8AC3E}">
        <p14:creationId xmlns:p14="http://schemas.microsoft.com/office/powerpoint/2010/main" val="1243613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3490722" cy="51435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Τίτλος 1">
            <a:extLst>
              <a:ext uri="{FF2B5EF4-FFF2-40B4-BE49-F238E27FC236}">
                <a16:creationId xmlns:a16="http://schemas.microsoft.com/office/drawing/2014/main" id="{D2418285-13E7-81EC-68A7-0296522124E9}"/>
              </a:ext>
            </a:extLst>
          </p:cNvPr>
          <p:cNvSpPr>
            <a:spLocks noGrp="1"/>
          </p:cNvSpPr>
          <p:nvPr>
            <p:ph type="title"/>
          </p:nvPr>
        </p:nvSpPr>
        <p:spPr>
          <a:xfrm>
            <a:off x="482601" y="1472257"/>
            <a:ext cx="2561466" cy="2409491"/>
          </a:xfrm>
          <a:noFill/>
          <a:ln>
            <a:solidFill>
              <a:schemeClr val="bg1"/>
            </a:solidFill>
          </a:ln>
        </p:spPr>
        <p:txBody>
          <a:bodyPr vert="horz" lIns="205740" tIns="137160" rIns="205740" bIns="137160" rtlCol="0" anchor="ctr" anchorCtr="1">
            <a:normAutofit/>
          </a:bodyPr>
          <a:lstStyle/>
          <a:p>
            <a:r>
              <a:rPr lang="en-US" sz="2850" dirty="0">
                <a:solidFill>
                  <a:schemeClr val="bg1"/>
                </a:solidFill>
              </a:rPr>
              <a:t>SEMINAL VESICLE</a:t>
            </a:r>
          </a:p>
        </p:txBody>
      </p:sp>
      <p:pic>
        <p:nvPicPr>
          <p:cNvPr id="4" name="Θέση περιεχομένου 3">
            <a:extLst>
              <a:ext uri="{FF2B5EF4-FFF2-40B4-BE49-F238E27FC236}">
                <a16:creationId xmlns:a16="http://schemas.microsoft.com/office/drawing/2014/main" id="{1344EAD4-D266-8910-C9E6-6D9B8EF7E301}"/>
              </a:ext>
            </a:extLst>
          </p:cNvPr>
          <p:cNvPicPr>
            <a:picLocks noGrp="1" noChangeAspect="1"/>
          </p:cNvPicPr>
          <p:nvPr>
            <p:ph idx="1"/>
          </p:nvPr>
        </p:nvPicPr>
        <p:blipFill>
          <a:blip r:embed="rId2"/>
          <a:stretch>
            <a:fillRect/>
          </a:stretch>
        </p:blipFill>
        <p:spPr>
          <a:xfrm>
            <a:off x="4445770" y="1339851"/>
            <a:ext cx="3743181" cy="4057649"/>
          </a:xfrm>
          <a:prstGeom prst="rect">
            <a:avLst/>
          </a:prstGeom>
        </p:spPr>
      </p:pic>
    </p:spTree>
    <p:extLst>
      <p:ext uri="{BB962C8B-B14F-4D97-AF65-F5344CB8AC3E}">
        <p14:creationId xmlns:p14="http://schemas.microsoft.com/office/powerpoint/2010/main" val="3949675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759E17-9ECC-DBF8-288A-3ADCB93AFA61}"/>
              </a:ext>
            </a:extLst>
          </p:cNvPr>
          <p:cNvSpPr>
            <a:spLocks noGrp="1"/>
          </p:cNvSpPr>
          <p:nvPr>
            <p:ph type="title"/>
          </p:nvPr>
        </p:nvSpPr>
        <p:spPr>
          <a:xfrm>
            <a:off x="1673352" y="404664"/>
            <a:ext cx="5797296" cy="1188720"/>
          </a:xfrm>
        </p:spPr>
        <p:txBody>
          <a:bodyPr>
            <a:normAutofit fontScale="90000"/>
          </a:bodyPr>
          <a:lstStyle/>
          <a:p>
            <a:r>
              <a:rPr lang="en-US" dirty="0"/>
              <a:t>The topographic anatomy and relations of the seminal vesicles are as follows: </a:t>
            </a:r>
            <a:br>
              <a:rPr lang="en-US" dirty="0"/>
            </a:br>
            <a:endParaRPr lang="el-GR" dirty="0"/>
          </a:p>
        </p:txBody>
      </p:sp>
      <p:sp>
        <p:nvSpPr>
          <p:cNvPr id="3" name="Θέση περιεχομένου 2">
            <a:extLst>
              <a:ext uri="{FF2B5EF4-FFF2-40B4-BE49-F238E27FC236}">
                <a16:creationId xmlns:a16="http://schemas.microsoft.com/office/drawing/2014/main" id="{691CDA10-E1E0-8C7E-A95B-4CD77AE72A38}"/>
              </a:ext>
            </a:extLst>
          </p:cNvPr>
          <p:cNvSpPr>
            <a:spLocks noGrp="1"/>
          </p:cNvSpPr>
          <p:nvPr>
            <p:ph idx="1"/>
          </p:nvPr>
        </p:nvSpPr>
        <p:spPr>
          <a:xfrm>
            <a:off x="251520" y="1844825"/>
            <a:ext cx="8640960" cy="4824536"/>
          </a:xfrm>
        </p:spPr>
        <p:txBody>
          <a:bodyPr>
            <a:normAutofit fontScale="40000" lnSpcReduction="20000"/>
          </a:bodyPr>
          <a:lstStyle/>
          <a:p>
            <a:endParaRPr lang="en-US" dirty="0"/>
          </a:p>
          <a:p>
            <a:r>
              <a:rPr lang="en-US" sz="3500" dirty="0"/>
              <a:t>   Anterior and superior: urinary bladder, occasionally fixed </a:t>
            </a:r>
          </a:p>
          <a:p>
            <a:endParaRPr lang="en-US" sz="3500" dirty="0"/>
          </a:p>
          <a:p>
            <a:endParaRPr lang="en-US" sz="3500" dirty="0"/>
          </a:p>
          <a:p>
            <a:r>
              <a:rPr lang="en-US" sz="3500" dirty="0"/>
              <a:t> Posterior and inferior: </a:t>
            </a:r>
            <a:r>
              <a:rPr lang="en-US" sz="3500" dirty="0" err="1"/>
              <a:t>Denonvilliers</a:t>
            </a:r>
            <a:r>
              <a:rPr lang="en-US" sz="3500" dirty="0"/>
              <a:t>' fascia (the rectovesical septum) and anorectum</a:t>
            </a:r>
          </a:p>
          <a:p>
            <a:endParaRPr lang="en-US" sz="3500" dirty="0"/>
          </a:p>
          <a:p>
            <a:endParaRPr lang="en-US" sz="3500" dirty="0"/>
          </a:p>
          <a:p>
            <a:r>
              <a:rPr lang="en-US" sz="3500" dirty="0"/>
              <a:t> Above: peritoneum in the rectovesical fossa (may be occasionally reached by the tip of the seminal vesicles) </a:t>
            </a:r>
          </a:p>
          <a:p>
            <a:endParaRPr lang="en-US" sz="3500" dirty="0"/>
          </a:p>
          <a:p>
            <a:endParaRPr lang="en-US" sz="3500" dirty="0"/>
          </a:p>
          <a:p>
            <a:r>
              <a:rPr lang="en-US" sz="3500" dirty="0"/>
              <a:t> Medial: ductus deferens </a:t>
            </a:r>
          </a:p>
          <a:p>
            <a:endParaRPr lang="en-US" sz="3500" dirty="0"/>
          </a:p>
          <a:p>
            <a:endParaRPr lang="en-US" sz="3500" dirty="0"/>
          </a:p>
          <a:p>
            <a:r>
              <a:rPr lang="en-US" sz="3500" dirty="0"/>
              <a:t> Lateral: multiple vesicle vessels and </a:t>
            </a:r>
            <a:r>
              <a:rPr lang="en-US" sz="3500" dirty="0" err="1"/>
              <a:t>levator</a:t>
            </a:r>
            <a:r>
              <a:rPr lang="en-US" sz="3500" dirty="0"/>
              <a:t> ani </a:t>
            </a:r>
          </a:p>
          <a:p>
            <a:endParaRPr lang="en-US" sz="3500" dirty="0"/>
          </a:p>
          <a:p>
            <a:endParaRPr lang="en-US" sz="3500" dirty="0"/>
          </a:p>
          <a:p>
            <a:r>
              <a:rPr lang="en-US" sz="3500" dirty="0"/>
              <a:t> Below: ejaculatory duct, where it unites with the ampulla of the ductus deferens</a:t>
            </a:r>
          </a:p>
          <a:p>
            <a:r>
              <a:rPr lang="en-US" dirty="0"/>
              <a:t> </a:t>
            </a:r>
          </a:p>
          <a:p>
            <a:endParaRPr lang="el-GR" dirty="0"/>
          </a:p>
        </p:txBody>
      </p:sp>
    </p:spTree>
    <p:extLst>
      <p:ext uri="{BB962C8B-B14F-4D97-AF65-F5344CB8AC3E}">
        <p14:creationId xmlns:p14="http://schemas.microsoft.com/office/powerpoint/2010/main" val="3722734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4" name="Rectangle 10">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3490722" cy="51435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Τίτλος 1">
            <a:extLst>
              <a:ext uri="{FF2B5EF4-FFF2-40B4-BE49-F238E27FC236}">
                <a16:creationId xmlns:a16="http://schemas.microsoft.com/office/drawing/2014/main" id="{874F6DB2-6D66-C762-BF6D-ADC31DCBDC20}"/>
              </a:ext>
            </a:extLst>
          </p:cNvPr>
          <p:cNvSpPr>
            <a:spLocks noGrp="1"/>
          </p:cNvSpPr>
          <p:nvPr>
            <p:ph type="title"/>
          </p:nvPr>
        </p:nvSpPr>
        <p:spPr>
          <a:xfrm>
            <a:off x="482601" y="1472257"/>
            <a:ext cx="2561466" cy="2388791"/>
          </a:xfrm>
          <a:noFill/>
          <a:ln>
            <a:solidFill>
              <a:schemeClr val="bg1"/>
            </a:solidFill>
          </a:ln>
        </p:spPr>
        <p:txBody>
          <a:bodyPr vert="horz" lIns="205740" tIns="137160" rIns="205740" bIns="137160" rtlCol="0" anchor="ctr" anchorCtr="1">
            <a:normAutofit/>
          </a:bodyPr>
          <a:lstStyle/>
          <a:p>
            <a:r>
              <a:rPr lang="en-US" sz="2850" dirty="0">
                <a:solidFill>
                  <a:schemeClr val="bg1"/>
                </a:solidFill>
              </a:rPr>
              <a:t>EJACULATORY </a:t>
            </a:r>
            <a:br>
              <a:rPr lang="en-US" sz="2850" dirty="0">
                <a:solidFill>
                  <a:schemeClr val="bg1"/>
                </a:solidFill>
              </a:rPr>
            </a:br>
            <a:br>
              <a:rPr lang="en-US" sz="2850" dirty="0">
                <a:solidFill>
                  <a:schemeClr val="bg1"/>
                </a:solidFill>
              </a:rPr>
            </a:br>
            <a:r>
              <a:rPr lang="en-US" sz="2850" dirty="0">
                <a:solidFill>
                  <a:schemeClr val="bg1"/>
                </a:solidFill>
              </a:rPr>
              <a:t>DUCTS</a:t>
            </a:r>
          </a:p>
        </p:txBody>
      </p:sp>
      <p:pic>
        <p:nvPicPr>
          <p:cNvPr id="4" name="Θέση περιεχομένου 3">
            <a:extLst>
              <a:ext uri="{FF2B5EF4-FFF2-40B4-BE49-F238E27FC236}">
                <a16:creationId xmlns:a16="http://schemas.microsoft.com/office/drawing/2014/main" id="{807C1271-8842-8D1F-F75D-D9D8BCDEC85B}"/>
              </a:ext>
            </a:extLst>
          </p:cNvPr>
          <p:cNvPicPr>
            <a:picLocks noGrp="1" noChangeAspect="1"/>
          </p:cNvPicPr>
          <p:nvPr>
            <p:ph idx="1"/>
          </p:nvPr>
        </p:nvPicPr>
        <p:blipFill>
          <a:blip r:embed="rId2"/>
          <a:stretch>
            <a:fillRect/>
          </a:stretch>
        </p:blipFill>
        <p:spPr>
          <a:xfrm>
            <a:off x="3779912" y="188640"/>
            <a:ext cx="5112568" cy="6480719"/>
          </a:xfrm>
          <a:prstGeom prst="rect">
            <a:avLst/>
          </a:prstGeom>
        </p:spPr>
      </p:pic>
    </p:spTree>
    <p:extLst>
      <p:ext uri="{BB962C8B-B14F-4D97-AF65-F5344CB8AC3E}">
        <p14:creationId xmlns:p14="http://schemas.microsoft.com/office/powerpoint/2010/main" val="2904192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ADAF3EF-FF71-4ACB-7539-CCF4AC328F3D}"/>
              </a:ext>
            </a:extLst>
          </p:cNvPr>
          <p:cNvSpPr>
            <a:spLocks noGrp="1"/>
          </p:cNvSpPr>
          <p:nvPr>
            <p:ph type="title"/>
          </p:nvPr>
        </p:nvSpPr>
        <p:spPr/>
        <p:txBody>
          <a:bodyPr/>
          <a:lstStyle/>
          <a:p>
            <a:r>
              <a:rPr lang="en-US" dirty="0"/>
              <a:t>THE COURSE OF EJACULATORY DUCTS</a:t>
            </a:r>
            <a:endParaRPr lang="el-GR" dirty="0"/>
          </a:p>
        </p:txBody>
      </p:sp>
      <p:sp>
        <p:nvSpPr>
          <p:cNvPr id="3" name="Θέση περιεχομένου 2">
            <a:extLst>
              <a:ext uri="{FF2B5EF4-FFF2-40B4-BE49-F238E27FC236}">
                <a16:creationId xmlns:a16="http://schemas.microsoft.com/office/drawing/2014/main" id="{77AF50EB-D1E3-0172-34B2-8312E8805224}"/>
              </a:ext>
            </a:extLst>
          </p:cNvPr>
          <p:cNvSpPr>
            <a:spLocks noGrp="1"/>
          </p:cNvSpPr>
          <p:nvPr>
            <p:ph idx="1"/>
          </p:nvPr>
        </p:nvSpPr>
        <p:spPr/>
        <p:txBody>
          <a:bodyPr/>
          <a:lstStyle/>
          <a:p>
            <a:r>
              <a:rPr lang="en-US" dirty="0">
                <a:effectLst/>
              </a:rPr>
              <a:t>The ejaculatory ducts pass distally through the prostate gland, with the posterior glandular part of the organ behind. The median lobe of the prostate is in front. The duct has a very thin wall, a length of approximately 2 cm, and a diameter of less than 1 mm. The ducts end as small openings on either side of the midline on the verumontanum of the urethral ridge </a:t>
            </a:r>
            <a:endParaRPr lang="el-GR" dirty="0"/>
          </a:p>
        </p:txBody>
      </p:sp>
    </p:spTree>
    <p:extLst>
      <p:ext uri="{BB962C8B-B14F-4D97-AF65-F5344CB8AC3E}">
        <p14:creationId xmlns:p14="http://schemas.microsoft.com/office/powerpoint/2010/main" val="812730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52C482-AC90-1FEA-5B23-27FFFBEBCE64}"/>
              </a:ext>
            </a:extLst>
          </p:cNvPr>
          <p:cNvSpPr>
            <a:spLocks noGrp="1"/>
          </p:cNvSpPr>
          <p:nvPr>
            <p:ph type="title"/>
          </p:nvPr>
        </p:nvSpPr>
        <p:spPr/>
        <p:txBody>
          <a:bodyPr>
            <a:normAutofit fontScale="90000"/>
          </a:bodyPr>
          <a:lstStyle/>
          <a:p>
            <a:r>
              <a:rPr lang="en-US" dirty="0"/>
              <a:t>The male genital system consists of the following genital organs</a:t>
            </a:r>
            <a:endParaRPr lang="el-GR" dirty="0"/>
          </a:p>
        </p:txBody>
      </p:sp>
      <p:sp>
        <p:nvSpPr>
          <p:cNvPr id="3" name="Θέση περιεχομένου 2">
            <a:extLst>
              <a:ext uri="{FF2B5EF4-FFF2-40B4-BE49-F238E27FC236}">
                <a16:creationId xmlns:a16="http://schemas.microsoft.com/office/drawing/2014/main" id="{2ECB1A06-2921-EDBB-5412-A5FDDB27D3A1}"/>
              </a:ext>
            </a:extLst>
          </p:cNvPr>
          <p:cNvSpPr>
            <a:spLocks noGrp="1"/>
          </p:cNvSpPr>
          <p:nvPr>
            <p:ph idx="1"/>
          </p:nvPr>
        </p:nvSpPr>
        <p:spPr>
          <a:xfrm>
            <a:off x="457200" y="1600200"/>
            <a:ext cx="8229600" cy="5141168"/>
          </a:xfrm>
        </p:spPr>
        <p:txBody>
          <a:bodyPr>
            <a:normAutofit fontScale="25000" lnSpcReduction="20000"/>
          </a:bodyPr>
          <a:lstStyle/>
          <a:p>
            <a:pPr marL="0" indent="0">
              <a:buNone/>
            </a:pPr>
            <a:r>
              <a:rPr lang="hr-HR" dirty="0"/>
              <a:t>:</a:t>
            </a:r>
          </a:p>
          <a:p>
            <a:endParaRPr lang="hr-HR" dirty="0"/>
          </a:p>
          <a:p>
            <a:r>
              <a:rPr lang="hr-HR" sz="4000" dirty="0"/>
              <a:t>   Testis</a:t>
            </a:r>
          </a:p>
          <a:p>
            <a:endParaRPr lang="hr-HR" sz="4000" dirty="0"/>
          </a:p>
          <a:p>
            <a:endParaRPr lang="hr-HR" sz="4000" dirty="0"/>
          </a:p>
          <a:p>
            <a:r>
              <a:rPr lang="hr-HR" sz="4000" dirty="0"/>
              <a:t> Ejaculatory duct</a:t>
            </a:r>
          </a:p>
          <a:p>
            <a:endParaRPr lang="hr-HR" sz="4000" dirty="0"/>
          </a:p>
          <a:p>
            <a:endParaRPr lang="hr-HR" sz="4000" dirty="0"/>
          </a:p>
          <a:p>
            <a:r>
              <a:rPr lang="hr-HR" sz="4000" dirty="0"/>
              <a:t> Epididymis</a:t>
            </a:r>
          </a:p>
          <a:p>
            <a:endParaRPr lang="hr-HR" sz="4000" dirty="0"/>
          </a:p>
          <a:p>
            <a:endParaRPr lang="hr-HR" sz="4000" dirty="0"/>
          </a:p>
          <a:p>
            <a:r>
              <a:rPr lang="hr-HR" sz="4000" dirty="0"/>
              <a:t> Prostate</a:t>
            </a:r>
          </a:p>
          <a:p>
            <a:endParaRPr lang="hr-HR" sz="4000" dirty="0"/>
          </a:p>
          <a:p>
            <a:endParaRPr lang="hr-HR" sz="4000" dirty="0"/>
          </a:p>
          <a:p>
            <a:r>
              <a:rPr lang="hr-HR" sz="4000" dirty="0"/>
              <a:t> Ductus deferens (vas)</a:t>
            </a:r>
          </a:p>
          <a:p>
            <a:endParaRPr lang="hr-HR" sz="4000" dirty="0"/>
          </a:p>
          <a:p>
            <a:endParaRPr lang="hr-HR" sz="4000" dirty="0"/>
          </a:p>
          <a:p>
            <a:r>
              <a:rPr lang="hr-HR" sz="4000" dirty="0"/>
              <a:t> Bulbourethral gland</a:t>
            </a:r>
          </a:p>
          <a:p>
            <a:endParaRPr lang="hr-HR" sz="4000" dirty="0"/>
          </a:p>
          <a:p>
            <a:endParaRPr lang="hr-HR" sz="4000" dirty="0"/>
          </a:p>
          <a:p>
            <a:r>
              <a:rPr lang="hr-HR" sz="4000" dirty="0"/>
              <a:t> Spermatic cord</a:t>
            </a:r>
          </a:p>
          <a:p>
            <a:endParaRPr lang="hr-HR" sz="4000" dirty="0"/>
          </a:p>
          <a:p>
            <a:endParaRPr lang="hr-HR" sz="4000" dirty="0"/>
          </a:p>
          <a:p>
            <a:r>
              <a:rPr lang="hr-HR" sz="4000" dirty="0"/>
              <a:t> Male urethra</a:t>
            </a:r>
          </a:p>
          <a:p>
            <a:endParaRPr lang="hr-HR" sz="4000" dirty="0"/>
          </a:p>
          <a:p>
            <a:endParaRPr lang="hr-HR" sz="4000" dirty="0"/>
          </a:p>
          <a:p>
            <a:r>
              <a:rPr lang="hr-HR" sz="4000" dirty="0"/>
              <a:t> Scrotum</a:t>
            </a:r>
          </a:p>
          <a:p>
            <a:endParaRPr lang="hr-HR" sz="4000" dirty="0"/>
          </a:p>
          <a:p>
            <a:endParaRPr lang="hr-HR" sz="4000" dirty="0"/>
          </a:p>
          <a:p>
            <a:r>
              <a:rPr lang="hr-HR" sz="4000" dirty="0"/>
              <a:t> Penis</a:t>
            </a:r>
          </a:p>
          <a:p>
            <a:endParaRPr lang="hr-HR" sz="4000" dirty="0"/>
          </a:p>
          <a:p>
            <a:endParaRPr lang="hr-HR" sz="4000" dirty="0"/>
          </a:p>
          <a:p>
            <a:r>
              <a:rPr lang="hr-HR" sz="4000" dirty="0"/>
              <a:t> Seminal vesicle</a:t>
            </a:r>
          </a:p>
          <a:p>
            <a:endParaRPr lang="hr-HR" dirty="0"/>
          </a:p>
          <a:p>
            <a:r>
              <a:rPr lang="hr-HR" dirty="0"/>
              <a:t> </a:t>
            </a:r>
          </a:p>
          <a:p>
            <a:endParaRPr lang="el-GR" dirty="0"/>
          </a:p>
        </p:txBody>
      </p:sp>
    </p:spTree>
    <p:extLst>
      <p:ext uri="{BB962C8B-B14F-4D97-AF65-F5344CB8AC3E}">
        <p14:creationId xmlns:p14="http://schemas.microsoft.com/office/powerpoint/2010/main" val="1467285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3490722" cy="51435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Τίτλος 1">
            <a:extLst>
              <a:ext uri="{FF2B5EF4-FFF2-40B4-BE49-F238E27FC236}">
                <a16:creationId xmlns:a16="http://schemas.microsoft.com/office/drawing/2014/main" id="{D474DBC4-8310-DAF5-34F6-0E5B8D28C19A}"/>
              </a:ext>
            </a:extLst>
          </p:cNvPr>
          <p:cNvSpPr>
            <a:spLocks noGrp="1"/>
          </p:cNvSpPr>
          <p:nvPr>
            <p:ph type="title"/>
          </p:nvPr>
        </p:nvSpPr>
        <p:spPr>
          <a:xfrm>
            <a:off x="482601" y="1472257"/>
            <a:ext cx="2561466" cy="2409491"/>
          </a:xfrm>
          <a:noFill/>
          <a:ln>
            <a:solidFill>
              <a:schemeClr val="bg1"/>
            </a:solidFill>
          </a:ln>
        </p:spPr>
        <p:txBody>
          <a:bodyPr vert="horz" lIns="205740" tIns="137160" rIns="205740" bIns="137160" rtlCol="0" anchor="ctr" anchorCtr="1">
            <a:normAutofit fontScale="90000"/>
          </a:bodyPr>
          <a:lstStyle/>
          <a:p>
            <a:r>
              <a:rPr lang="en-US" sz="2850" dirty="0">
                <a:solidFill>
                  <a:schemeClr val="bg1"/>
                </a:solidFill>
              </a:rPr>
              <a:t>Ejaculatory duct shown in relationship to prostate</a:t>
            </a:r>
          </a:p>
        </p:txBody>
      </p:sp>
      <p:pic>
        <p:nvPicPr>
          <p:cNvPr id="4" name="Θέση περιεχομένου 3">
            <a:extLst>
              <a:ext uri="{FF2B5EF4-FFF2-40B4-BE49-F238E27FC236}">
                <a16:creationId xmlns:a16="http://schemas.microsoft.com/office/drawing/2014/main" id="{9E8F0210-B4E8-B9F2-AE42-BE8912FFCDE4}"/>
              </a:ext>
            </a:extLst>
          </p:cNvPr>
          <p:cNvPicPr>
            <a:picLocks noGrp="1" noChangeAspect="1"/>
          </p:cNvPicPr>
          <p:nvPr>
            <p:ph idx="1"/>
          </p:nvPr>
        </p:nvPicPr>
        <p:blipFill>
          <a:blip r:embed="rId2"/>
          <a:stretch>
            <a:fillRect/>
          </a:stretch>
        </p:blipFill>
        <p:spPr>
          <a:xfrm>
            <a:off x="3526668" y="260648"/>
            <a:ext cx="5509828" cy="6336704"/>
          </a:xfrm>
          <a:prstGeom prst="rect">
            <a:avLst/>
          </a:prstGeom>
        </p:spPr>
      </p:pic>
    </p:spTree>
    <p:extLst>
      <p:ext uri="{BB962C8B-B14F-4D97-AF65-F5344CB8AC3E}">
        <p14:creationId xmlns:p14="http://schemas.microsoft.com/office/powerpoint/2010/main" val="1269217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n-US" dirty="0"/>
          </a:p>
          <a:p>
            <a:endParaRPr lang="en-US" dirty="0"/>
          </a:p>
          <a:p>
            <a:endParaRPr lang="en-US" dirty="0"/>
          </a:p>
          <a:p>
            <a:pPr algn="ctr">
              <a:buNone/>
            </a:pPr>
            <a:r>
              <a:rPr lang="en-US" dirty="0"/>
              <a:t>PROSTATE</a:t>
            </a:r>
            <a:endParaRPr lang="el-GR" dirty="0"/>
          </a:p>
        </p:txBody>
      </p:sp>
    </p:spTree>
    <p:extLst>
      <p:ext uri="{BB962C8B-B14F-4D97-AF65-F5344CB8AC3E}">
        <p14:creationId xmlns:p14="http://schemas.microsoft.com/office/powerpoint/2010/main" val="2633612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a:t>PROSTATE</a:t>
            </a:r>
            <a:endParaRPr lang="el-GR" dirty="0"/>
          </a:p>
        </p:txBody>
      </p:sp>
      <p:sp>
        <p:nvSpPr>
          <p:cNvPr id="5" name="4 - Θέση περιεχομένου"/>
          <p:cNvSpPr>
            <a:spLocks noGrp="1"/>
          </p:cNvSpPr>
          <p:nvPr>
            <p:ph idx="1"/>
          </p:nvPr>
        </p:nvSpPr>
        <p:spPr/>
        <p:txBody>
          <a:bodyPr/>
          <a:lstStyle/>
          <a:p>
            <a:endParaRPr lang="el-GR"/>
          </a:p>
        </p:txBody>
      </p:sp>
      <p:pic>
        <p:nvPicPr>
          <p:cNvPr id="18435" name="Picture 3" descr="C:\Users\vassili1\Desktop\EIKONES KYPROS\22.jpg"/>
          <p:cNvPicPr>
            <a:picLocks noChangeAspect="1" noChangeArrowheads="1"/>
          </p:cNvPicPr>
          <p:nvPr/>
        </p:nvPicPr>
        <p:blipFill>
          <a:blip r:embed="rId2" cstate="print"/>
          <a:srcRect/>
          <a:stretch>
            <a:fillRect/>
          </a:stretch>
        </p:blipFill>
        <p:spPr bwMode="auto">
          <a:xfrm>
            <a:off x="-252536" y="173732"/>
            <a:ext cx="9396536" cy="6684267"/>
          </a:xfrm>
          <a:prstGeom prst="rect">
            <a:avLst/>
          </a:prstGeom>
          <a:noFill/>
        </p:spPr>
      </p:pic>
    </p:spTree>
    <p:extLst>
      <p:ext uri="{BB962C8B-B14F-4D97-AF65-F5344CB8AC3E}">
        <p14:creationId xmlns:p14="http://schemas.microsoft.com/office/powerpoint/2010/main" val="3080775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2530" name="Picture 2" descr="C:\Users\vassili1\Desktop\EIKONES KYPROS\24.jpg"/>
          <p:cNvPicPr>
            <a:picLocks noGrp="1" noChangeAspect="1" noChangeArrowheads="1"/>
          </p:cNvPicPr>
          <p:nvPr>
            <p:ph idx="1"/>
          </p:nvPr>
        </p:nvPicPr>
        <p:blipFill>
          <a:blip r:embed="rId2" cstate="print"/>
          <a:srcRect/>
          <a:stretch>
            <a:fillRect/>
          </a:stretch>
        </p:blipFill>
        <p:spPr bwMode="auto">
          <a:xfrm>
            <a:off x="457200" y="1772817"/>
            <a:ext cx="8229600" cy="4176464"/>
          </a:xfrm>
          <a:prstGeom prst="rect">
            <a:avLst/>
          </a:prstGeom>
          <a:noFill/>
        </p:spPr>
      </p:pic>
    </p:spTree>
    <p:extLst>
      <p:ext uri="{BB962C8B-B14F-4D97-AF65-F5344CB8AC3E}">
        <p14:creationId xmlns:p14="http://schemas.microsoft.com/office/powerpoint/2010/main" val="3508095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endParaRPr lang="el-GR" dirty="0"/>
          </a:p>
        </p:txBody>
      </p:sp>
      <p:pic>
        <p:nvPicPr>
          <p:cNvPr id="7" name="6 - Θέση περιεχομένου" descr="B9781416069119001031_f103-007-9781416069119.jpg"/>
          <p:cNvPicPr>
            <a:picLocks noGrp="1" noChangeAspect="1"/>
          </p:cNvPicPr>
          <p:nvPr>
            <p:ph idx="1"/>
          </p:nvPr>
        </p:nvPicPr>
        <p:blipFill>
          <a:blip r:embed="rId2" cstate="print"/>
          <a:stretch>
            <a:fillRect/>
          </a:stretch>
        </p:blipFill>
        <p:spPr>
          <a:xfrm>
            <a:off x="1835696" y="1070167"/>
            <a:ext cx="5112567" cy="5218527"/>
          </a:xfrm>
        </p:spPr>
      </p:pic>
    </p:spTree>
    <p:extLst>
      <p:ext uri="{BB962C8B-B14F-4D97-AF65-F5344CB8AC3E}">
        <p14:creationId xmlns:p14="http://schemas.microsoft.com/office/powerpoint/2010/main" val="2249698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 </a:t>
            </a:r>
            <a:r>
              <a:rPr lang="en-US" dirty="0" err="1"/>
              <a:t>Denonvillier</a:t>
            </a:r>
            <a:r>
              <a:rPr lang="en-US" dirty="0"/>
              <a:t> Fascia</a:t>
            </a:r>
            <a:endParaRPr lang="el-GR" dirty="0"/>
          </a:p>
        </p:txBody>
      </p:sp>
      <p:pic>
        <p:nvPicPr>
          <p:cNvPr id="5" name="4 - Θέση περιεχομένου" descr="img061.jpg"/>
          <p:cNvPicPr>
            <a:picLocks noGrp="1" noChangeAspect="1"/>
          </p:cNvPicPr>
          <p:nvPr>
            <p:ph idx="1"/>
          </p:nvPr>
        </p:nvPicPr>
        <p:blipFill>
          <a:blip r:embed="rId2" cstate="print"/>
          <a:stretch>
            <a:fillRect/>
          </a:stretch>
        </p:blipFill>
        <p:spPr>
          <a:xfrm rot="10800000">
            <a:off x="3302738" y="1196752"/>
            <a:ext cx="5841261" cy="4104456"/>
          </a:xfrm>
        </p:spPr>
      </p:pic>
      <p:sp>
        <p:nvSpPr>
          <p:cNvPr id="6" name="Θέση κειμένου 5">
            <a:extLst>
              <a:ext uri="{FF2B5EF4-FFF2-40B4-BE49-F238E27FC236}">
                <a16:creationId xmlns:a16="http://schemas.microsoft.com/office/drawing/2014/main" id="{D99E4A0E-63B6-10AD-2B43-30F966D3A010}"/>
              </a:ext>
            </a:extLst>
          </p:cNvPr>
          <p:cNvSpPr>
            <a:spLocks noGrp="1"/>
          </p:cNvSpPr>
          <p:nvPr>
            <p:ph type="body" sz="half" idx="2"/>
          </p:nvPr>
        </p:nvSpPr>
        <p:spPr/>
        <p:txBody>
          <a:bodyPr/>
          <a:lstStyle/>
          <a:p>
            <a:endParaRPr lang="el-GR"/>
          </a:p>
        </p:txBody>
      </p:sp>
    </p:spTree>
    <p:extLst>
      <p:ext uri="{BB962C8B-B14F-4D97-AF65-F5344CB8AC3E}">
        <p14:creationId xmlns:p14="http://schemas.microsoft.com/office/powerpoint/2010/main" val="424348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err="1"/>
              <a:t>Denonvillier</a:t>
            </a:r>
            <a:endParaRPr lang="el-GR" dirty="0"/>
          </a:p>
        </p:txBody>
      </p:sp>
      <p:pic>
        <p:nvPicPr>
          <p:cNvPr id="5" name="4 - Θέση περιεχομένου" descr="DA7DB8C163FF4.gif"/>
          <p:cNvPicPr>
            <a:picLocks noGrp="1" noChangeAspect="1"/>
          </p:cNvPicPr>
          <p:nvPr>
            <p:ph idx="1"/>
          </p:nvPr>
        </p:nvPicPr>
        <p:blipFill>
          <a:blip r:embed="rId2" cstate="print"/>
          <a:stretch>
            <a:fillRect/>
          </a:stretch>
        </p:blipFill>
        <p:spPr>
          <a:xfrm>
            <a:off x="2190750" y="1810544"/>
            <a:ext cx="4762500" cy="4105275"/>
          </a:xfrm>
        </p:spPr>
      </p:pic>
    </p:spTree>
    <p:extLst>
      <p:ext uri="{BB962C8B-B14F-4D97-AF65-F5344CB8AC3E}">
        <p14:creationId xmlns:p14="http://schemas.microsoft.com/office/powerpoint/2010/main" val="4249209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2FC7CA25-F100-C5C7-EA60-8E10814E4B93}"/>
              </a:ext>
            </a:extLst>
          </p:cNvPr>
          <p:cNvPicPr>
            <a:picLocks noGrp="1" noChangeAspect="1"/>
          </p:cNvPicPr>
          <p:nvPr>
            <p:ph idx="1"/>
          </p:nvPr>
        </p:nvPicPr>
        <p:blipFill rotWithShape="1">
          <a:blip r:embed="rId2"/>
          <a:srcRect l="2924" r="4063" b="-1"/>
          <a:stretch/>
        </p:blipFill>
        <p:spPr>
          <a:xfrm>
            <a:off x="90488" y="68263"/>
            <a:ext cx="8963025" cy="6721475"/>
          </a:xfrm>
          <a:prstGeom prst="rect">
            <a:avLst/>
          </a:prstGeom>
          <a:noFill/>
        </p:spPr>
      </p:pic>
    </p:spTree>
    <p:extLst>
      <p:ext uri="{BB962C8B-B14F-4D97-AF65-F5344CB8AC3E}">
        <p14:creationId xmlns:p14="http://schemas.microsoft.com/office/powerpoint/2010/main" val="284479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lstStyle/>
          <a:p>
            <a:r>
              <a:rPr lang="en-US" dirty="0" err="1"/>
              <a:t>Denonvillier</a:t>
            </a:r>
            <a:endParaRPr lang="el-GR" dirty="0"/>
          </a:p>
        </p:txBody>
      </p:sp>
      <p:pic>
        <p:nvPicPr>
          <p:cNvPr id="5" name="4 - Θέση περιεχομένου" descr="C1-FF6-1.gif"/>
          <p:cNvPicPr>
            <a:picLocks noGrp="1" noChangeAspect="1"/>
          </p:cNvPicPr>
          <p:nvPr>
            <p:ph idx="1"/>
          </p:nvPr>
        </p:nvPicPr>
        <p:blipFill>
          <a:blip r:embed="rId2" cstate="print"/>
          <a:stretch>
            <a:fillRect/>
          </a:stretch>
        </p:blipFill>
        <p:spPr>
          <a:xfrm>
            <a:off x="2219628" y="1600200"/>
            <a:ext cx="4704743" cy="4525963"/>
          </a:xfrm>
        </p:spPr>
      </p:pic>
    </p:spTree>
    <p:extLst>
      <p:ext uri="{BB962C8B-B14F-4D97-AF65-F5344CB8AC3E}">
        <p14:creationId xmlns:p14="http://schemas.microsoft.com/office/powerpoint/2010/main" val="1402964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a:t>Prostate Nervous</a:t>
            </a:r>
            <a:endParaRPr lang="el-GR" dirty="0"/>
          </a:p>
        </p:txBody>
      </p:sp>
      <p:pic>
        <p:nvPicPr>
          <p:cNvPr id="4" name="3 - Θέση περιεχομένου" descr="images.jpg"/>
          <p:cNvPicPr>
            <a:picLocks noGrp="1" noChangeAspect="1"/>
          </p:cNvPicPr>
          <p:nvPr>
            <p:ph idx="1"/>
          </p:nvPr>
        </p:nvPicPr>
        <p:blipFill>
          <a:blip r:embed="rId2" cstate="print"/>
          <a:stretch>
            <a:fillRect/>
          </a:stretch>
        </p:blipFill>
        <p:spPr>
          <a:xfrm>
            <a:off x="916662" y="1916832"/>
            <a:ext cx="6823690" cy="3633394"/>
          </a:xfrm>
        </p:spPr>
      </p:pic>
    </p:spTree>
    <p:extLst>
      <p:ext uri="{BB962C8B-B14F-4D97-AF65-F5344CB8AC3E}">
        <p14:creationId xmlns:p14="http://schemas.microsoft.com/office/powerpoint/2010/main" val="505656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349072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Τίτλος 1">
            <a:extLst>
              <a:ext uri="{FF2B5EF4-FFF2-40B4-BE49-F238E27FC236}">
                <a16:creationId xmlns:a16="http://schemas.microsoft.com/office/drawing/2014/main" id="{38206F19-C26C-1C24-6ABE-855B060FAF91}"/>
              </a:ext>
            </a:extLst>
          </p:cNvPr>
          <p:cNvSpPr>
            <a:spLocks noGrp="1"/>
          </p:cNvSpPr>
          <p:nvPr>
            <p:ph type="title"/>
          </p:nvPr>
        </p:nvSpPr>
        <p:spPr>
          <a:xfrm>
            <a:off x="603504" y="2660904"/>
            <a:ext cx="2283713" cy="1220844"/>
          </a:xfrm>
        </p:spPr>
        <p:txBody>
          <a:bodyPr vert="horz" lIns="205740" tIns="137160" rIns="205740" bIns="137160" rtlCol="0" anchor="ctr" anchorCtr="1">
            <a:normAutofit/>
          </a:bodyPr>
          <a:lstStyle/>
          <a:p>
            <a:r>
              <a:rPr lang="en-US" dirty="0"/>
              <a:t>DESCENT OF THE GONADS</a:t>
            </a:r>
          </a:p>
        </p:txBody>
      </p:sp>
      <p:pic>
        <p:nvPicPr>
          <p:cNvPr id="4" name="Θέση περιεχομένου 3">
            <a:extLst>
              <a:ext uri="{FF2B5EF4-FFF2-40B4-BE49-F238E27FC236}">
                <a16:creationId xmlns:a16="http://schemas.microsoft.com/office/drawing/2014/main" id="{85CA3324-99A4-3C13-73CD-C1192C58B04F}"/>
              </a:ext>
            </a:extLst>
          </p:cNvPr>
          <p:cNvPicPr>
            <a:picLocks noGrp="1" noChangeAspect="1"/>
          </p:cNvPicPr>
          <p:nvPr>
            <p:ph idx="1"/>
          </p:nvPr>
        </p:nvPicPr>
        <p:blipFill>
          <a:blip r:embed="rId2"/>
          <a:stretch>
            <a:fillRect/>
          </a:stretch>
        </p:blipFill>
        <p:spPr>
          <a:xfrm>
            <a:off x="3563888" y="404664"/>
            <a:ext cx="5112568" cy="5976664"/>
          </a:xfrm>
          <a:prstGeom prst="rect">
            <a:avLst/>
          </a:prstGeom>
        </p:spPr>
      </p:pic>
    </p:spTree>
    <p:extLst>
      <p:ext uri="{BB962C8B-B14F-4D97-AF65-F5344CB8AC3E}">
        <p14:creationId xmlns:p14="http://schemas.microsoft.com/office/powerpoint/2010/main" val="24411585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img065.jpg"/>
          <p:cNvPicPr>
            <a:picLocks noGrp="1" noChangeAspect="1"/>
          </p:cNvPicPr>
          <p:nvPr>
            <p:ph idx="1"/>
          </p:nvPr>
        </p:nvPicPr>
        <p:blipFill>
          <a:blip r:embed="rId2" cstate="print"/>
          <a:stretch>
            <a:fillRect/>
          </a:stretch>
        </p:blipFill>
        <p:spPr>
          <a:xfrm>
            <a:off x="1403648" y="1541147"/>
            <a:ext cx="7355160" cy="4567574"/>
          </a:xfrm>
        </p:spPr>
      </p:pic>
      <p:sp>
        <p:nvSpPr>
          <p:cNvPr id="6" name="Θέση κειμένου 5">
            <a:extLst>
              <a:ext uri="{FF2B5EF4-FFF2-40B4-BE49-F238E27FC236}">
                <a16:creationId xmlns:a16="http://schemas.microsoft.com/office/drawing/2014/main" id="{3CF6D54E-B035-80DF-D65E-4BFDAF9F809F}"/>
              </a:ext>
            </a:extLst>
          </p:cNvPr>
          <p:cNvSpPr>
            <a:spLocks noGrp="1"/>
          </p:cNvSpPr>
          <p:nvPr>
            <p:ph type="body" sz="half" idx="2"/>
          </p:nvPr>
        </p:nvSpPr>
        <p:spPr/>
        <p:txBody>
          <a:bodyPr/>
          <a:lstStyle/>
          <a:p>
            <a:endParaRPr lang="el-GR"/>
          </a:p>
        </p:txBody>
      </p:sp>
      <p:sp>
        <p:nvSpPr>
          <p:cNvPr id="8" name="Τίτλος 7">
            <a:extLst>
              <a:ext uri="{FF2B5EF4-FFF2-40B4-BE49-F238E27FC236}">
                <a16:creationId xmlns:a16="http://schemas.microsoft.com/office/drawing/2014/main" id="{E5F103AC-251E-6043-F842-328119E63804}"/>
              </a:ext>
            </a:extLst>
          </p:cNvPr>
          <p:cNvSpPr>
            <a:spLocks noGrp="1"/>
          </p:cNvSpPr>
          <p:nvPr>
            <p:ph type="title"/>
          </p:nvPr>
        </p:nvSpPr>
        <p:spPr/>
        <p:txBody>
          <a:bodyPr/>
          <a:lstStyle/>
          <a:p>
            <a:endParaRPr lang="el-GR"/>
          </a:p>
        </p:txBody>
      </p:sp>
    </p:spTree>
    <p:extLst>
      <p:ext uri="{BB962C8B-B14F-4D97-AF65-F5344CB8AC3E}">
        <p14:creationId xmlns:p14="http://schemas.microsoft.com/office/powerpoint/2010/main" val="5799541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img091.jpg"/>
          <p:cNvPicPr>
            <a:picLocks noGrp="1" noChangeAspect="1"/>
          </p:cNvPicPr>
          <p:nvPr>
            <p:ph idx="1"/>
          </p:nvPr>
        </p:nvPicPr>
        <p:blipFill>
          <a:blip r:embed="rId2" cstate="print"/>
          <a:stretch>
            <a:fillRect/>
          </a:stretch>
        </p:blipFill>
        <p:spPr>
          <a:xfrm>
            <a:off x="1299972" y="980728"/>
            <a:ext cx="6544056" cy="4677725"/>
          </a:xfrm>
        </p:spPr>
      </p:pic>
      <p:sp>
        <p:nvSpPr>
          <p:cNvPr id="5" name="Τίτλος 4">
            <a:extLst>
              <a:ext uri="{FF2B5EF4-FFF2-40B4-BE49-F238E27FC236}">
                <a16:creationId xmlns:a16="http://schemas.microsoft.com/office/drawing/2014/main" id="{76AFF36B-1621-5553-C78D-F5ED63D8A555}"/>
              </a:ext>
            </a:extLst>
          </p:cNvPr>
          <p:cNvSpPr>
            <a:spLocks noGrp="1"/>
          </p:cNvSpPr>
          <p:nvPr>
            <p:ph type="title"/>
          </p:nvPr>
        </p:nvSpPr>
        <p:spPr/>
        <p:txBody>
          <a:bodyPr/>
          <a:lstStyle/>
          <a:p>
            <a:endParaRPr lang="el-GR"/>
          </a:p>
        </p:txBody>
      </p:sp>
    </p:spTree>
    <p:extLst>
      <p:ext uri="{BB962C8B-B14F-4D97-AF65-F5344CB8AC3E}">
        <p14:creationId xmlns:p14="http://schemas.microsoft.com/office/powerpoint/2010/main" val="2836795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img092.jpg"/>
          <p:cNvPicPr>
            <a:picLocks noGrp="1" noChangeAspect="1"/>
          </p:cNvPicPr>
          <p:nvPr>
            <p:ph idx="1"/>
          </p:nvPr>
        </p:nvPicPr>
        <p:blipFill>
          <a:blip r:embed="rId2" cstate="print"/>
          <a:stretch>
            <a:fillRect/>
          </a:stretch>
        </p:blipFill>
        <p:spPr>
          <a:xfrm>
            <a:off x="3575050" y="620688"/>
            <a:ext cx="5111750" cy="5400600"/>
          </a:xfrm>
        </p:spPr>
      </p:pic>
      <p:sp>
        <p:nvSpPr>
          <p:cNvPr id="6" name="Τίτλος 5">
            <a:extLst>
              <a:ext uri="{FF2B5EF4-FFF2-40B4-BE49-F238E27FC236}">
                <a16:creationId xmlns:a16="http://schemas.microsoft.com/office/drawing/2014/main" id="{79FC0F56-8F6C-130B-15F2-820B3B17DFB7}"/>
              </a:ext>
            </a:extLst>
          </p:cNvPr>
          <p:cNvSpPr>
            <a:spLocks noGrp="1"/>
          </p:cNvSpPr>
          <p:nvPr>
            <p:ph type="title"/>
          </p:nvPr>
        </p:nvSpPr>
        <p:spPr/>
        <p:txBody>
          <a:bodyPr/>
          <a:lstStyle/>
          <a:p>
            <a:endParaRPr lang="el-GR"/>
          </a:p>
        </p:txBody>
      </p:sp>
      <p:sp>
        <p:nvSpPr>
          <p:cNvPr id="8" name="Θέση κειμένου 7">
            <a:extLst>
              <a:ext uri="{FF2B5EF4-FFF2-40B4-BE49-F238E27FC236}">
                <a16:creationId xmlns:a16="http://schemas.microsoft.com/office/drawing/2014/main" id="{4FBAE99D-DAAB-BC2A-E522-410CEEF97AE2}"/>
              </a:ext>
            </a:extLst>
          </p:cNvPr>
          <p:cNvSpPr>
            <a:spLocks noGrp="1"/>
          </p:cNvSpPr>
          <p:nvPr>
            <p:ph type="body" sz="half" idx="2"/>
          </p:nvPr>
        </p:nvSpPr>
        <p:spPr/>
        <p:txBody>
          <a:bodyPr/>
          <a:lstStyle/>
          <a:p>
            <a:endParaRPr lang="el-GR"/>
          </a:p>
        </p:txBody>
      </p:sp>
    </p:spTree>
    <p:extLst>
      <p:ext uri="{BB962C8B-B14F-4D97-AF65-F5344CB8AC3E}">
        <p14:creationId xmlns:p14="http://schemas.microsoft.com/office/powerpoint/2010/main" val="704251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img062.jpg"/>
          <p:cNvPicPr>
            <a:picLocks noGrp="1" noChangeAspect="1"/>
          </p:cNvPicPr>
          <p:nvPr>
            <p:ph idx="1"/>
          </p:nvPr>
        </p:nvPicPr>
        <p:blipFill>
          <a:blip r:embed="rId2" cstate="print"/>
          <a:stretch>
            <a:fillRect/>
          </a:stretch>
        </p:blipFill>
        <p:spPr>
          <a:xfrm>
            <a:off x="2771800" y="731837"/>
            <a:ext cx="6192779" cy="5433467"/>
          </a:xfrm>
        </p:spPr>
      </p:pic>
      <p:sp>
        <p:nvSpPr>
          <p:cNvPr id="3" name="Θέση κειμένου 2">
            <a:extLst>
              <a:ext uri="{FF2B5EF4-FFF2-40B4-BE49-F238E27FC236}">
                <a16:creationId xmlns:a16="http://schemas.microsoft.com/office/drawing/2014/main" id="{4F33FB92-52E0-7399-3430-571218AB5837}"/>
              </a:ext>
            </a:extLst>
          </p:cNvPr>
          <p:cNvSpPr>
            <a:spLocks noGrp="1"/>
          </p:cNvSpPr>
          <p:nvPr>
            <p:ph type="body" sz="half" idx="2"/>
          </p:nvPr>
        </p:nvSpPr>
        <p:spPr/>
        <p:txBody>
          <a:bodyPr/>
          <a:lstStyle/>
          <a:p>
            <a:endParaRPr lang="el-GR"/>
          </a:p>
        </p:txBody>
      </p:sp>
      <p:sp>
        <p:nvSpPr>
          <p:cNvPr id="8" name="Τίτλος 7">
            <a:extLst>
              <a:ext uri="{FF2B5EF4-FFF2-40B4-BE49-F238E27FC236}">
                <a16:creationId xmlns:a16="http://schemas.microsoft.com/office/drawing/2014/main" id="{810642E0-E34A-7689-430E-67547F07625A}"/>
              </a:ext>
            </a:extLst>
          </p:cNvPr>
          <p:cNvSpPr>
            <a:spLocks noGrp="1"/>
          </p:cNvSpPr>
          <p:nvPr>
            <p:ph type="title"/>
          </p:nvPr>
        </p:nvSpPr>
        <p:spPr/>
        <p:txBody>
          <a:bodyPr/>
          <a:lstStyle/>
          <a:p>
            <a:endParaRPr lang="el-GR"/>
          </a:p>
        </p:txBody>
      </p:sp>
    </p:spTree>
    <p:extLst>
      <p:ext uri="{BB962C8B-B14F-4D97-AF65-F5344CB8AC3E}">
        <p14:creationId xmlns:p14="http://schemas.microsoft.com/office/powerpoint/2010/main" val="2461534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a:t>Prostate nervous</a:t>
            </a:r>
            <a:endParaRPr lang="el-GR" dirty="0"/>
          </a:p>
        </p:txBody>
      </p:sp>
      <p:pic>
        <p:nvPicPr>
          <p:cNvPr id="4" name="3 - Θέση περιεχομένου" descr="erectyle_dysfunction.jpg"/>
          <p:cNvPicPr>
            <a:picLocks noGrp="1" noChangeAspect="1"/>
          </p:cNvPicPr>
          <p:nvPr>
            <p:ph idx="1"/>
          </p:nvPr>
        </p:nvPicPr>
        <p:blipFill>
          <a:blip r:embed="rId2" cstate="print"/>
          <a:stretch>
            <a:fillRect/>
          </a:stretch>
        </p:blipFill>
        <p:spPr>
          <a:xfrm>
            <a:off x="2666525" y="1600200"/>
            <a:ext cx="3810949" cy="4525963"/>
          </a:xfrm>
        </p:spPr>
      </p:pic>
    </p:spTree>
    <p:extLst>
      <p:ext uri="{BB962C8B-B14F-4D97-AF65-F5344CB8AC3E}">
        <p14:creationId xmlns:p14="http://schemas.microsoft.com/office/powerpoint/2010/main" val="14682246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endParaRPr lang="el-GR" dirty="0"/>
          </a:p>
        </p:txBody>
      </p:sp>
      <p:pic>
        <p:nvPicPr>
          <p:cNvPr id="4" name="3 - Θέση περιεχομένου" descr="a02img2.jpg"/>
          <p:cNvPicPr>
            <a:picLocks noGrp="1" noChangeAspect="1"/>
          </p:cNvPicPr>
          <p:nvPr>
            <p:ph idx="1"/>
          </p:nvPr>
        </p:nvPicPr>
        <p:blipFill>
          <a:blip r:embed="rId2" cstate="print"/>
          <a:stretch>
            <a:fillRect/>
          </a:stretch>
        </p:blipFill>
        <p:spPr>
          <a:xfrm>
            <a:off x="614438" y="1600200"/>
            <a:ext cx="7915123" cy="4525963"/>
          </a:xfrm>
        </p:spPr>
      </p:pic>
    </p:spTree>
    <p:extLst>
      <p:ext uri="{BB962C8B-B14F-4D97-AF65-F5344CB8AC3E}">
        <p14:creationId xmlns:p14="http://schemas.microsoft.com/office/powerpoint/2010/main" val="2509235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a02img06.gif"/>
          <p:cNvPicPr>
            <a:picLocks noGrp="1" noChangeAspect="1"/>
          </p:cNvPicPr>
          <p:nvPr>
            <p:ph idx="1"/>
          </p:nvPr>
        </p:nvPicPr>
        <p:blipFill>
          <a:blip r:embed="rId2" cstate="print"/>
          <a:stretch>
            <a:fillRect/>
          </a:stretch>
        </p:blipFill>
        <p:spPr>
          <a:xfrm>
            <a:off x="1907704" y="1843881"/>
            <a:ext cx="5472608" cy="4038600"/>
          </a:xfrm>
        </p:spPr>
      </p:pic>
      <p:sp>
        <p:nvSpPr>
          <p:cNvPr id="5" name="Τίτλος 4">
            <a:extLst>
              <a:ext uri="{FF2B5EF4-FFF2-40B4-BE49-F238E27FC236}">
                <a16:creationId xmlns:a16="http://schemas.microsoft.com/office/drawing/2014/main" id="{0EF816BC-2DE7-A0E8-F962-DD19CDC08F74}"/>
              </a:ext>
            </a:extLst>
          </p:cNvPr>
          <p:cNvSpPr>
            <a:spLocks noGrp="1"/>
          </p:cNvSpPr>
          <p:nvPr>
            <p:ph type="title"/>
          </p:nvPr>
        </p:nvSpPr>
        <p:spPr/>
        <p:txBody>
          <a:bodyPr/>
          <a:lstStyle/>
          <a:p>
            <a:endParaRPr lang="el-GR"/>
          </a:p>
        </p:txBody>
      </p:sp>
    </p:spTree>
    <p:extLst>
      <p:ext uri="{BB962C8B-B14F-4D97-AF65-F5344CB8AC3E}">
        <p14:creationId xmlns:p14="http://schemas.microsoft.com/office/powerpoint/2010/main" val="2365384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ED61E2CD-C28F-DAE6-76C6-3F1B70B13F27}"/>
              </a:ext>
            </a:extLst>
          </p:cNvPr>
          <p:cNvPicPr>
            <a:picLocks noGrp="1" noChangeAspect="1"/>
          </p:cNvPicPr>
          <p:nvPr>
            <p:ph idx="1"/>
          </p:nvPr>
        </p:nvPicPr>
        <p:blipFill>
          <a:blip r:embed="rId2"/>
          <a:stretch>
            <a:fillRect/>
          </a:stretch>
        </p:blipFill>
        <p:spPr>
          <a:xfrm>
            <a:off x="1715374" y="68263"/>
            <a:ext cx="5713253" cy="6721475"/>
          </a:xfrm>
          <a:prstGeom prst="rect">
            <a:avLst/>
          </a:prstGeom>
          <a:noFill/>
        </p:spPr>
      </p:pic>
    </p:spTree>
    <p:extLst>
      <p:ext uri="{BB962C8B-B14F-4D97-AF65-F5344CB8AC3E}">
        <p14:creationId xmlns:p14="http://schemas.microsoft.com/office/powerpoint/2010/main" val="921600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 Θέση περιεχομένου" descr="a02img06.gif"/>
          <p:cNvPicPr>
            <a:picLocks noGrp="1" noChangeAspect="1"/>
          </p:cNvPicPr>
          <p:nvPr>
            <p:ph sz="half" idx="1"/>
          </p:nvPr>
        </p:nvPicPr>
        <p:blipFill>
          <a:blip r:embed="rId2" cstate="print"/>
          <a:stretch>
            <a:fillRect/>
          </a:stretch>
        </p:blipFill>
        <p:spPr>
          <a:xfrm>
            <a:off x="457200" y="2079466"/>
            <a:ext cx="4038600" cy="3567430"/>
          </a:xfrm>
        </p:spPr>
      </p:pic>
      <p:pic>
        <p:nvPicPr>
          <p:cNvPr id="8" name="7 - Θέση περιεχομένου" descr="a02img2.jpg"/>
          <p:cNvPicPr>
            <a:picLocks noGrp="1" noChangeAspect="1"/>
          </p:cNvPicPr>
          <p:nvPr>
            <p:ph sz="half" idx="2"/>
          </p:nvPr>
        </p:nvPicPr>
        <p:blipFill>
          <a:blip r:embed="rId3" cstate="print"/>
          <a:stretch>
            <a:fillRect/>
          </a:stretch>
        </p:blipFill>
        <p:spPr>
          <a:xfrm>
            <a:off x="4648200" y="1916832"/>
            <a:ext cx="4038600" cy="3672407"/>
          </a:xfrm>
        </p:spPr>
      </p:pic>
      <p:sp>
        <p:nvSpPr>
          <p:cNvPr id="3" name="Τίτλος 2">
            <a:extLst>
              <a:ext uri="{FF2B5EF4-FFF2-40B4-BE49-F238E27FC236}">
                <a16:creationId xmlns:a16="http://schemas.microsoft.com/office/drawing/2014/main" id="{F0169CBF-9D77-1F99-68D0-58E5FDC15939}"/>
              </a:ext>
            </a:extLst>
          </p:cNvPr>
          <p:cNvSpPr>
            <a:spLocks noGrp="1"/>
          </p:cNvSpPr>
          <p:nvPr>
            <p:ph type="title"/>
          </p:nvPr>
        </p:nvSpPr>
        <p:spPr/>
        <p:txBody>
          <a:bodyPr/>
          <a:lstStyle/>
          <a:p>
            <a:endParaRPr lang="el-GR"/>
          </a:p>
        </p:txBody>
      </p:sp>
    </p:spTree>
    <p:extLst>
      <p:ext uri="{BB962C8B-B14F-4D97-AF65-F5344CB8AC3E}">
        <p14:creationId xmlns:p14="http://schemas.microsoft.com/office/powerpoint/2010/main" val="528958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7499176" cy="707678"/>
          </a:xfrm>
        </p:spPr>
        <p:txBody>
          <a:bodyPr>
            <a:noAutofit/>
          </a:bodyPr>
          <a:lstStyle/>
          <a:p>
            <a:pPr algn="ctr"/>
            <a:br>
              <a:rPr lang="el-GR" sz="2800" dirty="0"/>
            </a:br>
            <a:br>
              <a:rPr lang="el-GR" sz="2800" dirty="0"/>
            </a:br>
            <a:br>
              <a:rPr lang="el-GR" sz="2800" dirty="0"/>
            </a:br>
            <a:br>
              <a:rPr lang="el-GR" sz="2800" dirty="0"/>
            </a:br>
            <a:br>
              <a:rPr lang="el-GR" sz="2800" dirty="0"/>
            </a:br>
            <a:br>
              <a:rPr lang="el-GR" sz="2800" dirty="0"/>
            </a:br>
            <a:r>
              <a:rPr lang="en-US" sz="2800" dirty="0"/>
              <a:t>Prostate Blood Supply</a:t>
            </a:r>
            <a:endParaRPr lang="el-GR" sz="2800" dirty="0"/>
          </a:p>
        </p:txBody>
      </p:sp>
      <p:pic>
        <p:nvPicPr>
          <p:cNvPr id="5" name="4 - Θέση περιεχομένου" descr="prostate-arteries.jpg"/>
          <p:cNvPicPr>
            <a:picLocks noGrp="1" noChangeAspect="1"/>
          </p:cNvPicPr>
          <p:nvPr>
            <p:ph idx="1"/>
          </p:nvPr>
        </p:nvPicPr>
        <p:blipFill>
          <a:blip r:embed="rId2" cstate="print"/>
          <a:stretch>
            <a:fillRect/>
          </a:stretch>
        </p:blipFill>
        <p:spPr>
          <a:xfrm>
            <a:off x="1156188" y="980728"/>
            <a:ext cx="6995120" cy="4180584"/>
          </a:xfrm>
        </p:spPr>
      </p:pic>
      <p:sp>
        <p:nvSpPr>
          <p:cNvPr id="6" name="Θέση κειμένου 5">
            <a:extLst>
              <a:ext uri="{FF2B5EF4-FFF2-40B4-BE49-F238E27FC236}">
                <a16:creationId xmlns:a16="http://schemas.microsoft.com/office/drawing/2014/main" id="{548DE53C-4E25-C2F9-A3A4-AC7BE31E9632}"/>
              </a:ext>
            </a:extLst>
          </p:cNvPr>
          <p:cNvSpPr>
            <a:spLocks noGrp="1"/>
          </p:cNvSpPr>
          <p:nvPr>
            <p:ph type="body" sz="half" idx="2"/>
          </p:nvPr>
        </p:nvSpPr>
        <p:spPr/>
        <p:txBody>
          <a:bodyPr/>
          <a:lstStyle/>
          <a:p>
            <a:endParaRPr lang="el-GR" dirty="0"/>
          </a:p>
        </p:txBody>
      </p:sp>
    </p:spTree>
    <p:extLst>
      <p:ext uri="{BB962C8B-B14F-4D97-AF65-F5344CB8AC3E}">
        <p14:creationId xmlns:p14="http://schemas.microsoft.com/office/powerpoint/2010/main" val="2147439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AD1C52-26AA-DB50-CB46-58A736EA9E47}"/>
              </a:ext>
            </a:extLst>
          </p:cNvPr>
          <p:cNvSpPr>
            <a:spLocks noGrp="1"/>
          </p:cNvSpPr>
          <p:nvPr>
            <p:ph type="title"/>
          </p:nvPr>
        </p:nvSpPr>
        <p:spPr/>
        <p:txBody>
          <a:bodyPr/>
          <a:lstStyle/>
          <a:p>
            <a:r>
              <a:rPr lang="en-US" dirty="0"/>
              <a:t>5</a:t>
            </a:r>
            <a:r>
              <a:rPr lang="en-US" baseline="30000" dirty="0"/>
              <a:t>TH</a:t>
            </a:r>
            <a:r>
              <a:rPr lang="en-US" dirty="0"/>
              <a:t> WEEK</a:t>
            </a:r>
            <a:endParaRPr lang="el-GR" dirty="0"/>
          </a:p>
        </p:txBody>
      </p:sp>
      <p:sp>
        <p:nvSpPr>
          <p:cNvPr id="3" name="Θέση περιεχομένου 2">
            <a:extLst>
              <a:ext uri="{FF2B5EF4-FFF2-40B4-BE49-F238E27FC236}">
                <a16:creationId xmlns:a16="http://schemas.microsoft.com/office/drawing/2014/main" id="{8EA28DCA-B7CE-7ED5-5B6A-D9DCB60FD3DF}"/>
              </a:ext>
            </a:extLst>
          </p:cNvPr>
          <p:cNvSpPr>
            <a:spLocks noGrp="1"/>
          </p:cNvSpPr>
          <p:nvPr>
            <p:ph idx="1"/>
          </p:nvPr>
        </p:nvSpPr>
        <p:spPr/>
        <p:txBody>
          <a:bodyPr/>
          <a:lstStyle/>
          <a:p>
            <a:r>
              <a:rPr lang="en-US" dirty="0"/>
              <a:t>The testis that has not begun its descent is, together with the epididymis, attached to the posterior abdominal wall by a </a:t>
            </a:r>
            <a:r>
              <a:rPr lang="en-US" dirty="0" err="1"/>
              <a:t>mesorchium</a:t>
            </a:r>
            <a:r>
              <a:rPr lang="en-US" dirty="0"/>
              <a:t> that contains the blood vessels and the ductus deferens. It may lie at the level of the lower pole of the kidney, the iliac fossa, or in the pelvis </a:t>
            </a:r>
            <a:endParaRPr lang="el-GR" dirty="0"/>
          </a:p>
        </p:txBody>
      </p:sp>
    </p:spTree>
    <p:extLst>
      <p:ext uri="{BB962C8B-B14F-4D97-AF65-F5344CB8AC3E}">
        <p14:creationId xmlns:p14="http://schemas.microsoft.com/office/powerpoint/2010/main" val="18684010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1026B3AF-6D29-45BC-6A8B-B3CC3657AE3F}"/>
              </a:ext>
            </a:extLst>
          </p:cNvPr>
          <p:cNvPicPr>
            <a:picLocks noGrp="1" noChangeAspect="1"/>
          </p:cNvPicPr>
          <p:nvPr>
            <p:ph idx="1"/>
          </p:nvPr>
        </p:nvPicPr>
        <p:blipFill rotWithShape="1">
          <a:blip r:embed="rId2"/>
          <a:srcRect b="2598"/>
          <a:stretch/>
        </p:blipFill>
        <p:spPr>
          <a:xfrm>
            <a:off x="15" y="857257"/>
            <a:ext cx="9143985" cy="5143493"/>
          </a:xfrm>
          <a:prstGeom prst="rect">
            <a:avLst/>
          </a:prstGeom>
        </p:spPr>
      </p:pic>
      <p:sp>
        <p:nvSpPr>
          <p:cNvPr id="3" name="TextBox 2">
            <a:extLst>
              <a:ext uri="{FF2B5EF4-FFF2-40B4-BE49-F238E27FC236}">
                <a16:creationId xmlns:a16="http://schemas.microsoft.com/office/drawing/2014/main" id="{6CFBEE3D-BB68-CD98-58EE-90FEDAB64686}"/>
              </a:ext>
            </a:extLst>
          </p:cNvPr>
          <p:cNvSpPr txBox="1"/>
          <p:nvPr/>
        </p:nvSpPr>
        <p:spPr>
          <a:xfrm>
            <a:off x="2411760" y="116632"/>
            <a:ext cx="4572000" cy="646331"/>
          </a:xfrm>
          <a:prstGeom prst="rect">
            <a:avLst/>
          </a:prstGeom>
          <a:noFill/>
        </p:spPr>
        <p:txBody>
          <a:bodyPr wrap="square">
            <a:spAutoFit/>
          </a:bodyPr>
          <a:lstStyle/>
          <a:p>
            <a:r>
              <a:rPr lang="en-US" dirty="0"/>
              <a:t>Puboprostatic ligaments and dorsal vein complex.</a:t>
            </a:r>
          </a:p>
        </p:txBody>
      </p:sp>
    </p:spTree>
    <p:extLst>
      <p:ext uri="{BB962C8B-B14F-4D97-AF65-F5344CB8AC3E}">
        <p14:creationId xmlns:p14="http://schemas.microsoft.com/office/powerpoint/2010/main" val="40279752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F35DA86A-5074-1494-69FD-F4C6A1BB8468}"/>
              </a:ext>
            </a:extLst>
          </p:cNvPr>
          <p:cNvPicPr>
            <a:picLocks noChangeAspect="1"/>
          </p:cNvPicPr>
          <p:nvPr/>
        </p:nvPicPr>
        <p:blipFill rotWithShape="1">
          <a:blip r:embed="rId2"/>
          <a:srcRect l="91" r="3701"/>
          <a:stretch/>
        </p:blipFill>
        <p:spPr>
          <a:xfrm>
            <a:off x="15" y="857257"/>
            <a:ext cx="4564966" cy="5143493"/>
          </a:xfrm>
          <a:prstGeom prst="rect">
            <a:avLst/>
          </a:prstGeom>
        </p:spPr>
      </p:pic>
      <p:sp>
        <p:nvSpPr>
          <p:cNvPr id="15" name="Content Placeholder 7">
            <a:extLst>
              <a:ext uri="{FF2B5EF4-FFF2-40B4-BE49-F238E27FC236}">
                <a16:creationId xmlns:a16="http://schemas.microsoft.com/office/drawing/2014/main" id="{5B75FD35-5113-0514-EB39-9E1D5588D585}"/>
              </a:ext>
            </a:extLst>
          </p:cNvPr>
          <p:cNvSpPr>
            <a:spLocks noGrp="1"/>
          </p:cNvSpPr>
          <p:nvPr>
            <p:ph idx="1"/>
          </p:nvPr>
        </p:nvSpPr>
        <p:spPr>
          <a:xfrm>
            <a:off x="5175504" y="2837769"/>
            <a:ext cx="3364992" cy="2441439"/>
          </a:xfrm>
        </p:spPr>
        <p:txBody>
          <a:bodyPr>
            <a:normAutofit/>
          </a:bodyPr>
          <a:lstStyle/>
          <a:p>
            <a:endParaRPr lang="en-US"/>
          </a:p>
        </p:txBody>
      </p:sp>
      <p:sp>
        <p:nvSpPr>
          <p:cNvPr id="5" name="TextBox 4">
            <a:extLst>
              <a:ext uri="{FF2B5EF4-FFF2-40B4-BE49-F238E27FC236}">
                <a16:creationId xmlns:a16="http://schemas.microsoft.com/office/drawing/2014/main" id="{083A852A-A467-6DCE-7169-DF0DAA577F74}"/>
              </a:ext>
            </a:extLst>
          </p:cNvPr>
          <p:cNvSpPr txBox="1"/>
          <p:nvPr/>
        </p:nvSpPr>
        <p:spPr>
          <a:xfrm>
            <a:off x="4860032" y="1719135"/>
            <a:ext cx="4605556" cy="646331"/>
          </a:xfrm>
          <a:prstGeom prst="rect">
            <a:avLst/>
          </a:prstGeom>
          <a:noFill/>
        </p:spPr>
        <p:txBody>
          <a:bodyPr wrap="square">
            <a:spAutoFit/>
          </a:bodyPr>
          <a:lstStyle/>
          <a:p>
            <a:r>
              <a:rPr lang="en-US" dirty="0" err="1"/>
              <a:t>Levator</a:t>
            </a:r>
            <a:r>
              <a:rPr lang="en-US" dirty="0"/>
              <a:t> ani muscle (left half), showing </a:t>
            </a:r>
            <a:r>
              <a:rPr lang="en-US" dirty="0" err="1"/>
              <a:t>levator</a:t>
            </a:r>
            <a:r>
              <a:rPr lang="en-US" dirty="0"/>
              <a:t> muscle of prostate</a:t>
            </a:r>
            <a:endParaRPr lang="el-GR" dirty="0"/>
          </a:p>
        </p:txBody>
      </p:sp>
    </p:spTree>
    <p:extLst>
      <p:ext uri="{BB962C8B-B14F-4D97-AF65-F5344CB8AC3E}">
        <p14:creationId xmlns:p14="http://schemas.microsoft.com/office/powerpoint/2010/main" val="39786448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349072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Τίτλος 1">
            <a:extLst>
              <a:ext uri="{FF2B5EF4-FFF2-40B4-BE49-F238E27FC236}">
                <a16:creationId xmlns:a16="http://schemas.microsoft.com/office/drawing/2014/main" id="{47C1714C-37C5-B1A1-390D-B0C705EF0A02}"/>
              </a:ext>
            </a:extLst>
          </p:cNvPr>
          <p:cNvSpPr>
            <a:spLocks noGrp="1"/>
          </p:cNvSpPr>
          <p:nvPr>
            <p:ph type="title"/>
          </p:nvPr>
        </p:nvSpPr>
        <p:spPr>
          <a:xfrm>
            <a:off x="683568" y="980728"/>
            <a:ext cx="2283713" cy="2376264"/>
          </a:xfrm>
        </p:spPr>
        <p:txBody>
          <a:bodyPr vert="horz" lIns="205740" tIns="137160" rIns="205740" bIns="137160" rtlCol="0" anchor="ctr" anchorCtr="1">
            <a:normAutofit/>
          </a:bodyPr>
          <a:lstStyle/>
          <a:p>
            <a:r>
              <a:rPr lang="en-US" dirty="0"/>
              <a:t>Prostatic urethra. A, sagittal section. B, Oblique coronal view</a:t>
            </a:r>
          </a:p>
        </p:txBody>
      </p:sp>
      <p:pic>
        <p:nvPicPr>
          <p:cNvPr id="4" name="Θέση περιεχομένου 3">
            <a:extLst>
              <a:ext uri="{FF2B5EF4-FFF2-40B4-BE49-F238E27FC236}">
                <a16:creationId xmlns:a16="http://schemas.microsoft.com/office/drawing/2014/main" id="{8BDB3AA5-B2E9-B6F6-EE4B-99FCE8D08646}"/>
              </a:ext>
            </a:extLst>
          </p:cNvPr>
          <p:cNvPicPr>
            <a:picLocks noGrp="1" noChangeAspect="1"/>
          </p:cNvPicPr>
          <p:nvPr>
            <p:ph idx="1"/>
          </p:nvPr>
        </p:nvPicPr>
        <p:blipFill>
          <a:blip r:embed="rId2"/>
          <a:stretch>
            <a:fillRect/>
          </a:stretch>
        </p:blipFill>
        <p:spPr>
          <a:xfrm>
            <a:off x="3275855" y="188640"/>
            <a:ext cx="5868143" cy="6624735"/>
          </a:xfrm>
          <a:prstGeom prst="rect">
            <a:avLst/>
          </a:prstGeom>
        </p:spPr>
      </p:pic>
    </p:spTree>
    <p:extLst>
      <p:ext uri="{BB962C8B-B14F-4D97-AF65-F5344CB8AC3E}">
        <p14:creationId xmlns:p14="http://schemas.microsoft.com/office/powerpoint/2010/main" val="3597153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D218899-4099-A580-9658-BA734A30CB87}"/>
              </a:ext>
            </a:extLst>
          </p:cNvPr>
          <p:cNvSpPr>
            <a:spLocks noGrp="1"/>
          </p:cNvSpPr>
          <p:nvPr>
            <p:ph type="title"/>
          </p:nvPr>
        </p:nvSpPr>
        <p:spPr/>
        <p:txBody>
          <a:bodyPr/>
          <a:lstStyle/>
          <a:p>
            <a:r>
              <a:rPr lang="en-US" dirty="0"/>
              <a:t>PROSTATIC SURFACES</a:t>
            </a:r>
            <a:endParaRPr lang="el-GR" dirty="0"/>
          </a:p>
        </p:txBody>
      </p:sp>
      <p:sp>
        <p:nvSpPr>
          <p:cNvPr id="3" name="Θέση περιεχομένου 2">
            <a:extLst>
              <a:ext uri="{FF2B5EF4-FFF2-40B4-BE49-F238E27FC236}">
                <a16:creationId xmlns:a16="http://schemas.microsoft.com/office/drawing/2014/main" id="{9A5779B5-A92A-40E7-6B83-9C9508E6D018}"/>
              </a:ext>
            </a:extLst>
          </p:cNvPr>
          <p:cNvSpPr>
            <a:spLocks noGrp="1"/>
          </p:cNvSpPr>
          <p:nvPr>
            <p:ph idx="1"/>
          </p:nvPr>
        </p:nvSpPr>
        <p:spPr/>
        <p:txBody>
          <a:bodyPr/>
          <a:lstStyle/>
          <a:p>
            <a:r>
              <a:rPr lang="en-US" dirty="0"/>
              <a:t>There are four prostatic surfaces: one posterior, one anterior, and two inferolateral.</a:t>
            </a:r>
          </a:p>
          <a:p>
            <a:endParaRPr lang="en-US" dirty="0"/>
          </a:p>
          <a:p>
            <a:r>
              <a:rPr lang="en-US" dirty="0"/>
              <a:t>The posterior surface is flat transversely and convex vertically. It is separated from the rectal ampulla by the bilaminar fascia of </a:t>
            </a:r>
            <a:r>
              <a:rPr lang="en-US" dirty="0" err="1"/>
              <a:t>Denonvilliers</a:t>
            </a:r>
            <a:r>
              <a:rPr lang="en-US" dirty="0"/>
              <a:t>. This surface is characterized by a midline groove that is wider toward the base of the gland, and serves to partially separate the gland posteriorly into left and right lobes.</a:t>
            </a:r>
          </a:p>
          <a:p>
            <a:endParaRPr lang="en-US" dirty="0"/>
          </a:p>
          <a:p>
            <a:r>
              <a:rPr lang="en-US" dirty="0"/>
              <a:t>The posterior surface may be palpated by digital rectal examination. The </a:t>
            </a:r>
            <a:r>
              <a:rPr lang="en-US" dirty="0" err="1"/>
              <a:t>vesicoprostatic</a:t>
            </a:r>
            <a:r>
              <a:rPr lang="en-US" dirty="0"/>
              <a:t> junction is located at the upper border of the posterior surface.</a:t>
            </a:r>
          </a:p>
          <a:p>
            <a:endParaRPr lang="en-US" dirty="0"/>
          </a:p>
          <a:p>
            <a:endParaRPr lang="el-GR" dirty="0"/>
          </a:p>
        </p:txBody>
      </p:sp>
    </p:spTree>
    <p:extLst>
      <p:ext uri="{BB962C8B-B14F-4D97-AF65-F5344CB8AC3E}">
        <p14:creationId xmlns:p14="http://schemas.microsoft.com/office/powerpoint/2010/main" val="24597520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0D9063-5070-FFCE-658D-7B0D7EC979F9}"/>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E5228473-219A-33B6-F447-C20FA5BD67D8}"/>
              </a:ext>
            </a:extLst>
          </p:cNvPr>
          <p:cNvSpPr>
            <a:spLocks noGrp="1"/>
          </p:cNvSpPr>
          <p:nvPr>
            <p:ph idx="1"/>
          </p:nvPr>
        </p:nvSpPr>
        <p:spPr/>
        <p:txBody>
          <a:bodyPr>
            <a:normAutofit fontScale="92500"/>
          </a:bodyPr>
          <a:lstStyle/>
          <a:p>
            <a:r>
              <a:rPr lang="en-US" dirty="0"/>
              <a:t>The narrow and convex anterior surface is located between the apex and the base. Multiple large veins separate this surface from the symphysis pubis. According to Tanagho,71 the distance between the pubic symphysis and the anterior surface is approximately 2 cm.</a:t>
            </a:r>
          </a:p>
          <a:p>
            <a:endParaRPr lang="en-US" dirty="0"/>
          </a:p>
          <a:p>
            <a:r>
              <a:rPr lang="en-US" dirty="0"/>
              <a:t>The avascular puboprostatic ligaments are fibrous cords, wide or narrow. They connect the upper limits of the anterior surface of the prostate to the pubic bone, at the right and left sides of the cartilaginous area.</a:t>
            </a:r>
          </a:p>
          <a:p>
            <a:endParaRPr lang="en-US" dirty="0"/>
          </a:p>
          <a:p>
            <a:r>
              <a:rPr lang="en-US" dirty="0"/>
              <a:t>The right and left inferolateral surfaces are embraced by the anterior part of the </a:t>
            </a:r>
            <a:r>
              <a:rPr lang="en-US" dirty="0" err="1"/>
              <a:t>levator</a:t>
            </a:r>
            <a:r>
              <a:rPr lang="en-US" dirty="0"/>
              <a:t> ani muscles. They are fixed to the </a:t>
            </a:r>
            <a:r>
              <a:rPr lang="en-US" dirty="0" err="1"/>
              <a:t>levator</a:t>
            </a:r>
            <a:r>
              <a:rPr lang="en-US" dirty="0"/>
              <a:t> by the arcus </a:t>
            </a:r>
            <a:r>
              <a:rPr lang="en-US" dirty="0" err="1"/>
              <a:t>tendineus</a:t>
            </a:r>
            <a:r>
              <a:rPr lang="en-US" dirty="0"/>
              <a:t> of the fascia pelvis ("white line"), sagittal connective tissue bands between the ischial spine, and the pubic bone (Fig. 25-22). Here there is a very rich venous network and fibrous tissue which contributes part of the lateral prostatic sheath.</a:t>
            </a:r>
          </a:p>
          <a:p>
            <a:endParaRPr lang="en-US" dirty="0"/>
          </a:p>
          <a:p>
            <a:endParaRPr lang="el-GR" dirty="0"/>
          </a:p>
        </p:txBody>
      </p:sp>
    </p:spTree>
    <p:extLst>
      <p:ext uri="{BB962C8B-B14F-4D97-AF65-F5344CB8AC3E}">
        <p14:creationId xmlns:p14="http://schemas.microsoft.com/office/powerpoint/2010/main" val="11244608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AFB751-C016-06D2-1DD0-6A31326C9573}"/>
              </a:ext>
            </a:extLst>
          </p:cNvPr>
          <p:cNvSpPr>
            <a:spLocks noGrp="1"/>
          </p:cNvSpPr>
          <p:nvPr>
            <p:ph type="title"/>
          </p:nvPr>
        </p:nvSpPr>
        <p:spPr/>
        <p:txBody>
          <a:bodyPr/>
          <a:lstStyle/>
          <a:p>
            <a:r>
              <a:rPr lang="en-US" dirty="0"/>
              <a:t>The “</a:t>
            </a:r>
            <a:r>
              <a:rPr lang="en-US" dirty="0" err="1"/>
              <a:t>levator</a:t>
            </a:r>
            <a:r>
              <a:rPr lang="en-US" dirty="0"/>
              <a:t> prostate” muscle</a:t>
            </a:r>
            <a:endParaRPr lang="el-GR" dirty="0"/>
          </a:p>
        </p:txBody>
      </p:sp>
      <p:sp>
        <p:nvSpPr>
          <p:cNvPr id="3" name="Θέση περιεχομένου 2">
            <a:extLst>
              <a:ext uri="{FF2B5EF4-FFF2-40B4-BE49-F238E27FC236}">
                <a16:creationId xmlns:a16="http://schemas.microsoft.com/office/drawing/2014/main" id="{D4ED88A3-56D4-A480-E208-F96DB2FF4BDA}"/>
              </a:ext>
            </a:extLst>
          </p:cNvPr>
          <p:cNvSpPr>
            <a:spLocks noGrp="1"/>
          </p:cNvSpPr>
          <p:nvPr>
            <p:ph idx="1"/>
          </p:nvPr>
        </p:nvSpPr>
        <p:spPr>
          <a:xfrm>
            <a:off x="611560" y="2652361"/>
            <a:ext cx="7920880" cy="3152903"/>
          </a:xfrm>
        </p:spPr>
        <p:txBody>
          <a:bodyPr/>
          <a:lstStyle/>
          <a:p>
            <a:r>
              <a:rPr lang="en-US" dirty="0"/>
              <a:t>The </a:t>
            </a:r>
            <a:r>
              <a:rPr lang="en-US" dirty="0" err="1"/>
              <a:t>levator</a:t>
            </a:r>
            <a:r>
              <a:rPr lang="en-US" dirty="0"/>
              <a:t> </a:t>
            </a:r>
            <a:r>
              <a:rPr lang="en-US" dirty="0" err="1"/>
              <a:t>prostatae</a:t>
            </a:r>
            <a:r>
              <a:rPr lang="en-US" dirty="0"/>
              <a:t> muscle is the most anterior and most medial part of the </a:t>
            </a:r>
            <a:r>
              <a:rPr lang="en-US" dirty="0" err="1"/>
              <a:t>levator</a:t>
            </a:r>
            <a:r>
              <a:rPr lang="en-US" dirty="0"/>
              <a:t> ani muscle. These muscle fibers pass about the prostate gland and insert into the perineal body beneath the prostate gland, related to the anterior parts of the </a:t>
            </a:r>
            <a:r>
              <a:rPr lang="en-US" dirty="0" err="1"/>
              <a:t>levator</a:t>
            </a:r>
            <a:r>
              <a:rPr lang="en-US" dirty="0"/>
              <a:t> ani muscle. Thus, the muscle encroaches upon the prostate behind by a U-shaped sling (Fig. 25-22). Last79 astutely noted that "</a:t>
            </a:r>
            <a:r>
              <a:rPr lang="en-US" dirty="0" err="1"/>
              <a:t>levator</a:t>
            </a:r>
            <a:r>
              <a:rPr lang="en-US" dirty="0"/>
              <a:t> prostate" is not an apt term. We tend to agree; nonetheless, at orgasm, the pubococcygeus muscle contracts strongly and with this, the prostatic portion probably does, indeed, both lift and compress the prostate gland.</a:t>
            </a:r>
          </a:p>
          <a:p>
            <a:endParaRPr lang="en-US" dirty="0"/>
          </a:p>
          <a:p>
            <a:endParaRPr lang="el-GR" dirty="0"/>
          </a:p>
        </p:txBody>
      </p:sp>
    </p:spTree>
    <p:extLst>
      <p:ext uri="{BB962C8B-B14F-4D97-AF65-F5344CB8AC3E}">
        <p14:creationId xmlns:p14="http://schemas.microsoft.com/office/powerpoint/2010/main" val="30896744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349072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Τίτλος 1">
            <a:extLst>
              <a:ext uri="{FF2B5EF4-FFF2-40B4-BE49-F238E27FC236}">
                <a16:creationId xmlns:a16="http://schemas.microsoft.com/office/drawing/2014/main" id="{223575C7-40EC-48F7-94F1-BDE56FA19A18}"/>
              </a:ext>
            </a:extLst>
          </p:cNvPr>
          <p:cNvSpPr>
            <a:spLocks noGrp="1"/>
          </p:cNvSpPr>
          <p:nvPr>
            <p:ph type="title"/>
          </p:nvPr>
        </p:nvSpPr>
        <p:spPr>
          <a:xfrm>
            <a:off x="603504" y="2660904"/>
            <a:ext cx="2283713" cy="1220844"/>
          </a:xfrm>
        </p:spPr>
        <p:txBody>
          <a:bodyPr vert="horz" lIns="205740" tIns="137160" rIns="205740" bIns="137160" rtlCol="0" anchor="ctr" anchorCtr="1">
            <a:normAutofit/>
          </a:bodyPr>
          <a:lstStyle/>
          <a:p>
            <a:r>
              <a:rPr lang="en-US" dirty="0"/>
              <a:t>PROSTATIC ZONES</a:t>
            </a:r>
          </a:p>
        </p:txBody>
      </p:sp>
      <p:pic>
        <p:nvPicPr>
          <p:cNvPr id="4" name="Θέση περιεχομένου 3">
            <a:extLst>
              <a:ext uri="{FF2B5EF4-FFF2-40B4-BE49-F238E27FC236}">
                <a16:creationId xmlns:a16="http://schemas.microsoft.com/office/drawing/2014/main" id="{215D930E-8A87-B447-B91D-9F2A2B108CFB}"/>
              </a:ext>
            </a:extLst>
          </p:cNvPr>
          <p:cNvPicPr>
            <a:picLocks noGrp="1" noChangeAspect="1"/>
          </p:cNvPicPr>
          <p:nvPr>
            <p:ph idx="1"/>
          </p:nvPr>
        </p:nvPicPr>
        <p:blipFill>
          <a:blip r:embed="rId2"/>
          <a:stretch>
            <a:fillRect/>
          </a:stretch>
        </p:blipFill>
        <p:spPr>
          <a:xfrm>
            <a:off x="4649606" y="1337310"/>
            <a:ext cx="3335510" cy="3947351"/>
          </a:xfrm>
          <a:prstGeom prst="rect">
            <a:avLst/>
          </a:prstGeom>
        </p:spPr>
      </p:pic>
    </p:spTree>
    <p:extLst>
      <p:ext uri="{BB962C8B-B14F-4D97-AF65-F5344CB8AC3E}">
        <p14:creationId xmlns:p14="http://schemas.microsoft.com/office/powerpoint/2010/main" val="17087277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84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647" y="804672"/>
            <a:ext cx="7934706"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Θέση περιεχομένου 3">
            <a:extLst>
              <a:ext uri="{FF2B5EF4-FFF2-40B4-BE49-F238E27FC236}">
                <a16:creationId xmlns:a16="http://schemas.microsoft.com/office/drawing/2014/main" id="{42536C9B-4AE4-056A-3567-FADF7638DABE}"/>
              </a:ext>
            </a:extLst>
          </p:cNvPr>
          <p:cNvPicPr>
            <a:picLocks noGrp="1" noChangeAspect="1"/>
          </p:cNvPicPr>
          <p:nvPr>
            <p:ph idx="1"/>
          </p:nvPr>
        </p:nvPicPr>
        <p:blipFill>
          <a:blip r:embed="rId2"/>
          <a:stretch>
            <a:fillRect/>
          </a:stretch>
        </p:blipFill>
        <p:spPr>
          <a:xfrm>
            <a:off x="899592" y="692696"/>
            <a:ext cx="7200800" cy="5400600"/>
          </a:xfrm>
          <a:prstGeom prst="rect">
            <a:avLst/>
          </a:prstGeom>
        </p:spPr>
      </p:pic>
    </p:spTree>
    <p:extLst>
      <p:ext uri="{BB962C8B-B14F-4D97-AF65-F5344CB8AC3E}">
        <p14:creationId xmlns:p14="http://schemas.microsoft.com/office/powerpoint/2010/main" val="18489649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041AB2-A9B4-4D3F-B120-38E7860A8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250" y="804334"/>
            <a:ext cx="7937499" cy="5249332"/>
          </a:xfrm>
          <a:prstGeom prst="rect">
            <a:avLst/>
          </a:prstGeom>
          <a:solidFill>
            <a:srgbClr val="FFFFFF"/>
          </a:solidFill>
          <a:ln w="190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Θέση περιεχομένου 3">
            <a:extLst>
              <a:ext uri="{FF2B5EF4-FFF2-40B4-BE49-F238E27FC236}">
                <a16:creationId xmlns:a16="http://schemas.microsoft.com/office/drawing/2014/main" id="{4F7E4AC8-C9E8-EA2A-4411-81B383D1DA69}"/>
              </a:ext>
            </a:extLst>
          </p:cNvPr>
          <p:cNvPicPr>
            <a:picLocks noGrp="1" noChangeAspect="1"/>
          </p:cNvPicPr>
          <p:nvPr>
            <p:ph idx="1"/>
          </p:nvPr>
        </p:nvPicPr>
        <p:blipFill>
          <a:blip r:embed="rId2"/>
          <a:stretch>
            <a:fillRect/>
          </a:stretch>
        </p:blipFill>
        <p:spPr>
          <a:xfrm>
            <a:off x="1043608" y="1124712"/>
            <a:ext cx="7200799" cy="4928954"/>
          </a:xfrm>
          <a:prstGeom prst="rect">
            <a:avLst/>
          </a:prstGeom>
        </p:spPr>
      </p:pic>
    </p:spTree>
    <p:extLst>
      <p:ext uri="{BB962C8B-B14F-4D97-AF65-F5344CB8AC3E}">
        <p14:creationId xmlns:p14="http://schemas.microsoft.com/office/powerpoint/2010/main" val="16936961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2C7B47-DF2D-46D9-9584-5C83FCA86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A84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8541E3-A59C-41D3-85D2-70F0E0E9B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647" y="804672"/>
            <a:ext cx="7934706" cy="5248656"/>
          </a:xfrm>
          <a:prstGeom prst="rect">
            <a:avLst/>
          </a:prstGeom>
          <a:solidFill>
            <a:srgbClr val="FFFFFF"/>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Θέση περιεχομένου 3">
            <a:extLst>
              <a:ext uri="{FF2B5EF4-FFF2-40B4-BE49-F238E27FC236}">
                <a16:creationId xmlns:a16="http://schemas.microsoft.com/office/drawing/2014/main" id="{09E16037-1CE8-31C3-AE67-9BD4ED6A18CE}"/>
              </a:ext>
            </a:extLst>
          </p:cNvPr>
          <p:cNvPicPr>
            <a:picLocks noGrp="1" noChangeAspect="1"/>
          </p:cNvPicPr>
          <p:nvPr>
            <p:ph idx="1"/>
          </p:nvPr>
        </p:nvPicPr>
        <p:blipFill>
          <a:blip r:embed="rId2"/>
          <a:stretch>
            <a:fillRect/>
          </a:stretch>
        </p:blipFill>
        <p:spPr>
          <a:xfrm>
            <a:off x="1915759" y="1124712"/>
            <a:ext cx="5312480" cy="4608576"/>
          </a:xfrm>
          <a:prstGeom prst="rect">
            <a:avLst/>
          </a:prstGeom>
        </p:spPr>
      </p:pic>
    </p:spTree>
    <p:extLst>
      <p:ext uri="{BB962C8B-B14F-4D97-AF65-F5344CB8AC3E}">
        <p14:creationId xmlns:p14="http://schemas.microsoft.com/office/powerpoint/2010/main" val="2944644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4C4EDA-37AF-F4FB-1F29-A65A8BEC34C5}"/>
              </a:ext>
            </a:extLst>
          </p:cNvPr>
          <p:cNvSpPr>
            <a:spLocks noGrp="1"/>
          </p:cNvSpPr>
          <p:nvPr>
            <p:ph type="title"/>
          </p:nvPr>
        </p:nvSpPr>
        <p:spPr/>
        <p:txBody>
          <a:bodyPr/>
          <a:lstStyle/>
          <a:p>
            <a:endParaRPr lang="el-GR"/>
          </a:p>
        </p:txBody>
      </p:sp>
      <p:pic>
        <p:nvPicPr>
          <p:cNvPr id="4" name="Θέση περιεχομένου 3">
            <a:extLst>
              <a:ext uri="{FF2B5EF4-FFF2-40B4-BE49-F238E27FC236}">
                <a16:creationId xmlns:a16="http://schemas.microsoft.com/office/drawing/2014/main" id="{71B76E80-E1C7-EBE9-7912-916CE6FA5D49}"/>
              </a:ext>
            </a:extLst>
          </p:cNvPr>
          <p:cNvPicPr>
            <a:picLocks noGrp="1" noChangeAspect="1"/>
          </p:cNvPicPr>
          <p:nvPr>
            <p:ph idx="1"/>
          </p:nvPr>
        </p:nvPicPr>
        <p:blipFill>
          <a:blip r:embed="rId2"/>
          <a:stretch>
            <a:fillRect/>
          </a:stretch>
        </p:blipFill>
        <p:spPr>
          <a:xfrm>
            <a:off x="1673353" y="1245165"/>
            <a:ext cx="5797295" cy="4098968"/>
          </a:xfrm>
          <a:prstGeom prst="rect">
            <a:avLst/>
          </a:prstGeom>
        </p:spPr>
      </p:pic>
    </p:spTree>
    <p:extLst>
      <p:ext uri="{BB962C8B-B14F-4D97-AF65-F5344CB8AC3E}">
        <p14:creationId xmlns:p14="http://schemas.microsoft.com/office/powerpoint/2010/main" val="13052961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F1CD6E-FF53-E636-A2B5-A1B38736563C}"/>
              </a:ext>
            </a:extLst>
          </p:cNvPr>
          <p:cNvSpPr>
            <a:spLocks noGrp="1"/>
          </p:cNvSpPr>
          <p:nvPr>
            <p:ph type="title"/>
          </p:nvPr>
        </p:nvSpPr>
        <p:spPr>
          <a:xfrm>
            <a:off x="603503" y="1591333"/>
            <a:ext cx="2283715" cy="881243"/>
          </a:xfrm>
        </p:spPr>
        <p:txBody>
          <a:bodyPr>
            <a:normAutofit/>
          </a:bodyPr>
          <a:lstStyle/>
          <a:p>
            <a:endParaRPr lang="el-GR" sz="1500"/>
          </a:p>
        </p:txBody>
      </p:sp>
      <p:sp>
        <p:nvSpPr>
          <p:cNvPr id="8" name="Content Placeholder 7">
            <a:extLst>
              <a:ext uri="{FF2B5EF4-FFF2-40B4-BE49-F238E27FC236}">
                <a16:creationId xmlns:a16="http://schemas.microsoft.com/office/drawing/2014/main" id="{7FB374A3-9B34-5EA3-8AC2-C0941CBF1E0D}"/>
              </a:ext>
            </a:extLst>
          </p:cNvPr>
          <p:cNvSpPr>
            <a:spLocks noGrp="1"/>
          </p:cNvSpPr>
          <p:nvPr>
            <p:ph idx="1"/>
          </p:nvPr>
        </p:nvSpPr>
        <p:spPr>
          <a:xfrm>
            <a:off x="603503" y="2837769"/>
            <a:ext cx="2283714" cy="2441439"/>
          </a:xfrm>
        </p:spPr>
        <p:txBody>
          <a:bodyPr>
            <a:normAutofit/>
          </a:bodyPr>
          <a:lstStyle/>
          <a:p>
            <a:endParaRPr lang="en-US" sz="1200"/>
          </a:p>
        </p:txBody>
      </p:sp>
      <p:pic>
        <p:nvPicPr>
          <p:cNvPr id="4" name="Θέση περιεχομένου 3">
            <a:extLst>
              <a:ext uri="{FF2B5EF4-FFF2-40B4-BE49-F238E27FC236}">
                <a16:creationId xmlns:a16="http://schemas.microsoft.com/office/drawing/2014/main" id="{E0A9996A-5602-7AAC-259B-A2E4AE8AE110}"/>
              </a:ext>
            </a:extLst>
          </p:cNvPr>
          <p:cNvPicPr>
            <a:picLocks noChangeAspect="1"/>
          </p:cNvPicPr>
          <p:nvPr/>
        </p:nvPicPr>
        <p:blipFill rotWithShape="1">
          <a:blip r:embed="rId2"/>
          <a:srcRect r="-1" b="3466"/>
          <a:stretch/>
        </p:blipFill>
        <p:spPr>
          <a:xfrm>
            <a:off x="395536" y="476672"/>
            <a:ext cx="8748464" cy="5976663"/>
          </a:xfrm>
          <a:prstGeom prst="rect">
            <a:avLst/>
          </a:prstGeom>
        </p:spPr>
      </p:pic>
    </p:spTree>
    <p:extLst>
      <p:ext uri="{BB962C8B-B14F-4D97-AF65-F5344CB8AC3E}">
        <p14:creationId xmlns:p14="http://schemas.microsoft.com/office/powerpoint/2010/main" val="4262055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349072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4" name="Θέση περιεχομένου 3">
            <a:extLst>
              <a:ext uri="{FF2B5EF4-FFF2-40B4-BE49-F238E27FC236}">
                <a16:creationId xmlns:a16="http://schemas.microsoft.com/office/drawing/2014/main" id="{D90D9AB3-A98D-F112-4962-1FBEC27DE438}"/>
              </a:ext>
            </a:extLst>
          </p:cNvPr>
          <p:cNvPicPr>
            <a:picLocks noGrp="1" noChangeAspect="1"/>
          </p:cNvPicPr>
          <p:nvPr>
            <p:ph idx="1"/>
          </p:nvPr>
        </p:nvPicPr>
        <p:blipFill>
          <a:blip r:embed="rId2"/>
          <a:stretch>
            <a:fillRect/>
          </a:stretch>
        </p:blipFill>
        <p:spPr>
          <a:xfrm>
            <a:off x="1979713" y="476672"/>
            <a:ext cx="6377624" cy="5832648"/>
          </a:xfrm>
          <a:prstGeom prst="rect">
            <a:avLst/>
          </a:prstGeom>
        </p:spPr>
      </p:pic>
    </p:spTree>
    <p:extLst>
      <p:ext uri="{BB962C8B-B14F-4D97-AF65-F5344CB8AC3E}">
        <p14:creationId xmlns:p14="http://schemas.microsoft.com/office/powerpoint/2010/main" val="27266495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349072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Τίτλος 1">
            <a:extLst>
              <a:ext uri="{FF2B5EF4-FFF2-40B4-BE49-F238E27FC236}">
                <a16:creationId xmlns:a16="http://schemas.microsoft.com/office/drawing/2014/main" id="{AABF5F0F-E873-51AF-2A6A-AC86BBCF595C}"/>
              </a:ext>
            </a:extLst>
          </p:cNvPr>
          <p:cNvSpPr>
            <a:spLocks noGrp="1"/>
          </p:cNvSpPr>
          <p:nvPr>
            <p:ph type="title"/>
          </p:nvPr>
        </p:nvSpPr>
        <p:spPr>
          <a:xfrm>
            <a:off x="603504" y="2660904"/>
            <a:ext cx="2283713" cy="1220844"/>
          </a:xfrm>
        </p:spPr>
        <p:txBody>
          <a:bodyPr vert="horz" lIns="205740" tIns="137160" rIns="205740" bIns="137160" rtlCol="0" anchor="ctr" anchorCtr="1">
            <a:normAutofit/>
          </a:bodyPr>
          <a:lstStyle/>
          <a:p>
            <a:r>
              <a:rPr lang="en-US" dirty="0"/>
              <a:t>VENOUS DRAINAGE</a:t>
            </a:r>
          </a:p>
        </p:txBody>
      </p:sp>
      <p:pic>
        <p:nvPicPr>
          <p:cNvPr id="4" name="Θέση περιεχομένου 3">
            <a:extLst>
              <a:ext uri="{FF2B5EF4-FFF2-40B4-BE49-F238E27FC236}">
                <a16:creationId xmlns:a16="http://schemas.microsoft.com/office/drawing/2014/main" id="{B0C6EECF-3FC7-75E8-2EFE-B11F1CB99EE1}"/>
              </a:ext>
            </a:extLst>
          </p:cNvPr>
          <p:cNvPicPr>
            <a:picLocks noGrp="1" noChangeAspect="1"/>
          </p:cNvPicPr>
          <p:nvPr>
            <p:ph idx="1"/>
          </p:nvPr>
        </p:nvPicPr>
        <p:blipFill>
          <a:blip r:embed="rId2"/>
          <a:stretch>
            <a:fillRect/>
          </a:stretch>
        </p:blipFill>
        <p:spPr>
          <a:xfrm>
            <a:off x="3707904" y="332656"/>
            <a:ext cx="5436095" cy="6048672"/>
          </a:xfrm>
          <a:prstGeom prst="rect">
            <a:avLst/>
          </a:prstGeom>
        </p:spPr>
      </p:pic>
    </p:spTree>
    <p:extLst>
      <p:ext uri="{BB962C8B-B14F-4D97-AF65-F5344CB8AC3E}">
        <p14:creationId xmlns:p14="http://schemas.microsoft.com/office/powerpoint/2010/main" val="1779056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endParaRPr lang="el-GR"/>
          </a:p>
        </p:txBody>
      </p:sp>
      <p:pic>
        <p:nvPicPr>
          <p:cNvPr id="7" name="6 - Θέση περιεχομένου" descr="800px-Spermatic_cord.jp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E95FD0AE-59F9-1024-6496-8660B41D617B}"/>
              </a:ext>
            </a:extLst>
          </p:cNvPr>
          <p:cNvPicPr>
            <a:picLocks noGrp="1" noChangeAspect="1"/>
          </p:cNvPicPr>
          <p:nvPr>
            <p:ph idx="1"/>
          </p:nvPr>
        </p:nvPicPr>
        <p:blipFill>
          <a:blip r:embed="rId2"/>
          <a:stretch>
            <a:fillRect/>
          </a:stretch>
        </p:blipFill>
        <p:spPr>
          <a:xfrm>
            <a:off x="1253273" y="68263"/>
            <a:ext cx="6637455" cy="6721475"/>
          </a:xfrm>
          <a:prstGeom prst="rect">
            <a:avLst/>
          </a:prstGeom>
          <a:noFill/>
        </p:spPr>
      </p:pic>
    </p:spTree>
    <p:extLst>
      <p:ext uri="{BB962C8B-B14F-4D97-AF65-F5344CB8AC3E}">
        <p14:creationId xmlns:p14="http://schemas.microsoft.com/office/powerpoint/2010/main" val="42271250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ctrTitle"/>
          </p:nvPr>
        </p:nvSpPr>
        <p:spPr/>
        <p:txBody>
          <a:bodyPr/>
          <a:lstStyle/>
          <a:p>
            <a:r>
              <a:rPr lang="en-US" dirty="0"/>
              <a:t>Male URETHRA</a:t>
            </a:r>
            <a:endParaRPr lang="el-GR" dirty="0"/>
          </a:p>
        </p:txBody>
      </p:sp>
      <p:sp>
        <p:nvSpPr>
          <p:cNvPr id="6" name="5 - Υπότιτλος"/>
          <p:cNvSpPr>
            <a:spLocks noGrp="1"/>
          </p:cNvSpPr>
          <p:nvPr>
            <p:ph type="subTitle" idx="1"/>
          </p:nvPr>
        </p:nvSpPr>
        <p:spPr/>
        <p:txBody>
          <a:bodyPr/>
          <a:lstStyle/>
          <a:p>
            <a:endParaRPr lang="el-GR"/>
          </a:p>
        </p:txBody>
      </p:sp>
    </p:spTree>
    <p:extLst>
      <p:ext uri="{BB962C8B-B14F-4D97-AF65-F5344CB8AC3E}">
        <p14:creationId xmlns:p14="http://schemas.microsoft.com/office/powerpoint/2010/main" val="33797439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87F50931-F875-6A86-8205-A7EAAF7D5E7B}"/>
              </a:ext>
            </a:extLst>
          </p:cNvPr>
          <p:cNvPicPr>
            <a:picLocks noGrp="1" noChangeAspect="1"/>
          </p:cNvPicPr>
          <p:nvPr>
            <p:ph idx="1"/>
          </p:nvPr>
        </p:nvPicPr>
        <p:blipFill>
          <a:blip r:embed="rId2"/>
          <a:stretch>
            <a:fillRect/>
          </a:stretch>
        </p:blipFill>
        <p:spPr>
          <a:xfrm>
            <a:off x="1858205" y="68263"/>
            <a:ext cx="5427590" cy="6721475"/>
          </a:xfrm>
          <a:prstGeom prst="rect">
            <a:avLst/>
          </a:prstGeom>
          <a:noFill/>
        </p:spPr>
      </p:pic>
    </p:spTree>
    <p:extLst>
      <p:ext uri="{BB962C8B-B14F-4D97-AF65-F5344CB8AC3E}">
        <p14:creationId xmlns:p14="http://schemas.microsoft.com/office/powerpoint/2010/main" val="26294487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E21CAE8-6DAD-4F3A-7450-6809D60610F3}"/>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7B97FCCB-5D70-B447-ED63-73F890DFE0D5}"/>
              </a:ext>
            </a:extLst>
          </p:cNvPr>
          <p:cNvSpPr>
            <a:spLocks noGrp="1"/>
          </p:cNvSpPr>
          <p:nvPr>
            <p:ph idx="1"/>
          </p:nvPr>
        </p:nvSpPr>
        <p:spPr/>
        <p:txBody>
          <a:bodyPr>
            <a:normAutofit fontScale="92500" lnSpcReduction="20000"/>
          </a:bodyPr>
          <a:lstStyle/>
          <a:p>
            <a:r>
              <a:rPr lang="en-US" dirty="0"/>
              <a:t>The urethra has 3 relatively narrow areas:</a:t>
            </a:r>
          </a:p>
          <a:p>
            <a:endParaRPr lang="en-US" dirty="0"/>
          </a:p>
          <a:p>
            <a:r>
              <a:rPr lang="en-US" dirty="0"/>
              <a:t>   at the membranous part of the urethra</a:t>
            </a:r>
          </a:p>
          <a:p>
            <a:endParaRPr lang="en-US" dirty="0"/>
          </a:p>
          <a:p>
            <a:endParaRPr lang="en-US" dirty="0"/>
          </a:p>
          <a:p>
            <a:r>
              <a:rPr lang="en-US" dirty="0"/>
              <a:t> at the juncture of the glans penis with the corpus spongiosum</a:t>
            </a:r>
          </a:p>
          <a:p>
            <a:endParaRPr lang="en-US" dirty="0"/>
          </a:p>
          <a:p>
            <a:endParaRPr lang="en-US" dirty="0"/>
          </a:p>
          <a:p>
            <a:r>
              <a:rPr lang="en-US" dirty="0"/>
              <a:t> at the external urethral meatus</a:t>
            </a:r>
          </a:p>
          <a:p>
            <a:endParaRPr lang="en-US" dirty="0"/>
          </a:p>
          <a:p>
            <a:endParaRPr lang="el-GR" dirty="0"/>
          </a:p>
        </p:txBody>
      </p:sp>
    </p:spTree>
    <p:extLst>
      <p:ext uri="{BB962C8B-B14F-4D97-AF65-F5344CB8AC3E}">
        <p14:creationId xmlns:p14="http://schemas.microsoft.com/office/powerpoint/2010/main" val="6641488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20B876E9-45A6-D623-AB9E-B6F6ECD0CC7B}"/>
              </a:ext>
            </a:extLst>
          </p:cNvPr>
          <p:cNvPicPr>
            <a:picLocks noGrp="1" noChangeAspect="1"/>
          </p:cNvPicPr>
          <p:nvPr>
            <p:ph idx="1"/>
          </p:nvPr>
        </p:nvPicPr>
        <p:blipFill>
          <a:blip r:embed="rId2"/>
          <a:stretch>
            <a:fillRect/>
          </a:stretch>
        </p:blipFill>
        <p:spPr>
          <a:xfrm>
            <a:off x="1303684" y="68263"/>
            <a:ext cx="6536633" cy="6721475"/>
          </a:xfrm>
          <a:prstGeom prst="rect">
            <a:avLst/>
          </a:prstGeom>
          <a:noFill/>
        </p:spPr>
      </p:pic>
    </p:spTree>
    <p:extLst>
      <p:ext uri="{BB962C8B-B14F-4D97-AF65-F5344CB8AC3E}">
        <p14:creationId xmlns:p14="http://schemas.microsoft.com/office/powerpoint/2010/main" val="21316886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r>
              <a:rPr lang="en-US" dirty="0"/>
              <a:t>MALE URETHRA</a:t>
            </a:r>
            <a:endParaRPr lang="el-GR" dirty="0"/>
          </a:p>
        </p:txBody>
      </p:sp>
      <p:pic>
        <p:nvPicPr>
          <p:cNvPr id="21506" name="Picture 2" descr="C:\Users\vassili1\Desktop\EIKONES KYPROS\23.jpg"/>
          <p:cNvPicPr>
            <a:picLocks noGrp="1" noChangeAspect="1" noChangeArrowheads="1"/>
          </p:cNvPicPr>
          <p:nvPr>
            <p:ph idx="1"/>
          </p:nvPr>
        </p:nvPicPr>
        <p:blipFill>
          <a:blip r:embed="rId2" cstate="print"/>
          <a:srcRect/>
          <a:stretch>
            <a:fillRect/>
          </a:stretch>
        </p:blipFill>
        <p:spPr bwMode="auto">
          <a:xfrm>
            <a:off x="899592" y="1844824"/>
            <a:ext cx="7560840" cy="4680520"/>
          </a:xfrm>
          <a:prstGeom prst="rect">
            <a:avLst/>
          </a:prstGeom>
          <a:noFill/>
        </p:spPr>
      </p:pic>
    </p:spTree>
    <p:extLst>
      <p:ext uri="{BB962C8B-B14F-4D97-AF65-F5344CB8AC3E}">
        <p14:creationId xmlns:p14="http://schemas.microsoft.com/office/powerpoint/2010/main" val="3629137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349072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Τίτλος 1">
            <a:extLst>
              <a:ext uri="{FF2B5EF4-FFF2-40B4-BE49-F238E27FC236}">
                <a16:creationId xmlns:a16="http://schemas.microsoft.com/office/drawing/2014/main" id="{A1D73698-B08B-D37A-C818-E18988E0A69C}"/>
              </a:ext>
            </a:extLst>
          </p:cNvPr>
          <p:cNvSpPr>
            <a:spLocks noGrp="1"/>
          </p:cNvSpPr>
          <p:nvPr>
            <p:ph type="title"/>
          </p:nvPr>
        </p:nvSpPr>
        <p:spPr>
          <a:xfrm>
            <a:off x="603504" y="2660904"/>
            <a:ext cx="2283713" cy="1220844"/>
          </a:xfrm>
        </p:spPr>
        <p:txBody>
          <a:bodyPr vert="horz" lIns="205740" tIns="137160" rIns="205740" bIns="137160" rtlCol="0" anchor="ctr" anchorCtr="1">
            <a:normAutofit/>
          </a:bodyPr>
          <a:lstStyle/>
          <a:p>
            <a:r>
              <a:rPr lang="en-US" sz="1500" dirty="0"/>
              <a:t>UNDESCENDED TESTIS</a:t>
            </a:r>
          </a:p>
        </p:txBody>
      </p:sp>
      <p:pic>
        <p:nvPicPr>
          <p:cNvPr id="4" name="Θέση περιεχομένου 3">
            <a:extLst>
              <a:ext uri="{FF2B5EF4-FFF2-40B4-BE49-F238E27FC236}">
                <a16:creationId xmlns:a16="http://schemas.microsoft.com/office/drawing/2014/main" id="{D29E5274-252D-8C2F-5A80-52D2BD10FFAD}"/>
              </a:ext>
            </a:extLst>
          </p:cNvPr>
          <p:cNvPicPr>
            <a:picLocks noGrp="1" noChangeAspect="1"/>
          </p:cNvPicPr>
          <p:nvPr>
            <p:ph idx="1"/>
          </p:nvPr>
        </p:nvPicPr>
        <p:blipFill>
          <a:blip r:embed="rId2"/>
          <a:stretch>
            <a:fillRect/>
          </a:stretch>
        </p:blipFill>
        <p:spPr>
          <a:xfrm>
            <a:off x="3779912" y="476672"/>
            <a:ext cx="4608512" cy="5832648"/>
          </a:xfrm>
          <a:prstGeom prst="rect">
            <a:avLst/>
          </a:prstGeom>
        </p:spPr>
      </p:pic>
    </p:spTree>
    <p:extLst>
      <p:ext uri="{BB962C8B-B14F-4D97-AF65-F5344CB8AC3E}">
        <p14:creationId xmlns:p14="http://schemas.microsoft.com/office/powerpoint/2010/main" val="23640419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558D67D1-A432-D065-6EC3-710A4AB8C36D}"/>
              </a:ext>
            </a:extLst>
          </p:cNvPr>
          <p:cNvPicPr>
            <a:picLocks noGrp="1" noChangeAspect="1"/>
          </p:cNvPicPr>
          <p:nvPr>
            <p:ph idx="1"/>
          </p:nvPr>
        </p:nvPicPr>
        <p:blipFill>
          <a:blip r:embed="rId2"/>
          <a:stretch>
            <a:fillRect/>
          </a:stretch>
        </p:blipFill>
        <p:spPr>
          <a:xfrm>
            <a:off x="207405" y="68263"/>
            <a:ext cx="8729190" cy="6721475"/>
          </a:xfrm>
          <a:prstGeom prst="rect">
            <a:avLst/>
          </a:prstGeom>
          <a:noFill/>
        </p:spPr>
      </p:pic>
    </p:spTree>
    <p:extLst>
      <p:ext uri="{BB962C8B-B14F-4D97-AF65-F5344CB8AC3E}">
        <p14:creationId xmlns:p14="http://schemas.microsoft.com/office/powerpoint/2010/main" val="17427209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a:t>FEMALE URETHRA</a:t>
            </a:r>
            <a:endParaRPr lang="el-GR" dirty="0"/>
          </a:p>
        </p:txBody>
      </p:sp>
      <p:pic>
        <p:nvPicPr>
          <p:cNvPr id="4" name="3 - Θέση περιεχομένου" descr="img097.jpg"/>
          <p:cNvPicPr>
            <a:picLocks noGrp="1" noChangeAspect="1"/>
          </p:cNvPicPr>
          <p:nvPr>
            <p:ph idx="1"/>
          </p:nvPr>
        </p:nvPicPr>
        <p:blipFill>
          <a:blip r:embed="rId2" cstate="print"/>
          <a:stretch>
            <a:fillRect/>
          </a:stretch>
        </p:blipFill>
        <p:spPr>
          <a:xfrm>
            <a:off x="641344" y="1142984"/>
            <a:ext cx="7931184" cy="5488749"/>
          </a:xfrm>
        </p:spPr>
      </p:pic>
    </p:spTree>
    <p:extLst>
      <p:ext uri="{BB962C8B-B14F-4D97-AF65-F5344CB8AC3E}">
        <p14:creationId xmlns:p14="http://schemas.microsoft.com/office/powerpoint/2010/main" val="25826097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lstStyle/>
          <a:p>
            <a:r>
              <a:rPr lang="en-US" dirty="0"/>
              <a:t>URETHRA- SPHINCTERS</a:t>
            </a:r>
            <a:endParaRPr lang="el-GR" dirty="0"/>
          </a:p>
        </p:txBody>
      </p:sp>
      <p:pic>
        <p:nvPicPr>
          <p:cNvPr id="25602" name="Picture 2" descr="C:\Users\vassili1\Desktop\EIKONES KYPROS\28.png"/>
          <p:cNvPicPr>
            <a:picLocks noGrp="1" noChangeAspect="1" noChangeArrowheads="1"/>
          </p:cNvPicPr>
          <p:nvPr>
            <p:ph sz="half" idx="1"/>
          </p:nvPr>
        </p:nvPicPr>
        <p:blipFill>
          <a:blip r:embed="rId2" cstate="print"/>
          <a:srcRect/>
          <a:stretch>
            <a:fillRect/>
          </a:stretch>
        </p:blipFill>
        <p:spPr bwMode="auto">
          <a:xfrm>
            <a:off x="676275" y="1556792"/>
            <a:ext cx="3600450" cy="4536504"/>
          </a:xfrm>
          <a:prstGeom prst="rect">
            <a:avLst/>
          </a:prstGeom>
          <a:noFill/>
        </p:spPr>
      </p:pic>
      <p:pic>
        <p:nvPicPr>
          <p:cNvPr id="25603" name="Picture 3" descr="C:\Users\vassili1\Desktop\EIKONES KYPROS\29.jpg"/>
          <p:cNvPicPr>
            <a:picLocks noGrp="1" noChangeAspect="1" noChangeArrowheads="1"/>
          </p:cNvPicPr>
          <p:nvPr>
            <p:ph sz="half" idx="2"/>
          </p:nvPr>
        </p:nvPicPr>
        <p:blipFill>
          <a:blip r:embed="rId3" cstate="print"/>
          <a:srcRect/>
          <a:stretch>
            <a:fillRect/>
          </a:stretch>
        </p:blipFill>
        <p:spPr bwMode="auto">
          <a:xfrm>
            <a:off x="5348287" y="1700808"/>
            <a:ext cx="2824113" cy="4248472"/>
          </a:xfrm>
          <a:prstGeom prst="rect">
            <a:avLst/>
          </a:prstGeom>
          <a:noFill/>
        </p:spPr>
      </p:pic>
    </p:spTree>
    <p:extLst>
      <p:ext uri="{BB962C8B-B14F-4D97-AF65-F5344CB8AC3E}">
        <p14:creationId xmlns:p14="http://schemas.microsoft.com/office/powerpoint/2010/main" val="37782195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7650" name="Picture 2" descr="C:\Users\vassili1\Desktop\EIKONES KYPROS\31.gif"/>
          <p:cNvPicPr>
            <a:picLocks noGrp="1" noChangeAspect="1" noChangeArrowheads="1"/>
          </p:cNvPicPr>
          <p:nvPr>
            <p:ph sz="half" idx="1"/>
          </p:nvPr>
        </p:nvPicPr>
        <p:blipFill>
          <a:blip r:embed="rId2" cstate="print"/>
          <a:srcRect/>
          <a:stretch>
            <a:fillRect/>
          </a:stretch>
        </p:blipFill>
        <p:spPr bwMode="auto">
          <a:xfrm>
            <a:off x="457200" y="908720"/>
            <a:ext cx="8229600" cy="5472608"/>
          </a:xfrm>
          <a:prstGeom prst="rect">
            <a:avLst/>
          </a:prstGeom>
          <a:noFill/>
        </p:spPr>
      </p:pic>
      <p:sp>
        <p:nvSpPr>
          <p:cNvPr id="3" name="Θέση περιεχομένου 2">
            <a:extLst>
              <a:ext uri="{FF2B5EF4-FFF2-40B4-BE49-F238E27FC236}">
                <a16:creationId xmlns:a16="http://schemas.microsoft.com/office/drawing/2014/main" id="{F4C50823-6B4C-0AC8-2BC2-91956C73638B}"/>
              </a:ext>
            </a:extLst>
          </p:cNvPr>
          <p:cNvSpPr>
            <a:spLocks noGrp="1"/>
          </p:cNvSpPr>
          <p:nvPr>
            <p:ph sz="half" idx="2"/>
          </p:nvPr>
        </p:nvSpPr>
        <p:spPr/>
        <p:txBody>
          <a:bodyPr/>
          <a:lstStyle/>
          <a:p>
            <a:endParaRPr lang="el-GR"/>
          </a:p>
        </p:txBody>
      </p:sp>
    </p:spTree>
    <p:extLst>
      <p:ext uri="{BB962C8B-B14F-4D97-AF65-F5344CB8AC3E}">
        <p14:creationId xmlns:p14="http://schemas.microsoft.com/office/powerpoint/2010/main" val="21330613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endParaRPr lang="en-US" dirty="0"/>
          </a:p>
          <a:p>
            <a:pPr algn="ctr"/>
            <a:endParaRPr lang="en-US" dirty="0"/>
          </a:p>
          <a:p>
            <a:pPr algn="ctr"/>
            <a:endParaRPr lang="en-US"/>
          </a:p>
          <a:p>
            <a:pPr algn="ctr">
              <a:buNone/>
            </a:pPr>
            <a:r>
              <a:rPr lang="en-US"/>
              <a:t>PENIS</a:t>
            </a:r>
            <a:endParaRPr lang="el-GR" dirty="0"/>
          </a:p>
        </p:txBody>
      </p:sp>
    </p:spTree>
    <p:extLst>
      <p:ext uri="{BB962C8B-B14F-4D97-AF65-F5344CB8AC3E}">
        <p14:creationId xmlns:p14="http://schemas.microsoft.com/office/powerpoint/2010/main" val="10608493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548680"/>
            <a:ext cx="3008313" cy="563662"/>
          </a:xfrm>
        </p:spPr>
        <p:txBody>
          <a:bodyPr>
            <a:normAutofit/>
          </a:bodyPr>
          <a:lstStyle/>
          <a:p>
            <a:pPr algn="ctr"/>
            <a:r>
              <a:rPr lang="en-US" sz="2800" dirty="0"/>
              <a:t>PENIS</a:t>
            </a:r>
            <a:endParaRPr lang="el-GR" sz="2800" dirty="0"/>
          </a:p>
        </p:txBody>
      </p:sp>
      <p:sp>
        <p:nvSpPr>
          <p:cNvPr id="4" name="Θέση κειμένου 3"/>
          <p:cNvSpPr>
            <a:spLocks noGrp="1"/>
          </p:cNvSpPr>
          <p:nvPr>
            <p:ph type="body" sz="half" idx="2"/>
          </p:nvPr>
        </p:nvSpPr>
        <p:spPr>
          <a:xfrm>
            <a:off x="107504" y="1340768"/>
            <a:ext cx="3816424" cy="4691063"/>
          </a:xfrm>
        </p:spPr>
        <p:txBody>
          <a:bodyPr>
            <a:noAutofit/>
          </a:bodyPr>
          <a:lstStyle/>
          <a:p>
            <a:pPr marL="285750" indent="-285750">
              <a:buFont typeface="Arial" pitchFamily="34" charset="0"/>
              <a:buChar char="•"/>
            </a:pPr>
            <a:r>
              <a:rPr lang="en-US" sz="1800" dirty="0"/>
              <a:t>Cavernosal bodies (2) of the penis </a:t>
            </a:r>
            <a:r>
              <a:rPr lang="en-US" sz="1800" dirty="0" err="1"/>
              <a:t>Spongiosum</a:t>
            </a:r>
            <a:r>
              <a:rPr lang="en-US" sz="1800" dirty="0"/>
              <a:t> body of the urethra</a:t>
            </a:r>
            <a:endParaRPr lang="el-GR" sz="1800" dirty="0"/>
          </a:p>
          <a:p>
            <a:pPr marL="285750" indent="-285750">
              <a:buFont typeface="Arial" pitchFamily="34" charset="0"/>
              <a:buChar char="•"/>
            </a:pPr>
            <a:endParaRPr lang="en-US" sz="1800" b="1" dirty="0"/>
          </a:p>
          <a:p>
            <a:pPr marL="285750" indent="-285750">
              <a:buFont typeface="Arial" pitchFamily="34" charset="0"/>
              <a:buChar char="•"/>
            </a:pPr>
            <a:r>
              <a:rPr lang="en-US" sz="1800" b="1" dirty="0"/>
              <a:t>Root</a:t>
            </a:r>
            <a:r>
              <a:rPr lang="el-GR" sz="1800" dirty="0"/>
              <a:t>:</a:t>
            </a:r>
            <a:r>
              <a:rPr lang="en-US" sz="1800" dirty="0"/>
              <a:t>  </a:t>
            </a:r>
            <a:r>
              <a:rPr lang="el-GR" sz="1800" dirty="0"/>
              <a:t>2 </a:t>
            </a:r>
            <a:r>
              <a:rPr lang="en-US" sz="1800" b="1" dirty="0" err="1"/>
              <a:t>crura</a:t>
            </a:r>
            <a:endParaRPr lang="el-GR" sz="1800" dirty="0"/>
          </a:p>
          <a:p>
            <a:r>
              <a:rPr lang="en-US" sz="1800" dirty="0"/>
              <a:t>	</a:t>
            </a:r>
            <a:r>
              <a:rPr lang="en-US" sz="1800" b="1" dirty="0"/>
              <a:t>bulb of the penis (urethra)</a:t>
            </a:r>
            <a:r>
              <a:rPr lang="el-GR" sz="1800" dirty="0"/>
              <a:t>  </a:t>
            </a:r>
          </a:p>
          <a:p>
            <a:r>
              <a:rPr lang="el-GR" sz="1800" b="1" dirty="0"/>
              <a:t> </a:t>
            </a:r>
            <a:r>
              <a:rPr lang="el-GR" sz="1800" dirty="0"/>
              <a:t> </a:t>
            </a:r>
          </a:p>
          <a:p>
            <a:pPr marL="285750" indent="-285750">
              <a:buFont typeface="Arial" pitchFamily="34" charset="0"/>
              <a:buChar char="•"/>
            </a:pPr>
            <a:r>
              <a:rPr lang="en-US" sz="1800" b="1" dirty="0"/>
              <a:t>Body </a:t>
            </a:r>
            <a:r>
              <a:rPr lang="el-GR" sz="1800" dirty="0"/>
              <a:t>: </a:t>
            </a:r>
            <a:r>
              <a:rPr lang="en-US" sz="1800" dirty="0"/>
              <a:t> corpora </a:t>
            </a:r>
            <a:r>
              <a:rPr lang="en-US" sz="1800" dirty="0" err="1"/>
              <a:t>cavernosa</a:t>
            </a:r>
            <a:r>
              <a:rPr lang="en-US" sz="1800" dirty="0"/>
              <a:t> 	  urethra, glans</a:t>
            </a:r>
          </a:p>
          <a:p>
            <a:pPr marL="285750" indent="-285750">
              <a:buFont typeface="Arial" pitchFamily="34" charset="0"/>
              <a:buChar char="•"/>
            </a:pPr>
            <a:endParaRPr lang="el-GR" sz="1800" dirty="0"/>
          </a:p>
        </p:txBody>
      </p:sp>
      <p:pic>
        <p:nvPicPr>
          <p:cNvPr id="10242" name="Picture 2" descr="C:\Users\user\Documents\ΟΜΙΛΙΕΣ NEW\ANATOMIKH\ΓΕΝΝΗΤΙΚΟ FOTOS\img12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589200"/>
            <a:ext cx="5256584" cy="593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6947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4" name="3 - Θέση κειμένου"/>
          <p:cNvSpPr>
            <a:spLocks noGrp="1"/>
          </p:cNvSpPr>
          <p:nvPr>
            <p:ph type="body" sz="half" idx="2"/>
          </p:nvPr>
        </p:nvSpPr>
        <p:spPr/>
        <p:txBody>
          <a:bodyPr/>
          <a:lstStyle/>
          <a:p>
            <a:endParaRPr lang="el-GR"/>
          </a:p>
        </p:txBody>
      </p:sp>
      <p:pic>
        <p:nvPicPr>
          <p:cNvPr id="24578" name="Picture 2" descr="C:\Users\vassili1\Desktop\EIKONES KYPROS\27.jpg"/>
          <p:cNvPicPr>
            <a:picLocks noGrp="1" noChangeAspect="1" noChangeArrowheads="1"/>
          </p:cNvPicPr>
          <p:nvPr>
            <p:ph idx="1"/>
          </p:nvPr>
        </p:nvPicPr>
        <p:blipFill>
          <a:blip r:embed="rId2" cstate="print"/>
          <a:srcRect/>
          <a:stretch>
            <a:fillRect/>
          </a:stretch>
        </p:blipFill>
        <p:spPr bwMode="auto">
          <a:xfrm>
            <a:off x="2051720" y="1628800"/>
            <a:ext cx="5111750" cy="4032448"/>
          </a:xfrm>
          <a:prstGeom prst="rect">
            <a:avLst/>
          </a:prstGeom>
          <a:noFill/>
        </p:spPr>
      </p:pic>
    </p:spTree>
    <p:extLst>
      <p:ext uri="{BB962C8B-B14F-4D97-AF65-F5344CB8AC3E}">
        <p14:creationId xmlns:p14="http://schemas.microsoft.com/office/powerpoint/2010/main" val="1693117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4" name="3 - Θέση κειμένου"/>
          <p:cNvSpPr>
            <a:spLocks noGrp="1"/>
          </p:cNvSpPr>
          <p:nvPr>
            <p:ph type="body" sz="half" idx="2"/>
          </p:nvPr>
        </p:nvSpPr>
        <p:spPr/>
        <p:txBody>
          <a:bodyPr/>
          <a:lstStyle/>
          <a:p>
            <a:endParaRPr lang="el-GR"/>
          </a:p>
        </p:txBody>
      </p:sp>
      <p:pic>
        <p:nvPicPr>
          <p:cNvPr id="23554" name="Picture 2" descr="C:\Users\vassili1\Desktop\EIKONES KYPROS\26.jpg"/>
          <p:cNvPicPr>
            <a:picLocks noGrp="1" noChangeAspect="1" noChangeArrowheads="1"/>
          </p:cNvPicPr>
          <p:nvPr>
            <p:ph idx="1"/>
          </p:nvPr>
        </p:nvPicPr>
        <p:blipFill>
          <a:blip r:embed="rId2" cstate="print"/>
          <a:srcRect/>
          <a:stretch>
            <a:fillRect/>
          </a:stretch>
        </p:blipFill>
        <p:spPr bwMode="auto">
          <a:xfrm>
            <a:off x="2195736" y="548680"/>
            <a:ext cx="5012871" cy="5853113"/>
          </a:xfrm>
          <a:prstGeom prst="rect">
            <a:avLst/>
          </a:prstGeom>
          <a:noFill/>
        </p:spPr>
      </p:pic>
    </p:spTree>
    <p:extLst>
      <p:ext uri="{BB962C8B-B14F-4D97-AF65-F5344CB8AC3E}">
        <p14:creationId xmlns:p14="http://schemas.microsoft.com/office/powerpoint/2010/main" val="11910865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n-US" sz="2800" dirty="0"/>
              <a:t>PENIS</a:t>
            </a:r>
            <a:r>
              <a:rPr lang="el-GR" dirty="0"/>
              <a:t>	</a:t>
            </a:r>
          </a:p>
        </p:txBody>
      </p:sp>
      <p:sp>
        <p:nvSpPr>
          <p:cNvPr id="4" name="Θέση κειμένου 3"/>
          <p:cNvSpPr>
            <a:spLocks noGrp="1"/>
          </p:cNvSpPr>
          <p:nvPr>
            <p:ph type="body" sz="half" idx="2"/>
          </p:nvPr>
        </p:nvSpPr>
        <p:spPr>
          <a:xfrm>
            <a:off x="107504" y="1435100"/>
            <a:ext cx="3358009" cy="4691063"/>
          </a:xfrm>
        </p:spPr>
        <p:txBody>
          <a:bodyPr>
            <a:normAutofit/>
          </a:bodyPr>
          <a:lstStyle/>
          <a:p>
            <a:endParaRPr lang="el-GR" sz="2400" dirty="0"/>
          </a:p>
          <a:p>
            <a:pPr marL="342900" indent="-342900">
              <a:buFont typeface="Arial" pitchFamily="34" charset="0"/>
              <a:buChar char="•"/>
            </a:pPr>
            <a:r>
              <a:rPr lang="en-US" sz="2400" dirty="0"/>
              <a:t>Skin</a:t>
            </a:r>
            <a:endParaRPr lang="el-GR" sz="2400" dirty="0"/>
          </a:p>
          <a:p>
            <a:pPr marL="342900" indent="-342900">
              <a:buFont typeface="Arial" pitchFamily="34" charset="0"/>
              <a:buChar char="•"/>
            </a:pPr>
            <a:r>
              <a:rPr lang="en-US" sz="2400" dirty="0"/>
              <a:t>Dartos</a:t>
            </a:r>
            <a:endParaRPr lang="el-GR" sz="2400" dirty="0"/>
          </a:p>
          <a:p>
            <a:pPr marL="342900" indent="-342900">
              <a:buFont typeface="Arial" pitchFamily="34" charset="0"/>
              <a:buChar char="•"/>
            </a:pPr>
            <a:r>
              <a:rPr lang="en-US" sz="2400" dirty="0"/>
              <a:t>Buck’s fascia</a:t>
            </a:r>
            <a:endParaRPr lang="el-GR" sz="2400" dirty="0"/>
          </a:p>
          <a:p>
            <a:pPr marL="342900" indent="-342900">
              <a:buFont typeface="Arial" pitchFamily="34" charset="0"/>
              <a:buChar char="•"/>
            </a:pPr>
            <a:r>
              <a:rPr lang="en-US" sz="2400" dirty="0"/>
              <a:t>Cavernous bodies</a:t>
            </a:r>
            <a:endParaRPr lang="el-GR" sz="2400" dirty="0"/>
          </a:p>
          <a:p>
            <a:r>
              <a:rPr lang="el-GR" sz="2400" dirty="0"/>
              <a:t>       </a:t>
            </a:r>
            <a:r>
              <a:rPr lang="en-US" sz="2400" dirty="0"/>
              <a:t>two layers</a:t>
            </a:r>
            <a:endParaRPr lang="el-GR" sz="2400" dirty="0"/>
          </a:p>
          <a:p>
            <a:r>
              <a:rPr lang="el-GR" sz="2400" dirty="0"/>
              <a:t>        - </a:t>
            </a:r>
            <a:r>
              <a:rPr lang="en-US" sz="2400" dirty="0"/>
              <a:t>outer longitudinal</a:t>
            </a:r>
            <a:endParaRPr lang="el-GR" sz="2400" dirty="0"/>
          </a:p>
          <a:p>
            <a:r>
              <a:rPr lang="el-GR" sz="2400" dirty="0"/>
              <a:t>        - </a:t>
            </a:r>
            <a:r>
              <a:rPr lang="en-US" sz="2400" dirty="0"/>
              <a:t>inner circular</a:t>
            </a:r>
            <a:endParaRPr lang="el-GR" sz="2400" dirty="0"/>
          </a:p>
        </p:txBody>
      </p:sp>
      <p:pic>
        <p:nvPicPr>
          <p:cNvPr id="26626" name="Picture 2" descr="C:\Users\user\Documents\ΟΜΙΛΙΕΣ NEW\ANATOMIKH\ΓΕΝΝΗΤΙΚΟ FOTOS\img13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16632"/>
            <a:ext cx="5904656"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6391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4" name="Θέση κειμένου 3"/>
          <p:cNvSpPr>
            <a:spLocks noGrp="1"/>
          </p:cNvSpPr>
          <p:nvPr>
            <p:ph type="body" sz="half" idx="2"/>
          </p:nvPr>
        </p:nvSpPr>
        <p:spPr/>
        <p:txBody>
          <a:bodyPr/>
          <a:lstStyle/>
          <a:p>
            <a:endParaRPr lang="el-GR" dirty="0"/>
          </a:p>
        </p:txBody>
      </p:sp>
      <p:pic>
        <p:nvPicPr>
          <p:cNvPr id="27650" name="Picture 2" descr="C:\Users\user\Documents\ΟΜΙΛΙΕΣ NEW\ANATOMIKH\ΓΕΝΝΗΤΙΚΟ FOTOS\img13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60648"/>
            <a:ext cx="8496944"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344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a:t>TESTES</a:t>
            </a:r>
            <a:endParaRPr lang="el-GR" dirty="0"/>
          </a:p>
        </p:txBody>
      </p:sp>
      <p:pic>
        <p:nvPicPr>
          <p:cNvPr id="26627" name="Picture 3" descr="C:\Users\vassili1\Desktop\EIKONES KYPROS\30.jpg"/>
          <p:cNvPicPr>
            <a:picLocks noGrp="1" noChangeAspect="1" noChangeArrowheads="1"/>
          </p:cNvPicPr>
          <p:nvPr>
            <p:ph sz="half" idx="1"/>
          </p:nvPr>
        </p:nvPicPr>
        <p:blipFill>
          <a:blip r:embed="rId2" cstate="print"/>
          <a:stretch>
            <a:fillRect/>
          </a:stretch>
        </p:blipFill>
        <p:spPr bwMode="auto">
          <a:xfrm>
            <a:off x="0" y="1601416"/>
            <a:ext cx="4466936" cy="5256584"/>
          </a:xfrm>
          <a:prstGeom prst="rect">
            <a:avLst/>
          </a:prstGeom>
          <a:noFill/>
        </p:spPr>
      </p:pic>
      <p:sp>
        <p:nvSpPr>
          <p:cNvPr id="7" name="6 - Θέση περιεχομένου"/>
          <p:cNvSpPr>
            <a:spLocks noGrp="1"/>
          </p:cNvSpPr>
          <p:nvPr>
            <p:ph sz="half" idx="2"/>
          </p:nvPr>
        </p:nvSpPr>
        <p:spPr/>
        <p:txBody>
          <a:bodyPr/>
          <a:lstStyle/>
          <a:p>
            <a:r>
              <a:rPr lang="en-US" dirty="0"/>
              <a:t>Tunica </a:t>
            </a:r>
            <a:r>
              <a:rPr lang="en-US" dirty="0" err="1"/>
              <a:t>albuginea</a:t>
            </a:r>
            <a:endParaRPr lang="en-US" dirty="0"/>
          </a:p>
          <a:p>
            <a:r>
              <a:rPr lang="en-US" dirty="0" err="1"/>
              <a:t>Seminiferous</a:t>
            </a:r>
            <a:r>
              <a:rPr lang="en-US" dirty="0"/>
              <a:t> tubules</a:t>
            </a:r>
          </a:p>
          <a:p>
            <a:r>
              <a:rPr lang="en-US" dirty="0" err="1"/>
              <a:t>Rete</a:t>
            </a:r>
            <a:r>
              <a:rPr lang="en-US" dirty="0"/>
              <a:t> testis</a:t>
            </a:r>
          </a:p>
          <a:p>
            <a:r>
              <a:rPr lang="en-US" dirty="0"/>
              <a:t>Head of </a:t>
            </a:r>
            <a:r>
              <a:rPr lang="en-US" dirty="0" err="1"/>
              <a:t>epididymis</a:t>
            </a:r>
            <a:endParaRPr lang="en-US" dirty="0"/>
          </a:p>
          <a:p>
            <a:r>
              <a:rPr lang="en-US" dirty="0"/>
              <a:t>Body of </a:t>
            </a:r>
            <a:r>
              <a:rPr lang="en-US" dirty="0" err="1"/>
              <a:t>epididymis</a:t>
            </a:r>
            <a:endParaRPr lang="en-US" dirty="0"/>
          </a:p>
          <a:p>
            <a:r>
              <a:rPr lang="en-US" dirty="0"/>
              <a:t>Tail of </a:t>
            </a:r>
            <a:r>
              <a:rPr lang="en-US" dirty="0" err="1"/>
              <a:t>epididymis</a:t>
            </a:r>
            <a:endParaRPr lang="el-GR" dirty="0"/>
          </a:p>
        </p:txBody>
      </p:sp>
    </p:spTree>
    <p:extLst>
      <p:ext uri="{BB962C8B-B14F-4D97-AF65-F5344CB8AC3E}">
        <p14:creationId xmlns:p14="http://schemas.microsoft.com/office/powerpoint/2010/main" val="39466820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n-US" sz="2800" dirty="0"/>
              <a:t>PENIS</a:t>
            </a:r>
            <a:r>
              <a:rPr lang="el-GR" dirty="0"/>
              <a:t>	</a:t>
            </a:r>
          </a:p>
        </p:txBody>
      </p:sp>
      <p:sp>
        <p:nvSpPr>
          <p:cNvPr id="4" name="Θέση κειμένου 3"/>
          <p:cNvSpPr>
            <a:spLocks noGrp="1"/>
          </p:cNvSpPr>
          <p:nvPr>
            <p:ph type="body" sz="half" idx="2"/>
          </p:nvPr>
        </p:nvSpPr>
        <p:spPr/>
        <p:txBody>
          <a:bodyPr>
            <a:normAutofit/>
          </a:bodyPr>
          <a:lstStyle/>
          <a:p>
            <a:pPr algn="ctr"/>
            <a:r>
              <a:rPr lang="en-US" sz="2400" dirty="0"/>
              <a:t>BLOOD SUPPLY</a:t>
            </a:r>
            <a:endParaRPr lang="el-GR" sz="2400" dirty="0"/>
          </a:p>
          <a:p>
            <a:pPr algn="ctr"/>
            <a:endParaRPr lang="el-GR" sz="2400" dirty="0"/>
          </a:p>
          <a:p>
            <a:pPr marL="342900" indent="-342900">
              <a:buFont typeface="Arial" pitchFamily="34" charset="0"/>
              <a:buChar char="•"/>
            </a:pPr>
            <a:r>
              <a:rPr lang="en-US" sz="2400" dirty="0"/>
              <a:t>Cavernous artery</a:t>
            </a:r>
            <a:endParaRPr lang="el-GR" sz="2400" dirty="0"/>
          </a:p>
          <a:p>
            <a:pPr marL="342900" indent="-342900">
              <a:buFont typeface="Arial" pitchFamily="34" charset="0"/>
              <a:buChar char="•"/>
            </a:pPr>
            <a:r>
              <a:rPr lang="en-US" sz="2400" dirty="0"/>
              <a:t>Helicine artery</a:t>
            </a:r>
            <a:endParaRPr lang="el-GR" sz="2400" dirty="0"/>
          </a:p>
          <a:p>
            <a:pPr marL="342900" indent="-342900">
              <a:buFont typeface="Arial" pitchFamily="34" charset="0"/>
              <a:buChar char="•"/>
            </a:pPr>
            <a:r>
              <a:rPr lang="en-US" sz="2400" dirty="0"/>
              <a:t>Sinusoids</a:t>
            </a:r>
            <a:endParaRPr lang="el-GR" sz="2400" dirty="0"/>
          </a:p>
          <a:p>
            <a:pPr marL="342900" indent="-342900">
              <a:buFont typeface="Arial" pitchFamily="34" charset="0"/>
              <a:buChar char="•"/>
            </a:pPr>
            <a:r>
              <a:rPr lang="en-US" sz="2400" dirty="0"/>
              <a:t>Emissary vein</a:t>
            </a:r>
            <a:endParaRPr lang="el-GR" sz="2400" dirty="0"/>
          </a:p>
          <a:p>
            <a:pPr marL="342900" indent="-342900">
              <a:buFont typeface="Arial" pitchFamily="34" charset="0"/>
              <a:buChar char="•"/>
            </a:pPr>
            <a:r>
              <a:rPr lang="en-US" sz="2400" dirty="0"/>
              <a:t>Circumflex vein</a:t>
            </a:r>
            <a:endParaRPr lang="el-GR" sz="2400" dirty="0"/>
          </a:p>
          <a:p>
            <a:endParaRPr lang="el-GR" sz="2400" dirty="0"/>
          </a:p>
        </p:txBody>
      </p:sp>
      <p:pic>
        <p:nvPicPr>
          <p:cNvPr id="28674" name="Picture 2" descr="C:\Users\user\Documents\ΟΜΙΛΙΕΣ NEW\ANATOMIKH\ΓΕΝΝΗΤΙΚΟ FOTOS\img13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445639" y="167646"/>
            <a:ext cx="5698361" cy="6690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7201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563662"/>
          </a:xfrm>
        </p:spPr>
        <p:txBody>
          <a:bodyPr/>
          <a:lstStyle/>
          <a:p>
            <a:pPr algn="ctr"/>
            <a:r>
              <a:rPr lang="en-US" sz="2800" dirty="0"/>
              <a:t>PENIS</a:t>
            </a:r>
            <a:endParaRPr lang="el-GR" sz="2800" dirty="0"/>
          </a:p>
        </p:txBody>
      </p:sp>
      <p:sp>
        <p:nvSpPr>
          <p:cNvPr id="4" name="Θέση κειμένου 3"/>
          <p:cNvSpPr>
            <a:spLocks noGrp="1"/>
          </p:cNvSpPr>
          <p:nvPr>
            <p:ph type="body" sz="half" idx="2"/>
          </p:nvPr>
        </p:nvSpPr>
        <p:spPr>
          <a:xfrm>
            <a:off x="251520" y="908720"/>
            <a:ext cx="3384376" cy="5472608"/>
          </a:xfrm>
        </p:spPr>
        <p:txBody>
          <a:bodyPr>
            <a:normAutofit/>
          </a:bodyPr>
          <a:lstStyle/>
          <a:p>
            <a:pPr algn="ctr"/>
            <a:r>
              <a:rPr lang="en-US" sz="2400" dirty="0"/>
              <a:t>VENOUS DRAINAGE</a:t>
            </a:r>
            <a:endParaRPr lang="el-GR" sz="2400" dirty="0"/>
          </a:p>
          <a:p>
            <a:endParaRPr lang="el-GR" sz="2000" dirty="0"/>
          </a:p>
          <a:p>
            <a:pPr marL="285750" indent="-285750">
              <a:buFont typeface="Arial" pitchFamily="34" charset="0"/>
              <a:buChar char="•"/>
            </a:pPr>
            <a:r>
              <a:rPr lang="en-US" sz="2000" dirty="0"/>
              <a:t>Skin, Dartos</a:t>
            </a:r>
            <a:r>
              <a:rPr lang="el-GR" sz="2000" dirty="0"/>
              <a:t>: </a:t>
            </a:r>
            <a:r>
              <a:rPr lang="en-US" sz="2000" dirty="0" err="1"/>
              <a:t>Supeficial</a:t>
            </a:r>
            <a:r>
              <a:rPr lang="en-US" sz="2000" dirty="0"/>
              <a:t> dorsal v.</a:t>
            </a:r>
            <a:r>
              <a:rPr lang="el-GR" sz="2000" dirty="0"/>
              <a:t>(</a:t>
            </a:r>
            <a:r>
              <a:rPr lang="en-US" sz="2000" dirty="0"/>
              <a:t>Saphenous v.</a:t>
            </a:r>
            <a:r>
              <a:rPr lang="el-GR" sz="2000" dirty="0"/>
              <a:t>)</a:t>
            </a:r>
          </a:p>
          <a:p>
            <a:pPr marL="285750" indent="-285750">
              <a:buFont typeface="Arial" pitchFamily="34" charset="0"/>
              <a:buChar char="•"/>
            </a:pPr>
            <a:r>
              <a:rPr lang="en-US" sz="2000" dirty="0"/>
              <a:t>Cavernous b. </a:t>
            </a:r>
            <a:r>
              <a:rPr lang="el-GR" sz="2000" dirty="0"/>
              <a:t>(</a:t>
            </a:r>
            <a:r>
              <a:rPr lang="en-US" sz="2000" dirty="0"/>
              <a:t>distal part</a:t>
            </a:r>
            <a:r>
              <a:rPr lang="el-GR" sz="2000" dirty="0"/>
              <a:t>), </a:t>
            </a:r>
            <a:r>
              <a:rPr lang="en-US" sz="2000" dirty="0"/>
              <a:t>glans</a:t>
            </a:r>
            <a:r>
              <a:rPr lang="el-GR" sz="2000" dirty="0"/>
              <a:t>, </a:t>
            </a:r>
            <a:r>
              <a:rPr lang="en-US" sz="2000" dirty="0"/>
              <a:t>urethra</a:t>
            </a:r>
            <a:r>
              <a:rPr lang="el-GR" sz="2000" dirty="0"/>
              <a:t>: </a:t>
            </a:r>
            <a:r>
              <a:rPr lang="en-US" sz="2000" dirty="0"/>
              <a:t>deep dorsal v</a:t>
            </a:r>
            <a:r>
              <a:rPr lang="el-GR" sz="2000" dirty="0"/>
              <a:t> (</a:t>
            </a:r>
            <a:r>
              <a:rPr lang="en-US" sz="2000" dirty="0"/>
              <a:t>prostatic plexus</a:t>
            </a:r>
            <a:r>
              <a:rPr lang="el-GR" sz="2000" dirty="0"/>
              <a:t>)</a:t>
            </a:r>
          </a:p>
          <a:p>
            <a:pPr marL="285750" indent="-285750">
              <a:buFont typeface="Arial" pitchFamily="34" charset="0"/>
              <a:buChar char="•"/>
            </a:pPr>
            <a:r>
              <a:rPr lang="en-US" sz="2000" dirty="0"/>
              <a:t>Cavernous bodies </a:t>
            </a:r>
            <a:r>
              <a:rPr lang="el-GR" sz="2000" dirty="0"/>
              <a:t>(</a:t>
            </a:r>
            <a:r>
              <a:rPr lang="en-US" sz="2000" dirty="0"/>
              <a:t>proximal part</a:t>
            </a:r>
            <a:r>
              <a:rPr lang="el-GR" sz="2000" dirty="0"/>
              <a:t>), </a:t>
            </a:r>
            <a:r>
              <a:rPr lang="en-US" sz="2000" dirty="0"/>
              <a:t>bulb</a:t>
            </a:r>
            <a:r>
              <a:rPr lang="el-GR" sz="2000" dirty="0"/>
              <a:t>: </a:t>
            </a:r>
            <a:r>
              <a:rPr lang="en-US" sz="2000" dirty="0"/>
              <a:t>cavernous v.</a:t>
            </a:r>
            <a:r>
              <a:rPr lang="el-GR" sz="2000" dirty="0"/>
              <a:t> (</a:t>
            </a:r>
            <a:r>
              <a:rPr lang="en-US" sz="2000" dirty="0"/>
              <a:t>int. pudendal v.</a:t>
            </a:r>
            <a:r>
              <a:rPr lang="el-GR" sz="2000" dirty="0"/>
              <a:t>, </a:t>
            </a:r>
            <a:r>
              <a:rPr lang="en-US" sz="2000" dirty="0"/>
              <a:t>prostatic plexus</a:t>
            </a:r>
            <a:r>
              <a:rPr lang="el-GR" sz="2000" dirty="0"/>
              <a:t>)  </a:t>
            </a:r>
          </a:p>
        </p:txBody>
      </p:sp>
      <p:pic>
        <p:nvPicPr>
          <p:cNvPr id="29698" name="Picture 2" descr="C:\Users\user\Documents\ΟΜΙΛΙΕΣ NEW\ANATOMIKH\ΓΕΝΝΗΤΙΚΟ FOTOS\img13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575050" y="476671"/>
            <a:ext cx="5461446" cy="6286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5990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Τίτλος"/>
          <p:cNvSpPr>
            <a:spLocks noGrp="1"/>
          </p:cNvSpPr>
          <p:nvPr>
            <p:ph type="title"/>
          </p:nvPr>
        </p:nvSpPr>
        <p:spPr/>
        <p:txBody>
          <a:bodyPr/>
          <a:lstStyle/>
          <a:p>
            <a:pPr algn="ctr"/>
            <a:r>
              <a:rPr lang="en-US" dirty="0"/>
              <a:t>PUBIC PROSTATE LIGAMENTS</a:t>
            </a:r>
            <a:endParaRPr lang="el-GR" dirty="0"/>
          </a:p>
        </p:txBody>
      </p:sp>
      <p:pic>
        <p:nvPicPr>
          <p:cNvPr id="10" name="9 - Θέση περιεχομένου" descr="img064.jpg"/>
          <p:cNvPicPr>
            <a:picLocks noGrp="1" noChangeAspect="1"/>
          </p:cNvPicPr>
          <p:nvPr>
            <p:ph idx="1"/>
          </p:nvPr>
        </p:nvPicPr>
        <p:blipFill>
          <a:blip r:embed="rId2" cstate="print"/>
          <a:stretch>
            <a:fillRect/>
          </a:stretch>
        </p:blipFill>
        <p:spPr>
          <a:xfrm>
            <a:off x="3622421" y="1556792"/>
            <a:ext cx="5017008" cy="3816424"/>
          </a:xfrm>
        </p:spPr>
      </p:pic>
      <p:sp>
        <p:nvSpPr>
          <p:cNvPr id="3" name="Θέση κειμένου 2">
            <a:extLst>
              <a:ext uri="{FF2B5EF4-FFF2-40B4-BE49-F238E27FC236}">
                <a16:creationId xmlns:a16="http://schemas.microsoft.com/office/drawing/2014/main" id="{29A1C335-9B25-B099-6E8D-4DBE369F3DC4}"/>
              </a:ext>
            </a:extLst>
          </p:cNvPr>
          <p:cNvSpPr>
            <a:spLocks noGrp="1"/>
          </p:cNvSpPr>
          <p:nvPr>
            <p:ph type="body" sz="half" idx="2"/>
          </p:nvPr>
        </p:nvSpPr>
        <p:spPr/>
        <p:txBody>
          <a:bodyPr/>
          <a:lstStyle/>
          <a:p>
            <a:endParaRPr lang="el-GR"/>
          </a:p>
        </p:txBody>
      </p:sp>
    </p:spTree>
    <p:extLst>
      <p:ext uri="{BB962C8B-B14F-4D97-AF65-F5344CB8AC3E}">
        <p14:creationId xmlns:p14="http://schemas.microsoft.com/office/powerpoint/2010/main" val="8763194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B1D927-3B6A-2067-8D31-99C1E272CC9B}"/>
              </a:ext>
            </a:extLst>
          </p:cNvPr>
          <p:cNvSpPr>
            <a:spLocks noGrp="1"/>
          </p:cNvSpPr>
          <p:nvPr>
            <p:ph type="title"/>
          </p:nvPr>
        </p:nvSpPr>
        <p:spPr/>
        <p:txBody>
          <a:bodyPr/>
          <a:lstStyle/>
          <a:p>
            <a:endParaRPr lang="el-GR"/>
          </a:p>
        </p:txBody>
      </p:sp>
      <p:pic>
        <p:nvPicPr>
          <p:cNvPr id="4" name="Θέση περιεχομένου 3">
            <a:extLst>
              <a:ext uri="{FF2B5EF4-FFF2-40B4-BE49-F238E27FC236}">
                <a16:creationId xmlns:a16="http://schemas.microsoft.com/office/drawing/2014/main" id="{6C18A125-F5CC-C792-ABE1-EE22F1E4F24E}"/>
              </a:ext>
            </a:extLst>
          </p:cNvPr>
          <p:cNvPicPr>
            <a:picLocks noGrp="1" noChangeAspect="1"/>
          </p:cNvPicPr>
          <p:nvPr>
            <p:ph idx="1"/>
          </p:nvPr>
        </p:nvPicPr>
        <p:blipFill>
          <a:blip r:embed="rId2"/>
          <a:stretch>
            <a:fillRect/>
          </a:stretch>
        </p:blipFill>
        <p:spPr>
          <a:xfrm>
            <a:off x="795337" y="1853406"/>
            <a:ext cx="7553325" cy="4019550"/>
          </a:xfrm>
          <a:prstGeom prst="rect">
            <a:avLst/>
          </a:prstGeom>
        </p:spPr>
      </p:pic>
    </p:spTree>
    <p:extLst>
      <p:ext uri="{BB962C8B-B14F-4D97-AF65-F5344CB8AC3E}">
        <p14:creationId xmlns:p14="http://schemas.microsoft.com/office/powerpoint/2010/main" val="10789339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84FDEB57-66B1-AFAB-783A-5BFC5F0AA25E}"/>
              </a:ext>
            </a:extLst>
          </p:cNvPr>
          <p:cNvPicPr>
            <a:picLocks noGrp="1" noChangeAspect="1"/>
          </p:cNvPicPr>
          <p:nvPr>
            <p:ph idx="1"/>
          </p:nvPr>
        </p:nvPicPr>
        <p:blipFill>
          <a:blip r:embed="rId2"/>
          <a:stretch>
            <a:fillRect/>
          </a:stretch>
        </p:blipFill>
        <p:spPr>
          <a:xfrm>
            <a:off x="1438113" y="68263"/>
            <a:ext cx="6267775" cy="6721475"/>
          </a:xfrm>
          <a:prstGeom prst="rect">
            <a:avLst/>
          </a:prstGeom>
          <a:noFill/>
        </p:spPr>
      </p:pic>
    </p:spTree>
    <p:extLst>
      <p:ext uri="{BB962C8B-B14F-4D97-AF65-F5344CB8AC3E}">
        <p14:creationId xmlns:p14="http://schemas.microsoft.com/office/powerpoint/2010/main" val="13515294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EB84584D-F84D-B2A6-3AFA-1D24C3960E98}"/>
              </a:ext>
            </a:extLst>
          </p:cNvPr>
          <p:cNvPicPr>
            <a:picLocks noGrp="1" noChangeAspect="1"/>
          </p:cNvPicPr>
          <p:nvPr>
            <p:ph idx="1"/>
          </p:nvPr>
        </p:nvPicPr>
        <p:blipFill>
          <a:blip r:embed="rId2"/>
          <a:stretch>
            <a:fillRect/>
          </a:stretch>
        </p:blipFill>
        <p:spPr>
          <a:xfrm>
            <a:off x="422942" y="68263"/>
            <a:ext cx="8298117" cy="6721475"/>
          </a:xfrm>
          <a:prstGeom prst="rect">
            <a:avLst/>
          </a:prstGeom>
          <a:noFill/>
        </p:spPr>
      </p:pic>
    </p:spTree>
    <p:extLst>
      <p:ext uri="{BB962C8B-B14F-4D97-AF65-F5344CB8AC3E}">
        <p14:creationId xmlns:p14="http://schemas.microsoft.com/office/powerpoint/2010/main" val="24715643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10AC74E-BDB1-F153-DC9D-43AD396FE7CC}"/>
              </a:ext>
            </a:extLst>
          </p:cNvPr>
          <p:cNvSpPr>
            <a:spLocks noGrp="1"/>
          </p:cNvSpPr>
          <p:nvPr>
            <p:ph type="title"/>
          </p:nvPr>
        </p:nvSpPr>
        <p:spPr/>
        <p:txBody>
          <a:bodyPr/>
          <a:lstStyle/>
          <a:p>
            <a:r>
              <a:rPr lang="en-US" dirty="0"/>
              <a:t>LIGAMENTS</a:t>
            </a:r>
            <a:endParaRPr lang="el-GR" dirty="0"/>
          </a:p>
        </p:txBody>
      </p:sp>
      <p:sp>
        <p:nvSpPr>
          <p:cNvPr id="3" name="Θέση περιεχομένου 2">
            <a:extLst>
              <a:ext uri="{FF2B5EF4-FFF2-40B4-BE49-F238E27FC236}">
                <a16:creationId xmlns:a16="http://schemas.microsoft.com/office/drawing/2014/main" id="{4800D3EC-F74A-18FA-1C84-90632AF71DF4}"/>
              </a:ext>
            </a:extLst>
          </p:cNvPr>
          <p:cNvSpPr>
            <a:spLocks noGrp="1"/>
          </p:cNvSpPr>
          <p:nvPr>
            <p:ph idx="1"/>
          </p:nvPr>
        </p:nvSpPr>
        <p:spPr/>
        <p:txBody>
          <a:bodyPr>
            <a:normAutofit fontScale="77500" lnSpcReduction="20000"/>
          </a:bodyPr>
          <a:lstStyle/>
          <a:p>
            <a:r>
              <a:rPr lang="en-US" dirty="0"/>
              <a:t>The penis is supported by two ligaments, the </a:t>
            </a:r>
            <a:r>
              <a:rPr lang="en-US" dirty="0" err="1"/>
              <a:t>fundiform</a:t>
            </a:r>
            <a:r>
              <a:rPr lang="en-US" dirty="0"/>
              <a:t> and the suspensory. The </a:t>
            </a:r>
            <a:r>
              <a:rPr lang="en-US" dirty="0" err="1"/>
              <a:t>fundiform</a:t>
            </a:r>
            <a:r>
              <a:rPr lang="en-US" dirty="0"/>
              <a:t> ligament is a downward continuation of the superficial fasciae of Camper and Scarpa, which lose their individual identity as they merge to form the </a:t>
            </a:r>
            <a:r>
              <a:rPr lang="en-US" dirty="0" err="1"/>
              <a:t>fundiform</a:t>
            </a:r>
            <a:r>
              <a:rPr lang="en-US" dirty="0"/>
              <a:t> ligament (see "Potential Spaces Above the Urogenital Diaphragm" in this chapter). When approaching the penile dorsum, it splits, surrounds the body of the penis, and unites at the penile ventral area with the scrotal septum. The suspensory ligament under and deep to the </a:t>
            </a:r>
            <a:r>
              <a:rPr lang="en-US" dirty="0" err="1"/>
              <a:t>fundiform</a:t>
            </a:r>
            <a:r>
              <a:rPr lang="en-US" dirty="0"/>
              <a:t> ligament arises from the fascia of Gallaudet (deep fascia of the abdominal wall) and from the frontal aspect of the pubic bone and the symphysis, blending below with the deep penile fascia on each side.</a:t>
            </a:r>
          </a:p>
          <a:p>
            <a:endParaRPr lang="en-US" dirty="0"/>
          </a:p>
          <a:p>
            <a:endParaRPr lang="el-GR" dirty="0"/>
          </a:p>
        </p:txBody>
      </p:sp>
    </p:spTree>
    <p:extLst>
      <p:ext uri="{BB962C8B-B14F-4D97-AF65-F5344CB8AC3E}">
        <p14:creationId xmlns:p14="http://schemas.microsoft.com/office/powerpoint/2010/main" val="32411032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B9A5AC-D7DB-02D4-D27E-CD64CAD09919}"/>
              </a:ext>
            </a:extLst>
          </p:cNvPr>
          <p:cNvSpPr>
            <a:spLocks noGrp="1"/>
          </p:cNvSpPr>
          <p:nvPr>
            <p:ph type="title"/>
          </p:nvPr>
        </p:nvSpPr>
        <p:spPr/>
        <p:txBody>
          <a:bodyPr/>
          <a:lstStyle/>
          <a:p>
            <a:endParaRPr lang="el-GR"/>
          </a:p>
        </p:txBody>
      </p:sp>
      <p:pic>
        <p:nvPicPr>
          <p:cNvPr id="4" name="Θέση περιεχομένου 3">
            <a:extLst>
              <a:ext uri="{FF2B5EF4-FFF2-40B4-BE49-F238E27FC236}">
                <a16:creationId xmlns:a16="http://schemas.microsoft.com/office/drawing/2014/main" id="{95FA43F1-12FE-40D7-E67B-0E7E9642A38D}"/>
              </a:ext>
            </a:extLst>
          </p:cNvPr>
          <p:cNvPicPr>
            <a:picLocks noGrp="1" noChangeAspect="1"/>
          </p:cNvPicPr>
          <p:nvPr>
            <p:ph idx="1"/>
          </p:nvPr>
        </p:nvPicPr>
        <p:blipFill>
          <a:blip r:embed="rId2"/>
          <a:stretch>
            <a:fillRect/>
          </a:stretch>
        </p:blipFill>
        <p:spPr>
          <a:xfrm>
            <a:off x="1828800" y="1720056"/>
            <a:ext cx="5486400" cy="4286250"/>
          </a:xfrm>
          <a:prstGeom prst="rect">
            <a:avLst/>
          </a:prstGeom>
        </p:spPr>
      </p:pic>
    </p:spTree>
    <p:extLst>
      <p:ext uri="{BB962C8B-B14F-4D97-AF65-F5344CB8AC3E}">
        <p14:creationId xmlns:p14="http://schemas.microsoft.com/office/powerpoint/2010/main" val="23267054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A6F0533-F102-87B2-A799-28F2B30C0DDB}"/>
              </a:ext>
            </a:extLst>
          </p:cNvPr>
          <p:cNvSpPr>
            <a:spLocks noGrp="1"/>
          </p:cNvSpPr>
          <p:nvPr>
            <p:ph type="title"/>
          </p:nvPr>
        </p:nvSpPr>
        <p:spPr/>
        <p:txBody>
          <a:bodyPr/>
          <a:lstStyle/>
          <a:p>
            <a:endParaRPr lang="el-GR"/>
          </a:p>
        </p:txBody>
      </p:sp>
      <p:pic>
        <p:nvPicPr>
          <p:cNvPr id="4" name="Θέση περιεχομένου 3">
            <a:extLst>
              <a:ext uri="{FF2B5EF4-FFF2-40B4-BE49-F238E27FC236}">
                <a16:creationId xmlns:a16="http://schemas.microsoft.com/office/drawing/2014/main" id="{1E238F34-6A20-E60F-181B-79BCE9DD539B}"/>
              </a:ext>
            </a:extLst>
          </p:cNvPr>
          <p:cNvPicPr>
            <a:picLocks noGrp="1" noChangeAspect="1"/>
          </p:cNvPicPr>
          <p:nvPr>
            <p:ph idx="1"/>
          </p:nvPr>
        </p:nvPicPr>
        <p:blipFill>
          <a:blip r:embed="rId2"/>
          <a:stretch>
            <a:fillRect/>
          </a:stretch>
        </p:blipFill>
        <p:spPr>
          <a:xfrm>
            <a:off x="457200" y="2130634"/>
            <a:ext cx="8229600" cy="3465094"/>
          </a:xfrm>
          <a:prstGeom prst="rect">
            <a:avLst/>
          </a:prstGeom>
        </p:spPr>
      </p:pic>
    </p:spTree>
    <p:extLst>
      <p:ext uri="{BB962C8B-B14F-4D97-AF65-F5344CB8AC3E}">
        <p14:creationId xmlns:p14="http://schemas.microsoft.com/office/powerpoint/2010/main" val="5129588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40082AA5-C8FC-CA4B-77AF-92EC90B67A58}"/>
              </a:ext>
            </a:extLst>
          </p:cNvPr>
          <p:cNvPicPr>
            <a:picLocks noGrp="1" noChangeAspect="1"/>
          </p:cNvPicPr>
          <p:nvPr>
            <p:ph idx="1"/>
          </p:nvPr>
        </p:nvPicPr>
        <p:blipFill>
          <a:blip r:embed="rId2"/>
          <a:stretch>
            <a:fillRect/>
          </a:stretch>
        </p:blipFill>
        <p:spPr>
          <a:xfrm>
            <a:off x="919025" y="68263"/>
            <a:ext cx="7305951" cy="6721475"/>
          </a:xfrm>
          <a:prstGeom prst="rect">
            <a:avLst/>
          </a:prstGeom>
          <a:noFill/>
        </p:spPr>
      </p:pic>
    </p:spTree>
    <p:extLst>
      <p:ext uri="{BB962C8B-B14F-4D97-AF65-F5344CB8AC3E}">
        <p14:creationId xmlns:p14="http://schemas.microsoft.com/office/powerpoint/2010/main" val="2898500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DC6B86-6B74-FBFA-42B9-AA86EECE99CD}"/>
              </a:ext>
            </a:extLst>
          </p:cNvPr>
          <p:cNvSpPr>
            <a:spLocks noGrp="1"/>
          </p:cNvSpPr>
          <p:nvPr>
            <p:ph type="title"/>
          </p:nvPr>
        </p:nvSpPr>
        <p:spPr/>
        <p:txBody>
          <a:bodyPr/>
          <a:lstStyle/>
          <a:p>
            <a:r>
              <a:rPr lang="hr-HR" dirty="0"/>
              <a:t>Malignancy</a:t>
            </a:r>
            <a:endParaRPr lang="el-GR" dirty="0"/>
          </a:p>
        </p:txBody>
      </p:sp>
      <p:sp>
        <p:nvSpPr>
          <p:cNvPr id="3" name="Θέση περιεχομένου 2">
            <a:extLst>
              <a:ext uri="{FF2B5EF4-FFF2-40B4-BE49-F238E27FC236}">
                <a16:creationId xmlns:a16="http://schemas.microsoft.com/office/drawing/2014/main" id="{F8F8D4AE-63E0-89FC-E3AA-6F058A51A289}"/>
              </a:ext>
            </a:extLst>
          </p:cNvPr>
          <p:cNvSpPr>
            <a:spLocks noGrp="1"/>
          </p:cNvSpPr>
          <p:nvPr>
            <p:ph idx="1"/>
          </p:nvPr>
        </p:nvSpPr>
        <p:spPr/>
        <p:txBody>
          <a:bodyPr/>
          <a:lstStyle/>
          <a:p>
            <a:endParaRPr lang="en-US" dirty="0"/>
          </a:p>
          <a:p>
            <a:endParaRPr lang="en-US" dirty="0"/>
          </a:p>
          <a:p>
            <a:r>
              <a:rPr lang="en-US" dirty="0"/>
              <a:t>There is definitely an increased incidence of malignancy in cryptorchid testes. It appears that an undescended testis is thirty-five times more likely to be found in those with testicular tumors than in the general male population</a:t>
            </a:r>
          </a:p>
          <a:p>
            <a:endParaRPr lang="el-GR" dirty="0"/>
          </a:p>
        </p:txBody>
      </p:sp>
    </p:spTree>
    <p:extLst>
      <p:ext uri="{BB962C8B-B14F-4D97-AF65-F5344CB8AC3E}">
        <p14:creationId xmlns:p14="http://schemas.microsoft.com/office/powerpoint/2010/main" val="16036355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BCE4C2E7-F756-0BF0-00FA-C6378CE90D84}"/>
              </a:ext>
            </a:extLst>
          </p:cNvPr>
          <p:cNvPicPr>
            <a:picLocks noGrp="1" noChangeAspect="1"/>
          </p:cNvPicPr>
          <p:nvPr>
            <p:ph idx="1"/>
          </p:nvPr>
        </p:nvPicPr>
        <p:blipFill>
          <a:blip r:embed="rId2"/>
          <a:stretch>
            <a:fillRect/>
          </a:stretch>
        </p:blipFill>
        <p:spPr>
          <a:xfrm>
            <a:off x="90488" y="834863"/>
            <a:ext cx="8963025" cy="5188274"/>
          </a:xfrm>
          <a:prstGeom prst="rect">
            <a:avLst/>
          </a:prstGeom>
          <a:noFill/>
        </p:spPr>
      </p:pic>
    </p:spTree>
    <p:extLst>
      <p:ext uri="{BB962C8B-B14F-4D97-AF65-F5344CB8AC3E}">
        <p14:creationId xmlns:p14="http://schemas.microsoft.com/office/powerpoint/2010/main" val="30238653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98A6FAE2-A70C-6164-6F43-4BDBC8D2660D}"/>
              </a:ext>
            </a:extLst>
          </p:cNvPr>
          <p:cNvPicPr>
            <a:picLocks noGrp="1" noChangeAspect="1"/>
          </p:cNvPicPr>
          <p:nvPr>
            <p:ph idx="1"/>
          </p:nvPr>
        </p:nvPicPr>
        <p:blipFill>
          <a:blip r:embed="rId2"/>
          <a:stretch>
            <a:fillRect/>
          </a:stretch>
        </p:blipFill>
        <p:spPr>
          <a:xfrm>
            <a:off x="1597748" y="68263"/>
            <a:ext cx="5948505" cy="6721475"/>
          </a:xfrm>
          <a:prstGeom prst="rect">
            <a:avLst/>
          </a:prstGeom>
          <a:noFill/>
        </p:spPr>
      </p:pic>
    </p:spTree>
    <p:extLst>
      <p:ext uri="{BB962C8B-B14F-4D97-AF65-F5344CB8AC3E}">
        <p14:creationId xmlns:p14="http://schemas.microsoft.com/office/powerpoint/2010/main" val="20689690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94FBE204-DF53-050C-AD00-5305E72D99A4}"/>
              </a:ext>
            </a:extLst>
          </p:cNvPr>
          <p:cNvPicPr>
            <a:picLocks noGrp="1" noChangeAspect="1"/>
          </p:cNvPicPr>
          <p:nvPr>
            <p:ph idx="1"/>
          </p:nvPr>
        </p:nvPicPr>
        <p:blipFill>
          <a:blip r:embed="rId2"/>
          <a:stretch>
            <a:fillRect/>
          </a:stretch>
        </p:blipFill>
        <p:spPr>
          <a:xfrm>
            <a:off x="2362315" y="68263"/>
            <a:ext cx="4419370" cy="6721475"/>
          </a:xfrm>
          <a:prstGeom prst="rect">
            <a:avLst/>
          </a:prstGeom>
          <a:noFill/>
        </p:spPr>
      </p:pic>
    </p:spTree>
    <p:extLst>
      <p:ext uri="{BB962C8B-B14F-4D97-AF65-F5344CB8AC3E}">
        <p14:creationId xmlns:p14="http://schemas.microsoft.com/office/powerpoint/2010/main" val="22580890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340BB279-EFE8-DB82-FBC1-ADAE5EC81F12}"/>
              </a:ext>
            </a:extLst>
          </p:cNvPr>
          <p:cNvPicPr>
            <a:picLocks noGrp="1" noChangeAspect="1"/>
          </p:cNvPicPr>
          <p:nvPr>
            <p:ph idx="1"/>
          </p:nvPr>
        </p:nvPicPr>
        <p:blipFill rotWithShape="1">
          <a:blip r:embed="rId2"/>
          <a:srcRect t="13545"/>
          <a:stretch/>
        </p:blipFill>
        <p:spPr>
          <a:xfrm>
            <a:off x="20" y="10"/>
            <a:ext cx="9143980" cy="6857990"/>
          </a:xfrm>
          <a:prstGeom prst="rect">
            <a:avLst/>
          </a:prstGeom>
          <a:noFill/>
        </p:spPr>
      </p:pic>
    </p:spTree>
    <p:extLst>
      <p:ext uri="{BB962C8B-B14F-4D97-AF65-F5344CB8AC3E}">
        <p14:creationId xmlns:p14="http://schemas.microsoft.com/office/powerpoint/2010/main" val="21149432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9339833D-5F51-86A9-0B5A-916E50574AF9}"/>
              </a:ext>
            </a:extLst>
          </p:cNvPr>
          <p:cNvPicPr>
            <a:picLocks noGrp="1" noChangeAspect="1"/>
          </p:cNvPicPr>
          <p:nvPr>
            <p:ph idx="1"/>
          </p:nvPr>
        </p:nvPicPr>
        <p:blipFill rotWithShape="1">
          <a:blip r:embed="rId2"/>
          <a:srcRect t="3079" b="18592"/>
          <a:stretch/>
        </p:blipFill>
        <p:spPr>
          <a:xfrm>
            <a:off x="20" y="10"/>
            <a:ext cx="9143980" cy="6857990"/>
          </a:xfrm>
          <a:prstGeom prst="rect">
            <a:avLst/>
          </a:prstGeom>
          <a:noFill/>
        </p:spPr>
      </p:pic>
    </p:spTree>
    <p:extLst>
      <p:ext uri="{BB962C8B-B14F-4D97-AF65-F5344CB8AC3E}">
        <p14:creationId xmlns:p14="http://schemas.microsoft.com/office/powerpoint/2010/main" val="22578347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3314" name="Picture 2" descr="C:\Users\Δημοσθενης\Documents\3-s2.0-B9780443103735500075-f04-81-9780443103735.jpg"/>
          <p:cNvPicPr>
            <a:picLocks noChangeAspect="1" noChangeArrowheads="1"/>
          </p:cNvPicPr>
          <p:nvPr/>
        </p:nvPicPr>
        <p:blipFill>
          <a:blip r:embed="rId3" cstate="print"/>
          <a:srcRect/>
          <a:stretch>
            <a:fillRect/>
          </a:stretch>
        </p:blipFill>
        <p:spPr bwMode="auto">
          <a:xfrm>
            <a:off x="323528" y="260648"/>
            <a:ext cx="8568952" cy="6192688"/>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4336C2-113E-4DE8-5D9B-88C36738BDC1}"/>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8A111EDA-7EF6-0697-16C0-D50710702369}"/>
              </a:ext>
            </a:extLst>
          </p:cNvPr>
          <p:cNvSpPr>
            <a:spLocks noGrp="1"/>
          </p:cNvSpPr>
          <p:nvPr>
            <p:ph idx="1"/>
          </p:nvPr>
        </p:nvSpPr>
        <p:spPr/>
        <p:txBody>
          <a:bodyPr>
            <a:normAutofit fontScale="77500" lnSpcReduction="20000"/>
          </a:bodyPr>
          <a:lstStyle/>
          <a:p>
            <a:r>
              <a:rPr lang="en-US" dirty="0"/>
              <a:t>Physiology</a:t>
            </a:r>
          </a:p>
          <a:p>
            <a:endParaRPr lang="en-US" dirty="0"/>
          </a:p>
          <a:p>
            <a:r>
              <a:rPr lang="en-US" dirty="0"/>
              <a:t>The anatomy and physiology of erection is presented in the blood circulation during tumescence and detumescence. In brief, in response to psychic and tactile stimuli, parasympathetic fibers act to cause vasodilation of the arterial branches supplying the spongy tissues of the corpora cavernosa and the corpus spongiosum, resulting in profuse inflow of blood to them. The relatively inelastic tunica albuginea impedes venous return as the erectile tissue becomes engorged with blood. Contraction of the overlying skeletal musculature is also a part of these processes.</a:t>
            </a:r>
          </a:p>
          <a:p>
            <a:endParaRPr lang="en-US" dirty="0"/>
          </a:p>
          <a:p>
            <a:endParaRPr lang="el-GR" dirty="0"/>
          </a:p>
        </p:txBody>
      </p:sp>
    </p:spTree>
    <p:extLst>
      <p:ext uri="{BB962C8B-B14F-4D97-AF65-F5344CB8AC3E}">
        <p14:creationId xmlns:p14="http://schemas.microsoft.com/office/powerpoint/2010/main" val="12191604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9353D0-2E0D-84B5-7E04-0DD67B944F24}"/>
              </a:ext>
            </a:extLst>
          </p:cNvPr>
          <p:cNvSpPr>
            <a:spLocks noGrp="1"/>
          </p:cNvSpPr>
          <p:nvPr>
            <p:ph type="title"/>
          </p:nvPr>
        </p:nvSpPr>
        <p:spPr>
          <a:xfrm>
            <a:off x="1174403" y="809064"/>
            <a:ext cx="6795193" cy="1195071"/>
          </a:xfrm>
        </p:spPr>
        <p:txBody>
          <a:bodyPr/>
          <a:lstStyle/>
          <a:p>
            <a:r>
              <a:rPr lang="en-US" dirty="0"/>
              <a:t>TESTIS AND MALE PHYSIOLOGY</a:t>
            </a:r>
            <a:endParaRPr lang="el-GR" dirty="0"/>
          </a:p>
        </p:txBody>
      </p:sp>
      <p:sp>
        <p:nvSpPr>
          <p:cNvPr id="3" name="Θέση κειμένου 2">
            <a:extLst>
              <a:ext uri="{FF2B5EF4-FFF2-40B4-BE49-F238E27FC236}">
                <a16:creationId xmlns:a16="http://schemas.microsoft.com/office/drawing/2014/main" id="{4B529D86-5B6D-B3DC-3F53-225FDAF3BF77}"/>
              </a:ext>
            </a:extLst>
          </p:cNvPr>
          <p:cNvSpPr>
            <a:spLocks noGrp="1"/>
          </p:cNvSpPr>
          <p:nvPr>
            <p:ph type="body" idx="1"/>
          </p:nvPr>
        </p:nvSpPr>
        <p:spPr>
          <a:xfrm>
            <a:off x="1077767" y="2492896"/>
            <a:ext cx="6988463" cy="1303690"/>
          </a:xfrm>
        </p:spPr>
        <p:txBody>
          <a:bodyPr/>
          <a:lstStyle/>
          <a:p>
            <a:r>
              <a:rPr lang="en-US" dirty="0"/>
              <a:t>REVISED ANATOMY AND EMBRYOLOGY</a:t>
            </a:r>
          </a:p>
          <a:p>
            <a:r>
              <a:rPr lang="en-US" dirty="0"/>
              <a:t>MACROSCOPIC AND MICROSCOPIC ANATOMY</a:t>
            </a:r>
          </a:p>
          <a:p>
            <a:r>
              <a:rPr lang="en-US" dirty="0"/>
              <a:t>SPERMATOGENESIS</a:t>
            </a:r>
          </a:p>
          <a:p>
            <a:endParaRPr lang="el-GR" dirty="0"/>
          </a:p>
        </p:txBody>
      </p:sp>
    </p:spTree>
    <p:extLst>
      <p:ext uri="{BB962C8B-B14F-4D97-AF65-F5344CB8AC3E}">
        <p14:creationId xmlns:p14="http://schemas.microsoft.com/office/powerpoint/2010/main" val="37421605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60132" y="1104900"/>
            <a:ext cx="5225303" cy="607719"/>
          </a:xfrm>
          <a:prstGeom prst="rect">
            <a:avLst/>
          </a:prstGeom>
        </p:spPr>
        <p:txBody>
          <a:bodyPr vert="horz" wrap="square" lIns="0" tIns="10085" rIns="0" bIns="0" rtlCol="0">
            <a:spAutoFit/>
          </a:bodyPr>
          <a:lstStyle/>
          <a:p>
            <a:pPr marL="11206">
              <a:spcBef>
                <a:spcPts val="79"/>
              </a:spcBef>
            </a:pPr>
            <a:r>
              <a:rPr spc="-4" dirty="0"/>
              <a:t>Eutherian</a:t>
            </a:r>
            <a:r>
              <a:rPr spc="-18" dirty="0"/>
              <a:t> </a:t>
            </a:r>
            <a:r>
              <a:rPr spc="-4" dirty="0"/>
              <a:t>Mammal</a:t>
            </a:r>
            <a:r>
              <a:rPr spc="-22" dirty="0"/>
              <a:t> </a:t>
            </a:r>
            <a:r>
              <a:rPr spc="-4" dirty="0"/>
              <a:t>Testes</a:t>
            </a:r>
          </a:p>
        </p:txBody>
      </p:sp>
      <p:sp>
        <p:nvSpPr>
          <p:cNvPr id="3" name="object 3"/>
          <p:cNvSpPr txBox="1"/>
          <p:nvPr/>
        </p:nvSpPr>
        <p:spPr>
          <a:xfrm>
            <a:off x="4708711" y="2084920"/>
            <a:ext cx="3228415" cy="3240555"/>
          </a:xfrm>
          <a:prstGeom prst="rect">
            <a:avLst/>
          </a:prstGeom>
        </p:spPr>
        <p:txBody>
          <a:bodyPr vert="horz" wrap="square" lIns="0" tIns="86285" rIns="0" bIns="0" rtlCol="0">
            <a:spAutoFit/>
          </a:bodyPr>
          <a:lstStyle/>
          <a:p>
            <a:pPr marL="314902" indent="-304256" defTabSz="806867">
              <a:spcBef>
                <a:spcPts val="679"/>
              </a:spcBef>
              <a:buFontTx/>
              <a:buChar char="•"/>
              <a:tabLst>
                <a:tab pos="314902" algn="l"/>
                <a:tab pos="315462" algn="l"/>
              </a:tabLst>
            </a:pPr>
            <a:r>
              <a:rPr sz="2471" spc="-4" dirty="0">
                <a:solidFill>
                  <a:srgbClr val="FFFC78"/>
                </a:solidFill>
                <a:latin typeface="Times New Roman"/>
                <a:cs typeface="Times New Roman"/>
              </a:rPr>
              <a:t>Paired</a:t>
            </a:r>
            <a:r>
              <a:rPr sz="2471" spc="-13" dirty="0">
                <a:solidFill>
                  <a:srgbClr val="FFFC78"/>
                </a:solidFill>
                <a:latin typeface="Times New Roman"/>
                <a:cs typeface="Times New Roman"/>
              </a:rPr>
              <a:t> </a:t>
            </a:r>
            <a:r>
              <a:rPr sz="2471" dirty="0">
                <a:solidFill>
                  <a:srgbClr val="FFFC78"/>
                </a:solidFill>
                <a:latin typeface="Times New Roman"/>
                <a:cs typeface="Times New Roman"/>
              </a:rPr>
              <a:t>and</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oval</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shaped</a:t>
            </a:r>
            <a:endParaRPr sz="2471">
              <a:solidFill>
                <a:prstClr val="black"/>
              </a:solidFill>
              <a:latin typeface="Times New Roman"/>
              <a:cs typeface="Times New Roman"/>
            </a:endParaRPr>
          </a:p>
          <a:p>
            <a:pPr marL="314902" marR="518860" indent="-304256" defTabSz="806867">
              <a:spcBef>
                <a:spcPts val="591"/>
              </a:spcBef>
              <a:buFontTx/>
              <a:buChar char="•"/>
              <a:tabLst>
                <a:tab pos="314902" algn="l"/>
                <a:tab pos="315462" algn="l"/>
              </a:tabLst>
            </a:pPr>
            <a:r>
              <a:rPr sz="2471" spc="-4" dirty="0">
                <a:solidFill>
                  <a:srgbClr val="FFFC78"/>
                </a:solidFill>
                <a:latin typeface="Times New Roman"/>
                <a:cs typeface="Times New Roman"/>
              </a:rPr>
              <a:t>Shiny connective </a:t>
            </a:r>
            <a:r>
              <a:rPr sz="2471" dirty="0">
                <a:solidFill>
                  <a:srgbClr val="FFFC78"/>
                </a:solidFill>
                <a:latin typeface="Times New Roman"/>
                <a:cs typeface="Times New Roman"/>
              </a:rPr>
              <a:t> </a:t>
            </a:r>
            <a:r>
              <a:rPr sz="2471" spc="-4" dirty="0">
                <a:solidFill>
                  <a:srgbClr val="FFFC78"/>
                </a:solidFill>
                <a:latin typeface="Times New Roman"/>
                <a:cs typeface="Times New Roman"/>
              </a:rPr>
              <a:t>covering called the </a:t>
            </a:r>
            <a:r>
              <a:rPr sz="2471" spc="-609" dirty="0">
                <a:solidFill>
                  <a:srgbClr val="00D100"/>
                </a:solidFill>
                <a:latin typeface="Times New Roman"/>
                <a:cs typeface="Times New Roman"/>
              </a:rPr>
              <a:t> </a:t>
            </a:r>
            <a:r>
              <a:rPr sz="2471" u="heavy" spc="-4" dirty="0">
                <a:solidFill>
                  <a:srgbClr val="00D100"/>
                </a:solidFill>
                <a:uFill>
                  <a:solidFill>
                    <a:srgbClr val="00D100"/>
                  </a:solidFill>
                </a:uFill>
                <a:latin typeface="Times New Roman"/>
                <a:cs typeface="Times New Roman"/>
              </a:rPr>
              <a:t>Tunica</a:t>
            </a:r>
            <a:r>
              <a:rPr sz="2471" u="heavy" spc="-22" dirty="0">
                <a:solidFill>
                  <a:srgbClr val="00D100"/>
                </a:solidFill>
                <a:uFill>
                  <a:solidFill>
                    <a:srgbClr val="00D100"/>
                  </a:solidFill>
                </a:uFill>
                <a:latin typeface="Times New Roman"/>
                <a:cs typeface="Times New Roman"/>
              </a:rPr>
              <a:t> </a:t>
            </a:r>
            <a:r>
              <a:rPr sz="2471" u="heavy" spc="-4" dirty="0">
                <a:solidFill>
                  <a:srgbClr val="00D100"/>
                </a:solidFill>
                <a:uFill>
                  <a:solidFill>
                    <a:srgbClr val="00D100"/>
                  </a:solidFill>
                </a:uFill>
                <a:latin typeface="Times New Roman"/>
                <a:cs typeface="Times New Roman"/>
              </a:rPr>
              <a:t>Albuginea</a:t>
            </a:r>
            <a:endParaRPr sz="2471">
              <a:solidFill>
                <a:prstClr val="black"/>
              </a:solidFill>
              <a:latin typeface="Times New Roman"/>
              <a:cs typeface="Times New Roman"/>
            </a:endParaRPr>
          </a:p>
          <a:p>
            <a:pPr marL="314902" marR="97495" indent="-304256" defTabSz="806867">
              <a:spcBef>
                <a:spcPts val="613"/>
              </a:spcBef>
              <a:buFontTx/>
              <a:buChar char="•"/>
              <a:tabLst>
                <a:tab pos="314902" algn="l"/>
                <a:tab pos="315462" algn="l"/>
              </a:tabLst>
            </a:pPr>
            <a:r>
              <a:rPr sz="2471" spc="-4" dirty="0">
                <a:solidFill>
                  <a:srgbClr val="FFFC78"/>
                </a:solidFill>
                <a:latin typeface="Times New Roman"/>
                <a:cs typeface="Times New Roman"/>
              </a:rPr>
              <a:t>Divided into</a:t>
            </a:r>
            <a:r>
              <a:rPr sz="2471" spc="-4" dirty="0">
                <a:solidFill>
                  <a:srgbClr val="00D100"/>
                </a:solidFill>
                <a:latin typeface="Times New Roman"/>
                <a:cs typeface="Times New Roman"/>
              </a:rPr>
              <a:t> </a:t>
            </a:r>
            <a:r>
              <a:rPr sz="2471" u="heavy" spc="-4" dirty="0">
                <a:solidFill>
                  <a:srgbClr val="00D100"/>
                </a:solidFill>
                <a:uFill>
                  <a:solidFill>
                    <a:srgbClr val="00D100"/>
                  </a:solidFill>
                </a:uFill>
                <a:latin typeface="Times New Roman"/>
                <a:cs typeface="Times New Roman"/>
              </a:rPr>
              <a:t>testicular </a:t>
            </a:r>
            <a:r>
              <a:rPr sz="2471" spc="-604" dirty="0">
                <a:solidFill>
                  <a:srgbClr val="00D100"/>
                </a:solidFill>
                <a:latin typeface="Times New Roman"/>
                <a:cs typeface="Times New Roman"/>
              </a:rPr>
              <a:t> </a:t>
            </a:r>
            <a:r>
              <a:rPr sz="2471" u="heavy" spc="-4" dirty="0">
                <a:solidFill>
                  <a:srgbClr val="00D100"/>
                </a:solidFill>
                <a:uFill>
                  <a:solidFill>
                    <a:srgbClr val="00D100"/>
                  </a:solidFill>
                </a:uFill>
                <a:latin typeface="Times New Roman"/>
                <a:cs typeface="Times New Roman"/>
              </a:rPr>
              <a:t>lobules</a:t>
            </a:r>
            <a:endParaRPr sz="2471">
              <a:solidFill>
                <a:prstClr val="black"/>
              </a:solidFill>
              <a:latin typeface="Times New Roman"/>
              <a:cs typeface="Times New Roman"/>
            </a:endParaRPr>
          </a:p>
          <a:p>
            <a:pPr marL="667346" marR="179304" indent="-253266" defTabSz="806867">
              <a:lnSpc>
                <a:spcPts val="2524"/>
              </a:lnSpc>
              <a:spcBef>
                <a:spcPts val="622"/>
              </a:spcBef>
              <a:tabLst>
                <a:tab pos="667346" algn="l"/>
              </a:tabLst>
            </a:pPr>
            <a:r>
              <a:rPr sz="2118" dirty="0">
                <a:solidFill>
                  <a:srgbClr val="FFFC78"/>
                </a:solidFill>
                <a:latin typeface="Times New Roman"/>
                <a:cs typeface="Times New Roman"/>
              </a:rPr>
              <a:t>–	</a:t>
            </a:r>
            <a:r>
              <a:rPr sz="2118" spc="-4" dirty="0">
                <a:solidFill>
                  <a:srgbClr val="FFFC78"/>
                </a:solidFill>
                <a:latin typeface="Times New Roman"/>
                <a:cs typeface="Times New Roman"/>
              </a:rPr>
              <a:t>Approximately</a:t>
            </a:r>
            <a:r>
              <a:rPr sz="2118" spc="-44" dirty="0">
                <a:solidFill>
                  <a:srgbClr val="FFFC78"/>
                </a:solidFill>
                <a:latin typeface="Times New Roman"/>
                <a:cs typeface="Times New Roman"/>
              </a:rPr>
              <a:t> </a:t>
            </a:r>
            <a:r>
              <a:rPr sz="2118" dirty="0">
                <a:solidFill>
                  <a:srgbClr val="FFFC78"/>
                </a:solidFill>
                <a:latin typeface="Times New Roman"/>
                <a:cs typeface="Times New Roman"/>
              </a:rPr>
              <a:t>250</a:t>
            </a:r>
            <a:r>
              <a:rPr sz="2118" spc="-40" dirty="0">
                <a:solidFill>
                  <a:srgbClr val="FFFC78"/>
                </a:solidFill>
                <a:latin typeface="Times New Roman"/>
                <a:cs typeface="Times New Roman"/>
              </a:rPr>
              <a:t> </a:t>
            </a:r>
            <a:r>
              <a:rPr sz="2118" dirty="0">
                <a:solidFill>
                  <a:srgbClr val="FFFC78"/>
                </a:solidFill>
                <a:latin typeface="Times New Roman"/>
                <a:cs typeface="Times New Roman"/>
              </a:rPr>
              <a:t>in </a:t>
            </a:r>
            <a:r>
              <a:rPr sz="2118" spc="-516" dirty="0">
                <a:solidFill>
                  <a:srgbClr val="FFFC78"/>
                </a:solidFill>
                <a:latin typeface="Times New Roman"/>
                <a:cs typeface="Times New Roman"/>
              </a:rPr>
              <a:t> </a:t>
            </a:r>
            <a:r>
              <a:rPr sz="2118" dirty="0">
                <a:solidFill>
                  <a:srgbClr val="FFFC78"/>
                </a:solidFill>
                <a:latin typeface="Times New Roman"/>
                <a:cs typeface="Times New Roman"/>
              </a:rPr>
              <a:t>human</a:t>
            </a:r>
            <a:r>
              <a:rPr sz="2118" spc="-9" dirty="0">
                <a:solidFill>
                  <a:srgbClr val="FFFC78"/>
                </a:solidFill>
                <a:latin typeface="Times New Roman"/>
                <a:cs typeface="Times New Roman"/>
              </a:rPr>
              <a:t> </a:t>
            </a:r>
            <a:r>
              <a:rPr sz="2118" dirty="0">
                <a:solidFill>
                  <a:srgbClr val="FFFC78"/>
                </a:solidFill>
                <a:latin typeface="Times New Roman"/>
                <a:cs typeface="Times New Roman"/>
              </a:rPr>
              <a:t>testis</a:t>
            </a:r>
            <a:endParaRPr sz="2118">
              <a:solidFill>
                <a:prstClr val="black"/>
              </a:solidFill>
              <a:latin typeface="Times New Roman"/>
              <a:cs typeface="Times New Roman"/>
            </a:endParaRPr>
          </a:p>
        </p:txBody>
      </p:sp>
      <p:grpSp>
        <p:nvGrpSpPr>
          <p:cNvPr id="4" name="object 4"/>
          <p:cNvGrpSpPr/>
          <p:nvPr/>
        </p:nvGrpSpPr>
        <p:grpSpPr>
          <a:xfrm>
            <a:off x="941294" y="2017058"/>
            <a:ext cx="4103034" cy="3966882"/>
            <a:chOff x="914400" y="2285999"/>
            <a:chExt cx="4650105" cy="4495800"/>
          </a:xfrm>
        </p:grpSpPr>
        <p:pic>
          <p:nvPicPr>
            <p:cNvPr id="5" name="object 5"/>
            <p:cNvPicPr/>
            <p:nvPr/>
          </p:nvPicPr>
          <p:blipFill>
            <a:blip r:embed="rId2" cstate="print"/>
            <a:stretch>
              <a:fillRect/>
            </a:stretch>
          </p:blipFill>
          <p:spPr>
            <a:xfrm>
              <a:off x="914400" y="2285999"/>
              <a:ext cx="4038600" cy="4495800"/>
            </a:xfrm>
            <a:prstGeom prst="rect">
              <a:avLst/>
            </a:prstGeom>
          </p:spPr>
        </p:pic>
        <p:sp>
          <p:nvSpPr>
            <p:cNvPr id="6" name="object 6"/>
            <p:cNvSpPr/>
            <p:nvPr/>
          </p:nvSpPr>
          <p:spPr>
            <a:xfrm>
              <a:off x="4588763" y="4116322"/>
              <a:ext cx="975360" cy="0"/>
            </a:xfrm>
            <a:custGeom>
              <a:avLst/>
              <a:gdLst/>
              <a:ahLst/>
              <a:cxnLst/>
              <a:rect l="l" t="t" r="r" b="b"/>
              <a:pathLst>
                <a:path w="975360">
                  <a:moveTo>
                    <a:pt x="975360" y="0"/>
                  </a:moveTo>
                  <a:lnTo>
                    <a:pt x="0" y="0"/>
                  </a:lnTo>
                </a:path>
              </a:pathLst>
            </a:custGeom>
            <a:ln w="39623">
              <a:solidFill>
                <a:srgbClr val="00D100"/>
              </a:solidFill>
            </a:ln>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4421123" y="4030978"/>
              <a:ext cx="173990" cy="173990"/>
            </a:xfrm>
            <a:custGeom>
              <a:avLst/>
              <a:gdLst/>
              <a:ahLst/>
              <a:cxnLst/>
              <a:rect l="l" t="t" r="r" b="b"/>
              <a:pathLst>
                <a:path w="173989" h="173989">
                  <a:moveTo>
                    <a:pt x="173735" y="0"/>
                  </a:moveTo>
                  <a:lnTo>
                    <a:pt x="0" y="85344"/>
                  </a:lnTo>
                  <a:lnTo>
                    <a:pt x="173735" y="173736"/>
                  </a:lnTo>
                  <a:lnTo>
                    <a:pt x="173735" y="0"/>
                  </a:lnTo>
                  <a:close/>
                </a:path>
              </a:pathLst>
            </a:custGeom>
            <a:solidFill>
              <a:srgbClr val="00D100"/>
            </a:solidFill>
          </p:spPr>
          <p:txBody>
            <a:bodyPr wrap="square" lIns="0" tIns="0" rIns="0" bIns="0" rtlCol="0"/>
            <a:lstStyle/>
            <a:p>
              <a:pPr defTabSz="806867"/>
              <a:endParaRPr sz="1588">
                <a:solidFill>
                  <a:prstClr val="black"/>
                </a:solidFill>
                <a:latin typeface="Calibri"/>
              </a:endParaRPr>
            </a:p>
          </p:txBody>
        </p:sp>
        <p:sp>
          <p:nvSpPr>
            <p:cNvPr id="8" name="object 8"/>
            <p:cNvSpPr/>
            <p:nvPr/>
          </p:nvSpPr>
          <p:spPr>
            <a:xfrm>
              <a:off x="4287012" y="4887466"/>
              <a:ext cx="1201420" cy="67310"/>
            </a:xfrm>
            <a:custGeom>
              <a:avLst/>
              <a:gdLst/>
              <a:ahLst/>
              <a:cxnLst/>
              <a:rect l="l" t="t" r="r" b="b"/>
              <a:pathLst>
                <a:path w="1201420" h="67310">
                  <a:moveTo>
                    <a:pt x="1200911" y="67055"/>
                  </a:moveTo>
                  <a:lnTo>
                    <a:pt x="0" y="0"/>
                  </a:lnTo>
                </a:path>
              </a:pathLst>
            </a:custGeom>
            <a:ln w="39623">
              <a:solidFill>
                <a:srgbClr val="00D100"/>
              </a:solidFill>
            </a:ln>
          </p:spPr>
          <p:txBody>
            <a:bodyPr wrap="square" lIns="0" tIns="0" rIns="0" bIns="0" rtlCol="0"/>
            <a:lstStyle/>
            <a:p>
              <a:pPr defTabSz="806867"/>
              <a:endParaRPr sz="1588">
                <a:solidFill>
                  <a:prstClr val="black"/>
                </a:solidFill>
                <a:latin typeface="Calibri"/>
              </a:endParaRPr>
            </a:p>
          </p:txBody>
        </p:sp>
        <p:sp>
          <p:nvSpPr>
            <p:cNvPr id="9" name="object 9"/>
            <p:cNvSpPr/>
            <p:nvPr/>
          </p:nvSpPr>
          <p:spPr>
            <a:xfrm>
              <a:off x="4116323" y="4802122"/>
              <a:ext cx="177165" cy="173990"/>
            </a:xfrm>
            <a:custGeom>
              <a:avLst/>
              <a:gdLst/>
              <a:ahLst/>
              <a:cxnLst/>
              <a:rect l="l" t="t" r="r" b="b"/>
              <a:pathLst>
                <a:path w="177164" h="173989">
                  <a:moveTo>
                    <a:pt x="176783" y="0"/>
                  </a:moveTo>
                  <a:lnTo>
                    <a:pt x="0" y="76200"/>
                  </a:lnTo>
                  <a:lnTo>
                    <a:pt x="167640" y="173735"/>
                  </a:lnTo>
                  <a:lnTo>
                    <a:pt x="176783" y="0"/>
                  </a:lnTo>
                  <a:close/>
                </a:path>
              </a:pathLst>
            </a:custGeom>
            <a:solidFill>
              <a:srgbClr val="00D100"/>
            </a:solidFill>
          </p:spPr>
          <p:txBody>
            <a:bodyPr wrap="square" lIns="0" tIns="0" rIns="0" bIns="0" rtlCol="0"/>
            <a:lstStyle/>
            <a:p>
              <a:pPr defTabSz="806867"/>
              <a:endParaRPr sz="1588">
                <a:solidFill>
                  <a:prstClr val="black"/>
                </a:solidFill>
                <a:latin typeface="Calibri"/>
              </a:endParaRPr>
            </a:p>
          </p:txBody>
        </p:sp>
        <p:sp>
          <p:nvSpPr>
            <p:cNvPr id="10" name="object 10"/>
            <p:cNvSpPr/>
            <p:nvPr/>
          </p:nvSpPr>
          <p:spPr>
            <a:xfrm>
              <a:off x="3976115" y="5106922"/>
              <a:ext cx="1511935" cy="204470"/>
            </a:xfrm>
            <a:custGeom>
              <a:avLst/>
              <a:gdLst/>
              <a:ahLst/>
              <a:cxnLst/>
              <a:rect l="l" t="t" r="r" b="b"/>
              <a:pathLst>
                <a:path w="1511935" h="204470">
                  <a:moveTo>
                    <a:pt x="1511808" y="0"/>
                  </a:moveTo>
                  <a:lnTo>
                    <a:pt x="0" y="204215"/>
                  </a:lnTo>
                </a:path>
              </a:pathLst>
            </a:custGeom>
            <a:ln w="39623">
              <a:solidFill>
                <a:srgbClr val="00D100"/>
              </a:solidFill>
            </a:ln>
          </p:spPr>
          <p:txBody>
            <a:bodyPr wrap="square" lIns="0" tIns="0" rIns="0" bIns="0" rtlCol="0"/>
            <a:lstStyle/>
            <a:p>
              <a:pPr defTabSz="806867"/>
              <a:endParaRPr sz="1588">
                <a:solidFill>
                  <a:prstClr val="black"/>
                </a:solidFill>
                <a:latin typeface="Calibri"/>
              </a:endParaRPr>
            </a:p>
          </p:txBody>
        </p:sp>
        <p:sp>
          <p:nvSpPr>
            <p:cNvPr id="11" name="object 11"/>
            <p:cNvSpPr/>
            <p:nvPr/>
          </p:nvSpPr>
          <p:spPr>
            <a:xfrm>
              <a:off x="3811523" y="5228843"/>
              <a:ext cx="182880" cy="167640"/>
            </a:xfrm>
            <a:custGeom>
              <a:avLst/>
              <a:gdLst/>
              <a:ahLst/>
              <a:cxnLst/>
              <a:rect l="l" t="t" r="r" b="b"/>
              <a:pathLst>
                <a:path w="182879" h="167639">
                  <a:moveTo>
                    <a:pt x="158496" y="0"/>
                  </a:moveTo>
                  <a:lnTo>
                    <a:pt x="0" y="106679"/>
                  </a:lnTo>
                  <a:lnTo>
                    <a:pt x="182879" y="167639"/>
                  </a:lnTo>
                  <a:lnTo>
                    <a:pt x="158496" y="0"/>
                  </a:lnTo>
                  <a:close/>
                </a:path>
              </a:pathLst>
            </a:custGeom>
            <a:solidFill>
              <a:srgbClr val="00D100"/>
            </a:solidFill>
          </p:spPr>
          <p:txBody>
            <a:bodyPr wrap="square" lIns="0" tIns="0" rIns="0" bIns="0" rtlCol="0"/>
            <a:lstStyle/>
            <a:p>
              <a:pPr defTabSz="806867"/>
              <a:endParaRPr sz="1588">
                <a:solidFill>
                  <a:prstClr val="black"/>
                </a:solidFill>
                <a:latin typeface="Calibri"/>
              </a:endParaRPr>
            </a:p>
          </p:txBody>
        </p:sp>
        <p:sp>
          <p:nvSpPr>
            <p:cNvPr id="12" name="object 12"/>
            <p:cNvSpPr/>
            <p:nvPr/>
          </p:nvSpPr>
          <p:spPr>
            <a:xfrm>
              <a:off x="3741419" y="5183122"/>
              <a:ext cx="1746885" cy="628015"/>
            </a:xfrm>
            <a:custGeom>
              <a:avLst/>
              <a:gdLst/>
              <a:ahLst/>
              <a:cxnLst/>
              <a:rect l="l" t="t" r="r" b="b"/>
              <a:pathLst>
                <a:path w="1746885" h="628014">
                  <a:moveTo>
                    <a:pt x="1746504" y="0"/>
                  </a:moveTo>
                  <a:lnTo>
                    <a:pt x="0" y="627888"/>
                  </a:lnTo>
                </a:path>
              </a:pathLst>
            </a:custGeom>
            <a:ln w="39623">
              <a:solidFill>
                <a:srgbClr val="00D100"/>
              </a:solidFill>
            </a:ln>
          </p:spPr>
          <p:txBody>
            <a:bodyPr wrap="square" lIns="0" tIns="0" rIns="0" bIns="0" rtlCol="0"/>
            <a:lstStyle/>
            <a:p>
              <a:pPr defTabSz="806867"/>
              <a:endParaRPr sz="1588">
                <a:solidFill>
                  <a:prstClr val="black"/>
                </a:solidFill>
                <a:latin typeface="Calibri"/>
              </a:endParaRPr>
            </a:p>
          </p:txBody>
        </p:sp>
        <p:sp>
          <p:nvSpPr>
            <p:cNvPr id="13" name="object 13"/>
            <p:cNvSpPr/>
            <p:nvPr/>
          </p:nvSpPr>
          <p:spPr>
            <a:xfrm>
              <a:off x="3585971" y="5731762"/>
              <a:ext cx="189230" cy="161925"/>
            </a:xfrm>
            <a:custGeom>
              <a:avLst/>
              <a:gdLst/>
              <a:ahLst/>
              <a:cxnLst/>
              <a:rect l="l" t="t" r="r" b="b"/>
              <a:pathLst>
                <a:path w="189229" h="161925">
                  <a:moveTo>
                    <a:pt x="131063" y="0"/>
                  </a:moveTo>
                  <a:lnTo>
                    <a:pt x="0" y="140207"/>
                  </a:lnTo>
                  <a:lnTo>
                    <a:pt x="188975" y="161543"/>
                  </a:lnTo>
                  <a:lnTo>
                    <a:pt x="131063" y="0"/>
                  </a:lnTo>
                  <a:close/>
                </a:path>
              </a:pathLst>
            </a:custGeom>
            <a:solidFill>
              <a:srgbClr val="00D100"/>
            </a:solidFill>
          </p:spPr>
          <p:txBody>
            <a:bodyPr wrap="square" lIns="0" tIns="0" rIns="0" bIns="0" rtlCol="0"/>
            <a:lstStyle/>
            <a:p>
              <a:pPr defTabSz="806867"/>
              <a:endParaRPr sz="1588">
                <a:solidFill>
                  <a:prstClr val="black"/>
                </a:solidFill>
                <a:latin typeface="Calibri"/>
              </a:endParaRPr>
            </a:p>
          </p:txBody>
        </p:sp>
      </p:gr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60132" y="666525"/>
            <a:ext cx="5228665" cy="607719"/>
          </a:xfrm>
          <a:prstGeom prst="rect">
            <a:avLst/>
          </a:prstGeom>
        </p:spPr>
        <p:txBody>
          <a:bodyPr vert="horz" wrap="square" lIns="0" tIns="10085" rIns="0" bIns="0" rtlCol="0">
            <a:spAutoFit/>
          </a:bodyPr>
          <a:lstStyle/>
          <a:p>
            <a:pPr marL="11206">
              <a:spcBef>
                <a:spcPts val="79"/>
              </a:spcBef>
            </a:pPr>
            <a:r>
              <a:rPr spc="-4" dirty="0"/>
              <a:t>Seminiferous</a:t>
            </a:r>
            <a:r>
              <a:rPr dirty="0"/>
              <a:t> </a:t>
            </a:r>
            <a:r>
              <a:rPr spc="-4" dirty="0"/>
              <a:t>tubules</a:t>
            </a:r>
            <a:r>
              <a:rPr spc="-18" dirty="0"/>
              <a:t> </a:t>
            </a:r>
            <a:r>
              <a:rPr spc="-4" dirty="0"/>
              <a:t>(ST)</a:t>
            </a:r>
          </a:p>
        </p:txBody>
      </p:sp>
      <p:sp>
        <p:nvSpPr>
          <p:cNvPr id="3" name="object 3"/>
          <p:cNvSpPr txBox="1"/>
          <p:nvPr/>
        </p:nvSpPr>
        <p:spPr>
          <a:xfrm>
            <a:off x="4708711" y="1822972"/>
            <a:ext cx="3764616" cy="3217438"/>
          </a:xfrm>
          <a:prstGeom prst="rect">
            <a:avLst/>
          </a:prstGeom>
        </p:spPr>
        <p:txBody>
          <a:bodyPr vert="horz" wrap="square" lIns="0" tIns="11766" rIns="0" bIns="0" rtlCol="0">
            <a:spAutoFit/>
          </a:bodyPr>
          <a:lstStyle/>
          <a:p>
            <a:pPr marL="314902" marR="179864" indent="-304256" defTabSz="806867">
              <a:spcBef>
                <a:spcPts val="93"/>
              </a:spcBef>
              <a:buFontTx/>
              <a:buChar char="•"/>
              <a:tabLst>
                <a:tab pos="314902" algn="l"/>
                <a:tab pos="315462" algn="l"/>
              </a:tabLst>
            </a:pPr>
            <a:r>
              <a:rPr sz="2471" dirty="0">
                <a:solidFill>
                  <a:srgbClr val="FFFC78"/>
                </a:solidFill>
                <a:latin typeface="Times New Roman"/>
                <a:cs typeface="Times New Roman"/>
              </a:rPr>
              <a:t>Each </a:t>
            </a:r>
            <a:r>
              <a:rPr sz="2471" spc="-4" dirty="0">
                <a:solidFill>
                  <a:srgbClr val="FFFC78"/>
                </a:solidFill>
                <a:latin typeface="Times New Roman"/>
                <a:cs typeface="Times New Roman"/>
              </a:rPr>
              <a:t>testicular lobule </a:t>
            </a:r>
            <a:r>
              <a:rPr sz="2471" dirty="0">
                <a:solidFill>
                  <a:srgbClr val="FFFC78"/>
                </a:solidFill>
                <a:latin typeface="Times New Roman"/>
                <a:cs typeface="Times New Roman"/>
              </a:rPr>
              <a:t> </a:t>
            </a:r>
            <a:r>
              <a:rPr sz="2471" spc="-4" dirty="0">
                <a:solidFill>
                  <a:srgbClr val="FFFC78"/>
                </a:solidFill>
                <a:latin typeface="Times New Roman"/>
                <a:cs typeface="Times New Roman"/>
              </a:rPr>
              <a:t>contains several coiled </a:t>
            </a:r>
            <a:r>
              <a:rPr sz="2471" dirty="0">
                <a:solidFill>
                  <a:srgbClr val="00D100"/>
                </a:solidFill>
                <a:latin typeface="Times New Roman"/>
                <a:cs typeface="Times New Roman"/>
              </a:rPr>
              <a:t> </a:t>
            </a:r>
            <a:r>
              <a:rPr sz="2471" u="heavy" spc="-4" dirty="0">
                <a:solidFill>
                  <a:srgbClr val="00D100"/>
                </a:solidFill>
                <a:uFill>
                  <a:solidFill>
                    <a:srgbClr val="00D100"/>
                  </a:solidFill>
                </a:uFill>
                <a:latin typeface="Times New Roman"/>
                <a:cs typeface="Times New Roman"/>
              </a:rPr>
              <a:t>seminiferous</a:t>
            </a:r>
            <a:r>
              <a:rPr sz="2471" u="heavy" spc="9" dirty="0">
                <a:solidFill>
                  <a:srgbClr val="00D100"/>
                </a:solidFill>
                <a:uFill>
                  <a:solidFill>
                    <a:srgbClr val="00D100"/>
                  </a:solidFill>
                </a:uFill>
                <a:latin typeface="Times New Roman"/>
                <a:cs typeface="Times New Roman"/>
              </a:rPr>
              <a:t> </a:t>
            </a:r>
            <a:r>
              <a:rPr sz="2471" u="heavy" spc="-4" dirty="0">
                <a:solidFill>
                  <a:srgbClr val="00D100"/>
                </a:solidFill>
                <a:uFill>
                  <a:solidFill>
                    <a:srgbClr val="00D100"/>
                  </a:solidFill>
                </a:uFill>
                <a:latin typeface="Times New Roman"/>
                <a:cs typeface="Times New Roman"/>
              </a:rPr>
              <a:t>tubules</a:t>
            </a:r>
            <a:r>
              <a:rPr sz="2471" u="heavy" spc="-9" dirty="0">
                <a:solidFill>
                  <a:srgbClr val="00D100"/>
                </a:solidFill>
                <a:uFill>
                  <a:solidFill>
                    <a:srgbClr val="00D100"/>
                  </a:solidFill>
                </a:uFill>
                <a:latin typeface="Times New Roman"/>
                <a:cs typeface="Times New Roman"/>
              </a:rPr>
              <a:t> </a:t>
            </a:r>
            <a:r>
              <a:rPr sz="2471" u="heavy" spc="-4" dirty="0">
                <a:solidFill>
                  <a:srgbClr val="00D100"/>
                </a:solidFill>
                <a:uFill>
                  <a:solidFill>
                    <a:srgbClr val="00D100"/>
                  </a:solidFill>
                </a:uFill>
                <a:latin typeface="Times New Roman"/>
                <a:cs typeface="Times New Roman"/>
              </a:rPr>
              <a:t>(ST)</a:t>
            </a:r>
            <a:endParaRPr sz="2471">
              <a:solidFill>
                <a:prstClr val="black"/>
              </a:solidFill>
              <a:latin typeface="Times New Roman"/>
              <a:cs typeface="Times New Roman"/>
            </a:endParaRPr>
          </a:p>
          <a:p>
            <a:pPr marL="414079" defTabSz="806867">
              <a:spcBef>
                <a:spcPts val="525"/>
              </a:spcBef>
              <a:tabLst>
                <a:tab pos="667346" algn="l"/>
              </a:tabLst>
            </a:pPr>
            <a:r>
              <a:rPr sz="2118" dirty="0">
                <a:solidFill>
                  <a:srgbClr val="FFFC78"/>
                </a:solidFill>
                <a:latin typeface="Times New Roman"/>
                <a:cs typeface="Times New Roman"/>
              </a:rPr>
              <a:t>–	</a:t>
            </a:r>
            <a:r>
              <a:rPr sz="2118" spc="-4" dirty="0">
                <a:solidFill>
                  <a:srgbClr val="FFFC78"/>
                </a:solidFill>
                <a:latin typeface="Times New Roman"/>
                <a:cs typeface="Times New Roman"/>
              </a:rPr>
              <a:t>ST</a:t>
            </a:r>
            <a:r>
              <a:rPr sz="2118" spc="-22" dirty="0">
                <a:solidFill>
                  <a:srgbClr val="FFFC78"/>
                </a:solidFill>
                <a:latin typeface="Times New Roman"/>
                <a:cs typeface="Times New Roman"/>
              </a:rPr>
              <a:t> </a:t>
            </a:r>
            <a:r>
              <a:rPr sz="2118" spc="-4" dirty="0">
                <a:solidFill>
                  <a:srgbClr val="FFFC78"/>
                </a:solidFill>
                <a:latin typeface="Times New Roman"/>
                <a:cs typeface="Times New Roman"/>
              </a:rPr>
              <a:t>site</a:t>
            </a:r>
            <a:r>
              <a:rPr sz="2118" spc="-18" dirty="0">
                <a:solidFill>
                  <a:srgbClr val="FFFC78"/>
                </a:solidFill>
                <a:latin typeface="Times New Roman"/>
                <a:cs typeface="Times New Roman"/>
              </a:rPr>
              <a:t> </a:t>
            </a:r>
            <a:r>
              <a:rPr sz="2118" dirty="0">
                <a:solidFill>
                  <a:srgbClr val="FFFC78"/>
                </a:solidFill>
                <a:latin typeface="Times New Roman"/>
                <a:cs typeface="Times New Roman"/>
              </a:rPr>
              <a:t>of</a:t>
            </a:r>
            <a:r>
              <a:rPr sz="2118" spc="-13" dirty="0">
                <a:solidFill>
                  <a:srgbClr val="FFFC78"/>
                </a:solidFill>
                <a:latin typeface="Times New Roman"/>
                <a:cs typeface="Times New Roman"/>
              </a:rPr>
              <a:t> </a:t>
            </a:r>
            <a:r>
              <a:rPr sz="2118" spc="-4" dirty="0">
                <a:solidFill>
                  <a:srgbClr val="FFFC78"/>
                </a:solidFill>
                <a:latin typeface="Times New Roman"/>
                <a:cs typeface="Times New Roman"/>
              </a:rPr>
              <a:t>sperm</a:t>
            </a:r>
            <a:r>
              <a:rPr sz="2118" spc="-18" dirty="0">
                <a:solidFill>
                  <a:srgbClr val="FFFC78"/>
                </a:solidFill>
                <a:latin typeface="Times New Roman"/>
                <a:cs typeface="Times New Roman"/>
              </a:rPr>
              <a:t> </a:t>
            </a:r>
            <a:r>
              <a:rPr sz="2118" dirty="0">
                <a:solidFill>
                  <a:srgbClr val="FFFC78"/>
                </a:solidFill>
                <a:latin typeface="Times New Roman"/>
                <a:cs typeface="Times New Roman"/>
              </a:rPr>
              <a:t>production</a:t>
            </a:r>
            <a:endParaRPr sz="2118">
              <a:solidFill>
                <a:prstClr val="black"/>
              </a:solidFill>
              <a:latin typeface="Times New Roman"/>
              <a:cs typeface="Times New Roman"/>
            </a:endParaRPr>
          </a:p>
          <a:p>
            <a:pPr marL="314902" indent="-304256" defTabSz="806867">
              <a:spcBef>
                <a:spcPts val="578"/>
              </a:spcBef>
              <a:buFontTx/>
              <a:buChar char="•"/>
              <a:tabLst>
                <a:tab pos="314902" algn="l"/>
                <a:tab pos="315462" algn="l"/>
              </a:tabLst>
            </a:pPr>
            <a:r>
              <a:rPr sz="2471" dirty="0">
                <a:solidFill>
                  <a:srgbClr val="FFFC78"/>
                </a:solidFill>
                <a:latin typeface="Times New Roman"/>
                <a:cs typeface="Times New Roman"/>
              </a:rPr>
              <a:t>Each</a:t>
            </a:r>
            <a:r>
              <a:rPr sz="2471" spc="-13" dirty="0">
                <a:solidFill>
                  <a:srgbClr val="FFFC78"/>
                </a:solidFill>
                <a:latin typeface="Times New Roman"/>
                <a:cs typeface="Times New Roman"/>
              </a:rPr>
              <a:t> </a:t>
            </a:r>
            <a:r>
              <a:rPr sz="2471" dirty="0">
                <a:solidFill>
                  <a:srgbClr val="FFFC78"/>
                </a:solidFill>
                <a:latin typeface="Times New Roman"/>
                <a:cs typeface="Times New Roman"/>
              </a:rPr>
              <a:t>ST</a:t>
            </a:r>
            <a:r>
              <a:rPr sz="2471" spc="-13" dirty="0">
                <a:solidFill>
                  <a:srgbClr val="FFFC78"/>
                </a:solidFill>
                <a:latin typeface="Times New Roman"/>
                <a:cs typeface="Times New Roman"/>
              </a:rPr>
              <a:t> </a:t>
            </a:r>
            <a:r>
              <a:rPr sz="2471" dirty="0">
                <a:solidFill>
                  <a:srgbClr val="FFFC78"/>
                </a:solidFill>
                <a:latin typeface="Times New Roman"/>
                <a:cs typeface="Times New Roman"/>
              </a:rPr>
              <a:t>~</a:t>
            </a:r>
            <a:r>
              <a:rPr sz="2471" spc="-13" dirty="0">
                <a:solidFill>
                  <a:srgbClr val="FFFC78"/>
                </a:solidFill>
                <a:latin typeface="Times New Roman"/>
                <a:cs typeface="Times New Roman"/>
              </a:rPr>
              <a:t> </a:t>
            </a:r>
            <a:r>
              <a:rPr sz="2471" dirty="0">
                <a:solidFill>
                  <a:srgbClr val="FFFC78"/>
                </a:solidFill>
                <a:latin typeface="Times New Roman"/>
                <a:cs typeface="Times New Roman"/>
              </a:rPr>
              <a:t>1.3</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ft</a:t>
            </a:r>
            <a:r>
              <a:rPr sz="2471" spc="-9" dirty="0">
                <a:solidFill>
                  <a:srgbClr val="FFFC78"/>
                </a:solidFill>
                <a:latin typeface="Times New Roman"/>
                <a:cs typeface="Times New Roman"/>
              </a:rPr>
              <a:t> </a:t>
            </a:r>
            <a:r>
              <a:rPr sz="2471" dirty="0">
                <a:solidFill>
                  <a:srgbClr val="FFFC78"/>
                </a:solidFill>
                <a:latin typeface="Times New Roman"/>
                <a:cs typeface="Times New Roman"/>
              </a:rPr>
              <a:t>in</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humans</a:t>
            </a:r>
            <a:endParaRPr sz="2471">
              <a:solidFill>
                <a:prstClr val="black"/>
              </a:solidFill>
              <a:latin typeface="Times New Roman"/>
              <a:cs typeface="Times New Roman"/>
            </a:endParaRPr>
          </a:p>
          <a:p>
            <a:pPr marL="314902" marR="217405" indent="-304256" defTabSz="806867">
              <a:lnSpc>
                <a:spcPct val="100400"/>
              </a:lnSpc>
              <a:spcBef>
                <a:spcPts val="582"/>
              </a:spcBef>
              <a:buFontTx/>
              <a:buChar char="•"/>
              <a:tabLst>
                <a:tab pos="314902" algn="l"/>
                <a:tab pos="315462" algn="l"/>
              </a:tabLst>
            </a:pPr>
            <a:r>
              <a:rPr sz="2471" spc="-4" dirty="0">
                <a:solidFill>
                  <a:srgbClr val="FFFC78"/>
                </a:solidFill>
                <a:latin typeface="Times New Roman"/>
                <a:cs typeface="Times New Roman"/>
              </a:rPr>
              <a:t>Total length </a:t>
            </a:r>
            <a:r>
              <a:rPr sz="2471" dirty="0">
                <a:solidFill>
                  <a:srgbClr val="FFFC78"/>
                </a:solidFill>
                <a:latin typeface="Times New Roman"/>
                <a:cs typeface="Times New Roman"/>
              </a:rPr>
              <a:t>of ST </a:t>
            </a:r>
            <a:r>
              <a:rPr sz="2471" spc="-4" dirty="0">
                <a:solidFill>
                  <a:srgbClr val="FFFC78"/>
                </a:solidFill>
                <a:latin typeface="Times New Roman"/>
                <a:cs typeface="Times New Roman"/>
              </a:rPr>
              <a:t>almost </a:t>
            </a:r>
            <a:r>
              <a:rPr sz="2471" spc="-604" dirty="0">
                <a:solidFill>
                  <a:srgbClr val="FFFC78"/>
                </a:solidFill>
                <a:latin typeface="Times New Roman"/>
                <a:cs typeface="Times New Roman"/>
              </a:rPr>
              <a:t> </a:t>
            </a:r>
            <a:r>
              <a:rPr sz="2471" spc="-4" dirty="0">
                <a:solidFill>
                  <a:srgbClr val="FFFC78"/>
                </a:solidFill>
                <a:latin typeface="Times New Roman"/>
                <a:cs typeface="Times New Roman"/>
              </a:rPr>
              <a:t>the length </a:t>
            </a:r>
            <a:r>
              <a:rPr sz="2471" dirty="0">
                <a:solidFill>
                  <a:srgbClr val="FFFC78"/>
                </a:solidFill>
                <a:latin typeface="Times New Roman"/>
                <a:cs typeface="Times New Roman"/>
              </a:rPr>
              <a:t>of a </a:t>
            </a:r>
            <a:r>
              <a:rPr sz="2471" spc="-4" dirty="0">
                <a:solidFill>
                  <a:srgbClr val="FFFC78"/>
                </a:solidFill>
                <a:latin typeface="Times New Roman"/>
                <a:cs typeface="Times New Roman"/>
              </a:rPr>
              <a:t>football </a:t>
            </a:r>
            <a:r>
              <a:rPr sz="2471" dirty="0">
                <a:solidFill>
                  <a:srgbClr val="FFFC78"/>
                </a:solidFill>
                <a:latin typeface="Times New Roman"/>
                <a:cs typeface="Times New Roman"/>
              </a:rPr>
              <a:t> </a:t>
            </a:r>
            <a:r>
              <a:rPr sz="2471" spc="-4" dirty="0">
                <a:solidFill>
                  <a:srgbClr val="FFFC78"/>
                </a:solidFill>
                <a:latin typeface="Times New Roman"/>
                <a:cs typeface="Times New Roman"/>
              </a:rPr>
              <a:t>field</a:t>
            </a:r>
            <a:endParaRPr sz="2471">
              <a:solidFill>
                <a:prstClr val="black"/>
              </a:solidFill>
              <a:latin typeface="Times New Roman"/>
              <a:cs typeface="Times New Roman"/>
            </a:endParaRPr>
          </a:p>
        </p:txBody>
      </p:sp>
      <p:grpSp>
        <p:nvGrpSpPr>
          <p:cNvPr id="4" name="object 4"/>
          <p:cNvGrpSpPr/>
          <p:nvPr/>
        </p:nvGrpSpPr>
        <p:grpSpPr>
          <a:xfrm>
            <a:off x="941294" y="1882587"/>
            <a:ext cx="4053168" cy="4101353"/>
            <a:chOff x="914400" y="2133599"/>
            <a:chExt cx="4593590" cy="4648200"/>
          </a:xfrm>
        </p:grpSpPr>
        <p:pic>
          <p:nvPicPr>
            <p:cNvPr id="5" name="object 5"/>
            <p:cNvPicPr/>
            <p:nvPr/>
          </p:nvPicPr>
          <p:blipFill>
            <a:blip r:embed="rId2" cstate="print"/>
            <a:stretch>
              <a:fillRect/>
            </a:stretch>
          </p:blipFill>
          <p:spPr>
            <a:xfrm>
              <a:off x="914400" y="2133599"/>
              <a:ext cx="4114800" cy="4648200"/>
            </a:xfrm>
            <a:prstGeom prst="rect">
              <a:avLst/>
            </a:prstGeom>
          </p:spPr>
        </p:pic>
        <p:sp>
          <p:nvSpPr>
            <p:cNvPr id="6" name="object 6"/>
            <p:cNvSpPr/>
            <p:nvPr/>
          </p:nvSpPr>
          <p:spPr>
            <a:xfrm>
              <a:off x="4640580" y="3201922"/>
              <a:ext cx="847725" cy="524510"/>
            </a:xfrm>
            <a:custGeom>
              <a:avLst/>
              <a:gdLst/>
              <a:ahLst/>
              <a:cxnLst/>
              <a:rect l="l" t="t" r="r" b="b"/>
              <a:pathLst>
                <a:path w="847725" h="524510">
                  <a:moveTo>
                    <a:pt x="847343" y="0"/>
                  </a:moveTo>
                  <a:lnTo>
                    <a:pt x="0" y="524256"/>
                  </a:lnTo>
                </a:path>
              </a:pathLst>
            </a:custGeom>
            <a:ln w="39623">
              <a:solidFill>
                <a:srgbClr val="00D100"/>
              </a:solidFill>
            </a:ln>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4500371" y="3649979"/>
              <a:ext cx="189230" cy="161925"/>
            </a:xfrm>
            <a:custGeom>
              <a:avLst/>
              <a:gdLst/>
              <a:ahLst/>
              <a:cxnLst/>
              <a:rect l="l" t="t" r="r" b="b"/>
              <a:pathLst>
                <a:path w="189229" h="161925">
                  <a:moveTo>
                    <a:pt x="100584" y="0"/>
                  </a:moveTo>
                  <a:lnTo>
                    <a:pt x="0" y="161544"/>
                  </a:lnTo>
                  <a:lnTo>
                    <a:pt x="188975" y="146303"/>
                  </a:lnTo>
                  <a:lnTo>
                    <a:pt x="100584" y="0"/>
                  </a:lnTo>
                  <a:close/>
                </a:path>
              </a:pathLst>
            </a:custGeom>
            <a:solidFill>
              <a:srgbClr val="00D100"/>
            </a:solidFill>
          </p:spPr>
          <p:txBody>
            <a:bodyPr wrap="square" lIns="0" tIns="0" rIns="0" bIns="0" rtlCol="0"/>
            <a:lstStyle/>
            <a:p>
              <a:pPr defTabSz="806867"/>
              <a:endParaRPr sz="1588">
                <a:solidFill>
                  <a:prstClr val="black"/>
                </a:solidFill>
                <a:latin typeface="Calibri"/>
              </a:endParaRPr>
            </a:p>
          </p:txBody>
        </p:sp>
      </p:gr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Δέμα">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C7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4373</TotalTime>
  <Words>3108</Words>
  <Application>Microsoft Office PowerPoint</Application>
  <PresentationFormat>Προβολή στην οθόνη (4:3)</PresentationFormat>
  <Paragraphs>427</Paragraphs>
  <Slides>138</Slides>
  <Notes>1</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4</vt:i4>
      </vt:variant>
      <vt:variant>
        <vt:lpstr>Τίτλοι διαφανειών</vt:lpstr>
      </vt:variant>
      <vt:variant>
        <vt:i4>138</vt:i4>
      </vt:variant>
    </vt:vector>
  </HeadingPairs>
  <TitlesOfParts>
    <vt:vector size="147" baseType="lpstr">
      <vt:lpstr>Arial</vt:lpstr>
      <vt:lpstr>Calibri</vt:lpstr>
      <vt:lpstr>Corbel</vt:lpstr>
      <vt:lpstr>Gill Sans MT</vt:lpstr>
      <vt:lpstr>Times New Roman</vt:lpstr>
      <vt:lpstr>Θέμα του Office</vt:lpstr>
      <vt:lpstr>Δέμα</vt:lpstr>
      <vt:lpstr>Office Theme</vt:lpstr>
      <vt:lpstr>1_Θέμα του Office</vt:lpstr>
      <vt:lpstr>ANATOMY OF THE MALE GENITAL SYSTEM</vt:lpstr>
      <vt:lpstr>Male Anatomy</vt:lpstr>
      <vt:lpstr>The male genital system consists of the following genital organs</vt:lpstr>
      <vt:lpstr>DESCENT OF THE GONADS</vt:lpstr>
      <vt:lpstr>5TH WEEK</vt:lpstr>
      <vt:lpstr>Παρουσίαση του PowerPoint</vt:lpstr>
      <vt:lpstr>UNDESCENDED TESTIS</vt:lpstr>
      <vt:lpstr>TESTES</vt:lpstr>
      <vt:lpstr>Malignancy</vt:lpstr>
      <vt:lpstr>Defects of closure of processus vaginalis</vt:lpstr>
      <vt:lpstr>Processus Vaginalis </vt:lpstr>
      <vt:lpstr>testis</vt:lpstr>
      <vt:lpstr>Παρουσίαση του PowerPoint</vt:lpstr>
      <vt:lpstr>Epididymis</vt:lpstr>
      <vt:lpstr>Surgical anatomy and vascular supply of testis</vt:lpstr>
      <vt:lpstr>Spermatic cord</vt:lpstr>
      <vt:lpstr>Vena cava and tributaries</vt:lpstr>
      <vt:lpstr>Male urogenital anatomy</vt:lpstr>
      <vt:lpstr>VAS DEFERENS</vt:lpstr>
      <vt:lpstr>Pathway </vt:lpstr>
      <vt:lpstr>Relations and vasculature of prostate, seminal vesicles, and ductus deferens</vt:lpstr>
      <vt:lpstr>SPERMATIC CORD</vt:lpstr>
      <vt:lpstr>SCROTUM LAYERS</vt:lpstr>
      <vt:lpstr>Layers of the Scrotum</vt:lpstr>
      <vt:lpstr>Seminal vesicles and deferent ducts. </vt:lpstr>
      <vt:lpstr>SEMINAL VESICLE</vt:lpstr>
      <vt:lpstr>The topographic anatomy and relations of the seminal vesicles are as follows:  </vt:lpstr>
      <vt:lpstr>EJACULATORY   DUCTS</vt:lpstr>
      <vt:lpstr>THE COURSE OF EJACULATORY DUCTS</vt:lpstr>
      <vt:lpstr>Ejaculatory duct shown in relationship to prostate</vt:lpstr>
      <vt:lpstr>Παρουσίαση του PowerPoint</vt:lpstr>
      <vt:lpstr>PROSTATE</vt:lpstr>
      <vt:lpstr>Παρουσίαση του PowerPoint</vt:lpstr>
      <vt:lpstr>Παρουσίαση του PowerPoint</vt:lpstr>
      <vt:lpstr> Denonvillier Fascia</vt:lpstr>
      <vt:lpstr>Denonvillier</vt:lpstr>
      <vt:lpstr>Παρουσίαση του PowerPoint</vt:lpstr>
      <vt:lpstr>Denonvillier</vt:lpstr>
      <vt:lpstr>Prostate Nervous</vt:lpstr>
      <vt:lpstr>Παρουσίαση του PowerPoint</vt:lpstr>
      <vt:lpstr>Παρουσίαση του PowerPoint</vt:lpstr>
      <vt:lpstr>Παρουσίαση του PowerPoint</vt:lpstr>
      <vt:lpstr>Παρουσίαση του PowerPoint</vt:lpstr>
      <vt:lpstr>Prostate nervous</vt:lpstr>
      <vt:lpstr>Παρουσίαση του PowerPoint</vt:lpstr>
      <vt:lpstr>Παρουσίαση του PowerPoint</vt:lpstr>
      <vt:lpstr>Παρουσίαση του PowerPoint</vt:lpstr>
      <vt:lpstr>Παρουσίαση του PowerPoint</vt:lpstr>
      <vt:lpstr>      Prostate Blood Supply</vt:lpstr>
      <vt:lpstr>Παρουσίαση του PowerPoint</vt:lpstr>
      <vt:lpstr>Παρουσίαση του PowerPoint</vt:lpstr>
      <vt:lpstr>Prostatic urethra. A, sagittal section. B, Oblique coronal view</vt:lpstr>
      <vt:lpstr>PROSTATIC SURFACES</vt:lpstr>
      <vt:lpstr>Παρουσίαση του PowerPoint</vt:lpstr>
      <vt:lpstr>The “levator prostate” muscle</vt:lpstr>
      <vt:lpstr>PROSTATIC ZONES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VENOUS DRAINAGE</vt:lpstr>
      <vt:lpstr>Παρουσίαση του PowerPoint</vt:lpstr>
      <vt:lpstr>Παρουσίαση του PowerPoint</vt:lpstr>
      <vt:lpstr>Male URETHRA</vt:lpstr>
      <vt:lpstr>Παρουσίαση του PowerPoint</vt:lpstr>
      <vt:lpstr>Παρουσίαση του PowerPoint</vt:lpstr>
      <vt:lpstr>Παρουσίαση του PowerPoint</vt:lpstr>
      <vt:lpstr>MALE URETHRA</vt:lpstr>
      <vt:lpstr>Παρουσίαση του PowerPoint</vt:lpstr>
      <vt:lpstr>FEMALE URETHRA</vt:lpstr>
      <vt:lpstr>URETHRA- SPHINCTERS</vt:lpstr>
      <vt:lpstr>Παρουσίαση του PowerPoint</vt:lpstr>
      <vt:lpstr>Παρουσίαση του PowerPoint</vt:lpstr>
      <vt:lpstr>PENIS</vt:lpstr>
      <vt:lpstr>Παρουσίαση του PowerPoint</vt:lpstr>
      <vt:lpstr>Παρουσίαση του PowerPoint</vt:lpstr>
      <vt:lpstr>PENIS </vt:lpstr>
      <vt:lpstr>Παρουσίαση του PowerPoint</vt:lpstr>
      <vt:lpstr>PENIS </vt:lpstr>
      <vt:lpstr>PENIS</vt:lpstr>
      <vt:lpstr>PUBIC PROSTATE LIGAMENTS</vt:lpstr>
      <vt:lpstr>Παρουσίαση του PowerPoint</vt:lpstr>
      <vt:lpstr>Παρουσίαση του PowerPoint</vt:lpstr>
      <vt:lpstr>Παρουσίαση του PowerPoint</vt:lpstr>
      <vt:lpstr>LIGAMENTS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TESTIS AND MALE PHYSIOLOGY</vt:lpstr>
      <vt:lpstr>Eutherian Mammal Testes</vt:lpstr>
      <vt:lpstr>Seminiferous tubules (ST)</vt:lpstr>
      <vt:lpstr>Testis vascularization</vt:lpstr>
      <vt:lpstr>Testicular development</vt:lpstr>
      <vt:lpstr>Testicular location</vt:lpstr>
      <vt:lpstr>Models for testicular migration</vt:lpstr>
      <vt:lpstr>Hormonal control of testicular  migration</vt:lpstr>
      <vt:lpstr>Hormonal control of testicular  migration (2)</vt:lpstr>
      <vt:lpstr>Abnormalities in testis migration</vt:lpstr>
      <vt:lpstr>Testicular Histology</vt:lpstr>
      <vt:lpstr>Seminiferous Tubules</vt:lpstr>
      <vt:lpstr>Interstitial space</vt:lpstr>
      <vt:lpstr>Blood testis barrier</vt:lpstr>
      <vt:lpstr>Blood testis barrier 2</vt:lpstr>
      <vt:lpstr>Ducts in males</vt:lpstr>
      <vt:lpstr>Ducts in males</vt:lpstr>
      <vt:lpstr>Παρουσίαση του PowerPoint</vt:lpstr>
      <vt:lpstr>Pronephric kidney</vt:lpstr>
      <vt:lpstr>Mesonephric Kidney</vt:lpstr>
      <vt:lpstr>Metanephric kidney  (metanephros)</vt:lpstr>
      <vt:lpstr>Accessory Glands</vt:lpstr>
      <vt:lpstr>Seminal Vesicles</vt:lpstr>
      <vt:lpstr>Prostate Gland</vt:lpstr>
      <vt:lpstr>Bulbourethral Glands</vt:lpstr>
      <vt:lpstr>Function of Ducts and Accessory  Glands</vt:lpstr>
      <vt:lpstr>Sperm anatomy</vt:lpstr>
      <vt:lpstr>Sperm Anatomy 2</vt:lpstr>
      <vt:lpstr>Sperm structures vary widely</vt:lpstr>
      <vt:lpstr>Spermatogenesis</vt:lpstr>
      <vt:lpstr>3 phases of spermatogenesis</vt:lpstr>
      <vt:lpstr>Codifferentiation</vt:lpstr>
      <vt:lpstr>Temporal organization of  spermatogenesis</vt:lpstr>
      <vt:lpstr>Temporal organization of  spermatogenesis (2)</vt:lpstr>
      <vt:lpstr>Temporal organization of  spermatogenesis (3)</vt:lpstr>
      <vt:lpstr>Spatial organization of  spermatogenesis</vt:lpstr>
      <vt:lpstr>Spatial organization of  spermatogenesis (2)</vt:lpstr>
      <vt:lpstr>Disruption of spermatogenesis?</vt:lpstr>
      <vt:lpstr>How might contaminants disrupt  spermatogenesis?</vt:lpstr>
      <vt:lpstr>Testicular Cancer</vt:lpstr>
      <vt:lpstr>Disruption of spermatogenesis?</vt:lpstr>
      <vt:lpstr>“SALVATOR MUNDI” L.DA VINCI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ΟΥΡΟΠΟΙΗΤΙΚΟ ΣΥΣΤΗΜΑ</dc:title>
  <dc:creator>Vassilis</dc:creator>
  <cp:lastModifiedBy>Dimosthenis Chrysikos</cp:lastModifiedBy>
  <cp:revision>221</cp:revision>
  <dcterms:created xsi:type="dcterms:W3CDTF">2010-05-11T18:36:02Z</dcterms:created>
  <dcterms:modified xsi:type="dcterms:W3CDTF">2024-04-07T16:23:14Z</dcterms:modified>
</cp:coreProperties>
</file>