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3"/>
  </p:notesMasterIdLst>
  <p:sldIdLst>
    <p:sldId id="256" r:id="rId2"/>
    <p:sldId id="257" r:id="rId3"/>
    <p:sldId id="498" r:id="rId4"/>
    <p:sldId id="394" r:id="rId5"/>
    <p:sldId id="258" r:id="rId6"/>
    <p:sldId id="259" r:id="rId7"/>
    <p:sldId id="396" r:id="rId8"/>
    <p:sldId id="449" r:id="rId9"/>
    <p:sldId id="458" r:id="rId10"/>
    <p:sldId id="491" r:id="rId11"/>
    <p:sldId id="492" r:id="rId12"/>
    <p:sldId id="464" r:id="rId13"/>
    <p:sldId id="460" r:id="rId14"/>
    <p:sldId id="499" r:id="rId15"/>
    <p:sldId id="459" r:id="rId16"/>
    <p:sldId id="461" r:id="rId17"/>
    <p:sldId id="462" r:id="rId18"/>
    <p:sldId id="500" r:id="rId19"/>
    <p:sldId id="463" r:id="rId20"/>
    <p:sldId id="493" r:id="rId21"/>
    <p:sldId id="496" r:id="rId22"/>
    <p:sldId id="494" r:id="rId23"/>
    <p:sldId id="495" r:id="rId24"/>
    <p:sldId id="501" r:id="rId25"/>
    <p:sldId id="466" r:id="rId26"/>
    <p:sldId id="467" r:id="rId27"/>
    <p:sldId id="468" r:id="rId28"/>
    <p:sldId id="469" r:id="rId29"/>
    <p:sldId id="470" r:id="rId30"/>
    <p:sldId id="471" r:id="rId31"/>
    <p:sldId id="472" r:id="rId32"/>
    <p:sldId id="502" r:id="rId33"/>
    <p:sldId id="473" r:id="rId34"/>
    <p:sldId id="474" r:id="rId35"/>
    <p:sldId id="475" r:id="rId36"/>
    <p:sldId id="476" r:id="rId37"/>
    <p:sldId id="477" r:id="rId38"/>
    <p:sldId id="478" r:id="rId39"/>
    <p:sldId id="479" r:id="rId40"/>
    <p:sldId id="480" r:id="rId41"/>
    <p:sldId id="481" r:id="rId42"/>
    <p:sldId id="482" r:id="rId43"/>
    <p:sldId id="483" r:id="rId44"/>
    <p:sldId id="484" r:id="rId45"/>
    <p:sldId id="485" r:id="rId46"/>
    <p:sldId id="486" r:id="rId47"/>
    <p:sldId id="401" r:id="rId48"/>
    <p:sldId id="497" r:id="rId49"/>
    <p:sldId id="402" r:id="rId50"/>
    <p:sldId id="403" r:id="rId51"/>
    <p:sldId id="404" r:id="rId52"/>
    <p:sldId id="405" r:id="rId53"/>
    <p:sldId id="406" r:id="rId54"/>
    <p:sldId id="407" r:id="rId55"/>
    <p:sldId id="408" r:id="rId56"/>
    <p:sldId id="409" r:id="rId57"/>
    <p:sldId id="410" r:id="rId58"/>
    <p:sldId id="411" r:id="rId59"/>
    <p:sldId id="413" r:id="rId60"/>
    <p:sldId id="414" r:id="rId61"/>
    <p:sldId id="415" r:id="rId62"/>
    <p:sldId id="416" r:id="rId63"/>
    <p:sldId id="417" r:id="rId64"/>
    <p:sldId id="419" r:id="rId65"/>
    <p:sldId id="418" r:id="rId66"/>
    <p:sldId id="420" r:id="rId67"/>
    <p:sldId id="421" r:id="rId68"/>
    <p:sldId id="422" r:id="rId69"/>
    <p:sldId id="423" r:id="rId70"/>
    <p:sldId id="424" r:id="rId71"/>
    <p:sldId id="425" r:id="rId72"/>
    <p:sldId id="426" r:id="rId73"/>
    <p:sldId id="427" r:id="rId74"/>
    <p:sldId id="428" r:id="rId75"/>
    <p:sldId id="430" r:id="rId76"/>
    <p:sldId id="429" r:id="rId77"/>
    <p:sldId id="431" r:id="rId78"/>
    <p:sldId id="432" r:id="rId79"/>
    <p:sldId id="433" r:id="rId80"/>
    <p:sldId id="434" r:id="rId81"/>
    <p:sldId id="397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7"/>
    <p:restoredTop sz="95816"/>
  </p:normalViewPr>
  <p:slideViewPr>
    <p:cSldViewPr snapToGrid="0" snapToObjects="1">
      <p:cViewPr varScale="1">
        <p:scale>
          <a:sx n="78" d="100"/>
          <a:sy n="78" d="100"/>
        </p:scale>
        <p:origin x="-270" y="-102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DFCD4-E480-B04A-AD01-6D5F59D21E6B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BCF56-99E3-E44D-A30B-3F737840D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1555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9798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8181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1419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2820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7569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6078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0295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1148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1945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7801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9177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6286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29401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9731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99019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12071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36857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57518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33544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52231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64439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7267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066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16509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19051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57647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4707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3182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7701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7377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4133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210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 err="1"/>
              <a:t>tResponsible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controlling</a:t>
            </a:r>
            <a:r>
              <a:rPr lang="de-CH" sz="1400" dirty="0"/>
              <a:t>  </a:t>
            </a:r>
            <a:r>
              <a:rPr lang="de-CH" sz="1400" dirty="0" err="1"/>
              <a:t>bodily</a:t>
            </a:r>
            <a:r>
              <a:rPr lang="de-CH" sz="1400" dirty="0"/>
              <a:t> </a:t>
            </a:r>
            <a:r>
              <a:rPr lang="de-CH" sz="1400" dirty="0" err="1"/>
              <a:t>functions</a:t>
            </a:r>
            <a:r>
              <a:rPr lang="de-CH" sz="1400" dirty="0"/>
              <a:t> </a:t>
            </a:r>
            <a:r>
              <a:rPr lang="de-CH" sz="1400" dirty="0" err="1"/>
              <a:t>which</a:t>
            </a:r>
            <a:r>
              <a:rPr lang="de-CH" sz="1400" dirty="0"/>
              <a:t> </a:t>
            </a:r>
            <a:r>
              <a:rPr lang="de-CH" sz="1400" dirty="0" err="1"/>
              <a:t>are</a:t>
            </a:r>
            <a:r>
              <a:rPr lang="de-CH" sz="1400" dirty="0"/>
              <a:t> not  </a:t>
            </a:r>
            <a:r>
              <a:rPr lang="de-CH" sz="1400" dirty="0" err="1"/>
              <a:t>consiously</a:t>
            </a:r>
            <a:r>
              <a:rPr lang="de-CH" sz="1400" dirty="0"/>
              <a:t> </a:t>
            </a:r>
            <a:r>
              <a:rPr lang="de-CH" sz="1400" dirty="0" err="1"/>
              <a:t>directed</a:t>
            </a:r>
            <a:r>
              <a:rPr lang="de-CH" sz="1400" dirty="0"/>
              <a:t> such </a:t>
            </a:r>
            <a:r>
              <a:rPr lang="de-CH" sz="1400" dirty="0" err="1"/>
              <a:t>as</a:t>
            </a:r>
            <a:r>
              <a:rPr lang="de-CH" sz="1400" dirty="0"/>
              <a:t> </a:t>
            </a:r>
            <a:r>
              <a:rPr lang="de-CH" sz="1400" dirty="0" err="1"/>
              <a:t>brrathing</a:t>
            </a:r>
            <a:endParaRPr lang="x-none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BCF56-99E3-E44D-A30B-3F737840DB8E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9200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C88675-CFFC-CA45-93DC-B0544A995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EBEAA1-B74A-5E40-9548-93EEA731F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690712-10F5-204E-A9EE-1BB769EE6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6E65-DFD0-5244-9AFD-11AABEB0D1EA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54E8A9-F852-4E43-B98F-7ED65D268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24EA89-5348-6446-A93C-2EB004903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2249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A94108-749E-0E42-8A0B-BE5629B9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4FE40B-16A1-C644-96A9-6B49C860E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F29C47-B719-0B46-86EB-8F080AB97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6E65-DFD0-5244-9AFD-11AABEB0D1EA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0214EF-4F5E-C54C-AC0C-11B256180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2C31D8-E0F7-B140-BDCC-6AD24DE3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4038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67BAFB1-946C-4E45-9C32-710C8DF4CF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AA5916-2E28-474F-B036-A6586E52E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3262E6-198F-7F44-A66F-E5C0B2BD7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6E65-DFD0-5244-9AFD-11AABEB0D1EA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C32261-DE85-E647-B6DE-1A1009F1A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C97027-1E0B-6447-86CC-E22FFC46A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3185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9F4D3B-1912-364C-990C-854A2A9FE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85AFF7-4C6F-C446-B476-B91F14746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010913-5745-FE45-A042-3F3D39568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6E65-DFD0-5244-9AFD-11AABEB0D1EA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76E02B-E722-7446-8EE3-FBDEFE2F3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D45557-A4E8-9C42-99D4-37C6260C8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109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F92957-A8C8-A84A-913B-466DD97A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591A37-B893-614E-81AF-3C53FD72D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D2FD8F-BE48-2240-8092-627205F94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6E65-DFD0-5244-9AFD-11AABEB0D1EA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77693C-C274-8C4F-9B48-984B95143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85974B-72E7-2444-8312-6F47594D2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1804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F3D17D-FBA5-E947-8E2E-2A816EA85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039E68-EAAC-B947-A01A-C49396187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7E4BF6-56EC-E041-AD57-6CF72D260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A2AF8F-E997-D14C-8F21-63874F40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6E65-DFD0-5244-9AFD-11AABEB0D1EA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829E2A-F1CE-7D40-8FE9-170DF13D6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4FBC9B-6FC6-D545-B656-D51DE3A94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707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3F5CA6-AFEC-344A-913C-A6E327496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DB235E-593C-014B-9EB9-4331E6A46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875314-5EC5-E341-B64C-793637BF6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E65E23D-E79E-004C-8E40-9F4033E67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E35975A-CE3C-E348-9981-E74E0020ED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411659-44C9-5849-8476-11822BBB8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6E65-DFD0-5244-9AFD-11AABEB0D1EA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B12E9C4-25F5-A34D-9FA0-DA81B9FB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B6F74B8-D941-6848-AF2D-25139C784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4053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621A0D-C5E9-334A-BF6E-83C7DCABC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64A455A-A42D-F642-9EB6-BDB31E28A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6E65-DFD0-5244-9AFD-11AABEB0D1EA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9B0CE20-0FBB-9445-A1F4-DDE2BF802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7726BF2-FC56-9443-857D-5C4AC88B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295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9076F0A-B2A0-8D4F-829D-6CA4D16ED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6E65-DFD0-5244-9AFD-11AABEB0D1EA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228909F-E1D0-4744-A3C8-F45C90F9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963986-1650-8C4B-9A3A-473976880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31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83D557-70A1-4F4C-88EA-D66BEBEF7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3251E1-6479-474D-AC4A-922309231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DADAB09-9FC6-C74E-8C08-6371EEB15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094E77-654C-8149-82F6-CE58AF765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6E65-DFD0-5244-9AFD-11AABEB0D1EA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F0255A-27AA-5E47-A9E2-F82AFF0BD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33CEEC-BC63-6E41-8F24-9DE212B84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2345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A736BF-5514-DF44-AE46-97E79D71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E10F6F1-8230-B14C-9047-80252286F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B00CCC-2617-B14B-A14B-5DF6BFF99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936BB0-E347-CB4A-B10A-BE415F506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6E65-DFD0-5244-9AFD-11AABEB0D1EA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7E9D08D-BAE3-A44B-B1FA-80DDF7CE9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F43960-D328-314E-9A48-7B80D827E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506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44B8E9E-1EF1-154F-957A-83A858565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BE588F2-7304-5642-BBC2-A408B51DE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D0343-55E7-DB4F-8163-7EB7FC4D1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36E65-DFD0-5244-9AFD-11AABEB0D1EA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FF6C63-BF5F-3748-B12C-AF600EEFD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B99CE8-4832-EA4A-92E1-CE7099DED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E6F48-E78F-B24F-A6D3-AB1406891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062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1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hyperlink" Target="http://www.youtube.com/" TargetMode="Externa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hyperlink" Target="http://www.youtube.com/" TargetMode="Externa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EAF16AD-CB3F-954A-A9F0-D8FC54316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255" y="1965609"/>
            <a:ext cx="6184900" cy="42672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9389234-A643-BB47-87B8-629E00466088}"/>
              </a:ext>
            </a:extLst>
          </p:cNvPr>
          <p:cNvSpPr/>
          <p:nvPr/>
        </p:nvSpPr>
        <p:spPr>
          <a:xfrm>
            <a:off x="2891255" y="1965609"/>
            <a:ext cx="6184900" cy="4267200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xmlns="" id="{7F45DEA4-9A65-464A-B7D7-F9650B0DB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de-CH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Anatomy</a:t>
            </a:r>
            <a:r>
              <a:rPr lang="de-CH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de-CH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Jejunum and Ileum</a:t>
            </a:r>
            <a:endParaRPr lang="el-GR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l-GR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de-DE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de-DE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de-CH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Athanasios </a:t>
            </a:r>
            <a:r>
              <a:rPr lang="de-CH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Tampakis</a:t>
            </a:r>
            <a:r>
              <a:rPr lang="el-GR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MD, </a:t>
            </a:r>
            <a:r>
              <a:rPr lang="de-DE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de-DE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</a:t>
            </a:r>
            <a:r>
              <a:rPr lang="de-DE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de-DE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Post Doc</a:t>
            </a:r>
            <a:endParaRPr lang="el-GR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de-CH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</a:t>
            </a:r>
            <a:r>
              <a:rPr lang="de-CH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Surgeon</a:t>
            </a:r>
            <a:endParaRPr lang="el-GR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de-CH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Lecturer</a:t>
            </a:r>
            <a:r>
              <a:rPr lang="de-CH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Attending</a:t>
            </a:r>
            <a:r>
              <a:rPr lang="de-CH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Surgeon</a:t>
            </a:r>
            <a:r>
              <a:rPr lang="de-CH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 algn="ctr">
              <a:buNone/>
            </a:pPr>
            <a:r>
              <a:rPr lang="de-CH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Hospital </a:t>
            </a:r>
            <a:r>
              <a:rPr lang="de-CH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Basel, </a:t>
            </a:r>
            <a:r>
              <a:rPr lang="de-CH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Switzerland</a:t>
            </a:r>
            <a:endParaRPr lang="el-GR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256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Responsible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90%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digestion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6m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 descr="Εικόνα που περιέχει θηλαστικό, εξωτερικός χώρος/ύπαιθρος, καμηλοπάρδαλη, άγρια φύση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B204D18E-0C27-B326-76CC-447F6C2016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432" y="2617076"/>
            <a:ext cx="3455568" cy="424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288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Starts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digesting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Slow Down</a:t>
            </a:r>
          </a:p>
          <a:p>
            <a:pPr>
              <a:buFont typeface="Wingdings" pitchFamily="2" charset="2"/>
              <a:buChar char="Ø"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Contract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Relax 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 descr="Εικόνα που περιέχει ώμος, άρθρωση, στομάχι, άκρ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DF4DD982-1997-A334-C44E-B38A0A99A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1282" y="2055812"/>
            <a:ext cx="5481168" cy="352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207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Intestinal </a:t>
            </a:r>
            <a:r>
              <a:rPr lang="de-CH" sz="1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loops</a:t>
            </a:r>
            <a:endParaRPr lang="el-GR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Verges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Mesenteric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2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Antimesenteric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8550442" y="6402775"/>
            <a:ext cx="36677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general Surgeon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 descr="Εικόνα που περιέχει πορτοκαλί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01E0CC51-55E2-A63B-57A3-7E80881A7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721" y="1655357"/>
            <a:ext cx="3706993" cy="2194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358FB03-CFBA-9D44-AEAB-0655A594A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0769" y="3594538"/>
            <a:ext cx="3687664" cy="2710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9C59572-5154-CB42-8EB0-4AA15D4F59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7187" y="4214648"/>
            <a:ext cx="3213078" cy="237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731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Bowel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  <a:endParaRPr lang="el-GR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abdomen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Supported</a:t>
            </a:r>
            <a:r>
              <a:rPr lang="de-CH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CH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Abdominal wall tone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Adjacent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abdominal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organs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Difference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atmospheric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intra-abdominal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pressure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Mesentery</a:t>
            </a:r>
            <a:endParaRPr lang="el-G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8550442" y="6402775"/>
            <a:ext cx="36677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7ECB7F16-5FD3-8DBE-C7A3-E93664723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599" y="1895509"/>
            <a:ext cx="3747623" cy="275494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14476378-63B5-C917-6BE4-2671B649C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2061" y="1745563"/>
            <a:ext cx="33528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363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EAF16AD-CB3F-954A-A9F0-D8FC5431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255" y="1965609"/>
            <a:ext cx="6184900" cy="42672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9389234-A643-BB47-87B8-629E00466088}"/>
              </a:ext>
            </a:extLst>
          </p:cNvPr>
          <p:cNvSpPr/>
          <p:nvPr/>
        </p:nvSpPr>
        <p:spPr>
          <a:xfrm>
            <a:off x="2891255" y="1965609"/>
            <a:ext cx="6184900" cy="4267200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xmlns="" id="{7F45DEA4-9A65-464A-B7D7-F9650B0DB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de-CH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Mesentery</a:t>
            </a:r>
            <a:endParaRPr lang="el-GR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736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Mesentery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Mesenteries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peritoneal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folds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contain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viscera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anchor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posterior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abdominal wall</a:t>
            </a:r>
          </a:p>
          <a:p>
            <a:pPr marL="0" indent="0">
              <a:buNone/>
            </a:pP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Largest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mesentery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mesentery</a:t>
            </a:r>
            <a:r>
              <a:rPr lang="de-CH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proper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mesentery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bowel</a:t>
            </a:r>
            <a:endParaRPr lang="el-G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Attached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junction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duodenum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jejunum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Travels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downwards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until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ileocecal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junction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Contains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blood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vessels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nerves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lymphatics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8550442" y="6402775"/>
            <a:ext cx="36677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Kenhub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anatomy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 descr="Εικόνα που περιέχει άρθρωση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EE58BE23-1455-F654-CD3A-080BC1D17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501" y="1746163"/>
            <a:ext cx="6212515" cy="436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543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Mesentery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Mesentery</a:t>
            </a:r>
            <a:endParaRPr lang="el-GR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Peritoneal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fold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Adhseion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posterior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abdominal wall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Includes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vessels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nodes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lymphatics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nerves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8702566" y="6402775"/>
            <a:ext cx="3515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  <p:pic>
        <p:nvPicPr>
          <p:cNvPr id="7" name="Εικόνα 6" descr="Εικόνα που περιέχει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8A779AF2-1C88-762A-3021-55D087D5C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9717" y="1617353"/>
            <a:ext cx="3191727" cy="455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032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Mesentery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Mesentery</a:t>
            </a:r>
            <a:endParaRPr lang="de-DE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Verges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Posterior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root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mesentery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15-20 cm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de-CH" sz="16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</a:t>
            </a:r>
            <a:r>
              <a:rPr lang="de-CH" sz="16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l-GR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lumbar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vertebra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until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sacroiliac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joint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Intersects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third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duodenum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Inferiorly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lies anterior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aorta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vena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cava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intersects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psoas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muscle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ureter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spermatic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vessels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Anterior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follows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intestinal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loops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www.youtube.com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watch?v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=xMo6f6ewqW0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8681545" y="6402775"/>
            <a:ext cx="3536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9781D79B-4791-AD39-D31C-C66D84F01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9717" y="1675427"/>
            <a:ext cx="3474027" cy="492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397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EAF16AD-CB3F-954A-A9F0-D8FC5431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255" y="1965609"/>
            <a:ext cx="6184900" cy="42672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9389234-A643-BB47-87B8-629E00466088}"/>
              </a:ext>
            </a:extLst>
          </p:cNvPr>
          <p:cNvSpPr/>
          <p:nvPr/>
        </p:nvSpPr>
        <p:spPr>
          <a:xfrm>
            <a:off x="2891255" y="1965609"/>
            <a:ext cx="6184900" cy="4267200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xmlns="" id="{7F45DEA4-9A65-464A-B7D7-F9650B0DB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de-CH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Histology</a:t>
            </a:r>
            <a:endParaRPr lang="el-GR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833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Histology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de-CH" sz="1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  <a:endParaRPr lang="de-CH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Tunica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mucosa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Submucosa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Tunica muscularis</a:t>
            </a:r>
          </a:p>
          <a:p>
            <a:pPr>
              <a:buFont typeface="Wingdings" pitchFamily="2" charset="2"/>
              <a:buChar char="Ø"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Tunica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serosa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8681545" y="6402775"/>
            <a:ext cx="3536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  <p:pic>
        <p:nvPicPr>
          <p:cNvPr id="8" name="Εικόνα 7" descr="Εικόνα που περιέχει ύφασμ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4F197D74-D65F-7993-DB8A-BF32A50E2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778" y="1546486"/>
            <a:ext cx="5741766" cy="479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830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EAF16AD-CB3F-954A-A9F0-D8FC5431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255" y="1965609"/>
            <a:ext cx="6184900" cy="42672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9389234-A643-BB47-87B8-629E00466088}"/>
              </a:ext>
            </a:extLst>
          </p:cNvPr>
          <p:cNvSpPr/>
          <p:nvPr/>
        </p:nvSpPr>
        <p:spPr>
          <a:xfrm>
            <a:off x="2891255" y="1965609"/>
            <a:ext cx="6184900" cy="4267200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Topography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Abdomen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1D78F8E1-6652-D048-BCC0-D1F1661FD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695075" y="1757971"/>
            <a:ext cx="6591790" cy="4614254"/>
          </a:xfr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9899739" y="6516588"/>
            <a:ext cx="2908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269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Histology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de-CH" sz="1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  <a:endParaRPr lang="de-CH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Tunica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mucosa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Lamina propria</a:t>
            </a:r>
          </a:p>
          <a:p>
            <a:pPr lvl="1">
              <a:buFont typeface="Wingdings" pitchFamily="2" charset="2"/>
              <a:buChar char="Ø"/>
            </a:pP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Muscularis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mucosa</a:t>
            </a:r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Submucosa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Glands,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blood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lymphatic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vessels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Meissner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plexus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Tunica muscularis</a:t>
            </a:r>
          </a:p>
          <a:p>
            <a:pPr lvl="1">
              <a:buFont typeface="Wingdings" pitchFamily="2" charset="2"/>
              <a:buChar char="Ø"/>
            </a:pP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Inner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circular</a:t>
            </a:r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Outer longitudinal</a:t>
            </a:r>
          </a:p>
          <a:p>
            <a:pPr lvl="1">
              <a:buFont typeface="Wingdings" pitchFamily="2" charset="2"/>
              <a:buChar char="Ø"/>
            </a:pP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Menteric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plexus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(Auerbach)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Tunica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serosa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Plicae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circulares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folds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Kerchkring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large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valvular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flaps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projecting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lumen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endParaRPr lang="el-G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8681545" y="6402775"/>
            <a:ext cx="3536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  <p:pic>
        <p:nvPicPr>
          <p:cNvPr id="7" name="Εικόνα 6" descr="Εικόνα που περιέχει κείμενο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8EA7285E-9F87-4BB2-F44B-A3C3A48BB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473" y="1527176"/>
            <a:ext cx="4929076" cy="4649787"/>
          </a:xfrm>
          <a:prstGeom prst="rect">
            <a:avLst/>
          </a:prstGeom>
        </p:spPr>
      </p:pic>
      <p:sp>
        <p:nvSpPr>
          <p:cNvPr id="9" name="Δεξιό βέλος 8">
            <a:extLst>
              <a:ext uri="{FF2B5EF4-FFF2-40B4-BE49-F238E27FC236}">
                <a16:creationId xmlns:a16="http://schemas.microsoft.com/office/drawing/2014/main" xmlns="" id="{DC91774F-FD55-C437-5C92-09F7A65ED285}"/>
              </a:ext>
            </a:extLst>
          </p:cNvPr>
          <p:cNvSpPr/>
          <p:nvPr/>
        </p:nvSpPr>
        <p:spPr>
          <a:xfrm>
            <a:off x="1789547" y="5377912"/>
            <a:ext cx="681925" cy="38745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6177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Histology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Payer`s</a:t>
            </a:r>
            <a:r>
              <a:rPr lang="de-CH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patches</a:t>
            </a:r>
            <a:endParaRPr lang="de-CH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lymphoid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follicles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mucus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Important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gut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associated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lymphoid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tissue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8681545" y="6402775"/>
            <a:ext cx="3536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  <p:pic>
        <p:nvPicPr>
          <p:cNvPr id="8" name="Εικόνα 7" descr="Εικόνα που περιέχει ζωγραφιά, παιδική τέχνη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02BFD70D-8F5A-A6F9-650A-8D63B1DF8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882" y="1934020"/>
            <a:ext cx="4328737" cy="3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372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Histology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Jejunum</a:t>
            </a:r>
          </a:p>
          <a:p>
            <a:pPr>
              <a:buFont typeface="Wingdings" pitchFamily="2" charset="2"/>
              <a:buChar char="Ø"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Intestinal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villus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200" b="0" i="0" u="none" strike="noStrike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de-CH" sz="1200" b="0" i="0" u="none" strike="noStrike" dirty="0" err="1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unique</a:t>
            </a:r>
            <a:r>
              <a:rPr lang="de-CH" sz="1200" b="0" i="0" u="none" strike="noStrike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structural</a:t>
            </a:r>
            <a:r>
              <a:rPr lang="de-CH" sz="1200" b="0" i="0" u="none" strike="noStrike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200" b="0" i="0" u="none" strike="noStrike" dirty="0" err="1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functional</a:t>
            </a:r>
            <a:r>
              <a:rPr lang="de-CH" sz="1200" b="0" i="0" u="none" strike="noStrike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unit</a:t>
            </a:r>
            <a:r>
              <a:rPr lang="de-CH" sz="1200" b="0" i="0" u="none" strike="noStrike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CH" sz="1200" b="0" i="0" u="none" strike="noStrike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luminal</a:t>
            </a:r>
            <a:r>
              <a:rPr lang="de-CH" sz="1200" b="0" i="0" u="none" strike="noStrike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sensing</a:t>
            </a:r>
            <a:r>
              <a:rPr lang="de-CH" sz="1200" b="0" i="0" u="none" strike="noStrike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200" b="0" i="0" u="none" strike="noStrike" dirty="0" err="1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digestion</a:t>
            </a:r>
            <a:r>
              <a:rPr lang="de-CH" sz="1200" b="0" i="0" u="none" strike="noStrike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200" b="0" i="0" u="none" strike="noStrike" dirty="0" err="1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absorption</a:t>
            </a:r>
            <a:r>
              <a:rPr lang="de-CH" sz="1200" b="0" i="0" u="none" strike="noStrike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200" b="0" i="0" u="none" strike="noStrike" dirty="0" err="1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secretion</a:t>
            </a:r>
            <a:r>
              <a:rPr lang="de-CH" sz="1200" b="0" i="0" u="none" strike="noStrike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and immune </a:t>
            </a:r>
            <a:r>
              <a:rPr lang="de-CH" sz="1200" b="0" i="0" u="none" strike="noStrike" dirty="0" err="1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defense</a:t>
            </a:r>
            <a:r>
              <a:rPr lang="de-CH" sz="1200" b="0" i="0" u="none" strike="noStrike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CH" sz="1200" b="0" i="0" u="none" strike="noStrike" dirty="0" err="1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b="0" i="0" u="none" strike="noStrike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de-CH" sz="1200" b="0" i="0" u="none" strike="noStrike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b="0" i="0" u="none" strike="noStrike" dirty="0" err="1">
                <a:solidFill>
                  <a:srgbClr val="040C28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endParaRPr lang="el-GR" sz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8681545" y="6402775"/>
            <a:ext cx="3536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  <p:pic>
        <p:nvPicPr>
          <p:cNvPr id="8" name="Εικόνα 7" descr="Εικόνα που περιέχει τούρτα γενεθλίων, ροζ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7C521528-C6BE-4BD5-EA7C-A8D963AC5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2687" y="1843088"/>
            <a:ext cx="4450845" cy="501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325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Histology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Ileum</a:t>
            </a:r>
          </a:p>
          <a:p>
            <a:pPr>
              <a:buFont typeface="Wingdings" pitchFamily="2" charset="2"/>
              <a:buChar char="Ø"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Intestinal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villus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8681545" y="6402775"/>
            <a:ext cx="3536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  <p:pic>
        <p:nvPicPr>
          <p:cNvPr id="7" name="Εικόνα 6" descr="Εικόνα που περιέχει τούρτα γενεθλίων, ροζ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09C1B29F-0E1C-8454-4824-A388C30AE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6756" y="1647589"/>
            <a:ext cx="4272946" cy="395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63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EAF16AD-CB3F-954A-A9F0-D8FC5431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255" y="1965609"/>
            <a:ext cx="6184900" cy="42672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9389234-A643-BB47-87B8-629E00466088}"/>
              </a:ext>
            </a:extLst>
          </p:cNvPr>
          <p:cNvSpPr/>
          <p:nvPr/>
        </p:nvSpPr>
        <p:spPr>
          <a:xfrm>
            <a:off x="2891255" y="1965609"/>
            <a:ext cx="6184900" cy="4267200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xmlns="" id="{7F45DEA4-9A65-464A-B7D7-F9650B0DB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de-CH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Jejunum and Ileum</a:t>
            </a:r>
            <a:endParaRPr lang="el-GR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726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Jejunum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Jejunum</a:t>
            </a:r>
            <a:endParaRPr lang="el-GR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umbilicalis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fossa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Upper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2/5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width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intestinal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loops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and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dense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circular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folds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Extended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vascularity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Minimum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Payer^s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patch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8818179" y="6402775"/>
            <a:ext cx="3399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Netter`s Surgical Anatomy and Approaches, 2020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Alice Roberts The Complete Human Body, 2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</p:txBody>
      </p:sp>
      <p:pic>
        <p:nvPicPr>
          <p:cNvPr id="7" name="Εικόνα 6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798755C5-5C35-216F-0C38-C25E7FE23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4596" y="1174353"/>
            <a:ext cx="3009248" cy="56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65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Ileum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Ileum</a:t>
            </a:r>
            <a:endParaRPr lang="el-GR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Hypogastrium,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fossa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pelvis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3/5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width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wall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and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sparse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circular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folds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vascularised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jejunum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Larger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Payer`s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patch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8881240" y="6316717"/>
            <a:ext cx="3336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Netter`s Surgical Anatomy and Approaches, 2020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Alice Roberts The Complete Human Body, 2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</p:txBody>
      </p:sp>
      <p:pic>
        <p:nvPicPr>
          <p:cNvPr id="5" name="Εικόνα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BC7436B0-4C7D-7AC3-746B-4E328BDC8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4596" y="1174353"/>
            <a:ext cx="3009248" cy="56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317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anatomic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relationships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Posteriorly</a:t>
            </a:r>
            <a:endParaRPr lang="el-GR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Posterior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abdominal wall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Duodenum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Kidneys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Ureters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Aorta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Vena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Cava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7493876" y="6402775"/>
            <a:ext cx="47347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Anatomy</a:t>
            </a:r>
            <a:r>
              <a:rPr lang="de-CH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Learning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Susan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Standring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Dsc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Gray´s Anatomy, The Anatomical Basis of Clinical practice, 2015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982943F3-6ABE-8D3C-B2A9-F29C55D00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640" y="1843088"/>
            <a:ext cx="3340362" cy="444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763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anatomic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relationships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Superiorly</a:t>
            </a:r>
            <a:endParaRPr lang="el-GR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Colon and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Mesocolon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7422696" y="6444853"/>
            <a:ext cx="4795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Anatomy</a:t>
            </a:r>
            <a:r>
              <a:rPr lang="de-CH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Learning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Susan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Standring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Dsc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Gray´s Anatomy, The Anatomical Basis of Clinical practice, 2015</a:t>
            </a:r>
          </a:p>
        </p:txBody>
      </p:sp>
      <p:pic>
        <p:nvPicPr>
          <p:cNvPr id="7" name="Εικόνα 6" descr="Εικόνα που περιέχει καλάθι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6AA1E465-5DCE-12FB-D0BD-83A15A7C9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8955" y="1690688"/>
            <a:ext cx="3943741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625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anatomic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relationships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endParaRPr lang="el-GR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Cecum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Ascending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Colon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333186" y="6074979"/>
            <a:ext cx="28849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Anatomy</a:t>
            </a:r>
            <a:r>
              <a:rPr lang="de-CH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Learning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Susan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Standring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Dsc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Gray´s Anatomy, The Anatomical Basis of Clinical practice, 2015</a:t>
            </a:r>
          </a:p>
        </p:txBody>
      </p:sp>
      <p:pic>
        <p:nvPicPr>
          <p:cNvPr id="7" name="Εικόνα 6" descr="Εικόνα που περιέχει εσωτερικό, πορτοκαλί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D15DBC03-E3C1-A97E-E6AA-8068A9A46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831" y="1405054"/>
            <a:ext cx="3420883" cy="545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280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EAF16AD-CB3F-954A-A9F0-D8FC5431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255" y="1965609"/>
            <a:ext cx="6184900" cy="42672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9389234-A643-BB47-87B8-629E00466088}"/>
              </a:ext>
            </a:extLst>
          </p:cNvPr>
          <p:cNvSpPr/>
          <p:nvPr/>
        </p:nvSpPr>
        <p:spPr>
          <a:xfrm>
            <a:off x="2891255" y="1965609"/>
            <a:ext cx="6184900" cy="4267200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Topography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Abdomen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9899739" y="6516588"/>
            <a:ext cx="2908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xmlns="" id="{477CBA6F-501C-6F52-55A5-A11F55AA5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CH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Peritoneum</a:t>
            </a:r>
            <a:endParaRPr lang="x-none" sz="3200" dirty="0"/>
          </a:p>
        </p:txBody>
      </p:sp>
    </p:spTree>
    <p:extLst>
      <p:ext uri="{BB962C8B-B14F-4D97-AF65-F5344CB8AC3E}">
        <p14:creationId xmlns:p14="http://schemas.microsoft.com/office/powerpoint/2010/main" xmlns="" val="312145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anatomic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relationships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endParaRPr lang="el-GR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Descending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Colon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143934" y="6295697"/>
            <a:ext cx="3074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Anatomy</a:t>
            </a:r>
            <a:r>
              <a:rPr lang="de-CH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Learning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Susan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Standring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Dsc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Gray´s Anatomy, The Anatomical Basis of Clinical practice, 2015</a:t>
            </a:r>
          </a:p>
        </p:txBody>
      </p:sp>
      <p:pic>
        <p:nvPicPr>
          <p:cNvPr id="7" name="Εικόνα 6" descr="Εικόνα που περιέχει ψαλίδι, ζεύγος, πορτοκαλί, πλαστικό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C4C6ECBC-94E2-BE7E-8A04-62E2CFC7C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260" y="1801010"/>
            <a:ext cx="3707192" cy="505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536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anatomic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relationships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Inferiorly</a:t>
            </a:r>
            <a:endParaRPr lang="el-GR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pelvis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Women: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uterus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rectum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rectouterine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pouch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Men: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bladder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rectum 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rectovesical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pouch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165020" y="6295697"/>
            <a:ext cx="3053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de-CH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Susan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Standring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Dsc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Gray´s Anatomy, The Anatomical Basis of Clinical practice, 2015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252E412D-FA90-8889-B3D7-AE77062C4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090" y="1433355"/>
            <a:ext cx="3785755" cy="2933107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xmlns="" id="{B8D6EEA8-BA0D-E455-29EB-80F2037F8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7696" y="4098879"/>
            <a:ext cx="4024646" cy="265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904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EAF16AD-CB3F-954A-A9F0-D8FC5431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255" y="1965609"/>
            <a:ext cx="6184900" cy="42672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9389234-A643-BB47-87B8-629E00466088}"/>
              </a:ext>
            </a:extLst>
          </p:cNvPr>
          <p:cNvSpPr/>
          <p:nvPr/>
        </p:nvSpPr>
        <p:spPr>
          <a:xfrm>
            <a:off x="2891255" y="1965609"/>
            <a:ext cx="6184900" cy="4267200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xmlns="" id="{7F45DEA4-9A65-464A-B7D7-F9650B0DB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de-CH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Vessels</a:t>
            </a:r>
            <a:endParaRPr lang="el-GR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910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Arteries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Arteries</a:t>
            </a:r>
            <a:endParaRPr lang="el-G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12/18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jejunal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ileal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arteries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Ileocolic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arteries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8917202" y="6286500"/>
            <a:ext cx="33009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E.Christopher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Ellison, Zollinger´s Atlas of Surgical Operations, 2021 </a:t>
            </a:r>
          </a:p>
        </p:txBody>
      </p:sp>
      <p:pic>
        <p:nvPicPr>
          <p:cNvPr id="7" name="Εικόνα 6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7B4B649D-2EC4-1220-0A72-633904A0B7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180" y="1730970"/>
            <a:ext cx="3520620" cy="502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9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Arteries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series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loops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arches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arcades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8917202" y="6286500"/>
            <a:ext cx="33009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E.Christopher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Ellison, Zollinger´s Atlas of Surgical Operations, 2021 </a:t>
            </a:r>
          </a:p>
        </p:txBody>
      </p:sp>
      <p:pic>
        <p:nvPicPr>
          <p:cNvPr id="8" name="Εικόνα 7" descr="Εικόνα που περιέχει τέχνη, σάρκ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541FA5E4-ACC7-6D6B-1C5D-234E7AEBA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124" y="2293536"/>
            <a:ext cx="3940134" cy="3348037"/>
          </a:xfrm>
          <a:prstGeom prst="rect">
            <a:avLst/>
          </a:prstGeom>
        </p:spPr>
      </p:pic>
      <p:pic>
        <p:nvPicPr>
          <p:cNvPr id="10" name="Εικόνα 9" descr="Εικόνα που περιέχει Αιμοφόρο αγγεί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F0537A8A-1D94-F489-5A82-FE55204E9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0938" y="2293535"/>
            <a:ext cx="3783876" cy="334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814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Arteries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arcades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straight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arteries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vasa</a:t>
            </a:r>
            <a:r>
              <a:rPr lang="de-CH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recta</a:t>
            </a:r>
            <a:endParaRPr lang="el-GR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8917202" y="6286500"/>
            <a:ext cx="33009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E.Christopher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Ellison, Zollinger´s Atlas of Surgical Operations, 2021 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09AE7C90-0E3C-0817-98B4-B56433634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677" y="2055813"/>
            <a:ext cx="47498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755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Veins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Veins</a:t>
            </a:r>
            <a:endParaRPr lang="el-G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Jejunal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ileal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veins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Ileocolic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vein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Drain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superior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mesenteric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vein</a:t>
            </a:r>
            <a:r>
              <a:rPr lang="de-CH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de-CH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portal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vein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201150" y="6286500"/>
            <a:ext cx="3017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E.Christopher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Ellison, Zollinger´s Atlas of Surgical Operations, 2021 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C37E5211-94AC-D9F3-DCCA-702C905DA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529" y="1628775"/>
            <a:ext cx="3369868" cy="512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73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Mesenteric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ischemia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Occurs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blood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intestines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restricted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cause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necrosis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Acute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chronic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201150" y="6286500"/>
            <a:ext cx="3017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E.Christopher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Ellison, Zollinger´s Atlas of Surgical Operations, 2021 </a:t>
            </a:r>
          </a:p>
        </p:txBody>
      </p:sp>
      <p:pic>
        <p:nvPicPr>
          <p:cNvPr id="8" name="Εικόνα 7" descr="Εικόνα που περιέχει τέχνη&#10;&#10;Περιγραφή που δημιουργήθηκε αυτόματα με μέτριο επίπεδο εμπιστοσύνης">
            <a:extLst>
              <a:ext uri="{FF2B5EF4-FFF2-40B4-BE49-F238E27FC236}">
                <a16:creationId xmlns:a16="http://schemas.microsoft.com/office/drawing/2014/main" xmlns="" id="{EB6E0D5F-EDE7-148D-0874-A200BE7F0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298" y="1843088"/>
            <a:ext cx="4171802" cy="367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7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Acute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mesenteric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ischemia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Etiology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+mj-lt"/>
              <a:buAutoNum type="arabicPeriod"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Embolic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+mj-lt"/>
              <a:buAutoNum type="arabicPeriod"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thrombosis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201150" y="6286500"/>
            <a:ext cx="3017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E.Christopher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Ellison, Zollinger´s Atlas of Surgical Operations, 2021 </a:t>
            </a:r>
          </a:p>
        </p:txBody>
      </p:sp>
      <p:pic>
        <p:nvPicPr>
          <p:cNvPr id="10" name="Εικόνα 9" descr="Εικόνα που περιέχει φιλμ ακτινογραφίας, ιατρική απεικόνιση, ακτινολογί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3FABB76B-81B8-8A35-9E8E-3D911644A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979" y="2031999"/>
            <a:ext cx="6146221" cy="328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548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Acute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mesenteric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ischemia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 Emergency in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visceral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surgery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Excision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necrotic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bowel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Revascularisation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201150" y="6286500"/>
            <a:ext cx="3017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E.Christopher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Ellison, Zollinger´s Atlas of Surgical Operations, 2021 </a:t>
            </a:r>
          </a:p>
        </p:txBody>
      </p:sp>
      <p:pic>
        <p:nvPicPr>
          <p:cNvPr id="8" name="Εικόνα 7" descr="Εικόνα που περιέχει σάρκα, κόκκινο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757ECA34-F53E-36EF-E8E7-422594E38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144" y="1254806"/>
            <a:ext cx="3785755" cy="459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751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Peritoneum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10136242" y="6600666"/>
            <a:ext cx="49398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www.youtube.com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Talks med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11214795-8EAF-ED4A-86EC-103DCD49C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679700" y="1962944"/>
            <a:ext cx="6832600" cy="4076700"/>
          </a:xfrm>
        </p:spPr>
      </p:pic>
    </p:spTree>
    <p:extLst>
      <p:ext uri="{BB962C8B-B14F-4D97-AF65-F5344CB8AC3E}">
        <p14:creationId xmlns:p14="http://schemas.microsoft.com/office/powerpoint/2010/main" xmlns="" val="409225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Acute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mesenteric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ischemia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 Emergency in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visceral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surgery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201150" y="6286500"/>
            <a:ext cx="3017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E.Christopher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Ellison, Zollinger´s Atlas of Surgical Operations, 2021 </a:t>
            </a:r>
          </a:p>
        </p:txBody>
      </p:sp>
      <p:pic>
        <p:nvPicPr>
          <p:cNvPr id="7" name="Εικόνα 6" descr="Εικόνα που περιέχει σάρκα, άτομο, εσωτερικός χώρος, μωρό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BFC8D447-FDE7-A796-F49E-CE848FCCF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6894" y="1751643"/>
            <a:ext cx="5181601" cy="451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434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Chronic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mesenteric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ischemia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atherosclerosis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Options</a:t>
            </a:r>
          </a:p>
          <a:p>
            <a:pPr lvl="1">
              <a:buFont typeface="Wingdings" pitchFamily="2" charset="2"/>
              <a:buChar char="v"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Surgery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v"/>
            </a:pP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Stents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201150" y="6286500"/>
            <a:ext cx="3017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E.Christopher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Ellison, Zollinger´s Atlas of Surgical Operations, 2021 </a:t>
            </a:r>
          </a:p>
        </p:txBody>
      </p:sp>
      <p:pic>
        <p:nvPicPr>
          <p:cNvPr id="5" name="Εικόνα 4" descr="Εικόνα που περιέχει άρθρωση, σάρκ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E105621E-2BB0-4433-66DB-420E7F106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410" y="1843088"/>
            <a:ext cx="51054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576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Nutcracker Syndrome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Rare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vein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compression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disorder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Compression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renal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vein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abdominal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aorta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superior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mesenteric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artery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Flank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pain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hematuria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201150" y="6286500"/>
            <a:ext cx="3017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E.Christopher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Ellison, Zollinger´s Atlas of Surgical Operations, 2021 </a:t>
            </a:r>
          </a:p>
        </p:txBody>
      </p:sp>
      <p:pic>
        <p:nvPicPr>
          <p:cNvPr id="7" name="Εικόνα 6" descr="Εικόνα που περιέχει καρτούν, clipart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FBE10A74-8016-5000-1EB0-BC98E1AC8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536" y="1648610"/>
            <a:ext cx="5289344" cy="359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848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Superior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Mesenteric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Artery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Syndrome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Compression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Pars III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Duodenum</a:t>
            </a:r>
          </a:p>
          <a:p>
            <a:pPr marL="0" indent="0">
              <a:buNone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Compression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abdominal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aorta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superior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mesenteric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artery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Postprandial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pain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conditions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diminished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mesenteric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fat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201150" y="6286500"/>
            <a:ext cx="3017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E.Christopher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Ellison, Zollinger´s Atlas of Surgical Operations, 2021 </a:t>
            </a:r>
          </a:p>
        </p:txBody>
      </p:sp>
      <p:pic>
        <p:nvPicPr>
          <p:cNvPr id="8" name="Εικόνα 7" descr="Εικόνα που περιέχει παιδική τέχνη, ζωγραφιά, τέχνη, εικονογράφηση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ECBD8B60-3BA5-0530-EC26-9DF0DFA74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223" y="1690688"/>
            <a:ext cx="22225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842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Meckel`s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Diverticulum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True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Diverticulum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gut wall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outpouch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v"/>
            </a:pP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False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Diverticulum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mucosa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submucosa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outpouch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Occur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especially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vasa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recta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perforate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muscularis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externa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201150" y="6286500"/>
            <a:ext cx="3017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E.Christopher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Ellison, Zollinger´s Atlas of Surgical Operations, 2021 </a:t>
            </a:r>
          </a:p>
        </p:txBody>
      </p:sp>
      <p:pic>
        <p:nvPicPr>
          <p:cNvPr id="7" name="Εικόνα 6" descr="Εικόνα που περιέχει καρδι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1CF68523-CDDC-31CA-9F15-DAB8E418D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1572" y="1657156"/>
            <a:ext cx="6056128" cy="276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201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Meckel`s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Diverticulum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True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diverticulum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Protrusion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ileum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jejunum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Often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30cm-50cm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ileocecal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valve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Relic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omphaloenteric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duct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regression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6th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embryonic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week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Font typeface="Wingdings" pitchFamily="2" charset="2"/>
              <a:buChar char="v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Incidence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2%-4%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infants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Asymptomatic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but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cause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bleeding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intestinal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obstruction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201150" y="6286500"/>
            <a:ext cx="3017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E.Christopher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Ellison, Zollinger´s Atlas of Surgical Operations, 2021 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48AFC358-8BD9-4376-D959-E65DA127E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463" y="1314450"/>
            <a:ext cx="49530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298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Ileocolic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valve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Sphincter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muscle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valve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seperates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large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limit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reflux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colonic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ileum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Histology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thickening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muscularis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mucosa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muscularis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externa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8743950" y="6286500"/>
            <a:ext cx="3474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Netter`s Surgical Anatomy and Approaches, 2020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Keith L. Moore, Clinically Oriented Anatomy, 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A590AF-4E25-4847-BE19-0D6A08799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817" y="1843088"/>
            <a:ext cx="3272644" cy="33003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15FC98-A897-C84A-8A2A-785EE8E27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3969" y="1783547"/>
            <a:ext cx="2797170" cy="4355935"/>
          </a:xfrm>
          <a:prstGeom prst="rect">
            <a:avLst/>
          </a:prstGeom>
        </p:spPr>
      </p:pic>
      <p:sp>
        <p:nvSpPr>
          <p:cNvPr id="9" name="Up Arrow 8">
            <a:extLst>
              <a:ext uri="{FF2B5EF4-FFF2-40B4-BE49-F238E27FC236}">
                <a16:creationId xmlns:a16="http://schemas.microsoft.com/office/drawing/2014/main" xmlns="" id="{7568E937-D577-584D-AD23-C83C54BFAD6A}"/>
              </a:ext>
            </a:extLst>
          </p:cNvPr>
          <p:cNvSpPr/>
          <p:nvPr/>
        </p:nvSpPr>
        <p:spPr>
          <a:xfrm>
            <a:off x="6409308" y="3749158"/>
            <a:ext cx="241738" cy="55306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xmlns="" id="{B8439386-8A98-6949-AF80-D90A7773D363}"/>
              </a:ext>
            </a:extLst>
          </p:cNvPr>
          <p:cNvSpPr/>
          <p:nvPr/>
        </p:nvSpPr>
        <p:spPr>
          <a:xfrm>
            <a:off x="6409308" y="2701159"/>
            <a:ext cx="241738" cy="5044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689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Innervation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556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Innervation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Receives</a:t>
            </a:r>
            <a:r>
              <a:rPr lang="de-CH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signals</a:t>
            </a:r>
            <a:r>
              <a:rPr lang="de-CH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endParaRPr lang="de-CH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Extrinsic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sources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Brain/spinal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cord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Intrinsic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Sources</a:t>
            </a:r>
          </a:p>
          <a:p>
            <a:pPr marL="0" indent="0">
              <a:buNone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43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Innervation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Functions</a:t>
            </a:r>
            <a:r>
              <a:rPr lang="de-CH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gastrointestinal tract</a:t>
            </a:r>
          </a:p>
          <a:p>
            <a:pPr marL="0" indent="0">
              <a:buNone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Motility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Secretomotor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glands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 tract</a:t>
            </a:r>
          </a:p>
          <a:p>
            <a:pPr>
              <a:buFont typeface="Wingdings" pitchFamily="2" charset="2"/>
              <a:buChar char="Ø"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Regulation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blood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Immunomodulation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925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Peritoneum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10136242" y="6600666"/>
            <a:ext cx="49398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www.youtube.com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Talks med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42613D0E-5AD9-EE4F-BC8D-8C8A6302A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840561" y="1781833"/>
            <a:ext cx="6510877" cy="4192304"/>
          </a:xfrm>
        </p:spPr>
      </p:pic>
    </p:spTree>
    <p:extLst>
      <p:ext uri="{BB962C8B-B14F-4D97-AF65-F5344CB8AC3E}">
        <p14:creationId xmlns:p14="http://schemas.microsoft.com/office/powerpoint/2010/main" xmlns="" val="248971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Extrinsic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Innervation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 descr="Εικόνα που περιέχει κείμενο, στιγμιότυπο οθόνης, γραμματοσειρά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989FCFC1-F0F3-5C08-EB97-96E5ED55C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900" y="2385448"/>
            <a:ext cx="5257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921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Autonomic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nervous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 descr="Εικόνα που περιέχει κείμενο, γραμματοσειρά, στιγμιότυπο οθόνης, Μπελ ηλεκτρίκ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672328DE-3206-3E89-8F93-BD91038D58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2517644"/>
            <a:ext cx="7772400" cy="305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71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Sympathetic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Nervous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System</a:t>
            </a:r>
          </a:p>
          <a:p>
            <a:pPr marL="0" indent="0">
              <a:buNone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Consists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neuron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Preganglionic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shorter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arises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thoracolumbar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spinal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cord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axons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travel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ganglion</a:t>
            </a:r>
            <a:endParaRPr lang="de-CH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Postganglionic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longer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begins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ganlgion</a:t>
            </a:r>
            <a:r>
              <a:rPr lang="de-CH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supply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 descr="Εικόνα που περιέχει σκίτσο/σχέδιο, καρτούν, τέχνη με γραμμές, εικονογράφηση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B17CFF8F-BBC6-D199-B179-8B50FA9EE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8673" y="3429000"/>
            <a:ext cx="7772400" cy="245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661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Sympathetic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Nervous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System</a:t>
            </a:r>
          </a:p>
          <a:p>
            <a:pPr>
              <a:buFont typeface="Wingdings" pitchFamily="2" charset="2"/>
              <a:buChar char="Ø"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Prevertebral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ganglia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Location: anterior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abdominal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aorta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 descr="Εικόνα που περιέχει σκίτσο/σχέδιο, καρτούν, τέχνη με γραμμές, εικονογράφηση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B17CFF8F-BBC6-D199-B179-8B50FA9EE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8673" y="3429000"/>
            <a:ext cx="7772400" cy="245193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C4C8A73B-4D28-E58B-D54C-6A78B6BB5B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0566" y="409002"/>
            <a:ext cx="3019845" cy="32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992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Sympathetic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Nervous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System</a:t>
            </a:r>
          </a:p>
          <a:p>
            <a:pPr marL="0" indent="0">
              <a:buNone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Inhibits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digestion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Slows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down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motility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gastrointestinal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secretion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Causes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contraction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gastrointestinal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sphincters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blood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vessels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 descr="Εικόνα που περιέχει σκίτσο/σχέδιο, καρτούν, τέχνη με γραμμές, εικονογράφηση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B17CFF8F-BBC6-D199-B179-8B50FA9EE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8673" y="3429000"/>
            <a:ext cx="7772400" cy="245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742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Parasympathetic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Nervous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System</a:t>
            </a:r>
          </a:p>
          <a:p>
            <a:pPr marL="0" indent="0">
              <a:buNone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Consists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neuron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Preganglionic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longer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arises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craniosacral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spine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cord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axons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travel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ganglia</a:t>
            </a:r>
            <a:endParaRPr lang="de-CH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Postganglionic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shorter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begins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ganlgion</a:t>
            </a:r>
            <a:r>
              <a:rPr lang="de-CH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supply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 descr="Εικόνα που περιέχει σκίτσο/σχέδιο, ζωγραφιά, τέχνη με γραμμέ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7C70DF94-097D-CA81-D3A0-57BB9DA24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608" y="3390127"/>
            <a:ext cx="7772400" cy="250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497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Parasympathetic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Nervous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System</a:t>
            </a:r>
          </a:p>
          <a:p>
            <a:pPr marL="0" indent="0">
              <a:buNone/>
            </a:pPr>
            <a:r>
              <a:rPr lang="de-CH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Opposite</a:t>
            </a:r>
            <a:r>
              <a:rPr lang="de-CH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sympathetic</a:t>
            </a:r>
            <a:r>
              <a:rPr lang="de-CH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nervous</a:t>
            </a:r>
            <a:r>
              <a:rPr lang="de-CH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de-CH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Stimulates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digestion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Increases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gastrointestinal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secretion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motor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 descr="Εικόνα που περιέχει σκίτσο/σχέδιο, ζωγραφιά, τέχνη με γραμμέ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7C70DF94-097D-CA81-D3A0-57BB9DA24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608" y="3390127"/>
            <a:ext cx="7772400" cy="250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061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Extrinsic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innervation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Sympathetic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nervous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Preganglionic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de-CH" sz="1600" b="1" i="0" u="none" strike="noStrike" dirty="0" err="1">
                <a:solidFill>
                  <a:srgbClr val="49535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sympathetic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fibers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arising</a:t>
            </a:r>
            <a:r>
              <a:rPr lang="de-CH" sz="16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CH" sz="16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endParaRPr lang="de-CH" sz="16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thoracolumbar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spinal </a:t>
            </a: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cord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endParaRPr lang="de-CH" sz="1600" dirty="0">
              <a:solidFill>
                <a:srgbClr val="495354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travel</a:t>
            </a:r>
            <a:r>
              <a:rPr lang="de-CH" sz="16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de-CH" sz="16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greater</a:t>
            </a:r>
            <a:r>
              <a:rPr lang="de-CH" sz="16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b="1" i="0" u="none" strike="noStrike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lesser</a:t>
            </a:r>
            <a:r>
              <a:rPr lang="de-CH" sz="1600" b="1" i="0" u="none" strike="noStrike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0" u="none" strike="noStrike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thoracic</a:t>
            </a:r>
            <a:r>
              <a:rPr lang="de-CH" sz="1600" b="1" i="0" u="none" strike="noStrike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0" u="none" strike="noStrike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splanchnic</a:t>
            </a:r>
            <a:r>
              <a:rPr lang="de-CH" sz="1600" b="1" i="0" u="none" strike="noStrike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0" i="0" u="none" strike="noStrike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nerves</a:t>
            </a:r>
            <a:r>
              <a:rPr lang="de-CH" sz="1600" b="0" i="0" u="none" strike="noStrike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6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de-CH" sz="1600" dirty="0">
              <a:solidFill>
                <a:srgbClr val="495354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0" u="none" strike="noStrike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celiac</a:t>
            </a:r>
            <a:r>
              <a:rPr lang="de-CH" sz="16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aorticorenal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superior </a:t>
            </a: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mesenteric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ganglia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 descr="Εικόνα που περιέχει τέχνη, ζωγραφική, κόκκινο, ρίγε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B60E42E9-171D-76B9-FDB8-03EFF91F20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573" y="1768576"/>
            <a:ext cx="2330131" cy="296903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2F35C38C-90A4-220F-448B-B2344C985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8725" y="4082143"/>
            <a:ext cx="2132196" cy="232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295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Extrinsic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innervation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Sympathetic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nervous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b="1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Nervous</a:t>
            </a: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splanchnicus</a:t>
            </a: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major</a:t>
            </a: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(T5-9/T10)</a:t>
            </a:r>
            <a:endParaRPr lang="de-CH" sz="1600" b="1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Make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way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abdomen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u="sng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piercing</a:t>
            </a:r>
            <a:r>
              <a:rPr lang="de-CH" sz="1600" u="sng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u="sng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u="sng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ipsilateral </a:t>
            </a:r>
            <a:r>
              <a:rPr lang="de-CH" sz="1600" u="sng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crus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diaphragm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synapse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celiac</a:t>
            </a:r>
            <a:r>
              <a:rPr lang="de-CH" sz="1600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ganglia</a:t>
            </a:r>
            <a:r>
              <a:rPr lang="de-CH" sz="1600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prevertebral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ganglia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endParaRPr lang="de-CH" sz="16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 descr="Εικόνα που περιέχει καρτούν, ζωγραφική, τέχνη, ζωγραφιά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FD412E5F-62F1-376C-0CA5-8D30247A0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5808" y="2826208"/>
            <a:ext cx="5321300" cy="3454400"/>
          </a:xfrm>
          <a:prstGeom prst="rect">
            <a:avLst/>
          </a:prstGeom>
        </p:spPr>
      </p:pic>
      <p:pic>
        <p:nvPicPr>
          <p:cNvPr id="10" name="Εικόνα 9" descr="Εικόνα που περιέχει τέχνη, ζωγραφική, κόκκινο, ρίγε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7C929813-F776-2C64-084F-6B466F873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9379" y="3207925"/>
            <a:ext cx="2330131" cy="2969038"/>
          </a:xfrm>
          <a:prstGeom prst="rect">
            <a:avLst/>
          </a:prstGeom>
        </p:spPr>
      </p:pic>
      <p:sp>
        <p:nvSpPr>
          <p:cNvPr id="11" name="Δεξιό βέλος 10">
            <a:extLst>
              <a:ext uri="{FF2B5EF4-FFF2-40B4-BE49-F238E27FC236}">
                <a16:creationId xmlns:a16="http://schemas.microsoft.com/office/drawing/2014/main" xmlns="" id="{95DCC9EB-06C4-21FB-07D2-1B86E3DF0144}"/>
              </a:ext>
            </a:extLst>
          </p:cNvPr>
          <p:cNvSpPr/>
          <p:nvPr/>
        </p:nvSpPr>
        <p:spPr>
          <a:xfrm>
            <a:off x="2837665" y="5461186"/>
            <a:ext cx="817853" cy="5018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5886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Extrinsic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innervation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Sympathetic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nervous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b="1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Nervous</a:t>
            </a: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splanchnicus</a:t>
            </a: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minor (T10-11)</a:t>
            </a:r>
            <a:endParaRPr lang="de-CH" sz="1600" b="1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Arise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inferior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great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splachnic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nerves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travel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lateral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also </a:t>
            </a:r>
            <a:r>
              <a:rPr lang="de-CH" sz="1600" u="sng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piercing</a:t>
            </a:r>
            <a:r>
              <a:rPr lang="de-CH" sz="1600" u="sng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u="sng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u="sng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ipsilateral </a:t>
            </a:r>
            <a:r>
              <a:rPr lang="de-CH" sz="1600" u="sng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crus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diaphragm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delivers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axons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celiac</a:t>
            </a:r>
            <a:r>
              <a:rPr lang="de-CH" sz="1600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ganglia</a:t>
            </a:r>
            <a:r>
              <a:rPr lang="de-CH" sz="1600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prevertebral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ganglia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de-CH" sz="1600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aorticorenal</a:t>
            </a:r>
            <a:r>
              <a:rPr lang="de-CH" sz="1600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ganglia</a:t>
            </a:r>
            <a:r>
              <a:rPr lang="de-CH" sz="1600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endParaRPr lang="de-CH" sz="16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Εικόνα 9" descr="Εικόνα που περιέχει τέχνη, ζωγραφική, κόκκινο, ρίγε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7C929813-F776-2C64-084F-6B466F873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9301" y="3616869"/>
            <a:ext cx="2330131" cy="2969038"/>
          </a:xfrm>
          <a:prstGeom prst="rect">
            <a:avLst/>
          </a:prstGeom>
        </p:spPr>
      </p:pic>
      <p:sp>
        <p:nvSpPr>
          <p:cNvPr id="11" name="Δεξιό βέλος 10">
            <a:extLst>
              <a:ext uri="{FF2B5EF4-FFF2-40B4-BE49-F238E27FC236}">
                <a16:creationId xmlns:a16="http://schemas.microsoft.com/office/drawing/2014/main" xmlns="" id="{95DCC9EB-06C4-21FB-07D2-1B86E3DF0144}"/>
              </a:ext>
            </a:extLst>
          </p:cNvPr>
          <p:cNvSpPr/>
          <p:nvPr/>
        </p:nvSpPr>
        <p:spPr>
          <a:xfrm>
            <a:off x="2837665" y="5461186"/>
            <a:ext cx="817853" cy="5018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97B37EE2-68A0-CAC8-A472-DC9D938BB9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5414" y="3060756"/>
            <a:ext cx="4257406" cy="290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158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EAF16AD-CB3F-954A-A9F0-D8FC5431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255" y="1965609"/>
            <a:ext cx="6184900" cy="42672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9389234-A643-BB47-87B8-629E00466088}"/>
              </a:ext>
            </a:extLst>
          </p:cNvPr>
          <p:cNvSpPr/>
          <p:nvPr/>
        </p:nvSpPr>
        <p:spPr>
          <a:xfrm>
            <a:off x="2891255" y="1965609"/>
            <a:ext cx="6184900" cy="4267200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Peritoneum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9424016" y="6600666"/>
            <a:ext cx="36415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www.youtube.com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Talks med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0BD3E7D-8274-A046-B0FF-415C65049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717799" y="1931193"/>
            <a:ext cx="7019813" cy="4301615"/>
          </a:xfrm>
        </p:spPr>
      </p:pic>
    </p:spTree>
    <p:extLst>
      <p:ext uri="{BB962C8B-B14F-4D97-AF65-F5344CB8AC3E}">
        <p14:creationId xmlns:p14="http://schemas.microsoft.com/office/powerpoint/2010/main" xmlns="" val="326073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Extrinsic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innervation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Sympathetic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nervous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b="1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Nervous</a:t>
            </a: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splanchnicus</a:t>
            </a: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imus</a:t>
            </a: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(T11-12)</a:t>
            </a:r>
            <a:endParaRPr lang="de-CH" sz="1600" b="1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delivers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axons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celiac</a:t>
            </a:r>
            <a:r>
              <a:rPr lang="de-CH" sz="1600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ganglia</a:t>
            </a:r>
            <a:r>
              <a:rPr lang="de-CH" sz="1600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prevertebral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ganglia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de-CH" sz="1600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aorticorenal</a:t>
            </a:r>
            <a:r>
              <a:rPr lang="de-CH" sz="1600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ganglia</a:t>
            </a:r>
            <a:r>
              <a:rPr lang="de-CH" sz="1600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de-CH" sz="1600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mostly</a:t>
            </a:r>
            <a:r>
              <a:rPr lang="de-CH" sz="16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innervates</a:t>
            </a:r>
            <a:r>
              <a:rPr lang="de-CH" sz="16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endParaRPr lang="de-CH" sz="1600" dirty="0"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 descr="Εικόνα που περιέχει ζωγραφική, ζωγραφιά, τέχνη, καρτούν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14B63D4C-5998-12E7-E1DD-40952239D6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600" y="3236958"/>
            <a:ext cx="51308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621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Celiac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Plexus</a:t>
            </a: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Complex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intersecting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nerves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Houses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sympathetic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</a:p>
          <a:p>
            <a:pPr marL="0" indent="0">
              <a:buNone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parasympathetic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neurons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 T12/L1</a:t>
            </a: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celiac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aorticorenal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ganglia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Supplies</a:t>
            </a:r>
            <a:r>
              <a:rPr lang="de-CH" sz="160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stomach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liver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pancreas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Gallbladder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spleen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kidneys</a:t>
            </a:r>
            <a:endParaRPr lang="de-CH" sz="160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 descr="Εικόνα που περιέχει τέχνη, καρτούν, ζωγραφική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4D763AB6-3A5D-1AA9-263C-6995BC094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3836" y="1917941"/>
            <a:ext cx="5447196" cy="371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950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Superior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Mesenteric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Plexus</a:t>
            </a:r>
          </a:p>
          <a:p>
            <a:pPr>
              <a:buFont typeface="Wingdings" pitchFamily="2" charset="2"/>
              <a:buChar char="Ø"/>
            </a:pP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Inferior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continuation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celiac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plexus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Accompanies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superior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mesenteric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artery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de-CH" sz="160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origin</a:t>
            </a:r>
            <a:r>
              <a:rPr lang="de-CH" sz="160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SMA </a:t>
            </a:r>
            <a:r>
              <a:rPr lang="de-CH" sz="160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de-CH" sz="160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ganglio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de-CH" sz="1600" dirty="0">
              <a:solidFill>
                <a:srgbClr val="495354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Gives</a:t>
            </a:r>
            <a:r>
              <a:rPr lang="de-CH" sz="160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off </a:t>
            </a:r>
            <a:r>
              <a:rPr lang="de-CH" sz="160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de-CH" sz="160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plecus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inf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Duod-Asc.Colon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CH" sz="160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 descr="Εικόνα που περιέχει ζωγραφική, ζωγραφιά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67C3D9E5-016E-293C-9096-C0B66135D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5626" y="1923392"/>
            <a:ext cx="6067929" cy="3285997"/>
          </a:xfrm>
          <a:prstGeom prst="rect">
            <a:avLst/>
          </a:prstGeom>
        </p:spPr>
      </p:pic>
      <p:pic>
        <p:nvPicPr>
          <p:cNvPr id="10" name="Εικόνα 9" descr="Εικόνα που περιέχει σάρκα, Αιμοφόρο αγγείο, φλέβα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EB2040B6-62C4-67CD-2A6B-AA291BE423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4227" y="4138427"/>
            <a:ext cx="3542683" cy="241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990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Extrinsic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innervation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Parasympathetic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nervous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Nervus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vagus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CH" sz="1600" dirty="0">
              <a:solidFill>
                <a:srgbClr val="495354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Originate</a:t>
            </a:r>
            <a:r>
              <a:rPr lang="de-CH" sz="16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CH" sz="16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brainstem</a:t>
            </a:r>
            <a:endParaRPr lang="de-CH" sz="16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Make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way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down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neck and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thoracic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cavity</a:t>
            </a:r>
            <a:endParaRPr lang="de-CH" sz="1600" dirty="0">
              <a:solidFill>
                <a:srgbClr val="495354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Lateral </a:t>
            </a:r>
            <a:r>
              <a:rPr lang="de-CH" sz="16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600" b="0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0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esophagus</a:t>
            </a:r>
            <a:endParaRPr lang="de-CH" sz="16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Turning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anteriorly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posteriorly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crossing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diaphragm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600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form</a:t>
            </a:r>
            <a:endParaRPr lang="de-CH" sz="600" dirty="0">
              <a:solidFill>
                <a:srgbClr val="495354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Anterior </a:t>
            </a:r>
            <a:r>
              <a:rPr lang="de-CH" sz="1600" b="1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vagal</a:t>
            </a: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trunk</a:t>
            </a:r>
            <a:endParaRPr lang="de-CH" sz="1600" b="1" dirty="0">
              <a:solidFill>
                <a:srgbClr val="495354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de-CH" sz="1600" b="1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Posterior</a:t>
            </a: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vagal</a:t>
            </a: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trunk</a:t>
            </a:r>
            <a:endParaRPr lang="de-CH" sz="1600" b="1" dirty="0">
              <a:solidFill>
                <a:srgbClr val="495354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 descr="Εικόνα που περιέχει παιχνίδι, φιγουρίνι, καρτούν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1939C9A6-C7B3-EAA3-542E-5A764AFCC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2833" y="2056940"/>
            <a:ext cx="4184896" cy="4754165"/>
          </a:xfrm>
          <a:prstGeom prst="rect">
            <a:avLst/>
          </a:prstGeom>
        </p:spPr>
      </p:pic>
      <p:sp>
        <p:nvSpPr>
          <p:cNvPr id="9" name="Αριστερό βέλος 8">
            <a:extLst>
              <a:ext uri="{FF2B5EF4-FFF2-40B4-BE49-F238E27FC236}">
                <a16:creationId xmlns:a16="http://schemas.microsoft.com/office/drawing/2014/main" xmlns="" id="{199DF559-FF54-E852-2021-DF3DE8D254E6}"/>
              </a:ext>
            </a:extLst>
          </p:cNvPr>
          <p:cNvSpPr/>
          <p:nvPr/>
        </p:nvSpPr>
        <p:spPr>
          <a:xfrm>
            <a:off x="10642253" y="333929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77004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Extrinsic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innervation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Parasympathetic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nervous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b="1" i="0" u="none" strike="noStrike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Anterior </a:t>
            </a:r>
            <a:r>
              <a:rPr lang="de-CH" sz="1600" b="1" i="0" u="none" strike="noStrike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vagal</a:t>
            </a:r>
            <a:r>
              <a:rPr lang="de-CH" sz="1600" b="1" i="0" u="none" strike="noStrike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0" u="none" strike="noStrike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trunk</a:t>
            </a:r>
            <a:r>
              <a:rPr lang="de-CH" sz="1600" b="1" i="0" u="none" strike="noStrike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fibers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mostly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but </a:t>
            </a: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vagus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stomach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duodenum</a:t>
            </a:r>
            <a:endParaRPr lang="de-CH" sz="1600" b="1" dirty="0">
              <a:solidFill>
                <a:srgbClr val="495354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 descr="Εικόνα που περιέχει καρτούν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5A93AA9A-1375-B8DD-DB04-8AF45FF81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4542" y="2603902"/>
            <a:ext cx="52959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236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Extrinsic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innervation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Parasympathetic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nervous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b="1" i="0" u="none" strike="noStrike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Posterior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0" u="none" strike="noStrike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vagal</a:t>
            </a:r>
            <a:r>
              <a:rPr lang="de-CH" sz="1600" b="1" i="0" u="none" strike="noStrike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0" u="none" strike="noStrike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trunk</a:t>
            </a:r>
            <a:r>
              <a:rPr lang="de-CH" sz="1600" b="1" i="0" u="none" strike="noStrike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fibers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mostly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i="0" u="none" strike="noStrike" dirty="0" err="1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vagus</a:t>
            </a:r>
            <a:r>
              <a:rPr lang="de-CH" sz="1600" b="1" i="0" u="none" strike="noStrike" dirty="0">
                <a:solidFill>
                  <a:srgbClr val="49535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CH" sz="1600" b="1" dirty="0">
              <a:solidFill>
                <a:srgbClr val="495354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Εικόνα 10" descr="Εικόνα που περιέχει ζωγραφική, ζωγραφιά, καρτούν, εικονογράφηση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5C273561-B30F-05B6-2018-60A73E4FD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0002" y="2678233"/>
            <a:ext cx="4953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880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Intrinsic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innervation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nervous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Myenteric</a:t>
            </a:r>
            <a:r>
              <a:rPr lang="de-CH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plexus</a:t>
            </a:r>
            <a:endParaRPr lang="de-CH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de-CH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Submucosal</a:t>
            </a:r>
            <a:r>
              <a:rPr lang="de-CH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Plexus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72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Intrinsic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innervation</a:t>
            </a: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Controls</a:t>
            </a:r>
          </a:p>
          <a:p>
            <a:pPr>
              <a:buFont typeface="Wingdings" pitchFamily="2" charset="2"/>
              <a:buChar char="Ø"/>
            </a:pP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Tone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smooth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muscle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Speed and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muscle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contractions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 descr="Εικόνα που περιέχει κείμενο, επαγγελματική κάρτ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E5A81218-0550-C450-3780-9E98B13924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7778" y="2122931"/>
            <a:ext cx="6587821" cy="308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117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51982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Intrinsic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innervation</a:t>
            </a: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Controls</a:t>
            </a:r>
          </a:p>
          <a:p>
            <a:pPr>
              <a:buFont typeface="Wingdings" pitchFamily="2" charset="2"/>
              <a:buChar char="Ø"/>
            </a:pP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Intestinal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secretion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enzymes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Absorption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food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``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little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brain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``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operates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independently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brain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spinal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cord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 descr="Εικόνα που περιέχει κείμενο, επαγγελματική κάρτα, παπούτσι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EF2449C6-201D-D066-ADDD-2A0311BE3A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1460500"/>
            <a:ext cx="7772400" cy="365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930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-Innervation-Synopsis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xmlns="" id="{92156AC5-A2DC-EF57-0F01-C99FA97AE0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907868" y="1877218"/>
            <a:ext cx="9372113" cy="435133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836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EAF16AD-CB3F-954A-A9F0-D8FC5431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255" y="1965609"/>
            <a:ext cx="6184900" cy="42672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9389234-A643-BB47-87B8-629E00466088}"/>
              </a:ext>
            </a:extLst>
          </p:cNvPr>
          <p:cNvSpPr/>
          <p:nvPr/>
        </p:nvSpPr>
        <p:spPr>
          <a:xfrm>
            <a:off x="2891255" y="1965609"/>
            <a:ext cx="6184900" cy="4267200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xmlns="" id="{7F45DEA4-9A65-464A-B7D7-F9650B0DB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de-CH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endParaRPr lang="el-GR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350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-Innervation-Synopsis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Θέση περιεχομένου 7" descr="Εικόνα που περιέχει κείμενο, μωρό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34D5B5AD-160F-6E75-51D1-61B4FC6852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2254444" y="2013735"/>
            <a:ext cx="8355419" cy="3779219"/>
          </a:xfrm>
        </p:spPr>
      </p:pic>
    </p:spTree>
    <p:extLst>
      <p:ext uri="{BB962C8B-B14F-4D97-AF65-F5344CB8AC3E}">
        <p14:creationId xmlns:p14="http://schemas.microsoft.com/office/powerpoint/2010/main" xmlns="" val="73792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-Innervation-Synopsis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xmlns="" id="{DEEF742A-AA7A-2056-1482-FF28FC2DCE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2260324" y="2055813"/>
            <a:ext cx="8547921" cy="3555098"/>
          </a:xfrm>
        </p:spPr>
      </p:pic>
    </p:spTree>
    <p:extLst>
      <p:ext uri="{BB962C8B-B14F-4D97-AF65-F5344CB8AC3E}">
        <p14:creationId xmlns:p14="http://schemas.microsoft.com/office/powerpoint/2010/main" xmlns="" val="370029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de-CH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CH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lvl="3" indent="0">
              <a:buNone/>
            </a:pP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nodes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CH" sz="32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066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Lymphatic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Anatomy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Afferent </a:t>
            </a:r>
            <a:r>
              <a:rPr lang="de-CH" sz="1600" b="1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nodes</a:t>
            </a: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CH" sz="1600" b="1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inwards</a:t>
            </a: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endParaRPr lang="de-CH" sz="1600" b="1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Efferent </a:t>
            </a:r>
            <a:r>
              <a:rPr lang="de-CH" sz="1600" b="1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nodes</a:t>
            </a: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CH" sz="1600" b="1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outwards</a:t>
            </a:r>
            <a:r>
              <a:rPr lang="de-CH" sz="1600" b="1" dirty="0">
                <a:solidFill>
                  <a:srgbClr val="495354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CH" sz="16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580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Ileocolic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nodes</a:t>
            </a: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drainage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termial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ileum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cecum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ascending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colon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 descr="Εικόνα που περιέχει τέχνη&#10;&#10;Περιγραφή που δημιουργήθηκε αυτόματα με χαμηλό επίπεδο εμπιστοσύνης">
            <a:extLst>
              <a:ext uri="{FF2B5EF4-FFF2-40B4-BE49-F238E27FC236}">
                <a16:creationId xmlns:a16="http://schemas.microsoft.com/office/drawing/2014/main" xmlns="" id="{E5DA5785-409F-EA5C-D1E7-BC219B781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1550" y="2785011"/>
            <a:ext cx="50165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60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Juxtaintestinal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nodes</a:t>
            </a: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arcades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vasa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recta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jejunal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ileal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arteries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 descr="Εικόνα που περιέχει Αιμοφόρο αγγείο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CF1073B3-5C2E-B681-8058-7CC6F70B7A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7778" y="2665939"/>
            <a:ext cx="4769626" cy="3489676"/>
          </a:xfrm>
          <a:prstGeom prst="rect">
            <a:avLst/>
          </a:prstGeom>
        </p:spPr>
      </p:pic>
      <p:pic>
        <p:nvPicPr>
          <p:cNvPr id="10" name="Εικόνα 9" descr="Εικόνα που περιέχει Αιμοφόρο αγγείο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3536F686-22D4-B6E2-5A77-815B28A64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2707" y="2713827"/>
            <a:ext cx="5475571" cy="344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505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mesenteric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nodes</a:t>
            </a: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mesentery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de-CH" sz="16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4943F476-C19A-E588-B8F8-467DC893F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2586231"/>
            <a:ext cx="49657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657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Superior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mesenteric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nodes</a:t>
            </a: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drainage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reported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nodes</a:t>
            </a:r>
            <a:endParaRPr lang="de-CH" sz="16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 descr="Εικόνα που περιέχει Αιμοφόρο αγγείο, σάρκα, εκκλησιαστικό όργανο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C5D438F3-D274-4180-50E2-0C555E6A0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8702" y="2779695"/>
            <a:ext cx="39243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039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Celiac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nodes</a:t>
            </a: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Might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receive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superior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mesenteric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nodes</a:t>
            </a:r>
            <a:endParaRPr lang="de-CH" sz="16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 descr="Εικόνα που περιέχει Αιμοφόρο αγγείο, σάρκα, εκκλησιαστικό όργανο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C5D438F3-D274-4180-50E2-0C555E6A0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8702" y="2779695"/>
            <a:ext cx="39243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873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Cisterna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chyli</a:t>
            </a: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Formed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union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lumbar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trunk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intestinal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trunk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Drains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abdomen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limbs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pelvic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organs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CH" sz="1600" b="0" i="0" u="none" strike="noStrike" dirty="0">
              <a:solidFill>
                <a:srgbClr val="49535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 descr="Εικόνα που περιέχει Αιμοφόρο αγγείο, σάρκ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8B777F38-F26A-D908-3E62-FB0B1874DB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5100" y="3087346"/>
            <a:ext cx="42418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990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Topography</a:t>
            </a:r>
            <a:endParaRPr lang="en-US" sz="1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Starts after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pylorus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stomach</a:t>
            </a:r>
            <a:endParaRPr lang="el-G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ileocecal</a:t>
            </a: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valve</a:t>
            </a:r>
            <a:endParaRPr lang="el-G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Parts</a:t>
            </a:r>
            <a:endParaRPr lang="el-GR" sz="1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Duodenum</a:t>
            </a:r>
            <a:endParaRPr lang="el-G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Jejunum</a:t>
            </a:r>
          </a:p>
          <a:p>
            <a:pPr>
              <a:buFont typeface="Wingdings" pitchFamily="2" charset="2"/>
              <a:buChar char="Ø"/>
            </a:pPr>
            <a:r>
              <a:rPr lang="de-CH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Ileum</a:t>
            </a:r>
            <a:endParaRPr lang="el-G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 descr="Εικόνα που περιέχει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16C6ECF8-6F47-2299-250E-F7D141967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263" y="1756612"/>
            <a:ext cx="3095952" cy="500379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xmlns="" id="{2725D347-D27A-5C93-8666-4F0FDB158A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2061" y="1745563"/>
            <a:ext cx="33528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296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3081" y="1648610"/>
            <a:ext cx="10358920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Cisterna</a:t>
            </a:r>
            <a:r>
              <a:rPr lang="de-CH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chyli</a:t>
            </a:r>
            <a:endParaRPr lang="de-CH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Sac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-like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expansion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thoracic</a:t>
            </a:r>
            <a:r>
              <a:rPr lang="de-CH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duct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abdominal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aorta</a:t>
            </a:r>
            <a:endParaRPr lang="de-CH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pierces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diaphragm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aorta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T12</a:t>
            </a:r>
          </a:p>
          <a:p>
            <a:pPr marL="0" indent="0">
              <a:buNone/>
            </a:pP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continues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posterior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mediastinum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drainining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venous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angle</a:t>
            </a:r>
          </a:p>
          <a:p>
            <a:pPr marL="0" indent="0">
              <a:buNone/>
            </a:pP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            (internal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jug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and </a:t>
            </a:r>
            <a:r>
              <a:rPr lang="de-CH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subcl</a:t>
            </a:r>
            <a:r>
              <a:rPr lang="de-CH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9453927" y="6322686"/>
            <a:ext cx="2984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LernAtlas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Sabiston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Textbook of Surgery, 20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 descr="Εικόνα που περιέχει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1E1CDEF0-C314-B07E-975F-6642979E9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358" y="3573517"/>
            <a:ext cx="3640689" cy="317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956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EAF16AD-CB3F-954A-A9F0-D8FC5431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255" y="1965609"/>
            <a:ext cx="6184900" cy="4267200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383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5BE5F3E-4934-064A-9A2D-7856B60A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de-CH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C29B93-1BA2-B24E-9B50-A41CAF4D6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97EE08-1DCF-E343-AF84-072B00F5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245" y="1648610"/>
            <a:ext cx="3785755" cy="475416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clear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anatomic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border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jeunum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ileum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intestine</a:t>
            </a:r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loops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33BDFD-BFFF-CB46-95F8-1E137061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33273" cy="1648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77BDF7-E3C9-AE47-97BA-8FC1844D8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63" y="0"/>
            <a:ext cx="1638938" cy="164861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3549BDA9-22D4-884E-9CBD-5EA2AC832290}"/>
              </a:ext>
            </a:extLst>
          </p:cNvPr>
          <p:cNvSpPr txBox="1">
            <a:spLocks/>
          </p:cNvSpPr>
          <p:nvPr/>
        </p:nvSpPr>
        <p:spPr>
          <a:xfrm>
            <a:off x="1038008" y="517525"/>
            <a:ext cx="10515600" cy="1131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B4633B-B7DF-8241-B040-7ED48901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01388"/>
            <a:ext cx="1727779" cy="1745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C4097-4499-8B48-A563-79F490B57528}"/>
              </a:ext>
            </a:extLst>
          </p:cNvPr>
          <p:cNvSpPr txBox="1"/>
          <p:nvPr/>
        </p:nvSpPr>
        <p:spPr>
          <a:xfrm>
            <a:off x="8550442" y="6522741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D07E7-8160-BD4C-9AC9-2EA61D82BD81}"/>
              </a:ext>
            </a:extLst>
          </p:cNvPr>
          <p:cNvSpPr txBox="1"/>
          <p:nvPr/>
        </p:nvSpPr>
        <p:spPr>
          <a:xfrm>
            <a:off x="8860221" y="6402775"/>
            <a:ext cx="33579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Learning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Alice Roberts The Complete Human Body, 2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2016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35AAA098-2CCF-94F5-12A3-A708D137E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67" y="2443042"/>
            <a:ext cx="2949348" cy="1648610"/>
          </a:xfrm>
          <a:prstGeom prst="rect">
            <a:avLst/>
          </a:prstGeom>
        </p:spPr>
      </p:pic>
      <p:pic>
        <p:nvPicPr>
          <p:cNvPr id="11" name="Εικόνα 10" descr="Εικόνα που περιέχει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5AEAE487-0C9D-E0B6-3565-BF5FA5307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1575" y="1595608"/>
            <a:ext cx="2816425" cy="45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247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13098</TotalTime>
  <Words>2960</Words>
  <Application>Microsoft Office PowerPoint</Application>
  <PresentationFormat>Προσαρμογή</PresentationFormat>
  <Paragraphs>833</Paragraphs>
  <Slides>81</Slides>
  <Notes>33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81</vt:i4>
      </vt:variant>
    </vt:vector>
  </HeadingPairs>
  <TitlesOfParts>
    <vt:vector size="82" baseType="lpstr">
      <vt:lpstr>Office Theme</vt:lpstr>
      <vt:lpstr>Διαφάνεια 1</vt:lpstr>
      <vt:lpstr>Topography of the Abdomen</vt:lpstr>
      <vt:lpstr>Topography of the Abdomen</vt:lpstr>
      <vt:lpstr>Peritoneum</vt:lpstr>
      <vt:lpstr>Peritoneum</vt:lpstr>
      <vt:lpstr>Peritoneum</vt:lpstr>
      <vt:lpstr>Διαφάνεια 7</vt:lpstr>
      <vt:lpstr>Small intestine </vt:lpstr>
      <vt:lpstr>Small intestine </vt:lpstr>
      <vt:lpstr>Small Intestine </vt:lpstr>
      <vt:lpstr>Small Intestine </vt:lpstr>
      <vt:lpstr>Small intestine </vt:lpstr>
      <vt:lpstr>Small Bowel </vt:lpstr>
      <vt:lpstr>Διαφάνεια 14</vt:lpstr>
      <vt:lpstr>Mesentery </vt:lpstr>
      <vt:lpstr>Mesentery </vt:lpstr>
      <vt:lpstr>Mesentery </vt:lpstr>
      <vt:lpstr>Διαφάνεια 18</vt:lpstr>
      <vt:lpstr>Histology </vt:lpstr>
      <vt:lpstr>Histology </vt:lpstr>
      <vt:lpstr>Histology </vt:lpstr>
      <vt:lpstr>Histology </vt:lpstr>
      <vt:lpstr>Histology </vt:lpstr>
      <vt:lpstr>Διαφάνεια 24</vt:lpstr>
      <vt:lpstr>Jejunum </vt:lpstr>
      <vt:lpstr>Ileum </vt:lpstr>
      <vt:lpstr>Small intestine/anatomic relationships </vt:lpstr>
      <vt:lpstr>Small intestine/anatomic relationships </vt:lpstr>
      <vt:lpstr>Small intestine/anatomic relationships </vt:lpstr>
      <vt:lpstr>Small intestine/anatomic relationships </vt:lpstr>
      <vt:lpstr>Small intestine/anatomic relationships </vt:lpstr>
      <vt:lpstr>Διαφάνεια 32</vt:lpstr>
      <vt:lpstr>Small intestine/Arteries </vt:lpstr>
      <vt:lpstr>Small intestine/Arteries</vt:lpstr>
      <vt:lpstr>Small intestine/Arteries </vt:lpstr>
      <vt:lpstr>Small intestine/Veins</vt:lpstr>
      <vt:lpstr>Mesenteric ischemia </vt:lpstr>
      <vt:lpstr>Acute mesenteric ischemia </vt:lpstr>
      <vt:lpstr>Acute mesenteric ischemia </vt:lpstr>
      <vt:lpstr>Acute mesenteric ischemia </vt:lpstr>
      <vt:lpstr>Chronic mesenteric ischemia </vt:lpstr>
      <vt:lpstr>Nutcracker Syndrome </vt:lpstr>
      <vt:lpstr>Superior Mesenteric Artery Syndrome </vt:lpstr>
      <vt:lpstr>Meckel`s Diverticulum</vt:lpstr>
      <vt:lpstr>Meckel`s Diverticulum </vt:lpstr>
      <vt:lpstr>Ileocolic valve</vt:lpstr>
      <vt:lpstr> </vt:lpstr>
      <vt:lpstr>Small Intestine </vt:lpstr>
      <vt:lpstr>Small Intestine </vt:lpstr>
      <vt:lpstr>Small Intestine </vt:lpstr>
      <vt:lpstr>Small Intestine </vt:lpstr>
      <vt:lpstr>Small Intestine </vt:lpstr>
      <vt:lpstr>Small Intestine </vt:lpstr>
      <vt:lpstr>Small Intestine </vt:lpstr>
      <vt:lpstr>Small Intestine </vt:lpstr>
      <vt:lpstr>Small Intestine </vt:lpstr>
      <vt:lpstr>Small Intestine </vt:lpstr>
      <vt:lpstr>Small Intestine </vt:lpstr>
      <vt:lpstr>Small Intestine </vt:lpstr>
      <vt:lpstr>Small Intestine </vt:lpstr>
      <vt:lpstr>Small Intestine </vt:lpstr>
      <vt:lpstr>Small Intestine </vt:lpstr>
      <vt:lpstr>Small Intestine </vt:lpstr>
      <vt:lpstr>Small Intestine </vt:lpstr>
      <vt:lpstr>Small Intestine </vt:lpstr>
      <vt:lpstr>Small Intestine </vt:lpstr>
      <vt:lpstr>Small Intestine </vt:lpstr>
      <vt:lpstr>Small Intestine </vt:lpstr>
      <vt:lpstr>Small Intestine-Innervation-Synopsis </vt:lpstr>
      <vt:lpstr>Small Intestine-Innervation-Synopsis </vt:lpstr>
      <vt:lpstr>Small Intestine-Innervation-Synopsis </vt:lpstr>
      <vt:lpstr> </vt:lpstr>
      <vt:lpstr>Small Intestine </vt:lpstr>
      <vt:lpstr>Small Intestine </vt:lpstr>
      <vt:lpstr>Small Intestine </vt:lpstr>
      <vt:lpstr>Small Intestine </vt:lpstr>
      <vt:lpstr>Small Intestine </vt:lpstr>
      <vt:lpstr>Small Intestine </vt:lpstr>
      <vt:lpstr>Small Intestine </vt:lpstr>
      <vt:lpstr>Small Intestine </vt:lpstr>
      <vt:lpstr>Διαφάνεια 81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Anatomia</cp:lastModifiedBy>
  <cp:revision>208</cp:revision>
  <dcterms:created xsi:type="dcterms:W3CDTF">2022-11-13T17:39:32Z</dcterms:created>
  <dcterms:modified xsi:type="dcterms:W3CDTF">2024-03-27T10:02:43Z</dcterms:modified>
</cp:coreProperties>
</file>