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9" r:id="rId3"/>
    <p:sldId id="257" r:id="rId4"/>
    <p:sldId id="275" r:id="rId5"/>
    <p:sldId id="276" r:id="rId6"/>
    <p:sldId id="258" r:id="rId7"/>
    <p:sldId id="278" r:id="rId8"/>
    <p:sldId id="279" r:id="rId9"/>
    <p:sldId id="270" r:id="rId10"/>
    <p:sldId id="259" r:id="rId11"/>
    <p:sldId id="260" r:id="rId12"/>
    <p:sldId id="264" r:id="rId13"/>
    <p:sldId id="277" r:id="rId14"/>
    <p:sldId id="274" r:id="rId15"/>
    <p:sldId id="263" r:id="rId16"/>
    <p:sldId id="262" r:id="rId17"/>
    <p:sldId id="265" r:id="rId18"/>
    <p:sldId id="266" r:id="rId19"/>
    <p:sldId id="271" r:id="rId20"/>
    <p:sldId id="261" r:id="rId21"/>
    <p:sldId id="273" r:id="rId22"/>
    <p:sldId id="272" r:id="rId23"/>
    <p:sldId id="268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51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3E8F-A546-4648-8AE1-8BD382256144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B8585-B7A3-4337-A773-D49EF57DAF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356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B8585-B7A3-4337-A773-D49EF57DAFBC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899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B8585-B7A3-4337-A773-D49EF57DAFBC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457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595E04-6AD5-0243-F46D-69C35523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65833DF-DDCC-6AFE-0D62-D728CC876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CB380C3-525E-66CD-5336-8E936B85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0B4A119-755A-CEE0-10F0-2624A95F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9381497-E7DA-76CB-CB28-1F489362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309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B7E28C-0884-BFCC-371A-39536504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1586D57-34A1-5689-E70F-B1B4791F6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DDACFF-1626-94BC-8A12-D7497E2E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83F639-2A70-4780-E106-CEC7367C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712C07-458D-9168-7234-82BA30CE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12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A0636A8-9461-3933-EF9B-93120079C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7721BBB-6F2E-9BE8-0CAD-3BE27C5FE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81049C-35E7-0655-39AC-C471A512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01711B-042D-69EF-C363-4BB07C6F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821D2DF-243C-3B77-1143-C0029A2E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44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5884AB-3943-CDB4-1E86-8E8490A7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3C74FB-329B-BE00-FD98-2C0B50A3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FF599D-BE43-21B7-6AC5-A1468426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1816967-F944-2A89-EF12-5981FC53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E138E6-43DD-ECAC-509D-6E91A7BD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0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D7C3F9-651A-0FB8-1773-EEB1E7EB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93FC2C1-8F4B-0BC7-DD24-9B9D15B8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864BD8-6A28-3282-C93F-2C0863B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0DF39E9-08F8-E592-585A-163BC432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1A2E8D6-65C0-C91A-957B-70BEF9D3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53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F8171D-F3A3-610F-6D9A-7916D0D5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7E23F4-4487-029F-E5A7-D344B1247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15B3881-8A02-A2A3-5E3B-CC7CEFF50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1CDBBBB-7E29-C005-F569-C6CD6113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D3DEBB2-D1C9-26CA-E19A-6094DFF9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48CA338-4E8E-3041-80B5-667D54E9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305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D76C39-74B3-B6B1-4E2F-B9A7429B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F9363B6-B61B-8802-A1BA-6A033DB19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177E7D0-CB38-5F17-1875-92856B411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895DBC7-5FA9-AFA6-9033-137926C41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FB43F1C-306D-47CB-7B5F-5B2A37D2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4237AA0-83A9-DF25-57F4-7CBA240B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5545162-08E5-9291-6BA9-6E80C58D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017873E-D559-89DF-8396-64BE99A6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314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BBF1C4-B482-3D61-28B1-2CEC6079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5A6FE79-2471-7355-EBCC-3E6AD9EA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075EBA-F9F0-3A00-51BB-342FBA83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D65E782-B15F-6852-D61E-B52916BD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22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D4C35B7-BA5A-A369-BDC1-8D943A00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A291D13-B50C-FB33-29E6-301FEDB4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35ED82B-4521-5309-E223-677C8D4C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368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754EB9-DEFB-76C6-B5BF-DCD37567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C61F93-0231-2D96-D9D7-2379B3168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46F83EA-FE67-1D2D-758E-ADC0D2FCD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57B1A0D-4528-2C67-2475-0181977E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8EBAC34-2A6E-F5DF-A00F-3D01D497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9EE283A-B24F-3347-B28B-52E7A34F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320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BE7AF-3177-6FA4-2EC3-25729CF1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32E7279-6274-13EC-8A17-F92F3BD99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879B45D-3B73-1A56-CE10-F46AD3798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1BBFB8A-CE1B-ECDE-490F-8AB980CD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3DE3318-D79B-8B29-2D89-F2F41D51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B7C1E49-59F5-C6DA-83D6-CC295DAE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48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81E020-A01B-D14E-D5A8-AD41A0C3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DC2EFF0-AF33-631A-92F9-17DA56200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5E2B4D-8DEF-78A9-7D70-1F415EBB5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3B8F-31FD-4EF3-9DC4-D5C334367BFB}" type="datetimeFigureOut">
              <a:rPr lang="el-GR" smtClean="0"/>
              <a:t>23/10/2024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F6F608-BE7B-26A7-8876-B2B479162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C00999C-AB7B-ACCD-7AE8-DBA9AACA0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CD073-8115-4707-AAC8-76D8FC40FD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738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5.wdp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3.wdp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partment of Anatomy | Department of Anatomy">
            <a:extLst>
              <a:ext uri="{FF2B5EF4-FFF2-40B4-BE49-F238E27FC236}">
                <a16:creationId xmlns:a16="http://schemas.microsoft.com/office/drawing/2014/main" id="{9F407A85-C335-DB8F-A6CE-5B8DB154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78" y="-64434"/>
            <a:ext cx="6837268" cy="68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30D9D88-FE4D-8F31-419A-FFBDE923F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Extremity #</a:t>
            </a:r>
            <a:r>
              <a:rPr lang="el-GR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EBD71F2-BE6D-DA1A-DDC3-4D8ECFAC0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3072"/>
            <a:ext cx="9144000" cy="2807727"/>
          </a:xfrm>
        </p:spPr>
        <p:txBody>
          <a:bodyPr>
            <a:normAutofit/>
          </a:bodyPr>
          <a:lstStyle/>
          <a:p>
            <a:r>
              <a:rPr lang="en-US" sz="3200" dirty="0"/>
              <a:t>Elbow</a:t>
            </a:r>
            <a:r>
              <a:rPr lang="el-GR" sz="3200" dirty="0"/>
              <a:t> – </a:t>
            </a:r>
            <a:r>
              <a:rPr lang="en-US" sz="3200" dirty="0"/>
              <a:t>Forearm – Wrist – Hand </a:t>
            </a:r>
          </a:p>
          <a:p>
            <a:endParaRPr lang="en-US" sz="3200" dirty="0"/>
          </a:p>
          <a:p>
            <a:r>
              <a:rPr lang="en-US" dirty="0"/>
              <a:t>Dr Georgios D. Tsikouris</a:t>
            </a:r>
            <a:r>
              <a:rPr lang="en-US" sz="2000" i="1" dirty="0"/>
              <a:t>, </a:t>
            </a:r>
            <a:r>
              <a:rPr lang="en-US" sz="1800" i="1" dirty="0"/>
              <a:t>MD, MSc, PhD</a:t>
            </a:r>
            <a:br>
              <a:rPr lang="en-US" sz="1800" i="1" dirty="0"/>
            </a:br>
            <a:r>
              <a:rPr lang="en-US" sz="1800" i="1" dirty="0" err="1"/>
              <a:t>Orthopaedic</a:t>
            </a:r>
            <a:r>
              <a:rPr lang="en-US" sz="1800" i="1" dirty="0"/>
              <a:t> Surgeon, </a:t>
            </a:r>
            <a:br>
              <a:rPr lang="en-US" sz="1800" i="1" dirty="0"/>
            </a:br>
            <a:r>
              <a:rPr lang="en-US" sz="1800" i="1" dirty="0"/>
              <a:t>MSc in Sports Medicine (Univ. of Nottingham, UK) and in Surgical Anatomy (NKUA)</a:t>
            </a:r>
            <a:br>
              <a:rPr lang="en-US" sz="1800" i="1" dirty="0"/>
            </a:br>
            <a:r>
              <a:rPr lang="en-US" sz="1800" i="1" dirty="0"/>
              <a:t>P.G. Dip. In Musculoskeletal Ultrasound</a:t>
            </a:r>
            <a:r>
              <a:rPr lang="el-GR" sz="1800" i="1" dirty="0"/>
              <a:t>, </a:t>
            </a:r>
            <a:r>
              <a:rPr lang="en-US" sz="1800" i="1" dirty="0"/>
              <a:t>Univ. of Bournemouth, UK </a:t>
            </a:r>
            <a:br>
              <a:rPr lang="en-US" sz="1800" i="1" dirty="0"/>
            </a:br>
            <a:r>
              <a:rPr lang="en-US" sz="1800" i="1" dirty="0"/>
              <a:t>PG Dip. In Aviation Medicine (HAF GH, GR) </a:t>
            </a:r>
            <a:endParaRPr lang="el-GR" i="1" dirty="0"/>
          </a:p>
        </p:txBody>
      </p:sp>
      <p:pic>
        <p:nvPicPr>
          <p:cNvPr id="1028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E57AAECC-98C2-2A0E-89B9-04FE64D6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epartment of Anatomy | Department of Anatomy">
            <a:extLst>
              <a:ext uri="{FF2B5EF4-FFF2-40B4-BE49-F238E27FC236}">
                <a16:creationId xmlns:a16="http://schemas.microsoft.com/office/drawing/2014/main" id="{8F91776F-B145-2907-CD60-6E6F30A6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0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terior aspect of the muscles of the elbow and forearm - Netter | Muscle  anatomy, Forearm muscles, Forearm muscle anatomy">
            <a:extLst>
              <a:ext uri="{FF2B5EF4-FFF2-40B4-BE49-F238E27FC236}">
                <a16:creationId xmlns:a16="http://schemas.microsoft.com/office/drawing/2014/main" id="{0192E38A-221F-A694-13B0-869C87B8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50" y="1347804"/>
            <a:ext cx="4121168" cy="551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ep muscles of the forearm and elbow - Netter | Upper limb anatomy,  Forearm muscles, Anatomy">
            <a:extLst>
              <a:ext uri="{FF2B5EF4-FFF2-40B4-BE49-F238E27FC236}">
                <a16:creationId xmlns:a16="http://schemas.microsoft.com/office/drawing/2014/main" id="{8A4BD7A8-3EEB-4C35-CF33-E692E0EE2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31" y="1347804"/>
            <a:ext cx="4139381" cy="55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5B694F5-B014-36BB-2A19-7975F898F027}"/>
              </a:ext>
            </a:extLst>
          </p:cNvPr>
          <p:cNvSpPr txBox="1">
            <a:spLocks/>
          </p:cNvSpPr>
          <p:nvPr/>
        </p:nvSpPr>
        <p:spPr>
          <a:xfrm>
            <a:off x="2997681" y="-98363"/>
            <a:ext cx="715383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Flexor Muscles of the forearm</a:t>
            </a:r>
            <a:endParaRPr lang="el-GR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BED7CF9-0C7C-C053-BEF1-F5D71462C343}"/>
              </a:ext>
            </a:extLst>
          </p:cNvPr>
          <p:cNvSpPr/>
          <p:nvPr/>
        </p:nvSpPr>
        <p:spPr>
          <a:xfrm>
            <a:off x="5548031" y="5647765"/>
            <a:ext cx="834840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ED65F02-1A21-6A5E-630D-294D971FCE4F}"/>
              </a:ext>
            </a:extLst>
          </p:cNvPr>
          <p:cNvSpPr/>
          <p:nvPr/>
        </p:nvSpPr>
        <p:spPr>
          <a:xfrm>
            <a:off x="10223659" y="6259046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4F5E779-28AB-D571-0144-B68EC211CC6F}"/>
              </a:ext>
            </a:extLst>
          </p:cNvPr>
          <p:cNvSpPr/>
          <p:nvPr/>
        </p:nvSpPr>
        <p:spPr>
          <a:xfrm>
            <a:off x="4674196" y="6337073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279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tlas of Human Anatomy: Including Student Consult Interactive Ancillaries  and Guides / Edition 6 by Frank H. Netter MD | 9781455704187 | Paperback |  Barnes &amp; Noble®">
            <a:extLst>
              <a:ext uri="{FF2B5EF4-FFF2-40B4-BE49-F238E27FC236}">
                <a16:creationId xmlns:a16="http://schemas.microsoft.com/office/drawing/2014/main" id="{B966704F-9D00-C587-DEF4-84B6882B9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1" t="12119" r="7162" b="10365"/>
          <a:stretch/>
        </p:blipFill>
        <p:spPr bwMode="auto">
          <a:xfrm>
            <a:off x="5555377" y="275651"/>
            <a:ext cx="5584571" cy="6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6CF3DD6-9045-EFFA-B3C4-9C803BAA261A}"/>
              </a:ext>
            </a:extLst>
          </p:cNvPr>
          <p:cNvSpPr/>
          <p:nvPr/>
        </p:nvSpPr>
        <p:spPr>
          <a:xfrm>
            <a:off x="10352902" y="4905945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6" name="Picture 4" descr="Individual Muscles of Forearm: Flexors of Digits Anatomy - pediagenosis">
            <a:extLst>
              <a:ext uri="{FF2B5EF4-FFF2-40B4-BE49-F238E27FC236}">
                <a16:creationId xmlns:a16="http://schemas.microsoft.com/office/drawing/2014/main" id="{710B883B-1723-4E91-E38C-26AD3023E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/>
          <a:stretch/>
        </p:blipFill>
        <p:spPr bwMode="auto">
          <a:xfrm>
            <a:off x="0" y="991904"/>
            <a:ext cx="5555377" cy="58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82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4FADA92D-EE41-B683-C790-4B69A9D818B6}"/>
              </a:ext>
            </a:extLst>
          </p:cNvPr>
          <p:cNvSpPr txBox="1">
            <a:spLocks/>
          </p:cNvSpPr>
          <p:nvPr/>
        </p:nvSpPr>
        <p:spPr>
          <a:xfrm>
            <a:off x="3215148" y="0"/>
            <a:ext cx="6897047" cy="178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Extensor muscles of the forearm</a:t>
            </a:r>
            <a:endParaRPr lang="el-GR" sz="40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60036E5-4C44-9EDB-BC4E-5EADE5C0C513}"/>
              </a:ext>
            </a:extLst>
          </p:cNvPr>
          <p:cNvSpPr/>
          <p:nvPr/>
        </p:nvSpPr>
        <p:spPr>
          <a:xfrm>
            <a:off x="4966448" y="4994366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170" name="Picture 2" descr="Muscles of Forearm (Superficial Layer): Posterior View">
            <a:extLst>
              <a:ext uri="{FF2B5EF4-FFF2-40B4-BE49-F238E27FC236}">
                <a16:creationId xmlns:a16="http://schemas.microsoft.com/office/drawing/2014/main" id="{BC4C3BEA-60FA-F21F-CC33-A8AE4D1DE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17" b="9550"/>
          <a:stretch/>
        </p:blipFill>
        <p:spPr bwMode="auto">
          <a:xfrm>
            <a:off x="376614" y="1396402"/>
            <a:ext cx="5470598" cy="537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uscles of Forearm (Deep Layer): Posterior View">
            <a:extLst>
              <a:ext uri="{FF2B5EF4-FFF2-40B4-BE49-F238E27FC236}">
                <a16:creationId xmlns:a16="http://schemas.microsoft.com/office/drawing/2014/main" id="{ADAC1ED1-543B-3691-E7C8-4947C23C4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1"/>
          <a:stretch/>
        </p:blipFill>
        <p:spPr bwMode="auto">
          <a:xfrm>
            <a:off x="6447051" y="1319533"/>
            <a:ext cx="4851901" cy="54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27D88D7-337A-42FC-1E2C-0E50174C92EC}"/>
              </a:ext>
            </a:extLst>
          </p:cNvPr>
          <p:cNvSpPr/>
          <p:nvPr/>
        </p:nvSpPr>
        <p:spPr>
          <a:xfrm>
            <a:off x="5334001" y="6115313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A0405E2-0033-71B1-64DE-11C1BC550A38}"/>
              </a:ext>
            </a:extLst>
          </p:cNvPr>
          <p:cNvSpPr/>
          <p:nvPr/>
        </p:nvSpPr>
        <p:spPr>
          <a:xfrm>
            <a:off x="6253318" y="6248008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066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one and Muscles of the Hand | PPT">
            <a:extLst>
              <a:ext uri="{FF2B5EF4-FFF2-40B4-BE49-F238E27FC236}">
                <a16:creationId xmlns:a16="http://schemas.microsoft.com/office/drawing/2014/main" id="{9D7311BB-D531-4BD9-4655-765B70CA5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0"/>
          <a:stretch/>
        </p:blipFill>
        <p:spPr bwMode="auto">
          <a:xfrm>
            <a:off x="4019014" y="2666784"/>
            <a:ext cx="5083669" cy="40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umbrical Muscles">
            <a:extLst>
              <a:ext uri="{FF2B5EF4-FFF2-40B4-BE49-F238E27FC236}">
                <a16:creationId xmlns:a16="http://schemas.microsoft.com/office/drawing/2014/main" id="{C31A4AA8-E8D6-3E82-C859-1BC89C28B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8" b="9187"/>
          <a:stretch/>
        </p:blipFill>
        <p:spPr bwMode="auto">
          <a:xfrm>
            <a:off x="7873429" y="605164"/>
            <a:ext cx="3391303" cy="4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23BD359-F39A-1B24-C0DF-BA8477601DE8}"/>
              </a:ext>
            </a:extLst>
          </p:cNvPr>
          <p:cNvSpPr/>
          <p:nvPr/>
        </p:nvSpPr>
        <p:spPr>
          <a:xfrm>
            <a:off x="8498613" y="6107569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266" name="Picture 2" descr="Notes On Anatomy And Physiology: The Hand And The Tiger's, 57% OFF">
            <a:extLst>
              <a:ext uri="{FF2B5EF4-FFF2-40B4-BE49-F238E27FC236}">
                <a16:creationId xmlns:a16="http://schemas.microsoft.com/office/drawing/2014/main" id="{C618782C-B24E-429A-E4DB-D59343963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/>
          <a:stretch/>
        </p:blipFill>
        <p:spPr bwMode="auto">
          <a:xfrm>
            <a:off x="101865" y="1230018"/>
            <a:ext cx="5437076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3D7F8FB-D183-E4C8-4A2E-438F67B0FA08}"/>
              </a:ext>
            </a:extLst>
          </p:cNvPr>
          <p:cNvSpPr/>
          <p:nvPr/>
        </p:nvSpPr>
        <p:spPr>
          <a:xfrm>
            <a:off x="836971" y="4153604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CEBD6DC-061E-B411-CCEF-C1BAA6281198}"/>
              </a:ext>
            </a:extLst>
          </p:cNvPr>
          <p:cNvSpPr/>
          <p:nvPr/>
        </p:nvSpPr>
        <p:spPr>
          <a:xfrm>
            <a:off x="10601488" y="5247127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656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46D7A98A-1971-582E-1AF4-88B187B3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699"/>
            <a:ext cx="4395019" cy="56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USCLES OF THE HAND - pediagenosis">
            <a:extLst>
              <a:ext uri="{FF2B5EF4-FFF2-40B4-BE49-F238E27FC236}">
                <a16:creationId xmlns:a16="http://schemas.microsoft.com/office/drawing/2014/main" id="{9C44D2BF-B202-F087-A149-69D343A6E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40" y="79237"/>
            <a:ext cx="4897340" cy="67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23BD359-F39A-1B24-C0DF-BA8477601DE8}"/>
              </a:ext>
            </a:extLst>
          </p:cNvPr>
          <p:cNvSpPr/>
          <p:nvPr/>
        </p:nvSpPr>
        <p:spPr>
          <a:xfrm>
            <a:off x="101865" y="5043253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4439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A5B9ED4-852E-D954-E181-9544093D9D1B}"/>
              </a:ext>
            </a:extLst>
          </p:cNvPr>
          <p:cNvSpPr/>
          <p:nvPr/>
        </p:nvSpPr>
        <p:spPr>
          <a:xfrm>
            <a:off x="4159624" y="4831976"/>
            <a:ext cx="838397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8E43CD2-6B8D-C5D3-3DBB-8FACE7C7264F}"/>
              </a:ext>
            </a:extLst>
          </p:cNvPr>
          <p:cNvSpPr/>
          <p:nvPr/>
        </p:nvSpPr>
        <p:spPr>
          <a:xfrm>
            <a:off x="10835379" y="5701553"/>
            <a:ext cx="838397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42" name="Picture 2" descr="Palmer aspect of the hand and wrist - Netter | Human body anatomy, Anatomy  and physiology, Medical">
            <a:extLst>
              <a:ext uri="{FF2B5EF4-FFF2-40B4-BE49-F238E27FC236}">
                <a16:creationId xmlns:a16="http://schemas.microsoft.com/office/drawing/2014/main" id="{BB2F1693-A455-D403-984C-0E3FA4D4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37133"/>
            <a:ext cx="4806739" cy="4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quete enlazar Todopoderoso netter hand anatomy Microbio Periodo  perioperatorio Raza humana">
            <a:extLst>
              <a:ext uri="{FF2B5EF4-FFF2-40B4-BE49-F238E27FC236}">
                <a16:creationId xmlns:a16="http://schemas.microsoft.com/office/drawing/2014/main" id="{C067D891-3CBB-8B11-512A-3C5A2AD8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39" y="644489"/>
            <a:ext cx="4671640" cy="621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D7A17CF2-6D67-DB24-FD42-71683EDBEEDA}"/>
              </a:ext>
            </a:extLst>
          </p:cNvPr>
          <p:cNvSpPr txBox="1">
            <a:spLocks/>
          </p:cNvSpPr>
          <p:nvPr/>
        </p:nvSpPr>
        <p:spPr>
          <a:xfrm>
            <a:off x="9380953" y="2995238"/>
            <a:ext cx="3747247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carpal tunnel</a:t>
            </a:r>
            <a:endParaRPr lang="el-GR" sz="28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D9ADC07-8477-7AAB-09E7-3F938BCA2D2F}"/>
              </a:ext>
            </a:extLst>
          </p:cNvPr>
          <p:cNvSpPr/>
          <p:nvPr/>
        </p:nvSpPr>
        <p:spPr>
          <a:xfrm>
            <a:off x="5256239" y="3863577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36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s your shoulder pain, actually a shoulder problem?">
            <a:extLst>
              <a:ext uri="{FF2B5EF4-FFF2-40B4-BE49-F238E27FC236}">
                <a16:creationId xmlns:a16="http://schemas.microsoft.com/office/drawing/2014/main" id="{FEACD3E7-D459-F677-64FB-6B909EA3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30" y="1381125"/>
            <a:ext cx="55626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4AE285E0-350C-D721-BA5F-699D37A50469}"/>
              </a:ext>
            </a:extLst>
          </p:cNvPr>
          <p:cNvSpPr txBox="1">
            <a:spLocks/>
          </p:cNvSpPr>
          <p:nvPr/>
        </p:nvSpPr>
        <p:spPr>
          <a:xfrm>
            <a:off x="4849906" y="-206376"/>
            <a:ext cx="4670611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Brachial plexus</a:t>
            </a:r>
            <a:endParaRPr lang="el-GR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UIC PT Anatomy Reviews 2015: Brachial Plexus Drawings">
            <a:extLst>
              <a:ext uri="{FF2B5EF4-FFF2-40B4-BE49-F238E27FC236}">
                <a16:creationId xmlns:a16="http://schemas.microsoft.com/office/drawing/2014/main" id="{12586E94-5107-A4D7-3ED0-F44CE20D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6" y="1253938"/>
            <a:ext cx="5394984" cy="4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1F91E14-845A-841E-00FB-AB84C9D2D746}"/>
              </a:ext>
            </a:extLst>
          </p:cNvPr>
          <p:cNvSpPr/>
          <p:nvPr/>
        </p:nvSpPr>
        <p:spPr>
          <a:xfrm>
            <a:off x="4657362" y="5190565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B13112A-8F12-A64B-0ECA-959D7423743D}"/>
              </a:ext>
            </a:extLst>
          </p:cNvPr>
          <p:cNvSpPr/>
          <p:nvPr/>
        </p:nvSpPr>
        <p:spPr>
          <a:xfrm>
            <a:off x="98611" y="1298668"/>
            <a:ext cx="1434353" cy="331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635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EDIAN NERVE The median nerve (C[5], 6, 7, 8; T1) is formed by the union of  medial and lateral roots arising from the corres… | Median nerve, Nerve  anatomy, Nerve">
            <a:extLst>
              <a:ext uri="{FF2B5EF4-FFF2-40B4-BE49-F238E27FC236}">
                <a16:creationId xmlns:a16="http://schemas.microsoft.com/office/drawing/2014/main" id="{BDDD1207-94D5-5A33-3179-475248F3B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4" b="1840"/>
          <a:stretch/>
        </p:blipFill>
        <p:spPr bwMode="auto">
          <a:xfrm>
            <a:off x="519954" y="1030789"/>
            <a:ext cx="4527176" cy="58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usculocutaneous Nerve">
            <a:extLst>
              <a:ext uri="{FF2B5EF4-FFF2-40B4-BE49-F238E27FC236}">
                <a16:creationId xmlns:a16="http://schemas.microsoft.com/office/drawing/2014/main" id="{4BB00A7D-C1FD-2B8C-6EBE-834BD3542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1"/>
          <a:stretch/>
        </p:blipFill>
        <p:spPr bwMode="auto">
          <a:xfrm>
            <a:off x="6088998" y="1220011"/>
            <a:ext cx="4946555" cy="55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8B5C86C-DD93-1E57-E3AE-151B6151392D}"/>
              </a:ext>
            </a:extLst>
          </p:cNvPr>
          <p:cNvSpPr/>
          <p:nvPr/>
        </p:nvSpPr>
        <p:spPr>
          <a:xfrm>
            <a:off x="10103224" y="3245224"/>
            <a:ext cx="400330" cy="376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3402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uperficial cutaneous of neural distribution on the anterior and posterior  aspect of the arm - Netter | Nerve anatomy, Radial nerve, Brachial">
            <a:extLst>
              <a:ext uri="{FF2B5EF4-FFF2-40B4-BE49-F238E27FC236}">
                <a16:creationId xmlns:a16="http://schemas.microsoft.com/office/drawing/2014/main" id="{410847B6-1273-3021-AE4A-C33BBD8C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09" y="251104"/>
            <a:ext cx="5648044" cy="65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63A2424-0ABB-5070-A172-E358D352A58F}"/>
              </a:ext>
            </a:extLst>
          </p:cNvPr>
          <p:cNvSpPr/>
          <p:nvPr/>
        </p:nvSpPr>
        <p:spPr>
          <a:xfrm>
            <a:off x="5728447" y="6095999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C152CA00-FDD5-5C91-EC4C-B90AA2567C63}"/>
              </a:ext>
            </a:extLst>
          </p:cNvPr>
          <p:cNvSpPr txBox="1">
            <a:spLocks/>
          </p:cNvSpPr>
          <p:nvPr/>
        </p:nvSpPr>
        <p:spPr>
          <a:xfrm>
            <a:off x="16645" y="1122363"/>
            <a:ext cx="4098156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innervation of the upper extremity</a:t>
            </a:r>
            <a:endParaRPr lang="el-GR" sz="32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914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rvical Radiculopathy - Spine - Orthobullets">
            <a:extLst>
              <a:ext uri="{FF2B5EF4-FFF2-40B4-BE49-F238E27FC236}">
                <a16:creationId xmlns:a16="http://schemas.microsoft.com/office/drawing/2014/main" id="{B7757491-77BE-8160-4748-68A7C7593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29" y="319560"/>
            <a:ext cx="5332159" cy="65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93F1658-A44C-A34D-BC03-E6BED476A842}"/>
              </a:ext>
            </a:extLst>
          </p:cNvPr>
          <p:cNvSpPr/>
          <p:nvPr/>
        </p:nvSpPr>
        <p:spPr>
          <a:xfrm>
            <a:off x="8220636" y="6338045"/>
            <a:ext cx="670952" cy="493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85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699CD22-E4D4-FE64-6979-B81EE2960B20}"/>
              </a:ext>
            </a:extLst>
          </p:cNvPr>
          <p:cNvSpPr txBox="1">
            <a:spLocks/>
          </p:cNvSpPr>
          <p:nvPr/>
        </p:nvSpPr>
        <p:spPr>
          <a:xfrm>
            <a:off x="687271" y="1190623"/>
            <a:ext cx="3194447" cy="246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Ulna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Radius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Wrist bones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Metacarpals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Phalanges</a:t>
            </a: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D5570B55-6288-085E-AD42-B2BC82F01AD4}"/>
              </a:ext>
            </a:extLst>
          </p:cNvPr>
          <p:cNvSpPr txBox="1">
            <a:spLocks/>
          </p:cNvSpPr>
          <p:nvPr/>
        </p:nvSpPr>
        <p:spPr>
          <a:xfrm>
            <a:off x="3881718" y="1298200"/>
            <a:ext cx="3194447" cy="2624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Elbow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 Joint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 Joint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Wrist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MCP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 &amp;DIP </a:t>
            </a: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0FC60F71-30B3-4DEE-C733-360423362DF2}"/>
              </a:ext>
            </a:extLst>
          </p:cNvPr>
          <p:cNvSpPr txBox="1">
            <a:spLocks/>
          </p:cNvSpPr>
          <p:nvPr/>
        </p:nvSpPr>
        <p:spPr>
          <a:xfrm>
            <a:off x="7715601" y="1298200"/>
            <a:ext cx="3642681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artery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Ulnar artery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Veins and lymph vessels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54743570-C21B-B933-32E1-46B162874DC9}"/>
              </a:ext>
            </a:extLst>
          </p:cNvPr>
          <p:cNvSpPr txBox="1">
            <a:spLocks/>
          </p:cNvSpPr>
          <p:nvPr/>
        </p:nvSpPr>
        <p:spPr>
          <a:xfrm>
            <a:off x="2067836" y="3400143"/>
            <a:ext cx="3194447" cy="2853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Flexors of the forearm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Extensors of the forearm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Thenar &amp; hypothenar </a:t>
            </a:r>
          </a:p>
          <a:p>
            <a:pPr marL="742950" indent="-742950">
              <a:buAutoNum type="arabicParenR"/>
            </a:pPr>
            <a:r>
              <a:rPr lang="en-US" sz="2000" u="sng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Lubricals</a:t>
            </a: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Interosseous 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DB200CD2-4195-FB8A-76DE-2699655DFD94}"/>
              </a:ext>
            </a:extLst>
          </p:cNvPr>
          <p:cNvSpPr txBox="1">
            <a:spLocks/>
          </p:cNvSpPr>
          <p:nvPr/>
        </p:nvSpPr>
        <p:spPr>
          <a:xfrm>
            <a:off x="6693624" y="3429000"/>
            <a:ext cx="3194447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Nerves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Ulnar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</a:t>
            </a:r>
          </a:p>
          <a:p>
            <a:pPr marL="742950" indent="-742950">
              <a:buAutoNum type="arabicParenR"/>
            </a:pPr>
            <a:r>
              <a:rPr lang="en-US" sz="2000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 &amp; branches</a:t>
            </a:r>
            <a:endParaRPr lang="el-GR" u="sng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098383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 4- Arteries (Upper arm) Diagram | Quizlet">
            <a:extLst>
              <a:ext uri="{FF2B5EF4-FFF2-40B4-BE49-F238E27FC236}">
                <a16:creationId xmlns:a16="http://schemas.microsoft.com/office/drawing/2014/main" id="{A29B3A2C-E17B-2B88-38AB-71DC5B4D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" y="1122363"/>
            <a:ext cx="5840903" cy="554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9FDE960-B267-1A38-3875-CEBA58EB23A8}"/>
              </a:ext>
            </a:extLst>
          </p:cNvPr>
          <p:cNvSpPr/>
          <p:nvPr/>
        </p:nvSpPr>
        <p:spPr>
          <a:xfrm>
            <a:off x="4778477" y="5588153"/>
            <a:ext cx="781954" cy="76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82A5420A-3B13-9B48-1683-DC9F4EF50D74}"/>
              </a:ext>
            </a:extLst>
          </p:cNvPr>
          <p:cNvSpPr txBox="1">
            <a:spLocks/>
          </p:cNvSpPr>
          <p:nvPr/>
        </p:nvSpPr>
        <p:spPr>
          <a:xfrm>
            <a:off x="7356523" y="-100618"/>
            <a:ext cx="1990164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vessels</a:t>
            </a:r>
            <a:endParaRPr lang="el-GR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Arteries of Forearm and Hand Anatomy Brachial artery, Superior ulnar  collateral artery, Inferior ulnar collateral arte… | Arteries anatomy,  Arteries, Hand anatomy">
            <a:extLst>
              <a:ext uri="{FF2B5EF4-FFF2-40B4-BE49-F238E27FC236}">
                <a16:creationId xmlns:a16="http://schemas.microsoft.com/office/drawing/2014/main" id="{D7D4F5D2-739D-80EF-2DF1-448E9F45B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0" r="7880" b="8698"/>
          <a:stretch/>
        </p:blipFill>
        <p:spPr bwMode="auto">
          <a:xfrm>
            <a:off x="5751871" y="1201020"/>
            <a:ext cx="5921905" cy="56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06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F080985-0D13-8C01-1E38-687A65CFDAB4}"/>
              </a:ext>
            </a:extLst>
          </p:cNvPr>
          <p:cNvSpPr/>
          <p:nvPr/>
        </p:nvSpPr>
        <p:spPr>
          <a:xfrm>
            <a:off x="0" y="1122363"/>
            <a:ext cx="959224" cy="292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0" name="Picture 4" descr="Lymphatic Drainage">
            <a:extLst>
              <a:ext uri="{FF2B5EF4-FFF2-40B4-BE49-F238E27FC236}">
                <a16:creationId xmlns:a16="http://schemas.microsoft.com/office/drawing/2014/main" id="{F5ED0FFA-46D9-3403-1906-11606CF7C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14201" b="12455"/>
          <a:stretch/>
        </p:blipFill>
        <p:spPr bwMode="auto">
          <a:xfrm>
            <a:off x="3490603" y="87966"/>
            <a:ext cx="4788158" cy="67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9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A0570C2-580E-1711-4062-9317F43BC478}"/>
              </a:ext>
            </a:extLst>
          </p:cNvPr>
          <p:cNvSpPr txBox="1">
            <a:spLocks/>
          </p:cNvSpPr>
          <p:nvPr/>
        </p:nvSpPr>
        <p:spPr>
          <a:xfrm>
            <a:off x="779931" y="1251091"/>
            <a:ext cx="3460375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sum it up</a:t>
            </a:r>
            <a:endParaRPr lang="el-GR" sz="48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4A7D6-AEE8-4320-6C5F-54DC0444A9D9}"/>
              </a:ext>
            </a:extLst>
          </p:cNvPr>
          <p:cNvSpPr txBox="1"/>
          <p:nvPr/>
        </p:nvSpPr>
        <p:spPr>
          <a:xfrm>
            <a:off x="340659" y="2079812"/>
            <a:ext cx="80144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are the ligaments of the elbow joint?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are the names of the carpal bones?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structures pass through the carpal tunnel?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is the origin of the pronator </a:t>
            </a:r>
            <a:r>
              <a:rPr lang="en-US" dirty="0" err="1">
                <a:solidFill>
                  <a:schemeClr val="accent1"/>
                </a:solidFill>
              </a:rPr>
              <a:t>terres</a:t>
            </a:r>
            <a:r>
              <a:rPr lang="en-US" dirty="0">
                <a:solidFill>
                  <a:schemeClr val="accent1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innervates the median nerve in the hand?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Which are the muscles of the thenar eminence?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What are the main branches of the radial artery?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Which nerve innervates the extensor muscles of the forearm?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96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A0570C2-580E-1711-4062-9317F43BC478}"/>
              </a:ext>
            </a:extLst>
          </p:cNvPr>
          <p:cNvSpPr txBox="1">
            <a:spLocks/>
          </p:cNvSpPr>
          <p:nvPr/>
        </p:nvSpPr>
        <p:spPr>
          <a:xfrm>
            <a:off x="878542" y="1582784"/>
            <a:ext cx="9941859" cy="3957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h a n k   y o u !!!</a:t>
            </a:r>
            <a:endParaRPr lang="el-GR" sz="9600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4617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lna and radius | Radius and ulna, Radial nerve, Anatomy and physiology">
            <a:extLst>
              <a:ext uri="{FF2B5EF4-FFF2-40B4-BE49-F238E27FC236}">
                <a16:creationId xmlns:a16="http://schemas.microsoft.com/office/drawing/2014/main" id="{77032E8F-977F-CD35-E847-10860B5C7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 bwMode="auto">
          <a:xfrm>
            <a:off x="22453" y="1236263"/>
            <a:ext cx="7073951" cy="45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4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A49845F-621E-2D46-CB00-9B0732E64203}"/>
              </a:ext>
            </a:extLst>
          </p:cNvPr>
          <p:cNvSpPr/>
          <p:nvPr/>
        </p:nvSpPr>
        <p:spPr>
          <a:xfrm>
            <a:off x="528917" y="6284259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3BD5CAE-53AA-6D4D-49D7-75D6FAA2E8C7}"/>
              </a:ext>
            </a:extLst>
          </p:cNvPr>
          <p:cNvSpPr/>
          <p:nvPr/>
        </p:nvSpPr>
        <p:spPr>
          <a:xfrm>
            <a:off x="4966249" y="4581400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93C3DCF-E2E6-87B7-2060-8E3558BD20CB}"/>
              </a:ext>
            </a:extLst>
          </p:cNvPr>
          <p:cNvSpPr/>
          <p:nvPr/>
        </p:nvSpPr>
        <p:spPr>
          <a:xfrm>
            <a:off x="5513294" y="4581400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5826C3AE-2686-DBC0-9E35-6D209406555E}"/>
              </a:ext>
            </a:extLst>
          </p:cNvPr>
          <p:cNvSpPr txBox="1">
            <a:spLocks/>
          </p:cNvSpPr>
          <p:nvPr/>
        </p:nvSpPr>
        <p:spPr>
          <a:xfrm>
            <a:off x="4667601" y="-225800"/>
            <a:ext cx="1762709" cy="164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Bones</a:t>
            </a:r>
            <a:endParaRPr lang="el-GR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Elbow Anatomy - MSK Learning Porfolio">
            <a:extLst>
              <a:ext uri="{FF2B5EF4-FFF2-40B4-BE49-F238E27FC236}">
                <a16:creationId xmlns:a16="http://schemas.microsoft.com/office/drawing/2014/main" id="{0F0325FE-3712-B7EA-E92C-D597E01D8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 t="19617" b="12558"/>
          <a:stretch/>
        </p:blipFill>
        <p:spPr bwMode="auto">
          <a:xfrm>
            <a:off x="6860429" y="1671485"/>
            <a:ext cx="5268323" cy="2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145FAAB-0679-B539-A2F7-B68E2AE2D28C}"/>
              </a:ext>
            </a:extLst>
          </p:cNvPr>
          <p:cNvSpPr/>
          <p:nvPr/>
        </p:nvSpPr>
        <p:spPr>
          <a:xfrm>
            <a:off x="9029871" y="3428999"/>
            <a:ext cx="743393" cy="582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8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6CF3DD6-9045-EFFA-B3C4-9C803BAA261A}"/>
              </a:ext>
            </a:extLst>
          </p:cNvPr>
          <p:cNvSpPr/>
          <p:nvPr/>
        </p:nvSpPr>
        <p:spPr>
          <a:xfrm>
            <a:off x="4188076" y="4915777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146" name="Picture 2" descr="Carpal Injuries and Hand Arthritis | Plastic Surgery Key">
            <a:extLst>
              <a:ext uri="{FF2B5EF4-FFF2-40B4-BE49-F238E27FC236}">
                <a16:creationId xmlns:a16="http://schemas.microsoft.com/office/drawing/2014/main" id="{6F04FDD0-3E5F-409D-DA4E-84307C77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3" y="1122363"/>
            <a:ext cx="1092517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C9ABE82-2D39-98EF-F37C-42DC687D1AEA}"/>
              </a:ext>
            </a:extLst>
          </p:cNvPr>
          <p:cNvSpPr/>
          <p:nvPr/>
        </p:nvSpPr>
        <p:spPr>
          <a:xfrm>
            <a:off x="5804647" y="4915776"/>
            <a:ext cx="1313908" cy="1131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4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6CF3DD6-9045-EFFA-B3C4-9C803BAA261A}"/>
              </a:ext>
            </a:extLst>
          </p:cNvPr>
          <p:cNvSpPr/>
          <p:nvPr/>
        </p:nvSpPr>
        <p:spPr>
          <a:xfrm>
            <a:off x="4188076" y="4915777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 descr="Wrist and Hand Fractures | Basicmedical Key">
            <a:extLst>
              <a:ext uri="{FF2B5EF4-FFF2-40B4-BE49-F238E27FC236}">
                <a16:creationId xmlns:a16="http://schemas.microsoft.com/office/drawing/2014/main" id="{B3554E0A-61FF-946F-E261-52A8885C6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67" y="217617"/>
            <a:ext cx="4760810" cy="642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077B254-6DAB-7591-BE8B-5A02346CC463}"/>
              </a:ext>
            </a:extLst>
          </p:cNvPr>
          <p:cNvSpPr/>
          <p:nvPr/>
        </p:nvSpPr>
        <p:spPr>
          <a:xfrm>
            <a:off x="8095564" y="3162647"/>
            <a:ext cx="763301" cy="532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4" name="Picture 4" descr="Metacarpophalangeal and Interphalangeal Ligaments Metacarpophalangeal and  Interphalangeal Joints">
            <a:extLst>
              <a:ext uri="{FF2B5EF4-FFF2-40B4-BE49-F238E27FC236}">
                <a16:creationId xmlns:a16="http://schemas.microsoft.com/office/drawing/2014/main" id="{033F2DDD-4E39-7779-E1B5-EF26DDD90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5" b="93636" l="9895" r="89895">
                        <a14:foregroundMark x1="37263" y1="5455" x2="59158" y2="5818"/>
                        <a14:foregroundMark x1="22316" y1="66182" x2="38737" y2="64727"/>
                        <a14:foregroundMark x1="38737" y1="64727" x2="77474" y2="68364"/>
                        <a14:foregroundMark x1="22105" y1="77818" x2="38737" y2="76545"/>
                        <a14:foregroundMark x1="38737" y1="76545" x2="50105" y2="83818"/>
                        <a14:foregroundMark x1="50105" y1="83818" x2="43158" y2="93636"/>
                        <a14:foregroundMark x1="43158" y1="93636" x2="35158" y2="8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24"/>
          <a:stretch/>
        </p:blipFill>
        <p:spPr bwMode="auto">
          <a:xfrm>
            <a:off x="-12369" y="1294324"/>
            <a:ext cx="4977659" cy="55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4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igaments of Elbow Ligaments of the Right Elbow Joint">
            <a:extLst>
              <a:ext uri="{FF2B5EF4-FFF2-40B4-BE49-F238E27FC236}">
                <a16:creationId xmlns:a16="http://schemas.microsoft.com/office/drawing/2014/main" id="{57D24A86-6F3C-7B9B-4D55-0044536A1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3" r="7279" b="39047"/>
          <a:stretch/>
        </p:blipFill>
        <p:spPr bwMode="auto">
          <a:xfrm>
            <a:off x="0" y="4074927"/>
            <a:ext cx="8071731" cy="276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1441C54-8CC9-F13B-CB65-D05DDC5296A1}"/>
              </a:ext>
            </a:extLst>
          </p:cNvPr>
          <p:cNvSpPr/>
          <p:nvPr/>
        </p:nvSpPr>
        <p:spPr>
          <a:xfrm>
            <a:off x="5688107" y="2312895"/>
            <a:ext cx="582706" cy="1416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FBA5831-C911-F0CA-FE41-AFC31F451EFD}"/>
              </a:ext>
            </a:extLst>
          </p:cNvPr>
          <p:cNvSpPr/>
          <p:nvPr/>
        </p:nvSpPr>
        <p:spPr>
          <a:xfrm>
            <a:off x="5446065" y="2581839"/>
            <a:ext cx="582706" cy="1416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6B49F88B-1947-44AA-27F1-5CA3E8F06840}"/>
              </a:ext>
            </a:extLst>
          </p:cNvPr>
          <p:cNvSpPr txBox="1">
            <a:spLocks/>
          </p:cNvSpPr>
          <p:nvPr/>
        </p:nvSpPr>
        <p:spPr>
          <a:xfrm>
            <a:off x="7386918" y="395474"/>
            <a:ext cx="199016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  <a:endParaRPr lang="el-GR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81740A3-2D99-FDE0-7A39-4638A911EE2F}"/>
              </a:ext>
            </a:extLst>
          </p:cNvPr>
          <p:cNvSpPr/>
          <p:nvPr/>
        </p:nvSpPr>
        <p:spPr>
          <a:xfrm>
            <a:off x="1197008" y="3656853"/>
            <a:ext cx="582706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 descr="Elbow Anatomy - MSK Learning PortfolioUpper Limbs">
            <a:extLst>
              <a:ext uri="{FF2B5EF4-FFF2-40B4-BE49-F238E27FC236}">
                <a16:creationId xmlns:a16="http://schemas.microsoft.com/office/drawing/2014/main" id="{B0B59CFB-38C6-A7DE-6265-9CA8FD05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4" y="1408512"/>
            <a:ext cx="61626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bow Ligaments Anatomy">
            <a:extLst>
              <a:ext uri="{FF2B5EF4-FFF2-40B4-BE49-F238E27FC236}">
                <a16:creationId xmlns:a16="http://schemas.microsoft.com/office/drawing/2014/main" id="{3FFC98D4-726A-7B7D-95D0-D90DABA7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955" y="1829917"/>
            <a:ext cx="3947071" cy="276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6DA5D2C-F79E-6BB0-EEEB-64FEF1E0D1B1}"/>
              </a:ext>
            </a:extLst>
          </p:cNvPr>
          <p:cNvSpPr txBox="1">
            <a:spLocks/>
          </p:cNvSpPr>
          <p:nvPr/>
        </p:nvSpPr>
        <p:spPr>
          <a:xfrm>
            <a:off x="5491835" y="2235200"/>
            <a:ext cx="199016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elbow</a:t>
            </a:r>
            <a:endParaRPr lang="el-GR" sz="3200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10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beda11d039798831d47bbb8ae4519237-V">
            <a:hlinkClick r:id="" action="ppaction://media"/>
            <a:extLst>
              <a:ext uri="{FF2B5EF4-FFF2-40B4-BE49-F238E27FC236}">
                <a16:creationId xmlns:a16="http://schemas.microsoft.com/office/drawing/2014/main" id="{9291331D-BE4B-4988-8C39-68EC0E97C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868" y="798677"/>
            <a:ext cx="11728264" cy="53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40f5d878a9fde19c1ebcb7106b61af10-V">
            <a:hlinkClick r:id="" action="ppaction://media"/>
            <a:extLst>
              <a:ext uri="{FF2B5EF4-FFF2-40B4-BE49-F238E27FC236}">
                <a16:creationId xmlns:a16="http://schemas.microsoft.com/office/drawing/2014/main" id="{B96A4CB8-33AF-47B4-ACB7-845DAA8A9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6520" y="97678"/>
            <a:ext cx="4233252" cy="66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igaments of Wrist Anatomy - pediagenosis">
            <a:extLst>
              <a:ext uri="{FF2B5EF4-FFF2-40B4-BE49-F238E27FC236}">
                <a16:creationId xmlns:a16="http://schemas.microsoft.com/office/drawing/2014/main" id="{4D606197-E822-9B4B-DED6-5D0CDB733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8"/>
          <a:stretch/>
        </p:blipFill>
        <p:spPr bwMode="auto">
          <a:xfrm>
            <a:off x="7760997" y="1540506"/>
            <a:ext cx="4431003" cy="52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in on Upper Limb Anatomy">
            <a:extLst>
              <a:ext uri="{FF2B5EF4-FFF2-40B4-BE49-F238E27FC236}">
                <a16:creationId xmlns:a16="http://schemas.microsoft.com/office/drawing/2014/main" id="{D850E80A-2F26-2067-D075-1823CFB8B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 bwMode="auto">
          <a:xfrm>
            <a:off x="2253903" y="13155"/>
            <a:ext cx="6319675" cy="68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tional and Kapodistrian University of Athens (NKUA) - IS_MIRRI21">
            <a:extLst>
              <a:ext uri="{FF2B5EF4-FFF2-40B4-BE49-F238E27FC236}">
                <a16:creationId xmlns:a16="http://schemas.microsoft.com/office/drawing/2014/main" id="{FFE9CEFB-F27C-C695-BB2C-7A7BE5F4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9429" cy="14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partment of Anatomy | Department of Anatomy">
            <a:extLst>
              <a:ext uri="{FF2B5EF4-FFF2-40B4-BE49-F238E27FC236}">
                <a16:creationId xmlns:a16="http://schemas.microsoft.com/office/drawing/2014/main" id="{B64B11B9-2DB9-F8F7-CED2-3C63F651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79" y="87966"/>
            <a:ext cx="1034397" cy="103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C4E1642-CE66-A32F-6D77-5E2F52BAA21A}"/>
              </a:ext>
            </a:extLst>
          </p:cNvPr>
          <p:cNvSpPr/>
          <p:nvPr/>
        </p:nvSpPr>
        <p:spPr>
          <a:xfrm>
            <a:off x="3119718" y="4751293"/>
            <a:ext cx="735106" cy="66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6921605-3DD3-E773-E57B-4CA8AF39A02F}"/>
              </a:ext>
            </a:extLst>
          </p:cNvPr>
          <p:cNvSpPr txBox="1">
            <a:spLocks/>
          </p:cNvSpPr>
          <p:nvPr/>
        </p:nvSpPr>
        <p:spPr>
          <a:xfrm>
            <a:off x="1039561" y="858684"/>
            <a:ext cx="199016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wrist</a:t>
            </a:r>
            <a:endParaRPr lang="el-GR" sz="3200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585121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239</Words>
  <Application>Microsoft Office PowerPoint</Application>
  <PresentationFormat>Ευρεία οθόνη</PresentationFormat>
  <Paragraphs>60</Paragraphs>
  <Slides>23</Slides>
  <Notes>2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Θέμα του Office</vt:lpstr>
      <vt:lpstr>Upper Extremity #2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 #1</dc:title>
  <dc:creator>drtsikouris_frontdesk@outlook.com</dc:creator>
  <cp:lastModifiedBy>Theodore Troupis</cp:lastModifiedBy>
  <cp:revision>8</cp:revision>
  <dcterms:created xsi:type="dcterms:W3CDTF">2023-10-16T13:00:40Z</dcterms:created>
  <dcterms:modified xsi:type="dcterms:W3CDTF">2024-10-23T09:29:55Z</dcterms:modified>
</cp:coreProperties>
</file>