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12192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92386" y="136651"/>
            <a:ext cx="3094354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1579" y="2665476"/>
            <a:ext cx="5266690" cy="2156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8043" y="577595"/>
            <a:ext cx="4461510" cy="2588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thorax </a:t>
            </a:r>
            <a:r>
              <a:rPr sz="1400" spc="-20" dirty="0">
                <a:latin typeface="Calibri"/>
                <a:cs typeface="Calibri"/>
              </a:rPr>
              <a:t>refers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region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body 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neck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the </a:t>
            </a:r>
            <a:r>
              <a:rPr sz="1400" spc="-5" dirty="0">
                <a:latin typeface="Calibri"/>
                <a:cs typeface="Calibri"/>
              </a:rPr>
              <a:t>abdomen.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 </a:t>
            </a:r>
            <a:r>
              <a:rPr sz="1400" spc="-10" dirty="0">
                <a:latin typeface="Calibri"/>
                <a:cs typeface="Calibri"/>
              </a:rPr>
              <a:t>cavity </a:t>
            </a:r>
            <a:r>
              <a:rPr sz="1400" dirty="0">
                <a:latin typeface="Calibri"/>
                <a:cs typeface="Calibri"/>
              </a:rPr>
              <a:t>is an </a:t>
            </a:r>
            <a:r>
              <a:rPr sz="1400" spc="-5" dirty="0">
                <a:latin typeface="Calibri"/>
                <a:cs typeface="Calibri"/>
              </a:rPr>
              <a:t>irregularly </a:t>
            </a:r>
            <a:r>
              <a:rPr sz="1400" dirty="0">
                <a:latin typeface="Calibri"/>
                <a:cs typeface="Calibri"/>
              </a:rPr>
              <a:t>shaped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cylinder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enclosed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musculoskeletal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thorax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diaphragm.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58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5" dirty="0">
                <a:latin typeface="Calibri"/>
                <a:cs typeface="Calibri"/>
              </a:rPr>
              <a:t>Anteriorly,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 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sternum</a:t>
            </a:r>
            <a:r>
              <a:rPr sz="1400" spc="-1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298450" marR="203835" indent="-285750">
              <a:lnSpc>
                <a:spcPct val="1014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5" dirty="0">
                <a:latin typeface="Calibri"/>
                <a:cs typeface="Calibri"/>
              </a:rPr>
              <a:t>Posteriorly, </a:t>
            </a:r>
            <a:r>
              <a:rPr sz="1400" dirty="0">
                <a:latin typeface="Calibri"/>
                <a:cs typeface="Calibri"/>
              </a:rPr>
              <a:t>it </a:t>
            </a:r>
            <a:r>
              <a:rPr sz="1400" spc="-5" dirty="0">
                <a:latin typeface="Calibri"/>
                <a:cs typeface="Calibri"/>
              </a:rPr>
              <a:t>consists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b="1" dirty="0">
                <a:latin typeface="Calibri"/>
                <a:cs typeface="Calibri"/>
              </a:rPr>
              <a:t>12 </a:t>
            </a:r>
            <a:r>
              <a:rPr sz="1400" b="1" spc="-10" dirty="0">
                <a:latin typeface="Calibri"/>
                <a:cs typeface="Calibri"/>
              </a:rPr>
              <a:t>thoracic vertebrae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intervening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intervertebral</a:t>
            </a:r>
            <a:r>
              <a:rPr sz="1400" b="1" dirty="0">
                <a:latin typeface="Calibri"/>
                <a:cs typeface="Calibri"/>
              </a:rPr>
              <a:t> discs</a:t>
            </a:r>
            <a:r>
              <a:rPr sz="140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298450" marR="408940" indent="-285750">
              <a:lnSpc>
                <a:spcPct val="97900"/>
              </a:lnSpc>
              <a:spcBef>
                <a:spcPts val="6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20" dirty="0">
                <a:latin typeface="Calibri"/>
                <a:cs typeface="Calibri"/>
              </a:rPr>
              <a:t>Laterally,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 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ribs</a:t>
            </a:r>
            <a:r>
              <a:rPr sz="1400" spc="-5" dirty="0">
                <a:latin typeface="Calibri"/>
                <a:cs typeface="Calibri"/>
              </a:rPr>
              <a:t>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rib’s</a:t>
            </a:r>
            <a:r>
              <a:rPr sz="1400" spc="-5" dirty="0">
                <a:latin typeface="Calibri"/>
                <a:cs typeface="Calibri"/>
              </a:rPr>
              <a:t> associated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costal </a:t>
            </a:r>
            <a:r>
              <a:rPr sz="1400" b="1" spc="-5" dirty="0">
                <a:latin typeface="Calibri"/>
                <a:cs typeface="Calibri"/>
              </a:rPr>
              <a:t>cartilages</a:t>
            </a:r>
            <a:r>
              <a:rPr sz="1400" spc="-5" dirty="0">
                <a:latin typeface="Calibri"/>
                <a:cs typeface="Calibri"/>
              </a:rPr>
              <a:t>,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muscles that </a:t>
            </a:r>
            <a:r>
              <a:rPr sz="1400" dirty="0">
                <a:latin typeface="Calibri"/>
                <a:cs typeface="Calibri"/>
              </a:rPr>
              <a:t>span the </a:t>
            </a:r>
            <a:r>
              <a:rPr sz="1400" spc="-5" dirty="0">
                <a:latin typeface="Calibri"/>
                <a:cs typeface="Calibri"/>
              </a:rPr>
              <a:t>space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adjacent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ribs/costal</a:t>
            </a:r>
            <a:r>
              <a:rPr sz="1400" spc="-5" dirty="0">
                <a:latin typeface="Calibri"/>
                <a:cs typeface="Calibri"/>
              </a:rPr>
              <a:t> cartilages.</a:t>
            </a:r>
            <a:endParaRPr sz="1400">
              <a:latin typeface="Calibri"/>
              <a:cs typeface="Calibri"/>
            </a:endParaRPr>
          </a:p>
          <a:p>
            <a:pPr marL="298450" marR="255904" indent="-285750">
              <a:lnSpc>
                <a:spcPct val="1014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20" dirty="0">
                <a:latin typeface="Calibri"/>
                <a:cs typeface="Calibri"/>
              </a:rPr>
              <a:t>Inferiorly,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b="1" spc="-10" dirty="0">
                <a:latin typeface="Calibri"/>
                <a:cs typeface="Calibri"/>
              </a:rPr>
              <a:t>diaphragm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forms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physical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boundary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thoracic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abdominal </a:t>
            </a:r>
            <a:r>
              <a:rPr sz="1400" spc="-20" dirty="0">
                <a:latin typeface="Calibri"/>
                <a:cs typeface="Calibri"/>
              </a:rPr>
              <a:t>cavity.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994" y="97028"/>
            <a:ext cx="3587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Thorax</a:t>
            </a:r>
            <a:r>
              <a:rPr dirty="0"/>
              <a:t> &amp; </a:t>
            </a:r>
            <a:r>
              <a:rPr spc="-10" dirty="0"/>
              <a:t>Thoracic</a:t>
            </a:r>
            <a:r>
              <a:rPr spc="5" dirty="0"/>
              <a:t> </a:t>
            </a:r>
            <a:r>
              <a:rPr spc="-10" dirty="0"/>
              <a:t>Cavity:</a:t>
            </a:r>
            <a:r>
              <a:rPr spc="10" dirty="0"/>
              <a:t> </a:t>
            </a:r>
            <a:r>
              <a:rPr spc="-10" dirty="0"/>
              <a:t>Introduction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4680" y="3256065"/>
            <a:ext cx="3000295" cy="34956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1883" y="557963"/>
            <a:ext cx="6407569" cy="619379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245940" y="569467"/>
            <a:ext cx="19202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https://3d4medic.al/enFsQOFf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92500" y="610419"/>
          <a:ext cx="11917044" cy="2209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3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5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9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Muscle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57213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Superior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Attachment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3365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Inferior</a:t>
                      </a:r>
                      <a:r>
                        <a:rPr sz="12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Attachment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9469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Innervation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Main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Action(s)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External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Intercostal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Inferior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border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Superior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border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Intercostal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nerves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(T1-T11)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Elevate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in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forced inspiration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Internal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Intercostal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Inferior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border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Superior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border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Intercostal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nerves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(T1-T11)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575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Interosseous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part: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depresses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(forced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expiration)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Interchondral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part: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elevates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cartilage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(forced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inspiration)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Innermost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Intercostal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Inferior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border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Superior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border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Intercostal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nerves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(T1-T11)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Depress rib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forced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expiration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Transversus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thoracis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427355">
                        <a:lnSpc>
                          <a:spcPct val="105000"/>
                        </a:lnSpc>
                        <a:spcBef>
                          <a:spcPts val="1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Posterior surface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inferior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sternum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02895">
                        <a:lnSpc>
                          <a:spcPct val="105000"/>
                        </a:lnSpc>
                        <a:spcBef>
                          <a:spcPts val="1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Internal surface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costal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cartilages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2-6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Intercostal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nerves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(T1-T11)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Weakly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depresses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ribs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in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force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expiration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63103" y="148844"/>
            <a:ext cx="3476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Muscular</a:t>
            </a:r>
            <a:r>
              <a:rPr dirty="0"/>
              <a:t> </a:t>
            </a:r>
            <a:r>
              <a:rPr spc="-15" dirty="0"/>
              <a:t>Thorax:</a:t>
            </a:r>
            <a:r>
              <a:rPr spc="15" dirty="0"/>
              <a:t> </a:t>
            </a:r>
            <a:r>
              <a:rPr spc="-15" dirty="0"/>
              <a:t>Intercostal</a:t>
            </a:r>
            <a:r>
              <a:rPr spc="10" dirty="0"/>
              <a:t> </a:t>
            </a:r>
            <a:r>
              <a:rPr spc="-5" dirty="0"/>
              <a:t>Muscles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46764"/>
            <a:ext cx="3759200" cy="380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3261" y="2946764"/>
            <a:ext cx="3689350" cy="380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56673" y="2946764"/>
            <a:ext cx="4513300" cy="36348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735413" y="6324091"/>
            <a:ext cx="1885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https://3d4medic.al/UfdLfsUB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20747" y="6500876"/>
            <a:ext cx="2032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https://3d4medic.al/qM0yPybM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34067" y="6500876"/>
            <a:ext cx="2025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https://3d4medic.al/omUeuAAE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034" y="867155"/>
            <a:ext cx="5372735" cy="535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External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muscle</a:t>
            </a:r>
            <a:r>
              <a:rPr sz="1400" spc="-5" dirty="0">
                <a:latin typeface="Calibri"/>
                <a:cs typeface="Calibri"/>
              </a:rPr>
              <a:t>s:</a:t>
            </a:r>
            <a:endParaRPr sz="1400">
              <a:latin typeface="Calibri"/>
              <a:cs typeface="Calibri"/>
            </a:endParaRPr>
          </a:p>
          <a:p>
            <a:pPr marL="297815" marR="314325" indent="-285750">
              <a:lnSpc>
                <a:spcPct val="1014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Fiber orientation: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anterior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superior rib </a:t>
            </a:r>
            <a:r>
              <a:rPr sz="1400" dirty="0">
                <a:latin typeface="Calibri"/>
                <a:cs typeface="Calibri"/>
              </a:rPr>
              <a:t>(“hand in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pocket”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orientation)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1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They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continuous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inferiorly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 the </a:t>
            </a:r>
            <a:r>
              <a:rPr sz="1400" spc="-5" dirty="0">
                <a:latin typeface="Calibri"/>
                <a:cs typeface="Calibri"/>
              </a:rPr>
              <a:t>external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abdominal muscles.</a:t>
            </a:r>
            <a:endParaRPr sz="1400">
              <a:latin typeface="Calibri"/>
              <a:cs typeface="Calibri"/>
            </a:endParaRPr>
          </a:p>
          <a:p>
            <a:pPr marL="297815" marR="254635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They </a:t>
            </a:r>
            <a:r>
              <a:rPr sz="1400" dirty="0">
                <a:latin typeface="Calibri"/>
                <a:cs typeface="Calibri"/>
              </a:rPr>
              <a:t>span the </a:t>
            </a:r>
            <a:r>
              <a:rPr sz="1400" spc="-5" dirty="0">
                <a:latin typeface="Calibri"/>
                <a:cs typeface="Calibri"/>
              </a:rPr>
              <a:t>distance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rib tubercles 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costochondral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joints.</a:t>
            </a:r>
            <a:endParaRPr sz="1400">
              <a:latin typeface="Calibri"/>
              <a:cs typeface="Calibri"/>
            </a:endParaRPr>
          </a:p>
          <a:p>
            <a:pPr marL="755015" marR="5080" lvl="1" indent="-285750">
              <a:lnSpc>
                <a:spcPct val="99500"/>
              </a:lnSpc>
              <a:spcBef>
                <a:spcPts val="30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5" dirty="0">
                <a:latin typeface="Calibri"/>
                <a:cs typeface="Calibri"/>
              </a:rPr>
              <a:t>Anteriorly beyond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costochondral </a:t>
            </a:r>
            <a:r>
              <a:rPr sz="1400" spc="-5" dirty="0">
                <a:latin typeface="Calibri"/>
                <a:cs typeface="Calibri"/>
              </a:rPr>
              <a:t>joints,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external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muscles are replaced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</a:t>
            </a:r>
            <a:r>
              <a:rPr sz="1400" dirty="0">
                <a:latin typeface="Calibri"/>
                <a:cs typeface="Calibri"/>
              </a:rPr>
              <a:t> a </a:t>
            </a:r>
            <a:r>
              <a:rPr sz="1400" spc="-5" dirty="0">
                <a:latin typeface="Calibri"/>
                <a:cs typeface="Calibri"/>
              </a:rPr>
              <a:t>connective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tissue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membrane,</a:t>
            </a:r>
            <a:r>
              <a:rPr sz="1400" spc="-5" dirty="0">
                <a:latin typeface="Calibri"/>
                <a:cs typeface="Calibri"/>
              </a:rPr>
              <a:t> through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which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internal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muscle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fibers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 seen.</a:t>
            </a:r>
            <a:endParaRPr sz="1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 MT"/>
              <a:buChar char="•"/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Internal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intercostal </a:t>
            </a:r>
            <a:r>
              <a:rPr sz="1400" b="1" spc="-5" dirty="0">
                <a:latin typeface="Calibri"/>
                <a:cs typeface="Calibri"/>
              </a:rPr>
              <a:t>muscles</a:t>
            </a:r>
            <a:endParaRPr sz="1400">
              <a:latin typeface="Calibri"/>
              <a:cs typeface="Calibri"/>
            </a:endParaRPr>
          </a:p>
          <a:p>
            <a:pPr marL="297815" marR="946150" indent="-285750">
              <a:lnSpc>
                <a:spcPts val="1610"/>
              </a:lnSpc>
              <a:spcBef>
                <a:spcPts val="13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Fiber orientation: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posterior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superior rib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(perpendicular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external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muscles)</a:t>
            </a:r>
            <a:endParaRPr sz="1400">
              <a:latin typeface="Calibri"/>
              <a:cs typeface="Calibri"/>
            </a:endParaRPr>
          </a:p>
          <a:p>
            <a:pPr marL="297815" marR="149225" indent="-285750">
              <a:lnSpc>
                <a:spcPts val="1680"/>
              </a:lnSpc>
              <a:spcBef>
                <a:spcPts val="4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internal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5" dirty="0">
                <a:latin typeface="Calibri"/>
                <a:cs typeface="Calibri"/>
              </a:rPr>
              <a:t>muscles </a:t>
            </a:r>
            <a:r>
              <a:rPr sz="1400" dirty="0">
                <a:latin typeface="Calibri"/>
                <a:cs typeface="Calibri"/>
              </a:rPr>
              <a:t>span the </a:t>
            </a:r>
            <a:r>
              <a:rPr sz="1400" spc="-5" dirty="0">
                <a:latin typeface="Calibri"/>
                <a:cs typeface="Calibri"/>
              </a:rPr>
              <a:t>distance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sternum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dirty="0">
                <a:latin typeface="Calibri"/>
                <a:cs typeface="Calibri"/>
              </a:rPr>
              <a:t> angle</a:t>
            </a:r>
            <a:r>
              <a:rPr sz="1400" spc="-5" dirty="0">
                <a:latin typeface="Calibri"/>
                <a:cs typeface="Calibri"/>
              </a:rPr>
              <a:t>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ribs.</a:t>
            </a:r>
            <a:endParaRPr sz="1400">
              <a:latin typeface="Calibri"/>
              <a:cs typeface="Calibri"/>
            </a:endParaRPr>
          </a:p>
          <a:p>
            <a:pPr marL="297815" marR="503555" indent="-285750">
              <a:lnSpc>
                <a:spcPts val="1700"/>
              </a:lnSpc>
              <a:spcBef>
                <a:spcPts val="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Medial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costal </a:t>
            </a:r>
            <a:r>
              <a:rPr sz="1400" dirty="0">
                <a:latin typeface="Calibri"/>
                <a:cs typeface="Calibri"/>
              </a:rPr>
              <a:t>angles, the </a:t>
            </a:r>
            <a:r>
              <a:rPr sz="1400" spc="-5" dirty="0">
                <a:latin typeface="Calibri"/>
                <a:cs typeface="Calibri"/>
              </a:rPr>
              <a:t>internal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5" dirty="0">
                <a:latin typeface="Calibri"/>
                <a:cs typeface="Calibri"/>
              </a:rPr>
              <a:t>muscles </a:t>
            </a:r>
            <a:r>
              <a:rPr sz="1400" spc="-10" dirty="0">
                <a:latin typeface="Calibri"/>
                <a:cs typeface="Calibri"/>
              </a:rPr>
              <a:t>are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replaced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internal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membrane.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•"/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Innermost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muscles</a:t>
            </a:r>
            <a:endParaRPr sz="1400">
              <a:latin typeface="Calibri"/>
              <a:cs typeface="Calibri"/>
            </a:endParaRPr>
          </a:p>
          <a:p>
            <a:pPr marL="297815" marR="466725" indent="-285750">
              <a:lnSpc>
                <a:spcPts val="1700"/>
              </a:lnSpc>
              <a:spcBef>
                <a:spcPts val="4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Fiber orientation: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posterior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superior rib (same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orientation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" dirty="0">
                <a:latin typeface="Calibri"/>
                <a:cs typeface="Calibri"/>
              </a:rPr>
              <a:t> internal </a:t>
            </a:r>
            <a:r>
              <a:rPr sz="1400" spc="-10" dirty="0">
                <a:latin typeface="Calibri"/>
                <a:cs typeface="Calibri"/>
              </a:rPr>
              <a:t>intercostals)</a:t>
            </a:r>
            <a:endParaRPr sz="1400">
              <a:latin typeface="Calibri"/>
              <a:cs typeface="Calibri"/>
            </a:endParaRPr>
          </a:p>
          <a:p>
            <a:pPr marL="297815" marR="220345" indent="-285750">
              <a:lnSpc>
                <a:spcPts val="1610"/>
              </a:lnSpc>
              <a:spcBef>
                <a:spcPts val="8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They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along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lateral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 wall,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which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roughly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space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dirty="0">
                <a:latin typeface="Calibri"/>
                <a:cs typeface="Calibri"/>
              </a:rPr>
              <a:t> angle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ribs </a:t>
            </a:r>
            <a:r>
              <a:rPr sz="1400" dirty="0">
                <a:latin typeface="Calibri"/>
                <a:cs typeface="Calibri"/>
              </a:rPr>
              <a:t>and</a:t>
            </a:r>
            <a:endParaRPr sz="1400">
              <a:latin typeface="Calibri"/>
              <a:cs typeface="Calibri"/>
            </a:endParaRPr>
          </a:p>
          <a:p>
            <a:pPr marL="297815">
              <a:lnSpc>
                <a:spcPts val="1660"/>
              </a:lnSpc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costocartilage</a:t>
            </a:r>
            <a:r>
              <a:rPr sz="1400" spc="-5" dirty="0">
                <a:latin typeface="Calibri"/>
                <a:cs typeface="Calibri"/>
              </a:rPr>
              <a:t> junction.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72484" y="901027"/>
            <a:ext cx="6247130" cy="5653405"/>
            <a:chOff x="5672484" y="901027"/>
            <a:chExt cx="6247130" cy="56534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5184" y="913727"/>
              <a:ext cx="6221700" cy="562791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78834" y="907377"/>
              <a:ext cx="6234430" cy="5640705"/>
            </a:xfrm>
            <a:custGeom>
              <a:avLst/>
              <a:gdLst/>
              <a:ahLst/>
              <a:cxnLst/>
              <a:rect l="l" t="t" r="r" b="b"/>
              <a:pathLst>
                <a:path w="6234430" h="5640705">
                  <a:moveTo>
                    <a:pt x="0" y="0"/>
                  </a:moveTo>
                  <a:lnTo>
                    <a:pt x="6234401" y="0"/>
                  </a:lnTo>
                  <a:lnTo>
                    <a:pt x="6234401" y="5640615"/>
                  </a:lnTo>
                  <a:lnTo>
                    <a:pt x="0" y="564061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90586" y="84835"/>
            <a:ext cx="4634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Muscular</a:t>
            </a:r>
            <a:r>
              <a:rPr spc="10" dirty="0"/>
              <a:t> </a:t>
            </a:r>
            <a:r>
              <a:rPr spc="-15" dirty="0"/>
              <a:t>Thorax:</a:t>
            </a:r>
            <a:r>
              <a:rPr spc="25" dirty="0"/>
              <a:t> </a:t>
            </a:r>
            <a:r>
              <a:rPr spc="-15" dirty="0"/>
              <a:t>Intercostal</a:t>
            </a:r>
            <a:r>
              <a:rPr spc="20" dirty="0"/>
              <a:t> </a:t>
            </a:r>
            <a:r>
              <a:rPr spc="-5" dirty="0"/>
              <a:t>Muscles</a:t>
            </a:r>
            <a:r>
              <a:rPr spc="10" dirty="0"/>
              <a:t> </a:t>
            </a:r>
            <a:r>
              <a:rPr spc="-5" dirty="0"/>
              <a:t>(Continued)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026" y="1101852"/>
            <a:ext cx="478917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5" dirty="0">
                <a:latin typeface="Calibri"/>
                <a:cs typeface="Calibri"/>
              </a:rPr>
              <a:t>On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5" dirty="0">
                <a:latin typeface="Calibri"/>
                <a:cs typeface="Calibri"/>
              </a:rPr>
              <a:t> articulated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skeleton,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ribs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 </a:t>
            </a:r>
            <a:r>
              <a:rPr sz="1400" spc="-5" dirty="0">
                <a:latin typeface="Calibri"/>
                <a:cs typeface="Calibri"/>
              </a:rPr>
              <a:t>associated cartilages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separated</a:t>
            </a:r>
            <a:r>
              <a:rPr sz="1400" spc="-5" dirty="0">
                <a:latin typeface="Calibri"/>
                <a:cs typeface="Calibri"/>
              </a:rPr>
              <a:t> by spaces called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spaces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6626" y="1534667"/>
            <a:ext cx="5090160" cy="27901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23215" marR="788670" indent="-285750">
              <a:lnSpc>
                <a:spcPct val="101400"/>
              </a:lnSpc>
              <a:spcBef>
                <a:spcPts val="75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1400" spc="-10" dirty="0">
                <a:latin typeface="Calibri"/>
                <a:cs typeface="Calibri"/>
              </a:rPr>
              <a:t>Each intercostal</a:t>
            </a:r>
            <a:r>
              <a:rPr sz="1400" dirty="0">
                <a:latin typeface="Calibri"/>
                <a:cs typeface="Calibri"/>
              </a:rPr>
              <a:t> space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contains 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muscles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neurovascular</a:t>
            </a:r>
            <a:r>
              <a:rPr sz="1400" b="1" spc="-5" dirty="0">
                <a:latin typeface="Calibri"/>
                <a:cs typeface="Calibri"/>
              </a:rPr>
              <a:t> bundle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323850" indent="-285750">
              <a:lnSpc>
                <a:spcPts val="1585"/>
              </a:lnSpc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intercostal</a:t>
            </a:r>
            <a:r>
              <a:rPr sz="1400" spc="-5" dirty="0">
                <a:latin typeface="Calibri"/>
                <a:cs typeface="Calibri"/>
              </a:rPr>
              <a:t> spaces,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neurovascular structures </a:t>
            </a:r>
            <a:r>
              <a:rPr sz="1400" spc="-10" dirty="0">
                <a:latin typeface="Calibri"/>
                <a:cs typeface="Calibri"/>
              </a:rPr>
              <a:t>located</a:t>
            </a:r>
            <a:endParaRPr sz="1400">
              <a:latin typeface="Calibri"/>
              <a:cs typeface="Calibri"/>
            </a:endParaRPr>
          </a:p>
          <a:p>
            <a:pPr marL="323215" marR="391795">
              <a:lnSpc>
                <a:spcPct val="101400"/>
              </a:lnSpc>
            </a:pPr>
            <a:r>
              <a:rPr sz="1400" dirty="0">
                <a:latin typeface="Calibri"/>
                <a:cs typeface="Calibri"/>
              </a:rPr>
              <a:t>within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spaces,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named </a:t>
            </a:r>
            <a:r>
              <a:rPr sz="1400" spc="-10" dirty="0">
                <a:latin typeface="Calibri"/>
                <a:cs typeface="Calibri"/>
              </a:rPr>
              <a:t>according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numbered rib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forming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superior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border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space.</a:t>
            </a:r>
            <a:endParaRPr sz="1400">
              <a:latin typeface="Calibri"/>
              <a:cs typeface="Calibri"/>
            </a:endParaRPr>
          </a:p>
          <a:p>
            <a:pPr marL="780415" marR="558800" lvl="1" indent="-285750">
              <a:lnSpc>
                <a:spcPct val="101400"/>
              </a:lnSpc>
              <a:buFont typeface="Arial MT"/>
              <a:buChar char="•"/>
              <a:tabLst>
                <a:tab pos="780415" algn="l"/>
                <a:tab pos="7810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5" dirty="0">
                <a:latin typeface="Calibri"/>
                <a:cs typeface="Calibri"/>
              </a:rPr>
              <a:t>space between ribs </a:t>
            </a:r>
            <a:r>
              <a:rPr sz="1400" dirty="0">
                <a:latin typeface="Calibri"/>
                <a:cs typeface="Calibri"/>
              </a:rPr>
              <a:t>3 and 4 is the </a:t>
            </a:r>
            <a:r>
              <a:rPr sz="1400" spc="-5" dirty="0">
                <a:latin typeface="Calibri"/>
                <a:cs typeface="Calibri"/>
              </a:rPr>
              <a:t>3</a:t>
            </a:r>
            <a:r>
              <a:rPr sz="1350" spc="-7" baseline="24691" dirty="0">
                <a:latin typeface="Calibri"/>
                <a:cs typeface="Calibri"/>
              </a:rPr>
              <a:t>rd </a:t>
            </a:r>
            <a:r>
              <a:rPr sz="1350" spc="-284" baseline="24691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space.</a:t>
            </a:r>
            <a:endParaRPr sz="1400">
              <a:latin typeface="Calibri"/>
              <a:cs typeface="Calibri"/>
            </a:endParaRPr>
          </a:p>
          <a:p>
            <a:pPr marL="781050" lvl="1" indent="-286385">
              <a:lnSpc>
                <a:spcPts val="1585"/>
              </a:lnSpc>
              <a:buFont typeface="Arial MT"/>
              <a:buChar char="•"/>
              <a:tabLst>
                <a:tab pos="780415" algn="l"/>
                <a:tab pos="781050" algn="l"/>
              </a:tabLst>
            </a:pP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3rd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i="1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rib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3)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780415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latin typeface="Calibri"/>
                <a:cs typeface="Calibri"/>
              </a:rPr>
              <a:t>3rd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dirty="0">
                <a:latin typeface="Calibri"/>
                <a:cs typeface="Calibri"/>
              </a:rPr>
              <a:t>nerve,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artery,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vein.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Note that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space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12th rib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referred</a:t>
            </a:r>
            <a:r>
              <a:rPr sz="1400" spc="-5" dirty="0">
                <a:latin typeface="Calibri"/>
                <a:cs typeface="Calibri"/>
              </a:rPr>
              <a:t> to </a:t>
            </a:r>
            <a:r>
              <a:rPr sz="1400" dirty="0">
                <a:latin typeface="Calibri"/>
                <a:cs typeface="Calibri"/>
              </a:rPr>
              <a:t>as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ts val="163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subcostal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space </a:t>
            </a:r>
            <a:r>
              <a:rPr sz="1400" spc="-10" dirty="0">
                <a:latin typeface="Calibri"/>
                <a:cs typeface="Calibri"/>
              </a:rPr>
              <a:t>containing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subcostal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artery,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vein,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and nerve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ts val="1630"/>
              </a:lnSpc>
            </a:pPr>
            <a:r>
              <a:rPr sz="1400" spc="-5" dirty="0">
                <a:latin typeface="Calibri"/>
                <a:cs typeface="Calibri"/>
              </a:rPr>
              <a:t>(anterior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ramus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spinal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T12).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7342" y="1082490"/>
            <a:ext cx="6335035" cy="523642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48662" y="267715"/>
            <a:ext cx="5304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Intercostal</a:t>
            </a:r>
            <a:r>
              <a:rPr spc="5" dirty="0"/>
              <a:t> </a:t>
            </a:r>
            <a:r>
              <a:rPr spc="-5" dirty="0"/>
              <a:t>Spaces</a:t>
            </a:r>
            <a:r>
              <a:rPr spc="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spc="-15" dirty="0"/>
              <a:t>Intercostal</a:t>
            </a:r>
            <a:r>
              <a:rPr spc="5" dirty="0"/>
              <a:t> </a:t>
            </a:r>
            <a:r>
              <a:rPr spc="-10" dirty="0"/>
              <a:t>Neurovascular</a:t>
            </a:r>
            <a:r>
              <a:rPr spc="10" dirty="0"/>
              <a:t> </a:t>
            </a:r>
            <a:r>
              <a:rPr spc="-5" dirty="0"/>
              <a:t>Bundles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65866" y="1069339"/>
            <a:ext cx="2018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https://3d4medic.al/vygmb69W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846" y="3305555"/>
            <a:ext cx="6477635" cy="215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82930" indent="-28575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Within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space, </a:t>
            </a:r>
            <a:r>
              <a:rPr sz="1400" b="1" spc="-10" dirty="0">
                <a:latin typeface="Calibri"/>
                <a:cs typeface="Calibri"/>
              </a:rPr>
              <a:t>posterior intercostal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arteries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anastomose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branches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anterior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arteries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 </a:t>
            </a:r>
            <a:r>
              <a:rPr sz="1400" dirty="0">
                <a:latin typeface="Calibri"/>
                <a:cs typeface="Calibri"/>
              </a:rPr>
              <a:t>1).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ts val="161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5" dirty="0">
                <a:latin typeface="Calibri"/>
                <a:cs typeface="Calibri"/>
              </a:rPr>
              <a:t>Most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posterior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arteries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branches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thoracic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aorta.</a:t>
            </a:r>
            <a:endParaRPr sz="1400">
              <a:latin typeface="Calibri"/>
              <a:cs typeface="Calibri"/>
            </a:endParaRPr>
          </a:p>
          <a:p>
            <a:pPr marL="755650">
              <a:lnSpc>
                <a:spcPct val="100000"/>
              </a:lnSpc>
              <a:spcBef>
                <a:spcPts val="20"/>
              </a:spcBef>
            </a:pPr>
            <a:r>
              <a:rPr sz="1400" dirty="0">
                <a:latin typeface="Calibri"/>
                <a:cs typeface="Calibri"/>
              </a:rPr>
              <a:t>(The</a:t>
            </a:r>
            <a:r>
              <a:rPr sz="1400" spc="-10" dirty="0">
                <a:latin typeface="Calibri"/>
                <a:cs typeface="Calibri"/>
              </a:rPr>
              <a:t> exception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first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5" dirty="0">
                <a:latin typeface="Calibri"/>
                <a:cs typeface="Calibri"/>
              </a:rPr>
              <a:t> arteries.)</a:t>
            </a:r>
            <a:endParaRPr sz="1400">
              <a:latin typeface="Calibri"/>
              <a:cs typeface="Calibri"/>
            </a:endParaRPr>
          </a:p>
          <a:p>
            <a:pPr marL="755650" marR="163195" lvl="1" indent="-285750">
              <a:lnSpc>
                <a:spcPct val="101400"/>
              </a:lnSpc>
              <a:spcBef>
                <a:spcPts val="5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5" dirty="0">
                <a:latin typeface="Calibri"/>
                <a:cs typeface="Calibri"/>
              </a:rPr>
              <a:t>Anterior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arteries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branches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internal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(mammary)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artery.</a:t>
            </a:r>
            <a:endParaRPr sz="1400">
              <a:latin typeface="Calibri"/>
              <a:cs typeface="Calibri"/>
            </a:endParaRPr>
          </a:p>
          <a:p>
            <a:pPr marL="297815" marR="5080" indent="-285750">
              <a:lnSpc>
                <a:spcPct val="99500"/>
              </a:lnSpc>
              <a:spcBef>
                <a:spcPts val="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nerves </a:t>
            </a: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dirty="0">
                <a:latin typeface="Calibri"/>
                <a:cs typeface="Calibri"/>
              </a:rPr>
              <a:t> 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T1-T11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ventral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rami</a:t>
            </a:r>
            <a:r>
              <a:rPr sz="1400" spc="-5" dirty="0">
                <a:latin typeface="Calibri"/>
                <a:cs typeface="Calibri"/>
              </a:rPr>
              <a:t> of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T1-T11 spinal nerves.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ventral ramus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T12 spinal nerve </a:t>
            </a:r>
            <a:r>
              <a:rPr sz="1400" spc="-5" dirty="0">
                <a:latin typeface="Calibri"/>
                <a:cs typeface="Calibri"/>
              </a:rPr>
              <a:t>does not </a:t>
            </a:r>
            <a:r>
              <a:rPr sz="1400" spc="-10" dirty="0">
                <a:latin typeface="Calibri"/>
                <a:cs typeface="Calibri"/>
              </a:rPr>
              <a:t>travel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within an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5" dirty="0">
                <a:latin typeface="Calibri"/>
                <a:cs typeface="Calibri"/>
              </a:rPr>
              <a:t>space, </a:t>
            </a:r>
            <a:r>
              <a:rPr sz="1400" dirty="0">
                <a:latin typeface="Calibri"/>
                <a:cs typeface="Calibri"/>
              </a:rPr>
              <a:t>but </a:t>
            </a:r>
            <a:r>
              <a:rPr sz="1400" spc="-5" dirty="0">
                <a:latin typeface="Calibri"/>
                <a:cs typeface="Calibri"/>
              </a:rPr>
              <a:t>instead, </a:t>
            </a:r>
            <a:r>
              <a:rPr sz="1400" dirty="0">
                <a:latin typeface="Calibri"/>
                <a:cs typeface="Calibri"/>
              </a:rPr>
              <a:t>passes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to rib </a:t>
            </a:r>
            <a:r>
              <a:rPr sz="1400" dirty="0">
                <a:latin typeface="Calibri"/>
                <a:cs typeface="Calibri"/>
              </a:rPr>
              <a:t>12, </a:t>
            </a:r>
            <a:r>
              <a:rPr sz="1400" spc="-5" dirty="0">
                <a:latin typeface="Calibri"/>
                <a:cs typeface="Calibri"/>
              </a:rPr>
              <a:t>which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10" dirty="0">
                <a:latin typeface="Calibri"/>
                <a:cs typeface="Calibri"/>
              </a:rPr>
              <a:t>why </a:t>
            </a:r>
            <a:r>
              <a:rPr sz="1400" dirty="0">
                <a:latin typeface="Calibri"/>
                <a:cs typeface="Calibri"/>
              </a:rPr>
              <a:t>it is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called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subcostal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9133" y="336571"/>
            <a:ext cx="4987234" cy="35113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8846" y="358139"/>
            <a:ext cx="7383145" cy="296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  <a:p>
            <a:pPr marL="12700" marR="1005205">
              <a:lnSpc>
                <a:spcPct val="101400"/>
              </a:lnSpc>
              <a:spcBef>
                <a:spcPts val="129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neurovascular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bundle </a:t>
            </a:r>
            <a:r>
              <a:rPr sz="1400" dirty="0">
                <a:latin typeface="Calibri"/>
                <a:cs typeface="Calibri"/>
              </a:rPr>
              <a:t>within </a:t>
            </a:r>
            <a:r>
              <a:rPr sz="1400" spc="-5" dirty="0">
                <a:latin typeface="Calibri"/>
                <a:cs typeface="Calibri"/>
              </a:rPr>
              <a:t>each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structures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listed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below</a:t>
            </a:r>
            <a:r>
              <a:rPr sz="1400" spc="-10" dirty="0">
                <a:latin typeface="Calibri"/>
                <a:cs typeface="Calibri"/>
              </a:rPr>
              <a:t> from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inferior: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(VAN).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20" dirty="0">
                <a:latin typeface="Calibri"/>
                <a:cs typeface="Calibri"/>
              </a:rPr>
              <a:t>Vein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Artery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Nerve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 marR="905510">
              <a:lnSpc>
                <a:spcPct val="99600"/>
              </a:lnSpc>
            </a:pPr>
            <a:r>
              <a:rPr sz="1400" spc="-5" dirty="0">
                <a:latin typeface="Calibri"/>
                <a:cs typeface="Calibri"/>
              </a:rPr>
              <a:t>Near </a:t>
            </a:r>
            <a:r>
              <a:rPr sz="1400" dirty="0">
                <a:latin typeface="Calibri"/>
                <a:cs typeface="Calibri"/>
              </a:rPr>
              <a:t>the angle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rib,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5" dirty="0">
                <a:latin typeface="Calibri"/>
                <a:cs typeface="Calibri"/>
              </a:rPr>
              <a:t>neurovascular </a:t>
            </a:r>
            <a:r>
              <a:rPr sz="1400" dirty="0">
                <a:latin typeface="Calibri"/>
                <a:cs typeface="Calibri"/>
              </a:rPr>
              <a:t>bundle </a:t>
            </a:r>
            <a:r>
              <a:rPr sz="1400" spc="-10" dirty="0">
                <a:latin typeface="Calibri"/>
                <a:cs typeface="Calibri"/>
              </a:rPr>
              <a:t>enters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muscular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 wall by </a:t>
            </a:r>
            <a:r>
              <a:rPr sz="1400" dirty="0">
                <a:latin typeface="Calibri"/>
                <a:cs typeface="Calibri"/>
              </a:rPr>
              <a:t>passing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internal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b="1" spc="-5" dirty="0">
                <a:latin typeface="Calibri"/>
                <a:cs typeface="Calibri"/>
              </a:rPr>
              <a:t>innermost </a:t>
            </a:r>
            <a:r>
              <a:rPr sz="1400" b="1" spc="-10" dirty="0">
                <a:latin typeface="Calibri"/>
                <a:cs typeface="Calibri"/>
              </a:rPr>
              <a:t>intercostal </a:t>
            </a:r>
            <a:r>
              <a:rPr sz="1400" b="1" spc="-5" dirty="0">
                <a:latin typeface="Calibri"/>
                <a:cs typeface="Calibri"/>
              </a:rPr>
              <a:t> muscles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dirty="0">
                <a:latin typeface="Calibri"/>
                <a:cs typeface="Calibri"/>
              </a:rPr>
              <a:t> 1).</a:t>
            </a:r>
            <a:r>
              <a:rPr sz="1400" spc="-5" dirty="0">
                <a:latin typeface="Calibri"/>
                <a:cs typeface="Calibri"/>
              </a:rPr>
              <a:t> It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courses</a:t>
            </a:r>
            <a:r>
              <a:rPr sz="1400" dirty="0">
                <a:latin typeface="Calibri"/>
                <a:cs typeface="Calibri"/>
              </a:rPr>
              <a:t> in an </a:t>
            </a:r>
            <a:r>
              <a:rPr sz="1400" spc="-5" dirty="0">
                <a:latin typeface="Calibri"/>
                <a:cs typeface="Calibri"/>
              </a:rPr>
              <a:t>anterior direction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innermost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5" dirty="0">
                <a:latin typeface="Calibri"/>
                <a:cs typeface="Calibri"/>
              </a:rPr>
              <a:t>internal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muscles </a:t>
            </a:r>
            <a:r>
              <a:rPr sz="1400" spc="-10" dirty="0">
                <a:latin typeface="Calibri"/>
                <a:cs typeface="Calibri"/>
              </a:rPr>
              <a:t>following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groove </a:t>
            </a:r>
            <a:r>
              <a:rPr sz="1400" spc="-5" dirty="0">
                <a:latin typeface="Calibri"/>
                <a:cs typeface="Calibri"/>
              </a:rPr>
              <a:t>(Figure </a:t>
            </a:r>
            <a:r>
              <a:rPr sz="1400" dirty="0">
                <a:latin typeface="Calibri"/>
                <a:cs typeface="Calibri"/>
              </a:rPr>
              <a:t>2).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Collateral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branches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artery,</a:t>
            </a:r>
            <a:r>
              <a:rPr sz="1400" spc="-5" dirty="0">
                <a:latin typeface="Calibri"/>
                <a:cs typeface="Calibri"/>
              </a:rPr>
              <a:t> vein,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</a:t>
            </a:r>
            <a:r>
              <a:rPr sz="1400" spc="-5" dirty="0">
                <a:latin typeface="Calibri"/>
                <a:cs typeface="Calibri"/>
              </a:rPr>
              <a:t> 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descend </a:t>
            </a:r>
            <a:r>
              <a:rPr sz="1400" dirty="0">
                <a:latin typeface="Calibri"/>
                <a:cs typeface="Calibri"/>
              </a:rPr>
              <a:t>within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space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10" dirty="0">
                <a:latin typeface="Calibri"/>
                <a:cs typeface="Calibri"/>
              </a:rPr>
              <a:t>course</a:t>
            </a:r>
            <a:r>
              <a:rPr sz="1400" spc="-5" dirty="0">
                <a:latin typeface="Calibri"/>
                <a:cs typeface="Calibri"/>
              </a:rPr>
              <a:t> along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border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dirty="0">
                <a:latin typeface="Calibri"/>
                <a:cs typeface="Calibri"/>
              </a:rPr>
              <a:t>rib.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3410" y="3956804"/>
            <a:ext cx="4831677" cy="27988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19608" y="3947279"/>
            <a:ext cx="5039360" cy="281813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325"/>
              </a:spcBef>
            </a:pPr>
            <a:r>
              <a:rPr sz="1400" spc="-5" dirty="0">
                <a:latin typeface="Calibri"/>
                <a:cs typeface="Calibri"/>
              </a:rPr>
              <a:t>Figure2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Intercostal</a:t>
            </a:r>
            <a:r>
              <a:rPr spc="-5" dirty="0"/>
              <a:t> </a:t>
            </a:r>
            <a:r>
              <a:rPr spc="-10" dirty="0"/>
              <a:t>Neurovascular</a:t>
            </a:r>
            <a:r>
              <a:rPr spc="-5" dirty="0"/>
              <a:t> Bundle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7612" y="618798"/>
            <a:ext cx="11152505" cy="9544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0805" marR="321945">
              <a:lnSpc>
                <a:spcPct val="101400"/>
              </a:lnSpc>
              <a:spcBef>
                <a:spcPts val="229"/>
              </a:spcBef>
            </a:pPr>
            <a:r>
              <a:rPr sz="1400" b="1" spc="-5" dirty="0">
                <a:latin typeface="Calibri"/>
                <a:cs typeface="Calibri"/>
              </a:rPr>
              <a:t>CLINICAL </a:t>
            </a:r>
            <a:r>
              <a:rPr sz="1400" b="1" spc="-20" dirty="0">
                <a:latin typeface="Calibri"/>
                <a:cs typeface="Calibri"/>
              </a:rPr>
              <a:t>ANATOMY</a:t>
            </a:r>
            <a:r>
              <a:rPr sz="1400" spc="-20" dirty="0">
                <a:latin typeface="Calibri"/>
                <a:cs typeface="Calibri"/>
              </a:rPr>
              <a:t>:</a:t>
            </a:r>
            <a:r>
              <a:rPr sz="1400" dirty="0">
                <a:latin typeface="Calibri"/>
                <a:cs typeface="Calibri"/>
              </a:rPr>
              <a:t> An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block</a:t>
            </a:r>
            <a:r>
              <a:rPr sz="1400" dirty="0">
                <a:latin typeface="Calibri"/>
                <a:cs typeface="Calibri"/>
              </a:rPr>
              <a:t> 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 </a:t>
            </a:r>
            <a:r>
              <a:rPr sz="1400" spc="-5" dirty="0">
                <a:latin typeface="Calibri"/>
                <a:cs typeface="Calibri"/>
              </a:rPr>
              <a:t>injection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anesthetic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and/or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corticosteroid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around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coursing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groove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manage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pain</a:t>
            </a:r>
            <a:r>
              <a:rPr sz="1400" spc="-5" dirty="0">
                <a:latin typeface="Calibri"/>
                <a:cs typeface="Calibri"/>
              </a:rPr>
              <a:t> involving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chest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</a:t>
            </a:r>
            <a:r>
              <a:rPr sz="1400" dirty="0">
                <a:latin typeface="Calibri"/>
                <a:cs typeface="Calibri"/>
              </a:rPr>
              <a:t> and the upper</a:t>
            </a:r>
            <a:r>
              <a:rPr sz="1400" spc="-5" dirty="0">
                <a:latin typeface="Calibri"/>
                <a:cs typeface="Calibri"/>
              </a:rPr>
              <a:t> abdominal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 </a:t>
            </a:r>
            <a:r>
              <a:rPr sz="1400" spc="-5" dirty="0">
                <a:latin typeface="Calibri"/>
                <a:cs typeface="Calibri"/>
              </a:rPr>
              <a:t>block can</a:t>
            </a:r>
            <a:r>
              <a:rPr sz="1400" dirty="0">
                <a:latin typeface="Calibri"/>
                <a:cs typeface="Calibri"/>
              </a:rPr>
              <a:t> be used</a:t>
            </a:r>
            <a:r>
              <a:rPr sz="1400" spc="-5" dirty="0">
                <a:latin typeface="Calibri"/>
                <a:cs typeface="Calibri"/>
              </a:rPr>
              <a:t> 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treat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acute herpes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zoster,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cancer</a:t>
            </a:r>
            <a:r>
              <a:rPr sz="1400" dirty="0">
                <a:latin typeface="Calibri"/>
                <a:cs typeface="Calibri"/>
              </a:rPr>
              <a:t> pain,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fractures,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post-thoracotomy</a:t>
            </a:r>
            <a:r>
              <a:rPr sz="1400" dirty="0">
                <a:latin typeface="Calibri"/>
                <a:cs typeface="Calibri"/>
              </a:rPr>
              <a:t> pain.</a:t>
            </a:r>
            <a:r>
              <a:rPr sz="1400" spc="-5" dirty="0">
                <a:latin typeface="Calibri"/>
                <a:cs typeface="Calibri"/>
              </a:rPr>
              <a:t> In</a:t>
            </a:r>
            <a:r>
              <a:rPr sz="1400" dirty="0">
                <a:latin typeface="Calibri"/>
                <a:cs typeface="Calibri"/>
              </a:rPr>
              <a:t> addition, it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also be used as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 </a:t>
            </a:r>
            <a:r>
              <a:rPr sz="1400" spc="-5" dirty="0">
                <a:latin typeface="Calibri"/>
                <a:cs typeface="Calibri"/>
              </a:rPr>
              <a:t>anesthetic prior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placement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percutaneous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thoracostomy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nephrotomy</a:t>
            </a:r>
            <a:r>
              <a:rPr sz="1400" dirty="0">
                <a:latin typeface="Calibri"/>
                <a:cs typeface="Calibri"/>
              </a:rPr>
              <a:t> tubes.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95219" y="2247900"/>
            <a:ext cx="3321685" cy="4366260"/>
            <a:chOff x="7695219" y="2247900"/>
            <a:chExt cx="3321685" cy="43662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33319" y="2286000"/>
              <a:ext cx="3232635" cy="42832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14269" y="2266950"/>
              <a:ext cx="3283585" cy="4328160"/>
            </a:xfrm>
            <a:custGeom>
              <a:avLst/>
              <a:gdLst/>
              <a:ahLst/>
              <a:cxnLst/>
              <a:rect l="l" t="t" r="r" b="b"/>
              <a:pathLst>
                <a:path w="3283584" h="4328159">
                  <a:moveTo>
                    <a:pt x="0" y="0"/>
                  </a:moveTo>
                  <a:lnTo>
                    <a:pt x="3283168" y="0"/>
                  </a:lnTo>
                  <a:lnTo>
                    <a:pt x="3283168" y="4327558"/>
                  </a:lnTo>
                  <a:lnTo>
                    <a:pt x="0" y="432755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613" y="2286000"/>
            <a:ext cx="5953002" cy="400474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00920" y="20828"/>
            <a:ext cx="2164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Intercostal</a:t>
            </a:r>
            <a:r>
              <a:rPr spc="-20" dirty="0"/>
              <a:t> </a:t>
            </a:r>
            <a:r>
              <a:rPr spc="-5" dirty="0"/>
              <a:t>Nerve</a:t>
            </a:r>
            <a:r>
              <a:rPr spc="-15" dirty="0"/>
              <a:t> </a:t>
            </a:r>
            <a:r>
              <a:rPr spc="-5" dirty="0"/>
              <a:t>Block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367283"/>
            <a:ext cx="6990715" cy="45059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368300">
              <a:lnSpc>
                <a:spcPct val="101400"/>
              </a:lnSpc>
              <a:spcBef>
                <a:spcPts val="75"/>
              </a:spcBef>
            </a:pPr>
            <a:r>
              <a:rPr sz="1400" spc="-10" dirty="0">
                <a:latin typeface="Calibri"/>
                <a:cs typeface="Calibri"/>
              </a:rPr>
              <a:t>Recall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three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arteries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branch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first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subclavian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(portion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artery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medial 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anterior scalene muscle) </a:t>
            </a:r>
            <a:r>
              <a:rPr sz="140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5" dirty="0">
                <a:latin typeface="Calibri"/>
                <a:cs typeface="Calibri"/>
              </a:rPr>
              <a:t>Vertebral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artery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10" dirty="0">
                <a:latin typeface="Calibri"/>
                <a:cs typeface="Calibri"/>
              </a:rPr>
              <a:t>Internal </a:t>
            </a:r>
            <a:r>
              <a:rPr sz="1400" b="1" spc="-5" dirty="0">
                <a:latin typeface="Calibri"/>
                <a:cs typeface="Calibri"/>
              </a:rPr>
              <a:t>thoracic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(mammary)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artery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0" dirty="0">
                <a:latin typeface="Calibri"/>
                <a:cs typeface="Calibri"/>
              </a:rPr>
              <a:t>Thyrocervical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trunk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 MT"/>
              <a:buChar char="•"/>
            </a:pPr>
            <a:endParaRPr sz="1400">
              <a:latin typeface="Calibri"/>
              <a:cs typeface="Calibri"/>
            </a:endParaRPr>
          </a:p>
          <a:p>
            <a:pPr marL="12700" marR="11430">
              <a:lnSpc>
                <a:spcPct val="99000"/>
              </a:lnSpc>
            </a:pPr>
            <a:r>
              <a:rPr sz="1400" spc="-5" dirty="0">
                <a:latin typeface="Calibri"/>
                <a:cs typeface="Calibri"/>
              </a:rPr>
              <a:t>After branching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first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subclavian,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right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left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internal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thoracic arteries 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direction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 </a:t>
            </a:r>
            <a:r>
              <a:rPr sz="1400" spc="-10" dirty="0">
                <a:latin typeface="Calibri"/>
                <a:cs typeface="Calibri"/>
              </a:rPr>
              <a:t>coursing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posterior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subclavian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vein 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10" dirty="0">
                <a:latin typeface="Calibri"/>
                <a:cs typeface="Calibri"/>
              </a:rPr>
              <a:t>first </a:t>
            </a:r>
            <a:r>
              <a:rPr sz="1400" spc="-5" dirty="0">
                <a:latin typeface="Calibri"/>
                <a:cs typeface="Calibri"/>
              </a:rPr>
              <a:t>rib. They continue on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vertical </a:t>
            </a:r>
            <a:r>
              <a:rPr sz="1400" spc="-10" dirty="0">
                <a:latin typeface="Calibri"/>
                <a:cs typeface="Calibri"/>
              </a:rPr>
              <a:t>course </a:t>
            </a:r>
            <a:r>
              <a:rPr sz="1400" spc="-5" dirty="0">
                <a:latin typeface="Calibri"/>
                <a:cs typeface="Calibri"/>
              </a:rPr>
              <a:t>through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 </a:t>
            </a:r>
            <a:r>
              <a:rPr sz="1400" spc="-10" dirty="0">
                <a:latin typeface="Calibri"/>
                <a:cs typeface="Calibri"/>
              </a:rPr>
              <a:t>cavity </a:t>
            </a:r>
            <a:r>
              <a:rPr sz="1400" dirty="0">
                <a:latin typeface="Calibri"/>
                <a:cs typeface="Calibri"/>
              </a:rPr>
              <a:t>along the sides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sternum.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Along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path they </a:t>
            </a:r>
            <a:r>
              <a:rPr sz="1400" spc="-15" dirty="0">
                <a:latin typeface="Calibri"/>
                <a:cs typeface="Calibri"/>
              </a:rPr>
              <a:t>form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following</a:t>
            </a:r>
            <a:r>
              <a:rPr sz="1400" spc="-5" dirty="0">
                <a:latin typeface="Calibri"/>
                <a:cs typeface="Calibri"/>
              </a:rPr>
              <a:t> branches.</a:t>
            </a:r>
            <a:endParaRPr sz="1400">
              <a:latin typeface="Calibri"/>
              <a:cs typeface="Calibri"/>
            </a:endParaRPr>
          </a:p>
          <a:p>
            <a:pPr marL="298450" marR="156845" indent="-285750">
              <a:lnSpc>
                <a:spcPct val="1014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pericardiaphrenic artery </a:t>
            </a:r>
            <a:r>
              <a:rPr sz="1400" spc="-5" dirty="0">
                <a:latin typeface="Calibri"/>
                <a:cs typeface="Calibri"/>
              </a:rPr>
              <a:t>branches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internal thoracic to </a:t>
            </a:r>
            <a:r>
              <a:rPr sz="1400" spc="-10" dirty="0">
                <a:latin typeface="Calibri"/>
                <a:cs typeface="Calibri"/>
              </a:rPr>
              <a:t>course inferiorly </a:t>
            </a:r>
            <a:r>
              <a:rPr sz="1400" spc="-5" dirty="0">
                <a:latin typeface="Calibri"/>
                <a:cs typeface="Calibri"/>
              </a:rPr>
              <a:t> 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pericardium </a:t>
            </a:r>
            <a:r>
              <a:rPr sz="1400" dirty="0">
                <a:latin typeface="Calibri"/>
                <a:cs typeface="Calibri"/>
              </a:rPr>
              <a:t>and the </a:t>
            </a:r>
            <a:r>
              <a:rPr sz="1400" spc="-5" dirty="0">
                <a:latin typeface="Calibri"/>
                <a:cs typeface="Calibri"/>
              </a:rPr>
              <a:t>pleura on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path alongside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phrenic </a:t>
            </a:r>
            <a:r>
              <a:rPr sz="1400" dirty="0">
                <a:latin typeface="Calibri"/>
                <a:cs typeface="Calibri"/>
              </a:rPr>
              <a:t>nerve. </a:t>
            </a:r>
            <a:r>
              <a:rPr sz="1400" spc="-5" dirty="0">
                <a:latin typeface="Calibri"/>
                <a:cs typeface="Calibri"/>
              </a:rPr>
              <a:t>It </a:t>
            </a:r>
            <a:r>
              <a:rPr sz="1400" dirty="0">
                <a:latin typeface="Calibri"/>
                <a:cs typeface="Calibri"/>
              </a:rPr>
              <a:t>supplies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the </a:t>
            </a:r>
            <a:r>
              <a:rPr sz="1400" spc="-5" dirty="0">
                <a:latin typeface="Calibri"/>
                <a:cs typeface="Calibri"/>
              </a:rPr>
              <a:t>pericardium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proximally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small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distally.</a:t>
            </a:r>
            <a:endParaRPr sz="1400">
              <a:latin typeface="Calibri"/>
              <a:cs typeface="Calibri"/>
            </a:endParaRPr>
          </a:p>
          <a:p>
            <a:pPr marL="298450" marR="508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5" dirty="0">
                <a:latin typeface="Calibri"/>
                <a:cs typeface="Calibri"/>
              </a:rPr>
              <a:t>Anterior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arteries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branch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internal thoracic arteries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5" dirty="0">
                <a:latin typeface="Calibri"/>
                <a:cs typeface="Calibri"/>
              </a:rPr>
              <a:t>they </a:t>
            </a:r>
            <a:r>
              <a:rPr sz="1400" spc="-10" dirty="0">
                <a:latin typeface="Calibri"/>
                <a:cs typeface="Calibri"/>
              </a:rPr>
              <a:t>cross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first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spaces. Anterior</a:t>
            </a:r>
            <a:r>
              <a:rPr sz="1400" spc="-10" dirty="0">
                <a:latin typeface="Calibri"/>
                <a:cs typeface="Calibri"/>
              </a:rPr>
              <a:t> intercostal</a:t>
            </a:r>
            <a:r>
              <a:rPr sz="1400" spc="-5" dirty="0">
                <a:latin typeface="Calibri"/>
                <a:cs typeface="Calibri"/>
              </a:rPr>
              <a:t> arteries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transport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blood 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anterior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5" dirty="0">
                <a:latin typeface="Calibri"/>
                <a:cs typeface="Calibri"/>
              </a:rPr>
              <a:t>spaces to </a:t>
            </a:r>
            <a:r>
              <a:rPr sz="1400" dirty="0">
                <a:latin typeface="Calibri"/>
                <a:cs typeface="Calibri"/>
              </a:rPr>
              <a:t>supply the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5" dirty="0">
                <a:latin typeface="Calibri"/>
                <a:cs typeface="Calibri"/>
              </a:rPr>
              <a:t>muscles. In </a:t>
            </a:r>
            <a:r>
              <a:rPr sz="1400" dirty="0">
                <a:latin typeface="Calibri"/>
                <a:cs typeface="Calibri"/>
              </a:rPr>
              <a:t>addition, </a:t>
            </a:r>
            <a:r>
              <a:rPr sz="1400" spc="-5" dirty="0">
                <a:latin typeface="Calibri"/>
                <a:cs typeface="Calibri"/>
              </a:rPr>
              <a:t>branches </a:t>
            </a:r>
            <a:r>
              <a:rPr sz="1400" dirty="0">
                <a:latin typeface="Calibri"/>
                <a:cs typeface="Calibri"/>
              </a:rPr>
              <a:t>pass </a:t>
            </a:r>
            <a:r>
              <a:rPr sz="1400" spc="-5" dirty="0">
                <a:latin typeface="Calibri"/>
                <a:cs typeface="Calibri"/>
              </a:rPr>
              <a:t>through 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muscles to</a:t>
            </a:r>
            <a:r>
              <a:rPr sz="1400" dirty="0">
                <a:latin typeface="Calibri"/>
                <a:cs typeface="Calibri"/>
              </a:rPr>
              <a:t> supply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pectoral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muscles, breast,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skin.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spaces </a:t>
            </a:r>
            <a:r>
              <a:rPr sz="1400" dirty="0">
                <a:latin typeface="Calibri"/>
                <a:cs typeface="Calibri"/>
              </a:rPr>
              <a:t>1-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-10" dirty="0">
                <a:latin typeface="Calibri"/>
                <a:cs typeface="Calibri"/>
              </a:rPr>
              <a:t> are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supplied</a:t>
            </a:r>
            <a:r>
              <a:rPr sz="1400" spc="-5" dirty="0">
                <a:latin typeface="Calibri"/>
                <a:cs typeface="Calibri"/>
              </a:rPr>
              <a:t> by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branches directly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internal 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artery.</a:t>
            </a:r>
            <a:endParaRPr sz="1400">
              <a:latin typeface="Calibri"/>
              <a:cs typeface="Calibri"/>
            </a:endParaRPr>
          </a:p>
          <a:p>
            <a:pPr marL="298450" marR="384175" indent="-285750">
              <a:lnSpc>
                <a:spcPts val="1610"/>
              </a:lnSpc>
              <a:spcBef>
                <a:spcPts val="11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20" dirty="0">
                <a:latin typeface="Calibri"/>
                <a:cs typeface="Calibri"/>
              </a:rPr>
              <a:t>At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level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6th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space,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internal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 artery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forms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following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terminal branches.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ts val="166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b="1" spc="-5" dirty="0">
                <a:latin typeface="Calibri"/>
                <a:cs typeface="Calibri"/>
              </a:rPr>
              <a:t>Musculophrenic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5039" y="4850892"/>
            <a:ext cx="5939155" cy="8731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6550" marR="55880" indent="-285750">
              <a:lnSpc>
                <a:spcPct val="101400"/>
              </a:lnSpc>
              <a:spcBef>
                <a:spcPts val="75"/>
              </a:spcBef>
              <a:buFont typeface="Arial MT"/>
              <a:buChar char="•"/>
              <a:tabLst>
                <a:tab pos="335915" algn="l"/>
                <a:tab pos="3365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musculophrenic artery continues </a:t>
            </a:r>
            <a:r>
              <a:rPr sz="1400" spc="-10" dirty="0">
                <a:latin typeface="Calibri"/>
                <a:cs typeface="Calibri"/>
              </a:rPr>
              <a:t>inferiorly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10" dirty="0">
                <a:latin typeface="Calibri"/>
                <a:cs typeface="Calibri"/>
              </a:rPr>
              <a:t>cross </a:t>
            </a:r>
            <a:r>
              <a:rPr sz="1400" dirty="0">
                <a:latin typeface="Calibri"/>
                <a:cs typeface="Calibri"/>
              </a:rPr>
              <a:t>the 7</a:t>
            </a:r>
            <a:r>
              <a:rPr sz="1350" baseline="24691" dirty="0">
                <a:latin typeface="Calibri"/>
                <a:cs typeface="Calibri"/>
              </a:rPr>
              <a:t>th</a:t>
            </a:r>
            <a:r>
              <a:rPr sz="1400" dirty="0">
                <a:latin typeface="Calibri"/>
                <a:cs typeface="Calibri"/>
              </a:rPr>
              <a:t>-9</a:t>
            </a:r>
            <a:r>
              <a:rPr sz="1350" baseline="24691" dirty="0">
                <a:latin typeface="Calibri"/>
                <a:cs typeface="Calibri"/>
              </a:rPr>
              <a:t>th</a:t>
            </a:r>
            <a:r>
              <a:rPr sz="1350" spc="7" baseline="24691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spaces, which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supplies</a:t>
            </a:r>
            <a:r>
              <a:rPr sz="1400" spc="-5" dirty="0">
                <a:latin typeface="Calibri"/>
                <a:cs typeface="Calibri"/>
              </a:rPr>
              <a:t> by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anterior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arteries 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branch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it.</a:t>
            </a:r>
            <a:endParaRPr sz="1400">
              <a:latin typeface="Calibri"/>
              <a:cs typeface="Calibri"/>
            </a:endParaRPr>
          </a:p>
          <a:p>
            <a:pPr marL="336550" marR="117475" indent="-285750">
              <a:lnSpc>
                <a:spcPts val="1610"/>
              </a:lnSpc>
              <a:spcBef>
                <a:spcPts val="110"/>
              </a:spcBef>
              <a:buFont typeface="Arial MT"/>
              <a:buChar char="•"/>
              <a:tabLst>
                <a:tab pos="335915" algn="l"/>
                <a:tab pos="3365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musculophrenic artery continues distally to contribute blood </a:t>
            </a:r>
            <a:r>
              <a:rPr sz="1400" dirty="0">
                <a:latin typeface="Calibri"/>
                <a:cs typeface="Calibri"/>
              </a:rPr>
              <a:t>supply 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anterolateral</a:t>
            </a:r>
            <a:r>
              <a:rPr sz="1400" spc="-5" dirty="0">
                <a:latin typeface="Calibri"/>
                <a:cs typeface="Calibri"/>
              </a:rPr>
              <a:t> diaphragm.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5701284"/>
            <a:ext cx="623125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5" dirty="0">
                <a:latin typeface="Calibri"/>
                <a:cs typeface="Calibri"/>
              </a:rPr>
              <a:t>Superior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epigastric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a.</a:t>
            </a:r>
            <a:endParaRPr sz="1400">
              <a:latin typeface="Calibri"/>
              <a:cs typeface="Calibri"/>
            </a:endParaRPr>
          </a:p>
          <a:p>
            <a:pPr marL="755650" marR="5080" lvl="1" indent="-285750">
              <a:lnSpc>
                <a:spcPct val="99000"/>
              </a:lnSpc>
              <a:spcBef>
                <a:spcPts val="40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superior epigastric artery descends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anterior abdominal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 to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anastomose </a:t>
            </a:r>
            <a:r>
              <a:rPr sz="1400" dirty="0">
                <a:latin typeface="Calibri"/>
                <a:cs typeface="Calibri"/>
              </a:rPr>
              <a:t>with the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epigastric artery (remember </a:t>
            </a:r>
            <a:r>
              <a:rPr sz="1400" dirty="0">
                <a:latin typeface="Calibri"/>
                <a:cs typeface="Calibri"/>
              </a:rPr>
              <a:t>this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GI).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anastomosis 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two vessels </a:t>
            </a:r>
            <a:r>
              <a:rPr sz="1400" spc="-10" dirty="0">
                <a:latin typeface="Calibri"/>
                <a:cs typeface="Calibri"/>
              </a:rPr>
              <a:t>occurs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-5" dirty="0">
                <a:latin typeface="Calibri"/>
                <a:cs typeface="Calibri"/>
              </a:rPr>
              <a:t>location 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posterior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rectus sheath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rectus abdominis muscle.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6411" y="490195"/>
            <a:ext cx="4841930" cy="45719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150833" y="4806188"/>
            <a:ext cx="19202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https://3d4medic.al/enFsQOFf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23846" y="20828"/>
            <a:ext cx="3377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Internal</a:t>
            </a:r>
            <a:r>
              <a:rPr spc="-15" dirty="0"/>
              <a:t> </a:t>
            </a:r>
            <a:r>
              <a:rPr spc="-10" dirty="0"/>
              <a:t>Thoracic</a:t>
            </a:r>
            <a:r>
              <a:rPr spc="-5" dirty="0"/>
              <a:t> </a:t>
            </a:r>
            <a:r>
              <a:rPr dirty="0"/>
              <a:t>(Mammary) </a:t>
            </a:r>
            <a:r>
              <a:rPr spc="-5" dirty="0"/>
              <a:t>Artery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4095" y="425195"/>
            <a:ext cx="38804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blood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supply</a:t>
            </a:r>
            <a:r>
              <a:rPr sz="1400" spc="-5" dirty="0">
                <a:latin typeface="Calibri"/>
                <a:cs typeface="Calibri"/>
              </a:rPr>
              <a:t> to</a:t>
            </a:r>
            <a:r>
              <a:rPr sz="1400" spc="-10" dirty="0">
                <a:latin typeface="Calibri"/>
                <a:cs typeface="Calibri"/>
              </a:rPr>
              <a:t> intercostal</a:t>
            </a:r>
            <a:r>
              <a:rPr sz="1400" spc="-5" dirty="0">
                <a:latin typeface="Calibri"/>
                <a:cs typeface="Calibri"/>
              </a:rPr>
              <a:t> spaces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varies by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34095" y="641603"/>
            <a:ext cx="6981190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1-6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1)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b="1" spc="-5" dirty="0">
                <a:latin typeface="Calibri"/>
                <a:cs typeface="Calibri"/>
              </a:rPr>
              <a:t>Anterior</a:t>
            </a:r>
            <a:r>
              <a:rPr sz="1400" b="1" spc="-10" dirty="0">
                <a:latin typeface="Calibri"/>
                <a:cs typeface="Calibri"/>
              </a:rPr>
              <a:t> intercostal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arteries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directly branching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internal 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artery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ts val="1645"/>
              </a:lnSpc>
              <a:spcBef>
                <a:spcPts val="20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b="1" spc="-10" dirty="0">
                <a:latin typeface="Calibri"/>
                <a:cs typeface="Calibri"/>
              </a:rPr>
              <a:t>Posterior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arteries</a:t>
            </a:r>
            <a:endParaRPr sz="1400">
              <a:latin typeface="Calibri"/>
              <a:cs typeface="Calibri"/>
            </a:endParaRPr>
          </a:p>
          <a:p>
            <a:pPr marL="1212850" marR="5080" lvl="2" indent="-285750">
              <a:lnSpc>
                <a:spcPts val="1700"/>
              </a:lnSpc>
              <a:spcBef>
                <a:spcPts val="5"/>
              </a:spcBef>
              <a:buFont typeface="Arial MT"/>
              <a:buChar char="•"/>
              <a:tabLst>
                <a:tab pos="1212215" algn="l"/>
                <a:tab pos="1212850" algn="l"/>
              </a:tabLst>
            </a:pPr>
            <a:r>
              <a:rPr sz="1400" spc="-10" dirty="0">
                <a:latin typeface="Calibri"/>
                <a:cs typeface="Calibri"/>
              </a:rPr>
              <a:t>Posterior intercostal </a:t>
            </a:r>
            <a:r>
              <a:rPr sz="1400" spc="-5" dirty="0">
                <a:latin typeface="Calibri"/>
                <a:cs typeface="Calibri"/>
              </a:rPr>
              <a:t>arteries </a:t>
            </a:r>
            <a:r>
              <a:rPr sz="1400" dirty="0">
                <a:latin typeface="Calibri"/>
                <a:cs typeface="Calibri"/>
              </a:rPr>
              <a:t>1 and 2 </a:t>
            </a:r>
            <a:r>
              <a:rPr sz="1400" spc="-10" dirty="0">
                <a:latin typeface="Calibri"/>
                <a:cs typeface="Calibri"/>
              </a:rPr>
              <a:t>branch from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costocervical </a:t>
            </a:r>
            <a:r>
              <a:rPr sz="1400" dirty="0">
                <a:latin typeface="Calibri"/>
                <a:cs typeface="Calibri"/>
              </a:rPr>
              <a:t>trunk, </a:t>
            </a:r>
            <a:r>
              <a:rPr sz="1400" spc="-5" dirty="0">
                <a:latin typeface="Calibri"/>
                <a:cs typeface="Calibri"/>
              </a:rPr>
              <a:t>which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branches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second part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subclavian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artery (region of subclavian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posterior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anterior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scalene muscle).</a:t>
            </a:r>
            <a:endParaRPr sz="1400">
              <a:latin typeface="Calibri"/>
              <a:cs typeface="Calibri"/>
            </a:endParaRPr>
          </a:p>
          <a:p>
            <a:pPr marL="1212850" lvl="2" indent="-285750">
              <a:lnSpc>
                <a:spcPts val="1630"/>
              </a:lnSpc>
              <a:buFont typeface="Arial MT"/>
              <a:buChar char="•"/>
              <a:tabLst>
                <a:tab pos="1212215" algn="l"/>
                <a:tab pos="1212850" algn="l"/>
              </a:tabLst>
            </a:pPr>
            <a:r>
              <a:rPr sz="1400" spc="-10" dirty="0">
                <a:latin typeface="Calibri"/>
                <a:cs typeface="Calibri"/>
              </a:rPr>
              <a:t>Posterior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arteries 3-6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branches</a:t>
            </a:r>
            <a:r>
              <a:rPr sz="1400" spc="-10" dirty="0">
                <a:latin typeface="Calibri"/>
                <a:cs typeface="Calibri"/>
              </a:rPr>
              <a:t> from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aorta.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7-9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2)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ts val="1645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b="1" spc="-5" dirty="0">
                <a:latin typeface="Calibri"/>
                <a:cs typeface="Calibri"/>
              </a:rPr>
              <a:t>Anterior</a:t>
            </a:r>
            <a:r>
              <a:rPr sz="1400" b="1" spc="-10" dirty="0">
                <a:latin typeface="Calibri"/>
                <a:cs typeface="Calibri"/>
              </a:rPr>
              <a:t> intercostal</a:t>
            </a:r>
            <a:r>
              <a:rPr sz="1400" b="1" spc="-5" dirty="0">
                <a:latin typeface="Calibri"/>
                <a:cs typeface="Calibri"/>
              </a:rPr>
              <a:t> arteries </a:t>
            </a:r>
            <a:r>
              <a:rPr sz="1400" spc="-5" dirty="0">
                <a:latin typeface="Calibri"/>
                <a:cs typeface="Calibri"/>
              </a:rPr>
              <a:t>branching</a:t>
            </a:r>
            <a:r>
              <a:rPr sz="1400" spc="-10" dirty="0">
                <a:latin typeface="Calibri"/>
                <a:cs typeface="Calibri"/>
              </a:rPr>
              <a:t> from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musculophrenic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artery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b="1" spc="-10" dirty="0">
                <a:latin typeface="Calibri"/>
                <a:cs typeface="Calibri"/>
              </a:rPr>
              <a:t>Posterior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spc="-5" dirty="0">
                <a:latin typeface="Calibri"/>
                <a:cs typeface="Calibri"/>
              </a:rPr>
              <a:t> arteries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branching</a:t>
            </a:r>
            <a:r>
              <a:rPr sz="1400" spc="-10" dirty="0">
                <a:latin typeface="Calibri"/>
                <a:cs typeface="Calibri"/>
              </a:rPr>
              <a:t> from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aorta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11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91295" y="2869692"/>
            <a:ext cx="5466715" cy="69024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10" dirty="0">
                <a:latin typeface="Calibri"/>
                <a:cs typeface="Calibri"/>
              </a:rPr>
              <a:t>Posterior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arteries </a:t>
            </a:r>
            <a:r>
              <a:rPr sz="1400" spc="-35" dirty="0">
                <a:latin typeface="Calibri"/>
                <a:cs typeface="Calibri"/>
              </a:rPr>
              <a:t>ONLY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branch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aorta.</a:t>
            </a:r>
            <a:endParaRPr sz="1400">
              <a:latin typeface="Calibri"/>
              <a:cs typeface="Calibri"/>
            </a:endParaRPr>
          </a:p>
          <a:p>
            <a:pPr marR="170180" algn="ctr">
              <a:lnSpc>
                <a:spcPct val="100000"/>
              </a:lnSpc>
              <a:spcBef>
                <a:spcPts val="935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26164" y="20828"/>
            <a:ext cx="314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Summary</a:t>
            </a:r>
            <a:r>
              <a:rPr spc="-15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spc="-15" dirty="0"/>
              <a:t>Intercostal</a:t>
            </a:r>
            <a:r>
              <a:rPr spc="-5" dirty="0"/>
              <a:t> </a:t>
            </a:r>
            <a:r>
              <a:rPr spc="-15" dirty="0"/>
              <a:t>Vessels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7126" y="3618113"/>
            <a:ext cx="3978281" cy="28693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44403" y="3616953"/>
            <a:ext cx="3745997" cy="28704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24" y="3616953"/>
            <a:ext cx="3973004" cy="28704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692477" y="3336035"/>
            <a:ext cx="604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86230" y="3320796"/>
            <a:ext cx="604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598" y="6546595"/>
            <a:ext cx="19900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https://3d4medic.al/qnmqbbgC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90535" y="6546595"/>
            <a:ext cx="1924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https://3d4medic.al/gvCZQvk9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23023" y="6506971"/>
            <a:ext cx="18834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https://3d4medic.al/JBo6urJG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0857" y="2330123"/>
            <a:ext cx="4527875" cy="45278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25489" y="310729"/>
            <a:ext cx="2023243" cy="19418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44934" y="667003"/>
            <a:ext cx="7435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7625" marR="5080" indent="-34925">
              <a:lnSpc>
                <a:spcPct val="103299"/>
              </a:lnSpc>
              <a:spcBef>
                <a:spcPts val="50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ion  of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Aorta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03913" y="1057915"/>
            <a:ext cx="223625" cy="2169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534" y="2330124"/>
            <a:ext cx="6175273" cy="45278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534" y="414220"/>
            <a:ext cx="9464040" cy="18161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90805" marR="469265">
              <a:lnSpc>
                <a:spcPct val="101400"/>
              </a:lnSpc>
              <a:spcBef>
                <a:spcPts val="234"/>
              </a:spcBef>
            </a:pPr>
            <a:r>
              <a:rPr sz="1400" b="1" spc="-5" dirty="0">
                <a:latin typeface="Calibri"/>
                <a:cs typeface="Calibri"/>
              </a:rPr>
              <a:t>CLNICAL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internal thoracic artery </a:t>
            </a:r>
            <a:r>
              <a:rPr sz="1400" dirty="0">
                <a:latin typeface="Calibri"/>
                <a:cs typeface="Calibri"/>
              </a:rPr>
              <a:t>has </a:t>
            </a:r>
            <a:r>
              <a:rPr sz="1400" spc="-5" dirty="0">
                <a:latin typeface="Calibri"/>
                <a:cs typeface="Calibri"/>
              </a:rPr>
              <a:t>branches 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anastomose</a:t>
            </a:r>
            <a:r>
              <a:rPr sz="1400" dirty="0">
                <a:latin typeface="Calibri"/>
                <a:cs typeface="Calibri"/>
              </a:rPr>
              <a:t> with</a:t>
            </a:r>
            <a:r>
              <a:rPr sz="1400" spc="-5" dirty="0">
                <a:latin typeface="Calibri"/>
                <a:cs typeface="Calibri"/>
              </a:rPr>
              <a:t> branches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aorta.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Blood flowing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through </a:t>
            </a:r>
            <a:r>
              <a:rPr sz="1400" dirty="0">
                <a:latin typeface="Calibri"/>
                <a:cs typeface="Calibri"/>
              </a:rPr>
              <a:t>this </a:t>
            </a:r>
            <a:r>
              <a:rPr sz="1400" spc="-10" dirty="0">
                <a:latin typeface="Calibri"/>
                <a:cs typeface="Calibri"/>
              </a:rPr>
              <a:t>collateral</a:t>
            </a:r>
            <a:r>
              <a:rPr sz="1400" spc="-5" dirty="0">
                <a:latin typeface="Calibri"/>
                <a:cs typeface="Calibri"/>
              </a:rPr>
              <a:t> circulation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-10" dirty="0">
                <a:latin typeface="Calibri"/>
                <a:cs typeface="Calibri"/>
              </a:rPr>
              <a:t>important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when blood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flow through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aorta</a:t>
            </a:r>
            <a:r>
              <a:rPr sz="1400" dirty="0">
                <a:latin typeface="Calibri"/>
                <a:cs typeface="Calibri"/>
              </a:rPr>
              <a:t> is </a:t>
            </a:r>
            <a:r>
              <a:rPr sz="1400" spc="-5" dirty="0">
                <a:latin typeface="Calibri"/>
                <a:cs typeface="Calibri"/>
              </a:rPr>
              <a:t>reduced, such</a:t>
            </a:r>
            <a:r>
              <a:rPr sz="1400" dirty="0">
                <a:latin typeface="Calibri"/>
                <a:cs typeface="Calibri"/>
              </a:rPr>
              <a:t> as </a:t>
            </a:r>
            <a:r>
              <a:rPr sz="1400" spc="-10" dirty="0">
                <a:latin typeface="Calibri"/>
                <a:cs typeface="Calibri"/>
              </a:rPr>
              <a:t>occurs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congenital </a:t>
            </a:r>
            <a:r>
              <a:rPr sz="1400" spc="-10" dirty="0">
                <a:latin typeface="Calibri"/>
                <a:cs typeface="Calibri"/>
              </a:rPr>
              <a:t>coarctation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aorta </a:t>
            </a:r>
            <a:r>
              <a:rPr sz="1400" dirty="0">
                <a:latin typeface="Calibri"/>
                <a:cs typeface="Calibri"/>
              </a:rPr>
              <a:t>and in </a:t>
            </a:r>
            <a:r>
              <a:rPr sz="1400" spc="-5" dirty="0">
                <a:latin typeface="Calibri"/>
                <a:cs typeface="Calibri"/>
              </a:rPr>
              <a:t>acquired</a:t>
            </a:r>
            <a:r>
              <a:rPr sz="1400" dirty="0">
                <a:latin typeface="Calibri"/>
                <a:cs typeface="Calibri"/>
              </a:rPr>
              <a:t> aortic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stenosis.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60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bypass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area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blocked,</a:t>
            </a:r>
            <a:r>
              <a:rPr sz="1400" spc="-5" dirty="0">
                <a:latin typeface="Calibri"/>
                <a:cs typeface="Calibri"/>
              </a:rPr>
              <a:t> blood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take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following </a:t>
            </a:r>
            <a:r>
              <a:rPr sz="1400" spc="-5" dirty="0">
                <a:latin typeface="Calibri"/>
                <a:cs typeface="Calibri"/>
              </a:rPr>
              <a:t> alternative</a:t>
            </a:r>
            <a:r>
              <a:rPr sz="1400" spc="-10" dirty="0">
                <a:latin typeface="Calibri"/>
                <a:cs typeface="Calibri"/>
              </a:rPr>
              <a:t> pathways:</a:t>
            </a:r>
            <a:endParaRPr sz="1400">
              <a:latin typeface="Calibri"/>
              <a:cs typeface="Calibri"/>
            </a:endParaRPr>
          </a:p>
          <a:p>
            <a:pPr marL="548005">
              <a:lnSpc>
                <a:spcPts val="1585"/>
              </a:lnSpc>
            </a:pPr>
            <a:r>
              <a:rPr sz="1400" spc="-5" dirty="0">
                <a:latin typeface="Calibri"/>
                <a:cs typeface="Calibri"/>
              </a:rPr>
              <a:t>Subclavian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"/>
                <a:cs typeface="Calibri"/>
              </a:rPr>
              <a:t>internal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epigastric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-5" dirty="0">
                <a:latin typeface="Calibri"/>
                <a:cs typeface="Calibri"/>
              </a:rPr>
              <a:t> epigastric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a-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"/>
                <a:cs typeface="Calibri"/>
              </a:rPr>
              <a:t>external </a:t>
            </a:r>
            <a:r>
              <a:rPr sz="1400" dirty="0">
                <a:latin typeface="Calibri"/>
                <a:cs typeface="Calibri"/>
              </a:rPr>
              <a:t>iliac</a:t>
            </a:r>
            <a:r>
              <a:rPr sz="1400" spc="-5" dirty="0">
                <a:latin typeface="Calibri"/>
                <a:cs typeface="Calibri"/>
              </a:rPr>
              <a:t> artery</a:t>
            </a:r>
            <a:endParaRPr sz="1400">
              <a:latin typeface="Calibri"/>
              <a:cs typeface="Calibri"/>
            </a:endParaRPr>
          </a:p>
          <a:p>
            <a:pPr marL="548005">
              <a:lnSpc>
                <a:spcPct val="100000"/>
              </a:lnSpc>
              <a:spcBef>
                <a:spcPts val="20"/>
              </a:spcBef>
            </a:pPr>
            <a:r>
              <a:rPr sz="1400" spc="-5" dirty="0">
                <a:latin typeface="Calibri"/>
                <a:cs typeface="Calibri"/>
              </a:rPr>
              <a:t>Subclavian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"/>
                <a:cs typeface="Calibri"/>
              </a:rPr>
              <a:t>anterior</a:t>
            </a:r>
            <a:r>
              <a:rPr sz="1400" spc="-10" dirty="0">
                <a:latin typeface="Calibri"/>
                <a:cs typeface="Calibri"/>
              </a:rPr>
              <a:t> intercostal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"/>
                <a:cs typeface="Calibri"/>
              </a:rPr>
              <a:t>anastomosis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"/>
                <a:cs typeface="Calibri"/>
              </a:rPr>
              <a:t>posterior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"/>
                <a:cs typeface="Calibri"/>
              </a:rPr>
              <a:t>aorta</a:t>
            </a:r>
            <a:endParaRPr sz="1400">
              <a:latin typeface="Calibri"/>
              <a:cs typeface="Calibri"/>
            </a:endParaRPr>
          </a:p>
          <a:p>
            <a:pPr marL="90805" marR="622300">
              <a:lnSpc>
                <a:spcPct val="101400"/>
              </a:lnSpc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In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case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spc="-10" dirty="0">
                <a:latin typeface="Calibri"/>
                <a:cs typeface="Calibri"/>
              </a:rPr>
              <a:t>extra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blood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flow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occurring</a:t>
            </a:r>
            <a:r>
              <a:rPr sz="1400" dirty="0">
                <a:latin typeface="Calibri"/>
                <a:cs typeface="Calibri"/>
              </a:rPr>
              <a:t> within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arteries,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vessels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hypertrophy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5" dirty="0">
                <a:latin typeface="Calibri"/>
                <a:cs typeface="Calibri"/>
              </a:rPr>
              <a:t>cause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anatomical</a:t>
            </a:r>
            <a:r>
              <a:rPr sz="1400" spc="-5" dirty="0">
                <a:latin typeface="Calibri"/>
                <a:cs typeface="Calibri"/>
              </a:rPr>
              <a:t> changes </a:t>
            </a:r>
            <a:r>
              <a:rPr sz="1400" dirty="0">
                <a:latin typeface="Calibri"/>
                <a:cs typeface="Calibri"/>
              </a:rPr>
              <a:t>in the</a:t>
            </a:r>
            <a:r>
              <a:rPr sz="1400" spc="-5" dirty="0">
                <a:latin typeface="Calibri"/>
                <a:cs typeface="Calibri"/>
              </a:rPr>
              <a:t> ribs,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which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be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5" dirty="0">
                <a:latin typeface="Calibri"/>
                <a:cs typeface="Calibri"/>
              </a:rPr>
              <a:t>“rib </a:t>
            </a:r>
            <a:r>
              <a:rPr sz="1400" dirty="0">
                <a:latin typeface="Calibri"/>
                <a:cs typeface="Calibri"/>
              </a:rPr>
              <a:t>notching” </a:t>
            </a:r>
            <a:r>
              <a:rPr sz="1400" spc="-5" dirty="0">
                <a:latin typeface="Calibri"/>
                <a:cs typeface="Calibri"/>
              </a:rPr>
              <a:t>on CXR</a:t>
            </a:r>
            <a:r>
              <a:rPr sz="1400" dirty="0">
                <a:latin typeface="Calibri"/>
                <a:cs typeface="Calibri"/>
              </a:rPr>
              <a:t> (see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bottom</a:t>
            </a:r>
            <a:r>
              <a:rPr sz="1400" spc="-5" dirty="0">
                <a:latin typeface="Calibri"/>
                <a:cs typeface="Calibri"/>
              </a:rPr>
              <a:t> right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image).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22072" y="66547"/>
            <a:ext cx="5033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Collateral</a:t>
            </a:r>
            <a:r>
              <a:rPr spc="5" dirty="0"/>
              <a:t> </a:t>
            </a:r>
            <a:r>
              <a:rPr spc="-10" dirty="0"/>
              <a:t>Circulation</a:t>
            </a:r>
            <a:r>
              <a:rPr spc="15" dirty="0"/>
              <a:t> </a:t>
            </a:r>
            <a:r>
              <a:rPr spc="-10" dirty="0"/>
              <a:t>Through</a:t>
            </a:r>
            <a:r>
              <a:rPr spc="15" dirty="0"/>
              <a:t> </a:t>
            </a:r>
            <a:r>
              <a:rPr spc="-10" dirty="0"/>
              <a:t>Internal</a:t>
            </a:r>
            <a:r>
              <a:rPr spc="5" dirty="0"/>
              <a:t> </a:t>
            </a:r>
            <a:r>
              <a:rPr spc="-10" dirty="0"/>
              <a:t>Thoracic</a:t>
            </a:r>
            <a:r>
              <a:rPr spc="10" dirty="0"/>
              <a:t> </a:t>
            </a:r>
            <a:r>
              <a:rPr spc="-5" dirty="0"/>
              <a:t>Artery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451784" y="2330123"/>
            <a:ext cx="2101215" cy="27749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https://3d4medic.al/5Bv15kRk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22" y="650747"/>
            <a:ext cx="3425190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cavity contains </a:t>
            </a:r>
            <a:r>
              <a:rPr sz="1400" spc="-5" dirty="0">
                <a:latin typeface="Calibri"/>
                <a:cs typeface="Calibri"/>
              </a:rPr>
              <a:t>three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subdivisions: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5" dirty="0">
                <a:latin typeface="Calibri"/>
                <a:cs typeface="Calibri"/>
              </a:rPr>
              <a:t>Mediastinum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222" y="1080515"/>
            <a:ext cx="4546600" cy="17265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8450" marR="5080" indent="-285750">
              <a:lnSpc>
                <a:spcPct val="98600"/>
              </a:lnSpc>
              <a:spcBef>
                <a:spcPts val="1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mediastinum </a:t>
            </a:r>
            <a:r>
              <a:rPr sz="1400" dirty="0">
                <a:latin typeface="Calibri"/>
                <a:cs typeface="Calibri"/>
              </a:rPr>
              <a:t>is the </a:t>
            </a:r>
            <a:r>
              <a:rPr sz="1400" spc="-10" dirty="0">
                <a:latin typeface="Calibri"/>
                <a:cs typeface="Calibri"/>
              </a:rPr>
              <a:t>central compartment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 </a:t>
            </a:r>
            <a:r>
              <a:rPr sz="1400" spc="-10" dirty="0">
                <a:latin typeface="Calibri"/>
                <a:cs typeface="Calibri"/>
              </a:rPr>
              <a:t>containing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heart, </a:t>
            </a:r>
            <a:r>
              <a:rPr sz="1400" spc="-10" dirty="0">
                <a:latin typeface="Calibri"/>
                <a:cs typeface="Calibri"/>
              </a:rPr>
              <a:t>great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vessels, trachea,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esophagus, thymus,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lymph nodes.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extends </a:t>
            </a:r>
            <a:r>
              <a:rPr sz="1400" spc="-10" dirty="0">
                <a:latin typeface="Calibri"/>
                <a:cs typeface="Calibri"/>
              </a:rPr>
              <a:t>from</a:t>
            </a:r>
            <a:endParaRPr sz="1400">
              <a:latin typeface="Calibri"/>
              <a:cs typeface="Calibri"/>
            </a:endParaRPr>
          </a:p>
          <a:p>
            <a:pPr marL="298450" marR="162560">
              <a:lnSpc>
                <a:spcPct val="100699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superior thoracic aperture 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can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further </a:t>
            </a:r>
            <a:r>
              <a:rPr sz="1400" dirty="0">
                <a:latin typeface="Calibri"/>
                <a:cs typeface="Calibri"/>
              </a:rPr>
              <a:t>be divided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different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regions,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which will</a:t>
            </a:r>
            <a:r>
              <a:rPr sz="1400" dirty="0">
                <a:latin typeface="Calibri"/>
                <a:cs typeface="Calibri"/>
              </a:rPr>
              <a:t> be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explained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later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slide.</a:t>
            </a:r>
            <a:endParaRPr sz="1400">
              <a:latin typeface="Calibri"/>
              <a:cs typeface="Calibri"/>
            </a:endParaRPr>
          </a:p>
          <a:p>
            <a:pPr marL="298450" marR="41275" indent="-285750">
              <a:lnSpc>
                <a:spcPts val="1610"/>
              </a:lnSpc>
              <a:spcBef>
                <a:spcPts val="13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mediastinum completely </a:t>
            </a:r>
            <a:r>
              <a:rPr sz="1400" spc="-10" dirty="0">
                <a:latin typeface="Calibri"/>
                <a:cs typeface="Calibri"/>
              </a:rPr>
              <a:t>separates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 cavity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into</a:t>
            </a:r>
            <a:r>
              <a:rPr sz="1400" spc="-5" dirty="0">
                <a:latin typeface="Calibri"/>
                <a:cs typeface="Calibri"/>
              </a:rPr>
              <a:t> two pulmonary cavities </a:t>
            </a: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spc="-5" dirty="0">
                <a:latin typeface="Calibri"/>
                <a:cs typeface="Calibri"/>
              </a:rPr>
              <a:t> on </a:t>
            </a:r>
            <a:r>
              <a:rPr sz="1400" dirty="0">
                <a:latin typeface="Calibri"/>
                <a:cs typeface="Calibri"/>
              </a:rPr>
              <a:t>either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side</a:t>
            </a:r>
            <a:r>
              <a:rPr sz="1400" spc="-5" dirty="0">
                <a:latin typeface="Calibri"/>
                <a:cs typeface="Calibri"/>
              </a:rPr>
              <a:t>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022" y="3000755"/>
            <a:ext cx="5003800" cy="19399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8450" marR="5080" indent="-285750">
              <a:lnSpc>
                <a:spcPct val="99000"/>
              </a:lnSpc>
              <a:spcBef>
                <a:spcPts val="114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25" dirty="0">
                <a:latin typeface="Calibri"/>
                <a:cs typeface="Calibri"/>
              </a:rPr>
              <a:t>Two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pulmonary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cavities</a:t>
            </a:r>
            <a:r>
              <a:rPr sz="1400" spc="-5" dirty="0">
                <a:latin typeface="Calibri"/>
                <a:cs typeface="Calibri"/>
              </a:rPr>
              <a:t>: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pulmonary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cavities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large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either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side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mediastinum.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Each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pulmonary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lined </a:t>
            </a:r>
            <a:r>
              <a:rPr sz="1400" spc="-5" dirty="0">
                <a:latin typeface="Calibri"/>
                <a:cs typeface="Calibri"/>
              </a:rPr>
              <a:t>by parietal pleura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contains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following </a:t>
            </a:r>
            <a:r>
              <a:rPr sz="1400" spc="-5" dirty="0">
                <a:latin typeface="Calibri"/>
                <a:cs typeface="Calibri"/>
              </a:rPr>
              <a:t> structures/spaces.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lung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b="1" spc="-5" dirty="0">
                <a:latin typeface="Calibri"/>
                <a:cs typeface="Calibri"/>
              </a:rPr>
              <a:t>visceral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</a:t>
            </a:r>
            <a:endParaRPr sz="1400">
              <a:latin typeface="Calibri"/>
              <a:cs typeface="Calibri"/>
            </a:endParaRPr>
          </a:p>
          <a:p>
            <a:pPr marL="755650" marR="134620" lvl="1" indent="-285750">
              <a:lnSpc>
                <a:spcPct val="98600"/>
              </a:lnSpc>
              <a:spcBef>
                <a:spcPts val="20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b="1" spc="-10" dirty="0">
                <a:latin typeface="Calibri"/>
                <a:cs typeface="Calibri"/>
              </a:rPr>
              <a:t>pleural </a:t>
            </a:r>
            <a:r>
              <a:rPr sz="1400" b="1" spc="-5" dirty="0">
                <a:latin typeface="Calibri"/>
                <a:cs typeface="Calibri"/>
              </a:rPr>
              <a:t>cavity </a:t>
            </a:r>
            <a:r>
              <a:rPr sz="1400" dirty="0">
                <a:latin typeface="Calibri"/>
                <a:cs typeface="Calibri"/>
              </a:rPr>
              <a:t>(The </a:t>
            </a:r>
            <a:r>
              <a:rPr sz="1400" spc="-5" dirty="0">
                <a:latin typeface="Calibri"/>
                <a:cs typeface="Calibri"/>
              </a:rPr>
              <a:t>pleural cavity </a:t>
            </a:r>
            <a:r>
              <a:rPr sz="1400" dirty="0">
                <a:latin typeface="Calibri"/>
                <a:cs typeface="Calibri"/>
              </a:rPr>
              <a:t>is the space </a:t>
            </a:r>
            <a:r>
              <a:rPr sz="1400" spc="-10" dirty="0">
                <a:latin typeface="Calibri"/>
                <a:cs typeface="Calibri"/>
              </a:rPr>
              <a:t>located </a:t>
            </a:r>
            <a:r>
              <a:rPr sz="1400" spc="-5" dirty="0">
                <a:latin typeface="Calibri"/>
                <a:cs typeface="Calibri"/>
              </a:rPr>
              <a:t> 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visceral pleura </a:t>
            </a:r>
            <a:r>
              <a:rPr sz="1400" dirty="0">
                <a:latin typeface="Calibri"/>
                <a:cs typeface="Calibri"/>
              </a:rPr>
              <a:t>lining the </a:t>
            </a:r>
            <a:r>
              <a:rPr sz="1400" spc="-10" dirty="0">
                <a:latin typeface="Calibri"/>
                <a:cs typeface="Calibri"/>
              </a:rPr>
              <a:t>surface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lung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parietal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 </a:t>
            </a:r>
            <a:r>
              <a:rPr sz="1400" dirty="0">
                <a:latin typeface="Calibri"/>
                <a:cs typeface="Calibri"/>
              </a:rPr>
              <a:t>lining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pulmonary </a:t>
            </a:r>
            <a:r>
              <a:rPr sz="1400" spc="-20" dirty="0">
                <a:latin typeface="Calibri"/>
                <a:cs typeface="Calibri"/>
              </a:rPr>
              <a:t>cavity.)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200108" y="819998"/>
            <a:ext cx="4662805" cy="6038215"/>
            <a:chOff x="7200108" y="819998"/>
            <a:chExt cx="4662805" cy="60382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0108" y="819998"/>
              <a:ext cx="4662279" cy="603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00072" y="1609280"/>
              <a:ext cx="115570" cy="3377565"/>
            </a:xfrm>
            <a:custGeom>
              <a:avLst/>
              <a:gdLst/>
              <a:ahLst/>
              <a:cxnLst/>
              <a:rect l="l" t="t" r="r" b="b"/>
              <a:pathLst>
                <a:path w="115570" h="3377565">
                  <a:moveTo>
                    <a:pt x="114300" y="114846"/>
                  </a:moveTo>
                  <a:lnTo>
                    <a:pt x="104635" y="95059"/>
                  </a:lnTo>
                  <a:lnTo>
                    <a:pt x="58242" y="0"/>
                  </a:lnTo>
                  <a:lnTo>
                    <a:pt x="0" y="113741"/>
                  </a:lnTo>
                  <a:lnTo>
                    <a:pt x="38100" y="114109"/>
                  </a:lnTo>
                  <a:lnTo>
                    <a:pt x="24498" y="1531264"/>
                  </a:lnTo>
                  <a:lnTo>
                    <a:pt x="62598" y="1531620"/>
                  </a:lnTo>
                  <a:lnTo>
                    <a:pt x="76200" y="114477"/>
                  </a:lnTo>
                  <a:lnTo>
                    <a:pt x="114300" y="114846"/>
                  </a:lnTo>
                  <a:close/>
                </a:path>
                <a:path w="115570" h="3377565">
                  <a:moveTo>
                    <a:pt x="115392" y="3262896"/>
                  </a:moveTo>
                  <a:lnTo>
                    <a:pt x="77292" y="3262896"/>
                  </a:lnTo>
                  <a:lnTo>
                    <a:pt x="77292" y="2241499"/>
                  </a:lnTo>
                  <a:lnTo>
                    <a:pt x="39192" y="2241499"/>
                  </a:lnTo>
                  <a:lnTo>
                    <a:pt x="39192" y="3262896"/>
                  </a:lnTo>
                  <a:lnTo>
                    <a:pt x="1092" y="3262896"/>
                  </a:lnTo>
                  <a:lnTo>
                    <a:pt x="58242" y="3377196"/>
                  </a:lnTo>
                  <a:lnTo>
                    <a:pt x="105867" y="3281946"/>
                  </a:lnTo>
                  <a:lnTo>
                    <a:pt x="115392" y="32628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84169" y="3121659"/>
            <a:ext cx="90805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R="508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Calibri"/>
                <a:cs typeface="Calibri"/>
              </a:rPr>
              <a:t>Pulm</a:t>
            </a:r>
            <a:r>
              <a:rPr sz="1600" spc="5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na</a:t>
            </a:r>
            <a:r>
              <a:rPr sz="1600" spc="1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y  </a:t>
            </a:r>
            <a:r>
              <a:rPr sz="1600" spc="-10" dirty="0">
                <a:latin typeface="Calibri"/>
                <a:cs typeface="Calibri"/>
              </a:rPr>
              <a:t>Cavity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505677" y="959627"/>
            <a:ext cx="3231515" cy="4227195"/>
            <a:chOff x="7505677" y="959627"/>
            <a:chExt cx="3231515" cy="4227195"/>
          </a:xfrm>
        </p:grpSpPr>
        <p:sp>
          <p:nvSpPr>
            <p:cNvPr id="10" name="object 10"/>
            <p:cNvSpPr/>
            <p:nvPr/>
          </p:nvSpPr>
          <p:spPr>
            <a:xfrm>
              <a:off x="7505675" y="3473894"/>
              <a:ext cx="1402080" cy="114300"/>
            </a:xfrm>
            <a:custGeom>
              <a:avLst/>
              <a:gdLst/>
              <a:ahLst/>
              <a:cxnLst/>
              <a:rect l="l" t="t" r="r" b="b"/>
              <a:pathLst>
                <a:path w="1402079" h="114300">
                  <a:moveTo>
                    <a:pt x="304812" y="38150"/>
                  </a:moveTo>
                  <a:lnTo>
                    <a:pt x="114300" y="38100"/>
                  </a:lnTo>
                  <a:lnTo>
                    <a:pt x="95250" y="38087"/>
                  </a:lnTo>
                  <a:lnTo>
                    <a:pt x="114300" y="38087"/>
                  </a:lnTo>
                  <a:lnTo>
                    <a:pt x="114312" y="0"/>
                  </a:lnTo>
                  <a:lnTo>
                    <a:pt x="0" y="57124"/>
                  </a:lnTo>
                  <a:lnTo>
                    <a:pt x="114287" y="114300"/>
                  </a:lnTo>
                  <a:lnTo>
                    <a:pt x="114287" y="76200"/>
                  </a:lnTo>
                  <a:lnTo>
                    <a:pt x="304800" y="76250"/>
                  </a:lnTo>
                  <a:lnTo>
                    <a:pt x="304812" y="38150"/>
                  </a:lnTo>
                  <a:close/>
                </a:path>
                <a:path w="1402079" h="114300">
                  <a:moveTo>
                    <a:pt x="1401686" y="57124"/>
                  </a:moveTo>
                  <a:lnTo>
                    <a:pt x="1363611" y="38100"/>
                  </a:lnTo>
                  <a:lnTo>
                    <a:pt x="1287373" y="0"/>
                  </a:lnTo>
                  <a:lnTo>
                    <a:pt x="1287386" y="38100"/>
                  </a:lnTo>
                  <a:lnTo>
                    <a:pt x="1096873" y="38150"/>
                  </a:lnTo>
                  <a:lnTo>
                    <a:pt x="1096886" y="76250"/>
                  </a:lnTo>
                  <a:lnTo>
                    <a:pt x="1287399" y="76200"/>
                  </a:lnTo>
                  <a:lnTo>
                    <a:pt x="1287411" y="114300"/>
                  </a:lnTo>
                  <a:lnTo>
                    <a:pt x="1401686" y="571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15520" y="978677"/>
              <a:ext cx="1802764" cy="4189095"/>
            </a:xfrm>
            <a:custGeom>
              <a:avLst/>
              <a:gdLst/>
              <a:ahLst/>
              <a:cxnLst/>
              <a:rect l="l" t="t" r="r" b="b"/>
              <a:pathLst>
                <a:path w="1802765" h="4189095">
                  <a:moveTo>
                    <a:pt x="142447" y="150141"/>
                  </a:moveTo>
                  <a:lnTo>
                    <a:pt x="161049" y="195545"/>
                  </a:lnTo>
                  <a:lnTo>
                    <a:pt x="196134" y="230348"/>
                  </a:lnTo>
                  <a:lnTo>
                    <a:pt x="249710" y="264460"/>
                  </a:lnTo>
                  <a:lnTo>
                    <a:pt x="259971" y="270255"/>
                  </a:lnTo>
                  <a:lnTo>
                    <a:pt x="269004" y="292559"/>
                  </a:lnTo>
                  <a:lnTo>
                    <a:pt x="279162" y="314718"/>
                  </a:lnTo>
                  <a:lnTo>
                    <a:pt x="287070" y="337167"/>
                  </a:lnTo>
                  <a:lnTo>
                    <a:pt x="289352" y="360340"/>
                  </a:lnTo>
                  <a:lnTo>
                    <a:pt x="285246" y="420203"/>
                  </a:lnTo>
                  <a:lnTo>
                    <a:pt x="282284" y="465172"/>
                  </a:lnTo>
                  <a:lnTo>
                    <a:pt x="280181" y="498222"/>
                  </a:lnTo>
                  <a:lnTo>
                    <a:pt x="278650" y="522329"/>
                  </a:lnTo>
                  <a:lnTo>
                    <a:pt x="277407" y="540469"/>
                  </a:lnTo>
                  <a:lnTo>
                    <a:pt x="272541" y="588846"/>
                  </a:lnTo>
                  <a:lnTo>
                    <a:pt x="265494" y="645820"/>
                  </a:lnTo>
                  <a:lnTo>
                    <a:pt x="259971" y="690651"/>
                  </a:lnTo>
                  <a:lnTo>
                    <a:pt x="260659" y="742140"/>
                  </a:lnTo>
                  <a:lnTo>
                    <a:pt x="260133" y="794066"/>
                  </a:lnTo>
                  <a:lnTo>
                    <a:pt x="258929" y="846309"/>
                  </a:lnTo>
                  <a:lnTo>
                    <a:pt x="257584" y="898748"/>
                  </a:lnTo>
                  <a:lnTo>
                    <a:pt x="256637" y="951263"/>
                  </a:lnTo>
                  <a:lnTo>
                    <a:pt x="256622" y="1003734"/>
                  </a:lnTo>
                  <a:lnTo>
                    <a:pt x="258079" y="1056039"/>
                  </a:lnTo>
                  <a:lnTo>
                    <a:pt x="261543" y="1108057"/>
                  </a:lnTo>
                  <a:lnTo>
                    <a:pt x="267552" y="1159669"/>
                  </a:lnTo>
                  <a:lnTo>
                    <a:pt x="276643" y="1210754"/>
                  </a:lnTo>
                  <a:lnTo>
                    <a:pt x="289352" y="1261191"/>
                  </a:lnTo>
                  <a:lnTo>
                    <a:pt x="303708" y="1306341"/>
                  </a:lnTo>
                  <a:lnTo>
                    <a:pt x="311263" y="1328795"/>
                  </a:lnTo>
                  <a:lnTo>
                    <a:pt x="318733" y="1351276"/>
                  </a:lnTo>
                  <a:lnTo>
                    <a:pt x="348114" y="1441360"/>
                  </a:lnTo>
                  <a:lnTo>
                    <a:pt x="362806" y="1486403"/>
                  </a:lnTo>
                  <a:lnTo>
                    <a:pt x="377496" y="1531446"/>
                  </a:lnTo>
                  <a:lnTo>
                    <a:pt x="373986" y="1580256"/>
                  </a:lnTo>
                  <a:lnTo>
                    <a:pt x="370584" y="1629076"/>
                  </a:lnTo>
                  <a:lnTo>
                    <a:pt x="366966" y="1677877"/>
                  </a:lnTo>
                  <a:lnTo>
                    <a:pt x="362806" y="1726630"/>
                  </a:lnTo>
                  <a:lnTo>
                    <a:pt x="359810" y="1762274"/>
                  </a:lnTo>
                  <a:lnTo>
                    <a:pt x="355048" y="1806680"/>
                  </a:lnTo>
                  <a:lnTo>
                    <a:pt x="346820" y="1852350"/>
                  </a:lnTo>
                  <a:lnTo>
                    <a:pt x="333425" y="1891786"/>
                  </a:lnTo>
                  <a:lnTo>
                    <a:pt x="310855" y="1925250"/>
                  </a:lnTo>
                  <a:lnTo>
                    <a:pt x="304043" y="1936828"/>
                  </a:lnTo>
                  <a:lnTo>
                    <a:pt x="299800" y="1947846"/>
                  </a:lnTo>
                  <a:lnTo>
                    <a:pt x="296698" y="1959349"/>
                  </a:lnTo>
                  <a:lnTo>
                    <a:pt x="293596" y="1970851"/>
                  </a:lnTo>
                  <a:lnTo>
                    <a:pt x="289352" y="1981871"/>
                  </a:lnTo>
                  <a:lnTo>
                    <a:pt x="282439" y="1993398"/>
                  </a:lnTo>
                  <a:lnTo>
                    <a:pt x="274390" y="2004260"/>
                  </a:lnTo>
                  <a:lnTo>
                    <a:pt x="266477" y="2015188"/>
                  </a:lnTo>
                  <a:lnTo>
                    <a:pt x="259971" y="2026914"/>
                  </a:lnTo>
                  <a:lnTo>
                    <a:pt x="251452" y="2048969"/>
                  </a:lnTo>
                  <a:lnTo>
                    <a:pt x="244237" y="2071542"/>
                  </a:lnTo>
                  <a:lnTo>
                    <a:pt x="237544" y="2094321"/>
                  </a:lnTo>
                  <a:lnTo>
                    <a:pt x="230590" y="2116998"/>
                  </a:lnTo>
                  <a:lnTo>
                    <a:pt x="215899" y="2162040"/>
                  </a:lnTo>
                  <a:lnTo>
                    <a:pt x="201209" y="2207083"/>
                  </a:lnTo>
                  <a:lnTo>
                    <a:pt x="195136" y="2252448"/>
                  </a:lnTo>
                  <a:lnTo>
                    <a:pt x="189911" y="2298029"/>
                  </a:lnTo>
                  <a:lnTo>
                    <a:pt x="182990" y="2343180"/>
                  </a:lnTo>
                  <a:lnTo>
                    <a:pt x="171828" y="2387254"/>
                  </a:lnTo>
                  <a:lnTo>
                    <a:pt x="156353" y="2434501"/>
                  </a:lnTo>
                  <a:lnTo>
                    <a:pt x="142447" y="2492352"/>
                  </a:lnTo>
                  <a:lnTo>
                    <a:pt x="128092" y="2537503"/>
                  </a:lnTo>
                  <a:lnTo>
                    <a:pt x="120537" y="2559957"/>
                  </a:lnTo>
                  <a:lnTo>
                    <a:pt x="113065" y="2582438"/>
                  </a:lnTo>
                  <a:lnTo>
                    <a:pt x="109131" y="2593627"/>
                  </a:lnTo>
                  <a:lnTo>
                    <a:pt x="105023" y="2604769"/>
                  </a:lnTo>
                  <a:lnTo>
                    <a:pt x="101263" y="2616006"/>
                  </a:lnTo>
                  <a:lnTo>
                    <a:pt x="98375" y="2627480"/>
                  </a:lnTo>
                  <a:lnTo>
                    <a:pt x="94938" y="2646304"/>
                  </a:lnTo>
                  <a:lnTo>
                    <a:pt x="91657" y="2665166"/>
                  </a:lnTo>
                  <a:lnTo>
                    <a:pt x="88063" y="2683953"/>
                  </a:lnTo>
                  <a:lnTo>
                    <a:pt x="83684" y="2702551"/>
                  </a:lnTo>
                  <a:lnTo>
                    <a:pt x="77033" y="2725286"/>
                  </a:lnTo>
                  <a:lnTo>
                    <a:pt x="69610" y="2747784"/>
                  </a:lnTo>
                  <a:lnTo>
                    <a:pt x="61880" y="2770186"/>
                  </a:lnTo>
                  <a:lnTo>
                    <a:pt x="54303" y="2792636"/>
                  </a:lnTo>
                  <a:lnTo>
                    <a:pt x="50470" y="2803848"/>
                  </a:lnTo>
                  <a:lnTo>
                    <a:pt x="46530" y="2815029"/>
                  </a:lnTo>
                  <a:lnTo>
                    <a:pt x="42804" y="2826274"/>
                  </a:lnTo>
                  <a:lnTo>
                    <a:pt x="39613" y="2837678"/>
                  </a:lnTo>
                  <a:lnTo>
                    <a:pt x="24922" y="2897735"/>
                  </a:lnTo>
                  <a:lnTo>
                    <a:pt x="20394" y="2939197"/>
                  </a:lnTo>
                  <a:lnTo>
                    <a:pt x="16367" y="2975942"/>
                  </a:lnTo>
                  <a:lnTo>
                    <a:pt x="9750" y="3037476"/>
                  </a:lnTo>
                  <a:lnTo>
                    <a:pt x="4943" y="3086737"/>
                  </a:lnTo>
                  <a:lnTo>
                    <a:pt x="1818" y="3128122"/>
                  </a:lnTo>
                  <a:lnTo>
                    <a:pt x="0" y="3185058"/>
                  </a:lnTo>
                  <a:lnTo>
                    <a:pt x="94" y="3204864"/>
                  </a:lnTo>
                  <a:lnTo>
                    <a:pt x="1239" y="3249018"/>
                  </a:lnTo>
                  <a:lnTo>
                    <a:pt x="3550" y="3302893"/>
                  </a:lnTo>
                  <a:lnTo>
                    <a:pt x="6898" y="3370888"/>
                  </a:lnTo>
                  <a:lnTo>
                    <a:pt x="8920" y="3411555"/>
                  </a:lnTo>
                  <a:lnTo>
                    <a:pt x="11154" y="3457401"/>
                  </a:lnTo>
                  <a:lnTo>
                    <a:pt x="13582" y="3508977"/>
                  </a:lnTo>
                  <a:lnTo>
                    <a:pt x="16189" y="3566832"/>
                  </a:lnTo>
                  <a:lnTo>
                    <a:pt x="18959" y="3631516"/>
                  </a:lnTo>
                  <a:lnTo>
                    <a:pt x="21875" y="3703579"/>
                  </a:lnTo>
                  <a:lnTo>
                    <a:pt x="24922" y="3783571"/>
                  </a:lnTo>
                  <a:lnTo>
                    <a:pt x="26070" y="3795571"/>
                  </a:lnTo>
                  <a:lnTo>
                    <a:pt x="52972" y="3841273"/>
                  </a:lnTo>
                  <a:lnTo>
                    <a:pt x="84094" y="3861857"/>
                  </a:lnTo>
                  <a:lnTo>
                    <a:pt x="98375" y="3873657"/>
                  </a:lnTo>
                  <a:lnTo>
                    <a:pt x="106294" y="3884492"/>
                  </a:lnTo>
                  <a:lnTo>
                    <a:pt x="112577" y="3896735"/>
                  </a:lnTo>
                  <a:lnTo>
                    <a:pt x="119105" y="3908699"/>
                  </a:lnTo>
                  <a:lnTo>
                    <a:pt x="127756" y="3918699"/>
                  </a:lnTo>
                  <a:lnTo>
                    <a:pt x="137796" y="3924220"/>
                  </a:lnTo>
                  <a:lnTo>
                    <a:pt x="149133" y="3927259"/>
                  </a:lnTo>
                  <a:lnTo>
                    <a:pt x="160799" y="3929771"/>
                  </a:lnTo>
                  <a:lnTo>
                    <a:pt x="171828" y="3933713"/>
                  </a:lnTo>
                  <a:lnTo>
                    <a:pt x="203775" y="3950812"/>
                  </a:lnTo>
                  <a:lnTo>
                    <a:pt x="218077" y="3960001"/>
                  </a:lnTo>
                  <a:lnTo>
                    <a:pt x="220566" y="3963594"/>
                  </a:lnTo>
                  <a:lnTo>
                    <a:pt x="217075" y="3963911"/>
                  </a:lnTo>
                  <a:lnTo>
                    <a:pt x="213438" y="3963268"/>
                  </a:lnTo>
                  <a:lnTo>
                    <a:pt x="215486" y="3963983"/>
                  </a:lnTo>
                  <a:lnTo>
                    <a:pt x="229053" y="3968373"/>
                  </a:lnTo>
                  <a:lnTo>
                    <a:pt x="259971" y="3978755"/>
                  </a:lnTo>
                  <a:lnTo>
                    <a:pt x="277620" y="3996912"/>
                  </a:lnTo>
                  <a:lnTo>
                    <a:pt x="287202" y="4006905"/>
                  </a:lnTo>
                  <a:lnTo>
                    <a:pt x="290526" y="4010345"/>
                  </a:lnTo>
                  <a:lnTo>
                    <a:pt x="289400" y="4008844"/>
                  </a:lnTo>
                  <a:lnTo>
                    <a:pt x="285634" y="4004011"/>
                  </a:lnTo>
                  <a:lnTo>
                    <a:pt x="281036" y="3997460"/>
                  </a:lnTo>
                  <a:lnTo>
                    <a:pt x="277415" y="3990801"/>
                  </a:lnTo>
                  <a:lnTo>
                    <a:pt x="276580" y="3985645"/>
                  </a:lnTo>
                  <a:lnTo>
                    <a:pt x="280339" y="3983604"/>
                  </a:lnTo>
                  <a:lnTo>
                    <a:pt x="337271" y="4012282"/>
                  </a:lnTo>
                  <a:lnTo>
                    <a:pt x="377496" y="4038813"/>
                  </a:lnTo>
                  <a:lnTo>
                    <a:pt x="407995" y="4059901"/>
                  </a:lnTo>
                  <a:lnTo>
                    <a:pt x="423998" y="4070218"/>
                  </a:lnTo>
                  <a:lnTo>
                    <a:pt x="437972" y="4075996"/>
                  </a:lnTo>
                  <a:lnTo>
                    <a:pt x="462387" y="4083469"/>
                  </a:lnTo>
                  <a:lnTo>
                    <a:pt x="509711" y="4098869"/>
                  </a:lnTo>
                  <a:lnTo>
                    <a:pt x="539167" y="4108946"/>
                  </a:lnTo>
                  <a:lnTo>
                    <a:pt x="552194" y="4113443"/>
                  </a:lnTo>
                  <a:lnTo>
                    <a:pt x="554636" y="4114247"/>
                  </a:lnTo>
                  <a:lnTo>
                    <a:pt x="552335" y="4113243"/>
                  </a:lnTo>
                  <a:lnTo>
                    <a:pt x="551133" y="4112320"/>
                  </a:lnTo>
                  <a:lnTo>
                    <a:pt x="556872" y="4113363"/>
                  </a:lnTo>
                  <a:lnTo>
                    <a:pt x="575395" y="4118260"/>
                  </a:lnTo>
                  <a:lnTo>
                    <a:pt x="612545" y="4128897"/>
                  </a:lnTo>
                  <a:lnTo>
                    <a:pt x="645173" y="4139594"/>
                  </a:lnTo>
                  <a:lnTo>
                    <a:pt x="665663" y="4147168"/>
                  </a:lnTo>
                  <a:lnTo>
                    <a:pt x="688974" y="4153114"/>
                  </a:lnTo>
                  <a:lnTo>
                    <a:pt x="730069" y="4158926"/>
                  </a:lnTo>
                  <a:lnTo>
                    <a:pt x="777718" y="4163756"/>
                  </a:lnTo>
                  <a:lnTo>
                    <a:pt x="825455" y="4167654"/>
                  </a:lnTo>
                  <a:lnTo>
                    <a:pt x="873244" y="4170941"/>
                  </a:lnTo>
                  <a:lnTo>
                    <a:pt x="921046" y="4173940"/>
                  </a:lnTo>
                  <a:lnTo>
                    <a:pt x="969995" y="4176810"/>
                  </a:lnTo>
                  <a:lnTo>
                    <a:pt x="1018958" y="4179415"/>
                  </a:lnTo>
                  <a:lnTo>
                    <a:pt x="1067931" y="4181844"/>
                  </a:lnTo>
                  <a:lnTo>
                    <a:pt x="1116908" y="4184184"/>
                  </a:lnTo>
                  <a:lnTo>
                    <a:pt x="1165885" y="4186525"/>
                  </a:lnTo>
                  <a:lnTo>
                    <a:pt x="1214857" y="4188954"/>
                  </a:lnTo>
                  <a:lnTo>
                    <a:pt x="1264831" y="4186284"/>
                  </a:lnTo>
                  <a:lnTo>
                    <a:pt x="1314831" y="4183949"/>
                  </a:lnTo>
                  <a:lnTo>
                    <a:pt x="1364818" y="4181446"/>
                  </a:lnTo>
                  <a:lnTo>
                    <a:pt x="1414753" y="4178277"/>
                  </a:lnTo>
                  <a:lnTo>
                    <a:pt x="1464598" y="4173940"/>
                  </a:lnTo>
                  <a:lnTo>
                    <a:pt x="1510890" y="4157359"/>
                  </a:lnTo>
                  <a:lnTo>
                    <a:pt x="1528486" y="4143945"/>
                  </a:lnTo>
                  <a:lnTo>
                    <a:pt x="1552741" y="4128897"/>
                  </a:lnTo>
                  <a:lnTo>
                    <a:pt x="1598368" y="4108060"/>
                  </a:lnTo>
                  <a:lnTo>
                    <a:pt x="1640884" y="4083854"/>
                  </a:lnTo>
                  <a:lnTo>
                    <a:pt x="1647851" y="4072277"/>
                  </a:lnTo>
                  <a:lnTo>
                    <a:pt x="1670265" y="4038813"/>
                  </a:lnTo>
                  <a:lnTo>
                    <a:pt x="1703390" y="4016437"/>
                  </a:lnTo>
                  <a:lnTo>
                    <a:pt x="1714337" y="4008784"/>
                  </a:lnTo>
                  <a:lnTo>
                    <a:pt x="1722114" y="4001769"/>
                  </a:lnTo>
                  <a:lnTo>
                    <a:pt x="1729411" y="3994207"/>
                  </a:lnTo>
                  <a:lnTo>
                    <a:pt x="1736517" y="3986426"/>
                  </a:lnTo>
                  <a:lnTo>
                    <a:pt x="1743718" y="3978755"/>
                  </a:lnTo>
                  <a:lnTo>
                    <a:pt x="1773099" y="3888670"/>
                  </a:lnTo>
                  <a:lnTo>
                    <a:pt x="1776933" y="3877457"/>
                  </a:lnTo>
                  <a:lnTo>
                    <a:pt x="1780873" y="3866276"/>
                  </a:lnTo>
                  <a:lnTo>
                    <a:pt x="1784599" y="3855032"/>
                  </a:lnTo>
                  <a:lnTo>
                    <a:pt x="1787790" y="3843628"/>
                  </a:lnTo>
                  <a:lnTo>
                    <a:pt x="1802480" y="3783571"/>
                  </a:lnTo>
                  <a:lnTo>
                    <a:pt x="1801224" y="3734430"/>
                  </a:lnTo>
                  <a:lnTo>
                    <a:pt x="1800093" y="3685285"/>
                  </a:lnTo>
                  <a:lnTo>
                    <a:pt x="1799040" y="3636137"/>
                  </a:lnTo>
                  <a:lnTo>
                    <a:pt x="1798020" y="3586987"/>
                  </a:lnTo>
                  <a:lnTo>
                    <a:pt x="1796983" y="3537839"/>
                  </a:lnTo>
                  <a:lnTo>
                    <a:pt x="1795884" y="3488692"/>
                  </a:lnTo>
                  <a:lnTo>
                    <a:pt x="1794675" y="3439550"/>
                  </a:lnTo>
                  <a:lnTo>
                    <a:pt x="1793308" y="3390414"/>
                  </a:lnTo>
                  <a:lnTo>
                    <a:pt x="1791736" y="3341286"/>
                  </a:lnTo>
                  <a:lnTo>
                    <a:pt x="1789913" y="3292168"/>
                  </a:lnTo>
                  <a:lnTo>
                    <a:pt x="1787790" y="3243062"/>
                  </a:lnTo>
                  <a:lnTo>
                    <a:pt x="1783001" y="3203877"/>
                  </a:lnTo>
                  <a:lnTo>
                    <a:pt x="1772617" y="3150831"/>
                  </a:lnTo>
                  <a:lnTo>
                    <a:pt x="1758801" y="3098858"/>
                  </a:lnTo>
                  <a:lnTo>
                    <a:pt x="1743718" y="3062891"/>
                  </a:lnTo>
                  <a:lnTo>
                    <a:pt x="1728317" y="3040792"/>
                  </a:lnTo>
                  <a:lnTo>
                    <a:pt x="1720882" y="3029584"/>
                  </a:lnTo>
                  <a:lnTo>
                    <a:pt x="1714337" y="3017849"/>
                  </a:lnTo>
                  <a:lnTo>
                    <a:pt x="1701022" y="2986926"/>
                  </a:lnTo>
                  <a:lnTo>
                    <a:pt x="1698769" y="2974838"/>
                  </a:lnTo>
                  <a:lnTo>
                    <a:pt x="1700340" y="2972232"/>
                  </a:lnTo>
                  <a:lnTo>
                    <a:pt x="1698491" y="2969753"/>
                  </a:lnTo>
                  <a:lnTo>
                    <a:pt x="1685984" y="2958048"/>
                  </a:lnTo>
                  <a:lnTo>
                    <a:pt x="1655575" y="2927763"/>
                  </a:lnTo>
                  <a:lnTo>
                    <a:pt x="1645820" y="2897329"/>
                  </a:lnTo>
                  <a:lnTo>
                    <a:pt x="1638250" y="2875744"/>
                  </a:lnTo>
                  <a:lnTo>
                    <a:pt x="1628325" y="2853894"/>
                  </a:lnTo>
                  <a:lnTo>
                    <a:pt x="1611503" y="2822664"/>
                  </a:lnTo>
                  <a:lnTo>
                    <a:pt x="1604449" y="2811219"/>
                  </a:lnTo>
                  <a:lnTo>
                    <a:pt x="1596813" y="2800143"/>
                  </a:lnTo>
                  <a:lnTo>
                    <a:pt x="1589177" y="2789066"/>
                  </a:lnTo>
                  <a:lnTo>
                    <a:pt x="1582122" y="2777622"/>
                  </a:lnTo>
                  <a:lnTo>
                    <a:pt x="1566495" y="2747099"/>
                  </a:lnTo>
                  <a:lnTo>
                    <a:pt x="1555146" y="2722514"/>
                  </a:lnTo>
                  <a:lnTo>
                    <a:pt x="1542594" y="2699208"/>
                  </a:lnTo>
                  <a:lnTo>
                    <a:pt x="1523360" y="2672523"/>
                  </a:lnTo>
                  <a:lnTo>
                    <a:pt x="1512929" y="2660714"/>
                  </a:lnTo>
                  <a:lnTo>
                    <a:pt x="1501846" y="2649514"/>
                  </a:lnTo>
                  <a:lnTo>
                    <a:pt x="1490502" y="2638558"/>
                  </a:lnTo>
                  <a:lnTo>
                    <a:pt x="1479288" y="2627480"/>
                  </a:lnTo>
                  <a:lnTo>
                    <a:pt x="1470012" y="2598533"/>
                  </a:lnTo>
                  <a:lnTo>
                    <a:pt x="1465903" y="2585385"/>
                  </a:lnTo>
                  <a:lnTo>
                    <a:pt x="1464655" y="2582395"/>
                  </a:lnTo>
                  <a:lnTo>
                    <a:pt x="1463958" y="2583923"/>
                  </a:lnTo>
                  <a:lnTo>
                    <a:pt x="1461505" y="2584327"/>
                  </a:lnTo>
                  <a:lnTo>
                    <a:pt x="1454988" y="2577965"/>
                  </a:lnTo>
                  <a:lnTo>
                    <a:pt x="1420526" y="2522382"/>
                  </a:lnTo>
                  <a:lnTo>
                    <a:pt x="1409971" y="2488415"/>
                  </a:lnTo>
                  <a:lnTo>
                    <a:pt x="1405834" y="2477338"/>
                  </a:lnTo>
                  <a:lnTo>
                    <a:pt x="1387689" y="2445269"/>
                  </a:lnTo>
                  <a:lnTo>
                    <a:pt x="1373666" y="2429988"/>
                  </a:lnTo>
                  <a:lnTo>
                    <a:pt x="1360241" y="2421767"/>
                  </a:lnTo>
                  <a:lnTo>
                    <a:pt x="1343889" y="2410882"/>
                  </a:lnTo>
                  <a:lnTo>
                    <a:pt x="1321087" y="2387605"/>
                  </a:lnTo>
                  <a:lnTo>
                    <a:pt x="1288310" y="2342211"/>
                  </a:lnTo>
                  <a:lnTo>
                    <a:pt x="1268570" y="2310774"/>
                  </a:lnTo>
                  <a:lnTo>
                    <a:pt x="1258930" y="2297167"/>
                  </a:lnTo>
                  <a:lnTo>
                    <a:pt x="1245616" y="2287314"/>
                  </a:lnTo>
                  <a:lnTo>
                    <a:pt x="1214857" y="2267140"/>
                  </a:lnTo>
                  <a:lnTo>
                    <a:pt x="1205313" y="2237132"/>
                  </a:lnTo>
                  <a:lnTo>
                    <a:pt x="1201256" y="2223697"/>
                  </a:lnTo>
                  <a:lnTo>
                    <a:pt x="1200258" y="2221225"/>
                  </a:lnTo>
                  <a:lnTo>
                    <a:pt x="1199888" y="2224110"/>
                  </a:lnTo>
                  <a:lnTo>
                    <a:pt x="1197717" y="2226743"/>
                  </a:lnTo>
                  <a:lnTo>
                    <a:pt x="1156095" y="2177055"/>
                  </a:lnTo>
                  <a:lnTo>
                    <a:pt x="1140247" y="2134500"/>
                  </a:lnTo>
                  <a:lnTo>
                    <a:pt x="1141389" y="2130725"/>
                  </a:lnTo>
                  <a:lnTo>
                    <a:pt x="1131382" y="2127636"/>
                  </a:lnTo>
                  <a:lnTo>
                    <a:pt x="1097333" y="2116998"/>
                  </a:lnTo>
                  <a:lnTo>
                    <a:pt x="1053261" y="1981871"/>
                  </a:lnTo>
                  <a:lnTo>
                    <a:pt x="1049428" y="1970657"/>
                  </a:lnTo>
                  <a:lnTo>
                    <a:pt x="1034990" y="1921788"/>
                  </a:lnTo>
                  <a:lnTo>
                    <a:pt x="1031470" y="1906733"/>
                  </a:lnTo>
                  <a:lnTo>
                    <a:pt x="1027827" y="1891710"/>
                  </a:lnTo>
                  <a:lnTo>
                    <a:pt x="1023880" y="1876771"/>
                  </a:lnTo>
                  <a:lnTo>
                    <a:pt x="1020319" y="1865472"/>
                  </a:lnTo>
                  <a:lnTo>
                    <a:pt x="1016349" y="1854300"/>
                  </a:lnTo>
                  <a:lnTo>
                    <a:pt x="1012472" y="1843103"/>
                  </a:lnTo>
                  <a:lnTo>
                    <a:pt x="999096" y="1784117"/>
                  </a:lnTo>
                  <a:lnTo>
                    <a:pt x="991733" y="1737731"/>
                  </a:lnTo>
                  <a:lnTo>
                    <a:pt x="985878" y="1691670"/>
                  </a:lnTo>
                  <a:lnTo>
                    <a:pt x="980307" y="1645036"/>
                  </a:lnTo>
                  <a:lnTo>
                    <a:pt x="973795" y="1596932"/>
                  </a:lnTo>
                  <a:lnTo>
                    <a:pt x="965118" y="1546460"/>
                  </a:lnTo>
                  <a:lnTo>
                    <a:pt x="955807" y="1498475"/>
                  </a:lnTo>
                  <a:lnTo>
                    <a:pt x="945358" y="1446911"/>
                  </a:lnTo>
                  <a:lnTo>
                    <a:pt x="933771" y="1396325"/>
                  </a:lnTo>
                  <a:lnTo>
                    <a:pt x="921046" y="1351276"/>
                  </a:lnTo>
                  <a:lnTo>
                    <a:pt x="906356" y="1306232"/>
                  </a:lnTo>
                  <a:lnTo>
                    <a:pt x="909181" y="1252174"/>
                  </a:lnTo>
                  <a:lnTo>
                    <a:pt x="911893" y="1198109"/>
                  </a:lnTo>
                  <a:lnTo>
                    <a:pt x="914662" y="1144047"/>
                  </a:lnTo>
                  <a:lnTo>
                    <a:pt x="917656" y="1090000"/>
                  </a:lnTo>
                  <a:lnTo>
                    <a:pt x="921046" y="1035978"/>
                  </a:lnTo>
                  <a:lnTo>
                    <a:pt x="924501" y="994669"/>
                  </a:lnTo>
                  <a:lnTo>
                    <a:pt x="928693" y="953419"/>
                  </a:lnTo>
                  <a:lnTo>
                    <a:pt x="932734" y="912159"/>
                  </a:lnTo>
                  <a:lnTo>
                    <a:pt x="935737" y="870822"/>
                  </a:lnTo>
                  <a:lnTo>
                    <a:pt x="938027" y="822047"/>
                  </a:lnTo>
                  <a:lnTo>
                    <a:pt x="939850" y="773249"/>
                  </a:lnTo>
                  <a:lnTo>
                    <a:pt x="941376" y="724437"/>
                  </a:lnTo>
                  <a:lnTo>
                    <a:pt x="942771" y="675619"/>
                  </a:lnTo>
                  <a:lnTo>
                    <a:pt x="944206" y="626803"/>
                  </a:lnTo>
                  <a:lnTo>
                    <a:pt x="945848" y="577998"/>
                  </a:lnTo>
                  <a:lnTo>
                    <a:pt x="947866" y="529212"/>
                  </a:lnTo>
                  <a:lnTo>
                    <a:pt x="950428" y="480453"/>
                  </a:lnTo>
                  <a:lnTo>
                    <a:pt x="955480" y="434440"/>
                  </a:lnTo>
                  <a:lnTo>
                    <a:pt x="964622" y="378141"/>
                  </a:lnTo>
                  <a:lnTo>
                    <a:pt x="975645" y="319324"/>
                  </a:lnTo>
                  <a:lnTo>
                    <a:pt x="986341" y="265758"/>
                  </a:lnTo>
                  <a:lnTo>
                    <a:pt x="994499" y="225212"/>
                  </a:lnTo>
                  <a:lnTo>
                    <a:pt x="1003393" y="177966"/>
                  </a:lnTo>
                  <a:lnTo>
                    <a:pt x="1007368" y="157154"/>
                  </a:lnTo>
                  <a:lnTo>
                    <a:pt x="1012254" y="140342"/>
                  </a:lnTo>
                  <a:lnTo>
                    <a:pt x="1023880" y="105099"/>
                  </a:lnTo>
                  <a:lnTo>
                    <a:pt x="1021767" y="85569"/>
                  </a:lnTo>
                  <a:lnTo>
                    <a:pt x="1017541" y="46509"/>
                  </a:lnTo>
                  <a:lnTo>
                    <a:pt x="982510" y="17193"/>
                  </a:lnTo>
                  <a:lnTo>
                    <a:pt x="950428" y="15013"/>
                  </a:lnTo>
                  <a:lnTo>
                    <a:pt x="899085" y="11335"/>
                  </a:lnTo>
                  <a:lnTo>
                    <a:pt x="847688" y="8503"/>
                  </a:lnTo>
                  <a:lnTo>
                    <a:pt x="796256" y="6236"/>
                  </a:lnTo>
                  <a:lnTo>
                    <a:pt x="744807" y="4251"/>
                  </a:lnTo>
                  <a:lnTo>
                    <a:pt x="693358" y="2267"/>
                  </a:lnTo>
                  <a:lnTo>
                    <a:pt x="641926" y="0"/>
                  </a:lnTo>
                  <a:lnTo>
                    <a:pt x="590426" y="2991"/>
                  </a:lnTo>
                  <a:lnTo>
                    <a:pt x="538872" y="5476"/>
                  </a:lnTo>
                  <a:lnTo>
                    <a:pt x="487427" y="8975"/>
                  </a:lnTo>
                  <a:lnTo>
                    <a:pt x="436258" y="15013"/>
                  </a:lnTo>
                  <a:lnTo>
                    <a:pt x="413835" y="20813"/>
                  </a:lnTo>
                  <a:lnTo>
                    <a:pt x="392089" y="29461"/>
                  </a:lnTo>
                  <a:lnTo>
                    <a:pt x="370392" y="38392"/>
                  </a:lnTo>
                  <a:lnTo>
                    <a:pt x="348114" y="45042"/>
                  </a:lnTo>
                  <a:lnTo>
                    <a:pt x="301886" y="54131"/>
                  </a:lnTo>
                  <a:lnTo>
                    <a:pt x="230590" y="75071"/>
                  </a:lnTo>
                  <a:lnTo>
                    <a:pt x="216909" y="98437"/>
                  </a:lnTo>
                  <a:lnTo>
                    <a:pt x="209690" y="109803"/>
                  </a:lnTo>
                  <a:lnTo>
                    <a:pt x="201209" y="120113"/>
                  </a:lnTo>
                  <a:lnTo>
                    <a:pt x="189658" y="127726"/>
                  </a:lnTo>
                  <a:lnTo>
                    <a:pt x="176098" y="133347"/>
                  </a:lnTo>
                  <a:lnTo>
                    <a:pt x="164075" y="139858"/>
                  </a:lnTo>
                  <a:lnTo>
                    <a:pt x="157137" y="150141"/>
                  </a:lnTo>
                  <a:lnTo>
                    <a:pt x="153081" y="154527"/>
                  </a:lnTo>
                  <a:lnTo>
                    <a:pt x="147614" y="151537"/>
                  </a:lnTo>
                  <a:lnTo>
                    <a:pt x="143237" y="147849"/>
                  </a:lnTo>
                  <a:lnTo>
                    <a:pt x="142447" y="150141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714077" y="887476"/>
            <a:ext cx="11029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Mediastinum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23348" y="1187549"/>
            <a:ext cx="2038350" cy="3357879"/>
            <a:chOff x="7123348" y="1187549"/>
            <a:chExt cx="2038350" cy="3357879"/>
          </a:xfrm>
        </p:grpSpPr>
        <p:sp>
          <p:nvSpPr>
            <p:cNvPr id="14" name="object 14"/>
            <p:cNvSpPr/>
            <p:nvPr/>
          </p:nvSpPr>
          <p:spPr>
            <a:xfrm>
              <a:off x="7123341" y="3959326"/>
              <a:ext cx="421005" cy="586105"/>
            </a:xfrm>
            <a:custGeom>
              <a:avLst/>
              <a:gdLst/>
              <a:ahLst/>
              <a:cxnLst/>
              <a:rect l="l" t="t" r="r" b="b"/>
              <a:pathLst>
                <a:path w="421004" h="586104">
                  <a:moveTo>
                    <a:pt x="360692" y="528243"/>
                  </a:moveTo>
                  <a:lnTo>
                    <a:pt x="322834" y="509447"/>
                  </a:lnTo>
                  <a:lnTo>
                    <a:pt x="246240" y="471398"/>
                  </a:lnTo>
                  <a:lnTo>
                    <a:pt x="246341" y="509498"/>
                  </a:lnTo>
                  <a:lnTo>
                    <a:pt x="76" y="510133"/>
                  </a:lnTo>
                  <a:lnTo>
                    <a:pt x="177" y="548233"/>
                  </a:lnTo>
                  <a:lnTo>
                    <a:pt x="246430" y="547598"/>
                  </a:lnTo>
                  <a:lnTo>
                    <a:pt x="246532" y="585698"/>
                  </a:lnTo>
                  <a:lnTo>
                    <a:pt x="360692" y="528243"/>
                  </a:lnTo>
                  <a:close/>
                </a:path>
                <a:path w="421004" h="586104">
                  <a:moveTo>
                    <a:pt x="383451" y="76327"/>
                  </a:moveTo>
                  <a:lnTo>
                    <a:pt x="325513" y="76327"/>
                  </a:lnTo>
                  <a:lnTo>
                    <a:pt x="306463" y="76327"/>
                  </a:lnTo>
                  <a:lnTo>
                    <a:pt x="306209" y="114300"/>
                  </a:lnTo>
                  <a:lnTo>
                    <a:pt x="383451" y="76327"/>
                  </a:lnTo>
                  <a:close/>
                </a:path>
                <a:path w="421004" h="586104">
                  <a:moveTo>
                    <a:pt x="420890" y="57924"/>
                  </a:moveTo>
                  <a:lnTo>
                    <a:pt x="306984" y="0"/>
                  </a:lnTo>
                  <a:lnTo>
                    <a:pt x="306730" y="38100"/>
                  </a:lnTo>
                  <a:lnTo>
                    <a:pt x="266" y="36004"/>
                  </a:lnTo>
                  <a:lnTo>
                    <a:pt x="0" y="74104"/>
                  </a:lnTo>
                  <a:lnTo>
                    <a:pt x="306463" y="76200"/>
                  </a:lnTo>
                  <a:lnTo>
                    <a:pt x="325513" y="76327"/>
                  </a:lnTo>
                  <a:lnTo>
                    <a:pt x="383717" y="76200"/>
                  </a:lnTo>
                  <a:lnTo>
                    <a:pt x="420890" y="579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70381" y="1206599"/>
              <a:ext cx="1271905" cy="772795"/>
            </a:xfrm>
            <a:custGeom>
              <a:avLst/>
              <a:gdLst/>
              <a:ahLst/>
              <a:cxnLst/>
              <a:rect l="l" t="t" r="r" b="b"/>
              <a:pathLst>
                <a:path w="1271904" h="772794">
                  <a:moveTo>
                    <a:pt x="1271881" y="77264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101616" y="3747516"/>
            <a:ext cx="124968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5080">
              <a:lnSpc>
                <a:spcPct val="101400"/>
              </a:lnSpc>
              <a:spcBef>
                <a:spcPts val="75"/>
              </a:spcBef>
            </a:pPr>
            <a:r>
              <a:rPr sz="1400" spc="-5" dirty="0">
                <a:latin typeface="Calibri"/>
                <a:cs typeface="Calibri"/>
              </a:rPr>
              <a:t>Heart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covered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pericardium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09635" y="3840988"/>
            <a:ext cx="1223010" cy="7416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R="5080" indent="1270" algn="just">
              <a:lnSpc>
                <a:spcPct val="96900"/>
              </a:lnSpc>
              <a:spcBef>
                <a:spcPts val="160"/>
              </a:spcBef>
            </a:pPr>
            <a:r>
              <a:rPr sz="1600" spc="-10" dirty="0">
                <a:latin typeface="Calibri"/>
                <a:cs typeface="Calibri"/>
              </a:rPr>
              <a:t>Visceral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Pleura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Pleural Cavity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Parietal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Pleura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050904" y="154939"/>
            <a:ext cx="2623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Thoracic</a:t>
            </a:r>
            <a:r>
              <a:rPr spc="-5" dirty="0"/>
              <a:t> </a:t>
            </a:r>
            <a:r>
              <a:rPr spc="-10" dirty="0"/>
              <a:t>Cavity</a:t>
            </a:r>
            <a:r>
              <a:rPr spc="-5" dirty="0"/>
              <a:t> Subdivisions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5711845" y="623237"/>
            <a:ext cx="6256655" cy="5814060"/>
            <a:chOff x="5711845" y="623237"/>
            <a:chExt cx="6256655" cy="5814060"/>
          </a:xfrm>
        </p:grpSpPr>
        <p:sp>
          <p:nvSpPr>
            <p:cNvPr id="20" name="object 20"/>
            <p:cNvSpPr/>
            <p:nvPr/>
          </p:nvSpPr>
          <p:spPr>
            <a:xfrm>
              <a:off x="7082284" y="4203758"/>
              <a:ext cx="433705" cy="114300"/>
            </a:xfrm>
            <a:custGeom>
              <a:avLst/>
              <a:gdLst/>
              <a:ahLst/>
              <a:cxnLst/>
              <a:rect l="l" t="t" r="r" b="b"/>
              <a:pathLst>
                <a:path w="433704" h="114300">
                  <a:moveTo>
                    <a:pt x="395256" y="38064"/>
                  </a:moveTo>
                  <a:lnTo>
                    <a:pt x="337887" y="38064"/>
                  </a:lnTo>
                  <a:lnTo>
                    <a:pt x="337959" y="76163"/>
                  </a:lnTo>
                  <a:lnTo>
                    <a:pt x="318909" y="76199"/>
                  </a:lnTo>
                  <a:lnTo>
                    <a:pt x="318982" y="114300"/>
                  </a:lnTo>
                  <a:lnTo>
                    <a:pt x="433172" y="56932"/>
                  </a:lnTo>
                  <a:lnTo>
                    <a:pt x="395256" y="38064"/>
                  </a:lnTo>
                  <a:close/>
                </a:path>
                <a:path w="433704" h="114300">
                  <a:moveTo>
                    <a:pt x="318837" y="38100"/>
                  </a:moveTo>
                  <a:lnTo>
                    <a:pt x="0" y="38707"/>
                  </a:lnTo>
                  <a:lnTo>
                    <a:pt x="72" y="76807"/>
                  </a:lnTo>
                  <a:lnTo>
                    <a:pt x="318909" y="76199"/>
                  </a:lnTo>
                  <a:lnTo>
                    <a:pt x="318837" y="38100"/>
                  </a:lnTo>
                  <a:close/>
                </a:path>
                <a:path w="433704" h="114300">
                  <a:moveTo>
                    <a:pt x="337887" y="38064"/>
                  </a:moveTo>
                  <a:lnTo>
                    <a:pt x="318837" y="38100"/>
                  </a:lnTo>
                  <a:lnTo>
                    <a:pt x="318909" y="76199"/>
                  </a:lnTo>
                  <a:lnTo>
                    <a:pt x="337959" y="76163"/>
                  </a:lnTo>
                  <a:lnTo>
                    <a:pt x="337887" y="38064"/>
                  </a:lnTo>
                  <a:close/>
                </a:path>
                <a:path w="433704" h="114300">
                  <a:moveTo>
                    <a:pt x="318764" y="0"/>
                  </a:moveTo>
                  <a:lnTo>
                    <a:pt x="318837" y="38100"/>
                  </a:lnTo>
                  <a:lnTo>
                    <a:pt x="395256" y="38064"/>
                  </a:lnTo>
                  <a:lnTo>
                    <a:pt x="318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18195" y="629587"/>
              <a:ext cx="6243955" cy="5801360"/>
            </a:xfrm>
            <a:custGeom>
              <a:avLst/>
              <a:gdLst/>
              <a:ahLst/>
              <a:cxnLst/>
              <a:rect l="l" t="t" r="r" b="b"/>
              <a:pathLst>
                <a:path w="6243955" h="5801360">
                  <a:moveTo>
                    <a:pt x="0" y="0"/>
                  </a:moveTo>
                  <a:lnTo>
                    <a:pt x="6243956" y="0"/>
                  </a:lnTo>
                  <a:lnTo>
                    <a:pt x="6243956" y="5801193"/>
                  </a:lnTo>
                  <a:lnTo>
                    <a:pt x="0" y="58011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272" y="5815077"/>
            <a:ext cx="11956415" cy="95440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9"/>
              </a:spcBef>
            </a:pPr>
            <a:r>
              <a:rPr sz="1400" b="1" spc="-5" dirty="0">
                <a:latin typeface="Calibri"/>
                <a:cs typeface="Calibri"/>
              </a:rPr>
              <a:t>CLINICAL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Endothoracic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Fascia</a:t>
            </a:r>
            <a:endParaRPr sz="1400">
              <a:latin typeface="Calibri"/>
              <a:cs typeface="Calibri"/>
            </a:endParaRPr>
          </a:p>
          <a:p>
            <a:pPr marL="91440" marR="167005">
              <a:lnSpc>
                <a:spcPct val="101400"/>
              </a:lnSpc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endothoracic</a:t>
            </a:r>
            <a:r>
              <a:rPr sz="1400" spc="-10" dirty="0">
                <a:latin typeface="Calibri"/>
                <a:cs typeface="Calibri"/>
              </a:rPr>
              <a:t> fascia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provides</a:t>
            </a:r>
            <a:r>
              <a:rPr sz="1400" dirty="0">
                <a:latin typeface="Calibri"/>
                <a:cs typeface="Calibri"/>
              </a:rPr>
              <a:t> a </a:t>
            </a:r>
            <a:r>
              <a:rPr sz="1400" spc="-10" dirty="0">
                <a:latin typeface="Calibri"/>
                <a:cs typeface="Calibri"/>
              </a:rPr>
              <a:t>surgical</a:t>
            </a:r>
            <a:r>
              <a:rPr sz="1400" dirty="0">
                <a:latin typeface="Calibri"/>
                <a:cs typeface="Calibri"/>
              </a:rPr>
              <a:t> plane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separation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parietal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thoracic wall.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If pleural </a:t>
            </a:r>
            <a:r>
              <a:rPr sz="1400" dirty="0">
                <a:latin typeface="Calibri"/>
                <a:cs typeface="Calibri"/>
              </a:rPr>
              <a:t>adhesions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 dense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extensive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separating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parietal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5" dirty="0">
                <a:latin typeface="Calibri"/>
                <a:cs typeface="Calibri"/>
              </a:rPr>
              <a:t>visceral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layers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5" dirty="0">
                <a:latin typeface="Calibri"/>
                <a:cs typeface="Calibri"/>
              </a:rPr>
              <a:t> each</a:t>
            </a:r>
            <a:r>
              <a:rPr sz="1400" dirty="0">
                <a:latin typeface="Calibri"/>
                <a:cs typeface="Calibri"/>
              </a:rPr>
              <a:t> other </a:t>
            </a:r>
            <a:r>
              <a:rPr sz="1400" spc="-5" dirty="0">
                <a:latin typeface="Calibri"/>
                <a:cs typeface="Calibri"/>
              </a:rPr>
              <a:t>might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cause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significant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damage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 lung </a:t>
            </a:r>
            <a:r>
              <a:rPr sz="1400" spc="-10" dirty="0">
                <a:latin typeface="Calibri"/>
                <a:cs typeface="Calibri"/>
              </a:rPr>
              <a:t>parenchyma,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parietal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can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-5" dirty="0">
                <a:latin typeface="Calibri"/>
                <a:cs typeface="Calibri"/>
              </a:rPr>
              <a:t>separated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endothoracic</a:t>
            </a:r>
            <a:r>
              <a:rPr sz="1400" spc="-10" dirty="0">
                <a:latin typeface="Calibri"/>
                <a:cs typeface="Calibri"/>
              </a:rPr>
              <a:t> fascia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instead.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00694" y="1390551"/>
            <a:ext cx="6865620" cy="4325620"/>
            <a:chOff x="5300694" y="1390551"/>
            <a:chExt cx="6865620" cy="4325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9744" y="1409600"/>
              <a:ext cx="6827285" cy="42872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10219" y="1400076"/>
              <a:ext cx="6846570" cy="4306570"/>
            </a:xfrm>
            <a:custGeom>
              <a:avLst/>
              <a:gdLst/>
              <a:ahLst/>
              <a:cxnLst/>
              <a:rect l="l" t="t" r="r" b="b"/>
              <a:pathLst>
                <a:path w="6846570" h="4306570">
                  <a:moveTo>
                    <a:pt x="0" y="0"/>
                  </a:moveTo>
                  <a:lnTo>
                    <a:pt x="6846335" y="0"/>
                  </a:lnTo>
                  <a:lnTo>
                    <a:pt x="6846335" y="4306303"/>
                  </a:lnTo>
                  <a:lnTo>
                    <a:pt x="0" y="430630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3297" y="413003"/>
            <a:ext cx="11668760" cy="53809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970" marR="5080">
              <a:lnSpc>
                <a:spcPct val="101400"/>
              </a:lnSpc>
              <a:spcBef>
                <a:spcPts val="75"/>
              </a:spcBef>
            </a:pPr>
            <a:r>
              <a:rPr sz="1400" b="1" spc="-10" dirty="0">
                <a:latin typeface="Calibri"/>
                <a:cs typeface="Calibri"/>
              </a:rPr>
              <a:t>Parietal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thin </a:t>
            </a:r>
            <a:r>
              <a:rPr sz="1400" spc="-5" dirty="0">
                <a:latin typeface="Calibri"/>
                <a:cs typeface="Calibri"/>
              </a:rPr>
              <a:t>epithelium/connective</a:t>
            </a:r>
            <a:r>
              <a:rPr sz="1400" dirty="0">
                <a:latin typeface="Calibri"/>
                <a:cs typeface="Calibri"/>
              </a:rPr>
              <a:t> tissue </a:t>
            </a:r>
            <a:r>
              <a:rPr sz="1400" spc="-10" dirty="0">
                <a:latin typeface="Calibri"/>
                <a:cs typeface="Calibri"/>
              </a:rPr>
              <a:t>layer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lines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pulmonary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5" dirty="0">
                <a:latin typeface="Calibri"/>
                <a:cs typeface="Calibri"/>
              </a:rPr>
              <a:t>forms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outer limits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cavity.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parietal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 </a:t>
            </a:r>
            <a:r>
              <a:rPr sz="1400" dirty="0">
                <a:latin typeface="Calibri"/>
                <a:cs typeface="Calibri"/>
              </a:rPr>
              <a:t> 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subdivided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named </a:t>
            </a:r>
            <a:r>
              <a:rPr sz="1400" spc="-10" dirty="0">
                <a:latin typeface="Calibri"/>
                <a:cs typeface="Calibri"/>
              </a:rPr>
              <a:t>according</a:t>
            </a:r>
            <a:r>
              <a:rPr sz="1400" spc="-5" dirty="0">
                <a:latin typeface="Calibri"/>
                <a:cs typeface="Calibri"/>
              </a:rPr>
              <a:t> 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structures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covers.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specific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regions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parietal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listed </a:t>
            </a:r>
            <a:r>
              <a:rPr sz="1400" spc="-20" dirty="0">
                <a:latin typeface="Calibri"/>
                <a:cs typeface="Calibri"/>
              </a:rPr>
              <a:t>below.</a:t>
            </a:r>
            <a:endParaRPr sz="1400">
              <a:latin typeface="Calibri"/>
              <a:cs typeface="Calibri"/>
            </a:endParaRPr>
          </a:p>
          <a:p>
            <a:pPr marL="299720" marR="98425" indent="-285750">
              <a:lnSpc>
                <a:spcPct val="101400"/>
              </a:lnSpc>
              <a:buFont typeface="Arial MT"/>
              <a:buChar char="•"/>
              <a:tabLst>
                <a:tab pos="299720" algn="l"/>
                <a:tab pos="300355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costal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lines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sternum,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cartilages,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muscles,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lateral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sides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 </a:t>
            </a:r>
            <a:r>
              <a:rPr sz="1400" spc="-10" dirty="0">
                <a:latin typeface="Calibri"/>
                <a:cs typeface="Calibri"/>
              </a:rPr>
              <a:t>vertebral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bodies. Sandwiched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 </a:t>
            </a:r>
            <a:r>
              <a:rPr sz="1400" spc="-5" dirty="0">
                <a:latin typeface="Calibri"/>
                <a:cs typeface="Calibri"/>
              </a:rPr>
              <a:t> pleura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musculoskeletal</a:t>
            </a:r>
            <a:r>
              <a:rPr sz="1400" spc="-5" dirty="0">
                <a:latin typeface="Calibri"/>
                <a:cs typeface="Calibri"/>
              </a:rPr>
              <a:t> 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5" dirty="0">
                <a:latin typeface="Calibri"/>
                <a:cs typeface="Calibri"/>
              </a:rPr>
              <a:t> areolar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connective </a:t>
            </a:r>
            <a:r>
              <a:rPr sz="1400" dirty="0">
                <a:latin typeface="Calibri"/>
                <a:cs typeface="Calibri"/>
              </a:rPr>
              <a:t>tissue </a:t>
            </a:r>
            <a:r>
              <a:rPr sz="1400" spc="-10" dirty="0">
                <a:latin typeface="Calibri"/>
                <a:cs typeface="Calibri"/>
              </a:rPr>
              <a:t>layer </a:t>
            </a:r>
            <a:r>
              <a:rPr sz="1400" spc="-5" dirty="0">
                <a:latin typeface="Calibri"/>
                <a:cs typeface="Calibri"/>
              </a:rPr>
              <a:t>called endothoracic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fascia.</a:t>
            </a:r>
            <a:endParaRPr sz="1400">
              <a:latin typeface="Calibri"/>
              <a:cs typeface="Calibri"/>
            </a:endParaRPr>
          </a:p>
          <a:p>
            <a:pPr marL="299720" indent="-286385">
              <a:lnSpc>
                <a:spcPts val="1610"/>
              </a:lnSpc>
              <a:buFont typeface="Arial MT"/>
              <a:buChar char="•"/>
              <a:tabLst>
                <a:tab pos="299720" algn="l"/>
                <a:tab pos="300355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diaphragmatic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</a:t>
            </a:r>
            <a:r>
              <a:rPr sz="1400" spc="-10" dirty="0">
                <a:latin typeface="Calibri"/>
                <a:cs typeface="Calibri"/>
              </a:rPr>
              <a:t>ra</a:t>
            </a:r>
            <a:r>
              <a:rPr sz="1400" dirty="0">
                <a:latin typeface="Calibri"/>
                <a:cs typeface="Calibri"/>
              </a:rPr>
              <a:t> lines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diaphragm.</a:t>
            </a:r>
            <a:endParaRPr sz="1400">
              <a:latin typeface="Calibri"/>
              <a:cs typeface="Calibri"/>
            </a:endParaRPr>
          </a:p>
          <a:p>
            <a:pPr marL="299720" indent="-286385">
              <a:lnSpc>
                <a:spcPct val="100000"/>
              </a:lnSpc>
              <a:buFont typeface="Arial MT"/>
              <a:buChar char="•"/>
              <a:tabLst>
                <a:tab pos="299720" algn="l"/>
                <a:tab pos="300355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mediastinal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 </a:t>
            </a:r>
            <a:r>
              <a:rPr sz="1400" dirty="0">
                <a:latin typeface="Calibri"/>
                <a:cs typeface="Calibri"/>
              </a:rPr>
              <a:t>lines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lateral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mediastinum.</a:t>
            </a:r>
            <a:endParaRPr sz="1400">
              <a:latin typeface="Calibri"/>
              <a:cs typeface="Calibri"/>
            </a:endParaRPr>
          </a:p>
          <a:p>
            <a:pPr marL="299720" indent="-286385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9720" algn="l"/>
                <a:tab pos="300355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cervical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dome-shaped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 of </a:t>
            </a:r>
            <a:r>
              <a:rPr sz="1400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299720" marR="6937375">
              <a:lnSpc>
                <a:spcPct val="101400"/>
              </a:lnSpc>
            </a:pPr>
            <a:r>
              <a:rPr sz="1400" spc="-5" dirty="0">
                <a:latin typeface="Calibri"/>
                <a:cs typeface="Calibri"/>
              </a:rPr>
              <a:t>parietal pleura 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extends </a:t>
            </a:r>
            <a:r>
              <a:rPr sz="1400" spc="-10" dirty="0">
                <a:latin typeface="Calibri"/>
                <a:cs typeface="Calibri"/>
              </a:rPr>
              <a:t>into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root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neck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through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superior 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aperture.</a:t>
            </a:r>
            <a:endParaRPr sz="1400">
              <a:latin typeface="Calibri"/>
              <a:cs typeface="Calibri"/>
            </a:endParaRPr>
          </a:p>
          <a:p>
            <a:pPr marL="12700" marR="7101840">
              <a:lnSpc>
                <a:spcPct val="101400"/>
              </a:lnSpc>
              <a:spcBef>
                <a:spcPts val="985"/>
              </a:spcBef>
            </a:pPr>
            <a:r>
              <a:rPr sz="1400" b="1" spc="-5" dirty="0">
                <a:latin typeface="Calibri"/>
                <a:cs typeface="Calibri"/>
              </a:rPr>
              <a:t>Endothoracic fascia </a:t>
            </a:r>
            <a:r>
              <a:rPr sz="1400" dirty="0">
                <a:latin typeface="Calibri"/>
                <a:cs typeface="Calibri"/>
              </a:rPr>
              <a:t>is an </a:t>
            </a:r>
            <a:r>
              <a:rPr sz="1400" spc="-5" dirty="0">
                <a:latin typeface="Calibri"/>
                <a:cs typeface="Calibri"/>
              </a:rPr>
              <a:t>areolar connective </a:t>
            </a:r>
            <a:r>
              <a:rPr sz="1400" dirty="0">
                <a:latin typeface="Calibri"/>
                <a:cs typeface="Calibri"/>
              </a:rPr>
              <a:t>tissue </a:t>
            </a:r>
            <a:r>
              <a:rPr sz="1400" spc="-10" dirty="0">
                <a:latin typeface="Calibri"/>
                <a:cs typeface="Calibri"/>
              </a:rPr>
              <a:t>layer </a:t>
            </a:r>
            <a:r>
              <a:rPr sz="1400" spc="-5" dirty="0">
                <a:latin typeface="Calibri"/>
                <a:cs typeface="Calibri"/>
              </a:rPr>
              <a:t>that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separates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parietal pleura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ribs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muscles.</a:t>
            </a:r>
            <a:endParaRPr sz="1400">
              <a:latin typeface="Calibri"/>
              <a:cs typeface="Calibri"/>
            </a:endParaRPr>
          </a:p>
          <a:p>
            <a:pPr marL="12700" marR="6786245">
              <a:lnSpc>
                <a:spcPct val="100000"/>
              </a:lnSpc>
              <a:spcBef>
                <a:spcPts val="960"/>
              </a:spcBef>
            </a:pPr>
            <a:r>
              <a:rPr sz="1400" b="1" spc="-5" dirty="0">
                <a:latin typeface="Calibri"/>
                <a:cs typeface="Calibri"/>
              </a:rPr>
              <a:t>Visceral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 </a:t>
            </a:r>
            <a:r>
              <a:rPr sz="1400" spc="-15" dirty="0">
                <a:latin typeface="Calibri"/>
                <a:cs typeface="Calibri"/>
              </a:rPr>
              <a:t>covers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entire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outer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lung </a:t>
            </a:r>
            <a:r>
              <a:rPr sz="1400" spc="-5" dirty="0">
                <a:latin typeface="Calibri"/>
                <a:cs typeface="Calibri"/>
              </a:rPr>
              <a:t>including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lung’s surfaces 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separated</a:t>
            </a:r>
            <a:r>
              <a:rPr sz="1400" spc="-5" dirty="0">
                <a:latin typeface="Calibri"/>
                <a:cs typeface="Calibri"/>
              </a:rPr>
              <a:t> by fissures.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Due </a:t>
            </a:r>
            <a:r>
              <a:rPr sz="1400" spc="-5" dirty="0">
                <a:latin typeface="Calibri"/>
                <a:cs typeface="Calibri"/>
              </a:rPr>
              <a:t>to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its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adherence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thinness,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 </a:t>
            </a:r>
            <a:r>
              <a:rPr sz="1400" spc="-5" dirty="0">
                <a:latin typeface="Calibri"/>
                <a:cs typeface="Calibri"/>
              </a:rPr>
              <a:t>cannot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5" dirty="0">
                <a:latin typeface="Calibri"/>
                <a:cs typeface="Calibri"/>
              </a:rPr>
              <a:t> dissected</a:t>
            </a:r>
            <a:r>
              <a:rPr sz="1400" spc="-10" dirty="0">
                <a:latin typeface="Calibri"/>
                <a:cs typeface="Calibri"/>
              </a:rPr>
              <a:t> from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lung.</a:t>
            </a:r>
            <a:endParaRPr sz="1400">
              <a:latin typeface="Calibri"/>
              <a:cs typeface="Calibri"/>
            </a:endParaRPr>
          </a:p>
          <a:p>
            <a:pPr marL="12700" marR="6870700">
              <a:lnSpc>
                <a:spcPct val="101400"/>
              </a:lnSpc>
              <a:spcBef>
                <a:spcPts val="1345"/>
              </a:spcBef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pleural </a:t>
            </a:r>
            <a:r>
              <a:rPr sz="1400" b="1" spc="-5" dirty="0">
                <a:latin typeface="Calibri"/>
                <a:cs typeface="Calibri"/>
              </a:rPr>
              <a:t>cavity </a:t>
            </a:r>
            <a:r>
              <a:rPr sz="1400" dirty="0">
                <a:latin typeface="Calibri"/>
                <a:cs typeface="Calibri"/>
              </a:rPr>
              <a:t>is a </a:t>
            </a:r>
            <a:r>
              <a:rPr sz="1400" spc="-5" dirty="0">
                <a:latin typeface="Calibri"/>
                <a:cs typeface="Calibri"/>
              </a:rPr>
              <a:t>potential space 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parietal pleura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visceral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contains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small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amount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serous fluid.</a:t>
            </a:r>
            <a:endParaRPr sz="1400">
              <a:latin typeface="Calibri"/>
              <a:cs typeface="Calibri"/>
            </a:endParaRPr>
          </a:p>
          <a:p>
            <a:pPr marL="12700" marR="6807834">
              <a:lnSpc>
                <a:spcPct val="100200"/>
              </a:lnSpc>
              <a:spcBef>
                <a:spcPts val="20"/>
              </a:spcBef>
            </a:pPr>
            <a:r>
              <a:rPr sz="1400" spc="-10" dirty="0">
                <a:latin typeface="Calibri"/>
                <a:cs typeface="Calibri"/>
              </a:rPr>
              <a:t>Serous</a:t>
            </a:r>
            <a:r>
              <a:rPr sz="1400" spc="-5" dirty="0">
                <a:latin typeface="Calibri"/>
                <a:cs typeface="Calibri"/>
              </a:rPr>
              <a:t> fluid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cavity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functions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lubricant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allowing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visceral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-5" dirty="0">
                <a:latin typeface="Calibri"/>
                <a:cs typeface="Calibri"/>
              </a:rPr>
              <a:t> parietal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layers</a:t>
            </a:r>
            <a:r>
              <a:rPr sz="1400" spc="-5" dirty="0">
                <a:latin typeface="Calibri"/>
                <a:cs typeface="Calibri"/>
              </a:rPr>
              <a:t> 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glide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against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 </a:t>
            </a:r>
            <a:r>
              <a:rPr sz="1400" dirty="0">
                <a:latin typeface="Calibri"/>
                <a:cs typeface="Calibri"/>
              </a:rPr>
              <a:t>other</a:t>
            </a:r>
            <a:r>
              <a:rPr sz="1400" spc="-5" dirty="0">
                <a:latin typeface="Calibri"/>
                <a:cs typeface="Calibri"/>
              </a:rPr>
              <a:t> during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inspiration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expiration. </a:t>
            </a:r>
            <a:r>
              <a:rPr sz="1400" dirty="0">
                <a:latin typeface="Calibri"/>
                <a:cs typeface="Calibri"/>
              </a:rPr>
              <a:t>This </a:t>
            </a:r>
            <a:r>
              <a:rPr sz="1400" spc="-5" dirty="0">
                <a:latin typeface="Calibri"/>
                <a:cs typeface="Calibri"/>
              </a:rPr>
              <a:t>fluid </a:t>
            </a:r>
            <a:r>
              <a:rPr sz="1400" dirty="0">
                <a:latin typeface="Calibri"/>
                <a:cs typeface="Calibri"/>
              </a:rPr>
              <a:t>also </a:t>
            </a:r>
            <a:r>
              <a:rPr sz="1400" spc="-10" dirty="0">
                <a:latin typeface="Calibri"/>
                <a:cs typeface="Calibri"/>
              </a:rPr>
              <a:t>creates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cohesive </a:t>
            </a:r>
            <a:r>
              <a:rPr sz="1400" spc="-15" dirty="0">
                <a:latin typeface="Calibri"/>
                <a:cs typeface="Calibri"/>
              </a:rPr>
              <a:t>force 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 </a:t>
            </a:r>
            <a:r>
              <a:rPr sz="1400" spc="-15" dirty="0">
                <a:latin typeface="Calibri"/>
                <a:cs typeface="Calibri"/>
              </a:rPr>
              <a:t>keeps </a:t>
            </a:r>
            <a:r>
              <a:rPr sz="1400" dirty="0">
                <a:latin typeface="Calibri"/>
                <a:cs typeface="Calibri"/>
              </a:rPr>
              <a:t>the lung </a:t>
            </a:r>
            <a:r>
              <a:rPr sz="1400" spc="-5" dirty="0">
                <a:latin typeface="Calibri"/>
                <a:cs typeface="Calibri"/>
              </a:rPr>
              <a:t>surfaces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10" dirty="0">
                <a:latin typeface="Calibri"/>
                <a:cs typeface="Calibri"/>
              </a:rPr>
              <a:t>contact </a:t>
            </a:r>
            <a:r>
              <a:rPr sz="1400" dirty="0">
                <a:latin typeface="Calibri"/>
                <a:cs typeface="Calibri"/>
              </a:rPr>
              <a:t>with the </a:t>
            </a:r>
            <a:r>
              <a:rPr sz="1400" spc="-5" dirty="0">
                <a:latin typeface="Calibri"/>
                <a:cs typeface="Calibri"/>
              </a:rPr>
              <a:t>thoracic wall. If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cohesive </a:t>
            </a:r>
            <a:r>
              <a:rPr sz="1400" spc="-10" dirty="0">
                <a:latin typeface="Calibri"/>
                <a:cs typeface="Calibri"/>
              </a:rPr>
              <a:t>“seal”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layers</a:t>
            </a:r>
            <a:r>
              <a:rPr sz="1400" dirty="0">
                <a:latin typeface="Calibri"/>
                <a:cs typeface="Calibri"/>
              </a:rPr>
              <a:t> is </a:t>
            </a:r>
            <a:r>
              <a:rPr sz="1400" spc="-15" dirty="0">
                <a:latin typeface="Calibri"/>
                <a:cs typeface="Calibri"/>
              </a:rPr>
              <a:t>broken,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such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10" dirty="0">
                <a:latin typeface="Calibri"/>
                <a:cs typeface="Calibri"/>
              </a:rPr>
              <a:t>occurs</a:t>
            </a:r>
            <a:r>
              <a:rPr sz="1400" dirty="0">
                <a:latin typeface="Calibri"/>
                <a:cs typeface="Calibri"/>
              </a:rPr>
              <a:t> with a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penetrating wound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spc="-20" dirty="0">
                <a:latin typeface="Calibri"/>
                <a:cs typeface="Calibri"/>
              </a:rPr>
              <a:t>cavity, </a:t>
            </a:r>
            <a:r>
              <a:rPr sz="1400" dirty="0">
                <a:latin typeface="Calibri"/>
                <a:cs typeface="Calibri"/>
              </a:rPr>
              <a:t>the lung </a:t>
            </a:r>
            <a:r>
              <a:rPr sz="1400" spc="-5" dirty="0">
                <a:latin typeface="Calibri"/>
                <a:cs typeface="Calibri"/>
              </a:rPr>
              <a:t>will collapse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(atelectasis).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38789" y="63500"/>
            <a:ext cx="2899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Pleura</a:t>
            </a:r>
            <a:r>
              <a:rPr spc="-20" dirty="0"/>
              <a:t> </a:t>
            </a:r>
            <a:r>
              <a:rPr spc="-5" dirty="0"/>
              <a:t>and</a:t>
            </a:r>
            <a:r>
              <a:rPr spc="-10" dirty="0"/>
              <a:t> </a:t>
            </a:r>
            <a:r>
              <a:rPr spc="-5" dirty="0"/>
              <a:t>Endothoracic</a:t>
            </a:r>
            <a:r>
              <a:rPr spc="-10" dirty="0"/>
              <a:t> </a:t>
            </a:r>
            <a:r>
              <a:rPr spc="-15" dirty="0"/>
              <a:t>Fascia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0222" y="623315"/>
            <a:ext cx="598614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 </a:t>
            </a:r>
            <a:r>
              <a:rPr sz="1400" spc="-10" dirty="0">
                <a:latin typeface="Calibri"/>
                <a:cs typeface="Calibri"/>
              </a:rPr>
              <a:t>cavity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contains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small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opening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dirty="0">
                <a:latin typeface="Calibri"/>
                <a:cs typeface="Calibri"/>
              </a:rPr>
              <a:t> its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dirty="0">
                <a:latin typeface="Calibri"/>
                <a:cs typeface="Calibri"/>
              </a:rPr>
              <a:t> end </a:t>
            </a:r>
            <a:r>
              <a:rPr sz="1400" spc="-5" dirty="0">
                <a:latin typeface="Calibri"/>
                <a:cs typeface="Calibri"/>
              </a:rPr>
              <a:t>called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aperture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relatively </a:t>
            </a:r>
            <a:r>
              <a:rPr sz="1400" spc="-10" dirty="0">
                <a:latin typeface="Calibri"/>
                <a:cs typeface="Calibri"/>
              </a:rPr>
              <a:t>large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opening on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end</a:t>
            </a:r>
            <a:r>
              <a:rPr sz="1400" spc="-5" dirty="0">
                <a:latin typeface="Calibri"/>
                <a:cs typeface="Calibri"/>
              </a:rPr>
              <a:t> called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aperture.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0222" y="1269491"/>
            <a:ext cx="6024880" cy="876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7815" marR="5080" indent="-285750">
              <a:lnSpc>
                <a:spcPct val="99500"/>
              </a:lnSpc>
              <a:spcBef>
                <a:spcPts val="10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superior thoracic aperture </a:t>
            </a:r>
            <a:r>
              <a:rPr sz="1400" dirty="0">
                <a:latin typeface="Calibri"/>
                <a:cs typeface="Calibri"/>
              </a:rPr>
              <a:t>is the </a:t>
            </a:r>
            <a:r>
              <a:rPr sz="1400" spc="-5" dirty="0">
                <a:latin typeface="Calibri"/>
                <a:cs typeface="Calibri"/>
              </a:rPr>
              <a:t>opening through which structures </a:t>
            </a:r>
            <a:r>
              <a:rPr sz="1400" dirty="0">
                <a:latin typeface="Calibri"/>
                <a:cs typeface="Calibri"/>
              </a:rPr>
              <a:t>pass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enter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exit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neck </a:t>
            </a:r>
            <a:r>
              <a:rPr sz="1400" dirty="0">
                <a:latin typeface="Calibri"/>
                <a:cs typeface="Calibri"/>
              </a:rPr>
              <a:t>and upper </a:t>
            </a:r>
            <a:r>
              <a:rPr sz="1400" spc="-5" dirty="0">
                <a:latin typeface="Calibri"/>
                <a:cs typeface="Calibri"/>
              </a:rPr>
              <a:t>extremities. Clinicians </a:t>
            </a:r>
            <a:r>
              <a:rPr sz="1400" spc="-15" dirty="0">
                <a:latin typeface="Calibri"/>
                <a:cs typeface="Calibri"/>
              </a:rPr>
              <a:t>refer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superior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 aperture </a:t>
            </a:r>
            <a:r>
              <a:rPr sz="1400" dirty="0">
                <a:latin typeface="Calibri"/>
                <a:cs typeface="Calibri"/>
              </a:rPr>
              <a:t>as the </a:t>
            </a:r>
            <a:r>
              <a:rPr sz="1400" spc="-5" dirty="0">
                <a:latin typeface="Calibri"/>
                <a:cs typeface="Calibri"/>
              </a:rPr>
              <a:t>thoracic </a:t>
            </a:r>
            <a:r>
              <a:rPr sz="1400" dirty="0">
                <a:latin typeface="Calibri"/>
                <a:cs typeface="Calibri"/>
              </a:rPr>
              <a:t>outlet. The </a:t>
            </a:r>
            <a:r>
              <a:rPr sz="1400" spc="-10" dirty="0">
                <a:latin typeface="Calibri"/>
                <a:cs typeface="Calibri"/>
              </a:rPr>
              <a:t>following </a:t>
            </a:r>
            <a:r>
              <a:rPr sz="1400" spc="-5" dirty="0">
                <a:latin typeface="Calibri"/>
                <a:cs typeface="Calibri"/>
              </a:rPr>
              <a:t>structures </a:t>
            </a:r>
            <a:r>
              <a:rPr sz="1400" spc="-15" dirty="0">
                <a:latin typeface="Calibri"/>
                <a:cs typeface="Calibri"/>
              </a:rPr>
              <a:t>form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boundaries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superior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aperture (thoracic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outlet).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7422" y="2122932"/>
            <a:ext cx="3913504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anteriorly: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spc="-5" dirty="0">
                <a:latin typeface="Calibri"/>
                <a:cs typeface="Calibri"/>
              </a:rPr>
              <a:t> 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manubrium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posteriorly: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internal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margins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T1</a:t>
            </a:r>
            <a:r>
              <a:rPr sz="1400" spc="-10" dirty="0">
                <a:latin typeface="Calibri"/>
                <a:cs typeface="Calibri"/>
              </a:rPr>
              <a:t> vertebra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laterally: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first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pair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222" y="2973323"/>
            <a:ext cx="609092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7815" marR="5080" indent="-285750">
              <a:lnSpc>
                <a:spcPct val="101400"/>
              </a:lnSpc>
              <a:spcBef>
                <a:spcPts val="7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inferior thoracic aperture </a:t>
            </a:r>
            <a:r>
              <a:rPr sz="1400" dirty="0">
                <a:latin typeface="Calibri"/>
                <a:cs typeface="Calibri"/>
              </a:rPr>
              <a:t>is the </a:t>
            </a:r>
            <a:r>
              <a:rPr sz="1400" spc="-5" dirty="0">
                <a:latin typeface="Calibri"/>
                <a:cs typeface="Calibri"/>
              </a:rPr>
              <a:t>large, irregularly </a:t>
            </a:r>
            <a:r>
              <a:rPr sz="1400" dirty="0">
                <a:latin typeface="Calibri"/>
                <a:cs typeface="Calibri"/>
              </a:rPr>
              <a:t>shaped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opening of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cavity.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7422" y="3403091"/>
            <a:ext cx="5671820" cy="1510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7815" marR="5080" indent="-285750">
              <a:lnSpc>
                <a:spcPct val="98600"/>
              </a:lnSpc>
              <a:spcBef>
                <a:spcPts val="1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anterolateral </a:t>
            </a:r>
            <a:r>
              <a:rPr sz="1400" spc="-5" dirty="0">
                <a:latin typeface="Calibri"/>
                <a:cs typeface="Calibri"/>
              </a:rPr>
              <a:t>border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thoracic aperture </a:t>
            </a:r>
            <a:r>
              <a:rPr sz="1400" dirty="0">
                <a:latin typeface="Calibri"/>
                <a:cs typeface="Calibri"/>
              </a:rPr>
              <a:t>is a </a:t>
            </a:r>
            <a:r>
              <a:rPr sz="1400" spc="-5" dirty="0">
                <a:latin typeface="Calibri"/>
                <a:cs typeface="Calibri"/>
              </a:rPr>
              <a:t>continuous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arch</a:t>
            </a:r>
            <a:r>
              <a:rPr sz="1400" spc="-5" dirty="0">
                <a:latin typeface="Calibri"/>
                <a:cs typeface="Calibri"/>
              </a:rPr>
              <a:t> of cartilage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referred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costal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arch</a:t>
            </a:r>
            <a:r>
              <a:rPr sz="1400" b="1" spc="-5" dirty="0">
                <a:latin typeface="Calibri"/>
                <a:cs typeface="Calibri"/>
              </a:rPr>
              <a:t> (margin)</a:t>
            </a:r>
            <a:r>
              <a:rPr sz="1400" i="1" spc="-5" dirty="0">
                <a:latin typeface="Calibri"/>
                <a:cs typeface="Calibri"/>
              </a:rPr>
              <a:t>.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formed</a:t>
            </a:r>
            <a:r>
              <a:rPr sz="1400" spc="-5" dirty="0">
                <a:latin typeface="Calibri"/>
                <a:cs typeface="Calibri"/>
              </a:rPr>
              <a:t> by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 7-10 attaching to </a:t>
            </a:r>
            <a:r>
              <a:rPr sz="1400" dirty="0">
                <a:latin typeface="Calibri"/>
                <a:cs typeface="Calibri"/>
              </a:rPr>
              <a:t>each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side</a:t>
            </a:r>
            <a:r>
              <a:rPr sz="1400" spc="-5" dirty="0">
                <a:latin typeface="Calibri"/>
                <a:cs typeface="Calibri"/>
              </a:rPr>
              <a:t> 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sternum.</a:t>
            </a:r>
            <a:endParaRPr sz="1400">
              <a:latin typeface="Calibri"/>
              <a:cs typeface="Calibri"/>
            </a:endParaRPr>
          </a:p>
          <a:p>
            <a:pPr marL="297815" marR="63500" indent="-285750">
              <a:lnSpc>
                <a:spcPct val="99000"/>
              </a:lnSpc>
              <a:spcBef>
                <a:spcPts val="4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diaphragm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encloses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-5" dirty="0">
                <a:latin typeface="Calibri"/>
                <a:cs typeface="Calibri"/>
              </a:rPr>
              <a:t> thoracic aperture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forming</a:t>
            </a:r>
            <a:r>
              <a:rPr sz="1400" dirty="0">
                <a:latin typeface="Calibri"/>
                <a:cs typeface="Calibri"/>
              </a:rPr>
              <a:t> a </a:t>
            </a:r>
            <a:r>
              <a:rPr sz="1400" spc="-10" dirty="0">
                <a:latin typeface="Calibri"/>
                <a:cs typeface="Calibri"/>
              </a:rPr>
              <a:t>physical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boundary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abdominal cavities. </a:t>
            </a:r>
            <a:r>
              <a:rPr sz="1400" spc="-15" dirty="0">
                <a:latin typeface="Calibri"/>
                <a:cs typeface="Calibri"/>
              </a:rPr>
              <a:t>For </a:t>
            </a:r>
            <a:r>
              <a:rPr sz="1400" spc="-5" dirty="0">
                <a:latin typeface="Calibri"/>
                <a:cs typeface="Calibri"/>
              </a:rPr>
              <a:t>structures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two cavities, they </a:t>
            </a:r>
            <a:r>
              <a:rPr sz="1400" spc="-10" dirty="0">
                <a:latin typeface="Calibri"/>
                <a:cs typeface="Calibri"/>
              </a:rPr>
              <a:t>must </a:t>
            </a:r>
            <a:r>
              <a:rPr sz="1400" dirty="0">
                <a:latin typeface="Calibri"/>
                <a:cs typeface="Calibri"/>
              </a:rPr>
              <a:t>either pass </a:t>
            </a:r>
            <a:r>
              <a:rPr sz="1400" spc="-5" dirty="0">
                <a:latin typeface="Calibri"/>
                <a:cs typeface="Calibri"/>
              </a:rPr>
              <a:t>posterior 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diaphragm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</a:t>
            </a:r>
            <a:r>
              <a:rPr sz="1400" spc="-5" dirty="0">
                <a:latin typeface="Calibri"/>
                <a:cs typeface="Calibri"/>
              </a:rPr>
              <a:t> through various diaphragmatic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apertures.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020" y="447721"/>
            <a:ext cx="4556509" cy="607149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487855" y="1831847"/>
            <a:ext cx="7124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M</a:t>
            </a:r>
            <a:r>
              <a:rPr sz="1100" b="1" spc="-10" dirty="0">
                <a:latin typeface="Calibri"/>
                <a:cs typeface="Calibri"/>
              </a:rPr>
              <a:t>a</a:t>
            </a:r>
            <a:r>
              <a:rPr sz="1100" b="1" spc="-5" dirty="0">
                <a:latin typeface="Calibri"/>
                <a:cs typeface="Calibri"/>
              </a:rPr>
              <a:t>nubr</a:t>
            </a:r>
            <a:r>
              <a:rPr sz="1100" b="1" dirty="0">
                <a:latin typeface="Calibri"/>
                <a:cs typeface="Calibri"/>
              </a:rPr>
              <a:t>i</a:t>
            </a:r>
            <a:r>
              <a:rPr sz="1100" b="1" spc="-5" dirty="0">
                <a:latin typeface="Calibri"/>
                <a:cs typeface="Calibri"/>
              </a:rPr>
              <a:t>u</a:t>
            </a:r>
            <a:r>
              <a:rPr sz="1100" b="1" dirty="0">
                <a:latin typeface="Calibri"/>
                <a:cs typeface="Calibri"/>
              </a:rPr>
              <a:t>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04818" y="757176"/>
            <a:ext cx="523875" cy="3371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Ribs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28238" y="1170435"/>
            <a:ext cx="1322070" cy="3079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</a:pP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56650" y="2752344"/>
            <a:ext cx="52387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b="1" spc="-5" dirty="0">
                <a:latin typeface="Calibri"/>
                <a:cs typeface="Calibri"/>
              </a:rPr>
              <a:t>Body of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St</a:t>
            </a:r>
            <a:r>
              <a:rPr sz="1100" b="1" spc="-5" dirty="0">
                <a:latin typeface="Calibri"/>
                <a:cs typeface="Calibri"/>
              </a:rPr>
              <a:t>ernu</a:t>
            </a:r>
            <a:r>
              <a:rPr sz="1100" b="1" dirty="0">
                <a:latin typeface="Calibri"/>
                <a:cs typeface="Calibri"/>
              </a:rPr>
              <a:t>m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330485" y="1080938"/>
            <a:ext cx="2732405" cy="4159250"/>
            <a:chOff x="7330485" y="1080938"/>
            <a:chExt cx="2732405" cy="4159250"/>
          </a:xfrm>
        </p:grpSpPr>
        <p:sp>
          <p:nvSpPr>
            <p:cNvPr id="13" name="object 13"/>
            <p:cNvSpPr/>
            <p:nvPr/>
          </p:nvSpPr>
          <p:spPr>
            <a:xfrm>
              <a:off x="7330478" y="1080947"/>
              <a:ext cx="2732405" cy="1147445"/>
            </a:xfrm>
            <a:custGeom>
              <a:avLst/>
              <a:gdLst/>
              <a:ahLst/>
              <a:cxnLst/>
              <a:rect l="l" t="t" r="r" b="b"/>
              <a:pathLst>
                <a:path w="2732404" h="1147445">
                  <a:moveTo>
                    <a:pt x="547903" y="219392"/>
                  </a:moveTo>
                  <a:lnTo>
                    <a:pt x="536625" y="207010"/>
                  </a:lnTo>
                  <a:lnTo>
                    <a:pt x="483349" y="148551"/>
                  </a:lnTo>
                  <a:lnTo>
                    <a:pt x="473062" y="175209"/>
                  </a:lnTo>
                  <a:lnTo>
                    <a:pt x="18923" y="0"/>
                  </a:lnTo>
                  <a:lnTo>
                    <a:pt x="13766" y="13335"/>
                  </a:lnTo>
                  <a:lnTo>
                    <a:pt x="0" y="17094"/>
                  </a:lnTo>
                  <a:lnTo>
                    <a:pt x="161226" y="607580"/>
                  </a:lnTo>
                  <a:lnTo>
                    <a:pt x="133654" y="615099"/>
                  </a:lnTo>
                  <a:lnTo>
                    <a:pt x="197586" y="686511"/>
                  </a:lnTo>
                  <a:lnTo>
                    <a:pt x="210604" y="621360"/>
                  </a:lnTo>
                  <a:lnTo>
                    <a:pt x="216357" y="592518"/>
                  </a:lnTo>
                  <a:lnTo>
                    <a:pt x="188785" y="600049"/>
                  </a:lnTo>
                  <a:lnTo>
                    <a:pt x="35013" y="36842"/>
                  </a:lnTo>
                  <a:lnTo>
                    <a:pt x="462775" y="201866"/>
                  </a:lnTo>
                  <a:lnTo>
                    <a:pt x="452501" y="228523"/>
                  </a:lnTo>
                  <a:lnTo>
                    <a:pt x="547903" y="219392"/>
                  </a:lnTo>
                  <a:close/>
                </a:path>
                <a:path w="2732404" h="1147445">
                  <a:moveTo>
                    <a:pt x="2731859" y="407454"/>
                  </a:moveTo>
                  <a:lnTo>
                    <a:pt x="2711818" y="387083"/>
                  </a:lnTo>
                  <a:lnTo>
                    <a:pt x="2010587" y="1076566"/>
                  </a:lnTo>
                  <a:lnTo>
                    <a:pt x="1990547" y="1056182"/>
                  </a:lnTo>
                  <a:lnTo>
                    <a:pt x="1959483" y="1146848"/>
                  </a:lnTo>
                  <a:lnTo>
                    <a:pt x="2050656" y="1117307"/>
                  </a:lnTo>
                  <a:lnTo>
                    <a:pt x="2040470" y="1106957"/>
                  </a:lnTo>
                  <a:lnTo>
                    <a:pt x="2030615" y="1096937"/>
                  </a:lnTo>
                  <a:lnTo>
                    <a:pt x="2731859" y="407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69721" y="4957917"/>
              <a:ext cx="881380" cy="277495"/>
            </a:xfrm>
            <a:custGeom>
              <a:avLst/>
              <a:gdLst/>
              <a:ahLst/>
              <a:cxnLst/>
              <a:rect l="l" t="t" r="r" b="b"/>
              <a:pathLst>
                <a:path w="881379" h="277495">
                  <a:moveTo>
                    <a:pt x="880845" y="0"/>
                  </a:moveTo>
                  <a:lnTo>
                    <a:pt x="0" y="0"/>
                  </a:lnTo>
                  <a:lnTo>
                    <a:pt x="0" y="276999"/>
                  </a:lnTo>
                  <a:lnTo>
                    <a:pt x="880845" y="276999"/>
                  </a:lnTo>
                  <a:lnTo>
                    <a:pt x="880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69721" y="4957917"/>
              <a:ext cx="881380" cy="277495"/>
            </a:xfrm>
            <a:custGeom>
              <a:avLst/>
              <a:gdLst/>
              <a:ahLst/>
              <a:cxnLst/>
              <a:rect l="l" t="t" r="r" b="b"/>
              <a:pathLst>
                <a:path w="881379" h="277495">
                  <a:moveTo>
                    <a:pt x="0" y="0"/>
                  </a:moveTo>
                  <a:lnTo>
                    <a:pt x="880845" y="0"/>
                  </a:lnTo>
                  <a:lnTo>
                    <a:pt x="880845" y="276999"/>
                  </a:lnTo>
                  <a:lnTo>
                    <a:pt x="0" y="27699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855890" y="100076"/>
            <a:ext cx="2399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Thoracic</a:t>
            </a:r>
            <a:r>
              <a:rPr spc="-20" dirty="0"/>
              <a:t> </a:t>
            </a:r>
            <a:r>
              <a:rPr spc="-10" dirty="0"/>
              <a:t>Cavity</a:t>
            </a:r>
            <a:r>
              <a:rPr spc="-20" dirty="0"/>
              <a:t> </a:t>
            </a:r>
            <a:r>
              <a:rPr spc="-5" dirty="0"/>
              <a:t>Apertures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369721" y="4957917"/>
            <a:ext cx="881380" cy="2774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200" spc="-10" dirty="0">
                <a:latin typeface="Calibri"/>
                <a:cs typeface="Calibri"/>
              </a:rPr>
              <a:t>Costal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Arch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63065" y="4348073"/>
            <a:ext cx="2065655" cy="650240"/>
          </a:xfrm>
          <a:custGeom>
            <a:avLst/>
            <a:gdLst/>
            <a:ahLst/>
            <a:cxnLst/>
            <a:rect l="l" t="t" r="r" b="b"/>
            <a:pathLst>
              <a:path w="2065654" h="650239">
                <a:moveTo>
                  <a:pt x="606907" y="612711"/>
                </a:moveTo>
                <a:lnTo>
                  <a:pt x="76428" y="600494"/>
                </a:lnTo>
                <a:lnTo>
                  <a:pt x="76441" y="600202"/>
                </a:lnTo>
                <a:lnTo>
                  <a:pt x="77050" y="573519"/>
                </a:lnTo>
                <a:lnTo>
                  <a:pt x="0" y="609854"/>
                </a:lnTo>
                <a:lnTo>
                  <a:pt x="75298" y="649693"/>
                </a:lnTo>
                <a:lnTo>
                  <a:pt x="75920" y="622719"/>
                </a:lnTo>
                <a:lnTo>
                  <a:pt x="606399" y="634923"/>
                </a:lnTo>
                <a:lnTo>
                  <a:pt x="606907" y="612711"/>
                </a:lnTo>
                <a:close/>
              </a:path>
              <a:path w="2065654" h="650239">
                <a:moveTo>
                  <a:pt x="654939" y="606450"/>
                </a:moveTo>
                <a:lnTo>
                  <a:pt x="448983" y="67767"/>
                </a:lnTo>
                <a:lnTo>
                  <a:pt x="475678" y="57569"/>
                </a:lnTo>
                <a:lnTo>
                  <a:pt x="473875" y="55905"/>
                </a:lnTo>
                <a:lnTo>
                  <a:pt x="412877" y="0"/>
                </a:lnTo>
                <a:lnTo>
                  <a:pt x="404507" y="84772"/>
                </a:lnTo>
                <a:lnTo>
                  <a:pt x="431190" y="74574"/>
                </a:lnTo>
                <a:lnTo>
                  <a:pt x="637146" y="613257"/>
                </a:lnTo>
                <a:lnTo>
                  <a:pt x="654939" y="606450"/>
                </a:lnTo>
                <a:close/>
              </a:path>
              <a:path w="2065654" h="650239">
                <a:moveTo>
                  <a:pt x="2065172" y="595884"/>
                </a:moveTo>
                <a:lnTo>
                  <a:pt x="2049094" y="588518"/>
                </a:lnTo>
                <a:lnTo>
                  <a:pt x="1987715" y="560400"/>
                </a:lnTo>
                <a:lnTo>
                  <a:pt x="1988693" y="588949"/>
                </a:lnTo>
                <a:lnTo>
                  <a:pt x="1459344" y="606933"/>
                </a:lnTo>
                <a:lnTo>
                  <a:pt x="1657273" y="74739"/>
                </a:lnTo>
                <a:lnTo>
                  <a:pt x="1684058" y="84696"/>
                </a:lnTo>
                <a:lnTo>
                  <a:pt x="1680972" y="56197"/>
                </a:lnTo>
                <a:lnTo>
                  <a:pt x="1674901" y="0"/>
                </a:lnTo>
                <a:lnTo>
                  <a:pt x="1612633" y="58140"/>
                </a:lnTo>
                <a:lnTo>
                  <a:pt x="1639417" y="68097"/>
                </a:lnTo>
                <a:lnTo>
                  <a:pt x="1439176" y="606526"/>
                </a:lnTo>
                <a:lnTo>
                  <a:pt x="1447850" y="609765"/>
                </a:lnTo>
                <a:lnTo>
                  <a:pt x="1448422" y="626351"/>
                </a:lnTo>
                <a:lnTo>
                  <a:pt x="1989328" y="607987"/>
                </a:lnTo>
                <a:lnTo>
                  <a:pt x="1990305" y="636549"/>
                </a:lnTo>
                <a:lnTo>
                  <a:pt x="2065172" y="5958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452" y="723900"/>
            <a:ext cx="11750675" cy="1522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mediastinal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parietal </a:t>
            </a:r>
            <a:r>
              <a:rPr sz="1400" spc="-5" dirty="0">
                <a:latin typeface="Calibri"/>
                <a:cs typeface="Calibri"/>
              </a:rPr>
              <a:t>pleura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continuous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b="1" spc="-5" dirty="0">
                <a:latin typeface="Calibri"/>
                <a:cs typeface="Calibri"/>
              </a:rPr>
              <a:t>visceral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following</a:t>
            </a:r>
            <a:r>
              <a:rPr sz="1400" spc="-5" dirty="0">
                <a:latin typeface="Calibri"/>
                <a:cs typeface="Calibri"/>
              </a:rPr>
              <a:t> locations.</a:t>
            </a:r>
            <a:endParaRPr sz="1400">
              <a:latin typeface="Calibri"/>
              <a:cs typeface="Calibri"/>
            </a:endParaRPr>
          </a:p>
          <a:p>
            <a:pPr marL="297815" marR="873125" indent="-285750">
              <a:lnSpc>
                <a:spcPct val="1014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5" dirty="0">
                <a:latin typeface="Calibri"/>
                <a:cs typeface="Calibri"/>
              </a:rPr>
              <a:t>Mediastinal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continues</a:t>
            </a:r>
            <a:r>
              <a:rPr sz="1400" dirty="0">
                <a:latin typeface="Calibri"/>
                <a:cs typeface="Calibri"/>
              </a:rPr>
              <a:t> in a </a:t>
            </a:r>
            <a:r>
              <a:rPr sz="1400" spc="-10" dirty="0">
                <a:latin typeface="Calibri"/>
                <a:cs typeface="Calibri"/>
              </a:rPr>
              <a:t>lateral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direction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10" dirty="0">
                <a:latin typeface="Calibri"/>
                <a:cs typeface="Calibri"/>
              </a:rPr>
              <a:t>cover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root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root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structures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connect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lung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mediastinum.)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pleura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surrounding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root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lung 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referred</a:t>
            </a:r>
            <a:r>
              <a:rPr sz="1400" spc="-5" dirty="0">
                <a:latin typeface="Calibri"/>
                <a:cs typeface="Calibri"/>
              </a:rPr>
              <a:t> 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sleeve</a:t>
            </a:r>
            <a:r>
              <a:rPr sz="1400" spc="-1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58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Projecting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sleeve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double-layer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pleura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called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pulmonary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ligament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(sometimes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called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pulmonary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ligament). </a:t>
            </a:r>
            <a:r>
              <a:rPr sz="1400" b="1" spc="-5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297815" marR="185420">
              <a:lnSpc>
                <a:spcPct val="101400"/>
              </a:lnSpc>
            </a:pPr>
            <a:r>
              <a:rPr sz="1400" b="1" spc="-5" dirty="0">
                <a:latin typeface="Calibri"/>
                <a:cs typeface="Calibri"/>
              </a:rPr>
              <a:t>pulmonary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ligament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continuation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junction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pleurae: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visceral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pleura,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sleeve. </a:t>
            </a:r>
            <a:r>
              <a:rPr sz="1400" dirty="0">
                <a:latin typeface="Calibri"/>
                <a:cs typeface="Calibri"/>
              </a:rPr>
              <a:t>This </a:t>
            </a:r>
            <a:r>
              <a:rPr sz="1400" spc="-5" dirty="0">
                <a:latin typeface="Calibri"/>
                <a:cs typeface="Calibri"/>
              </a:rPr>
              <a:t>double-layer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connects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mediastinum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(anterior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esophagus),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root,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lower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region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</a:t>
            </a:r>
            <a:r>
              <a:rPr sz="1400" dirty="0">
                <a:latin typeface="Calibri"/>
                <a:cs typeface="Calibri"/>
              </a:rPr>
              <a:t> lung. </a:t>
            </a: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allows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-5" dirty="0">
                <a:latin typeface="Calibri"/>
                <a:cs typeface="Calibri"/>
              </a:rPr>
              <a:t> vascular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expansion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pulmonary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veins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anchors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lower region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 </a:t>
            </a:r>
            <a:r>
              <a:rPr sz="1400" dirty="0">
                <a:latin typeface="Calibri"/>
                <a:cs typeface="Calibri"/>
              </a:rPr>
              <a:t>lung.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86316" y="112267"/>
            <a:ext cx="1386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Visceral</a:t>
            </a:r>
            <a:r>
              <a:rPr spc="-65" dirty="0"/>
              <a:t> </a:t>
            </a:r>
            <a:r>
              <a:rPr spc="-10" dirty="0"/>
              <a:t>Pleura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8871" y="2492745"/>
            <a:ext cx="6755979" cy="41983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52746" y="6224361"/>
            <a:ext cx="1734185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400" spc="-5" dirty="0">
                <a:latin typeface="Calibri"/>
                <a:cs typeface="Calibri"/>
              </a:rPr>
              <a:t>Pulmonary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Ligament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47855" y="2692464"/>
            <a:ext cx="3404870" cy="1959610"/>
            <a:chOff x="5647855" y="2692464"/>
            <a:chExt cx="3404870" cy="1959610"/>
          </a:xfrm>
        </p:grpSpPr>
        <p:sp>
          <p:nvSpPr>
            <p:cNvPr id="7" name="object 7"/>
            <p:cNvSpPr/>
            <p:nvPr/>
          </p:nvSpPr>
          <p:spPr>
            <a:xfrm>
              <a:off x="8441659" y="4217903"/>
              <a:ext cx="605155" cy="427990"/>
            </a:xfrm>
            <a:custGeom>
              <a:avLst/>
              <a:gdLst/>
              <a:ahLst/>
              <a:cxnLst/>
              <a:rect l="l" t="t" r="r" b="b"/>
              <a:pathLst>
                <a:path w="605154" h="427989">
                  <a:moveTo>
                    <a:pt x="0" y="0"/>
                  </a:moveTo>
                  <a:lnTo>
                    <a:pt x="604686" y="0"/>
                  </a:lnTo>
                  <a:lnTo>
                    <a:pt x="604686" y="427705"/>
                  </a:lnTo>
                  <a:lnTo>
                    <a:pt x="0" y="42770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54205" y="2698814"/>
              <a:ext cx="490855" cy="339725"/>
            </a:xfrm>
            <a:custGeom>
              <a:avLst/>
              <a:gdLst/>
              <a:ahLst/>
              <a:cxnLst/>
              <a:rect l="l" t="t" r="r" b="b"/>
              <a:pathLst>
                <a:path w="490854" h="339725">
                  <a:moveTo>
                    <a:pt x="0" y="0"/>
                  </a:moveTo>
                  <a:lnTo>
                    <a:pt x="490753" y="0"/>
                  </a:lnTo>
                  <a:lnTo>
                    <a:pt x="490753" y="339215"/>
                  </a:lnTo>
                  <a:lnTo>
                    <a:pt x="0" y="33921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952" y="656095"/>
            <a:ext cx="4076065" cy="590931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 marR="93980">
              <a:lnSpc>
                <a:spcPct val="100000"/>
              </a:lnSpc>
              <a:spcBef>
                <a:spcPts val="250"/>
              </a:spcBef>
            </a:pPr>
            <a:r>
              <a:rPr sz="1400" b="1" spc="-5" dirty="0">
                <a:latin typeface="Calibri"/>
                <a:cs typeface="Calibri"/>
              </a:rPr>
              <a:t>CLINICAL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spc="-5" dirty="0">
                <a:latin typeface="Calibri"/>
                <a:cs typeface="Calibri"/>
              </a:rPr>
              <a:t> tension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created</a:t>
            </a:r>
            <a:r>
              <a:rPr sz="1400" spc="-5" dirty="0">
                <a:latin typeface="Calibri"/>
                <a:cs typeface="Calibri"/>
              </a:rPr>
              <a:t> by 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serous fluid </a:t>
            </a:r>
            <a:r>
              <a:rPr sz="1400" dirty="0">
                <a:latin typeface="Calibri"/>
                <a:cs typeface="Calibri"/>
              </a:rPr>
              <a:t>within the </a:t>
            </a:r>
            <a:r>
              <a:rPr sz="1400" spc="-5" dirty="0">
                <a:latin typeface="Calibri"/>
                <a:cs typeface="Calibri"/>
              </a:rPr>
              <a:t>pleural cavity provides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cohesion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necessary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keep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contact </a:t>
            </a:r>
            <a:r>
              <a:rPr sz="1400" dirty="0">
                <a:latin typeface="Calibri"/>
                <a:cs typeface="Calibri"/>
              </a:rPr>
              <a:t>with the </a:t>
            </a:r>
            <a:r>
              <a:rPr sz="1400" spc="-5" dirty="0">
                <a:latin typeface="Calibri"/>
                <a:cs typeface="Calibri"/>
              </a:rPr>
              <a:t>thoracic wall during inspiration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expiration. If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contact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visceral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parietal </a:t>
            </a:r>
            <a:r>
              <a:rPr sz="1400" spc="-15" dirty="0">
                <a:latin typeface="Calibri"/>
                <a:cs typeface="Calibri"/>
              </a:rPr>
              <a:t>layers </a:t>
            </a:r>
            <a:r>
              <a:rPr sz="1400" spc="-5" dirty="0">
                <a:latin typeface="Calibri"/>
                <a:cs typeface="Calibri"/>
              </a:rPr>
              <a:t>of pleura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15" dirty="0">
                <a:latin typeface="Calibri"/>
                <a:cs typeface="Calibri"/>
              </a:rPr>
              <a:t>broken </a:t>
            </a:r>
            <a:r>
              <a:rPr sz="1400" dirty="0">
                <a:latin typeface="Calibri"/>
                <a:cs typeface="Calibri"/>
              </a:rPr>
              <a:t>(e.g., with a </a:t>
            </a:r>
            <a:r>
              <a:rPr sz="1400" spc="-5" dirty="0">
                <a:latin typeface="Calibri"/>
                <a:cs typeface="Calibri"/>
              </a:rPr>
              <a:t>wound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 penetrates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 membrane),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cohesion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normally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produced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serous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fluid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visceral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parietal pleural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disrupted.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 a </a:t>
            </a:r>
            <a:r>
              <a:rPr sz="1400" spc="-5" dirty="0">
                <a:latin typeface="Calibri"/>
                <a:cs typeface="Calibri"/>
              </a:rPr>
              <a:t>result of </a:t>
            </a:r>
            <a:r>
              <a:rPr sz="1400" dirty="0">
                <a:latin typeface="Calibri"/>
                <a:cs typeface="Calibri"/>
              </a:rPr>
              <a:t>this </a:t>
            </a:r>
            <a:r>
              <a:rPr sz="1400" spc="-5" dirty="0">
                <a:latin typeface="Calibri"/>
                <a:cs typeface="Calibri"/>
              </a:rPr>
              <a:t>lost cohesion, </a:t>
            </a:r>
            <a:r>
              <a:rPr sz="1400" dirty="0">
                <a:latin typeface="Calibri"/>
                <a:cs typeface="Calibri"/>
              </a:rPr>
              <a:t>the lung </a:t>
            </a:r>
            <a:r>
              <a:rPr sz="1400" spc="-5" dirty="0">
                <a:latin typeface="Calibri"/>
                <a:cs typeface="Calibri"/>
              </a:rPr>
              <a:t>"collapses"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(atelectasis)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due</a:t>
            </a:r>
            <a:r>
              <a:rPr sz="1400" spc="-5" dirty="0">
                <a:latin typeface="Calibri"/>
                <a:cs typeface="Calibri"/>
              </a:rPr>
              <a:t> to </a:t>
            </a:r>
            <a:r>
              <a:rPr sz="1400" dirty="0">
                <a:latin typeface="Calibri"/>
                <a:cs typeface="Calibri"/>
              </a:rPr>
              <a:t>its</a:t>
            </a:r>
            <a:r>
              <a:rPr sz="1400" spc="-5" dirty="0">
                <a:latin typeface="Calibri"/>
                <a:cs typeface="Calibri"/>
              </a:rPr>
              <a:t> elastic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properties.</a:t>
            </a:r>
            <a:endParaRPr sz="1400">
              <a:latin typeface="Calibri"/>
              <a:cs typeface="Calibri"/>
            </a:endParaRPr>
          </a:p>
          <a:p>
            <a:pPr marL="376555" marR="147320" indent="-285750">
              <a:lnSpc>
                <a:spcPct val="99600"/>
              </a:lnSpc>
              <a:spcBef>
                <a:spcPts val="30"/>
              </a:spcBef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dirty="0">
                <a:latin typeface="Calibri"/>
                <a:cs typeface="Calibri"/>
              </a:rPr>
              <a:t>A </a:t>
            </a:r>
            <a:r>
              <a:rPr sz="1400" b="1" spc="-10" dirty="0">
                <a:latin typeface="Calibri"/>
                <a:cs typeface="Calibri"/>
              </a:rPr>
              <a:t>pneumothorax </a:t>
            </a:r>
            <a:r>
              <a:rPr sz="1400" dirty="0">
                <a:latin typeface="Calibri"/>
                <a:cs typeface="Calibri"/>
              </a:rPr>
              <a:t>is the </a:t>
            </a:r>
            <a:r>
              <a:rPr sz="1400" spc="-5" dirty="0">
                <a:latin typeface="Calibri"/>
                <a:cs typeface="Calibri"/>
              </a:rPr>
              <a:t>presence of </a:t>
            </a:r>
            <a:r>
              <a:rPr sz="1400" dirty="0">
                <a:latin typeface="Calibri"/>
                <a:cs typeface="Calibri"/>
              </a:rPr>
              <a:t>air in 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spc="-20" dirty="0">
                <a:latin typeface="Calibri"/>
                <a:cs typeface="Calibri"/>
              </a:rPr>
              <a:t>cavity, </a:t>
            </a:r>
            <a:r>
              <a:rPr sz="1400" spc="-5" dirty="0">
                <a:latin typeface="Calibri"/>
                <a:cs typeface="Calibri"/>
              </a:rPr>
              <a:t>which </a:t>
            </a:r>
            <a:r>
              <a:rPr sz="1400" spc="-10" dirty="0">
                <a:latin typeface="Calibri"/>
                <a:cs typeface="Calibri"/>
              </a:rPr>
              <a:t>can </a:t>
            </a:r>
            <a:r>
              <a:rPr sz="1400" spc="-5" dirty="0">
                <a:latin typeface="Calibri"/>
                <a:cs typeface="Calibri"/>
              </a:rPr>
              <a:t>occur </a:t>
            </a:r>
            <a:r>
              <a:rPr sz="1400" spc="-10" dirty="0">
                <a:latin typeface="Calibri"/>
                <a:cs typeface="Calibri"/>
              </a:rPr>
              <a:t>spontaneously,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10" dirty="0">
                <a:latin typeface="Calibri"/>
                <a:cs typeface="Calibri"/>
              </a:rPr>
              <a:t>complication</a:t>
            </a:r>
            <a:r>
              <a:rPr sz="1400" spc="-5" dirty="0">
                <a:latin typeface="Calibri"/>
                <a:cs typeface="Calibri"/>
              </a:rPr>
              <a:t> of underlying </a:t>
            </a:r>
            <a:r>
              <a:rPr sz="1400" dirty="0">
                <a:latin typeface="Calibri"/>
                <a:cs typeface="Calibri"/>
              </a:rPr>
              <a:t>lung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disease, </a:t>
            </a:r>
            <a:r>
              <a:rPr sz="1400" spc="-5" dirty="0">
                <a:latin typeface="Calibri"/>
                <a:cs typeface="Calibri"/>
              </a:rPr>
              <a:t>result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trauma, or </a:t>
            </a:r>
            <a:r>
              <a:rPr sz="1400" dirty="0">
                <a:latin typeface="Calibri"/>
                <a:cs typeface="Calibri"/>
              </a:rPr>
              <a:t>be an </a:t>
            </a:r>
            <a:r>
              <a:rPr sz="1400" spc="-10" dirty="0">
                <a:latin typeface="Calibri"/>
                <a:cs typeface="Calibri"/>
              </a:rPr>
              <a:t>unwanted </a:t>
            </a:r>
            <a:r>
              <a:rPr sz="1400" spc="-5" dirty="0">
                <a:latin typeface="Calibri"/>
                <a:cs typeface="Calibri"/>
              </a:rPr>
              <a:t>consequence of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medical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procedure.</a:t>
            </a:r>
            <a:endParaRPr sz="1400">
              <a:latin typeface="Calibri"/>
              <a:cs typeface="Calibri"/>
            </a:endParaRPr>
          </a:p>
          <a:p>
            <a:pPr marL="376555" marR="140970" indent="-285750">
              <a:lnSpc>
                <a:spcPct val="99600"/>
              </a:lnSpc>
              <a:spcBef>
                <a:spcPts val="30"/>
              </a:spcBef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b="1" spc="-10" dirty="0">
                <a:latin typeface="Calibri"/>
                <a:cs typeface="Calibri"/>
              </a:rPr>
              <a:t>Pleural </a:t>
            </a:r>
            <a:r>
              <a:rPr sz="1400" b="1" spc="-5" dirty="0">
                <a:latin typeface="Calibri"/>
                <a:cs typeface="Calibri"/>
              </a:rPr>
              <a:t>effusion </a:t>
            </a:r>
            <a:r>
              <a:rPr sz="1400" dirty="0">
                <a:latin typeface="Calibri"/>
                <a:cs typeface="Calibri"/>
              </a:rPr>
              <a:t>is the </a:t>
            </a:r>
            <a:r>
              <a:rPr sz="1400" spc="-5" dirty="0">
                <a:latin typeface="Calibri"/>
                <a:cs typeface="Calibri"/>
              </a:rPr>
              <a:t>presence of </a:t>
            </a:r>
            <a:r>
              <a:rPr sz="1400" spc="-10" dirty="0">
                <a:latin typeface="Calibri"/>
                <a:cs typeface="Calibri"/>
              </a:rPr>
              <a:t>excessive </a:t>
            </a:r>
            <a:r>
              <a:rPr sz="1400" spc="-5" dirty="0">
                <a:latin typeface="Calibri"/>
                <a:cs typeface="Calibri"/>
              </a:rPr>
              <a:t>fluid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spc="-20" dirty="0">
                <a:latin typeface="Calibri"/>
                <a:cs typeface="Calibri"/>
              </a:rPr>
              <a:t>cavity.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5" dirty="0">
                <a:latin typeface="Calibri"/>
                <a:cs typeface="Calibri"/>
              </a:rPr>
              <a:t>fluid accumulates,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cohesion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spc="-10" dirty="0">
                <a:latin typeface="Calibri"/>
                <a:cs typeface="Calibri"/>
              </a:rPr>
              <a:t>membranes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broken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during inspiration, preventing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expansion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lung.</a:t>
            </a:r>
            <a:endParaRPr sz="1400">
              <a:latin typeface="Calibri"/>
              <a:cs typeface="Calibri"/>
            </a:endParaRPr>
          </a:p>
          <a:p>
            <a:pPr marL="376555" marR="463550" indent="-285750">
              <a:lnSpc>
                <a:spcPct val="101400"/>
              </a:lnSpc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dirty="0">
                <a:latin typeface="Calibri"/>
                <a:cs typeface="Calibri"/>
              </a:rPr>
              <a:t>A </a:t>
            </a:r>
            <a:r>
              <a:rPr sz="1400" b="1" spc="-10" dirty="0">
                <a:latin typeface="Calibri"/>
                <a:cs typeface="Calibri"/>
              </a:rPr>
              <a:t>hemothorax </a:t>
            </a:r>
            <a:r>
              <a:rPr sz="1400" spc="-10" dirty="0">
                <a:latin typeface="Calibri"/>
                <a:cs typeface="Calibri"/>
              </a:rPr>
              <a:t>occurs </a:t>
            </a:r>
            <a:r>
              <a:rPr sz="1400" spc="-5" dirty="0">
                <a:latin typeface="Calibri"/>
                <a:cs typeface="Calibri"/>
              </a:rPr>
              <a:t>when blood </a:t>
            </a:r>
            <a:r>
              <a:rPr sz="1400" spc="-10" dirty="0">
                <a:latin typeface="Calibri"/>
                <a:cs typeface="Calibri"/>
              </a:rPr>
              <a:t>enters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spc="-20" dirty="0">
                <a:latin typeface="Calibri"/>
                <a:cs typeface="Calibri"/>
              </a:rPr>
              <a:t>cavity, </a:t>
            </a:r>
            <a:r>
              <a:rPr sz="1400" spc="-5" dirty="0">
                <a:latin typeface="Calibri"/>
                <a:cs typeface="Calibri"/>
              </a:rPr>
              <a:t>which </a:t>
            </a:r>
            <a:r>
              <a:rPr sz="1400" dirty="0">
                <a:latin typeface="Calibri"/>
                <a:cs typeface="Calibri"/>
              </a:rPr>
              <a:t>usually is the </a:t>
            </a:r>
            <a:r>
              <a:rPr sz="1400" spc="-5" dirty="0">
                <a:latin typeface="Calibri"/>
                <a:cs typeface="Calibri"/>
              </a:rPr>
              <a:t>result of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trauma</a:t>
            </a:r>
            <a:r>
              <a:rPr sz="1400" spc="-5" dirty="0">
                <a:latin typeface="Calibri"/>
                <a:cs typeface="Calibri"/>
              </a:rPr>
              <a:t> or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ruptured blood vessel.</a:t>
            </a:r>
            <a:endParaRPr sz="1400">
              <a:latin typeface="Calibri"/>
              <a:cs typeface="Calibri"/>
            </a:endParaRPr>
          </a:p>
          <a:p>
            <a:pPr marL="377190" indent="-285750">
              <a:lnSpc>
                <a:spcPts val="1610"/>
              </a:lnSpc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spc="-5" dirty="0">
                <a:latin typeface="Calibri"/>
                <a:cs typeface="Calibri"/>
              </a:rPr>
              <a:t>Note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 fluid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(hemothorax 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effusions)</a:t>
            </a:r>
            <a:endParaRPr sz="1400">
              <a:latin typeface="Calibri"/>
              <a:cs typeface="Calibri"/>
            </a:endParaRPr>
          </a:p>
          <a:p>
            <a:pPr marL="376555" marR="193040">
              <a:lnSpc>
                <a:spcPts val="1700"/>
              </a:lnSpc>
              <a:spcBef>
                <a:spcPts val="40"/>
              </a:spcBef>
            </a:pPr>
            <a:r>
              <a:rPr sz="1400" spc="-5" dirty="0">
                <a:latin typeface="Calibri"/>
                <a:cs typeface="Calibri"/>
              </a:rPr>
              <a:t>appears </a:t>
            </a:r>
            <a:r>
              <a:rPr sz="1400" spc="-15" dirty="0">
                <a:latin typeface="Calibri"/>
                <a:cs typeface="Calibri"/>
              </a:rPr>
              <a:t>white/gray </a:t>
            </a:r>
            <a:r>
              <a:rPr sz="1400" spc="-5" dirty="0">
                <a:latin typeface="Calibri"/>
                <a:cs typeface="Calibri"/>
              </a:rPr>
              <a:t>whereas </a:t>
            </a:r>
            <a:r>
              <a:rPr sz="1400" dirty="0">
                <a:latin typeface="Calibri"/>
                <a:cs typeface="Calibri"/>
              </a:rPr>
              <a:t>air </a:t>
            </a:r>
            <a:r>
              <a:rPr sz="1400" spc="-5" dirty="0">
                <a:latin typeface="Calibri"/>
                <a:cs typeface="Calibri"/>
              </a:rPr>
              <a:t>(pneumothorax)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appears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black on </a:t>
            </a:r>
            <a:r>
              <a:rPr sz="1400" dirty="0">
                <a:latin typeface="Calibri"/>
                <a:cs typeface="Calibri"/>
              </a:rPr>
              <a:t>CXR.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23864" y="564289"/>
            <a:ext cx="7163434" cy="2404745"/>
            <a:chOff x="4423864" y="564289"/>
            <a:chExt cx="7163434" cy="2404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6564" y="576988"/>
              <a:ext cx="7137918" cy="23793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30214" y="570639"/>
              <a:ext cx="7150734" cy="2392045"/>
            </a:xfrm>
            <a:custGeom>
              <a:avLst/>
              <a:gdLst/>
              <a:ahLst/>
              <a:cxnLst/>
              <a:rect l="l" t="t" r="r" b="b"/>
              <a:pathLst>
                <a:path w="7150734" h="2392045">
                  <a:moveTo>
                    <a:pt x="0" y="0"/>
                  </a:moveTo>
                  <a:lnTo>
                    <a:pt x="7150618" y="0"/>
                  </a:lnTo>
                  <a:lnTo>
                    <a:pt x="7150618" y="2392007"/>
                  </a:lnTo>
                  <a:lnTo>
                    <a:pt x="0" y="239200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36318" y="4053982"/>
            <a:ext cx="1489075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85"/>
              </a:lnSpc>
            </a:pP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New</a:t>
            </a:r>
            <a:r>
              <a:rPr sz="3200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Calibri"/>
                <a:cs typeface="Calibri"/>
              </a:rPr>
              <a:t>Info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54088" y="6632956"/>
            <a:ext cx="32556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Calibri"/>
                <a:cs typeface="Calibri"/>
              </a:rPr>
              <a:t>Case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courtesy 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Muhanad Jaff, Radiopaedia.org, rID: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24722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87248" y="3058681"/>
            <a:ext cx="3434877" cy="360061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513038" y="6634988"/>
            <a:ext cx="3613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Case </a:t>
            </a:r>
            <a:r>
              <a:rPr sz="1200" spc="-10" dirty="0">
                <a:latin typeface="Calibri"/>
                <a:cs typeface="Calibri"/>
              </a:rPr>
              <a:t>courtesy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5" dirty="0">
                <a:latin typeface="Calibri"/>
                <a:cs typeface="Calibri"/>
              </a:rPr>
              <a:t> Dr</a:t>
            </a:r>
            <a:r>
              <a:rPr sz="1200" spc="-10" dirty="0">
                <a:latin typeface="Calibri"/>
                <a:cs typeface="Calibri"/>
              </a:rPr>
              <a:t> Vivek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Pai,</a:t>
            </a:r>
            <a:r>
              <a:rPr sz="1200" spc="-5" dirty="0">
                <a:latin typeface="Calibri"/>
                <a:cs typeface="Calibri"/>
              </a:rPr>
              <a:t> Radiopaedia.org,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rID: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27112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34299" y="3049497"/>
            <a:ext cx="3672790" cy="361898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089671" y="5459476"/>
            <a:ext cx="827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Pleural</a:t>
            </a:r>
            <a:r>
              <a:rPr sz="10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Calibri"/>
                <a:cs typeface="Calibri"/>
              </a:rPr>
              <a:t>Effusion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14033" y="4746244"/>
            <a:ext cx="2730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FFFF00"/>
                </a:solidFill>
                <a:latin typeface="Calibri"/>
                <a:cs typeface="Calibri"/>
              </a:rPr>
              <a:t>ung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92039" y="3914140"/>
            <a:ext cx="7918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00"/>
                </a:solidFill>
                <a:latin typeface="Calibri"/>
                <a:cs typeface="Calibri"/>
              </a:rPr>
              <a:t>Air in Pleural </a:t>
            </a: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00"/>
                </a:solidFill>
                <a:latin typeface="Calibri"/>
                <a:cs typeface="Calibri"/>
              </a:rPr>
              <a:t>Cavity </a:t>
            </a: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= </a:t>
            </a:r>
            <a:r>
              <a:rPr sz="10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00"/>
                </a:solidFill>
                <a:latin typeface="Calibri"/>
                <a:cs typeface="Calibri"/>
              </a:rPr>
              <a:t>Pn</a:t>
            </a: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FFFF00"/>
                </a:solidFill>
                <a:latin typeface="Calibri"/>
                <a:cs typeface="Calibri"/>
              </a:rPr>
              <a:t>u</a:t>
            </a: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FFFF00"/>
                </a:solidFill>
                <a:latin typeface="Calibri"/>
                <a:cs typeface="Calibri"/>
              </a:rPr>
              <a:t>ho</a:t>
            </a: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1000" spc="-5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x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73510" y="5176799"/>
            <a:ext cx="711200" cy="770255"/>
            <a:chOff x="5073510" y="5176799"/>
            <a:chExt cx="711200" cy="770255"/>
          </a:xfrm>
        </p:grpSpPr>
        <p:sp>
          <p:nvSpPr>
            <p:cNvPr id="15" name="object 15"/>
            <p:cNvSpPr/>
            <p:nvPr/>
          </p:nvSpPr>
          <p:spPr>
            <a:xfrm>
              <a:off x="5217046" y="5176799"/>
              <a:ext cx="473709" cy="288290"/>
            </a:xfrm>
            <a:custGeom>
              <a:avLst/>
              <a:gdLst/>
              <a:ahLst/>
              <a:cxnLst/>
              <a:rect l="l" t="t" r="r" b="b"/>
              <a:pathLst>
                <a:path w="473710" h="28828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72643"/>
                  </a:lnTo>
                  <a:lnTo>
                    <a:pt x="44450" y="272643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473710" h="288289">
                  <a:moveTo>
                    <a:pt x="473481" y="91325"/>
                  </a:moveTo>
                  <a:lnTo>
                    <a:pt x="467131" y="78625"/>
                  </a:lnTo>
                  <a:lnTo>
                    <a:pt x="435381" y="15125"/>
                  </a:lnTo>
                  <a:lnTo>
                    <a:pt x="397281" y="91325"/>
                  </a:lnTo>
                  <a:lnTo>
                    <a:pt x="429031" y="91325"/>
                  </a:lnTo>
                  <a:lnTo>
                    <a:pt x="429031" y="287769"/>
                  </a:lnTo>
                  <a:lnTo>
                    <a:pt x="441731" y="287769"/>
                  </a:lnTo>
                  <a:lnTo>
                    <a:pt x="441731" y="91325"/>
                  </a:lnTo>
                  <a:lnTo>
                    <a:pt x="473481" y="9132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3510" y="5682371"/>
              <a:ext cx="122530" cy="24898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392255" y="5666778"/>
              <a:ext cx="393065" cy="280035"/>
            </a:xfrm>
            <a:custGeom>
              <a:avLst/>
              <a:gdLst/>
              <a:ahLst/>
              <a:cxnLst/>
              <a:rect l="l" t="t" r="r" b="b"/>
              <a:pathLst>
                <a:path w="393064" h="280035">
                  <a:moveTo>
                    <a:pt x="76200" y="203796"/>
                  </a:moveTo>
                  <a:lnTo>
                    <a:pt x="44450" y="203796"/>
                  </a:lnTo>
                  <a:lnTo>
                    <a:pt x="44450" y="17983"/>
                  </a:lnTo>
                  <a:lnTo>
                    <a:pt x="31750" y="17983"/>
                  </a:lnTo>
                  <a:lnTo>
                    <a:pt x="31750" y="203796"/>
                  </a:lnTo>
                  <a:lnTo>
                    <a:pt x="0" y="203796"/>
                  </a:lnTo>
                  <a:lnTo>
                    <a:pt x="38100" y="279996"/>
                  </a:lnTo>
                  <a:lnTo>
                    <a:pt x="69850" y="216496"/>
                  </a:lnTo>
                  <a:lnTo>
                    <a:pt x="76200" y="203796"/>
                  </a:lnTo>
                  <a:close/>
                </a:path>
                <a:path w="393064" h="280035">
                  <a:moveTo>
                    <a:pt x="392442" y="194614"/>
                  </a:moveTo>
                  <a:lnTo>
                    <a:pt x="363385" y="207403"/>
                  </a:lnTo>
                  <a:lnTo>
                    <a:pt x="272097" y="0"/>
                  </a:lnTo>
                  <a:lnTo>
                    <a:pt x="260464" y="5118"/>
                  </a:lnTo>
                  <a:lnTo>
                    <a:pt x="351764" y="212521"/>
                  </a:lnTo>
                  <a:lnTo>
                    <a:pt x="322707" y="225310"/>
                  </a:lnTo>
                  <a:lnTo>
                    <a:pt x="388277" y="279704"/>
                  </a:lnTo>
                  <a:lnTo>
                    <a:pt x="390994" y="224142"/>
                  </a:lnTo>
                  <a:lnTo>
                    <a:pt x="392442" y="19461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844538" y="4461781"/>
            <a:ext cx="517525" cy="1207770"/>
            <a:chOff x="10844538" y="4461781"/>
            <a:chExt cx="517525" cy="1207770"/>
          </a:xfrm>
        </p:grpSpPr>
        <p:sp>
          <p:nvSpPr>
            <p:cNvPr id="19" name="object 19"/>
            <p:cNvSpPr/>
            <p:nvPr/>
          </p:nvSpPr>
          <p:spPr>
            <a:xfrm>
              <a:off x="10849928" y="4461781"/>
              <a:ext cx="76200" cy="273050"/>
            </a:xfrm>
            <a:custGeom>
              <a:avLst/>
              <a:gdLst/>
              <a:ahLst/>
              <a:cxnLst/>
              <a:rect l="l" t="t" r="r" b="b"/>
              <a:pathLst>
                <a:path w="76200" h="273050">
                  <a:moveTo>
                    <a:pt x="44450" y="63499"/>
                  </a:moveTo>
                  <a:lnTo>
                    <a:pt x="31750" y="63499"/>
                  </a:lnTo>
                  <a:lnTo>
                    <a:pt x="31748" y="272642"/>
                  </a:lnTo>
                  <a:lnTo>
                    <a:pt x="44448" y="272642"/>
                  </a:lnTo>
                  <a:lnTo>
                    <a:pt x="44450" y="63499"/>
                  </a:lnTo>
                  <a:close/>
                </a:path>
                <a:path w="76200" h="273050">
                  <a:moveTo>
                    <a:pt x="38100" y="0"/>
                  </a:moveTo>
                  <a:lnTo>
                    <a:pt x="0" y="76199"/>
                  </a:lnTo>
                  <a:lnTo>
                    <a:pt x="31749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73050">
                  <a:moveTo>
                    <a:pt x="69850" y="63499"/>
                  </a:moveTo>
                  <a:lnTo>
                    <a:pt x="44450" y="63499"/>
                  </a:lnTo>
                  <a:lnTo>
                    <a:pt x="44449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36567" y="4598103"/>
              <a:ext cx="196188" cy="1737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33961" y="4938398"/>
              <a:ext cx="227637" cy="11664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844530" y="4943817"/>
              <a:ext cx="388620" cy="725805"/>
            </a:xfrm>
            <a:custGeom>
              <a:avLst/>
              <a:gdLst/>
              <a:ahLst/>
              <a:cxnLst/>
              <a:rect l="l" t="t" r="r" b="b"/>
              <a:pathLst>
                <a:path w="388620" h="725804">
                  <a:moveTo>
                    <a:pt x="76123" y="647661"/>
                  </a:moveTo>
                  <a:lnTo>
                    <a:pt x="44411" y="649109"/>
                  </a:lnTo>
                  <a:lnTo>
                    <a:pt x="14605" y="0"/>
                  </a:lnTo>
                  <a:lnTo>
                    <a:pt x="1917" y="584"/>
                  </a:lnTo>
                  <a:lnTo>
                    <a:pt x="31724" y="649693"/>
                  </a:lnTo>
                  <a:lnTo>
                    <a:pt x="0" y="651154"/>
                  </a:lnTo>
                  <a:lnTo>
                    <a:pt x="41554" y="725525"/>
                  </a:lnTo>
                  <a:lnTo>
                    <a:pt x="69583" y="662381"/>
                  </a:lnTo>
                  <a:lnTo>
                    <a:pt x="76123" y="647661"/>
                  </a:lnTo>
                  <a:close/>
                </a:path>
                <a:path w="388620" h="725804">
                  <a:moveTo>
                    <a:pt x="388226" y="495007"/>
                  </a:moveTo>
                  <a:lnTo>
                    <a:pt x="383882" y="444144"/>
                  </a:lnTo>
                  <a:lnTo>
                    <a:pt x="380987" y="410121"/>
                  </a:lnTo>
                  <a:lnTo>
                    <a:pt x="353898" y="426681"/>
                  </a:lnTo>
                  <a:lnTo>
                    <a:pt x="113538" y="33515"/>
                  </a:lnTo>
                  <a:lnTo>
                    <a:pt x="102704" y="40144"/>
                  </a:lnTo>
                  <a:lnTo>
                    <a:pt x="343052" y="433311"/>
                  </a:lnTo>
                  <a:lnTo>
                    <a:pt x="315963" y="449872"/>
                  </a:lnTo>
                  <a:lnTo>
                    <a:pt x="388226" y="49500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141104" y="84835"/>
            <a:ext cx="4216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Pneumothorax,</a:t>
            </a:r>
            <a:r>
              <a:rPr spc="15" dirty="0"/>
              <a:t> </a:t>
            </a:r>
            <a:r>
              <a:rPr spc="-10" dirty="0"/>
              <a:t>Pleural</a:t>
            </a:r>
            <a:r>
              <a:rPr spc="15" dirty="0"/>
              <a:t> </a:t>
            </a:r>
            <a:r>
              <a:rPr spc="-15" dirty="0"/>
              <a:t>Effusion,</a:t>
            </a:r>
            <a:r>
              <a:rPr spc="10" dirty="0"/>
              <a:t> </a:t>
            </a:r>
            <a:r>
              <a:rPr spc="-10" dirty="0"/>
              <a:t>Hemothorax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0795" y="3684961"/>
            <a:ext cx="4991977" cy="29995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5619" y="3678355"/>
            <a:ext cx="4569470" cy="29909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8325" y="352044"/>
            <a:ext cx="11896090" cy="302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pneumothorax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 </a:t>
            </a:r>
            <a:r>
              <a:rPr sz="1400" spc="-5" dirty="0">
                <a:latin typeface="Calibri"/>
                <a:cs typeface="Calibri"/>
              </a:rPr>
              <a:t>result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15" dirty="0">
                <a:latin typeface="Calibri"/>
                <a:cs typeface="Calibri"/>
              </a:rPr>
              <a:t>different</a:t>
            </a:r>
            <a:r>
              <a:rPr sz="1400" spc="-5" dirty="0">
                <a:latin typeface="Calibri"/>
                <a:cs typeface="Calibri"/>
              </a:rPr>
              <a:t> causes.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Primary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spontaneous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pneumothorax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thought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be due</a:t>
            </a:r>
            <a:r>
              <a:rPr sz="1400" spc="-5" dirty="0">
                <a:latin typeface="Calibri"/>
                <a:cs typeface="Calibri"/>
              </a:rPr>
              <a:t> to rupture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subpleural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apical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blebs or </a:t>
            </a:r>
            <a:r>
              <a:rPr sz="1400" dirty="0">
                <a:latin typeface="Calibri"/>
                <a:cs typeface="Calibri"/>
              </a:rPr>
              <a:t>bullae.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15" dirty="0">
                <a:latin typeface="Calibri"/>
                <a:cs typeface="Calibri"/>
              </a:rPr>
              <a:t>NOT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associated</a:t>
            </a:r>
            <a:r>
              <a:rPr sz="1400" dirty="0">
                <a:latin typeface="Calibri"/>
                <a:cs typeface="Calibri"/>
              </a:rPr>
              <a:t> with </a:t>
            </a:r>
            <a:r>
              <a:rPr sz="1400" spc="-5" dirty="0">
                <a:latin typeface="Calibri"/>
                <a:cs typeface="Calibri"/>
              </a:rPr>
              <a:t>underlying </a:t>
            </a:r>
            <a:r>
              <a:rPr sz="1400" dirty="0">
                <a:latin typeface="Calibri"/>
                <a:cs typeface="Calibri"/>
              </a:rPr>
              <a:t>lung disease.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Secondary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pneumothorax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occurs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5" dirty="0">
                <a:latin typeface="Calibri"/>
                <a:cs typeface="Calibri"/>
              </a:rPr>
              <a:t>patients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complication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underlying</a:t>
            </a:r>
            <a:r>
              <a:rPr sz="1400" dirty="0">
                <a:latin typeface="Calibri"/>
                <a:cs typeface="Calibri"/>
              </a:rPr>
              <a:t> lung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(emphysema,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tuberculosis,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pneumoconiosis).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5" dirty="0">
                <a:latin typeface="Calibri"/>
                <a:cs typeface="Calibri"/>
              </a:rPr>
              <a:t>Traumatic </a:t>
            </a:r>
            <a:r>
              <a:rPr sz="1400" spc="-5" dirty="0">
                <a:latin typeface="Calibri"/>
                <a:cs typeface="Calibri"/>
              </a:rPr>
              <a:t>pneumothorax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occurs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result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traumatic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injury </a:t>
            </a:r>
            <a:r>
              <a:rPr sz="1400" spc="-10" dirty="0">
                <a:latin typeface="Calibri"/>
                <a:cs typeface="Calibri"/>
              </a:rPr>
              <a:t>(stab</a:t>
            </a:r>
            <a:r>
              <a:rPr sz="1400" spc="-5" dirty="0">
                <a:latin typeface="Calibri"/>
                <a:cs typeface="Calibri"/>
              </a:rPr>
              <a:t> wound).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Iatrogenic pneumothorax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occurs</a:t>
            </a:r>
            <a:r>
              <a:rPr sz="1400" dirty="0">
                <a:latin typeface="Calibri"/>
                <a:cs typeface="Calibri"/>
              </a:rPr>
              <a:t> as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result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diagnostic 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therapeutic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interventions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(subclavian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central</a:t>
            </a:r>
            <a:r>
              <a:rPr sz="1400" dirty="0">
                <a:latin typeface="Calibri"/>
                <a:cs typeface="Calibri"/>
              </a:rPr>
              <a:t> line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placement).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 MT"/>
              <a:buChar char="•"/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pneumothorax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spc="-5" dirty="0">
                <a:latin typeface="Calibri"/>
                <a:cs typeface="Calibri"/>
              </a:rPr>
              <a:t> further</a:t>
            </a:r>
            <a:r>
              <a:rPr sz="1400" dirty="0">
                <a:latin typeface="Calibri"/>
                <a:cs typeface="Calibri"/>
              </a:rPr>
              <a:t> be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categorized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 either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5" dirty="0">
                <a:latin typeface="Calibri"/>
                <a:cs typeface="Calibri"/>
              </a:rPr>
              <a:t> open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pneumothorax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tension pneumothorax.</a:t>
            </a:r>
            <a:endParaRPr sz="1400">
              <a:latin typeface="Calibri"/>
              <a:cs typeface="Calibri"/>
            </a:endParaRPr>
          </a:p>
          <a:p>
            <a:pPr marL="298450" marR="142240" indent="-285750">
              <a:lnSpc>
                <a:spcPct val="98600"/>
              </a:lnSpc>
              <a:spcBef>
                <a:spcPts val="5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In </a:t>
            </a:r>
            <a:r>
              <a:rPr sz="1400" dirty="0">
                <a:latin typeface="Calibri"/>
                <a:cs typeface="Calibri"/>
              </a:rPr>
              <a:t>an </a:t>
            </a:r>
            <a:r>
              <a:rPr sz="1400" b="1" spc="-5" dirty="0">
                <a:latin typeface="Calibri"/>
                <a:cs typeface="Calibri"/>
              </a:rPr>
              <a:t>open</a:t>
            </a:r>
            <a:r>
              <a:rPr sz="1400" b="1" spc="-10" dirty="0">
                <a:latin typeface="Calibri"/>
                <a:cs typeface="Calibri"/>
              </a:rPr>
              <a:t> pneumothorax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dirty="0">
                <a:latin typeface="Calibri"/>
                <a:cs typeface="Calibri"/>
              </a:rPr>
              <a:t> 1),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air </a:t>
            </a:r>
            <a:r>
              <a:rPr sz="1400" spc="-5" dirty="0">
                <a:latin typeface="Calibri"/>
                <a:cs typeface="Calibri"/>
              </a:rPr>
              <a:t>freely </a:t>
            </a:r>
            <a:r>
              <a:rPr sz="1400" spc="-10" dirty="0">
                <a:latin typeface="Calibri"/>
                <a:cs typeface="Calibri"/>
              </a:rPr>
              <a:t>enters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5" dirty="0">
                <a:latin typeface="Calibri"/>
                <a:cs typeface="Calibri"/>
              </a:rPr>
              <a:t>exits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 on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side with the</a:t>
            </a:r>
            <a:r>
              <a:rPr sz="1400" spc="-5" dirty="0">
                <a:latin typeface="Calibri"/>
                <a:cs typeface="Calibri"/>
              </a:rPr>
              <a:t> disrupted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inspiration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without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becoming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trapped. In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affected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cavity,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negative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pressure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created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downward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movement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diaphragm during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inspiration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causes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mediastinum 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shift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toward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unaffected</a:t>
            </a:r>
            <a:r>
              <a:rPr sz="1400" dirty="0">
                <a:latin typeface="Calibri"/>
                <a:cs typeface="Calibri"/>
              </a:rPr>
              <a:t> side.</a:t>
            </a:r>
            <a:r>
              <a:rPr sz="1400" spc="-5" dirty="0">
                <a:latin typeface="Calibri"/>
                <a:cs typeface="Calibri"/>
              </a:rPr>
              <a:t> During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expiration,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mediastinum returns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back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towards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midline,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creating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movement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known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5" dirty="0">
                <a:latin typeface="Calibri"/>
                <a:cs typeface="Calibri"/>
              </a:rPr>
              <a:t>“mediastinal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flutter”.</a:t>
            </a:r>
            <a:endParaRPr sz="1400">
              <a:latin typeface="Calibri"/>
              <a:cs typeface="Calibri"/>
            </a:endParaRPr>
          </a:p>
          <a:p>
            <a:pPr marL="298450" marR="5080" indent="-285750">
              <a:lnSpc>
                <a:spcPts val="1700"/>
              </a:lnSpc>
              <a:spcBef>
                <a:spcPts val="4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In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b="1" spc="-5" dirty="0">
                <a:latin typeface="Calibri"/>
                <a:cs typeface="Calibri"/>
              </a:rPr>
              <a:t>tension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pneumothorax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dirty="0">
                <a:latin typeface="Calibri"/>
                <a:cs typeface="Calibri"/>
              </a:rPr>
              <a:t> 2), the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spc="-10" dirty="0">
                <a:latin typeface="Calibri"/>
                <a:cs typeface="Calibri"/>
              </a:rPr>
              <a:t>defect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acts </a:t>
            </a:r>
            <a:r>
              <a:rPr sz="1400" spc="-15" dirty="0">
                <a:latin typeface="Calibri"/>
                <a:cs typeface="Calibri"/>
              </a:rPr>
              <a:t>like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one-way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valve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cover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defect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spc="-20" dirty="0">
                <a:latin typeface="Calibri"/>
                <a:cs typeface="Calibri"/>
              </a:rPr>
              <a:t>cavity.</a:t>
            </a:r>
            <a:r>
              <a:rPr sz="1400" spc="-5" dirty="0">
                <a:latin typeface="Calibri"/>
                <a:cs typeface="Calibri"/>
              </a:rPr>
              <a:t> Because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this,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small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amount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air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enters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pleural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5" dirty="0">
                <a:latin typeface="Calibri"/>
                <a:cs typeface="Calibri"/>
              </a:rPr>
              <a:t>each inspiration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doesn’t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escape during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expiration.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 air</a:t>
            </a:r>
            <a:r>
              <a:rPr sz="1400" spc="-5" dirty="0">
                <a:latin typeface="Calibri"/>
                <a:cs typeface="Calibri"/>
              </a:rPr>
              <a:t> trapped</a:t>
            </a:r>
            <a:r>
              <a:rPr sz="1400" dirty="0">
                <a:latin typeface="Calibri"/>
                <a:cs typeface="Calibri"/>
              </a:rPr>
              <a:t> within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 space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gradually </a:t>
            </a:r>
            <a:r>
              <a:rPr sz="1400" dirty="0">
                <a:latin typeface="Calibri"/>
                <a:cs typeface="Calibri"/>
              </a:rPr>
              <a:t>pushes 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mediastinum </a:t>
            </a:r>
            <a:r>
              <a:rPr sz="1400" spc="-10" dirty="0">
                <a:latin typeface="Calibri"/>
                <a:cs typeface="Calibri"/>
              </a:rPr>
              <a:t>toward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unaffected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(mediastinal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shift). This </a:t>
            </a:r>
            <a:r>
              <a:rPr sz="1400" spc="-5" dirty="0">
                <a:latin typeface="Calibri"/>
                <a:cs typeface="Calibri"/>
              </a:rPr>
              <a:t>can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obstruct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venous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return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heart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causing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hemodynamic</a:t>
            </a:r>
            <a:r>
              <a:rPr sz="1400" spc="-10" dirty="0">
                <a:latin typeface="Calibri"/>
                <a:cs typeface="Calibri"/>
              </a:rPr>
              <a:t> instability.</a:t>
            </a:r>
            <a:r>
              <a:rPr sz="1400" dirty="0">
                <a:latin typeface="Calibri"/>
                <a:cs typeface="Calibri"/>
              </a:rPr>
              <a:t> This </a:t>
            </a:r>
            <a:r>
              <a:rPr sz="1400" spc="-5" dirty="0">
                <a:latin typeface="Calibri"/>
                <a:cs typeface="Calibri"/>
              </a:rPr>
              <a:t>potentially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lethal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situation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requires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urgent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 decompression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insertion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tube </a:t>
            </a:r>
            <a:r>
              <a:rPr sz="1400" spc="-5" dirty="0">
                <a:latin typeface="Calibri"/>
                <a:cs typeface="Calibri"/>
              </a:rPr>
              <a:t>to reduce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pressure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dirty="0">
                <a:latin typeface="Calibri"/>
                <a:cs typeface="Calibri"/>
              </a:rPr>
              <a:t> the side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spc="5" dirty="0">
                <a:latin typeface="Calibri"/>
                <a:cs typeface="Calibri"/>
              </a:rPr>
              <a:t>the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ruptured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10" dirty="0">
                <a:latin typeface="Calibri"/>
                <a:cs typeface="Calibri"/>
              </a:rPr>
              <a:t>prevent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cardiac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075" y="3339084"/>
            <a:ext cx="4946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r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5" dirty="0">
                <a:latin typeface="Calibri"/>
                <a:cs typeface="Calibri"/>
              </a:rPr>
              <a:t>s</a:t>
            </a:r>
            <a:r>
              <a:rPr sz="1400" spc="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0995" y="3427476"/>
            <a:ext cx="63042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12460" algn="l"/>
              </a:tabLst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dirty="0">
                <a:latin typeface="Calibri"/>
                <a:cs typeface="Calibri"/>
              </a:rPr>
              <a:t> 1	</a:t>
            </a: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98522" y="45211"/>
            <a:ext cx="2223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Types </a:t>
            </a:r>
            <a:r>
              <a:rPr dirty="0"/>
              <a:t>of</a:t>
            </a:r>
            <a:r>
              <a:rPr spc="-15" dirty="0"/>
              <a:t> </a:t>
            </a:r>
            <a:r>
              <a:rPr spc="-10" dirty="0"/>
              <a:t>Pneumothorax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2861" y="2973203"/>
            <a:ext cx="2877276" cy="38264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3834" y="2970122"/>
            <a:ext cx="2842195" cy="38294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50346" y="3911600"/>
            <a:ext cx="247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ung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14449" y="3227932"/>
            <a:ext cx="4622165" cy="3590925"/>
            <a:chOff x="214449" y="3227932"/>
            <a:chExt cx="4622165" cy="35909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499" y="3246982"/>
              <a:ext cx="4583504" cy="35526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3974" y="3237457"/>
              <a:ext cx="4603115" cy="3571875"/>
            </a:xfrm>
            <a:custGeom>
              <a:avLst/>
              <a:gdLst/>
              <a:ahLst/>
              <a:cxnLst/>
              <a:rect l="l" t="t" r="r" b="b"/>
              <a:pathLst>
                <a:path w="4603115" h="3571875">
                  <a:moveTo>
                    <a:pt x="0" y="0"/>
                  </a:moveTo>
                  <a:lnTo>
                    <a:pt x="4602555" y="0"/>
                  </a:lnTo>
                  <a:lnTo>
                    <a:pt x="4602555" y="3571674"/>
                  </a:lnTo>
                  <a:lnTo>
                    <a:pt x="0" y="357167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350239" y="4039616"/>
            <a:ext cx="247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ung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139649" y="124459"/>
            <a:ext cx="1546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Pleural</a:t>
            </a:r>
            <a:r>
              <a:rPr spc="-35" dirty="0"/>
              <a:t> </a:t>
            </a:r>
            <a:r>
              <a:rPr spc="-10" dirty="0"/>
              <a:t>Recesses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0333" y="620267"/>
            <a:ext cx="11772900" cy="25533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400" b="1" spc="-10" dirty="0">
                <a:latin typeface="Calibri"/>
                <a:cs typeface="Calibri"/>
              </a:rPr>
              <a:t>Pleural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recesses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cavity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where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parietal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contact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 itself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not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lung’s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visceral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pleura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dirty="0">
                <a:latin typeface="Calibri"/>
                <a:cs typeface="Calibri"/>
              </a:rPr>
              <a:t> 2).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lung </a:t>
            </a:r>
            <a:r>
              <a:rPr sz="1400" spc="-10" dirty="0">
                <a:latin typeface="Calibri"/>
                <a:cs typeface="Calibri"/>
              </a:rPr>
              <a:t>moves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into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inspiration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3)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retreats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expiration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2).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expansion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 </a:t>
            </a:r>
            <a:r>
              <a:rPr sz="1400" spc="-5" dirty="0">
                <a:latin typeface="Calibri"/>
                <a:cs typeface="Calibri"/>
              </a:rPr>
              <a:t>causes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10" dirty="0">
                <a:latin typeface="Calibri"/>
                <a:cs typeface="Calibri"/>
              </a:rPr>
              <a:t>move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inferiorly </a:t>
            </a:r>
            <a:r>
              <a:rPr sz="1400" spc="-5" dirty="0">
                <a:latin typeface="Calibri"/>
                <a:cs typeface="Calibri"/>
              </a:rPr>
              <a:t> about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two rib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levels during inspiration (Figure </a:t>
            </a:r>
            <a:r>
              <a:rPr sz="1400" dirty="0">
                <a:latin typeface="Calibri"/>
                <a:cs typeface="Calibri"/>
              </a:rPr>
              <a:t>3).</a:t>
            </a:r>
            <a:endParaRPr sz="1400">
              <a:latin typeface="Calibri"/>
              <a:cs typeface="Calibri"/>
            </a:endParaRPr>
          </a:p>
          <a:p>
            <a:pPr marL="298450" marR="120014" indent="-285750">
              <a:lnSpc>
                <a:spcPts val="1610"/>
              </a:lnSpc>
              <a:spcBef>
                <a:spcPts val="14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costodiaphragmatic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recess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where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reflects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onto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diaphragm.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costodiaphragmatic</a:t>
            </a:r>
            <a:r>
              <a:rPr sz="1400" spc="-5" dirty="0">
                <a:latin typeface="Calibri"/>
                <a:cs typeface="Calibri"/>
              </a:rPr>
              <a:t> recess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considered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potential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because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potential 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collect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fluid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(pleural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effusion) 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microorganisms</a:t>
            </a:r>
            <a:r>
              <a:rPr sz="1400" spc="-5" dirty="0">
                <a:latin typeface="Calibri"/>
                <a:cs typeface="Calibri"/>
              </a:rPr>
              <a:t> (empyema),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which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be</a:t>
            </a:r>
            <a:r>
              <a:rPr sz="1400" spc="-5" dirty="0">
                <a:latin typeface="Calibri"/>
                <a:cs typeface="Calibri"/>
              </a:rPr>
              <a:t> identified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radiologically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(next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slide).</a:t>
            </a:r>
            <a:endParaRPr sz="1400">
              <a:latin typeface="Calibri"/>
              <a:cs typeface="Calibri"/>
            </a:endParaRPr>
          </a:p>
          <a:p>
            <a:pPr marL="298450" marR="100330" indent="-285750">
              <a:lnSpc>
                <a:spcPts val="1680"/>
              </a:lnSpc>
              <a:spcBef>
                <a:spcPts val="3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20" dirty="0">
                <a:latin typeface="Calibri"/>
                <a:cs typeface="Calibri"/>
              </a:rPr>
              <a:t>smaller,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costomediastinal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recesses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posterior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sternum </a:t>
            </a:r>
            <a:r>
              <a:rPr sz="1400" spc="-10" dirty="0">
                <a:latin typeface="Calibri"/>
                <a:cs typeface="Calibri"/>
              </a:rPr>
              <a:t>where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parietal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contacts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parietal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pleura.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left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recess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larger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because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cardiac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notch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left</a:t>
            </a:r>
            <a:r>
              <a:rPr sz="1400" dirty="0">
                <a:latin typeface="Calibri"/>
                <a:cs typeface="Calibri"/>
              </a:rPr>
              <a:t> lung.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Due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removal</a:t>
            </a:r>
            <a:r>
              <a:rPr sz="1400" spc="-5" dirty="0">
                <a:latin typeface="Calibri"/>
                <a:cs typeface="Calibri"/>
              </a:rPr>
              <a:t>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anterior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 wall,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costomediastinal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recesses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typically</a:t>
            </a:r>
            <a:endParaRPr sz="1400">
              <a:latin typeface="Calibri"/>
              <a:cs typeface="Calibri"/>
            </a:endParaRPr>
          </a:p>
          <a:p>
            <a:pPr marL="298450" marR="79375">
              <a:lnSpc>
                <a:spcPts val="1700"/>
              </a:lnSpc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identifiable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formaldehyde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preserved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cadaver.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Like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diaphragmatic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recesses,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will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move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into</a:t>
            </a:r>
            <a:r>
              <a:rPr sz="1400" dirty="0">
                <a:latin typeface="Calibri"/>
                <a:cs typeface="Calibri"/>
              </a:rPr>
              <a:t> these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inspiration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retreat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during expiration.</a:t>
            </a:r>
            <a:endParaRPr sz="1400">
              <a:latin typeface="Calibri"/>
              <a:cs typeface="Calibri"/>
            </a:endParaRPr>
          </a:p>
          <a:p>
            <a:pPr marL="6282690">
              <a:lnSpc>
                <a:spcPts val="2075"/>
              </a:lnSpc>
              <a:spcBef>
                <a:spcPts val="530"/>
              </a:spcBef>
              <a:tabLst>
                <a:tab pos="9773920" algn="l"/>
              </a:tabLst>
            </a:pPr>
            <a:r>
              <a:rPr sz="1800" spc="-10" dirty="0">
                <a:latin typeface="Calibri"/>
                <a:cs typeface="Calibri"/>
              </a:rPr>
              <a:t>Figure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	</a:t>
            </a:r>
            <a:r>
              <a:rPr sz="1800" spc="-10" dirty="0">
                <a:latin typeface="Calibri"/>
                <a:cs typeface="Calibri"/>
              </a:rPr>
              <a:t>Figure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  <a:p>
            <a:pPr marL="2027555">
              <a:lnSpc>
                <a:spcPts val="2075"/>
              </a:lnSpc>
            </a:pPr>
            <a:r>
              <a:rPr sz="1800" spc="-10" dirty="0">
                <a:latin typeface="Calibri"/>
                <a:cs typeface="Calibri"/>
              </a:rPr>
              <a:t>Figure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339" y="808925"/>
            <a:ext cx="11102975" cy="9544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 marR="132715">
              <a:lnSpc>
                <a:spcPct val="101000"/>
              </a:lnSpc>
              <a:spcBef>
                <a:spcPts val="250"/>
              </a:spcBef>
            </a:pPr>
            <a:r>
              <a:rPr sz="1400" b="1" spc="-5" dirty="0">
                <a:latin typeface="Calibri"/>
                <a:cs typeface="Calibri"/>
              </a:rPr>
              <a:t>CLINICAL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costodiaphragmatic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recess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potential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site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fluid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accumulation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vertical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patient.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costodiaphragmatic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recesses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are 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described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costophrenic</a:t>
            </a:r>
            <a:r>
              <a:rPr sz="1400" b="1" spc="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angles</a:t>
            </a:r>
            <a:r>
              <a:rPr sz="1400" b="1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when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visualized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5" dirty="0">
                <a:latin typeface="Calibri"/>
                <a:cs typeface="Calibri"/>
              </a:rPr>
              <a:t>PA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lateral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CXR.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costophrenic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angle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containing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fluid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finding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often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described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“blunting,”</a:t>
            </a:r>
            <a:r>
              <a:rPr sz="1400" spc="-5" dirty="0">
                <a:latin typeface="Calibri"/>
                <a:cs typeface="Calibri"/>
              </a:rPr>
              <a:t> which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may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indicate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effusion. </a:t>
            </a:r>
            <a:r>
              <a:rPr sz="1400" spc="-25" dirty="0">
                <a:latin typeface="Calibri"/>
                <a:cs typeface="Calibri"/>
              </a:rPr>
              <a:t>However,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10" dirty="0">
                <a:latin typeface="Calibri"/>
                <a:cs typeface="Calibri"/>
              </a:rPr>
              <a:t>important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note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“blunting”</a:t>
            </a:r>
            <a:r>
              <a:rPr sz="1400" dirty="0">
                <a:latin typeface="Calibri"/>
                <a:cs typeface="Calibri"/>
              </a:rPr>
              <a:t> isn’t </a:t>
            </a:r>
            <a:r>
              <a:rPr sz="1400" spc="-10" dirty="0">
                <a:latin typeface="Calibri"/>
                <a:cs typeface="Calibri"/>
              </a:rPr>
              <a:t>exclusive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effusion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result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 pleural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diseases</a:t>
            </a:r>
            <a:r>
              <a:rPr sz="1400" spc="-5" dirty="0">
                <a:latin typeface="Calibri"/>
                <a:cs typeface="Calibri"/>
              </a:rPr>
              <a:t> 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other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underlying </a:t>
            </a:r>
            <a:r>
              <a:rPr sz="1400" dirty="0">
                <a:latin typeface="Calibri"/>
                <a:cs typeface="Calibri"/>
              </a:rPr>
              <a:t>lung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disease.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34516" y="5878067"/>
            <a:ext cx="27686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Note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”blunting”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-5" dirty="0">
                <a:latin typeface="Calibri"/>
                <a:cs typeface="Calibri"/>
              </a:rPr>
              <a:t>right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costophrenic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angle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indicated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*.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286" y="1987037"/>
            <a:ext cx="4013786" cy="48235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3277" y="2002026"/>
            <a:ext cx="841375" cy="3695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800" spc="-140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A CXR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5565" y="2002027"/>
            <a:ext cx="3855463" cy="480859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130243" y="2016704"/>
            <a:ext cx="1242060" cy="3695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45"/>
              </a:spcBef>
            </a:pPr>
            <a:r>
              <a:rPr sz="1800" spc="-15" dirty="0">
                <a:latin typeface="Calibri"/>
                <a:cs typeface="Calibri"/>
              </a:rPr>
              <a:t>Lateral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CXR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9396" y="237235"/>
            <a:ext cx="4817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Costodiaphragmatic</a:t>
            </a:r>
            <a:r>
              <a:rPr spc="15" dirty="0"/>
              <a:t> </a:t>
            </a:r>
            <a:r>
              <a:rPr spc="-10" dirty="0"/>
              <a:t>Recess</a:t>
            </a:r>
            <a:r>
              <a:rPr spc="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Costophrenic</a:t>
            </a:r>
            <a:r>
              <a:rPr spc="10" dirty="0"/>
              <a:t> </a:t>
            </a:r>
            <a:r>
              <a:rPr spc="-5" dirty="0"/>
              <a:t>Angle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22207" y="2014727"/>
            <a:ext cx="3666744" cy="382828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74301" y="432765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*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061" y="395805"/>
            <a:ext cx="4543425" cy="6125210"/>
          </a:xfrm>
          <a:custGeom>
            <a:avLst/>
            <a:gdLst/>
            <a:ahLst/>
            <a:cxnLst/>
            <a:rect l="l" t="t" r="r" b="b"/>
            <a:pathLst>
              <a:path w="4543425" h="6125209">
                <a:moveTo>
                  <a:pt x="0" y="0"/>
                </a:moveTo>
                <a:lnTo>
                  <a:pt x="4543016" y="0"/>
                </a:lnTo>
                <a:lnTo>
                  <a:pt x="4543016" y="6124754"/>
                </a:lnTo>
                <a:lnTo>
                  <a:pt x="0" y="612475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802" y="416051"/>
            <a:ext cx="4353560" cy="2805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1400" b="1" spc="-5" dirty="0">
                <a:latin typeface="Calibri"/>
                <a:cs typeface="Calibri"/>
              </a:rPr>
              <a:t>CLINICAL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Pleuritis </a:t>
            </a:r>
            <a:r>
              <a:rPr sz="1400" b="1" spc="-5" dirty="0">
                <a:latin typeface="Calibri"/>
                <a:cs typeface="Calibri"/>
              </a:rPr>
              <a:t>(Pleurisy)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inflammation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pleura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causes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sharp, stabbing </a:t>
            </a:r>
            <a:r>
              <a:rPr sz="1400" dirty="0">
                <a:latin typeface="Calibri"/>
                <a:cs typeface="Calibri"/>
              </a:rPr>
              <a:t>pain,</a:t>
            </a:r>
            <a:r>
              <a:rPr sz="1400" spc="-5" dirty="0">
                <a:latin typeface="Calibri"/>
                <a:cs typeface="Calibri"/>
              </a:rPr>
              <a:t> especially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upon </a:t>
            </a:r>
            <a:r>
              <a:rPr sz="1400" spc="-10" dirty="0">
                <a:latin typeface="Calibri"/>
                <a:cs typeface="Calibri"/>
              </a:rPr>
              <a:t>exertion. </a:t>
            </a:r>
            <a:r>
              <a:rPr sz="1400" spc="-5" dirty="0">
                <a:latin typeface="Calibri"/>
                <a:cs typeface="Calibri"/>
              </a:rPr>
              <a:t>Pleurisy often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results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viral or bacterial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infections,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may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result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traumatic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injury, 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tumors, complications of </a:t>
            </a:r>
            <a:r>
              <a:rPr sz="1400" dirty="0">
                <a:latin typeface="Calibri"/>
                <a:cs typeface="Calibri"/>
              </a:rPr>
              <a:t>lung diseases </a:t>
            </a:r>
            <a:r>
              <a:rPr sz="1400" spc="-5" dirty="0">
                <a:latin typeface="Calibri"/>
                <a:cs typeface="Calibri"/>
              </a:rPr>
              <a:t>such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5" dirty="0">
                <a:latin typeface="Calibri"/>
                <a:cs typeface="Calibri"/>
              </a:rPr>
              <a:t>pneumonia,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TB, </a:t>
            </a:r>
            <a:r>
              <a:rPr sz="1400" dirty="0">
                <a:latin typeface="Calibri"/>
                <a:cs typeface="Calibri"/>
              </a:rPr>
              <a:t>lung</a:t>
            </a:r>
            <a:r>
              <a:rPr sz="1400" spc="-5" dirty="0">
                <a:latin typeface="Calibri"/>
                <a:cs typeface="Calibri"/>
              </a:rPr>
              <a:t> abscesses, influenza, SLE,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 pulmonary embolism.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Pleurisy </a:t>
            </a:r>
            <a:r>
              <a:rPr sz="1400" spc="-10" dirty="0">
                <a:latin typeface="Calibri"/>
                <a:cs typeface="Calibri"/>
              </a:rPr>
              <a:t>can </a:t>
            </a:r>
            <a:r>
              <a:rPr sz="1400" dirty="0">
                <a:latin typeface="Calibri"/>
                <a:cs typeface="Calibri"/>
              </a:rPr>
              <a:t>be divided </a:t>
            </a:r>
            <a:r>
              <a:rPr sz="1400" spc="-10" dirty="0">
                <a:latin typeface="Calibri"/>
                <a:cs typeface="Calibri"/>
              </a:rPr>
              <a:t>into </a:t>
            </a:r>
            <a:r>
              <a:rPr sz="1400" spc="-5" dirty="0">
                <a:latin typeface="Calibri"/>
                <a:cs typeface="Calibri"/>
              </a:rPr>
              <a:t>two </a:t>
            </a:r>
            <a:r>
              <a:rPr sz="1400" dirty="0">
                <a:latin typeface="Calibri"/>
                <a:cs typeface="Calibri"/>
              </a:rPr>
              <a:t>types: </a:t>
            </a:r>
            <a:r>
              <a:rPr sz="1400" spc="-10" dirty="0">
                <a:latin typeface="Calibri"/>
                <a:cs typeface="Calibri"/>
              </a:rPr>
              <a:t>wet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25" dirty="0">
                <a:latin typeface="Calibri"/>
                <a:cs typeface="Calibri"/>
              </a:rPr>
              <a:t>dry. </a:t>
            </a:r>
            <a:r>
              <a:rPr sz="1400" dirty="0">
                <a:latin typeface="Calibri"/>
                <a:cs typeface="Calibri"/>
              </a:rPr>
              <a:t>Dry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pleurisy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results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when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fluid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content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 </a:t>
            </a:r>
            <a:r>
              <a:rPr sz="1400" dirty="0">
                <a:latin typeface="Calibri"/>
                <a:cs typeface="Calibri"/>
              </a:rPr>
              <a:t> is</a:t>
            </a:r>
            <a:r>
              <a:rPr sz="1400" spc="-5" dirty="0">
                <a:latin typeface="Calibri"/>
                <a:cs typeface="Calibri"/>
              </a:rPr>
              <a:t> not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increased.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Dry</a:t>
            </a:r>
            <a:r>
              <a:rPr sz="1400" spc="-5" dirty="0">
                <a:latin typeface="Calibri"/>
                <a:cs typeface="Calibri"/>
              </a:rPr>
              <a:t> pleurisy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commonly</a:t>
            </a:r>
            <a:r>
              <a:rPr sz="1400" spc="-5" dirty="0">
                <a:latin typeface="Calibri"/>
                <a:cs typeface="Calibri"/>
              </a:rPr>
              <a:t> causes sharp </a:t>
            </a:r>
            <a:r>
              <a:rPr sz="1400" dirty="0">
                <a:latin typeface="Calibri"/>
                <a:cs typeface="Calibri"/>
              </a:rPr>
              <a:t> pain </a:t>
            </a:r>
            <a:r>
              <a:rPr sz="1400" spc="-5" dirty="0">
                <a:latin typeface="Calibri"/>
                <a:cs typeface="Calibri"/>
              </a:rPr>
              <a:t>during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entire time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spc="-10" dirty="0">
                <a:latin typeface="Calibri"/>
                <a:cs typeface="Calibri"/>
              </a:rPr>
              <a:t>membranes are </a:t>
            </a:r>
            <a:r>
              <a:rPr sz="1400" spc="-5" dirty="0">
                <a:latin typeface="Calibri"/>
                <a:cs typeface="Calibri"/>
              </a:rPr>
              <a:t> inflamed. </a:t>
            </a:r>
            <a:r>
              <a:rPr sz="1400" dirty="0">
                <a:latin typeface="Calibri"/>
                <a:cs typeface="Calibri"/>
              </a:rPr>
              <a:t>Dry </a:t>
            </a:r>
            <a:r>
              <a:rPr sz="1400" spc="-5" dirty="0">
                <a:latin typeface="Calibri"/>
                <a:cs typeface="Calibri"/>
              </a:rPr>
              <a:t>pleurisy </a:t>
            </a:r>
            <a:r>
              <a:rPr sz="1400" spc="-10" dirty="0">
                <a:latin typeface="Calibri"/>
                <a:cs typeface="Calibri"/>
              </a:rPr>
              <a:t>can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-5" dirty="0">
                <a:latin typeface="Calibri"/>
                <a:cs typeface="Calibri"/>
              </a:rPr>
              <a:t>heard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-5" dirty="0">
                <a:latin typeface="Calibri"/>
                <a:cs typeface="Calibri"/>
              </a:rPr>
              <a:t>stethoscope </a:t>
            </a:r>
            <a:r>
              <a:rPr sz="1400" dirty="0">
                <a:latin typeface="Calibri"/>
                <a:cs typeface="Calibri"/>
              </a:rPr>
              <a:t>as a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pleural rub</a:t>
            </a:r>
            <a:r>
              <a:rPr sz="1400" dirty="0">
                <a:latin typeface="Calibri"/>
                <a:cs typeface="Calibri"/>
              </a:rPr>
              <a:t> as a</a:t>
            </a:r>
            <a:r>
              <a:rPr sz="1400" spc="-5" dirty="0">
                <a:latin typeface="Calibri"/>
                <a:cs typeface="Calibri"/>
              </a:rPr>
              <a:t> result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inflamed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layers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rubbing </a:t>
            </a:r>
            <a:r>
              <a:rPr sz="1400" spc="-10" dirty="0">
                <a:latin typeface="Calibri"/>
                <a:cs typeface="Calibri"/>
              </a:rPr>
              <a:t>against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other.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802" y="3400044"/>
            <a:ext cx="4301490" cy="3021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10" dirty="0">
                <a:latin typeface="Calibri"/>
                <a:cs typeface="Calibri"/>
              </a:rPr>
              <a:t>Pain</a:t>
            </a:r>
            <a:r>
              <a:rPr sz="1400" spc="-5" dirty="0">
                <a:latin typeface="Calibri"/>
                <a:cs typeface="Calibri"/>
              </a:rPr>
              <a:t> associated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wet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pleurisy</a:t>
            </a:r>
            <a:r>
              <a:rPr sz="1400" dirty="0">
                <a:latin typeface="Calibri"/>
                <a:cs typeface="Calibri"/>
              </a:rPr>
              <a:t> usually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subsides during 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height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inflammatory process when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pleural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layers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separated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 </a:t>
            </a:r>
            <a:r>
              <a:rPr sz="1400" spc="-10" dirty="0">
                <a:latin typeface="Calibri"/>
                <a:cs typeface="Calibri"/>
              </a:rPr>
              <a:t>exudate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less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before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-5" dirty="0">
                <a:latin typeface="Calibri"/>
                <a:cs typeface="Calibri"/>
              </a:rPr>
              <a:t> after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exudate </a:t>
            </a:r>
            <a:r>
              <a:rPr sz="1400" spc="-5" dirty="0">
                <a:latin typeface="Calibri"/>
                <a:cs typeface="Calibri"/>
              </a:rPr>
              <a:t>accumulation.</a:t>
            </a:r>
            <a:endParaRPr sz="1400">
              <a:latin typeface="Calibri"/>
              <a:cs typeface="Calibri"/>
            </a:endParaRPr>
          </a:p>
          <a:p>
            <a:pPr marL="298450" marR="495300" indent="-285750">
              <a:lnSpc>
                <a:spcPts val="1580"/>
              </a:lnSpc>
              <a:spcBef>
                <a:spcPts val="16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visceral pleura </a:t>
            </a:r>
            <a:r>
              <a:rPr sz="1400" dirty="0">
                <a:latin typeface="Calibri"/>
                <a:cs typeface="Calibri"/>
              </a:rPr>
              <a:t>isn't </a:t>
            </a:r>
            <a:r>
              <a:rPr sz="1400" spc="-5" dirty="0">
                <a:latin typeface="Calibri"/>
                <a:cs typeface="Calibri"/>
              </a:rPr>
              <a:t>innervated, </a:t>
            </a:r>
            <a:r>
              <a:rPr sz="1400" dirty="0">
                <a:latin typeface="Calibri"/>
                <a:cs typeface="Calibri"/>
              </a:rPr>
              <a:t>so no pain is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involved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inflammation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ONLY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layer.</a:t>
            </a:r>
            <a:endParaRPr sz="1400">
              <a:latin typeface="Calibri"/>
              <a:cs typeface="Calibri"/>
            </a:endParaRPr>
          </a:p>
          <a:p>
            <a:pPr marL="298450" marR="116839" indent="-285750">
              <a:lnSpc>
                <a:spcPts val="1700"/>
              </a:lnSpc>
              <a:spcBef>
                <a:spcPts val="3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parietal pleura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innervated by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dirty="0">
                <a:latin typeface="Calibri"/>
                <a:cs typeface="Calibri"/>
              </a:rPr>
              <a:t>nerves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the </a:t>
            </a:r>
            <a:r>
              <a:rPr sz="1400" spc="-5" dirty="0">
                <a:latin typeface="Calibri"/>
                <a:cs typeface="Calibri"/>
              </a:rPr>
              <a:t>phrenic </a:t>
            </a:r>
            <a:r>
              <a:rPr sz="1400" dirty="0">
                <a:latin typeface="Calibri"/>
                <a:cs typeface="Calibri"/>
              </a:rPr>
              <a:t>nerve (C3, 4, and 5), so pain </a:t>
            </a:r>
            <a:r>
              <a:rPr sz="1400" spc="-10" dirty="0">
                <a:latin typeface="Calibri"/>
                <a:cs typeface="Calibri"/>
              </a:rPr>
              <a:t>can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"felt" </a:t>
            </a:r>
            <a:r>
              <a:rPr sz="1400" spc="-5" dirty="0">
                <a:latin typeface="Calibri"/>
                <a:cs typeface="Calibri"/>
              </a:rPr>
              <a:t>along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root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neck</a:t>
            </a:r>
            <a:endParaRPr sz="1400">
              <a:latin typeface="Calibri"/>
              <a:cs typeface="Calibri"/>
            </a:endParaRPr>
          </a:p>
          <a:p>
            <a:pPr marL="755650" marR="469265" lvl="1" indent="-285750">
              <a:lnSpc>
                <a:spcPts val="1580"/>
              </a:lnSpc>
              <a:spcBef>
                <a:spcPts val="110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10" dirty="0">
                <a:latin typeface="Calibri"/>
                <a:cs typeface="Calibri"/>
              </a:rPr>
              <a:t>Costal </a:t>
            </a:r>
            <a:r>
              <a:rPr sz="1400" spc="-5" dirty="0">
                <a:latin typeface="Calibri"/>
                <a:cs typeface="Calibri"/>
              </a:rPr>
              <a:t>Pleura: Thoracic wall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peripheral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diaphragmatic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(intercostal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nerves)</a:t>
            </a:r>
            <a:endParaRPr sz="1400">
              <a:latin typeface="Calibri"/>
              <a:cs typeface="Calibri"/>
            </a:endParaRPr>
          </a:p>
          <a:p>
            <a:pPr marL="755650" marR="47625" lvl="1" indent="-285750">
              <a:lnSpc>
                <a:spcPts val="1700"/>
              </a:lnSpc>
              <a:spcBef>
                <a:spcPts val="30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5" dirty="0">
                <a:latin typeface="Calibri"/>
                <a:cs typeface="Calibri"/>
              </a:rPr>
              <a:t>Mediastinal </a:t>
            </a:r>
            <a:r>
              <a:rPr sz="1400" spc="-10" dirty="0">
                <a:latin typeface="Calibri"/>
                <a:cs typeface="Calibri"/>
              </a:rPr>
              <a:t>pleura/central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(most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of)</a:t>
            </a:r>
            <a:r>
              <a:rPr sz="1400" spc="-5" dirty="0">
                <a:latin typeface="Calibri"/>
                <a:cs typeface="Calibri"/>
              </a:rPr>
              <a:t> diaphragm: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Dermatomes corresponding to </a:t>
            </a:r>
            <a:r>
              <a:rPr sz="1400" dirty="0">
                <a:latin typeface="Calibri"/>
                <a:cs typeface="Calibri"/>
              </a:rPr>
              <a:t>C3, 4, and 5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because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transmitting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phrenic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518811" y="1334124"/>
            <a:ext cx="4003675" cy="4534535"/>
            <a:chOff x="7518811" y="1334124"/>
            <a:chExt cx="4003675" cy="45345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29356" y="1790491"/>
              <a:ext cx="3792970" cy="40781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575960" y="4242215"/>
              <a:ext cx="1513205" cy="884555"/>
            </a:xfrm>
            <a:custGeom>
              <a:avLst/>
              <a:gdLst/>
              <a:ahLst/>
              <a:cxnLst/>
              <a:rect l="l" t="t" r="r" b="b"/>
              <a:pathLst>
                <a:path w="1513204" h="884554">
                  <a:moveTo>
                    <a:pt x="0" y="0"/>
                  </a:moveTo>
                  <a:lnTo>
                    <a:pt x="824459" y="1"/>
                  </a:lnTo>
                </a:path>
                <a:path w="1513204" h="884554">
                  <a:moveTo>
                    <a:pt x="0" y="0"/>
                  </a:moveTo>
                  <a:lnTo>
                    <a:pt x="1512621" y="88396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75960" y="2998031"/>
              <a:ext cx="552450" cy="1247140"/>
            </a:xfrm>
            <a:custGeom>
              <a:avLst/>
              <a:gdLst/>
              <a:ahLst/>
              <a:cxnLst/>
              <a:rect l="l" t="t" r="r" b="b"/>
              <a:pathLst>
                <a:path w="552450" h="1247139">
                  <a:moveTo>
                    <a:pt x="0" y="1246681"/>
                  </a:moveTo>
                  <a:lnTo>
                    <a:pt x="552138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18811" y="1334124"/>
              <a:ext cx="114300" cy="2908300"/>
            </a:xfrm>
            <a:custGeom>
              <a:avLst/>
              <a:gdLst/>
              <a:ahLst/>
              <a:cxnLst/>
              <a:rect l="l" t="t" r="r" b="b"/>
              <a:pathLst>
                <a:path w="114300" h="2908300">
                  <a:moveTo>
                    <a:pt x="76200" y="95244"/>
                  </a:moveTo>
                  <a:lnTo>
                    <a:pt x="38100" y="95244"/>
                  </a:lnTo>
                  <a:lnTo>
                    <a:pt x="38098" y="2908090"/>
                  </a:lnTo>
                  <a:lnTo>
                    <a:pt x="76198" y="2908090"/>
                  </a:lnTo>
                  <a:lnTo>
                    <a:pt x="76200" y="95244"/>
                  </a:lnTo>
                  <a:close/>
                </a:path>
                <a:path w="114300" h="2908300">
                  <a:moveTo>
                    <a:pt x="57150" y="0"/>
                  </a:moveTo>
                  <a:lnTo>
                    <a:pt x="0" y="114300"/>
                  </a:lnTo>
                  <a:lnTo>
                    <a:pt x="38099" y="114300"/>
                  </a:lnTo>
                  <a:lnTo>
                    <a:pt x="38100" y="95244"/>
                  </a:lnTo>
                  <a:lnTo>
                    <a:pt x="104772" y="95244"/>
                  </a:lnTo>
                  <a:lnTo>
                    <a:pt x="57150" y="0"/>
                  </a:lnTo>
                  <a:close/>
                </a:path>
                <a:path w="114300" h="2908300">
                  <a:moveTo>
                    <a:pt x="104772" y="95244"/>
                  </a:moveTo>
                  <a:lnTo>
                    <a:pt x="76200" y="95244"/>
                  </a:lnTo>
                  <a:lnTo>
                    <a:pt x="76199" y="114300"/>
                  </a:lnTo>
                  <a:lnTo>
                    <a:pt x="114300" y="114300"/>
                  </a:lnTo>
                  <a:lnTo>
                    <a:pt x="104772" y="95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926065" y="706627"/>
            <a:ext cx="258254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5080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latin typeface="Calibri"/>
                <a:cs typeface="Calibri"/>
              </a:rPr>
              <a:t>Phrenic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Nerve: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Dermatomes </a:t>
            </a:r>
            <a:r>
              <a:rPr sz="1800" dirty="0">
                <a:latin typeface="Calibri"/>
                <a:cs typeface="Calibri"/>
              </a:rPr>
              <a:t>=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4, and 5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698638" y="1334124"/>
            <a:ext cx="2592070" cy="4014470"/>
            <a:chOff x="8698638" y="1334124"/>
            <a:chExt cx="2592070" cy="4014470"/>
          </a:xfrm>
        </p:grpSpPr>
        <p:sp>
          <p:nvSpPr>
            <p:cNvPr id="12" name="object 12"/>
            <p:cNvSpPr/>
            <p:nvPr/>
          </p:nvSpPr>
          <p:spPr>
            <a:xfrm>
              <a:off x="9282544" y="4447236"/>
              <a:ext cx="1951355" cy="882650"/>
            </a:xfrm>
            <a:custGeom>
              <a:avLst/>
              <a:gdLst/>
              <a:ahLst/>
              <a:cxnLst/>
              <a:rect l="l" t="t" r="r" b="b"/>
              <a:pathLst>
                <a:path w="1951354" h="882650">
                  <a:moveTo>
                    <a:pt x="0" y="882146"/>
                  </a:moveTo>
                  <a:lnTo>
                    <a:pt x="1951016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417253" y="3237158"/>
              <a:ext cx="1816735" cy="795655"/>
            </a:xfrm>
            <a:custGeom>
              <a:avLst/>
              <a:gdLst/>
              <a:ahLst/>
              <a:cxnLst/>
              <a:rect l="l" t="t" r="r" b="b"/>
              <a:pathLst>
                <a:path w="1816734" h="795654">
                  <a:moveTo>
                    <a:pt x="0" y="795507"/>
                  </a:moveTo>
                  <a:lnTo>
                    <a:pt x="1816308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17688" y="1790489"/>
              <a:ext cx="2515870" cy="997585"/>
            </a:xfrm>
            <a:custGeom>
              <a:avLst/>
              <a:gdLst/>
              <a:ahLst/>
              <a:cxnLst/>
              <a:rect l="l" t="t" r="r" b="b"/>
              <a:pathLst>
                <a:path w="2515870" h="997585">
                  <a:moveTo>
                    <a:pt x="0" y="997479"/>
                  </a:moveTo>
                  <a:lnTo>
                    <a:pt x="2515873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76411" y="1334124"/>
              <a:ext cx="114300" cy="3118485"/>
            </a:xfrm>
            <a:custGeom>
              <a:avLst/>
              <a:gdLst/>
              <a:ahLst/>
              <a:cxnLst/>
              <a:rect l="l" t="t" r="r" b="b"/>
              <a:pathLst>
                <a:path w="114300" h="3118485">
                  <a:moveTo>
                    <a:pt x="76200" y="95248"/>
                  </a:moveTo>
                  <a:lnTo>
                    <a:pt x="38100" y="95248"/>
                  </a:lnTo>
                  <a:lnTo>
                    <a:pt x="38098" y="3117952"/>
                  </a:lnTo>
                  <a:lnTo>
                    <a:pt x="76198" y="3117952"/>
                  </a:lnTo>
                  <a:lnTo>
                    <a:pt x="76200" y="95248"/>
                  </a:lnTo>
                  <a:close/>
                </a:path>
                <a:path w="114300" h="3118485">
                  <a:moveTo>
                    <a:pt x="57150" y="0"/>
                  </a:moveTo>
                  <a:lnTo>
                    <a:pt x="0" y="114300"/>
                  </a:lnTo>
                  <a:lnTo>
                    <a:pt x="38099" y="114300"/>
                  </a:lnTo>
                  <a:lnTo>
                    <a:pt x="38100" y="95248"/>
                  </a:lnTo>
                  <a:lnTo>
                    <a:pt x="104774" y="95248"/>
                  </a:lnTo>
                  <a:lnTo>
                    <a:pt x="57150" y="0"/>
                  </a:lnTo>
                  <a:close/>
                </a:path>
                <a:path w="114300" h="3118485">
                  <a:moveTo>
                    <a:pt x="104774" y="95248"/>
                  </a:moveTo>
                  <a:lnTo>
                    <a:pt x="76200" y="95248"/>
                  </a:lnTo>
                  <a:lnTo>
                    <a:pt x="76199" y="114300"/>
                  </a:lnTo>
                  <a:lnTo>
                    <a:pt x="114300" y="114300"/>
                  </a:lnTo>
                  <a:lnTo>
                    <a:pt x="104774" y="952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067063" y="731011"/>
            <a:ext cx="2025014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5080">
              <a:lnSpc>
                <a:spcPts val="2090"/>
              </a:lnSpc>
              <a:spcBef>
                <a:spcPts val="225"/>
              </a:spcBef>
            </a:pPr>
            <a:r>
              <a:rPr sz="1800" spc="-15" dirty="0">
                <a:latin typeface="Calibri"/>
                <a:cs typeface="Calibri"/>
              </a:rPr>
              <a:t>Intercostal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Nerves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Dermatomes=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T1-T12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702111" y="389455"/>
            <a:ext cx="7401559" cy="6092825"/>
            <a:chOff x="4702111" y="389455"/>
            <a:chExt cx="7401559" cy="609282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8945" y="1447863"/>
              <a:ext cx="2574151" cy="452882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08461" y="395805"/>
              <a:ext cx="7388859" cy="6080125"/>
            </a:xfrm>
            <a:custGeom>
              <a:avLst/>
              <a:gdLst/>
              <a:ahLst/>
              <a:cxnLst/>
              <a:rect l="l" t="t" r="r" b="b"/>
              <a:pathLst>
                <a:path w="7388859" h="6080125">
                  <a:moveTo>
                    <a:pt x="0" y="0"/>
                  </a:moveTo>
                  <a:lnTo>
                    <a:pt x="7388600" y="0"/>
                  </a:lnTo>
                  <a:lnTo>
                    <a:pt x="7388600" y="6079945"/>
                  </a:lnTo>
                  <a:lnTo>
                    <a:pt x="0" y="607994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742232" y="20828"/>
            <a:ext cx="2453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Pleurisy </a:t>
            </a:r>
            <a:r>
              <a:rPr spc="-5" dirty="0"/>
              <a:t>and </a:t>
            </a:r>
            <a:r>
              <a:rPr spc="-20" dirty="0"/>
              <a:t>Referred</a:t>
            </a:r>
            <a:r>
              <a:rPr spc="-5" dirty="0"/>
              <a:t> </a:t>
            </a:r>
            <a:r>
              <a:rPr spc="-15" dirty="0"/>
              <a:t>Pain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0166" y="929730"/>
            <a:ext cx="6381833" cy="53567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65738" y="20828"/>
            <a:ext cx="2252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Diaphragm</a:t>
            </a:r>
            <a:r>
              <a:rPr spc="-40" dirty="0"/>
              <a:t> </a:t>
            </a:r>
            <a:r>
              <a:rPr spc="-10" dirty="0"/>
              <a:t>Introduction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65389" y="950467"/>
            <a:ext cx="1911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https://3d4medic.al/fGzhXu26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1579" y="949451"/>
            <a:ext cx="5144135" cy="17386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22225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diaphragm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double-domed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musculotendinous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structure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forms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10" dirty="0">
                <a:latin typeface="Calibri"/>
                <a:cs typeface="Calibri"/>
              </a:rPr>
              <a:t>physical</a:t>
            </a:r>
            <a:r>
              <a:rPr sz="1400" dirty="0">
                <a:latin typeface="Calibri"/>
                <a:cs typeface="Calibri"/>
              </a:rPr>
              <a:t> boundary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</a:t>
            </a:r>
            <a:r>
              <a:rPr sz="1400" dirty="0">
                <a:latin typeface="Calibri"/>
                <a:cs typeface="Calibri"/>
              </a:rPr>
              <a:t> and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abdominal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cavity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aperture. </a:t>
            </a:r>
            <a:r>
              <a:rPr sz="1400" spc="-15" dirty="0">
                <a:latin typeface="Calibri"/>
                <a:cs typeface="Calibri"/>
              </a:rPr>
              <a:t>Clinically,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diaphragm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often described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5" dirty="0">
                <a:latin typeface="Calibri"/>
                <a:cs typeface="Calibri"/>
              </a:rPr>
              <a:t>consisting of two halves (right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left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hemidiaphragm) 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separated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by</a:t>
            </a:r>
            <a:r>
              <a:rPr sz="1400" dirty="0">
                <a:latin typeface="Calibri"/>
                <a:cs typeface="Calibri"/>
              </a:rPr>
              <a:t> an </a:t>
            </a:r>
            <a:r>
              <a:rPr sz="1400" spc="-5" dirty="0">
                <a:latin typeface="Calibri"/>
                <a:cs typeface="Calibri"/>
              </a:rPr>
              <a:t>imaginary midsagittal</a:t>
            </a:r>
            <a:r>
              <a:rPr sz="1400" dirty="0">
                <a:latin typeface="Calibri"/>
                <a:cs typeface="Calibri"/>
              </a:rPr>
              <a:t> plane.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Each</a:t>
            </a:r>
            <a:r>
              <a:rPr sz="1400" spc="-5" dirty="0">
                <a:latin typeface="Calibri"/>
                <a:cs typeface="Calibri"/>
              </a:rPr>
              <a:t> hemidiaphragm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dome-shaped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where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projects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superiorly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toward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thorax.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level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domes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altered during respiration,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postural</a:t>
            </a:r>
            <a:r>
              <a:rPr sz="1400" spc="-5" dirty="0">
                <a:latin typeface="Calibri"/>
                <a:cs typeface="Calibri"/>
              </a:rPr>
              <a:t> changes,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degree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abdominal viscera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distention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99600"/>
              </a:lnSpc>
              <a:spcBef>
                <a:spcPts val="10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dirty="0"/>
              <a:t>The </a:t>
            </a:r>
            <a:r>
              <a:rPr b="1" spc="-5" dirty="0">
                <a:latin typeface="Calibri"/>
                <a:cs typeface="Calibri"/>
              </a:rPr>
              <a:t>dome </a:t>
            </a:r>
            <a:r>
              <a:rPr spc="-5" dirty="0"/>
              <a:t>of </a:t>
            </a:r>
            <a:r>
              <a:rPr dirty="0"/>
              <a:t>the </a:t>
            </a:r>
            <a:r>
              <a:rPr b="1" spc="-5" dirty="0">
                <a:latin typeface="Calibri"/>
                <a:cs typeface="Calibri"/>
              </a:rPr>
              <a:t>right hemidiaphragm </a:t>
            </a:r>
            <a:r>
              <a:rPr spc="-5" dirty="0"/>
              <a:t>projects superiorly slightly </a:t>
            </a:r>
            <a:r>
              <a:rPr dirty="0"/>
              <a:t> </a:t>
            </a:r>
            <a:r>
              <a:rPr spc="-10" dirty="0"/>
              <a:t>more </a:t>
            </a:r>
            <a:r>
              <a:rPr dirty="0"/>
              <a:t>than the </a:t>
            </a:r>
            <a:r>
              <a:rPr spc="-5" dirty="0"/>
              <a:t>left </a:t>
            </a:r>
            <a:r>
              <a:rPr dirty="0"/>
              <a:t>due </a:t>
            </a:r>
            <a:r>
              <a:rPr spc="-5" dirty="0"/>
              <a:t>to </a:t>
            </a:r>
            <a:r>
              <a:rPr dirty="0"/>
              <a:t>the </a:t>
            </a:r>
            <a:r>
              <a:rPr spc="-5" dirty="0"/>
              <a:t>large right lobe of </a:t>
            </a:r>
            <a:r>
              <a:rPr dirty="0"/>
              <a:t>the </a:t>
            </a:r>
            <a:r>
              <a:rPr spc="-5" dirty="0"/>
              <a:t>liver </a:t>
            </a:r>
            <a:r>
              <a:rPr dirty="0"/>
              <a:t>pushing it </a:t>
            </a:r>
            <a:r>
              <a:rPr spc="5" dirty="0"/>
              <a:t> </a:t>
            </a:r>
            <a:r>
              <a:rPr spc="-10" dirty="0"/>
              <a:t>superiorly. </a:t>
            </a:r>
            <a:r>
              <a:rPr spc="-20" dirty="0"/>
              <a:t>At</a:t>
            </a:r>
            <a:r>
              <a:rPr dirty="0"/>
              <a:t> </a:t>
            </a:r>
            <a:r>
              <a:rPr spc="-10" dirty="0"/>
              <a:t>complete</a:t>
            </a:r>
            <a:r>
              <a:rPr spc="-5" dirty="0"/>
              <a:t> normal </a:t>
            </a:r>
            <a:r>
              <a:rPr spc="-10" dirty="0"/>
              <a:t>expiration</a:t>
            </a:r>
            <a:r>
              <a:rPr dirty="0"/>
              <a:t> in</a:t>
            </a:r>
            <a:r>
              <a:rPr spc="-5" dirty="0"/>
              <a:t> </a:t>
            </a:r>
            <a:r>
              <a:rPr dirty="0"/>
              <a:t>a </a:t>
            </a:r>
            <a:r>
              <a:rPr spc="-5" dirty="0"/>
              <a:t>standing person,</a:t>
            </a:r>
            <a:r>
              <a:rPr dirty="0"/>
              <a:t> the </a:t>
            </a:r>
            <a:r>
              <a:rPr spc="5" dirty="0"/>
              <a:t> </a:t>
            </a:r>
            <a:r>
              <a:rPr spc="-5" dirty="0"/>
              <a:t>dome of </a:t>
            </a:r>
            <a:r>
              <a:rPr dirty="0"/>
              <a:t>the </a:t>
            </a:r>
            <a:r>
              <a:rPr spc="-5" dirty="0"/>
              <a:t>right</a:t>
            </a:r>
            <a:r>
              <a:rPr spc="5" dirty="0"/>
              <a:t> </a:t>
            </a:r>
            <a:r>
              <a:rPr spc="-5" dirty="0"/>
              <a:t>hemidiaphragm</a:t>
            </a:r>
            <a:r>
              <a:rPr spc="-10" dirty="0"/>
              <a:t> </a:t>
            </a:r>
            <a:r>
              <a:rPr dirty="0"/>
              <a:t>is </a:t>
            </a:r>
            <a:r>
              <a:rPr spc="-10" dirty="0"/>
              <a:t>approximately</a:t>
            </a:r>
            <a:r>
              <a:rPr dirty="0"/>
              <a:t> </a:t>
            </a:r>
            <a:r>
              <a:rPr spc="-5" dirty="0"/>
              <a:t>at</a:t>
            </a:r>
            <a:r>
              <a:rPr spc="5" dirty="0"/>
              <a:t> </a:t>
            </a:r>
            <a:r>
              <a:rPr dirty="0"/>
              <a:t>the</a:t>
            </a:r>
            <a:r>
              <a:rPr spc="-5" dirty="0"/>
              <a:t> position</a:t>
            </a:r>
            <a:r>
              <a:rPr dirty="0"/>
              <a:t> </a:t>
            </a:r>
            <a:r>
              <a:rPr spc="-5" dirty="0"/>
              <a:t>of </a:t>
            </a:r>
            <a:r>
              <a:rPr spc="-300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dirty="0"/>
              <a:t>5th</a:t>
            </a:r>
            <a:r>
              <a:rPr spc="-5" dirty="0"/>
              <a:t> rib </a:t>
            </a:r>
            <a:r>
              <a:rPr spc="-15" dirty="0"/>
              <a:t>anteriorly.</a:t>
            </a:r>
          </a:p>
          <a:p>
            <a:pPr marL="298450" indent="-285750">
              <a:lnSpc>
                <a:spcPts val="163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b="1" spc="-5" dirty="0">
                <a:latin typeface="Calibri"/>
                <a:cs typeface="Calibri"/>
              </a:rPr>
              <a:t>The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dome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spc="-5" dirty="0"/>
              <a:t>of</a:t>
            </a:r>
            <a:r>
              <a:rPr spc="-15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b="1" spc="-5" dirty="0">
                <a:latin typeface="Calibri"/>
                <a:cs typeface="Calibri"/>
              </a:rPr>
              <a:t>left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hemidiaphragm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dirty="0"/>
              <a:t>is</a:t>
            </a:r>
            <a:r>
              <a:rPr spc="-10" dirty="0"/>
              <a:t> </a:t>
            </a:r>
            <a:r>
              <a:rPr spc="-5" dirty="0"/>
              <a:t>at</a:t>
            </a:r>
            <a:r>
              <a:rPr dirty="0"/>
              <a:t> the</a:t>
            </a:r>
            <a:r>
              <a:rPr spc="-5" dirty="0"/>
              <a:t> level</a:t>
            </a:r>
            <a:r>
              <a:rPr spc="-10" dirty="0"/>
              <a:t> </a:t>
            </a:r>
            <a:r>
              <a:rPr spc="-5" dirty="0"/>
              <a:t>of</a:t>
            </a:r>
            <a:r>
              <a:rPr spc="-10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i="1" spc="-10" dirty="0">
                <a:latin typeface="Calibri"/>
                <a:cs typeface="Calibri"/>
              </a:rPr>
              <a:t>inferior</a:t>
            </a:r>
          </a:p>
          <a:p>
            <a:pPr marL="298450">
              <a:lnSpc>
                <a:spcPts val="1630"/>
              </a:lnSpc>
            </a:pPr>
            <a:r>
              <a:rPr spc="-5" dirty="0"/>
              <a:t>border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-1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5th</a:t>
            </a:r>
            <a:r>
              <a:rPr spc="-5" dirty="0"/>
              <a:t> rib</a:t>
            </a:r>
            <a:r>
              <a:rPr spc="-10" dirty="0"/>
              <a:t> </a:t>
            </a:r>
            <a:r>
              <a:rPr spc="-5" dirty="0"/>
              <a:t>at </a:t>
            </a:r>
            <a:r>
              <a:rPr dirty="0"/>
              <a:t>the</a:t>
            </a:r>
            <a:r>
              <a:rPr spc="-10" dirty="0"/>
              <a:t> </a:t>
            </a:r>
            <a:r>
              <a:rPr spc="-5" dirty="0"/>
              <a:t>midclavicular</a:t>
            </a:r>
            <a:r>
              <a:rPr spc="-10" dirty="0"/>
              <a:t> </a:t>
            </a:r>
            <a:r>
              <a:rPr dirty="0"/>
              <a:t>line.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/>
          </a:p>
          <a:p>
            <a:pPr marL="12700" marR="48260">
              <a:lnSpc>
                <a:spcPct val="101400"/>
              </a:lnSpc>
            </a:pPr>
            <a:r>
              <a:rPr spc="-5" dirty="0"/>
              <a:t>Note: </a:t>
            </a:r>
            <a:r>
              <a:rPr dirty="0"/>
              <a:t>The </a:t>
            </a:r>
            <a:r>
              <a:rPr spc="-5" dirty="0"/>
              <a:t>level of </a:t>
            </a:r>
            <a:r>
              <a:rPr dirty="0"/>
              <a:t>the </a:t>
            </a:r>
            <a:r>
              <a:rPr spc="-5" dirty="0"/>
              <a:t>fifth rib at </a:t>
            </a:r>
            <a:r>
              <a:rPr dirty="0"/>
              <a:t>the </a:t>
            </a:r>
            <a:r>
              <a:rPr spc="-5" dirty="0"/>
              <a:t>midclavicular </a:t>
            </a:r>
            <a:r>
              <a:rPr dirty="0"/>
              <a:t>line </a:t>
            </a:r>
            <a:r>
              <a:rPr spc="-5" dirty="0"/>
              <a:t>corresponds </a:t>
            </a:r>
            <a:r>
              <a:rPr dirty="0"/>
              <a:t>with </a:t>
            </a:r>
            <a:r>
              <a:rPr spc="-305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dirty="0"/>
              <a:t>T8</a:t>
            </a:r>
            <a:r>
              <a:rPr spc="-5" dirty="0"/>
              <a:t> </a:t>
            </a:r>
            <a:r>
              <a:rPr spc="-10" dirty="0"/>
              <a:t>vertebral</a:t>
            </a:r>
            <a:r>
              <a:rPr dirty="0"/>
              <a:t> </a:t>
            </a:r>
            <a:r>
              <a:rPr spc="-5" dirty="0"/>
              <a:t>level.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6971" y="84835"/>
            <a:ext cx="2019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Diaphragm</a:t>
            </a:r>
            <a:r>
              <a:rPr spc="-75" dirty="0"/>
              <a:t> </a:t>
            </a:r>
            <a:r>
              <a:rPr spc="-5" dirty="0"/>
              <a:t>Apertures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97948" y="2246326"/>
            <a:ext cx="5304155" cy="4261485"/>
            <a:chOff x="897948" y="2246326"/>
            <a:chExt cx="5304155" cy="42614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997" y="2265377"/>
              <a:ext cx="5265437" cy="42232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07473" y="2255851"/>
              <a:ext cx="5285105" cy="4242435"/>
            </a:xfrm>
            <a:custGeom>
              <a:avLst/>
              <a:gdLst/>
              <a:ahLst/>
              <a:cxnLst/>
              <a:rect l="l" t="t" r="r" b="b"/>
              <a:pathLst>
                <a:path w="5285105" h="4242435">
                  <a:moveTo>
                    <a:pt x="0" y="0"/>
                  </a:moveTo>
                  <a:lnTo>
                    <a:pt x="5284488" y="0"/>
                  </a:lnTo>
                  <a:lnTo>
                    <a:pt x="5284488" y="4242341"/>
                  </a:lnTo>
                  <a:lnTo>
                    <a:pt x="0" y="424234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1033" y="2244048"/>
            <a:ext cx="5139192" cy="42446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599773" y="6232652"/>
            <a:ext cx="1982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https://3d4medic.al/Mo7vYdQs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0877" y="562355"/>
            <a:ext cx="11065510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5" dirty="0">
                <a:latin typeface="Calibri"/>
                <a:cs typeface="Calibri"/>
              </a:rPr>
              <a:t>diaphragm’s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fibers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converge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centrally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thin,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strong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aponeurosis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called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central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tendon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of the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diaphragm</a:t>
            </a:r>
            <a:r>
              <a:rPr sz="1400" spc="-10" dirty="0">
                <a:latin typeface="Calibri"/>
                <a:cs typeface="Calibri"/>
              </a:rPr>
              <a:t>.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central </a:t>
            </a:r>
            <a:r>
              <a:rPr sz="1400" spc="-5" dirty="0">
                <a:latin typeface="Calibri"/>
                <a:cs typeface="Calibri"/>
              </a:rPr>
              <a:t> tendon </a:t>
            </a:r>
            <a:r>
              <a:rPr sz="1400" spc="-10" dirty="0">
                <a:latin typeface="Calibri"/>
                <a:cs typeface="Calibri"/>
              </a:rPr>
              <a:t>facing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thorax</a:t>
            </a:r>
            <a:r>
              <a:rPr sz="1400" dirty="0">
                <a:latin typeface="Calibri"/>
                <a:cs typeface="Calibri"/>
              </a:rPr>
              <a:t> is</a:t>
            </a:r>
            <a:r>
              <a:rPr sz="1400" spc="-5" dirty="0">
                <a:latin typeface="Calibri"/>
                <a:cs typeface="Calibri"/>
              </a:rPr>
              <a:t> continuous </a:t>
            </a:r>
            <a:r>
              <a:rPr sz="1400" dirty="0">
                <a:latin typeface="Calibri"/>
                <a:cs typeface="Calibri"/>
              </a:rPr>
              <a:t>with,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inseparable </a:t>
            </a:r>
            <a:r>
              <a:rPr sz="1400" spc="-10" dirty="0">
                <a:latin typeface="Calibri"/>
                <a:cs typeface="Calibri"/>
              </a:rPr>
              <a:t>from,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fibrous pericardium.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ts val="1645"/>
              </a:lnSpc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Structures </a:t>
            </a:r>
            <a:r>
              <a:rPr sz="1400" spc="-10" dirty="0">
                <a:latin typeface="Calibri"/>
                <a:cs typeface="Calibri"/>
              </a:rPr>
              <a:t>must</a:t>
            </a:r>
            <a:r>
              <a:rPr sz="1400" dirty="0">
                <a:latin typeface="Calibri"/>
                <a:cs typeface="Calibri"/>
              </a:rPr>
              <a:t> pass</a:t>
            </a:r>
            <a:r>
              <a:rPr sz="1400" spc="-5" dirty="0">
                <a:latin typeface="Calibri"/>
                <a:cs typeface="Calibri"/>
              </a:rPr>
              <a:t> through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diaphragm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10" dirty="0">
                <a:latin typeface="Calibri"/>
                <a:cs typeface="Calibri"/>
              </a:rPr>
              <a:t>course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abdomen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-5" dirty="0">
                <a:latin typeface="Calibri"/>
                <a:cs typeface="Calibri"/>
              </a:rPr>
              <a:t> thorax.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inferior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vena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cava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passes </a:t>
            </a:r>
            <a:r>
              <a:rPr sz="1400" spc="-5" dirty="0">
                <a:latin typeface="Calibri"/>
                <a:cs typeface="Calibri"/>
              </a:rPr>
              <a:t>through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caval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opening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at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vertebral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level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T8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(vena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cava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8 </a:t>
            </a:r>
            <a:r>
              <a:rPr sz="1400" spc="-10" dirty="0">
                <a:latin typeface="Calibri"/>
                <a:cs typeface="Calibri"/>
              </a:rPr>
              <a:t>letters).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esophagus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and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vagal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trunks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 </a:t>
            </a:r>
            <a:r>
              <a:rPr sz="1400" spc="-5" dirty="0">
                <a:latin typeface="Calibri"/>
                <a:cs typeface="Calibri"/>
              </a:rPr>
              <a:t>through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esophageal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hiatus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at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vertebral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level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T10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(British spelling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oesophagus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 </a:t>
            </a:r>
            <a:r>
              <a:rPr sz="1400" spc="-10" dirty="0">
                <a:latin typeface="Calibri"/>
                <a:cs typeface="Calibri"/>
              </a:rPr>
              <a:t>letters).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aorta,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thoracic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duct,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and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azygos/hemiazygos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veins </a:t>
            </a:r>
            <a:r>
              <a:rPr sz="1400" dirty="0">
                <a:latin typeface="Calibri"/>
                <a:cs typeface="Calibri"/>
              </a:rPr>
              <a:t>pass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through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the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aortic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hiatus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at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vertebral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level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T12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(aortic </a:t>
            </a:r>
            <a:r>
              <a:rPr sz="1400" spc="-5" dirty="0">
                <a:latin typeface="Calibri"/>
                <a:cs typeface="Calibri"/>
              </a:rPr>
              <a:t>hiatus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12 </a:t>
            </a:r>
            <a:r>
              <a:rPr sz="1400" spc="-10" dirty="0">
                <a:latin typeface="Calibri"/>
                <a:cs typeface="Calibri"/>
              </a:rPr>
              <a:t>letters).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661" y="608076"/>
            <a:ext cx="479933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Motor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innervation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diaphragm</a:t>
            </a:r>
            <a:endParaRPr sz="1400">
              <a:latin typeface="Calibri"/>
              <a:cs typeface="Calibri"/>
            </a:endParaRPr>
          </a:p>
          <a:p>
            <a:pPr marL="298450" marR="5080" indent="-285750">
              <a:lnSpc>
                <a:spcPct val="99600"/>
              </a:lnSpc>
              <a:spcBef>
                <a:spcPts val="3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anterior </a:t>
            </a:r>
            <a:r>
              <a:rPr sz="1400" b="1" spc="-10" dirty="0">
                <a:latin typeface="Calibri"/>
                <a:cs typeface="Calibri"/>
              </a:rPr>
              <a:t>rami </a:t>
            </a:r>
            <a:r>
              <a:rPr sz="1400" b="1" spc="-5" dirty="0">
                <a:latin typeface="Calibri"/>
                <a:cs typeface="Calibri"/>
              </a:rPr>
              <a:t>of the C3-C5 </a:t>
            </a:r>
            <a:r>
              <a:rPr sz="1400" dirty="0">
                <a:latin typeface="Calibri"/>
                <a:cs typeface="Calibri"/>
              </a:rPr>
              <a:t>spinal </a:t>
            </a:r>
            <a:r>
              <a:rPr sz="1400" spc="-15" dirty="0">
                <a:latin typeface="Calibri"/>
                <a:cs typeface="Calibri"/>
              </a:rPr>
              <a:t>cord </a:t>
            </a:r>
            <a:r>
              <a:rPr sz="1400" spc="-5" dirty="0">
                <a:latin typeface="Calibri"/>
                <a:cs typeface="Calibri"/>
              </a:rPr>
              <a:t>levels contribute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axons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spc="-15" dirty="0">
                <a:latin typeface="Calibri"/>
                <a:cs typeface="Calibri"/>
              </a:rPr>
              <a:t>form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right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left </a:t>
            </a:r>
            <a:r>
              <a:rPr sz="1400" b="1" spc="-5" dirty="0">
                <a:latin typeface="Calibri"/>
                <a:cs typeface="Calibri"/>
              </a:rPr>
              <a:t>phrenic nerve</a:t>
            </a:r>
            <a:r>
              <a:rPr sz="1400" spc="-5" dirty="0">
                <a:latin typeface="Calibri"/>
                <a:cs typeface="Calibri"/>
              </a:rPr>
              <a:t>s. </a:t>
            </a:r>
            <a:r>
              <a:rPr sz="1400" dirty="0">
                <a:latin typeface="Calibri"/>
                <a:cs typeface="Calibri"/>
              </a:rPr>
              <a:t>(The </a:t>
            </a:r>
            <a:r>
              <a:rPr sz="1400" spc="-10" dirty="0">
                <a:latin typeface="Calibri"/>
                <a:cs typeface="Calibri"/>
              </a:rPr>
              <a:t>following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mnemonic can </a:t>
            </a:r>
            <a:r>
              <a:rPr sz="1400" dirty="0">
                <a:latin typeface="Calibri"/>
                <a:cs typeface="Calibri"/>
              </a:rPr>
              <a:t>help </a:t>
            </a:r>
            <a:r>
              <a:rPr sz="1400" spc="-5" dirty="0">
                <a:latin typeface="Calibri"/>
                <a:cs typeface="Calibri"/>
              </a:rPr>
              <a:t>remember </a:t>
            </a:r>
            <a:r>
              <a:rPr sz="1400" dirty="0">
                <a:latin typeface="Calibri"/>
                <a:cs typeface="Calibri"/>
              </a:rPr>
              <a:t>the spinal </a:t>
            </a:r>
            <a:r>
              <a:rPr sz="1400" spc="-15" dirty="0">
                <a:latin typeface="Calibri"/>
                <a:cs typeface="Calibri"/>
              </a:rPr>
              <a:t>cord </a:t>
            </a:r>
            <a:r>
              <a:rPr sz="1400" spc="-5" dirty="0">
                <a:latin typeface="Calibri"/>
                <a:cs typeface="Calibri"/>
              </a:rPr>
              <a:t>levels that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innervate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diaphragm: </a:t>
            </a:r>
            <a:r>
              <a:rPr sz="1400" dirty="0">
                <a:latin typeface="Calibri"/>
                <a:cs typeface="Calibri"/>
              </a:rPr>
              <a:t>C3, 4, and 5 </a:t>
            </a:r>
            <a:r>
              <a:rPr sz="1400" spc="-15" dirty="0">
                <a:latin typeface="Calibri"/>
                <a:cs typeface="Calibri"/>
              </a:rPr>
              <a:t>keep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alive.)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Phrenic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path</a:t>
            </a:r>
            <a:endParaRPr sz="1400">
              <a:latin typeface="Calibri"/>
              <a:cs typeface="Calibri"/>
            </a:endParaRPr>
          </a:p>
          <a:p>
            <a:pPr marL="755015" marR="487680" lvl="1" indent="-285750">
              <a:lnSpc>
                <a:spcPct val="10140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10" dirty="0">
                <a:latin typeface="Calibri"/>
                <a:cs typeface="Calibri"/>
              </a:rPr>
              <a:t>courses </a:t>
            </a:r>
            <a:r>
              <a:rPr sz="1400" spc="-5" dirty="0">
                <a:latin typeface="Calibri"/>
                <a:cs typeface="Calibri"/>
              </a:rPr>
              <a:t>through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neck anterior 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anterior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scalene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muscle</a:t>
            </a:r>
            <a:endParaRPr sz="1400">
              <a:latin typeface="Calibri"/>
              <a:cs typeface="Calibri"/>
            </a:endParaRPr>
          </a:p>
          <a:p>
            <a:pPr marL="755650" lvl="1" indent="-286385">
              <a:lnSpc>
                <a:spcPts val="161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10" dirty="0">
                <a:latin typeface="Calibri"/>
                <a:cs typeface="Calibri"/>
              </a:rPr>
              <a:t>enters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cavity </a:t>
            </a:r>
            <a:r>
              <a:rPr sz="1400" spc="-5" dirty="0">
                <a:latin typeface="Calibri"/>
                <a:cs typeface="Calibri"/>
              </a:rPr>
              <a:t>by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passing</a:t>
            </a:r>
            <a:r>
              <a:rPr sz="1400" spc="-5" dirty="0">
                <a:latin typeface="Calibri"/>
                <a:cs typeface="Calibri"/>
              </a:rPr>
              <a:t> through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755015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aperture.</a:t>
            </a:r>
            <a:endParaRPr sz="1400">
              <a:latin typeface="Calibri"/>
              <a:cs typeface="Calibri"/>
            </a:endParaRPr>
          </a:p>
          <a:p>
            <a:pPr marL="755015" marR="113030" lvl="1" indent="-285750">
              <a:lnSpc>
                <a:spcPct val="10140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dirty="0">
                <a:latin typeface="Calibri"/>
                <a:cs typeface="Calibri"/>
              </a:rPr>
              <a:t>passes </a:t>
            </a:r>
            <a:r>
              <a:rPr sz="1400" spc="-5" dirty="0">
                <a:latin typeface="Calibri"/>
                <a:cs typeface="Calibri"/>
              </a:rPr>
              <a:t>through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thorax </a:t>
            </a:r>
            <a:r>
              <a:rPr sz="1400" spc="-5" dirty="0">
                <a:latin typeface="Calibri"/>
                <a:cs typeface="Calibri"/>
              </a:rPr>
              <a:t>anterior 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root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fibrous pericardium </a:t>
            </a:r>
            <a:r>
              <a:rPr sz="1400" dirty="0">
                <a:latin typeface="Calibri"/>
                <a:cs typeface="Calibri"/>
              </a:rPr>
              <a:t>and the </a:t>
            </a:r>
            <a:r>
              <a:rPr sz="1400" spc="-5" dirty="0">
                <a:latin typeface="Calibri"/>
                <a:cs typeface="Calibri"/>
              </a:rPr>
              <a:t>parietal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pleura</a:t>
            </a:r>
            <a:endParaRPr sz="1400">
              <a:latin typeface="Calibri"/>
              <a:cs typeface="Calibri"/>
            </a:endParaRPr>
          </a:p>
          <a:p>
            <a:pPr marL="755650" lvl="1" indent="-286385">
              <a:lnSpc>
                <a:spcPts val="161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10" dirty="0">
                <a:latin typeface="Calibri"/>
                <a:cs typeface="Calibri"/>
              </a:rPr>
              <a:t>enters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diaphragm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dirty="0">
                <a:latin typeface="Calibri"/>
                <a:cs typeface="Calibri"/>
              </a:rPr>
              <a:t> its</a:t>
            </a:r>
            <a:r>
              <a:rPr sz="1400" spc="-5" dirty="0">
                <a:latin typeface="Calibri"/>
                <a:cs typeface="Calibri"/>
              </a:rPr>
              <a:t> superior</a:t>
            </a:r>
            <a:r>
              <a:rPr sz="1400" spc="-10" dirty="0">
                <a:latin typeface="Calibri"/>
                <a:cs typeface="Calibri"/>
              </a:rPr>
              <a:t> surface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39309" y="87883"/>
            <a:ext cx="2810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Diaphragm</a:t>
            </a:r>
            <a:r>
              <a:rPr spc="-35" dirty="0"/>
              <a:t> </a:t>
            </a:r>
            <a:r>
              <a:rPr spc="-10" dirty="0"/>
              <a:t>Motor</a:t>
            </a:r>
            <a:r>
              <a:rPr spc="-35" dirty="0"/>
              <a:t> </a:t>
            </a:r>
            <a:r>
              <a:rPr spc="-5" dirty="0"/>
              <a:t>Innervation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670040" y="589232"/>
            <a:ext cx="5944235" cy="6118225"/>
            <a:chOff x="5670040" y="589232"/>
            <a:chExt cx="5944235" cy="61182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0040" y="589232"/>
              <a:ext cx="5943714" cy="611777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96167" y="1342102"/>
              <a:ext cx="826135" cy="191770"/>
            </a:xfrm>
            <a:custGeom>
              <a:avLst/>
              <a:gdLst/>
              <a:ahLst/>
              <a:cxnLst/>
              <a:rect l="l" t="t" r="r" b="b"/>
              <a:pathLst>
                <a:path w="826134" h="191769">
                  <a:moveTo>
                    <a:pt x="0" y="0"/>
                  </a:moveTo>
                  <a:lnTo>
                    <a:pt x="825909" y="0"/>
                  </a:lnTo>
                  <a:lnTo>
                    <a:pt x="825909" y="191729"/>
                  </a:lnTo>
                  <a:lnTo>
                    <a:pt x="0" y="19172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33471" y="3456039"/>
              <a:ext cx="526415" cy="290195"/>
            </a:xfrm>
            <a:custGeom>
              <a:avLst/>
              <a:gdLst/>
              <a:ahLst/>
              <a:cxnLst/>
              <a:rect l="l" t="t" r="r" b="b"/>
              <a:pathLst>
                <a:path w="526415" h="290195">
                  <a:moveTo>
                    <a:pt x="0" y="0"/>
                  </a:moveTo>
                  <a:lnTo>
                    <a:pt x="526026" y="0"/>
                  </a:lnTo>
                  <a:lnTo>
                    <a:pt x="526026" y="290051"/>
                  </a:lnTo>
                  <a:lnTo>
                    <a:pt x="0" y="29005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23936" y="3456039"/>
              <a:ext cx="526415" cy="290195"/>
            </a:xfrm>
            <a:custGeom>
              <a:avLst/>
              <a:gdLst/>
              <a:ahLst/>
              <a:cxnLst/>
              <a:rect l="l" t="t" r="r" b="b"/>
              <a:pathLst>
                <a:path w="526414" h="290195">
                  <a:moveTo>
                    <a:pt x="0" y="0"/>
                  </a:moveTo>
                  <a:lnTo>
                    <a:pt x="526026" y="0"/>
                  </a:lnTo>
                  <a:lnTo>
                    <a:pt x="526026" y="290051"/>
                  </a:lnTo>
                  <a:lnTo>
                    <a:pt x="0" y="29005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486" y="2518383"/>
            <a:ext cx="5897880" cy="289369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0805" marR="381635">
              <a:lnSpc>
                <a:spcPct val="101400"/>
              </a:lnSpc>
              <a:spcBef>
                <a:spcPts val="225"/>
              </a:spcBef>
            </a:pPr>
            <a:r>
              <a:rPr sz="1400" b="1" spc="-5" dirty="0">
                <a:latin typeface="Calibri"/>
                <a:cs typeface="Calibri"/>
              </a:rPr>
              <a:t>CLINICAL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Paralysis</a:t>
            </a:r>
            <a:r>
              <a:rPr sz="1400" spc="-5" dirty="0">
                <a:latin typeface="Calibri"/>
                <a:cs typeface="Calibri"/>
              </a:rPr>
              <a:t> of one</a:t>
            </a:r>
            <a:r>
              <a:rPr sz="1400" dirty="0">
                <a:latin typeface="Calibri"/>
                <a:cs typeface="Calibri"/>
              </a:rPr>
              <a:t> half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due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injury</a:t>
            </a:r>
            <a:r>
              <a:rPr sz="1400" spc="-5" dirty="0">
                <a:latin typeface="Calibri"/>
                <a:cs typeface="Calibri"/>
              </a:rPr>
              <a:t> of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phrenic </a:t>
            </a:r>
            <a:r>
              <a:rPr sz="1400" dirty="0">
                <a:latin typeface="Calibri"/>
                <a:cs typeface="Calibri"/>
              </a:rPr>
              <a:t>nerve </a:t>
            </a:r>
            <a:r>
              <a:rPr sz="1400" spc="-5" dirty="0">
                <a:latin typeface="Calibri"/>
                <a:cs typeface="Calibri"/>
              </a:rPr>
              <a:t>does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affect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other half</a:t>
            </a:r>
            <a:r>
              <a:rPr sz="1400" spc="-5" dirty="0">
                <a:latin typeface="Calibri"/>
                <a:cs typeface="Calibri"/>
              </a:rPr>
              <a:t> of </a:t>
            </a:r>
            <a:r>
              <a:rPr sz="1400" dirty="0">
                <a:latin typeface="Calibri"/>
                <a:cs typeface="Calibri"/>
              </a:rPr>
              <a:t>this </a:t>
            </a:r>
            <a:r>
              <a:rPr sz="1400" spc="-5" dirty="0">
                <a:latin typeface="Calibri"/>
                <a:cs typeface="Calibri"/>
              </a:rPr>
              <a:t>large,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dome- </a:t>
            </a:r>
            <a:r>
              <a:rPr sz="1400" dirty="0">
                <a:latin typeface="Calibri"/>
                <a:cs typeface="Calibri"/>
              </a:rPr>
              <a:t> shaped</a:t>
            </a:r>
            <a:r>
              <a:rPr sz="1400" spc="-5" dirty="0">
                <a:latin typeface="Calibri"/>
                <a:cs typeface="Calibri"/>
              </a:rPr>
              <a:t> muscle.</a:t>
            </a:r>
            <a:r>
              <a:rPr sz="1400" spc="-10" dirty="0">
                <a:latin typeface="Calibri"/>
                <a:cs typeface="Calibri"/>
              </a:rPr>
              <a:t> Paralysis</a:t>
            </a:r>
            <a:r>
              <a:rPr sz="1400" spc="-5" dirty="0">
                <a:latin typeface="Calibri"/>
                <a:cs typeface="Calibri"/>
              </a:rPr>
              <a:t> results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paradoxical</a:t>
            </a:r>
            <a:r>
              <a:rPr sz="1400" spc="-5" dirty="0">
                <a:latin typeface="Calibri"/>
                <a:cs typeface="Calibri"/>
              </a:rPr>
              <a:t> diaphragm</a:t>
            </a:r>
            <a:endParaRPr sz="1400">
              <a:latin typeface="Calibri"/>
              <a:cs typeface="Calibri"/>
            </a:endParaRPr>
          </a:p>
          <a:p>
            <a:pPr marL="90805" marR="107950">
              <a:lnSpc>
                <a:spcPts val="1610"/>
              </a:lnSpc>
              <a:spcBef>
                <a:spcPts val="135"/>
              </a:spcBef>
            </a:pPr>
            <a:r>
              <a:rPr sz="1400" spc="-5" dirty="0">
                <a:latin typeface="Calibri"/>
                <a:cs typeface="Calibri"/>
              </a:rPr>
              <a:t>movements. Movements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 during hemiparalysis resulting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injury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one phrenic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follows.</a:t>
            </a:r>
            <a:endParaRPr sz="1400">
              <a:latin typeface="Calibri"/>
              <a:cs typeface="Calibri"/>
            </a:endParaRPr>
          </a:p>
          <a:p>
            <a:pPr marL="377190" indent="-286385">
              <a:lnSpc>
                <a:spcPts val="1635"/>
              </a:lnSpc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spc="-5" dirty="0">
                <a:latin typeface="Calibri"/>
                <a:cs typeface="Calibri"/>
              </a:rPr>
              <a:t>During </a:t>
            </a:r>
            <a:r>
              <a:rPr sz="1400" b="1" spc="-5" dirty="0">
                <a:latin typeface="Calibri"/>
                <a:cs typeface="Calibri"/>
              </a:rPr>
              <a:t>inspiration</a:t>
            </a:r>
            <a:r>
              <a:rPr sz="1400" spc="-5" dirty="0">
                <a:latin typeface="Calibri"/>
                <a:cs typeface="Calibri"/>
              </a:rPr>
              <a:t>,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paralyzed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side</a:t>
            </a:r>
            <a:r>
              <a:rPr sz="1400" spc="-5" dirty="0">
                <a:latin typeface="Calibri"/>
                <a:cs typeface="Calibri"/>
              </a:rPr>
              <a:t> (dome)</a:t>
            </a:r>
            <a:r>
              <a:rPr sz="1400" dirty="0">
                <a:latin typeface="Calibri"/>
                <a:cs typeface="Calibri"/>
              </a:rPr>
              <a:t> 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pushed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superiorly</a:t>
            </a:r>
            <a:r>
              <a:rPr sz="1400" spc="-5" dirty="0">
                <a:latin typeface="Calibri"/>
                <a:cs typeface="Calibri"/>
              </a:rPr>
              <a:t>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endParaRPr sz="1400">
              <a:latin typeface="Calibri"/>
              <a:cs typeface="Calibri"/>
            </a:endParaRPr>
          </a:p>
          <a:p>
            <a:pPr marL="376555" marR="535305">
              <a:lnSpc>
                <a:spcPct val="101400"/>
              </a:lnSpc>
            </a:pPr>
            <a:r>
              <a:rPr sz="1400" spc="-5" dirty="0">
                <a:latin typeface="Calibri"/>
                <a:cs typeface="Calibri"/>
              </a:rPr>
              <a:t>results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normal</a:t>
            </a:r>
            <a:r>
              <a:rPr sz="1400" dirty="0">
                <a:latin typeface="Calibri"/>
                <a:cs typeface="Calibri"/>
              </a:rPr>
              <a:t> side </a:t>
            </a:r>
            <a:r>
              <a:rPr sz="1400" spc="-5" dirty="0">
                <a:latin typeface="Calibri"/>
                <a:cs typeface="Calibri"/>
              </a:rPr>
              <a:t>descending during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inspiration, which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increases abdominal cavity pressure.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increase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5" dirty="0">
                <a:latin typeface="Calibri"/>
                <a:cs typeface="Calibri"/>
              </a:rPr>
              <a:t>intra-abdominal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pressure </a:t>
            </a:r>
            <a:r>
              <a:rPr sz="1400" dirty="0">
                <a:latin typeface="Calibri"/>
                <a:cs typeface="Calibri"/>
              </a:rPr>
              <a:t>pushes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abdominal viscera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toward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thorax.</a:t>
            </a:r>
            <a:endParaRPr sz="1400">
              <a:latin typeface="Calibri"/>
              <a:cs typeface="Calibri"/>
            </a:endParaRPr>
          </a:p>
          <a:p>
            <a:pPr marL="377190" indent="-286385">
              <a:lnSpc>
                <a:spcPts val="1610"/>
              </a:lnSpc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spc="-5" dirty="0">
                <a:latin typeface="Calibri"/>
                <a:cs typeface="Calibri"/>
              </a:rPr>
              <a:t>During </a:t>
            </a:r>
            <a:r>
              <a:rPr sz="1400" b="1" spc="-10" dirty="0">
                <a:latin typeface="Calibri"/>
                <a:cs typeface="Calibri"/>
              </a:rPr>
              <a:t>expiration</a:t>
            </a:r>
            <a:r>
              <a:rPr sz="1400" spc="-10" dirty="0">
                <a:latin typeface="Calibri"/>
                <a:cs typeface="Calibri"/>
              </a:rPr>
              <a:t>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paralyzed</a:t>
            </a:r>
            <a:r>
              <a:rPr sz="1400" spc="-5" dirty="0">
                <a:latin typeface="Calibri"/>
                <a:cs typeface="Calibri"/>
              </a:rPr>
              <a:t> dome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pushed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inferiorly</a:t>
            </a:r>
            <a:r>
              <a:rPr sz="1400" spc="-5" dirty="0">
                <a:latin typeface="Calibri"/>
                <a:cs typeface="Calibri"/>
              </a:rPr>
              <a:t>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5" dirty="0">
                <a:latin typeface="Calibri"/>
                <a:cs typeface="Calibri"/>
              </a:rPr>
              <a:t> results</a:t>
            </a:r>
            <a:endParaRPr sz="1400">
              <a:latin typeface="Calibri"/>
              <a:cs typeface="Calibri"/>
            </a:endParaRPr>
          </a:p>
          <a:p>
            <a:pPr marL="376555" marR="290195">
              <a:lnSpc>
                <a:spcPts val="1700"/>
              </a:lnSpc>
              <a:spcBef>
                <a:spcPts val="40"/>
              </a:spcBef>
            </a:pP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normal </a:t>
            </a:r>
            <a:r>
              <a:rPr sz="1400" dirty="0">
                <a:latin typeface="Calibri"/>
                <a:cs typeface="Calibri"/>
              </a:rPr>
              <a:t>side ascending during </a:t>
            </a:r>
            <a:r>
              <a:rPr sz="1400" spc="-5" dirty="0">
                <a:latin typeface="Calibri"/>
                <a:cs typeface="Calibri"/>
              </a:rPr>
              <a:t>expiration, which increases </a:t>
            </a:r>
            <a:r>
              <a:rPr sz="1400" spc="-10" dirty="0">
                <a:latin typeface="Calibri"/>
                <a:cs typeface="Calibri"/>
              </a:rPr>
              <a:t>intra-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 pressure.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increase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10" dirty="0">
                <a:latin typeface="Calibri"/>
                <a:cs typeface="Calibri"/>
              </a:rPr>
              <a:t>intra-thoracic </a:t>
            </a:r>
            <a:r>
              <a:rPr sz="1400" spc="-5" dirty="0">
                <a:latin typeface="Calibri"/>
                <a:cs typeface="Calibri"/>
              </a:rPr>
              <a:t>pressure causes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diaphragm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pushed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inferiorly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toward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abdomen.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6705" y="2518384"/>
            <a:ext cx="5562293" cy="28930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8226" y="1284732"/>
            <a:ext cx="6360160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Movements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normal diaphragm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ventilation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follows: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 descends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inspiration,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which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increases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cavity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volume.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diaphragm ascends during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expiration, which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decreases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cavity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volume.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1732" y="151891"/>
            <a:ext cx="2208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Diaphragm</a:t>
            </a:r>
            <a:r>
              <a:rPr spc="-55" dirty="0"/>
              <a:t> </a:t>
            </a:r>
            <a:r>
              <a:rPr spc="-10" dirty="0"/>
              <a:t>Movements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8" y="348995"/>
            <a:ext cx="587946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sternum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bone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consisting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three </a:t>
            </a:r>
            <a:r>
              <a:rPr sz="1400" dirty="0">
                <a:latin typeface="Calibri"/>
                <a:cs typeface="Calibri"/>
              </a:rPr>
              <a:t>parts.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400" b="1" spc="-5" dirty="0">
                <a:latin typeface="Calibri"/>
                <a:cs typeface="Calibri"/>
              </a:rPr>
              <a:t>Manubrium</a:t>
            </a:r>
            <a:endParaRPr sz="1400">
              <a:latin typeface="Calibri"/>
              <a:cs typeface="Calibri"/>
            </a:endParaRPr>
          </a:p>
          <a:p>
            <a:pPr marL="755015" marR="5080" lvl="1" indent="-285750">
              <a:lnSpc>
                <a:spcPts val="1700"/>
              </a:lnSpc>
              <a:spcBef>
                <a:spcPts val="35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superior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edge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manubrium</a:t>
            </a:r>
            <a:r>
              <a:rPr sz="1400" spc="-10" dirty="0">
                <a:latin typeface="Calibri"/>
                <a:cs typeface="Calibri"/>
              </a:rPr>
              <a:t> contains</a:t>
            </a:r>
            <a:r>
              <a:rPr sz="1400" dirty="0">
                <a:latin typeface="Calibri"/>
                <a:cs typeface="Calibri"/>
              </a:rPr>
              <a:t> an easily </a:t>
            </a:r>
            <a:r>
              <a:rPr sz="1400" spc="-5" dirty="0">
                <a:latin typeface="Calibri"/>
                <a:cs typeface="Calibri"/>
              </a:rPr>
              <a:t>palpated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notch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called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jugular </a:t>
            </a:r>
            <a:r>
              <a:rPr sz="1400" b="1" spc="-10" dirty="0">
                <a:latin typeface="Calibri"/>
                <a:cs typeface="Calibri"/>
              </a:rPr>
              <a:t>(suprasternal)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notch</a:t>
            </a:r>
            <a:r>
              <a:rPr sz="1400" spc="-1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755650" lvl="1" indent="-286385">
              <a:lnSpc>
                <a:spcPts val="155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forms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several</a:t>
            </a:r>
            <a:r>
              <a:rPr sz="1400" spc="-5" dirty="0">
                <a:latin typeface="Calibri"/>
                <a:cs typeface="Calibri"/>
              </a:rPr>
              <a:t> articulations.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38" y="1415796"/>
            <a:ext cx="6057900" cy="450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0" indent="-2863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237615" algn="l"/>
                <a:tab pos="1238250" algn="l"/>
              </a:tabLst>
            </a:pPr>
            <a:r>
              <a:rPr sz="1400" spc="-5" dirty="0">
                <a:latin typeface="Calibri"/>
                <a:cs typeface="Calibri"/>
              </a:rPr>
              <a:t>It articulates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clavicle at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clavicular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notch </a:t>
            </a:r>
            <a:r>
              <a:rPr sz="1400" spc="-10" dirty="0">
                <a:latin typeface="Calibri"/>
                <a:cs typeface="Calibri"/>
              </a:rPr>
              <a:t>forming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1237615">
              <a:lnSpc>
                <a:spcPct val="100000"/>
              </a:lnSpc>
              <a:spcBef>
                <a:spcPts val="20"/>
              </a:spcBef>
            </a:pPr>
            <a:r>
              <a:rPr sz="1400" b="1" spc="-5" dirty="0">
                <a:latin typeface="Calibri"/>
                <a:cs typeface="Calibri"/>
              </a:rPr>
              <a:t>sternoclavicular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joint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37615" marR="226060" indent="-285750">
              <a:lnSpc>
                <a:spcPct val="99500"/>
              </a:lnSpc>
              <a:spcBef>
                <a:spcPts val="10"/>
              </a:spcBef>
              <a:buFont typeface="Arial MT"/>
              <a:buChar char="•"/>
              <a:tabLst>
                <a:tab pos="1237615" algn="l"/>
                <a:tab pos="1238250" algn="l"/>
              </a:tabLst>
            </a:pP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-5" dirty="0">
                <a:latin typeface="Calibri"/>
                <a:cs typeface="Calibri"/>
              </a:rPr>
              <a:t> cartilage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first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 </a:t>
            </a:r>
            <a:r>
              <a:rPr sz="1400" spc="-10" dirty="0">
                <a:latin typeface="Calibri"/>
                <a:cs typeface="Calibri"/>
              </a:rPr>
              <a:t>forming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first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sternocostal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sternocostal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</a:t>
            </a:r>
            <a:r>
              <a:rPr sz="1400" dirty="0">
                <a:latin typeface="Calibri"/>
                <a:cs typeface="Calibri"/>
              </a:rPr>
              <a:t> 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unique</a:t>
            </a:r>
            <a:r>
              <a:rPr sz="1400" spc="-5" dirty="0">
                <a:latin typeface="Calibri"/>
                <a:cs typeface="Calibri"/>
              </a:rPr>
              <a:t> when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compared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other </a:t>
            </a:r>
            <a:r>
              <a:rPr sz="1400" spc="-10" dirty="0">
                <a:latin typeface="Calibri"/>
                <a:cs typeface="Calibri"/>
              </a:rPr>
              <a:t>sternocostal </a:t>
            </a:r>
            <a:r>
              <a:rPr sz="1400" spc="-5" dirty="0">
                <a:latin typeface="Calibri"/>
                <a:cs typeface="Calibri"/>
              </a:rPr>
              <a:t>joints because </a:t>
            </a:r>
            <a:r>
              <a:rPr sz="1400" dirty="0">
                <a:latin typeface="Calibri"/>
                <a:cs typeface="Calibri"/>
              </a:rPr>
              <a:t>it is a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synchondrosis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not</a:t>
            </a:r>
            <a:r>
              <a:rPr sz="1400" dirty="0">
                <a:latin typeface="Calibri"/>
                <a:cs typeface="Calibri"/>
              </a:rPr>
              <a:t> a </a:t>
            </a:r>
            <a:r>
              <a:rPr sz="1400" spc="-5" dirty="0">
                <a:latin typeface="Calibri"/>
                <a:cs typeface="Calibri"/>
              </a:rPr>
              <a:t>synovial joint.</a:t>
            </a:r>
            <a:endParaRPr sz="1400">
              <a:latin typeface="Calibri"/>
              <a:cs typeface="Calibri"/>
            </a:endParaRPr>
          </a:p>
          <a:p>
            <a:pPr marL="1237615" marR="26289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1237615" algn="l"/>
                <a:tab pos="1238250" algn="l"/>
              </a:tabLst>
            </a:pP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</a:t>
            </a:r>
            <a:r>
              <a:rPr sz="1400" dirty="0">
                <a:latin typeface="Calibri"/>
                <a:cs typeface="Calibri"/>
              </a:rPr>
              <a:t> 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 of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second rib.</a:t>
            </a:r>
            <a:endParaRPr sz="1400">
              <a:latin typeface="Calibri"/>
              <a:cs typeface="Calibri"/>
            </a:endParaRPr>
          </a:p>
          <a:p>
            <a:pPr marL="1237615" marR="146050" indent="-285750">
              <a:lnSpc>
                <a:spcPct val="98600"/>
              </a:lnSpc>
              <a:spcBef>
                <a:spcPts val="45"/>
              </a:spcBef>
              <a:buFont typeface="Arial MT"/>
              <a:buChar char="•"/>
              <a:tabLst>
                <a:tab pos="1237615" algn="l"/>
                <a:tab pos="1238250" algn="l"/>
              </a:tabLst>
            </a:pPr>
            <a:r>
              <a:rPr sz="1400" spc="-5" dirty="0">
                <a:latin typeface="Calibri"/>
                <a:cs typeface="Calibri"/>
              </a:rPr>
              <a:t>It articulates </a:t>
            </a:r>
            <a:r>
              <a:rPr sz="1400" dirty="0">
                <a:latin typeface="Calibri"/>
                <a:cs typeface="Calibri"/>
              </a:rPr>
              <a:t>with the </a:t>
            </a:r>
            <a:r>
              <a:rPr sz="1400" spc="-5" dirty="0">
                <a:latin typeface="Calibri"/>
                <a:cs typeface="Calibri"/>
              </a:rPr>
              <a:t>body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sternum at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manubriosternal joint </a:t>
            </a:r>
            <a:r>
              <a:rPr sz="1400" b="1" spc="-10" dirty="0">
                <a:latin typeface="Calibri"/>
                <a:cs typeface="Calibri"/>
              </a:rPr>
              <a:t>(sternal </a:t>
            </a:r>
            <a:r>
              <a:rPr sz="1400" b="1" spc="-5" dirty="0">
                <a:latin typeface="Calibri"/>
                <a:cs typeface="Calibri"/>
              </a:rPr>
              <a:t>angle of Louis</a:t>
            </a:r>
            <a:r>
              <a:rPr sz="1400" spc="-5" dirty="0">
                <a:latin typeface="Calibri"/>
                <a:cs typeface="Calibri"/>
              </a:rPr>
              <a:t>). </a:t>
            </a:r>
            <a:r>
              <a:rPr sz="1400" dirty="0">
                <a:latin typeface="Calibri"/>
                <a:cs typeface="Calibri"/>
              </a:rPr>
              <a:t>This is an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important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palpable</a:t>
            </a:r>
            <a:r>
              <a:rPr sz="1400" spc="-5" dirty="0">
                <a:latin typeface="Calibri"/>
                <a:cs typeface="Calibri"/>
              </a:rPr>
              <a:t> landmark that</a:t>
            </a:r>
            <a:r>
              <a:rPr sz="1400" dirty="0">
                <a:latin typeface="Calibri"/>
                <a:cs typeface="Calibri"/>
              </a:rPr>
              <a:t> is</a:t>
            </a:r>
            <a:r>
              <a:rPr sz="1400" spc="-5" dirty="0">
                <a:latin typeface="Calibri"/>
                <a:cs typeface="Calibri"/>
              </a:rPr>
              <a:t> presented on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next</a:t>
            </a:r>
            <a:r>
              <a:rPr sz="1400" dirty="0">
                <a:latin typeface="Calibri"/>
                <a:cs typeface="Calibri"/>
              </a:rPr>
              <a:t> slide.</a:t>
            </a:r>
            <a:endParaRPr sz="1400">
              <a:latin typeface="Calibri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25"/>
              </a:spcBef>
              <a:buAutoNum type="arabicPeriod" startAt="2"/>
              <a:tabLst>
                <a:tab pos="380365" algn="l"/>
                <a:tab pos="381000" algn="l"/>
              </a:tabLst>
            </a:pPr>
            <a:r>
              <a:rPr sz="1400" b="1" spc="-5" dirty="0">
                <a:latin typeface="Calibri"/>
                <a:cs typeface="Calibri"/>
              </a:rPr>
              <a:t>Body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of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sternum</a:t>
            </a:r>
            <a:endParaRPr sz="1400">
              <a:latin typeface="Calibri"/>
              <a:cs typeface="Calibri"/>
            </a:endParaRPr>
          </a:p>
          <a:p>
            <a:pPr marL="781050" lvl="1" indent="-286385">
              <a:lnSpc>
                <a:spcPct val="100000"/>
              </a:lnSpc>
              <a:buFont typeface="Arial MT"/>
              <a:buChar char="•"/>
              <a:tabLst>
                <a:tab pos="780415" algn="l"/>
                <a:tab pos="7810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body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sternum</a:t>
            </a:r>
            <a:r>
              <a:rPr sz="1400" spc="-15" dirty="0">
                <a:latin typeface="Calibri"/>
                <a:cs typeface="Calibri"/>
              </a:rPr>
              <a:t> forms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bulk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sternum.</a:t>
            </a:r>
            <a:endParaRPr sz="1400">
              <a:latin typeface="Calibri"/>
              <a:cs typeface="Calibri"/>
            </a:endParaRPr>
          </a:p>
          <a:p>
            <a:pPr marL="781050" lvl="1" indent="-286385">
              <a:lnSpc>
                <a:spcPts val="1645"/>
              </a:lnSpc>
              <a:spcBef>
                <a:spcPts val="25"/>
              </a:spcBef>
              <a:buFont typeface="Arial MT"/>
              <a:buChar char="•"/>
              <a:tabLst>
                <a:tab pos="780415" algn="l"/>
                <a:tab pos="781050" algn="l"/>
              </a:tabLst>
            </a:pPr>
            <a:r>
              <a:rPr sz="1400" spc="-5" dirty="0">
                <a:latin typeface="Calibri"/>
                <a:cs typeface="Calibri"/>
              </a:rPr>
              <a:t>Articulations</a:t>
            </a:r>
            <a:endParaRPr sz="1400">
              <a:latin typeface="Calibri"/>
              <a:cs typeface="Calibri"/>
            </a:endParaRPr>
          </a:p>
          <a:p>
            <a:pPr marL="1238250" lvl="2" indent="-286385">
              <a:lnSpc>
                <a:spcPts val="1645"/>
              </a:lnSpc>
              <a:buFont typeface="Arial MT"/>
              <a:buChar char="•"/>
              <a:tabLst>
                <a:tab pos="1237615" algn="l"/>
                <a:tab pos="1238250" algn="l"/>
              </a:tabLst>
            </a:pP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</a:t>
            </a:r>
            <a:r>
              <a:rPr sz="1400" dirty="0">
                <a:latin typeface="Calibri"/>
                <a:cs typeface="Calibri"/>
              </a:rPr>
              <a:t> with the 2</a:t>
            </a:r>
            <a:r>
              <a:rPr sz="1350" baseline="24691" dirty="0">
                <a:latin typeface="Calibri"/>
                <a:cs typeface="Calibri"/>
              </a:rPr>
              <a:t>nd</a:t>
            </a:r>
            <a:r>
              <a:rPr sz="1400" dirty="0">
                <a:latin typeface="Calibri"/>
                <a:cs typeface="Calibri"/>
              </a:rPr>
              <a:t>-7</a:t>
            </a:r>
            <a:r>
              <a:rPr sz="1350" baseline="24691" dirty="0">
                <a:latin typeface="Calibri"/>
                <a:cs typeface="Calibri"/>
              </a:rPr>
              <a:t>th</a:t>
            </a:r>
            <a:r>
              <a:rPr sz="1350" spc="195" baseline="24691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(sternocostal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joints).</a:t>
            </a:r>
            <a:endParaRPr sz="1400">
              <a:latin typeface="Calibri"/>
              <a:cs typeface="Calibri"/>
            </a:endParaRPr>
          </a:p>
          <a:p>
            <a:pPr marL="1237615" marR="652780" lvl="2" indent="-285750">
              <a:lnSpc>
                <a:spcPct val="101400"/>
              </a:lnSpc>
              <a:buFont typeface="Arial MT"/>
              <a:buChar char="•"/>
              <a:tabLst>
                <a:tab pos="1237615" algn="l"/>
                <a:tab pos="1238250" algn="l"/>
              </a:tabLst>
            </a:pP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</a:t>
            </a:r>
            <a:r>
              <a:rPr sz="1400" dirty="0">
                <a:latin typeface="Calibri"/>
                <a:cs typeface="Calibri"/>
              </a:rPr>
              <a:t> with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Xiphoid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process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xiphosternal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junction.</a:t>
            </a:r>
            <a:endParaRPr sz="1400">
              <a:latin typeface="Calibri"/>
              <a:cs typeface="Calibri"/>
            </a:endParaRPr>
          </a:p>
          <a:p>
            <a:pPr marL="381000" indent="-342900">
              <a:lnSpc>
                <a:spcPct val="100000"/>
              </a:lnSpc>
              <a:buAutoNum type="arabicPeriod" startAt="2"/>
              <a:tabLst>
                <a:tab pos="380365" algn="l"/>
                <a:tab pos="381000" algn="l"/>
              </a:tabLst>
            </a:pPr>
            <a:r>
              <a:rPr sz="1400" b="1" spc="-5" dirty="0">
                <a:latin typeface="Calibri"/>
                <a:cs typeface="Calibri"/>
              </a:rPr>
              <a:t>Xiphoid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process</a:t>
            </a:r>
            <a:endParaRPr sz="1400">
              <a:latin typeface="Calibri"/>
              <a:cs typeface="Calibri"/>
            </a:endParaRPr>
          </a:p>
          <a:p>
            <a:pPr marL="780415" marR="46355" lvl="1" indent="-285750">
              <a:lnSpc>
                <a:spcPct val="98600"/>
              </a:lnSpc>
              <a:spcBef>
                <a:spcPts val="50"/>
              </a:spcBef>
              <a:buFont typeface="Arial MT"/>
              <a:buChar char="•"/>
              <a:tabLst>
                <a:tab pos="780415" algn="l"/>
                <a:tab pos="781050" algn="l"/>
              </a:tabLst>
            </a:pPr>
            <a:r>
              <a:rPr sz="1400" dirty="0">
                <a:latin typeface="Calibri"/>
                <a:cs typeface="Calibri"/>
              </a:rPr>
              <a:t>The xiphoid </a:t>
            </a:r>
            <a:r>
              <a:rPr sz="1400" spc="-10" dirty="0">
                <a:latin typeface="Calibri"/>
                <a:cs typeface="Calibri"/>
              </a:rPr>
              <a:t>process </a:t>
            </a:r>
            <a:r>
              <a:rPr sz="1400" dirty="0">
                <a:latin typeface="Calibri"/>
                <a:cs typeface="Calibri"/>
              </a:rPr>
              <a:t>is the </a:t>
            </a:r>
            <a:r>
              <a:rPr sz="1400" spc="-5" dirty="0">
                <a:latin typeface="Calibri"/>
                <a:cs typeface="Calibri"/>
              </a:rPr>
              <a:t>smallest part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sternum. In youth </a:t>
            </a:r>
            <a:r>
              <a:rPr sz="1400" dirty="0">
                <a:latin typeface="Calibri"/>
                <a:cs typeface="Calibri"/>
              </a:rPr>
              <a:t>it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 entirely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hyaline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</a:t>
            </a:r>
            <a:r>
              <a:rPr sz="1400" dirty="0">
                <a:latin typeface="Calibri"/>
                <a:cs typeface="Calibri"/>
              </a:rPr>
              <a:t> but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gradually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replaced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15" dirty="0">
                <a:latin typeface="Calibri"/>
                <a:cs typeface="Calibri"/>
              </a:rPr>
              <a:t>core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bone during adulthood.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50378" y="0"/>
            <a:ext cx="2393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Osseous</a:t>
            </a:r>
            <a:r>
              <a:rPr spc="-35" dirty="0"/>
              <a:t> </a:t>
            </a:r>
            <a:r>
              <a:rPr spc="-10" dirty="0"/>
              <a:t>Thorax:</a:t>
            </a:r>
            <a:r>
              <a:rPr spc="-20" dirty="0"/>
              <a:t> </a:t>
            </a:r>
            <a:r>
              <a:rPr spc="-5" dirty="0"/>
              <a:t>Sternum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8786" y="369331"/>
            <a:ext cx="5637074" cy="54578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34283" y="346963"/>
            <a:ext cx="19837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https://3d4medic.al/VFNQekPB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1160" y="684276"/>
            <a:ext cx="9394825" cy="67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The sensory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innervation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diaphragm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15" dirty="0">
                <a:latin typeface="Calibri"/>
                <a:cs typeface="Calibri"/>
              </a:rPr>
              <a:t>different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central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10" dirty="0">
                <a:latin typeface="Calibri"/>
                <a:cs typeface="Calibri"/>
              </a:rPr>
              <a:t>compared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peripheral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5" dirty="0">
                <a:latin typeface="Calibri"/>
                <a:cs typeface="Calibri"/>
              </a:rPr>
              <a:t>Afferent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neurons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central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region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contained</a:t>
            </a:r>
            <a:r>
              <a:rPr sz="1400" dirty="0">
                <a:latin typeface="Calibri"/>
                <a:cs typeface="Calibri"/>
              </a:rPr>
              <a:t> within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phrenic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nerves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enter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b="1" spc="-5" dirty="0">
                <a:latin typeface="Calibri"/>
                <a:cs typeface="Calibri"/>
              </a:rPr>
              <a:t>C3-C5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spinal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cord</a:t>
            </a:r>
            <a:r>
              <a:rPr sz="1400" b="1" spc="-5" dirty="0">
                <a:latin typeface="Calibri"/>
                <a:cs typeface="Calibri"/>
              </a:rPr>
              <a:t> levels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5" dirty="0">
                <a:latin typeface="Calibri"/>
                <a:cs typeface="Calibri"/>
              </a:rPr>
              <a:t>Afferent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neurons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peripheral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region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contained</a:t>
            </a:r>
            <a:r>
              <a:rPr sz="1400" dirty="0">
                <a:latin typeface="Calibri"/>
                <a:cs typeface="Calibri"/>
              </a:rPr>
              <a:t> within 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intercostal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nerves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(T5-T-11)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b="1" spc="-10" dirty="0">
                <a:latin typeface="Calibri"/>
                <a:cs typeface="Calibri"/>
              </a:rPr>
              <a:t>subcostal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nerves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(T12).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9701" y="1697211"/>
            <a:ext cx="5208905" cy="267779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0805" marR="600075" algn="just">
              <a:lnSpc>
                <a:spcPct val="101400"/>
              </a:lnSpc>
              <a:spcBef>
                <a:spcPts val="235"/>
              </a:spcBef>
            </a:pPr>
            <a:r>
              <a:rPr sz="1400" b="1" spc="-5" dirty="0">
                <a:latin typeface="Calibri"/>
                <a:cs typeface="Calibri"/>
              </a:rPr>
              <a:t>CLINICAL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Referred </a:t>
            </a:r>
            <a:r>
              <a:rPr sz="1400" spc="-5" dirty="0">
                <a:latin typeface="Calibri"/>
                <a:cs typeface="Calibri"/>
              </a:rPr>
              <a:t>diaphragmatic </a:t>
            </a:r>
            <a:r>
              <a:rPr sz="1400" dirty="0">
                <a:latin typeface="Calibri"/>
                <a:cs typeface="Calibri"/>
              </a:rPr>
              <a:t>pain </a:t>
            </a:r>
            <a:r>
              <a:rPr sz="1400" spc="-5" dirty="0">
                <a:latin typeface="Calibri"/>
                <a:cs typeface="Calibri"/>
              </a:rPr>
              <a:t>(Figure 5.4)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Due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dual sensory </a:t>
            </a:r>
            <a:r>
              <a:rPr sz="1400" spc="-5" dirty="0">
                <a:latin typeface="Calibri"/>
                <a:cs typeface="Calibri"/>
              </a:rPr>
              <a:t>innervation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diaphragm, </a:t>
            </a:r>
            <a:r>
              <a:rPr sz="1400" dirty="0">
                <a:latin typeface="Calibri"/>
                <a:cs typeface="Calibri"/>
              </a:rPr>
              <a:t>pain </a:t>
            </a:r>
            <a:r>
              <a:rPr sz="1400" spc="-10" dirty="0">
                <a:latin typeface="Calibri"/>
                <a:cs typeface="Calibri"/>
              </a:rPr>
              <a:t>can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referred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two </a:t>
            </a:r>
            <a:r>
              <a:rPr sz="1400" spc="-15" dirty="0">
                <a:latin typeface="Calibri"/>
                <a:cs typeface="Calibri"/>
              </a:rPr>
              <a:t>different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areas.</a:t>
            </a:r>
            <a:endParaRPr sz="1400">
              <a:latin typeface="Calibri"/>
              <a:cs typeface="Calibri"/>
            </a:endParaRPr>
          </a:p>
          <a:p>
            <a:pPr marL="377190" marR="180975" indent="-285750">
              <a:lnSpc>
                <a:spcPct val="99500"/>
              </a:lnSpc>
              <a:spcBef>
                <a:spcPts val="10"/>
              </a:spcBef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spc="-5" dirty="0">
                <a:latin typeface="Calibri"/>
                <a:cs typeface="Calibri"/>
              </a:rPr>
              <a:t>Irritation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diaphragmatic pleura </a:t>
            </a:r>
            <a:r>
              <a:rPr sz="1400" spc="-10" dirty="0">
                <a:latin typeface="Calibri"/>
                <a:cs typeface="Calibri"/>
              </a:rPr>
              <a:t>(thorax </a:t>
            </a:r>
            <a:r>
              <a:rPr sz="1400" dirty="0">
                <a:latin typeface="Calibri"/>
                <a:cs typeface="Calibri"/>
              </a:rPr>
              <a:t>side </a:t>
            </a:r>
            <a:r>
              <a:rPr sz="1400" spc="-5" dirty="0">
                <a:latin typeface="Calibri"/>
                <a:cs typeface="Calibri"/>
              </a:rPr>
              <a:t>of diaphragm)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 diaphragmatic peritoneum (abdominal </a:t>
            </a:r>
            <a:r>
              <a:rPr sz="1400" dirty="0">
                <a:latin typeface="Calibri"/>
                <a:cs typeface="Calibri"/>
              </a:rPr>
              <a:t>side </a:t>
            </a:r>
            <a:r>
              <a:rPr sz="1400" spc="-5" dirty="0">
                <a:latin typeface="Calibri"/>
                <a:cs typeface="Calibri"/>
              </a:rPr>
              <a:t>of diaphragm)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typically results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5" dirty="0">
                <a:latin typeface="Calibri"/>
                <a:cs typeface="Calibri"/>
              </a:rPr>
              <a:t>shoulder </a:t>
            </a:r>
            <a:r>
              <a:rPr sz="1400" dirty="0">
                <a:latin typeface="Calibri"/>
                <a:cs typeface="Calibri"/>
              </a:rPr>
              <a:t>pain, </a:t>
            </a:r>
            <a:r>
              <a:rPr sz="1400" spc="-5" dirty="0">
                <a:latin typeface="Calibri"/>
                <a:cs typeface="Calibri"/>
              </a:rPr>
              <a:t>which corresponds to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dermatome </a:t>
            </a:r>
            <a:r>
              <a:rPr sz="1400" spc="-5" dirty="0">
                <a:latin typeface="Calibri"/>
                <a:cs typeface="Calibri"/>
              </a:rPr>
              <a:t>levels </a:t>
            </a:r>
            <a:r>
              <a:rPr sz="1400" dirty="0">
                <a:latin typeface="Calibri"/>
                <a:cs typeface="Calibri"/>
              </a:rPr>
              <a:t>C3-C5.</a:t>
            </a:r>
            <a:endParaRPr sz="1400">
              <a:latin typeface="Calibri"/>
              <a:cs typeface="Calibri"/>
            </a:endParaRPr>
          </a:p>
          <a:p>
            <a:pPr marL="377190" marR="624205" indent="-285750">
              <a:lnSpc>
                <a:spcPct val="99000"/>
              </a:lnSpc>
              <a:spcBef>
                <a:spcPts val="40"/>
              </a:spcBef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spc="-5" dirty="0">
                <a:latin typeface="Calibri"/>
                <a:cs typeface="Calibri"/>
              </a:rPr>
              <a:t>Irritation to </a:t>
            </a:r>
            <a:r>
              <a:rPr sz="1400" dirty="0">
                <a:latin typeface="Calibri"/>
                <a:cs typeface="Calibri"/>
              </a:rPr>
              <a:t>the periphery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 results </a:t>
            </a:r>
            <a:r>
              <a:rPr sz="1400" dirty="0">
                <a:latin typeface="Calibri"/>
                <a:cs typeface="Calibri"/>
              </a:rPr>
              <a:t>in pain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referred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skin </a:t>
            </a:r>
            <a:r>
              <a:rPr sz="1400" spc="-10" dirty="0">
                <a:latin typeface="Calibri"/>
                <a:cs typeface="Calibri"/>
              </a:rPr>
              <a:t>covering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costal </a:t>
            </a:r>
            <a:r>
              <a:rPr sz="1400" spc="-5" dirty="0">
                <a:latin typeface="Calibri"/>
                <a:cs typeface="Calibri"/>
              </a:rPr>
              <a:t>margin on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anterolateral </a:t>
            </a:r>
            <a:r>
              <a:rPr sz="1400" spc="-5" dirty="0">
                <a:latin typeface="Calibri"/>
                <a:cs typeface="Calibri"/>
              </a:rPr>
              <a:t>abdominal wall, which corresponds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dermatomes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lower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56429" y="20828"/>
            <a:ext cx="2953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Diaphragm</a:t>
            </a:r>
            <a:r>
              <a:rPr spc="-30" dirty="0"/>
              <a:t> </a:t>
            </a:r>
            <a:r>
              <a:rPr spc="-5" dirty="0"/>
              <a:t>Sensory</a:t>
            </a:r>
            <a:r>
              <a:rPr spc="-30" dirty="0"/>
              <a:t> </a:t>
            </a:r>
            <a:r>
              <a:rPr spc="-5" dirty="0"/>
              <a:t>Innervation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580928" y="1678161"/>
            <a:ext cx="6111875" cy="5124450"/>
            <a:chOff x="5580928" y="1678161"/>
            <a:chExt cx="6111875" cy="51244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9978" y="1697212"/>
              <a:ext cx="6073411" cy="50862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90453" y="1687686"/>
              <a:ext cx="6092825" cy="5105400"/>
            </a:xfrm>
            <a:custGeom>
              <a:avLst/>
              <a:gdLst/>
              <a:ahLst/>
              <a:cxnLst/>
              <a:rect l="l" t="t" r="r" b="b"/>
              <a:pathLst>
                <a:path w="6092825" h="5105400">
                  <a:moveTo>
                    <a:pt x="0" y="0"/>
                  </a:moveTo>
                  <a:lnTo>
                    <a:pt x="6092462" y="0"/>
                  </a:lnTo>
                  <a:lnTo>
                    <a:pt x="6092462" y="5105252"/>
                  </a:lnTo>
                  <a:lnTo>
                    <a:pt x="0" y="510525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5798" y="787907"/>
            <a:ext cx="4357370" cy="6686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surface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lung is </a:t>
            </a:r>
            <a:r>
              <a:rPr sz="1400" spc="-5" dirty="0">
                <a:latin typeface="Calibri"/>
                <a:cs typeface="Calibri"/>
              </a:rPr>
              <a:t>anatomically </a:t>
            </a:r>
            <a:r>
              <a:rPr sz="1400" dirty="0">
                <a:latin typeface="Calibri"/>
                <a:cs typeface="Calibri"/>
              </a:rPr>
              <a:t>divided </a:t>
            </a:r>
            <a:r>
              <a:rPr sz="1400" spc="-10" dirty="0">
                <a:latin typeface="Calibri"/>
                <a:cs typeface="Calibri"/>
              </a:rPr>
              <a:t>into </a:t>
            </a:r>
            <a:r>
              <a:rPr sz="1400" spc="-15" dirty="0">
                <a:latin typeface="Calibri"/>
                <a:cs typeface="Calibri"/>
              </a:rPr>
              <a:t>different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regions </a:t>
            </a:r>
            <a:r>
              <a:rPr sz="1400" dirty="0">
                <a:latin typeface="Calibri"/>
                <a:cs typeface="Calibri"/>
              </a:rPr>
              <a:t>based </a:t>
            </a:r>
            <a:r>
              <a:rPr sz="1400" spc="-5" dirty="0">
                <a:latin typeface="Calibri"/>
                <a:cs typeface="Calibri"/>
              </a:rPr>
              <a:t>upon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structures that each </a:t>
            </a:r>
            <a:r>
              <a:rPr sz="1400" dirty="0">
                <a:latin typeface="Calibri"/>
                <a:cs typeface="Calibri"/>
              </a:rPr>
              <a:t>lung </a:t>
            </a:r>
            <a:r>
              <a:rPr sz="1400" spc="-10" dirty="0">
                <a:latin typeface="Calibri"/>
                <a:cs typeface="Calibri"/>
              </a:rPr>
              <a:t>surface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5798" y="1434084"/>
            <a:ext cx="4420870" cy="237236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172720" indent="-285750">
              <a:lnSpc>
                <a:spcPts val="1610"/>
              </a:lnSpc>
              <a:spcBef>
                <a:spcPts val="21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surface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entire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lung</a:t>
            </a:r>
            <a:r>
              <a:rPr sz="1400" spc="-5" dirty="0">
                <a:latin typeface="Calibri"/>
                <a:cs typeface="Calibri"/>
              </a:rPr>
              <a:t> that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faces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ribs.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6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medial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or mediastinal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surface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spc="-5" dirty="0">
                <a:latin typeface="Calibri"/>
                <a:cs typeface="Calibri"/>
              </a:rPr>
              <a:t>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298450" marR="12065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lung</a:t>
            </a:r>
            <a:r>
              <a:rPr sz="1400" spc="-5" dirty="0">
                <a:latin typeface="Calibri"/>
                <a:cs typeface="Calibri"/>
              </a:rPr>
              <a:t> 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mediastinum, which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medial to each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lung.</a:t>
            </a:r>
            <a:endParaRPr sz="1400">
              <a:latin typeface="Calibri"/>
              <a:cs typeface="Calibri"/>
            </a:endParaRPr>
          </a:p>
          <a:p>
            <a:pPr marL="298450" marR="5080" indent="-285750">
              <a:lnSpc>
                <a:spcPct val="98600"/>
              </a:lnSpc>
              <a:spcBef>
                <a:spcPts val="4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diaphragmatic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surface </a:t>
            </a:r>
            <a:r>
              <a:rPr sz="1400" dirty="0">
                <a:latin typeface="Calibri"/>
                <a:cs typeface="Calibri"/>
              </a:rPr>
              <a:t>is the </a:t>
            </a:r>
            <a:r>
              <a:rPr sz="1400" spc="-15" dirty="0">
                <a:latin typeface="Calibri"/>
                <a:cs typeface="Calibri"/>
              </a:rPr>
              <a:t>concave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 </a:t>
            </a:r>
            <a:r>
              <a:rPr sz="1400" spc="-5" dirty="0">
                <a:latin typeface="Calibri"/>
                <a:cs typeface="Calibri"/>
              </a:rPr>
              <a:t>that </a:t>
            </a:r>
            <a:r>
              <a:rPr sz="1400" spc="-10" dirty="0">
                <a:latin typeface="Calibri"/>
                <a:cs typeface="Calibri"/>
              </a:rPr>
              <a:t>faces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diaphragm. </a:t>
            </a:r>
            <a:r>
              <a:rPr sz="1400" dirty="0">
                <a:latin typeface="Calibri"/>
                <a:cs typeface="Calibri"/>
              </a:rPr>
              <a:t>This </a:t>
            </a:r>
            <a:r>
              <a:rPr sz="1400" spc="-10" dirty="0">
                <a:latin typeface="Calibri"/>
                <a:cs typeface="Calibri"/>
              </a:rPr>
              <a:t>surface </a:t>
            </a:r>
            <a:r>
              <a:rPr sz="1400" dirty="0">
                <a:latin typeface="Calibri"/>
                <a:cs typeface="Calibri"/>
              </a:rPr>
              <a:t>is also </a:t>
            </a:r>
            <a:r>
              <a:rPr sz="1400" spc="-5" dirty="0">
                <a:latin typeface="Calibri"/>
                <a:cs typeface="Calibri"/>
              </a:rPr>
              <a:t>known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base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lung.</a:t>
            </a:r>
            <a:endParaRPr sz="1400">
              <a:latin typeface="Calibri"/>
              <a:cs typeface="Calibri"/>
            </a:endParaRPr>
          </a:p>
          <a:p>
            <a:pPr marL="298450" marR="10160" indent="-285750">
              <a:lnSpc>
                <a:spcPct val="100699"/>
              </a:lnSpc>
              <a:spcBef>
                <a:spcPts val="1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apex </a:t>
            </a:r>
            <a:r>
              <a:rPr sz="1400" spc="-5" dirty="0">
                <a:latin typeface="Calibri"/>
                <a:cs typeface="Calibri"/>
              </a:rPr>
              <a:t>of each </a:t>
            </a:r>
            <a:r>
              <a:rPr sz="1400" dirty="0">
                <a:latin typeface="Calibri"/>
                <a:cs typeface="Calibri"/>
              </a:rPr>
              <a:t>lung is the </a:t>
            </a:r>
            <a:r>
              <a:rPr sz="1400" spc="-5" dirty="0">
                <a:latin typeface="Calibri"/>
                <a:cs typeface="Calibri"/>
              </a:rPr>
              <a:t>tapered superior region that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projects superiorly beyond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level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clavicle </a:t>
            </a:r>
            <a:r>
              <a:rPr sz="1400" spc="-10" dirty="0">
                <a:latin typeface="Calibri"/>
                <a:cs typeface="Calibri"/>
              </a:rPr>
              <a:t>into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base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neck.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43505" y="151891"/>
            <a:ext cx="1304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Lung</a:t>
            </a:r>
            <a:r>
              <a:rPr spc="-45" dirty="0"/>
              <a:t> </a:t>
            </a:r>
            <a:r>
              <a:rPr spc="-10" dirty="0"/>
              <a:t>Surfaces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2531" y="766813"/>
            <a:ext cx="6522258" cy="555085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481271" y="785876"/>
            <a:ext cx="1909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https://3d4medic.al/ziJVfZWw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53" y="525779"/>
            <a:ext cx="8521700" cy="205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root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of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the lung </a:t>
            </a:r>
            <a:r>
              <a:rPr sz="1400" spc="-5" dirty="0">
                <a:latin typeface="Calibri"/>
                <a:cs typeface="Calibri"/>
              </a:rPr>
              <a:t>consists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structures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connecting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mediastinum.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structures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forming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root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</a:t>
            </a:r>
            <a:r>
              <a:rPr sz="1400" spc="-5" dirty="0">
                <a:latin typeface="Calibri"/>
                <a:cs typeface="Calibri"/>
              </a:rPr>
              <a:t> through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 called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b="1" dirty="0">
                <a:latin typeface="Calibri"/>
                <a:cs typeface="Calibri"/>
              </a:rPr>
              <a:t>hilum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enter/exit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lung.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structures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i="1" spc="-5" dirty="0">
                <a:latin typeface="Calibri"/>
                <a:cs typeface="Calibri"/>
              </a:rPr>
              <a:t>compose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root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pass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through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hilum.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dirty="0">
                <a:latin typeface="Calibri"/>
                <a:cs typeface="Calibri"/>
              </a:rPr>
              <a:t>Main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(primary)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bronchi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5" dirty="0">
                <a:latin typeface="Calibri"/>
                <a:cs typeface="Calibri"/>
              </a:rPr>
              <a:t>Pulmonary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arteries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5" dirty="0">
                <a:latin typeface="Calibri"/>
                <a:cs typeface="Calibri"/>
              </a:rPr>
              <a:t>Pulmonary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veins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anatomical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relationship 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phrenic </a:t>
            </a:r>
            <a:r>
              <a:rPr sz="1400" dirty="0">
                <a:latin typeface="Calibri"/>
                <a:cs typeface="Calibri"/>
              </a:rPr>
              <a:t>nerve and</a:t>
            </a:r>
            <a:r>
              <a:rPr sz="1400" spc="-5" dirty="0">
                <a:latin typeface="Calibri"/>
                <a:cs typeface="Calibri"/>
              </a:rPr>
              <a:t> vagus</a:t>
            </a:r>
            <a:r>
              <a:rPr sz="1400" dirty="0">
                <a:latin typeface="Calibri"/>
                <a:cs typeface="Calibri"/>
              </a:rPr>
              <a:t> nerves</a:t>
            </a:r>
            <a:r>
              <a:rPr sz="1400" spc="-5" dirty="0">
                <a:latin typeface="Calibri"/>
                <a:cs typeface="Calibri"/>
              </a:rPr>
              <a:t> relative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root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lung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listed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below.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phrenic nerve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passes </a:t>
            </a:r>
            <a:r>
              <a:rPr sz="1400" i="1" spc="-10" dirty="0">
                <a:latin typeface="Calibri"/>
                <a:cs typeface="Calibri"/>
              </a:rPr>
              <a:t>anterior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root</a:t>
            </a:r>
            <a:r>
              <a:rPr sz="1400" b="1" spc="-5" dirty="0">
                <a:latin typeface="Calibri"/>
                <a:cs typeface="Calibri"/>
              </a:rPr>
              <a:t> of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lung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vagus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nerve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passes </a:t>
            </a:r>
            <a:r>
              <a:rPr sz="1400" i="1" spc="-10" dirty="0">
                <a:latin typeface="Calibri"/>
                <a:cs typeface="Calibri"/>
              </a:rPr>
              <a:t>posterior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root</a:t>
            </a:r>
            <a:r>
              <a:rPr sz="1400" b="1" spc="-5" dirty="0">
                <a:latin typeface="Calibri"/>
                <a:cs typeface="Calibri"/>
              </a:rPr>
              <a:t> of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lung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2935" y="2787176"/>
            <a:ext cx="3901440" cy="2424430"/>
            <a:chOff x="342935" y="2787176"/>
            <a:chExt cx="3901440" cy="24244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935" y="2787176"/>
              <a:ext cx="3901245" cy="24243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1865" y="2915798"/>
              <a:ext cx="283845" cy="196215"/>
            </a:xfrm>
            <a:custGeom>
              <a:avLst/>
              <a:gdLst/>
              <a:ahLst/>
              <a:cxnLst/>
              <a:rect l="l" t="t" r="r" b="b"/>
              <a:pathLst>
                <a:path w="283844" h="196214">
                  <a:moveTo>
                    <a:pt x="0" y="0"/>
                  </a:moveTo>
                  <a:lnTo>
                    <a:pt x="283386" y="0"/>
                  </a:lnTo>
                  <a:lnTo>
                    <a:pt x="283386" y="195880"/>
                  </a:lnTo>
                  <a:lnTo>
                    <a:pt x="0" y="19588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361958" y="2815168"/>
            <a:ext cx="3554729" cy="3863975"/>
            <a:chOff x="4361958" y="2815168"/>
            <a:chExt cx="3554729" cy="38639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1958" y="2815168"/>
              <a:ext cx="3554247" cy="38634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14376" y="4014011"/>
              <a:ext cx="513080" cy="144145"/>
            </a:xfrm>
            <a:custGeom>
              <a:avLst/>
              <a:gdLst/>
              <a:ahLst/>
              <a:cxnLst/>
              <a:rect l="l" t="t" r="r" b="b"/>
              <a:pathLst>
                <a:path w="513079" h="144145">
                  <a:moveTo>
                    <a:pt x="0" y="0"/>
                  </a:moveTo>
                  <a:lnTo>
                    <a:pt x="512900" y="0"/>
                  </a:lnTo>
                  <a:lnTo>
                    <a:pt x="512900" y="143539"/>
                  </a:lnTo>
                  <a:lnTo>
                    <a:pt x="0" y="14353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56115" y="3811033"/>
              <a:ext cx="541655" cy="144145"/>
            </a:xfrm>
            <a:custGeom>
              <a:avLst/>
              <a:gdLst/>
              <a:ahLst/>
              <a:cxnLst/>
              <a:rect l="l" t="t" r="r" b="b"/>
              <a:pathLst>
                <a:path w="541654" h="144145">
                  <a:moveTo>
                    <a:pt x="0" y="0"/>
                  </a:moveTo>
                  <a:lnTo>
                    <a:pt x="541051" y="0"/>
                  </a:lnTo>
                  <a:lnTo>
                    <a:pt x="541051" y="143539"/>
                  </a:lnTo>
                  <a:lnTo>
                    <a:pt x="0" y="14353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18934" y="3954572"/>
              <a:ext cx="379095" cy="697865"/>
            </a:xfrm>
            <a:custGeom>
              <a:avLst/>
              <a:gdLst/>
              <a:ahLst/>
              <a:cxnLst/>
              <a:rect l="l" t="t" r="r" b="b"/>
              <a:pathLst>
                <a:path w="379095" h="697864">
                  <a:moveTo>
                    <a:pt x="0" y="348885"/>
                  </a:moveTo>
                  <a:lnTo>
                    <a:pt x="3049" y="286172"/>
                  </a:lnTo>
                  <a:lnTo>
                    <a:pt x="11842" y="227147"/>
                  </a:lnTo>
                  <a:lnTo>
                    <a:pt x="25843" y="172796"/>
                  </a:lnTo>
                  <a:lnTo>
                    <a:pt x="44517" y="124102"/>
                  </a:lnTo>
                  <a:lnTo>
                    <a:pt x="67331" y="82053"/>
                  </a:lnTo>
                  <a:lnTo>
                    <a:pt x="93750" y="47633"/>
                  </a:lnTo>
                  <a:lnTo>
                    <a:pt x="123238" y="21827"/>
                  </a:lnTo>
                  <a:lnTo>
                    <a:pt x="189287" y="0"/>
                  </a:lnTo>
                  <a:lnTo>
                    <a:pt x="223311" y="5621"/>
                  </a:lnTo>
                  <a:lnTo>
                    <a:pt x="284823" y="47633"/>
                  </a:lnTo>
                  <a:lnTo>
                    <a:pt x="311242" y="82053"/>
                  </a:lnTo>
                  <a:lnTo>
                    <a:pt x="334056" y="124102"/>
                  </a:lnTo>
                  <a:lnTo>
                    <a:pt x="352730" y="172796"/>
                  </a:lnTo>
                  <a:lnTo>
                    <a:pt x="366731" y="227147"/>
                  </a:lnTo>
                  <a:lnTo>
                    <a:pt x="375524" y="286172"/>
                  </a:lnTo>
                  <a:lnTo>
                    <a:pt x="378574" y="348885"/>
                  </a:lnTo>
                  <a:lnTo>
                    <a:pt x="375524" y="411597"/>
                  </a:lnTo>
                  <a:lnTo>
                    <a:pt x="366731" y="470622"/>
                  </a:lnTo>
                  <a:lnTo>
                    <a:pt x="352730" y="524973"/>
                  </a:lnTo>
                  <a:lnTo>
                    <a:pt x="334056" y="573667"/>
                  </a:lnTo>
                  <a:lnTo>
                    <a:pt x="311242" y="615716"/>
                  </a:lnTo>
                  <a:lnTo>
                    <a:pt x="284823" y="650136"/>
                  </a:lnTo>
                  <a:lnTo>
                    <a:pt x="255335" y="675942"/>
                  </a:lnTo>
                  <a:lnTo>
                    <a:pt x="189287" y="697770"/>
                  </a:lnTo>
                  <a:lnTo>
                    <a:pt x="155262" y="692149"/>
                  </a:lnTo>
                  <a:lnTo>
                    <a:pt x="93750" y="650136"/>
                  </a:lnTo>
                  <a:lnTo>
                    <a:pt x="67331" y="615716"/>
                  </a:lnTo>
                  <a:lnTo>
                    <a:pt x="44517" y="573667"/>
                  </a:lnTo>
                  <a:lnTo>
                    <a:pt x="25843" y="524973"/>
                  </a:lnTo>
                  <a:lnTo>
                    <a:pt x="11842" y="470622"/>
                  </a:lnTo>
                  <a:lnTo>
                    <a:pt x="3049" y="411597"/>
                  </a:lnTo>
                  <a:lnTo>
                    <a:pt x="0" y="34888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34995" y="4390643"/>
              <a:ext cx="981075" cy="0"/>
            </a:xfrm>
            <a:custGeom>
              <a:avLst/>
              <a:gdLst/>
              <a:ahLst/>
              <a:cxnLst/>
              <a:rect l="l" t="t" r="r" b="b"/>
              <a:pathLst>
                <a:path w="981075">
                  <a:moveTo>
                    <a:pt x="980792" y="0"/>
                  </a:moveTo>
                  <a:lnTo>
                    <a:pt x="0" y="1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015321" y="2796507"/>
            <a:ext cx="4104004" cy="3907154"/>
            <a:chOff x="8015321" y="2796507"/>
            <a:chExt cx="4104004" cy="3907154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5321" y="2796507"/>
              <a:ext cx="4104003" cy="390701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342386" y="4390643"/>
              <a:ext cx="744855" cy="145415"/>
            </a:xfrm>
            <a:custGeom>
              <a:avLst/>
              <a:gdLst/>
              <a:ahLst/>
              <a:cxnLst/>
              <a:rect l="l" t="t" r="r" b="b"/>
              <a:pathLst>
                <a:path w="744854" h="145414">
                  <a:moveTo>
                    <a:pt x="0" y="0"/>
                  </a:moveTo>
                  <a:lnTo>
                    <a:pt x="744673" y="0"/>
                  </a:lnTo>
                  <a:lnTo>
                    <a:pt x="744673" y="145354"/>
                  </a:lnTo>
                  <a:lnTo>
                    <a:pt x="0" y="14535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85685" y="3911244"/>
              <a:ext cx="676910" cy="145415"/>
            </a:xfrm>
            <a:custGeom>
              <a:avLst/>
              <a:gdLst/>
              <a:ahLst/>
              <a:cxnLst/>
              <a:rect l="l" t="t" r="r" b="b"/>
              <a:pathLst>
                <a:path w="676909" h="145414">
                  <a:moveTo>
                    <a:pt x="0" y="0"/>
                  </a:moveTo>
                  <a:lnTo>
                    <a:pt x="676797" y="0"/>
                  </a:lnTo>
                  <a:lnTo>
                    <a:pt x="676797" y="145354"/>
                  </a:lnTo>
                  <a:lnTo>
                    <a:pt x="0" y="14535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77849" y="4157549"/>
              <a:ext cx="374650" cy="810895"/>
            </a:xfrm>
            <a:custGeom>
              <a:avLst/>
              <a:gdLst/>
              <a:ahLst/>
              <a:cxnLst/>
              <a:rect l="l" t="t" r="r" b="b"/>
              <a:pathLst>
                <a:path w="374650" h="810895">
                  <a:moveTo>
                    <a:pt x="0" y="405248"/>
                  </a:moveTo>
                  <a:lnTo>
                    <a:pt x="2449" y="339514"/>
                  </a:lnTo>
                  <a:lnTo>
                    <a:pt x="9540" y="277158"/>
                  </a:lnTo>
                  <a:lnTo>
                    <a:pt x="20888" y="219013"/>
                  </a:lnTo>
                  <a:lnTo>
                    <a:pt x="36106" y="165913"/>
                  </a:lnTo>
                  <a:lnTo>
                    <a:pt x="54811" y="118694"/>
                  </a:lnTo>
                  <a:lnTo>
                    <a:pt x="76616" y="78189"/>
                  </a:lnTo>
                  <a:lnTo>
                    <a:pt x="101137" y="45233"/>
                  </a:lnTo>
                  <a:lnTo>
                    <a:pt x="156783" y="5304"/>
                  </a:lnTo>
                  <a:lnTo>
                    <a:pt x="187138" y="0"/>
                  </a:lnTo>
                  <a:lnTo>
                    <a:pt x="217493" y="5304"/>
                  </a:lnTo>
                  <a:lnTo>
                    <a:pt x="273139" y="45233"/>
                  </a:lnTo>
                  <a:lnTo>
                    <a:pt x="297660" y="78189"/>
                  </a:lnTo>
                  <a:lnTo>
                    <a:pt x="319465" y="118694"/>
                  </a:lnTo>
                  <a:lnTo>
                    <a:pt x="338170" y="165913"/>
                  </a:lnTo>
                  <a:lnTo>
                    <a:pt x="353388" y="219013"/>
                  </a:lnTo>
                  <a:lnTo>
                    <a:pt x="364736" y="277158"/>
                  </a:lnTo>
                  <a:lnTo>
                    <a:pt x="371827" y="339514"/>
                  </a:lnTo>
                  <a:lnTo>
                    <a:pt x="374277" y="405248"/>
                  </a:lnTo>
                  <a:lnTo>
                    <a:pt x="371827" y="470981"/>
                  </a:lnTo>
                  <a:lnTo>
                    <a:pt x="364736" y="533337"/>
                  </a:lnTo>
                  <a:lnTo>
                    <a:pt x="353388" y="591482"/>
                  </a:lnTo>
                  <a:lnTo>
                    <a:pt x="338170" y="644582"/>
                  </a:lnTo>
                  <a:lnTo>
                    <a:pt x="319465" y="691801"/>
                  </a:lnTo>
                  <a:lnTo>
                    <a:pt x="297660" y="732306"/>
                  </a:lnTo>
                  <a:lnTo>
                    <a:pt x="273139" y="765262"/>
                  </a:lnTo>
                  <a:lnTo>
                    <a:pt x="217493" y="805191"/>
                  </a:lnTo>
                  <a:lnTo>
                    <a:pt x="187138" y="810496"/>
                  </a:lnTo>
                  <a:lnTo>
                    <a:pt x="156783" y="805191"/>
                  </a:lnTo>
                  <a:lnTo>
                    <a:pt x="101137" y="765262"/>
                  </a:lnTo>
                  <a:lnTo>
                    <a:pt x="76616" y="732306"/>
                  </a:lnTo>
                  <a:lnTo>
                    <a:pt x="54811" y="691801"/>
                  </a:lnTo>
                  <a:lnTo>
                    <a:pt x="36106" y="644582"/>
                  </a:lnTo>
                  <a:lnTo>
                    <a:pt x="20888" y="591482"/>
                  </a:lnTo>
                  <a:lnTo>
                    <a:pt x="9540" y="533337"/>
                  </a:lnTo>
                  <a:lnTo>
                    <a:pt x="2449" y="470981"/>
                  </a:lnTo>
                  <a:lnTo>
                    <a:pt x="0" y="405248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61578" y="4553469"/>
              <a:ext cx="1316355" cy="9525"/>
            </a:xfrm>
            <a:custGeom>
              <a:avLst/>
              <a:gdLst/>
              <a:ahLst/>
              <a:cxnLst/>
              <a:rect l="l" t="t" r="r" b="b"/>
              <a:pathLst>
                <a:path w="1316354" h="9525">
                  <a:moveTo>
                    <a:pt x="1316270" y="0"/>
                  </a:moveTo>
                  <a:lnTo>
                    <a:pt x="0" y="9328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189042" y="4443984"/>
            <a:ext cx="2946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R</a:t>
            </a:r>
            <a:r>
              <a:rPr sz="1100" spc="-5" dirty="0">
                <a:latin typeface="Calibri"/>
                <a:cs typeface="Calibri"/>
              </a:rPr>
              <a:t>o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33948" y="4480792"/>
            <a:ext cx="427990" cy="145415"/>
          </a:xfrm>
          <a:custGeom>
            <a:avLst/>
            <a:gdLst/>
            <a:ahLst/>
            <a:cxnLst/>
            <a:rect l="l" t="t" r="r" b="b"/>
            <a:pathLst>
              <a:path w="427990" h="145414">
                <a:moveTo>
                  <a:pt x="0" y="0"/>
                </a:moveTo>
                <a:lnTo>
                  <a:pt x="427632" y="0"/>
                </a:lnTo>
                <a:lnTo>
                  <a:pt x="427632" y="145354"/>
                </a:lnTo>
                <a:lnTo>
                  <a:pt x="0" y="14535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347671" y="2800880"/>
            <a:ext cx="3583304" cy="389255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Times New Roman"/>
              <a:cs typeface="Times New Roman"/>
            </a:endParaRPr>
          </a:p>
          <a:p>
            <a:pPr marL="126364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Root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06794" y="4317967"/>
            <a:ext cx="427990" cy="145415"/>
          </a:xfrm>
          <a:custGeom>
            <a:avLst/>
            <a:gdLst/>
            <a:ahLst/>
            <a:cxnLst/>
            <a:rect l="l" t="t" r="r" b="b"/>
            <a:pathLst>
              <a:path w="427989" h="145414">
                <a:moveTo>
                  <a:pt x="0" y="0"/>
                </a:moveTo>
                <a:lnTo>
                  <a:pt x="427632" y="0"/>
                </a:lnTo>
                <a:lnTo>
                  <a:pt x="427632" y="145354"/>
                </a:lnTo>
                <a:lnTo>
                  <a:pt x="0" y="14535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189889" y="63500"/>
            <a:ext cx="1567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Root</a:t>
            </a:r>
            <a:r>
              <a:rPr spc="-30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spc="-5" dirty="0"/>
              <a:t>the</a:t>
            </a:r>
            <a:r>
              <a:rPr spc="-15" dirty="0"/>
              <a:t> </a:t>
            </a:r>
            <a:r>
              <a:rPr dirty="0"/>
              <a:t>Lung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216" y="544067"/>
            <a:ext cx="4008754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The lung is </a:t>
            </a:r>
            <a:r>
              <a:rPr sz="1400" spc="-10" dirty="0">
                <a:latin typeface="Calibri"/>
                <a:cs typeface="Calibri"/>
              </a:rPr>
              <a:t>separated into </a:t>
            </a:r>
            <a:r>
              <a:rPr sz="1400" spc="-5" dirty="0">
                <a:latin typeface="Calibri"/>
                <a:cs typeface="Calibri"/>
              </a:rPr>
              <a:t>lobes by </a:t>
            </a:r>
            <a:r>
              <a:rPr sz="1400" dirty="0">
                <a:latin typeface="Calibri"/>
                <a:cs typeface="Calibri"/>
              </a:rPr>
              <a:t>deep </a:t>
            </a:r>
            <a:r>
              <a:rPr sz="1400" spc="-10" dirty="0">
                <a:latin typeface="Calibri"/>
                <a:cs typeface="Calibri"/>
              </a:rPr>
              <a:t>grooves </a:t>
            </a:r>
            <a:r>
              <a:rPr sz="1400" spc="-5" dirty="0">
                <a:latin typeface="Calibri"/>
                <a:cs typeface="Calibri"/>
              </a:rPr>
              <a:t>called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fissures.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right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left </a:t>
            </a:r>
            <a:r>
              <a:rPr sz="1400" dirty="0">
                <a:latin typeface="Calibri"/>
                <a:cs typeface="Calibri"/>
              </a:rPr>
              <a:t>lungs </a:t>
            </a:r>
            <a:r>
              <a:rPr sz="1400" spc="-10" dirty="0">
                <a:latin typeface="Calibri"/>
                <a:cs typeface="Calibri"/>
              </a:rPr>
              <a:t>differ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-5" dirty="0">
                <a:latin typeface="Calibri"/>
                <a:cs typeface="Calibri"/>
              </a:rPr>
              <a:t>number of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lobes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fissures.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7216" y="1190244"/>
            <a:ext cx="4060825" cy="46920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325755" indent="-285750">
              <a:lnSpc>
                <a:spcPts val="1610"/>
              </a:lnSpc>
              <a:spcBef>
                <a:spcPts val="21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right </a:t>
            </a:r>
            <a:r>
              <a:rPr sz="1400" dirty="0">
                <a:latin typeface="Calibri"/>
                <a:cs typeface="Calibri"/>
              </a:rPr>
              <a:t>lung </a:t>
            </a:r>
            <a:r>
              <a:rPr sz="1400" spc="-5" dirty="0">
                <a:latin typeface="Calibri"/>
                <a:cs typeface="Calibri"/>
              </a:rPr>
              <a:t>consists of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b="1" spc="-5" dirty="0">
                <a:latin typeface="Calibri"/>
                <a:cs typeface="Calibri"/>
              </a:rPr>
              <a:t>superior (upper) 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lobe</a:t>
            </a:r>
            <a:r>
              <a:rPr sz="1400" spc="-5" dirty="0">
                <a:latin typeface="Calibri"/>
                <a:cs typeface="Calibri"/>
              </a:rPr>
              <a:t>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middle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lobe</a:t>
            </a:r>
            <a:r>
              <a:rPr sz="1400" spc="-5" dirty="0">
                <a:latin typeface="Calibri"/>
                <a:cs typeface="Calibri"/>
              </a:rPr>
              <a:t>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inferior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(lower) lobe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755650" marR="25400" lvl="1" indent="-285750">
              <a:lnSpc>
                <a:spcPts val="1700"/>
              </a:lnSpc>
              <a:spcBef>
                <a:spcPts val="20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horizontal </a:t>
            </a:r>
            <a:r>
              <a:rPr sz="1400" b="1" spc="-5" dirty="0">
                <a:latin typeface="Calibri"/>
                <a:cs typeface="Calibri"/>
              </a:rPr>
              <a:t>(minor) fissure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only present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right </a:t>
            </a:r>
            <a:r>
              <a:rPr sz="1400" dirty="0">
                <a:latin typeface="Calibri"/>
                <a:cs typeface="Calibri"/>
              </a:rPr>
              <a:t>lung and </a:t>
            </a:r>
            <a:r>
              <a:rPr sz="1400" spc="-10" dirty="0">
                <a:latin typeface="Calibri"/>
                <a:cs typeface="Calibri"/>
              </a:rPr>
              <a:t>separates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superior 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middle lobes.</a:t>
            </a:r>
            <a:endParaRPr sz="1400">
              <a:latin typeface="Calibri"/>
              <a:cs typeface="Calibri"/>
            </a:endParaRPr>
          </a:p>
          <a:p>
            <a:pPr marL="755650" marR="293370" lvl="1" indent="-285750">
              <a:lnSpc>
                <a:spcPts val="1610"/>
              </a:lnSpc>
              <a:spcBef>
                <a:spcPts val="60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oblique fissure (major) </a:t>
            </a:r>
            <a:r>
              <a:rPr sz="1400" spc="-10" dirty="0">
                <a:latin typeface="Calibri"/>
                <a:cs typeface="Calibri"/>
              </a:rPr>
              <a:t>separates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lobe</a:t>
            </a:r>
            <a:r>
              <a:rPr sz="1400" spc="-10" dirty="0">
                <a:latin typeface="Calibri"/>
                <a:cs typeface="Calibri"/>
              </a:rPr>
              <a:t> from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both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middle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endParaRPr sz="1400">
              <a:latin typeface="Calibri"/>
              <a:cs typeface="Calibri"/>
            </a:endParaRPr>
          </a:p>
          <a:p>
            <a:pPr marL="755650">
              <a:lnSpc>
                <a:spcPts val="1660"/>
              </a:lnSpc>
            </a:pP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lobes.</a:t>
            </a:r>
            <a:endParaRPr sz="1400">
              <a:latin typeface="Calibri"/>
              <a:cs typeface="Calibri"/>
            </a:endParaRPr>
          </a:p>
          <a:p>
            <a:pPr marL="298450" marR="5080" indent="-285750">
              <a:lnSpc>
                <a:spcPct val="100699"/>
              </a:lnSpc>
              <a:spcBef>
                <a:spcPts val="1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left </a:t>
            </a:r>
            <a:r>
              <a:rPr sz="1400" dirty="0">
                <a:latin typeface="Calibri"/>
                <a:cs typeface="Calibri"/>
              </a:rPr>
              <a:t>lung </a:t>
            </a:r>
            <a:r>
              <a:rPr sz="1400" spc="-5" dirty="0">
                <a:latin typeface="Calibri"/>
                <a:cs typeface="Calibri"/>
              </a:rPr>
              <a:t>consists of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b="1" spc="-5" dirty="0">
                <a:latin typeface="Calibri"/>
                <a:cs typeface="Calibri"/>
              </a:rPr>
              <a:t>superior (upper) lobe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inferior (lower) lobe</a:t>
            </a:r>
            <a:r>
              <a:rPr sz="1400" spc="-5" dirty="0">
                <a:latin typeface="Calibri"/>
                <a:cs typeface="Calibri"/>
              </a:rPr>
              <a:t>, which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separated</a:t>
            </a:r>
            <a:r>
              <a:rPr sz="1400" spc="-5" dirty="0">
                <a:latin typeface="Calibri"/>
                <a:cs typeface="Calibri"/>
              </a:rPr>
              <a:t> by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fissures.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ts val="161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oblique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(major) fissure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separates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755650">
              <a:lnSpc>
                <a:spcPct val="100000"/>
              </a:lnSpc>
              <a:spcBef>
                <a:spcPts val="20"/>
              </a:spcBef>
            </a:pP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lobe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lobe.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 marL="12700" marR="97155">
              <a:lnSpc>
                <a:spcPct val="101000"/>
              </a:lnSpc>
              <a:spcBef>
                <a:spcPts val="1100"/>
              </a:spcBef>
            </a:pPr>
            <a:r>
              <a:rPr sz="1400" spc="-5" dirty="0">
                <a:latin typeface="Calibri"/>
                <a:cs typeface="Calibri"/>
              </a:rPr>
              <a:t>On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anterior </a:t>
            </a:r>
            <a:r>
              <a:rPr sz="1400" spc="-10" dirty="0">
                <a:latin typeface="Calibri"/>
                <a:cs typeface="Calibri"/>
              </a:rPr>
              <a:t>surface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left </a:t>
            </a:r>
            <a:r>
              <a:rPr sz="1400" dirty="0">
                <a:latin typeface="Calibri"/>
                <a:cs typeface="Calibri"/>
              </a:rPr>
              <a:t>lung's </a:t>
            </a:r>
            <a:r>
              <a:rPr sz="1400" spc="-5" dirty="0">
                <a:latin typeface="Calibri"/>
                <a:cs typeface="Calibri"/>
              </a:rPr>
              <a:t>superior lobe,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visible </a:t>
            </a:r>
            <a:r>
              <a:rPr sz="1400" spc="-10" dirty="0">
                <a:latin typeface="Calibri"/>
                <a:cs typeface="Calibri"/>
              </a:rPr>
              <a:t>notch </a:t>
            </a:r>
            <a:r>
              <a:rPr sz="1400" spc="-5" dirty="0">
                <a:latin typeface="Calibri"/>
                <a:cs typeface="Calibri"/>
              </a:rPr>
              <a:t>called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cardiac notch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present to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accommodate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space occupied by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apex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heart.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10"/>
              </a:lnSpc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lingula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tongue-shaped structure 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forms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12700" marR="193675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latin typeface="Calibri"/>
                <a:cs typeface="Calibri"/>
              </a:rPr>
              <a:t>inferior </a:t>
            </a:r>
            <a:r>
              <a:rPr sz="1400" spc="-5" dirty="0">
                <a:latin typeface="Calibri"/>
                <a:cs typeface="Calibri"/>
              </a:rPr>
              <a:t>border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cardiac </a:t>
            </a:r>
            <a:r>
              <a:rPr sz="1400" spc="-5" dirty="0">
                <a:latin typeface="Calibri"/>
                <a:cs typeface="Calibri"/>
              </a:rPr>
              <a:t>notch. </a:t>
            </a:r>
            <a:r>
              <a:rPr sz="1400" dirty="0">
                <a:latin typeface="Calibri"/>
                <a:cs typeface="Calibri"/>
              </a:rPr>
              <a:t>The lingula is 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left </a:t>
            </a:r>
            <a:r>
              <a:rPr sz="1400" dirty="0">
                <a:latin typeface="Calibri"/>
                <a:cs typeface="Calibri"/>
              </a:rPr>
              <a:t>lung's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homologue 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right </a:t>
            </a:r>
            <a:r>
              <a:rPr sz="1400" dirty="0">
                <a:latin typeface="Calibri"/>
                <a:cs typeface="Calibri"/>
              </a:rPr>
              <a:t>lung's</a:t>
            </a:r>
            <a:r>
              <a:rPr sz="1400" spc="-5" dirty="0">
                <a:latin typeface="Calibri"/>
                <a:cs typeface="Calibri"/>
              </a:rPr>
              <a:t> middle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lobe.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213" y="523529"/>
            <a:ext cx="7303261" cy="54210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40905" y="545083"/>
            <a:ext cx="1951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https://3d4medic.al/C4Du45Px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10716" y="20828"/>
            <a:ext cx="2256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Lung</a:t>
            </a:r>
            <a:r>
              <a:rPr spc="-15" dirty="0"/>
              <a:t> </a:t>
            </a:r>
            <a:r>
              <a:rPr dirty="0"/>
              <a:t>Lobes</a:t>
            </a:r>
            <a:r>
              <a:rPr spc="-15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spc="-10" dirty="0"/>
              <a:t>Fissures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2897" y="522732"/>
            <a:ext cx="9709150" cy="17386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10" dirty="0">
                <a:latin typeface="Calibri"/>
                <a:cs typeface="Calibri"/>
              </a:rPr>
              <a:t>Several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contact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impressions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</a:t>
            </a:r>
            <a:r>
              <a:rPr sz="1400" dirty="0">
                <a:latin typeface="Calibri"/>
                <a:cs typeface="Calibri"/>
              </a:rPr>
              <a:t> lung. While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these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impressions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artifacts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viewed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embalmed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cadaver,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nevertheless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illustrate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close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anatomical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relationships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structures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ts val="1630"/>
              </a:lnSpc>
            </a:pPr>
            <a:r>
              <a:rPr sz="1400" spc="-5" dirty="0">
                <a:latin typeface="Calibri"/>
                <a:cs typeface="Calibri"/>
              </a:rPr>
              <a:t>Right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3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Cardiac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impression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Esophageal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impression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10" dirty="0">
                <a:latin typeface="Calibri"/>
                <a:cs typeface="Calibri"/>
              </a:rPr>
              <a:t>Arch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azygos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impression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vena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cava </a:t>
            </a:r>
            <a:r>
              <a:rPr sz="1400" spc="-5" dirty="0">
                <a:latin typeface="Calibri"/>
                <a:cs typeface="Calibri"/>
              </a:rPr>
              <a:t>impression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5108" y="2515632"/>
            <a:ext cx="4797425" cy="4274185"/>
            <a:chOff x="505108" y="2515632"/>
            <a:chExt cx="4797425" cy="4274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4157" y="2534682"/>
              <a:ext cx="4758731" cy="42360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4633" y="2525157"/>
              <a:ext cx="4778375" cy="4255135"/>
            </a:xfrm>
            <a:custGeom>
              <a:avLst/>
              <a:gdLst/>
              <a:ahLst/>
              <a:cxnLst/>
              <a:rect l="l" t="t" r="r" b="b"/>
              <a:pathLst>
                <a:path w="4778375" h="4255134">
                  <a:moveTo>
                    <a:pt x="0" y="0"/>
                  </a:moveTo>
                  <a:lnTo>
                    <a:pt x="4777782" y="0"/>
                  </a:lnTo>
                  <a:lnTo>
                    <a:pt x="4777782" y="4255133"/>
                  </a:lnTo>
                  <a:lnTo>
                    <a:pt x="0" y="425513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931880" y="2515631"/>
            <a:ext cx="4614545" cy="4274185"/>
            <a:chOff x="5931880" y="2515631"/>
            <a:chExt cx="4614545" cy="42741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0930" y="2534681"/>
              <a:ext cx="4576423" cy="423608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41405" y="2525156"/>
              <a:ext cx="4595495" cy="4255135"/>
            </a:xfrm>
            <a:custGeom>
              <a:avLst/>
              <a:gdLst/>
              <a:ahLst/>
              <a:cxnLst/>
              <a:rect l="l" t="t" r="r" b="b"/>
              <a:pathLst>
                <a:path w="4595495" h="4255134">
                  <a:moveTo>
                    <a:pt x="0" y="0"/>
                  </a:moveTo>
                  <a:lnTo>
                    <a:pt x="4595474" y="0"/>
                  </a:lnTo>
                  <a:lnTo>
                    <a:pt x="4595474" y="4255133"/>
                  </a:lnTo>
                  <a:lnTo>
                    <a:pt x="0" y="425513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29713" y="154939"/>
            <a:ext cx="5253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Contact </a:t>
            </a:r>
            <a:r>
              <a:rPr spc="-5" dirty="0"/>
              <a:t>Impressions </a:t>
            </a:r>
            <a:r>
              <a:rPr dirty="0"/>
              <a:t>on </a:t>
            </a:r>
            <a:r>
              <a:rPr spc="-5" dirty="0"/>
              <a:t>Mediastinal </a:t>
            </a:r>
            <a:r>
              <a:rPr dirty="0"/>
              <a:t>Lung </a:t>
            </a:r>
            <a:r>
              <a:rPr spc="-10" dirty="0"/>
              <a:t>Surface</a:t>
            </a:r>
            <a:r>
              <a:rPr dirty="0"/>
              <a:t> </a:t>
            </a:r>
            <a:r>
              <a:rPr spc="-5" dirty="0"/>
              <a:t>(Right)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5835" y="2075764"/>
            <a:ext cx="4419600" cy="4305300"/>
            <a:chOff x="815835" y="2075764"/>
            <a:chExt cx="4419600" cy="4305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885" y="2094814"/>
              <a:ext cx="4381038" cy="42667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5360" y="2085289"/>
              <a:ext cx="4400550" cy="4286250"/>
            </a:xfrm>
            <a:custGeom>
              <a:avLst/>
              <a:gdLst/>
              <a:ahLst/>
              <a:cxnLst/>
              <a:rect l="l" t="t" r="r" b="b"/>
              <a:pathLst>
                <a:path w="4400550" h="4286250">
                  <a:moveTo>
                    <a:pt x="0" y="0"/>
                  </a:moveTo>
                  <a:lnTo>
                    <a:pt x="4400089" y="0"/>
                  </a:lnTo>
                  <a:lnTo>
                    <a:pt x="4400089" y="4285800"/>
                  </a:lnTo>
                  <a:lnTo>
                    <a:pt x="0" y="42858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592719" y="2075764"/>
            <a:ext cx="4483735" cy="4273550"/>
            <a:chOff x="5592719" y="2075764"/>
            <a:chExt cx="4483735" cy="42735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1769" y="2094814"/>
              <a:ext cx="4445612" cy="42348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02244" y="2085289"/>
              <a:ext cx="4464685" cy="4254500"/>
            </a:xfrm>
            <a:custGeom>
              <a:avLst/>
              <a:gdLst/>
              <a:ahLst/>
              <a:cxnLst/>
              <a:rect l="l" t="t" r="r" b="b"/>
              <a:pathLst>
                <a:path w="4464684" h="4254500">
                  <a:moveTo>
                    <a:pt x="0" y="0"/>
                  </a:moveTo>
                  <a:lnTo>
                    <a:pt x="4464662" y="0"/>
                  </a:lnTo>
                  <a:lnTo>
                    <a:pt x="4464662" y="4253907"/>
                  </a:lnTo>
                  <a:lnTo>
                    <a:pt x="0" y="425390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13625" y="842771"/>
            <a:ext cx="2178050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Left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Cardiac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impression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Aortic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arch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impression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aorta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impression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29713" y="154939"/>
            <a:ext cx="5130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Contact </a:t>
            </a:r>
            <a:r>
              <a:rPr spc="-5" dirty="0"/>
              <a:t>Impressions </a:t>
            </a:r>
            <a:r>
              <a:rPr dirty="0"/>
              <a:t>on</a:t>
            </a:r>
            <a:r>
              <a:rPr spc="5" dirty="0"/>
              <a:t> </a:t>
            </a:r>
            <a:r>
              <a:rPr spc="-5" dirty="0"/>
              <a:t>Mediastinal</a:t>
            </a:r>
            <a:r>
              <a:rPr dirty="0"/>
              <a:t> Lung</a:t>
            </a:r>
            <a:r>
              <a:rPr spc="-5" dirty="0"/>
              <a:t> </a:t>
            </a:r>
            <a:r>
              <a:rPr spc="-10" dirty="0"/>
              <a:t>Surface</a:t>
            </a:r>
            <a:r>
              <a:rPr spc="5" dirty="0"/>
              <a:t> </a:t>
            </a:r>
            <a:r>
              <a:rPr spc="-5" dirty="0"/>
              <a:t>(Left)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0" y="416051"/>
            <a:ext cx="11470005" cy="258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In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male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</a:t>
            </a:r>
            <a:r>
              <a:rPr sz="1400" dirty="0">
                <a:latin typeface="Calibri"/>
                <a:cs typeface="Calibri"/>
              </a:rPr>
              <a:t> a </a:t>
            </a:r>
            <a:r>
              <a:rPr sz="1400" spc="-5" dirty="0">
                <a:latin typeface="Calibri"/>
                <a:cs typeface="Calibri"/>
              </a:rPr>
              <a:t>prepubescent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female,</a:t>
            </a:r>
            <a:r>
              <a:rPr sz="1400" dirty="0">
                <a:latin typeface="Calibri"/>
                <a:cs typeface="Calibri"/>
              </a:rPr>
              <a:t> the nipple is</a:t>
            </a:r>
            <a:r>
              <a:rPr sz="1400" spc="-5" dirty="0">
                <a:latin typeface="Calibri"/>
                <a:cs typeface="Calibri"/>
              </a:rPr>
              <a:t> slightly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lateral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 4th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midclavicular </a:t>
            </a:r>
            <a:r>
              <a:rPr sz="1400" dirty="0">
                <a:latin typeface="Calibri"/>
                <a:cs typeface="Calibri"/>
              </a:rPr>
              <a:t>line.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Calibri"/>
              <a:cs typeface="Calibri"/>
            </a:endParaRPr>
          </a:p>
          <a:p>
            <a:pPr marL="12700" marR="520065">
              <a:lnSpc>
                <a:spcPct val="101400"/>
              </a:lnSpc>
            </a:pPr>
            <a:r>
              <a:rPr sz="1400" spc="-20" dirty="0">
                <a:latin typeface="Calibri"/>
                <a:cs typeface="Calibri"/>
              </a:rPr>
              <a:t>At</a:t>
            </a:r>
            <a:r>
              <a:rPr sz="1400" dirty="0">
                <a:latin typeface="Calibri"/>
                <a:cs typeface="Calibri"/>
              </a:rPr>
              <a:t> the end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normal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EXPIRATION,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location of </a:t>
            </a:r>
            <a:r>
              <a:rPr sz="1400" dirty="0">
                <a:latin typeface="Calibri"/>
                <a:cs typeface="Calibri"/>
              </a:rPr>
              <a:t>the lungs,</a:t>
            </a:r>
            <a:r>
              <a:rPr sz="1400" spc="-5" dirty="0">
                <a:latin typeface="Calibri"/>
                <a:cs typeface="Calibri"/>
              </a:rPr>
              <a:t> lobes,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5" dirty="0">
                <a:latin typeface="Calibri"/>
                <a:cs typeface="Calibri"/>
              </a:rPr>
              <a:t>fissures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-5" dirty="0">
                <a:latin typeface="Calibri"/>
                <a:cs typeface="Calibri"/>
              </a:rPr>
              <a:t>estimated</a:t>
            </a:r>
            <a:r>
              <a:rPr sz="1400" dirty="0">
                <a:latin typeface="Calibri"/>
                <a:cs typeface="Calibri"/>
              </a:rPr>
              <a:t> using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thoracic </a:t>
            </a:r>
            <a:r>
              <a:rPr sz="1400" spc="-10" dirty="0">
                <a:latin typeface="Calibri"/>
                <a:cs typeface="Calibri"/>
              </a:rPr>
              <a:t>cavity’s</a:t>
            </a:r>
            <a:r>
              <a:rPr sz="1400" dirty="0">
                <a:latin typeface="Calibri"/>
                <a:cs typeface="Calibri"/>
              </a:rPr>
              <a:t> visible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palpable </a:t>
            </a:r>
            <a:r>
              <a:rPr sz="1400" spc="-5" dirty="0">
                <a:latin typeface="Calibri"/>
                <a:cs typeface="Calibri"/>
              </a:rPr>
              <a:t>osseous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features.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apex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lung is </a:t>
            </a:r>
            <a:r>
              <a:rPr sz="1400" spc="-10" dirty="0">
                <a:latin typeface="Calibri"/>
                <a:cs typeface="Calibri"/>
              </a:rPr>
              <a:t>approximately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2-4 cm superior 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medial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third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clavicle.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6th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in the </a:t>
            </a:r>
            <a:r>
              <a:rPr sz="1400" spc="-5" dirty="0">
                <a:latin typeface="Calibri"/>
                <a:cs typeface="Calibri"/>
              </a:rPr>
              <a:t>midclavicular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 </a:t>
            </a:r>
            <a:r>
              <a:rPr sz="1400" spc="-5" dirty="0">
                <a:latin typeface="Calibri"/>
                <a:cs typeface="Calibri"/>
              </a:rPr>
              <a:t>(vertical</a:t>
            </a:r>
            <a:r>
              <a:rPr sz="1400" dirty="0">
                <a:latin typeface="Calibri"/>
                <a:cs typeface="Calibri"/>
              </a:rPr>
              <a:t> line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though the </a:t>
            </a:r>
            <a:r>
              <a:rPr sz="1400" spc="-5" dirty="0">
                <a:latin typeface="Calibri"/>
                <a:cs typeface="Calibri"/>
              </a:rPr>
              <a:t>midpoint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clavicle)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represents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lung </a:t>
            </a:r>
            <a:r>
              <a:rPr sz="1400" spc="-15" dirty="0">
                <a:latin typeface="Calibri"/>
                <a:cs typeface="Calibri"/>
              </a:rPr>
              <a:t>anteriorly.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8th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in the </a:t>
            </a:r>
            <a:r>
              <a:rPr sz="1400" spc="-5" dirty="0">
                <a:latin typeface="Calibri"/>
                <a:cs typeface="Calibri"/>
              </a:rPr>
              <a:t>midaxillary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 </a:t>
            </a:r>
            <a:r>
              <a:rPr sz="1400" spc="-5" dirty="0">
                <a:latin typeface="Calibri"/>
                <a:cs typeface="Calibri"/>
              </a:rPr>
              <a:t>(vertical</a:t>
            </a:r>
            <a:r>
              <a:rPr sz="1400" dirty="0">
                <a:latin typeface="Calibri"/>
                <a:cs typeface="Calibri"/>
              </a:rPr>
              <a:t> line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through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midpoint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axilla)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represents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 </a:t>
            </a:r>
            <a:r>
              <a:rPr sz="1400" spc="-15" dirty="0">
                <a:latin typeface="Calibri"/>
                <a:cs typeface="Calibri"/>
              </a:rPr>
              <a:t>laterally.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10th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scapular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 </a:t>
            </a:r>
            <a:r>
              <a:rPr sz="1400" spc="-5" dirty="0">
                <a:latin typeface="Calibri"/>
                <a:cs typeface="Calibri"/>
              </a:rPr>
              <a:t>(vertical</a:t>
            </a:r>
            <a:r>
              <a:rPr sz="1400" dirty="0">
                <a:latin typeface="Calibri"/>
                <a:cs typeface="Calibri"/>
              </a:rPr>
              <a:t> line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through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dirty="0">
                <a:latin typeface="Calibri"/>
                <a:cs typeface="Calibri"/>
              </a:rPr>
              <a:t> angle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scapula.)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represents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posteriorly.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ts val="1645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 </a:t>
            </a:r>
            <a:r>
              <a:rPr sz="1400" spc="-5" dirty="0">
                <a:latin typeface="Calibri"/>
                <a:cs typeface="Calibri"/>
              </a:rPr>
              <a:t>connecting </a:t>
            </a:r>
            <a:r>
              <a:rPr sz="1400" dirty="0">
                <a:latin typeface="Calibri"/>
                <a:cs typeface="Calibri"/>
              </a:rPr>
              <a:t>the T3</a:t>
            </a:r>
            <a:r>
              <a:rPr sz="1400" spc="-5" dirty="0">
                <a:latin typeface="Calibri"/>
                <a:cs typeface="Calibri"/>
              </a:rPr>
              <a:t> spinous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process 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6th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anteriorly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represents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oblique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fissure.</a:t>
            </a:r>
            <a:endParaRPr sz="1400">
              <a:latin typeface="Calibri"/>
              <a:cs typeface="Calibri"/>
            </a:endParaRPr>
          </a:p>
          <a:p>
            <a:pPr marL="298450" marR="5080" indent="-285750">
              <a:lnSpc>
                <a:spcPts val="1700"/>
              </a:lnSpc>
              <a:spcBef>
                <a:spcPts val="4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location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where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oblique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fissure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crosses</a:t>
            </a:r>
            <a:r>
              <a:rPr sz="1400" dirty="0">
                <a:latin typeface="Calibri"/>
                <a:cs typeface="Calibri"/>
              </a:rPr>
              <a:t> the 5th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midaxillary</a:t>
            </a:r>
            <a:r>
              <a:rPr sz="1400" dirty="0">
                <a:latin typeface="Calibri"/>
                <a:cs typeface="Calibri"/>
              </a:rPr>
              <a:t> line </a:t>
            </a:r>
            <a:r>
              <a:rPr sz="1400" spc="-5" dirty="0">
                <a:latin typeface="Calibri"/>
                <a:cs typeface="Calibri"/>
              </a:rPr>
              <a:t>corresponds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junction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oblique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horizontal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fissures.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dirty="0">
                <a:latin typeface="Calibri"/>
                <a:cs typeface="Calibri"/>
              </a:rPr>
              <a:t> th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location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5" dirty="0">
                <a:latin typeface="Calibri"/>
                <a:cs typeface="Calibri"/>
              </a:rPr>
              <a:t> junction,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horizontal</a:t>
            </a:r>
            <a:r>
              <a:rPr sz="1400" spc="-5" dirty="0">
                <a:latin typeface="Calibri"/>
                <a:cs typeface="Calibri"/>
              </a:rPr>
              <a:t> fissure continues anteriorly along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4th</a:t>
            </a:r>
            <a:r>
              <a:rPr sz="1400" spc="-5" dirty="0">
                <a:latin typeface="Calibri"/>
                <a:cs typeface="Calibri"/>
              </a:rPr>
              <a:t> rib.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27640" y="3152314"/>
            <a:ext cx="8710295" cy="3585210"/>
            <a:chOff x="2027640" y="3152314"/>
            <a:chExt cx="8710295" cy="3585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6215" y="3180889"/>
              <a:ext cx="8653028" cy="35277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41927" y="3166601"/>
              <a:ext cx="8681720" cy="3556635"/>
            </a:xfrm>
            <a:custGeom>
              <a:avLst/>
              <a:gdLst/>
              <a:ahLst/>
              <a:cxnLst/>
              <a:rect l="l" t="t" r="r" b="b"/>
              <a:pathLst>
                <a:path w="8681720" h="3556634">
                  <a:moveTo>
                    <a:pt x="0" y="0"/>
                  </a:moveTo>
                  <a:lnTo>
                    <a:pt x="8681603" y="0"/>
                  </a:lnTo>
                  <a:lnTo>
                    <a:pt x="8681603" y="3556316"/>
                  </a:lnTo>
                  <a:lnTo>
                    <a:pt x="0" y="3556316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5709" y="48259"/>
            <a:ext cx="5135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Surface</a:t>
            </a:r>
            <a:r>
              <a:rPr spc="10" dirty="0"/>
              <a:t> </a:t>
            </a:r>
            <a:r>
              <a:rPr spc="-15" dirty="0"/>
              <a:t>Anatomy</a:t>
            </a:r>
            <a:r>
              <a:rPr spc="5" dirty="0"/>
              <a:t> </a:t>
            </a:r>
            <a:r>
              <a:rPr spc="-10" dirty="0"/>
              <a:t>Correlates</a:t>
            </a:r>
            <a:r>
              <a:rPr spc="5" dirty="0"/>
              <a:t> </a:t>
            </a:r>
            <a:r>
              <a:rPr dirty="0"/>
              <a:t>of</a:t>
            </a:r>
            <a:r>
              <a:rPr spc="10" dirty="0"/>
              <a:t> </a:t>
            </a:r>
            <a:r>
              <a:rPr dirty="0"/>
              <a:t>Lung</a:t>
            </a:r>
            <a:r>
              <a:rPr spc="10" dirty="0"/>
              <a:t> </a:t>
            </a:r>
            <a:r>
              <a:rPr dirty="0"/>
              <a:t>Lobes</a:t>
            </a:r>
            <a:r>
              <a:rPr spc="5" dirty="0"/>
              <a:t> </a:t>
            </a:r>
            <a:r>
              <a:rPr dirty="0"/>
              <a:t>and</a:t>
            </a:r>
            <a:r>
              <a:rPr spc="15" dirty="0"/>
              <a:t> </a:t>
            </a:r>
            <a:r>
              <a:rPr spc="-10" dirty="0"/>
              <a:t>Fissures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812" y="592835"/>
            <a:ext cx="5959475" cy="17386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2159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lobes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lungs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often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auscultated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percussed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using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pattern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like 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one shown. In </a:t>
            </a:r>
            <a:r>
              <a:rPr sz="1400" dirty="0">
                <a:latin typeface="Calibri"/>
                <a:cs typeface="Calibri"/>
              </a:rPr>
              <a:t>addition, the </a:t>
            </a:r>
            <a:r>
              <a:rPr sz="1400" spc="-5" dirty="0">
                <a:latin typeface="Calibri"/>
                <a:cs typeface="Calibri"/>
              </a:rPr>
              <a:t>apex of each </a:t>
            </a:r>
            <a:r>
              <a:rPr sz="1400" dirty="0">
                <a:latin typeface="Calibri"/>
                <a:cs typeface="Calibri"/>
              </a:rPr>
              <a:t>lung is </a:t>
            </a:r>
            <a:r>
              <a:rPr sz="1400" spc="-5" dirty="0">
                <a:latin typeface="Calibri"/>
                <a:cs typeface="Calibri"/>
              </a:rPr>
              <a:t>typically evaluated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-10" dirty="0">
                <a:latin typeface="Calibri"/>
                <a:cs typeface="Calibri"/>
              </a:rPr>
              <a:t>root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neck.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50">
              <a:latin typeface="Calibri"/>
              <a:cs typeface="Calibri"/>
            </a:endParaRPr>
          </a:p>
          <a:p>
            <a:pPr marL="12700" marR="226060">
              <a:lnSpc>
                <a:spcPct val="101400"/>
              </a:lnSpc>
            </a:pPr>
            <a:r>
              <a:rPr sz="1400" spc="-5" dirty="0">
                <a:latin typeface="Calibri"/>
                <a:cs typeface="Calibri"/>
              </a:rPr>
              <a:t>Note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posterior </a:t>
            </a:r>
            <a:r>
              <a:rPr sz="1400" spc="-10" dirty="0">
                <a:latin typeface="Calibri"/>
                <a:cs typeface="Calibri"/>
              </a:rPr>
              <a:t>thorax</a:t>
            </a:r>
            <a:r>
              <a:rPr sz="1400" dirty="0">
                <a:latin typeface="Calibri"/>
                <a:cs typeface="Calibri"/>
              </a:rPr>
              <a:t> isn’t usually</a:t>
            </a:r>
            <a:r>
              <a:rPr sz="1400" spc="-5" dirty="0">
                <a:latin typeface="Calibri"/>
                <a:cs typeface="Calibri"/>
              </a:rPr>
              <a:t> percussed over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scapula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because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bone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its </a:t>
            </a:r>
            <a:r>
              <a:rPr sz="1400" spc="-5" dirty="0">
                <a:latin typeface="Calibri"/>
                <a:cs typeface="Calibri"/>
              </a:rPr>
              <a:t>surrounding muscles alter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percussion sounds. Note that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dirty="0">
                <a:latin typeface="Calibri"/>
                <a:cs typeface="Calibri"/>
              </a:rPr>
              <a:t> angle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scapula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overlies</a:t>
            </a:r>
            <a:r>
              <a:rPr sz="1400" dirty="0">
                <a:latin typeface="Calibri"/>
                <a:cs typeface="Calibri"/>
              </a:rPr>
              <a:t> the 7th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15" dirty="0">
                <a:latin typeface="Calibri"/>
                <a:cs typeface="Calibri"/>
              </a:rPr>
              <a:t>may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project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into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4589" y="573301"/>
            <a:ext cx="5350031" cy="616100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26505" y="100076"/>
            <a:ext cx="1685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Lung</a:t>
            </a:r>
            <a:r>
              <a:rPr spc="-30" dirty="0"/>
              <a:t> </a:t>
            </a:r>
            <a:r>
              <a:rPr spc="-10" dirty="0"/>
              <a:t>Auscultation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" y="2676143"/>
            <a:ext cx="5175504" cy="36606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0" y="133603"/>
            <a:ext cx="5671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Osseous </a:t>
            </a:r>
            <a:r>
              <a:rPr spc="-10" dirty="0"/>
              <a:t>Thorax:</a:t>
            </a:r>
            <a:r>
              <a:rPr spc="5" dirty="0"/>
              <a:t> </a:t>
            </a:r>
            <a:r>
              <a:rPr spc="-5" dirty="0"/>
              <a:t>Sternal</a:t>
            </a:r>
            <a:r>
              <a:rPr spc="5" dirty="0"/>
              <a:t> </a:t>
            </a:r>
            <a:r>
              <a:rPr dirty="0"/>
              <a:t>Angle</a:t>
            </a:r>
            <a:r>
              <a:rPr spc="5" dirty="0"/>
              <a:t> </a:t>
            </a:r>
            <a:r>
              <a:rPr dirty="0"/>
              <a:t>and</a:t>
            </a:r>
            <a:r>
              <a:rPr spc="5" dirty="0"/>
              <a:t> </a:t>
            </a:r>
            <a:r>
              <a:rPr spc="-25" dirty="0"/>
              <a:t>Transverse</a:t>
            </a:r>
            <a:r>
              <a:rPr spc="5" dirty="0"/>
              <a:t> </a:t>
            </a:r>
            <a:r>
              <a:rPr spc="-10" dirty="0"/>
              <a:t>Thoracic</a:t>
            </a:r>
            <a:r>
              <a:rPr dirty="0"/>
              <a:t> </a:t>
            </a:r>
            <a:r>
              <a:rPr spc="-5" dirty="0"/>
              <a:t>Plane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655" y="2972332"/>
            <a:ext cx="4854685" cy="37927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39" y="498347"/>
            <a:ext cx="11850370" cy="28752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 marR="556260">
              <a:lnSpc>
                <a:spcPct val="101400"/>
              </a:lnSpc>
              <a:spcBef>
                <a:spcPts val="75"/>
              </a:spcBef>
            </a:pPr>
            <a:r>
              <a:rPr sz="1400" spc="-20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manubriosternal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joint</a:t>
            </a:r>
            <a:r>
              <a:rPr sz="1400" spc="-5" dirty="0">
                <a:latin typeface="Calibri"/>
                <a:cs typeface="Calibri"/>
              </a:rPr>
              <a:t>,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manubrium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sternum </a:t>
            </a:r>
            <a:r>
              <a:rPr sz="1400" dirty="0">
                <a:latin typeface="Calibri"/>
                <a:cs typeface="Calibri"/>
              </a:rPr>
              <a:t>lie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10" dirty="0">
                <a:latin typeface="Calibri"/>
                <a:cs typeface="Calibri"/>
              </a:rPr>
              <a:t>different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planes, </a:t>
            </a:r>
            <a:r>
              <a:rPr sz="1400" spc="-5" dirty="0">
                <a:latin typeface="Calibri"/>
                <a:cs typeface="Calibri"/>
              </a:rPr>
              <a:t>which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creates</a:t>
            </a:r>
            <a:r>
              <a:rPr sz="1400" dirty="0">
                <a:latin typeface="Calibri"/>
                <a:cs typeface="Calibri"/>
              </a:rPr>
              <a:t> an easily </a:t>
            </a:r>
            <a:r>
              <a:rPr sz="1400" spc="-5" dirty="0">
                <a:latin typeface="Calibri"/>
                <a:cs typeface="Calibri"/>
              </a:rPr>
              <a:t>palpated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bony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protrusion. </a:t>
            </a:r>
            <a:r>
              <a:rPr sz="1400" dirty="0">
                <a:latin typeface="Calibri"/>
                <a:cs typeface="Calibri"/>
              </a:rPr>
              <a:t>This </a:t>
            </a:r>
            <a:r>
              <a:rPr sz="1400" spc="-5" dirty="0">
                <a:latin typeface="Calibri"/>
                <a:cs typeface="Calibri"/>
              </a:rPr>
              <a:t>clinically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important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palpable</a:t>
            </a:r>
            <a:r>
              <a:rPr sz="1400" spc="-5" dirty="0">
                <a:latin typeface="Calibri"/>
                <a:cs typeface="Calibri"/>
              </a:rPr>
              <a:t> landmark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15" dirty="0">
                <a:latin typeface="Calibri"/>
                <a:cs typeface="Calibri"/>
              </a:rPr>
              <a:t>referred</a:t>
            </a:r>
            <a:r>
              <a:rPr sz="1400" spc="-5" dirty="0">
                <a:latin typeface="Calibri"/>
                <a:cs typeface="Calibri"/>
              </a:rPr>
              <a:t> to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sternal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angle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(of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Louis)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323850" marR="30480" indent="-285750">
              <a:lnSpc>
                <a:spcPct val="101400"/>
              </a:lnSpc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1400" dirty="0">
                <a:latin typeface="Calibri"/>
                <a:cs typeface="Calibri"/>
              </a:rPr>
              <a:t>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transverse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plane </a:t>
            </a:r>
            <a:r>
              <a:rPr sz="1400" spc="-5" dirty="0">
                <a:latin typeface="Calibri"/>
                <a:cs typeface="Calibri"/>
              </a:rPr>
              <a:t>through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sternal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angle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commonly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intersects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T4/T5 </a:t>
            </a:r>
            <a:r>
              <a:rPr sz="1400" spc="-5" dirty="0">
                <a:latin typeface="Calibri"/>
                <a:cs typeface="Calibri"/>
              </a:rPr>
              <a:t>intervertebral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disc.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transverse</a:t>
            </a:r>
            <a:r>
              <a:rPr sz="1400" b="1" spc="-5" dirty="0">
                <a:latin typeface="Calibri"/>
                <a:cs typeface="Calibri"/>
              </a:rPr>
              <a:t> plane </a:t>
            </a:r>
            <a:r>
              <a:rPr sz="1400" b="1" spc="-10" dirty="0">
                <a:latin typeface="Calibri"/>
                <a:cs typeface="Calibri"/>
              </a:rPr>
              <a:t>(transverse</a:t>
            </a:r>
            <a:r>
              <a:rPr sz="1400" b="1" spc="-5" dirty="0">
                <a:latin typeface="Calibri"/>
                <a:cs typeface="Calibri"/>
              </a:rPr>
              <a:t> thoracic plane)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landmark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-10" dirty="0">
                <a:latin typeface="Calibri"/>
                <a:cs typeface="Calibri"/>
              </a:rPr>
              <a:t> several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anatomical</a:t>
            </a:r>
            <a:r>
              <a:rPr sz="1400" dirty="0">
                <a:latin typeface="Calibri"/>
                <a:cs typeface="Calibri"/>
              </a:rPr>
              <a:t> divisions.</a:t>
            </a:r>
            <a:endParaRPr sz="1400">
              <a:latin typeface="Calibri"/>
              <a:cs typeface="Calibri"/>
            </a:endParaRPr>
          </a:p>
          <a:p>
            <a:pPr marL="781050" lvl="1" indent="-285750">
              <a:lnSpc>
                <a:spcPts val="1585"/>
              </a:lnSpc>
              <a:buFont typeface="Arial MT"/>
              <a:buChar char="•"/>
              <a:tabLst>
                <a:tab pos="780415" algn="l"/>
                <a:tab pos="781050" algn="l"/>
              </a:tabLst>
            </a:pP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dirty="0">
                <a:latin typeface="Calibri"/>
                <a:cs typeface="Calibri"/>
              </a:rPr>
              <a:t> divides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mediastinum</a:t>
            </a:r>
            <a:r>
              <a:rPr sz="1400" spc="-10" dirty="0">
                <a:latin typeface="Calibri"/>
                <a:cs typeface="Calibri"/>
              </a:rPr>
              <a:t> into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superior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mediastinum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an </a:t>
            </a:r>
            <a:r>
              <a:rPr sz="1400" b="1" spc="-5" dirty="0">
                <a:latin typeface="Calibri"/>
                <a:cs typeface="Calibri"/>
              </a:rPr>
              <a:t>inferior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mediastinum.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Details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regarding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mediastinum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occur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later</a:t>
            </a:r>
            <a:r>
              <a:rPr sz="1400" dirty="0">
                <a:latin typeface="Calibri"/>
                <a:cs typeface="Calibri"/>
              </a:rPr>
              <a:t> slide.</a:t>
            </a:r>
            <a:endParaRPr sz="1400">
              <a:latin typeface="Calibri"/>
              <a:cs typeface="Calibri"/>
            </a:endParaRPr>
          </a:p>
          <a:p>
            <a:pPr marL="781050" lvl="1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780415" algn="l"/>
                <a:tab pos="781050" algn="l"/>
              </a:tabLst>
            </a:pPr>
            <a:r>
              <a:rPr sz="1400" spc="-5" dirty="0">
                <a:latin typeface="Calibri"/>
                <a:cs typeface="Calibri"/>
              </a:rPr>
              <a:t>It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tracheal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bifurcation.</a:t>
            </a:r>
            <a:endParaRPr sz="1400">
              <a:latin typeface="Calibri"/>
              <a:cs typeface="Calibri"/>
            </a:endParaRPr>
          </a:p>
          <a:p>
            <a:pPr marL="781050" lvl="1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780415" algn="l"/>
                <a:tab pos="781050" algn="l"/>
              </a:tabLst>
            </a:pPr>
            <a:r>
              <a:rPr sz="1400" spc="-5" dirty="0">
                <a:latin typeface="Calibri"/>
                <a:cs typeface="Calibri"/>
              </a:rPr>
              <a:t>It </a:t>
            </a:r>
            <a:r>
              <a:rPr sz="1400" spc="-10" dirty="0">
                <a:latin typeface="Calibri"/>
                <a:cs typeface="Calibri"/>
              </a:rPr>
              <a:t>marks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location where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aortic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arch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begins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ends.</a:t>
            </a:r>
            <a:endParaRPr sz="1400">
              <a:latin typeface="Calibri"/>
              <a:cs typeface="Calibri"/>
            </a:endParaRPr>
          </a:p>
          <a:p>
            <a:pPr marL="323850" marR="227329" indent="-285750">
              <a:lnSpc>
                <a:spcPct val="97900"/>
              </a:lnSpc>
              <a:spcBef>
                <a:spcPts val="60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1400" spc="-5" dirty="0">
                <a:latin typeface="Calibri"/>
                <a:cs typeface="Calibri"/>
              </a:rPr>
              <a:t>On </a:t>
            </a:r>
            <a:r>
              <a:rPr sz="1400" dirty="0">
                <a:latin typeface="Calibri"/>
                <a:cs typeface="Calibri"/>
              </a:rPr>
              <a:t>either side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sternal</a:t>
            </a:r>
            <a:r>
              <a:rPr sz="1400" dirty="0">
                <a:latin typeface="Calibri"/>
                <a:cs typeface="Calibri"/>
              </a:rPr>
              <a:t> angle,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cartilages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second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 articulate</a:t>
            </a:r>
            <a:r>
              <a:rPr sz="1400" dirty="0">
                <a:latin typeface="Calibri"/>
                <a:cs typeface="Calibri"/>
              </a:rPr>
              <a:t> with the</a:t>
            </a:r>
            <a:r>
              <a:rPr sz="1400" spc="-5" dirty="0">
                <a:latin typeface="Calibri"/>
                <a:cs typeface="Calibri"/>
              </a:rPr>
              <a:t> sternum. </a:t>
            </a:r>
            <a:r>
              <a:rPr sz="1400" dirty="0">
                <a:latin typeface="Calibri"/>
                <a:cs typeface="Calibri"/>
              </a:rPr>
              <a:t>Using the</a:t>
            </a:r>
            <a:r>
              <a:rPr sz="1400" spc="-5" dirty="0">
                <a:latin typeface="Calibri"/>
                <a:cs typeface="Calibri"/>
              </a:rPr>
              <a:t> sternal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angle 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palpation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landmark, moving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your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fingers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laterally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either </a:t>
            </a:r>
            <a:r>
              <a:rPr sz="1400" spc="-5" dirty="0">
                <a:latin typeface="Calibri"/>
                <a:cs typeface="Calibri"/>
              </a:rPr>
              <a:t>direction</a:t>
            </a:r>
            <a:r>
              <a:rPr sz="1400" dirty="0">
                <a:latin typeface="Calibri"/>
                <a:cs typeface="Calibri"/>
              </a:rPr>
              <a:t> about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 </a:t>
            </a:r>
            <a:r>
              <a:rPr sz="1400" spc="-5" dirty="0">
                <a:latin typeface="Calibri"/>
                <a:cs typeface="Calibri"/>
              </a:rPr>
              <a:t>inch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will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cause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your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fingers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be </a:t>
            </a:r>
            <a:r>
              <a:rPr sz="1400" spc="-5" dirty="0">
                <a:latin typeface="Calibri"/>
                <a:cs typeface="Calibri"/>
              </a:rPr>
              <a:t>resting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bone/cartilage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2nd </a:t>
            </a:r>
            <a:r>
              <a:rPr sz="1400" spc="-5" dirty="0">
                <a:latin typeface="Calibri"/>
                <a:cs typeface="Calibri"/>
              </a:rPr>
              <a:t>rib.</a:t>
            </a:r>
            <a:r>
              <a:rPr sz="1400" dirty="0">
                <a:latin typeface="Calibri"/>
                <a:cs typeface="Calibri"/>
              </a:rPr>
              <a:t> This </a:t>
            </a:r>
            <a:r>
              <a:rPr sz="1400" spc="-5" dirty="0">
                <a:latin typeface="Calibri"/>
                <a:cs typeface="Calibri"/>
              </a:rPr>
              <a:t>simple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method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palpating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second ribs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be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used as</a:t>
            </a:r>
            <a:r>
              <a:rPr sz="1400" spc="-5" dirty="0">
                <a:latin typeface="Calibri"/>
                <a:cs typeface="Calibri"/>
              </a:rPr>
              <a:t> your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starting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point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 palpate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10" dirty="0">
                <a:latin typeface="Calibri"/>
                <a:cs typeface="Calibri"/>
              </a:rPr>
              <a:t>2</a:t>
            </a:r>
            <a:r>
              <a:rPr sz="1350" spc="15" baseline="24691" dirty="0">
                <a:latin typeface="Calibri"/>
                <a:cs typeface="Calibri"/>
              </a:rPr>
              <a:t>nd</a:t>
            </a:r>
            <a:r>
              <a:rPr sz="1350" spc="187" baseline="24691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space when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auscultating </a:t>
            </a:r>
            <a:r>
              <a:rPr sz="1400" dirty="0">
                <a:latin typeface="Calibri"/>
                <a:cs typeface="Calibri"/>
              </a:rPr>
              <a:t>the heart,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other </a:t>
            </a:r>
            <a:r>
              <a:rPr sz="1400" spc="-5" dirty="0">
                <a:latin typeface="Calibri"/>
                <a:cs typeface="Calibri"/>
              </a:rPr>
              <a:t>ribs,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spaces.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Calibri"/>
              <a:cs typeface="Calibri"/>
            </a:endParaRPr>
          </a:p>
          <a:p>
            <a:pPr marL="3298190">
              <a:lnSpc>
                <a:spcPct val="100000"/>
              </a:lnSpc>
            </a:pPr>
            <a:r>
              <a:rPr sz="1400" spc="-20" dirty="0">
                <a:latin typeface="Calibri"/>
                <a:cs typeface="Calibri"/>
              </a:rPr>
              <a:t>Transverse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1485" y="3360351"/>
            <a:ext cx="114300" cy="669290"/>
          </a:xfrm>
          <a:custGeom>
            <a:avLst/>
            <a:gdLst/>
            <a:ahLst/>
            <a:cxnLst/>
            <a:rect l="l" t="t" r="r" b="b"/>
            <a:pathLst>
              <a:path w="114300" h="669289">
                <a:moveTo>
                  <a:pt x="38099" y="554977"/>
                </a:moveTo>
                <a:lnTo>
                  <a:pt x="0" y="554977"/>
                </a:lnTo>
                <a:lnTo>
                  <a:pt x="57150" y="669277"/>
                </a:lnTo>
                <a:lnTo>
                  <a:pt x="104775" y="574027"/>
                </a:lnTo>
                <a:lnTo>
                  <a:pt x="38100" y="574027"/>
                </a:lnTo>
                <a:lnTo>
                  <a:pt x="38099" y="554977"/>
                </a:lnTo>
                <a:close/>
              </a:path>
              <a:path w="114300" h="669289">
                <a:moveTo>
                  <a:pt x="76198" y="0"/>
                </a:moveTo>
                <a:lnTo>
                  <a:pt x="38098" y="0"/>
                </a:lnTo>
                <a:lnTo>
                  <a:pt x="38100" y="574027"/>
                </a:lnTo>
                <a:lnTo>
                  <a:pt x="76200" y="574027"/>
                </a:lnTo>
                <a:lnTo>
                  <a:pt x="76198" y="0"/>
                </a:lnTo>
                <a:close/>
              </a:path>
              <a:path w="114300" h="669289">
                <a:moveTo>
                  <a:pt x="114300" y="554977"/>
                </a:moveTo>
                <a:lnTo>
                  <a:pt x="76199" y="554977"/>
                </a:lnTo>
                <a:lnTo>
                  <a:pt x="76200" y="574027"/>
                </a:lnTo>
                <a:lnTo>
                  <a:pt x="104775" y="574027"/>
                </a:lnTo>
                <a:lnTo>
                  <a:pt x="114300" y="5549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7526" y="2925861"/>
            <a:ext cx="4502254" cy="383919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936266" y="6543547"/>
            <a:ext cx="1877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https://3d4medic.al/DJLz5vyP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8979" y="550163"/>
            <a:ext cx="8728710" cy="173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thorax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consists of </a:t>
            </a:r>
            <a:r>
              <a:rPr sz="1400" b="1" dirty="0">
                <a:latin typeface="Calibri"/>
                <a:cs typeface="Calibri"/>
              </a:rPr>
              <a:t>12</a:t>
            </a:r>
            <a:r>
              <a:rPr sz="1400" b="1" spc="-5" dirty="0">
                <a:latin typeface="Calibri"/>
                <a:cs typeface="Calibri"/>
              </a:rPr>
              <a:t> ribs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 </a:t>
            </a:r>
            <a:r>
              <a:rPr sz="1400" dirty="0">
                <a:latin typeface="Calibri"/>
                <a:cs typeface="Calibri"/>
              </a:rPr>
              <a:t>side, </a:t>
            </a:r>
            <a:r>
              <a:rPr sz="1400" spc="-5" dirty="0">
                <a:latin typeface="Calibri"/>
                <a:cs typeface="Calibri"/>
              </a:rPr>
              <a:t>which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be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organized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into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groups.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true ribs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(ribs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1-7)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attach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directly</a:t>
            </a:r>
            <a:r>
              <a:rPr sz="1400" i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sternum </a:t>
            </a:r>
            <a:r>
              <a:rPr sz="1400" dirty="0">
                <a:latin typeface="Calibri"/>
                <a:cs typeface="Calibri"/>
              </a:rPr>
              <a:t>via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cartilages.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false</a:t>
            </a:r>
            <a:r>
              <a:rPr sz="1400" b="1" spc="-5" dirty="0">
                <a:latin typeface="Calibri"/>
                <a:cs typeface="Calibri"/>
              </a:rPr>
              <a:t> ribs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(ribs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8-10)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attach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indirectly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sternum </a:t>
            </a:r>
            <a:r>
              <a:rPr sz="1400" dirty="0">
                <a:latin typeface="Calibri"/>
                <a:cs typeface="Calibri"/>
              </a:rPr>
              <a:t>via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superior rib.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floating ribs </a:t>
            </a:r>
            <a:r>
              <a:rPr sz="1400" spc="-5" dirty="0">
                <a:latin typeface="Calibri"/>
                <a:cs typeface="Calibri"/>
              </a:rPr>
              <a:t>(ribs 11-12) </a:t>
            </a:r>
            <a:r>
              <a:rPr sz="1400" dirty="0">
                <a:latin typeface="Calibri"/>
                <a:cs typeface="Calibri"/>
              </a:rPr>
              <a:t>do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attach</a:t>
            </a:r>
            <a:r>
              <a:rPr sz="1400" spc="-5" dirty="0">
                <a:latin typeface="Calibri"/>
                <a:cs typeface="Calibri"/>
              </a:rPr>
              <a:t> 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sternum.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 MT"/>
              <a:buChar char="•"/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dirty="0">
                <a:latin typeface="Calibri"/>
                <a:cs typeface="Calibri"/>
              </a:rPr>
              <a:t> also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-5" dirty="0">
                <a:latin typeface="Calibri"/>
                <a:cs typeface="Calibri"/>
              </a:rPr>
              <a:t>described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5" dirty="0">
                <a:latin typeface="Calibri"/>
                <a:cs typeface="Calibri"/>
              </a:rPr>
              <a:t>typical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atypical.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our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purposes,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will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describe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details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typical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(next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slide).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3-9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typical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which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means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anatomically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similar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each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other.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1,2,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10-12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atypical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which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means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have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anatomical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features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differ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typical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56479" y="100076"/>
            <a:ext cx="1982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Osseous</a:t>
            </a:r>
            <a:r>
              <a:rPr spc="-35" dirty="0"/>
              <a:t> </a:t>
            </a:r>
            <a:r>
              <a:rPr spc="-10" dirty="0"/>
              <a:t>Thorax:</a:t>
            </a:r>
            <a:r>
              <a:rPr spc="-20" dirty="0"/>
              <a:t> </a:t>
            </a:r>
            <a:r>
              <a:rPr spc="-5" dirty="0"/>
              <a:t>Ribs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426278" y="2534294"/>
            <a:ext cx="6838950" cy="3980815"/>
            <a:chOff x="3426278" y="2534294"/>
            <a:chExt cx="6838950" cy="3980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971" y="2534294"/>
              <a:ext cx="6226005" cy="39803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445328" y="3522124"/>
              <a:ext cx="1470025" cy="2693035"/>
            </a:xfrm>
            <a:custGeom>
              <a:avLst/>
              <a:gdLst/>
              <a:ahLst/>
              <a:cxnLst/>
              <a:rect l="l" t="t" r="r" b="b"/>
              <a:pathLst>
                <a:path w="1470025" h="2693035">
                  <a:moveTo>
                    <a:pt x="1469571" y="2692939"/>
                  </a:moveTo>
                  <a:lnTo>
                    <a:pt x="1394443" y="2692306"/>
                  </a:lnTo>
                  <a:lnTo>
                    <a:pt x="1321485" y="2690451"/>
                  </a:lnTo>
                  <a:lnTo>
                    <a:pt x="1251067" y="2687433"/>
                  </a:lnTo>
                  <a:lnTo>
                    <a:pt x="1183558" y="2683315"/>
                  </a:lnTo>
                  <a:lnTo>
                    <a:pt x="1119327" y="2678158"/>
                  </a:lnTo>
                  <a:lnTo>
                    <a:pt x="1058744" y="2672024"/>
                  </a:lnTo>
                  <a:lnTo>
                    <a:pt x="1002178" y="2664975"/>
                  </a:lnTo>
                  <a:lnTo>
                    <a:pt x="949998" y="2657071"/>
                  </a:lnTo>
                  <a:lnTo>
                    <a:pt x="902573" y="2648375"/>
                  </a:lnTo>
                  <a:lnTo>
                    <a:pt x="860274" y="2638947"/>
                  </a:lnTo>
                  <a:lnTo>
                    <a:pt x="823468" y="2628850"/>
                  </a:lnTo>
                  <a:lnTo>
                    <a:pt x="767818" y="2606894"/>
                  </a:lnTo>
                  <a:lnTo>
                    <a:pt x="734784" y="2570479"/>
                  </a:lnTo>
                  <a:lnTo>
                    <a:pt x="734787" y="1498792"/>
                  </a:lnTo>
                  <a:lnTo>
                    <a:pt x="730993" y="1486271"/>
                  </a:lnTo>
                  <a:lnTo>
                    <a:pt x="677043" y="1451125"/>
                  </a:lnTo>
                  <a:lnTo>
                    <a:pt x="609296" y="1430323"/>
                  </a:lnTo>
                  <a:lnTo>
                    <a:pt x="566997" y="1420896"/>
                  </a:lnTo>
                  <a:lnTo>
                    <a:pt x="519572" y="1412200"/>
                  </a:lnTo>
                  <a:lnTo>
                    <a:pt x="467392" y="1404296"/>
                  </a:lnTo>
                  <a:lnTo>
                    <a:pt x="410826" y="1397246"/>
                  </a:lnTo>
                  <a:lnTo>
                    <a:pt x="350243" y="1391112"/>
                  </a:lnTo>
                  <a:lnTo>
                    <a:pt x="286012" y="1385955"/>
                  </a:lnTo>
                  <a:lnTo>
                    <a:pt x="218503" y="1381837"/>
                  </a:lnTo>
                  <a:lnTo>
                    <a:pt x="148085" y="1378820"/>
                  </a:lnTo>
                  <a:lnTo>
                    <a:pt x="75127" y="1376964"/>
                  </a:lnTo>
                  <a:lnTo>
                    <a:pt x="0" y="1376332"/>
                  </a:lnTo>
                  <a:lnTo>
                    <a:pt x="75127" y="1375699"/>
                  </a:lnTo>
                  <a:lnTo>
                    <a:pt x="148085" y="1373844"/>
                  </a:lnTo>
                  <a:lnTo>
                    <a:pt x="218503" y="1370826"/>
                  </a:lnTo>
                  <a:lnTo>
                    <a:pt x="286012" y="1366708"/>
                  </a:lnTo>
                  <a:lnTo>
                    <a:pt x="350243" y="1361551"/>
                  </a:lnTo>
                  <a:lnTo>
                    <a:pt x="410826" y="1355417"/>
                  </a:lnTo>
                  <a:lnTo>
                    <a:pt x="467392" y="1348368"/>
                  </a:lnTo>
                  <a:lnTo>
                    <a:pt x="519572" y="1340464"/>
                  </a:lnTo>
                  <a:lnTo>
                    <a:pt x="566997" y="1331768"/>
                  </a:lnTo>
                  <a:lnTo>
                    <a:pt x="609296" y="1322340"/>
                  </a:lnTo>
                  <a:lnTo>
                    <a:pt x="646102" y="1312243"/>
                  </a:lnTo>
                  <a:lnTo>
                    <a:pt x="701752" y="1290287"/>
                  </a:lnTo>
                  <a:lnTo>
                    <a:pt x="734787" y="1253872"/>
                  </a:lnTo>
                  <a:lnTo>
                    <a:pt x="734787" y="122460"/>
                  </a:lnTo>
                  <a:lnTo>
                    <a:pt x="738580" y="109939"/>
                  </a:lnTo>
                  <a:lnTo>
                    <a:pt x="792530" y="74793"/>
                  </a:lnTo>
                  <a:lnTo>
                    <a:pt x="860277" y="53991"/>
                  </a:lnTo>
                  <a:lnTo>
                    <a:pt x="902576" y="44564"/>
                  </a:lnTo>
                  <a:lnTo>
                    <a:pt x="950001" y="35867"/>
                  </a:lnTo>
                  <a:lnTo>
                    <a:pt x="1002181" y="27964"/>
                  </a:lnTo>
                  <a:lnTo>
                    <a:pt x="1058747" y="20914"/>
                  </a:lnTo>
                  <a:lnTo>
                    <a:pt x="1119330" y="14780"/>
                  </a:lnTo>
                  <a:lnTo>
                    <a:pt x="1183561" y="9623"/>
                  </a:lnTo>
                  <a:lnTo>
                    <a:pt x="1251070" y="5505"/>
                  </a:lnTo>
                  <a:lnTo>
                    <a:pt x="1321488" y="2487"/>
                  </a:lnTo>
                  <a:lnTo>
                    <a:pt x="1394446" y="632"/>
                  </a:lnTo>
                  <a:lnTo>
                    <a:pt x="1469574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20239" y="2534295"/>
            <a:ext cx="8556625" cy="415036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424180" marR="7188834" indent="-197485">
              <a:lnSpc>
                <a:spcPts val="2110"/>
              </a:lnSpc>
              <a:spcBef>
                <a:spcPts val="1335"/>
              </a:spcBef>
            </a:pPr>
            <a:r>
              <a:rPr sz="1800" spc="-20" dirty="0">
                <a:latin typeface="Calibri"/>
                <a:cs typeface="Calibri"/>
              </a:rPr>
              <a:t>Typical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Ribs: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Ribs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3-9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7211" y="167132"/>
            <a:ext cx="1982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Osseous</a:t>
            </a:r>
            <a:r>
              <a:rPr spc="-35" dirty="0"/>
              <a:t> </a:t>
            </a:r>
            <a:r>
              <a:rPr spc="-10" dirty="0"/>
              <a:t>Thorax:</a:t>
            </a:r>
            <a:r>
              <a:rPr spc="-20" dirty="0"/>
              <a:t> </a:t>
            </a:r>
            <a:r>
              <a:rPr spc="-5" dirty="0"/>
              <a:t>Ribs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417255" y="3890699"/>
            <a:ext cx="4632960" cy="2901950"/>
            <a:chOff x="7417255" y="3890699"/>
            <a:chExt cx="4632960" cy="29019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5463" y="3993725"/>
              <a:ext cx="4367785" cy="27577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31542" y="3904987"/>
              <a:ext cx="4604385" cy="2873375"/>
            </a:xfrm>
            <a:custGeom>
              <a:avLst/>
              <a:gdLst/>
              <a:ahLst/>
              <a:cxnLst/>
              <a:rect l="l" t="t" r="r" b="b"/>
              <a:pathLst>
                <a:path w="4604384" h="2873375">
                  <a:moveTo>
                    <a:pt x="0" y="0"/>
                  </a:moveTo>
                  <a:lnTo>
                    <a:pt x="4604202" y="0"/>
                  </a:lnTo>
                  <a:lnTo>
                    <a:pt x="4604202" y="2873218"/>
                  </a:lnTo>
                  <a:lnTo>
                    <a:pt x="0" y="2873218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40" y="617219"/>
            <a:ext cx="8883650" cy="454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Each</a:t>
            </a:r>
            <a:r>
              <a:rPr sz="1400" spc="-5" dirty="0">
                <a:latin typeface="Calibri"/>
                <a:cs typeface="Calibri"/>
              </a:rPr>
              <a:t> typical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rib (3</a:t>
            </a:r>
            <a:r>
              <a:rPr sz="1350" baseline="24691" dirty="0">
                <a:latin typeface="Calibri"/>
                <a:cs typeface="Calibri"/>
              </a:rPr>
              <a:t>rd</a:t>
            </a:r>
            <a:r>
              <a:rPr sz="1400" dirty="0">
                <a:latin typeface="Calibri"/>
                <a:cs typeface="Calibri"/>
              </a:rPr>
              <a:t>-9</a:t>
            </a:r>
            <a:r>
              <a:rPr sz="1350" baseline="24691" dirty="0">
                <a:latin typeface="Calibri"/>
                <a:cs typeface="Calibri"/>
              </a:rPr>
              <a:t>th</a:t>
            </a:r>
            <a:r>
              <a:rPr sz="1400" dirty="0">
                <a:latin typeface="Calibri"/>
                <a:cs typeface="Calibri"/>
              </a:rPr>
              <a:t>) </a:t>
            </a:r>
            <a:r>
              <a:rPr sz="1400" spc="-10" dirty="0">
                <a:latin typeface="Calibri"/>
                <a:cs typeface="Calibri"/>
              </a:rPr>
              <a:t>consist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following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parts.</a:t>
            </a:r>
            <a:endParaRPr sz="1400">
              <a:latin typeface="Calibri"/>
              <a:cs typeface="Calibri"/>
            </a:endParaRPr>
          </a:p>
          <a:p>
            <a:pPr marL="374650" indent="-285750">
              <a:lnSpc>
                <a:spcPct val="100000"/>
              </a:lnSpc>
              <a:buFont typeface="Arial MT"/>
              <a:buChar char="•"/>
              <a:tabLst>
                <a:tab pos="374015" algn="l"/>
                <a:tab pos="3746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head </a:t>
            </a:r>
            <a:r>
              <a:rPr sz="1400" dirty="0">
                <a:latin typeface="Calibri"/>
                <a:cs typeface="Calibri"/>
              </a:rPr>
              <a:t>is the</a:t>
            </a:r>
            <a:r>
              <a:rPr sz="1400" spc="-5" dirty="0">
                <a:latin typeface="Calibri"/>
                <a:cs typeface="Calibri"/>
              </a:rPr>
              <a:t> wedge-shaped</a:t>
            </a:r>
            <a:r>
              <a:rPr sz="1400" dirty="0">
                <a:latin typeface="Calibri"/>
                <a:cs typeface="Calibri"/>
              </a:rPr>
              <a:t> end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rib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</a:t>
            </a:r>
            <a:r>
              <a:rPr sz="1400" dirty="0">
                <a:latin typeface="Calibri"/>
                <a:cs typeface="Calibri"/>
              </a:rPr>
              <a:t> with</a:t>
            </a:r>
            <a:r>
              <a:rPr sz="1400" spc="-5" dirty="0">
                <a:latin typeface="Calibri"/>
                <a:cs typeface="Calibri"/>
              </a:rPr>
              <a:t> 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least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body.</a:t>
            </a:r>
            <a:endParaRPr sz="1400">
              <a:latin typeface="Calibri"/>
              <a:cs typeface="Calibri"/>
            </a:endParaRPr>
          </a:p>
          <a:p>
            <a:pPr marL="831850" lvl="1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831215" algn="l"/>
                <a:tab pos="831850" algn="l"/>
              </a:tabLst>
            </a:pPr>
            <a:r>
              <a:rPr sz="1400" spc="-5" dirty="0">
                <a:latin typeface="Calibri"/>
                <a:cs typeface="Calibri"/>
              </a:rPr>
              <a:t>Note: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 (typical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atypical)</a:t>
            </a:r>
            <a:r>
              <a:rPr sz="1400" spc="-10" dirty="0">
                <a:latin typeface="Calibri"/>
                <a:cs typeface="Calibri"/>
              </a:rPr>
              <a:t> have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head.</a:t>
            </a:r>
            <a:endParaRPr sz="1400">
              <a:latin typeface="Calibri"/>
              <a:cs typeface="Calibri"/>
            </a:endParaRPr>
          </a:p>
          <a:p>
            <a:pPr marL="831850" marR="704215" lvl="1" indent="-285750">
              <a:lnSpc>
                <a:spcPts val="1610"/>
              </a:lnSpc>
              <a:spcBef>
                <a:spcPts val="135"/>
              </a:spcBef>
              <a:buFont typeface="Arial MT"/>
              <a:buChar char="•"/>
              <a:tabLst>
                <a:tab pos="831215" algn="l"/>
                <a:tab pos="831850" algn="l"/>
              </a:tabLst>
            </a:pPr>
            <a:r>
              <a:rPr sz="1400" dirty="0">
                <a:latin typeface="Calibri"/>
                <a:cs typeface="Calibri"/>
              </a:rPr>
              <a:t>The heads </a:t>
            </a:r>
            <a:r>
              <a:rPr sz="1400" spc="-5" dirty="0">
                <a:latin typeface="Calibri"/>
                <a:cs typeface="Calibri"/>
              </a:rPr>
              <a:t>of typical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contain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two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</a:t>
            </a:r>
            <a:r>
              <a:rPr sz="1400" dirty="0">
                <a:latin typeface="Calibri"/>
                <a:cs typeface="Calibri"/>
              </a:rPr>
              <a:t> with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two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adjacent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bodies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intervening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intervertebral</a:t>
            </a:r>
            <a:r>
              <a:rPr sz="1400" dirty="0">
                <a:latin typeface="Calibri"/>
                <a:cs typeface="Calibri"/>
              </a:rPr>
              <a:t> disk.</a:t>
            </a:r>
            <a:endParaRPr sz="1400">
              <a:latin typeface="Calibri"/>
              <a:cs typeface="Calibri"/>
            </a:endParaRPr>
          </a:p>
          <a:p>
            <a:pPr marL="1289050" marR="93980" lvl="2" indent="-285750">
              <a:lnSpc>
                <a:spcPts val="1680"/>
              </a:lnSpc>
              <a:spcBef>
                <a:spcPts val="35"/>
              </a:spcBef>
              <a:buFont typeface="Arial MT"/>
              <a:buChar char="•"/>
              <a:tabLst>
                <a:tab pos="1288415" algn="l"/>
                <a:tab pos="12890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</a:t>
            </a:r>
            <a:r>
              <a:rPr sz="1400" dirty="0">
                <a:latin typeface="Calibri"/>
                <a:cs typeface="Calibri"/>
              </a:rPr>
              <a:t> with the </a:t>
            </a:r>
            <a:r>
              <a:rPr sz="1400" spc="-5" dirty="0">
                <a:latin typeface="Calibri"/>
                <a:cs typeface="Calibri"/>
              </a:rPr>
              <a:t>thoracic </a:t>
            </a:r>
            <a:r>
              <a:rPr sz="1400" spc="-10" dirty="0">
                <a:latin typeface="Calibri"/>
                <a:cs typeface="Calibri"/>
              </a:rPr>
              <a:t>vertebrae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same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numbered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level. </a:t>
            </a:r>
            <a:r>
              <a:rPr sz="1400" dirty="0">
                <a:latin typeface="Calibri"/>
                <a:cs typeface="Calibri"/>
              </a:rPr>
              <a:t>(The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3</a:t>
            </a:r>
            <a:r>
              <a:rPr sz="1350" spc="-7" baseline="24691" dirty="0">
                <a:latin typeface="Calibri"/>
                <a:cs typeface="Calibri"/>
              </a:rPr>
              <a:t>rd</a:t>
            </a:r>
            <a:r>
              <a:rPr sz="1350" spc="187" baseline="2469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rib</a:t>
            </a:r>
            <a:r>
              <a:rPr sz="1400" spc="-5" dirty="0">
                <a:latin typeface="Calibri"/>
                <a:cs typeface="Calibri"/>
              </a:rPr>
              <a:t> articulates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T3.)</a:t>
            </a:r>
            <a:endParaRPr sz="1400">
              <a:latin typeface="Calibri"/>
              <a:cs typeface="Calibri"/>
            </a:endParaRPr>
          </a:p>
          <a:p>
            <a:pPr marL="1289050" marR="247015" lvl="2" indent="-285750">
              <a:lnSpc>
                <a:spcPts val="1700"/>
              </a:lnSpc>
              <a:spcBef>
                <a:spcPts val="10"/>
              </a:spcBef>
              <a:buFont typeface="Arial MT"/>
              <a:buChar char="•"/>
              <a:tabLst>
                <a:tab pos="1288415" algn="l"/>
                <a:tab pos="12890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</a:t>
            </a:r>
            <a:r>
              <a:rPr sz="1400" dirty="0">
                <a:latin typeface="Calibri"/>
                <a:cs typeface="Calibri"/>
              </a:rPr>
              <a:t> with the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above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vertebrae</a:t>
            </a:r>
            <a:r>
              <a:rPr sz="1400" dirty="0">
                <a:latin typeface="Calibri"/>
                <a:cs typeface="Calibri"/>
              </a:rPr>
              <a:t> with the </a:t>
            </a:r>
            <a:r>
              <a:rPr sz="1400" spc="-5" dirty="0">
                <a:latin typeface="Calibri"/>
                <a:cs typeface="Calibri"/>
              </a:rPr>
              <a:t>same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number.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 </a:t>
            </a:r>
            <a:r>
              <a:rPr sz="1400" spc="-10" dirty="0">
                <a:latin typeface="Calibri"/>
                <a:cs typeface="Calibri"/>
              </a:rPr>
              <a:t>facet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3</a:t>
            </a:r>
            <a:r>
              <a:rPr sz="1350" spc="-7" baseline="24691" dirty="0">
                <a:latin typeface="Calibri"/>
                <a:cs typeface="Calibri"/>
              </a:rPr>
              <a:t>rd</a:t>
            </a:r>
            <a:r>
              <a:rPr sz="1350" spc="187" baseline="2469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rib</a:t>
            </a:r>
            <a:r>
              <a:rPr sz="1400" spc="-5" dirty="0">
                <a:latin typeface="Calibri"/>
                <a:cs typeface="Calibri"/>
              </a:rPr>
              <a:t> articulates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T2.)</a:t>
            </a:r>
            <a:endParaRPr sz="1400">
              <a:latin typeface="Calibri"/>
              <a:cs typeface="Calibri"/>
            </a:endParaRPr>
          </a:p>
          <a:p>
            <a:pPr marL="831850" lvl="1" indent="-285750">
              <a:lnSpc>
                <a:spcPts val="1550"/>
              </a:lnSpc>
              <a:buFont typeface="Arial MT"/>
              <a:buChar char="•"/>
              <a:tabLst>
                <a:tab pos="831215" algn="l"/>
                <a:tab pos="831850" algn="l"/>
              </a:tabLst>
            </a:pPr>
            <a:r>
              <a:rPr sz="1400" spc="-10" dirty="0">
                <a:latin typeface="Calibri"/>
                <a:cs typeface="Calibri"/>
              </a:rPr>
              <a:t>NOTE: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atypical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 </a:t>
            </a:r>
            <a:r>
              <a:rPr sz="1400" spc="-10" dirty="0">
                <a:latin typeface="Calibri"/>
                <a:cs typeface="Calibri"/>
              </a:rPr>
              <a:t>(except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2) </a:t>
            </a:r>
            <a:r>
              <a:rPr sz="1400" spc="-5" dirty="0">
                <a:latin typeface="Calibri"/>
                <a:cs typeface="Calibri"/>
              </a:rPr>
              <a:t>only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</a:t>
            </a:r>
            <a:r>
              <a:rPr sz="1400" dirty="0">
                <a:latin typeface="Calibri"/>
                <a:cs typeface="Calibri"/>
              </a:rPr>
              <a:t> with </a:t>
            </a:r>
            <a:r>
              <a:rPr sz="1400" spc="-5" dirty="0">
                <a:latin typeface="Calibri"/>
                <a:cs typeface="Calibri"/>
              </a:rPr>
              <a:t>one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body.</a:t>
            </a:r>
            <a:endParaRPr sz="1400">
              <a:latin typeface="Calibri"/>
              <a:cs typeface="Calibri"/>
            </a:endParaRPr>
          </a:p>
          <a:p>
            <a:pPr marL="374650" indent="-28575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374015" algn="l"/>
                <a:tab pos="3746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rib</a:t>
            </a:r>
            <a:r>
              <a:rPr sz="1400" b="1" spc="-5" dirty="0">
                <a:latin typeface="Calibri"/>
                <a:cs typeface="Calibri"/>
              </a:rPr>
              <a:t> neck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short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-5" dirty="0">
                <a:latin typeface="Calibri"/>
                <a:cs typeface="Calibri"/>
              </a:rPr>
              <a:t> flat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region 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bone that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connects </a:t>
            </a:r>
            <a:r>
              <a:rPr sz="1400" dirty="0">
                <a:latin typeface="Calibri"/>
                <a:cs typeface="Calibri"/>
              </a:rPr>
              <a:t>the head</a:t>
            </a:r>
            <a:r>
              <a:rPr sz="1400" spc="-5" dirty="0">
                <a:latin typeface="Calibri"/>
                <a:cs typeface="Calibri"/>
              </a:rPr>
              <a:t> 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tubercle.</a:t>
            </a:r>
            <a:endParaRPr sz="1400">
              <a:latin typeface="Calibri"/>
              <a:cs typeface="Calibri"/>
            </a:endParaRPr>
          </a:p>
          <a:p>
            <a:pPr marL="374650" marR="107314" indent="-285750">
              <a:lnSpc>
                <a:spcPts val="1700"/>
              </a:lnSpc>
              <a:spcBef>
                <a:spcPts val="40"/>
              </a:spcBef>
              <a:buFont typeface="Arial MT"/>
              <a:buChar char="•"/>
              <a:tabLst>
                <a:tab pos="374015" algn="l"/>
                <a:tab pos="3746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dirty="0">
                <a:latin typeface="Calibri"/>
                <a:cs typeface="Calibri"/>
              </a:rPr>
              <a:t>rib </a:t>
            </a:r>
            <a:r>
              <a:rPr sz="1400" b="1" spc="-10" dirty="0">
                <a:latin typeface="Calibri"/>
                <a:cs typeface="Calibri"/>
              </a:rPr>
              <a:t>(costal)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tubercle </a:t>
            </a:r>
            <a:r>
              <a:rPr sz="1400" dirty="0">
                <a:latin typeface="Calibri"/>
                <a:cs typeface="Calibri"/>
              </a:rPr>
              <a:t>is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bony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protuberance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junction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neck</a:t>
            </a:r>
            <a:r>
              <a:rPr sz="1400" dirty="0">
                <a:latin typeface="Calibri"/>
                <a:cs typeface="Calibri"/>
              </a:rPr>
              <a:t> and the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body.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tubercle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contains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</a:t>
            </a:r>
            <a:r>
              <a:rPr sz="1400" dirty="0">
                <a:latin typeface="Calibri"/>
                <a:cs typeface="Calibri"/>
              </a:rPr>
              <a:t> with a </a:t>
            </a:r>
            <a:r>
              <a:rPr sz="1400" spc="-5" dirty="0">
                <a:latin typeface="Calibri"/>
                <a:cs typeface="Calibri"/>
              </a:rPr>
              <a:t>corresponding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dirty="0">
                <a:latin typeface="Calibri"/>
                <a:cs typeface="Calibri"/>
              </a:rPr>
              <a:t> 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transverse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process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associated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(Rib 3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articulates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transverse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process</a:t>
            </a:r>
            <a:r>
              <a:rPr sz="1400" spc="-5" dirty="0">
                <a:latin typeface="Calibri"/>
                <a:cs typeface="Calibri"/>
              </a:rPr>
              <a:t> 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T3).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tubercles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prominent</a:t>
            </a:r>
            <a:r>
              <a:rPr sz="1400" dirty="0">
                <a:latin typeface="Calibri"/>
                <a:cs typeface="Calibri"/>
              </a:rPr>
              <a:t> in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upper</a:t>
            </a:r>
            <a:r>
              <a:rPr sz="1400" spc="-5" dirty="0">
                <a:latin typeface="Calibri"/>
                <a:cs typeface="Calibri"/>
              </a:rPr>
              <a:t> ribs.</a:t>
            </a:r>
            <a:endParaRPr sz="1400">
              <a:latin typeface="Calibri"/>
              <a:cs typeface="Calibri"/>
            </a:endParaRPr>
          </a:p>
          <a:p>
            <a:pPr marL="374015" marR="1734820" indent="-285750">
              <a:lnSpc>
                <a:spcPct val="101400"/>
              </a:lnSpc>
              <a:spcBef>
                <a:spcPts val="190"/>
              </a:spcBef>
              <a:buFont typeface="Arial MT"/>
              <a:buChar char="•"/>
              <a:tabLst>
                <a:tab pos="374015" algn="l"/>
                <a:tab pos="3746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5" dirty="0">
                <a:latin typeface="Calibri"/>
                <a:cs typeface="Calibri"/>
              </a:rPr>
              <a:t>body</a:t>
            </a:r>
            <a:r>
              <a:rPr sz="1400" spc="-5" dirty="0">
                <a:latin typeface="Calibri"/>
                <a:cs typeface="Calibri"/>
              </a:rPr>
              <a:t>, </a:t>
            </a:r>
            <a:r>
              <a:rPr sz="1400" dirty="0">
                <a:latin typeface="Calibri"/>
                <a:cs typeface="Calibri"/>
              </a:rPr>
              <a:t>also </a:t>
            </a:r>
            <a:r>
              <a:rPr sz="1400" spc="-5" dirty="0">
                <a:latin typeface="Calibri"/>
                <a:cs typeface="Calibri"/>
              </a:rPr>
              <a:t>known </a:t>
            </a:r>
            <a:r>
              <a:rPr sz="1400" dirty="0">
                <a:latin typeface="Calibri"/>
                <a:cs typeface="Calibri"/>
              </a:rPr>
              <a:t>as the </a:t>
            </a:r>
            <a:r>
              <a:rPr sz="1400" b="1" spc="-5" dirty="0">
                <a:latin typeface="Calibri"/>
                <a:cs typeface="Calibri"/>
              </a:rPr>
              <a:t>shaft of the </a:t>
            </a:r>
            <a:r>
              <a:rPr sz="1400" b="1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, is thin, </a:t>
            </a:r>
            <a:r>
              <a:rPr sz="1400" spc="-5" dirty="0">
                <a:latin typeface="Calibri"/>
                <a:cs typeface="Calibri"/>
              </a:rPr>
              <a:t>curved,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5" dirty="0">
                <a:latin typeface="Calibri"/>
                <a:cs typeface="Calibri"/>
              </a:rPr>
              <a:t>forms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longest part 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rib.</a:t>
            </a:r>
            <a:endParaRPr sz="1400">
              <a:latin typeface="Calibri"/>
              <a:cs typeface="Calibri"/>
            </a:endParaRPr>
          </a:p>
          <a:p>
            <a:pPr marL="831215" marR="2238375" lvl="1" indent="-285750">
              <a:lnSpc>
                <a:spcPct val="101400"/>
              </a:lnSpc>
              <a:buFont typeface="Arial MT"/>
              <a:buChar char="•"/>
              <a:tabLst>
                <a:tab pos="831215" algn="l"/>
                <a:tab pos="831850" algn="l"/>
              </a:tabLst>
            </a:pPr>
            <a:r>
              <a:rPr sz="1400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costal </a:t>
            </a:r>
            <a:r>
              <a:rPr sz="1400" b="1" spc="-5" dirty="0">
                <a:latin typeface="Calibri"/>
                <a:cs typeface="Calibri"/>
              </a:rPr>
              <a:t>angle </a:t>
            </a:r>
            <a:r>
              <a:rPr sz="1400" dirty="0">
                <a:latin typeface="Calibri"/>
                <a:cs typeface="Calibri"/>
              </a:rPr>
              <a:t>is the </a:t>
            </a:r>
            <a:r>
              <a:rPr sz="1400" spc="-5" dirty="0">
                <a:latin typeface="Calibri"/>
                <a:cs typeface="Calibri"/>
              </a:rPr>
              <a:t>point of maximal curvature of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rib </a:t>
            </a:r>
            <a:r>
              <a:rPr sz="1400" dirty="0">
                <a:latin typeface="Calibri"/>
                <a:cs typeface="Calibri"/>
              </a:rPr>
              <a:t>and is the </a:t>
            </a:r>
            <a:r>
              <a:rPr sz="1400" spc="-10" dirty="0">
                <a:latin typeface="Calibri"/>
                <a:cs typeface="Calibri"/>
              </a:rPr>
              <a:t>most lateral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location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where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deep</a:t>
            </a:r>
            <a:r>
              <a:rPr sz="1400" spc="-5" dirty="0">
                <a:latin typeface="Calibri"/>
                <a:cs typeface="Calibri"/>
              </a:rPr>
              <a:t> back muscles </a:t>
            </a:r>
            <a:r>
              <a:rPr sz="1400" spc="-10" dirty="0">
                <a:latin typeface="Calibri"/>
                <a:cs typeface="Calibri"/>
              </a:rPr>
              <a:t>attach</a:t>
            </a:r>
            <a:r>
              <a:rPr sz="1400" spc="-5" dirty="0">
                <a:latin typeface="Calibri"/>
                <a:cs typeface="Calibri"/>
              </a:rPr>
              <a:t> 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ribs.</a:t>
            </a:r>
            <a:endParaRPr sz="1400">
              <a:latin typeface="Calibri"/>
              <a:cs typeface="Calibri"/>
            </a:endParaRPr>
          </a:p>
          <a:p>
            <a:pPr marL="831850" lvl="1" indent="-286385">
              <a:lnSpc>
                <a:spcPts val="1585"/>
              </a:lnSpc>
              <a:buFont typeface="Arial MT"/>
              <a:buChar char="•"/>
              <a:tabLst>
                <a:tab pos="831215" algn="l"/>
                <a:tab pos="8318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costal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groove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10" dirty="0">
                <a:latin typeface="Calibri"/>
                <a:cs typeface="Calibri"/>
              </a:rPr>
              <a:t>located</a:t>
            </a:r>
            <a:r>
              <a:rPr sz="1400" spc="-5" dirty="0">
                <a:latin typeface="Calibri"/>
                <a:cs typeface="Calibri"/>
              </a:rPr>
              <a:t> on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side</a:t>
            </a:r>
            <a:r>
              <a:rPr sz="1400" spc="-5" dirty="0">
                <a:latin typeface="Calibri"/>
                <a:cs typeface="Calibri"/>
              </a:rPr>
              <a:t> 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body </a:t>
            </a:r>
            <a:r>
              <a:rPr sz="1400" dirty="0">
                <a:latin typeface="Calibri"/>
                <a:cs typeface="Calibri"/>
              </a:rPr>
              <a:t>along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rib's </a:t>
            </a:r>
            <a:r>
              <a:rPr sz="1400" dirty="0">
                <a:latin typeface="Calibri"/>
                <a:cs typeface="Calibri"/>
              </a:rPr>
              <a:t>inner</a:t>
            </a:r>
            <a:endParaRPr sz="1400">
              <a:latin typeface="Calibri"/>
              <a:cs typeface="Calibri"/>
            </a:endParaRPr>
          </a:p>
          <a:p>
            <a:pPr marL="831215" marR="2131695">
              <a:lnSpc>
                <a:spcPct val="101400"/>
              </a:lnSpc>
            </a:pPr>
            <a:r>
              <a:rPr sz="1400" spc="-5" dirty="0">
                <a:latin typeface="Calibri"/>
                <a:cs typeface="Calibri"/>
              </a:rPr>
              <a:t>surface.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groove contains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intercostal </a:t>
            </a:r>
            <a:r>
              <a:rPr sz="1400" spc="-5" dirty="0">
                <a:latin typeface="Calibri"/>
                <a:cs typeface="Calibri"/>
              </a:rPr>
              <a:t>neurovascular </a:t>
            </a:r>
            <a:r>
              <a:rPr sz="1400" dirty="0">
                <a:latin typeface="Calibri"/>
                <a:cs typeface="Calibri"/>
              </a:rPr>
              <a:t>bundle </a:t>
            </a:r>
            <a:r>
              <a:rPr sz="1400" spc="-5" dirty="0">
                <a:latin typeface="Calibri"/>
                <a:cs typeface="Calibri"/>
              </a:rPr>
              <a:t>consisting of </a:t>
            </a:r>
            <a:r>
              <a:rPr sz="1400" dirty="0">
                <a:latin typeface="Calibri"/>
                <a:cs typeface="Calibri"/>
              </a:rPr>
              <a:t>an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nerve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posterior </a:t>
            </a:r>
            <a:r>
              <a:rPr sz="1400" spc="-10" dirty="0">
                <a:latin typeface="Calibri"/>
                <a:cs typeface="Calibri"/>
              </a:rPr>
              <a:t>intercostal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vein.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0026" y="330384"/>
            <a:ext cx="2984491" cy="34772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828" y="685281"/>
            <a:ext cx="6595109" cy="95440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400" b="1" spc="-5" dirty="0">
                <a:latin typeface="Calibri"/>
                <a:cs typeface="Calibri"/>
              </a:rPr>
              <a:t>CLINICAL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Rib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Fractures</a:t>
            </a:r>
            <a:endParaRPr sz="1400">
              <a:latin typeface="Calibri"/>
              <a:cs typeface="Calibri"/>
            </a:endParaRPr>
          </a:p>
          <a:p>
            <a:pPr marL="91440" marR="122555">
              <a:lnSpc>
                <a:spcPct val="100699"/>
              </a:lnSpc>
              <a:spcBef>
                <a:spcPts val="10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weakest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rib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just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anterior 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angle</a:t>
            </a:r>
            <a:r>
              <a:rPr sz="1400" spc="-5" dirty="0">
                <a:latin typeface="Calibri"/>
                <a:cs typeface="Calibri"/>
              </a:rPr>
              <a:t> (Figure</a:t>
            </a:r>
            <a:r>
              <a:rPr sz="1400" dirty="0">
                <a:latin typeface="Calibri"/>
                <a:cs typeface="Calibri"/>
              </a:rPr>
              <a:t> 1).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Rib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fractures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commonly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result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direct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impact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indirectly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from</a:t>
            </a:r>
            <a:r>
              <a:rPr sz="1400" spc="-5" dirty="0">
                <a:latin typeface="Calibri"/>
                <a:cs typeface="Calibri"/>
              </a:rPr>
              <a:t> crush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injuries.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middle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most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commonly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injured.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7829" y="3258920"/>
            <a:ext cx="6595109" cy="160083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1440" marR="116205">
              <a:lnSpc>
                <a:spcPct val="101400"/>
              </a:lnSpc>
              <a:spcBef>
                <a:spcPts val="225"/>
              </a:spcBef>
            </a:pPr>
            <a:r>
              <a:rPr sz="1400" b="1" spc="-5" dirty="0">
                <a:latin typeface="Calibri"/>
                <a:cs typeface="Calibri"/>
              </a:rPr>
              <a:t>CLINICAL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Flail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chest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refers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paradoxical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movement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accompanies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fractures</a:t>
            </a:r>
            <a:r>
              <a:rPr sz="1400" spc="-5" dirty="0">
                <a:latin typeface="Calibri"/>
                <a:cs typeface="Calibri"/>
              </a:rPr>
              <a:t> of multiple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ribs. Fracturing</a:t>
            </a:r>
            <a:r>
              <a:rPr sz="1400" dirty="0">
                <a:latin typeface="Calibri"/>
                <a:cs typeface="Calibri"/>
              </a:rPr>
              <a:t> 3</a:t>
            </a:r>
            <a:r>
              <a:rPr sz="1400" spc="-5" dirty="0">
                <a:latin typeface="Calibri"/>
                <a:cs typeface="Calibri"/>
              </a:rPr>
              <a:t> consecutive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in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5" dirty="0">
                <a:latin typeface="Calibri"/>
                <a:cs typeface="Calibri"/>
              </a:rPr>
              <a:t> places on each rib, results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flail chest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 </a:t>
            </a:r>
            <a:r>
              <a:rPr sz="1400" dirty="0">
                <a:latin typeface="Calibri"/>
                <a:cs typeface="Calibri"/>
              </a:rPr>
              <a:t>2).</a:t>
            </a:r>
            <a:endParaRPr sz="1400">
              <a:latin typeface="Calibri"/>
              <a:cs typeface="Calibri"/>
            </a:endParaRPr>
          </a:p>
          <a:p>
            <a:pPr marL="377190" marR="748665" indent="-285750">
              <a:lnSpc>
                <a:spcPts val="1610"/>
              </a:lnSpc>
              <a:spcBef>
                <a:spcPts val="135"/>
              </a:spcBef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flail segment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chest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wall </a:t>
            </a:r>
            <a:r>
              <a:rPr sz="1400" spc="-10" dirty="0">
                <a:latin typeface="Calibri"/>
                <a:cs typeface="Calibri"/>
              </a:rPr>
              <a:t>moves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inward</a:t>
            </a:r>
            <a:r>
              <a:rPr sz="1400" spc="-5" dirty="0">
                <a:latin typeface="Calibri"/>
                <a:cs typeface="Calibri"/>
              </a:rPr>
              <a:t> 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inspiration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outward</a:t>
            </a:r>
            <a:r>
              <a:rPr sz="1400" spc="-5" dirty="0">
                <a:latin typeface="Calibri"/>
                <a:cs typeface="Calibri"/>
              </a:rPr>
              <a:t> on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expiration.</a:t>
            </a:r>
            <a:endParaRPr sz="1400">
              <a:latin typeface="Calibri"/>
              <a:cs typeface="Calibri"/>
            </a:endParaRPr>
          </a:p>
          <a:p>
            <a:pPr marL="377190" indent="-285750">
              <a:lnSpc>
                <a:spcPts val="1635"/>
              </a:lnSpc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spc="-5" dirty="0">
                <a:latin typeface="Calibri"/>
                <a:cs typeface="Calibri"/>
              </a:rPr>
              <a:t>Flail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chest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extremely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painful</a:t>
            </a:r>
            <a:r>
              <a:rPr sz="1400" dirty="0">
                <a:latin typeface="Calibri"/>
                <a:cs typeface="Calibri"/>
              </a:rPr>
              <a:t> and </a:t>
            </a:r>
            <a:r>
              <a:rPr sz="1400" spc="-5" dirty="0">
                <a:latin typeface="Calibri"/>
                <a:cs typeface="Calibri"/>
              </a:rPr>
              <a:t>impairs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ventilation because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“flail”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segment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endParaRPr sz="1400">
              <a:latin typeface="Calibri"/>
              <a:cs typeface="Calibri"/>
            </a:endParaRPr>
          </a:p>
          <a:p>
            <a:pPr marL="37719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chest wall</a:t>
            </a:r>
            <a:r>
              <a:rPr sz="1400" dirty="0">
                <a:latin typeface="Calibri"/>
                <a:cs typeface="Calibri"/>
              </a:rPr>
              <a:t> 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unable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contribute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ventilation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lung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expansion.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0106" y="20828"/>
            <a:ext cx="1982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Osseous</a:t>
            </a:r>
            <a:r>
              <a:rPr spc="-35" dirty="0"/>
              <a:t> </a:t>
            </a:r>
            <a:r>
              <a:rPr spc="-10" dirty="0"/>
              <a:t>Thorax:</a:t>
            </a:r>
            <a:r>
              <a:rPr spc="-20" dirty="0"/>
              <a:t> </a:t>
            </a:r>
            <a:r>
              <a:rPr spc="-5" dirty="0"/>
              <a:t>Ribs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3314" y="3258920"/>
            <a:ext cx="5016136" cy="34945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87574" y="172468"/>
            <a:ext cx="4753570" cy="300136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919269" y="77153"/>
            <a:ext cx="5008880" cy="3124835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95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2296" y="3278123"/>
            <a:ext cx="604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022" y="470170"/>
            <a:ext cx="6650990" cy="18161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400" b="1" spc="-5" dirty="0">
                <a:latin typeface="Calibri"/>
                <a:cs typeface="Calibri"/>
              </a:rPr>
              <a:t>CLINICAL </a:t>
            </a:r>
            <a:r>
              <a:rPr sz="1400" b="1" spc="-35" dirty="0">
                <a:latin typeface="Calibri"/>
                <a:cs typeface="Calibri"/>
              </a:rPr>
              <a:t>ANATOMY: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Occasionally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supernumerary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occur.</a:t>
            </a:r>
            <a:endParaRPr sz="1400">
              <a:latin typeface="Calibri"/>
              <a:cs typeface="Calibri"/>
            </a:endParaRPr>
          </a:p>
          <a:p>
            <a:pPr marL="377190" marR="228600" indent="-285750">
              <a:lnSpc>
                <a:spcPct val="99600"/>
              </a:lnSpc>
              <a:spcBef>
                <a:spcPts val="30"/>
              </a:spcBef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cervical rib </a:t>
            </a:r>
            <a:r>
              <a:rPr sz="1400" dirty="0">
                <a:latin typeface="Calibri"/>
                <a:cs typeface="Calibri"/>
              </a:rPr>
              <a:t>is an </a:t>
            </a:r>
            <a:r>
              <a:rPr sz="1400" spc="-5" dirty="0">
                <a:latin typeface="Calibri"/>
                <a:cs typeface="Calibri"/>
              </a:rPr>
              <a:t>accessory (extra) rib, typically associated </a:t>
            </a:r>
            <a:r>
              <a:rPr sz="1400" dirty="0">
                <a:latin typeface="Calibri"/>
                <a:cs typeface="Calibri"/>
              </a:rPr>
              <a:t>with the 7</a:t>
            </a:r>
            <a:r>
              <a:rPr sz="1350" baseline="24691" dirty="0">
                <a:latin typeface="Calibri"/>
                <a:cs typeface="Calibri"/>
              </a:rPr>
              <a:t>th</a:t>
            </a:r>
            <a:r>
              <a:rPr sz="1350" spc="7" baseline="2469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cervical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vertebra. </a:t>
            </a:r>
            <a:r>
              <a:rPr sz="1400" spc="-5" dirty="0">
                <a:latin typeface="Calibri"/>
                <a:cs typeface="Calibri"/>
              </a:rPr>
              <a:t>They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have</a:t>
            </a:r>
            <a:r>
              <a:rPr sz="1400" dirty="0">
                <a:latin typeface="Calibri"/>
                <a:cs typeface="Calibri"/>
              </a:rPr>
              <a:t> an</a:t>
            </a:r>
            <a:r>
              <a:rPr sz="1400" spc="-5" dirty="0">
                <a:latin typeface="Calibri"/>
                <a:cs typeface="Calibri"/>
              </a:rPr>
              <a:t> incidence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&lt;1% and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occasionally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associated</a:t>
            </a:r>
            <a:r>
              <a:rPr sz="1400" dirty="0">
                <a:latin typeface="Calibri"/>
                <a:cs typeface="Calibri"/>
              </a:rPr>
              <a:t> with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thoracic outlet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syndrome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5" dirty="0">
                <a:latin typeface="Calibri"/>
                <a:cs typeface="Calibri"/>
              </a:rPr>
              <a:t>which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brachial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plexus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and/or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subclavian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artery/vein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 </a:t>
            </a:r>
            <a:r>
              <a:rPr sz="1400" spc="-5" dirty="0">
                <a:latin typeface="Calibri"/>
                <a:cs typeface="Calibri"/>
              </a:rPr>
              <a:t>compressed, which </a:t>
            </a:r>
            <a:r>
              <a:rPr sz="1400" dirty="0">
                <a:latin typeface="Calibri"/>
                <a:cs typeface="Calibri"/>
              </a:rPr>
              <a:t>leads </a:t>
            </a:r>
            <a:r>
              <a:rPr sz="1400" spc="-5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pain and </a:t>
            </a:r>
            <a:r>
              <a:rPr sz="1400" spc="-5" dirty="0">
                <a:latin typeface="Calibri"/>
                <a:cs typeface="Calibri"/>
              </a:rPr>
              <a:t>numbness </a:t>
            </a:r>
            <a:r>
              <a:rPr sz="1400" dirty="0">
                <a:latin typeface="Calibri"/>
                <a:cs typeface="Calibri"/>
              </a:rPr>
              <a:t>in the </a:t>
            </a:r>
            <a:r>
              <a:rPr sz="1400" spc="-5" dirty="0">
                <a:latin typeface="Calibri"/>
                <a:cs typeface="Calibri"/>
              </a:rPr>
              <a:t>shoulder </a:t>
            </a:r>
            <a:r>
              <a:rPr sz="1400" dirty="0">
                <a:latin typeface="Calibri"/>
                <a:cs typeface="Calibri"/>
              </a:rPr>
              <a:t>and upper </a:t>
            </a:r>
            <a:r>
              <a:rPr sz="1400" spc="-5" dirty="0">
                <a:latin typeface="Calibri"/>
                <a:cs typeface="Calibri"/>
              </a:rPr>
              <a:t>limb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1).</a:t>
            </a:r>
            <a:endParaRPr sz="1400">
              <a:latin typeface="Calibri"/>
              <a:cs typeface="Calibri"/>
            </a:endParaRPr>
          </a:p>
          <a:p>
            <a:pPr marL="377190" marR="219710" indent="-285750">
              <a:lnSpc>
                <a:spcPct val="101400"/>
              </a:lnSpc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400" spc="-5" dirty="0">
                <a:latin typeface="Calibri"/>
                <a:cs typeface="Calibri"/>
              </a:rPr>
              <a:t>Lumbar ribs are </a:t>
            </a:r>
            <a:r>
              <a:rPr sz="1400" dirty="0">
                <a:latin typeface="Calibri"/>
                <a:cs typeface="Calibri"/>
              </a:rPr>
              <a:t>less </a:t>
            </a:r>
            <a:r>
              <a:rPr sz="1400" spc="-10" dirty="0">
                <a:latin typeface="Calibri"/>
                <a:cs typeface="Calibri"/>
              </a:rPr>
              <a:t>common </a:t>
            </a:r>
            <a:r>
              <a:rPr sz="1400" dirty="0">
                <a:latin typeface="Calibri"/>
                <a:cs typeface="Calibri"/>
              </a:rPr>
              <a:t>but </a:t>
            </a:r>
            <a:r>
              <a:rPr sz="1400" spc="-5" dirty="0">
                <a:latin typeface="Calibri"/>
                <a:cs typeface="Calibri"/>
              </a:rPr>
              <a:t>can </a:t>
            </a:r>
            <a:r>
              <a:rPr sz="1400" dirty="0">
                <a:latin typeface="Calibri"/>
                <a:cs typeface="Calibri"/>
              </a:rPr>
              <a:t>be </a:t>
            </a:r>
            <a:r>
              <a:rPr sz="1400" spc="-5" dirty="0">
                <a:latin typeface="Calibri"/>
                <a:cs typeface="Calibri"/>
              </a:rPr>
              <a:t>problematic when </a:t>
            </a:r>
            <a:r>
              <a:rPr sz="1400" dirty="0">
                <a:latin typeface="Calibri"/>
                <a:cs typeface="Calibri"/>
              </a:rPr>
              <a:t>using </a:t>
            </a:r>
            <a:r>
              <a:rPr sz="1400" spc="-5" dirty="0">
                <a:latin typeface="Calibri"/>
                <a:cs typeface="Calibri"/>
              </a:rPr>
              <a:t>ribs </a:t>
            </a:r>
            <a:r>
              <a:rPr sz="1400" dirty="0">
                <a:latin typeface="Calibri"/>
                <a:cs typeface="Calibri"/>
              </a:rPr>
              <a:t>as a landmark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identify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vertebral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levels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radiographs (Figure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2).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0710" y="470170"/>
            <a:ext cx="5071244" cy="622671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02098" y="2386892"/>
            <a:ext cx="4114800" cy="4319905"/>
            <a:chOff x="1202098" y="2386892"/>
            <a:chExt cx="4114800" cy="43199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355" y="2386892"/>
              <a:ext cx="3931225" cy="43198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02098" y="6332424"/>
              <a:ext cx="769620" cy="307975"/>
            </a:xfrm>
            <a:custGeom>
              <a:avLst/>
              <a:gdLst/>
              <a:ahLst/>
              <a:cxnLst/>
              <a:rect l="l" t="t" r="r" b="b"/>
              <a:pathLst>
                <a:path w="769619" h="307975">
                  <a:moveTo>
                    <a:pt x="768993" y="0"/>
                  </a:moveTo>
                  <a:lnTo>
                    <a:pt x="0" y="0"/>
                  </a:lnTo>
                  <a:lnTo>
                    <a:pt x="0" y="307777"/>
                  </a:lnTo>
                  <a:lnTo>
                    <a:pt x="768993" y="307777"/>
                  </a:lnTo>
                  <a:lnTo>
                    <a:pt x="768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19450" y="489203"/>
            <a:ext cx="604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0839" y="6353555"/>
            <a:ext cx="604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131794" y="69595"/>
            <a:ext cx="1909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Supernumerary</a:t>
            </a:r>
            <a:r>
              <a:rPr spc="-55" dirty="0"/>
              <a:t> </a:t>
            </a:r>
            <a:r>
              <a:rPr spc="-5" dirty="0"/>
              <a:t>Ribs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8674" y="20828"/>
            <a:ext cx="2477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Osseous</a:t>
            </a:r>
            <a:r>
              <a:rPr spc="-20" dirty="0"/>
              <a:t> </a:t>
            </a:r>
            <a:r>
              <a:rPr spc="-10" dirty="0"/>
              <a:t>Thorax: </a:t>
            </a:r>
            <a:r>
              <a:rPr spc="-5" dirty="0"/>
              <a:t>Rib Joints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3825" y="324611"/>
            <a:ext cx="1164018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Costovertebral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synovial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vertebrae.</a:t>
            </a:r>
            <a:r>
              <a:rPr sz="1400" spc="-5" dirty="0">
                <a:latin typeface="Calibri"/>
                <a:cs typeface="Calibri"/>
              </a:rPr>
              <a:t> They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 divided </a:t>
            </a:r>
            <a:r>
              <a:rPr sz="1400" spc="-10" dirty="0">
                <a:latin typeface="Calibri"/>
                <a:cs typeface="Calibri"/>
              </a:rPr>
              <a:t>into</a:t>
            </a:r>
            <a:r>
              <a:rPr sz="1400" spc="-5" dirty="0">
                <a:latin typeface="Calibri"/>
                <a:cs typeface="Calibri"/>
              </a:rPr>
              <a:t> joints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head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the </a:t>
            </a:r>
            <a:r>
              <a:rPr sz="1400" spc="-5" dirty="0">
                <a:latin typeface="Calibri"/>
                <a:cs typeface="Calibri"/>
              </a:rPr>
              <a:t>tubercle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1).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Rib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Heads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15" dirty="0">
                <a:latin typeface="Calibri"/>
                <a:cs typeface="Calibri"/>
              </a:rPr>
              <a:t>Typical</a:t>
            </a:r>
            <a:r>
              <a:rPr sz="1400" spc="-5" dirty="0">
                <a:latin typeface="Calibri"/>
                <a:cs typeface="Calibri"/>
              </a:rPr>
              <a:t> Ribs</a:t>
            </a:r>
            <a:r>
              <a:rPr sz="1400" dirty="0">
                <a:latin typeface="Calibri"/>
                <a:cs typeface="Calibri"/>
              </a:rPr>
              <a:t> (and rib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2) </a:t>
            </a:r>
            <a:r>
              <a:rPr sz="1400" spc="-5" dirty="0">
                <a:latin typeface="Calibri"/>
                <a:cs typeface="Calibri"/>
              </a:rPr>
              <a:t>articulate</a:t>
            </a:r>
            <a:r>
              <a:rPr sz="1400" dirty="0">
                <a:latin typeface="Calibri"/>
                <a:cs typeface="Calibri"/>
              </a:rPr>
              <a:t> with</a:t>
            </a:r>
            <a:r>
              <a:rPr sz="1400" spc="-5" dirty="0">
                <a:latin typeface="Calibri"/>
                <a:cs typeface="Calibri"/>
              </a:rPr>
              <a:t> two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bodies</a:t>
            </a:r>
            <a:endParaRPr sz="1400">
              <a:latin typeface="Calibri"/>
              <a:cs typeface="Calibri"/>
            </a:endParaRPr>
          </a:p>
          <a:p>
            <a:pPr marL="1212850" lvl="2" indent="-285750">
              <a:lnSpc>
                <a:spcPts val="1645"/>
              </a:lnSpc>
              <a:spcBef>
                <a:spcPts val="25"/>
              </a:spcBef>
              <a:buFont typeface="Arial MT"/>
              <a:buChar char="•"/>
              <a:tabLst>
                <a:tab pos="1212215" algn="l"/>
                <a:tab pos="1212850" algn="l"/>
              </a:tabLst>
            </a:pP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head </a:t>
            </a:r>
            <a:r>
              <a:rPr sz="1400" spc="-5" dirty="0">
                <a:latin typeface="Calibri"/>
                <a:cs typeface="Calibri"/>
              </a:rPr>
              <a:t>articulate</a:t>
            </a:r>
            <a:r>
              <a:rPr sz="1400" dirty="0">
                <a:latin typeface="Calibri"/>
                <a:cs typeface="Calibri"/>
              </a:rPr>
              <a:t> with the </a:t>
            </a:r>
            <a:r>
              <a:rPr sz="1400" spc="-5" dirty="0">
                <a:latin typeface="Calibri"/>
                <a:cs typeface="Calibri"/>
              </a:rPr>
              <a:t>superior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demifacets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vertebra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 the </a:t>
            </a:r>
            <a:r>
              <a:rPr sz="1400" spc="-5" dirty="0">
                <a:latin typeface="Calibri"/>
                <a:cs typeface="Calibri"/>
              </a:rPr>
              <a:t>same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number </a:t>
            </a:r>
            <a:r>
              <a:rPr sz="1400" dirty="0">
                <a:latin typeface="Calibri"/>
                <a:cs typeface="Calibri"/>
              </a:rPr>
              <a:t>as the </a:t>
            </a:r>
            <a:r>
              <a:rPr sz="1400" spc="-5" dirty="0">
                <a:latin typeface="Calibri"/>
                <a:cs typeface="Calibri"/>
              </a:rPr>
              <a:t>rib.</a:t>
            </a:r>
            <a:endParaRPr sz="1400">
              <a:latin typeface="Calibri"/>
              <a:cs typeface="Calibri"/>
            </a:endParaRPr>
          </a:p>
          <a:p>
            <a:pPr marL="1212215" marR="5080" lvl="2" indent="-285750">
              <a:lnSpc>
                <a:spcPts val="1680"/>
              </a:lnSpc>
              <a:spcBef>
                <a:spcPts val="20"/>
              </a:spcBef>
              <a:buFont typeface="Arial MT"/>
              <a:buChar char="•"/>
              <a:tabLst>
                <a:tab pos="1212215" algn="l"/>
                <a:tab pos="1212850" algn="l"/>
              </a:tabLst>
            </a:pP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facets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head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articulate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inferior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spc="-5" dirty="0">
                <a:latin typeface="Calibri"/>
                <a:cs typeface="Calibri"/>
              </a:rPr>
              <a:t> demifacets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on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 to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vertebra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same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number </a:t>
            </a:r>
            <a:r>
              <a:rPr sz="1400" dirty="0">
                <a:latin typeface="Calibri"/>
                <a:cs typeface="Calibri"/>
              </a:rPr>
              <a:t> as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rib.</a:t>
            </a:r>
            <a:endParaRPr sz="1400">
              <a:latin typeface="Calibri"/>
              <a:cs typeface="Calibri"/>
            </a:endParaRPr>
          </a:p>
          <a:p>
            <a:pPr marL="755650" lvl="1" indent="-285750">
              <a:lnSpc>
                <a:spcPts val="165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sz="1400" spc="-10" dirty="0">
                <a:latin typeface="Calibri"/>
                <a:cs typeface="Calibri"/>
              </a:rPr>
              <a:t>Atypical</a:t>
            </a:r>
            <a:r>
              <a:rPr sz="1400" spc="-5" dirty="0">
                <a:latin typeface="Calibri"/>
                <a:cs typeface="Calibri"/>
              </a:rPr>
              <a:t> ribs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(except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2) </a:t>
            </a:r>
            <a:r>
              <a:rPr sz="1400" spc="-5" dirty="0">
                <a:latin typeface="Calibri"/>
                <a:cs typeface="Calibri"/>
              </a:rPr>
              <a:t>articulate</a:t>
            </a:r>
            <a:r>
              <a:rPr sz="1400" dirty="0">
                <a:latin typeface="Calibri"/>
                <a:cs typeface="Calibri"/>
              </a:rPr>
              <a:t> with </a:t>
            </a:r>
            <a:r>
              <a:rPr sz="1400" spc="-5" dirty="0">
                <a:latin typeface="Calibri"/>
                <a:cs typeface="Calibri"/>
              </a:rPr>
              <a:t>only one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vertebral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body.</a:t>
            </a:r>
            <a:endParaRPr sz="1400">
              <a:latin typeface="Calibri"/>
              <a:cs typeface="Calibri"/>
            </a:endParaRPr>
          </a:p>
          <a:p>
            <a:pPr marL="298450" marR="866140" indent="-285750">
              <a:lnSpc>
                <a:spcPct val="1014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Rib </a:t>
            </a:r>
            <a:r>
              <a:rPr sz="1400" spc="-15" dirty="0">
                <a:latin typeface="Calibri"/>
                <a:cs typeface="Calibri"/>
              </a:rPr>
              <a:t>Tubercles: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Costotransverse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joints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synovial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dirty="0">
                <a:latin typeface="Calibri"/>
                <a:cs typeface="Calibri"/>
              </a:rPr>
              <a:t> 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tubercles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transverse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processes.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(All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except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11 and 12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form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costotransverse</a:t>
            </a:r>
            <a:r>
              <a:rPr sz="1400" spc="-5" dirty="0">
                <a:latin typeface="Calibri"/>
                <a:cs typeface="Calibri"/>
              </a:rPr>
              <a:t> joint.)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Sternocostal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joints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</a:t>
            </a:r>
            <a:r>
              <a:rPr sz="1400" dirty="0">
                <a:latin typeface="Calibri"/>
                <a:cs typeface="Calibri"/>
              </a:rPr>
              <a:t> the </a:t>
            </a:r>
            <a:r>
              <a:rPr sz="1400" spc="-10" dirty="0">
                <a:latin typeface="Calibri"/>
                <a:cs typeface="Calibri"/>
              </a:rPr>
              <a:t>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cartilages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ribs</a:t>
            </a:r>
            <a:r>
              <a:rPr sz="1400" dirty="0">
                <a:latin typeface="Calibri"/>
                <a:cs typeface="Calibri"/>
              </a:rPr>
              <a:t> and the </a:t>
            </a:r>
            <a:r>
              <a:rPr sz="1400" spc="-5" dirty="0">
                <a:latin typeface="Calibri"/>
                <a:cs typeface="Calibri"/>
              </a:rPr>
              <a:t>sternum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(Figure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825" y="2674620"/>
            <a:ext cx="5229225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sternocostal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rib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synchondrosis (fibrocartilaginous).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sternocostal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joints of ribs 2-7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synovial joints.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4780" y="2809284"/>
            <a:ext cx="4067009" cy="39872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2138" y="3561513"/>
            <a:ext cx="4919044" cy="322116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 rot="18960000">
            <a:off x="1829566" y="5873483"/>
            <a:ext cx="519131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spc="-5" dirty="0">
                <a:latin typeface="Calibri"/>
                <a:cs typeface="Calibri"/>
              </a:rPr>
              <a:t>Rib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2321" y="3448236"/>
            <a:ext cx="5125720" cy="334137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20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Calibri"/>
              <a:cs typeface="Calibri"/>
            </a:endParaRPr>
          </a:p>
          <a:p>
            <a:pPr marL="183578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T6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alibri"/>
              <a:cs typeface="Calibri"/>
            </a:endParaRPr>
          </a:p>
          <a:p>
            <a:pPr marL="191516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T7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38430" y="2802934"/>
            <a:ext cx="4079875" cy="4000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937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625"/>
              </a:spcBef>
            </a:pPr>
            <a:r>
              <a:rPr sz="1400" spc="-5" dirty="0">
                <a:latin typeface="Calibri"/>
                <a:cs typeface="Calibri"/>
              </a:rPr>
              <a:t>Figure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6462</Words>
  <Application>Microsoft Office PowerPoint</Application>
  <PresentationFormat>Ευρεία οθόνη</PresentationFormat>
  <Paragraphs>432</Paragraphs>
  <Slides>37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42" baseType="lpstr">
      <vt:lpstr>Arial MT</vt:lpstr>
      <vt:lpstr>Calibri</vt:lpstr>
      <vt:lpstr>Times New Roman</vt:lpstr>
      <vt:lpstr>Wingdings</vt:lpstr>
      <vt:lpstr>Office Theme</vt:lpstr>
      <vt:lpstr>Thorax &amp; Thoracic Cavity: Introduction</vt:lpstr>
      <vt:lpstr>Thoracic Cavity Apertures</vt:lpstr>
      <vt:lpstr>Osseous Thorax: Sternum</vt:lpstr>
      <vt:lpstr>Osseous Thorax: Sternal Angle and Transverse Thoracic Plane</vt:lpstr>
      <vt:lpstr>Osseous Thorax: Ribs</vt:lpstr>
      <vt:lpstr>Osseous Thorax: Ribs</vt:lpstr>
      <vt:lpstr>Osseous Thorax: Ribs</vt:lpstr>
      <vt:lpstr>Supernumerary Ribs</vt:lpstr>
      <vt:lpstr>Osseous Thorax: Rib Joints</vt:lpstr>
      <vt:lpstr>Muscular Thorax: Intercostal Muscles</vt:lpstr>
      <vt:lpstr>Muscular Thorax: Intercostal Muscles (Continued)</vt:lpstr>
      <vt:lpstr>Intercostal Spaces and Intercostal Neurovascular Bundles</vt:lpstr>
      <vt:lpstr>Intercostal Neurovascular Bundle</vt:lpstr>
      <vt:lpstr>Intercostal Nerve Block</vt:lpstr>
      <vt:lpstr>Internal Thoracic (Mammary) Artery</vt:lpstr>
      <vt:lpstr>Summary of of Intercostal Vessels</vt:lpstr>
      <vt:lpstr>Collateral Circulation Through Internal Thoracic Artery</vt:lpstr>
      <vt:lpstr>Thoracic Cavity Subdivisions</vt:lpstr>
      <vt:lpstr>Pleura and Endothoracic Fascia</vt:lpstr>
      <vt:lpstr>Visceral Pleura</vt:lpstr>
      <vt:lpstr>Pneumothorax, Pleural Effusion, Hemothorax</vt:lpstr>
      <vt:lpstr>Types of Pneumothorax</vt:lpstr>
      <vt:lpstr>Pleural Recesses</vt:lpstr>
      <vt:lpstr>Costodiaphragmatic Recess and Costophrenic Angle</vt:lpstr>
      <vt:lpstr>Pleurisy and Referred Pain</vt:lpstr>
      <vt:lpstr>Diaphragm Introduction</vt:lpstr>
      <vt:lpstr>Diaphragm Apertures</vt:lpstr>
      <vt:lpstr>Diaphragm Motor Innervation</vt:lpstr>
      <vt:lpstr>Diaphragm Movements</vt:lpstr>
      <vt:lpstr>Diaphragm Sensory Innervation</vt:lpstr>
      <vt:lpstr>Lung Surfaces</vt:lpstr>
      <vt:lpstr>Root of the Lung</vt:lpstr>
      <vt:lpstr>Lung Lobes and Fissures</vt:lpstr>
      <vt:lpstr>Contact Impressions on Mediastinal Lung Surface (Right)</vt:lpstr>
      <vt:lpstr>Contact Impressions on Mediastinal Lung Surface (Left)</vt:lpstr>
      <vt:lpstr>Surface Anatomy Correlates of Lung Lobes and Fissures</vt:lpstr>
      <vt:lpstr>Lung Auscultation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Thoracic Cavity, Lungs and Bronchi, Mediastinum (division and contents), Heart, and Great Vessels. Veins of the Thorax. The Aorta (Thoracic) branches</dc:title>
  <cp:lastModifiedBy>Dimosthenis Chrysikos</cp:lastModifiedBy>
  <cp:revision>3</cp:revision>
  <dcterms:created xsi:type="dcterms:W3CDTF">2023-12-19T18:50:51Z</dcterms:created>
  <dcterms:modified xsi:type="dcterms:W3CDTF">2025-10-12T04:54:14Z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2023-07-31T00:00:00Z</vt:filetime>
  </property>
  <property fmtid="{D5CDD505-2E9C-101B-9397-08002B2CF9AE}" pid="3" name="LastSaved">
    <vt:filetime>2023-12-19T00:00:00Z</vt:filetime>
  </property>
</Properties>
</file>