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8"/>
  </p:notesMasterIdLst>
  <p:handoutMasterIdLst>
    <p:handoutMasterId r:id="rId29"/>
  </p:handoutMasterIdLst>
  <p:sldIdLst>
    <p:sldId id="310" r:id="rId2"/>
    <p:sldId id="378" r:id="rId3"/>
    <p:sldId id="448" r:id="rId4"/>
    <p:sldId id="438" r:id="rId5"/>
    <p:sldId id="428" r:id="rId6"/>
    <p:sldId id="383" r:id="rId7"/>
    <p:sldId id="430" r:id="rId8"/>
    <p:sldId id="425" r:id="rId9"/>
    <p:sldId id="433" r:id="rId10"/>
    <p:sldId id="434" r:id="rId11"/>
    <p:sldId id="435" r:id="rId12"/>
    <p:sldId id="386" r:id="rId13"/>
    <p:sldId id="439" r:id="rId14"/>
    <p:sldId id="429" r:id="rId15"/>
    <p:sldId id="449" r:id="rId16"/>
    <p:sldId id="431" r:id="rId17"/>
    <p:sldId id="432" r:id="rId18"/>
    <p:sldId id="424" r:id="rId19"/>
    <p:sldId id="441" r:id="rId20"/>
    <p:sldId id="443" r:id="rId21"/>
    <p:sldId id="442" r:id="rId22"/>
    <p:sldId id="444" r:id="rId23"/>
    <p:sldId id="447" r:id="rId24"/>
    <p:sldId id="446" r:id="rId25"/>
    <p:sldId id="445" r:id="rId26"/>
    <p:sldId id="421" r:id="rId27"/>
  </p:sldIdLst>
  <p:sldSz cx="9144000" cy="6858000" type="screen4x3"/>
  <p:notesSz cx="6858000" cy="9144000"/>
  <p:defaultTextStyle>
    <a:defPPr>
      <a:defRPr lang="de-DE"/>
    </a:defPPr>
    <a:lvl1pPr algn="l" rtl="0" eaLnBrk="0" fontAlgn="base" hangingPunct="0">
      <a:spcBef>
        <a:spcPct val="0"/>
      </a:spcBef>
      <a:spcAft>
        <a:spcPct val="0"/>
      </a:spcAft>
      <a:defRPr sz="1600" b="1" i="1" kern="1200">
        <a:solidFill>
          <a:srgbClr val="00CC00"/>
        </a:solidFill>
        <a:latin typeface="Arial" panose="020B0604020202020204" pitchFamily="34" charset="0"/>
        <a:ea typeface="+mn-ea"/>
        <a:cs typeface="+mn-cs"/>
      </a:defRPr>
    </a:lvl1pPr>
    <a:lvl2pPr marL="457200" algn="l" rtl="0" eaLnBrk="0" fontAlgn="base" hangingPunct="0">
      <a:spcBef>
        <a:spcPct val="0"/>
      </a:spcBef>
      <a:spcAft>
        <a:spcPct val="0"/>
      </a:spcAft>
      <a:defRPr sz="1600" b="1" i="1" kern="1200">
        <a:solidFill>
          <a:srgbClr val="00CC00"/>
        </a:solidFill>
        <a:latin typeface="Arial" panose="020B0604020202020204" pitchFamily="34" charset="0"/>
        <a:ea typeface="+mn-ea"/>
        <a:cs typeface="+mn-cs"/>
      </a:defRPr>
    </a:lvl2pPr>
    <a:lvl3pPr marL="914400" algn="l" rtl="0" eaLnBrk="0" fontAlgn="base" hangingPunct="0">
      <a:spcBef>
        <a:spcPct val="0"/>
      </a:spcBef>
      <a:spcAft>
        <a:spcPct val="0"/>
      </a:spcAft>
      <a:defRPr sz="1600" b="1" i="1" kern="1200">
        <a:solidFill>
          <a:srgbClr val="00CC00"/>
        </a:solidFill>
        <a:latin typeface="Arial" panose="020B0604020202020204" pitchFamily="34" charset="0"/>
        <a:ea typeface="+mn-ea"/>
        <a:cs typeface="+mn-cs"/>
      </a:defRPr>
    </a:lvl3pPr>
    <a:lvl4pPr marL="1371600" algn="l" rtl="0" eaLnBrk="0" fontAlgn="base" hangingPunct="0">
      <a:spcBef>
        <a:spcPct val="0"/>
      </a:spcBef>
      <a:spcAft>
        <a:spcPct val="0"/>
      </a:spcAft>
      <a:defRPr sz="1600" b="1" i="1" kern="1200">
        <a:solidFill>
          <a:srgbClr val="00CC00"/>
        </a:solidFill>
        <a:latin typeface="Arial" panose="020B0604020202020204" pitchFamily="34" charset="0"/>
        <a:ea typeface="+mn-ea"/>
        <a:cs typeface="+mn-cs"/>
      </a:defRPr>
    </a:lvl4pPr>
    <a:lvl5pPr marL="1828800" algn="l" rtl="0" eaLnBrk="0" fontAlgn="base" hangingPunct="0">
      <a:spcBef>
        <a:spcPct val="0"/>
      </a:spcBef>
      <a:spcAft>
        <a:spcPct val="0"/>
      </a:spcAft>
      <a:defRPr sz="1600" b="1" i="1" kern="1200">
        <a:solidFill>
          <a:srgbClr val="00CC00"/>
        </a:solidFill>
        <a:latin typeface="Arial" panose="020B0604020202020204" pitchFamily="34" charset="0"/>
        <a:ea typeface="+mn-ea"/>
        <a:cs typeface="+mn-cs"/>
      </a:defRPr>
    </a:lvl5pPr>
    <a:lvl6pPr marL="2286000" algn="l" defTabSz="914400" rtl="0" eaLnBrk="1" latinLnBrk="0" hangingPunct="1">
      <a:defRPr sz="1600" b="1" i="1" kern="1200">
        <a:solidFill>
          <a:srgbClr val="00CC00"/>
        </a:solidFill>
        <a:latin typeface="Arial" panose="020B0604020202020204" pitchFamily="34" charset="0"/>
        <a:ea typeface="+mn-ea"/>
        <a:cs typeface="+mn-cs"/>
      </a:defRPr>
    </a:lvl6pPr>
    <a:lvl7pPr marL="2743200" algn="l" defTabSz="914400" rtl="0" eaLnBrk="1" latinLnBrk="0" hangingPunct="1">
      <a:defRPr sz="1600" b="1" i="1" kern="1200">
        <a:solidFill>
          <a:srgbClr val="00CC00"/>
        </a:solidFill>
        <a:latin typeface="Arial" panose="020B0604020202020204" pitchFamily="34" charset="0"/>
        <a:ea typeface="+mn-ea"/>
        <a:cs typeface="+mn-cs"/>
      </a:defRPr>
    </a:lvl7pPr>
    <a:lvl8pPr marL="3200400" algn="l" defTabSz="914400" rtl="0" eaLnBrk="1" latinLnBrk="0" hangingPunct="1">
      <a:defRPr sz="1600" b="1" i="1" kern="1200">
        <a:solidFill>
          <a:srgbClr val="00CC00"/>
        </a:solidFill>
        <a:latin typeface="Arial" panose="020B0604020202020204" pitchFamily="34" charset="0"/>
        <a:ea typeface="+mn-ea"/>
        <a:cs typeface="+mn-cs"/>
      </a:defRPr>
    </a:lvl8pPr>
    <a:lvl9pPr marL="3657600" algn="l" defTabSz="914400" rtl="0" eaLnBrk="1" latinLnBrk="0" hangingPunct="1">
      <a:defRPr sz="1600" b="1" i="1" kern="1200">
        <a:solidFill>
          <a:srgbClr val="00CC0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896">
          <p15:clr>
            <a:srgbClr val="A4A3A4"/>
          </p15:clr>
        </p15:guide>
        <p15:guide id="2" orient="horz" pos="4105">
          <p15:clr>
            <a:srgbClr val="A4A3A4"/>
          </p15:clr>
        </p15:guide>
        <p15:guide id="3" pos="5578">
          <p15:clr>
            <a:srgbClr val="A4A3A4"/>
          </p15:clr>
        </p15:guide>
        <p15:guide id="4" pos="1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42" autoAdjust="0"/>
    <p:restoredTop sz="94727" autoAdjust="0"/>
  </p:normalViewPr>
  <p:slideViewPr>
    <p:cSldViewPr snapToGrid="0">
      <p:cViewPr varScale="1">
        <p:scale>
          <a:sx n="111" d="100"/>
          <a:sy n="111" d="100"/>
        </p:scale>
        <p:origin x="1904" y="208"/>
      </p:cViewPr>
      <p:guideLst>
        <p:guide orient="horz" pos="896"/>
        <p:guide orient="horz" pos="4105"/>
        <p:guide pos="5578"/>
        <p:guide pos="180"/>
      </p:guideLst>
    </p:cSldViewPr>
  </p:slideViewPr>
  <p:notesTextViewPr>
    <p:cViewPr>
      <p:scale>
        <a:sx n="100" d="100"/>
        <a:sy n="100" d="100"/>
      </p:scale>
      <p:origin x="0" y="0"/>
    </p:cViewPr>
  </p:notesTextViewPr>
  <p:sorterViewPr>
    <p:cViewPr>
      <p:scale>
        <a:sx n="66" d="100"/>
        <a:sy n="66" d="100"/>
      </p:scale>
      <p:origin x="0" y="40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75D8640-21FA-E6D0-B2B1-68A31A947EB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eaLnBrk="1" hangingPunct="1">
              <a:lnSpc>
                <a:spcPct val="100000"/>
              </a:lnSpc>
              <a:buClrTx/>
              <a:buSzTx/>
              <a:buFontTx/>
              <a:buNone/>
              <a:defRPr sz="1200" b="0" i="0">
                <a:solidFill>
                  <a:schemeClr val="tx1"/>
                </a:solidFill>
                <a:effectLst/>
                <a:latin typeface="News Gothic MT" pitchFamily="34" charset="0"/>
              </a:defRPr>
            </a:lvl1pPr>
          </a:lstStyle>
          <a:p>
            <a:pPr>
              <a:defRPr/>
            </a:pPr>
            <a:endParaRPr lang="de-DE"/>
          </a:p>
        </p:txBody>
      </p:sp>
      <p:sp>
        <p:nvSpPr>
          <p:cNvPr id="33795" name="Rectangle 3">
            <a:extLst>
              <a:ext uri="{FF2B5EF4-FFF2-40B4-BE49-F238E27FC236}">
                <a16:creationId xmlns:a16="http://schemas.microsoft.com/office/drawing/2014/main" id="{92CA067E-9C00-75D0-53D0-B13EA9D86AA7}"/>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eaLnBrk="1" hangingPunct="1">
              <a:lnSpc>
                <a:spcPct val="100000"/>
              </a:lnSpc>
              <a:buClrTx/>
              <a:buSzTx/>
              <a:buFontTx/>
              <a:buNone/>
              <a:defRPr sz="1200" b="0" i="0">
                <a:solidFill>
                  <a:schemeClr val="tx1"/>
                </a:solidFill>
                <a:effectLst/>
                <a:latin typeface="News Gothic MT" pitchFamily="34" charset="0"/>
              </a:defRPr>
            </a:lvl1pPr>
          </a:lstStyle>
          <a:p>
            <a:pPr>
              <a:defRPr/>
            </a:pPr>
            <a:endParaRPr lang="de-DE"/>
          </a:p>
        </p:txBody>
      </p:sp>
      <p:sp>
        <p:nvSpPr>
          <p:cNvPr id="33796" name="Rectangle 4">
            <a:extLst>
              <a:ext uri="{FF2B5EF4-FFF2-40B4-BE49-F238E27FC236}">
                <a16:creationId xmlns:a16="http://schemas.microsoft.com/office/drawing/2014/main" id="{2FFB0746-4EAB-40CE-4748-E2B6A1160397}"/>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lgn="l" eaLnBrk="1" hangingPunct="1">
              <a:lnSpc>
                <a:spcPct val="100000"/>
              </a:lnSpc>
              <a:buClrTx/>
              <a:buSzTx/>
              <a:buFontTx/>
              <a:buNone/>
              <a:defRPr sz="1200" b="0" i="0">
                <a:solidFill>
                  <a:schemeClr val="tx1"/>
                </a:solidFill>
                <a:effectLst/>
                <a:latin typeface="News Gothic MT" pitchFamily="34" charset="0"/>
              </a:defRPr>
            </a:lvl1pPr>
          </a:lstStyle>
          <a:p>
            <a:pPr>
              <a:defRPr/>
            </a:pPr>
            <a:endParaRPr lang="de-DE"/>
          </a:p>
        </p:txBody>
      </p:sp>
      <p:sp>
        <p:nvSpPr>
          <p:cNvPr id="33797" name="Rectangle 5">
            <a:extLst>
              <a:ext uri="{FF2B5EF4-FFF2-40B4-BE49-F238E27FC236}">
                <a16:creationId xmlns:a16="http://schemas.microsoft.com/office/drawing/2014/main" id="{92AAF1A8-D540-436E-1A6E-9EE9EE0D6911}"/>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lgn="r" eaLnBrk="1" hangingPunct="1">
              <a:defRPr sz="1200" b="0" i="0">
                <a:solidFill>
                  <a:schemeClr val="tx1"/>
                </a:solidFill>
                <a:latin typeface="News Gothic MT" panose="020B0504020203020204" pitchFamily="34" charset="0"/>
              </a:defRPr>
            </a:lvl1pPr>
          </a:lstStyle>
          <a:p>
            <a:pPr>
              <a:defRPr/>
            </a:pPr>
            <a:fld id="{9B5F3B97-9D4B-9840-A253-898036855E62}" type="slidenum">
              <a:rPr lang="de-DE" altLang="el-GR"/>
              <a:pPr>
                <a:defRPr/>
              </a:pPr>
              <a:t>‹#›</a:t>
            </a:fld>
            <a:endParaRPr lang="de-DE" alt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AEA7E4E-5B35-5C07-6E10-29438A1EC94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eaLnBrk="1" hangingPunct="1">
              <a:lnSpc>
                <a:spcPct val="100000"/>
              </a:lnSpc>
              <a:buClrTx/>
              <a:buSzTx/>
              <a:buFontTx/>
              <a:buNone/>
              <a:defRPr sz="1200" b="0" i="0">
                <a:solidFill>
                  <a:schemeClr val="tx1"/>
                </a:solidFill>
                <a:effectLst/>
                <a:latin typeface="News Gothic MT" pitchFamily="34" charset="0"/>
              </a:defRPr>
            </a:lvl1pPr>
          </a:lstStyle>
          <a:p>
            <a:pPr>
              <a:defRPr/>
            </a:pPr>
            <a:endParaRPr lang="de-DE"/>
          </a:p>
        </p:txBody>
      </p:sp>
      <p:sp>
        <p:nvSpPr>
          <p:cNvPr id="6147" name="Rectangle 3">
            <a:extLst>
              <a:ext uri="{FF2B5EF4-FFF2-40B4-BE49-F238E27FC236}">
                <a16:creationId xmlns:a16="http://schemas.microsoft.com/office/drawing/2014/main" id="{D3B0A6D7-42EA-9835-F2E7-D6A516871A9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eaLnBrk="1" hangingPunct="1">
              <a:lnSpc>
                <a:spcPct val="100000"/>
              </a:lnSpc>
              <a:buClrTx/>
              <a:buSzTx/>
              <a:buFontTx/>
              <a:buNone/>
              <a:defRPr sz="1200" b="0" i="0">
                <a:solidFill>
                  <a:schemeClr val="tx1"/>
                </a:solidFill>
                <a:effectLst/>
                <a:latin typeface="News Gothic MT" pitchFamily="34" charset="0"/>
              </a:defRPr>
            </a:lvl1pPr>
          </a:lstStyle>
          <a:p>
            <a:pPr>
              <a:defRPr/>
            </a:pPr>
            <a:endParaRPr lang="de-DE"/>
          </a:p>
        </p:txBody>
      </p:sp>
      <p:sp>
        <p:nvSpPr>
          <p:cNvPr id="3076" name="Rectangle 4">
            <a:extLst>
              <a:ext uri="{FF2B5EF4-FFF2-40B4-BE49-F238E27FC236}">
                <a16:creationId xmlns:a16="http://schemas.microsoft.com/office/drawing/2014/main" id="{2CD904FF-F0DC-DDF6-3E4A-04949209715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6D3D48C0-B57F-0EB9-1879-A4EE4A9184A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150" name="Rectangle 6">
            <a:extLst>
              <a:ext uri="{FF2B5EF4-FFF2-40B4-BE49-F238E27FC236}">
                <a16:creationId xmlns:a16="http://schemas.microsoft.com/office/drawing/2014/main" id="{4FC7BBF2-114D-9E93-C801-33C2A973CEC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lgn="l" eaLnBrk="1" hangingPunct="1">
              <a:lnSpc>
                <a:spcPct val="100000"/>
              </a:lnSpc>
              <a:buClrTx/>
              <a:buSzTx/>
              <a:buFontTx/>
              <a:buNone/>
              <a:defRPr sz="1200" b="0" i="0">
                <a:solidFill>
                  <a:schemeClr val="tx1"/>
                </a:solidFill>
                <a:effectLst/>
                <a:latin typeface="News Gothic MT" pitchFamily="34" charset="0"/>
              </a:defRPr>
            </a:lvl1pPr>
          </a:lstStyle>
          <a:p>
            <a:pPr>
              <a:defRPr/>
            </a:pPr>
            <a:endParaRPr lang="de-DE"/>
          </a:p>
        </p:txBody>
      </p:sp>
      <p:sp>
        <p:nvSpPr>
          <p:cNvPr id="6151" name="Rectangle 7">
            <a:extLst>
              <a:ext uri="{FF2B5EF4-FFF2-40B4-BE49-F238E27FC236}">
                <a16:creationId xmlns:a16="http://schemas.microsoft.com/office/drawing/2014/main" id="{787FDE55-B278-AE08-1FF0-6516F117D3D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lgn="r" eaLnBrk="1" hangingPunct="1">
              <a:defRPr sz="1200" b="0" i="0">
                <a:solidFill>
                  <a:schemeClr val="tx1"/>
                </a:solidFill>
                <a:latin typeface="News Gothic MT" panose="020B0504020203020204" pitchFamily="34" charset="0"/>
              </a:defRPr>
            </a:lvl1pPr>
          </a:lstStyle>
          <a:p>
            <a:pPr>
              <a:defRPr/>
            </a:pPr>
            <a:fld id="{741E80E1-806D-8F48-973E-3AA2BC18382F}" type="slidenum">
              <a:rPr lang="de-DE" altLang="el-GR"/>
              <a:pPr>
                <a:defRPr/>
              </a:pPr>
              <a:t>‹#›</a:t>
            </a:fld>
            <a:endParaRPr lang="de-DE"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ws Gothic MT"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News Gothic MT"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News Gothic MT"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News Gothic MT"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News Gothic MT"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7B773C15-4003-0F07-EC61-46FE27516C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ACE01F5C-6AB4-8149-8285-D2D71E76B7E1}" type="slidenum">
              <a:rPr lang="de-DE" altLang="el-GR" sz="1200" b="0" i="0" smtClean="0">
                <a:solidFill>
                  <a:schemeClr val="tx1"/>
                </a:solidFill>
                <a:latin typeface="News Gothic MT" panose="020B0503020103020203" pitchFamily="34" charset="0"/>
              </a:rPr>
              <a:pPr/>
              <a:t>1</a:t>
            </a:fld>
            <a:endParaRPr lang="de-DE" altLang="el-GR" sz="1200" b="0" i="0">
              <a:solidFill>
                <a:schemeClr val="tx1"/>
              </a:solidFill>
              <a:latin typeface="News Gothic MT" panose="020B0503020103020203" pitchFamily="34" charset="0"/>
            </a:endParaRPr>
          </a:p>
        </p:txBody>
      </p:sp>
      <p:sp>
        <p:nvSpPr>
          <p:cNvPr id="6147" name="Rectangle 2">
            <a:extLst>
              <a:ext uri="{FF2B5EF4-FFF2-40B4-BE49-F238E27FC236}">
                <a16:creationId xmlns:a16="http://schemas.microsoft.com/office/drawing/2014/main" id="{67EC4BCB-176C-E83C-1E60-4241F047E27E}"/>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0F20C36B-AD7E-DC04-44E4-650ACB5DDC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F053C5A2-5B95-66D6-D24F-C165BDC4CD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133A1108-7B4E-2F4C-A8AE-BC19C235750B}" type="slidenum">
              <a:rPr lang="el-GR" altLang="el-GR" sz="1200" b="0" i="0" smtClean="0">
                <a:solidFill>
                  <a:schemeClr val="tx1"/>
                </a:solidFill>
                <a:latin typeface="News Gothic MT" panose="020B0503020103020203" pitchFamily="34" charset="0"/>
              </a:rPr>
              <a:pPr/>
              <a:t>16</a:t>
            </a:fld>
            <a:endParaRPr lang="el-GR" altLang="el-GR" sz="1200" b="0" i="0">
              <a:solidFill>
                <a:schemeClr val="tx1"/>
              </a:solidFill>
              <a:latin typeface="News Gothic MT" panose="020B0503020103020203" pitchFamily="34" charset="0"/>
            </a:endParaRPr>
          </a:p>
        </p:txBody>
      </p:sp>
      <p:sp>
        <p:nvSpPr>
          <p:cNvPr id="36867" name="Rectangle 2">
            <a:extLst>
              <a:ext uri="{FF2B5EF4-FFF2-40B4-BE49-F238E27FC236}">
                <a16:creationId xmlns:a16="http://schemas.microsoft.com/office/drawing/2014/main" id="{9959C29A-8E33-9DAD-033E-266A754C972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D4590C25-6B74-CA08-17AC-018B0D04F6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35128583-481E-DF2B-028B-AFB7FC92B5B6}"/>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pPr algn="r">
              <a:lnSpc>
                <a:spcPct val="97000"/>
              </a:lnSpc>
              <a:buClr>
                <a:srgbClr val="000000"/>
              </a:buClr>
              <a:buSzPct val="100000"/>
              <a:buFont typeface="Times New Roman" panose="02020603050405020304" pitchFamily="18" charset="0"/>
              <a:buNone/>
            </a:pPr>
            <a:endParaRPr lang="el-GR" altLang="el-GR"/>
          </a:p>
        </p:txBody>
      </p:sp>
      <p:sp>
        <p:nvSpPr>
          <p:cNvPr id="46083" name="Text Box 2">
            <a:extLst>
              <a:ext uri="{FF2B5EF4-FFF2-40B4-BE49-F238E27FC236}">
                <a16:creationId xmlns:a16="http://schemas.microsoft.com/office/drawing/2014/main" id="{D2BFE8D6-F2CB-0EF8-7725-15182F4C68F1}"/>
              </a:ext>
            </a:extLst>
          </p:cNvPr>
          <p:cNvSpPr>
            <a:spLocks noGrp="1" noChangeArrowheads="1"/>
          </p:cNvSpPr>
          <p:nvPr>
            <p:ph type="body"/>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el-GR">
                <a:latin typeface="Arial" panose="020B0604020202020204" pitchFamily="34" charset="0"/>
                <a:ea typeface="msgothic"/>
                <a:cs typeface="msgothic"/>
              </a:rPr>
              <a:t>Modes of action of GSTFs (TF) and possible ways in which rationally designed small molecule drugs could influence their function. An NR is taken as an example. In 1, the putative drug may interfere with the nuclear translocation of the TF, precluding its physical contact with DNA/BTA, hence, overall activity. In 2, most TFs need to form dimers/oligomers to be active. The putative drug may prevent the dimerization/oligomerization process, thereby impairing TF activity, although nuclear localization may be accomplished. In 3, after dimerization, TFs bind to promoter/enhancer regions to modulate transcription of respective genes. Drugs designed to hinder DNA binding may result in inhibition of the transcription process. In 4, other potential drugs may interfere selectively with the interplay of TFs with the BTA (pol II and BTFs), leaving DNA binding intact. In 5, a variety of coregulators/mediators, with positive or negative action, has a pertinent role in the activity of several TFs. These “bridging” molecules seem to contribute critically to the DNA-binding and/or transeffecting potential of selective TFs in different cell types, leading to different transcriptional specificities and roles. Revealing the molecular identity of these mediators and their precise mode of action in the TF-DNA-BTA complex may provide unique TF biosurfaces for small molecule drug targeting. Finally, in 6, TF degradation may also be subject to small molecule drug targeting. Enhancing oncogenic TF degradation could minimize its deleterious effects.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a:extLst>
              <a:ext uri="{FF2B5EF4-FFF2-40B4-BE49-F238E27FC236}">
                <a16:creationId xmlns:a16="http://schemas.microsoft.com/office/drawing/2014/main" id="{C2C114C3-80EB-F86E-E380-920D5FB400B6}"/>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pPr algn="r">
              <a:lnSpc>
                <a:spcPct val="97000"/>
              </a:lnSpc>
              <a:buClr>
                <a:srgbClr val="000000"/>
              </a:buClr>
              <a:buSzPct val="100000"/>
              <a:buFont typeface="Times New Roman" panose="02020603050405020304" pitchFamily="18" charset="0"/>
              <a:buNone/>
            </a:pPr>
            <a:endParaRPr lang="el-GR" altLang="el-GR"/>
          </a:p>
        </p:txBody>
      </p:sp>
      <p:sp>
        <p:nvSpPr>
          <p:cNvPr id="49155" name="Text Box 2">
            <a:extLst>
              <a:ext uri="{FF2B5EF4-FFF2-40B4-BE49-F238E27FC236}">
                <a16:creationId xmlns:a16="http://schemas.microsoft.com/office/drawing/2014/main" id="{92A1E5FA-5654-1445-4861-445C3D55BC24}"/>
              </a:ext>
            </a:extLst>
          </p:cNvPr>
          <p:cNvSpPr>
            <a:spLocks noGrp="1" noChangeArrowheads="1"/>
          </p:cNvSpPr>
          <p:nvPr>
            <p:ph type="body"/>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el-GR">
                <a:latin typeface="Arial" panose="020B0604020202020204" pitchFamily="34" charset="0"/>
                <a:ea typeface="msgothic"/>
                <a:cs typeface="msgothic"/>
              </a:rPr>
              <a:t>Modes of action of GSTFs (TF) and possible ways in which rationally designed small molecule drugs could influence their function. An NR is taken as an example. In 1, the putative drug may interfere with the nuclear translocation of the TF, precluding its physical contact with DNA/BTA, hence, overall activity. In 2, most TFs need to form dimers/oligomers to be active. The putative drug may prevent the dimerization/oligomerization process, thereby impairing TF activity, although nuclear localization may be accomplished. In 3, after dimerization, TFs bind to promoter/enhancer regions to modulate transcription of respective genes. Drugs designed to hinder DNA binding may result in inhibition of the transcription process. In 4, other potential drugs may interfere selectively with the interplay of TFs with the BTA (pol II and BTFs), leaving DNA binding intact. In 5, a variety of coregulators/mediators, with positive or negative action, has a pertinent role in the activity of several TFs. These “bridging” molecules seem to contribute critically to the DNA-binding and/or transeffecting potential of selective TFs in different cell types, leading to different transcriptional specificities and roles. Revealing the molecular identity of these mediators and their precise mode of action in the TF-DNA-BTA complex may provide unique TF biosurfaces for small molecule drug targeting. Finally, in 6, TF degradation may also be subject to small molecule drug targeting. Enhancing oncogenic TF degradation could minimize its deleterious effects.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a:extLst>
              <a:ext uri="{FF2B5EF4-FFF2-40B4-BE49-F238E27FC236}">
                <a16:creationId xmlns:a16="http://schemas.microsoft.com/office/drawing/2014/main" id="{00809FA9-7CBA-7D17-6CFE-3097B722D1D3}"/>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pPr algn="r">
              <a:lnSpc>
                <a:spcPct val="97000"/>
              </a:lnSpc>
              <a:buClr>
                <a:srgbClr val="000000"/>
              </a:buClr>
              <a:buSzPct val="100000"/>
              <a:buFont typeface="Times New Roman" panose="02020603050405020304" pitchFamily="18" charset="0"/>
              <a:buNone/>
            </a:pPr>
            <a:endParaRPr lang="el-GR" altLang="el-GR"/>
          </a:p>
        </p:txBody>
      </p:sp>
      <p:sp>
        <p:nvSpPr>
          <p:cNvPr id="52227" name="Text Box 2">
            <a:extLst>
              <a:ext uri="{FF2B5EF4-FFF2-40B4-BE49-F238E27FC236}">
                <a16:creationId xmlns:a16="http://schemas.microsoft.com/office/drawing/2014/main" id="{9F4D61E7-9A9C-FA14-456A-AF53F33EE37F}"/>
              </a:ext>
            </a:extLst>
          </p:cNvPr>
          <p:cNvSpPr>
            <a:spLocks noGrp="1" noChangeArrowheads="1"/>
          </p:cNvSpPr>
          <p:nvPr>
            <p:ph type="body"/>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el-GR">
                <a:latin typeface="Arial" panose="020B0604020202020204" pitchFamily="34" charset="0"/>
                <a:ea typeface="msgothic"/>
                <a:cs typeface="msgothic"/>
              </a:rPr>
              <a:t>Modes of action of GSTFs (TF) and possible ways in which rationally designed small molecule drugs could influence their function. An NR is taken as an example. In 1, the putative drug may interfere with the nuclear translocation of the TF, precluding its physical contact with DNA/BTA, hence, overall activity. In 2, most TFs need to form dimers/oligomers to be active. The putative drug may prevent the dimerization/oligomerization process, thereby impairing TF activity, although nuclear localization may be accomplished. In 3, after dimerization, TFs bind to promoter/enhancer regions to modulate transcription of respective genes. Drugs designed to hinder DNA binding may result in inhibition of the transcription process. In 4, other potential drugs may interfere selectively with the interplay of TFs with the BTA (pol II and BTFs), leaving DNA binding intact. In 5, a variety of coregulators/mediators, with positive or negative action, has a pertinent role in the activity of several TFs. These “bridging” molecules seem to contribute critically to the DNA-binding and/or transeffecting potential of selective TFs in different cell types, leading to different transcriptional specificities and roles. Revealing the molecular identity of these mediators and their precise mode of action in the TF-DNA-BTA complex may provide unique TF biosurfaces for small molecule drug targeting. Finally, in 6, TF degradation may also be subject to small molecule drug targeting. Enhancing oncogenic TF degradation could minimize its deleterious effects.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a:extLst>
              <a:ext uri="{FF2B5EF4-FFF2-40B4-BE49-F238E27FC236}">
                <a16:creationId xmlns:a16="http://schemas.microsoft.com/office/drawing/2014/main" id="{F0A1AB2E-03DA-8B3B-57E2-6AED45DDD1EE}"/>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pPr algn="r">
              <a:lnSpc>
                <a:spcPct val="97000"/>
              </a:lnSpc>
              <a:buClr>
                <a:srgbClr val="000000"/>
              </a:buClr>
              <a:buSzPct val="100000"/>
              <a:buFont typeface="Times New Roman" panose="02020603050405020304" pitchFamily="18" charset="0"/>
              <a:buNone/>
            </a:pPr>
            <a:endParaRPr lang="el-GR" altLang="el-GR"/>
          </a:p>
        </p:txBody>
      </p:sp>
      <p:sp>
        <p:nvSpPr>
          <p:cNvPr id="55299" name="Text Box 2">
            <a:extLst>
              <a:ext uri="{FF2B5EF4-FFF2-40B4-BE49-F238E27FC236}">
                <a16:creationId xmlns:a16="http://schemas.microsoft.com/office/drawing/2014/main" id="{D14B02FD-4098-BC68-37A0-6881079BEB02}"/>
              </a:ext>
            </a:extLst>
          </p:cNvPr>
          <p:cNvSpPr>
            <a:spLocks noGrp="1" noChangeArrowheads="1"/>
          </p:cNvSpPr>
          <p:nvPr>
            <p:ph type="body"/>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el-GR">
                <a:latin typeface="Arial" panose="020B0604020202020204" pitchFamily="34" charset="0"/>
                <a:ea typeface="msgothic"/>
                <a:cs typeface="msgothic"/>
              </a:rPr>
              <a:t>Modes of action of GSTFs (TF) and possible ways in which rationally designed small molecule drugs could influence their function. An NR is taken as an example. In 1, the putative drug may interfere with the nuclear translocation of the TF, precluding its physical contact with DNA/BTA, hence, overall activity. In 2, most TFs need to form dimers/oligomers to be active. The putative drug may prevent the dimerization/oligomerization process, thereby impairing TF activity, although nuclear localization may be accomplished. In 3, after dimerization, TFs bind to promoter/enhancer regions to modulate transcription of respective genes. Drugs designed to hinder DNA binding may result in inhibition of the transcription process. In 4, other potential drugs may interfere selectively with the interplay of TFs with the BTA (pol II and BTFs), leaving DNA binding intact. In 5, a variety of coregulators/mediators, with positive or negative action, has a pertinent role in the activity of several TFs. These “bridging” molecules seem to contribute critically to the DNA-binding and/or transeffecting potential of selective TFs in different cell types, leading to different transcriptional specificities and roles. Revealing the molecular identity of these mediators and their precise mode of action in the TF-DNA-BTA complex may provide unique TF biosurfaces for small molecule drug targeting. Finally, in 6, TF degradation may also be subject to small molecule drug targeting. Enhancing oncogenic TF degradation could minimize its deleterious effects.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a:extLst>
              <a:ext uri="{FF2B5EF4-FFF2-40B4-BE49-F238E27FC236}">
                <a16:creationId xmlns:a16="http://schemas.microsoft.com/office/drawing/2014/main" id="{31B748E8-5E2E-1EE3-D735-1C82BBF2487B}"/>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pPr algn="r">
              <a:lnSpc>
                <a:spcPct val="97000"/>
              </a:lnSpc>
              <a:buClr>
                <a:srgbClr val="000000"/>
              </a:buClr>
              <a:buSzPct val="100000"/>
              <a:buFont typeface="Times New Roman" panose="02020603050405020304" pitchFamily="18" charset="0"/>
              <a:buNone/>
            </a:pPr>
            <a:endParaRPr lang="el-GR" altLang="el-GR"/>
          </a:p>
        </p:txBody>
      </p:sp>
      <p:sp>
        <p:nvSpPr>
          <p:cNvPr id="58371" name="Text Box 2">
            <a:extLst>
              <a:ext uri="{FF2B5EF4-FFF2-40B4-BE49-F238E27FC236}">
                <a16:creationId xmlns:a16="http://schemas.microsoft.com/office/drawing/2014/main" id="{89138F25-8A1F-2E8A-1768-10B5C75FFD7F}"/>
              </a:ext>
            </a:extLst>
          </p:cNvPr>
          <p:cNvSpPr>
            <a:spLocks noGrp="1" noChangeArrowheads="1"/>
          </p:cNvSpPr>
          <p:nvPr>
            <p:ph type="body"/>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el-GR">
                <a:latin typeface="Arial" panose="020B0604020202020204" pitchFamily="34" charset="0"/>
                <a:ea typeface="msgothic"/>
                <a:cs typeface="msgothic"/>
              </a:rPr>
              <a:t>Modes of action of GSTFs (TF) and possible ways in which rationally designed small molecule drugs could influence their function. An NR is taken as an example. In 1, the putative drug may interfere with the nuclear translocation of the TF, precluding its physical contact with DNA/BTA, hence, overall activity. In 2, most TFs need to form dimers/oligomers to be active. The putative drug may prevent the dimerization/oligomerization process, thereby impairing TF activity, although nuclear localization may be accomplished. In 3, after dimerization, TFs bind to promoter/enhancer regions to modulate transcription of respective genes. Drugs designed to hinder DNA binding may result in inhibition of the transcription process. In 4, other potential drugs may interfere selectively with the interplay of TFs with the BTA (pol II and BTFs), leaving DNA binding intact. In 5, a variety of coregulators/mediators, with positive or negative action, has a pertinent role in the activity of several TFs. These “bridging” molecules seem to contribute critically to the DNA-binding and/or transeffecting potential of selective TFs in different cell types, leading to different transcriptional specificities and roles. Revealing the molecular identity of these mediators and their precise mode of action in the TF-DNA-BTA complex may provide unique TF biosurfaces for small molecule drug targeting. Finally, in 6, TF degradation may also be subject to small molecule drug targeting. Enhancing oncogenic TF degradation could minimize its deleterious effects.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Θέση εικόνας διαφάνειας">
            <a:extLst>
              <a:ext uri="{FF2B5EF4-FFF2-40B4-BE49-F238E27FC236}">
                <a16:creationId xmlns:a16="http://schemas.microsoft.com/office/drawing/2014/main" id="{43F26856-0DD8-8427-DBFE-F63EBB06E17C}"/>
              </a:ext>
            </a:extLst>
          </p:cNvPr>
          <p:cNvSpPr>
            <a:spLocks noGrp="1" noRot="1" noChangeAspect="1" noChangeArrowheads="1" noTextEdit="1"/>
          </p:cNvSpPr>
          <p:nvPr>
            <p:ph type="sldImg"/>
          </p:nvPr>
        </p:nvSpPr>
        <p:spPr>
          <a:ln/>
        </p:spPr>
      </p:sp>
      <p:sp>
        <p:nvSpPr>
          <p:cNvPr id="9219" name="2 - Θέση σημειώσεων">
            <a:extLst>
              <a:ext uri="{FF2B5EF4-FFF2-40B4-BE49-F238E27FC236}">
                <a16:creationId xmlns:a16="http://schemas.microsoft.com/office/drawing/2014/main" id="{412FF83C-20EF-C06A-2D64-716B5DD93D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9220" name="3 - Θέση αριθμού διαφάνειας">
            <a:extLst>
              <a:ext uri="{FF2B5EF4-FFF2-40B4-BE49-F238E27FC236}">
                <a16:creationId xmlns:a16="http://schemas.microsoft.com/office/drawing/2014/main" id="{BBA6B2BE-3AF4-A962-4F7E-B98F919524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E8CE416A-BCB9-A345-818E-961D8BC6927E}" type="slidenum">
              <a:rPr lang="el-GR" altLang="el-GR" sz="1200" b="0" i="0" smtClean="0">
                <a:solidFill>
                  <a:schemeClr val="tx1"/>
                </a:solidFill>
                <a:latin typeface="News Gothic MT" panose="020B0503020103020203" pitchFamily="34" charset="0"/>
              </a:rPr>
              <a:pPr/>
              <a:t>2</a:t>
            </a:fld>
            <a:endParaRPr lang="el-GR" altLang="el-GR" sz="1200" b="0" i="0">
              <a:solidFill>
                <a:schemeClr val="tx1"/>
              </a:solidFill>
              <a:latin typeface="News Gothic MT" panose="020B0503020103020203"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CD9FB85-C557-D5C0-2D7D-F1A1695B9E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E0BA5F22-E926-4548-97F4-37405868B50F}" type="slidenum">
              <a:rPr lang="el-GR" altLang="el-GR" sz="1200" b="0" i="0" smtClean="0">
                <a:solidFill>
                  <a:schemeClr val="tx1"/>
                </a:solidFill>
                <a:latin typeface="News Gothic MT" panose="020B0503020103020203" pitchFamily="34" charset="0"/>
              </a:rPr>
              <a:pPr/>
              <a:t>6</a:t>
            </a:fld>
            <a:endParaRPr lang="el-GR" altLang="el-GR" sz="1200" b="0" i="0">
              <a:solidFill>
                <a:schemeClr val="tx1"/>
              </a:solidFill>
              <a:latin typeface="News Gothic MT" panose="020B0503020103020203" pitchFamily="34" charset="0"/>
            </a:endParaRPr>
          </a:p>
        </p:txBody>
      </p:sp>
      <p:sp>
        <p:nvSpPr>
          <p:cNvPr id="17411" name="Rectangle 2">
            <a:extLst>
              <a:ext uri="{FF2B5EF4-FFF2-40B4-BE49-F238E27FC236}">
                <a16:creationId xmlns:a16="http://schemas.microsoft.com/office/drawing/2014/main" id="{516FC1C7-4202-E2AB-AF3A-522883DF3325}"/>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21859275-098A-13DA-F599-F80AF54B46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BDFB0CC-AEDD-6E76-C0A1-04BBB35754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1E0440EC-3143-004A-B72F-DDC1092A6641}" type="slidenum">
              <a:rPr lang="el-GR" altLang="el-GR" sz="1200" b="0" i="0" smtClean="0">
                <a:solidFill>
                  <a:schemeClr val="tx1"/>
                </a:solidFill>
                <a:latin typeface="News Gothic MT" panose="020B0503020103020203" pitchFamily="34" charset="0"/>
              </a:rPr>
              <a:pPr/>
              <a:t>7</a:t>
            </a:fld>
            <a:endParaRPr lang="el-GR" altLang="el-GR" sz="1200" b="0" i="0">
              <a:solidFill>
                <a:schemeClr val="tx1"/>
              </a:solidFill>
              <a:latin typeface="News Gothic MT" panose="020B0503020103020203" pitchFamily="34" charset="0"/>
            </a:endParaRPr>
          </a:p>
        </p:txBody>
      </p:sp>
      <p:sp>
        <p:nvSpPr>
          <p:cNvPr id="19459" name="Rectangle 2">
            <a:extLst>
              <a:ext uri="{FF2B5EF4-FFF2-40B4-BE49-F238E27FC236}">
                <a16:creationId xmlns:a16="http://schemas.microsoft.com/office/drawing/2014/main" id="{4C8A4B4C-390E-E586-D098-2D1C6BF422CC}"/>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862E51-9124-3F11-01D9-5F6C31EFE9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F60A283-DB9F-1B07-5FC0-F400D314D7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DDBE1202-4321-7548-9E48-B1D4EF522D18}" type="slidenum">
              <a:rPr lang="el-GR" altLang="el-GR" sz="1200" b="0" i="0" smtClean="0">
                <a:solidFill>
                  <a:schemeClr val="tx1"/>
                </a:solidFill>
                <a:latin typeface="News Gothic MT" panose="020B0503020103020203" pitchFamily="34" charset="0"/>
              </a:rPr>
              <a:pPr/>
              <a:t>8</a:t>
            </a:fld>
            <a:endParaRPr lang="el-GR" altLang="el-GR" sz="1200" b="0" i="0">
              <a:solidFill>
                <a:schemeClr val="tx1"/>
              </a:solidFill>
              <a:latin typeface="News Gothic MT" panose="020B0503020103020203" pitchFamily="34" charset="0"/>
            </a:endParaRPr>
          </a:p>
        </p:txBody>
      </p:sp>
      <p:sp>
        <p:nvSpPr>
          <p:cNvPr id="23555" name="Rectangle 2">
            <a:extLst>
              <a:ext uri="{FF2B5EF4-FFF2-40B4-BE49-F238E27FC236}">
                <a16:creationId xmlns:a16="http://schemas.microsoft.com/office/drawing/2014/main" id="{ED58B184-945D-8B2B-FE70-CDDA1B72A2C1}"/>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BCC189B7-3FD7-25E2-5225-53241B89E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Θέση εικόνας διαφάνειας">
            <a:extLst>
              <a:ext uri="{FF2B5EF4-FFF2-40B4-BE49-F238E27FC236}">
                <a16:creationId xmlns:a16="http://schemas.microsoft.com/office/drawing/2014/main" id="{92379ED4-4C5F-19C2-343C-35D2BB261789}"/>
              </a:ext>
            </a:extLst>
          </p:cNvPr>
          <p:cNvSpPr>
            <a:spLocks noGrp="1" noRot="1" noChangeAspect="1" noChangeArrowheads="1" noTextEdit="1"/>
          </p:cNvSpPr>
          <p:nvPr>
            <p:ph type="sldImg"/>
          </p:nvPr>
        </p:nvSpPr>
        <p:spPr>
          <a:ln/>
        </p:spPr>
      </p:sp>
      <p:sp>
        <p:nvSpPr>
          <p:cNvPr id="25603" name="2 - Θέση σημειώσεων">
            <a:extLst>
              <a:ext uri="{FF2B5EF4-FFF2-40B4-BE49-F238E27FC236}">
                <a16:creationId xmlns:a16="http://schemas.microsoft.com/office/drawing/2014/main" id="{200427EF-F090-381A-05DA-0E2F5CCD64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25604" name="3 - Θέση αριθμού διαφάνειας">
            <a:extLst>
              <a:ext uri="{FF2B5EF4-FFF2-40B4-BE49-F238E27FC236}">
                <a16:creationId xmlns:a16="http://schemas.microsoft.com/office/drawing/2014/main" id="{E31E0BD3-87CF-9FA6-B7D9-E6B8A920DF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A6F5E558-AB35-4B46-B9E3-571203D53FC9}" type="slidenum">
              <a:rPr lang="el-GR" altLang="el-GR" sz="1200" b="0" i="0" smtClean="0">
                <a:solidFill>
                  <a:schemeClr val="tx1"/>
                </a:solidFill>
                <a:latin typeface="News Gothic MT" panose="020B0503020103020203" pitchFamily="34" charset="0"/>
              </a:rPr>
              <a:pPr/>
              <a:t>9</a:t>
            </a:fld>
            <a:endParaRPr lang="el-GR" altLang="el-GR" sz="1200" b="0" i="0">
              <a:solidFill>
                <a:schemeClr val="tx1"/>
              </a:solidFill>
              <a:latin typeface="News Gothic MT" panose="020B0503020103020203"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55E0955-C748-E2A4-A933-817EE91F91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584AA527-2B78-A748-8A15-92DB75385CFF}" type="slidenum">
              <a:rPr lang="el-GR" altLang="el-GR" sz="1200" b="0" i="0" smtClean="0">
                <a:solidFill>
                  <a:schemeClr val="tx1"/>
                </a:solidFill>
                <a:latin typeface="News Gothic MT" panose="020B0503020103020203" pitchFamily="34" charset="0"/>
              </a:rPr>
              <a:pPr/>
              <a:t>10</a:t>
            </a:fld>
            <a:endParaRPr lang="el-GR" altLang="el-GR" sz="1200" b="0" i="0">
              <a:solidFill>
                <a:schemeClr val="tx1"/>
              </a:solidFill>
              <a:latin typeface="News Gothic MT" panose="020B0503020103020203" pitchFamily="34" charset="0"/>
            </a:endParaRPr>
          </a:p>
        </p:txBody>
      </p:sp>
      <p:sp>
        <p:nvSpPr>
          <p:cNvPr id="27651" name="Rectangle 2">
            <a:extLst>
              <a:ext uri="{FF2B5EF4-FFF2-40B4-BE49-F238E27FC236}">
                <a16:creationId xmlns:a16="http://schemas.microsoft.com/office/drawing/2014/main" id="{114E8EAD-AAE1-F251-417F-0C060DB4FA9D}"/>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F7F35DE4-5A8E-DDDB-E41E-D0D4163D28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Θέση εικόνας διαφάνειας">
            <a:extLst>
              <a:ext uri="{FF2B5EF4-FFF2-40B4-BE49-F238E27FC236}">
                <a16:creationId xmlns:a16="http://schemas.microsoft.com/office/drawing/2014/main" id="{16676459-2BBC-CC81-0185-F2814CA4687B}"/>
              </a:ext>
            </a:extLst>
          </p:cNvPr>
          <p:cNvSpPr>
            <a:spLocks noGrp="1" noRot="1" noChangeAspect="1" noChangeArrowheads="1" noTextEdit="1"/>
          </p:cNvSpPr>
          <p:nvPr>
            <p:ph type="sldImg"/>
          </p:nvPr>
        </p:nvSpPr>
        <p:spPr>
          <a:ln/>
        </p:spPr>
      </p:sp>
      <p:sp>
        <p:nvSpPr>
          <p:cNvPr id="29699" name="2 - Θέση σημειώσεων">
            <a:extLst>
              <a:ext uri="{FF2B5EF4-FFF2-40B4-BE49-F238E27FC236}">
                <a16:creationId xmlns:a16="http://schemas.microsoft.com/office/drawing/2014/main" id="{5D2C7E6D-2A68-890B-4104-88E4F9AFA7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29700" name="3 - Θέση αριθμού διαφάνειας">
            <a:extLst>
              <a:ext uri="{FF2B5EF4-FFF2-40B4-BE49-F238E27FC236}">
                <a16:creationId xmlns:a16="http://schemas.microsoft.com/office/drawing/2014/main" id="{1F9B7D66-35B0-E7CA-F4CC-5C85BA135A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471CDE6F-A14F-C940-8D47-89DFB6F9F051}" type="slidenum">
              <a:rPr lang="el-GR" altLang="el-GR" sz="1200" b="0" i="0" smtClean="0">
                <a:solidFill>
                  <a:schemeClr val="tx1"/>
                </a:solidFill>
                <a:latin typeface="News Gothic MT" panose="020B0503020103020203" pitchFamily="34" charset="0"/>
              </a:rPr>
              <a:pPr/>
              <a:t>11</a:t>
            </a:fld>
            <a:endParaRPr lang="el-GR" altLang="el-GR" sz="1200" b="0" i="0">
              <a:solidFill>
                <a:schemeClr val="tx1"/>
              </a:solidFill>
              <a:latin typeface="News Gothic MT" panose="020B0503020103020203"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6D73C77-47B1-2912-2A94-D6D5CFD983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rgbClr val="00CC00"/>
                </a:solidFill>
                <a:latin typeface="Arial" panose="020B0604020202020204" pitchFamily="34" charset="0"/>
              </a:defRPr>
            </a:lvl1pPr>
            <a:lvl2pPr marL="742950" indent="-285750">
              <a:defRPr sz="1600" b="1" i="1">
                <a:solidFill>
                  <a:srgbClr val="00CC00"/>
                </a:solidFill>
                <a:latin typeface="Arial" panose="020B0604020202020204" pitchFamily="34" charset="0"/>
              </a:defRPr>
            </a:lvl2pPr>
            <a:lvl3pPr marL="1143000" indent="-228600">
              <a:defRPr sz="1600" b="1" i="1">
                <a:solidFill>
                  <a:srgbClr val="00CC00"/>
                </a:solidFill>
                <a:latin typeface="Arial" panose="020B0604020202020204" pitchFamily="34" charset="0"/>
              </a:defRPr>
            </a:lvl3pPr>
            <a:lvl4pPr marL="1600200" indent="-228600">
              <a:defRPr sz="1600" b="1" i="1">
                <a:solidFill>
                  <a:srgbClr val="00CC00"/>
                </a:solidFill>
                <a:latin typeface="Arial" panose="020B0604020202020204" pitchFamily="34" charset="0"/>
              </a:defRPr>
            </a:lvl4pPr>
            <a:lvl5pPr marL="2057400" indent="-228600">
              <a:defRPr sz="1600" b="1" i="1">
                <a:solidFill>
                  <a:srgbClr val="00CC00"/>
                </a:solidFill>
                <a:latin typeface="Arial" panose="020B0604020202020204" pitchFamily="34" charset="0"/>
              </a:defRPr>
            </a:lvl5pPr>
            <a:lvl6pPr marL="2514600" indent="-228600" eaLnBrk="0" fontAlgn="base" hangingPunct="0">
              <a:spcBef>
                <a:spcPct val="0"/>
              </a:spcBef>
              <a:spcAft>
                <a:spcPct val="0"/>
              </a:spcAft>
              <a:defRPr sz="1600" b="1" i="1">
                <a:solidFill>
                  <a:srgbClr val="00CC00"/>
                </a:solidFill>
                <a:latin typeface="Arial" panose="020B0604020202020204" pitchFamily="34" charset="0"/>
              </a:defRPr>
            </a:lvl6pPr>
            <a:lvl7pPr marL="2971800" indent="-228600" eaLnBrk="0" fontAlgn="base" hangingPunct="0">
              <a:spcBef>
                <a:spcPct val="0"/>
              </a:spcBef>
              <a:spcAft>
                <a:spcPct val="0"/>
              </a:spcAft>
              <a:defRPr sz="1600" b="1" i="1">
                <a:solidFill>
                  <a:srgbClr val="00CC00"/>
                </a:solidFill>
                <a:latin typeface="Arial" panose="020B0604020202020204" pitchFamily="34" charset="0"/>
              </a:defRPr>
            </a:lvl7pPr>
            <a:lvl8pPr marL="3429000" indent="-228600" eaLnBrk="0" fontAlgn="base" hangingPunct="0">
              <a:spcBef>
                <a:spcPct val="0"/>
              </a:spcBef>
              <a:spcAft>
                <a:spcPct val="0"/>
              </a:spcAft>
              <a:defRPr sz="1600" b="1" i="1">
                <a:solidFill>
                  <a:srgbClr val="00CC00"/>
                </a:solidFill>
                <a:latin typeface="Arial" panose="020B0604020202020204" pitchFamily="34" charset="0"/>
              </a:defRPr>
            </a:lvl8pPr>
            <a:lvl9pPr marL="3886200" indent="-228600" eaLnBrk="0" fontAlgn="base" hangingPunct="0">
              <a:spcBef>
                <a:spcPct val="0"/>
              </a:spcBef>
              <a:spcAft>
                <a:spcPct val="0"/>
              </a:spcAft>
              <a:defRPr sz="1600" b="1" i="1">
                <a:solidFill>
                  <a:srgbClr val="00CC00"/>
                </a:solidFill>
                <a:latin typeface="Arial" panose="020B0604020202020204" pitchFamily="34" charset="0"/>
              </a:defRPr>
            </a:lvl9pPr>
          </a:lstStyle>
          <a:p>
            <a:fld id="{2FE21242-7384-2B45-BDAC-FD8F13FAD04A}" type="slidenum">
              <a:rPr lang="el-GR" altLang="el-GR" sz="1200" b="0" i="0" smtClean="0">
                <a:solidFill>
                  <a:schemeClr val="tx1"/>
                </a:solidFill>
                <a:latin typeface="News Gothic MT" panose="020B0503020103020203" pitchFamily="34" charset="0"/>
              </a:rPr>
              <a:pPr/>
              <a:t>12</a:t>
            </a:fld>
            <a:endParaRPr lang="el-GR" altLang="el-GR" sz="1200" b="0" i="0">
              <a:solidFill>
                <a:schemeClr val="tx1"/>
              </a:solidFill>
              <a:latin typeface="News Gothic MT" panose="020B0503020103020203" pitchFamily="34" charset="0"/>
            </a:endParaRPr>
          </a:p>
        </p:txBody>
      </p:sp>
      <p:sp>
        <p:nvSpPr>
          <p:cNvPr id="31747" name="Rectangle 2">
            <a:extLst>
              <a:ext uri="{FF2B5EF4-FFF2-40B4-BE49-F238E27FC236}">
                <a16:creationId xmlns:a16="http://schemas.microsoft.com/office/drawing/2014/main" id="{CD6E8B53-6A8B-E36E-67FE-E8852B1F5B4D}"/>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A93D58F3-4D53-EBE0-6336-A3EBF518E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685800" y="1949450"/>
            <a:ext cx="7772400" cy="1470025"/>
          </a:xfrm>
        </p:spPr>
        <p:txBody>
          <a:bodyPr/>
          <a:lstStyle>
            <a:lvl1pPr>
              <a:defRPr/>
            </a:lvl1pPr>
          </a:lstStyle>
          <a:p>
            <a:r>
              <a:rPr lang="en-US"/>
              <a:t>Click to edit Master title style</a:t>
            </a:r>
          </a:p>
        </p:txBody>
      </p:sp>
      <p:sp>
        <p:nvSpPr>
          <p:cNvPr id="75779" name="Rectangle 3"/>
          <p:cNvSpPr>
            <a:spLocks noGrp="1" noChangeArrowheads="1"/>
          </p:cNvSpPr>
          <p:nvPr>
            <p:ph type="subTitle" idx="1"/>
          </p:nvPr>
        </p:nvSpPr>
        <p:spPr>
          <a:xfrm>
            <a:off x="1371600" y="3752850"/>
            <a:ext cx="6400800" cy="1752600"/>
          </a:xfrm>
        </p:spPr>
        <p:txBody>
          <a:bodyPr/>
          <a:lstStyle>
            <a:lvl1pPr marL="0" indent="0" algn="ctr">
              <a:buFontTx/>
              <a:buNone/>
              <a:defRPr/>
            </a:lvl1pPr>
          </a:lstStyle>
          <a:p>
            <a:r>
              <a:rPr lang="en-US"/>
              <a:t>Click to edit Master subtitle style</a:t>
            </a:r>
          </a:p>
        </p:txBody>
      </p:sp>
      <p:sp>
        <p:nvSpPr>
          <p:cNvPr id="2" name="Rectangle 4">
            <a:extLst>
              <a:ext uri="{FF2B5EF4-FFF2-40B4-BE49-F238E27FC236}">
                <a16:creationId xmlns:a16="http://schemas.microsoft.com/office/drawing/2014/main" id="{6460B04B-4B73-872E-2928-CE1A5680879B}"/>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9A41322-9E43-DE04-ECFB-6F68216DC64A}"/>
              </a:ext>
            </a:extLst>
          </p:cNvPr>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lnSpc>
                <a:spcPct val="100000"/>
              </a:lnSpc>
              <a:buClrTx/>
              <a:buSzTx/>
              <a:buFontTx/>
              <a:buNone/>
              <a:defRPr sz="1400" b="0" i="0">
                <a:solidFill>
                  <a:schemeClr val="bg1"/>
                </a:solidFill>
                <a:effectLst/>
                <a:latin typeface="Arial" charset="0"/>
                <a:ea typeface="ＭＳ Ｐゴシック" pitchFamily="34" charset="-128"/>
              </a:defRPr>
            </a:lvl1pPr>
          </a:lstStyle>
          <a:p>
            <a:pPr>
              <a:defRPr/>
            </a:pPr>
            <a:endParaRPr lang="en-US"/>
          </a:p>
        </p:txBody>
      </p:sp>
      <p:sp>
        <p:nvSpPr>
          <p:cNvPr id="4" name="Rectangle 6">
            <a:extLst>
              <a:ext uri="{FF2B5EF4-FFF2-40B4-BE49-F238E27FC236}">
                <a16:creationId xmlns:a16="http://schemas.microsoft.com/office/drawing/2014/main" id="{6D78CE52-2394-4155-F991-6E8C4776B060}"/>
              </a:ext>
            </a:extLst>
          </p:cNvPr>
          <p:cNvSpPr>
            <a:spLocks noGrp="1" noChangeArrowheads="1"/>
          </p:cNvSpPr>
          <p:nvPr>
            <p:ph type="sldNum" sz="quarter" idx="12"/>
          </p:nvPr>
        </p:nvSpPr>
        <p:spPr>
          <a:xfrm>
            <a:off x="6553200" y="6243638"/>
            <a:ext cx="2133600" cy="474662"/>
          </a:xfrm>
        </p:spPr>
        <p:txBody>
          <a:bodyPr/>
          <a:lstStyle>
            <a:lvl1pPr>
              <a:defRPr/>
            </a:lvl1pPr>
          </a:lstStyle>
          <a:p>
            <a:pPr>
              <a:defRPr/>
            </a:pPr>
            <a:fld id="{B5E21441-C330-0544-93D8-3088F34FAFBD}" type="slidenum">
              <a:rPr lang="en-US" altLang="el-GR"/>
              <a:pPr>
                <a:defRPr/>
              </a:pPr>
              <a:t>‹#›</a:t>
            </a:fld>
            <a:endParaRPr lang="en-US" altLang="el-GR"/>
          </a:p>
        </p:txBody>
      </p:sp>
    </p:spTree>
    <p:extLst>
      <p:ext uri="{BB962C8B-B14F-4D97-AF65-F5344CB8AC3E}">
        <p14:creationId xmlns:p14="http://schemas.microsoft.com/office/powerpoint/2010/main" val="1709903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0847491A-C4C6-64A5-42B3-6556456240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F57013-710A-74A2-0F09-CBCBA53C6A47}"/>
              </a:ext>
            </a:extLst>
          </p:cNvPr>
          <p:cNvSpPr>
            <a:spLocks noGrp="1" noChangeArrowheads="1"/>
          </p:cNvSpPr>
          <p:nvPr>
            <p:ph type="sldNum" sz="quarter" idx="11"/>
          </p:nvPr>
        </p:nvSpPr>
        <p:spPr>
          <a:ln/>
        </p:spPr>
        <p:txBody>
          <a:bodyPr/>
          <a:lstStyle>
            <a:lvl1pPr>
              <a:defRPr/>
            </a:lvl1pPr>
          </a:lstStyle>
          <a:p>
            <a:pPr>
              <a:defRPr/>
            </a:pPr>
            <a:fld id="{EE64F73C-3554-5747-9C13-A67CEE8BE030}" type="slidenum">
              <a:rPr lang="en-US" altLang="el-GR"/>
              <a:pPr>
                <a:defRPr/>
              </a:pPr>
              <a:t>‹#›</a:t>
            </a:fld>
            <a:endParaRPr lang="en-US" altLang="el-GR"/>
          </a:p>
        </p:txBody>
      </p:sp>
    </p:spTree>
    <p:extLst>
      <p:ext uri="{BB962C8B-B14F-4D97-AF65-F5344CB8AC3E}">
        <p14:creationId xmlns:p14="http://schemas.microsoft.com/office/powerpoint/2010/main" val="223651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72263" y="160338"/>
            <a:ext cx="2071687" cy="58801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160338"/>
            <a:ext cx="6062663" cy="58801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D2B6E5EF-9F46-850A-5C18-C0A7C71B5F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37CC10-8763-6052-DFA1-E7C8F95FEB93}"/>
              </a:ext>
            </a:extLst>
          </p:cNvPr>
          <p:cNvSpPr>
            <a:spLocks noGrp="1" noChangeArrowheads="1"/>
          </p:cNvSpPr>
          <p:nvPr>
            <p:ph type="sldNum" sz="quarter" idx="11"/>
          </p:nvPr>
        </p:nvSpPr>
        <p:spPr>
          <a:ln/>
        </p:spPr>
        <p:txBody>
          <a:bodyPr/>
          <a:lstStyle>
            <a:lvl1pPr>
              <a:defRPr/>
            </a:lvl1pPr>
          </a:lstStyle>
          <a:p>
            <a:pPr>
              <a:defRPr/>
            </a:pPr>
            <a:fld id="{365D4CDD-3694-DA45-B507-B3E368CF64C4}" type="slidenum">
              <a:rPr lang="en-US" altLang="el-GR"/>
              <a:pPr>
                <a:defRPr/>
              </a:pPr>
              <a:t>‹#›</a:t>
            </a:fld>
            <a:endParaRPr lang="en-US" altLang="el-GR"/>
          </a:p>
        </p:txBody>
      </p:sp>
    </p:spTree>
    <p:extLst>
      <p:ext uri="{BB962C8B-B14F-4D97-AF65-F5344CB8AC3E}">
        <p14:creationId xmlns:p14="http://schemas.microsoft.com/office/powerpoint/2010/main" val="69762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E4AF65B9-E39A-8285-29C0-FE3FD75BE8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CDD8C6-C7B6-1942-FFCC-0F50C525FA1E}"/>
              </a:ext>
            </a:extLst>
          </p:cNvPr>
          <p:cNvSpPr>
            <a:spLocks noGrp="1" noChangeArrowheads="1"/>
          </p:cNvSpPr>
          <p:nvPr>
            <p:ph type="sldNum" sz="quarter" idx="11"/>
          </p:nvPr>
        </p:nvSpPr>
        <p:spPr>
          <a:ln/>
        </p:spPr>
        <p:txBody>
          <a:bodyPr/>
          <a:lstStyle>
            <a:lvl1pPr>
              <a:defRPr/>
            </a:lvl1pPr>
          </a:lstStyle>
          <a:p>
            <a:pPr>
              <a:defRPr/>
            </a:pPr>
            <a:fld id="{5B9BD0ED-94B4-5545-8456-1EC6E149DA3F}" type="slidenum">
              <a:rPr lang="en-US" altLang="el-GR"/>
              <a:pPr>
                <a:defRPr/>
              </a:pPr>
              <a:t>‹#›</a:t>
            </a:fld>
            <a:endParaRPr lang="en-US" altLang="el-GR"/>
          </a:p>
        </p:txBody>
      </p:sp>
    </p:spTree>
    <p:extLst>
      <p:ext uri="{BB962C8B-B14F-4D97-AF65-F5344CB8AC3E}">
        <p14:creationId xmlns:p14="http://schemas.microsoft.com/office/powerpoint/2010/main" val="860293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B56FC81B-3235-B3E7-1E50-E6336A29B5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C33416-D4F5-66A9-878B-2C8818F88B9B}"/>
              </a:ext>
            </a:extLst>
          </p:cNvPr>
          <p:cNvSpPr>
            <a:spLocks noGrp="1" noChangeArrowheads="1"/>
          </p:cNvSpPr>
          <p:nvPr>
            <p:ph type="sldNum" sz="quarter" idx="11"/>
          </p:nvPr>
        </p:nvSpPr>
        <p:spPr>
          <a:ln/>
        </p:spPr>
        <p:txBody>
          <a:bodyPr/>
          <a:lstStyle>
            <a:lvl1pPr>
              <a:defRPr/>
            </a:lvl1pPr>
          </a:lstStyle>
          <a:p>
            <a:pPr>
              <a:defRPr/>
            </a:pPr>
            <a:fld id="{8B695486-39F4-5548-ACFB-E4DB886F1F71}" type="slidenum">
              <a:rPr lang="en-US" altLang="el-GR"/>
              <a:pPr>
                <a:defRPr/>
              </a:pPr>
              <a:t>‹#›</a:t>
            </a:fld>
            <a:endParaRPr lang="en-US" altLang="el-GR"/>
          </a:p>
        </p:txBody>
      </p:sp>
    </p:spTree>
    <p:extLst>
      <p:ext uri="{BB962C8B-B14F-4D97-AF65-F5344CB8AC3E}">
        <p14:creationId xmlns:p14="http://schemas.microsoft.com/office/powerpoint/2010/main" val="97723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514350" y="15144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705350" y="15144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F8411998-AA39-848D-F45A-805B5AE555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950397-119E-6BB7-66BF-80CBD7B3FB61}"/>
              </a:ext>
            </a:extLst>
          </p:cNvPr>
          <p:cNvSpPr>
            <a:spLocks noGrp="1" noChangeArrowheads="1"/>
          </p:cNvSpPr>
          <p:nvPr>
            <p:ph type="sldNum" sz="quarter" idx="11"/>
          </p:nvPr>
        </p:nvSpPr>
        <p:spPr>
          <a:ln/>
        </p:spPr>
        <p:txBody>
          <a:bodyPr/>
          <a:lstStyle>
            <a:lvl1pPr>
              <a:defRPr/>
            </a:lvl1pPr>
          </a:lstStyle>
          <a:p>
            <a:pPr>
              <a:defRPr/>
            </a:pPr>
            <a:fld id="{9F00C784-59EE-FC4D-9E49-91675D6418BD}" type="slidenum">
              <a:rPr lang="en-US" altLang="el-GR"/>
              <a:pPr>
                <a:defRPr/>
              </a:pPr>
              <a:t>‹#›</a:t>
            </a:fld>
            <a:endParaRPr lang="en-US" altLang="el-GR"/>
          </a:p>
        </p:txBody>
      </p:sp>
    </p:spTree>
    <p:extLst>
      <p:ext uri="{BB962C8B-B14F-4D97-AF65-F5344CB8AC3E}">
        <p14:creationId xmlns:p14="http://schemas.microsoft.com/office/powerpoint/2010/main" val="302101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6285EC78-29C0-5C60-C7B1-28E7190490E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2A3190-D181-FD39-F66A-945A652D5DA0}"/>
              </a:ext>
            </a:extLst>
          </p:cNvPr>
          <p:cNvSpPr>
            <a:spLocks noGrp="1" noChangeArrowheads="1"/>
          </p:cNvSpPr>
          <p:nvPr>
            <p:ph type="sldNum" sz="quarter" idx="11"/>
          </p:nvPr>
        </p:nvSpPr>
        <p:spPr>
          <a:ln/>
        </p:spPr>
        <p:txBody>
          <a:bodyPr/>
          <a:lstStyle>
            <a:lvl1pPr>
              <a:defRPr/>
            </a:lvl1pPr>
          </a:lstStyle>
          <a:p>
            <a:pPr>
              <a:defRPr/>
            </a:pPr>
            <a:fld id="{D8DD6F25-A041-4748-8C02-8784A5FCC258}" type="slidenum">
              <a:rPr lang="en-US" altLang="el-GR"/>
              <a:pPr>
                <a:defRPr/>
              </a:pPr>
              <a:t>‹#›</a:t>
            </a:fld>
            <a:endParaRPr lang="en-US" altLang="el-GR"/>
          </a:p>
        </p:txBody>
      </p:sp>
    </p:spTree>
    <p:extLst>
      <p:ext uri="{BB962C8B-B14F-4D97-AF65-F5344CB8AC3E}">
        <p14:creationId xmlns:p14="http://schemas.microsoft.com/office/powerpoint/2010/main" val="68410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16B00B0C-222A-73ED-39A4-248739B769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3592733-DB1E-E32B-8D24-93949BD4BF82}"/>
              </a:ext>
            </a:extLst>
          </p:cNvPr>
          <p:cNvSpPr>
            <a:spLocks noGrp="1" noChangeArrowheads="1"/>
          </p:cNvSpPr>
          <p:nvPr>
            <p:ph type="sldNum" sz="quarter" idx="11"/>
          </p:nvPr>
        </p:nvSpPr>
        <p:spPr>
          <a:ln/>
        </p:spPr>
        <p:txBody>
          <a:bodyPr/>
          <a:lstStyle>
            <a:lvl1pPr>
              <a:defRPr/>
            </a:lvl1pPr>
          </a:lstStyle>
          <a:p>
            <a:pPr>
              <a:defRPr/>
            </a:pPr>
            <a:fld id="{76F94E9B-5070-ED42-BF30-94084B707945}" type="slidenum">
              <a:rPr lang="en-US" altLang="el-GR"/>
              <a:pPr>
                <a:defRPr/>
              </a:pPr>
              <a:t>‹#›</a:t>
            </a:fld>
            <a:endParaRPr lang="en-US" altLang="el-GR"/>
          </a:p>
        </p:txBody>
      </p:sp>
    </p:spTree>
    <p:extLst>
      <p:ext uri="{BB962C8B-B14F-4D97-AF65-F5344CB8AC3E}">
        <p14:creationId xmlns:p14="http://schemas.microsoft.com/office/powerpoint/2010/main" val="3640629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E4CAFE-81C6-93B6-8656-AB37E6B6B3A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B8F1250-8657-46E7-835D-78FBB2304762}"/>
              </a:ext>
            </a:extLst>
          </p:cNvPr>
          <p:cNvSpPr>
            <a:spLocks noGrp="1" noChangeArrowheads="1"/>
          </p:cNvSpPr>
          <p:nvPr>
            <p:ph type="sldNum" sz="quarter" idx="11"/>
          </p:nvPr>
        </p:nvSpPr>
        <p:spPr>
          <a:ln/>
        </p:spPr>
        <p:txBody>
          <a:bodyPr/>
          <a:lstStyle>
            <a:lvl1pPr>
              <a:defRPr/>
            </a:lvl1pPr>
          </a:lstStyle>
          <a:p>
            <a:pPr>
              <a:defRPr/>
            </a:pPr>
            <a:fld id="{AF08EDDA-A0C4-6446-A1D8-12A7002F68FF}" type="slidenum">
              <a:rPr lang="en-US" altLang="el-GR"/>
              <a:pPr>
                <a:defRPr/>
              </a:pPr>
              <a:t>‹#›</a:t>
            </a:fld>
            <a:endParaRPr lang="en-US" altLang="el-GR"/>
          </a:p>
        </p:txBody>
      </p:sp>
    </p:spTree>
    <p:extLst>
      <p:ext uri="{BB962C8B-B14F-4D97-AF65-F5344CB8AC3E}">
        <p14:creationId xmlns:p14="http://schemas.microsoft.com/office/powerpoint/2010/main" val="4077197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9928F379-49CA-F062-605B-685907E554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5E201D-3E23-1E4B-7B6A-24DDF794F92A}"/>
              </a:ext>
            </a:extLst>
          </p:cNvPr>
          <p:cNvSpPr>
            <a:spLocks noGrp="1" noChangeArrowheads="1"/>
          </p:cNvSpPr>
          <p:nvPr>
            <p:ph type="sldNum" sz="quarter" idx="11"/>
          </p:nvPr>
        </p:nvSpPr>
        <p:spPr>
          <a:ln/>
        </p:spPr>
        <p:txBody>
          <a:bodyPr/>
          <a:lstStyle>
            <a:lvl1pPr>
              <a:defRPr/>
            </a:lvl1pPr>
          </a:lstStyle>
          <a:p>
            <a:pPr>
              <a:defRPr/>
            </a:pPr>
            <a:fld id="{B0AAAA95-4F41-114C-B9D2-53A58F6E6345}" type="slidenum">
              <a:rPr lang="en-US" altLang="el-GR"/>
              <a:pPr>
                <a:defRPr/>
              </a:pPr>
              <a:t>‹#›</a:t>
            </a:fld>
            <a:endParaRPr lang="en-US" altLang="el-GR"/>
          </a:p>
        </p:txBody>
      </p:sp>
    </p:spTree>
    <p:extLst>
      <p:ext uri="{BB962C8B-B14F-4D97-AF65-F5344CB8AC3E}">
        <p14:creationId xmlns:p14="http://schemas.microsoft.com/office/powerpoint/2010/main" val="779271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A6B6434C-EDD8-D126-5E82-8F70A54D7F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22532D-597D-DF73-A652-5932EC3CACB7}"/>
              </a:ext>
            </a:extLst>
          </p:cNvPr>
          <p:cNvSpPr>
            <a:spLocks noGrp="1" noChangeArrowheads="1"/>
          </p:cNvSpPr>
          <p:nvPr>
            <p:ph type="sldNum" sz="quarter" idx="11"/>
          </p:nvPr>
        </p:nvSpPr>
        <p:spPr>
          <a:ln/>
        </p:spPr>
        <p:txBody>
          <a:bodyPr/>
          <a:lstStyle>
            <a:lvl1pPr>
              <a:defRPr/>
            </a:lvl1pPr>
          </a:lstStyle>
          <a:p>
            <a:pPr>
              <a:defRPr/>
            </a:pPr>
            <a:fld id="{32C2EBB6-1F6C-CB4C-B0AE-BE4CBF8F5AD0}" type="slidenum">
              <a:rPr lang="en-US" altLang="el-GR"/>
              <a:pPr>
                <a:defRPr/>
              </a:pPr>
              <a:t>‹#›</a:t>
            </a:fld>
            <a:endParaRPr lang="en-US" altLang="el-GR"/>
          </a:p>
        </p:txBody>
      </p:sp>
    </p:spTree>
    <p:extLst>
      <p:ext uri="{BB962C8B-B14F-4D97-AF65-F5344CB8AC3E}">
        <p14:creationId xmlns:p14="http://schemas.microsoft.com/office/powerpoint/2010/main" val="410574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93FC49D-1CD3-A6A8-A35E-94557014A22F}"/>
              </a:ext>
            </a:extLst>
          </p:cNvPr>
          <p:cNvSpPr>
            <a:spLocks noGrp="1" noChangeArrowheads="1"/>
          </p:cNvSpPr>
          <p:nvPr>
            <p:ph type="title"/>
          </p:nvPr>
        </p:nvSpPr>
        <p:spPr bwMode="auto">
          <a:xfrm>
            <a:off x="457200" y="1603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1027" name="Rectangle 3">
            <a:extLst>
              <a:ext uri="{FF2B5EF4-FFF2-40B4-BE49-F238E27FC236}">
                <a16:creationId xmlns:a16="http://schemas.microsoft.com/office/drawing/2014/main" id="{E48BEF2E-8F11-C4C5-0554-32D47B18829B}"/>
              </a:ext>
            </a:extLst>
          </p:cNvPr>
          <p:cNvSpPr>
            <a:spLocks noGrp="1" noChangeArrowheads="1"/>
          </p:cNvSpPr>
          <p:nvPr>
            <p:ph type="body" idx="1"/>
          </p:nvPr>
        </p:nvSpPr>
        <p:spPr bwMode="auto">
          <a:xfrm>
            <a:off x="514350" y="15144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74756" name="Rectangle 4">
            <a:extLst>
              <a:ext uri="{FF2B5EF4-FFF2-40B4-BE49-F238E27FC236}">
                <a16:creationId xmlns:a16="http://schemas.microsoft.com/office/drawing/2014/main" id="{4B4B2B1A-AB7D-7015-9213-E340089909B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buClrTx/>
              <a:buSzTx/>
              <a:buFontTx/>
              <a:buNone/>
              <a:defRPr sz="1400" b="0" i="0">
                <a:solidFill>
                  <a:schemeClr val="bg1"/>
                </a:solidFill>
                <a:effectLst/>
                <a:latin typeface="Arial" charset="0"/>
                <a:ea typeface="ＭＳ Ｐゴシック" pitchFamily="34" charset="-128"/>
              </a:defRPr>
            </a:lvl1pPr>
          </a:lstStyle>
          <a:p>
            <a:pPr>
              <a:defRPr/>
            </a:pPr>
            <a:endParaRPr lang="en-US"/>
          </a:p>
        </p:txBody>
      </p:sp>
      <p:sp>
        <p:nvSpPr>
          <p:cNvPr id="74757" name="Rectangle 5">
            <a:extLst>
              <a:ext uri="{FF2B5EF4-FFF2-40B4-BE49-F238E27FC236}">
                <a16:creationId xmlns:a16="http://schemas.microsoft.com/office/drawing/2014/main" id="{79B45034-9388-E4B7-088D-0389B3141034}"/>
              </a:ext>
            </a:extLst>
          </p:cNvPr>
          <p:cNvSpPr>
            <a:spLocks noGrp="1" noChangeArrowheads="1"/>
          </p:cNvSpPr>
          <p:nvPr>
            <p:ph type="sldNum" sz="quarter" idx="4"/>
          </p:nvPr>
        </p:nvSpPr>
        <p:spPr bwMode="auto">
          <a:xfrm>
            <a:off x="4127500" y="6248400"/>
            <a:ext cx="887413" cy="474663"/>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algn="r" eaLnBrk="1" hangingPunct="1">
              <a:defRPr sz="1400" b="0" i="0">
                <a:solidFill>
                  <a:schemeClr val="bg1"/>
                </a:solidFill>
                <a:ea typeface="ＭＳ Ｐゴシック" panose="020B0600070205080204" pitchFamily="34" charset="-128"/>
              </a:defRPr>
            </a:lvl1pPr>
          </a:lstStyle>
          <a:p>
            <a:pPr>
              <a:defRPr/>
            </a:pPr>
            <a:fld id="{C66F8AAB-CA35-4A44-9C7E-0A133EBF7721}"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sldLayoutIdLst>
    <p:sldLayoutId id="2147484224"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hf hdr="0" ftr="0" dt="0"/>
  <p:txStyles>
    <p:titleStyle>
      <a:lvl1pPr algn="ctr" rtl="0" eaLnBrk="0" fontAlgn="base" hangingPunct="0">
        <a:spcBef>
          <a:spcPct val="0"/>
        </a:spcBef>
        <a:spcAft>
          <a:spcPct val="0"/>
        </a:spcAft>
        <a:defRPr sz="3400" b="1">
          <a:solidFill>
            <a:srgbClr val="FFEA18"/>
          </a:solidFill>
          <a:latin typeface="+mj-lt"/>
          <a:ea typeface="+mj-ea"/>
          <a:cs typeface="+mj-cs"/>
        </a:defRPr>
      </a:lvl1pPr>
      <a:lvl2pPr algn="ctr" rtl="0" eaLnBrk="0" fontAlgn="base" hangingPunct="0">
        <a:spcBef>
          <a:spcPct val="0"/>
        </a:spcBef>
        <a:spcAft>
          <a:spcPct val="0"/>
        </a:spcAft>
        <a:defRPr sz="3400" b="1">
          <a:solidFill>
            <a:srgbClr val="FFEA18"/>
          </a:solidFill>
          <a:latin typeface="Arial" charset="0"/>
        </a:defRPr>
      </a:lvl2pPr>
      <a:lvl3pPr algn="ctr" rtl="0" eaLnBrk="0" fontAlgn="base" hangingPunct="0">
        <a:spcBef>
          <a:spcPct val="0"/>
        </a:spcBef>
        <a:spcAft>
          <a:spcPct val="0"/>
        </a:spcAft>
        <a:defRPr sz="3400" b="1">
          <a:solidFill>
            <a:srgbClr val="FFEA18"/>
          </a:solidFill>
          <a:latin typeface="Arial" charset="0"/>
        </a:defRPr>
      </a:lvl3pPr>
      <a:lvl4pPr algn="ctr" rtl="0" eaLnBrk="0" fontAlgn="base" hangingPunct="0">
        <a:spcBef>
          <a:spcPct val="0"/>
        </a:spcBef>
        <a:spcAft>
          <a:spcPct val="0"/>
        </a:spcAft>
        <a:defRPr sz="3400" b="1">
          <a:solidFill>
            <a:srgbClr val="FFEA18"/>
          </a:solidFill>
          <a:latin typeface="Arial" charset="0"/>
        </a:defRPr>
      </a:lvl4pPr>
      <a:lvl5pPr algn="ctr" rtl="0" eaLnBrk="0" fontAlgn="base" hangingPunct="0">
        <a:spcBef>
          <a:spcPct val="0"/>
        </a:spcBef>
        <a:spcAft>
          <a:spcPct val="0"/>
        </a:spcAft>
        <a:defRPr sz="3400" b="1">
          <a:solidFill>
            <a:srgbClr val="FFEA18"/>
          </a:solidFill>
          <a:latin typeface="Arial" charset="0"/>
        </a:defRPr>
      </a:lvl5pPr>
      <a:lvl6pPr marL="457200" algn="ctr" rtl="0" fontAlgn="base">
        <a:spcBef>
          <a:spcPct val="0"/>
        </a:spcBef>
        <a:spcAft>
          <a:spcPct val="0"/>
        </a:spcAft>
        <a:defRPr sz="3400" b="1">
          <a:solidFill>
            <a:srgbClr val="FFEA18"/>
          </a:solidFill>
          <a:latin typeface="Arial" charset="0"/>
        </a:defRPr>
      </a:lvl6pPr>
      <a:lvl7pPr marL="914400" algn="ctr" rtl="0" fontAlgn="base">
        <a:spcBef>
          <a:spcPct val="0"/>
        </a:spcBef>
        <a:spcAft>
          <a:spcPct val="0"/>
        </a:spcAft>
        <a:defRPr sz="3400" b="1">
          <a:solidFill>
            <a:srgbClr val="FFEA18"/>
          </a:solidFill>
          <a:latin typeface="Arial" charset="0"/>
        </a:defRPr>
      </a:lvl7pPr>
      <a:lvl8pPr marL="1371600" algn="ctr" rtl="0" fontAlgn="base">
        <a:spcBef>
          <a:spcPct val="0"/>
        </a:spcBef>
        <a:spcAft>
          <a:spcPct val="0"/>
        </a:spcAft>
        <a:defRPr sz="3400" b="1">
          <a:solidFill>
            <a:srgbClr val="FFEA18"/>
          </a:solidFill>
          <a:latin typeface="Arial" charset="0"/>
        </a:defRPr>
      </a:lvl8pPr>
      <a:lvl9pPr marL="1828800" algn="ctr" rtl="0" fontAlgn="base">
        <a:spcBef>
          <a:spcPct val="0"/>
        </a:spcBef>
        <a:spcAft>
          <a:spcPct val="0"/>
        </a:spcAft>
        <a:defRPr sz="3400" b="1">
          <a:solidFill>
            <a:srgbClr val="FFEA18"/>
          </a:solidFill>
          <a:latin typeface="Arial" charset="0"/>
        </a:defRPr>
      </a:lvl9pPr>
    </p:titleStyle>
    <p:bodyStyle>
      <a:lvl1pPr marL="342900" indent="-342900" algn="l" rtl="0" eaLnBrk="0" fontAlgn="base" hangingPunct="0">
        <a:spcBef>
          <a:spcPct val="20000"/>
        </a:spcBef>
        <a:spcAft>
          <a:spcPct val="0"/>
        </a:spcAft>
        <a:buChar char="•"/>
        <a:defRPr sz="2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2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8948" name="Rectangle 4">
            <a:extLst>
              <a:ext uri="{FF2B5EF4-FFF2-40B4-BE49-F238E27FC236}">
                <a16:creationId xmlns:a16="http://schemas.microsoft.com/office/drawing/2014/main" id="{DDF7CE19-56B7-68F9-5362-00EE319312EF}"/>
              </a:ext>
            </a:extLst>
          </p:cNvPr>
          <p:cNvSpPr>
            <a:spLocks noChangeArrowheads="1"/>
          </p:cNvSpPr>
          <p:nvPr/>
        </p:nvSpPr>
        <p:spPr bwMode="auto">
          <a:xfrm>
            <a:off x="795338" y="728737"/>
            <a:ext cx="7632700" cy="1131887"/>
          </a:xfrm>
          <a:prstGeom prst="rect">
            <a:avLst/>
          </a:prstGeom>
          <a:noFill/>
          <a:ln w="9525">
            <a:noFill/>
            <a:miter lim="800000"/>
            <a:headEnd/>
            <a:tailEnd/>
          </a:ln>
          <a:effectLst/>
        </p:spPr>
        <p:txBody>
          <a:bodyPr anchor="ctr"/>
          <a:lstStyle/>
          <a:p>
            <a:pPr algn="ctr" eaLnBrk="1" hangingPunct="1">
              <a:defRPr/>
            </a:pPr>
            <a:r>
              <a:rPr lang="en-GB" sz="2800" i="0" dirty="0">
                <a:solidFill>
                  <a:srgbClr val="C00000"/>
                </a:solidFill>
                <a:effectLst>
                  <a:outerShdw blurRad="38100" dist="38100" dir="2700000" algn="tl">
                    <a:srgbClr val="000000"/>
                  </a:outerShdw>
                </a:effectLst>
                <a:latin typeface="Arial" charset="0"/>
                <a:cs typeface="Arial" charset="0"/>
              </a:rPr>
              <a:t>Basic principles of transcriptional regulation in eukaryotic cells</a:t>
            </a:r>
          </a:p>
        </p:txBody>
      </p:sp>
      <p:sp>
        <p:nvSpPr>
          <p:cNvPr id="338951" name="Rectangle 7">
            <a:extLst>
              <a:ext uri="{FF2B5EF4-FFF2-40B4-BE49-F238E27FC236}">
                <a16:creationId xmlns:a16="http://schemas.microsoft.com/office/drawing/2014/main" id="{E6B6EB52-0278-EAFC-4CD8-BD6C2889C178}"/>
              </a:ext>
            </a:extLst>
          </p:cNvPr>
          <p:cNvSpPr>
            <a:spLocks noChangeArrowheads="1"/>
          </p:cNvSpPr>
          <p:nvPr/>
        </p:nvSpPr>
        <p:spPr bwMode="auto">
          <a:xfrm>
            <a:off x="6907213" y="6227763"/>
            <a:ext cx="2236787" cy="630237"/>
          </a:xfrm>
          <a:prstGeom prst="rect">
            <a:avLst/>
          </a:prstGeom>
          <a:noFill/>
          <a:ln w="9525">
            <a:noFill/>
            <a:miter lim="800000"/>
            <a:headEnd/>
            <a:tailEnd/>
          </a:ln>
          <a:effectLst/>
        </p:spPr>
        <p:txBody>
          <a:bodyPr wrap="none" anchor="ctr"/>
          <a:lstStyle/>
          <a:p>
            <a:pPr algn="ctr" eaLnBrk="1" hangingPunct="1">
              <a:defRPr/>
            </a:pPr>
            <a:r>
              <a:rPr lang="en-US" sz="2000" i="0" dirty="0">
                <a:effectLst>
                  <a:outerShdw blurRad="38100" dist="38100" dir="2700000" algn="tl">
                    <a:srgbClr val="000000"/>
                  </a:outerShdw>
                </a:effectLst>
                <a:latin typeface="Arial" charset="0"/>
              </a:rPr>
              <a:t>October</a:t>
            </a:r>
            <a:r>
              <a:rPr lang="el-GR" sz="2000" i="0" dirty="0">
                <a:effectLst>
                  <a:outerShdw blurRad="38100" dist="38100" dir="2700000" algn="tl">
                    <a:srgbClr val="000000"/>
                  </a:outerShdw>
                </a:effectLst>
                <a:latin typeface="Arial" charset="0"/>
              </a:rPr>
              <a:t> 202</a:t>
            </a:r>
            <a:r>
              <a:rPr lang="en-US" sz="2000" i="0" dirty="0">
                <a:effectLst>
                  <a:outerShdw blurRad="38100" dist="38100" dir="2700000" algn="tl">
                    <a:srgbClr val="000000"/>
                  </a:outerShdw>
                </a:effectLst>
                <a:latin typeface="Arial" charset="0"/>
              </a:rPr>
              <a:t>3</a:t>
            </a:r>
            <a:endParaRPr lang="en-GB" sz="2000" i="0" dirty="0">
              <a:effectLst>
                <a:outerShdw blurRad="38100" dist="38100" dir="2700000" algn="tl">
                  <a:srgbClr val="000000"/>
                </a:outerShdw>
              </a:effectLst>
              <a:latin typeface="Arial" charset="0"/>
            </a:endParaRPr>
          </a:p>
        </p:txBody>
      </p:sp>
      <p:sp>
        <p:nvSpPr>
          <p:cNvPr id="338953" name="Rectangle 9">
            <a:extLst>
              <a:ext uri="{FF2B5EF4-FFF2-40B4-BE49-F238E27FC236}">
                <a16:creationId xmlns:a16="http://schemas.microsoft.com/office/drawing/2014/main" id="{0D172F3A-3996-3E99-845D-13ACD9FFFB28}"/>
              </a:ext>
            </a:extLst>
          </p:cNvPr>
          <p:cNvSpPr>
            <a:spLocks noChangeArrowheads="1"/>
          </p:cNvSpPr>
          <p:nvPr/>
        </p:nvSpPr>
        <p:spPr bwMode="auto">
          <a:xfrm>
            <a:off x="1331913" y="5410302"/>
            <a:ext cx="6400800" cy="527512"/>
          </a:xfrm>
          <a:prstGeom prst="rect">
            <a:avLst/>
          </a:prstGeom>
          <a:noFill/>
          <a:ln w="9525">
            <a:noFill/>
            <a:miter lim="800000"/>
            <a:headEnd/>
            <a:tailEnd/>
          </a:ln>
          <a:effectLst/>
        </p:spPr>
        <p:txBody>
          <a:bodyPr/>
          <a:lstStyle/>
          <a:p>
            <a:pPr marL="342900" indent="-342900" algn="ctr" eaLnBrk="1" hangingPunct="1">
              <a:spcBef>
                <a:spcPct val="20000"/>
              </a:spcBef>
              <a:defRPr/>
            </a:pPr>
            <a:r>
              <a:rPr lang="en-US" sz="2000" i="0" dirty="0">
                <a:solidFill>
                  <a:schemeClr val="bg1"/>
                </a:solidFill>
                <a:effectLst>
                  <a:outerShdw blurRad="38100" dist="38100" dir="2700000" algn="tl">
                    <a:srgbClr val="000000"/>
                  </a:outerShdw>
                </a:effectLst>
                <a:latin typeface="Arial" charset="0"/>
              </a:rPr>
              <a:t>Kostas </a:t>
            </a:r>
            <a:r>
              <a:rPr lang="en-US" sz="2000" i="0" dirty="0" err="1">
                <a:solidFill>
                  <a:schemeClr val="bg1"/>
                </a:solidFill>
                <a:effectLst>
                  <a:outerShdw blurRad="38100" dist="38100" dir="2700000" algn="tl">
                    <a:srgbClr val="000000"/>
                  </a:outerShdw>
                </a:effectLst>
                <a:latin typeface="Arial" charset="0"/>
              </a:rPr>
              <a:t>Papavassiliou</a:t>
            </a:r>
            <a:r>
              <a:rPr lang="el-GR" sz="2000" i="0" dirty="0">
                <a:solidFill>
                  <a:schemeClr val="bg1"/>
                </a:solidFill>
                <a:effectLst>
                  <a:outerShdw blurRad="38100" dist="38100" dir="2700000" algn="tl">
                    <a:srgbClr val="000000"/>
                  </a:outerShdw>
                </a:effectLst>
                <a:latin typeface="Arial" charset="0"/>
              </a:rPr>
              <a:t> </a:t>
            </a:r>
            <a:r>
              <a:rPr lang="en-US" sz="2000" i="0" dirty="0">
                <a:solidFill>
                  <a:schemeClr val="bg1"/>
                </a:solidFill>
                <a:effectLst>
                  <a:outerShdw blurRad="38100" dist="38100" dir="2700000" algn="tl">
                    <a:srgbClr val="000000"/>
                  </a:outerShdw>
                </a:effectLst>
                <a:latin typeface="Arial" charset="0"/>
              </a:rPr>
              <a:t>MD, PhD</a:t>
            </a:r>
          </a:p>
          <a:p>
            <a:pPr marL="342900" indent="-342900" algn="ctr" eaLnBrk="1" hangingPunct="1">
              <a:spcBef>
                <a:spcPct val="20000"/>
              </a:spcBef>
              <a:defRPr/>
            </a:pPr>
            <a:r>
              <a:rPr lang="en-US" sz="2000" i="0" dirty="0">
                <a:solidFill>
                  <a:schemeClr val="bg1"/>
                </a:solidFill>
                <a:effectLst>
                  <a:outerShdw blurRad="38100" dist="38100" dir="2700000" algn="tl">
                    <a:srgbClr val="000000"/>
                  </a:outerShdw>
                </a:effectLst>
                <a:latin typeface="Arial" charset="0"/>
              </a:rPr>
              <a:t>Harvard University</a:t>
            </a:r>
            <a:endParaRPr lang="el-GR" sz="2000" i="0" dirty="0">
              <a:solidFill>
                <a:schemeClr val="bg1"/>
              </a:solidFill>
              <a:effectLst>
                <a:outerShdw blurRad="38100" dist="38100" dir="2700000" algn="tl">
                  <a:srgbClr val="000000"/>
                </a:outerShdw>
              </a:effectLst>
              <a:latin typeface="Arial" charset="0"/>
            </a:endParaRPr>
          </a:p>
          <a:p>
            <a:pPr marL="342900" indent="-342900" algn="ctr" eaLnBrk="1" hangingPunct="1">
              <a:spcBef>
                <a:spcPct val="20000"/>
              </a:spcBef>
              <a:defRPr/>
            </a:pPr>
            <a:endParaRPr lang="el-GR" sz="2000" i="0" dirty="0">
              <a:solidFill>
                <a:schemeClr val="bg1"/>
              </a:solidFill>
              <a:effectLst>
                <a:outerShdw blurRad="38100" dist="38100" dir="2700000" algn="tl">
                  <a:srgbClr val="000000"/>
                </a:outerShdw>
              </a:effectLst>
              <a:latin typeface="Arial" charset="0"/>
            </a:endParaRPr>
          </a:p>
          <a:p>
            <a:pPr marL="342900" indent="-342900" algn="ctr" eaLnBrk="1" hangingPunct="1">
              <a:spcBef>
                <a:spcPct val="20000"/>
              </a:spcBef>
              <a:defRPr/>
            </a:pPr>
            <a:endParaRPr lang="el-GR" sz="2000" b="0" i="0" dirty="0">
              <a:solidFill>
                <a:srgbClr val="FF9900"/>
              </a:solidFill>
              <a:effectLst>
                <a:outerShdw blurRad="38100" dist="38100" dir="2700000" algn="tl">
                  <a:srgbClr val="000000"/>
                </a:outerShdw>
              </a:effectLst>
              <a:latin typeface="Arial" charset="0"/>
            </a:endParaRPr>
          </a:p>
        </p:txBody>
      </p:sp>
      <p:pic>
        <p:nvPicPr>
          <p:cNvPr id="5125" name="Εικόνα 4">
            <a:extLst>
              <a:ext uri="{FF2B5EF4-FFF2-40B4-BE49-F238E27FC236}">
                <a16:creationId xmlns:a16="http://schemas.microsoft.com/office/drawing/2014/main" id="{23C6901C-2095-374B-5558-688D2DBDC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631" y="142194"/>
            <a:ext cx="1166813"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Transcriptional Regulation — The Bruneau Lab">
            <a:extLst>
              <a:ext uri="{FF2B5EF4-FFF2-40B4-BE49-F238E27FC236}">
                <a16:creationId xmlns:a16="http://schemas.microsoft.com/office/drawing/2014/main" id="{74D5E111-DD17-6FE9-1A94-5D3C896D3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358" y="1990846"/>
            <a:ext cx="5489285" cy="3118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6287C9E-9A33-4163-3FD1-099FBA48F1DE}"/>
              </a:ext>
            </a:extLst>
          </p:cNvPr>
          <p:cNvSpPr txBox="1">
            <a:spLocks noChangeArrowheads="1"/>
          </p:cNvSpPr>
          <p:nvPr/>
        </p:nvSpPr>
        <p:spPr>
          <a:xfrm>
            <a:off x="758825" y="552450"/>
            <a:ext cx="7772400" cy="762000"/>
          </a:xfrm>
          <a:prstGeom prst="rect">
            <a:avLst/>
          </a:prstGeom>
        </p:spPr>
        <p:txBody>
          <a:bodyPr/>
          <a:lstStyle/>
          <a:p>
            <a:pPr algn="ctr">
              <a:defRPr/>
            </a:pPr>
            <a:r>
              <a:rPr lang="en-US" sz="3200" i="0" kern="0" dirty="0">
                <a:solidFill>
                  <a:srgbClr val="FFFF00"/>
                </a:solidFill>
                <a:latin typeface="+mj-lt"/>
                <a:ea typeface="+mj-ea"/>
                <a:cs typeface="+mj-cs"/>
              </a:rPr>
              <a:t>CBP (CREB-Binding Protein)</a:t>
            </a:r>
            <a:r>
              <a:rPr lang="el-GR" sz="3200" i="0" kern="0" dirty="0">
                <a:solidFill>
                  <a:srgbClr val="FFFF00"/>
                </a:solidFill>
                <a:latin typeface="+mj-lt"/>
                <a:ea typeface="+mj-ea"/>
                <a:cs typeface="+mj-cs"/>
              </a:rPr>
              <a:t> </a:t>
            </a:r>
            <a:r>
              <a:rPr lang="en-US" sz="3200" i="0" kern="0" dirty="0">
                <a:solidFill>
                  <a:srgbClr val="FFFF00"/>
                </a:solidFill>
                <a:latin typeface="+mj-lt"/>
                <a:ea typeface="+mj-ea"/>
                <a:cs typeface="+mj-cs"/>
              </a:rPr>
              <a:t>/</a:t>
            </a:r>
            <a:r>
              <a:rPr lang="el-GR" sz="3200" i="0" kern="0" dirty="0">
                <a:solidFill>
                  <a:srgbClr val="FFFF00"/>
                </a:solidFill>
                <a:latin typeface="+mj-lt"/>
                <a:ea typeface="+mj-ea"/>
                <a:cs typeface="+mj-cs"/>
              </a:rPr>
              <a:t> </a:t>
            </a:r>
            <a:r>
              <a:rPr lang="en-US" sz="3200" i="0" kern="0" dirty="0">
                <a:solidFill>
                  <a:srgbClr val="FFFF00"/>
                </a:solidFill>
                <a:latin typeface="+mj-lt"/>
                <a:ea typeface="+mj-ea"/>
                <a:cs typeface="+mj-cs"/>
              </a:rPr>
              <a:t>p300</a:t>
            </a:r>
            <a:endParaRPr lang="el-GR" sz="3400" i="0" kern="0" dirty="0">
              <a:solidFill>
                <a:srgbClr val="FFFF00"/>
              </a:solidFill>
              <a:latin typeface="+mj-lt"/>
              <a:ea typeface="+mj-ea"/>
              <a:cs typeface="+mj-cs"/>
            </a:endParaRPr>
          </a:p>
        </p:txBody>
      </p:sp>
      <p:sp>
        <p:nvSpPr>
          <p:cNvPr id="7" name="Rectangle 4">
            <a:extLst>
              <a:ext uri="{FF2B5EF4-FFF2-40B4-BE49-F238E27FC236}">
                <a16:creationId xmlns:a16="http://schemas.microsoft.com/office/drawing/2014/main" id="{91EE0694-A4F2-06B9-1D78-40CB79FE21C8}"/>
              </a:ext>
            </a:extLst>
          </p:cNvPr>
          <p:cNvSpPr txBox="1">
            <a:spLocks noChangeArrowheads="1"/>
          </p:cNvSpPr>
          <p:nvPr/>
        </p:nvSpPr>
        <p:spPr>
          <a:xfrm>
            <a:off x="554038" y="1808163"/>
            <a:ext cx="8229600" cy="2768600"/>
          </a:xfrm>
          <a:prstGeom prst="rect">
            <a:avLst/>
          </a:prstGeom>
        </p:spPr>
        <p:txBody>
          <a:bodyPr/>
          <a:lstStyle/>
          <a:p>
            <a:pPr marL="342900" indent="-342900" algn="just">
              <a:buClr>
                <a:srgbClr val="FF9900"/>
              </a:buClr>
              <a:buFont typeface="Wingdings" pitchFamily="2" charset="2"/>
              <a:buChar char="v"/>
              <a:defRPr/>
            </a:pPr>
            <a:r>
              <a:rPr lang="en-US" sz="2400" i="0" kern="0" dirty="0">
                <a:solidFill>
                  <a:schemeClr val="bg1"/>
                </a:solidFill>
                <a:latin typeface="+mn-lt"/>
              </a:rPr>
              <a:t>Function controlled by concentration</a:t>
            </a:r>
            <a:endParaRPr lang="el-GR" sz="2600" i="0" kern="0" dirty="0">
              <a:solidFill>
                <a:schemeClr val="bg1"/>
              </a:solidFill>
              <a:latin typeface="+mn-lt"/>
            </a:endParaRPr>
          </a:p>
          <a:p>
            <a:pPr marL="342900" indent="-342900" algn="just">
              <a:buClr>
                <a:srgbClr val="FF9900"/>
              </a:buClr>
              <a:buFont typeface="Wingdings" pitchFamily="2" charset="2"/>
              <a:buNone/>
              <a:defRPr/>
            </a:pPr>
            <a:endParaRPr lang="el-GR" sz="2600" i="0" kern="0" dirty="0">
              <a:solidFill>
                <a:schemeClr val="bg1"/>
              </a:solidFill>
              <a:latin typeface="+mn-lt"/>
            </a:endParaRPr>
          </a:p>
          <a:p>
            <a:pPr marL="342900" indent="-342900" algn="just">
              <a:buClr>
                <a:srgbClr val="FF9900"/>
              </a:buClr>
              <a:buFont typeface="Wingdings" pitchFamily="2" charset="2"/>
              <a:buChar char="v"/>
              <a:defRPr/>
            </a:pPr>
            <a:r>
              <a:rPr lang="en-US" sz="2400" i="0" kern="0" dirty="0">
                <a:solidFill>
                  <a:schemeClr val="bg1"/>
                </a:solidFill>
                <a:latin typeface="+mn-lt"/>
              </a:rPr>
              <a:t>Participate in vital cellular processes</a:t>
            </a:r>
            <a:endParaRPr lang="el-GR" sz="2400" i="0" kern="0" dirty="0">
              <a:solidFill>
                <a:schemeClr val="bg1"/>
              </a:solidFill>
              <a:latin typeface="+mn-lt"/>
            </a:endParaRPr>
          </a:p>
          <a:p>
            <a:pPr marL="342900" indent="-342900" algn="just">
              <a:buClr>
                <a:srgbClr val="FF9900"/>
              </a:buClr>
              <a:buFont typeface="Wingdings" pitchFamily="2" charset="2"/>
              <a:buChar char="v"/>
              <a:defRPr/>
            </a:pPr>
            <a:endParaRPr lang="el-GR" sz="2400" i="0" kern="0" dirty="0">
              <a:solidFill>
                <a:schemeClr val="bg1"/>
              </a:solidFill>
              <a:latin typeface="+mn-lt"/>
            </a:endParaRPr>
          </a:p>
          <a:p>
            <a:pPr marL="342900" indent="-342900" algn="just">
              <a:buClr>
                <a:srgbClr val="FF9900"/>
              </a:buClr>
              <a:buFont typeface="Wingdings" pitchFamily="2" charset="2"/>
              <a:buChar char="v"/>
              <a:defRPr/>
            </a:pPr>
            <a:r>
              <a:rPr lang="en-US" sz="2400" i="0" kern="0" dirty="0">
                <a:solidFill>
                  <a:schemeClr val="bg1"/>
                </a:solidFill>
                <a:latin typeface="+mn-lt"/>
              </a:rPr>
              <a:t>Transcriptional coactivators</a:t>
            </a:r>
            <a:endParaRPr lang="el-GR" sz="2400" i="0" kern="0" dirty="0">
              <a:solidFill>
                <a:srgbClr val="FF9900"/>
              </a:solidFill>
              <a:latin typeface="+mn-lt"/>
            </a:endParaRPr>
          </a:p>
          <a:p>
            <a:pPr marL="342900" indent="-342900" algn="just">
              <a:buClr>
                <a:srgbClr val="FF9900"/>
              </a:buClr>
              <a:buFont typeface="Wingdings" pitchFamily="2" charset="2"/>
              <a:buChar char="v"/>
              <a:defRPr/>
            </a:pPr>
            <a:endParaRPr lang="el-GR" sz="2400" i="0" kern="0" dirty="0">
              <a:solidFill>
                <a:schemeClr val="bg1"/>
              </a:solidFill>
              <a:latin typeface="+mn-lt"/>
            </a:endParaRPr>
          </a:p>
          <a:p>
            <a:pPr marL="342900" indent="-342900" algn="just">
              <a:buClr>
                <a:srgbClr val="FF9900"/>
              </a:buClr>
              <a:buFont typeface="Wingdings" pitchFamily="2" charset="2"/>
              <a:buChar char="v"/>
              <a:defRPr/>
            </a:pPr>
            <a:r>
              <a:rPr lang="en-US" sz="2400" i="0" kern="0" dirty="0">
                <a:solidFill>
                  <a:schemeClr val="bg1"/>
                </a:solidFill>
                <a:latin typeface="+mn-lt"/>
              </a:rPr>
              <a:t>Acetyltransferase activity</a:t>
            </a:r>
            <a:endParaRPr lang="el-GR" sz="2400" i="0" kern="0" dirty="0">
              <a:solidFill>
                <a:schemeClr val="bg1"/>
              </a:solidFill>
              <a:latin typeface="+mn-lt"/>
            </a:endParaRPr>
          </a:p>
          <a:p>
            <a:pPr marL="342900" indent="-342900" algn="just">
              <a:buClr>
                <a:schemeClr val="accent1"/>
              </a:buClr>
              <a:buFontTx/>
              <a:buChar char="•"/>
              <a:defRPr/>
            </a:pPr>
            <a:endParaRPr lang="el-GR" sz="2600" b="0" i="0" kern="0" dirty="0">
              <a:solidFill>
                <a:schemeClr val="bg1"/>
              </a:solidFill>
              <a:latin typeface="+mn-lt"/>
            </a:endParaRPr>
          </a:p>
        </p:txBody>
      </p:sp>
      <p:sp>
        <p:nvSpPr>
          <p:cNvPr id="26628" name="Text Box 4">
            <a:extLst>
              <a:ext uri="{FF2B5EF4-FFF2-40B4-BE49-F238E27FC236}">
                <a16:creationId xmlns:a16="http://schemas.microsoft.com/office/drawing/2014/main" id="{AC7E7DBD-6C4D-37C9-DDE2-D7980E6EB117}"/>
              </a:ext>
            </a:extLst>
          </p:cNvPr>
          <p:cNvSpPr txBox="1">
            <a:spLocks noChangeArrowheads="1"/>
          </p:cNvSpPr>
          <p:nvPr/>
        </p:nvSpPr>
        <p:spPr bwMode="auto">
          <a:xfrm>
            <a:off x="4843463" y="6650038"/>
            <a:ext cx="430053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tabLst>
                <a:tab pos="655638" algn="l"/>
                <a:tab pos="1312863" algn="l"/>
                <a:tab pos="1968500" algn="l"/>
                <a:tab pos="2625725" algn="l"/>
                <a:tab pos="3282950" algn="l"/>
              </a:tabLst>
              <a:defRPr sz="2600">
                <a:solidFill>
                  <a:schemeClr val="bg1"/>
                </a:solidFill>
                <a:latin typeface="Arial" panose="020B0604020202020204" pitchFamily="34" charset="0"/>
              </a:defRPr>
            </a:lvl1pPr>
            <a:lvl2pPr marL="742950" indent="-28575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2pPr>
            <a:lvl3pPr marL="1143000" indent="-22860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3pPr>
            <a:lvl4pPr marL="1600200" indent="-228600">
              <a:spcBef>
                <a:spcPct val="20000"/>
              </a:spcBef>
              <a:buChar char="–"/>
              <a:tabLst>
                <a:tab pos="655638" algn="l"/>
                <a:tab pos="1312863" algn="l"/>
                <a:tab pos="1968500" algn="l"/>
                <a:tab pos="2625725" algn="l"/>
                <a:tab pos="3282950" algn="l"/>
              </a:tabLst>
              <a:defRPr sz="2200">
                <a:solidFill>
                  <a:schemeClr val="bg1"/>
                </a:solidFill>
                <a:latin typeface="Arial" panose="020B0604020202020204" pitchFamily="34" charset="0"/>
              </a:defRPr>
            </a:lvl4pPr>
            <a:lvl5pPr marL="2057400" indent="-228600">
              <a:spcBef>
                <a:spcPct val="20000"/>
              </a:spcBef>
              <a:buChar char="»"/>
              <a:tabLst>
                <a:tab pos="655638" algn="l"/>
                <a:tab pos="1312863" algn="l"/>
                <a:tab pos="1968500" algn="l"/>
                <a:tab pos="2625725" algn="l"/>
                <a:tab pos="3282950"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n-GB" altLang="el-GR" sz="1400">
                <a:solidFill>
                  <a:srgbClr val="00CC00"/>
                </a:solidFill>
                <a:ea typeface="msgothic"/>
                <a:cs typeface="msgothic"/>
              </a:rPr>
              <a:t>Karamouzis M</a:t>
            </a:r>
            <a:r>
              <a:rPr lang="en-US" altLang="el-GR" sz="1400">
                <a:solidFill>
                  <a:srgbClr val="00CC00"/>
                </a:solidFill>
                <a:ea typeface="msgothic"/>
                <a:cs typeface="msgothic"/>
              </a:rPr>
              <a:t>V</a:t>
            </a:r>
            <a:r>
              <a:rPr lang="en-GB" altLang="el-GR" sz="1400">
                <a:solidFill>
                  <a:srgbClr val="00CC00"/>
                </a:solidFill>
                <a:ea typeface="msgothic"/>
                <a:cs typeface="msgothic"/>
              </a:rPr>
              <a:t> et al. C</a:t>
            </a:r>
            <a:r>
              <a:rPr lang="en-US" altLang="el-GR" sz="1400">
                <a:solidFill>
                  <a:srgbClr val="00CC00"/>
                </a:solidFill>
                <a:ea typeface="msgothic"/>
                <a:cs typeface="msgothic"/>
              </a:rPr>
              <a:t>ell</a:t>
            </a:r>
            <a:r>
              <a:rPr lang="en-GB" altLang="el-GR" sz="1400">
                <a:solidFill>
                  <a:srgbClr val="00CC00"/>
                </a:solidFill>
                <a:ea typeface="msgothic"/>
                <a:cs typeface="msgothic"/>
              </a:rPr>
              <a:t> Res 2007</a:t>
            </a:r>
          </a:p>
        </p:txBody>
      </p:sp>
      <p:pic>
        <p:nvPicPr>
          <p:cNvPr id="26629" name="Εικόνα 4">
            <a:extLst>
              <a:ext uri="{FF2B5EF4-FFF2-40B4-BE49-F238E27FC236}">
                <a16:creationId xmlns:a16="http://schemas.microsoft.com/office/drawing/2014/main" id="{0B3B4FEF-6205-2DB7-6A40-5396F6484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2">
            <a:extLst>
              <a:ext uri="{FF2B5EF4-FFF2-40B4-BE49-F238E27FC236}">
                <a16:creationId xmlns:a16="http://schemas.microsoft.com/office/drawing/2014/main" id="{9AF318E3-9258-91B2-75E4-551387990B15}"/>
              </a:ext>
            </a:extLst>
          </p:cNvPr>
          <p:cNvSpPr>
            <a:spLocks noChangeArrowheads="1"/>
          </p:cNvSpPr>
          <p:nvPr/>
        </p:nvSpPr>
        <p:spPr bwMode="auto">
          <a:xfrm>
            <a:off x="3563938" y="404813"/>
            <a:ext cx="17287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600"/>
              <a:t>Acetyl-</a:t>
            </a:r>
          </a:p>
          <a:p>
            <a:pPr algn="ctr">
              <a:lnSpc>
                <a:spcPct val="97000"/>
              </a:lnSpc>
              <a:spcBef>
                <a:spcPct val="0"/>
              </a:spcBef>
              <a:buClr>
                <a:srgbClr val="000000"/>
              </a:buClr>
              <a:buFont typeface="Times New Roman" panose="02020603050405020304" pitchFamily="18" charset="0"/>
              <a:buNone/>
            </a:pPr>
            <a:r>
              <a:rPr lang="en-GB" altLang="el-GR" sz="1600"/>
              <a:t>transferase</a:t>
            </a:r>
          </a:p>
        </p:txBody>
      </p:sp>
      <p:sp>
        <p:nvSpPr>
          <p:cNvPr id="28675" name="Rectangle 64">
            <a:extLst>
              <a:ext uri="{FF2B5EF4-FFF2-40B4-BE49-F238E27FC236}">
                <a16:creationId xmlns:a16="http://schemas.microsoft.com/office/drawing/2014/main" id="{6442098F-1BEC-9508-B665-1F99668A6510}"/>
              </a:ext>
            </a:extLst>
          </p:cNvPr>
          <p:cNvSpPr>
            <a:spLocks noChangeArrowheads="1"/>
          </p:cNvSpPr>
          <p:nvPr/>
        </p:nvSpPr>
        <p:spPr bwMode="auto">
          <a:xfrm>
            <a:off x="1042988" y="1052513"/>
            <a:ext cx="6477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66%</a:t>
            </a:r>
          </a:p>
        </p:txBody>
      </p:sp>
      <p:sp>
        <p:nvSpPr>
          <p:cNvPr id="28676" name="Rectangle 57">
            <a:extLst>
              <a:ext uri="{FF2B5EF4-FFF2-40B4-BE49-F238E27FC236}">
                <a16:creationId xmlns:a16="http://schemas.microsoft.com/office/drawing/2014/main" id="{65BBD400-29EC-993A-30F1-4ACE799C7EE8}"/>
              </a:ext>
            </a:extLst>
          </p:cNvPr>
          <p:cNvSpPr>
            <a:spLocks noChangeArrowheads="1"/>
          </p:cNvSpPr>
          <p:nvPr/>
        </p:nvSpPr>
        <p:spPr bwMode="auto">
          <a:xfrm>
            <a:off x="1187450" y="476250"/>
            <a:ext cx="17287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600"/>
              <a:t>Transactivation</a:t>
            </a:r>
          </a:p>
        </p:txBody>
      </p:sp>
      <p:sp>
        <p:nvSpPr>
          <p:cNvPr id="28677" name="Rectangle 78">
            <a:extLst>
              <a:ext uri="{FF2B5EF4-FFF2-40B4-BE49-F238E27FC236}">
                <a16:creationId xmlns:a16="http://schemas.microsoft.com/office/drawing/2014/main" id="{F215B017-A7DC-F218-DA3C-D23C515BCE81}"/>
              </a:ext>
            </a:extLst>
          </p:cNvPr>
          <p:cNvSpPr>
            <a:spLocks noChangeArrowheads="1"/>
          </p:cNvSpPr>
          <p:nvPr/>
        </p:nvSpPr>
        <p:spPr bwMode="auto">
          <a:xfrm>
            <a:off x="7164388" y="1700213"/>
            <a:ext cx="431800" cy="576262"/>
          </a:xfrm>
          <a:prstGeom prst="rect">
            <a:avLst/>
          </a:prstGeom>
          <a:solidFill>
            <a:srgbClr val="0000FF"/>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QP</a:t>
            </a:r>
          </a:p>
        </p:txBody>
      </p:sp>
      <p:sp>
        <p:nvSpPr>
          <p:cNvPr id="28678" name="Rectangle 75">
            <a:extLst>
              <a:ext uri="{FF2B5EF4-FFF2-40B4-BE49-F238E27FC236}">
                <a16:creationId xmlns:a16="http://schemas.microsoft.com/office/drawing/2014/main" id="{EBFF120D-D73E-BE36-359F-AED864AC2EF7}"/>
              </a:ext>
            </a:extLst>
          </p:cNvPr>
          <p:cNvSpPr>
            <a:spLocks noChangeArrowheads="1"/>
          </p:cNvSpPr>
          <p:nvPr/>
        </p:nvSpPr>
        <p:spPr bwMode="auto">
          <a:xfrm>
            <a:off x="6300788" y="1700213"/>
            <a:ext cx="287337" cy="576262"/>
          </a:xfrm>
          <a:prstGeom prst="rect">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SID</a:t>
            </a:r>
          </a:p>
        </p:txBody>
      </p:sp>
      <p:sp>
        <p:nvSpPr>
          <p:cNvPr id="28679" name="Rectangle 74">
            <a:extLst>
              <a:ext uri="{FF2B5EF4-FFF2-40B4-BE49-F238E27FC236}">
                <a16:creationId xmlns:a16="http://schemas.microsoft.com/office/drawing/2014/main" id="{2D4F8F9A-53AB-842D-DE9E-0B4226C55427}"/>
              </a:ext>
            </a:extLst>
          </p:cNvPr>
          <p:cNvSpPr>
            <a:spLocks noChangeArrowheads="1"/>
          </p:cNvSpPr>
          <p:nvPr/>
        </p:nvSpPr>
        <p:spPr bwMode="auto">
          <a:xfrm>
            <a:off x="5148263" y="2781300"/>
            <a:ext cx="431800" cy="576263"/>
          </a:xfrm>
          <a:prstGeom prst="rect">
            <a:avLst/>
          </a:prstGeom>
          <a:solidFill>
            <a:srgbClr val="FF66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CH3</a:t>
            </a:r>
          </a:p>
        </p:txBody>
      </p:sp>
      <p:sp>
        <p:nvSpPr>
          <p:cNvPr id="28680" name="Rectangle 73">
            <a:extLst>
              <a:ext uri="{FF2B5EF4-FFF2-40B4-BE49-F238E27FC236}">
                <a16:creationId xmlns:a16="http://schemas.microsoft.com/office/drawing/2014/main" id="{AF6FFDCE-53A9-3185-9472-DCDC14ECF508}"/>
              </a:ext>
            </a:extLst>
          </p:cNvPr>
          <p:cNvSpPr>
            <a:spLocks noChangeArrowheads="1"/>
          </p:cNvSpPr>
          <p:nvPr/>
        </p:nvSpPr>
        <p:spPr bwMode="auto">
          <a:xfrm>
            <a:off x="5148263" y="1700213"/>
            <a:ext cx="431800" cy="576262"/>
          </a:xfrm>
          <a:prstGeom prst="rect">
            <a:avLst/>
          </a:prstGeom>
          <a:solidFill>
            <a:srgbClr val="FF66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CH3</a:t>
            </a:r>
          </a:p>
        </p:txBody>
      </p:sp>
      <p:sp>
        <p:nvSpPr>
          <p:cNvPr id="28681" name="Rectangle 62">
            <a:extLst>
              <a:ext uri="{FF2B5EF4-FFF2-40B4-BE49-F238E27FC236}">
                <a16:creationId xmlns:a16="http://schemas.microsoft.com/office/drawing/2014/main" id="{7C6CB344-041D-DC9D-AF42-F1596B752117}"/>
              </a:ext>
            </a:extLst>
          </p:cNvPr>
          <p:cNvSpPr>
            <a:spLocks noChangeArrowheads="1"/>
          </p:cNvSpPr>
          <p:nvPr/>
        </p:nvSpPr>
        <p:spPr bwMode="auto">
          <a:xfrm>
            <a:off x="4067175" y="2781300"/>
            <a:ext cx="431800" cy="576263"/>
          </a:xfrm>
          <a:prstGeom prst="rect">
            <a:avLst/>
          </a:prstGeom>
          <a:solidFill>
            <a:srgbClr val="FF66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CH2</a:t>
            </a:r>
          </a:p>
        </p:txBody>
      </p:sp>
      <p:sp>
        <p:nvSpPr>
          <p:cNvPr id="28682" name="Rectangle 63">
            <a:extLst>
              <a:ext uri="{FF2B5EF4-FFF2-40B4-BE49-F238E27FC236}">
                <a16:creationId xmlns:a16="http://schemas.microsoft.com/office/drawing/2014/main" id="{198E8783-E0E8-8209-451E-87FF70B769DC}"/>
              </a:ext>
            </a:extLst>
          </p:cNvPr>
          <p:cNvSpPr>
            <a:spLocks noChangeArrowheads="1"/>
          </p:cNvSpPr>
          <p:nvPr/>
        </p:nvSpPr>
        <p:spPr bwMode="auto">
          <a:xfrm>
            <a:off x="4067175" y="1700213"/>
            <a:ext cx="431800" cy="576262"/>
          </a:xfrm>
          <a:prstGeom prst="rect">
            <a:avLst/>
          </a:prstGeom>
          <a:solidFill>
            <a:srgbClr val="FF66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CH2</a:t>
            </a:r>
          </a:p>
        </p:txBody>
      </p:sp>
      <p:sp>
        <p:nvSpPr>
          <p:cNvPr id="28683" name="Rectangle 60">
            <a:extLst>
              <a:ext uri="{FF2B5EF4-FFF2-40B4-BE49-F238E27FC236}">
                <a16:creationId xmlns:a16="http://schemas.microsoft.com/office/drawing/2014/main" id="{169C3EFE-8C6C-2510-3FAE-3D5510600BC6}"/>
              </a:ext>
            </a:extLst>
          </p:cNvPr>
          <p:cNvSpPr>
            <a:spLocks noChangeArrowheads="1"/>
          </p:cNvSpPr>
          <p:nvPr/>
        </p:nvSpPr>
        <p:spPr bwMode="auto">
          <a:xfrm>
            <a:off x="3708400" y="2781300"/>
            <a:ext cx="287338" cy="576263"/>
          </a:xfrm>
          <a:prstGeom prst="rect">
            <a:avLst/>
          </a:prstGeom>
          <a:solidFill>
            <a:srgbClr val="FFFF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solidFill>
                  <a:schemeClr val="tx1"/>
                </a:solidFill>
              </a:rPr>
              <a:t>BD</a:t>
            </a:r>
          </a:p>
        </p:txBody>
      </p:sp>
      <p:sp>
        <p:nvSpPr>
          <p:cNvPr id="28684" name="Rectangle 61">
            <a:extLst>
              <a:ext uri="{FF2B5EF4-FFF2-40B4-BE49-F238E27FC236}">
                <a16:creationId xmlns:a16="http://schemas.microsoft.com/office/drawing/2014/main" id="{40635C29-94FC-6AFD-2DA8-9072CE8338E6}"/>
              </a:ext>
            </a:extLst>
          </p:cNvPr>
          <p:cNvSpPr>
            <a:spLocks noChangeArrowheads="1"/>
          </p:cNvSpPr>
          <p:nvPr/>
        </p:nvSpPr>
        <p:spPr bwMode="auto">
          <a:xfrm>
            <a:off x="3708400" y="1700213"/>
            <a:ext cx="287338" cy="576262"/>
          </a:xfrm>
          <a:prstGeom prst="rect">
            <a:avLst/>
          </a:prstGeom>
          <a:solidFill>
            <a:srgbClr val="FFFF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solidFill>
                  <a:schemeClr val="tx1"/>
                </a:solidFill>
              </a:rPr>
              <a:t>BD</a:t>
            </a:r>
          </a:p>
        </p:txBody>
      </p:sp>
      <p:sp>
        <p:nvSpPr>
          <p:cNvPr id="28685" name="Rectangle 38">
            <a:extLst>
              <a:ext uri="{FF2B5EF4-FFF2-40B4-BE49-F238E27FC236}">
                <a16:creationId xmlns:a16="http://schemas.microsoft.com/office/drawing/2014/main" id="{F4E2BC4F-4D7F-91F5-CD19-25351BB71D12}"/>
              </a:ext>
            </a:extLst>
          </p:cNvPr>
          <p:cNvSpPr>
            <a:spLocks noChangeArrowheads="1"/>
          </p:cNvSpPr>
          <p:nvPr/>
        </p:nvSpPr>
        <p:spPr bwMode="auto">
          <a:xfrm>
            <a:off x="395288" y="765175"/>
            <a:ext cx="6477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600"/>
              <a:t>NH2-</a:t>
            </a:r>
          </a:p>
        </p:txBody>
      </p:sp>
      <p:sp>
        <p:nvSpPr>
          <p:cNvPr id="28686" name="Rectangle 39">
            <a:extLst>
              <a:ext uri="{FF2B5EF4-FFF2-40B4-BE49-F238E27FC236}">
                <a16:creationId xmlns:a16="http://schemas.microsoft.com/office/drawing/2014/main" id="{2362C170-00F6-9D15-49EC-B5739A1ACCC7}"/>
              </a:ext>
            </a:extLst>
          </p:cNvPr>
          <p:cNvSpPr>
            <a:spLocks noChangeArrowheads="1"/>
          </p:cNvSpPr>
          <p:nvPr/>
        </p:nvSpPr>
        <p:spPr bwMode="auto">
          <a:xfrm>
            <a:off x="323850" y="2781300"/>
            <a:ext cx="6477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600">
                <a:solidFill>
                  <a:srgbClr val="FF6600"/>
                </a:solidFill>
              </a:rPr>
              <a:t>p300</a:t>
            </a:r>
          </a:p>
        </p:txBody>
      </p:sp>
      <p:sp>
        <p:nvSpPr>
          <p:cNvPr id="28687" name="Rectangle 40">
            <a:extLst>
              <a:ext uri="{FF2B5EF4-FFF2-40B4-BE49-F238E27FC236}">
                <a16:creationId xmlns:a16="http://schemas.microsoft.com/office/drawing/2014/main" id="{8683CF62-9C28-9358-CB35-E7054F337D20}"/>
              </a:ext>
            </a:extLst>
          </p:cNvPr>
          <p:cNvSpPr>
            <a:spLocks noChangeArrowheads="1"/>
          </p:cNvSpPr>
          <p:nvPr/>
        </p:nvSpPr>
        <p:spPr bwMode="auto">
          <a:xfrm>
            <a:off x="8101013" y="2781300"/>
            <a:ext cx="6477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600"/>
              <a:t>2414 a.a.</a:t>
            </a:r>
          </a:p>
        </p:txBody>
      </p:sp>
      <p:sp>
        <p:nvSpPr>
          <p:cNvPr id="28688" name="Rectangle 41">
            <a:extLst>
              <a:ext uri="{FF2B5EF4-FFF2-40B4-BE49-F238E27FC236}">
                <a16:creationId xmlns:a16="http://schemas.microsoft.com/office/drawing/2014/main" id="{A699D19D-F4CC-EEC6-2B7E-DAB46448D1A9}"/>
              </a:ext>
            </a:extLst>
          </p:cNvPr>
          <p:cNvSpPr>
            <a:spLocks noChangeArrowheads="1"/>
          </p:cNvSpPr>
          <p:nvPr/>
        </p:nvSpPr>
        <p:spPr bwMode="auto">
          <a:xfrm>
            <a:off x="7956550" y="765175"/>
            <a:ext cx="6477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600"/>
              <a:t>-COOH</a:t>
            </a:r>
          </a:p>
        </p:txBody>
      </p:sp>
      <p:sp>
        <p:nvSpPr>
          <p:cNvPr id="28689" name="Rectangle 42">
            <a:extLst>
              <a:ext uri="{FF2B5EF4-FFF2-40B4-BE49-F238E27FC236}">
                <a16:creationId xmlns:a16="http://schemas.microsoft.com/office/drawing/2014/main" id="{935FF59F-2979-3B5C-2CC0-DAC40F48B2A9}"/>
              </a:ext>
            </a:extLst>
          </p:cNvPr>
          <p:cNvSpPr>
            <a:spLocks noChangeArrowheads="1"/>
          </p:cNvSpPr>
          <p:nvPr/>
        </p:nvSpPr>
        <p:spPr bwMode="auto">
          <a:xfrm>
            <a:off x="323850" y="1700213"/>
            <a:ext cx="6477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600">
                <a:solidFill>
                  <a:srgbClr val="FF6600"/>
                </a:solidFill>
              </a:rPr>
              <a:t>CBP</a:t>
            </a:r>
          </a:p>
        </p:txBody>
      </p:sp>
      <p:sp>
        <p:nvSpPr>
          <p:cNvPr id="28690" name="Rectangle 43">
            <a:extLst>
              <a:ext uri="{FF2B5EF4-FFF2-40B4-BE49-F238E27FC236}">
                <a16:creationId xmlns:a16="http://schemas.microsoft.com/office/drawing/2014/main" id="{629F19F5-AC51-F2F1-5381-EE1FE57EB257}"/>
              </a:ext>
            </a:extLst>
          </p:cNvPr>
          <p:cNvSpPr>
            <a:spLocks noChangeArrowheads="1"/>
          </p:cNvSpPr>
          <p:nvPr/>
        </p:nvSpPr>
        <p:spPr bwMode="auto">
          <a:xfrm>
            <a:off x="8101013" y="1700213"/>
            <a:ext cx="6477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600"/>
              <a:t>2441 a.a</a:t>
            </a:r>
            <a:r>
              <a:rPr lang="en-GB" altLang="el-GR" sz="1600">
                <a:solidFill>
                  <a:srgbClr val="00CC00"/>
                </a:solidFill>
              </a:rPr>
              <a:t>.</a:t>
            </a:r>
          </a:p>
        </p:txBody>
      </p:sp>
      <p:sp>
        <p:nvSpPr>
          <p:cNvPr id="28691" name="Line 44">
            <a:extLst>
              <a:ext uri="{FF2B5EF4-FFF2-40B4-BE49-F238E27FC236}">
                <a16:creationId xmlns:a16="http://schemas.microsoft.com/office/drawing/2014/main" id="{4C64F6E4-18F2-1BD2-7474-7AF5018BB55D}"/>
              </a:ext>
            </a:extLst>
          </p:cNvPr>
          <p:cNvSpPr>
            <a:spLocks noChangeShapeType="1"/>
          </p:cNvSpPr>
          <p:nvPr/>
        </p:nvSpPr>
        <p:spPr bwMode="auto">
          <a:xfrm>
            <a:off x="1116013" y="1052513"/>
            <a:ext cx="66960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692" name="Rectangle 46">
            <a:extLst>
              <a:ext uri="{FF2B5EF4-FFF2-40B4-BE49-F238E27FC236}">
                <a16:creationId xmlns:a16="http://schemas.microsoft.com/office/drawing/2014/main" id="{4B57336C-56FC-0AF5-F55B-06213E72D6F0}"/>
              </a:ext>
            </a:extLst>
          </p:cNvPr>
          <p:cNvSpPr>
            <a:spLocks noChangeArrowheads="1"/>
          </p:cNvSpPr>
          <p:nvPr/>
        </p:nvSpPr>
        <p:spPr bwMode="auto">
          <a:xfrm>
            <a:off x="1116013" y="2781300"/>
            <a:ext cx="287337" cy="576263"/>
          </a:xfrm>
          <a:prstGeom prst="rect">
            <a:avLst/>
          </a:prstGeom>
          <a:solidFill>
            <a:srgbClr val="FF00FF"/>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RID</a:t>
            </a:r>
          </a:p>
        </p:txBody>
      </p:sp>
      <p:sp>
        <p:nvSpPr>
          <p:cNvPr id="28693" name="Rectangle 49">
            <a:extLst>
              <a:ext uri="{FF2B5EF4-FFF2-40B4-BE49-F238E27FC236}">
                <a16:creationId xmlns:a16="http://schemas.microsoft.com/office/drawing/2014/main" id="{E5883C69-3323-14E1-F7CF-EE668DA25E68}"/>
              </a:ext>
            </a:extLst>
          </p:cNvPr>
          <p:cNvSpPr>
            <a:spLocks noChangeArrowheads="1"/>
          </p:cNvSpPr>
          <p:nvPr/>
        </p:nvSpPr>
        <p:spPr bwMode="auto">
          <a:xfrm>
            <a:off x="1979613" y="1700213"/>
            <a:ext cx="431800" cy="576262"/>
          </a:xfrm>
          <a:prstGeom prst="rect">
            <a:avLst/>
          </a:prstGeom>
          <a:solidFill>
            <a:srgbClr val="FF66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CH1</a:t>
            </a:r>
          </a:p>
        </p:txBody>
      </p:sp>
      <p:sp>
        <p:nvSpPr>
          <p:cNvPr id="28694" name="Rectangle 50">
            <a:extLst>
              <a:ext uri="{FF2B5EF4-FFF2-40B4-BE49-F238E27FC236}">
                <a16:creationId xmlns:a16="http://schemas.microsoft.com/office/drawing/2014/main" id="{8255192F-5768-A291-F2D9-E0291071CBD8}"/>
              </a:ext>
            </a:extLst>
          </p:cNvPr>
          <p:cNvSpPr>
            <a:spLocks noChangeArrowheads="1"/>
          </p:cNvSpPr>
          <p:nvPr/>
        </p:nvSpPr>
        <p:spPr bwMode="auto">
          <a:xfrm>
            <a:off x="2051050" y="2781300"/>
            <a:ext cx="431800" cy="576263"/>
          </a:xfrm>
          <a:prstGeom prst="rect">
            <a:avLst/>
          </a:prstGeom>
          <a:solidFill>
            <a:srgbClr val="FF66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CH1</a:t>
            </a:r>
          </a:p>
        </p:txBody>
      </p:sp>
      <p:sp>
        <p:nvSpPr>
          <p:cNvPr id="28695" name="Rectangle 51">
            <a:extLst>
              <a:ext uri="{FF2B5EF4-FFF2-40B4-BE49-F238E27FC236}">
                <a16:creationId xmlns:a16="http://schemas.microsoft.com/office/drawing/2014/main" id="{EF6E6798-18A2-F60F-2387-2426F79197A2}"/>
              </a:ext>
            </a:extLst>
          </p:cNvPr>
          <p:cNvSpPr>
            <a:spLocks noChangeArrowheads="1"/>
          </p:cNvSpPr>
          <p:nvPr/>
        </p:nvSpPr>
        <p:spPr bwMode="auto">
          <a:xfrm>
            <a:off x="1908175" y="1052513"/>
            <a:ext cx="6477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93%</a:t>
            </a:r>
          </a:p>
        </p:txBody>
      </p:sp>
      <p:sp>
        <p:nvSpPr>
          <p:cNvPr id="28696" name="Rectangle 53">
            <a:extLst>
              <a:ext uri="{FF2B5EF4-FFF2-40B4-BE49-F238E27FC236}">
                <a16:creationId xmlns:a16="http://schemas.microsoft.com/office/drawing/2014/main" id="{2233A207-E402-F2C9-9C5E-721C92679255}"/>
              </a:ext>
            </a:extLst>
          </p:cNvPr>
          <p:cNvSpPr>
            <a:spLocks noChangeArrowheads="1"/>
          </p:cNvSpPr>
          <p:nvPr/>
        </p:nvSpPr>
        <p:spPr bwMode="auto">
          <a:xfrm>
            <a:off x="2700338" y="2781300"/>
            <a:ext cx="287337" cy="576263"/>
          </a:xfrm>
          <a:prstGeom prst="rect">
            <a:avLst/>
          </a:prstGeom>
          <a:solidFill>
            <a:srgbClr val="00FF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KIX</a:t>
            </a:r>
          </a:p>
        </p:txBody>
      </p:sp>
      <p:sp>
        <p:nvSpPr>
          <p:cNvPr id="28697" name="Rectangle 54">
            <a:extLst>
              <a:ext uri="{FF2B5EF4-FFF2-40B4-BE49-F238E27FC236}">
                <a16:creationId xmlns:a16="http://schemas.microsoft.com/office/drawing/2014/main" id="{95F64492-10F4-128A-B1C6-3C5E4C39FF6C}"/>
              </a:ext>
            </a:extLst>
          </p:cNvPr>
          <p:cNvSpPr>
            <a:spLocks noChangeArrowheads="1"/>
          </p:cNvSpPr>
          <p:nvPr/>
        </p:nvSpPr>
        <p:spPr bwMode="auto">
          <a:xfrm>
            <a:off x="2771775" y="1700213"/>
            <a:ext cx="215900" cy="576262"/>
          </a:xfrm>
          <a:prstGeom prst="rect">
            <a:avLst/>
          </a:prstGeom>
          <a:solidFill>
            <a:srgbClr val="00FF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KIX</a:t>
            </a:r>
          </a:p>
        </p:txBody>
      </p:sp>
      <p:sp>
        <p:nvSpPr>
          <p:cNvPr id="28698" name="Rectangle 55">
            <a:extLst>
              <a:ext uri="{FF2B5EF4-FFF2-40B4-BE49-F238E27FC236}">
                <a16:creationId xmlns:a16="http://schemas.microsoft.com/office/drawing/2014/main" id="{2124BA6D-DADA-3722-5DA1-9256F1A14109}"/>
              </a:ext>
            </a:extLst>
          </p:cNvPr>
          <p:cNvSpPr>
            <a:spLocks noChangeArrowheads="1"/>
          </p:cNvSpPr>
          <p:nvPr/>
        </p:nvSpPr>
        <p:spPr bwMode="auto">
          <a:xfrm>
            <a:off x="2555875" y="1052513"/>
            <a:ext cx="6477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86%</a:t>
            </a:r>
          </a:p>
        </p:txBody>
      </p:sp>
      <p:sp>
        <p:nvSpPr>
          <p:cNvPr id="28699" name="Rectangle 6">
            <a:extLst>
              <a:ext uri="{FF2B5EF4-FFF2-40B4-BE49-F238E27FC236}">
                <a16:creationId xmlns:a16="http://schemas.microsoft.com/office/drawing/2014/main" id="{2762DC98-9F25-DD37-41A6-391284E6D24E}"/>
              </a:ext>
            </a:extLst>
          </p:cNvPr>
          <p:cNvSpPr>
            <a:spLocks noChangeArrowheads="1"/>
          </p:cNvSpPr>
          <p:nvPr/>
        </p:nvSpPr>
        <p:spPr bwMode="auto">
          <a:xfrm>
            <a:off x="1116013" y="2781300"/>
            <a:ext cx="6624637" cy="576263"/>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endParaRPr lang="el-GR" altLang="el-GR" sz="1600">
              <a:solidFill>
                <a:srgbClr val="00CC00"/>
              </a:solidFill>
            </a:endParaRPr>
          </a:p>
        </p:txBody>
      </p:sp>
      <p:sp>
        <p:nvSpPr>
          <p:cNvPr id="28700" name="Line 56">
            <a:extLst>
              <a:ext uri="{FF2B5EF4-FFF2-40B4-BE49-F238E27FC236}">
                <a16:creationId xmlns:a16="http://schemas.microsoft.com/office/drawing/2014/main" id="{83133DD7-5A45-6E08-2FFD-8480C65208E4}"/>
              </a:ext>
            </a:extLst>
          </p:cNvPr>
          <p:cNvSpPr>
            <a:spLocks noChangeShapeType="1"/>
          </p:cNvSpPr>
          <p:nvPr/>
        </p:nvSpPr>
        <p:spPr bwMode="auto">
          <a:xfrm>
            <a:off x="2987675" y="765175"/>
            <a:ext cx="0" cy="28733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01" name="Line 65">
            <a:extLst>
              <a:ext uri="{FF2B5EF4-FFF2-40B4-BE49-F238E27FC236}">
                <a16:creationId xmlns:a16="http://schemas.microsoft.com/office/drawing/2014/main" id="{2FBC5845-9A21-4867-D9C4-D651D5B3D9A5}"/>
              </a:ext>
            </a:extLst>
          </p:cNvPr>
          <p:cNvSpPr>
            <a:spLocks noChangeShapeType="1"/>
          </p:cNvSpPr>
          <p:nvPr/>
        </p:nvSpPr>
        <p:spPr bwMode="auto">
          <a:xfrm flipV="1">
            <a:off x="3708400" y="1484313"/>
            <a:ext cx="0" cy="215900"/>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02" name="Line 66">
            <a:extLst>
              <a:ext uri="{FF2B5EF4-FFF2-40B4-BE49-F238E27FC236}">
                <a16:creationId xmlns:a16="http://schemas.microsoft.com/office/drawing/2014/main" id="{C61FB8B5-6BB2-FB96-83C4-ED32EA05EB72}"/>
              </a:ext>
            </a:extLst>
          </p:cNvPr>
          <p:cNvSpPr>
            <a:spLocks noChangeShapeType="1"/>
          </p:cNvSpPr>
          <p:nvPr/>
        </p:nvSpPr>
        <p:spPr bwMode="auto">
          <a:xfrm>
            <a:off x="3708400" y="1484313"/>
            <a:ext cx="1655763" cy="0"/>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03" name="Line 67">
            <a:extLst>
              <a:ext uri="{FF2B5EF4-FFF2-40B4-BE49-F238E27FC236}">
                <a16:creationId xmlns:a16="http://schemas.microsoft.com/office/drawing/2014/main" id="{87A99246-CA2E-A779-553A-912ABC5093D5}"/>
              </a:ext>
            </a:extLst>
          </p:cNvPr>
          <p:cNvSpPr>
            <a:spLocks noChangeShapeType="1"/>
          </p:cNvSpPr>
          <p:nvPr/>
        </p:nvSpPr>
        <p:spPr bwMode="auto">
          <a:xfrm>
            <a:off x="5364163" y="1484313"/>
            <a:ext cx="0" cy="215900"/>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04" name="Rectangle 68">
            <a:extLst>
              <a:ext uri="{FF2B5EF4-FFF2-40B4-BE49-F238E27FC236}">
                <a16:creationId xmlns:a16="http://schemas.microsoft.com/office/drawing/2014/main" id="{3724127E-74E2-DF46-1749-E7D4DE56B5DF}"/>
              </a:ext>
            </a:extLst>
          </p:cNvPr>
          <p:cNvSpPr>
            <a:spLocks noChangeArrowheads="1"/>
          </p:cNvSpPr>
          <p:nvPr/>
        </p:nvSpPr>
        <p:spPr bwMode="auto">
          <a:xfrm>
            <a:off x="4211638" y="1052513"/>
            <a:ext cx="6477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86%</a:t>
            </a:r>
          </a:p>
        </p:txBody>
      </p:sp>
      <p:sp>
        <p:nvSpPr>
          <p:cNvPr id="28705" name="Line 69">
            <a:extLst>
              <a:ext uri="{FF2B5EF4-FFF2-40B4-BE49-F238E27FC236}">
                <a16:creationId xmlns:a16="http://schemas.microsoft.com/office/drawing/2014/main" id="{494DC912-31C3-5AEC-8B94-D24E0111BD04}"/>
              </a:ext>
            </a:extLst>
          </p:cNvPr>
          <p:cNvSpPr>
            <a:spLocks noChangeShapeType="1"/>
          </p:cNvSpPr>
          <p:nvPr/>
        </p:nvSpPr>
        <p:spPr bwMode="auto">
          <a:xfrm>
            <a:off x="1116013" y="765175"/>
            <a:ext cx="0" cy="28733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06" name="Line 70">
            <a:extLst>
              <a:ext uri="{FF2B5EF4-FFF2-40B4-BE49-F238E27FC236}">
                <a16:creationId xmlns:a16="http://schemas.microsoft.com/office/drawing/2014/main" id="{FEF25BC8-BE3C-CB7F-7813-BE196C7D2C2C}"/>
              </a:ext>
            </a:extLst>
          </p:cNvPr>
          <p:cNvSpPr>
            <a:spLocks noChangeShapeType="1"/>
          </p:cNvSpPr>
          <p:nvPr/>
        </p:nvSpPr>
        <p:spPr bwMode="auto">
          <a:xfrm>
            <a:off x="3708400" y="765175"/>
            <a:ext cx="0" cy="28733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07" name="Line 71">
            <a:extLst>
              <a:ext uri="{FF2B5EF4-FFF2-40B4-BE49-F238E27FC236}">
                <a16:creationId xmlns:a16="http://schemas.microsoft.com/office/drawing/2014/main" id="{4DE59BC1-7358-FEA0-AB2F-A751D5546E7A}"/>
              </a:ext>
            </a:extLst>
          </p:cNvPr>
          <p:cNvSpPr>
            <a:spLocks noChangeShapeType="1"/>
          </p:cNvSpPr>
          <p:nvPr/>
        </p:nvSpPr>
        <p:spPr bwMode="auto">
          <a:xfrm>
            <a:off x="5076825" y="765175"/>
            <a:ext cx="0" cy="28733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08" name="Rectangle 76">
            <a:extLst>
              <a:ext uri="{FF2B5EF4-FFF2-40B4-BE49-F238E27FC236}">
                <a16:creationId xmlns:a16="http://schemas.microsoft.com/office/drawing/2014/main" id="{9F1DC7C9-2F10-1DBE-5BA9-22269B888290}"/>
              </a:ext>
            </a:extLst>
          </p:cNvPr>
          <p:cNvSpPr>
            <a:spLocks noChangeArrowheads="1"/>
          </p:cNvSpPr>
          <p:nvPr/>
        </p:nvSpPr>
        <p:spPr bwMode="auto">
          <a:xfrm>
            <a:off x="6227763" y="2781300"/>
            <a:ext cx="360362" cy="576263"/>
          </a:xfrm>
          <a:prstGeom prst="rect">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SID</a:t>
            </a:r>
          </a:p>
        </p:txBody>
      </p:sp>
      <p:sp>
        <p:nvSpPr>
          <p:cNvPr id="28709" name="Rectangle 77">
            <a:extLst>
              <a:ext uri="{FF2B5EF4-FFF2-40B4-BE49-F238E27FC236}">
                <a16:creationId xmlns:a16="http://schemas.microsoft.com/office/drawing/2014/main" id="{E9FAD524-1B01-54BA-A298-69DCFA0CA2D3}"/>
              </a:ext>
            </a:extLst>
          </p:cNvPr>
          <p:cNvSpPr>
            <a:spLocks noChangeArrowheads="1"/>
          </p:cNvSpPr>
          <p:nvPr/>
        </p:nvSpPr>
        <p:spPr bwMode="auto">
          <a:xfrm>
            <a:off x="6084888" y="1052513"/>
            <a:ext cx="6477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66%</a:t>
            </a:r>
          </a:p>
        </p:txBody>
      </p:sp>
      <p:sp>
        <p:nvSpPr>
          <p:cNvPr id="28710" name="Rectangle 79">
            <a:extLst>
              <a:ext uri="{FF2B5EF4-FFF2-40B4-BE49-F238E27FC236}">
                <a16:creationId xmlns:a16="http://schemas.microsoft.com/office/drawing/2014/main" id="{3CEBE16E-E661-E379-365C-1E259E05FEB4}"/>
              </a:ext>
            </a:extLst>
          </p:cNvPr>
          <p:cNvSpPr>
            <a:spLocks noChangeArrowheads="1"/>
          </p:cNvSpPr>
          <p:nvPr/>
        </p:nvSpPr>
        <p:spPr bwMode="auto">
          <a:xfrm>
            <a:off x="7019925" y="2781300"/>
            <a:ext cx="431800" cy="576263"/>
          </a:xfrm>
          <a:prstGeom prst="rect">
            <a:avLst/>
          </a:prstGeom>
          <a:solidFill>
            <a:srgbClr val="0000FF"/>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QP</a:t>
            </a:r>
          </a:p>
        </p:txBody>
      </p:sp>
      <p:sp>
        <p:nvSpPr>
          <p:cNvPr id="28711" name="Rectangle 80">
            <a:extLst>
              <a:ext uri="{FF2B5EF4-FFF2-40B4-BE49-F238E27FC236}">
                <a16:creationId xmlns:a16="http://schemas.microsoft.com/office/drawing/2014/main" id="{4FB4D63F-4016-40A3-9716-532160570673}"/>
              </a:ext>
            </a:extLst>
          </p:cNvPr>
          <p:cNvSpPr>
            <a:spLocks noChangeArrowheads="1"/>
          </p:cNvSpPr>
          <p:nvPr/>
        </p:nvSpPr>
        <p:spPr bwMode="auto">
          <a:xfrm>
            <a:off x="7019925" y="1052513"/>
            <a:ext cx="6477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82%</a:t>
            </a:r>
          </a:p>
        </p:txBody>
      </p:sp>
      <p:sp>
        <p:nvSpPr>
          <p:cNvPr id="28712" name="Line 81">
            <a:extLst>
              <a:ext uri="{FF2B5EF4-FFF2-40B4-BE49-F238E27FC236}">
                <a16:creationId xmlns:a16="http://schemas.microsoft.com/office/drawing/2014/main" id="{FA601D0D-B340-0903-1445-435682A122FC}"/>
              </a:ext>
            </a:extLst>
          </p:cNvPr>
          <p:cNvSpPr>
            <a:spLocks noChangeShapeType="1"/>
          </p:cNvSpPr>
          <p:nvPr/>
        </p:nvSpPr>
        <p:spPr bwMode="auto">
          <a:xfrm>
            <a:off x="5364163" y="765175"/>
            <a:ext cx="0" cy="28733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13" name="Line 82">
            <a:extLst>
              <a:ext uri="{FF2B5EF4-FFF2-40B4-BE49-F238E27FC236}">
                <a16:creationId xmlns:a16="http://schemas.microsoft.com/office/drawing/2014/main" id="{067BC07F-0A6E-AB2B-D7D9-4CED1CEFD281}"/>
              </a:ext>
            </a:extLst>
          </p:cNvPr>
          <p:cNvSpPr>
            <a:spLocks noChangeShapeType="1"/>
          </p:cNvSpPr>
          <p:nvPr/>
        </p:nvSpPr>
        <p:spPr bwMode="auto">
          <a:xfrm>
            <a:off x="7812088" y="765175"/>
            <a:ext cx="0" cy="28733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14" name="Rectangle 83">
            <a:extLst>
              <a:ext uri="{FF2B5EF4-FFF2-40B4-BE49-F238E27FC236}">
                <a16:creationId xmlns:a16="http://schemas.microsoft.com/office/drawing/2014/main" id="{AC6FEB37-986F-8F1E-4E87-10137ECC709B}"/>
              </a:ext>
            </a:extLst>
          </p:cNvPr>
          <p:cNvSpPr>
            <a:spLocks noChangeArrowheads="1"/>
          </p:cNvSpPr>
          <p:nvPr/>
        </p:nvSpPr>
        <p:spPr bwMode="auto">
          <a:xfrm>
            <a:off x="5724525" y="476250"/>
            <a:ext cx="17287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600"/>
              <a:t>Transactivation</a:t>
            </a:r>
          </a:p>
        </p:txBody>
      </p:sp>
      <p:sp>
        <p:nvSpPr>
          <p:cNvPr id="28715" name="Rectangle 87">
            <a:extLst>
              <a:ext uri="{FF2B5EF4-FFF2-40B4-BE49-F238E27FC236}">
                <a16:creationId xmlns:a16="http://schemas.microsoft.com/office/drawing/2014/main" id="{DFC67C50-ADAF-1899-5A41-B2B6B7D0EBBE}"/>
              </a:ext>
            </a:extLst>
          </p:cNvPr>
          <p:cNvSpPr>
            <a:spLocks noChangeArrowheads="1"/>
          </p:cNvSpPr>
          <p:nvPr/>
        </p:nvSpPr>
        <p:spPr bwMode="auto">
          <a:xfrm>
            <a:off x="684213" y="35004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200"/>
              <a:t>Nuclear</a:t>
            </a:r>
          </a:p>
          <a:p>
            <a:pPr algn="ctr">
              <a:lnSpc>
                <a:spcPct val="97000"/>
              </a:lnSpc>
              <a:spcBef>
                <a:spcPct val="0"/>
              </a:spcBef>
              <a:buClr>
                <a:srgbClr val="000000"/>
              </a:buClr>
              <a:buFont typeface="Times New Roman" panose="02020603050405020304" pitchFamily="18" charset="0"/>
              <a:buNone/>
            </a:pPr>
            <a:r>
              <a:rPr lang="en-GB" altLang="el-GR" sz="1200"/>
              <a:t>Receptors</a:t>
            </a:r>
          </a:p>
          <a:p>
            <a:pPr algn="ctr">
              <a:lnSpc>
                <a:spcPct val="97000"/>
              </a:lnSpc>
              <a:spcBef>
                <a:spcPct val="0"/>
              </a:spcBef>
              <a:buClr>
                <a:srgbClr val="000000"/>
              </a:buClr>
              <a:buFont typeface="Times New Roman" panose="02020603050405020304" pitchFamily="18" charset="0"/>
              <a:buNone/>
            </a:pPr>
            <a:endParaRPr lang="en-GB" altLang="el-GR" sz="1200">
              <a:solidFill>
                <a:srgbClr val="00CC00"/>
              </a:solidFill>
            </a:endParaRPr>
          </a:p>
        </p:txBody>
      </p:sp>
      <p:sp>
        <p:nvSpPr>
          <p:cNvPr id="28716" name="Rectangle 88">
            <a:extLst>
              <a:ext uri="{FF2B5EF4-FFF2-40B4-BE49-F238E27FC236}">
                <a16:creationId xmlns:a16="http://schemas.microsoft.com/office/drawing/2014/main" id="{DA3B6544-8C52-EDE9-6C1E-3800317DF2AF}"/>
              </a:ext>
            </a:extLst>
          </p:cNvPr>
          <p:cNvSpPr>
            <a:spLocks noChangeArrowheads="1"/>
          </p:cNvSpPr>
          <p:nvPr/>
        </p:nvSpPr>
        <p:spPr bwMode="auto">
          <a:xfrm>
            <a:off x="1547813" y="3716338"/>
            <a:ext cx="936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200"/>
              <a:t>RXR</a:t>
            </a:r>
          </a:p>
          <a:p>
            <a:pPr algn="ctr">
              <a:lnSpc>
                <a:spcPct val="97000"/>
              </a:lnSpc>
              <a:spcBef>
                <a:spcPct val="0"/>
              </a:spcBef>
              <a:buClr>
                <a:srgbClr val="000000"/>
              </a:buClr>
              <a:buFont typeface="Times New Roman" panose="02020603050405020304" pitchFamily="18" charset="0"/>
              <a:buNone/>
            </a:pPr>
            <a:r>
              <a:rPr lang="en-GB" altLang="el-GR" sz="1200"/>
              <a:t>STAT2</a:t>
            </a:r>
          </a:p>
          <a:p>
            <a:pPr algn="ctr">
              <a:lnSpc>
                <a:spcPct val="97000"/>
              </a:lnSpc>
              <a:spcBef>
                <a:spcPct val="0"/>
              </a:spcBef>
              <a:buClr>
                <a:srgbClr val="000000"/>
              </a:buClr>
              <a:buFont typeface="Times New Roman" panose="02020603050405020304" pitchFamily="18" charset="0"/>
              <a:buNone/>
            </a:pPr>
            <a:r>
              <a:rPr lang="en-GB" altLang="el-GR" sz="1200"/>
              <a:t>HIF-1</a:t>
            </a:r>
          </a:p>
          <a:p>
            <a:pPr algn="ctr">
              <a:lnSpc>
                <a:spcPct val="97000"/>
              </a:lnSpc>
              <a:spcBef>
                <a:spcPct val="0"/>
              </a:spcBef>
              <a:buClr>
                <a:srgbClr val="000000"/>
              </a:buClr>
              <a:buFont typeface="Times New Roman" panose="02020603050405020304" pitchFamily="18" charset="0"/>
              <a:buNone/>
            </a:pPr>
            <a:r>
              <a:rPr lang="en-GB" altLang="el-GR" sz="1200"/>
              <a:t>Ets-1</a:t>
            </a:r>
          </a:p>
          <a:p>
            <a:pPr algn="ctr">
              <a:lnSpc>
                <a:spcPct val="97000"/>
              </a:lnSpc>
              <a:spcBef>
                <a:spcPct val="0"/>
              </a:spcBef>
              <a:buClr>
                <a:srgbClr val="000000"/>
              </a:buClr>
              <a:buFont typeface="Times New Roman" panose="02020603050405020304" pitchFamily="18" charset="0"/>
              <a:buNone/>
            </a:pPr>
            <a:r>
              <a:rPr lang="en-GB" altLang="el-GR" sz="1200"/>
              <a:t>Mdm2</a:t>
            </a:r>
          </a:p>
          <a:p>
            <a:pPr algn="ctr">
              <a:lnSpc>
                <a:spcPct val="97000"/>
              </a:lnSpc>
              <a:spcBef>
                <a:spcPct val="0"/>
              </a:spcBef>
              <a:buClr>
                <a:srgbClr val="000000"/>
              </a:buClr>
              <a:buFont typeface="Times New Roman" panose="02020603050405020304" pitchFamily="18" charset="0"/>
              <a:buNone/>
            </a:pPr>
            <a:r>
              <a:rPr lang="en-GB" altLang="el-GR" sz="1200"/>
              <a:t>p53</a:t>
            </a:r>
          </a:p>
        </p:txBody>
      </p:sp>
      <p:sp>
        <p:nvSpPr>
          <p:cNvPr id="28717" name="Rectangle 89">
            <a:extLst>
              <a:ext uri="{FF2B5EF4-FFF2-40B4-BE49-F238E27FC236}">
                <a16:creationId xmlns:a16="http://schemas.microsoft.com/office/drawing/2014/main" id="{9F520DB7-E256-575A-961B-19F3992775A1}"/>
              </a:ext>
            </a:extLst>
          </p:cNvPr>
          <p:cNvSpPr>
            <a:spLocks noChangeArrowheads="1"/>
          </p:cNvSpPr>
          <p:nvPr/>
        </p:nvSpPr>
        <p:spPr bwMode="auto">
          <a:xfrm>
            <a:off x="2411413" y="3716338"/>
            <a:ext cx="86518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200"/>
              <a:t>CREB</a:t>
            </a:r>
          </a:p>
          <a:p>
            <a:pPr algn="ctr">
              <a:lnSpc>
                <a:spcPct val="97000"/>
              </a:lnSpc>
              <a:spcBef>
                <a:spcPct val="0"/>
              </a:spcBef>
              <a:buClr>
                <a:srgbClr val="000000"/>
              </a:buClr>
              <a:buFont typeface="Times New Roman" panose="02020603050405020304" pitchFamily="18" charset="0"/>
              <a:buNone/>
            </a:pPr>
            <a:r>
              <a:rPr lang="en-GB" altLang="el-GR" sz="1200"/>
              <a:t>c-Jun</a:t>
            </a:r>
          </a:p>
          <a:p>
            <a:pPr algn="ctr">
              <a:lnSpc>
                <a:spcPct val="97000"/>
              </a:lnSpc>
              <a:spcBef>
                <a:spcPct val="0"/>
              </a:spcBef>
              <a:buClr>
                <a:srgbClr val="000000"/>
              </a:buClr>
              <a:buFont typeface="Times New Roman" panose="02020603050405020304" pitchFamily="18" charset="0"/>
              <a:buNone/>
            </a:pPr>
            <a:r>
              <a:rPr lang="en-GB" altLang="el-GR" sz="1200"/>
              <a:t>Elk-1</a:t>
            </a:r>
          </a:p>
          <a:p>
            <a:pPr algn="ctr">
              <a:lnSpc>
                <a:spcPct val="97000"/>
              </a:lnSpc>
              <a:spcBef>
                <a:spcPct val="0"/>
              </a:spcBef>
              <a:buClr>
                <a:srgbClr val="000000"/>
              </a:buClr>
              <a:buFont typeface="Times New Roman" panose="02020603050405020304" pitchFamily="18" charset="0"/>
              <a:buNone/>
            </a:pPr>
            <a:r>
              <a:rPr lang="en-GB" altLang="el-GR" sz="1200"/>
              <a:t>C-Myb</a:t>
            </a:r>
          </a:p>
          <a:p>
            <a:pPr algn="ctr">
              <a:lnSpc>
                <a:spcPct val="97000"/>
              </a:lnSpc>
              <a:spcBef>
                <a:spcPct val="0"/>
              </a:spcBef>
              <a:buClr>
                <a:srgbClr val="000000"/>
              </a:buClr>
              <a:buFont typeface="Times New Roman" panose="02020603050405020304" pitchFamily="18" charset="0"/>
              <a:buNone/>
            </a:pPr>
            <a:r>
              <a:rPr lang="en-GB" altLang="el-GR" sz="1200"/>
              <a:t>BRCA1</a:t>
            </a:r>
          </a:p>
          <a:p>
            <a:pPr algn="ctr">
              <a:lnSpc>
                <a:spcPct val="97000"/>
              </a:lnSpc>
              <a:spcBef>
                <a:spcPct val="0"/>
              </a:spcBef>
              <a:buClr>
                <a:srgbClr val="000000"/>
              </a:buClr>
              <a:buFont typeface="Times New Roman" panose="02020603050405020304" pitchFamily="18" charset="0"/>
              <a:buNone/>
            </a:pPr>
            <a:r>
              <a:rPr lang="en-GB" altLang="el-GR" sz="1200"/>
              <a:t>SREBP</a:t>
            </a:r>
          </a:p>
          <a:p>
            <a:pPr algn="ctr">
              <a:lnSpc>
                <a:spcPct val="97000"/>
              </a:lnSpc>
              <a:spcBef>
                <a:spcPct val="0"/>
              </a:spcBef>
              <a:buClr>
                <a:srgbClr val="000000"/>
              </a:buClr>
              <a:buFont typeface="Times New Roman" panose="02020603050405020304" pitchFamily="18" charset="0"/>
              <a:buNone/>
            </a:pPr>
            <a:r>
              <a:rPr lang="en-GB" altLang="el-GR" sz="1200"/>
              <a:t>Tax</a:t>
            </a:r>
          </a:p>
          <a:p>
            <a:pPr algn="ctr">
              <a:lnSpc>
                <a:spcPct val="97000"/>
              </a:lnSpc>
              <a:spcBef>
                <a:spcPct val="0"/>
              </a:spcBef>
              <a:buClr>
                <a:srgbClr val="000000"/>
              </a:buClr>
              <a:buFont typeface="Times New Roman" panose="02020603050405020304" pitchFamily="18" charset="0"/>
              <a:buNone/>
            </a:pPr>
            <a:r>
              <a:rPr lang="en-GB" altLang="el-GR" sz="1200"/>
              <a:t>p53</a:t>
            </a:r>
          </a:p>
          <a:p>
            <a:pPr algn="ctr">
              <a:lnSpc>
                <a:spcPct val="97000"/>
              </a:lnSpc>
              <a:spcBef>
                <a:spcPct val="0"/>
              </a:spcBef>
              <a:buClr>
                <a:srgbClr val="000000"/>
              </a:buClr>
              <a:buFont typeface="Times New Roman" panose="02020603050405020304" pitchFamily="18" charset="0"/>
              <a:buNone/>
            </a:pPr>
            <a:endParaRPr lang="en-GB" altLang="el-GR" sz="1200">
              <a:solidFill>
                <a:srgbClr val="00CC00"/>
              </a:solidFill>
            </a:endParaRPr>
          </a:p>
        </p:txBody>
      </p:sp>
      <p:sp>
        <p:nvSpPr>
          <p:cNvPr id="28718" name="Line 90">
            <a:extLst>
              <a:ext uri="{FF2B5EF4-FFF2-40B4-BE49-F238E27FC236}">
                <a16:creationId xmlns:a16="http://schemas.microsoft.com/office/drawing/2014/main" id="{51715077-D84D-C13C-1789-1BFC51A01C60}"/>
              </a:ext>
            </a:extLst>
          </p:cNvPr>
          <p:cNvSpPr>
            <a:spLocks noChangeShapeType="1"/>
          </p:cNvSpPr>
          <p:nvPr/>
        </p:nvSpPr>
        <p:spPr bwMode="auto">
          <a:xfrm flipV="1">
            <a:off x="1187450" y="4868863"/>
            <a:ext cx="0" cy="2159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19" name="Line 91">
            <a:extLst>
              <a:ext uri="{FF2B5EF4-FFF2-40B4-BE49-F238E27FC236}">
                <a16:creationId xmlns:a16="http://schemas.microsoft.com/office/drawing/2014/main" id="{EA4907D4-28C9-6EB5-0B26-0A92B1BA804A}"/>
              </a:ext>
            </a:extLst>
          </p:cNvPr>
          <p:cNvSpPr>
            <a:spLocks noChangeShapeType="1"/>
          </p:cNvSpPr>
          <p:nvPr/>
        </p:nvSpPr>
        <p:spPr bwMode="auto">
          <a:xfrm>
            <a:off x="1187450" y="5084763"/>
            <a:ext cx="1081088"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20" name="Line 92">
            <a:extLst>
              <a:ext uri="{FF2B5EF4-FFF2-40B4-BE49-F238E27FC236}">
                <a16:creationId xmlns:a16="http://schemas.microsoft.com/office/drawing/2014/main" id="{26BCC1AB-B5A8-8216-EED9-2A3C6E6F247D}"/>
              </a:ext>
            </a:extLst>
          </p:cNvPr>
          <p:cNvSpPr>
            <a:spLocks noChangeShapeType="1"/>
          </p:cNvSpPr>
          <p:nvPr/>
        </p:nvSpPr>
        <p:spPr bwMode="auto">
          <a:xfrm flipV="1">
            <a:off x="2268538" y="4868863"/>
            <a:ext cx="0" cy="2159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21" name="Rectangle 93">
            <a:extLst>
              <a:ext uri="{FF2B5EF4-FFF2-40B4-BE49-F238E27FC236}">
                <a16:creationId xmlns:a16="http://schemas.microsoft.com/office/drawing/2014/main" id="{07E81513-58B4-0284-2045-A5A1D276FEBD}"/>
              </a:ext>
            </a:extLst>
          </p:cNvPr>
          <p:cNvSpPr>
            <a:spLocks noChangeArrowheads="1"/>
          </p:cNvSpPr>
          <p:nvPr/>
        </p:nvSpPr>
        <p:spPr bwMode="auto">
          <a:xfrm>
            <a:off x="1258888" y="5229225"/>
            <a:ext cx="9144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200"/>
              <a:t>STAT1</a:t>
            </a:r>
          </a:p>
          <a:p>
            <a:pPr algn="ctr">
              <a:lnSpc>
                <a:spcPct val="97000"/>
              </a:lnSpc>
              <a:spcBef>
                <a:spcPct val="0"/>
              </a:spcBef>
              <a:buClr>
                <a:srgbClr val="000000"/>
              </a:buClr>
              <a:buFont typeface="Times New Roman" panose="02020603050405020304" pitchFamily="18" charset="0"/>
              <a:buNone/>
            </a:pPr>
            <a:endParaRPr lang="en-GB" altLang="el-GR" sz="1200">
              <a:solidFill>
                <a:srgbClr val="00CC00"/>
              </a:solidFill>
            </a:endParaRPr>
          </a:p>
        </p:txBody>
      </p:sp>
      <p:sp>
        <p:nvSpPr>
          <p:cNvPr id="28722" name="Line 94">
            <a:extLst>
              <a:ext uri="{FF2B5EF4-FFF2-40B4-BE49-F238E27FC236}">
                <a16:creationId xmlns:a16="http://schemas.microsoft.com/office/drawing/2014/main" id="{E5989CEB-E3F9-7B95-EDED-60D5A7204096}"/>
              </a:ext>
            </a:extLst>
          </p:cNvPr>
          <p:cNvSpPr>
            <a:spLocks noChangeShapeType="1"/>
          </p:cNvSpPr>
          <p:nvPr/>
        </p:nvSpPr>
        <p:spPr bwMode="auto">
          <a:xfrm flipV="1">
            <a:off x="1187450" y="5445125"/>
            <a:ext cx="0" cy="2159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23" name="Line 95">
            <a:extLst>
              <a:ext uri="{FF2B5EF4-FFF2-40B4-BE49-F238E27FC236}">
                <a16:creationId xmlns:a16="http://schemas.microsoft.com/office/drawing/2014/main" id="{4B1D3993-631C-A107-1F91-B6F3971722F8}"/>
              </a:ext>
            </a:extLst>
          </p:cNvPr>
          <p:cNvSpPr>
            <a:spLocks noChangeShapeType="1"/>
          </p:cNvSpPr>
          <p:nvPr/>
        </p:nvSpPr>
        <p:spPr bwMode="auto">
          <a:xfrm>
            <a:off x="1187450" y="5661025"/>
            <a:ext cx="1800225"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24" name="Line 96">
            <a:extLst>
              <a:ext uri="{FF2B5EF4-FFF2-40B4-BE49-F238E27FC236}">
                <a16:creationId xmlns:a16="http://schemas.microsoft.com/office/drawing/2014/main" id="{7F298F42-02D1-CBEA-1BD0-041A710D6D56}"/>
              </a:ext>
            </a:extLst>
          </p:cNvPr>
          <p:cNvSpPr>
            <a:spLocks noChangeShapeType="1"/>
          </p:cNvSpPr>
          <p:nvPr/>
        </p:nvSpPr>
        <p:spPr bwMode="auto">
          <a:xfrm flipV="1">
            <a:off x="2987675" y="5445125"/>
            <a:ext cx="0" cy="2159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25" name="Rectangle 97">
            <a:extLst>
              <a:ext uri="{FF2B5EF4-FFF2-40B4-BE49-F238E27FC236}">
                <a16:creationId xmlns:a16="http://schemas.microsoft.com/office/drawing/2014/main" id="{5002ADE6-35C2-45B5-8BBB-114C914F774E}"/>
              </a:ext>
            </a:extLst>
          </p:cNvPr>
          <p:cNvSpPr>
            <a:spLocks noChangeArrowheads="1"/>
          </p:cNvSpPr>
          <p:nvPr/>
        </p:nvSpPr>
        <p:spPr bwMode="auto">
          <a:xfrm>
            <a:off x="1547813" y="5805488"/>
            <a:ext cx="9144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200"/>
              <a:t>p73</a:t>
            </a:r>
          </a:p>
          <a:p>
            <a:pPr algn="ctr">
              <a:lnSpc>
                <a:spcPct val="97000"/>
              </a:lnSpc>
              <a:spcBef>
                <a:spcPct val="0"/>
              </a:spcBef>
              <a:buClr>
                <a:srgbClr val="000000"/>
              </a:buClr>
              <a:buFont typeface="Times New Roman" panose="02020603050405020304" pitchFamily="18" charset="0"/>
              <a:buNone/>
            </a:pPr>
            <a:r>
              <a:rPr lang="en-GB" altLang="el-GR" sz="1200"/>
              <a:t>TBP</a:t>
            </a:r>
          </a:p>
          <a:p>
            <a:pPr algn="ctr">
              <a:lnSpc>
                <a:spcPct val="97000"/>
              </a:lnSpc>
              <a:spcBef>
                <a:spcPct val="0"/>
              </a:spcBef>
              <a:buClr>
                <a:srgbClr val="000000"/>
              </a:buClr>
              <a:buFont typeface="Times New Roman" panose="02020603050405020304" pitchFamily="18" charset="0"/>
              <a:buNone/>
            </a:pPr>
            <a:endParaRPr lang="en-GB" altLang="el-GR" sz="1200">
              <a:solidFill>
                <a:srgbClr val="00CC00"/>
              </a:solidFill>
            </a:endParaRPr>
          </a:p>
        </p:txBody>
      </p:sp>
      <p:sp>
        <p:nvSpPr>
          <p:cNvPr id="28726" name="Rectangle 98">
            <a:extLst>
              <a:ext uri="{FF2B5EF4-FFF2-40B4-BE49-F238E27FC236}">
                <a16:creationId xmlns:a16="http://schemas.microsoft.com/office/drawing/2014/main" id="{0A450CB0-2774-529A-914F-37C3976C0DA8}"/>
              </a:ext>
            </a:extLst>
          </p:cNvPr>
          <p:cNvSpPr>
            <a:spLocks noChangeArrowheads="1"/>
          </p:cNvSpPr>
          <p:nvPr/>
        </p:nvSpPr>
        <p:spPr bwMode="auto">
          <a:xfrm>
            <a:off x="3563938" y="3644900"/>
            <a:ext cx="5762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200"/>
              <a:t>Elk-1</a:t>
            </a:r>
          </a:p>
          <a:p>
            <a:pPr algn="ctr">
              <a:lnSpc>
                <a:spcPct val="97000"/>
              </a:lnSpc>
              <a:spcBef>
                <a:spcPct val="0"/>
              </a:spcBef>
              <a:buClr>
                <a:srgbClr val="000000"/>
              </a:buClr>
              <a:buFont typeface="Times New Roman" panose="02020603050405020304" pitchFamily="18" charset="0"/>
              <a:buNone/>
            </a:pPr>
            <a:r>
              <a:rPr lang="en-GB" altLang="el-GR" sz="1200"/>
              <a:t>MyoD</a:t>
            </a:r>
          </a:p>
          <a:p>
            <a:pPr algn="ctr">
              <a:lnSpc>
                <a:spcPct val="97000"/>
              </a:lnSpc>
              <a:spcBef>
                <a:spcPct val="0"/>
              </a:spcBef>
              <a:buClr>
                <a:srgbClr val="000000"/>
              </a:buClr>
              <a:buFont typeface="Times New Roman" panose="02020603050405020304" pitchFamily="18" charset="0"/>
              <a:buNone/>
            </a:pPr>
            <a:endParaRPr lang="en-GB" altLang="el-GR" sz="1200">
              <a:solidFill>
                <a:srgbClr val="00CC00"/>
              </a:solidFill>
            </a:endParaRPr>
          </a:p>
        </p:txBody>
      </p:sp>
      <p:sp>
        <p:nvSpPr>
          <p:cNvPr id="28727" name="Rectangle 99">
            <a:extLst>
              <a:ext uri="{FF2B5EF4-FFF2-40B4-BE49-F238E27FC236}">
                <a16:creationId xmlns:a16="http://schemas.microsoft.com/office/drawing/2014/main" id="{5B02E7EB-9E7D-8854-8E77-9D01BC5A7BB4}"/>
              </a:ext>
            </a:extLst>
          </p:cNvPr>
          <p:cNvSpPr>
            <a:spLocks noChangeArrowheads="1"/>
          </p:cNvSpPr>
          <p:nvPr/>
        </p:nvSpPr>
        <p:spPr bwMode="auto">
          <a:xfrm>
            <a:off x="4932363" y="4076700"/>
            <a:ext cx="86518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200"/>
              <a:t>c-Fos</a:t>
            </a:r>
          </a:p>
          <a:p>
            <a:pPr algn="ctr">
              <a:lnSpc>
                <a:spcPct val="97000"/>
              </a:lnSpc>
              <a:spcBef>
                <a:spcPct val="0"/>
              </a:spcBef>
              <a:buClr>
                <a:srgbClr val="000000"/>
              </a:buClr>
              <a:buFont typeface="Times New Roman" panose="02020603050405020304" pitchFamily="18" charset="0"/>
              <a:buNone/>
            </a:pPr>
            <a:r>
              <a:rPr lang="en-GB" altLang="el-GR" sz="1200"/>
              <a:t>MyoD</a:t>
            </a:r>
          </a:p>
          <a:p>
            <a:pPr algn="ctr">
              <a:lnSpc>
                <a:spcPct val="97000"/>
              </a:lnSpc>
              <a:spcBef>
                <a:spcPct val="0"/>
              </a:spcBef>
              <a:buClr>
                <a:srgbClr val="000000"/>
              </a:buClr>
              <a:buFont typeface="Times New Roman" panose="02020603050405020304" pitchFamily="18" charset="0"/>
              <a:buNone/>
            </a:pPr>
            <a:r>
              <a:rPr lang="en-GB" altLang="el-GR" sz="1200"/>
              <a:t>E2F</a:t>
            </a:r>
          </a:p>
          <a:p>
            <a:pPr algn="ctr">
              <a:lnSpc>
                <a:spcPct val="97000"/>
              </a:lnSpc>
              <a:spcBef>
                <a:spcPct val="0"/>
              </a:spcBef>
              <a:buClr>
                <a:srgbClr val="000000"/>
              </a:buClr>
              <a:buFont typeface="Times New Roman" panose="02020603050405020304" pitchFamily="18" charset="0"/>
              <a:buNone/>
            </a:pPr>
            <a:r>
              <a:rPr lang="en-GB" altLang="el-GR" sz="1200"/>
              <a:t>GATA-1</a:t>
            </a:r>
          </a:p>
          <a:p>
            <a:pPr algn="ctr">
              <a:lnSpc>
                <a:spcPct val="97000"/>
              </a:lnSpc>
              <a:spcBef>
                <a:spcPct val="0"/>
              </a:spcBef>
              <a:buClr>
                <a:srgbClr val="000000"/>
              </a:buClr>
              <a:buFont typeface="Times New Roman" panose="02020603050405020304" pitchFamily="18" charset="0"/>
              <a:buNone/>
            </a:pPr>
            <a:r>
              <a:rPr lang="en-GB" altLang="el-GR" sz="1200"/>
              <a:t>E1A</a:t>
            </a:r>
          </a:p>
          <a:p>
            <a:pPr algn="ctr">
              <a:lnSpc>
                <a:spcPct val="97000"/>
              </a:lnSpc>
              <a:spcBef>
                <a:spcPct val="0"/>
              </a:spcBef>
              <a:buClr>
                <a:srgbClr val="000000"/>
              </a:buClr>
              <a:buFont typeface="Times New Roman" panose="02020603050405020304" pitchFamily="18" charset="0"/>
              <a:buNone/>
            </a:pPr>
            <a:r>
              <a:rPr lang="en-GB" altLang="el-GR" sz="1200"/>
              <a:t>p53</a:t>
            </a:r>
          </a:p>
          <a:p>
            <a:pPr algn="ctr">
              <a:lnSpc>
                <a:spcPct val="97000"/>
              </a:lnSpc>
              <a:spcBef>
                <a:spcPct val="0"/>
              </a:spcBef>
              <a:buClr>
                <a:srgbClr val="000000"/>
              </a:buClr>
              <a:buFont typeface="Times New Roman" panose="02020603050405020304" pitchFamily="18" charset="0"/>
              <a:buNone/>
            </a:pPr>
            <a:r>
              <a:rPr lang="en-GB" altLang="el-GR" sz="1200"/>
              <a:t>p73</a:t>
            </a:r>
          </a:p>
          <a:p>
            <a:pPr algn="ctr">
              <a:lnSpc>
                <a:spcPct val="97000"/>
              </a:lnSpc>
              <a:spcBef>
                <a:spcPct val="0"/>
              </a:spcBef>
              <a:buClr>
                <a:srgbClr val="000000"/>
              </a:buClr>
              <a:buFont typeface="Times New Roman" panose="02020603050405020304" pitchFamily="18" charset="0"/>
              <a:buNone/>
            </a:pPr>
            <a:r>
              <a:rPr lang="en-GB" altLang="el-GR" sz="1200"/>
              <a:t>pCAF</a:t>
            </a:r>
          </a:p>
          <a:p>
            <a:pPr algn="ctr">
              <a:lnSpc>
                <a:spcPct val="97000"/>
              </a:lnSpc>
              <a:spcBef>
                <a:spcPct val="0"/>
              </a:spcBef>
              <a:buClr>
                <a:srgbClr val="000000"/>
              </a:buClr>
              <a:buFont typeface="Times New Roman" panose="02020603050405020304" pitchFamily="18" charset="0"/>
              <a:buNone/>
            </a:pPr>
            <a:r>
              <a:rPr lang="en-GB" altLang="el-GR" sz="1200"/>
              <a:t>SV40 large T</a:t>
            </a:r>
          </a:p>
          <a:p>
            <a:pPr algn="ctr">
              <a:lnSpc>
                <a:spcPct val="97000"/>
              </a:lnSpc>
              <a:spcBef>
                <a:spcPct val="0"/>
              </a:spcBef>
              <a:buClr>
                <a:srgbClr val="000000"/>
              </a:buClr>
              <a:buFont typeface="Times New Roman" panose="02020603050405020304" pitchFamily="18" charset="0"/>
              <a:buNone/>
            </a:pPr>
            <a:r>
              <a:rPr lang="en-GB" altLang="el-GR" sz="1200"/>
              <a:t>pp90 RSK</a:t>
            </a:r>
          </a:p>
          <a:p>
            <a:pPr algn="ctr">
              <a:lnSpc>
                <a:spcPct val="97000"/>
              </a:lnSpc>
              <a:spcBef>
                <a:spcPct val="0"/>
              </a:spcBef>
              <a:buClr>
                <a:srgbClr val="000000"/>
              </a:buClr>
              <a:buFont typeface="Times New Roman" panose="02020603050405020304" pitchFamily="18" charset="0"/>
              <a:buNone/>
            </a:pPr>
            <a:r>
              <a:rPr lang="en-GB" altLang="el-GR" sz="1200"/>
              <a:t>E1A</a:t>
            </a:r>
          </a:p>
          <a:p>
            <a:pPr algn="ctr">
              <a:lnSpc>
                <a:spcPct val="97000"/>
              </a:lnSpc>
              <a:spcBef>
                <a:spcPct val="0"/>
              </a:spcBef>
              <a:buClr>
                <a:srgbClr val="000000"/>
              </a:buClr>
              <a:buFont typeface="Times New Roman" panose="02020603050405020304" pitchFamily="18" charset="0"/>
              <a:buNone/>
            </a:pPr>
            <a:endParaRPr lang="en-GB" altLang="el-GR" sz="1200">
              <a:solidFill>
                <a:srgbClr val="00CC00"/>
              </a:solidFill>
            </a:endParaRPr>
          </a:p>
          <a:p>
            <a:pPr algn="ctr">
              <a:lnSpc>
                <a:spcPct val="97000"/>
              </a:lnSpc>
              <a:spcBef>
                <a:spcPct val="0"/>
              </a:spcBef>
              <a:buClr>
                <a:srgbClr val="000000"/>
              </a:buClr>
              <a:buFont typeface="Times New Roman" panose="02020603050405020304" pitchFamily="18" charset="0"/>
              <a:buNone/>
            </a:pPr>
            <a:endParaRPr lang="en-GB" altLang="el-GR" sz="1200">
              <a:solidFill>
                <a:srgbClr val="00CC00"/>
              </a:solidFill>
            </a:endParaRPr>
          </a:p>
        </p:txBody>
      </p:sp>
      <p:sp>
        <p:nvSpPr>
          <p:cNvPr id="28728" name="Rectangle 100">
            <a:extLst>
              <a:ext uri="{FF2B5EF4-FFF2-40B4-BE49-F238E27FC236}">
                <a16:creationId xmlns:a16="http://schemas.microsoft.com/office/drawing/2014/main" id="{FA57BA75-1FF1-3D32-8BB7-D13D407F796F}"/>
              </a:ext>
            </a:extLst>
          </p:cNvPr>
          <p:cNvSpPr>
            <a:spLocks noChangeArrowheads="1"/>
          </p:cNvSpPr>
          <p:nvPr/>
        </p:nvSpPr>
        <p:spPr bwMode="auto">
          <a:xfrm>
            <a:off x="6156325" y="3716338"/>
            <a:ext cx="576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200"/>
              <a:t>SRC-1</a:t>
            </a:r>
          </a:p>
          <a:p>
            <a:pPr algn="ctr">
              <a:lnSpc>
                <a:spcPct val="97000"/>
              </a:lnSpc>
              <a:spcBef>
                <a:spcPct val="0"/>
              </a:spcBef>
              <a:buClr>
                <a:srgbClr val="000000"/>
              </a:buClr>
              <a:buFont typeface="Times New Roman" panose="02020603050405020304" pitchFamily="18" charset="0"/>
              <a:buNone/>
            </a:pPr>
            <a:r>
              <a:rPr lang="en-GB" altLang="el-GR" sz="1200"/>
              <a:t>p53</a:t>
            </a:r>
          </a:p>
          <a:p>
            <a:pPr algn="ctr">
              <a:lnSpc>
                <a:spcPct val="97000"/>
              </a:lnSpc>
              <a:spcBef>
                <a:spcPct val="0"/>
              </a:spcBef>
              <a:buClr>
                <a:srgbClr val="000000"/>
              </a:buClr>
              <a:buFont typeface="Times New Roman" panose="02020603050405020304" pitchFamily="18" charset="0"/>
              <a:buNone/>
            </a:pPr>
            <a:r>
              <a:rPr lang="en-GB" altLang="el-GR" sz="1200"/>
              <a:t>ACTR</a:t>
            </a:r>
          </a:p>
          <a:p>
            <a:pPr algn="ctr">
              <a:lnSpc>
                <a:spcPct val="97000"/>
              </a:lnSpc>
              <a:spcBef>
                <a:spcPct val="0"/>
              </a:spcBef>
              <a:buClr>
                <a:srgbClr val="000000"/>
              </a:buClr>
              <a:buFont typeface="Times New Roman" panose="02020603050405020304" pitchFamily="18" charset="0"/>
              <a:buNone/>
            </a:pPr>
            <a:r>
              <a:rPr lang="en-GB" altLang="el-GR" sz="1200"/>
              <a:t>Smad</a:t>
            </a:r>
          </a:p>
          <a:p>
            <a:pPr algn="ctr">
              <a:lnSpc>
                <a:spcPct val="97000"/>
              </a:lnSpc>
              <a:spcBef>
                <a:spcPct val="0"/>
              </a:spcBef>
              <a:buClr>
                <a:srgbClr val="000000"/>
              </a:buClr>
              <a:buFont typeface="Times New Roman" panose="02020603050405020304" pitchFamily="18" charset="0"/>
              <a:buNone/>
            </a:pPr>
            <a:endParaRPr lang="en-GB" altLang="el-GR" sz="1200">
              <a:solidFill>
                <a:srgbClr val="00CC00"/>
              </a:solidFill>
            </a:endParaRPr>
          </a:p>
        </p:txBody>
      </p:sp>
      <p:sp>
        <p:nvSpPr>
          <p:cNvPr id="28729" name="Line 101">
            <a:extLst>
              <a:ext uri="{FF2B5EF4-FFF2-40B4-BE49-F238E27FC236}">
                <a16:creationId xmlns:a16="http://schemas.microsoft.com/office/drawing/2014/main" id="{3ED238A6-02EC-B621-DBAC-839C2FC5F662}"/>
              </a:ext>
            </a:extLst>
          </p:cNvPr>
          <p:cNvSpPr>
            <a:spLocks noChangeShapeType="1"/>
          </p:cNvSpPr>
          <p:nvPr/>
        </p:nvSpPr>
        <p:spPr bwMode="auto">
          <a:xfrm flipV="1">
            <a:off x="4932363" y="5734050"/>
            <a:ext cx="0" cy="2159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30" name="Line 102">
            <a:extLst>
              <a:ext uri="{FF2B5EF4-FFF2-40B4-BE49-F238E27FC236}">
                <a16:creationId xmlns:a16="http://schemas.microsoft.com/office/drawing/2014/main" id="{74962E8E-3362-E163-4980-808054228E51}"/>
              </a:ext>
            </a:extLst>
          </p:cNvPr>
          <p:cNvSpPr>
            <a:spLocks noChangeShapeType="1"/>
          </p:cNvSpPr>
          <p:nvPr/>
        </p:nvSpPr>
        <p:spPr bwMode="auto">
          <a:xfrm>
            <a:off x="4932363" y="5949950"/>
            <a:ext cx="2087562"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31" name="Line 103">
            <a:extLst>
              <a:ext uri="{FF2B5EF4-FFF2-40B4-BE49-F238E27FC236}">
                <a16:creationId xmlns:a16="http://schemas.microsoft.com/office/drawing/2014/main" id="{C384F396-2E89-1691-8D91-8BCF30967A6A}"/>
              </a:ext>
            </a:extLst>
          </p:cNvPr>
          <p:cNvSpPr>
            <a:spLocks noChangeShapeType="1"/>
          </p:cNvSpPr>
          <p:nvPr/>
        </p:nvSpPr>
        <p:spPr bwMode="auto">
          <a:xfrm flipV="1">
            <a:off x="7019925" y="5734050"/>
            <a:ext cx="0" cy="2159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28732" name="Rectangle 104">
            <a:extLst>
              <a:ext uri="{FF2B5EF4-FFF2-40B4-BE49-F238E27FC236}">
                <a16:creationId xmlns:a16="http://schemas.microsoft.com/office/drawing/2014/main" id="{A329C957-4CDB-38EC-9604-D4D93FB7566C}"/>
              </a:ext>
            </a:extLst>
          </p:cNvPr>
          <p:cNvSpPr>
            <a:spLocks noChangeArrowheads="1"/>
          </p:cNvSpPr>
          <p:nvPr/>
        </p:nvSpPr>
        <p:spPr bwMode="auto">
          <a:xfrm>
            <a:off x="5508625" y="6092825"/>
            <a:ext cx="9144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200"/>
              <a:t>TBP</a:t>
            </a:r>
          </a:p>
          <a:p>
            <a:pPr algn="ctr">
              <a:lnSpc>
                <a:spcPct val="97000"/>
              </a:lnSpc>
              <a:spcBef>
                <a:spcPct val="0"/>
              </a:spcBef>
              <a:buClr>
                <a:srgbClr val="000000"/>
              </a:buClr>
              <a:buFont typeface="Times New Roman" panose="02020603050405020304" pitchFamily="18" charset="0"/>
              <a:buNone/>
            </a:pPr>
            <a:r>
              <a:rPr lang="en-GB" altLang="el-GR" sz="1200"/>
              <a:t>c-Jun</a:t>
            </a:r>
          </a:p>
          <a:p>
            <a:pPr algn="ctr">
              <a:lnSpc>
                <a:spcPct val="97000"/>
              </a:lnSpc>
              <a:spcBef>
                <a:spcPct val="0"/>
              </a:spcBef>
              <a:buClr>
                <a:srgbClr val="000000"/>
              </a:buClr>
              <a:buFont typeface="Times New Roman" panose="02020603050405020304" pitchFamily="18" charset="0"/>
              <a:buNone/>
            </a:pPr>
            <a:endParaRPr lang="en-GB" altLang="el-GR" sz="1200"/>
          </a:p>
        </p:txBody>
      </p:sp>
      <p:sp>
        <p:nvSpPr>
          <p:cNvPr id="28733" name="Rectangle 105">
            <a:extLst>
              <a:ext uri="{FF2B5EF4-FFF2-40B4-BE49-F238E27FC236}">
                <a16:creationId xmlns:a16="http://schemas.microsoft.com/office/drawing/2014/main" id="{217A16D8-BE5B-0A43-2786-048AFD9AE5EC}"/>
              </a:ext>
            </a:extLst>
          </p:cNvPr>
          <p:cNvSpPr>
            <a:spLocks noChangeArrowheads="1"/>
          </p:cNvSpPr>
          <p:nvPr/>
        </p:nvSpPr>
        <p:spPr bwMode="auto">
          <a:xfrm>
            <a:off x="1116013" y="1700213"/>
            <a:ext cx="215900" cy="576262"/>
          </a:xfrm>
          <a:prstGeom prst="rect">
            <a:avLst/>
          </a:prstGeom>
          <a:solidFill>
            <a:srgbClr val="FF00FF"/>
          </a:solidFill>
          <a:ln w="9525">
            <a:solidFill>
              <a:schemeClr val="tx1"/>
            </a:solidFill>
            <a:miter lim="800000"/>
            <a:headEnd/>
            <a:tailEnd/>
          </a:ln>
        </p:spPr>
        <p:txBody>
          <a:bodyPr rot="10800000" vert="eaVert"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GB" altLang="el-GR" sz="1400"/>
              <a:t>RID</a:t>
            </a:r>
          </a:p>
        </p:txBody>
      </p:sp>
      <p:sp>
        <p:nvSpPr>
          <p:cNvPr id="28734" name="Rectangle 5">
            <a:extLst>
              <a:ext uri="{FF2B5EF4-FFF2-40B4-BE49-F238E27FC236}">
                <a16:creationId xmlns:a16="http://schemas.microsoft.com/office/drawing/2014/main" id="{0403B574-6081-EEAD-3B44-DC3856C2EE78}"/>
              </a:ext>
            </a:extLst>
          </p:cNvPr>
          <p:cNvSpPr>
            <a:spLocks noChangeArrowheads="1"/>
          </p:cNvSpPr>
          <p:nvPr/>
        </p:nvSpPr>
        <p:spPr bwMode="auto">
          <a:xfrm>
            <a:off x="1116013" y="1700213"/>
            <a:ext cx="6769100" cy="576262"/>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endParaRPr lang="el-GR" altLang="el-GR" sz="1600">
              <a:solidFill>
                <a:srgbClr val="00CC00"/>
              </a:solidFill>
            </a:endParaRPr>
          </a:p>
        </p:txBody>
      </p:sp>
      <p:sp>
        <p:nvSpPr>
          <p:cNvPr id="28735" name="Text Box 4">
            <a:extLst>
              <a:ext uri="{FF2B5EF4-FFF2-40B4-BE49-F238E27FC236}">
                <a16:creationId xmlns:a16="http://schemas.microsoft.com/office/drawing/2014/main" id="{F6F13BA6-5DC1-0E84-0764-7B2C411B0B41}"/>
              </a:ext>
            </a:extLst>
          </p:cNvPr>
          <p:cNvSpPr txBox="1">
            <a:spLocks noChangeArrowheads="1"/>
          </p:cNvSpPr>
          <p:nvPr/>
        </p:nvSpPr>
        <p:spPr bwMode="auto">
          <a:xfrm>
            <a:off x="4843463" y="6650038"/>
            <a:ext cx="430053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tabLst>
                <a:tab pos="655638" algn="l"/>
                <a:tab pos="1312863" algn="l"/>
                <a:tab pos="1968500" algn="l"/>
                <a:tab pos="2625725" algn="l"/>
                <a:tab pos="3282950" algn="l"/>
              </a:tabLst>
              <a:defRPr sz="2600">
                <a:solidFill>
                  <a:schemeClr val="bg1"/>
                </a:solidFill>
                <a:latin typeface="Arial" panose="020B0604020202020204" pitchFamily="34" charset="0"/>
              </a:defRPr>
            </a:lvl1pPr>
            <a:lvl2pPr marL="742950" indent="-28575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2pPr>
            <a:lvl3pPr marL="1143000" indent="-22860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3pPr>
            <a:lvl4pPr marL="1600200" indent="-228600">
              <a:spcBef>
                <a:spcPct val="20000"/>
              </a:spcBef>
              <a:buChar char="–"/>
              <a:tabLst>
                <a:tab pos="655638" algn="l"/>
                <a:tab pos="1312863" algn="l"/>
                <a:tab pos="1968500" algn="l"/>
                <a:tab pos="2625725" algn="l"/>
                <a:tab pos="3282950" algn="l"/>
              </a:tabLst>
              <a:defRPr sz="2200">
                <a:solidFill>
                  <a:schemeClr val="bg1"/>
                </a:solidFill>
                <a:latin typeface="Arial" panose="020B0604020202020204" pitchFamily="34" charset="0"/>
              </a:defRPr>
            </a:lvl4pPr>
            <a:lvl5pPr marL="2057400" indent="-228600">
              <a:spcBef>
                <a:spcPct val="20000"/>
              </a:spcBef>
              <a:buChar char="»"/>
              <a:tabLst>
                <a:tab pos="655638" algn="l"/>
                <a:tab pos="1312863" algn="l"/>
                <a:tab pos="1968500" algn="l"/>
                <a:tab pos="2625725" algn="l"/>
                <a:tab pos="3282950"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n-GB" altLang="el-GR" sz="1400">
                <a:solidFill>
                  <a:srgbClr val="00CC00"/>
                </a:solidFill>
                <a:ea typeface="msgothic"/>
                <a:cs typeface="msgothic"/>
              </a:rPr>
              <a:t>Karamouzis M</a:t>
            </a:r>
            <a:r>
              <a:rPr lang="en-US" altLang="el-GR" sz="1400">
                <a:solidFill>
                  <a:srgbClr val="00CC00"/>
                </a:solidFill>
                <a:ea typeface="msgothic"/>
                <a:cs typeface="msgothic"/>
              </a:rPr>
              <a:t>V</a:t>
            </a:r>
            <a:r>
              <a:rPr lang="en-GB" altLang="el-GR" sz="1400">
                <a:solidFill>
                  <a:srgbClr val="00CC00"/>
                </a:solidFill>
                <a:ea typeface="msgothic"/>
                <a:cs typeface="msgothic"/>
              </a:rPr>
              <a:t> et al. C</a:t>
            </a:r>
            <a:r>
              <a:rPr lang="en-US" altLang="el-GR" sz="1400">
                <a:solidFill>
                  <a:srgbClr val="00CC00"/>
                </a:solidFill>
                <a:ea typeface="msgothic"/>
                <a:cs typeface="msgothic"/>
              </a:rPr>
              <a:t>ell</a:t>
            </a:r>
            <a:r>
              <a:rPr lang="en-GB" altLang="el-GR" sz="1400">
                <a:solidFill>
                  <a:srgbClr val="00CC00"/>
                </a:solidFill>
                <a:ea typeface="msgothic"/>
                <a:cs typeface="msgothic"/>
              </a:rPr>
              <a:t> Res 2007</a:t>
            </a:r>
          </a:p>
        </p:txBody>
      </p:sp>
      <p:sp>
        <p:nvSpPr>
          <p:cNvPr id="67" name="Rectangle 3">
            <a:extLst>
              <a:ext uri="{FF2B5EF4-FFF2-40B4-BE49-F238E27FC236}">
                <a16:creationId xmlns:a16="http://schemas.microsoft.com/office/drawing/2014/main" id="{F2B6FDAE-9FEE-024B-D74A-2FA9E00B9614}"/>
              </a:ext>
            </a:extLst>
          </p:cNvPr>
          <p:cNvSpPr txBox="1">
            <a:spLocks noChangeArrowheads="1"/>
          </p:cNvSpPr>
          <p:nvPr/>
        </p:nvSpPr>
        <p:spPr>
          <a:xfrm>
            <a:off x="766763" y="0"/>
            <a:ext cx="7772400" cy="762000"/>
          </a:xfrm>
          <a:prstGeom prst="rect">
            <a:avLst/>
          </a:prstGeom>
        </p:spPr>
        <p:txBody>
          <a:bodyPr/>
          <a:lstStyle/>
          <a:p>
            <a:pPr algn="ctr">
              <a:defRPr/>
            </a:pPr>
            <a:r>
              <a:rPr lang="en-US" sz="2800" i="0" kern="0" dirty="0">
                <a:solidFill>
                  <a:srgbClr val="FFFF00"/>
                </a:solidFill>
                <a:latin typeface="+mj-lt"/>
                <a:ea typeface="+mj-ea"/>
                <a:cs typeface="+mj-cs"/>
              </a:rPr>
              <a:t>CBP (CREB-Binding Protein)</a:t>
            </a:r>
            <a:r>
              <a:rPr lang="el-GR" sz="2800" i="0" kern="0" dirty="0">
                <a:solidFill>
                  <a:srgbClr val="FFFF00"/>
                </a:solidFill>
                <a:latin typeface="+mj-lt"/>
                <a:ea typeface="+mj-ea"/>
                <a:cs typeface="+mj-cs"/>
              </a:rPr>
              <a:t> </a:t>
            </a:r>
            <a:r>
              <a:rPr lang="en-US" sz="2800" i="0" kern="0" dirty="0">
                <a:solidFill>
                  <a:srgbClr val="FFFF00"/>
                </a:solidFill>
                <a:latin typeface="+mj-lt"/>
                <a:ea typeface="+mj-ea"/>
                <a:cs typeface="+mj-cs"/>
              </a:rPr>
              <a:t>/</a:t>
            </a:r>
            <a:r>
              <a:rPr lang="el-GR" sz="2800" i="0" kern="0" dirty="0">
                <a:solidFill>
                  <a:srgbClr val="FFFF00"/>
                </a:solidFill>
                <a:latin typeface="+mj-lt"/>
                <a:ea typeface="+mj-ea"/>
                <a:cs typeface="+mj-cs"/>
              </a:rPr>
              <a:t> </a:t>
            </a:r>
            <a:r>
              <a:rPr lang="en-US" sz="2800" i="0" kern="0" dirty="0">
                <a:solidFill>
                  <a:srgbClr val="FFFF00"/>
                </a:solidFill>
                <a:latin typeface="+mj-lt"/>
                <a:ea typeface="+mj-ea"/>
                <a:cs typeface="+mj-cs"/>
              </a:rPr>
              <a:t>p300</a:t>
            </a:r>
            <a:endParaRPr lang="el-GR" sz="2800" i="0" kern="0" dirty="0">
              <a:solidFill>
                <a:srgbClr val="FFFF00"/>
              </a:solidFill>
              <a:latin typeface="+mj-lt"/>
              <a:ea typeface="+mj-ea"/>
              <a:cs typeface="+mj-cs"/>
            </a:endParaRPr>
          </a:p>
        </p:txBody>
      </p:sp>
      <p:pic>
        <p:nvPicPr>
          <p:cNvPr id="28737" name="Εικόνα 4">
            <a:extLst>
              <a:ext uri="{FF2B5EF4-FFF2-40B4-BE49-F238E27FC236}">
                <a16:creationId xmlns:a16="http://schemas.microsoft.com/office/drawing/2014/main" id="{5A781ACF-3D5F-E5F1-64DE-E0A150725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B14DB709-AD47-7524-6FFA-F52DA6ADA9A2}"/>
              </a:ext>
            </a:extLst>
          </p:cNvPr>
          <p:cNvSpPr txBox="1">
            <a:spLocks noChangeArrowheads="1"/>
          </p:cNvSpPr>
          <p:nvPr/>
        </p:nvSpPr>
        <p:spPr bwMode="auto">
          <a:xfrm>
            <a:off x="1020763" y="1127125"/>
            <a:ext cx="7102475" cy="152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97000"/>
              </a:lnSpc>
              <a:spcBef>
                <a:spcPct val="0"/>
              </a:spcBef>
              <a:buClr>
                <a:srgbClr val="000000"/>
              </a:buClr>
              <a:buFont typeface="Times New Roman" panose="02020603050405020304" pitchFamily="18" charset="0"/>
              <a:buNone/>
            </a:pPr>
            <a:r>
              <a:rPr lang="en-US" altLang="el-GR" sz="2400" i="0" dirty="0"/>
              <a:t>Specialized TFs which bind to</a:t>
            </a:r>
            <a:r>
              <a:rPr lang="el-GR" altLang="el-GR" sz="1600" i="0" dirty="0">
                <a:solidFill>
                  <a:srgbClr val="FFC000"/>
                </a:solidFill>
              </a:rPr>
              <a:t> </a:t>
            </a:r>
            <a:r>
              <a:rPr lang="en-US" altLang="el-GR" sz="2400" i="0" dirty="0"/>
              <a:t>enhancers</a:t>
            </a:r>
            <a:r>
              <a:rPr lang="el-GR" altLang="el-GR" sz="2400" i="0" dirty="0"/>
              <a:t> </a:t>
            </a:r>
            <a:r>
              <a:rPr lang="en-US" altLang="el-GR" sz="2400" i="0" dirty="0"/>
              <a:t>act via a distance</a:t>
            </a:r>
            <a:r>
              <a:rPr lang="el-GR" altLang="el-GR" sz="2400" i="0" dirty="0"/>
              <a:t> </a:t>
            </a:r>
          </a:p>
          <a:p>
            <a:pPr>
              <a:lnSpc>
                <a:spcPct val="97000"/>
              </a:lnSpc>
              <a:spcBef>
                <a:spcPct val="0"/>
              </a:spcBef>
              <a:buClr>
                <a:srgbClr val="FFC000"/>
              </a:buClr>
              <a:buFont typeface="Wingdings" pitchFamily="2" charset="2"/>
              <a:buChar char="v"/>
            </a:pPr>
            <a:r>
              <a:rPr lang="en-US" altLang="el-GR" sz="2400" i="0" dirty="0"/>
              <a:t>upregulating</a:t>
            </a:r>
            <a:r>
              <a:rPr lang="el-GR" altLang="el-GR" sz="2400" i="0" dirty="0"/>
              <a:t> </a:t>
            </a:r>
          </a:p>
          <a:p>
            <a:pPr>
              <a:lnSpc>
                <a:spcPct val="97000"/>
              </a:lnSpc>
              <a:spcBef>
                <a:spcPct val="0"/>
              </a:spcBef>
              <a:buClr>
                <a:srgbClr val="FFC000"/>
              </a:buClr>
              <a:buFont typeface="Wingdings" pitchFamily="2" charset="2"/>
              <a:buChar char="v"/>
            </a:pPr>
            <a:r>
              <a:rPr lang="en-US" altLang="el-GR" sz="2400" i="0" dirty="0"/>
              <a:t>downregulating transcription</a:t>
            </a:r>
            <a:endParaRPr lang="el-GR" altLang="el-GR" sz="2400" i="0" dirty="0"/>
          </a:p>
        </p:txBody>
      </p:sp>
      <p:grpSp>
        <p:nvGrpSpPr>
          <p:cNvPr id="30723" name="Group 3">
            <a:extLst>
              <a:ext uri="{FF2B5EF4-FFF2-40B4-BE49-F238E27FC236}">
                <a16:creationId xmlns:a16="http://schemas.microsoft.com/office/drawing/2014/main" id="{5E566020-917D-29CC-799A-0CC298FE0732}"/>
              </a:ext>
            </a:extLst>
          </p:cNvPr>
          <p:cNvGrpSpPr>
            <a:grpSpLocks/>
          </p:cNvGrpSpPr>
          <p:nvPr/>
        </p:nvGrpSpPr>
        <p:grpSpPr bwMode="auto">
          <a:xfrm>
            <a:off x="1530350" y="3251200"/>
            <a:ext cx="6408738" cy="2830513"/>
            <a:chOff x="1488" y="1485"/>
            <a:chExt cx="2928" cy="1510"/>
          </a:xfrm>
        </p:grpSpPr>
        <p:pic>
          <p:nvPicPr>
            <p:cNvPr id="30726" name="Picture 4" descr="transcription regul2">
              <a:extLst>
                <a:ext uri="{FF2B5EF4-FFF2-40B4-BE49-F238E27FC236}">
                  <a16:creationId xmlns:a16="http://schemas.microsoft.com/office/drawing/2014/main" id="{07638ADA-1B9F-3DD9-AB39-C3D956CB4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338"/>
            <a:stretch>
              <a:fillRect/>
            </a:stretch>
          </p:blipFill>
          <p:spPr bwMode="auto">
            <a:xfrm>
              <a:off x="1488" y="1485"/>
              <a:ext cx="2928" cy="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5">
              <a:extLst>
                <a:ext uri="{FF2B5EF4-FFF2-40B4-BE49-F238E27FC236}">
                  <a16:creationId xmlns:a16="http://schemas.microsoft.com/office/drawing/2014/main" id="{7389527E-7CE3-3BE5-0E3E-E1CF3660CC3E}"/>
                </a:ext>
              </a:extLst>
            </p:cNvPr>
            <p:cNvSpPr txBox="1">
              <a:spLocks noChangeArrowheads="1"/>
            </p:cNvSpPr>
            <p:nvPr/>
          </p:nvSpPr>
          <p:spPr bwMode="auto">
            <a:xfrm>
              <a:off x="3302" y="2426"/>
              <a:ext cx="16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l-GR" altLang="el-GR" sz="2400">
                  <a:latin typeface="Times New Roman" panose="02020603050405020304" pitchFamily="18" charset="0"/>
                </a:rPr>
                <a:t>+</a:t>
              </a:r>
            </a:p>
          </p:txBody>
        </p:sp>
        <p:sp>
          <p:nvSpPr>
            <p:cNvPr id="30728" name="Text Box 6">
              <a:extLst>
                <a:ext uri="{FF2B5EF4-FFF2-40B4-BE49-F238E27FC236}">
                  <a16:creationId xmlns:a16="http://schemas.microsoft.com/office/drawing/2014/main" id="{932049D9-51CB-69AF-E693-3ACECB79B4C7}"/>
                </a:ext>
              </a:extLst>
            </p:cNvPr>
            <p:cNvSpPr txBox="1">
              <a:spLocks noChangeArrowheads="1"/>
            </p:cNvSpPr>
            <p:nvPr/>
          </p:nvSpPr>
          <p:spPr bwMode="auto">
            <a:xfrm>
              <a:off x="3014" y="2202"/>
              <a:ext cx="139"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l-GR" altLang="el-GR" sz="2800">
                  <a:latin typeface="Times New Roman" panose="02020603050405020304" pitchFamily="18" charset="0"/>
                </a:rPr>
                <a:t>-</a:t>
              </a:r>
            </a:p>
          </p:txBody>
        </p:sp>
      </p:grpSp>
      <p:pic>
        <p:nvPicPr>
          <p:cNvPr id="30724" name="Εικόνα 4">
            <a:extLst>
              <a:ext uri="{FF2B5EF4-FFF2-40B4-BE49-F238E27FC236}">
                <a16:creationId xmlns:a16="http://schemas.microsoft.com/office/drawing/2014/main" id="{663E8071-EB01-7396-820D-431465D04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3">
            <a:extLst>
              <a:ext uri="{FF2B5EF4-FFF2-40B4-BE49-F238E27FC236}">
                <a16:creationId xmlns:a16="http://schemas.microsoft.com/office/drawing/2014/main" id="{52788A09-E2FF-3529-BE22-BA9A2D6E1B99}"/>
              </a:ext>
            </a:extLst>
          </p:cNvPr>
          <p:cNvSpPr>
            <a:spLocks noChangeArrowheads="1"/>
          </p:cNvSpPr>
          <p:nvPr/>
        </p:nvSpPr>
        <p:spPr bwMode="auto">
          <a:xfrm>
            <a:off x="1008063" y="44450"/>
            <a:ext cx="74279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US" altLang="el-GR" sz="3200" i="0" dirty="0">
                <a:solidFill>
                  <a:srgbClr val="FFFF00"/>
                </a:solidFill>
              </a:rPr>
              <a:t>Transcriptional regulation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Εικόνα 4">
            <a:extLst>
              <a:ext uri="{FF2B5EF4-FFF2-40B4-BE49-F238E27FC236}">
                <a16:creationId xmlns:a16="http://schemas.microsoft.com/office/drawing/2014/main" id="{6C6E7249-8339-8DA5-CEA9-22D894BE1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3">
            <a:extLst>
              <a:ext uri="{FF2B5EF4-FFF2-40B4-BE49-F238E27FC236}">
                <a16:creationId xmlns:a16="http://schemas.microsoft.com/office/drawing/2014/main" id="{6446A477-1481-A212-97A0-4211A838E726}"/>
              </a:ext>
            </a:extLst>
          </p:cNvPr>
          <p:cNvSpPr>
            <a:spLocks noChangeArrowheads="1"/>
          </p:cNvSpPr>
          <p:nvPr/>
        </p:nvSpPr>
        <p:spPr bwMode="auto">
          <a:xfrm>
            <a:off x="1008063" y="44450"/>
            <a:ext cx="74279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US" altLang="el-GR" sz="3200" i="0" dirty="0">
                <a:solidFill>
                  <a:srgbClr val="FFFF00"/>
                </a:solidFill>
              </a:rPr>
              <a:t>Transcriptional regulation</a:t>
            </a:r>
          </a:p>
        </p:txBody>
      </p:sp>
      <p:pic>
        <p:nvPicPr>
          <p:cNvPr id="32776" name="Picture 8" descr="Reg. of Gene Expression - Lecture 11 Flashcards | Chegg.com">
            <a:extLst>
              <a:ext uri="{FF2B5EF4-FFF2-40B4-BE49-F238E27FC236}">
                <a16:creationId xmlns:a16="http://schemas.microsoft.com/office/drawing/2014/main" id="{C8F5C384-EFC1-DD5D-6453-D8FFF2D7A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626" y="913814"/>
            <a:ext cx="4342596" cy="3542299"/>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Reg. of Gene Expression - Lecture 11 Flashcards | Chegg.com">
            <a:extLst>
              <a:ext uri="{FF2B5EF4-FFF2-40B4-BE49-F238E27FC236}">
                <a16:creationId xmlns:a16="http://schemas.microsoft.com/office/drawing/2014/main" id="{57D8362F-9ADB-E8DD-F194-758451C80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6" y="913814"/>
            <a:ext cx="4566694" cy="35482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Εικόνα 4">
            <a:extLst>
              <a:ext uri="{FF2B5EF4-FFF2-40B4-BE49-F238E27FC236}">
                <a16:creationId xmlns:a16="http://schemas.microsoft.com/office/drawing/2014/main" id="{05DC1A39-FE64-3D58-AE1E-005672D81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3">
            <a:extLst>
              <a:ext uri="{FF2B5EF4-FFF2-40B4-BE49-F238E27FC236}">
                <a16:creationId xmlns:a16="http://schemas.microsoft.com/office/drawing/2014/main" id="{2B288C8C-2C4A-7453-E3C4-7A75FD272EA4}"/>
              </a:ext>
            </a:extLst>
          </p:cNvPr>
          <p:cNvSpPr>
            <a:spLocks noChangeArrowheads="1"/>
          </p:cNvSpPr>
          <p:nvPr/>
        </p:nvSpPr>
        <p:spPr bwMode="auto">
          <a:xfrm>
            <a:off x="858044" y="-81163"/>
            <a:ext cx="74279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US" altLang="el-GR" sz="3200" i="0" dirty="0">
                <a:solidFill>
                  <a:srgbClr val="FFFF00"/>
                </a:solidFill>
              </a:rPr>
              <a:t>Transcriptional regulation</a:t>
            </a:r>
          </a:p>
        </p:txBody>
      </p:sp>
      <p:pic>
        <p:nvPicPr>
          <p:cNvPr id="34828" name="Picture 12" descr="page18image22821504">
            <a:extLst>
              <a:ext uri="{FF2B5EF4-FFF2-40B4-BE49-F238E27FC236}">
                <a16:creationId xmlns:a16="http://schemas.microsoft.com/office/drawing/2014/main" id="{0927497E-C978-0E92-36DB-ADF4BFA42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651" y="728172"/>
            <a:ext cx="7106699" cy="59156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F12EF51-AFA8-73E3-D638-B4CD83B1BF3E}"/>
              </a:ext>
            </a:extLst>
          </p:cNvPr>
          <p:cNvSpPr>
            <a:spLocks noChangeArrowheads="1"/>
          </p:cNvSpPr>
          <p:nvPr/>
        </p:nvSpPr>
        <p:spPr bwMode="auto">
          <a:xfrm>
            <a:off x="858044" y="-81163"/>
            <a:ext cx="74279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US" altLang="el-GR" sz="3200" i="0" dirty="0">
                <a:solidFill>
                  <a:srgbClr val="FFFF00"/>
                </a:solidFill>
              </a:rPr>
              <a:t>Transcriptional regulation</a:t>
            </a:r>
          </a:p>
        </p:txBody>
      </p:sp>
      <p:pic>
        <p:nvPicPr>
          <p:cNvPr id="83969" name="Picture 1" descr="page18image22820048">
            <a:extLst>
              <a:ext uri="{FF2B5EF4-FFF2-40B4-BE49-F238E27FC236}">
                <a16:creationId xmlns:a16="http://schemas.microsoft.com/office/drawing/2014/main" id="{8EE78E51-1DF0-ACEB-ADFF-29AE5A95C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29" y="752355"/>
            <a:ext cx="8171942" cy="59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3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28062B56-DFEA-ABDD-C8A1-C37E9F3C67EE}"/>
              </a:ext>
            </a:extLst>
          </p:cNvPr>
          <p:cNvSpPr txBox="1">
            <a:spLocks noChangeArrowheads="1"/>
          </p:cNvSpPr>
          <p:nvPr/>
        </p:nvSpPr>
        <p:spPr bwMode="auto">
          <a:xfrm>
            <a:off x="2879725" y="1184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endParaRPr lang="el-GR" altLang="el-GR" sz="2400">
              <a:solidFill>
                <a:srgbClr val="00CC00"/>
              </a:solidFill>
              <a:latin typeface="Times New Roman" panose="02020603050405020304" pitchFamily="18" charset="0"/>
            </a:endParaRPr>
          </a:p>
        </p:txBody>
      </p:sp>
      <p:sp>
        <p:nvSpPr>
          <p:cNvPr id="27651" name="Text Box 3">
            <a:extLst>
              <a:ext uri="{FF2B5EF4-FFF2-40B4-BE49-F238E27FC236}">
                <a16:creationId xmlns:a16="http://schemas.microsoft.com/office/drawing/2014/main" id="{F5A2DFFB-B0EA-200A-89B5-98874FEABD15}"/>
              </a:ext>
            </a:extLst>
          </p:cNvPr>
          <p:cNvSpPr txBox="1">
            <a:spLocks noChangeArrowheads="1"/>
          </p:cNvSpPr>
          <p:nvPr/>
        </p:nvSpPr>
        <p:spPr bwMode="auto">
          <a:xfrm>
            <a:off x="898525" y="136525"/>
            <a:ext cx="8075613" cy="1047723"/>
          </a:xfrm>
          <a:prstGeom prst="rect">
            <a:avLst/>
          </a:prstGeom>
          <a:noFill/>
          <a:ln w="9525">
            <a:noFill/>
            <a:miter lim="800000"/>
            <a:headEnd/>
            <a:tailEnd/>
          </a:ln>
        </p:spPr>
        <p:txBody>
          <a:bodyPr>
            <a:spAutoFit/>
          </a:bodyPr>
          <a:lstStyle/>
          <a:p>
            <a:pPr algn="ctr">
              <a:lnSpc>
                <a:spcPct val="97000"/>
              </a:lnSpc>
              <a:buClr>
                <a:srgbClr val="000000"/>
              </a:buClr>
              <a:buSzPct val="100000"/>
              <a:buFont typeface="Times New Roman" panose="02020603050405020304" pitchFamily="18" charset="0"/>
              <a:buNone/>
              <a:defRPr/>
            </a:pPr>
            <a:r>
              <a:rPr lang="en-US" sz="3200" i="0" dirty="0">
                <a:solidFill>
                  <a:srgbClr val="FFFF00"/>
                </a:solidFill>
                <a:latin typeface="+mn-lt"/>
              </a:rPr>
              <a:t>Prerequisites for successful RNA pol II binding at promoter</a:t>
            </a:r>
            <a:endParaRPr lang="el-GR" sz="3200" i="0" dirty="0">
              <a:solidFill>
                <a:srgbClr val="FFFF00"/>
              </a:solidFill>
              <a:latin typeface="+mn-lt"/>
            </a:endParaRPr>
          </a:p>
        </p:txBody>
      </p:sp>
      <p:sp>
        <p:nvSpPr>
          <p:cNvPr id="35844" name="Text Box 4">
            <a:extLst>
              <a:ext uri="{FF2B5EF4-FFF2-40B4-BE49-F238E27FC236}">
                <a16:creationId xmlns:a16="http://schemas.microsoft.com/office/drawing/2014/main" id="{E6DA0170-DC52-A7C0-3074-1227BB60D4E3}"/>
              </a:ext>
            </a:extLst>
          </p:cNvPr>
          <p:cNvSpPr txBox="1">
            <a:spLocks noChangeArrowheads="1"/>
          </p:cNvSpPr>
          <p:nvPr/>
        </p:nvSpPr>
        <p:spPr bwMode="auto">
          <a:xfrm>
            <a:off x="898525" y="1412875"/>
            <a:ext cx="7567613"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135000"/>
              </a:lnSpc>
              <a:spcBef>
                <a:spcPct val="0"/>
              </a:spcBef>
              <a:buClr>
                <a:srgbClr val="FFC000"/>
              </a:buClr>
              <a:buFont typeface="Wingdings" pitchFamily="2" charset="2"/>
              <a:buChar char="Ø"/>
            </a:pPr>
            <a:r>
              <a:rPr lang="en-US" altLang="el-GR" sz="2400" i="0" dirty="0">
                <a:latin typeface="Times New Roman" panose="02020603050405020304" pitchFamily="18" charset="0"/>
              </a:rPr>
              <a:t>Transcriptional activators (specialized TFs)</a:t>
            </a:r>
            <a:endParaRPr lang="el-GR" altLang="el-GR" sz="2400" i="0" dirty="0">
              <a:latin typeface="Times New Roman" panose="02020603050405020304" pitchFamily="18" charset="0"/>
            </a:endParaRPr>
          </a:p>
          <a:p>
            <a:pPr>
              <a:lnSpc>
                <a:spcPct val="135000"/>
              </a:lnSpc>
              <a:spcBef>
                <a:spcPct val="0"/>
              </a:spcBef>
              <a:buClr>
                <a:srgbClr val="FFC000"/>
              </a:buClr>
              <a:buFont typeface="Wingdings" pitchFamily="2" charset="2"/>
              <a:buChar char="Ø"/>
            </a:pPr>
            <a:endParaRPr lang="el-GR" altLang="el-GR" sz="2400" i="0" dirty="0">
              <a:latin typeface="Times New Roman" panose="02020603050405020304" pitchFamily="18" charset="0"/>
            </a:endParaRPr>
          </a:p>
          <a:p>
            <a:pPr>
              <a:lnSpc>
                <a:spcPct val="135000"/>
              </a:lnSpc>
              <a:spcBef>
                <a:spcPct val="0"/>
              </a:spcBef>
              <a:buClr>
                <a:srgbClr val="FFC000"/>
              </a:buClr>
              <a:buFont typeface="Wingdings" pitchFamily="2" charset="2"/>
              <a:buChar char="Ø"/>
            </a:pPr>
            <a:r>
              <a:rPr lang="en-US" altLang="el-GR" sz="2400" i="0" dirty="0">
                <a:latin typeface="Times New Roman" panose="02020603050405020304" pitchFamily="18" charset="0"/>
              </a:rPr>
              <a:t>Architectural regulators</a:t>
            </a:r>
            <a:endParaRPr lang="el-GR" altLang="el-GR" sz="2400" i="0" dirty="0">
              <a:latin typeface="Times New Roman" panose="02020603050405020304" pitchFamily="18" charset="0"/>
            </a:endParaRPr>
          </a:p>
          <a:p>
            <a:pPr>
              <a:lnSpc>
                <a:spcPct val="135000"/>
              </a:lnSpc>
              <a:spcBef>
                <a:spcPct val="0"/>
              </a:spcBef>
              <a:buClr>
                <a:srgbClr val="FFC000"/>
              </a:buClr>
              <a:buFont typeface="Wingdings" pitchFamily="2" charset="2"/>
              <a:buChar char="Ø"/>
            </a:pPr>
            <a:endParaRPr lang="el-GR" altLang="el-GR" sz="2400" i="0" dirty="0">
              <a:latin typeface="Times New Roman" panose="02020603050405020304" pitchFamily="18" charset="0"/>
            </a:endParaRPr>
          </a:p>
          <a:p>
            <a:pPr>
              <a:lnSpc>
                <a:spcPct val="135000"/>
              </a:lnSpc>
              <a:spcBef>
                <a:spcPct val="0"/>
              </a:spcBef>
              <a:buClr>
                <a:srgbClr val="FFC000"/>
              </a:buClr>
              <a:buFont typeface="Wingdings" pitchFamily="2" charset="2"/>
              <a:buChar char="Ø"/>
            </a:pPr>
            <a:r>
              <a:rPr lang="en-US" altLang="el-GR" sz="2400" i="0" dirty="0">
                <a:latin typeface="Times New Roman" panose="02020603050405020304" pitchFamily="18" charset="0"/>
              </a:rPr>
              <a:t>Chromatin remodeling complexes</a:t>
            </a:r>
          </a:p>
          <a:p>
            <a:pPr>
              <a:lnSpc>
                <a:spcPct val="135000"/>
              </a:lnSpc>
              <a:spcBef>
                <a:spcPct val="0"/>
              </a:spcBef>
              <a:buClr>
                <a:srgbClr val="FFC000"/>
              </a:buClr>
              <a:buFont typeface="Wingdings" pitchFamily="2" charset="2"/>
              <a:buChar char="Ø"/>
            </a:pPr>
            <a:endParaRPr lang="el-GR" altLang="el-GR" sz="2400" i="0" dirty="0">
              <a:latin typeface="Times New Roman" panose="02020603050405020304" pitchFamily="18" charset="0"/>
            </a:endParaRPr>
          </a:p>
          <a:p>
            <a:pPr>
              <a:lnSpc>
                <a:spcPct val="135000"/>
              </a:lnSpc>
              <a:spcBef>
                <a:spcPct val="0"/>
              </a:spcBef>
              <a:buClr>
                <a:srgbClr val="FFC000"/>
              </a:buClr>
              <a:buFont typeface="Wingdings" pitchFamily="2" charset="2"/>
              <a:buChar char="Ø"/>
            </a:pPr>
            <a:r>
              <a:rPr lang="en-US" altLang="el-GR" sz="2400" i="0" dirty="0">
                <a:latin typeface="Times New Roman" panose="02020603050405020304" pitchFamily="18" charset="0"/>
              </a:rPr>
              <a:t>Co-activators</a:t>
            </a:r>
            <a:endParaRPr lang="el-GR" altLang="el-GR" sz="2400" i="0" dirty="0">
              <a:latin typeface="Times New Roman" panose="02020603050405020304" pitchFamily="18" charset="0"/>
            </a:endParaRPr>
          </a:p>
          <a:p>
            <a:pPr>
              <a:lnSpc>
                <a:spcPct val="135000"/>
              </a:lnSpc>
              <a:spcBef>
                <a:spcPct val="0"/>
              </a:spcBef>
              <a:buClr>
                <a:srgbClr val="FFC000"/>
              </a:buClr>
              <a:buFont typeface="Wingdings" pitchFamily="2" charset="2"/>
              <a:buChar char="Ø"/>
            </a:pPr>
            <a:endParaRPr lang="el-GR" altLang="el-GR" sz="2400" i="0" dirty="0">
              <a:latin typeface="Times New Roman" panose="02020603050405020304" pitchFamily="18" charset="0"/>
            </a:endParaRPr>
          </a:p>
          <a:p>
            <a:pPr>
              <a:lnSpc>
                <a:spcPct val="135000"/>
              </a:lnSpc>
              <a:spcBef>
                <a:spcPct val="0"/>
              </a:spcBef>
              <a:buClr>
                <a:srgbClr val="FFC000"/>
              </a:buClr>
              <a:buFont typeface="Wingdings" pitchFamily="2" charset="2"/>
              <a:buChar char="Ø"/>
            </a:pPr>
            <a:r>
              <a:rPr lang="en-US" altLang="el-GR" sz="2400" i="0" dirty="0">
                <a:latin typeface="Times New Roman" panose="02020603050405020304" pitchFamily="18" charset="0"/>
              </a:rPr>
              <a:t>Basal TFs</a:t>
            </a:r>
            <a:endParaRPr lang="el-GR" altLang="el-GR" sz="2400" i="0" dirty="0">
              <a:latin typeface="Times New Roman" panose="02020603050405020304" pitchFamily="18" charset="0"/>
            </a:endParaRPr>
          </a:p>
        </p:txBody>
      </p:sp>
      <p:pic>
        <p:nvPicPr>
          <p:cNvPr id="35845" name="Εικόνα 4">
            <a:extLst>
              <a:ext uri="{FF2B5EF4-FFF2-40B4-BE49-F238E27FC236}">
                <a16:creationId xmlns:a16="http://schemas.microsoft.com/office/drawing/2014/main" id="{FB3BCFC5-7F89-3C8A-EDB6-AA445896C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Εικόνα 4">
            <a:extLst>
              <a:ext uri="{FF2B5EF4-FFF2-40B4-BE49-F238E27FC236}">
                <a16:creationId xmlns:a16="http://schemas.microsoft.com/office/drawing/2014/main" id="{FE4A1332-C07B-49B1-ECC1-CDE3C2CFD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a:extLst>
              <a:ext uri="{FF2B5EF4-FFF2-40B4-BE49-F238E27FC236}">
                <a16:creationId xmlns:a16="http://schemas.microsoft.com/office/drawing/2014/main" id="{6383FEFE-F528-810F-4B73-C0BFCCD2C8F5}"/>
              </a:ext>
            </a:extLst>
          </p:cNvPr>
          <p:cNvSpPr>
            <a:spLocks noChangeArrowheads="1"/>
          </p:cNvSpPr>
          <p:nvPr/>
        </p:nvSpPr>
        <p:spPr bwMode="auto">
          <a:xfrm>
            <a:off x="1596744" y="0"/>
            <a:ext cx="595051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US" altLang="el-GR" sz="3200" i="0" dirty="0">
                <a:solidFill>
                  <a:srgbClr val="FFFF00"/>
                </a:solidFill>
              </a:rPr>
              <a:t>Transcriptional activation</a:t>
            </a:r>
          </a:p>
        </p:txBody>
      </p:sp>
      <p:pic>
        <p:nvPicPr>
          <p:cNvPr id="37893" name="Picture 5" descr="page19image22844496">
            <a:extLst>
              <a:ext uri="{FF2B5EF4-FFF2-40B4-BE49-F238E27FC236}">
                <a16:creationId xmlns:a16="http://schemas.microsoft.com/office/drawing/2014/main" id="{CA81A242-775F-D96D-BCB9-08B6E9F65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344" y="702781"/>
            <a:ext cx="4276047" cy="5764251"/>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page19image22851568">
            <a:extLst>
              <a:ext uri="{FF2B5EF4-FFF2-40B4-BE49-F238E27FC236}">
                <a16:creationId xmlns:a16="http://schemas.microsoft.com/office/drawing/2014/main" id="{1EB7A872-C077-908C-00C9-A4DCDE501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84" y="702780"/>
            <a:ext cx="4200082" cy="5764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9721A560-2EBF-9BF4-5DCE-783DD18A7C4E}"/>
              </a:ext>
            </a:extLst>
          </p:cNvPr>
          <p:cNvSpPr txBox="1">
            <a:spLocks noChangeArrowheads="1"/>
          </p:cNvSpPr>
          <p:nvPr/>
        </p:nvSpPr>
        <p:spPr bwMode="auto">
          <a:xfrm>
            <a:off x="3105150" y="6448425"/>
            <a:ext cx="60388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tabLst>
                <a:tab pos="655638" algn="l"/>
                <a:tab pos="1312863" algn="l"/>
                <a:tab pos="1968500" algn="l"/>
                <a:tab pos="2625725" algn="l"/>
                <a:tab pos="3282950" algn="l"/>
              </a:tabLst>
              <a:defRPr sz="2600">
                <a:solidFill>
                  <a:schemeClr val="bg1"/>
                </a:solidFill>
                <a:latin typeface="Arial" panose="020B0604020202020204" pitchFamily="34" charset="0"/>
              </a:defRPr>
            </a:lvl1pPr>
            <a:lvl2pPr marL="742950" indent="-28575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2pPr>
            <a:lvl3pPr marL="1143000" indent="-22860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3pPr>
            <a:lvl4pPr marL="1600200" indent="-228600">
              <a:spcBef>
                <a:spcPct val="20000"/>
              </a:spcBef>
              <a:buChar char="–"/>
              <a:tabLst>
                <a:tab pos="655638" algn="l"/>
                <a:tab pos="1312863" algn="l"/>
                <a:tab pos="1968500" algn="l"/>
                <a:tab pos="2625725" algn="l"/>
                <a:tab pos="3282950" algn="l"/>
              </a:tabLst>
              <a:defRPr sz="2200">
                <a:solidFill>
                  <a:schemeClr val="bg1"/>
                </a:solidFill>
                <a:latin typeface="Arial" panose="020B0604020202020204" pitchFamily="34" charset="0"/>
              </a:defRPr>
            </a:lvl4pPr>
            <a:lvl5pPr marL="2057400" indent="-228600">
              <a:spcBef>
                <a:spcPct val="20000"/>
              </a:spcBef>
              <a:buChar char="»"/>
              <a:tabLst>
                <a:tab pos="655638" algn="l"/>
                <a:tab pos="1312863" algn="l"/>
                <a:tab pos="1968500" algn="l"/>
                <a:tab pos="2625725" algn="l"/>
                <a:tab pos="3282950"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n-GB" altLang="el-GR" sz="1200">
                <a:solidFill>
                  <a:srgbClr val="00CC00"/>
                </a:solidFill>
                <a:ea typeface="msgothic"/>
                <a:cs typeface="msgothic"/>
              </a:rPr>
              <a:t>Karamouzis M </a:t>
            </a:r>
            <a:r>
              <a:rPr lang="en-US" altLang="el-GR" sz="1200">
                <a:solidFill>
                  <a:srgbClr val="00CC00"/>
                </a:solidFill>
                <a:ea typeface="msgothic"/>
                <a:cs typeface="msgothic"/>
              </a:rPr>
              <a:t>V, Gorgoulis VG </a:t>
            </a:r>
          </a:p>
          <a:p>
            <a:pPr algn="r">
              <a:lnSpc>
                <a:spcPct val="97000"/>
              </a:lnSpc>
              <a:spcBef>
                <a:spcPct val="0"/>
              </a:spcBef>
              <a:buClr>
                <a:srgbClr val="000000"/>
              </a:buClr>
              <a:buFont typeface="Times New Roman" panose="02020603050405020304" pitchFamily="18" charset="0"/>
              <a:buNone/>
            </a:pPr>
            <a:r>
              <a:rPr lang="en-US" altLang="el-GR" sz="1200">
                <a:solidFill>
                  <a:srgbClr val="00CC00"/>
                </a:solidFill>
                <a:ea typeface="msgothic"/>
                <a:cs typeface="msgothic"/>
              </a:rPr>
              <a:t>&amp; Papavassiliou AG. Cl</a:t>
            </a:r>
            <a:r>
              <a:rPr lang="en-GB" altLang="el-GR" sz="1200">
                <a:solidFill>
                  <a:srgbClr val="00CC00"/>
                </a:solidFill>
                <a:ea typeface="msgothic"/>
                <a:cs typeface="msgothic"/>
              </a:rPr>
              <a:t>in Cancer Res 2002;8:949</a:t>
            </a:r>
          </a:p>
        </p:txBody>
      </p:sp>
      <p:sp>
        <p:nvSpPr>
          <p:cNvPr id="7" name="Rectangle 2">
            <a:extLst>
              <a:ext uri="{FF2B5EF4-FFF2-40B4-BE49-F238E27FC236}">
                <a16:creationId xmlns:a16="http://schemas.microsoft.com/office/drawing/2014/main" id="{F416CA3E-48A4-D3B8-D11D-28ED231B391E}"/>
              </a:ext>
            </a:extLst>
          </p:cNvPr>
          <p:cNvSpPr txBox="1">
            <a:spLocks noChangeArrowheads="1"/>
          </p:cNvSpPr>
          <p:nvPr/>
        </p:nvSpPr>
        <p:spPr>
          <a:xfrm>
            <a:off x="4629150" y="914400"/>
            <a:ext cx="4181475" cy="1154113"/>
          </a:xfrm>
          <a:prstGeom prst="rect">
            <a:avLst/>
          </a:prstGeom>
        </p:spPr>
        <p:txBody>
          <a:bodyPr/>
          <a:lstStyle/>
          <a:p>
            <a:pPr algn="ctr" eaLnBrk="1" hangingPunct="1">
              <a:defRPr/>
            </a:pPr>
            <a:r>
              <a:rPr lang="en-US" sz="3200" i="0" kern="0" dirty="0">
                <a:solidFill>
                  <a:srgbClr val="FFFF00"/>
                </a:solidFill>
                <a:latin typeface="+mj-lt"/>
                <a:ea typeface="+mj-ea"/>
                <a:cs typeface="+mj-cs"/>
              </a:rPr>
              <a:t>Specialized TFs</a:t>
            </a:r>
            <a:endParaRPr lang="el-GR" sz="3200" i="0" kern="0" dirty="0">
              <a:solidFill>
                <a:srgbClr val="FFFF00"/>
              </a:solidFill>
              <a:latin typeface="+mj-lt"/>
              <a:ea typeface="+mj-ea"/>
              <a:cs typeface="+mj-cs"/>
            </a:endParaRPr>
          </a:p>
          <a:p>
            <a:pPr algn="ctr" eaLnBrk="1" hangingPunct="1">
              <a:defRPr/>
            </a:pPr>
            <a:endParaRPr lang="en-US" sz="2800" i="0" kern="0" dirty="0">
              <a:solidFill>
                <a:schemeClr val="bg1"/>
              </a:solidFill>
              <a:latin typeface="+mj-lt"/>
              <a:ea typeface="+mj-ea"/>
              <a:cs typeface="+mj-cs"/>
            </a:endParaRPr>
          </a:p>
          <a:p>
            <a:pPr algn="ctr" eaLnBrk="1" hangingPunct="1">
              <a:defRPr/>
            </a:pPr>
            <a:endParaRPr lang="el-GR" sz="2800" i="0" kern="0" dirty="0">
              <a:solidFill>
                <a:schemeClr val="bg1"/>
              </a:solidFill>
              <a:latin typeface="+mj-lt"/>
              <a:ea typeface="+mj-ea"/>
              <a:cs typeface="+mj-cs"/>
            </a:endParaRPr>
          </a:p>
        </p:txBody>
      </p:sp>
      <p:pic>
        <p:nvPicPr>
          <p:cNvPr id="45060" name="Picture 5" descr="Εικόνα6">
            <a:extLst>
              <a:ext uri="{FF2B5EF4-FFF2-40B4-BE49-F238E27FC236}">
                <a16:creationId xmlns:a16="http://schemas.microsoft.com/office/drawing/2014/main" id="{146DDD8B-981B-4829-D1A5-CEF873D9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491172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Εικόνα 4">
            <a:extLst>
              <a:ext uri="{FF2B5EF4-FFF2-40B4-BE49-F238E27FC236}">
                <a16:creationId xmlns:a16="http://schemas.microsoft.com/office/drawing/2014/main" id="{0792AFF6-A4FF-7768-8FEF-AE49EC8A6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71D6BBE4-2970-5815-492E-056AFFF4A62F}"/>
              </a:ext>
            </a:extLst>
          </p:cNvPr>
          <p:cNvSpPr txBox="1">
            <a:spLocks noChangeArrowheads="1"/>
          </p:cNvSpPr>
          <p:nvPr/>
        </p:nvSpPr>
        <p:spPr>
          <a:xfrm>
            <a:off x="1154113" y="22225"/>
            <a:ext cx="7372350" cy="684213"/>
          </a:xfrm>
          <a:prstGeom prst="rect">
            <a:avLst/>
          </a:prstGeom>
        </p:spPr>
        <p:txBody>
          <a:bodyPr/>
          <a:lstStyle/>
          <a:p>
            <a:pPr algn="ctr" eaLnBrk="1" hangingPunct="1">
              <a:defRPr/>
            </a:pPr>
            <a:r>
              <a:rPr lang="en-US" sz="3200" i="0" kern="0" dirty="0">
                <a:solidFill>
                  <a:srgbClr val="FFFF00"/>
                </a:solidFill>
                <a:latin typeface="+mj-lt"/>
                <a:ea typeface="+mj-ea"/>
                <a:cs typeface="+mj-cs"/>
              </a:rPr>
              <a:t>Specialized TFs</a:t>
            </a:r>
            <a:endParaRPr lang="en-US" sz="2800" i="0" kern="0" dirty="0">
              <a:solidFill>
                <a:schemeClr val="bg1"/>
              </a:solidFill>
              <a:latin typeface="+mj-lt"/>
              <a:ea typeface="+mj-ea"/>
              <a:cs typeface="+mj-cs"/>
            </a:endParaRPr>
          </a:p>
          <a:p>
            <a:pPr algn="ctr" eaLnBrk="1" hangingPunct="1">
              <a:defRPr/>
            </a:pPr>
            <a:endParaRPr lang="el-GR" sz="2800" i="0" kern="0" dirty="0">
              <a:solidFill>
                <a:schemeClr val="bg1"/>
              </a:solidFill>
              <a:latin typeface="+mj-lt"/>
              <a:ea typeface="+mj-ea"/>
              <a:cs typeface="+mj-cs"/>
            </a:endParaRPr>
          </a:p>
        </p:txBody>
      </p:sp>
      <p:pic>
        <p:nvPicPr>
          <p:cNvPr id="47110" name="Picture 6" descr="Eukaryotic Transcription Factors Flashcards | Quizlet">
            <a:extLst>
              <a:ext uri="{FF2B5EF4-FFF2-40B4-BE49-F238E27FC236}">
                <a16:creationId xmlns:a16="http://schemas.microsoft.com/office/drawing/2014/main" id="{1034B3D4-4EB8-2D61-C9FB-AC9B6E595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877" y="546996"/>
            <a:ext cx="6080246" cy="60316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8CBFAD58-0D95-C9F7-DF72-4839F4B40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352675"/>
            <a:ext cx="91408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7D881336-88A6-B819-E41E-67AFF25860CE}"/>
              </a:ext>
            </a:extLst>
          </p:cNvPr>
          <p:cNvSpPr>
            <a:spLocks noChangeArrowheads="1"/>
          </p:cNvSpPr>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US" altLang="el-GR" sz="3200" i="0" dirty="0">
                <a:solidFill>
                  <a:srgbClr val="FFFF00"/>
                </a:solidFill>
              </a:rPr>
              <a:t>Eukaryotic gene</a:t>
            </a:r>
          </a:p>
        </p:txBody>
      </p:sp>
      <p:pic>
        <p:nvPicPr>
          <p:cNvPr id="8196" name="Εικόνα 4">
            <a:extLst>
              <a:ext uri="{FF2B5EF4-FFF2-40B4-BE49-F238E27FC236}">
                <a16:creationId xmlns:a16="http://schemas.microsoft.com/office/drawing/2014/main" id="{3DE331E5-FDF0-EA08-B191-FAE35877E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a:extLst>
              <a:ext uri="{FF2B5EF4-FFF2-40B4-BE49-F238E27FC236}">
                <a16:creationId xmlns:a16="http://schemas.microsoft.com/office/drawing/2014/main" id="{35FA9D24-A0C6-5932-A7EA-59424D0CA89E}"/>
              </a:ext>
            </a:extLst>
          </p:cNvPr>
          <p:cNvSpPr txBox="1">
            <a:spLocks noChangeArrowheads="1"/>
          </p:cNvSpPr>
          <p:nvPr/>
        </p:nvSpPr>
        <p:spPr bwMode="auto">
          <a:xfrm>
            <a:off x="3105150" y="6448425"/>
            <a:ext cx="60388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tabLst>
                <a:tab pos="655638" algn="l"/>
                <a:tab pos="1312863" algn="l"/>
                <a:tab pos="1968500" algn="l"/>
                <a:tab pos="2625725" algn="l"/>
                <a:tab pos="3282950" algn="l"/>
              </a:tabLst>
              <a:defRPr sz="2600">
                <a:solidFill>
                  <a:schemeClr val="bg1"/>
                </a:solidFill>
                <a:latin typeface="Arial" panose="020B0604020202020204" pitchFamily="34" charset="0"/>
              </a:defRPr>
            </a:lvl1pPr>
            <a:lvl2pPr marL="742950" indent="-28575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2pPr>
            <a:lvl3pPr marL="1143000" indent="-22860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3pPr>
            <a:lvl4pPr marL="1600200" indent="-228600">
              <a:spcBef>
                <a:spcPct val="20000"/>
              </a:spcBef>
              <a:buChar char="–"/>
              <a:tabLst>
                <a:tab pos="655638" algn="l"/>
                <a:tab pos="1312863" algn="l"/>
                <a:tab pos="1968500" algn="l"/>
                <a:tab pos="2625725" algn="l"/>
                <a:tab pos="3282950" algn="l"/>
              </a:tabLst>
              <a:defRPr sz="2200">
                <a:solidFill>
                  <a:schemeClr val="bg1"/>
                </a:solidFill>
                <a:latin typeface="Arial" panose="020B0604020202020204" pitchFamily="34" charset="0"/>
              </a:defRPr>
            </a:lvl4pPr>
            <a:lvl5pPr marL="2057400" indent="-228600">
              <a:spcBef>
                <a:spcPct val="20000"/>
              </a:spcBef>
              <a:buChar char="»"/>
              <a:tabLst>
                <a:tab pos="655638" algn="l"/>
                <a:tab pos="1312863" algn="l"/>
                <a:tab pos="1968500" algn="l"/>
                <a:tab pos="2625725" algn="l"/>
                <a:tab pos="3282950"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n-GB" altLang="el-GR" sz="1200">
                <a:solidFill>
                  <a:srgbClr val="00CC00"/>
                </a:solidFill>
                <a:ea typeface="msgothic"/>
                <a:cs typeface="msgothic"/>
              </a:rPr>
              <a:t>Karamouzis M </a:t>
            </a:r>
            <a:r>
              <a:rPr lang="en-US" altLang="el-GR" sz="1200">
                <a:solidFill>
                  <a:srgbClr val="00CC00"/>
                </a:solidFill>
                <a:ea typeface="msgothic"/>
                <a:cs typeface="msgothic"/>
              </a:rPr>
              <a:t>V, Gorgoulis VG </a:t>
            </a:r>
          </a:p>
          <a:p>
            <a:pPr algn="r">
              <a:lnSpc>
                <a:spcPct val="97000"/>
              </a:lnSpc>
              <a:spcBef>
                <a:spcPct val="0"/>
              </a:spcBef>
              <a:buClr>
                <a:srgbClr val="000000"/>
              </a:buClr>
              <a:buFont typeface="Times New Roman" panose="02020603050405020304" pitchFamily="18" charset="0"/>
              <a:buNone/>
            </a:pPr>
            <a:r>
              <a:rPr lang="en-US" altLang="el-GR" sz="1200">
                <a:solidFill>
                  <a:srgbClr val="00CC00"/>
                </a:solidFill>
                <a:ea typeface="msgothic"/>
                <a:cs typeface="msgothic"/>
              </a:rPr>
              <a:t>&amp; Papavassiliou AG. Cl</a:t>
            </a:r>
            <a:r>
              <a:rPr lang="en-GB" altLang="el-GR" sz="1200">
                <a:solidFill>
                  <a:srgbClr val="00CC00"/>
                </a:solidFill>
                <a:ea typeface="msgothic"/>
                <a:cs typeface="msgothic"/>
              </a:rPr>
              <a:t>in Cancer Res 2002;8:949</a:t>
            </a:r>
          </a:p>
        </p:txBody>
      </p:sp>
      <p:sp>
        <p:nvSpPr>
          <p:cNvPr id="7" name="Rectangle 2">
            <a:extLst>
              <a:ext uri="{FF2B5EF4-FFF2-40B4-BE49-F238E27FC236}">
                <a16:creationId xmlns:a16="http://schemas.microsoft.com/office/drawing/2014/main" id="{5A033277-CDFD-F068-D6E7-CBB52A7EE6D2}"/>
              </a:ext>
            </a:extLst>
          </p:cNvPr>
          <p:cNvSpPr txBox="1">
            <a:spLocks noChangeArrowheads="1"/>
          </p:cNvSpPr>
          <p:nvPr/>
        </p:nvSpPr>
        <p:spPr>
          <a:xfrm>
            <a:off x="4629150" y="914400"/>
            <a:ext cx="4181475" cy="1154113"/>
          </a:xfrm>
          <a:prstGeom prst="rect">
            <a:avLst/>
          </a:prstGeom>
        </p:spPr>
        <p:txBody>
          <a:bodyPr/>
          <a:lstStyle/>
          <a:p>
            <a:pPr algn="ctr" eaLnBrk="1" hangingPunct="1">
              <a:defRPr/>
            </a:pPr>
            <a:r>
              <a:rPr lang="en-US" sz="3200" i="0" kern="0" dirty="0">
                <a:solidFill>
                  <a:srgbClr val="FFFF00"/>
                </a:solidFill>
                <a:latin typeface="+mj-lt"/>
                <a:ea typeface="+mj-ea"/>
                <a:cs typeface="+mj-cs"/>
              </a:rPr>
              <a:t>Specialized TFs</a:t>
            </a:r>
            <a:br>
              <a:rPr lang="el-GR" sz="3200" i="0" kern="0" dirty="0">
                <a:solidFill>
                  <a:srgbClr val="FFFF00"/>
                </a:solidFill>
                <a:latin typeface="+mj-lt"/>
                <a:ea typeface="+mj-ea"/>
                <a:cs typeface="+mj-cs"/>
              </a:rPr>
            </a:br>
            <a:endParaRPr lang="en-US" sz="3200" i="0" kern="0" dirty="0">
              <a:solidFill>
                <a:srgbClr val="FFFF00"/>
              </a:solidFill>
              <a:latin typeface="+mj-lt"/>
              <a:ea typeface="+mj-ea"/>
              <a:cs typeface="+mj-cs"/>
            </a:endParaRPr>
          </a:p>
          <a:p>
            <a:pPr algn="ctr" eaLnBrk="1" hangingPunct="1">
              <a:defRPr/>
            </a:pPr>
            <a:endParaRPr lang="en-US" sz="2800" i="0" kern="0" dirty="0">
              <a:solidFill>
                <a:schemeClr val="bg1"/>
              </a:solidFill>
              <a:latin typeface="+mj-lt"/>
              <a:ea typeface="+mj-ea"/>
              <a:cs typeface="+mj-cs"/>
            </a:endParaRPr>
          </a:p>
          <a:p>
            <a:pPr algn="ctr" eaLnBrk="1" hangingPunct="1">
              <a:defRPr/>
            </a:pPr>
            <a:endParaRPr lang="el-GR" sz="2800" i="0" kern="0" dirty="0">
              <a:solidFill>
                <a:schemeClr val="bg1"/>
              </a:solidFill>
              <a:latin typeface="+mj-lt"/>
              <a:ea typeface="+mj-ea"/>
              <a:cs typeface="+mj-cs"/>
            </a:endParaRPr>
          </a:p>
        </p:txBody>
      </p:sp>
      <p:pic>
        <p:nvPicPr>
          <p:cNvPr id="48132" name="Picture 5" descr="Εικόνα6">
            <a:extLst>
              <a:ext uri="{FF2B5EF4-FFF2-40B4-BE49-F238E27FC236}">
                <a16:creationId xmlns:a16="http://schemas.microsoft.com/office/drawing/2014/main" id="{994152A3-2D80-23BF-21C3-77F24631C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491172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Εικόνα 4">
            <a:extLst>
              <a:ext uri="{FF2B5EF4-FFF2-40B4-BE49-F238E27FC236}">
                <a16:creationId xmlns:a16="http://schemas.microsoft.com/office/drawing/2014/main" id="{A5D8A001-02D3-FCE3-3F10-5C4E5E624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309C3A5A-E3C4-102D-81A9-D4E55681C619}"/>
              </a:ext>
            </a:extLst>
          </p:cNvPr>
          <p:cNvSpPr txBox="1">
            <a:spLocks noChangeArrowheads="1"/>
          </p:cNvSpPr>
          <p:nvPr/>
        </p:nvSpPr>
        <p:spPr>
          <a:xfrm>
            <a:off x="1038225" y="350838"/>
            <a:ext cx="7372350" cy="682625"/>
          </a:xfrm>
          <a:prstGeom prst="rect">
            <a:avLst/>
          </a:prstGeom>
        </p:spPr>
        <p:txBody>
          <a:bodyPr/>
          <a:lstStyle/>
          <a:p>
            <a:pPr algn="ctr" eaLnBrk="1" hangingPunct="1">
              <a:defRPr/>
            </a:pPr>
            <a:r>
              <a:rPr lang="en-US" sz="3200" i="0" kern="0" dirty="0">
                <a:solidFill>
                  <a:srgbClr val="FFFF00"/>
                </a:solidFill>
                <a:latin typeface="+mj-lt"/>
                <a:ea typeface="+mj-ea"/>
                <a:cs typeface="+mj-cs"/>
              </a:rPr>
              <a:t>Specialized TFs</a:t>
            </a:r>
            <a:endParaRPr lang="en-US" sz="2800" i="0" kern="0" dirty="0">
              <a:solidFill>
                <a:schemeClr val="bg1"/>
              </a:solidFill>
              <a:latin typeface="+mj-lt"/>
              <a:ea typeface="+mj-ea"/>
              <a:cs typeface="+mj-cs"/>
            </a:endParaRPr>
          </a:p>
          <a:p>
            <a:pPr algn="ctr" eaLnBrk="1" hangingPunct="1">
              <a:defRPr/>
            </a:pPr>
            <a:endParaRPr lang="el-GR" sz="2800" i="0" kern="0" dirty="0">
              <a:solidFill>
                <a:schemeClr val="bg1"/>
              </a:solidFill>
              <a:latin typeface="+mj-lt"/>
              <a:ea typeface="+mj-ea"/>
              <a:cs typeface="+mj-cs"/>
            </a:endParaRPr>
          </a:p>
        </p:txBody>
      </p:sp>
      <p:pic>
        <p:nvPicPr>
          <p:cNvPr id="50184" name="Picture 8" descr="Lehninger_Ch28.ppt">
            <a:extLst>
              <a:ext uri="{FF2B5EF4-FFF2-40B4-BE49-F238E27FC236}">
                <a16:creationId xmlns:a16="http://schemas.microsoft.com/office/drawing/2014/main" id="{0D474D13-F238-FE8A-80B1-C42F3B212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94" y="1033462"/>
            <a:ext cx="7419012" cy="55642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a:extLst>
              <a:ext uri="{FF2B5EF4-FFF2-40B4-BE49-F238E27FC236}">
                <a16:creationId xmlns:a16="http://schemas.microsoft.com/office/drawing/2014/main" id="{4F6FE9E5-DC91-11ED-23CC-364AF1684E5B}"/>
              </a:ext>
            </a:extLst>
          </p:cNvPr>
          <p:cNvSpPr txBox="1">
            <a:spLocks noChangeArrowheads="1"/>
          </p:cNvSpPr>
          <p:nvPr/>
        </p:nvSpPr>
        <p:spPr bwMode="auto">
          <a:xfrm>
            <a:off x="3105150" y="6448425"/>
            <a:ext cx="60388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tabLst>
                <a:tab pos="655638" algn="l"/>
                <a:tab pos="1312863" algn="l"/>
                <a:tab pos="1968500" algn="l"/>
                <a:tab pos="2625725" algn="l"/>
                <a:tab pos="3282950" algn="l"/>
              </a:tabLst>
              <a:defRPr sz="2600">
                <a:solidFill>
                  <a:schemeClr val="bg1"/>
                </a:solidFill>
                <a:latin typeface="Arial" panose="020B0604020202020204" pitchFamily="34" charset="0"/>
              </a:defRPr>
            </a:lvl1pPr>
            <a:lvl2pPr marL="742950" indent="-28575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2pPr>
            <a:lvl3pPr marL="1143000" indent="-22860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3pPr>
            <a:lvl4pPr marL="1600200" indent="-228600">
              <a:spcBef>
                <a:spcPct val="20000"/>
              </a:spcBef>
              <a:buChar char="–"/>
              <a:tabLst>
                <a:tab pos="655638" algn="l"/>
                <a:tab pos="1312863" algn="l"/>
                <a:tab pos="1968500" algn="l"/>
                <a:tab pos="2625725" algn="l"/>
                <a:tab pos="3282950" algn="l"/>
              </a:tabLst>
              <a:defRPr sz="2200">
                <a:solidFill>
                  <a:schemeClr val="bg1"/>
                </a:solidFill>
                <a:latin typeface="Arial" panose="020B0604020202020204" pitchFamily="34" charset="0"/>
              </a:defRPr>
            </a:lvl4pPr>
            <a:lvl5pPr marL="2057400" indent="-228600">
              <a:spcBef>
                <a:spcPct val="20000"/>
              </a:spcBef>
              <a:buChar char="»"/>
              <a:tabLst>
                <a:tab pos="655638" algn="l"/>
                <a:tab pos="1312863" algn="l"/>
                <a:tab pos="1968500" algn="l"/>
                <a:tab pos="2625725" algn="l"/>
                <a:tab pos="3282950"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n-GB" altLang="el-GR" sz="1200">
                <a:solidFill>
                  <a:srgbClr val="00CC00"/>
                </a:solidFill>
                <a:ea typeface="msgothic"/>
                <a:cs typeface="msgothic"/>
              </a:rPr>
              <a:t>Karamouzis M </a:t>
            </a:r>
            <a:r>
              <a:rPr lang="en-US" altLang="el-GR" sz="1200">
                <a:solidFill>
                  <a:srgbClr val="00CC00"/>
                </a:solidFill>
                <a:ea typeface="msgothic"/>
                <a:cs typeface="msgothic"/>
              </a:rPr>
              <a:t>V, Gorgoulis VG </a:t>
            </a:r>
          </a:p>
          <a:p>
            <a:pPr algn="r">
              <a:lnSpc>
                <a:spcPct val="97000"/>
              </a:lnSpc>
              <a:spcBef>
                <a:spcPct val="0"/>
              </a:spcBef>
              <a:buClr>
                <a:srgbClr val="000000"/>
              </a:buClr>
              <a:buFont typeface="Times New Roman" panose="02020603050405020304" pitchFamily="18" charset="0"/>
              <a:buNone/>
            </a:pPr>
            <a:r>
              <a:rPr lang="en-US" altLang="el-GR" sz="1200">
                <a:solidFill>
                  <a:srgbClr val="00CC00"/>
                </a:solidFill>
                <a:ea typeface="msgothic"/>
                <a:cs typeface="msgothic"/>
              </a:rPr>
              <a:t>&amp; Papavassiliou AG. Cl</a:t>
            </a:r>
            <a:r>
              <a:rPr lang="en-GB" altLang="el-GR" sz="1200">
                <a:solidFill>
                  <a:srgbClr val="00CC00"/>
                </a:solidFill>
                <a:ea typeface="msgothic"/>
                <a:cs typeface="msgothic"/>
              </a:rPr>
              <a:t>in Cancer Res 2002;8:949</a:t>
            </a:r>
          </a:p>
        </p:txBody>
      </p:sp>
      <p:sp>
        <p:nvSpPr>
          <p:cNvPr id="7" name="Rectangle 2">
            <a:extLst>
              <a:ext uri="{FF2B5EF4-FFF2-40B4-BE49-F238E27FC236}">
                <a16:creationId xmlns:a16="http://schemas.microsoft.com/office/drawing/2014/main" id="{9F468240-6230-CD27-6EBF-3E494BF9B367}"/>
              </a:ext>
            </a:extLst>
          </p:cNvPr>
          <p:cNvSpPr txBox="1">
            <a:spLocks noChangeArrowheads="1"/>
          </p:cNvSpPr>
          <p:nvPr/>
        </p:nvSpPr>
        <p:spPr>
          <a:xfrm>
            <a:off x="4629150" y="914400"/>
            <a:ext cx="4181475" cy="1154113"/>
          </a:xfrm>
          <a:prstGeom prst="rect">
            <a:avLst/>
          </a:prstGeom>
        </p:spPr>
        <p:txBody>
          <a:bodyPr/>
          <a:lstStyle/>
          <a:p>
            <a:pPr algn="ctr" eaLnBrk="1" hangingPunct="1">
              <a:defRPr/>
            </a:pPr>
            <a:r>
              <a:rPr lang="en-US" sz="3200" i="0" kern="0" dirty="0">
                <a:solidFill>
                  <a:srgbClr val="FFFF00"/>
                </a:solidFill>
                <a:latin typeface="+mj-lt"/>
                <a:ea typeface="+mj-ea"/>
                <a:cs typeface="+mj-cs"/>
              </a:rPr>
              <a:t>Specialized TFs</a:t>
            </a:r>
            <a:br>
              <a:rPr lang="el-GR" sz="3200" i="0" kern="0" dirty="0">
                <a:solidFill>
                  <a:srgbClr val="FFFF00"/>
                </a:solidFill>
                <a:latin typeface="+mj-lt"/>
                <a:ea typeface="+mj-ea"/>
                <a:cs typeface="+mj-cs"/>
              </a:rPr>
            </a:br>
            <a:endParaRPr lang="en-US" sz="3200" i="0" kern="0" dirty="0">
              <a:solidFill>
                <a:srgbClr val="FFFF00"/>
              </a:solidFill>
              <a:latin typeface="+mj-lt"/>
              <a:ea typeface="+mj-ea"/>
              <a:cs typeface="+mj-cs"/>
            </a:endParaRPr>
          </a:p>
          <a:p>
            <a:pPr algn="ctr" eaLnBrk="1" hangingPunct="1">
              <a:defRPr/>
            </a:pPr>
            <a:endParaRPr lang="en-US" sz="2800" i="0" kern="0" dirty="0">
              <a:solidFill>
                <a:schemeClr val="bg1"/>
              </a:solidFill>
              <a:latin typeface="+mj-lt"/>
              <a:ea typeface="+mj-ea"/>
              <a:cs typeface="+mj-cs"/>
            </a:endParaRPr>
          </a:p>
          <a:p>
            <a:pPr algn="ctr" eaLnBrk="1" hangingPunct="1">
              <a:defRPr/>
            </a:pPr>
            <a:endParaRPr lang="el-GR" sz="2800" i="0" kern="0" dirty="0">
              <a:solidFill>
                <a:schemeClr val="bg1"/>
              </a:solidFill>
              <a:latin typeface="+mj-lt"/>
              <a:ea typeface="+mj-ea"/>
              <a:cs typeface="+mj-cs"/>
            </a:endParaRPr>
          </a:p>
        </p:txBody>
      </p:sp>
      <p:pic>
        <p:nvPicPr>
          <p:cNvPr id="51204" name="Picture 5" descr="Εικόνα6">
            <a:extLst>
              <a:ext uri="{FF2B5EF4-FFF2-40B4-BE49-F238E27FC236}">
                <a16:creationId xmlns:a16="http://schemas.microsoft.com/office/drawing/2014/main" id="{3FAD1A98-5198-430E-FAEA-F960396C7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491172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Εικόνα 4">
            <a:extLst>
              <a:ext uri="{FF2B5EF4-FFF2-40B4-BE49-F238E27FC236}">
                <a16:creationId xmlns:a16="http://schemas.microsoft.com/office/drawing/2014/main" id="{D428D8DA-0430-39EC-EAAE-A2CF862EC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C848583C-D7D4-661E-5CB0-454880CEE6B7}"/>
              </a:ext>
            </a:extLst>
          </p:cNvPr>
          <p:cNvSpPr txBox="1">
            <a:spLocks noChangeArrowheads="1"/>
          </p:cNvSpPr>
          <p:nvPr/>
        </p:nvSpPr>
        <p:spPr>
          <a:xfrm>
            <a:off x="1038225" y="130913"/>
            <a:ext cx="7372350" cy="682625"/>
          </a:xfrm>
          <a:prstGeom prst="rect">
            <a:avLst/>
          </a:prstGeom>
        </p:spPr>
        <p:txBody>
          <a:bodyPr/>
          <a:lstStyle/>
          <a:p>
            <a:pPr algn="ctr" eaLnBrk="1" hangingPunct="1">
              <a:defRPr/>
            </a:pPr>
            <a:r>
              <a:rPr lang="en-US" sz="3200" i="0" kern="0" dirty="0">
                <a:solidFill>
                  <a:srgbClr val="FFFF00"/>
                </a:solidFill>
                <a:latin typeface="+mj-lt"/>
                <a:ea typeface="+mj-ea"/>
                <a:cs typeface="+mj-cs"/>
              </a:rPr>
              <a:t>Specialized TFs</a:t>
            </a:r>
            <a:endParaRPr lang="en-US" sz="2800" i="0" kern="0" dirty="0">
              <a:solidFill>
                <a:schemeClr val="bg1"/>
              </a:solidFill>
              <a:latin typeface="+mj-lt"/>
              <a:ea typeface="+mj-ea"/>
              <a:cs typeface="+mj-cs"/>
            </a:endParaRPr>
          </a:p>
          <a:p>
            <a:pPr algn="ctr" eaLnBrk="1" hangingPunct="1">
              <a:defRPr/>
            </a:pPr>
            <a:endParaRPr lang="el-GR" sz="2800" i="0" kern="0" dirty="0">
              <a:solidFill>
                <a:schemeClr val="bg1"/>
              </a:solidFill>
              <a:latin typeface="+mj-lt"/>
              <a:ea typeface="+mj-ea"/>
              <a:cs typeface="+mj-cs"/>
            </a:endParaRPr>
          </a:p>
        </p:txBody>
      </p:sp>
      <p:pic>
        <p:nvPicPr>
          <p:cNvPr id="53254" name="Picture 6" descr="Chapter 28 Slides Flashcards | Quizlet">
            <a:extLst>
              <a:ext uri="{FF2B5EF4-FFF2-40B4-BE49-F238E27FC236}">
                <a16:creationId xmlns:a16="http://schemas.microsoft.com/office/drawing/2014/main" id="{AEA958E8-990D-8471-0B97-E47C8509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51" y="879674"/>
            <a:ext cx="8276098" cy="5876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a:extLst>
              <a:ext uri="{FF2B5EF4-FFF2-40B4-BE49-F238E27FC236}">
                <a16:creationId xmlns:a16="http://schemas.microsoft.com/office/drawing/2014/main" id="{E17CC35A-BD75-6294-E1F5-FF1589E680B2}"/>
              </a:ext>
            </a:extLst>
          </p:cNvPr>
          <p:cNvSpPr txBox="1">
            <a:spLocks noChangeArrowheads="1"/>
          </p:cNvSpPr>
          <p:nvPr/>
        </p:nvSpPr>
        <p:spPr bwMode="auto">
          <a:xfrm>
            <a:off x="3105150" y="6448425"/>
            <a:ext cx="60388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tabLst>
                <a:tab pos="655638" algn="l"/>
                <a:tab pos="1312863" algn="l"/>
                <a:tab pos="1968500" algn="l"/>
                <a:tab pos="2625725" algn="l"/>
                <a:tab pos="3282950" algn="l"/>
              </a:tabLst>
              <a:defRPr sz="2600">
                <a:solidFill>
                  <a:schemeClr val="bg1"/>
                </a:solidFill>
                <a:latin typeface="Arial" panose="020B0604020202020204" pitchFamily="34" charset="0"/>
              </a:defRPr>
            </a:lvl1pPr>
            <a:lvl2pPr marL="742950" indent="-28575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2pPr>
            <a:lvl3pPr marL="1143000" indent="-22860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3pPr>
            <a:lvl4pPr marL="1600200" indent="-228600">
              <a:spcBef>
                <a:spcPct val="20000"/>
              </a:spcBef>
              <a:buChar char="–"/>
              <a:tabLst>
                <a:tab pos="655638" algn="l"/>
                <a:tab pos="1312863" algn="l"/>
                <a:tab pos="1968500" algn="l"/>
                <a:tab pos="2625725" algn="l"/>
                <a:tab pos="3282950" algn="l"/>
              </a:tabLst>
              <a:defRPr sz="2200">
                <a:solidFill>
                  <a:schemeClr val="bg1"/>
                </a:solidFill>
                <a:latin typeface="Arial" panose="020B0604020202020204" pitchFamily="34" charset="0"/>
              </a:defRPr>
            </a:lvl4pPr>
            <a:lvl5pPr marL="2057400" indent="-228600">
              <a:spcBef>
                <a:spcPct val="20000"/>
              </a:spcBef>
              <a:buChar char="»"/>
              <a:tabLst>
                <a:tab pos="655638" algn="l"/>
                <a:tab pos="1312863" algn="l"/>
                <a:tab pos="1968500" algn="l"/>
                <a:tab pos="2625725" algn="l"/>
                <a:tab pos="3282950"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n-GB" altLang="el-GR" sz="1200">
                <a:solidFill>
                  <a:srgbClr val="00CC00"/>
                </a:solidFill>
                <a:ea typeface="msgothic"/>
                <a:cs typeface="msgothic"/>
              </a:rPr>
              <a:t>Karamouzis M </a:t>
            </a:r>
            <a:r>
              <a:rPr lang="en-US" altLang="el-GR" sz="1200">
                <a:solidFill>
                  <a:srgbClr val="00CC00"/>
                </a:solidFill>
                <a:ea typeface="msgothic"/>
                <a:cs typeface="msgothic"/>
              </a:rPr>
              <a:t>V, Gorgoulis VG </a:t>
            </a:r>
          </a:p>
          <a:p>
            <a:pPr algn="r">
              <a:lnSpc>
                <a:spcPct val="97000"/>
              </a:lnSpc>
              <a:spcBef>
                <a:spcPct val="0"/>
              </a:spcBef>
              <a:buClr>
                <a:srgbClr val="000000"/>
              </a:buClr>
              <a:buFont typeface="Times New Roman" panose="02020603050405020304" pitchFamily="18" charset="0"/>
              <a:buNone/>
            </a:pPr>
            <a:r>
              <a:rPr lang="en-US" altLang="el-GR" sz="1200">
                <a:solidFill>
                  <a:srgbClr val="00CC00"/>
                </a:solidFill>
                <a:ea typeface="msgothic"/>
                <a:cs typeface="msgothic"/>
              </a:rPr>
              <a:t>&amp; Papavassiliou AG. Cl</a:t>
            </a:r>
            <a:r>
              <a:rPr lang="en-GB" altLang="el-GR" sz="1200">
                <a:solidFill>
                  <a:srgbClr val="00CC00"/>
                </a:solidFill>
                <a:ea typeface="msgothic"/>
                <a:cs typeface="msgothic"/>
              </a:rPr>
              <a:t>in Cancer Res 2002;8:949</a:t>
            </a:r>
          </a:p>
        </p:txBody>
      </p:sp>
      <p:sp>
        <p:nvSpPr>
          <p:cNvPr id="7" name="Rectangle 2">
            <a:extLst>
              <a:ext uri="{FF2B5EF4-FFF2-40B4-BE49-F238E27FC236}">
                <a16:creationId xmlns:a16="http://schemas.microsoft.com/office/drawing/2014/main" id="{A90F2FE5-49A7-E6C8-5859-082ABD420408}"/>
              </a:ext>
            </a:extLst>
          </p:cNvPr>
          <p:cNvSpPr txBox="1">
            <a:spLocks noChangeArrowheads="1"/>
          </p:cNvSpPr>
          <p:nvPr/>
        </p:nvSpPr>
        <p:spPr>
          <a:xfrm>
            <a:off x="4629150" y="914400"/>
            <a:ext cx="4181475" cy="1154113"/>
          </a:xfrm>
          <a:prstGeom prst="rect">
            <a:avLst/>
          </a:prstGeom>
        </p:spPr>
        <p:txBody>
          <a:bodyPr/>
          <a:lstStyle/>
          <a:p>
            <a:pPr algn="ctr" eaLnBrk="1" hangingPunct="1">
              <a:defRPr/>
            </a:pPr>
            <a:r>
              <a:rPr lang="en-US" sz="3200" i="0" kern="0" dirty="0">
                <a:solidFill>
                  <a:srgbClr val="FFFF00"/>
                </a:solidFill>
                <a:latin typeface="+mj-lt"/>
                <a:ea typeface="+mj-ea"/>
                <a:cs typeface="+mj-cs"/>
              </a:rPr>
              <a:t>Specialized TFs</a:t>
            </a:r>
            <a:br>
              <a:rPr lang="el-GR" sz="3200" i="0" kern="0" dirty="0">
                <a:solidFill>
                  <a:srgbClr val="FFFF00"/>
                </a:solidFill>
                <a:latin typeface="+mj-lt"/>
                <a:ea typeface="+mj-ea"/>
                <a:cs typeface="+mj-cs"/>
              </a:rPr>
            </a:br>
            <a:endParaRPr lang="en-US" sz="3200" i="0" kern="0" dirty="0">
              <a:solidFill>
                <a:srgbClr val="FFFF00"/>
              </a:solidFill>
              <a:latin typeface="+mj-lt"/>
              <a:ea typeface="+mj-ea"/>
              <a:cs typeface="+mj-cs"/>
            </a:endParaRPr>
          </a:p>
          <a:p>
            <a:pPr algn="ctr" eaLnBrk="1" hangingPunct="1">
              <a:defRPr/>
            </a:pPr>
            <a:endParaRPr lang="en-US" sz="2800" i="0" kern="0" dirty="0">
              <a:solidFill>
                <a:schemeClr val="bg1"/>
              </a:solidFill>
              <a:latin typeface="+mj-lt"/>
              <a:ea typeface="+mj-ea"/>
              <a:cs typeface="+mj-cs"/>
            </a:endParaRPr>
          </a:p>
          <a:p>
            <a:pPr algn="ctr" eaLnBrk="1" hangingPunct="1">
              <a:defRPr/>
            </a:pPr>
            <a:endParaRPr lang="el-GR" sz="2800" i="0" kern="0" dirty="0">
              <a:solidFill>
                <a:schemeClr val="bg1"/>
              </a:solidFill>
              <a:latin typeface="+mj-lt"/>
              <a:ea typeface="+mj-ea"/>
              <a:cs typeface="+mj-cs"/>
            </a:endParaRPr>
          </a:p>
        </p:txBody>
      </p:sp>
      <p:pic>
        <p:nvPicPr>
          <p:cNvPr id="54276" name="Picture 5" descr="Εικόνα6">
            <a:extLst>
              <a:ext uri="{FF2B5EF4-FFF2-40B4-BE49-F238E27FC236}">
                <a16:creationId xmlns:a16="http://schemas.microsoft.com/office/drawing/2014/main" id="{4DBDDDFA-8457-C7FB-2CF1-07DEC5A7C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491172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Εικόνα 4">
            <a:extLst>
              <a:ext uri="{FF2B5EF4-FFF2-40B4-BE49-F238E27FC236}">
                <a16:creationId xmlns:a16="http://schemas.microsoft.com/office/drawing/2014/main" id="{F1B2CA02-6068-2BB9-9C6B-918789F99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389CF553-DC72-45F2-CE25-80B9051F4415}"/>
              </a:ext>
            </a:extLst>
          </p:cNvPr>
          <p:cNvSpPr txBox="1">
            <a:spLocks noChangeArrowheads="1"/>
          </p:cNvSpPr>
          <p:nvPr/>
        </p:nvSpPr>
        <p:spPr>
          <a:xfrm>
            <a:off x="1038225" y="84620"/>
            <a:ext cx="7372350" cy="682625"/>
          </a:xfrm>
          <a:prstGeom prst="rect">
            <a:avLst/>
          </a:prstGeom>
        </p:spPr>
        <p:txBody>
          <a:bodyPr/>
          <a:lstStyle/>
          <a:p>
            <a:pPr algn="ctr" eaLnBrk="1" hangingPunct="1">
              <a:defRPr/>
            </a:pPr>
            <a:r>
              <a:rPr lang="en-US" sz="3200" i="0" kern="0" dirty="0">
                <a:solidFill>
                  <a:srgbClr val="FFFF00"/>
                </a:solidFill>
                <a:latin typeface="+mj-lt"/>
                <a:ea typeface="+mj-ea"/>
                <a:cs typeface="+mj-cs"/>
              </a:rPr>
              <a:t>Specialized TFs</a:t>
            </a:r>
            <a:endParaRPr lang="en-US" sz="2800" i="0" kern="0" dirty="0">
              <a:solidFill>
                <a:schemeClr val="bg1"/>
              </a:solidFill>
              <a:latin typeface="+mj-lt"/>
              <a:ea typeface="+mj-ea"/>
              <a:cs typeface="+mj-cs"/>
            </a:endParaRPr>
          </a:p>
          <a:p>
            <a:pPr algn="ctr" eaLnBrk="1" hangingPunct="1">
              <a:defRPr/>
            </a:pPr>
            <a:endParaRPr lang="el-GR" sz="2800" i="0" kern="0" dirty="0">
              <a:solidFill>
                <a:schemeClr val="bg1"/>
              </a:solidFill>
              <a:latin typeface="+mj-lt"/>
              <a:ea typeface="+mj-ea"/>
              <a:cs typeface="+mj-cs"/>
            </a:endParaRPr>
          </a:p>
        </p:txBody>
      </p:sp>
      <p:pic>
        <p:nvPicPr>
          <p:cNvPr id="56328" name="Picture 8" descr="IJMS | Free Full-Text | The bHLH Transcription Factors in Neural  Development and Therapeutic Applications for Neurodegenerative Diseases">
            <a:extLst>
              <a:ext uri="{FF2B5EF4-FFF2-40B4-BE49-F238E27FC236}">
                <a16:creationId xmlns:a16="http://schemas.microsoft.com/office/drawing/2014/main" id="{DD75DB76-FDE1-CA10-B507-189A3AC7E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94" y="899309"/>
            <a:ext cx="8681013" cy="53427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B1E2F5E8-F00B-3C35-0F70-176A56BAE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76213"/>
            <a:ext cx="4329113"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47" name="Text Box 4">
            <a:extLst>
              <a:ext uri="{FF2B5EF4-FFF2-40B4-BE49-F238E27FC236}">
                <a16:creationId xmlns:a16="http://schemas.microsoft.com/office/drawing/2014/main" id="{2AD9350E-DE82-E9C0-04B7-C8CD9722AB63}"/>
              </a:ext>
            </a:extLst>
          </p:cNvPr>
          <p:cNvSpPr txBox="1">
            <a:spLocks noChangeArrowheads="1"/>
          </p:cNvSpPr>
          <p:nvPr/>
        </p:nvSpPr>
        <p:spPr bwMode="auto">
          <a:xfrm>
            <a:off x="3105150" y="6448425"/>
            <a:ext cx="60388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tabLst>
                <a:tab pos="655638" algn="l"/>
                <a:tab pos="1312863" algn="l"/>
                <a:tab pos="1968500" algn="l"/>
                <a:tab pos="2625725" algn="l"/>
                <a:tab pos="3282950" algn="l"/>
              </a:tabLst>
              <a:defRPr sz="2600">
                <a:solidFill>
                  <a:schemeClr val="bg1"/>
                </a:solidFill>
                <a:latin typeface="Arial" panose="020B0604020202020204" pitchFamily="34" charset="0"/>
              </a:defRPr>
            </a:lvl1pPr>
            <a:lvl2pPr marL="742950" indent="-28575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2pPr>
            <a:lvl3pPr marL="1143000" indent="-228600">
              <a:spcBef>
                <a:spcPct val="20000"/>
              </a:spcBef>
              <a:buChar char="•"/>
              <a:tabLst>
                <a:tab pos="655638" algn="l"/>
                <a:tab pos="1312863" algn="l"/>
                <a:tab pos="1968500" algn="l"/>
                <a:tab pos="2625725" algn="l"/>
                <a:tab pos="3282950" algn="l"/>
              </a:tabLst>
              <a:defRPr sz="2400">
                <a:solidFill>
                  <a:schemeClr val="bg1"/>
                </a:solidFill>
                <a:latin typeface="Arial" panose="020B0604020202020204" pitchFamily="34" charset="0"/>
              </a:defRPr>
            </a:lvl3pPr>
            <a:lvl4pPr marL="1600200" indent="-228600">
              <a:spcBef>
                <a:spcPct val="20000"/>
              </a:spcBef>
              <a:buChar char="–"/>
              <a:tabLst>
                <a:tab pos="655638" algn="l"/>
                <a:tab pos="1312863" algn="l"/>
                <a:tab pos="1968500" algn="l"/>
                <a:tab pos="2625725" algn="l"/>
                <a:tab pos="3282950" algn="l"/>
              </a:tabLst>
              <a:defRPr sz="2200">
                <a:solidFill>
                  <a:schemeClr val="bg1"/>
                </a:solidFill>
                <a:latin typeface="Arial" panose="020B0604020202020204" pitchFamily="34" charset="0"/>
              </a:defRPr>
            </a:lvl4pPr>
            <a:lvl5pPr marL="2057400" indent="-228600">
              <a:spcBef>
                <a:spcPct val="20000"/>
              </a:spcBef>
              <a:buChar char="»"/>
              <a:tabLst>
                <a:tab pos="655638" algn="l"/>
                <a:tab pos="1312863" algn="l"/>
                <a:tab pos="1968500" algn="l"/>
                <a:tab pos="2625725" algn="l"/>
                <a:tab pos="3282950"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n-GB" altLang="el-GR" sz="1200">
                <a:solidFill>
                  <a:srgbClr val="00CC00"/>
                </a:solidFill>
                <a:ea typeface="msgothic"/>
                <a:cs typeface="msgothic"/>
              </a:rPr>
              <a:t>Karamouzis M </a:t>
            </a:r>
            <a:r>
              <a:rPr lang="en-US" altLang="el-GR" sz="1200">
                <a:solidFill>
                  <a:srgbClr val="00CC00"/>
                </a:solidFill>
                <a:ea typeface="msgothic"/>
                <a:cs typeface="msgothic"/>
              </a:rPr>
              <a:t>V, Gorgoulis VG </a:t>
            </a:r>
          </a:p>
          <a:p>
            <a:pPr algn="r">
              <a:lnSpc>
                <a:spcPct val="97000"/>
              </a:lnSpc>
              <a:spcBef>
                <a:spcPct val="0"/>
              </a:spcBef>
              <a:buClr>
                <a:srgbClr val="000000"/>
              </a:buClr>
              <a:buFont typeface="Times New Roman" panose="02020603050405020304" pitchFamily="18" charset="0"/>
              <a:buNone/>
            </a:pPr>
            <a:r>
              <a:rPr lang="en-US" altLang="el-GR" sz="1200">
                <a:solidFill>
                  <a:srgbClr val="00CC00"/>
                </a:solidFill>
                <a:ea typeface="msgothic"/>
                <a:cs typeface="msgothic"/>
              </a:rPr>
              <a:t>&amp; Papavassiliou AG. Cl</a:t>
            </a:r>
            <a:r>
              <a:rPr lang="en-GB" altLang="el-GR" sz="1200">
                <a:solidFill>
                  <a:srgbClr val="00CC00"/>
                </a:solidFill>
                <a:ea typeface="msgothic"/>
                <a:cs typeface="msgothic"/>
              </a:rPr>
              <a:t>in Cancer Res 2002;8:949</a:t>
            </a:r>
          </a:p>
        </p:txBody>
      </p:sp>
      <p:sp>
        <p:nvSpPr>
          <p:cNvPr id="7" name="Rectangle 2">
            <a:extLst>
              <a:ext uri="{FF2B5EF4-FFF2-40B4-BE49-F238E27FC236}">
                <a16:creationId xmlns:a16="http://schemas.microsoft.com/office/drawing/2014/main" id="{A37630D1-26FB-110C-4D47-91275CB91996}"/>
              </a:ext>
            </a:extLst>
          </p:cNvPr>
          <p:cNvSpPr txBox="1">
            <a:spLocks noChangeArrowheads="1"/>
          </p:cNvSpPr>
          <p:nvPr/>
        </p:nvSpPr>
        <p:spPr>
          <a:xfrm>
            <a:off x="4629150" y="914400"/>
            <a:ext cx="4181475" cy="1154113"/>
          </a:xfrm>
          <a:prstGeom prst="rect">
            <a:avLst/>
          </a:prstGeom>
        </p:spPr>
        <p:txBody>
          <a:bodyPr/>
          <a:lstStyle/>
          <a:p>
            <a:pPr algn="ctr" eaLnBrk="1" hangingPunct="1">
              <a:defRPr/>
            </a:pPr>
            <a:r>
              <a:rPr lang="en-US" sz="3200" i="0" kern="0" dirty="0">
                <a:solidFill>
                  <a:srgbClr val="FFFF00"/>
                </a:solidFill>
                <a:latin typeface="+mj-lt"/>
                <a:ea typeface="+mj-ea"/>
                <a:cs typeface="+mj-cs"/>
              </a:rPr>
              <a:t>TF drug targeting</a:t>
            </a:r>
            <a:endParaRPr lang="en-US" sz="2800" i="0" kern="0" dirty="0">
              <a:solidFill>
                <a:schemeClr val="bg1"/>
              </a:solidFill>
              <a:latin typeface="+mj-lt"/>
              <a:ea typeface="+mj-ea"/>
              <a:cs typeface="+mj-cs"/>
            </a:endParaRPr>
          </a:p>
          <a:p>
            <a:pPr algn="ctr" eaLnBrk="1" hangingPunct="1">
              <a:defRPr/>
            </a:pPr>
            <a:endParaRPr lang="en-US" sz="2800" i="0" kern="0" dirty="0">
              <a:solidFill>
                <a:schemeClr val="bg1"/>
              </a:solidFill>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7F88FA-BABA-7E8A-5582-44C72FD3214C}"/>
              </a:ext>
            </a:extLst>
          </p:cNvPr>
          <p:cNvSpPr>
            <a:spLocks noGrp="1"/>
          </p:cNvSpPr>
          <p:nvPr>
            <p:ph type="sldNum" sz="quarter" idx="11"/>
          </p:nvPr>
        </p:nvSpPr>
        <p:spPr/>
        <p:txBody>
          <a:bodyPr/>
          <a:lstStyle/>
          <a:p>
            <a:pPr>
              <a:defRPr/>
            </a:pPr>
            <a:fld id="{AF08EDDA-A0C4-6446-A1D8-12A7002F68FF}" type="slidenum">
              <a:rPr lang="en-US" altLang="el-GR" smtClean="0"/>
              <a:pPr>
                <a:defRPr/>
              </a:pPr>
              <a:t>3</a:t>
            </a:fld>
            <a:endParaRPr lang="en-US" altLang="el-GR"/>
          </a:p>
        </p:txBody>
      </p:sp>
      <p:sp>
        <p:nvSpPr>
          <p:cNvPr id="3" name="TextBox 2">
            <a:extLst>
              <a:ext uri="{FF2B5EF4-FFF2-40B4-BE49-F238E27FC236}">
                <a16:creationId xmlns:a16="http://schemas.microsoft.com/office/drawing/2014/main" id="{C6372904-6CEE-3DF9-EF9A-4E09CF0F85E1}"/>
              </a:ext>
            </a:extLst>
          </p:cNvPr>
          <p:cNvSpPr txBox="1"/>
          <p:nvPr/>
        </p:nvSpPr>
        <p:spPr>
          <a:xfrm>
            <a:off x="1487347" y="243068"/>
            <a:ext cx="6169306" cy="584775"/>
          </a:xfrm>
          <a:prstGeom prst="rect">
            <a:avLst/>
          </a:prstGeom>
          <a:noFill/>
        </p:spPr>
        <p:txBody>
          <a:bodyPr wrap="square" rtlCol="0">
            <a:spAutoFit/>
          </a:bodyPr>
          <a:lstStyle/>
          <a:p>
            <a:r>
              <a:rPr lang="en-GR" sz="3200" i="0" dirty="0">
                <a:solidFill>
                  <a:srgbClr val="FFFF00"/>
                </a:solidFill>
              </a:rPr>
              <a:t>Eukaryotic genome complexity</a:t>
            </a:r>
          </a:p>
        </p:txBody>
      </p:sp>
      <p:pic>
        <p:nvPicPr>
          <p:cNvPr id="81922" name="Picture 2" descr="Eukaryotic Genome Complexity | Learn Science at Scitable">
            <a:extLst>
              <a:ext uri="{FF2B5EF4-FFF2-40B4-BE49-F238E27FC236}">
                <a16:creationId xmlns:a16="http://schemas.microsoft.com/office/drawing/2014/main" id="{E514A9EC-F8FD-2BE2-E83B-9D15A3F9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347" y="935466"/>
            <a:ext cx="6169306" cy="592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1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Εικόνα 4">
            <a:extLst>
              <a:ext uri="{FF2B5EF4-FFF2-40B4-BE49-F238E27FC236}">
                <a16:creationId xmlns:a16="http://schemas.microsoft.com/office/drawing/2014/main" id="{9B743CDF-7395-CE1A-B3B4-758EC21D6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BBD095C7-B322-8438-17E9-67FA4903B680}"/>
              </a:ext>
            </a:extLst>
          </p:cNvPr>
          <p:cNvSpPr>
            <a:spLocks noChangeArrowheads="1"/>
          </p:cNvSpPr>
          <p:nvPr/>
        </p:nvSpPr>
        <p:spPr bwMode="auto">
          <a:xfrm>
            <a:off x="720725" y="-119063"/>
            <a:ext cx="8334375"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US" altLang="el-GR" sz="3200" i="0" dirty="0">
                <a:solidFill>
                  <a:srgbClr val="FFFF00"/>
                </a:solidFill>
              </a:rPr>
              <a:t>Levels of regulation of gene expression</a:t>
            </a:r>
          </a:p>
        </p:txBody>
      </p:sp>
      <p:pic>
        <p:nvPicPr>
          <p:cNvPr id="10246" name="Picture 6" descr="Chapter 5 - Transcriptional Regulation” in “Fundamentals of Cell Biology”  on OpenALG">
            <a:extLst>
              <a:ext uri="{FF2B5EF4-FFF2-40B4-BE49-F238E27FC236}">
                <a16:creationId xmlns:a16="http://schemas.microsoft.com/office/drawing/2014/main" id="{902CECDA-045D-5563-C5FF-1798E54BB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55" y="1013615"/>
            <a:ext cx="8553691" cy="5187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Εικόνα 4">
            <a:extLst>
              <a:ext uri="{FF2B5EF4-FFF2-40B4-BE49-F238E27FC236}">
                <a16:creationId xmlns:a16="http://schemas.microsoft.com/office/drawing/2014/main" id="{88724753-711D-9DE4-53BC-C65365050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766951E-FE82-D59A-4C0F-ADDDD54C0D01}"/>
              </a:ext>
            </a:extLst>
          </p:cNvPr>
          <p:cNvSpPr txBox="1"/>
          <p:nvPr/>
        </p:nvSpPr>
        <p:spPr>
          <a:xfrm>
            <a:off x="544010" y="578733"/>
            <a:ext cx="8055980" cy="584775"/>
          </a:xfrm>
          <a:prstGeom prst="rect">
            <a:avLst/>
          </a:prstGeom>
          <a:noFill/>
        </p:spPr>
        <p:txBody>
          <a:bodyPr wrap="square" rtlCol="0">
            <a:spAutoFit/>
          </a:bodyPr>
          <a:lstStyle/>
          <a:p>
            <a:r>
              <a:rPr lang="en-GR" sz="3200" i="0" dirty="0">
                <a:solidFill>
                  <a:srgbClr val="FFFF00"/>
                </a:solidFill>
              </a:rPr>
              <a:t>Gene regulation &amp; Combinatorial control</a:t>
            </a:r>
          </a:p>
        </p:txBody>
      </p:sp>
      <p:pic>
        <p:nvPicPr>
          <p:cNvPr id="4" name="Picture 3" descr="A screenshot of a computer screen&#10;&#10;Description automatically generated">
            <a:extLst>
              <a:ext uri="{FF2B5EF4-FFF2-40B4-BE49-F238E27FC236}">
                <a16:creationId xmlns:a16="http://schemas.microsoft.com/office/drawing/2014/main" id="{FA73D1F0-195A-7476-0E71-F4FE03AC5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75" y="-1"/>
            <a:ext cx="8336050" cy="62605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ucar promoter">
            <a:extLst>
              <a:ext uri="{FF2B5EF4-FFF2-40B4-BE49-F238E27FC236}">
                <a16:creationId xmlns:a16="http://schemas.microsoft.com/office/drawing/2014/main" id="{655D7BC3-EC0B-C3A2-5CD1-9AC7B58C7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68413"/>
            <a:ext cx="807720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a:extLst>
              <a:ext uri="{FF2B5EF4-FFF2-40B4-BE49-F238E27FC236}">
                <a16:creationId xmlns:a16="http://schemas.microsoft.com/office/drawing/2014/main" id="{0B9330EF-0520-F0BE-ED34-2830BE21E780}"/>
              </a:ext>
            </a:extLst>
          </p:cNvPr>
          <p:cNvSpPr txBox="1">
            <a:spLocks noChangeArrowheads="1"/>
          </p:cNvSpPr>
          <p:nvPr/>
        </p:nvSpPr>
        <p:spPr bwMode="auto">
          <a:xfrm>
            <a:off x="685800" y="260350"/>
            <a:ext cx="7848600" cy="51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lnSpc>
                <a:spcPct val="97000"/>
              </a:lnSpc>
              <a:spcBef>
                <a:spcPct val="0"/>
              </a:spcBef>
              <a:buClr>
                <a:srgbClr val="000000"/>
              </a:buClr>
              <a:buFont typeface="Times New Roman" panose="02020603050405020304" pitchFamily="18" charset="0"/>
              <a:buNone/>
            </a:pPr>
            <a:r>
              <a:rPr lang="en-US" altLang="el-GR" sz="2800" i="0" dirty="0">
                <a:solidFill>
                  <a:srgbClr val="FFFF00"/>
                </a:solidFill>
                <a:cs typeface="Arial" panose="020B0604020202020204" pitchFamily="34" charset="0"/>
              </a:rPr>
              <a:t>Initiation of transcription</a:t>
            </a:r>
            <a:endParaRPr lang="el-GR" altLang="el-GR" sz="2800" i="0" dirty="0">
              <a:solidFill>
                <a:srgbClr val="FFFF00"/>
              </a:solidFill>
              <a:cs typeface="Arial" panose="020B0604020202020204" pitchFamily="34" charset="0"/>
            </a:endParaRPr>
          </a:p>
        </p:txBody>
      </p:sp>
      <p:sp>
        <p:nvSpPr>
          <p:cNvPr id="64518" name="Rectangle 6">
            <a:extLst>
              <a:ext uri="{FF2B5EF4-FFF2-40B4-BE49-F238E27FC236}">
                <a16:creationId xmlns:a16="http://schemas.microsoft.com/office/drawing/2014/main" id="{EAFABB1B-19E3-19EF-DBD5-3508E342B57A}"/>
              </a:ext>
            </a:extLst>
          </p:cNvPr>
          <p:cNvSpPr>
            <a:spLocks noChangeArrowheads="1"/>
          </p:cNvSpPr>
          <p:nvPr/>
        </p:nvSpPr>
        <p:spPr bwMode="auto">
          <a:xfrm>
            <a:off x="588963" y="4946775"/>
            <a:ext cx="7966075"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nSpc>
                <a:spcPct val="97000"/>
              </a:lnSpc>
              <a:spcBef>
                <a:spcPct val="0"/>
              </a:spcBef>
              <a:buClr>
                <a:srgbClr val="000000"/>
              </a:buClr>
              <a:buFont typeface="Times New Roman" panose="02020603050405020304" pitchFamily="18" charset="0"/>
              <a:buNone/>
            </a:pPr>
            <a:r>
              <a:rPr lang="en-US" altLang="el-GR" sz="2000" i="0" dirty="0">
                <a:cs typeface="Arial" panose="020B0604020202020204" pitchFamily="34" charset="0"/>
              </a:rPr>
              <a:t> Transcription is regulated by:</a:t>
            </a:r>
            <a:endParaRPr lang="el-GR" altLang="el-GR" sz="2000" i="0" dirty="0">
              <a:cs typeface="Arial" panose="020B0604020202020204" pitchFamily="34" charset="0"/>
            </a:endParaRPr>
          </a:p>
          <a:p>
            <a:pPr>
              <a:lnSpc>
                <a:spcPct val="97000"/>
              </a:lnSpc>
              <a:spcBef>
                <a:spcPct val="0"/>
              </a:spcBef>
              <a:buClr>
                <a:srgbClr val="000000"/>
              </a:buClr>
              <a:buFont typeface="Times New Roman" panose="02020603050405020304" pitchFamily="18" charset="0"/>
              <a:buNone/>
            </a:pPr>
            <a:r>
              <a:rPr lang="el-GR" altLang="el-GR" sz="2000" i="0" dirty="0">
                <a:cs typeface="Arial" panose="020B0604020202020204" pitchFamily="34" charset="0"/>
              </a:rPr>
              <a:t> </a:t>
            </a:r>
            <a:r>
              <a:rPr lang="en-US" altLang="el-GR" sz="2000" i="0" dirty="0">
                <a:solidFill>
                  <a:srgbClr val="FFC000"/>
                </a:solidFill>
                <a:cs typeface="Arial" panose="020B0604020202020204" pitchFamily="34" charset="0"/>
              </a:rPr>
              <a:t>General transcription factors (TFs)</a:t>
            </a:r>
            <a:r>
              <a:rPr lang="el-GR" altLang="el-GR" sz="2000" i="0" dirty="0">
                <a:cs typeface="Arial" panose="020B0604020202020204" pitchFamily="34" charset="0"/>
              </a:rPr>
              <a:t> </a:t>
            </a:r>
            <a:r>
              <a:rPr lang="en-US" altLang="el-GR" sz="2000" i="0" dirty="0">
                <a:cs typeface="Arial" panose="020B0604020202020204" pitchFamily="34" charset="0"/>
              </a:rPr>
              <a:t>which recruit and allow </a:t>
            </a:r>
          </a:p>
          <a:p>
            <a:pPr>
              <a:lnSpc>
                <a:spcPct val="97000"/>
              </a:lnSpc>
              <a:spcBef>
                <a:spcPct val="0"/>
              </a:spcBef>
              <a:buClr>
                <a:srgbClr val="000000"/>
              </a:buClr>
              <a:buFont typeface="Times New Roman" panose="02020603050405020304" pitchFamily="18" charset="0"/>
              <a:buNone/>
            </a:pPr>
            <a:r>
              <a:rPr lang="en-US" altLang="el-GR" sz="2000" i="0" dirty="0">
                <a:cs typeface="Arial" panose="020B0604020202020204" pitchFamily="34" charset="0"/>
              </a:rPr>
              <a:t> RNA pol </a:t>
            </a:r>
            <a:r>
              <a:rPr lang="el-GR" altLang="el-GR" sz="2000" i="0" dirty="0">
                <a:cs typeface="Arial" panose="020B0604020202020204" pitchFamily="34" charset="0"/>
              </a:rPr>
              <a:t>Ι</a:t>
            </a:r>
            <a:r>
              <a:rPr lang="en-US" altLang="el-GR" sz="2000" i="0" dirty="0">
                <a:cs typeface="Arial" panose="020B0604020202020204" pitchFamily="34" charset="0"/>
              </a:rPr>
              <a:t>l binding at the promoter sequence</a:t>
            </a:r>
            <a:endParaRPr lang="el-GR" altLang="el-GR" sz="2000" i="0" dirty="0">
              <a:cs typeface="Arial" panose="020B0604020202020204" pitchFamily="34" charset="0"/>
            </a:endParaRPr>
          </a:p>
          <a:p>
            <a:pPr>
              <a:lnSpc>
                <a:spcPct val="97000"/>
              </a:lnSpc>
              <a:spcBef>
                <a:spcPct val="0"/>
              </a:spcBef>
              <a:buClr>
                <a:srgbClr val="000000"/>
              </a:buClr>
              <a:buFont typeface="Times New Roman" panose="02020603050405020304" pitchFamily="18" charset="0"/>
              <a:buNone/>
            </a:pPr>
            <a:r>
              <a:rPr lang="el-GR" altLang="el-GR" sz="2000" i="0" dirty="0">
                <a:cs typeface="Arial" panose="020B0604020202020204" pitchFamily="34" charset="0"/>
              </a:rPr>
              <a:t> </a:t>
            </a:r>
            <a:r>
              <a:rPr lang="en-US" altLang="el-GR" sz="2000" i="0" dirty="0">
                <a:solidFill>
                  <a:srgbClr val="FFC000"/>
                </a:solidFill>
                <a:cs typeface="Arial" panose="020B0604020202020204" pitchFamily="34" charset="0"/>
              </a:rPr>
              <a:t>Specific TFs</a:t>
            </a:r>
            <a:r>
              <a:rPr lang="el-GR" altLang="el-GR" sz="2000" i="0" dirty="0">
                <a:solidFill>
                  <a:srgbClr val="FFC000"/>
                </a:solidFill>
                <a:cs typeface="Arial" panose="020B0604020202020204" pitchFamily="34" charset="0"/>
              </a:rPr>
              <a:t> </a:t>
            </a:r>
            <a:r>
              <a:rPr lang="en-US" altLang="el-GR" sz="2000" i="0" dirty="0">
                <a:cs typeface="Arial" panose="020B0604020202020204" pitchFamily="34" charset="0"/>
              </a:rPr>
              <a:t>which bind at a distance from the promoter at        regulatory sequences (enhancers)</a:t>
            </a:r>
            <a:endParaRPr lang="el-GR" altLang="el-GR" sz="2000" i="0" dirty="0">
              <a:cs typeface="Arial" panose="020B0604020202020204" pitchFamily="34" charset="0"/>
            </a:endParaRPr>
          </a:p>
        </p:txBody>
      </p:sp>
      <p:pic>
        <p:nvPicPr>
          <p:cNvPr id="16389" name="Εικόνα 4">
            <a:extLst>
              <a:ext uri="{FF2B5EF4-FFF2-40B4-BE49-F238E27FC236}">
                <a16:creationId xmlns:a16="http://schemas.microsoft.com/office/drawing/2014/main" id="{C8F62765-B645-63AE-8A9D-BE5C5508C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4518"/>
                                        </p:tgtEl>
                                        <p:attrNameLst>
                                          <p:attrName>style.visibility</p:attrName>
                                        </p:attrNameLst>
                                      </p:cBhvr>
                                      <p:to>
                                        <p:strVal val="visible"/>
                                      </p:to>
                                    </p:set>
                                    <p:anim calcmode="lin" valueType="num">
                                      <p:cBhvr additive="base">
                                        <p:cTn id="7" dur="500" fill="hold"/>
                                        <p:tgtEl>
                                          <p:spTgt spid="64518"/>
                                        </p:tgtEl>
                                        <p:attrNameLst>
                                          <p:attrName>ppt_x</p:attrName>
                                        </p:attrNameLst>
                                      </p:cBhvr>
                                      <p:tavLst>
                                        <p:tav tm="0">
                                          <p:val>
                                            <p:strVal val="#ppt_x"/>
                                          </p:val>
                                        </p:tav>
                                        <p:tav tm="100000">
                                          <p:val>
                                            <p:strVal val="#ppt_x"/>
                                          </p:val>
                                        </p:tav>
                                      </p:tavLst>
                                    </p:anim>
                                    <p:anim calcmode="lin" valueType="num">
                                      <p:cBhvr additive="base">
                                        <p:cTn id="8" dur="500" fill="hold"/>
                                        <p:tgtEl>
                                          <p:spTgt spid="645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a:extLst>
              <a:ext uri="{FF2B5EF4-FFF2-40B4-BE49-F238E27FC236}">
                <a16:creationId xmlns:a16="http://schemas.microsoft.com/office/drawing/2014/main" id="{14714499-B3D9-0A09-EA2C-CEDA8E60933A}"/>
              </a:ext>
            </a:extLst>
          </p:cNvPr>
          <p:cNvSpPr txBox="1">
            <a:spLocks noChangeArrowheads="1"/>
          </p:cNvSpPr>
          <p:nvPr/>
        </p:nvSpPr>
        <p:spPr bwMode="auto">
          <a:xfrm>
            <a:off x="1914862" y="-28237"/>
            <a:ext cx="5314276" cy="57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n-US" altLang="el-GR" sz="3200" i="0" dirty="0">
                <a:solidFill>
                  <a:srgbClr val="FFFF00"/>
                </a:solidFill>
                <a:latin typeface="Times New Roman" panose="02020603050405020304" pitchFamily="18" charset="0"/>
              </a:rPr>
              <a:t>General transcription factors</a:t>
            </a:r>
            <a:endParaRPr lang="el-GR" altLang="el-GR" sz="3200" i="0" dirty="0">
              <a:solidFill>
                <a:srgbClr val="FFFF00"/>
              </a:solidFill>
              <a:latin typeface="Times New Roman" panose="02020603050405020304" pitchFamily="18" charset="0"/>
            </a:endParaRPr>
          </a:p>
        </p:txBody>
      </p:sp>
      <p:pic>
        <p:nvPicPr>
          <p:cNvPr id="18436" name="Εικόνα 4">
            <a:extLst>
              <a:ext uri="{FF2B5EF4-FFF2-40B4-BE49-F238E27FC236}">
                <a16:creationId xmlns:a16="http://schemas.microsoft.com/office/drawing/2014/main" id="{935310D1-2255-DBE3-3F45-399D22F84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The Promoter and Regulatory Elements - Physiology of Cells and Molecules -  Medical Physiology, 3rd Edition">
            <a:extLst>
              <a:ext uri="{FF2B5EF4-FFF2-40B4-BE49-F238E27FC236}">
                <a16:creationId xmlns:a16="http://schemas.microsoft.com/office/drawing/2014/main" id="{6C131836-ABC4-1826-CC38-9AA416948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053" y="677772"/>
            <a:ext cx="3537894" cy="61802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a:extLst>
              <a:ext uri="{FF2B5EF4-FFF2-40B4-BE49-F238E27FC236}">
                <a16:creationId xmlns:a16="http://schemas.microsoft.com/office/drawing/2014/main" id="{68FF5E1D-0313-2658-4071-67F50209A317}"/>
              </a:ext>
            </a:extLst>
          </p:cNvPr>
          <p:cNvSpPr txBox="1">
            <a:spLocks noChangeArrowheads="1"/>
          </p:cNvSpPr>
          <p:nvPr/>
        </p:nvSpPr>
        <p:spPr bwMode="auto">
          <a:xfrm>
            <a:off x="3602932" y="156175"/>
            <a:ext cx="2113656" cy="57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r>
              <a:rPr lang="en-US" altLang="el-GR" sz="3200" i="0" dirty="0">
                <a:solidFill>
                  <a:srgbClr val="FFFF00"/>
                </a:solidFill>
                <a:latin typeface="Times New Roman" panose="02020603050405020304" pitchFamily="18" charset="0"/>
              </a:rPr>
              <a:t>Chromatin</a:t>
            </a:r>
            <a:endParaRPr lang="el-GR" altLang="el-GR" sz="3200" i="0" dirty="0">
              <a:solidFill>
                <a:srgbClr val="FFFF00"/>
              </a:solidFill>
              <a:latin typeface="Times New Roman" panose="02020603050405020304" pitchFamily="18" charset="0"/>
            </a:endParaRPr>
          </a:p>
        </p:txBody>
      </p:sp>
      <p:pic>
        <p:nvPicPr>
          <p:cNvPr id="22532" name="Εικόνα 4">
            <a:extLst>
              <a:ext uri="{FF2B5EF4-FFF2-40B4-BE49-F238E27FC236}">
                <a16:creationId xmlns:a16="http://schemas.microsoft.com/office/drawing/2014/main" id="{24425A3F-5AC7-6DEA-216E-20128F03C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Genes and Chromosomes Flashcards | Quizlet">
            <a:extLst>
              <a:ext uri="{FF2B5EF4-FFF2-40B4-BE49-F238E27FC236}">
                <a16:creationId xmlns:a16="http://schemas.microsoft.com/office/drawing/2014/main" id="{D793AF59-701E-7770-5512-2ABBD584A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3474" y="780358"/>
            <a:ext cx="5777053" cy="58236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1" descr="Noukleosoma">
            <a:extLst>
              <a:ext uri="{FF2B5EF4-FFF2-40B4-BE49-F238E27FC236}">
                <a16:creationId xmlns:a16="http://schemas.microsoft.com/office/drawing/2014/main" id="{A196845E-D809-E44D-97D2-D3D2CF70E55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7813" y="1989138"/>
            <a:ext cx="2895600" cy="3584575"/>
          </a:xfrm>
          <a:noFill/>
        </p:spPr>
      </p:pic>
      <p:sp>
        <p:nvSpPr>
          <p:cNvPr id="24579" name="Rectangle 2">
            <a:extLst>
              <a:ext uri="{FF2B5EF4-FFF2-40B4-BE49-F238E27FC236}">
                <a16:creationId xmlns:a16="http://schemas.microsoft.com/office/drawing/2014/main" id="{8D532C1B-EEF6-2836-5933-C1E101D19272}"/>
              </a:ext>
            </a:extLst>
          </p:cNvPr>
          <p:cNvSpPr>
            <a:spLocks noGrp="1" noChangeArrowheads="1"/>
          </p:cNvSpPr>
          <p:nvPr>
            <p:ph type="title"/>
          </p:nvPr>
        </p:nvSpPr>
        <p:spPr/>
        <p:txBody>
          <a:bodyPr/>
          <a:lstStyle/>
          <a:p>
            <a:r>
              <a:rPr lang="en-US" altLang="el-GR" sz="3200" dirty="0">
                <a:solidFill>
                  <a:srgbClr val="FFFF00"/>
                </a:solidFill>
              </a:rPr>
              <a:t>Acetylation</a:t>
            </a:r>
            <a:endParaRPr lang="el-GR" altLang="el-GR" sz="3200" dirty="0">
              <a:solidFill>
                <a:srgbClr val="FFFF00"/>
              </a:solidFill>
            </a:endParaRPr>
          </a:p>
        </p:txBody>
      </p:sp>
      <p:graphicFrame>
        <p:nvGraphicFramePr>
          <p:cNvPr id="104451" name="Object 2">
            <a:extLst>
              <a:ext uri="{FF2B5EF4-FFF2-40B4-BE49-F238E27FC236}">
                <a16:creationId xmlns:a16="http://schemas.microsoft.com/office/drawing/2014/main" id="{33FE7369-A922-54D1-E312-4FC174319178}"/>
              </a:ext>
            </a:extLst>
          </p:cNvPr>
          <p:cNvGraphicFramePr>
            <a:graphicFrameLocks noChangeAspect="1"/>
          </p:cNvGraphicFramePr>
          <p:nvPr/>
        </p:nvGraphicFramePr>
        <p:xfrm>
          <a:off x="5486400" y="1752600"/>
          <a:ext cx="3228975" cy="4518025"/>
        </p:xfrm>
        <a:graphic>
          <a:graphicData uri="http://schemas.openxmlformats.org/presentationml/2006/ole">
            <mc:AlternateContent xmlns:mc="http://schemas.openxmlformats.org/markup-compatibility/2006">
              <mc:Choice xmlns:v="urn:schemas-microsoft-com:vml" Requires="v">
                <p:oleObj name="Φωτογραφία του Photo Editor" r:id="rId4" imgW="4000500" imgH="5772150" progId="MSPhotoEd.3">
                  <p:embed/>
                </p:oleObj>
              </mc:Choice>
              <mc:Fallback>
                <p:oleObj name="Φωτογραφία του Photo Editor" r:id="rId4" imgW="4000500" imgH="5772150"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3035"/>
                      <a:stretch>
                        <a:fillRect/>
                      </a:stretch>
                    </p:blipFill>
                    <p:spPr bwMode="auto">
                      <a:xfrm>
                        <a:off x="5486400" y="1752600"/>
                        <a:ext cx="322897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55" name="Line 7">
            <a:extLst>
              <a:ext uri="{FF2B5EF4-FFF2-40B4-BE49-F238E27FC236}">
                <a16:creationId xmlns:a16="http://schemas.microsoft.com/office/drawing/2014/main" id="{02D03FD9-616E-EDE2-C0EF-B454F9FFC1D2}"/>
              </a:ext>
            </a:extLst>
          </p:cNvPr>
          <p:cNvSpPr>
            <a:spLocks noChangeShapeType="1"/>
          </p:cNvSpPr>
          <p:nvPr/>
        </p:nvSpPr>
        <p:spPr bwMode="auto">
          <a:xfrm flipV="1">
            <a:off x="3810000" y="2971800"/>
            <a:ext cx="3200400" cy="4572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R"/>
          </a:p>
        </p:txBody>
      </p:sp>
      <p:sp>
        <p:nvSpPr>
          <p:cNvPr id="104456" name="Line 8">
            <a:extLst>
              <a:ext uri="{FF2B5EF4-FFF2-40B4-BE49-F238E27FC236}">
                <a16:creationId xmlns:a16="http://schemas.microsoft.com/office/drawing/2014/main" id="{5D88334D-B68F-6C16-43BB-28B76EA742B6}"/>
              </a:ext>
            </a:extLst>
          </p:cNvPr>
          <p:cNvSpPr>
            <a:spLocks noChangeShapeType="1"/>
          </p:cNvSpPr>
          <p:nvPr/>
        </p:nvSpPr>
        <p:spPr bwMode="auto">
          <a:xfrm>
            <a:off x="4114800" y="5486400"/>
            <a:ext cx="2667000" cy="4572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R"/>
          </a:p>
        </p:txBody>
      </p:sp>
      <p:sp>
        <p:nvSpPr>
          <p:cNvPr id="104457" name="Oval 9">
            <a:extLst>
              <a:ext uri="{FF2B5EF4-FFF2-40B4-BE49-F238E27FC236}">
                <a16:creationId xmlns:a16="http://schemas.microsoft.com/office/drawing/2014/main" id="{7FC8F933-5DD7-7080-65F5-6235848A9422}"/>
              </a:ext>
            </a:extLst>
          </p:cNvPr>
          <p:cNvSpPr>
            <a:spLocks noChangeArrowheads="1"/>
          </p:cNvSpPr>
          <p:nvPr/>
        </p:nvSpPr>
        <p:spPr bwMode="auto">
          <a:xfrm>
            <a:off x="6553200" y="1676400"/>
            <a:ext cx="838200" cy="533400"/>
          </a:xfrm>
          <a:prstGeom prst="ellipse">
            <a:avLst/>
          </a:pr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endParaRPr lang="el-GR" altLang="el-GR" sz="1600">
              <a:solidFill>
                <a:srgbClr val="00CC00"/>
              </a:solidFill>
            </a:endParaRPr>
          </a:p>
        </p:txBody>
      </p:sp>
      <p:sp>
        <p:nvSpPr>
          <p:cNvPr id="104458" name="Oval 10">
            <a:extLst>
              <a:ext uri="{FF2B5EF4-FFF2-40B4-BE49-F238E27FC236}">
                <a16:creationId xmlns:a16="http://schemas.microsoft.com/office/drawing/2014/main" id="{67954C6E-5DD7-228B-7BC7-33D83F5ACE65}"/>
              </a:ext>
            </a:extLst>
          </p:cNvPr>
          <p:cNvSpPr>
            <a:spLocks noChangeArrowheads="1"/>
          </p:cNvSpPr>
          <p:nvPr/>
        </p:nvSpPr>
        <p:spPr bwMode="auto">
          <a:xfrm>
            <a:off x="5715000" y="4191000"/>
            <a:ext cx="1219200" cy="457200"/>
          </a:xfrm>
          <a:prstGeom prst="ellipse">
            <a:avLst/>
          </a:pr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2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r">
              <a:lnSpc>
                <a:spcPct val="97000"/>
              </a:lnSpc>
              <a:spcBef>
                <a:spcPct val="0"/>
              </a:spcBef>
              <a:buClr>
                <a:srgbClr val="000000"/>
              </a:buClr>
              <a:buFont typeface="Times New Roman" panose="02020603050405020304" pitchFamily="18" charset="0"/>
              <a:buNone/>
            </a:pPr>
            <a:endParaRPr lang="el-GR" altLang="el-GR" sz="1600">
              <a:solidFill>
                <a:srgbClr val="00CC00"/>
              </a:solidFill>
            </a:endParaRPr>
          </a:p>
        </p:txBody>
      </p:sp>
      <p:pic>
        <p:nvPicPr>
          <p:cNvPr id="24587" name="Εικόνα 4">
            <a:extLst>
              <a:ext uri="{FF2B5EF4-FFF2-40B4-BE49-F238E27FC236}">
                <a16:creationId xmlns:a16="http://schemas.microsoft.com/office/drawing/2014/main" id="{83BFAA8B-98D2-1BA6-3320-068AC5E73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01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4455"/>
                                        </p:tgtEl>
                                        <p:attrNameLst>
                                          <p:attrName>style.visibility</p:attrName>
                                        </p:attrNameLst>
                                      </p:cBhvr>
                                      <p:to>
                                        <p:strVal val="visible"/>
                                      </p:to>
                                    </p:set>
                                    <p:anim calcmode="lin" valueType="num">
                                      <p:cBhvr>
                                        <p:cTn id="7" dur="500" fill="hold"/>
                                        <p:tgtEl>
                                          <p:spTgt spid="104455"/>
                                        </p:tgtEl>
                                        <p:attrNameLst>
                                          <p:attrName>ppt_w</p:attrName>
                                        </p:attrNameLst>
                                      </p:cBhvr>
                                      <p:tavLst>
                                        <p:tav tm="0">
                                          <p:val>
                                            <p:fltVal val="0"/>
                                          </p:val>
                                        </p:tav>
                                        <p:tav tm="100000">
                                          <p:val>
                                            <p:strVal val="#ppt_w"/>
                                          </p:val>
                                        </p:tav>
                                      </p:tavLst>
                                    </p:anim>
                                    <p:anim calcmode="lin" valueType="num">
                                      <p:cBhvr>
                                        <p:cTn id="8" dur="500" fill="hold"/>
                                        <p:tgtEl>
                                          <p:spTgt spid="104455"/>
                                        </p:tgtEl>
                                        <p:attrNameLst>
                                          <p:attrName>ppt_h</p:attrName>
                                        </p:attrNameLst>
                                      </p:cBhvr>
                                      <p:tavLst>
                                        <p:tav tm="0">
                                          <p:val>
                                            <p:fltVal val="0"/>
                                          </p:val>
                                        </p:tav>
                                        <p:tav tm="100000">
                                          <p:val>
                                            <p:strVal val="#ppt_h"/>
                                          </p:val>
                                        </p:tav>
                                      </p:tavLst>
                                    </p:anim>
                                    <p:anim calcmode="lin" valueType="num">
                                      <p:cBhvr>
                                        <p:cTn id="9" dur="500" fill="hold"/>
                                        <p:tgtEl>
                                          <p:spTgt spid="104455"/>
                                        </p:tgtEl>
                                        <p:attrNameLst>
                                          <p:attrName>ppt_x</p:attrName>
                                        </p:attrNameLst>
                                      </p:cBhvr>
                                      <p:tavLst>
                                        <p:tav tm="0">
                                          <p:val>
                                            <p:fltVal val="0.5"/>
                                          </p:val>
                                        </p:tav>
                                        <p:tav tm="100000">
                                          <p:val>
                                            <p:strVal val="#ppt_x"/>
                                          </p:val>
                                        </p:tav>
                                      </p:tavLst>
                                    </p:anim>
                                    <p:anim calcmode="lin" valueType="num">
                                      <p:cBhvr>
                                        <p:cTn id="10" dur="500" fill="hold"/>
                                        <p:tgtEl>
                                          <p:spTgt spid="10445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04456"/>
                                        </p:tgtEl>
                                        <p:attrNameLst>
                                          <p:attrName>style.visibility</p:attrName>
                                        </p:attrNameLst>
                                      </p:cBhvr>
                                      <p:to>
                                        <p:strVal val="visible"/>
                                      </p:to>
                                    </p:set>
                                    <p:anim calcmode="lin" valueType="num">
                                      <p:cBhvr>
                                        <p:cTn id="15" dur="500" fill="hold"/>
                                        <p:tgtEl>
                                          <p:spTgt spid="104456"/>
                                        </p:tgtEl>
                                        <p:attrNameLst>
                                          <p:attrName>ppt_w</p:attrName>
                                        </p:attrNameLst>
                                      </p:cBhvr>
                                      <p:tavLst>
                                        <p:tav tm="0">
                                          <p:val>
                                            <p:fltVal val="0"/>
                                          </p:val>
                                        </p:tav>
                                        <p:tav tm="100000">
                                          <p:val>
                                            <p:strVal val="#ppt_w"/>
                                          </p:val>
                                        </p:tav>
                                      </p:tavLst>
                                    </p:anim>
                                    <p:anim calcmode="lin" valueType="num">
                                      <p:cBhvr>
                                        <p:cTn id="16" dur="500" fill="hold"/>
                                        <p:tgtEl>
                                          <p:spTgt spid="104456"/>
                                        </p:tgtEl>
                                        <p:attrNameLst>
                                          <p:attrName>ppt_h</p:attrName>
                                        </p:attrNameLst>
                                      </p:cBhvr>
                                      <p:tavLst>
                                        <p:tav tm="0">
                                          <p:val>
                                            <p:fltVal val="0"/>
                                          </p:val>
                                        </p:tav>
                                        <p:tav tm="100000">
                                          <p:val>
                                            <p:strVal val="#ppt_h"/>
                                          </p:val>
                                        </p:tav>
                                      </p:tavLst>
                                    </p:anim>
                                    <p:anim calcmode="lin" valueType="num">
                                      <p:cBhvr>
                                        <p:cTn id="17" dur="500" fill="hold"/>
                                        <p:tgtEl>
                                          <p:spTgt spid="104456"/>
                                        </p:tgtEl>
                                        <p:attrNameLst>
                                          <p:attrName>ppt_x</p:attrName>
                                        </p:attrNameLst>
                                      </p:cBhvr>
                                      <p:tavLst>
                                        <p:tav tm="0">
                                          <p:val>
                                            <p:fltVal val="0.5"/>
                                          </p:val>
                                        </p:tav>
                                        <p:tav tm="100000">
                                          <p:val>
                                            <p:strVal val="#ppt_x"/>
                                          </p:val>
                                        </p:tav>
                                      </p:tavLst>
                                    </p:anim>
                                    <p:anim calcmode="lin" valueType="num">
                                      <p:cBhvr>
                                        <p:cTn id="18" dur="500" fill="hold"/>
                                        <p:tgtEl>
                                          <p:spTgt spid="10445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04451"/>
                                        </p:tgtEl>
                                        <p:attrNameLst>
                                          <p:attrName>style.visibility</p:attrName>
                                        </p:attrNameLst>
                                      </p:cBhvr>
                                      <p:to>
                                        <p:strVal val="visible"/>
                                      </p:to>
                                    </p:set>
                                    <p:animEffect transition="in" filter="dissolve">
                                      <p:cBhvr>
                                        <p:cTn id="23" dur="500"/>
                                        <p:tgtEl>
                                          <p:spTgt spid="10445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04457"/>
                                        </p:tgtEl>
                                        <p:attrNameLst>
                                          <p:attrName>style.visibility</p:attrName>
                                        </p:attrNameLst>
                                      </p:cBhvr>
                                      <p:to>
                                        <p:strVal val="visible"/>
                                      </p:to>
                                    </p:set>
                                    <p:animEffect transition="in" filter="dissolve">
                                      <p:cBhvr>
                                        <p:cTn id="28" dur="500"/>
                                        <p:tgtEl>
                                          <p:spTgt spid="10445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04458"/>
                                        </p:tgtEl>
                                        <p:attrNameLst>
                                          <p:attrName>style.visibility</p:attrName>
                                        </p:attrNameLst>
                                      </p:cBhvr>
                                      <p:to>
                                        <p:strVal val="visible"/>
                                      </p:to>
                                    </p:set>
                                    <p:animEffect transition="in" filter="dissolve">
                                      <p:cBhvr>
                                        <p:cTn id="33" dur="500"/>
                                        <p:tgtEl>
                                          <p:spTgt spid="104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04458" grpId="0" animBg="1"/>
    </p:bldLst>
  </p:timing>
</p:sld>
</file>

<file path=ppt/theme/theme1.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r" defTabSz="914400" rtl="0" eaLnBrk="0" fontAlgn="base" latinLnBrk="0" hangingPunct="0">
          <a:lnSpc>
            <a:spcPct val="9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lang="de-DE" sz="1600" b="1" i="1" u="none" strike="noStrike" cap="none" normalizeH="0" baseline="0" smtClean="0">
            <a:ln>
              <a:noFill/>
            </a:ln>
            <a:solidFill>
              <a:srgbClr val="00CC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r" defTabSz="914400" rtl="0" eaLnBrk="0" fontAlgn="base" latinLnBrk="0" hangingPunct="0">
          <a:lnSpc>
            <a:spcPct val="9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lang="de-DE" sz="1600" b="1" i="1" u="none" strike="noStrike" cap="none" normalizeH="0" baseline="0" smtClean="0">
            <a:ln>
              <a:noFill/>
            </a:ln>
            <a:solidFill>
              <a:srgbClr val="00CC00"/>
            </a:solidFill>
            <a:effectLst>
              <a:outerShdw blurRad="38100" dist="38100" dir="2700000" algn="tl">
                <a:srgbClr val="000000">
                  <a:alpha val="43137"/>
                </a:srgbClr>
              </a:outerShdw>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27443</TotalTime>
  <Words>1762</Words>
  <Application>Microsoft Macintosh PowerPoint</Application>
  <PresentationFormat>On-screen Show (4:3)</PresentationFormat>
  <Paragraphs>152</Paragraphs>
  <Slides>26</Slides>
  <Notes>15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Arial</vt:lpstr>
      <vt:lpstr>News Gothic MT</vt:lpstr>
      <vt:lpstr>Times New Roman</vt:lpstr>
      <vt:lpstr>Wingdings</vt:lpstr>
      <vt:lpstr>3_Custom Design</vt:lpstr>
      <vt:lpstr>Φωτογραφία του Photo Editor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Acetylation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Novartis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Karamouzis MV</dc:title>
  <dc:creator>Karamouzis MV</dc:creator>
  <cp:lastModifiedBy>Kostas Papavassiliou</cp:lastModifiedBy>
  <cp:revision>1734</cp:revision>
  <dcterms:created xsi:type="dcterms:W3CDTF">2007-09-19T12:09:18Z</dcterms:created>
  <dcterms:modified xsi:type="dcterms:W3CDTF">2023-10-21T13:13:50Z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ource">
    <vt:lpwstr>Germo H. Gericke</vt:lpwstr>
  </property>
</Properties>
</file>