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484" r:id="rId2"/>
    <p:sldId id="483" r:id="rId3"/>
    <p:sldId id="382" r:id="rId4"/>
    <p:sldId id="386" r:id="rId5"/>
    <p:sldId id="391" r:id="rId6"/>
    <p:sldId id="508" r:id="rId7"/>
    <p:sldId id="509" r:id="rId8"/>
    <p:sldId id="510" r:id="rId9"/>
    <p:sldId id="482" r:id="rId10"/>
    <p:sldId id="397" r:id="rId11"/>
    <p:sldId id="477" r:id="rId12"/>
    <p:sldId id="421" r:id="rId13"/>
    <p:sldId id="422" r:id="rId14"/>
    <p:sldId id="511" r:id="rId15"/>
    <p:sldId id="512" r:id="rId16"/>
    <p:sldId id="429" r:id="rId17"/>
    <p:sldId id="398" r:id="rId18"/>
    <p:sldId id="496" r:id="rId19"/>
    <p:sldId id="498" r:id="rId20"/>
    <p:sldId id="399" r:id="rId21"/>
    <p:sldId id="420" r:id="rId22"/>
    <p:sldId id="497" r:id="rId23"/>
    <p:sldId id="400" r:id="rId24"/>
    <p:sldId id="456" r:id="rId25"/>
    <p:sldId id="513" r:id="rId26"/>
    <p:sldId id="322" r:id="rId27"/>
    <p:sldId id="323" r:id="rId28"/>
    <p:sldId id="499" r:id="rId29"/>
    <p:sldId id="485" r:id="rId30"/>
    <p:sldId id="262" r:id="rId31"/>
    <p:sldId id="264" r:id="rId32"/>
    <p:sldId id="265" r:id="rId33"/>
    <p:sldId id="269" r:id="rId34"/>
    <p:sldId id="301" r:id="rId35"/>
    <p:sldId id="302" r:id="rId36"/>
    <p:sldId id="590" r:id="rId37"/>
    <p:sldId id="594" r:id="rId38"/>
    <p:sldId id="487" r:id="rId39"/>
    <p:sldId id="488" r:id="rId40"/>
    <p:sldId id="489" r:id="rId41"/>
    <p:sldId id="481" r:id="rId42"/>
    <p:sldId id="490" r:id="rId43"/>
    <p:sldId id="491" r:id="rId44"/>
    <p:sldId id="492" r:id="rId45"/>
    <p:sldId id="493" r:id="rId46"/>
    <p:sldId id="595" r:id="rId4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541E3-3052-49AB-BA4D-2B3849EE1023}" v="5" dt="2023-10-18T08:56:41.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agiotis Sarantis" userId="8fbadc9103c1acc1" providerId="LiveId" clId="{18C541E3-3052-49AB-BA4D-2B3849EE1023}"/>
    <pc:docChg chg="undo custSel modSld">
      <pc:chgData name="Panagiotis Sarantis" userId="8fbadc9103c1acc1" providerId="LiveId" clId="{18C541E3-3052-49AB-BA4D-2B3849EE1023}" dt="2023-10-18T08:57:13.565" v="15" actId="1076"/>
      <pc:docMkLst>
        <pc:docMk/>
      </pc:docMkLst>
      <pc:sldChg chg="addSp delSp modSp mod">
        <pc:chgData name="Panagiotis Sarantis" userId="8fbadc9103c1acc1" providerId="LiveId" clId="{18C541E3-3052-49AB-BA4D-2B3849EE1023}" dt="2023-10-18T08:57:13.565" v="15" actId="1076"/>
        <pc:sldMkLst>
          <pc:docMk/>
          <pc:sldMk cId="0" sldId="429"/>
        </pc:sldMkLst>
        <pc:spChg chg="add del">
          <ac:chgData name="Panagiotis Sarantis" userId="8fbadc9103c1acc1" providerId="LiveId" clId="{18C541E3-3052-49AB-BA4D-2B3849EE1023}" dt="2023-10-18T08:56:46.414" v="12" actId="22"/>
          <ac:spMkLst>
            <pc:docMk/>
            <pc:sldMk cId="0" sldId="429"/>
            <ac:spMk id="5" creationId="{1463AC72-8979-BC8A-2577-DBB81187427F}"/>
          </ac:spMkLst>
        </pc:spChg>
        <pc:picChg chg="add del mod">
          <ac:chgData name="Panagiotis Sarantis" userId="8fbadc9103c1acc1" providerId="LiveId" clId="{18C541E3-3052-49AB-BA4D-2B3849EE1023}" dt="2023-10-18T08:55:44.985" v="8"/>
          <ac:picMkLst>
            <pc:docMk/>
            <pc:sldMk cId="0" sldId="429"/>
            <ac:picMk id="2" creationId="{A731E476-4749-258C-6D5B-21E4D79C0D0E}"/>
          </ac:picMkLst>
        </pc:picChg>
        <pc:picChg chg="add mod">
          <ac:chgData name="Panagiotis Sarantis" userId="8fbadc9103c1acc1" providerId="LiveId" clId="{18C541E3-3052-49AB-BA4D-2B3849EE1023}" dt="2023-10-18T08:57:13.565" v="15" actId="1076"/>
          <ac:picMkLst>
            <pc:docMk/>
            <pc:sldMk cId="0" sldId="429"/>
            <ac:picMk id="7" creationId="{41B15466-9237-71A4-6F85-8E7EA96B9D28}"/>
          </ac:picMkLst>
        </pc:picChg>
        <pc:picChg chg="add del">
          <ac:chgData name="Panagiotis Sarantis" userId="8fbadc9103c1acc1" providerId="LiveId" clId="{18C541E3-3052-49AB-BA4D-2B3849EE1023}" dt="2023-10-18T08:56:41.627" v="10" actId="478"/>
          <ac:picMkLst>
            <pc:docMk/>
            <pc:sldMk cId="0" sldId="429"/>
            <ac:picMk id="32770" creationId="{2F021650-2D38-E3EE-9F77-60A90FFA3CF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2C411-0D96-4815-A222-AEB680661BD4}" type="datetimeFigureOut">
              <a:rPr lang="el-GR" smtClean="0"/>
              <a:t>18/10/2023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7F5B7-FE57-4AFE-A467-93073BEA4CD0}" type="slidenum">
              <a:rPr lang="el-GR" smtClean="0"/>
              <a:t>‹#›</a:t>
            </a:fld>
            <a:endParaRPr lang="el-GR"/>
          </a:p>
        </p:txBody>
      </p:sp>
    </p:spTree>
    <p:extLst>
      <p:ext uri="{BB962C8B-B14F-4D97-AF65-F5344CB8AC3E}">
        <p14:creationId xmlns:p14="http://schemas.microsoft.com/office/powerpoint/2010/main" val="8904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20B30F0-F01D-41C9-97A2-5D0BF0E21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04931D-5A17-4BDB-A832-350158B5EF31}"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8195" name="Rectangle 2">
            <a:extLst>
              <a:ext uri="{FF2B5EF4-FFF2-40B4-BE49-F238E27FC236}">
                <a16:creationId xmlns:a16="http://schemas.microsoft.com/office/drawing/2014/main" id="{302BF790-B141-F4A9-92C2-50D0174CA4AA}"/>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89E2068F-9584-F06A-61E4-9C1E5DD40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a:extLst>
              <a:ext uri="{FF2B5EF4-FFF2-40B4-BE49-F238E27FC236}">
                <a16:creationId xmlns:a16="http://schemas.microsoft.com/office/drawing/2014/main" id="{DB31BDA9-A607-57DE-5C77-5262B621BD9F}"/>
              </a:ext>
            </a:extLst>
          </p:cNvPr>
          <p:cNvSpPr>
            <a:spLocks noGrp="1" noRot="1" noChangeAspect="1" noChangeArrowheads="1" noTextEdit="1"/>
          </p:cNvSpPr>
          <p:nvPr>
            <p:ph type="sldImg"/>
          </p:nvPr>
        </p:nvSpPr>
        <p:spPr>
          <a:ln/>
        </p:spPr>
      </p:sp>
      <p:sp>
        <p:nvSpPr>
          <p:cNvPr id="29699" name="2 - Θέση σημειώσεων">
            <a:extLst>
              <a:ext uri="{FF2B5EF4-FFF2-40B4-BE49-F238E27FC236}">
                <a16:creationId xmlns:a16="http://schemas.microsoft.com/office/drawing/2014/main" id="{1FB3C507-DDC1-099F-4EA8-7203B63C4C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9700" name="3 - Θέση αριθμού διαφάνειας">
            <a:extLst>
              <a:ext uri="{FF2B5EF4-FFF2-40B4-BE49-F238E27FC236}">
                <a16:creationId xmlns:a16="http://schemas.microsoft.com/office/drawing/2014/main" id="{4933AC1D-9A8E-EF8C-04F4-6153B09FAF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95EB06-0762-426C-864C-77F7A1E79D37}"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073EDE8-DC4F-7092-1BD1-9202B46DAA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255632-D384-4778-A3C5-70A3D8613303}"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33795" name="Rectangle 2">
            <a:extLst>
              <a:ext uri="{FF2B5EF4-FFF2-40B4-BE49-F238E27FC236}">
                <a16:creationId xmlns:a16="http://schemas.microsoft.com/office/drawing/2014/main" id="{EB45F878-8A6C-E7BD-9F86-20D80A683DD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71AF66EC-75D1-8CC0-DB97-E1713CFB29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98536C2-837A-F991-4712-89D875A55B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9CCD57-869A-4400-A53E-A5FC49D9A3BB}"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35843" name="Rectangle 2">
            <a:extLst>
              <a:ext uri="{FF2B5EF4-FFF2-40B4-BE49-F238E27FC236}">
                <a16:creationId xmlns:a16="http://schemas.microsoft.com/office/drawing/2014/main" id="{CFA71055-5909-02A9-1D2E-6ED3D2A1F12D}"/>
              </a:ext>
            </a:extLst>
          </p:cNvPr>
          <p:cNvSpPr>
            <a:spLocks noGrp="1" noRot="1" noChangeAspect="1" noChangeArrowheads="1" noTextEdit="1"/>
          </p:cNvSpPr>
          <p:nvPr>
            <p:ph type="sldImg"/>
          </p:nvPr>
        </p:nvSpPr>
        <p:spPr>
          <a:xfrm>
            <a:off x="1287463" y="795338"/>
            <a:ext cx="4287837" cy="3216275"/>
          </a:xfrm>
          <a:ln/>
        </p:spPr>
      </p:sp>
      <p:sp>
        <p:nvSpPr>
          <p:cNvPr id="35844" name="Rectangle 3">
            <a:extLst>
              <a:ext uri="{FF2B5EF4-FFF2-40B4-BE49-F238E27FC236}">
                <a16:creationId xmlns:a16="http://schemas.microsoft.com/office/drawing/2014/main" id="{A0816F2A-743F-9A1A-5805-570B18BEC21E}"/>
              </a:ext>
            </a:extLst>
          </p:cNvPr>
          <p:cNvSpPr>
            <a:spLocks noGrp="1" noChangeArrowheads="1"/>
          </p:cNvSpPr>
          <p:nvPr>
            <p:ph type="body" idx="1"/>
          </p:nvPr>
        </p:nvSpPr>
        <p:spPr>
          <a:xfrm>
            <a:off x="914400" y="4346575"/>
            <a:ext cx="5029200"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A8B42D4-00BD-C2B3-FC37-935696A6EC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747EB3-D233-4208-8E0C-A80149A23B1A}" type="slidenum">
              <a:rPr kumimoji="0" lang="el-GR"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l-GR"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37891" name="Rectangle 2">
            <a:extLst>
              <a:ext uri="{FF2B5EF4-FFF2-40B4-BE49-F238E27FC236}">
                <a16:creationId xmlns:a16="http://schemas.microsoft.com/office/drawing/2014/main" id="{22AF8856-271C-DCBF-7787-AE8E0287DC64}"/>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36B06296-248E-B853-51CD-22ECBE26B9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pPr>
            <a:r>
              <a:rPr lang="en-US" altLang="el-GR" sz="1000"/>
              <a:t>Signal transduction through the ErbB receptors proceeds through an ordered, multistep process.</a:t>
            </a:r>
            <a:r>
              <a:rPr lang="en-US" altLang="el-GR" sz="1000" baseline="30000"/>
              <a:t>1</a:t>
            </a:r>
            <a:r>
              <a:rPr lang="en-US" altLang="el-GR" sz="1000"/>
              <a:t> </a:t>
            </a:r>
          </a:p>
          <a:p>
            <a:pPr marL="228600" indent="-228600">
              <a:lnSpc>
                <a:spcPct val="90000"/>
              </a:lnSpc>
            </a:pPr>
            <a:endParaRPr lang="en-US" altLang="el-GR" sz="1000"/>
          </a:p>
          <a:p>
            <a:pPr marL="228600" indent="-228600">
              <a:lnSpc>
                <a:spcPct val="90000"/>
              </a:lnSpc>
              <a:buFontTx/>
              <a:buAutoNum type="arabicPeriod"/>
            </a:pPr>
            <a:r>
              <a:rPr lang="en-US" altLang="el-GR" sz="1000"/>
              <a:t>The first step requires expression of the receptor on the cell surface as well as expression of the appropriate ligand, either by the same cell or by a neighboring cell. </a:t>
            </a:r>
          </a:p>
          <a:p>
            <a:pPr marL="228600" indent="-228600">
              <a:lnSpc>
                <a:spcPct val="90000"/>
              </a:lnSpc>
              <a:buFontTx/>
              <a:buAutoNum type="arabicPeriod"/>
            </a:pPr>
            <a:r>
              <a:rPr lang="en-US" altLang="el-GR" sz="1000"/>
              <a:t>When both ligand and receptor are in close proximity, binding can occur.</a:t>
            </a:r>
          </a:p>
          <a:p>
            <a:pPr marL="228600" indent="-228600">
              <a:lnSpc>
                <a:spcPct val="90000"/>
              </a:lnSpc>
              <a:buFontTx/>
              <a:buAutoNum type="arabicPeriod"/>
            </a:pPr>
            <a:r>
              <a:rPr lang="en-US" altLang="el-GR" sz="1000"/>
              <a:t>Interaction of ligand with the receptor causes receptor pairing, or dimerization. This interaction can occur between 2 of the same receptor (homodimerization) or between 2 different ErbB family members (heterodimerization).</a:t>
            </a:r>
          </a:p>
          <a:p>
            <a:pPr marL="228600" indent="-228600">
              <a:lnSpc>
                <a:spcPct val="90000"/>
              </a:lnSpc>
              <a:buFontTx/>
              <a:buAutoNum type="arabicPeriod"/>
            </a:pPr>
            <a:r>
              <a:rPr lang="en-US" altLang="el-GR" sz="1000"/>
              <a:t>Receptor dimerization leads to activation of the intrinsic tyrosine kinase activity of the receptors, which results in transphosphorylation of the cytoplasmic tails, creating docking sites for downstream signaling molecules.</a:t>
            </a:r>
          </a:p>
          <a:p>
            <a:pPr marL="228600" indent="-228600">
              <a:lnSpc>
                <a:spcPct val="90000"/>
              </a:lnSpc>
            </a:pPr>
            <a:r>
              <a:rPr lang="en-US" altLang="el-GR" sz="1000"/>
              <a:t>5. 	The interaction of downstream signaling molecules with the receptor tails leads to the formation of a signaling complex. This triggers additional phosphorylation events and sets off a signaling cascade that activates downstream pathways including  MAPK/ERK and PI3K/Akt, producing outcomes such as cell-cycle progression, proliferation, and survival.</a:t>
            </a:r>
          </a:p>
          <a:p>
            <a:pPr marL="228600" indent="-228600">
              <a:lnSpc>
                <a:spcPct val="90000"/>
              </a:lnSpc>
            </a:pPr>
            <a:r>
              <a:rPr lang="en-US" altLang="el-GR" sz="1000"/>
              <a:t>6. 	Activation of the ErbB receptors also triggers receptor internalization in a process that involves endocytosis in clathrin-coated pits.</a:t>
            </a:r>
          </a:p>
          <a:p>
            <a:pPr marL="228600" indent="-228600">
              <a:lnSpc>
                <a:spcPct val="90000"/>
              </a:lnSpc>
            </a:pPr>
            <a:r>
              <a:rPr lang="en-US" altLang="el-GR" sz="1000"/>
              <a:t>7. 	Internalized receptors are either degraded within endosomal compartments, or recycled and returned to the cell surface. Sorting is based primarily on dimer composition. Homo- or heterodimers containing ErbB-1 are generally targeted for degradation, those containing ErbB3 are recycled, and those containing ErbB2 experience slower rates of endocytosis and increased recycling to the cell surface.</a:t>
            </a:r>
          </a:p>
          <a:p>
            <a:pPr marL="228600" indent="-228600">
              <a:lnSpc>
                <a:spcPct val="90000"/>
              </a:lnSpc>
            </a:pPr>
            <a:endParaRPr lang="en-US" altLang="el-GR" sz="1400"/>
          </a:p>
          <a:p>
            <a:pPr marL="228600" indent="-228600">
              <a:lnSpc>
                <a:spcPct val="90000"/>
              </a:lnSpc>
            </a:pPr>
            <a:r>
              <a:rPr lang="en-US" altLang="el-GR" sz="1000"/>
              <a:t>1. Yarden Y, Sliwkowski MX. Untangling the ErbB signalling network. </a:t>
            </a:r>
            <a:r>
              <a:rPr lang="en-US" altLang="el-GR" sz="1000" i="1"/>
              <a:t>Nat Rev Mol Cell Biol</a:t>
            </a:r>
            <a:r>
              <a:rPr lang="en-US" altLang="el-GR" sz="1000"/>
              <a:t> 2001; 2:127-37.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a:extLst>
              <a:ext uri="{FF2B5EF4-FFF2-40B4-BE49-F238E27FC236}">
                <a16:creationId xmlns:a16="http://schemas.microsoft.com/office/drawing/2014/main" id="{449EAD5F-A0F9-153B-A3D3-65016F88F091}"/>
              </a:ext>
            </a:extLst>
          </p:cNvPr>
          <p:cNvSpPr>
            <a:spLocks noGrp="1" noRot="1" noChangeAspect="1" noChangeArrowheads="1" noTextEdit="1"/>
          </p:cNvSpPr>
          <p:nvPr>
            <p:ph type="sldImg"/>
          </p:nvPr>
        </p:nvSpPr>
        <p:spPr>
          <a:ln/>
        </p:spPr>
      </p:sp>
      <p:sp>
        <p:nvSpPr>
          <p:cNvPr id="39939" name="2 - Θέση σημειώσεων">
            <a:extLst>
              <a:ext uri="{FF2B5EF4-FFF2-40B4-BE49-F238E27FC236}">
                <a16:creationId xmlns:a16="http://schemas.microsoft.com/office/drawing/2014/main" id="{8E526755-E874-AE7D-3039-985A153E4B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9940" name="3 - Θέση αριθμού διαφάνειας">
            <a:extLst>
              <a:ext uri="{FF2B5EF4-FFF2-40B4-BE49-F238E27FC236}">
                <a16:creationId xmlns:a16="http://schemas.microsoft.com/office/drawing/2014/main" id="{FC7E39BC-4E06-EAB6-3B40-792CC4F9AC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36BAA2-97DD-41DF-B037-27A0C5173717}"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6BF5A6F-31A9-35A2-D031-21FA4477A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184D62-B2A7-4287-BEB2-DC48AD5C083C}"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41987" name="Rectangle 2">
            <a:extLst>
              <a:ext uri="{FF2B5EF4-FFF2-40B4-BE49-F238E27FC236}">
                <a16:creationId xmlns:a16="http://schemas.microsoft.com/office/drawing/2014/main" id="{37E9AC24-AC3E-C3BC-9337-AE61B383A5A5}"/>
              </a:ext>
            </a:extLst>
          </p:cNvPr>
          <p:cNvSpPr>
            <a:spLocks noGrp="1" noRot="1" noChangeAspect="1" noChangeArrowheads="1" noTextEdit="1"/>
          </p:cNvSpPr>
          <p:nvPr>
            <p:ph type="sldImg"/>
          </p:nvPr>
        </p:nvSpPr>
        <p:spPr>
          <a:xfrm>
            <a:off x="1143000" y="687388"/>
            <a:ext cx="4570413" cy="3427412"/>
          </a:xfrm>
          <a:ln/>
        </p:spPr>
      </p:sp>
      <p:sp>
        <p:nvSpPr>
          <p:cNvPr id="41988" name="Rectangle 3">
            <a:extLst>
              <a:ext uri="{FF2B5EF4-FFF2-40B4-BE49-F238E27FC236}">
                <a16:creationId xmlns:a16="http://schemas.microsoft.com/office/drawing/2014/main" id="{728979C1-0506-E5AF-DCFB-13C6442EE356}"/>
              </a:ext>
            </a:extLst>
          </p:cNvPr>
          <p:cNvSpPr>
            <a:spLocks noGrp="1" noChangeArrowheads="1"/>
          </p:cNvSpPr>
          <p:nvPr>
            <p:ph type="body" idx="1"/>
          </p:nvPr>
        </p:nvSpPr>
        <p:spPr>
          <a:xfrm>
            <a:off x="684213" y="4343400"/>
            <a:ext cx="54895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389E22C-C5D6-FD92-E1E3-7BD69A9C4E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3281C1-BC43-4E2E-9759-74C2ACD60EF6}" type="slidenum">
              <a:rPr kumimoji="0" lang="el-GR"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l-GR"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44035" name="Rectangle 2">
            <a:extLst>
              <a:ext uri="{FF2B5EF4-FFF2-40B4-BE49-F238E27FC236}">
                <a16:creationId xmlns:a16="http://schemas.microsoft.com/office/drawing/2014/main" id="{4E0D5E5A-3B71-F25C-9D25-9A835051141C}"/>
              </a:ext>
            </a:extLst>
          </p:cNvPr>
          <p:cNvSpPr>
            <a:spLocks noGrp="1" noRot="1" noChangeAspect="1" noChangeArrowheads="1" noTextEdit="1"/>
          </p:cNvSpPr>
          <p:nvPr>
            <p:ph type="sldImg"/>
          </p:nvPr>
        </p:nvSpPr>
        <p:spPr>
          <a:xfrm>
            <a:off x="1338263" y="914400"/>
            <a:ext cx="4179887" cy="3135313"/>
          </a:xfrm>
          <a:solidFill>
            <a:srgbClr val="FFFFFF"/>
          </a:solidFill>
          <a:ln/>
        </p:spPr>
      </p:sp>
      <p:sp>
        <p:nvSpPr>
          <p:cNvPr id="44036" name="Rectangle 3">
            <a:extLst>
              <a:ext uri="{FF2B5EF4-FFF2-40B4-BE49-F238E27FC236}">
                <a16:creationId xmlns:a16="http://schemas.microsoft.com/office/drawing/2014/main" id="{700A551F-CD63-D6DA-C02C-012F06B779E6}"/>
              </a:ext>
            </a:extLst>
          </p:cNvPr>
          <p:cNvSpPr>
            <a:spLocks noGrp="1" noChangeArrowheads="1"/>
          </p:cNvSpPr>
          <p:nvPr>
            <p:ph type="body" idx="1"/>
          </p:nvPr>
        </p:nvSpPr>
        <p:spPr>
          <a:xfrm>
            <a:off x="1046163" y="4352925"/>
            <a:ext cx="4770437" cy="347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3FA76B0-C36C-3311-6A9A-0310323AF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7ACC7D-1343-49A8-8968-05A85BF2A1C5}" type="slidenum">
              <a:rPr kumimoji="0" lang="el-GR"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l-GR"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46083" name="Rectangle 2">
            <a:extLst>
              <a:ext uri="{FF2B5EF4-FFF2-40B4-BE49-F238E27FC236}">
                <a16:creationId xmlns:a16="http://schemas.microsoft.com/office/drawing/2014/main" id="{6220A02B-47C2-F2EB-D60C-91BA70D0C35D}"/>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997C1940-C9FE-952E-D306-1B1656254B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282D52B-C122-F165-D851-A9E32802D3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26EF57-7147-4CFE-8065-9087E70BF845}"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48131" name="Rectangle 2">
            <a:extLst>
              <a:ext uri="{FF2B5EF4-FFF2-40B4-BE49-F238E27FC236}">
                <a16:creationId xmlns:a16="http://schemas.microsoft.com/office/drawing/2014/main" id="{B46CE302-87D9-46FE-EEE3-DE1001E3E3C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43D31E8-5C75-6294-CE57-8EF89C9D65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60EC56C-1496-792C-5404-47FCBEF262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DB1BB7-493A-40A1-A291-8E4DDD93411E}" type="slidenum">
              <a:rPr kumimoji="0" lang="el-GR"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l-GR"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50179" name="Rectangle 2">
            <a:extLst>
              <a:ext uri="{FF2B5EF4-FFF2-40B4-BE49-F238E27FC236}">
                <a16:creationId xmlns:a16="http://schemas.microsoft.com/office/drawing/2014/main" id="{7278C3EA-87AF-D05B-CCB4-51D0FAFADF63}"/>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CA1E33A7-85D6-1DF2-A918-FB194B4AC1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74802E0-14B7-41CC-B3A3-6A95F0BF94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ED12CA-82D8-468C-AF59-E42F88AAE180}"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10243" name="Rectangle 2">
            <a:extLst>
              <a:ext uri="{FF2B5EF4-FFF2-40B4-BE49-F238E27FC236}">
                <a16:creationId xmlns:a16="http://schemas.microsoft.com/office/drawing/2014/main" id="{FD38FE6D-A6CD-65A1-47A1-66244A199205}"/>
              </a:ext>
            </a:extLst>
          </p:cNvPr>
          <p:cNvSpPr>
            <a:spLocks noGrp="1" noRot="1" noChangeAspect="1" noChangeArrowheads="1" noTextEdit="1"/>
          </p:cNvSpPr>
          <p:nvPr>
            <p:ph type="sldImg"/>
          </p:nvPr>
        </p:nvSpPr>
        <p:spPr>
          <a:xfrm>
            <a:off x="1143000" y="687388"/>
            <a:ext cx="4570413" cy="3427412"/>
          </a:xfrm>
          <a:ln/>
        </p:spPr>
      </p:sp>
      <p:sp>
        <p:nvSpPr>
          <p:cNvPr id="10244" name="Rectangle 3">
            <a:extLst>
              <a:ext uri="{FF2B5EF4-FFF2-40B4-BE49-F238E27FC236}">
                <a16:creationId xmlns:a16="http://schemas.microsoft.com/office/drawing/2014/main" id="{937B737B-771A-722E-B3BE-FD482140477A}"/>
              </a:ext>
            </a:extLst>
          </p:cNvPr>
          <p:cNvSpPr>
            <a:spLocks noGrp="1" noChangeArrowheads="1"/>
          </p:cNvSpPr>
          <p:nvPr>
            <p:ph type="body" idx="1"/>
          </p:nvPr>
        </p:nvSpPr>
        <p:spPr>
          <a:xfrm>
            <a:off x="684213" y="4343400"/>
            <a:ext cx="54895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t>Through these “hallmarks” or features of cancer cells, tumors are able to proliferate with limitless replicative potential, enabling tumors to grow, invade, and metastasize.</a:t>
            </a:r>
          </a:p>
          <a:p>
            <a:endParaRPr lang="en-US" altLang="el-GR"/>
          </a:p>
        </p:txBody>
      </p:sp>
      <p:sp>
        <p:nvSpPr>
          <p:cNvPr id="10245" name="Rectangle 4">
            <a:extLst>
              <a:ext uri="{FF2B5EF4-FFF2-40B4-BE49-F238E27FC236}">
                <a16:creationId xmlns:a16="http://schemas.microsoft.com/office/drawing/2014/main" id="{DDC168CA-721A-7376-EAF8-BECC8D4E94BF}"/>
              </a:ext>
            </a:extLst>
          </p:cNvPr>
          <p:cNvSpPr>
            <a:spLocks noChangeArrowheads="1"/>
          </p:cNvSpPr>
          <p:nvPr/>
        </p:nvSpPr>
        <p:spPr bwMode="auto">
          <a:xfrm>
            <a:off x="860425" y="8753475"/>
            <a:ext cx="3397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712" tIns="45356" rIns="90712" bIns="45356" anchor="b">
            <a:spAutoFit/>
          </a:bodyPr>
          <a:lstStyle>
            <a:lvl1pPr defTabSz="906463">
              <a:defRPr sz="1600" b="1" i="1">
                <a:solidFill>
                  <a:srgbClr val="00CC00"/>
                </a:solidFill>
                <a:latin typeface="Arial" panose="020B0604020202020204" pitchFamily="34" charset="0"/>
              </a:defRPr>
            </a:lvl1pPr>
            <a:lvl2pPr marL="742950" indent="-285750" defTabSz="906463">
              <a:defRPr sz="1600" b="1" i="1">
                <a:solidFill>
                  <a:srgbClr val="00CC00"/>
                </a:solidFill>
                <a:latin typeface="Arial" panose="020B0604020202020204" pitchFamily="34" charset="0"/>
              </a:defRPr>
            </a:lvl2pPr>
            <a:lvl3pPr marL="1143000" indent="-228600" defTabSz="906463">
              <a:defRPr sz="1600" b="1" i="1">
                <a:solidFill>
                  <a:srgbClr val="00CC00"/>
                </a:solidFill>
                <a:latin typeface="Arial" panose="020B0604020202020204" pitchFamily="34" charset="0"/>
              </a:defRPr>
            </a:lvl3pPr>
            <a:lvl4pPr marL="1600200" indent="-228600" defTabSz="906463">
              <a:defRPr sz="1600" b="1" i="1">
                <a:solidFill>
                  <a:srgbClr val="00CC00"/>
                </a:solidFill>
                <a:latin typeface="Arial" panose="020B0604020202020204" pitchFamily="34" charset="0"/>
              </a:defRPr>
            </a:lvl4pPr>
            <a:lvl5pPr marL="2057400" indent="-228600" defTabSz="906463">
              <a:defRPr sz="1600" b="1" i="1">
                <a:solidFill>
                  <a:srgbClr val="00CC00"/>
                </a:solidFill>
                <a:latin typeface="Arial" panose="020B0604020202020204" pitchFamily="34" charset="0"/>
              </a:defRPr>
            </a:lvl5pPr>
            <a:lvl6pPr marL="2514600" indent="-228600" defTabSz="906463" eaLnBrk="0" fontAlgn="base" hangingPunct="0">
              <a:spcBef>
                <a:spcPct val="0"/>
              </a:spcBef>
              <a:spcAft>
                <a:spcPct val="0"/>
              </a:spcAft>
              <a:defRPr sz="1600" b="1" i="1">
                <a:solidFill>
                  <a:srgbClr val="00CC00"/>
                </a:solidFill>
                <a:latin typeface="Arial" panose="020B0604020202020204" pitchFamily="34" charset="0"/>
              </a:defRPr>
            </a:lvl6pPr>
            <a:lvl7pPr marL="2971800" indent="-228600" defTabSz="906463" eaLnBrk="0" fontAlgn="base" hangingPunct="0">
              <a:spcBef>
                <a:spcPct val="0"/>
              </a:spcBef>
              <a:spcAft>
                <a:spcPct val="0"/>
              </a:spcAft>
              <a:defRPr sz="1600" b="1" i="1">
                <a:solidFill>
                  <a:srgbClr val="00CC00"/>
                </a:solidFill>
                <a:latin typeface="Arial" panose="020B0604020202020204" pitchFamily="34" charset="0"/>
              </a:defRPr>
            </a:lvl7pPr>
            <a:lvl8pPr marL="3429000" indent="-228600" defTabSz="906463" eaLnBrk="0" fontAlgn="base" hangingPunct="0">
              <a:spcBef>
                <a:spcPct val="0"/>
              </a:spcBef>
              <a:spcAft>
                <a:spcPct val="0"/>
              </a:spcAft>
              <a:defRPr sz="1600" b="1" i="1">
                <a:solidFill>
                  <a:srgbClr val="00CC00"/>
                </a:solidFill>
                <a:latin typeface="Arial" panose="020B0604020202020204" pitchFamily="34" charset="0"/>
              </a:defRPr>
            </a:lvl8pPr>
            <a:lvl9pPr marL="3886200" indent="-228600" defTabSz="906463"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l" defTabSz="906463" rtl="0" eaLnBrk="0" fontAlgn="base" latinLnBrk="0" hangingPunct="0">
              <a:lnSpc>
                <a:spcPct val="100000"/>
              </a:lnSpc>
              <a:spcBef>
                <a:spcPct val="0"/>
              </a:spcBef>
              <a:spcAft>
                <a:spcPct val="25000"/>
              </a:spcAft>
              <a:buClrTx/>
              <a:buSzTx/>
              <a:buFontTx/>
              <a:buNone/>
              <a:tabLst/>
              <a:defRPr/>
            </a:pPr>
            <a:r>
              <a:rPr kumimoji="0" lang="en-US" altLang="el-GR"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Adapted from Hanahan and Weinberg. </a:t>
            </a:r>
            <a:r>
              <a:rPr kumimoji="0" lang="en-US" altLang="el-GR" sz="10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Cell</a:t>
            </a:r>
            <a:r>
              <a:rPr kumimoji="0" lang="en-US" altLang="el-GR"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2000;100:58.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E9FA1E2-AE13-2C45-1467-795D841065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6272013B-5C31-451B-9F15-581CCC7FE84B}" type="slidenum">
              <a:rPr lang="de-DE" altLang="el-GR" sz="1200" b="0" i="0" smtClean="0">
                <a:solidFill>
                  <a:schemeClr val="tx1"/>
                </a:solidFill>
                <a:latin typeface="News Gothic MT" panose="020B0504020203020204" pitchFamily="34" charset="0"/>
              </a:rPr>
              <a:pPr/>
              <a:t>25</a:t>
            </a:fld>
            <a:endParaRPr lang="de-DE" altLang="el-GR" sz="1200" b="0" i="0">
              <a:solidFill>
                <a:schemeClr val="tx1"/>
              </a:solidFill>
              <a:latin typeface="News Gothic MT" panose="020B0504020203020204" pitchFamily="34" charset="0"/>
            </a:endParaRPr>
          </a:p>
        </p:txBody>
      </p:sp>
      <p:sp>
        <p:nvSpPr>
          <p:cNvPr id="54275" name="Rectangle 2">
            <a:extLst>
              <a:ext uri="{FF2B5EF4-FFF2-40B4-BE49-F238E27FC236}">
                <a16:creationId xmlns:a16="http://schemas.microsoft.com/office/drawing/2014/main" id="{699CF29B-605A-C361-501B-09E76D2D0CAE}"/>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34130BEF-21D5-2C8C-750B-99DC294A00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16C462B-4504-1193-3F2D-0157DBA9C1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01675" indent="-269875">
              <a:defRPr sz="1600" b="1" i="1">
                <a:solidFill>
                  <a:srgbClr val="00CC00"/>
                </a:solidFill>
                <a:latin typeface="Arial" panose="020B0604020202020204" pitchFamily="34" charset="0"/>
              </a:defRPr>
            </a:lvl2pPr>
            <a:lvl3pPr marL="1081088" indent="-215900">
              <a:defRPr sz="1600" b="1" i="1">
                <a:solidFill>
                  <a:srgbClr val="00CC00"/>
                </a:solidFill>
                <a:latin typeface="Arial" panose="020B0604020202020204" pitchFamily="34" charset="0"/>
              </a:defRPr>
            </a:lvl3pPr>
            <a:lvl4pPr marL="1512888" indent="-215900">
              <a:defRPr sz="1600" b="1" i="1">
                <a:solidFill>
                  <a:srgbClr val="00CC00"/>
                </a:solidFill>
                <a:latin typeface="Arial" panose="020B0604020202020204" pitchFamily="34" charset="0"/>
              </a:defRPr>
            </a:lvl4pPr>
            <a:lvl5pPr marL="1944688" indent="-215900">
              <a:defRPr sz="1600" b="1" i="1">
                <a:solidFill>
                  <a:srgbClr val="00CC00"/>
                </a:solidFill>
                <a:latin typeface="Arial" panose="020B0604020202020204" pitchFamily="34" charset="0"/>
              </a:defRPr>
            </a:lvl5pPr>
            <a:lvl6pPr marL="2401888" indent="-215900" eaLnBrk="0" fontAlgn="base" hangingPunct="0">
              <a:spcBef>
                <a:spcPct val="0"/>
              </a:spcBef>
              <a:spcAft>
                <a:spcPct val="0"/>
              </a:spcAft>
              <a:defRPr sz="1600" b="1" i="1">
                <a:solidFill>
                  <a:srgbClr val="00CC00"/>
                </a:solidFill>
                <a:latin typeface="Arial" panose="020B0604020202020204" pitchFamily="34" charset="0"/>
              </a:defRPr>
            </a:lvl6pPr>
            <a:lvl7pPr marL="2859088" indent="-215900" eaLnBrk="0" fontAlgn="base" hangingPunct="0">
              <a:spcBef>
                <a:spcPct val="0"/>
              </a:spcBef>
              <a:spcAft>
                <a:spcPct val="0"/>
              </a:spcAft>
              <a:defRPr sz="1600" b="1" i="1">
                <a:solidFill>
                  <a:srgbClr val="00CC00"/>
                </a:solidFill>
                <a:latin typeface="Arial" panose="020B0604020202020204" pitchFamily="34" charset="0"/>
              </a:defRPr>
            </a:lvl7pPr>
            <a:lvl8pPr marL="3316288" indent="-215900" eaLnBrk="0" fontAlgn="base" hangingPunct="0">
              <a:spcBef>
                <a:spcPct val="0"/>
              </a:spcBef>
              <a:spcAft>
                <a:spcPct val="0"/>
              </a:spcAft>
              <a:defRPr sz="1600" b="1" i="1">
                <a:solidFill>
                  <a:srgbClr val="00CC00"/>
                </a:solidFill>
                <a:latin typeface="Arial" panose="020B0604020202020204" pitchFamily="34" charset="0"/>
              </a:defRPr>
            </a:lvl8pPr>
            <a:lvl9pPr marL="3773488" indent="-215900" eaLnBrk="0" fontAlgn="base" hangingPunct="0">
              <a:spcBef>
                <a:spcPct val="0"/>
              </a:spcBef>
              <a:spcAft>
                <a:spcPct val="0"/>
              </a:spcAft>
              <a:defRPr sz="1600" b="1" i="1">
                <a:solidFill>
                  <a:srgbClr val="00CC00"/>
                </a:solidFill>
                <a:latin typeface="Arial" panose="020B0604020202020204" pitchFamily="34" charset="0"/>
              </a:defRPr>
            </a:lvl9pPr>
          </a:lstStyle>
          <a:p>
            <a:fld id="{9390D454-4ED4-4A79-AE6D-0141910BF44F}" type="slidenum">
              <a:rPr lang="en-US" altLang="el-GR" sz="1200" b="0" i="0" smtClean="0">
                <a:solidFill>
                  <a:srgbClr val="000000"/>
                </a:solidFill>
                <a:latin typeface="Times New Roman" panose="02020603050405020304" pitchFamily="18" charset="0"/>
              </a:rPr>
              <a:pPr/>
              <a:t>26</a:t>
            </a:fld>
            <a:endParaRPr lang="en-US" altLang="el-GR" sz="1200" b="0" i="0">
              <a:solidFill>
                <a:srgbClr val="000000"/>
              </a:solidFill>
              <a:latin typeface="Times New Roman" panose="02020603050405020304" pitchFamily="18" charset="0"/>
            </a:endParaRPr>
          </a:p>
        </p:txBody>
      </p:sp>
      <p:sp>
        <p:nvSpPr>
          <p:cNvPr id="56323" name="Rectangle 2">
            <a:extLst>
              <a:ext uri="{FF2B5EF4-FFF2-40B4-BE49-F238E27FC236}">
                <a16:creationId xmlns:a16="http://schemas.microsoft.com/office/drawing/2014/main" id="{E38B603D-F51E-B71F-5EF2-255FF551692B}"/>
              </a:ext>
            </a:extLst>
          </p:cNvPr>
          <p:cNvSpPr>
            <a:spLocks noGrp="1" noRot="1" noChangeAspect="1" noChangeArrowheads="1" noTextEdit="1"/>
          </p:cNvSpPr>
          <p:nvPr>
            <p:ph type="sldImg"/>
          </p:nvPr>
        </p:nvSpPr>
        <p:spPr>
          <a:xfrm>
            <a:off x="1087438" y="603250"/>
            <a:ext cx="4684712" cy="3514725"/>
          </a:xfrm>
          <a:ln/>
        </p:spPr>
      </p:sp>
      <p:sp>
        <p:nvSpPr>
          <p:cNvPr id="56324" name="Rectangle 3">
            <a:extLst>
              <a:ext uri="{FF2B5EF4-FFF2-40B4-BE49-F238E27FC236}">
                <a16:creationId xmlns:a16="http://schemas.microsoft.com/office/drawing/2014/main" id="{126AAC95-4458-5D18-020C-29EFB64659E9}"/>
              </a:ext>
            </a:extLst>
          </p:cNvPr>
          <p:cNvSpPr>
            <a:spLocks noGrp="1" noChangeArrowheads="1"/>
          </p:cNvSpPr>
          <p:nvPr>
            <p:ph type="body" idx="1"/>
          </p:nvPr>
        </p:nvSpPr>
        <p:spPr>
          <a:xfrm>
            <a:off x="989013" y="4441825"/>
            <a:ext cx="4646612"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l-GR"/>
              <a:t>The HER2 subtype of breast cancer, defined by amplification of the HER2 gene, represents 20% to 25% of breast cancers, and this number is relatively consistent worldwide. When the HER2 gene is amplified, the number of HER2 receptors expressed in the cell increases. As shown in the upper left-hand corner of this slide, a normal cell or a breast cancer cell without the HER2 alteration typically expresses 20,000-50,000 receptors per cell-surface membrane. However, as shown in the center of this slide, HER2 amplification in a tumor cell results in a commensurate overexpression of the receptor and the expression of 2 million or more HER2 receptors per cell in some patients. In general, there is a 2 log increase in the number of receptors displayed on tumor cells when the HER2 alteration is present, which has several phenotypic consequences. Compared with a HER2-normal cell, a HER2-overexpressing cell: </a:t>
            </a:r>
          </a:p>
          <a:p>
            <a:pPr eaLnBrk="1" hangingPunct="1">
              <a:buFontTx/>
              <a:buChar char="•"/>
            </a:pPr>
            <a:r>
              <a:rPr lang="en-US" altLang="el-GR"/>
              <a:t>Has a significantly increased growth rate (as shown in the bottom right-hand corner of this slide)</a:t>
            </a:r>
          </a:p>
          <a:p>
            <a:pPr eaLnBrk="1" hangingPunct="1">
              <a:buFontTx/>
              <a:buChar char="•"/>
            </a:pPr>
            <a:r>
              <a:rPr lang="en-US" altLang="el-GR"/>
              <a:t>Has a significantly increased ability to form tumors in experimental mice</a:t>
            </a:r>
          </a:p>
          <a:p>
            <a:pPr eaLnBrk="1" hangingPunct="1">
              <a:buFontTx/>
              <a:buChar char="•"/>
            </a:pPr>
            <a:r>
              <a:rPr lang="en-US" altLang="el-GR"/>
              <a:t>Displays an increased ability to form metastatic deposits in animal models owing to an increase in cellular motility</a:t>
            </a:r>
          </a:p>
          <a:p>
            <a:pPr eaLnBrk="1" hangingPunct="1">
              <a:buFontTx/>
              <a:buChar char="•"/>
            </a:pPr>
            <a:r>
              <a:rPr lang="en-US" altLang="el-GR"/>
              <a:t>Begins to secrete high levels of vascular endothelial growth factor (VEGF) to support metastatic growth</a:t>
            </a:r>
          </a:p>
          <a:p>
            <a:pPr eaLnBrk="1" hangingPunct="1"/>
            <a:r>
              <a:rPr lang="en-US" altLang="el-GR"/>
              <a:t> </a:t>
            </a:r>
          </a:p>
          <a:p>
            <a:pPr eaLnBrk="1" hangingPunct="1"/>
            <a:r>
              <a:rPr lang="en-US" altLang="el-GR"/>
              <a:t>When making therapeutic decisions, it is important to keep in mind that HER2-overexpressing cells are frequently estrogen receptor and progesterone receptor positive, like in the case patient’s tumor. Although estrogen receptor– and progesterone receptor–positive breast cancers are likely responsive to hormonal therapy, response rates decrease significantly with hormonal therapy alone when the HER2 alteration is present.</a:t>
            </a:r>
          </a:p>
          <a:p>
            <a:pPr eaLnBrk="1" hangingPunct="1"/>
            <a:endParaRPr lang="en-US" altLang="el-GR" baseline="30000"/>
          </a:p>
        </p:txBody>
      </p:sp>
      <p:sp>
        <p:nvSpPr>
          <p:cNvPr id="56325" name="Text Box 4">
            <a:extLst>
              <a:ext uri="{FF2B5EF4-FFF2-40B4-BE49-F238E27FC236}">
                <a16:creationId xmlns:a16="http://schemas.microsoft.com/office/drawing/2014/main" id="{84A40A39-2287-BDA1-F4D6-987052A041C4}"/>
              </a:ext>
            </a:extLst>
          </p:cNvPr>
          <p:cNvSpPr txBox="1">
            <a:spLocks noChangeArrowheads="1"/>
          </p:cNvSpPr>
          <p:nvPr/>
        </p:nvSpPr>
        <p:spPr bwMode="auto">
          <a:xfrm>
            <a:off x="871538" y="8032750"/>
            <a:ext cx="2936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90" tIns="45045" rIns="90090" bIns="45045" anchor="b">
            <a:spAutoFit/>
          </a:bodyPr>
          <a:lstStyle>
            <a:lvl1pPr marL="180975" indent="-180975" defTabSz="952500">
              <a:spcBef>
                <a:spcPct val="30000"/>
              </a:spcBef>
              <a:defRPr sz="1200">
                <a:solidFill>
                  <a:schemeClr val="tx1"/>
                </a:solidFill>
                <a:latin typeface="News Gothic MT" panose="020B0504020203020204" pitchFamily="34" charset="0"/>
              </a:defRPr>
            </a:lvl1pPr>
            <a:lvl2pPr marL="742950" indent="-285750" defTabSz="952500">
              <a:spcBef>
                <a:spcPct val="30000"/>
              </a:spcBef>
              <a:defRPr sz="1200">
                <a:solidFill>
                  <a:schemeClr val="tx1"/>
                </a:solidFill>
                <a:latin typeface="News Gothic MT" panose="020B0504020203020204" pitchFamily="34" charset="0"/>
              </a:defRPr>
            </a:lvl2pPr>
            <a:lvl3pPr marL="1143000" indent="-228600" defTabSz="952500">
              <a:spcBef>
                <a:spcPct val="30000"/>
              </a:spcBef>
              <a:defRPr sz="1200">
                <a:solidFill>
                  <a:schemeClr val="tx1"/>
                </a:solidFill>
                <a:latin typeface="News Gothic MT" panose="020B0504020203020204" pitchFamily="34" charset="0"/>
              </a:defRPr>
            </a:lvl3pPr>
            <a:lvl4pPr marL="1600200" indent="-228600" defTabSz="952500">
              <a:spcBef>
                <a:spcPct val="30000"/>
              </a:spcBef>
              <a:defRPr sz="1200">
                <a:solidFill>
                  <a:schemeClr val="tx1"/>
                </a:solidFill>
                <a:latin typeface="News Gothic MT" panose="020B0504020203020204" pitchFamily="34" charset="0"/>
              </a:defRPr>
            </a:lvl4pPr>
            <a:lvl5pPr marL="2057400" indent="-228600" defTabSz="952500">
              <a:spcBef>
                <a:spcPct val="30000"/>
              </a:spcBef>
              <a:defRPr sz="1200">
                <a:solidFill>
                  <a:schemeClr val="tx1"/>
                </a:solidFill>
                <a:latin typeface="News Gothic MT" panose="020B0504020203020204" pitchFamily="34" charset="0"/>
              </a:defRPr>
            </a:lvl5pPr>
            <a:lvl6pPr marL="2514600" indent="-228600" defTabSz="952500" eaLnBrk="0" fontAlgn="base" hangingPunct="0">
              <a:spcBef>
                <a:spcPct val="30000"/>
              </a:spcBef>
              <a:spcAft>
                <a:spcPct val="0"/>
              </a:spcAft>
              <a:defRPr sz="1200">
                <a:solidFill>
                  <a:schemeClr val="tx1"/>
                </a:solidFill>
                <a:latin typeface="News Gothic MT" panose="020B0504020203020204" pitchFamily="34" charset="0"/>
              </a:defRPr>
            </a:lvl6pPr>
            <a:lvl7pPr marL="2971800" indent="-228600" defTabSz="952500" eaLnBrk="0" fontAlgn="base" hangingPunct="0">
              <a:spcBef>
                <a:spcPct val="30000"/>
              </a:spcBef>
              <a:spcAft>
                <a:spcPct val="0"/>
              </a:spcAft>
              <a:defRPr sz="1200">
                <a:solidFill>
                  <a:schemeClr val="tx1"/>
                </a:solidFill>
                <a:latin typeface="News Gothic MT" panose="020B0504020203020204" pitchFamily="34" charset="0"/>
              </a:defRPr>
            </a:lvl7pPr>
            <a:lvl8pPr marL="3429000" indent="-228600" defTabSz="952500" eaLnBrk="0" fontAlgn="base" hangingPunct="0">
              <a:spcBef>
                <a:spcPct val="30000"/>
              </a:spcBef>
              <a:spcAft>
                <a:spcPct val="0"/>
              </a:spcAft>
              <a:defRPr sz="1200">
                <a:solidFill>
                  <a:schemeClr val="tx1"/>
                </a:solidFill>
                <a:latin typeface="News Gothic MT" panose="020B0504020203020204" pitchFamily="34" charset="0"/>
              </a:defRPr>
            </a:lvl8pPr>
            <a:lvl9pPr marL="3886200" indent="-228600" defTabSz="952500" eaLnBrk="0" fontAlgn="base" hangingPunct="0">
              <a:spcBef>
                <a:spcPct val="30000"/>
              </a:spcBef>
              <a:spcAft>
                <a:spcPct val="0"/>
              </a:spcAft>
              <a:defRPr sz="1200">
                <a:solidFill>
                  <a:schemeClr val="tx1"/>
                </a:solidFill>
                <a:latin typeface="News Gothic MT" panose="020B0504020203020204" pitchFamily="34" charset="0"/>
              </a:defRPr>
            </a:lvl9pPr>
          </a:lstStyle>
          <a:p>
            <a:pPr eaLnBrk="1" hangingPunct="1">
              <a:spcBef>
                <a:spcPct val="0"/>
              </a:spcBef>
            </a:pPr>
            <a:r>
              <a:rPr lang="en-GB" altLang="el-GR" sz="1000">
                <a:solidFill>
                  <a:srgbClr val="000000"/>
                </a:solidFill>
                <a:latin typeface="Arial" panose="020B0604020202020204" pitchFamily="34" charset="0"/>
                <a:cs typeface="Arial" panose="020B0604020202020204" pitchFamily="34" charset="0"/>
              </a:rPr>
              <a:t>1. Rowinsky. Annu Rev Med. 2004;55:433.</a:t>
            </a:r>
          </a:p>
          <a:p>
            <a:pPr eaLnBrk="1" hangingPunct="1">
              <a:spcBef>
                <a:spcPct val="0"/>
              </a:spcBef>
            </a:pPr>
            <a:r>
              <a:rPr lang="en-GB" altLang="el-GR" sz="1000">
                <a:solidFill>
                  <a:srgbClr val="000000"/>
                </a:solidFill>
                <a:latin typeface="Arial" panose="020B0604020202020204" pitchFamily="34" charset="0"/>
                <a:cs typeface="Arial" panose="020B0604020202020204" pitchFamily="34" charset="0"/>
              </a:rPr>
              <a:t>2</a:t>
            </a:r>
            <a:r>
              <a:rPr lang="fr-FR" altLang="el-GR" sz="1000">
                <a:solidFill>
                  <a:srgbClr val="000000"/>
                </a:solidFill>
                <a:latin typeface="Arial" panose="020B0604020202020204" pitchFamily="34" charset="0"/>
                <a:cs typeface="Arial" panose="020B0604020202020204" pitchFamily="34" charset="0"/>
              </a:rPr>
              <a:t>. Slamon et al. Science. 1987;235:177.</a:t>
            </a:r>
            <a:endParaRPr lang="en-GB" altLang="el-GR" sz="1000">
              <a:solidFill>
                <a:srgbClr val="000000"/>
              </a:solidFill>
              <a:latin typeface="Arial" panose="020B0604020202020204" pitchFamily="34" charset="0"/>
              <a:cs typeface="Arial" panose="020B0604020202020204" pitchFamily="34" charset="0"/>
            </a:endParaRPr>
          </a:p>
          <a:p>
            <a:pPr eaLnBrk="1" hangingPunct="1">
              <a:spcBef>
                <a:spcPct val="0"/>
              </a:spcBef>
            </a:pPr>
            <a:r>
              <a:rPr lang="en-GB" altLang="el-GR" sz="1000">
                <a:solidFill>
                  <a:srgbClr val="000000"/>
                </a:solidFill>
                <a:latin typeface="Arial" panose="020B0604020202020204" pitchFamily="34" charset="0"/>
                <a:cs typeface="Arial" panose="020B0604020202020204" pitchFamily="34" charset="0"/>
              </a:rPr>
              <a:t>3. </a:t>
            </a:r>
            <a:r>
              <a:rPr lang="en-US" altLang="el-GR" sz="1000">
                <a:solidFill>
                  <a:srgbClr val="000000"/>
                </a:solidFill>
                <a:latin typeface="Arial" panose="020B0604020202020204" pitchFamily="34" charset="0"/>
                <a:cs typeface="Arial" panose="020B0604020202020204" pitchFamily="34" charset="0"/>
              </a:rPr>
              <a:t>Pegram et al. Cancer Treat Res. 2000;103:57.</a:t>
            </a:r>
            <a:endParaRPr lang="en-GB" altLang="el-GR" sz="100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a:extLst>
              <a:ext uri="{FF2B5EF4-FFF2-40B4-BE49-F238E27FC236}">
                <a16:creationId xmlns:a16="http://schemas.microsoft.com/office/drawing/2014/main" id="{49EAFCF6-D5C6-CEAE-D158-84BC75ED8F1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r>
              <a:rPr lang="en-US" altLang="el-GR" sz="1200" b="0" i="0">
                <a:solidFill>
                  <a:srgbClr val="000000"/>
                </a:solidFill>
                <a:ea typeface="MS PGothic" panose="020B0600070205080204" pitchFamily="34" charset="-128"/>
              </a:rPr>
              <a:t> HER-15710HER1 </a:t>
            </a:r>
          </a:p>
        </p:txBody>
      </p:sp>
      <p:sp>
        <p:nvSpPr>
          <p:cNvPr id="58371" name="Rectangle 2">
            <a:extLst>
              <a:ext uri="{FF2B5EF4-FFF2-40B4-BE49-F238E27FC236}">
                <a16:creationId xmlns:a16="http://schemas.microsoft.com/office/drawing/2014/main" id="{59F6D341-8520-3A46-3537-DAE7D3529717}"/>
              </a:ext>
            </a:extLst>
          </p:cNvPr>
          <p:cNvSpPr>
            <a:spLocks noGrp="1" noRot="1" noChangeAspect="1" noChangeArrowheads="1" noTextEdit="1"/>
          </p:cNvSpPr>
          <p:nvPr>
            <p:ph type="sldImg"/>
          </p:nvPr>
        </p:nvSpPr>
        <p:spPr>
          <a:xfrm>
            <a:off x="1362075" y="638175"/>
            <a:ext cx="4194175" cy="3146425"/>
          </a:xfrm>
          <a:solidFill>
            <a:srgbClr val="FFFFFF"/>
          </a:solidFill>
          <a:ln/>
        </p:spPr>
      </p:sp>
      <p:sp>
        <p:nvSpPr>
          <p:cNvPr id="58372" name="Rectangle 3">
            <a:extLst>
              <a:ext uri="{FF2B5EF4-FFF2-40B4-BE49-F238E27FC236}">
                <a16:creationId xmlns:a16="http://schemas.microsoft.com/office/drawing/2014/main" id="{D1D93776-12BE-A4E0-0F14-596CDCF287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l-GR" sz="2400">
                <a:latin typeface="Arial" panose="020B0604020202020204" pitchFamily="34" charset="0"/>
                <a:ea typeface="MS PGothic" panose="020B0600070205080204" pitchFamily="34" charset="-128"/>
              </a:rPr>
              <a:t>Seminal discovery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8846BA0-692C-D301-75F4-BEBEA49990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CEB066A1-0143-4EA0-9596-E779C294366A}" type="slidenum">
              <a:rPr lang="de-DE" altLang="el-GR" sz="1200" b="0" i="0" smtClean="0">
                <a:solidFill>
                  <a:schemeClr val="tx1"/>
                </a:solidFill>
                <a:latin typeface="News Gothic MT" panose="020B0504020203020204" pitchFamily="34" charset="0"/>
              </a:rPr>
              <a:pPr/>
              <a:t>28</a:t>
            </a:fld>
            <a:endParaRPr lang="de-DE" altLang="el-GR" sz="1200" b="0" i="0">
              <a:solidFill>
                <a:schemeClr val="tx1"/>
              </a:solidFill>
              <a:latin typeface="News Gothic MT" panose="020B0504020203020204" pitchFamily="34" charset="0"/>
            </a:endParaRPr>
          </a:p>
        </p:txBody>
      </p:sp>
      <p:sp>
        <p:nvSpPr>
          <p:cNvPr id="60419" name="Rectangle 2">
            <a:extLst>
              <a:ext uri="{FF2B5EF4-FFF2-40B4-BE49-F238E27FC236}">
                <a16:creationId xmlns:a16="http://schemas.microsoft.com/office/drawing/2014/main" id="{3B6C5AE1-6A34-DC36-6D7C-0CB338944F6D}"/>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9A8DE683-40A0-9D7F-305A-3EBD5E9C6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6E24049F-852C-FF47-6017-87A4058211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4F4211C3-7E3E-43DB-9AB5-012CB4677D3C}" type="slidenum">
              <a:rPr lang="de-DE" altLang="el-GR" sz="1200" b="0" i="0" smtClean="0">
                <a:solidFill>
                  <a:schemeClr val="tx1"/>
                </a:solidFill>
                <a:latin typeface="News Gothic MT" panose="020B0504020203020204" pitchFamily="34" charset="0"/>
              </a:rPr>
              <a:pPr/>
              <a:t>29</a:t>
            </a:fld>
            <a:endParaRPr lang="de-DE" altLang="el-GR" sz="1200" b="0" i="0">
              <a:solidFill>
                <a:schemeClr val="tx1"/>
              </a:solidFill>
              <a:latin typeface="News Gothic MT" panose="020B0504020203020204" pitchFamily="34" charset="0"/>
            </a:endParaRPr>
          </a:p>
        </p:txBody>
      </p:sp>
      <p:sp>
        <p:nvSpPr>
          <p:cNvPr id="62467" name="Rectangle 2">
            <a:extLst>
              <a:ext uri="{FF2B5EF4-FFF2-40B4-BE49-F238E27FC236}">
                <a16:creationId xmlns:a16="http://schemas.microsoft.com/office/drawing/2014/main" id="{974E419F-BC56-8031-4CEE-1015BF62D123}"/>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1D78EF7C-2BC5-0977-2B62-EBB158194B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C282C4F-7505-AB66-F9A2-9B0482F1DF3F}"/>
              </a:ext>
            </a:extLst>
          </p:cNvPr>
          <p:cNvSpPr>
            <a:spLocks noGrp="1" noRot="1" noChangeAspect="1" noChangeArrowheads="1" noTextEdit="1"/>
          </p:cNvSpPr>
          <p:nvPr>
            <p:ph type="sldImg"/>
          </p:nvPr>
        </p:nvSpPr>
        <p:spPr>
          <a:xfrm>
            <a:off x="1352550" y="631825"/>
            <a:ext cx="4213225" cy="3159125"/>
          </a:xfrm>
          <a:ln/>
        </p:spPr>
      </p:sp>
      <p:sp>
        <p:nvSpPr>
          <p:cNvPr id="64515" name="Notes Placeholder 2">
            <a:extLst>
              <a:ext uri="{FF2B5EF4-FFF2-40B4-BE49-F238E27FC236}">
                <a16:creationId xmlns:a16="http://schemas.microsoft.com/office/drawing/2014/main" id="{07BFA319-1CB8-2920-D800-7BE2646DAD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
        <p:nvSpPr>
          <p:cNvPr id="64516" name="Slide Number Placeholder 3">
            <a:extLst>
              <a:ext uri="{FF2B5EF4-FFF2-40B4-BE49-F238E27FC236}">
                <a16:creationId xmlns:a16="http://schemas.microsoft.com/office/drawing/2014/main" id="{B89174D9-8942-B517-BFC3-6646233D8E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65FA143D-A370-4340-BD63-4953C8BAAE01}" type="slidenum">
              <a:rPr lang="en-GB" altLang="el-GR" sz="1200" b="0" i="0" smtClean="0">
                <a:solidFill>
                  <a:srgbClr val="000000"/>
                </a:solidFill>
                <a:latin typeface="News Gothic MT" panose="020B0504020203020204" pitchFamily="34" charset="0"/>
              </a:rPr>
              <a:pPr/>
              <a:t>30</a:t>
            </a:fld>
            <a:endParaRPr lang="en-GB" altLang="el-GR" sz="1200" b="0" i="0">
              <a:solidFill>
                <a:srgbClr val="000000"/>
              </a:solidFill>
              <a:latin typeface="News Gothic MT" panose="020B0504020203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821ED13-4C09-5393-6E76-EC968BE9E8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News Gothic MT" panose="020B0504020203020204" pitchFamily="34" charset="0"/>
              </a:defRPr>
            </a:lvl1pPr>
            <a:lvl2pPr marL="742950" indent="-285750">
              <a:spcBef>
                <a:spcPct val="30000"/>
              </a:spcBef>
              <a:defRPr sz="1200">
                <a:solidFill>
                  <a:schemeClr val="tx1"/>
                </a:solidFill>
                <a:latin typeface="News Gothic MT" panose="020B0504020203020204" pitchFamily="34" charset="0"/>
              </a:defRPr>
            </a:lvl2pPr>
            <a:lvl3pPr marL="1143000" indent="-228600">
              <a:spcBef>
                <a:spcPct val="30000"/>
              </a:spcBef>
              <a:defRPr sz="1200">
                <a:solidFill>
                  <a:schemeClr val="tx1"/>
                </a:solidFill>
                <a:latin typeface="News Gothic MT" panose="020B0504020203020204" pitchFamily="34" charset="0"/>
              </a:defRPr>
            </a:lvl3pPr>
            <a:lvl4pPr marL="1600200" indent="-228600">
              <a:spcBef>
                <a:spcPct val="30000"/>
              </a:spcBef>
              <a:defRPr sz="1200">
                <a:solidFill>
                  <a:schemeClr val="tx1"/>
                </a:solidFill>
                <a:latin typeface="News Gothic MT" panose="020B0504020203020204" pitchFamily="34" charset="0"/>
              </a:defRPr>
            </a:lvl4pPr>
            <a:lvl5pPr marL="2057400" indent="-228600">
              <a:spcBef>
                <a:spcPct val="30000"/>
              </a:spcBef>
              <a:defRPr sz="1200">
                <a:solidFill>
                  <a:schemeClr val="tx1"/>
                </a:solidFill>
                <a:latin typeface="News Gothic MT" panose="020B0504020203020204" pitchFamily="34" charset="0"/>
              </a:defRPr>
            </a:lvl5pPr>
            <a:lvl6pPr marL="2514600" indent="-228600" eaLnBrk="0" fontAlgn="base" hangingPunct="0">
              <a:spcBef>
                <a:spcPct val="30000"/>
              </a:spcBef>
              <a:spcAft>
                <a:spcPct val="0"/>
              </a:spcAft>
              <a:defRPr sz="1200">
                <a:solidFill>
                  <a:schemeClr val="tx1"/>
                </a:solidFill>
                <a:latin typeface="News Gothic MT" panose="020B0504020203020204" pitchFamily="34" charset="0"/>
              </a:defRPr>
            </a:lvl6pPr>
            <a:lvl7pPr marL="2971800" indent="-228600" eaLnBrk="0" fontAlgn="base" hangingPunct="0">
              <a:spcBef>
                <a:spcPct val="30000"/>
              </a:spcBef>
              <a:spcAft>
                <a:spcPct val="0"/>
              </a:spcAft>
              <a:defRPr sz="1200">
                <a:solidFill>
                  <a:schemeClr val="tx1"/>
                </a:solidFill>
                <a:latin typeface="News Gothic MT" panose="020B0504020203020204" pitchFamily="34" charset="0"/>
              </a:defRPr>
            </a:lvl7pPr>
            <a:lvl8pPr marL="3429000" indent="-228600" eaLnBrk="0" fontAlgn="base" hangingPunct="0">
              <a:spcBef>
                <a:spcPct val="30000"/>
              </a:spcBef>
              <a:spcAft>
                <a:spcPct val="0"/>
              </a:spcAft>
              <a:defRPr sz="1200">
                <a:solidFill>
                  <a:schemeClr val="tx1"/>
                </a:solidFill>
                <a:latin typeface="News Gothic MT" panose="020B0504020203020204" pitchFamily="34" charset="0"/>
              </a:defRPr>
            </a:lvl8pPr>
            <a:lvl9pPr marL="3886200" indent="-228600" eaLnBrk="0" fontAlgn="base" hangingPunct="0">
              <a:spcBef>
                <a:spcPct val="30000"/>
              </a:spcBef>
              <a:spcAft>
                <a:spcPct val="0"/>
              </a:spcAft>
              <a:defRPr sz="1200">
                <a:solidFill>
                  <a:schemeClr val="tx1"/>
                </a:solidFill>
                <a:latin typeface="News Gothic MT" panose="020B0504020203020204" pitchFamily="34" charset="0"/>
              </a:defRPr>
            </a:lvl9pPr>
          </a:lstStyle>
          <a:p>
            <a:pPr>
              <a:spcBef>
                <a:spcPct val="0"/>
              </a:spcBef>
            </a:pPr>
            <a:fld id="{7CC4A48F-382F-4ABC-B8BF-ABEBF0FE1365}" type="slidenum">
              <a:rPr lang="en-GB" altLang="el-GR" smtClean="0">
                <a:latin typeface="Arial" panose="020B0604020202020204" pitchFamily="34" charset="0"/>
                <a:cs typeface="Arial" panose="020B0604020202020204" pitchFamily="34" charset="0"/>
              </a:rPr>
              <a:pPr>
                <a:spcBef>
                  <a:spcPct val="0"/>
                </a:spcBef>
              </a:pPr>
              <a:t>34</a:t>
            </a:fld>
            <a:endParaRPr lang="en-GB" altLang="el-GR">
              <a:latin typeface="Arial" panose="020B0604020202020204" pitchFamily="34" charset="0"/>
              <a:cs typeface="Arial" panose="020B0604020202020204" pitchFamily="34" charset="0"/>
            </a:endParaRPr>
          </a:p>
        </p:txBody>
      </p:sp>
      <p:sp>
        <p:nvSpPr>
          <p:cNvPr id="69635" name="Rectangle 2">
            <a:extLst>
              <a:ext uri="{FF2B5EF4-FFF2-40B4-BE49-F238E27FC236}">
                <a16:creationId xmlns:a16="http://schemas.microsoft.com/office/drawing/2014/main" id="{EEFDC1AB-2689-7A46-A22E-090A5B7B3A1D}"/>
              </a:ext>
            </a:extLst>
          </p:cNvPr>
          <p:cNvSpPr>
            <a:spLocks noChangeArrowheads="1" noTextEdit="1"/>
          </p:cNvSpPr>
          <p:nvPr>
            <p:ph type="sldImg"/>
          </p:nvPr>
        </p:nvSpPr>
        <p:spPr>
          <a:xfrm>
            <a:off x="1301750" y="800100"/>
            <a:ext cx="4260850" cy="3195638"/>
          </a:xfrm>
          <a:ln/>
        </p:spPr>
      </p:sp>
      <p:sp>
        <p:nvSpPr>
          <p:cNvPr id="69636" name="Rectangle 3">
            <a:extLst>
              <a:ext uri="{FF2B5EF4-FFF2-40B4-BE49-F238E27FC236}">
                <a16:creationId xmlns:a16="http://schemas.microsoft.com/office/drawing/2014/main" id="{2870FFE5-1FA8-FB5A-ACD9-A2805A292F07}"/>
              </a:ext>
            </a:extLst>
          </p:cNvPr>
          <p:cNvSpPr>
            <a:spLocks noGrp="1" noChangeArrowheads="1"/>
          </p:cNvSpPr>
          <p:nvPr>
            <p:ph type="body" idx="1"/>
          </p:nvPr>
        </p:nvSpPr>
        <p:spPr>
          <a:xfrm>
            <a:off x="1143000" y="4343400"/>
            <a:ext cx="4573588" cy="3849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89F9F006-05E9-5A36-3049-A273CBF0E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News Gothic MT" panose="020B0504020203020204" pitchFamily="34" charset="0"/>
              </a:defRPr>
            </a:lvl1pPr>
            <a:lvl2pPr marL="742950" indent="-285750">
              <a:spcBef>
                <a:spcPct val="30000"/>
              </a:spcBef>
              <a:defRPr sz="1200">
                <a:solidFill>
                  <a:schemeClr val="tx1"/>
                </a:solidFill>
                <a:latin typeface="News Gothic MT" panose="020B0504020203020204" pitchFamily="34" charset="0"/>
              </a:defRPr>
            </a:lvl2pPr>
            <a:lvl3pPr marL="1143000" indent="-228600">
              <a:spcBef>
                <a:spcPct val="30000"/>
              </a:spcBef>
              <a:defRPr sz="1200">
                <a:solidFill>
                  <a:schemeClr val="tx1"/>
                </a:solidFill>
                <a:latin typeface="News Gothic MT" panose="020B0504020203020204" pitchFamily="34" charset="0"/>
              </a:defRPr>
            </a:lvl3pPr>
            <a:lvl4pPr marL="1600200" indent="-228600">
              <a:spcBef>
                <a:spcPct val="30000"/>
              </a:spcBef>
              <a:defRPr sz="1200">
                <a:solidFill>
                  <a:schemeClr val="tx1"/>
                </a:solidFill>
                <a:latin typeface="News Gothic MT" panose="020B0504020203020204" pitchFamily="34" charset="0"/>
              </a:defRPr>
            </a:lvl4pPr>
            <a:lvl5pPr marL="2057400" indent="-228600">
              <a:spcBef>
                <a:spcPct val="30000"/>
              </a:spcBef>
              <a:defRPr sz="1200">
                <a:solidFill>
                  <a:schemeClr val="tx1"/>
                </a:solidFill>
                <a:latin typeface="News Gothic MT" panose="020B0504020203020204" pitchFamily="34" charset="0"/>
              </a:defRPr>
            </a:lvl5pPr>
            <a:lvl6pPr marL="2514600" indent="-228600" eaLnBrk="0" fontAlgn="base" hangingPunct="0">
              <a:spcBef>
                <a:spcPct val="30000"/>
              </a:spcBef>
              <a:spcAft>
                <a:spcPct val="0"/>
              </a:spcAft>
              <a:defRPr sz="1200">
                <a:solidFill>
                  <a:schemeClr val="tx1"/>
                </a:solidFill>
                <a:latin typeface="News Gothic MT" panose="020B0504020203020204" pitchFamily="34" charset="0"/>
              </a:defRPr>
            </a:lvl6pPr>
            <a:lvl7pPr marL="2971800" indent="-228600" eaLnBrk="0" fontAlgn="base" hangingPunct="0">
              <a:spcBef>
                <a:spcPct val="30000"/>
              </a:spcBef>
              <a:spcAft>
                <a:spcPct val="0"/>
              </a:spcAft>
              <a:defRPr sz="1200">
                <a:solidFill>
                  <a:schemeClr val="tx1"/>
                </a:solidFill>
                <a:latin typeface="News Gothic MT" panose="020B0504020203020204" pitchFamily="34" charset="0"/>
              </a:defRPr>
            </a:lvl7pPr>
            <a:lvl8pPr marL="3429000" indent="-228600" eaLnBrk="0" fontAlgn="base" hangingPunct="0">
              <a:spcBef>
                <a:spcPct val="30000"/>
              </a:spcBef>
              <a:spcAft>
                <a:spcPct val="0"/>
              </a:spcAft>
              <a:defRPr sz="1200">
                <a:solidFill>
                  <a:schemeClr val="tx1"/>
                </a:solidFill>
                <a:latin typeface="News Gothic MT" panose="020B0504020203020204" pitchFamily="34" charset="0"/>
              </a:defRPr>
            </a:lvl8pPr>
            <a:lvl9pPr marL="3886200" indent="-228600" eaLnBrk="0" fontAlgn="base" hangingPunct="0">
              <a:spcBef>
                <a:spcPct val="30000"/>
              </a:spcBef>
              <a:spcAft>
                <a:spcPct val="0"/>
              </a:spcAft>
              <a:defRPr sz="1200">
                <a:solidFill>
                  <a:schemeClr val="tx1"/>
                </a:solidFill>
                <a:latin typeface="News Gothic MT" panose="020B0504020203020204" pitchFamily="34" charset="0"/>
              </a:defRPr>
            </a:lvl9pPr>
          </a:lstStyle>
          <a:p>
            <a:pPr>
              <a:spcBef>
                <a:spcPct val="0"/>
              </a:spcBef>
            </a:pPr>
            <a:fld id="{E4A01B4F-2CBA-498E-83FA-CA6BF667C922}" type="slidenum">
              <a:rPr lang="en-GB" altLang="el-GR" smtClean="0">
                <a:latin typeface="Arial" panose="020B0604020202020204" pitchFamily="34" charset="0"/>
                <a:cs typeface="Arial" panose="020B0604020202020204" pitchFamily="34" charset="0"/>
              </a:rPr>
              <a:pPr>
                <a:spcBef>
                  <a:spcPct val="0"/>
                </a:spcBef>
              </a:pPr>
              <a:t>35</a:t>
            </a:fld>
            <a:endParaRPr lang="en-GB" altLang="el-GR">
              <a:latin typeface="Arial" panose="020B0604020202020204" pitchFamily="34" charset="0"/>
              <a:cs typeface="Arial" panose="020B0604020202020204" pitchFamily="34" charset="0"/>
            </a:endParaRPr>
          </a:p>
        </p:txBody>
      </p:sp>
      <p:sp>
        <p:nvSpPr>
          <p:cNvPr id="71683" name="Rectangle 2">
            <a:extLst>
              <a:ext uri="{FF2B5EF4-FFF2-40B4-BE49-F238E27FC236}">
                <a16:creationId xmlns:a16="http://schemas.microsoft.com/office/drawing/2014/main" id="{891FA7BA-3733-5744-8E9B-CCFCD19B2A8D}"/>
              </a:ext>
            </a:extLst>
          </p:cNvPr>
          <p:cNvSpPr>
            <a:spLocks noChangeArrowheads="1" noTextEdit="1"/>
          </p:cNvSpPr>
          <p:nvPr>
            <p:ph type="sldImg"/>
          </p:nvPr>
        </p:nvSpPr>
        <p:spPr>
          <a:xfrm>
            <a:off x="1301750" y="800100"/>
            <a:ext cx="4260850" cy="3195638"/>
          </a:xfrm>
          <a:ln/>
        </p:spPr>
      </p:sp>
      <p:sp>
        <p:nvSpPr>
          <p:cNvPr id="71684" name="Rectangle 3">
            <a:extLst>
              <a:ext uri="{FF2B5EF4-FFF2-40B4-BE49-F238E27FC236}">
                <a16:creationId xmlns:a16="http://schemas.microsoft.com/office/drawing/2014/main" id="{699A7065-7294-4CBE-7C20-1843AEEE95DC}"/>
              </a:ext>
            </a:extLst>
          </p:cNvPr>
          <p:cNvSpPr>
            <a:spLocks noGrp="1" noChangeArrowheads="1"/>
          </p:cNvSpPr>
          <p:nvPr>
            <p:ph type="body" idx="1"/>
          </p:nvPr>
        </p:nvSpPr>
        <p:spPr>
          <a:xfrm>
            <a:off x="1143000" y="4344988"/>
            <a:ext cx="4573588" cy="3849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6B3805A-FE8D-CE9F-652B-18EE627D60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8FD2CE4C-E6CC-4D1B-ADAA-393648A72A2B}" type="slidenum">
              <a:rPr lang="de-DE" altLang="el-GR" sz="1200" b="0" i="0" smtClean="0">
                <a:solidFill>
                  <a:schemeClr val="tx1"/>
                </a:solidFill>
                <a:latin typeface="News Gothic MT" panose="020B0504020203020204" pitchFamily="34" charset="0"/>
              </a:rPr>
              <a:pPr/>
              <a:t>37</a:t>
            </a:fld>
            <a:endParaRPr lang="de-DE" altLang="el-GR" sz="1200" b="0" i="0">
              <a:solidFill>
                <a:schemeClr val="tx1"/>
              </a:solidFill>
              <a:latin typeface="News Gothic MT" panose="020B0504020203020204" pitchFamily="34" charset="0"/>
            </a:endParaRPr>
          </a:p>
        </p:txBody>
      </p:sp>
      <p:sp>
        <p:nvSpPr>
          <p:cNvPr id="74755" name="Rectangle 2">
            <a:extLst>
              <a:ext uri="{FF2B5EF4-FFF2-40B4-BE49-F238E27FC236}">
                <a16:creationId xmlns:a16="http://schemas.microsoft.com/office/drawing/2014/main" id="{A91F4575-6F14-CF1D-E541-7961218E700C}"/>
              </a:ext>
            </a:extLst>
          </p:cNvPr>
          <p:cNvSpPr>
            <a:spLocks noRot="1" noChangeArrowheads="1" noTextEdit="1"/>
          </p:cNvSpPr>
          <p:nvPr>
            <p:ph type="sldImg"/>
          </p:nvPr>
        </p:nvSpPr>
        <p:spPr>
          <a:xfrm>
            <a:off x="1143000" y="687388"/>
            <a:ext cx="4570413" cy="3427412"/>
          </a:xfrm>
          <a:ln/>
        </p:spPr>
      </p:sp>
      <p:sp>
        <p:nvSpPr>
          <p:cNvPr id="74756" name="Rectangle 3">
            <a:extLst>
              <a:ext uri="{FF2B5EF4-FFF2-40B4-BE49-F238E27FC236}">
                <a16:creationId xmlns:a16="http://schemas.microsoft.com/office/drawing/2014/main" id="{AA6F8FCA-6E6A-8AA0-5202-70B8C12A70D9}"/>
              </a:ext>
            </a:extLst>
          </p:cNvPr>
          <p:cNvSpPr>
            <a:spLocks noGrp="1" noChangeArrowheads="1"/>
          </p:cNvSpPr>
          <p:nvPr>
            <p:ph type="body" idx="1"/>
          </p:nvPr>
        </p:nvSpPr>
        <p:spPr>
          <a:xfrm>
            <a:off x="684213" y="4343400"/>
            <a:ext cx="54895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t>Through these “hallmarks” or features of cancer cells, tumors are able to proliferate with limitless replicative potential, enabling tumors to grow, invade, and metastasize.</a:t>
            </a:r>
          </a:p>
          <a:p>
            <a:endParaRPr lang="en-US" altLang="el-GR"/>
          </a:p>
        </p:txBody>
      </p:sp>
      <p:sp>
        <p:nvSpPr>
          <p:cNvPr id="74757" name="Rectangle 4">
            <a:extLst>
              <a:ext uri="{FF2B5EF4-FFF2-40B4-BE49-F238E27FC236}">
                <a16:creationId xmlns:a16="http://schemas.microsoft.com/office/drawing/2014/main" id="{37CBA143-3052-4CAD-B045-0B8674D1AED4}"/>
              </a:ext>
            </a:extLst>
          </p:cNvPr>
          <p:cNvSpPr>
            <a:spLocks noChangeArrowheads="1"/>
          </p:cNvSpPr>
          <p:nvPr/>
        </p:nvSpPr>
        <p:spPr bwMode="auto">
          <a:xfrm>
            <a:off x="860425" y="8753475"/>
            <a:ext cx="3397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712" tIns="45356" rIns="90712" bIns="45356" anchor="b">
            <a:spAutoFit/>
          </a:bodyPr>
          <a:lstStyle>
            <a:lvl1pPr defTabSz="906463">
              <a:defRPr sz="1600" b="1" i="1">
                <a:solidFill>
                  <a:srgbClr val="00CC00"/>
                </a:solidFill>
                <a:latin typeface="Arial" panose="020B0604020202020204" pitchFamily="34" charset="0"/>
              </a:defRPr>
            </a:lvl1pPr>
            <a:lvl2pPr marL="742950" indent="-285750" defTabSz="906463">
              <a:defRPr sz="1600" b="1" i="1">
                <a:solidFill>
                  <a:srgbClr val="00CC00"/>
                </a:solidFill>
                <a:latin typeface="Arial" panose="020B0604020202020204" pitchFamily="34" charset="0"/>
              </a:defRPr>
            </a:lvl2pPr>
            <a:lvl3pPr marL="1143000" indent="-228600" defTabSz="906463">
              <a:defRPr sz="1600" b="1" i="1">
                <a:solidFill>
                  <a:srgbClr val="00CC00"/>
                </a:solidFill>
                <a:latin typeface="Arial" panose="020B0604020202020204" pitchFamily="34" charset="0"/>
              </a:defRPr>
            </a:lvl3pPr>
            <a:lvl4pPr marL="1600200" indent="-228600" defTabSz="906463">
              <a:defRPr sz="1600" b="1" i="1">
                <a:solidFill>
                  <a:srgbClr val="00CC00"/>
                </a:solidFill>
                <a:latin typeface="Arial" panose="020B0604020202020204" pitchFamily="34" charset="0"/>
              </a:defRPr>
            </a:lvl4pPr>
            <a:lvl5pPr marL="2057400" indent="-228600" defTabSz="906463">
              <a:defRPr sz="1600" b="1" i="1">
                <a:solidFill>
                  <a:srgbClr val="00CC00"/>
                </a:solidFill>
                <a:latin typeface="Arial" panose="020B0604020202020204" pitchFamily="34" charset="0"/>
              </a:defRPr>
            </a:lvl5pPr>
            <a:lvl6pPr marL="2514600" indent="-228600" defTabSz="906463" eaLnBrk="0" fontAlgn="base" hangingPunct="0">
              <a:spcBef>
                <a:spcPct val="0"/>
              </a:spcBef>
              <a:spcAft>
                <a:spcPct val="0"/>
              </a:spcAft>
              <a:defRPr sz="1600" b="1" i="1">
                <a:solidFill>
                  <a:srgbClr val="00CC00"/>
                </a:solidFill>
                <a:latin typeface="Arial" panose="020B0604020202020204" pitchFamily="34" charset="0"/>
              </a:defRPr>
            </a:lvl6pPr>
            <a:lvl7pPr marL="2971800" indent="-228600" defTabSz="906463" eaLnBrk="0" fontAlgn="base" hangingPunct="0">
              <a:spcBef>
                <a:spcPct val="0"/>
              </a:spcBef>
              <a:spcAft>
                <a:spcPct val="0"/>
              </a:spcAft>
              <a:defRPr sz="1600" b="1" i="1">
                <a:solidFill>
                  <a:srgbClr val="00CC00"/>
                </a:solidFill>
                <a:latin typeface="Arial" panose="020B0604020202020204" pitchFamily="34" charset="0"/>
              </a:defRPr>
            </a:lvl7pPr>
            <a:lvl8pPr marL="3429000" indent="-228600" defTabSz="906463" eaLnBrk="0" fontAlgn="base" hangingPunct="0">
              <a:spcBef>
                <a:spcPct val="0"/>
              </a:spcBef>
              <a:spcAft>
                <a:spcPct val="0"/>
              </a:spcAft>
              <a:defRPr sz="1600" b="1" i="1">
                <a:solidFill>
                  <a:srgbClr val="00CC00"/>
                </a:solidFill>
                <a:latin typeface="Arial" panose="020B0604020202020204" pitchFamily="34" charset="0"/>
              </a:defRPr>
            </a:lvl8pPr>
            <a:lvl9pPr marL="3886200" indent="-228600" defTabSz="906463" eaLnBrk="0" fontAlgn="base" hangingPunct="0">
              <a:spcBef>
                <a:spcPct val="0"/>
              </a:spcBef>
              <a:spcAft>
                <a:spcPct val="0"/>
              </a:spcAft>
              <a:defRPr sz="1600" b="1" i="1">
                <a:solidFill>
                  <a:srgbClr val="00CC00"/>
                </a:solidFill>
                <a:latin typeface="Arial" panose="020B0604020202020204" pitchFamily="34" charset="0"/>
              </a:defRPr>
            </a:lvl9pPr>
          </a:lstStyle>
          <a:p>
            <a:pPr>
              <a:spcAft>
                <a:spcPct val="25000"/>
              </a:spcAft>
            </a:pPr>
            <a:r>
              <a:rPr lang="en-US" altLang="el-GR" sz="1000" b="0" i="0">
                <a:solidFill>
                  <a:schemeClr val="tx1"/>
                </a:solidFill>
                <a:cs typeface="Arial" panose="020B0604020202020204" pitchFamily="34" charset="0"/>
              </a:rPr>
              <a:t>Adapted from Hanahan and Weinberg. </a:t>
            </a:r>
            <a:r>
              <a:rPr lang="en-US" altLang="el-GR" sz="1000" b="0">
                <a:solidFill>
                  <a:schemeClr val="tx1"/>
                </a:solidFill>
                <a:cs typeface="Arial" panose="020B0604020202020204" pitchFamily="34" charset="0"/>
              </a:rPr>
              <a:t>Cell</a:t>
            </a:r>
            <a:r>
              <a:rPr lang="en-US" altLang="el-GR" sz="1000" b="0" i="0">
                <a:solidFill>
                  <a:schemeClr val="tx1"/>
                </a:solidFill>
                <a:cs typeface="Arial" panose="020B0604020202020204" pitchFamily="34" charset="0"/>
              </a:rPr>
              <a:t>. 2000;100:58.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7A40719B-0A75-57BC-108B-6937AC7EA1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132B74CF-346C-4D9A-9EBD-DC86B8F91302}" type="slidenum">
              <a:rPr lang="de-DE" altLang="el-GR" sz="1200" b="0" i="0" smtClean="0">
                <a:solidFill>
                  <a:schemeClr val="tx1"/>
                </a:solidFill>
                <a:latin typeface="News Gothic MT" panose="020B0504020203020204" pitchFamily="34" charset="0"/>
              </a:rPr>
              <a:pPr/>
              <a:t>38</a:t>
            </a:fld>
            <a:endParaRPr lang="de-DE" altLang="el-GR" sz="1200" b="0" i="0">
              <a:solidFill>
                <a:schemeClr val="tx1"/>
              </a:solidFill>
              <a:latin typeface="News Gothic MT" panose="020B0504020203020204" pitchFamily="34" charset="0"/>
            </a:endParaRPr>
          </a:p>
        </p:txBody>
      </p:sp>
      <p:sp>
        <p:nvSpPr>
          <p:cNvPr id="76803" name="Rectangle 2">
            <a:extLst>
              <a:ext uri="{FF2B5EF4-FFF2-40B4-BE49-F238E27FC236}">
                <a16:creationId xmlns:a16="http://schemas.microsoft.com/office/drawing/2014/main" id="{F2C1085D-AE8C-7066-76F9-7CCD454A7750}"/>
              </a:ext>
            </a:extLst>
          </p:cNvPr>
          <p:cNvSpPr>
            <a:spLocks noRot="1" noChangeArrowheads="1" noTextEdit="1"/>
          </p:cNvSpPr>
          <p:nvPr>
            <p:ph type="sldImg"/>
          </p:nvPr>
        </p:nvSpPr>
        <p:spPr>
          <a:ln/>
        </p:spPr>
      </p:sp>
      <p:sp>
        <p:nvSpPr>
          <p:cNvPr id="76804" name="Rectangle 3">
            <a:extLst>
              <a:ext uri="{FF2B5EF4-FFF2-40B4-BE49-F238E27FC236}">
                <a16:creationId xmlns:a16="http://schemas.microsoft.com/office/drawing/2014/main" id="{E7C42D32-89DE-76D1-F03F-C1DC52A14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AD2687C5-4ADF-A167-A54E-BE71B7F1A5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2E3EB9-C728-45B1-BC53-C1CF416720C0}"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12291" name="Rectangle 2">
            <a:extLst>
              <a:ext uri="{FF2B5EF4-FFF2-40B4-BE49-F238E27FC236}">
                <a16:creationId xmlns:a16="http://schemas.microsoft.com/office/drawing/2014/main" id="{748D8B85-95A3-8D7E-C041-81AA3BCE56B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221A213-8511-DC99-489D-A213BF1617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FCF0CEF-BDA0-9336-42AD-D3C5F0FF18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A544A1DF-CF52-4AE2-83F1-916CF74E069A}" type="slidenum">
              <a:rPr lang="de-DE" altLang="el-GR" sz="1200" b="0" i="0" smtClean="0">
                <a:solidFill>
                  <a:schemeClr val="tx1"/>
                </a:solidFill>
                <a:latin typeface="News Gothic MT" panose="020B0504020203020204" pitchFamily="34" charset="0"/>
              </a:rPr>
              <a:pPr/>
              <a:t>39</a:t>
            </a:fld>
            <a:endParaRPr lang="de-DE" altLang="el-GR" sz="1200" b="0" i="0">
              <a:solidFill>
                <a:schemeClr val="tx1"/>
              </a:solidFill>
              <a:latin typeface="News Gothic MT" panose="020B0504020203020204" pitchFamily="34" charset="0"/>
            </a:endParaRPr>
          </a:p>
        </p:txBody>
      </p:sp>
      <p:sp>
        <p:nvSpPr>
          <p:cNvPr id="78851" name="Rectangle 2">
            <a:extLst>
              <a:ext uri="{FF2B5EF4-FFF2-40B4-BE49-F238E27FC236}">
                <a16:creationId xmlns:a16="http://schemas.microsoft.com/office/drawing/2014/main" id="{E0A3E4A9-C15D-0551-63A5-92D27F842C84}"/>
              </a:ext>
            </a:extLst>
          </p:cNvPr>
          <p:cNvSpPr>
            <a:spLocks noRot="1" noChangeArrowheads="1" noTextEdit="1"/>
          </p:cNvSpPr>
          <p:nvPr>
            <p:ph type="sldImg"/>
          </p:nvPr>
        </p:nvSpPr>
        <p:spPr>
          <a:ln/>
        </p:spPr>
      </p:sp>
      <p:sp>
        <p:nvSpPr>
          <p:cNvPr id="78852" name="Rectangle 3">
            <a:extLst>
              <a:ext uri="{FF2B5EF4-FFF2-40B4-BE49-F238E27FC236}">
                <a16:creationId xmlns:a16="http://schemas.microsoft.com/office/drawing/2014/main" id="{F51E2C41-8697-3499-F9C1-A881E3A244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7F3465FF-F887-C5D7-DD1E-D0D126B781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5B359623-D9F8-4C7E-AEB7-49ECF7B9ACBB}" type="slidenum">
              <a:rPr lang="de-DE" altLang="el-GR" sz="1200" b="0" i="0" smtClean="0">
                <a:solidFill>
                  <a:schemeClr val="tx1"/>
                </a:solidFill>
                <a:latin typeface="News Gothic MT" panose="020B0504020203020204" pitchFamily="34" charset="0"/>
              </a:rPr>
              <a:pPr/>
              <a:t>40</a:t>
            </a:fld>
            <a:endParaRPr lang="de-DE" altLang="el-GR" sz="1200" b="0" i="0">
              <a:solidFill>
                <a:schemeClr val="tx1"/>
              </a:solidFill>
              <a:latin typeface="News Gothic MT" panose="020B0504020203020204" pitchFamily="34" charset="0"/>
            </a:endParaRPr>
          </a:p>
        </p:txBody>
      </p:sp>
      <p:sp>
        <p:nvSpPr>
          <p:cNvPr id="80899" name="Rectangle 2">
            <a:extLst>
              <a:ext uri="{FF2B5EF4-FFF2-40B4-BE49-F238E27FC236}">
                <a16:creationId xmlns:a16="http://schemas.microsoft.com/office/drawing/2014/main" id="{56E2C0FE-C989-76E6-FFD5-2CA98570296E}"/>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E0D38C5D-DE09-52C3-DF5C-36929CCDD4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6325F7A-80B2-0A90-693C-67E4607A14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F54843A2-93E5-45DF-9E28-564DBD023BAF}" type="slidenum">
              <a:rPr lang="de-DE" altLang="el-GR" sz="1200" b="0" i="0" smtClean="0">
                <a:solidFill>
                  <a:schemeClr val="tx1"/>
                </a:solidFill>
                <a:latin typeface="News Gothic MT" panose="020B0504020203020204" pitchFamily="34" charset="0"/>
              </a:rPr>
              <a:pPr/>
              <a:t>41</a:t>
            </a:fld>
            <a:endParaRPr lang="de-DE" altLang="el-GR" sz="1200" b="0" i="0">
              <a:solidFill>
                <a:schemeClr val="tx1"/>
              </a:solidFill>
              <a:latin typeface="News Gothic MT" panose="020B0504020203020204" pitchFamily="34" charset="0"/>
            </a:endParaRPr>
          </a:p>
        </p:txBody>
      </p:sp>
      <p:sp>
        <p:nvSpPr>
          <p:cNvPr id="82947" name="Rectangle 2">
            <a:extLst>
              <a:ext uri="{FF2B5EF4-FFF2-40B4-BE49-F238E27FC236}">
                <a16:creationId xmlns:a16="http://schemas.microsoft.com/office/drawing/2014/main" id="{6AA2FC8A-3896-CA1F-FD3F-F9622A2AAF36}"/>
              </a:ext>
            </a:extLst>
          </p:cNvPr>
          <p:cNvSpPr>
            <a:spLocks noRot="1" noChangeArrowheads="1" noTextEdit="1"/>
          </p:cNvSpPr>
          <p:nvPr>
            <p:ph type="sldImg"/>
          </p:nvPr>
        </p:nvSpPr>
        <p:spPr>
          <a:xfrm>
            <a:off x="1146175" y="685800"/>
            <a:ext cx="4572000" cy="3429000"/>
          </a:xfrm>
          <a:ln/>
        </p:spPr>
      </p:sp>
      <p:sp>
        <p:nvSpPr>
          <p:cNvPr id="82948" name="Rectangle 3">
            <a:extLst>
              <a:ext uri="{FF2B5EF4-FFF2-40B4-BE49-F238E27FC236}">
                <a16:creationId xmlns:a16="http://schemas.microsoft.com/office/drawing/2014/main" id="{A85CA88F-D582-AEEA-8D5E-52DE2ABC61B5}"/>
              </a:ext>
            </a:extLst>
          </p:cNvPr>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a:endParaRPr lang="en-GB"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5D76C49-3DB9-43DC-0D5C-ABF4DED08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B16EDD76-378D-463A-A197-820E93278855}" type="slidenum">
              <a:rPr lang="de-DE" altLang="el-GR" sz="1200" b="0" i="0" smtClean="0">
                <a:solidFill>
                  <a:schemeClr val="tx1"/>
                </a:solidFill>
                <a:latin typeface="News Gothic MT" panose="020B0504020203020204" pitchFamily="34" charset="0"/>
              </a:rPr>
              <a:pPr/>
              <a:t>42</a:t>
            </a:fld>
            <a:endParaRPr lang="de-DE" altLang="el-GR" sz="1200" b="0" i="0">
              <a:solidFill>
                <a:schemeClr val="tx1"/>
              </a:solidFill>
              <a:latin typeface="News Gothic MT" panose="020B0504020203020204" pitchFamily="34" charset="0"/>
            </a:endParaRPr>
          </a:p>
        </p:txBody>
      </p:sp>
      <p:sp>
        <p:nvSpPr>
          <p:cNvPr id="84995" name="Rectangle 2">
            <a:extLst>
              <a:ext uri="{FF2B5EF4-FFF2-40B4-BE49-F238E27FC236}">
                <a16:creationId xmlns:a16="http://schemas.microsoft.com/office/drawing/2014/main" id="{42B7C2E0-07D9-B292-4022-8C40FDE97E70}"/>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C5805679-F5A3-BBD1-0C16-4F02211593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DCF84CAF-BD17-61C3-D08F-612B16425E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E653B261-487A-4547-A51C-2B7B513E22DD}" type="slidenum">
              <a:rPr lang="de-DE" altLang="el-GR" sz="1200" b="0" i="0" smtClean="0">
                <a:solidFill>
                  <a:schemeClr val="tx1"/>
                </a:solidFill>
                <a:latin typeface="News Gothic MT" panose="020B0504020203020204" pitchFamily="34" charset="0"/>
              </a:rPr>
              <a:pPr/>
              <a:t>43</a:t>
            </a:fld>
            <a:endParaRPr lang="de-DE" altLang="el-GR" sz="1200" b="0" i="0">
              <a:solidFill>
                <a:schemeClr val="tx1"/>
              </a:solidFill>
              <a:latin typeface="News Gothic MT" panose="020B0504020203020204" pitchFamily="34" charset="0"/>
            </a:endParaRPr>
          </a:p>
        </p:txBody>
      </p:sp>
      <p:sp>
        <p:nvSpPr>
          <p:cNvPr id="87043" name="Rectangle 2">
            <a:extLst>
              <a:ext uri="{FF2B5EF4-FFF2-40B4-BE49-F238E27FC236}">
                <a16:creationId xmlns:a16="http://schemas.microsoft.com/office/drawing/2014/main" id="{27EF7871-6DD8-5929-F541-BEFAE1BF99AB}"/>
              </a:ext>
            </a:extLst>
          </p:cNvPr>
          <p:cNvSpPr>
            <a:spLocks noRot="1" noChangeArrowheads="1" noTextEdit="1"/>
          </p:cNvSpPr>
          <p:nvPr>
            <p:ph type="sldImg"/>
          </p:nvPr>
        </p:nvSpPr>
        <p:spPr>
          <a:xfrm>
            <a:off x="1146175" y="685800"/>
            <a:ext cx="4572000" cy="3429000"/>
          </a:xfrm>
          <a:ln/>
        </p:spPr>
      </p:sp>
      <p:sp>
        <p:nvSpPr>
          <p:cNvPr id="87044" name="Rectangle 3">
            <a:extLst>
              <a:ext uri="{FF2B5EF4-FFF2-40B4-BE49-F238E27FC236}">
                <a16:creationId xmlns:a16="http://schemas.microsoft.com/office/drawing/2014/main" id="{8B23CD9E-99ED-80B0-A436-2BCB511FD274}"/>
              </a:ext>
            </a:extLst>
          </p:cNvPr>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a:tabLst>
                <a:tab pos="190500" algn="l"/>
              </a:tabLst>
            </a:pPr>
            <a:r>
              <a:rPr lang="en-GB" altLang="el-GR"/>
              <a:t>The process of angiogenesis is complex, relying on a cascade of biochemical signals to initiate and progress vascular development.  </a:t>
            </a:r>
          </a:p>
          <a:p>
            <a:pPr marL="190500" indent="-190500">
              <a:tabLst>
                <a:tab pos="190500" algn="l"/>
              </a:tabLst>
            </a:pPr>
            <a:r>
              <a:rPr lang="en-GB" altLang="el-GR"/>
              <a:t>Sequential steps occur in the process of neovascularization:</a:t>
            </a:r>
            <a:endParaRPr lang="en-GB" altLang="el-GR" baseline="30000"/>
          </a:p>
          <a:p>
            <a:pPr marL="190500" indent="-190500">
              <a:buFontTx/>
              <a:buChar char="•"/>
              <a:tabLst>
                <a:tab pos="190500" algn="l"/>
              </a:tabLst>
            </a:pPr>
            <a:r>
              <a:rPr lang="en-GB" altLang="el-GR"/>
              <a:t>Release of specific angiogenic molecules triggers the degradation of the basement membrane by proteases.</a:t>
            </a:r>
          </a:p>
          <a:p>
            <a:pPr marL="190500" indent="-190500">
              <a:buFontTx/>
              <a:buChar char="•"/>
              <a:tabLst>
                <a:tab pos="190500" algn="l"/>
              </a:tabLst>
            </a:pPr>
            <a:r>
              <a:rPr lang="en-GB" altLang="el-GR"/>
              <a:t>This allows endothelial cell migration into the interstitial space, and capillary sprouting.</a:t>
            </a:r>
          </a:p>
          <a:p>
            <a:pPr marL="190500" indent="-190500">
              <a:buFontTx/>
              <a:buChar char="•"/>
              <a:tabLst>
                <a:tab pos="190500" algn="l"/>
              </a:tabLst>
            </a:pPr>
            <a:r>
              <a:rPr lang="en-GB" altLang="el-GR"/>
              <a:t>Endothelial cell proliferation then occurs at the migrating tip.</a:t>
            </a:r>
          </a:p>
          <a:p>
            <a:pPr marL="190500" indent="-190500">
              <a:buFontTx/>
              <a:buChar char="•"/>
              <a:tabLst>
                <a:tab pos="190500" algn="l"/>
              </a:tabLst>
            </a:pPr>
            <a:r>
              <a:rPr lang="en-GB" altLang="el-GR"/>
              <a:t>This is followed by lumen formation, the generation of a new basement membrane with the recruitment of pericytes, formation of anastomoses, and finally blood flow.</a:t>
            </a:r>
          </a:p>
          <a:p>
            <a:pPr marL="190500" indent="-190500">
              <a:tabLst>
                <a:tab pos="190500" algn="l"/>
              </a:tabLst>
            </a:pPr>
            <a:endParaRPr lang="en-GB" alt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2EB210F-D5C3-EE85-C554-C8D52DA899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33E098A9-11E3-42B5-97FB-AB03B3DC4DFA}" type="slidenum">
              <a:rPr lang="de-DE" altLang="el-GR" sz="1200" b="0" i="0" smtClean="0">
                <a:solidFill>
                  <a:schemeClr val="tx1"/>
                </a:solidFill>
                <a:latin typeface="News Gothic MT" panose="020B0504020203020204" pitchFamily="34" charset="0"/>
              </a:rPr>
              <a:pPr/>
              <a:t>44</a:t>
            </a:fld>
            <a:endParaRPr lang="de-DE" altLang="el-GR" sz="1200" b="0" i="0">
              <a:solidFill>
                <a:schemeClr val="tx1"/>
              </a:solidFill>
              <a:latin typeface="News Gothic MT" panose="020B0504020203020204" pitchFamily="34" charset="0"/>
            </a:endParaRPr>
          </a:p>
        </p:txBody>
      </p:sp>
      <p:sp>
        <p:nvSpPr>
          <p:cNvPr id="89091" name="Rectangle 2">
            <a:extLst>
              <a:ext uri="{FF2B5EF4-FFF2-40B4-BE49-F238E27FC236}">
                <a16:creationId xmlns:a16="http://schemas.microsoft.com/office/drawing/2014/main" id="{A8DC8D1E-44BA-8EE2-0D1C-1B04DF05D138}"/>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1E3ED607-5694-5B64-24D9-41B95473F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5464A72D-6CFF-9153-084D-E0A01070E5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2B7EFFC6-73D0-491F-A6C7-6BAC24C771C7}" type="slidenum">
              <a:rPr lang="de-DE" altLang="el-GR" sz="1200" b="0" i="0" smtClean="0">
                <a:solidFill>
                  <a:schemeClr val="tx1"/>
                </a:solidFill>
                <a:latin typeface="News Gothic MT" panose="020B0504020203020204" pitchFamily="34" charset="0"/>
              </a:rPr>
              <a:pPr/>
              <a:t>45</a:t>
            </a:fld>
            <a:endParaRPr lang="de-DE" altLang="el-GR" sz="1200" b="0" i="0">
              <a:solidFill>
                <a:schemeClr val="tx1"/>
              </a:solidFill>
              <a:latin typeface="News Gothic MT" panose="020B0504020203020204" pitchFamily="34" charset="0"/>
            </a:endParaRPr>
          </a:p>
        </p:txBody>
      </p:sp>
      <p:sp>
        <p:nvSpPr>
          <p:cNvPr id="91139" name="Rectangle 2">
            <a:extLst>
              <a:ext uri="{FF2B5EF4-FFF2-40B4-BE49-F238E27FC236}">
                <a16:creationId xmlns:a16="http://schemas.microsoft.com/office/drawing/2014/main" id="{2089B1EB-C301-1638-34B8-992F7E1E5604}"/>
              </a:ext>
            </a:extLst>
          </p:cNvPr>
          <p:cNvSpPr>
            <a:spLocks noRot="1" noChangeArrowheads="1" noTextEdit="1"/>
          </p:cNvSpPr>
          <p:nvPr>
            <p:ph type="sldImg"/>
          </p:nvPr>
        </p:nvSpPr>
        <p:spPr>
          <a:ln/>
        </p:spPr>
      </p:sp>
      <p:sp>
        <p:nvSpPr>
          <p:cNvPr id="91140" name="Rectangle 3">
            <a:extLst>
              <a:ext uri="{FF2B5EF4-FFF2-40B4-BE49-F238E27FC236}">
                <a16:creationId xmlns:a16="http://schemas.microsoft.com/office/drawing/2014/main" id="{900EA6F8-7FDB-681A-D40B-8364177E3D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5A271D10-C974-5D15-A086-B9AD59B0DE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fld id="{CB1202A0-8389-4F65-A33A-145C30EAE53E}" type="slidenum">
              <a:rPr lang="de-DE" altLang="el-GR" sz="1200" b="0" i="0" smtClean="0">
                <a:solidFill>
                  <a:schemeClr val="tx1"/>
                </a:solidFill>
                <a:latin typeface="News Gothic MT" panose="020B0504020203020204" pitchFamily="34" charset="0"/>
              </a:rPr>
              <a:pPr/>
              <a:t>46</a:t>
            </a:fld>
            <a:endParaRPr lang="de-DE" altLang="el-GR" sz="1200" b="0" i="0">
              <a:solidFill>
                <a:schemeClr val="tx1"/>
              </a:solidFill>
              <a:latin typeface="News Gothic MT" panose="020B0504020203020204" pitchFamily="34" charset="0"/>
            </a:endParaRPr>
          </a:p>
        </p:txBody>
      </p:sp>
      <p:sp>
        <p:nvSpPr>
          <p:cNvPr id="93187" name="Rectangle 2">
            <a:extLst>
              <a:ext uri="{FF2B5EF4-FFF2-40B4-BE49-F238E27FC236}">
                <a16:creationId xmlns:a16="http://schemas.microsoft.com/office/drawing/2014/main" id="{7B66A739-7385-3F60-6D75-53F8B773AA26}"/>
              </a:ext>
            </a:extLst>
          </p:cNvPr>
          <p:cNvSpPr>
            <a:spLocks noRot="1" noChangeArrowheads="1" noTextEdit="1"/>
          </p:cNvSpPr>
          <p:nvPr>
            <p:ph type="sldImg"/>
          </p:nvPr>
        </p:nvSpPr>
        <p:spPr>
          <a:xfrm>
            <a:off x="1146175" y="685800"/>
            <a:ext cx="4572000" cy="3429000"/>
          </a:xfrm>
          <a:ln/>
        </p:spPr>
      </p:sp>
      <p:sp>
        <p:nvSpPr>
          <p:cNvPr id="93188" name="Rectangle 3">
            <a:extLst>
              <a:ext uri="{FF2B5EF4-FFF2-40B4-BE49-F238E27FC236}">
                <a16:creationId xmlns:a16="http://schemas.microsoft.com/office/drawing/2014/main" id="{FEAB4C43-C009-5875-85DB-FE25AEC20AF9}"/>
              </a:ext>
            </a:extLst>
          </p:cNvPr>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a:endParaRPr lang="en-GB"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D4E10D2-437C-DA16-93DD-C84EA6654E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F1E2D6-FAE0-4FEA-B71E-024A569B931C}"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14339" name="Rectangle 2">
            <a:extLst>
              <a:ext uri="{FF2B5EF4-FFF2-40B4-BE49-F238E27FC236}">
                <a16:creationId xmlns:a16="http://schemas.microsoft.com/office/drawing/2014/main" id="{5ED106A0-1438-331B-06DC-E44400C412BD}"/>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F98ED204-ED89-8719-8DED-12E77387D3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0E5A58D-A120-1995-98AF-F5937DBB790E}"/>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FBC237BC-AA20-2ADE-2BB8-B3BAB66FA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81008B4-A768-C374-7238-DDA67C434F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779B4A-223A-41D7-9F1D-D98206B9E010}"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21507" name="Rectangle 2">
            <a:extLst>
              <a:ext uri="{FF2B5EF4-FFF2-40B4-BE49-F238E27FC236}">
                <a16:creationId xmlns:a16="http://schemas.microsoft.com/office/drawing/2014/main" id="{A976DACF-0E17-DF86-5BA9-40B681C0C13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61BAB52-C9F9-9978-C2EE-F3C701FA1D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A558D53-B23C-AFB4-31BA-0E6562DE1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9D088C-5D8B-4E97-A7C8-D920FBAEFBBB}"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23555" name="Rectangle 2">
            <a:extLst>
              <a:ext uri="{FF2B5EF4-FFF2-40B4-BE49-F238E27FC236}">
                <a16:creationId xmlns:a16="http://schemas.microsoft.com/office/drawing/2014/main" id="{27530D10-E2F6-B33A-FC28-46D23B8AFD59}"/>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A0D66676-CD2F-9647-1BDB-348A8BA75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4F979B0-79CC-2403-B812-6EBB7DD5E3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69502A-F001-4906-A793-CD3AA28923CC}"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
        <p:nvSpPr>
          <p:cNvPr id="25603" name="Rectangle 2">
            <a:extLst>
              <a:ext uri="{FF2B5EF4-FFF2-40B4-BE49-F238E27FC236}">
                <a16:creationId xmlns:a16="http://schemas.microsoft.com/office/drawing/2014/main" id="{6F6B6061-F893-C7D6-CF18-A24C43457658}"/>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D714402F-C77E-1DD9-87D4-1039BF8E61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a:extLst>
              <a:ext uri="{FF2B5EF4-FFF2-40B4-BE49-F238E27FC236}">
                <a16:creationId xmlns:a16="http://schemas.microsoft.com/office/drawing/2014/main" id="{282DD5E1-A884-7DD7-8533-E91243955B82}"/>
              </a:ext>
            </a:extLst>
          </p:cNvPr>
          <p:cNvSpPr>
            <a:spLocks noGrp="1" noRot="1" noChangeAspect="1" noChangeArrowheads="1" noTextEdit="1"/>
          </p:cNvSpPr>
          <p:nvPr>
            <p:ph type="sldImg"/>
          </p:nvPr>
        </p:nvSpPr>
        <p:spPr>
          <a:ln/>
        </p:spPr>
      </p:sp>
      <p:sp>
        <p:nvSpPr>
          <p:cNvPr id="27651" name="2 - Θέση σημειώσεων">
            <a:extLst>
              <a:ext uri="{FF2B5EF4-FFF2-40B4-BE49-F238E27FC236}">
                <a16:creationId xmlns:a16="http://schemas.microsoft.com/office/drawing/2014/main" id="{F5BB697F-CF43-FA0E-9553-6CECE7D589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7652" name="3 - Θέση αριθμού διαφάνειας">
            <a:extLst>
              <a:ext uri="{FF2B5EF4-FFF2-40B4-BE49-F238E27FC236}">
                <a16:creationId xmlns:a16="http://schemas.microsoft.com/office/drawing/2014/main" id="{45F8F3FB-1C04-A129-C5A1-C632DDF7E0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301790-25C6-4D5E-8D53-3385222AB8A6}" type="slidenum">
              <a:rPr kumimoji="0" lang="de-DE" altLang="el-GR" sz="1200" b="0" i="0" u="none" strike="noStrike" kern="1200" cap="none" spc="0" normalizeH="0" baseline="0" noProof="0" smtClean="0">
                <a:ln>
                  <a:noFill/>
                </a:ln>
                <a:solidFill>
                  <a:srgbClr val="000000"/>
                </a:solidFill>
                <a:effectLst/>
                <a:uLnTx/>
                <a:uFillTx/>
                <a:latin typeface="News Gothic MT" panose="020B0504020203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altLang="el-GR" sz="1200" b="0" i="0" u="none" strike="noStrike" kern="1200" cap="none" spc="0" normalizeH="0" baseline="0" noProof="0">
              <a:ln>
                <a:noFill/>
              </a:ln>
              <a:solidFill>
                <a:srgbClr val="000000"/>
              </a:solidFill>
              <a:effectLst/>
              <a:uLnTx/>
              <a:uFillTx/>
              <a:latin typeface="News Gothic MT" panose="020B0504020203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914400" y="1949451"/>
            <a:ext cx="10363200" cy="1470025"/>
          </a:xfrm>
        </p:spPr>
        <p:txBody>
          <a:bodyPr/>
          <a:lstStyle>
            <a:lvl1pPr>
              <a:defRPr/>
            </a:lvl1pPr>
          </a:lstStyle>
          <a:p>
            <a:r>
              <a:rPr lang="en-US"/>
              <a:t>Click to edit Master title style</a:t>
            </a:r>
          </a:p>
        </p:txBody>
      </p:sp>
      <p:sp>
        <p:nvSpPr>
          <p:cNvPr id="75779" name="Rectangle 3"/>
          <p:cNvSpPr>
            <a:spLocks noGrp="1" noChangeArrowheads="1"/>
          </p:cNvSpPr>
          <p:nvPr>
            <p:ph type="subTitle" idx="1"/>
          </p:nvPr>
        </p:nvSpPr>
        <p:spPr>
          <a:xfrm>
            <a:off x="1828800" y="3752850"/>
            <a:ext cx="8534400" cy="1752600"/>
          </a:xfrm>
        </p:spPr>
        <p:txBody>
          <a:bodyPr/>
          <a:lstStyle>
            <a:lvl1pPr marL="0" indent="0" algn="ctr">
              <a:buFontTx/>
              <a:buNone/>
              <a:defRPr/>
            </a:lvl1pPr>
          </a:lstStyle>
          <a:p>
            <a:r>
              <a:rPr lang="en-US"/>
              <a:t>Click to edit Master subtitle style</a:t>
            </a:r>
          </a:p>
        </p:txBody>
      </p:sp>
      <p:sp>
        <p:nvSpPr>
          <p:cNvPr id="2" name="Rectangle 4">
            <a:extLst>
              <a:ext uri="{FF2B5EF4-FFF2-40B4-BE49-F238E27FC236}">
                <a16:creationId xmlns:a16="http://schemas.microsoft.com/office/drawing/2014/main" id="{69ED90BC-DB83-ED56-3B45-75DD4D161EB1}"/>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8E52AF3-DE41-D0CE-A5A6-73A4A5BD8612}"/>
              </a:ext>
            </a:extLst>
          </p:cNvPr>
          <p:cNvSpPr>
            <a:spLocks noGrp="1" noChangeArrowheads="1"/>
          </p:cNvSpPr>
          <p:nvPr>
            <p:ph type="ftr" sz="quarter" idx="11"/>
          </p:nvPr>
        </p:nvSpPr>
        <p:spPr bwMode="auto">
          <a:xfrm>
            <a:off x="4165600" y="6245225"/>
            <a:ext cx="3860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lnSpc>
                <a:spcPct val="100000"/>
              </a:lnSpc>
              <a:buClrTx/>
              <a:buSzTx/>
              <a:buFontTx/>
              <a:buNone/>
              <a:defRPr sz="1400" b="0" i="0">
                <a:solidFill>
                  <a:schemeClr val="bg1"/>
                </a:solidFill>
                <a:effectLst/>
                <a:latin typeface="Arial" charset="0"/>
                <a:ea typeface="ＭＳ Ｐゴシック" pitchFamily="34" charset="-128"/>
              </a:defRPr>
            </a:lvl1pPr>
          </a:lstStyle>
          <a:p>
            <a:pPr>
              <a:defRPr/>
            </a:pPr>
            <a:endParaRPr lang="en-US"/>
          </a:p>
        </p:txBody>
      </p:sp>
      <p:sp>
        <p:nvSpPr>
          <p:cNvPr id="4" name="Rectangle 6">
            <a:extLst>
              <a:ext uri="{FF2B5EF4-FFF2-40B4-BE49-F238E27FC236}">
                <a16:creationId xmlns:a16="http://schemas.microsoft.com/office/drawing/2014/main" id="{8A339022-1F4E-36D9-71AF-C05826AA840B}"/>
              </a:ext>
            </a:extLst>
          </p:cNvPr>
          <p:cNvSpPr>
            <a:spLocks noGrp="1" noChangeArrowheads="1"/>
          </p:cNvSpPr>
          <p:nvPr>
            <p:ph type="sldNum" sz="quarter" idx="12"/>
          </p:nvPr>
        </p:nvSpPr>
        <p:spPr>
          <a:xfrm>
            <a:off x="8737600" y="6243638"/>
            <a:ext cx="2844800" cy="474662"/>
          </a:xfrm>
        </p:spPr>
        <p:txBody>
          <a:bodyPr/>
          <a:lstStyle>
            <a:lvl1pPr>
              <a:defRPr/>
            </a:lvl1pPr>
          </a:lstStyle>
          <a:p>
            <a:pPr>
              <a:defRPr/>
            </a:pPr>
            <a:fld id="{F9DABF67-AF48-4441-A343-72997FE46C80}" type="slidenum">
              <a:rPr lang="en-US" altLang="el-GR"/>
              <a:pPr>
                <a:defRPr/>
              </a:pPr>
              <a:t>‹#›</a:t>
            </a:fld>
            <a:endParaRPr lang="en-US" altLang="el-GR"/>
          </a:p>
        </p:txBody>
      </p:sp>
    </p:spTree>
    <p:extLst>
      <p:ext uri="{BB962C8B-B14F-4D97-AF65-F5344CB8AC3E}">
        <p14:creationId xmlns:p14="http://schemas.microsoft.com/office/powerpoint/2010/main" val="367287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E3FE6DBE-E0C9-C09E-4C8C-BD05A9C69B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191F28-1F3B-FD03-99BB-CD9BD915E4AB}"/>
              </a:ext>
            </a:extLst>
          </p:cNvPr>
          <p:cNvSpPr>
            <a:spLocks noGrp="1" noChangeArrowheads="1"/>
          </p:cNvSpPr>
          <p:nvPr>
            <p:ph type="sldNum" sz="quarter" idx="11"/>
          </p:nvPr>
        </p:nvSpPr>
        <p:spPr>
          <a:ln/>
        </p:spPr>
        <p:txBody>
          <a:bodyPr/>
          <a:lstStyle>
            <a:lvl1pPr>
              <a:defRPr/>
            </a:lvl1pPr>
          </a:lstStyle>
          <a:p>
            <a:pPr>
              <a:defRPr/>
            </a:pPr>
            <a:fld id="{0788A56B-6970-4833-9716-E95F5A85256D}" type="slidenum">
              <a:rPr lang="en-US" altLang="el-GR"/>
              <a:pPr>
                <a:defRPr/>
              </a:pPr>
              <a:t>‹#›</a:t>
            </a:fld>
            <a:endParaRPr lang="en-US" altLang="el-GR"/>
          </a:p>
        </p:txBody>
      </p:sp>
    </p:spTree>
    <p:extLst>
      <p:ext uri="{BB962C8B-B14F-4D97-AF65-F5344CB8AC3E}">
        <p14:creationId xmlns:p14="http://schemas.microsoft.com/office/powerpoint/2010/main" val="298472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96352" y="160338"/>
            <a:ext cx="2762249" cy="58801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1" y="160338"/>
            <a:ext cx="8083551" cy="58801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2B587DC2-F284-C3E0-D112-FB07D21E0D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190B34-FD25-0137-D827-1B8D272861EE}"/>
              </a:ext>
            </a:extLst>
          </p:cNvPr>
          <p:cNvSpPr>
            <a:spLocks noGrp="1" noChangeArrowheads="1"/>
          </p:cNvSpPr>
          <p:nvPr>
            <p:ph type="sldNum" sz="quarter" idx="11"/>
          </p:nvPr>
        </p:nvSpPr>
        <p:spPr>
          <a:ln/>
        </p:spPr>
        <p:txBody>
          <a:bodyPr/>
          <a:lstStyle>
            <a:lvl1pPr>
              <a:defRPr/>
            </a:lvl1pPr>
          </a:lstStyle>
          <a:p>
            <a:pPr>
              <a:defRPr/>
            </a:pPr>
            <a:fld id="{3E30A47A-684E-4361-B7AB-8C822611FE97}" type="slidenum">
              <a:rPr lang="en-US" altLang="el-GR"/>
              <a:pPr>
                <a:defRPr/>
              </a:pPr>
              <a:t>‹#›</a:t>
            </a:fld>
            <a:endParaRPr lang="en-US" altLang="el-GR"/>
          </a:p>
        </p:txBody>
      </p:sp>
    </p:spTree>
    <p:extLst>
      <p:ext uri="{BB962C8B-B14F-4D97-AF65-F5344CB8AC3E}">
        <p14:creationId xmlns:p14="http://schemas.microsoft.com/office/powerpoint/2010/main" val="2667487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60338"/>
            <a:ext cx="109728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85800" y="1514475"/>
            <a:ext cx="10972800" cy="4525963"/>
          </a:xfrm>
        </p:spPr>
        <p:txBody>
          <a:bodyPr/>
          <a:lstStyle/>
          <a:p>
            <a:pPr lvl="0"/>
            <a:endParaRPr lang="el-GR" noProof="0"/>
          </a:p>
        </p:txBody>
      </p:sp>
      <p:sp>
        <p:nvSpPr>
          <p:cNvPr id="4" name="Rectangle 4">
            <a:extLst>
              <a:ext uri="{FF2B5EF4-FFF2-40B4-BE49-F238E27FC236}">
                <a16:creationId xmlns:a16="http://schemas.microsoft.com/office/drawing/2014/main" id="{BA02F831-8F07-122F-A364-BD02CC964E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D32FB1-6278-B4CF-1BDF-52D647C494A4}"/>
              </a:ext>
            </a:extLst>
          </p:cNvPr>
          <p:cNvSpPr>
            <a:spLocks noGrp="1" noChangeArrowheads="1"/>
          </p:cNvSpPr>
          <p:nvPr>
            <p:ph type="sldNum" sz="quarter" idx="11"/>
          </p:nvPr>
        </p:nvSpPr>
        <p:spPr>
          <a:ln/>
        </p:spPr>
        <p:txBody>
          <a:bodyPr/>
          <a:lstStyle>
            <a:lvl1pPr>
              <a:defRPr/>
            </a:lvl1pPr>
          </a:lstStyle>
          <a:p>
            <a:pPr>
              <a:defRPr/>
            </a:pPr>
            <a:fld id="{B78BB74E-8C82-42EF-9CA9-50315BC406D0}" type="slidenum">
              <a:rPr lang="en-US" altLang="el-GR"/>
              <a:pPr>
                <a:defRPr/>
              </a:pPr>
              <a:t>‹#›</a:t>
            </a:fld>
            <a:endParaRPr lang="en-US" altLang="el-GR"/>
          </a:p>
        </p:txBody>
      </p:sp>
    </p:spTree>
    <p:extLst>
      <p:ext uri="{BB962C8B-B14F-4D97-AF65-F5344CB8AC3E}">
        <p14:creationId xmlns:p14="http://schemas.microsoft.com/office/powerpoint/2010/main" val="3607476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60338"/>
            <a:ext cx="109728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85800" y="1514475"/>
            <a:ext cx="53848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273800" y="1514475"/>
            <a:ext cx="53848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BA27214B-C0DA-9CFA-F2BD-EE5F33469F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5ABB7E-FD34-3E8C-E3BA-B5D13BBC3C74}"/>
              </a:ext>
            </a:extLst>
          </p:cNvPr>
          <p:cNvSpPr>
            <a:spLocks noGrp="1" noChangeArrowheads="1"/>
          </p:cNvSpPr>
          <p:nvPr>
            <p:ph type="sldNum" sz="quarter" idx="11"/>
          </p:nvPr>
        </p:nvSpPr>
        <p:spPr>
          <a:ln/>
        </p:spPr>
        <p:txBody>
          <a:bodyPr/>
          <a:lstStyle>
            <a:lvl1pPr>
              <a:defRPr/>
            </a:lvl1pPr>
          </a:lstStyle>
          <a:p>
            <a:pPr>
              <a:defRPr/>
            </a:pPr>
            <a:fld id="{634ADE18-083A-4201-AAF9-85C889D11CEB}" type="slidenum">
              <a:rPr lang="en-US" altLang="el-GR"/>
              <a:pPr>
                <a:defRPr/>
              </a:pPr>
              <a:t>‹#›</a:t>
            </a:fld>
            <a:endParaRPr lang="en-US" altLang="el-GR"/>
          </a:p>
        </p:txBody>
      </p:sp>
    </p:spTree>
    <p:extLst>
      <p:ext uri="{BB962C8B-B14F-4D97-AF65-F5344CB8AC3E}">
        <p14:creationId xmlns:p14="http://schemas.microsoft.com/office/powerpoint/2010/main" val="604281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0"/>
          </p:nvPr>
        </p:nvSpPr>
        <p:spPr>
          <a:xfrm>
            <a:off x="601789" y="6665590"/>
            <a:ext cx="1606209" cy="138499"/>
          </a:xfrm>
        </p:spPr>
        <p:txBody>
          <a:bodyPr wrap="none" lIns="0" tIns="0" rIns="0" bIns="0" anchor="b">
            <a:spAutoFit/>
          </a:bodyPr>
          <a:lstStyle>
            <a:lvl1pPr marL="0" indent="0">
              <a:lnSpc>
                <a:spcPct val="90000"/>
              </a:lnSpc>
              <a:spcBef>
                <a:spcPts val="0"/>
              </a:spcBef>
              <a:buFontTx/>
              <a:buNone/>
              <a:defRPr sz="1000" baseline="0"/>
            </a:lvl1pPr>
          </a:lstStyle>
          <a:p>
            <a:pPr lvl="0"/>
            <a:r>
              <a:rPr lang="el-GR"/>
              <a:t>Στυλ κειμένου υποδείγματος</a:t>
            </a:r>
          </a:p>
        </p:txBody>
      </p:sp>
      <p:sp>
        <p:nvSpPr>
          <p:cNvPr id="8" name="Text Placeholder 6"/>
          <p:cNvSpPr>
            <a:spLocks noGrp="1"/>
          </p:cNvSpPr>
          <p:nvPr>
            <p:ph type="body" sz="quarter" idx="11"/>
          </p:nvPr>
        </p:nvSpPr>
        <p:spPr>
          <a:xfrm>
            <a:off x="9164355" y="6637890"/>
            <a:ext cx="1925207" cy="166199"/>
          </a:xfrm>
        </p:spPr>
        <p:txBody>
          <a:bodyPr wrap="none" lIns="0" tIns="0" rIns="0" bIns="0" anchor="b">
            <a:spAutoFit/>
          </a:bodyPr>
          <a:lstStyle>
            <a:lvl1pPr marL="0" indent="0" algn="r">
              <a:lnSpc>
                <a:spcPct val="90000"/>
              </a:lnSpc>
              <a:spcBef>
                <a:spcPts val="0"/>
              </a:spcBef>
              <a:buFontTx/>
              <a:buNone/>
              <a:defRPr sz="1200" baseline="0"/>
            </a:lvl1pPr>
          </a:lstStyle>
          <a:p>
            <a:pPr lvl="0"/>
            <a:r>
              <a:rPr lang="el-GR"/>
              <a:t>Στυλ κειμένου υποδείγματος</a:t>
            </a:r>
          </a:p>
        </p:txBody>
      </p:sp>
    </p:spTree>
    <p:extLst>
      <p:ext uri="{BB962C8B-B14F-4D97-AF65-F5344CB8AC3E}">
        <p14:creationId xmlns:p14="http://schemas.microsoft.com/office/powerpoint/2010/main" val="4233588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
        <p:nvSpPr>
          <p:cNvPr id="8" name="Text Placeholder 6"/>
          <p:cNvSpPr>
            <a:spLocks noGrp="1"/>
          </p:cNvSpPr>
          <p:nvPr>
            <p:ph type="body" sz="quarter" idx="10"/>
          </p:nvPr>
        </p:nvSpPr>
        <p:spPr>
          <a:xfrm>
            <a:off x="601789" y="6665590"/>
            <a:ext cx="1606209" cy="138499"/>
          </a:xfrm>
        </p:spPr>
        <p:txBody>
          <a:bodyPr wrap="none" lIns="0" tIns="0" rIns="0" bIns="0" anchor="b">
            <a:spAutoFit/>
          </a:bodyPr>
          <a:lstStyle>
            <a:lvl1pPr marL="0" indent="0">
              <a:lnSpc>
                <a:spcPct val="90000"/>
              </a:lnSpc>
              <a:spcBef>
                <a:spcPts val="0"/>
              </a:spcBef>
              <a:buFontTx/>
              <a:buNone/>
              <a:defRPr sz="1000" baseline="0"/>
            </a:lvl1pPr>
          </a:lstStyle>
          <a:p>
            <a:pPr lvl="0"/>
            <a:r>
              <a:rPr lang="el-GR"/>
              <a:t>Στυλ κειμένου υποδείγματος</a:t>
            </a:r>
          </a:p>
        </p:txBody>
      </p:sp>
      <p:sp>
        <p:nvSpPr>
          <p:cNvPr id="9" name="Text Placeholder 6"/>
          <p:cNvSpPr>
            <a:spLocks noGrp="1"/>
          </p:cNvSpPr>
          <p:nvPr>
            <p:ph type="body" sz="quarter" idx="11"/>
          </p:nvPr>
        </p:nvSpPr>
        <p:spPr>
          <a:xfrm>
            <a:off x="9164355" y="6637890"/>
            <a:ext cx="1925207" cy="166199"/>
          </a:xfrm>
        </p:spPr>
        <p:txBody>
          <a:bodyPr wrap="none" lIns="0" tIns="0" rIns="0" bIns="0" anchor="b">
            <a:spAutoFit/>
          </a:bodyPr>
          <a:lstStyle>
            <a:lvl1pPr marL="0" indent="0" algn="r">
              <a:lnSpc>
                <a:spcPct val="90000"/>
              </a:lnSpc>
              <a:spcBef>
                <a:spcPts val="0"/>
              </a:spcBef>
              <a:buFontTx/>
              <a:buNone/>
              <a:defRPr sz="1200" baseline="0"/>
            </a:lvl1pPr>
          </a:lstStyle>
          <a:p>
            <a:pPr lvl="0"/>
            <a:r>
              <a:rPr lang="el-GR"/>
              <a:t>Στυλ κειμένου υποδείγματος</a:t>
            </a:r>
          </a:p>
        </p:txBody>
      </p:sp>
    </p:spTree>
    <p:extLst>
      <p:ext uri="{BB962C8B-B14F-4D97-AF65-F5344CB8AC3E}">
        <p14:creationId xmlns:p14="http://schemas.microsoft.com/office/powerpoint/2010/main" val="82115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53B4452A-F304-6DF9-0812-2C9862B81D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4DED5F-2A2F-85EE-E60C-E303BFB5C0B6}"/>
              </a:ext>
            </a:extLst>
          </p:cNvPr>
          <p:cNvSpPr>
            <a:spLocks noGrp="1" noChangeArrowheads="1"/>
          </p:cNvSpPr>
          <p:nvPr>
            <p:ph type="sldNum" sz="quarter" idx="11"/>
          </p:nvPr>
        </p:nvSpPr>
        <p:spPr>
          <a:ln/>
        </p:spPr>
        <p:txBody>
          <a:bodyPr/>
          <a:lstStyle>
            <a:lvl1pPr>
              <a:defRPr/>
            </a:lvl1pPr>
          </a:lstStyle>
          <a:p>
            <a:pPr>
              <a:defRPr/>
            </a:pPr>
            <a:fld id="{5C28C3F8-6206-4493-8707-B21062FA7E3F}" type="slidenum">
              <a:rPr lang="en-US" altLang="el-GR"/>
              <a:pPr>
                <a:defRPr/>
              </a:pPr>
              <a:t>‹#›</a:t>
            </a:fld>
            <a:endParaRPr lang="en-US" altLang="el-GR"/>
          </a:p>
        </p:txBody>
      </p:sp>
    </p:spTree>
    <p:extLst>
      <p:ext uri="{BB962C8B-B14F-4D97-AF65-F5344CB8AC3E}">
        <p14:creationId xmlns:p14="http://schemas.microsoft.com/office/powerpoint/2010/main" val="296530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BA2ACA6A-3EB6-DEF0-121B-7B449DC8F0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789386-BE06-19B7-31FF-83B7E0832C84}"/>
              </a:ext>
            </a:extLst>
          </p:cNvPr>
          <p:cNvSpPr>
            <a:spLocks noGrp="1" noChangeArrowheads="1"/>
          </p:cNvSpPr>
          <p:nvPr>
            <p:ph type="sldNum" sz="quarter" idx="11"/>
          </p:nvPr>
        </p:nvSpPr>
        <p:spPr>
          <a:ln/>
        </p:spPr>
        <p:txBody>
          <a:bodyPr/>
          <a:lstStyle>
            <a:lvl1pPr>
              <a:defRPr/>
            </a:lvl1pPr>
          </a:lstStyle>
          <a:p>
            <a:pPr>
              <a:defRPr/>
            </a:pPr>
            <a:fld id="{A652F275-0AFF-4007-83BA-80B9EC674DAA}" type="slidenum">
              <a:rPr lang="en-US" altLang="el-GR"/>
              <a:pPr>
                <a:defRPr/>
              </a:pPr>
              <a:t>‹#›</a:t>
            </a:fld>
            <a:endParaRPr lang="en-US" altLang="el-GR"/>
          </a:p>
        </p:txBody>
      </p:sp>
    </p:spTree>
    <p:extLst>
      <p:ext uri="{BB962C8B-B14F-4D97-AF65-F5344CB8AC3E}">
        <p14:creationId xmlns:p14="http://schemas.microsoft.com/office/powerpoint/2010/main" val="150379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85800" y="151447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273800" y="151447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A409A876-4672-AEB4-E7E5-A775E31AC7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32A874-D1D0-992C-C9F3-06ABF254B923}"/>
              </a:ext>
            </a:extLst>
          </p:cNvPr>
          <p:cNvSpPr>
            <a:spLocks noGrp="1" noChangeArrowheads="1"/>
          </p:cNvSpPr>
          <p:nvPr>
            <p:ph type="sldNum" sz="quarter" idx="11"/>
          </p:nvPr>
        </p:nvSpPr>
        <p:spPr>
          <a:ln/>
        </p:spPr>
        <p:txBody>
          <a:bodyPr/>
          <a:lstStyle>
            <a:lvl1pPr>
              <a:defRPr/>
            </a:lvl1pPr>
          </a:lstStyle>
          <a:p>
            <a:pPr>
              <a:defRPr/>
            </a:pPr>
            <a:fld id="{D595F518-3A0C-4906-A04A-39361A09AE42}" type="slidenum">
              <a:rPr lang="en-US" altLang="el-GR"/>
              <a:pPr>
                <a:defRPr/>
              </a:pPr>
              <a:t>‹#›</a:t>
            </a:fld>
            <a:endParaRPr lang="en-US" altLang="el-GR"/>
          </a:p>
        </p:txBody>
      </p:sp>
    </p:spTree>
    <p:extLst>
      <p:ext uri="{BB962C8B-B14F-4D97-AF65-F5344CB8AC3E}">
        <p14:creationId xmlns:p14="http://schemas.microsoft.com/office/powerpoint/2010/main" val="106901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90FB000B-51B5-4303-B4A5-80126D00707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7177A5A-7310-302E-691C-34F88EFD0EF7}"/>
              </a:ext>
            </a:extLst>
          </p:cNvPr>
          <p:cNvSpPr>
            <a:spLocks noGrp="1" noChangeArrowheads="1"/>
          </p:cNvSpPr>
          <p:nvPr>
            <p:ph type="sldNum" sz="quarter" idx="11"/>
          </p:nvPr>
        </p:nvSpPr>
        <p:spPr>
          <a:ln/>
        </p:spPr>
        <p:txBody>
          <a:bodyPr/>
          <a:lstStyle>
            <a:lvl1pPr>
              <a:defRPr/>
            </a:lvl1pPr>
          </a:lstStyle>
          <a:p>
            <a:pPr>
              <a:defRPr/>
            </a:pPr>
            <a:fld id="{E0261A4F-EC92-4F1B-BC99-0918B91B0EF0}" type="slidenum">
              <a:rPr lang="en-US" altLang="el-GR"/>
              <a:pPr>
                <a:defRPr/>
              </a:pPr>
              <a:t>‹#›</a:t>
            </a:fld>
            <a:endParaRPr lang="en-US" altLang="el-GR"/>
          </a:p>
        </p:txBody>
      </p:sp>
    </p:spTree>
    <p:extLst>
      <p:ext uri="{BB962C8B-B14F-4D97-AF65-F5344CB8AC3E}">
        <p14:creationId xmlns:p14="http://schemas.microsoft.com/office/powerpoint/2010/main" val="335043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a:extLst>
              <a:ext uri="{FF2B5EF4-FFF2-40B4-BE49-F238E27FC236}">
                <a16:creationId xmlns:a16="http://schemas.microsoft.com/office/drawing/2014/main" id="{D790B4AE-6912-E2B5-7849-9E629DCA3D5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39D8A46-FA4E-EB04-5CA4-250A0C596513}"/>
              </a:ext>
            </a:extLst>
          </p:cNvPr>
          <p:cNvSpPr>
            <a:spLocks noGrp="1" noChangeArrowheads="1"/>
          </p:cNvSpPr>
          <p:nvPr>
            <p:ph type="sldNum" sz="quarter" idx="11"/>
          </p:nvPr>
        </p:nvSpPr>
        <p:spPr>
          <a:ln/>
        </p:spPr>
        <p:txBody>
          <a:bodyPr/>
          <a:lstStyle>
            <a:lvl1pPr>
              <a:defRPr/>
            </a:lvl1pPr>
          </a:lstStyle>
          <a:p>
            <a:pPr>
              <a:defRPr/>
            </a:pPr>
            <a:fld id="{50BF3014-F8EE-4152-B97A-C7D69093238E}" type="slidenum">
              <a:rPr lang="en-US" altLang="el-GR"/>
              <a:pPr>
                <a:defRPr/>
              </a:pPr>
              <a:t>‹#›</a:t>
            </a:fld>
            <a:endParaRPr lang="en-US" altLang="el-GR"/>
          </a:p>
        </p:txBody>
      </p:sp>
    </p:spTree>
    <p:extLst>
      <p:ext uri="{BB962C8B-B14F-4D97-AF65-F5344CB8AC3E}">
        <p14:creationId xmlns:p14="http://schemas.microsoft.com/office/powerpoint/2010/main" val="4617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10C0DF2-ED75-CC40-01B0-53B1750EAC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26266E5-810E-CF5D-9724-5B5181A5EA6B}"/>
              </a:ext>
            </a:extLst>
          </p:cNvPr>
          <p:cNvSpPr>
            <a:spLocks noGrp="1" noChangeArrowheads="1"/>
          </p:cNvSpPr>
          <p:nvPr>
            <p:ph type="sldNum" sz="quarter" idx="11"/>
          </p:nvPr>
        </p:nvSpPr>
        <p:spPr>
          <a:ln/>
        </p:spPr>
        <p:txBody>
          <a:bodyPr/>
          <a:lstStyle>
            <a:lvl1pPr>
              <a:defRPr/>
            </a:lvl1pPr>
          </a:lstStyle>
          <a:p>
            <a:pPr>
              <a:defRPr/>
            </a:pPr>
            <a:fld id="{5B3307DD-21DC-4B81-B07A-BFB13A170454}" type="slidenum">
              <a:rPr lang="en-US" altLang="el-GR"/>
              <a:pPr>
                <a:defRPr/>
              </a:pPr>
              <a:t>‹#›</a:t>
            </a:fld>
            <a:endParaRPr lang="en-US" altLang="el-GR"/>
          </a:p>
        </p:txBody>
      </p:sp>
    </p:spTree>
    <p:extLst>
      <p:ext uri="{BB962C8B-B14F-4D97-AF65-F5344CB8AC3E}">
        <p14:creationId xmlns:p14="http://schemas.microsoft.com/office/powerpoint/2010/main" val="80624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03C9FDC9-33B0-10BF-4C6A-3318695355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52E313-A721-F7C8-0E25-06D3BA09F5E9}"/>
              </a:ext>
            </a:extLst>
          </p:cNvPr>
          <p:cNvSpPr>
            <a:spLocks noGrp="1" noChangeArrowheads="1"/>
          </p:cNvSpPr>
          <p:nvPr>
            <p:ph type="sldNum" sz="quarter" idx="11"/>
          </p:nvPr>
        </p:nvSpPr>
        <p:spPr>
          <a:ln/>
        </p:spPr>
        <p:txBody>
          <a:bodyPr/>
          <a:lstStyle>
            <a:lvl1pPr>
              <a:defRPr/>
            </a:lvl1pPr>
          </a:lstStyle>
          <a:p>
            <a:pPr>
              <a:defRPr/>
            </a:pPr>
            <a:fld id="{0A84E312-DAF7-40CE-BAEC-CDF92E4D8E60}" type="slidenum">
              <a:rPr lang="en-US" altLang="el-GR"/>
              <a:pPr>
                <a:defRPr/>
              </a:pPr>
              <a:t>‹#›</a:t>
            </a:fld>
            <a:endParaRPr lang="en-US" altLang="el-GR"/>
          </a:p>
        </p:txBody>
      </p:sp>
    </p:spTree>
    <p:extLst>
      <p:ext uri="{BB962C8B-B14F-4D97-AF65-F5344CB8AC3E}">
        <p14:creationId xmlns:p14="http://schemas.microsoft.com/office/powerpoint/2010/main" val="67863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A7E66EAA-0B12-9883-CAF7-B4E1B42418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E1E245-B88F-E91B-ACD8-8D53F902F20C}"/>
              </a:ext>
            </a:extLst>
          </p:cNvPr>
          <p:cNvSpPr>
            <a:spLocks noGrp="1" noChangeArrowheads="1"/>
          </p:cNvSpPr>
          <p:nvPr>
            <p:ph type="sldNum" sz="quarter" idx="11"/>
          </p:nvPr>
        </p:nvSpPr>
        <p:spPr>
          <a:ln/>
        </p:spPr>
        <p:txBody>
          <a:bodyPr/>
          <a:lstStyle>
            <a:lvl1pPr>
              <a:defRPr/>
            </a:lvl1pPr>
          </a:lstStyle>
          <a:p>
            <a:pPr>
              <a:defRPr/>
            </a:pPr>
            <a:fld id="{95E8E8EF-269F-433E-9ECD-D59F15F13C34}" type="slidenum">
              <a:rPr lang="en-US" altLang="el-GR"/>
              <a:pPr>
                <a:defRPr/>
              </a:pPr>
              <a:t>‹#›</a:t>
            </a:fld>
            <a:endParaRPr lang="en-US" altLang="el-GR"/>
          </a:p>
        </p:txBody>
      </p:sp>
    </p:spTree>
    <p:extLst>
      <p:ext uri="{BB962C8B-B14F-4D97-AF65-F5344CB8AC3E}">
        <p14:creationId xmlns:p14="http://schemas.microsoft.com/office/powerpoint/2010/main" val="382773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071E296-4B6A-DD12-FB14-0CAA0375FA55}"/>
              </a:ext>
            </a:extLst>
          </p:cNvPr>
          <p:cNvSpPr>
            <a:spLocks noGrp="1" noChangeArrowheads="1"/>
          </p:cNvSpPr>
          <p:nvPr>
            <p:ph type="title"/>
          </p:nvPr>
        </p:nvSpPr>
        <p:spPr bwMode="auto">
          <a:xfrm>
            <a:off x="609600" y="1603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Rectangle 3">
            <a:extLst>
              <a:ext uri="{FF2B5EF4-FFF2-40B4-BE49-F238E27FC236}">
                <a16:creationId xmlns:a16="http://schemas.microsoft.com/office/drawing/2014/main" id="{B6C7BDC2-E236-F7B7-C8EC-1730E5B54E3F}"/>
              </a:ext>
            </a:extLst>
          </p:cNvPr>
          <p:cNvSpPr>
            <a:spLocks noGrp="1" noChangeArrowheads="1"/>
          </p:cNvSpPr>
          <p:nvPr>
            <p:ph type="body" idx="1"/>
          </p:nvPr>
        </p:nvSpPr>
        <p:spPr bwMode="auto">
          <a:xfrm>
            <a:off x="685800" y="151447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74756" name="Rectangle 4">
            <a:extLst>
              <a:ext uri="{FF2B5EF4-FFF2-40B4-BE49-F238E27FC236}">
                <a16:creationId xmlns:a16="http://schemas.microsoft.com/office/drawing/2014/main" id="{08F6B09C-E307-C614-0859-6271B86D8A55}"/>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buClrTx/>
              <a:buSzTx/>
              <a:buFontTx/>
              <a:buNone/>
              <a:defRPr sz="1400" b="0" i="0">
                <a:solidFill>
                  <a:schemeClr val="bg1"/>
                </a:solidFill>
                <a:effectLst/>
                <a:latin typeface="Arial" charset="0"/>
                <a:ea typeface="ＭＳ Ｐゴシック" pitchFamily="34" charset="-128"/>
              </a:defRPr>
            </a:lvl1pPr>
          </a:lstStyle>
          <a:p>
            <a:pPr>
              <a:defRPr/>
            </a:pPr>
            <a:endParaRPr lang="en-US"/>
          </a:p>
        </p:txBody>
      </p:sp>
      <p:sp>
        <p:nvSpPr>
          <p:cNvPr id="74757" name="Rectangle 5">
            <a:extLst>
              <a:ext uri="{FF2B5EF4-FFF2-40B4-BE49-F238E27FC236}">
                <a16:creationId xmlns:a16="http://schemas.microsoft.com/office/drawing/2014/main" id="{9CBF1E90-DEED-4D0E-56DA-02E97A55820B}"/>
              </a:ext>
            </a:extLst>
          </p:cNvPr>
          <p:cNvSpPr>
            <a:spLocks noGrp="1" noChangeArrowheads="1"/>
          </p:cNvSpPr>
          <p:nvPr>
            <p:ph type="sldNum" sz="quarter" idx="4"/>
          </p:nvPr>
        </p:nvSpPr>
        <p:spPr bwMode="auto">
          <a:xfrm>
            <a:off x="5503334" y="6248401"/>
            <a:ext cx="1183217" cy="474663"/>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1" hangingPunct="1">
              <a:defRPr sz="1400" b="0" i="0">
                <a:solidFill>
                  <a:schemeClr val="bg1"/>
                </a:solidFill>
                <a:ea typeface="MS PGothic" panose="020B0600070205080204" pitchFamily="34" charset="-128"/>
              </a:defRPr>
            </a:lvl1pPr>
          </a:lstStyle>
          <a:p>
            <a:pPr>
              <a:defRPr/>
            </a:pPr>
            <a:fld id="{EEFFD2D6-EAAC-4578-8F5F-6197C9F387D0}" type="slidenum">
              <a:rPr lang="en-US" altLang="el-GR"/>
              <a:pPr>
                <a:defRPr/>
              </a:pPr>
              <a:t>‹#›</a:t>
            </a:fld>
            <a:endParaRPr lang="en-US" altLang="el-GR"/>
          </a:p>
        </p:txBody>
      </p:sp>
    </p:spTree>
    <p:extLst>
      <p:ext uri="{BB962C8B-B14F-4D97-AF65-F5344CB8AC3E}">
        <p14:creationId xmlns:p14="http://schemas.microsoft.com/office/powerpoint/2010/main" val="1251904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rtl="0" eaLnBrk="0" fontAlgn="base" hangingPunct="0">
        <a:spcBef>
          <a:spcPct val="0"/>
        </a:spcBef>
        <a:spcAft>
          <a:spcPct val="0"/>
        </a:spcAft>
        <a:defRPr sz="3400" b="1">
          <a:solidFill>
            <a:srgbClr val="FFEA18"/>
          </a:solidFill>
          <a:latin typeface="+mj-lt"/>
          <a:ea typeface="+mj-ea"/>
          <a:cs typeface="+mj-cs"/>
        </a:defRPr>
      </a:lvl1pPr>
      <a:lvl2pPr algn="ctr" rtl="0" eaLnBrk="0" fontAlgn="base" hangingPunct="0">
        <a:spcBef>
          <a:spcPct val="0"/>
        </a:spcBef>
        <a:spcAft>
          <a:spcPct val="0"/>
        </a:spcAft>
        <a:defRPr sz="3400" b="1">
          <a:solidFill>
            <a:srgbClr val="FFEA18"/>
          </a:solidFill>
          <a:latin typeface="Arial" charset="0"/>
        </a:defRPr>
      </a:lvl2pPr>
      <a:lvl3pPr algn="ctr" rtl="0" eaLnBrk="0" fontAlgn="base" hangingPunct="0">
        <a:spcBef>
          <a:spcPct val="0"/>
        </a:spcBef>
        <a:spcAft>
          <a:spcPct val="0"/>
        </a:spcAft>
        <a:defRPr sz="3400" b="1">
          <a:solidFill>
            <a:srgbClr val="FFEA18"/>
          </a:solidFill>
          <a:latin typeface="Arial" charset="0"/>
        </a:defRPr>
      </a:lvl3pPr>
      <a:lvl4pPr algn="ctr" rtl="0" eaLnBrk="0" fontAlgn="base" hangingPunct="0">
        <a:spcBef>
          <a:spcPct val="0"/>
        </a:spcBef>
        <a:spcAft>
          <a:spcPct val="0"/>
        </a:spcAft>
        <a:defRPr sz="3400" b="1">
          <a:solidFill>
            <a:srgbClr val="FFEA18"/>
          </a:solidFill>
          <a:latin typeface="Arial" charset="0"/>
        </a:defRPr>
      </a:lvl4pPr>
      <a:lvl5pPr algn="ctr" rtl="0" eaLnBrk="0" fontAlgn="base" hangingPunct="0">
        <a:spcBef>
          <a:spcPct val="0"/>
        </a:spcBef>
        <a:spcAft>
          <a:spcPct val="0"/>
        </a:spcAft>
        <a:defRPr sz="3400" b="1">
          <a:solidFill>
            <a:srgbClr val="FFEA18"/>
          </a:solidFill>
          <a:latin typeface="Arial" charset="0"/>
        </a:defRPr>
      </a:lvl5pPr>
      <a:lvl6pPr marL="457200" algn="ctr" rtl="0" fontAlgn="base">
        <a:spcBef>
          <a:spcPct val="0"/>
        </a:spcBef>
        <a:spcAft>
          <a:spcPct val="0"/>
        </a:spcAft>
        <a:defRPr sz="3400" b="1">
          <a:solidFill>
            <a:srgbClr val="FFEA18"/>
          </a:solidFill>
          <a:latin typeface="Arial" charset="0"/>
        </a:defRPr>
      </a:lvl6pPr>
      <a:lvl7pPr marL="914400" algn="ctr" rtl="0" fontAlgn="base">
        <a:spcBef>
          <a:spcPct val="0"/>
        </a:spcBef>
        <a:spcAft>
          <a:spcPct val="0"/>
        </a:spcAft>
        <a:defRPr sz="3400" b="1">
          <a:solidFill>
            <a:srgbClr val="FFEA18"/>
          </a:solidFill>
          <a:latin typeface="Arial" charset="0"/>
        </a:defRPr>
      </a:lvl7pPr>
      <a:lvl8pPr marL="1371600" algn="ctr" rtl="0" fontAlgn="base">
        <a:spcBef>
          <a:spcPct val="0"/>
        </a:spcBef>
        <a:spcAft>
          <a:spcPct val="0"/>
        </a:spcAft>
        <a:defRPr sz="3400" b="1">
          <a:solidFill>
            <a:srgbClr val="FFEA18"/>
          </a:solidFill>
          <a:latin typeface="Arial" charset="0"/>
        </a:defRPr>
      </a:lvl8pPr>
      <a:lvl9pPr marL="1828800" algn="ctr" rtl="0" fontAlgn="base">
        <a:spcBef>
          <a:spcPct val="0"/>
        </a:spcBef>
        <a:spcAft>
          <a:spcPct val="0"/>
        </a:spcAft>
        <a:defRPr sz="3400" b="1">
          <a:solidFill>
            <a:srgbClr val="FFEA18"/>
          </a:solidFill>
          <a:latin typeface="Arial" charset="0"/>
        </a:defRPr>
      </a:lvl9pPr>
    </p:titleStyle>
    <p:bodyStyle>
      <a:lvl1pPr marL="342900" indent="-342900" algn="l" rtl="0" eaLnBrk="0" fontAlgn="base" hangingPunct="0">
        <a:spcBef>
          <a:spcPct val="20000"/>
        </a:spcBef>
        <a:spcAft>
          <a:spcPct val="0"/>
        </a:spcAft>
        <a:buChar char="•"/>
        <a:defRPr sz="26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2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direct.com.ezp1.harvard.edu/science?_ob=MiamiCaptionURL&amp;_method=retrieve&amp;_udi=B6T1B-4SHM6MC-12&amp;_image=B6T1B-4SHM6MC-12-9&amp;_ba=&amp;_user=209690&amp;_coverDate=05%2F23%2F2008&amp;_rdoc=30&amp;_fmt=full&amp;_orig=browse&amp;_srch=doc-info(%23toc%234886%232008%23996280374%23689852%23FLA%23display%23Volume)&amp;_cdi=4886&amp;_isHiQual=Y&amp;_acct=C000014438&amp;_version=1&amp;_urlVersion=0&amp;_userid=209690&amp;md5=995c153763e8aa33e55b6c5e01e24603"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25.xml"/><Relationship Id="rId16"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3.png"/><Relationship Id="rId4" Type="http://schemas.openxmlformats.org/officeDocument/2006/relationships/image" Target="../media/image48.png"/><Relationship Id="rId9"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Εικόνα 5">
            <a:extLst>
              <a:ext uri="{FF2B5EF4-FFF2-40B4-BE49-F238E27FC236}">
                <a16:creationId xmlns:a16="http://schemas.microsoft.com/office/drawing/2014/main" id="{952D1DAE-FE92-E784-528A-1A0B6B267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4508500"/>
            <a:ext cx="116681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BF604F79-3905-33E6-730A-2EA75068FD7C}"/>
              </a:ext>
            </a:extLst>
          </p:cNvPr>
          <p:cNvSpPr>
            <a:spLocks noChangeArrowheads="1"/>
          </p:cNvSpPr>
          <p:nvPr/>
        </p:nvSpPr>
        <p:spPr bwMode="auto">
          <a:xfrm>
            <a:off x="2319338" y="925514"/>
            <a:ext cx="7632700" cy="1131887"/>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3600" b="1" dirty="0">
                <a:solidFill>
                  <a:srgbClr val="FFFF00"/>
                </a:solidFill>
                <a:effectLst>
                  <a:outerShdw blurRad="38100" dist="38100" dir="2700000" algn="tl">
                    <a:srgbClr val="000000"/>
                  </a:outerShdw>
                </a:effectLst>
                <a:latin typeface="Arial" charset="0"/>
              </a:rPr>
              <a:t>Carcinogenesis</a:t>
            </a:r>
            <a:endParaRPr lang="el-GR" sz="3600" b="1" dirty="0">
              <a:solidFill>
                <a:srgbClr val="FFFF00"/>
              </a:solidFill>
              <a:effectLst>
                <a:outerShdw blurRad="38100" dist="38100" dir="2700000" algn="tl">
                  <a:srgbClr val="000000"/>
                </a:outerShdw>
              </a:effectLst>
              <a:latin typeface="Arial" charset="0"/>
            </a:endParaRPr>
          </a:p>
          <a:p>
            <a:pPr algn="ctr" fontAlgn="base">
              <a:spcBef>
                <a:spcPct val="0"/>
              </a:spcBef>
              <a:spcAft>
                <a:spcPct val="0"/>
              </a:spcAft>
              <a:defRPr/>
            </a:pPr>
            <a:r>
              <a:rPr lang="en-US" sz="3200" b="1" dirty="0">
                <a:solidFill>
                  <a:srgbClr val="00B0F0"/>
                </a:solidFill>
                <a:effectLst>
                  <a:outerShdw blurRad="38100" dist="38100" dir="2700000" algn="tl">
                    <a:srgbClr val="000000"/>
                  </a:outerShdw>
                </a:effectLst>
                <a:latin typeface="Arial" charset="0"/>
                <a:cs typeface="Arial" charset="0"/>
              </a:rPr>
              <a:t>Signal Transduction</a:t>
            </a:r>
            <a:endParaRPr lang="en-GB" sz="3200" b="1" dirty="0">
              <a:solidFill>
                <a:srgbClr val="00B0F0"/>
              </a:solidFill>
              <a:effectLst>
                <a:outerShdw blurRad="38100" dist="38100" dir="2700000" algn="tl">
                  <a:srgbClr val="000000"/>
                </a:outerShdw>
              </a:effectLst>
              <a:latin typeface="Arial" charset="0"/>
              <a:cs typeface="Arial" charset="0"/>
            </a:endParaRPr>
          </a:p>
        </p:txBody>
      </p:sp>
      <p:sp>
        <p:nvSpPr>
          <p:cNvPr id="3" name="Rectangle 9">
            <a:extLst>
              <a:ext uri="{FF2B5EF4-FFF2-40B4-BE49-F238E27FC236}">
                <a16:creationId xmlns:a16="http://schemas.microsoft.com/office/drawing/2014/main" id="{0CEC5495-CF30-E749-7401-AB6C04D16789}"/>
              </a:ext>
            </a:extLst>
          </p:cNvPr>
          <p:cNvSpPr>
            <a:spLocks noChangeArrowheads="1"/>
          </p:cNvSpPr>
          <p:nvPr/>
        </p:nvSpPr>
        <p:spPr bwMode="auto">
          <a:xfrm>
            <a:off x="2847975" y="2779713"/>
            <a:ext cx="6400800" cy="1752600"/>
          </a:xfrm>
          <a:prstGeom prst="rect">
            <a:avLst/>
          </a:prstGeom>
          <a:noFill/>
          <a:ln w="9525">
            <a:noFill/>
            <a:miter lim="800000"/>
            <a:headEnd/>
            <a:tailEnd/>
          </a:ln>
          <a:effectLst/>
        </p:spPr>
        <p:txBody>
          <a:bodyPr/>
          <a:lstStyle/>
          <a:p>
            <a:pPr marL="342900" indent="-342900" algn="ctr" fontAlgn="base">
              <a:spcBef>
                <a:spcPct val="20000"/>
              </a:spcBef>
              <a:spcAft>
                <a:spcPct val="0"/>
              </a:spcAft>
              <a:defRPr/>
            </a:pPr>
            <a:r>
              <a:rPr lang="en-US" sz="2400" b="1" dirty="0">
                <a:solidFill>
                  <a:srgbClr val="FFFFFF"/>
                </a:solidFill>
                <a:effectLst>
                  <a:outerShdw blurRad="38100" dist="38100" dir="2700000" algn="tl">
                    <a:srgbClr val="000000"/>
                  </a:outerShdw>
                </a:effectLst>
                <a:latin typeface="Arial" charset="0"/>
              </a:rPr>
              <a:t>Michalis V. Karamouzis MD, PhD</a:t>
            </a:r>
            <a:endParaRPr lang="el-GR" sz="2400" b="1" dirty="0">
              <a:solidFill>
                <a:srgbClr val="FFFFFF"/>
              </a:solidFill>
              <a:effectLst>
                <a:outerShdw blurRad="38100" dist="38100" dir="2700000" algn="tl">
                  <a:srgbClr val="000000"/>
                </a:outerShdw>
              </a:effectLst>
              <a:latin typeface="Arial" charset="0"/>
            </a:endParaRPr>
          </a:p>
          <a:p>
            <a:pPr marL="342900" indent="-342900" algn="ctr" fontAlgn="base">
              <a:spcBef>
                <a:spcPct val="20000"/>
              </a:spcBef>
              <a:spcAft>
                <a:spcPct val="0"/>
              </a:spcAft>
              <a:defRPr/>
            </a:pPr>
            <a:r>
              <a:rPr lang="en-US" sz="2000" b="1" dirty="0">
                <a:solidFill>
                  <a:srgbClr val="FFFFFF"/>
                </a:solidFill>
                <a:effectLst>
                  <a:outerShdw blurRad="38100" dist="38100" dir="2700000" algn="tl">
                    <a:srgbClr val="000000"/>
                  </a:outerShdw>
                </a:effectLst>
                <a:latin typeface="Arial" charset="0"/>
              </a:rPr>
              <a:t>Medical Oncologist</a:t>
            </a:r>
            <a:endParaRPr lang="el-GR" sz="2000" b="1" dirty="0">
              <a:solidFill>
                <a:srgbClr val="FFFFFF"/>
              </a:solidFill>
              <a:effectLst>
                <a:outerShdw blurRad="38100" dist="38100" dir="2700000" algn="tl">
                  <a:srgbClr val="000000"/>
                </a:outerShdw>
              </a:effectLst>
              <a:latin typeface="Arial" charset="0"/>
            </a:endParaRPr>
          </a:p>
          <a:p>
            <a:pPr marL="342900" indent="-342900" algn="ctr" fontAlgn="base">
              <a:spcBef>
                <a:spcPct val="20000"/>
              </a:spcBef>
              <a:spcAft>
                <a:spcPct val="0"/>
              </a:spcAft>
              <a:defRPr/>
            </a:pPr>
            <a:endParaRPr lang="el-GR" sz="2000" b="1" dirty="0">
              <a:solidFill>
                <a:srgbClr val="FFFFFF"/>
              </a:solidFill>
              <a:effectLst>
                <a:outerShdw blurRad="38100" dist="38100" dir="2700000" algn="tl">
                  <a:srgbClr val="000000"/>
                </a:outerShdw>
              </a:effectLst>
              <a:latin typeface="Arial" charset="0"/>
            </a:endParaRPr>
          </a:p>
          <a:p>
            <a:pPr marL="342900" indent="-342900" algn="ctr" fontAlgn="base">
              <a:spcBef>
                <a:spcPct val="20000"/>
              </a:spcBef>
              <a:spcAft>
                <a:spcPct val="0"/>
              </a:spcAft>
              <a:defRPr/>
            </a:pPr>
            <a:r>
              <a:rPr lang="en-US" sz="2000" b="1" i="1" dirty="0">
                <a:solidFill>
                  <a:srgbClr val="FF9900"/>
                </a:solidFill>
                <a:effectLst>
                  <a:outerShdw blurRad="38100" dist="38100" dir="2700000" algn="tl">
                    <a:srgbClr val="000000"/>
                  </a:outerShdw>
                </a:effectLst>
                <a:latin typeface="Arial" charset="0"/>
              </a:rPr>
              <a:t>Professor</a:t>
            </a:r>
            <a:endParaRPr lang="el-GR" sz="2000" b="1" i="1" dirty="0">
              <a:solidFill>
                <a:srgbClr val="FF9900"/>
              </a:solidFill>
              <a:effectLst>
                <a:outerShdw blurRad="38100" dist="38100" dir="2700000" algn="tl">
                  <a:srgbClr val="000000"/>
                </a:outerShdw>
              </a:effectLst>
              <a:latin typeface="Arial" charset="0"/>
            </a:endParaRPr>
          </a:p>
          <a:p>
            <a:pPr marL="342900" indent="-342900" algn="ctr" fontAlgn="base">
              <a:spcBef>
                <a:spcPct val="20000"/>
              </a:spcBef>
              <a:spcAft>
                <a:spcPct val="0"/>
              </a:spcAft>
              <a:defRPr/>
            </a:pPr>
            <a:r>
              <a:rPr lang="en-US" sz="2000" b="1" i="1" dirty="0">
                <a:solidFill>
                  <a:srgbClr val="FF9900"/>
                </a:solidFill>
                <a:effectLst>
                  <a:outerShdw blurRad="38100" dist="38100" dir="2700000" algn="tl">
                    <a:srgbClr val="000000"/>
                  </a:outerShdw>
                </a:effectLst>
                <a:latin typeface="Arial" charset="0"/>
              </a:rPr>
              <a:t>Medical School</a:t>
            </a:r>
          </a:p>
          <a:p>
            <a:pPr marL="342900" indent="-342900" algn="ctr" fontAlgn="base">
              <a:spcBef>
                <a:spcPct val="20000"/>
              </a:spcBef>
              <a:spcAft>
                <a:spcPct val="0"/>
              </a:spcAft>
              <a:defRPr/>
            </a:pPr>
            <a:r>
              <a:rPr lang="en-US" sz="2000" b="1" i="1" dirty="0">
                <a:solidFill>
                  <a:srgbClr val="FF9900"/>
                </a:solidFill>
                <a:effectLst>
                  <a:outerShdw blurRad="38100" dist="38100" dir="2700000" algn="tl">
                    <a:srgbClr val="000000"/>
                  </a:outerShdw>
                </a:effectLst>
                <a:latin typeface="Arial" charset="0"/>
              </a:rPr>
              <a:t>National and </a:t>
            </a:r>
            <a:r>
              <a:rPr lang="en-US" sz="2000" b="1" i="1" dirty="0" err="1">
                <a:solidFill>
                  <a:srgbClr val="FF9900"/>
                </a:solidFill>
                <a:effectLst>
                  <a:outerShdw blurRad="38100" dist="38100" dir="2700000" algn="tl">
                    <a:srgbClr val="000000"/>
                  </a:outerShdw>
                </a:effectLst>
                <a:latin typeface="Arial" charset="0"/>
              </a:rPr>
              <a:t>Kapodistrian</a:t>
            </a:r>
            <a:r>
              <a:rPr lang="en-US" sz="2000" b="1" i="1" dirty="0">
                <a:solidFill>
                  <a:srgbClr val="FF9900"/>
                </a:solidFill>
                <a:effectLst>
                  <a:outerShdw blurRad="38100" dist="38100" dir="2700000" algn="tl">
                    <a:srgbClr val="000000"/>
                  </a:outerShdw>
                </a:effectLst>
                <a:latin typeface="Arial" charset="0"/>
              </a:rPr>
              <a:t> University of Athens</a:t>
            </a:r>
            <a:endParaRPr lang="el-GR" sz="2000" dirty="0">
              <a:solidFill>
                <a:srgbClr val="FF9900"/>
              </a:solidFill>
              <a:effectLst>
                <a:outerShdw blurRad="38100" dist="38100" dir="2700000" algn="tl">
                  <a:srgbClr val="000000"/>
                </a:outerShdw>
              </a:effectLst>
              <a:latin typeface="Arial" charset="0"/>
            </a:endParaRPr>
          </a:p>
        </p:txBody>
      </p:sp>
      <p:sp>
        <p:nvSpPr>
          <p:cNvPr id="4" name="Rectangle 7">
            <a:extLst>
              <a:ext uri="{FF2B5EF4-FFF2-40B4-BE49-F238E27FC236}">
                <a16:creationId xmlns:a16="http://schemas.microsoft.com/office/drawing/2014/main" id="{6B47AC42-E5F0-10FF-AA5E-9CFBAE604769}"/>
              </a:ext>
            </a:extLst>
          </p:cNvPr>
          <p:cNvSpPr>
            <a:spLocks noChangeArrowheads="1"/>
          </p:cNvSpPr>
          <p:nvPr/>
        </p:nvSpPr>
        <p:spPr bwMode="auto">
          <a:xfrm>
            <a:off x="8431214" y="6227764"/>
            <a:ext cx="2236787" cy="630237"/>
          </a:xfrm>
          <a:prstGeom prst="rect">
            <a:avLst/>
          </a:prstGeom>
          <a:noFill/>
          <a:ln w="9525">
            <a:noFill/>
            <a:miter lim="800000"/>
            <a:headEnd/>
            <a:tailEnd/>
          </a:ln>
          <a:effectLst/>
        </p:spPr>
        <p:txBody>
          <a:bodyPr wrap="none" anchor="ctr"/>
          <a:lstStyle/>
          <a:p>
            <a:pPr algn="ctr" fontAlgn="base">
              <a:spcBef>
                <a:spcPct val="0"/>
              </a:spcBef>
              <a:spcAft>
                <a:spcPct val="0"/>
              </a:spcAft>
              <a:defRPr/>
            </a:pPr>
            <a:r>
              <a:rPr lang="en-US" sz="2000" b="1" dirty="0">
                <a:solidFill>
                  <a:srgbClr val="00CC00"/>
                </a:solidFill>
                <a:effectLst>
                  <a:outerShdw blurRad="38100" dist="38100" dir="2700000" algn="tl">
                    <a:srgbClr val="000000"/>
                  </a:outerShdw>
                </a:effectLst>
                <a:latin typeface="Arial" charset="0"/>
              </a:rPr>
              <a:t>October </a:t>
            </a:r>
            <a:r>
              <a:rPr lang="el-GR" sz="2000" b="1" dirty="0">
                <a:solidFill>
                  <a:srgbClr val="00CC00"/>
                </a:solidFill>
                <a:effectLst>
                  <a:outerShdw blurRad="38100" dist="38100" dir="2700000" algn="tl">
                    <a:srgbClr val="000000"/>
                  </a:outerShdw>
                </a:effectLst>
                <a:latin typeface="Arial" charset="0"/>
              </a:rPr>
              <a:t>202</a:t>
            </a:r>
            <a:r>
              <a:rPr lang="en-US" sz="2000" b="1" dirty="0">
                <a:solidFill>
                  <a:srgbClr val="00CC00"/>
                </a:solidFill>
                <a:effectLst>
                  <a:outerShdw blurRad="38100" dist="38100" dir="2700000" algn="tl">
                    <a:srgbClr val="000000"/>
                  </a:outerShdw>
                </a:effectLst>
                <a:latin typeface="Arial" charset="0"/>
              </a:rPr>
              <a:t>3</a:t>
            </a:r>
            <a:endParaRPr lang="en-GB" sz="2000" b="1" dirty="0">
              <a:solidFill>
                <a:srgbClr val="00CC00"/>
              </a:solidFill>
              <a:effectLst>
                <a:outerShdw blurRad="38100" dist="38100" dir="2700000" algn="tl">
                  <a:srgbClr val="000000"/>
                </a:outerShdw>
              </a:effectLst>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a:extLst>
              <a:ext uri="{FF2B5EF4-FFF2-40B4-BE49-F238E27FC236}">
                <a16:creationId xmlns:a16="http://schemas.microsoft.com/office/drawing/2014/main" id="{066FB1A7-5355-0C84-F983-F31286A39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1365250"/>
            <a:ext cx="7453312"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67" name="Text Box 3">
            <a:extLst>
              <a:ext uri="{FF2B5EF4-FFF2-40B4-BE49-F238E27FC236}">
                <a16:creationId xmlns:a16="http://schemas.microsoft.com/office/drawing/2014/main" id="{D9832D70-0BA0-AEE8-9381-71D08B32D1CA}"/>
              </a:ext>
            </a:extLst>
          </p:cNvPr>
          <p:cNvSpPr txBox="1">
            <a:spLocks noChangeArrowheads="1"/>
          </p:cNvSpPr>
          <p:nvPr/>
        </p:nvSpPr>
        <p:spPr bwMode="auto">
          <a:xfrm>
            <a:off x="3795714" y="6443663"/>
            <a:ext cx="6613525" cy="246062"/>
          </a:xfrm>
          <a:prstGeom prst="rect">
            <a:avLst/>
          </a:prstGeom>
          <a:noFill/>
          <a:ln w="9525">
            <a:noFill/>
            <a:miter lim="800000"/>
            <a:headEnd/>
            <a:tailEnd/>
          </a:ln>
        </p:spPr>
        <p:txBody>
          <a:bodyPr lIns="0" tIns="0" rIns="0" bIns="0">
            <a:spAutoFit/>
          </a:bodyPr>
          <a:lstStyle/>
          <a:p>
            <a:pPr algn="r" defTabSz="828675" eaLnBrk="0" fontAlgn="base" hangingPunct="0">
              <a:lnSpc>
                <a:spcPct val="97000"/>
              </a:lnSpc>
              <a:spcBef>
                <a:spcPct val="0"/>
              </a:spcBef>
              <a:spcAft>
                <a:spcPct val="0"/>
              </a:spcAft>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defRPr/>
            </a:pPr>
            <a:r>
              <a:rPr lang="en-GB" sz="1600" b="1" i="1" dirty="0" err="1">
                <a:solidFill>
                  <a:srgbClr val="00CC00"/>
                </a:solidFill>
                <a:effectLst>
                  <a:outerShdw blurRad="38100" dist="38100" dir="2700000" algn="tl">
                    <a:srgbClr val="000000"/>
                  </a:outerShdw>
                </a:effectLst>
                <a:latin typeface="Arial" panose="020B0604020202020204" pitchFamily="34" charset="0"/>
                <a:cs typeface="Arial" pitchFamily="34" charset="0"/>
              </a:rPr>
              <a:t>Karamouzis</a:t>
            </a:r>
            <a:r>
              <a:rPr lang="en-GB" sz="1600" b="1" i="1" dirty="0">
                <a:solidFill>
                  <a:srgbClr val="00CC00"/>
                </a:solidFill>
                <a:effectLst>
                  <a:outerShdw blurRad="38100" dist="38100" dir="2700000" algn="tl">
                    <a:srgbClr val="000000"/>
                  </a:outerShdw>
                </a:effectLst>
                <a:latin typeface="Arial" panose="020B0604020202020204" pitchFamily="34" charset="0"/>
                <a:cs typeface="Arial" pitchFamily="34" charset="0"/>
              </a:rPr>
              <a:t> MV et al. </a:t>
            </a:r>
            <a:r>
              <a:rPr lang="en-GB" sz="1600" b="1" i="1" dirty="0" err="1">
                <a:solidFill>
                  <a:srgbClr val="00CC00"/>
                </a:solidFill>
                <a:effectLst>
                  <a:outerShdw blurRad="38100" dist="38100" dir="2700000" algn="tl">
                    <a:srgbClr val="000000"/>
                  </a:outerShdw>
                </a:effectLst>
                <a:latin typeface="Arial" panose="020B0604020202020204" pitchFamily="34" charset="0"/>
                <a:cs typeface="Arial" pitchFamily="34" charset="0"/>
              </a:rPr>
              <a:t>Int</a:t>
            </a:r>
            <a:r>
              <a:rPr lang="en-GB" sz="1600" b="1" i="1" dirty="0">
                <a:solidFill>
                  <a:srgbClr val="00CC00"/>
                </a:solidFill>
                <a:effectLst>
                  <a:outerShdw blurRad="38100" dist="38100" dir="2700000" algn="tl">
                    <a:srgbClr val="000000"/>
                  </a:outerShdw>
                </a:effectLst>
                <a:latin typeface="Arial" panose="020B0604020202020204" pitchFamily="34" charset="0"/>
                <a:cs typeface="Arial" pitchFamily="34" charset="0"/>
              </a:rPr>
              <a:t> J </a:t>
            </a:r>
            <a:r>
              <a:rPr lang="en-GB" sz="1600" b="1" i="1" dirty="0" err="1">
                <a:solidFill>
                  <a:srgbClr val="00CC00"/>
                </a:solidFill>
                <a:effectLst>
                  <a:outerShdw blurRad="38100" dist="38100" dir="2700000" algn="tl">
                    <a:srgbClr val="000000"/>
                  </a:outerShdw>
                </a:effectLst>
                <a:latin typeface="Arial" panose="020B0604020202020204" pitchFamily="34" charset="0"/>
                <a:cs typeface="Arial" pitchFamily="34" charset="0"/>
              </a:rPr>
              <a:t>Biochem</a:t>
            </a:r>
            <a:r>
              <a:rPr lang="en-GB" sz="1600" b="1" i="1" dirty="0">
                <a:solidFill>
                  <a:srgbClr val="00CC00"/>
                </a:solidFill>
                <a:effectLst>
                  <a:outerShdw blurRad="38100" dist="38100" dir="2700000" algn="tl">
                    <a:srgbClr val="000000"/>
                  </a:outerShdw>
                </a:effectLst>
                <a:latin typeface="Arial" panose="020B0604020202020204" pitchFamily="34" charset="0"/>
                <a:cs typeface="Arial" pitchFamily="34" charset="0"/>
              </a:rPr>
              <a:t> Cell </a:t>
            </a:r>
            <a:r>
              <a:rPr lang="en-GB" sz="1600" b="1" i="1" dirty="0" err="1">
                <a:solidFill>
                  <a:srgbClr val="00CC00"/>
                </a:solidFill>
                <a:effectLst>
                  <a:outerShdw blurRad="38100" dist="38100" dir="2700000" algn="tl">
                    <a:srgbClr val="000000"/>
                  </a:outerShdw>
                </a:effectLst>
                <a:latin typeface="Arial" panose="020B0604020202020204" pitchFamily="34" charset="0"/>
                <a:cs typeface="Arial" pitchFamily="34" charset="0"/>
              </a:rPr>
              <a:t>Biol</a:t>
            </a:r>
            <a:r>
              <a:rPr lang="en-GB" sz="1600" b="1" i="1" dirty="0">
                <a:solidFill>
                  <a:srgbClr val="00CC00"/>
                </a:solidFill>
                <a:effectLst>
                  <a:outerShdw blurRad="38100" dist="38100" dir="2700000" algn="tl">
                    <a:srgbClr val="000000"/>
                  </a:outerShdw>
                </a:effectLst>
                <a:latin typeface="Arial" panose="020B0604020202020204" pitchFamily="34" charset="0"/>
                <a:cs typeface="Arial" pitchFamily="34" charset="0"/>
              </a:rPr>
              <a:t> 2007;39:851</a:t>
            </a:r>
          </a:p>
        </p:txBody>
      </p:sp>
      <p:sp>
        <p:nvSpPr>
          <p:cNvPr id="292869" name="Rectangle 5">
            <a:extLst>
              <a:ext uri="{FF2B5EF4-FFF2-40B4-BE49-F238E27FC236}">
                <a16:creationId xmlns:a16="http://schemas.microsoft.com/office/drawing/2014/main" id="{9493E1BF-6EF8-A53C-8F8C-A0486787EAEB}"/>
              </a:ext>
            </a:extLst>
          </p:cNvPr>
          <p:cNvSpPr>
            <a:spLocks noChangeArrowheads="1"/>
          </p:cNvSpPr>
          <p:nvPr/>
        </p:nvSpPr>
        <p:spPr bwMode="auto">
          <a:xfrm>
            <a:off x="2579689" y="5713413"/>
            <a:ext cx="1944687" cy="411162"/>
          </a:xfrm>
          <a:prstGeom prst="rect">
            <a:avLst/>
          </a:prstGeom>
          <a:noFill/>
          <a:ln w="9525">
            <a:noFill/>
            <a:miter lim="800000"/>
            <a:headEnd/>
            <a:tailEnd/>
          </a:ln>
          <a:effectLst/>
        </p:spPr>
        <p:txBody>
          <a:bodyPr wrap="none" anchor="ctr"/>
          <a:lstStyle/>
          <a:p>
            <a:pPr eaLnBrk="0" fontAlgn="base" hangingPunct="0">
              <a:lnSpc>
                <a:spcPct val="97000"/>
              </a:lnSpc>
              <a:spcBef>
                <a:spcPct val="0"/>
              </a:spcBef>
              <a:spcAft>
                <a:spcPct val="0"/>
              </a:spcAft>
              <a:buClr>
                <a:srgbClr val="000000"/>
              </a:buClr>
              <a:buSzPct val="100000"/>
              <a:defRPr/>
            </a:pPr>
            <a:r>
              <a:rPr lang="el-GR" sz="1400" b="1" dirty="0">
                <a:solidFill>
                  <a:srgbClr val="FFFFFF"/>
                </a:solidFill>
                <a:effectLst>
                  <a:outerShdw blurRad="38100" dist="38100" dir="2700000" algn="tl">
                    <a:srgbClr val="000000"/>
                  </a:outerShdw>
                </a:effectLst>
                <a:latin typeface="Arial" panose="020B0604020202020204" pitchFamily="34" charset="0"/>
                <a:cs typeface="Arial" pitchFamily="34" charset="0"/>
              </a:rPr>
              <a:t>ΤΚ</a:t>
            </a:r>
            <a:r>
              <a:rPr lang="en-GB" sz="1400" b="1" dirty="0">
                <a:solidFill>
                  <a:srgbClr val="FFFFFF"/>
                </a:solidFill>
                <a:effectLst>
                  <a:outerShdw blurRad="38100" dist="38100" dir="2700000" algn="tl">
                    <a:srgbClr val="000000"/>
                  </a:outerShdw>
                </a:effectLst>
                <a:latin typeface="Arial" panose="020B0604020202020204" pitchFamily="34" charset="0"/>
                <a:cs typeface="Arial" pitchFamily="34" charset="0"/>
              </a:rPr>
              <a:t>: Tyrosine </a:t>
            </a:r>
            <a:r>
              <a:rPr lang="en-GB" sz="1400" b="1" dirty="0" err="1">
                <a:solidFill>
                  <a:srgbClr val="FFFFFF"/>
                </a:solidFill>
                <a:effectLst>
                  <a:outerShdw blurRad="38100" dist="38100" dir="2700000" algn="tl">
                    <a:srgbClr val="000000"/>
                  </a:outerShdw>
                </a:effectLst>
                <a:latin typeface="Arial" panose="020B0604020202020204" pitchFamily="34" charset="0"/>
                <a:cs typeface="Arial" pitchFamily="34" charset="0"/>
              </a:rPr>
              <a:t>Kinase</a:t>
            </a:r>
            <a:r>
              <a:rPr lang="en-GB" sz="1400" b="1" dirty="0">
                <a:solidFill>
                  <a:srgbClr val="FFFFFF"/>
                </a:solidFill>
                <a:effectLst>
                  <a:outerShdw blurRad="38100" dist="38100" dir="2700000" algn="tl">
                    <a:srgbClr val="000000"/>
                  </a:outerShdw>
                </a:effectLst>
                <a:latin typeface="Arial" panose="020B0604020202020204" pitchFamily="34" charset="0"/>
                <a:cs typeface="Arial" pitchFamily="34" charset="0"/>
              </a:rPr>
              <a:t> Activity</a:t>
            </a:r>
          </a:p>
          <a:p>
            <a:pPr eaLnBrk="0" fontAlgn="base" hangingPunct="0">
              <a:lnSpc>
                <a:spcPct val="97000"/>
              </a:lnSpc>
              <a:spcBef>
                <a:spcPct val="0"/>
              </a:spcBef>
              <a:spcAft>
                <a:spcPct val="0"/>
              </a:spcAft>
              <a:buClr>
                <a:srgbClr val="000000"/>
              </a:buClr>
              <a:buSzPct val="100000"/>
              <a:defRPr/>
            </a:pPr>
            <a:r>
              <a:rPr lang="en-GB" sz="1400" b="1" dirty="0">
                <a:solidFill>
                  <a:srgbClr val="FFFFFF"/>
                </a:solidFill>
                <a:effectLst>
                  <a:outerShdw blurRad="38100" dist="38100" dir="2700000" algn="tl">
                    <a:srgbClr val="000000"/>
                  </a:outerShdw>
                </a:effectLst>
                <a:latin typeface="Arial" panose="020B0604020202020204" pitchFamily="34" charset="0"/>
                <a:cs typeface="Arial" pitchFamily="34" charset="0"/>
              </a:rPr>
              <a:t>AR: </a:t>
            </a:r>
            <a:r>
              <a:rPr lang="en-GB" sz="1400" b="1" dirty="0" err="1">
                <a:solidFill>
                  <a:srgbClr val="FFFFFF"/>
                </a:solidFill>
                <a:effectLst>
                  <a:outerShdw blurRad="38100" dist="38100" dir="2700000" algn="tl">
                    <a:srgbClr val="000000"/>
                  </a:outerShdw>
                </a:effectLst>
                <a:latin typeface="Arial" panose="020B0604020202020204" pitchFamily="34" charset="0"/>
                <a:cs typeface="Arial" pitchFamily="34" charset="0"/>
              </a:rPr>
              <a:t>Amphiregulin</a:t>
            </a:r>
            <a:r>
              <a:rPr lang="en-GB" sz="1400" b="1" dirty="0">
                <a:solidFill>
                  <a:srgbClr val="FFFFFF"/>
                </a:solidFill>
                <a:effectLst>
                  <a:outerShdw blurRad="38100" dist="38100" dir="2700000" algn="tl">
                    <a:srgbClr val="000000"/>
                  </a:outerShdw>
                </a:effectLst>
                <a:latin typeface="Arial" panose="020B0604020202020204" pitchFamily="34" charset="0"/>
                <a:cs typeface="Arial" pitchFamily="34" charset="0"/>
              </a:rPr>
              <a:t>; BC: </a:t>
            </a:r>
            <a:r>
              <a:rPr lang="en-GB" sz="1400" b="1" dirty="0" err="1">
                <a:solidFill>
                  <a:srgbClr val="FFFFFF"/>
                </a:solidFill>
                <a:effectLst>
                  <a:outerShdw blurRad="38100" dist="38100" dir="2700000" algn="tl">
                    <a:srgbClr val="000000"/>
                  </a:outerShdw>
                </a:effectLst>
                <a:latin typeface="Arial" panose="020B0604020202020204" pitchFamily="34" charset="0"/>
                <a:cs typeface="Arial" pitchFamily="34" charset="0"/>
              </a:rPr>
              <a:t>Betacellulin</a:t>
            </a:r>
            <a:r>
              <a:rPr lang="en-GB" sz="1400" b="1" dirty="0">
                <a:solidFill>
                  <a:srgbClr val="FFFFFF"/>
                </a:solidFill>
                <a:effectLst>
                  <a:outerShdw blurRad="38100" dist="38100" dir="2700000" algn="tl">
                    <a:srgbClr val="000000"/>
                  </a:outerShdw>
                </a:effectLst>
                <a:latin typeface="Arial" panose="020B0604020202020204" pitchFamily="34" charset="0"/>
                <a:cs typeface="Arial" pitchFamily="34" charset="0"/>
              </a:rPr>
              <a:t>; EPR: </a:t>
            </a:r>
            <a:r>
              <a:rPr lang="en-GB" sz="1400" b="1" dirty="0" err="1">
                <a:solidFill>
                  <a:srgbClr val="FFFFFF"/>
                </a:solidFill>
                <a:effectLst>
                  <a:outerShdw blurRad="38100" dist="38100" dir="2700000" algn="tl">
                    <a:srgbClr val="000000"/>
                  </a:outerShdw>
                </a:effectLst>
                <a:latin typeface="Arial" panose="020B0604020202020204" pitchFamily="34" charset="0"/>
                <a:cs typeface="Arial" pitchFamily="34" charset="0"/>
              </a:rPr>
              <a:t>Epiregulin</a:t>
            </a:r>
            <a:r>
              <a:rPr lang="en-GB" sz="1400" b="1" dirty="0">
                <a:solidFill>
                  <a:srgbClr val="FFFFFF"/>
                </a:solidFill>
                <a:effectLst>
                  <a:outerShdw blurRad="38100" dist="38100" dir="2700000" algn="tl">
                    <a:srgbClr val="000000"/>
                  </a:outerShdw>
                </a:effectLst>
                <a:latin typeface="Arial" panose="020B0604020202020204" pitchFamily="34" charset="0"/>
                <a:cs typeface="Arial" pitchFamily="34" charset="0"/>
              </a:rPr>
              <a:t>; HB-EGF: Heparin-binding EGF-like</a:t>
            </a:r>
          </a:p>
          <a:p>
            <a:pPr eaLnBrk="0" fontAlgn="base" hangingPunct="0">
              <a:lnSpc>
                <a:spcPct val="97000"/>
              </a:lnSpc>
              <a:spcBef>
                <a:spcPct val="0"/>
              </a:spcBef>
              <a:spcAft>
                <a:spcPct val="0"/>
              </a:spcAft>
              <a:buClr>
                <a:srgbClr val="000000"/>
              </a:buClr>
              <a:buSzPct val="100000"/>
              <a:defRPr/>
            </a:pPr>
            <a:r>
              <a:rPr lang="en-GB" sz="1400" b="1" dirty="0" err="1">
                <a:solidFill>
                  <a:srgbClr val="FFFFFF"/>
                </a:solidFill>
                <a:effectLst>
                  <a:outerShdw blurRad="38100" dist="38100" dir="2700000" algn="tl">
                    <a:srgbClr val="000000"/>
                  </a:outerShdw>
                </a:effectLst>
                <a:latin typeface="Arial" panose="020B0604020202020204" pitchFamily="34" charset="0"/>
                <a:cs typeface="Arial" pitchFamily="34" charset="0"/>
              </a:rPr>
              <a:t>ligand</a:t>
            </a:r>
            <a:r>
              <a:rPr lang="en-GB" sz="1400" b="1" dirty="0">
                <a:solidFill>
                  <a:srgbClr val="FFFFFF"/>
                </a:solidFill>
                <a:effectLst>
                  <a:outerShdw blurRad="38100" dist="38100" dir="2700000" algn="tl">
                    <a:srgbClr val="000000"/>
                  </a:outerShdw>
                </a:effectLst>
                <a:latin typeface="Arial" panose="020B0604020202020204" pitchFamily="34" charset="0"/>
                <a:cs typeface="Arial" pitchFamily="34" charset="0"/>
              </a:rPr>
              <a:t>; HRG: </a:t>
            </a:r>
            <a:r>
              <a:rPr lang="en-GB" sz="1400" b="1" dirty="0" err="1">
                <a:solidFill>
                  <a:srgbClr val="FFFFFF"/>
                </a:solidFill>
                <a:effectLst>
                  <a:outerShdw blurRad="38100" dist="38100" dir="2700000" algn="tl">
                    <a:srgbClr val="000000"/>
                  </a:outerShdw>
                </a:effectLst>
                <a:latin typeface="Arial" panose="020B0604020202020204" pitchFamily="34" charset="0"/>
                <a:cs typeface="Arial" pitchFamily="34" charset="0"/>
              </a:rPr>
              <a:t>Heregulin</a:t>
            </a:r>
            <a:endParaRPr lang="en-GB" sz="1400" b="1" dirty="0">
              <a:solidFill>
                <a:srgbClr val="FFFFFF"/>
              </a:solidFill>
              <a:effectLst>
                <a:outerShdw blurRad="38100" dist="38100" dir="2700000" algn="tl">
                  <a:srgbClr val="000000"/>
                </a:outerShdw>
              </a:effectLst>
              <a:latin typeface="Arial" panose="020B0604020202020204" pitchFamily="34" charset="0"/>
              <a:cs typeface="Arial" pitchFamily="34" charset="0"/>
            </a:endParaRPr>
          </a:p>
        </p:txBody>
      </p:sp>
      <p:pic>
        <p:nvPicPr>
          <p:cNvPr id="22533" name="Εικόνα 4">
            <a:extLst>
              <a:ext uri="{FF2B5EF4-FFF2-40B4-BE49-F238E27FC236}">
                <a16:creationId xmlns:a16="http://schemas.microsoft.com/office/drawing/2014/main" id="{D60F1F2A-7C3E-C522-227D-FFE9C71BB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229B4384-5FEC-43F4-278F-F5F730DAF33D}"/>
              </a:ext>
            </a:extLst>
          </p:cNvPr>
          <p:cNvSpPr>
            <a:spLocks noChangeArrowheads="1"/>
          </p:cNvSpPr>
          <p:nvPr/>
        </p:nvSpPr>
        <p:spPr bwMode="auto">
          <a:xfrm>
            <a:off x="1981200" y="160338"/>
            <a:ext cx="8229600" cy="1143000"/>
          </a:xfrm>
          <a:prstGeom prst="rect">
            <a:avLst/>
          </a:prstGeom>
          <a:noFill/>
          <a:ln w="9525">
            <a:noFill/>
            <a:miter lim="800000"/>
            <a:headEnd/>
            <a:tailEnd/>
          </a:ln>
          <a:effectLst/>
        </p:spPr>
        <p:txBody>
          <a:bodyPr anchor="ctr"/>
          <a:lstStyle/>
          <a:p>
            <a:pPr algn="ctr" eaLnBrk="0" fontAlgn="base" hangingPunct="0">
              <a:lnSpc>
                <a:spcPct val="97000"/>
              </a:lnSpc>
              <a:spcBef>
                <a:spcPct val="0"/>
              </a:spcBef>
              <a:spcAft>
                <a:spcPct val="0"/>
              </a:spcAft>
              <a:buClr>
                <a:srgbClr val="000000"/>
              </a:buClr>
              <a:buSzPct val="100000"/>
              <a:defRPr/>
            </a:pPr>
            <a:r>
              <a:rPr lang="en-GB" sz="3200" b="1" dirty="0">
                <a:solidFill>
                  <a:srgbClr val="FFFF00"/>
                </a:solidFill>
                <a:effectLst>
                  <a:outerShdw blurRad="38100" dist="38100" dir="2700000" algn="tl">
                    <a:srgbClr val="000000"/>
                  </a:outerShdw>
                </a:effectLst>
                <a:latin typeface="Arial" panose="020B0604020202020204" pitchFamily="34" charset="0"/>
              </a:rPr>
              <a:t>ER</a:t>
            </a:r>
            <a:r>
              <a:rPr lang="el-GR" sz="3200" b="1" dirty="0">
                <a:solidFill>
                  <a:srgbClr val="FFFF00"/>
                </a:solidFill>
                <a:effectLst>
                  <a:outerShdw blurRad="38100" dist="38100" dir="2700000" algn="tl">
                    <a:srgbClr val="000000"/>
                  </a:outerShdw>
                </a:effectLst>
                <a:latin typeface="Arial" panose="020B0604020202020204" pitchFamily="34" charset="0"/>
              </a:rPr>
              <a:t>Β</a:t>
            </a:r>
            <a:r>
              <a:rPr lang="en-GB" sz="3200" b="1" dirty="0">
                <a:solidFill>
                  <a:srgbClr val="FFFF00"/>
                </a:solidFill>
                <a:effectLst>
                  <a:outerShdw blurRad="38100" dist="38100" dir="2700000" algn="tl">
                    <a:srgbClr val="000000"/>
                  </a:outerShdw>
                </a:effectLst>
                <a:latin typeface="Arial" panose="020B0604020202020204" pitchFamily="34" charset="0"/>
              </a:rPr>
              <a:t>B Receptor Family</a:t>
            </a:r>
            <a:endParaRPr lang="en-GB" sz="3400" b="1" dirty="0">
              <a:solidFill>
                <a:srgbClr val="FFFF00"/>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a:extLst>
              <a:ext uri="{FF2B5EF4-FFF2-40B4-BE49-F238E27FC236}">
                <a16:creationId xmlns:a16="http://schemas.microsoft.com/office/drawing/2014/main" id="{37CDBEFB-EDD7-0181-FCBB-E4A9BF43F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1120775"/>
            <a:ext cx="7053262"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15" name="Text Box 3">
            <a:extLst>
              <a:ext uri="{FF2B5EF4-FFF2-40B4-BE49-F238E27FC236}">
                <a16:creationId xmlns:a16="http://schemas.microsoft.com/office/drawing/2014/main" id="{0199B77D-C8CC-CE70-BF25-F34A4230FB01}"/>
              </a:ext>
            </a:extLst>
          </p:cNvPr>
          <p:cNvSpPr txBox="1">
            <a:spLocks noChangeArrowheads="1"/>
          </p:cNvSpPr>
          <p:nvPr/>
        </p:nvSpPr>
        <p:spPr bwMode="auto">
          <a:xfrm>
            <a:off x="3868739" y="6457950"/>
            <a:ext cx="6613525" cy="236538"/>
          </a:xfrm>
          <a:prstGeom prst="rect">
            <a:avLst/>
          </a:prstGeom>
          <a:noFill/>
          <a:ln w="9525">
            <a:noFill/>
            <a:miter lim="800000"/>
            <a:headEnd/>
            <a:tailEnd/>
          </a:ln>
        </p:spPr>
        <p:txBody>
          <a:bodyPr lIns="0" tIns="0" rIns="0" bIns="0">
            <a:spAutoFit/>
          </a:bodyPr>
          <a:lstStyle/>
          <a:p>
            <a:pPr algn="r" defTabSz="828675" eaLnBrk="0" fontAlgn="base" hangingPunct="0">
              <a:lnSpc>
                <a:spcPct val="97000"/>
              </a:lnSpc>
              <a:spcBef>
                <a:spcPct val="0"/>
              </a:spcBef>
              <a:spcAft>
                <a:spcPct val="0"/>
              </a:spcAft>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defRPr/>
            </a:pPr>
            <a:r>
              <a:rPr lang="en-GB" sz="1600" b="1" i="1">
                <a:solidFill>
                  <a:srgbClr val="00CC00"/>
                </a:solidFill>
                <a:effectLst>
                  <a:outerShdw blurRad="38100" dist="38100" dir="2700000" algn="tl">
                    <a:srgbClr val="000000"/>
                  </a:outerShdw>
                </a:effectLst>
                <a:latin typeface="Arial" panose="020B0604020202020204" pitchFamily="34" charset="0"/>
              </a:rPr>
              <a:t>Karamouzis MV et al. Int J Biochem Cell Biol 2007;39:851</a:t>
            </a:r>
          </a:p>
        </p:txBody>
      </p:sp>
      <p:pic>
        <p:nvPicPr>
          <p:cNvPr id="24580" name="Εικόνα 4">
            <a:extLst>
              <a:ext uri="{FF2B5EF4-FFF2-40B4-BE49-F238E27FC236}">
                <a16:creationId xmlns:a16="http://schemas.microsoft.com/office/drawing/2014/main" id="{E6556BE5-1E5E-533E-6A3B-074AF7222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a:extLst>
              <a:ext uri="{FF2B5EF4-FFF2-40B4-BE49-F238E27FC236}">
                <a16:creationId xmlns:a16="http://schemas.microsoft.com/office/drawing/2014/main" id="{84A8F5D8-5A08-E88A-9A2F-09BCF8A9425A}"/>
              </a:ext>
            </a:extLst>
          </p:cNvPr>
          <p:cNvSpPr>
            <a:spLocks noChangeArrowheads="1"/>
          </p:cNvSpPr>
          <p:nvPr/>
        </p:nvSpPr>
        <p:spPr bwMode="auto">
          <a:xfrm>
            <a:off x="1981200" y="160338"/>
            <a:ext cx="8229600" cy="1143000"/>
          </a:xfrm>
          <a:prstGeom prst="rect">
            <a:avLst/>
          </a:prstGeom>
          <a:noFill/>
          <a:ln w="9525">
            <a:noFill/>
            <a:miter lim="800000"/>
            <a:headEnd/>
            <a:tailEnd/>
          </a:ln>
          <a:effectLst/>
        </p:spPr>
        <p:txBody>
          <a:bodyPr anchor="ctr"/>
          <a:lstStyle/>
          <a:p>
            <a:pPr algn="ctr" eaLnBrk="0" fontAlgn="base" hangingPunct="0">
              <a:lnSpc>
                <a:spcPct val="97000"/>
              </a:lnSpc>
              <a:spcBef>
                <a:spcPct val="0"/>
              </a:spcBef>
              <a:spcAft>
                <a:spcPct val="0"/>
              </a:spcAft>
              <a:buClr>
                <a:srgbClr val="000000"/>
              </a:buClr>
              <a:buSzPct val="100000"/>
              <a:defRPr/>
            </a:pPr>
            <a:r>
              <a:rPr lang="en-GB" sz="3200" b="1" dirty="0">
                <a:solidFill>
                  <a:srgbClr val="FFFF00"/>
                </a:solidFill>
                <a:effectLst>
                  <a:outerShdw blurRad="38100" dist="38100" dir="2700000" algn="tl">
                    <a:srgbClr val="000000"/>
                  </a:outerShdw>
                </a:effectLst>
                <a:latin typeface="Arial" panose="020B0604020202020204" pitchFamily="34" charset="0"/>
              </a:rPr>
              <a:t>ER</a:t>
            </a:r>
            <a:r>
              <a:rPr lang="el-GR" sz="3200" b="1" dirty="0">
                <a:solidFill>
                  <a:srgbClr val="FFFF00"/>
                </a:solidFill>
                <a:effectLst>
                  <a:outerShdw blurRad="38100" dist="38100" dir="2700000" algn="tl">
                    <a:srgbClr val="000000"/>
                  </a:outerShdw>
                </a:effectLst>
                <a:latin typeface="Arial" panose="020B0604020202020204" pitchFamily="34" charset="0"/>
              </a:rPr>
              <a:t>Β</a:t>
            </a:r>
            <a:r>
              <a:rPr lang="en-GB" sz="3200" b="1" dirty="0">
                <a:solidFill>
                  <a:srgbClr val="FFFF00"/>
                </a:solidFill>
                <a:effectLst>
                  <a:outerShdw blurRad="38100" dist="38100" dir="2700000" algn="tl">
                    <a:srgbClr val="000000"/>
                  </a:outerShdw>
                </a:effectLst>
                <a:latin typeface="Arial" panose="020B0604020202020204" pitchFamily="34" charset="0"/>
              </a:rPr>
              <a:t>B Receptor Family</a:t>
            </a:r>
            <a:endParaRPr lang="en-GB" sz="3400" b="1" dirty="0">
              <a:solidFill>
                <a:srgbClr val="FFFF00"/>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9702B5-136D-7618-368B-9DE29DAC9BDA}"/>
              </a:ext>
            </a:extLst>
          </p:cNvPr>
          <p:cNvSpPr>
            <a:spLocks noChangeArrowheads="1"/>
          </p:cNvSpPr>
          <p:nvPr/>
        </p:nvSpPr>
        <p:spPr bwMode="auto">
          <a:xfrm>
            <a:off x="2559050" y="309563"/>
            <a:ext cx="6967538" cy="1047750"/>
          </a:xfrm>
          <a:prstGeom prst="rect">
            <a:avLst/>
          </a:prstGeom>
          <a:noFill/>
          <a:ln w="19050" algn="ctr">
            <a:noFill/>
            <a:miter lim="800000"/>
            <a:headEnd/>
            <a:tailEnd type="none" w="lg" len="lg"/>
          </a:ln>
          <a:effectLst/>
        </p:spPr>
        <p:txBody>
          <a:bodyPr lIns="91632" tIns="45816" rIns="91632" bIns="45816" anchor="ctr">
            <a:spAutoFit/>
          </a:bodyPr>
          <a:lstStyle/>
          <a:p>
            <a:pPr algn="ctr" eaLnBrk="0" fontAlgn="base" hangingPunct="0">
              <a:lnSpc>
                <a:spcPct val="97000"/>
              </a:lnSpc>
              <a:spcBef>
                <a:spcPct val="0"/>
              </a:spcBef>
              <a:spcAft>
                <a:spcPct val="0"/>
              </a:spcAft>
              <a:buClr>
                <a:srgbClr val="000000"/>
              </a:buClr>
              <a:buSzPct val="100000"/>
              <a:defRPr/>
            </a:pPr>
            <a:r>
              <a:rPr lang="en-US" sz="3200" b="1" dirty="0">
                <a:solidFill>
                  <a:srgbClr val="FFFF00"/>
                </a:solidFill>
                <a:effectLst>
                  <a:outerShdw blurRad="38100" dist="38100" dir="2700000" algn="tl">
                    <a:srgbClr val="000000"/>
                  </a:outerShdw>
                </a:effectLst>
                <a:latin typeface="Arial" charset="0"/>
              </a:rPr>
              <a:t>Signal Transduction with Growth Factors</a:t>
            </a:r>
            <a:endParaRPr lang="en-GB" sz="3200" b="1" dirty="0">
              <a:solidFill>
                <a:srgbClr val="FFFF00"/>
              </a:solidFill>
              <a:effectLst>
                <a:outerShdw blurRad="38100" dist="38100" dir="2700000" algn="tl">
                  <a:srgbClr val="000000"/>
                </a:outerShdw>
              </a:effectLst>
              <a:latin typeface="Arial" charset="0"/>
              <a:cs typeface="Arial" pitchFamily="34" charset="0"/>
            </a:endParaRPr>
          </a:p>
        </p:txBody>
      </p:sp>
      <p:pic>
        <p:nvPicPr>
          <p:cNvPr id="26627" name="Εικόνα 4">
            <a:extLst>
              <a:ext uri="{FF2B5EF4-FFF2-40B4-BE49-F238E27FC236}">
                <a16:creationId xmlns:a16="http://schemas.microsoft.com/office/drawing/2014/main" id="{B04DDBC4-5836-92AE-B445-778514234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
            <a:extLst>
              <a:ext uri="{FF2B5EF4-FFF2-40B4-BE49-F238E27FC236}">
                <a16:creationId xmlns:a16="http://schemas.microsoft.com/office/drawing/2014/main" id="{855A7FD7-0799-99E5-2243-040EAE098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9" y="2182814"/>
            <a:ext cx="7088187"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Εικόνα 4">
            <a:extLst>
              <a:ext uri="{FF2B5EF4-FFF2-40B4-BE49-F238E27FC236}">
                <a16:creationId xmlns:a16="http://schemas.microsoft.com/office/drawing/2014/main" id="{F4F66377-1213-2203-F3C6-09262F159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E523BA4D-0EED-870D-02A3-1FA178BFFD6F}"/>
              </a:ext>
            </a:extLst>
          </p:cNvPr>
          <p:cNvSpPr>
            <a:spLocks noChangeArrowheads="1"/>
          </p:cNvSpPr>
          <p:nvPr/>
        </p:nvSpPr>
        <p:spPr bwMode="auto">
          <a:xfrm>
            <a:off x="2559050" y="309563"/>
            <a:ext cx="6967538" cy="1047750"/>
          </a:xfrm>
          <a:prstGeom prst="rect">
            <a:avLst/>
          </a:prstGeom>
          <a:noFill/>
          <a:ln w="19050" algn="ctr">
            <a:noFill/>
            <a:miter lim="800000"/>
            <a:headEnd/>
            <a:tailEnd type="none" w="lg" len="lg"/>
          </a:ln>
          <a:effectLst/>
        </p:spPr>
        <p:txBody>
          <a:bodyPr lIns="91632" tIns="45816" rIns="91632" bIns="45816" anchor="ctr">
            <a:spAutoFit/>
          </a:bodyPr>
          <a:lstStyle/>
          <a:p>
            <a:pPr algn="ctr" eaLnBrk="0" fontAlgn="base" hangingPunct="0">
              <a:lnSpc>
                <a:spcPct val="97000"/>
              </a:lnSpc>
              <a:spcBef>
                <a:spcPct val="0"/>
              </a:spcBef>
              <a:spcAft>
                <a:spcPct val="0"/>
              </a:spcAft>
              <a:buClr>
                <a:srgbClr val="000000"/>
              </a:buClr>
              <a:buSzPct val="100000"/>
              <a:defRPr/>
            </a:pPr>
            <a:r>
              <a:rPr lang="en-US" sz="3200" b="1" dirty="0">
                <a:solidFill>
                  <a:srgbClr val="FFFF00"/>
                </a:solidFill>
                <a:effectLst>
                  <a:outerShdw blurRad="38100" dist="38100" dir="2700000" algn="tl">
                    <a:srgbClr val="000000"/>
                  </a:outerShdw>
                </a:effectLst>
                <a:latin typeface="Arial" charset="0"/>
              </a:rPr>
              <a:t>Signal Transduction with Growth Factors</a:t>
            </a:r>
            <a:endParaRPr lang="en-GB" sz="3200" b="1" dirty="0">
              <a:solidFill>
                <a:srgbClr val="FFFF00"/>
              </a:solidFill>
              <a:effectLst>
                <a:outerShdw blurRad="38100" dist="38100" dir="2700000" algn="tl">
                  <a:srgbClr val="000000"/>
                </a:outerShdw>
              </a:effectLst>
              <a:latin typeface="Arial" charset="0"/>
              <a:cs typeface="Arial" pitchFamily="34" charset="0"/>
            </a:endParaRPr>
          </a:p>
        </p:txBody>
      </p:sp>
      <p:pic>
        <p:nvPicPr>
          <p:cNvPr id="28676" name="Picture 3">
            <a:extLst>
              <a:ext uri="{FF2B5EF4-FFF2-40B4-BE49-F238E27FC236}">
                <a16:creationId xmlns:a16="http://schemas.microsoft.com/office/drawing/2014/main" id="{2CF82EEC-3336-5060-41F3-C69096FC1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51" y="2105026"/>
            <a:ext cx="76041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Εικόνα 4">
            <a:extLst>
              <a:ext uri="{FF2B5EF4-FFF2-40B4-BE49-F238E27FC236}">
                <a16:creationId xmlns:a16="http://schemas.microsoft.com/office/drawing/2014/main" id="{531F6D1B-51D4-427C-9D92-9D20D0E5A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3E4BEA7B-A33F-3E6D-7E22-554B5F9B3CC3}"/>
              </a:ext>
            </a:extLst>
          </p:cNvPr>
          <p:cNvSpPr>
            <a:spLocks noChangeArrowheads="1"/>
          </p:cNvSpPr>
          <p:nvPr/>
        </p:nvSpPr>
        <p:spPr bwMode="auto">
          <a:xfrm>
            <a:off x="2430464" y="160338"/>
            <a:ext cx="6967537" cy="1047750"/>
          </a:xfrm>
          <a:prstGeom prst="rect">
            <a:avLst/>
          </a:prstGeom>
          <a:noFill/>
          <a:ln w="19050" algn="ctr">
            <a:noFill/>
            <a:miter lim="800000"/>
            <a:headEnd/>
            <a:tailEnd type="none" w="lg" len="lg"/>
          </a:ln>
          <a:effectLst/>
        </p:spPr>
        <p:txBody>
          <a:bodyPr lIns="91632" tIns="45816" rIns="91632" bIns="45816" anchor="ctr">
            <a:spAutoFit/>
          </a:bodyPr>
          <a:lstStyle/>
          <a:p>
            <a:pPr algn="ctr" eaLnBrk="0" fontAlgn="base" hangingPunct="0">
              <a:lnSpc>
                <a:spcPct val="97000"/>
              </a:lnSpc>
              <a:spcBef>
                <a:spcPct val="0"/>
              </a:spcBef>
              <a:spcAft>
                <a:spcPct val="0"/>
              </a:spcAft>
              <a:buClr>
                <a:srgbClr val="000000"/>
              </a:buClr>
              <a:buSzPct val="100000"/>
              <a:defRPr/>
            </a:pPr>
            <a:r>
              <a:rPr lang="en-US" sz="3200" b="1" dirty="0">
                <a:solidFill>
                  <a:srgbClr val="FFFF00"/>
                </a:solidFill>
                <a:effectLst>
                  <a:outerShdw blurRad="38100" dist="38100" dir="2700000" algn="tl">
                    <a:srgbClr val="000000"/>
                  </a:outerShdw>
                </a:effectLst>
                <a:latin typeface="Arial" charset="0"/>
              </a:rPr>
              <a:t>Signal Transduction with Growth Factors</a:t>
            </a:r>
            <a:endParaRPr lang="en-GB" sz="3200" b="1" dirty="0">
              <a:solidFill>
                <a:srgbClr val="FFFF00"/>
              </a:solidFill>
              <a:effectLst>
                <a:outerShdw blurRad="38100" dist="38100" dir="2700000" algn="tl">
                  <a:srgbClr val="000000"/>
                </a:outerShdw>
              </a:effectLst>
              <a:latin typeface="Arial" charset="0"/>
              <a:cs typeface="Arial" pitchFamily="34" charset="0"/>
            </a:endParaRPr>
          </a:p>
        </p:txBody>
      </p:sp>
      <p:pic>
        <p:nvPicPr>
          <p:cNvPr id="30724" name="Picture 3">
            <a:extLst>
              <a:ext uri="{FF2B5EF4-FFF2-40B4-BE49-F238E27FC236}">
                <a16:creationId xmlns:a16="http://schemas.microsoft.com/office/drawing/2014/main" id="{01922A5F-F0C5-5BE3-F7D7-4C3C6E29F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4" y="1208088"/>
            <a:ext cx="574357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7">
            <a:extLst>
              <a:ext uri="{FF2B5EF4-FFF2-40B4-BE49-F238E27FC236}">
                <a16:creationId xmlns:a16="http://schemas.microsoft.com/office/drawing/2014/main" id="{D6660892-36CA-0947-B1F0-FBF1F15646F0}"/>
              </a:ext>
            </a:extLst>
          </p:cNvPr>
          <p:cNvSpPr txBox="1">
            <a:spLocks noChangeArrowheads="1"/>
          </p:cNvSpPr>
          <p:nvPr/>
        </p:nvSpPr>
        <p:spPr bwMode="auto">
          <a:xfrm>
            <a:off x="2749550" y="5743576"/>
            <a:ext cx="696753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eaLnBrk="0" fontAlgn="base" hangingPunct="0">
              <a:spcBef>
                <a:spcPct val="0"/>
              </a:spcBef>
              <a:spcAft>
                <a:spcPct val="0"/>
              </a:spcAft>
            </a:pPr>
            <a:r>
              <a:rPr lang="en-US" altLang="el-GR" sz="1100" i="0">
                <a:solidFill>
                  <a:srgbClr val="FFFFFF"/>
                </a:solidFill>
                <a:latin typeface="TimesNewRomanPS-BoldMT"/>
              </a:rPr>
              <a:t>Some binding modules of signaling proteins. </a:t>
            </a:r>
            <a:r>
              <a:rPr lang="en-US" altLang="el-GR" sz="1100" b="0" i="0">
                <a:solidFill>
                  <a:srgbClr val="FFFFFF"/>
                </a:solidFill>
                <a:latin typeface="TimesNewRomanPSMT"/>
              </a:rPr>
              <a:t>Each protein is represented by a line (with the amino</a:t>
            </a:r>
          </a:p>
          <a:p>
            <a:pPr eaLnBrk="0" fontAlgn="base" hangingPunct="0">
              <a:spcBef>
                <a:spcPct val="0"/>
              </a:spcBef>
              <a:spcAft>
                <a:spcPct val="0"/>
              </a:spcAft>
            </a:pPr>
            <a:r>
              <a:rPr lang="en-US" altLang="el-GR" sz="1100" b="0" i="0">
                <a:solidFill>
                  <a:srgbClr val="FFFFFF"/>
                </a:solidFill>
                <a:latin typeface="TimesNewRomanPSMT"/>
              </a:rPr>
              <a:t>terminus to the left); symbols indicate the location of conserved binding domains (with specificities as listed in the key;</a:t>
            </a:r>
          </a:p>
          <a:p>
            <a:pPr eaLnBrk="0" fontAlgn="base" hangingPunct="0">
              <a:spcBef>
                <a:spcPct val="0"/>
              </a:spcBef>
              <a:spcAft>
                <a:spcPct val="0"/>
              </a:spcAft>
            </a:pPr>
            <a:r>
              <a:rPr lang="en-US" altLang="el-GR" sz="1100" b="0" i="0">
                <a:solidFill>
                  <a:srgbClr val="FFFFFF"/>
                </a:solidFill>
                <a:latin typeface="TimesNewRomanPSMT"/>
              </a:rPr>
              <a:t>abbreviations are explained in the text); green boxes indicate catalytic activities. The name of each protein is given at its</a:t>
            </a:r>
          </a:p>
          <a:p>
            <a:pPr eaLnBrk="0" fontAlgn="base" hangingPunct="0">
              <a:spcBef>
                <a:spcPct val="0"/>
              </a:spcBef>
              <a:spcAft>
                <a:spcPct val="0"/>
              </a:spcAft>
            </a:pPr>
            <a:r>
              <a:rPr lang="en-US" altLang="el-GR" sz="1100" b="0" i="0">
                <a:solidFill>
                  <a:srgbClr val="FFFFFF"/>
                </a:solidFill>
                <a:latin typeface="TimesNewRomanPSMT"/>
              </a:rPr>
              <a:t>carboxyl-terminal end. These signaling proteins interact with phosphorylated proteins or phospholipids in many permutations and combinations to form integrated signaling complexes.</a:t>
            </a:r>
            <a:endParaRPr lang="el-GR" altLang="el-G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Εικόνα 4">
            <a:extLst>
              <a:ext uri="{FF2B5EF4-FFF2-40B4-BE49-F238E27FC236}">
                <a16:creationId xmlns:a16="http://schemas.microsoft.com/office/drawing/2014/main" id="{9D463D62-556C-1985-9023-E13B13230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CACCF4F6-F63B-6CCA-BD30-B805AF2E4487}"/>
              </a:ext>
            </a:extLst>
          </p:cNvPr>
          <p:cNvSpPr>
            <a:spLocks noChangeArrowheads="1"/>
          </p:cNvSpPr>
          <p:nvPr/>
        </p:nvSpPr>
        <p:spPr bwMode="auto">
          <a:xfrm>
            <a:off x="1974851" y="1903414"/>
            <a:ext cx="3941763" cy="1525587"/>
          </a:xfrm>
          <a:prstGeom prst="rect">
            <a:avLst/>
          </a:prstGeom>
          <a:noFill/>
          <a:ln w="19050" algn="ctr">
            <a:noFill/>
            <a:miter lim="800000"/>
            <a:headEnd/>
            <a:tailEnd type="none" w="lg" len="lg"/>
          </a:ln>
          <a:effectLst/>
        </p:spPr>
        <p:txBody>
          <a:bodyPr lIns="91632" tIns="45816" rIns="91632" bIns="45816" anchor="ctr">
            <a:spAutoFit/>
          </a:bodyPr>
          <a:lstStyle/>
          <a:p>
            <a:pPr algn="ctr" eaLnBrk="0" fontAlgn="base" hangingPunct="0">
              <a:lnSpc>
                <a:spcPct val="97000"/>
              </a:lnSpc>
              <a:spcBef>
                <a:spcPct val="0"/>
              </a:spcBef>
              <a:spcAft>
                <a:spcPct val="0"/>
              </a:spcAft>
              <a:buClr>
                <a:srgbClr val="000000"/>
              </a:buClr>
              <a:buSzPct val="100000"/>
              <a:defRPr/>
            </a:pPr>
            <a:r>
              <a:rPr lang="en-US" sz="3200" b="1" dirty="0">
                <a:solidFill>
                  <a:srgbClr val="FFFF00"/>
                </a:solidFill>
                <a:effectLst>
                  <a:outerShdw blurRad="38100" dist="38100" dir="2700000" algn="tl">
                    <a:srgbClr val="000000"/>
                  </a:outerShdw>
                </a:effectLst>
                <a:latin typeface="Arial" charset="0"/>
              </a:rPr>
              <a:t>Signal Transduction with Growth Factors</a:t>
            </a:r>
            <a:endParaRPr lang="en-GB" sz="3200" b="1" dirty="0">
              <a:solidFill>
                <a:srgbClr val="FFFF00"/>
              </a:solidFill>
              <a:effectLst>
                <a:outerShdw blurRad="38100" dist="38100" dir="2700000" algn="tl">
                  <a:srgbClr val="000000"/>
                </a:outerShdw>
              </a:effectLst>
              <a:latin typeface="Arial" charset="0"/>
              <a:cs typeface="Arial" pitchFamily="34" charset="0"/>
            </a:endParaRPr>
          </a:p>
        </p:txBody>
      </p:sp>
      <p:pic>
        <p:nvPicPr>
          <p:cNvPr id="31748" name="Picture 3">
            <a:extLst>
              <a:ext uri="{FF2B5EF4-FFF2-40B4-BE49-F238E27FC236}">
                <a16:creationId xmlns:a16="http://schemas.microsoft.com/office/drawing/2014/main" id="{1213DF8E-A4B3-5832-FE85-AD835B443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225" y="258764"/>
            <a:ext cx="297338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7">
            <a:extLst>
              <a:ext uri="{FF2B5EF4-FFF2-40B4-BE49-F238E27FC236}">
                <a16:creationId xmlns:a16="http://schemas.microsoft.com/office/drawing/2014/main" id="{508E47E5-A3EE-17C0-5996-961E3CE8D8E3}"/>
              </a:ext>
            </a:extLst>
          </p:cNvPr>
          <p:cNvSpPr txBox="1">
            <a:spLocks noChangeArrowheads="1"/>
          </p:cNvSpPr>
          <p:nvPr/>
        </p:nvSpPr>
        <p:spPr bwMode="auto">
          <a:xfrm>
            <a:off x="4137025" y="4816475"/>
            <a:ext cx="64277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eaLnBrk="0" fontAlgn="base" hangingPunct="0">
              <a:spcBef>
                <a:spcPct val="0"/>
              </a:spcBef>
              <a:spcAft>
                <a:spcPct val="0"/>
              </a:spcAft>
            </a:pPr>
            <a:r>
              <a:rPr lang="en-US" altLang="el-GR" sz="1000" i="0">
                <a:latin typeface="TimesNewRomanPS-BoldMT"/>
              </a:rPr>
              <a:t>A scaffold protein from yeast that organizes and regulates a protein kinase cascade. (a) </a:t>
            </a:r>
            <a:r>
              <a:rPr lang="en-US" altLang="el-GR" sz="1000" b="0" i="0">
                <a:latin typeface="TimesNewRomanPSMT"/>
              </a:rPr>
              <a:t>The</a:t>
            </a:r>
          </a:p>
          <a:p>
            <a:pPr eaLnBrk="0" fontAlgn="base" hangingPunct="0">
              <a:spcBef>
                <a:spcPct val="0"/>
              </a:spcBef>
              <a:spcAft>
                <a:spcPct val="0"/>
              </a:spcAft>
            </a:pPr>
            <a:r>
              <a:rPr lang="en-US" altLang="el-GR" sz="1000" b="0" i="0">
                <a:latin typeface="TimesNewRomanPSMT"/>
              </a:rPr>
              <a:t>scaffold protein KSR has binding sites for all three of the kinases in the Raf-MEK-Erk cascade. With the binding of all</a:t>
            </a:r>
          </a:p>
          <a:p>
            <a:pPr eaLnBrk="0" fontAlgn="base" hangingPunct="0">
              <a:spcBef>
                <a:spcPct val="0"/>
              </a:spcBef>
              <a:spcAft>
                <a:spcPct val="0"/>
              </a:spcAft>
            </a:pPr>
            <a:r>
              <a:rPr lang="en-US" altLang="el-GR" sz="1000" b="0" i="0">
                <a:latin typeface="TimesNewRomanPSMT"/>
              </a:rPr>
              <a:t>three in appropriate orientations, interactions among the proteins are rapid and efficient. When Erk has been activated</a:t>
            </a:r>
          </a:p>
          <a:p>
            <a:pPr eaLnBrk="0" fontAlgn="base" hangingPunct="0">
              <a:spcBef>
                <a:spcPct val="0"/>
              </a:spcBef>
              <a:spcAft>
                <a:spcPct val="0"/>
              </a:spcAft>
            </a:pPr>
            <a:r>
              <a:rPr lang="en-US" altLang="el-GR" sz="1000" b="0" i="0">
                <a:latin typeface="TimesNewRomanPSMT"/>
              </a:rPr>
              <a:t>(left), it phosphorylates the binding site for Raf (right), forcing a conformational change that displaces Raf and thereby</a:t>
            </a:r>
          </a:p>
          <a:p>
            <a:pPr eaLnBrk="0" fontAlgn="base" hangingPunct="0">
              <a:spcBef>
                <a:spcPct val="0"/>
              </a:spcBef>
              <a:spcAft>
                <a:spcPct val="0"/>
              </a:spcAft>
            </a:pPr>
            <a:r>
              <a:rPr lang="en-US" altLang="el-GR" sz="1000" b="0" i="0">
                <a:latin typeface="TimesNewRomanPSMT"/>
              </a:rPr>
              <a:t>prevents the phosphorylation of MEK. The result of this feedback regulation is that MEK phosphorylation is temporary. </a:t>
            </a:r>
            <a:r>
              <a:rPr lang="en-US" altLang="el-GR" sz="1000" i="0">
                <a:latin typeface="TimesNewRomanPS-BoldMT"/>
              </a:rPr>
              <a:t>(b) </a:t>
            </a:r>
            <a:r>
              <a:rPr lang="en-US" altLang="el-GR" sz="1000" b="0" i="0">
                <a:latin typeface="TimesNewRomanPSMT"/>
              </a:rPr>
              <a:t>In yeast cells with mutant KSR lacking the phosphorylation sites (red curve), no feedback occurs, producing a different time course of signaling.</a:t>
            </a:r>
            <a:endParaRPr lang="el-GR" alt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Εικόνα 4">
            <a:extLst>
              <a:ext uri="{FF2B5EF4-FFF2-40B4-BE49-F238E27FC236}">
                <a16:creationId xmlns:a16="http://schemas.microsoft.com/office/drawing/2014/main" id="{6385640C-87DC-5AE3-0599-B3510DB7B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8394C65B-D0D8-EE3B-AE86-C02610364A3A}"/>
              </a:ext>
            </a:extLst>
          </p:cNvPr>
          <p:cNvSpPr>
            <a:spLocks noChangeArrowheads="1"/>
          </p:cNvSpPr>
          <p:nvPr/>
        </p:nvSpPr>
        <p:spPr bwMode="auto">
          <a:xfrm>
            <a:off x="1981200" y="160338"/>
            <a:ext cx="8229600" cy="1143000"/>
          </a:xfrm>
          <a:prstGeom prst="rect">
            <a:avLst/>
          </a:prstGeom>
          <a:noFill/>
          <a:ln w="9525">
            <a:noFill/>
            <a:miter lim="800000"/>
            <a:headEnd/>
            <a:tailEnd/>
          </a:ln>
          <a:effectLst/>
        </p:spPr>
        <p:txBody>
          <a:bodyPr anchor="ctr"/>
          <a:lstStyle/>
          <a:p>
            <a:pPr algn="ctr" eaLnBrk="0" fontAlgn="base" hangingPunct="0">
              <a:lnSpc>
                <a:spcPct val="97000"/>
              </a:lnSpc>
              <a:spcBef>
                <a:spcPct val="0"/>
              </a:spcBef>
              <a:spcAft>
                <a:spcPct val="0"/>
              </a:spcAft>
              <a:buClr>
                <a:srgbClr val="000000"/>
              </a:buClr>
              <a:buSzPct val="100000"/>
              <a:defRPr/>
            </a:pPr>
            <a:r>
              <a:rPr lang="en-GB" sz="3200" b="1" dirty="0">
                <a:solidFill>
                  <a:srgbClr val="FFFF00"/>
                </a:solidFill>
                <a:effectLst>
                  <a:outerShdw blurRad="38100" dist="38100" dir="2700000" algn="tl">
                    <a:srgbClr val="000000"/>
                  </a:outerShdw>
                </a:effectLst>
                <a:latin typeface="Arial" panose="020B0604020202020204" pitchFamily="34" charset="0"/>
              </a:rPr>
              <a:t>ER</a:t>
            </a:r>
            <a:r>
              <a:rPr lang="el-GR" sz="3200" b="1" dirty="0">
                <a:solidFill>
                  <a:srgbClr val="FFFF00"/>
                </a:solidFill>
                <a:effectLst>
                  <a:outerShdw blurRad="38100" dist="38100" dir="2700000" algn="tl">
                    <a:srgbClr val="000000"/>
                  </a:outerShdw>
                </a:effectLst>
                <a:latin typeface="Arial" panose="020B0604020202020204" pitchFamily="34" charset="0"/>
              </a:rPr>
              <a:t>Β</a:t>
            </a:r>
            <a:r>
              <a:rPr lang="en-GB" sz="3200" b="1" dirty="0">
                <a:solidFill>
                  <a:srgbClr val="FFFF00"/>
                </a:solidFill>
                <a:effectLst>
                  <a:outerShdw blurRad="38100" dist="38100" dir="2700000" algn="tl">
                    <a:srgbClr val="000000"/>
                  </a:outerShdw>
                </a:effectLst>
                <a:latin typeface="Arial" panose="020B0604020202020204" pitchFamily="34" charset="0"/>
              </a:rPr>
              <a:t>B Receptor Family</a:t>
            </a:r>
            <a:endParaRPr lang="en-GB" sz="3400" b="1" dirty="0">
              <a:solidFill>
                <a:srgbClr val="FFFF00"/>
              </a:solidFill>
              <a:latin typeface="Arial" panose="020B0604020202020204" pitchFamily="34" charset="0"/>
            </a:endParaRPr>
          </a:p>
        </p:txBody>
      </p:sp>
      <p:pic>
        <p:nvPicPr>
          <p:cNvPr id="7" name="Picture 6">
            <a:extLst>
              <a:ext uri="{FF2B5EF4-FFF2-40B4-BE49-F238E27FC236}">
                <a16:creationId xmlns:a16="http://schemas.microsoft.com/office/drawing/2014/main" id="{41B15466-9237-71A4-6F85-8E7EA96B9D28}"/>
              </a:ext>
            </a:extLst>
          </p:cNvPr>
          <p:cNvPicPr>
            <a:picLocks noChangeAspect="1"/>
          </p:cNvPicPr>
          <p:nvPr/>
        </p:nvPicPr>
        <p:blipFill>
          <a:blip r:embed="rId4"/>
          <a:stretch>
            <a:fillRect/>
          </a:stretch>
        </p:blipFill>
        <p:spPr>
          <a:xfrm>
            <a:off x="1039483" y="1721347"/>
            <a:ext cx="10113034" cy="40384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BEE7EB7-4C97-0BDF-326A-01BACDE34054}"/>
              </a:ext>
            </a:extLst>
          </p:cNvPr>
          <p:cNvSpPr>
            <a:spLocks noGrp="1" noChangeArrowheads="1"/>
          </p:cNvSpPr>
          <p:nvPr>
            <p:ph type="title"/>
          </p:nvPr>
        </p:nvSpPr>
        <p:spPr>
          <a:xfrm>
            <a:off x="1974850" y="271463"/>
            <a:ext cx="8991600" cy="457200"/>
          </a:xfrm>
        </p:spPr>
        <p:txBody>
          <a:bodyPr/>
          <a:lstStyle/>
          <a:p>
            <a:r>
              <a:rPr lang="en-US" altLang="el-GR" sz="3200">
                <a:solidFill>
                  <a:srgbClr val="FFFF00"/>
                </a:solidFill>
              </a:rPr>
              <a:t>EGFR expression in various tumors</a:t>
            </a:r>
          </a:p>
        </p:txBody>
      </p:sp>
      <p:graphicFrame>
        <p:nvGraphicFramePr>
          <p:cNvPr id="928771" name="Group 3">
            <a:extLst>
              <a:ext uri="{FF2B5EF4-FFF2-40B4-BE49-F238E27FC236}">
                <a16:creationId xmlns:a16="http://schemas.microsoft.com/office/drawing/2014/main" id="{897A4B69-C815-3E0E-9D86-7F231E51F476}"/>
              </a:ext>
            </a:extLst>
          </p:cNvPr>
          <p:cNvGraphicFramePr>
            <a:graphicFrameLocks noGrp="1"/>
          </p:cNvGraphicFramePr>
          <p:nvPr>
            <p:ph type="tbl" idx="1"/>
          </p:nvPr>
        </p:nvGraphicFramePr>
        <p:xfrm>
          <a:off x="2867025" y="1158876"/>
          <a:ext cx="5926138" cy="5456239"/>
        </p:xfrm>
        <a:graphic>
          <a:graphicData uri="http://schemas.openxmlformats.org/drawingml/2006/table">
            <a:tbl>
              <a:tblPr/>
              <a:tblGrid>
                <a:gridCol w="3030538">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762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rgbClr val="FF6600"/>
                          </a:solidFill>
                          <a:effectLst>
                            <a:outerShdw blurRad="38100" dist="38100" dir="2700000" algn="tl">
                              <a:srgbClr val="000000"/>
                            </a:outerShdw>
                          </a:effectLst>
                          <a:latin typeface="Arial" charset="0"/>
                        </a:rPr>
                        <a:t>Tumor Type</a:t>
                      </a:r>
                    </a:p>
                  </a:txBody>
                  <a:tcPr marT="45723" marB="45723" horzOverflow="overflow">
                    <a:lnL cap="flat">
                      <a:noFill/>
                    </a:lnL>
                    <a:lnR>
                      <a:noFill/>
                    </a:lnR>
                    <a:lnT cap="fla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346075" algn="l"/>
                        </a:tabLst>
                      </a:pPr>
                      <a:r>
                        <a:rPr kumimoji="0" lang="en-US" sz="2200" b="1" i="0" u="none" strike="noStrike" cap="none" normalizeH="0" baseline="0">
                          <a:ln>
                            <a:noFill/>
                          </a:ln>
                          <a:solidFill>
                            <a:srgbClr val="FF6600"/>
                          </a:solidFill>
                          <a:effectLst>
                            <a:outerShdw blurRad="38100" dist="38100" dir="2700000" algn="tl">
                              <a:srgbClr val="000000"/>
                            </a:outerShdw>
                          </a:effectLst>
                          <a:latin typeface="Arial" charset="0"/>
                        </a:rPr>
                        <a:t>Frequency of EGFR Expression, % </a:t>
                      </a:r>
                    </a:p>
                  </a:txBody>
                  <a:tcPr marT="45723" marB="45723" horzOverflow="overflow">
                    <a:lnL>
                      <a:noFill/>
                    </a:lnL>
                    <a:lnR cap="flat">
                      <a:noFill/>
                    </a:lnR>
                    <a:lnT cap="flat">
                      <a:noFill/>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outerShdw blurRad="38100" dist="38100" dir="2700000" algn="tl">
                              <a:srgbClr val="000000"/>
                            </a:outerShdw>
                          </a:effectLst>
                          <a:latin typeface="Arial" charset="0"/>
                        </a:rPr>
                        <a:t>Lung</a:t>
                      </a:r>
                    </a:p>
                  </a:txBody>
                  <a:tcPr marT="45723" marB="45723" horzOverflow="overflow">
                    <a:lnL cap="flat">
                      <a:noFill/>
                    </a:lnL>
                    <a:lnR>
                      <a:noFill/>
                    </a:lnR>
                    <a:lnT w="12700" cap="flat" cmpd="sng" algn="ctr">
                      <a:solidFill>
                        <a:srgbClr val="FF66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917575" algn="l"/>
                        </a:tabLst>
                      </a:pPr>
                      <a:r>
                        <a:rPr kumimoji="0" lang="en-US" sz="2200" b="1" i="0" u="none" strike="noStrike" cap="none" normalizeH="0" baseline="0">
                          <a:ln>
                            <a:noFill/>
                          </a:ln>
                          <a:solidFill>
                            <a:schemeClr val="bg1"/>
                          </a:solidFill>
                          <a:effectLst>
                            <a:outerShdw blurRad="38100" dist="38100" dir="2700000" algn="tl">
                              <a:srgbClr val="000000"/>
                            </a:outerShdw>
                          </a:effectLst>
                          <a:latin typeface="Arial" charset="0"/>
                        </a:rPr>
                        <a:t>	40-80</a:t>
                      </a:r>
                    </a:p>
                  </a:txBody>
                  <a:tcPr marT="45723" marB="45723" horzOverflow="overflow">
                    <a:lnL>
                      <a:noFill/>
                    </a:lnL>
                    <a:lnR cap="flat">
                      <a:noFill/>
                    </a:lnR>
                    <a:lnT w="12700" cap="flat" cmpd="sng" algn="ctr">
                      <a:solidFill>
                        <a:srgbClr val="FF66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26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outerShdw blurRad="38100" dist="38100" dir="2700000" algn="tl">
                              <a:srgbClr val="000000"/>
                            </a:outerShdw>
                          </a:effectLst>
                          <a:latin typeface="Arial" charset="0"/>
                        </a:rPr>
                        <a:t>Head and neck</a:t>
                      </a: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outerShdw blurRad="38100" dist="38100" dir="2700000" algn="tl">
                              <a:srgbClr val="000000"/>
                            </a:outerShdw>
                          </a:effectLst>
                          <a:latin typeface="Arial" charset="0"/>
                        </a:rPr>
                        <a:t>	80-100</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26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rPr>
                        <a:t>Esophageal</a:t>
                      </a: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1"/>
                          </a:solidFill>
                          <a:effectLst/>
                          <a:latin typeface="Arial" charset="0"/>
                        </a:rPr>
                        <a:t>	43-89</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26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rPr>
                        <a:t>Breast</a:t>
                      </a: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1"/>
                          </a:solidFill>
                          <a:effectLst/>
                          <a:latin typeface="Arial" charset="0"/>
                        </a:rPr>
                        <a:t>	14-91</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26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outerShdw blurRad="38100" dist="38100" dir="2700000" algn="tl">
                              <a:srgbClr val="000000"/>
                            </a:outerShdw>
                          </a:effectLst>
                          <a:latin typeface="Arial" charset="0"/>
                        </a:rPr>
                        <a:t>Colorectal</a:t>
                      </a: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1"/>
                          </a:solidFill>
                          <a:effectLst>
                            <a:outerShdw blurRad="38100" dist="38100" dir="2700000" algn="tl">
                              <a:srgbClr val="000000"/>
                            </a:outerShdw>
                          </a:effectLst>
                          <a:latin typeface="Arial" charset="0"/>
                        </a:rPr>
                        <a:t>	25-77</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26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outerShdw blurRad="38100" dist="38100" dir="2700000" algn="tl">
                              <a:srgbClr val="000000"/>
                            </a:outerShdw>
                          </a:effectLst>
                          <a:latin typeface="Arial" charset="0"/>
                        </a:rPr>
                        <a:t>Pancreatic</a:t>
                      </a: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1"/>
                          </a:solidFill>
                          <a:effectLst>
                            <a:outerShdw blurRad="38100" dist="38100" dir="2700000" algn="tl">
                              <a:srgbClr val="000000"/>
                            </a:outerShdw>
                          </a:effectLst>
                          <a:latin typeface="Arial" charset="0"/>
                        </a:rPr>
                        <a:t>	30-50</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26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rPr>
                        <a:t>Bladder</a:t>
                      </a: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1"/>
                          </a:solidFill>
                          <a:effectLst/>
                          <a:latin typeface="Arial" charset="0"/>
                        </a:rPr>
                        <a:t>	31-48</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26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rPr>
                        <a:t>Prostate</a:t>
                      </a: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1"/>
                          </a:solidFill>
                          <a:effectLst/>
                          <a:latin typeface="Arial" charset="0"/>
                        </a:rPr>
                        <a:t>	65</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426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rPr>
                        <a:t>Cervical/uterus</a:t>
                      </a: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1"/>
                          </a:solidFill>
                          <a:effectLst/>
                          <a:latin typeface="Arial" charset="0"/>
                        </a:rPr>
                        <a:t>	90</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426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rPr>
                        <a:t>Ovarian</a:t>
                      </a: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rPr>
                        <a:t>	35-70</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426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1"/>
                          </a:solidFill>
                          <a:effectLst/>
                          <a:latin typeface="Arial" charset="0"/>
                        </a:rPr>
                        <a:t>Renal cell</a:t>
                      </a:r>
                    </a:p>
                  </a:txBody>
                  <a:tcPr marT="45723" marB="45723" horzOverflow="overflow">
                    <a:lnL cap="flat">
                      <a:noFill/>
                    </a:lnL>
                    <a:lnR>
                      <a:noFill/>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rPr>
                        <a:t>	50-90</a:t>
                      </a:r>
                    </a:p>
                  </a:txBody>
                  <a:tcPr marT="45723" marB="45723" horzOverflow="overflow">
                    <a:lnL>
                      <a:noFill/>
                    </a:lnL>
                    <a:lnR cap="flat">
                      <a:noFill/>
                    </a:lnR>
                    <a:lnT>
                      <a:noFill/>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34846" name="Εικόνα 4">
            <a:extLst>
              <a:ext uri="{FF2B5EF4-FFF2-40B4-BE49-F238E27FC236}">
                <a16:creationId xmlns:a16="http://schemas.microsoft.com/office/drawing/2014/main" id="{FF213124-5A6D-CF8E-1439-88A8D55CD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rbBRcptrCycling">
            <a:extLst>
              <a:ext uri="{FF2B5EF4-FFF2-40B4-BE49-F238E27FC236}">
                <a16:creationId xmlns:a16="http://schemas.microsoft.com/office/drawing/2014/main" id="{A201093C-AEDE-CEF4-8104-C9735EA7F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688"/>
          <a:stretch>
            <a:fillRect/>
          </a:stretch>
        </p:blipFill>
        <p:spPr bwMode="auto">
          <a:xfrm>
            <a:off x="1670050" y="1573214"/>
            <a:ext cx="899795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3C728884-0691-8605-2F85-BB5BE157F4BD}"/>
              </a:ext>
            </a:extLst>
          </p:cNvPr>
          <p:cNvSpPr>
            <a:spLocks noGrp="1" noChangeArrowheads="1"/>
          </p:cNvSpPr>
          <p:nvPr>
            <p:ph type="title"/>
          </p:nvPr>
        </p:nvSpPr>
        <p:spPr>
          <a:xfrm>
            <a:off x="2005014" y="0"/>
            <a:ext cx="8524875" cy="1143000"/>
          </a:xfrm>
        </p:spPr>
        <p:txBody>
          <a:bodyPr/>
          <a:lstStyle/>
          <a:p>
            <a:r>
              <a:rPr lang="en-US" altLang="el-GR" sz="3200">
                <a:solidFill>
                  <a:srgbClr val="FFFF00"/>
                </a:solidFill>
              </a:rPr>
              <a:t>EGFR Activation Process</a:t>
            </a:r>
          </a:p>
        </p:txBody>
      </p:sp>
      <p:grpSp>
        <p:nvGrpSpPr>
          <p:cNvPr id="36868" name="Group 4">
            <a:extLst>
              <a:ext uri="{FF2B5EF4-FFF2-40B4-BE49-F238E27FC236}">
                <a16:creationId xmlns:a16="http://schemas.microsoft.com/office/drawing/2014/main" id="{6831C902-2A10-0C64-72DA-A151A3CF28A2}"/>
              </a:ext>
            </a:extLst>
          </p:cNvPr>
          <p:cNvGrpSpPr>
            <a:grpSpLocks/>
          </p:cNvGrpSpPr>
          <p:nvPr/>
        </p:nvGrpSpPr>
        <p:grpSpPr bwMode="auto">
          <a:xfrm>
            <a:off x="3263900" y="3128963"/>
            <a:ext cx="152400" cy="1200150"/>
            <a:chOff x="4716" y="1586"/>
            <a:chExt cx="270" cy="2126"/>
          </a:xfrm>
        </p:grpSpPr>
        <p:sp>
          <p:nvSpPr>
            <p:cNvPr id="36970" name="Rectangle 5">
              <a:extLst>
                <a:ext uri="{FF2B5EF4-FFF2-40B4-BE49-F238E27FC236}">
                  <a16:creationId xmlns:a16="http://schemas.microsoft.com/office/drawing/2014/main" id="{BA42EA0B-5211-519B-298D-220A0F8E643B}"/>
                </a:ext>
              </a:extLst>
            </p:cNvPr>
            <p:cNvSpPr>
              <a:spLocks noChangeArrowheads="1"/>
            </p:cNvSpPr>
            <p:nvPr/>
          </p:nvSpPr>
          <p:spPr bwMode="auto">
            <a:xfrm>
              <a:off x="4804" y="1990"/>
              <a:ext cx="94" cy="1722"/>
            </a:xfrm>
            <a:prstGeom prst="rect">
              <a:avLst/>
            </a:prstGeom>
            <a:gradFill rotWithShape="1">
              <a:gsLst>
                <a:gs pos="0">
                  <a:srgbClr val="765E00"/>
                </a:gs>
                <a:gs pos="50000">
                  <a:srgbClr val="FFCC00"/>
                </a:gs>
                <a:gs pos="100000">
                  <a:srgbClr val="765E00"/>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36971" name="Freeform 6">
              <a:extLst>
                <a:ext uri="{FF2B5EF4-FFF2-40B4-BE49-F238E27FC236}">
                  <a16:creationId xmlns:a16="http://schemas.microsoft.com/office/drawing/2014/main" id="{CD362997-4F7B-FD38-9E95-252BD89EA1A0}"/>
                </a:ext>
              </a:extLst>
            </p:cNvPr>
            <p:cNvSpPr>
              <a:spLocks/>
            </p:cNvSpPr>
            <p:nvPr/>
          </p:nvSpPr>
          <p:spPr bwMode="auto">
            <a:xfrm>
              <a:off x="4716" y="1586"/>
              <a:ext cx="270" cy="514"/>
            </a:xfrm>
            <a:custGeom>
              <a:avLst/>
              <a:gdLst>
                <a:gd name="T0" fmla="*/ 270 w 270"/>
                <a:gd name="T1" fmla="*/ 418 h 514"/>
                <a:gd name="T2" fmla="*/ 270 w 270"/>
                <a:gd name="T3" fmla="*/ 418 h 514"/>
                <a:gd name="T4" fmla="*/ 268 w 270"/>
                <a:gd name="T5" fmla="*/ 438 h 514"/>
                <a:gd name="T6" fmla="*/ 262 w 270"/>
                <a:gd name="T7" fmla="*/ 456 h 514"/>
                <a:gd name="T8" fmla="*/ 254 w 270"/>
                <a:gd name="T9" fmla="*/ 472 h 514"/>
                <a:gd name="T10" fmla="*/ 242 w 270"/>
                <a:gd name="T11" fmla="*/ 486 h 514"/>
                <a:gd name="T12" fmla="*/ 228 w 270"/>
                <a:gd name="T13" fmla="*/ 498 h 514"/>
                <a:gd name="T14" fmla="*/ 212 w 270"/>
                <a:gd name="T15" fmla="*/ 506 h 514"/>
                <a:gd name="T16" fmla="*/ 194 w 270"/>
                <a:gd name="T17" fmla="*/ 512 h 514"/>
                <a:gd name="T18" fmla="*/ 174 w 270"/>
                <a:gd name="T19" fmla="*/ 514 h 514"/>
                <a:gd name="T20" fmla="*/ 96 w 270"/>
                <a:gd name="T21" fmla="*/ 514 h 514"/>
                <a:gd name="T22" fmla="*/ 96 w 270"/>
                <a:gd name="T23" fmla="*/ 514 h 514"/>
                <a:gd name="T24" fmla="*/ 76 w 270"/>
                <a:gd name="T25" fmla="*/ 512 h 514"/>
                <a:gd name="T26" fmla="*/ 58 w 270"/>
                <a:gd name="T27" fmla="*/ 506 h 514"/>
                <a:gd name="T28" fmla="*/ 42 w 270"/>
                <a:gd name="T29" fmla="*/ 498 h 514"/>
                <a:gd name="T30" fmla="*/ 28 w 270"/>
                <a:gd name="T31" fmla="*/ 486 h 514"/>
                <a:gd name="T32" fmla="*/ 16 w 270"/>
                <a:gd name="T33" fmla="*/ 472 h 514"/>
                <a:gd name="T34" fmla="*/ 8 w 270"/>
                <a:gd name="T35" fmla="*/ 456 h 514"/>
                <a:gd name="T36" fmla="*/ 2 w 270"/>
                <a:gd name="T37" fmla="*/ 438 h 514"/>
                <a:gd name="T38" fmla="*/ 0 w 270"/>
                <a:gd name="T39" fmla="*/ 418 h 514"/>
                <a:gd name="T40" fmla="*/ 0 w 270"/>
                <a:gd name="T41" fmla="*/ 96 h 514"/>
                <a:gd name="T42" fmla="*/ 0 w 270"/>
                <a:gd name="T43" fmla="*/ 96 h 514"/>
                <a:gd name="T44" fmla="*/ 2 w 270"/>
                <a:gd name="T45" fmla="*/ 76 h 514"/>
                <a:gd name="T46" fmla="*/ 8 w 270"/>
                <a:gd name="T47" fmla="*/ 58 h 514"/>
                <a:gd name="T48" fmla="*/ 16 w 270"/>
                <a:gd name="T49" fmla="*/ 42 h 514"/>
                <a:gd name="T50" fmla="*/ 28 w 270"/>
                <a:gd name="T51" fmla="*/ 28 h 514"/>
                <a:gd name="T52" fmla="*/ 42 w 270"/>
                <a:gd name="T53" fmla="*/ 16 h 514"/>
                <a:gd name="T54" fmla="*/ 58 w 270"/>
                <a:gd name="T55" fmla="*/ 8 h 514"/>
                <a:gd name="T56" fmla="*/ 76 w 270"/>
                <a:gd name="T57" fmla="*/ 2 h 514"/>
                <a:gd name="T58" fmla="*/ 96 w 270"/>
                <a:gd name="T59" fmla="*/ 0 h 514"/>
                <a:gd name="T60" fmla="*/ 174 w 270"/>
                <a:gd name="T61" fmla="*/ 0 h 514"/>
                <a:gd name="T62" fmla="*/ 174 w 270"/>
                <a:gd name="T63" fmla="*/ 0 h 514"/>
                <a:gd name="T64" fmla="*/ 194 w 270"/>
                <a:gd name="T65" fmla="*/ 2 h 514"/>
                <a:gd name="T66" fmla="*/ 212 w 270"/>
                <a:gd name="T67" fmla="*/ 8 h 514"/>
                <a:gd name="T68" fmla="*/ 228 w 270"/>
                <a:gd name="T69" fmla="*/ 16 h 514"/>
                <a:gd name="T70" fmla="*/ 242 w 270"/>
                <a:gd name="T71" fmla="*/ 28 h 514"/>
                <a:gd name="T72" fmla="*/ 254 w 270"/>
                <a:gd name="T73" fmla="*/ 42 h 514"/>
                <a:gd name="T74" fmla="*/ 262 w 270"/>
                <a:gd name="T75" fmla="*/ 58 h 514"/>
                <a:gd name="T76" fmla="*/ 268 w 270"/>
                <a:gd name="T77" fmla="*/ 76 h 514"/>
                <a:gd name="T78" fmla="*/ 270 w 270"/>
                <a:gd name="T79" fmla="*/ 96 h 514"/>
                <a:gd name="T80" fmla="*/ 270 w 270"/>
                <a:gd name="T81" fmla="*/ 418 h 5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0"/>
                <a:gd name="T124" fmla="*/ 0 h 514"/>
                <a:gd name="T125" fmla="*/ 270 w 270"/>
                <a:gd name="T126" fmla="*/ 514 h 5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76" y="512"/>
                  </a:lnTo>
                  <a:lnTo>
                    <a:pt x="58" y="506"/>
                  </a:lnTo>
                  <a:lnTo>
                    <a:pt x="42" y="498"/>
                  </a:lnTo>
                  <a:lnTo>
                    <a:pt x="28" y="486"/>
                  </a:lnTo>
                  <a:lnTo>
                    <a:pt x="16" y="472"/>
                  </a:lnTo>
                  <a:lnTo>
                    <a:pt x="8" y="456"/>
                  </a:lnTo>
                  <a:lnTo>
                    <a:pt x="2" y="438"/>
                  </a:lnTo>
                  <a:lnTo>
                    <a:pt x="0" y="418"/>
                  </a:lnTo>
                  <a:lnTo>
                    <a:pt x="0" y="96"/>
                  </a:lnTo>
                  <a:lnTo>
                    <a:pt x="2" y="76"/>
                  </a:lnTo>
                  <a:lnTo>
                    <a:pt x="8" y="58"/>
                  </a:lnTo>
                  <a:lnTo>
                    <a:pt x="16" y="42"/>
                  </a:lnTo>
                  <a:lnTo>
                    <a:pt x="28" y="28"/>
                  </a:lnTo>
                  <a:lnTo>
                    <a:pt x="42" y="16"/>
                  </a:lnTo>
                  <a:lnTo>
                    <a:pt x="58" y="8"/>
                  </a:lnTo>
                  <a:lnTo>
                    <a:pt x="76" y="2"/>
                  </a:lnTo>
                  <a:lnTo>
                    <a:pt x="96"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76475E"/>
                </a:gs>
                <a:gs pos="50000">
                  <a:srgbClr val="FF99CC"/>
                </a:gs>
                <a:gs pos="100000">
                  <a:srgbClr val="76475E"/>
                </a:gs>
              </a:gsLst>
              <a:lin ang="0" scaled="1"/>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72" name="Rectangle 7">
              <a:extLst>
                <a:ext uri="{FF2B5EF4-FFF2-40B4-BE49-F238E27FC236}">
                  <a16:creationId xmlns:a16="http://schemas.microsoft.com/office/drawing/2014/main" id="{7C3E6ACC-7473-A49C-ACF2-86E3EFA34B48}"/>
                </a:ext>
              </a:extLst>
            </p:cNvPr>
            <p:cNvSpPr>
              <a:spLocks noChangeArrowheads="1"/>
            </p:cNvSpPr>
            <p:nvPr/>
          </p:nvSpPr>
          <p:spPr bwMode="auto">
            <a:xfrm>
              <a:off x="4766" y="2672"/>
              <a:ext cx="170" cy="556"/>
            </a:xfrm>
            <a:prstGeom prst="rect">
              <a:avLst/>
            </a:prstGeom>
            <a:gradFill rotWithShape="1">
              <a:gsLst>
                <a:gs pos="0">
                  <a:srgbClr val="76475E"/>
                </a:gs>
                <a:gs pos="50000">
                  <a:srgbClr val="FF99CC"/>
                </a:gs>
                <a:gs pos="100000">
                  <a:srgbClr val="76475E"/>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grpSp>
        <p:nvGrpSpPr>
          <p:cNvPr id="36869" name="Group 8">
            <a:extLst>
              <a:ext uri="{FF2B5EF4-FFF2-40B4-BE49-F238E27FC236}">
                <a16:creationId xmlns:a16="http://schemas.microsoft.com/office/drawing/2014/main" id="{33C016C5-B879-B381-F123-BE774E8891BF}"/>
              </a:ext>
            </a:extLst>
          </p:cNvPr>
          <p:cNvGrpSpPr>
            <a:grpSpLocks/>
          </p:cNvGrpSpPr>
          <p:nvPr/>
        </p:nvGrpSpPr>
        <p:grpSpPr bwMode="auto">
          <a:xfrm>
            <a:off x="4137026" y="3086100"/>
            <a:ext cx="352425" cy="1200150"/>
            <a:chOff x="2099" y="1708"/>
            <a:chExt cx="222" cy="756"/>
          </a:xfrm>
        </p:grpSpPr>
        <p:grpSp>
          <p:nvGrpSpPr>
            <p:cNvPr id="36961" name="Group 9">
              <a:extLst>
                <a:ext uri="{FF2B5EF4-FFF2-40B4-BE49-F238E27FC236}">
                  <a16:creationId xmlns:a16="http://schemas.microsoft.com/office/drawing/2014/main" id="{1DC4E25E-988E-13AC-3761-A718BBA4244C}"/>
                </a:ext>
              </a:extLst>
            </p:cNvPr>
            <p:cNvGrpSpPr>
              <a:grpSpLocks/>
            </p:cNvGrpSpPr>
            <p:nvPr/>
          </p:nvGrpSpPr>
          <p:grpSpPr bwMode="auto">
            <a:xfrm>
              <a:off x="2099" y="1708"/>
              <a:ext cx="96" cy="756"/>
              <a:chOff x="4716" y="1586"/>
              <a:chExt cx="270" cy="2126"/>
            </a:xfrm>
          </p:grpSpPr>
          <p:sp>
            <p:nvSpPr>
              <p:cNvPr id="36967" name="Rectangle 10">
                <a:extLst>
                  <a:ext uri="{FF2B5EF4-FFF2-40B4-BE49-F238E27FC236}">
                    <a16:creationId xmlns:a16="http://schemas.microsoft.com/office/drawing/2014/main" id="{2B5BB43E-4312-8F2A-2AC5-5976F5CB4BBB}"/>
                  </a:ext>
                </a:extLst>
              </p:cNvPr>
              <p:cNvSpPr>
                <a:spLocks noChangeArrowheads="1"/>
              </p:cNvSpPr>
              <p:nvPr/>
            </p:nvSpPr>
            <p:spPr bwMode="auto">
              <a:xfrm>
                <a:off x="4804" y="1990"/>
                <a:ext cx="94" cy="1722"/>
              </a:xfrm>
              <a:prstGeom prst="rect">
                <a:avLst/>
              </a:prstGeom>
              <a:gradFill rotWithShape="1">
                <a:gsLst>
                  <a:gs pos="0">
                    <a:srgbClr val="765E00"/>
                  </a:gs>
                  <a:gs pos="50000">
                    <a:srgbClr val="FFCC00"/>
                  </a:gs>
                  <a:gs pos="100000">
                    <a:srgbClr val="765E00"/>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36968" name="Freeform 11">
                <a:extLst>
                  <a:ext uri="{FF2B5EF4-FFF2-40B4-BE49-F238E27FC236}">
                    <a16:creationId xmlns:a16="http://schemas.microsoft.com/office/drawing/2014/main" id="{D2E302EC-CD90-A85C-D7D9-85E730051F78}"/>
                  </a:ext>
                </a:extLst>
              </p:cNvPr>
              <p:cNvSpPr>
                <a:spLocks/>
              </p:cNvSpPr>
              <p:nvPr/>
            </p:nvSpPr>
            <p:spPr bwMode="auto">
              <a:xfrm>
                <a:off x="4716" y="1586"/>
                <a:ext cx="270" cy="514"/>
              </a:xfrm>
              <a:custGeom>
                <a:avLst/>
                <a:gdLst>
                  <a:gd name="T0" fmla="*/ 270 w 270"/>
                  <a:gd name="T1" fmla="*/ 418 h 514"/>
                  <a:gd name="T2" fmla="*/ 270 w 270"/>
                  <a:gd name="T3" fmla="*/ 418 h 514"/>
                  <a:gd name="T4" fmla="*/ 268 w 270"/>
                  <a:gd name="T5" fmla="*/ 438 h 514"/>
                  <a:gd name="T6" fmla="*/ 262 w 270"/>
                  <a:gd name="T7" fmla="*/ 456 h 514"/>
                  <a:gd name="T8" fmla="*/ 254 w 270"/>
                  <a:gd name="T9" fmla="*/ 472 h 514"/>
                  <a:gd name="T10" fmla="*/ 242 w 270"/>
                  <a:gd name="T11" fmla="*/ 486 h 514"/>
                  <a:gd name="T12" fmla="*/ 228 w 270"/>
                  <a:gd name="T13" fmla="*/ 498 h 514"/>
                  <a:gd name="T14" fmla="*/ 212 w 270"/>
                  <a:gd name="T15" fmla="*/ 506 h 514"/>
                  <a:gd name="T16" fmla="*/ 194 w 270"/>
                  <a:gd name="T17" fmla="*/ 512 h 514"/>
                  <a:gd name="T18" fmla="*/ 174 w 270"/>
                  <a:gd name="T19" fmla="*/ 514 h 514"/>
                  <a:gd name="T20" fmla="*/ 96 w 270"/>
                  <a:gd name="T21" fmla="*/ 514 h 514"/>
                  <a:gd name="T22" fmla="*/ 96 w 270"/>
                  <a:gd name="T23" fmla="*/ 514 h 514"/>
                  <a:gd name="T24" fmla="*/ 76 w 270"/>
                  <a:gd name="T25" fmla="*/ 512 h 514"/>
                  <a:gd name="T26" fmla="*/ 58 w 270"/>
                  <a:gd name="T27" fmla="*/ 506 h 514"/>
                  <a:gd name="T28" fmla="*/ 42 w 270"/>
                  <a:gd name="T29" fmla="*/ 498 h 514"/>
                  <a:gd name="T30" fmla="*/ 28 w 270"/>
                  <a:gd name="T31" fmla="*/ 486 h 514"/>
                  <a:gd name="T32" fmla="*/ 16 w 270"/>
                  <a:gd name="T33" fmla="*/ 472 h 514"/>
                  <a:gd name="T34" fmla="*/ 8 w 270"/>
                  <a:gd name="T35" fmla="*/ 456 h 514"/>
                  <a:gd name="T36" fmla="*/ 2 w 270"/>
                  <a:gd name="T37" fmla="*/ 438 h 514"/>
                  <a:gd name="T38" fmla="*/ 0 w 270"/>
                  <a:gd name="T39" fmla="*/ 418 h 514"/>
                  <a:gd name="T40" fmla="*/ 0 w 270"/>
                  <a:gd name="T41" fmla="*/ 96 h 514"/>
                  <a:gd name="T42" fmla="*/ 0 w 270"/>
                  <a:gd name="T43" fmla="*/ 96 h 514"/>
                  <a:gd name="T44" fmla="*/ 2 w 270"/>
                  <a:gd name="T45" fmla="*/ 76 h 514"/>
                  <a:gd name="T46" fmla="*/ 8 w 270"/>
                  <a:gd name="T47" fmla="*/ 58 h 514"/>
                  <a:gd name="T48" fmla="*/ 16 w 270"/>
                  <a:gd name="T49" fmla="*/ 42 h 514"/>
                  <a:gd name="T50" fmla="*/ 28 w 270"/>
                  <a:gd name="T51" fmla="*/ 28 h 514"/>
                  <a:gd name="T52" fmla="*/ 42 w 270"/>
                  <a:gd name="T53" fmla="*/ 16 h 514"/>
                  <a:gd name="T54" fmla="*/ 58 w 270"/>
                  <a:gd name="T55" fmla="*/ 8 h 514"/>
                  <a:gd name="T56" fmla="*/ 76 w 270"/>
                  <a:gd name="T57" fmla="*/ 2 h 514"/>
                  <a:gd name="T58" fmla="*/ 96 w 270"/>
                  <a:gd name="T59" fmla="*/ 0 h 514"/>
                  <a:gd name="T60" fmla="*/ 174 w 270"/>
                  <a:gd name="T61" fmla="*/ 0 h 514"/>
                  <a:gd name="T62" fmla="*/ 174 w 270"/>
                  <a:gd name="T63" fmla="*/ 0 h 514"/>
                  <a:gd name="T64" fmla="*/ 194 w 270"/>
                  <a:gd name="T65" fmla="*/ 2 h 514"/>
                  <a:gd name="T66" fmla="*/ 212 w 270"/>
                  <a:gd name="T67" fmla="*/ 8 h 514"/>
                  <a:gd name="T68" fmla="*/ 228 w 270"/>
                  <a:gd name="T69" fmla="*/ 16 h 514"/>
                  <a:gd name="T70" fmla="*/ 242 w 270"/>
                  <a:gd name="T71" fmla="*/ 28 h 514"/>
                  <a:gd name="T72" fmla="*/ 254 w 270"/>
                  <a:gd name="T73" fmla="*/ 42 h 514"/>
                  <a:gd name="T74" fmla="*/ 262 w 270"/>
                  <a:gd name="T75" fmla="*/ 58 h 514"/>
                  <a:gd name="T76" fmla="*/ 268 w 270"/>
                  <a:gd name="T77" fmla="*/ 76 h 514"/>
                  <a:gd name="T78" fmla="*/ 270 w 270"/>
                  <a:gd name="T79" fmla="*/ 96 h 514"/>
                  <a:gd name="T80" fmla="*/ 270 w 270"/>
                  <a:gd name="T81" fmla="*/ 418 h 5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0"/>
                  <a:gd name="T124" fmla="*/ 0 h 514"/>
                  <a:gd name="T125" fmla="*/ 270 w 270"/>
                  <a:gd name="T126" fmla="*/ 514 h 5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76" y="512"/>
                    </a:lnTo>
                    <a:lnTo>
                      <a:pt x="58" y="506"/>
                    </a:lnTo>
                    <a:lnTo>
                      <a:pt x="42" y="498"/>
                    </a:lnTo>
                    <a:lnTo>
                      <a:pt x="28" y="486"/>
                    </a:lnTo>
                    <a:lnTo>
                      <a:pt x="16" y="472"/>
                    </a:lnTo>
                    <a:lnTo>
                      <a:pt x="8" y="456"/>
                    </a:lnTo>
                    <a:lnTo>
                      <a:pt x="2" y="438"/>
                    </a:lnTo>
                    <a:lnTo>
                      <a:pt x="0" y="418"/>
                    </a:lnTo>
                    <a:lnTo>
                      <a:pt x="0" y="96"/>
                    </a:lnTo>
                    <a:lnTo>
                      <a:pt x="2" y="76"/>
                    </a:lnTo>
                    <a:lnTo>
                      <a:pt x="8" y="58"/>
                    </a:lnTo>
                    <a:lnTo>
                      <a:pt x="16" y="42"/>
                    </a:lnTo>
                    <a:lnTo>
                      <a:pt x="28" y="28"/>
                    </a:lnTo>
                    <a:lnTo>
                      <a:pt x="42" y="16"/>
                    </a:lnTo>
                    <a:lnTo>
                      <a:pt x="58" y="8"/>
                    </a:lnTo>
                    <a:lnTo>
                      <a:pt x="76" y="2"/>
                    </a:lnTo>
                    <a:lnTo>
                      <a:pt x="96"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76475E"/>
                  </a:gs>
                  <a:gs pos="50000">
                    <a:srgbClr val="FF99CC"/>
                  </a:gs>
                  <a:gs pos="100000">
                    <a:srgbClr val="76475E"/>
                  </a:gs>
                </a:gsLst>
                <a:lin ang="0" scaled="1"/>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69" name="Rectangle 12">
                <a:extLst>
                  <a:ext uri="{FF2B5EF4-FFF2-40B4-BE49-F238E27FC236}">
                    <a16:creationId xmlns:a16="http://schemas.microsoft.com/office/drawing/2014/main" id="{34625544-D18C-3D9E-8A20-19569FB68DAA}"/>
                  </a:ext>
                </a:extLst>
              </p:cNvPr>
              <p:cNvSpPr>
                <a:spLocks noChangeArrowheads="1"/>
              </p:cNvSpPr>
              <p:nvPr/>
            </p:nvSpPr>
            <p:spPr bwMode="auto">
              <a:xfrm>
                <a:off x="4766" y="2672"/>
                <a:ext cx="170" cy="556"/>
              </a:xfrm>
              <a:prstGeom prst="rect">
                <a:avLst/>
              </a:prstGeom>
              <a:gradFill rotWithShape="1">
                <a:gsLst>
                  <a:gs pos="0">
                    <a:srgbClr val="76475E"/>
                  </a:gs>
                  <a:gs pos="50000">
                    <a:srgbClr val="FF99CC"/>
                  </a:gs>
                  <a:gs pos="100000">
                    <a:srgbClr val="76475E"/>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grpSp>
          <p:nvGrpSpPr>
            <p:cNvPr id="36962" name="Group 13">
              <a:extLst>
                <a:ext uri="{FF2B5EF4-FFF2-40B4-BE49-F238E27FC236}">
                  <a16:creationId xmlns:a16="http://schemas.microsoft.com/office/drawing/2014/main" id="{1449576E-21E3-FBB8-7547-204F41E2D2FD}"/>
                </a:ext>
              </a:extLst>
            </p:cNvPr>
            <p:cNvGrpSpPr>
              <a:grpSpLocks/>
            </p:cNvGrpSpPr>
            <p:nvPr/>
          </p:nvGrpSpPr>
          <p:grpSpPr bwMode="auto">
            <a:xfrm>
              <a:off x="2225" y="1708"/>
              <a:ext cx="96" cy="756"/>
              <a:chOff x="4716" y="1586"/>
              <a:chExt cx="270" cy="2126"/>
            </a:xfrm>
          </p:grpSpPr>
          <p:sp>
            <p:nvSpPr>
              <p:cNvPr id="36964" name="Rectangle 14">
                <a:extLst>
                  <a:ext uri="{FF2B5EF4-FFF2-40B4-BE49-F238E27FC236}">
                    <a16:creationId xmlns:a16="http://schemas.microsoft.com/office/drawing/2014/main" id="{510C0872-6F1D-E82E-28AD-1E06E4E28E96}"/>
                  </a:ext>
                </a:extLst>
              </p:cNvPr>
              <p:cNvSpPr>
                <a:spLocks noChangeArrowheads="1"/>
              </p:cNvSpPr>
              <p:nvPr/>
            </p:nvSpPr>
            <p:spPr bwMode="auto">
              <a:xfrm>
                <a:off x="4804" y="1990"/>
                <a:ext cx="94" cy="1722"/>
              </a:xfrm>
              <a:prstGeom prst="rect">
                <a:avLst/>
              </a:prstGeom>
              <a:gradFill rotWithShape="1">
                <a:gsLst>
                  <a:gs pos="0">
                    <a:srgbClr val="765E00"/>
                  </a:gs>
                  <a:gs pos="50000">
                    <a:srgbClr val="FFCC00"/>
                  </a:gs>
                  <a:gs pos="100000">
                    <a:srgbClr val="765E00"/>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36965" name="Freeform 15">
                <a:extLst>
                  <a:ext uri="{FF2B5EF4-FFF2-40B4-BE49-F238E27FC236}">
                    <a16:creationId xmlns:a16="http://schemas.microsoft.com/office/drawing/2014/main" id="{5022C259-A453-DB52-82BB-5552D181F0EB}"/>
                  </a:ext>
                </a:extLst>
              </p:cNvPr>
              <p:cNvSpPr>
                <a:spLocks/>
              </p:cNvSpPr>
              <p:nvPr/>
            </p:nvSpPr>
            <p:spPr bwMode="auto">
              <a:xfrm>
                <a:off x="4716" y="1586"/>
                <a:ext cx="270" cy="514"/>
              </a:xfrm>
              <a:custGeom>
                <a:avLst/>
                <a:gdLst>
                  <a:gd name="T0" fmla="*/ 270 w 270"/>
                  <a:gd name="T1" fmla="*/ 418 h 514"/>
                  <a:gd name="T2" fmla="*/ 270 w 270"/>
                  <a:gd name="T3" fmla="*/ 418 h 514"/>
                  <a:gd name="T4" fmla="*/ 268 w 270"/>
                  <a:gd name="T5" fmla="*/ 438 h 514"/>
                  <a:gd name="T6" fmla="*/ 262 w 270"/>
                  <a:gd name="T7" fmla="*/ 456 h 514"/>
                  <a:gd name="T8" fmla="*/ 254 w 270"/>
                  <a:gd name="T9" fmla="*/ 472 h 514"/>
                  <a:gd name="T10" fmla="*/ 242 w 270"/>
                  <a:gd name="T11" fmla="*/ 486 h 514"/>
                  <a:gd name="T12" fmla="*/ 228 w 270"/>
                  <a:gd name="T13" fmla="*/ 498 h 514"/>
                  <a:gd name="T14" fmla="*/ 212 w 270"/>
                  <a:gd name="T15" fmla="*/ 506 h 514"/>
                  <a:gd name="T16" fmla="*/ 194 w 270"/>
                  <a:gd name="T17" fmla="*/ 512 h 514"/>
                  <a:gd name="T18" fmla="*/ 174 w 270"/>
                  <a:gd name="T19" fmla="*/ 514 h 514"/>
                  <a:gd name="T20" fmla="*/ 96 w 270"/>
                  <a:gd name="T21" fmla="*/ 514 h 514"/>
                  <a:gd name="T22" fmla="*/ 96 w 270"/>
                  <a:gd name="T23" fmla="*/ 514 h 514"/>
                  <a:gd name="T24" fmla="*/ 76 w 270"/>
                  <a:gd name="T25" fmla="*/ 512 h 514"/>
                  <a:gd name="T26" fmla="*/ 58 w 270"/>
                  <a:gd name="T27" fmla="*/ 506 h 514"/>
                  <a:gd name="T28" fmla="*/ 42 w 270"/>
                  <a:gd name="T29" fmla="*/ 498 h 514"/>
                  <a:gd name="T30" fmla="*/ 28 w 270"/>
                  <a:gd name="T31" fmla="*/ 486 h 514"/>
                  <a:gd name="T32" fmla="*/ 16 w 270"/>
                  <a:gd name="T33" fmla="*/ 472 h 514"/>
                  <a:gd name="T34" fmla="*/ 8 w 270"/>
                  <a:gd name="T35" fmla="*/ 456 h 514"/>
                  <a:gd name="T36" fmla="*/ 2 w 270"/>
                  <a:gd name="T37" fmla="*/ 438 h 514"/>
                  <a:gd name="T38" fmla="*/ 0 w 270"/>
                  <a:gd name="T39" fmla="*/ 418 h 514"/>
                  <a:gd name="T40" fmla="*/ 0 w 270"/>
                  <a:gd name="T41" fmla="*/ 96 h 514"/>
                  <a:gd name="T42" fmla="*/ 0 w 270"/>
                  <a:gd name="T43" fmla="*/ 96 h 514"/>
                  <a:gd name="T44" fmla="*/ 2 w 270"/>
                  <a:gd name="T45" fmla="*/ 76 h 514"/>
                  <a:gd name="T46" fmla="*/ 8 w 270"/>
                  <a:gd name="T47" fmla="*/ 58 h 514"/>
                  <a:gd name="T48" fmla="*/ 16 w 270"/>
                  <a:gd name="T49" fmla="*/ 42 h 514"/>
                  <a:gd name="T50" fmla="*/ 28 w 270"/>
                  <a:gd name="T51" fmla="*/ 28 h 514"/>
                  <a:gd name="T52" fmla="*/ 42 w 270"/>
                  <a:gd name="T53" fmla="*/ 16 h 514"/>
                  <a:gd name="T54" fmla="*/ 58 w 270"/>
                  <a:gd name="T55" fmla="*/ 8 h 514"/>
                  <a:gd name="T56" fmla="*/ 76 w 270"/>
                  <a:gd name="T57" fmla="*/ 2 h 514"/>
                  <a:gd name="T58" fmla="*/ 96 w 270"/>
                  <a:gd name="T59" fmla="*/ 0 h 514"/>
                  <a:gd name="T60" fmla="*/ 174 w 270"/>
                  <a:gd name="T61" fmla="*/ 0 h 514"/>
                  <a:gd name="T62" fmla="*/ 174 w 270"/>
                  <a:gd name="T63" fmla="*/ 0 h 514"/>
                  <a:gd name="T64" fmla="*/ 194 w 270"/>
                  <a:gd name="T65" fmla="*/ 2 h 514"/>
                  <a:gd name="T66" fmla="*/ 212 w 270"/>
                  <a:gd name="T67" fmla="*/ 8 h 514"/>
                  <a:gd name="T68" fmla="*/ 228 w 270"/>
                  <a:gd name="T69" fmla="*/ 16 h 514"/>
                  <a:gd name="T70" fmla="*/ 242 w 270"/>
                  <a:gd name="T71" fmla="*/ 28 h 514"/>
                  <a:gd name="T72" fmla="*/ 254 w 270"/>
                  <a:gd name="T73" fmla="*/ 42 h 514"/>
                  <a:gd name="T74" fmla="*/ 262 w 270"/>
                  <a:gd name="T75" fmla="*/ 58 h 514"/>
                  <a:gd name="T76" fmla="*/ 268 w 270"/>
                  <a:gd name="T77" fmla="*/ 76 h 514"/>
                  <a:gd name="T78" fmla="*/ 270 w 270"/>
                  <a:gd name="T79" fmla="*/ 96 h 514"/>
                  <a:gd name="T80" fmla="*/ 270 w 270"/>
                  <a:gd name="T81" fmla="*/ 418 h 5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0"/>
                  <a:gd name="T124" fmla="*/ 0 h 514"/>
                  <a:gd name="T125" fmla="*/ 270 w 270"/>
                  <a:gd name="T126" fmla="*/ 514 h 5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76" y="512"/>
                    </a:lnTo>
                    <a:lnTo>
                      <a:pt x="58" y="506"/>
                    </a:lnTo>
                    <a:lnTo>
                      <a:pt x="42" y="498"/>
                    </a:lnTo>
                    <a:lnTo>
                      <a:pt x="28" y="486"/>
                    </a:lnTo>
                    <a:lnTo>
                      <a:pt x="16" y="472"/>
                    </a:lnTo>
                    <a:lnTo>
                      <a:pt x="8" y="456"/>
                    </a:lnTo>
                    <a:lnTo>
                      <a:pt x="2" y="438"/>
                    </a:lnTo>
                    <a:lnTo>
                      <a:pt x="0" y="418"/>
                    </a:lnTo>
                    <a:lnTo>
                      <a:pt x="0" y="96"/>
                    </a:lnTo>
                    <a:lnTo>
                      <a:pt x="2" y="76"/>
                    </a:lnTo>
                    <a:lnTo>
                      <a:pt x="8" y="58"/>
                    </a:lnTo>
                    <a:lnTo>
                      <a:pt x="16" y="42"/>
                    </a:lnTo>
                    <a:lnTo>
                      <a:pt x="28" y="28"/>
                    </a:lnTo>
                    <a:lnTo>
                      <a:pt x="42" y="16"/>
                    </a:lnTo>
                    <a:lnTo>
                      <a:pt x="58" y="8"/>
                    </a:lnTo>
                    <a:lnTo>
                      <a:pt x="76" y="2"/>
                    </a:lnTo>
                    <a:lnTo>
                      <a:pt x="96"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76475E"/>
                  </a:gs>
                  <a:gs pos="50000">
                    <a:srgbClr val="FF99CC"/>
                  </a:gs>
                  <a:gs pos="100000">
                    <a:srgbClr val="76475E"/>
                  </a:gs>
                </a:gsLst>
                <a:lin ang="0" scaled="1"/>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66" name="Rectangle 16">
                <a:extLst>
                  <a:ext uri="{FF2B5EF4-FFF2-40B4-BE49-F238E27FC236}">
                    <a16:creationId xmlns:a16="http://schemas.microsoft.com/office/drawing/2014/main" id="{79975563-3975-79E9-E311-1AEBCD54C989}"/>
                  </a:ext>
                </a:extLst>
              </p:cNvPr>
              <p:cNvSpPr>
                <a:spLocks noChangeArrowheads="1"/>
              </p:cNvSpPr>
              <p:nvPr/>
            </p:nvSpPr>
            <p:spPr bwMode="auto">
              <a:xfrm>
                <a:off x="4766" y="2672"/>
                <a:ext cx="170" cy="556"/>
              </a:xfrm>
              <a:prstGeom prst="rect">
                <a:avLst/>
              </a:prstGeom>
              <a:gradFill rotWithShape="1">
                <a:gsLst>
                  <a:gs pos="0">
                    <a:srgbClr val="76475E"/>
                  </a:gs>
                  <a:gs pos="50000">
                    <a:srgbClr val="FF99CC"/>
                  </a:gs>
                  <a:gs pos="100000">
                    <a:srgbClr val="76475E"/>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sp>
          <p:nvSpPr>
            <p:cNvPr id="36963" name="Freeform 17">
              <a:extLst>
                <a:ext uri="{FF2B5EF4-FFF2-40B4-BE49-F238E27FC236}">
                  <a16:creationId xmlns:a16="http://schemas.microsoft.com/office/drawing/2014/main" id="{496A14C5-4F71-13D2-C3D9-D502397100A9}"/>
                </a:ext>
              </a:extLst>
            </p:cNvPr>
            <p:cNvSpPr>
              <a:spLocks/>
            </p:cNvSpPr>
            <p:nvPr/>
          </p:nvSpPr>
          <p:spPr bwMode="auto">
            <a:xfrm>
              <a:off x="2162" y="1802"/>
              <a:ext cx="86" cy="86"/>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gradFill rotWithShape="1">
              <a:gsLst>
                <a:gs pos="0">
                  <a:srgbClr val="FF9900"/>
                </a:gs>
                <a:gs pos="100000">
                  <a:srgbClr val="764700"/>
                </a:gs>
              </a:gsLst>
              <a:path path="rect">
                <a:fillToRect l="50000" t="50000" r="50000" b="50000"/>
              </a:path>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grpSp>
      <p:grpSp>
        <p:nvGrpSpPr>
          <p:cNvPr id="36870" name="Group 18">
            <a:extLst>
              <a:ext uri="{FF2B5EF4-FFF2-40B4-BE49-F238E27FC236}">
                <a16:creationId xmlns:a16="http://schemas.microsoft.com/office/drawing/2014/main" id="{6BD3D79E-8FB4-E653-6409-05EB75F6C5FF}"/>
              </a:ext>
            </a:extLst>
          </p:cNvPr>
          <p:cNvGrpSpPr>
            <a:grpSpLocks/>
          </p:cNvGrpSpPr>
          <p:nvPr/>
        </p:nvGrpSpPr>
        <p:grpSpPr bwMode="auto">
          <a:xfrm>
            <a:off x="6681789" y="2990850"/>
            <a:ext cx="352425" cy="1200150"/>
            <a:chOff x="3913" y="1268"/>
            <a:chExt cx="624" cy="2126"/>
          </a:xfrm>
        </p:grpSpPr>
        <p:grpSp>
          <p:nvGrpSpPr>
            <p:cNvPr id="36952" name="Group 19">
              <a:extLst>
                <a:ext uri="{FF2B5EF4-FFF2-40B4-BE49-F238E27FC236}">
                  <a16:creationId xmlns:a16="http://schemas.microsoft.com/office/drawing/2014/main" id="{EC48C449-3585-0333-B502-ACCDAB747161}"/>
                </a:ext>
              </a:extLst>
            </p:cNvPr>
            <p:cNvGrpSpPr>
              <a:grpSpLocks/>
            </p:cNvGrpSpPr>
            <p:nvPr/>
          </p:nvGrpSpPr>
          <p:grpSpPr bwMode="auto">
            <a:xfrm>
              <a:off x="3913" y="1268"/>
              <a:ext cx="270" cy="2126"/>
              <a:chOff x="4716" y="1586"/>
              <a:chExt cx="270" cy="2126"/>
            </a:xfrm>
          </p:grpSpPr>
          <p:sp>
            <p:nvSpPr>
              <p:cNvPr id="36958" name="Rectangle 20">
                <a:extLst>
                  <a:ext uri="{FF2B5EF4-FFF2-40B4-BE49-F238E27FC236}">
                    <a16:creationId xmlns:a16="http://schemas.microsoft.com/office/drawing/2014/main" id="{A47898FD-A9D8-B859-E372-D460784D3AE8}"/>
                  </a:ext>
                </a:extLst>
              </p:cNvPr>
              <p:cNvSpPr>
                <a:spLocks noChangeArrowheads="1"/>
              </p:cNvSpPr>
              <p:nvPr/>
            </p:nvSpPr>
            <p:spPr bwMode="auto">
              <a:xfrm>
                <a:off x="4804" y="1990"/>
                <a:ext cx="94" cy="1722"/>
              </a:xfrm>
              <a:prstGeom prst="rect">
                <a:avLst/>
              </a:prstGeom>
              <a:gradFill rotWithShape="1">
                <a:gsLst>
                  <a:gs pos="0">
                    <a:srgbClr val="765E00"/>
                  </a:gs>
                  <a:gs pos="50000">
                    <a:srgbClr val="FFCC00"/>
                  </a:gs>
                  <a:gs pos="100000">
                    <a:srgbClr val="765E00"/>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36959" name="Freeform 21">
                <a:extLst>
                  <a:ext uri="{FF2B5EF4-FFF2-40B4-BE49-F238E27FC236}">
                    <a16:creationId xmlns:a16="http://schemas.microsoft.com/office/drawing/2014/main" id="{0F6BDD1C-2FE4-50F5-E107-561029379CA1}"/>
                  </a:ext>
                </a:extLst>
              </p:cNvPr>
              <p:cNvSpPr>
                <a:spLocks/>
              </p:cNvSpPr>
              <p:nvPr/>
            </p:nvSpPr>
            <p:spPr bwMode="auto">
              <a:xfrm>
                <a:off x="4716" y="1586"/>
                <a:ext cx="270" cy="514"/>
              </a:xfrm>
              <a:custGeom>
                <a:avLst/>
                <a:gdLst>
                  <a:gd name="T0" fmla="*/ 270 w 270"/>
                  <a:gd name="T1" fmla="*/ 418 h 514"/>
                  <a:gd name="T2" fmla="*/ 270 w 270"/>
                  <a:gd name="T3" fmla="*/ 418 h 514"/>
                  <a:gd name="T4" fmla="*/ 268 w 270"/>
                  <a:gd name="T5" fmla="*/ 438 h 514"/>
                  <a:gd name="T6" fmla="*/ 262 w 270"/>
                  <a:gd name="T7" fmla="*/ 456 h 514"/>
                  <a:gd name="T8" fmla="*/ 254 w 270"/>
                  <a:gd name="T9" fmla="*/ 472 h 514"/>
                  <a:gd name="T10" fmla="*/ 242 w 270"/>
                  <a:gd name="T11" fmla="*/ 486 h 514"/>
                  <a:gd name="T12" fmla="*/ 228 w 270"/>
                  <a:gd name="T13" fmla="*/ 498 h 514"/>
                  <a:gd name="T14" fmla="*/ 212 w 270"/>
                  <a:gd name="T15" fmla="*/ 506 h 514"/>
                  <a:gd name="T16" fmla="*/ 194 w 270"/>
                  <a:gd name="T17" fmla="*/ 512 h 514"/>
                  <a:gd name="T18" fmla="*/ 174 w 270"/>
                  <a:gd name="T19" fmla="*/ 514 h 514"/>
                  <a:gd name="T20" fmla="*/ 96 w 270"/>
                  <a:gd name="T21" fmla="*/ 514 h 514"/>
                  <a:gd name="T22" fmla="*/ 96 w 270"/>
                  <a:gd name="T23" fmla="*/ 514 h 514"/>
                  <a:gd name="T24" fmla="*/ 76 w 270"/>
                  <a:gd name="T25" fmla="*/ 512 h 514"/>
                  <a:gd name="T26" fmla="*/ 58 w 270"/>
                  <a:gd name="T27" fmla="*/ 506 h 514"/>
                  <a:gd name="T28" fmla="*/ 42 w 270"/>
                  <a:gd name="T29" fmla="*/ 498 h 514"/>
                  <a:gd name="T30" fmla="*/ 28 w 270"/>
                  <a:gd name="T31" fmla="*/ 486 h 514"/>
                  <a:gd name="T32" fmla="*/ 16 w 270"/>
                  <a:gd name="T33" fmla="*/ 472 h 514"/>
                  <a:gd name="T34" fmla="*/ 8 w 270"/>
                  <a:gd name="T35" fmla="*/ 456 h 514"/>
                  <a:gd name="T36" fmla="*/ 2 w 270"/>
                  <a:gd name="T37" fmla="*/ 438 h 514"/>
                  <a:gd name="T38" fmla="*/ 0 w 270"/>
                  <a:gd name="T39" fmla="*/ 418 h 514"/>
                  <a:gd name="T40" fmla="*/ 0 w 270"/>
                  <a:gd name="T41" fmla="*/ 96 h 514"/>
                  <a:gd name="T42" fmla="*/ 0 w 270"/>
                  <a:gd name="T43" fmla="*/ 96 h 514"/>
                  <a:gd name="T44" fmla="*/ 2 w 270"/>
                  <a:gd name="T45" fmla="*/ 76 h 514"/>
                  <a:gd name="T46" fmla="*/ 8 w 270"/>
                  <a:gd name="T47" fmla="*/ 58 h 514"/>
                  <a:gd name="T48" fmla="*/ 16 w 270"/>
                  <a:gd name="T49" fmla="*/ 42 h 514"/>
                  <a:gd name="T50" fmla="*/ 28 w 270"/>
                  <a:gd name="T51" fmla="*/ 28 h 514"/>
                  <a:gd name="T52" fmla="*/ 42 w 270"/>
                  <a:gd name="T53" fmla="*/ 16 h 514"/>
                  <a:gd name="T54" fmla="*/ 58 w 270"/>
                  <a:gd name="T55" fmla="*/ 8 h 514"/>
                  <a:gd name="T56" fmla="*/ 76 w 270"/>
                  <a:gd name="T57" fmla="*/ 2 h 514"/>
                  <a:gd name="T58" fmla="*/ 96 w 270"/>
                  <a:gd name="T59" fmla="*/ 0 h 514"/>
                  <a:gd name="T60" fmla="*/ 174 w 270"/>
                  <a:gd name="T61" fmla="*/ 0 h 514"/>
                  <a:gd name="T62" fmla="*/ 174 w 270"/>
                  <a:gd name="T63" fmla="*/ 0 h 514"/>
                  <a:gd name="T64" fmla="*/ 194 w 270"/>
                  <a:gd name="T65" fmla="*/ 2 h 514"/>
                  <a:gd name="T66" fmla="*/ 212 w 270"/>
                  <a:gd name="T67" fmla="*/ 8 h 514"/>
                  <a:gd name="T68" fmla="*/ 228 w 270"/>
                  <a:gd name="T69" fmla="*/ 16 h 514"/>
                  <a:gd name="T70" fmla="*/ 242 w 270"/>
                  <a:gd name="T71" fmla="*/ 28 h 514"/>
                  <a:gd name="T72" fmla="*/ 254 w 270"/>
                  <a:gd name="T73" fmla="*/ 42 h 514"/>
                  <a:gd name="T74" fmla="*/ 262 w 270"/>
                  <a:gd name="T75" fmla="*/ 58 h 514"/>
                  <a:gd name="T76" fmla="*/ 268 w 270"/>
                  <a:gd name="T77" fmla="*/ 76 h 514"/>
                  <a:gd name="T78" fmla="*/ 270 w 270"/>
                  <a:gd name="T79" fmla="*/ 96 h 514"/>
                  <a:gd name="T80" fmla="*/ 270 w 270"/>
                  <a:gd name="T81" fmla="*/ 418 h 5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0"/>
                  <a:gd name="T124" fmla="*/ 0 h 514"/>
                  <a:gd name="T125" fmla="*/ 270 w 270"/>
                  <a:gd name="T126" fmla="*/ 514 h 5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76" y="512"/>
                    </a:lnTo>
                    <a:lnTo>
                      <a:pt x="58" y="506"/>
                    </a:lnTo>
                    <a:lnTo>
                      <a:pt x="42" y="498"/>
                    </a:lnTo>
                    <a:lnTo>
                      <a:pt x="28" y="486"/>
                    </a:lnTo>
                    <a:lnTo>
                      <a:pt x="16" y="472"/>
                    </a:lnTo>
                    <a:lnTo>
                      <a:pt x="8" y="456"/>
                    </a:lnTo>
                    <a:lnTo>
                      <a:pt x="2" y="438"/>
                    </a:lnTo>
                    <a:lnTo>
                      <a:pt x="0" y="418"/>
                    </a:lnTo>
                    <a:lnTo>
                      <a:pt x="0" y="96"/>
                    </a:lnTo>
                    <a:lnTo>
                      <a:pt x="2" y="76"/>
                    </a:lnTo>
                    <a:lnTo>
                      <a:pt x="8" y="58"/>
                    </a:lnTo>
                    <a:lnTo>
                      <a:pt x="16" y="42"/>
                    </a:lnTo>
                    <a:lnTo>
                      <a:pt x="28" y="28"/>
                    </a:lnTo>
                    <a:lnTo>
                      <a:pt x="42" y="16"/>
                    </a:lnTo>
                    <a:lnTo>
                      <a:pt x="58" y="8"/>
                    </a:lnTo>
                    <a:lnTo>
                      <a:pt x="76" y="2"/>
                    </a:lnTo>
                    <a:lnTo>
                      <a:pt x="96"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76475E"/>
                  </a:gs>
                  <a:gs pos="50000">
                    <a:srgbClr val="FF99CC"/>
                  </a:gs>
                  <a:gs pos="100000">
                    <a:srgbClr val="76475E"/>
                  </a:gs>
                </a:gsLst>
                <a:lin ang="0" scaled="1"/>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60" name="Rectangle 22">
                <a:extLst>
                  <a:ext uri="{FF2B5EF4-FFF2-40B4-BE49-F238E27FC236}">
                    <a16:creationId xmlns:a16="http://schemas.microsoft.com/office/drawing/2014/main" id="{732E66E1-4AC4-5745-CE5E-96C7CDAD8656}"/>
                  </a:ext>
                </a:extLst>
              </p:cNvPr>
              <p:cNvSpPr>
                <a:spLocks noChangeArrowheads="1"/>
              </p:cNvSpPr>
              <p:nvPr/>
            </p:nvSpPr>
            <p:spPr bwMode="auto">
              <a:xfrm>
                <a:off x="4766" y="2672"/>
                <a:ext cx="170" cy="556"/>
              </a:xfrm>
              <a:prstGeom prst="rect">
                <a:avLst/>
              </a:prstGeom>
              <a:gradFill rotWithShape="1">
                <a:gsLst>
                  <a:gs pos="0">
                    <a:srgbClr val="76475E"/>
                  </a:gs>
                  <a:gs pos="50000">
                    <a:srgbClr val="FF99CC"/>
                  </a:gs>
                  <a:gs pos="100000">
                    <a:srgbClr val="76475E"/>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grpSp>
          <p:nvGrpSpPr>
            <p:cNvPr id="36953" name="Group 23">
              <a:extLst>
                <a:ext uri="{FF2B5EF4-FFF2-40B4-BE49-F238E27FC236}">
                  <a16:creationId xmlns:a16="http://schemas.microsoft.com/office/drawing/2014/main" id="{850EED21-27EB-CB53-650D-B3E2F6F34892}"/>
                </a:ext>
              </a:extLst>
            </p:cNvPr>
            <p:cNvGrpSpPr>
              <a:grpSpLocks/>
            </p:cNvGrpSpPr>
            <p:nvPr/>
          </p:nvGrpSpPr>
          <p:grpSpPr bwMode="auto">
            <a:xfrm>
              <a:off x="4267" y="1268"/>
              <a:ext cx="270" cy="2126"/>
              <a:chOff x="4716" y="1586"/>
              <a:chExt cx="270" cy="2126"/>
            </a:xfrm>
          </p:grpSpPr>
          <p:sp>
            <p:nvSpPr>
              <p:cNvPr id="36955" name="Rectangle 24">
                <a:extLst>
                  <a:ext uri="{FF2B5EF4-FFF2-40B4-BE49-F238E27FC236}">
                    <a16:creationId xmlns:a16="http://schemas.microsoft.com/office/drawing/2014/main" id="{B4B725A3-E135-847A-3BBE-AF5D32AA984C}"/>
                  </a:ext>
                </a:extLst>
              </p:cNvPr>
              <p:cNvSpPr>
                <a:spLocks noChangeArrowheads="1"/>
              </p:cNvSpPr>
              <p:nvPr/>
            </p:nvSpPr>
            <p:spPr bwMode="auto">
              <a:xfrm>
                <a:off x="4804" y="1990"/>
                <a:ext cx="94" cy="1722"/>
              </a:xfrm>
              <a:prstGeom prst="rect">
                <a:avLst/>
              </a:prstGeom>
              <a:gradFill rotWithShape="1">
                <a:gsLst>
                  <a:gs pos="0">
                    <a:srgbClr val="765E00"/>
                  </a:gs>
                  <a:gs pos="50000">
                    <a:srgbClr val="FFCC00"/>
                  </a:gs>
                  <a:gs pos="100000">
                    <a:srgbClr val="765E00"/>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36956" name="Freeform 25">
                <a:extLst>
                  <a:ext uri="{FF2B5EF4-FFF2-40B4-BE49-F238E27FC236}">
                    <a16:creationId xmlns:a16="http://schemas.microsoft.com/office/drawing/2014/main" id="{044D4F35-22CD-3440-D004-76F740893F41}"/>
                  </a:ext>
                </a:extLst>
              </p:cNvPr>
              <p:cNvSpPr>
                <a:spLocks/>
              </p:cNvSpPr>
              <p:nvPr/>
            </p:nvSpPr>
            <p:spPr bwMode="auto">
              <a:xfrm>
                <a:off x="4716" y="1586"/>
                <a:ext cx="270" cy="514"/>
              </a:xfrm>
              <a:custGeom>
                <a:avLst/>
                <a:gdLst>
                  <a:gd name="T0" fmla="*/ 270 w 270"/>
                  <a:gd name="T1" fmla="*/ 418 h 514"/>
                  <a:gd name="T2" fmla="*/ 270 w 270"/>
                  <a:gd name="T3" fmla="*/ 418 h 514"/>
                  <a:gd name="T4" fmla="*/ 268 w 270"/>
                  <a:gd name="T5" fmla="*/ 438 h 514"/>
                  <a:gd name="T6" fmla="*/ 262 w 270"/>
                  <a:gd name="T7" fmla="*/ 456 h 514"/>
                  <a:gd name="T8" fmla="*/ 254 w 270"/>
                  <a:gd name="T9" fmla="*/ 472 h 514"/>
                  <a:gd name="T10" fmla="*/ 242 w 270"/>
                  <a:gd name="T11" fmla="*/ 486 h 514"/>
                  <a:gd name="T12" fmla="*/ 228 w 270"/>
                  <a:gd name="T13" fmla="*/ 498 h 514"/>
                  <a:gd name="T14" fmla="*/ 212 w 270"/>
                  <a:gd name="T15" fmla="*/ 506 h 514"/>
                  <a:gd name="T16" fmla="*/ 194 w 270"/>
                  <a:gd name="T17" fmla="*/ 512 h 514"/>
                  <a:gd name="T18" fmla="*/ 174 w 270"/>
                  <a:gd name="T19" fmla="*/ 514 h 514"/>
                  <a:gd name="T20" fmla="*/ 96 w 270"/>
                  <a:gd name="T21" fmla="*/ 514 h 514"/>
                  <a:gd name="T22" fmla="*/ 96 w 270"/>
                  <a:gd name="T23" fmla="*/ 514 h 514"/>
                  <a:gd name="T24" fmla="*/ 76 w 270"/>
                  <a:gd name="T25" fmla="*/ 512 h 514"/>
                  <a:gd name="T26" fmla="*/ 58 w 270"/>
                  <a:gd name="T27" fmla="*/ 506 h 514"/>
                  <a:gd name="T28" fmla="*/ 42 w 270"/>
                  <a:gd name="T29" fmla="*/ 498 h 514"/>
                  <a:gd name="T30" fmla="*/ 28 w 270"/>
                  <a:gd name="T31" fmla="*/ 486 h 514"/>
                  <a:gd name="T32" fmla="*/ 16 w 270"/>
                  <a:gd name="T33" fmla="*/ 472 h 514"/>
                  <a:gd name="T34" fmla="*/ 8 w 270"/>
                  <a:gd name="T35" fmla="*/ 456 h 514"/>
                  <a:gd name="T36" fmla="*/ 2 w 270"/>
                  <a:gd name="T37" fmla="*/ 438 h 514"/>
                  <a:gd name="T38" fmla="*/ 0 w 270"/>
                  <a:gd name="T39" fmla="*/ 418 h 514"/>
                  <a:gd name="T40" fmla="*/ 0 w 270"/>
                  <a:gd name="T41" fmla="*/ 96 h 514"/>
                  <a:gd name="T42" fmla="*/ 0 w 270"/>
                  <a:gd name="T43" fmla="*/ 96 h 514"/>
                  <a:gd name="T44" fmla="*/ 2 w 270"/>
                  <a:gd name="T45" fmla="*/ 76 h 514"/>
                  <a:gd name="T46" fmla="*/ 8 w 270"/>
                  <a:gd name="T47" fmla="*/ 58 h 514"/>
                  <a:gd name="T48" fmla="*/ 16 w 270"/>
                  <a:gd name="T49" fmla="*/ 42 h 514"/>
                  <a:gd name="T50" fmla="*/ 28 w 270"/>
                  <a:gd name="T51" fmla="*/ 28 h 514"/>
                  <a:gd name="T52" fmla="*/ 42 w 270"/>
                  <a:gd name="T53" fmla="*/ 16 h 514"/>
                  <a:gd name="T54" fmla="*/ 58 w 270"/>
                  <a:gd name="T55" fmla="*/ 8 h 514"/>
                  <a:gd name="T56" fmla="*/ 76 w 270"/>
                  <a:gd name="T57" fmla="*/ 2 h 514"/>
                  <a:gd name="T58" fmla="*/ 96 w 270"/>
                  <a:gd name="T59" fmla="*/ 0 h 514"/>
                  <a:gd name="T60" fmla="*/ 174 w 270"/>
                  <a:gd name="T61" fmla="*/ 0 h 514"/>
                  <a:gd name="T62" fmla="*/ 174 w 270"/>
                  <a:gd name="T63" fmla="*/ 0 h 514"/>
                  <a:gd name="T64" fmla="*/ 194 w 270"/>
                  <a:gd name="T65" fmla="*/ 2 h 514"/>
                  <a:gd name="T66" fmla="*/ 212 w 270"/>
                  <a:gd name="T67" fmla="*/ 8 h 514"/>
                  <a:gd name="T68" fmla="*/ 228 w 270"/>
                  <a:gd name="T69" fmla="*/ 16 h 514"/>
                  <a:gd name="T70" fmla="*/ 242 w 270"/>
                  <a:gd name="T71" fmla="*/ 28 h 514"/>
                  <a:gd name="T72" fmla="*/ 254 w 270"/>
                  <a:gd name="T73" fmla="*/ 42 h 514"/>
                  <a:gd name="T74" fmla="*/ 262 w 270"/>
                  <a:gd name="T75" fmla="*/ 58 h 514"/>
                  <a:gd name="T76" fmla="*/ 268 w 270"/>
                  <a:gd name="T77" fmla="*/ 76 h 514"/>
                  <a:gd name="T78" fmla="*/ 270 w 270"/>
                  <a:gd name="T79" fmla="*/ 96 h 514"/>
                  <a:gd name="T80" fmla="*/ 270 w 270"/>
                  <a:gd name="T81" fmla="*/ 418 h 5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0"/>
                  <a:gd name="T124" fmla="*/ 0 h 514"/>
                  <a:gd name="T125" fmla="*/ 270 w 270"/>
                  <a:gd name="T126" fmla="*/ 514 h 5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76" y="512"/>
                    </a:lnTo>
                    <a:lnTo>
                      <a:pt x="58" y="506"/>
                    </a:lnTo>
                    <a:lnTo>
                      <a:pt x="42" y="498"/>
                    </a:lnTo>
                    <a:lnTo>
                      <a:pt x="28" y="486"/>
                    </a:lnTo>
                    <a:lnTo>
                      <a:pt x="16" y="472"/>
                    </a:lnTo>
                    <a:lnTo>
                      <a:pt x="8" y="456"/>
                    </a:lnTo>
                    <a:lnTo>
                      <a:pt x="2" y="438"/>
                    </a:lnTo>
                    <a:lnTo>
                      <a:pt x="0" y="418"/>
                    </a:lnTo>
                    <a:lnTo>
                      <a:pt x="0" y="96"/>
                    </a:lnTo>
                    <a:lnTo>
                      <a:pt x="2" y="76"/>
                    </a:lnTo>
                    <a:lnTo>
                      <a:pt x="8" y="58"/>
                    </a:lnTo>
                    <a:lnTo>
                      <a:pt x="16" y="42"/>
                    </a:lnTo>
                    <a:lnTo>
                      <a:pt x="28" y="28"/>
                    </a:lnTo>
                    <a:lnTo>
                      <a:pt x="42" y="16"/>
                    </a:lnTo>
                    <a:lnTo>
                      <a:pt x="58" y="8"/>
                    </a:lnTo>
                    <a:lnTo>
                      <a:pt x="76" y="2"/>
                    </a:lnTo>
                    <a:lnTo>
                      <a:pt x="96"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76475E"/>
                  </a:gs>
                  <a:gs pos="50000">
                    <a:srgbClr val="FF99CC"/>
                  </a:gs>
                  <a:gs pos="100000">
                    <a:srgbClr val="76475E"/>
                  </a:gs>
                </a:gsLst>
                <a:lin ang="0" scaled="1"/>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57" name="Rectangle 26">
                <a:extLst>
                  <a:ext uri="{FF2B5EF4-FFF2-40B4-BE49-F238E27FC236}">
                    <a16:creationId xmlns:a16="http://schemas.microsoft.com/office/drawing/2014/main" id="{452DBBDA-2254-C991-4A39-93EEC777771C}"/>
                  </a:ext>
                </a:extLst>
              </p:cNvPr>
              <p:cNvSpPr>
                <a:spLocks noChangeArrowheads="1"/>
              </p:cNvSpPr>
              <p:nvPr/>
            </p:nvSpPr>
            <p:spPr bwMode="auto">
              <a:xfrm>
                <a:off x="4766" y="2672"/>
                <a:ext cx="170" cy="556"/>
              </a:xfrm>
              <a:prstGeom prst="rect">
                <a:avLst/>
              </a:prstGeom>
              <a:gradFill rotWithShape="1">
                <a:gsLst>
                  <a:gs pos="0">
                    <a:srgbClr val="76475E"/>
                  </a:gs>
                  <a:gs pos="50000">
                    <a:srgbClr val="FF99CC"/>
                  </a:gs>
                  <a:gs pos="100000">
                    <a:srgbClr val="76475E"/>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sp>
          <p:nvSpPr>
            <p:cNvPr id="36954" name="Freeform 27">
              <a:extLst>
                <a:ext uri="{FF2B5EF4-FFF2-40B4-BE49-F238E27FC236}">
                  <a16:creationId xmlns:a16="http://schemas.microsoft.com/office/drawing/2014/main" id="{0E9395A3-B167-4857-DEB1-50DA2EBABE82}"/>
                </a:ext>
              </a:extLst>
            </p:cNvPr>
            <p:cNvSpPr>
              <a:spLocks/>
            </p:cNvSpPr>
            <p:nvPr/>
          </p:nvSpPr>
          <p:spPr bwMode="auto">
            <a:xfrm>
              <a:off x="4089" y="1532"/>
              <a:ext cx="242" cy="242"/>
            </a:xfrm>
            <a:custGeom>
              <a:avLst/>
              <a:gdLst>
                <a:gd name="T0" fmla="*/ 242 w 242"/>
                <a:gd name="T1" fmla="*/ 120 h 242"/>
                <a:gd name="T2" fmla="*/ 242 w 242"/>
                <a:gd name="T3" fmla="*/ 120 h 242"/>
                <a:gd name="T4" fmla="*/ 242 w 242"/>
                <a:gd name="T5" fmla="*/ 134 h 242"/>
                <a:gd name="T6" fmla="*/ 240 w 242"/>
                <a:gd name="T7" fmla="*/ 146 h 242"/>
                <a:gd name="T8" fmla="*/ 232 w 242"/>
                <a:gd name="T9" fmla="*/ 168 h 242"/>
                <a:gd name="T10" fmla="*/ 222 w 242"/>
                <a:gd name="T11" fmla="*/ 188 h 242"/>
                <a:gd name="T12" fmla="*/ 206 w 242"/>
                <a:gd name="T13" fmla="*/ 206 h 242"/>
                <a:gd name="T14" fmla="*/ 188 w 242"/>
                <a:gd name="T15" fmla="*/ 222 h 242"/>
                <a:gd name="T16" fmla="*/ 168 w 242"/>
                <a:gd name="T17" fmla="*/ 232 h 242"/>
                <a:gd name="T18" fmla="*/ 144 w 242"/>
                <a:gd name="T19" fmla="*/ 240 h 242"/>
                <a:gd name="T20" fmla="*/ 132 w 242"/>
                <a:gd name="T21" fmla="*/ 242 h 242"/>
                <a:gd name="T22" fmla="*/ 120 w 242"/>
                <a:gd name="T23" fmla="*/ 242 h 242"/>
                <a:gd name="T24" fmla="*/ 120 w 242"/>
                <a:gd name="T25" fmla="*/ 242 h 242"/>
                <a:gd name="T26" fmla="*/ 108 w 242"/>
                <a:gd name="T27" fmla="*/ 242 h 242"/>
                <a:gd name="T28" fmla="*/ 96 w 242"/>
                <a:gd name="T29" fmla="*/ 240 h 242"/>
                <a:gd name="T30" fmla="*/ 74 w 242"/>
                <a:gd name="T31" fmla="*/ 232 h 242"/>
                <a:gd name="T32" fmla="*/ 52 w 242"/>
                <a:gd name="T33" fmla="*/ 222 h 242"/>
                <a:gd name="T34" fmla="*/ 34 w 242"/>
                <a:gd name="T35" fmla="*/ 206 h 242"/>
                <a:gd name="T36" fmla="*/ 20 w 242"/>
                <a:gd name="T37" fmla="*/ 188 h 242"/>
                <a:gd name="T38" fmla="*/ 8 w 242"/>
                <a:gd name="T39" fmla="*/ 168 h 242"/>
                <a:gd name="T40" fmla="*/ 2 w 242"/>
                <a:gd name="T41" fmla="*/ 146 h 242"/>
                <a:gd name="T42" fmla="*/ 0 w 242"/>
                <a:gd name="T43" fmla="*/ 134 h 242"/>
                <a:gd name="T44" fmla="*/ 0 w 242"/>
                <a:gd name="T45" fmla="*/ 120 h 242"/>
                <a:gd name="T46" fmla="*/ 0 w 242"/>
                <a:gd name="T47" fmla="*/ 120 h 242"/>
                <a:gd name="T48" fmla="*/ 0 w 242"/>
                <a:gd name="T49" fmla="*/ 108 h 242"/>
                <a:gd name="T50" fmla="*/ 2 w 242"/>
                <a:gd name="T51" fmla="*/ 96 h 242"/>
                <a:gd name="T52" fmla="*/ 8 w 242"/>
                <a:gd name="T53" fmla="*/ 74 h 242"/>
                <a:gd name="T54" fmla="*/ 20 w 242"/>
                <a:gd name="T55" fmla="*/ 52 h 242"/>
                <a:gd name="T56" fmla="*/ 34 w 242"/>
                <a:gd name="T57" fmla="*/ 34 h 242"/>
                <a:gd name="T58" fmla="*/ 52 w 242"/>
                <a:gd name="T59" fmla="*/ 20 h 242"/>
                <a:gd name="T60" fmla="*/ 74 w 242"/>
                <a:gd name="T61" fmla="*/ 8 h 242"/>
                <a:gd name="T62" fmla="*/ 96 w 242"/>
                <a:gd name="T63" fmla="*/ 2 h 242"/>
                <a:gd name="T64" fmla="*/ 108 w 242"/>
                <a:gd name="T65" fmla="*/ 0 h 242"/>
                <a:gd name="T66" fmla="*/ 120 w 242"/>
                <a:gd name="T67" fmla="*/ 0 h 242"/>
                <a:gd name="T68" fmla="*/ 120 w 242"/>
                <a:gd name="T69" fmla="*/ 0 h 242"/>
                <a:gd name="T70" fmla="*/ 132 w 242"/>
                <a:gd name="T71" fmla="*/ 0 h 242"/>
                <a:gd name="T72" fmla="*/ 144 w 242"/>
                <a:gd name="T73" fmla="*/ 2 h 242"/>
                <a:gd name="T74" fmla="*/ 168 w 242"/>
                <a:gd name="T75" fmla="*/ 8 h 242"/>
                <a:gd name="T76" fmla="*/ 188 w 242"/>
                <a:gd name="T77" fmla="*/ 20 h 242"/>
                <a:gd name="T78" fmla="*/ 206 w 242"/>
                <a:gd name="T79" fmla="*/ 34 h 242"/>
                <a:gd name="T80" fmla="*/ 222 w 242"/>
                <a:gd name="T81" fmla="*/ 52 h 242"/>
                <a:gd name="T82" fmla="*/ 232 w 242"/>
                <a:gd name="T83" fmla="*/ 74 h 242"/>
                <a:gd name="T84" fmla="*/ 240 w 242"/>
                <a:gd name="T85" fmla="*/ 96 h 242"/>
                <a:gd name="T86" fmla="*/ 242 w 242"/>
                <a:gd name="T87" fmla="*/ 108 h 242"/>
                <a:gd name="T88" fmla="*/ 242 w 242"/>
                <a:gd name="T89" fmla="*/ 120 h 242"/>
                <a:gd name="T90" fmla="*/ 242 w 242"/>
                <a:gd name="T91" fmla="*/ 12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gradFill rotWithShape="1">
              <a:gsLst>
                <a:gs pos="0">
                  <a:srgbClr val="FF9900"/>
                </a:gs>
                <a:gs pos="100000">
                  <a:srgbClr val="764700"/>
                </a:gs>
              </a:gsLst>
              <a:path path="rect">
                <a:fillToRect l="50000" t="50000" r="50000" b="50000"/>
              </a:path>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grpSp>
      <p:grpSp>
        <p:nvGrpSpPr>
          <p:cNvPr id="36871" name="Group 28">
            <a:extLst>
              <a:ext uri="{FF2B5EF4-FFF2-40B4-BE49-F238E27FC236}">
                <a16:creationId xmlns:a16="http://schemas.microsoft.com/office/drawing/2014/main" id="{B42522EB-1D8B-6C93-FE99-8199FF3DB1CE}"/>
              </a:ext>
            </a:extLst>
          </p:cNvPr>
          <p:cNvGrpSpPr>
            <a:grpSpLocks/>
          </p:cNvGrpSpPr>
          <p:nvPr/>
        </p:nvGrpSpPr>
        <p:grpSpPr bwMode="auto">
          <a:xfrm>
            <a:off x="7769226" y="3736975"/>
            <a:ext cx="352425" cy="1200150"/>
            <a:chOff x="3913" y="1268"/>
            <a:chExt cx="624" cy="2126"/>
          </a:xfrm>
        </p:grpSpPr>
        <p:grpSp>
          <p:nvGrpSpPr>
            <p:cNvPr id="36943" name="Group 29">
              <a:extLst>
                <a:ext uri="{FF2B5EF4-FFF2-40B4-BE49-F238E27FC236}">
                  <a16:creationId xmlns:a16="http://schemas.microsoft.com/office/drawing/2014/main" id="{4BD08BC9-BAD5-5C7F-9B81-A3821E316133}"/>
                </a:ext>
              </a:extLst>
            </p:cNvPr>
            <p:cNvGrpSpPr>
              <a:grpSpLocks/>
            </p:cNvGrpSpPr>
            <p:nvPr/>
          </p:nvGrpSpPr>
          <p:grpSpPr bwMode="auto">
            <a:xfrm>
              <a:off x="3913" y="1268"/>
              <a:ext cx="270" cy="2126"/>
              <a:chOff x="4716" y="1586"/>
              <a:chExt cx="270" cy="2126"/>
            </a:xfrm>
          </p:grpSpPr>
          <p:sp>
            <p:nvSpPr>
              <p:cNvPr id="36949" name="Rectangle 30">
                <a:extLst>
                  <a:ext uri="{FF2B5EF4-FFF2-40B4-BE49-F238E27FC236}">
                    <a16:creationId xmlns:a16="http://schemas.microsoft.com/office/drawing/2014/main" id="{B5ACA8AA-5CBD-C12B-0484-DDFB5B37373A}"/>
                  </a:ext>
                </a:extLst>
              </p:cNvPr>
              <p:cNvSpPr>
                <a:spLocks noChangeArrowheads="1"/>
              </p:cNvSpPr>
              <p:nvPr/>
            </p:nvSpPr>
            <p:spPr bwMode="auto">
              <a:xfrm>
                <a:off x="4804" y="1990"/>
                <a:ext cx="94" cy="1722"/>
              </a:xfrm>
              <a:prstGeom prst="rect">
                <a:avLst/>
              </a:prstGeom>
              <a:gradFill rotWithShape="1">
                <a:gsLst>
                  <a:gs pos="0">
                    <a:srgbClr val="765E00"/>
                  </a:gs>
                  <a:gs pos="50000">
                    <a:srgbClr val="FFCC00"/>
                  </a:gs>
                  <a:gs pos="100000">
                    <a:srgbClr val="765E00"/>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36950" name="Freeform 31">
                <a:extLst>
                  <a:ext uri="{FF2B5EF4-FFF2-40B4-BE49-F238E27FC236}">
                    <a16:creationId xmlns:a16="http://schemas.microsoft.com/office/drawing/2014/main" id="{B19FDB10-01DA-81CE-1EBB-D9F56D23BE32}"/>
                  </a:ext>
                </a:extLst>
              </p:cNvPr>
              <p:cNvSpPr>
                <a:spLocks/>
              </p:cNvSpPr>
              <p:nvPr/>
            </p:nvSpPr>
            <p:spPr bwMode="auto">
              <a:xfrm>
                <a:off x="4716" y="1586"/>
                <a:ext cx="270" cy="514"/>
              </a:xfrm>
              <a:custGeom>
                <a:avLst/>
                <a:gdLst>
                  <a:gd name="T0" fmla="*/ 270 w 270"/>
                  <a:gd name="T1" fmla="*/ 418 h 514"/>
                  <a:gd name="T2" fmla="*/ 270 w 270"/>
                  <a:gd name="T3" fmla="*/ 418 h 514"/>
                  <a:gd name="T4" fmla="*/ 268 w 270"/>
                  <a:gd name="T5" fmla="*/ 438 h 514"/>
                  <a:gd name="T6" fmla="*/ 262 w 270"/>
                  <a:gd name="T7" fmla="*/ 456 h 514"/>
                  <a:gd name="T8" fmla="*/ 254 w 270"/>
                  <a:gd name="T9" fmla="*/ 472 h 514"/>
                  <a:gd name="T10" fmla="*/ 242 w 270"/>
                  <a:gd name="T11" fmla="*/ 486 h 514"/>
                  <a:gd name="T12" fmla="*/ 228 w 270"/>
                  <a:gd name="T13" fmla="*/ 498 h 514"/>
                  <a:gd name="T14" fmla="*/ 212 w 270"/>
                  <a:gd name="T15" fmla="*/ 506 h 514"/>
                  <a:gd name="T16" fmla="*/ 194 w 270"/>
                  <a:gd name="T17" fmla="*/ 512 h 514"/>
                  <a:gd name="T18" fmla="*/ 174 w 270"/>
                  <a:gd name="T19" fmla="*/ 514 h 514"/>
                  <a:gd name="T20" fmla="*/ 96 w 270"/>
                  <a:gd name="T21" fmla="*/ 514 h 514"/>
                  <a:gd name="T22" fmla="*/ 96 w 270"/>
                  <a:gd name="T23" fmla="*/ 514 h 514"/>
                  <a:gd name="T24" fmla="*/ 76 w 270"/>
                  <a:gd name="T25" fmla="*/ 512 h 514"/>
                  <a:gd name="T26" fmla="*/ 58 w 270"/>
                  <a:gd name="T27" fmla="*/ 506 h 514"/>
                  <a:gd name="T28" fmla="*/ 42 w 270"/>
                  <a:gd name="T29" fmla="*/ 498 h 514"/>
                  <a:gd name="T30" fmla="*/ 28 w 270"/>
                  <a:gd name="T31" fmla="*/ 486 h 514"/>
                  <a:gd name="T32" fmla="*/ 16 w 270"/>
                  <a:gd name="T33" fmla="*/ 472 h 514"/>
                  <a:gd name="T34" fmla="*/ 8 w 270"/>
                  <a:gd name="T35" fmla="*/ 456 h 514"/>
                  <a:gd name="T36" fmla="*/ 2 w 270"/>
                  <a:gd name="T37" fmla="*/ 438 h 514"/>
                  <a:gd name="T38" fmla="*/ 0 w 270"/>
                  <a:gd name="T39" fmla="*/ 418 h 514"/>
                  <a:gd name="T40" fmla="*/ 0 w 270"/>
                  <a:gd name="T41" fmla="*/ 96 h 514"/>
                  <a:gd name="T42" fmla="*/ 0 w 270"/>
                  <a:gd name="T43" fmla="*/ 96 h 514"/>
                  <a:gd name="T44" fmla="*/ 2 w 270"/>
                  <a:gd name="T45" fmla="*/ 76 h 514"/>
                  <a:gd name="T46" fmla="*/ 8 w 270"/>
                  <a:gd name="T47" fmla="*/ 58 h 514"/>
                  <a:gd name="T48" fmla="*/ 16 w 270"/>
                  <a:gd name="T49" fmla="*/ 42 h 514"/>
                  <a:gd name="T50" fmla="*/ 28 w 270"/>
                  <a:gd name="T51" fmla="*/ 28 h 514"/>
                  <a:gd name="T52" fmla="*/ 42 w 270"/>
                  <a:gd name="T53" fmla="*/ 16 h 514"/>
                  <a:gd name="T54" fmla="*/ 58 w 270"/>
                  <a:gd name="T55" fmla="*/ 8 h 514"/>
                  <a:gd name="T56" fmla="*/ 76 w 270"/>
                  <a:gd name="T57" fmla="*/ 2 h 514"/>
                  <a:gd name="T58" fmla="*/ 96 w 270"/>
                  <a:gd name="T59" fmla="*/ 0 h 514"/>
                  <a:gd name="T60" fmla="*/ 174 w 270"/>
                  <a:gd name="T61" fmla="*/ 0 h 514"/>
                  <a:gd name="T62" fmla="*/ 174 w 270"/>
                  <a:gd name="T63" fmla="*/ 0 h 514"/>
                  <a:gd name="T64" fmla="*/ 194 w 270"/>
                  <a:gd name="T65" fmla="*/ 2 h 514"/>
                  <a:gd name="T66" fmla="*/ 212 w 270"/>
                  <a:gd name="T67" fmla="*/ 8 h 514"/>
                  <a:gd name="T68" fmla="*/ 228 w 270"/>
                  <a:gd name="T69" fmla="*/ 16 h 514"/>
                  <a:gd name="T70" fmla="*/ 242 w 270"/>
                  <a:gd name="T71" fmla="*/ 28 h 514"/>
                  <a:gd name="T72" fmla="*/ 254 w 270"/>
                  <a:gd name="T73" fmla="*/ 42 h 514"/>
                  <a:gd name="T74" fmla="*/ 262 w 270"/>
                  <a:gd name="T75" fmla="*/ 58 h 514"/>
                  <a:gd name="T76" fmla="*/ 268 w 270"/>
                  <a:gd name="T77" fmla="*/ 76 h 514"/>
                  <a:gd name="T78" fmla="*/ 270 w 270"/>
                  <a:gd name="T79" fmla="*/ 96 h 514"/>
                  <a:gd name="T80" fmla="*/ 270 w 270"/>
                  <a:gd name="T81" fmla="*/ 418 h 5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0"/>
                  <a:gd name="T124" fmla="*/ 0 h 514"/>
                  <a:gd name="T125" fmla="*/ 270 w 270"/>
                  <a:gd name="T126" fmla="*/ 514 h 5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76" y="512"/>
                    </a:lnTo>
                    <a:lnTo>
                      <a:pt x="58" y="506"/>
                    </a:lnTo>
                    <a:lnTo>
                      <a:pt x="42" y="498"/>
                    </a:lnTo>
                    <a:lnTo>
                      <a:pt x="28" y="486"/>
                    </a:lnTo>
                    <a:lnTo>
                      <a:pt x="16" y="472"/>
                    </a:lnTo>
                    <a:lnTo>
                      <a:pt x="8" y="456"/>
                    </a:lnTo>
                    <a:lnTo>
                      <a:pt x="2" y="438"/>
                    </a:lnTo>
                    <a:lnTo>
                      <a:pt x="0" y="418"/>
                    </a:lnTo>
                    <a:lnTo>
                      <a:pt x="0" y="96"/>
                    </a:lnTo>
                    <a:lnTo>
                      <a:pt x="2" y="76"/>
                    </a:lnTo>
                    <a:lnTo>
                      <a:pt x="8" y="58"/>
                    </a:lnTo>
                    <a:lnTo>
                      <a:pt x="16" y="42"/>
                    </a:lnTo>
                    <a:lnTo>
                      <a:pt x="28" y="28"/>
                    </a:lnTo>
                    <a:lnTo>
                      <a:pt x="42" y="16"/>
                    </a:lnTo>
                    <a:lnTo>
                      <a:pt x="58" y="8"/>
                    </a:lnTo>
                    <a:lnTo>
                      <a:pt x="76" y="2"/>
                    </a:lnTo>
                    <a:lnTo>
                      <a:pt x="96"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76475E"/>
                  </a:gs>
                  <a:gs pos="50000">
                    <a:srgbClr val="FF99CC"/>
                  </a:gs>
                  <a:gs pos="100000">
                    <a:srgbClr val="76475E"/>
                  </a:gs>
                </a:gsLst>
                <a:lin ang="0" scaled="1"/>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51" name="Rectangle 32">
                <a:extLst>
                  <a:ext uri="{FF2B5EF4-FFF2-40B4-BE49-F238E27FC236}">
                    <a16:creationId xmlns:a16="http://schemas.microsoft.com/office/drawing/2014/main" id="{C95E06F7-5906-3083-C79D-D95144D861AC}"/>
                  </a:ext>
                </a:extLst>
              </p:cNvPr>
              <p:cNvSpPr>
                <a:spLocks noChangeArrowheads="1"/>
              </p:cNvSpPr>
              <p:nvPr/>
            </p:nvSpPr>
            <p:spPr bwMode="auto">
              <a:xfrm>
                <a:off x="4766" y="2672"/>
                <a:ext cx="170" cy="556"/>
              </a:xfrm>
              <a:prstGeom prst="rect">
                <a:avLst/>
              </a:prstGeom>
              <a:gradFill rotWithShape="1">
                <a:gsLst>
                  <a:gs pos="0">
                    <a:srgbClr val="76475E"/>
                  </a:gs>
                  <a:gs pos="50000">
                    <a:srgbClr val="FF99CC"/>
                  </a:gs>
                  <a:gs pos="100000">
                    <a:srgbClr val="76475E"/>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grpSp>
          <p:nvGrpSpPr>
            <p:cNvPr id="36944" name="Group 33">
              <a:extLst>
                <a:ext uri="{FF2B5EF4-FFF2-40B4-BE49-F238E27FC236}">
                  <a16:creationId xmlns:a16="http://schemas.microsoft.com/office/drawing/2014/main" id="{8C462F0F-1E8F-2545-BD7A-828F21AA2698}"/>
                </a:ext>
              </a:extLst>
            </p:cNvPr>
            <p:cNvGrpSpPr>
              <a:grpSpLocks/>
            </p:cNvGrpSpPr>
            <p:nvPr/>
          </p:nvGrpSpPr>
          <p:grpSpPr bwMode="auto">
            <a:xfrm>
              <a:off x="4267" y="1268"/>
              <a:ext cx="270" cy="2126"/>
              <a:chOff x="4716" y="1586"/>
              <a:chExt cx="270" cy="2126"/>
            </a:xfrm>
          </p:grpSpPr>
          <p:sp>
            <p:nvSpPr>
              <p:cNvPr id="36946" name="Rectangle 34">
                <a:extLst>
                  <a:ext uri="{FF2B5EF4-FFF2-40B4-BE49-F238E27FC236}">
                    <a16:creationId xmlns:a16="http://schemas.microsoft.com/office/drawing/2014/main" id="{65429D1D-3BE7-2082-BE10-9FD623AAAA3D}"/>
                  </a:ext>
                </a:extLst>
              </p:cNvPr>
              <p:cNvSpPr>
                <a:spLocks noChangeArrowheads="1"/>
              </p:cNvSpPr>
              <p:nvPr/>
            </p:nvSpPr>
            <p:spPr bwMode="auto">
              <a:xfrm>
                <a:off x="4804" y="1990"/>
                <a:ext cx="94" cy="1722"/>
              </a:xfrm>
              <a:prstGeom prst="rect">
                <a:avLst/>
              </a:prstGeom>
              <a:gradFill rotWithShape="1">
                <a:gsLst>
                  <a:gs pos="0">
                    <a:srgbClr val="765E00"/>
                  </a:gs>
                  <a:gs pos="50000">
                    <a:srgbClr val="FFCC00"/>
                  </a:gs>
                  <a:gs pos="100000">
                    <a:srgbClr val="765E00"/>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36947" name="Freeform 35">
                <a:extLst>
                  <a:ext uri="{FF2B5EF4-FFF2-40B4-BE49-F238E27FC236}">
                    <a16:creationId xmlns:a16="http://schemas.microsoft.com/office/drawing/2014/main" id="{95C6593F-B9C1-4E14-50FF-B52433BDB430}"/>
                  </a:ext>
                </a:extLst>
              </p:cNvPr>
              <p:cNvSpPr>
                <a:spLocks/>
              </p:cNvSpPr>
              <p:nvPr/>
            </p:nvSpPr>
            <p:spPr bwMode="auto">
              <a:xfrm>
                <a:off x="4716" y="1586"/>
                <a:ext cx="270" cy="514"/>
              </a:xfrm>
              <a:custGeom>
                <a:avLst/>
                <a:gdLst>
                  <a:gd name="T0" fmla="*/ 270 w 270"/>
                  <a:gd name="T1" fmla="*/ 418 h 514"/>
                  <a:gd name="T2" fmla="*/ 270 w 270"/>
                  <a:gd name="T3" fmla="*/ 418 h 514"/>
                  <a:gd name="T4" fmla="*/ 268 w 270"/>
                  <a:gd name="T5" fmla="*/ 438 h 514"/>
                  <a:gd name="T6" fmla="*/ 262 w 270"/>
                  <a:gd name="T7" fmla="*/ 456 h 514"/>
                  <a:gd name="T8" fmla="*/ 254 w 270"/>
                  <a:gd name="T9" fmla="*/ 472 h 514"/>
                  <a:gd name="T10" fmla="*/ 242 w 270"/>
                  <a:gd name="T11" fmla="*/ 486 h 514"/>
                  <a:gd name="T12" fmla="*/ 228 w 270"/>
                  <a:gd name="T13" fmla="*/ 498 h 514"/>
                  <a:gd name="T14" fmla="*/ 212 w 270"/>
                  <a:gd name="T15" fmla="*/ 506 h 514"/>
                  <a:gd name="T16" fmla="*/ 194 w 270"/>
                  <a:gd name="T17" fmla="*/ 512 h 514"/>
                  <a:gd name="T18" fmla="*/ 174 w 270"/>
                  <a:gd name="T19" fmla="*/ 514 h 514"/>
                  <a:gd name="T20" fmla="*/ 96 w 270"/>
                  <a:gd name="T21" fmla="*/ 514 h 514"/>
                  <a:gd name="T22" fmla="*/ 96 w 270"/>
                  <a:gd name="T23" fmla="*/ 514 h 514"/>
                  <a:gd name="T24" fmla="*/ 76 w 270"/>
                  <a:gd name="T25" fmla="*/ 512 h 514"/>
                  <a:gd name="T26" fmla="*/ 58 w 270"/>
                  <a:gd name="T27" fmla="*/ 506 h 514"/>
                  <a:gd name="T28" fmla="*/ 42 w 270"/>
                  <a:gd name="T29" fmla="*/ 498 h 514"/>
                  <a:gd name="T30" fmla="*/ 28 w 270"/>
                  <a:gd name="T31" fmla="*/ 486 h 514"/>
                  <a:gd name="T32" fmla="*/ 16 w 270"/>
                  <a:gd name="T33" fmla="*/ 472 h 514"/>
                  <a:gd name="T34" fmla="*/ 8 w 270"/>
                  <a:gd name="T35" fmla="*/ 456 h 514"/>
                  <a:gd name="T36" fmla="*/ 2 w 270"/>
                  <a:gd name="T37" fmla="*/ 438 h 514"/>
                  <a:gd name="T38" fmla="*/ 0 w 270"/>
                  <a:gd name="T39" fmla="*/ 418 h 514"/>
                  <a:gd name="T40" fmla="*/ 0 w 270"/>
                  <a:gd name="T41" fmla="*/ 96 h 514"/>
                  <a:gd name="T42" fmla="*/ 0 w 270"/>
                  <a:gd name="T43" fmla="*/ 96 h 514"/>
                  <a:gd name="T44" fmla="*/ 2 w 270"/>
                  <a:gd name="T45" fmla="*/ 76 h 514"/>
                  <a:gd name="T46" fmla="*/ 8 w 270"/>
                  <a:gd name="T47" fmla="*/ 58 h 514"/>
                  <a:gd name="T48" fmla="*/ 16 w 270"/>
                  <a:gd name="T49" fmla="*/ 42 h 514"/>
                  <a:gd name="T50" fmla="*/ 28 w 270"/>
                  <a:gd name="T51" fmla="*/ 28 h 514"/>
                  <a:gd name="T52" fmla="*/ 42 w 270"/>
                  <a:gd name="T53" fmla="*/ 16 h 514"/>
                  <a:gd name="T54" fmla="*/ 58 w 270"/>
                  <a:gd name="T55" fmla="*/ 8 h 514"/>
                  <a:gd name="T56" fmla="*/ 76 w 270"/>
                  <a:gd name="T57" fmla="*/ 2 h 514"/>
                  <a:gd name="T58" fmla="*/ 96 w 270"/>
                  <a:gd name="T59" fmla="*/ 0 h 514"/>
                  <a:gd name="T60" fmla="*/ 174 w 270"/>
                  <a:gd name="T61" fmla="*/ 0 h 514"/>
                  <a:gd name="T62" fmla="*/ 174 w 270"/>
                  <a:gd name="T63" fmla="*/ 0 h 514"/>
                  <a:gd name="T64" fmla="*/ 194 w 270"/>
                  <a:gd name="T65" fmla="*/ 2 h 514"/>
                  <a:gd name="T66" fmla="*/ 212 w 270"/>
                  <a:gd name="T67" fmla="*/ 8 h 514"/>
                  <a:gd name="T68" fmla="*/ 228 w 270"/>
                  <a:gd name="T69" fmla="*/ 16 h 514"/>
                  <a:gd name="T70" fmla="*/ 242 w 270"/>
                  <a:gd name="T71" fmla="*/ 28 h 514"/>
                  <a:gd name="T72" fmla="*/ 254 w 270"/>
                  <a:gd name="T73" fmla="*/ 42 h 514"/>
                  <a:gd name="T74" fmla="*/ 262 w 270"/>
                  <a:gd name="T75" fmla="*/ 58 h 514"/>
                  <a:gd name="T76" fmla="*/ 268 w 270"/>
                  <a:gd name="T77" fmla="*/ 76 h 514"/>
                  <a:gd name="T78" fmla="*/ 270 w 270"/>
                  <a:gd name="T79" fmla="*/ 96 h 514"/>
                  <a:gd name="T80" fmla="*/ 270 w 270"/>
                  <a:gd name="T81" fmla="*/ 418 h 5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0"/>
                  <a:gd name="T124" fmla="*/ 0 h 514"/>
                  <a:gd name="T125" fmla="*/ 270 w 270"/>
                  <a:gd name="T126" fmla="*/ 514 h 5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76" y="512"/>
                    </a:lnTo>
                    <a:lnTo>
                      <a:pt x="58" y="506"/>
                    </a:lnTo>
                    <a:lnTo>
                      <a:pt x="42" y="498"/>
                    </a:lnTo>
                    <a:lnTo>
                      <a:pt x="28" y="486"/>
                    </a:lnTo>
                    <a:lnTo>
                      <a:pt x="16" y="472"/>
                    </a:lnTo>
                    <a:lnTo>
                      <a:pt x="8" y="456"/>
                    </a:lnTo>
                    <a:lnTo>
                      <a:pt x="2" y="438"/>
                    </a:lnTo>
                    <a:lnTo>
                      <a:pt x="0" y="418"/>
                    </a:lnTo>
                    <a:lnTo>
                      <a:pt x="0" y="96"/>
                    </a:lnTo>
                    <a:lnTo>
                      <a:pt x="2" y="76"/>
                    </a:lnTo>
                    <a:lnTo>
                      <a:pt x="8" y="58"/>
                    </a:lnTo>
                    <a:lnTo>
                      <a:pt x="16" y="42"/>
                    </a:lnTo>
                    <a:lnTo>
                      <a:pt x="28" y="28"/>
                    </a:lnTo>
                    <a:lnTo>
                      <a:pt x="42" y="16"/>
                    </a:lnTo>
                    <a:lnTo>
                      <a:pt x="58" y="8"/>
                    </a:lnTo>
                    <a:lnTo>
                      <a:pt x="76" y="2"/>
                    </a:lnTo>
                    <a:lnTo>
                      <a:pt x="96"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76475E"/>
                  </a:gs>
                  <a:gs pos="50000">
                    <a:srgbClr val="FF99CC"/>
                  </a:gs>
                  <a:gs pos="100000">
                    <a:srgbClr val="76475E"/>
                  </a:gs>
                </a:gsLst>
                <a:lin ang="0" scaled="1"/>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48" name="Rectangle 36">
                <a:extLst>
                  <a:ext uri="{FF2B5EF4-FFF2-40B4-BE49-F238E27FC236}">
                    <a16:creationId xmlns:a16="http://schemas.microsoft.com/office/drawing/2014/main" id="{6B31F35D-9FD5-570B-F75A-960E44DDEC7C}"/>
                  </a:ext>
                </a:extLst>
              </p:cNvPr>
              <p:cNvSpPr>
                <a:spLocks noChangeArrowheads="1"/>
              </p:cNvSpPr>
              <p:nvPr/>
            </p:nvSpPr>
            <p:spPr bwMode="auto">
              <a:xfrm>
                <a:off x="4766" y="2672"/>
                <a:ext cx="170" cy="556"/>
              </a:xfrm>
              <a:prstGeom prst="rect">
                <a:avLst/>
              </a:prstGeom>
              <a:gradFill rotWithShape="1">
                <a:gsLst>
                  <a:gs pos="0">
                    <a:srgbClr val="76475E"/>
                  </a:gs>
                  <a:gs pos="50000">
                    <a:srgbClr val="FF99CC"/>
                  </a:gs>
                  <a:gs pos="100000">
                    <a:srgbClr val="76475E"/>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sp>
          <p:nvSpPr>
            <p:cNvPr id="36945" name="Freeform 37">
              <a:extLst>
                <a:ext uri="{FF2B5EF4-FFF2-40B4-BE49-F238E27FC236}">
                  <a16:creationId xmlns:a16="http://schemas.microsoft.com/office/drawing/2014/main" id="{0D2A9FF5-6BA6-5B0A-833F-A4FC3CC65273}"/>
                </a:ext>
              </a:extLst>
            </p:cNvPr>
            <p:cNvSpPr>
              <a:spLocks/>
            </p:cNvSpPr>
            <p:nvPr/>
          </p:nvSpPr>
          <p:spPr bwMode="auto">
            <a:xfrm>
              <a:off x="4089" y="1532"/>
              <a:ext cx="242" cy="242"/>
            </a:xfrm>
            <a:custGeom>
              <a:avLst/>
              <a:gdLst>
                <a:gd name="T0" fmla="*/ 242 w 242"/>
                <a:gd name="T1" fmla="*/ 120 h 242"/>
                <a:gd name="T2" fmla="*/ 242 w 242"/>
                <a:gd name="T3" fmla="*/ 120 h 242"/>
                <a:gd name="T4" fmla="*/ 242 w 242"/>
                <a:gd name="T5" fmla="*/ 134 h 242"/>
                <a:gd name="T6" fmla="*/ 240 w 242"/>
                <a:gd name="T7" fmla="*/ 146 h 242"/>
                <a:gd name="T8" fmla="*/ 232 w 242"/>
                <a:gd name="T9" fmla="*/ 168 h 242"/>
                <a:gd name="T10" fmla="*/ 222 w 242"/>
                <a:gd name="T11" fmla="*/ 188 h 242"/>
                <a:gd name="T12" fmla="*/ 206 w 242"/>
                <a:gd name="T13" fmla="*/ 206 h 242"/>
                <a:gd name="T14" fmla="*/ 188 w 242"/>
                <a:gd name="T15" fmla="*/ 222 h 242"/>
                <a:gd name="T16" fmla="*/ 168 w 242"/>
                <a:gd name="T17" fmla="*/ 232 h 242"/>
                <a:gd name="T18" fmla="*/ 144 w 242"/>
                <a:gd name="T19" fmla="*/ 240 h 242"/>
                <a:gd name="T20" fmla="*/ 132 w 242"/>
                <a:gd name="T21" fmla="*/ 242 h 242"/>
                <a:gd name="T22" fmla="*/ 120 w 242"/>
                <a:gd name="T23" fmla="*/ 242 h 242"/>
                <a:gd name="T24" fmla="*/ 120 w 242"/>
                <a:gd name="T25" fmla="*/ 242 h 242"/>
                <a:gd name="T26" fmla="*/ 108 w 242"/>
                <a:gd name="T27" fmla="*/ 242 h 242"/>
                <a:gd name="T28" fmla="*/ 96 w 242"/>
                <a:gd name="T29" fmla="*/ 240 h 242"/>
                <a:gd name="T30" fmla="*/ 74 w 242"/>
                <a:gd name="T31" fmla="*/ 232 h 242"/>
                <a:gd name="T32" fmla="*/ 52 w 242"/>
                <a:gd name="T33" fmla="*/ 222 h 242"/>
                <a:gd name="T34" fmla="*/ 34 w 242"/>
                <a:gd name="T35" fmla="*/ 206 h 242"/>
                <a:gd name="T36" fmla="*/ 20 w 242"/>
                <a:gd name="T37" fmla="*/ 188 h 242"/>
                <a:gd name="T38" fmla="*/ 8 w 242"/>
                <a:gd name="T39" fmla="*/ 168 h 242"/>
                <a:gd name="T40" fmla="*/ 2 w 242"/>
                <a:gd name="T41" fmla="*/ 146 h 242"/>
                <a:gd name="T42" fmla="*/ 0 w 242"/>
                <a:gd name="T43" fmla="*/ 134 h 242"/>
                <a:gd name="T44" fmla="*/ 0 w 242"/>
                <a:gd name="T45" fmla="*/ 120 h 242"/>
                <a:gd name="T46" fmla="*/ 0 w 242"/>
                <a:gd name="T47" fmla="*/ 120 h 242"/>
                <a:gd name="T48" fmla="*/ 0 w 242"/>
                <a:gd name="T49" fmla="*/ 108 h 242"/>
                <a:gd name="T50" fmla="*/ 2 w 242"/>
                <a:gd name="T51" fmla="*/ 96 h 242"/>
                <a:gd name="T52" fmla="*/ 8 w 242"/>
                <a:gd name="T53" fmla="*/ 74 h 242"/>
                <a:gd name="T54" fmla="*/ 20 w 242"/>
                <a:gd name="T55" fmla="*/ 52 h 242"/>
                <a:gd name="T56" fmla="*/ 34 w 242"/>
                <a:gd name="T57" fmla="*/ 34 h 242"/>
                <a:gd name="T58" fmla="*/ 52 w 242"/>
                <a:gd name="T59" fmla="*/ 20 h 242"/>
                <a:gd name="T60" fmla="*/ 74 w 242"/>
                <a:gd name="T61" fmla="*/ 8 h 242"/>
                <a:gd name="T62" fmla="*/ 96 w 242"/>
                <a:gd name="T63" fmla="*/ 2 h 242"/>
                <a:gd name="T64" fmla="*/ 108 w 242"/>
                <a:gd name="T65" fmla="*/ 0 h 242"/>
                <a:gd name="T66" fmla="*/ 120 w 242"/>
                <a:gd name="T67" fmla="*/ 0 h 242"/>
                <a:gd name="T68" fmla="*/ 120 w 242"/>
                <a:gd name="T69" fmla="*/ 0 h 242"/>
                <a:gd name="T70" fmla="*/ 132 w 242"/>
                <a:gd name="T71" fmla="*/ 0 h 242"/>
                <a:gd name="T72" fmla="*/ 144 w 242"/>
                <a:gd name="T73" fmla="*/ 2 h 242"/>
                <a:gd name="T74" fmla="*/ 168 w 242"/>
                <a:gd name="T75" fmla="*/ 8 h 242"/>
                <a:gd name="T76" fmla="*/ 188 w 242"/>
                <a:gd name="T77" fmla="*/ 20 h 242"/>
                <a:gd name="T78" fmla="*/ 206 w 242"/>
                <a:gd name="T79" fmla="*/ 34 h 242"/>
                <a:gd name="T80" fmla="*/ 222 w 242"/>
                <a:gd name="T81" fmla="*/ 52 h 242"/>
                <a:gd name="T82" fmla="*/ 232 w 242"/>
                <a:gd name="T83" fmla="*/ 74 h 242"/>
                <a:gd name="T84" fmla="*/ 240 w 242"/>
                <a:gd name="T85" fmla="*/ 96 h 242"/>
                <a:gd name="T86" fmla="*/ 242 w 242"/>
                <a:gd name="T87" fmla="*/ 108 h 242"/>
                <a:gd name="T88" fmla="*/ 242 w 242"/>
                <a:gd name="T89" fmla="*/ 120 h 242"/>
                <a:gd name="T90" fmla="*/ 242 w 242"/>
                <a:gd name="T91" fmla="*/ 12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gradFill rotWithShape="1">
              <a:gsLst>
                <a:gs pos="0">
                  <a:srgbClr val="FF9900"/>
                </a:gs>
                <a:gs pos="100000">
                  <a:srgbClr val="764700"/>
                </a:gs>
              </a:gsLst>
              <a:path path="rect">
                <a:fillToRect l="50000" t="50000" r="50000" b="50000"/>
              </a:path>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grpSp>
      <p:grpSp>
        <p:nvGrpSpPr>
          <p:cNvPr id="36872" name="Group 38">
            <a:extLst>
              <a:ext uri="{FF2B5EF4-FFF2-40B4-BE49-F238E27FC236}">
                <a16:creationId xmlns:a16="http://schemas.microsoft.com/office/drawing/2014/main" id="{8F71B812-3212-DD6D-9F01-C4F6086B5F22}"/>
              </a:ext>
            </a:extLst>
          </p:cNvPr>
          <p:cNvGrpSpPr>
            <a:grpSpLocks/>
          </p:cNvGrpSpPr>
          <p:nvPr/>
        </p:nvGrpSpPr>
        <p:grpSpPr bwMode="auto">
          <a:xfrm>
            <a:off x="2435225" y="3184525"/>
            <a:ext cx="152400" cy="1200150"/>
            <a:chOff x="4716" y="1586"/>
            <a:chExt cx="270" cy="2126"/>
          </a:xfrm>
        </p:grpSpPr>
        <p:sp>
          <p:nvSpPr>
            <p:cNvPr id="36940" name="Rectangle 39">
              <a:extLst>
                <a:ext uri="{FF2B5EF4-FFF2-40B4-BE49-F238E27FC236}">
                  <a16:creationId xmlns:a16="http://schemas.microsoft.com/office/drawing/2014/main" id="{820FB5FE-5C76-3EE9-12F5-C22A1D1C31C2}"/>
                </a:ext>
              </a:extLst>
            </p:cNvPr>
            <p:cNvSpPr>
              <a:spLocks noChangeArrowheads="1"/>
            </p:cNvSpPr>
            <p:nvPr/>
          </p:nvSpPr>
          <p:spPr bwMode="auto">
            <a:xfrm>
              <a:off x="4804" y="1990"/>
              <a:ext cx="94" cy="1722"/>
            </a:xfrm>
            <a:prstGeom prst="rect">
              <a:avLst/>
            </a:prstGeom>
            <a:gradFill rotWithShape="1">
              <a:gsLst>
                <a:gs pos="0">
                  <a:srgbClr val="765E00"/>
                </a:gs>
                <a:gs pos="50000">
                  <a:srgbClr val="FFCC00"/>
                </a:gs>
                <a:gs pos="100000">
                  <a:srgbClr val="765E00"/>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36941" name="Freeform 40">
              <a:extLst>
                <a:ext uri="{FF2B5EF4-FFF2-40B4-BE49-F238E27FC236}">
                  <a16:creationId xmlns:a16="http://schemas.microsoft.com/office/drawing/2014/main" id="{4491C9FB-09E6-89EA-A2E2-13E170697372}"/>
                </a:ext>
              </a:extLst>
            </p:cNvPr>
            <p:cNvSpPr>
              <a:spLocks/>
            </p:cNvSpPr>
            <p:nvPr/>
          </p:nvSpPr>
          <p:spPr bwMode="auto">
            <a:xfrm>
              <a:off x="4716" y="1586"/>
              <a:ext cx="270" cy="514"/>
            </a:xfrm>
            <a:custGeom>
              <a:avLst/>
              <a:gdLst>
                <a:gd name="T0" fmla="*/ 270 w 270"/>
                <a:gd name="T1" fmla="*/ 418 h 514"/>
                <a:gd name="T2" fmla="*/ 270 w 270"/>
                <a:gd name="T3" fmla="*/ 418 h 514"/>
                <a:gd name="T4" fmla="*/ 268 w 270"/>
                <a:gd name="T5" fmla="*/ 438 h 514"/>
                <a:gd name="T6" fmla="*/ 262 w 270"/>
                <a:gd name="T7" fmla="*/ 456 h 514"/>
                <a:gd name="T8" fmla="*/ 254 w 270"/>
                <a:gd name="T9" fmla="*/ 472 h 514"/>
                <a:gd name="T10" fmla="*/ 242 w 270"/>
                <a:gd name="T11" fmla="*/ 486 h 514"/>
                <a:gd name="T12" fmla="*/ 228 w 270"/>
                <a:gd name="T13" fmla="*/ 498 h 514"/>
                <a:gd name="T14" fmla="*/ 212 w 270"/>
                <a:gd name="T15" fmla="*/ 506 h 514"/>
                <a:gd name="T16" fmla="*/ 194 w 270"/>
                <a:gd name="T17" fmla="*/ 512 h 514"/>
                <a:gd name="T18" fmla="*/ 174 w 270"/>
                <a:gd name="T19" fmla="*/ 514 h 514"/>
                <a:gd name="T20" fmla="*/ 96 w 270"/>
                <a:gd name="T21" fmla="*/ 514 h 514"/>
                <a:gd name="T22" fmla="*/ 96 w 270"/>
                <a:gd name="T23" fmla="*/ 514 h 514"/>
                <a:gd name="T24" fmla="*/ 76 w 270"/>
                <a:gd name="T25" fmla="*/ 512 h 514"/>
                <a:gd name="T26" fmla="*/ 58 w 270"/>
                <a:gd name="T27" fmla="*/ 506 h 514"/>
                <a:gd name="T28" fmla="*/ 42 w 270"/>
                <a:gd name="T29" fmla="*/ 498 h 514"/>
                <a:gd name="T30" fmla="*/ 28 w 270"/>
                <a:gd name="T31" fmla="*/ 486 h 514"/>
                <a:gd name="T32" fmla="*/ 16 w 270"/>
                <a:gd name="T33" fmla="*/ 472 h 514"/>
                <a:gd name="T34" fmla="*/ 8 w 270"/>
                <a:gd name="T35" fmla="*/ 456 h 514"/>
                <a:gd name="T36" fmla="*/ 2 w 270"/>
                <a:gd name="T37" fmla="*/ 438 h 514"/>
                <a:gd name="T38" fmla="*/ 0 w 270"/>
                <a:gd name="T39" fmla="*/ 418 h 514"/>
                <a:gd name="T40" fmla="*/ 0 w 270"/>
                <a:gd name="T41" fmla="*/ 96 h 514"/>
                <a:gd name="T42" fmla="*/ 0 w 270"/>
                <a:gd name="T43" fmla="*/ 96 h 514"/>
                <a:gd name="T44" fmla="*/ 2 w 270"/>
                <a:gd name="T45" fmla="*/ 76 h 514"/>
                <a:gd name="T46" fmla="*/ 8 w 270"/>
                <a:gd name="T47" fmla="*/ 58 h 514"/>
                <a:gd name="T48" fmla="*/ 16 w 270"/>
                <a:gd name="T49" fmla="*/ 42 h 514"/>
                <a:gd name="T50" fmla="*/ 28 w 270"/>
                <a:gd name="T51" fmla="*/ 28 h 514"/>
                <a:gd name="T52" fmla="*/ 42 w 270"/>
                <a:gd name="T53" fmla="*/ 16 h 514"/>
                <a:gd name="T54" fmla="*/ 58 w 270"/>
                <a:gd name="T55" fmla="*/ 8 h 514"/>
                <a:gd name="T56" fmla="*/ 76 w 270"/>
                <a:gd name="T57" fmla="*/ 2 h 514"/>
                <a:gd name="T58" fmla="*/ 96 w 270"/>
                <a:gd name="T59" fmla="*/ 0 h 514"/>
                <a:gd name="T60" fmla="*/ 174 w 270"/>
                <a:gd name="T61" fmla="*/ 0 h 514"/>
                <a:gd name="T62" fmla="*/ 174 w 270"/>
                <a:gd name="T63" fmla="*/ 0 h 514"/>
                <a:gd name="T64" fmla="*/ 194 w 270"/>
                <a:gd name="T65" fmla="*/ 2 h 514"/>
                <a:gd name="T66" fmla="*/ 212 w 270"/>
                <a:gd name="T67" fmla="*/ 8 h 514"/>
                <a:gd name="T68" fmla="*/ 228 w 270"/>
                <a:gd name="T69" fmla="*/ 16 h 514"/>
                <a:gd name="T70" fmla="*/ 242 w 270"/>
                <a:gd name="T71" fmla="*/ 28 h 514"/>
                <a:gd name="T72" fmla="*/ 254 w 270"/>
                <a:gd name="T73" fmla="*/ 42 h 514"/>
                <a:gd name="T74" fmla="*/ 262 w 270"/>
                <a:gd name="T75" fmla="*/ 58 h 514"/>
                <a:gd name="T76" fmla="*/ 268 w 270"/>
                <a:gd name="T77" fmla="*/ 76 h 514"/>
                <a:gd name="T78" fmla="*/ 270 w 270"/>
                <a:gd name="T79" fmla="*/ 96 h 514"/>
                <a:gd name="T80" fmla="*/ 270 w 270"/>
                <a:gd name="T81" fmla="*/ 418 h 5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0"/>
                <a:gd name="T124" fmla="*/ 0 h 514"/>
                <a:gd name="T125" fmla="*/ 270 w 270"/>
                <a:gd name="T126" fmla="*/ 514 h 5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76" y="512"/>
                  </a:lnTo>
                  <a:lnTo>
                    <a:pt x="58" y="506"/>
                  </a:lnTo>
                  <a:lnTo>
                    <a:pt x="42" y="498"/>
                  </a:lnTo>
                  <a:lnTo>
                    <a:pt x="28" y="486"/>
                  </a:lnTo>
                  <a:lnTo>
                    <a:pt x="16" y="472"/>
                  </a:lnTo>
                  <a:lnTo>
                    <a:pt x="8" y="456"/>
                  </a:lnTo>
                  <a:lnTo>
                    <a:pt x="2" y="438"/>
                  </a:lnTo>
                  <a:lnTo>
                    <a:pt x="0" y="418"/>
                  </a:lnTo>
                  <a:lnTo>
                    <a:pt x="0" y="96"/>
                  </a:lnTo>
                  <a:lnTo>
                    <a:pt x="2" y="76"/>
                  </a:lnTo>
                  <a:lnTo>
                    <a:pt x="8" y="58"/>
                  </a:lnTo>
                  <a:lnTo>
                    <a:pt x="16" y="42"/>
                  </a:lnTo>
                  <a:lnTo>
                    <a:pt x="28" y="28"/>
                  </a:lnTo>
                  <a:lnTo>
                    <a:pt x="42" y="16"/>
                  </a:lnTo>
                  <a:lnTo>
                    <a:pt x="58" y="8"/>
                  </a:lnTo>
                  <a:lnTo>
                    <a:pt x="76" y="2"/>
                  </a:lnTo>
                  <a:lnTo>
                    <a:pt x="96"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76475E"/>
                </a:gs>
                <a:gs pos="50000">
                  <a:srgbClr val="FF99CC"/>
                </a:gs>
                <a:gs pos="100000">
                  <a:srgbClr val="76475E"/>
                </a:gs>
              </a:gsLst>
              <a:lin ang="0" scaled="1"/>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42" name="Rectangle 41">
              <a:extLst>
                <a:ext uri="{FF2B5EF4-FFF2-40B4-BE49-F238E27FC236}">
                  <a16:creationId xmlns:a16="http://schemas.microsoft.com/office/drawing/2014/main" id="{AD6E11C2-DB2C-46AA-411C-420D86237E3F}"/>
                </a:ext>
              </a:extLst>
            </p:cNvPr>
            <p:cNvSpPr>
              <a:spLocks noChangeArrowheads="1"/>
            </p:cNvSpPr>
            <p:nvPr/>
          </p:nvSpPr>
          <p:spPr bwMode="auto">
            <a:xfrm>
              <a:off x="4766" y="2672"/>
              <a:ext cx="170" cy="556"/>
            </a:xfrm>
            <a:prstGeom prst="rect">
              <a:avLst/>
            </a:prstGeom>
            <a:gradFill rotWithShape="1">
              <a:gsLst>
                <a:gs pos="0">
                  <a:srgbClr val="76475E"/>
                </a:gs>
                <a:gs pos="50000">
                  <a:srgbClr val="FF99CC"/>
                </a:gs>
                <a:gs pos="100000">
                  <a:srgbClr val="76475E"/>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sp>
        <p:nvSpPr>
          <p:cNvPr id="36873" name="Freeform 42">
            <a:extLst>
              <a:ext uri="{FF2B5EF4-FFF2-40B4-BE49-F238E27FC236}">
                <a16:creationId xmlns:a16="http://schemas.microsoft.com/office/drawing/2014/main" id="{3913D981-F461-4DDA-44C8-FA08FB12FC82}"/>
              </a:ext>
            </a:extLst>
          </p:cNvPr>
          <p:cNvSpPr>
            <a:spLocks/>
          </p:cNvSpPr>
          <p:nvPr/>
        </p:nvSpPr>
        <p:spPr bwMode="auto">
          <a:xfrm>
            <a:off x="3179764" y="3263901"/>
            <a:ext cx="136525" cy="136525"/>
          </a:xfrm>
          <a:custGeom>
            <a:avLst/>
            <a:gdLst>
              <a:gd name="T0" fmla="*/ 2147483646 w 242"/>
              <a:gd name="T1" fmla="*/ 2147483646 h 242"/>
              <a:gd name="T2" fmla="*/ 2147483646 w 242"/>
              <a:gd name="T3" fmla="*/ 2147483646 h 242"/>
              <a:gd name="T4" fmla="*/ 2147483646 w 242"/>
              <a:gd name="T5" fmla="*/ 2147483646 h 242"/>
              <a:gd name="T6" fmla="*/ 2147483646 w 242"/>
              <a:gd name="T7" fmla="*/ 2147483646 h 242"/>
              <a:gd name="T8" fmla="*/ 2147483646 w 242"/>
              <a:gd name="T9" fmla="*/ 2147483646 h 242"/>
              <a:gd name="T10" fmla="*/ 2147483646 w 242"/>
              <a:gd name="T11" fmla="*/ 2147483646 h 242"/>
              <a:gd name="T12" fmla="*/ 2147483646 w 242"/>
              <a:gd name="T13" fmla="*/ 2147483646 h 242"/>
              <a:gd name="T14" fmla="*/ 2147483646 w 242"/>
              <a:gd name="T15" fmla="*/ 2147483646 h 242"/>
              <a:gd name="T16" fmla="*/ 2147483646 w 242"/>
              <a:gd name="T17" fmla="*/ 2147483646 h 242"/>
              <a:gd name="T18" fmla="*/ 2147483646 w 242"/>
              <a:gd name="T19" fmla="*/ 2147483646 h 242"/>
              <a:gd name="T20" fmla="*/ 2147483646 w 242"/>
              <a:gd name="T21" fmla="*/ 2147483646 h 242"/>
              <a:gd name="T22" fmla="*/ 2147483646 w 242"/>
              <a:gd name="T23" fmla="*/ 2147483646 h 242"/>
              <a:gd name="T24" fmla="*/ 2147483646 w 242"/>
              <a:gd name="T25" fmla="*/ 2147483646 h 242"/>
              <a:gd name="T26" fmla="*/ 2147483646 w 242"/>
              <a:gd name="T27" fmla="*/ 2147483646 h 242"/>
              <a:gd name="T28" fmla="*/ 2147483646 w 242"/>
              <a:gd name="T29" fmla="*/ 2147483646 h 242"/>
              <a:gd name="T30" fmla="*/ 2147483646 w 242"/>
              <a:gd name="T31" fmla="*/ 2147483646 h 242"/>
              <a:gd name="T32" fmla="*/ 2147483646 w 242"/>
              <a:gd name="T33" fmla="*/ 2147483646 h 242"/>
              <a:gd name="T34" fmla="*/ 2147483646 w 242"/>
              <a:gd name="T35" fmla="*/ 2147483646 h 242"/>
              <a:gd name="T36" fmla="*/ 2147483646 w 242"/>
              <a:gd name="T37" fmla="*/ 2147483646 h 242"/>
              <a:gd name="T38" fmla="*/ 2147483646 w 242"/>
              <a:gd name="T39" fmla="*/ 2147483646 h 242"/>
              <a:gd name="T40" fmla="*/ 2147483646 w 242"/>
              <a:gd name="T41" fmla="*/ 2147483646 h 242"/>
              <a:gd name="T42" fmla="*/ 0 w 242"/>
              <a:gd name="T43" fmla="*/ 2147483646 h 242"/>
              <a:gd name="T44" fmla="*/ 0 w 242"/>
              <a:gd name="T45" fmla="*/ 2147483646 h 242"/>
              <a:gd name="T46" fmla="*/ 0 w 242"/>
              <a:gd name="T47" fmla="*/ 2147483646 h 242"/>
              <a:gd name="T48" fmla="*/ 0 w 242"/>
              <a:gd name="T49" fmla="*/ 2147483646 h 242"/>
              <a:gd name="T50" fmla="*/ 2147483646 w 242"/>
              <a:gd name="T51" fmla="*/ 2147483646 h 242"/>
              <a:gd name="T52" fmla="*/ 2147483646 w 242"/>
              <a:gd name="T53" fmla="*/ 2147483646 h 242"/>
              <a:gd name="T54" fmla="*/ 2147483646 w 242"/>
              <a:gd name="T55" fmla="*/ 2147483646 h 242"/>
              <a:gd name="T56" fmla="*/ 2147483646 w 242"/>
              <a:gd name="T57" fmla="*/ 2147483646 h 242"/>
              <a:gd name="T58" fmla="*/ 2147483646 w 242"/>
              <a:gd name="T59" fmla="*/ 2147483646 h 242"/>
              <a:gd name="T60" fmla="*/ 2147483646 w 242"/>
              <a:gd name="T61" fmla="*/ 2147483646 h 242"/>
              <a:gd name="T62" fmla="*/ 2147483646 w 242"/>
              <a:gd name="T63" fmla="*/ 2147483646 h 242"/>
              <a:gd name="T64" fmla="*/ 2147483646 w 242"/>
              <a:gd name="T65" fmla="*/ 0 h 242"/>
              <a:gd name="T66" fmla="*/ 2147483646 w 242"/>
              <a:gd name="T67" fmla="*/ 0 h 242"/>
              <a:gd name="T68" fmla="*/ 2147483646 w 242"/>
              <a:gd name="T69" fmla="*/ 0 h 242"/>
              <a:gd name="T70" fmla="*/ 2147483646 w 242"/>
              <a:gd name="T71" fmla="*/ 0 h 242"/>
              <a:gd name="T72" fmla="*/ 2147483646 w 242"/>
              <a:gd name="T73" fmla="*/ 2147483646 h 242"/>
              <a:gd name="T74" fmla="*/ 2147483646 w 242"/>
              <a:gd name="T75" fmla="*/ 2147483646 h 242"/>
              <a:gd name="T76" fmla="*/ 2147483646 w 242"/>
              <a:gd name="T77" fmla="*/ 2147483646 h 242"/>
              <a:gd name="T78" fmla="*/ 2147483646 w 242"/>
              <a:gd name="T79" fmla="*/ 2147483646 h 242"/>
              <a:gd name="T80" fmla="*/ 2147483646 w 242"/>
              <a:gd name="T81" fmla="*/ 2147483646 h 242"/>
              <a:gd name="T82" fmla="*/ 2147483646 w 242"/>
              <a:gd name="T83" fmla="*/ 2147483646 h 242"/>
              <a:gd name="T84" fmla="*/ 2147483646 w 242"/>
              <a:gd name="T85" fmla="*/ 2147483646 h 242"/>
              <a:gd name="T86" fmla="*/ 2147483646 w 242"/>
              <a:gd name="T87" fmla="*/ 2147483646 h 242"/>
              <a:gd name="T88" fmla="*/ 2147483646 w 242"/>
              <a:gd name="T89" fmla="*/ 2147483646 h 242"/>
              <a:gd name="T90" fmla="*/ 2147483646 w 242"/>
              <a:gd name="T91" fmla="*/ 2147483646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gradFill rotWithShape="1">
            <a:gsLst>
              <a:gs pos="0">
                <a:srgbClr val="FF9900"/>
              </a:gs>
              <a:gs pos="100000">
                <a:srgbClr val="764700"/>
              </a:gs>
            </a:gsLst>
            <a:path path="rect">
              <a:fillToRect l="50000" t="50000" r="50000" b="50000"/>
            </a:path>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874" name="Freeform 43">
            <a:extLst>
              <a:ext uri="{FF2B5EF4-FFF2-40B4-BE49-F238E27FC236}">
                <a16:creationId xmlns:a16="http://schemas.microsoft.com/office/drawing/2014/main" id="{7BC075CD-5D77-418A-E54B-5AFA4F21B27B}"/>
              </a:ext>
            </a:extLst>
          </p:cNvPr>
          <p:cNvSpPr>
            <a:spLocks/>
          </p:cNvSpPr>
          <p:nvPr/>
        </p:nvSpPr>
        <p:spPr bwMode="auto">
          <a:xfrm>
            <a:off x="3298826" y="2819401"/>
            <a:ext cx="136525" cy="136525"/>
          </a:xfrm>
          <a:custGeom>
            <a:avLst/>
            <a:gdLst>
              <a:gd name="T0" fmla="*/ 2147483646 w 242"/>
              <a:gd name="T1" fmla="*/ 2147483646 h 242"/>
              <a:gd name="T2" fmla="*/ 2147483646 w 242"/>
              <a:gd name="T3" fmla="*/ 2147483646 h 242"/>
              <a:gd name="T4" fmla="*/ 2147483646 w 242"/>
              <a:gd name="T5" fmla="*/ 2147483646 h 242"/>
              <a:gd name="T6" fmla="*/ 2147483646 w 242"/>
              <a:gd name="T7" fmla="*/ 2147483646 h 242"/>
              <a:gd name="T8" fmla="*/ 2147483646 w 242"/>
              <a:gd name="T9" fmla="*/ 2147483646 h 242"/>
              <a:gd name="T10" fmla="*/ 2147483646 w 242"/>
              <a:gd name="T11" fmla="*/ 2147483646 h 242"/>
              <a:gd name="T12" fmla="*/ 2147483646 w 242"/>
              <a:gd name="T13" fmla="*/ 2147483646 h 242"/>
              <a:gd name="T14" fmla="*/ 2147483646 w 242"/>
              <a:gd name="T15" fmla="*/ 2147483646 h 242"/>
              <a:gd name="T16" fmla="*/ 2147483646 w 242"/>
              <a:gd name="T17" fmla="*/ 2147483646 h 242"/>
              <a:gd name="T18" fmla="*/ 2147483646 w 242"/>
              <a:gd name="T19" fmla="*/ 2147483646 h 242"/>
              <a:gd name="T20" fmla="*/ 2147483646 w 242"/>
              <a:gd name="T21" fmla="*/ 2147483646 h 242"/>
              <a:gd name="T22" fmla="*/ 2147483646 w 242"/>
              <a:gd name="T23" fmla="*/ 2147483646 h 242"/>
              <a:gd name="T24" fmla="*/ 2147483646 w 242"/>
              <a:gd name="T25" fmla="*/ 2147483646 h 242"/>
              <a:gd name="T26" fmla="*/ 2147483646 w 242"/>
              <a:gd name="T27" fmla="*/ 2147483646 h 242"/>
              <a:gd name="T28" fmla="*/ 2147483646 w 242"/>
              <a:gd name="T29" fmla="*/ 2147483646 h 242"/>
              <a:gd name="T30" fmla="*/ 2147483646 w 242"/>
              <a:gd name="T31" fmla="*/ 2147483646 h 242"/>
              <a:gd name="T32" fmla="*/ 2147483646 w 242"/>
              <a:gd name="T33" fmla="*/ 2147483646 h 242"/>
              <a:gd name="T34" fmla="*/ 2147483646 w 242"/>
              <a:gd name="T35" fmla="*/ 2147483646 h 242"/>
              <a:gd name="T36" fmla="*/ 2147483646 w 242"/>
              <a:gd name="T37" fmla="*/ 2147483646 h 242"/>
              <a:gd name="T38" fmla="*/ 2147483646 w 242"/>
              <a:gd name="T39" fmla="*/ 2147483646 h 242"/>
              <a:gd name="T40" fmla="*/ 2147483646 w 242"/>
              <a:gd name="T41" fmla="*/ 2147483646 h 242"/>
              <a:gd name="T42" fmla="*/ 0 w 242"/>
              <a:gd name="T43" fmla="*/ 2147483646 h 242"/>
              <a:gd name="T44" fmla="*/ 0 w 242"/>
              <a:gd name="T45" fmla="*/ 2147483646 h 242"/>
              <a:gd name="T46" fmla="*/ 0 w 242"/>
              <a:gd name="T47" fmla="*/ 2147483646 h 242"/>
              <a:gd name="T48" fmla="*/ 0 w 242"/>
              <a:gd name="T49" fmla="*/ 2147483646 h 242"/>
              <a:gd name="T50" fmla="*/ 2147483646 w 242"/>
              <a:gd name="T51" fmla="*/ 2147483646 h 242"/>
              <a:gd name="T52" fmla="*/ 2147483646 w 242"/>
              <a:gd name="T53" fmla="*/ 2147483646 h 242"/>
              <a:gd name="T54" fmla="*/ 2147483646 w 242"/>
              <a:gd name="T55" fmla="*/ 2147483646 h 242"/>
              <a:gd name="T56" fmla="*/ 2147483646 w 242"/>
              <a:gd name="T57" fmla="*/ 2147483646 h 242"/>
              <a:gd name="T58" fmla="*/ 2147483646 w 242"/>
              <a:gd name="T59" fmla="*/ 2147483646 h 242"/>
              <a:gd name="T60" fmla="*/ 2147483646 w 242"/>
              <a:gd name="T61" fmla="*/ 2147483646 h 242"/>
              <a:gd name="T62" fmla="*/ 2147483646 w 242"/>
              <a:gd name="T63" fmla="*/ 2147483646 h 242"/>
              <a:gd name="T64" fmla="*/ 2147483646 w 242"/>
              <a:gd name="T65" fmla="*/ 0 h 242"/>
              <a:gd name="T66" fmla="*/ 2147483646 w 242"/>
              <a:gd name="T67" fmla="*/ 0 h 242"/>
              <a:gd name="T68" fmla="*/ 2147483646 w 242"/>
              <a:gd name="T69" fmla="*/ 0 h 242"/>
              <a:gd name="T70" fmla="*/ 2147483646 w 242"/>
              <a:gd name="T71" fmla="*/ 0 h 242"/>
              <a:gd name="T72" fmla="*/ 2147483646 w 242"/>
              <a:gd name="T73" fmla="*/ 2147483646 h 242"/>
              <a:gd name="T74" fmla="*/ 2147483646 w 242"/>
              <a:gd name="T75" fmla="*/ 2147483646 h 242"/>
              <a:gd name="T76" fmla="*/ 2147483646 w 242"/>
              <a:gd name="T77" fmla="*/ 2147483646 h 242"/>
              <a:gd name="T78" fmla="*/ 2147483646 w 242"/>
              <a:gd name="T79" fmla="*/ 2147483646 h 242"/>
              <a:gd name="T80" fmla="*/ 2147483646 w 242"/>
              <a:gd name="T81" fmla="*/ 2147483646 h 242"/>
              <a:gd name="T82" fmla="*/ 2147483646 w 242"/>
              <a:gd name="T83" fmla="*/ 2147483646 h 242"/>
              <a:gd name="T84" fmla="*/ 2147483646 w 242"/>
              <a:gd name="T85" fmla="*/ 2147483646 h 242"/>
              <a:gd name="T86" fmla="*/ 2147483646 w 242"/>
              <a:gd name="T87" fmla="*/ 2147483646 h 242"/>
              <a:gd name="T88" fmla="*/ 2147483646 w 242"/>
              <a:gd name="T89" fmla="*/ 2147483646 h 242"/>
              <a:gd name="T90" fmla="*/ 2147483646 w 242"/>
              <a:gd name="T91" fmla="*/ 2147483646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gradFill rotWithShape="1">
            <a:gsLst>
              <a:gs pos="0">
                <a:srgbClr val="FF9900"/>
              </a:gs>
              <a:gs pos="100000">
                <a:srgbClr val="764700"/>
              </a:gs>
            </a:gsLst>
            <a:path path="rect">
              <a:fillToRect l="50000" t="50000" r="50000" b="50000"/>
            </a:path>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875" name="Freeform 44">
            <a:extLst>
              <a:ext uri="{FF2B5EF4-FFF2-40B4-BE49-F238E27FC236}">
                <a16:creationId xmlns:a16="http://schemas.microsoft.com/office/drawing/2014/main" id="{4C2A5F00-3D99-C6DE-A0C0-3460FB747180}"/>
              </a:ext>
            </a:extLst>
          </p:cNvPr>
          <p:cNvSpPr>
            <a:spLocks/>
          </p:cNvSpPr>
          <p:nvPr/>
        </p:nvSpPr>
        <p:spPr bwMode="auto">
          <a:xfrm>
            <a:off x="3298826" y="2508251"/>
            <a:ext cx="136525" cy="136525"/>
          </a:xfrm>
          <a:custGeom>
            <a:avLst/>
            <a:gdLst>
              <a:gd name="T0" fmla="*/ 2147483646 w 242"/>
              <a:gd name="T1" fmla="*/ 2147483646 h 242"/>
              <a:gd name="T2" fmla="*/ 2147483646 w 242"/>
              <a:gd name="T3" fmla="*/ 2147483646 h 242"/>
              <a:gd name="T4" fmla="*/ 2147483646 w 242"/>
              <a:gd name="T5" fmla="*/ 2147483646 h 242"/>
              <a:gd name="T6" fmla="*/ 2147483646 w 242"/>
              <a:gd name="T7" fmla="*/ 2147483646 h 242"/>
              <a:gd name="T8" fmla="*/ 2147483646 w 242"/>
              <a:gd name="T9" fmla="*/ 2147483646 h 242"/>
              <a:gd name="T10" fmla="*/ 2147483646 w 242"/>
              <a:gd name="T11" fmla="*/ 2147483646 h 242"/>
              <a:gd name="T12" fmla="*/ 2147483646 w 242"/>
              <a:gd name="T13" fmla="*/ 2147483646 h 242"/>
              <a:gd name="T14" fmla="*/ 2147483646 w 242"/>
              <a:gd name="T15" fmla="*/ 2147483646 h 242"/>
              <a:gd name="T16" fmla="*/ 2147483646 w 242"/>
              <a:gd name="T17" fmla="*/ 2147483646 h 242"/>
              <a:gd name="T18" fmla="*/ 2147483646 w 242"/>
              <a:gd name="T19" fmla="*/ 2147483646 h 242"/>
              <a:gd name="T20" fmla="*/ 2147483646 w 242"/>
              <a:gd name="T21" fmla="*/ 2147483646 h 242"/>
              <a:gd name="T22" fmla="*/ 2147483646 w 242"/>
              <a:gd name="T23" fmla="*/ 2147483646 h 242"/>
              <a:gd name="T24" fmla="*/ 2147483646 w 242"/>
              <a:gd name="T25" fmla="*/ 2147483646 h 242"/>
              <a:gd name="T26" fmla="*/ 2147483646 w 242"/>
              <a:gd name="T27" fmla="*/ 2147483646 h 242"/>
              <a:gd name="T28" fmla="*/ 2147483646 w 242"/>
              <a:gd name="T29" fmla="*/ 2147483646 h 242"/>
              <a:gd name="T30" fmla="*/ 2147483646 w 242"/>
              <a:gd name="T31" fmla="*/ 2147483646 h 242"/>
              <a:gd name="T32" fmla="*/ 2147483646 w 242"/>
              <a:gd name="T33" fmla="*/ 2147483646 h 242"/>
              <a:gd name="T34" fmla="*/ 2147483646 w 242"/>
              <a:gd name="T35" fmla="*/ 2147483646 h 242"/>
              <a:gd name="T36" fmla="*/ 2147483646 w 242"/>
              <a:gd name="T37" fmla="*/ 2147483646 h 242"/>
              <a:gd name="T38" fmla="*/ 2147483646 w 242"/>
              <a:gd name="T39" fmla="*/ 2147483646 h 242"/>
              <a:gd name="T40" fmla="*/ 2147483646 w 242"/>
              <a:gd name="T41" fmla="*/ 2147483646 h 242"/>
              <a:gd name="T42" fmla="*/ 0 w 242"/>
              <a:gd name="T43" fmla="*/ 2147483646 h 242"/>
              <a:gd name="T44" fmla="*/ 0 w 242"/>
              <a:gd name="T45" fmla="*/ 2147483646 h 242"/>
              <a:gd name="T46" fmla="*/ 0 w 242"/>
              <a:gd name="T47" fmla="*/ 2147483646 h 242"/>
              <a:gd name="T48" fmla="*/ 0 w 242"/>
              <a:gd name="T49" fmla="*/ 2147483646 h 242"/>
              <a:gd name="T50" fmla="*/ 2147483646 w 242"/>
              <a:gd name="T51" fmla="*/ 2147483646 h 242"/>
              <a:gd name="T52" fmla="*/ 2147483646 w 242"/>
              <a:gd name="T53" fmla="*/ 2147483646 h 242"/>
              <a:gd name="T54" fmla="*/ 2147483646 w 242"/>
              <a:gd name="T55" fmla="*/ 2147483646 h 242"/>
              <a:gd name="T56" fmla="*/ 2147483646 w 242"/>
              <a:gd name="T57" fmla="*/ 2147483646 h 242"/>
              <a:gd name="T58" fmla="*/ 2147483646 w 242"/>
              <a:gd name="T59" fmla="*/ 2147483646 h 242"/>
              <a:gd name="T60" fmla="*/ 2147483646 w 242"/>
              <a:gd name="T61" fmla="*/ 2147483646 h 242"/>
              <a:gd name="T62" fmla="*/ 2147483646 w 242"/>
              <a:gd name="T63" fmla="*/ 2147483646 h 242"/>
              <a:gd name="T64" fmla="*/ 2147483646 w 242"/>
              <a:gd name="T65" fmla="*/ 0 h 242"/>
              <a:gd name="T66" fmla="*/ 2147483646 w 242"/>
              <a:gd name="T67" fmla="*/ 0 h 242"/>
              <a:gd name="T68" fmla="*/ 2147483646 w 242"/>
              <a:gd name="T69" fmla="*/ 0 h 242"/>
              <a:gd name="T70" fmla="*/ 2147483646 w 242"/>
              <a:gd name="T71" fmla="*/ 0 h 242"/>
              <a:gd name="T72" fmla="*/ 2147483646 w 242"/>
              <a:gd name="T73" fmla="*/ 2147483646 h 242"/>
              <a:gd name="T74" fmla="*/ 2147483646 w 242"/>
              <a:gd name="T75" fmla="*/ 2147483646 h 242"/>
              <a:gd name="T76" fmla="*/ 2147483646 w 242"/>
              <a:gd name="T77" fmla="*/ 2147483646 h 242"/>
              <a:gd name="T78" fmla="*/ 2147483646 w 242"/>
              <a:gd name="T79" fmla="*/ 2147483646 h 242"/>
              <a:gd name="T80" fmla="*/ 2147483646 w 242"/>
              <a:gd name="T81" fmla="*/ 2147483646 h 242"/>
              <a:gd name="T82" fmla="*/ 2147483646 w 242"/>
              <a:gd name="T83" fmla="*/ 2147483646 h 242"/>
              <a:gd name="T84" fmla="*/ 2147483646 w 242"/>
              <a:gd name="T85" fmla="*/ 2147483646 h 242"/>
              <a:gd name="T86" fmla="*/ 2147483646 w 242"/>
              <a:gd name="T87" fmla="*/ 2147483646 h 242"/>
              <a:gd name="T88" fmla="*/ 2147483646 w 242"/>
              <a:gd name="T89" fmla="*/ 2147483646 h 242"/>
              <a:gd name="T90" fmla="*/ 2147483646 w 242"/>
              <a:gd name="T91" fmla="*/ 2147483646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gradFill rotWithShape="1">
            <a:gsLst>
              <a:gs pos="0">
                <a:srgbClr val="FF9900"/>
              </a:gs>
              <a:gs pos="100000">
                <a:srgbClr val="764700"/>
              </a:gs>
            </a:gsLst>
            <a:path path="rect">
              <a:fillToRect l="50000" t="50000" r="50000" b="50000"/>
            </a:path>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876" name="Freeform 45">
            <a:extLst>
              <a:ext uri="{FF2B5EF4-FFF2-40B4-BE49-F238E27FC236}">
                <a16:creationId xmlns:a16="http://schemas.microsoft.com/office/drawing/2014/main" id="{ED57A413-98F8-7F63-4E3B-9E9217ED1D3B}"/>
              </a:ext>
            </a:extLst>
          </p:cNvPr>
          <p:cNvSpPr>
            <a:spLocks/>
          </p:cNvSpPr>
          <p:nvPr/>
        </p:nvSpPr>
        <p:spPr bwMode="auto">
          <a:xfrm>
            <a:off x="3122614" y="2638426"/>
            <a:ext cx="136525" cy="136525"/>
          </a:xfrm>
          <a:custGeom>
            <a:avLst/>
            <a:gdLst>
              <a:gd name="T0" fmla="*/ 2147483646 w 242"/>
              <a:gd name="T1" fmla="*/ 2147483646 h 242"/>
              <a:gd name="T2" fmla="*/ 2147483646 w 242"/>
              <a:gd name="T3" fmla="*/ 2147483646 h 242"/>
              <a:gd name="T4" fmla="*/ 2147483646 w 242"/>
              <a:gd name="T5" fmla="*/ 2147483646 h 242"/>
              <a:gd name="T6" fmla="*/ 2147483646 w 242"/>
              <a:gd name="T7" fmla="*/ 2147483646 h 242"/>
              <a:gd name="T8" fmla="*/ 2147483646 w 242"/>
              <a:gd name="T9" fmla="*/ 2147483646 h 242"/>
              <a:gd name="T10" fmla="*/ 2147483646 w 242"/>
              <a:gd name="T11" fmla="*/ 2147483646 h 242"/>
              <a:gd name="T12" fmla="*/ 2147483646 w 242"/>
              <a:gd name="T13" fmla="*/ 2147483646 h 242"/>
              <a:gd name="T14" fmla="*/ 2147483646 w 242"/>
              <a:gd name="T15" fmla="*/ 2147483646 h 242"/>
              <a:gd name="T16" fmla="*/ 2147483646 w 242"/>
              <a:gd name="T17" fmla="*/ 2147483646 h 242"/>
              <a:gd name="T18" fmla="*/ 2147483646 w 242"/>
              <a:gd name="T19" fmla="*/ 2147483646 h 242"/>
              <a:gd name="T20" fmla="*/ 2147483646 w 242"/>
              <a:gd name="T21" fmla="*/ 2147483646 h 242"/>
              <a:gd name="T22" fmla="*/ 2147483646 w 242"/>
              <a:gd name="T23" fmla="*/ 2147483646 h 242"/>
              <a:gd name="T24" fmla="*/ 2147483646 w 242"/>
              <a:gd name="T25" fmla="*/ 2147483646 h 242"/>
              <a:gd name="T26" fmla="*/ 2147483646 w 242"/>
              <a:gd name="T27" fmla="*/ 2147483646 h 242"/>
              <a:gd name="T28" fmla="*/ 2147483646 w 242"/>
              <a:gd name="T29" fmla="*/ 2147483646 h 242"/>
              <a:gd name="T30" fmla="*/ 2147483646 w 242"/>
              <a:gd name="T31" fmla="*/ 2147483646 h 242"/>
              <a:gd name="T32" fmla="*/ 2147483646 w 242"/>
              <a:gd name="T33" fmla="*/ 2147483646 h 242"/>
              <a:gd name="T34" fmla="*/ 2147483646 w 242"/>
              <a:gd name="T35" fmla="*/ 2147483646 h 242"/>
              <a:gd name="T36" fmla="*/ 2147483646 w 242"/>
              <a:gd name="T37" fmla="*/ 2147483646 h 242"/>
              <a:gd name="T38" fmla="*/ 2147483646 w 242"/>
              <a:gd name="T39" fmla="*/ 2147483646 h 242"/>
              <a:gd name="T40" fmla="*/ 2147483646 w 242"/>
              <a:gd name="T41" fmla="*/ 2147483646 h 242"/>
              <a:gd name="T42" fmla="*/ 0 w 242"/>
              <a:gd name="T43" fmla="*/ 2147483646 h 242"/>
              <a:gd name="T44" fmla="*/ 0 w 242"/>
              <a:gd name="T45" fmla="*/ 2147483646 h 242"/>
              <a:gd name="T46" fmla="*/ 0 w 242"/>
              <a:gd name="T47" fmla="*/ 2147483646 h 242"/>
              <a:gd name="T48" fmla="*/ 0 w 242"/>
              <a:gd name="T49" fmla="*/ 2147483646 h 242"/>
              <a:gd name="T50" fmla="*/ 2147483646 w 242"/>
              <a:gd name="T51" fmla="*/ 2147483646 h 242"/>
              <a:gd name="T52" fmla="*/ 2147483646 w 242"/>
              <a:gd name="T53" fmla="*/ 2147483646 h 242"/>
              <a:gd name="T54" fmla="*/ 2147483646 w 242"/>
              <a:gd name="T55" fmla="*/ 2147483646 h 242"/>
              <a:gd name="T56" fmla="*/ 2147483646 w 242"/>
              <a:gd name="T57" fmla="*/ 2147483646 h 242"/>
              <a:gd name="T58" fmla="*/ 2147483646 w 242"/>
              <a:gd name="T59" fmla="*/ 2147483646 h 242"/>
              <a:gd name="T60" fmla="*/ 2147483646 w 242"/>
              <a:gd name="T61" fmla="*/ 2147483646 h 242"/>
              <a:gd name="T62" fmla="*/ 2147483646 w 242"/>
              <a:gd name="T63" fmla="*/ 2147483646 h 242"/>
              <a:gd name="T64" fmla="*/ 2147483646 w 242"/>
              <a:gd name="T65" fmla="*/ 0 h 242"/>
              <a:gd name="T66" fmla="*/ 2147483646 w 242"/>
              <a:gd name="T67" fmla="*/ 0 h 242"/>
              <a:gd name="T68" fmla="*/ 2147483646 w 242"/>
              <a:gd name="T69" fmla="*/ 0 h 242"/>
              <a:gd name="T70" fmla="*/ 2147483646 w 242"/>
              <a:gd name="T71" fmla="*/ 0 h 242"/>
              <a:gd name="T72" fmla="*/ 2147483646 w 242"/>
              <a:gd name="T73" fmla="*/ 2147483646 h 242"/>
              <a:gd name="T74" fmla="*/ 2147483646 w 242"/>
              <a:gd name="T75" fmla="*/ 2147483646 h 242"/>
              <a:gd name="T76" fmla="*/ 2147483646 w 242"/>
              <a:gd name="T77" fmla="*/ 2147483646 h 242"/>
              <a:gd name="T78" fmla="*/ 2147483646 w 242"/>
              <a:gd name="T79" fmla="*/ 2147483646 h 242"/>
              <a:gd name="T80" fmla="*/ 2147483646 w 242"/>
              <a:gd name="T81" fmla="*/ 2147483646 h 242"/>
              <a:gd name="T82" fmla="*/ 2147483646 w 242"/>
              <a:gd name="T83" fmla="*/ 2147483646 h 242"/>
              <a:gd name="T84" fmla="*/ 2147483646 w 242"/>
              <a:gd name="T85" fmla="*/ 2147483646 h 242"/>
              <a:gd name="T86" fmla="*/ 2147483646 w 242"/>
              <a:gd name="T87" fmla="*/ 2147483646 h 242"/>
              <a:gd name="T88" fmla="*/ 2147483646 w 242"/>
              <a:gd name="T89" fmla="*/ 2147483646 h 242"/>
              <a:gd name="T90" fmla="*/ 2147483646 w 242"/>
              <a:gd name="T91" fmla="*/ 2147483646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gradFill rotWithShape="1">
            <a:gsLst>
              <a:gs pos="0">
                <a:srgbClr val="FF9900"/>
              </a:gs>
              <a:gs pos="100000">
                <a:srgbClr val="764700"/>
              </a:gs>
            </a:gsLst>
            <a:path path="rect">
              <a:fillToRect l="50000" t="50000" r="50000" b="50000"/>
            </a:path>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148526" name="Text Box 46">
            <a:extLst>
              <a:ext uri="{FF2B5EF4-FFF2-40B4-BE49-F238E27FC236}">
                <a16:creationId xmlns:a16="http://schemas.microsoft.com/office/drawing/2014/main" id="{1683FB5F-39A6-CF69-DDC5-682D54ADCF1C}"/>
              </a:ext>
            </a:extLst>
          </p:cNvPr>
          <p:cNvSpPr txBox="1">
            <a:spLocks noChangeArrowheads="1"/>
          </p:cNvSpPr>
          <p:nvPr/>
        </p:nvSpPr>
        <p:spPr bwMode="auto">
          <a:xfrm>
            <a:off x="6350000" y="4922839"/>
            <a:ext cx="776288" cy="274637"/>
          </a:xfrm>
          <a:prstGeom prst="rect">
            <a:avLst/>
          </a:prstGeom>
          <a:noFill/>
          <a:ln w="9525">
            <a:noFill/>
            <a:miter lim="800000"/>
            <a:headEnd/>
            <a:tailEnd/>
          </a:ln>
          <a:effectLst/>
        </p:spPr>
        <p:txBody>
          <a:bodyPr wrap="none">
            <a:spAutoFit/>
          </a:bodyPr>
          <a:lstStyle/>
          <a:p>
            <a:pPr algn="r" eaLnBrk="0" fontAlgn="base" hangingPunct="0">
              <a:lnSpc>
                <a:spcPct val="97000"/>
              </a:lnSpc>
              <a:spcBef>
                <a:spcPct val="0"/>
              </a:spcBef>
              <a:spcAft>
                <a:spcPct val="0"/>
              </a:spcAft>
              <a:buClr>
                <a:srgbClr val="000000"/>
              </a:buClr>
              <a:buSzPct val="100000"/>
              <a:defRPr/>
            </a:pPr>
            <a:r>
              <a:rPr lang="en-US" sz="1200" b="1" i="1">
                <a:solidFill>
                  <a:srgbClr val="FF3300"/>
                </a:solidFill>
                <a:effectLst>
                  <a:outerShdw blurRad="38100" dist="38100" dir="2700000" algn="tl">
                    <a:srgbClr val="000000"/>
                  </a:outerShdw>
                </a:effectLst>
                <a:latin typeface="Arial" panose="020B0604020202020204" pitchFamily="34" charset="0"/>
              </a:rPr>
              <a:t>Survival</a:t>
            </a:r>
          </a:p>
        </p:txBody>
      </p:sp>
      <p:sp>
        <p:nvSpPr>
          <p:cNvPr id="148527" name="Text Box 47">
            <a:extLst>
              <a:ext uri="{FF2B5EF4-FFF2-40B4-BE49-F238E27FC236}">
                <a16:creationId xmlns:a16="http://schemas.microsoft.com/office/drawing/2014/main" id="{0C9EB0CA-BC34-C486-A177-9DC60B3894BA}"/>
              </a:ext>
            </a:extLst>
          </p:cNvPr>
          <p:cNvSpPr txBox="1">
            <a:spLocks noChangeArrowheads="1"/>
          </p:cNvSpPr>
          <p:nvPr/>
        </p:nvSpPr>
        <p:spPr bwMode="auto">
          <a:xfrm>
            <a:off x="6877051" y="5214939"/>
            <a:ext cx="1082675" cy="274637"/>
          </a:xfrm>
          <a:prstGeom prst="rect">
            <a:avLst/>
          </a:prstGeom>
          <a:noFill/>
          <a:ln w="9525">
            <a:noFill/>
            <a:miter lim="800000"/>
            <a:headEnd/>
            <a:tailEnd/>
          </a:ln>
          <a:effectLst/>
        </p:spPr>
        <p:txBody>
          <a:bodyPr wrap="none">
            <a:spAutoFit/>
          </a:bodyPr>
          <a:lstStyle/>
          <a:p>
            <a:pPr algn="r" eaLnBrk="0" fontAlgn="base" hangingPunct="0">
              <a:lnSpc>
                <a:spcPct val="97000"/>
              </a:lnSpc>
              <a:spcBef>
                <a:spcPct val="0"/>
              </a:spcBef>
              <a:spcAft>
                <a:spcPct val="0"/>
              </a:spcAft>
              <a:buClr>
                <a:srgbClr val="000000"/>
              </a:buClr>
              <a:buSzPct val="100000"/>
              <a:defRPr/>
            </a:pPr>
            <a:r>
              <a:rPr lang="en-US" sz="1200" b="1" i="1">
                <a:solidFill>
                  <a:srgbClr val="FF3300"/>
                </a:solidFill>
                <a:effectLst>
                  <a:outerShdw blurRad="38100" dist="38100" dir="2700000" algn="tl">
                    <a:srgbClr val="000000"/>
                  </a:outerShdw>
                </a:effectLst>
                <a:latin typeface="Arial" panose="020B0604020202020204" pitchFamily="34" charset="0"/>
              </a:rPr>
              <a:t>Proliferation</a:t>
            </a:r>
          </a:p>
        </p:txBody>
      </p:sp>
      <p:sp>
        <p:nvSpPr>
          <p:cNvPr id="148528" name="Text Box 48">
            <a:extLst>
              <a:ext uri="{FF2B5EF4-FFF2-40B4-BE49-F238E27FC236}">
                <a16:creationId xmlns:a16="http://schemas.microsoft.com/office/drawing/2014/main" id="{D98B031D-B96B-77F4-0C00-E607B0A46456}"/>
              </a:ext>
            </a:extLst>
          </p:cNvPr>
          <p:cNvSpPr txBox="1">
            <a:spLocks noChangeArrowheads="1"/>
          </p:cNvSpPr>
          <p:nvPr/>
        </p:nvSpPr>
        <p:spPr bwMode="auto">
          <a:xfrm>
            <a:off x="4800600" y="4652964"/>
            <a:ext cx="1817688" cy="274637"/>
          </a:xfrm>
          <a:prstGeom prst="rect">
            <a:avLst/>
          </a:prstGeom>
          <a:noFill/>
          <a:ln w="9525">
            <a:noFill/>
            <a:miter lim="800000"/>
            <a:headEnd/>
            <a:tailEnd/>
          </a:ln>
          <a:effectLst/>
        </p:spPr>
        <p:txBody>
          <a:bodyPr wrap="none">
            <a:spAutoFit/>
          </a:bodyPr>
          <a:lstStyle/>
          <a:p>
            <a:pPr algn="r" eaLnBrk="0" fontAlgn="base" hangingPunct="0">
              <a:lnSpc>
                <a:spcPct val="97000"/>
              </a:lnSpc>
              <a:spcBef>
                <a:spcPct val="0"/>
              </a:spcBef>
              <a:spcAft>
                <a:spcPct val="0"/>
              </a:spcAft>
              <a:buClr>
                <a:srgbClr val="000000"/>
              </a:buClr>
              <a:buSzPct val="100000"/>
              <a:defRPr/>
            </a:pPr>
            <a:r>
              <a:rPr lang="en-US" sz="1200" b="1" i="1">
                <a:solidFill>
                  <a:srgbClr val="FF3300"/>
                </a:solidFill>
                <a:effectLst>
                  <a:outerShdw blurRad="38100" dist="38100" dir="2700000" algn="tl">
                    <a:srgbClr val="000000"/>
                  </a:outerShdw>
                </a:effectLst>
                <a:latin typeface="Arial" panose="020B0604020202020204" pitchFamily="34" charset="0"/>
              </a:rPr>
              <a:t>Cell-cycle progression</a:t>
            </a:r>
          </a:p>
        </p:txBody>
      </p:sp>
      <p:sp>
        <p:nvSpPr>
          <p:cNvPr id="36880" name="Line 49">
            <a:extLst>
              <a:ext uri="{FF2B5EF4-FFF2-40B4-BE49-F238E27FC236}">
                <a16:creationId xmlns:a16="http://schemas.microsoft.com/office/drawing/2014/main" id="{CA96F9AD-9106-1C30-68E0-AB85B4DD9561}"/>
              </a:ext>
            </a:extLst>
          </p:cNvPr>
          <p:cNvSpPr>
            <a:spLocks noChangeShapeType="1"/>
          </p:cNvSpPr>
          <p:nvPr/>
        </p:nvSpPr>
        <p:spPr bwMode="auto">
          <a:xfrm flipH="1">
            <a:off x="6240464" y="4310063"/>
            <a:ext cx="465137" cy="34925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881" name="Line 50">
            <a:extLst>
              <a:ext uri="{FF2B5EF4-FFF2-40B4-BE49-F238E27FC236}">
                <a16:creationId xmlns:a16="http://schemas.microsoft.com/office/drawing/2014/main" id="{859021F4-7214-378F-3299-9163E333F519}"/>
              </a:ext>
            </a:extLst>
          </p:cNvPr>
          <p:cNvSpPr>
            <a:spLocks noChangeShapeType="1"/>
          </p:cNvSpPr>
          <p:nvPr/>
        </p:nvSpPr>
        <p:spPr bwMode="auto">
          <a:xfrm flipH="1">
            <a:off x="6748463" y="4325939"/>
            <a:ext cx="87312" cy="638175"/>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882" name="Line 51">
            <a:extLst>
              <a:ext uri="{FF2B5EF4-FFF2-40B4-BE49-F238E27FC236}">
                <a16:creationId xmlns:a16="http://schemas.microsoft.com/office/drawing/2014/main" id="{F86F1366-408C-C73D-0B1C-715AC1359792}"/>
              </a:ext>
            </a:extLst>
          </p:cNvPr>
          <p:cNvSpPr>
            <a:spLocks noChangeShapeType="1"/>
          </p:cNvSpPr>
          <p:nvPr/>
        </p:nvSpPr>
        <p:spPr bwMode="auto">
          <a:xfrm>
            <a:off x="6994525" y="4311650"/>
            <a:ext cx="363538" cy="928688"/>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grpSp>
        <p:nvGrpSpPr>
          <p:cNvPr id="36883" name="Group 52">
            <a:extLst>
              <a:ext uri="{FF2B5EF4-FFF2-40B4-BE49-F238E27FC236}">
                <a16:creationId xmlns:a16="http://schemas.microsoft.com/office/drawing/2014/main" id="{7637E5FD-53E9-D0DB-CCA9-A9DE1CCF4A11}"/>
              </a:ext>
            </a:extLst>
          </p:cNvPr>
          <p:cNvGrpSpPr>
            <a:grpSpLocks/>
          </p:cNvGrpSpPr>
          <p:nvPr/>
        </p:nvGrpSpPr>
        <p:grpSpPr bwMode="auto">
          <a:xfrm>
            <a:off x="5407025" y="3046413"/>
            <a:ext cx="508000" cy="1231900"/>
            <a:chOff x="2599" y="1919"/>
            <a:chExt cx="320" cy="776"/>
          </a:xfrm>
        </p:grpSpPr>
        <p:grpSp>
          <p:nvGrpSpPr>
            <p:cNvPr id="36916" name="Group 53">
              <a:extLst>
                <a:ext uri="{FF2B5EF4-FFF2-40B4-BE49-F238E27FC236}">
                  <a16:creationId xmlns:a16="http://schemas.microsoft.com/office/drawing/2014/main" id="{6F7590B8-21F2-0448-74FB-9CCAB64B3168}"/>
                </a:ext>
              </a:extLst>
            </p:cNvPr>
            <p:cNvGrpSpPr>
              <a:grpSpLocks/>
            </p:cNvGrpSpPr>
            <p:nvPr/>
          </p:nvGrpSpPr>
          <p:grpSpPr bwMode="auto">
            <a:xfrm>
              <a:off x="2663" y="1919"/>
              <a:ext cx="222" cy="756"/>
              <a:chOff x="3913" y="1268"/>
              <a:chExt cx="624" cy="2126"/>
            </a:xfrm>
          </p:grpSpPr>
          <p:grpSp>
            <p:nvGrpSpPr>
              <p:cNvPr id="36931" name="Group 54">
                <a:extLst>
                  <a:ext uri="{FF2B5EF4-FFF2-40B4-BE49-F238E27FC236}">
                    <a16:creationId xmlns:a16="http://schemas.microsoft.com/office/drawing/2014/main" id="{CDE93C2F-2988-A11B-6843-2B30E75442AF}"/>
                  </a:ext>
                </a:extLst>
              </p:cNvPr>
              <p:cNvGrpSpPr>
                <a:grpSpLocks/>
              </p:cNvGrpSpPr>
              <p:nvPr/>
            </p:nvGrpSpPr>
            <p:grpSpPr bwMode="auto">
              <a:xfrm>
                <a:off x="3913" y="1268"/>
                <a:ext cx="270" cy="2126"/>
                <a:chOff x="4716" y="1586"/>
                <a:chExt cx="270" cy="2126"/>
              </a:xfrm>
            </p:grpSpPr>
            <p:sp>
              <p:nvSpPr>
                <p:cNvPr id="36937" name="Rectangle 55">
                  <a:extLst>
                    <a:ext uri="{FF2B5EF4-FFF2-40B4-BE49-F238E27FC236}">
                      <a16:creationId xmlns:a16="http://schemas.microsoft.com/office/drawing/2014/main" id="{6CFE7678-06A3-51CF-0BA8-3CA3990E16C6}"/>
                    </a:ext>
                  </a:extLst>
                </p:cNvPr>
                <p:cNvSpPr>
                  <a:spLocks noChangeArrowheads="1"/>
                </p:cNvSpPr>
                <p:nvPr/>
              </p:nvSpPr>
              <p:spPr bwMode="auto">
                <a:xfrm>
                  <a:off x="4804" y="1990"/>
                  <a:ext cx="94" cy="1722"/>
                </a:xfrm>
                <a:prstGeom prst="rect">
                  <a:avLst/>
                </a:prstGeom>
                <a:gradFill rotWithShape="1">
                  <a:gsLst>
                    <a:gs pos="0">
                      <a:srgbClr val="765E00"/>
                    </a:gs>
                    <a:gs pos="50000">
                      <a:srgbClr val="FFCC00"/>
                    </a:gs>
                    <a:gs pos="100000">
                      <a:srgbClr val="765E00"/>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36938" name="Freeform 56">
                  <a:extLst>
                    <a:ext uri="{FF2B5EF4-FFF2-40B4-BE49-F238E27FC236}">
                      <a16:creationId xmlns:a16="http://schemas.microsoft.com/office/drawing/2014/main" id="{BFFBF879-784E-859B-637A-1C592721EE2C}"/>
                    </a:ext>
                  </a:extLst>
                </p:cNvPr>
                <p:cNvSpPr>
                  <a:spLocks/>
                </p:cNvSpPr>
                <p:nvPr/>
              </p:nvSpPr>
              <p:spPr bwMode="auto">
                <a:xfrm>
                  <a:off x="4716" y="1586"/>
                  <a:ext cx="270" cy="514"/>
                </a:xfrm>
                <a:custGeom>
                  <a:avLst/>
                  <a:gdLst>
                    <a:gd name="T0" fmla="*/ 270 w 270"/>
                    <a:gd name="T1" fmla="*/ 418 h 514"/>
                    <a:gd name="T2" fmla="*/ 270 w 270"/>
                    <a:gd name="T3" fmla="*/ 418 h 514"/>
                    <a:gd name="T4" fmla="*/ 268 w 270"/>
                    <a:gd name="T5" fmla="*/ 438 h 514"/>
                    <a:gd name="T6" fmla="*/ 262 w 270"/>
                    <a:gd name="T7" fmla="*/ 456 h 514"/>
                    <a:gd name="T8" fmla="*/ 254 w 270"/>
                    <a:gd name="T9" fmla="*/ 472 h 514"/>
                    <a:gd name="T10" fmla="*/ 242 w 270"/>
                    <a:gd name="T11" fmla="*/ 486 h 514"/>
                    <a:gd name="T12" fmla="*/ 228 w 270"/>
                    <a:gd name="T13" fmla="*/ 498 h 514"/>
                    <a:gd name="T14" fmla="*/ 212 w 270"/>
                    <a:gd name="T15" fmla="*/ 506 h 514"/>
                    <a:gd name="T16" fmla="*/ 194 w 270"/>
                    <a:gd name="T17" fmla="*/ 512 h 514"/>
                    <a:gd name="T18" fmla="*/ 174 w 270"/>
                    <a:gd name="T19" fmla="*/ 514 h 514"/>
                    <a:gd name="T20" fmla="*/ 96 w 270"/>
                    <a:gd name="T21" fmla="*/ 514 h 514"/>
                    <a:gd name="T22" fmla="*/ 96 w 270"/>
                    <a:gd name="T23" fmla="*/ 514 h 514"/>
                    <a:gd name="T24" fmla="*/ 76 w 270"/>
                    <a:gd name="T25" fmla="*/ 512 h 514"/>
                    <a:gd name="T26" fmla="*/ 58 w 270"/>
                    <a:gd name="T27" fmla="*/ 506 h 514"/>
                    <a:gd name="T28" fmla="*/ 42 w 270"/>
                    <a:gd name="T29" fmla="*/ 498 h 514"/>
                    <a:gd name="T30" fmla="*/ 28 w 270"/>
                    <a:gd name="T31" fmla="*/ 486 h 514"/>
                    <a:gd name="T32" fmla="*/ 16 w 270"/>
                    <a:gd name="T33" fmla="*/ 472 h 514"/>
                    <a:gd name="T34" fmla="*/ 8 w 270"/>
                    <a:gd name="T35" fmla="*/ 456 h 514"/>
                    <a:gd name="T36" fmla="*/ 2 w 270"/>
                    <a:gd name="T37" fmla="*/ 438 h 514"/>
                    <a:gd name="T38" fmla="*/ 0 w 270"/>
                    <a:gd name="T39" fmla="*/ 418 h 514"/>
                    <a:gd name="T40" fmla="*/ 0 w 270"/>
                    <a:gd name="T41" fmla="*/ 96 h 514"/>
                    <a:gd name="T42" fmla="*/ 0 w 270"/>
                    <a:gd name="T43" fmla="*/ 96 h 514"/>
                    <a:gd name="T44" fmla="*/ 2 w 270"/>
                    <a:gd name="T45" fmla="*/ 76 h 514"/>
                    <a:gd name="T46" fmla="*/ 8 w 270"/>
                    <a:gd name="T47" fmla="*/ 58 h 514"/>
                    <a:gd name="T48" fmla="*/ 16 w 270"/>
                    <a:gd name="T49" fmla="*/ 42 h 514"/>
                    <a:gd name="T50" fmla="*/ 28 w 270"/>
                    <a:gd name="T51" fmla="*/ 28 h 514"/>
                    <a:gd name="T52" fmla="*/ 42 w 270"/>
                    <a:gd name="T53" fmla="*/ 16 h 514"/>
                    <a:gd name="T54" fmla="*/ 58 w 270"/>
                    <a:gd name="T55" fmla="*/ 8 h 514"/>
                    <a:gd name="T56" fmla="*/ 76 w 270"/>
                    <a:gd name="T57" fmla="*/ 2 h 514"/>
                    <a:gd name="T58" fmla="*/ 96 w 270"/>
                    <a:gd name="T59" fmla="*/ 0 h 514"/>
                    <a:gd name="T60" fmla="*/ 174 w 270"/>
                    <a:gd name="T61" fmla="*/ 0 h 514"/>
                    <a:gd name="T62" fmla="*/ 174 w 270"/>
                    <a:gd name="T63" fmla="*/ 0 h 514"/>
                    <a:gd name="T64" fmla="*/ 194 w 270"/>
                    <a:gd name="T65" fmla="*/ 2 h 514"/>
                    <a:gd name="T66" fmla="*/ 212 w 270"/>
                    <a:gd name="T67" fmla="*/ 8 h 514"/>
                    <a:gd name="T68" fmla="*/ 228 w 270"/>
                    <a:gd name="T69" fmla="*/ 16 h 514"/>
                    <a:gd name="T70" fmla="*/ 242 w 270"/>
                    <a:gd name="T71" fmla="*/ 28 h 514"/>
                    <a:gd name="T72" fmla="*/ 254 w 270"/>
                    <a:gd name="T73" fmla="*/ 42 h 514"/>
                    <a:gd name="T74" fmla="*/ 262 w 270"/>
                    <a:gd name="T75" fmla="*/ 58 h 514"/>
                    <a:gd name="T76" fmla="*/ 268 w 270"/>
                    <a:gd name="T77" fmla="*/ 76 h 514"/>
                    <a:gd name="T78" fmla="*/ 270 w 270"/>
                    <a:gd name="T79" fmla="*/ 96 h 514"/>
                    <a:gd name="T80" fmla="*/ 270 w 270"/>
                    <a:gd name="T81" fmla="*/ 418 h 5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0"/>
                    <a:gd name="T124" fmla="*/ 0 h 514"/>
                    <a:gd name="T125" fmla="*/ 270 w 270"/>
                    <a:gd name="T126" fmla="*/ 514 h 5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76" y="512"/>
                      </a:lnTo>
                      <a:lnTo>
                        <a:pt x="58" y="506"/>
                      </a:lnTo>
                      <a:lnTo>
                        <a:pt x="42" y="498"/>
                      </a:lnTo>
                      <a:lnTo>
                        <a:pt x="28" y="486"/>
                      </a:lnTo>
                      <a:lnTo>
                        <a:pt x="16" y="472"/>
                      </a:lnTo>
                      <a:lnTo>
                        <a:pt x="8" y="456"/>
                      </a:lnTo>
                      <a:lnTo>
                        <a:pt x="2" y="438"/>
                      </a:lnTo>
                      <a:lnTo>
                        <a:pt x="0" y="418"/>
                      </a:lnTo>
                      <a:lnTo>
                        <a:pt x="0" y="96"/>
                      </a:lnTo>
                      <a:lnTo>
                        <a:pt x="2" y="76"/>
                      </a:lnTo>
                      <a:lnTo>
                        <a:pt x="8" y="58"/>
                      </a:lnTo>
                      <a:lnTo>
                        <a:pt x="16" y="42"/>
                      </a:lnTo>
                      <a:lnTo>
                        <a:pt x="28" y="28"/>
                      </a:lnTo>
                      <a:lnTo>
                        <a:pt x="42" y="16"/>
                      </a:lnTo>
                      <a:lnTo>
                        <a:pt x="58" y="8"/>
                      </a:lnTo>
                      <a:lnTo>
                        <a:pt x="76" y="2"/>
                      </a:lnTo>
                      <a:lnTo>
                        <a:pt x="96"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76475E"/>
                    </a:gs>
                    <a:gs pos="50000">
                      <a:srgbClr val="FF99CC"/>
                    </a:gs>
                    <a:gs pos="100000">
                      <a:srgbClr val="76475E"/>
                    </a:gs>
                  </a:gsLst>
                  <a:lin ang="0" scaled="1"/>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39" name="Rectangle 57">
                  <a:extLst>
                    <a:ext uri="{FF2B5EF4-FFF2-40B4-BE49-F238E27FC236}">
                      <a16:creationId xmlns:a16="http://schemas.microsoft.com/office/drawing/2014/main" id="{22C6B861-A3DA-4BB4-1C23-060422769DFC}"/>
                    </a:ext>
                  </a:extLst>
                </p:cNvPr>
                <p:cNvSpPr>
                  <a:spLocks noChangeArrowheads="1"/>
                </p:cNvSpPr>
                <p:nvPr/>
              </p:nvSpPr>
              <p:spPr bwMode="auto">
                <a:xfrm>
                  <a:off x="4766" y="2672"/>
                  <a:ext cx="170" cy="556"/>
                </a:xfrm>
                <a:prstGeom prst="rect">
                  <a:avLst/>
                </a:prstGeom>
                <a:gradFill rotWithShape="1">
                  <a:gsLst>
                    <a:gs pos="0">
                      <a:srgbClr val="76475E"/>
                    </a:gs>
                    <a:gs pos="50000">
                      <a:srgbClr val="FF99CC"/>
                    </a:gs>
                    <a:gs pos="100000">
                      <a:srgbClr val="76475E"/>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grpSp>
            <p:nvGrpSpPr>
              <p:cNvPr id="36932" name="Group 58">
                <a:extLst>
                  <a:ext uri="{FF2B5EF4-FFF2-40B4-BE49-F238E27FC236}">
                    <a16:creationId xmlns:a16="http://schemas.microsoft.com/office/drawing/2014/main" id="{EE02DB72-CA95-236A-72DC-E269423D67ED}"/>
                  </a:ext>
                </a:extLst>
              </p:cNvPr>
              <p:cNvGrpSpPr>
                <a:grpSpLocks/>
              </p:cNvGrpSpPr>
              <p:nvPr/>
            </p:nvGrpSpPr>
            <p:grpSpPr bwMode="auto">
              <a:xfrm>
                <a:off x="4267" y="1268"/>
                <a:ext cx="270" cy="2126"/>
                <a:chOff x="4716" y="1586"/>
                <a:chExt cx="270" cy="2126"/>
              </a:xfrm>
            </p:grpSpPr>
            <p:sp>
              <p:nvSpPr>
                <p:cNvPr id="36934" name="Rectangle 59">
                  <a:extLst>
                    <a:ext uri="{FF2B5EF4-FFF2-40B4-BE49-F238E27FC236}">
                      <a16:creationId xmlns:a16="http://schemas.microsoft.com/office/drawing/2014/main" id="{41747AF5-65CD-D61B-DEBE-4904B1644511}"/>
                    </a:ext>
                  </a:extLst>
                </p:cNvPr>
                <p:cNvSpPr>
                  <a:spLocks noChangeArrowheads="1"/>
                </p:cNvSpPr>
                <p:nvPr/>
              </p:nvSpPr>
              <p:spPr bwMode="auto">
                <a:xfrm>
                  <a:off x="4804" y="1990"/>
                  <a:ext cx="94" cy="1722"/>
                </a:xfrm>
                <a:prstGeom prst="rect">
                  <a:avLst/>
                </a:prstGeom>
                <a:gradFill rotWithShape="1">
                  <a:gsLst>
                    <a:gs pos="0">
                      <a:srgbClr val="765E00"/>
                    </a:gs>
                    <a:gs pos="50000">
                      <a:srgbClr val="FFCC00"/>
                    </a:gs>
                    <a:gs pos="100000">
                      <a:srgbClr val="765E00"/>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36935" name="Freeform 60">
                  <a:extLst>
                    <a:ext uri="{FF2B5EF4-FFF2-40B4-BE49-F238E27FC236}">
                      <a16:creationId xmlns:a16="http://schemas.microsoft.com/office/drawing/2014/main" id="{638B522F-E04F-2BB3-C715-E54DF8034ACE}"/>
                    </a:ext>
                  </a:extLst>
                </p:cNvPr>
                <p:cNvSpPr>
                  <a:spLocks/>
                </p:cNvSpPr>
                <p:nvPr/>
              </p:nvSpPr>
              <p:spPr bwMode="auto">
                <a:xfrm>
                  <a:off x="4716" y="1586"/>
                  <a:ext cx="270" cy="514"/>
                </a:xfrm>
                <a:custGeom>
                  <a:avLst/>
                  <a:gdLst>
                    <a:gd name="T0" fmla="*/ 270 w 270"/>
                    <a:gd name="T1" fmla="*/ 418 h 514"/>
                    <a:gd name="T2" fmla="*/ 270 w 270"/>
                    <a:gd name="T3" fmla="*/ 418 h 514"/>
                    <a:gd name="T4" fmla="*/ 268 w 270"/>
                    <a:gd name="T5" fmla="*/ 438 h 514"/>
                    <a:gd name="T6" fmla="*/ 262 w 270"/>
                    <a:gd name="T7" fmla="*/ 456 h 514"/>
                    <a:gd name="T8" fmla="*/ 254 w 270"/>
                    <a:gd name="T9" fmla="*/ 472 h 514"/>
                    <a:gd name="T10" fmla="*/ 242 w 270"/>
                    <a:gd name="T11" fmla="*/ 486 h 514"/>
                    <a:gd name="T12" fmla="*/ 228 w 270"/>
                    <a:gd name="T13" fmla="*/ 498 h 514"/>
                    <a:gd name="T14" fmla="*/ 212 w 270"/>
                    <a:gd name="T15" fmla="*/ 506 h 514"/>
                    <a:gd name="T16" fmla="*/ 194 w 270"/>
                    <a:gd name="T17" fmla="*/ 512 h 514"/>
                    <a:gd name="T18" fmla="*/ 174 w 270"/>
                    <a:gd name="T19" fmla="*/ 514 h 514"/>
                    <a:gd name="T20" fmla="*/ 96 w 270"/>
                    <a:gd name="T21" fmla="*/ 514 h 514"/>
                    <a:gd name="T22" fmla="*/ 96 w 270"/>
                    <a:gd name="T23" fmla="*/ 514 h 514"/>
                    <a:gd name="T24" fmla="*/ 76 w 270"/>
                    <a:gd name="T25" fmla="*/ 512 h 514"/>
                    <a:gd name="T26" fmla="*/ 58 w 270"/>
                    <a:gd name="T27" fmla="*/ 506 h 514"/>
                    <a:gd name="T28" fmla="*/ 42 w 270"/>
                    <a:gd name="T29" fmla="*/ 498 h 514"/>
                    <a:gd name="T30" fmla="*/ 28 w 270"/>
                    <a:gd name="T31" fmla="*/ 486 h 514"/>
                    <a:gd name="T32" fmla="*/ 16 w 270"/>
                    <a:gd name="T33" fmla="*/ 472 h 514"/>
                    <a:gd name="T34" fmla="*/ 8 w 270"/>
                    <a:gd name="T35" fmla="*/ 456 h 514"/>
                    <a:gd name="T36" fmla="*/ 2 w 270"/>
                    <a:gd name="T37" fmla="*/ 438 h 514"/>
                    <a:gd name="T38" fmla="*/ 0 w 270"/>
                    <a:gd name="T39" fmla="*/ 418 h 514"/>
                    <a:gd name="T40" fmla="*/ 0 w 270"/>
                    <a:gd name="T41" fmla="*/ 96 h 514"/>
                    <a:gd name="T42" fmla="*/ 0 w 270"/>
                    <a:gd name="T43" fmla="*/ 96 h 514"/>
                    <a:gd name="T44" fmla="*/ 2 w 270"/>
                    <a:gd name="T45" fmla="*/ 76 h 514"/>
                    <a:gd name="T46" fmla="*/ 8 w 270"/>
                    <a:gd name="T47" fmla="*/ 58 h 514"/>
                    <a:gd name="T48" fmla="*/ 16 w 270"/>
                    <a:gd name="T49" fmla="*/ 42 h 514"/>
                    <a:gd name="T50" fmla="*/ 28 w 270"/>
                    <a:gd name="T51" fmla="*/ 28 h 514"/>
                    <a:gd name="T52" fmla="*/ 42 w 270"/>
                    <a:gd name="T53" fmla="*/ 16 h 514"/>
                    <a:gd name="T54" fmla="*/ 58 w 270"/>
                    <a:gd name="T55" fmla="*/ 8 h 514"/>
                    <a:gd name="T56" fmla="*/ 76 w 270"/>
                    <a:gd name="T57" fmla="*/ 2 h 514"/>
                    <a:gd name="T58" fmla="*/ 96 w 270"/>
                    <a:gd name="T59" fmla="*/ 0 h 514"/>
                    <a:gd name="T60" fmla="*/ 174 w 270"/>
                    <a:gd name="T61" fmla="*/ 0 h 514"/>
                    <a:gd name="T62" fmla="*/ 174 w 270"/>
                    <a:gd name="T63" fmla="*/ 0 h 514"/>
                    <a:gd name="T64" fmla="*/ 194 w 270"/>
                    <a:gd name="T65" fmla="*/ 2 h 514"/>
                    <a:gd name="T66" fmla="*/ 212 w 270"/>
                    <a:gd name="T67" fmla="*/ 8 h 514"/>
                    <a:gd name="T68" fmla="*/ 228 w 270"/>
                    <a:gd name="T69" fmla="*/ 16 h 514"/>
                    <a:gd name="T70" fmla="*/ 242 w 270"/>
                    <a:gd name="T71" fmla="*/ 28 h 514"/>
                    <a:gd name="T72" fmla="*/ 254 w 270"/>
                    <a:gd name="T73" fmla="*/ 42 h 514"/>
                    <a:gd name="T74" fmla="*/ 262 w 270"/>
                    <a:gd name="T75" fmla="*/ 58 h 514"/>
                    <a:gd name="T76" fmla="*/ 268 w 270"/>
                    <a:gd name="T77" fmla="*/ 76 h 514"/>
                    <a:gd name="T78" fmla="*/ 270 w 270"/>
                    <a:gd name="T79" fmla="*/ 96 h 514"/>
                    <a:gd name="T80" fmla="*/ 270 w 270"/>
                    <a:gd name="T81" fmla="*/ 418 h 5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0"/>
                    <a:gd name="T124" fmla="*/ 0 h 514"/>
                    <a:gd name="T125" fmla="*/ 270 w 270"/>
                    <a:gd name="T126" fmla="*/ 514 h 5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0" h="514">
                      <a:moveTo>
                        <a:pt x="270" y="418"/>
                      </a:moveTo>
                      <a:lnTo>
                        <a:pt x="270" y="418"/>
                      </a:lnTo>
                      <a:lnTo>
                        <a:pt x="268" y="438"/>
                      </a:lnTo>
                      <a:lnTo>
                        <a:pt x="262" y="456"/>
                      </a:lnTo>
                      <a:lnTo>
                        <a:pt x="254" y="472"/>
                      </a:lnTo>
                      <a:lnTo>
                        <a:pt x="242" y="486"/>
                      </a:lnTo>
                      <a:lnTo>
                        <a:pt x="228" y="498"/>
                      </a:lnTo>
                      <a:lnTo>
                        <a:pt x="212" y="506"/>
                      </a:lnTo>
                      <a:lnTo>
                        <a:pt x="194" y="512"/>
                      </a:lnTo>
                      <a:lnTo>
                        <a:pt x="174" y="514"/>
                      </a:lnTo>
                      <a:lnTo>
                        <a:pt x="96" y="514"/>
                      </a:lnTo>
                      <a:lnTo>
                        <a:pt x="76" y="512"/>
                      </a:lnTo>
                      <a:lnTo>
                        <a:pt x="58" y="506"/>
                      </a:lnTo>
                      <a:lnTo>
                        <a:pt x="42" y="498"/>
                      </a:lnTo>
                      <a:lnTo>
                        <a:pt x="28" y="486"/>
                      </a:lnTo>
                      <a:lnTo>
                        <a:pt x="16" y="472"/>
                      </a:lnTo>
                      <a:lnTo>
                        <a:pt x="8" y="456"/>
                      </a:lnTo>
                      <a:lnTo>
                        <a:pt x="2" y="438"/>
                      </a:lnTo>
                      <a:lnTo>
                        <a:pt x="0" y="418"/>
                      </a:lnTo>
                      <a:lnTo>
                        <a:pt x="0" y="96"/>
                      </a:lnTo>
                      <a:lnTo>
                        <a:pt x="2" y="76"/>
                      </a:lnTo>
                      <a:lnTo>
                        <a:pt x="8" y="58"/>
                      </a:lnTo>
                      <a:lnTo>
                        <a:pt x="16" y="42"/>
                      </a:lnTo>
                      <a:lnTo>
                        <a:pt x="28" y="28"/>
                      </a:lnTo>
                      <a:lnTo>
                        <a:pt x="42" y="16"/>
                      </a:lnTo>
                      <a:lnTo>
                        <a:pt x="58" y="8"/>
                      </a:lnTo>
                      <a:lnTo>
                        <a:pt x="76" y="2"/>
                      </a:lnTo>
                      <a:lnTo>
                        <a:pt x="96" y="0"/>
                      </a:lnTo>
                      <a:lnTo>
                        <a:pt x="174" y="0"/>
                      </a:lnTo>
                      <a:lnTo>
                        <a:pt x="194" y="2"/>
                      </a:lnTo>
                      <a:lnTo>
                        <a:pt x="212" y="8"/>
                      </a:lnTo>
                      <a:lnTo>
                        <a:pt x="228" y="16"/>
                      </a:lnTo>
                      <a:lnTo>
                        <a:pt x="242" y="28"/>
                      </a:lnTo>
                      <a:lnTo>
                        <a:pt x="254" y="42"/>
                      </a:lnTo>
                      <a:lnTo>
                        <a:pt x="262" y="58"/>
                      </a:lnTo>
                      <a:lnTo>
                        <a:pt x="268" y="76"/>
                      </a:lnTo>
                      <a:lnTo>
                        <a:pt x="270" y="96"/>
                      </a:lnTo>
                      <a:lnTo>
                        <a:pt x="270" y="418"/>
                      </a:lnTo>
                      <a:close/>
                    </a:path>
                  </a:pathLst>
                </a:custGeom>
                <a:gradFill rotWithShape="1">
                  <a:gsLst>
                    <a:gs pos="0">
                      <a:srgbClr val="76475E"/>
                    </a:gs>
                    <a:gs pos="50000">
                      <a:srgbClr val="FF99CC"/>
                    </a:gs>
                    <a:gs pos="100000">
                      <a:srgbClr val="76475E"/>
                    </a:gs>
                  </a:gsLst>
                  <a:lin ang="0" scaled="1"/>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36" name="Rectangle 61">
                  <a:extLst>
                    <a:ext uri="{FF2B5EF4-FFF2-40B4-BE49-F238E27FC236}">
                      <a16:creationId xmlns:a16="http://schemas.microsoft.com/office/drawing/2014/main" id="{D77A836B-72C5-75C5-AA4B-A88D367775C1}"/>
                    </a:ext>
                  </a:extLst>
                </p:cNvPr>
                <p:cNvSpPr>
                  <a:spLocks noChangeArrowheads="1"/>
                </p:cNvSpPr>
                <p:nvPr/>
              </p:nvSpPr>
              <p:spPr bwMode="auto">
                <a:xfrm>
                  <a:off x="4766" y="2672"/>
                  <a:ext cx="170" cy="556"/>
                </a:xfrm>
                <a:prstGeom prst="rect">
                  <a:avLst/>
                </a:prstGeom>
                <a:gradFill rotWithShape="1">
                  <a:gsLst>
                    <a:gs pos="0">
                      <a:srgbClr val="76475E"/>
                    </a:gs>
                    <a:gs pos="50000">
                      <a:srgbClr val="FF99CC"/>
                    </a:gs>
                    <a:gs pos="100000">
                      <a:srgbClr val="76475E"/>
                    </a:gs>
                  </a:gsLst>
                  <a:lin ang="0" scaled="1"/>
                </a:gradFill>
                <a:ln w="12700">
                  <a:solidFill>
                    <a:srgbClr val="666699"/>
                  </a:solidFill>
                  <a:miter lim="800000"/>
                  <a:headEnd/>
                  <a:tailEnd/>
                </a:ln>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sp>
            <p:nvSpPr>
              <p:cNvPr id="36933" name="Freeform 62">
                <a:extLst>
                  <a:ext uri="{FF2B5EF4-FFF2-40B4-BE49-F238E27FC236}">
                    <a16:creationId xmlns:a16="http://schemas.microsoft.com/office/drawing/2014/main" id="{F51BD686-7DE7-2C91-99A3-0EEF60EFFB37}"/>
                  </a:ext>
                </a:extLst>
              </p:cNvPr>
              <p:cNvSpPr>
                <a:spLocks/>
              </p:cNvSpPr>
              <p:nvPr/>
            </p:nvSpPr>
            <p:spPr bwMode="auto">
              <a:xfrm>
                <a:off x="4089" y="1532"/>
                <a:ext cx="242" cy="242"/>
              </a:xfrm>
              <a:custGeom>
                <a:avLst/>
                <a:gdLst>
                  <a:gd name="T0" fmla="*/ 242 w 242"/>
                  <a:gd name="T1" fmla="*/ 120 h 242"/>
                  <a:gd name="T2" fmla="*/ 242 w 242"/>
                  <a:gd name="T3" fmla="*/ 120 h 242"/>
                  <a:gd name="T4" fmla="*/ 242 w 242"/>
                  <a:gd name="T5" fmla="*/ 134 h 242"/>
                  <a:gd name="T6" fmla="*/ 240 w 242"/>
                  <a:gd name="T7" fmla="*/ 146 h 242"/>
                  <a:gd name="T8" fmla="*/ 232 w 242"/>
                  <a:gd name="T9" fmla="*/ 168 h 242"/>
                  <a:gd name="T10" fmla="*/ 222 w 242"/>
                  <a:gd name="T11" fmla="*/ 188 h 242"/>
                  <a:gd name="T12" fmla="*/ 206 w 242"/>
                  <a:gd name="T13" fmla="*/ 206 h 242"/>
                  <a:gd name="T14" fmla="*/ 188 w 242"/>
                  <a:gd name="T15" fmla="*/ 222 h 242"/>
                  <a:gd name="T16" fmla="*/ 168 w 242"/>
                  <a:gd name="T17" fmla="*/ 232 h 242"/>
                  <a:gd name="T18" fmla="*/ 144 w 242"/>
                  <a:gd name="T19" fmla="*/ 240 h 242"/>
                  <a:gd name="T20" fmla="*/ 132 w 242"/>
                  <a:gd name="T21" fmla="*/ 242 h 242"/>
                  <a:gd name="T22" fmla="*/ 120 w 242"/>
                  <a:gd name="T23" fmla="*/ 242 h 242"/>
                  <a:gd name="T24" fmla="*/ 120 w 242"/>
                  <a:gd name="T25" fmla="*/ 242 h 242"/>
                  <a:gd name="T26" fmla="*/ 108 w 242"/>
                  <a:gd name="T27" fmla="*/ 242 h 242"/>
                  <a:gd name="T28" fmla="*/ 96 w 242"/>
                  <a:gd name="T29" fmla="*/ 240 h 242"/>
                  <a:gd name="T30" fmla="*/ 74 w 242"/>
                  <a:gd name="T31" fmla="*/ 232 h 242"/>
                  <a:gd name="T32" fmla="*/ 52 w 242"/>
                  <a:gd name="T33" fmla="*/ 222 h 242"/>
                  <a:gd name="T34" fmla="*/ 34 w 242"/>
                  <a:gd name="T35" fmla="*/ 206 h 242"/>
                  <a:gd name="T36" fmla="*/ 20 w 242"/>
                  <a:gd name="T37" fmla="*/ 188 h 242"/>
                  <a:gd name="T38" fmla="*/ 8 w 242"/>
                  <a:gd name="T39" fmla="*/ 168 h 242"/>
                  <a:gd name="T40" fmla="*/ 2 w 242"/>
                  <a:gd name="T41" fmla="*/ 146 h 242"/>
                  <a:gd name="T42" fmla="*/ 0 w 242"/>
                  <a:gd name="T43" fmla="*/ 134 h 242"/>
                  <a:gd name="T44" fmla="*/ 0 w 242"/>
                  <a:gd name="T45" fmla="*/ 120 h 242"/>
                  <a:gd name="T46" fmla="*/ 0 w 242"/>
                  <a:gd name="T47" fmla="*/ 120 h 242"/>
                  <a:gd name="T48" fmla="*/ 0 w 242"/>
                  <a:gd name="T49" fmla="*/ 108 h 242"/>
                  <a:gd name="T50" fmla="*/ 2 w 242"/>
                  <a:gd name="T51" fmla="*/ 96 h 242"/>
                  <a:gd name="T52" fmla="*/ 8 w 242"/>
                  <a:gd name="T53" fmla="*/ 74 h 242"/>
                  <a:gd name="T54" fmla="*/ 20 w 242"/>
                  <a:gd name="T55" fmla="*/ 52 h 242"/>
                  <a:gd name="T56" fmla="*/ 34 w 242"/>
                  <a:gd name="T57" fmla="*/ 34 h 242"/>
                  <a:gd name="T58" fmla="*/ 52 w 242"/>
                  <a:gd name="T59" fmla="*/ 20 h 242"/>
                  <a:gd name="T60" fmla="*/ 74 w 242"/>
                  <a:gd name="T61" fmla="*/ 8 h 242"/>
                  <a:gd name="T62" fmla="*/ 96 w 242"/>
                  <a:gd name="T63" fmla="*/ 2 h 242"/>
                  <a:gd name="T64" fmla="*/ 108 w 242"/>
                  <a:gd name="T65" fmla="*/ 0 h 242"/>
                  <a:gd name="T66" fmla="*/ 120 w 242"/>
                  <a:gd name="T67" fmla="*/ 0 h 242"/>
                  <a:gd name="T68" fmla="*/ 120 w 242"/>
                  <a:gd name="T69" fmla="*/ 0 h 242"/>
                  <a:gd name="T70" fmla="*/ 132 w 242"/>
                  <a:gd name="T71" fmla="*/ 0 h 242"/>
                  <a:gd name="T72" fmla="*/ 144 w 242"/>
                  <a:gd name="T73" fmla="*/ 2 h 242"/>
                  <a:gd name="T74" fmla="*/ 168 w 242"/>
                  <a:gd name="T75" fmla="*/ 8 h 242"/>
                  <a:gd name="T76" fmla="*/ 188 w 242"/>
                  <a:gd name="T77" fmla="*/ 20 h 242"/>
                  <a:gd name="T78" fmla="*/ 206 w 242"/>
                  <a:gd name="T79" fmla="*/ 34 h 242"/>
                  <a:gd name="T80" fmla="*/ 222 w 242"/>
                  <a:gd name="T81" fmla="*/ 52 h 242"/>
                  <a:gd name="T82" fmla="*/ 232 w 242"/>
                  <a:gd name="T83" fmla="*/ 74 h 242"/>
                  <a:gd name="T84" fmla="*/ 240 w 242"/>
                  <a:gd name="T85" fmla="*/ 96 h 242"/>
                  <a:gd name="T86" fmla="*/ 242 w 242"/>
                  <a:gd name="T87" fmla="*/ 108 h 242"/>
                  <a:gd name="T88" fmla="*/ 242 w 242"/>
                  <a:gd name="T89" fmla="*/ 120 h 242"/>
                  <a:gd name="T90" fmla="*/ 242 w 242"/>
                  <a:gd name="T91" fmla="*/ 12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gradFill rotWithShape="1">
                <a:gsLst>
                  <a:gs pos="0">
                    <a:srgbClr val="FF9900"/>
                  </a:gs>
                  <a:gs pos="100000">
                    <a:srgbClr val="764700"/>
                  </a:gs>
                </a:gsLst>
                <a:path path="rect">
                  <a:fillToRect l="50000" t="50000" r="50000" b="50000"/>
                </a:path>
              </a:gradFill>
              <a:ln w="12700">
                <a:solidFill>
                  <a:srgbClr val="666699"/>
                </a:solidFill>
                <a:round/>
                <a:headEnd/>
                <a:tailEnd/>
              </a:ln>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grpSp>
        <p:grpSp>
          <p:nvGrpSpPr>
            <p:cNvPr id="36917" name="Group 63">
              <a:extLst>
                <a:ext uri="{FF2B5EF4-FFF2-40B4-BE49-F238E27FC236}">
                  <a16:creationId xmlns:a16="http://schemas.microsoft.com/office/drawing/2014/main" id="{E14227C3-3C38-2A70-01A2-B977A02B6FBA}"/>
                </a:ext>
              </a:extLst>
            </p:cNvPr>
            <p:cNvGrpSpPr>
              <a:grpSpLocks/>
            </p:cNvGrpSpPr>
            <p:nvPr/>
          </p:nvGrpSpPr>
          <p:grpSpPr bwMode="auto">
            <a:xfrm>
              <a:off x="2599" y="2495"/>
              <a:ext cx="128" cy="200"/>
              <a:chOff x="2599" y="2495"/>
              <a:chExt cx="128" cy="200"/>
            </a:xfrm>
          </p:grpSpPr>
          <p:grpSp>
            <p:nvGrpSpPr>
              <p:cNvPr id="36925" name="Group 64">
                <a:extLst>
                  <a:ext uri="{FF2B5EF4-FFF2-40B4-BE49-F238E27FC236}">
                    <a16:creationId xmlns:a16="http://schemas.microsoft.com/office/drawing/2014/main" id="{08E40BFD-AD80-FC7E-5FDD-CEE7213B2D94}"/>
                  </a:ext>
                </a:extLst>
              </p:cNvPr>
              <p:cNvGrpSpPr>
                <a:grpSpLocks/>
              </p:cNvGrpSpPr>
              <p:nvPr/>
            </p:nvGrpSpPr>
            <p:grpSpPr bwMode="auto">
              <a:xfrm>
                <a:off x="2599" y="2495"/>
                <a:ext cx="128" cy="116"/>
                <a:chOff x="2599" y="2503"/>
                <a:chExt cx="128" cy="116"/>
              </a:xfrm>
            </p:grpSpPr>
            <p:sp>
              <p:nvSpPr>
                <p:cNvPr id="36929" name="Freeform 65">
                  <a:extLst>
                    <a:ext uri="{FF2B5EF4-FFF2-40B4-BE49-F238E27FC236}">
                      <a16:creationId xmlns:a16="http://schemas.microsoft.com/office/drawing/2014/main" id="{E50D6CC3-EC6A-A34F-D23D-E02075C1DB0A}"/>
                    </a:ext>
                  </a:extLst>
                </p:cNvPr>
                <p:cNvSpPr>
                  <a:spLocks/>
                </p:cNvSpPr>
                <p:nvPr/>
              </p:nvSpPr>
              <p:spPr bwMode="auto">
                <a:xfrm>
                  <a:off x="2645" y="2533"/>
                  <a:ext cx="58" cy="58"/>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solidFill>
                  <a:srgbClr val="0066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30" name="Text Box 66">
                  <a:extLst>
                    <a:ext uri="{FF2B5EF4-FFF2-40B4-BE49-F238E27FC236}">
                      <a16:creationId xmlns:a16="http://schemas.microsoft.com/office/drawing/2014/main" id="{379561BE-08F0-BFB4-83B6-6F0834D2C191}"/>
                    </a:ext>
                  </a:extLst>
                </p:cNvPr>
                <p:cNvSpPr txBox="1">
                  <a:spLocks noChangeArrowheads="1"/>
                </p:cNvSpPr>
                <p:nvPr/>
              </p:nvSpPr>
              <p:spPr bwMode="auto">
                <a:xfrm>
                  <a:off x="2599" y="2503"/>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600" b="1" i="1">
                      <a:solidFill>
                        <a:srgbClr val="FFFFFF"/>
                      </a:solidFill>
                    </a:rPr>
                    <a:t>P</a:t>
                  </a:r>
                </a:p>
              </p:txBody>
            </p:sp>
          </p:grpSp>
          <p:grpSp>
            <p:nvGrpSpPr>
              <p:cNvPr id="36926" name="Group 67">
                <a:extLst>
                  <a:ext uri="{FF2B5EF4-FFF2-40B4-BE49-F238E27FC236}">
                    <a16:creationId xmlns:a16="http://schemas.microsoft.com/office/drawing/2014/main" id="{7ECDBB74-FB3C-4CDE-F230-974D67C691F3}"/>
                  </a:ext>
                </a:extLst>
              </p:cNvPr>
              <p:cNvGrpSpPr>
                <a:grpSpLocks/>
              </p:cNvGrpSpPr>
              <p:nvPr/>
            </p:nvGrpSpPr>
            <p:grpSpPr bwMode="auto">
              <a:xfrm>
                <a:off x="2599" y="2579"/>
                <a:ext cx="128" cy="116"/>
                <a:chOff x="2599" y="2503"/>
                <a:chExt cx="128" cy="116"/>
              </a:xfrm>
            </p:grpSpPr>
            <p:sp>
              <p:nvSpPr>
                <p:cNvPr id="36927" name="Freeform 68">
                  <a:extLst>
                    <a:ext uri="{FF2B5EF4-FFF2-40B4-BE49-F238E27FC236}">
                      <a16:creationId xmlns:a16="http://schemas.microsoft.com/office/drawing/2014/main" id="{92FA0A85-7662-585F-EF8F-199666EAEC2A}"/>
                    </a:ext>
                  </a:extLst>
                </p:cNvPr>
                <p:cNvSpPr>
                  <a:spLocks/>
                </p:cNvSpPr>
                <p:nvPr/>
              </p:nvSpPr>
              <p:spPr bwMode="auto">
                <a:xfrm>
                  <a:off x="2645" y="2533"/>
                  <a:ext cx="58" cy="58"/>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solidFill>
                  <a:srgbClr val="0066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28" name="Text Box 69">
                  <a:extLst>
                    <a:ext uri="{FF2B5EF4-FFF2-40B4-BE49-F238E27FC236}">
                      <a16:creationId xmlns:a16="http://schemas.microsoft.com/office/drawing/2014/main" id="{39F85067-68B4-5850-B2AA-9BAAA94D8F55}"/>
                    </a:ext>
                  </a:extLst>
                </p:cNvPr>
                <p:cNvSpPr txBox="1">
                  <a:spLocks noChangeArrowheads="1"/>
                </p:cNvSpPr>
                <p:nvPr/>
              </p:nvSpPr>
              <p:spPr bwMode="auto">
                <a:xfrm>
                  <a:off x="2599" y="2503"/>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600" b="1" i="1">
                      <a:solidFill>
                        <a:srgbClr val="FFFFFF"/>
                      </a:solidFill>
                    </a:rPr>
                    <a:t>P</a:t>
                  </a:r>
                </a:p>
              </p:txBody>
            </p:sp>
          </p:grpSp>
        </p:grpSp>
        <p:grpSp>
          <p:nvGrpSpPr>
            <p:cNvPr id="36918" name="Group 70">
              <a:extLst>
                <a:ext uri="{FF2B5EF4-FFF2-40B4-BE49-F238E27FC236}">
                  <a16:creationId xmlns:a16="http://schemas.microsoft.com/office/drawing/2014/main" id="{3C317780-55B1-4B07-203A-940E85BF0F09}"/>
                </a:ext>
              </a:extLst>
            </p:cNvPr>
            <p:cNvGrpSpPr>
              <a:grpSpLocks/>
            </p:cNvGrpSpPr>
            <p:nvPr/>
          </p:nvGrpSpPr>
          <p:grpSpPr bwMode="auto">
            <a:xfrm>
              <a:off x="2791" y="2495"/>
              <a:ext cx="128" cy="200"/>
              <a:chOff x="2599" y="2495"/>
              <a:chExt cx="128" cy="200"/>
            </a:xfrm>
          </p:grpSpPr>
          <p:grpSp>
            <p:nvGrpSpPr>
              <p:cNvPr id="36919" name="Group 71">
                <a:extLst>
                  <a:ext uri="{FF2B5EF4-FFF2-40B4-BE49-F238E27FC236}">
                    <a16:creationId xmlns:a16="http://schemas.microsoft.com/office/drawing/2014/main" id="{9D5CD188-BCB3-DBBD-ABF3-E51E02709BAC}"/>
                  </a:ext>
                </a:extLst>
              </p:cNvPr>
              <p:cNvGrpSpPr>
                <a:grpSpLocks/>
              </p:cNvGrpSpPr>
              <p:nvPr/>
            </p:nvGrpSpPr>
            <p:grpSpPr bwMode="auto">
              <a:xfrm>
                <a:off x="2599" y="2495"/>
                <a:ext cx="128" cy="116"/>
                <a:chOff x="2599" y="2503"/>
                <a:chExt cx="128" cy="116"/>
              </a:xfrm>
            </p:grpSpPr>
            <p:sp>
              <p:nvSpPr>
                <p:cNvPr id="36923" name="Freeform 72">
                  <a:extLst>
                    <a:ext uri="{FF2B5EF4-FFF2-40B4-BE49-F238E27FC236}">
                      <a16:creationId xmlns:a16="http://schemas.microsoft.com/office/drawing/2014/main" id="{F61EF143-06FD-B55C-45FE-613ED40D107B}"/>
                    </a:ext>
                  </a:extLst>
                </p:cNvPr>
                <p:cNvSpPr>
                  <a:spLocks/>
                </p:cNvSpPr>
                <p:nvPr/>
              </p:nvSpPr>
              <p:spPr bwMode="auto">
                <a:xfrm>
                  <a:off x="2645" y="2533"/>
                  <a:ext cx="58" cy="58"/>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solidFill>
                  <a:srgbClr val="0066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24" name="Text Box 73">
                  <a:extLst>
                    <a:ext uri="{FF2B5EF4-FFF2-40B4-BE49-F238E27FC236}">
                      <a16:creationId xmlns:a16="http://schemas.microsoft.com/office/drawing/2014/main" id="{6240D040-E137-5C78-28A4-069C0DFE4B4B}"/>
                    </a:ext>
                  </a:extLst>
                </p:cNvPr>
                <p:cNvSpPr txBox="1">
                  <a:spLocks noChangeArrowheads="1"/>
                </p:cNvSpPr>
                <p:nvPr/>
              </p:nvSpPr>
              <p:spPr bwMode="auto">
                <a:xfrm>
                  <a:off x="2599" y="2503"/>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600" b="1" i="1">
                      <a:solidFill>
                        <a:srgbClr val="FFFFFF"/>
                      </a:solidFill>
                    </a:rPr>
                    <a:t>P</a:t>
                  </a:r>
                </a:p>
              </p:txBody>
            </p:sp>
          </p:grpSp>
          <p:grpSp>
            <p:nvGrpSpPr>
              <p:cNvPr id="36920" name="Group 74">
                <a:extLst>
                  <a:ext uri="{FF2B5EF4-FFF2-40B4-BE49-F238E27FC236}">
                    <a16:creationId xmlns:a16="http://schemas.microsoft.com/office/drawing/2014/main" id="{1E48E35B-4774-E8D8-8CEA-445C55D63EDC}"/>
                  </a:ext>
                </a:extLst>
              </p:cNvPr>
              <p:cNvGrpSpPr>
                <a:grpSpLocks/>
              </p:cNvGrpSpPr>
              <p:nvPr/>
            </p:nvGrpSpPr>
            <p:grpSpPr bwMode="auto">
              <a:xfrm>
                <a:off x="2599" y="2579"/>
                <a:ext cx="128" cy="116"/>
                <a:chOff x="2599" y="2503"/>
                <a:chExt cx="128" cy="116"/>
              </a:xfrm>
            </p:grpSpPr>
            <p:sp>
              <p:nvSpPr>
                <p:cNvPr id="36921" name="Freeform 75">
                  <a:extLst>
                    <a:ext uri="{FF2B5EF4-FFF2-40B4-BE49-F238E27FC236}">
                      <a16:creationId xmlns:a16="http://schemas.microsoft.com/office/drawing/2014/main" id="{349C34CD-C44B-24C2-D22D-3F8BF6F8A467}"/>
                    </a:ext>
                  </a:extLst>
                </p:cNvPr>
                <p:cNvSpPr>
                  <a:spLocks/>
                </p:cNvSpPr>
                <p:nvPr/>
              </p:nvSpPr>
              <p:spPr bwMode="auto">
                <a:xfrm>
                  <a:off x="2645" y="2533"/>
                  <a:ext cx="58" cy="58"/>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solidFill>
                  <a:srgbClr val="0066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22" name="Text Box 76">
                  <a:extLst>
                    <a:ext uri="{FF2B5EF4-FFF2-40B4-BE49-F238E27FC236}">
                      <a16:creationId xmlns:a16="http://schemas.microsoft.com/office/drawing/2014/main" id="{7A84F5CA-E9EA-2CF5-2E02-43CA4D0AA264}"/>
                    </a:ext>
                  </a:extLst>
                </p:cNvPr>
                <p:cNvSpPr txBox="1">
                  <a:spLocks noChangeArrowheads="1"/>
                </p:cNvSpPr>
                <p:nvPr/>
              </p:nvSpPr>
              <p:spPr bwMode="auto">
                <a:xfrm>
                  <a:off x="2599" y="2503"/>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600" b="1" i="1">
                      <a:solidFill>
                        <a:srgbClr val="FFFFFF"/>
                      </a:solidFill>
                    </a:rPr>
                    <a:t>P</a:t>
                  </a:r>
                </a:p>
              </p:txBody>
            </p:sp>
          </p:grpSp>
        </p:grpSp>
      </p:grpSp>
      <p:grpSp>
        <p:nvGrpSpPr>
          <p:cNvPr id="36884" name="Group 77">
            <a:extLst>
              <a:ext uri="{FF2B5EF4-FFF2-40B4-BE49-F238E27FC236}">
                <a16:creationId xmlns:a16="http://schemas.microsoft.com/office/drawing/2014/main" id="{8FCA6875-245B-0617-0E04-A936E270C121}"/>
              </a:ext>
            </a:extLst>
          </p:cNvPr>
          <p:cNvGrpSpPr>
            <a:grpSpLocks/>
          </p:cNvGrpSpPr>
          <p:nvPr/>
        </p:nvGrpSpPr>
        <p:grpSpPr bwMode="auto">
          <a:xfrm>
            <a:off x="6583363" y="3960813"/>
            <a:ext cx="203200" cy="317500"/>
            <a:chOff x="2599" y="2495"/>
            <a:chExt cx="128" cy="200"/>
          </a:xfrm>
        </p:grpSpPr>
        <p:grpSp>
          <p:nvGrpSpPr>
            <p:cNvPr id="36910" name="Group 78">
              <a:extLst>
                <a:ext uri="{FF2B5EF4-FFF2-40B4-BE49-F238E27FC236}">
                  <a16:creationId xmlns:a16="http://schemas.microsoft.com/office/drawing/2014/main" id="{1C2A08CB-593C-DD03-335D-4A83D856195B}"/>
                </a:ext>
              </a:extLst>
            </p:cNvPr>
            <p:cNvGrpSpPr>
              <a:grpSpLocks/>
            </p:cNvGrpSpPr>
            <p:nvPr/>
          </p:nvGrpSpPr>
          <p:grpSpPr bwMode="auto">
            <a:xfrm>
              <a:off x="2599" y="2495"/>
              <a:ext cx="128" cy="116"/>
              <a:chOff x="2599" y="2503"/>
              <a:chExt cx="128" cy="116"/>
            </a:xfrm>
          </p:grpSpPr>
          <p:sp>
            <p:nvSpPr>
              <p:cNvPr id="36914" name="Freeform 79">
                <a:extLst>
                  <a:ext uri="{FF2B5EF4-FFF2-40B4-BE49-F238E27FC236}">
                    <a16:creationId xmlns:a16="http://schemas.microsoft.com/office/drawing/2014/main" id="{A49DEB50-E45E-B81B-C57C-B4722F6F2E90}"/>
                  </a:ext>
                </a:extLst>
              </p:cNvPr>
              <p:cNvSpPr>
                <a:spLocks/>
              </p:cNvSpPr>
              <p:nvPr/>
            </p:nvSpPr>
            <p:spPr bwMode="auto">
              <a:xfrm>
                <a:off x="2645" y="2533"/>
                <a:ext cx="58" cy="58"/>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solidFill>
                <a:srgbClr val="0066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15" name="Text Box 80">
                <a:extLst>
                  <a:ext uri="{FF2B5EF4-FFF2-40B4-BE49-F238E27FC236}">
                    <a16:creationId xmlns:a16="http://schemas.microsoft.com/office/drawing/2014/main" id="{B098083D-5C78-F784-4918-ABEBE6EF86B5}"/>
                  </a:ext>
                </a:extLst>
              </p:cNvPr>
              <p:cNvSpPr txBox="1">
                <a:spLocks noChangeArrowheads="1"/>
              </p:cNvSpPr>
              <p:nvPr/>
            </p:nvSpPr>
            <p:spPr bwMode="auto">
              <a:xfrm>
                <a:off x="2599" y="2503"/>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600" b="1" i="1">
                    <a:solidFill>
                      <a:srgbClr val="FFFFFF"/>
                    </a:solidFill>
                  </a:rPr>
                  <a:t>P</a:t>
                </a:r>
              </a:p>
            </p:txBody>
          </p:sp>
        </p:grpSp>
        <p:grpSp>
          <p:nvGrpSpPr>
            <p:cNvPr id="36911" name="Group 81">
              <a:extLst>
                <a:ext uri="{FF2B5EF4-FFF2-40B4-BE49-F238E27FC236}">
                  <a16:creationId xmlns:a16="http://schemas.microsoft.com/office/drawing/2014/main" id="{87C862F4-4CB8-913D-F87C-D657A836F411}"/>
                </a:ext>
              </a:extLst>
            </p:cNvPr>
            <p:cNvGrpSpPr>
              <a:grpSpLocks/>
            </p:cNvGrpSpPr>
            <p:nvPr/>
          </p:nvGrpSpPr>
          <p:grpSpPr bwMode="auto">
            <a:xfrm>
              <a:off x="2599" y="2579"/>
              <a:ext cx="128" cy="116"/>
              <a:chOff x="2599" y="2503"/>
              <a:chExt cx="128" cy="116"/>
            </a:xfrm>
          </p:grpSpPr>
          <p:sp>
            <p:nvSpPr>
              <p:cNvPr id="36912" name="Freeform 82">
                <a:extLst>
                  <a:ext uri="{FF2B5EF4-FFF2-40B4-BE49-F238E27FC236}">
                    <a16:creationId xmlns:a16="http://schemas.microsoft.com/office/drawing/2014/main" id="{E7D8BD0F-0C83-5561-EF3C-8F1D6975B6F3}"/>
                  </a:ext>
                </a:extLst>
              </p:cNvPr>
              <p:cNvSpPr>
                <a:spLocks/>
              </p:cNvSpPr>
              <p:nvPr/>
            </p:nvSpPr>
            <p:spPr bwMode="auto">
              <a:xfrm>
                <a:off x="2645" y="2533"/>
                <a:ext cx="58" cy="58"/>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solidFill>
                <a:srgbClr val="0066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13" name="Text Box 83">
                <a:extLst>
                  <a:ext uri="{FF2B5EF4-FFF2-40B4-BE49-F238E27FC236}">
                    <a16:creationId xmlns:a16="http://schemas.microsoft.com/office/drawing/2014/main" id="{01AC734D-C824-4108-21F1-6E173CCF6F6F}"/>
                  </a:ext>
                </a:extLst>
              </p:cNvPr>
              <p:cNvSpPr txBox="1">
                <a:spLocks noChangeArrowheads="1"/>
              </p:cNvSpPr>
              <p:nvPr/>
            </p:nvSpPr>
            <p:spPr bwMode="auto">
              <a:xfrm>
                <a:off x="2599" y="2503"/>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600" b="1" i="1">
                    <a:solidFill>
                      <a:srgbClr val="FFFFFF"/>
                    </a:solidFill>
                  </a:rPr>
                  <a:t>P</a:t>
                </a:r>
              </a:p>
            </p:txBody>
          </p:sp>
        </p:grpSp>
      </p:grpSp>
      <p:grpSp>
        <p:nvGrpSpPr>
          <p:cNvPr id="36885" name="Group 84">
            <a:extLst>
              <a:ext uri="{FF2B5EF4-FFF2-40B4-BE49-F238E27FC236}">
                <a16:creationId xmlns:a16="http://schemas.microsoft.com/office/drawing/2014/main" id="{30D9BE77-0384-F99B-5CDB-84746B5E6DA9}"/>
              </a:ext>
            </a:extLst>
          </p:cNvPr>
          <p:cNvGrpSpPr>
            <a:grpSpLocks/>
          </p:cNvGrpSpPr>
          <p:nvPr/>
        </p:nvGrpSpPr>
        <p:grpSpPr bwMode="auto">
          <a:xfrm>
            <a:off x="6888163" y="3960813"/>
            <a:ext cx="203200" cy="317500"/>
            <a:chOff x="2599" y="2495"/>
            <a:chExt cx="128" cy="200"/>
          </a:xfrm>
        </p:grpSpPr>
        <p:grpSp>
          <p:nvGrpSpPr>
            <p:cNvPr id="36904" name="Group 85">
              <a:extLst>
                <a:ext uri="{FF2B5EF4-FFF2-40B4-BE49-F238E27FC236}">
                  <a16:creationId xmlns:a16="http://schemas.microsoft.com/office/drawing/2014/main" id="{5F8237F9-FA62-8225-CF13-43B3F1A03D72}"/>
                </a:ext>
              </a:extLst>
            </p:cNvPr>
            <p:cNvGrpSpPr>
              <a:grpSpLocks/>
            </p:cNvGrpSpPr>
            <p:nvPr/>
          </p:nvGrpSpPr>
          <p:grpSpPr bwMode="auto">
            <a:xfrm>
              <a:off x="2599" y="2495"/>
              <a:ext cx="128" cy="116"/>
              <a:chOff x="2599" y="2503"/>
              <a:chExt cx="128" cy="116"/>
            </a:xfrm>
          </p:grpSpPr>
          <p:sp>
            <p:nvSpPr>
              <p:cNvPr id="36908" name="Freeform 86">
                <a:extLst>
                  <a:ext uri="{FF2B5EF4-FFF2-40B4-BE49-F238E27FC236}">
                    <a16:creationId xmlns:a16="http://schemas.microsoft.com/office/drawing/2014/main" id="{FFC5BDC7-D0EC-1DC8-6AA1-0859406728FF}"/>
                  </a:ext>
                </a:extLst>
              </p:cNvPr>
              <p:cNvSpPr>
                <a:spLocks/>
              </p:cNvSpPr>
              <p:nvPr/>
            </p:nvSpPr>
            <p:spPr bwMode="auto">
              <a:xfrm>
                <a:off x="2645" y="2533"/>
                <a:ext cx="58" cy="58"/>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solidFill>
                <a:srgbClr val="0066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09" name="Text Box 87">
                <a:extLst>
                  <a:ext uri="{FF2B5EF4-FFF2-40B4-BE49-F238E27FC236}">
                    <a16:creationId xmlns:a16="http://schemas.microsoft.com/office/drawing/2014/main" id="{F767896A-855C-6117-E3D9-F7EDDC2C59C6}"/>
                  </a:ext>
                </a:extLst>
              </p:cNvPr>
              <p:cNvSpPr txBox="1">
                <a:spLocks noChangeArrowheads="1"/>
              </p:cNvSpPr>
              <p:nvPr/>
            </p:nvSpPr>
            <p:spPr bwMode="auto">
              <a:xfrm>
                <a:off x="2599" y="2503"/>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600" b="1" i="1">
                    <a:solidFill>
                      <a:srgbClr val="FFFFFF"/>
                    </a:solidFill>
                  </a:rPr>
                  <a:t>P</a:t>
                </a:r>
              </a:p>
            </p:txBody>
          </p:sp>
        </p:grpSp>
        <p:grpSp>
          <p:nvGrpSpPr>
            <p:cNvPr id="36905" name="Group 88">
              <a:extLst>
                <a:ext uri="{FF2B5EF4-FFF2-40B4-BE49-F238E27FC236}">
                  <a16:creationId xmlns:a16="http://schemas.microsoft.com/office/drawing/2014/main" id="{C3066273-5D7C-E68F-6A21-2E56ADEEA25B}"/>
                </a:ext>
              </a:extLst>
            </p:cNvPr>
            <p:cNvGrpSpPr>
              <a:grpSpLocks/>
            </p:cNvGrpSpPr>
            <p:nvPr/>
          </p:nvGrpSpPr>
          <p:grpSpPr bwMode="auto">
            <a:xfrm>
              <a:off x="2599" y="2579"/>
              <a:ext cx="128" cy="116"/>
              <a:chOff x="2599" y="2503"/>
              <a:chExt cx="128" cy="116"/>
            </a:xfrm>
          </p:grpSpPr>
          <p:sp>
            <p:nvSpPr>
              <p:cNvPr id="36906" name="Freeform 89">
                <a:extLst>
                  <a:ext uri="{FF2B5EF4-FFF2-40B4-BE49-F238E27FC236}">
                    <a16:creationId xmlns:a16="http://schemas.microsoft.com/office/drawing/2014/main" id="{58C09A01-74A5-00BF-494F-A1131C485D28}"/>
                  </a:ext>
                </a:extLst>
              </p:cNvPr>
              <p:cNvSpPr>
                <a:spLocks/>
              </p:cNvSpPr>
              <p:nvPr/>
            </p:nvSpPr>
            <p:spPr bwMode="auto">
              <a:xfrm>
                <a:off x="2645" y="2533"/>
                <a:ext cx="58" cy="58"/>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solidFill>
                <a:srgbClr val="0066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07" name="Text Box 90">
                <a:extLst>
                  <a:ext uri="{FF2B5EF4-FFF2-40B4-BE49-F238E27FC236}">
                    <a16:creationId xmlns:a16="http://schemas.microsoft.com/office/drawing/2014/main" id="{02B036D0-F6F4-EA33-5A96-12931AFD2138}"/>
                  </a:ext>
                </a:extLst>
              </p:cNvPr>
              <p:cNvSpPr txBox="1">
                <a:spLocks noChangeArrowheads="1"/>
              </p:cNvSpPr>
              <p:nvPr/>
            </p:nvSpPr>
            <p:spPr bwMode="auto">
              <a:xfrm>
                <a:off x="2599" y="2503"/>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600" b="1" i="1">
                    <a:solidFill>
                      <a:srgbClr val="FFFFFF"/>
                    </a:solidFill>
                  </a:rPr>
                  <a:t>P</a:t>
                </a:r>
              </a:p>
            </p:txBody>
          </p:sp>
        </p:grpSp>
      </p:grpSp>
      <p:grpSp>
        <p:nvGrpSpPr>
          <p:cNvPr id="36886" name="Group 91">
            <a:extLst>
              <a:ext uri="{FF2B5EF4-FFF2-40B4-BE49-F238E27FC236}">
                <a16:creationId xmlns:a16="http://schemas.microsoft.com/office/drawing/2014/main" id="{228B0A8F-53A5-B9DE-4265-7E83A5FD8DAB}"/>
              </a:ext>
            </a:extLst>
          </p:cNvPr>
          <p:cNvGrpSpPr>
            <a:grpSpLocks/>
          </p:cNvGrpSpPr>
          <p:nvPr/>
        </p:nvGrpSpPr>
        <p:grpSpPr bwMode="auto">
          <a:xfrm>
            <a:off x="7675563" y="4672013"/>
            <a:ext cx="203200" cy="317500"/>
            <a:chOff x="2599" y="2495"/>
            <a:chExt cx="128" cy="200"/>
          </a:xfrm>
        </p:grpSpPr>
        <p:grpSp>
          <p:nvGrpSpPr>
            <p:cNvPr id="36898" name="Group 92">
              <a:extLst>
                <a:ext uri="{FF2B5EF4-FFF2-40B4-BE49-F238E27FC236}">
                  <a16:creationId xmlns:a16="http://schemas.microsoft.com/office/drawing/2014/main" id="{A26F5C5F-1E93-A2F3-4CF6-764A3AA2B900}"/>
                </a:ext>
              </a:extLst>
            </p:cNvPr>
            <p:cNvGrpSpPr>
              <a:grpSpLocks/>
            </p:cNvGrpSpPr>
            <p:nvPr/>
          </p:nvGrpSpPr>
          <p:grpSpPr bwMode="auto">
            <a:xfrm>
              <a:off x="2599" y="2495"/>
              <a:ext cx="128" cy="116"/>
              <a:chOff x="2599" y="2503"/>
              <a:chExt cx="128" cy="116"/>
            </a:xfrm>
          </p:grpSpPr>
          <p:sp>
            <p:nvSpPr>
              <p:cNvPr id="36902" name="Freeform 93">
                <a:extLst>
                  <a:ext uri="{FF2B5EF4-FFF2-40B4-BE49-F238E27FC236}">
                    <a16:creationId xmlns:a16="http://schemas.microsoft.com/office/drawing/2014/main" id="{9BDCEB27-5DDE-C405-80F6-89D6C55DF00C}"/>
                  </a:ext>
                </a:extLst>
              </p:cNvPr>
              <p:cNvSpPr>
                <a:spLocks/>
              </p:cNvSpPr>
              <p:nvPr/>
            </p:nvSpPr>
            <p:spPr bwMode="auto">
              <a:xfrm>
                <a:off x="2645" y="2533"/>
                <a:ext cx="58" cy="58"/>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solidFill>
                <a:srgbClr val="0066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03" name="Text Box 94">
                <a:extLst>
                  <a:ext uri="{FF2B5EF4-FFF2-40B4-BE49-F238E27FC236}">
                    <a16:creationId xmlns:a16="http://schemas.microsoft.com/office/drawing/2014/main" id="{4739CBAC-BA5D-D664-F997-6C3883AE6C10}"/>
                  </a:ext>
                </a:extLst>
              </p:cNvPr>
              <p:cNvSpPr txBox="1">
                <a:spLocks noChangeArrowheads="1"/>
              </p:cNvSpPr>
              <p:nvPr/>
            </p:nvSpPr>
            <p:spPr bwMode="auto">
              <a:xfrm>
                <a:off x="2599" y="2503"/>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600" b="1" i="1">
                    <a:solidFill>
                      <a:srgbClr val="FFFFFF"/>
                    </a:solidFill>
                  </a:rPr>
                  <a:t>P</a:t>
                </a:r>
              </a:p>
            </p:txBody>
          </p:sp>
        </p:grpSp>
        <p:grpSp>
          <p:nvGrpSpPr>
            <p:cNvPr id="36899" name="Group 95">
              <a:extLst>
                <a:ext uri="{FF2B5EF4-FFF2-40B4-BE49-F238E27FC236}">
                  <a16:creationId xmlns:a16="http://schemas.microsoft.com/office/drawing/2014/main" id="{50B78AB5-AA6A-91B2-090F-1D319B8B9D2C}"/>
                </a:ext>
              </a:extLst>
            </p:cNvPr>
            <p:cNvGrpSpPr>
              <a:grpSpLocks/>
            </p:cNvGrpSpPr>
            <p:nvPr/>
          </p:nvGrpSpPr>
          <p:grpSpPr bwMode="auto">
            <a:xfrm>
              <a:off x="2599" y="2579"/>
              <a:ext cx="128" cy="116"/>
              <a:chOff x="2599" y="2503"/>
              <a:chExt cx="128" cy="116"/>
            </a:xfrm>
          </p:grpSpPr>
          <p:sp>
            <p:nvSpPr>
              <p:cNvPr id="36900" name="Freeform 96">
                <a:extLst>
                  <a:ext uri="{FF2B5EF4-FFF2-40B4-BE49-F238E27FC236}">
                    <a16:creationId xmlns:a16="http://schemas.microsoft.com/office/drawing/2014/main" id="{EA810038-F56F-1BFB-8B4B-B9A2795BEF8C}"/>
                  </a:ext>
                </a:extLst>
              </p:cNvPr>
              <p:cNvSpPr>
                <a:spLocks/>
              </p:cNvSpPr>
              <p:nvPr/>
            </p:nvSpPr>
            <p:spPr bwMode="auto">
              <a:xfrm>
                <a:off x="2645" y="2533"/>
                <a:ext cx="58" cy="58"/>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solidFill>
                <a:srgbClr val="0066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901" name="Text Box 97">
                <a:extLst>
                  <a:ext uri="{FF2B5EF4-FFF2-40B4-BE49-F238E27FC236}">
                    <a16:creationId xmlns:a16="http://schemas.microsoft.com/office/drawing/2014/main" id="{D0DA34F5-D2D8-81BD-68CF-B3630AAAACF7}"/>
                  </a:ext>
                </a:extLst>
              </p:cNvPr>
              <p:cNvSpPr txBox="1">
                <a:spLocks noChangeArrowheads="1"/>
              </p:cNvSpPr>
              <p:nvPr/>
            </p:nvSpPr>
            <p:spPr bwMode="auto">
              <a:xfrm>
                <a:off x="2599" y="2503"/>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600" b="1" i="1">
                    <a:solidFill>
                      <a:srgbClr val="FFFFFF"/>
                    </a:solidFill>
                  </a:rPr>
                  <a:t>P</a:t>
                </a:r>
              </a:p>
            </p:txBody>
          </p:sp>
        </p:grpSp>
      </p:grpSp>
      <p:grpSp>
        <p:nvGrpSpPr>
          <p:cNvPr id="36887" name="Group 98">
            <a:extLst>
              <a:ext uri="{FF2B5EF4-FFF2-40B4-BE49-F238E27FC236}">
                <a16:creationId xmlns:a16="http://schemas.microsoft.com/office/drawing/2014/main" id="{C1531B63-6E7B-CF85-1415-C8853744FB61}"/>
              </a:ext>
            </a:extLst>
          </p:cNvPr>
          <p:cNvGrpSpPr>
            <a:grpSpLocks/>
          </p:cNvGrpSpPr>
          <p:nvPr/>
        </p:nvGrpSpPr>
        <p:grpSpPr bwMode="auto">
          <a:xfrm>
            <a:off x="7980363" y="4672013"/>
            <a:ext cx="203200" cy="317500"/>
            <a:chOff x="2599" y="2495"/>
            <a:chExt cx="128" cy="200"/>
          </a:xfrm>
        </p:grpSpPr>
        <p:grpSp>
          <p:nvGrpSpPr>
            <p:cNvPr id="36892" name="Group 99">
              <a:extLst>
                <a:ext uri="{FF2B5EF4-FFF2-40B4-BE49-F238E27FC236}">
                  <a16:creationId xmlns:a16="http://schemas.microsoft.com/office/drawing/2014/main" id="{735F9D24-8337-2132-5E29-26B06B0EB3ED}"/>
                </a:ext>
              </a:extLst>
            </p:cNvPr>
            <p:cNvGrpSpPr>
              <a:grpSpLocks/>
            </p:cNvGrpSpPr>
            <p:nvPr/>
          </p:nvGrpSpPr>
          <p:grpSpPr bwMode="auto">
            <a:xfrm>
              <a:off x="2599" y="2495"/>
              <a:ext cx="128" cy="116"/>
              <a:chOff x="2599" y="2503"/>
              <a:chExt cx="128" cy="116"/>
            </a:xfrm>
          </p:grpSpPr>
          <p:sp>
            <p:nvSpPr>
              <p:cNvPr id="36896" name="Freeform 100">
                <a:extLst>
                  <a:ext uri="{FF2B5EF4-FFF2-40B4-BE49-F238E27FC236}">
                    <a16:creationId xmlns:a16="http://schemas.microsoft.com/office/drawing/2014/main" id="{98AE3B6A-9ED1-9601-BDB1-76BB8B8F7F88}"/>
                  </a:ext>
                </a:extLst>
              </p:cNvPr>
              <p:cNvSpPr>
                <a:spLocks/>
              </p:cNvSpPr>
              <p:nvPr/>
            </p:nvSpPr>
            <p:spPr bwMode="auto">
              <a:xfrm>
                <a:off x="2645" y="2533"/>
                <a:ext cx="58" cy="58"/>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solidFill>
                <a:srgbClr val="0066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897" name="Text Box 101">
                <a:extLst>
                  <a:ext uri="{FF2B5EF4-FFF2-40B4-BE49-F238E27FC236}">
                    <a16:creationId xmlns:a16="http://schemas.microsoft.com/office/drawing/2014/main" id="{0B8C65B1-A2F3-3396-0A1E-B9B2A26D839A}"/>
                  </a:ext>
                </a:extLst>
              </p:cNvPr>
              <p:cNvSpPr txBox="1">
                <a:spLocks noChangeArrowheads="1"/>
              </p:cNvSpPr>
              <p:nvPr/>
            </p:nvSpPr>
            <p:spPr bwMode="auto">
              <a:xfrm>
                <a:off x="2599" y="2503"/>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600" b="1" i="1">
                    <a:solidFill>
                      <a:srgbClr val="FFFFFF"/>
                    </a:solidFill>
                  </a:rPr>
                  <a:t>P</a:t>
                </a:r>
              </a:p>
            </p:txBody>
          </p:sp>
        </p:grpSp>
        <p:grpSp>
          <p:nvGrpSpPr>
            <p:cNvPr id="36893" name="Group 102">
              <a:extLst>
                <a:ext uri="{FF2B5EF4-FFF2-40B4-BE49-F238E27FC236}">
                  <a16:creationId xmlns:a16="http://schemas.microsoft.com/office/drawing/2014/main" id="{CD60E56D-E9F0-C4BE-5290-D315C220AC9C}"/>
                </a:ext>
              </a:extLst>
            </p:cNvPr>
            <p:cNvGrpSpPr>
              <a:grpSpLocks/>
            </p:cNvGrpSpPr>
            <p:nvPr/>
          </p:nvGrpSpPr>
          <p:grpSpPr bwMode="auto">
            <a:xfrm>
              <a:off x="2599" y="2579"/>
              <a:ext cx="128" cy="116"/>
              <a:chOff x="2599" y="2503"/>
              <a:chExt cx="128" cy="116"/>
            </a:xfrm>
          </p:grpSpPr>
          <p:sp>
            <p:nvSpPr>
              <p:cNvPr id="36894" name="Freeform 103">
                <a:extLst>
                  <a:ext uri="{FF2B5EF4-FFF2-40B4-BE49-F238E27FC236}">
                    <a16:creationId xmlns:a16="http://schemas.microsoft.com/office/drawing/2014/main" id="{D4C697AC-59A8-4A9A-7B1F-96DCC600BACC}"/>
                  </a:ext>
                </a:extLst>
              </p:cNvPr>
              <p:cNvSpPr>
                <a:spLocks/>
              </p:cNvSpPr>
              <p:nvPr/>
            </p:nvSpPr>
            <p:spPr bwMode="auto">
              <a:xfrm>
                <a:off x="2645" y="2533"/>
                <a:ext cx="58" cy="58"/>
              </a:xfrm>
              <a:custGeom>
                <a:avLst/>
                <a:gdLst>
                  <a:gd name="T0" fmla="*/ 0 w 242"/>
                  <a:gd name="T1" fmla="*/ 0 h 242"/>
                  <a:gd name="T2" fmla="*/ 0 w 242"/>
                  <a:gd name="T3" fmla="*/ 0 h 242"/>
                  <a:gd name="T4" fmla="*/ 0 w 242"/>
                  <a:gd name="T5" fmla="*/ 0 h 242"/>
                  <a:gd name="T6" fmla="*/ 0 w 242"/>
                  <a:gd name="T7" fmla="*/ 0 h 242"/>
                  <a:gd name="T8" fmla="*/ 0 w 242"/>
                  <a:gd name="T9" fmla="*/ 0 h 242"/>
                  <a:gd name="T10" fmla="*/ 0 w 242"/>
                  <a:gd name="T11" fmla="*/ 0 h 242"/>
                  <a:gd name="T12" fmla="*/ 0 w 242"/>
                  <a:gd name="T13" fmla="*/ 0 h 242"/>
                  <a:gd name="T14" fmla="*/ 0 w 242"/>
                  <a:gd name="T15" fmla="*/ 0 h 242"/>
                  <a:gd name="T16" fmla="*/ 0 w 242"/>
                  <a:gd name="T17" fmla="*/ 0 h 242"/>
                  <a:gd name="T18" fmla="*/ 0 w 242"/>
                  <a:gd name="T19" fmla="*/ 0 h 242"/>
                  <a:gd name="T20" fmla="*/ 0 w 242"/>
                  <a:gd name="T21" fmla="*/ 0 h 242"/>
                  <a:gd name="T22" fmla="*/ 0 w 242"/>
                  <a:gd name="T23" fmla="*/ 0 h 242"/>
                  <a:gd name="T24" fmla="*/ 0 w 242"/>
                  <a:gd name="T25" fmla="*/ 0 h 242"/>
                  <a:gd name="T26" fmla="*/ 0 w 242"/>
                  <a:gd name="T27" fmla="*/ 0 h 242"/>
                  <a:gd name="T28" fmla="*/ 0 w 242"/>
                  <a:gd name="T29" fmla="*/ 0 h 242"/>
                  <a:gd name="T30" fmla="*/ 0 w 242"/>
                  <a:gd name="T31" fmla="*/ 0 h 242"/>
                  <a:gd name="T32" fmla="*/ 0 w 242"/>
                  <a:gd name="T33" fmla="*/ 0 h 242"/>
                  <a:gd name="T34" fmla="*/ 0 w 242"/>
                  <a:gd name="T35" fmla="*/ 0 h 242"/>
                  <a:gd name="T36" fmla="*/ 0 w 242"/>
                  <a:gd name="T37" fmla="*/ 0 h 242"/>
                  <a:gd name="T38" fmla="*/ 0 w 242"/>
                  <a:gd name="T39" fmla="*/ 0 h 242"/>
                  <a:gd name="T40" fmla="*/ 0 w 242"/>
                  <a:gd name="T41" fmla="*/ 0 h 242"/>
                  <a:gd name="T42" fmla="*/ 0 w 242"/>
                  <a:gd name="T43" fmla="*/ 0 h 242"/>
                  <a:gd name="T44" fmla="*/ 0 w 242"/>
                  <a:gd name="T45" fmla="*/ 0 h 242"/>
                  <a:gd name="T46" fmla="*/ 0 w 242"/>
                  <a:gd name="T47" fmla="*/ 0 h 242"/>
                  <a:gd name="T48" fmla="*/ 0 w 242"/>
                  <a:gd name="T49" fmla="*/ 0 h 242"/>
                  <a:gd name="T50" fmla="*/ 0 w 242"/>
                  <a:gd name="T51" fmla="*/ 0 h 242"/>
                  <a:gd name="T52" fmla="*/ 0 w 242"/>
                  <a:gd name="T53" fmla="*/ 0 h 242"/>
                  <a:gd name="T54" fmla="*/ 0 w 242"/>
                  <a:gd name="T55" fmla="*/ 0 h 242"/>
                  <a:gd name="T56" fmla="*/ 0 w 242"/>
                  <a:gd name="T57" fmla="*/ 0 h 242"/>
                  <a:gd name="T58" fmla="*/ 0 w 242"/>
                  <a:gd name="T59" fmla="*/ 0 h 242"/>
                  <a:gd name="T60" fmla="*/ 0 w 242"/>
                  <a:gd name="T61" fmla="*/ 0 h 242"/>
                  <a:gd name="T62" fmla="*/ 0 w 242"/>
                  <a:gd name="T63" fmla="*/ 0 h 242"/>
                  <a:gd name="T64" fmla="*/ 0 w 242"/>
                  <a:gd name="T65" fmla="*/ 0 h 242"/>
                  <a:gd name="T66" fmla="*/ 0 w 242"/>
                  <a:gd name="T67" fmla="*/ 0 h 242"/>
                  <a:gd name="T68" fmla="*/ 0 w 242"/>
                  <a:gd name="T69" fmla="*/ 0 h 242"/>
                  <a:gd name="T70" fmla="*/ 0 w 242"/>
                  <a:gd name="T71" fmla="*/ 0 h 242"/>
                  <a:gd name="T72" fmla="*/ 0 w 242"/>
                  <a:gd name="T73" fmla="*/ 0 h 242"/>
                  <a:gd name="T74" fmla="*/ 0 w 242"/>
                  <a:gd name="T75" fmla="*/ 0 h 242"/>
                  <a:gd name="T76" fmla="*/ 0 w 242"/>
                  <a:gd name="T77" fmla="*/ 0 h 242"/>
                  <a:gd name="T78" fmla="*/ 0 w 242"/>
                  <a:gd name="T79" fmla="*/ 0 h 242"/>
                  <a:gd name="T80" fmla="*/ 0 w 242"/>
                  <a:gd name="T81" fmla="*/ 0 h 242"/>
                  <a:gd name="T82" fmla="*/ 0 w 242"/>
                  <a:gd name="T83" fmla="*/ 0 h 242"/>
                  <a:gd name="T84" fmla="*/ 0 w 242"/>
                  <a:gd name="T85" fmla="*/ 0 h 242"/>
                  <a:gd name="T86" fmla="*/ 0 w 242"/>
                  <a:gd name="T87" fmla="*/ 0 h 242"/>
                  <a:gd name="T88" fmla="*/ 0 w 242"/>
                  <a:gd name="T89" fmla="*/ 0 h 242"/>
                  <a:gd name="T90" fmla="*/ 0 w 242"/>
                  <a:gd name="T91" fmla="*/ 0 h 2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42"/>
                  <a:gd name="T140" fmla="*/ 242 w 242"/>
                  <a:gd name="T141" fmla="*/ 242 h 2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42">
                    <a:moveTo>
                      <a:pt x="242" y="120"/>
                    </a:moveTo>
                    <a:lnTo>
                      <a:pt x="242" y="120"/>
                    </a:lnTo>
                    <a:lnTo>
                      <a:pt x="242" y="134"/>
                    </a:lnTo>
                    <a:lnTo>
                      <a:pt x="240" y="146"/>
                    </a:lnTo>
                    <a:lnTo>
                      <a:pt x="232" y="168"/>
                    </a:lnTo>
                    <a:lnTo>
                      <a:pt x="222" y="188"/>
                    </a:lnTo>
                    <a:lnTo>
                      <a:pt x="206" y="206"/>
                    </a:lnTo>
                    <a:lnTo>
                      <a:pt x="188" y="222"/>
                    </a:lnTo>
                    <a:lnTo>
                      <a:pt x="168" y="232"/>
                    </a:lnTo>
                    <a:lnTo>
                      <a:pt x="144" y="240"/>
                    </a:lnTo>
                    <a:lnTo>
                      <a:pt x="132" y="242"/>
                    </a:lnTo>
                    <a:lnTo>
                      <a:pt x="120" y="242"/>
                    </a:lnTo>
                    <a:lnTo>
                      <a:pt x="108" y="242"/>
                    </a:lnTo>
                    <a:lnTo>
                      <a:pt x="96" y="240"/>
                    </a:lnTo>
                    <a:lnTo>
                      <a:pt x="74" y="232"/>
                    </a:lnTo>
                    <a:lnTo>
                      <a:pt x="52" y="222"/>
                    </a:lnTo>
                    <a:lnTo>
                      <a:pt x="34" y="206"/>
                    </a:lnTo>
                    <a:lnTo>
                      <a:pt x="20" y="188"/>
                    </a:lnTo>
                    <a:lnTo>
                      <a:pt x="8" y="168"/>
                    </a:lnTo>
                    <a:lnTo>
                      <a:pt x="2" y="146"/>
                    </a:lnTo>
                    <a:lnTo>
                      <a:pt x="0" y="134"/>
                    </a:lnTo>
                    <a:lnTo>
                      <a:pt x="0" y="120"/>
                    </a:lnTo>
                    <a:lnTo>
                      <a:pt x="0" y="108"/>
                    </a:lnTo>
                    <a:lnTo>
                      <a:pt x="2" y="96"/>
                    </a:lnTo>
                    <a:lnTo>
                      <a:pt x="8" y="74"/>
                    </a:lnTo>
                    <a:lnTo>
                      <a:pt x="20" y="52"/>
                    </a:lnTo>
                    <a:lnTo>
                      <a:pt x="34" y="34"/>
                    </a:lnTo>
                    <a:lnTo>
                      <a:pt x="52" y="20"/>
                    </a:lnTo>
                    <a:lnTo>
                      <a:pt x="74" y="8"/>
                    </a:lnTo>
                    <a:lnTo>
                      <a:pt x="96" y="2"/>
                    </a:lnTo>
                    <a:lnTo>
                      <a:pt x="108" y="0"/>
                    </a:lnTo>
                    <a:lnTo>
                      <a:pt x="120" y="0"/>
                    </a:lnTo>
                    <a:lnTo>
                      <a:pt x="132" y="0"/>
                    </a:lnTo>
                    <a:lnTo>
                      <a:pt x="144" y="2"/>
                    </a:lnTo>
                    <a:lnTo>
                      <a:pt x="168" y="8"/>
                    </a:lnTo>
                    <a:lnTo>
                      <a:pt x="188" y="20"/>
                    </a:lnTo>
                    <a:lnTo>
                      <a:pt x="206" y="34"/>
                    </a:lnTo>
                    <a:lnTo>
                      <a:pt x="222" y="52"/>
                    </a:lnTo>
                    <a:lnTo>
                      <a:pt x="232" y="74"/>
                    </a:lnTo>
                    <a:lnTo>
                      <a:pt x="240" y="96"/>
                    </a:lnTo>
                    <a:lnTo>
                      <a:pt x="242" y="108"/>
                    </a:lnTo>
                    <a:lnTo>
                      <a:pt x="242" y="120"/>
                    </a:lnTo>
                    <a:close/>
                  </a:path>
                </a:pathLst>
              </a:custGeom>
              <a:solidFill>
                <a:srgbClr val="0066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36895" name="Text Box 104">
                <a:extLst>
                  <a:ext uri="{FF2B5EF4-FFF2-40B4-BE49-F238E27FC236}">
                    <a16:creationId xmlns:a16="http://schemas.microsoft.com/office/drawing/2014/main" id="{DD741DBA-C18D-5211-E2FA-A47D263079E7}"/>
                  </a:ext>
                </a:extLst>
              </p:cNvPr>
              <p:cNvSpPr txBox="1">
                <a:spLocks noChangeArrowheads="1"/>
              </p:cNvSpPr>
              <p:nvPr/>
            </p:nvSpPr>
            <p:spPr bwMode="auto">
              <a:xfrm>
                <a:off x="2599" y="2503"/>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600" b="1" i="1">
                    <a:solidFill>
                      <a:srgbClr val="FFFFFF"/>
                    </a:solidFill>
                  </a:rPr>
                  <a:t>P</a:t>
                </a:r>
              </a:p>
            </p:txBody>
          </p:sp>
        </p:grpSp>
      </p:grpSp>
      <p:sp>
        <p:nvSpPr>
          <p:cNvPr id="148585" name="Text Box 105">
            <a:extLst>
              <a:ext uri="{FF2B5EF4-FFF2-40B4-BE49-F238E27FC236}">
                <a16:creationId xmlns:a16="http://schemas.microsoft.com/office/drawing/2014/main" id="{5C5831D6-99CF-512A-7BF3-B0B7A1462412}"/>
              </a:ext>
            </a:extLst>
          </p:cNvPr>
          <p:cNvSpPr txBox="1">
            <a:spLocks noChangeArrowheads="1"/>
          </p:cNvSpPr>
          <p:nvPr/>
        </p:nvSpPr>
        <p:spPr bwMode="auto">
          <a:xfrm>
            <a:off x="3486151" y="2768601"/>
            <a:ext cx="881063" cy="244475"/>
          </a:xfrm>
          <a:prstGeom prst="rect">
            <a:avLst/>
          </a:prstGeom>
          <a:noFill/>
          <a:ln w="9525">
            <a:noFill/>
            <a:miter lim="800000"/>
            <a:headEnd/>
            <a:tailEnd/>
          </a:ln>
          <a:effectLst/>
        </p:spPr>
        <p:txBody>
          <a:bodyPr>
            <a:spAutoFit/>
          </a:bodyPr>
          <a:lstStyle/>
          <a:p>
            <a:pPr algn="r" eaLnBrk="0" fontAlgn="base" hangingPunct="0">
              <a:lnSpc>
                <a:spcPct val="97000"/>
              </a:lnSpc>
              <a:spcBef>
                <a:spcPct val="50000"/>
              </a:spcBef>
              <a:spcAft>
                <a:spcPct val="0"/>
              </a:spcAft>
              <a:buClr>
                <a:srgbClr val="000000"/>
              </a:buClr>
              <a:buSzPct val="100000"/>
              <a:defRPr/>
            </a:pPr>
            <a:r>
              <a:rPr lang="el-GR" sz="1000" b="1" i="1">
                <a:solidFill>
                  <a:srgbClr val="FF9900"/>
                </a:solidFill>
                <a:effectLst>
                  <a:outerShdw blurRad="38100" dist="38100" dir="2700000" algn="tl">
                    <a:srgbClr val="000000"/>
                  </a:outerShdw>
                </a:effectLst>
                <a:latin typeface="Arial" panose="020B0604020202020204" pitchFamily="34" charset="0"/>
              </a:rPr>
              <a:t>Πρόσδεμα</a:t>
            </a:r>
            <a:endParaRPr lang="en-US" sz="1000" b="1" i="1">
              <a:solidFill>
                <a:srgbClr val="FF9900"/>
              </a:solidFill>
              <a:effectLst>
                <a:outerShdw blurRad="38100" dist="38100" dir="2700000" algn="tl">
                  <a:srgbClr val="000000"/>
                </a:outerShdw>
              </a:effectLst>
              <a:latin typeface="Arial" panose="020B0604020202020204" pitchFamily="34" charset="0"/>
            </a:endParaRPr>
          </a:p>
        </p:txBody>
      </p:sp>
      <p:sp>
        <p:nvSpPr>
          <p:cNvPr id="36889" name="Rectangle 106">
            <a:extLst>
              <a:ext uri="{FF2B5EF4-FFF2-40B4-BE49-F238E27FC236}">
                <a16:creationId xmlns:a16="http://schemas.microsoft.com/office/drawing/2014/main" id="{39229FC6-9387-BFDD-3D27-A1DC4CD67024}"/>
              </a:ext>
            </a:extLst>
          </p:cNvPr>
          <p:cNvSpPr>
            <a:spLocks noChangeArrowheads="1"/>
          </p:cNvSpPr>
          <p:nvPr/>
        </p:nvSpPr>
        <p:spPr bwMode="auto">
          <a:xfrm>
            <a:off x="4673600" y="2901950"/>
            <a:ext cx="603250" cy="2413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36890" name="Text Box 107">
            <a:extLst>
              <a:ext uri="{FF2B5EF4-FFF2-40B4-BE49-F238E27FC236}">
                <a16:creationId xmlns:a16="http://schemas.microsoft.com/office/drawing/2014/main" id="{78B7EA27-2157-0E4B-9027-327DF2680980}"/>
              </a:ext>
            </a:extLst>
          </p:cNvPr>
          <p:cNvSpPr txBox="1">
            <a:spLocks noChangeArrowheads="1"/>
          </p:cNvSpPr>
          <p:nvPr/>
        </p:nvSpPr>
        <p:spPr bwMode="auto">
          <a:xfrm>
            <a:off x="9277350" y="3956051"/>
            <a:ext cx="1289050" cy="396875"/>
          </a:xfrm>
          <a:prstGeom prst="rect">
            <a:avLst/>
          </a:prstGeom>
          <a:solidFill>
            <a:srgbClr val="C2D5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r>
              <a:rPr lang="en-US" altLang="el-GR" sz="1000" b="1" i="1">
                <a:solidFill>
                  <a:srgbClr val="00CC00"/>
                </a:solidFill>
              </a:rPr>
              <a:t>Degradation or</a:t>
            </a:r>
            <a:br>
              <a:rPr lang="en-US" altLang="el-GR" sz="1000" b="1" i="1">
                <a:solidFill>
                  <a:srgbClr val="00CC00"/>
                </a:solidFill>
              </a:rPr>
            </a:br>
            <a:r>
              <a:rPr lang="en-US" altLang="el-GR" sz="1000" b="1" i="1">
                <a:solidFill>
                  <a:srgbClr val="00CC00"/>
                </a:solidFill>
              </a:rPr>
              <a:t>reexpression</a:t>
            </a:r>
          </a:p>
        </p:txBody>
      </p:sp>
      <p:pic>
        <p:nvPicPr>
          <p:cNvPr id="36891" name="Εικόνα 4">
            <a:extLst>
              <a:ext uri="{FF2B5EF4-FFF2-40B4-BE49-F238E27FC236}">
                <a16:creationId xmlns:a16="http://schemas.microsoft.com/office/drawing/2014/main" id="{96060133-CF12-70E3-7FA7-7FD7CD68C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Εικόνα 4">
            <a:extLst>
              <a:ext uri="{FF2B5EF4-FFF2-40B4-BE49-F238E27FC236}">
                <a16:creationId xmlns:a16="http://schemas.microsoft.com/office/drawing/2014/main" id="{0F4ACF28-95E0-6BDC-3A05-2301A56F7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6A637444-807C-1513-4E77-A578CCF7CEA8}"/>
              </a:ext>
            </a:extLst>
          </p:cNvPr>
          <p:cNvSpPr>
            <a:spLocks noChangeArrowheads="1"/>
          </p:cNvSpPr>
          <p:nvPr/>
        </p:nvSpPr>
        <p:spPr bwMode="auto">
          <a:xfrm>
            <a:off x="2430464" y="160338"/>
            <a:ext cx="6967537" cy="1047750"/>
          </a:xfrm>
          <a:prstGeom prst="rect">
            <a:avLst/>
          </a:prstGeom>
          <a:noFill/>
          <a:ln w="19050" algn="ctr">
            <a:noFill/>
            <a:miter lim="800000"/>
            <a:headEnd/>
            <a:tailEnd type="none" w="lg" len="lg"/>
          </a:ln>
          <a:effectLst/>
        </p:spPr>
        <p:txBody>
          <a:bodyPr lIns="91632" tIns="45816" rIns="91632" bIns="45816" anchor="ctr">
            <a:spAutoFit/>
          </a:bodyPr>
          <a:lstStyle/>
          <a:p>
            <a:pPr algn="ctr" eaLnBrk="0" fontAlgn="base" hangingPunct="0">
              <a:lnSpc>
                <a:spcPct val="97000"/>
              </a:lnSpc>
              <a:spcBef>
                <a:spcPct val="0"/>
              </a:spcBef>
              <a:spcAft>
                <a:spcPct val="0"/>
              </a:spcAft>
              <a:buClr>
                <a:srgbClr val="000000"/>
              </a:buClr>
              <a:buSzPct val="100000"/>
              <a:defRPr/>
            </a:pPr>
            <a:r>
              <a:rPr lang="en-US" sz="3200" b="1" dirty="0">
                <a:solidFill>
                  <a:srgbClr val="FFFF00"/>
                </a:solidFill>
                <a:effectLst>
                  <a:outerShdw blurRad="38100" dist="38100" dir="2700000" algn="tl">
                    <a:srgbClr val="000000"/>
                  </a:outerShdw>
                </a:effectLst>
                <a:latin typeface="Arial" charset="0"/>
              </a:rPr>
              <a:t>Signal Transduction with Growth Factors</a:t>
            </a:r>
            <a:endParaRPr lang="en-GB" sz="3200" b="1" dirty="0">
              <a:solidFill>
                <a:srgbClr val="FFFF00"/>
              </a:solidFill>
              <a:effectLst>
                <a:outerShdw blurRad="38100" dist="38100" dir="2700000" algn="tl">
                  <a:srgbClr val="000000"/>
                </a:outerShdw>
              </a:effectLst>
              <a:latin typeface="Arial" charset="0"/>
              <a:cs typeface="Arial" pitchFamily="34" charset="0"/>
            </a:endParaRPr>
          </a:p>
        </p:txBody>
      </p:sp>
      <p:pic>
        <p:nvPicPr>
          <p:cNvPr id="38916" name="Picture 2">
            <a:extLst>
              <a:ext uri="{FF2B5EF4-FFF2-40B4-BE49-F238E27FC236}">
                <a16:creationId xmlns:a16="http://schemas.microsoft.com/office/drawing/2014/main" id="{1268B9D9-1F01-E929-51F4-33B7C41788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39" y="2357438"/>
            <a:ext cx="64103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a:extLst>
              <a:ext uri="{FF2B5EF4-FFF2-40B4-BE49-F238E27FC236}">
                <a16:creationId xmlns:a16="http://schemas.microsoft.com/office/drawing/2014/main" id="{F1A26F75-8413-FE36-9C7E-EDB8DBBAA445}"/>
              </a:ext>
            </a:extLst>
          </p:cNvPr>
          <p:cNvSpPr>
            <a:spLocks noChangeShapeType="1"/>
          </p:cNvSpPr>
          <p:nvPr/>
        </p:nvSpPr>
        <p:spPr bwMode="auto">
          <a:xfrm>
            <a:off x="4138614" y="4916488"/>
            <a:ext cx="3651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19" name="Freeform 3">
            <a:extLst>
              <a:ext uri="{FF2B5EF4-FFF2-40B4-BE49-F238E27FC236}">
                <a16:creationId xmlns:a16="http://schemas.microsoft.com/office/drawing/2014/main" id="{04A36A2C-A52D-AF14-CBC6-D50FD0DB94AB}"/>
              </a:ext>
            </a:extLst>
          </p:cNvPr>
          <p:cNvSpPr>
            <a:spLocks/>
          </p:cNvSpPr>
          <p:nvPr/>
        </p:nvSpPr>
        <p:spPr bwMode="auto">
          <a:xfrm>
            <a:off x="6964363" y="4914900"/>
            <a:ext cx="868362" cy="338748"/>
          </a:xfrm>
          <a:custGeom>
            <a:avLst/>
            <a:gdLst>
              <a:gd name="T0" fmla="*/ 0 w 547"/>
              <a:gd name="T1" fmla="*/ 2147483646 h 278"/>
              <a:gd name="T2" fmla="*/ 2147483646 w 547"/>
              <a:gd name="T3" fmla="*/ 2147483646 h 278"/>
              <a:gd name="T4" fmla="*/ 2147483646 w 547"/>
              <a:gd name="T5" fmla="*/ 0 h 278"/>
              <a:gd name="T6" fmla="*/ 2147483646 w 547"/>
              <a:gd name="T7" fmla="*/ 0 h 278"/>
              <a:gd name="T8" fmla="*/ 0 60000 65536"/>
              <a:gd name="T9" fmla="*/ 0 60000 65536"/>
              <a:gd name="T10" fmla="*/ 0 60000 65536"/>
              <a:gd name="T11" fmla="*/ 0 60000 65536"/>
              <a:gd name="T12" fmla="*/ 0 w 547"/>
              <a:gd name="T13" fmla="*/ 0 h 278"/>
              <a:gd name="T14" fmla="*/ 547 w 547"/>
              <a:gd name="T15" fmla="*/ 278 h 278"/>
            </a:gdLst>
            <a:ahLst/>
            <a:cxnLst>
              <a:cxn ang="T8">
                <a:pos x="T0" y="T1"/>
              </a:cxn>
              <a:cxn ang="T9">
                <a:pos x="T2" y="T3"/>
              </a:cxn>
              <a:cxn ang="T10">
                <a:pos x="T4" y="T5"/>
              </a:cxn>
              <a:cxn ang="T11">
                <a:pos x="T6" y="T7"/>
              </a:cxn>
            </a:cxnLst>
            <a:rect l="T12" t="T13" r="T14" b="T15"/>
            <a:pathLst>
              <a:path w="547" h="278">
                <a:moveTo>
                  <a:pt x="0" y="278"/>
                </a:moveTo>
                <a:lnTo>
                  <a:pt x="197" y="274"/>
                </a:lnTo>
                <a:lnTo>
                  <a:pt x="408" y="0"/>
                </a:lnTo>
                <a:lnTo>
                  <a:pt x="547" y="0"/>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20" name="Line 4">
            <a:extLst>
              <a:ext uri="{FF2B5EF4-FFF2-40B4-BE49-F238E27FC236}">
                <a16:creationId xmlns:a16="http://schemas.microsoft.com/office/drawing/2014/main" id="{9730708D-94D1-ED6F-D823-D7732E91AE7D}"/>
              </a:ext>
            </a:extLst>
          </p:cNvPr>
          <p:cNvSpPr>
            <a:spLocks noChangeShapeType="1"/>
          </p:cNvSpPr>
          <p:nvPr/>
        </p:nvSpPr>
        <p:spPr bwMode="auto">
          <a:xfrm>
            <a:off x="4214813" y="3048001"/>
            <a:ext cx="349250" cy="2063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21" name="Line 5">
            <a:extLst>
              <a:ext uri="{FF2B5EF4-FFF2-40B4-BE49-F238E27FC236}">
                <a16:creationId xmlns:a16="http://schemas.microsoft.com/office/drawing/2014/main" id="{A3C4C90A-6408-48F2-2B96-C70B223FFD3E}"/>
              </a:ext>
            </a:extLst>
          </p:cNvPr>
          <p:cNvSpPr>
            <a:spLocks noChangeShapeType="1"/>
          </p:cNvSpPr>
          <p:nvPr/>
        </p:nvSpPr>
        <p:spPr bwMode="auto">
          <a:xfrm flipH="1">
            <a:off x="5970588" y="5746751"/>
            <a:ext cx="6350" cy="296863"/>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22" name="Line 6">
            <a:extLst>
              <a:ext uri="{FF2B5EF4-FFF2-40B4-BE49-F238E27FC236}">
                <a16:creationId xmlns:a16="http://schemas.microsoft.com/office/drawing/2014/main" id="{6A63D2BC-A1B8-1FBB-7AA1-E2E71B219265}"/>
              </a:ext>
            </a:extLst>
          </p:cNvPr>
          <p:cNvSpPr>
            <a:spLocks noChangeShapeType="1"/>
          </p:cNvSpPr>
          <p:nvPr/>
        </p:nvSpPr>
        <p:spPr bwMode="auto">
          <a:xfrm flipH="1">
            <a:off x="7292975" y="3048001"/>
            <a:ext cx="349250" cy="2063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1041415" name="Rectangle 7">
            <a:extLst>
              <a:ext uri="{FF2B5EF4-FFF2-40B4-BE49-F238E27FC236}">
                <a16:creationId xmlns:a16="http://schemas.microsoft.com/office/drawing/2014/main" id="{9EDBDD64-6602-4EF9-77C9-8DC3E61252E1}"/>
              </a:ext>
            </a:extLst>
          </p:cNvPr>
          <p:cNvSpPr>
            <a:spLocks noGrp="1" noChangeArrowheads="1"/>
          </p:cNvSpPr>
          <p:nvPr>
            <p:ph type="title"/>
          </p:nvPr>
        </p:nvSpPr>
        <p:spPr>
          <a:xfrm>
            <a:off x="2070100" y="414338"/>
            <a:ext cx="8597900" cy="819150"/>
          </a:xfrm>
        </p:spPr>
        <p:txBody>
          <a:bodyPr/>
          <a:lstStyle/>
          <a:p>
            <a:pPr rtl="1">
              <a:defRPr/>
            </a:pPr>
            <a:r>
              <a:rPr lang="en-US" sz="3200" dirty="0">
                <a:solidFill>
                  <a:srgbClr val="FFFF00"/>
                </a:solidFill>
                <a:effectLst>
                  <a:outerShdw blurRad="38100" dist="38100" dir="2700000" algn="tl">
                    <a:srgbClr val="000000"/>
                  </a:outerShdw>
                </a:effectLst>
              </a:rPr>
              <a:t>Cancer Cell Basic Features</a:t>
            </a:r>
          </a:p>
        </p:txBody>
      </p:sp>
      <p:sp>
        <p:nvSpPr>
          <p:cNvPr id="9224" name="AutoShape 8">
            <a:extLst>
              <a:ext uri="{FF2B5EF4-FFF2-40B4-BE49-F238E27FC236}">
                <a16:creationId xmlns:a16="http://schemas.microsoft.com/office/drawing/2014/main" id="{F34B5CB2-D968-7893-8AA2-C0A6654F798F}"/>
              </a:ext>
            </a:extLst>
          </p:cNvPr>
          <p:cNvSpPr>
            <a:spLocks noChangeArrowheads="1"/>
          </p:cNvSpPr>
          <p:nvPr/>
        </p:nvSpPr>
        <p:spPr bwMode="auto">
          <a:xfrm rot="17869991">
            <a:off x="4273551" y="3526353"/>
            <a:ext cx="3224212" cy="110863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872 w 21600"/>
              <a:gd name="T13" fmla="*/ 0 h 21600"/>
              <a:gd name="T14" fmla="*/ 17728 w 21600"/>
              <a:gd name="T15" fmla="*/ 6541 h 21600"/>
            </a:gdLst>
            <a:ahLst/>
            <a:cxnLst>
              <a:cxn ang="T8">
                <a:pos x="T0" y="T1"/>
              </a:cxn>
              <a:cxn ang="T9">
                <a:pos x="T2" y="T3"/>
              </a:cxn>
              <a:cxn ang="T10">
                <a:pos x="T4" y="T5"/>
              </a:cxn>
              <a:cxn ang="T11">
                <a:pos x="T6" y="T7"/>
              </a:cxn>
            </a:cxnLst>
            <a:rect l="T12" t="T13" r="T14" b="T15"/>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lnTo>
                  <a:pt x="8114" y="5940"/>
                </a:lnTo>
                <a:close/>
              </a:path>
            </a:pathLst>
          </a:custGeom>
          <a:solidFill>
            <a:schemeClr val="accent2"/>
          </a:solidFill>
          <a:ln w="19050" algn="ctr">
            <a:solidFill>
              <a:schemeClr val="accent2"/>
            </a:solidFill>
            <a:miter lim="800000"/>
            <a:headEnd/>
            <a:tailEnd/>
          </a:ln>
        </p:spPr>
        <p:txBody>
          <a:bodyPr lIns="91632" tIns="45816" rIns="91632" bIns="45816" anchor="ctr">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1041417" name="AutoShape 9">
            <a:extLst>
              <a:ext uri="{FF2B5EF4-FFF2-40B4-BE49-F238E27FC236}">
                <a16:creationId xmlns:a16="http://schemas.microsoft.com/office/drawing/2014/main" id="{078330D9-16B4-7FF6-94AA-7A921553F9B2}"/>
              </a:ext>
            </a:extLst>
          </p:cNvPr>
          <p:cNvSpPr>
            <a:spLocks noChangeArrowheads="1"/>
          </p:cNvSpPr>
          <p:nvPr/>
        </p:nvSpPr>
        <p:spPr bwMode="auto">
          <a:xfrm rot="21470660">
            <a:off x="4306888" y="3516195"/>
            <a:ext cx="3224212" cy="1084499"/>
          </a:xfrm>
          <a:custGeom>
            <a:avLst/>
            <a:gdLst>
              <a:gd name="G0" fmla="+- 5552 0 0"/>
              <a:gd name="G1" fmla="+- -7794087 0 0"/>
              <a:gd name="G2" fmla="+- 0 0 -7794087"/>
              <a:gd name="T0" fmla="*/ 0 256 1"/>
              <a:gd name="T1" fmla="*/ 180 256 1"/>
              <a:gd name="G3" fmla="+- -7794087 T0 T1"/>
              <a:gd name="T2" fmla="*/ 0 256 1"/>
              <a:gd name="T3" fmla="*/ 90 256 1"/>
              <a:gd name="G4" fmla="+- -7794087 T2 T3"/>
              <a:gd name="G5" fmla="*/ G4 2 1"/>
              <a:gd name="T4" fmla="*/ 90 256 1"/>
              <a:gd name="T5" fmla="*/ 0 256 1"/>
              <a:gd name="G6" fmla="+- -7794087 T4 T5"/>
              <a:gd name="G7" fmla="*/ G6 2 1"/>
              <a:gd name="G8" fmla="abs -779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52"/>
              <a:gd name="G18" fmla="*/ 5552 1 2"/>
              <a:gd name="G19" fmla="+- G18 5400 0"/>
              <a:gd name="G20" fmla="cos G19 -7794087"/>
              <a:gd name="G21" fmla="sin G19 -7794087"/>
              <a:gd name="G22" fmla="+- G20 10800 0"/>
              <a:gd name="G23" fmla="+- G21 10800 0"/>
              <a:gd name="G24" fmla="+- 10800 0 G20"/>
              <a:gd name="G25" fmla="+- 5552 10800 0"/>
              <a:gd name="G26" fmla="?: G9 G17 G25"/>
              <a:gd name="G27" fmla="?: G9 0 21600"/>
              <a:gd name="G28" fmla="cos 10800 -7794087"/>
              <a:gd name="G29" fmla="sin 10800 -7794087"/>
              <a:gd name="G30" fmla="sin 5552 -7794087"/>
              <a:gd name="G31" fmla="+- G28 10800 0"/>
              <a:gd name="G32" fmla="+- G29 10800 0"/>
              <a:gd name="G33" fmla="+- G30 10800 0"/>
              <a:gd name="G34" fmla="?: G4 0 G31"/>
              <a:gd name="G35" fmla="?: -7794087 G34 0"/>
              <a:gd name="G36" fmla="?: G6 G35 G31"/>
              <a:gd name="G37" fmla="+- 21600 0 G36"/>
              <a:gd name="G38" fmla="?: G4 0 G33"/>
              <a:gd name="G39" fmla="?: -7794087 G38 G32"/>
              <a:gd name="G40" fmla="?: G6 G39 0"/>
              <a:gd name="G41" fmla="?: G4 G32 21600"/>
              <a:gd name="G42" fmla="?: G6 G41 G33"/>
              <a:gd name="T12" fmla="*/ 10800 w 21600"/>
              <a:gd name="T13" fmla="*/ 0 h 21600"/>
              <a:gd name="T14" fmla="*/ 6845 w 21600"/>
              <a:gd name="T15" fmla="*/ 3644 h 21600"/>
              <a:gd name="T16" fmla="*/ 10800 w 21600"/>
              <a:gd name="T17" fmla="*/ 5248 h 21600"/>
              <a:gd name="T18" fmla="*/ 14755 w 21600"/>
              <a:gd name="T19" fmla="*/ 36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close/>
              </a:path>
            </a:pathLst>
          </a:custGeom>
          <a:gradFill rotWithShape="1">
            <a:gsLst>
              <a:gs pos="0">
                <a:schemeClr val="folHlink"/>
              </a:gs>
              <a:gs pos="100000">
                <a:schemeClr val="folHlink">
                  <a:gamma/>
                  <a:shade val="46275"/>
                  <a:invGamma/>
                </a:schemeClr>
              </a:gs>
            </a:gsLst>
            <a:lin ang="0" scaled="1"/>
          </a:gradFill>
          <a:ln w="19050" algn="ctr">
            <a:solidFill>
              <a:srgbClr val="808000"/>
            </a:solidFill>
            <a:miter lim="800000"/>
            <a:headEnd/>
            <a:tailEnd/>
          </a:ln>
          <a:effectLst/>
        </p:spPr>
        <p:txBody>
          <a:bodyPr lIns="91632" tIns="45816" rIns="91632" bIns="45816" anchor="ctr">
            <a:spAutoFit/>
          </a:bodyPr>
          <a:lstStyle/>
          <a:p>
            <a:pPr algn="r" eaLnBrk="0" fontAlgn="base" hangingPunct="0">
              <a:lnSpc>
                <a:spcPct val="97000"/>
              </a:lnSpc>
              <a:spcBef>
                <a:spcPct val="0"/>
              </a:spcBef>
              <a:spcAft>
                <a:spcPct val="0"/>
              </a:spcAft>
              <a:buClr>
                <a:srgbClr val="000000"/>
              </a:buClr>
              <a:buSzPct val="100000"/>
              <a:defRPr/>
            </a:pPr>
            <a:endParaRPr lang="el-GR" sz="1600" b="1" i="1">
              <a:solidFill>
                <a:srgbClr val="00CC00"/>
              </a:solidFill>
              <a:latin typeface="Arial" charset="0"/>
            </a:endParaRPr>
          </a:p>
        </p:txBody>
      </p:sp>
      <p:sp>
        <p:nvSpPr>
          <p:cNvPr id="1041418" name="AutoShape 10">
            <a:extLst>
              <a:ext uri="{FF2B5EF4-FFF2-40B4-BE49-F238E27FC236}">
                <a16:creationId xmlns:a16="http://schemas.microsoft.com/office/drawing/2014/main" id="{7E716401-7A0C-0777-1A12-41ABA0BDE94D}"/>
              </a:ext>
            </a:extLst>
          </p:cNvPr>
          <p:cNvSpPr>
            <a:spLocks noChangeArrowheads="1"/>
          </p:cNvSpPr>
          <p:nvPr/>
        </p:nvSpPr>
        <p:spPr bwMode="auto">
          <a:xfrm rot="3463793">
            <a:off x="4346576" y="3522545"/>
            <a:ext cx="3224212" cy="1084499"/>
          </a:xfrm>
          <a:custGeom>
            <a:avLst/>
            <a:gdLst>
              <a:gd name="G0" fmla="+- 5552 0 0"/>
              <a:gd name="G1" fmla="+- -7794087 0 0"/>
              <a:gd name="G2" fmla="+- 0 0 -7794087"/>
              <a:gd name="T0" fmla="*/ 0 256 1"/>
              <a:gd name="T1" fmla="*/ 180 256 1"/>
              <a:gd name="G3" fmla="+- -7794087 T0 T1"/>
              <a:gd name="T2" fmla="*/ 0 256 1"/>
              <a:gd name="T3" fmla="*/ 90 256 1"/>
              <a:gd name="G4" fmla="+- -7794087 T2 T3"/>
              <a:gd name="G5" fmla="*/ G4 2 1"/>
              <a:gd name="T4" fmla="*/ 90 256 1"/>
              <a:gd name="T5" fmla="*/ 0 256 1"/>
              <a:gd name="G6" fmla="+- -7794087 T4 T5"/>
              <a:gd name="G7" fmla="*/ G6 2 1"/>
              <a:gd name="G8" fmla="abs -779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52"/>
              <a:gd name="G18" fmla="*/ 5552 1 2"/>
              <a:gd name="G19" fmla="+- G18 5400 0"/>
              <a:gd name="G20" fmla="cos G19 -7794087"/>
              <a:gd name="G21" fmla="sin G19 -7794087"/>
              <a:gd name="G22" fmla="+- G20 10800 0"/>
              <a:gd name="G23" fmla="+- G21 10800 0"/>
              <a:gd name="G24" fmla="+- 10800 0 G20"/>
              <a:gd name="G25" fmla="+- 5552 10800 0"/>
              <a:gd name="G26" fmla="?: G9 G17 G25"/>
              <a:gd name="G27" fmla="?: G9 0 21600"/>
              <a:gd name="G28" fmla="cos 10800 -7794087"/>
              <a:gd name="G29" fmla="sin 10800 -7794087"/>
              <a:gd name="G30" fmla="sin 5552 -7794087"/>
              <a:gd name="G31" fmla="+- G28 10800 0"/>
              <a:gd name="G32" fmla="+- G29 10800 0"/>
              <a:gd name="G33" fmla="+- G30 10800 0"/>
              <a:gd name="G34" fmla="?: G4 0 G31"/>
              <a:gd name="G35" fmla="?: -7794087 G34 0"/>
              <a:gd name="G36" fmla="?: G6 G35 G31"/>
              <a:gd name="G37" fmla="+- 21600 0 G36"/>
              <a:gd name="G38" fmla="?: G4 0 G33"/>
              <a:gd name="G39" fmla="?: -7794087 G38 G32"/>
              <a:gd name="G40" fmla="?: G6 G39 0"/>
              <a:gd name="G41" fmla="?: G4 G32 21600"/>
              <a:gd name="G42" fmla="?: G6 G41 G33"/>
              <a:gd name="T12" fmla="*/ 10800 w 21600"/>
              <a:gd name="T13" fmla="*/ 0 h 21600"/>
              <a:gd name="T14" fmla="*/ 6845 w 21600"/>
              <a:gd name="T15" fmla="*/ 3644 h 21600"/>
              <a:gd name="T16" fmla="*/ 10800 w 21600"/>
              <a:gd name="T17" fmla="*/ 5248 h 21600"/>
              <a:gd name="T18" fmla="*/ 14755 w 21600"/>
              <a:gd name="T19" fmla="*/ 36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close/>
              </a:path>
            </a:pathLst>
          </a:custGeom>
          <a:gradFill rotWithShape="1">
            <a:gsLst>
              <a:gs pos="0">
                <a:schemeClr val="bg2">
                  <a:gamma/>
                  <a:shade val="46275"/>
                  <a:invGamma/>
                </a:schemeClr>
              </a:gs>
              <a:gs pos="100000">
                <a:schemeClr val="bg2"/>
              </a:gs>
            </a:gsLst>
            <a:lin ang="0" scaled="1"/>
          </a:gradFill>
          <a:ln w="19050" algn="ctr">
            <a:solidFill>
              <a:srgbClr val="333333"/>
            </a:solidFill>
            <a:miter lim="800000"/>
            <a:headEnd/>
            <a:tailEnd/>
          </a:ln>
          <a:effectLst/>
        </p:spPr>
        <p:txBody>
          <a:bodyPr lIns="91632" tIns="45816" rIns="91632" bIns="45816" anchor="ctr">
            <a:spAutoFit/>
          </a:bodyPr>
          <a:lstStyle/>
          <a:p>
            <a:pPr algn="r" eaLnBrk="0" fontAlgn="base" hangingPunct="0">
              <a:lnSpc>
                <a:spcPct val="97000"/>
              </a:lnSpc>
              <a:spcBef>
                <a:spcPct val="0"/>
              </a:spcBef>
              <a:spcAft>
                <a:spcPct val="0"/>
              </a:spcAft>
              <a:buClr>
                <a:srgbClr val="000000"/>
              </a:buClr>
              <a:buSzPct val="100000"/>
              <a:defRPr/>
            </a:pPr>
            <a:endParaRPr lang="el-GR" sz="1600" b="1" i="1">
              <a:solidFill>
                <a:srgbClr val="00CC00"/>
              </a:solidFill>
              <a:latin typeface="Arial" charset="0"/>
            </a:endParaRPr>
          </a:p>
        </p:txBody>
      </p:sp>
      <p:sp>
        <p:nvSpPr>
          <p:cNvPr id="9227" name="AutoShape 11">
            <a:extLst>
              <a:ext uri="{FF2B5EF4-FFF2-40B4-BE49-F238E27FC236}">
                <a16:creationId xmlns:a16="http://schemas.microsoft.com/office/drawing/2014/main" id="{EDCC8399-0B23-5013-59B3-54D1C33CFB2C}"/>
              </a:ext>
            </a:extLst>
          </p:cNvPr>
          <p:cNvSpPr>
            <a:spLocks noChangeArrowheads="1"/>
          </p:cNvSpPr>
          <p:nvPr/>
        </p:nvSpPr>
        <p:spPr bwMode="invGray">
          <a:xfrm rot="3517210" flipV="1">
            <a:off x="4278313" y="3566042"/>
            <a:ext cx="3224213" cy="110863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872 w 21600"/>
              <a:gd name="T13" fmla="*/ 0 h 21600"/>
              <a:gd name="T14" fmla="*/ 17728 w 21600"/>
              <a:gd name="T15" fmla="*/ 6541 h 21600"/>
            </a:gdLst>
            <a:ahLst/>
            <a:cxnLst>
              <a:cxn ang="T8">
                <a:pos x="T0" y="T1"/>
              </a:cxn>
              <a:cxn ang="T9">
                <a:pos x="T2" y="T3"/>
              </a:cxn>
              <a:cxn ang="T10">
                <a:pos x="T4" y="T5"/>
              </a:cxn>
              <a:cxn ang="T11">
                <a:pos x="T6" y="T7"/>
              </a:cxn>
            </a:cxnLst>
            <a:rect l="T12" t="T13" r="T14" b="T15"/>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lnTo>
                  <a:pt x="8114" y="5940"/>
                </a:lnTo>
                <a:close/>
              </a:path>
            </a:pathLst>
          </a:custGeom>
          <a:solidFill>
            <a:srgbClr val="FF0000"/>
          </a:solidFill>
          <a:ln w="19050" algn="ctr">
            <a:solidFill>
              <a:srgbClr val="FF0000"/>
            </a:solidFill>
            <a:miter lim="800000"/>
            <a:headEnd/>
            <a:tailEnd/>
          </a:ln>
        </p:spPr>
        <p:txBody>
          <a:bodyPr lIns="91632" tIns="45816" rIns="91632" bIns="45816" anchor="ctr">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1041420" name="AutoShape 12">
            <a:extLst>
              <a:ext uri="{FF2B5EF4-FFF2-40B4-BE49-F238E27FC236}">
                <a16:creationId xmlns:a16="http://schemas.microsoft.com/office/drawing/2014/main" id="{88036A41-A96C-0778-9405-C7038BE02997}"/>
              </a:ext>
            </a:extLst>
          </p:cNvPr>
          <p:cNvSpPr>
            <a:spLocks noChangeArrowheads="1"/>
          </p:cNvSpPr>
          <p:nvPr/>
        </p:nvSpPr>
        <p:spPr bwMode="auto">
          <a:xfrm rot="21504658" flipV="1">
            <a:off x="4306888" y="3592395"/>
            <a:ext cx="3224212" cy="1084499"/>
          </a:xfrm>
          <a:custGeom>
            <a:avLst/>
            <a:gdLst>
              <a:gd name="G0" fmla="+- 5552 0 0"/>
              <a:gd name="G1" fmla="+- -7794087 0 0"/>
              <a:gd name="G2" fmla="+- 0 0 -7794087"/>
              <a:gd name="T0" fmla="*/ 0 256 1"/>
              <a:gd name="T1" fmla="*/ 180 256 1"/>
              <a:gd name="G3" fmla="+- -7794087 T0 T1"/>
              <a:gd name="T2" fmla="*/ 0 256 1"/>
              <a:gd name="T3" fmla="*/ 90 256 1"/>
              <a:gd name="G4" fmla="+- -7794087 T2 T3"/>
              <a:gd name="G5" fmla="*/ G4 2 1"/>
              <a:gd name="T4" fmla="*/ 90 256 1"/>
              <a:gd name="T5" fmla="*/ 0 256 1"/>
              <a:gd name="G6" fmla="+- -7794087 T4 T5"/>
              <a:gd name="G7" fmla="*/ G6 2 1"/>
              <a:gd name="G8" fmla="abs -779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52"/>
              <a:gd name="G18" fmla="*/ 5552 1 2"/>
              <a:gd name="G19" fmla="+- G18 5400 0"/>
              <a:gd name="G20" fmla="cos G19 -7794087"/>
              <a:gd name="G21" fmla="sin G19 -7794087"/>
              <a:gd name="G22" fmla="+- G20 10800 0"/>
              <a:gd name="G23" fmla="+- G21 10800 0"/>
              <a:gd name="G24" fmla="+- 10800 0 G20"/>
              <a:gd name="G25" fmla="+- 5552 10800 0"/>
              <a:gd name="G26" fmla="?: G9 G17 G25"/>
              <a:gd name="G27" fmla="?: G9 0 21600"/>
              <a:gd name="G28" fmla="cos 10800 -7794087"/>
              <a:gd name="G29" fmla="sin 10800 -7794087"/>
              <a:gd name="G30" fmla="sin 5552 -7794087"/>
              <a:gd name="G31" fmla="+- G28 10800 0"/>
              <a:gd name="G32" fmla="+- G29 10800 0"/>
              <a:gd name="G33" fmla="+- G30 10800 0"/>
              <a:gd name="G34" fmla="?: G4 0 G31"/>
              <a:gd name="G35" fmla="?: -7794087 G34 0"/>
              <a:gd name="G36" fmla="?: G6 G35 G31"/>
              <a:gd name="G37" fmla="+- 21600 0 G36"/>
              <a:gd name="G38" fmla="?: G4 0 G33"/>
              <a:gd name="G39" fmla="?: -7794087 G38 G32"/>
              <a:gd name="G40" fmla="?: G6 G39 0"/>
              <a:gd name="G41" fmla="?: G4 G32 21600"/>
              <a:gd name="G42" fmla="?: G6 G41 G33"/>
              <a:gd name="T12" fmla="*/ 10800 w 21600"/>
              <a:gd name="T13" fmla="*/ 0 h 21600"/>
              <a:gd name="T14" fmla="*/ 6845 w 21600"/>
              <a:gd name="T15" fmla="*/ 3644 h 21600"/>
              <a:gd name="T16" fmla="*/ 10800 w 21600"/>
              <a:gd name="T17" fmla="*/ 5248 h 21600"/>
              <a:gd name="T18" fmla="*/ 14755 w 21600"/>
              <a:gd name="T19" fmla="*/ 36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close/>
              </a:path>
            </a:pathLst>
          </a:custGeom>
          <a:gradFill rotWithShape="1">
            <a:gsLst>
              <a:gs pos="0">
                <a:schemeClr val="hlink"/>
              </a:gs>
              <a:gs pos="100000">
                <a:schemeClr val="hlink">
                  <a:gamma/>
                  <a:shade val="46275"/>
                  <a:invGamma/>
                </a:schemeClr>
              </a:gs>
            </a:gsLst>
            <a:lin ang="0" scaled="1"/>
          </a:gradFill>
          <a:ln w="19050" algn="ctr">
            <a:solidFill>
              <a:srgbClr val="008000"/>
            </a:solidFill>
            <a:miter lim="800000"/>
            <a:headEnd/>
            <a:tailEnd/>
          </a:ln>
          <a:effectLst/>
        </p:spPr>
        <p:txBody>
          <a:bodyPr lIns="91632" tIns="45816" rIns="91632" bIns="45816" anchor="ctr">
            <a:spAutoFit/>
          </a:bodyPr>
          <a:lstStyle/>
          <a:p>
            <a:pPr algn="r" eaLnBrk="0" fontAlgn="base" hangingPunct="0">
              <a:lnSpc>
                <a:spcPct val="97000"/>
              </a:lnSpc>
              <a:spcBef>
                <a:spcPct val="0"/>
              </a:spcBef>
              <a:spcAft>
                <a:spcPct val="0"/>
              </a:spcAft>
              <a:buClr>
                <a:srgbClr val="000000"/>
              </a:buClr>
              <a:buSzPct val="100000"/>
              <a:defRPr/>
            </a:pPr>
            <a:endParaRPr lang="el-GR" sz="1600" b="1" i="1">
              <a:solidFill>
                <a:srgbClr val="00CC00"/>
              </a:solidFill>
              <a:latin typeface="Arial" charset="0"/>
            </a:endParaRPr>
          </a:p>
        </p:txBody>
      </p:sp>
      <p:sp>
        <p:nvSpPr>
          <p:cNvPr id="9229" name="AutoShape 13">
            <a:extLst>
              <a:ext uri="{FF2B5EF4-FFF2-40B4-BE49-F238E27FC236}">
                <a16:creationId xmlns:a16="http://schemas.microsoft.com/office/drawing/2014/main" id="{56C8FFBC-E9BE-28D5-C6AD-718F73AD4584}"/>
              </a:ext>
            </a:extLst>
          </p:cNvPr>
          <p:cNvSpPr>
            <a:spLocks noChangeArrowheads="1"/>
          </p:cNvSpPr>
          <p:nvPr/>
        </p:nvSpPr>
        <p:spPr bwMode="auto">
          <a:xfrm rot="17825111" flipV="1">
            <a:off x="4329113" y="3566042"/>
            <a:ext cx="3224213" cy="110863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872 w 21600"/>
              <a:gd name="T13" fmla="*/ 0 h 21600"/>
              <a:gd name="T14" fmla="*/ 17728 w 21600"/>
              <a:gd name="T15" fmla="*/ 6541 h 21600"/>
            </a:gdLst>
            <a:ahLst/>
            <a:cxnLst>
              <a:cxn ang="T8">
                <a:pos x="T0" y="T1"/>
              </a:cxn>
              <a:cxn ang="T9">
                <a:pos x="T2" y="T3"/>
              </a:cxn>
              <a:cxn ang="T10">
                <a:pos x="T4" y="T5"/>
              </a:cxn>
              <a:cxn ang="T11">
                <a:pos x="T6" y="T7"/>
              </a:cxn>
            </a:cxnLst>
            <a:rect l="T12" t="T13" r="T14" b="T15"/>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lnTo>
                  <a:pt x="8114" y="5940"/>
                </a:lnTo>
                <a:close/>
              </a:path>
            </a:pathLst>
          </a:custGeom>
          <a:gradFill rotWithShape="1">
            <a:gsLst>
              <a:gs pos="0">
                <a:srgbClr val="5A005A"/>
              </a:gs>
              <a:gs pos="50000">
                <a:srgbClr val="C200C2"/>
              </a:gs>
              <a:gs pos="100000">
                <a:srgbClr val="5A005A"/>
              </a:gs>
            </a:gsLst>
            <a:lin ang="18900000" scaled="1"/>
          </a:gradFill>
          <a:ln w="19050" algn="ctr">
            <a:solidFill>
              <a:srgbClr val="800080"/>
            </a:solidFill>
            <a:miter lim="800000"/>
            <a:headEnd/>
            <a:tailEnd/>
          </a:ln>
        </p:spPr>
        <p:txBody>
          <a:bodyPr lIns="91632" tIns="45816" rIns="91632" bIns="45816" anchor="ctr">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30" name="AutoShape 14">
            <a:extLst>
              <a:ext uri="{FF2B5EF4-FFF2-40B4-BE49-F238E27FC236}">
                <a16:creationId xmlns:a16="http://schemas.microsoft.com/office/drawing/2014/main" id="{B25850B9-9553-BCA1-099A-674F22B89122}"/>
              </a:ext>
            </a:extLst>
          </p:cNvPr>
          <p:cNvSpPr>
            <a:spLocks/>
          </p:cNvSpPr>
          <p:nvPr/>
        </p:nvSpPr>
        <p:spPr bwMode="auto">
          <a:xfrm rot="561263">
            <a:off x="6840558" y="3187654"/>
            <a:ext cx="260311" cy="476344"/>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tx1"/>
          </a:solidFill>
          <a:ln w="9525">
            <a:round/>
            <a:headEnd/>
            <a:tailEnd/>
          </a:ln>
          <a:scene3d>
            <a:camera prst="legacyPerspectiveFront">
              <a:rot lat="20099957" lon="1200000" rev="0"/>
            </a:camera>
            <a:lightRig rig="legacyFlat4" dir="b"/>
          </a:scene3d>
          <a:sp3d extrusionH="100000" prstMaterial="legacyMatte">
            <a:bevelT w="13500" h="13500" prst="angle"/>
            <a:bevelB w="13500" h="13500" prst="angle"/>
            <a:extrusionClr>
              <a:schemeClr val="tx1"/>
            </a:extrusionClr>
            <a:contourClr>
              <a:schemeClr val="tx1"/>
            </a:contourClr>
          </a:sp3d>
        </p:spPr>
        <p:txBody>
          <a:bodyPr wrap="none" lIns="91632" tIns="45816" rIns="91632" bIns="45816" anchor="ctr">
            <a:spAutoFit/>
            <a:flatTx/>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31" name="Freeform 15">
            <a:extLst>
              <a:ext uri="{FF2B5EF4-FFF2-40B4-BE49-F238E27FC236}">
                <a16:creationId xmlns:a16="http://schemas.microsoft.com/office/drawing/2014/main" id="{50DC84C8-5BD9-1938-F3DA-102F61C20DEC}"/>
              </a:ext>
            </a:extLst>
          </p:cNvPr>
          <p:cNvSpPr>
            <a:spLocks/>
          </p:cNvSpPr>
          <p:nvPr/>
        </p:nvSpPr>
        <p:spPr bwMode="white">
          <a:xfrm rot="332419">
            <a:off x="6990866" y="4635989"/>
            <a:ext cx="185118" cy="338748"/>
          </a:xfrm>
          <a:custGeom>
            <a:avLst/>
            <a:gdLst>
              <a:gd name="T0" fmla="*/ 2147483646 w 514"/>
              <a:gd name="T1" fmla="*/ 2147483646 h 480"/>
              <a:gd name="T2" fmla="*/ 2147483646 w 514"/>
              <a:gd name="T3" fmla="*/ 2147483646 h 480"/>
              <a:gd name="T4" fmla="*/ 2147483646 w 514"/>
              <a:gd name="T5" fmla="*/ 2147483646 h 480"/>
              <a:gd name="T6" fmla="*/ 0 w 514"/>
              <a:gd name="T7" fmla="*/ 2147483646 h 480"/>
              <a:gd name="T8" fmla="*/ 2147483646 w 514"/>
              <a:gd name="T9" fmla="*/ 0 h 480"/>
              <a:gd name="T10" fmla="*/ 2147483646 w 514"/>
              <a:gd name="T11" fmla="*/ 2147483646 h 480"/>
              <a:gd name="T12" fmla="*/ 2147483646 w 514"/>
              <a:gd name="T13" fmla="*/ 2147483646 h 480"/>
              <a:gd name="T14" fmla="*/ 2147483646 w 514"/>
              <a:gd name="T15" fmla="*/ 2147483646 h 480"/>
              <a:gd name="T16" fmla="*/ 2147483646 w 514"/>
              <a:gd name="T17" fmla="*/ 2147483646 h 4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480"/>
              <a:gd name="T29" fmla="*/ 514 w 514"/>
              <a:gd name="T30" fmla="*/ 480 h 4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480">
                <a:moveTo>
                  <a:pt x="328" y="480"/>
                </a:moveTo>
                <a:cubicBezTo>
                  <a:pt x="245" y="311"/>
                  <a:pt x="162" y="222"/>
                  <a:pt x="130" y="188"/>
                </a:cubicBezTo>
                <a:cubicBezTo>
                  <a:pt x="104" y="238"/>
                  <a:pt x="116" y="224"/>
                  <a:pt x="88" y="264"/>
                </a:cubicBezTo>
                <a:cubicBezTo>
                  <a:pt x="70" y="216"/>
                  <a:pt x="68" y="164"/>
                  <a:pt x="0" y="52"/>
                </a:cubicBezTo>
                <a:cubicBezTo>
                  <a:pt x="142" y="40"/>
                  <a:pt x="114" y="40"/>
                  <a:pt x="218" y="0"/>
                </a:cubicBezTo>
                <a:cubicBezTo>
                  <a:pt x="196" y="36"/>
                  <a:pt x="202" y="40"/>
                  <a:pt x="186" y="86"/>
                </a:cubicBezTo>
                <a:cubicBezTo>
                  <a:pt x="386" y="68"/>
                  <a:pt x="378" y="62"/>
                  <a:pt x="514" y="18"/>
                </a:cubicBezTo>
                <a:cubicBezTo>
                  <a:pt x="500" y="106"/>
                  <a:pt x="484" y="180"/>
                  <a:pt x="442" y="278"/>
                </a:cubicBezTo>
                <a:cubicBezTo>
                  <a:pt x="400" y="376"/>
                  <a:pt x="392" y="388"/>
                  <a:pt x="328" y="480"/>
                </a:cubicBezTo>
                <a:close/>
              </a:path>
            </a:pathLst>
          </a:cu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pic>
        <p:nvPicPr>
          <p:cNvPr id="9232" name="Picture 16" descr="MCSY00732_0000[1]">
            <a:extLst>
              <a:ext uri="{FF2B5EF4-FFF2-40B4-BE49-F238E27FC236}">
                <a16:creationId xmlns:a16="http://schemas.microsoft.com/office/drawing/2014/main" id="{5E3C3583-7878-6C18-258F-8256C8C19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735204">
            <a:off x="4480720" y="3244057"/>
            <a:ext cx="739775" cy="5191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AutoShape 17">
            <a:extLst>
              <a:ext uri="{FF2B5EF4-FFF2-40B4-BE49-F238E27FC236}">
                <a16:creationId xmlns:a16="http://schemas.microsoft.com/office/drawing/2014/main" id="{9FB2DEBA-300F-D1C7-475A-A9F08687538B}"/>
              </a:ext>
            </a:extLst>
          </p:cNvPr>
          <p:cNvSpPr>
            <a:spLocks noChangeArrowheads="1"/>
          </p:cNvSpPr>
          <p:nvPr/>
        </p:nvSpPr>
        <p:spPr bwMode="auto">
          <a:xfrm rot="21254302">
            <a:off x="5767388" y="2190536"/>
            <a:ext cx="495300" cy="141330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511 h 21600"/>
              <a:gd name="T14" fmla="*/ 17727 w 21600"/>
              <a:gd name="T15" fmla="*/ 8647 h 21600"/>
            </a:gdLst>
            <a:ahLst/>
            <a:cxnLst>
              <a:cxn ang="T8">
                <a:pos x="T0" y="T1"/>
              </a:cxn>
              <a:cxn ang="T9">
                <a:pos x="T2" y="T3"/>
              </a:cxn>
              <a:cxn ang="T10">
                <a:pos x="T4" y="T5"/>
              </a:cxn>
              <a:cxn ang="T11">
                <a:pos x="T6" y="T7"/>
              </a:cxn>
            </a:cxnLst>
            <a:rect l="T12" t="T13" r="T14" b="T15"/>
            <a:pathLst>
              <a:path w="21600" h="21600">
                <a:moveTo>
                  <a:pt x="21600" y="6079"/>
                </a:moveTo>
                <a:lnTo>
                  <a:pt x="12432" y="0"/>
                </a:lnTo>
                <a:lnTo>
                  <a:pt x="12432" y="3511"/>
                </a:lnTo>
                <a:lnTo>
                  <a:pt x="12427" y="3511"/>
                </a:lnTo>
                <a:cubicBezTo>
                  <a:pt x="5564" y="3511"/>
                  <a:pt x="0" y="7382"/>
                  <a:pt x="0" y="12158"/>
                </a:cubicBezTo>
                <a:lnTo>
                  <a:pt x="0" y="21600"/>
                </a:lnTo>
                <a:lnTo>
                  <a:pt x="5250" y="21600"/>
                </a:lnTo>
                <a:lnTo>
                  <a:pt x="5250" y="12158"/>
                </a:lnTo>
                <a:cubicBezTo>
                  <a:pt x="5250" y="10219"/>
                  <a:pt x="8463" y="8647"/>
                  <a:pt x="12427" y="8647"/>
                </a:cubicBezTo>
                <a:lnTo>
                  <a:pt x="12432" y="8647"/>
                </a:lnTo>
                <a:lnTo>
                  <a:pt x="12432" y="12158"/>
                </a:lnTo>
                <a:lnTo>
                  <a:pt x="21600" y="6079"/>
                </a:lnTo>
                <a:close/>
              </a:path>
            </a:pathLst>
          </a:custGeom>
          <a:solidFill>
            <a:srgbClr val="176200"/>
          </a:solidFill>
          <a:ln w="19050" algn="ctr">
            <a:solidFill>
              <a:schemeClr val="tx1"/>
            </a:solidFill>
            <a:miter lim="800000"/>
            <a:headEnd/>
            <a:tailEnd/>
          </a:ln>
        </p:spPr>
        <p:txBody>
          <a:bodyPr lIns="91632" tIns="45816" rIns="91632" bIns="45816" anchor="ctr">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grpSp>
        <p:nvGrpSpPr>
          <p:cNvPr id="9234" name="Group 18">
            <a:extLst>
              <a:ext uri="{FF2B5EF4-FFF2-40B4-BE49-F238E27FC236}">
                <a16:creationId xmlns:a16="http://schemas.microsoft.com/office/drawing/2014/main" id="{33F3CA79-C432-439D-93B8-CDE1F8867DBD}"/>
              </a:ext>
            </a:extLst>
          </p:cNvPr>
          <p:cNvGrpSpPr>
            <a:grpSpLocks/>
          </p:cNvGrpSpPr>
          <p:nvPr/>
        </p:nvGrpSpPr>
        <p:grpSpPr bwMode="auto">
          <a:xfrm rot="561263">
            <a:off x="4583375" y="4480591"/>
            <a:ext cx="585788" cy="581026"/>
            <a:chOff x="1989" y="2896"/>
            <a:chExt cx="369" cy="366"/>
          </a:xfrm>
        </p:grpSpPr>
        <p:sp>
          <p:nvSpPr>
            <p:cNvPr id="1041427" name="Rectangle 19" descr="Recycled paper">
              <a:extLst>
                <a:ext uri="{FF2B5EF4-FFF2-40B4-BE49-F238E27FC236}">
                  <a16:creationId xmlns:a16="http://schemas.microsoft.com/office/drawing/2014/main" id="{4F7D5FD3-C953-CC91-B78F-2AAD300187F7}"/>
                </a:ext>
              </a:extLst>
            </p:cNvPr>
            <p:cNvSpPr>
              <a:spLocks noChangeArrowheads="1"/>
            </p:cNvSpPr>
            <p:nvPr/>
          </p:nvSpPr>
          <p:spPr bwMode="auto">
            <a:xfrm rot="19365795">
              <a:off x="1989" y="2896"/>
              <a:ext cx="369" cy="209"/>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19050" algn="ctr">
              <a:noFill/>
              <a:miter lim="800000"/>
              <a:headEnd/>
              <a:tailEnd/>
            </a:ln>
            <a:effectLst/>
          </p:spPr>
          <p:txBody>
            <a:bodyPr lIns="91632" tIns="45816" rIns="91632" bIns="45816" anchor="ctr">
              <a:spAutoFit/>
            </a:bodyPr>
            <a:lstStyle/>
            <a:p>
              <a:pPr algn="r" eaLnBrk="0" fontAlgn="base" hangingPunct="0">
                <a:lnSpc>
                  <a:spcPct val="97000"/>
                </a:lnSpc>
                <a:spcBef>
                  <a:spcPct val="0"/>
                </a:spcBef>
                <a:spcAft>
                  <a:spcPct val="0"/>
                </a:spcAft>
                <a:buClr>
                  <a:srgbClr val="000000"/>
                </a:buClr>
                <a:buSzPct val="100000"/>
                <a:defRPr/>
              </a:pPr>
              <a:endParaRPr lang="el-GR" sz="1600" b="1" i="1">
                <a:solidFill>
                  <a:srgbClr val="00CC00"/>
                </a:solidFill>
                <a:latin typeface="Arial" charset="0"/>
              </a:endParaRPr>
            </a:p>
          </p:txBody>
        </p:sp>
        <p:sp>
          <p:nvSpPr>
            <p:cNvPr id="1041428" name="Oval 20">
              <a:extLst>
                <a:ext uri="{FF2B5EF4-FFF2-40B4-BE49-F238E27FC236}">
                  <a16:creationId xmlns:a16="http://schemas.microsoft.com/office/drawing/2014/main" id="{73EDBDFE-A010-2BC0-F770-7498F1647291}"/>
                </a:ext>
              </a:extLst>
            </p:cNvPr>
            <p:cNvSpPr>
              <a:spLocks noChangeArrowheads="1"/>
            </p:cNvSpPr>
            <p:nvPr/>
          </p:nvSpPr>
          <p:spPr bwMode="auto">
            <a:xfrm rot="19061869">
              <a:off x="2005" y="2968"/>
              <a:ext cx="83" cy="294"/>
            </a:xfrm>
            <a:prstGeom prst="ellipse">
              <a:avLst/>
            </a:prstGeom>
            <a:gradFill rotWithShape="1">
              <a:gsLst>
                <a:gs pos="0">
                  <a:schemeClr val="accent1"/>
                </a:gs>
                <a:gs pos="100000">
                  <a:schemeClr val="accent1">
                    <a:gamma/>
                    <a:shade val="46275"/>
                    <a:invGamma/>
                  </a:schemeClr>
                </a:gs>
              </a:gsLst>
              <a:lin ang="0" scaled="1"/>
            </a:gradFill>
            <a:ln w="19050" algn="ctr">
              <a:solidFill>
                <a:srgbClr val="8C0000"/>
              </a:solidFill>
              <a:round/>
              <a:headEnd/>
              <a:tailEnd/>
            </a:ln>
            <a:effectLst/>
          </p:spPr>
          <p:txBody>
            <a:bodyPr lIns="91632" tIns="45816" rIns="91632" bIns="45816" anchor="ctr">
              <a:spAutoFit/>
            </a:bodyPr>
            <a:lstStyle/>
            <a:p>
              <a:pPr algn="r" eaLnBrk="0" fontAlgn="base" hangingPunct="0">
                <a:lnSpc>
                  <a:spcPct val="97000"/>
                </a:lnSpc>
                <a:spcBef>
                  <a:spcPct val="0"/>
                </a:spcBef>
                <a:spcAft>
                  <a:spcPct val="0"/>
                </a:spcAft>
                <a:buClr>
                  <a:srgbClr val="000000"/>
                </a:buClr>
                <a:buSzPct val="100000"/>
                <a:defRPr/>
              </a:pPr>
              <a:endParaRPr lang="el-GR" sz="1600" b="1" i="1">
                <a:solidFill>
                  <a:srgbClr val="00CC00"/>
                </a:solidFill>
                <a:latin typeface="Arial" charset="0"/>
              </a:endParaRPr>
            </a:p>
          </p:txBody>
        </p:sp>
      </p:grpSp>
      <p:grpSp>
        <p:nvGrpSpPr>
          <p:cNvPr id="9235" name="Group 21">
            <a:extLst>
              <a:ext uri="{FF2B5EF4-FFF2-40B4-BE49-F238E27FC236}">
                <a16:creationId xmlns:a16="http://schemas.microsoft.com/office/drawing/2014/main" id="{D22E919E-2ECF-ACEA-9233-E61F0F84717C}"/>
              </a:ext>
            </a:extLst>
          </p:cNvPr>
          <p:cNvGrpSpPr>
            <a:grpSpLocks/>
          </p:cNvGrpSpPr>
          <p:nvPr/>
        </p:nvGrpSpPr>
        <p:grpSpPr bwMode="auto">
          <a:xfrm rot="561263">
            <a:off x="5738950" y="5135580"/>
            <a:ext cx="461963" cy="387351"/>
            <a:chOff x="2781" y="3203"/>
            <a:chExt cx="291" cy="244"/>
          </a:xfrm>
        </p:grpSpPr>
        <p:sp>
          <p:nvSpPr>
            <p:cNvPr id="9306" name="Freeform 22">
              <a:extLst>
                <a:ext uri="{FF2B5EF4-FFF2-40B4-BE49-F238E27FC236}">
                  <a16:creationId xmlns:a16="http://schemas.microsoft.com/office/drawing/2014/main" id="{FFD7BB11-2B86-55E8-68FD-3E3D49FBFE76}"/>
                </a:ext>
              </a:extLst>
            </p:cNvPr>
            <p:cNvSpPr>
              <a:spLocks/>
            </p:cNvSpPr>
            <p:nvPr/>
          </p:nvSpPr>
          <p:spPr bwMode="auto">
            <a:xfrm rot="20979823" flipH="1">
              <a:off x="2781" y="3234"/>
              <a:ext cx="117" cy="213"/>
            </a:xfrm>
            <a:custGeom>
              <a:avLst/>
              <a:gdLst>
                <a:gd name="T0" fmla="*/ 1 w 271"/>
                <a:gd name="T1" fmla="*/ 1 h 250"/>
                <a:gd name="T2" fmla="*/ 1 w 271"/>
                <a:gd name="T3" fmla="*/ 1 h 250"/>
                <a:gd name="T4" fmla="*/ 1 w 271"/>
                <a:gd name="T5" fmla="*/ 1 h 250"/>
                <a:gd name="T6" fmla="*/ 1 w 271"/>
                <a:gd name="T7" fmla="*/ 1 h 250"/>
                <a:gd name="T8" fmla="*/ 1 w 271"/>
                <a:gd name="T9" fmla="*/ 1 h 250"/>
                <a:gd name="T10" fmla="*/ 1 w 271"/>
                <a:gd name="T11" fmla="*/ 1 h 250"/>
                <a:gd name="T12" fmla="*/ 0 60000 65536"/>
                <a:gd name="T13" fmla="*/ 0 60000 65536"/>
                <a:gd name="T14" fmla="*/ 0 60000 65536"/>
                <a:gd name="T15" fmla="*/ 0 60000 65536"/>
                <a:gd name="T16" fmla="*/ 0 60000 65536"/>
                <a:gd name="T17" fmla="*/ 0 60000 65536"/>
                <a:gd name="T18" fmla="*/ 0 w 271"/>
                <a:gd name="T19" fmla="*/ 0 h 250"/>
                <a:gd name="T20" fmla="*/ 271 w 271"/>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71" h="250">
                  <a:moveTo>
                    <a:pt x="2" y="119"/>
                  </a:moveTo>
                  <a:cubicBezTo>
                    <a:pt x="0" y="82"/>
                    <a:pt x="116" y="24"/>
                    <a:pt x="158" y="12"/>
                  </a:cubicBezTo>
                  <a:cubicBezTo>
                    <a:pt x="200" y="0"/>
                    <a:pt x="239" y="14"/>
                    <a:pt x="255" y="46"/>
                  </a:cubicBezTo>
                  <a:cubicBezTo>
                    <a:pt x="271" y="78"/>
                    <a:pt x="269" y="170"/>
                    <a:pt x="255" y="202"/>
                  </a:cubicBezTo>
                  <a:cubicBezTo>
                    <a:pt x="241" y="234"/>
                    <a:pt x="209" y="250"/>
                    <a:pt x="168" y="236"/>
                  </a:cubicBezTo>
                  <a:cubicBezTo>
                    <a:pt x="127" y="222"/>
                    <a:pt x="4" y="156"/>
                    <a:pt x="2" y="119"/>
                  </a:cubicBezTo>
                  <a:close/>
                </a:path>
              </a:pathLst>
            </a:custGeom>
            <a:noFill/>
            <a:ln w="38100">
              <a:solidFill>
                <a:schemeClr val="tx1"/>
              </a:solidFill>
              <a:round/>
              <a:headEnd/>
              <a:tailEnd/>
            </a:ln>
            <a:scene3d>
              <a:camera prst="legacyPerspectiveTop"/>
              <a:lightRig rig="legacyFlat3" dir="b"/>
            </a:scene3d>
            <a:sp3d extrusionH="887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lIns="91632" tIns="45816" rIns="91632" bIns="45816">
              <a:spAutoFit/>
              <a:flatTx/>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grpSp>
          <p:nvGrpSpPr>
            <p:cNvPr id="9307" name="Group 23">
              <a:extLst>
                <a:ext uri="{FF2B5EF4-FFF2-40B4-BE49-F238E27FC236}">
                  <a16:creationId xmlns:a16="http://schemas.microsoft.com/office/drawing/2014/main" id="{CE3D80BF-7D24-B700-3919-DFFA5267D44B}"/>
                </a:ext>
              </a:extLst>
            </p:cNvPr>
            <p:cNvGrpSpPr>
              <a:grpSpLocks/>
            </p:cNvGrpSpPr>
            <p:nvPr/>
          </p:nvGrpSpPr>
          <p:grpSpPr bwMode="auto">
            <a:xfrm>
              <a:off x="2786" y="3203"/>
              <a:ext cx="286" cy="244"/>
              <a:chOff x="2786" y="3203"/>
              <a:chExt cx="286" cy="244"/>
            </a:xfrm>
          </p:grpSpPr>
          <p:sp>
            <p:nvSpPr>
              <p:cNvPr id="9308" name="Freeform 24">
                <a:extLst>
                  <a:ext uri="{FF2B5EF4-FFF2-40B4-BE49-F238E27FC236}">
                    <a16:creationId xmlns:a16="http://schemas.microsoft.com/office/drawing/2014/main" id="{494E68F3-A101-CB92-72B7-5ABF01FBF47A}"/>
                  </a:ext>
                </a:extLst>
              </p:cNvPr>
              <p:cNvSpPr>
                <a:spLocks/>
              </p:cNvSpPr>
              <p:nvPr/>
            </p:nvSpPr>
            <p:spPr bwMode="auto">
              <a:xfrm rot="20979823">
                <a:off x="2950" y="3203"/>
                <a:ext cx="117" cy="213"/>
              </a:xfrm>
              <a:custGeom>
                <a:avLst/>
                <a:gdLst>
                  <a:gd name="T0" fmla="*/ 1 w 271"/>
                  <a:gd name="T1" fmla="*/ 1 h 250"/>
                  <a:gd name="T2" fmla="*/ 1 w 271"/>
                  <a:gd name="T3" fmla="*/ 1 h 250"/>
                  <a:gd name="T4" fmla="*/ 1 w 271"/>
                  <a:gd name="T5" fmla="*/ 1 h 250"/>
                  <a:gd name="T6" fmla="*/ 1 w 271"/>
                  <a:gd name="T7" fmla="*/ 1 h 250"/>
                  <a:gd name="T8" fmla="*/ 1 w 271"/>
                  <a:gd name="T9" fmla="*/ 1 h 250"/>
                  <a:gd name="T10" fmla="*/ 1 w 271"/>
                  <a:gd name="T11" fmla="*/ 1 h 250"/>
                  <a:gd name="T12" fmla="*/ 0 60000 65536"/>
                  <a:gd name="T13" fmla="*/ 0 60000 65536"/>
                  <a:gd name="T14" fmla="*/ 0 60000 65536"/>
                  <a:gd name="T15" fmla="*/ 0 60000 65536"/>
                  <a:gd name="T16" fmla="*/ 0 60000 65536"/>
                  <a:gd name="T17" fmla="*/ 0 60000 65536"/>
                  <a:gd name="T18" fmla="*/ 0 w 271"/>
                  <a:gd name="T19" fmla="*/ 0 h 250"/>
                  <a:gd name="T20" fmla="*/ 271 w 271"/>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71" h="250">
                    <a:moveTo>
                      <a:pt x="2" y="119"/>
                    </a:moveTo>
                    <a:cubicBezTo>
                      <a:pt x="0" y="82"/>
                      <a:pt x="116" y="24"/>
                      <a:pt x="158" y="12"/>
                    </a:cubicBezTo>
                    <a:cubicBezTo>
                      <a:pt x="200" y="0"/>
                      <a:pt x="239" y="14"/>
                      <a:pt x="255" y="46"/>
                    </a:cubicBezTo>
                    <a:cubicBezTo>
                      <a:pt x="271" y="78"/>
                      <a:pt x="269" y="170"/>
                      <a:pt x="255" y="202"/>
                    </a:cubicBezTo>
                    <a:cubicBezTo>
                      <a:pt x="241" y="234"/>
                      <a:pt x="209" y="250"/>
                      <a:pt x="168" y="236"/>
                    </a:cubicBezTo>
                    <a:cubicBezTo>
                      <a:pt x="127" y="222"/>
                      <a:pt x="4" y="156"/>
                      <a:pt x="2" y="119"/>
                    </a:cubicBezTo>
                    <a:close/>
                  </a:path>
                </a:pathLst>
              </a:custGeom>
              <a:noFill/>
              <a:ln w="38100">
                <a:solidFill>
                  <a:schemeClr val="tx1"/>
                </a:solidFill>
                <a:round/>
                <a:headEnd/>
                <a:tailEnd/>
              </a:ln>
              <a:scene3d>
                <a:camera prst="legacyPerspectiveTop"/>
                <a:lightRig rig="legacyFlat3" dir="b"/>
              </a:scene3d>
              <a:sp3d extrusionH="887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lIns="91632" tIns="45816" rIns="91632" bIns="45816">
                <a:spAutoFit/>
                <a:flatTx/>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309" name="Freeform 25">
                <a:extLst>
                  <a:ext uri="{FF2B5EF4-FFF2-40B4-BE49-F238E27FC236}">
                    <a16:creationId xmlns:a16="http://schemas.microsoft.com/office/drawing/2014/main" id="{1DFF1FFD-F30D-87D0-D5E3-C7261F789002}"/>
                  </a:ext>
                </a:extLst>
              </p:cNvPr>
              <p:cNvSpPr>
                <a:spLocks/>
              </p:cNvSpPr>
              <p:nvPr/>
            </p:nvSpPr>
            <p:spPr bwMode="auto">
              <a:xfrm rot="20979823">
                <a:off x="2955" y="3203"/>
                <a:ext cx="117" cy="213"/>
              </a:xfrm>
              <a:custGeom>
                <a:avLst/>
                <a:gdLst>
                  <a:gd name="T0" fmla="*/ 1 w 271"/>
                  <a:gd name="T1" fmla="*/ 1 h 250"/>
                  <a:gd name="T2" fmla="*/ 1 w 271"/>
                  <a:gd name="T3" fmla="*/ 1 h 250"/>
                  <a:gd name="T4" fmla="*/ 1 w 271"/>
                  <a:gd name="T5" fmla="*/ 1 h 250"/>
                  <a:gd name="T6" fmla="*/ 1 w 271"/>
                  <a:gd name="T7" fmla="*/ 1 h 250"/>
                  <a:gd name="T8" fmla="*/ 1 w 271"/>
                  <a:gd name="T9" fmla="*/ 1 h 250"/>
                  <a:gd name="T10" fmla="*/ 1 w 271"/>
                  <a:gd name="T11" fmla="*/ 1 h 250"/>
                  <a:gd name="T12" fmla="*/ 0 60000 65536"/>
                  <a:gd name="T13" fmla="*/ 0 60000 65536"/>
                  <a:gd name="T14" fmla="*/ 0 60000 65536"/>
                  <a:gd name="T15" fmla="*/ 0 60000 65536"/>
                  <a:gd name="T16" fmla="*/ 0 60000 65536"/>
                  <a:gd name="T17" fmla="*/ 0 60000 65536"/>
                  <a:gd name="T18" fmla="*/ 0 w 271"/>
                  <a:gd name="T19" fmla="*/ 0 h 250"/>
                  <a:gd name="T20" fmla="*/ 271 w 271"/>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71" h="250">
                    <a:moveTo>
                      <a:pt x="2" y="119"/>
                    </a:moveTo>
                    <a:cubicBezTo>
                      <a:pt x="0" y="82"/>
                      <a:pt x="116" y="24"/>
                      <a:pt x="158" y="12"/>
                    </a:cubicBezTo>
                    <a:cubicBezTo>
                      <a:pt x="200" y="0"/>
                      <a:pt x="239" y="14"/>
                      <a:pt x="255" y="46"/>
                    </a:cubicBezTo>
                    <a:cubicBezTo>
                      <a:pt x="271" y="78"/>
                      <a:pt x="269" y="170"/>
                      <a:pt x="255" y="202"/>
                    </a:cubicBezTo>
                    <a:cubicBezTo>
                      <a:pt x="241" y="234"/>
                      <a:pt x="209" y="250"/>
                      <a:pt x="168" y="236"/>
                    </a:cubicBezTo>
                    <a:cubicBezTo>
                      <a:pt x="127" y="222"/>
                      <a:pt x="4" y="156"/>
                      <a:pt x="2" y="119"/>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310" name="Freeform 26">
                <a:extLst>
                  <a:ext uri="{FF2B5EF4-FFF2-40B4-BE49-F238E27FC236}">
                    <a16:creationId xmlns:a16="http://schemas.microsoft.com/office/drawing/2014/main" id="{BF68E12C-04D0-20FF-F344-61858E5023C9}"/>
                  </a:ext>
                </a:extLst>
              </p:cNvPr>
              <p:cNvSpPr>
                <a:spLocks/>
              </p:cNvSpPr>
              <p:nvPr/>
            </p:nvSpPr>
            <p:spPr bwMode="auto">
              <a:xfrm rot="20979823" flipH="1">
                <a:off x="2786" y="3234"/>
                <a:ext cx="117" cy="213"/>
              </a:xfrm>
              <a:custGeom>
                <a:avLst/>
                <a:gdLst>
                  <a:gd name="T0" fmla="*/ 1 w 271"/>
                  <a:gd name="T1" fmla="*/ 1 h 250"/>
                  <a:gd name="T2" fmla="*/ 1 w 271"/>
                  <a:gd name="T3" fmla="*/ 1 h 250"/>
                  <a:gd name="T4" fmla="*/ 1 w 271"/>
                  <a:gd name="T5" fmla="*/ 1 h 250"/>
                  <a:gd name="T6" fmla="*/ 1 w 271"/>
                  <a:gd name="T7" fmla="*/ 1 h 250"/>
                  <a:gd name="T8" fmla="*/ 1 w 271"/>
                  <a:gd name="T9" fmla="*/ 1 h 250"/>
                  <a:gd name="T10" fmla="*/ 1 w 271"/>
                  <a:gd name="T11" fmla="*/ 1 h 250"/>
                  <a:gd name="T12" fmla="*/ 0 60000 65536"/>
                  <a:gd name="T13" fmla="*/ 0 60000 65536"/>
                  <a:gd name="T14" fmla="*/ 0 60000 65536"/>
                  <a:gd name="T15" fmla="*/ 0 60000 65536"/>
                  <a:gd name="T16" fmla="*/ 0 60000 65536"/>
                  <a:gd name="T17" fmla="*/ 0 60000 65536"/>
                  <a:gd name="T18" fmla="*/ 0 w 271"/>
                  <a:gd name="T19" fmla="*/ 0 h 250"/>
                  <a:gd name="T20" fmla="*/ 271 w 271"/>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71" h="250">
                    <a:moveTo>
                      <a:pt x="2" y="119"/>
                    </a:moveTo>
                    <a:cubicBezTo>
                      <a:pt x="0" y="82"/>
                      <a:pt x="116" y="24"/>
                      <a:pt x="158" y="12"/>
                    </a:cubicBezTo>
                    <a:cubicBezTo>
                      <a:pt x="200" y="0"/>
                      <a:pt x="239" y="14"/>
                      <a:pt x="255" y="46"/>
                    </a:cubicBezTo>
                    <a:cubicBezTo>
                      <a:pt x="271" y="78"/>
                      <a:pt x="269" y="170"/>
                      <a:pt x="255" y="202"/>
                    </a:cubicBezTo>
                    <a:cubicBezTo>
                      <a:pt x="241" y="234"/>
                      <a:pt x="209" y="250"/>
                      <a:pt x="168" y="236"/>
                    </a:cubicBezTo>
                    <a:cubicBezTo>
                      <a:pt x="127" y="222"/>
                      <a:pt x="4" y="156"/>
                      <a:pt x="2" y="119"/>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grpSp>
      </p:grpSp>
      <p:sp>
        <p:nvSpPr>
          <p:cNvPr id="1041435" name="AutoShape 27">
            <a:extLst>
              <a:ext uri="{FF2B5EF4-FFF2-40B4-BE49-F238E27FC236}">
                <a16:creationId xmlns:a16="http://schemas.microsoft.com/office/drawing/2014/main" id="{6658C040-1EF5-4BCC-EAF9-227CFE1BAA68}"/>
              </a:ext>
            </a:extLst>
          </p:cNvPr>
          <p:cNvSpPr>
            <a:spLocks noChangeArrowheads="1"/>
          </p:cNvSpPr>
          <p:nvPr/>
        </p:nvSpPr>
        <p:spPr bwMode="auto">
          <a:xfrm>
            <a:off x="2011364" y="2738438"/>
            <a:ext cx="2211387" cy="609600"/>
          </a:xfrm>
          <a:prstGeom prst="roundRect">
            <a:avLst>
              <a:gd name="adj" fmla="val 16667"/>
            </a:avLst>
          </a:prstGeom>
          <a:solidFill>
            <a:schemeClr val="accent2"/>
          </a:solidFill>
          <a:ln w="25400" algn="ctr">
            <a:solidFill>
              <a:schemeClr val="accent2"/>
            </a:solidFill>
            <a:round/>
            <a:headEnd/>
            <a:tailEnd/>
          </a:ln>
          <a:effectLst/>
        </p:spPr>
        <p:txBody>
          <a:bodyPr lIns="91632" tIns="45816" rIns="91632" bIns="45816" anchor="ctr"/>
          <a:lstStyle/>
          <a:p>
            <a:pPr algn="r" eaLnBrk="0" fontAlgn="base" hangingPunct="0">
              <a:spcBef>
                <a:spcPct val="0"/>
              </a:spcBef>
              <a:spcAft>
                <a:spcPct val="0"/>
              </a:spcAft>
              <a:defRPr/>
            </a:pPr>
            <a:r>
              <a:rPr lang="en-US" sz="1600" b="1" dirty="0">
                <a:solidFill>
                  <a:srgbClr val="FFFFFF"/>
                </a:solidFill>
                <a:effectLst>
                  <a:outerShdw blurRad="38100" dist="38100" dir="2700000" algn="tl">
                    <a:srgbClr val="000000"/>
                  </a:outerShdw>
                </a:effectLst>
                <a:latin typeface="Arial" charset="0"/>
                <a:cs typeface="Arial" pitchFamily="34" charset="0"/>
              </a:rPr>
              <a:t>Apoptosis</a:t>
            </a:r>
            <a:endParaRPr lang="el-GR" sz="1600" b="1" dirty="0">
              <a:solidFill>
                <a:srgbClr val="FFFFFF"/>
              </a:solidFill>
              <a:effectLst>
                <a:outerShdw blurRad="38100" dist="38100" dir="2700000" algn="tl">
                  <a:srgbClr val="000000"/>
                </a:outerShdw>
              </a:effectLst>
              <a:latin typeface="Arial" charset="0"/>
              <a:cs typeface="Arial" pitchFamily="34" charset="0"/>
            </a:endParaRPr>
          </a:p>
        </p:txBody>
      </p:sp>
      <p:sp>
        <p:nvSpPr>
          <p:cNvPr id="1041436" name="AutoShape 28">
            <a:extLst>
              <a:ext uri="{FF2B5EF4-FFF2-40B4-BE49-F238E27FC236}">
                <a16:creationId xmlns:a16="http://schemas.microsoft.com/office/drawing/2014/main" id="{A0E1EFD0-37A4-4809-0A4A-883519BED7B2}"/>
              </a:ext>
            </a:extLst>
          </p:cNvPr>
          <p:cNvSpPr>
            <a:spLocks noChangeArrowheads="1"/>
          </p:cNvSpPr>
          <p:nvPr/>
        </p:nvSpPr>
        <p:spPr bwMode="auto">
          <a:xfrm>
            <a:off x="4772025" y="1541463"/>
            <a:ext cx="2209800" cy="609600"/>
          </a:xfrm>
          <a:prstGeom prst="roundRect">
            <a:avLst>
              <a:gd name="adj" fmla="val 16667"/>
            </a:avLst>
          </a:prstGeom>
          <a:solidFill>
            <a:schemeClr val="folHlink"/>
          </a:solidFill>
          <a:ln w="25400" algn="ctr">
            <a:solidFill>
              <a:schemeClr val="folHlink"/>
            </a:solidFill>
            <a:round/>
            <a:headEnd/>
            <a:tailEnd/>
          </a:ln>
          <a:effectLst/>
        </p:spPr>
        <p:txBody>
          <a:bodyPr lIns="91632" tIns="45816" rIns="91632" bIns="45816" anchor="ctr"/>
          <a:lstStyle/>
          <a:p>
            <a:pPr algn="r" eaLnBrk="0" fontAlgn="base" hangingPunct="0">
              <a:spcBef>
                <a:spcPct val="0"/>
              </a:spcBef>
              <a:spcAft>
                <a:spcPct val="0"/>
              </a:spcAft>
              <a:defRPr/>
            </a:pPr>
            <a:r>
              <a:rPr lang="en-US" sz="1600" b="1" dirty="0">
                <a:solidFill>
                  <a:srgbClr val="FFFFFF"/>
                </a:solidFill>
                <a:effectLst>
                  <a:outerShdw blurRad="38100" dist="38100" dir="2700000" algn="tl">
                    <a:srgbClr val="000000"/>
                  </a:outerShdw>
                </a:effectLst>
                <a:latin typeface="Arial" charset="0"/>
                <a:cs typeface="Arial" pitchFamily="34" charset="0"/>
              </a:rPr>
              <a:t>Self-sufficiency of proliferation signals</a:t>
            </a:r>
          </a:p>
        </p:txBody>
      </p:sp>
      <p:sp>
        <p:nvSpPr>
          <p:cNvPr id="1041437" name="AutoShape 29">
            <a:extLst>
              <a:ext uri="{FF2B5EF4-FFF2-40B4-BE49-F238E27FC236}">
                <a16:creationId xmlns:a16="http://schemas.microsoft.com/office/drawing/2014/main" id="{58C3B5F2-C666-0439-200D-E15A9730659D}"/>
              </a:ext>
            </a:extLst>
          </p:cNvPr>
          <p:cNvSpPr>
            <a:spLocks noChangeArrowheads="1"/>
          </p:cNvSpPr>
          <p:nvPr/>
        </p:nvSpPr>
        <p:spPr bwMode="invGray">
          <a:xfrm>
            <a:off x="7807325" y="4592638"/>
            <a:ext cx="2211388" cy="609600"/>
          </a:xfrm>
          <a:prstGeom prst="roundRect">
            <a:avLst>
              <a:gd name="adj" fmla="val 16667"/>
            </a:avLst>
          </a:prstGeom>
          <a:solidFill>
            <a:srgbClr val="C200C2"/>
          </a:solidFill>
          <a:ln w="25400" algn="ctr">
            <a:solidFill>
              <a:srgbClr val="800080"/>
            </a:solidFill>
            <a:round/>
            <a:headEnd/>
            <a:tailEnd/>
          </a:ln>
          <a:effectLst/>
        </p:spPr>
        <p:txBody>
          <a:bodyPr lIns="91632" tIns="45816" rIns="91632" bIns="45816" anchor="ctr"/>
          <a:lstStyle/>
          <a:p>
            <a:pPr algn="r" eaLnBrk="0" fontAlgn="base" hangingPunct="0">
              <a:spcBef>
                <a:spcPct val="0"/>
              </a:spcBef>
              <a:spcAft>
                <a:spcPct val="0"/>
              </a:spcAft>
              <a:defRPr/>
            </a:pPr>
            <a:r>
              <a:rPr lang="en-US" sz="1600" b="1" dirty="0">
                <a:solidFill>
                  <a:srgbClr val="FFFFFF"/>
                </a:solidFill>
                <a:effectLst>
                  <a:outerShdw blurRad="38100" dist="38100" dir="2700000" algn="tl">
                    <a:srgbClr val="000000"/>
                  </a:outerShdw>
                </a:effectLst>
                <a:latin typeface="Arial" charset="0"/>
                <a:cs typeface="Arial" pitchFamily="34" charset="0"/>
              </a:rPr>
              <a:t>Invasion </a:t>
            </a:r>
            <a:r>
              <a:rPr lang="el-GR" sz="1600" b="1" dirty="0">
                <a:solidFill>
                  <a:srgbClr val="FFFFFF"/>
                </a:solidFill>
                <a:effectLst>
                  <a:outerShdw blurRad="38100" dist="38100" dir="2700000" algn="tl">
                    <a:srgbClr val="000000"/>
                  </a:outerShdw>
                </a:effectLst>
                <a:latin typeface="Arial" charset="0"/>
                <a:cs typeface="Arial" pitchFamily="34" charset="0"/>
              </a:rPr>
              <a:t>&amp; </a:t>
            </a:r>
            <a:r>
              <a:rPr lang="en-US" sz="1600" b="1" dirty="0">
                <a:solidFill>
                  <a:srgbClr val="FFFFFF"/>
                </a:solidFill>
                <a:effectLst>
                  <a:outerShdw blurRad="38100" dist="38100" dir="2700000" algn="tl">
                    <a:srgbClr val="000000"/>
                  </a:outerShdw>
                </a:effectLst>
                <a:latin typeface="Arial" charset="0"/>
                <a:cs typeface="Arial" pitchFamily="34" charset="0"/>
              </a:rPr>
              <a:t>Metastasis</a:t>
            </a:r>
          </a:p>
        </p:txBody>
      </p:sp>
      <p:sp>
        <p:nvSpPr>
          <p:cNvPr id="1041438" name="AutoShape 30">
            <a:extLst>
              <a:ext uri="{FF2B5EF4-FFF2-40B4-BE49-F238E27FC236}">
                <a16:creationId xmlns:a16="http://schemas.microsoft.com/office/drawing/2014/main" id="{D8FD0AAA-15D1-1817-7102-F9368040A564}"/>
              </a:ext>
            </a:extLst>
          </p:cNvPr>
          <p:cNvSpPr>
            <a:spLocks noChangeArrowheads="1"/>
          </p:cNvSpPr>
          <p:nvPr/>
        </p:nvSpPr>
        <p:spPr bwMode="auto">
          <a:xfrm>
            <a:off x="4870450" y="5948363"/>
            <a:ext cx="2209800" cy="609600"/>
          </a:xfrm>
          <a:prstGeom prst="roundRect">
            <a:avLst>
              <a:gd name="adj" fmla="val 16667"/>
            </a:avLst>
          </a:prstGeom>
          <a:solidFill>
            <a:srgbClr val="009DC2"/>
          </a:solidFill>
          <a:ln w="25400" algn="ctr">
            <a:solidFill>
              <a:schemeClr val="hlink"/>
            </a:solidFill>
            <a:round/>
            <a:headEnd/>
            <a:tailEnd/>
          </a:ln>
          <a:effectLst/>
        </p:spPr>
        <p:txBody>
          <a:bodyPr lIns="91632" tIns="45816" rIns="91632" bIns="45816" anchor="ctr"/>
          <a:lstStyle/>
          <a:p>
            <a:pPr algn="r" eaLnBrk="0" fontAlgn="base" hangingPunct="0">
              <a:spcBef>
                <a:spcPct val="0"/>
              </a:spcBef>
              <a:spcAft>
                <a:spcPct val="0"/>
              </a:spcAft>
              <a:defRPr/>
            </a:pPr>
            <a:r>
              <a:rPr lang="en-US" sz="1600" b="1" dirty="0">
                <a:solidFill>
                  <a:srgbClr val="FFFFFF"/>
                </a:solidFill>
                <a:effectLst>
                  <a:outerShdw blurRad="38100" dist="38100" dir="2700000" algn="tl">
                    <a:srgbClr val="000000"/>
                  </a:outerShdw>
                </a:effectLst>
                <a:latin typeface="Arial" charset="0"/>
                <a:cs typeface="Arial" pitchFamily="34" charset="0"/>
              </a:rPr>
              <a:t>Uncontrolled</a:t>
            </a:r>
            <a:r>
              <a:rPr lang="el-GR" sz="1600" b="1" dirty="0">
                <a:solidFill>
                  <a:srgbClr val="FFFFFF"/>
                </a:solidFill>
                <a:effectLst>
                  <a:outerShdw blurRad="38100" dist="38100" dir="2700000" algn="tl">
                    <a:srgbClr val="000000"/>
                  </a:outerShdw>
                </a:effectLst>
                <a:latin typeface="Arial" charset="0"/>
                <a:cs typeface="Arial" pitchFamily="34" charset="0"/>
              </a:rPr>
              <a:t> </a:t>
            </a:r>
            <a:r>
              <a:rPr lang="en-US" sz="1600" b="1" dirty="0">
                <a:solidFill>
                  <a:srgbClr val="FFFFFF"/>
                </a:solidFill>
                <a:effectLst>
                  <a:outerShdw blurRad="38100" dist="38100" dir="2700000" algn="tl">
                    <a:srgbClr val="000000"/>
                  </a:outerShdw>
                </a:effectLst>
                <a:latin typeface="Arial" charset="0"/>
                <a:cs typeface="Arial" pitchFamily="34" charset="0"/>
              </a:rPr>
              <a:t>cellular proliferation</a:t>
            </a:r>
          </a:p>
        </p:txBody>
      </p:sp>
      <p:sp>
        <p:nvSpPr>
          <p:cNvPr id="1041439" name="AutoShape 31">
            <a:extLst>
              <a:ext uri="{FF2B5EF4-FFF2-40B4-BE49-F238E27FC236}">
                <a16:creationId xmlns:a16="http://schemas.microsoft.com/office/drawing/2014/main" id="{AD054CB3-716C-7E46-8B0E-CC2F23FF21D2}"/>
              </a:ext>
            </a:extLst>
          </p:cNvPr>
          <p:cNvSpPr>
            <a:spLocks noChangeArrowheads="1"/>
          </p:cNvSpPr>
          <p:nvPr/>
        </p:nvSpPr>
        <p:spPr bwMode="invGray">
          <a:xfrm>
            <a:off x="1917700" y="4592638"/>
            <a:ext cx="2211388" cy="609600"/>
          </a:xfrm>
          <a:prstGeom prst="roundRect">
            <a:avLst>
              <a:gd name="adj" fmla="val 16667"/>
            </a:avLst>
          </a:prstGeom>
          <a:solidFill>
            <a:srgbClr val="FF0000"/>
          </a:solidFill>
          <a:ln w="25400" algn="ctr">
            <a:solidFill>
              <a:srgbClr val="FF0000"/>
            </a:solidFill>
            <a:round/>
            <a:headEnd/>
            <a:tailEnd/>
          </a:ln>
          <a:effectLst/>
        </p:spPr>
        <p:txBody>
          <a:bodyPr lIns="91632" tIns="45816" rIns="91632" bIns="45816" anchor="ctr"/>
          <a:lstStyle/>
          <a:p>
            <a:pPr algn="r" eaLnBrk="0" fontAlgn="base" hangingPunct="0">
              <a:spcBef>
                <a:spcPct val="0"/>
              </a:spcBef>
              <a:spcAft>
                <a:spcPct val="0"/>
              </a:spcAft>
              <a:defRPr/>
            </a:pPr>
            <a:r>
              <a:rPr lang="en-US" sz="1600" b="1" dirty="0">
                <a:solidFill>
                  <a:srgbClr val="FFFFFF"/>
                </a:solidFill>
                <a:effectLst>
                  <a:outerShdw blurRad="38100" dist="38100" dir="2700000" algn="tl">
                    <a:srgbClr val="000000"/>
                  </a:outerShdw>
                </a:effectLst>
                <a:latin typeface="Arial" charset="0"/>
                <a:cs typeface="Arial" pitchFamily="34" charset="0"/>
              </a:rPr>
              <a:t>Neo-angiogenesis</a:t>
            </a:r>
          </a:p>
        </p:txBody>
      </p:sp>
      <p:sp>
        <p:nvSpPr>
          <p:cNvPr id="1041440" name="AutoShape 32">
            <a:extLst>
              <a:ext uri="{FF2B5EF4-FFF2-40B4-BE49-F238E27FC236}">
                <a16:creationId xmlns:a16="http://schemas.microsoft.com/office/drawing/2014/main" id="{72C5D375-5AAD-F0F4-439C-F0A01D7DF52A}"/>
              </a:ext>
            </a:extLst>
          </p:cNvPr>
          <p:cNvSpPr>
            <a:spLocks noChangeArrowheads="1"/>
          </p:cNvSpPr>
          <p:nvPr/>
        </p:nvSpPr>
        <p:spPr bwMode="auto">
          <a:xfrm>
            <a:off x="7586664" y="2446338"/>
            <a:ext cx="2249487" cy="939800"/>
          </a:xfrm>
          <a:prstGeom prst="roundRect">
            <a:avLst>
              <a:gd name="adj" fmla="val 16667"/>
            </a:avLst>
          </a:prstGeom>
          <a:solidFill>
            <a:schemeClr val="bg2"/>
          </a:solidFill>
          <a:ln w="25400" algn="ctr">
            <a:solidFill>
              <a:srgbClr val="808080"/>
            </a:solidFill>
            <a:round/>
            <a:headEnd/>
            <a:tailEnd/>
          </a:ln>
          <a:effectLst/>
        </p:spPr>
        <p:txBody>
          <a:bodyPr lIns="91632" tIns="45816" rIns="91632" bIns="45816" anchor="ctr"/>
          <a:lstStyle/>
          <a:p>
            <a:pPr algn="r" eaLnBrk="0" fontAlgn="base" hangingPunct="0">
              <a:spcBef>
                <a:spcPct val="0"/>
              </a:spcBef>
              <a:spcAft>
                <a:spcPct val="0"/>
              </a:spcAft>
              <a:defRPr/>
            </a:pPr>
            <a:r>
              <a:rPr lang="en-US" sz="1600" b="1" dirty="0">
                <a:solidFill>
                  <a:srgbClr val="FFFFFF"/>
                </a:solidFill>
                <a:effectLst>
                  <a:outerShdw blurRad="38100" dist="38100" dir="2700000" algn="tl">
                    <a:srgbClr val="000000"/>
                  </a:outerShdw>
                </a:effectLst>
                <a:latin typeface="Arial" charset="0"/>
                <a:cs typeface="Arial" pitchFamily="34" charset="0"/>
              </a:rPr>
              <a:t>Un-responsiveness in anti-proliferative signals</a:t>
            </a:r>
          </a:p>
        </p:txBody>
      </p:sp>
      <p:sp>
        <p:nvSpPr>
          <p:cNvPr id="9242" name="Line 33">
            <a:extLst>
              <a:ext uri="{FF2B5EF4-FFF2-40B4-BE49-F238E27FC236}">
                <a16:creationId xmlns:a16="http://schemas.microsoft.com/office/drawing/2014/main" id="{ADA7221F-2653-3BA3-7806-F06D9545AA39}"/>
              </a:ext>
            </a:extLst>
          </p:cNvPr>
          <p:cNvSpPr>
            <a:spLocks noChangeShapeType="1"/>
          </p:cNvSpPr>
          <p:nvPr/>
        </p:nvSpPr>
        <p:spPr bwMode="auto">
          <a:xfrm flipH="1">
            <a:off x="5875338" y="2149476"/>
            <a:ext cx="6350" cy="296863"/>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43" name="Line 34">
            <a:extLst>
              <a:ext uri="{FF2B5EF4-FFF2-40B4-BE49-F238E27FC236}">
                <a16:creationId xmlns:a16="http://schemas.microsoft.com/office/drawing/2014/main" id="{152D4D9D-4B6A-E06A-63CD-B109FEEAD13A}"/>
              </a:ext>
            </a:extLst>
          </p:cNvPr>
          <p:cNvSpPr>
            <a:spLocks noChangeShapeType="1"/>
          </p:cNvSpPr>
          <p:nvPr/>
        </p:nvSpPr>
        <p:spPr bwMode="auto">
          <a:xfrm flipV="1">
            <a:off x="5211763" y="4406901"/>
            <a:ext cx="214312" cy="112713"/>
          </a:xfrm>
          <a:prstGeom prst="line">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txBody>
          <a:bodyPr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44" name="Freeform 35">
            <a:extLst>
              <a:ext uri="{FF2B5EF4-FFF2-40B4-BE49-F238E27FC236}">
                <a16:creationId xmlns:a16="http://schemas.microsoft.com/office/drawing/2014/main" id="{EDA57960-2362-207C-EF52-7617D950B2AD}"/>
              </a:ext>
            </a:extLst>
          </p:cNvPr>
          <p:cNvSpPr>
            <a:spLocks/>
          </p:cNvSpPr>
          <p:nvPr/>
        </p:nvSpPr>
        <p:spPr bwMode="auto">
          <a:xfrm>
            <a:off x="5121275" y="4429125"/>
            <a:ext cx="185118" cy="338748"/>
          </a:xfrm>
          <a:custGeom>
            <a:avLst/>
            <a:gdLst>
              <a:gd name="T0" fmla="*/ 0 w 76"/>
              <a:gd name="T1" fmla="*/ 0 h 132"/>
              <a:gd name="T2" fmla="*/ 2147483646 w 76"/>
              <a:gd name="T3" fmla="*/ 2147483646 h 132"/>
              <a:gd name="T4" fmla="*/ 2147483646 w 76"/>
              <a:gd name="T5" fmla="*/ 2147483646 h 132"/>
              <a:gd name="T6" fmla="*/ 0 60000 65536"/>
              <a:gd name="T7" fmla="*/ 0 60000 65536"/>
              <a:gd name="T8" fmla="*/ 0 60000 65536"/>
              <a:gd name="T9" fmla="*/ 0 w 76"/>
              <a:gd name="T10" fmla="*/ 0 h 132"/>
              <a:gd name="T11" fmla="*/ 76 w 76"/>
              <a:gd name="T12" fmla="*/ 132 h 132"/>
            </a:gdLst>
            <a:ahLst/>
            <a:cxnLst>
              <a:cxn ang="T6">
                <a:pos x="T0" y="T1"/>
              </a:cxn>
              <a:cxn ang="T7">
                <a:pos x="T2" y="T3"/>
              </a:cxn>
              <a:cxn ang="T8">
                <a:pos x="T4" y="T5"/>
              </a:cxn>
            </a:cxnLst>
            <a:rect l="T9" t="T10" r="T11" b="T12"/>
            <a:pathLst>
              <a:path w="76" h="132">
                <a:moveTo>
                  <a:pt x="0" y="0"/>
                </a:moveTo>
                <a:cubicBezTo>
                  <a:pt x="8" y="22"/>
                  <a:pt x="17" y="44"/>
                  <a:pt x="30" y="66"/>
                </a:cubicBezTo>
                <a:cubicBezTo>
                  <a:pt x="43" y="88"/>
                  <a:pt x="66" y="118"/>
                  <a:pt x="76" y="13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grpSp>
        <p:nvGrpSpPr>
          <p:cNvPr id="9245" name="Group 36">
            <a:extLst>
              <a:ext uri="{FF2B5EF4-FFF2-40B4-BE49-F238E27FC236}">
                <a16:creationId xmlns:a16="http://schemas.microsoft.com/office/drawing/2014/main" id="{8247FFE5-5A65-323A-A891-3C0EEBD66C5D}"/>
              </a:ext>
            </a:extLst>
          </p:cNvPr>
          <p:cNvGrpSpPr>
            <a:grpSpLocks/>
          </p:cNvGrpSpPr>
          <p:nvPr/>
        </p:nvGrpSpPr>
        <p:grpSpPr bwMode="auto">
          <a:xfrm>
            <a:off x="5361243" y="3446265"/>
            <a:ext cx="1091711" cy="1467508"/>
            <a:chOff x="2440" y="2268"/>
            <a:chExt cx="645" cy="869"/>
          </a:xfrm>
        </p:grpSpPr>
        <p:sp>
          <p:nvSpPr>
            <p:cNvPr id="9253" name="Freeform 37">
              <a:extLst>
                <a:ext uri="{FF2B5EF4-FFF2-40B4-BE49-F238E27FC236}">
                  <a16:creationId xmlns:a16="http://schemas.microsoft.com/office/drawing/2014/main" id="{959A62C3-EAAB-701A-CDAC-F20FC852909E}"/>
                </a:ext>
              </a:extLst>
            </p:cNvPr>
            <p:cNvSpPr>
              <a:spLocks/>
            </p:cNvSpPr>
            <p:nvPr/>
          </p:nvSpPr>
          <p:spPr bwMode="auto">
            <a:xfrm>
              <a:off x="2527" y="2317"/>
              <a:ext cx="109" cy="201"/>
            </a:xfrm>
            <a:custGeom>
              <a:avLst/>
              <a:gdLst>
                <a:gd name="T0" fmla="*/ 58 w 530"/>
                <a:gd name="T1" fmla="*/ 462 h 493"/>
                <a:gd name="T2" fmla="*/ 28 w 530"/>
                <a:gd name="T3" fmla="*/ 262 h 493"/>
                <a:gd name="T4" fmla="*/ 226 w 530"/>
                <a:gd name="T5" fmla="*/ 37 h 493"/>
                <a:gd name="T6" fmla="*/ 455 w 530"/>
                <a:gd name="T7" fmla="*/ 39 h 493"/>
                <a:gd name="T8" fmla="*/ 524 w 530"/>
                <a:gd name="T9" fmla="*/ 229 h 493"/>
                <a:gd name="T10" fmla="*/ 418 w 530"/>
                <a:gd name="T11" fmla="*/ 391 h 493"/>
                <a:gd name="T12" fmla="*/ 199 w 530"/>
                <a:gd name="T13" fmla="*/ 493 h 493"/>
                <a:gd name="T14" fmla="*/ 0 60000 65536"/>
                <a:gd name="T15" fmla="*/ 0 60000 65536"/>
                <a:gd name="T16" fmla="*/ 0 60000 65536"/>
                <a:gd name="T17" fmla="*/ 0 60000 65536"/>
                <a:gd name="T18" fmla="*/ 0 60000 65536"/>
                <a:gd name="T19" fmla="*/ 0 60000 65536"/>
                <a:gd name="T20" fmla="*/ 0 60000 65536"/>
                <a:gd name="T21" fmla="*/ 0 w 530"/>
                <a:gd name="T22" fmla="*/ 0 h 493"/>
                <a:gd name="T23" fmla="*/ 530 w 530"/>
                <a:gd name="T24" fmla="*/ 493 h 4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0" h="493">
                  <a:moveTo>
                    <a:pt x="58" y="462"/>
                  </a:moveTo>
                  <a:cubicBezTo>
                    <a:pt x="25" y="420"/>
                    <a:pt x="0" y="333"/>
                    <a:pt x="28" y="262"/>
                  </a:cubicBezTo>
                  <a:cubicBezTo>
                    <a:pt x="56" y="191"/>
                    <a:pt x="155" y="74"/>
                    <a:pt x="226" y="37"/>
                  </a:cubicBezTo>
                  <a:cubicBezTo>
                    <a:pt x="297" y="0"/>
                    <a:pt x="405" y="7"/>
                    <a:pt x="455" y="39"/>
                  </a:cubicBezTo>
                  <a:cubicBezTo>
                    <a:pt x="505" y="71"/>
                    <a:pt x="530" y="170"/>
                    <a:pt x="524" y="229"/>
                  </a:cubicBezTo>
                  <a:cubicBezTo>
                    <a:pt x="518" y="288"/>
                    <a:pt x="472" y="347"/>
                    <a:pt x="418" y="391"/>
                  </a:cubicBezTo>
                  <a:cubicBezTo>
                    <a:pt x="364" y="435"/>
                    <a:pt x="281" y="464"/>
                    <a:pt x="199" y="493"/>
                  </a:cubicBezTo>
                </a:path>
              </a:pathLst>
            </a:custGeom>
            <a:solidFill>
              <a:srgbClr val="CB97AD"/>
            </a:solidFill>
            <a:ln w="19050">
              <a:solidFill>
                <a:schemeClr val="tx1"/>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54" name="Freeform 38">
              <a:extLst>
                <a:ext uri="{FF2B5EF4-FFF2-40B4-BE49-F238E27FC236}">
                  <a16:creationId xmlns:a16="http://schemas.microsoft.com/office/drawing/2014/main" id="{6904D07C-A6B1-B2B7-C891-8442374A2967}"/>
                </a:ext>
              </a:extLst>
            </p:cNvPr>
            <p:cNvSpPr>
              <a:spLocks/>
            </p:cNvSpPr>
            <p:nvPr/>
          </p:nvSpPr>
          <p:spPr bwMode="auto">
            <a:xfrm>
              <a:off x="2562" y="2836"/>
              <a:ext cx="109" cy="201"/>
            </a:xfrm>
            <a:custGeom>
              <a:avLst/>
              <a:gdLst>
                <a:gd name="T0" fmla="*/ 40 w 106"/>
                <a:gd name="T1" fmla="*/ 25 h 119"/>
                <a:gd name="T2" fmla="*/ 69 w 106"/>
                <a:gd name="T3" fmla="*/ 7 h 119"/>
                <a:gd name="T4" fmla="*/ 96 w 106"/>
                <a:gd name="T5" fmla="*/ 11 h 119"/>
                <a:gd name="T6" fmla="*/ 105 w 106"/>
                <a:gd name="T7" fmla="*/ 29 h 119"/>
                <a:gd name="T8" fmla="*/ 103 w 106"/>
                <a:gd name="T9" fmla="*/ 59 h 119"/>
                <a:gd name="T10" fmla="*/ 97 w 106"/>
                <a:gd name="T11" fmla="*/ 74 h 119"/>
                <a:gd name="T12" fmla="*/ 55 w 106"/>
                <a:gd name="T13" fmla="*/ 113 h 119"/>
                <a:gd name="T14" fmla="*/ 30 w 106"/>
                <a:gd name="T15" fmla="*/ 119 h 119"/>
                <a:gd name="T16" fmla="*/ 10 w 106"/>
                <a:gd name="T17" fmla="*/ 113 h 119"/>
                <a:gd name="T18" fmla="*/ 3 w 106"/>
                <a:gd name="T19" fmla="*/ 97 h 119"/>
                <a:gd name="T20" fmla="*/ 13 w 106"/>
                <a:gd name="T21" fmla="*/ 47 h 119"/>
                <a:gd name="T22" fmla="*/ 40 w 106"/>
                <a:gd name="T23" fmla="*/ 25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119"/>
                <a:gd name="T38" fmla="*/ 106 w 106"/>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119">
                  <a:moveTo>
                    <a:pt x="40" y="25"/>
                  </a:moveTo>
                  <a:cubicBezTo>
                    <a:pt x="49" y="16"/>
                    <a:pt x="57" y="9"/>
                    <a:pt x="69" y="7"/>
                  </a:cubicBezTo>
                  <a:cubicBezTo>
                    <a:pt x="78" y="0"/>
                    <a:pt x="88" y="5"/>
                    <a:pt x="96" y="11"/>
                  </a:cubicBezTo>
                  <a:cubicBezTo>
                    <a:pt x="97" y="18"/>
                    <a:pt x="102" y="23"/>
                    <a:pt x="105" y="29"/>
                  </a:cubicBezTo>
                  <a:cubicBezTo>
                    <a:pt x="106" y="40"/>
                    <a:pt x="106" y="48"/>
                    <a:pt x="103" y="59"/>
                  </a:cubicBezTo>
                  <a:cubicBezTo>
                    <a:pt x="102" y="64"/>
                    <a:pt x="97" y="74"/>
                    <a:pt x="97" y="74"/>
                  </a:cubicBezTo>
                  <a:cubicBezTo>
                    <a:pt x="93" y="92"/>
                    <a:pt x="73" y="110"/>
                    <a:pt x="55" y="113"/>
                  </a:cubicBezTo>
                  <a:cubicBezTo>
                    <a:pt x="47" y="117"/>
                    <a:pt x="39" y="118"/>
                    <a:pt x="30" y="119"/>
                  </a:cubicBezTo>
                  <a:cubicBezTo>
                    <a:pt x="20" y="118"/>
                    <a:pt x="18" y="118"/>
                    <a:pt x="10" y="113"/>
                  </a:cubicBezTo>
                  <a:cubicBezTo>
                    <a:pt x="6" y="107"/>
                    <a:pt x="4" y="104"/>
                    <a:pt x="3" y="97"/>
                  </a:cubicBezTo>
                  <a:cubicBezTo>
                    <a:pt x="4" y="82"/>
                    <a:pt x="0" y="64"/>
                    <a:pt x="13" y="47"/>
                  </a:cubicBezTo>
                  <a:cubicBezTo>
                    <a:pt x="22" y="40"/>
                    <a:pt x="30" y="31"/>
                    <a:pt x="40" y="25"/>
                  </a:cubicBezTo>
                  <a:close/>
                </a:path>
              </a:pathLst>
            </a:custGeom>
            <a:solidFill>
              <a:schemeClr val="accent2"/>
            </a:solidFill>
            <a:ln w="9525">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55" name="Oval 39">
              <a:extLst>
                <a:ext uri="{FF2B5EF4-FFF2-40B4-BE49-F238E27FC236}">
                  <a16:creationId xmlns:a16="http://schemas.microsoft.com/office/drawing/2014/main" id="{B5531753-8748-0C7B-8B17-485ECB87A844}"/>
                </a:ext>
              </a:extLst>
            </p:cNvPr>
            <p:cNvSpPr>
              <a:spLocks noChangeArrowheads="1"/>
            </p:cNvSpPr>
            <p:nvPr/>
          </p:nvSpPr>
          <p:spPr bwMode="auto">
            <a:xfrm>
              <a:off x="2577" y="2790"/>
              <a:ext cx="29" cy="276"/>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9256" name="Freeform 40">
              <a:extLst>
                <a:ext uri="{FF2B5EF4-FFF2-40B4-BE49-F238E27FC236}">
                  <a16:creationId xmlns:a16="http://schemas.microsoft.com/office/drawing/2014/main" id="{4E99A899-0AEC-94C8-0D3E-4B8C47FB66E2}"/>
                </a:ext>
              </a:extLst>
            </p:cNvPr>
            <p:cNvSpPr>
              <a:spLocks/>
            </p:cNvSpPr>
            <p:nvPr/>
          </p:nvSpPr>
          <p:spPr bwMode="auto">
            <a:xfrm>
              <a:off x="2637" y="2737"/>
              <a:ext cx="109" cy="201"/>
            </a:xfrm>
            <a:custGeom>
              <a:avLst/>
              <a:gdLst>
                <a:gd name="T0" fmla="*/ 90 w 135"/>
                <a:gd name="T1" fmla="*/ 45 h 99"/>
                <a:gd name="T2" fmla="*/ 122 w 135"/>
                <a:gd name="T3" fmla="*/ 30 h 99"/>
                <a:gd name="T4" fmla="*/ 105 w 135"/>
                <a:gd name="T5" fmla="*/ 0 h 99"/>
                <a:gd name="T6" fmla="*/ 84 w 135"/>
                <a:gd name="T7" fmla="*/ 4 h 99"/>
                <a:gd name="T8" fmla="*/ 42 w 135"/>
                <a:gd name="T9" fmla="*/ 25 h 99"/>
                <a:gd name="T10" fmla="*/ 0 w 135"/>
                <a:gd name="T11" fmla="*/ 57 h 99"/>
                <a:gd name="T12" fmla="*/ 24 w 135"/>
                <a:gd name="T13" fmla="*/ 99 h 99"/>
                <a:gd name="T14" fmla="*/ 59 w 135"/>
                <a:gd name="T15" fmla="*/ 88 h 99"/>
                <a:gd name="T16" fmla="*/ 81 w 135"/>
                <a:gd name="T17" fmla="*/ 55 h 99"/>
                <a:gd name="T18" fmla="*/ 90 w 135"/>
                <a:gd name="T19" fmla="*/ 45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99"/>
                <a:gd name="T32" fmla="*/ 135 w 135"/>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99">
                  <a:moveTo>
                    <a:pt x="90" y="45"/>
                  </a:moveTo>
                  <a:cubicBezTo>
                    <a:pt x="96" y="35"/>
                    <a:pt x="110" y="32"/>
                    <a:pt x="122" y="30"/>
                  </a:cubicBezTo>
                  <a:cubicBezTo>
                    <a:pt x="135" y="14"/>
                    <a:pt x="122" y="2"/>
                    <a:pt x="105" y="0"/>
                  </a:cubicBezTo>
                  <a:cubicBezTo>
                    <a:pt x="97" y="1"/>
                    <a:pt x="91" y="3"/>
                    <a:pt x="84" y="4"/>
                  </a:cubicBezTo>
                  <a:cubicBezTo>
                    <a:pt x="72" y="13"/>
                    <a:pt x="57" y="23"/>
                    <a:pt x="42" y="25"/>
                  </a:cubicBezTo>
                  <a:cubicBezTo>
                    <a:pt x="25" y="34"/>
                    <a:pt x="8" y="38"/>
                    <a:pt x="0" y="57"/>
                  </a:cubicBezTo>
                  <a:cubicBezTo>
                    <a:pt x="2" y="78"/>
                    <a:pt x="2" y="93"/>
                    <a:pt x="24" y="99"/>
                  </a:cubicBezTo>
                  <a:cubicBezTo>
                    <a:pt x="44" y="97"/>
                    <a:pt x="45" y="97"/>
                    <a:pt x="59" y="88"/>
                  </a:cubicBezTo>
                  <a:cubicBezTo>
                    <a:pt x="67" y="77"/>
                    <a:pt x="74" y="67"/>
                    <a:pt x="81" y="55"/>
                  </a:cubicBezTo>
                  <a:cubicBezTo>
                    <a:pt x="82" y="54"/>
                    <a:pt x="90" y="38"/>
                    <a:pt x="90" y="45"/>
                  </a:cubicBezTo>
                  <a:close/>
                </a:path>
              </a:pathLst>
            </a:custGeom>
            <a:solidFill>
              <a:schemeClr val="accent2"/>
            </a:solidFill>
            <a:ln w="9525">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57" name="Oval 41">
              <a:extLst>
                <a:ext uri="{FF2B5EF4-FFF2-40B4-BE49-F238E27FC236}">
                  <a16:creationId xmlns:a16="http://schemas.microsoft.com/office/drawing/2014/main" id="{83A4F601-AAFC-F148-A143-E161DDC5CDAD}"/>
                </a:ext>
              </a:extLst>
            </p:cNvPr>
            <p:cNvSpPr>
              <a:spLocks noChangeArrowheads="1"/>
            </p:cNvSpPr>
            <p:nvPr/>
          </p:nvSpPr>
          <p:spPr bwMode="auto">
            <a:xfrm>
              <a:off x="2650" y="2674"/>
              <a:ext cx="29" cy="276"/>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9258" name="Oval 42">
              <a:extLst>
                <a:ext uri="{FF2B5EF4-FFF2-40B4-BE49-F238E27FC236}">
                  <a16:creationId xmlns:a16="http://schemas.microsoft.com/office/drawing/2014/main" id="{1494B8B8-214E-921F-6F86-D2BB39452960}"/>
                </a:ext>
              </a:extLst>
            </p:cNvPr>
            <p:cNvSpPr>
              <a:spLocks noChangeArrowheads="1"/>
            </p:cNvSpPr>
            <p:nvPr/>
          </p:nvSpPr>
          <p:spPr bwMode="auto">
            <a:xfrm rot="18782104">
              <a:off x="2774" y="2561"/>
              <a:ext cx="154" cy="275"/>
            </a:xfrm>
            <a:prstGeom prst="ellipse">
              <a:avLst/>
            </a:prstGeom>
            <a:solidFill>
              <a:schemeClr val="accent2"/>
            </a:solidFill>
            <a:ln w="9525" algn="ctr">
              <a:solidFill>
                <a:srgbClr val="000000"/>
              </a:solidFill>
              <a:round/>
              <a:headEnd/>
              <a:tailEnd/>
            </a:ln>
          </p:spPr>
          <p:txBody>
            <a:bodyPr wrap="none" lIns="91632" tIns="45816" rIns="91632" bIns="45816">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9259" name="Oval 43">
              <a:extLst>
                <a:ext uri="{FF2B5EF4-FFF2-40B4-BE49-F238E27FC236}">
                  <a16:creationId xmlns:a16="http://schemas.microsoft.com/office/drawing/2014/main" id="{01E6C33A-3B98-8C90-E3F7-B941853A96C5}"/>
                </a:ext>
              </a:extLst>
            </p:cNvPr>
            <p:cNvSpPr>
              <a:spLocks noChangeArrowheads="1"/>
            </p:cNvSpPr>
            <p:nvPr/>
          </p:nvSpPr>
          <p:spPr bwMode="auto">
            <a:xfrm>
              <a:off x="2815" y="2587"/>
              <a:ext cx="29" cy="276"/>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9260" name="Oval 44">
              <a:extLst>
                <a:ext uri="{FF2B5EF4-FFF2-40B4-BE49-F238E27FC236}">
                  <a16:creationId xmlns:a16="http://schemas.microsoft.com/office/drawing/2014/main" id="{103C0D90-8981-678C-4ACA-FD383684663C}"/>
                </a:ext>
              </a:extLst>
            </p:cNvPr>
            <p:cNvSpPr>
              <a:spLocks noChangeArrowheads="1"/>
            </p:cNvSpPr>
            <p:nvPr/>
          </p:nvSpPr>
          <p:spPr bwMode="auto">
            <a:xfrm rot="18782104">
              <a:off x="2871" y="2423"/>
              <a:ext cx="154" cy="275"/>
            </a:xfrm>
            <a:prstGeom prst="ellipse">
              <a:avLst/>
            </a:prstGeom>
            <a:solidFill>
              <a:schemeClr val="accent2"/>
            </a:solidFill>
            <a:ln w="9525" algn="ctr">
              <a:solidFill>
                <a:srgbClr val="000000"/>
              </a:solidFill>
              <a:round/>
              <a:headEnd/>
              <a:tailEnd/>
            </a:ln>
          </p:spPr>
          <p:txBody>
            <a:bodyPr wrap="none" lIns="91632" tIns="45816" rIns="91632" bIns="45816">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9261" name="Oval 45">
              <a:extLst>
                <a:ext uri="{FF2B5EF4-FFF2-40B4-BE49-F238E27FC236}">
                  <a16:creationId xmlns:a16="http://schemas.microsoft.com/office/drawing/2014/main" id="{E6B2B53E-E464-225C-5212-D57B15155C7A}"/>
                </a:ext>
              </a:extLst>
            </p:cNvPr>
            <p:cNvSpPr>
              <a:spLocks noChangeArrowheads="1"/>
            </p:cNvSpPr>
            <p:nvPr/>
          </p:nvSpPr>
          <p:spPr bwMode="auto">
            <a:xfrm>
              <a:off x="2912" y="2449"/>
              <a:ext cx="29" cy="276"/>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9262" name="Oval 46">
              <a:extLst>
                <a:ext uri="{FF2B5EF4-FFF2-40B4-BE49-F238E27FC236}">
                  <a16:creationId xmlns:a16="http://schemas.microsoft.com/office/drawing/2014/main" id="{85EC289F-46A1-1F07-FDAF-A156E8F97F90}"/>
                </a:ext>
              </a:extLst>
            </p:cNvPr>
            <p:cNvSpPr>
              <a:spLocks noChangeArrowheads="1"/>
            </p:cNvSpPr>
            <p:nvPr/>
          </p:nvSpPr>
          <p:spPr bwMode="auto">
            <a:xfrm rot="18782104">
              <a:off x="2682" y="2402"/>
              <a:ext cx="154" cy="275"/>
            </a:xfrm>
            <a:prstGeom prst="ellipse">
              <a:avLst/>
            </a:prstGeom>
            <a:solidFill>
              <a:schemeClr val="accent2"/>
            </a:solidFill>
            <a:ln w="9525" algn="ctr">
              <a:solidFill>
                <a:srgbClr val="000000"/>
              </a:solidFill>
              <a:round/>
              <a:headEnd/>
              <a:tailEnd/>
            </a:ln>
          </p:spPr>
          <p:txBody>
            <a:bodyPr wrap="none" lIns="91632" tIns="45816" rIns="91632" bIns="45816">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9263" name="Oval 47">
              <a:extLst>
                <a:ext uri="{FF2B5EF4-FFF2-40B4-BE49-F238E27FC236}">
                  <a16:creationId xmlns:a16="http://schemas.microsoft.com/office/drawing/2014/main" id="{BC029340-6647-13B7-03C1-3077BFCB81CF}"/>
                </a:ext>
              </a:extLst>
            </p:cNvPr>
            <p:cNvSpPr>
              <a:spLocks noChangeArrowheads="1"/>
            </p:cNvSpPr>
            <p:nvPr/>
          </p:nvSpPr>
          <p:spPr bwMode="auto">
            <a:xfrm>
              <a:off x="2723" y="2428"/>
              <a:ext cx="29" cy="276"/>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9264" name="Oval 48">
              <a:extLst>
                <a:ext uri="{FF2B5EF4-FFF2-40B4-BE49-F238E27FC236}">
                  <a16:creationId xmlns:a16="http://schemas.microsoft.com/office/drawing/2014/main" id="{E2D1A1CD-5F91-8485-A232-7CF217C745B9}"/>
                </a:ext>
              </a:extLst>
            </p:cNvPr>
            <p:cNvSpPr>
              <a:spLocks noChangeArrowheads="1"/>
            </p:cNvSpPr>
            <p:nvPr/>
          </p:nvSpPr>
          <p:spPr bwMode="auto">
            <a:xfrm rot="18782104">
              <a:off x="2654" y="2318"/>
              <a:ext cx="154" cy="275"/>
            </a:xfrm>
            <a:prstGeom prst="ellipse">
              <a:avLst/>
            </a:prstGeom>
            <a:solidFill>
              <a:schemeClr val="accent2"/>
            </a:solidFill>
            <a:ln w="9525" algn="ctr">
              <a:solidFill>
                <a:srgbClr val="000000"/>
              </a:solidFill>
              <a:round/>
              <a:headEnd/>
              <a:tailEnd/>
            </a:ln>
          </p:spPr>
          <p:txBody>
            <a:bodyPr wrap="none" lIns="91632" tIns="45816" rIns="91632" bIns="45816">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9265" name="Oval 49">
              <a:extLst>
                <a:ext uri="{FF2B5EF4-FFF2-40B4-BE49-F238E27FC236}">
                  <a16:creationId xmlns:a16="http://schemas.microsoft.com/office/drawing/2014/main" id="{F5DE10AE-527F-1CE9-1589-28BF024DD337}"/>
                </a:ext>
              </a:extLst>
            </p:cNvPr>
            <p:cNvSpPr>
              <a:spLocks noChangeArrowheads="1"/>
            </p:cNvSpPr>
            <p:nvPr/>
          </p:nvSpPr>
          <p:spPr bwMode="auto">
            <a:xfrm>
              <a:off x="2695" y="2344"/>
              <a:ext cx="29" cy="276"/>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nvGrpSpPr>
            <p:cNvPr id="9266" name="Group 50">
              <a:extLst>
                <a:ext uri="{FF2B5EF4-FFF2-40B4-BE49-F238E27FC236}">
                  <a16:creationId xmlns:a16="http://schemas.microsoft.com/office/drawing/2014/main" id="{8388F5F8-EBF8-F373-B8F9-C346D39675BF}"/>
                </a:ext>
              </a:extLst>
            </p:cNvPr>
            <p:cNvGrpSpPr>
              <a:grpSpLocks/>
            </p:cNvGrpSpPr>
            <p:nvPr/>
          </p:nvGrpSpPr>
          <p:grpSpPr bwMode="auto">
            <a:xfrm>
              <a:off x="2512" y="2444"/>
              <a:ext cx="276" cy="276"/>
              <a:chOff x="2551" y="2414"/>
              <a:chExt cx="361" cy="360"/>
            </a:xfrm>
          </p:grpSpPr>
          <p:sp>
            <p:nvSpPr>
              <p:cNvPr id="9304" name="Oval 51">
                <a:extLst>
                  <a:ext uri="{FF2B5EF4-FFF2-40B4-BE49-F238E27FC236}">
                    <a16:creationId xmlns:a16="http://schemas.microsoft.com/office/drawing/2014/main" id="{AF3382FD-6800-2C76-475C-7C03571BA5CA}"/>
                  </a:ext>
                </a:extLst>
              </p:cNvPr>
              <p:cNvSpPr>
                <a:spLocks noChangeArrowheads="1"/>
              </p:cNvSpPr>
              <p:nvPr/>
            </p:nvSpPr>
            <p:spPr bwMode="auto">
              <a:xfrm rot="18782104">
                <a:off x="2631" y="2389"/>
                <a:ext cx="201" cy="361"/>
              </a:xfrm>
              <a:prstGeom prst="ellipse">
                <a:avLst/>
              </a:prstGeom>
              <a:solidFill>
                <a:schemeClr val="accent2"/>
              </a:solidFill>
              <a:ln w="9525" algn="ctr">
                <a:solidFill>
                  <a:srgbClr val="000000"/>
                </a:solidFill>
                <a:round/>
                <a:headEnd/>
                <a:tailEnd/>
              </a:ln>
            </p:spPr>
            <p:txBody>
              <a:bodyPr wrap="none" lIns="91632" tIns="45816" rIns="91632" bIns="45816">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9305" name="Oval 52">
                <a:extLst>
                  <a:ext uri="{FF2B5EF4-FFF2-40B4-BE49-F238E27FC236}">
                    <a16:creationId xmlns:a16="http://schemas.microsoft.com/office/drawing/2014/main" id="{A37E1386-9973-B2CB-F6FF-A44C5EC6B471}"/>
                  </a:ext>
                </a:extLst>
              </p:cNvPr>
              <p:cNvSpPr>
                <a:spLocks noChangeArrowheads="1"/>
              </p:cNvSpPr>
              <p:nvPr/>
            </p:nvSpPr>
            <p:spPr bwMode="auto">
              <a:xfrm>
                <a:off x="2695" y="2414"/>
                <a:ext cx="29" cy="360"/>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sp>
          <p:nvSpPr>
            <p:cNvPr id="9267" name="Freeform 53">
              <a:extLst>
                <a:ext uri="{FF2B5EF4-FFF2-40B4-BE49-F238E27FC236}">
                  <a16:creationId xmlns:a16="http://schemas.microsoft.com/office/drawing/2014/main" id="{B3FB959B-FE3C-B93B-3476-70B9D067C0DD}"/>
                </a:ext>
              </a:extLst>
            </p:cNvPr>
            <p:cNvSpPr>
              <a:spLocks/>
            </p:cNvSpPr>
            <p:nvPr/>
          </p:nvSpPr>
          <p:spPr bwMode="auto">
            <a:xfrm>
              <a:off x="2498" y="2811"/>
              <a:ext cx="109" cy="201"/>
            </a:xfrm>
            <a:custGeom>
              <a:avLst/>
              <a:gdLst>
                <a:gd name="T0" fmla="*/ 23 w 99"/>
                <a:gd name="T1" fmla="*/ 24 h 96"/>
                <a:gd name="T2" fmla="*/ 12 w 99"/>
                <a:gd name="T3" fmla="*/ 59 h 96"/>
                <a:gd name="T4" fmla="*/ 6 w 99"/>
                <a:gd name="T5" fmla="*/ 74 h 96"/>
                <a:gd name="T6" fmla="*/ 0 w 99"/>
                <a:gd name="T7" fmla="*/ 86 h 96"/>
                <a:gd name="T8" fmla="*/ 14 w 99"/>
                <a:gd name="T9" fmla="*/ 83 h 96"/>
                <a:gd name="T10" fmla="*/ 32 w 99"/>
                <a:gd name="T11" fmla="*/ 81 h 96"/>
                <a:gd name="T12" fmla="*/ 41 w 99"/>
                <a:gd name="T13" fmla="*/ 96 h 96"/>
                <a:gd name="T14" fmla="*/ 47 w 99"/>
                <a:gd name="T15" fmla="*/ 74 h 96"/>
                <a:gd name="T16" fmla="*/ 80 w 99"/>
                <a:gd name="T17" fmla="*/ 35 h 96"/>
                <a:gd name="T18" fmla="*/ 92 w 99"/>
                <a:gd name="T19" fmla="*/ 23 h 96"/>
                <a:gd name="T20" fmla="*/ 92 w 99"/>
                <a:gd name="T21" fmla="*/ 23 h 96"/>
                <a:gd name="T22" fmla="*/ 99 w 99"/>
                <a:gd name="T23" fmla="*/ 12 h 96"/>
                <a:gd name="T24" fmla="*/ 80 w 99"/>
                <a:gd name="T25" fmla="*/ 15 h 96"/>
                <a:gd name="T26" fmla="*/ 63 w 99"/>
                <a:gd name="T27" fmla="*/ 0 h 96"/>
                <a:gd name="T28" fmla="*/ 30 w 99"/>
                <a:gd name="T29" fmla="*/ 21 h 96"/>
                <a:gd name="T30" fmla="*/ 23 w 99"/>
                <a:gd name="T31" fmla="*/ 24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96"/>
                <a:gd name="T50" fmla="*/ 99 w 9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96">
                  <a:moveTo>
                    <a:pt x="23" y="24"/>
                  </a:moveTo>
                  <a:cubicBezTo>
                    <a:pt x="18" y="35"/>
                    <a:pt x="17" y="48"/>
                    <a:pt x="12" y="59"/>
                  </a:cubicBezTo>
                  <a:cubicBezTo>
                    <a:pt x="11" y="66"/>
                    <a:pt x="9" y="68"/>
                    <a:pt x="6" y="74"/>
                  </a:cubicBezTo>
                  <a:cubicBezTo>
                    <a:pt x="4" y="78"/>
                    <a:pt x="0" y="86"/>
                    <a:pt x="0" y="86"/>
                  </a:cubicBezTo>
                  <a:cubicBezTo>
                    <a:pt x="7" y="87"/>
                    <a:pt x="8" y="84"/>
                    <a:pt x="14" y="83"/>
                  </a:cubicBezTo>
                  <a:cubicBezTo>
                    <a:pt x="21" y="80"/>
                    <a:pt x="25" y="80"/>
                    <a:pt x="32" y="81"/>
                  </a:cubicBezTo>
                  <a:cubicBezTo>
                    <a:pt x="36" y="86"/>
                    <a:pt x="41" y="96"/>
                    <a:pt x="41" y="96"/>
                  </a:cubicBezTo>
                  <a:cubicBezTo>
                    <a:pt x="42" y="85"/>
                    <a:pt x="41" y="82"/>
                    <a:pt x="47" y="74"/>
                  </a:cubicBezTo>
                  <a:cubicBezTo>
                    <a:pt x="50" y="59"/>
                    <a:pt x="67" y="42"/>
                    <a:pt x="80" y="35"/>
                  </a:cubicBezTo>
                  <a:lnTo>
                    <a:pt x="92" y="23"/>
                  </a:lnTo>
                  <a:cubicBezTo>
                    <a:pt x="92" y="23"/>
                    <a:pt x="92" y="23"/>
                    <a:pt x="92" y="23"/>
                  </a:cubicBezTo>
                  <a:cubicBezTo>
                    <a:pt x="96" y="17"/>
                    <a:pt x="99" y="12"/>
                    <a:pt x="99" y="12"/>
                  </a:cubicBezTo>
                  <a:cubicBezTo>
                    <a:pt x="93" y="9"/>
                    <a:pt x="86" y="14"/>
                    <a:pt x="80" y="15"/>
                  </a:cubicBezTo>
                  <a:cubicBezTo>
                    <a:pt x="67" y="14"/>
                    <a:pt x="67" y="11"/>
                    <a:pt x="63" y="0"/>
                  </a:cubicBezTo>
                  <a:cubicBezTo>
                    <a:pt x="51" y="6"/>
                    <a:pt x="44" y="18"/>
                    <a:pt x="30" y="21"/>
                  </a:cubicBezTo>
                  <a:cubicBezTo>
                    <a:pt x="30" y="21"/>
                    <a:pt x="17" y="30"/>
                    <a:pt x="23" y="24"/>
                  </a:cubicBezTo>
                  <a:close/>
                </a:path>
              </a:pathLst>
            </a:custGeom>
            <a:solidFill>
              <a:srgbClr val="FFCC66"/>
            </a:solidFill>
            <a:ln w="9525">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68" name="Freeform 54">
              <a:extLst>
                <a:ext uri="{FF2B5EF4-FFF2-40B4-BE49-F238E27FC236}">
                  <a16:creationId xmlns:a16="http://schemas.microsoft.com/office/drawing/2014/main" id="{7CBCC872-DA55-ED46-DE68-62B8112698F2}"/>
                </a:ext>
              </a:extLst>
            </p:cNvPr>
            <p:cNvSpPr>
              <a:spLocks/>
            </p:cNvSpPr>
            <p:nvPr/>
          </p:nvSpPr>
          <p:spPr bwMode="auto">
            <a:xfrm>
              <a:off x="2523" y="2840"/>
              <a:ext cx="109" cy="201"/>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69" name="Freeform 55">
              <a:extLst>
                <a:ext uri="{FF2B5EF4-FFF2-40B4-BE49-F238E27FC236}">
                  <a16:creationId xmlns:a16="http://schemas.microsoft.com/office/drawing/2014/main" id="{BE713F5D-6486-70C7-A0EB-78BFA3C41A06}"/>
                </a:ext>
              </a:extLst>
            </p:cNvPr>
            <p:cNvSpPr>
              <a:spLocks/>
            </p:cNvSpPr>
            <p:nvPr/>
          </p:nvSpPr>
          <p:spPr bwMode="auto">
            <a:xfrm>
              <a:off x="2892" y="2585"/>
              <a:ext cx="109" cy="201"/>
            </a:xfrm>
            <a:custGeom>
              <a:avLst/>
              <a:gdLst>
                <a:gd name="T0" fmla="*/ 81 w 143"/>
                <a:gd name="T1" fmla="*/ 9 h 129"/>
                <a:gd name="T2" fmla="*/ 107 w 143"/>
                <a:gd name="T3" fmla="*/ 12 h 129"/>
                <a:gd name="T4" fmla="*/ 128 w 143"/>
                <a:gd name="T5" fmla="*/ 2 h 129"/>
                <a:gd name="T6" fmla="*/ 132 w 143"/>
                <a:gd name="T7" fmla="*/ 3 h 129"/>
                <a:gd name="T8" fmla="*/ 96 w 143"/>
                <a:gd name="T9" fmla="*/ 36 h 129"/>
                <a:gd name="T10" fmla="*/ 96 w 143"/>
                <a:gd name="T11" fmla="*/ 53 h 129"/>
                <a:gd name="T12" fmla="*/ 81 w 143"/>
                <a:gd name="T13" fmla="*/ 72 h 129"/>
                <a:gd name="T14" fmla="*/ 59 w 143"/>
                <a:gd name="T15" fmla="*/ 86 h 129"/>
                <a:gd name="T16" fmla="*/ 42 w 143"/>
                <a:gd name="T17" fmla="*/ 90 h 129"/>
                <a:gd name="T18" fmla="*/ 24 w 143"/>
                <a:gd name="T19" fmla="*/ 117 h 129"/>
                <a:gd name="T20" fmla="*/ 20 w 143"/>
                <a:gd name="T21" fmla="*/ 111 h 129"/>
                <a:gd name="T22" fmla="*/ 0 w 143"/>
                <a:gd name="T23" fmla="*/ 51 h 129"/>
                <a:gd name="T24" fmla="*/ 48 w 143"/>
                <a:gd name="T25" fmla="*/ 44 h 129"/>
                <a:gd name="T26" fmla="*/ 69 w 143"/>
                <a:gd name="T27" fmla="*/ 35 h 129"/>
                <a:gd name="T28" fmla="*/ 80 w 143"/>
                <a:gd name="T29" fmla="*/ 15 h 129"/>
                <a:gd name="T30" fmla="*/ 81 w 143"/>
                <a:gd name="T31" fmla="*/ 9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129"/>
                <a:gd name="T50" fmla="*/ 143 w 143"/>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129">
                  <a:moveTo>
                    <a:pt x="81" y="9"/>
                  </a:moveTo>
                  <a:cubicBezTo>
                    <a:pt x="91" y="15"/>
                    <a:pt x="96" y="14"/>
                    <a:pt x="107" y="12"/>
                  </a:cubicBezTo>
                  <a:cubicBezTo>
                    <a:pt x="113" y="8"/>
                    <a:pt x="121" y="3"/>
                    <a:pt x="128" y="2"/>
                  </a:cubicBezTo>
                  <a:cubicBezTo>
                    <a:pt x="131" y="0"/>
                    <a:pt x="143" y="1"/>
                    <a:pt x="132" y="3"/>
                  </a:cubicBezTo>
                  <a:cubicBezTo>
                    <a:pt x="117" y="10"/>
                    <a:pt x="110" y="27"/>
                    <a:pt x="96" y="36"/>
                  </a:cubicBezTo>
                  <a:cubicBezTo>
                    <a:pt x="92" y="44"/>
                    <a:pt x="94" y="45"/>
                    <a:pt x="96" y="53"/>
                  </a:cubicBezTo>
                  <a:cubicBezTo>
                    <a:pt x="95" y="79"/>
                    <a:pt x="98" y="82"/>
                    <a:pt x="81" y="72"/>
                  </a:cubicBezTo>
                  <a:cubicBezTo>
                    <a:pt x="68" y="75"/>
                    <a:pt x="68" y="79"/>
                    <a:pt x="59" y="86"/>
                  </a:cubicBezTo>
                  <a:cubicBezTo>
                    <a:pt x="52" y="83"/>
                    <a:pt x="48" y="85"/>
                    <a:pt x="42" y="90"/>
                  </a:cubicBezTo>
                  <a:cubicBezTo>
                    <a:pt x="36" y="99"/>
                    <a:pt x="30" y="108"/>
                    <a:pt x="24" y="117"/>
                  </a:cubicBezTo>
                  <a:cubicBezTo>
                    <a:pt x="22" y="129"/>
                    <a:pt x="20" y="114"/>
                    <a:pt x="20" y="111"/>
                  </a:cubicBezTo>
                  <a:cubicBezTo>
                    <a:pt x="22" y="82"/>
                    <a:pt x="25" y="66"/>
                    <a:pt x="0" y="51"/>
                  </a:cubicBezTo>
                  <a:cubicBezTo>
                    <a:pt x="14" y="44"/>
                    <a:pt x="32" y="47"/>
                    <a:pt x="48" y="44"/>
                  </a:cubicBezTo>
                  <a:cubicBezTo>
                    <a:pt x="56" y="41"/>
                    <a:pt x="62" y="40"/>
                    <a:pt x="69" y="35"/>
                  </a:cubicBezTo>
                  <a:cubicBezTo>
                    <a:pt x="73" y="29"/>
                    <a:pt x="77" y="22"/>
                    <a:pt x="80" y="15"/>
                  </a:cubicBezTo>
                  <a:cubicBezTo>
                    <a:pt x="80" y="13"/>
                    <a:pt x="81" y="9"/>
                    <a:pt x="81" y="9"/>
                  </a:cubicBezTo>
                  <a:close/>
                </a:path>
              </a:pathLst>
            </a:custGeom>
            <a:solidFill>
              <a:srgbClr val="FFCC66"/>
            </a:solidFill>
            <a:ln w="9525">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70" name="Freeform 56">
              <a:extLst>
                <a:ext uri="{FF2B5EF4-FFF2-40B4-BE49-F238E27FC236}">
                  <a16:creationId xmlns:a16="http://schemas.microsoft.com/office/drawing/2014/main" id="{94176080-212E-7D0C-4E8E-829DC0373750}"/>
                </a:ext>
              </a:extLst>
            </p:cNvPr>
            <p:cNvSpPr>
              <a:spLocks/>
            </p:cNvSpPr>
            <p:nvPr/>
          </p:nvSpPr>
          <p:spPr bwMode="auto">
            <a:xfrm>
              <a:off x="2940" y="2630"/>
              <a:ext cx="109" cy="201"/>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71" name="Freeform 57">
              <a:extLst>
                <a:ext uri="{FF2B5EF4-FFF2-40B4-BE49-F238E27FC236}">
                  <a16:creationId xmlns:a16="http://schemas.microsoft.com/office/drawing/2014/main" id="{35608ED9-57DE-7461-48DB-6BB182659607}"/>
                </a:ext>
              </a:extLst>
            </p:cNvPr>
            <p:cNvSpPr>
              <a:spLocks/>
            </p:cNvSpPr>
            <p:nvPr/>
          </p:nvSpPr>
          <p:spPr bwMode="auto">
            <a:xfrm>
              <a:off x="2778" y="2567"/>
              <a:ext cx="109" cy="201"/>
            </a:xfrm>
            <a:custGeom>
              <a:avLst/>
              <a:gdLst>
                <a:gd name="T0" fmla="*/ 57 w 125"/>
                <a:gd name="T1" fmla="*/ 18 h 104"/>
                <a:gd name="T2" fmla="*/ 105 w 125"/>
                <a:gd name="T3" fmla="*/ 0 h 104"/>
                <a:gd name="T4" fmla="*/ 99 w 125"/>
                <a:gd name="T5" fmla="*/ 17 h 104"/>
                <a:gd name="T6" fmla="*/ 125 w 125"/>
                <a:gd name="T7" fmla="*/ 39 h 104"/>
                <a:gd name="T8" fmla="*/ 105 w 125"/>
                <a:gd name="T9" fmla="*/ 48 h 104"/>
                <a:gd name="T10" fmla="*/ 78 w 125"/>
                <a:gd name="T11" fmla="*/ 63 h 104"/>
                <a:gd name="T12" fmla="*/ 57 w 125"/>
                <a:gd name="T13" fmla="*/ 84 h 104"/>
                <a:gd name="T14" fmla="*/ 35 w 125"/>
                <a:gd name="T15" fmla="*/ 104 h 104"/>
                <a:gd name="T16" fmla="*/ 41 w 125"/>
                <a:gd name="T17" fmla="*/ 83 h 104"/>
                <a:gd name="T18" fmla="*/ 0 w 125"/>
                <a:gd name="T19" fmla="*/ 71 h 104"/>
                <a:gd name="T20" fmla="*/ 53 w 125"/>
                <a:gd name="T21" fmla="*/ 30 h 104"/>
                <a:gd name="T22" fmla="*/ 57 w 125"/>
                <a:gd name="T23" fmla="*/ 18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5"/>
                <a:gd name="T37" fmla="*/ 0 h 104"/>
                <a:gd name="T38" fmla="*/ 125 w 125"/>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5" h="104">
                  <a:moveTo>
                    <a:pt x="57" y="18"/>
                  </a:moveTo>
                  <a:cubicBezTo>
                    <a:pt x="77" y="25"/>
                    <a:pt x="89" y="8"/>
                    <a:pt x="105" y="0"/>
                  </a:cubicBezTo>
                  <a:cubicBezTo>
                    <a:pt x="104" y="7"/>
                    <a:pt x="102" y="11"/>
                    <a:pt x="99" y="17"/>
                  </a:cubicBezTo>
                  <a:cubicBezTo>
                    <a:pt x="95" y="41"/>
                    <a:pt x="101" y="34"/>
                    <a:pt x="125" y="39"/>
                  </a:cubicBezTo>
                  <a:cubicBezTo>
                    <a:pt x="118" y="43"/>
                    <a:pt x="113" y="47"/>
                    <a:pt x="105" y="48"/>
                  </a:cubicBezTo>
                  <a:cubicBezTo>
                    <a:pt x="96" y="53"/>
                    <a:pt x="85" y="54"/>
                    <a:pt x="78" y="63"/>
                  </a:cubicBezTo>
                  <a:cubicBezTo>
                    <a:pt x="72" y="71"/>
                    <a:pt x="66" y="79"/>
                    <a:pt x="57" y="84"/>
                  </a:cubicBezTo>
                  <a:cubicBezTo>
                    <a:pt x="51" y="93"/>
                    <a:pt x="44" y="98"/>
                    <a:pt x="35" y="104"/>
                  </a:cubicBezTo>
                  <a:cubicBezTo>
                    <a:pt x="36" y="97"/>
                    <a:pt x="38" y="90"/>
                    <a:pt x="41" y="83"/>
                  </a:cubicBezTo>
                  <a:cubicBezTo>
                    <a:pt x="36" y="70"/>
                    <a:pt x="0" y="71"/>
                    <a:pt x="0" y="71"/>
                  </a:cubicBezTo>
                  <a:cubicBezTo>
                    <a:pt x="23" y="63"/>
                    <a:pt x="40" y="51"/>
                    <a:pt x="53" y="30"/>
                  </a:cubicBezTo>
                  <a:cubicBezTo>
                    <a:pt x="54" y="26"/>
                    <a:pt x="57" y="18"/>
                    <a:pt x="57" y="18"/>
                  </a:cubicBezTo>
                  <a:close/>
                </a:path>
              </a:pathLst>
            </a:custGeom>
            <a:solidFill>
              <a:srgbClr val="FFCC66"/>
            </a:solidFill>
            <a:ln w="9525">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72" name="Freeform 58">
              <a:extLst>
                <a:ext uri="{FF2B5EF4-FFF2-40B4-BE49-F238E27FC236}">
                  <a16:creationId xmlns:a16="http://schemas.microsoft.com/office/drawing/2014/main" id="{188CBC6E-A7EC-5A1D-2194-B3C69393732A}"/>
                </a:ext>
              </a:extLst>
            </p:cNvPr>
            <p:cNvSpPr>
              <a:spLocks/>
            </p:cNvSpPr>
            <p:nvPr/>
          </p:nvSpPr>
          <p:spPr bwMode="auto">
            <a:xfrm rot="19694431">
              <a:off x="2788" y="2507"/>
              <a:ext cx="109" cy="201"/>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73" name="Freeform 59">
              <a:extLst>
                <a:ext uri="{FF2B5EF4-FFF2-40B4-BE49-F238E27FC236}">
                  <a16:creationId xmlns:a16="http://schemas.microsoft.com/office/drawing/2014/main" id="{C7A788BF-EC32-4DEA-44FD-D98899D4F033}"/>
                </a:ext>
              </a:extLst>
            </p:cNvPr>
            <p:cNvSpPr>
              <a:spLocks/>
            </p:cNvSpPr>
            <p:nvPr/>
          </p:nvSpPr>
          <p:spPr bwMode="auto">
            <a:xfrm>
              <a:off x="2864" y="2428"/>
              <a:ext cx="109" cy="201"/>
            </a:xfrm>
            <a:custGeom>
              <a:avLst/>
              <a:gdLst>
                <a:gd name="T0" fmla="*/ 25 w 114"/>
                <a:gd name="T1" fmla="*/ 0 h 130"/>
                <a:gd name="T2" fmla="*/ 33 w 114"/>
                <a:gd name="T3" fmla="*/ 13 h 130"/>
                <a:gd name="T4" fmla="*/ 57 w 114"/>
                <a:gd name="T5" fmla="*/ 49 h 130"/>
                <a:gd name="T6" fmla="*/ 75 w 114"/>
                <a:gd name="T7" fmla="*/ 64 h 130"/>
                <a:gd name="T8" fmla="*/ 93 w 114"/>
                <a:gd name="T9" fmla="*/ 70 h 130"/>
                <a:gd name="T10" fmla="*/ 79 w 114"/>
                <a:gd name="T11" fmla="*/ 76 h 130"/>
                <a:gd name="T12" fmla="*/ 61 w 114"/>
                <a:gd name="T13" fmla="*/ 85 h 130"/>
                <a:gd name="T14" fmla="*/ 34 w 114"/>
                <a:gd name="T15" fmla="*/ 118 h 130"/>
                <a:gd name="T16" fmla="*/ 28 w 114"/>
                <a:gd name="T17" fmla="*/ 123 h 130"/>
                <a:gd name="T18" fmla="*/ 13 w 114"/>
                <a:gd name="T19" fmla="*/ 99 h 130"/>
                <a:gd name="T20" fmla="*/ 0 w 114"/>
                <a:gd name="T21" fmla="*/ 90 h 130"/>
                <a:gd name="T22" fmla="*/ 18 w 114"/>
                <a:gd name="T23" fmla="*/ 72 h 130"/>
                <a:gd name="T24" fmla="*/ 24 w 114"/>
                <a:gd name="T25" fmla="*/ 57 h 130"/>
                <a:gd name="T26" fmla="*/ 25 w 114"/>
                <a:gd name="T27" fmla="*/ 0 h 1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130"/>
                <a:gd name="T44" fmla="*/ 114 w 114"/>
                <a:gd name="T45" fmla="*/ 130 h 1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130">
                  <a:moveTo>
                    <a:pt x="25" y="0"/>
                  </a:moveTo>
                  <a:cubicBezTo>
                    <a:pt x="28" y="4"/>
                    <a:pt x="31" y="8"/>
                    <a:pt x="33" y="13"/>
                  </a:cubicBezTo>
                  <a:cubicBezTo>
                    <a:pt x="35" y="25"/>
                    <a:pt x="47" y="41"/>
                    <a:pt x="57" y="49"/>
                  </a:cubicBezTo>
                  <a:cubicBezTo>
                    <a:pt x="61" y="56"/>
                    <a:pt x="66" y="62"/>
                    <a:pt x="75" y="64"/>
                  </a:cubicBezTo>
                  <a:cubicBezTo>
                    <a:pt x="81" y="67"/>
                    <a:pt x="87" y="69"/>
                    <a:pt x="93" y="70"/>
                  </a:cubicBezTo>
                  <a:cubicBezTo>
                    <a:pt x="114" y="80"/>
                    <a:pt x="96" y="73"/>
                    <a:pt x="79" y="76"/>
                  </a:cubicBezTo>
                  <a:cubicBezTo>
                    <a:pt x="73" y="79"/>
                    <a:pt x="68" y="84"/>
                    <a:pt x="61" y="85"/>
                  </a:cubicBezTo>
                  <a:cubicBezTo>
                    <a:pt x="48" y="95"/>
                    <a:pt x="43" y="106"/>
                    <a:pt x="34" y="118"/>
                  </a:cubicBezTo>
                  <a:cubicBezTo>
                    <a:pt x="33" y="124"/>
                    <a:pt x="33" y="130"/>
                    <a:pt x="28" y="123"/>
                  </a:cubicBezTo>
                  <a:cubicBezTo>
                    <a:pt x="26" y="114"/>
                    <a:pt x="23" y="101"/>
                    <a:pt x="13" y="99"/>
                  </a:cubicBezTo>
                  <a:cubicBezTo>
                    <a:pt x="8" y="97"/>
                    <a:pt x="0" y="90"/>
                    <a:pt x="0" y="90"/>
                  </a:cubicBezTo>
                  <a:cubicBezTo>
                    <a:pt x="5" y="84"/>
                    <a:pt x="12" y="77"/>
                    <a:pt x="18" y="72"/>
                  </a:cubicBezTo>
                  <a:cubicBezTo>
                    <a:pt x="21" y="67"/>
                    <a:pt x="21" y="62"/>
                    <a:pt x="24" y="57"/>
                  </a:cubicBezTo>
                  <a:cubicBezTo>
                    <a:pt x="27" y="36"/>
                    <a:pt x="25" y="21"/>
                    <a:pt x="25" y="0"/>
                  </a:cubicBezTo>
                  <a:close/>
                </a:path>
              </a:pathLst>
            </a:custGeom>
            <a:solidFill>
              <a:srgbClr val="FFCC66"/>
            </a:solidFill>
            <a:ln w="9525">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74" name="Freeform 60">
              <a:extLst>
                <a:ext uri="{FF2B5EF4-FFF2-40B4-BE49-F238E27FC236}">
                  <a16:creationId xmlns:a16="http://schemas.microsoft.com/office/drawing/2014/main" id="{EEAAA033-3D9D-28E9-ADFB-D755604B0A1C}"/>
                </a:ext>
              </a:extLst>
            </p:cNvPr>
            <p:cNvSpPr>
              <a:spLocks/>
            </p:cNvSpPr>
            <p:nvPr/>
          </p:nvSpPr>
          <p:spPr bwMode="auto">
            <a:xfrm rot="17524940">
              <a:off x="2846" y="2404"/>
              <a:ext cx="110" cy="200"/>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75" name="Freeform 61">
              <a:extLst>
                <a:ext uri="{FF2B5EF4-FFF2-40B4-BE49-F238E27FC236}">
                  <a16:creationId xmlns:a16="http://schemas.microsoft.com/office/drawing/2014/main" id="{D929ED98-C649-9DDF-B491-26B91A01C4F8}"/>
                </a:ext>
              </a:extLst>
            </p:cNvPr>
            <p:cNvSpPr>
              <a:spLocks/>
            </p:cNvSpPr>
            <p:nvPr/>
          </p:nvSpPr>
          <p:spPr bwMode="auto">
            <a:xfrm>
              <a:off x="2901" y="2374"/>
              <a:ext cx="109" cy="201"/>
            </a:xfrm>
            <a:custGeom>
              <a:avLst/>
              <a:gdLst>
                <a:gd name="T0" fmla="*/ 12 w 124"/>
                <a:gd name="T1" fmla="*/ 24 h 105"/>
                <a:gd name="T2" fmla="*/ 0 w 124"/>
                <a:gd name="T3" fmla="*/ 61 h 105"/>
                <a:gd name="T4" fmla="*/ 53 w 124"/>
                <a:gd name="T5" fmla="*/ 78 h 105"/>
                <a:gd name="T6" fmla="*/ 59 w 124"/>
                <a:gd name="T7" fmla="*/ 105 h 105"/>
                <a:gd name="T8" fmla="*/ 95 w 124"/>
                <a:gd name="T9" fmla="*/ 73 h 105"/>
                <a:gd name="T10" fmla="*/ 113 w 124"/>
                <a:gd name="T11" fmla="*/ 69 h 105"/>
                <a:gd name="T12" fmla="*/ 123 w 124"/>
                <a:gd name="T13" fmla="*/ 66 h 105"/>
                <a:gd name="T14" fmla="*/ 96 w 124"/>
                <a:gd name="T15" fmla="*/ 54 h 105"/>
                <a:gd name="T16" fmla="*/ 81 w 124"/>
                <a:gd name="T17" fmla="*/ 31 h 105"/>
                <a:gd name="T18" fmla="*/ 75 w 124"/>
                <a:gd name="T19" fmla="*/ 0 h 105"/>
                <a:gd name="T20" fmla="*/ 57 w 124"/>
                <a:gd name="T21" fmla="*/ 24 h 105"/>
                <a:gd name="T22" fmla="*/ 36 w 124"/>
                <a:gd name="T23" fmla="*/ 25 h 105"/>
                <a:gd name="T24" fmla="*/ 12 w 124"/>
                <a:gd name="T25" fmla="*/ 24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05"/>
                <a:gd name="T41" fmla="*/ 124 w 12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05">
                  <a:moveTo>
                    <a:pt x="12" y="24"/>
                  </a:moveTo>
                  <a:cubicBezTo>
                    <a:pt x="15" y="39"/>
                    <a:pt x="20" y="58"/>
                    <a:pt x="0" y="61"/>
                  </a:cubicBezTo>
                  <a:cubicBezTo>
                    <a:pt x="18" y="68"/>
                    <a:pt x="35" y="67"/>
                    <a:pt x="53" y="78"/>
                  </a:cubicBezTo>
                  <a:cubicBezTo>
                    <a:pt x="59" y="86"/>
                    <a:pt x="58" y="95"/>
                    <a:pt x="59" y="105"/>
                  </a:cubicBezTo>
                  <a:cubicBezTo>
                    <a:pt x="73" y="100"/>
                    <a:pt x="81" y="80"/>
                    <a:pt x="95" y="73"/>
                  </a:cubicBezTo>
                  <a:cubicBezTo>
                    <a:pt x="99" y="71"/>
                    <a:pt x="108" y="70"/>
                    <a:pt x="113" y="69"/>
                  </a:cubicBezTo>
                  <a:cubicBezTo>
                    <a:pt x="116" y="67"/>
                    <a:pt x="122" y="69"/>
                    <a:pt x="123" y="66"/>
                  </a:cubicBezTo>
                  <a:cubicBezTo>
                    <a:pt x="124" y="62"/>
                    <a:pt x="99" y="55"/>
                    <a:pt x="96" y="54"/>
                  </a:cubicBezTo>
                  <a:cubicBezTo>
                    <a:pt x="87" y="49"/>
                    <a:pt x="86" y="39"/>
                    <a:pt x="81" y="31"/>
                  </a:cubicBezTo>
                  <a:cubicBezTo>
                    <a:pt x="80" y="21"/>
                    <a:pt x="77" y="10"/>
                    <a:pt x="75" y="0"/>
                  </a:cubicBezTo>
                  <a:cubicBezTo>
                    <a:pt x="69" y="8"/>
                    <a:pt x="70" y="22"/>
                    <a:pt x="57" y="24"/>
                  </a:cubicBezTo>
                  <a:cubicBezTo>
                    <a:pt x="50" y="25"/>
                    <a:pt x="43" y="25"/>
                    <a:pt x="36" y="25"/>
                  </a:cubicBezTo>
                  <a:cubicBezTo>
                    <a:pt x="11" y="24"/>
                    <a:pt x="3" y="24"/>
                    <a:pt x="12" y="24"/>
                  </a:cubicBezTo>
                  <a:close/>
                </a:path>
              </a:pathLst>
            </a:custGeom>
            <a:solidFill>
              <a:srgbClr val="FFCC66"/>
            </a:solidFill>
            <a:ln w="9525">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76" name="Freeform 62">
              <a:extLst>
                <a:ext uri="{FF2B5EF4-FFF2-40B4-BE49-F238E27FC236}">
                  <a16:creationId xmlns:a16="http://schemas.microsoft.com/office/drawing/2014/main" id="{87921B8B-4729-6D25-80EE-FB697CD16D4C}"/>
                </a:ext>
              </a:extLst>
            </p:cNvPr>
            <p:cNvSpPr>
              <a:spLocks/>
            </p:cNvSpPr>
            <p:nvPr/>
          </p:nvSpPr>
          <p:spPr bwMode="auto">
            <a:xfrm rot="17524940">
              <a:off x="2904" y="2326"/>
              <a:ext cx="110" cy="200"/>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77" name="Freeform 63">
              <a:extLst>
                <a:ext uri="{FF2B5EF4-FFF2-40B4-BE49-F238E27FC236}">
                  <a16:creationId xmlns:a16="http://schemas.microsoft.com/office/drawing/2014/main" id="{F8FCB962-7CAA-9569-3C33-5344AF8BCE56}"/>
                </a:ext>
              </a:extLst>
            </p:cNvPr>
            <p:cNvSpPr>
              <a:spLocks/>
            </p:cNvSpPr>
            <p:nvPr/>
          </p:nvSpPr>
          <p:spPr bwMode="auto">
            <a:xfrm>
              <a:off x="2550" y="2498"/>
              <a:ext cx="109" cy="201"/>
            </a:xfrm>
            <a:custGeom>
              <a:avLst/>
              <a:gdLst>
                <a:gd name="T0" fmla="*/ 65 w 81"/>
                <a:gd name="T1" fmla="*/ 0 h 166"/>
                <a:gd name="T2" fmla="*/ 53 w 81"/>
                <a:gd name="T3" fmla="*/ 18 h 166"/>
                <a:gd name="T4" fmla="*/ 81 w 81"/>
                <a:gd name="T5" fmla="*/ 35 h 166"/>
                <a:gd name="T6" fmla="*/ 60 w 81"/>
                <a:gd name="T7" fmla="*/ 53 h 166"/>
                <a:gd name="T8" fmla="*/ 51 w 81"/>
                <a:gd name="T9" fmla="*/ 60 h 166"/>
                <a:gd name="T10" fmla="*/ 42 w 81"/>
                <a:gd name="T11" fmla="*/ 80 h 166"/>
                <a:gd name="T12" fmla="*/ 36 w 81"/>
                <a:gd name="T13" fmla="*/ 119 h 166"/>
                <a:gd name="T14" fmla="*/ 35 w 81"/>
                <a:gd name="T15" fmla="*/ 137 h 166"/>
                <a:gd name="T16" fmla="*/ 33 w 81"/>
                <a:gd name="T17" fmla="*/ 153 h 166"/>
                <a:gd name="T18" fmla="*/ 29 w 81"/>
                <a:gd name="T19" fmla="*/ 122 h 166"/>
                <a:gd name="T20" fmla="*/ 20 w 81"/>
                <a:gd name="T21" fmla="*/ 134 h 166"/>
                <a:gd name="T22" fmla="*/ 12 w 81"/>
                <a:gd name="T23" fmla="*/ 120 h 166"/>
                <a:gd name="T24" fmla="*/ 3 w 81"/>
                <a:gd name="T25" fmla="*/ 137 h 166"/>
                <a:gd name="T26" fmla="*/ 5 w 81"/>
                <a:gd name="T27" fmla="*/ 110 h 166"/>
                <a:gd name="T28" fmla="*/ 17 w 81"/>
                <a:gd name="T29" fmla="*/ 71 h 166"/>
                <a:gd name="T30" fmla="*/ 29 w 81"/>
                <a:gd name="T31" fmla="*/ 48 h 166"/>
                <a:gd name="T32" fmla="*/ 65 w 8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66"/>
                <a:gd name="T53" fmla="*/ 81 w 8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66">
                  <a:moveTo>
                    <a:pt x="65" y="0"/>
                  </a:moveTo>
                  <a:cubicBezTo>
                    <a:pt x="59" y="6"/>
                    <a:pt x="58" y="12"/>
                    <a:pt x="53" y="18"/>
                  </a:cubicBezTo>
                  <a:cubicBezTo>
                    <a:pt x="55" y="36"/>
                    <a:pt x="64" y="33"/>
                    <a:pt x="81" y="35"/>
                  </a:cubicBezTo>
                  <a:cubicBezTo>
                    <a:pt x="76" y="44"/>
                    <a:pt x="68" y="47"/>
                    <a:pt x="60" y="53"/>
                  </a:cubicBezTo>
                  <a:cubicBezTo>
                    <a:pt x="57" y="55"/>
                    <a:pt x="51" y="60"/>
                    <a:pt x="51" y="60"/>
                  </a:cubicBezTo>
                  <a:cubicBezTo>
                    <a:pt x="47" y="66"/>
                    <a:pt x="45" y="73"/>
                    <a:pt x="42" y="80"/>
                  </a:cubicBezTo>
                  <a:cubicBezTo>
                    <a:pt x="40" y="93"/>
                    <a:pt x="38" y="106"/>
                    <a:pt x="36" y="119"/>
                  </a:cubicBezTo>
                  <a:cubicBezTo>
                    <a:pt x="36" y="125"/>
                    <a:pt x="36" y="131"/>
                    <a:pt x="35" y="137"/>
                  </a:cubicBezTo>
                  <a:cubicBezTo>
                    <a:pt x="35" y="142"/>
                    <a:pt x="34" y="158"/>
                    <a:pt x="33" y="153"/>
                  </a:cubicBezTo>
                  <a:cubicBezTo>
                    <a:pt x="21" y="110"/>
                    <a:pt x="39" y="136"/>
                    <a:pt x="29" y="122"/>
                  </a:cubicBezTo>
                  <a:cubicBezTo>
                    <a:pt x="22" y="126"/>
                    <a:pt x="21" y="127"/>
                    <a:pt x="20" y="134"/>
                  </a:cubicBezTo>
                  <a:cubicBezTo>
                    <a:pt x="21" y="123"/>
                    <a:pt x="24" y="113"/>
                    <a:pt x="12" y="120"/>
                  </a:cubicBezTo>
                  <a:cubicBezTo>
                    <a:pt x="8" y="126"/>
                    <a:pt x="5" y="130"/>
                    <a:pt x="3" y="137"/>
                  </a:cubicBezTo>
                  <a:cubicBezTo>
                    <a:pt x="0" y="166"/>
                    <a:pt x="3" y="118"/>
                    <a:pt x="5" y="110"/>
                  </a:cubicBezTo>
                  <a:cubicBezTo>
                    <a:pt x="6" y="95"/>
                    <a:pt x="8" y="83"/>
                    <a:pt x="17" y="71"/>
                  </a:cubicBezTo>
                  <a:cubicBezTo>
                    <a:pt x="19" y="63"/>
                    <a:pt x="25" y="55"/>
                    <a:pt x="29" y="48"/>
                  </a:cubicBezTo>
                  <a:cubicBezTo>
                    <a:pt x="32" y="30"/>
                    <a:pt x="51" y="11"/>
                    <a:pt x="65" y="0"/>
                  </a:cubicBezTo>
                  <a:close/>
                </a:path>
              </a:pathLst>
            </a:custGeom>
            <a:solidFill>
              <a:srgbClr val="FFCC66"/>
            </a:solidFill>
            <a:ln w="9525">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78" name="Freeform 64">
              <a:extLst>
                <a:ext uri="{FF2B5EF4-FFF2-40B4-BE49-F238E27FC236}">
                  <a16:creationId xmlns:a16="http://schemas.microsoft.com/office/drawing/2014/main" id="{92872E2A-524A-76DB-69CC-074A38471F0D}"/>
                </a:ext>
              </a:extLst>
            </p:cNvPr>
            <p:cNvSpPr>
              <a:spLocks/>
            </p:cNvSpPr>
            <p:nvPr/>
          </p:nvSpPr>
          <p:spPr bwMode="auto">
            <a:xfrm rot="18160833">
              <a:off x="2522" y="2470"/>
              <a:ext cx="110" cy="200"/>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79" name="Freeform 65">
              <a:extLst>
                <a:ext uri="{FF2B5EF4-FFF2-40B4-BE49-F238E27FC236}">
                  <a16:creationId xmlns:a16="http://schemas.microsoft.com/office/drawing/2014/main" id="{888262BE-1935-96F9-D0CA-92856D6F0D7C}"/>
                </a:ext>
              </a:extLst>
            </p:cNvPr>
            <p:cNvSpPr>
              <a:spLocks/>
            </p:cNvSpPr>
            <p:nvPr/>
          </p:nvSpPr>
          <p:spPr bwMode="auto">
            <a:xfrm>
              <a:off x="2793" y="2339"/>
              <a:ext cx="109" cy="201"/>
            </a:xfrm>
            <a:custGeom>
              <a:avLst/>
              <a:gdLst>
                <a:gd name="T0" fmla="*/ 42 w 85"/>
                <a:gd name="T1" fmla="*/ 86 h 106"/>
                <a:gd name="T2" fmla="*/ 24 w 85"/>
                <a:gd name="T3" fmla="*/ 62 h 106"/>
                <a:gd name="T4" fmla="*/ 3 w 85"/>
                <a:gd name="T5" fmla="*/ 72 h 106"/>
                <a:gd name="T6" fmla="*/ 0 w 85"/>
                <a:gd name="T7" fmla="*/ 39 h 106"/>
                <a:gd name="T8" fmla="*/ 15 w 85"/>
                <a:gd name="T9" fmla="*/ 21 h 106"/>
                <a:gd name="T10" fmla="*/ 38 w 85"/>
                <a:gd name="T11" fmla="*/ 15 h 106"/>
                <a:gd name="T12" fmla="*/ 54 w 85"/>
                <a:gd name="T13" fmla="*/ 0 h 106"/>
                <a:gd name="T14" fmla="*/ 68 w 85"/>
                <a:gd name="T15" fmla="*/ 9 h 106"/>
                <a:gd name="T16" fmla="*/ 84 w 85"/>
                <a:gd name="T17" fmla="*/ 12 h 106"/>
                <a:gd name="T18" fmla="*/ 80 w 85"/>
                <a:gd name="T19" fmla="*/ 15 h 106"/>
                <a:gd name="T20" fmla="*/ 60 w 85"/>
                <a:gd name="T21" fmla="*/ 23 h 106"/>
                <a:gd name="T22" fmla="*/ 54 w 85"/>
                <a:gd name="T23" fmla="*/ 36 h 106"/>
                <a:gd name="T24" fmla="*/ 48 w 85"/>
                <a:gd name="T25" fmla="*/ 71 h 106"/>
                <a:gd name="T26" fmla="*/ 47 w 85"/>
                <a:gd name="T27" fmla="*/ 90 h 106"/>
                <a:gd name="T28" fmla="*/ 45 w 85"/>
                <a:gd name="T29" fmla="*/ 102 h 106"/>
                <a:gd name="T30" fmla="*/ 42 w 85"/>
                <a:gd name="T31" fmla="*/ 86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106"/>
                <a:gd name="T50" fmla="*/ 85 w 85"/>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106">
                  <a:moveTo>
                    <a:pt x="42" y="86"/>
                  </a:moveTo>
                  <a:cubicBezTo>
                    <a:pt x="40" y="74"/>
                    <a:pt x="37" y="64"/>
                    <a:pt x="24" y="62"/>
                  </a:cubicBezTo>
                  <a:cubicBezTo>
                    <a:pt x="16" y="63"/>
                    <a:pt x="9" y="67"/>
                    <a:pt x="3" y="72"/>
                  </a:cubicBezTo>
                  <a:cubicBezTo>
                    <a:pt x="9" y="61"/>
                    <a:pt x="6" y="49"/>
                    <a:pt x="0" y="39"/>
                  </a:cubicBezTo>
                  <a:cubicBezTo>
                    <a:pt x="8" y="33"/>
                    <a:pt x="8" y="27"/>
                    <a:pt x="15" y="21"/>
                  </a:cubicBezTo>
                  <a:cubicBezTo>
                    <a:pt x="19" y="17"/>
                    <a:pt x="32" y="17"/>
                    <a:pt x="38" y="15"/>
                  </a:cubicBezTo>
                  <a:cubicBezTo>
                    <a:pt x="45" y="10"/>
                    <a:pt x="50" y="7"/>
                    <a:pt x="54" y="0"/>
                  </a:cubicBezTo>
                  <a:cubicBezTo>
                    <a:pt x="57" y="8"/>
                    <a:pt x="59" y="8"/>
                    <a:pt x="68" y="9"/>
                  </a:cubicBezTo>
                  <a:cubicBezTo>
                    <a:pt x="73" y="11"/>
                    <a:pt x="79" y="9"/>
                    <a:pt x="84" y="12"/>
                  </a:cubicBezTo>
                  <a:cubicBezTo>
                    <a:pt x="85" y="13"/>
                    <a:pt x="82" y="14"/>
                    <a:pt x="80" y="15"/>
                  </a:cubicBezTo>
                  <a:cubicBezTo>
                    <a:pt x="73" y="18"/>
                    <a:pt x="60" y="23"/>
                    <a:pt x="60" y="23"/>
                  </a:cubicBezTo>
                  <a:cubicBezTo>
                    <a:pt x="57" y="27"/>
                    <a:pt x="56" y="31"/>
                    <a:pt x="54" y="36"/>
                  </a:cubicBezTo>
                  <a:cubicBezTo>
                    <a:pt x="52" y="48"/>
                    <a:pt x="50" y="59"/>
                    <a:pt x="48" y="71"/>
                  </a:cubicBezTo>
                  <a:cubicBezTo>
                    <a:pt x="48" y="77"/>
                    <a:pt x="48" y="84"/>
                    <a:pt x="47" y="90"/>
                  </a:cubicBezTo>
                  <a:cubicBezTo>
                    <a:pt x="47" y="94"/>
                    <a:pt x="47" y="106"/>
                    <a:pt x="45" y="102"/>
                  </a:cubicBezTo>
                  <a:cubicBezTo>
                    <a:pt x="38" y="89"/>
                    <a:pt x="49" y="79"/>
                    <a:pt x="42" y="86"/>
                  </a:cubicBezTo>
                  <a:close/>
                </a:path>
              </a:pathLst>
            </a:custGeom>
            <a:solidFill>
              <a:srgbClr val="FFCC66"/>
            </a:solidFill>
            <a:ln w="9525">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80" name="Freeform 66">
              <a:extLst>
                <a:ext uri="{FF2B5EF4-FFF2-40B4-BE49-F238E27FC236}">
                  <a16:creationId xmlns:a16="http://schemas.microsoft.com/office/drawing/2014/main" id="{32FFA8FE-D999-BB38-CCCC-6C944EB420C6}"/>
                </a:ext>
              </a:extLst>
            </p:cNvPr>
            <p:cNvSpPr>
              <a:spLocks/>
            </p:cNvSpPr>
            <p:nvPr/>
          </p:nvSpPr>
          <p:spPr bwMode="auto">
            <a:xfrm rot="20628122">
              <a:off x="2769" y="2268"/>
              <a:ext cx="109" cy="201"/>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81" name="Freeform 67">
              <a:extLst>
                <a:ext uri="{FF2B5EF4-FFF2-40B4-BE49-F238E27FC236}">
                  <a16:creationId xmlns:a16="http://schemas.microsoft.com/office/drawing/2014/main" id="{41B335DD-7B50-23E6-04DB-D9007485D7A3}"/>
                </a:ext>
              </a:extLst>
            </p:cNvPr>
            <p:cNvSpPr>
              <a:spLocks/>
            </p:cNvSpPr>
            <p:nvPr/>
          </p:nvSpPr>
          <p:spPr bwMode="auto">
            <a:xfrm>
              <a:off x="2705" y="2344"/>
              <a:ext cx="109" cy="201"/>
            </a:xfrm>
            <a:custGeom>
              <a:avLst/>
              <a:gdLst>
                <a:gd name="T0" fmla="*/ 81 w 99"/>
                <a:gd name="T1" fmla="*/ 0 h 67"/>
                <a:gd name="T2" fmla="*/ 99 w 99"/>
                <a:gd name="T3" fmla="*/ 12 h 67"/>
                <a:gd name="T4" fmla="*/ 67 w 99"/>
                <a:gd name="T5" fmla="*/ 43 h 67"/>
                <a:gd name="T6" fmla="*/ 61 w 99"/>
                <a:gd name="T7" fmla="*/ 58 h 67"/>
                <a:gd name="T8" fmla="*/ 54 w 99"/>
                <a:gd name="T9" fmla="*/ 51 h 67"/>
                <a:gd name="T10" fmla="*/ 46 w 99"/>
                <a:gd name="T11" fmla="*/ 49 h 67"/>
                <a:gd name="T12" fmla="*/ 22 w 99"/>
                <a:gd name="T13" fmla="*/ 54 h 67"/>
                <a:gd name="T14" fmla="*/ 9 w 99"/>
                <a:gd name="T15" fmla="*/ 67 h 67"/>
                <a:gd name="T16" fmla="*/ 0 w 99"/>
                <a:gd name="T17" fmla="*/ 51 h 67"/>
                <a:gd name="T18" fmla="*/ 63 w 99"/>
                <a:gd name="T19" fmla="*/ 12 h 67"/>
                <a:gd name="T20" fmla="*/ 81 w 99"/>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67"/>
                <a:gd name="T35" fmla="*/ 99 w 99"/>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67">
                  <a:moveTo>
                    <a:pt x="81" y="0"/>
                  </a:moveTo>
                  <a:cubicBezTo>
                    <a:pt x="77" y="12"/>
                    <a:pt x="90" y="10"/>
                    <a:pt x="99" y="12"/>
                  </a:cubicBezTo>
                  <a:cubicBezTo>
                    <a:pt x="84" y="19"/>
                    <a:pt x="74" y="28"/>
                    <a:pt x="67" y="43"/>
                  </a:cubicBezTo>
                  <a:cubicBezTo>
                    <a:pt x="66" y="55"/>
                    <a:pt x="71" y="67"/>
                    <a:pt x="61" y="58"/>
                  </a:cubicBezTo>
                  <a:cubicBezTo>
                    <a:pt x="57" y="54"/>
                    <a:pt x="59" y="53"/>
                    <a:pt x="54" y="51"/>
                  </a:cubicBezTo>
                  <a:cubicBezTo>
                    <a:pt x="51" y="50"/>
                    <a:pt x="49" y="50"/>
                    <a:pt x="46" y="49"/>
                  </a:cubicBezTo>
                  <a:cubicBezTo>
                    <a:pt x="37" y="50"/>
                    <a:pt x="29" y="48"/>
                    <a:pt x="22" y="54"/>
                  </a:cubicBezTo>
                  <a:cubicBezTo>
                    <a:pt x="17" y="58"/>
                    <a:pt x="9" y="67"/>
                    <a:pt x="9" y="67"/>
                  </a:cubicBezTo>
                  <a:cubicBezTo>
                    <a:pt x="11" y="55"/>
                    <a:pt x="16" y="53"/>
                    <a:pt x="0" y="51"/>
                  </a:cubicBezTo>
                  <a:cubicBezTo>
                    <a:pt x="22" y="40"/>
                    <a:pt x="38" y="16"/>
                    <a:pt x="63" y="12"/>
                  </a:cubicBezTo>
                  <a:cubicBezTo>
                    <a:pt x="73" y="7"/>
                    <a:pt x="72" y="10"/>
                    <a:pt x="81" y="0"/>
                  </a:cubicBezTo>
                  <a:close/>
                </a:path>
              </a:pathLst>
            </a:custGeom>
            <a:solidFill>
              <a:srgbClr val="FFCC66"/>
            </a:solidFill>
            <a:ln w="9525">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82" name="Freeform 68">
              <a:extLst>
                <a:ext uri="{FF2B5EF4-FFF2-40B4-BE49-F238E27FC236}">
                  <a16:creationId xmlns:a16="http://schemas.microsoft.com/office/drawing/2014/main" id="{23DB9A1F-67CE-CC61-0DB0-DCFA603B41EA}"/>
                </a:ext>
              </a:extLst>
            </p:cNvPr>
            <p:cNvSpPr>
              <a:spLocks/>
            </p:cNvSpPr>
            <p:nvPr/>
          </p:nvSpPr>
          <p:spPr bwMode="auto">
            <a:xfrm rot="20628122">
              <a:off x="2700" y="2272"/>
              <a:ext cx="109" cy="201"/>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grpSp>
          <p:nvGrpSpPr>
            <p:cNvPr id="9283" name="Group 69">
              <a:extLst>
                <a:ext uri="{FF2B5EF4-FFF2-40B4-BE49-F238E27FC236}">
                  <a16:creationId xmlns:a16="http://schemas.microsoft.com/office/drawing/2014/main" id="{C5AC3635-019D-B329-5DE8-4630ECEC6406}"/>
                </a:ext>
              </a:extLst>
            </p:cNvPr>
            <p:cNvGrpSpPr>
              <a:grpSpLocks/>
            </p:cNvGrpSpPr>
            <p:nvPr/>
          </p:nvGrpSpPr>
          <p:grpSpPr bwMode="auto">
            <a:xfrm>
              <a:off x="2629" y="2941"/>
              <a:ext cx="82" cy="196"/>
              <a:chOff x="3014" y="2822"/>
              <a:chExt cx="82" cy="196"/>
            </a:xfrm>
          </p:grpSpPr>
          <p:sp>
            <p:nvSpPr>
              <p:cNvPr id="1041478" name="Freeform 70">
                <a:extLst>
                  <a:ext uri="{FF2B5EF4-FFF2-40B4-BE49-F238E27FC236}">
                    <a16:creationId xmlns:a16="http://schemas.microsoft.com/office/drawing/2014/main" id="{F0AD468D-95F0-F295-0059-C5795902F856}"/>
                  </a:ext>
                </a:extLst>
              </p:cNvPr>
              <p:cNvSpPr>
                <a:spLocks/>
              </p:cNvSpPr>
              <p:nvPr/>
            </p:nvSpPr>
            <p:spPr bwMode="auto">
              <a:xfrm>
                <a:off x="3014" y="2822"/>
                <a:ext cx="82" cy="196"/>
              </a:xfrm>
              <a:custGeom>
                <a:avLst/>
                <a:gdLst/>
                <a:ahLst/>
                <a:cxnLst>
                  <a:cxn ang="0">
                    <a:pos x="33" y="12"/>
                  </a:cxn>
                  <a:cxn ang="0">
                    <a:pos x="18" y="10"/>
                  </a:cxn>
                  <a:cxn ang="0">
                    <a:pos x="12" y="9"/>
                  </a:cxn>
                  <a:cxn ang="0">
                    <a:pos x="24" y="22"/>
                  </a:cxn>
                  <a:cxn ang="0">
                    <a:pos x="9" y="28"/>
                  </a:cxn>
                  <a:cxn ang="0">
                    <a:pos x="20" y="33"/>
                  </a:cxn>
                  <a:cxn ang="0">
                    <a:pos x="11" y="47"/>
                  </a:cxn>
                  <a:cxn ang="0">
                    <a:pos x="32" y="50"/>
                  </a:cxn>
                  <a:cxn ang="0">
                    <a:pos x="36" y="66"/>
                  </a:cxn>
                  <a:cxn ang="0">
                    <a:pos x="50" y="59"/>
                  </a:cxn>
                  <a:cxn ang="0">
                    <a:pos x="56" y="51"/>
                  </a:cxn>
                  <a:cxn ang="0">
                    <a:pos x="65" y="54"/>
                  </a:cxn>
                  <a:cxn ang="0">
                    <a:pos x="60" y="41"/>
                  </a:cxn>
                  <a:cxn ang="0">
                    <a:pos x="75" y="36"/>
                  </a:cxn>
                  <a:cxn ang="0">
                    <a:pos x="63" y="27"/>
                  </a:cxn>
                  <a:cxn ang="0">
                    <a:pos x="56" y="18"/>
                  </a:cxn>
                  <a:cxn ang="0">
                    <a:pos x="47" y="0"/>
                  </a:cxn>
                  <a:cxn ang="0">
                    <a:pos x="40" y="12"/>
                  </a:cxn>
                  <a:cxn ang="0">
                    <a:pos x="27" y="1"/>
                  </a:cxn>
                  <a:cxn ang="0">
                    <a:pos x="33" y="12"/>
                  </a:cxn>
                </a:cxnLst>
                <a:rect l="0" t="0" r="r" b="b"/>
                <a:pathLst>
                  <a:path w="82" h="66">
                    <a:moveTo>
                      <a:pt x="33" y="12"/>
                    </a:moveTo>
                    <a:cubicBezTo>
                      <a:pt x="28" y="11"/>
                      <a:pt x="23" y="11"/>
                      <a:pt x="18" y="10"/>
                    </a:cubicBezTo>
                    <a:cubicBezTo>
                      <a:pt x="16" y="10"/>
                      <a:pt x="13" y="8"/>
                      <a:pt x="12" y="9"/>
                    </a:cubicBezTo>
                    <a:cubicBezTo>
                      <a:pt x="8" y="13"/>
                      <a:pt x="24" y="22"/>
                      <a:pt x="24" y="22"/>
                    </a:cubicBezTo>
                    <a:cubicBezTo>
                      <a:pt x="19" y="26"/>
                      <a:pt x="15" y="27"/>
                      <a:pt x="9" y="28"/>
                    </a:cubicBezTo>
                    <a:cubicBezTo>
                      <a:pt x="0" y="34"/>
                      <a:pt x="15" y="33"/>
                      <a:pt x="20" y="33"/>
                    </a:cubicBezTo>
                    <a:cubicBezTo>
                      <a:pt x="18" y="38"/>
                      <a:pt x="11" y="47"/>
                      <a:pt x="11" y="47"/>
                    </a:cubicBezTo>
                    <a:cubicBezTo>
                      <a:pt x="18" y="52"/>
                      <a:pt x="24" y="47"/>
                      <a:pt x="32" y="50"/>
                    </a:cubicBezTo>
                    <a:cubicBezTo>
                      <a:pt x="33" y="56"/>
                      <a:pt x="35" y="60"/>
                      <a:pt x="36" y="66"/>
                    </a:cubicBezTo>
                    <a:cubicBezTo>
                      <a:pt x="42" y="58"/>
                      <a:pt x="39" y="56"/>
                      <a:pt x="50" y="59"/>
                    </a:cubicBezTo>
                    <a:cubicBezTo>
                      <a:pt x="59" y="66"/>
                      <a:pt x="50" y="61"/>
                      <a:pt x="56" y="51"/>
                    </a:cubicBezTo>
                    <a:cubicBezTo>
                      <a:pt x="58" y="48"/>
                      <a:pt x="62" y="53"/>
                      <a:pt x="65" y="54"/>
                    </a:cubicBezTo>
                    <a:cubicBezTo>
                      <a:pt x="70" y="47"/>
                      <a:pt x="64" y="47"/>
                      <a:pt x="60" y="41"/>
                    </a:cubicBezTo>
                    <a:cubicBezTo>
                      <a:pt x="65" y="39"/>
                      <a:pt x="70" y="38"/>
                      <a:pt x="75" y="36"/>
                    </a:cubicBezTo>
                    <a:cubicBezTo>
                      <a:pt x="68" y="32"/>
                      <a:pt x="66" y="35"/>
                      <a:pt x="63" y="27"/>
                    </a:cubicBezTo>
                    <a:cubicBezTo>
                      <a:pt x="70" y="15"/>
                      <a:pt x="82" y="7"/>
                      <a:pt x="56" y="18"/>
                    </a:cubicBezTo>
                    <a:cubicBezTo>
                      <a:pt x="52" y="12"/>
                      <a:pt x="52" y="5"/>
                      <a:pt x="47" y="0"/>
                    </a:cubicBezTo>
                    <a:cubicBezTo>
                      <a:pt x="44" y="17"/>
                      <a:pt x="50" y="10"/>
                      <a:pt x="40" y="12"/>
                    </a:cubicBezTo>
                    <a:cubicBezTo>
                      <a:pt x="37" y="6"/>
                      <a:pt x="27" y="1"/>
                      <a:pt x="27" y="1"/>
                    </a:cubicBezTo>
                    <a:cubicBezTo>
                      <a:pt x="25" y="9"/>
                      <a:pt x="24" y="12"/>
                      <a:pt x="33" y="12"/>
                    </a:cubicBezTo>
                    <a:close/>
                  </a:path>
                </a:pathLst>
              </a:custGeom>
              <a:gradFill rotWithShape="1">
                <a:gsLst>
                  <a:gs pos="0">
                    <a:schemeClr val="hlink">
                      <a:gamma/>
                      <a:shade val="46275"/>
                      <a:invGamma/>
                    </a:schemeClr>
                  </a:gs>
                  <a:gs pos="100000">
                    <a:schemeClr val="hlink"/>
                  </a:gs>
                </a:gsLst>
                <a:lin ang="2700000" scaled="1"/>
              </a:gradFill>
              <a:ln w="19050" cap="flat" cmpd="sng">
                <a:noFill/>
                <a:prstDash val="solid"/>
                <a:round/>
                <a:headEnd type="none" w="med" len="med"/>
                <a:tailEnd type="none" w="med" len="med"/>
              </a:ln>
              <a:effectLst/>
            </p:spPr>
            <p:txBody>
              <a:bodyPr lIns="91632" tIns="45816" rIns="91632" bIns="45816">
                <a:spAutoFit/>
              </a:bodyPr>
              <a:lstStyle/>
              <a:p>
                <a:pPr algn="r" eaLnBrk="0" fontAlgn="base" hangingPunct="0">
                  <a:lnSpc>
                    <a:spcPct val="97000"/>
                  </a:lnSpc>
                  <a:spcBef>
                    <a:spcPct val="0"/>
                  </a:spcBef>
                  <a:spcAft>
                    <a:spcPct val="0"/>
                  </a:spcAft>
                  <a:buClr>
                    <a:srgbClr val="000000"/>
                  </a:buClr>
                  <a:buSzPct val="100000"/>
                  <a:defRPr/>
                </a:pPr>
                <a:endParaRPr lang="el-GR" sz="1600" b="1" i="1">
                  <a:solidFill>
                    <a:srgbClr val="00CC00"/>
                  </a:solidFill>
                  <a:latin typeface="Arial" charset="0"/>
                </a:endParaRPr>
              </a:p>
            </p:txBody>
          </p:sp>
          <p:sp>
            <p:nvSpPr>
              <p:cNvPr id="1041479" name="Oval 71">
                <a:extLst>
                  <a:ext uri="{FF2B5EF4-FFF2-40B4-BE49-F238E27FC236}">
                    <a16:creationId xmlns:a16="http://schemas.microsoft.com/office/drawing/2014/main" id="{EAE3AA21-DA0A-CC39-1031-71376183EE67}"/>
                  </a:ext>
                </a:extLst>
              </p:cNvPr>
              <p:cNvSpPr>
                <a:spLocks noChangeArrowheads="1"/>
              </p:cNvSpPr>
              <p:nvPr/>
            </p:nvSpPr>
            <p:spPr bwMode="auto">
              <a:xfrm>
                <a:off x="3038" y="2837"/>
                <a:ext cx="33" cy="33"/>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9050" algn="ctr">
                <a:noFill/>
                <a:round/>
                <a:headEnd/>
                <a:tailEnd/>
              </a:ln>
              <a:effectLst/>
            </p:spPr>
            <p:txBody>
              <a:bodyPr lIns="91632" tIns="45816" rIns="91632" bIns="45816" anchor="ctr"/>
              <a:lstStyle/>
              <a:p>
                <a:pPr algn="r" eaLnBrk="0" fontAlgn="base" hangingPunct="0">
                  <a:spcBef>
                    <a:spcPct val="0"/>
                  </a:spcBef>
                  <a:spcAft>
                    <a:spcPct val="0"/>
                  </a:spcAft>
                  <a:defRPr/>
                </a:pPr>
                <a:endParaRPr lang="en-GB" sz="900">
                  <a:solidFill>
                    <a:srgbClr val="000000"/>
                  </a:solidFill>
                  <a:latin typeface="Arial" charset="0"/>
                  <a:cs typeface="Arial" pitchFamily="34" charset="0"/>
                </a:endParaRPr>
              </a:p>
            </p:txBody>
          </p:sp>
        </p:grpSp>
        <p:grpSp>
          <p:nvGrpSpPr>
            <p:cNvPr id="9284" name="Group 72">
              <a:extLst>
                <a:ext uri="{FF2B5EF4-FFF2-40B4-BE49-F238E27FC236}">
                  <a16:creationId xmlns:a16="http://schemas.microsoft.com/office/drawing/2014/main" id="{F7F7074C-7A82-2DD6-7EF5-EEA15A05C82D}"/>
                </a:ext>
              </a:extLst>
            </p:cNvPr>
            <p:cNvGrpSpPr>
              <a:grpSpLocks/>
            </p:cNvGrpSpPr>
            <p:nvPr/>
          </p:nvGrpSpPr>
          <p:grpSpPr bwMode="auto">
            <a:xfrm rot="-2919133">
              <a:off x="2681" y="2756"/>
              <a:ext cx="82" cy="196"/>
              <a:chOff x="3014" y="2758"/>
              <a:chExt cx="82" cy="196"/>
            </a:xfrm>
          </p:grpSpPr>
          <p:sp>
            <p:nvSpPr>
              <p:cNvPr id="1041481" name="Freeform 73">
                <a:extLst>
                  <a:ext uri="{FF2B5EF4-FFF2-40B4-BE49-F238E27FC236}">
                    <a16:creationId xmlns:a16="http://schemas.microsoft.com/office/drawing/2014/main" id="{2FB0140C-D3F9-3D56-392B-21ED6849B703}"/>
                  </a:ext>
                </a:extLst>
              </p:cNvPr>
              <p:cNvSpPr>
                <a:spLocks/>
              </p:cNvSpPr>
              <p:nvPr/>
            </p:nvSpPr>
            <p:spPr bwMode="auto">
              <a:xfrm>
                <a:off x="3014" y="2758"/>
                <a:ext cx="82" cy="196"/>
              </a:xfrm>
              <a:custGeom>
                <a:avLst/>
                <a:gdLst/>
                <a:ahLst/>
                <a:cxnLst>
                  <a:cxn ang="0">
                    <a:pos x="33" y="12"/>
                  </a:cxn>
                  <a:cxn ang="0">
                    <a:pos x="18" y="10"/>
                  </a:cxn>
                  <a:cxn ang="0">
                    <a:pos x="12" y="9"/>
                  </a:cxn>
                  <a:cxn ang="0">
                    <a:pos x="24" y="22"/>
                  </a:cxn>
                  <a:cxn ang="0">
                    <a:pos x="9" y="28"/>
                  </a:cxn>
                  <a:cxn ang="0">
                    <a:pos x="20" y="33"/>
                  </a:cxn>
                  <a:cxn ang="0">
                    <a:pos x="11" y="47"/>
                  </a:cxn>
                  <a:cxn ang="0">
                    <a:pos x="32" y="50"/>
                  </a:cxn>
                  <a:cxn ang="0">
                    <a:pos x="36" y="66"/>
                  </a:cxn>
                  <a:cxn ang="0">
                    <a:pos x="50" y="59"/>
                  </a:cxn>
                  <a:cxn ang="0">
                    <a:pos x="56" y="51"/>
                  </a:cxn>
                  <a:cxn ang="0">
                    <a:pos x="65" y="54"/>
                  </a:cxn>
                  <a:cxn ang="0">
                    <a:pos x="60" y="41"/>
                  </a:cxn>
                  <a:cxn ang="0">
                    <a:pos x="75" y="36"/>
                  </a:cxn>
                  <a:cxn ang="0">
                    <a:pos x="63" y="27"/>
                  </a:cxn>
                  <a:cxn ang="0">
                    <a:pos x="56" y="18"/>
                  </a:cxn>
                  <a:cxn ang="0">
                    <a:pos x="47" y="0"/>
                  </a:cxn>
                  <a:cxn ang="0">
                    <a:pos x="40" y="12"/>
                  </a:cxn>
                  <a:cxn ang="0">
                    <a:pos x="27" y="1"/>
                  </a:cxn>
                  <a:cxn ang="0">
                    <a:pos x="33" y="12"/>
                  </a:cxn>
                </a:cxnLst>
                <a:rect l="0" t="0" r="r" b="b"/>
                <a:pathLst>
                  <a:path w="82" h="66">
                    <a:moveTo>
                      <a:pt x="33" y="12"/>
                    </a:moveTo>
                    <a:cubicBezTo>
                      <a:pt x="28" y="11"/>
                      <a:pt x="23" y="11"/>
                      <a:pt x="18" y="10"/>
                    </a:cubicBezTo>
                    <a:cubicBezTo>
                      <a:pt x="16" y="10"/>
                      <a:pt x="13" y="8"/>
                      <a:pt x="12" y="9"/>
                    </a:cubicBezTo>
                    <a:cubicBezTo>
                      <a:pt x="8" y="13"/>
                      <a:pt x="24" y="22"/>
                      <a:pt x="24" y="22"/>
                    </a:cubicBezTo>
                    <a:cubicBezTo>
                      <a:pt x="19" y="26"/>
                      <a:pt x="15" y="27"/>
                      <a:pt x="9" y="28"/>
                    </a:cubicBezTo>
                    <a:cubicBezTo>
                      <a:pt x="0" y="34"/>
                      <a:pt x="15" y="33"/>
                      <a:pt x="20" y="33"/>
                    </a:cubicBezTo>
                    <a:cubicBezTo>
                      <a:pt x="18" y="38"/>
                      <a:pt x="11" y="47"/>
                      <a:pt x="11" y="47"/>
                    </a:cubicBezTo>
                    <a:cubicBezTo>
                      <a:pt x="18" y="52"/>
                      <a:pt x="24" y="47"/>
                      <a:pt x="32" y="50"/>
                    </a:cubicBezTo>
                    <a:cubicBezTo>
                      <a:pt x="33" y="56"/>
                      <a:pt x="35" y="60"/>
                      <a:pt x="36" y="66"/>
                    </a:cubicBezTo>
                    <a:cubicBezTo>
                      <a:pt x="42" y="58"/>
                      <a:pt x="39" y="56"/>
                      <a:pt x="50" y="59"/>
                    </a:cubicBezTo>
                    <a:cubicBezTo>
                      <a:pt x="59" y="66"/>
                      <a:pt x="50" y="61"/>
                      <a:pt x="56" y="51"/>
                    </a:cubicBezTo>
                    <a:cubicBezTo>
                      <a:pt x="58" y="48"/>
                      <a:pt x="62" y="53"/>
                      <a:pt x="65" y="54"/>
                    </a:cubicBezTo>
                    <a:cubicBezTo>
                      <a:pt x="70" y="47"/>
                      <a:pt x="64" y="47"/>
                      <a:pt x="60" y="41"/>
                    </a:cubicBezTo>
                    <a:cubicBezTo>
                      <a:pt x="65" y="39"/>
                      <a:pt x="70" y="38"/>
                      <a:pt x="75" y="36"/>
                    </a:cubicBezTo>
                    <a:cubicBezTo>
                      <a:pt x="68" y="32"/>
                      <a:pt x="66" y="35"/>
                      <a:pt x="63" y="27"/>
                    </a:cubicBezTo>
                    <a:cubicBezTo>
                      <a:pt x="70" y="15"/>
                      <a:pt x="82" y="7"/>
                      <a:pt x="56" y="18"/>
                    </a:cubicBezTo>
                    <a:cubicBezTo>
                      <a:pt x="52" y="12"/>
                      <a:pt x="52" y="5"/>
                      <a:pt x="47" y="0"/>
                    </a:cubicBezTo>
                    <a:cubicBezTo>
                      <a:pt x="44" y="17"/>
                      <a:pt x="50" y="10"/>
                      <a:pt x="40" y="12"/>
                    </a:cubicBezTo>
                    <a:cubicBezTo>
                      <a:pt x="37" y="6"/>
                      <a:pt x="27" y="1"/>
                      <a:pt x="27" y="1"/>
                    </a:cubicBezTo>
                    <a:cubicBezTo>
                      <a:pt x="25" y="9"/>
                      <a:pt x="24" y="12"/>
                      <a:pt x="33" y="12"/>
                    </a:cubicBezTo>
                    <a:close/>
                  </a:path>
                </a:pathLst>
              </a:custGeom>
              <a:gradFill rotWithShape="1">
                <a:gsLst>
                  <a:gs pos="0">
                    <a:schemeClr val="hlink">
                      <a:gamma/>
                      <a:shade val="46275"/>
                      <a:invGamma/>
                    </a:schemeClr>
                  </a:gs>
                  <a:gs pos="100000">
                    <a:schemeClr val="hlink"/>
                  </a:gs>
                </a:gsLst>
                <a:lin ang="2700000" scaled="1"/>
              </a:gradFill>
              <a:ln w="19050" cap="flat" cmpd="sng">
                <a:noFill/>
                <a:prstDash val="solid"/>
                <a:round/>
                <a:headEnd type="none" w="med" len="med"/>
                <a:tailEnd type="none" w="med" len="med"/>
              </a:ln>
              <a:effectLst/>
            </p:spPr>
            <p:txBody>
              <a:bodyPr lIns="91632" tIns="45816" rIns="91632" bIns="45816">
                <a:spAutoFit/>
              </a:bodyPr>
              <a:lstStyle/>
              <a:p>
                <a:pPr algn="r" eaLnBrk="0" fontAlgn="base" hangingPunct="0">
                  <a:lnSpc>
                    <a:spcPct val="97000"/>
                  </a:lnSpc>
                  <a:spcBef>
                    <a:spcPct val="0"/>
                  </a:spcBef>
                  <a:spcAft>
                    <a:spcPct val="0"/>
                  </a:spcAft>
                  <a:buClr>
                    <a:srgbClr val="000000"/>
                  </a:buClr>
                  <a:buSzPct val="100000"/>
                  <a:defRPr/>
                </a:pPr>
                <a:endParaRPr lang="el-GR" sz="1600" b="1" i="1">
                  <a:solidFill>
                    <a:srgbClr val="00CC00"/>
                  </a:solidFill>
                  <a:latin typeface="Arial" charset="0"/>
                </a:endParaRPr>
              </a:p>
            </p:txBody>
          </p:sp>
          <p:sp>
            <p:nvSpPr>
              <p:cNvPr id="1041482" name="Oval 74">
                <a:extLst>
                  <a:ext uri="{FF2B5EF4-FFF2-40B4-BE49-F238E27FC236}">
                    <a16:creationId xmlns:a16="http://schemas.microsoft.com/office/drawing/2014/main" id="{88729A75-1F22-3404-1133-93F284403B52}"/>
                  </a:ext>
                </a:extLst>
              </p:cNvPr>
              <p:cNvSpPr>
                <a:spLocks noChangeArrowheads="1"/>
              </p:cNvSpPr>
              <p:nvPr/>
            </p:nvSpPr>
            <p:spPr bwMode="auto">
              <a:xfrm>
                <a:off x="3036" y="2836"/>
                <a:ext cx="33" cy="33"/>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9050" algn="ctr">
                <a:noFill/>
                <a:round/>
                <a:headEnd/>
                <a:tailEnd/>
              </a:ln>
              <a:effectLst/>
            </p:spPr>
            <p:txBody>
              <a:bodyPr vert="eaVert" lIns="91632" tIns="45816" rIns="91632" bIns="45816" anchor="ctr"/>
              <a:lstStyle/>
              <a:p>
                <a:pPr algn="r" eaLnBrk="0" fontAlgn="base" hangingPunct="0">
                  <a:spcBef>
                    <a:spcPct val="0"/>
                  </a:spcBef>
                  <a:spcAft>
                    <a:spcPct val="0"/>
                  </a:spcAft>
                  <a:defRPr/>
                </a:pPr>
                <a:endParaRPr lang="en-GB" sz="900">
                  <a:solidFill>
                    <a:srgbClr val="000000"/>
                  </a:solidFill>
                  <a:latin typeface="Arial" charset="0"/>
                  <a:cs typeface="Arial" pitchFamily="34" charset="0"/>
                </a:endParaRPr>
              </a:p>
            </p:txBody>
          </p:sp>
        </p:grpSp>
        <p:grpSp>
          <p:nvGrpSpPr>
            <p:cNvPr id="9285" name="Group 75">
              <a:extLst>
                <a:ext uri="{FF2B5EF4-FFF2-40B4-BE49-F238E27FC236}">
                  <a16:creationId xmlns:a16="http://schemas.microsoft.com/office/drawing/2014/main" id="{1C5AEC99-3394-4583-BE59-32F122826535}"/>
                </a:ext>
              </a:extLst>
            </p:cNvPr>
            <p:cNvGrpSpPr>
              <a:grpSpLocks/>
            </p:cNvGrpSpPr>
            <p:nvPr/>
          </p:nvGrpSpPr>
          <p:grpSpPr bwMode="auto">
            <a:xfrm rot="-2919133">
              <a:off x="2672" y="2614"/>
              <a:ext cx="82" cy="196"/>
              <a:chOff x="3014" y="2757"/>
              <a:chExt cx="82" cy="196"/>
            </a:xfrm>
          </p:grpSpPr>
          <p:sp>
            <p:nvSpPr>
              <p:cNvPr id="1041484" name="Freeform 76">
                <a:extLst>
                  <a:ext uri="{FF2B5EF4-FFF2-40B4-BE49-F238E27FC236}">
                    <a16:creationId xmlns:a16="http://schemas.microsoft.com/office/drawing/2014/main" id="{8EA39EFD-CFD5-DFD4-5B7A-A5868E434498}"/>
                  </a:ext>
                </a:extLst>
              </p:cNvPr>
              <p:cNvSpPr>
                <a:spLocks/>
              </p:cNvSpPr>
              <p:nvPr/>
            </p:nvSpPr>
            <p:spPr bwMode="auto">
              <a:xfrm>
                <a:off x="3014" y="2757"/>
                <a:ext cx="82" cy="196"/>
              </a:xfrm>
              <a:custGeom>
                <a:avLst/>
                <a:gdLst/>
                <a:ahLst/>
                <a:cxnLst>
                  <a:cxn ang="0">
                    <a:pos x="33" y="12"/>
                  </a:cxn>
                  <a:cxn ang="0">
                    <a:pos x="18" y="10"/>
                  </a:cxn>
                  <a:cxn ang="0">
                    <a:pos x="12" y="9"/>
                  </a:cxn>
                  <a:cxn ang="0">
                    <a:pos x="24" y="22"/>
                  </a:cxn>
                  <a:cxn ang="0">
                    <a:pos x="9" y="28"/>
                  </a:cxn>
                  <a:cxn ang="0">
                    <a:pos x="20" y="33"/>
                  </a:cxn>
                  <a:cxn ang="0">
                    <a:pos x="11" y="47"/>
                  </a:cxn>
                  <a:cxn ang="0">
                    <a:pos x="32" y="50"/>
                  </a:cxn>
                  <a:cxn ang="0">
                    <a:pos x="36" y="66"/>
                  </a:cxn>
                  <a:cxn ang="0">
                    <a:pos x="50" y="59"/>
                  </a:cxn>
                  <a:cxn ang="0">
                    <a:pos x="56" y="51"/>
                  </a:cxn>
                  <a:cxn ang="0">
                    <a:pos x="65" y="54"/>
                  </a:cxn>
                  <a:cxn ang="0">
                    <a:pos x="60" y="41"/>
                  </a:cxn>
                  <a:cxn ang="0">
                    <a:pos x="75" y="36"/>
                  </a:cxn>
                  <a:cxn ang="0">
                    <a:pos x="63" y="27"/>
                  </a:cxn>
                  <a:cxn ang="0">
                    <a:pos x="56" y="18"/>
                  </a:cxn>
                  <a:cxn ang="0">
                    <a:pos x="47" y="0"/>
                  </a:cxn>
                  <a:cxn ang="0">
                    <a:pos x="40" y="12"/>
                  </a:cxn>
                  <a:cxn ang="0">
                    <a:pos x="27" y="1"/>
                  </a:cxn>
                  <a:cxn ang="0">
                    <a:pos x="33" y="12"/>
                  </a:cxn>
                </a:cxnLst>
                <a:rect l="0" t="0" r="r" b="b"/>
                <a:pathLst>
                  <a:path w="82" h="66">
                    <a:moveTo>
                      <a:pt x="33" y="12"/>
                    </a:moveTo>
                    <a:cubicBezTo>
                      <a:pt x="28" y="11"/>
                      <a:pt x="23" y="11"/>
                      <a:pt x="18" y="10"/>
                    </a:cubicBezTo>
                    <a:cubicBezTo>
                      <a:pt x="16" y="10"/>
                      <a:pt x="13" y="8"/>
                      <a:pt x="12" y="9"/>
                    </a:cubicBezTo>
                    <a:cubicBezTo>
                      <a:pt x="8" y="13"/>
                      <a:pt x="24" y="22"/>
                      <a:pt x="24" y="22"/>
                    </a:cubicBezTo>
                    <a:cubicBezTo>
                      <a:pt x="19" y="26"/>
                      <a:pt x="15" y="27"/>
                      <a:pt x="9" y="28"/>
                    </a:cubicBezTo>
                    <a:cubicBezTo>
                      <a:pt x="0" y="34"/>
                      <a:pt x="15" y="33"/>
                      <a:pt x="20" y="33"/>
                    </a:cubicBezTo>
                    <a:cubicBezTo>
                      <a:pt x="18" y="38"/>
                      <a:pt x="11" y="47"/>
                      <a:pt x="11" y="47"/>
                    </a:cubicBezTo>
                    <a:cubicBezTo>
                      <a:pt x="18" y="52"/>
                      <a:pt x="24" y="47"/>
                      <a:pt x="32" y="50"/>
                    </a:cubicBezTo>
                    <a:cubicBezTo>
                      <a:pt x="33" y="56"/>
                      <a:pt x="35" y="60"/>
                      <a:pt x="36" y="66"/>
                    </a:cubicBezTo>
                    <a:cubicBezTo>
                      <a:pt x="42" y="58"/>
                      <a:pt x="39" y="56"/>
                      <a:pt x="50" y="59"/>
                    </a:cubicBezTo>
                    <a:cubicBezTo>
                      <a:pt x="59" y="66"/>
                      <a:pt x="50" y="61"/>
                      <a:pt x="56" y="51"/>
                    </a:cubicBezTo>
                    <a:cubicBezTo>
                      <a:pt x="58" y="48"/>
                      <a:pt x="62" y="53"/>
                      <a:pt x="65" y="54"/>
                    </a:cubicBezTo>
                    <a:cubicBezTo>
                      <a:pt x="70" y="47"/>
                      <a:pt x="64" y="47"/>
                      <a:pt x="60" y="41"/>
                    </a:cubicBezTo>
                    <a:cubicBezTo>
                      <a:pt x="65" y="39"/>
                      <a:pt x="70" y="38"/>
                      <a:pt x="75" y="36"/>
                    </a:cubicBezTo>
                    <a:cubicBezTo>
                      <a:pt x="68" y="32"/>
                      <a:pt x="66" y="35"/>
                      <a:pt x="63" y="27"/>
                    </a:cubicBezTo>
                    <a:cubicBezTo>
                      <a:pt x="70" y="15"/>
                      <a:pt x="82" y="7"/>
                      <a:pt x="56" y="18"/>
                    </a:cubicBezTo>
                    <a:cubicBezTo>
                      <a:pt x="52" y="12"/>
                      <a:pt x="52" y="5"/>
                      <a:pt x="47" y="0"/>
                    </a:cubicBezTo>
                    <a:cubicBezTo>
                      <a:pt x="44" y="17"/>
                      <a:pt x="50" y="10"/>
                      <a:pt x="40" y="12"/>
                    </a:cubicBezTo>
                    <a:cubicBezTo>
                      <a:pt x="37" y="6"/>
                      <a:pt x="27" y="1"/>
                      <a:pt x="27" y="1"/>
                    </a:cubicBezTo>
                    <a:cubicBezTo>
                      <a:pt x="25" y="9"/>
                      <a:pt x="24" y="12"/>
                      <a:pt x="33" y="12"/>
                    </a:cubicBezTo>
                    <a:close/>
                  </a:path>
                </a:pathLst>
              </a:custGeom>
              <a:gradFill rotWithShape="1">
                <a:gsLst>
                  <a:gs pos="0">
                    <a:schemeClr val="hlink">
                      <a:gamma/>
                      <a:shade val="46275"/>
                      <a:invGamma/>
                    </a:schemeClr>
                  </a:gs>
                  <a:gs pos="100000">
                    <a:schemeClr val="hlink"/>
                  </a:gs>
                </a:gsLst>
                <a:lin ang="2700000" scaled="1"/>
              </a:gradFill>
              <a:ln w="19050" cap="flat" cmpd="sng">
                <a:noFill/>
                <a:prstDash val="solid"/>
                <a:round/>
                <a:headEnd type="none" w="med" len="med"/>
                <a:tailEnd type="none" w="med" len="med"/>
              </a:ln>
              <a:effectLst/>
            </p:spPr>
            <p:txBody>
              <a:bodyPr lIns="91632" tIns="45816" rIns="91632" bIns="45816">
                <a:spAutoFit/>
              </a:bodyPr>
              <a:lstStyle/>
              <a:p>
                <a:pPr algn="r" eaLnBrk="0" fontAlgn="base" hangingPunct="0">
                  <a:lnSpc>
                    <a:spcPct val="97000"/>
                  </a:lnSpc>
                  <a:spcBef>
                    <a:spcPct val="0"/>
                  </a:spcBef>
                  <a:spcAft>
                    <a:spcPct val="0"/>
                  </a:spcAft>
                  <a:buClr>
                    <a:srgbClr val="000000"/>
                  </a:buClr>
                  <a:buSzPct val="100000"/>
                  <a:defRPr/>
                </a:pPr>
                <a:endParaRPr lang="el-GR" sz="1600" b="1" i="1">
                  <a:solidFill>
                    <a:srgbClr val="00CC00"/>
                  </a:solidFill>
                  <a:latin typeface="Arial" charset="0"/>
                </a:endParaRPr>
              </a:p>
            </p:txBody>
          </p:sp>
          <p:sp>
            <p:nvSpPr>
              <p:cNvPr id="1041485" name="Oval 77">
                <a:extLst>
                  <a:ext uri="{FF2B5EF4-FFF2-40B4-BE49-F238E27FC236}">
                    <a16:creationId xmlns:a16="http://schemas.microsoft.com/office/drawing/2014/main" id="{D59D5A96-CE2F-51D6-D20B-38700F5A85DC}"/>
                  </a:ext>
                </a:extLst>
              </p:cNvPr>
              <p:cNvSpPr>
                <a:spLocks noChangeArrowheads="1"/>
              </p:cNvSpPr>
              <p:nvPr/>
            </p:nvSpPr>
            <p:spPr bwMode="auto">
              <a:xfrm>
                <a:off x="3029" y="2834"/>
                <a:ext cx="33" cy="33"/>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9050" algn="ctr">
                <a:noFill/>
                <a:round/>
                <a:headEnd/>
                <a:tailEnd/>
              </a:ln>
              <a:effectLst/>
            </p:spPr>
            <p:txBody>
              <a:bodyPr vert="eaVert" lIns="91632" tIns="45816" rIns="91632" bIns="45816" anchor="ctr"/>
              <a:lstStyle/>
              <a:p>
                <a:pPr algn="r" eaLnBrk="0" fontAlgn="base" hangingPunct="0">
                  <a:spcBef>
                    <a:spcPct val="0"/>
                  </a:spcBef>
                  <a:spcAft>
                    <a:spcPct val="0"/>
                  </a:spcAft>
                  <a:defRPr/>
                </a:pPr>
                <a:endParaRPr lang="en-GB" sz="900">
                  <a:solidFill>
                    <a:srgbClr val="000000"/>
                  </a:solidFill>
                  <a:latin typeface="Arial" charset="0"/>
                  <a:cs typeface="Arial" pitchFamily="34" charset="0"/>
                </a:endParaRPr>
              </a:p>
            </p:txBody>
          </p:sp>
        </p:grpSp>
        <p:grpSp>
          <p:nvGrpSpPr>
            <p:cNvPr id="9286" name="Group 78">
              <a:extLst>
                <a:ext uri="{FF2B5EF4-FFF2-40B4-BE49-F238E27FC236}">
                  <a16:creationId xmlns:a16="http://schemas.microsoft.com/office/drawing/2014/main" id="{74C0A3D3-6221-4707-A5CE-F36B58759D4C}"/>
                </a:ext>
              </a:extLst>
            </p:cNvPr>
            <p:cNvGrpSpPr>
              <a:grpSpLocks/>
            </p:cNvGrpSpPr>
            <p:nvPr/>
          </p:nvGrpSpPr>
          <p:grpSpPr bwMode="auto">
            <a:xfrm rot="-2919133">
              <a:off x="2497" y="2679"/>
              <a:ext cx="82" cy="196"/>
              <a:chOff x="3014" y="2757"/>
              <a:chExt cx="82" cy="196"/>
            </a:xfrm>
          </p:grpSpPr>
          <p:sp>
            <p:nvSpPr>
              <p:cNvPr id="1041487" name="Freeform 79">
                <a:extLst>
                  <a:ext uri="{FF2B5EF4-FFF2-40B4-BE49-F238E27FC236}">
                    <a16:creationId xmlns:a16="http://schemas.microsoft.com/office/drawing/2014/main" id="{EF5A8C20-841E-A371-2B0A-6B2971131BEF}"/>
                  </a:ext>
                </a:extLst>
              </p:cNvPr>
              <p:cNvSpPr>
                <a:spLocks/>
              </p:cNvSpPr>
              <p:nvPr/>
            </p:nvSpPr>
            <p:spPr bwMode="auto">
              <a:xfrm>
                <a:off x="3014" y="2757"/>
                <a:ext cx="82" cy="196"/>
              </a:xfrm>
              <a:custGeom>
                <a:avLst/>
                <a:gdLst/>
                <a:ahLst/>
                <a:cxnLst>
                  <a:cxn ang="0">
                    <a:pos x="33" y="12"/>
                  </a:cxn>
                  <a:cxn ang="0">
                    <a:pos x="18" y="10"/>
                  </a:cxn>
                  <a:cxn ang="0">
                    <a:pos x="12" y="9"/>
                  </a:cxn>
                  <a:cxn ang="0">
                    <a:pos x="24" y="22"/>
                  </a:cxn>
                  <a:cxn ang="0">
                    <a:pos x="9" y="28"/>
                  </a:cxn>
                  <a:cxn ang="0">
                    <a:pos x="20" y="33"/>
                  </a:cxn>
                  <a:cxn ang="0">
                    <a:pos x="11" y="47"/>
                  </a:cxn>
                  <a:cxn ang="0">
                    <a:pos x="32" y="50"/>
                  </a:cxn>
                  <a:cxn ang="0">
                    <a:pos x="36" y="66"/>
                  </a:cxn>
                  <a:cxn ang="0">
                    <a:pos x="50" y="59"/>
                  </a:cxn>
                  <a:cxn ang="0">
                    <a:pos x="56" y="51"/>
                  </a:cxn>
                  <a:cxn ang="0">
                    <a:pos x="65" y="54"/>
                  </a:cxn>
                  <a:cxn ang="0">
                    <a:pos x="60" y="41"/>
                  </a:cxn>
                  <a:cxn ang="0">
                    <a:pos x="75" y="36"/>
                  </a:cxn>
                  <a:cxn ang="0">
                    <a:pos x="63" y="27"/>
                  </a:cxn>
                  <a:cxn ang="0">
                    <a:pos x="56" y="18"/>
                  </a:cxn>
                  <a:cxn ang="0">
                    <a:pos x="47" y="0"/>
                  </a:cxn>
                  <a:cxn ang="0">
                    <a:pos x="40" y="12"/>
                  </a:cxn>
                  <a:cxn ang="0">
                    <a:pos x="27" y="1"/>
                  </a:cxn>
                  <a:cxn ang="0">
                    <a:pos x="33" y="12"/>
                  </a:cxn>
                </a:cxnLst>
                <a:rect l="0" t="0" r="r" b="b"/>
                <a:pathLst>
                  <a:path w="82" h="66">
                    <a:moveTo>
                      <a:pt x="33" y="12"/>
                    </a:moveTo>
                    <a:cubicBezTo>
                      <a:pt x="28" y="11"/>
                      <a:pt x="23" y="11"/>
                      <a:pt x="18" y="10"/>
                    </a:cubicBezTo>
                    <a:cubicBezTo>
                      <a:pt x="16" y="10"/>
                      <a:pt x="13" y="8"/>
                      <a:pt x="12" y="9"/>
                    </a:cubicBezTo>
                    <a:cubicBezTo>
                      <a:pt x="8" y="13"/>
                      <a:pt x="24" y="22"/>
                      <a:pt x="24" y="22"/>
                    </a:cubicBezTo>
                    <a:cubicBezTo>
                      <a:pt x="19" y="26"/>
                      <a:pt x="15" y="27"/>
                      <a:pt x="9" y="28"/>
                    </a:cubicBezTo>
                    <a:cubicBezTo>
                      <a:pt x="0" y="34"/>
                      <a:pt x="15" y="33"/>
                      <a:pt x="20" y="33"/>
                    </a:cubicBezTo>
                    <a:cubicBezTo>
                      <a:pt x="18" y="38"/>
                      <a:pt x="11" y="47"/>
                      <a:pt x="11" y="47"/>
                    </a:cubicBezTo>
                    <a:cubicBezTo>
                      <a:pt x="18" y="52"/>
                      <a:pt x="24" y="47"/>
                      <a:pt x="32" y="50"/>
                    </a:cubicBezTo>
                    <a:cubicBezTo>
                      <a:pt x="33" y="56"/>
                      <a:pt x="35" y="60"/>
                      <a:pt x="36" y="66"/>
                    </a:cubicBezTo>
                    <a:cubicBezTo>
                      <a:pt x="42" y="58"/>
                      <a:pt x="39" y="56"/>
                      <a:pt x="50" y="59"/>
                    </a:cubicBezTo>
                    <a:cubicBezTo>
                      <a:pt x="59" y="66"/>
                      <a:pt x="50" y="61"/>
                      <a:pt x="56" y="51"/>
                    </a:cubicBezTo>
                    <a:cubicBezTo>
                      <a:pt x="58" y="48"/>
                      <a:pt x="62" y="53"/>
                      <a:pt x="65" y="54"/>
                    </a:cubicBezTo>
                    <a:cubicBezTo>
                      <a:pt x="70" y="47"/>
                      <a:pt x="64" y="47"/>
                      <a:pt x="60" y="41"/>
                    </a:cubicBezTo>
                    <a:cubicBezTo>
                      <a:pt x="65" y="39"/>
                      <a:pt x="70" y="38"/>
                      <a:pt x="75" y="36"/>
                    </a:cubicBezTo>
                    <a:cubicBezTo>
                      <a:pt x="68" y="32"/>
                      <a:pt x="66" y="35"/>
                      <a:pt x="63" y="27"/>
                    </a:cubicBezTo>
                    <a:cubicBezTo>
                      <a:pt x="70" y="15"/>
                      <a:pt x="82" y="7"/>
                      <a:pt x="56" y="18"/>
                    </a:cubicBezTo>
                    <a:cubicBezTo>
                      <a:pt x="52" y="12"/>
                      <a:pt x="52" y="5"/>
                      <a:pt x="47" y="0"/>
                    </a:cubicBezTo>
                    <a:cubicBezTo>
                      <a:pt x="44" y="17"/>
                      <a:pt x="50" y="10"/>
                      <a:pt x="40" y="12"/>
                    </a:cubicBezTo>
                    <a:cubicBezTo>
                      <a:pt x="37" y="6"/>
                      <a:pt x="27" y="1"/>
                      <a:pt x="27" y="1"/>
                    </a:cubicBezTo>
                    <a:cubicBezTo>
                      <a:pt x="25" y="9"/>
                      <a:pt x="24" y="12"/>
                      <a:pt x="33" y="12"/>
                    </a:cubicBezTo>
                    <a:close/>
                  </a:path>
                </a:pathLst>
              </a:custGeom>
              <a:gradFill rotWithShape="1">
                <a:gsLst>
                  <a:gs pos="0">
                    <a:schemeClr val="hlink">
                      <a:gamma/>
                      <a:shade val="46275"/>
                      <a:invGamma/>
                    </a:schemeClr>
                  </a:gs>
                  <a:gs pos="100000">
                    <a:schemeClr val="hlink"/>
                  </a:gs>
                </a:gsLst>
                <a:lin ang="2700000" scaled="1"/>
              </a:gradFill>
              <a:ln w="19050" cap="flat" cmpd="sng">
                <a:noFill/>
                <a:prstDash val="solid"/>
                <a:round/>
                <a:headEnd type="none" w="med" len="med"/>
                <a:tailEnd type="none" w="med" len="med"/>
              </a:ln>
              <a:effectLst/>
            </p:spPr>
            <p:txBody>
              <a:bodyPr lIns="91632" tIns="45816" rIns="91632" bIns="45816">
                <a:spAutoFit/>
              </a:bodyPr>
              <a:lstStyle/>
              <a:p>
                <a:pPr algn="r" eaLnBrk="0" fontAlgn="base" hangingPunct="0">
                  <a:lnSpc>
                    <a:spcPct val="97000"/>
                  </a:lnSpc>
                  <a:spcBef>
                    <a:spcPct val="0"/>
                  </a:spcBef>
                  <a:spcAft>
                    <a:spcPct val="0"/>
                  </a:spcAft>
                  <a:buClr>
                    <a:srgbClr val="000000"/>
                  </a:buClr>
                  <a:buSzPct val="100000"/>
                  <a:defRPr/>
                </a:pPr>
                <a:endParaRPr lang="el-GR" sz="1600" b="1" i="1">
                  <a:solidFill>
                    <a:srgbClr val="00CC00"/>
                  </a:solidFill>
                  <a:latin typeface="Arial" charset="0"/>
                </a:endParaRPr>
              </a:p>
            </p:txBody>
          </p:sp>
          <p:sp>
            <p:nvSpPr>
              <p:cNvPr id="1041488" name="Oval 80">
                <a:extLst>
                  <a:ext uri="{FF2B5EF4-FFF2-40B4-BE49-F238E27FC236}">
                    <a16:creationId xmlns:a16="http://schemas.microsoft.com/office/drawing/2014/main" id="{BE9E6C8B-6E11-38FC-9F55-3CE9324211A9}"/>
                  </a:ext>
                </a:extLst>
              </p:cNvPr>
              <p:cNvSpPr>
                <a:spLocks noChangeArrowheads="1"/>
              </p:cNvSpPr>
              <p:nvPr/>
            </p:nvSpPr>
            <p:spPr bwMode="auto">
              <a:xfrm>
                <a:off x="3035" y="2832"/>
                <a:ext cx="33" cy="38"/>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9050" algn="ctr">
                <a:noFill/>
                <a:round/>
                <a:headEnd/>
                <a:tailEnd/>
              </a:ln>
              <a:effectLst/>
            </p:spPr>
            <p:txBody>
              <a:bodyPr vert="eaVert" lIns="91632" tIns="45816" rIns="91632" bIns="45816" anchor="ctr"/>
              <a:lstStyle/>
              <a:p>
                <a:pPr algn="r" eaLnBrk="0" fontAlgn="base" hangingPunct="0">
                  <a:spcBef>
                    <a:spcPct val="0"/>
                  </a:spcBef>
                  <a:spcAft>
                    <a:spcPct val="0"/>
                  </a:spcAft>
                  <a:defRPr/>
                </a:pPr>
                <a:endParaRPr lang="en-GB" sz="900">
                  <a:solidFill>
                    <a:srgbClr val="000000"/>
                  </a:solidFill>
                  <a:latin typeface="Arial" charset="0"/>
                  <a:cs typeface="Arial" pitchFamily="34" charset="0"/>
                </a:endParaRPr>
              </a:p>
            </p:txBody>
          </p:sp>
        </p:grpSp>
        <p:grpSp>
          <p:nvGrpSpPr>
            <p:cNvPr id="9287" name="Group 81">
              <a:extLst>
                <a:ext uri="{FF2B5EF4-FFF2-40B4-BE49-F238E27FC236}">
                  <a16:creationId xmlns:a16="http://schemas.microsoft.com/office/drawing/2014/main" id="{CA34C1A2-C376-EBD1-5C65-D5BB7D511CCA}"/>
                </a:ext>
              </a:extLst>
            </p:cNvPr>
            <p:cNvGrpSpPr>
              <a:grpSpLocks/>
            </p:cNvGrpSpPr>
            <p:nvPr/>
          </p:nvGrpSpPr>
          <p:grpSpPr bwMode="auto">
            <a:xfrm rot="-2919133">
              <a:off x="2647" y="2500"/>
              <a:ext cx="86" cy="196"/>
              <a:chOff x="3014" y="2754"/>
              <a:chExt cx="86" cy="196"/>
            </a:xfrm>
          </p:grpSpPr>
          <p:sp>
            <p:nvSpPr>
              <p:cNvPr id="1041490" name="Freeform 82">
                <a:extLst>
                  <a:ext uri="{FF2B5EF4-FFF2-40B4-BE49-F238E27FC236}">
                    <a16:creationId xmlns:a16="http://schemas.microsoft.com/office/drawing/2014/main" id="{F0CC8504-26D5-A42A-95EE-B6E9E34AF9BB}"/>
                  </a:ext>
                </a:extLst>
              </p:cNvPr>
              <p:cNvSpPr>
                <a:spLocks/>
              </p:cNvSpPr>
              <p:nvPr/>
            </p:nvSpPr>
            <p:spPr bwMode="auto">
              <a:xfrm>
                <a:off x="3014" y="2754"/>
                <a:ext cx="86" cy="196"/>
              </a:xfrm>
              <a:custGeom>
                <a:avLst/>
                <a:gdLst/>
                <a:ahLst/>
                <a:cxnLst>
                  <a:cxn ang="0">
                    <a:pos x="33" y="12"/>
                  </a:cxn>
                  <a:cxn ang="0">
                    <a:pos x="18" y="10"/>
                  </a:cxn>
                  <a:cxn ang="0">
                    <a:pos x="12" y="9"/>
                  </a:cxn>
                  <a:cxn ang="0">
                    <a:pos x="24" y="22"/>
                  </a:cxn>
                  <a:cxn ang="0">
                    <a:pos x="9" y="28"/>
                  </a:cxn>
                  <a:cxn ang="0">
                    <a:pos x="20" y="33"/>
                  </a:cxn>
                  <a:cxn ang="0">
                    <a:pos x="11" y="47"/>
                  </a:cxn>
                  <a:cxn ang="0">
                    <a:pos x="32" y="50"/>
                  </a:cxn>
                  <a:cxn ang="0">
                    <a:pos x="36" y="66"/>
                  </a:cxn>
                  <a:cxn ang="0">
                    <a:pos x="50" y="59"/>
                  </a:cxn>
                  <a:cxn ang="0">
                    <a:pos x="56" y="51"/>
                  </a:cxn>
                  <a:cxn ang="0">
                    <a:pos x="65" y="54"/>
                  </a:cxn>
                  <a:cxn ang="0">
                    <a:pos x="60" y="41"/>
                  </a:cxn>
                  <a:cxn ang="0">
                    <a:pos x="75" y="36"/>
                  </a:cxn>
                  <a:cxn ang="0">
                    <a:pos x="63" y="27"/>
                  </a:cxn>
                  <a:cxn ang="0">
                    <a:pos x="56" y="18"/>
                  </a:cxn>
                  <a:cxn ang="0">
                    <a:pos x="47" y="0"/>
                  </a:cxn>
                  <a:cxn ang="0">
                    <a:pos x="40" y="12"/>
                  </a:cxn>
                  <a:cxn ang="0">
                    <a:pos x="27" y="1"/>
                  </a:cxn>
                  <a:cxn ang="0">
                    <a:pos x="33" y="12"/>
                  </a:cxn>
                </a:cxnLst>
                <a:rect l="0" t="0" r="r" b="b"/>
                <a:pathLst>
                  <a:path w="82" h="66">
                    <a:moveTo>
                      <a:pt x="33" y="12"/>
                    </a:moveTo>
                    <a:cubicBezTo>
                      <a:pt x="28" y="11"/>
                      <a:pt x="23" y="11"/>
                      <a:pt x="18" y="10"/>
                    </a:cubicBezTo>
                    <a:cubicBezTo>
                      <a:pt x="16" y="10"/>
                      <a:pt x="13" y="8"/>
                      <a:pt x="12" y="9"/>
                    </a:cubicBezTo>
                    <a:cubicBezTo>
                      <a:pt x="8" y="13"/>
                      <a:pt x="24" y="22"/>
                      <a:pt x="24" y="22"/>
                    </a:cubicBezTo>
                    <a:cubicBezTo>
                      <a:pt x="19" y="26"/>
                      <a:pt x="15" y="27"/>
                      <a:pt x="9" y="28"/>
                    </a:cubicBezTo>
                    <a:cubicBezTo>
                      <a:pt x="0" y="34"/>
                      <a:pt x="15" y="33"/>
                      <a:pt x="20" y="33"/>
                    </a:cubicBezTo>
                    <a:cubicBezTo>
                      <a:pt x="18" y="38"/>
                      <a:pt x="11" y="47"/>
                      <a:pt x="11" y="47"/>
                    </a:cubicBezTo>
                    <a:cubicBezTo>
                      <a:pt x="18" y="52"/>
                      <a:pt x="24" y="47"/>
                      <a:pt x="32" y="50"/>
                    </a:cubicBezTo>
                    <a:cubicBezTo>
                      <a:pt x="33" y="56"/>
                      <a:pt x="35" y="60"/>
                      <a:pt x="36" y="66"/>
                    </a:cubicBezTo>
                    <a:cubicBezTo>
                      <a:pt x="42" y="58"/>
                      <a:pt x="39" y="56"/>
                      <a:pt x="50" y="59"/>
                    </a:cubicBezTo>
                    <a:cubicBezTo>
                      <a:pt x="59" y="66"/>
                      <a:pt x="50" y="61"/>
                      <a:pt x="56" y="51"/>
                    </a:cubicBezTo>
                    <a:cubicBezTo>
                      <a:pt x="58" y="48"/>
                      <a:pt x="62" y="53"/>
                      <a:pt x="65" y="54"/>
                    </a:cubicBezTo>
                    <a:cubicBezTo>
                      <a:pt x="70" y="47"/>
                      <a:pt x="64" y="47"/>
                      <a:pt x="60" y="41"/>
                    </a:cubicBezTo>
                    <a:cubicBezTo>
                      <a:pt x="65" y="39"/>
                      <a:pt x="70" y="38"/>
                      <a:pt x="75" y="36"/>
                    </a:cubicBezTo>
                    <a:cubicBezTo>
                      <a:pt x="68" y="32"/>
                      <a:pt x="66" y="35"/>
                      <a:pt x="63" y="27"/>
                    </a:cubicBezTo>
                    <a:cubicBezTo>
                      <a:pt x="70" y="15"/>
                      <a:pt x="82" y="7"/>
                      <a:pt x="56" y="18"/>
                    </a:cubicBezTo>
                    <a:cubicBezTo>
                      <a:pt x="52" y="12"/>
                      <a:pt x="52" y="5"/>
                      <a:pt x="47" y="0"/>
                    </a:cubicBezTo>
                    <a:cubicBezTo>
                      <a:pt x="44" y="17"/>
                      <a:pt x="50" y="10"/>
                      <a:pt x="40" y="12"/>
                    </a:cubicBezTo>
                    <a:cubicBezTo>
                      <a:pt x="37" y="6"/>
                      <a:pt x="27" y="1"/>
                      <a:pt x="27" y="1"/>
                    </a:cubicBezTo>
                    <a:cubicBezTo>
                      <a:pt x="25" y="9"/>
                      <a:pt x="24" y="12"/>
                      <a:pt x="33" y="12"/>
                    </a:cubicBezTo>
                    <a:close/>
                  </a:path>
                </a:pathLst>
              </a:custGeom>
              <a:gradFill rotWithShape="1">
                <a:gsLst>
                  <a:gs pos="0">
                    <a:schemeClr val="hlink">
                      <a:gamma/>
                      <a:shade val="46275"/>
                      <a:invGamma/>
                    </a:schemeClr>
                  </a:gs>
                  <a:gs pos="100000">
                    <a:schemeClr val="hlink"/>
                  </a:gs>
                </a:gsLst>
                <a:lin ang="2700000" scaled="1"/>
              </a:gradFill>
              <a:ln w="19050" cap="flat" cmpd="sng">
                <a:noFill/>
                <a:prstDash val="solid"/>
                <a:round/>
                <a:headEnd type="none" w="med" len="med"/>
                <a:tailEnd type="none" w="med" len="med"/>
              </a:ln>
              <a:effectLst/>
            </p:spPr>
            <p:txBody>
              <a:bodyPr lIns="91632" tIns="45816" rIns="91632" bIns="45816">
                <a:spAutoFit/>
              </a:bodyPr>
              <a:lstStyle/>
              <a:p>
                <a:pPr algn="r" eaLnBrk="0" fontAlgn="base" hangingPunct="0">
                  <a:lnSpc>
                    <a:spcPct val="97000"/>
                  </a:lnSpc>
                  <a:spcBef>
                    <a:spcPct val="0"/>
                  </a:spcBef>
                  <a:spcAft>
                    <a:spcPct val="0"/>
                  </a:spcAft>
                  <a:buClr>
                    <a:srgbClr val="000000"/>
                  </a:buClr>
                  <a:buSzPct val="100000"/>
                  <a:defRPr/>
                </a:pPr>
                <a:endParaRPr lang="el-GR" sz="1600" b="1" i="1">
                  <a:solidFill>
                    <a:srgbClr val="00CC00"/>
                  </a:solidFill>
                  <a:latin typeface="Arial" charset="0"/>
                </a:endParaRPr>
              </a:p>
            </p:txBody>
          </p:sp>
          <p:sp>
            <p:nvSpPr>
              <p:cNvPr id="1041491" name="Oval 83">
                <a:extLst>
                  <a:ext uri="{FF2B5EF4-FFF2-40B4-BE49-F238E27FC236}">
                    <a16:creationId xmlns:a16="http://schemas.microsoft.com/office/drawing/2014/main" id="{C55B4DB8-E9B7-11BE-DC90-143009893109}"/>
                  </a:ext>
                </a:extLst>
              </p:cNvPr>
              <p:cNvSpPr>
                <a:spLocks noChangeArrowheads="1"/>
              </p:cNvSpPr>
              <p:nvPr/>
            </p:nvSpPr>
            <p:spPr bwMode="auto">
              <a:xfrm>
                <a:off x="3042" y="2834"/>
                <a:ext cx="33" cy="33"/>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9050" algn="ctr">
                <a:noFill/>
                <a:round/>
                <a:headEnd/>
                <a:tailEnd/>
              </a:ln>
              <a:effectLst/>
            </p:spPr>
            <p:txBody>
              <a:bodyPr vert="eaVert" lIns="91632" tIns="45816" rIns="91632" bIns="45816" anchor="ctr"/>
              <a:lstStyle/>
              <a:p>
                <a:pPr algn="r" eaLnBrk="0" fontAlgn="base" hangingPunct="0">
                  <a:spcBef>
                    <a:spcPct val="0"/>
                  </a:spcBef>
                  <a:spcAft>
                    <a:spcPct val="0"/>
                  </a:spcAft>
                  <a:defRPr/>
                </a:pPr>
                <a:endParaRPr lang="en-GB" sz="900">
                  <a:solidFill>
                    <a:srgbClr val="000000"/>
                  </a:solidFill>
                  <a:latin typeface="Arial" charset="0"/>
                  <a:cs typeface="Arial" pitchFamily="34" charset="0"/>
                </a:endParaRPr>
              </a:p>
            </p:txBody>
          </p:sp>
        </p:grpSp>
        <p:grpSp>
          <p:nvGrpSpPr>
            <p:cNvPr id="9288" name="Group 84">
              <a:extLst>
                <a:ext uri="{FF2B5EF4-FFF2-40B4-BE49-F238E27FC236}">
                  <a16:creationId xmlns:a16="http://schemas.microsoft.com/office/drawing/2014/main" id="{9351F6F6-9BC3-05A6-86C9-42F4B5B00DD1}"/>
                </a:ext>
              </a:extLst>
            </p:cNvPr>
            <p:cNvGrpSpPr>
              <a:grpSpLocks/>
            </p:cNvGrpSpPr>
            <p:nvPr/>
          </p:nvGrpSpPr>
          <p:grpSpPr bwMode="auto">
            <a:xfrm rot="-2919133">
              <a:off x="2605" y="2387"/>
              <a:ext cx="86" cy="196"/>
              <a:chOff x="3014" y="2754"/>
              <a:chExt cx="86" cy="196"/>
            </a:xfrm>
          </p:grpSpPr>
          <p:sp>
            <p:nvSpPr>
              <p:cNvPr id="1041493" name="Freeform 85">
                <a:extLst>
                  <a:ext uri="{FF2B5EF4-FFF2-40B4-BE49-F238E27FC236}">
                    <a16:creationId xmlns:a16="http://schemas.microsoft.com/office/drawing/2014/main" id="{B2A7C922-4FB3-9DD0-4032-6144B706ACAE}"/>
                  </a:ext>
                </a:extLst>
              </p:cNvPr>
              <p:cNvSpPr>
                <a:spLocks/>
              </p:cNvSpPr>
              <p:nvPr/>
            </p:nvSpPr>
            <p:spPr bwMode="auto">
              <a:xfrm>
                <a:off x="3014" y="2754"/>
                <a:ext cx="86" cy="196"/>
              </a:xfrm>
              <a:custGeom>
                <a:avLst/>
                <a:gdLst/>
                <a:ahLst/>
                <a:cxnLst>
                  <a:cxn ang="0">
                    <a:pos x="33" y="12"/>
                  </a:cxn>
                  <a:cxn ang="0">
                    <a:pos x="18" y="10"/>
                  </a:cxn>
                  <a:cxn ang="0">
                    <a:pos x="12" y="9"/>
                  </a:cxn>
                  <a:cxn ang="0">
                    <a:pos x="24" y="22"/>
                  </a:cxn>
                  <a:cxn ang="0">
                    <a:pos x="9" y="28"/>
                  </a:cxn>
                  <a:cxn ang="0">
                    <a:pos x="20" y="33"/>
                  </a:cxn>
                  <a:cxn ang="0">
                    <a:pos x="11" y="47"/>
                  </a:cxn>
                  <a:cxn ang="0">
                    <a:pos x="32" y="50"/>
                  </a:cxn>
                  <a:cxn ang="0">
                    <a:pos x="36" y="66"/>
                  </a:cxn>
                  <a:cxn ang="0">
                    <a:pos x="50" y="59"/>
                  </a:cxn>
                  <a:cxn ang="0">
                    <a:pos x="56" y="51"/>
                  </a:cxn>
                  <a:cxn ang="0">
                    <a:pos x="65" y="54"/>
                  </a:cxn>
                  <a:cxn ang="0">
                    <a:pos x="60" y="41"/>
                  </a:cxn>
                  <a:cxn ang="0">
                    <a:pos x="75" y="36"/>
                  </a:cxn>
                  <a:cxn ang="0">
                    <a:pos x="63" y="27"/>
                  </a:cxn>
                  <a:cxn ang="0">
                    <a:pos x="56" y="18"/>
                  </a:cxn>
                  <a:cxn ang="0">
                    <a:pos x="47" y="0"/>
                  </a:cxn>
                  <a:cxn ang="0">
                    <a:pos x="40" y="12"/>
                  </a:cxn>
                  <a:cxn ang="0">
                    <a:pos x="27" y="1"/>
                  </a:cxn>
                  <a:cxn ang="0">
                    <a:pos x="33" y="12"/>
                  </a:cxn>
                </a:cxnLst>
                <a:rect l="0" t="0" r="r" b="b"/>
                <a:pathLst>
                  <a:path w="82" h="66">
                    <a:moveTo>
                      <a:pt x="33" y="12"/>
                    </a:moveTo>
                    <a:cubicBezTo>
                      <a:pt x="28" y="11"/>
                      <a:pt x="23" y="11"/>
                      <a:pt x="18" y="10"/>
                    </a:cubicBezTo>
                    <a:cubicBezTo>
                      <a:pt x="16" y="10"/>
                      <a:pt x="13" y="8"/>
                      <a:pt x="12" y="9"/>
                    </a:cubicBezTo>
                    <a:cubicBezTo>
                      <a:pt x="8" y="13"/>
                      <a:pt x="24" y="22"/>
                      <a:pt x="24" y="22"/>
                    </a:cubicBezTo>
                    <a:cubicBezTo>
                      <a:pt x="19" y="26"/>
                      <a:pt x="15" y="27"/>
                      <a:pt x="9" y="28"/>
                    </a:cubicBezTo>
                    <a:cubicBezTo>
                      <a:pt x="0" y="34"/>
                      <a:pt x="15" y="33"/>
                      <a:pt x="20" y="33"/>
                    </a:cubicBezTo>
                    <a:cubicBezTo>
                      <a:pt x="18" y="38"/>
                      <a:pt x="11" y="47"/>
                      <a:pt x="11" y="47"/>
                    </a:cubicBezTo>
                    <a:cubicBezTo>
                      <a:pt x="18" y="52"/>
                      <a:pt x="24" y="47"/>
                      <a:pt x="32" y="50"/>
                    </a:cubicBezTo>
                    <a:cubicBezTo>
                      <a:pt x="33" y="56"/>
                      <a:pt x="35" y="60"/>
                      <a:pt x="36" y="66"/>
                    </a:cubicBezTo>
                    <a:cubicBezTo>
                      <a:pt x="42" y="58"/>
                      <a:pt x="39" y="56"/>
                      <a:pt x="50" y="59"/>
                    </a:cubicBezTo>
                    <a:cubicBezTo>
                      <a:pt x="59" y="66"/>
                      <a:pt x="50" y="61"/>
                      <a:pt x="56" y="51"/>
                    </a:cubicBezTo>
                    <a:cubicBezTo>
                      <a:pt x="58" y="48"/>
                      <a:pt x="62" y="53"/>
                      <a:pt x="65" y="54"/>
                    </a:cubicBezTo>
                    <a:cubicBezTo>
                      <a:pt x="70" y="47"/>
                      <a:pt x="64" y="47"/>
                      <a:pt x="60" y="41"/>
                    </a:cubicBezTo>
                    <a:cubicBezTo>
                      <a:pt x="65" y="39"/>
                      <a:pt x="70" y="38"/>
                      <a:pt x="75" y="36"/>
                    </a:cubicBezTo>
                    <a:cubicBezTo>
                      <a:pt x="68" y="32"/>
                      <a:pt x="66" y="35"/>
                      <a:pt x="63" y="27"/>
                    </a:cubicBezTo>
                    <a:cubicBezTo>
                      <a:pt x="70" y="15"/>
                      <a:pt x="82" y="7"/>
                      <a:pt x="56" y="18"/>
                    </a:cubicBezTo>
                    <a:cubicBezTo>
                      <a:pt x="52" y="12"/>
                      <a:pt x="52" y="5"/>
                      <a:pt x="47" y="0"/>
                    </a:cubicBezTo>
                    <a:cubicBezTo>
                      <a:pt x="44" y="17"/>
                      <a:pt x="50" y="10"/>
                      <a:pt x="40" y="12"/>
                    </a:cubicBezTo>
                    <a:cubicBezTo>
                      <a:pt x="37" y="6"/>
                      <a:pt x="27" y="1"/>
                      <a:pt x="27" y="1"/>
                    </a:cubicBezTo>
                    <a:cubicBezTo>
                      <a:pt x="25" y="9"/>
                      <a:pt x="24" y="12"/>
                      <a:pt x="33" y="12"/>
                    </a:cubicBezTo>
                    <a:close/>
                  </a:path>
                </a:pathLst>
              </a:custGeom>
              <a:gradFill rotWithShape="1">
                <a:gsLst>
                  <a:gs pos="0">
                    <a:schemeClr val="hlink">
                      <a:gamma/>
                      <a:shade val="46275"/>
                      <a:invGamma/>
                    </a:schemeClr>
                  </a:gs>
                  <a:gs pos="100000">
                    <a:schemeClr val="hlink"/>
                  </a:gs>
                </a:gsLst>
                <a:lin ang="2700000" scaled="1"/>
              </a:gradFill>
              <a:ln w="19050" cap="flat" cmpd="sng">
                <a:noFill/>
                <a:prstDash val="solid"/>
                <a:round/>
                <a:headEnd type="none" w="med" len="med"/>
                <a:tailEnd type="none" w="med" len="med"/>
              </a:ln>
              <a:effectLst/>
            </p:spPr>
            <p:txBody>
              <a:bodyPr lIns="91632" tIns="45816" rIns="91632" bIns="45816">
                <a:spAutoFit/>
              </a:bodyPr>
              <a:lstStyle/>
              <a:p>
                <a:pPr algn="r" eaLnBrk="0" fontAlgn="base" hangingPunct="0">
                  <a:lnSpc>
                    <a:spcPct val="97000"/>
                  </a:lnSpc>
                  <a:spcBef>
                    <a:spcPct val="0"/>
                  </a:spcBef>
                  <a:spcAft>
                    <a:spcPct val="0"/>
                  </a:spcAft>
                  <a:buClr>
                    <a:srgbClr val="000000"/>
                  </a:buClr>
                  <a:buSzPct val="100000"/>
                  <a:defRPr/>
                </a:pPr>
                <a:endParaRPr lang="el-GR" sz="1600" b="1" i="1">
                  <a:solidFill>
                    <a:srgbClr val="00CC00"/>
                  </a:solidFill>
                  <a:latin typeface="Arial" charset="0"/>
                </a:endParaRPr>
              </a:p>
            </p:txBody>
          </p:sp>
          <p:sp>
            <p:nvSpPr>
              <p:cNvPr id="1041494" name="Oval 86">
                <a:extLst>
                  <a:ext uri="{FF2B5EF4-FFF2-40B4-BE49-F238E27FC236}">
                    <a16:creationId xmlns:a16="http://schemas.microsoft.com/office/drawing/2014/main" id="{CC517696-EE60-93EE-D2BD-A63CFD1AC9BD}"/>
                  </a:ext>
                </a:extLst>
              </p:cNvPr>
              <p:cNvSpPr>
                <a:spLocks noChangeArrowheads="1"/>
              </p:cNvSpPr>
              <p:nvPr/>
            </p:nvSpPr>
            <p:spPr bwMode="auto">
              <a:xfrm>
                <a:off x="3042" y="2832"/>
                <a:ext cx="33" cy="33"/>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9050" algn="ctr">
                <a:noFill/>
                <a:round/>
                <a:headEnd/>
                <a:tailEnd/>
              </a:ln>
              <a:effectLst/>
            </p:spPr>
            <p:txBody>
              <a:bodyPr vert="eaVert" lIns="91632" tIns="45816" rIns="91632" bIns="45816" anchor="ctr"/>
              <a:lstStyle/>
              <a:p>
                <a:pPr algn="r" eaLnBrk="0" fontAlgn="base" hangingPunct="0">
                  <a:spcBef>
                    <a:spcPct val="0"/>
                  </a:spcBef>
                  <a:spcAft>
                    <a:spcPct val="0"/>
                  </a:spcAft>
                  <a:defRPr/>
                </a:pPr>
                <a:endParaRPr lang="en-GB" sz="900">
                  <a:solidFill>
                    <a:srgbClr val="000000"/>
                  </a:solidFill>
                  <a:latin typeface="Arial" charset="0"/>
                  <a:cs typeface="Arial" pitchFamily="34" charset="0"/>
                </a:endParaRPr>
              </a:p>
            </p:txBody>
          </p:sp>
        </p:grpSp>
        <p:sp>
          <p:nvSpPr>
            <p:cNvPr id="9289" name="Freeform 87">
              <a:extLst>
                <a:ext uri="{FF2B5EF4-FFF2-40B4-BE49-F238E27FC236}">
                  <a16:creationId xmlns:a16="http://schemas.microsoft.com/office/drawing/2014/main" id="{B6055696-C9EC-2FC9-D9CA-1B5706820191}"/>
                </a:ext>
              </a:extLst>
            </p:cNvPr>
            <p:cNvSpPr>
              <a:spLocks/>
            </p:cNvSpPr>
            <p:nvPr/>
          </p:nvSpPr>
          <p:spPr bwMode="auto">
            <a:xfrm>
              <a:off x="2590" y="2348"/>
              <a:ext cx="109" cy="201"/>
            </a:xfrm>
            <a:custGeom>
              <a:avLst/>
              <a:gdLst>
                <a:gd name="T0" fmla="*/ 6 w 364"/>
                <a:gd name="T1" fmla="*/ 368 h 405"/>
                <a:gd name="T2" fmla="*/ 31 w 364"/>
                <a:gd name="T3" fmla="*/ 405 h 405"/>
                <a:gd name="T4" fmla="*/ 51 w 364"/>
                <a:gd name="T5" fmla="*/ 399 h 405"/>
                <a:gd name="T6" fmla="*/ 84 w 364"/>
                <a:gd name="T7" fmla="*/ 356 h 405"/>
                <a:gd name="T8" fmla="*/ 111 w 364"/>
                <a:gd name="T9" fmla="*/ 329 h 405"/>
                <a:gd name="T10" fmla="*/ 135 w 364"/>
                <a:gd name="T11" fmla="*/ 317 h 405"/>
                <a:gd name="T12" fmla="*/ 156 w 364"/>
                <a:gd name="T13" fmla="*/ 308 h 405"/>
                <a:gd name="T14" fmla="*/ 178 w 364"/>
                <a:gd name="T15" fmla="*/ 299 h 405"/>
                <a:gd name="T16" fmla="*/ 210 w 364"/>
                <a:gd name="T17" fmla="*/ 281 h 405"/>
                <a:gd name="T18" fmla="*/ 252 w 364"/>
                <a:gd name="T19" fmla="*/ 240 h 405"/>
                <a:gd name="T20" fmla="*/ 270 w 364"/>
                <a:gd name="T21" fmla="*/ 213 h 405"/>
                <a:gd name="T22" fmla="*/ 288 w 364"/>
                <a:gd name="T23" fmla="*/ 185 h 405"/>
                <a:gd name="T24" fmla="*/ 294 w 364"/>
                <a:gd name="T25" fmla="*/ 171 h 405"/>
                <a:gd name="T26" fmla="*/ 292 w 364"/>
                <a:gd name="T27" fmla="*/ 125 h 405"/>
                <a:gd name="T28" fmla="*/ 303 w 364"/>
                <a:gd name="T29" fmla="*/ 72 h 405"/>
                <a:gd name="T30" fmla="*/ 318 w 364"/>
                <a:gd name="T31" fmla="*/ 47 h 405"/>
                <a:gd name="T32" fmla="*/ 342 w 364"/>
                <a:gd name="T33" fmla="*/ 41 h 405"/>
                <a:gd name="T34" fmla="*/ 364 w 364"/>
                <a:gd name="T35" fmla="*/ 32 h 405"/>
                <a:gd name="T36" fmla="*/ 346 w 364"/>
                <a:gd name="T37" fmla="*/ 5 h 405"/>
                <a:gd name="T38" fmla="*/ 316 w 364"/>
                <a:gd name="T39" fmla="*/ 0 h 405"/>
                <a:gd name="T40" fmla="*/ 292 w 364"/>
                <a:gd name="T41" fmla="*/ 5 h 405"/>
                <a:gd name="T42" fmla="*/ 277 w 364"/>
                <a:gd name="T43" fmla="*/ 12 h 405"/>
                <a:gd name="T44" fmla="*/ 256 w 364"/>
                <a:gd name="T45" fmla="*/ 38 h 405"/>
                <a:gd name="T46" fmla="*/ 241 w 364"/>
                <a:gd name="T47" fmla="*/ 107 h 405"/>
                <a:gd name="T48" fmla="*/ 237 w 364"/>
                <a:gd name="T49" fmla="*/ 167 h 405"/>
                <a:gd name="T50" fmla="*/ 232 w 364"/>
                <a:gd name="T51" fmla="*/ 171 h 405"/>
                <a:gd name="T52" fmla="*/ 220 w 364"/>
                <a:gd name="T53" fmla="*/ 189 h 405"/>
                <a:gd name="T54" fmla="*/ 160 w 364"/>
                <a:gd name="T55" fmla="*/ 258 h 405"/>
                <a:gd name="T56" fmla="*/ 130 w 364"/>
                <a:gd name="T57" fmla="*/ 273 h 405"/>
                <a:gd name="T58" fmla="*/ 106 w 364"/>
                <a:gd name="T59" fmla="*/ 285 h 405"/>
                <a:gd name="T60" fmla="*/ 82 w 364"/>
                <a:gd name="T61" fmla="*/ 294 h 405"/>
                <a:gd name="T62" fmla="*/ 45 w 364"/>
                <a:gd name="T63" fmla="*/ 321 h 405"/>
                <a:gd name="T64" fmla="*/ 7 w 364"/>
                <a:gd name="T65" fmla="*/ 360 h 405"/>
                <a:gd name="T66" fmla="*/ 6 w 364"/>
                <a:gd name="T67" fmla="*/ 368 h 4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405"/>
                <a:gd name="T104" fmla="*/ 364 w 364"/>
                <a:gd name="T105" fmla="*/ 405 h 4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405">
                  <a:moveTo>
                    <a:pt x="6" y="368"/>
                  </a:moveTo>
                  <a:cubicBezTo>
                    <a:pt x="0" y="386"/>
                    <a:pt x="14" y="402"/>
                    <a:pt x="31" y="405"/>
                  </a:cubicBezTo>
                  <a:cubicBezTo>
                    <a:pt x="41" y="404"/>
                    <a:pt x="43" y="404"/>
                    <a:pt x="51" y="399"/>
                  </a:cubicBezTo>
                  <a:cubicBezTo>
                    <a:pt x="57" y="390"/>
                    <a:pt x="76" y="362"/>
                    <a:pt x="84" y="356"/>
                  </a:cubicBezTo>
                  <a:cubicBezTo>
                    <a:pt x="89" y="347"/>
                    <a:pt x="101" y="334"/>
                    <a:pt x="111" y="329"/>
                  </a:cubicBezTo>
                  <a:cubicBezTo>
                    <a:pt x="116" y="323"/>
                    <a:pt x="127" y="318"/>
                    <a:pt x="135" y="317"/>
                  </a:cubicBezTo>
                  <a:cubicBezTo>
                    <a:pt x="141" y="312"/>
                    <a:pt x="148" y="310"/>
                    <a:pt x="156" y="308"/>
                  </a:cubicBezTo>
                  <a:cubicBezTo>
                    <a:pt x="163" y="303"/>
                    <a:pt x="170" y="300"/>
                    <a:pt x="178" y="299"/>
                  </a:cubicBezTo>
                  <a:cubicBezTo>
                    <a:pt x="188" y="293"/>
                    <a:pt x="202" y="289"/>
                    <a:pt x="210" y="281"/>
                  </a:cubicBezTo>
                  <a:cubicBezTo>
                    <a:pt x="224" y="267"/>
                    <a:pt x="235" y="250"/>
                    <a:pt x="252" y="240"/>
                  </a:cubicBezTo>
                  <a:cubicBezTo>
                    <a:pt x="259" y="231"/>
                    <a:pt x="265" y="224"/>
                    <a:pt x="270" y="213"/>
                  </a:cubicBezTo>
                  <a:cubicBezTo>
                    <a:pt x="272" y="201"/>
                    <a:pt x="281" y="194"/>
                    <a:pt x="288" y="185"/>
                  </a:cubicBezTo>
                  <a:cubicBezTo>
                    <a:pt x="289" y="179"/>
                    <a:pt x="291" y="176"/>
                    <a:pt x="294" y="171"/>
                  </a:cubicBezTo>
                  <a:cubicBezTo>
                    <a:pt x="297" y="156"/>
                    <a:pt x="299" y="139"/>
                    <a:pt x="292" y="125"/>
                  </a:cubicBezTo>
                  <a:cubicBezTo>
                    <a:pt x="288" y="96"/>
                    <a:pt x="291" y="95"/>
                    <a:pt x="303" y="72"/>
                  </a:cubicBezTo>
                  <a:cubicBezTo>
                    <a:pt x="305" y="63"/>
                    <a:pt x="308" y="49"/>
                    <a:pt x="318" y="47"/>
                  </a:cubicBezTo>
                  <a:cubicBezTo>
                    <a:pt x="326" y="43"/>
                    <a:pt x="333" y="42"/>
                    <a:pt x="342" y="41"/>
                  </a:cubicBezTo>
                  <a:cubicBezTo>
                    <a:pt x="350" y="38"/>
                    <a:pt x="357" y="37"/>
                    <a:pt x="364" y="32"/>
                  </a:cubicBezTo>
                  <a:cubicBezTo>
                    <a:pt x="363" y="19"/>
                    <a:pt x="361" y="8"/>
                    <a:pt x="346" y="5"/>
                  </a:cubicBezTo>
                  <a:cubicBezTo>
                    <a:pt x="338" y="1"/>
                    <a:pt x="325" y="1"/>
                    <a:pt x="316" y="0"/>
                  </a:cubicBezTo>
                  <a:cubicBezTo>
                    <a:pt x="308" y="2"/>
                    <a:pt x="300" y="2"/>
                    <a:pt x="292" y="5"/>
                  </a:cubicBezTo>
                  <a:cubicBezTo>
                    <a:pt x="287" y="9"/>
                    <a:pt x="282" y="9"/>
                    <a:pt x="277" y="12"/>
                  </a:cubicBezTo>
                  <a:cubicBezTo>
                    <a:pt x="266" y="19"/>
                    <a:pt x="262" y="28"/>
                    <a:pt x="256" y="38"/>
                  </a:cubicBezTo>
                  <a:cubicBezTo>
                    <a:pt x="254" y="61"/>
                    <a:pt x="253" y="86"/>
                    <a:pt x="241" y="107"/>
                  </a:cubicBezTo>
                  <a:cubicBezTo>
                    <a:pt x="237" y="128"/>
                    <a:pt x="240" y="141"/>
                    <a:pt x="237" y="167"/>
                  </a:cubicBezTo>
                  <a:cubicBezTo>
                    <a:pt x="237" y="169"/>
                    <a:pt x="233" y="169"/>
                    <a:pt x="232" y="171"/>
                  </a:cubicBezTo>
                  <a:cubicBezTo>
                    <a:pt x="226" y="177"/>
                    <a:pt x="225" y="183"/>
                    <a:pt x="220" y="189"/>
                  </a:cubicBezTo>
                  <a:cubicBezTo>
                    <a:pt x="214" y="218"/>
                    <a:pt x="191" y="253"/>
                    <a:pt x="160" y="258"/>
                  </a:cubicBezTo>
                  <a:cubicBezTo>
                    <a:pt x="152" y="264"/>
                    <a:pt x="140" y="271"/>
                    <a:pt x="130" y="273"/>
                  </a:cubicBezTo>
                  <a:cubicBezTo>
                    <a:pt x="123" y="278"/>
                    <a:pt x="114" y="284"/>
                    <a:pt x="106" y="285"/>
                  </a:cubicBezTo>
                  <a:cubicBezTo>
                    <a:pt x="98" y="289"/>
                    <a:pt x="90" y="293"/>
                    <a:pt x="82" y="294"/>
                  </a:cubicBezTo>
                  <a:cubicBezTo>
                    <a:pt x="70" y="303"/>
                    <a:pt x="57" y="311"/>
                    <a:pt x="45" y="321"/>
                  </a:cubicBezTo>
                  <a:cubicBezTo>
                    <a:pt x="31" y="332"/>
                    <a:pt x="21" y="349"/>
                    <a:pt x="7" y="360"/>
                  </a:cubicBezTo>
                  <a:cubicBezTo>
                    <a:pt x="4" y="367"/>
                    <a:pt x="2" y="364"/>
                    <a:pt x="6" y="368"/>
                  </a:cubicBezTo>
                  <a:close/>
                </a:path>
              </a:pathLst>
            </a:custGeom>
            <a:solidFill>
              <a:schemeClr val="accent1"/>
            </a:solidFill>
            <a:ln w="9525">
              <a:solidFill>
                <a:srgbClr val="8C0000"/>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90" name="Freeform 88">
              <a:extLst>
                <a:ext uri="{FF2B5EF4-FFF2-40B4-BE49-F238E27FC236}">
                  <a16:creationId xmlns:a16="http://schemas.microsoft.com/office/drawing/2014/main" id="{C8BFBEE0-0AAF-23E0-40C7-350E34C4022D}"/>
                </a:ext>
              </a:extLst>
            </p:cNvPr>
            <p:cNvSpPr>
              <a:spLocks/>
            </p:cNvSpPr>
            <p:nvPr/>
          </p:nvSpPr>
          <p:spPr bwMode="auto">
            <a:xfrm>
              <a:off x="2605" y="2349"/>
              <a:ext cx="109" cy="201"/>
            </a:xfrm>
            <a:custGeom>
              <a:avLst/>
              <a:gdLst>
                <a:gd name="T0" fmla="*/ 311 w 346"/>
                <a:gd name="T1" fmla="*/ 30 h 396"/>
                <a:gd name="T2" fmla="*/ 338 w 346"/>
                <a:gd name="T3" fmla="*/ 28 h 396"/>
                <a:gd name="T4" fmla="*/ 341 w 346"/>
                <a:gd name="T5" fmla="*/ 13 h 396"/>
                <a:gd name="T6" fmla="*/ 317 w 346"/>
                <a:gd name="T7" fmla="*/ 0 h 396"/>
                <a:gd name="T8" fmla="*/ 290 w 346"/>
                <a:gd name="T9" fmla="*/ 6 h 396"/>
                <a:gd name="T10" fmla="*/ 269 w 346"/>
                <a:gd name="T11" fmla="*/ 25 h 396"/>
                <a:gd name="T12" fmla="*/ 248 w 346"/>
                <a:gd name="T13" fmla="*/ 51 h 396"/>
                <a:gd name="T14" fmla="*/ 250 w 346"/>
                <a:gd name="T15" fmla="*/ 72 h 396"/>
                <a:gd name="T16" fmla="*/ 239 w 346"/>
                <a:gd name="T17" fmla="*/ 102 h 396"/>
                <a:gd name="T18" fmla="*/ 241 w 346"/>
                <a:gd name="T19" fmla="*/ 123 h 396"/>
                <a:gd name="T20" fmla="*/ 241 w 346"/>
                <a:gd name="T21" fmla="*/ 157 h 396"/>
                <a:gd name="T22" fmla="*/ 221 w 346"/>
                <a:gd name="T23" fmla="*/ 184 h 396"/>
                <a:gd name="T24" fmla="*/ 206 w 346"/>
                <a:gd name="T25" fmla="*/ 229 h 396"/>
                <a:gd name="T26" fmla="*/ 182 w 346"/>
                <a:gd name="T27" fmla="*/ 247 h 396"/>
                <a:gd name="T28" fmla="*/ 155 w 346"/>
                <a:gd name="T29" fmla="*/ 253 h 396"/>
                <a:gd name="T30" fmla="*/ 140 w 346"/>
                <a:gd name="T31" fmla="*/ 265 h 396"/>
                <a:gd name="T32" fmla="*/ 116 w 346"/>
                <a:gd name="T33" fmla="*/ 280 h 396"/>
                <a:gd name="T34" fmla="*/ 89 w 346"/>
                <a:gd name="T35" fmla="*/ 289 h 396"/>
                <a:gd name="T36" fmla="*/ 74 w 346"/>
                <a:gd name="T37" fmla="*/ 295 h 396"/>
                <a:gd name="T38" fmla="*/ 55 w 346"/>
                <a:gd name="T39" fmla="*/ 307 h 396"/>
                <a:gd name="T40" fmla="*/ 47 w 346"/>
                <a:gd name="T41" fmla="*/ 321 h 396"/>
                <a:gd name="T42" fmla="*/ 14 w 346"/>
                <a:gd name="T43" fmla="*/ 355 h 396"/>
                <a:gd name="T44" fmla="*/ 2 w 346"/>
                <a:gd name="T45" fmla="*/ 369 h 396"/>
                <a:gd name="T46" fmla="*/ 8 w 346"/>
                <a:gd name="T47" fmla="*/ 396 h 396"/>
                <a:gd name="T48" fmla="*/ 43 w 346"/>
                <a:gd name="T49" fmla="*/ 378 h 396"/>
                <a:gd name="T50" fmla="*/ 73 w 346"/>
                <a:gd name="T51" fmla="*/ 336 h 396"/>
                <a:gd name="T52" fmla="*/ 98 w 346"/>
                <a:gd name="T53" fmla="*/ 307 h 396"/>
                <a:gd name="T54" fmla="*/ 127 w 346"/>
                <a:gd name="T55" fmla="*/ 309 h 396"/>
                <a:gd name="T56" fmla="*/ 160 w 346"/>
                <a:gd name="T57" fmla="*/ 288 h 396"/>
                <a:gd name="T58" fmla="*/ 176 w 346"/>
                <a:gd name="T59" fmla="*/ 267 h 396"/>
                <a:gd name="T60" fmla="*/ 199 w 346"/>
                <a:gd name="T61" fmla="*/ 261 h 396"/>
                <a:gd name="T62" fmla="*/ 217 w 346"/>
                <a:gd name="T63" fmla="*/ 249 h 396"/>
                <a:gd name="T64" fmla="*/ 238 w 346"/>
                <a:gd name="T65" fmla="*/ 222 h 396"/>
                <a:gd name="T66" fmla="*/ 259 w 346"/>
                <a:gd name="T67" fmla="*/ 177 h 396"/>
                <a:gd name="T68" fmla="*/ 263 w 346"/>
                <a:gd name="T69" fmla="*/ 160 h 396"/>
                <a:gd name="T70" fmla="*/ 257 w 346"/>
                <a:gd name="T71" fmla="*/ 120 h 396"/>
                <a:gd name="T72" fmla="*/ 286 w 346"/>
                <a:gd name="T73" fmla="*/ 78 h 396"/>
                <a:gd name="T74" fmla="*/ 281 w 346"/>
                <a:gd name="T75" fmla="*/ 46 h 396"/>
                <a:gd name="T76" fmla="*/ 292 w 346"/>
                <a:gd name="T77" fmla="*/ 33 h 396"/>
                <a:gd name="T78" fmla="*/ 311 w 346"/>
                <a:gd name="T79" fmla="*/ 30 h 3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6"/>
                <a:gd name="T121" fmla="*/ 0 h 396"/>
                <a:gd name="T122" fmla="*/ 346 w 346"/>
                <a:gd name="T123" fmla="*/ 396 h 3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6" h="396">
                  <a:moveTo>
                    <a:pt x="311" y="30"/>
                  </a:moveTo>
                  <a:cubicBezTo>
                    <a:pt x="320" y="29"/>
                    <a:pt x="329" y="30"/>
                    <a:pt x="338" y="28"/>
                  </a:cubicBezTo>
                  <a:cubicBezTo>
                    <a:pt x="346" y="27"/>
                    <a:pt x="343" y="18"/>
                    <a:pt x="341" y="13"/>
                  </a:cubicBezTo>
                  <a:cubicBezTo>
                    <a:pt x="338" y="7"/>
                    <a:pt x="323" y="1"/>
                    <a:pt x="317" y="0"/>
                  </a:cubicBezTo>
                  <a:cubicBezTo>
                    <a:pt x="301" y="1"/>
                    <a:pt x="301" y="0"/>
                    <a:pt x="290" y="6"/>
                  </a:cubicBezTo>
                  <a:cubicBezTo>
                    <a:pt x="285" y="18"/>
                    <a:pt x="283" y="23"/>
                    <a:pt x="269" y="25"/>
                  </a:cubicBezTo>
                  <a:cubicBezTo>
                    <a:pt x="259" y="32"/>
                    <a:pt x="254" y="40"/>
                    <a:pt x="248" y="51"/>
                  </a:cubicBezTo>
                  <a:cubicBezTo>
                    <a:pt x="247" y="59"/>
                    <a:pt x="248" y="65"/>
                    <a:pt x="250" y="72"/>
                  </a:cubicBezTo>
                  <a:cubicBezTo>
                    <a:pt x="251" y="89"/>
                    <a:pt x="245" y="88"/>
                    <a:pt x="239" y="102"/>
                  </a:cubicBezTo>
                  <a:cubicBezTo>
                    <a:pt x="238" y="110"/>
                    <a:pt x="239" y="115"/>
                    <a:pt x="241" y="123"/>
                  </a:cubicBezTo>
                  <a:cubicBezTo>
                    <a:pt x="242" y="136"/>
                    <a:pt x="243" y="141"/>
                    <a:pt x="241" y="157"/>
                  </a:cubicBezTo>
                  <a:cubicBezTo>
                    <a:pt x="240" y="167"/>
                    <a:pt x="225" y="175"/>
                    <a:pt x="221" y="184"/>
                  </a:cubicBezTo>
                  <a:cubicBezTo>
                    <a:pt x="219" y="201"/>
                    <a:pt x="220" y="218"/>
                    <a:pt x="206" y="229"/>
                  </a:cubicBezTo>
                  <a:cubicBezTo>
                    <a:pt x="200" y="238"/>
                    <a:pt x="193" y="245"/>
                    <a:pt x="182" y="247"/>
                  </a:cubicBezTo>
                  <a:cubicBezTo>
                    <a:pt x="174" y="251"/>
                    <a:pt x="164" y="252"/>
                    <a:pt x="155" y="253"/>
                  </a:cubicBezTo>
                  <a:cubicBezTo>
                    <a:pt x="150" y="257"/>
                    <a:pt x="146" y="262"/>
                    <a:pt x="140" y="265"/>
                  </a:cubicBezTo>
                  <a:cubicBezTo>
                    <a:pt x="132" y="279"/>
                    <a:pt x="137" y="279"/>
                    <a:pt x="116" y="280"/>
                  </a:cubicBezTo>
                  <a:cubicBezTo>
                    <a:pt x="108" y="284"/>
                    <a:pt x="98" y="287"/>
                    <a:pt x="89" y="289"/>
                  </a:cubicBezTo>
                  <a:cubicBezTo>
                    <a:pt x="77" y="295"/>
                    <a:pt x="83" y="293"/>
                    <a:pt x="74" y="295"/>
                  </a:cubicBezTo>
                  <a:cubicBezTo>
                    <a:pt x="67" y="298"/>
                    <a:pt x="60" y="302"/>
                    <a:pt x="55" y="307"/>
                  </a:cubicBezTo>
                  <a:cubicBezTo>
                    <a:pt x="53" y="312"/>
                    <a:pt x="50" y="316"/>
                    <a:pt x="47" y="321"/>
                  </a:cubicBezTo>
                  <a:cubicBezTo>
                    <a:pt x="44" y="336"/>
                    <a:pt x="27" y="347"/>
                    <a:pt x="14" y="355"/>
                  </a:cubicBezTo>
                  <a:cubicBezTo>
                    <a:pt x="6" y="366"/>
                    <a:pt x="10" y="361"/>
                    <a:pt x="2" y="369"/>
                  </a:cubicBezTo>
                  <a:cubicBezTo>
                    <a:pt x="0" y="378"/>
                    <a:pt x="0" y="390"/>
                    <a:pt x="8" y="396"/>
                  </a:cubicBezTo>
                  <a:cubicBezTo>
                    <a:pt x="22" y="392"/>
                    <a:pt x="31" y="384"/>
                    <a:pt x="43" y="378"/>
                  </a:cubicBezTo>
                  <a:cubicBezTo>
                    <a:pt x="54" y="365"/>
                    <a:pt x="65" y="352"/>
                    <a:pt x="73" y="336"/>
                  </a:cubicBezTo>
                  <a:cubicBezTo>
                    <a:pt x="76" y="320"/>
                    <a:pt x="82" y="310"/>
                    <a:pt x="98" y="307"/>
                  </a:cubicBezTo>
                  <a:cubicBezTo>
                    <a:pt x="109" y="309"/>
                    <a:pt x="116" y="310"/>
                    <a:pt x="127" y="309"/>
                  </a:cubicBezTo>
                  <a:cubicBezTo>
                    <a:pt x="142" y="298"/>
                    <a:pt x="139" y="292"/>
                    <a:pt x="160" y="288"/>
                  </a:cubicBezTo>
                  <a:cubicBezTo>
                    <a:pt x="169" y="283"/>
                    <a:pt x="167" y="272"/>
                    <a:pt x="176" y="267"/>
                  </a:cubicBezTo>
                  <a:cubicBezTo>
                    <a:pt x="182" y="263"/>
                    <a:pt x="192" y="262"/>
                    <a:pt x="199" y="261"/>
                  </a:cubicBezTo>
                  <a:cubicBezTo>
                    <a:pt x="205" y="256"/>
                    <a:pt x="209" y="251"/>
                    <a:pt x="217" y="249"/>
                  </a:cubicBezTo>
                  <a:cubicBezTo>
                    <a:pt x="227" y="241"/>
                    <a:pt x="232" y="233"/>
                    <a:pt x="238" y="222"/>
                  </a:cubicBezTo>
                  <a:cubicBezTo>
                    <a:pt x="242" y="203"/>
                    <a:pt x="251" y="194"/>
                    <a:pt x="259" y="177"/>
                  </a:cubicBezTo>
                  <a:cubicBezTo>
                    <a:pt x="260" y="171"/>
                    <a:pt x="262" y="167"/>
                    <a:pt x="263" y="160"/>
                  </a:cubicBezTo>
                  <a:cubicBezTo>
                    <a:pt x="262" y="144"/>
                    <a:pt x="264" y="133"/>
                    <a:pt x="257" y="120"/>
                  </a:cubicBezTo>
                  <a:cubicBezTo>
                    <a:pt x="253" y="99"/>
                    <a:pt x="272" y="90"/>
                    <a:pt x="286" y="78"/>
                  </a:cubicBezTo>
                  <a:cubicBezTo>
                    <a:pt x="285" y="67"/>
                    <a:pt x="284" y="57"/>
                    <a:pt x="281" y="46"/>
                  </a:cubicBezTo>
                  <a:cubicBezTo>
                    <a:pt x="283" y="37"/>
                    <a:pt x="283" y="35"/>
                    <a:pt x="292" y="33"/>
                  </a:cubicBezTo>
                  <a:cubicBezTo>
                    <a:pt x="297" y="31"/>
                    <a:pt x="311" y="21"/>
                    <a:pt x="311" y="30"/>
                  </a:cubicBezTo>
                  <a:close/>
                </a:path>
              </a:pathLst>
            </a:custGeom>
            <a:solidFill>
              <a:srgbClr val="BF133C"/>
            </a:solidFill>
            <a:ln w="9525">
              <a:solidFill>
                <a:srgbClr val="B26485"/>
              </a:solidFill>
              <a:round/>
              <a:headEnd/>
              <a:tailEnd/>
            </a:ln>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91" name="Freeform 89">
              <a:extLst>
                <a:ext uri="{FF2B5EF4-FFF2-40B4-BE49-F238E27FC236}">
                  <a16:creationId xmlns:a16="http://schemas.microsoft.com/office/drawing/2014/main" id="{B3A14B49-676A-2EA6-6EBF-CCCDE002DC15}"/>
                </a:ext>
              </a:extLst>
            </p:cNvPr>
            <p:cNvSpPr>
              <a:spLocks/>
            </p:cNvSpPr>
            <p:nvPr/>
          </p:nvSpPr>
          <p:spPr bwMode="auto">
            <a:xfrm>
              <a:off x="2587" y="2719"/>
              <a:ext cx="109" cy="201"/>
            </a:xfrm>
            <a:custGeom>
              <a:avLst/>
              <a:gdLst>
                <a:gd name="T0" fmla="*/ 82 w 82"/>
                <a:gd name="T1" fmla="*/ 0 h 93"/>
                <a:gd name="T2" fmla="*/ 71 w 82"/>
                <a:gd name="T3" fmla="*/ 13 h 93"/>
                <a:gd name="T4" fmla="*/ 65 w 82"/>
                <a:gd name="T5" fmla="*/ 28 h 93"/>
                <a:gd name="T6" fmla="*/ 50 w 82"/>
                <a:gd name="T7" fmla="*/ 49 h 93"/>
                <a:gd name="T8" fmla="*/ 47 w 82"/>
                <a:gd name="T9" fmla="*/ 54 h 93"/>
                <a:gd name="T10" fmla="*/ 46 w 82"/>
                <a:gd name="T11" fmla="*/ 63 h 93"/>
                <a:gd name="T12" fmla="*/ 32 w 82"/>
                <a:gd name="T13" fmla="*/ 72 h 93"/>
                <a:gd name="T14" fmla="*/ 4 w 82"/>
                <a:gd name="T15" fmla="*/ 93 h 93"/>
                <a:gd name="T16" fmla="*/ 1 w 82"/>
                <a:gd name="T17" fmla="*/ 88 h 93"/>
                <a:gd name="T18" fmla="*/ 26 w 82"/>
                <a:gd name="T19" fmla="*/ 82 h 93"/>
                <a:gd name="T20" fmla="*/ 25 w 82"/>
                <a:gd name="T21" fmla="*/ 64 h 93"/>
                <a:gd name="T22" fmla="*/ 32 w 82"/>
                <a:gd name="T23" fmla="*/ 48 h 93"/>
                <a:gd name="T24" fmla="*/ 40 w 82"/>
                <a:gd name="T25" fmla="*/ 61 h 93"/>
                <a:gd name="T26" fmla="*/ 47 w 82"/>
                <a:gd name="T27" fmla="*/ 39 h 93"/>
                <a:gd name="T28" fmla="*/ 61 w 82"/>
                <a:gd name="T29" fmla="*/ 42 h 93"/>
                <a:gd name="T30" fmla="*/ 79 w 82"/>
                <a:gd name="T31" fmla="*/ 19 h 93"/>
                <a:gd name="T32" fmla="*/ 79 w 82"/>
                <a:gd name="T33" fmla="*/ 3 h 93"/>
                <a:gd name="T34" fmla="*/ 74 w 82"/>
                <a:gd name="T35" fmla="*/ 4 h 93"/>
                <a:gd name="T36" fmla="*/ 82 w 82"/>
                <a:gd name="T37" fmla="*/ 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93"/>
                <a:gd name="T59" fmla="*/ 82 w 82"/>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93">
                  <a:moveTo>
                    <a:pt x="82" y="0"/>
                  </a:moveTo>
                  <a:cubicBezTo>
                    <a:pt x="79" y="5"/>
                    <a:pt x="74" y="8"/>
                    <a:pt x="71" y="13"/>
                  </a:cubicBezTo>
                  <a:cubicBezTo>
                    <a:pt x="70" y="19"/>
                    <a:pt x="69" y="23"/>
                    <a:pt x="65" y="28"/>
                  </a:cubicBezTo>
                  <a:cubicBezTo>
                    <a:pt x="63" y="38"/>
                    <a:pt x="61" y="47"/>
                    <a:pt x="50" y="49"/>
                  </a:cubicBezTo>
                  <a:cubicBezTo>
                    <a:pt x="49" y="51"/>
                    <a:pt x="48" y="52"/>
                    <a:pt x="47" y="54"/>
                  </a:cubicBezTo>
                  <a:cubicBezTo>
                    <a:pt x="46" y="57"/>
                    <a:pt x="47" y="60"/>
                    <a:pt x="46" y="63"/>
                  </a:cubicBezTo>
                  <a:cubicBezTo>
                    <a:pt x="45" y="66"/>
                    <a:pt x="35" y="70"/>
                    <a:pt x="32" y="72"/>
                  </a:cubicBezTo>
                  <a:cubicBezTo>
                    <a:pt x="23" y="79"/>
                    <a:pt x="15" y="88"/>
                    <a:pt x="4" y="93"/>
                  </a:cubicBezTo>
                  <a:cubicBezTo>
                    <a:pt x="3" y="91"/>
                    <a:pt x="0" y="90"/>
                    <a:pt x="1" y="88"/>
                  </a:cubicBezTo>
                  <a:cubicBezTo>
                    <a:pt x="4" y="80"/>
                    <a:pt x="26" y="82"/>
                    <a:pt x="26" y="82"/>
                  </a:cubicBezTo>
                  <a:cubicBezTo>
                    <a:pt x="39" y="75"/>
                    <a:pt x="34" y="71"/>
                    <a:pt x="25" y="64"/>
                  </a:cubicBezTo>
                  <a:cubicBezTo>
                    <a:pt x="25" y="58"/>
                    <a:pt x="23" y="44"/>
                    <a:pt x="32" y="48"/>
                  </a:cubicBezTo>
                  <a:cubicBezTo>
                    <a:pt x="35" y="55"/>
                    <a:pt x="32" y="59"/>
                    <a:pt x="40" y="61"/>
                  </a:cubicBezTo>
                  <a:cubicBezTo>
                    <a:pt x="44" y="53"/>
                    <a:pt x="42" y="46"/>
                    <a:pt x="47" y="39"/>
                  </a:cubicBezTo>
                  <a:cubicBezTo>
                    <a:pt x="62" y="41"/>
                    <a:pt x="51" y="48"/>
                    <a:pt x="61" y="42"/>
                  </a:cubicBezTo>
                  <a:cubicBezTo>
                    <a:pt x="67" y="34"/>
                    <a:pt x="72" y="26"/>
                    <a:pt x="79" y="19"/>
                  </a:cubicBezTo>
                  <a:cubicBezTo>
                    <a:pt x="80" y="15"/>
                    <a:pt x="81" y="6"/>
                    <a:pt x="79" y="3"/>
                  </a:cubicBezTo>
                  <a:cubicBezTo>
                    <a:pt x="78" y="2"/>
                    <a:pt x="73" y="5"/>
                    <a:pt x="74" y="4"/>
                  </a:cubicBezTo>
                  <a:cubicBezTo>
                    <a:pt x="76" y="2"/>
                    <a:pt x="79" y="1"/>
                    <a:pt x="82" y="0"/>
                  </a:cubicBezTo>
                  <a:close/>
                </a:path>
              </a:pathLst>
            </a:custGeom>
            <a:noFill/>
            <a:ln w="9525">
              <a:solidFill>
                <a:srgbClr val="B6727D"/>
              </a:solidFill>
              <a:round/>
              <a:headEnd/>
              <a:tailEnd/>
            </a:ln>
            <a:extLst>
              <a:ext uri="{909E8E84-426E-40DD-AFC4-6F175D3DCCD1}">
                <a14:hiddenFill xmlns:a14="http://schemas.microsoft.com/office/drawing/2010/main">
                  <a:solidFill>
                    <a:srgbClr val="FFFFFF"/>
                  </a:solidFill>
                </a14:hiddenFill>
              </a:ext>
            </a:extLst>
          </p:spPr>
          <p:txBody>
            <a:bodyPr wrap="none"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grpSp>
      <p:sp>
        <p:nvSpPr>
          <p:cNvPr id="9246" name="Line 90">
            <a:extLst>
              <a:ext uri="{FF2B5EF4-FFF2-40B4-BE49-F238E27FC236}">
                <a16:creationId xmlns:a16="http://schemas.microsoft.com/office/drawing/2014/main" id="{5B10D51B-6B8A-FECC-0004-B7BB07312D9B}"/>
              </a:ext>
            </a:extLst>
          </p:cNvPr>
          <p:cNvSpPr>
            <a:spLocks noChangeShapeType="1"/>
          </p:cNvSpPr>
          <p:nvPr/>
        </p:nvSpPr>
        <p:spPr bwMode="auto">
          <a:xfrm rot="3247861" flipV="1">
            <a:off x="5203826" y="3692526"/>
            <a:ext cx="214313" cy="112713"/>
          </a:xfrm>
          <a:prstGeom prst="line">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txBody>
          <a:bodyPr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47" name="Line 91">
            <a:extLst>
              <a:ext uri="{FF2B5EF4-FFF2-40B4-BE49-F238E27FC236}">
                <a16:creationId xmlns:a16="http://schemas.microsoft.com/office/drawing/2014/main" id="{5C22954E-9C56-71D3-7CED-C36A4F6F8993}"/>
              </a:ext>
            </a:extLst>
          </p:cNvPr>
          <p:cNvSpPr>
            <a:spLocks noChangeShapeType="1"/>
          </p:cNvSpPr>
          <p:nvPr/>
        </p:nvSpPr>
        <p:spPr bwMode="auto">
          <a:xfrm rot="10803416" flipV="1">
            <a:off x="6434138" y="3692526"/>
            <a:ext cx="214312" cy="112713"/>
          </a:xfrm>
          <a:prstGeom prst="line">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txBody>
          <a:bodyPr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48" name="Line 92">
            <a:extLst>
              <a:ext uri="{FF2B5EF4-FFF2-40B4-BE49-F238E27FC236}">
                <a16:creationId xmlns:a16="http://schemas.microsoft.com/office/drawing/2014/main" id="{A0CB1C94-DD0C-9615-22C0-6DEED97A44F3}"/>
              </a:ext>
            </a:extLst>
          </p:cNvPr>
          <p:cNvSpPr>
            <a:spLocks noChangeShapeType="1"/>
          </p:cNvSpPr>
          <p:nvPr/>
        </p:nvSpPr>
        <p:spPr bwMode="auto">
          <a:xfrm rot="14542675" flipV="1">
            <a:off x="6448426" y="4321176"/>
            <a:ext cx="214313" cy="112713"/>
          </a:xfrm>
          <a:prstGeom prst="line">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txBody>
          <a:bodyPr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49" name="Line 93">
            <a:extLst>
              <a:ext uri="{FF2B5EF4-FFF2-40B4-BE49-F238E27FC236}">
                <a16:creationId xmlns:a16="http://schemas.microsoft.com/office/drawing/2014/main" id="{6714FCCF-962E-FEA0-672D-42F1C57DC622}"/>
              </a:ext>
            </a:extLst>
          </p:cNvPr>
          <p:cNvSpPr>
            <a:spLocks noChangeShapeType="1"/>
          </p:cNvSpPr>
          <p:nvPr/>
        </p:nvSpPr>
        <p:spPr bwMode="auto">
          <a:xfrm rot="6836342" flipV="1">
            <a:off x="5792788" y="3322638"/>
            <a:ext cx="214312" cy="112712"/>
          </a:xfrm>
          <a:prstGeom prst="line">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txBody>
          <a:bodyPr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250" name="Line 94">
            <a:extLst>
              <a:ext uri="{FF2B5EF4-FFF2-40B4-BE49-F238E27FC236}">
                <a16:creationId xmlns:a16="http://schemas.microsoft.com/office/drawing/2014/main" id="{E15FAA57-7D4E-74D2-77AC-9676D90FFC65}"/>
              </a:ext>
            </a:extLst>
          </p:cNvPr>
          <p:cNvSpPr>
            <a:spLocks noChangeShapeType="1"/>
          </p:cNvSpPr>
          <p:nvPr/>
        </p:nvSpPr>
        <p:spPr bwMode="auto">
          <a:xfrm rot="17771822" flipV="1">
            <a:off x="5830888" y="4714876"/>
            <a:ext cx="214313" cy="112712"/>
          </a:xfrm>
          <a:prstGeom prst="line">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txBody>
          <a:bodyPr lIns="91632" tIns="45816" rIns="91632" bIns="45816">
            <a:spAutoFit/>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97" name="Rectangle 3">
            <a:extLst>
              <a:ext uri="{FF2B5EF4-FFF2-40B4-BE49-F238E27FC236}">
                <a16:creationId xmlns:a16="http://schemas.microsoft.com/office/drawing/2014/main" id="{AAA4026F-0A6C-6254-7EB5-5ABDBC7258CD}"/>
              </a:ext>
            </a:extLst>
          </p:cNvPr>
          <p:cNvSpPr>
            <a:spLocks noChangeArrowheads="1"/>
          </p:cNvSpPr>
          <p:nvPr/>
        </p:nvSpPr>
        <p:spPr bwMode="auto">
          <a:xfrm>
            <a:off x="6686550" y="6619876"/>
            <a:ext cx="3867150" cy="238125"/>
          </a:xfrm>
          <a:prstGeom prst="rect">
            <a:avLst/>
          </a:prstGeom>
          <a:noFill/>
          <a:ln w="9525" algn="ctr">
            <a:noFill/>
            <a:miter lim="800000"/>
            <a:headEnd/>
            <a:tailEnd/>
          </a:ln>
          <a:effectLst/>
        </p:spPr>
        <p:txBody>
          <a:bodyPr wrap="none" lIns="0" tIns="0" rIns="0" bIns="0" anchor="ctr">
            <a:spAutoFit/>
          </a:bodyPr>
          <a:lstStyle/>
          <a:p>
            <a:pPr algn="ctr" eaLnBrk="0" fontAlgn="base" hangingPunct="0">
              <a:lnSpc>
                <a:spcPct val="97000"/>
              </a:lnSpc>
              <a:spcBef>
                <a:spcPct val="0"/>
              </a:spcBef>
              <a:spcAft>
                <a:spcPct val="0"/>
              </a:spcAft>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600" b="1" i="1" dirty="0" err="1">
                <a:solidFill>
                  <a:srgbClr val="00CC00"/>
                </a:solidFill>
                <a:effectLst>
                  <a:outerShdw blurRad="38100" dist="38100" dir="2700000" algn="tl">
                    <a:srgbClr val="000000"/>
                  </a:outerShdw>
                </a:effectLst>
                <a:latin typeface="Arial" charset="0"/>
              </a:rPr>
              <a:t>Hanahan</a:t>
            </a:r>
            <a:r>
              <a:rPr lang="en-US" sz="1600" b="1" i="1" dirty="0">
                <a:solidFill>
                  <a:srgbClr val="00CC00"/>
                </a:solidFill>
                <a:effectLst>
                  <a:outerShdw blurRad="38100" dist="38100" dir="2700000" algn="tl">
                    <a:srgbClr val="000000"/>
                  </a:outerShdw>
                </a:effectLst>
                <a:latin typeface="Arial" charset="0"/>
              </a:rPr>
              <a:t> &amp; Weinberg, Cell 2011;144:646</a:t>
            </a:r>
            <a:endParaRPr lang="en-GB" sz="1600" b="1" i="1" dirty="0">
              <a:solidFill>
                <a:srgbClr val="00CC00"/>
              </a:solidFill>
              <a:effectLst>
                <a:outerShdw blurRad="38100" dist="38100" dir="2700000" algn="tl">
                  <a:srgbClr val="000000"/>
                </a:outerShdw>
              </a:effectLst>
              <a:latin typeface="Arial" charset="0"/>
            </a:endParaRPr>
          </a:p>
        </p:txBody>
      </p:sp>
      <p:pic>
        <p:nvPicPr>
          <p:cNvPr id="9252" name="Εικόνα 4">
            <a:extLst>
              <a:ext uri="{FF2B5EF4-FFF2-40B4-BE49-F238E27FC236}">
                <a16:creationId xmlns:a16="http://schemas.microsoft.com/office/drawing/2014/main" id="{A26B0D56-B985-3F1E-F986-E8D4A4A60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gure 1">
            <a:extLst>
              <a:ext uri="{FF2B5EF4-FFF2-40B4-BE49-F238E27FC236}">
                <a16:creationId xmlns:a16="http://schemas.microsoft.com/office/drawing/2014/main" id="{E0FA6699-5EC2-E176-BDF4-9431ECFBF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1"/>
            <a:ext cx="5715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5395" name="Rectangle 3">
            <a:extLst>
              <a:ext uri="{FF2B5EF4-FFF2-40B4-BE49-F238E27FC236}">
                <a16:creationId xmlns:a16="http://schemas.microsoft.com/office/drawing/2014/main" id="{6AB71BCB-906B-505F-245B-2E6DDF399B7E}"/>
              </a:ext>
            </a:extLst>
          </p:cNvPr>
          <p:cNvSpPr>
            <a:spLocks noChangeArrowheads="1"/>
          </p:cNvSpPr>
          <p:nvPr/>
        </p:nvSpPr>
        <p:spPr bwMode="auto">
          <a:xfrm>
            <a:off x="1695388" y="5154890"/>
            <a:ext cx="2238501" cy="809070"/>
          </a:xfrm>
          <a:prstGeom prst="rect">
            <a:avLst/>
          </a:prstGeom>
          <a:noFill/>
          <a:ln w="19050" algn="ctr">
            <a:noFill/>
            <a:miter lim="800000"/>
            <a:headEnd/>
            <a:tailEnd type="none" w="lg" len="lg"/>
          </a:ln>
          <a:effectLst/>
        </p:spPr>
        <p:txBody>
          <a:bodyPr wrap="none" lIns="91632" tIns="45816" rIns="91632" bIns="45816" anchor="ctr">
            <a:spAutoFit/>
          </a:bodyPr>
          <a:lstStyle/>
          <a:p>
            <a:pPr algn="ctr" eaLnBrk="0" fontAlgn="base" hangingPunct="0">
              <a:lnSpc>
                <a:spcPct val="97000"/>
              </a:lnSpc>
              <a:spcBef>
                <a:spcPct val="0"/>
              </a:spcBef>
              <a:spcAft>
                <a:spcPct val="0"/>
              </a:spcAft>
              <a:buClr>
                <a:srgbClr val="000000"/>
              </a:buClr>
              <a:buSzPct val="100000"/>
              <a:defRPr/>
            </a:pPr>
            <a:r>
              <a:rPr lang="en-GB" sz="1600" b="1" i="1">
                <a:solidFill>
                  <a:srgbClr val="00CC00"/>
                </a:solidFill>
                <a:effectLst>
                  <a:outerShdw blurRad="38100" dist="38100" dir="2700000" algn="tl">
                    <a:srgbClr val="000000"/>
                  </a:outerShdw>
                </a:effectLst>
                <a:latin typeface="Arial" charset="0"/>
              </a:rPr>
              <a:t>Karamouzis, Grandis</a:t>
            </a:r>
          </a:p>
          <a:p>
            <a:pPr algn="ctr" eaLnBrk="0" fontAlgn="base" hangingPunct="0">
              <a:lnSpc>
                <a:spcPct val="97000"/>
              </a:lnSpc>
              <a:spcBef>
                <a:spcPct val="0"/>
              </a:spcBef>
              <a:spcAft>
                <a:spcPct val="0"/>
              </a:spcAft>
              <a:buClr>
                <a:srgbClr val="000000"/>
              </a:buClr>
              <a:buSzPct val="100000"/>
              <a:defRPr/>
            </a:pPr>
            <a:r>
              <a:rPr lang="en-GB" sz="1600" b="1" i="1">
                <a:solidFill>
                  <a:srgbClr val="00CC00"/>
                </a:solidFill>
                <a:effectLst>
                  <a:outerShdw blurRad="38100" dist="38100" dir="2700000" algn="tl">
                    <a:srgbClr val="000000"/>
                  </a:outerShdw>
                </a:effectLst>
                <a:latin typeface="Arial" charset="0"/>
              </a:rPr>
              <a:t>&amp; Argiris</a:t>
            </a:r>
          </a:p>
          <a:p>
            <a:pPr algn="ctr" eaLnBrk="0" fontAlgn="base" hangingPunct="0">
              <a:lnSpc>
                <a:spcPct val="97000"/>
              </a:lnSpc>
              <a:spcBef>
                <a:spcPct val="0"/>
              </a:spcBef>
              <a:spcAft>
                <a:spcPct val="0"/>
              </a:spcAft>
              <a:buClr>
                <a:srgbClr val="000000"/>
              </a:buClr>
              <a:buSzPct val="100000"/>
              <a:defRPr/>
            </a:pPr>
            <a:r>
              <a:rPr lang="en-GB" sz="1600" b="1" i="1">
                <a:solidFill>
                  <a:srgbClr val="00CC00"/>
                </a:solidFill>
                <a:effectLst>
                  <a:outerShdw blurRad="38100" dist="38100" dir="2700000" algn="tl">
                    <a:srgbClr val="000000"/>
                  </a:outerShdw>
                </a:effectLst>
                <a:latin typeface="Arial" charset="0"/>
              </a:rPr>
              <a:t> JAMA 2007;298:70</a:t>
            </a:r>
          </a:p>
        </p:txBody>
      </p:sp>
      <p:sp>
        <p:nvSpPr>
          <p:cNvPr id="40964" name="Rectangle 4">
            <a:extLst>
              <a:ext uri="{FF2B5EF4-FFF2-40B4-BE49-F238E27FC236}">
                <a16:creationId xmlns:a16="http://schemas.microsoft.com/office/drawing/2014/main" id="{65D0A646-A2C6-B04C-D66C-4BD014DE150C}"/>
              </a:ext>
            </a:extLst>
          </p:cNvPr>
          <p:cNvSpPr>
            <a:spLocks noChangeArrowheads="1"/>
          </p:cNvSpPr>
          <p:nvPr/>
        </p:nvSpPr>
        <p:spPr bwMode="auto">
          <a:xfrm>
            <a:off x="1687513" y="1757363"/>
            <a:ext cx="211296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GB" altLang="el-GR" sz="2800" b="1">
                <a:solidFill>
                  <a:srgbClr val="FFFF00"/>
                </a:solidFill>
              </a:rPr>
              <a:t>EGFR activation, processing signalling and trafficking</a:t>
            </a:r>
          </a:p>
        </p:txBody>
      </p:sp>
      <p:pic>
        <p:nvPicPr>
          <p:cNvPr id="40965" name="Εικόνα 4">
            <a:extLst>
              <a:ext uri="{FF2B5EF4-FFF2-40B4-BE49-F238E27FC236}">
                <a16:creationId xmlns:a16="http://schemas.microsoft.com/office/drawing/2014/main" id="{6CF5EC9F-09FC-1C72-260A-99B2BEC7F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E9098432-E22A-2DE9-E051-4EFB71F142B9}"/>
              </a:ext>
            </a:extLst>
          </p:cNvPr>
          <p:cNvSpPr txBox="1">
            <a:spLocks noChangeArrowheads="1"/>
          </p:cNvSpPr>
          <p:nvPr/>
        </p:nvSpPr>
        <p:spPr bwMode="auto">
          <a:xfrm>
            <a:off x="2995614" y="1276350"/>
            <a:ext cx="1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43011" name="Rectangle 3">
            <a:extLst>
              <a:ext uri="{FF2B5EF4-FFF2-40B4-BE49-F238E27FC236}">
                <a16:creationId xmlns:a16="http://schemas.microsoft.com/office/drawing/2014/main" id="{30BFDA69-080F-9614-55F1-B4AD416E97DE}"/>
              </a:ext>
            </a:extLst>
          </p:cNvPr>
          <p:cNvSpPr>
            <a:spLocks noGrp="1" noChangeArrowheads="1"/>
          </p:cNvSpPr>
          <p:nvPr>
            <p:ph type="title"/>
          </p:nvPr>
        </p:nvSpPr>
        <p:spPr>
          <a:xfrm>
            <a:off x="1960563" y="300038"/>
            <a:ext cx="8456612" cy="1128712"/>
          </a:xfrm>
        </p:spPr>
        <p:txBody>
          <a:bodyPr/>
          <a:lstStyle/>
          <a:p>
            <a:r>
              <a:rPr lang="en-US" altLang="el-GR" sz="2800">
                <a:solidFill>
                  <a:srgbClr val="FFFF00"/>
                </a:solidFill>
              </a:rPr>
              <a:t>Complexity Levels of</a:t>
            </a:r>
            <a:r>
              <a:rPr lang="el-GR" altLang="el-GR" sz="2800">
                <a:solidFill>
                  <a:srgbClr val="FFFF00"/>
                </a:solidFill>
              </a:rPr>
              <a:t> </a:t>
            </a:r>
            <a:r>
              <a:rPr lang="en-US" altLang="el-GR" sz="2800">
                <a:solidFill>
                  <a:srgbClr val="FFFF00"/>
                </a:solidFill>
              </a:rPr>
              <a:t>EGFR</a:t>
            </a:r>
            <a:r>
              <a:rPr lang="el-GR" altLang="el-GR" sz="2800">
                <a:solidFill>
                  <a:srgbClr val="FFFF00"/>
                </a:solidFill>
              </a:rPr>
              <a:t> </a:t>
            </a:r>
            <a:r>
              <a:rPr lang="en-US" altLang="el-GR" sz="2800">
                <a:solidFill>
                  <a:srgbClr val="FFFF00"/>
                </a:solidFill>
              </a:rPr>
              <a:t>action by cell / tissue</a:t>
            </a:r>
            <a:br>
              <a:rPr lang="el-GR" altLang="el-GR" sz="2800">
                <a:solidFill>
                  <a:srgbClr val="FFFF00"/>
                </a:solidFill>
              </a:rPr>
            </a:br>
            <a:r>
              <a:rPr lang="en-US" altLang="el-GR" sz="2400">
                <a:solidFill>
                  <a:srgbClr val="00B0F0"/>
                </a:solidFill>
              </a:rPr>
              <a:t>Specifity by tissue and/or cell</a:t>
            </a:r>
            <a:r>
              <a:rPr lang="el-GR" altLang="el-GR" sz="2400">
                <a:solidFill>
                  <a:srgbClr val="00B0F0"/>
                </a:solidFill>
              </a:rPr>
              <a:t>?</a:t>
            </a:r>
          </a:p>
        </p:txBody>
      </p:sp>
      <p:sp>
        <p:nvSpPr>
          <p:cNvPr id="43012" name="Oval 4">
            <a:extLst>
              <a:ext uri="{FF2B5EF4-FFF2-40B4-BE49-F238E27FC236}">
                <a16:creationId xmlns:a16="http://schemas.microsoft.com/office/drawing/2014/main" id="{ABB568A7-5B75-7D8D-6477-738C934C5C11}"/>
              </a:ext>
            </a:extLst>
          </p:cNvPr>
          <p:cNvSpPr>
            <a:spLocks noChangeArrowheads="1"/>
          </p:cNvSpPr>
          <p:nvPr/>
        </p:nvSpPr>
        <p:spPr bwMode="auto">
          <a:xfrm>
            <a:off x="8112125" y="2349501"/>
            <a:ext cx="2160588" cy="3311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120000"/>
              </a:lnSpc>
              <a:spcBef>
                <a:spcPct val="0"/>
              </a:spcBef>
              <a:spcAft>
                <a:spcPct val="0"/>
              </a:spcAft>
              <a:buClr>
                <a:srgbClr val="000000"/>
              </a:buClr>
              <a:buNone/>
            </a:pPr>
            <a:r>
              <a:rPr lang="en-US" altLang="el-GR" sz="2400" b="1" i="1">
                <a:solidFill>
                  <a:srgbClr val="FF3300"/>
                </a:solidFill>
              </a:rPr>
              <a:t>MESSAGE</a:t>
            </a:r>
          </a:p>
          <a:p>
            <a:pPr algn="ctr" eaLnBrk="0" fontAlgn="base" hangingPunct="0">
              <a:lnSpc>
                <a:spcPct val="120000"/>
              </a:lnSpc>
              <a:spcBef>
                <a:spcPct val="0"/>
              </a:spcBef>
              <a:spcAft>
                <a:spcPct val="0"/>
              </a:spcAft>
              <a:buClr>
                <a:srgbClr val="000000"/>
              </a:buClr>
              <a:buNone/>
            </a:pPr>
            <a:r>
              <a:rPr lang="en-US" altLang="el-GR" sz="2400" b="1" i="1">
                <a:solidFill>
                  <a:srgbClr val="FF3300"/>
                </a:solidFill>
              </a:rPr>
              <a:t>TRANSDUCTION </a:t>
            </a:r>
          </a:p>
          <a:p>
            <a:pPr algn="ctr" eaLnBrk="0" fontAlgn="base" hangingPunct="0">
              <a:lnSpc>
                <a:spcPct val="120000"/>
              </a:lnSpc>
              <a:spcBef>
                <a:spcPct val="0"/>
              </a:spcBef>
              <a:spcAft>
                <a:spcPct val="0"/>
              </a:spcAft>
              <a:buClr>
                <a:srgbClr val="000000"/>
              </a:buClr>
              <a:buNone/>
            </a:pPr>
            <a:r>
              <a:rPr lang="en-US" altLang="el-GR" sz="2400" b="1" i="1">
                <a:solidFill>
                  <a:srgbClr val="FF3300"/>
                </a:solidFill>
              </a:rPr>
              <a:t>TO THE </a:t>
            </a:r>
          </a:p>
          <a:p>
            <a:pPr algn="ctr" eaLnBrk="0" fontAlgn="base" hangingPunct="0">
              <a:lnSpc>
                <a:spcPct val="120000"/>
              </a:lnSpc>
              <a:spcBef>
                <a:spcPct val="0"/>
              </a:spcBef>
              <a:spcAft>
                <a:spcPct val="0"/>
              </a:spcAft>
              <a:buClr>
                <a:srgbClr val="000000"/>
              </a:buClr>
              <a:buNone/>
            </a:pPr>
            <a:r>
              <a:rPr lang="en-US" altLang="el-GR" sz="2400" b="1" i="1">
                <a:solidFill>
                  <a:srgbClr val="FF3300"/>
                </a:solidFill>
              </a:rPr>
              <a:t>NUCLEUS</a:t>
            </a:r>
            <a:endParaRPr lang="el-GR" altLang="el-GR" sz="2400" b="1" i="1">
              <a:solidFill>
                <a:srgbClr val="FF3300"/>
              </a:solidFill>
            </a:endParaRPr>
          </a:p>
        </p:txBody>
      </p:sp>
      <p:sp>
        <p:nvSpPr>
          <p:cNvPr id="43013" name="AutoShape 5">
            <a:extLst>
              <a:ext uri="{FF2B5EF4-FFF2-40B4-BE49-F238E27FC236}">
                <a16:creationId xmlns:a16="http://schemas.microsoft.com/office/drawing/2014/main" id="{7853DB44-E720-94B8-3C5D-55171566A60A}"/>
              </a:ext>
            </a:extLst>
          </p:cNvPr>
          <p:cNvSpPr>
            <a:spLocks noChangeArrowheads="1"/>
          </p:cNvSpPr>
          <p:nvPr/>
        </p:nvSpPr>
        <p:spPr bwMode="auto">
          <a:xfrm>
            <a:off x="2135188" y="1557338"/>
            <a:ext cx="4824412" cy="863600"/>
          </a:xfrm>
          <a:prstGeom prst="rightArrow">
            <a:avLst>
              <a:gd name="adj1" fmla="val 50000"/>
              <a:gd name="adj2" fmla="val 139660"/>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US" altLang="el-GR" sz="2000" b="1" i="1">
                <a:solidFill>
                  <a:srgbClr val="FF9900"/>
                </a:solidFill>
              </a:rPr>
              <a:t>Expression</a:t>
            </a:r>
            <a:r>
              <a:rPr lang="el-GR" altLang="el-GR" sz="2000" b="1" i="1">
                <a:solidFill>
                  <a:srgbClr val="FF9900"/>
                </a:solidFill>
              </a:rPr>
              <a:t> / Μ</a:t>
            </a:r>
            <a:r>
              <a:rPr lang="en-US" altLang="el-GR" sz="2000" b="1" i="1">
                <a:solidFill>
                  <a:srgbClr val="FF9900"/>
                </a:solidFill>
              </a:rPr>
              <a:t>utations</a:t>
            </a:r>
            <a:endParaRPr lang="el-GR" altLang="el-GR" sz="2000" b="1" i="1">
              <a:solidFill>
                <a:srgbClr val="FF9900"/>
              </a:solidFill>
            </a:endParaRPr>
          </a:p>
        </p:txBody>
      </p:sp>
      <p:sp>
        <p:nvSpPr>
          <p:cNvPr id="43014" name="AutoShape 6">
            <a:extLst>
              <a:ext uri="{FF2B5EF4-FFF2-40B4-BE49-F238E27FC236}">
                <a16:creationId xmlns:a16="http://schemas.microsoft.com/office/drawing/2014/main" id="{D8F48A9E-0647-0E9D-26FF-D177444FC4A8}"/>
              </a:ext>
            </a:extLst>
          </p:cNvPr>
          <p:cNvSpPr>
            <a:spLocks noChangeArrowheads="1"/>
          </p:cNvSpPr>
          <p:nvPr/>
        </p:nvSpPr>
        <p:spPr bwMode="auto">
          <a:xfrm>
            <a:off x="2424113" y="2349500"/>
            <a:ext cx="4824412" cy="863600"/>
          </a:xfrm>
          <a:prstGeom prst="rightArrow">
            <a:avLst>
              <a:gd name="adj1" fmla="val 50000"/>
              <a:gd name="adj2" fmla="val 139660"/>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US" altLang="el-GR" sz="2000" b="1" i="1">
                <a:solidFill>
                  <a:srgbClr val="FF9900"/>
                </a:solidFill>
              </a:rPr>
              <a:t>Type of Ligand</a:t>
            </a:r>
            <a:endParaRPr lang="el-GR" altLang="el-GR" sz="2000" b="1" i="1">
              <a:solidFill>
                <a:srgbClr val="FF9900"/>
              </a:solidFill>
            </a:endParaRPr>
          </a:p>
        </p:txBody>
      </p:sp>
      <p:sp>
        <p:nvSpPr>
          <p:cNvPr id="43015" name="AutoShape 7">
            <a:extLst>
              <a:ext uri="{FF2B5EF4-FFF2-40B4-BE49-F238E27FC236}">
                <a16:creationId xmlns:a16="http://schemas.microsoft.com/office/drawing/2014/main" id="{119FA73F-F8FD-0215-8336-C449EB24E425}"/>
              </a:ext>
            </a:extLst>
          </p:cNvPr>
          <p:cNvSpPr>
            <a:spLocks noChangeArrowheads="1"/>
          </p:cNvSpPr>
          <p:nvPr/>
        </p:nvSpPr>
        <p:spPr bwMode="auto">
          <a:xfrm>
            <a:off x="2135188" y="3213100"/>
            <a:ext cx="4824412" cy="863600"/>
          </a:xfrm>
          <a:prstGeom prst="rightArrow">
            <a:avLst>
              <a:gd name="adj1" fmla="val 50000"/>
              <a:gd name="adj2" fmla="val 139660"/>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US" altLang="el-GR" sz="2000" b="1" i="1">
                <a:solidFill>
                  <a:srgbClr val="FF9900"/>
                </a:solidFill>
              </a:rPr>
              <a:t>Type of Dimer</a:t>
            </a:r>
            <a:endParaRPr lang="el-GR" altLang="el-GR" sz="2000" b="1" i="1">
              <a:solidFill>
                <a:srgbClr val="FF9900"/>
              </a:solidFill>
            </a:endParaRPr>
          </a:p>
        </p:txBody>
      </p:sp>
      <p:sp>
        <p:nvSpPr>
          <p:cNvPr id="43016" name="AutoShape 8">
            <a:extLst>
              <a:ext uri="{FF2B5EF4-FFF2-40B4-BE49-F238E27FC236}">
                <a16:creationId xmlns:a16="http://schemas.microsoft.com/office/drawing/2014/main" id="{7DA4F115-032E-5721-343C-D08AEA984A55}"/>
              </a:ext>
            </a:extLst>
          </p:cNvPr>
          <p:cNvSpPr>
            <a:spLocks noChangeArrowheads="1"/>
          </p:cNvSpPr>
          <p:nvPr/>
        </p:nvSpPr>
        <p:spPr bwMode="auto">
          <a:xfrm>
            <a:off x="2495551" y="4005263"/>
            <a:ext cx="4824413" cy="863600"/>
          </a:xfrm>
          <a:prstGeom prst="rightArrow">
            <a:avLst>
              <a:gd name="adj1" fmla="val 50000"/>
              <a:gd name="adj2" fmla="val 139660"/>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US" altLang="el-GR" sz="2000" b="1" i="1">
                <a:solidFill>
                  <a:srgbClr val="FF9900"/>
                </a:solidFill>
              </a:rPr>
              <a:t>Dimer Re-distribution</a:t>
            </a:r>
            <a:endParaRPr lang="el-GR" altLang="el-GR" sz="2000" b="1" i="1">
              <a:solidFill>
                <a:srgbClr val="FF9900"/>
              </a:solidFill>
            </a:endParaRPr>
          </a:p>
        </p:txBody>
      </p:sp>
      <p:sp>
        <p:nvSpPr>
          <p:cNvPr id="43017" name="AutoShape 9">
            <a:extLst>
              <a:ext uri="{FF2B5EF4-FFF2-40B4-BE49-F238E27FC236}">
                <a16:creationId xmlns:a16="http://schemas.microsoft.com/office/drawing/2014/main" id="{28CAEE47-CA63-D741-6E7C-C7084126C5EC}"/>
              </a:ext>
            </a:extLst>
          </p:cNvPr>
          <p:cNvSpPr>
            <a:spLocks noChangeArrowheads="1"/>
          </p:cNvSpPr>
          <p:nvPr/>
        </p:nvSpPr>
        <p:spPr bwMode="auto">
          <a:xfrm>
            <a:off x="2135188" y="4868863"/>
            <a:ext cx="4824412" cy="863600"/>
          </a:xfrm>
          <a:prstGeom prst="rightArrow">
            <a:avLst>
              <a:gd name="adj1" fmla="val 50000"/>
              <a:gd name="adj2" fmla="val 139660"/>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US" altLang="el-GR" sz="2000" b="1" i="1">
                <a:solidFill>
                  <a:srgbClr val="FF9900"/>
                </a:solidFill>
              </a:rPr>
              <a:t>Activated Pathways</a:t>
            </a:r>
            <a:r>
              <a:rPr lang="el-GR" altLang="el-GR" sz="2000" b="1" i="1">
                <a:solidFill>
                  <a:srgbClr val="FF9900"/>
                </a:solidFill>
              </a:rPr>
              <a:t> </a:t>
            </a:r>
          </a:p>
        </p:txBody>
      </p:sp>
      <p:sp>
        <p:nvSpPr>
          <p:cNvPr id="43018" name="Oval 10">
            <a:extLst>
              <a:ext uri="{FF2B5EF4-FFF2-40B4-BE49-F238E27FC236}">
                <a16:creationId xmlns:a16="http://schemas.microsoft.com/office/drawing/2014/main" id="{2AA1FF4D-B641-8CEB-BE3A-5699EC14F044}"/>
              </a:ext>
            </a:extLst>
          </p:cNvPr>
          <p:cNvSpPr>
            <a:spLocks noChangeArrowheads="1"/>
          </p:cNvSpPr>
          <p:nvPr/>
        </p:nvSpPr>
        <p:spPr bwMode="auto">
          <a:xfrm>
            <a:off x="7824788" y="2492376"/>
            <a:ext cx="2665412" cy="2881313"/>
          </a:xfrm>
          <a:prstGeom prst="ellipse">
            <a:avLst/>
          </a:prstGeom>
          <a:noFill/>
          <a:ln w="508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43019" name="AutoShape 12">
            <a:extLst>
              <a:ext uri="{FF2B5EF4-FFF2-40B4-BE49-F238E27FC236}">
                <a16:creationId xmlns:a16="http://schemas.microsoft.com/office/drawing/2014/main" id="{E3481CBF-A39E-2370-A9C6-DBD869EF3016}"/>
              </a:ext>
            </a:extLst>
          </p:cNvPr>
          <p:cNvSpPr>
            <a:spLocks noChangeArrowheads="1"/>
          </p:cNvSpPr>
          <p:nvPr/>
        </p:nvSpPr>
        <p:spPr bwMode="auto">
          <a:xfrm>
            <a:off x="2495551" y="5661025"/>
            <a:ext cx="4824413" cy="863600"/>
          </a:xfrm>
          <a:prstGeom prst="rightArrow">
            <a:avLst>
              <a:gd name="adj1" fmla="val 50000"/>
              <a:gd name="adj2" fmla="val 139660"/>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US" altLang="el-GR" sz="2000" b="1" i="1">
                <a:solidFill>
                  <a:srgbClr val="FF9900"/>
                </a:solidFill>
              </a:rPr>
              <a:t>Cross-talk with other pathways</a:t>
            </a:r>
            <a:endParaRPr lang="el-GR" altLang="el-GR" sz="2000" b="1" i="1">
              <a:solidFill>
                <a:srgbClr val="FF9900"/>
              </a:solidFill>
            </a:endParaRPr>
          </a:p>
        </p:txBody>
      </p:sp>
      <p:pic>
        <p:nvPicPr>
          <p:cNvPr id="43020" name="Εικόνα 4">
            <a:extLst>
              <a:ext uri="{FF2B5EF4-FFF2-40B4-BE49-F238E27FC236}">
                <a16:creationId xmlns:a16="http://schemas.microsoft.com/office/drawing/2014/main" id="{CC5236DD-3C54-1823-9B50-297A0DEFF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CC432F9-7A43-C439-CEEE-6EE390AB1FD2}"/>
              </a:ext>
            </a:extLst>
          </p:cNvPr>
          <p:cNvSpPr>
            <a:spLocks noGrp="1" noChangeArrowheads="1"/>
          </p:cNvSpPr>
          <p:nvPr>
            <p:ph type="title"/>
          </p:nvPr>
        </p:nvSpPr>
        <p:spPr>
          <a:xfrm>
            <a:off x="2317750" y="165100"/>
            <a:ext cx="8229600" cy="871538"/>
          </a:xfrm>
        </p:spPr>
        <p:txBody>
          <a:bodyPr/>
          <a:lstStyle/>
          <a:p>
            <a:r>
              <a:rPr lang="en-US" altLang="el-GR" sz="2800">
                <a:solidFill>
                  <a:srgbClr val="FFFF00"/>
                </a:solidFill>
              </a:rPr>
              <a:t>Therapeutic Strategies against EGFR</a:t>
            </a:r>
            <a:r>
              <a:rPr lang="el-GR" altLang="el-GR" sz="2800">
                <a:solidFill>
                  <a:srgbClr val="FFFF00"/>
                </a:solidFill>
              </a:rPr>
              <a:t> </a:t>
            </a:r>
          </a:p>
        </p:txBody>
      </p:sp>
      <p:sp>
        <p:nvSpPr>
          <p:cNvPr id="45059" name="Rectangle 3">
            <a:extLst>
              <a:ext uri="{FF2B5EF4-FFF2-40B4-BE49-F238E27FC236}">
                <a16:creationId xmlns:a16="http://schemas.microsoft.com/office/drawing/2014/main" id="{998D770F-19A8-9CC0-3E16-99F4765FD3B8}"/>
              </a:ext>
            </a:extLst>
          </p:cNvPr>
          <p:cNvSpPr>
            <a:spLocks noGrp="1" noChangeArrowheads="1"/>
          </p:cNvSpPr>
          <p:nvPr>
            <p:ph type="body" idx="1"/>
          </p:nvPr>
        </p:nvSpPr>
        <p:spPr>
          <a:xfrm>
            <a:off x="1981200" y="1125538"/>
            <a:ext cx="8229600" cy="5543550"/>
          </a:xfrm>
        </p:spPr>
        <p:txBody>
          <a:bodyPr/>
          <a:lstStyle/>
          <a:p>
            <a:pPr marL="609600" indent="-609600">
              <a:lnSpc>
                <a:spcPct val="90000"/>
              </a:lnSpc>
              <a:buClr>
                <a:srgbClr val="FF9900"/>
              </a:buClr>
              <a:buFont typeface="Wingdings" panose="05000000000000000000" pitchFamily="2" charset="2"/>
              <a:buAutoNum type="arabicPeriod"/>
            </a:pPr>
            <a:r>
              <a:rPr lang="en-US" altLang="el-GR" sz="2400" b="1">
                <a:solidFill>
                  <a:srgbClr val="FF9900"/>
                </a:solidFill>
              </a:rPr>
              <a:t>MA AGAINST EXTRACELLULAR DOMAIN</a:t>
            </a:r>
            <a:endParaRPr lang="el-GR" altLang="el-GR" sz="2400" b="1">
              <a:solidFill>
                <a:srgbClr val="FF9900"/>
              </a:solidFill>
            </a:endParaRPr>
          </a:p>
          <a:p>
            <a:pPr marL="1371600" lvl="2" indent="-457200">
              <a:lnSpc>
                <a:spcPct val="90000"/>
              </a:lnSpc>
              <a:buClr>
                <a:srgbClr val="FF9900"/>
              </a:buClr>
              <a:buFont typeface="Wingdings" panose="05000000000000000000" pitchFamily="2" charset="2"/>
              <a:buChar char="§"/>
            </a:pPr>
            <a:r>
              <a:rPr lang="en-US" altLang="el-GR" sz="2000" b="1"/>
              <a:t>IMC</a:t>
            </a:r>
            <a:r>
              <a:rPr lang="el-GR" altLang="el-GR" sz="2000" b="1"/>
              <a:t>-225 (</a:t>
            </a:r>
            <a:r>
              <a:rPr lang="en-US" altLang="el-GR" sz="2000" b="1" i="1">
                <a:solidFill>
                  <a:srgbClr val="FF3300"/>
                </a:solidFill>
              </a:rPr>
              <a:t>Cetuximab</a:t>
            </a:r>
            <a:r>
              <a:rPr lang="el-GR" altLang="el-GR" sz="2000" b="1"/>
              <a:t>)</a:t>
            </a:r>
            <a:endParaRPr lang="en-US" altLang="el-GR" sz="2000" b="1"/>
          </a:p>
          <a:p>
            <a:pPr marL="1371600" lvl="2" indent="-457200">
              <a:lnSpc>
                <a:spcPct val="90000"/>
              </a:lnSpc>
              <a:buClr>
                <a:srgbClr val="FF9900"/>
              </a:buClr>
              <a:buFont typeface="Wingdings" panose="05000000000000000000" pitchFamily="2" charset="2"/>
              <a:buChar char="§"/>
            </a:pPr>
            <a:r>
              <a:rPr lang="en-US" altLang="el-GR" sz="2000" b="1"/>
              <a:t>ABX</a:t>
            </a:r>
            <a:r>
              <a:rPr lang="el-GR" altLang="el-GR" sz="2000" b="1"/>
              <a:t>-</a:t>
            </a:r>
            <a:r>
              <a:rPr lang="en-US" altLang="el-GR" sz="2000" b="1"/>
              <a:t>EGF (Panitumumab)</a:t>
            </a:r>
          </a:p>
          <a:p>
            <a:pPr marL="1371600" lvl="2" indent="-457200">
              <a:lnSpc>
                <a:spcPct val="90000"/>
              </a:lnSpc>
              <a:buClr>
                <a:srgbClr val="FF9900"/>
              </a:buClr>
              <a:buFont typeface="Wingdings" panose="05000000000000000000" pitchFamily="2" charset="2"/>
              <a:buChar char="§"/>
            </a:pPr>
            <a:r>
              <a:rPr lang="en-US" altLang="el-GR" sz="2000" b="1"/>
              <a:t>EMD</a:t>
            </a:r>
            <a:r>
              <a:rPr lang="el-GR" altLang="el-GR" sz="2000" b="1"/>
              <a:t> 72000, </a:t>
            </a:r>
            <a:r>
              <a:rPr lang="en-US" altLang="el-GR" sz="2000" b="1"/>
              <a:t>h-R3</a:t>
            </a:r>
            <a:r>
              <a:rPr lang="el-GR" altLang="el-GR" sz="2000" b="1"/>
              <a:t>, κ.α.</a:t>
            </a:r>
          </a:p>
          <a:p>
            <a:pPr marL="609600" indent="-609600">
              <a:lnSpc>
                <a:spcPct val="90000"/>
              </a:lnSpc>
              <a:buClr>
                <a:srgbClr val="FF9900"/>
              </a:buClr>
              <a:buFont typeface="Wingdings" panose="05000000000000000000" pitchFamily="2" charset="2"/>
              <a:buAutoNum type="arabicPeriod"/>
            </a:pPr>
            <a:endParaRPr lang="el-GR" altLang="el-GR" sz="2400" b="1">
              <a:solidFill>
                <a:srgbClr val="FF9900"/>
              </a:solidFill>
            </a:endParaRPr>
          </a:p>
          <a:p>
            <a:pPr marL="609600" indent="-609600">
              <a:lnSpc>
                <a:spcPct val="90000"/>
              </a:lnSpc>
              <a:buClr>
                <a:srgbClr val="FF9900"/>
              </a:buClr>
              <a:buFont typeface="Wingdings" panose="05000000000000000000" pitchFamily="2" charset="2"/>
              <a:buAutoNum type="arabicPeriod"/>
            </a:pPr>
            <a:r>
              <a:rPr lang="en-US" altLang="el-GR" sz="2400" b="1">
                <a:solidFill>
                  <a:srgbClr val="FF9900"/>
                </a:solidFill>
              </a:rPr>
              <a:t>TOXIC LIGANDS / IMMUNOCONJUGATES</a:t>
            </a:r>
            <a:endParaRPr lang="el-GR" altLang="el-GR" sz="2400" b="1">
              <a:solidFill>
                <a:srgbClr val="FF9900"/>
              </a:solidFill>
            </a:endParaRPr>
          </a:p>
          <a:p>
            <a:pPr marL="609600" indent="-609600">
              <a:lnSpc>
                <a:spcPct val="90000"/>
              </a:lnSpc>
              <a:buClr>
                <a:srgbClr val="FF9900"/>
              </a:buClr>
              <a:buFont typeface="Wingdings" panose="05000000000000000000" pitchFamily="2" charset="2"/>
              <a:buAutoNum type="arabicPeriod"/>
            </a:pPr>
            <a:endParaRPr lang="el-GR" altLang="el-GR" sz="2400" b="1">
              <a:solidFill>
                <a:srgbClr val="FF9900"/>
              </a:solidFill>
            </a:endParaRPr>
          </a:p>
          <a:p>
            <a:pPr marL="609600" indent="-609600">
              <a:lnSpc>
                <a:spcPct val="90000"/>
              </a:lnSpc>
              <a:buClr>
                <a:srgbClr val="FF9900"/>
              </a:buClr>
              <a:buFont typeface="Wingdings" panose="05000000000000000000" pitchFamily="2" charset="2"/>
              <a:buAutoNum type="arabicPeriod"/>
            </a:pPr>
            <a:r>
              <a:rPr lang="el-GR" altLang="el-GR" sz="2400" b="1">
                <a:solidFill>
                  <a:srgbClr val="FF9900"/>
                </a:solidFill>
              </a:rPr>
              <a:t>ΤΚ </a:t>
            </a:r>
            <a:r>
              <a:rPr lang="en-US" altLang="el-GR" sz="2400" b="1">
                <a:solidFill>
                  <a:srgbClr val="FF9900"/>
                </a:solidFill>
              </a:rPr>
              <a:t>INHIBITORS OF THE INTRACELLULAR DOMAIN</a:t>
            </a:r>
            <a:endParaRPr lang="el-GR" altLang="el-GR" sz="2400" b="1">
              <a:solidFill>
                <a:srgbClr val="FF9900"/>
              </a:solidFill>
            </a:endParaRPr>
          </a:p>
          <a:p>
            <a:pPr marL="609600" indent="-609600">
              <a:lnSpc>
                <a:spcPct val="90000"/>
              </a:lnSpc>
              <a:buClr>
                <a:srgbClr val="FF9900"/>
              </a:buClr>
              <a:buFont typeface="Wingdings" panose="05000000000000000000" pitchFamily="2" charset="2"/>
              <a:buAutoNum type="arabicPeriod"/>
            </a:pPr>
            <a:endParaRPr lang="el-GR" altLang="el-GR" sz="2400" b="1">
              <a:solidFill>
                <a:srgbClr val="FF9900"/>
              </a:solidFill>
            </a:endParaRPr>
          </a:p>
          <a:p>
            <a:pPr marL="609600" indent="-609600">
              <a:lnSpc>
                <a:spcPct val="90000"/>
              </a:lnSpc>
              <a:buClr>
                <a:srgbClr val="FF9900"/>
              </a:buClr>
              <a:buFont typeface="Wingdings" panose="05000000000000000000" pitchFamily="2" charset="2"/>
              <a:buAutoNum type="arabicPeriod"/>
            </a:pPr>
            <a:r>
              <a:rPr lang="en-US" altLang="el-GR" sz="2400" b="1">
                <a:solidFill>
                  <a:srgbClr val="FF9900"/>
                </a:solidFill>
              </a:rPr>
              <a:t>NUCLEIC ACID-BASED GENE SILENCING MOLECULES</a:t>
            </a:r>
            <a:endParaRPr lang="en-US" altLang="el-GR" sz="2400" b="1" i="1">
              <a:solidFill>
                <a:srgbClr val="FF9900"/>
              </a:solidFill>
            </a:endParaRPr>
          </a:p>
          <a:p>
            <a:pPr marL="1371600" lvl="2" indent="-457200">
              <a:lnSpc>
                <a:spcPct val="90000"/>
              </a:lnSpc>
              <a:buClr>
                <a:srgbClr val="FF9900"/>
              </a:buClr>
              <a:buFont typeface="Wingdings" panose="05000000000000000000" pitchFamily="2" charset="2"/>
              <a:buChar char="§"/>
            </a:pPr>
            <a:r>
              <a:rPr lang="en-US" altLang="el-GR" sz="2000" b="1"/>
              <a:t>Antisense oligonucleotides</a:t>
            </a:r>
            <a:r>
              <a:rPr lang="el-GR" altLang="el-GR" sz="2000" b="1"/>
              <a:t> (ΑΟΝ)</a:t>
            </a:r>
          </a:p>
          <a:p>
            <a:pPr marL="1371600" lvl="2" indent="-457200">
              <a:lnSpc>
                <a:spcPct val="90000"/>
              </a:lnSpc>
              <a:buClr>
                <a:srgbClr val="FF9900"/>
              </a:buClr>
              <a:buFont typeface="Wingdings" panose="05000000000000000000" pitchFamily="2" charset="2"/>
              <a:buChar char="§"/>
            </a:pPr>
            <a:r>
              <a:rPr lang="en-US" altLang="el-GR" sz="2000" b="1"/>
              <a:t>Riboenzymes</a:t>
            </a:r>
          </a:p>
          <a:p>
            <a:pPr marL="1371600" lvl="2" indent="-457200">
              <a:lnSpc>
                <a:spcPct val="90000"/>
              </a:lnSpc>
              <a:buClr>
                <a:srgbClr val="FF9900"/>
              </a:buClr>
              <a:buFont typeface="Wingdings" panose="05000000000000000000" pitchFamily="2" charset="2"/>
              <a:buChar char="§"/>
            </a:pPr>
            <a:r>
              <a:rPr lang="en-US" altLang="el-GR" sz="2000" b="1"/>
              <a:t>siRNAs </a:t>
            </a:r>
            <a:endParaRPr lang="el-GR" altLang="el-GR" sz="2000" b="1">
              <a:solidFill>
                <a:srgbClr val="FF9900"/>
              </a:solidFill>
            </a:endParaRPr>
          </a:p>
          <a:p>
            <a:pPr marL="1371600" lvl="2" indent="-457200">
              <a:lnSpc>
                <a:spcPct val="90000"/>
              </a:lnSpc>
              <a:buClr>
                <a:srgbClr val="FF9900"/>
              </a:buClr>
              <a:buNone/>
            </a:pPr>
            <a:endParaRPr lang="el-GR" altLang="el-GR" sz="2000"/>
          </a:p>
        </p:txBody>
      </p:sp>
      <p:pic>
        <p:nvPicPr>
          <p:cNvPr id="45060" name="Εικόνα 4">
            <a:extLst>
              <a:ext uri="{FF2B5EF4-FFF2-40B4-BE49-F238E27FC236}">
                <a16:creationId xmlns:a16="http://schemas.microsoft.com/office/drawing/2014/main" id="{47C9EC9F-BC05-C2CC-95BC-30C80A628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5">
            <a:extLst>
              <a:ext uri="{FF2B5EF4-FFF2-40B4-BE49-F238E27FC236}">
                <a16:creationId xmlns:a16="http://schemas.microsoft.com/office/drawing/2014/main" id="{61A7AB93-D6C6-F2D0-A6D8-3E25F1FA98DC}"/>
              </a:ext>
            </a:extLst>
          </p:cNvPr>
          <p:cNvSpPr txBox="1">
            <a:spLocks noChangeArrowheads="1"/>
          </p:cNvSpPr>
          <p:nvPr/>
        </p:nvSpPr>
        <p:spPr bwMode="auto">
          <a:xfrm>
            <a:off x="5700713" y="5935663"/>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0" fontAlgn="base" hangingPunct="0">
              <a:spcBef>
                <a:spcPct val="0"/>
              </a:spcBef>
              <a:spcAft>
                <a:spcPct val="0"/>
              </a:spcAft>
              <a:buNone/>
            </a:pPr>
            <a:r>
              <a:rPr lang="el-GR" altLang="el-GR" sz="1600" b="1" i="1">
                <a:solidFill>
                  <a:srgbClr val="00CC00"/>
                </a:solidFill>
              </a:rPr>
              <a:t>https://www.youtube.com/watch?v=amEbIIwO1EM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igh-quality image (755K) - Opens new window">
            <a:hlinkClick r:id="rId3"/>
            <a:extLst>
              <a:ext uri="{FF2B5EF4-FFF2-40B4-BE49-F238E27FC236}">
                <a16:creationId xmlns:a16="http://schemas.microsoft.com/office/drawing/2014/main" id="{236D72A6-60D6-AB0C-7E32-5042BB530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988" y="66676"/>
            <a:ext cx="622935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595" name="Rectangle 3">
            <a:extLst>
              <a:ext uri="{FF2B5EF4-FFF2-40B4-BE49-F238E27FC236}">
                <a16:creationId xmlns:a16="http://schemas.microsoft.com/office/drawing/2014/main" id="{2A2ACF1E-2AA5-731F-B207-C3FD41641987}"/>
              </a:ext>
            </a:extLst>
          </p:cNvPr>
          <p:cNvSpPr>
            <a:spLocks noChangeArrowheads="1"/>
          </p:cNvSpPr>
          <p:nvPr/>
        </p:nvSpPr>
        <p:spPr bwMode="auto">
          <a:xfrm>
            <a:off x="1655763" y="5146675"/>
            <a:ext cx="2328862" cy="825500"/>
          </a:xfrm>
          <a:prstGeom prst="rect">
            <a:avLst/>
          </a:prstGeom>
          <a:noFill/>
          <a:ln w="19050" algn="ctr">
            <a:noFill/>
            <a:miter lim="800000"/>
            <a:headEnd/>
            <a:tailEnd type="none" w="lg" len="lg"/>
          </a:ln>
          <a:effectLst/>
        </p:spPr>
        <p:txBody>
          <a:bodyPr wrap="none" lIns="91632" tIns="45816" rIns="91632" bIns="45816" anchor="ctr">
            <a:spAutoFit/>
          </a:bodyPr>
          <a:lstStyle/>
          <a:p>
            <a:pPr algn="ctr" eaLnBrk="0" fontAlgn="base" hangingPunct="0">
              <a:lnSpc>
                <a:spcPct val="97000"/>
              </a:lnSpc>
              <a:spcBef>
                <a:spcPct val="0"/>
              </a:spcBef>
              <a:spcAft>
                <a:spcPct val="0"/>
              </a:spcAft>
              <a:buClr>
                <a:srgbClr val="000000"/>
              </a:buClr>
              <a:buSzPct val="100000"/>
              <a:defRPr/>
            </a:pPr>
            <a:r>
              <a:rPr lang="en-GB" sz="1600" b="1" i="1">
                <a:solidFill>
                  <a:srgbClr val="00CC00"/>
                </a:solidFill>
                <a:effectLst>
                  <a:outerShdw blurRad="38100" dist="38100" dir="2700000" algn="tl">
                    <a:srgbClr val="000000"/>
                  </a:outerShdw>
                </a:effectLst>
                <a:latin typeface="Arial" panose="020B0604020202020204" pitchFamily="34" charset="0"/>
                <a:cs typeface="Arial" pitchFamily="34" charset="0"/>
              </a:rPr>
              <a:t>Karamouzis, Argiris, </a:t>
            </a:r>
          </a:p>
          <a:p>
            <a:pPr algn="ctr" eaLnBrk="0" fontAlgn="base" hangingPunct="0">
              <a:lnSpc>
                <a:spcPct val="97000"/>
              </a:lnSpc>
              <a:spcBef>
                <a:spcPct val="0"/>
              </a:spcBef>
              <a:spcAft>
                <a:spcPct val="0"/>
              </a:spcAft>
              <a:buClr>
                <a:srgbClr val="000000"/>
              </a:buClr>
              <a:buSzPct val="100000"/>
              <a:defRPr/>
            </a:pPr>
            <a:r>
              <a:rPr lang="en-GB" sz="1600" b="1" i="1">
                <a:solidFill>
                  <a:srgbClr val="00CC00"/>
                </a:solidFill>
                <a:effectLst>
                  <a:outerShdw blurRad="38100" dist="38100" dir="2700000" algn="tl">
                    <a:srgbClr val="000000"/>
                  </a:outerShdw>
                </a:effectLst>
                <a:latin typeface="Arial" panose="020B0604020202020204" pitchFamily="34" charset="0"/>
                <a:cs typeface="Arial" pitchFamily="34" charset="0"/>
              </a:rPr>
              <a:t>Raben &amp; Ferris</a:t>
            </a:r>
          </a:p>
          <a:p>
            <a:pPr algn="ctr" eaLnBrk="0" fontAlgn="base" hangingPunct="0">
              <a:lnSpc>
                <a:spcPct val="97000"/>
              </a:lnSpc>
              <a:spcBef>
                <a:spcPct val="0"/>
              </a:spcBef>
              <a:spcAft>
                <a:spcPct val="0"/>
              </a:spcAft>
              <a:buClr>
                <a:srgbClr val="000000"/>
              </a:buClr>
              <a:buSzPct val="100000"/>
              <a:defRPr/>
            </a:pPr>
            <a:r>
              <a:rPr lang="en-GB" sz="1600" b="1" i="1">
                <a:solidFill>
                  <a:srgbClr val="00CC00"/>
                </a:solidFill>
                <a:effectLst>
                  <a:outerShdw blurRad="38100" dist="38100" dir="2700000" algn="tl">
                    <a:srgbClr val="000000"/>
                  </a:outerShdw>
                </a:effectLst>
                <a:latin typeface="Arial" panose="020B0604020202020204" pitchFamily="34" charset="0"/>
                <a:cs typeface="Arial" pitchFamily="34" charset="0"/>
              </a:rPr>
              <a:t> Lancet 2008;371:1695</a:t>
            </a:r>
          </a:p>
        </p:txBody>
      </p:sp>
      <p:sp>
        <p:nvSpPr>
          <p:cNvPr id="47108" name="Rectangle 4">
            <a:extLst>
              <a:ext uri="{FF2B5EF4-FFF2-40B4-BE49-F238E27FC236}">
                <a16:creationId xmlns:a16="http://schemas.microsoft.com/office/drawing/2014/main" id="{B898E402-841A-CE23-DCA7-1DF5597DD2E8}"/>
              </a:ext>
            </a:extLst>
          </p:cNvPr>
          <p:cNvSpPr>
            <a:spLocks noChangeArrowheads="1"/>
          </p:cNvSpPr>
          <p:nvPr/>
        </p:nvSpPr>
        <p:spPr bwMode="auto">
          <a:xfrm>
            <a:off x="1524001" y="1597026"/>
            <a:ext cx="26892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GB" altLang="el-GR" sz="2800" b="1">
                <a:solidFill>
                  <a:srgbClr val="FFFF00"/>
                </a:solidFill>
              </a:rPr>
              <a:t>Molecular signalling pathways and novel targeted agents</a:t>
            </a:r>
          </a:p>
        </p:txBody>
      </p:sp>
      <p:pic>
        <p:nvPicPr>
          <p:cNvPr id="47109" name="Εικόνα 4">
            <a:extLst>
              <a:ext uri="{FF2B5EF4-FFF2-40B4-BE49-F238E27FC236}">
                <a16:creationId xmlns:a16="http://schemas.microsoft.com/office/drawing/2014/main" id="{772DEF56-8DEB-07ED-35BF-44FEB8927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548A5BE0-AC7B-7E07-DBAE-E21C5F1AA100}"/>
              </a:ext>
            </a:extLst>
          </p:cNvPr>
          <p:cNvSpPr>
            <a:spLocks noGrp="1" noChangeArrowheads="1"/>
          </p:cNvSpPr>
          <p:nvPr>
            <p:ph type="title"/>
          </p:nvPr>
        </p:nvSpPr>
        <p:spPr/>
        <p:txBody>
          <a:bodyPr/>
          <a:lstStyle/>
          <a:p>
            <a:r>
              <a:rPr lang="en-US" altLang="el-GR" sz="2800">
                <a:solidFill>
                  <a:srgbClr val="FFFF00"/>
                </a:solidFill>
              </a:rPr>
              <a:t>EGFR Inhibitors Actions</a:t>
            </a:r>
            <a:endParaRPr lang="el-GR" altLang="el-GR" sz="2400">
              <a:solidFill>
                <a:schemeClr val="accent1"/>
              </a:solidFill>
            </a:endParaRPr>
          </a:p>
        </p:txBody>
      </p:sp>
      <p:sp>
        <p:nvSpPr>
          <p:cNvPr id="49155" name="Rectangle 15">
            <a:extLst>
              <a:ext uri="{FF2B5EF4-FFF2-40B4-BE49-F238E27FC236}">
                <a16:creationId xmlns:a16="http://schemas.microsoft.com/office/drawing/2014/main" id="{5AB2A7DC-D173-E4B3-3B26-71E082EF1565}"/>
              </a:ext>
            </a:extLst>
          </p:cNvPr>
          <p:cNvSpPr>
            <a:spLocks noGrp="1" noChangeArrowheads="1"/>
          </p:cNvSpPr>
          <p:nvPr>
            <p:ph type="body" idx="1"/>
          </p:nvPr>
        </p:nvSpPr>
        <p:spPr>
          <a:xfrm>
            <a:off x="1919288" y="1412876"/>
            <a:ext cx="8229600" cy="4862513"/>
          </a:xfrm>
        </p:spPr>
        <p:txBody>
          <a:bodyPr/>
          <a:lstStyle/>
          <a:p>
            <a:pPr>
              <a:buClr>
                <a:srgbClr val="FF9900"/>
              </a:buClr>
              <a:buFont typeface="Wingdings" panose="05000000000000000000" pitchFamily="2" charset="2"/>
              <a:buChar char="Ø"/>
            </a:pPr>
            <a:r>
              <a:rPr lang="en-US" altLang="el-GR" sz="2400" b="1"/>
              <a:t>Cellular Cycle arrest in G1 phase</a:t>
            </a:r>
            <a:endParaRPr lang="el-GR" altLang="el-GR" sz="2400" b="1"/>
          </a:p>
          <a:p>
            <a:pPr>
              <a:buClr>
                <a:srgbClr val="FF9900"/>
              </a:buClr>
              <a:buFont typeface="Wingdings" panose="05000000000000000000" pitchFamily="2" charset="2"/>
              <a:buChar char="Ø"/>
            </a:pPr>
            <a:endParaRPr lang="el-GR" altLang="el-GR" sz="2400" b="1"/>
          </a:p>
          <a:p>
            <a:pPr>
              <a:buClr>
                <a:srgbClr val="FF9900"/>
              </a:buClr>
              <a:buFont typeface="Wingdings" panose="05000000000000000000" pitchFamily="2" charset="2"/>
              <a:buChar char="Ø"/>
            </a:pPr>
            <a:r>
              <a:rPr lang="en-US" altLang="el-GR" sz="2400" b="1"/>
              <a:t>Apoptosis induction (modulation of the levels of pro- and anti-apoptotic proteins)</a:t>
            </a:r>
            <a:endParaRPr lang="el-GR" altLang="el-GR" sz="2400" b="1"/>
          </a:p>
          <a:p>
            <a:pPr>
              <a:buClr>
                <a:srgbClr val="FF9900"/>
              </a:buClr>
              <a:buFont typeface="Wingdings" panose="05000000000000000000" pitchFamily="2" charset="2"/>
              <a:buChar char="Ø"/>
            </a:pPr>
            <a:endParaRPr lang="el-GR" altLang="el-GR" sz="2400" b="1"/>
          </a:p>
          <a:p>
            <a:pPr>
              <a:buClr>
                <a:srgbClr val="FF9900"/>
              </a:buClr>
              <a:buFont typeface="Wingdings" panose="05000000000000000000" pitchFamily="2" charset="2"/>
              <a:buChar char="Ø"/>
            </a:pPr>
            <a:r>
              <a:rPr lang="en-US" altLang="el-GR" sz="2400" b="1"/>
              <a:t>Negatively affect neo-angiogenesis </a:t>
            </a:r>
            <a:r>
              <a:rPr lang="el-GR" altLang="el-GR" sz="2400" b="1"/>
              <a:t>(</a:t>
            </a:r>
            <a:r>
              <a:rPr lang="en-US" altLang="el-GR" sz="2400" b="1"/>
              <a:t>de-regulation of the expression of VEGF</a:t>
            </a:r>
            <a:r>
              <a:rPr lang="el-GR" altLang="el-GR" sz="2400" b="1"/>
              <a:t> </a:t>
            </a:r>
            <a:r>
              <a:rPr lang="en-US" altLang="el-GR" sz="2400" b="1"/>
              <a:t>and other molecules)</a:t>
            </a:r>
            <a:r>
              <a:rPr lang="el-GR" altLang="el-GR" sz="2400" b="1"/>
              <a:t> </a:t>
            </a:r>
          </a:p>
          <a:p>
            <a:pPr>
              <a:buClr>
                <a:srgbClr val="FF9900"/>
              </a:buClr>
              <a:buFont typeface="Wingdings" panose="05000000000000000000" pitchFamily="2" charset="2"/>
              <a:buChar char="Ø"/>
            </a:pPr>
            <a:endParaRPr lang="el-GR" altLang="el-GR" sz="2400" b="1"/>
          </a:p>
          <a:p>
            <a:pPr>
              <a:buClr>
                <a:srgbClr val="FF9900"/>
              </a:buClr>
              <a:buFont typeface="Wingdings" panose="05000000000000000000" pitchFamily="2" charset="2"/>
              <a:buChar char="Ø"/>
            </a:pPr>
            <a:r>
              <a:rPr lang="en-US" altLang="el-GR" sz="2400" b="1"/>
              <a:t>Impact DNA damage repair mechanisms</a:t>
            </a:r>
            <a:endParaRPr lang="el-GR" altLang="el-GR" sz="2400" b="1"/>
          </a:p>
        </p:txBody>
      </p:sp>
      <p:sp>
        <p:nvSpPr>
          <p:cNvPr id="49156" name="Text Box 8">
            <a:extLst>
              <a:ext uri="{FF2B5EF4-FFF2-40B4-BE49-F238E27FC236}">
                <a16:creationId xmlns:a16="http://schemas.microsoft.com/office/drawing/2014/main" id="{99060F0C-8EF2-9076-AAC0-E2974AE61212}"/>
              </a:ext>
            </a:extLst>
          </p:cNvPr>
          <p:cNvSpPr txBox="1">
            <a:spLocks noChangeArrowheads="1"/>
          </p:cNvSpPr>
          <p:nvPr/>
        </p:nvSpPr>
        <p:spPr bwMode="auto">
          <a:xfrm>
            <a:off x="1847851" y="5084763"/>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50000"/>
              </a:spcBef>
              <a:spcAft>
                <a:spcPct val="0"/>
              </a:spcAft>
              <a:buClr>
                <a:srgbClr val="000000"/>
              </a:buClr>
              <a:buNone/>
            </a:pPr>
            <a:endParaRPr lang="en-GB" altLang="el-GR" sz="1800" b="1" i="1">
              <a:solidFill>
                <a:srgbClr val="00CC00"/>
              </a:solidFill>
            </a:endParaRPr>
          </a:p>
        </p:txBody>
      </p:sp>
      <p:sp>
        <p:nvSpPr>
          <p:cNvPr id="49157" name="Text Box 9">
            <a:extLst>
              <a:ext uri="{FF2B5EF4-FFF2-40B4-BE49-F238E27FC236}">
                <a16:creationId xmlns:a16="http://schemas.microsoft.com/office/drawing/2014/main" id="{2C430D50-5FC3-9AE0-87A2-EB8976D7AEF1}"/>
              </a:ext>
            </a:extLst>
          </p:cNvPr>
          <p:cNvSpPr txBox="1">
            <a:spLocks noChangeArrowheads="1"/>
          </p:cNvSpPr>
          <p:nvPr/>
        </p:nvSpPr>
        <p:spPr bwMode="auto">
          <a:xfrm>
            <a:off x="2690814" y="5681663"/>
            <a:ext cx="2181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n-GB" altLang="el-GR" sz="1800" b="1" i="1">
              <a:solidFill>
                <a:srgbClr val="00CC00"/>
              </a:solidFill>
            </a:endParaRPr>
          </a:p>
        </p:txBody>
      </p:sp>
      <p:pic>
        <p:nvPicPr>
          <p:cNvPr id="49158" name="Εικόνα 4">
            <a:extLst>
              <a:ext uri="{FF2B5EF4-FFF2-40B4-BE49-F238E27FC236}">
                <a16:creationId xmlns:a16="http://schemas.microsoft.com/office/drawing/2014/main" id="{25734F88-CC28-05F9-0BB5-6FB0BB212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
            <a:extLst>
              <a:ext uri="{FF2B5EF4-FFF2-40B4-BE49-F238E27FC236}">
                <a16:creationId xmlns:a16="http://schemas.microsoft.com/office/drawing/2014/main" id="{75E8397B-D3C2-9469-A071-143A172CF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1120775"/>
            <a:ext cx="7053262"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15" name="Text Box 3">
            <a:extLst>
              <a:ext uri="{FF2B5EF4-FFF2-40B4-BE49-F238E27FC236}">
                <a16:creationId xmlns:a16="http://schemas.microsoft.com/office/drawing/2014/main" id="{F537255F-06EE-9069-D223-61C1E14490E5}"/>
              </a:ext>
            </a:extLst>
          </p:cNvPr>
          <p:cNvSpPr txBox="1">
            <a:spLocks noChangeArrowheads="1"/>
          </p:cNvSpPr>
          <p:nvPr/>
        </p:nvSpPr>
        <p:spPr bwMode="auto">
          <a:xfrm>
            <a:off x="3868739" y="6457951"/>
            <a:ext cx="6613525" cy="268663"/>
          </a:xfrm>
          <a:prstGeom prst="rect">
            <a:avLst/>
          </a:prstGeom>
          <a:noFill/>
          <a:ln w="9525">
            <a:noFill/>
            <a:miter lim="800000"/>
            <a:headEnd/>
            <a:tailEnd/>
          </a:ln>
        </p:spPr>
        <p:txBody>
          <a:bodyPr lIns="0" tIns="0" rIns="0" bIns="0">
            <a:spAutoFit/>
          </a:bodyPr>
          <a:lstStyle/>
          <a:p>
            <a:pPr algn="r" defTabSz="828675">
              <a:lnSpc>
                <a:spcPct val="97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defRPr/>
            </a:pPr>
            <a:r>
              <a:rPr lang="en-GB">
                <a:effectLst>
                  <a:outerShdw blurRad="38100" dist="38100" dir="2700000" algn="tl">
                    <a:srgbClr val="000000"/>
                  </a:outerShdw>
                </a:effectLst>
              </a:rPr>
              <a:t>Karamouzis MV et al. Int J Biochem Cell Biol 2007;39:851</a:t>
            </a:r>
          </a:p>
        </p:txBody>
      </p:sp>
      <p:pic>
        <p:nvPicPr>
          <p:cNvPr id="53252" name="Εικόνα 4">
            <a:extLst>
              <a:ext uri="{FF2B5EF4-FFF2-40B4-BE49-F238E27FC236}">
                <a16:creationId xmlns:a16="http://schemas.microsoft.com/office/drawing/2014/main" id="{879B7F11-331A-DBB0-FC74-11061A6F3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a:extLst>
              <a:ext uri="{FF2B5EF4-FFF2-40B4-BE49-F238E27FC236}">
                <a16:creationId xmlns:a16="http://schemas.microsoft.com/office/drawing/2014/main" id="{012F7E64-F8B0-1969-312B-C28C8E230410}"/>
              </a:ext>
            </a:extLst>
          </p:cNvPr>
          <p:cNvSpPr>
            <a:spLocks noChangeArrowheads="1"/>
          </p:cNvSpPr>
          <p:nvPr/>
        </p:nvSpPr>
        <p:spPr bwMode="auto">
          <a:xfrm>
            <a:off x="1981200" y="160338"/>
            <a:ext cx="8229600" cy="1143000"/>
          </a:xfrm>
          <a:prstGeom prst="rect">
            <a:avLst/>
          </a:prstGeom>
          <a:noFill/>
          <a:ln w="9525">
            <a:noFill/>
            <a:miter lim="800000"/>
            <a:headEnd/>
            <a:tailEnd/>
          </a:ln>
          <a:effectLst/>
        </p:spPr>
        <p:txBody>
          <a:bodyPr anchor="ctr"/>
          <a:lstStyle/>
          <a:p>
            <a:pPr algn="ctr">
              <a:lnSpc>
                <a:spcPct val="97000"/>
              </a:lnSpc>
              <a:buClr>
                <a:srgbClr val="000000"/>
              </a:buClr>
              <a:buSzPct val="100000"/>
              <a:buFont typeface="Times New Roman" panose="02020603050405020304" pitchFamily="18" charset="0"/>
              <a:buNone/>
              <a:defRPr/>
            </a:pPr>
            <a:r>
              <a:rPr lang="en-GB" sz="3200" dirty="0">
                <a:solidFill>
                  <a:srgbClr val="FFFF00"/>
                </a:solidFill>
                <a:effectLst>
                  <a:outerShdw blurRad="38100" dist="38100" dir="2700000" algn="tl">
                    <a:srgbClr val="000000"/>
                  </a:outerShdw>
                </a:effectLst>
              </a:rPr>
              <a:t>ER</a:t>
            </a:r>
            <a:r>
              <a:rPr lang="el-GR" sz="3200" dirty="0">
                <a:solidFill>
                  <a:srgbClr val="FFFF00"/>
                </a:solidFill>
                <a:effectLst>
                  <a:outerShdw blurRad="38100" dist="38100" dir="2700000" algn="tl">
                    <a:srgbClr val="000000"/>
                  </a:outerShdw>
                </a:effectLst>
              </a:rPr>
              <a:t>Β</a:t>
            </a:r>
            <a:r>
              <a:rPr lang="en-GB" sz="3200" dirty="0">
                <a:solidFill>
                  <a:srgbClr val="FFFF00"/>
                </a:solidFill>
                <a:effectLst>
                  <a:outerShdw blurRad="38100" dist="38100" dir="2700000" algn="tl">
                    <a:srgbClr val="000000"/>
                  </a:outerShdw>
                </a:effectLst>
              </a:rPr>
              <a:t>B Receptor Family</a:t>
            </a:r>
            <a:endParaRPr lang="en-GB" sz="3400" dirty="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reeform 362">
            <a:extLst>
              <a:ext uri="{FF2B5EF4-FFF2-40B4-BE49-F238E27FC236}">
                <a16:creationId xmlns:a16="http://schemas.microsoft.com/office/drawing/2014/main" id="{E1B013A5-48DD-BB1D-4DAE-C5A825256EAE}"/>
              </a:ext>
            </a:extLst>
          </p:cNvPr>
          <p:cNvSpPr>
            <a:spLocks/>
          </p:cNvSpPr>
          <p:nvPr/>
        </p:nvSpPr>
        <p:spPr bwMode="auto">
          <a:xfrm>
            <a:off x="7229476" y="4122739"/>
            <a:ext cx="2767013" cy="1912937"/>
          </a:xfrm>
          <a:custGeom>
            <a:avLst/>
            <a:gdLst>
              <a:gd name="T0" fmla="*/ 143160499 w 2505472"/>
              <a:gd name="T1" fmla="*/ 2147483646 h 1648945"/>
              <a:gd name="T2" fmla="*/ 116151610 w 2505472"/>
              <a:gd name="T3" fmla="*/ 2147483646 h 1648945"/>
              <a:gd name="T4" fmla="*/ 125155205 w 2505472"/>
              <a:gd name="T5" fmla="*/ 2147483646 h 1648945"/>
              <a:gd name="T6" fmla="*/ 98894984 w 2505472"/>
              <a:gd name="T7" fmla="*/ 2147483646 h 1648945"/>
              <a:gd name="T8" fmla="*/ 58524777 w 2505472"/>
              <a:gd name="T9" fmla="*/ 2147483646 h 1648945"/>
              <a:gd name="T10" fmla="*/ 36015668 w 2505472"/>
              <a:gd name="T11" fmla="*/ 2147483646 h 1648945"/>
              <a:gd name="T12" fmla="*/ 24760338 w 2505472"/>
              <a:gd name="T13" fmla="*/ 2147483646 h 1648945"/>
              <a:gd name="T14" fmla="*/ 0 w 2505472"/>
              <a:gd name="T15" fmla="*/ 2147483646 h 1648945"/>
              <a:gd name="T16" fmla="*/ 24760338 w 2505472"/>
              <a:gd name="T17" fmla="*/ 2147483646 h 1648945"/>
              <a:gd name="T18" fmla="*/ 112546788 w 2505472"/>
              <a:gd name="T19" fmla="*/ 2147483646 h 1648945"/>
              <a:gd name="T20" fmla="*/ 162065674 w 2505472"/>
              <a:gd name="T21" fmla="*/ 2147483646 h 1648945"/>
              <a:gd name="T22" fmla="*/ 324129755 w 2505472"/>
              <a:gd name="T23" fmla="*/ 2147483646 h 1648945"/>
              <a:gd name="T24" fmla="*/ 533462740 w 2505472"/>
              <a:gd name="T25" fmla="*/ 2147483646 h 1648945"/>
              <a:gd name="T26" fmla="*/ 772057189 w 2505472"/>
              <a:gd name="T27" fmla="*/ 2147483646 h 1648945"/>
              <a:gd name="T28" fmla="*/ 965634203 w 2505472"/>
              <a:gd name="T29" fmla="*/ 2147483646 h 1648945"/>
              <a:gd name="T30" fmla="*/ 1183968711 w 2505472"/>
              <a:gd name="T31" fmla="*/ 592874626 h 1648945"/>
              <a:gd name="T32" fmla="*/ 1397801599 w 2505472"/>
              <a:gd name="T33" fmla="*/ 324402259 h 1648945"/>
              <a:gd name="T34" fmla="*/ 1472081427 w 2505472"/>
              <a:gd name="T35" fmla="*/ 727110093 h 1648945"/>
              <a:gd name="T36" fmla="*/ 1719677773 w 2505472"/>
              <a:gd name="T37" fmla="*/ 123040280 h 1648945"/>
              <a:gd name="T38" fmla="*/ 2037050050 w 2505472"/>
              <a:gd name="T39" fmla="*/ 190174091 h 1648945"/>
              <a:gd name="T40" fmla="*/ 2147483646 w 2505472"/>
              <a:gd name="T41" fmla="*/ 1264071966 h 1648945"/>
              <a:gd name="T42" fmla="*/ 2147483646 w 2505472"/>
              <a:gd name="T43" fmla="*/ 2147483646 h 1648945"/>
              <a:gd name="T44" fmla="*/ 2147483646 w 2505472"/>
              <a:gd name="T45" fmla="*/ 2147483646 h 1648945"/>
              <a:gd name="T46" fmla="*/ 2147483646 w 2505472"/>
              <a:gd name="T47" fmla="*/ 2147483646 h 1648945"/>
              <a:gd name="T48" fmla="*/ 2147483646 w 2505472"/>
              <a:gd name="T49" fmla="*/ 2147483646 h 1648945"/>
              <a:gd name="T50" fmla="*/ 2147483646 w 2505472"/>
              <a:gd name="T51" fmla="*/ 2147483646 h 1648945"/>
              <a:gd name="T52" fmla="*/ 2147483646 w 2505472"/>
              <a:gd name="T53" fmla="*/ 2147483646 h 1648945"/>
              <a:gd name="T54" fmla="*/ 2147483646 w 2505472"/>
              <a:gd name="T55" fmla="*/ 2147483646 h 1648945"/>
              <a:gd name="T56" fmla="*/ 2147483646 w 2505472"/>
              <a:gd name="T57" fmla="*/ 2147483646 h 1648945"/>
              <a:gd name="T58" fmla="*/ 2147483646 w 2505472"/>
              <a:gd name="T59" fmla="*/ 2147483646 h 1648945"/>
              <a:gd name="T60" fmla="*/ 1911002539 w 2505472"/>
              <a:gd name="T61" fmla="*/ 2147483646 h 1648945"/>
              <a:gd name="T62" fmla="*/ 220634635 w 2505472"/>
              <a:gd name="T63" fmla="*/ 2147483646 h 16489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5472"/>
              <a:gd name="T97" fmla="*/ 0 h 1648945"/>
              <a:gd name="T98" fmla="*/ 2505472 w 2505472"/>
              <a:gd name="T99" fmla="*/ 1648945 h 16489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5472" h="1648945">
                <a:moveTo>
                  <a:pt x="151452" y="1632635"/>
                </a:moveTo>
                <a:cubicBezTo>
                  <a:pt x="138991" y="1630410"/>
                  <a:pt x="126053" y="1634544"/>
                  <a:pt x="122878" y="1630351"/>
                </a:cubicBezTo>
                <a:cubicBezTo>
                  <a:pt x="119703" y="1626158"/>
                  <a:pt x="135445" y="1617009"/>
                  <a:pt x="132402" y="1607479"/>
                </a:cubicBezTo>
                <a:cubicBezTo>
                  <a:pt x="129359" y="1597949"/>
                  <a:pt x="116370" y="1586191"/>
                  <a:pt x="104622" y="1573173"/>
                </a:cubicBezTo>
                <a:cubicBezTo>
                  <a:pt x="92874" y="1560156"/>
                  <a:pt x="73000" y="1555098"/>
                  <a:pt x="61913" y="1529374"/>
                </a:cubicBezTo>
                <a:cubicBezTo>
                  <a:pt x="50826" y="1503650"/>
                  <a:pt x="44053" y="1475749"/>
                  <a:pt x="38100" y="1418828"/>
                </a:cubicBezTo>
                <a:cubicBezTo>
                  <a:pt x="32147" y="1361907"/>
                  <a:pt x="32544" y="1258888"/>
                  <a:pt x="26194" y="1187847"/>
                </a:cubicBezTo>
                <a:cubicBezTo>
                  <a:pt x="19844" y="1116806"/>
                  <a:pt x="0" y="1050925"/>
                  <a:pt x="0" y="992584"/>
                </a:cubicBezTo>
                <a:cubicBezTo>
                  <a:pt x="0" y="934243"/>
                  <a:pt x="6350" y="877490"/>
                  <a:pt x="26194" y="837803"/>
                </a:cubicBezTo>
                <a:cubicBezTo>
                  <a:pt x="46038" y="798116"/>
                  <a:pt x="94854" y="812403"/>
                  <a:pt x="119063" y="754459"/>
                </a:cubicBezTo>
                <a:cubicBezTo>
                  <a:pt x="143272" y="696515"/>
                  <a:pt x="134144" y="567531"/>
                  <a:pt x="171450" y="490140"/>
                </a:cubicBezTo>
                <a:cubicBezTo>
                  <a:pt x="208756" y="412749"/>
                  <a:pt x="277416" y="342899"/>
                  <a:pt x="342900" y="290115"/>
                </a:cubicBezTo>
                <a:cubicBezTo>
                  <a:pt x="408385" y="237331"/>
                  <a:pt x="485379" y="199231"/>
                  <a:pt x="564357" y="173434"/>
                </a:cubicBezTo>
                <a:cubicBezTo>
                  <a:pt x="643335" y="147637"/>
                  <a:pt x="740569" y="144065"/>
                  <a:pt x="816769" y="135334"/>
                </a:cubicBezTo>
                <a:cubicBezTo>
                  <a:pt x="892969" y="126603"/>
                  <a:pt x="948929" y="140097"/>
                  <a:pt x="1021557" y="121047"/>
                </a:cubicBezTo>
                <a:cubicBezTo>
                  <a:pt x="1094185" y="101997"/>
                  <a:pt x="1176338" y="39290"/>
                  <a:pt x="1252538" y="21034"/>
                </a:cubicBezTo>
                <a:cubicBezTo>
                  <a:pt x="1328738" y="2778"/>
                  <a:pt x="1427957" y="10715"/>
                  <a:pt x="1478757" y="11509"/>
                </a:cubicBezTo>
                <a:cubicBezTo>
                  <a:pt x="1529557" y="12303"/>
                  <a:pt x="1500585" y="26988"/>
                  <a:pt x="1557338" y="25797"/>
                </a:cubicBezTo>
                <a:cubicBezTo>
                  <a:pt x="1614091" y="24606"/>
                  <a:pt x="1719659" y="7540"/>
                  <a:pt x="1819275" y="4365"/>
                </a:cubicBezTo>
                <a:cubicBezTo>
                  <a:pt x="1918891" y="1190"/>
                  <a:pt x="2072085" y="0"/>
                  <a:pt x="2155032" y="6747"/>
                </a:cubicBezTo>
                <a:cubicBezTo>
                  <a:pt x="2237979" y="13494"/>
                  <a:pt x="2287985" y="22622"/>
                  <a:pt x="2316957" y="44847"/>
                </a:cubicBezTo>
                <a:cubicBezTo>
                  <a:pt x="2345929" y="67072"/>
                  <a:pt x="2311401" y="111522"/>
                  <a:pt x="2328863" y="140097"/>
                </a:cubicBezTo>
                <a:cubicBezTo>
                  <a:pt x="2346325" y="168672"/>
                  <a:pt x="2394348" y="206772"/>
                  <a:pt x="2421732" y="216297"/>
                </a:cubicBezTo>
                <a:cubicBezTo>
                  <a:pt x="2449116" y="225822"/>
                  <a:pt x="2480866" y="172641"/>
                  <a:pt x="2493169" y="197247"/>
                </a:cubicBezTo>
                <a:cubicBezTo>
                  <a:pt x="2505472" y="221853"/>
                  <a:pt x="2495153" y="295672"/>
                  <a:pt x="2495550" y="363934"/>
                </a:cubicBezTo>
                <a:cubicBezTo>
                  <a:pt x="2495947" y="432196"/>
                  <a:pt x="2495947" y="505222"/>
                  <a:pt x="2495550" y="606822"/>
                </a:cubicBezTo>
                <a:cubicBezTo>
                  <a:pt x="2495153" y="708422"/>
                  <a:pt x="2493566" y="873919"/>
                  <a:pt x="2493169" y="973534"/>
                </a:cubicBezTo>
                <a:cubicBezTo>
                  <a:pt x="2492772" y="1073149"/>
                  <a:pt x="2495947" y="1146571"/>
                  <a:pt x="2493169" y="1204515"/>
                </a:cubicBezTo>
                <a:cubicBezTo>
                  <a:pt x="2490391" y="1262459"/>
                  <a:pt x="2489597" y="1278731"/>
                  <a:pt x="2476500" y="1321197"/>
                </a:cubicBezTo>
                <a:cubicBezTo>
                  <a:pt x="2463403" y="1363663"/>
                  <a:pt x="2490391" y="1409700"/>
                  <a:pt x="2414588" y="1459309"/>
                </a:cubicBezTo>
                <a:cubicBezTo>
                  <a:pt x="2338785" y="1508918"/>
                  <a:pt x="2385211" y="1588761"/>
                  <a:pt x="2021682" y="1618853"/>
                </a:cubicBezTo>
                <a:cubicBezTo>
                  <a:pt x="1658153" y="1648945"/>
                  <a:pt x="475901" y="1605775"/>
                  <a:pt x="233411" y="1639862"/>
                </a:cubicBezTo>
              </a:path>
            </a:pathLst>
          </a:custGeom>
          <a:solidFill>
            <a:srgbClr val="FEFDDE">
              <a:alpha val="30196"/>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l-GR"/>
          </a:p>
        </p:txBody>
      </p:sp>
      <p:sp>
        <p:nvSpPr>
          <p:cNvPr id="352" name="Freeform 351">
            <a:extLst>
              <a:ext uri="{FF2B5EF4-FFF2-40B4-BE49-F238E27FC236}">
                <a16:creationId xmlns:a16="http://schemas.microsoft.com/office/drawing/2014/main" id="{720B476C-ABD0-DA4A-C95F-612F55ECF151}"/>
              </a:ext>
            </a:extLst>
          </p:cNvPr>
          <p:cNvSpPr/>
          <p:nvPr/>
        </p:nvSpPr>
        <p:spPr bwMode="auto">
          <a:xfrm>
            <a:off x="8029973" y="4262835"/>
            <a:ext cx="886221" cy="534590"/>
          </a:xfrm>
          <a:custGeom>
            <a:avLst/>
            <a:gdLst>
              <a:gd name="connsiteX0" fmla="*/ 66278 w 886221"/>
              <a:gd name="connsiteY0" fmla="*/ 371078 h 534590"/>
              <a:gd name="connsiteX1" fmla="*/ 56753 w 886221"/>
              <a:gd name="connsiteY1" fmla="*/ 261540 h 534590"/>
              <a:gd name="connsiteX2" fmla="*/ 128191 w 886221"/>
              <a:gd name="connsiteY2" fmla="*/ 161528 h 534590"/>
              <a:gd name="connsiteX3" fmla="*/ 206772 w 886221"/>
              <a:gd name="connsiteY3" fmla="*/ 78184 h 534590"/>
              <a:gd name="connsiteX4" fmla="*/ 299641 w 886221"/>
              <a:gd name="connsiteY4" fmla="*/ 11509 h 534590"/>
              <a:gd name="connsiteX5" fmla="*/ 452041 w 886221"/>
              <a:gd name="connsiteY5" fmla="*/ 9128 h 534590"/>
              <a:gd name="connsiteX6" fmla="*/ 533003 w 886221"/>
              <a:gd name="connsiteY6" fmla="*/ 9128 h 534590"/>
              <a:gd name="connsiteX7" fmla="*/ 609203 w 886221"/>
              <a:gd name="connsiteY7" fmla="*/ 32940 h 534590"/>
              <a:gd name="connsiteX8" fmla="*/ 671116 w 886221"/>
              <a:gd name="connsiteY8" fmla="*/ 47228 h 534590"/>
              <a:gd name="connsiteX9" fmla="*/ 766366 w 886221"/>
              <a:gd name="connsiteY9" fmla="*/ 118665 h 534590"/>
              <a:gd name="connsiteX10" fmla="*/ 825897 w 886221"/>
              <a:gd name="connsiteY10" fmla="*/ 185340 h 534590"/>
              <a:gd name="connsiteX11" fmla="*/ 866378 w 886221"/>
              <a:gd name="connsiteY11" fmla="*/ 292496 h 534590"/>
              <a:gd name="connsiteX12" fmla="*/ 883047 w 886221"/>
              <a:gd name="connsiteY12" fmla="*/ 349646 h 534590"/>
              <a:gd name="connsiteX13" fmla="*/ 859234 w 886221"/>
              <a:gd name="connsiteY13" fmla="*/ 442515 h 534590"/>
              <a:gd name="connsiteX14" fmla="*/ 721122 w 886221"/>
              <a:gd name="connsiteY14" fmla="*/ 480615 h 534590"/>
              <a:gd name="connsiteX15" fmla="*/ 454422 w 886221"/>
              <a:gd name="connsiteY15" fmla="*/ 516334 h 534590"/>
              <a:gd name="connsiteX16" fmla="*/ 66278 w 886221"/>
              <a:gd name="connsiteY16" fmla="*/ 371078 h 5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6221" h="534590">
                <a:moveTo>
                  <a:pt x="66278" y="371078"/>
                </a:moveTo>
                <a:cubicBezTo>
                  <a:pt x="0" y="328612"/>
                  <a:pt x="46434" y="296465"/>
                  <a:pt x="56753" y="261540"/>
                </a:cubicBezTo>
                <a:cubicBezTo>
                  <a:pt x="67072" y="226615"/>
                  <a:pt x="103188" y="192087"/>
                  <a:pt x="128191" y="161528"/>
                </a:cubicBezTo>
                <a:cubicBezTo>
                  <a:pt x="153194" y="130969"/>
                  <a:pt x="178197" y="103187"/>
                  <a:pt x="206772" y="78184"/>
                </a:cubicBezTo>
                <a:cubicBezTo>
                  <a:pt x="235347" y="53181"/>
                  <a:pt x="258763" y="23018"/>
                  <a:pt x="299641" y="11509"/>
                </a:cubicBezTo>
                <a:cubicBezTo>
                  <a:pt x="340519" y="0"/>
                  <a:pt x="413147" y="9525"/>
                  <a:pt x="452041" y="9128"/>
                </a:cubicBezTo>
                <a:cubicBezTo>
                  <a:pt x="490935" y="8731"/>
                  <a:pt x="506809" y="5159"/>
                  <a:pt x="533003" y="9128"/>
                </a:cubicBezTo>
                <a:cubicBezTo>
                  <a:pt x="559197" y="13097"/>
                  <a:pt x="586184" y="26590"/>
                  <a:pt x="609203" y="32940"/>
                </a:cubicBezTo>
                <a:cubicBezTo>
                  <a:pt x="632222" y="39290"/>
                  <a:pt x="644922" y="32941"/>
                  <a:pt x="671116" y="47228"/>
                </a:cubicBezTo>
                <a:cubicBezTo>
                  <a:pt x="697310" y="61515"/>
                  <a:pt x="740569" y="95646"/>
                  <a:pt x="766366" y="118665"/>
                </a:cubicBezTo>
                <a:cubicBezTo>
                  <a:pt x="792163" y="141684"/>
                  <a:pt x="809228" y="156368"/>
                  <a:pt x="825897" y="185340"/>
                </a:cubicBezTo>
                <a:cubicBezTo>
                  <a:pt x="842566" y="214312"/>
                  <a:pt x="856853" y="265112"/>
                  <a:pt x="866378" y="292496"/>
                </a:cubicBezTo>
                <a:cubicBezTo>
                  <a:pt x="875903" y="319880"/>
                  <a:pt x="884238" y="324643"/>
                  <a:pt x="883047" y="349646"/>
                </a:cubicBezTo>
                <a:cubicBezTo>
                  <a:pt x="881856" y="374649"/>
                  <a:pt x="886221" y="420687"/>
                  <a:pt x="859234" y="442515"/>
                </a:cubicBezTo>
                <a:cubicBezTo>
                  <a:pt x="832247" y="464343"/>
                  <a:pt x="788591" y="468312"/>
                  <a:pt x="721122" y="480615"/>
                </a:cubicBezTo>
                <a:cubicBezTo>
                  <a:pt x="653653" y="492918"/>
                  <a:pt x="563959" y="534590"/>
                  <a:pt x="454422" y="516334"/>
                </a:cubicBezTo>
                <a:cubicBezTo>
                  <a:pt x="344885" y="498078"/>
                  <a:pt x="132556" y="413544"/>
                  <a:pt x="66278" y="371078"/>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53" name="Freeform 352">
            <a:extLst>
              <a:ext uri="{FF2B5EF4-FFF2-40B4-BE49-F238E27FC236}">
                <a16:creationId xmlns:a16="http://schemas.microsoft.com/office/drawing/2014/main" id="{BF559345-4BF9-BFCB-30D6-A0525F072CF7}"/>
              </a:ext>
            </a:extLst>
          </p:cNvPr>
          <p:cNvSpPr/>
          <p:nvPr/>
        </p:nvSpPr>
        <p:spPr bwMode="auto">
          <a:xfrm>
            <a:off x="7638654" y="4329907"/>
            <a:ext cx="567929" cy="616346"/>
          </a:xfrm>
          <a:custGeom>
            <a:avLst/>
            <a:gdLst>
              <a:gd name="connsiteX0" fmla="*/ 90885 w 567929"/>
              <a:gd name="connsiteY0" fmla="*/ 613568 h 616346"/>
              <a:gd name="connsiteX1" fmla="*/ 40878 w 567929"/>
              <a:gd name="connsiteY1" fmla="*/ 575468 h 616346"/>
              <a:gd name="connsiteX2" fmla="*/ 2778 w 567929"/>
              <a:gd name="connsiteY2" fmla="*/ 499268 h 616346"/>
              <a:gd name="connsiteX3" fmla="*/ 24210 w 567929"/>
              <a:gd name="connsiteY3" fmla="*/ 401637 h 616346"/>
              <a:gd name="connsiteX4" fmla="*/ 26591 w 567929"/>
              <a:gd name="connsiteY4" fmla="*/ 332581 h 616346"/>
              <a:gd name="connsiteX5" fmla="*/ 36116 w 567929"/>
              <a:gd name="connsiteY5" fmla="*/ 270668 h 616346"/>
              <a:gd name="connsiteX6" fmla="*/ 76597 w 567929"/>
              <a:gd name="connsiteY6" fmla="*/ 168274 h 616346"/>
              <a:gd name="connsiteX7" fmla="*/ 157560 w 567929"/>
              <a:gd name="connsiteY7" fmla="*/ 103981 h 616346"/>
              <a:gd name="connsiteX8" fmla="*/ 255191 w 567929"/>
              <a:gd name="connsiteY8" fmla="*/ 58737 h 616346"/>
              <a:gd name="connsiteX9" fmla="*/ 329010 w 567929"/>
              <a:gd name="connsiteY9" fmla="*/ 11112 h 616346"/>
              <a:gd name="connsiteX10" fmla="*/ 417116 w 567929"/>
              <a:gd name="connsiteY10" fmla="*/ 6349 h 616346"/>
              <a:gd name="connsiteX11" fmla="*/ 483791 w 567929"/>
              <a:gd name="connsiteY11" fmla="*/ 6349 h 616346"/>
              <a:gd name="connsiteX12" fmla="*/ 531416 w 567929"/>
              <a:gd name="connsiteY12" fmla="*/ 11112 h 616346"/>
              <a:gd name="connsiteX13" fmla="*/ 567135 w 567929"/>
              <a:gd name="connsiteY13" fmla="*/ 73024 h 616346"/>
              <a:gd name="connsiteX14" fmla="*/ 536178 w 567929"/>
              <a:gd name="connsiteY14" fmla="*/ 249237 h 616346"/>
              <a:gd name="connsiteX15" fmla="*/ 440928 w 567929"/>
              <a:gd name="connsiteY15" fmla="*/ 451643 h 616346"/>
              <a:gd name="connsiteX16" fmla="*/ 231378 w 567929"/>
              <a:gd name="connsiteY16" fmla="*/ 558799 h 616346"/>
              <a:gd name="connsiteX17" fmla="*/ 90885 w 567929"/>
              <a:gd name="connsiteY17" fmla="*/ 613568 h 6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929" h="616346">
                <a:moveTo>
                  <a:pt x="90885" y="613568"/>
                </a:moveTo>
                <a:cubicBezTo>
                  <a:pt x="59135" y="616346"/>
                  <a:pt x="55563" y="594518"/>
                  <a:pt x="40878" y="575468"/>
                </a:cubicBezTo>
                <a:cubicBezTo>
                  <a:pt x="26194" y="556418"/>
                  <a:pt x="5556" y="528240"/>
                  <a:pt x="2778" y="499268"/>
                </a:cubicBezTo>
                <a:cubicBezTo>
                  <a:pt x="0" y="470296"/>
                  <a:pt x="20241" y="429418"/>
                  <a:pt x="24210" y="401637"/>
                </a:cubicBezTo>
                <a:cubicBezTo>
                  <a:pt x="28179" y="373856"/>
                  <a:pt x="24607" y="354409"/>
                  <a:pt x="26591" y="332581"/>
                </a:cubicBezTo>
                <a:cubicBezTo>
                  <a:pt x="28575" y="310753"/>
                  <a:pt x="27782" y="298053"/>
                  <a:pt x="36116" y="270668"/>
                </a:cubicBezTo>
                <a:cubicBezTo>
                  <a:pt x="44450" y="243283"/>
                  <a:pt x="56356" y="196055"/>
                  <a:pt x="76597" y="168274"/>
                </a:cubicBezTo>
                <a:cubicBezTo>
                  <a:pt x="96838" y="140493"/>
                  <a:pt x="127794" y="122237"/>
                  <a:pt x="157560" y="103981"/>
                </a:cubicBezTo>
                <a:cubicBezTo>
                  <a:pt x="187326" y="85725"/>
                  <a:pt x="226616" y="74215"/>
                  <a:pt x="255191" y="58737"/>
                </a:cubicBezTo>
                <a:cubicBezTo>
                  <a:pt x="283766" y="43259"/>
                  <a:pt x="302023" y="19843"/>
                  <a:pt x="329010" y="11112"/>
                </a:cubicBezTo>
                <a:cubicBezTo>
                  <a:pt x="355997" y="2381"/>
                  <a:pt x="391319" y="7143"/>
                  <a:pt x="417116" y="6349"/>
                </a:cubicBezTo>
                <a:cubicBezTo>
                  <a:pt x="442913" y="5555"/>
                  <a:pt x="464741" y="5555"/>
                  <a:pt x="483791" y="6349"/>
                </a:cubicBezTo>
                <a:cubicBezTo>
                  <a:pt x="502841" y="7143"/>
                  <a:pt x="517525" y="0"/>
                  <a:pt x="531416" y="11112"/>
                </a:cubicBezTo>
                <a:cubicBezTo>
                  <a:pt x="545307" y="22224"/>
                  <a:pt x="566341" y="33337"/>
                  <a:pt x="567135" y="73024"/>
                </a:cubicBezTo>
                <a:cubicBezTo>
                  <a:pt x="567929" y="112711"/>
                  <a:pt x="557212" y="186134"/>
                  <a:pt x="536178" y="249237"/>
                </a:cubicBezTo>
                <a:cubicBezTo>
                  <a:pt x="515144" y="312340"/>
                  <a:pt x="491728" y="400049"/>
                  <a:pt x="440928" y="451643"/>
                </a:cubicBezTo>
                <a:cubicBezTo>
                  <a:pt x="390128" y="503237"/>
                  <a:pt x="288925" y="531018"/>
                  <a:pt x="231378" y="558799"/>
                </a:cubicBezTo>
                <a:cubicBezTo>
                  <a:pt x="173831" y="586580"/>
                  <a:pt x="122635" y="610790"/>
                  <a:pt x="90885" y="613568"/>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55" name="Freeform 354">
            <a:extLst>
              <a:ext uri="{FF2B5EF4-FFF2-40B4-BE49-F238E27FC236}">
                <a16:creationId xmlns:a16="http://schemas.microsoft.com/office/drawing/2014/main" id="{9B70E0E2-8775-310A-B082-4F88E50C9201}"/>
              </a:ext>
            </a:extLst>
          </p:cNvPr>
          <p:cNvSpPr/>
          <p:nvPr/>
        </p:nvSpPr>
        <p:spPr bwMode="auto">
          <a:xfrm>
            <a:off x="7278292" y="5237164"/>
            <a:ext cx="329803" cy="467121"/>
          </a:xfrm>
          <a:custGeom>
            <a:avLst/>
            <a:gdLst>
              <a:gd name="connsiteX0" fmla="*/ 182165 w 329803"/>
              <a:gd name="connsiteY0" fmla="*/ 442118 h 467121"/>
              <a:gd name="connsiteX1" fmla="*/ 36909 w 329803"/>
              <a:gd name="connsiteY1" fmla="*/ 365918 h 467121"/>
              <a:gd name="connsiteX2" fmla="*/ 8334 w 329803"/>
              <a:gd name="connsiteY2" fmla="*/ 151606 h 467121"/>
              <a:gd name="connsiteX3" fmla="*/ 86915 w 329803"/>
              <a:gd name="connsiteY3" fmla="*/ 8731 h 467121"/>
              <a:gd name="connsiteX4" fmla="*/ 255984 w 329803"/>
              <a:gd name="connsiteY4" fmla="*/ 99218 h 467121"/>
              <a:gd name="connsiteX5" fmla="*/ 317897 w 329803"/>
              <a:gd name="connsiteY5" fmla="*/ 215900 h 467121"/>
              <a:gd name="connsiteX6" fmla="*/ 182165 w 329803"/>
              <a:gd name="connsiteY6" fmla="*/ 442118 h 4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03" h="467121">
                <a:moveTo>
                  <a:pt x="182165" y="442118"/>
                </a:moveTo>
                <a:cubicBezTo>
                  <a:pt x="135334" y="467121"/>
                  <a:pt x="65881" y="414337"/>
                  <a:pt x="36909" y="365918"/>
                </a:cubicBezTo>
                <a:cubicBezTo>
                  <a:pt x="7937" y="317499"/>
                  <a:pt x="0" y="211137"/>
                  <a:pt x="8334" y="151606"/>
                </a:cubicBezTo>
                <a:cubicBezTo>
                  <a:pt x="16668" y="92075"/>
                  <a:pt x="45640" y="17462"/>
                  <a:pt x="86915" y="8731"/>
                </a:cubicBezTo>
                <a:cubicBezTo>
                  <a:pt x="128190" y="0"/>
                  <a:pt x="217487" y="64690"/>
                  <a:pt x="255984" y="99218"/>
                </a:cubicBezTo>
                <a:cubicBezTo>
                  <a:pt x="294481" y="133746"/>
                  <a:pt x="329803" y="159147"/>
                  <a:pt x="317897" y="215900"/>
                </a:cubicBezTo>
                <a:cubicBezTo>
                  <a:pt x="305991" y="272653"/>
                  <a:pt x="228996" y="417115"/>
                  <a:pt x="182165" y="442118"/>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54" name="Freeform 353">
            <a:extLst>
              <a:ext uri="{FF2B5EF4-FFF2-40B4-BE49-F238E27FC236}">
                <a16:creationId xmlns:a16="http://schemas.microsoft.com/office/drawing/2014/main" id="{9F51E7BA-1E63-0DD5-6201-A51DF14EC6F2}"/>
              </a:ext>
            </a:extLst>
          </p:cNvPr>
          <p:cNvSpPr/>
          <p:nvPr/>
        </p:nvSpPr>
        <p:spPr bwMode="auto">
          <a:xfrm>
            <a:off x="7290991" y="4683920"/>
            <a:ext cx="571500" cy="804069"/>
          </a:xfrm>
          <a:custGeom>
            <a:avLst/>
            <a:gdLst>
              <a:gd name="connsiteX0" fmla="*/ 417115 w 571500"/>
              <a:gd name="connsiteY0" fmla="*/ 26194 h 804069"/>
              <a:gd name="connsiteX1" fmla="*/ 312340 w 571500"/>
              <a:gd name="connsiteY1" fmla="*/ 23812 h 804069"/>
              <a:gd name="connsiteX2" fmla="*/ 171847 w 571500"/>
              <a:gd name="connsiteY2" fmla="*/ 92869 h 804069"/>
              <a:gd name="connsiteX3" fmla="*/ 86122 w 571500"/>
              <a:gd name="connsiteY3" fmla="*/ 211931 h 804069"/>
              <a:gd name="connsiteX4" fmla="*/ 12303 w 571500"/>
              <a:gd name="connsiteY4" fmla="*/ 400050 h 804069"/>
              <a:gd name="connsiteX5" fmla="*/ 12303 w 571500"/>
              <a:gd name="connsiteY5" fmla="*/ 511969 h 804069"/>
              <a:gd name="connsiteX6" fmla="*/ 57547 w 571500"/>
              <a:gd name="connsiteY6" fmla="*/ 635794 h 804069"/>
              <a:gd name="connsiteX7" fmla="*/ 183753 w 571500"/>
              <a:gd name="connsiteY7" fmla="*/ 747712 h 804069"/>
              <a:gd name="connsiteX8" fmla="*/ 364728 w 571500"/>
              <a:gd name="connsiteY8" fmla="*/ 769144 h 804069"/>
              <a:gd name="connsiteX9" fmla="*/ 543322 w 571500"/>
              <a:gd name="connsiteY9" fmla="*/ 538162 h 804069"/>
              <a:gd name="connsiteX10" fmla="*/ 533797 w 571500"/>
              <a:gd name="connsiteY10" fmla="*/ 180975 h 804069"/>
              <a:gd name="connsiteX11" fmla="*/ 417115 w 571500"/>
              <a:gd name="connsiteY11" fmla="*/ 26194 h 80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0" h="804069">
                <a:moveTo>
                  <a:pt x="417115" y="26194"/>
                </a:moveTo>
                <a:cubicBezTo>
                  <a:pt x="380206" y="0"/>
                  <a:pt x="353218" y="12700"/>
                  <a:pt x="312340" y="23812"/>
                </a:cubicBezTo>
                <a:cubicBezTo>
                  <a:pt x="271462" y="34924"/>
                  <a:pt x="209550" y="61516"/>
                  <a:pt x="171847" y="92869"/>
                </a:cubicBezTo>
                <a:cubicBezTo>
                  <a:pt x="134144" y="124222"/>
                  <a:pt x="112713" y="160734"/>
                  <a:pt x="86122" y="211931"/>
                </a:cubicBezTo>
                <a:cubicBezTo>
                  <a:pt x="59531" y="263128"/>
                  <a:pt x="24606" y="350044"/>
                  <a:pt x="12303" y="400050"/>
                </a:cubicBezTo>
                <a:cubicBezTo>
                  <a:pt x="0" y="450056"/>
                  <a:pt x="4762" y="472678"/>
                  <a:pt x="12303" y="511969"/>
                </a:cubicBezTo>
                <a:cubicBezTo>
                  <a:pt x="19844" y="551260"/>
                  <a:pt x="28972" y="596504"/>
                  <a:pt x="57547" y="635794"/>
                </a:cubicBezTo>
                <a:cubicBezTo>
                  <a:pt x="86122" y="675084"/>
                  <a:pt x="132556" y="725487"/>
                  <a:pt x="183753" y="747712"/>
                </a:cubicBezTo>
                <a:cubicBezTo>
                  <a:pt x="234950" y="769937"/>
                  <a:pt x="304800" y="804069"/>
                  <a:pt x="364728" y="769144"/>
                </a:cubicBezTo>
                <a:cubicBezTo>
                  <a:pt x="424656" y="734219"/>
                  <a:pt x="515144" y="636190"/>
                  <a:pt x="543322" y="538162"/>
                </a:cubicBezTo>
                <a:cubicBezTo>
                  <a:pt x="571500" y="440134"/>
                  <a:pt x="556022" y="266303"/>
                  <a:pt x="533797" y="180975"/>
                </a:cubicBezTo>
                <a:cubicBezTo>
                  <a:pt x="511572" y="95647"/>
                  <a:pt x="454024" y="52388"/>
                  <a:pt x="417115" y="26194"/>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60" name="Oval 359">
            <a:extLst>
              <a:ext uri="{FF2B5EF4-FFF2-40B4-BE49-F238E27FC236}">
                <a16:creationId xmlns:a16="http://schemas.microsoft.com/office/drawing/2014/main" id="{FA039763-48C9-89EB-68EF-0DC5C937B36E}"/>
              </a:ext>
            </a:extLst>
          </p:cNvPr>
          <p:cNvSpPr/>
          <p:nvPr/>
        </p:nvSpPr>
        <p:spPr bwMode="auto">
          <a:xfrm>
            <a:off x="7465217" y="4986336"/>
            <a:ext cx="278608" cy="278608"/>
          </a:xfrm>
          <a:prstGeom prst="ellipse">
            <a:avLst/>
          </a:prstGeom>
          <a:solidFill>
            <a:schemeClr val="accent5">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58" name="Oval 357">
            <a:extLst>
              <a:ext uri="{FF2B5EF4-FFF2-40B4-BE49-F238E27FC236}">
                <a16:creationId xmlns:a16="http://schemas.microsoft.com/office/drawing/2014/main" id="{86947BE8-3ECC-B830-19B0-C8FFC55FB21B}"/>
              </a:ext>
            </a:extLst>
          </p:cNvPr>
          <p:cNvSpPr/>
          <p:nvPr/>
        </p:nvSpPr>
        <p:spPr bwMode="auto">
          <a:xfrm>
            <a:off x="8353425" y="4483896"/>
            <a:ext cx="245267" cy="245267"/>
          </a:xfrm>
          <a:prstGeom prst="ellipse">
            <a:avLst/>
          </a:prstGeom>
          <a:solidFill>
            <a:schemeClr val="accent5">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51" name="Freeform 350">
            <a:extLst>
              <a:ext uri="{FF2B5EF4-FFF2-40B4-BE49-F238E27FC236}">
                <a16:creationId xmlns:a16="http://schemas.microsoft.com/office/drawing/2014/main" id="{F876D6DB-3211-6227-9543-A8C159306912}"/>
              </a:ext>
            </a:extLst>
          </p:cNvPr>
          <p:cNvSpPr/>
          <p:nvPr/>
        </p:nvSpPr>
        <p:spPr bwMode="auto">
          <a:xfrm>
            <a:off x="7621191" y="4551761"/>
            <a:ext cx="1006078" cy="764381"/>
          </a:xfrm>
          <a:custGeom>
            <a:avLst/>
            <a:gdLst>
              <a:gd name="connsiteX0" fmla="*/ 110728 w 1006078"/>
              <a:gd name="connsiteY0" fmla="*/ 760809 h 764381"/>
              <a:gd name="connsiteX1" fmla="*/ 27384 w 1006078"/>
              <a:gd name="connsiteY1" fmla="*/ 689371 h 764381"/>
              <a:gd name="connsiteX2" fmla="*/ 3572 w 1006078"/>
              <a:gd name="connsiteY2" fmla="*/ 570309 h 764381"/>
              <a:gd name="connsiteX3" fmla="*/ 48815 w 1006078"/>
              <a:gd name="connsiteY3" fmla="*/ 458390 h 764381"/>
              <a:gd name="connsiteX4" fmla="*/ 91678 w 1006078"/>
              <a:gd name="connsiteY4" fmla="*/ 360759 h 764381"/>
              <a:gd name="connsiteX5" fmla="*/ 151209 w 1006078"/>
              <a:gd name="connsiteY5" fmla="*/ 251221 h 764381"/>
              <a:gd name="connsiteX6" fmla="*/ 213122 w 1006078"/>
              <a:gd name="connsiteY6" fmla="*/ 182165 h 764381"/>
              <a:gd name="connsiteX7" fmla="*/ 294084 w 1006078"/>
              <a:gd name="connsiteY7" fmla="*/ 141684 h 764381"/>
              <a:gd name="connsiteX8" fmla="*/ 360759 w 1006078"/>
              <a:gd name="connsiteY8" fmla="*/ 79771 h 764381"/>
              <a:gd name="connsiteX9" fmla="*/ 453628 w 1006078"/>
              <a:gd name="connsiteY9" fmla="*/ 13096 h 764381"/>
              <a:gd name="connsiteX10" fmla="*/ 546497 w 1006078"/>
              <a:gd name="connsiteY10" fmla="*/ 13096 h 764381"/>
              <a:gd name="connsiteX11" fmla="*/ 632222 w 1006078"/>
              <a:gd name="connsiteY11" fmla="*/ 1190 h 764381"/>
              <a:gd name="connsiteX12" fmla="*/ 703659 w 1006078"/>
              <a:gd name="connsiteY12" fmla="*/ 5953 h 764381"/>
              <a:gd name="connsiteX13" fmla="*/ 758428 w 1006078"/>
              <a:gd name="connsiteY13" fmla="*/ 36909 h 764381"/>
              <a:gd name="connsiteX14" fmla="*/ 837009 w 1006078"/>
              <a:gd name="connsiteY14" fmla="*/ 39290 h 764381"/>
              <a:gd name="connsiteX15" fmla="*/ 913209 w 1006078"/>
              <a:gd name="connsiteY15" fmla="*/ 65484 h 764381"/>
              <a:gd name="connsiteX16" fmla="*/ 956072 w 1006078"/>
              <a:gd name="connsiteY16" fmla="*/ 91678 h 764381"/>
              <a:gd name="connsiteX17" fmla="*/ 998934 w 1006078"/>
              <a:gd name="connsiteY17" fmla="*/ 146446 h 764381"/>
              <a:gd name="connsiteX18" fmla="*/ 913209 w 1006078"/>
              <a:gd name="connsiteY18" fmla="*/ 472678 h 764381"/>
              <a:gd name="connsiteX19" fmla="*/ 644128 w 1006078"/>
              <a:gd name="connsiteY19" fmla="*/ 667940 h 764381"/>
              <a:gd name="connsiteX20" fmla="*/ 110728 w 1006078"/>
              <a:gd name="connsiteY20" fmla="*/ 760809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6078" h="764381">
                <a:moveTo>
                  <a:pt x="110728" y="760809"/>
                </a:moveTo>
                <a:cubicBezTo>
                  <a:pt x="7937" y="764381"/>
                  <a:pt x="45243" y="721121"/>
                  <a:pt x="27384" y="689371"/>
                </a:cubicBezTo>
                <a:cubicBezTo>
                  <a:pt x="9525" y="657621"/>
                  <a:pt x="0" y="608806"/>
                  <a:pt x="3572" y="570309"/>
                </a:cubicBezTo>
                <a:cubicBezTo>
                  <a:pt x="7144" y="531812"/>
                  <a:pt x="34131" y="493315"/>
                  <a:pt x="48815" y="458390"/>
                </a:cubicBezTo>
                <a:cubicBezTo>
                  <a:pt x="63499" y="423465"/>
                  <a:pt x="74612" y="395287"/>
                  <a:pt x="91678" y="360759"/>
                </a:cubicBezTo>
                <a:cubicBezTo>
                  <a:pt x="108744" y="326231"/>
                  <a:pt x="130968" y="280987"/>
                  <a:pt x="151209" y="251221"/>
                </a:cubicBezTo>
                <a:cubicBezTo>
                  <a:pt x="171450" y="221455"/>
                  <a:pt x="189310" y="200421"/>
                  <a:pt x="213122" y="182165"/>
                </a:cubicBezTo>
                <a:cubicBezTo>
                  <a:pt x="236935" y="163909"/>
                  <a:pt x="269478" y="158750"/>
                  <a:pt x="294084" y="141684"/>
                </a:cubicBezTo>
                <a:cubicBezTo>
                  <a:pt x="318690" y="124618"/>
                  <a:pt x="334168" y="101202"/>
                  <a:pt x="360759" y="79771"/>
                </a:cubicBezTo>
                <a:cubicBezTo>
                  <a:pt x="387350" y="58340"/>
                  <a:pt x="422672" y="24208"/>
                  <a:pt x="453628" y="13096"/>
                </a:cubicBezTo>
                <a:cubicBezTo>
                  <a:pt x="484584" y="1984"/>
                  <a:pt x="516731" y="15080"/>
                  <a:pt x="546497" y="13096"/>
                </a:cubicBezTo>
                <a:cubicBezTo>
                  <a:pt x="576263" y="11112"/>
                  <a:pt x="606028" y="2381"/>
                  <a:pt x="632222" y="1190"/>
                </a:cubicBezTo>
                <a:cubicBezTo>
                  <a:pt x="658416" y="0"/>
                  <a:pt x="682625" y="0"/>
                  <a:pt x="703659" y="5953"/>
                </a:cubicBezTo>
                <a:cubicBezTo>
                  <a:pt x="724693" y="11906"/>
                  <a:pt x="736203" y="31353"/>
                  <a:pt x="758428" y="36909"/>
                </a:cubicBezTo>
                <a:cubicBezTo>
                  <a:pt x="780653" y="42465"/>
                  <a:pt x="811212" y="34528"/>
                  <a:pt x="837009" y="39290"/>
                </a:cubicBezTo>
                <a:cubicBezTo>
                  <a:pt x="862806" y="44052"/>
                  <a:pt x="893365" y="56753"/>
                  <a:pt x="913209" y="65484"/>
                </a:cubicBezTo>
                <a:cubicBezTo>
                  <a:pt x="933053" y="74215"/>
                  <a:pt x="941785" y="78184"/>
                  <a:pt x="956072" y="91678"/>
                </a:cubicBezTo>
                <a:cubicBezTo>
                  <a:pt x="970359" y="105172"/>
                  <a:pt x="1006078" y="82946"/>
                  <a:pt x="998934" y="146446"/>
                </a:cubicBezTo>
                <a:cubicBezTo>
                  <a:pt x="991790" y="209946"/>
                  <a:pt x="972343" y="385762"/>
                  <a:pt x="913209" y="472678"/>
                </a:cubicBezTo>
                <a:cubicBezTo>
                  <a:pt x="854075" y="559594"/>
                  <a:pt x="779462" y="619918"/>
                  <a:pt x="644128" y="667940"/>
                </a:cubicBezTo>
                <a:cubicBezTo>
                  <a:pt x="508794" y="715962"/>
                  <a:pt x="213519" y="757237"/>
                  <a:pt x="110728" y="760809"/>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57" name="Oval 356">
            <a:extLst>
              <a:ext uri="{FF2B5EF4-FFF2-40B4-BE49-F238E27FC236}">
                <a16:creationId xmlns:a16="http://schemas.microsoft.com/office/drawing/2014/main" id="{649286C9-5D14-AD4D-9171-7FAE7B73F3AB}"/>
              </a:ext>
            </a:extLst>
          </p:cNvPr>
          <p:cNvSpPr/>
          <p:nvPr/>
        </p:nvSpPr>
        <p:spPr bwMode="auto">
          <a:xfrm>
            <a:off x="8027194" y="4888708"/>
            <a:ext cx="335757" cy="335757"/>
          </a:xfrm>
          <a:prstGeom prst="ellipse">
            <a:avLst/>
          </a:prstGeom>
          <a:solidFill>
            <a:schemeClr val="accent5">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55323" name="Rectangle 361">
            <a:extLst>
              <a:ext uri="{FF2B5EF4-FFF2-40B4-BE49-F238E27FC236}">
                <a16:creationId xmlns:a16="http://schemas.microsoft.com/office/drawing/2014/main" id="{022DA104-F317-A3DD-E490-C471258773F2}"/>
              </a:ext>
            </a:extLst>
          </p:cNvPr>
          <p:cNvSpPr>
            <a:spLocks noChangeArrowheads="1"/>
          </p:cNvSpPr>
          <p:nvPr/>
        </p:nvSpPr>
        <p:spPr bwMode="auto">
          <a:xfrm rot="19954070">
            <a:off x="8091488" y="5162550"/>
            <a:ext cx="393700" cy="234950"/>
          </a:xfrm>
          <a:prstGeom prst="rect">
            <a:avLst/>
          </a:prstGeom>
          <a:solidFill>
            <a:srgbClr val="B29A44"/>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nSpc>
                <a:spcPct val="90000"/>
              </a:lnSpc>
              <a:spcBef>
                <a:spcPct val="35000"/>
              </a:spcBef>
              <a:spcAft>
                <a:spcPct val="25000"/>
              </a:spcAft>
              <a:buClr>
                <a:srgbClr val="8B3D9A"/>
              </a:buClr>
            </a:pPr>
            <a:endParaRPr lang="el-GR" altLang="el-GR" sz="1600">
              <a:solidFill>
                <a:srgbClr val="FFFFFF"/>
              </a:solidFill>
              <a:cs typeface="Arial" panose="020B0604020202020204" pitchFamily="34" charset="0"/>
            </a:endParaRPr>
          </a:p>
        </p:txBody>
      </p:sp>
      <p:sp>
        <p:nvSpPr>
          <p:cNvPr id="349" name="Freeform 348">
            <a:extLst>
              <a:ext uri="{FF2B5EF4-FFF2-40B4-BE49-F238E27FC236}">
                <a16:creationId xmlns:a16="http://schemas.microsoft.com/office/drawing/2014/main" id="{4AE16858-691C-A4B0-13A8-1172E39B7FB6}"/>
              </a:ext>
            </a:extLst>
          </p:cNvPr>
          <p:cNvSpPr/>
          <p:nvPr/>
        </p:nvSpPr>
        <p:spPr bwMode="auto">
          <a:xfrm>
            <a:off x="7427517" y="5198665"/>
            <a:ext cx="906463" cy="823516"/>
          </a:xfrm>
          <a:custGeom>
            <a:avLst/>
            <a:gdLst>
              <a:gd name="connsiteX0" fmla="*/ 849709 w 906463"/>
              <a:gd name="connsiteY0" fmla="*/ 694928 h 860822"/>
              <a:gd name="connsiteX1" fmla="*/ 799703 w 906463"/>
              <a:gd name="connsiteY1" fmla="*/ 778272 h 860822"/>
              <a:gd name="connsiteX2" fmla="*/ 735409 w 906463"/>
              <a:gd name="connsiteY2" fmla="*/ 828278 h 860822"/>
              <a:gd name="connsiteX3" fmla="*/ 649684 w 906463"/>
              <a:gd name="connsiteY3" fmla="*/ 835422 h 860822"/>
              <a:gd name="connsiteX4" fmla="*/ 542528 w 906463"/>
              <a:gd name="connsiteY4" fmla="*/ 835422 h 860822"/>
              <a:gd name="connsiteX5" fmla="*/ 428228 w 906463"/>
              <a:gd name="connsiteY5" fmla="*/ 833040 h 860822"/>
              <a:gd name="connsiteX6" fmla="*/ 242490 w 906463"/>
              <a:gd name="connsiteY6" fmla="*/ 837803 h 860822"/>
              <a:gd name="connsiteX7" fmla="*/ 66278 w 906463"/>
              <a:gd name="connsiteY7" fmla="*/ 844947 h 860822"/>
              <a:gd name="connsiteX8" fmla="*/ 25797 w 906463"/>
              <a:gd name="connsiteY8" fmla="*/ 742553 h 860822"/>
              <a:gd name="connsiteX9" fmla="*/ 13890 w 906463"/>
              <a:gd name="connsiteY9" fmla="*/ 642540 h 860822"/>
              <a:gd name="connsiteX10" fmla="*/ 4365 w 906463"/>
              <a:gd name="connsiteY10" fmla="*/ 563959 h 860822"/>
              <a:gd name="connsiteX11" fmla="*/ 1984 w 906463"/>
              <a:gd name="connsiteY11" fmla="*/ 494903 h 860822"/>
              <a:gd name="connsiteX12" fmla="*/ 16272 w 906463"/>
              <a:gd name="connsiteY12" fmla="*/ 406797 h 860822"/>
              <a:gd name="connsiteX13" fmla="*/ 54372 w 906463"/>
              <a:gd name="connsiteY13" fmla="*/ 363934 h 860822"/>
              <a:gd name="connsiteX14" fmla="*/ 63897 w 906463"/>
              <a:gd name="connsiteY14" fmla="*/ 294878 h 860822"/>
              <a:gd name="connsiteX15" fmla="*/ 140097 w 906463"/>
              <a:gd name="connsiteY15" fmla="*/ 221059 h 860822"/>
              <a:gd name="connsiteX16" fmla="*/ 166290 w 906463"/>
              <a:gd name="connsiteY16" fmla="*/ 163909 h 860822"/>
              <a:gd name="connsiteX17" fmla="*/ 221059 w 906463"/>
              <a:gd name="connsiteY17" fmla="*/ 128190 h 860822"/>
              <a:gd name="connsiteX18" fmla="*/ 299640 w 906463"/>
              <a:gd name="connsiteY18" fmla="*/ 49609 h 860822"/>
              <a:gd name="connsiteX19" fmla="*/ 359172 w 906463"/>
              <a:gd name="connsiteY19" fmla="*/ 47228 h 860822"/>
              <a:gd name="connsiteX20" fmla="*/ 480615 w 906463"/>
              <a:gd name="connsiteY20" fmla="*/ 13890 h 860822"/>
              <a:gd name="connsiteX21" fmla="*/ 542528 w 906463"/>
              <a:gd name="connsiteY21" fmla="*/ 1984 h 860822"/>
              <a:gd name="connsiteX22" fmla="*/ 656828 w 906463"/>
              <a:gd name="connsiteY22" fmla="*/ 25797 h 860822"/>
              <a:gd name="connsiteX23" fmla="*/ 723503 w 906463"/>
              <a:gd name="connsiteY23" fmla="*/ 59134 h 860822"/>
              <a:gd name="connsiteX24" fmla="*/ 783034 w 906463"/>
              <a:gd name="connsiteY24" fmla="*/ 116284 h 860822"/>
              <a:gd name="connsiteX25" fmla="*/ 837803 w 906463"/>
              <a:gd name="connsiteY25" fmla="*/ 180578 h 860822"/>
              <a:gd name="connsiteX26" fmla="*/ 902097 w 906463"/>
              <a:gd name="connsiteY26" fmla="*/ 297259 h 860822"/>
              <a:gd name="connsiteX27" fmla="*/ 863997 w 906463"/>
              <a:gd name="connsiteY27" fmla="*/ 628253 h 860822"/>
              <a:gd name="connsiteX28" fmla="*/ 849709 w 906463"/>
              <a:gd name="connsiteY28" fmla="*/ 694928 h 860822"/>
              <a:gd name="connsiteX0" fmla="*/ 849709 w 906463"/>
              <a:gd name="connsiteY0" fmla="*/ 694928 h 839788"/>
              <a:gd name="connsiteX1" fmla="*/ 799703 w 906463"/>
              <a:gd name="connsiteY1" fmla="*/ 778272 h 839788"/>
              <a:gd name="connsiteX2" fmla="*/ 735409 w 906463"/>
              <a:gd name="connsiteY2" fmla="*/ 828278 h 839788"/>
              <a:gd name="connsiteX3" fmla="*/ 649684 w 906463"/>
              <a:gd name="connsiteY3" fmla="*/ 835422 h 839788"/>
              <a:gd name="connsiteX4" fmla="*/ 542528 w 906463"/>
              <a:gd name="connsiteY4" fmla="*/ 835422 h 839788"/>
              <a:gd name="connsiteX5" fmla="*/ 428228 w 906463"/>
              <a:gd name="connsiteY5" fmla="*/ 833040 h 839788"/>
              <a:gd name="connsiteX6" fmla="*/ 242490 w 906463"/>
              <a:gd name="connsiteY6" fmla="*/ 837803 h 839788"/>
              <a:gd name="connsiteX7" fmla="*/ 63897 w 906463"/>
              <a:gd name="connsiteY7" fmla="*/ 816372 h 839788"/>
              <a:gd name="connsiteX8" fmla="*/ 25797 w 906463"/>
              <a:gd name="connsiteY8" fmla="*/ 742553 h 839788"/>
              <a:gd name="connsiteX9" fmla="*/ 13890 w 906463"/>
              <a:gd name="connsiteY9" fmla="*/ 642540 h 839788"/>
              <a:gd name="connsiteX10" fmla="*/ 4365 w 906463"/>
              <a:gd name="connsiteY10" fmla="*/ 563959 h 839788"/>
              <a:gd name="connsiteX11" fmla="*/ 1984 w 906463"/>
              <a:gd name="connsiteY11" fmla="*/ 494903 h 839788"/>
              <a:gd name="connsiteX12" fmla="*/ 16272 w 906463"/>
              <a:gd name="connsiteY12" fmla="*/ 406797 h 839788"/>
              <a:gd name="connsiteX13" fmla="*/ 54372 w 906463"/>
              <a:gd name="connsiteY13" fmla="*/ 363934 h 839788"/>
              <a:gd name="connsiteX14" fmla="*/ 63897 w 906463"/>
              <a:gd name="connsiteY14" fmla="*/ 294878 h 839788"/>
              <a:gd name="connsiteX15" fmla="*/ 140097 w 906463"/>
              <a:gd name="connsiteY15" fmla="*/ 221059 h 839788"/>
              <a:gd name="connsiteX16" fmla="*/ 166290 w 906463"/>
              <a:gd name="connsiteY16" fmla="*/ 163909 h 839788"/>
              <a:gd name="connsiteX17" fmla="*/ 221059 w 906463"/>
              <a:gd name="connsiteY17" fmla="*/ 128190 h 839788"/>
              <a:gd name="connsiteX18" fmla="*/ 299640 w 906463"/>
              <a:gd name="connsiteY18" fmla="*/ 49609 h 839788"/>
              <a:gd name="connsiteX19" fmla="*/ 359172 w 906463"/>
              <a:gd name="connsiteY19" fmla="*/ 47228 h 839788"/>
              <a:gd name="connsiteX20" fmla="*/ 480615 w 906463"/>
              <a:gd name="connsiteY20" fmla="*/ 13890 h 839788"/>
              <a:gd name="connsiteX21" fmla="*/ 542528 w 906463"/>
              <a:gd name="connsiteY21" fmla="*/ 1984 h 839788"/>
              <a:gd name="connsiteX22" fmla="*/ 656828 w 906463"/>
              <a:gd name="connsiteY22" fmla="*/ 25797 h 839788"/>
              <a:gd name="connsiteX23" fmla="*/ 723503 w 906463"/>
              <a:gd name="connsiteY23" fmla="*/ 59134 h 839788"/>
              <a:gd name="connsiteX24" fmla="*/ 783034 w 906463"/>
              <a:gd name="connsiteY24" fmla="*/ 116284 h 839788"/>
              <a:gd name="connsiteX25" fmla="*/ 837803 w 906463"/>
              <a:gd name="connsiteY25" fmla="*/ 180578 h 839788"/>
              <a:gd name="connsiteX26" fmla="*/ 902097 w 906463"/>
              <a:gd name="connsiteY26" fmla="*/ 297259 h 839788"/>
              <a:gd name="connsiteX27" fmla="*/ 863997 w 906463"/>
              <a:gd name="connsiteY27" fmla="*/ 628253 h 839788"/>
              <a:gd name="connsiteX28" fmla="*/ 849709 w 906463"/>
              <a:gd name="connsiteY28" fmla="*/ 694928 h 839788"/>
              <a:gd name="connsiteX0" fmla="*/ 849709 w 906463"/>
              <a:gd name="connsiteY0" fmla="*/ 694928 h 837803"/>
              <a:gd name="connsiteX1" fmla="*/ 799703 w 906463"/>
              <a:gd name="connsiteY1" fmla="*/ 778272 h 837803"/>
              <a:gd name="connsiteX2" fmla="*/ 735409 w 906463"/>
              <a:gd name="connsiteY2" fmla="*/ 828278 h 837803"/>
              <a:gd name="connsiteX3" fmla="*/ 649684 w 906463"/>
              <a:gd name="connsiteY3" fmla="*/ 835422 h 837803"/>
              <a:gd name="connsiteX4" fmla="*/ 542528 w 906463"/>
              <a:gd name="connsiteY4" fmla="*/ 835422 h 837803"/>
              <a:gd name="connsiteX5" fmla="*/ 428228 w 906463"/>
              <a:gd name="connsiteY5" fmla="*/ 833040 h 837803"/>
              <a:gd name="connsiteX6" fmla="*/ 240109 w 906463"/>
              <a:gd name="connsiteY6" fmla="*/ 823516 h 837803"/>
              <a:gd name="connsiteX7" fmla="*/ 63897 w 906463"/>
              <a:gd name="connsiteY7" fmla="*/ 816372 h 837803"/>
              <a:gd name="connsiteX8" fmla="*/ 25797 w 906463"/>
              <a:gd name="connsiteY8" fmla="*/ 742553 h 837803"/>
              <a:gd name="connsiteX9" fmla="*/ 13890 w 906463"/>
              <a:gd name="connsiteY9" fmla="*/ 642540 h 837803"/>
              <a:gd name="connsiteX10" fmla="*/ 4365 w 906463"/>
              <a:gd name="connsiteY10" fmla="*/ 563959 h 837803"/>
              <a:gd name="connsiteX11" fmla="*/ 1984 w 906463"/>
              <a:gd name="connsiteY11" fmla="*/ 494903 h 837803"/>
              <a:gd name="connsiteX12" fmla="*/ 16272 w 906463"/>
              <a:gd name="connsiteY12" fmla="*/ 406797 h 837803"/>
              <a:gd name="connsiteX13" fmla="*/ 54372 w 906463"/>
              <a:gd name="connsiteY13" fmla="*/ 363934 h 837803"/>
              <a:gd name="connsiteX14" fmla="*/ 63897 w 906463"/>
              <a:gd name="connsiteY14" fmla="*/ 294878 h 837803"/>
              <a:gd name="connsiteX15" fmla="*/ 140097 w 906463"/>
              <a:gd name="connsiteY15" fmla="*/ 221059 h 837803"/>
              <a:gd name="connsiteX16" fmla="*/ 166290 w 906463"/>
              <a:gd name="connsiteY16" fmla="*/ 163909 h 837803"/>
              <a:gd name="connsiteX17" fmla="*/ 221059 w 906463"/>
              <a:gd name="connsiteY17" fmla="*/ 128190 h 837803"/>
              <a:gd name="connsiteX18" fmla="*/ 299640 w 906463"/>
              <a:gd name="connsiteY18" fmla="*/ 49609 h 837803"/>
              <a:gd name="connsiteX19" fmla="*/ 359172 w 906463"/>
              <a:gd name="connsiteY19" fmla="*/ 47228 h 837803"/>
              <a:gd name="connsiteX20" fmla="*/ 480615 w 906463"/>
              <a:gd name="connsiteY20" fmla="*/ 13890 h 837803"/>
              <a:gd name="connsiteX21" fmla="*/ 542528 w 906463"/>
              <a:gd name="connsiteY21" fmla="*/ 1984 h 837803"/>
              <a:gd name="connsiteX22" fmla="*/ 656828 w 906463"/>
              <a:gd name="connsiteY22" fmla="*/ 25797 h 837803"/>
              <a:gd name="connsiteX23" fmla="*/ 723503 w 906463"/>
              <a:gd name="connsiteY23" fmla="*/ 59134 h 837803"/>
              <a:gd name="connsiteX24" fmla="*/ 783034 w 906463"/>
              <a:gd name="connsiteY24" fmla="*/ 116284 h 837803"/>
              <a:gd name="connsiteX25" fmla="*/ 837803 w 906463"/>
              <a:gd name="connsiteY25" fmla="*/ 180578 h 837803"/>
              <a:gd name="connsiteX26" fmla="*/ 902097 w 906463"/>
              <a:gd name="connsiteY26" fmla="*/ 297259 h 837803"/>
              <a:gd name="connsiteX27" fmla="*/ 863997 w 906463"/>
              <a:gd name="connsiteY27" fmla="*/ 628253 h 837803"/>
              <a:gd name="connsiteX28" fmla="*/ 849709 w 906463"/>
              <a:gd name="connsiteY28" fmla="*/ 694928 h 837803"/>
              <a:gd name="connsiteX0" fmla="*/ 849709 w 906463"/>
              <a:gd name="connsiteY0" fmla="*/ 694928 h 838597"/>
              <a:gd name="connsiteX1" fmla="*/ 799703 w 906463"/>
              <a:gd name="connsiteY1" fmla="*/ 778272 h 838597"/>
              <a:gd name="connsiteX2" fmla="*/ 735409 w 906463"/>
              <a:gd name="connsiteY2" fmla="*/ 828278 h 838597"/>
              <a:gd name="connsiteX3" fmla="*/ 649684 w 906463"/>
              <a:gd name="connsiteY3" fmla="*/ 835422 h 838597"/>
              <a:gd name="connsiteX4" fmla="*/ 542528 w 906463"/>
              <a:gd name="connsiteY4" fmla="*/ 835422 h 838597"/>
              <a:gd name="connsiteX5" fmla="*/ 423466 w 906463"/>
              <a:gd name="connsiteY5" fmla="*/ 816372 h 838597"/>
              <a:gd name="connsiteX6" fmla="*/ 240109 w 906463"/>
              <a:gd name="connsiteY6" fmla="*/ 823516 h 838597"/>
              <a:gd name="connsiteX7" fmla="*/ 63897 w 906463"/>
              <a:gd name="connsiteY7" fmla="*/ 816372 h 838597"/>
              <a:gd name="connsiteX8" fmla="*/ 25797 w 906463"/>
              <a:gd name="connsiteY8" fmla="*/ 742553 h 838597"/>
              <a:gd name="connsiteX9" fmla="*/ 13890 w 906463"/>
              <a:gd name="connsiteY9" fmla="*/ 642540 h 838597"/>
              <a:gd name="connsiteX10" fmla="*/ 4365 w 906463"/>
              <a:gd name="connsiteY10" fmla="*/ 563959 h 838597"/>
              <a:gd name="connsiteX11" fmla="*/ 1984 w 906463"/>
              <a:gd name="connsiteY11" fmla="*/ 494903 h 838597"/>
              <a:gd name="connsiteX12" fmla="*/ 16272 w 906463"/>
              <a:gd name="connsiteY12" fmla="*/ 406797 h 838597"/>
              <a:gd name="connsiteX13" fmla="*/ 54372 w 906463"/>
              <a:gd name="connsiteY13" fmla="*/ 363934 h 838597"/>
              <a:gd name="connsiteX14" fmla="*/ 63897 w 906463"/>
              <a:gd name="connsiteY14" fmla="*/ 294878 h 838597"/>
              <a:gd name="connsiteX15" fmla="*/ 140097 w 906463"/>
              <a:gd name="connsiteY15" fmla="*/ 221059 h 838597"/>
              <a:gd name="connsiteX16" fmla="*/ 166290 w 906463"/>
              <a:gd name="connsiteY16" fmla="*/ 163909 h 838597"/>
              <a:gd name="connsiteX17" fmla="*/ 221059 w 906463"/>
              <a:gd name="connsiteY17" fmla="*/ 128190 h 838597"/>
              <a:gd name="connsiteX18" fmla="*/ 299640 w 906463"/>
              <a:gd name="connsiteY18" fmla="*/ 49609 h 838597"/>
              <a:gd name="connsiteX19" fmla="*/ 359172 w 906463"/>
              <a:gd name="connsiteY19" fmla="*/ 47228 h 838597"/>
              <a:gd name="connsiteX20" fmla="*/ 480615 w 906463"/>
              <a:gd name="connsiteY20" fmla="*/ 13890 h 838597"/>
              <a:gd name="connsiteX21" fmla="*/ 542528 w 906463"/>
              <a:gd name="connsiteY21" fmla="*/ 1984 h 838597"/>
              <a:gd name="connsiteX22" fmla="*/ 656828 w 906463"/>
              <a:gd name="connsiteY22" fmla="*/ 25797 h 838597"/>
              <a:gd name="connsiteX23" fmla="*/ 723503 w 906463"/>
              <a:gd name="connsiteY23" fmla="*/ 59134 h 838597"/>
              <a:gd name="connsiteX24" fmla="*/ 783034 w 906463"/>
              <a:gd name="connsiteY24" fmla="*/ 116284 h 838597"/>
              <a:gd name="connsiteX25" fmla="*/ 837803 w 906463"/>
              <a:gd name="connsiteY25" fmla="*/ 180578 h 838597"/>
              <a:gd name="connsiteX26" fmla="*/ 902097 w 906463"/>
              <a:gd name="connsiteY26" fmla="*/ 297259 h 838597"/>
              <a:gd name="connsiteX27" fmla="*/ 863997 w 906463"/>
              <a:gd name="connsiteY27" fmla="*/ 628253 h 838597"/>
              <a:gd name="connsiteX28" fmla="*/ 849709 w 906463"/>
              <a:gd name="connsiteY28" fmla="*/ 694928 h 838597"/>
              <a:gd name="connsiteX0" fmla="*/ 849709 w 906463"/>
              <a:gd name="connsiteY0" fmla="*/ 694928 h 837803"/>
              <a:gd name="connsiteX1" fmla="*/ 799703 w 906463"/>
              <a:gd name="connsiteY1" fmla="*/ 778272 h 837803"/>
              <a:gd name="connsiteX2" fmla="*/ 735409 w 906463"/>
              <a:gd name="connsiteY2" fmla="*/ 828278 h 837803"/>
              <a:gd name="connsiteX3" fmla="*/ 649684 w 906463"/>
              <a:gd name="connsiteY3" fmla="*/ 835422 h 837803"/>
              <a:gd name="connsiteX4" fmla="*/ 540147 w 906463"/>
              <a:gd name="connsiteY4" fmla="*/ 821134 h 837803"/>
              <a:gd name="connsiteX5" fmla="*/ 423466 w 906463"/>
              <a:gd name="connsiteY5" fmla="*/ 816372 h 837803"/>
              <a:gd name="connsiteX6" fmla="*/ 240109 w 906463"/>
              <a:gd name="connsiteY6" fmla="*/ 823516 h 837803"/>
              <a:gd name="connsiteX7" fmla="*/ 63897 w 906463"/>
              <a:gd name="connsiteY7" fmla="*/ 816372 h 837803"/>
              <a:gd name="connsiteX8" fmla="*/ 25797 w 906463"/>
              <a:gd name="connsiteY8" fmla="*/ 742553 h 837803"/>
              <a:gd name="connsiteX9" fmla="*/ 13890 w 906463"/>
              <a:gd name="connsiteY9" fmla="*/ 642540 h 837803"/>
              <a:gd name="connsiteX10" fmla="*/ 4365 w 906463"/>
              <a:gd name="connsiteY10" fmla="*/ 563959 h 837803"/>
              <a:gd name="connsiteX11" fmla="*/ 1984 w 906463"/>
              <a:gd name="connsiteY11" fmla="*/ 494903 h 837803"/>
              <a:gd name="connsiteX12" fmla="*/ 16272 w 906463"/>
              <a:gd name="connsiteY12" fmla="*/ 406797 h 837803"/>
              <a:gd name="connsiteX13" fmla="*/ 54372 w 906463"/>
              <a:gd name="connsiteY13" fmla="*/ 363934 h 837803"/>
              <a:gd name="connsiteX14" fmla="*/ 63897 w 906463"/>
              <a:gd name="connsiteY14" fmla="*/ 294878 h 837803"/>
              <a:gd name="connsiteX15" fmla="*/ 140097 w 906463"/>
              <a:gd name="connsiteY15" fmla="*/ 221059 h 837803"/>
              <a:gd name="connsiteX16" fmla="*/ 166290 w 906463"/>
              <a:gd name="connsiteY16" fmla="*/ 163909 h 837803"/>
              <a:gd name="connsiteX17" fmla="*/ 221059 w 906463"/>
              <a:gd name="connsiteY17" fmla="*/ 128190 h 837803"/>
              <a:gd name="connsiteX18" fmla="*/ 299640 w 906463"/>
              <a:gd name="connsiteY18" fmla="*/ 49609 h 837803"/>
              <a:gd name="connsiteX19" fmla="*/ 359172 w 906463"/>
              <a:gd name="connsiteY19" fmla="*/ 47228 h 837803"/>
              <a:gd name="connsiteX20" fmla="*/ 480615 w 906463"/>
              <a:gd name="connsiteY20" fmla="*/ 13890 h 837803"/>
              <a:gd name="connsiteX21" fmla="*/ 542528 w 906463"/>
              <a:gd name="connsiteY21" fmla="*/ 1984 h 837803"/>
              <a:gd name="connsiteX22" fmla="*/ 656828 w 906463"/>
              <a:gd name="connsiteY22" fmla="*/ 25797 h 837803"/>
              <a:gd name="connsiteX23" fmla="*/ 723503 w 906463"/>
              <a:gd name="connsiteY23" fmla="*/ 59134 h 837803"/>
              <a:gd name="connsiteX24" fmla="*/ 783034 w 906463"/>
              <a:gd name="connsiteY24" fmla="*/ 116284 h 837803"/>
              <a:gd name="connsiteX25" fmla="*/ 837803 w 906463"/>
              <a:gd name="connsiteY25" fmla="*/ 180578 h 837803"/>
              <a:gd name="connsiteX26" fmla="*/ 902097 w 906463"/>
              <a:gd name="connsiteY26" fmla="*/ 297259 h 837803"/>
              <a:gd name="connsiteX27" fmla="*/ 863997 w 906463"/>
              <a:gd name="connsiteY27" fmla="*/ 628253 h 837803"/>
              <a:gd name="connsiteX28" fmla="*/ 849709 w 906463"/>
              <a:gd name="connsiteY28" fmla="*/ 694928 h 837803"/>
              <a:gd name="connsiteX0" fmla="*/ 849709 w 906463"/>
              <a:gd name="connsiteY0" fmla="*/ 694928 h 835025"/>
              <a:gd name="connsiteX1" fmla="*/ 799703 w 906463"/>
              <a:gd name="connsiteY1" fmla="*/ 778272 h 835025"/>
              <a:gd name="connsiteX2" fmla="*/ 735409 w 906463"/>
              <a:gd name="connsiteY2" fmla="*/ 828278 h 835025"/>
              <a:gd name="connsiteX3" fmla="*/ 663971 w 906463"/>
              <a:gd name="connsiteY3" fmla="*/ 818753 h 835025"/>
              <a:gd name="connsiteX4" fmla="*/ 540147 w 906463"/>
              <a:gd name="connsiteY4" fmla="*/ 821134 h 835025"/>
              <a:gd name="connsiteX5" fmla="*/ 423466 w 906463"/>
              <a:gd name="connsiteY5" fmla="*/ 816372 h 835025"/>
              <a:gd name="connsiteX6" fmla="*/ 240109 w 906463"/>
              <a:gd name="connsiteY6" fmla="*/ 823516 h 835025"/>
              <a:gd name="connsiteX7" fmla="*/ 63897 w 906463"/>
              <a:gd name="connsiteY7" fmla="*/ 816372 h 835025"/>
              <a:gd name="connsiteX8" fmla="*/ 25797 w 906463"/>
              <a:gd name="connsiteY8" fmla="*/ 742553 h 835025"/>
              <a:gd name="connsiteX9" fmla="*/ 13890 w 906463"/>
              <a:gd name="connsiteY9" fmla="*/ 642540 h 835025"/>
              <a:gd name="connsiteX10" fmla="*/ 4365 w 906463"/>
              <a:gd name="connsiteY10" fmla="*/ 563959 h 835025"/>
              <a:gd name="connsiteX11" fmla="*/ 1984 w 906463"/>
              <a:gd name="connsiteY11" fmla="*/ 494903 h 835025"/>
              <a:gd name="connsiteX12" fmla="*/ 16272 w 906463"/>
              <a:gd name="connsiteY12" fmla="*/ 406797 h 835025"/>
              <a:gd name="connsiteX13" fmla="*/ 54372 w 906463"/>
              <a:gd name="connsiteY13" fmla="*/ 363934 h 835025"/>
              <a:gd name="connsiteX14" fmla="*/ 63897 w 906463"/>
              <a:gd name="connsiteY14" fmla="*/ 294878 h 835025"/>
              <a:gd name="connsiteX15" fmla="*/ 140097 w 906463"/>
              <a:gd name="connsiteY15" fmla="*/ 221059 h 835025"/>
              <a:gd name="connsiteX16" fmla="*/ 166290 w 906463"/>
              <a:gd name="connsiteY16" fmla="*/ 163909 h 835025"/>
              <a:gd name="connsiteX17" fmla="*/ 221059 w 906463"/>
              <a:gd name="connsiteY17" fmla="*/ 128190 h 835025"/>
              <a:gd name="connsiteX18" fmla="*/ 299640 w 906463"/>
              <a:gd name="connsiteY18" fmla="*/ 49609 h 835025"/>
              <a:gd name="connsiteX19" fmla="*/ 359172 w 906463"/>
              <a:gd name="connsiteY19" fmla="*/ 47228 h 835025"/>
              <a:gd name="connsiteX20" fmla="*/ 480615 w 906463"/>
              <a:gd name="connsiteY20" fmla="*/ 13890 h 835025"/>
              <a:gd name="connsiteX21" fmla="*/ 542528 w 906463"/>
              <a:gd name="connsiteY21" fmla="*/ 1984 h 835025"/>
              <a:gd name="connsiteX22" fmla="*/ 656828 w 906463"/>
              <a:gd name="connsiteY22" fmla="*/ 25797 h 835025"/>
              <a:gd name="connsiteX23" fmla="*/ 723503 w 906463"/>
              <a:gd name="connsiteY23" fmla="*/ 59134 h 835025"/>
              <a:gd name="connsiteX24" fmla="*/ 783034 w 906463"/>
              <a:gd name="connsiteY24" fmla="*/ 116284 h 835025"/>
              <a:gd name="connsiteX25" fmla="*/ 837803 w 906463"/>
              <a:gd name="connsiteY25" fmla="*/ 180578 h 835025"/>
              <a:gd name="connsiteX26" fmla="*/ 902097 w 906463"/>
              <a:gd name="connsiteY26" fmla="*/ 297259 h 835025"/>
              <a:gd name="connsiteX27" fmla="*/ 863997 w 906463"/>
              <a:gd name="connsiteY27" fmla="*/ 628253 h 835025"/>
              <a:gd name="connsiteX28" fmla="*/ 849709 w 906463"/>
              <a:gd name="connsiteY28" fmla="*/ 694928 h 835025"/>
              <a:gd name="connsiteX0" fmla="*/ 849709 w 906463"/>
              <a:gd name="connsiteY0" fmla="*/ 694928 h 823516"/>
              <a:gd name="connsiteX1" fmla="*/ 799703 w 906463"/>
              <a:gd name="connsiteY1" fmla="*/ 778272 h 823516"/>
              <a:gd name="connsiteX2" fmla="*/ 740172 w 906463"/>
              <a:gd name="connsiteY2" fmla="*/ 816372 h 823516"/>
              <a:gd name="connsiteX3" fmla="*/ 663971 w 906463"/>
              <a:gd name="connsiteY3" fmla="*/ 818753 h 823516"/>
              <a:gd name="connsiteX4" fmla="*/ 540147 w 906463"/>
              <a:gd name="connsiteY4" fmla="*/ 821134 h 823516"/>
              <a:gd name="connsiteX5" fmla="*/ 423466 w 906463"/>
              <a:gd name="connsiteY5" fmla="*/ 816372 h 823516"/>
              <a:gd name="connsiteX6" fmla="*/ 240109 w 906463"/>
              <a:gd name="connsiteY6" fmla="*/ 823516 h 823516"/>
              <a:gd name="connsiteX7" fmla="*/ 63897 w 906463"/>
              <a:gd name="connsiteY7" fmla="*/ 816372 h 823516"/>
              <a:gd name="connsiteX8" fmla="*/ 25797 w 906463"/>
              <a:gd name="connsiteY8" fmla="*/ 742553 h 823516"/>
              <a:gd name="connsiteX9" fmla="*/ 13890 w 906463"/>
              <a:gd name="connsiteY9" fmla="*/ 642540 h 823516"/>
              <a:gd name="connsiteX10" fmla="*/ 4365 w 906463"/>
              <a:gd name="connsiteY10" fmla="*/ 563959 h 823516"/>
              <a:gd name="connsiteX11" fmla="*/ 1984 w 906463"/>
              <a:gd name="connsiteY11" fmla="*/ 494903 h 823516"/>
              <a:gd name="connsiteX12" fmla="*/ 16272 w 906463"/>
              <a:gd name="connsiteY12" fmla="*/ 406797 h 823516"/>
              <a:gd name="connsiteX13" fmla="*/ 54372 w 906463"/>
              <a:gd name="connsiteY13" fmla="*/ 363934 h 823516"/>
              <a:gd name="connsiteX14" fmla="*/ 63897 w 906463"/>
              <a:gd name="connsiteY14" fmla="*/ 294878 h 823516"/>
              <a:gd name="connsiteX15" fmla="*/ 140097 w 906463"/>
              <a:gd name="connsiteY15" fmla="*/ 221059 h 823516"/>
              <a:gd name="connsiteX16" fmla="*/ 166290 w 906463"/>
              <a:gd name="connsiteY16" fmla="*/ 163909 h 823516"/>
              <a:gd name="connsiteX17" fmla="*/ 221059 w 906463"/>
              <a:gd name="connsiteY17" fmla="*/ 128190 h 823516"/>
              <a:gd name="connsiteX18" fmla="*/ 299640 w 906463"/>
              <a:gd name="connsiteY18" fmla="*/ 49609 h 823516"/>
              <a:gd name="connsiteX19" fmla="*/ 359172 w 906463"/>
              <a:gd name="connsiteY19" fmla="*/ 47228 h 823516"/>
              <a:gd name="connsiteX20" fmla="*/ 480615 w 906463"/>
              <a:gd name="connsiteY20" fmla="*/ 13890 h 823516"/>
              <a:gd name="connsiteX21" fmla="*/ 542528 w 906463"/>
              <a:gd name="connsiteY21" fmla="*/ 1984 h 823516"/>
              <a:gd name="connsiteX22" fmla="*/ 656828 w 906463"/>
              <a:gd name="connsiteY22" fmla="*/ 25797 h 823516"/>
              <a:gd name="connsiteX23" fmla="*/ 723503 w 906463"/>
              <a:gd name="connsiteY23" fmla="*/ 59134 h 823516"/>
              <a:gd name="connsiteX24" fmla="*/ 783034 w 906463"/>
              <a:gd name="connsiteY24" fmla="*/ 116284 h 823516"/>
              <a:gd name="connsiteX25" fmla="*/ 837803 w 906463"/>
              <a:gd name="connsiteY25" fmla="*/ 180578 h 823516"/>
              <a:gd name="connsiteX26" fmla="*/ 902097 w 906463"/>
              <a:gd name="connsiteY26" fmla="*/ 297259 h 823516"/>
              <a:gd name="connsiteX27" fmla="*/ 863997 w 906463"/>
              <a:gd name="connsiteY27" fmla="*/ 628253 h 823516"/>
              <a:gd name="connsiteX28" fmla="*/ 849709 w 906463"/>
              <a:gd name="connsiteY28" fmla="*/ 694928 h 8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06463" h="823516">
                <a:moveTo>
                  <a:pt x="849709" y="694928"/>
                </a:moveTo>
                <a:cubicBezTo>
                  <a:pt x="838993" y="719931"/>
                  <a:pt x="817959" y="758031"/>
                  <a:pt x="799703" y="778272"/>
                </a:cubicBezTo>
                <a:cubicBezTo>
                  <a:pt x="781447" y="798513"/>
                  <a:pt x="762794" y="809625"/>
                  <a:pt x="740172" y="816372"/>
                </a:cubicBezTo>
                <a:cubicBezTo>
                  <a:pt x="717550" y="823119"/>
                  <a:pt x="697308" y="817959"/>
                  <a:pt x="663971" y="818753"/>
                </a:cubicBezTo>
                <a:cubicBezTo>
                  <a:pt x="630634" y="819547"/>
                  <a:pt x="580231" y="821531"/>
                  <a:pt x="540147" y="821134"/>
                </a:cubicBezTo>
                <a:cubicBezTo>
                  <a:pt x="500063" y="820737"/>
                  <a:pt x="473869" y="818356"/>
                  <a:pt x="423466" y="816372"/>
                </a:cubicBezTo>
                <a:lnTo>
                  <a:pt x="240109" y="823516"/>
                </a:lnTo>
                <a:lnTo>
                  <a:pt x="63897" y="816372"/>
                </a:lnTo>
                <a:cubicBezTo>
                  <a:pt x="28178" y="802878"/>
                  <a:pt x="34131" y="771525"/>
                  <a:pt x="25797" y="742553"/>
                </a:cubicBezTo>
                <a:cubicBezTo>
                  <a:pt x="17463" y="713581"/>
                  <a:pt x="17462" y="672306"/>
                  <a:pt x="13890" y="642540"/>
                </a:cubicBezTo>
                <a:cubicBezTo>
                  <a:pt x="10318" y="612774"/>
                  <a:pt x="6349" y="588565"/>
                  <a:pt x="4365" y="563959"/>
                </a:cubicBezTo>
                <a:cubicBezTo>
                  <a:pt x="2381" y="539353"/>
                  <a:pt x="0" y="521097"/>
                  <a:pt x="1984" y="494903"/>
                </a:cubicBezTo>
                <a:cubicBezTo>
                  <a:pt x="3969" y="468709"/>
                  <a:pt x="7541" y="428625"/>
                  <a:pt x="16272" y="406797"/>
                </a:cubicBezTo>
                <a:cubicBezTo>
                  <a:pt x="25003" y="384969"/>
                  <a:pt x="46435" y="382587"/>
                  <a:pt x="54372" y="363934"/>
                </a:cubicBezTo>
                <a:cubicBezTo>
                  <a:pt x="62310" y="345281"/>
                  <a:pt x="49610" y="318690"/>
                  <a:pt x="63897" y="294878"/>
                </a:cubicBezTo>
                <a:cubicBezTo>
                  <a:pt x="78184" y="271066"/>
                  <a:pt x="123032" y="242887"/>
                  <a:pt x="140097" y="221059"/>
                </a:cubicBezTo>
                <a:cubicBezTo>
                  <a:pt x="157163" y="199231"/>
                  <a:pt x="152796" y="179387"/>
                  <a:pt x="166290" y="163909"/>
                </a:cubicBezTo>
                <a:cubicBezTo>
                  <a:pt x="179784" y="148431"/>
                  <a:pt x="198834" y="147240"/>
                  <a:pt x="221059" y="128190"/>
                </a:cubicBezTo>
                <a:cubicBezTo>
                  <a:pt x="243284" y="109140"/>
                  <a:pt x="276621" y="63103"/>
                  <a:pt x="299640" y="49609"/>
                </a:cubicBezTo>
                <a:cubicBezTo>
                  <a:pt x="322659" y="36115"/>
                  <a:pt x="329010" y="53181"/>
                  <a:pt x="359172" y="47228"/>
                </a:cubicBezTo>
                <a:cubicBezTo>
                  <a:pt x="389334" y="41275"/>
                  <a:pt x="450056" y="21431"/>
                  <a:pt x="480615" y="13890"/>
                </a:cubicBezTo>
                <a:cubicBezTo>
                  <a:pt x="511174" y="6349"/>
                  <a:pt x="513159" y="0"/>
                  <a:pt x="542528" y="1984"/>
                </a:cubicBezTo>
                <a:cubicBezTo>
                  <a:pt x="571897" y="3968"/>
                  <a:pt x="626666" y="16272"/>
                  <a:pt x="656828" y="25797"/>
                </a:cubicBezTo>
                <a:cubicBezTo>
                  <a:pt x="686990" y="35322"/>
                  <a:pt x="702469" y="44053"/>
                  <a:pt x="723503" y="59134"/>
                </a:cubicBezTo>
                <a:cubicBezTo>
                  <a:pt x="744537" y="74215"/>
                  <a:pt x="763984" y="96043"/>
                  <a:pt x="783034" y="116284"/>
                </a:cubicBezTo>
                <a:cubicBezTo>
                  <a:pt x="802084" y="136525"/>
                  <a:pt x="817959" y="150416"/>
                  <a:pt x="837803" y="180578"/>
                </a:cubicBezTo>
                <a:cubicBezTo>
                  <a:pt x="857647" y="210741"/>
                  <a:pt x="897731" y="222647"/>
                  <a:pt x="902097" y="297259"/>
                </a:cubicBezTo>
                <a:cubicBezTo>
                  <a:pt x="906463" y="371871"/>
                  <a:pt x="873125" y="561975"/>
                  <a:pt x="863997" y="628253"/>
                </a:cubicBezTo>
                <a:cubicBezTo>
                  <a:pt x="854869" y="694531"/>
                  <a:pt x="860425" y="669925"/>
                  <a:pt x="849709" y="694928"/>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50" name="Freeform 349">
            <a:extLst>
              <a:ext uri="{FF2B5EF4-FFF2-40B4-BE49-F238E27FC236}">
                <a16:creationId xmlns:a16="http://schemas.microsoft.com/office/drawing/2014/main" id="{C3AE0EB4-DEA2-499F-B7E5-ABB41F4E07C1}"/>
              </a:ext>
            </a:extLst>
          </p:cNvPr>
          <p:cNvSpPr/>
          <p:nvPr/>
        </p:nvSpPr>
        <p:spPr bwMode="auto">
          <a:xfrm>
            <a:off x="8300642" y="4619626"/>
            <a:ext cx="1071959" cy="689769"/>
          </a:xfrm>
          <a:custGeom>
            <a:avLst/>
            <a:gdLst>
              <a:gd name="connsiteX0" fmla="*/ 202803 w 1071959"/>
              <a:gd name="connsiteY0" fmla="*/ 647700 h 689769"/>
              <a:gd name="connsiteX1" fmla="*/ 64690 w 1071959"/>
              <a:gd name="connsiteY1" fmla="*/ 607219 h 689769"/>
              <a:gd name="connsiteX2" fmla="*/ 7540 w 1071959"/>
              <a:gd name="connsiteY2" fmla="*/ 521494 h 689769"/>
              <a:gd name="connsiteX3" fmla="*/ 19447 w 1071959"/>
              <a:gd name="connsiteY3" fmla="*/ 426244 h 689769"/>
              <a:gd name="connsiteX4" fmla="*/ 40878 w 1071959"/>
              <a:gd name="connsiteY4" fmla="*/ 335756 h 689769"/>
              <a:gd name="connsiteX5" fmla="*/ 117078 w 1071959"/>
              <a:gd name="connsiteY5" fmla="*/ 204788 h 689769"/>
              <a:gd name="connsiteX6" fmla="*/ 221853 w 1071959"/>
              <a:gd name="connsiteY6" fmla="*/ 102394 h 689769"/>
              <a:gd name="connsiteX7" fmla="*/ 293290 w 1071959"/>
              <a:gd name="connsiteY7" fmla="*/ 69056 h 689769"/>
              <a:gd name="connsiteX8" fmla="*/ 369490 w 1071959"/>
              <a:gd name="connsiteY8" fmla="*/ 19050 h 689769"/>
              <a:gd name="connsiteX9" fmla="*/ 450453 w 1071959"/>
              <a:gd name="connsiteY9" fmla="*/ 30956 h 689769"/>
              <a:gd name="connsiteX10" fmla="*/ 555228 w 1071959"/>
              <a:gd name="connsiteY10" fmla="*/ 0 h 689769"/>
              <a:gd name="connsiteX11" fmla="*/ 650478 w 1071959"/>
              <a:gd name="connsiteY11" fmla="*/ 30956 h 689769"/>
              <a:gd name="connsiteX12" fmla="*/ 726678 w 1071959"/>
              <a:gd name="connsiteY12" fmla="*/ 21431 h 689769"/>
              <a:gd name="connsiteX13" fmla="*/ 814784 w 1071959"/>
              <a:gd name="connsiteY13" fmla="*/ 71438 h 689769"/>
              <a:gd name="connsiteX14" fmla="*/ 869553 w 1071959"/>
              <a:gd name="connsiteY14" fmla="*/ 140494 h 689769"/>
              <a:gd name="connsiteX15" fmla="*/ 921940 w 1071959"/>
              <a:gd name="connsiteY15" fmla="*/ 171450 h 689769"/>
              <a:gd name="connsiteX16" fmla="*/ 1005284 w 1071959"/>
              <a:gd name="connsiteY16" fmla="*/ 250031 h 689769"/>
              <a:gd name="connsiteX17" fmla="*/ 936228 w 1071959"/>
              <a:gd name="connsiteY17" fmla="*/ 354806 h 689769"/>
              <a:gd name="connsiteX18" fmla="*/ 202803 w 1071959"/>
              <a:gd name="connsiteY18" fmla="*/ 647700 h 68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959" h="689769">
                <a:moveTo>
                  <a:pt x="202803" y="647700"/>
                </a:moveTo>
                <a:cubicBezTo>
                  <a:pt x="57547" y="689769"/>
                  <a:pt x="97234" y="628253"/>
                  <a:pt x="64690" y="607219"/>
                </a:cubicBezTo>
                <a:cubicBezTo>
                  <a:pt x="32146" y="586185"/>
                  <a:pt x="15080" y="551656"/>
                  <a:pt x="7540" y="521494"/>
                </a:cubicBezTo>
                <a:cubicBezTo>
                  <a:pt x="0" y="491332"/>
                  <a:pt x="13891" y="457200"/>
                  <a:pt x="19447" y="426244"/>
                </a:cubicBezTo>
                <a:cubicBezTo>
                  <a:pt x="25003" y="395288"/>
                  <a:pt x="24606" y="372665"/>
                  <a:pt x="40878" y="335756"/>
                </a:cubicBezTo>
                <a:cubicBezTo>
                  <a:pt x="57150" y="298847"/>
                  <a:pt x="86916" y="243682"/>
                  <a:pt x="117078" y="204788"/>
                </a:cubicBezTo>
                <a:cubicBezTo>
                  <a:pt x="147240" y="165894"/>
                  <a:pt x="192484" y="125016"/>
                  <a:pt x="221853" y="102394"/>
                </a:cubicBezTo>
                <a:cubicBezTo>
                  <a:pt x="251222" y="79772"/>
                  <a:pt x="268684" y="82947"/>
                  <a:pt x="293290" y="69056"/>
                </a:cubicBezTo>
                <a:cubicBezTo>
                  <a:pt x="317896" y="55165"/>
                  <a:pt x="343296" y="25400"/>
                  <a:pt x="369490" y="19050"/>
                </a:cubicBezTo>
                <a:cubicBezTo>
                  <a:pt x="395684" y="12700"/>
                  <a:pt x="419497" y="34131"/>
                  <a:pt x="450453" y="30956"/>
                </a:cubicBezTo>
                <a:cubicBezTo>
                  <a:pt x="481409" y="27781"/>
                  <a:pt x="521891" y="0"/>
                  <a:pt x="555228" y="0"/>
                </a:cubicBezTo>
                <a:cubicBezTo>
                  <a:pt x="588565" y="0"/>
                  <a:pt x="621903" y="27384"/>
                  <a:pt x="650478" y="30956"/>
                </a:cubicBezTo>
                <a:cubicBezTo>
                  <a:pt x="679053" y="34528"/>
                  <a:pt x="699294" y="14684"/>
                  <a:pt x="726678" y="21431"/>
                </a:cubicBezTo>
                <a:cubicBezTo>
                  <a:pt x="754062" y="28178"/>
                  <a:pt x="790971" y="51594"/>
                  <a:pt x="814784" y="71438"/>
                </a:cubicBezTo>
                <a:cubicBezTo>
                  <a:pt x="838597" y="91282"/>
                  <a:pt x="851694" y="123825"/>
                  <a:pt x="869553" y="140494"/>
                </a:cubicBezTo>
                <a:cubicBezTo>
                  <a:pt x="887412" y="157163"/>
                  <a:pt x="899318" y="153194"/>
                  <a:pt x="921940" y="171450"/>
                </a:cubicBezTo>
                <a:cubicBezTo>
                  <a:pt x="944562" y="189706"/>
                  <a:pt x="1002903" y="219472"/>
                  <a:pt x="1005284" y="250031"/>
                </a:cubicBezTo>
                <a:cubicBezTo>
                  <a:pt x="1007665" y="280590"/>
                  <a:pt x="1071959" y="288131"/>
                  <a:pt x="936228" y="354806"/>
                </a:cubicBezTo>
                <a:cubicBezTo>
                  <a:pt x="800497" y="421481"/>
                  <a:pt x="348059" y="605631"/>
                  <a:pt x="202803" y="647700"/>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56" name="Oval 355">
            <a:extLst>
              <a:ext uri="{FF2B5EF4-FFF2-40B4-BE49-F238E27FC236}">
                <a16:creationId xmlns:a16="http://schemas.microsoft.com/office/drawing/2014/main" id="{81D67B2C-D507-B791-F077-CB49D8EAF876}"/>
              </a:ext>
            </a:extLst>
          </p:cNvPr>
          <p:cNvSpPr/>
          <p:nvPr/>
        </p:nvSpPr>
        <p:spPr bwMode="auto">
          <a:xfrm>
            <a:off x="7746206" y="5581652"/>
            <a:ext cx="335757" cy="335757"/>
          </a:xfrm>
          <a:prstGeom prst="ellipse">
            <a:avLst/>
          </a:prstGeom>
          <a:solidFill>
            <a:schemeClr val="accent5">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59" name="Oval 358">
            <a:extLst>
              <a:ext uri="{FF2B5EF4-FFF2-40B4-BE49-F238E27FC236}">
                <a16:creationId xmlns:a16="http://schemas.microsoft.com/office/drawing/2014/main" id="{47EA4F2A-3337-E119-269A-DF8449EA0C05}"/>
              </a:ext>
            </a:extLst>
          </p:cNvPr>
          <p:cNvSpPr/>
          <p:nvPr/>
        </p:nvSpPr>
        <p:spPr bwMode="auto">
          <a:xfrm>
            <a:off x="8689181" y="4914903"/>
            <a:ext cx="245267" cy="245267"/>
          </a:xfrm>
          <a:prstGeom prst="ellipse">
            <a:avLst/>
          </a:prstGeom>
          <a:solidFill>
            <a:schemeClr val="accent5">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61" name="Freeform 360">
            <a:extLst>
              <a:ext uri="{FF2B5EF4-FFF2-40B4-BE49-F238E27FC236}">
                <a16:creationId xmlns:a16="http://schemas.microsoft.com/office/drawing/2014/main" id="{37B693B4-1201-D2A2-A4D2-4921629788F8}"/>
              </a:ext>
            </a:extLst>
          </p:cNvPr>
          <p:cNvSpPr/>
          <p:nvPr/>
        </p:nvSpPr>
        <p:spPr bwMode="auto">
          <a:xfrm>
            <a:off x="8026399" y="5129612"/>
            <a:ext cx="441325" cy="289716"/>
          </a:xfrm>
          <a:custGeom>
            <a:avLst/>
            <a:gdLst>
              <a:gd name="connsiteX0" fmla="*/ 1191 w 473075"/>
              <a:gd name="connsiteY0" fmla="*/ 190500 h 400446"/>
              <a:gd name="connsiteX1" fmla="*/ 110728 w 473075"/>
              <a:gd name="connsiteY1" fmla="*/ 190500 h 400446"/>
              <a:gd name="connsiteX2" fmla="*/ 194072 w 473075"/>
              <a:gd name="connsiteY2" fmla="*/ 161925 h 400446"/>
              <a:gd name="connsiteX3" fmla="*/ 277416 w 473075"/>
              <a:gd name="connsiteY3" fmla="*/ 109537 h 400446"/>
              <a:gd name="connsiteX4" fmla="*/ 372666 w 473075"/>
              <a:gd name="connsiteY4" fmla="*/ 4762 h 400446"/>
              <a:gd name="connsiteX5" fmla="*/ 351235 w 473075"/>
              <a:gd name="connsiteY5" fmla="*/ 80962 h 400446"/>
              <a:gd name="connsiteX6" fmla="*/ 363141 w 473075"/>
              <a:gd name="connsiteY6" fmla="*/ 152400 h 400446"/>
              <a:gd name="connsiteX7" fmla="*/ 391716 w 473075"/>
              <a:gd name="connsiteY7" fmla="*/ 192881 h 400446"/>
              <a:gd name="connsiteX8" fmla="*/ 463153 w 473075"/>
              <a:gd name="connsiteY8" fmla="*/ 204787 h 400446"/>
              <a:gd name="connsiteX9" fmla="*/ 451247 w 473075"/>
              <a:gd name="connsiteY9" fmla="*/ 285750 h 400446"/>
              <a:gd name="connsiteX10" fmla="*/ 372666 w 473075"/>
              <a:gd name="connsiteY10" fmla="*/ 369093 h 400446"/>
              <a:gd name="connsiteX11" fmla="*/ 305991 w 473075"/>
              <a:gd name="connsiteY11" fmla="*/ 397668 h 400446"/>
              <a:gd name="connsiteX12" fmla="*/ 253603 w 473075"/>
              <a:gd name="connsiteY12" fmla="*/ 352425 h 400446"/>
              <a:gd name="connsiteX13" fmla="*/ 179785 w 473075"/>
              <a:gd name="connsiteY13" fmla="*/ 264318 h 400446"/>
              <a:gd name="connsiteX14" fmla="*/ 103585 w 473075"/>
              <a:gd name="connsiteY14" fmla="*/ 219075 h 400446"/>
              <a:gd name="connsiteX15" fmla="*/ 1191 w 473075"/>
              <a:gd name="connsiteY15" fmla="*/ 190500 h 400446"/>
              <a:gd name="connsiteX0" fmla="*/ 1191 w 439738"/>
              <a:gd name="connsiteY0" fmla="*/ 171453 h 400446"/>
              <a:gd name="connsiteX1" fmla="*/ 77391 w 439738"/>
              <a:gd name="connsiteY1" fmla="*/ 190500 h 400446"/>
              <a:gd name="connsiteX2" fmla="*/ 160735 w 439738"/>
              <a:gd name="connsiteY2" fmla="*/ 161925 h 400446"/>
              <a:gd name="connsiteX3" fmla="*/ 244079 w 439738"/>
              <a:gd name="connsiteY3" fmla="*/ 109537 h 400446"/>
              <a:gd name="connsiteX4" fmla="*/ 339329 w 439738"/>
              <a:gd name="connsiteY4" fmla="*/ 4762 h 400446"/>
              <a:gd name="connsiteX5" fmla="*/ 317898 w 439738"/>
              <a:gd name="connsiteY5" fmla="*/ 80962 h 400446"/>
              <a:gd name="connsiteX6" fmla="*/ 329804 w 439738"/>
              <a:gd name="connsiteY6" fmla="*/ 152400 h 400446"/>
              <a:gd name="connsiteX7" fmla="*/ 358379 w 439738"/>
              <a:gd name="connsiteY7" fmla="*/ 192881 h 400446"/>
              <a:gd name="connsiteX8" fmla="*/ 429816 w 439738"/>
              <a:gd name="connsiteY8" fmla="*/ 204787 h 400446"/>
              <a:gd name="connsiteX9" fmla="*/ 417910 w 439738"/>
              <a:gd name="connsiteY9" fmla="*/ 285750 h 400446"/>
              <a:gd name="connsiteX10" fmla="*/ 339329 w 439738"/>
              <a:gd name="connsiteY10" fmla="*/ 369093 h 400446"/>
              <a:gd name="connsiteX11" fmla="*/ 272654 w 439738"/>
              <a:gd name="connsiteY11" fmla="*/ 397668 h 400446"/>
              <a:gd name="connsiteX12" fmla="*/ 220266 w 439738"/>
              <a:gd name="connsiteY12" fmla="*/ 352425 h 400446"/>
              <a:gd name="connsiteX13" fmla="*/ 146448 w 439738"/>
              <a:gd name="connsiteY13" fmla="*/ 264318 h 400446"/>
              <a:gd name="connsiteX14" fmla="*/ 70248 w 439738"/>
              <a:gd name="connsiteY14" fmla="*/ 219075 h 400446"/>
              <a:gd name="connsiteX15" fmla="*/ 1191 w 439738"/>
              <a:gd name="connsiteY15" fmla="*/ 171453 h 400446"/>
              <a:gd name="connsiteX0" fmla="*/ 1984 w 440531"/>
              <a:gd name="connsiteY0" fmla="*/ 171453 h 400446"/>
              <a:gd name="connsiteX1" fmla="*/ 59134 w 440531"/>
              <a:gd name="connsiteY1" fmla="*/ 174175 h 400446"/>
              <a:gd name="connsiteX2" fmla="*/ 161528 w 440531"/>
              <a:gd name="connsiteY2" fmla="*/ 161925 h 400446"/>
              <a:gd name="connsiteX3" fmla="*/ 244872 w 440531"/>
              <a:gd name="connsiteY3" fmla="*/ 109537 h 400446"/>
              <a:gd name="connsiteX4" fmla="*/ 340122 w 440531"/>
              <a:gd name="connsiteY4" fmla="*/ 4762 h 400446"/>
              <a:gd name="connsiteX5" fmla="*/ 318691 w 440531"/>
              <a:gd name="connsiteY5" fmla="*/ 80962 h 400446"/>
              <a:gd name="connsiteX6" fmla="*/ 330597 w 440531"/>
              <a:gd name="connsiteY6" fmla="*/ 152400 h 400446"/>
              <a:gd name="connsiteX7" fmla="*/ 359172 w 440531"/>
              <a:gd name="connsiteY7" fmla="*/ 192881 h 400446"/>
              <a:gd name="connsiteX8" fmla="*/ 430609 w 440531"/>
              <a:gd name="connsiteY8" fmla="*/ 204787 h 400446"/>
              <a:gd name="connsiteX9" fmla="*/ 418703 w 440531"/>
              <a:gd name="connsiteY9" fmla="*/ 285750 h 400446"/>
              <a:gd name="connsiteX10" fmla="*/ 340122 w 440531"/>
              <a:gd name="connsiteY10" fmla="*/ 369093 h 400446"/>
              <a:gd name="connsiteX11" fmla="*/ 273447 w 440531"/>
              <a:gd name="connsiteY11" fmla="*/ 397668 h 400446"/>
              <a:gd name="connsiteX12" fmla="*/ 221059 w 440531"/>
              <a:gd name="connsiteY12" fmla="*/ 352425 h 400446"/>
              <a:gd name="connsiteX13" fmla="*/ 147241 w 440531"/>
              <a:gd name="connsiteY13" fmla="*/ 264318 h 400446"/>
              <a:gd name="connsiteX14" fmla="*/ 71041 w 440531"/>
              <a:gd name="connsiteY14" fmla="*/ 219075 h 400446"/>
              <a:gd name="connsiteX15" fmla="*/ 1984 w 440531"/>
              <a:gd name="connsiteY15" fmla="*/ 171453 h 400446"/>
              <a:gd name="connsiteX0" fmla="*/ 5556 w 444103"/>
              <a:gd name="connsiteY0" fmla="*/ 171453 h 400446"/>
              <a:gd name="connsiteX1" fmla="*/ 62706 w 444103"/>
              <a:gd name="connsiteY1" fmla="*/ 174175 h 400446"/>
              <a:gd name="connsiteX2" fmla="*/ 165100 w 444103"/>
              <a:gd name="connsiteY2" fmla="*/ 161925 h 400446"/>
              <a:gd name="connsiteX3" fmla="*/ 248444 w 444103"/>
              <a:gd name="connsiteY3" fmla="*/ 109537 h 400446"/>
              <a:gd name="connsiteX4" fmla="*/ 343694 w 444103"/>
              <a:gd name="connsiteY4" fmla="*/ 4762 h 400446"/>
              <a:gd name="connsiteX5" fmla="*/ 322263 w 444103"/>
              <a:gd name="connsiteY5" fmla="*/ 80962 h 400446"/>
              <a:gd name="connsiteX6" fmla="*/ 334169 w 444103"/>
              <a:gd name="connsiteY6" fmla="*/ 152400 h 400446"/>
              <a:gd name="connsiteX7" fmla="*/ 362744 w 444103"/>
              <a:gd name="connsiteY7" fmla="*/ 192881 h 400446"/>
              <a:gd name="connsiteX8" fmla="*/ 434181 w 444103"/>
              <a:gd name="connsiteY8" fmla="*/ 204787 h 400446"/>
              <a:gd name="connsiteX9" fmla="*/ 422275 w 444103"/>
              <a:gd name="connsiteY9" fmla="*/ 285750 h 400446"/>
              <a:gd name="connsiteX10" fmla="*/ 343694 w 444103"/>
              <a:gd name="connsiteY10" fmla="*/ 369093 h 400446"/>
              <a:gd name="connsiteX11" fmla="*/ 277019 w 444103"/>
              <a:gd name="connsiteY11" fmla="*/ 397668 h 400446"/>
              <a:gd name="connsiteX12" fmla="*/ 224631 w 444103"/>
              <a:gd name="connsiteY12" fmla="*/ 352425 h 400446"/>
              <a:gd name="connsiteX13" fmla="*/ 150813 w 444103"/>
              <a:gd name="connsiteY13" fmla="*/ 264318 h 400446"/>
              <a:gd name="connsiteX14" fmla="*/ 96045 w 444103"/>
              <a:gd name="connsiteY14" fmla="*/ 205471 h 400446"/>
              <a:gd name="connsiteX15" fmla="*/ 5556 w 444103"/>
              <a:gd name="connsiteY15" fmla="*/ 171453 h 400446"/>
              <a:gd name="connsiteX0" fmla="*/ 5556 w 444103"/>
              <a:gd name="connsiteY0" fmla="*/ 171453 h 400446"/>
              <a:gd name="connsiteX1" fmla="*/ 62706 w 444103"/>
              <a:gd name="connsiteY1" fmla="*/ 174175 h 400446"/>
              <a:gd name="connsiteX2" fmla="*/ 165100 w 444103"/>
              <a:gd name="connsiteY2" fmla="*/ 161925 h 400446"/>
              <a:gd name="connsiteX3" fmla="*/ 248444 w 444103"/>
              <a:gd name="connsiteY3" fmla="*/ 109537 h 400446"/>
              <a:gd name="connsiteX4" fmla="*/ 343694 w 444103"/>
              <a:gd name="connsiteY4" fmla="*/ 4762 h 400446"/>
              <a:gd name="connsiteX5" fmla="*/ 322263 w 444103"/>
              <a:gd name="connsiteY5" fmla="*/ 80962 h 400446"/>
              <a:gd name="connsiteX6" fmla="*/ 334169 w 444103"/>
              <a:gd name="connsiteY6" fmla="*/ 152400 h 400446"/>
              <a:gd name="connsiteX7" fmla="*/ 362744 w 444103"/>
              <a:gd name="connsiteY7" fmla="*/ 192881 h 400446"/>
              <a:gd name="connsiteX8" fmla="*/ 434181 w 444103"/>
              <a:gd name="connsiteY8" fmla="*/ 204787 h 400446"/>
              <a:gd name="connsiteX9" fmla="*/ 422275 w 444103"/>
              <a:gd name="connsiteY9" fmla="*/ 285750 h 400446"/>
              <a:gd name="connsiteX10" fmla="*/ 343694 w 444103"/>
              <a:gd name="connsiteY10" fmla="*/ 369093 h 400446"/>
              <a:gd name="connsiteX11" fmla="*/ 277019 w 444103"/>
              <a:gd name="connsiteY11" fmla="*/ 397668 h 400446"/>
              <a:gd name="connsiteX12" fmla="*/ 224631 w 444103"/>
              <a:gd name="connsiteY12" fmla="*/ 352425 h 400446"/>
              <a:gd name="connsiteX13" fmla="*/ 157956 w 444103"/>
              <a:gd name="connsiteY13" fmla="*/ 258876 h 400446"/>
              <a:gd name="connsiteX14" fmla="*/ 96045 w 444103"/>
              <a:gd name="connsiteY14" fmla="*/ 205471 h 400446"/>
              <a:gd name="connsiteX15" fmla="*/ 5556 w 444103"/>
              <a:gd name="connsiteY15" fmla="*/ 171453 h 400446"/>
              <a:gd name="connsiteX0" fmla="*/ 5556 w 444103"/>
              <a:gd name="connsiteY0" fmla="*/ 171453 h 400446"/>
              <a:gd name="connsiteX1" fmla="*/ 62706 w 444103"/>
              <a:gd name="connsiteY1" fmla="*/ 174175 h 400446"/>
              <a:gd name="connsiteX2" fmla="*/ 165100 w 444103"/>
              <a:gd name="connsiteY2" fmla="*/ 161925 h 400446"/>
              <a:gd name="connsiteX3" fmla="*/ 248444 w 444103"/>
              <a:gd name="connsiteY3" fmla="*/ 109537 h 400446"/>
              <a:gd name="connsiteX4" fmla="*/ 343694 w 444103"/>
              <a:gd name="connsiteY4" fmla="*/ 4762 h 400446"/>
              <a:gd name="connsiteX5" fmla="*/ 322263 w 444103"/>
              <a:gd name="connsiteY5" fmla="*/ 80962 h 400446"/>
              <a:gd name="connsiteX6" fmla="*/ 334169 w 444103"/>
              <a:gd name="connsiteY6" fmla="*/ 152400 h 400446"/>
              <a:gd name="connsiteX7" fmla="*/ 362744 w 444103"/>
              <a:gd name="connsiteY7" fmla="*/ 192881 h 400446"/>
              <a:gd name="connsiteX8" fmla="*/ 434181 w 444103"/>
              <a:gd name="connsiteY8" fmla="*/ 204787 h 400446"/>
              <a:gd name="connsiteX9" fmla="*/ 422275 w 444103"/>
              <a:gd name="connsiteY9" fmla="*/ 285750 h 400446"/>
              <a:gd name="connsiteX10" fmla="*/ 343694 w 444103"/>
              <a:gd name="connsiteY10" fmla="*/ 369093 h 400446"/>
              <a:gd name="connsiteX11" fmla="*/ 277019 w 444103"/>
              <a:gd name="connsiteY11" fmla="*/ 397668 h 400446"/>
              <a:gd name="connsiteX12" fmla="*/ 224631 w 444103"/>
              <a:gd name="connsiteY12" fmla="*/ 352425 h 400446"/>
              <a:gd name="connsiteX13" fmla="*/ 157956 w 444103"/>
              <a:gd name="connsiteY13" fmla="*/ 258876 h 400446"/>
              <a:gd name="connsiteX14" fmla="*/ 96045 w 444103"/>
              <a:gd name="connsiteY14" fmla="*/ 205471 h 400446"/>
              <a:gd name="connsiteX15" fmla="*/ 5556 w 444103"/>
              <a:gd name="connsiteY15" fmla="*/ 171453 h 400446"/>
              <a:gd name="connsiteX0" fmla="*/ 5556 w 444103"/>
              <a:gd name="connsiteY0" fmla="*/ 171453 h 402259"/>
              <a:gd name="connsiteX1" fmla="*/ 62706 w 444103"/>
              <a:gd name="connsiteY1" fmla="*/ 174175 h 402259"/>
              <a:gd name="connsiteX2" fmla="*/ 165100 w 444103"/>
              <a:gd name="connsiteY2" fmla="*/ 161925 h 402259"/>
              <a:gd name="connsiteX3" fmla="*/ 248444 w 444103"/>
              <a:gd name="connsiteY3" fmla="*/ 109537 h 402259"/>
              <a:gd name="connsiteX4" fmla="*/ 343694 w 444103"/>
              <a:gd name="connsiteY4" fmla="*/ 4762 h 402259"/>
              <a:gd name="connsiteX5" fmla="*/ 322263 w 444103"/>
              <a:gd name="connsiteY5" fmla="*/ 80962 h 402259"/>
              <a:gd name="connsiteX6" fmla="*/ 334169 w 444103"/>
              <a:gd name="connsiteY6" fmla="*/ 152400 h 402259"/>
              <a:gd name="connsiteX7" fmla="*/ 362744 w 444103"/>
              <a:gd name="connsiteY7" fmla="*/ 192881 h 402259"/>
              <a:gd name="connsiteX8" fmla="*/ 434181 w 444103"/>
              <a:gd name="connsiteY8" fmla="*/ 204787 h 402259"/>
              <a:gd name="connsiteX9" fmla="*/ 422275 w 444103"/>
              <a:gd name="connsiteY9" fmla="*/ 285750 h 402259"/>
              <a:gd name="connsiteX10" fmla="*/ 343694 w 444103"/>
              <a:gd name="connsiteY10" fmla="*/ 369093 h 402259"/>
              <a:gd name="connsiteX11" fmla="*/ 277019 w 444103"/>
              <a:gd name="connsiteY11" fmla="*/ 397668 h 402259"/>
              <a:gd name="connsiteX12" fmla="*/ 229394 w 444103"/>
              <a:gd name="connsiteY12" fmla="*/ 341541 h 402259"/>
              <a:gd name="connsiteX13" fmla="*/ 157956 w 444103"/>
              <a:gd name="connsiteY13" fmla="*/ 258876 h 402259"/>
              <a:gd name="connsiteX14" fmla="*/ 96045 w 444103"/>
              <a:gd name="connsiteY14" fmla="*/ 205471 h 402259"/>
              <a:gd name="connsiteX15" fmla="*/ 5556 w 444103"/>
              <a:gd name="connsiteY15" fmla="*/ 171453 h 402259"/>
              <a:gd name="connsiteX0" fmla="*/ 5556 w 444103"/>
              <a:gd name="connsiteY0" fmla="*/ 130636 h 361443"/>
              <a:gd name="connsiteX1" fmla="*/ 62706 w 444103"/>
              <a:gd name="connsiteY1" fmla="*/ 133358 h 361443"/>
              <a:gd name="connsiteX2" fmla="*/ 165100 w 444103"/>
              <a:gd name="connsiteY2" fmla="*/ 121108 h 361443"/>
              <a:gd name="connsiteX3" fmla="*/ 248444 w 444103"/>
              <a:gd name="connsiteY3" fmla="*/ 68720 h 361443"/>
              <a:gd name="connsiteX4" fmla="*/ 288926 w 444103"/>
              <a:gd name="connsiteY4" fmla="*/ 4762 h 361443"/>
              <a:gd name="connsiteX5" fmla="*/ 322263 w 444103"/>
              <a:gd name="connsiteY5" fmla="*/ 40145 h 361443"/>
              <a:gd name="connsiteX6" fmla="*/ 334169 w 444103"/>
              <a:gd name="connsiteY6" fmla="*/ 111583 h 361443"/>
              <a:gd name="connsiteX7" fmla="*/ 362744 w 444103"/>
              <a:gd name="connsiteY7" fmla="*/ 152064 h 361443"/>
              <a:gd name="connsiteX8" fmla="*/ 434181 w 444103"/>
              <a:gd name="connsiteY8" fmla="*/ 163970 h 361443"/>
              <a:gd name="connsiteX9" fmla="*/ 422275 w 444103"/>
              <a:gd name="connsiteY9" fmla="*/ 244933 h 361443"/>
              <a:gd name="connsiteX10" fmla="*/ 343694 w 444103"/>
              <a:gd name="connsiteY10" fmla="*/ 328276 h 361443"/>
              <a:gd name="connsiteX11" fmla="*/ 277019 w 444103"/>
              <a:gd name="connsiteY11" fmla="*/ 356851 h 361443"/>
              <a:gd name="connsiteX12" fmla="*/ 229394 w 444103"/>
              <a:gd name="connsiteY12" fmla="*/ 300724 h 361443"/>
              <a:gd name="connsiteX13" fmla="*/ 157956 w 444103"/>
              <a:gd name="connsiteY13" fmla="*/ 218059 h 361443"/>
              <a:gd name="connsiteX14" fmla="*/ 96045 w 444103"/>
              <a:gd name="connsiteY14" fmla="*/ 164654 h 361443"/>
              <a:gd name="connsiteX15" fmla="*/ 5556 w 444103"/>
              <a:gd name="connsiteY15" fmla="*/ 130636 h 361443"/>
              <a:gd name="connsiteX0" fmla="*/ 5556 w 444103"/>
              <a:gd name="connsiteY0" fmla="*/ 127462 h 358269"/>
              <a:gd name="connsiteX1" fmla="*/ 62706 w 444103"/>
              <a:gd name="connsiteY1" fmla="*/ 130184 h 358269"/>
              <a:gd name="connsiteX2" fmla="*/ 165100 w 444103"/>
              <a:gd name="connsiteY2" fmla="*/ 117934 h 358269"/>
              <a:gd name="connsiteX3" fmla="*/ 248444 w 444103"/>
              <a:gd name="connsiteY3" fmla="*/ 65546 h 358269"/>
              <a:gd name="connsiteX4" fmla="*/ 288926 w 444103"/>
              <a:gd name="connsiteY4" fmla="*/ 1588 h 358269"/>
              <a:gd name="connsiteX5" fmla="*/ 293688 w 444103"/>
              <a:gd name="connsiteY5" fmla="*/ 56019 h 358269"/>
              <a:gd name="connsiteX6" fmla="*/ 334169 w 444103"/>
              <a:gd name="connsiteY6" fmla="*/ 108409 h 358269"/>
              <a:gd name="connsiteX7" fmla="*/ 362744 w 444103"/>
              <a:gd name="connsiteY7" fmla="*/ 148890 h 358269"/>
              <a:gd name="connsiteX8" fmla="*/ 434181 w 444103"/>
              <a:gd name="connsiteY8" fmla="*/ 160796 h 358269"/>
              <a:gd name="connsiteX9" fmla="*/ 422275 w 444103"/>
              <a:gd name="connsiteY9" fmla="*/ 241759 h 358269"/>
              <a:gd name="connsiteX10" fmla="*/ 343694 w 444103"/>
              <a:gd name="connsiteY10" fmla="*/ 325102 h 358269"/>
              <a:gd name="connsiteX11" fmla="*/ 277019 w 444103"/>
              <a:gd name="connsiteY11" fmla="*/ 353677 h 358269"/>
              <a:gd name="connsiteX12" fmla="*/ 229394 w 444103"/>
              <a:gd name="connsiteY12" fmla="*/ 297550 h 358269"/>
              <a:gd name="connsiteX13" fmla="*/ 157956 w 444103"/>
              <a:gd name="connsiteY13" fmla="*/ 214885 h 358269"/>
              <a:gd name="connsiteX14" fmla="*/ 96045 w 444103"/>
              <a:gd name="connsiteY14" fmla="*/ 161480 h 358269"/>
              <a:gd name="connsiteX15" fmla="*/ 5556 w 444103"/>
              <a:gd name="connsiteY15" fmla="*/ 127462 h 358269"/>
              <a:gd name="connsiteX0" fmla="*/ 5556 w 444103"/>
              <a:gd name="connsiteY0" fmla="*/ 127462 h 358269"/>
              <a:gd name="connsiteX1" fmla="*/ 62706 w 444103"/>
              <a:gd name="connsiteY1" fmla="*/ 130184 h 358269"/>
              <a:gd name="connsiteX2" fmla="*/ 165100 w 444103"/>
              <a:gd name="connsiteY2" fmla="*/ 117934 h 358269"/>
              <a:gd name="connsiteX3" fmla="*/ 248444 w 444103"/>
              <a:gd name="connsiteY3" fmla="*/ 65546 h 358269"/>
              <a:gd name="connsiteX4" fmla="*/ 288926 w 444103"/>
              <a:gd name="connsiteY4" fmla="*/ 1588 h 358269"/>
              <a:gd name="connsiteX5" fmla="*/ 293688 w 444103"/>
              <a:gd name="connsiteY5" fmla="*/ 56019 h 358269"/>
              <a:gd name="connsiteX6" fmla="*/ 317500 w 444103"/>
              <a:gd name="connsiteY6" fmla="*/ 122014 h 358269"/>
              <a:gd name="connsiteX7" fmla="*/ 362744 w 444103"/>
              <a:gd name="connsiteY7" fmla="*/ 148890 h 358269"/>
              <a:gd name="connsiteX8" fmla="*/ 434181 w 444103"/>
              <a:gd name="connsiteY8" fmla="*/ 160796 h 358269"/>
              <a:gd name="connsiteX9" fmla="*/ 422275 w 444103"/>
              <a:gd name="connsiteY9" fmla="*/ 241759 h 358269"/>
              <a:gd name="connsiteX10" fmla="*/ 343694 w 444103"/>
              <a:gd name="connsiteY10" fmla="*/ 325102 h 358269"/>
              <a:gd name="connsiteX11" fmla="*/ 277019 w 444103"/>
              <a:gd name="connsiteY11" fmla="*/ 353677 h 358269"/>
              <a:gd name="connsiteX12" fmla="*/ 229394 w 444103"/>
              <a:gd name="connsiteY12" fmla="*/ 297550 h 358269"/>
              <a:gd name="connsiteX13" fmla="*/ 157956 w 444103"/>
              <a:gd name="connsiteY13" fmla="*/ 214885 h 358269"/>
              <a:gd name="connsiteX14" fmla="*/ 96045 w 444103"/>
              <a:gd name="connsiteY14" fmla="*/ 161480 h 358269"/>
              <a:gd name="connsiteX15" fmla="*/ 5556 w 444103"/>
              <a:gd name="connsiteY15" fmla="*/ 127462 h 358269"/>
              <a:gd name="connsiteX0" fmla="*/ 5556 w 444103"/>
              <a:gd name="connsiteY0" fmla="*/ 127462 h 358269"/>
              <a:gd name="connsiteX1" fmla="*/ 62706 w 444103"/>
              <a:gd name="connsiteY1" fmla="*/ 130184 h 358269"/>
              <a:gd name="connsiteX2" fmla="*/ 165100 w 444103"/>
              <a:gd name="connsiteY2" fmla="*/ 115214 h 358269"/>
              <a:gd name="connsiteX3" fmla="*/ 248444 w 444103"/>
              <a:gd name="connsiteY3" fmla="*/ 65546 h 358269"/>
              <a:gd name="connsiteX4" fmla="*/ 288926 w 444103"/>
              <a:gd name="connsiteY4" fmla="*/ 1588 h 358269"/>
              <a:gd name="connsiteX5" fmla="*/ 293688 w 444103"/>
              <a:gd name="connsiteY5" fmla="*/ 56019 h 358269"/>
              <a:gd name="connsiteX6" fmla="*/ 317500 w 444103"/>
              <a:gd name="connsiteY6" fmla="*/ 122014 h 358269"/>
              <a:gd name="connsiteX7" fmla="*/ 362744 w 444103"/>
              <a:gd name="connsiteY7" fmla="*/ 148890 h 358269"/>
              <a:gd name="connsiteX8" fmla="*/ 434181 w 444103"/>
              <a:gd name="connsiteY8" fmla="*/ 160796 h 358269"/>
              <a:gd name="connsiteX9" fmla="*/ 422275 w 444103"/>
              <a:gd name="connsiteY9" fmla="*/ 241759 h 358269"/>
              <a:gd name="connsiteX10" fmla="*/ 343694 w 444103"/>
              <a:gd name="connsiteY10" fmla="*/ 325102 h 358269"/>
              <a:gd name="connsiteX11" fmla="*/ 277019 w 444103"/>
              <a:gd name="connsiteY11" fmla="*/ 353677 h 358269"/>
              <a:gd name="connsiteX12" fmla="*/ 229394 w 444103"/>
              <a:gd name="connsiteY12" fmla="*/ 297550 h 358269"/>
              <a:gd name="connsiteX13" fmla="*/ 157956 w 444103"/>
              <a:gd name="connsiteY13" fmla="*/ 214885 h 358269"/>
              <a:gd name="connsiteX14" fmla="*/ 96045 w 444103"/>
              <a:gd name="connsiteY14" fmla="*/ 161480 h 358269"/>
              <a:gd name="connsiteX15" fmla="*/ 5556 w 444103"/>
              <a:gd name="connsiteY15" fmla="*/ 127462 h 358269"/>
              <a:gd name="connsiteX0" fmla="*/ 2778 w 441325"/>
              <a:gd name="connsiteY0" fmla="*/ 127462 h 358269"/>
              <a:gd name="connsiteX1" fmla="*/ 76597 w 441325"/>
              <a:gd name="connsiteY1" fmla="*/ 132906 h 358269"/>
              <a:gd name="connsiteX2" fmla="*/ 162322 w 441325"/>
              <a:gd name="connsiteY2" fmla="*/ 115214 h 358269"/>
              <a:gd name="connsiteX3" fmla="*/ 245666 w 441325"/>
              <a:gd name="connsiteY3" fmla="*/ 65546 h 358269"/>
              <a:gd name="connsiteX4" fmla="*/ 286148 w 441325"/>
              <a:gd name="connsiteY4" fmla="*/ 1588 h 358269"/>
              <a:gd name="connsiteX5" fmla="*/ 290910 w 441325"/>
              <a:gd name="connsiteY5" fmla="*/ 56019 h 358269"/>
              <a:gd name="connsiteX6" fmla="*/ 314722 w 441325"/>
              <a:gd name="connsiteY6" fmla="*/ 122014 h 358269"/>
              <a:gd name="connsiteX7" fmla="*/ 359966 w 441325"/>
              <a:gd name="connsiteY7" fmla="*/ 148890 h 358269"/>
              <a:gd name="connsiteX8" fmla="*/ 431403 w 441325"/>
              <a:gd name="connsiteY8" fmla="*/ 160796 h 358269"/>
              <a:gd name="connsiteX9" fmla="*/ 419497 w 441325"/>
              <a:gd name="connsiteY9" fmla="*/ 241759 h 358269"/>
              <a:gd name="connsiteX10" fmla="*/ 340916 w 441325"/>
              <a:gd name="connsiteY10" fmla="*/ 325102 h 358269"/>
              <a:gd name="connsiteX11" fmla="*/ 274241 w 441325"/>
              <a:gd name="connsiteY11" fmla="*/ 353677 h 358269"/>
              <a:gd name="connsiteX12" fmla="*/ 226616 w 441325"/>
              <a:gd name="connsiteY12" fmla="*/ 297550 h 358269"/>
              <a:gd name="connsiteX13" fmla="*/ 155178 w 441325"/>
              <a:gd name="connsiteY13" fmla="*/ 214885 h 358269"/>
              <a:gd name="connsiteX14" fmla="*/ 93267 w 441325"/>
              <a:gd name="connsiteY14" fmla="*/ 161480 h 358269"/>
              <a:gd name="connsiteX15" fmla="*/ 2778 w 441325"/>
              <a:gd name="connsiteY15" fmla="*/ 127462 h 358269"/>
              <a:gd name="connsiteX0" fmla="*/ 2778 w 441325"/>
              <a:gd name="connsiteY0" fmla="*/ 127462 h 358269"/>
              <a:gd name="connsiteX1" fmla="*/ 76597 w 441325"/>
              <a:gd name="connsiteY1" fmla="*/ 132906 h 358269"/>
              <a:gd name="connsiteX2" fmla="*/ 162322 w 441325"/>
              <a:gd name="connsiteY2" fmla="*/ 115214 h 358269"/>
              <a:gd name="connsiteX3" fmla="*/ 245666 w 441325"/>
              <a:gd name="connsiteY3" fmla="*/ 65546 h 358269"/>
              <a:gd name="connsiteX4" fmla="*/ 286148 w 441325"/>
              <a:gd name="connsiteY4" fmla="*/ 1588 h 358269"/>
              <a:gd name="connsiteX5" fmla="*/ 290910 w 441325"/>
              <a:gd name="connsiteY5" fmla="*/ 56019 h 358269"/>
              <a:gd name="connsiteX6" fmla="*/ 314722 w 441325"/>
              <a:gd name="connsiteY6" fmla="*/ 122014 h 358269"/>
              <a:gd name="connsiteX7" fmla="*/ 359966 w 441325"/>
              <a:gd name="connsiteY7" fmla="*/ 148890 h 358269"/>
              <a:gd name="connsiteX8" fmla="*/ 431403 w 441325"/>
              <a:gd name="connsiteY8" fmla="*/ 160796 h 358269"/>
              <a:gd name="connsiteX9" fmla="*/ 419497 w 441325"/>
              <a:gd name="connsiteY9" fmla="*/ 241759 h 358269"/>
              <a:gd name="connsiteX10" fmla="*/ 340916 w 441325"/>
              <a:gd name="connsiteY10" fmla="*/ 325102 h 358269"/>
              <a:gd name="connsiteX11" fmla="*/ 274241 w 441325"/>
              <a:gd name="connsiteY11" fmla="*/ 353677 h 358269"/>
              <a:gd name="connsiteX12" fmla="*/ 226616 w 441325"/>
              <a:gd name="connsiteY12" fmla="*/ 297550 h 358269"/>
              <a:gd name="connsiteX13" fmla="*/ 157560 w 441325"/>
              <a:gd name="connsiteY13" fmla="*/ 214886 h 358269"/>
              <a:gd name="connsiteX14" fmla="*/ 93267 w 441325"/>
              <a:gd name="connsiteY14" fmla="*/ 161480 h 358269"/>
              <a:gd name="connsiteX15" fmla="*/ 2778 w 441325"/>
              <a:gd name="connsiteY15" fmla="*/ 127462 h 358269"/>
              <a:gd name="connsiteX0" fmla="*/ 2778 w 441325"/>
              <a:gd name="connsiteY0" fmla="*/ 127462 h 363711"/>
              <a:gd name="connsiteX1" fmla="*/ 76597 w 441325"/>
              <a:gd name="connsiteY1" fmla="*/ 132906 h 363711"/>
              <a:gd name="connsiteX2" fmla="*/ 162322 w 441325"/>
              <a:gd name="connsiteY2" fmla="*/ 115214 h 363711"/>
              <a:gd name="connsiteX3" fmla="*/ 245666 w 441325"/>
              <a:gd name="connsiteY3" fmla="*/ 65546 h 363711"/>
              <a:gd name="connsiteX4" fmla="*/ 286148 w 441325"/>
              <a:gd name="connsiteY4" fmla="*/ 1588 h 363711"/>
              <a:gd name="connsiteX5" fmla="*/ 290910 w 441325"/>
              <a:gd name="connsiteY5" fmla="*/ 56019 h 363711"/>
              <a:gd name="connsiteX6" fmla="*/ 314722 w 441325"/>
              <a:gd name="connsiteY6" fmla="*/ 122014 h 363711"/>
              <a:gd name="connsiteX7" fmla="*/ 359966 w 441325"/>
              <a:gd name="connsiteY7" fmla="*/ 148890 h 363711"/>
              <a:gd name="connsiteX8" fmla="*/ 431403 w 441325"/>
              <a:gd name="connsiteY8" fmla="*/ 160796 h 363711"/>
              <a:gd name="connsiteX9" fmla="*/ 419497 w 441325"/>
              <a:gd name="connsiteY9" fmla="*/ 241759 h 363711"/>
              <a:gd name="connsiteX10" fmla="*/ 340916 w 441325"/>
              <a:gd name="connsiteY10" fmla="*/ 325102 h 363711"/>
              <a:gd name="connsiteX11" fmla="*/ 264716 w 441325"/>
              <a:gd name="connsiteY11" fmla="*/ 359119 h 363711"/>
              <a:gd name="connsiteX12" fmla="*/ 226616 w 441325"/>
              <a:gd name="connsiteY12" fmla="*/ 297550 h 363711"/>
              <a:gd name="connsiteX13" fmla="*/ 157560 w 441325"/>
              <a:gd name="connsiteY13" fmla="*/ 214886 h 363711"/>
              <a:gd name="connsiteX14" fmla="*/ 93267 w 441325"/>
              <a:gd name="connsiteY14" fmla="*/ 161480 h 363711"/>
              <a:gd name="connsiteX15" fmla="*/ 2778 w 441325"/>
              <a:gd name="connsiteY15" fmla="*/ 127462 h 363711"/>
              <a:gd name="connsiteX0" fmla="*/ 2778 w 441325"/>
              <a:gd name="connsiteY0" fmla="*/ 94809 h 331058"/>
              <a:gd name="connsiteX1" fmla="*/ 76597 w 441325"/>
              <a:gd name="connsiteY1" fmla="*/ 100253 h 331058"/>
              <a:gd name="connsiteX2" fmla="*/ 162322 w 441325"/>
              <a:gd name="connsiteY2" fmla="*/ 82561 h 331058"/>
              <a:gd name="connsiteX3" fmla="*/ 245666 w 441325"/>
              <a:gd name="connsiteY3" fmla="*/ 32893 h 331058"/>
              <a:gd name="connsiteX4" fmla="*/ 283767 w 441325"/>
              <a:gd name="connsiteY4" fmla="*/ 1588 h 331058"/>
              <a:gd name="connsiteX5" fmla="*/ 290910 w 441325"/>
              <a:gd name="connsiteY5" fmla="*/ 23366 h 331058"/>
              <a:gd name="connsiteX6" fmla="*/ 314722 w 441325"/>
              <a:gd name="connsiteY6" fmla="*/ 89361 h 331058"/>
              <a:gd name="connsiteX7" fmla="*/ 359966 w 441325"/>
              <a:gd name="connsiteY7" fmla="*/ 116237 h 331058"/>
              <a:gd name="connsiteX8" fmla="*/ 431403 w 441325"/>
              <a:gd name="connsiteY8" fmla="*/ 128143 h 331058"/>
              <a:gd name="connsiteX9" fmla="*/ 419497 w 441325"/>
              <a:gd name="connsiteY9" fmla="*/ 209106 h 331058"/>
              <a:gd name="connsiteX10" fmla="*/ 340916 w 441325"/>
              <a:gd name="connsiteY10" fmla="*/ 292449 h 331058"/>
              <a:gd name="connsiteX11" fmla="*/ 264716 w 441325"/>
              <a:gd name="connsiteY11" fmla="*/ 326466 h 331058"/>
              <a:gd name="connsiteX12" fmla="*/ 226616 w 441325"/>
              <a:gd name="connsiteY12" fmla="*/ 264897 h 331058"/>
              <a:gd name="connsiteX13" fmla="*/ 157560 w 441325"/>
              <a:gd name="connsiteY13" fmla="*/ 182233 h 331058"/>
              <a:gd name="connsiteX14" fmla="*/ 93267 w 441325"/>
              <a:gd name="connsiteY14" fmla="*/ 128827 h 331058"/>
              <a:gd name="connsiteX15" fmla="*/ 2778 w 441325"/>
              <a:gd name="connsiteY15" fmla="*/ 94809 h 3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325" h="331058">
                <a:moveTo>
                  <a:pt x="2778" y="94809"/>
                </a:moveTo>
                <a:cubicBezTo>
                  <a:pt x="0" y="90047"/>
                  <a:pt x="50006" y="102294"/>
                  <a:pt x="76597" y="100253"/>
                </a:cubicBezTo>
                <a:cubicBezTo>
                  <a:pt x="103188" y="98212"/>
                  <a:pt x="134144" y="93788"/>
                  <a:pt x="162322" y="82561"/>
                </a:cubicBezTo>
                <a:cubicBezTo>
                  <a:pt x="190500" y="71334"/>
                  <a:pt x="225425" y="46388"/>
                  <a:pt x="245666" y="32893"/>
                </a:cubicBezTo>
                <a:cubicBezTo>
                  <a:pt x="265907" y="19398"/>
                  <a:pt x="276226" y="3176"/>
                  <a:pt x="283767" y="1588"/>
                </a:cubicBezTo>
                <a:cubicBezTo>
                  <a:pt x="291308" y="0"/>
                  <a:pt x="285751" y="8737"/>
                  <a:pt x="290910" y="23366"/>
                </a:cubicBezTo>
                <a:cubicBezTo>
                  <a:pt x="296069" y="37995"/>
                  <a:pt x="303213" y="73882"/>
                  <a:pt x="314722" y="89361"/>
                </a:cubicBezTo>
                <a:cubicBezTo>
                  <a:pt x="326231" y="104840"/>
                  <a:pt x="340519" y="109773"/>
                  <a:pt x="359966" y="116237"/>
                </a:cubicBezTo>
                <a:cubicBezTo>
                  <a:pt x="379413" y="122701"/>
                  <a:pt x="421481" y="112665"/>
                  <a:pt x="431403" y="128143"/>
                </a:cubicBezTo>
                <a:cubicBezTo>
                  <a:pt x="441325" y="143621"/>
                  <a:pt x="434578" y="181722"/>
                  <a:pt x="419497" y="209106"/>
                </a:cubicBezTo>
                <a:cubicBezTo>
                  <a:pt x="404416" y="236490"/>
                  <a:pt x="366713" y="272889"/>
                  <a:pt x="340916" y="292449"/>
                </a:cubicBezTo>
                <a:cubicBezTo>
                  <a:pt x="315119" y="312009"/>
                  <a:pt x="283766" y="331058"/>
                  <a:pt x="264716" y="326466"/>
                </a:cubicBezTo>
                <a:cubicBezTo>
                  <a:pt x="245666" y="321874"/>
                  <a:pt x="244475" y="288936"/>
                  <a:pt x="226616" y="264897"/>
                </a:cubicBezTo>
                <a:cubicBezTo>
                  <a:pt x="208757" y="240858"/>
                  <a:pt x="181373" y="214889"/>
                  <a:pt x="157560" y="182233"/>
                </a:cubicBezTo>
                <a:cubicBezTo>
                  <a:pt x="136129" y="157741"/>
                  <a:pt x="119064" y="143398"/>
                  <a:pt x="93267" y="128827"/>
                </a:cubicBezTo>
                <a:cubicBezTo>
                  <a:pt x="67470" y="114256"/>
                  <a:pt x="5556" y="99571"/>
                  <a:pt x="2778" y="94809"/>
                </a:cubicBezTo>
                <a:close/>
              </a:path>
            </a:pathLst>
          </a:custGeom>
          <a:solidFill>
            <a:srgbClr val="B29A44"/>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55337" name="Freeform 77">
            <a:extLst>
              <a:ext uri="{FF2B5EF4-FFF2-40B4-BE49-F238E27FC236}">
                <a16:creationId xmlns:a16="http://schemas.microsoft.com/office/drawing/2014/main" id="{34199ED1-5395-293B-5398-981A1E20007A}"/>
              </a:ext>
            </a:extLst>
          </p:cNvPr>
          <p:cNvSpPr>
            <a:spLocks/>
          </p:cNvSpPr>
          <p:nvPr/>
        </p:nvSpPr>
        <p:spPr bwMode="auto">
          <a:xfrm>
            <a:off x="4649788" y="2933700"/>
            <a:ext cx="2506662" cy="1727200"/>
          </a:xfrm>
          <a:custGeom>
            <a:avLst/>
            <a:gdLst>
              <a:gd name="T0" fmla="*/ 156421 w 2505472"/>
              <a:gd name="T1" fmla="*/ 27034774 h 1658339"/>
              <a:gd name="T2" fmla="*/ 126911 w 2505472"/>
              <a:gd name="T3" fmla="*/ 26996921 h 1658339"/>
              <a:gd name="T4" fmla="*/ 136747 w 2505472"/>
              <a:gd name="T5" fmla="*/ 26618209 h 1658339"/>
              <a:gd name="T6" fmla="*/ 108055 w 2505472"/>
              <a:gd name="T7" fmla="*/ 26050157 h 1658339"/>
              <a:gd name="T8" fmla="*/ 63945 w 2505472"/>
              <a:gd name="T9" fmla="*/ 25324850 h 1658339"/>
              <a:gd name="T10" fmla="*/ 39344 w 2505472"/>
              <a:gd name="T11" fmla="*/ 23494328 h 1658339"/>
              <a:gd name="T12" fmla="*/ 27067 w 2505472"/>
              <a:gd name="T13" fmla="*/ 19669553 h 1658339"/>
              <a:gd name="T14" fmla="*/ 0 w 2505472"/>
              <a:gd name="T15" fmla="*/ 16436225 h 1658339"/>
              <a:gd name="T16" fmla="*/ 27067 w 2505472"/>
              <a:gd name="T17" fmla="*/ 13873191 h 1658339"/>
              <a:gd name="T18" fmla="*/ 122971 w 2505472"/>
              <a:gd name="T19" fmla="*/ 12493089 h 1658339"/>
              <a:gd name="T20" fmla="*/ 177079 w 2505472"/>
              <a:gd name="T21" fmla="*/ 8116243 h 1658339"/>
              <a:gd name="T22" fmla="*/ 354152 w 2505472"/>
              <a:gd name="T23" fmla="*/ 4804014 h 1658339"/>
              <a:gd name="T24" fmla="*/ 582877 w 2505472"/>
              <a:gd name="T25" fmla="*/ 2871918 h 1658339"/>
              <a:gd name="T26" fmla="*/ 843569 w 2505472"/>
              <a:gd name="T27" fmla="*/ 2241039 h 1658339"/>
              <a:gd name="T28" fmla="*/ 1055078 w 2505472"/>
              <a:gd name="T29" fmla="*/ 2004416 h 1658339"/>
              <a:gd name="T30" fmla="*/ 1293641 w 2505472"/>
              <a:gd name="T31" fmla="*/ 348288 h 1658339"/>
              <a:gd name="T32" fmla="*/ 1527283 w 2505472"/>
              <a:gd name="T33" fmla="*/ 190585 h 1658339"/>
              <a:gd name="T34" fmla="*/ 1608441 w 2505472"/>
              <a:gd name="T35" fmla="*/ 427163 h 1658339"/>
              <a:gd name="T36" fmla="*/ 1878971 w 2505472"/>
              <a:gd name="T37" fmla="*/ 72273 h 1658339"/>
              <a:gd name="T38" fmla="*/ 2225747 w 2505472"/>
              <a:gd name="T39" fmla="*/ 111739 h 1658339"/>
              <a:gd name="T40" fmla="*/ 2392979 w 2505472"/>
              <a:gd name="T41" fmla="*/ 742609 h 1658339"/>
              <a:gd name="T42" fmla="*/ 2405275 w 2505472"/>
              <a:gd name="T43" fmla="*/ 2319861 h 1658339"/>
              <a:gd name="T44" fmla="*/ 2501192 w 2505472"/>
              <a:gd name="T45" fmla="*/ 3581692 h 1658339"/>
              <a:gd name="T46" fmla="*/ 2574970 w 2505472"/>
              <a:gd name="T47" fmla="*/ 3266238 h 1658339"/>
              <a:gd name="T48" fmla="*/ 2577430 w 2505472"/>
              <a:gd name="T49" fmla="*/ 6026403 h 1658339"/>
              <a:gd name="T50" fmla="*/ 2577430 w 2505472"/>
              <a:gd name="T51" fmla="*/ 10048390 h 1658339"/>
              <a:gd name="T52" fmla="*/ 2574970 w 2505472"/>
              <a:gd name="T53" fmla="*/ 16120749 h 1658339"/>
              <a:gd name="T54" fmla="*/ 2574970 w 2505472"/>
              <a:gd name="T55" fmla="*/ 19945559 h 1658339"/>
              <a:gd name="T56" fmla="*/ 2557757 w 2505472"/>
              <a:gd name="T57" fmla="*/ 21877655 h 1658339"/>
              <a:gd name="T58" fmla="*/ 2493811 w 2505472"/>
              <a:gd name="T59" fmla="*/ 24164645 h 1658339"/>
              <a:gd name="T60" fmla="*/ 2088016 w 2505472"/>
              <a:gd name="T61" fmla="*/ 26806584 h 1658339"/>
              <a:gd name="T62" fmla="*/ 232167 w 2505472"/>
              <a:gd name="T63" fmla="*/ 27460382 h 16583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5472"/>
              <a:gd name="T97" fmla="*/ 0 h 1658339"/>
              <a:gd name="T98" fmla="*/ 2505472 w 2505472"/>
              <a:gd name="T99" fmla="*/ 1658339 h 16583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5472" h="1658339">
                <a:moveTo>
                  <a:pt x="151452" y="1632635"/>
                </a:moveTo>
                <a:cubicBezTo>
                  <a:pt x="138991" y="1630410"/>
                  <a:pt x="126053" y="1634544"/>
                  <a:pt x="122878" y="1630351"/>
                </a:cubicBezTo>
                <a:cubicBezTo>
                  <a:pt x="119703" y="1626158"/>
                  <a:pt x="135445" y="1617009"/>
                  <a:pt x="132402" y="1607479"/>
                </a:cubicBezTo>
                <a:cubicBezTo>
                  <a:pt x="129359" y="1597949"/>
                  <a:pt x="116370" y="1586191"/>
                  <a:pt x="104622" y="1573173"/>
                </a:cubicBezTo>
                <a:cubicBezTo>
                  <a:pt x="92874" y="1560156"/>
                  <a:pt x="73000" y="1555098"/>
                  <a:pt x="61913" y="1529374"/>
                </a:cubicBezTo>
                <a:cubicBezTo>
                  <a:pt x="50826" y="1503650"/>
                  <a:pt x="44053" y="1475749"/>
                  <a:pt x="38100" y="1418828"/>
                </a:cubicBezTo>
                <a:cubicBezTo>
                  <a:pt x="32147" y="1361907"/>
                  <a:pt x="32544" y="1258888"/>
                  <a:pt x="26194" y="1187847"/>
                </a:cubicBezTo>
                <a:cubicBezTo>
                  <a:pt x="19844" y="1116806"/>
                  <a:pt x="0" y="1050925"/>
                  <a:pt x="0" y="992584"/>
                </a:cubicBezTo>
                <a:cubicBezTo>
                  <a:pt x="0" y="934243"/>
                  <a:pt x="6350" y="877490"/>
                  <a:pt x="26194" y="837803"/>
                </a:cubicBezTo>
                <a:cubicBezTo>
                  <a:pt x="46038" y="798116"/>
                  <a:pt x="94854" y="812403"/>
                  <a:pt x="119063" y="754459"/>
                </a:cubicBezTo>
                <a:cubicBezTo>
                  <a:pt x="143272" y="696515"/>
                  <a:pt x="134144" y="567531"/>
                  <a:pt x="171450" y="490140"/>
                </a:cubicBezTo>
                <a:cubicBezTo>
                  <a:pt x="208756" y="412749"/>
                  <a:pt x="277416" y="342899"/>
                  <a:pt x="342900" y="290115"/>
                </a:cubicBezTo>
                <a:cubicBezTo>
                  <a:pt x="408385" y="237331"/>
                  <a:pt x="485379" y="199231"/>
                  <a:pt x="564357" y="173434"/>
                </a:cubicBezTo>
                <a:cubicBezTo>
                  <a:pt x="643335" y="147637"/>
                  <a:pt x="740569" y="144065"/>
                  <a:pt x="816769" y="135334"/>
                </a:cubicBezTo>
                <a:cubicBezTo>
                  <a:pt x="892969" y="126603"/>
                  <a:pt x="948929" y="140097"/>
                  <a:pt x="1021557" y="121047"/>
                </a:cubicBezTo>
                <a:cubicBezTo>
                  <a:pt x="1094185" y="101997"/>
                  <a:pt x="1176338" y="39290"/>
                  <a:pt x="1252538" y="21034"/>
                </a:cubicBezTo>
                <a:cubicBezTo>
                  <a:pt x="1328738" y="2778"/>
                  <a:pt x="1427957" y="10715"/>
                  <a:pt x="1478757" y="11509"/>
                </a:cubicBezTo>
                <a:cubicBezTo>
                  <a:pt x="1529557" y="12303"/>
                  <a:pt x="1500585" y="26988"/>
                  <a:pt x="1557338" y="25797"/>
                </a:cubicBezTo>
                <a:cubicBezTo>
                  <a:pt x="1614091" y="24606"/>
                  <a:pt x="1719659" y="7540"/>
                  <a:pt x="1819275" y="4365"/>
                </a:cubicBezTo>
                <a:cubicBezTo>
                  <a:pt x="1918891" y="1190"/>
                  <a:pt x="2072085" y="0"/>
                  <a:pt x="2155032" y="6747"/>
                </a:cubicBezTo>
                <a:cubicBezTo>
                  <a:pt x="2237979" y="13494"/>
                  <a:pt x="2287985" y="22622"/>
                  <a:pt x="2316957" y="44847"/>
                </a:cubicBezTo>
                <a:cubicBezTo>
                  <a:pt x="2345929" y="67072"/>
                  <a:pt x="2311401" y="111522"/>
                  <a:pt x="2328863" y="140097"/>
                </a:cubicBezTo>
                <a:cubicBezTo>
                  <a:pt x="2346325" y="168672"/>
                  <a:pt x="2394348" y="206772"/>
                  <a:pt x="2421732" y="216297"/>
                </a:cubicBezTo>
                <a:cubicBezTo>
                  <a:pt x="2449116" y="225822"/>
                  <a:pt x="2480866" y="172641"/>
                  <a:pt x="2493169" y="197247"/>
                </a:cubicBezTo>
                <a:cubicBezTo>
                  <a:pt x="2505472" y="221853"/>
                  <a:pt x="2495153" y="295672"/>
                  <a:pt x="2495550" y="363934"/>
                </a:cubicBezTo>
                <a:cubicBezTo>
                  <a:pt x="2495947" y="432196"/>
                  <a:pt x="2495947" y="505222"/>
                  <a:pt x="2495550" y="606822"/>
                </a:cubicBezTo>
                <a:cubicBezTo>
                  <a:pt x="2495153" y="708422"/>
                  <a:pt x="2493566" y="873919"/>
                  <a:pt x="2493169" y="973534"/>
                </a:cubicBezTo>
                <a:cubicBezTo>
                  <a:pt x="2492772" y="1073149"/>
                  <a:pt x="2495947" y="1146571"/>
                  <a:pt x="2493169" y="1204515"/>
                </a:cubicBezTo>
                <a:cubicBezTo>
                  <a:pt x="2490391" y="1262459"/>
                  <a:pt x="2489597" y="1278731"/>
                  <a:pt x="2476500" y="1321197"/>
                </a:cubicBezTo>
                <a:cubicBezTo>
                  <a:pt x="2463403" y="1363663"/>
                  <a:pt x="2490391" y="1409700"/>
                  <a:pt x="2414588" y="1459309"/>
                </a:cubicBezTo>
                <a:cubicBezTo>
                  <a:pt x="2338785" y="1508918"/>
                  <a:pt x="2386648" y="1585681"/>
                  <a:pt x="2021682" y="1618853"/>
                </a:cubicBezTo>
                <a:cubicBezTo>
                  <a:pt x="1656716" y="1652025"/>
                  <a:pt x="467280" y="1624252"/>
                  <a:pt x="224790" y="1658339"/>
                </a:cubicBezTo>
              </a:path>
            </a:pathLst>
          </a:custGeom>
          <a:solidFill>
            <a:srgbClr val="FEFDDE">
              <a:alpha val="30196"/>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l-GR"/>
          </a:p>
        </p:txBody>
      </p:sp>
      <p:sp>
        <p:nvSpPr>
          <p:cNvPr id="79" name="Freeform 78">
            <a:extLst>
              <a:ext uri="{FF2B5EF4-FFF2-40B4-BE49-F238E27FC236}">
                <a16:creationId xmlns:a16="http://schemas.microsoft.com/office/drawing/2014/main" id="{842647FF-721D-787B-CA24-28D8B1732326}"/>
              </a:ext>
            </a:extLst>
          </p:cNvPr>
          <p:cNvSpPr/>
          <p:nvPr/>
        </p:nvSpPr>
        <p:spPr bwMode="auto">
          <a:xfrm>
            <a:off x="5048251" y="3297239"/>
            <a:ext cx="2085975" cy="1347787"/>
          </a:xfrm>
          <a:custGeom>
            <a:avLst/>
            <a:gdLst>
              <a:gd name="connsiteX0" fmla="*/ 0 w 2085975"/>
              <a:gd name="connsiteY0" fmla="*/ 1347787 h 1347787"/>
              <a:gd name="connsiteX1" fmla="*/ 2083594 w 2085975"/>
              <a:gd name="connsiteY1" fmla="*/ 1343025 h 1347787"/>
              <a:gd name="connsiteX2" fmla="*/ 2085975 w 2085975"/>
              <a:gd name="connsiteY2" fmla="*/ 97631 h 1347787"/>
              <a:gd name="connsiteX3" fmla="*/ 2050257 w 2085975"/>
              <a:gd name="connsiteY3" fmla="*/ 80962 h 1347787"/>
              <a:gd name="connsiteX4" fmla="*/ 1974057 w 2085975"/>
              <a:gd name="connsiteY4" fmla="*/ 57150 h 1347787"/>
              <a:gd name="connsiteX5" fmla="*/ 1916907 w 2085975"/>
              <a:gd name="connsiteY5" fmla="*/ 40481 h 1347787"/>
              <a:gd name="connsiteX6" fmla="*/ 1821657 w 2085975"/>
              <a:gd name="connsiteY6" fmla="*/ 28575 h 1347787"/>
              <a:gd name="connsiteX7" fmla="*/ 1693069 w 2085975"/>
              <a:gd name="connsiteY7" fmla="*/ 14287 h 1347787"/>
              <a:gd name="connsiteX8" fmla="*/ 1557338 w 2085975"/>
              <a:gd name="connsiteY8" fmla="*/ 0 h 1347787"/>
              <a:gd name="connsiteX9" fmla="*/ 1438275 w 2085975"/>
              <a:gd name="connsiteY9" fmla="*/ 0 h 1347787"/>
              <a:gd name="connsiteX10" fmla="*/ 1347788 w 2085975"/>
              <a:gd name="connsiteY10" fmla="*/ 11906 h 1347787"/>
              <a:gd name="connsiteX11" fmla="*/ 1271588 w 2085975"/>
              <a:gd name="connsiteY11" fmla="*/ 45243 h 1347787"/>
              <a:gd name="connsiteX12" fmla="*/ 1162050 w 2085975"/>
              <a:gd name="connsiteY12" fmla="*/ 83343 h 1347787"/>
              <a:gd name="connsiteX13" fmla="*/ 1028700 w 2085975"/>
              <a:gd name="connsiteY13" fmla="*/ 161925 h 1347787"/>
              <a:gd name="connsiteX14" fmla="*/ 928688 w 2085975"/>
              <a:gd name="connsiteY14" fmla="*/ 242887 h 1347787"/>
              <a:gd name="connsiteX15" fmla="*/ 800100 w 2085975"/>
              <a:gd name="connsiteY15" fmla="*/ 350043 h 1347787"/>
              <a:gd name="connsiteX16" fmla="*/ 697707 w 2085975"/>
              <a:gd name="connsiteY16" fmla="*/ 440531 h 1347787"/>
              <a:gd name="connsiteX17" fmla="*/ 569119 w 2085975"/>
              <a:gd name="connsiteY17" fmla="*/ 531018 h 1347787"/>
              <a:gd name="connsiteX18" fmla="*/ 440532 w 2085975"/>
              <a:gd name="connsiteY18" fmla="*/ 609600 h 1347787"/>
              <a:gd name="connsiteX19" fmla="*/ 345282 w 2085975"/>
              <a:gd name="connsiteY19" fmla="*/ 688181 h 1347787"/>
              <a:gd name="connsiteX20" fmla="*/ 230982 w 2085975"/>
              <a:gd name="connsiteY20" fmla="*/ 795337 h 1347787"/>
              <a:gd name="connsiteX21" fmla="*/ 166688 w 2085975"/>
              <a:gd name="connsiteY21" fmla="*/ 871537 h 1347787"/>
              <a:gd name="connsiteX22" fmla="*/ 114300 w 2085975"/>
              <a:gd name="connsiteY22" fmla="*/ 964406 h 1347787"/>
              <a:gd name="connsiteX23" fmla="*/ 64294 w 2085975"/>
              <a:gd name="connsiteY23" fmla="*/ 1073943 h 1347787"/>
              <a:gd name="connsiteX24" fmla="*/ 19050 w 2085975"/>
              <a:gd name="connsiteY24" fmla="*/ 1181100 h 1347787"/>
              <a:gd name="connsiteX25" fmla="*/ 0 w 2085975"/>
              <a:gd name="connsiteY25" fmla="*/ 1276350 h 1347787"/>
              <a:gd name="connsiteX26" fmla="*/ 0 w 2085975"/>
              <a:gd name="connsiteY26" fmla="*/ 1347787 h 134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5975" h="1347787">
                <a:moveTo>
                  <a:pt x="0" y="1347787"/>
                </a:moveTo>
                <a:lnTo>
                  <a:pt x="2083594" y="1343025"/>
                </a:lnTo>
                <a:cubicBezTo>
                  <a:pt x="2084388" y="927894"/>
                  <a:pt x="2085181" y="512762"/>
                  <a:pt x="2085975" y="97631"/>
                </a:cubicBezTo>
                <a:lnTo>
                  <a:pt x="2050257" y="80962"/>
                </a:lnTo>
                <a:lnTo>
                  <a:pt x="1974057" y="57150"/>
                </a:lnTo>
                <a:lnTo>
                  <a:pt x="1916907" y="40481"/>
                </a:lnTo>
                <a:lnTo>
                  <a:pt x="1821657" y="28575"/>
                </a:lnTo>
                <a:lnTo>
                  <a:pt x="1693069" y="14287"/>
                </a:lnTo>
                <a:lnTo>
                  <a:pt x="1557338" y="0"/>
                </a:lnTo>
                <a:lnTo>
                  <a:pt x="1438275" y="0"/>
                </a:lnTo>
                <a:lnTo>
                  <a:pt x="1347788" y="11906"/>
                </a:lnTo>
                <a:lnTo>
                  <a:pt x="1271588" y="45243"/>
                </a:lnTo>
                <a:lnTo>
                  <a:pt x="1162050" y="83343"/>
                </a:lnTo>
                <a:lnTo>
                  <a:pt x="1028700" y="161925"/>
                </a:lnTo>
                <a:lnTo>
                  <a:pt x="928688" y="242887"/>
                </a:lnTo>
                <a:lnTo>
                  <a:pt x="800100" y="350043"/>
                </a:lnTo>
                <a:lnTo>
                  <a:pt x="697707" y="440531"/>
                </a:lnTo>
                <a:lnTo>
                  <a:pt x="569119" y="531018"/>
                </a:lnTo>
                <a:lnTo>
                  <a:pt x="440532" y="609600"/>
                </a:lnTo>
                <a:lnTo>
                  <a:pt x="345282" y="688181"/>
                </a:lnTo>
                <a:lnTo>
                  <a:pt x="230982" y="795337"/>
                </a:lnTo>
                <a:lnTo>
                  <a:pt x="166688" y="871537"/>
                </a:lnTo>
                <a:lnTo>
                  <a:pt x="114300" y="964406"/>
                </a:lnTo>
                <a:lnTo>
                  <a:pt x="64294" y="1073943"/>
                </a:lnTo>
                <a:lnTo>
                  <a:pt x="19050" y="1181100"/>
                </a:lnTo>
                <a:lnTo>
                  <a:pt x="0" y="1276350"/>
                </a:lnTo>
                <a:lnTo>
                  <a:pt x="0" y="1347787"/>
                </a:lnTo>
                <a:close/>
              </a:path>
            </a:pathLst>
          </a:custGeom>
          <a:solidFill>
            <a:schemeClr val="bg2">
              <a:lumMod val="50000"/>
            </a:schemeClr>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80" name="Freeform 79">
            <a:extLst>
              <a:ext uri="{FF2B5EF4-FFF2-40B4-BE49-F238E27FC236}">
                <a16:creationId xmlns:a16="http://schemas.microsoft.com/office/drawing/2014/main" id="{944DF9CA-9B3B-6451-292D-5B03B5CDF320}"/>
              </a:ext>
            </a:extLst>
          </p:cNvPr>
          <p:cNvSpPr/>
          <p:nvPr/>
        </p:nvSpPr>
        <p:spPr bwMode="auto">
          <a:xfrm>
            <a:off x="4696684" y="3001801"/>
            <a:ext cx="2471738" cy="1659731"/>
          </a:xfrm>
          <a:custGeom>
            <a:avLst/>
            <a:gdLst>
              <a:gd name="connsiteX0" fmla="*/ 309563 w 2483644"/>
              <a:gd name="connsiteY0" fmla="*/ 1659731 h 1659731"/>
              <a:gd name="connsiteX1" fmla="*/ 107157 w 2483644"/>
              <a:gd name="connsiteY1" fmla="*/ 1659731 h 1659731"/>
              <a:gd name="connsiteX2" fmla="*/ 92869 w 2483644"/>
              <a:gd name="connsiteY2" fmla="*/ 1600200 h 1659731"/>
              <a:gd name="connsiteX3" fmla="*/ 76200 w 2483644"/>
              <a:gd name="connsiteY3" fmla="*/ 1588294 h 1659731"/>
              <a:gd name="connsiteX4" fmla="*/ 69057 w 2483644"/>
              <a:gd name="connsiteY4" fmla="*/ 1585913 h 1659731"/>
              <a:gd name="connsiteX5" fmla="*/ 47625 w 2483644"/>
              <a:gd name="connsiteY5" fmla="*/ 1566863 h 1659731"/>
              <a:gd name="connsiteX6" fmla="*/ 38100 w 2483644"/>
              <a:gd name="connsiteY6" fmla="*/ 1562100 h 1659731"/>
              <a:gd name="connsiteX7" fmla="*/ 23813 w 2483644"/>
              <a:gd name="connsiteY7" fmla="*/ 1557338 h 1659731"/>
              <a:gd name="connsiteX8" fmla="*/ 33338 w 2483644"/>
              <a:gd name="connsiteY8" fmla="*/ 1466850 h 1659731"/>
              <a:gd name="connsiteX9" fmla="*/ 33338 w 2483644"/>
              <a:gd name="connsiteY9" fmla="*/ 1385888 h 1659731"/>
              <a:gd name="connsiteX10" fmla="*/ 30957 w 2483644"/>
              <a:gd name="connsiteY10" fmla="*/ 1319213 h 1659731"/>
              <a:gd name="connsiteX11" fmla="*/ 19050 w 2483644"/>
              <a:gd name="connsiteY11" fmla="*/ 1233488 h 1659731"/>
              <a:gd name="connsiteX12" fmla="*/ 16669 w 2483644"/>
              <a:gd name="connsiteY12" fmla="*/ 1147763 h 1659731"/>
              <a:gd name="connsiteX13" fmla="*/ 19050 w 2483644"/>
              <a:gd name="connsiteY13" fmla="*/ 1057275 h 1659731"/>
              <a:gd name="connsiteX14" fmla="*/ 0 w 2483644"/>
              <a:gd name="connsiteY14" fmla="*/ 971550 h 1659731"/>
              <a:gd name="connsiteX15" fmla="*/ 9525 w 2483644"/>
              <a:gd name="connsiteY15" fmla="*/ 952500 h 1659731"/>
              <a:gd name="connsiteX16" fmla="*/ 14288 w 2483644"/>
              <a:gd name="connsiteY16" fmla="*/ 945356 h 1659731"/>
              <a:gd name="connsiteX17" fmla="*/ 16669 w 2483644"/>
              <a:gd name="connsiteY17" fmla="*/ 938213 h 1659731"/>
              <a:gd name="connsiteX18" fmla="*/ 23813 w 2483644"/>
              <a:gd name="connsiteY18" fmla="*/ 931069 h 1659731"/>
              <a:gd name="connsiteX19" fmla="*/ 35719 w 2483644"/>
              <a:gd name="connsiteY19" fmla="*/ 919163 h 1659731"/>
              <a:gd name="connsiteX20" fmla="*/ 42863 w 2483644"/>
              <a:gd name="connsiteY20" fmla="*/ 907256 h 1659731"/>
              <a:gd name="connsiteX21" fmla="*/ 92869 w 2483644"/>
              <a:gd name="connsiteY21" fmla="*/ 835819 h 1659731"/>
              <a:gd name="connsiteX22" fmla="*/ 140494 w 2483644"/>
              <a:gd name="connsiteY22" fmla="*/ 769144 h 1659731"/>
              <a:gd name="connsiteX23" fmla="*/ 192882 w 2483644"/>
              <a:gd name="connsiteY23" fmla="*/ 716756 h 1659731"/>
              <a:gd name="connsiteX24" fmla="*/ 254794 w 2483644"/>
              <a:gd name="connsiteY24" fmla="*/ 671513 h 1659731"/>
              <a:gd name="connsiteX25" fmla="*/ 285750 w 2483644"/>
              <a:gd name="connsiteY25" fmla="*/ 638175 h 1659731"/>
              <a:gd name="connsiteX26" fmla="*/ 321469 w 2483644"/>
              <a:gd name="connsiteY26" fmla="*/ 592931 h 1659731"/>
              <a:gd name="connsiteX27" fmla="*/ 326232 w 2483644"/>
              <a:gd name="connsiteY27" fmla="*/ 545306 h 1659731"/>
              <a:gd name="connsiteX28" fmla="*/ 338138 w 2483644"/>
              <a:gd name="connsiteY28" fmla="*/ 509588 h 1659731"/>
              <a:gd name="connsiteX29" fmla="*/ 345282 w 2483644"/>
              <a:gd name="connsiteY29" fmla="*/ 507206 h 1659731"/>
              <a:gd name="connsiteX30" fmla="*/ 359569 w 2483644"/>
              <a:gd name="connsiteY30" fmla="*/ 497681 h 1659731"/>
              <a:gd name="connsiteX31" fmla="*/ 373857 w 2483644"/>
              <a:gd name="connsiteY31" fmla="*/ 485775 h 1659731"/>
              <a:gd name="connsiteX32" fmla="*/ 378619 w 2483644"/>
              <a:gd name="connsiteY32" fmla="*/ 464344 h 1659731"/>
              <a:gd name="connsiteX33" fmla="*/ 388144 w 2483644"/>
              <a:gd name="connsiteY33" fmla="*/ 445294 h 1659731"/>
              <a:gd name="connsiteX34" fmla="*/ 402432 w 2483644"/>
              <a:gd name="connsiteY34" fmla="*/ 435769 h 1659731"/>
              <a:gd name="connsiteX35" fmla="*/ 407194 w 2483644"/>
              <a:gd name="connsiteY35" fmla="*/ 428625 h 1659731"/>
              <a:gd name="connsiteX36" fmla="*/ 414338 w 2483644"/>
              <a:gd name="connsiteY36" fmla="*/ 421481 h 1659731"/>
              <a:gd name="connsiteX37" fmla="*/ 419100 w 2483644"/>
              <a:gd name="connsiteY37" fmla="*/ 411956 h 1659731"/>
              <a:gd name="connsiteX38" fmla="*/ 426244 w 2483644"/>
              <a:gd name="connsiteY38" fmla="*/ 404813 h 1659731"/>
              <a:gd name="connsiteX39" fmla="*/ 442913 w 2483644"/>
              <a:gd name="connsiteY39" fmla="*/ 397669 h 1659731"/>
              <a:gd name="connsiteX40" fmla="*/ 450057 w 2483644"/>
              <a:gd name="connsiteY40" fmla="*/ 392906 h 1659731"/>
              <a:gd name="connsiteX41" fmla="*/ 466725 w 2483644"/>
              <a:gd name="connsiteY41" fmla="*/ 388144 h 1659731"/>
              <a:gd name="connsiteX42" fmla="*/ 473869 w 2483644"/>
              <a:gd name="connsiteY42" fmla="*/ 385763 h 1659731"/>
              <a:gd name="connsiteX43" fmla="*/ 481013 w 2483644"/>
              <a:gd name="connsiteY43" fmla="*/ 378619 h 1659731"/>
              <a:gd name="connsiteX44" fmla="*/ 488157 w 2483644"/>
              <a:gd name="connsiteY44" fmla="*/ 373856 h 1659731"/>
              <a:gd name="connsiteX45" fmla="*/ 492919 w 2483644"/>
              <a:gd name="connsiteY45" fmla="*/ 366713 h 1659731"/>
              <a:gd name="connsiteX46" fmla="*/ 504825 w 2483644"/>
              <a:gd name="connsiteY46" fmla="*/ 364331 h 1659731"/>
              <a:gd name="connsiteX47" fmla="*/ 511969 w 2483644"/>
              <a:gd name="connsiteY47" fmla="*/ 361950 h 1659731"/>
              <a:gd name="connsiteX48" fmla="*/ 542925 w 2483644"/>
              <a:gd name="connsiteY48" fmla="*/ 345281 h 1659731"/>
              <a:gd name="connsiteX49" fmla="*/ 559594 w 2483644"/>
              <a:gd name="connsiteY49" fmla="*/ 333375 h 1659731"/>
              <a:gd name="connsiteX50" fmla="*/ 566738 w 2483644"/>
              <a:gd name="connsiteY50" fmla="*/ 328613 h 1659731"/>
              <a:gd name="connsiteX51" fmla="*/ 573882 w 2483644"/>
              <a:gd name="connsiteY51" fmla="*/ 321469 h 1659731"/>
              <a:gd name="connsiteX52" fmla="*/ 583407 w 2483644"/>
              <a:gd name="connsiteY52" fmla="*/ 319088 h 1659731"/>
              <a:gd name="connsiteX53" fmla="*/ 595313 w 2483644"/>
              <a:gd name="connsiteY53" fmla="*/ 311944 h 1659731"/>
              <a:gd name="connsiteX54" fmla="*/ 602457 w 2483644"/>
              <a:gd name="connsiteY54" fmla="*/ 307181 h 1659731"/>
              <a:gd name="connsiteX55" fmla="*/ 621507 w 2483644"/>
              <a:gd name="connsiteY55" fmla="*/ 302419 h 1659731"/>
              <a:gd name="connsiteX56" fmla="*/ 631032 w 2483644"/>
              <a:gd name="connsiteY56" fmla="*/ 297656 h 1659731"/>
              <a:gd name="connsiteX57" fmla="*/ 640557 w 2483644"/>
              <a:gd name="connsiteY57" fmla="*/ 295275 h 1659731"/>
              <a:gd name="connsiteX58" fmla="*/ 645319 w 2483644"/>
              <a:gd name="connsiteY58" fmla="*/ 288131 h 1659731"/>
              <a:gd name="connsiteX59" fmla="*/ 671513 w 2483644"/>
              <a:gd name="connsiteY59" fmla="*/ 278606 h 1659731"/>
              <a:gd name="connsiteX60" fmla="*/ 700088 w 2483644"/>
              <a:gd name="connsiteY60" fmla="*/ 271463 h 1659731"/>
              <a:gd name="connsiteX61" fmla="*/ 714375 w 2483644"/>
              <a:gd name="connsiteY61" fmla="*/ 273844 h 1659731"/>
              <a:gd name="connsiteX62" fmla="*/ 728663 w 2483644"/>
              <a:gd name="connsiteY62" fmla="*/ 264319 h 1659731"/>
              <a:gd name="connsiteX63" fmla="*/ 742950 w 2483644"/>
              <a:gd name="connsiteY63" fmla="*/ 257175 h 1659731"/>
              <a:gd name="connsiteX64" fmla="*/ 762000 w 2483644"/>
              <a:gd name="connsiteY64" fmla="*/ 250031 h 1659731"/>
              <a:gd name="connsiteX65" fmla="*/ 773907 w 2483644"/>
              <a:gd name="connsiteY65" fmla="*/ 240506 h 1659731"/>
              <a:gd name="connsiteX66" fmla="*/ 788194 w 2483644"/>
              <a:gd name="connsiteY66" fmla="*/ 233363 h 1659731"/>
              <a:gd name="connsiteX67" fmla="*/ 795338 w 2483644"/>
              <a:gd name="connsiteY67" fmla="*/ 228600 h 1659731"/>
              <a:gd name="connsiteX68" fmla="*/ 802482 w 2483644"/>
              <a:gd name="connsiteY68" fmla="*/ 226219 h 1659731"/>
              <a:gd name="connsiteX69" fmla="*/ 852488 w 2483644"/>
              <a:gd name="connsiteY69" fmla="*/ 223838 h 1659731"/>
              <a:gd name="connsiteX70" fmla="*/ 873919 w 2483644"/>
              <a:gd name="connsiteY70" fmla="*/ 221456 h 1659731"/>
              <a:gd name="connsiteX71" fmla="*/ 881063 w 2483644"/>
              <a:gd name="connsiteY71" fmla="*/ 219075 h 1659731"/>
              <a:gd name="connsiteX72" fmla="*/ 914400 w 2483644"/>
              <a:gd name="connsiteY72" fmla="*/ 214313 h 1659731"/>
              <a:gd name="connsiteX73" fmla="*/ 923925 w 2483644"/>
              <a:gd name="connsiteY73" fmla="*/ 197644 h 1659731"/>
              <a:gd name="connsiteX74" fmla="*/ 928688 w 2483644"/>
              <a:gd name="connsiteY74" fmla="*/ 183356 h 1659731"/>
              <a:gd name="connsiteX75" fmla="*/ 931069 w 2483644"/>
              <a:gd name="connsiteY75" fmla="*/ 176213 h 1659731"/>
              <a:gd name="connsiteX76" fmla="*/ 940594 w 2483644"/>
              <a:gd name="connsiteY76" fmla="*/ 171450 h 1659731"/>
              <a:gd name="connsiteX77" fmla="*/ 952500 w 2483644"/>
              <a:gd name="connsiteY77" fmla="*/ 169069 h 1659731"/>
              <a:gd name="connsiteX78" fmla="*/ 1000125 w 2483644"/>
              <a:gd name="connsiteY78" fmla="*/ 164306 h 1659731"/>
              <a:gd name="connsiteX79" fmla="*/ 1038225 w 2483644"/>
              <a:gd name="connsiteY79" fmla="*/ 154781 h 1659731"/>
              <a:gd name="connsiteX80" fmla="*/ 1062038 w 2483644"/>
              <a:gd name="connsiteY80" fmla="*/ 140494 h 1659731"/>
              <a:gd name="connsiteX81" fmla="*/ 1069182 w 2483644"/>
              <a:gd name="connsiteY81" fmla="*/ 138113 h 1659731"/>
              <a:gd name="connsiteX82" fmla="*/ 1114425 w 2483644"/>
              <a:gd name="connsiteY82" fmla="*/ 135731 h 1659731"/>
              <a:gd name="connsiteX83" fmla="*/ 1143000 w 2483644"/>
              <a:gd name="connsiteY83" fmla="*/ 128588 h 1659731"/>
              <a:gd name="connsiteX84" fmla="*/ 1157288 w 2483644"/>
              <a:gd name="connsiteY84" fmla="*/ 116681 h 1659731"/>
              <a:gd name="connsiteX85" fmla="*/ 1169194 w 2483644"/>
              <a:gd name="connsiteY85" fmla="*/ 111919 h 1659731"/>
              <a:gd name="connsiteX86" fmla="*/ 1178719 w 2483644"/>
              <a:gd name="connsiteY86" fmla="*/ 104775 h 1659731"/>
              <a:gd name="connsiteX87" fmla="*/ 1190625 w 2483644"/>
              <a:gd name="connsiteY87" fmla="*/ 100013 h 1659731"/>
              <a:gd name="connsiteX88" fmla="*/ 1207294 w 2483644"/>
              <a:gd name="connsiteY88" fmla="*/ 92869 h 1659731"/>
              <a:gd name="connsiteX89" fmla="*/ 1216819 w 2483644"/>
              <a:gd name="connsiteY89" fmla="*/ 85725 h 1659731"/>
              <a:gd name="connsiteX90" fmla="*/ 1240632 w 2483644"/>
              <a:gd name="connsiteY90" fmla="*/ 76200 h 1659731"/>
              <a:gd name="connsiteX91" fmla="*/ 1262063 w 2483644"/>
              <a:gd name="connsiteY91" fmla="*/ 66675 h 1659731"/>
              <a:gd name="connsiteX92" fmla="*/ 1297782 w 2483644"/>
              <a:gd name="connsiteY92" fmla="*/ 64294 h 1659731"/>
              <a:gd name="connsiteX93" fmla="*/ 1312069 w 2483644"/>
              <a:gd name="connsiteY93" fmla="*/ 59531 h 1659731"/>
              <a:gd name="connsiteX94" fmla="*/ 1323975 w 2483644"/>
              <a:gd name="connsiteY94" fmla="*/ 54769 h 1659731"/>
              <a:gd name="connsiteX95" fmla="*/ 1343025 w 2483644"/>
              <a:gd name="connsiteY95" fmla="*/ 50006 h 1659731"/>
              <a:gd name="connsiteX96" fmla="*/ 1352550 w 2483644"/>
              <a:gd name="connsiteY96" fmla="*/ 47625 h 1659731"/>
              <a:gd name="connsiteX97" fmla="*/ 1362075 w 2483644"/>
              <a:gd name="connsiteY97" fmla="*/ 45244 h 1659731"/>
              <a:gd name="connsiteX98" fmla="*/ 1388269 w 2483644"/>
              <a:gd name="connsiteY98" fmla="*/ 42863 h 1659731"/>
              <a:gd name="connsiteX99" fmla="*/ 1404938 w 2483644"/>
              <a:gd name="connsiteY99" fmla="*/ 33338 h 1659731"/>
              <a:gd name="connsiteX100" fmla="*/ 1412082 w 2483644"/>
              <a:gd name="connsiteY100" fmla="*/ 30956 h 1659731"/>
              <a:gd name="connsiteX101" fmla="*/ 1419225 w 2483644"/>
              <a:gd name="connsiteY101" fmla="*/ 23813 h 1659731"/>
              <a:gd name="connsiteX102" fmla="*/ 1445419 w 2483644"/>
              <a:gd name="connsiteY102" fmla="*/ 11906 h 1659731"/>
              <a:gd name="connsiteX103" fmla="*/ 1550194 w 2483644"/>
              <a:gd name="connsiteY103" fmla="*/ 4763 h 1659731"/>
              <a:gd name="connsiteX104" fmla="*/ 1588294 w 2483644"/>
              <a:gd name="connsiteY104" fmla="*/ 0 h 1659731"/>
              <a:gd name="connsiteX105" fmla="*/ 1702594 w 2483644"/>
              <a:gd name="connsiteY105" fmla="*/ 2381 h 1659731"/>
              <a:gd name="connsiteX106" fmla="*/ 1728788 w 2483644"/>
              <a:gd name="connsiteY106" fmla="*/ 9525 h 1659731"/>
              <a:gd name="connsiteX107" fmla="*/ 1735932 w 2483644"/>
              <a:gd name="connsiteY107" fmla="*/ 23813 h 1659731"/>
              <a:gd name="connsiteX108" fmla="*/ 1738313 w 2483644"/>
              <a:gd name="connsiteY108" fmla="*/ 50006 h 1659731"/>
              <a:gd name="connsiteX109" fmla="*/ 1740694 w 2483644"/>
              <a:gd name="connsiteY109" fmla="*/ 57150 h 1659731"/>
              <a:gd name="connsiteX110" fmla="*/ 1747838 w 2483644"/>
              <a:gd name="connsiteY110" fmla="*/ 61913 h 1659731"/>
              <a:gd name="connsiteX111" fmla="*/ 1757363 w 2483644"/>
              <a:gd name="connsiteY111" fmla="*/ 71438 h 1659731"/>
              <a:gd name="connsiteX112" fmla="*/ 1785938 w 2483644"/>
              <a:gd name="connsiteY112" fmla="*/ 78581 h 1659731"/>
              <a:gd name="connsiteX113" fmla="*/ 1824038 w 2483644"/>
              <a:gd name="connsiteY113" fmla="*/ 76200 h 1659731"/>
              <a:gd name="connsiteX114" fmla="*/ 1866900 w 2483644"/>
              <a:gd name="connsiteY114" fmla="*/ 76200 h 1659731"/>
              <a:gd name="connsiteX115" fmla="*/ 1881188 w 2483644"/>
              <a:gd name="connsiteY115" fmla="*/ 78581 h 1659731"/>
              <a:gd name="connsiteX116" fmla="*/ 1888332 w 2483644"/>
              <a:gd name="connsiteY116" fmla="*/ 83344 h 1659731"/>
              <a:gd name="connsiteX117" fmla="*/ 1895475 w 2483644"/>
              <a:gd name="connsiteY117" fmla="*/ 85725 h 1659731"/>
              <a:gd name="connsiteX118" fmla="*/ 1900238 w 2483644"/>
              <a:gd name="connsiteY118" fmla="*/ 92869 h 1659731"/>
              <a:gd name="connsiteX119" fmla="*/ 1914525 w 2483644"/>
              <a:gd name="connsiteY119" fmla="*/ 97631 h 1659731"/>
              <a:gd name="connsiteX120" fmla="*/ 1955007 w 2483644"/>
              <a:gd name="connsiteY120" fmla="*/ 97631 h 1659731"/>
              <a:gd name="connsiteX121" fmla="*/ 1962150 w 2483644"/>
              <a:gd name="connsiteY121" fmla="*/ 104775 h 1659731"/>
              <a:gd name="connsiteX122" fmla="*/ 1969294 w 2483644"/>
              <a:gd name="connsiteY122" fmla="*/ 109538 h 1659731"/>
              <a:gd name="connsiteX123" fmla="*/ 1974057 w 2483644"/>
              <a:gd name="connsiteY123" fmla="*/ 116681 h 1659731"/>
              <a:gd name="connsiteX124" fmla="*/ 1988344 w 2483644"/>
              <a:gd name="connsiteY124" fmla="*/ 123825 h 1659731"/>
              <a:gd name="connsiteX125" fmla="*/ 1997869 w 2483644"/>
              <a:gd name="connsiteY125" fmla="*/ 135731 h 1659731"/>
              <a:gd name="connsiteX126" fmla="*/ 2031207 w 2483644"/>
              <a:gd name="connsiteY126" fmla="*/ 138113 h 1659731"/>
              <a:gd name="connsiteX127" fmla="*/ 2047875 w 2483644"/>
              <a:gd name="connsiteY127" fmla="*/ 135731 h 1659731"/>
              <a:gd name="connsiteX128" fmla="*/ 2057400 w 2483644"/>
              <a:gd name="connsiteY128" fmla="*/ 138113 h 1659731"/>
              <a:gd name="connsiteX129" fmla="*/ 2085975 w 2483644"/>
              <a:gd name="connsiteY129" fmla="*/ 142875 h 1659731"/>
              <a:gd name="connsiteX130" fmla="*/ 2121694 w 2483644"/>
              <a:gd name="connsiteY130" fmla="*/ 140494 h 1659731"/>
              <a:gd name="connsiteX131" fmla="*/ 2133600 w 2483644"/>
              <a:gd name="connsiteY131" fmla="*/ 138113 h 1659731"/>
              <a:gd name="connsiteX132" fmla="*/ 2140744 w 2483644"/>
              <a:gd name="connsiteY132" fmla="*/ 140494 h 1659731"/>
              <a:gd name="connsiteX133" fmla="*/ 2157413 w 2483644"/>
              <a:gd name="connsiteY133" fmla="*/ 142875 h 1659731"/>
              <a:gd name="connsiteX134" fmla="*/ 2166938 w 2483644"/>
              <a:gd name="connsiteY134" fmla="*/ 145256 h 1659731"/>
              <a:gd name="connsiteX135" fmla="*/ 2219325 w 2483644"/>
              <a:gd name="connsiteY135" fmla="*/ 150019 h 1659731"/>
              <a:gd name="connsiteX136" fmla="*/ 2252663 w 2483644"/>
              <a:gd name="connsiteY136" fmla="*/ 150019 h 1659731"/>
              <a:gd name="connsiteX137" fmla="*/ 2266950 w 2483644"/>
              <a:gd name="connsiteY137" fmla="*/ 161925 h 1659731"/>
              <a:gd name="connsiteX138" fmla="*/ 2286000 w 2483644"/>
              <a:gd name="connsiteY138" fmla="*/ 173831 h 1659731"/>
              <a:gd name="connsiteX139" fmla="*/ 2300288 w 2483644"/>
              <a:gd name="connsiteY139" fmla="*/ 178594 h 1659731"/>
              <a:gd name="connsiteX140" fmla="*/ 2307432 w 2483644"/>
              <a:gd name="connsiteY140" fmla="*/ 185738 h 1659731"/>
              <a:gd name="connsiteX141" fmla="*/ 2321719 w 2483644"/>
              <a:gd name="connsiteY141" fmla="*/ 190500 h 1659731"/>
              <a:gd name="connsiteX142" fmla="*/ 2331244 w 2483644"/>
              <a:gd name="connsiteY142" fmla="*/ 195263 h 1659731"/>
              <a:gd name="connsiteX143" fmla="*/ 2352675 w 2483644"/>
              <a:gd name="connsiteY143" fmla="*/ 200025 h 1659731"/>
              <a:gd name="connsiteX144" fmla="*/ 2386013 w 2483644"/>
              <a:gd name="connsiteY144" fmla="*/ 209550 h 1659731"/>
              <a:gd name="connsiteX145" fmla="*/ 2397919 w 2483644"/>
              <a:gd name="connsiteY145" fmla="*/ 221456 h 1659731"/>
              <a:gd name="connsiteX146" fmla="*/ 2409825 w 2483644"/>
              <a:gd name="connsiteY146" fmla="*/ 228600 h 1659731"/>
              <a:gd name="connsiteX147" fmla="*/ 2414588 w 2483644"/>
              <a:gd name="connsiteY147" fmla="*/ 235744 h 1659731"/>
              <a:gd name="connsiteX148" fmla="*/ 2424113 w 2483644"/>
              <a:gd name="connsiteY148" fmla="*/ 240506 h 1659731"/>
              <a:gd name="connsiteX149" fmla="*/ 2433638 w 2483644"/>
              <a:gd name="connsiteY149" fmla="*/ 247650 h 1659731"/>
              <a:gd name="connsiteX150" fmla="*/ 2440782 w 2483644"/>
              <a:gd name="connsiteY150" fmla="*/ 252413 h 1659731"/>
              <a:gd name="connsiteX151" fmla="*/ 2445544 w 2483644"/>
              <a:gd name="connsiteY151" fmla="*/ 261938 h 1659731"/>
              <a:gd name="connsiteX152" fmla="*/ 2459832 w 2483644"/>
              <a:gd name="connsiteY152" fmla="*/ 271463 h 1659731"/>
              <a:gd name="connsiteX153" fmla="*/ 2478882 w 2483644"/>
              <a:gd name="connsiteY153" fmla="*/ 290513 h 1659731"/>
              <a:gd name="connsiteX154" fmla="*/ 2483644 w 2483644"/>
              <a:gd name="connsiteY154" fmla="*/ 290513 h 1659731"/>
              <a:gd name="connsiteX155" fmla="*/ 2483644 w 2483644"/>
              <a:gd name="connsiteY155" fmla="*/ 340519 h 1659731"/>
              <a:gd name="connsiteX156" fmla="*/ 2383632 w 2483644"/>
              <a:gd name="connsiteY156" fmla="*/ 307181 h 1659731"/>
              <a:gd name="connsiteX157" fmla="*/ 2276475 w 2483644"/>
              <a:gd name="connsiteY157" fmla="*/ 290513 h 1659731"/>
              <a:gd name="connsiteX158" fmla="*/ 2207419 w 2483644"/>
              <a:gd name="connsiteY158" fmla="*/ 290513 h 1659731"/>
              <a:gd name="connsiteX159" fmla="*/ 2157413 w 2483644"/>
              <a:gd name="connsiteY159" fmla="*/ 288131 h 1659731"/>
              <a:gd name="connsiteX160" fmla="*/ 2076450 w 2483644"/>
              <a:gd name="connsiteY160" fmla="*/ 271463 h 1659731"/>
              <a:gd name="connsiteX161" fmla="*/ 1976438 w 2483644"/>
              <a:gd name="connsiteY161" fmla="*/ 261938 h 1659731"/>
              <a:gd name="connsiteX162" fmla="*/ 1874044 w 2483644"/>
              <a:gd name="connsiteY162" fmla="*/ 259556 h 1659731"/>
              <a:gd name="connsiteX163" fmla="*/ 1831182 w 2483644"/>
              <a:gd name="connsiteY163" fmla="*/ 259556 h 1659731"/>
              <a:gd name="connsiteX164" fmla="*/ 1681163 w 2483644"/>
              <a:gd name="connsiteY164" fmla="*/ 280988 h 1659731"/>
              <a:gd name="connsiteX165" fmla="*/ 1588294 w 2483644"/>
              <a:gd name="connsiteY165" fmla="*/ 309563 h 1659731"/>
              <a:gd name="connsiteX166" fmla="*/ 1471613 w 2483644"/>
              <a:gd name="connsiteY166" fmla="*/ 359569 h 1659731"/>
              <a:gd name="connsiteX167" fmla="*/ 1366838 w 2483644"/>
              <a:gd name="connsiteY167" fmla="*/ 407194 h 1659731"/>
              <a:gd name="connsiteX168" fmla="*/ 1276350 w 2483644"/>
              <a:gd name="connsiteY168" fmla="*/ 497681 h 1659731"/>
              <a:gd name="connsiteX169" fmla="*/ 1202532 w 2483644"/>
              <a:gd name="connsiteY169" fmla="*/ 569119 h 1659731"/>
              <a:gd name="connsiteX170" fmla="*/ 1119188 w 2483644"/>
              <a:gd name="connsiteY170" fmla="*/ 638175 h 1659731"/>
              <a:gd name="connsiteX171" fmla="*/ 1019175 w 2483644"/>
              <a:gd name="connsiteY171" fmla="*/ 719138 h 1659731"/>
              <a:gd name="connsiteX172" fmla="*/ 919163 w 2483644"/>
              <a:gd name="connsiteY172" fmla="*/ 788194 h 1659731"/>
              <a:gd name="connsiteX173" fmla="*/ 802482 w 2483644"/>
              <a:gd name="connsiteY173" fmla="*/ 869156 h 1659731"/>
              <a:gd name="connsiteX174" fmla="*/ 661988 w 2483644"/>
              <a:gd name="connsiteY174" fmla="*/ 978694 h 1659731"/>
              <a:gd name="connsiteX175" fmla="*/ 573882 w 2483644"/>
              <a:gd name="connsiteY175" fmla="*/ 1071563 h 1659731"/>
              <a:gd name="connsiteX176" fmla="*/ 526257 w 2483644"/>
              <a:gd name="connsiteY176" fmla="*/ 1138238 h 1659731"/>
              <a:gd name="connsiteX177" fmla="*/ 464344 w 2483644"/>
              <a:gd name="connsiteY177" fmla="*/ 1235869 h 1659731"/>
              <a:gd name="connsiteX178" fmla="*/ 402432 w 2483644"/>
              <a:gd name="connsiteY178" fmla="*/ 1369219 h 1659731"/>
              <a:gd name="connsiteX179" fmla="*/ 350044 w 2483644"/>
              <a:gd name="connsiteY179" fmla="*/ 1495425 h 1659731"/>
              <a:gd name="connsiteX180" fmla="*/ 326232 w 2483644"/>
              <a:gd name="connsiteY180" fmla="*/ 1564481 h 1659731"/>
              <a:gd name="connsiteX181" fmla="*/ 309563 w 2483644"/>
              <a:gd name="connsiteY181" fmla="*/ 1659731 h 1659731"/>
              <a:gd name="connsiteX0" fmla="*/ 303438 w 2477519"/>
              <a:gd name="connsiteY0" fmla="*/ 1659731 h 1659731"/>
              <a:gd name="connsiteX1" fmla="*/ 101032 w 2477519"/>
              <a:gd name="connsiteY1" fmla="*/ 1659731 h 1659731"/>
              <a:gd name="connsiteX2" fmla="*/ 86744 w 2477519"/>
              <a:gd name="connsiteY2" fmla="*/ 1600200 h 1659731"/>
              <a:gd name="connsiteX3" fmla="*/ 70075 w 2477519"/>
              <a:gd name="connsiteY3" fmla="*/ 1588294 h 1659731"/>
              <a:gd name="connsiteX4" fmla="*/ 62932 w 2477519"/>
              <a:gd name="connsiteY4" fmla="*/ 1585913 h 1659731"/>
              <a:gd name="connsiteX5" fmla="*/ 41500 w 2477519"/>
              <a:gd name="connsiteY5" fmla="*/ 1566863 h 1659731"/>
              <a:gd name="connsiteX6" fmla="*/ 31975 w 2477519"/>
              <a:gd name="connsiteY6" fmla="*/ 1562100 h 1659731"/>
              <a:gd name="connsiteX7" fmla="*/ 17688 w 2477519"/>
              <a:gd name="connsiteY7" fmla="*/ 1557338 h 1659731"/>
              <a:gd name="connsiteX8" fmla="*/ 27213 w 2477519"/>
              <a:gd name="connsiteY8" fmla="*/ 1466850 h 1659731"/>
              <a:gd name="connsiteX9" fmla="*/ 27213 w 2477519"/>
              <a:gd name="connsiteY9" fmla="*/ 1385888 h 1659731"/>
              <a:gd name="connsiteX10" fmla="*/ 24832 w 2477519"/>
              <a:gd name="connsiteY10" fmla="*/ 1319213 h 1659731"/>
              <a:gd name="connsiteX11" fmla="*/ 12925 w 2477519"/>
              <a:gd name="connsiteY11" fmla="*/ 1233488 h 1659731"/>
              <a:gd name="connsiteX12" fmla="*/ 10544 w 2477519"/>
              <a:gd name="connsiteY12" fmla="*/ 1147763 h 1659731"/>
              <a:gd name="connsiteX13" fmla="*/ 12925 w 2477519"/>
              <a:gd name="connsiteY13" fmla="*/ 1057275 h 1659731"/>
              <a:gd name="connsiteX14" fmla="*/ 5781 w 2477519"/>
              <a:gd name="connsiteY14" fmla="*/ 973932 h 1659731"/>
              <a:gd name="connsiteX15" fmla="*/ 3400 w 2477519"/>
              <a:gd name="connsiteY15" fmla="*/ 952500 h 1659731"/>
              <a:gd name="connsiteX16" fmla="*/ 8163 w 2477519"/>
              <a:gd name="connsiteY16" fmla="*/ 945356 h 1659731"/>
              <a:gd name="connsiteX17" fmla="*/ 10544 w 2477519"/>
              <a:gd name="connsiteY17" fmla="*/ 938213 h 1659731"/>
              <a:gd name="connsiteX18" fmla="*/ 17688 w 2477519"/>
              <a:gd name="connsiteY18" fmla="*/ 931069 h 1659731"/>
              <a:gd name="connsiteX19" fmla="*/ 29594 w 2477519"/>
              <a:gd name="connsiteY19" fmla="*/ 919163 h 1659731"/>
              <a:gd name="connsiteX20" fmla="*/ 36738 w 2477519"/>
              <a:gd name="connsiteY20" fmla="*/ 907256 h 1659731"/>
              <a:gd name="connsiteX21" fmla="*/ 86744 w 2477519"/>
              <a:gd name="connsiteY21" fmla="*/ 835819 h 1659731"/>
              <a:gd name="connsiteX22" fmla="*/ 134369 w 2477519"/>
              <a:gd name="connsiteY22" fmla="*/ 769144 h 1659731"/>
              <a:gd name="connsiteX23" fmla="*/ 186757 w 2477519"/>
              <a:gd name="connsiteY23" fmla="*/ 716756 h 1659731"/>
              <a:gd name="connsiteX24" fmla="*/ 248669 w 2477519"/>
              <a:gd name="connsiteY24" fmla="*/ 671513 h 1659731"/>
              <a:gd name="connsiteX25" fmla="*/ 279625 w 2477519"/>
              <a:gd name="connsiteY25" fmla="*/ 638175 h 1659731"/>
              <a:gd name="connsiteX26" fmla="*/ 315344 w 2477519"/>
              <a:gd name="connsiteY26" fmla="*/ 592931 h 1659731"/>
              <a:gd name="connsiteX27" fmla="*/ 320107 w 2477519"/>
              <a:gd name="connsiteY27" fmla="*/ 545306 h 1659731"/>
              <a:gd name="connsiteX28" fmla="*/ 332013 w 2477519"/>
              <a:gd name="connsiteY28" fmla="*/ 509588 h 1659731"/>
              <a:gd name="connsiteX29" fmla="*/ 339157 w 2477519"/>
              <a:gd name="connsiteY29" fmla="*/ 507206 h 1659731"/>
              <a:gd name="connsiteX30" fmla="*/ 353444 w 2477519"/>
              <a:gd name="connsiteY30" fmla="*/ 497681 h 1659731"/>
              <a:gd name="connsiteX31" fmla="*/ 367732 w 2477519"/>
              <a:gd name="connsiteY31" fmla="*/ 485775 h 1659731"/>
              <a:gd name="connsiteX32" fmla="*/ 372494 w 2477519"/>
              <a:gd name="connsiteY32" fmla="*/ 464344 h 1659731"/>
              <a:gd name="connsiteX33" fmla="*/ 382019 w 2477519"/>
              <a:gd name="connsiteY33" fmla="*/ 445294 h 1659731"/>
              <a:gd name="connsiteX34" fmla="*/ 396307 w 2477519"/>
              <a:gd name="connsiteY34" fmla="*/ 435769 h 1659731"/>
              <a:gd name="connsiteX35" fmla="*/ 401069 w 2477519"/>
              <a:gd name="connsiteY35" fmla="*/ 428625 h 1659731"/>
              <a:gd name="connsiteX36" fmla="*/ 408213 w 2477519"/>
              <a:gd name="connsiteY36" fmla="*/ 421481 h 1659731"/>
              <a:gd name="connsiteX37" fmla="*/ 412975 w 2477519"/>
              <a:gd name="connsiteY37" fmla="*/ 411956 h 1659731"/>
              <a:gd name="connsiteX38" fmla="*/ 420119 w 2477519"/>
              <a:gd name="connsiteY38" fmla="*/ 404813 h 1659731"/>
              <a:gd name="connsiteX39" fmla="*/ 436788 w 2477519"/>
              <a:gd name="connsiteY39" fmla="*/ 397669 h 1659731"/>
              <a:gd name="connsiteX40" fmla="*/ 443932 w 2477519"/>
              <a:gd name="connsiteY40" fmla="*/ 392906 h 1659731"/>
              <a:gd name="connsiteX41" fmla="*/ 460600 w 2477519"/>
              <a:gd name="connsiteY41" fmla="*/ 388144 h 1659731"/>
              <a:gd name="connsiteX42" fmla="*/ 467744 w 2477519"/>
              <a:gd name="connsiteY42" fmla="*/ 385763 h 1659731"/>
              <a:gd name="connsiteX43" fmla="*/ 474888 w 2477519"/>
              <a:gd name="connsiteY43" fmla="*/ 378619 h 1659731"/>
              <a:gd name="connsiteX44" fmla="*/ 482032 w 2477519"/>
              <a:gd name="connsiteY44" fmla="*/ 373856 h 1659731"/>
              <a:gd name="connsiteX45" fmla="*/ 486794 w 2477519"/>
              <a:gd name="connsiteY45" fmla="*/ 366713 h 1659731"/>
              <a:gd name="connsiteX46" fmla="*/ 498700 w 2477519"/>
              <a:gd name="connsiteY46" fmla="*/ 364331 h 1659731"/>
              <a:gd name="connsiteX47" fmla="*/ 505844 w 2477519"/>
              <a:gd name="connsiteY47" fmla="*/ 361950 h 1659731"/>
              <a:gd name="connsiteX48" fmla="*/ 536800 w 2477519"/>
              <a:gd name="connsiteY48" fmla="*/ 345281 h 1659731"/>
              <a:gd name="connsiteX49" fmla="*/ 553469 w 2477519"/>
              <a:gd name="connsiteY49" fmla="*/ 333375 h 1659731"/>
              <a:gd name="connsiteX50" fmla="*/ 560613 w 2477519"/>
              <a:gd name="connsiteY50" fmla="*/ 328613 h 1659731"/>
              <a:gd name="connsiteX51" fmla="*/ 567757 w 2477519"/>
              <a:gd name="connsiteY51" fmla="*/ 321469 h 1659731"/>
              <a:gd name="connsiteX52" fmla="*/ 577282 w 2477519"/>
              <a:gd name="connsiteY52" fmla="*/ 319088 h 1659731"/>
              <a:gd name="connsiteX53" fmla="*/ 589188 w 2477519"/>
              <a:gd name="connsiteY53" fmla="*/ 311944 h 1659731"/>
              <a:gd name="connsiteX54" fmla="*/ 596332 w 2477519"/>
              <a:gd name="connsiteY54" fmla="*/ 307181 h 1659731"/>
              <a:gd name="connsiteX55" fmla="*/ 615382 w 2477519"/>
              <a:gd name="connsiteY55" fmla="*/ 302419 h 1659731"/>
              <a:gd name="connsiteX56" fmla="*/ 624907 w 2477519"/>
              <a:gd name="connsiteY56" fmla="*/ 297656 h 1659731"/>
              <a:gd name="connsiteX57" fmla="*/ 634432 w 2477519"/>
              <a:gd name="connsiteY57" fmla="*/ 295275 h 1659731"/>
              <a:gd name="connsiteX58" fmla="*/ 639194 w 2477519"/>
              <a:gd name="connsiteY58" fmla="*/ 288131 h 1659731"/>
              <a:gd name="connsiteX59" fmla="*/ 665388 w 2477519"/>
              <a:gd name="connsiteY59" fmla="*/ 278606 h 1659731"/>
              <a:gd name="connsiteX60" fmla="*/ 693963 w 2477519"/>
              <a:gd name="connsiteY60" fmla="*/ 271463 h 1659731"/>
              <a:gd name="connsiteX61" fmla="*/ 708250 w 2477519"/>
              <a:gd name="connsiteY61" fmla="*/ 273844 h 1659731"/>
              <a:gd name="connsiteX62" fmla="*/ 722538 w 2477519"/>
              <a:gd name="connsiteY62" fmla="*/ 264319 h 1659731"/>
              <a:gd name="connsiteX63" fmla="*/ 736825 w 2477519"/>
              <a:gd name="connsiteY63" fmla="*/ 257175 h 1659731"/>
              <a:gd name="connsiteX64" fmla="*/ 755875 w 2477519"/>
              <a:gd name="connsiteY64" fmla="*/ 250031 h 1659731"/>
              <a:gd name="connsiteX65" fmla="*/ 767782 w 2477519"/>
              <a:gd name="connsiteY65" fmla="*/ 240506 h 1659731"/>
              <a:gd name="connsiteX66" fmla="*/ 782069 w 2477519"/>
              <a:gd name="connsiteY66" fmla="*/ 233363 h 1659731"/>
              <a:gd name="connsiteX67" fmla="*/ 789213 w 2477519"/>
              <a:gd name="connsiteY67" fmla="*/ 228600 h 1659731"/>
              <a:gd name="connsiteX68" fmla="*/ 796357 w 2477519"/>
              <a:gd name="connsiteY68" fmla="*/ 226219 h 1659731"/>
              <a:gd name="connsiteX69" fmla="*/ 846363 w 2477519"/>
              <a:gd name="connsiteY69" fmla="*/ 223838 h 1659731"/>
              <a:gd name="connsiteX70" fmla="*/ 867794 w 2477519"/>
              <a:gd name="connsiteY70" fmla="*/ 221456 h 1659731"/>
              <a:gd name="connsiteX71" fmla="*/ 874938 w 2477519"/>
              <a:gd name="connsiteY71" fmla="*/ 219075 h 1659731"/>
              <a:gd name="connsiteX72" fmla="*/ 908275 w 2477519"/>
              <a:gd name="connsiteY72" fmla="*/ 214313 h 1659731"/>
              <a:gd name="connsiteX73" fmla="*/ 917800 w 2477519"/>
              <a:gd name="connsiteY73" fmla="*/ 197644 h 1659731"/>
              <a:gd name="connsiteX74" fmla="*/ 922563 w 2477519"/>
              <a:gd name="connsiteY74" fmla="*/ 183356 h 1659731"/>
              <a:gd name="connsiteX75" fmla="*/ 924944 w 2477519"/>
              <a:gd name="connsiteY75" fmla="*/ 176213 h 1659731"/>
              <a:gd name="connsiteX76" fmla="*/ 934469 w 2477519"/>
              <a:gd name="connsiteY76" fmla="*/ 171450 h 1659731"/>
              <a:gd name="connsiteX77" fmla="*/ 946375 w 2477519"/>
              <a:gd name="connsiteY77" fmla="*/ 169069 h 1659731"/>
              <a:gd name="connsiteX78" fmla="*/ 994000 w 2477519"/>
              <a:gd name="connsiteY78" fmla="*/ 164306 h 1659731"/>
              <a:gd name="connsiteX79" fmla="*/ 1032100 w 2477519"/>
              <a:gd name="connsiteY79" fmla="*/ 154781 h 1659731"/>
              <a:gd name="connsiteX80" fmla="*/ 1055913 w 2477519"/>
              <a:gd name="connsiteY80" fmla="*/ 140494 h 1659731"/>
              <a:gd name="connsiteX81" fmla="*/ 1063057 w 2477519"/>
              <a:gd name="connsiteY81" fmla="*/ 138113 h 1659731"/>
              <a:gd name="connsiteX82" fmla="*/ 1108300 w 2477519"/>
              <a:gd name="connsiteY82" fmla="*/ 135731 h 1659731"/>
              <a:gd name="connsiteX83" fmla="*/ 1136875 w 2477519"/>
              <a:gd name="connsiteY83" fmla="*/ 128588 h 1659731"/>
              <a:gd name="connsiteX84" fmla="*/ 1151163 w 2477519"/>
              <a:gd name="connsiteY84" fmla="*/ 116681 h 1659731"/>
              <a:gd name="connsiteX85" fmla="*/ 1163069 w 2477519"/>
              <a:gd name="connsiteY85" fmla="*/ 111919 h 1659731"/>
              <a:gd name="connsiteX86" fmla="*/ 1172594 w 2477519"/>
              <a:gd name="connsiteY86" fmla="*/ 104775 h 1659731"/>
              <a:gd name="connsiteX87" fmla="*/ 1184500 w 2477519"/>
              <a:gd name="connsiteY87" fmla="*/ 100013 h 1659731"/>
              <a:gd name="connsiteX88" fmla="*/ 1201169 w 2477519"/>
              <a:gd name="connsiteY88" fmla="*/ 92869 h 1659731"/>
              <a:gd name="connsiteX89" fmla="*/ 1210694 w 2477519"/>
              <a:gd name="connsiteY89" fmla="*/ 85725 h 1659731"/>
              <a:gd name="connsiteX90" fmla="*/ 1234507 w 2477519"/>
              <a:gd name="connsiteY90" fmla="*/ 76200 h 1659731"/>
              <a:gd name="connsiteX91" fmla="*/ 1255938 w 2477519"/>
              <a:gd name="connsiteY91" fmla="*/ 66675 h 1659731"/>
              <a:gd name="connsiteX92" fmla="*/ 1291657 w 2477519"/>
              <a:gd name="connsiteY92" fmla="*/ 64294 h 1659731"/>
              <a:gd name="connsiteX93" fmla="*/ 1305944 w 2477519"/>
              <a:gd name="connsiteY93" fmla="*/ 59531 h 1659731"/>
              <a:gd name="connsiteX94" fmla="*/ 1317850 w 2477519"/>
              <a:gd name="connsiteY94" fmla="*/ 54769 h 1659731"/>
              <a:gd name="connsiteX95" fmla="*/ 1336900 w 2477519"/>
              <a:gd name="connsiteY95" fmla="*/ 50006 h 1659731"/>
              <a:gd name="connsiteX96" fmla="*/ 1346425 w 2477519"/>
              <a:gd name="connsiteY96" fmla="*/ 47625 h 1659731"/>
              <a:gd name="connsiteX97" fmla="*/ 1355950 w 2477519"/>
              <a:gd name="connsiteY97" fmla="*/ 45244 h 1659731"/>
              <a:gd name="connsiteX98" fmla="*/ 1382144 w 2477519"/>
              <a:gd name="connsiteY98" fmla="*/ 42863 h 1659731"/>
              <a:gd name="connsiteX99" fmla="*/ 1398813 w 2477519"/>
              <a:gd name="connsiteY99" fmla="*/ 33338 h 1659731"/>
              <a:gd name="connsiteX100" fmla="*/ 1405957 w 2477519"/>
              <a:gd name="connsiteY100" fmla="*/ 30956 h 1659731"/>
              <a:gd name="connsiteX101" fmla="*/ 1413100 w 2477519"/>
              <a:gd name="connsiteY101" fmla="*/ 23813 h 1659731"/>
              <a:gd name="connsiteX102" fmla="*/ 1439294 w 2477519"/>
              <a:gd name="connsiteY102" fmla="*/ 11906 h 1659731"/>
              <a:gd name="connsiteX103" fmla="*/ 1544069 w 2477519"/>
              <a:gd name="connsiteY103" fmla="*/ 4763 h 1659731"/>
              <a:gd name="connsiteX104" fmla="*/ 1582169 w 2477519"/>
              <a:gd name="connsiteY104" fmla="*/ 0 h 1659731"/>
              <a:gd name="connsiteX105" fmla="*/ 1696469 w 2477519"/>
              <a:gd name="connsiteY105" fmla="*/ 2381 h 1659731"/>
              <a:gd name="connsiteX106" fmla="*/ 1722663 w 2477519"/>
              <a:gd name="connsiteY106" fmla="*/ 9525 h 1659731"/>
              <a:gd name="connsiteX107" fmla="*/ 1729807 w 2477519"/>
              <a:gd name="connsiteY107" fmla="*/ 23813 h 1659731"/>
              <a:gd name="connsiteX108" fmla="*/ 1732188 w 2477519"/>
              <a:gd name="connsiteY108" fmla="*/ 50006 h 1659731"/>
              <a:gd name="connsiteX109" fmla="*/ 1734569 w 2477519"/>
              <a:gd name="connsiteY109" fmla="*/ 57150 h 1659731"/>
              <a:gd name="connsiteX110" fmla="*/ 1741713 w 2477519"/>
              <a:gd name="connsiteY110" fmla="*/ 61913 h 1659731"/>
              <a:gd name="connsiteX111" fmla="*/ 1751238 w 2477519"/>
              <a:gd name="connsiteY111" fmla="*/ 71438 h 1659731"/>
              <a:gd name="connsiteX112" fmla="*/ 1779813 w 2477519"/>
              <a:gd name="connsiteY112" fmla="*/ 78581 h 1659731"/>
              <a:gd name="connsiteX113" fmla="*/ 1817913 w 2477519"/>
              <a:gd name="connsiteY113" fmla="*/ 76200 h 1659731"/>
              <a:gd name="connsiteX114" fmla="*/ 1860775 w 2477519"/>
              <a:gd name="connsiteY114" fmla="*/ 76200 h 1659731"/>
              <a:gd name="connsiteX115" fmla="*/ 1875063 w 2477519"/>
              <a:gd name="connsiteY115" fmla="*/ 78581 h 1659731"/>
              <a:gd name="connsiteX116" fmla="*/ 1882207 w 2477519"/>
              <a:gd name="connsiteY116" fmla="*/ 83344 h 1659731"/>
              <a:gd name="connsiteX117" fmla="*/ 1889350 w 2477519"/>
              <a:gd name="connsiteY117" fmla="*/ 85725 h 1659731"/>
              <a:gd name="connsiteX118" fmla="*/ 1894113 w 2477519"/>
              <a:gd name="connsiteY118" fmla="*/ 92869 h 1659731"/>
              <a:gd name="connsiteX119" fmla="*/ 1908400 w 2477519"/>
              <a:gd name="connsiteY119" fmla="*/ 97631 h 1659731"/>
              <a:gd name="connsiteX120" fmla="*/ 1948882 w 2477519"/>
              <a:gd name="connsiteY120" fmla="*/ 97631 h 1659731"/>
              <a:gd name="connsiteX121" fmla="*/ 1956025 w 2477519"/>
              <a:gd name="connsiteY121" fmla="*/ 104775 h 1659731"/>
              <a:gd name="connsiteX122" fmla="*/ 1963169 w 2477519"/>
              <a:gd name="connsiteY122" fmla="*/ 109538 h 1659731"/>
              <a:gd name="connsiteX123" fmla="*/ 1967932 w 2477519"/>
              <a:gd name="connsiteY123" fmla="*/ 116681 h 1659731"/>
              <a:gd name="connsiteX124" fmla="*/ 1982219 w 2477519"/>
              <a:gd name="connsiteY124" fmla="*/ 123825 h 1659731"/>
              <a:gd name="connsiteX125" fmla="*/ 1991744 w 2477519"/>
              <a:gd name="connsiteY125" fmla="*/ 135731 h 1659731"/>
              <a:gd name="connsiteX126" fmla="*/ 2025082 w 2477519"/>
              <a:gd name="connsiteY126" fmla="*/ 138113 h 1659731"/>
              <a:gd name="connsiteX127" fmla="*/ 2041750 w 2477519"/>
              <a:gd name="connsiteY127" fmla="*/ 135731 h 1659731"/>
              <a:gd name="connsiteX128" fmla="*/ 2051275 w 2477519"/>
              <a:gd name="connsiteY128" fmla="*/ 138113 h 1659731"/>
              <a:gd name="connsiteX129" fmla="*/ 2079850 w 2477519"/>
              <a:gd name="connsiteY129" fmla="*/ 142875 h 1659731"/>
              <a:gd name="connsiteX130" fmla="*/ 2115569 w 2477519"/>
              <a:gd name="connsiteY130" fmla="*/ 140494 h 1659731"/>
              <a:gd name="connsiteX131" fmla="*/ 2127475 w 2477519"/>
              <a:gd name="connsiteY131" fmla="*/ 138113 h 1659731"/>
              <a:gd name="connsiteX132" fmla="*/ 2134619 w 2477519"/>
              <a:gd name="connsiteY132" fmla="*/ 140494 h 1659731"/>
              <a:gd name="connsiteX133" fmla="*/ 2151288 w 2477519"/>
              <a:gd name="connsiteY133" fmla="*/ 142875 h 1659731"/>
              <a:gd name="connsiteX134" fmla="*/ 2160813 w 2477519"/>
              <a:gd name="connsiteY134" fmla="*/ 145256 h 1659731"/>
              <a:gd name="connsiteX135" fmla="*/ 2213200 w 2477519"/>
              <a:gd name="connsiteY135" fmla="*/ 150019 h 1659731"/>
              <a:gd name="connsiteX136" fmla="*/ 2246538 w 2477519"/>
              <a:gd name="connsiteY136" fmla="*/ 150019 h 1659731"/>
              <a:gd name="connsiteX137" fmla="*/ 2260825 w 2477519"/>
              <a:gd name="connsiteY137" fmla="*/ 161925 h 1659731"/>
              <a:gd name="connsiteX138" fmla="*/ 2279875 w 2477519"/>
              <a:gd name="connsiteY138" fmla="*/ 173831 h 1659731"/>
              <a:gd name="connsiteX139" fmla="*/ 2294163 w 2477519"/>
              <a:gd name="connsiteY139" fmla="*/ 178594 h 1659731"/>
              <a:gd name="connsiteX140" fmla="*/ 2301307 w 2477519"/>
              <a:gd name="connsiteY140" fmla="*/ 185738 h 1659731"/>
              <a:gd name="connsiteX141" fmla="*/ 2315594 w 2477519"/>
              <a:gd name="connsiteY141" fmla="*/ 190500 h 1659731"/>
              <a:gd name="connsiteX142" fmla="*/ 2325119 w 2477519"/>
              <a:gd name="connsiteY142" fmla="*/ 195263 h 1659731"/>
              <a:gd name="connsiteX143" fmla="*/ 2346550 w 2477519"/>
              <a:gd name="connsiteY143" fmla="*/ 200025 h 1659731"/>
              <a:gd name="connsiteX144" fmla="*/ 2379888 w 2477519"/>
              <a:gd name="connsiteY144" fmla="*/ 209550 h 1659731"/>
              <a:gd name="connsiteX145" fmla="*/ 2391794 w 2477519"/>
              <a:gd name="connsiteY145" fmla="*/ 221456 h 1659731"/>
              <a:gd name="connsiteX146" fmla="*/ 2403700 w 2477519"/>
              <a:gd name="connsiteY146" fmla="*/ 228600 h 1659731"/>
              <a:gd name="connsiteX147" fmla="*/ 2408463 w 2477519"/>
              <a:gd name="connsiteY147" fmla="*/ 235744 h 1659731"/>
              <a:gd name="connsiteX148" fmla="*/ 2417988 w 2477519"/>
              <a:gd name="connsiteY148" fmla="*/ 240506 h 1659731"/>
              <a:gd name="connsiteX149" fmla="*/ 2427513 w 2477519"/>
              <a:gd name="connsiteY149" fmla="*/ 247650 h 1659731"/>
              <a:gd name="connsiteX150" fmla="*/ 2434657 w 2477519"/>
              <a:gd name="connsiteY150" fmla="*/ 252413 h 1659731"/>
              <a:gd name="connsiteX151" fmla="*/ 2439419 w 2477519"/>
              <a:gd name="connsiteY151" fmla="*/ 261938 h 1659731"/>
              <a:gd name="connsiteX152" fmla="*/ 2453707 w 2477519"/>
              <a:gd name="connsiteY152" fmla="*/ 271463 h 1659731"/>
              <a:gd name="connsiteX153" fmla="*/ 2472757 w 2477519"/>
              <a:gd name="connsiteY153" fmla="*/ 290513 h 1659731"/>
              <a:gd name="connsiteX154" fmla="*/ 2477519 w 2477519"/>
              <a:gd name="connsiteY154" fmla="*/ 290513 h 1659731"/>
              <a:gd name="connsiteX155" fmla="*/ 2477519 w 2477519"/>
              <a:gd name="connsiteY155" fmla="*/ 340519 h 1659731"/>
              <a:gd name="connsiteX156" fmla="*/ 2377507 w 2477519"/>
              <a:gd name="connsiteY156" fmla="*/ 307181 h 1659731"/>
              <a:gd name="connsiteX157" fmla="*/ 2270350 w 2477519"/>
              <a:gd name="connsiteY157" fmla="*/ 290513 h 1659731"/>
              <a:gd name="connsiteX158" fmla="*/ 2201294 w 2477519"/>
              <a:gd name="connsiteY158" fmla="*/ 290513 h 1659731"/>
              <a:gd name="connsiteX159" fmla="*/ 2151288 w 2477519"/>
              <a:gd name="connsiteY159" fmla="*/ 288131 h 1659731"/>
              <a:gd name="connsiteX160" fmla="*/ 2070325 w 2477519"/>
              <a:gd name="connsiteY160" fmla="*/ 271463 h 1659731"/>
              <a:gd name="connsiteX161" fmla="*/ 1970313 w 2477519"/>
              <a:gd name="connsiteY161" fmla="*/ 261938 h 1659731"/>
              <a:gd name="connsiteX162" fmla="*/ 1867919 w 2477519"/>
              <a:gd name="connsiteY162" fmla="*/ 259556 h 1659731"/>
              <a:gd name="connsiteX163" fmla="*/ 1825057 w 2477519"/>
              <a:gd name="connsiteY163" fmla="*/ 259556 h 1659731"/>
              <a:gd name="connsiteX164" fmla="*/ 1675038 w 2477519"/>
              <a:gd name="connsiteY164" fmla="*/ 280988 h 1659731"/>
              <a:gd name="connsiteX165" fmla="*/ 1582169 w 2477519"/>
              <a:gd name="connsiteY165" fmla="*/ 309563 h 1659731"/>
              <a:gd name="connsiteX166" fmla="*/ 1465488 w 2477519"/>
              <a:gd name="connsiteY166" fmla="*/ 359569 h 1659731"/>
              <a:gd name="connsiteX167" fmla="*/ 1360713 w 2477519"/>
              <a:gd name="connsiteY167" fmla="*/ 407194 h 1659731"/>
              <a:gd name="connsiteX168" fmla="*/ 1270225 w 2477519"/>
              <a:gd name="connsiteY168" fmla="*/ 497681 h 1659731"/>
              <a:gd name="connsiteX169" fmla="*/ 1196407 w 2477519"/>
              <a:gd name="connsiteY169" fmla="*/ 569119 h 1659731"/>
              <a:gd name="connsiteX170" fmla="*/ 1113063 w 2477519"/>
              <a:gd name="connsiteY170" fmla="*/ 638175 h 1659731"/>
              <a:gd name="connsiteX171" fmla="*/ 1013050 w 2477519"/>
              <a:gd name="connsiteY171" fmla="*/ 719138 h 1659731"/>
              <a:gd name="connsiteX172" fmla="*/ 913038 w 2477519"/>
              <a:gd name="connsiteY172" fmla="*/ 788194 h 1659731"/>
              <a:gd name="connsiteX173" fmla="*/ 796357 w 2477519"/>
              <a:gd name="connsiteY173" fmla="*/ 869156 h 1659731"/>
              <a:gd name="connsiteX174" fmla="*/ 655863 w 2477519"/>
              <a:gd name="connsiteY174" fmla="*/ 978694 h 1659731"/>
              <a:gd name="connsiteX175" fmla="*/ 567757 w 2477519"/>
              <a:gd name="connsiteY175" fmla="*/ 1071563 h 1659731"/>
              <a:gd name="connsiteX176" fmla="*/ 520132 w 2477519"/>
              <a:gd name="connsiteY176" fmla="*/ 1138238 h 1659731"/>
              <a:gd name="connsiteX177" fmla="*/ 458219 w 2477519"/>
              <a:gd name="connsiteY177" fmla="*/ 1235869 h 1659731"/>
              <a:gd name="connsiteX178" fmla="*/ 396307 w 2477519"/>
              <a:gd name="connsiteY178" fmla="*/ 1369219 h 1659731"/>
              <a:gd name="connsiteX179" fmla="*/ 343919 w 2477519"/>
              <a:gd name="connsiteY179" fmla="*/ 1495425 h 1659731"/>
              <a:gd name="connsiteX180" fmla="*/ 320107 w 2477519"/>
              <a:gd name="connsiteY180" fmla="*/ 1564481 h 1659731"/>
              <a:gd name="connsiteX181" fmla="*/ 303438 w 2477519"/>
              <a:gd name="connsiteY181"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2 w 2471738"/>
              <a:gd name="connsiteY16" fmla="*/ 945356 h 1659731"/>
              <a:gd name="connsiteX17" fmla="*/ 4763 w 2471738"/>
              <a:gd name="connsiteY17" fmla="*/ 938213 h 1659731"/>
              <a:gd name="connsiteX18" fmla="*/ 11907 w 2471738"/>
              <a:gd name="connsiteY18" fmla="*/ 931069 h 1659731"/>
              <a:gd name="connsiteX19" fmla="*/ 23813 w 2471738"/>
              <a:gd name="connsiteY19" fmla="*/ 919163 h 1659731"/>
              <a:gd name="connsiteX20" fmla="*/ 30957 w 2471738"/>
              <a:gd name="connsiteY20" fmla="*/ 907256 h 1659731"/>
              <a:gd name="connsiteX21" fmla="*/ 80963 w 2471738"/>
              <a:gd name="connsiteY21" fmla="*/ 835819 h 1659731"/>
              <a:gd name="connsiteX22" fmla="*/ 128588 w 2471738"/>
              <a:gd name="connsiteY22" fmla="*/ 769144 h 1659731"/>
              <a:gd name="connsiteX23" fmla="*/ 180976 w 2471738"/>
              <a:gd name="connsiteY23" fmla="*/ 716756 h 1659731"/>
              <a:gd name="connsiteX24" fmla="*/ 242888 w 2471738"/>
              <a:gd name="connsiteY24" fmla="*/ 671513 h 1659731"/>
              <a:gd name="connsiteX25" fmla="*/ 273844 w 2471738"/>
              <a:gd name="connsiteY25" fmla="*/ 638175 h 1659731"/>
              <a:gd name="connsiteX26" fmla="*/ 309563 w 2471738"/>
              <a:gd name="connsiteY26" fmla="*/ 592931 h 1659731"/>
              <a:gd name="connsiteX27" fmla="*/ 314326 w 2471738"/>
              <a:gd name="connsiteY27" fmla="*/ 545306 h 1659731"/>
              <a:gd name="connsiteX28" fmla="*/ 326232 w 2471738"/>
              <a:gd name="connsiteY28" fmla="*/ 509588 h 1659731"/>
              <a:gd name="connsiteX29" fmla="*/ 333376 w 2471738"/>
              <a:gd name="connsiteY29" fmla="*/ 507206 h 1659731"/>
              <a:gd name="connsiteX30" fmla="*/ 347663 w 2471738"/>
              <a:gd name="connsiteY30" fmla="*/ 497681 h 1659731"/>
              <a:gd name="connsiteX31" fmla="*/ 361951 w 2471738"/>
              <a:gd name="connsiteY31" fmla="*/ 485775 h 1659731"/>
              <a:gd name="connsiteX32" fmla="*/ 366713 w 2471738"/>
              <a:gd name="connsiteY32" fmla="*/ 464344 h 1659731"/>
              <a:gd name="connsiteX33" fmla="*/ 376238 w 2471738"/>
              <a:gd name="connsiteY33" fmla="*/ 445294 h 1659731"/>
              <a:gd name="connsiteX34" fmla="*/ 390526 w 2471738"/>
              <a:gd name="connsiteY34" fmla="*/ 435769 h 1659731"/>
              <a:gd name="connsiteX35" fmla="*/ 395288 w 2471738"/>
              <a:gd name="connsiteY35" fmla="*/ 428625 h 1659731"/>
              <a:gd name="connsiteX36" fmla="*/ 402432 w 2471738"/>
              <a:gd name="connsiteY36" fmla="*/ 421481 h 1659731"/>
              <a:gd name="connsiteX37" fmla="*/ 407194 w 2471738"/>
              <a:gd name="connsiteY37" fmla="*/ 411956 h 1659731"/>
              <a:gd name="connsiteX38" fmla="*/ 414338 w 2471738"/>
              <a:gd name="connsiteY38" fmla="*/ 404813 h 1659731"/>
              <a:gd name="connsiteX39" fmla="*/ 431007 w 2471738"/>
              <a:gd name="connsiteY39" fmla="*/ 397669 h 1659731"/>
              <a:gd name="connsiteX40" fmla="*/ 438151 w 2471738"/>
              <a:gd name="connsiteY40" fmla="*/ 392906 h 1659731"/>
              <a:gd name="connsiteX41" fmla="*/ 454819 w 2471738"/>
              <a:gd name="connsiteY41" fmla="*/ 388144 h 1659731"/>
              <a:gd name="connsiteX42" fmla="*/ 461963 w 2471738"/>
              <a:gd name="connsiteY42" fmla="*/ 385763 h 1659731"/>
              <a:gd name="connsiteX43" fmla="*/ 469107 w 2471738"/>
              <a:gd name="connsiteY43" fmla="*/ 378619 h 1659731"/>
              <a:gd name="connsiteX44" fmla="*/ 476251 w 2471738"/>
              <a:gd name="connsiteY44" fmla="*/ 373856 h 1659731"/>
              <a:gd name="connsiteX45" fmla="*/ 481013 w 2471738"/>
              <a:gd name="connsiteY45" fmla="*/ 366713 h 1659731"/>
              <a:gd name="connsiteX46" fmla="*/ 492919 w 2471738"/>
              <a:gd name="connsiteY46" fmla="*/ 364331 h 1659731"/>
              <a:gd name="connsiteX47" fmla="*/ 500063 w 2471738"/>
              <a:gd name="connsiteY47" fmla="*/ 361950 h 1659731"/>
              <a:gd name="connsiteX48" fmla="*/ 531019 w 2471738"/>
              <a:gd name="connsiteY48" fmla="*/ 345281 h 1659731"/>
              <a:gd name="connsiteX49" fmla="*/ 547688 w 2471738"/>
              <a:gd name="connsiteY49" fmla="*/ 333375 h 1659731"/>
              <a:gd name="connsiteX50" fmla="*/ 554832 w 2471738"/>
              <a:gd name="connsiteY50" fmla="*/ 328613 h 1659731"/>
              <a:gd name="connsiteX51" fmla="*/ 561976 w 2471738"/>
              <a:gd name="connsiteY51" fmla="*/ 321469 h 1659731"/>
              <a:gd name="connsiteX52" fmla="*/ 571501 w 2471738"/>
              <a:gd name="connsiteY52" fmla="*/ 319088 h 1659731"/>
              <a:gd name="connsiteX53" fmla="*/ 583407 w 2471738"/>
              <a:gd name="connsiteY53" fmla="*/ 311944 h 1659731"/>
              <a:gd name="connsiteX54" fmla="*/ 590551 w 2471738"/>
              <a:gd name="connsiteY54" fmla="*/ 307181 h 1659731"/>
              <a:gd name="connsiteX55" fmla="*/ 609601 w 2471738"/>
              <a:gd name="connsiteY55" fmla="*/ 302419 h 1659731"/>
              <a:gd name="connsiteX56" fmla="*/ 619126 w 2471738"/>
              <a:gd name="connsiteY56" fmla="*/ 297656 h 1659731"/>
              <a:gd name="connsiteX57" fmla="*/ 628651 w 2471738"/>
              <a:gd name="connsiteY57" fmla="*/ 295275 h 1659731"/>
              <a:gd name="connsiteX58" fmla="*/ 633413 w 2471738"/>
              <a:gd name="connsiteY58" fmla="*/ 288131 h 1659731"/>
              <a:gd name="connsiteX59" fmla="*/ 659607 w 2471738"/>
              <a:gd name="connsiteY59" fmla="*/ 278606 h 1659731"/>
              <a:gd name="connsiteX60" fmla="*/ 688182 w 2471738"/>
              <a:gd name="connsiteY60" fmla="*/ 271463 h 1659731"/>
              <a:gd name="connsiteX61" fmla="*/ 702469 w 2471738"/>
              <a:gd name="connsiteY61" fmla="*/ 273844 h 1659731"/>
              <a:gd name="connsiteX62" fmla="*/ 716757 w 2471738"/>
              <a:gd name="connsiteY62" fmla="*/ 264319 h 1659731"/>
              <a:gd name="connsiteX63" fmla="*/ 731044 w 2471738"/>
              <a:gd name="connsiteY63" fmla="*/ 257175 h 1659731"/>
              <a:gd name="connsiteX64" fmla="*/ 750094 w 2471738"/>
              <a:gd name="connsiteY64" fmla="*/ 250031 h 1659731"/>
              <a:gd name="connsiteX65" fmla="*/ 762001 w 2471738"/>
              <a:gd name="connsiteY65" fmla="*/ 240506 h 1659731"/>
              <a:gd name="connsiteX66" fmla="*/ 776288 w 2471738"/>
              <a:gd name="connsiteY66" fmla="*/ 233363 h 1659731"/>
              <a:gd name="connsiteX67" fmla="*/ 783432 w 2471738"/>
              <a:gd name="connsiteY67" fmla="*/ 228600 h 1659731"/>
              <a:gd name="connsiteX68" fmla="*/ 790576 w 2471738"/>
              <a:gd name="connsiteY68" fmla="*/ 226219 h 1659731"/>
              <a:gd name="connsiteX69" fmla="*/ 840582 w 2471738"/>
              <a:gd name="connsiteY69" fmla="*/ 223838 h 1659731"/>
              <a:gd name="connsiteX70" fmla="*/ 862013 w 2471738"/>
              <a:gd name="connsiteY70" fmla="*/ 221456 h 1659731"/>
              <a:gd name="connsiteX71" fmla="*/ 869157 w 2471738"/>
              <a:gd name="connsiteY71" fmla="*/ 219075 h 1659731"/>
              <a:gd name="connsiteX72" fmla="*/ 902494 w 2471738"/>
              <a:gd name="connsiteY72" fmla="*/ 214313 h 1659731"/>
              <a:gd name="connsiteX73" fmla="*/ 912019 w 2471738"/>
              <a:gd name="connsiteY73" fmla="*/ 197644 h 1659731"/>
              <a:gd name="connsiteX74" fmla="*/ 916782 w 2471738"/>
              <a:gd name="connsiteY74" fmla="*/ 183356 h 1659731"/>
              <a:gd name="connsiteX75" fmla="*/ 919163 w 2471738"/>
              <a:gd name="connsiteY75" fmla="*/ 176213 h 1659731"/>
              <a:gd name="connsiteX76" fmla="*/ 928688 w 2471738"/>
              <a:gd name="connsiteY76" fmla="*/ 171450 h 1659731"/>
              <a:gd name="connsiteX77" fmla="*/ 940594 w 2471738"/>
              <a:gd name="connsiteY77" fmla="*/ 169069 h 1659731"/>
              <a:gd name="connsiteX78" fmla="*/ 988219 w 2471738"/>
              <a:gd name="connsiteY78" fmla="*/ 164306 h 1659731"/>
              <a:gd name="connsiteX79" fmla="*/ 1026319 w 2471738"/>
              <a:gd name="connsiteY79" fmla="*/ 154781 h 1659731"/>
              <a:gd name="connsiteX80" fmla="*/ 1050132 w 2471738"/>
              <a:gd name="connsiteY80" fmla="*/ 140494 h 1659731"/>
              <a:gd name="connsiteX81" fmla="*/ 1057276 w 2471738"/>
              <a:gd name="connsiteY81" fmla="*/ 138113 h 1659731"/>
              <a:gd name="connsiteX82" fmla="*/ 1102519 w 2471738"/>
              <a:gd name="connsiteY82" fmla="*/ 135731 h 1659731"/>
              <a:gd name="connsiteX83" fmla="*/ 1131094 w 2471738"/>
              <a:gd name="connsiteY83" fmla="*/ 128588 h 1659731"/>
              <a:gd name="connsiteX84" fmla="*/ 1145382 w 2471738"/>
              <a:gd name="connsiteY84" fmla="*/ 116681 h 1659731"/>
              <a:gd name="connsiteX85" fmla="*/ 1157288 w 2471738"/>
              <a:gd name="connsiteY85" fmla="*/ 111919 h 1659731"/>
              <a:gd name="connsiteX86" fmla="*/ 1166813 w 2471738"/>
              <a:gd name="connsiteY86" fmla="*/ 104775 h 1659731"/>
              <a:gd name="connsiteX87" fmla="*/ 1178719 w 2471738"/>
              <a:gd name="connsiteY87" fmla="*/ 100013 h 1659731"/>
              <a:gd name="connsiteX88" fmla="*/ 1195388 w 2471738"/>
              <a:gd name="connsiteY88" fmla="*/ 92869 h 1659731"/>
              <a:gd name="connsiteX89" fmla="*/ 1204913 w 2471738"/>
              <a:gd name="connsiteY89" fmla="*/ 85725 h 1659731"/>
              <a:gd name="connsiteX90" fmla="*/ 1228726 w 2471738"/>
              <a:gd name="connsiteY90" fmla="*/ 76200 h 1659731"/>
              <a:gd name="connsiteX91" fmla="*/ 1250157 w 2471738"/>
              <a:gd name="connsiteY91" fmla="*/ 66675 h 1659731"/>
              <a:gd name="connsiteX92" fmla="*/ 1285876 w 2471738"/>
              <a:gd name="connsiteY92" fmla="*/ 64294 h 1659731"/>
              <a:gd name="connsiteX93" fmla="*/ 1300163 w 2471738"/>
              <a:gd name="connsiteY93" fmla="*/ 59531 h 1659731"/>
              <a:gd name="connsiteX94" fmla="*/ 1312069 w 2471738"/>
              <a:gd name="connsiteY94" fmla="*/ 54769 h 1659731"/>
              <a:gd name="connsiteX95" fmla="*/ 1331119 w 2471738"/>
              <a:gd name="connsiteY95" fmla="*/ 50006 h 1659731"/>
              <a:gd name="connsiteX96" fmla="*/ 1340644 w 2471738"/>
              <a:gd name="connsiteY96" fmla="*/ 47625 h 1659731"/>
              <a:gd name="connsiteX97" fmla="*/ 1350169 w 2471738"/>
              <a:gd name="connsiteY97" fmla="*/ 45244 h 1659731"/>
              <a:gd name="connsiteX98" fmla="*/ 1376363 w 2471738"/>
              <a:gd name="connsiteY98" fmla="*/ 42863 h 1659731"/>
              <a:gd name="connsiteX99" fmla="*/ 1393032 w 2471738"/>
              <a:gd name="connsiteY99" fmla="*/ 33338 h 1659731"/>
              <a:gd name="connsiteX100" fmla="*/ 1400176 w 2471738"/>
              <a:gd name="connsiteY100" fmla="*/ 30956 h 1659731"/>
              <a:gd name="connsiteX101" fmla="*/ 1407319 w 2471738"/>
              <a:gd name="connsiteY101" fmla="*/ 23813 h 1659731"/>
              <a:gd name="connsiteX102" fmla="*/ 1433513 w 2471738"/>
              <a:gd name="connsiteY102" fmla="*/ 11906 h 1659731"/>
              <a:gd name="connsiteX103" fmla="*/ 1538288 w 2471738"/>
              <a:gd name="connsiteY103" fmla="*/ 4763 h 1659731"/>
              <a:gd name="connsiteX104" fmla="*/ 1576388 w 2471738"/>
              <a:gd name="connsiteY104" fmla="*/ 0 h 1659731"/>
              <a:gd name="connsiteX105" fmla="*/ 1690688 w 2471738"/>
              <a:gd name="connsiteY105" fmla="*/ 2381 h 1659731"/>
              <a:gd name="connsiteX106" fmla="*/ 1716882 w 2471738"/>
              <a:gd name="connsiteY106" fmla="*/ 9525 h 1659731"/>
              <a:gd name="connsiteX107" fmla="*/ 1724026 w 2471738"/>
              <a:gd name="connsiteY107" fmla="*/ 23813 h 1659731"/>
              <a:gd name="connsiteX108" fmla="*/ 1726407 w 2471738"/>
              <a:gd name="connsiteY108" fmla="*/ 50006 h 1659731"/>
              <a:gd name="connsiteX109" fmla="*/ 1728788 w 2471738"/>
              <a:gd name="connsiteY109" fmla="*/ 57150 h 1659731"/>
              <a:gd name="connsiteX110" fmla="*/ 1735932 w 2471738"/>
              <a:gd name="connsiteY110" fmla="*/ 61913 h 1659731"/>
              <a:gd name="connsiteX111" fmla="*/ 1745457 w 2471738"/>
              <a:gd name="connsiteY111" fmla="*/ 71438 h 1659731"/>
              <a:gd name="connsiteX112" fmla="*/ 1774032 w 2471738"/>
              <a:gd name="connsiteY112" fmla="*/ 78581 h 1659731"/>
              <a:gd name="connsiteX113" fmla="*/ 1812132 w 2471738"/>
              <a:gd name="connsiteY113" fmla="*/ 76200 h 1659731"/>
              <a:gd name="connsiteX114" fmla="*/ 1854994 w 2471738"/>
              <a:gd name="connsiteY114" fmla="*/ 76200 h 1659731"/>
              <a:gd name="connsiteX115" fmla="*/ 1869282 w 2471738"/>
              <a:gd name="connsiteY115" fmla="*/ 78581 h 1659731"/>
              <a:gd name="connsiteX116" fmla="*/ 1876426 w 2471738"/>
              <a:gd name="connsiteY116" fmla="*/ 83344 h 1659731"/>
              <a:gd name="connsiteX117" fmla="*/ 1883569 w 2471738"/>
              <a:gd name="connsiteY117" fmla="*/ 85725 h 1659731"/>
              <a:gd name="connsiteX118" fmla="*/ 1888332 w 2471738"/>
              <a:gd name="connsiteY118" fmla="*/ 92869 h 1659731"/>
              <a:gd name="connsiteX119" fmla="*/ 1902619 w 2471738"/>
              <a:gd name="connsiteY119" fmla="*/ 97631 h 1659731"/>
              <a:gd name="connsiteX120" fmla="*/ 1943101 w 2471738"/>
              <a:gd name="connsiteY120" fmla="*/ 97631 h 1659731"/>
              <a:gd name="connsiteX121" fmla="*/ 1950244 w 2471738"/>
              <a:gd name="connsiteY121" fmla="*/ 104775 h 1659731"/>
              <a:gd name="connsiteX122" fmla="*/ 1957388 w 2471738"/>
              <a:gd name="connsiteY122" fmla="*/ 109538 h 1659731"/>
              <a:gd name="connsiteX123" fmla="*/ 1962151 w 2471738"/>
              <a:gd name="connsiteY123" fmla="*/ 116681 h 1659731"/>
              <a:gd name="connsiteX124" fmla="*/ 1976438 w 2471738"/>
              <a:gd name="connsiteY124" fmla="*/ 123825 h 1659731"/>
              <a:gd name="connsiteX125" fmla="*/ 1985963 w 2471738"/>
              <a:gd name="connsiteY125" fmla="*/ 135731 h 1659731"/>
              <a:gd name="connsiteX126" fmla="*/ 2019301 w 2471738"/>
              <a:gd name="connsiteY126" fmla="*/ 138113 h 1659731"/>
              <a:gd name="connsiteX127" fmla="*/ 2035969 w 2471738"/>
              <a:gd name="connsiteY127" fmla="*/ 135731 h 1659731"/>
              <a:gd name="connsiteX128" fmla="*/ 2045494 w 2471738"/>
              <a:gd name="connsiteY128" fmla="*/ 138113 h 1659731"/>
              <a:gd name="connsiteX129" fmla="*/ 2074069 w 2471738"/>
              <a:gd name="connsiteY129" fmla="*/ 142875 h 1659731"/>
              <a:gd name="connsiteX130" fmla="*/ 2109788 w 2471738"/>
              <a:gd name="connsiteY130" fmla="*/ 140494 h 1659731"/>
              <a:gd name="connsiteX131" fmla="*/ 2121694 w 2471738"/>
              <a:gd name="connsiteY131" fmla="*/ 138113 h 1659731"/>
              <a:gd name="connsiteX132" fmla="*/ 2128838 w 2471738"/>
              <a:gd name="connsiteY132" fmla="*/ 140494 h 1659731"/>
              <a:gd name="connsiteX133" fmla="*/ 2145507 w 2471738"/>
              <a:gd name="connsiteY133" fmla="*/ 142875 h 1659731"/>
              <a:gd name="connsiteX134" fmla="*/ 2155032 w 2471738"/>
              <a:gd name="connsiteY134" fmla="*/ 145256 h 1659731"/>
              <a:gd name="connsiteX135" fmla="*/ 2207419 w 2471738"/>
              <a:gd name="connsiteY135" fmla="*/ 150019 h 1659731"/>
              <a:gd name="connsiteX136" fmla="*/ 2240757 w 2471738"/>
              <a:gd name="connsiteY136" fmla="*/ 150019 h 1659731"/>
              <a:gd name="connsiteX137" fmla="*/ 2255044 w 2471738"/>
              <a:gd name="connsiteY137" fmla="*/ 161925 h 1659731"/>
              <a:gd name="connsiteX138" fmla="*/ 2274094 w 2471738"/>
              <a:gd name="connsiteY138" fmla="*/ 173831 h 1659731"/>
              <a:gd name="connsiteX139" fmla="*/ 2288382 w 2471738"/>
              <a:gd name="connsiteY139" fmla="*/ 178594 h 1659731"/>
              <a:gd name="connsiteX140" fmla="*/ 2295526 w 2471738"/>
              <a:gd name="connsiteY140" fmla="*/ 185738 h 1659731"/>
              <a:gd name="connsiteX141" fmla="*/ 2309813 w 2471738"/>
              <a:gd name="connsiteY141" fmla="*/ 190500 h 1659731"/>
              <a:gd name="connsiteX142" fmla="*/ 2319338 w 2471738"/>
              <a:gd name="connsiteY142" fmla="*/ 195263 h 1659731"/>
              <a:gd name="connsiteX143" fmla="*/ 2340769 w 2471738"/>
              <a:gd name="connsiteY143" fmla="*/ 200025 h 1659731"/>
              <a:gd name="connsiteX144" fmla="*/ 2374107 w 2471738"/>
              <a:gd name="connsiteY144" fmla="*/ 209550 h 1659731"/>
              <a:gd name="connsiteX145" fmla="*/ 2386013 w 2471738"/>
              <a:gd name="connsiteY145" fmla="*/ 221456 h 1659731"/>
              <a:gd name="connsiteX146" fmla="*/ 2397919 w 2471738"/>
              <a:gd name="connsiteY146" fmla="*/ 228600 h 1659731"/>
              <a:gd name="connsiteX147" fmla="*/ 2402682 w 2471738"/>
              <a:gd name="connsiteY147" fmla="*/ 235744 h 1659731"/>
              <a:gd name="connsiteX148" fmla="*/ 2412207 w 2471738"/>
              <a:gd name="connsiteY148" fmla="*/ 240506 h 1659731"/>
              <a:gd name="connsiteX149" fmla="*/ 2421732 w 2471738"/>
              <a:gd name="connsiteY149" fmla="*/ 247650 h 1659731"/>
              <a:gd name="connsiteX150" fmla="*/ 2428876 w 2471738"/>
              <a:gd name="connsiteY150" fmla="*/ 252413 h 1659731"/>
              <a:gd name="connsiteX151" fmla="*/ 2433638 w 2471738"/>
              <a:gd name="connsiteY151" fmla="*/ 261938 h 1659731"/>
              <a:gd name="connsiteX152" fmla="*/ 2447926 w 2471738"/>
              <a:gd name="connsiteY152" fmla="*/ 271463 h 1659731"/>
              <a:gd name="connsiteX153" fmla="*/ 2466976 w 2471738"/>
              <a:gd name="connsiteY153" fmla="*/ 290513 h 1659731"/>
              <a:gd name="connsiteX154" fmla="*/ 2471738 w 2471738"/>
              <a:gd name="connsiteY154" fmla="*/ 290513 h 1659731"/>
              <a:gd name="connsiteX155" fmla="*/ 2471738 w 2471738"/>
              <a:gd name="connsiteY155" fmla="*/ 340519 h 1659731"/>
              <a:gd name="connsiteX156" fmla="*/ 2371726 w 2471738"/>
              <a:gd name="connsiteY156" fmla="*/ 307181 h 1659731"/>
              <a:gd name="connsiteX157" fmla="*/ 2264569 w 2471738"/>
              <a:gd name="connsiteY157" fmla="*/ 290513 h 1659731"/>
              <a:gd name="connsiteX158" fmla="*/ 2195513 w 2471738"/>
              <a:gd name="connsiteY158" fmla="*/ 290513 h 1659731"/>
              <a:gd name="connsiteX159" fmla="*/ 2145507 w 2471738"/>
              <a:gd name="connsiteY159" fmla="*/ 288131 h 1659731"/>
              <a:gd name="connsiteX160" fmla="*/ 2064544 w 2471738"/>
              <a:gd name="connsiteY160" fmla="*/ 271463 h 1659731"/>
              <a:gd name="connsiteX161" fmla="*/ 1964532 w 2471738"/>
              <a:gd name="connsiteY161" fmla="*/ 261938 h 1659731"/>
              <a:gd name="connsiteX162" fmla="*/ 1862138 w 2471738"/>
              <a:gd name="connsiteY162" fmla="*/ 259556 h 1659731"/>
              <a:gd name="connsiteX163" fmla="*/ 1819276 w 2471738"/>
              <a:gd name="connsiteY163" fmla="*/ 259556 h 1659731"/>
              <a:gd name="connsiteX164" fmla="*/ 1669257 w 2471738"/>
              <a:gd name="connsiteY164" fmla="*/ 280988 h 1659731"/>
              <a:gd name="connsiteX165" fmla="*/ 1576388 w 2471738"/>
              <a:gd name="connsiteY165" fmla="*/ 309563 h 1659731"/>
              <a:gd name="connsiteX166" fmla="*/ 1459707 w 2471738"/>
              <a:gd name="connsiteY166" fmla="*/ 359569 h 1659731"/>
              <a:gd name="connsiteX167" fmla="*/ 1354932 w 2471738"/>
              <a:gd name="connsiteY167" fmla="*/ 407194 h 1659731"/>
              <a:gd name="connsiteX168" fmla="*/ 1264444 w 2471738"/>
              <a:gd name="connsiteY168" fmla="*/ 497681 h 1659731"/>
              <a:gd name="connsiteX169" fmla="*/ 1190626 w 2471738"/>
              <a:gd name="connsiteY169" fmla="*/ 569119 h 1659731"/>
              <a:gd name="connsiteX170" fmla="*/ 1107282 w 2471738"/>
              <a:gd name="connsiteY170" fmla="*/ 638175 h 1659731"/>
              <a:gd name="connsiteX171" fmla="*/ 1007269 w 2471738"/>
              <a:gd name="connsiteY171" fmla="*/ 719138 h 1659731"/>
              <a:gd name="connsiteX172" fmla="*/ 907257 w 2471738"/>
              <a:gd name="connsiteY172" fmla="*/ 788194 h 1659731"/>
              <a:gd name="connsiteX173" fmla="*/ 790576 w 2471738"/>
              <a:gd name="connsiteY173" fmla="*/ 869156 h 1659731"/>
              <a:gd name="connsiteX174" fmla="*/ 650082 w 2471738"/>
              <a:gd name="connsiteY174" fmla="*/ 978694 h 1659731"/>
              <a:gd name="connsiteX175" fmla="*/ 561976 w 2471738"/>
              <a:gd name="connsiteY175" fmla="*/ 1071563 h 1659731"/>
              <a:gd name="connsiteX176" fmla="*/ 514351 w 2471738"/>
              <a:gd name="connsiteY176" fmla="*/ 1138238 h 1659731"/>
              <a:gd name="connsiteX177" fmla="*/ 452438 w 2471738"/>
              <a:gd name="connsiteY177" fmla="*/ 1235869 h 1659731"/>
              <a:gd name="connsiteX178" fmla="*/ 390526 w 2471738"/>
              <a:gd name="connsiteY178" fmla="*/ 1369219 h 1659731"/>
              <a:gd name="connsiteX179" fmla="*/ 338138 w 2471738"/>
              <a:gd name="connsiteY179" fmla="*/ 1495425 h 1659731"/>
              <a:gd name="connsiteX180" fmla="*/ 314326 w 2471738"/>
              <a:gd name="connsiteY180" fmla="*/ 1564481 h 1659731"/>
              <a:gd name="connsiteX181" fmla="*/ 297657 w 2471738"/>
              <a:gd name="connsiteY181"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4763 w 2471738"/>
              <a:gd name="connsiteY16" fmla="*/ 938213 h 1659731"/>
              <a:gd name="connsiteX17" fmla="*/ 11907 w 2471738"/>
              <a:gd name="connsiteY17" fmla="*/ 931069 h 1659731"/>
              <a:gd name="connsiteX18" fmla="*/ 23813 w 2471738"/>
              <a:gd name="connsiteY18" fmla="*/ 919163 h 1659731"/>
              <a:gd name="connsiteX19" fmla="*/ 30957 w 2471738"/>
              <a:gd name="connsiteY19" fmla="*/ 907256 h 1659731"/>
              <a:gd name="connsiteX20" fmla="*/ 80963 w 2471738"/>
              <a:gd name="connsiteY20" fmla="*/ 835819 h 1659731"/>
              <a:gd name="connsiteX21" fmla="*/ 128588 w 2471738"/>
              <a:gd name="connsiteY21" fmla="*/ 769144 h 1659731"/>
              <a:gd name="connsiteX22" fmla="*/ 180976 w 2471738"/>
              <a:gd name="connsiteY22" fmla="*/ 716756 h 1659731"/>
              <a:gd name="connsiteX23" fmla="*/ 242888 w 2471738"/>
              <a:gd name="connsiteY23" fmla="*/ 671513 h 1659731"/>
              <a:gd name="connsiteX24" fmla="*/ 273844 w 2471738"/>
              <a:gd name="connsiteY24" fmla="*/ 638175 h 1659731"/>
              <a:gd name="connsiteX25" fmla="*/ 309563 w 2471738"/>
              <a:gd name="connsiteY25" fmla="*/ 592931 h 1659731"/>
              <a:gd name="connsiteX26" fmla="*/ 314326 w 2471738"/>
              <a:gd name="connsiteY26" fmla="*/ 545306 h 1659731"/>
              <a:gd name="connsiteX27" fmla="*/ 326232 w 2471738"/>
              <a:gd name="connsiteY27" fmla="*/ 509588 h 1659731"/>
              <a:gd name="connsiteX28" fmla="*/ 333376 w 2471738"/>
              <a:gd name="connsiteY28" fmla="*/ 507206 h 1659731"/>
              <a:gd name="connsiteX29" fmla="*/ 347663 w 2471738"/>
              <a:gd name="connsiteY29" fmla="*/ 497681 h 1659731"/>
              <a:gd name="connsiteX30" fmla="*/ 361951 w 2471738"/>
              <a:gd name="connsiteY30" fmla="*/ 485775 h 1659731"/>
              <a:gd name="connsiteX31" fmla="*/ 366713 w 2471738"/>
              <a:gd name="connsiteY31" fmla="*/ 464344 h 1659731"/>
              <a:gd name="connsiteX32" fmla="*/ 376238 w 2471738"/>
              <a:gd name="connsiteY32" fmla="*/ 445294 h 1659731"/>
              <a:gd name="connsiteX33" fmla="*/ 390526 w 2471738"/>
              <a:gd name="connsiteY33" fmla="*/ 435769 h 1659731"/>
              <a:gd name="connsiteX34" fmla="*/ 395288 w 2471738"/>
              <a:gd name="connsiteY34" fmla="*/ 428625 h 1659731"/>
              <a:gd name="connsiteX35" fmla="*/ 402432 w 2471738"/>
              <a:gd name="connsiteY35" fmla="*/ 421481 h 1659731"/>
              <a:gd name="connsiteX36" fmla="*/ 407194 w 2471738"/>
              <a:gd name="connsiteY36" fmla="*/ 411956 h 1659731"/>
              <a:gd name="connsiteX37" fmla="*/ 414338 w 2471738"/>
              <a:gd name="connsiteY37" fmla="*/ 404813 h 1659731"/>
              <a:gd name="connsiteX38" fmla="*/ 431007 w 2471738"/>
              <a:gd name="connsiteY38" fmla="*/ 397669 h 1659731"/>
              <a:gd name="connsiteX39" fmla="*/ 438151 w 2471738"/>
              <a:gd name="connsiteY39" fmla="*/ 392906 h 1659731"/>
              <a:gd name="connsiteX40" fmla="*/ 454819 w 2471738"/>
              <a:gd name="connsiteY40" fmla="*/ 388144 h 1659731"/>
              <a:gd name="connsiteX41" fmla="*/ 461963 w 2471738"/>
              <a:gd name="connsiteY41" fmla="*/ 385763 h 1659731"/>
              <a:gd name="connsiteX42" fmla="*/ 469107 w 2471738"/>
              <a:gd name="connsiteY42" fmla="*/ 378619 h 1659731"/>
              <a:gd name="connsiteX43" fmla="*/ 476251 w 2471738"/>
              <a:gd name="connsiteY43" fmla="*/ 373856 h 1659731"/>
              <a:gd name="connsiteX44" fmla="*/ 481013 w 2471738"/>
              <a:gd name="connsiteY44" fmla="*/ 366713 h 1659731"/>
              <a:gd name="connsiteX45" fmla="*/ 492919 w 2471738"/>
              <a:gd name="connsiteY45" fmla="*/ 364331 h 1659731"/>
              <a:gd name="connsiteX46" fmla="*/ 500063 w 2471738"/>
              <a:gd name="connsiteY46" fmla="*/ 361950 h 1659731"/>
              <a:gd name="connsiteX47" fmla="*/ 531019 w 2471738"/>
              <a:gd name="connsiteY47" fmla="*/ 345281 h 1659731"/>
              <a:gd name="connsiteX48" fmla="*/ 547688 w 2471738"/>
              <a:gd name="connsiteY48" fmla="*/ 333375 h 1659731"/>
              <a:gd name="connsiteX49" fmla="*/ 554832 w 2471738"/>
              <a:gd name="connsiteY49" fmla="*/ 328613 h 1659731"/>
              <a:gd name="connsiteX50" fmla="*/ 561976 w 2471738"/>
              <a:gd name="connsiteY50" fmla="*/ 321469 h 1659731"/>
              <a:gd name="connsiteX51" fmla="*/ 571501 w 2471738"/>
              <a:gd name="connsiteY51" fmla="*/ 319088 h 1659731"/>
              <a:gd name="connsiteX52" fmla="*/ 583407 w 2471738"/>
              <a:gd name="connsiteY52" fmla="*/ 311944 h 1659731"/>
              <a:gd name="connsiteX53" fmla="*/ 590551 w 2471738"/>
              <a:gd name="connsiteY53" fmla="*/ 307181 h 1659731"/>
              <a:gd name="connsiteX54" fmla="*/ 609601 w 2471738"/>
              <a:gd name="connsiteY54" fmla="*/ 302419 h 1659731"/>
              <a:gd name="connsiteX55" fmla="*/ 619126 w 2471738"/>
              <a:gd name="connsiteY55" fmla="*/ 297656 h 1659731"/>
              <a:gd name="connsiteX56" fmla="*/ 628651 w 2471738"/>
              <a:gd name="connsiteY56" fmla="*/ 295275 h 1659731"/>
              <a:gd name="connsiteX57" fmla="*/ 633413 w 2471738"/>
              <a:gd name="connsiteY57" fmla="*/ 288131 h 1659731"/>
              <a:gd name="connsiteX58" fmla="*/ 659607 w 2471738"/>
              <a:gd name="connsiteY58" fmla="*/ 278606 h 1659731"/>
              <a:gd name="connsiteX59" fmla="*/ 688182 w 2471738"/>
              <a:gd name="connsiteY59" fmla="*/ 271463 h 1659731"/>
              <a:gd name="connsiteX60" fmla="*/ 702469 w 2471738"/>
              <a:gd name="connsiteY60" fmla="*/ 273844 h 1659731"/>
              <a:gd name="connsiteX61" fmla="*/ 716757 w 2471738"/>
              <a:gd name="connsiteY61" fmla="*/ 264319 h 1659731"/>
              <a:gd name="connsiteX62" fmla="*/ 731044 w 2471738"/>
              <a:gd name="connsiteY62" fmla="*/ 257175 h 1659731"/>
              <a:gd name="connsiteX63" fmla="*/ 750094 w 2471738"/>
              <a:gd name="connsiteY63" fmla="*/ 250031 h 1659731"/>
              <a:gd name="connsiteX64" fmla="*/ 762001 w 2471738"/>
              <a:gd name="connsiteY64" fmla="*/ 240506 h 1659731"/>
              <a:gd name="connsiteX65" fmla="*/ 776288 w 2471738"/>
              <a:gd name="connsiteY65" fmla="*/ 233363 h 1659731"/>
              <a:gd name="connsiteX66" fmla="*/ 783432 w 2471738"/>
              <a:gd name="connsiteY66" fmla="*/ 228600 h 1659731"/>
              <a:gd name="connsiteX67" fmla="*/ 790576 w 2471738"/>
              <a:gd name="connsiteY67" fmla="*/ 226219 h 1659731"/>
              <a:gd name="connsiteX68" fmla="*/ 840582 w 2471738"/>
              <a:gd name="connsiteY68" fmla="*/ 223838 h 1659731"/>
              <a:gd name="connsiteX69" fmla="*/ 862013 w 2471738"/>
              <a:gd name="connsiteY69" fmla="*/ 221456 h 1659731"/>
              <a:gd name="connsiteX70" fmla="*/ 869157 w 2471738"/>
              <a:gd name="connsiteY70" fmla="*/ 219075 h 1659731"/>
              <a:gd name="connsiteX71" fmla="*/ 902494 w 2471738"/>
              <a:gd name="connsiteY71" fmla="*/ 214313 h 1659731"/>
              <a:gd name="connsiteX72" fmla="*/ 912019 w 2471738"/>
              <a:gd name="connsiteY72" fmla="*/ 197644 h 1659731"/>
              <a:gd name="connsiteX73" fmla="*/ 916782 w 2471738"/>
              <a:gd name="connsiteY73" fmla="*/ 183356 h 1659731"/>
              <a:gd name="connsiteX74" fmla="*/ 919163 w 2471738"/>
              <a:gd name="connsiteY74" fmla="*/ 176213 h 1659731"/>
              <a:gd name="connsiteX75" fmla="*/ 928688 w 2471738"/>
              <a:gd name="connsiteY75" fmla="*/ 171450 h 1659731"/>
              <a:gd name="connsiteX76" fmla="*/ 940594 w 2471738"/>
              <a:gd name="connsiteY76" fmla="*/ 169069 h 1659731"/>
              <a:gd name="connsiteX77" fmla="*/ 988219 w 2471738"/>
              <a:gd name="connsiteY77" fmla="*/ 164306 h 1659731"/>
              <a:gd name="connsiteX78" fmla="*/ 1026319 w 2471738"/>
              <a:gd name="connsiteY78" fmla="*/ 154781 h 1659731"/>
              <a:gd name="connsiteX79" fmla="*/ 1050132 w 2471738"/>
              <a:gd name="connsiteY79" fmla="*/ 140494 h 1659731"/>
              <a:gd name="connsiteX80" fmla="*/ 1057276 w 2471738"/>
              <a:gd name="connsiteY80" fmla="*/ 138113 h 1659731"/>
              <a:gd name="connsiteX81" fmla="*/ 1102519 w 2471738"/>
              <a:gd name="connsiteY81" fmla="*/ 135731 h 1659731"/>
              <a:gd name="connsiteX82" fmla="*/ 1131094 w 2471738"/>
              <a:gd name="connsiteY82" fmla="*/ 128588 h 1659731"/>
              <a:gd name="connsiteX83" fmla="*/ 1145382 w 2471738"/>
              <a:gd name="connsiteY83" fmla="*/ 116681 h 1659731"/>
              <a:gd name="connsiteX84" fmla="*/ 1157288 w 2471738"/>
              <a:gd name="connsiteY84" fmla="*/ 111919 h 1659731"/>
              <a:gd name="connsiteX85" fmla="*/ 1166813 w 2471738"/>
              <a:gd name="connsiteY85" fmla="*/ 104775 h 1659731"/>
              <a:gd name="connsiteX86" fmla="*/ 1178719 w 2471738"/>
              <a:gd name="connsiteY86" fmla="*/ 100013 h 1659731"/>
              <a:gd name="connsiteX87" fmla="*/ 1195388 w 2471738"/>
              <a:gd name="connsiteY87" fmla="*/ 92869 h 1659731"/>
              <a:gd name="connsiteX88" fmla="*/ 1204913 w 2471738"/>
              <a:gd name="connsiteY88" fmla="*/ 85725 h 1659731"/>
              <a:gd name="connsiteX89" fmla="*/ 1228726 w 2471738"/>
              <a:gd name="connsiteY89" fmla="*/ 76200 h 1659731"/>
              <a:gd name="connsiteX90" fmla="*/ 1250157 w 2471738"/>
              <a:gd name="connsiteY90" fmla="*/ 66675 h 1659731"/>
              <a:gd name="connsiteX91" fmla="*/ 1285876 w 2471738"/>
              <a:gd name="connsiteY91" fmla="*/ 64294 h 1659731"/>
              <a:gd name="connsiteX92" fmla="*/ 1300163 w 2471738"/>
              <a:gd name="connsiteY92" fmla="*/ 59531 h 1659731"/>
              <a:gd name="connsiteX93" fmla="*/ 1312069 w 2471738"/>
              <a:gd name="connsiteY93" fmla="*/ 54769 h 1659731"/>
              <a:gd name="connsiteX94" fmla="*/ 1331119 w 2471738"/>
              <a:gd name="connsiteY94" fmla="*/ 50006 h 1659731"/>
              <a:gd name="connsiteX95" fmla="*/ 1340644 w 2471738"/>
              <a:gd name="connsiteY95" fmla="*/ 47625 h 1659731"/>
              <a:gd name="connsiteX96" fmla="*/ 1350169 w 2471738"/>
              <a:gd name="connsiteY96" fmla="*/ 45244 h 1659731"/>
              <a:gd name="connsiteX97" fmla="*/ 1376363 w 2471738"/>
              <a:gd name="connsiteY97" fmla="*/ 42863 h 1659731"/>
              <a:gd name="connsiteX98" fmla="*/ 1393032 w 2471738"/>
              <a:gd name="connsiteY98" fmla="*/ 33338 h 1659731"/>
              <a:gd name="connsiteX99" fmla="*/ 1400176 w 2471738"/>
              <a:gd name="connsiteY99" fmla="*/ 30956 h 1659731"/>
              <a:gd name="connsiteX100" fmla="*/ 1407319 w 2471738"/>
              <a:gd name="connsiteY100" fmla="*/ 23813 h 1659731"/>
              <a:gd name="connsiteX101" fmla="*/ 1433513 w 2471738"/>
              <a:gd name="connsiteY101" fmla="*/ 11906 h 1659731"/>
              <a:gd name="connsiteX102" fmla="*/ 1538288 w 2471738"/>
              <a:gd name="connsiteY102" fmla="*/ 4763 h 1659731"/>
              <a:gd name="connsiteX103" fmla="*/ 1576388 w 2471738"/>
              <a:gd name="connsiteY103" fmla="*/ 0 h 1659731"/>
              <a:gd name="connsiteX104" fmla="*/ 1690688 w 2471738"/>
              <a:gd name="connsiteY104" fmla="*/ 2381 h 1659731"/>
              <a:gd name="connsiteX105" fmla="*/ 1716882 w 2471738"/>
              <a:gd name="connsiteY105" fmla="*/ 9525 h 1659731"/>
              <a:gd name="connsiteX106" fmla="*/ 1724026 w 2471738"/>
              <a:gd name="connsiteY106" fmla="*/ 23813 h 1659731"/>
              <a:gd name="connsiteX107" fmla="*/ 1726407 w 2471738"/>
              <a:gd name="connsiteY107" fmla="*/ 50006 h 1659731"/>
              <a:gd name="connsiteX108" fmla="*/ 1728788 w 2471738"/>
              <a:gd name="connsiteY108" fmla="*/ 57150 h 1659731"/>
              <a:gd name="connsiteX109" fmla="*/ 1735932 w 2471738"/>
              <a:gd name="connsiteY109" fmla="*/ 61913 h 1659731"/>
              <a:gd name="connsiteX110" fmla="*/ 1745457 w 2471738"/>
              <a:gd name="connsiteY110" fmla="*/ 71438 h 1659731"/>
              <a:gd name="connsiteX111" fmla="*/ 1774032 w 2471738"/>
              <a:gd name="connsiteY111" fmla="*/ 78581 h 1659731"/>
              <a:gd name="connsiteX112" fmla="*/ 1812132 w 2471738"/>
              <a:gd name="connsiteY112" fmla="*/ 76200 h 1659731"/>
              <a:gd name="connsiteX113" fmla="*/ 1854994 w 2471738"/>
              <a:gd name="connsiteY113" fmla="*/ 76200 h 1659731"/>
              <a:gd name="connsiteX114" fmla="*/ 1869282 w 2471738"/>
              <a:gd name="connsiteY114" fmla="*/ 78581 h 1659731"/>
              <a:gd name="connsiteX115" fmla="*/ 1876426 w 2471738"/>
              <a:gd name="connsiteY115" fmla="*/ 83344 h 1659731"/>
              <a:gd name="connsiteX116" fmla="*/ 1883569 w 2471738"/>
              <a:gd name="connsiteY116" fmla="*/ 85725 h 1659731"/>
              <a:gd name="connsiteX117" fmla="*/ 1888332 w 2471738"/>
              <a:gd name="connsiteY117" fmla="*/ 92869 h 1659731"/>
              <a:gd name="connsiteX118" fmla="*/ 1902619 w 2471738"/>
              <a:gd name="connsiteY118" fmla="*/ 97631 h 1659731"/>
              <a:gd name="connsiteX119" fmla="*/ 1943101 w 2471738"/>
              <a:gd name="connsiteY119" fmla="*/ 97631 h 1659731"/>
              <a:gd name="connsiteX120" fmla="*/ 1950244 w 2471738"/>
              <a:gd name="connsiteY120" fmla="*/ 104775 h 1659731"/>
              <a:gd name="connsiteX121" fmla="*/ 1957388 w 2471738"/>
              <a:gd name="connsiteY121" fmla="*/ 109538 h 1659731"/>
              <a:gd name="connsiteX122" fmla="*/ 1962151 w 2471738"/>
              <a:gd name="connsiteY122" fmla="*/ 116681 h 1659731"/>
              <a:gd name="connsiteX123" fmla="*/ 1976438 w 2471738"/>
              <a:gd name="connsiteY123" fmla="*/ 123825 h 1659731"/>
              <a:gd name="connsiteX124" fmla="*/ 1985963 w 2471738"/>
              <a:gd name="connsiteY124" fmla="*/ 135731 h 1659731"/>
              <a:gd name="connsiteX125" fmla="*/ 2019301 w 2471738"/>
              <a:gd name="connsiteY125" fmla="*/ 138113 h 1659731"/>
              <a:gd name="connsiteX126" fmla="*/ 2035969 w 2471738"/>
              <a:gd name="connsiteY126" fmla="*/ 135731 h 1659731"/>
              <a:gd name="connsiteX127" fmla="*/ 2045494 w 2471738"/>
              <a:gd name="connsiteY127" fmla="*/ 138113 h 1659731"/>
              <a:gd name="connsiteX128" fmla="*/ 2074069 w 2471738"/>
              <a:gd name="connsiteY128" fmla="*/ 142875 h 1659731"/>
              <a:gd name="connsiteX129" fmla="*/ 2109788 w 2471738"/>
              <a:gd name="connsiteY129" fmla="*/ 140494 h 1659731"/>
              <a:gd name="connsiteX130" fmla="*/ 2121694 w 2471738"/>
              <a:gd name="connsiteY130" fmla="*/ 138113 h 1659731"/>
              <a:gd name="connsiteX131" fmla="*/ 2128838 w 2471738"/>
              <a:gd name="connsiteY131" fmla="*/ 140494 h 1659731"/>
              <a:gd name="connsiteX132" fmla="*/ 2145507 w 2471738"/>
              <a:gd name="connsiteY132" fmla="*/ 142875 h 1659731"/>
              <a:gd name="connsiteX133" fmla="*/ 2155032 w 2471738"/>
              <a:gd name="connsiteY133" fmla="*/ 145256 h 1659731"/>
              <a:gd name="connsiteX134" fmla="*/ 2207419 w 2471738"/>
              <a:gd name="connsiteY134" fmla="*/ 150019 h 1659731"/>
              <a:gd name="connsiteX135" fmla="*/ 2240757 w 2471738"/>
              <a:gd name="connsiteY135" fmla="*/ 150019 h 1659731"/>
              <a:gd name="connsiteX136" fmla="*/ 2255044 w 2471738"/>
              <a:gd name="connsiteY136" fmla="*/ 161925 h 1659731"/>
              <a:gd name="connsiteX137" fmla="*/ 2274094 w 2471738"/>
              <a:gd name="connsiteY137" fmla="*/ 173831 h 1659731"/>
              <a:gd name="connsiteX138" fmla="*/ 2288382 w 2471738"/>
              <a:gd name="connsiteY138" fmla="*/ 178594 h 1659731"/>
              <a:gd name="connsiteX139" fmla="*/ 2295526 w 2471738"/>
              <a:gd name="connsiteY139" fmla="*/ 185738 h 1659731"/>
              <a:gd name="connsiteX140" fmla="*/ 2309813 w 2471738"/>
              <a:gd name="connsiteY140" fmla="*/ 190500 h 1659731"/>
              <a:gd name="connsiteX141" fmla="*/ 2319338 w 2471738"/>
              <a:gd name="connsiteY141" fmla="*/ 195263 h 1659731"/>
              <a:gd name="connsiteX142" fmla="*/ 2340769 w 2471738"/>
              <a:gd name="connsiteY142" fmla="*/ 200025 h 1659731"/>
              <a:gd name="connsiteX143" fmla="*/ 2374107 w 2471738"/>
              <a:gd name="connsiteY143" fmla="*/ 209550 h 1659731"/>
              <a:gd name="connsiteX144" fmla="*/ 2386013 w 2471738"/>
              <a:gd name="connsiteY144" fmla="*/ 221456 h 1659731"/>
              <a:gd name="connsiteX145" fmla="*/ 2397919 w 2471738"/>
              <a:gd name="connsiteY145" fmla="*/ 228600 h 1659731"/>
              <a:gd name="connsiteX146" fmla="*/ 2402682 w 2471738"/>
              <a:gd name="connsiteY146" fmla="*/ 235744 h 1659731"/>
              <a:gd name="connsiteX147" fmla="*/ 2412207 w 2471738"/>
              <a:gd name="connsiteY147" fmla="*/ 240506 h 1659731"/>
              <a:gd name="connsiteX148" fmla="*/ 2421732 w 2471738"/>
              <a:gd name="connsiteY148" fmla="*/ 247650 h 1659731"/>
              <a:gd name="connsiteX149" fmla="*/ 2428876 w 2471738"/>
              <a:gd name="connsiteY149" fmla="*/ 252413 h 1659731"/>
              <a:gd name="connsiteX150" fmla="*/ 2433638 w 2471738"/>
              <a:gd name="connsiteY150" fmla="*/ 261938 h 1659731"/>
              <a:gd name="connsiteX151" fmla="*/ 2447926 w 2471738"/>
              <a:gd name="connsiteY151" fmla="*/ 271463 h 1659731"/>
              <a:gd name="connsiteX152" fmla="*/ 2466976 w 2471738"/>
              <a:gd name="connsiteY152" fmla="*/ 290513 h 1659731"/>
              <a:gd name="connsiteX153" fmla="*/ 2471738 w 2471738"/>
              <a:gd name="connsiteY153" fmla="*/ 290513 h 1659731"/>
              <a:gd name="connsiteX154" fmla="*/ 2471738 w 2471738"/>
              <a:gd name="connsiteY154" fmla="*/ 340519 h 1659731"/>
              <a:gd name="connsiteX155" fmla="*/ 2371726 w 2471738"/>
              <a:gd name="connsiteY155" fmla="*/ 307181 h 1659731"/>
              <a:gd name="connsiteX156" fmla="*/ 2264569 w 2471738"/>
              <a:gd name="connsiteY156" fmla="*/ 290513 h 1659731"/>
              <a:gd name="connsiteX157" fmla="*/ 2195513 w 2471738"/>
              <a:gd name="connsiteY157" fmla="*/ 290513 h 1659731"/>
              <a:gd name="connsiteX158" fmla="*/ 2145507 w 2471738"/>
              <a:gd name="connsiteY158" fmla="*/ 288131 h 1659731"/>
              <a:gd name="connsiteX159" fmla="*/ 2064544 w 2471738"/>
              <a:gd name="connsiteY159" fmla="*/ 271463 h 1659731"/>
              <a:gd name="connsiteX160" fmla="*/ 1964532 w 2471738"/>
              <a:gd name="connsiteY160" fmla="*/ 261938 h 1659731"/>
              <a:gd name="connsiteX161" fmla="*/ 1862138 w 2471738"/>
              <a:gd name="connsiteY161" fmla="*/ 259556 h 1659731"/>
              <a:gd name="connsiteX162" fmla="*/ 1819276 w 2471738"/>
              <a:gd name="connsiteY162" fmla="*/ 259556 h 1659731"/>
              <a:gd name="connsiteX163" fmla="*/ 1669257 w 2471738"/>
              <a:gd name="connsiteY163" fmla="*/ 280988 h 1659731"/>
              <a:gd name="connsiteX164" fmla="*/ 1576388 w 2471738"/>
              <a:gd name="connsiteY164" fmla="*/ 309563 h 1659731"/>
              <a:gd name="connsiteX165" fmla="*/ 1459707 w 2471738"/>
              <a:gd name="connsiteY165" fmla="*/ 359569 h 1659731"/>
              <a:gd name="connsiteX166" fmla="*/ 1354932 w 2471738"/>
              <a:gd name="connsiteY166" fmla="*/ 407194 h 1659731"/>
              <a:gd name="connsiteX167" fmla="*/ 1264444 w 2471738"/>
              <a:gd name="connsiteY167" fmla="*/ 497681 h 1659731"/>
              <a:gd name="connsiteX168" fmla="*/ 1190626 w 2471738"/>
              <a:gd name="connsiteY168" fmla="*/ 569119 h 1659731"/>
              <a:gd name="connsiteX169" fmla="*/ 1107282 w 2471738"/>
              <a:gd name="connsiteY169" fmla="*/ 638175 h 1659731"/>
              <a:gd name="connsiteX170" fmla="*/ 1007269 w 2471738"/>
              <a:gd name="connsiteY170" fmla="*/ 719138 h 1659731"/>
              <a:gd name="connsiteX171" fmla="*/ 907257 w 2471738"/>
              <a:gd name="connsiteY171" fmla="*/ 788194 h 1659731"/>
              <a:gd name="connsiteX172" fmla="*/ 790576 w 2471738"/>
              <a:gd name="connsiteY172" fmla="*/ 869156 h 1659731"/>
              <a:gd name="connsiteX173" fmla="*/ 650082 w 2471738"/>
              <a:gd name="connsiteY173" fmla="*/ 978694 h 1659731"/>
              <a:gd name="connsiteX174" fmla="*/ 561976 w 2471738"/>
              <a:gd name="connsiteY174" fmla="*/ 1071563 h 1659731"/>
              <a:gd name="connsiteX175" fmla="*/ 514351 w 2471738"/>
              <a:gd name="connsiteY175" fmla="*/ 1138238 h 1659731"/>
              <a:gd name="connsiteX176" fmla="*/ 452438 w 2471738"/>
              <a:gd name="connsiteY176" fmla="*/ 1235869 h 1659731"/>
              <a:gd name="connsiteX177" fmla="*/ 390526 w 2471738"/>
              <a:gd name="connsiteY177" fmla="*/ 1369219 h 1659731"/>
              <a:gd name="connsiteX178" fmla="*/ 338138 w 2471738"/>
              <a:gd name="connsiteY178" fmla="*/ 1495425 h 1659731"/>
              <a:gd name="connsiteX179" fmla="*/ 314326 w 2471738"/>
              <a:gd name="connsiteY179" fmla="*/ 1564481 h 1659731"/>
              <a:gd name="connsiteX180" fmla="*/ 297657 w 2471738"/>
              <a:gd name="connsiteY180"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4763 w 2471738"/>
              <a:gd name="connsiteY16" fmla="*/ 938213 h 1659731"/>
              <a:gd name="connsiteX17" fmla="*/ 23813 w 2471738"/>
              <a:gd name="connsiteY17" fmla="*/ 919163 h 1659731"/>
              <a:gd name="connsiteX18" fmla="*/ 30957 w 2471738"/>
              <a:gd name="connsiteY18" fmla="*/ 907256 h 1659731"/>
              <a:gd name="connsiteX19" fmla="*/ 80963 w 2471738"/>
              <a:gd name="connsiteY19" fmla="*/ 835819 h 1659731"/>
              <a:gd name="connsiteX20" fmla="*/ 128588 w 2471738"/>
              <a:gd name="connsiteY20" fmla="*/ 769144 h 1659731"/>
              <a:gd name="connsiteX21" fmla="*/ 180976 w 2471738"/>
              <a:gd name="connsiteY21" fmla="*/ 716756 h 1659731"/>
              <a:gd name="connsiteX22" fmla="*/ 242888 w 2471738"/>
              <a:gd name="connsiteY22" fmla="*/ 671513 h 1659731"/>
              <a:gd name="connsiteX23" fmla="*/ 273844 w 2471738"/>
              <a:gd name="connsiteY23" fmla="*/ 638175 h 1659731"/>
              <a:gd name="connsiteX24" fmla="*/ 309563 w 2471738"/>
              <a:gd name="connsiteY24" fmla="*/ 592931 h 1659731"/>
              <a:gd name="connsiteX25" fmla="*/ 314326 w 2471738"/>
              <a:gd name="connsiteY25" fmla="*/ 545306 h 1659731"/>
              <a:gd name="connsiteX26" fmla="*/ 326232 w 2471738"/>
              <a:gd name="connsiteY26" fmla="*/ 509588 h 1659731"/>
              <a:gd name="connsiteX27" fmla="*/ 333376 w 2471738"/>
              <a:gd name="connsiteY27" fmla="*/ 507206 h 1659731"/>
              <a:gd name="connsiteX28" fmla="*/ 347663 w 2471738"/>
              <a:gd name="connsiteY28" fmla="*/ 497681 h 1659731"/>
              <a:gd name="connsiteX29" fmla="*/ 361951 w 2471738"/>
              <a:gd name="connsiteY29" fmla="*/ 485775 h 1659731"/>
              <a:gd name="connsiteX30" fmla="*/ 366713 w 2471738"/>
              <a:gd name="connsiteY30" fmla="*/ 464344 h 1659731"/>
              <a:gd name="connsiteX31" fmla="*/ 376238 w 2471738"/>
              <a:gd name="connsiteY31" fmla="*/ 445294 h 1659731"/>
              <a:gd name="connsiteX32" fmla="*/ 390526 w 2471738"/>
              <a:gd name="connsiteY32" fmla="*/ 435769 h 1659731"/>
              <a:gd name="connsiteX33" fmla="*/ 395288 w 2471738"/>
              <a:gd name="connsiteY33" fmla="*/ 428625 h 1659731"/>
              <a:gd name="connsiteX34" fmla="*/ 402432 w 2471738"/>
              <a:gd name="connsiteY34" fmla="*/ 421481 h 1659731"/>
              <a:gd name="connsiteX35" fmla="*/ 407194 w 2471738"/>
              <a:gd name="connsiteY35" fmla="*/ 411956 h 1659731"/>
              <a:gd name="connsiteX36" fmla="*/ 414338 w 2471738"/>
              <a:gd name="connsiteY36" fmla="*/ 404813 h 1659731"/>
              <a:gd name="connsiteX37" fmla="*/ 431007 w 2471738"/>
              <a:gd name="connsiteY37" fmla="*/ 397669 h 1659731"/>
              <a:gd name="connsiteX38" fmla="*/ 438151 w 2471738"/>
              <a:gd name="connsiteY38" fmla="*/ 392906 h 1659731"/>
              <a:gd name="connsiteX39" fmla="*/ 454819 w 2471738"/>
              <a:gd name="connsiteY39" fmla="*/ 388144 h 1659731"/>
              <a:gd name="connsiteX40" fmla="*/ 461963 w 2471738"/>
              <a:gd name="connsiteY40" fmla="*/ 385763 h 1659731"/>
              <a:gd name="connsiteX41" fmla="*/ 469107 w 2471738"/>
              <a:gd name="connsiteY41" fmla="*/ 378619 h 1659731"/>
              <a:gd name="connsiteX42" fmla="*/ 476251 w 2471738"/>
              <a:gd name="connsiteY42" fmla="*/ 373856 h 1659731"/>
              <a:gd name="connsiteX43" fmla="*/ 481013 w 2471738"/>
              <a:gd name="connsiteY43" fmla="*/ 366713 h 1659731"/>
              <a:gd name="connsiteX44" fmla="*/ 492919 w 2471738"/>
              <a:gd name="connsiteY44" fmla="*/ 364331 h 1659731"/>
              <a:gd name="connsiteX45" fmla="*/ 500063 w 2471738"/>
              <a:gd name="connsiteY45" fmla="*/ 361950 h 1659731"/>
              <a:gd name="connsiteX46" fmla="*/ 531019 w 2471738"/>
              <a:gd name="connsiteY46" fmla="*/ 345281 h 1659731"/>
              <a:gd name="connsiteX47" fmla="*/ 547688 w 2471738"/>
              <a:gd name="connsiteY47" fmla="*/ 333375 h 1659731"/>
              <a:gd name="connsiteX48" fmla="*/ 554832 w 2471738"/>
              <a:gd name="connsiteY48" fmla="*/ 328613 h 1659731"/>
              <a:gd name="connsiteX49" fmla="*/ 561976 w 2471738"/>
              <a:gd name="connsiteY49" fmla="*/ 321469 h 1659731"/>
              <a:gd name="connsiteX50" fmla="*/ 571501 w 2471738"/>
              <a:gd name="connsiteY50" fmla="*/ 319088 h 1659731"/>
              <a:gd name="connsiteX51" fmla="*/ 583407 w 2471738"/>
              <a:gd name="connsiteY51" fmla="*/ 311944 h 1659731"/>
              <a:gd name="connsiteX52" fmla="*/ 590551 w 2471738"/>
              <a:gd name="connsiteY52" fmla="*/ 307181 h 1659731"/>
              <a:gd name="connsiteX53" fmla="*/ 609601 w 2471738"/>
              <a:gd name="connsiteY53" fmla="*/ 302419 h 1659731"/>
              <a:gd name="connsiteX54" fmla="*/ 619126 w 2471738"/>
              <a:gd name="connsiteY54" fmla="*/ 297656 h 1659731"/>
              <a:gd name="connsiteX55" fmla="*/ 628651 w 2471738"/>
              <a:gd name="connsiteY55" fmla="*/ 295275 h 1659731"/>
              <a:gd name="connsiteX56" fmla="*/ 633413 w 2471738"/>
              <a:gd name="connsiteY56" fmla="*/ 288131 h 1659731"/>
              <a:gd name="connsiteX57" fmla="*/ 659607 w 2471738"/>
              <a:gd name="connsiteY57" fmla="*/ 278606 h 1659731"/>
              <a:gd name="connsiteX58" fmla="*/ 688182 w 2471738"/>
              <a:gd name="connsiteY58" fmla="*/ 271463 h 1659731"/>
              <a:gd name="connsiteX59" fmla="*/ 702469 w 2471738"/>
              <a:gd name="connsiteY59" fmla="*/ 273844 h 1659731"/>
              <a:gd name="connsiteX60" fmla="*/ 716757 w 2471738"/>
              <a:gd name="connsiteY60" fmla="*/ 264319 h 1659731"/>
              <a:gd name="connsiteX61" fmla="*/ 731044 w 2471738"/>
              <a:gd name="connsiteY61" fmla="*/ 257175 h 1659731"/>
              <a:gd name="connsiteX62" fmla="*/ 750094 w 2471738"/>
              <a:gd name="connsiteY62" fmla="*/ 250031 h 1659731"/>
              <a:gd name="connsiteX63" fmla="*/ 762001 w 2471738"/>
              <a:gd name="connsiteY63" fmla="*/ 240506 h 1659731"/>
              <a:gd name="connsiteX64" fmla="*/ 776288 w 2471738"/>
              <a:gd name="connsiteY64" fmla="*/ 233363 h 1659731"/>
              <a:gd name="connsiteX65" fmla="*/ 783432 w 2471738"/>
              <a:gd name="connsiteY65" fmla="*/ 228600 h 1659731"/>
              <a:gd name="connsiteX66" fmla="*/ 790576 w 2471738"/>
              <a:gd name="connsiteY66" fmla="*/ 226219 h 1659731"/>
              <a:gd name="connsiteX67" fmla="*/ 840582 w 2471738"/>
              <a:gd name="connsiteY67" fmla="*/ 223838 h 1659731"/>
              <a:gd name="connsiteX68" fmla="*/ 862013 w 2471738"/>
              <a:gd name="connsiteY68" fmla="*/ 221456 h 1659731"/>
              <a:gd name="connsiteX69" fmla="*/ 869157 w 2471738"/>
              <a:gd name="connsiteY69" fmla="*/ 219075 h 1659731"/>
              <a:gd name="connsiteX70" fmla="*/ 902494 w 2471738"/>
              <a:gd name="connsiteY70" fmla="*/ 214313 h 1659731"/>
              <a:gd name="connsiteX71" fmla="*/ 912019 w 2471738"/>
              <a:gd name="connsiteY71" fmla="*/ 197644 h 1659731"/>
              <a:gd name="connsiteX72" fmla="*/ 916782 w 2471738"/>
              <a:gd name="connsiteY72" fmla="*/ 183356 h 1659731"/>
              <a:gd name="connsiteX73" fmla="*/ 919163 w 2471738"/>
              <a:gd name="connsiteY73" fmla="*/ 176213 h 1659731"/>
              <a:gd name="connsiteX74" fmla="*/ 928688 w 2471738"/>
              <a:gd name="connsiteY74" fmla="*/ 171450 h 1659731"/>
              <a:gd name="connsiteX75" fmla="*/ 940594 w 2471738"/>
              <a:gd name="connsiteY75" fmla="*/ 169069 h 1659731"/>
              <a:gd name="connsiteX76" fmla="*/ 988219 w 2471738"/>
              <a:gd name="connsiteY76" fmla="*/ 164306 h 1659731"/>
              <a:gd name="connsiteX77" fmla="*/ 1026319 w 2471738"/>
              <a:gd name="connsiteY77" fmla="*/ 154781 h 1659731"/>
              <a:gd name="connsiteX78" fmla="*/ 1050132 w 2471738"/>
              <a:gd name="connsiteY78" fmla="*/ 140494 h 1659731"/>
              <a:gd name="connsiteX79" fmla="*/ 1057276 w 2471738"/>
              <a:gd name="connsiteY79" fmla="*/ 138113 h 1659731"/>
              <a:gd name="connsiteX80" fmla="*/ 1102519 w 2471738"/>
              <a:gd name="connsiteY80" fmla="*/ 135731 h 1659731"/>
              <a:gd name="connsiteX81" fmla="*/ 1131094 w 2471738"/>
              <a:gd name="connsiteY81" fmla="*/ 128588 h 1659731"/>
              <a:gd name="connsiteX82" fmla="*/ 1145382 w 2471738"/>
              <a:gd name="connsiteY82" fmla="*/ 116681 h 1659731"/>
              <a:gd name="connsiteX83" fmla="*/ 1157288 w 2471738"/>
              <a:gd name="connsiteY83" fmla="*/ 111919 h 1659731"/>
              <a:gd name="connsiteX84" fmla="*/ 1166813 w 2471738"/>
              <a:gd name="connsiteY84" fmla="*/ 104775 h 1659731"/>
              <a:gd name="connsiteX85" fmla="*/ 1178719 w 2471738"/>
              <a:gd name="connsiteY85" fmla="*/ 100013 h 1659731"/>
              <a:gd name="connsiteX86" fmla="*/ 1195388 w 2471738"/>
              <a:gd name="connsiteY86" fmla="*/ 92869 h 1659731"/>
              <a:gd name="connsiteX87" fmla="*/ 1204913 w 2471738"/>
              <a:gd name="connsiteY87" fmla="*/ 85725 h 1659731"/>
              <a:gd name="connsiteX88" fmla="*/ 1228726 w 2471738"/>
              <a:gd name="connsiteY88" fmla="*/ 76200 h 1659731"/>
              <a:gd name="connsiteX89" fmla="*/ 1250157 w 2471738"/>
              <a:gd name="connsiteY89" fmla="*/ 66675 h 1659731"/>
              <a:gd name="connsiteX90" fmla="*/ 1285876 w 2471738"/>
              <a:gd name="connsiteY90" fmla="*/ 64294 h 1659731"/>
              <a:gd name="connsiteX91" fmla="*/ 1300163 w 2471738"/>
              <a:gd name="connsiteY91" fmla="*/ 59531 h 1659731"/>
              <a:gd name="connsiteX92" fmla="*/ 1312069 w 2471738"/>
              <a:gd name="connsiteY92" fmla="*/ 54769 h 1659731"/>
              <a:gd name="connsiteX93" fmla="*/ 1331119 w 2471738"/>
              <a:gd name="connsiteY93" fmla="*/ 50006 h 1659731"/>
              <a:gd name="connsiteX94" fmla="*/ 1340644 w 2471738"/>
              <a:gd name="connsiteY94" fmla="*/ 47625 h 1659731"/>
              <a:gd name="connsiteX95" fmla="*/ 1350169 w 2471738"/>
              <a:gd name="connsiteY95" fmla="*/ 45244 h 1659731"/>
              <a:gd name="connsiteX96" fmla="*/ 1376363 w 2471738"/>
              <a:gd name="connsiteY96" fmla="*/ 42863 h 1659731"/>
              <a:gd name="connsiteX97" fmla="*/ 1393032 w 2471738"/>
              <a:gd name="connsiteY97" fmla="*/ 33338 h 1659731"/>
              <a:gd name="connsiteX98" fmla="*/ 1400176 w 2471738"/>
              <a:gd name="connsiteY98" fmla="*/ 30956 h 1659731"/>
              <a:gd name="connsiteX99" fmla="*/ 1407319 w 2471738"/>
              <a:gd name="connsiteY99" fmla="*/ 23813 h 1659731"/>
              <a:gd name="connsiteX100" fmla="*/ 1433513 w 2471738"/>
              <a:gd name="connsiteY100" fmla="*/ 11906 h 1659731"/>
              <a:gd name="connsiteX101" fmla="*/ 1538288 w 2471738"/>
              <a:gd name="connsiteY101" fmla="*/ 4763 h 1659731"/>
              <a:gd name="connsiteX102" fmla="*/ 1576388 w 2471738"/>
              <a:gd name="connsiteY102" fmla="*/ 0 h 1659731"/>
              <a:gd name="connsiteX103" fmla="*/ 1690688 w 2471738"/>
              <a:gd name="connsiteY103" fmla="*/ 2381 h 1659731"/>
              <a:gd name="connsiteX104" fmla="*/ 1716882 w 2471738"/>
              <a:gd name="connsiteY104" fmla="*/ 9525 h 1659731"/>
              <a:gd name="connsiteX105" fmla="*/ 1724026 w 2471738"/>
              <a:gd name="connsiteY105" fmla="*/ 23813 h 1659731"/>
              <a:gd name="connsiteX106" fmla="*/ 1726407 w 2471738"/>
              <a:gd name="connsiteY106" fmla="*/ 50006 h 1659731"/>
              <a:gd name="connsiteX107" fmla="*/ 1728788 w 2471738"/>
              <a:gd name="connsiteY107" fmla="*/ 57150 h 1659731"/>
              <a:gd name="connsiteX108" fmla="*/ 1735932 w 2471738"/>
              <a:gd name="connsiteY108" fmla="*/ 61913 h 1659731"/>
              <a:gd name="connsiteX109" fmla="*/ 1745457 w 2471738"/>
              <a:gd name="connsiteY109" fmla="*/ 71438 h 1659731"/>
              <a:gd name="connsiteX110" fmla="*/ 1774032 w 2471738"/>
              <a:gd name="connsiteY110" fmla="*/ 78581 h 1659731"/>
              <a:gd name="connsiteX111" fmla="*/ 1812132 w 2471738"/>
              <a:gd name="connsiteY111" fmla="*/ 76200 h 1659731"/>
              <a:gd name="connsiteX112" fmla="*/ 1854994 w 2471738"/>
              <a:gd name="connsiteY112" fmla="*/ 76200 h 1659731"/>
              <a:gd name="connsiteX113" fmla="*/ 1869282 w 2471738"/>
              <a:gd name="connsiteY113" fmla="*/ 78581 h 1659731"/>
              <a:gd name="connsiteX114" fmla="*/ 1876426 w 2471738"/>
              <a:gd name="connsiteY114" fmla="*/ 83344 h 1659731"/>
              <a:gd name="connsiteX115" fmla="*/ 1883569 w 2471738"/>
              <a:gd name="connsiteY115" fmla="*/ 85725 h 1659731"/>
              <a:gd name="connsiteX116" fmla="*/ 1888332 w 2471738"/>
              <a:gd name="connsiteY116" fmla="*/ 92869 h 1659731"/>
              <a:gd name="connsiteX117" fmla="*/ 1902619 w 2471738"/>
              <a:gd name="connsiteY117" fmla="*/ 97631 h 1659731"/>
              <a:gd name="connsiteX118" fmla="*/ 1943101 w 2471738"/>
              <a:gd name="connsiteY118" fmla="*/ 97631 h 1659731"/>
              <a:gd name="connsiteX119" fmla="*/ 1950244 w 2471738"/>
              <a:gd name="connsiteY119" fmla="*/ 104775 h 1659731"/>
              <a:gd name="connsiteX120" fmla="*/ 1957388 w 2471738"/>
              <a:gd name="connsiteY120" fmla="*/ 109538 h 1659731"/>
              <a:gd name="connsiteX121" fmla="*/ 1962151 w 2471738"/>
              <a:gd name="connsiteY121" fmla="*/ 116681 h 1659731"/>
              <a:gd name="connsiteX122" fmla="*/ 1976438 w 2471738"/>
              <a:gd name="connsiteY122" fmla="*/ 123825 h 1659731"/>
              <a:gd name="connsiteX123" fmla="*/ 1985963 w 2471738"/>
              <a:gd name="connsiteY123" fmla="*/ 135731 h 1659731"/>
              <a:gd name="connsiteX124" fmla="*/ 2019301 w 2471738"/>
              <a:gd name="connsiteY124" fmla="*/ 138113 h 1659731"/>
              <a:gd name="connsiteX125" fmla="*/ 2035969 w 2471738"/>
              <a:gd name="connsiteY125" fmla="*/ 135731 h 1659731"/>
              <a:gd name="connsiteX126" fmla="*/ 2045494 w 2471738"/>
              <a:gd name="connsiteY126" fmla="*/ 138113 h 1659731"/>
              <a:gd name="connsiteX127" fmla="*/ 2074069 w 2471738"/>
              <a:gd name="connsiteY127" fmla="*/ 142875 h 1659731"/>
              <a:gd name="connsiteX128" fmla="*/ 2109788 w 2471738"/>
              <a:gd name="connsiteY128" fmla="*/ 140494 h 1659731"/>
              <a:gd name="connsiteX129" fmla="*/ 2121694 w 2471738"/>
              <a:gd name="connsiteY129" fmla="*/ 138113 h 1659731"/>
              <a:gd name="connsiteX130" fmla="*/ 2128838 w 2471738"/>
              <a:gd name="connsiteY130" fmla="*/ 140494 h 1659731"/>
              <a:gd name="connsiteX131" fmla="*/ 2145507 w 2471738"/>
              <a:gd name="connsiteY131" fmla="*/ 142875 h 1659731"/>
              <a:gd name="connsiteX132" fmla="*/ 2155032 w 2471738"/>
              <a:gd name="connsiteY132" fmla="*/ 145256 h 1659731"/>
              <a:gd name="connsiteX133" fmla="*/ 2207419 w 2471738"/>
              <a:gd name="connsiteY133" fmla="*/ 150019 h 1659731"/>
              <a:gd name="connsiteX134" fmla="*/ 2240757 w 2471738"/>
              <a:gd name="connsiteY134" fmla="*/ 150019 h 1659731"/>
              <a:gd name="connsiteX135" fmla="*/ 2255044 w 2471738"/>
              <a:gd name="connsiteY135" fmla="*/ 161925 h 1659731"/>
              <a:gd name="connsiteX136" fmla="*/ 2274094 w 2471738"/>
              <a:gd name="connsiteY136" fmla="*/ 173831 h 1659731"/>
              <a:gd name="connsiteX137" fmla="*/ 2288382 w 2471738"/>
              <a:gd name="connsiteY137" fmla="*/ 178594 h 1659731"/>
              <a:gd name="connsiteX138" fmla="*/ 2295526 w 2471738"/>
              <a:gd name="connsiteY138" fmla="*/ 185738 h 1659731"/>
              <a:gd name="connsiteX139" fmla="*/ 2309813 w 2471738"/>
              <a:gd name="connsiteY139" fmla="*/ 190500 h 1659731"/>
              <a:gd name="connsiteX140" fmla="*/ 2319338 w 2471738"/>
              <a:gd name="connsiteY140" fmla="*/ 195263 h 1659731"/>
              <a:gd name="connsiteX141" fmla="*/ 2340769 w 2471738"/>
              <a:gd name="connsiteY141" fmla="*/ 200025 h 1659731"/>
              <a:gd name="connsiteX142" fmla="*/ 2374107 w 2471738"/>
              <a:gd name="connsiteY142" fmla="*/ 209550 h 1659731"/>
              <a:gd name="connsiteX143" fmla="*/ 2386013 w 2471738"/>
              <a:gd name="connsiteY143" fmla="*/ 221456 h 1659731"/>
              <a:gd name="connsiteX144" fmla="*/ 2397919 w 2471738"/>
              <a:gd name="connsiteY144" fmla="*/ 228600 h 1659731"/>
              <a:gd name="connsiteX145" fmla="*/ 2402682 w 2471738"/>
              <a:gd name="connsiteY145" fmla="*/ 235744 h 1659731"/>
              <a:gd name="connsiteX146" fmla="*/ 2412207 w 2471738"/>
              <a:gd name="connsiteY146" fmla="*/ 240506 h 1659731"/>
              <a:gd name="connsiteX147" fmla="*/ 2421732 w 2471738"/>
              <a:gd name="connsiteY147" fmla="*/ 247650 h 1659731"/>
              <a:gd name="connsiteX148" fmla="*/ 2428876 w 2471738"/>
              <a:gd name="connsiteY148" fmla="*/ 252413 h 1659731"/>
              <a:gd name="connsiteX149" fmla="*/ 2433638 w 2471738"/>
              <a:gd name="connsiteY149" fmla="*/ 261938 h 1659731"/>
              <a:gd name="connsiteX150" fmla="*/ 2447926 w 2471738"/>
              <a:gd name="connsiteY150" fmla="*/ 271463 h 1659731"/>
              <a:gd name="connsiteX151" fmla="*/ 2466976 w 2471738"/>
              <a:gd name="connsiteY151" fmla="*/ 290513 h 1659731"/>
              <a:gd name="connsiteX152" fmla="*/ 2471738 w 2471738"/>
              <a:gd name="connsiteY152" fmla="*/ 290513 h 1659731"/>
              <a:gd name="connsiteX153" fmla="*/ 2471738 w 2471738"/>
              <a:gd name="connsiteY153" fmla="*/ 340519 h 1659731"/>
              <a:gd name="connsiteX154" fmla="*/ 2371726 w 2471738"/>
              <a:gd name="connsiteY154" fmla="*/ 307181 h 1659731"/>
              <a:gd name="connsiteX155" fmla="*/ 2264569 w 2471738"/>
              <a:gd name="connsiteY155" fmla="*/ 290513 h 1659731"/>
              <a:gd name="connsiteX156" fmla="*/ 2195513 w 2471738"/>
              <a:gd name="connsiteY156" fmla="*/ 290513 h 1659731"/>
              <a:gd name="connsiteX157" fmla="*/ 2145507 w 2471738"/>
              <a:gd name="connsiteY157" fmla="*/ 288131 h 1659731"/>
              <a:gd name="connsiteX158" fmla="*/ 2064544 w 2471738"/>
              <a:gd name="connsiteY158" fmla="*/ 271463 h 1659731"/>
              <a:gd name="connsiteX159" fmla="*/ 1964532 w 2471738"/>
              <a:gd name="connsiteY159" fmla="*/ 261938 h 1659731"/>
              <a:gd name="connsiteX160" fmla="*/ 1862138 w 2471738"/>
              <a:gd name="connsiteY160" fmla="*/ 259556 h 1659731"/>
              <a:gd name="connsiteX161" fmla="*/ 1819276 w 2471738"/>
              <a:gd name="connsiteY161" fmla="*/ 259556 h 1659731"/>
              <a:gd name="connsiteX162" fmla="*/ 1669257 w 2471738"/>
              <a:gd name="connsiteY162" fmla="*/ 280988 h 1659731"/>
              <a:gd name="connsiteX163" fmla="*/ 1576388 w 2471738"/>
              <a:gd name="connsiteY163" fmla="*/ 309563 h 1659731"/>
              <a:gd name="connsiteX164" fmla="*/ 1459707 w 2471738"/>
              <a:gd name="connsiteY164" fmla="*/ 359569 h 1659731"/>
              <a:gd name="connsiteX165" fmla="*/ 1354932 w 2471738"/>
              <a:gd name="connsiteY165" fmla="*/ 407194 h 1659731"/>
              <a:gd name="connsiteX166" fmla="*/ 1264444 w 2471738"/>
              <a:gd name="connsiteY166" fmla="*/ 497681 h 1659731"/>
              <a:gd name="connsiteX167" fmla="*/ 1190626 w 2471738"/>
              <a:gd name="connsiteY167" fmla="*/ 569119 h 1659731"/>
              <a:gd name="connsiteX168" fmla="*/ 1107282 w 2471738"/>
              <a:gd name="connsiteY168" fmla="*/ 638175 h 1659731"/>
              <a:gd name="connsiteX169" fmla="*/ 1007269 w 2471738"/>
              <a:gd name="connsiteY169" fmla="*/ 719138 h 1659731"/>
              <a:gd name="connsiteX170" fmla="*/ 907257 w 2471738"/>
              <a:gd name="connsiteY170" fmla="*/ 788194 h 1659731"/>
              <a:gd name="connsiteX171" fmla="*/ 790576 w 2471738"/>
              <a:gd name="connsiteY171" fmla="*/ 869156 h 1659731"/>
              <a:gd name="connsiteX172" fmla="*/ 650082 w 2471738"/>
              <a:gd name="connsiteY172" fmla="*/ 978694 h 1659731"/>
              <a:gd name="connsiteX173" fmla="*/ 561976 w 2471738"/>
              <a:gd name="connsiteY173" fmla="*/ 1071563 h 1659731"/>
              <a:gd name="connsiteX174" fmla="*/ 514351 w 2471738"/>
              <a:gd name="connsiteY174" fmla="*/ 1138238 h 1659731"/>
              <a:gd name="connsiteX175" fmla="*/ 452438 w 2471738"/>
              <a:gd name="connsiteY175" fmla="*/ 1235869 h 1659731"/>
              <a:gd name="connsiteX176" fmla="*/ 390526 w 2471738"/>
              <a:gd name="connsiteY176" fmla="*/ 1369219 h 1659731"/>
              <a:gd name="connsiteX177" fmla="*/ 338138 w 2471738"/>
              <a:gd name="connsiteY177" fmla="*/ 1495425 h 1659731"/>
              <a:gd name="connsiteX178" fmla="*/ 314326 w 2471738"/>
              <a:gd name="connsiteY178" fmla="*/ 1564481 h 1659731"/>
              <a:gd name="connsiteX179" fmla="*/ 297657 w 2471738"/>
              <a:gd name="connsiteY179"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42070 w 2471738"/>
              <a:gd name="connsiteY7" fmla="*/ 1545432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54769 w 2471738"/>
              <a:gd name="connsiteY6" fmla="*/ 1543050 h 1659731"/>
              <a:gd name="connsiteX7" fmla="*/ 42070 w 2471738"/>
              <a:gd name="connsiteY7" fmla="*/ 1545432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54769 w 2471738"/>
              <a:gd name="connsiteY6" fmla="*/ 1543050 h 1659731"/>
              <a:gd name="connsiteX7" fmla="*/ 21432 w 2471738"/>
              <a:gd name="connsiteY7" fmla="*/ 1466850 h 1659731"/>
              <a:gd name="connsiteX8" fmla="*/ 21432 w 2471738"/>
              <a:gd name="connsiteY8" fmla="*/ 1385888 h 1659731"/>
              <a:gd name="connsiteX9" fmla="*/ 19051 w 2471738"/>
              <a:gd name="connsiteY9" fmla="*/ 1319213 h 1659731"/>
              <a:gd name="connsiteX10" fmla="*/ 7144 w 2471738"/>
              <a:gd name="connsiteY10" fmla="*/ 1233488 h 1659731"/>
              <a:gd name="connsiteX11" fmla="*/ 4763 w 2471738"/>
              <a:gd name="connsiteY11" fmla="*/ 1147763 h 1659731"/>
              <a:gd name="connsiteX12" fmla="*/ 7144 w 2471738"/>
              <a:gd name="connsiteY12" fmla="*/ 1057275 h 1659731"/>
              <a:gd name="connsiteX13" fmla="*/ 0 w 2471738"/>
              <a:gd name="connsiteY13" fmla="*/ 973932 h 1659731"/>
              <a:gd name="connsiteX14" fmla="*/ 9525 w 2471738"/>
              <a:gd name="connsiteY14" fmla="*/ 952500 h 1659731"/>
              <a:gd name="connsiteX15" fmla="*/ 23813 w 2471738"/>
              <a:gd name="connsiteY15" fmla="*/ 919163 h 1659731"/>
              <a:gd name="connsiteX16" fmla="*/ 30957 w 2471738"/>
              <a:gd name="connsiteY16" fmla="*/ 907256 h 1659731"/>
              <a:gd name="connsiteX17" fmla="*/ 80963 w 2471738"/>
              <a:gd name="connsiteY17" fmla="*/ 835819 h 1659731"/>
              <a:gd name="connsiteX18" fmla="*/ 128588 w 2471738"/>
              <a:gd name="connsiteY18" fmla="*/ 769144 h 1659731"/>
              <a:gd name="connsiteX19" fmla="*/ 180976 w 2471738"/>
              <a:gd name="connsiteY19" fmla="*/ 716756 h 1659731"/>
              <a:gd name="connsiteX20" fmla="*/ 242888 w 2471738"/>
              <a:gd name="connsiteY20" fmla="*/ 671513 h 1659731"/>
              <a:gd name="connsiteX21" fmla="*/ 273844 w 2471738"/>
              <a:gd name="connsiteY21" fmla="*/ 638175 h 1659731"/>
              <a:gd name="connsiteX22" fmla="*/ 309563 w 2471738"/>
              <a:gd name="connsiteY22" fmla="*/ 592931 h 1659731"/>
              <a:gd name="connsiteX23" fmla="*/ 314326 w 2471738"/>
              <a:gd name="connsiteY23" fmla="*/ 545306 h 1659731"/>
              <a:gd name="connsiteX24" fmla="*/ 326232 w 2471738"/>
              <a:gd name="connsiteY24" fmla="*/ 509588 h 1659731"/>
              <a:gd name="connsiteX25" fmla="*/ 333376 w 2471738"/>
              <a:gd name="connsiteY25" fmla="*/ 507206 h 1659731"/>
              <a:gd name="connsiteX26" fmla="*/ 347663 w 2471738"/>
              <a:gd name="connsiteY26" fmla="*/ 497681 h 1659731"/>
              <a:gd name="connsiteX27" fmla="*/ 361951 w 2471738"/>
              <a:gd name="connsiteY27" fmla="*/ 485775 h 1659731"/>
              <a:gd name="connsiteX28" fmla="*/ 366713 w 2471738"/>
              <a:gd name="connsiteY28" fmla="*/ 464344 h 1659731"/>
              <a:gd name="connsiteX29" fmla="*/ 376238 w 2471738"/>
              <a:gd name="connsiteY29" fmla="*/ 445294 h 1659731"/>
              <a:gd name="connsiteX30" fmla="*/ 390526 w 2471738"/>
              <a:gd name="connsiteY30" fmla="*/ 435769 h 1659731"/>
              <a:gd name="connsiteX31" fmla="*/ 395288 w 2471738"/>
              <a:gd name="connsiteY31" fmla="*/ 428625 h 1659731"/>
              <a:gd name="connsiteX32" fmla="*/ 402432 w 2471738"/>
              <a:gd name="connsiteY32" fmla="*/ 421481 h 1659731"/>
              <a:gd name="connsiteX33" fmla="*/ 407194 w 2471738"/>
              <a:gd name="connsiteY33" fmla="*/ 411956 h 1659731"/>
              <a:gd name="connsiteX34" fmla="*/ 414338 w 2471738"/>
              <a:gd name="connsiteY34" fmla="*/ 404813 h 1659731"/>
              <a:gd name="connsiteX35" fmla="*/ 431007 w 2471738"/>
              <a:gd name="connsiteY35" fmla="*/ 397669 h 1659731"/>
              <a:gd name="connsiteX36" fmla="*/ 438151 w 2471738"/>
              <a:gd name="connsiteY36" fmla="*/ 392906 h 1659731"/>
              <a:gd name="connsiteX37" fmla="*/ 454819 w 2471738"/>
              <a:gd name="connsiteY37" fmla="*/ 388144 h 1659731"/>
              <a:gd name="connsiteX38" fmla="*/ 461963 w 2471738"/>
              <a:gd name="connsiteY38" fmla="*/ 385763 h 1659731"/>
              <a:gd name="connsiteX39" fmla="*/ 469107 w 2471738"/>
              <a:gd name="connsiteY39" fmla="*/ 378619 h 1659731"/>
              <a:gd name="connsiteX40" fmla="*/ 476251 w 2471738"/>
              <a:gd name="connsiteY40" fmla="*/ 373856 h 1659731"/>
              <a:gd name="connsiteX41" fmla="*/ 481013 w 2471738"/>
              <a:gd name="connsiteY41" fmla="*/ 366713 h 1659731"/>
              <a:gd name="connsiteX42" fmla="*/ 492919 w 2471738"/>
              <a:gd name="connsiteY42" fmla="*/ 364331 h 1659731"/>
              <a:gd name="connsiteX43" fmla="*/ 500063 w 2471738"/>
              <a:gd name="connsiteY43" fmla="*/ 361950 h 1659731"/>
              <a:gd name="connsiteX44" fmla="*/ 531019 w 2471738"/>
              <a:gd name="connsiteY44" fmla="*/ 345281 h 1659731"/>
              <a:gd name="connsiteX45" fmla="*/ 547688 w 2471738"/>
              <a:gd name="connsiteY45" fmla="*/ 333375 h 1659731"/>
              <a:gd name="connsiteX46" fmla="*/ 554832 w 2471738"/>
              <a:gd name="connsiteY46" fmla="*/ 328613 h 1659731"/>
              <a:gd name="connsiteX47" fmla="*/ 561976 w 2471738"/>
              <a:gd name="connsiteY47" fmla="*/ 321469 h 1659731"/>
              <a:gd name="connsiteX48" fmla="*/ 571501 w 2471738"/>
              <a:gd name="connsiteY48" fmla="*/ 319088 h 1659731"/>
              <a:gd name="connsiteX49" fmla="*/ 583407 w 2471738"/>
              <a:gd name="connsiteY49" fmla="*/ 311944 h 1659731"/>
              <a:gd name="connsiteX50" fmla="*/ 590551 w 2471738"/>
              <a:gd name="connsiteY50" fmla="*/ 307181 h 1659731"/>
              <a:gd name="connsiteX51" fmla="*/ 609601 w 2471738"/>
              <a:gd name="connsiteY51" fmla="*/ 302419 h 1659731"/>
              <a:gd name="connsiteX52" fmla="*/ 619126 w 2471738"/>
              <a:gd name="connsiteY52" fmla="*/ 297656 h 1659731"/>
              <a:gd name="connsiteX53" fmla="*/ 628651 w 2471738"/>
              <a:gd name="connsiteY53" fmla="*/ 295275 h 1659731"/>
              <a:gd name="connsiteX54" fmla="*/ 633413 w 2471738"/>
              <a:gd name="connsiteY54" fmla="*/ 288131 h 1659731"/>
              <a:gd name="connsiteX55" fmla="*/ 659607 w 2471738"/>
              <a:gd name="connsiteY55" fmla="*/ 278606 h 1659731"/>
              <a:gd name="connsiteX56" fmla="*/ 688182 w 2471738"/>
              <a:gd name="connsiteY56" fmla="*/ 271463 h 1659731"/>
              <a:gd name="connsiteX57" fmla="*/ 702469 w 2471738"/>
              <a:gd name="connsiteY57" fmla="*/ 273844 h 1659731"/>
              <a:gd name="connsiteX58" fmla="*/ 716757 w 2471738"/>
              <a:gd name="connsiteY58" fmla="*/ 264319 h 1659731"/>
              <a:gd name="connsiteX59" fmla="*/ 731044 w 2471738"/>
              <a:gd name="connsiteY59" fmla="*/ 257175 h 1659731"/>
              <a:gd name="connsiteX60" fmla="*/ 750094 w 2471738"/>
              <a:gd name="connsiteY60" fmla="*/ 250031 h 1659731"/>
              <a:gd name="connsiteX61" fmla="*/ 762001 w 2471738"/>
              <a:gd name="connsiteY61" fmla="*/ 240506 h 1659731"/>
              <a:gd name="connsiteX62" fmla="*/ 776288 w 2471738"/>
              <a:gd name="connsiteY62" fmla="*/ 233363 h 1659731"/>
              <a:gd name="connsiteX63" fmla="*/ 783432 w 2471738"/>
              <a:gd name="connsiteY63" fmla="*/ 228600 h 1659731"/>
              <a:gd name="connsiteX64" fmla="*/ 790576 w 2471738"/>
              <a:gd name="connsiteY64" fmla="*/ 226219 h 1659731"/>
              <a:gd name="connsiteX65" fmla="*/ 840582 w 2471738"/>
              <a:gd name="connsiteY65" fmla="*/ 223838 h 1659731"/>
              <a:gd name="connsiteX66" fmla="*/ 862013 w 2471738"/>
              <a:gd name="connsiteY66" fmla="*/ 221456 h 1659731"/>
              <a:gd name="connsiteX67" fmla="*/ 869157 w 2471738"/>
              <a:gd name="connsiteY67" fmla="*/ 219075 h 1659731"/>
              <a:gd name="connsiteX68" fmla="*/ 902494 w 2471738"/>
              <a:gd name="connsiteY68" fmla="*/ 214313 h 1659731"/>
              <a:gd name="connsiteX69" fmla="*/ 912019 w 2471738"/>
              <a:gd name="connsiteY69" fmla="*/ 197644 h 1659731"/>
              <a:gd name="connsiteX70" fmla="*/ 916782 w 2471738"/>
              <a:gd name="connsiteY70" fmla="*/ 183356 h 1659731"/>
              <a:gd name="connsiteX71" fmla="*/ 919163 w 2471738"/>
              <a:gd name="connsiteY71" fmla="*/ 176213 h 1659731"/>
              <a:gd name="connsiteX72" fmla="*/ 928688 w 2471738"/>
              <a:gd name="connsiteY72" fmla="*/ 171450 h 1659731"/>
              <a:gd name="connsiteX73" fmla="*/ 940594 w 2471738"/>
              <a:gd name="connsiteY73" fmla="*/ 169069 h 1659731"/>
              <a:gd name="connsiteX74" fmla="*/ 988219 w 2471738"/>
              <a:gd name="connsiteY74" fmla="*/ 164306 h 1659731"/>
              <a:gd name="connsiteX75" fmla="*/ 1026319 w 2471738"/>
              <a:gd name="connsiteY75" fmla="*/ 154781 h 1659731"/>
              <a:gd name="connsiteX76" fmla="*/ 1050132 w 2471738"/>
              <a:gd name="connsiteY76" fmla="*/ 140494 h 1659731"/>
              <a:gd name="connsiteX77" fmla="*/ 1057276 w 2471738"/>
              <a:gd name="connsiteY77" fmla="*/ 138113 h 1659731"/>
              <a:gd name="connsiteX78" fmla="*/ 1102519 w 2471738"/>
              <a:gd name="connsiteY78" fmla="*/ 135731 h 1659731"/>
              <a:gd name="connsiteX79" fmla="*/ 1131094 w 2471738"/>
              <a:gd name="connsiteY79" fmla="*/ 128588 h 1659731"/>
              <a:gd name="connsiteX80" fmla="*/ 1145382 w 2471738"/>
              <a:gd name="connsiteY80" fmla="*/ 116681 h 1659731"/>
              <a:gd name="connsiteX81" fmla="*/ 1157288 w 2471738"/>
              <a:gd name="connsiteY81" fmla="*/ 111919 h 1659731"/>
              <a:gd name="connsiteX82" fmla="*/ 1166813 w 2471738"/>
              <a:gd name="connsiteY82" fmla="*/ 104775 h 1659731"/>
              <a:gd name="connsiteX83" fmla="*/ 1178719 w 2471738"/>
              <a:gd name="connsiteY83" fmla="*/ 100013 h 1659731"/>
              <a:gd name="connsiteX84" fmla="*/ 1195388 w 2471738"/>
              <a:gd name="connsiteY84" fmla="*/ 92869 h 1659731"/>
              <a:gd name="connsiteX85" fmla="*/ 1204913 w 2471738"/>
              <a:gd name="connsiteY85" fmla="*/ 85725 h 1659731"/>
              <a:gd name="connsiteX86" fmla="*/ 1228726 w 2471738"/>
              <a:gd name="connsiteY86" fmla="*/ 76200 h 1659731"/>
              <a:gd name="connsiteX87" fmla="*/ 1250157 w 2471738"/>
              <a:gd name="connsiteY87" fmla="*/ 66675 h 1659731"/>
              <a:gd name="connsiteX88" fmla="*/ 1285876 w 2471738"/>
              <a:gd name="connsiteY88" fmla="*/ 64294 h 1659731"/>
              <a:gd name="connsiteX89" fmla="*/ 1300163 w 2471738"/>
              <a:gd name="connsiteY89" fmla="*/ 59531 h 1659731"/>
              <a:gd name="connsiteX90" fmla="*/ 1312069 w 2471738"/>
              <a:gd name="connsiteY90" fmla="*/ 54769 h 1659731"/>
              <a:gd name="connsiteX91" fmla="*/ 1331119 w 2471738"/>
              <a:gd name="connsiteY91" fmla="*/ 50006 h 1659731"/>
              <a:gd name="connsiteX92" fmla="*/ 1340644 w 2471738"/>
              <a:gd name="connsiteY92" fmla="*/ 47625 h 1659731"/>
              <a:gd name="connsiteX93" fmla="*/ 1350169 w 2471738"/>
              <a:gd name="connsiteY93" fmla="*/ 45244 h 1659731"/>
              <a:gd name="connsiteX94" fmla="*/ 1376363 w 2471738"/>
              <a:gd name="connsiteY94" fmla="*/ 42863 h 1659731"/>
              <a:gd name="connsiteX95" fmla="*/ 1393032 w 2471738"/>
              <a:gd name="connsiteY95" fmla="*/ 33338 h 1659731"/>
              <a:gd name="connsiteX96" fmla="*/ 1400176 w 2471738"/>
              <a:gd name="connsiteY96" fmla="*/ 30956 h 1659731"/>
              <a:gd name="connsiteX97" fmla="*/ 1407319 w 2471738"/>
              <a:gd name="connsiteY97" fmla="*/ 23813 h 1659731"/>
              <a:gd name="connsiteX98" fmla="*/ 1433513 w 2471738"/>
              <a:gd name="connsiteY98" fmla="*/ 11906 h 1659731"/>
              <a:gd name="connsiteX99" fmla="*/ 1538288 w 2471738"/>
              <a:gd name="connsiteY99" fmla="*/ 4763 h 1659731"/>
              <a:gd name="connsiteX100" fmla="*/ 1576388 w 2471738"/>
              <a:gd name="connsiteY100" fmla="*/ 0 h 1659731"/>
              <a:gd name="connsiteX101" fmla="*/ 1690688 w 2471738"/>
              <a:gd name="connsiteY101" fmla="*/ 2381 h 1659731"/>
              <a:gd name="connsiteX102" fmla="*/ 1716882 w 2471738"/>
              <a:gd name="connsiteY102" fmla="*/ 9525 h 1659731"/>
              <a:gd name="connsiteX103" fmla="*/ 1724026 w 2471738"/>
              <a:gd name="connsiteY103" fmla="*/ 23813 h 1659731"/>
              <a:gd name="connsiteX104" fmla="*/ 1726407 w 2471738"/>
              <a:gd name="connsiteY104" fmla="*/ 50006 h 1659731"/>
              <a:gd name="connsiteX105" fmla="*/ 1728788 w 2471738"/>
              <a:gd name="connsiteY105" fmla="*/ 57150 h 1659731"/>
              <a:gd name="connsiteX106" fmla="*/ 1735932 w 2471738"/>
              <a:gd name="connsiteY106" fmla="*/ 61913 h 1659731"/>
              <a:gd name="connsiteX107" fmla="*/ 1745457 w 2471738"/>
              <a:gd name="connsiteY107" fmla="*/ 71438 h 1659731"/>
              <a:gd name="connsiteX108" fmla="*/ 1774032 w 2471738"/>
              <a:gd name="connsiteY108" fmla="*/ 78581 h 1659731"/>
              <a:gd name="connsiteX109" fmla="*/ 1812132 w 2471738"/>
              <a:gd name="connsiteY109" fmla="*/ 76200 h 1659731"/>
              <a:gd name="connsiteX110" fmla="*/ 1854994 w 2471738"/>
              <a:gd name="connsiteY110" fmla="*/ 76200 h 1659731"/>
              <a:gd name="connsiteX111" fmla="*/ 1869282 w 2471738"/>
              <a:gd name="connsiteY111" fmla="*/ 78581 h 1659731"/>
              <a:gd name="connsiteX112" fmla="*/ 1876426 w 2471738"/>
              <a:gd name="connsiteY112" fmla="*/ 83344 h 1659731"/>
              <a:gd name="connsiteX113" fmla="*/ 1883569 w 2471738"/>
              <a:gd name="connsiteY113" fmla="*/ 85725 h 1659731"/>
              <a:gd name="connsiteX114" fmla="*/ 1888332 w 2471738"/>
              <a:gd name="connsiteY114" fmla="*/ 92869 h 1659731"/>
              <a:gd name="connsiteX115" fmla="*/ 1902619 w 2471738"/>
              <a:gd name="connsiteY115" fmla="*/ 97631 h 1659731"/>
              <a:gd name="connsiteX116" fmla="*/ 1943101 w 2471738"/>
              <a:gd name="connsiteY116" fmla="*/ 97631 h 1659731"/>
              <a:gd name="connsiteX117" fmla="*/ 1950244 w 2471738"/>
              <a:gd name="connsiteY117" fmla="*/ 104775 h 1659731"/>
              <a:gd name="connsiteX118" fmla="*/ 1957388 w 2471738"/>
              <a:gd name="connsiteY118" fmla="*/ 109538 h 1659731"/>
              <a:gd name="connsiteX119" fmla="*/ 1962151 w 2471738"/>
              <a:gd name="connsiteY119" fmla="*/ 116681 h 1659731"/>
              <a:gd name="connsiteX120" fmla="*/ 1976438 w 2471738"/>
              <a:gd name="connsiteY120" fmla="*/ 123825 h 1659731"/>
              <a:gd name="connsiteX121" fmla="*/ 1985963 w 2471738"/>
              <a:gd name="connsiteY121" fmla="*/ 135731 h 1659731"/>
              <a:gd name="connsiteX122" fmla="*/ 2019301 w 2471738"/>
              <a:gd name="connsiteY122" fmla="*/ 138113 h 1659731"/>
              <a:gd name="connsiteX123" fmla="*/ 2035969 w 2471738"/>
              <a:gd name="connsiteY123" fmla="*/ 135731 h 1659731"/>
              <a:gd name="connsiteX124" fmla="*/ 2045494 w 2471738"/>
              <a:gd name="connsiteY124" fmla="*/ 138113 h 1659731"/>
              <a:gd name="connsiteX125" fmla="*/ 2074069 w 2471738"/>
              <a:gd name="connsiteY125" fmla="*/ 142875 h 1659731"/>
              <a:gd name="connsiteX126" fmla="*/ 2109788 w 2471738"/>
              <a:gd name="connsiteY126" fmla="*/ 140494 h 1659731"/>
              <a:gd name="connsiteX127" fmla="*/ 2121694 w 2471738"/>
              <a:gd name="connsiteY127" fmla="*/ 138113 h 1659731"/>
              <a:gd name="connsiteX128" fmla="*/ 2128838 w 2471738"/>
              <a:gd name="connsiteY128" fmla="*/ 140494 h 1659731"/>
              <a:gd name="connsiteX129" fmla="*/ 2145507 w 2471738"/>
              <a:gd name="connsiteY129" fmla="*/ 142875 h 1659731"/>
              <a:gd name="connsiteX130" fmla="*/ 2155032 w 2471738"/>
              <a:gd name="connsiteY130" fmla="*/ 145256 h 1659731"/>
              <a:gd name="connsiteX131" fmla="*/ 2207419 w 2471738"/>
              <a:gd name="connsiteY131" fmla="*/ 150019 h 1659731"/>
              <a:gd name="connsiteX132" fmla="*/ 2240757 w 2471738"/>
              <a:gd name="connsiteY132" fmla="*/ 150019 h 1659731"/>
              <a:gd name="connsiteX133" fmla="*/ 2255044 w 2471738"/>
              <a:gd name="connsiteY133" fmla="*/ 161925 h 1659731"/>
              <a:gd name="connsiteX134" fmla="*/ 2274094 w 2471738"/>
              <a:gd name="connsiteY134" fmla="*/ 173831 h 1659731"/>
              <a:gd name="connsiteX135" fmla="*/ 2288382 w 2471738"/>
              <a:gd name="connsiteY135" fmla="*/ 178594 h 1659731"/>
              <a:gd name="connsiteX136" fmla="*/ 2295526 w 2471738"/>
              <a:gd name="connsiteY136" fmla="*/ 185738 h 1659731"/>
              <a:gd name="connsiteX137" fmla="*/ 2309813 w 2471738"/>
              <a:gd name="connsiteY137" fmla="*/ 190500 h 1659731"/>
              <a:gd name="connsiteX138" fmla="*/ 2319338 w 2471738"/>
              <a:gd name="connsiteY138" fmla="*/ 195263 h 1659731"/>
              <a:gd name="connsiteX139" fmla="*/ 2340769 w 2471738"/>
              <a:gd name="connsiteY139" fmla="*/ 200025 h 1659731"/>
              <a:gd name="connsiteX140" fmla="*/ 2374107 w 2471738"/>
              <a:gd name="connsiteY140" fmla="*/ 209550 h 1659731"/>
              <a:gd name="connsiteX141" fmla="*/ 2386013 w 2471738"/>
              <a:gd name="connsiteY141" fmla="*/ 221456 h 1659731"/>
              <a:gd name="connsiteX142" fmla="*/ 2397919 w 2471738"/>
              <a:gd name="connsiteY142" fmla="*/ 228600 h 1659731"/>
              <a:gd name="connsiteX143" fmla="*/ 2402682 w 2471738"/>
              <a:gd name="connsiteY143" fmla="*/ 235744 h 1659731"/>
              <a:gd name="connsiteX144" fmla="*/ 2412207 w 2471738"/>
              <a:gd name="connsiteY144" fmla="*/ 240506 h 1659731"/>
              <a:gd name="connsiteX145" fmla="*/ 2421732 w 2471738"/>
              <a:gd name="connsiteY145" fmla="*/ 247650 h 1659731"/>
              <a:gd name="connsiteX146" fmla="*/ 2428876 w 2471738"/>
              <a:gd name="connsiteY146" fmla="*/ 252413 h 1659731"/>
              <a:gd name="connsiteX147" fmla="*/ 2433638 w 2471738"/>
              <a:gd name="connsiteY147" fmla="*/ 261938 h 1659731"/>
              <a:gd name="connsiteX148" fmla="*/ 2447926 w 2471738"/>
              <a:gd name="connsiteY148" fmla="*/ 271463 h 1659731"/>
              <a:gd name="connsiteX149" fmla="*/ 2466976 w 2471738"/>
              <a:gd name="connsiteY149" fmla="*/ 290513 h 1659731"/>
              <a:gd name="connsiteX150" fmla="*/ 2471738 w 2471738"/>
              <a:gd name="connsiteY150" fmla="*/ 290513 h 1659731"/>
              <a:gd name="connsiteX151" fmla="*/ 2471738 w 2471738"/>
              <a:gd name="connsiteY151" fmla="*/ 340519 h 1659731"/>
              <a:gd name="connsiteX152" fmla="*/ 2371726 w 2471738"/>
              <a:gd name="connsiteY152" fmla="*/ 307181 h 1659731"/>
              <a:gd name="connsiteX153" fmla="*/ 2264569 w 2471738"/>
              <a:gd name="connsiteY153" fmla="*/ 290513 h 1659731"/>
              <a:gd name="connsiteX154" fmla="*/ 2195513 w 2471738"/>
              <a:gd name="connsiteY154" fmla="*/ 290513 h 1659731"/>
              <a:gd name="connsiteX155" fmla="*/ 2145507 w 2471738"/>
              <a:gd name="connsiteY155" fmla="*/ 288131 h 1659731"/>
              <a:gd name="connsiteX156" fmla="*/ 2064544 w 2471738"/>
              <a:gd name="connsiteY156" fmla="*/ 271463 h 1659731"/>
              <a:gd name="connsiteX157" fmla="*/ 1964532 w 2471738"/>
              <a:gd name="connsiteY157" fmla="*/ 261938 h 1659731"/>
              <a:gd name="connsiteX158" fmla="*/ 1862138 w 2471738"/>
              <a:gd name="connsiteY158" fmla="*/ 259556 h 1659731"/>
              <a:gd name="connsiteX159" fmla="*/ 1819276 w 2471738"/>
              <a:gd name="connsiteY159" fmla="*/ 259556 h 1659731"/>
              <a:gd name="connsiteX160" fmla="*/ 1669257 w 2471738"/>
              <a:gd name="connsiteY160" fmla="*/ 280988 h 1659731"/>
              <a:gd name="connsiteX161" fmla="*/ 1576388 w 2471738"/>
              <a:gd name="connsiteY161" fmla="*/ 309563 h 1659731"/>
              <a:gd name="connsiteX162" fmla="*/ 1459707 w 2471738"/>
              <a:gd name="connsiteY162" fmla="*/ 359569 h 1659731"/>
              <a:gd name="connsiteX163" fmla="*/ 1354932 w 2471738"/>
              <a:gd name="connsiteY163" fmla="*/ 407194 h 1659731"/>
              <a:gd name="connsiteX164" fmla="*/ 1264444 w 2471738"/>
              <a:gd name="connsiteY164" fmla="*/ 497681 h 1659731"/>
              <a:gd name="connsiteX165" fmla="*/ 1190626 w 2471738"/>
              <a:gd name="connsiteY165" fmla="*/ 569119 h 1659731"/>
              <a:gd name="connsiteX166" fmla="*/ 1107282 w 2471738"/>
              <a:gd name="connsiteY166" fmla="*/ 638175 h 1659731"/>
              <a:gd name="connsiteX167" fmla="*/ 1007269 w 2471738"/>
              <a:gd name="connsiteY167" fmla="*/ 719138 h 1659731"/>
              <a:gd name="connsiteX168" fmla="*/ 907257 w 2471738"/>
              <a:gd name="connsiteY168" fmla="*/ 788194 h 1659731"/>
              <a:gd name="connsiteX169" fmla="*/ 790576 w 2471738"/>
              <a:gd name="connsiteY169" fmla="*/ 869156 h 1659731"/>
              <a:gd name="connsiteX170" fmla="*/ 650082 w 2471738"/>
              <a:gd name="connsiteY170" fmla="*/ 978694 h 1659731"/>
              <a:gd name="connsiteX171" fmla="*/ 561976 w 2471738"/>
              <a:gd name="connsiteY171" fmla="*/ 1071563 h 1659731"/>
              <a:gd name="connsiteX172" fmla="*/ 514351 w 2471738"/>
              <a:gd name="connsiteY172" fmla="*/ 1138238 h 1659731"/>
              <a:gd name="connsiteX173" fmla="*/ 452438 w 2471738"/>
              <a:gd name="connsiteY173" fmla="*/ 1235869 h 1659731"/>
              <a:gd name="connsiteX174" fmla="*/ 390526 w 2471738"/>
              <a:gd name="connsiteY174" fmla="*/ 1369219 h 1659731"/>
              <a:gd name="connsiteX175" fmla="*/ 338138 w 2471738"/>
              <a:gd name="connsiteY175" fmla="*/ 1495425 h 1659731"/>
              <a:gd name="connsiteX176" fmla="*/ 314326 w 2471738"/>
              <a:gd name="connsiteY176" fmla="*/ 1564481 h 1659731"/>
              <a:gd name="connsiteX177" fmla="*/ 297657 w 2471738"/>
              <a:gd name="connsiteY177"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54769 w 2471738"/>
              <a:gd name="connsiteY5" fmla="*/ 1543050 h 1659731"/>
              <a:gd name="connsiteX6" fmla="*/ 21432 w 2471738"/>
              <a:gd name="connsiteY6" fmla="*/ 1466850 h 1659731"/>
              <a:gd name="connsiteX7" fmla="*/ 21432 w 2471738"/>
              <a:gd name="connsiteY7" fmla="*/ 1385888 h 1659731"/>
              <a:gd name="connsiteX8" fmla="*/ 19051 w 2471738"/>
              <a:gd name="connsiteY8" fmla="*/ 1319213 h 1659731"/>
              <a:gd name="connsiteX9" fmla="*/ 7144 w 2471738"/>
              <a:gd name="connsiteY9" fmla="*/ 1233488 h 1659731"/>
              <a:gd name="connsiteX10" fmla="*/ 4763 w 2471738"/>
              <a:gd name="connsiteY10" fmla="*/ 1147763 h 1659731"/>
              <a:gd name="connsiteX11" fmla="*/ 7144 w 2471738"/>
              <a:gd name="connsiteY11" fmla="*/ 1057275 h 1659731"/>
              <a:gd name="connsiteX12" fmla="*/ 0 w 2471738"/>
              <a:gd name="connsiteY12" fmla="*/ 973932 h 1659731"/>
              <a:gd name="connsiteX13" fmla="*/ 9525 w 2471738"/>
              <a:gd name="connsiteY13" fmla="*/ 952500 h 1659731"/>
              <a:gd name="connsiteX14" fmla="*/ 23813 w 2471738"/>
              <a:gd name="connsiteY14" fmla="*/ 919163 h 1659731"/>
              <a:gd name="connsiteX15" fmla="*/ 30957 w 2471738"/>
              <a:gd name="connsiteY15" fmla="*/ 907256 h 1659731"/>
              <a:gd name="connsiteX16" fmla="*/ 80963 w 2471738"/>
              <a:gd name="connsiteY16" fmla="*/ 835819 h 1659731"/>
              <a:gd name="connsiteX17" fmla="*/ 128588 w 2471738"/>
              <a:gd name="connsiteY17" fmla="*/ 769144 h 1659731"/>
              <a:gd name="connsiteX18" fmla="*/ 180976 w 2471738"/>
              <a:gd name="connsiteY18" fmla="*/ 716756 h 1659731"/>
              <a:gd name="connsiteX19" fmla="*/ 242888 w 2471738"/>
              <a:gd name="connsiteY19" fmla="*/ 671513 h 1659731"/>
              <a:gd name="connsiteX20" fmla="*/ 273844 w 2471738"/>
              <a:gd name="connsiteY20" fmla="*/ 638175 h 1659731"/>
              <a:gd name="connsiteX21" fmla="*/ 309563 w 2471738"/>
              <a:gd name="connsiteY21" fmla="*/ 592931 h 1659731"/>
              <a:gd name="connsiteX22" fmla="*/ 314326 w 2471738"/>
              <a:gd name="connsiteY22" fmla="*/ 545306 h 1659731"/>
              <a:gd name="connsiteX23" fmla="*/ 326232 w 2471738"/>
              <a:gd name="connsiteY23" fmla="*/ 509588 h 1659731"/>
              <a:gd name="connsiteX24" fmla="*/ 333376 w 2471738"/>
              <a:gd name="connsiteY24" fmla="*/ 507206 h 1659731"/>
              <a:gd name="connsiteX25" fmla="*/ 347663 w 2471738"/>
              <a:gd name="connsiteY25" fmla="*/ 497681 h 1659731"/>
              <a:gd name="connsiteX26" fmla="*/ 361951 w 2471738"/>
              <a:gd name="connsiteY26" fmla="*/ 485775 h 1659731"/>
              <a:gd name="connsiteX27" fmla="*/ 366713 w 2471738"/>
              <a:gd name="connsiteY27" fmla="*/ 464344 h 1659731"/>
              <a:gd name="connsiteX28" fmla="*/ 376238 w 2471738"/>
              <a:gd name="connsiteY28" fmla="*/ 445294 h 1659731"/>
              <a:gd name="connsiteX29" fmla="*/ 390526 w 2471738"/>
              <a:gd name="connsiteY29" fmla="*/ 435769 h 1659731"/>
              <a:gd name="connsiteX30" fmla="*/ 395288 w 2471738"/>
              <a:gd name="connsiteY30" fmla="*/ 428625 h 1659731"/>
              <a:gd name="connsiteX31" fmla="*/ 402432 w 2471738"/>
              <a:gd name="connsiteY31" fmla="*/ 421481 h 1659731"/>
              <a:gd name="connsiteX32" fmla="*/ 407194 w 2471738"/>
              <a:gd name="connsiteY32" fmla="*/ 411956 h 1659731"/>
              <a:gd name="connsiteX33" fmla="*/ 414338 w 2471738"/>
              <a:gd name="connsiteY33" fmla="*/ 404813 h 1659731"/>
              <a:gd name="connsiteX34" fmla="*/ 431007 w 2471738"/>
              <a:gd name="connsiteY34" fmla="*/ 397669 h 1659731"/>
              <a:gd name="connsiteX35" fmla="*/ 438151 w 2471738"/>
              <a:gd name="connsiteY35" fmla="*/ 392906 h 1659731"/>
              <a:gd name="connsiteX36" fmla="*/ 454819 w 2471738"/>
              <a:gd name="connsiteY36" fmla="*/ 388144 h 1659731"/>
              <a:gd name="connsiteX37" fmla="*/ 461963 w 2471738"/>
              <a:gd name="connsiteY37" fmla="*/ 385763 h 1659731"/>
              <a:gd name="connsiteX38" fmla="*/ 469107 w 2471738"/>
              <a:gd name="connsiteY38" fmla="*/ 378619 h 1659731"/>
              <a:gd name="connsiteX39" fmla="*/ 476251 w 2471738"/>
              <a:gd name="connsiteY39" fmla="*/ 373856 h 1659731"/>
              <a:gd name="connsiteX40" fmla="*/ 481013 w 2471738"/>
              <a:gd name="connsiteY40" fmla="*/ 366713 h 1659731"/>
              <a:gd name="connsiteX41" fmla="*/ 492919 w 2471738"/>
              <a:gd name="connsiteY41" fmla="*/ 364331 h 1659731"/>
              <a:gd name="connsiteX42" fmla="*/ 500063 w 2471738"/>
              <a:gd name="connsiteY42" fmla="*/ 361950 h 1659731"/>
              <a:gd name="connsiteX43" fmla="*/ 531019 w 2471738"/>
              <a:gd name="connsiteY43" fmla="*/ 345281 h 1659731"/>
              <a:gd name="connsiteX44" fmla="*/ 547688 w 2471738"/>
              <a:gd name="connsiteY44" fmla="*/ 333375 h 1659731"/>
              <a:gd name="connsiteX45" fmla="*/ 554832 w 2471738"/>
              <a:gd name="connsiteY45" fmla="*/ 328613 h 1659731"/>
              <a:gd name="connsiteX46" fmla="*/ 561976 w 2471738"/>
              <a:gd name="connsiteY46" fmla="*/ 321469 h 1659731"/>
              <a:gd name="connsiteX47" fmla="*/ 571501 w 2471738"/>
              <a:gd name="connsiteY47" fmla="*/ 319088 h 1659731"/>
              <a:gd name="connsiteX48" fmla="*/ 583407 w 2471738"/>
              <a:gd name="connsiteY48" fmla="*/ 311944 h 1659731"/>
              <a:gd name="connsiteX49" fmla="*/ 590551 w 2471738"/>
              <a:gd name="connsiteY49" fmla="*/ 307181 h 1659731"/>
              <a:gd name="connsiteX50" fmla="*/ 609601 w 2471738"/>
              <a:gd name="connsiteY50" fmla="*/ 302419 h 1659731"/>
              <a:gd name="connsiteX51" fmla="*/ 619126 w 2471738"/>
              <a:gd name="connsiteY51" fmla="*/ 297656 h 1659731"/>
              <a:gd name="connsiteX52" fmla="*/ 628651 w 2471738"/>
              <a:gd name="connsiteY52" fmla="*/ 295275 h 1659731"/>
              <a:gd name="connsiteX53" fmla="*/ 633413 w 2471738"/>
              <a:gd name="connsiteY53" fmla="*/ 288131 h 1659731"/>
              <a:gd name="connsiteX54" fmla="*/ 659607 w 2471738"/>
              <a:gd name="connsiteY54" fmla="*/ 278606 h 1659731"/>
              <a:gd name="connsiteX55" fmla="*/ 688182 w 2471738"/>
              <a:gd name="connsiteY55" fmla="*/ 271463 h 1659731"/>
              <a:gd name="connsiteX56" fmla="*/ 702469 w 2471738"/>
              <a:gd name="connsiteY56" fmla="*/ 273844 h 1659731"/>
              <a:gd name="connsiteX57" fmla="*/ 716757 w 2471738"/>
              <a:gd name="connsiteY57" fmla="*/ 264319 h 1659731"/>
              <a:gd name="connsiteX58" fmla="*/ 731044 w 2471738"/>
              <a:gd name="connsiteY58" fmla="*/ 257175 h 1659731"/>
              <a:gd name="connsiteX59" fmla="*/ 750094 w 2471738"/>
              <a:gd name="connsiteY59" fmla="*/ 250031 h 1659731"/>
              <a:gd name="connsiteX60" fmla="*/ 762001 w 2471738"/>
              <a:gd name="connsiteY60" fmla="*/ 240506 h 1659731"/>
              <a:gd name="connsiteX61" fmla="*/ 776288 w 2471738"/>
              <a:gd name="connsiteY61" fmla="*/ 233363 h 1659731"/>
              <a:gd name="connsiteX62" fmla="*/ 783432 w 2471738"/>
              <a:gd name="connsiteY62" fmla="*/ 228600 h 1659731"/>
              <a:gd name="connsiteX63" fmla="*/ 790576 w 2471738"/>
              <a:gd name="connsiteY63" fmla="*/ 226219 h 1659731"/>
              <a:gd name="connsiteX64" fmla="*/ 840582 w 2471738"/>
              <a:gd name="connsiteY64" fmla="*/ 223838 h 1659731"/>
              <a:gd name="connsiteX65" fmla="*/ 862013 w 2471738"/>
              <a:gd name="connsiteY65" fmla="*/ 221456 h 1659731"/>
              <a:gd name="connsiteX66" fmla="*/ 869157 w 2471738"/>
              <a:gd name="connsiteY66" fmla="*/ 219075 h 1659731"/>
              <a:gd name="connsiteX67" fmla="*/ 902494 w 2471738"/>
              <a:gd name="connsiteY67" fmla="*/ 214313 h 1659731"/>
              <a:gd name="connsiteX68" fmla="*/ 912019 w 2471738"/>
              <a:gd name="connsiteY68" fmla="*/ 197644 h 1659731"/>
              <a:gd name="connsiteX69" fmla="*/ 916782 w 2471738"/>
              <a:gd name="connsiteY69" fmla="*/ 183356 h 1659731"/>
              <a:gd name="connsiteX70" fmla="*/ 919163 w 2471738"/>
              <a:gd name="connsiteY70" fmla="*/ 176213 h 1659731"/>
              <a:gd name="connsiteX71" fmla="*/ 928688 w 2471738"/>
              <a:gd name="connsiteY71" fmla="*/ 171450 h 1659731"/>
              <a:gd name="connsiteX72" fmla="*/ 940594 w 2471738"/>
              <a:gd name="connsiteY72" fmla="*/ 169069 h 1659731"/>
              <a:gd name="connsiteX73" fmla="*/ 988219 w 2471738"/>
              <a:gd name="connsiteY73" fmla="*/ 164306 h 1659731"/>
              <a:gd name="connsiteX74" fmla="*/ 1026319 w 2471738"/>
              <a:gd name="connsiteY74" fmla="*/ 154781 h 1659731"/>
              <a:gd name="connsiteX75" fmla="*/ 1050132 w 2471738"/>
              <a:gd name="connsiteY75" fmla="*/ 140494 h 1659731"/>
              <a:gd name="connsiteX76" fmla="*/ 1057276 w 2471738"/>
              <a:gd name="connsiteY76" fmla="*/ 138113 h 1659731"/>
              <a:gd name="connsiteX77" fmla="*/ 1102519 w 2471738"/>
              <a:gd name="connsiteY77" fmla="*/ 135731 h 1659731"/>
              <a:gd name="connsiteX78" fmla="*/ 1131094 w 2471738"/>
              <a:gd name="connsiteY78" fmla="*/ 128588 h 1659731"/>
              <a:gd name="connsiteX79" fmla="*/ 1145382 w 2471738"/>
              <a:gd name="connsiteY79" fmla="*/ 116681 h 1659731"/>
              <a:gd name="connsiteX80" fmla="*/ 1157288 w 2471738"/>
              <a:gd name="connsiteY80" fmla="*/ 111919 h 1659731"/>
              <a:gd name="connsiteX81" fmla="*/ 1166813 w 2471738"/>
              <a:gd name="connsiteY81" fmla="*/ 104775 h 1659731"/>
              <a:gd name="connsiteX82" fmla="*/ 1178719 w 2471738"/>
              <a:gd name="connsiteY82" fmla="*/ 100013 h 1659731"/>
              <a:gd name="connsiteX83" fmla="*/ 1195388 w 2471738"/>
              <a:gd name="connsiteY83" fmla="*/ 92869 h 1659731"/>
              <a:gd name="connsiteX84" fmla="*/ 1204913 w 2471738"/>
              <a:gd name="connsiteY84" fmla="*/ 85725 h 1659731"/>
              <a:gd name="connsiteX85" fmla="*/ 1228726 w 2471738"/>
              <a:gd name="connsiteY85" fmla="*/ 76200 h 1659731"/>
              <a:gd name="connsiteX86" fmla="*/ 1250157 w 2471738"/>
              <a:gd name="connsiteY86" fmla="*/ 66675 h 1659731"/>
              <a:gd name="connsiteX87" fmla="*/ 1285876 w 2471738"/>
              <a:gd name="connsiteY87" fmla="*/ 64294 h 1659731"/>
              <a:gd name="connsiteX88" fmla="*/ 1300163 w 2471738"/>
              <a:gd name="connsiteY88" fmla="*/ 59531 h 1659731"/>
              <a:gd name="connsiteX89" fmla="*/ 1312069 w 2471738"/>
              <a:gd name="connsiteY89" fmla="*/ 54769 h 1659731"/>
              <a:gd name="connsiteX90" fmla="*/ 1331119 w 2471738"/>
              <a:gd name="connsiteY90" fmla="*/ 50006 h 1659731"/>
              <a:gd name="connsiteX91" fmla="*/ 1340644 w 2471738"/>
              <a:gd name="connsiteY91" fmla="*/ 47625 h 1659731"/>
              <a:gd name="connsiteX92" fmla="*/ 1350169 w 2471738"/>
              <a:gd name="connsiteY92" fmla="*/ 45244 h 1659731"/>
              <a:gd name="connsiteX93" fmla="*/ 1376363 w 2471738"/>
              <a:gd name="connsiteY93" fmla="*/ 42863 h 1659731"/>
              <a:gd name="connsiteX94" fmla="*/ 1393032 w 2471738"/>
              <a:gd name="connsiteY94" fmla="*/ 33338 h 1659731"/>
              <a:gd name="connsiteX95" fmla="*/ 1400176 w 2471738"/>
              <a:gd name="connsiteY95" fmla="*/ 30956 h 1659731"/>
              <a:gd name="connsiteX96" fmla="*/ 1407319 w 2471738"/>
              <a:gd name="connsiteY96" fmla="*/ 23813 h 1659731"/>
              <a:gd name="connsiteX97" fmla="*/ 1433513 w 2471738"/>
              <a:gd name="connsiteY97" fmla="*/ 11906 h 1659731"/>
              <a:gd name="connsiteX98" fmla="*/ 1538288 w 2471738"/>
              <a:gd name="connsiteY98" fmla="*/ 4763 h 1659731"/>
              <a:gd name="connsiteX99" fmla="*/ 1576388 w 2471738"/>
              <a:gd name="connsiteY99" fmla="*/ 0 h 1659731"/>
              <a:gd name="connsiteX100" fmla="*/ 1690688 w 2471738"/>
              <a:gd name="connsiteY100" fmla="*/ 2381 h 1659731"/>
              <a:gd name="connsiteX101" fmla="*/ 1716882 w 2471738"/>
              <a:gd name="connsiteY101" fmla="*/ 9525 h 1659731"/>
              <a:gd name="connsiteX102" fmla="*/ 1724026 w 2471738"/>
              <a:gd name="connsiteY102" fmla="*/ 23813 h 1659731"/>
              <a:gd name="connsiteX103" fmla="*/ 1726407 w 2471738"/>
              <a:gd name="connsiteY103" fmla="*/ 50006 h 1659731"/>
              <a:gd name="connsiteX104" fmla="*/ 1728788 w 2471738"/>
              <a:gd name="connsiteY104" fmla="*/ 57150 h 1659731"/>
              <a:gd name="connsiteX105" fmla="*/ 1735932 w 2471738"/>
              <a:gd name="connsiteY105" fmla="*/ 61913 h 1659731"/>
              <a:gd name="connsiteX106" fmla="*/ 1745457 w 2471738"/>
              <a:gd name="connsiteY106" fmla="*/ 71438 h 1659731"/>
              <a:gd name="connsiteX107" fmla="*/ 1774032 w 2471738"/>
              <a:gd name="connsiteY107" fmla="*/ 78581 h 1659731"/>
              <a:gd name="connsiteX108" fmla="*/ 1812132 w 2471738"/>
              <a:gd name="connsiteY108" fmla="*/ 76200 h 1659731"/>
              <a:gd name="connsiteX109" fmla="*/ 1854994 w 2471738"/>
              <a:gd name="connsiteY109" fmla="*/ 76200 h 1659731"/>
              <a:gd name="connsiteX110" fmla="*/ 1869282 w 2471738"/>
              <a:gd name="connsiteY110" fmla="*/ 78581 h 1659731"/>
              <a:gd name="connsiteX111" fmla="*/ 1876426 w 2471738"/>
              <a:gd name="connsiteY111" fmla="*/ 83344 h 1659731"/>
              <a:gd name="connsiteX112" fmla="*/ 1883569 w 2471738"/>
              <a:gd name="connsiteY112" fmla="*/ 85725 h 1659731"/>
              <a:gd name="connsiteX113" fmla="*/ 1888332 w 2471738"/>
              <a:gd name="connsiteY113" fmla="*/ 92869 h 1659731"/>
              <a:gd name="connsiteX114" fmla="*/ 1902619 w 2471738"/>
              <a:gd name="connsiteY114" fmla="*/ 97631 h 1659731"/>
              <a:gd name="connsiteX115" fmla="*/ 1943101 w 2471738"/>
              <a:gd name="connsiteY115" fmla="*/ 97631 h 1659731"/>
              <a:gd name="connsiteX116" fmla="*/ 1950244 w 2471738"/>
              <a:gd name="connsiteY116" fmla="*/ 104775 h 1659731"/>
              <a:gd name="connsiteX117" fmla="*/ 1957388 w 2471738"/>
              <a:gd name="connsiteY117" fmla="*/ 109538 h 1659731"/>
              <a:gd name="connsiteX118" fmla="*/ 1962151 w 2471738"/>
              <a:gd name="connsiteY118" fmla="*/ 116681 h 1659731"/>
              <a:gd name="connsiteX119" fmla="*/ 1976438 w 2471738"/>
              <a:gd name="connsiteY119" fmla="*/ 123825 h 1659731"/>
              <a:gd name="connsiteX120" fmla="*/ 1985963 w 2471738"/>
              <a:gd name="connsiteY120" fmla="*/ 135731 h 1659731"/>
              <a:gd name="connsiteX121" fmla="*/ 2019301 w 2471738"/>
              <a:gd name="connsiteY121" fmla="*/ 138113 h 1659731"/>
              <a:gd name="connsiteX122" fmla="*/ 2035969 w 2471738"/>
              <a:gd name="connsiteY122" fmla="*/ 135731 h 1659731"/>
              <a:gd name="connsiteX123" fmla="*/ 2045494 w 2471738"/>
              <a:gd name="connsiteY123" fmla="*/ 138113 h 1659731"/>
              <a:gd name="connsiteX124" fmla="*/ 2074069 w 2471738"/>
              <a:gd name="connsiteY124" fmla="*/ 142875 h 1659731"/>
              <a:gd name="connsiteX125" fmla="*/ 2109788 w 2471738"/>
              <a:gd name="connsiteY125" fmla="*/ 140494 h 1659731"/>
              <a:gd name="connsiteX126" fmla="*/ 2121694 w 2471738"/>
              <a:gd name="connsiteY126" fmla="*/ 138113 h 1659731"/>
              <a:gd name="connsiteX127" fmla="*/ 2128838 w 2471738"/>
              <a:gd name="connsiteY127" fmla="*/ 140494 h 1659731"/>
              <a:gd name="connsiteX128" fmla="*/ 2145507 w 2471738"/>
              <a:gd name="connsiteY128" fmla="*/ 142875 h 1659731"/>
              <a:gd name="connsiteX129" fmla="*/ 2155032 w 2471738"/>
              <a:gd name="connsiteY129" fmla="*/ 145256 h 1659731"/>
              <a:gd name="connsiteX130" fmla="*/ 2207419 w 2471738"/>
              <a:gd name="connsiteY130" fmla="*/ 150019 h 1659731"/>
              <a:gd name="connsiteX131" fmla="*/ 2240757 w 2471738"/>
              <a:gd name="connsiteY131" fmla="*/ 150019 h 1659731"/>
              <a:gd name="connsiteX132" fmla="*/ 2255044 w 2471738"/>
              <a:gd name="connsiteY132" fmla="*/ 161925 h 1659731"/>
              <a:gd name="connsiteX133" fmla="*/ 2274094 w 2471738"/>
              <a:gd name="connsiteY133" fmla="*/ 173831 h 1659731"/>
              <a:gd name="connsiteX134" fmla="*/ 2288382 w 2471738"/>
              <a:gd name="connsiteY134" fmla="*/ 178594 h 1659731"/>
              <a:gd name="connsiteX135" fmla="*/ 2295526 w 2471738"/>
              <a:gd name="connsiteY135" fmla="*/ 185738 h 1659731"/>
              <a:gd name="connsiteX136" fmla="*/ 2309813 w 2471738"/>
              <a:gd name="connsiteY136" fmla="*/ 190500 h 1659731"/>
              <a:gd name="connsiteX137" fmla="*/ 2319338 w 2471738"/>
              <a:gd name="connsiteY137" fmla="*/ 195263 h 1659731"/>
              <a:gd name="connsiteX138" fmla="*/ 2340769 w 2471738"/>
              <a:gd name="connsiteY138" fmla="*/ 200025 h 1659731"/>
              <a:gd name="connsiteX139" fmla="*/ 2374107 w 2471738"/>
              <a:gd name="connsiteY139" fmla="*/ 209550 h 1659731"/>
              <a:gd name="connsiteX140" fmla="*/ 2386013 w 2471738"/>
              <a:gd name="connsiteY140" fmla="*/ 221456 h 1659731"/>
              <a:gd name="connsiteX141" fmla="*/ 2397919 w 2471738"/>
              <a:gd name="connsiteY141" fmla="*/ 228600 h 1659731"/>
              <a:gd name="connsiteX142" fmla="*/ 2402682 w 2471738"/>
              <a:gd name="connsiteY142" fmla="*/ 235744 h 1659731"/>
              <a:gd name="connsiteX143" fmla="*/ 2412207 w 2471738"/>
              <a:gd name="connsiteY143" fmla="*/ 240506 h 1659731"/>
              <a:gd name="connsiteX144" fmla="*/ 2421732 w 2471738"/>
              <a:gd name="connsiteY144" fmla="*/ 247650 h 1659731"/>
              <a:gd name="connsiteX145" fmla="*/ 2428876 w 2471738"/>
              <a:gd name="connsiteY145" fmla="*/ 252413 h 1659731"/>
              <a:gd name="connsiteX146" fmla="*/ 2433638 w 2471738"/>
              <a:gd name="connsiteY146" fmla="*/ 261938 h 1659731"/>
              <a:gd name="connsiteX147" fmla="*/ 2447926 w 2471738"/>
              <a:gd name="connsiteY147" fmla="*/ 271463 h 1659731"/>
              <a:gd name="connsiteX148" fmla="*/ 2466976 w 2471738"/>
              <a:gd name="connsiteY148" fmla="*/ 290513 h 1659731"/>
              <a:gd name="connsiteX149" fmla="*/ 2471738 w 2471738"/>
              <a:gd name="connsiteY149" fmla="*/ 290513 h 1659731"/>
              <a:gd name="connsiteX150" fmla="*/ 2471738 w 2471738"/>
              <a:gd name="connsiteY150" fmla="*/ 340519 h 1659731"/>
              <a:gd name="connsiteX151" fmla="*/ 2371726 w 2471738"/>
              <a:gd name="connsiteY151" fmla="*/ 307181 h 1659731"/>
              <a:gd name="connsiteX152" fmla="*/ 2264569 w 2471738"/>
              <a:gd name="connsiteY152" fmla="*/ 290513 h 1659731"/>
              <a:gd name="connsiteX153" fmla="*/ 2195513 w 2471738"/>
              <a:gd name="connsiteY153" fmla="*/ 290513 h 1659731"/>
              <a:gd name="connsiteX154" fmla="*/ 2145507 w 2471738"/>
              <a:gd name="connsiteY154" fmla="*/ 288131 h 1659731"/>
              <a:gd name="connsiteX155" fmla="*/ 2064544 w 2471738"/>
              <a:gd name="connsiteY155" fmla="*/ 271463 h 1659731"/>
              <a:gd name="connsiteX156" fmla="*/ 1964532 w 2471738"/>
              <a:gd name="connsiteY156" fmla="*/ 261938 h 1659731"/>
              <a:gd name="connsiteX157" fmla="*/ 1862138 w 2471738"/>
              <a:gd name="connsiteY157" fmla="*/ 259556 h 1659731"/>
              <a:gd name="connsiteX158" fmla="*/ 1819276 w 2471738"/>
              <a:gd name="connsiteY158" fmla="*/ 259556 h 1659731"/>
              <a:gd name="connsiteX159" fmla="*/ 1669257 w 2471738"/>
              <a:gd name="connsiteY159" fmla="*/ 280988 h 1659731"/>
              <a:gd name="connsiteX160" fmla="*/ 1576388 w 2471738"/>
              <a:gd name="connsiteY160" fmla="*/ 309563 h 1659731"/>
              <a:gd name="connsiteX161" fmla="*/ 1459707 w 2471738"/>
              <a:gd name="connsiteY161" fmla="*/ 359569 h 1659731"/>
              <a:gd name="connsiteX162" fmla="*/ 1354932 w 2471738"/>
              <a:gd name="connsiteY162" fmla="*/ 407194 h 1659731"/>
              <a:gd name="connsiteX163" fmla="*/ 1264444 w 2471738"/>
              <a:gd name="connsiteY163" fmla="*/ 497681 h 1659731"/>
              <a:gd name="connsiteX164" fmla="*/ 1190626 w 2471738"/>
              <a:gd name="connsiteY164" fmla="*/ 569119 h 1659731"/>
              <a:gd name="connsiteX165" fmla="*/ 1107282 w 2471738"/>
              <a:gd name="connsiteY165" fmla="*/ 638175 h 1659731"/>
              <a:gd name="connsiteX166" fmla="*/ 1007269 w 2471738"/>
              <a:gd name="connsiteY166" fmla="*/ 719138 h 1659731"/>
              <a:gd name="connsiteX167" fmla="*/ 907257 w 2471738"/>
              <a:gd name="connsiteY167" fmla="*/ 788194 h 1659731"/>
              <a:gd name="connsiteX168" fmla="*/ 790576 w 2471738"/>
              <a:gd name="connsiteY168" fmla="*/ 869156 h 1659731"/>
              <a:gd name="connsiteX169" fmla="*/ 650082 w 2471738"/>
              <a:gd name="connsiteY169" fmla="*/ 978694 h 1659731"/>
              <a:gd name="connsiteX170" fmla="*/ 561976 w 2471738"/>
              <a:gd name="connsiteY170" fmla="*/ 1071563 h 1659731"/>
              <a:gd name="connsiteX171" fmla="*/ 514351 w 2471738"/>
              <a:gd name="connsiteY171" fmla="*/ 1138238 h 1659731"/>
              <a:gd name="connsiteX172" fmla="*/ 452438 w 2471738"/>
              <a:gd name="connsiteY172" fmla="*/ 1235869 h 1659731"/>
              <a:gd name="connsiteX173" fmla="*/ 390526 w 2471738"/>
              <a:gd name="connsiteY173" fmla="*/ 1369219 h 1659731"/>
              <a:gd name="connsiteX174" fmla="*/ 338138 w 2471738"/>
              <a:gd name="connsiteY174" fmla="*/ 1495425 h 1659731"/>
              <a:gd name="connsiteX175" fmla="*/ 314326 w 2471738"/>
              <a:gd name="connsiteY175" fmla="*/ 1564481 h 1659731"/>
              <a:gd name="connsiteX176" fmla="*/ 297657 w 2471738"/>
              <a:gd name="connsiteY176"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4769 w 2471738"/>
              <a:gd name="connsiteY4" fmla="*/ 1543050 h 1659731"/>
              <a:gd name="connsiteX5" fmla="*/ 21432 w 2471738"/>
              <a:gd name="connsiteY5" fmla="*/ 1466850 h 1659731"/>
              <a:gd name="connsiteX6" fmla="*/ 21432 w 2471738"/>
              <a:gd name="connsiteY6" fmla="*/ 1385888 h 1659731"/>
              <a:gd name="connsiteX7" fmla="*/ 19051 w 2471738"/>
              <a:gd name="connsiteY7" fmla="*/ 1319213 h 1659731"/>
              <a:gd name="connsiteX8" fmla="*/ 7144 w 2471738"/>
              <a:gd name="connsiteY8" fmla="*/ 1233488 h 1659731"/>
              <a:gd name="connsiteX9" fmla="*/ 4763 w 2471738"/>
              <a:gd name="connsiteY9" fmla="*/ 1147763 h 1659731"/>
              <a:gd name="connsiteX10" fmla="*/ 7144 w 2471738"/>
              <a:gd name="connsiteY10" fmla="*/ 1057275 h 1659731"/>
              <a:gd name="connsiteX11" fmla="*/ 0 w 2471738"/>
              <a:gd name="connsiteY11" fmla="*/ 973932 h 1659731"/>
              <a:gd name="connsiteX12" fmla="*/ 9525 w 2471738"/>
              <a:gd name="connsiteY12" fmla="*/ 952500 h 1659731"/>
              <a:gd name="connsiteX13" fmla="*/ 23813 w 2471738"/>
              <a:gd name="connsiteY13" fmla="*/ 919163 h 1659731"/>
              <a:gd name="connsiteX14" fmla="*/ 30957 w 2471738"/>
              <a:gd name="connsiteY14" fmla="*/ 907256 h 1659731"/>
              <a:gd name="connsiteX15" fmla="*/ 80963 w 2471738"/>
              <a:gd name="connsiteY15" fmla="*/ 835819 h 1659731"/>
              <a:gd name="connsiteX16" fmla="*/ 128588 w 2471738"/>
              <a:gd name="connsiteY16" fmla="*/ 769144 h 1659731"/>
              <a:gd name="connsiteX17" fmla="*/ 180976 w 2471738"/>
              <a:gd name="connsiteY17" fmla="*/ 716756 h 1659731"/>
              <a:gd name="connsiteX18" fmla="*/ 242888 w 2471738"/>
              <a:gd name="connsiteY18" fmla="*/ 671513 h 1659731"/>
              <a:gd name="connsiteX19" fmla="*/ 273844 w 2471738"/>
              <a:gd name="connsiteY19" fmla="*/ 638175 h 1659731"/>
              <a:gd name="connsiteX20" fmla="*/ 309563 w 2471738"/>
              <a:gd name="connsiteY20" fmla="*/ 592931 h 1659731"/>
              <a:gd name="connsiteX21" fmla="*/ 314326 w 2471738"/>
              <a:gd name="connsiteY21" fmla="*/ 545306 h 1659731"/>
              <a:gd name="connsiteX22" fmla="*/ 326232 w 2471738"/>
              <a:gd name="connsiteY22" fmla="*/ 509588 h 1659731"/>
              <a:gd name="connsiteX23" fmla="*/ 333376 w 2471738"/>
              <a:gd name="connsiteY23" fmla="*/ 507206 h 1659731"/>
              <a:gd name="connsiteX24" fmla="*/ 347663 w 2471738"/>
              <a:gd name="connsiteY24" fmla="*/ 497681 h 1659731"/>
              <a:gd name="connsiteX25" fmla="*/ 361951 w 2471738"/>
              <a:gd name="connsiteY25" fmla="*/ 485775 h 1659731"/>
              <a:gd name="connsiteX26" fmla="*/ 366713 w 2471738"/>
              <a:gd name="connsiteY26" fmla="*/ 464344 h 1659731"/>
              <a:gd name="connsiteX27" fmla="*/ 376238 w 2471738"/>
              <a:gd name="connsiteY27" fmla="*/ 445294 h 1659731"/>
              <a:gd name="connsiteX28" fmla="*/ 390526 w 2471738"/>
              <a:gd name="connsiteY28" fmla="*/ 435769 h 1659731"/>
              <a:gd name="connsiteX29" fmla="*/ 395288 w 2471738"/>
              <a:gd name="connsiteY29" fmla="*/ 428625 h 1659731"/>
              <a:gd name="connsiteX30" fmla="*/ 402432 w 2471738"/>
              <a:gd name="connsiteY30" fmla="*/ 421481 h 1659731"/>
              <a:gd name="connsiteX31" fmla="*/ 407194 w 2471738"/>
              <a:gd name="connsiteY31" fmla="*/ 411956 h 1659731"/>
              <a:gd name="connsiteX32" fmla="*/ 414338 w 2471738"/>
              <a:gd name="connsiteY32" fmla="*/ 404813 h 1659731"/>
              <a:gd name="connsiteX33" fmla="*/ 431007 w 2471738"/>
              <a:gd name="connsiteY33" fmla="*/ 397669 h 1659731"/>
              <a:gd name="connsiteX34" fmla="*/ 438151 w 2471738"/>
              <a:gd name="connsiteY34" fmla="*/ 392906 h 1659731"/>
              <a:gd name="connsiteX35" fmla="*/ 454819 w 2471738"/>
              <a:gd name="connsiteY35" fmla="*/ 388144 h 1659731"/>
              <a:gd name="connsiteX36" fmla="*/ 461963 w 2471738"/>
              <a:gd name="connsiteY36" fmla="*/ 385763 h 1659731"/>
              <a:gd name="connsiteX37" fmla="*/ 469107 w 2471738"/>
              <a:gd name="connsiteY37" fmla="*/ 378619 h 1659731"/>
              <a:gd name="connsiteX38" fmla="*/ 476251 w 2471738"/>
              <a:gd name="connsiteY38" fmla="*/ 373856 h 1659731"/>
              <a:gd name="connsiteX39" fmla="*/ 481013 w 2471738"/>
              <a:gd name="connsiteY39" fmla="*/ 366713 h 1659731"/>
              <a:gd name="connsiteX40" fmla="*/ 492919 w 2471738"/>
              <a:gd name="connsiteY40" fmla="*/ 364331 h 1659731"/>
              <a:gd name="connsiteX41" fmla="*/ 500063 w 2471738"/>
              <a:gd name="connsiteY41" fmla="*/ 361950 h 1659731"/>
              <a:gd name="connsiteX42" fmla="*/ 531019 w 2471738"/>
              <a:gd name="connsiteY42" fmla="*/ 345281 h 1659731"/>
              <a:gd name="connsiteX43" fmla="*/ 547688 w 2471738"/>
              <a:gd name="connsiteY43" fmla="*/ 333375 h 1659731"/>
              <a:gd name="connsiteX44" fmla="*/ 554832 w 2471738"/>
              <a:gd name="connsiteY44" fmla="*/ 328613 h 1659731"/>
              <a:gd name="connsiteX45" fmla="*/ 561976 w 2471738"/>
              <a:gd name="connsiteY45" fmla="*/ 321469 h 1659731"/>
              <a:gd name="connsiteX46" fmla="*/ 571501 w 2471738"/>
              <a:gd name="connsiteY46" fmla="*/ 319088 h 1659731"/>
              <a:gd name="connsiteX47" fmla="*/ 583407 w 2471738"/>
              <a:gd name="connsiteY47" fmla="*/ 311944 h 1659731"/>
              <a:gd name="connsiteX48" fmla="*/ 590551 w 2471738"/>
              <a:gd name="connsiteY48" fmla="*/ 307181 h 1659731"/>
              <a:gd name="connsiteX49" fmla="*/ 609601 w 2471738"/>
              <a:gd name="connsiteY49" fmla="*/ 302419 h 1659731"/>
              <a:gd name="connsiteX50" fmla="*/ 619126 w 2471738"/>
              <a:gd name="connsiteY50" fmla="*/ 297656 h 1659731"/>
              <a:gd name="connsiteX51" fmla="*/ 628651 w 2471738"/>
              <a:gd name="connsiteY51" fmla="*/ 295275 h 1659731"/>
              <a:gd name="connsiteX52" fmla="*/ 633413 w 2471738"/>
              <a:gd name="connsiteY52" fmla="*/ 288131 h 1659731"/>
              <a:gd name="connsiteX53" fmla="*/ 659607 w 2471738"/>
              <a:gd name="connsiteY53" fmla="*/ 278606 h 1659731"/>
              <a:gd name="connsiteX54" fmla="*/ 688182 w 2471738"/>
              <a:gd name="connsiteY54" fmla="*/ 271463 h 1659731"/>
              <a:gd name="connsiteX55" fmla="*/ 702469 w 2471738"/>
              <a:gd name="connsiteY55" fmla="*/ 273844 h 1659731"/>
              <a:gd name="connsiteX56" fmla="*/ 716757 w 2471738"/>
              <a:gd name="connsiteY56" fmla="*/ 264319 h 1659731"/>
              <a:gd name="connsiteX57" fmla="*/ 731044 w 2471738"/>
              <a:gd name="connsiteY57" fmla="*/ 257175 h 1659731"/>
              <a:gd name="connsiteX58" fmla="*/ 750094 w 2471738"/>
              <a:gd name="connsiteY58" fmla="*/ 250031 h 1659731"/>
              <a:gd name="connsiteX59" fmla="*/ 762001 w 2471738"/>
              <a:gd name="connsiteY59" fmla="*/ 240506 h 1659731"/>
              <a:gd name="connsiteX60" fmla="*/ 776288 w 2471738"/>
              <a:gd name="connsiteY60" fmla="*/ 233363 h 1659731"/>
              <a:gd name="connsiteX61" fmla="*/ 783432 w 2471738"/>
              <a:gd name="connsiteY61" fmla="*/ 228600 h 1659731"/>
              <a:gd name="connsiteX62" fmla="*/ 790576 w 2471738"/>
              <a:gd name="connsiteY62" fmla="*/ 226219 h 1659731"/>
              <a:gd name="connsiteX63" fmla="*/ 840582 w 2471738"/>
              <a:gd name="connsiteY63" fmla="*/ 223838 h 1659731"/>
              <a:gd name="connsiteX64" fmla="*/ 862013 w 2471738"/>
              <a:gd name="connsiteY64" fmla="*/ 221456 h 1659731"/>
              <a:gd name="connsiteX65" fmla="*/ 869157 w 2471738"/>
              <a:gd name="connsiteY65" fmla="*/ 219075 h 1659731"/>
              <a:gd name="connsiteX66" fmla="*/ 902494 w 2471738"/>
              <a:gd name="connsiteY66" fmla="*/ 214313 h 1659731"/>
              <a:gd name="connsiteX67" fmla="*/ 912019 w 2471738"/>
              <a:gd name="connsiteY67" fmla="*/ 197644 h 1659731"/>
              <a:gd name="connsiteX68" fmla="*/ 916782 w 2471738"/>
              <a:gd name="connsiteY68" fmla="*/ 183356 h 1659731"/>
              <a:gd name="connsiteX69" fmla="*/ 919163 w 2471738"/>
              <a:gd name="connsiteY69" fmla="*/ 176213 h 1659731"/>
              <a:gd name="connsiteX70" fmla="*/ 928688 w 2471738"/>
              <a:gd name="connsiteY70" fmla="*/ 171450 h 1659731"/>
              <a:gd name="connsiteX71" fmla="*/ 940594 w 2471738"/>
              <a:gd name="connsiteY71" fmla="*/ 169069 h 1659731"/>
              <a:gd name="connsiteX72" fmla="*/ 988219 w 2471738"/>
              <a:gd name="connsiteY72" fmla="*/ 164306 h 1659731"/>
              <a:gd name="connsiteX73" fmla="*/ 1026319 w 2471738"/>
              <a:gd name="connsiteY73" fmla="*/ 154781 h 1659731"/>
              <a:gd name="connsiteX74" fmla="*/ 1050132 w 2471738"/>
              <a:gd name="connsiteY74" fmla="*/ 140494 h 1659731"/>
              <a:gd name="connsiteX75" fmla="*/ 1057276 w 2471738"/>
              <a:gd name="connsiteY75" fmla="*/ 138113 h 1659731"/>
              <a:gd name="connsiteX76" fmla="*/ 1102519 w 2471738"/>
              <a:gd name="connsiteY76" fmla="*/ 135731 h 1659731"/>
              <a:gd name="connsiteX77" fmla="*/ 1131094 w 2471738"/>
              <a:gd name="connsiteY77" fmla="*/ 128588 h 1659731"/>
              <a:gd name="connsiteX78" fmla="*/ 1145382 w 2471738"/>
              <a:gd name="connsiteY78" fmla="*/ 116681 h 1659731"/>
              <a:gd name="connsiteX79" fmla="*/ 1157288 w 2471738"/>
              <a:gd name="connsiteY79" fmla="*/ 111919 h 1659731"/>
              <a:gd name="connsiteX80" fmla="*/ 1166813 w 2471738"/>
              <a:gd name="connsiteY80" fmla="*/ 104775 h 1659731"/>
              <a:gd name="connsiteX81" fmla="*/ 1178719 w 2471738"/>
              <a:gd name="connsiteY81" fmla="*/ 100013 h 1659731"/>
              <a:gd name="connsiteX82" fmla="*/ 1195388 w 2471738"/>
              <a:gd name="connsiteY82" fmla="*/ 92869 h 1659731"/>
              <a:gd name="connsiteX83" fmla="*/ 1204913 w 2471738"/>
              <a:gd name="connsiteY83" fmla="*/ 85725 h 1659731"/>
              <a:gd name="connsiteX84" fmla="*/ 1228726 w 2471738"/>
              <a:gd name="connsiteY84" fmla="*/ 76200 h 1659731"/>
              <a:gd name="connsiteX85" fmla="*/ 1250157 w 2471738"/>
              <a:gd name="connsiteY85" fmla="*/ 66675 h 1659731"/>
              <a:gd name="connsiteX86" fmla="*/ 1285876 w 2471738"/>
              <a:gd name="connsiteY86" fmla="*/ 64294 h 1659731"/>
              <a:gd name="connsiteX87" fmla="*/ 1300163 w 2471738"/>
              <a:gd name="connsiteY87" fmla="*/ 59531 h 1659731"/>
              <a:gd name="connsiteX88" fmla="*/ 1312069 w 2471738"/>
              <a:gd name="connsiteY88" fmla="*/ 54769 h 1659731"/>
              <a:gd name="connsiteX89" fmla="*/ 1331119 w 2471738"/>
              <a:gd name="connsiteY89" fmla="*/ 50006 h 1659731"/>
              <a:gd name="connsiteX90" fmla="*/ 1340644 w 2471738"/>
              <a:gd name="connsiteY90" fmla="*/ 47625 h 1659731"/>
              <a:gd name="connsiteX91" fmla="*/ 1350169 w 2471738"/>
              <a:gd name="connsiteY91" fmla="*/ 45244 h 1659731"/>
              <a:gd name="connsiteX92" fmla="*/ 1376363 w 2471738"/>
              <a:gd name="connsiteY92" fmla="*/ 42863 h 1659731"/>
              <a:gd name="connsiteX93" fmla="*/ 1393032 w 2471738"/>
              <a:gd name="connsiteY93" fmla="*/ 33338 h 1659731"/>
              <a:gd name="connsiteX94" fmla="*/ 1400176 w 2471738"/>
              <a:gd name="connsiteY94" fmla="*/ 30956 h 1659731"/>
              <a:gd name="connsiteX95" fmla="*/ 1407319 w 2471738"/>
              <a:gd name="connsiteY95" fmla="*/ 23813 h 1659731"/>
              <a:gd name="connsiteX96" fmla="*/ 1433513 w 2471738"/>
              <a:gd name="connsiteY96" fmla="*/ 11906 h 1659731"/>
              <a:gd name="connsiteX97" fmla="*/ 1538288 w 2471738"/>
              <a:gd name="connsiteY97" fmla="*/ 4763 h 1659731"/>
              <a:gd name="connsiteX98" fmla="*/ 1576388 w 2471738"/>
              <a:gd name="connsiteY98" fmla="*/ 0 h 1659731"/>
              <a:gd name="connsiteX99" fmla="*/ 1690688 w 2471738"/>
              <a:gd name="connsiteY99" fmla="*/ 2381 h 1659731"/>
              <a:gd name="connsiteX100" fmla="*/ 1716882 w 2471738"/>
              <a:gd name="connsiteY100" fmla="*/ 9525 h 1659731"/>
              <a:gd name="connsiteX101" fmla="*/ 1724026 w 2471738"/>
              <a:gd name="connsiteY101" fmla="*/ 23813 h 1659731"/>
              <a:gd name="connsiteX102" fmla="*/ 1726407 w 2471738"/>
              <a:gd name="connsiteY102" fmla="*/ 50006 h 1659731"/>
              <a:gd name="connsiteX103" fmla="*/ 1728788 w 2471738"/>
              <a:gd name="connsiteY103" fmla="*/ 57150 h 1659731"/>
              <a:gd name="connsiteX104" fmla="*/ 1735932 w 2471738"/>
              <a:gd name="connsiteY104" fmla="*/ 61913 h 1659731"/>
              <a:gd name="connsiteX105" fmla="*/ 1745457 w 2471738"/>
              <a:gd name="connsiteY105" fmla="*/ 71438 h 1659731"/>
              <a:gd name="connsiteX106" fmla="*/ 1774032 w 2471738"/>
              <a:gd name="connsiteY106" fmla="*/ 78581 h 1659731"/>
              <a:gd name="connsiteX107" fmla="*/ 1812132 w 2471738"/>
              <a:gd name="connsiteY107" fmla="*/ 76200 h 1659731"/>
              <a:gd name="connsiteX108" fmla="*/ 1854994 w 2471738"/>
              <a:gd name="connsiteY108" fmla="*/ 76200 h 1659731"/>
              <a:gd name="connsiteX109" fmla="*/ 1869282 w 2471738"/>
              <a:gd name="connsiteY109" fmla="*/ 78581 h 1659731"/>
              <a:gd name="connsiteX110" fmla="*/ 1876426 w 2471738"/>
              <a:gd name="connsiteY110" fmla="*/ 83344 h 1659731"/>
              <a:gd name="connsiteX111" fmla="*/ 1883569 w 2471738"/>
              <a:gd name="connsiteY111" fmla="*/ 85725 h 1659731"/>
              <a:gd name="connsiteX112" fmla="*/ 1888332 w 2471738"/>
              <a:gd name="connsiteY112" fmla="*/ 92869 h 1659731"/>
              <a:gd name="connsiteX113" fmla="*/ 1902619 w 2471738"/>
              <a:gd name="connsiteY113" fmla="*/ 97631 h 1659731"/>
              <a:gd name="connsiteX114" fmla="*/ 1943101 w 2471738"/>
              <a:gd name="connsiteY114" fmla="*/ 97631 h 1659731"/>
              <a:gd name="connsiteX115" fmla="*/ 1950244 w 2471738"/>
              <a:gd name="connsiteY115" fmla="*/ 104775 h 1659731"/>
              <a:gd name="connsiteX116" fmla="*/ 1957388 w 2471738"/>
              <a:gd name="connsiteY116" fmla="*/ 109538 h 1659731"/>
              <a:gd name="connsiteX117" fmla="*/ 1962151 w 2471738"/>
              <a:gd name="connsiteY117" fmla="*/ 116681 h 1659731"/>
              <a:gd name="connsiteX118" fmla="*/ 1976438 w 2471738"/>
              <a:gd name="connsiteY118" fmla="*/ 123825 h 1659731"/>
              <a:gd name="connsiteX119" fmla="*/ 1985963 w 2471738"/>
              <a:gd name="connsiteY119" fmla="*/ 135731 h 1659731"/>
              <a:gd name="connsiteX120" fmla="*/ 2019301 w 2471738"/>
              <a:gd name="connsiteY120" fmla="*/ 138113 h 1659731"/>
              <a:gd name="connsiteX121" fmla="*/ 2035969 w 2471738"/>
              <a:gd name="connsiteY121" fmla="*/ 135731 h 1659731"/>
              <a:gd name="connsiteX122" fmla="*/ 2045494 w 2471738"/>
              <a:gd name="connsiteY122" fmla="*/ 138113 h 1659731"/>
              <a:gd name="connsiteX123" fmla="*/ 2074069 w 2471738"/>
              <a:gd name="connsiteY123" fmla="*/ 142875 h 1659731"/>
              <a:gd name="connsiteX124" fmla="*/ 2109788 w 2471738"/>
              <a:gd name="connsiteY124" fmla="*/ 140494 h 1659731"/>
              <a:gd name="connsiteX125" fmla="*/ 2121694 w 2471738"/>
              <a:gd name="connsiteY125" fmla="*/ 138113 h 1659731"/>
              <a:gd name="connsiteX126" fmla="*/ 2128838 w 2471738"/>
              <a:gd name="connsiteY126" fmla="*/ 140494 h 1659731"/>
              <a:gd name="connsiteX127" fmla="*/ 2145507 w 2471738"/>
              <a:gd name="connsiteY127" fmla="*/ 142875 h 1659731"/>
              <a:gd name="connsiteX128" fmla="*/ 2155032 w 2471738"/>
              <a:gd name="connsiteY128" fmla="*/ 145256 h 1659731"/>
              <a:gd name="connsiteX129" fmla="*/ 2207419 w 2471738"/>
              <a:gd name="connsiteY129" fmla="*/ 150019 h 1659731"/>
              <a:gd name="connsiteX130" fmla="*/ 2240757 w 2471738"/>
              <a:gd name="connsiteY130" fmla="*/ 150019 h 1659731"/>
              <a:gd name="connsiteX131" fmla="*/ 2255044 w 2471738"/>
              <a:gd name="connsiteY131" fmla="*/ 161925 h 1659731"/>
              <a:gd name="connsiteX132" fmla="*/ 2274094 w 2471738"/>
              <a:gd name="connsiteY132" fmla="*/ 173831 h 1659731"/>
              <a:gd name="connsiteX133" fmla="*/ 2288382 w 2471738"/>
              <a:gd name="connsiteY133" fmla="*/ 178594 h 1659731"/>
              <a:gd name="connsiteX134" fmla="*/ 2295526 w 2471738"/>
              <a:gd name="connsiteY134" fmla="*/ 185738 h 1659731"/>
              <a:gd name="connsiteX135" fmla="*/ 2309813 w 2471738"/>
              <a:gd name="connsiteY135" fmla="*/ 190500 h 1659731"/>
              <a:gd name="connsiteX136" fmla="*/ 2319338 w 2471738"/>
              <a:gd name="connsiteY136" fmla="*/ 195263 h 1659731"/>
              <a:gd name="connsiteX137" fmla="*/ 2340769 w 2471738"/>
              <a:gd name="connsiteY137" fmla="*/ 200025 h 1659731"/>
              <a:gd name="connsiteX138" fmla="*/ 2374107 w 2471738"/>
              <a:gd name="connsiteY138" fmla="*/ 209550 h 1659731"/>
              <a:gd name="connsiteX139" fmla="*/ 2386013 w 2471738"/>
              <a:gd name="connsiteY139" fmla="*/ 221456 h 1659731"/>
              <a:gd name="connsiteX140" fmla="*/ 2397919 w 2471738"/>
              <a:gd name="connsiteY140" fmla="*/ 228600 h 1659731"/>
              <a:gd name="connsiteX141" fmla="*/ 2402682 w 2471738"/>
              <a:gd name="connsiteY141" fmla="*/ 235744 h 1659731"/>
              <a:gd name="connsiteX142" fmla="*/ 2412207 w 2471738"/>
              <a:gd name="connsiteY142" fmla="*/ 240506 h 1659731"/>
              <a:gd name="connsiteX143" fmla="*/ 2421732 w 2471738"/>
              <a:gd name="connsiteY143" fmla="*/ 247650 h 1659731"/>
              <a:gd name="connsiteX144" fmla="*/ 2428876 w 2471738"/>
              <a:gd name="connsiteY144" fmla="*/ 252413 h 1659731"/>
              <a:gd name="connsiteX145" fmla="*/ 2433638 w 2471738"/>
              <a:gd name="connsiteY145" fmla="*/ 261938 h 1659731"/>
              <a:gd name="connsiteX146" fmla="*/ 2447926 w 2471738"/>
              <a:gd name="connsiteY146" fmla="*/ 271463 h 1659731"/>
              <a:gd name="connsiteX147" fmla="*/ 2466976 w 2471738"/>
              <a:gd name="connsiteY147" fmla="*/ 290513 h 1659731"/>
              <a:gd name="connsiteX148" fmla="*/ 2471738 w 2471738"/>
              <a:gd name="connsiteY148" fmla="*/ 290513 h 1659731"/>
              <a:gd name="connsiteX149" fmla="*/ 2471738 w 2471738"/>
              <a:gd name="connsiteY149" fmla="*/ 340519 h 1659731"/>
              <a:gd name="connsiteX150" fmla="*/ 2371726 w 2471738"/>
              <a:gd name="connsiteY150" fmla="*/ 307181 h 1659731"/>
              <a:gd name="connsiteX151" fmla="*/ 2264569 w 2471738"/>
              <a:gd name="connsiteY151" fmla="*/ 290513 h 1659731"/>
              <a:gd name="connsiteX152" fmla="*/ 2195513 w 2471738"/>
              <a:gd name="connsiteY152" fmla="*/ 290513 h 1659731"/>
              <a:gd name="connsiteX153" fmla="*/ 2145507 w 2471738"/>
              <a:gd name="connsiteY153" fmla="*/ 288131 h 1659731"/>
              <a:gd name="connsiteX154" fmla="*/ 2064544 w 2471738"/>
              <a:gd name="connsiteY154" fmla="*/ 271463 h 1659731"/>
              <a:gd name="connsiteX155" fmla="*/ 1964532 w 2471738"/>
              <a:gd name="connsiteY155" fmla="*/ 261938 h 1659731"/>
              <a:gd name="connsiteX156" fmla="*/ 1862138 w 2471738"/>
              <a:gd name="connsiteY156" fmla="*/ 259556 h 1659731"/>
              <a:gd name="connsiteX157" fmla="*/ 1819276 w 2471738"/>
              <a:gd name="connsiteY157" fmla="*/ 259556 h 1659731"/>
              <a:gd name="connsiteX158" fmla="*/ 1669257 w 2471738"/>
              <a:gd name="connsiteY158" fmla="*/ 280988 h 1659731"/>
              <a:gd name="connsiteX159" fmla="*/ 1576388 w 2471738"/>
              <a:gd name="connsiteY159" fmla="*/ 309563 h 1659731"/>
              <a:gd name="connsiteX160" fmla="*/ 1459707 w 2471738"/>
              <a:gd name="connsiteY160" fmla="*/ 359569 h 1659731"/>
              <a:gd name="connsiteX161" fmla="*/ 1354932 w 2471738"/>
              <a:gd name="connsiteY161" fmla="*/ 407194 h 1659731"/>
              <a:gd name="connsiteX162" fmla="*/ 1264444 w 2471738"/>
              <a:gd name="connsiteY162" fmla="*/ 497681 h 1659731"/>
              <a:gd name="connsiteX163" fmla="*/ 1190626 w 2471738"/>
              <a:gd name="connsiteY163" fmla="*/ 569119 h 1659731"/>
              <a:gd name="connsiteX164" fmla="*/ 1107282 w 2471738"/>
              <a:gd name="connsiteY164" fmla="*/ 638175 h 1659731"/>
              <a:gd name="connsiteX165" fmla="*/ 1007269 w 2471738"/>
              <a:gd name="connsiteY165" fmla="*/ 719138 h 1659731"/>
              <a:gd name="connsiteX166" fmla="*/ 907257 w 2471738"/>
              <a:gd name="connsiteY166" fmla="*/ 788194 h 1659731"/>
              <a:gd name="connsiteX167" fmla="*/ 790576 w 2471738"/>
              <a:gd name="connsiteY167" fmla="*/ 869156 h 1659731"/>
              <a:gd name="connsiteX168" fmla="*/ 650082 w 2471738"/>
              <a:gd name="connsiteY168" fmla="*/ 978694 h 1659731"/>
              <a:gd name="connsiteX169" fmla="*/ 561976 w 2471738"/>
              <a:gd name="connsiteY169" fmla="*/ 1071563 h 1659731"/>
              <a:gd name="connsiteX170" fmla="*/ 514351 w 2471738"/>
              <a:gd name="connsiteY170" fmla="*/ 1138238 h 1659731"/>
              <a:gd name="connsiteX171" fmla="*/ 452438 w 2471738"/>
              <a:gd name="connsiteY171" fmla="*/ 1235869 h 1659731"/>
              <a:gd name="connsiteX172" fmla="*/ 390526 w 2471738"/>
              <a:gd name="connsiteY172" fmla="*/ 1369219 h 1659731"/>
              <a:gd name="connsiteX173" fmla="*/ 338138 w 2471738"/>
              <a:gd name="connsiteY173" fmla="*/ 1495425 h 1659731"/>
              <a:gd name="connsiteX174" fmla="*/ 314326 w 2471738"/>
              <a:gd name="connsiteY174" fmla="*/ 1564481 h 1659731"/>
              <a:gd name="connsiteX175" fmla="*/ 297657 w 2471738"/>
              <a:gd name="connsiteY175" fmla="*/ 1659731 h 16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471738" h="1659731">
                <a:moveTo>
                  <a:pt x="297657" y="1659731"/>
                </a:moveTo>
                <a:lnTo>
                  <a:pt x="95251" y="1659731"/>
                </a:lnTo>
                <a:lnTo>
                  <a:pt x="80963" y="1600200"/>
                </a:lnTo>
                <a:cubicBezTo>
                  <a:pt x="75407" y="1596231"/>
                  <a:pt x="70149" y="1591807"/>
                  <a:pt x="64294" y="1588294"/>
                </a:cubicBezTo>
                <a:cubicBezTo>
                  <a:pt x="59928" y="1578769"/>
                  <a:pt x="61913" y="1563291"/>
                  <a:pt x="54769" y="1543050"/>
                </a:cubicBezTo>
                <a:cubicBezTo>
                  <a:pt x="52388" y="1526381"/>
                  <a:pt x="26988" y="1493044"/>
                  <a:pt x="21432" y="1466850"/>
                </a:cubicBezTo>
                <a:lnTo>
                  <a:pt x="21432" y="1385888"/>
                </a:lnTo>
                <a:cubicBezTo>
                  <a:pt x="20638" y="1363663"/>
                  <a:pt x="19845" y="1341438"/>
                  <a:pt x="19051" y="1319213"/>
                </a:cubicBezTo>
                <a:lnTo>
                  <a:pt x="7144" y="1233488"/>
                </a:lnTo>
                <a:cubicBezTo>
                  <a:pt x="6350" y="1204913"/>
                  <a:pt x="5557" y="1176338"/>
                  <a:pt x="4763" y="1147763"/>
                </a:cubicBezTo>
                <a:cubicBezTo>
                  <a:pt x="5557" y="1117600"/>
                  <a:pt x="6350" y="1087438"/>
                  <a:pt x="7144" y="1057275"/>
                </a:cubicBezTo>
                <a:lnTo>
                  <a:pt x="0" y="973932"/>
                </a:lnTo>
                <a:cubicBezTo>
                  <a:pt x="3175" y="967582"/>
                  <a:pt x="6125" y="958733"/>
                  <a:pt x="9525" y="952500"/>
                </a:cubicBezTo>
                <a:cubicBezTo>
                  <a:pt x="13494" y="943372"/>
                  <a:pt x="20241" y="926704"/>
                  <a:pt x="23813" y="919163"/>
                </a:cubicBezTo>
                <a:cubicBezTo>
                  <a:pt x="29561" y="910542"/>
                  <a:pt x="27296" y="914579"/>
                  <a:pt x="30957" y="907256"/>
                </a:cubicBezTo>
                <a:lnTo>
                  <a:pt x="80963" y="835819"/>
                </a:lnTo>
                <a:lnTo>
                  <a:pt x="128588" y="769144"/>
                </a:lnTo>
                <a:lnTo>
                  <a:pt x="180976" y="716756"/>
                </a:lnTo>
                <a:lnTo>
                  <a:pt x="242888" y="671513"/>
                </a:lnTo>
                <a:lnTo>
                  <a:pt x="273844" y="638175"/>
                </a:lnTo>
                <a:lnTo>
                  <a:pt x="309563" y="592931"/>
                </a:lnTo>
                <a:cubicBezTo>
                  <a:pt x="311781" y="568533"/>
                  <a:pt x="311643" y="568111"/>
                  <a:pt x="314326" y="545306"/>
                </a:cubicBezTo>
                <a:cubicBezTo>
                  <a:pt x="315799" y="532790"/>
                  <a:pt x="315475" y="518552"/>
                  <a:pt x="326232" y="509588"/>
                </a:cubicBezTo>
                <a:cubicBezTo>
                  <a:pt x="328160" y="507981"/>
                  <a:pt x="330995" y="508000"/>
                  <a:pt x="333376" y="507206"/>
                </a:cubicBezTo>
                <a:cubicBezTo>
                  <a:pt x="346914" y="493668"/>
                  <a:pt x="333880" y="504572"/>
                  <a:pt x="347663" y="497681"/>
                </a:cubicBezTo>
                <a:cubicBezTo>
                  <a:pt x="354296" y="494365"/>
                  <a:pt x="356683" y="491043"/>
                  <a:pt x="361951" y="485775"/>
                </a:cubicBezTo>
                <a:cubicBezTo>
                  <a:pt x="363162" y="478510"/>
                  <a:pt x="363628" y="471130"/>
                  <a:pt x="366713" y="464344"/>
                </a:cubicBezTo>
                <a:cubicBezTo>
                  <a:pt x="369651" y="457881"/>
                  <a:pt x="370331" y="449232"/>
                  <a:pt x="376238" y="445294"/>
                </a:cubicBezTo>
                <a:lnTo>
                  <a:pt x="390526" y="435769"/>
                </a:lnTo>
                <a:cubicBezTo>
                  <a:pt x="392113" y="433388"/>
                  <a:pt x="393456" y="430824"/>
                  <a:pt x="395288" y="428625"/>
                </a:cubicBezTo>
                <a:cubicBezTo>
                  <a:pt x="397444" y="426038"/>
                  <a:pt x="400475" y="424221"/>
                  <a:pt x="402432" y="421481"/>
                </a:cubicBezTo>
                <a:cubicBezTo>
                  <a:pt x="404495" y="418592"/>
                  <a:pt x="405131" y="414844"/>
                  <a:pt x="407194" y="411956"/>
                </a:cubicBezTo>
                <a:cubicBezTo>
                  <a:pt x="409151" y="409216"/>
                  <a:pt x="411598" y="406770"/>
                  <a:pt x="414338" y="404813"/>
                </a:cubicBezTo>
                <a:cubicBezTo>
                  <a:pt x="419490" y="401133"/>
                  <a:pt x="425175" y="399613"/>
                  <a:pt x="431007" y="397669"/>
                </a:cubicBezTo>
                <a:cubicBezTo>
                  <a:pt x="433388" y="396081"/>
                  <a:pt x="435494" y="393969"/>
                  <a:pt x="438151" y="392906"/>
                </a:cubicBezTo>
                <a:cubicBezTo>
                  <a:pt x="443516" y="390760"/>
                  <a:pt x="449284" y="389804"/>
                  <a:pt x="454819" y="388144"/>
                </a:cubicBezTo>
                <a:cubicBezTo>
                  <a:pt x="457223" y="387423"/>
                  <a:pt x="459582" y="386557"/>
                  <a:pt x="461963" y="385763"/>
                </a:cubicBezTo>
                <a:cubicBezTo>
                  <a:pt x="464344" y="383382"/>
                  <a:pt x="466520" y="380775"/>
                  <a:pt x="469107" y="378619"/>
                </a:cubicBezTo>
                <a:cubicBezTo>
                  <a:pt x="471306" y="376787"/>
                  <a:pt x="474227" y="375880"/>
                  <a:pt x="476251" y="373856"/>
                </a:cubicBezTo>
                <a:cubicBezTo>
                  <a:pt x="478274" y="371833"/>
                  <a:pt x="478528" y="368133"/>
                  <a:pt x="481013" y="366713"/>
                </a:cubicBezTo>
                <a:cubicBezTo>
                  <a:pt x="484527" y="364705"/>
                  <a:pt x="488993" y="365313"/>
                  <a:pt x="492919" y="364331"/>
                </a:cubicBezTo>
                <a:cubicBezTo>
                  <a:pt x="495354" y="363722"/>
                  <a:pt x="497778" y="362989"/>
                  <a:pt x="500063" y="361950"/>
                </a:cubicBezTo>
                <a:cubicBezTo>
                  <a:pt x="513026" y="356058"/>
                  <a:pt x="519692" y="352360"/>
                  <a:pt x="531019" y="345281"/>
                </a:cubicBezTo>
                <a:cubicBezTo>
                  <a:pt x="540012" y="339660"/>
                  <a:pt x="537889" y="340374"/>
                  <a:pt x="547688" y="333375"/>
                </a:cubicBezTo>
                <a:cubicBezTo>
                  <a:pt x="550017" y="331712"/>
                  <a:pt x="552633" y="330445"/>
                  <a:pt x="554832" y="328613"/>
                </a:cubicBezTo>
                <a:cubicBezTo>
                  <a:pt x="557419" y="326457"/>
                  <a:pt x="559052" y="323140"/>
                  <a:pt x="561976" y="321469"/>
                </a:cubicBezTo>
                <a:cubicBezTo>
                  <a:pt x="564818" y="319845"/>
                  <a:pt x="568326" y="319882"/>
                  <a:pt x="571501" y="319088"/>
                </a:cubicBezTo>
                <a:cubicBezTo>
                  <a:pt x="575470" y="316707"/>
                  <a:pt x="579482" y="314397"/>
                  <a:pt x="583407" y="311944"/>
                </a:cubicBezTo>
                <a:cubicBezTo>
                  <a:pt x="585834" y="310427"/>
                  <a:pt x="587861" y="308159"/>
                  <a:pt x="590551" y="307181"/>
                </a:cubicBezTo>
                <a:cubicBezTo>
                  <a:pt x="596702" y="304944"/>
                  <a:pt x="609601" y="302419"/>
                  <a:pt x="609601" y="302419"/>
                </a:cubicBezTo>
                <a:cubicBezTo>
                  <a:pt x="612776" y="300831"/>
                  <a:pt x="615802" y="298902"/>
                  <a:pt x="619126" y="297656"/>
                </a:cubicBezTo>
                <a:cubicBezTo>
                  <a:pt x="622190" y="296507"/>
                  <a:pt x="625928" y="297090"/>
                  <a:pt x="628651" y="295275"/>
                </a:cubicBezTo>
                <a:cubicBezTo>
                  <a:pt x="631032" y="293687"/>
                  <a:pt x="631389" y="290155"/>
                  <a:pt x="633413" y="288131"/>
                </a:cubicBezTo>
                <a:cubicBezTo>
                  <a:pt x="640415" y="281129"/>
                  <a:pt x="650643" y="280715"/>
                  <a:pt x="659607" y="278606"/>
                </a:cubicBezTo>
                <a:cubicBezTo>
                  <a:pt x="669164" y="276357"/>
                  <a:pt x="688182" y="271463"/>
                  <a:pt x="688182" y="271463"/>
                </a:cubicBezTo>
                <a:cubicBezTo>
                  <a:pt x="692944" y="272257"/>
                  <a:pt x="697641" y="273844"/>
                  <a:pt x="702469" y="273844"/>
                </a:cubicBezTo>
                <a:cubicBezTo>
                  <a:pt x="718191" y="273844"/>
                  <a:pt x="707187" y="271497"/>
                  <a:pt x="716757" y="264319"/>
                </a:cubicBezTo>
                <a:cubicBezTo>
                  <a:pt x="721017" y="261124"/>
                  <a:pt x="726178" y="259338"/>
                  <a:pt x="731044" y="257175"/>
                </a:cubicBezTo>
                <a:cubicBezTo>
                  <a:pt x="739500" y="253417"/>
                  <a:pt x="740529" y="255770"/>
                  <a:pt x="750094" y="250031"/>
                </a:cubicBezTo>
                <a:cubicBezTo>
                  <a:pt x="754452" y="247416"/>
                  <a:pt x="757713" y="243235"/>
                  <a:pt x="762001" y="240506"/>
                </a:cubicBezTo>
                <a:cubicBezTo>
                  <a:pt x="766493" y="237648"/>
                  <a:pt x="771634" y="235949"/>
                  <a:pt x="776288" y="233363"/>
                </a:cubicBezTo>
                <a:cubicBezTo>
                  <a:pt x="778790" y="231973"/>
                  <a:pt x="780872" y="229880"/>
                  <a:pt x="783432" y="228600"/>
                </a:cubicBezTo>
                <a:cubicBezTo>
                  <a:pt x="785677" y="227477"/>
                  <a:pt x="788075" y="226427"/>
                  <a:pt x="790576" y="226219"/>
                </a:cubicBezTo>
                <a:cubicBezTo>
                  <a:pt x="807206" y="224833"/>
                  <a:pt x="823913" y="224632"/>
                  <a:pt x="840582" y="223838"/>
                </a:cubicBezTo>
                <a:cubicBezTo>
                  <a:pt x="847726" y="223044"/>
                  <a:pt x="854923" y="222638"/>
                  <a:pt x="862013" y="221456"/>
                </a:cubicBezTo>
                <a:cubicBezTo>
                  <a:pt x="864489" y="221043"/>
                  <a:pt x="866685" y="219511"/>
                  <a:pt x="869157" y="219075"/>
                </a:cubicBezTo>
                <a:cubicBezTo>
                  <a:pt x="880211" y="217124"/>
                  <a:pt x="891382" y="215900"/>
                  <a:pt x="902494" y="214313"/>
                </a:cubicBezTo>
                <a:cubicBezTo>
                  <a:pt x="909037" y="188149"/>
                  <a:pt x="899121" y="220862"/>
                  <a:pt x="912019" y="197644"/>
                </a:cubicBezTo>
                <a:cubicBezTo>
                  <a:pt x="914457" y="193255"/>
                  <a:pt x="915194" y="188119"/>
                  <a:pt x="916782" y="183356"/>
                </a:cubicBezTo>
                <a:cubicBezTo>
                  <a:pt x="917576" y="180975"/>
                  <a:pt x="916918" y="177336"/>
                  <a:pt x="919163" y="176213"/>
                </a:cubicBezTo>
                <a:cubicBezTo>
                  <a:pt x="922338" y="174625"/>
                  <a:pt x="925320" y="172573"/>
                  <a:pt x="928688" y="171450"/>
                </a:cubicBezTo>
                <a:cubicBezTo>
                  <a:pt x="932528" y="170170"/>
                  <a:pt x="936643" y="169947"/>
                  <a:pt x="940594" y="169069"/>
                </a:cubicBezTo>
                <a:cubicBezTo>
                  <a:pt x="966268" y="163364"/>
                  <a:pt x="932063" y="167817"/>
                  <a:pt x="988219" y="164306"/>
                </a:cubicBezTo>
                <a:cubicBezTo>
                  <a:pt x="1008900" y="160859"/>
                  <a:pt x="1012346" y="163165"/>
                  <a:pt x="1026319" y="154781"/>
                </a:cubicBezTo>
                <a:cubicBezTo>
                  <a:pt x="1040424" y="146318"/>
                  <a:pt x="1037432" y="145936"/>
                  <a:pt x="1050132" y="140494"/>
                </a:cubicBezTo>
                <a:cubicBezTo>
                  <a:pt x="1052439" y="139505"/>
                  <a:pt x="1054776" y="138340"/>
                  <a:pt x="1057276" y="138113"/>
                </a:cubicBezTo>
                <a:cubicBezTo>
                  <a:pt x="1072316" y="136746"/>
                  <a:pt x="1087438" y="136525"/>
                  <a:pt x="1102519" y="135731"/>
                </a:cubicBezTo>
                <a:cubicBezTo>
                  <a:pt x="1112044" y="133350"/>
                  <a:pt x="1121780" y="131693"/>
                  <a:pt x="1131094" y="128588"/>
                </a:cubicBezTo>
                <a:cubicBezTo>
                  <a:pt x="1139689" y="125723"/>
                  <a:pt x="1137804" y="121417"/>
                  <a:pt x="1145382" y="116681"/>
                </a:cubicBezTo>
                <a:cubicBezTo>
                  <a:pt x="1149007" y="114416"/>
                  <a:pt x="1153552" y="113995"/>
                  <a:pt x="1157288" y="111919"/>
                </a:cubicBezTo>
                <a:cubicBezTo>
                  <a:pt x="1160757" y="109992"/>
                  <a:pt x="1163344" y="106702"/>
                  <a:pt x="1166813" y="104775"/>
                </a:cubicBezTo>
                <a:cubicBezTo>
                  <a:pt x="1170549" y="102699"/>
                  <a:pt x="1174896" y="101925"/>
                  <a:pt x="1178719" y="100013"/>
                </a:cubicBezTo>
                <a:cubicBezTo>
                  <a:pt x="1195165" y="91790"/>
                  <a:pt x="1175563" y="97825"/>
                  <a:pt x="1195388" y="92869"/>
                </a:cubicBezTo>
                <a:cubicBezTo>
                  <a:pt x="1198563" y="90488"/>
                  <a:pt x="1201363" y="87500"/>
                  <a:pt x="1204913" y="85725"/>
                </a:cubicBezTo>
                <a:cubicBezTo>
                  <a:pt x="1243945" y="66210"/>
                  <a:pt x="1199596" y="92847"/>
                  <a:pt x="1228726" y="76200"/>
                </a:cubicBezTo>
                <a:cubicBezTo>
                  <a:pt x="1237061" y="71437"/>
                  <a:pt x="1238391" y="67459"/>
                  <a:pt x="1250157" y="66675"/>
                </a:cubicBezTo>
                <a:lnTo>
                  <a:pt x="1285876" y="64294"/>
                </a:lnTo>
                <a:cubicBezTo>
                  <a:pt x="1290638" y="62706"/>
                  <a:pt x="1295445" y="61247"/>
                  <a:pt x="1300163" y="59531"/>
                </a:cubicBezTo>
                <a:cubicBezTo>
                  <a:pt x="1304180" y="58070"/>
                  <a:pt x="1307984" y="56026"/>
                  <a:pt x="1312069" y="54769"/>
                </a:cubicBezTo>
                <a:cubicBezTo>
                  <a:pt x="1318325" y="52844"/>
                  <a:pt x="1324769" y="51594"/>
                  <a:pt x="1331119" y="50006"/>
                </a:cubicBezTo>
                <a:lnTo>
                  <a:pt x="1340644" y="47625"/>
                </a:lnTo>
                <a:cubicBezTo>
                  <a:pt x="1343819" y="46831"/>
                  <a:pt x="1346910" y="45540"/>
                  <a:pt x="1350169" y="45244"/>
                </a:cubicBezTo>
                <a:lnTo>
                  <a:pt x="1376363" y="42863"/>
                </a:lnTo>
                <a:cubicBezTo>
                  <a:pt x="1383540" y="38078"/>
                  <a:pt x="1384569" y="36965"/>
                  <a:pt x="1393032" y="33338"/>
                </a:cubicBezTo>
                <a:cubicBezTo>
                  <a:pt x="1395339" y="32349"/>
                  <a:pt x="1397795" y="31750"/>
                  <a:pt x="1400176" y="30956"/>
                </a:cubicBezTo>
                <a:cubicBezTo>
                  <a:pt x="1402557" y="28575"/>
                  <a:pt x="1404625" y="25833"/>
                  <a:pt x="1407319" y="23813"/>
                </a:cubicBezTo>
                <a:cubicBezTo>
                  <a:pt x="1414932" y="18103"/>
                  <a:pt x="1424160" y="13776"/>
                  <a:pt x="1433513" y="11906"/>
                </a:cubicBezTo>
                <a:cubicBezTo>
                  <a:pt x="1483801" y="1850"/>
                  <a:pt x="1449235" y="7382"/>
                  <a:pt x="1538288" y="4763"/>
                </a:cubicBezTo>
                <a:cubicBezTo>
                  <a:pt x="1545674" y="3708"/>
                  <a:pt x="1570378" y="0"/>
                  <a:pt x="1576388" y="0"/>
                </a:cubicBezTo>
                <a:cubicBezTo>
                  <a:pt x="1614496" y="0"/>
                  <a:pt x="1652588" y="1587"/>
                  <a:pt x="1690688" y="2381"/>
                </a:cubicBezTo>
                <a:cubicBezTo>
                  <a:pt x="1712173" y="7753"/>
                  <a:pt x="1703528" y="5074"/>
                  <a:pt x="1716882" y="9525"/>
                </a:cubicBezTo>
                <a:cubicBezTo>
                  <a:pt x="1720310" y="14668"/>
                  <a:pt x="1723130" y="17541"/>
                  <a:pt x="1724026" y="23813"/>
                </a:cubicBezTo>
                <a:cubicBezTo>
                  <a:pt x="1725266" y="32492"/>
                  <a:pt x="1725167" y="41327"/>
                  <a:pt x="1726407" y="50006"/>
                </a:cubicBezTo>
                <a:cubicBezTo>
                  <a:pt x="1726762" y="52491"/>
                  <a:pt x="1727220" y="55190"/>
                  <a:pt x="1728788" y="57150"/>
                </a:cubicBezTo>
                <a:cubicBezTo>
                  <a:pt x="1730576" y="59385"/>
                  <a:pt x="1733759" y="60050"/>
                  <a:pt x="1735932" y="61913"/>
                </a:cubicBezTo>
                <a:cubicBezTo>
                  <a:pt x="1739341" y="64835"/>
                  <a:pt x="1741607" y="69128"/>
                  <a:pt x="1745457" y="71438"/>
                </a:cubicBezTo>
                <a:cubicBezTo>
                  <a:pt x="1752714" y="75792"/>
                  <a:pt x="1765960" y="77236"/>
                  <a:pt x="1774032" y="78581"/>
                </a:cubicBezTo>
                <a:cubicBezTo>
                  <a:pt x="1786732" y="77787"/>
                  <a:pt x="1799407" y="76200"/>
                  <a:pt x="1812132" y="76200"/>
                </a:cubicBezTo>
                <a:cubicBezTo>
                  <a:pt x="1869281" y="76200"/>
                  <a:pt x="1797845" y="82549"/>
                  <a:pt x="1854994" y="76200"/>
                </a:cubicBezTo>
                <a:cubicBezTo>
                  <a:pt x="1859757" y="76994"/>
                  <a:pt x="1864701" y="77054"/>
                  <a:pt x="1869282" y="78581"/>
                </a:cubicBezTo>
                <a:cubicBezTo>
                  <a:pt x="1871997" y="79486"/>
                  <a:pt x="1873866" y="82064"/>
                  <a:pt x="1876426" y="83344"/>
                </a:cubicBezTo>
                <a:cubicBezTo>
                  <a:pt x="1878671" y="84466"/>
                  <a:pt x="1881188" y="84931"/>
                  <a:pt x="1883569" y="85725"/>
                </a:cubicBezTo>
                <a:cubicBezTo>
                  <a:pt x="1885157" y="88106"/>
                  <a:pt x="1885905" y="91352"/>
                  <a:pt x="1888332" y="92869"/>
                </a:cubicBezTo>
                <a:cubicBezTo>
                  <a:pt x="1892589" y="95530"/>
                  <a:pt x="1902619" y="97631"/>
                  <a:pt x="1902619" y="97631"/>
                </a:cubicBezTo>
                <a:cubicBezTo>
                  <a:pt x="1916803" y="95858"/>
                  <a:pt x="1928785" y="92859"/>
                  <a:pt x="1943101" y="97631"/>
                </a:cubicBezTo>
                <a:cubicBezTo>
                  <a:pt x="1946296" y="98696"/>
                  <a:pt x="1947657" y="102619"/>
                  <a:pt x="1950244" y="104775"/>
                </a:cubicBezTo>
                <a:cubicBezTo>
                  <a:pt x="1952443" y="106607"/>
                  <a:pt x="1955007" y="107950"/>
                  <a:pt x="1957388" y="109538"/>
                </a:cubicBezTo>
                <a:cubicBezTo>
                  <a:pt x="1958976" y="111919"/>
                  <a:pt x="1959916" y="114893"/>
                  <a:pt x="1962151" y="116681"/>
                </a:cubicBezTo>
                <a:cubicBezTo>
                  <a:pt x="1981512" y="132170"/>
                  <a:pt x="1956370" y="103758"/>
                  <a:pt x="1976438" y="123825"/>
                </a:cubicBezTo>
                <a:cubicBezTo>
                  <a:pt x="1980032" y="127419"/>
                  <a:pt x="1981141" y="134124"/>
                  <a:pt x="1985963" y="135731"/>
                </a:cubicBezTo>
                <a:cubicBezTo>
                  <a:pt x="1996532" y="139254"/>
                  <a:pt x="2008188" y="137319"/>
                  <a:pt x="2019301" y="138113"/>
                </a:cubicBezTo>
                <a:cubicBezTo>
                  <a:pt x="2024857" y="137319"/>
                  <a:pt x="2030357" y="135731"/>
                  <a:pt x="2035969" y="135731"/>
                </a:cubicBezTo>
                <a:cubicBezTo>
                  <a:pt x="2039242" y="135731"/>
                  <a:pt x="2042299" y="137403"/>
                  <a:pt x="2045494" y="138113"/>
                </a:cubicBezTo>
                <a:cubicBezTo>
                  <a:pt x="2058020" y="140897"/>
                  <a:pt x="2060167" y="140889"/>
                  <a:pt x="2074069" y="142875"/>
                </a:cubicBezTo>
                <a:cubicBezTo>
                  <a:pt x="2085975" y="142081"/>
                  <a:pt x="2097914" y="141681"/>
                  <a:pt x="2109788" y="140494"/>
                </a:cubicBezTo>
                <a:cubicBezTo>
                  <a:pt x="2113815" y="140091"/>
                  <a:pt x="2117647" y="138113"/>
                  <a:pt x="2121694" y="138113"/>
                </a:cubicBezTo>
                <a:cubicBezTo>
                  <a:pt x="2124204" y="138113"/>
                  <a:pt x="2126377" y="140002"/>
                  <a:pt x="2128838" y="140494"/>
                </a:cubicBezTo>
                <a:cubicBezTo>
                  <a:pt x="2134342" y="141595"/>
                  <a:pt x="2139985" y="141871"/>
                  <a:pt x="2145507" y="142875"/>
                </a:cubicBezTo>
                <a:cubicBezTo>
                  <a:pt x="2148727" y="143460"/>
                  <a:pt x="2151804" y="144718"/>
                  <a:pt x="2155032" y="145256"/>
                </a:cubicBezTo>
                <a:cubicBezTo>
                  <a:pt x="2171976" y="148080"/>
                  <a:pt x="2190610" y="148818"/>
                  <a:pt x="2207419" y="150019"/>
                </a:cubicBezTo>
                <a:cubicBezTo>
                  <a:pt x="2221972" y="147594"/>
                  <a:pt x="2224931" y="145703"/>
                  <a:pt x="2240757" y="150019"/>
                </a:cubicBezTo>
                <a:cubicBezTo>
                  <a:pt x="2246033" y="151458"/>
                  <a:pt x="2251373" y="158865"/>
                  <a:pt x="2255044" y="161925"/>
                </a:cubicBezTo>
                <a:cubicBezTo>
                  <a:pt x="2257793" y="164216"/>
                  <a:pt x="2273068" y="173365"/>
                  <a:pt x="2274094" y="173831"/>
                </a:cubicBezTo>
                <a:cubicBezTo>
                  <a:pt x="2278664" y="175908"/>
                  <a:pt x="2283619" y="177006"/>
                  <a:pt x="2288382" y="178594"/>
                </a:cubicBezTo>
                <a:cubicBezTo>
                  <a:pt x="2290763" y="180975"/>
                  <a:pt x="2292582" y="184103"/>
                  <a:pt x="2295526" y="185738"/>
                </a:cubicBezTo>
                <a:cubicBezTo>
                  <a:pt x="2299914" y="188176"/>
                  <a:pt x="2305323" y="188255"/>
                  <a:pt x="2309813" y="190500"/>
                </a:cubicBezTo>
                <a:cubicBezTo>
                  <a:pt x="2312988" y="192088"/>
                  <a:pt x="2316014" y="194017"/>
                  <a:pt x="2319338" y="195263"/>
                </a:cubicBezTo>
                <a:cubicBezTo>
                  <a:pt x="2325688" y="197644"/>
                  <a:pt x="2334436" y="198216"/>
                  <a:pt x="2340769" y="200025"/>
                </a:cubicBezTo>
                <a:cubicBezTo>
                  <a:pt x="2380080" y="211256"/>
                  <a:pt x="2347272" y="204183"/>
                  <a:pt x="2374107" y="209550"/>
                </a:cubicBezTo>
                <a:cubicBezTo>
                  <a:pt x="2378076" y="213519"/>
                  <a:pt x="2381630" y="217950"/>
                  <a:pt x="2386013" y="221456"/>
                </a:cubicBezTo>
                <a:cubicBezTo>
                  <a:pt x="2389627" y="224347"/>
                  <a:pt x="2394405" y="225588"/>
                  <a:pt x="2397919" y="228600"/>
                </a:cubicBezTo>
                <a:cubicBezTo>
                  <a:pt x="2400092" y="230463"/>
                  <a:pt x="2400483" y="233912"/>
                  <a:pt x="2402682" y="235744"/>
                </a:cubicBezTo>
                <a:cubicBezTo>
                  <a:pt x="2405409" y="238016"/>
                  <a:pt x="2409197" y="238625"/>
                  <a:pt x="2412207" y="240506"/>
                </a:cubicBezTo>
                <a:cubicBezTo>
                  <a:pt x="2415573" y="242609"/>
                  <a:pt x="2418503" y="245343"/>
                  <a:pt x="2421732" y="247650"/>
                </a:cubicBezTo>
                <a:cubicBezTo>
                  <a:pt x="2424061" y="249314"/>
                  <a:pt x="2426495" y="250825"/>
                  <a:pt x="2428876" y="252413"/>
                </a:cubicBezTo>
                <a:cubicBezTo>
                  <a:pt x="2430463" y="255588"/>
                  <a:pt x="2431128" y="259428"/>
                  <a:pt x="2433638" y="261938"/>
                </a:cubicBezTo>
                <a:cubicBezTo>
                  <a:pt x="2437685" y="265985"/>
                  <a:pt x="2444262" y="267066"/>
                  <a:pt x="2447926" y="271463"/>
                </a:cubicBezTo>
                <a:cubicBezTo>
                  <a:pt x="2452782" y="277290"/>
                  <a:pt x="2458775" y="287232"/>
                  <a:pt x="2466976" y="290513"/>
                </a:cubicBezTo>
                <a:cubicBezTo>
                  <a:pt x="2468450" y="291103"/>
                  <a:pt x="2470151" y="290513"/>
                  <a:pt x="2471738" y="290513"/>
                </a:cubicBezTo>
                <a:lnTo>
                  <a:pt x="2471738" y="340519"/>
                </a:lnTo>
                <a:lnTo>
                  <a:pt x="2371726" y="307181"/>
                </a:lnTo>
                <a:lnTo>
                  <a:pt x="2264569" y="290513"/>
                </a:lnTo>
                <a:lnTo>
                  <a:pt x="2195513" y="290513"/>
                </a:lnTo>
                <a:lnTo>
                  <a:pt x="2145507" y="288131"/>
                </a:lnTo>
                <a:lnTo>
                  <a:pt x="2064544" y="271463"/>
                </a:lnTo>
                <a:lnTo>
                  <a:pt x="1964532" y="261938"/>
                </a:lnTo>
                <a:lnTo>
                  <a:pt x="1862138" y="259556"/>
                </a:lnTo>
                <a:lnTo>
                  <a:pt x="1819276" y="259556"/>
                </a:lnTo>
                <a:lnTo>
                  <a:pt x="1669257" y="280988"/>
                </a:lnTo>
                <a:lnTo>
                  <a:pt x="1576388" y="309563"/>
                </a:lnTo>
                <a:lnTo>
                  <a:pt x="1459707" y="359569"/>
                </a:lnTo>
                <a:lnTo>
                  <a:pt x="1354932" y="407194"/>
                </a:lnTo>
                <a:lnTo>
                  <a:pt x="1264444" y="497681"/>
                </a:lnTo>
                <a:lnTo>
                  <a:pt x="1190626" y="569119"/>
                </a:lnTo>
                <a:lnTo>
                  <a:pt x="1107282" y="638175"/>
                </a:lnTo>
                <a:lnTo>
                  <a:pt x="1007269" y="719138"/>
                </a:lnTo>
                <a:lnTo>
                  <a:pt x="907257" y="788194"/>
                </a:lnTo>
                <a:lnTo>
                  <a:pt x="790576" y="869156"/>
                </a:lnTo>
                <a:lnTo>
                  <a:pt x="650082" y="978694"/>
                </a:lnTo>
                <a:lnTo>
                  <a:pt x="561976" y="1071563"/>
                </a:lnTo>
                <a:lnTo>
                  <a:pt x="514351" y="1138238"/>
                </a:lnTo>
                <a:lnTo>
                  <a:pt x="452438" y="1235869"/>
                </a:lnTo>
                <a:lnTo>
                  <a:pt x="390526" y="1369219"/>
                </a:lnTo>
                <a:lnTo>
                  <a:pt x="338138" y="1495425"/>
                </a:lnTo>
                <a:lnTo>
                  <a:pt x="314326" y="1564481"/>
                </a:lnTo>
                <a:lnTo>
                  <a:pt x="297657" y="1659731"/>
                </a:lnTo>
                <a:close/>
              </a:path>
            </a:pathLst>
          </a:custGeom>
          <a:solidFill>
            <a:schemeClr val="accent3">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55342" name="Freeform 82">
            <a:extLst>
              <a:ext uri="{FF2B5EF4-FFF2-40B4-BE49-F238E27FC236}">
                <a16:creationId xmlns:a16="http://schemas.microsoft.com/office/drawing/2014/main" id="{7D7BB7B2-CFD6-E8D2-FFBA-A1381B5B278D}"/>
              </a:ext>
            </a:extLst>
          </p:cNvPr>
          <p:cNvSpPr>
            <a:spLocks/>
          </p:cNvSpPr>
          <p:nvPr/>
        </p:nvSpPr>
        <p:spPr bwMode="auto">
          <a:xfrm>
            <a:off x="5038725" y="3295650"/>
            <a:ext cx="2082800" cy="1347788"/>
          </a:xfrm>
          <a:custGeom>
            <a:avLst/>
            <a:gdLst>
              <a:gd name="T0" fmla="*/ 0 w 2147887"/>
              <a:gd name="T1" fmla="*/ 127089 h 1395412"/>
              <a:gd name="T2" fmla="*/ 4561 w 2147887"/>
              <a:gd name="T3" fmla="*/ 110175 h 1395412"/>
              <a:gd name="T4" fmla="*/ 15104 w 2147887"/>
              <a:gd name="T5" fmla="*/ 91958 h 1395412"/>
              <a:gd name="T6" fmla="*/ 26791 w 2147887"/>
              <a:gd name="T7" fmla="*/ 77424 h 1395412"/>
              <a:gd name="T8" fmla="*/ 48733 w 2147887"/>
              <a:gd name="T9" fmla="*/ 62244 h 1395412"/>
              <a:gd name="T10" fmla="*/ 61844 w 2147887"/>
              <a:gd name="T11" fmla="*/ 54436 h 1395412"/>
              <a:gd name="T12" fmla="*/ 85213 w 2147887"/>
              <a:gd name="T13" fmla="*/ 42508 h 1395412"/>
              <a:gd name="T14" fmla="*/ 106016 w 2147887"/>
              <a:gd name="T15" fmla="*/ 28845 h 1395412"/>
              <a:gd name="T16" fmla="*/ 128818 w 2147887"/>
              <a:gd name="T17" fmla="*/ 15183 h 1395412"/>
              <a:gd name="T18" fmla="*/ 143921 w 2147887"/>
              <a:gd name="T19" fmla="*/ 8459 h 1395412"/>
              <a:gd name="T20" fmla="*/ 161875 w 2147887"/>
              <a:gd name="T21" fmla="*/ 3036 h 1395412"/>
              <a:gd name="T22" fmla="*/ 174704 w 2147887"/>
              <a:gd name="T23" fmla="*/ 433 h 1395412"/>
              <a:gd name="T24" fmla="*/ 194365 w 2147887"/>
              <a:gd name="T25" fmla="*/ 433 h 1395412"/>
              <a:gd name="T26" fmla="*/ 219444 w 2147887"/>
              <a:gd name="T27" fmla="*/ 2603 h 1395412"/>
              <a:gd name="T28" fmla="*/ 238540 w 2147887"/>
              <a:gd name="T29" fmla="*/ 4118 h 1395412"/>
              <a:gd name="T30" fmla="*/ 257067 w 2147887"/>
              <a:gd name="T31" fmla="*/ 8676 h 1395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7887"/>
              <a:gd name="T49" fmla="*/ 0 h 1395412"/>
              <a:gd name="T50" fmla="*/ 2147887 w 2147887"/>
              <a:gd name="T51" fmla="*/ 1395412 h 13954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7887" h="1395412">
                <a:moveTo>
                  <a:pt x="0" y="1395412"/>
                </a:moveTo>
                <a:cubicBezTo>
                  <a:pt x="8533" y="1334690"/>
                  <a:pt x="17066" y="1273968"/>
                  <a:pt x="38100" y="1209674"/>
                </a:cubicBezTo>
                <a:cubicBezTo>
                  <a:pt x="59134" y="1145380"/>
                  <a:pt x="95250" y="1069577"/>
                  <a:pt x="126206" y="1009649"/>
                </a:cubicBezTo>
                <a:cubicBezTo>
                  <a:pt x="157162" y="949721"/>
                  <a:pt x="177006" y="904478"/>
                  <a:pt x="223837" y="850106"/>
                </a:cubicBezTo>
                <a:cubicBezTo>
                  <a:pt x="270668" y="795734"/>
                  <a:pt x="358378" y="725487"/>
                  <a:pt x="407194" y="683418"/>
                </a:cubicBezTo>
                <a:cubicBezTo>
                  <a:pt x="456010" y="641349"/>
                  <a:pt x="465931" y="633809"/>
                  <a:pt x="516731" y="597693"/>
                </a:cubicBezTo>
                <a:cubicBezTo>
                  <a:pt x="567531" y="561577"/>
                  <a:pt x="650478" y="513555"/>
                  <a:pt x="711994" y="466724"/>
                </a:cubicBezTo>
                <a:cubicBezTo>
                  <a:pt x="773510" y="419893"/>
                  <a:pt x="825103" y="366712"/>
                  <a:pt x="885825" y="316706"/>
                </a:cubicBezTo>
                <a:cubicBezTo>
                  <a:pt x="946547" y="266700"/>
                  <a:pt x="1023541" y="203993"/>
                  <a:pt x="1076325" y="166687"/>
                </a:cubicBezTo>
                <a:cubicBezTo>
                  <a:pt x="1129109" y="129381"/>
                  <a:pt x="1156494" y="115093"/>
                  <a:pt x="1202531" y="92868"/>
                </a:cubicBezTo>
                <a:cubicBezTo>
                  <a:pt x="1248568" y="70643"/>
                  <a:pt x="1309688" y="48021"/>
                  <a:pt x="1352550" y="33337"/>
                </a:cubicBezTo>
                <a:cubicBezTo>
                  <a:pt x="1395412" y="18653"/>
                  <a:pt x="1414462" y="9524"/>
                  <a:pt x="1459706" y="4762"/>
                </a:cubicBezTo>
                <a:cubicBezTo>
                  <a:pt x="1504950" y="0"/>
                  <a:pt x="1561703" y="793"/>
                  <a:pt x="1624012" y="4762"/>
                </a:cubicBezTo>
                <a:cubicBezTo>
                  <a:pt x="1686321" y="8731"/>
                  <a:pt x="1833562" y="28574"/>
                  <a:pt x="1833562" y="28574"/>
                </a:cubicBezTo>
                <a:cubicBezTo>
                  <a:pt x="1895078" y="35321"/>
                  <a:pt x="1940719" y="34131"/>
                  <a:pt x="1993106" y="45243"/>
                </a:cubicBezTo>
                <a:cubicBezTo>
                  <a:pt x="2045493" y="56355"/>
                  <a:pt x="2096690" y="75802"/>
                  <a:pt x="2147887" y="95249"/>
                </a:cubicBez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81" name="Freeform 80">
            <a:extLst>
              <a:ext uri="{FF2B5EF4-FFF2-40B4-BE49-F238E27FC236}">
                <a16:creationId xmlns:a16="http://schemas.microsoft.com/office/drawing/2014/main" id="{ED7959D9-A24A-7AED-6040-36C8E58D47FA}"/>
              </a:ext>
            </a:extLst>
          </p:cNvPr>
          <p:cNvSpPr/>
          <p:nvPr/>
        </p:nvSpPr>
        <p:spPr bwMode="auto">
          <a:xfrm>
            <a:off x="4967288" y="3230564"/>
            <a:ext cx="2159000" cy="1412875"/>
          </a:xfrm>
          <a:custGeom>
            <a:avLst/>
            <a:gdLst>
              <a:gd name="connsiteX0" fmla="*/ 0 w 2147887"/>
              <a:gd name="connsiteY0" fmla="*/ 1395412 h 1395412"/>
              <a:gd name="connsiteX1" fmla="*/ 38100 w 2147887"/>
              <a:gd name="connsiteY1" fmla="*/ 1209674 h 1395412"/>
              <a:gd name="connsiteX2" fmla="*/ 126206 w 2147887"/>
              <a:gd name="connsiteY2" fmla="*/ 1009649 h 1395412"/>
              <a:gd name="connsiteX3" fmla="*/ 223837 w 2147887"/>
              <a:gd name="connsiteY3" fmla="*/ 850106 h 1395412"/>
              <a:gd name="connsiteX4" fmla="*/ 407194 w 2147887"/>
              <a:gd name="connsiteY4" fmla="*/ 683418 h 1395412"/>
              <a:gd name="connsiteX5" fmla="*/ 516731 w 2147887"/>
              <a:gd name="connsiteY5" fmla="*/ 597693 h 1395412"/>
              <a:gd name="connsiteX6" fmla="*/ 711994 w 2147887"/>
              <a:gd name="connsiteY6" fmla="*/ 466724 h 1395412"/>
              <a:gd name="connsiteX7" fmla="*/ 885825 w 2147887"/>
              <a:gd name="connsiteY7" fmla="*/ 316706 h 1395412"/>
              <a:gd name="connsiteX8" fmla="*/ 1076325 w 2147887"/>
              <a:gd name="connsiteY8" fmla="*/ 166687 h 1395412"/>
              <a:gd name="connsiteX9" fmla="*/ 1202531 w 2147887"/>
              <a:gd name="connsiteY9" fmla="*/ 92868 h 1395412"/>
              <a:gd name="connsiteX10" fmla="*/ 1352550 w 2147887"/>
              <a:gd name="connsiteY10" fmla="*/ 33337 h 1395412"/>
              <a:gd name="connsiteX11" fmla="*/ 1459706 w 2147887"/>
              <a:gd name="connsiteY11" fmla="*/ 4762 h 1395412"/>
              <a:gd name="connsiteX12" fmla="*/ 1624012 w 2147887"/>
              <a:gd name="connsiteY12" fmla="*/ 4762 h 1395412"/>
              <a:gd name="connsiteX13" fmla="*/ 1833562 w 2147887"/>
              <a:gd name="connsiteY13" fmla="*/ 28574 h 1395412"/>
              <a:gd name="connsiteX14" fmla="*/ 1993106 w 2147887"/>
              <a:gd name="connsiteY14" fmla="*/ 45243 h 1395412"/>
              <a:gd name="connsiteX15" fmla="*/ 2147887 w 2147887"/>
              <a:gd name="connsiteY15" fmla="*/ 95249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7887" h="1395412">
                <a:moveTo>
                  <a:pt x="0" y="1395412"/>
                </a:moveTo>
                <a:cubicBezTo>
                  <a:pt x="8533" y="1334690"/>
                  <a:pt x="17066" y="1273968"/>
                  <a:pt x="38100" y="1209674"/>
                </a:cubicBezTo>
                <a:cubicBezTo>
                  <a:pt x="59134" y="1145380"/>
                  <a:pt x="95250" y="1069577"/>
                  <a:pt x="126206" y="1009649"/>
                </a:cubicBezTo>
                <a:cubicBezTo>
                  <a:pt x="157162" y="949721"/>
                  <a:pt x="177006" y="904478"/>
                  <a:pt x="223837" y="850106"/>
                </a:cubicBezTo>
                <a:cubicBezTo>
                  <a:pt x="270668" y="795734"/>
                  <a:pt x="358378" y="725487"/>
                  <a:pt x="407194" y="683418"/>
                </a:cubicBezTo>
                <a:cubicBezTo>
                  <a:pt x="456010" y="641349"/>
                  <a:pt x="465931" y="633809"/>
                  <a:pt x="516731" y="597693"/>
                </a:cubicBezTo>
                <a:cubicBezTo>
                  <a:pt x="567531" y="561577"/>
                  <a:pt x="650478" y="513555"/>
                  <a:pt x="711994" y="466724"/>
                </a:cubicBezTo>
                <a:cubicBezTo>
                  <a:pt x="773510" y="419893"/>
                  <a:pt x="825103" y="366712"/>
                  <a:pt x="885825" y="316706"/>
                </a:cubicBezTo>
                <a:cubicBezTo>
                  <a:pt x="946547" y="266700"/>
                  <a:pt x="1023541" y="203993"/>
                  <a:pt x="1076325" y="166687"/>
                </a:cubicBezTo>
                <a:cubicBezTo>
                  <a:pt x="1129109" y="129381"/>
                  <a:pt x="1156494" y="115093"/>
                  <a:pt x="1202531" y="92868"/>
                </a:cubicBezTo>
                <a:cubicBezTo>
                  <a:pt x="1248568" y="70643"/>
                  <a:pt x="1309688" y="48021"/>
                  <a:pt x="1352550" y="33337"/>
                </a:cubicBezTo>
                <a:cubicBezTo>
                  <a:pt x="1395412" y="18653"/>
                  <a:pt x="1414462" y="9524"/>
                  <a:pt x="1459706" y="4762"/>
                </a:cubicBezTo>
                <a:cubicBezTo>
                  <a:pt x="1504950" y="0"/>
                  <a:pt x="1561703" y="793"/>
                  <a:pt x="1624012" y="4762"/>
                </a:cubicBezTo>
                <a:cubicBezTo>
                  <a:pt x="1686321" y="8731"/>
                  <a:pt x="1833562" y="28574"/>
                  <a:pt x="1833562" y="28574"/>
                </a:cubicBezTo>
                <a:cubicBezTo>
                  <a:pt x="1895078" y="35321"/>
                  <a:pt x="1940719" y="34131"/>
                  <a:pt x="1993106" y="45243"/>
                </a:cubicBezTo>
                <a:cubicBezTo>
                  <a:pt x="2045493" y="56355"/>
                  <a:pt x="2096690" y="75802"/>
                  <a:pt x="2147887" y="95249"/>
                </a:cubicBezTo>
              </a:path>
            </a:pathLst>
          </a:custGeom>
          <a:noFill/>
          <a:ln w="57150" cap="flat" cmpd="sng" algn="ctr">
            <a:solidFill>
              <a:schemeClr val="accent3"/>
            </a:solidFill>
            <a:prstDash val="solid"/>
            <a:round/>
            <a:headEnd type="none" w="med" len="med"/>
            <a:tailEnd type="none" w="med" len="med"/>
          </a:ln>
          <a:effectLst/>
        </p:spPr>
        <p:txBody>
          <a:bodyPr anchor="ctr"/>
          <a:lstStyle/>
          <a:p>
            <a:pPr algn="ctr">
              <a:defRPr/>
            </a:pPr>
            <a:endParaRPr lang="en-US" sz="1500" dirty="0">
              <a:solidFill>
                <a:srgbClr val="FFFFFF"/>
              </a:solidFill>
              <a:latin typeface="Arial" charset="0"/>
              <a:cs typeface="Arial" pitchFamily="34" charset="0"/>
            </a:endParaRPr>
          </a:p>
        </p:txBody>
      </p:sp>
      <p:sp>
        <p:nvSpPr>
          <p:cNvPr id="55344" name="Freeform 19">
            <a:extLst>
              <a:ext uri="{FF2B5EF4-FFF2-40B4-BE49-F238E27FC236}">
                <a16:creationId xmlns:a16="http://schemas.microsoft.com/office/drawing/2014/main" id="{6329A3F2-B124-9E2D-FD84-BA11CF4C4216}"/>
              </a:ext>
            </a:extLst>
          </p:cNvPr>
          <p:cNvSpPr>
            <a:spLocks/>
          </p:cNvSpPr>
          <p:nvPr/>
        </p:nvSpPr>
        <p:spPr bwMode="auto">
          <a:xfrm>
            <a:off x="2014539" y="1774826"/>
            <a:ext cx="2505075" cy="1725613"/>
          </a:xfrm>
          <a:custGeom>
            <a:avLst/>
            <a:gdLst>
              <a:gd name="T0" fmla="*/ 149820 w 2505472"/>
              <a:gd name="T1" fmla="*/ 25396582 h 1658339"/>
              <a:gd name="T2" fmla="*/ 121586 w 2505472"/>
              <a:gd name="T3" fmla="*/ 25361073 h 1658339"/>
              <a:gd name="T4" fmla="*/ 130974 w 2505472"/>
              <a:gd name="T5" fmla="*/ 25005264 h 1658339"/>
              <a:gd name="T6" fmla="*/ 103505 w 2505472"/>
              <a:gd name="T7" fmla="*/ 24471572 h 1658339"/>
              <a:gd name="T8" fmla="*/ 61233 w 2505472"/>
              <a:gd name="T9" fmla="*/ 23790318 h 1658339"/>
              <a:gd name="T10" fmla="*/ 37692 w 2505472"/>
              <a:gd name="T11" fmla="*/ 22070673 h 1658339"/>
              <a:gd name="T12" fmla="*/ 25922 w 2505472"/>
              <a:gd name="T13" fmla="*/ 18477701 h 1658339"/>
              <a:gd name="T14" fmla="*/ 0 w 2505472"/>
              <a:gd name="T15" fmla="*/ 15440247 h 1658339"/>
              <a:gd name="T16" fmla="*/ 25922 w 2505472"/>
              <a:gd name="T17" fmla="*/ 13032537 h 1658339"/>
              <a:gd name="T18" fmla="*/ 117771 w 2505472"/>
              <a:gd name="T19" fmla="*/ 11736086 h 1658339"/>
              <a:gd name="T20" fmla="*/ 169614 w 2505472"/>
              <a:gd name="T21" fmla="*/ 7624460 h 1658339"/>
              <a:gd name="T22" fmla="*/ 339228 w 2505472"/>
              <a:gd name="T23" fmla="*/ 4512936 h 1658339"/>
              <a:gd name="T24" fmla="*/ 558307 w 2505472"/>
              <a:gd name="T25" fmla="*/ 2697880 h 1658339"/>
              <a:gd name="T26" fmla="*/ 808020 w 2505472"/>
              <a:gd name="T27" fmla="*/ 2105208 h 1658339"/>
              <a:gd name="T28" fmla="*/ 1010602 w 2505472"/>
              <a:gd name="T29" fmla="*/ 1882960 h 1658339"/>
              <a:gd name="T30" fmla="*/ 1239116 w 2505472"/>
              <a:gd name="T31" fmla="*/ 327196 h 1658339"/>
              <a:gd name="T32" fmla="*/ 1462906 w 2505472"/>
              <a:gd name="T33" fmla="*/ 179026 h 1658339"/>
              <a:gd name="T34" fmla="*/ 1540644 w 2505472"/>
              <a:gd name="T35" fmla="*/ 401269 h 1658339"/>
              <a:gd name="T36" fmla="*/ 1799773 w 2505472"/>
              <a:gd name="T37" fmla="*/ 67913 h 1658339"/>
              <a:gd name="T38" fmla="*/ 2131923 w 2505472"/>
              <a:gd name="T39" fmla="*/ 104965 h 1658339"/>
              <a:gd name="T40" fmla="*/ 2292115 w 2505472"/>
              <a:gd name="T41" fmla="*/ 697620 h 1658339"/>
              <a:gd name="T42" fmla="*/ 2303894 w 2505472"/>
              <a:gd name="T43" fmla="*/ 2179319 h 1658339"/>
              <a:gd name="T44" fmla="*/ 2395761 w 2505472"/>
              <a:gd name="T45" fmla="*/ 3364628 h 1658339"/>
              <a:gd name="T46" fmla="*/ 2466437 w 2505472"/>
              <a:gd name="T47" fmla="*/ 3068307 h 1658339"/>
              <a:gd name="T48" fmla="*/ 2468791 w 2505472"/>
              <a:gd name="T49" fmla="*/ 5661232 h 1658339"/>
              <a:gd name="T50" fmla="*/ 2468791 w 2505472"/>
              <a:gd name="T51" fmla="*/ 9439478 h 1658339"/>
              <a:gd name="T52" fmla="*/ 2466437 w 2505472"/>
              <a:gd name="T53" fmla="*/ 15143955 h 1658339"/>
              <a:gd name="T54" fmla="*/ 2466437 w 2505472"/>
              <a:gd name="T55" fmla="*/ 18736969 h 1658339"/>
              <a:gd name="T56" fmla="*/ 2449947 w 2505472"/>
              <a:gd name="T57" fmla="*/ 20551997 h 1658339"/>
              <a:gd name="T58" fmla="*/ 2388698 w 2505472"/>
              <a:gd name="T59" fmla="*/ 22700365 h 1658339"/>
              <a:gd name="T60" fmla="*/ 2000006 w 2505472"/>
              <a:gd name="T61" fmla="*/ 25182219 h 1658339"/>
              <a:gd name="T62" fmla="*/ 222384 w 2505472"/>
              <a:gd name="T63" fmla="*/ 25796444 h 16583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5472"/>
              <a:gd name="T97" fmla="*/ 0 h 1658339"/>
              <a:gd name="T98" fmla="*/ 2505472 w 2505472"/>
              <a:gd name="T99" fmla="*/ 1658339 h 16583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5472" h="1658339">
                <a:moveTo>
                  <a:pt x="151452" y="1632635"/>
                </a:moveTo>
                <a:cubicBezTo>
                  <a:pt x="138991" y="1630410"/>
                  <a:pt x="126053" y="1634544"/>
                  <a:pt x="122878" y="1630351"/>
                </a:cubicBezTo>
                <a:cubicBezTo>
                  <a:pt x="119703" y="1626158"/>
                  <a:pt x="135445" y="1617009"/>
                  <a:pt x="132402" y="1607479"/>
                </a:cubicBezTo>
                <a:cubicBezTo>
                  <a:pt x="129359" y="1597949"/>
                  <a:pt x="116370" y="1586191"/>
                  <a:pt x="104622" y="1573173"/>
                </a:cubicBezTo>
                <a:cubicBezTo>
                  <a:pt x="92874" y="1560156"/>
                  <a:pt x="73000" y="1555098"/>
                  <a:pt x="61913" y="1529374"/>
                </a:cubicBezTo>
                <a:cubicBezTo>
                  <a:pt x="50826" y="1503650"/>
                  <a:pt x="44053" y="1475749"/>
                  <a:pt x="38100" y="1418828"/>
                </a:cubicBezTo>
                <a:cubicBezTo>
                  <a:pt x="32147" y="1361907"/>
                  <a:pt x="32544" y="1258888"/>
                  <a:pt x="26194" y="1187847"/>
                </a:cubicBezTo>
                <a:cubicBezTo>
                  <a:pt x="19844" y="1116806"/>
                  <a:pt x="0" y="1050925"/>
                  <a:pt x="0" y="992584"/>
                </a:cubicBezTo>
                <a:cubicBezTo>
                  <a:pt x="0" y="934243"/>
                  <a:pt x="6350" y="877490"/>
                  <a:pt x="26194" y="837803"/>
                </a:cubicBezTo>
                <a:cubicBezTo>
                  <a:pt x="46038" y="798116"/>
                  <a:pt x="94854" y="812403"/>
                  <a:pt x="119063" y="754459"/>
                </a:cubicBezTo>
                <a:cubicBezTo>
                  <a:pt x="143272" y="696515"/>
                  <a:pt x="134144" y="567531"/>
                  <a:pt x="171450" y="490140"/>
                </a:cubicBezTo>
                <a:cubicBezTo>
                  <a:pt x="208756" y="412749"/>
                  <a:pt x="277416" y="342899"/>
                  <a:pt x="342900" y="290115"/>
                </a:cubicBezTo>
                <a:cubicBezTo>
                  <a:pt x="408385" y="237331"/>
                  <a:pt x="485379" y="199231"/>
                  <a:pt x="564357" y="173434"/>
                </a:cubicBezTo>
                <a:cubicBezTo>
                  <a:pt x="643335" y="147637"/>
                  <a:pt x="740569" y="144065"/>
                  <a:pt x="816769" y="135334"/>
                </a:cubicBezTo>
                <a:cubicBezTo>
                  <a:pt x="892969" y="126603"/>
                  <a:pt x="948929" y="140097"/>
                  <a:pt x="1021557" y="121047"/>
                </a:cubicBezTo>
                <a:cubicBezTo>
                  <a:pt x="1094185" y="101997"/>
                  <a:pt x="1176338" y="39290"/>
                  <a:pt x="1252538" y="21034"/>
                </a:cubicBezTo>
                <a:cubicBezTo>
                  <a:pt x="1328738" y="2778"/>
                  <a:pt x="1427957" y="10715"/>
                  <a:pt x="1478757" y="11509"/>
                </a:cubicBezTo>
                <a:cubicBezTo>
                  <a:pt x="1529557" y="12303"/>
                  <a:pt x="1500585" y="26988"/>
                  <a:pt x="1557338" y="25797"/>
                </a:cubicBezTo>
                <a:cubicBezTo>
                  <a:pt x="1614091" y="24606"/>
                  <a:pt x="1719659" y="7540"/>
                  <a:pt x="1819275" y="4365"/>
                </a:cubicBezTo>
                <a:cubicBezTo>
                  <a:pt x="1918891" y="1190"/>
                  <a:pt x="2072085" y="0"/>
                  <a:pt x="2155032" y="6747"/>
                </a:cubicBezTo>
                <a:cubicBezTo>
                  <a:pt x="2237979" y="13494"/>
                  <a:pt x="2287985" y="22622"/>
                  <a:pt x="2316957" y="44847"/>
                </a:cubicBezTo>
                <a:cubicBezTo>
                  <a:pt x="2345929" y="67072"/>
                  <a:pt x="2311401" y="111522"/>
                  <a:pt x="2328863" y="140097"/>
                </a:cubicBezTo>
                <a:cubicBezTo>
                  <a:pt x="2346325" y="168672"/>
                  <a:pt x="2394348" y="206772"/>
                  <a:pt x="2421732" y="216297"/>
                </a:cubicBezTo>
                <a:cubicBezTo>
                  <a:pt x="2449116" y="225822"/>
                  <a:pt x="2480866" y="172641"/>
                  <a:pt x="2493169" y="197247"/>
                </a:cubicBezTo>
                <a:cubicBezTo>
                  <a:pt x="2505472" y="221853"/>
                  <a:pt x="2495153" y="295672"/>
                  <a:pt x="2495550" y="363934"/>
                </a:cubicBezTo>
                <a:cubicBezTo>
                  <a:pt x="2495947" y="432196"/>
                  <a:pt x="2495947" y="505222"/>
                  <a:pt x="2495550" y="606822"/>
                </a:cubicBezTo>
                <a:cubicBezTo>
                  <a:pt x="2495153" y="708422"/>
                  <a:pt x="2493566" y="873919"/>
                  <a:pt x="2493169" y="973534"/>
                </a:cubicBezTo>
                <a:cubicBezTo>
                  <a:pt x="2492772" y="1073149"/>
                  <a:pt x="2495947" y="1146571"/>
                  <a:pt x="2493169" y="1204515"/>
                </a:cubicBezTo>
                <a:cubicBezTo>
                  <a:pt x="2490391" y="1262459"/>
                  <a:pt x="2489597" y="1278731"/>
                  <a:pt x="2476500" y="1321197"/>
                </a:cubicBezTo>
                <a:cubicBezTo>
                  <a:pt x="2463403" y="1363663"/>
                  <a:pt x="2490391" y="1409700"/>
                  <a:pt x="2414588" y="1459309"/>
                </a:cubicBezTo>
                <a:cubicBezTo>
                  <a:pt x="2338785" y="1508918"/>
                  <a:pt x="2386648" y="1585681"/>
                  <a:pt x="2021682" y="1618853"/>
                </a:cubicBezTo>
                <a:cubicBezTo>
                  <a:pt x="1656716" y="1652025"/>
                  <a:pt x="467280" y="1624252"/>
                  <a:pt x="224790" y="1658339"/>
                </a:cubicBezTo>
              </a:path>
            </a:pathLst>
          </a:custGeom>
          <a:solidFill>
            <a:srgbClr val="FEFDDE">
              <a:alpha val="30196"/>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l-GR"/>
          </a:p>
        </p:txBody>
      </p:sp>
      <p:sp>
        <p:nvSpPr>
          <p:cNvPr id="27" name="Freeform 26">
            <a:extLst>
              <a:ext uri="{FF2B5EF4-FFF2-40B4-BE49-F238E27FC236}">
                <a16:creationId xmlns:a16="http://schemas.microsoft.com/office/drawing/2014/main" id="{022BB15A-8421-C06E-2E4C-2388176821FF}"/>
              </a:ext>
            </a:extLst>
          </p:cNvPr>
          <p:cNvSpPr/>
          <p:nvPr/>
        </p:nvSpPr>
        <p:spPr bwMode="auto">
          <a:xfrm>
            <a:off x="2411414" y="2128839"/>
            <a:ext cx="2085975" cy="1347787"/>
          </a:xfrm>
          <a:custGeom>
            <a:avLst/>
            <a:gdLst>
              <a:gd name="connsiteX0" fmla="*/ 0 w 2085975"/>
              <a:gd name="connsiteY0" fmla="*/ 1347787 h 1347787"/>
              <a:gd name="connsiteX1" fmla="*/ 2083594 w 2085975"/>
              <a:gd name="connsiteY1" fmla="*/ 1343025 h 1347787"/>
              <a:gd name="connsiteX2" fmla="*/ 2085975 w 2085975"/>
              <a:gd name="connsiteY2" fmla="*/ 97631 h 1347787"/>
              <a:gd name="connsiteX3" fmla="*/ 2050257 w 2085975"/>
              <a:gd name="connsiteY3" fmla="*/ 80962 h 1347787"/>
              <a:gd name="connsiteX4" fmla="*/ 1974057 w 2085975"/>
              <a:gd name="connsiteY4" fmla="*/ 57150 h 1347787"/>
              <a:gd name="connsiteX5" fmla="*/ 1916907 w 2085975"/>
              <a:gd name="connsiteY5" fmla="*/ 40481 h 1347787"/>
              <a:gd name="connsiteX6" fmla="*/ 1821657 w 2085975"/>
              <a:gd name="connsiteY6" fmla="*/ 28575 h 1347787"/>
              <a:gd name="connsiteX7" fmla="*/ 1693069 w 2085975"/>
              <a:gd name="connsiteY7" fmla="*/ 14287 h 1347787"/>
              <a:gd name="connsiteX8" fmla="*/ 1557338 w 2085975"/>
              <a:gd name="connsiteY8" fmla="*/ 0 h 1347787"/>
              <a:gd name="connsiteX9" fmla="*/ 1438275 w 2085975"/>
              <a:gd name="connsiteY9" fmla="*/ 0 h 1347787"/>
              <a:gd name="connsiteX10" fmla="*/ 1347788 w 2085975"/>
              <a:gd name="connsiteY10" fmla="*/ 11906 h 1347787"/>
              <a:gd name="connsiteX11" fmla="*/ 1271588 w 2085975"/>
              <a:gd name="connsiteY11" fmla="*/ 45243 h 1347787"/>
              <a:gd name="connsiteX12" fmla="*/ 1162050 w 2085975"/>
              <a:gd name="connsiteY12" fmla="*/ 83343 h 1347787"/>
              <a:gd name="connsiteX13" fmla="*/ 1028700 w 2085975"/>
              <a:gd name="connsiteY13" fmla="*/ 161925 h 1347787"/>
              <a:gd name="connsiteX14" fmla="*/ 928688 w 2085975"/>
              <a:gd name="connsiteY14" fmla="*/ 242887 h 1347787"/>
              <a:gd name="connsiteX15" fmla="*/ 800100 w 2085975"/>
              <a:gd name="connsiteY15" fmla="*/ 350043 h 1347787"/>
              <a:gd name="connsiteX16" fmla="*/ 697707 w 2085975"/>
              <a:gd name="connsiteY16" fmla="*/ 440531 h 1347787"/>
              <a:gd name="connsiteX17" fmla="*/ 569119 w 2085975"/>
              <a:gd name="connsiteY17" fmla="*/ 531018 h 1347787"/>
              <a:gd name="connsiteX18" fmla="*/ 440532 w 2085975"/>
              <a:gd name="connsiteY18" fmla="*/ 609600 h 1347787"/>
              <a:gd name="connsiteX19" fmla="*/ 345282 w 2085975"/>
              <a:gd name="connsiteY19" fmla="*/ 688181 h 1347787"/>
              <a:gd name="connsiteX20" fmla="*/ 230982 w 2085975"/>
              <a:gd name="connsiteY20" fmla="*/ 795337 h 1347787"/>
              <a:gd name="connsiteX21" fmla="*/ 166688 w 2085975"/>
              <a:gd name="connsiteY21" fmla="*/ 871537 h 1347787"/>
              <a:gd name="connsiteX22" fmla="*/ 114300 w 2085975"/>
              <a:gd name="connsiteY22" fmla="*/ 964406 h 1347787"/>
              <a:gd name="connsiteX23" fmla="*/ 64294 w 2085975"/>
              <a:gd name="connsiteY23" fmla="*/ 1073943 h 1347787"/>
              <a:gd name="connsiteX24" fmla="*/ 19050 w 2085975"/>
              <a:gd name="connsiteY24" fmla="*/ 1181100 h 1347787"/>
              <a:gd name="connsiteX25" fmla="*/ 0 w 2085975"/>
              <a:gd name="connsiteY25" fmla="*/ 1276350 h 1347787"/>
              <a:gd name="connsiteX26" fmla="*/ 0 w 2085975"/>
              <a:gd name="connsiteY26" fmla="*/ 1347787 h 134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5975" h="1347787">
                <a:moveTo>
                  <a:pt x="0" y="1347787"/>
                </a:moveTo>
                <a:lnTo>
                  <a:pt x="2083594" y="1343025"/>
                </a:lnTo>
                <a:cubicBezTo>
                  <a:pt x="2084388" y="927894"/>
                  <a:pt x="2085181" y="512762"/>
                  <a:pt x="2085975" y="97631"/>
                </a:cubicBezTo>
                <a:lnTo>
                  <a:pt x="2050257" y="80962"/>
                </a:lnTo>
                <a:lnTo>
                  <a:pt x="1974057" y="57150"/>
                </a:lnTo>
                <a:lnTo>
                  <a:pt x="1916907" y="40481"/>
                </a:lnTo>
                <a:lnTo>
                  <a:pt x="1821657" y="28575"/>
                </a:lnTo>
                <a:lnTo>
                  <a:pt x="1693069" y="14287"/>
                </a:lnTo>
                <a:lnTo>
                  <a:pt x="1557338" y="0"/>
                </a:lnTo>
                <a:lnTo>
                  <a:pt x="1438275" y="0"/>
                </a:lnTo>
                <a:lnTo>
                  <a:pt x="1347788" y="11906"/>
                </a:lnTo>
                <a:lnTo>
                  <a:pt x="1271588" y="45243"/>
                </a:lnTo>
                <a:lnTo>
                  <a:pt x="1162050" y="83343"/>
                </a:lnTo>
                <a:lnTo>
                  <a:pt x="1028700" y="161925"/>
                </a:lnTo>
                <a:lnTo>
                  <a:pt x="928688" y="242887"/>
                </a:lnTo>
                <a:lnTo>
                  <a:pt x="800100" y="350043"/>
                </a:lnTo>
                <a:lnTo>
                  <a:pt x="697707" y="440531"/>
                </a:lnTo>
                <a:lnTo>
                  <a:pt x="569119" y="531018"/>
                </a:lnTo>
                <a:lnTo>
                  <a:pt x="440532" y="609600"/>
                </a:lnTo>
                <a:lnTo>
                  <a:pt x="345282" y="688181"/>
                </a:lnTo>
                <a:lnTo>
                  <a:pt x="230982" y="795337"/>
                </a:lnTo>
                <a:lnTo>
                  <a:pt x="166688" y="871537"/>
                </a:lnTo>
                <a:lnTo>
                  <a:pt x="114300" y="964406"/>
                </a:lnTo>
                <a:lnTo>
                  <a:pt x="64294" y="1073943"/>
                </a:lnTo>
                <a:lnTo>
                  <a:pt x="19050" y="1181100"/>
                </a:lnTo>
                <a:lnTo>
                  <a:pt x="0" y="1276350"/>
                </a:lnTo>
                <a:lnTo>
                  <a:pt x="0" y="1347787"/>
                </a:lnTo>
                <a:close/>
              </a:path>
            </a:pathLst>
          </a:custGeom>
          <a:solidFill>
            <a:schemeClr val="bg2">
              <a:lumMod val="50000"/>
            </a:schemeClr>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1" name="Freeform 20">
            <a:extLst>
              <a:ext uri="{FF2B5EF4-FFF2-40B4-BE49-F238E27FC236}">
                <a16:creationId xmlns:a16="http://schemas.microsoft.com/office/drawing/2014/main" id="{2B964E51-75D9-D86D-7609-53CB240D542C}"/>
              </a:ext>
            </a:extLst>
          </p:cNvPr>
          <p:cNvSpPr/>
          <p:nvPr/>
        </p:nvSpPr>
        <p:spPr bwMode="auto">
          <a:xfrm>
            <a:off x="2061102" y="1824586"/>
            <a:ext cx="2471738" cy="1659731"/>
          </a:xfrm>
          <a:custGeom>
            <a:avLst/>
            <a:gdLst>
              <a:gd name="connsiteX0" fmla="*/ 309563 w 2483644"/>
              <a:gd name="connsiteY0" fmla="*/ 1659731 h 1659731"/>
              <a:gd name="connsiteX1" fmla="*/ 107157 w 2483644"/>
              <a:gd name="connsiteY1" fmla="*/ 1659731 h 1659731"/>
              <a:gd name="connsiteX2" fmla="*/ 92869 w 2483644"/>
              <a:gd name="connsiteY2" fmla="*/ 1600200 h 1659731"/>
              <a:gd name="connsiteX3" fmla="*/ 76200 w 2483644"/>
              <a:gd name="connsiteY3" fmla="*/ 1588294 h 1659731"/>
              <a:gd name="connsiteX4" fmla="*/ 69057 w 2483644"/>
              <a:gd name="connsiteY4" fmla="*/ 1585913 h 1659731"/>
              <a:gd name="connsiteX5" fmla="*/ 47625 w 2483644"/>
              <a:gd name="connsiteY5" fmla="*/ 1566863 h 1659731"/>
              <a:gd name="connsiteX6" fmla="*/ 38100 w 2483644"/>
              <a:gd name="connsiteY6" fmla="*/ 1562100 h 1659731"/>
              <a:gd name="connsiteX7" fmla="*/ 23813 w 2483644"/>
              <a:gd name="connsiteY7" fmla="*/ 1557338 h 1659731"/>
              <a:gd name="connsiteX8" fmla="*/ 33338 w 2483644"/>
              <a:gd name="connsiteY8" fmla="*/ 1466850 h 1659731"/>
              <a:gd name="connsiteX9" fmla="*/ 33338 w 2483644"/>
              <a:gd name="connsiteY9" fmla="*/ 1385888 h 1659731"/>
              <a:gd name="connsiteX10" fmla="*/ 30957 w 2483644"/>
              <a:gd name="connsiteY10" fmla="*/ 1319213 h 1659731"/>
              <a:gd name="connsiteX11" fmla="*/ 19050 w 2483644"/>
              <a:gd name="connsiteY11" fmla="*/ 1233488 h 1659731"/>
              <a:gd name="connsiteX12" fmla="*/ 16669 w 2483644"/>
              <a:gd name="connsiteY12" fmla="*/ 1147763 h 1659731"/>
              <a:gd name="connsiteX13" fmla="*/ 19050 w 2483644"/>
              <a:gd name="connsiteY13" fmla="*/ 1057275 h 1659731"/>
              <a:gd name="connsiteX14" fmla="*/ 0 w 2483644"/>
              <a:gd name="connsiteY14" fmla="*/ 971550 h 1659731"/>
              <a:gd name="connsiteX15" fmla="*/ 9525 w 2483644"/>
              <a:gd name="connsiteY15" fmla="*/ 952500 h 1659731"/>
              <a:gd name="connsiteX16" fmla="*/ 14288 w 2483644"/>
              <a:gd name="connsiteY16" fmla="*/ 945356 h 1659731"/>
              <a:gd name="connsiteX17" fmla="*/ 16669 w 2483644"/>
              <a:gd name="connsiteY17" fmla="*/ 938213 h 1659731"/>
              <a:gd name="connsiteX18" fmla="*/ 23813 w 2483644"/>
              <a:gd name="connsiteY18" fmla="*/ 931069 h 1659731"/>
              <a:gd name="connsiteX19" fmla="*/ 35719 w 2483644"/>
              <a:gd name="connsiteY19" fmla="*/ 919163 h 1659731"/>
              <a:gd name="connsiteX20" fmla="*/ 42863 w 2483644"/>
              <a:gd name="connsiteY20" fmla="*/ 907256 h 1659731"/>
              <a:gd name="connsiteX21" fmla="*/ 92869 w 2483644"/>
              <a:gd name="connsiteY21" fmla="*/ 835819 h 1659731"/>
              <a:gd name="connsiteX22" fmla="*/ 140494 w 2483644"/>
              <a:gd name="connsiteY22" fmla="*/ 769144 h 1659731"/>
              <a:gd name="connsiteX23" fmla="*/ 192882 w 2483644"/>
              <a:gd name="connsiteY23" fmla="*/ 716756 h 1659731"/>
              <a:gd name="connsiteX24" fmla="*/ 254794 w 2483644"/>
              <a:gd name="connsiteY24" fmla="*/ 671513 h 1659731"/>
              <a:gd name="connsiteX25" fmla="*/ 285750 w 2483644"/>
              <a:gd name="connsiteY25" fmla="*/ 638175 h 1659731"/>
              <a:gd name="connsiteX26" fmla="*/ 321469 w 2483644"/>
              <a:gd name="connsiteY26" fmla="*/ 592931 h 1659731"/>
              <a:gd name="connsiteX27" fmla="*/ 326232 w 2483644"/>
              <a:gd name="connsiteY27" fmla="*/ 545306 h 1659731"/>
              <a:gd name="connsiteX28" fmla="*/ 338138 w 2483644"/>
              <a:gd name="connsiteY28" fmla="*/ 509588 h 1659731"/>
              <a:gd name="connsiteX29" fmla="*/ 345282 w 2483644"/>
              <a:gd name="connsiteY29" fmla="*/ 507206 h 1659731"/>
              <a:gd name="connsiteX30" fmla="*/ 359569 w 2483644"/>
              <a:gd name="connsiteY30" fmla="*/ 497681 h 1659731"/>
              <a:gd name="connsiteX31" fmla="*/ 373857 w 2483644"/>
              <a:gd name="connsiteY31" fmla="*/ 485775 h 1659731"/>
              <a:gd name="connsiteX32" fmla="*/ 378619 w 2483644"/>
              <a:gd name="connsiteY32" fmla="*/ 464344 h 1659731"/>
              <a:gd name="connsiteX33" fmla="*/ 388144 w 2483644"/>
              <a:gd name="connsiteY33" fmla="*/ 445294 h 1659731"/>
              <a:gd name="connsiteX34" fmla="*/ 402432 w 2483644"/>
              <a:gd name="connsiteY34" fmla="*/ 435769 h 1659731"/>
              <a:gd name="connsiteX35" fmla="*/ 407194 w 2483644"/>
              <a:gd name="connsiteY35" fmla="*/ 428625 h 1659731"/>
              <a:gd name="connsiteX36" fmla="*/ 414338 w 2483644"/>
              <a:gd name="connsiteY36" fmla="*/ 421481 h 1659731"/>
              <a:gd name="connsiteX37" fmla="*/ 419100 w 2483644"/>
              <a:gd name="connsiteY37" fmla="*/ 411956 h 1659731"/>
              <a:gd name="connsiteX38" fmla="*/ 426244 w 2483644"/>
              <a:gd name="connsiteY38" fmla="*/ 404813 h 1659731"/>
              <a:gd name="connsiteX39" fmla="*/ 442913 w 2483644"/>
              <a:gd name="connsiteY39" fmla="*/ 397669 h 1659731"/>
              <a:gd name="connsiteX40" fmla="*/ 450057 w 2483644"/>
              <a:gd name="connsiteY40" fmla="*/ 392906 h 1659731"/>
              <a:gd name="connsiteX41" fmla="*/ 466725 w 2483644"/>
              <a:gd name="connsiteY41" fmla="*/ 388144 h 1659731"/>
              <a:gd name="connsiteX42" fmla="*/ 473869 w 2483644"/>
              <a:gd name="connsiteY42" fmla="*/ 385763 h 1659731"/>
              <a:gd name="connsiteX43" fmla="*/ 481013 w 2483644"/>
              <a:gd name="connsiteY43" fmla="*/ 378619 h 1659731"/>
              <a:gd name="connsiteX44" fmla="*/ 488157 w 2483644"/>
              <a:gd name="connsiteY44" fmla="*/ 373856 h 1659731"/>
              <a:gd name="connsiteX45" fmla="*/ 492919 w 2483644"/>
              <a:gd name="connsiteY45" fmla="*/ 366713 h 1659731"/>
              <a:gd name="connsiteX46" fmla="*/ 504825 w 2483644"/>
              <a:gd name="connsiteY46" fmla="*/ 364331 h 1659731"/>
              <a:gd name="connsiteX47" fmla="*/ 511969 w 2483644"/>
              <a:gd name="connsiteY47" fmla="*/ 361950 h 1659731"/>
              <a:gd name="connsiteX48" fmla="*/ 542925 w 2483644"/>
              <a:gd name="connsiteY48" fmla="*/ 345281 h 1659731"/>
              <a:gd name="connsiteX49" fmla="*/ 559594 w 2483644"/>
              <a:gd name="connsiteY49" fmla="*/ 333375 h 1659731"/>
              <a:gd name="connsiteX50" fmla="*/ 566738 w 2483644"/>
              <a:gd name="connsiteY50" fmla="*/ 328613 h 1659731"/>
              <a:gd name="connsiteX51" fmla="*/ 573882 w 2483644"/>
              <a:gd name="connsiteY51" fmla="*/ 321469 h 1659731"/>
              <a:gd name="connsiteX52" fmla="*/ 583407 w 2483644"/>
              <a:gd name="connsiteY52" fmla="*/ 319088 h 1659731"/>
              <a:gd name="connsiteX53" fmla="*/ 595313 w 2483644"/>
              <a:gd name="connsiteY53" fmla="*/ 311944 h 1659731"/>
              <a:gd name="connsiteX54" fmla="*/ 602457 w 2483644"/>
              <a:gd name="connsiteY54" fmla="*/ 307181 h 1659731"/>
              <a:gd name="connsiteX55" fmla="*/ 621507 w 2483644"/>
              <a:gd name="connsiteY55" fmla="*/ 302419 h 1659731"/>
              <a:gd name="connsiteX56" fmla="*/ 631032 w 2483644"/>
              <a:gd name="connsiteY56" fmla="*/ 297656 h 1659731"/>
              <a:gd name="connsiteX57" fmla="*/ 640557 w 2483644"/>
              <a:gd name="connsiteY57" fmla="*/ 295275 h 1659731"/>
              <a:gd name="connsiteX58" fmla="*/ 645319 w 2483644"/>
              <a:gd name="connsiteY58" fmla="*/ 288131 h 1659731"/>
              <a:gd name="connsiteX59" fmla="*/ 671513 w 2483644"/>
              <a:gd name="connsiteY59" fmla="*/ 278606 h 1659731"/>
              <a:gd name="connsiteX60" fmla="*/ 700088 w 2483644"/>
              <a:gd name="connsiteY60" fmla="*/ 271463 h 1659731"/>
              <a:gd name="connsiteX61" fmla="*/ 714375 w 2483644"/>
              <a:gd name="connsiteY61" fmla="*/ 273844 h 1659731"/>
              <a:gd name="connsiteX62" fmla="*/ 728663 w 2483644"/>
              <a:gd name="connsiteY62" fmla="*/ 264319 h 1659731"/>
              <a:gd name="connsiteX63" fmla="*/ 742950 w 2483644"/>
              <a:gd name="connsiteY63" fmla="*/ 257175 h 1659731"/>
              <a:gd name="connsiteX64" fmla="*/ 762000 w 2483644"/>
              <a:gd name="connsiteY64" fmla="*/ 250031 h 1659731"/>
              <a:gd name="connsiteX65" fmla="*/ 773907 w 2483644"/>
              <a:gd name="connsiteY65" fmla="*/ 240506 h 1659731"/>
              <a:gd name="connsiteX66" fmla="*/ 788194 w 2483644"/>
              <a:gd name="connsiteY66" fmla="*/ 233363 h 1659731"/>
              <a:gd name="connsiteX67" fmla="*/ 795338 w 2483644"/>
              <a:gd name="connsiteY67" fmla="*/ 228600 h 1659731"/>
              <a:gd name="connsiteX68" fmla="*/ 802482 w 2483644"/>
              <a:gd name="connsiteY68" fmla="*/ 226219 h 1659731"/>
              <a:gd name="connsiteX69" fmla="*/ 852488 w 2483644"/>
              <a:gd name="connsiteY69" fmla="*/ 223838 h 1659731"/>
              <a:gd name="connsiteX70" fmla="*/ 873919 w 2483644"/>
              <a:gd name="connsiteY70" fmla="*/ 221456 h 1659731"/>
              <a:gd name="connsiteX71" fmla="*/ 881063 w 2483644"/>
              <a:gd name="connsiteY71" fmla="*/ 219075 h 1659731"/>
              <a:gd name="connsiteX72" fmla="*/ 914400 w 2483644"/>
              <a:gd name="connsiteY72" fmla="*/ 214313 h 1659731"/>
              <a:gd name="connsiteX73" fmla="*/ 923925 w 2483644"/>
              <a:gd name="connsiteY73" fmla="*/ 197644 h 1659731"/>
              <a:gd name="connsiteX74" fmla="*/ 928688 w 2483644"/>
              <a:gd name="connsiteY74" fmla="*/ 183356 h 1659731"/>
              <a:gd name="connsiteX75" fmla="*/ 931069 w 2483644"/>
              <a:gd name="connsiteY75" fmla="*/ 176213 h 1659731"/>
              <a:gd name="connsiteX76" fmla="*/ 940594 w 2483644"/>
              <a:gd name="connsiteY76" fmla="*/ 171450 h 1659731"/>
              <a:gd name="connsiteX77" fmla="*/ 952500 w 2483644"/>
              <a:gd name="connsiteY77" fmla="*/ 169069 h 1659731"/>
              <a:gd name="connsiteX78" fmla="*/ 1000125 w 2483644"/>
              <a:gd name="connsiteY78" fmla="*/ 164306 h 1659731"/>
              <a:gd name="connsiteX79" fmla="*/ 1038225 w 2483644"/>
              <a:gd name="connsiteY79" fmla="*/ 154781 h 1659731"/>
              <a:gd name="connsiteX80" fmla="*/ 1062038 w 2483644"/>
              <a:gd name="connsiteY80" fmla="*/ 140494 h 1659731"/>
              <a:gd name="connsiteX81" fmla="*/ 1069182 w 2483644"/>
              <a:gd name="connsiteY81" fmla="*/ 138113 h 1659731"/>
              <a:gd name="connsiteX82" fmla="*/ 1114425 w 2483644"/>
              <a:gd name="connsiteY82" fmla="*/ 135731 h 1659731"/>
              <a:gd name="connsiteX83" fmla="*/ 1143000 w 2483644"/>
              <a:gd name="connsiteY83" fmla="*/ 128588 h 1659731"/>
              <a:gd name="connsiteX84" fmla="*/ 1157288 w 2483644"/>
              <a:gd name="connsiteY84" fmla="*/ 116681 h 1659731"/>
              <a:gd name="connsiteX85" fmla="*/ 1169194 w 2483644"/>
              <a:gd name="connsiteY85" fmla="*/ 111919 h 1659731"/>
              <a:gd name="connsiteX86" fmla="*/ 1178719 w 2483644"/>
              <a:gd name="connsiteY86" fmla="*/ 104775 h 1659731"/>
              <a:gd name="connsiteX87" fmla="*/ 1190625 w 2483644"/>
              <a:gd name="connsiteY87" fmla="*/ 100013 h 1659731"/>
              <a:gd name="connsiteX88" fmla="*/ 1207294 w 2483644"/>
              <a:gd name="connsiteY88" fmla="*/ 92869 h 1659731"/>
              <a:gd name="connsiteX89" fmla="*/ 1216819 w 2483644"/>
              <a:gd name="connsiteY89" fmla="*/ 85725 h 1659731"/>
              <a:gd name="connsiteX90" fmla="*/ 1240632 w 2483644"/>
              <a:gd name="connsiteY90" fmla="*/ 76200 h 1659731"/>
              <a:gd name="connsiteX91" fmla="*/ 1262063 w 2483644"/>
              <a:gd name="connsiteY91" fmla="*/ 66675 h 1659731"/>
              <a:gd name="connsiteX92" fmla="*/ 1297782 w 2483644"/>
              <a:gd name="connsiteY92" fmla="*/ 64294 h 1659731"/>
              <a:gd name="connsiteX93" fmla="*/ 1312069 w 2483644"/>
              <a:gd name="connsiteY93" fmla="*/ 59531 h 1659731"/>
              <a:gd name="connsiteX94" fmla="*/ 1323975 w 2483644"/>
              <a:gd name="connsiteY94" fmla="*/ 54769 h 1659731"/>
              <a:gd name="connsiteX95" fmla="*/ 1343025 w 2483644"/>
              <a:gd name="connsiteY95" fmla="*/ 50006 h 1659731"/>
              <a:gd name="connsiteX96" fmla="*/ 1352550 w 2483644"/>
              <a:gd name="connsiteY96" fmla="*/ 47625 h 1659731"/>
              <a:gd name="connsiteX97" fmla="*/ 1362075 w 2483644"/>
              <a:gd name="connsiteY97" fmla="*/ 45244 h 1659731"/>
              <a:gd name="connsiteX98" fmla="*/ 1388269 w 2483644"/>
              <a:gd name="connsiteY98" fmla="*/ 42863 h 1659731"/>
              <a:gd name="connsiteX99" fmla="*/ 1404938 w 2483644"/>
              <a:gd name="connsiteY99" fmla="*/ 33338 h 1659731"/>
              <a:gd name="connsiteX100" fmla="*/ 1412082 w 2483644"/>
              <a:gd name="connsiteY100" fmla="*/ 30956 h 1659731"/>
              <a:gd name="connsiteX101" fmla="*/ 1419225 w 2483644"/>
              <a:gd name="connsiteY101" fmla="*/ 23813 h 1659731"/>
              <a:gd name="connsiteX102" fmla="*/ 1445419 w 2483644"/>
              <a:gd name="connsiteY102" fmla="*/ 11906 h 1659731"/>
              <a:gd name="connsiteX103" fmla="*/ 1550194 w 2483644"/>
              <a:gd name="connsiteY103" fmla="*/ 4763 h 1659731"/>
              <a:gd name="connsiteX104" fmla="*/ 1588294 w 2483644"/>
              <a:gd name="connsiteY104" fmla="*/ 0 h 1659731"/>
              <a:gd name="connsiteX105" fmla="*/ 1702594 w 2483644"/>
              <a:gd name="connsiteY105" fmla="*/ 2381 h 1659731"/>
              <a:gd name="connsiteX106" fmla="*/ 1728788 w 2483644"/>
              <a:gd name="connsiteY106" fmla="*/ 9525 h 1659731"/>
              <a:gd name="connsiteX107" fmla="*/ 1735932 w 2483644"/>
              <a:gd name="connsiteY107" fmla="*/ 23813 h 1659731"/>
              <a:gd name="connsiteX108" fmla="*/ 1738313 w 2483644"/>
              <a:gd name="connsiteY108" fmla="*/ 50006 h 1659731"/>
              <a:gd name="connsiteX109" fmla="*/ 1740694 w 2483644"/>
              <a:gd name="connsiteY109" fmla="*/ 57150 h 1659731"/>
              <a:gd name="connsiteX110" fmla="*/ 1747838 w 2483644"/>
              <a:gd name="connsiteY110" fmla="*/ 61913 h 1659731"/>
              <a:gd name="connsiteX111" fmla="*/ 1757363 w 2483644"/>
              <a:gd name="connsiteY111" fmla="*/ 71438 h 1659731"/>
              <a:gd name="connsiteX112" fmla="*/ 1785938 w 2483644"/>
              <a:gd name="connsiteY112" fmla="*/ 78581 h 1659731"/>
              <a:gd name="connsiteX113" fmla="*/ 1824038 w 2483644"/>
              <a:gd name="connsiteY113" fmla="*/ 76200 h 1659731"/>
              <a:gd name="connsiteX114" fmla="*/ 1866900 w 2483644"/>
              <a:gd name="connsiteY114" fmla="*/ 76200 h 1659731"/>
              <a:gd name="connsiteX115" fmla="*/ 1881188 w 2483644"/>
              <a:gd name="connsiteY115" fmla="*/ 78581 h 1659731"/>
              <a:gd name="connsiteX116" fmla="*/ 1888332 w 2483644"/>
              <a:gd name="connsiteY116" fmla="*/ 83344 h 1659731"/>
              <a:gd name="connsiteX117" fmla="*/ 1895475 w 2483644"/>
              <a:gd name="connsiteY117" fmla="*/ 85725 h 1659731"/>
              <a:gd name="connsiteX118" fmla="*/ 1900238 w 2483644"/>
              <a:gd name="connsiteY118" fmla="*/ 92869 h 1659731"/>
              <a:gd name="connsiteX119" fmla="*/ 1914525 w 2483644"/>
              <a:gd name="connsiteY119" fmla="*/ 97631 h 1659731"/>
              <a:gd name="connsiteX120" fmla="*/ 1955007 w 2483644"/>
              <a:gd name="connsiteY120" fmla="*/ 97631 h 1659731"/>
              <a:gd name="connsiteX121" fmla="*/ 1962150 w 2483644"/>
              <a:gd name="connsiteY121" fmla="*/ 104775 h 1659731"/>
              <a:gd name="connsiteX122" fmla="*/ 1969294 w 2483644"/>
              <a:gd name="connsiteY122" fmla="*/ 109538 h 1659731"/>
              <a:gd name="connsiteX123" fmla="*/ 1974057 w 2483644"/>
              <a:gd name="connsiteY123" fmla="*/ 116681 h 1659731"/>
              <a:gd name="connsiteX124" fmla="*/ 1988344 w 2483644"/>
              <a:gd name="connsiteY124" fmla="*/ 123825 h 1659731"/>
              <a:gd name="connsiteX125" fmla="*/ 1997869 w 2483644"/>
              <a:gd name="connsiteY125" fmla="*/ 135731 h 1659731"/>
              <a:gd name="connsiteX126" fmla="*/ 2031207 w 2483644"/>
              <a:gd name="connsiteY126" fmla="*/ 138113 h 1659731"/>
              <a:gd name="connsiteX127" fmla="*/ 2047875 w 2483644"/>
              <a:gd name="connsiteY127" fmla="*/ 135731 h 1659731"/>
              <a:gd name="connsiteX128" fmla="*/ 2057400 w 2483644"/>
              <a:gd name="connsiteY128" fmla="*/ 138113 h 1659731"/>
              <a:gd name="connsiteX129" fmla="*/ 2085975 w 2483644"/>
              <a:gd name="connsiteY129" fmla="*/ 142875 h 1659731"/>
              <a:gd name="connsiteX130" fmla="*/ 2121694 w 2483644"/>
              <a:gd name="connsiteY130" fmla="*/ 140494 h 1659731"/>
              <a:gd name="connsiteX131" fmla="*/ 2133600 w 2483644"/>
              <a:gd name="connsiteY131" fmla="*/ 138113 h 1659731"/>
              <a:gd name="connsiteX132" fmla="*/ 2140744 w 2483644"/>
              <a:gd name="connsiteY132" fmla="*/ 140494 h 1659731"/>
              <a:gd name="connsiteX133" fmla="*/ 2157413 w 2483644"/>
              <a:gd name="connsiteY133" fmla="*/ 142875 h 1659731"/>
              <a:gd name="connsiteX134" fmla="*/ 2166938 w 2483644"/>
              <a:gd name="connsiteY134" fmla="*/ 145256 h 1659731"/>
              <a:gd name="connsiteX135" fmla="*/ 2219325 w 2483644"/>
              <a:gd name="connsiteY135" fmla="*/ 150019 h 1659731"/>
              <a:gd name="connsiteX136" fmla="*/ 2252663 w 2483644"/>
              <a:gd name="connsiteY136" fmla="*/ 150019 h 1659731"/>
              <a:gd name="connsiteX137" fmla="*/ 2266950 w 2483644"/>
              <a:gd name="connsiteY137" fmla="*/ 161925 h 1659731"/>
              <a:gd name="connsiteX138" fmla="*/ 2286000 w 2483644"/>
              <a:gd name="connsiteY138" fmla="*/ 173831 h 1659731"/>
              <a:gd name="connsiteX139" fmla="*/ 2300288 w 2483644"/>
              <a:gd name="connsiteY139" fmla="*/ 178594 h 1659731"/>
              <a:gd name="connsiteX140" fmla="*/ 2307432 w 2483644"/>
              <a:gd name="connsiteY140" fmla="*/ 185738 h 1659731"/>
              <a:gd name="connsiteX141" fmla="*/ 2321719 w 2483644"/>
              <a:gd name="connsiteY141" fmla="*/ 190500 h 1659731"/>
              <a:gd name="connsiteX142" fmla="*/ 2331244 w 2483644"/>
              <a:gd name="connsiteY142" fmla="*/ 195263 h 1659731"/>
              <a:gd name="connsiteX143" fmla="*/ 2352675 w 2483644"/>
              <a:gd name="connsiteY143" fmla="*/ 200025 h 1659731"/>
              <a:gd name="connsiteX144" fmla="*/ 2386013 w 2483644"/>
              <a:gd name="connsiteY144" fmla="*/ 209550 h 1659731"/>
              <a:gd name="connsiteX145" fmla="*/ 2397919 w 2483644"/>
              <a:gd name="connsiteY145" fmla="*/ 221456 h 1659731"/>
              <a:gd name="connsiteX146" fmla="*/ 2409825 w 2483644"/>
              <a:gd name="connsiteY146" fmla="*/ 228600 h 1659731"/>
              <a:gd name="connsiteX147" fmla="*/ 2414588 w 2483644"/>
              <a:gd name="connsiteY147" fmla="*/ 235744 h 1659731"/>
              <a:gd name="connsiteX148" fmla="*/ 2424113 w 2483644"/>
              <a:gd name="connsiteY148" fmla="*/ 240506 h 1659731"/>
              <a:gd name="connsiteX149" fmla="*/ 2433638 w 2483644"/>
              <a:gd name="connsiteY149" fmla="*/ 247650 h 1659731"/>
              <a:gd name="connsiteX150" fmla="*/ 2440782 w 2483644"/>
              <a:gd name="connsiteY150" fmla="*/ 252413 h 1659731"/>
              <a:gd name="connsiteX151" fmla="*/ 2445544 w 2483644"/>
              <a:gd name="connsiteY151" fmla="*/ 261938 h 1659731"/>
              <a:gd name="connsiteX152" fmla="*/ 2459832 w 2483644"/>
              <a:gd name="connsiteY152" fmla="*/ 271463 h 1659731"/>
              <a:gd name="connsiteX153" fmla="*/ 2478882 w 2483644"/>
              <a:gd name="connsiteY153" fmla="*/ 290513 h 1659731"/>
              <a:gd name="connsiteX154" fmla="*/ 2483644 w 2483644"/>
              <a:gd name="connsiteY154" fmla="*/ 290513 h 1659731"/>
              <a:gd name="connsiteX155" fmla="*/ 2483644 w 2483644"/>
              <a:gd name="connsiteY155" fmla="*/ 340519 h 1659731"/>
              <a:gd name="connsiteX156" fmla="*/ 2383632 w 2483644"/>
              <a:gd name="connsiteY156" fmla="*/ 307181 h 1659731"/>
              <a:gd name="connsiteX157" fmla="*/ 2276475 w 2483644"/>
              <a:gd name="connsiteY157" fmla="*/ 290513 h 1659731"/>
              <a:gd name="connsiteX158" fmla="*/ 2207419 w 2483644"/>
              <a:gd name="connsiteY158" fmla="*/ 290513 h 1659731"/>
              <a:gd name="connsiteX159" fmla="*/ 2157413 w 2483644"/>
              <a:gd name="connsiteY159" fmla="*/ 288131 h 1659731"/>
              <a:gd name="connsiteX160" fmla="*/ 2076450 w 2483644"/>
              <a:gd name="connsiteY160" fmla="*/ 271463 h 1659731"/>
              <a:gd name="connsiteX161" fmla="*/ 1976438 w 2483644"/>
              <a:gd name="connsiteY161" fmla="*/ 261938 h 1659731"/>
              <a:gd name="connsiteX162" fmla="*/ 1874044 w 2483644"/>
              <a:gd name="connsiteY162" fmla="*/ 259556 h 1659731"/>
              <a:gd name="connsiteX163" fmla="*/ 1831182 w 2483644"/>
              <a:gd name="connsiteY163" fmla="*/ 259556 h 1659731"/>
              <a:gd name="connsiteX164" fmla="*/ 1681163 w 2483644"/>
              <a:gd name="connsiteY164" fmla="*/ 280988 h 1659731"/>
              <a:gd name="connsiteX165" fmla="*/ 1588294 w 2483644"/>
              <a:gd name="connsiteY165" fmla="*/ 309563 h 1659731"/>
              <a:gd name="connsiteX166" fmla="*/ 1471613 w 2483644"/>
              <a:gd name="connsiteY166" fmla="*/ 359569 h 1659731"/>
              <a:gd name="connsiteX167" fmla="*/ 1366838 w 2483644"/>
              <a:gd name="connsiteY167" fmla="*/ 407194 h 1659731"/>
              <a:gd name="connsiteX168" fmla="*/ 1276350 w 2483644"/>
              <a:gd name="connsiteY168" fmla="*/ 497681 h 1659731"/>
              <a:gd name="connsiteX169" fmla="*/ 1202532 w 2483644"/>
              <a:gd name="connsiteY169" fmla="*/ 569119 h 1659731"/>
              <a:gd name="connsiteX170" fmla="*/ 1119188 w 2483644"/>
              <a:gd name="connsiteY170" fmla="*/ 638175 h 1659731"/>
              <a:gd name="connsiteX171" fmla="*/ 1019175 w 2483644"/>
              <a:gd name="connsiteY171" fmla="*/ 719138 h 1659731"/>
              <a:gd name="connsiteX172" fmla="*/ 919163 w 2483644"/>
              <a:gd name="connsiteY172" fmla="*/ 788194 h 1659731"/>
              <a:gd name="connsiteX173" fmla="*/ 802482 w 2483644"/>
              <a:gd name="connsiteY173" fmla="*/ 869156 h 1659731"/>
              <a:gd name="connsiteX174" fmla="*/ 661988 w 2483644"/>
              <a:gd name="connsiteY174" fmla="*/ 978694 h 1659731"/>
              <a:gd name="connsiteX175" fmla="*/ 573882 w 2483644"/>
              <a:gd name="connsiteY175" fmla="*/ 1071563 h 1659731"/>
              <a:gd name="connsiteX176" fmla="*/ 526257 w 2483644"/>
              <a:gd name="connsiteY176" fmla="*/ 1138238 h 1659731"/>
              <a:gd name="connsiteX177" fmla="*/ 464344 w 2483644"/>
              <a:gd name="connsiteY177" fmla="*/ 1235869 h 1659731"/>
              <a:gd name="connsiteX178" fmla="*/ 402432 w 2483644"/>
              <a:gd name="connsiteY178" fmla="*/ 1369219 h 1659731"/>
              <a:gd name="connsiteX179" fmla="*/ 350044 w 2483644"/>
              <a:gd name="connsiteY179" fmla="*/ 1495425 h 1659731"/>
              <a:gd name="connsiteX180" fmla="*/ 326232 w 2483644"/>
              <a:gd name="connsiteY180" fmla="*/ 1564481 h 1659731"/>
              <a:gd name="connsiteX181" fmla="*/ 309563 w 2483644"/>
              <a:gd name="connsiteY181" fmla="*/ 1659731 h 1659731"/>
              <a:gd name="connsiteX0" fmla="*/ 303438 w 2477519"/>
              <a:gd name="connsiteY0" fmla="*/ 1659731 h 1659731"/>
              <a:gd name="connsiteX1" fmla="*/ 101032 w 2477519"/>
              <a:gd name="connsiteY1" fmla="*/ 1659731 h 1659731"/>
              <a:gd name="connsiteX2" fmla="*/ 86744 w 2477519"/>
              <a:gd name="connsiteY2" fmla="*/ 1600200 h 1659731"/>
              <a:gd name="connsiteX3" fmla="*/ 70075 w 2477519"/>
              <a:gd name="connsiteY3" fmla="*/ 1588294 h 1659731"/>
              <a:gd name="connsiteX4" fmla="*/ 62932 w 2477519"/>
              <a:gd name="connsiteY4" fmla="*/ 1585913 h 1659731"/>
              <a:gd name="connsiteX5" fmla="*/ 41500 w 2477519"/>
              <a:gd name="connsiteY5" fmla="*/ 1566863 h 1659731"/>
              <a:gd name="connsiteX6" fmla="*/ 31975 w 2477519"/>
              <a:gd name="connsiteY6" fmla="*/ 1562100 h 1659731"/>
              <a:gd name="connsiteX7" fmla="*/ 17688 w 2477519"/>
              <a:gd name="connsiteY7" fmla="*/ 1557338 h 1659731"/>
              <a:gd name="connsiteX8" fmla="*/ 27213 w 2477519"/>
              <a:gd name="connsiteY8" fmla="*/ 1466850 h 1659731"/>
              <a:gd name="connsiteX9" fmla="*/ 27213 w 2477519"/>
              <a:gd name="connsiteY9" fmla="*/ 1385888 h 1659731"/>
              <a:gd name="connsiteX10" fmla="*/ 24832 w 2477519"/>
              <a:gd name="connsiteY10" fmla="*/ 1319213 h 1659731"/>
              <a:gd name="connsiteX11" fmla="*/ 12925 w 2477519"/>
              <a:gd name="connsiteY11" fmla="*/ 1233488 h 1659731"/>
              <a:gd name="connsiteX12" fmla="*/ 10544 w 2477519"/>
              <a:gd name="connsiteY12" fmla="*/ 1147763 h 1659731"/>
              <a:gd name="connsiteX13" fmla="*/ 12925 w 2477519"/>
              <a:gd name="connsiteY13" fmla="*/ 1057275 h 1659731"/>
              <a:gd name="connsiteX14" fmla="*/ 5781 w 2477519"/>
              <a:gd name="connsiteY14" fmla="*/ 973932 h 1659731"/>
              <a:gd name="connsiteX15" fmla="*/ 3400 w 2477519"/>
              <a:gd name="connsiteY15" fmla="*/ 952500 h 1659731"/>
              <a:gd name="connsiteX16" fmla="*/ 8163 w 2477519"/>
              <a:gd name="connsiteY16" fmla="*/ 945356 h 1659731"/>
              <a:gd name="connsiteX17" fmla="*/ 10544 w 2477519"/>
              <a:gd name="connsiteY17" fmla="*/ 938213 h 1659731"/>
              <a:gd name="connsiteX18" fmla="*/ 17688 w 2477519"/>
              <a:gd name="connsiteY18" fmla="*/ 931069 h 1659731"/>
              <a:gd name="connsiteX19" fmla="*/ 29594 w 2477519"/>
              <a:gd name="connsiteY19" fmla="*/ 919163 h 1659731"/>
              <a:gd name="connsiteX20" fmla="*/ 36738 w 2477519"/>
              <a:gd name="connsiteY20" fmla="*/ 907256 h 1659731"/>
              <a:gd name="connsiteX21" fmla="*/ 86744 w 2477519"/>
              <a:gd name="connsiteY21" fmla="*/ 835819 h 1659731"/>
              <a:gd name="connsiteX22" fmla="*/ 134369 w 2477519"/>
              <a:gd name="connsiteY22" fmla="*/ 769144 h 1659731"/>
              <a:gd name="connsiteX23" fmla="*/ 186757 w 2477519"/>
              <a:gd name="connsiteY23" fmla="*/ 716756 h 1659731"/>
              <a:gd name="connsiteX24" fmla="*/ 248669 w 2477519"/>
              <a:gd name="connsiteY24" fmla="*/ 671513 h 1659731"/>
              <a:gd name="connsiteX25" fmla="*/ 279625 w 2477519"/>
              <a:gd name="connsiteY25" fmla="*/ 638175 h 1659731"/>
              <a:gd name="connsiteX26" fmla="*/ 315344 w 2477519"/>
              <a:gd name="connsiteY26" fmla="*/ 592931 h 1659731"/>
              <a:gd name="connsiteX27" fmla="*/ 320107 w 2477519"/>
              <a:gd name="connsiteY27" fmla="*/ 545306 h 1659731"/>
              <a:gd name="connsiteX28" fmla="*/ 332013 w 2477519"/>
              <a:gd name="connsiteY28" fmla="*/ 509588 h 1659731"/>
              <a:gd name="connsiteX29" fmla="*/ 339157 w 2477519"/>
              <a:gd name="connsiteY29" fmla="*/ 507206 h 1659731"/>
              <a:gd name="connsiteX30" fmla="*/ 353444 w 2477519"/>
              <a:gd name="connsiteY30" fmla="*/ 497681 h 1659731"/>
              <a:gd name="connsiteX31" fmla="*/ 367732 w 2477519"/>
              <a:gd name="connsiteY31" fmla="*/ 485775 h 1659731"/>
              <a:gd name="connsiteX32" fmla="*/ 372494 w 2477519"/>
              <a:gd name="connsiteY32" fmla="*/ 464344 h 1659731"/>
              <a:gd name="connsiteX33" fmla="*/ 382019 w 2477519"/>
              <a:gd name="connsiteY33" fmla="*/ 445294 h 1659731"/>
              <a:gd name="connsiteX34" fmla="*/ 396307 w 2477519"/>
              <a:gd name="connsiteY34" fmla="*/ 435769 h 1659731"/>
              <a:gd name="connsiteX35" fmla="*/ 401069 w 2477519"/>
              <a:gd name="connsiteY35" fmla="*/ 428625 h 1659731"/>
              <a:gd name="connsiteX36" fmla="*/ 408213 w 2477519"/>
              <a:gd name="connsiteY36" fmla="*/ 421481 h 1659731"/>
              <a:gd name="connsiteX37" fmla="*/ 412975 w 2477519"/>
              <a:gd name="connsiteY37" fmla="*/ 411956 h 1659731"/>
              <a:gd name="connsiteX38" fmla="*/ 420119 w 2477519"/>
              <a:gd name="connsiteY38" fmla="*/ 404813 h 1659731"/>
              <a:gd name="connsiteX39" fmla="*/ 436788 w 2477519"/>
              <a:gd name="connsiteY39" fmla="*/ 397669 h 1659731"/>
              <a:gd name="connsiteX40" fmla="*/ 443932 w 2477519"/>
              <a:gd name="connsiteY40" fmla="*/ 392906 h 1659731"/>
              <a:gd name="connsiteX41" fmla="*/ 460600 w 2477519"/>
              <a:gd name="connsiteY41" fmla="*/ 388144 h 1659731"/>
              <a:gd name="connsiteX42" fmla="*/ 467744 w 2477519"/>
              <a:gd name="connsiteY42" fmla="*/ 385763 h 1659731"/>
              <a:gd name="connsiteX43" fmla="*/ 474888 w 2477519"/>
              <a:gd name="connsiteY43" fmla="*/ 378619 h 1659731"/>
              <a:gd name="connsiteX44" fmla="*/ 482032 w 2477519"/>
              <a:gd name="connsiteY44" fmla="*/ 373856 h 1659731"/>
              <a:gd name="connsiteX45" fmla="*/ 486794 w 2477519"/>
              <a:gd name="connsiteY45" fmla="*/ 366713 h 1659731"/>
              <a:gd name="connsiteX46" fmla="*/ 498700 w 2477519"/>
              <a:gd name="connsiteY46" fmla="*/ 364331 h 1659731"/>
              <a:gd name="connsiteX47" fmla="*/ 505844 w 2477519"/>
              <a:gd name="connsiteY47" fmla="*/ 361950 h 1659731"/>
              <a:gd name="connsiteX48" fmla="*/ 536800 w 2477519"/>
              <a:gd name="connsiteY48" fmla="*/ 345281 h 1659731"/>
              <a:gd name="connsiteX49" fmla="*/ 553469 w 2477519"/>
              <a:gd name="connsiteY49" fmla="*/ 333375 h 1659731"/>
              <a:gd name="connsiteX50" fmla="*/ 560613 w 2477519"/>
              <a:gd name="connsiteY50" fmla="*/ 328613 h 1659731"/>
              <a:gd name="connsiteX51" fmla="*/ 567757 w 2477519"/>
              <a:gd name="connsiteY51" fmla="*/ 321469 h 1659731"/>
              <a:gd name="connsiteX52" fmla="*/ 577282 w 2477519"/>
              <a:gd name="connsiteY52" fmla="*/ 319088 h 1659731"/>
              <a:gd name="connsiteX53" fmla="*/ 589188 w 2477519"/>
              <a:gd name="connsiteY53" fmla="*/ 311944 h 1659731"/>
              <a:gd name="connsiteX54" fmla="*/ 596332 w 2477519"/>
              <a:gd name="connsiteY54" fmla="*/ 307181 h 1659731"/>
              <a:gd name="connsiteX55" fmla="*/ 615382 w 2477519"/>
              <a:gd name="connsiteY55" fmla="*/ 302419 h 1659731"/>
              <a:gd name="connsiteX56" fmla="*/ 624907 w 2477519"/>
              <a:gd name="connsiteY56" fmla="*/ 297656 h 1659731"/>
              <a:gd name="connsiteX57" fmla="*/ 634432 w 2477519"/>
              <a:gd name="connsiteY57" fmla="*/ 295275 h 1659731"/>
              <a:gd name="connsiteX58" fmla="*/ 639194 w 2477519"/>
              <a:gd name="connsiteY58" fmla="*/ 288131 h 1659731"/>
              <a:gd name="connsiteX59" fmla="*/ 665388 w 2477519"/>
              <a:gd name="connsiteY59" fmla="*/ 278606 h 1659731"/>
              <a:gd name="connsiteX60" fmla="*/ 693963 w 2477519"/>
              <a:gd name="connsiteY60" fmla="*/ 271463 h 1659731"/>
              <a:gd name="connsiteX61" fmla="*/ 708250 w 2477519"/>
              <a:gd name="connsiteY61" fmla="*/ 273844 h 1659731"/>
              <a:gd name="connsiteX62" fmla="*/ 722538 w 2477519"/>
              <a:gd name="connsiteY62" fmla="*/ 264319 h 1659731"/>
              <a:gd name="connsiteX63" fmla="*/ 736825 w 2477519"/>
              <a:gd name="connsiteY63" fmla="*/ 257175 h 1659731"/>
              <a:gd name="connsiteX64" fmla="*/ 755875 w 2477519"/>
              <a:gd name="connsiteY64" fmla="*/ 250031 h 1659731"/>
              <a:gd name="connsiteX65" fmla="*/ 767782 w 2477519"/>
              <a:gd name="connsiteY65" fmla="*/ 240506 h 1659731"/>
              <a:gd name="connsiteX66" fmla="*/ 782069 w 2477519"/>
              <a:gd name="connsiteY66" fmla="*/ 233363 h 1659731"/>
              <a:gd name="connsiteX67" fmla="*/ 789213 w 2477519"/>
              <a:gd name="connsiteY67" fmla="*/ 228600 h 1659731"/>
              <a:gd name="connsiteX68" fmla="*/ 796357 w 2477519"/>
              <a:gd name="connsiteY68" fmla="*/ 226219 h 1659731"/>
              <a:gd name="connsiteX69" fmla="*/ 846363 w 2477519"/>
              <a:gd name="connsiteY69" fmla="*/ 223838 h 1659731"/>
              <a:gd name="connsiteX70" fmla="*/ 867794 w 2477519"/>
              <a:gd name="connsiteY70" fmla="*/ 221456 h 1659731"/>
              <a:gd name="connsiteX71" fmla="*/ 874938 w 2477519"/>
              <a:gd name="connsiteY71" fmla="*/ 219075 h 1659731"/>
              <a:gd name="connsiteX72" fmla="*/ 908275 w 2477519"/>
              <a:gd name="connsiteY72" fmla="*/ 214313 h 1659731"/>
              <a:gd name="connsiteX73" fmla="*/ 917800 w 2477519"/>
              <a:gd name="connsiteY73" fmla="*/ 197644 h 1659731"/>
              <a:gd name="connsiteX74" fmla="*/ 922563 w 2477519"/>
              <a:gd name="connsiteY74" fmla="*/ 183356 h 1659731"/>
              <a:gd name="connsiteX75" fmla="*/ 924944 w 2477519"/>
              <a:gd name="connsiteY75" fmla="*/ 176213 h 1659731"/>
              <a:gd name="connsiteX76" fmla="*/ 934469 w 2477519"/>
              <a:gd name="connsiteY76" fmla="*/ 171450 h 1659731"/>
              <a:gd name="connsiteX77" fmla="*/ 946375 w 2477519"/>
              <a:gd name="connsiteY77" fmla="*/ 169069 h 1659731"/>
              <a:gd name="connsiteX78" fmla="*/ 994000 w 2477519"/>
              <a:gd name="connsiteY78" fmla="*/ 164306 h 1659731"/>
              <a:gd name="connsiteX79" fmla="*/ 1032100 w 2477519"/>
              <a:gd name="connsiteY79" fmla="*/ 154781 h 1659731"/>
              <a:gd name="connsiteX80" fmla="*/ 1055913 w 2477519"/>
              <a:gd name="connsiteY80" fmla="*/ 140494 h 1659731"/>
              <a:gd name="connsiteX81" fmla="*/ 1063057 w 2477519"/>
              <a:gd name="connsiteY81" fmla="*/ 138113 h 1659731"/>
              <a:gd name="connsiteX82" fmla="*/ 1108300 w 2477519"/>
              <a:gd name="connsiteY82" fmla="*/ 135731 h 1659731"/>
              <a:gd name="connsiteX83" fmla="*/ 1136875 w 2477519"/>
              <a:gd name="connsiteY83" fmla="*/ 128588 h 1659731"/>
              <a:gd name="connsiteX84" fmla="*/ 1151163 w 2477519"/>
              <a:gd name="connsiteY84" fmla="*/ 116681 h 1659731"/>
              <a:gd name="connsiteX85" fmla="*/ 1163069 w 2477519"/>
              <a:gd name="connsiteY85" fmla="*/ 111919 h 1659731"/>
              <a:gd name="connsiteX86" fmla="*/ 1172594 w 2477519"/>
              <a:gd name="connsiteY86" fmla="*/ 104775 h 1659731"/>
              <a:gd name="connsiteX87" fmla="*/ 1184500 w 2477519"/>
              <a:gd name="connsiteY87" fmla="*/ 100013 h 1659731"/>
              <a:gd name="connsiteX88" fmla="*/ 1201169 w 2477519"/>
              <a:gd name="connsiteY88" fmla="*/ 92869 h 1659731"/>
              <a:gd name="connsiteX89" fmla="*/ 1210694 w 2477519"/>
              <a:gd name="connsiteY89" fmla="*/ 85725 h 1659731"/>
              <a:gd name="connsiteX90" fmla="*/ 1234507 w 2477519"/>
              <a:gd name="connsiteY90" fmla="*/ 76200 h 1659731"/>
              <a:gd name="connsiteX91" fmla="*/ 1255938 w 2477519"/>
              <a:gd name="connsiteY91" fmla="*/ 66675 h 1659731"/>
              <a:gd name="connsiteX92" fmla="*/ 1291657 w 2477519"/>
              <a:gd name="connsiteY92" fmla="*/ 64294 h 1659731"/>
              <a:gd name="connsiteX93" fmla="*/ 1305944 w 2477519"/>
              <a:gd name="connsiteY93" fmla="*/ 59531 h 1659731"/>
              <a:gd name="connsiteX94" fmla="*/ 1317850 w 2477519"/>
              <a:gd name="connsiteY94" fmla="*/ 54769 h 1659731"/>
              <a:gd name="connsiteX95" fmla="*/ 1336900 w 2477519"/>
              <a:gd name="connsiteY95" fmla="*/ 50006 h 1659731"/>
              <a:gd name="connsiteX96" fmla="*/ 1346425 w 2477519"/>
              <a:gd name="connsiteY96" fmla="*/ 47625 h 1659731"/>
              <a:gd name="connsiteX97" fmla="*/ 1355950 w 2477519"/>
              <a:gd name="connsiteY97" fmla="*/ 45244 h 1659731"/>
              <a:gd name="connsiteX98" fmla="*/ 1382144 w 2477519"/>
              <a:gd name="connsiteY98" fmla="*/ 42863 h 1659731"/>
              <a:gd name="connsiteX99" fmla="*/ 1398813 w 2477519"/>
              <a:gd name="connsiteY99" fmla="*/ 33338 h 1659731"/>
              <a:gd name="connsiteX100" fmla="*/ 1405957 w 2477519"/>
              <a:gd name="connsiteY100" fmla="*/ 30956 h 1659731"/>
              <a:gd name="connsiteX101" fmla="*/ 1413100 w 2477519"/>
              <a:gd name="connsiteY101" fmla="*/ 23813 h 1659731"/>
              <a:gd name="connsiteX102" fmla="*/ 1439294 w 2477519"/>
              <a:gd name="connsiteY102" fmla="*/ 11906 h 1659731"/>
              <a:gd name="connsiteX103" fmla="*/ 1544069 w 2477519"/>
              <a:gd name="connsiteY103" fmla="*/ 4763 h 1659731"/>
              <a:gd name="connsiteX104" fmla="*/ 1582169 w 2477519"/>
              <a:gd name="connsiteY104" fmla="*/ 0 h 1659731"/>
              <a:gd name="connsiteX105" fmla="*/ 1696469 w 2477519"/>
              <a:gd name="connsiteY105" fmla="*/ 2381 h 1659731"/>
              <a:gd name="connsiteX106" fmla="*/ 1722663 w 2477519"/>
              <a:gd name="connsiteY106" fmla="*/ 9525 h 1659731"/>
              <a:gd name="connsiteX107" fmla="*/ 1729807 w 2477519"/>
              <a:gd name="connsiteY107" fmla="*/ 23813 h 1659731"/>
              <a:gd name="connsiteX108" fmla="*/ 1732188 w 2477519"/>
              <a:gd name="connsiteY108" fmla="*/ 50006 h 1659731"/>
              <a:gd name="connsiteX109" fmla="*/ 1734569 w 2477519"/>
              <a:gd name="connsiteY109" fmla="*/ 57150 h 1659731"/>
              <a:gd name="connsiteX110" fmla="*/ 1741713 w 2477519"/>
              <a:gd name="connsiteY110" fmla="*/ 61913 h 1659731"/>
              <a:gd name="connsiteX111" fmla="*/ 1751238 w 2477519"/>
              <a:gd name="connsiteY111" fmla="*/ 71438 h 1659731"/>
              <a:gd name="connsiteX112" fmla="*/ 1779813 w 2477519"/>
              <a:gd name="connsiteY112" fmla="*/ 78581 h 1659731"/>
              <a:gd name="connsiteX113" fmla="*/ 1817913 w 2477519"/>
              <a:gd name="connsiteY113" fmla="*/ 76200 h 1659731"/>
              <a:gd name="connsiteX114" fmla="*/ 1860775 w 2477519"/>
              <a:gd name="connsiteY114" fmla="*/ 76200 h 1659731"/>
              <a:gd name="connsiteX115" fmla="*/ 1875063 w 2477519"/>
              <a:gd name="connsiteY115" fmla="*/ 78581 h 1659731"/>
              <a:gd name="connsiteX116" fmla="*/ 1882207 w 2477519"/>
              <a:gd name="connsiteY116" fmla="*/ 83344 h 1659731"/>
              <a:gd name="connsiteX117" fmla="*/ 1889350 w 2477519"/>
              <a:gd name="connsiteY117" fmla="*/ 85725 h 1659731"/>
              <a:gd name="connsiteX118" fmla="*/ 1894113 w 2477519"/>
              <a:gd name="connsiteY118" fmla="*/ 92869 h 1659731"/>
              <a:gd name="connsiteX119" fmla="*/ 1908400 w 2477519"/>
              <a:gd name="connsiteY119" fmla="*/ 97631 h 1659731"/>
              <a:gd name="connsiteX120" fmla="*/ 1948882 w 2477519"/>
              <a:gd name="connsiteY120" fmla="*/ 97631 h 1659731"/>
              <a:gd name="connsiteX121" fmla="*/ 1956025 w 2477519"/>
              <a:gd name="connsiteY121" fmla="*/ 104775 h 1659731"/>
              <a:gd name="connsiteX122" fmla="*/ 1963169 w 2477519"/>
              <a:gd name="connsiteY122" fmla="*/ 109538 h 1659731"/>
              <a:gd name="connsiteX123" fmla="*/ 1967932 w 2477519"/>
              <a:gd name="connsiteY123" fmla="*/ 116681 h 1659731"/>
              <a:gd name="connsiteX124" fmla="*/ 1982219 w 2477519"/>
              <a:gd name="connsiteY124" fmla="*/ 123825 h 1659731"/>
              <a:gd name="connsiteX125" fmla="*/ 1991744 w 2477519"/>
              <a:gd name="connsiteY125" fmla="*/ 135731 h 1659731"/>
              <a:gd name="connsiteX126" fmla="*/ 2025082 w 2477519"/>
              <a:gd name="connsiteY126" fmla="*/ 138113 h 1659731"/>
              <a:gd name="connsiteX127" fmla="*/ 2041750 w 2477519"/>
              <a:gd name="connsiteY127" fmla="*/ 135731 h 1659731"/>
              <a:gd name="connsiteX128" fmla="*/ 2051275 w 2477519"/>
              <a:gd name="connsiteY128" fmla="*/ 138113 h 1659731"/>
              <a:gd name="connsiteX129" fmla="*/ 2079850 w 2477519"/>
              <a:gd name="connsiteY129" fmla="*/ 142875 h 1659731"/>
              <a:gd name="connsiteX130" fmla="*/ 2115569 w 2477519"/>
              <a:gd name="connsiteY130" fmla="*/ 140494 h 1659731"/>
              <a:gd name="connsiteX131" fmla="*/ 2127475 w 2477519"/>
              <a:gd name="connsiteY131" fmla="*/ 138113 h 1659731"/>
              <a:gd name="connsiteX132" fmla="*/ 2134619 w 2477519"/>
              <a:gd name="connsiteY132" fmla="*/ 140494 h 1659731"/>
              <a:gd name="connsiteX133" fmla="*/ 2151288 w 2477519"/>
              <a:gd name="connsiteY133" fmla="*/ 142875 h 1659731"/>
              <a:gd name="connsiteX134" fmla="*/ 2160813 w 2477519"/>
              <a:gd name="connsiteY134" fmla="*/ 145256 h 1659731"/>
              <a:gd name="connsiteX135" fmla="*/ 2213200 w 2477519"/>
              <a:gd name="connsiteY135" fmla="*/ 150019 h 1659731"/>
              <a:gd name="connsiteX136" fmla="*/ 2246538 w 2477519"/>
              <a:gd name="connsiteY136" fmla="*/ 150019 h 1659731"/>
              <a:gd name="connsiteX137" fmla="*/ 2260825 w 2477519"/>
              <a:gd name="connsiteY137" fmla="*/ 161925 h 1659731"/>
              <a:gd name="connsiteX138" fmla="*/ 2279875 w 2477519"/>
              <a:gd name="connsiteY138" fmla="*/ 173831 h 1659731"/>
              <a:gd name="connsiteX139" fmla="*/ 2294163 w 2477519"/>
              <a:gd name="connsiteY139" fmla="*/ 178594 h 1659731"/>
              <a:gd name="connsiteX140" fmla="*/ 2301307 w 2477519"/>
              <a:gd name="connsiteY140" fmla="*/ 185738 h 1659731"/>
              <a:gd name="connsiteX141" fmla="*/ 2315594 w 2477519"/>
              <a:gd name="connsiteY141" fmla="*/ 190500 h 1659731"/>
              <a:gd name="connsiteX142" fmla="*/ 2325119 w 2477519"/>
              <a:gd name="connsiteY142" fmla="*/ 195263 h 1659731"/>
              <a:gd name="connsiteX143" fmla="*/ 2346550 w 2477519"/>
              <a:gd name="connsiteY143" fmla="*/ 200025 h 1659731"/>
              <a:gd name="connsiteX144" fmla="*/ 2379888 w 2477519"/>
              <a:gd name="connsiteY144" fmla="*/ 209550 h 1659731"/>
              <a:gd name="connsiteX145" fmla="*/ 2391794 w 2477519"/>
              <a:gd name="connsiteY145" fmla="*/ 221456 h 1659731"/>
              <a:gd name="connsiteX146" fmla="*/ 2403700 w 2477519"/>
              <a:gd name="connsiteY146" fmla="*/ 228600 h 1659731"/>
              <a:gd name="connsiteX147" fmla="*/ 2408463 w 2477519"/>
              <a:gd name="connsiteY147" fmla="*/ 235744 h 1659731"/>
              <a:gd name="connsiteX148" fmla="*/ 2417988 w 2477519"/>
              <a:gd name="connsiteY148" fmla="*/ 240506 h 1659731"/>
              <a:gd name="connsiteX149" fmla="*/ 2427513 w 2477519"/>
              <a:gd name="connsiteY149" fmla="*/ 247650 h 1659731"/>
              <a:gd name="connsiteX150" fmla="*/ 2434657 w 2477519"/>
              <a:gd name="connsiteY150" fmla="*/ 252413 h 1659731"/>
              <a:gd name="connsiteX151" fmla="*/ 2439419 w 2477519"/>
              <a:gd name="connsiteY151" fmla="*/ 261938 h 1659731"/>
              <a:gd name="connsiteX152" fmla="*/ 2453707 w 2477519"/>
              <a:gd name="connsiteY152" fmla="*/ 271463 h 1659731"/>
              <a:gd name="connsiteX153" fmla="*/ 2472757 w 2477519"/>
              <a:gd name="connsiteY153" fmla="*/ 290513 h 1659731"/>
              <a:gd name="connsiteX154" fmla="*/ 2477519 w 2477519"/>
              <a:gd name="connsiteY154" fmla="*/ 290513 h 1659731"/>
              <a:gd name="connsiteX155" fmla="*/ 2477519 w 2477519"/>
              <a:gd name="connsiteY155" fmla="*/ 340519 h 1659731"/>
              <a:gd name="connsiteX156" fmla="*/ 2377507 w 2477519"/>
              <a:gd name="connsiteY156" fmla="*/ 307181 h 1659731"/>
              <a:gd name="connsiteX157" fmla="*/ 2270350 w 2477519"/>
              <a:gd name="connsiteY157" fmla="*/ 290513 h 1659731"/>
              <a:gd name="connsiteX158" fmla="*/ 2201294 w 2477519"/>
              <a:gd name="connsiteY158" fmla="*/ 290513 h 1659731"/>
              <a:gd name="connsiteX159" fmla="*/ 2151288 w 2477519"/>
              <a:gd name="connsiteY159" fmla="*/ 288131 h 1659731"/>
              <a:gd name="connsiteX160" fmla="*/ 2070325 w 2477519"/>
              <a:gd name="connsiteY160" fmla="*/ 271463 h 1659731"/>
              <a:gd name="connsiteX161" fmla="*/ 1970313 w 2477519"/>
              <a:gd name="connsiteY161" fmla="*/ 261938 h 1659731"/>
              <a:gd name="connsiteX162" fmla="*/ 1867919 w 2477519"/>
              <a:gd name="connsiteY162" fmla="*/ 259556 h 1659731"/>
              <a:gd name="connsiteX163" fmla="*/ 1825057 w 2477519"/>
              <a:gd name="connsiteY163" fmla="*/ 259556 h 1659731"/>
              <a:gd name="connsiteX164" fmla="*/ 1675038 w 2477519"/>
              <a:gd name="connsiteY164" fmla="*/ 280988 h 1659731"/>
              <a:gd name="connsiteX165" fmla="*/ 1582169 w 2477519"/>
              <a:gd name="connsiteY165" fmla="*/ 309563 h 1659731"/>
              <a:gd name="connsiteX166" fmla="*/ 1465488 w 2477519"/>
              <a:gd name="connsiteY166" fmla="*/ 359569 h 1659731"/>
              <a:gd name="connsiteX167" fmla="*/ 1360713 w 2477519"/>
              <a:gd name="connsiteY167" fmla="*/ 407194 h 1659731"/>
              <a:gd name="connsiteX168" fmla="*/ 1270225 w 2477519"/>
              <a:gd name="connsiteY168" fmla="*/ 497681 h 1659731"/>
              <a:gd name="connsiteX169" fmla="*/ 1196407 w 2477519"/>
              <a:gd name="connsiteY169" fmla="*/ 569119 h 1659731"/>
              <a:gd name="connsiteX170" fmla="*/ 1113063 w 2477519"/>
              <a:gd name="connsiteY170" fmla="*/ 638175 h 1659731"/>
              <a:gd name="connsiteX171" fmla="*/ 1013050 w 2477519"/>
              <a:gd name="connsiteY171" fmla="*/ 719138 h 1659731"/>
              <a:gd name="connsiteX172" fmla="*/ 913038 w 2477519"/>
              <a:gd name="connsiteY172" fmla="*/ 788194 h 1659731"/>
              <a:gd name="connsiteX173" fmla="*/ 796357 w 2477519"/>
              <a:gd name="connsiteY173" fmla="*/ 869156 h 1659731"/>
              <a:gd name="connsiteX174" fmla="*/ 655863 w 2477519"/>
              <a:gd name="connsiteY174" fmla="*/ 978694 h 1659731"/>
              <a:gd name="connsiteX175" fmla="*/ 567757 w 2477519"/>
              <a:gd name="connsiteY175" fmla="*/ 1071563 h 1659731"/>
              <a:gd name="connsiteX176" fmla="*/ 520132 w 2477519"/>
              <a:gd name="connsiteY176" fmla="*/ 1138238 h 1659731"/>
              <a:gd name="connsiteX177" fmla="*/ 458219 w 2477519"/>
              <a:gd name="connsiteY177" fmla="*/ 1235869 h 1659731"/>
              <a:gd name="connsiteX178" fmla="*/ 396307 w 2477519"/>
              <a:gd name="connsiteY178" fmla="*/ 1369219 h 1659731"/>
              <a:gd name="connsiteX179" fmla="*/ 343919 w 2477519"/>
              <a:gd name="connsiteY179" fmla="*/ 1495425 h 1659731"/>
              <a:gd name="connsiteX180" fmla="*/ 320107 w 2477519"/>
              <a:gd name="connsiteY180" fmla="*/ 1564481 h 1659731"/>
              <a:gd name="connsiteX181" fmla="*/ 303438 w 2477519"/>
              <a:gd name="connsiteY181"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2 w 2471738"/>
              <a:gd name="connsiteY16" fmla="*/ 945356 h 1659731"/>
              <a:gd name="connsiteX17" fmla="*/ 4763 w 2471738"/>
              <a:gd name="connsiteY17" fmla="*/ 938213 h 1659731"/>
              <a:gd name="connsiteX18" fmla="*/ 11907 w 2471738"/>
              <a:gd name="connsiteY18" fmla="*/ 931069 h 1659731"/>
              <a:gd name="connsiteX19" fmla="*/ 23813 w 2471738"/>
              <a:gd name="connsiteY19" fmla="*/ 919163 h 1659731"/>
              <a:gd name="connsiteX20" fmla="*/ 30957 w 2471738"/>
              <a:gd name="connsiteY20" fmla="*/ 907256 h 1659731"/>
              <a:gd name="connsiteX21" fmla="*/ 80963 w 2471738"/>
              <a:gd name="connsiteY21" fmla="*/ 835819 h 1659731"/>
              <a:gd name="connsiteX22" fmla="*/ 128588 w 2471738"/>
              <a:gd name="connsiteY22" fmla="*/ 769144 h 1659731"/>
              <a:gd name="connsiteX23" fmla="*/ 180976 w 2471738"/>
              <a:gd name="connsiteY23" fmla="*/ 716756 h 1659731"/>
              <a:gd name="connsiteX24" fmla="*/ 242888 w 2471738"/>
              <a:gd name="connsiteY24" fmla="*/ 671513 h 1659731"/>
              <a:gd name="connsiteX25" fmla="*/ 273844 w 2471738"/>
              <a:gd name="connsiteY25" fmla="*/ 638175 h 1659731"/>
              <a:gd name="connsiteX26" fmla="*/ 309563 w 2471738"/>
              <a:gd name="connsiteY26" fmla="*/ 592931 h 1659731"/>
              <a:gd name="connsiteX27" fmla="*/ 314326 w 2471738"/>
              <a:gd name="connsiteY27" fmla="*/ 545306 h 1659731"/>
              <a:gd name="connsiteX28" fmla="*/ 326232 w 2471738"/>
              <a:gd name="connsiteY28" fmla="*/ 509588 h 1659731"/>
              <a:gd name="connsiteX29" fmla="*/ 333376 w 2471738"/>
              <a:gd name="connsiteY29" fmla="*/ 507206 h 1659731"/>
              <a:gd name="connsiteX30" fmla="*/ 347663 w 2471738"/>
              <a:gd name="connsiteY30" fmla="*/ 497681 h 1659731"/>
              <a:gd name="connsiteX31" fmla="*/ 361951 w 2471738"/>
              <a:gd name="connsiteY31" fmla="*/ 485775 h 1659731"/>
              <a:gd name="connsiteX32" fmla="*/ 366713 w 2471738"/>
              <a:gd name="connsiteY32" fmla="*/ 464344 h 1659731"/>
              <a:gd name="connsiteX33" fmla="*/ 376238 w 2471738"/>
              <a:gd name="connsiteY33" fmla="*/ 445294 h 1659731"/>
              <a:gd name="connsiteX34" fmla="*/ 390526 w 2471738"/>
              <a:gd name="connsiteY34" fmla="*/ 435769 h 1659731"/>
              <a:gd name="connsiteX35" fmla="*/ 395288 w 2471738"/>
              <a:gd name="connsiteY35" fmla="*/ 428625 h 1659731"/>
              <a:gd name="connsiteX36" fmla="*/ 402432 w 2471738"/>
              <a:gd name="connsiteY36" fmla="*/ 421481 h 1659731"/>
              <a:gd name="connsiteX37" fmla="*/ 407194 w 2471738"/>
              <a:gd name="connsiteY37" fmla="*/ 411956 h 1659731"/>
              <a:gd name="connsiteX38" fmla="*/ 414338 w 2471738"/>
              <a:gd name="connsiteY38" fmla="*/ 404813 h 1659731"/>
              <a:gd name="connsiteX39" fmla="*/ 431007 w 2471738"/>
              <a:gd name="connsiteY39" fmla="*/ 397669 h 1659731"/>
              <a:gd name="connsiteX40" fmla="*/ 438151 w 2471738"/>
              <a:gd name="connsiteY40" fmla="*/ 392906 h 1659731"/>
              <a:gd name="connsiteX41" fmla="*/ 454819 w 2471738"/>
              <a:gd name="connsiteY41" fmla="*/ 388144 h 1659731"/>
              <a:gd name="connsiteX42" fmla="*/ 461963 w 2471738"/>
              <a:gd name="connsiteY42" fmla="*/ 385763 h 1659731"/>
              <a:gd name="connsiteX43" fmla="*/ 469107 w 2471738"/>
              <a:gd name="connsiteY43" fmla="*/ 378619 h 1659731"/>
              <a:gd name="connsiteX44" fmla="*/ 476251 w 2471738"/>
              <a:gd name="connsiteY44" fmla="*/ 373856 h 1659731"/>
              <a:gd name="connsiteX45" fmla="*/ 481013 w 2471738"/>
              <a:gd name="connsiteY45" fmla="*/ 366713 h 1659731"/>
              <a:gd name="connsiteX46" fmla="*/ 492919 w 2471738"/>
              <a:gd name="connsiteY46" fmla="*/ 364331 h 1659731"/>
              <a:gd name="connsiteX47" fmla="*/ 500063 w 2471738"/>
              <a:gd name="connsiteY47" fmla="*/ 361950 h 1659731"/>
              <a:gd name="connsiteX48" fmla="*/ 531019 w 2471738"/>
              <a:gd name="connsiteY48" fmla="*/ 345281 h 1659731"/>
              <a:gd name="connsiteX49" fmla="*/ 547688 w 2471738"/>
              <a:gd name="connsiteY49" fmla="*/ 333375 h 1659731"/>
              <a:gd name="connsiteX50" fmla="*/ 554832 w 2471738"/>
              <a:gd name="connsiteY50" fmla="*/ 328613 h 1659731"/>
              <a:gd name="connsiteX51" fmla="*/ 561976 w 2471738"/>
              <a:gd name="connsiteY51" fmla="*/ 321469 h 1659731"/>
              <a:gd name="connsiteX52" fmla="*/ 571501 w 2471738"/>
              <a:gd name="connsiteY52" fmla="*/ 319088 h 1659731"/>
              <a:gd name="connsiteX53" fmla="*/ 583407 w 2471738"/>
              <a:gd name="connsiteY53" fmla="*/ 311944 h 1659731"/>
              <a:gd name="connsiteX54" fmla="*/ 590551 w 2471738"/>
              <a:gd name="connsiteY54" fmla="*/ 307181 h 1659731"/>
              <a:gd name="connsiteX55" fmla="*/ 609601 w 2471738"/>
              <a:gd name="connsiteY55" fmla="*/ 302419 h 1659731"/>
              <a:gd name="connsiteX56" fmla="*/ 619126 w 2471738"/>
              <a:gd name="connsiteY56" fmla="*/ 297656 h 1659731"/>
              <a:gd name="connsiteX57" fmla="*/ 628651 w 2471738"/>
              <a:gd name="connsiteY57" fmla="*/ 295275 h 1659731"/>
              <a:gd name="connsiteX58" fmla="*/ 633413 w 2471738"/>
              <a:gd name="connsiteY58" fmla="*/ 288131 h 1659731"/>
              <a:gd name="connsiteX59" fmla="*/ 659607 w 2471738"/>
              <a:gd name="connsiteY59" fmla="*/ 278606 h 1659731"/>
              <a:gd name="connsiteX60" fmla="*/ 688182 w 2471738"/>
              <a:gd name="connsiteY60" fmla="*/ 271463 h 1659731"/>
              <a:gd name="connsiteX61" fmla="*/ 702469 w 2471738"/>
              <a:gd name="connsiteY61" fmla="*/ 273844 h 1659731"/>
              <a:gd name="connsiteX62" fmla="*/ 716757 w 2471738"/>
              <a:gd name="connsiteY62" fmla="*/ 264319 h 1659731"/>
              <a:gd name="connsiteX63" fmla="*/ 731044 w 2471738"/>
              <a:gd name="connsiteY63" fmla="*/ 257175 h 1659731"/>
              <a:gd name="connsiteX64" fmla="*/ 750094 w 2471738"/>
              <a:gd name="connsiteY64" fmla="*/ 250031 h 1659731"/>
              <a:gd name="connsiteX65" fmla="*/ 762001 w 2471738"/>
              <a:gd name="connsiteY65" fmla="*/ 240506 h 1659731"/>
              <a:gd name="connsiteX66" fmla="*/ 776288 w 2471738"/>
              <a:gd name="connsiteY66" fmla="*/ 233363 h 1659731"/>
              <a:gd name="connsiteX67" fmla="*/ 783432 w 2471738"/>
              <a:gd name="connsiteY67" fmla="*/ 228600 h 1659731"/>
              <a:gd name="connsiteX68" fmla="*/ 790576 w 2471738"/>
              <a:gd name="connsiteY68" fmla="*/ 226219 h 1659731"/>
              <a:gd name="connsiteX69" fmla="*/ 840582 w 2471738"/>
              <a:gd name="connsiteY69" fmla="*/ 223838 h 1659731"/>
              <a:gd name="connsiteX70" fmla="*/ 862013 w 2471738"/>
              <a:gd name="connsiteY70" fmla="*/ 221456 h 1659731"/>
              <a:gd name="connsiteX71" fmla="*/ 869157 w 2471738"/>
              <a:gd name="connsiteY71" fmla="*/ 219075 h 1659731"/>
              <a:gd name="connsiteX72" fmla="*/ 902494 w 2471738"/>
              <a:gd name="connsiteY72" fmla="*/ 214313 h 1659731"/>
              <a:gd name="connsiteX73" fmla="*/ 912019 w 2471738"/>
              <a:gd name="connsiteY73" fmla="*/ 197644 h 1659731"/>
              <a:gd name="connsiteX74" fmla="*/ 916782 w 2471738"/>
              <a:gd name="connsiteY74" fmla="*/ 183356 h 1659731"/>
              <a:gd name="connsiteX75" fmla="*/ 919163 w 2471738"/>
              <a:gd name="connsiteY75" fmla="*/ 176213 h 1659731"/>
              <a:gd name="connsiteX76" fmla="*/ 928688 w 2471738"/>
              <a:gd name="connsiteY76" fmla="*/ 171450 h 1659731"/>
              <a:gd name="connsiteX77" fmla="*/ 940594 w 2471738"/>
              <a:gd name="connsiteY77" fmla="*/ 169069 h 1659731"/>
              <a:gd name="connsiteX78" fmla="*/ 988219 w 2471738"/>
              <a:gd name="connsiteY78" fmla="*/ 164306 h 1659731"/>
              <a:gd name="connsiteX79" fmla="*/ 1026319 w 2471738"/>
              <a:gd name="connsiteY79" fmla="*/ 154781 h 1659731"/>
              <a:gd name="connsiteX80" fmla="*/ 1050132 w 2471738"/>
              <a:gd name="connsiteY80" fmla="*/ 140494 h 1659731"/>
              <a:gd name="connsiteX81" fmla="*/ 1057276 w 2471738"/>
              <a:gd name="connsiteY81" fmla="*/ 138113 h 1659731"/>
              <a:gd name="connsiteX82" fmla="*/ 1102519 w 2471738"/>
              <a:gd name="connsiteY82" fmla="*/ 135731 h 1659731"/>
              <a:gd name="connsiteX83" fmla="*/ 1131094 w 2471738"/>
              <a:gd name="connsiteY83" fmla="*/ 128588 h 1659731"/>
              <a:gd name="connsiteX84" fmla="*/ 1145382 w 2471738"/>
              <a:gd name="connsiteY84" fmla="*/ 116681 h 1659731"/>
              <a:gd name="connsiteX85" fmla="*/ 1157288 w 2471738"/>
              <a:gd name="connsiteY85" fmla="*/ 111919 h 1659731"/>
              <a:gd name="connsiteX86" fmla="*/ 1166813 w 2471738"/>
              <a:gd name="connsiteY86" fmla="*/ 104775 h 1659731"/>
              <a:gd name="connsiteX87" fmla="*/ 1178719 w 2471738"/>
              <a:gd name="connsiteY87" fmla="*/ 100013 h 1659731"/>
              <a:gd name="connsiteX88" fmla="*/ 1195388 w 2471738"/>
              <a:gd name="connsiteY88" fmla="*/ 92869 h 1659731"/>
              <a:gd name="connsiteX89" fmla="*/ 1204913 w 2471738"/>
              <a:gd name="connsiteY89" fmla="*/ 85725 h 1659731"/>
              <a:gd name="connsiteX90" fmla="*/ 1228726 w 2471738"/>
              <a:gd name="connsiteY90" fmla="*/ 76200 h 1659731"/>
              <a:gd name="connsiteX91" fmla="*/ 1250157 w 2471738"/>
              <a:gd name="connsiteY91" fmla="*/ 66675 h 1659731"/>
              <a:gd name="connsiteX92" fmla="*/ 1285876 w 2471738"/>
              <a:gd name="connsiteY92" fmla="*/ 64294 h 1659731"/>
              <a:gd name="connsiteX93" fmla="*/ 1300163 w 2471738"/>
              <a:gd name="connsiteY93" fmla="*/ 59531 h 1659731"/>
              <a:gd name="connsiteX94" fmla="*/ 1312069 w 2471738"/>
              <a:gd name="connsiteY94" fmla="*/ 54769 h 1659731"/>
              <a:gd name="connsiteX95" fmla="*/ 1331119 w 2471738"/>
              <a:gd name="connsiteY95" fmla="*/ 50006 h 1659731"/>
              <a:gd name="connsiteX96" fmla="*/ 1340644 w 2471738"/>
              <a:gd name="connsiteY96" fmla="*/ 47625 h 1659731"/>
              <a:gd name="connsiteX97" fmla="*/ 1350169 w 2471738"/>
              <a:gd name="connsiteY97" fmla="*/ 45244 h 1659731"/>
              <a:gd name="connsiteX98" fmla="*/ 1376363 w 2471738"/>
              <a:gd name="connsiteY98" fmla="*/ 42863 h 1659731"/>
              <a:gd name="connsiteX99" fmla="*/ 1393032 w 2471738"/>
              <a:gd name="connsiteY99" fmla="*/ 33338 h 1659731"/>
              <a:gd name="connsiteX100" fmla="*/ 1400176 w 2471738"/>
              <a:gd name="connsiteY100" fmla="*/ 30956 h 1659731"/>
              <a:gd name="connsiteX101" fmla="*/ 1407319 w 2471738"/>
              <a:gd name="connsiteY101" fmla="*/ 23813 h 1659731"/>
              <a:gd name="connsiteX102" fmla="*/ 1433513 w 2471738"/>
              <a:gd name="connsiteY102" fmla="*/ 11906 h 1659731"/>
              <a:gd name="connsiteX103" fmla="*/ 1538288 w 2471738"/>
              <a:gd name="connsiteY103" fmla="*/ 4763 h 1659731"/>
              <a:gd name="connsiteX104" fmla="*/ 1576388 w 2471738"/>
              <a:gd name="connsiteY104" fmla="*/ 0 h 1659731"/>
              <a:gd name="connsiteX105" fmla="*/ 1690688 w 2471738"/>
              <a:gd name="connsiteY105" fmla="*/ 2381 h 1659731"/>
              <a:gd name="connsiteX106" fmla="*/ 1716882 w 2471738"/>
              <a:gd name="connsiteY106" fmla="*/ 9525 h 1659731"/>
              <a:gd name="connsiteX107" fmla="*/ 1724026 w 2471738"/>
              <a:gd name="connsiteY107" fmla="*/ 23813 h 1659731"/>
              <a:gd name="connsiteX108" fmla="*/ 1726407 w 2471738"/>
              <a:gd name="connsiteY108" fmla="*/ 50006 h 1659731"/>
              <a:gd name="connsiteX109" fmla="*/ 1728788 w 2471738"/>
              <a:gd name="connsiteY109" fmla="*/ 57150 h 1659731"/>
              <a:gd name="connsiteX110" fmla="*/ 1735932 w 2471738"/>
              <a:gd name="connsiteY110" fmla="*/ 61913 h 1659731"/>
              <a:gd name="connsiteX111" fmla="*/ 1745457 w 2471738"/>
              <a:gd name="connsiteY111" fmla="*/ 71438 h 1659731"/>
              <a:gd name="connsiteX112" fmla="*/ 1774032 w 2471738"/>
              <a:gd name="connsiteY112" fmla="*/ 78581 h 1659731"/>
              <a:gd name="connsiteX113" fmla="*/ 1812132 w 2471738"/>
              <a:gd name="connsiteY113" fmla="*/ 76200 h 1659731"/>
              <a:gd name="connsiteX114" fmla="*/ 1854994 w 2471738"/>
              <a:gd name="connsiteY114" fmla="*/ 76200 h 1659731"/>
              <a:gd name="connsiteX115" fmla="*/ 1869282 w 2471738"/>
              <a:gd name="connsiteY115" fmla="*/ 78581 h 1659731"/>
              <a:gd name="connsiteX116" fmla="*/ 1876426 w 2471738"/>
              <a:gd name="connsiteY116" fmla="*/ 83344 h 1659731"/>
              <a:gd name="connsiteX117" fmla="*/ 1883569 w 2471738"/>
              <a:gd name="connsiteY117" fmla="*/ 85725 h 1659731"/>
              <a:gd name="connsiteX118" fmla="*/ 1888332 w 2471738"/>
              <a:gd name="connsiteY118" fmla="*/ 92869 h 1659731"/>
              <a:gd name="connsiteX119" fmla="*/ 1902619 w 2471738"/>
              <a:gd name="connsiteY119" fmla="*/ 97631 h 1659731"/>
              <a:gd name="connsiteX120" fmla="*/ 1943101 w 2471738"/>
              <a:gd name="connsiteY120" fmla="*/ 97631 h 1659731"/>
              <a:gd name="connsiteX121" fmla="*/ 1950244 w 2471738"/>
              <a:gd name="connsiteY121" fmla="*/ 104775 h 1659731"/>
              <a:gd name="connsiteX122" fmla="*/ 1957388 w 2471738"/>
              <a:gd name="connsiteY122" fmla="*/ 109538 h 1659731"/>
              <a:gd name="connsiteX123" fmla="*/ 1962151 w 2471738"/>
              <a:gd name="connsiteY123" fmla="*/ 116681 h 1659731"/>
              <a:gd name="connsiteX124" fmla="*/ 1976438 w 2471738"/>
              <a:gd name="connsiteY124" fmla="*/ 123825 h 1659731"/>
              <a:gd name="connsiteX125" fmla="*/ 1985963 w 2471738"/>
              <a:gd name="connsiteY125" fmla="*/ 135731 h 1659731"/>
              <a:gd name="connsiteX126" fmla="*/ 2019301 w 2471738"/>
              <a:gd name="connsiteY126" fmla="*/ 138113 h 1659731"/>
              <a:gd name="connsiteX127" fmla="*/ 2035969 w 2471738"/>
              <a:gd name="connsiteY127" fmla="*/ 135731 h 1659731"/>
              <a:gd name="connsiteX128" fmla="*/ 2045494 w 2471738"/>
              <a:gd name="connsiteY128" fmla="*/ 138113 h 1659731"/>
              <a:gd name="connsiteX129" fmla="*/ 2074069 w 2471738"/>
              <a:gd name="connsiteY129" fmla="*/ 142875 h 1659731"/>
              <a:gd name="connsiteX130" fmla="*/ 2109788 w 2471738"/>
              <a:gd name="connsiteY130" fmla="*/ 140494 h 1659731"/>
              <a:gd name="connsiteX131" fmla="*/ 2121694 w 2471738"/>
              <a:gd name="connsiteY131" fmla="*/ 138113 h 1659731"/>
              <a:gd name="connsiteX132" fmla="*/ 2128838 w 2471738"/>
              <a:gd name="connsiteY132" fmla="*/ 140494 h 1659731"/>
              <a:gd name="connsiteX133" fmla="*/ 2145507 w 2471738"/>
              <a:gd name="connsiteY133" fmla="*/ 142875 h 1659731"/>
              <a:gd name="connsiteX134" fmla="*/ 2155032 w 2471738"/>
              <a:gd name="connsiteY134" fmla="*/ 145256 h 1659731"/>
              <a:gd name="connsiteX135" fmla="*/ 2207419 w 2471738"/>
              <a:gd name="connsiteY135" fmla="*/ 150019 h 1659731"/>
              <a:gd name="connsiteX136" fmla="*/ 2240757 w 2471738"/>
              <a:gd name="connsiteY136" fmla="*/ 150019 h 1659731"/>
              <a:gd name="connsiteX137" fmla="*/ 2255044 w 2471738"/>
              <a:gd name="connsiteY137" fmla="*/ 161925 h 1659731"/>
              <a:gd name="connsiteX138" fmla="*/ 2274094 w 2471738"/>
              <a:gd name="connsiteY138" fmla="*/ 173831 h 1659731"/>
              <a:gd name="connsiteX139" fmla="*/ 2288382 w 2471738"/>
              <a:gd name="connsiteY139" fmla="*/ 178594 h 1659731"/>
              <a:gd name="connsiteX140" fmla="*/ 2295526 w 2471738"/>
              <a:gd name="connsiteY140" fmla="*/ 185738 h 1659731"/>
              <a:gd name="connsiteX141" fmla="*/ 2309813 w 2471738"/>
              <a:gd name="connsiteY141" fmla="*/ 190500 h 1659731"/>
              <a:gd name="connsiteX142" fmla="*/ 2319338 w 2471738"/>
              <a:gd name="connsiteY142" fmla="*/ 195263 h 1659731"/>
              <a:gd name="connsiteX143" fmla="*/ 2340769 w 2471738"/>
              <a:gd name="connsiteY143" fmla="*/ 200025 h 1659731"/>
              <a:gd name="connsiteX144" fmla="*/ 2374107 w 2471738"/>
              <a:gd name="connsiteY144" fmla="*/ 209550 h 1659731"/>
              <a:gd name="connsiteX145" fmla="*/ 2386013 w 2471738"/>
              <a:gd name="connsiteY145" fmla="*/ 221456 h 1659731"/>
              <a:gd name="connsiteX146" fmla="*/ 2397919 w 2471738"/>
              <a:gd name="connsiteY146" fmla="*/ 228600 h 1659731"/>
              <a:gd name="connsiteX147" fmla="*/ 2402682 w 2471738"/>
              <a:gd name="connsiteY147" fmla="*/ 235744 h 1659731"/>
              <a:gd name="connsiteX148" fmla="*/ 2412207 w 2471738"/>
              <a:gd name="connsiteY148" fmla="*/ 240506 h 1659731"/>
              <a:gd name="connsiteX149" fmla="*/ 2421732 w 2471738"/>
              <a:gd name="connsiteY149" fmla="*/ 247650 h 1659731"/>
              <a:gd name="connsiteX150" fmla="*/ 2428876 w 2471738"/>
              <a:gd name="connsiteY150" fmla="*/ 252413 h 1659731"/>
              <a:gd name="connsiteX151" fmla="*/ 2433638 w 2471738"/>
              <a:gd name="connsiteY151" fmla="*/ 261938 h 1659731"/>
              <a:gd name="connsiteX152" fmla="*/ 2447926 w 2471738"/>
              <a:gd name="connsiteY152" fmla="*/ 271463 h 1659731"/>
              <a:gd name="connsiteX153" fmla="*/ 2466976 w 2471738"/>
              <a:gd name="connsiteY153" fmla="*/ 290513 h 1659731"/>
              <a:gd name="connsiteX154" fmla="*/ 2471738 w 2471738"/>
              <a:gd name="connsiteY154" fmla="*/ 290513 h 1659731"/>
              <a:gd name="connsiteX155" fmla="*/ 2471738 w 2471738"/>
              <a:gd name="connsiteY155" fmla="*/ 340519 h 1659731"/>
              <a:gd name="connsiteX156" fmla="*/ 2371726 w 2471738"/>
              <a:gd name="connsiteY156" fmla="*/ 307181 h 1659731"/>
              <a:gd name="connsiteX157" fmla="*/ 2264569 w 2471738"/>
              <a:gd name="connsiteY157" fmla="*/ 290513 h 1659731"/>
              <a:gd name="connsiteX158" fmla="*/ 2195513 w 2471738"/>
              <a:gd name="connsiteY158" fmla="*/ 290513 h 1659731"/>
              <a:gd name="connsiteX159" fmla="*/ 2145507 w 2471738"/>
              <a:gd name="connsiteY159" fmla="*/ 288131 h 1659731"/>
              <a:gd name="connsiteX160" fmla="*/ 2064544 w 2471738"/>
              <a:gd name="connsiteY160" fmla="*/ 271463 h 1659731"/>
              <a:gd name="connsiteX161" fmla="*/ 1964532 w 2471738"/>
              <a:gd name="connsiteY161" fmla="*/ 261938 h 1659731"/>
              <a:gd name="connsiteX162" fmla="*/ 1862138 w 2471738"/>
              <a:gd name="connsiteY162" fmla="*/ 259556 h 1659731"/>
              <a:gd name="connsiteX163" fmla="*/ 1819276 w 2471738"/>
              <a:gd name="connsiteY163" fmla="*/ 259556 h 1659731"/>
              <a:gd name="connsiteX164" fmla="*/ 1669257 w 2471738"/>
              <a:gd name="connsiteY164" fmla="*/ 280988 h 1659731"/>
              <a:gd name="connsiteX165" fmla="*/ 1576388 w 2471738"/>
              <a:gd name="connsiteY165" fmla="*/ 309563 h 1659731"/>
              <a:gd name="connsiteX166" fmla="*/ 1459707 w 2471738"/>
              <a:gd name="connsiteY166" fmla="*/ 359569 h 1659731"/>
              <a:gd name="connsiteX167" fmla="*/ 1354932 w 2471738"/>
              <a:gd name="connsiteY167" fmla="*/ 407194 h 1659731"/>
              <a:gd name="connsiteX168" fmla="*/ 1264444 w 2471738"/>
              <a:gd name="connsiteY168" fmla="*/ 497681 h 1659731"/>
              <a:gd name="connsiteX169" fmla="*/ 1190626 w 2471738"/>
              <a:gd name="connsiteY169" fmla="*/ 569119 h 1659731"/>
              <a:gd name="connsiteX170" fmla="*/ 1107282 w 2471738"/>
              <a:gd name="connsiteY170" fmla="*/ 638175 h 1659731"/>
              <a:gd name="connsiteX171" fmla="*/ 1007269 w 2471738"/>
              <a:gd name="connsiteY171" fmla="*/ 719138 h 1659731"/>
              <a:gd name="connsiteX172" fmla="*/ 907257 w 2471738"/>
              <a:gd name="connsiteY172" fmla="*/ 788194 h 1659731"/>
              <a:gd name="connsiteX173" fmla="*/ 790576 w 2471738"/>
              <a:gd name="connsiteY173" fmla="*/ 869156 h 1659731"/>
              <a:gd name="connsiteX174" fmla="*/ 650082 w 2471738"/>
              <a:gd name="connsiteY174" fmla="*/ 978694 h 1659731"/>
              <a:gd name="connsiteX175" fmla="*/ 561976 w 2471738"/>
              <a:gd name="connsiteY175" fmla="*/ 1071563 h 1659731"/>
              <a:gd name="connsiteX176" fmla="*/ 514351 w 2471738"/>
              <a:gd name="connsiteY176" fmla="*/ 1138238 h 1659731"/>
              <a:gd name="connsiteX177" fmla="*/ 452438 w 2471738"/>
              <a:gd name="connsiteY177" fmla="*/ 1235869 h 1659731"/>
              <a:gd name="connsiteX178" fmla="*/ 390526 w 2471738"/>
              <a:gd name="connsiteY178" fmla="*/ 1369219 h 1659731"/>
              <a:gd name="connsiteX179" fmla="*/ 338138 w 2471738"/>
              <a:gd name="connsiteY179" fmla="*/ 1495425 h 1659731"/>
              <a:gd name="connsiteX180" fmla="*/ 314326 w 2471738"/>
              <a:gd name="connsiteY180" fmla="*/ 1564481 h 1659731"/>
              <a:gd name="connsiteX181" fmla="*/ 297657 w 2471738"/>
              <a:gd name="connsiteY181"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4763 w 2471738"/>
              <a:gd name="connsiteY16" fmla="*/ 938213 h 1659731"/>
              <a:gd name="connsiteX17" fmla="*/ 11907 w 2471738"/>
              <a:gd name="connsiteY17" fmla="*/ 931069 h 1659731"/>
              <a:gd name="connsiteX18" fmla="*/ 23813 w 2471738"/>
              <a:gd name="connsiteY18" fmla="*/ 919163 h 1659731"/>
              <a:gd name="connsiteX19" fmla="*/ 30957 w 2471738"/>
              <a:gd name="connsiteY19" fmla="*/ 907256 h 1659731"/>
              <a:gd name="connsiteX20" fmla="*/ 80963 w 2471738"/>
              <a:gd name="connsiteY20" fmla="*/ 835819 h 1659731"/>
              <a:gd name="connsiteX21" fmla="*/ 128588 w 2471738"/>
              <a:gd name="connsiteY21" fmla="*/ 769144 h 1659731"/>
              <a:gd name="connsiteX22" fmla="*/ 180976 w 2471738"/>
              <a:gd name="connsiteY22" fmla="*/ 716756 h 1659731"/>
              <a:gd name="connsiteX23" fmla="*/ 242888 w 2471738"/>
              <a:gd name="connsiteY23" fmla="*/ 671513 h 1659731"/>
              <a:gd name="connsiteX24" fmla="*/ 273844 w 2471738"/>
              <a:gd name="connsiteY24" fmla="*/ 638175 h 1659731"/>
              <a:gd name="connsiteX25" fmla="*/ 309563 w 2471738"/>
              <a:gd name="connsiteY25" fmla="*/ 592931 h 1659731"/>
              <a:gd name="connsiteX26" fmla="*/ 314326 w 2471738"/>
              <a:gd name="connsiteY26" fmla="*/ 545306 h 1659731"/>
              <a:gd name="connsiteX27" fmla="*/ 326232 w 2471738"/>
              <a:gd name="connsiteY27" fmla="*/ 509588 h 1659731"/>
              <a:gd name="connsiteX28" fmla="*/ 333376 w 2471738"/>
              <a:gd name="connsiteY28" fmla="*/ 507206 h 1659731"/>
              <a:gd name="connsiteX29" fmla="*/ 347663 w 2471738"/>
              <a:gd name="connsiteY29" fmla="*/ 497681 h 1659731"/>
              <a:gd name="connsiteX30" fmla="*/ 361951 w 2471738"/>
              <a:gd name="connsiteY30" fmla="*/ 485775 h 1659731"/>
              <a:gd name="connsiteX31" fmla="*/ 366713 w 2471738"/>
              <a:gd name="connsiteY31" fmla="*/ 464344 h 1659731"/>
              <a:gd name="connsiteX32" fmla="*/ 376238 w 2471738"/>
              <a:gd name="connsiteY32" fmla="*/ 445294 h 1659731"/>
              <a:gd name="connsiteX33" fmla="*/ 390526 w 2471738"/>
              <a:gd name="connsiteY33" fmla="*/ 435769 h 1659731"/>
              <a:gd name="connsiteX34" fmla="*/ 395288 w 2471738"/>
              <a:gd name="connsiteY34" fmla="*/ 428625 h 1659731"/>
              <a:gd name="connsiteX35" fmla="*/ 402432 w 2471738"/>
              <a:gd name="connsiteY35" fmla="*/ 421481 h 1659731"/>
              <a:gd name="connsiteX36" fmla="*/ 407194 w 2471738"/>
              <a:gd name="connsiteY36" fmla="*/ 411956 h 1659731"/>
              <a:gd name="connsiteX37" fmla="*/ 414338 w 2471738"/>
              <a:gd name="connsiteY37" fmla="*/ 404813 h 1659731"/>
              <a:gd name="connsiteX38" fmla="*/ 431007 w 2471738"/>
              <a:gd name="connsiteY38" fmla="*/ 397669 h 1659731"/>
              <a:gd name="connsiteX39" fmla="*/ 438151 w 2471738"/>
              <a:gd name="connsiteY39" fmla="*/ 392906 h 1659731"/>
              <a:gd name="connsiteX40" fmla="*/ 454819 w 2471738"/>
              <a:gd name="connsiteY40" fmla="*/ 388144 h 1659731"/>
              <a:gd name="connsiteX41" fmla="*/ 461963 w 2471738"/>
              <a:gd name="connsiteY41" fmla="*/ 385763 h 1659731"/>
              <a:gd name="connsiteX42" fmla="*/ 469107 w 2471738"/>
              <a:gd name="connsiteY42" fmla="*/ 378619 h 1659731"/>
              <a:gd name="connsiteX43" fmla="*/ 476251 w 2471738"/>
              <a:gd name="connsiteY43" fmla="*/ 373856 h 1659731"/>
              <a:gd name="connsiteX44" fmla="*/ 481013 w 2471738"/>
              <a:gd name="connsiteY44" fmla="*/ 366713 h 1659731"/>
              <a:gd name="connsiteX45" fmla="*/ 492919 w 2471738"/>
              <a:gd name="connsiteY45" fmla="*/ 364331 h 1659731"/>
              <a:gd name="connsiteX46" fmla="*/ 500063 w 2471738"/>
              <a:gd name="connsiteY46" fmla="*/ 361950 h 1659731"/>
              <a:gd name="connsiteX47" fmla="*/ 531019 w 2471738"/>
              <a:gd name="connsiteY47" fmla="*/ 345281 h 1659731"/>
              <a:gd name="connsiteX48" fmla="*/ 547688 w 2471738"/>
              <a:gd name="connsiteY48" fmla="*/ 333375 h 1659731"/>
              <a:gd name="connsiteX49" fmla="*/ 554832 w 2471738"/>
              <a:gd name="connsiteY49" fmla="*/ 328613 h 1659731"/>
              <a:gd name="connsiteX50" fmla="*/ 561976 w 2471738"/>
              <a:gd name="connsiteY50" fmla="*/ 321469 h 1659731"/>
              <a:gd name="connsiteX51" fmla="*/ 571501 w 2471738"/>
              <a:gd name="connsiteY51" fmla="*/ 319088 h 1659731"/>
              <a:gd name="connsiteX52" fmla="*/ 583407 w 2471738"/>
              <a:gd name="connsiteY52" fmla="*/ 311944 h 1659731"/>
              <a:gd name="connsiteX53" fmla="*/ 590551 w 2471738"/>
              <a:gd name="connsiteY53" fmla="*/ 307181 h 1659731"/>
              <a:gd name="connsiteX54" fmla="*/ 609601 w 2471738"/>
              <a:gd name="connsiteY54" fmla="*/ 302419 h 1659731"/>
              <a:gd name="connsiteX55" fmla="*/ 619126 w 2471738"/>
              <a:gd name="connsiteY55" fmla="*/ 297656 h 1659731"/>
              <a:gd name="connsiteX56" fmla="*/ 628651 w 2471738"/>
              <a:gd name="connsiteY56" fmla="*/ 295275 h 1659731"/>
              <a:gd name="connsiteX57" fmla="*/ 633413 w 2471738"/>
              <a:gd name="connsiteY57" fmla="*/ 288131 h 1659731"/>
              <a:gd name="connsiteX58" fmla="*/ 659607 w 2471738"/>
              <a:gd name="connsiteY58" fmla="*/ 278606 h 1659731"/>
              <a:gd name="connsiteX59" fmla="*/ 688182 w 2471738"/>
              <a:gd name="connsiteY59" fmla="*/ 271463 h 1659731"/>
              <a:gd name="connsiteX60" fmla="*/ 702469 w 2471738"/>
              <a:gd name="connsiteY60" fmla="*/ 273844 h 1659731"/>
              <a:gd name="connsiteX61" fmla="*/ 716757 w 2471738"/>
              <a:gd name="connsiteY61" fmla="*/ 264319 h 1659731"/>
              <a:gd name="connsiteX62" fmla="*/ 731044 w 2471738"/>
              <a:gd name="connsiteY62" fmla="*/ 257175 h 1659731"/>
              <a:gd name="connsiteX63" fmla="*/ 750094 w 2471738"/>
              <a:gd name="connsiteY63" fmla="*/ 250031 h 1659731"/>
              <a:gd name="connsiteX64" fmla="*/ 762001 w 2471738"/>
              <a:gd name="connsiteY64" fmla="*/ 240506 h 1659731"/>
              <a:gd name="connsiteX65" fmla="*/ 776288 w 2471738"/>
              <a:gd name="connsiteY65" fmla="*/ 233363 h 1659731"/>
              <a:gd name="connsiteX66" fmla="*/ 783432 w 2471738"/>
              <a:gd name="connsiteY66" fmla="*/ 228600 h 1659731"/>
              <a:gd name="connsiteX67" fmla="*/ 790576 w 2471738"/>
              <a:gd name="connsiteY67" fmla="*/ 226219 h 1659731"/>
              <a:gd name="connsiteX68" fmla="*/ 840582 w 2471738"/>
              <a:gd name="connsiteY68" fmla="*/ 223838 h 1659731"/>
              <a:gd name="connsiteX69" fmla="*/ 862013 w 2471738"/>
              <a:gd name="connsiteY69" fmla="*/ 221456 h 1659731"/>
              <a:gd name="connsiteX70" fmla="*/ 869157 w 2471738"/>
              <a:gd name="connsiteY70" fmla="*/ 219075 h 1659731"/>
              <a:gd name="connsiteX71" fmla="*/ 902494 w 2471738"/>
              <a:gd name="connsiteY71" fmla="*/ 214313 h 1659731"/>
              <a:gd name="connsiteX72" fmla="*/ 912019 w 2471738"/>
              <a:gd name="connsiteY72" fmla="*/ 197644 h 1659731"/>
              <a:gd name="connsiteX73" fmla="*/ 916782 w 2471738"/>
              <a:gd name="connsiteY73" fmla="*/ 183356 h 1659731"/>
              <a:gd name="connsiteX74" fmla="*/ 919163 w 2471738"/>
              <a:gd name="connsiteY74" fmla="*/ 176213 h 1659731"/>
              <a:gd name="connsiteX75" fmla="*/ 928688 w 2471738"/>
              <a:gd name="connsiteY75" fmla="*/ 171450 h 1659731"/>
              <a:gd name="connsiteX76" fmla="*/ 940594 w 2471738"/>
              <a:gd name="connsiteY76" fmla="*/ 169069 h 1659731"/>
              <a:gd name="connsiteX77" fmla="*/ 988219 w 2471738"/>
              <a:gd name="connsiteY77" fmla="*/ 164306 h 1659731"/>
              <a:gd name="connsiteX78" fmla="*/ 1026319 w 2471738"/>
              <a:gd name="connsiteY78" fmla="*/ 154781 h 1659731"/>
              <a:gd name="connsiteX79" fmla="*/ 1050132 w 2471738"/>
              <a:gd name="connsiteY79" fmla="*/ 140494 h 1659731"/>
              <a:gd name="connsiteX80" fmla="*/ 1057276 w 2471738"/>
              <a:gd name="connsiteY80" fmla="*/ 138113 h 1659731"/>
              <a:gd name="connsiteX81" fmla="*/ 1102519 w 2471738"/>
              <a:gd name="connsiteY81" fmla="*/ 135731 h 1659731"/>
              <a:gd name="connsiteX82" fmla="*/ 1131094 w 2471738"/>
              <a:gd name="connsiteY82" fmla="*/ 128588 h 1659731"/>
              <a:gd name="connsiteX83" fmla="*/ 1145382 w 2471738"/>
              <a:gd name="connsiteY83" fmla="*/ 116681 h 1659731"/>
              <a:gd name="connsiteX84" fmla="*/ 1157288 w 2471738"/>
              <a:gd name="connsiteY84" fmla="*/ 111919 h 1659731"/>
              <a:gd name="connsiteX85" fmla="*/ 1166813 w 2471738"/>
              <a:gd name="connsiteY85" fmla="*/ 104775 h 1659731"/>
              <a:gd name="connsiteX86" fmla="*/ 1178719 w 2471738"/>
              <a:gd name="connsiteY86" fmla="*/ 100013 h 1659731"/>
              <a:gd name="connsiteX87" fmla="*/ 1195388 w 2471738"/>
              <a:gd name="connsiteY87" fmla="*/ 92869 h 1659731"/>
              <a:gd name="connsiteX88" fmla="*/ 1204913 w 2471738"/>
              <a:gd name="connsiteY88" fmla="*/ 85725 h 1659731"/>
              <a:gd name="connsiteX89" fmla="*/ 1228726 w 2471738"/>
              <a:gd name="connsiteY89" fmla="*/ 76200 h 1659731"/>
              <a:gd name="connsiteX90" fmla="*/ 1250157 w 2471738"/>
              <a:gd name="connsiteY90" fmla="*/ 66675 h 1659731"/>
              <a:gd name="connsiteX91" fmla="*/ 1285876 w 2471738"/>
              <a:gd name="connsiteY91" fmla="*/ 64294 h 1659731"/>
              <a:gd name="connsiteX92" fmla="*/ 1300163 w 2471738"/>
              <a:gd name="connsiteY92" fmla="*/ 59531 h 1659731"/>
              <a:gd name="connsiteX93" fmla="*/ 1312069 w 2471738"/>
              <a:gd name="connsiteY93" fmla="*/ 54769 h 1659731"/>
              <a:gd name="connsiteX94" fmla="*/ 1331119 w 2471738"/>
              <a:gd name="connsiteY94" fmla="*/ 50006 h 1659731"/>
              <a:gd name="connsiteX95" fmla="*/ 1340644 w 2471738"/>
              <a:gd name="connsiteY95" fmla="*/ 47625 h 1659731"/>
              <a:gd name="connsiteX96" fmla="*/ 1350169 w 2471738"/>
              <a:gd name="connsiteY96" fmla="*/ 45244 h 1659731"/>
              <a:gd name="connsiteX97" fmla="*/ 1376363 w 2471738"/>
              <a:gd name="connsiteY97" fmla="*/ 42863 h 1659731"/>
              <a:gd name="connsiteX98" fmla="*/ 1393032 w 2471738"/>
              <a:gd name="connsiteY98" fmla="*/ 33338 h 1659731"/>
              <a:gd name="connsiteX99" fmla="*/ 1400176 w 2471738"/>
              <a:gd name="connsiteY99" fmla="*/ 30956 h 1659731"/>
              <a:gd name="connsiteX100" fmla="*/ 1407319 w 2471738"/>
              <a:gd name="connsiteY100" fmla="*/ 23813 h 1659731"/>
              <a:gd name="connsiteX101" fmla="*/ 1433513 w 2471738"/>
              <a:gd name="connsiteY101" fmla="*/ 11906 h 1659731"/>
              <a:gd name="connsiteX102" fmla="*/ 1538288 w 2471738"/>
              <a:gd name="connsiteY102" fmla="*/ 4763 h 1659731"/>
              <a:gd name="connsiteX103" fmla="*/ 1576388 w 2471738"/>
              <a:gd name="connsiteY103" fmla="*/ 0 h 1659731"/>
              <a:gd name="connsiteX104" fmla="*/ 1690688 w 2471738"/>
              <a:gd name="connsiteY104" fmla="*/ 2381 h 1659731"/>
              <a:gd name="connsiteX105" fmla="*/ 1716882 w 2471738"/>
              <a:gd name="connsiteY105" fmla="*/ 9525 h 1659731"/>
              <a:gd name="connsiteX106" fmla="*/ 1724026 w 2471738"/>
              <a:gd name="connsiteY106" fmla="*/ 23813 h 1659731"/>
              <a:gd name="connsiteX107" fmla="*/ 1726407 w 2471738"/>
              <a:gd name="connsiteY107" fmla="*/ 50006 h 1659731"/>
              <a:gd name="connsiteX108" fmla="*/ 1728788 w 2471738"/>
              <a:gd name="connsiteY108" fmla="*/ 57150 h 1659731"/>
              <a:gd name="connsiteX109" fmla="*/ 1735932 w 2471738"/>
              <a:gd name="connsiteY109" fmla="*/ 61913 h 1659731"/>
              <a:gd name="connsiteX110" fmla="*/ 1745457 w 2471738"/>
              <a:gd name="connsiteY110" fmla="*/ 71438 h 1659731"/>
              <a:gd name="connsiteX111" fmla="*/ 1774032 w 2471738"/>
              <a:gd name="connsiteY111" fmla="*/ 78581 h 1659731"/>
              <a:gd name="connsiteX112" fmla="*/ 1812132 w 2471738"/>
              <a:gd name="connsiteY112" fmla="*/ 76200 h 1659731"/>
              <a:gd name="connsiteX113" fmla="*/ 1854994 w 2471738"/>
              <a:gd name="connsiteY113" fmla="*/ 76200 h 1659731"/>
              <a:gd name="connsiteX114" fmla="*/ 1869282 w 2471738"/>
              <a:gd name="connsiteY114" fmla="*/ 78581 h 1659731"/>
              <a:gd name="connsiteX115" fmla="*/ 1876426 w 2471738"/>
              <a:gd name="connsiteY115" fmla="*/ 83344 h 1659731"/>
              <a:gd name="connsiteX116" fmla="*/ 1883569 w 2471738"/>
              <a:gd name="connsiteY116" fmla="*/ 85725 h 1659731"/>
              <a:gd name="connsiteX117" fmla="*/ 1888332 w 2471738"/>
              <a:gd name="connsiteY117" fmla="*/ 92869 h 1659731"/>
              <a:gd name="connsiteX118" fmla="*/ 1902619 w 2471738"/>
              <a:gd name="connsiteY118" fmla="*/ 97631 h 1659731"/>
              <a:gd name="connsiteX119" fmla="*/ 1943101 w 2471738"/>
              <a:gd name="connsiteY119" fmla="*/ 97631 h 1659731"/>
              <a:gd name="connsiteX120" fmla="*/ 1950244 w 2471738"/>
              <a:gd name="connsiteY120" fmla="*/ 104775 h 1659731"/>
              <a:gd name="connsiteX121" fmla="*/ 1957388 w 2471738"/>
              <a:gd name="connsiteY121" fmla="*/ 109538 h 1659731"/>
              <a:gd name="connsiteX122" fmla="*/ 1962151 w 2471738"/>
              <a:gd name="connsiteY122" fmla="*/ 116681 h 1659731"/>
              <a:gd name="connsiteX123" fmla="*/ 1976438 w 2471738"/>
              <a:gd name="connsiteY123" fmla="*/ 123825 h 1659731"/>
              <a:gd name="connsiteX124" fmla="*/ 1985963 w 2471738"/>
              <a:gd name="connsiteY124" fmla="*/ 135731 h 1659731"/>
              <a:gd name="connsiteX125" fmla="*/ 2019301 w 2471738"/>
              <a:gd name="connsiteY125" fmla="*/ 138113 h 1659731"/>
              <a:gd name="connsiteX126" fmla="*/ 2035969 w 2471738"/>
              <a:gd name="connsiteY126" fmla="*/ 135731 h 1659731"/>
              <a:gd name="connsiteX127" fmla="*/ 2045494 w 2471738"/>
              <a:gd name="connsiteY127" fmla="*/ 138113 h 1659731"/>
              <a:gd name="connsiteX128" fmla="*/ 2074069 w 2471738"/>
              <a:gd name="connsiteY128" fmla="*/ 142875 h 1659731"/>
              <a:gd name="connsiteX129" fmla="*/ 2109788 w 2471738"/>
              <a:gd name="connsiteY129" fmla="*/ 140494 h 1659731"/>
              <a:gd name="connsiteX130" fmla="*/ 2121694 w 2471738"/>
              <a:gd name="connsiteY130" fmla="*/ 138113 h 1659731"/>
              <a:gd name="connsiteX131" fmla="*/ 2128838 w 2471738"/>
              <a:gd name="connsiteY131" fmla="*/ 140494 h 1659731"/>
              <a:gd name="connsiteX132" fmla="*/ 2145507 w 2471738"/>
              <a:gd name="connsiteY132" fmla="*/ 142875 h 1659731"/>
              <a:gd name="connsiteX133" fmla="*/ 2155032 w 2471738"/>
              <a:gd name="connsiteY133" fmla="*/ 145256 h 1659731"/>
              <a:gd name="connsiteX134" fmla="*/ 2207419 w 2471738"/>
              <a:gd name="connsiteY134" fmla="*/ 150019 h 1659731"/>
              <a:gd name="connsiteX135" fmla="*/ 2240757 w 2471738"/>
              <a:gd name="connsiteY135" fmla="*/ 150019 h 1659731"/>
              <a:gd name="connsiteX136" fmla="*/ 2255044 w 2471738"/>
              <a:gd name="connsiteY136" fmla="*/ 161925 h 1659731"/>
              <a:gd name="connsiteX137" fmla="*/ 2274094 w 2471738"/>
              <a:gd name="connsiteY137" fmla="*/ 173831 h 1659731"/>
              <a:gd name="connsiteX138" fmla="*/ 2288382 w 2471738"/>
              <a:gd name="connsiteY138" fmla="*/ 178594 h 1659731"/>
              <a:gd name="connsiteX139" fmla="*/ 2295526 w 2471738"/>
              <a:gd name="connsiteY139" fmla="*/ 185738 h 1659731"/>
              <a:gd name="connsiteX140" fmla="*/ 2309813 w 2471738"/>
              <a:gd name="connsiteY140" fmla="*/ 190500 h 1659731"/>
              <a:gd name="connsiteX141" fmla="*/ 2319338 w 2471738"/>
              <a:gd name="connsiteY141" fmla="*/ 195263 h 1659731"/>
              <a:gd name="connsiteX142" fmla="*/ 2340769 w 2471738"/>
              <a:gd name="connsiteY142" fmla="*/ 200025 h 1659731"/>
              <a:gd name="connsiteX143" fmla="*/ 2374107 w 2471738"/>
              <a:gd name="connsiteY143" fmla="*/ 209550 h 1659731"/>
              <a:gd name="connsiteX144" fmla="*/ 2386013 w 2471738"/>
              <a:gd name="connsiteY144" fmla="*/ 221456 h 1659731"/>
              <a:gd name="connsiteX145" fmla="*/ 2397919 w 2471738"/>
              <a:gd name="connsiteY145" fmla="*/ 228600 h 1659731"/>
              <a:gd name="connsiteX146" fmla="*/ 2402682 w 2471738"/>
              <a:gd name="connsiteY146" fmla="*/ 235744 h 1659731"/>
              <a:gd name="connsiteX147" fmla="*/ 2412207 w 2471738"/>
              <a:gd name="connsiteY147" fmla="*/ 240506 h 1659731"/>
              <a:gd name="connsiteX148" fmla="*/ 2421732 w 2471738"/>
              <a:gd name="connsiteY148" fmla="*/ 247650 h 1659731"/>
              <a:gd name="connsiteX149" fmla="*/ 2428876 w 2471738"/>
              <a:gd name="connsiteY149" fmla="*/ 252413 h 1659731"/>
              <a:gd name="connsiteX150" fmla="*/ 2433638 w 2471738"/>
              <a:gd name="connsiteY150" fmla="*/ 261938 h 1659731"/>
              <a:gd name="connsiteX151" fmla="*/ 2447926 w 2471738"/>
              <a:gd name="connsiteY151" fmla="*/ 271463 h 1659731"/>
              <a:gd name="connsiteX152" fmla="*/ 2466976 w 2471738"/>
              <a:gd name="connsiteY152" fmla="*/ 290513 h 1659731"/>
              <a:gd name="connsiteX153" fmla="*/ 2471738 w 2471738"/>
              <a:gd name="connsiteY153" fmla="*/ 290513 h 1659731"/>
              <a:gd name="connsiteX154" fmla="*/ 2471738 w 2471738"/>
              <a:gd name="connsiteY154" fmla="*/ 340519 h 1659731"/>
              <a:gd name="connsiteX155" fmla="*/ 2371726 w 2471738"/>
              <a:gd name="connsiteY155" fmla="*/ 307181 h 1659731"/>
              <a:gd name="connsiteX156" fmla="*/ 2264569 w 2471738"/>
              <a:gd name="connsiteY156" fmla="*/ 290513 h 1659731"/>
              <a:gd name="connsiteX157" fmla="*/ 2195513 w 2471738"/>
              <a:gd name="connsiteY157" fmla="*/ 290513 h 1659731"/>
              <a:gd name="connsiteX158" fmla="*/ 2145507 w 2471738"/>
              <a:gd name="connsiteY158" fmla="*/ 288131 h 1659731"/>
              <a:gd name="connsiteX159" fmla="*/ 2064544 w 2471738"/>
              <a:gd name="connsiteY159" fmla="*/ 271463 h 1659731"/>
              <a:gd name="connsiteX160" fmla="*/ 1964532 w 2471738"/>
              <a:gd name="connsiteY160" fmla="*/ 261938 h 1659731"/>
              <a:gd name="connsiteX161" fmla="*/ 1862138 w 2471738"/>
              <a:gd name="connsiteY161" fmla="*/ 259556 h 1659731"/>
              <a:gd name="connsiteX162" fmla="*/ 1819276 w 2471738"/>
              <a:gd name="connsiteY162" fmla="*/ 259556 h 1659731"/>
              <a:gd name="connsiteX163" fmla="*/ 1669257 w 2471738"/>
              <a:gd name="connsiteY163" fmla="*/ 280988 h 1659731"/>
              <a:gd name="connsiteX164" fmla="*/ 1576388 w 2471738"/>
              <a:gd name="connsiteY164" fmla="*/ 309563 h 1659731"/>
              <a:gd name="connsiteX165" fmla="*/ 1459707 w 2471738"/>
              <a:gd name="connsiteY165" fmla="*/ 359569 h 1659731"/>
              <a:gd name="connsiteX166" fmla="*/ 1354932 w 2471738"/>
              <a:gd name="connsiteY166" fmla="*/ 407194 h 1659731"/>
              <a:gd name="connsiteX167" fmla="*/ 1264444 w 2471738"/>
              <a:gd name="connsiteY167" fmla="*/ 497681 h 1659731"/>
              <a:gd name="connsiteX168" fmla="*/ 1190626 w 2471738"/>
              <a:gd name="connsiteY168" fmla="*/ 569119 h 1659731"/>
              <a:gd name="connsiteX169" fmla="*/ 1107282 w 2471738"/>
              <a:gd name="connsiteY169" fmla="*/ 638175 h 1659731"/>
              <a:gd name="connsiteX170" fmla="*/ 1007269 w 2471738"/>
              <a:gd name="connsiteY170" fmla="*/ 719138 h 1659731"/>
              <a:gd name="connsiteX171" fmla="*/ 907257 w 2471738"/>
              <a:gd name="connsiteY171" fmla="*/ 788194 h 1659731"/>
              <a:gd name="connsiteX172" fmla="*/ 790576 w 2471738"/>
              <a:gd name="connsiteY172" fmla="*/ 869156 h 1659731"/>
              <a:gd name="connsiteX173" fmla="*/ 650082 w 2471738"/>
              <a:gd name="connsiteY173" fmla="*/ 978694 h 1659731"/>
              <a:gd name="connsiteX174" fmla="*/ 561976 w 2471738"/>
              <a:gd name="connsiteY174" fmla="*/ 1071563 h 1659731"/>
              <a:gd name="connsiteX175" fmla="*/ 514351 w 2471738"/>
              <a:gd name="connsiteY175" fmla="*/ 1138238 h 1659731"/>
              <a:gd name="connsiteX176" fmla="*/ 452438 w 2471738"/>
              <a:gd name="connsiteY176" fmla="*/ 1235869 h 1659731"/>
              <a:gd name="connsiteX177" fmla="*/ 390526 w 2471738"/>
              <a:gd name="connsiteY177" fmla="*/ 1369219 h 1659731"/>
              <a:gd name="connsiteX178" fmla="*/ 338138 w 2471738"/>
              <a:gd name="connsiteY178" fmla="*/ 1495425 h 1659731"/>
              <a:gd name="connsiteX179" fmla="*/ 314326 w 2471738"/>
              <a:gd name="connsiteY179" fmla="*/ 1564481 h 1659731"/>
              <a:gd name="connsiteX180" fmla="*/ 297657 w 2471738"/>
              <a:gd name="connsiteY180"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4763 w 2471738"/>
              <a:gd name="connsiteY16" fmla="*/ 938213 h 1659731"/>
              <a:gd name="connsiteX17" fmla="*/ 23813 w 2471738"/>
              <a:gd name="connsiteY17" fmla="*/ 919163 h 1659731"/>
              <a:gd name="connsiteX18" fmla="*/ 30957 w 2471738"/>
              <a:gd name="connsiteY18" fmla="*/ 907256 h 1659731"/>
              <a:gd name="connsiteX19" fmla="*/ 80963 w 2471738"/>
              <a:gd name="connsiteY19" fmla="*/ 835819 h 1659731"/>
              <a:gd name="connsiteX20" fmla="*/ 128588 w 2471738"/>
              <a:gd name="connsiteY20" fmla="*/ 769144 h 1659731"/>
              <a:gd name="connsiteX21" fmla="*/ 180976 w 2471738"/>
              <a:gd name="connsiteY21" fmla="*/ 716756 h 1659731"/>
              <a:gd name="connsiteX22" fmla="*/ 242888 w 2471738"/>
              <a:gd name="connsiteY22" fmla="*/ 671513 h 1659731"/>
              <a:gd name="connsiteX23" fmla="*/ 273844 w 2471738"/>
              <a:gd name="connsiteY23" fmla="*/ 638175 h 1659731"/>
              <a:gd name="connsiteX24" fmla="*/ 309563 w 2471738"/>
              <a:gd name="connsiteY24" fmla="*/ 592931 h 1659731"/>
              <a:gd name="connsiteX25" fmla="*/ 314326 w 2471738"/>
              <a:gd name="connsiteY25" fmla="*/ 545306 h 1659731"/>
              <a:gd name="connsiteX26" fmla="*/ 326232 w 2471738"/>
              <a:gd name="connsiteY26" fmla="*/ 509588 h 1659731"/>
              <a:gd name="connsiteX27" fmla="*/ 333376 w 2471738"/>
              <a:gd name="connsiteY27" fmla="*/ 507206 h 1659731"/>
              <a:gd name="connsiteX28" fmla="*/ 347663 w 2471738"/>
              <a:gd name="connsiteY28" fmla="*/ 497681 h 1659731"/>
              <a:gd name="connsiteX29" fmla="*/ 361951 w 2471738"/>
              <a:gd name="connsiteY29" fmla="*/ 485775 h 1659731"/>
              <a:gd name="connsiteX30" fmla="*/ 366713 w 2471738"/>
              <a:gd name="connsiteY30" fmla="*/ 464344 h 1659731"/>
              <a:gd name="connsiteX31" fmla="*/ 376238 w 2471738"/>
              <a:gd name="connsiteY31" fmla="*/ 445294 h 1659731"/>
              <a:gd name="connsiteX32" fmla="*/ 390526 w 2471738"/>
              <a:gd name="connsiteY32" fmla="*/ 435769 h 1659731"/>
              <a:gd name="connsiteX33" fmla="*/ 395288 w 2471738"/>
              <a:gd name="connsiteY33" fmla="*/ 428625 h 1659731"/>
              <a:gd name="connsiteX34" fmla="*/ 402432 w 2471738"/>
              <a:gd name="connsiteY34" fmla="*/ 421481 h 1659731"/>
              <a:gd name="connsiteX35" fmla="*/ 407194 w 2471738"/>
              <a:gd name="connsiteY35" fmla="*/ 411956 h 1659731"/>
              <a:gd name="connsiteX36" fmla="*/ 414338 w 2471738"/>
              <a:gd name="connsiteY36" fmla="*/ 404813 h 1659731"/>
              <a:gd name="connsiteX37" fmla="*/ 431007 w 2471738"/>
              <a:gd name="connsiteY37" fmla="*/ 397669 h 1659731"/>
              <a:gd name="connsiteX38" fmla="*/ 438151 w 2471738"/>
              <a:gd name="connsiteY38" fmla="*/ 392906 h 1659731"/>
              <a:gd name="connsiteX39" fmla="*/ 454819 w 2471738"/>
              <a:gd name="connsiteY39" fmla="*/ 388144 h 1659731"/>
              <a:gd name="connsiteX40" fmla="*/ 461963 w 2471738"/>
              <a:gd name="connsiteY40" fmla="*/ 385763 h 1659731"/>
              <a:gd name="connsiteX41" fmla="*/ 469107 w 2471738"/>
              <a:gd name="connsiteY41" fmla="*/ 378619 h 1659731"/>
              <a:gd name="connsiteX42" fmla="*/ 476251 w 2471738"/>
              <a:gd name="connsiteY42" fmla="*/ 373856 h 1659731"/>
              <a:gd name="connsiteX43" fmla="*/ 481013 w 2471738"/>
              <a:gd name="connsiteY43" fmla="*/ 366713 h 1659731"/>
              <a:gd name="connsiteX44" fmla="*/ 492919 w 2471738"/>
              <a:gd name="connsiteY44" fmla="*/ 364331 h 1659731"/>
              <a:gd name="connsiteX45" fmla="*/ 500063 w 2471738"/>
              <a:gd name="connsiteY45" fmla="*/ 361950 h 1659731"/>
              <a:gd name="connsiteX46" fmla="*/ 531019 w 2471738"/>
              <a:gd name="connsiteY46" fmla="*/ 345281 h 1659731"/>
              <a:gd name="connsiteX47" fmla="*/ 547688 w 2471738"/>
              <a:gd name="connsiteY47" fmla="*/ 333375 h 1659731"/>
              <a:gd name="connsiteX48" fmla="*/ 554832 w 2471738"/>
              <a:gd name="connsiteY48" fmla="*/ 328613 h 1659731"/>
              <a:gd name="connsiteX49" fmla="*/ 561976 w 2471738"/>
              <a:gd name="connsiteY49" fmla="*/ 321469 h 1659731"/>
              <a:gd name="connsiteX50" fmla="*/ 571501 w 2471738"/>
              <a:gd name="connsiteY50" fmla="*/ 319088 h 1659731"/>
              <a:gd name="connsiteX51" fmla="*/ 583407 w 2471738"/>
              <a:gd name="connsiteY51" fmla="*/ 311944 h 1659731"/>
              <a:gd name="connsiteX52" fmla="*/ 590551 w 2471738"/>
              <a:gd name="connsiteY52" fmla="*/ 307181 h 1659731"/>
              <a:gd name="connsiteX53" fmla="*/ 609601 w 2471738"/>
              <a:gd name="connsiteY53" fmla="*/ 302419 h 1659731"/>
              <a:gd name="connsiteX54" fmla="*/ 619126 w 2471738"/>
              <a:gd name="connsiteY54" fmla="*/ 297656 h 1659731"/>
              <a:gd name="connsiteX55" fmla="*/ 628651 w 2471738"/>
              <a:gd name="connsiteY55" fmla="*/ 295275 h 1659731"/>
              <a:gd name="connsiteX56" fmla="*/ 633413 w 2471738"/>
              <a:gd name="connsiteY56" fmla="*/ 288131 h 1659731"/>
              <a:gd name="connsiteX57" fmla="*/ 659607 w 2471738"/>
              <a:gd name="connsiteY57" fmla="*/ 278606 h 1659731"/>
              <a:gd name="connsiteX58" fmla="*/ 688182 w 2471738"/>
              <a:gd name="connsiteY58" fmla="*/ 271463 h 1659731"/>
              <a:gd name="connsiteX59" fmla="*/ 702469 w 2471738"/>
              <a:gd name="connsiteY59" fmla="*/ 273844 h 1659731"/>
              <a:gd name="connsiteX60" fmla="*/ 716757 w 2471738"/>
              <a:gd name="connsiteY60" fmla="*/ 264319 h 1659731"/>
              <a:gd name="connsiteX61" fmla="*/ 731044 w 2471738"/>
              <a:gd name="connsiteY61" fmla="*/ 257175 h 1659731"/>
              <a:gd name="connsiteX62" fmla="*/ 750094 w 2471738"/>
              <a:gd name="connsiteY62" fmla="*/ 250031 h 1659731"/>
              <a:gd name="connsiteX63" fmla="*/ 762001 w 2471738"/>
              <a:gd name="connsiteY63" fmla="*/ 240506 h 1659731"/>
              <a:gd name="connsiteX64" fmla="*/ 776288 w 2471738"/>
              <a:gd name="connsiteY64" fmla="*/ 233363 h 1659731"/>
              <a:gd name="connsiteX65" fmla="*/ 783432 w 2471738"/>
              <a:gd name="connsiteY65" fmla="*/ 228600 h 1659731"/>
              <a:gd name="connsiteX66" fmla="*/ 790576 w 2471738"/>
              <a:gd name="connsiteY66" fmla="*/ 226219 h 1659731"/>
              <a:gd name="connsiteX67" fmla="*/ 840582 w 2471738"/>
              <a:gd name="connsiteY67" fmla="*/ 223838 h 1659731"/>
              <a:gd name="connsiteX68" fmla="*/ 862013 w 2471738"/>
              <a:gd name="connsiteY68" fmla="*/ 221456 h 1659731"/>
              <a:gd name="connsiteX69" fmla="*/ 869157 w 2471738"/>
              <a:gd name="connsiteY69" fmla="*/ 219075 h 1659731"/>
              <a:gd name="connsiteX70" fmla="*/ 902494 w 2471738"/>
              <a:gd name="connsiteY70" fmla="*/ 214313 h 1659731"/>
              <a:gd name="connsiteX71" fmla="*/ 912019 w 2471738"/>
              <a:gd name="connsiteY71" fmla="*/ 197644 h 1659731"/>
              <a:gd name="connsiteX72" fmla="*/ 916782 w 2471738"/>
              <a:gd name="connsiteY72" fmla="*/ 183356 h 1659731"/>
              <a:gd name="connsiteX73" fmla="*/ 919163 w 2471738"/>
              <a:gd name="connsiteY73" fmla="*/ 176213 h 1659731"/>
              <a:gd name="connsiteX74" fmla="*/ 928688 w 2471738"/>
              <a:gd name="connsiteY74" fmla="*/ 171450 h 1659731"/>
              <a:gd name="connsiteX75" fmla="*/ 940594 w 2471738"/>
              <a:gd name="connsiteY75" fmla="*/ 169069 h 1659731"/>
              <a:gd name="connsiteX76" fmla="*/ 988219 w 2471738"/>
              <a:gd name="connsiteY76" fmla="*/ 164306 h 1659731"/>
              <a:gd name="connsiteX77" fmla="*/ 1026319 w 2471738"/>
              <a:gd name="connsiteY77" fmla="*/ 154781 h 1659731"/>
              <a:gd name="connsiteX78" fmla="*/ 1050132 w 2471738"/>
              <a:gd name="connsiteY78" fmla="*/ 140494 h 1659731"/>
              <a:gd name="connsiteX79" fmla="*/ 1057276 w 2471738"/>
              <a:gd name="connsiteY79" fmla="*/ 138113 h 1659731"/>
              <a:gd name="connsiteX80" fmla="*/ 1102519 w 2471738"/>
              <a:gd name="connsiteY80" fmla="*/ 135731 h 1659731"/>
              <a:gd name="connsiteX81" fmla="*/ 1131094 w 2471738"/>
              <a:gd name="connsiteY81" fmla="*/ 128588 h 1659731"/>
              <a:gd name="connsiteX82" fmla="*/ 1145382 w 2471738"/>
              <a:gd name="connsiteY82" fmla="*/ 116681 h 1659731"/>
              <a:gd name="connsiteX83" fmla="*/ 1157288 w 2471738"/>
              <a:gd name="connsiteY83" fmla="*/ 111919 h 1659731"/>
              <a:gd name="connsiteX84" fmla="*/ 1166813 w 2471738"/>
              <a:gd name="connsiteY84" fmla="*/ 104775 h 1659731"/>
              <a:gd name="connsiteX85" fmla="*/ 1178719 w 2471738"/>
              <a:gd name="connsiteY85" fmla="*/ 100013 h 1659731"/>
              <a:gd name="connsiteX86" fmla="*/ 1195388 w 2471738"/>
              <a:gd name="connsiteY86" fmla="*/ 92869 h 1659731"/>
              <a:gd name="connsiteX87" fmla="*/ 1204913 w 2471738"/>
              <a:gd name="connsiteY87" fmla="*/ 85725 h 1659731"/>
              <a:gd name="connsiteX88" fmla="*/ 1228726 w 2471738"/>
              <a:gd name="connsiteY88" fmla="*/ 76200 h 1659731"/>
              <a:gd name="connsiteX89" fmla="*/ 1250157 w 2471738"/>
              <a:gd name="connsiteY89" fmla="*/ 66675 h 1659731"/>
              <a:gd name="connsiteX90" fmla="*/ 1285876 w 2471738"/>
              <a:gd name="connsiteY90" fmla="*/ 64294 h 1659731"/>
              <a:gd name="connsiteX91" fmla="*/ 1300163 w 2471738"/>
              <a:gd name="connsiteY91" fmla="*/ 59531 h 1659731"/>
              <a:gd name="connsiteX92" fmla="*/ 1312069 w 2471738"/>
              <a:gd name="connsiteY92" fmla="*/ 54769 h 1659731"/>
              <a:gd name="connsiteX93" fmla="*/ 1331119 w 2471738"/>
              <a:gd name="connsiteY93" fmla="*/ 50006 h 1659731"/>
              <a:gd name="connsiteX94" fmla="*/ 1340644 w 2471738"/>
              <a:gd name="connsiteY94" fmla="*/ 47625 h 1659731"/>
              <a:gd name="connsiteX95" fmla="*/ 1350169 w 2471738"/>
              <a:gd name="connsiteY95" fmla="*/ 45244 h 1659731"/>
              <a:gd name="connsiteX96" fmla="*/ 1376363 w 2471738"/>
              <a:gd name="connsiteY96" fmla="*/ 42863 h 1659731"/>
              <a:gd name="connsiteX97" fmla="*/ 1393032 w 2471738"/>
              <a:gd name="connsiteY97" fmla="*/ 33338 h 1659731"/>
              <a:gd name="connsiteX98" fmla="*/ 1400176 w 2471738"/>
              <a:gd name="connsiteY98" fmla="*/ 30956 h 1659731"/>
              <a:gd name="connsiteX99" fmla="*/ 1407319 w 2471738"/>
              <a:gd name="connsiteY99" fmla="*/ 23813 h 1659731"/>
              <a:gd name="connsiteX100" fmla="*/ 1433513 w 2471738"/>
              <a:gd name="connsiteY100" fmla="*/ 11906 h 1659731"/>
              <a:gd name="connsiteX101" fmla="*/ 1538288 w 2471738"/>
              <a:gd name="connsiteY101" fmla="*/ 4763 h 1659731"/>
              <a:gd name="connsiteX102" fmla="*/ 1576388 w 2471738"/>
              <a:gd name="connsiteY102" fmla="*/ 0 h 1659731"/>
              <a:gd name="connsiteX103" fmla="*/ 1690688 w 2471738"/>
              <a:gd name="connsiteY103" fmla="*/ 2381 h 1659731"/>
              <a:gd name="connsiteX104" fmla="*/ 1716882 w 2471738"/>
              <a:gd name="connsiteY104" fmla="*/ 9525 h 1659731"/>
              <a:gd name="connsiteX105" fmla="*/ 1724026 w 2471738"/>
              <a:gd name="connsiteY105" fmla="*/ 23813 h 1659731"/>
              <a:gd name="connsiteX106" fmla="*/ 1726407 w 2471738"/>
              <a:gd name="connsiteY106" fmla="*/ 50006 h 1659731"/>
              <a:gd name="connsiteX107" fmla="*/ 1728788 w 2471738"/>
              <a:gd name="connsiteY107" fmla="*/ 57150 h 1659731"/>
              <a:gd name="connsiteX108" fmla="*/ 1735932 w 2471738"/>
              <a:gd name="connsiteY108" fmla="*/ 61913 h 1659731"/>
              <a:gd name="connsiteX109" fmla="*/ 1745457 w 2471738"/>
              <a:gd name="connsiteY109" fmla="*/ 71438 h 1659731"/>
              <a:gd name="connsiteX110" fmla="*/ 1774032 w 2471738"/>
              <a:gd name="connsiteY110" fmla="*/ 78581 h 1659731"/>
              <a:gd name="connsiteX111" fmla="*/ 1812132 w 2471738"/>
              <a:gd name="connsiteY111" fmla="*/ 76200 h 1659731"/>
              <a:gd name="connsiteX112" fmla="*/ 1854994 w 2471738"/>
              <a:gd name="connsiteY112" fmla="*/ 76200 h 1659731"/>
              <a:gd name="connsiteX113" fmla="*/ 1869282 w 2471738"/>
              <a:gd name="connsiteY113" fmla="*/ 78581 h 1659731"/>
              <a:gd name="connsiteX114" fmla="*/ 1876426 w 2471738"/>
              <a:gd name="connsiteY114" fmla="*/ 83344 h 1659731"/>
              <a:gd name="connsiteX115" fmla="*/ 1883569 w 2471738"/>
              <a:gd name="connsiteY115" fmla="*/ 85725 h 1659731"/>
              <a:gd name="connsiteX116" fmla="*/ 1888332 w 2471738"/>
              <a:gd name="connsiteY116" fmla="*/ 92869 h 1659731"/>
              <a:gd name="connsiteX117" fmla="*/ 1902619 w 2471738"/>
              <a:gd name="connsiteY117" fmla="*/ 97631 h 1659731"/>
              <a:gd name="connsiteX118" fmla="*/ 1943101 w 2471738"/>
              <a:gd name="connsiteY118" fmla="*/ 97631 h 1659731"/>
              <a:gd name="connsiteX119" fmla="*/ 1950244 w 2471738"/>
              <a:gd name="connsiteY119" fmla="*/ 104775 h 1659731"/>
              <a:gd name="connsiteX120" fmla="*/ 1957388 w 2471738"/>
              <a:gd name="connsiteY120" fmla="*/ 109538 h 1659731"/>
              <a:gd name="connsiteX121" fmla="*/ 1962151 w 2471738"/>
              <a:gd name="connsiteY121" fmla="*/ 116681 h 1659731"/>
              <a:gd name="connsiteX122" fmla="*/ 1976438 w 2471738"/>
              <a:gd name="connsiteY122" fmla="*/ 123825 h 1659731"/>
              <a:gd name="connsiteX123" fmla="*/ 1985963 w 2471738"/>
              <a:gd name="connsiteY123" fmla="*/ 135731 h 1659731"/>
              <a:gd name="connsiteX124" fmla="*/ 2019301 w 2471738"/>
              <a:gd name="connsiteY124" fmla="*/ 138113 h 1659731"/>
              <a:gd name="connsiteX125" fmla="*/ 2035969 w 2471738"/>
              <a:gd name="connsiteY125" fmla="*/ 135731 h 1659731"/>
              <a:gd name="connsiteX126" fmla="*/ 2045494 w 2471738"/>
              <a:gd name="connsiteY126" fmla="*/ 138113 h 1659731"/>
              <a:gd name="connsiteX127" fmla="*/ 2074069 w 2471738"/>
              <a:gd name="connsiteY127" fmla="*/ 142875 h 1659731"/>
              <a:gd name="connsiteX128" fmla="*/ 2109788 w 2471738"/>
              <a:gd name="connsiteY128" fmla="*/ 140494 h 1659731"/>
              <a:gd name="connsiteX129" fmla="*/ 2121694 w 2471738"/>
              <a:gd name="connsiteY129" fmla="*/ 138113 h 1659731"/>
              <a:gd name="connsiteX130" fmla="*/ 2128838 w 2471738"/>
              <a:gd name="connsiteY130" fmla="*/ 140494 h 1659731"/>
              <a:gd name="connsiteX131" fmla="*/ 2145507 w 2471738"/>
              <a:gd name="connsiteY131" fmla="*/ 142875 h 1659731"/>
              <a:gd name="connsiteX132" fmla="*/ 2155032 w 2471738"/>
              <a:gd name="connsiteY132" fmla="*/ 145256 h 1659731"/>
              <a:gd name="connsiteX133" fmla="*/ 2207419 w 2471738"/>
              <a:gd name="connsiteY133" fmla="*/ 150019 h 1659731"/>
              <a:gd name="connsiteX134" fmla="*/ 2240757 w 2471738"/>
              <a:gd name="connsiteY134" fmla="*/ 150019 h 1659731"/>
              <a:gd name="connsiteX135" fmla="*/ 2255044 w 2471738"/>
              <a:gd name="connsiteY135" fmla="*/ 161925 h 1659731"/>
              <a:gd name="connsiteX136" fmla="*/ 2274094 w 2471738"/>
              <a:gd name="connsiteY136" fmla="*/ 173831 h 1659731"/>
              <a:gd name="connsiteX137" fmla="*/ 2288382 w 2471738"/>
              <a:gd name="connsiteY137" fmla="*/ 178594 h 1659731"/>
              <a:gd name="connsiteX138" fmla="*/ 2295526 w 2471738"/>
              <a:gd name="connsiteY138" fmla="*/ 185738 h 1659731"/>
              <a:gd name="connsiteX139" fmla="*/ 2309813 w 2471738"/>
              <a:gd name="connsiteY139" fmla="*/ 190500 h 1659731"/>
              <a:gd name="connsiteX140" fmla="*/ 2319338 w 2471738"/>
              <a:gd name="connsiteY140" fmla="*/ 195263 h 1659731"/>
              <a:gd name="connsiteX141" fmla="*/ 2340769 w 2471738"/>
              <a:gd name="connsiteY141" fmla="*/ 200025 h 1659731"/>
              <a:gd name="connsiteX142" fmla="*/ 2374107 w 2471738"/>
              <a:gd name="connsiteY142" fmla="*/ 209550 h 1659731"/>
              <a:gd name="connsiteX143" fmla="*/ 2386013 w 2471738"/>
              <a:gd name="connsiteY143" fmla="*/ 221456 h 1659731"/>
              <a:gd name="connsiteX144" fmla="*/ 2397919 w 2471738"/>
              <a:gd name="connsiteY144" fmla="*/ 228600 h 1659731"/>
              <a:gd name="connsiteX145" fmla="*/ 2402682 w 2471738"/>
              <a:gd name="connsiteY145" fmla="*/ 235744 h 1659731"/>
              <a:gd name="connsiteX146" fmla="*/ 2412207 w 2471738"/>
              <a:gd name="connsiteY146" fmla="*/ 240506 h 1659731"/>
              <a:gd name="connsiteX147" fmla="*/ 2421732 w 2471738"/>
              <a:gd name="connsiteY147" fmla="*/ 247650 h 1659731"/>
              <a:gd name="connsiteX148" fmla="*/ 2428876 w 2471738"/>
              <a:gd name="connsiteY148" fmla="*/ 252413 h 1659731"/>
              <a:gd name="connsiteX149" fmla="*/ 2433638 w 2471738"/>
              <a:gd name="connsiteY149" fmla="*/ 261938 h 1659731"/>
              <a:gd name="connsiteX150" fmla="*/ 2447926 w 2471738"/>
              <a:gd name="connsiteY150" fmla="*/ 271463 h 1659731"/>
              <a:gd name="connsiteX151" fmla="*/ 2466976 w 2471738"/>
              <a:gd name="connsiteY151" fmla="*/ 290513 h 1659731"/>
              <a:gd name="connsiteX152" fmla="*/ 2471738 w 2471738"/>
              <a:gd name="connsiteY152" fmla="*/ 290513 h 1659731"/>
              <a:gd name="connsiteX153" fmla="*/ 2471738 w 2471738"/>
              <a:gd name="connsiteY153" fmla="*/ 340519 h 1659731"/>
              <a:gd name="connsiteX154" fmla="*/ 2371726 w 2471738"/>
              <a:gd name="connsiteY154" fmla="*/ 307181 h 1659731"/>
              <a:gd name="connsiteX155" fmla="*/ 2264569 w 2471738"/>
              <a:gd name="connsiteY155" fmla="*/ 290513 h 1659731"/>
              <a:gd name="connsiteX156" fmla="*/ 2195513 w 2471738"/>
              <a:gd name="connsiteY156" fmla="*/ 290513 h 1659731"/>
              <a:gd name="connsiteX157" fmla="*/ 2145507 w 2471738"/>
              <a:gd name="connsiteY157" fmla="*/ 288131 h 1659731"/>
              <a:gd name="connsiteX158" fmla="*/ 2064544 w 2471738"/>
              <a:gd name="connsiteY158" fmla="*/ 271463 h 1659731"/>
              <a:gd name="connsiteX159" fmla="*/ 1964532 w 2471738"/>
              <a:gd name="connsiteY159" fmla="*/ 261938 h 1659731"/>
              <a:gd name="connsiteX160" fmla="*/ 1862138 w 2471738"/>
              <a:gd name="connsiteY160" fmla="*/ 259556 h 1659731"/>
              <a:gd name="connsiteX161" fmla="*/ 1819276 w 2471738"/>
              <a:gd name="connsiteY161" fmla="*/ 259556 h 1659731"/>
              <a:gd name="connsiteX162" fmla="*/ 1669257 w 2471738"/>
              <a:gd name="connsiteY162" fmla="*/ 280988 h 1659731"/>
              <a:gd name="connsiteX163" fmla="*/ 1576388 w 2471738"/>
              <a:gd name="connsiteY163" fmla="*/ 309563 h 1659731"/>
              <a:gd name="connsiteX164" fmla="*/ 1459707 w 2471738"/>
              <a:gd name="connsiteY164" fmla="*/ 359569 h 1659731"/>
              <a:gd name="connsiteX165" fmla="*/ 1354932 w 2471738"/>
              <a:gd name="connsiteY165" fmla="*/ 407194 h 1659731"/>
              <a:gd name="connsiteX166" fmla="*/ 1264444 w 2471738"/>
              <a:gd name="connsiteY166" fmla="*/ 497681 h 1659731"/>
              <a:gd name="connsiteX167" fmla="*/ 1190626 w 2471738"/>
              <a:gd name="connsiteY167" fmla="*/ 569119 h 1659731"/>
              <a:gd name="connsiteX168" fmla="*/ 1107282 w 2471738"/>
              <a:gd name="connsiteY168" fmla="*/ 638175 h 1659731"/>
              <a:gd name="connsiteX169" fmla="*/ 1007269 w 2471738"/>
              <a:gd name="connsiteY169" fmla="*/ 719138 h 1659731"/>
              <a:gd name="connsiteX170" fmla="*/ 907257 w 2471738"/>
              <a:gd name="connsiteY170" fmla="*/ 788194 h 1659731"/>
              <a:gd name="connsiteX171" fmla="*/ 790576 w 2471738"/>
              <a:gd name="connsiteY171" fmla="*/ 869156 h 1659731"/>
              <a:gd name="connsiteX172" fmla="*/ 650082 w 2471738"/>
              <a:gd name="connsiteY172" fmla="*/ 978694 h 1659731"/>
              <a:gd name="connsiteX173" fmla="*/ 561976 w 2471738"/>
              <a:gd name="connsiteY173" fmla="*/ 1071563 h 1659731"/>
              <a:gd name="connsiteX174" fmla="*/ 514351 w 2471738"/>
              <a:gd name="connsiteY174" fmla="*/ 1138238 h 1659731"/>
              <a:gd name="connsiteX175" fmla="*/ 452438 w 2471738"/>
              <a:gd name="connsiteY175" fmla="*/ 1235869 h 1659731"/>
              <a:gd name="connsiteX176" fmla="*/ 390526 w 2471738"/>
              <a:gd name="connsiteY176" fmla="*/ 1369219 h 1659731"/>
              <a:gd name="connsiteX177" fmla="*/ 338138 w 2471738"/>
              <a:gd name="connsiteY177" fmla="*/ 1495425 h 1659731"/>
              <a:gd name="connsiteX178" fmla="*/ 314326 w 2471738"/>
              <a:gd name="connsiteY178" fmla="*/ 1564481 h 1659731"/>
              <a:gd name="connsiteX179" fmla="*/ 297657 w 2471738"/>
              <a:gd name="connsiteY179"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42070 w 2471738"/>
              <a:gd name="connsiteY7" fmla="*/ 1545432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54769 w 2471738"/>
              <a:gd name="connsiteY6" fmla="*/ 1543050 h 1659731"/>
              <a:gd name="connsiteX7" fmla="*/ 42070 w 2471738"/>
              <a:gd name="connsiteY7" fmla="*/ 1545432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54769 w 2471738"/>
              <a:gd name="connsiteY6" fmla="*/ 1543050 h 1659731"/>
              <a:gd name="connsiteX7" fmla="*/ 21432 w 2471738"/>
              <a:gd name="connsiteY7" fmla="*/ 1466850 h 1659731"/>
              <a:gd name="connsiteX8" fmla="*/ 21432 w 2471738"/>
              <a:gd name="connsiteY8" fmla="*/ 1385888 h 1659731"/>
              <a:gd name="connsiteX9" fmla="*/ 19051 w 2471738"/>
              <a:gd name="connsiteY9" fmla="*/ 1319213 h 1659731"/>
              <a:gd name="connsiteX10" fmla="*/ 7144 w 2471738"/>
              <a:gd name="connsiteY10" fmla="*/ 1233488 h 1659731"/>
              <a:gd name="connsiteX11" fmla="*/ 4763 w 2471738"/>
              <a:gd name="connsiteY11" fmla="*/ 1147763 h 1659731"/>
              <a:gd name="connsiteX12" fmla="*/ 7144 w 2471738"/>
              <a:gd name="connsiteY12" fmla="*/ 1057275 h 1659731"/>
              <a:gd name="connsiteX13" fmla="*/ 0 w 2471738"/>
              <a:gd name="connsiteY13" fmla="*/ 973932 h 1659731"/>
              <a:gd name="connsiteX14" fmla="*/ 9525 w 2471738"/>
              <a:gd name="connsiteY14" fmla="*/ 952500 h 1659731"/>
              <a:gd name="connsiteX15" fmla="*/ 23813 w 2471738"/>
              <a:gd name="connsiteY15" fmla="*/ 919163 h 1659731"/>
              <a:gd name="connsiteX16" fmla="*/ 30957 w 2471738"/>
              <a:gd name="connsiteY16" fmla="*/ 907256 h 1659731"/>
              <a:gd name="connsiteX17" fmla="*/ 80963 w 2471738"/>
              <a:gd name="connsiteY17" fmla="*/ 835819 h 1659731"/>
              <a:gd name="connsiteX18" fmla="*/ 128588 w 2471738"/>
              <a:gd name="connsiteY18" fmla="*/ 769144 h 1659731"/>
              <a:gd name="connsiteX19" fmla="*/ 180976 w 2471738"/>
              <a:gd name="connsiteY19" fmla="*/ 716756 h 1659731"/>
              <a:gd name="connsiteX20" fmla="*/ 242888 w 2471738"/>
              <a:gd name="connsiteY20" fmla="*/ 671513 h 1659731"/>
              <a:gd name="connsiteX21" fmla="*/ 273844 w 2471738"/>
              <a:gd name="connsiteY21" fmla="*/ 638175 h 1659731"/>
              <a:gd name="connsiteX22" fmla="*/ 309563 w 2471738"/>
              <a:gd name="connsiteY22" fmla="*/ 592931 h 1659731"/>
              <a:gd name="connsiteX23" fmla="*/ 314326 w 2471738"/>
              <a:gd name="connsiteY23" fmla="*/ 545306 h 1659731"/>
              <a:gd name="connsiteX24" fmla="*/ 326232 w 2471738"/>
              <a:gd name="connsiteY24" fmla="*/ 509588 h 1659731"/>
              <a:gd name="connsiteX25" fmla="*/ 333376 w 2471738"/>
              <a:gd name="connsiteY25" fmla="*/ 507206 h 1659731"/>
              <a:gd name="connsiteX26" fmla="*/ 347663 w 2471738"/>
              <a:gd name="connsiteY26" fmla="*/ 497681 h 1659731"/>
              <a:gd name="connsiteX27" fmla="*/ 361951 w 2471738"/>
              <a:gd name="connsiteY27" fmla="*/ 485775 h 1659731"/>
              <a:gd name="connsiteX28" fmla="*/ 366713 w 2471738"/>
              <a:gd name="connsiteY28" fmla="*/ 464344 h 1659731"/>
              <a:gd name="connsiteX29" fmla="*/ 376238 w 2471738"/>
              <a:gd name="connsiteY29" fmla="*/ 445294 h 1659731"/>
              <a:gd name="connsiteX30" fmla="*/ 390526 w 2471738"/>
              <a:gd name="connsiteY30" fmla="*/ 435769 h 1659731"/>
              <a:gd name="connsiteX31" fmla="*/ 395288 w 2471738"/>
              <a:gd name="connsiteY31" fmla="*/ 428625 h 1659731"/>
              <a:gd name="connsiteX32" fmla="*/ 402432 w 2471738"/>
              <a:gd name="connsiteY32" fmla="*/ 421481 h 1659731"/>
              <a:gd name="connsiteX33" fmla="*/ 407194 w 2471738"/>
              <a:gd name="connsiteY33" fmla="*/ 411956 h 1659731"/>
              <a:gd name="connsiteX34" fmla="*/ 414338 w 2471738"/>
              <a:gd name="connsiteY34" fmla="*/ 404813 h 1659731"/>
              <a:gd name="connsiteX35" fmla="*/ 431007 w 2471738"/>
              <a:gd name="connsiteY35" fmla="*/ 397669 h 1659731"/>
              <a:gd name="connsiteX36" fmla="*/ 438151 w 2471738"/>
              <a:gd name="connsiteY36" fmla="*/ 392906 h 1659731"/>
              <a:gd name="connsiteX37" fmla="*/ 454819 w 2471738"/>
              <a:gd name="connsiteY37" fmla="*/ 388144 h 1659731"/>
              <a:gd name="connsiteX38" fmla="*/ 461963 w 2471738"/>
              <a:gd name="connsiteY38" fmla="*/ 385763 h 1659731"/>
              <a:gd name="connsiteX39" fmla="*/ 469107 w 2471738"/>
              <a:gd name="connsiteY39" fmla="*/ 378619 h 1659731"/>
              <a:gd name="connsiteX40" fmla="*/ 476251 w 2471738"/>
              <a:gd name="connsiteY40" fmla="*/ 373856 h 1659731"/>
              <a:gd name="connsiteX41" fmla="*/ 481013 w 2471738"/>
              <a:gd name="connsiteY41" fmla="*/ 366713 h 1659731"/>
              <a:gd name="connsiteX42" fmla="*/ 492919 w 2471738"/>
              <a:gd name="connsiteY42" fmla="*/ 364331 h 1659731"/>
              <a:gd name="connsiteX43" fmla="*/ 500063 w 2471738"/>
              <a:gd name="connsiteY43" fmla="*/ 361950 h 1659731"/>
              <a:gd name="connsiteX44" fmla="*/ 531019 w 2471738"/>
              <a:gd name="connsiteY44" fmla="*/ 345281 h 1659731"/>
              <a:gd name="connsiteX45" fmla="*/ 547688 w 2471738"/>
              <a:gd name="connsiteY45" fmla="*/ 333375 h 1659731"/>
              <a:gd name="connsiteX46" fmla="*/ 554832 w 2471738"/>
              <a:gd name="connsiteY46" fmla="*/ 328613 h 1659731"/>
              <a:gd name="connsiteX47" fmla="*/ 561976 w 2471738"/>
              <a:gd name="connsiteY47" fmla="*/ 321469 h 1659731"/>
              <a:gd name="connsiteX48" fmla="*/ 571501 w 2471738"/>
              <a:gd name="connsiteY48" fmla="*/ 319088 h 1659731"/>
              <a:gd name="connsiteX49" fmla="*/ 583407 w 2471738"/>
              <a:gd name="connsiteY49" fmla="*/ 311944 h 1659731"/>
              <a:gd name="connsiteX50" fmla="*/ 590551 w 2471738"/>
              <a:gd name="connsiteY50" fmla="*/ 307181 h 1659731"/>
              <a:gd name="connsiteX51" fmla="*/ 609601 w 2471738"/>
              <a:gd name="connsiteY51" fmla="*/ 302419 h 1659731"/>
              <a:gd name="connsiteX52" fmla="*/ 619126 w 2471738"/>
              <a:gd name="connsiteY52" fmla="*/ 297656 h 1659731"/>
              <a:gd name="connsiteX53" fmla="*/ 628651 w 2471738"/>
              <a:gd name="connsiteY53" fmla="*/ 295275 h 1659731"/>
              <a:gd name="connsiteX54" fmla="*/ 633413 w 2471738"/>
              <a:gd name="connsiteY54" fmla="*/ 288131 h 1659731"/>
              <a:gd name="connsiteX55" fmla="*/ 659607 w 2471738"/>
              <a:gd name="connsiteY55" fmla="*/ 278606 h 1659731"/>
              <a:gd name="connsiteX56" fmla="*/ 688182 w 2471738"/>
              <a:gd name="connsiteY56" fmla="*/ 271463 h 1659731"/>
              <a:gd name="connsiteX57" fmla="*/ 702469 w 2471738"/>
              <a:gd name="connsiteY57" fmla="*/ 273844 h 1659731"/>
              <a:gd name="connsiteX58" fmla="*/ 716757 w 2471738"/>
              <a:gd name="connsiteY58" fmla="*/ 264319 h 1659731"/>
              <a:gd name="connsiteX59" fmla="*/ 731044 w 2471738"/>
              <a:gd name="connsiteY59" fmla="*/ 257175 h 1659731"/>
              <a:gd name="connsiteX60" fmla="*/ 750094 w 2471738"/>
              <a:gd name="connsiteY60" fmla="*/ 250031 h 1659731"/>
              <a:gd name="connsiteX61" fmla="*/ 762001 w 2471738"/>
              <a:gd name="connsiteY61" fmla="*/ 240506 h 1659731"/>
              <a:gd name="connsiteX62" fmla="*/ 776288 w 2471738"/>
              <a:gd name="connsiteY62" fmla="*/ 233363 h 1659731"/>
              <a:gd name="connsiteX63" fmla="*/ 783432 w 2471738"/>
              <a:gd name="connsiteY63" fmla="*/ 228600 h 1659731"/>
              <a:gd name="connsiteX64" fmla="*/ 790576 w 2471738"/>
              <a:gd name="connsiteY64" fmla="*/ 226219 h 1659731"/>
              <a:gd name="connsiteX65" fmla="*/ 840582 w 2471738"/>
              <a:gd name="connsiteY65" fmla="*/ 223838 h 1659731"/>
              <a:gd name="connsiteX66" fmla="*/ 862013 w 2471738"/>
              <a:gd name="connsiteY66" fmla="*/ 221456 h 1659731"/>
              <a:gd name="connsiteX67" fmla="*/ 869157 w 2471738"/>
              <a:gd name="connsiteY67" fmla="*/ 219075 h 1659731"/>
              <a:gd name="connsiteX68" fmla="*/ 902494 w 2471738"/>
              <a:gd name="connsiteY68" fmla="*/ 214313 h 1659731"/>
              <a:gd name="connsiteX69" fmla="*/ 912019 w 2471738"/>
              <a:gd name="connsiteY69" fmla="*/ 197644 h 1659731"/>
              <a:gd name="connsiteX70" fmla="*/ 916782 w 2471738"/>
              <a:gd name="connsiteY70" fmla="*/ 183356 h 1659731"/>
              <a:gd name="connsiteX71" fmla="*/ 919163 w 2471738"/>
              <a:gd name="connsiteY71" fmla="*/ 176213 h 1659731"/>
              <a:gd name="connsiteX72" fmla="*/ 928688 w 2471738"/>
              <a:gd name="connsiteY72" fmla="*/ 171450 h 1659731"/>
              <a:gd name="connsiteX73" fmla="*/ 940594 w 2471738"/>
              <a:gd name="connsiteY73" fmla="*/ 169069 h 1659731"/>
              <a:gd name="connsiteX74" fmla="*/ 988219 w 2471738"/>
              <a:gd name="connsiteY74" fmla="*/ 164306 h 1659731"/>
              <a:gd name="connsiteX75" fmla="*/ 1026319 w 2471738"/>
              <a:gd name="connsiteY75" fmla="*/ 154781 h 1659731"/>
              <a:gd name="connsiteX76" fmla="*/ 1050132 w 2471738"/>
              <a:gd name="connsiteY76" fmla="*/ 140494 h 1659731"/>
              <a:gd name="connsiteX77" fmla="*/ 1057276 w 2471738"/>
              <a:gd name="connsiteY77" fmla="*/ 138113 h 1659731"/>
              <a:gd name="connsiteX78" fmla="*/ 1102519 w 2471738"/>
              <a:gd name="connsiteY78" fmla="*/ 135731 h 1659731"/>
              <a:gd name="connsiteX79" fmla="*/ 1131094 w 2471738"/>
              <a:gd name="connsiteY79" fmla="*/ 128588 h 1659731"/>
              <a:gd name="connsiteX80" fmla="*/ 1145382 w 2471738"/>
              <a:gd name="connsiteY80" fmla="*/ 116681 h 1659731"/>
              <a:gd name="connsiteX81" fmla="*/ 1157288 w 2471738"/>
              <a:gd name="connsiteY81" fmla="*/ 111919 h 1659731"/>
              <a:gd name="connsiteX82" fmla="*/ 1166813 w 2471738"/>
              <a:gd name="connsiteY82" fmla="*/ 104775 h 1659731"/>
              <a:gd name="connsiteX83" fmla="*/ 1178719 w 2471738"/>
              <a:gd name="connsiteY83" fmla="*/ 100013 h 1659731"/>
              <a:gd name="connsiteX84" fmla="*/ 1195388 w 2471738"/>
              <a:gd name="connsiteY84" fmla="*/ 92869 h 1659731"/>
              <a:gd name="connsiteX85" fmla="*/ 1204913 w 2471738"/>
              <a:gd name="connsiteY85" fmla="*/ 85725 h 1659731"/>
              <a:gd name="connsiteX86" fmla="*/ 1228726 w 2471738"/>
              <a:gd name="connsiteY86" fmla="*/ 76200 h 1659731"/>
              <a:gd name="connsiteX87" fmla="*/ 1250157 w 2471738"/>
              <a:gd name="connsiteY87" fmla="*/ 66675 h 1659731"/>
              <a:gd name="connsiteX88" fmla="*/ 1285876 w 2471738"/>
              <a:gd name="connsiteY88" fmla="*/ 64294 h 1659731"/>
              <a:gd name="connsiteX89" fmla="*/ 1300163 w 2471738"/>
              <a:gd name="connsiteY89" fmla="*/ 59531 h 1659731"/>
              <a:gd name="connsiteX90" fmla="*/ 1312069 w 2471738"/>
              <a:gd name="connsiteY90" fmla="*/ 54769 h 1659731"/>
              <a:gd name="connsiteX91" fmla="*/ 1331119 w 2471738"/>
              <a:gd name="connsiteY91" fmla="*/ 50006 h 1659731"/>
              <a:gd name="connsiteX92" fmla="*/ 1340644 w 2471738"/>
              <a:gd name="connsiteY92" fmla="*/ 47625 h 1659731"/>
              <a:gd name="connsiteX93" fmla="*/ 1350169 w 2471738"/>
              <a:gd name="connsiteY93" fmla="*/ 45244 h 1659731"/>
              <a:gd name="connsiteX94" fmla="*/ 1376363 w 2471738"/>
              <a:gd name="connsiteY94" fmla="*/ 42863 h 1659731"/>
              <a:gd name="connsiteX95" fmla="*/ 1393032 w 2471738"/>
              <a:gd name="connsiteY95" fmla="*/ 33338 h 1659731"/>
              <a:gd name="connsiteX96" fmla="*/ 1400176 w 2471738"/>
              <a:gd name="connsiteY96" fmla="*/ 30956 h 1659731"/>
              <a:gd name="connsiteX97" fmla="*/ 1407319 w 2471738"/>
              <a:gd name="connsiteY97" fmla="*/ 23813 h 1659731"/>
              <a:gd name="connsiteX98" fmla="*/ 1433513 w 2471738"/>
              <a:gd name="connsiteY98" fmla="*/ 11906 h 1659731"/>
              <a:gd name="connsiteX99" fmla="*/ 1538288 w 2471738"/>
              <a:gd name="connsiteY99" fmla="*/ 4763 h 1659731"/>
              <a:gd name="connsiteX100" fmla="*/ 1576388 w 2471738"/>
              <a:gd name="connsiteY100" fmla="*/ 0 h 1659731"/>
              <a:gd name="connsiteX101" fmla="*/ 1690688 w 2471738"/>
              <a:gd name="connsiteY101" fmla="*/ 2381 h 1659731"/>
              <a:gd name="connsiteX102" fmla="*/ 1716882 w 2471738"/>
              <a:gd name="connsiteY102" fmla="*/ 9525 h 1659731"/>
              <a:gd name="connsiteX103" fmla="*/ 1724026 w 2471738"/>
              <a:gd name="connsiteY103" fmla="*/ 23813 h 1659731"/>
              <a:gd name="connsiteX104" fmla="*/ 1726407 w 2471738"/>
              <a:gd name="connsiteY104" fmla="*/ 50006 h 1659731"/>
              <a:gd name="connsiteX105" fmla="*/ 1728788 w 2471738"/>
              <a:gd name="connsiteY105" fmla="*/ 57150 h 1659731"/>
              <a:gd name="connsiteX106" fmla="*/ 1735932 w 2471738"/>
              <a:gd name="connsiteY106" fmla="*/ 61913 h 1659731"/>
              <a:gd name="connsiteX107" fmla="*/ 1745457 w 2471738"/>
              <a:gd name="connsiteY107" fmla="*/ 71438 h 1659731"/>
              <a:gd name="connsiteX108" fmla="*/ 1774032 w 2471738"/>
              <a:gd name="connsiteY108" fmla="*/ 78581 h 1659731"/>
              <a:gd name="connsiteX109" fmla="*/ 1812132 w 2471738"/>
              <a:gd name="connsiteY109" fmla="*/ 76200 h 1659731"/>
              <a:gd name="connsiteX110" fmla="*/ 1854994 w 2471738"/>
              <a:gd name="connsiteY110" fmla="*/ 76200 h 1659731"/>
              <a:gd name="connsiteX111" fmla="*/ 1869282 w 2471738"/>
              <a:gd name="connsiteY111" fmla="*/ 78581 h 1659731"/>
              <a:gd name="connsiteX112" fmla="*/ 1876426 w 2471738"/>
              <a:gd name="connsiteY112" fmla="*/ 83344 h 1659731"/>
              <a:gd name="connsiteX113" fmla="*/ 1883569 w 2471738"/>
              <a:gd name="connsiteY113" fmla="*/ 85725 h 1659731"/>
              <a:gd name="connsiteX114" fmla="*/ 1888332 w 2471738"/>
              <a:gd name="connsiteY114" fmla="*/ 92869 h 1659731"/>
              <a:gd name="connsiteX115" fmla="*/ 1902619 w 2471738"/>
              <a:gd name="connsiteY115" fmla="*/ 97631 h 1659731"/>
              <a:gd name="connsiteX116" fmla="*/ 1943101 w 2471738"/>
              <a:gd name="connsiteY116" fmla="*/ 97631 h 1659731"/>
              <a:gd name="connsiteX117" fmla="*/ 1950244 w 2471738"/>
              <a:gd name="connsiteY117" fmla="*/ 104775 h 1659731"/>
              <a:gd name="connsiteX118" fmla="*/ 1957388 w 2471738"/>
              <a:gd name="connsiteY118" fmla="*/ 109538 h 1659731"/>
              <a:gd name="connsiteX119" fmla="*/ 1962151 w 2471738"/>
              <a:gd name="connsiteY119" fmla="*/ 116681 h 1659731"/>
              <a:gd name="connsiteX120" fmla="*/ 1976438 w 2471738"/>
              <a:gd name="connsiteY120" fmla="*/ 123825 h 1659731"/>
              <a:gd name="connsiteX121" fmla="*/ 1985963 w 2471738"/>
              <a:gd name="connsiteY121" fmla="*/ 135731 h 1659731"/>
              <a:gd name="connsiteX122" fmla="*/ 2019301 w 2471738"/>
              <a:gd name="connsiteY122" fmla="*/ 138113 h 1659731"/>
              <a:gd name="connsiteX123" fmla="*/ 2035969 w 2471738"/>
              <a:gd name="connsiteY123" fmla="*/ 135731 h 1659731"/>
              <a:gd name="connsiteX124" fmla="*/ 2045494 w 2471738"/>
              <a:gd name="connsiteY124" fmla="*/ 138113 h 1659731"/>
              <a:gd name="connsiteX125" fmla="*/ 2074069 w 2471738"/>
              <a:gd name="connsiteY125" fmla="*/ 142875 h 1659731"/>
              <a:gd name="connsiteX126" fmla="*/ 2109788 w 2471738"/>
              <a:gd name="connsiteY126" fmla="*/ 140494 h 1659731"/>
              <a:gd name="connsiteX127" fmla="*/ 2121694 w 2471738"/>
              <a:gd name="connsiteY127" fmla="*/ 138113 h 1659731"/>
              <a:gd name="connsiteX128" fmla="*/ 2128838 w 2471738"/>
              <a:gd name="connsiteY128" fmla="*/ 140494 h 1659731"/>
              <a:gd name="connsiteX129" fmla="*/ 2145507 w 2471738"/>
              <a:gd name="connsiteY129" fmla="*/ 142875 h 1659731"/>
              <a:gd name="connsiteX130" fmla="*/ 2155032 w 2471738"/>
              <a:gd name="connsiteY130" fmla="*/ 145256 h 1659731"/>
              <a:gd name="connsiteX131" fmla="*/ 2207419 w 2471738"/>
              <a:gd name="connsiteY131" fmla="*/ 150019 h 1659731"/>
              <a:gd name="connsiteX132" fmla="*/ 2240757 w 2471738"/>
              <a:gd name="connsiteY132" fmla="*/ 150019 h 1659731"/>
              <a:gd name="connsiteX133" fmla="*/ 2255044 w 2471738"/>
              <a:gd name="connsiteY133" fmla="*/ 161925 h 1659731"/>
              <a:gd name="connsiteX134" fmla="*/ 2274094 w 2471738"/>
              <a:gd name="connsiteY134" fmla="*/ 173831 h 1659731"/>
              <a:gd name="connsiteX135" fmla="*/ 2288382 w 2471738"/>
              <a:gd name="connsiteY135" fmla="*/ 178594 h 1659731"/>
              <a:gd name="connsiteX136" fmla="*/ 2295526 w 2471738"/>
              <a:gd name="connsiteY136" fmla="*/ 185738 h 1659731"/>
              <a:gd name="connsiteX137" fmla="*/ 2309813 w 2471738"/>
              <a:gd name="connsiteY137" fmla="*/ 190500 h 1659731"/>
              <a:gd name="connsiteX138" fmla="*/ 2319338 w 2471738"/>
              <a:gd name="connsiteY138" fmla="*/ 195263 h 1659731"/>
              <a:gd name="connsiteX139" fmla="*/ 2340769 w 2471738"/>
              <a:gd name="connsiteY139" fmla="*/ 200025 h 1659731"/>
              <a:gd name="connsiteX140" fmla="*/ 2374107 w 2471738"/>
              <a:gd name="connsiteY140" fmla="*/ 209550 h 1659731"/>
              <a:gd name="connsiteX141" fmla="*/ 2386013 w 2471738"/>
              <a:gd name="connsiteY141" fmla="*/ 221456 h 1659731"/>
              <a:gd name="connsiteX142" fmla="*/ 2397919 w 2471738"/>
              <a:gd name="connsiteY142" fmla="*/ 228600 h 1659731"/>
              <a:gd name="connsiteX143" fmla="*/ 2402682 w 2471738"/>
              <a:gd name="connsiteY143" fmla="*/ 235744 h 1659731"/>
              <a:gd name="connsiteX144" fmla="*/ 2412207 w 2471738"/>
              <a:gd name="connsiteY144" fmla="*/ 240506 h 1659731"/>
              <a:gd name="connsiteX145" fmla="*/ 2421732 w 2471738"/>
              <a:gd name="connsiteY145" fmla="*/ 247650 h 1659731"/>
              <a:gd name="connsiteX146" fmla="*/ 2428876 w 2471738"/>
              <a:gd name="connsiteY146" fmla="*/ 252413 h 1659731"/>
              <a:gd name="connsiteX147" fmla="*/ 2433638 w 2471738"/>
              <a:gd name="connsiteY147" fmla="*/ 261938 h 1659731"/>
              <a:gd name="connsiteX148" fmla="*/ 2447926 w 2471738"/>
              <a:gd name="connsiteY148" fmla="*/ 271463 h 1659731"/>
              <a:gd name="connsiteX149" fmla="*/ 2466976 w 2471738"/>
              <a:gd name="connsiteY149" fmla="*/ 290513 h 1659731"/>
              <a:gd name="connsiteX150" fmla="*/ 2471738 w 2471738"/>
              <a:gd name="connsiteY150" fmla="*/ 290513 h 1659731"/>
              <a:gd name="connsiteX151" fmla="*/ 2471738 w 2471738"/>
              <a:gd name="connsiteY151" fmla="*/ 340519 h 1659731"/>
              <a:gd name="connsiteX152" fmla="*/ 2371726 w 2471738"/>
              <a:gd name="connsiteY152" fmla="*/ 307181 h 1659731"/>
              <a:gd name="connsiteX153" fmla="*/ 2264569 w 2471738"/>
              <a:gd name="connsiteY153" fmla="*/ 290513 h 1659731"/>
              <a:gd name="connsiteX154" fmla="*/ 2195513 w 2471738"/>
              <a:gd name="connsiteY154" fmla="*/ 290513 h 1659731"/>
              <a:gd name="connsiteX155" fmla="*/ 2145507 w 2471738"/>
              <a:gd name="connsiteY155" fmla="*/ 288131 h 1659731"/>
              <a:gd name="connsiteX156" fmla="*/ 2064544 w 2471738"/>
              <a:gd name="connsiteY156" fmla="*/ 271463 h 1659731"/>
              <a:gd name="connsiteX157" fmla="*/ 1964532 w 2471738"/>
              <a:gd name="connsiteY157" fmla="*/ 261938 h 1659731"/>
              <a:gd name="connsiteX158" fmla="*/ 1862138 w 2471738"/>
              <a:gd name="connsiteY158" fmla="*/ 259556 h 1659731"/>
              <a:gd name="connsiteX159" fmla="*/ 1819276 w 2471738"/>
              <a:gd name="connsiteY159" fmla="*/ 259556 h 1659731"/>
              <a:gd name="connsiteX160" fmla="*/ 1669257 w 2471738"/>
              <a:gd name="connsiteY160" fmla="*/ 280988 h 1659731"/>
              <a:gd name="connsiteX161" fmla="*/ 1576388 w 2471738"/>
              <a:gd name="connsiteY161" fmla="*/ 309563 h 1659731"/>
              <a:gd name="connsiteX162" fmla="*/ 1459707 w 2471738"/>
              <a:gd name="connsiteY162" fmla="*/ 359569 h 1659731"/>
              <a:gd name="connsiteX163" fmla="*/ 1354932 w 2471738"/>
              <a:gd name="connsiteY163" fmla="*/ 407194 h 1659731"/>
              <a:gd name="connsiteX164" fmla="*/ 1264444 w 2471738"/>
              <a:gd name="connsiteY164" fmla="*/ 497681 h 1659731"/>
              <a:gd name="connsiteX165" fmla="*/ 1190626 w 2471738"/>
              <a:gd name="connsiteY165" fmla="*/ 569119 h 1659731"/>
              <a:gd name="connsiteX166" fmla="*/ 1107282 w 2471738"/>
              <a:gd name="connsiteY166" fmla="*/ 638175 h 1659731"/>
              <a:gd name="connsiteX167" fmla="*/ 1007269 w 2471738"/>
              <a:gd name="connsiteY167" fmla="*/ 719138 h 1659731"/>
              <a:gd name="connsiteX168" fmla="*/ 907257 w 2471738"/>
              <a:gd name="connsiteY168" fmla="*/ 788194 h 1659731"/>
              <a:gd name="connsiteX169" fmla="*/ 790576 w 2471738"/>
              <a:gd name="connsiteY169" fmla="*/ 869156 h 1659731"/>
              <a:gd name="connsiteX170" fmla="*/ 650082 w 2471738"/>
              <a:gd name="connsiteY170" fmla="*/ 978694 h 1659731"/>
              <a:gd name="connsiteX171" fmla="*/ 561976 w 2471738"/>
              <a:gd name="connsiteY171" fmla="*/ 1071563 h 1659731"/>
              <a:gd name="connsiteX172" fmla="*/ 514351 w 2471738"/>
              <a:gd name="connsiteY172" fmla="*/ 1138238 h 1659731"/>
              <a:gd name="connsiteX173" fmla="*/ 452438 w 2471738"/>
              <a:gd name="connsiteY173" fmla="*/ 1235869 h 1659731"/>
              <a:gd name="connsiteX174" fmla="*/ 390526 w 2471738"/>
              <a:gd name="connsiteY174" fmla="*/ 1369219 h 1659731"/>
              <a:gd name="connsiteX175" fmla="*/ 338138 w 2471738"/>
              <a:gd name="connsiteY175" fmla="*/ 1495425 h 1659731"/>
              <a:gd name="connsiteX176" fmla="*/ 314326 w 2471738"/>
              <a:gd name="connsiteY176" fmla="*/ 1564481 h 1659731"/>
              <a:gd name="connsiteX177" fmla="*/ 297657 w 2471738"/>
              <a:gd name="connsiteY177"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54769 w 2471738"/>
              <a:gd name="connsiteY5" fmla="*/ 1543050 h 1659731"/>
              <a:gd name="connsiteX6" fmla="*/ 21432 w 2471738"/>
              <a:gd name="connsiteY6" fmla="*/ 1466850 h 1659731"/>
              <a:gd name="connsiteX7" fmla="*/ 21432 w 2471738"/>
              <a:gd name="connsiteY7" fmla="*/ 1385888 h 1659731"/>
              <a:gd name="connsiteX8" fmla="*/ 19051 w 2471738"/>
              <a:gd name="connsiteY8" fmla="*/ 1319213 h 1659731"/>
              <a:gd name="connsiteX9" fmla="*/ 7144 w 2471738"/>
              <a:gd name="connsiteY9" fmla="*/ 1233488 h 1659731"/>
              <a:gd name="connsiteX10" fmla="*/ 4763 w 2471738"/>
              <a:gd name="connsiteY10" fmla="*/ 1147763 h 1659731"/>
              <a:gd name="connsiteX11" fmla="*/ 7144 w 2471738"/>
              <a:gd name="connsiteY11" fmla="*/ 1057275 h 1659731"/>
              <a:gd name="connsiteX12" fmla="*/ 0 w 2471738"/>
              <a:gd name="connsiteY12" fmla="*/ 973932 h 1659731"/>
              <a:gd name="connsiteX13" fmla="*/ 9525 w 2471738"/>
              <a:gd name="connsiteY13" fmla="*/ 952500 h 1659731"/>
              <a:gd name="connsiteX14" fmla="*/ 23813 w 2471738"/>
              <a:gd name="connsiteY14" fmla="*/ 919163 h 1659731"/>
              <a:gd name="connsiteX15" fmla="*/ 30957 w 2471738"/>
              <a:gd name="connsiteY15" fmla="*/ 907256 h 1659731"/>
              <a:gd name="connsiteX16" fmla="*/ 80963 w 2471738"/>
              <a:gd name="connsiteY16" fmla="*/ 835819 h 1659731"/>
              <a:gd name="connsiteX17" fmla="*/ 128588 w 2471738"/>
              <a:gd name="connsiteY17" fmla="*/ 769144 h 1659731"/>
              <a:gd name="connsiteX18" fmla="*/ 180976 w 2471738"/>
              <a:gd name="connsiteY18" fmla="*/ 716756 h 1659731"/>
              <a:gd name="connsiteX19" fmla="*/ 242888 w 2471738"/>
              <a:gd name="connsiteY19" fmla="*/ 671513 h 1659731"/>
              <a:gd name="connsiteX20" fmla="*/ 273844 w 2471738"/>
              <a:gd name="connsiteY20" fmla="*/ 638175 h 1659731"/>
              <a:gd name="connsiteX21" fmla="*/ 309563 w 2471738"/>
              <a:gd name="connsiteY21" fmla="*/ 592931 h 1659731"/>
              <a:gd name="connsiteX22" fmla="*/ 314326 w 2471738"/>
              <a:gd name="connsiteY22" fmla="*/ 545306 h 1659731"/>
              <a:gd name="connsiteX23" fmla="*/ 326232 w 2471738"/>
              <a:gd name="connsiteY23" fmla="*/ 509588 h 1659731"/>
              <a:gd name="connsiteX24" fmla="*/ 333376 w 2471738"/>
              <a:gd name="connsiteY24" fmla="*/ 507206 h 1659731"/>
              <a:gd name="connsiteX25" fmla="*/ 347663 w 2471738"/>
              <a:gd name="connsiteY25" fmla="*/ 497681 h 1659731"/>
              <a:gd name="connsiteX26" fmla="*/ 361951 w 2471738"/>
              <a:gd name="connsiteY26" fmla="*/ 485775 h 1659731"/>
              <a:gd name="connsiteX27" fmla="*/ 366713 w 2471738"/>
              <a:gd name="connsiteY27" fmla="*/ 464344 h 1659731"/>
              <a:gd name="connsiteX28" fmla="*/ 376238 w 2471738"/>
              <a:gd name="connsiteY28" fmla="*/ 445294 h 1659731"/>
              <a:gd name="connsiteX29" fmla="*/ 390526 w 2471738"/>
              <a:gd name="connsiteY29" fmla="*/ 435769 h 1659731"/>
              <a:gd name="connsiteX30" fmla="*/ 395288 w 2471738"/>
              <a:gd name="connsiteY30" fmla="*/ 428625 h 1659731"/>
              <a:gd name="connsiteX31" fmla="*/ 402432 w 2471738"/>
              <a:gd name="connsiteY31" fmla="*/ 421481 h 1659731"/>
              <a:gd name="connsiteX32" fmla="*/ 407194 w 2471738"/>
              <a:gd name="connsiteY32" fmla="*/ 411956 h 1659731"/>
              <a:gd name="connsiteX33" fmla="*/ 414338 w 2471738"/>
              <a:gd name="connsiteY33" fmla="*/ 404813 h 1659731"/>
              <a:gd name="connsiteX34" fmla="*/ 431007 w 2471738"/>
              <a:gd name="connsiteY34" fmla="*/ 397669 h 1659731"/>
              <a:gd name="connsiteX35" fmla="*/ 438151 w 2471738"/>
              <a:gd name="connsiteY35" fmla="*/ 392906 h 1659731"/>
              <a:gd name="connsiteX36" fmla="*/ 454819 w 2471738"/>
              <a:gd name="connsiteY36" fmla="*/ 388144 h 1659731"/>
              <a:gd name="connsiteX37" fmla="*/ 461963 w 2471738"/>
              <a:gd name="connsiteY37" fmla="*/ 385763 h 1659731"/>
              <a:gd name="connsiteX38" fmla="*/ 469107 w 2471738"/>
              <a:gd name="connsiteY38" fmla="*/ 378619 h 1659731"/>
              <a:gd name="connsiteX39" fmla="*/ 476251 w 2471738"/>
              <a:gd name="connsiteY39" fmla="*/ 373856 h 1659731"/>
              <a:gd name="connsiteX40" fmla="*/ 481013 w 2471738"/>
              <a:gd name="connsiteY40" fmla="*/ 366713 h 1659731"/>
              <a:gd name="connsiteX41" fmla="*/ 492919 w 2471738"/>
              <a:gd name="connsiteY41" fmla="*/ 364331 h 1659731"/>
              <a:gd name="connsiteX42" fmla="*/ 500063 w 2471738"/>
              <a:gd name="connsiteY42" fmla="*/ 361950 h 1659731"/>
              <a:gd name="connsiteX43" fmla="*/ 531019 w 2471738"/>
              <a:gd name="connsiteY43" fmla="*/ 345281 h 1659731"/>
              <a:gd name="connsiteX44" fmla="*/ 547688 w 2471738"/>
              <a:gd name="connsiteY44" fmla="*/ 333375 h 1659731"/>
              <a:gd name="connsiteX45" fmla="*/ 554832 w 2471738"/>
              <a:gd name="connsiteY45" fmla="*/ 328613 h 1659731"/>
              <a:gd name="connsiteX46" fmla="*/ 561976 w 2471738"/>
              <a:gd name="connsiteY46" fmla="*/ 321469 h 1659731"/>
              <a:gd name="connsiteX47" fmla="*/ 571501 w 2471738"/>
              <a:gd name="connsiteY47" fmla="*/ 319088 h 1659731"/>
              <a:gd name="connsiteX48" fmla="*/ 583407 w 2471738"/>
              <a:gd name="connsiteY48" fmla="*/ 311944 h 1659731"/>
              <a:gd name="connsiteX49" fmla="*/ 590551 w 2471738"/>
              <a:gd name="connsiteY49" fmla="*/ 307181 h 1659731"/>
              <a:gd name="connsiteX50" fmla="*/ 609601 w 2471738"/>
              <a:gd name="connsiteY50" fmla="*/ 302419 h 1659731"/>
              <a:gd name="connsiteX51" fmla="*/ 619126 w 2471738"/>
              <a:gd name="connsiteY51" fmla="*/ 297656 h 1659731"/>
              <a:gd name="connsiteX52" fmla="*/ 628651 w 2471738"/>
              <a:gd name="connsiteY52" fmla="*/ 295275 h 1659731"/>
              <a:gd name="connsiteX53" fmla="*/ 633413 w 2471738"/>
              <a:gd name="connsiteY53" fmla="*/ 288131 h 1659731"/>
              <a:gd name="connsiteX54" fmla="*/ 659607 w 2471738"/>
              <a:gd name="connsiteY54" fmla="*/ 278606 h 1659731"/>
              <a:gd name="connsiteX55" fmla="*/ 688182 w 2471738"/>
              <a:gd name="connsiteY55" fmla="*/ 271463 h 1659731"/>
              <a:gd name="connsiteX56" fmla="*/ 702469 w 2471738"/>
              <a:gd name="connsiteY56" fmla="*/ 273844 h 1659731"/>
              <a:gd name="connsiteX57" fmla="*/ 716757 w 2471738"/>
              <a:gd name="connsiteY57" fmla="*/ 264319 h 1659731"/>
              <a:gd name="connsiteX58" fmla="*/ 731044 w 2471738"/>
              <a:gd name="connsiteY58" fmla="*/ 257175 h 1659731"/>
              <a:gd name="connsiteX59" fmla="*/ 750094 w 2471738"/>
              <a:gd name="connsiteY59" fmla="*/ 250031 h 1659731"/>
              <a:gd name="connsiteX60" fmla="*/ 762001 w 2471738"/>
              <a:gd name="connsiteY60" fmla="*/ 240506 h 1659731"/>
              <a:gd name="connsiteX61" fmla="*/ 776288 w 2471738"/>
              <a:gd name="connsiteY61" fmla="*/ 233363 h 1659731"/>
              <a:gd name="connsiteX62" fmla="*/ 783432 w 2471738"/>
              <a:gd name="connsiteY62" fmla="*/ 228600 h 1659731"/>
              <a:gd name="connsiteX63" fmla="*/ 790576 w 2471738"/>
              <a:gd name="connsiteY63" fmla="*/ 226219 h 1659731"/>
              <a:gd name="connsiteX64" fmla="*/ 840582 w 2471738"/>
              <a:gd name="connsiteY64" fmla="*/ 223838 h 1659731"/>
              <a:gd name="connsiteX65" fmla="*/ 862013 w 2471738"/>
              <a:gd name="connsiteY65" fmla="*/ 221456 h 1659731"/>
              <a:gd name="connsiteX66" fmla="*/ 869157 w 2471738"/>
              <a:gd name="connsiteY66" fmla="*/ 219075 h 1659731"/>
              <a:gd name="connsiteX67" fmla="*/ 902494 w 2471738"/>
              <a:gd name="connsiteY67" fmla="*/ 214313 h 1659731"/>
              <a:gd name="connsiteX68" fmla="*/ 912019 w 2471738"/>
              <a:gd name="connsiteY68" fmla="*/ 197644 h 1659731"/>
              <a:gd name="connsiteX69" fmla="*/ 916782 w 2471738"/>
              <a:gd name="connsiteY69" fmla="*/ 183356 h 1659731"/>
              <a:gd name="connsiteX70" fmla="*/ 919163 w 2471738"/>
              <a:gd name="connsiteY70" fmla="*/ 176213 h 1659731"/>
              <a:gd name="connsiteX71" fmla="*/ 928688 w 2471738"/>
              <a:gd name="connsiteY71" fmla="*/ 171450 h 1659731"/>
              <a:gd name="connsiteX72" fmla="*/ 940594 w 2471738"/>
              <a:gd name="connsiteY72" fmla="*/ 169069 h 1659731"/>
              <a:gd name="connsiteX73" fmla="*/ 988219 w 2471738"/>
              <a:gd name="connsiteY73" fmla="*/ 164306 h 1659731"/>
              <a:gd name="connsiteX74" fmla="*/ 1026319 w 2471738"/>
              <a:gd name="connsiteY74" fmla="*/ 154781 h 1659731"/>
              <a:gd name="connsiteX75" fmla="*/ 1050132 w 2471738"/>
              <a:gd name="connsiteY75" fmla="*/ 140494 h 1659731"/>
              <a:gd name="connsiteX76" fmla="*/ 1057276 w 2471738"/>
              <a:gd name="connsiteY76" fmla="*/ 138113 h 1659731"/>
              <a:gd name="connsiteX77" fmla="*/ 1102519 w 2471738"/>
              <a:gd name="connsiteY77" fmla="*/ 135731 h 1659731"/>
              <a:gd name="connsiteX78" fmla="*/ 1131094 w 2471738"/>
              <a:gd name="connsiteY78" fmla="*/ 128588 h 1659731"/>
              <a:gd name="connsiteX79" fmla="*/ 1145382 w 2471738"/>
              <a:gd name="connsiteY79" fmla="*/ 116681 h 1659731"/>
              <a:gd name="connsiteX80" fmla="*/ 1157288 w 2471738"/>
              <a:gd name="connsiteY80" fmla="*/ 111919 h 1659731"/>
              <a:gd name="connsiteX81" fmla="*/ 1166813 w 2471738"/>
              <a:gd name="connsiteY81" fmla="*/ 104775 h 1659731"/>
              <a:gd name="connsiteX82" fmla="*/ 1178719 w 2471738"/>
              <a:gd name="connsiteY82" fmla="*/ 100013 h 1659731"/>
              <a:gd name="connsiteX83" fmla="*/ 1195388 w 2471738"/>
              <a:gd name="connsiteY83" fmla="*/ 92869 h 1659731"/>
              <a:gd name="connsiteX84" fmla="*/ 1204913 w 2471738"/>
              <a:gd name="connsiteY84" fmla="*/ 85725 h 1659731"/>
              <a:gd name="connsiteX85" fmla="*/ 1228726 w 2471738"/>
              <a:gd name="connsiteY85" fmla="*/ 76200 h 1659731"/>
              <a:gd name="connsiteX86" fmla="*/ 1250157 w 2471738"/>
              <a:gd name="connsiteY86" fmla="*/ 66675 h 1659731"/>
              <a:gd name="connsiteX87" fmla="*/ 1285876 w 2471738"/>
              <a:gd name="connsiteY87" fmla="*/ 64294 h 1659731"/>
              <a:gd name="connsiteX88" fmla="*/ 1300163 w 2471738"/>
              <a:gd name="connsiteY88" fmla="*/ 59531 h 1659731"/>
              <a:gd name="connsiteX89" fmla="*/ 1312069 w 2471738"/>
              <a:gd name="connsiteY89" fmla="*/ 54769 h 1659731"/>
              <a:gd name="connsiteX90" fmla="*/ 1331119 w 2471738"/>
              <a:gd name="connsiteY90" fmla="*/ 50006 h 1659731"/>
              <a:gd name="connsiteX91" fmla="*/ 1340644 w 2471738"/>
              <a:gd name="connsiteY91" fmla="*/ 47625 h 1659731"/>
              <a:gd name="connsiteX92" fmla="*/ 1350169 w 2471738"/>
              <a:gd name="connsiteY92" fmla="*/ 45244 h 1659731"/>
              <a:gd name="connsiteX93" fmla="*/ 1376363 w 2471738"/>
              <a:gd name="connsiteY93" fmla="*/ 42863 h 1659731"/>
              <a:gd name="connsiteX94" fmla="*/ 1393032 w 2471738"/>
              <a:gd name="connsiteY94" fmla="*/ 33338 h 1659731"/>
              <a:gd name="connsiteX95" fmla="*/ 1400176 w 2471738"/>
              <a:gd name="connsiteY95" fmla="*/ 30956 h 1659731"/>
              <a:gd name="connsiteX96" fmla="*/ 1407319 w 2471738"/>
              <a:gd name="connsiteY96" fmla="*/ 23813 h 1659731"/>
              <a:gd name="connsiteX97" fmla="*/ 1433513 w 2471738"/>
              <a:gd name="connsiteY97" fmla="*/ 11906 h 1659731"/>
              <a:gd name="connsiteX98" fmla="*/ 1538288 w 2471738"/>
              <a:gd name="connsiteY98" fmla="*/ 4763 h 1659731"/>
              <a:gd name="connsiteX99" fmla="*/ 1576388 w 2471738"/>
              <a:gd name="connsiteY99" fmla="*/ 0 h 1659731"/>
              <a:gd name="connsiteX100" fmla="*/ 1690688 w 2471738"/>
              <a:gd name="connsiteY100" fmla="*/ 2381 h 1659731"/>
              <a:gd name="connsiteX101" fmla="*/ 1716882 w 2471738"/>
              <a:gd name="connsiteY101" fmla="*/ 9525 h 1659731"/>
              <a:gd name="connsiteX102" fmla="*/ 1724026 w 2471738"/>
              <a:gd name="connsiteY102" fmla="*/ 23813 h 1659731"/>
              <a:gd name="connsiteX103" fmla="*/ 1726407 w 2471738"/>
              <a:gd name="connsiteY103" fmla="*/ 50006 h 1659731"/>
              <a:gd name="connsiteX104" fmla="*/ 1728788 w 2471738"/>
              <a:gd name="connsiteY104" fmla="*/ 57150 h 1659731"/>
              <a:gd name="connsiteX105" fmla="*/ 1735932 w 2471738"/>
              <a:gd name="connsiteY105" fmla="*/ 61913 h 1659731"/>
              <a:gd name="connsiteX106" fmla="*/ 1745457 w 2471738"/>
              <a:gd name="connsiteY106" fmla="*/ 71438 h 1659731"/>
              <a:gd name="connsiteX107" fmla="*/ 1774032 w 2471738"/>
              <a:gd name="connsiteY107" fmla="*/ 78581 h 1659731"/>
              <a:gd name="connsiteX108" fmla="*/ 1812132 w 2471738"/>
              <a:gd name="connsiteY108" fmla="*/ 76200 h 1659731"/>
              <a:gd name="connsiteX109" fmla="*/ 1854994 w 2471738"/>
              <a:gd name="connsiteY109" fmla="*/ 76200 h 1659731"/>
              <a:gd name="connsiteX110" fmla="*/ 1869282 w 2471738"/>
              <a:gd name="connsiteY110" fmla="*/ 78581 h 1659731"/>
              <a:gd name="connsiteX111" fmla="*/ 1876426 w 2471738"/>
              <a:gd name="connsiteY111" fmla="*/ 83344 h 1659731"/>
              <a:gd name="connsiteX112" fmla="*/ 1883569 w 2471738"/>
              <a:gd name="connsiteY112" fmla="*/ 85725 h 1659731"/>
              <a:gd name="connsiteX113" fmla="*/ 1888332 w 2471738"/>
              <a:gd name="connsiteY113" fmla="*/ 92869 h 1659731"/>
              <a:gd name="connsiteX114" fmla="*/ 1902619 w 2471738"/>
              <a:gd name="connsiteY114" fmla="*/ 97631 h 1659731"/>
              <a:gd name="connsiteX115" fmla="*/ 1943101 w 2471738"/>
              <a:gd name="connsiteY115" fmla="*/ 97631 h 1659731"/>
              <a:gd name="connsiteX116" fmla="*/ 1950244 w 2471738"/>
              <a:gd name="connsiteY116" fmla="*/ 104775 h 1659731"/>
              <a:gd name="connsiteX117" fmla="*/ 1957388 w 2471738"/>
              <a:gd name="connsiteY117" fmla="*/ 109538 h 1659731"/>
              <a:gd name="connsiteX118" fmla="*/ 1962151 w 2471738"/>
              <a:gd name="connsiteY118" fmla="*/ 116681 h 1659731"/>
              <a:gd name="connsiteX119" fmla="*/ 1976438 w 2471738"/>
              <a:gd name="connsiteY119" fmla="*/ 123825 h 1659731"/>
              <a:gd name="connsiteX120" fmla="*/ 1985963 w 2471738"/>
              <a:gd name="connsiteY120" fmla="*/ 135731 h 1659731"/>
              <a:gd name="connsiteX121" fmla="*/ 2019301 w 2471738"/>
              <a:gd name="connsiteY121" fmla="*/ 138113 h 1659731"/>
              <a:gd name="connsiteX122" fmla="*/ 2035969 w 2471738"/>
              <a:gd name="connsiteY122" fmla="*/ 135731 h 1659731"/>
              <a:gd name="connsiteX123" fmla="*/ 2045494 w 2471738"/>
              <a:gd name="connsiteY123" fmla="*/ 138113 h 1659731"/>
              <a:gd name="connsiteX124" fmla="*/ 2074069 w 2471738"/>
              <a:gd name="connsiteY124" fmla="*/ 142875 h 1659731"/>
              <a:gd name="connsiteX125" fmla="*/ 2109788 w 2471738"/>
              <a:gd name="connsiteY125" fmla="*/ 140494 h 1659731"/>
              <a:gd name="connsiteX126" fmla="*/ 2121694 w 2471738"/>
              <a:gd name="connsiteY126" fmla="*/ 138113 h 1659731"/>
              <a:gd name="connsiteX127" fmla="*/ 2128838 w 2471738"/>
              <a:gd name="connsiteY127" fmla="*/ 140494 h 1659731"/>
              <a:gd name="connsiteX128" fmla="*/ 2145507 w 2471738"/>
              <a:gd name="connsiteY128" fmla="*/ 142875 h 1659731"/>
              <a:gd name="connsiteX129" fmla="*/ 2155032 w 2471738"/>
              <a:gd name="connsiteY129" fmla="*/ 145256 h 1659731"/>
              <a:gd name="connsiteX130" fmla="*/ 2207419 w 2471738"/>
              <a:gd name="connsiteY130" fmla="*/ 150019 h 1659731"/>
              <a:gd name="connsiteX131" fmla="*/ 2240757 w 2471738"/>
              <a:gd name="connsiteY131" fmla="*/ 150019 h 1659731"/>
              <a:gd name="connsiteX132" fmla="*/ 2255044 w 2471738"/>
              <a:gd name="connsiteY132" fmla="*/ 161925 h 1659731"/>
              <a:gd name="connsiteX133" fmla="*/ 2274094 w 2471738"/>
              <a:gd name="connsiteY133" fmla="*/ 173831 h 1659731"/>
              <a:gd name="connsiteX134" fmla="*/ 2288382 w 2471738"/>
              <a:gd name="connsiteY134" fmla="*/ 178594 h 1659731"/>
              <a:gd name="connsiteX135" fmla="*/ 2295526 w 2471738"/>
              <a:gd name="connsiteY135" fmla="*/ 185738 h 1659731"/>
              <a:gd name="connsiteX136" fmla="*/ 2309813 w 2471738"/>
              <a:gd name="connsiteY136" fmla="*/ 190500 h 1659731"/>
              <a:gd name="connsiteX137" fmla="*/ 2319338 w 2471738"/>
              <a:gd name="connsiteY137" fmla="*/ 195263 h 1659731"/>
              <a:gd name="connsiteX138" fmla="*/ 2340769 w 2471738"/>
              <a:gd name="connsiteY138" fmla="*/ 200025 h 1659731"/>
              <a:gd name="connsiteX139" fmla="*/ 2374107 w 2471738"/>
              <a:gd name="connsiteY139" fmla="*/ 209550 h 1659731"/>
              <a:gd name="connsiteX140" fmla="*/ 2386013 w 2471738"/>
              <a:gd name="connsiteY140" fmla="*/ 221456 h 1659731"/>
              <a:gd name="connsiteX141" fmla="*/ 2397919 w 2471738"/>
              <a:gd name="connsiteY141" fmla="*/ 228600 h 1659731"/>
              <a:gd name="connsiteX142" fmla="*/ 2402682 w 2471738"/>
              <a:gd name="connsiteY142" fmla="*/ 235744 h 1659731"/>
              <a:gd name="connsiteX143" fmla="*/ 2412207 w 2471738"/>
              <a:gd name="connsiteY143" fmla="*/ 240506 h 1659731"/>
              <a:gd name="connsiteX144" fmla="*/ 2421732 w 2471738"/>
              <a:gd name="connsiteY144" fmla="*/ 247650 h 1659731"/>
              <a:gd name="connsiteX145" fmla="*/ 2428876 w 2471738"/>
              <a:gd name="connsiteY145" fmla="*/ 252413 h 1659731"/>
              <a:gd name="connsiteX146" fmla="*/ 2433638 w 2471738"/>
              <a:gd name="connsiteY146" fmla="*/ 261938 h 1659731"/>
              <a:gd name="connsiteX147" fmla="*/ 2447926 w 2471738"/>
              <a:gd name="connsiteY147" fmla="*/ 271463 h 1659731"/>
              <a:gd name="connsiteX148" fmla="*/ 2466976 w 2471738"/>
              <a:gd name="connsiteY148" fmla="*/ 290513 h 1659731"/>
              <a:gd name="connsiteX149" fmla="*/ 2471738 w 2471738"/>
              <a:gd name="connsiteY149" fmla="*/ 290513 h 1659731"/>
              <a:gd name="connsiteX150" fmla="*/ 2471738 w 2471738"/>
              <a:gd name="connsiteY150" fmla="*/ 340519 h 1659731"/>
              <a:gd name="connsiteX151" fmla="*/ 2371726 w 2471738"/>
              <a:gd name="connsiteY151" fmla="*/ 307181 h 1659731"/>
              <a:gd name="connsiteX152" fmla="*/ 2264569 w 2471738"/>
              <a:gd name="connsiteY152" fmla="*/ 290513 h 1659731"/>
              <a:gd name="connsiteX153" fmla="*/ 2195513 w 2471738"/>
              <a:gd name="connsiteY153" fmla="*/ 290513 h 1659731"/>
              <a:gd name="connsiteX154" fmla="*/ 2145507 w 2471738"/>
              <a:gd name="connsiteY154" fmla="*/ 288131 h 1659731"/>
              <a:gd name="connsiteX155" fmla="*/ 2064544 w 2471738"/>
              <a:gd name="connsiteY155" fmla="*/ 271463 h 1659731"/>
              <a:gd name="connsiteX156" fmla="*/ 1964532 w 2471738"/>
              <a:gd name="connsiteY156" fmla="*/ 261938 h 1659731"/>
              <a:gd name="connsiteX157" fmla="*/ 1862138 w 2471738"/>
              <a:gd name="connsiteY157" fmla="*/ 259556 h 1659731"/>
              <a:gd name="connsiteX158" fmla="*/ 1819276 w 2471738"/>
              <a:gd name="connsiteY158" fmla="*/ 259556 h 1659731"/>
              <a:gd name="connsiteX159" fmla="*/ 1669257 w 2471738"/>
              <a:gd name="connsiteY159" fmla="*/ 280988 h 1659731"/>
              <a:gd name="connsiteX160" fmla="*/ 1576388 w 2471738"/>
              <a:gd name="connsiteY160" fmla="*/ 309563 h 1659731"/>
              <a:gd name="connsiteX161" fmla="*/ 1459707 w 2471738"/>
              <a:gd name="connsiteY161" fmla="*/ 359569 h 1659731"/>
              <a:gd name="connsiteX162" fmla="*/ 1354932 w 2471738"/>
              <a:gd name="connsiteY162" fmla="*/ 407194 h 1659731"/>
              <a:gd name="connsiteX163" fmla="*/ 1264444 w 2471738"/>
              <a:gd name="connsiteY163" fmla="*/ 497681 h 1659731"/>
              <a:gd name="connsiteX164" fmla="*/ 1190626 w 2471738"/>
              <a:gd name="connsiteY164" fmla="*/ 569119 h 1659731"/>
              <a:gd name="connsiteX165" fmla="*/ 1107282 w 2471738"/>
              <a:gd name="connsiteY165" fmla="*/ 638175 h 1659731"/>
              <a:gd name="connsiteX166" fmla="*/ 1007269 w 2471738"/>
              <a:gd name="connsiteY166" fmla="*/ 719138 h 1659731"/>
              <a:gd name="connsiteX167" fmla="*/ 907257 w 2471738"/>
              <a:gd name="connsiteY167" fmla="*/ 788194 h 1659731"/>
              <a:gd name="connsiteX168" fmla="*/ 790576 w 2471738"/>
              <a:gd name="connsiteY168" fmla="*/ 869156 h 1659731"/>
              <a:gd name="connsiteX169" fmla="*/ 650082 w 2471738"/>
              <a:gd name="connsiteY169" fmla="*/ 978694 h 1659731"/>
              <a:gd name="connsiteX170" fmla="*/ 561976 w 2471738"/>
              <a:gd name="connsiteY170" fmla="*/ 1071563 h 1659731"/>
              <a:gd name="connsiteX171" fmla="*/ 514351 w 2471738"/>
              <a:gd name="connsiteY171" fmla="*/ 1138238 h 1659731"/>
              <a:gd name="connsiteX172" fmla="*/ 452438 w 2471738"/>
              <a:gd name="connsiteY172" fmla="*/ 1235869 h 1659731"/>
              <a:gd name="connsiteX173" fmla="*/ 390526 w 2471738"/>
              <a:gd name="connsiteY173" fmla="*/ 1369219 h 1659731"/>
              <a:gd name="connsiteX174" fmla="*/ 338138 w 2471738"/>
              <a:gd name="connsiteY174" fmla="*/ 1495425 h 1659731"/>
              <a:gd name="connsiteX175" fmla="*/ 314326 w 2471738"/>
              <a:gd name="connsiteY175" fmla="*/ 1564481 h 1659731"/>
              <a:gd name="connsiteX176" fmla="*/ 297657 w 2471738"/>
              <a:gd name="connsiteY176"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4769 w 2471738"/>
              <a:gd name="connsiteY4" fmla="*/ 1543050 h 1659731"/>
              <a:gd name="connsiteX5" fmla="*/ 21432 w 2471738"/>
              <a:gd name="connsiteY5" fmla="*/ 1466850 h 1659731"/>
              <a:gd name="connsiteX6" fmla="*/ 21432 w 2471738"/>
              <a:gd name="connsiteY6" fmla="*/ 1385888 h 1659731"/>
              <a:gd name="connsiteX7" fmla="*/ 19051 w 2471738"/>
              <a:gd name="connsiteY7" fmla="*/ 1319213 h 1659731"/>
              <a:gd name="connsiteX8" fmla="*/ 7144 w 2471738"/>
              <a:gd name="connsiteY8" fmla="*/ 1233488 h 1659731"/>
              <a:gd name="connsiteX9" fmla="*/ 4763 w 2471738"/>
              <a:gd name="connsiteY9" fmla="*/ 1147763 h 1659731"/>
              <a:gd name="connsiteX10" fmla="*/ 7144 w 2471738"/>
              <a:gd name="connsiteY10" fmla="*/ 1057275 h 1659731"/>
              <a:gd name="connsiteX11" fmla="*/ 0 w 2471738"/>
              <a:gd name="connsiteY11" fmla="*/ 973932 h 1659731"/>
              <a:gd name="connsiteX12" fmla="*/ 9525 w 2471738"/>
              <a:gd name="connsiteY12" fmla="*/ 952500 h 1659731"/>
              <a:gd name="connsiteX13" fmla="*/ 23813 w 2471738"/>
              <a:gd name="connsiteY13" fmla="*/ 919163 h 1659731"/>
              <a:gd name="connsiteX14" fmla="*/ 30957 w 2471738"/>
              <a:gd name="connsiteY14" fmla="*/ 907256 h 1659731"/>
              <a:gd name="connsiteX15" fmla="*/ 80963 w 2471738"/>
              <a:gd name="connsiteY15" fmla="*/ 835819 h 1659731"/>
              <a:gd name="connsiteX16" fmla="*/ 128588 w 2471738"/>
              <a:gd name="connsiteY16" fmla="*/ 769144 h 1659731"/>
              <a:gd name="connsiteX17" fmla="*/ 180976 w 2471738"/>
              <a:gd name="connsiteY17" fmla="*/ 716756 h 1659731"/>
              <a:gd name="connsiteX18" fmla="*/ 242888 w 2471738"/>
              <a:gd name="connsiteY18" fmla="*/ 671513 h 1659731"/>
              <a:gd name="connsiteX19" fmla="*/ 273844 w 2471738"/>
              <a:gd name="connsiteY19" fmla="*/ 638175 h 1659731"/>
              <a:gd name="connsiteX20" fmla="*/ 309563 w 2471738"/>
              <a:gd name="connsiteY20" fmla="*/ 592931 h 1659731"/>
              <a:gd name="connsiteX21" fmla="*/ 314326 w 2471738"/>
              <a:gd name="connsiteY21" fmla="*/ 545306 h 1659731"/>
              <a:gd name="connsiteX22" fmla="*/ 326232 w 2471738"/>
              <a:gd name="connsiteY22" fmla="*/ 509588 h 1659731"/>
              <a:gd name="connsiteX23" fmla="*/ 333376 w 2471738"/>
              <a:gd name="connsiteY23" fmla="*/ 507206 h 1659731"/>
              <a:gd name="connsiteX24" fmla="*/ 347663 w 2471738"/>
              <a:gd name="connsiteY24" fmla="*/ 497681 h 1659731"/>
              <a:gd name="connsiteX25" fmla="*/ 361951 w 2471738"/>
              <a:gd name="connsiteY25" fmla="*/ 485775 h 1659731"/>
              <a:gd name="connsiteX26" fmla="*/ 366713 w 2471738"/>
              <a:gd name="connsiteY26" fmla="*/ 464344 h 1659731"/>
              <a:gd name="connsiteX27" fmla="*/ 376238 w 2471738"/>
              <a:gd name="connsiteY27" fmla="*/ 445294 h 1659731"/>
              <a:gd name="connsiteX28" fmla="*/ 390526 w 2471738"/>
              <a:gd name="connsiteY28" fmla="*/ 435769 h 1659731"/>
              <a:gd name="connsiteX29" fmla="*/ 395288 w 2471738"/>
              <a:gd name="connsiteY29" fmla="*/ 428625 h 1659731"/>
              <a:gd name="connsiteX30" fmla="*/ 402432 w 2471738"/>
              <a:gd name="connsiteY30" fmla="*/ 421481 h 1659731"/>
              <a:gd name="connsiteX31" fmla="*/ 407194 w 2471738"/>
              <a:gd name="connsiteY31" fmla="*/ 411956 h 1659731"/>
              <a:gd name="connsiteX32" fmla="*/ 414338 w 2471738"/>
              <a:gd name="connsiteY32" fmla="*/ 404813 h 1659731"/>
              <a:gd name="connsiteX33" fmla="*/ 431007 w 2471738"/>
              <a:gd name="connsiteY33" fmla="*/ 397669 h 1659731"/>
              <a:gd name="connsiteX34" fmla="*/ 438151 w 2471738"/>
              <a:gd name="connsiteY34" fmla="*/ 392906 h 1659731"/>
              <a:gd name="connsiteX35" fmla="*/ 454819 w 2471738"/>
              <a:gd name="connsiteY35" fmla="*/ 388144 h 1659731"/>
              <a:gd name="connsiteX36" fmla="*/ 461963 w 2471738"/>
              <a:gd name="connsiteY36" fmla="*/ 385763 h 1659731"/>
              <a:gd name="connsiteX37" fmla="*/ 469107 w 2471738"/>
              <a:gd name="connsiteY37" fmla="*/ 378619 h 1659731"/>
              <a:gd name="connsiteX38" fmla="*/ 476251 w 2471738"/>
              <a:gd name="connsiteY38" fmla="*/ 373856 h 1659731"/>
              <a:gd name="connsiteX39" fmla="*/ 481013 w 2471738"/>
              <a:gd name="connsiteY39" fmla="*/ 366713 h 1659731"/>
              <a:gd name="connsiteX40" fmla="*/ 492919 w 2471738"/>
              <a:gd name="connsiteY40" fmla="*/ 364331 h 1659731"/>
              <a:gd name="connsiteX41" fmla="*/ 500063 w 2471738"/>
              <a:gd name="connsiteY41" fmla="*/ 361950 h 1659731"/>
              <a:gd name="connsiteX42" fmla="*/ 531019 w 2471738"/>
              <a:gd name="connsiteY42" fmla="*/ 345281 h 1659731"/>
              <a:gd name="connsiteX43" fmla="*/ 547688 w 2471738"/>
              <a:gd name="connsiteY43" fmla="*/ 333375 h 1659731"/>
              <a:gd name="connsiteX44" fmla="*/ 554832 w 2471738"/>
              <a:gd name="connsiteY44" fmla="*/ 328613 h 1659731"/>
              <a:gd name="connsiteX45" fmla="*/ 561976 w 2471738"/>
              <a:gd name="connsiteY45" fmla="*/ 321469 h 1659731"/>
              <a:gd name="connsiteX46" fmla="*/ 571501 w 2471738"/>
              <a:gd name="connsiteY46" fmla="*/ 319088 h 1659731"/>
              <a:gd name="connsiteX47" fmla="*/ 583407 w 2471738"/>
              <a:gd name="connsiteY47" fmla="*/ 311944 h 1659731"/>
              <a:gd name="connsiteX48" fmla="*/ 590551 w 2471738"/>
              <a:gd name="connsiteY48" fmla="*/ 307181 h 1659731"/>
              <a:gd name="connsiteX49" fmla="*/ 609601 w 2471738"/>
              <a:gd name="connsiteY49" fmla="*/ 302419 h 1659731"/>
              <a:gd name="connsiteX50" fmla="*/ 619126 w 2471738"/>
              <a:gd name="connsiteY50" fmla="*/ 297656 h 1659731"/>
              <a:gd name="connsiteX51" fmla="*/ 628651 w 2471738"/>
              <a:gd name="connsiteY51" fmla="*/ 295275 h 1659731"/>
              <a:gd name="connsiteX52" fmla="*/ 633413 w 2471738"/>
              <a:gd name="connsiteY52" fmla="*/ 288131 h 1659731"/>
              <a:gd name="connsiteX53" fmla="*/ 659607 w 2471738"/>
              <a:gd name="connsiteY53" fmla="*/ 278606 h 1659731"/>
              <a:gd name="connsiteX54" fmla="*/ 688182 w 2471738"/>
              <a:gd name="connsiteY54" fmla="*/ 271463 h 1659731"/>
              <a:gd name="connsiteX55" fmla="*/ 702469 w 2471738"/>
              <a:gd name="connsiteY55" fmla="*/ 273844 h 1659731"/>
              <a:gd name="connsiteX56" fmla="*/ 716757 w 2471738"/>
              <a:gd name="connsiteY56" fmla="*/ 264319 h 1659731"/>
              <a:gd name="connsiteX57" fmla="*/ 731044 w 2471738"/>
              <a:gd name="connsiteY57" fmla="*/ 257175 h 1659731"/>
              <a:gd name="connsiteX58" fmla="*/ 750094 w 2471738"/>
              <a:gd name="connsiteY58" fmla="*/ 250031 h 1659731"/>
              <a:gd name="connsiteX59" fmla="*/ 762001 w 2471738"/>
              <a:gd name="connsiteY59" fmla="*/ 240506 h 1659731"/>
              <a:gd name="connsiteX60" fmla="*/ 776288 w 2471738"/>
              <a:gd name="connsiteY60" fmla="*/ 233363 h 1659731"/>
              <a:gd name="connsiteX61" fmla="*/ 783432 w 2471738"/>
              <a:gd name="connsiteY61" fmla="*/ 228600 h 1659731"/>
              <a:gd name="connsiteX62" fmla="*/ 790576 w 2471738"/>
              <a:gd name="connsiteY62" fmla="*/ 226219 h 1659731"/>
              <a:gd name="connsiteX63" fmla="*/ 840582 w 2471738"/>
              <a:gd name="connsiteY63" fmla="*/ 223838 h 1659731"/>
              <a:gd name="connsiteX64" fmla="*/ 862013 w 2471738"/>
              <a:gd name="connsiteY64" fmla="*/ 221456 h 1659731"/>
              <a:gd name="connsiteX65" fmla="*/ 869157 w 2471738"/>
              <a:gd name="connsiteY65" fmla="*/ 219075 h 1659731"/>
              <a:gd name="connsiteX66" fmla="*/ 902494 w 2471738"/>
              <a:gd name="connsiteY66" fmla="*/ 214313 h 1659731"/>
              <a:gd name="connsiteX67" fmla="*/ 912019 w 2471738"/>
              <a:gd name="connsiteY67" fmla="*/ 197644 h 1659731"/>
              <a:gd name="connsiteX68" fmla="*/ 916782 w 2471738"/>
              <a:gd name="connsiteY68" fmla="*/ 183356 h 1659731"/>
              <a:gd name="connsiteX69" fmla="*/ 919163 w 2471738"/>
              <a:gd name="connsiteY69" fmla="*/ 176213 h 1659731"/>
              <a:gd name="connsiteX70" fmla="*/ 928688 w 2471738"/>
              <a:gd name="connsiteY70" fmla="*/ 171450 h 1659731"/>
              <a:gd name="connsiteX71" fmla="*/ 940594 w 2471738"/>
              <a:gd name="connsiteY71" fmla="*/ 169069 h 1659731"/>
              <a:gd name="connsiteX72" fmla="*/ 988219 w 2471738"/>
              <a:gd name="connsiteY72" fmla="*/ 164306 h 1659731"/>
              <a:gd name="connsiteX73" fmla="*/ 1026319 w 2471738"/>
              <a:gd name="connsiteY73" fmla="*/ 154781 h 1659731"/>
              <a:gd name="connsiteX74" fmla="*/ 1050132 w 2471738"/>
              <a:gd name="connsiteY74" fmla="*/ 140494 h 1659731"/>
              <a:gd name="connsiteX75" fmla="*/ 1057276 w 2471738"/>
              <a:gd name="connsiteY75" fmla="*/ 138113 h 1659731"/>
              <a:gd name="connsiteX76" fmla="*/ 1102519 w 2471738"/>
              <a:gd name="connsiteY76" fmla="*/ 135731 h 1659731"/>
              <a:gd name="connsiteX77" fmla="*/ 1131094 w 2471738"/>
              <a:gd name="connsiteY77" fmla="*/ 128588 h 1659731"/>
              <a:gd name="connsiteX78" fmla="*/ 1145382 w 2471738"/>
              <a:gd name="connsiteY78" fmla="*/ 116681 h 1659731"/>
              <a:gd name="connsiteX79" fmla="*/ 1157288 w 2471738"/>
              <a:gd name="connsiteY79" fmla="*/ 111919 h 1659731"/>
              <a:gd name="connsiteX80" fmla="*/ 1166813 w 2471738"/>
              <a:gd name="connsiteY80" fmla="*/ 104775 h 1659731"/>
              <a:gd name="connsiteX81" fmla="*/ 1178719 w 2471738"/>
              <a:gd name="connsiteY81" fmla="*/ 100013 h 1659731"/>
              <a:gd name="connsiteX82" fmla="*/ 1195388 w 2471738"/>
              <a:gd name="connsiteY82" fmla="*/ 92869 h 1659731"/>
              <a:gd name="connsiteX83" fmla="*/ 1204913 w 2471738"/>
              <a:gd name="connsiteY83" fmla="*/ 85725 h 1659731"/>
              <a:gd name="connsiteX84" fmla="*/ 1228726 w 2471738"/>
              <a:gd name="connsiteY84" fmla="*/ 76200 h 1659731"/>
              <a:gd name="connsiteX85" fmla="*/ 1250157 w 2471738"/>
              <a:gd name="connsiteY85" fmla="*/ 66675 h 1659731"/>
              <a:gd name="connsiteX86" fmla="*/ 1285876 w 2471738"/>
              <a:gd name="connsiteY86" fmla="*/ 64294 h 1659731"/>
              <a:gd name="connsiteX87" fmla="*/ 1300163 w 2471738"/>
              <a:gd name="connsiteY87" fmla="*/ 59531 h 1659731"/>
              <a:gd name="connsiteX88" fmla="*/ 1312069 w 2471738"/>
              <a:gd name="connsiteY88" fmla="*/ 54769 h 1659731"/>
              <a:gd name="connsiteX89" fmla="*/ 1331119 w 2471738"/>
              <a:gd name="connsiteY89" fmla="*/ 50006 h 1659731"/>
              <a:gd name="connsiteX90" fmla="*/ 1340644 w 2471738"/>
              <a:gd name="connsiteY90" fmla="*/ 47625 h 1659731"/>
              <a:gd name="connsiteX91" fmla="*/ 1350169 w 2471738"/>
              <a:gd name="connsiteY91" fmla="*/ 45244 h 1659731"/>
              <a:gd name="connsiteX92" fmla="*/ 1376363 w 2471738"/>
              <a:gd name="connsiteY92" fmla="*/ 42863 h 1659731"/>
              <a:gd name="connsiteX93" fmla="*/ 1393032 w 2471738"/>
              <a:gd name="connsiteY93" fmla="*/ 33338 h 1659731"/>
              <a:gd name="connsiteX94" fmla="*/ 1400176 w 2471738"/>
              <a:gd name="connsiteY94" fmla="*/ 30956 h 1659731"/>
              <a:gd name="connsiteX95" fmla="*/ 1407319 w 2471738"/>
              <a:gd name="connsiteY95" fmla="*/ 23813 h 1659731"/>
              <a:gd name="connsiteX96" fmla="*/ 1433513 w 2471738"/>
              <a:gd name="connsiteY96" fmla="*/ 11906 h 1659731"/>
              <a:gd name="connsiteX97" fmla="*/ 1538288 w 2471738"/>
              <a:gd name="connsiteY97" fmla="*/ 4763 h 1659731"/>
              <a:gd name="connsiteX98" fmla="*/ 1576388 w 2471738"/>
              <a:gd name="connsiteY98" fmla="*/ 0 h 1659731"/>
              <a:gd name="connsiteX99" fmla="*/ 1690688 w 2471738"/>
              <a:gd name="connsiteY99" fmla="*/ 2381 h 1659731"/>
              <a:gd name="connsiteX100" fmla="*/ 1716882 w 2471738"/>
              <a:gd name="connsiteY100" fmla="*/ 9525 h 1659731"/>
              <a:gd name="connsiteX101" fmla="*/ 1724026 w 2471738"/>
              <a:gd name="connsiteY101" fmla="*/ 23813 h 1659731"/>
              <a:gd name="connsiteX102" fmla="*/ 1726407 w 2471738"/>
              <a:gd name="connsiteY102" fmla="*/ 50006 h 1659731"/>
              <a:gd name="connsiteX103" fmla="*/ 1728788 w 2471738"/>
              <a:gd name="connsiteY103" fmla="*/ 57150 h 1659731"/>
              <a:gd name="connsiteX104" fmla="*/ 1735932 w 2471738"/>
              <a:gd name="connsiteY104" fmla="*/ 61913 h 1659731"/>
              <a:gd name="connsiteX105" fmla="*/ 1745457 w 2471738"/>
              <a:gd name="connsiteY105" fmla="*/ 71438 h 1659731"/>
              <a:gd name="connsiteX106" fmla="*/ 1774032 w 2471738"/>
              <a:gd name="connsiteY106" fmla="*/ 78581 h 1659731"/>
              <a:gd name="connsiteX107" fmla="*/ 1812132 w 2471738"/>
              <a:gd name="connsiteY107" fmla="*/ 76200 h 1659731"/>
              <a:gd name="connsiteX108" fmla="*/ 1854994 w 2471738"/>
              <a:gd name="connsiteY108" fmla="*/ 76200 h 1659731"/>
              <a:gd name="connsiteX109" fmla="*/ 1869282 w 2471738"/>
              <a:gd name="connsiteY109" fmla="*/ 78581 h 1659731"/>
              <a:gd name="connsiteX110" fmla="*/ 1876426 w 2471738"/>
              <a:gd name="connsiteY110" fmla="*/ 83344 h 1659731"/>
              <a:gd name="connsiteX111" fmla="*/ 1883569 w 2471738"/>
              <a:gd name="connsiteY111" fmla="*/ 85725 h 1659731"/>
              <a:gd name="connsiteX112" fmla="*/ 1888332 w 2471738"/>
              <a:gd name="connsiteY112" fmla="*/ 92869 h 1659731"/>
              <a:gd name="connsiteX113" fmla="*/ 1902619 w 2471738"/>
              <a:gd name="connsiteY113" fmla="*/ 97631 h 1659731"/>
              <a:gd name="connsiteX114" fmla="*/ 1943101 w 2471738"/>
              <a:gd name="connsiteY114" fmla="*/ 97631 h 1659731"/>
              <a:gd name="connsiteX115" fmla="*/ 1950244 w 2471738"/>
              <a:gd name="connsiteY115" fmla="*/ 104775 h 1659731"/>
              <a:gd name="connsiteX116" fmla="*/ 1957388 w 2471738"/>
              <a:gd name="connsiteY116" fmla="*/ 109538 h 1659731"/>
              <a:gd name="connsiteX117" fmla="*/ 1962151 w 2471738"/>
              <a:gd name="connsiteY117" fmla="*/ 116681 h 1659731"/>
              <a:gd name="connsiteX118" fmla="*/ 1976438 w 2471738"/>
              <a:gd name="connsiteY118" fmla="*/ 123825 h 1659731"/>
              <a:gd name="connsiteX119" fmla="*/ 1985963 w 2471738"/>
              <a:gd name="connsiteY119" fmla="*/ 135731 h 1659731"/>
              <a:gd name="connsiteX120" fmla="*/ 2019301 w 2471738"/>
              <a:gd name="connsiteY120" fmla="*/ 138113 h 1659731"/>
              <a:gd name="connsiteX121" fmla="*/ 2035969 w 2471738"/>
              <a:gd name="connsiteY121" fmla="*/ 135731 h 1659731"/>
              <a:gd name="connsiteX122" fmla="*/ 2045494 w 2471738"/>
              <a:gd name="connsiteY122" fmla="*/ 138113 h 1659731"/>
              <a:gd name="connsiteX123" fmla="*/ 2074069 w 2471738"/>
              <a:gd name="connsiteY123" fmla="*/ 142875 h 1659731"/>
              <a:gd name="connsiteX124" fmla="*/ 2109788 w 2471738"/>
              <a:gd name="connsiteY124" fmla="*/ 140494 h 1659731"/>
              <a:gd name="connsiteX125" fmla="*/ 2121694 w 2471738"/>
              <a:gd name="connsiteY125" fmla="*/ 138113 h 1659731"/>
              <a:gd name="connsiteX126" fmla="*/ 2128838 w 2471738"/>
              <a:gd name="connsiteY126" fmla="*/ 140494 h 1659731"/>
              <a:gd name="connsiteX127" fmla="*/ 2145507 w 2471738"/>
              <a:gd name="connsiteY127" fmla="*/ 142875 h 1659731"/>
              <a:gd name="connsiteX128" fmla="*/ 2155032 w 2471738"/>
              <a:gd name="connsiteY128" fmla="*/ 145256 h 1659731"/>
              <a:gd name="connsiteX129" fmla="*/ 2207419 w 2471738"/>
              <a:gd name="connsiteY129" fmla="*/ 150019 h 1659731"/>
              <a:gd name="connsiteX130" fmla="*/ 2240757 w 2471738"/>
              <a:gd name="connsiteY130" fmla="*/ 150019 h 1659731"/>
              <a:gd name="connsiteX131" fmla="*/ 2255044 w 2471738"/>
              <a:gd name="connsiteY131" fmla="*/ 161925 h 1659731"/>
              <a:gd name="connsiteX132" fmla="*/ 2274094 w 2471738"/>
              <a:gd name="connsiteY132" fmla="*/ 173831 h 1659731"/>
              <a:gd name="connsiteX133" fmla="*/ 2288382 w 2471738"/>
              <a:gd name="connsiteY133" fmla="*/ 178594 h 1659731"/>
              <a:gd name="connsiteX134" fmla="*/ 2295526 w 2471738"/>
              <a:gd name="connsiteY134" fmla="*/ 185738 h 1659731"/>
              <a:gd name="connsiteX135" fmla="*/ 2309813 w 2471738"/>
              <a:gd name="connsiteY135" fmla="*/ 190500 h 1659731"/>
              <a:gd name="connsiteX136" fmla="*/ 2319338 w 2471738"/>
              <a:gd name="connsiteY136" fmla="*/ 195263 h 1659731"/>
              <a:gd name="connsiteX137" fmla="*/ 2340769 w 2471738"/>
              <a:gd name="connsiteY137" fmla="*/ 200025 h 1659731"/>
              <a:gd name="connsiteX138" fmla="*/ 2374107 w 2471738"/>
              <a:gd name="connsiteY138" fmla="*/ 209550 h 1659731"/>
              <a:gd name="connsiteX139" fmla="*/ 2386013 w 2471738"/>
              <a:gd name="connsiteY139" fmla="*/ 221456 h 1659731"/>
              <a:gd name="connsiteX140" fmla="*/ 2397919 w 2471738"/>
              <a:gd name="connsiteY140" fmla="*/ 228600 h 1659731"/>
              <a:gd name="connsiteX141" fmla="*/ 2402682 w 2471738"/>
              <a:gd name="connsiteY141" fmla="*/ 235744 h 1659731"/>
              <a:gd name="connsiteX142" fmla="*/ 2412207 w 2471738"/>
              <a:gd name="connsiteY142" fmla="*/ 240506 h 1659731"/>
              <a:gd name="connsiteX143" fmla="*/ 2421732 w 2471738"/>
              <a:gd name="connsiteY143" fmla="*/ 247650 h 1659731"/>
              <a:gd name="connsiteX144" fmla="*/ 2428876 w 2471738"/>
              <a:gd name="connsiteY144" fmla="*/ 252413 h 1659731"/>
              <a:gd name="connsiteX145" fmla="*/ 2433638 w 2471738"/>
              <a:gd name="connsiteY145" fmla="*/ 261938 h 1659731"/>
              <a:gd name="connsiteX146" fmla="*/ 2447926 w 2471738"/>
              <a:gd name="connsiteY146" fmla="*/ 271463 h 1659731"/>
              <a:gd name="connsiteX147" fmla="*/ 2466976 w 2471738"/>
              <a:gd name="connsiteY147" fmla="*/ 290513 h 1659731"/>
              <a:gd name="connsiteX148" fmla="*/ 2471738 w 2471738"/>
              <a:gd name="connsiteY148" fmla="*/ 290513 h 1659731"/>
              <a:gd name="connsiteX149" fmla="*/ 2471738 w 2471738"/>
              <a:gd name="connsiteY149" fmla="*/ 340519 h 1659731"/>
              <a:gd name="connsiteX150" fmla="*/ 2371726 w 2471738"/>
              <a:gd name="connsiteY150" fmla="*/ 307181 h 1659731"/>
              <a:gd name="connsiteX151" fmla="*/ 2264569 w 2471738"/>
              <a:gd name="connsiteY151" fmla="*/ 290513 h 1659731"/>
              <a:gd name="connsiteX152" fmla="*/ 2195513 w 2471738"/>
              <a:gd name="connsiteY152" fmla="*/ 290513 h 1659731"/>
              <a:gd name="connsiteX153" fmla="*/ 2145507 w 2471738"/>
              <a:gd name="connsiteY153" fmla="*/ 288131 h 1659731"/>
              <a:gd name="connsiteX154" fmla="*/ 2064544 w 2471738"/>
              <a:gd name="connsiteY154" fmla="*/ 271463 h 1659731"/>
              <a:gd name="connsiteX155" fmla="*/ 1964532 w 2471738"/>
              <a:gd name="connsiteY155" fmla="*/ 261938 h 1659731"/>
              <a:gd name="connsiteX156" fmla="*/ 1862138 w 2471738"/>
              <a:gd name="connsiteY156" fmla="*/ 259556 h 1659731"/>
              <a:gd name="connsiteX157" fmla="*/ 1819276 w 2471738"/>
              <a:gd name="connsiteY157" fmla="*/ 259556 h 1659731"/>
              <a:gd name="connsiteX158" fmla="*/ 1669257 w 2471738"/>
              <a:gd name="connsiteY158" fmla="*/ 280988 h 1659731"/>
              <a:gd name="connsiteX159" fmla="*/ 1576388 w 2471738"/>
              <a:gd name="connsiteY159" fmla="*/ 309563 h 1659731"/>
              <a:gd name="connsiteX160" fmla="*/ 1459707 w 2471738"/>
              <a:gd name="connsiteY160" fmla="*/ 359569 h 1659731"/>
              <a:gd name="connsiteX161" fmla="*/ 1354932 w 2471738"/>
              <a:gd name="connsiteY161" fmla="*/ 407194 h 1659731"/>
              <a:gd name="connsiteX162" fmla="*/ 1264444 w 2471738"/>
              <a:gd name="connsiteY162" fmla="*/ 497681 h 1659731"/>
              <a:gd name="connsiteX163" fmla="*/ 1190626 w 2471738"/>
              <a:gd name="connsiteY163" fmla="*/ 569119 h 1659731"/>
              <a:gd name="connsiteX164" fmla="*/ 1107282 w 2471738"/>
              <a:gd name="connsiteY164" fmla="*/ 638175 h 1659731"/>
              <a:gd name="connsiteX165" fmla="*/ 1007269 w 2471738"/>
              <a:gd name="connsiteY165" fmla="*/ 719138 h 1659731"/>
              <a:gd name="connsiteX166" fmla="*/ 907257 w 2471738"/>
              <a:gd name="connsiteY166" fmla="*/ 788194 h 1659731"/>
              <a:gd name="connsiteX167" fmla="*/ 790576 w 2471738"/>
              <a:gd name="connsiteY167" fmla="*/ 869156 h 1659731"/>
              <a:gd name="connsiteX168" fmla="*/ 650082 w 2471738"/>
              <a:gd name="connsiteY168" fmla="*/ 978694 h 1659731"/>
              <a:gd name="connsiteX169" fmla="*/ 561976 w 2471738"/>
              <a:gd name="connsiteY169" fmla="*/ 1071563 h 1659731"/>
              <a:gd name="connsiteX170" fmla="*/ 514351 w 2471738"/>
              <a:gd name="connsiteY170" fmla="*/ 1138238 h 1659731"/>
              <a:gd name="connsiteX171" fmla="*/ 452438 w 2471738"/>
              <a:gd name="connsiteY171" fmla="*/ 1235869 h 1659731"/>
              <a:gd name="connsiteX172" fmla="*/ 390526 w 2471738"/>
              <a:gd name="connsiteY172" fmla="*/ 1369219 h 1659731"/>
              <a:gd name="connsiteX173" fmla="*/ 338138 w 2471738"/>
              <a:gd name="connsiteY173" fmla="*/ 1495425 h 1659731"/>
              <a:gd name="connsiteX174" fmla="*/ 314326 w 2471738"/>
              <a:gd name="connsiteY174" fmla="*/ 1564481 h 1659731"/>
              <a:gd name="connsiteX175" fmla="*/ 297657 w 2471738"/>
              <a:gd name="connsiteY175" fmla="*/ 1659731 h 16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471738" h="1659731">
                <a:moveTo>
                  <a:pt x="297657" y="1659731"/>
                </a:moveTo>
                <a:lnTo>
                  <a:pt x="95251" y="1659731"/>
                </a:lnTo>
                <a:lnTo>
                  <a:pt x="80963" y="1600200"/>
                </a:lnTo>
                <a:cubicBezTo>
                  <a:pt x="75407" y="1596231"/>
                  <a:pt x="70149" y="1591807"/>
                  <a:pt x="64294" y="1588294"/>
                </a:cubicBezTo>
                <a:cubicBezTo>
                  <a:pt x="59928" y="1578769"/>
                  <a:pt x="61913" y="1563291"/>
                  <a:pt x="54769" y="1543050"/>
                </a:cubicBezTo>
                <a:cubicBezTo>
                  <a:pt x="52388" y="1526381"/>
                  <a:pt x="26988" y="1493044"/>
                  <a:pt x="21432" y="1466850"/>
                </a:cubicBezTo>
                <a:lnTo>
                  <a:pt x="21432" y="1385888"/>
                </a:lnTo>
                <a:cubicBezTo>
                  <a:pt x="20638" y="1363663"/>
                  <a:pt x="19845" y="1341438"/>
                  <a:pt x="19051" y="1319213"/>
                </a:cubicBezTo>
                <a:lnTo>
                  <a:pt x="7144" y="1233488"/>
                </a:lnTo>
                <a:cubicBezTo>
                  <a:pt x="6350" y="1204913"/>
                  <a:pt x="5557" y="1176338"/>
                  <a:pt x="4763" y="1147763"/>
                </a:cubicBezTo>
                <a:cubicBezTo>
                  <a:pt x="5557" y="1117600"/>
                  <a:pt x="6350" y="1087438"/>
                  <a:pt x="7144" y="1057275"/>
                </a:cubicBezTo>
                <a:lnTo>
                  <a:pt x="0" y="973932"/>
                </a:lnTo>
                <a:cubicBezTo>
                  <a:pt x="3175" y="967582"/>
                  <a:pt x="6125" y="958733"/>
                  <a:pt x="9525" y="952500"/>
                </a:cubicBezTo>
                <a:cubicBezTo>
                  <a:pt x="13494" y="943372"/>
                  <a:pt x="20241" y="926704"/>
                  <a:pt x="23813" y="919163"/>
                </a:cubicBezTo>
                <a:cubicBezTo>
                  <a:pt x="29561" y="910542"/>
                  <a:pt x="27296" y="914579"/>
                  <a:pt x="30957" y="907256"/>
                </a:cubicBezTo>
                <a:lnTo>
                  <a:pt x="80963" y="835819"/>
                </a:lnTo>
                <a:lnTo>
                  <a:pt x="128588" y="769144"/>
                </a:lnTo>
                <a:lnTo>
                  <a:pt x="180976" y="716756"/>
                </a:lnTo>
                <a:lnTo>
                  <a:pt x="242888" y="671513"/>
                </a:lnTo>
                <a:lnTo>
                  <a:pt x="273844" y="638175"/>
                </a:lnTo>
                <a:lnTo>
                  <a:pt x="309563" y="592931"/>
                </a:lnTo>
                <a:cubicBezTo>
                  <a:pt x="311781" y="568533"/>
                  <a:pt x="311643" y="568111"/>
                  <a:pt x="314326" y="545306"/>
                </a:cubicBezTo>
                <a:cubicBezTo>
                  <a:pt x="315799" y="532790"/>
                  <a:pt x="315475" y="518552"/>
                  <a:pt x="326232" y="509588"/>
                </a:cubicBezTo>
                <a:cubicBezTo>
                  <a:pt x="328160" y="507981"/>
                  <a:pt x="330995" y="508000"/>
                  <a:pt x="333376" y="507206"/>
                </a:cubicBezTo>
                <a:cubicBezTo>
                  <a:pt x="346914" y="493668"/>
                  <a:pt x="333880" y="504572"/>
                  <a:pt x="347663" y="497681"/>
                </a:cubicBezTo>
                <a:cubicBezTo>
                  <a:pt x="354296" y="494365"/>
                  <a:pt x="356683" y="491043"/>
                  <a:pt x="361951" y="485775"/>
                </a:cubicBezTo>
                <a:cubicBezTo>
                  <a:pt x="363162" y="478510"/>
                  <a:pt x="363628" y="471130"/>
                  <a:pt x="366713" y="464344"/>
                </a:cubicBezTo>
                <a:cubicBezTo>
                  <a:pt x="369651" y="457881"/>
                  <a:pt x="370331" y="449232"/>
                  <a:pt x="376238" y="445294"/>
                </a:cubicBezTo>
                <a:lnTo>
                  <a:pt x="390526" y="435769"/>
                </a:lnTo>
                <a:cubicBezTo>
                  <a:pt x="392113" y="433388"/>
                  <a:pt x="393456" y="430824"/>
                  <a:pt x="395288" y="428625"/>
                </a:cubicBezTo>
                <a:cubicBezTo>
                  <a:pt x="397444" y="426038"/>
                  <a:pt x="400475" y="424221"/>
                  <a:pt x="402432" y="421481"/>
                </a:cubicBezTo>
                <a:cubicBezTo>
                  <a:pt x="404495" y="418592"/>
                  <a:pt x="405131" y="414844"/>
                  <a:pt x="407194" y="411956"/>
                </a:cubicBezTo>
                <a:cubicBezTo>
                  <a:pt x="409151" y="409216"/>
                  <a:pt x="411598" y="406770"/>
                  <a:pt x="414338" y="404813"/>
                </a:cubicBezTo>
                <a:cubicBezTo>
                  <a:pt x="419490" y="401133"/>
                  <a:pt x="425175" y="399613"/>
                  <a:pt x="431007" y="397669"/>
                </a:cubicBezTo>
                <a:cubicBezTo>
                  <a:pt x="433388" y="396081"/>
                  <a:pt x="435494" y="393969"/>
                  <a:pt x="438151" y="392906"/>
                </a:cubicBezTo>
                <a:cubicBezTo>
                  <a:pt x="443516" y="390760"/>
                  <a:pt x="449284" y="389804"/>
                  <a:pt x="454819" y="388144"/>
                </a:cubicBezTo>
                <a:cubicBezTo>
                  <a:pt x="457223" y="387423"/>
                  <a:pt x="459582" y="386557"/>
                  <a:pt x="461963" y="385763"/>
                </a:cubicBezTo>
                <a:cubicBezTo>
                  <a:pt x="464344" y="383382"/>
                  <a:pt x="466520" y="380775"/>
                  <a:pt x="469107" y="378619"/>
                </a:cubicBezTo>
                <a:cubicBezTo>
                  <a:pt x="471306" y="376787"/>
                  <a:pt x="474227" y="375880"/>
                  <a:pt x="476251" y="373856"/>
                </a:cubicBezTo>
                <a:cubicBezTo>
                  <a:pt x="478274" y="371833"/>
                  <a:pt x="478528" y="368133"/>
                  <a:pt x="481013" y="366713"/>
                </a:cubicBezTo>
                <a:cubicBezTo>
                  <a:pt x="484527" y="364705"/>
                  <a:pt x="488993" y="365313"/>
                  <a:pt x="492919" y="364331"/>
                </a:cubicBezTo>
                <a:cubicBezTo>
                  <a:pt x="495354" y="363722"/>
                  <a:pt x="497778" y="362989"/>
                  <a:pt x="500063" y="361950"/>
                </a:cubicBezTo>
                <a:cubicBezTo>
                  <a:pt x="513026" y="356058"/>
                  <a:pt x="519692" y="352360"/>
                  <a:pt x="531019" y="345281"/>
                </a:cubicBezTo>
                <a:cubicBezTo>
                  <a:pt x="540012" y="339660"/>
                  <a:pt x="537889" y="340374"/>
                  <a:pt x="547688" y="333375"/>
                </a:cubicBezTo>
                <a:cubicBezTo>
                  <a:pt x="550017" y="331712"/>
                  <a:pt x="552633" y="330445"/>
                  <a:pt x="554832" y="328613"/>
                </a:cubicBezTo>
                <a:cubicBezTo>
                  <a:pt x="557419" y="326457"/>
                  <a:pt x="559052" y="323140"/>
                  <a:pt x="561976" y="321469"/>
                </a:cubicBezTo>
                <a:cubicBezTo>
                  <a:pt x="564818" y="319845"/>
                  <a:pt x="568326" y="319882"/>
                  <a:pt x="571501" y="319088"/>
                </a:cubicBezTo>
                <a:cubicBezTo>
                  <a:pt x="575470" y="316707"/>
                  <a:pt x="579482" y="314397"/>
                  <a:pt x="583407" y="311944"/>
                </a:cubicBezTo>
                <a:cubicBezTo>
                  <a:pt x="585834" y="310427"/>
                  <a:pt x="587861" y="308159"/>
                  <a:pt x="590551" y="307181"/>
                </a:cubicBezTo>
                <a:cubicBezTo>
                  <a:pt x="596702" y="304944"/>
                  <a:pt x="609601" y="302419"/>
                  <a:pt x="609601" y="302419"/>
                </a:cubicBezTo>
                <a:cubicBezTo>
                  <a:pt x="612776" y="300831"/>
                  <a:pt x="615802" y="298902"/>
                  <a:pt x="619126" y="297656"/>
                </a:cubicBezTo>
                <a:cubicBezTo>
                  <a:pt x="622190" y="296507"/>
                  <a:pt x="625928" y="297090"/>
                  <a:pt x="628651" y="295275"/>
                </a:cubicBezTo>
                <a:cubicBezTo>
                  <a:pt x="631032" y="293687"/>
                  <a:pt x="631389" y="290155"/>
                  <a:pt x="633413" y="288131"/>
                </a:cubicBezTo>
                <a:cubicBezTo>
                  <a:pt x="640415" y="281129"/>
                  <a:pt x="650643" y="280715"/>
                  <a:pt x="659607" y="278606"/>
                </a:cubicBezTo>
                <a:cubicBezTo>
                  <a:pt x="669164" y="276357"/>
                  <a:pt x="688182" y="271463"/>
                  <a:pt x="688182" y="271463"/>
                </a:cubicBezTo>
                <a:cubicBezTo>
                  <a:pt x="692944" y="272257"/>
                  <a:pt x="697641" y="273844"/>
                  <a:pt x="702469" y="273844"/>
                </a:cubicBezTo>
                <a:cubicBezTo>
                  <a:pt x="718191" y="273844"/>
                  <a:pt x="707187" y="271497"/>
                  <a:pt x="716757" y="264319"/>
                </a:cubicBezTo>
                <a:cubicBezTo>
                  <a:pt x="721017" y="261124"/>
                  <a:pt x="726178" y="259338"/>
                  <a:pt x="731044" y="257175"/>
                </a:cubicBezTo>
                <a:cubicBezTo>
                  <a:pt x="739500" y="253417"/>
                  <a:pt x="740529" y="255770"/>
                  <a:pt x="750094" y="250031"/>
                </a:cubicBezTo>
                <a:cubicBezTo>
                  <a:pt x="754452" y="247416"/>
                  <a:pt x="757713" y="243235"/>
                  <a:pt x="762001" y="240506"/>
                </a:cubicBezTo>
                <a:cubicBezTo>
                  <a:pt x="766493" y="237648"/>
                  <a:pt x="771634" y="235949"/>
                  <a:pt x="776288" y="233363"/>
                </a:cubicBezTo>
                <a:cubicBezTo>
                  <a:pt x="778790" y="231973"/>
                  <a:pt x="780872" y="229880"/>
                  <a:pt x="783432" y="228600"/>
                </a:cubicBezTo>
                <a:cubicBezTo>
                  <a:pt x="785677" y="227477"/>
                  <a:pt x="788075" y="226427"/>
                  <a:pt x="790576" y="226219"/>
                </a:cubicBezTo>
                <a:cubicBezTo>
                  <a:pt x="807206" y="224833"/>
                  <a:pt x="823913" y="224632"/>
                  <a:pt x="840582" y="223838"/>
                </a:cubicBezTo>
                <a:cubicBezTo>
                  <a:pt x="847726" y="223044"/>
                  <a:pt x="854923" y="222638"/>
                  <a:pt x="862013" y="221456"/>
                </a:cubicBezTo>
                <a:cubicBezTo>
                  <a:pt x="864489" y="221043"/>
                  <a:pt x="866685" y="219511"/>
                  <a:pt x="869157" y="219075"/>
                </a:cubicBezTo>
                <a:cubicBezTo>
                  <a:pt x="880211" y="217124"/>
                  <a:pt x="891382" y="215900"/>
                  <a:pt x="902494" y="214313"/>
                </a:cubicBezTo>
                <a:cubicBezTo>
                  <a:pt x="909037" y="188149"/>
                  <a:pt x="899121" y="220862"/>
                  <a:pt x="912019" y="197644"/>
                </a:cubicBezTo>
                <a:cubicBezTo>
                  <a:pt x="914457" y="193255"/>
                  <a:pt x="915194" y="188119"/>
                  <a:pt x="916782" y="183356"/>
                </a:cubicBezTo>
                <a:cubicBezTo>
                  <a:pt x="917576" y="180975"/>
                  <a:pt x="916918" y="177336"/>
                  <a:pt x="919163" y="176213"/>
                </a:cubicBezTo>
                <a:cubicBezTo>
                  <a:pt x="922338" y="174625"/>
                  <a:pt x="925320" y="172573"/>
                  <a:pt x="928688" y="171450"/>
                </a:cubicBezTo>
                <a:cubicBezTo>
                  <a:pt x="932528" y="170170"/>
                  <a:pt x="936643" y="169947"/>
                  <a:pt x="940594" y="169069"/>
                </a:cubicBezTo>
                <a:cubicBezTo>
                  <a:pt x="966268" y="163364"/>
                  <a:pt x="932063" y="167817"/>
                  <a:pt x="988219" y="164306"/>
                </a:cubicBezTo>
                <a:cubicBezTo>
                  <a:pt x="1008900" y="160859"/>
                  <a:pt x="1012346" y="163165"/>
                  <a:pt x="1026319" y="154781"/>
                </a:cubicBezTo>
                <a:cubicBezTo>
                  <a:pt x="1040424" y="146318"/>
                  <a:pt x="1037432" y="145936"/>
                  <a:pt x="1050132" y="140494"/>
                </a:cubicBezTo>
                <a:cubicBezTo>
                  <a:pt x="1052439" y="139505"/>
                  <a:pt x="1054776" y="138340"/>
                  <a:pt x="1057276" y="138113"/>
                </a:cubicBezTo>
                <a:cubicBezTo>
                  <a:pt x="1072316" y="136746"/>
                  <a:pt x="1087438" y="136525"/>
                  <a:pt x="1102519" y="135731"/>
                </a:cubicBezTo>
                <a:cubicBezTo>
                  <a:pt x="1112044" y="133350"/>
                  <a:pt x="1121780" y="131693"/>
                  <a:pt x="1131094" y="128588"/>
                </a:cubicBezTo>
                <a:cubicBezTo>
                  <a:pt x="1139689" y="125723"/>
                  <a:pt x="1137804" y="121417"/>
                  <a:pt x="1145382" y="116681"/>
                </a:cubicBezTo>
                <a:cubicBezTo>
                  <a:pt x="1149007" y="114416"/>
                  <a:pt x="1153552" y="113995"/>
                  <a:pt x="1157288" y="111919"/>
                </a:cubicBezTo>
                <a:cubicBezTo>
                  <a:pt x="1160757" y="109992"/>
                  <a:pt x="1163344" y="106702"/>
                  <a:pt x="1166813" y="104775"/>
                </a:cubicBezTo>
                <a:cubicBezTo>
                  <a:pt x="1170549" y="102699"/>
                  <a:pt x="1174896" y="101925"/>
                  <a:pt x="1178719" y="100013"/>
                </a:cubicBezTo>
                <a:cubicBezTo>
                  <a:pt x="1195165" y="91790"/>
                  <a:pt x="1175563" y="97825"/>
                  <a:pt x="1195388" y="92869"/>
                </a:cubicBezTo>
                <a:cubicBezTo>
                  <a:pt x="1198563" y="90488"/>
                  <a:pt x="1201363" y="87500"/>
                  <a:pt x="1204913" y="85725"/>
                </a:cubicBezTo>
                <a:cubicBezTo>
                  <a:pt x="1243945" y="66210"/>
                  <a:pt x="1199596" y="92847"/>
                  <a:pt x="1228726" y="76200"/>
                </a:cubicBezTo>
                <a:cubicBezTo>
                  <a:pt x="1237061" y="71437"/>
                  <a:pt x="1238391" y="67459"/>
                  <a:pt x="1250157" y="66675"/>
                </a:cubicBezTo>
                <a:lnTo>
                  <a:pt x="1285876" y="64294"/>
                </a:lnTo>
                <a:cubicBezTo>
                  <a:pt x="1290638" y="62706"/>
                  <a:pt x="1295445" y="61247"/>
                  <a:pt x="1300163" y="59531"/>
                </a:cubicBezTo>
                <a:cubicBezTo>
                  <a:pt x="1304180" y="58070"/>
                  <a:pt x="1307984" y="56026"/>
                  <a:pt x="1312069" y="54769"/>
                </a:cubicBezTo>
                <a:cubicBezTo>
                  <a:pt x="1318325" y="52844"/>
                  <a:pt x="1324769" y="51594"/>
                  <a:pt x="1331119" y="50006"/>
                </a:cubicBezTo>
                <a:lnTo>
                  <a:pt x="1340644" y="47625"/>
                </a:lnTo>
                <a:cubicBezTo>
                  <a:pt x="1343819" y="46831"/>
                  <a:pt x="1346910" y="45540"/>
                  <a:pt x="1350169" y="45244"/>
                </a:cubicBezTo>
                <a:lnTo>
                  <a:pt x="1376363" y="42863"/>
                </a:lnTo>
                <a:cubicBezTo>
                  <a:pt x="1383540" y="38078"/>
                  <a:pt x="1384569" y="36965"/>
                  <a:pt x="1393032" y="33338"/>
                </a:cubicBezTo>
                <a:cubicBezTo>
                  <a:pt x="1395339" y="32349"/>
                  <a:pt x="1397795" y="31750"/>
                  <a:pt x="1400176" y="30956"/>
                </a:cubicBezTo>
                <a:cubicBezTo>
                  <a:pt x="1402557" y="28575"/>
                  <a:pt x="1404625" y="25833"/>
                  <a:pt x="1407319" y="23813"/>
                </a:cubicBezTo>
                <a:cubicBezTo>
                  <a:pt x="1414932" y="18103"/>
                  <a:pt x="1424160" y="13776"/>
                  <a:pt x="1433513" y="11906"/>
                </a:cubicBezTo>
                <a:cubicBezTo>
                  <a:pt x="1483801" y="1850"/>
                  <a:pt x="1449235" y="7382"/>
                  <a:pt x="1538288" y="4763"/>
                </a:cubicBezTo>
                <a:cubicBezTo>
                  <a:pt x="1545674" y="3708"/>
                  <a:pt x="1570378" y="0"/>
                  <a:pt x="1576388" y="0"/>
                </a:cubicBezTo>
                <a:cubicBezTo>
                  <a:pt x="1614496" y="0"/>
                  <a:pt x="1652588" y="1587"/>
                  <a:pt x="1690688" y="2381"/>
                </a:cubicBezTo>
                <a:cubicBezTo>
                  <a:pt x="1712173" y="7753"/>
                  <a:pt x="1703528" y="5074"/>
                  <a:pt x="1716882" y="9525"/>
                </a:cubicBezTo>
                <a:cubicBezTo>
                  <a:pt x="1720310" y="14668"/>
                  <a:pt x="1723130" y="17541"/>
                  <a:pt x="1724026" y="23813"/>
                </a:cubicBezTo>
                <a:cubicBezTo>
                  <a:pt x="1725266" y="32492"/>
                  <a:pt x="1725167" y="41327"/>
                  <a:pt x="1726407" y="50006"/>
                </a:cubicBezTo>
                <a:cubicBezTo>
                  <a:pt x="1726762" y="52491"/>
                  <a:pt x="1727220" y="55190"/>
                  <a:pt x="1728788" y="57150"/>
                </a:cubicBezTo>
                <a:cubicBezTo>
                  <a:pt x="1730576" y="59385"/>
                  <a:pt x="1733759" y="60050"/>
                  <a:pt x="1735932" y="61913"/>
                </a:cubicBezTo>
                <a:cubicBezTo>
                  <a:pt x="1739341" y="64835"/>
                  <a:pt x="1741607" y="69128"/>
                  <a:pt x="1745457" y="71438"/>
                </a:cubicBezTo>
                <a:cubicBezTo>
                  <a:pt x="1752714" y="75792"/>
                  <a:pt x="1765960" y="77236"/>
                  <a:pt x="1774032" y="78581"/>
                </a:cubicBezTo>
                <a:cubicBezTo>
                  <a:pt x="1786732" y="77787"/>
                  <a:pt x="1799407" y="76200"/>
                  <a:pt x="1812132" y="76200"/>
                </a:cubicBezTo>
                <a:cubicBezTo>
                  <a:pt x="1869281" y="76200"/>
                  <a:pt x="1797845" y="82549"/>
                  <a:pt x="1854994" y="76200"/>
                </a:cubicBezTo>
                <a:cubicBezTo>
                  <a:pt x="1859757" y="76994"/>
                  <a:pt x="1864701" y="77054"/>
                  <a:pt x="1869282" y="78581"/>
                </a:cubicBezTo>
                <a:cubicBezTo>
                  <a:pt x="1871997" y="79486"/>
                  <a:pt x="1873866" y="82064"/>
                  <a:pt x="1876426" y="83344"/>
                </a:cubicBezTo>
                <a:cubicBezTo>
                  <a:pt x="1878671" y="84466"/>
                  <a:pt x="1881188" y="84931"/>
                  <a:pt x="1883569" y="85725"/>
                </a:cubicBezTo>
                <a:cubicBezTo>
                  <a:pt x="1885157" y="88106"/>
                  <a:pt x="1885905" y="91352"/>
                  <a:pt x="1888332" y="92869"/>
                </a:cubicBezTo>
                <a:cubicBezTo>
                  <a:pt x="1892589" y="95530"/>
                  <a:pt x="1902619" y="97631"/>
                  <a:pt x="1902619" y="97631"/>
                </a:cubicBezTo>
                <a:cubicBezTo>
                  <a:pt x="1916803" y="95858"/>
                  <a:pt x="1928785" y="92859"/>
                  <a:pt x="1943101" y="97631"/>
                </a:cubicBezTo>
                <a:cubicBezTo>
                  <a:pt x="1946296" y="98696"/>
                  <a:pt x="1947657" y="102619"/>
                  <a:pt x="1950244" y="104775"/>
                </a:cubicBezTo>
                <a:cubicBezTo>
                  <a:pt x="1952443" y="106607"/>
                  <a:pt x="1955007" y="107950"/>
                  <a:pt x="1957388" y="109538"/>
                </a:cubicBezTo>
                <a:cubicBezTo>
                  <a:pt x="1958976" y="111919"/>
                  <a:pt x="1959916" y="114893"/>
                  <a:pt x="1962151" y="116681"/>
                </a:cubicBezTo>
                <a:cubicBezTo>
                  <a:pt x="1981512" y="132170"/>
                  <a:pt x="1956370" y="103758"/>
                  <a:pt x="1976438" y="123825"/>
                </a:cubicBezTo>
                <a:cubicBezTo>
                  <a:pt x="1980032" y="127419"/>
                  <a:pt x="1981141" y="134124"/>
                  <a:pt x="1985963" y="135731"/>
                </a:cubicBezTo>
                <a:cubicBezTo>
                  <a:pt x="1996532" y="139254"/>
                  <a:pt x="2008188" y="137319"/>
                  <a:pt x="2019301" y="138113"/>
                </a:cubicBezTo>
                <a:cubicBezTo>
                  <a:pt x="2024857" y="137319"/>
                  <a:pt x="2030357" y="135731"/>
                  <a:pt x="2035969" y="135731"/>
                </a:cubicBezTo>
                <a:cubicBezTo>
                  <a:pt x="2039242" y="135731"/>
                  <a:pt x="2042299" y="137403"/>
                  <a:pt x="2045494" y="138113"/>
                </a:cubicBezTo>
                <a:cubicBezTo>
                  <a:pt x="2058020" y="140897"/>
                  <a:pt x="2060167" y="140889"/>
                  <a:pt x="2074069" y="142875"/>
                </a:cubicBezTo>
                <a:cubicBezTo>
                  <a:pt x="2085975" y="142081"/>
                  <a:pt x="2097914" y="141681"/>
                  <a:pt x="2109788" y="140494"/>
                </a:cubicBezTo>
                <a:cubicBezTo>
                  <a:pt x="2113815" y="140091"/>
                  <a:pt x="2117647" y="138113"/>
                  <a:pt x="2121694" y="138113"/>
                </a:cubicBezTo>
                <a:cubicBezTo>
                  <a:pt x="2124204" y="138113"/>
                  <a:pt x="2126377" y="140002"/>
                  <a:pt x="2128838" y="140494"/>
                </a:cubicBezTo>
                <a:cubicBezTo>
                  <a:pt x="2134342" y="141595"/>
                  <a:pt x="2139985" y="141871"/>
                  <a:pt x="2145507" y="142875"/>
                </a:cubicBezTo>
                <a:cubicBezTo>
                  <a:pt x="2148727" y="143460"/>
                  <a:pt x="2151804" y="144718"/>
                  <a:pt x="2155032" y="145256"/>
                </a:cubicBezTo>
                <a:cubicBezTo>
                  <a:pt x="2171976" y="148080"/>
                  <a:pt x="2190610" y="148818"/>
                  <a:pt x="2207419" y="150019"/>
                </a:cubicBezTo>
                <a:cubicBezTo>
                  <a:pt x="2221972" y="147594"/>
                  <a:pt x="2224931" y="145703"/>
                  <a:pt x="2240757" y="150019"/>
                </a:cubicBezTo>
                <a:cubicBezTo>
                  <a:pt x="2246033" y="151458"/>
                  <a:pt x="2251373" y="158865"/>
                  <a:pt x="2255044" y="161925"/>
                </a:cubicBezTo>
                <a:cubicBezTo>
                  <a:pt x="2257793" y="164216"/>
                  <a:pt x="2273068" y="173365"/>
                  <a:pt x="2274094" y="173831"/>
                </a:cubicBezTo>
                <a:cubicBezTo>
                  <a:pt x="2278664" y="175908"/>
                  <a:pt x="2283619" y="177006"/>
                  <a:pt x="2288382" y="178594"/>
                </a:cubicBezTo>
                <a:cubicBezTo>
                  <a:pt x="2290763" y="180975"/>
                  <a:pt x="2292582" y="184103"/>
                  <a:pt x="2295526" y="185738"/>
                </a:cubicBezTo>
                <a:cubicBezTo>
                  <a:pt x="2299914" y="188176"/>
                  <a:pt x="2305323" y="188255"/>
                  <a:pt x="2309813" y="190500"/>
                </a:cubicBezTo>
                <a:cubicBezTo>
                  <a:pt x="2312988" y="192088"/>
                  <a:pt x="2316014" y="194017"/>
                  <a:pt x="2319338" y="195263"/>
                </a:cubicBezTo>
                <a:cubicBezTo>
                  <a:pt x="2325688" y="197644"/>
                  <a:pt x="2334436" y="198216"/>
                  <a:pt x="2340769" y="200025"/>
                </a:cubicBezTo>
                <a:cubicBezTo>
                  <a:pt x="2380080" y="211256"/>
                  <a:pt x="2347272" y="204183"/>
                  <a:pt x="2374107" y="209550"/>
                </a:cubicBezTo>
                <a:cubicBezTo>
                  <a:pt x="2378076" y="213519"/>
                  <a:pt x="2381630" y="217950"/>
                  <a:pt x="2386013" y="221456"/>
                </a:cubicBezTo>
                <a:cubicBezTo>
                  <a:pt x="2389627" y="224347"/>
                  <a:pt x="2394405" y="225588"/>
                  <a:pt x="2397919" y="228600"/>
                </a:cubicBezTo>
                <a:cubicBezTo>
                  <a:pt x="2400092" y="230463"/>
                  <a:pt x="2400483" y="233912"/>
                  <a:pt x="2402682" y="235744"/>
                </a:cubicBezTo>
                <a:cubicBezTo>
                  <a:pt x="2405409" y="238016"/>
                  <a:pt x="2409197" y="238625"/>
                  <a:pt x="2412207" y="240506"/>
                </a:cubicBezTo>
                <a:cubicBezTo>
                  <a:pt x="2415573" y="242609"/>
                  <a:pt x="2418503" y="245343"/>
                  <a:pt x="2421732" y="247650"/>
                </a:cubicBezTo>
                <a:cubicBezTo>
                  <a:pt x="2424061" y="249314"/>
                  <a:pt x="2426495" y="250825"/>
                  <a:pt x="2428876" y="252413"/>
                </a:cubicBezTo>
                <a:cubicBezTo>
                  <a:pt x="2430463" y="255588"/>
                  <a:pt x="2431128" y="259428"/>
                  <a:pt x="2433638" y="261938"/>
                </a:cubicBezTo>
                <a:cubicBezTo>
                  <a:pt x="2437685" y="265985"/>
                  <a:pt x="2444262" y="267066"/>
                  <a:pt x="2447926" y="271463"/>
                </a:cubicBezTo>
                <a:cubicBezTo>
                  <a:pt x="2452782" y="277290"/>
                  <a:pt x="2458775" y="287232"/>
                  <a:pt x="2466976" y="290513"/>
                </a:cubicBezTo>
                <a:cubicBezTo>
                  <a:pt x="2468450" y="291103"/>
                  <a:pt x="2470151" y="290513"/>
                  <a:pt x="2471738" y="290513"/>
                </a:cubicBezTo>
                <a:lnTo>
                  <a:pt x="2471738" y="340519"/>
                </a:lnTo>
                <a:lnTo>
                  <a:pt x="2371726" y="307181"/>
                </a:lnTo>
                <a:lnTo>
                  <a:pt x="2264569" y="290513"/>
                </a:lnTo>
                <a:lnTo>
                  <a:pt x="2195513" y="290513"/>
                </a:lnTo>
                <a:lnTo>
                  <a:pt x="2145507" y="288131"/>
                </a:lnTo>
                <a:lnTo>
                  <a:pt x="2064544" y="271463"/>
                </a:lnTo>
                <a:lnTo>
                  <a:pt x="1964532" y="261938"/>
                </a:lnTo>
                <a:lnTo>
                  <a:pt x="1862138" y="259556"/>
                </a:lnTo>
                <a:lnTo>
                  <a:pt x="1819276" y="259556"/>
                </a:lnTo>
                <a:lnTo>
                  <a:pt x="1669257" y="280988"/>
                </a:lnTo>
                <a:lnTo>
                  <a:pt x="1576388" y="309563"/>
                </a:lnTo>
                <a:lnTo>
                  <a:pt x="1459707" y="359569"/>
                </a:lnTo>
                <a:lnTo>
                  <a:pt x="1354932" y="407194"/>
                </a:lnTo>
                <a:lnTo>
                  <a:pt x="1264444" y="497681"/>
                </a:lnTo>
                <a:lnTo>
                  <a:pt x="1190626" y="569119"/>
                </a:lnTo>
                <a:lnTo>
                  <a:pt x="1107282" y="638175"/>
                </a:lnTo>
                <a:lnTo>
                  <a:pt x="1007269" y="719138"/>
                </a:lnTo>
                <a:lnTo>
                  <a:pt x="907257" y="788194"/>
                </a:lnTo>
                <a:lnTo>
                  <a:pt x="790576" y="869156"/>
                </a:lnTo>
                <a:lnTo>
                  <a:pt x="650082" y="978694"/>
                </a:lnTo>
                <a:lnTo>
                  <a:pt x="561976" y="1071563"/>
                </a:lnTo>
                <a:lnTo>
                  <a:pt x="514351" y="1138238"/>
                </a:lnTo>
                <a:lnTo>
                  <a:pt x="452438" y="1235869"/>
                </a:lnTo>
                <a:lnTo>
                  <a:pt x="390526" y="1369219"/>
                </a:lnTo>
                <a:lnTo>
                  <a:pt x="338138" y="1495425"/>
                </a:lnTo>
                <a:lnTo>
                  <a:pt x="314326" y="1564481"/>
                </a:lnTo>
                <a:lnTo>
                  <a:pt x="297657" y="1659731"/>
                </a:lnTo>
                <a:close/>
              </a:path>
            </a:pathLst>
          </a:custGeom>
          <a:solidFill>
            <a:schemeClr val="accent3">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2" name="Freeform 21">
            <a:extLst>
              <a:ext uri="{FF2B5EF4-FFF2-40B4-BE49-F238E27FC236}">
                <a16:creationId xmlns:a16="http://schemas.microsoft.com/office/drawing/2014/main" id="{A9115059-00F4-5687-950B-4E74C21269E7}"/>
              </a:ext>
            </a:extLst>
          </p:cNvPr>
          <p:cNvSpPr/>
          <p:nvPr/>
        </p:nvSpPr>
        <p:spPr bwMode="auto">
          <a:xfrm>
            <a:off x="2332038" y="2062164"/>
            <a:ext cx="2159000" cy="1411287"/>
          </a:xfrm>
          <a:custGeom>
            <a:avLst/>
            <a:gdLst>
              <a:gd name="connsiteX0" fmla="*/ 0 w 2147887"/>
              <a:gd name="connsiteY0" fmla="*/ 1395412 h 1395412"/>
              <a:gd name="connsiteX1" fmla="*/ 38100 w 2147887"/>
              <a:gd name="connsiteY1" fmla="*/ 1209674 h 1395412"/>
              <a:gd name="connsiteX2" fmla="*/ 126206 w 2147887"/>
              <a:gd name="connsiteY2" fmla="*/ 1009649 h 1395412"/>
              <a:gd name="connsiteX3" fmla="*/ 223837 w 2147887"/>
              <a:gd name="connsiteY3" fmla="*/ 850106 h 1395412"/>
              <a:gd name="connsiteX4" fmla="*/ 407194 w 2147887"/>
              <a:gd name="connsiteY4" fmla="*/ 683418 h 1395412"/>
              <a:gd name="connsiteX5" fmla="*/ 516731 w 2147887"/>
              <a:gd name="connsiteY5" fmla="*/ 597693 h 1395412"/>
              <a:gd name="connsiteX6" fmla="*/ 711994 w 2147887"/>
              <a:gd name="connsiteY6" fmla="*/ 466724 h 1395412"/>
              <a:gd name="connsiteX7" fmla="*/ 885825 w 2147887"/>
              <a:gd name="connsiteY7" fmla="*/ 316706 h 1395412"/>
              <a:gd name="connsiteX8" fmla="*/ 1076325 w 2147887"/>
              <a:gd name="connsiteY8" fmla="*/ 166687 h 1395412"/>
              <a:gd name="connsiteX9" fmla="*/ 1202531 w 2147887"/>
              <a:gd name="connsiteY9" fmla="*/ 92868 h 1395412"/>
              <a:gd name="connsiteX10" fmla="*/ 1352550 w 2147887"/>
              <a:gd name="connsiteY10" fmla="*/ 33337 h 1395412"/>
              <a:gd name="connsiteX11" fmla="*/ 1459706 w 2147887"/>
              <a:gd name="connsiteY11" fmla="*/ 4762 h 1395412"/>
              <a:gd name="connsiteX12" fmla="*/ 1624012 w 2147887"/>
              <a:gd name="connsiteY12" fmla="*/ 4762 h 1395412"/>
              <a:gd name="connsiteX13" fmla="*/ 1833562 w 2147887"/>
              <a:gd name="connsiteY13" fmla="*/ 28574 h 1395412"/>
              <a:gd name="connsiteX14" fmla="*/ 1993106 w 2147887"/>
              <a:gd name="connsiteY14" fmla="*/ 45243 h 1395412"/>
              <a:gd name="connsiteX15" fmla="*/ 2147887 w 2147887"/>
              <a:gd name="connsiteY15" fmla="*/ 95249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7887" h="1395412">
                <a:moveTo>
                  <a:pt x="0" y="1395412"/>
                </a:moveTo>
                <a:cubicBezTo>
                  <a:pt x="8533" y="1334690"/>
                  <a:pt x="17066" y="1273968"/>
                  <a:pt x="38100" y="1209674"/>
                </a:cubicBezTo>
                <a:cubicBezTo>
                  <a:pt x="59134" y="1145380"/>
                  <a:pt x="95250" y="1069577"/>
                  <a:pt x="126206" y="1009649"/>
                </a:cubicBezTo>
                <a:cubicBezTo>
                  <a:pt x="157162" y="949721"/>
                  <a:pt x="177006" y="904478"/>
                  <a:pt x="223837" y="850106"/>
                </a:cubicBezTo>
                <a:cubicBezTo>
                  <a:pt x="270668" y="795734"/>
                  <a:pt x="358378" y="725487"/>
                  <a:pt x="407194" y="683418"/>
                </a:cubicBezTo>
                <a:cubicBezTo>
                  <a:pt x="456010" y="641349"/>
                  <a:pt x="465931" y="633809"/>
                  <a:pt x="516731" y="597693"/>
                </a:cubicBezTo>
                <a:cubicBezTo>
                  <a:pt x="567531" y="561577"/>
                  <a:pt x="650478" y="513555"/>
                  <a:pt x="711994" y="466724"/>
                </a:cubicBezTo>
                <a:cubicBezTo>
                  <a:pt x="773510" y="419893"/>
                  <a:pt x="825103" y="366712"/>
                  <a:pt x="885825" y="316706"/>
                </a:cubicBezTo>
                <a:cubicBezTo>
                  <a:pt x="946547" y="266700"/>
                  <a:pt x="1023541" y="203993"/>
                  <a:pt x="1076325" y="166687"/>
                </a:cubicBezTo>
                <a:cubicBezTo>
                  <a:pt x="1129109" y="129381"/>
                  <a:pt x="1156494" y="115093"/>
                  <a:pt x="1202531" y="92868"/>
                </a:cubicBezTo>
                <a:cubicBezTo>
                  <a:pt x="1248568" y="70643"/>
                  <a:pt x="1309688" y="48021"/>
                  <a:pt x="1352550" y="33337"/>
                </a:cubicBezTo>
                <a:cubicBezTo>
                  <a:pt x="1395412" y="18653"/>
                  <a:pt x="1414462" y="9524"/>
                  <a:pt x="1459706" y="4762"/>
                </a:cubicBezTo>
                <a:cubicBezTo>
                  <a:pt x="1504950" y="0"/>
                  <a:pt x="1561703" y="793"/>
                  <a:pt x="1624012" y="4762"/>
                </a:cubicBezTo>
                <a:cubicBezTo>
                  <a:pt x="1686321" y="8731"/>
                  <a:pt x="1833562" y="28574"/>
                  <a:pt x="1833562" y="28574"/>
                </a:cubicBezTo>
                <a:cubicBezTo>
                  <a:pt x="1895078" y="35321"/>
                  <a:pt x="1940719" y="34131"/>
                  <a:pt x="1993106" y="45243"/>
                </a:cubicBezTo>
                <a:cubicBezTo>
                  <a:pt x="2045493" y="56355"/>
                  <a:pt x="2096690" y="75802"/>
                  <a:pt x="2147887" y="95249"/>
                </a:cubicBezTo>
              </a:path>
            </a:pathLst>
          </a:custGeom>
          <a:noFill/>
          <a:ln w="57150" cap="flat" cmpd="sng" algn="ctr">
            <a:solidFill>
              <a:schemeClr val="accent3"/>
            </a:solidFill>
            <a:prstDash val="solid"/>
            <a:round/>
            <a:headEnd type="none" w="med" len="med"/>
            <a:tailEnd type="none" w="med" len="med"/>
          </a:ln>
          <a:effectLst/>
        </p:spPr>
        <p:txBody>
          <a:bodyPr anchor="ctr"/>
          <a:lstStyle/>
          <a:p>
            <a:pPr algn="ctr">
              <a:defRPr/>
            </a:pPr>
            <a:endParaRPr lang="en-US" sz="1500" dirty="0">
              <a:solidFill>
                <a:srgbClr val="FFFFFF"/>
              </a:solidFill>
              <a:latin typeface="Arial" charset="0"/>
              <a:cs typeface="Arial" pitchFamily="34" charset="0"/>
            </a:endParaRPr>
          </a:p>
        </p:txBody>
      </p:sp>
      <p:sp>
        <p:nvSpPr>
          <p:cNvPr id="28" name="Freeform 27">
            <a:extLst>
              <a:ext uri="{FF2B5EF4-FFF2-40B4-BE49-F238E27FC236}">
                <a16:creationId xmlns:a16="http://schemas.microsoft.com/office/drawing/2014/main" id="{BE2E99EC-8289-8012-BC27-ADBD1C0E61D4}"/>
              </a:ext>
            </a:extLst>
          </p:cNvPr>
          <p:cNvSpPr/>
          <p:nvPr/>
        </p:nvSpPr>
        <p:spPr bwMode="auto">
          <a:xfrm>
            <a:off x="2749552" y="2716214"/>
            <a:ext cx="1490265" cy="766365"/>
          </a:xfrm>
          <a:custGeom>
            <a:avLst/>
            <a:gdLst>
              <a:gd name="connsiteX0" fmla="*/ 7937 w 1490265"/>
              <a:gd name="connsiteY0" fmla="*/ 748506 h 766365"/>
              <a:gd name="connsiteX1" fmla="*/ 22224 w 1490265"/>
              <a:gd name="connsiteY1" fmla="*/ 653256 h 766365"/>
              <a:gd name="connsiteX2" fmla="*/ 81755 w 1490265"/>
              <a:gd name="connsiteY2" fmla="*/ 565150 h 766365"/>
              <a:gd name="connsiteX3" fmla="*/ 117474 w 1490265"/>
              <a:gd name="connsiteY3" fmla="*/ 455612 h 766365"/>
              <a:gd name="connsiteX4" fmla="*/ 184149 w 1490265"/>
              <a:gd name="connsiteY4" fmla="*/ 381793 h 766365"/>
              <a:gd name="connsiteX5" fmla="*/ 234155 w 1490265"/>
              <a:gd name="connsiteY5" fmla="*/ 324643 h 766365"/>
              <a:gd name="connsiteX6" fmla="*/ 279399 w 1490265"/>
              <a:gd name="connsiteY6" fmla="*/ 253206 h 766365"/>
              <a:gd name="connsiteX7" fmla="*/ 322262 w 1490265"/>
              <a:gd name="connsiteY7" fmla="*/ 191293 h 766365"/>
              <a:gd name="connsiteX8" fmla="*/ 474662 w 1490265"/>
              <a:gd name="connsiteY8" fmla="*/ 136525 h 766365"/>
              <a:gd name="connsiteX9" fmla="*/ 527049 w 1490265"/>
              <a:gd name="connsiteY9" fmla="*/ 76993 h 766365"/>
              <a:gd name="connsiteX10" fmla="*/ 634205 w 1490265"/>
              <a:gd name="connsiteY10" fmla="*/ 31750 h 766365"/>
              <a:gd name="connsiteX11" fmla="*/ 777080 w 1490265"/>
              <a:gd name="connsiteY11" fmla="*/ 12700 h 766365"/>
              <a:gd name="connsiteX12" fmla="*/ 822324 w 1490265"/>
              <a:gd name="connsiteY12" fmla="*/ 36512 h 766365"/>
              <a:gd name="connsiteX13" fmla="*/ 915193 w 1490265"/>
              <a:gd name="connsiteY13" fmla="*/ 3175 h 766365"/>
              <a:gd name="connsiteX14" fmla="*/ 1008062 w 1490265"/>
              <a:gd name="connsiteY14" fmla="*/ 17462 h 766365"/>
              <a:gd name="connsiteX15" fmla="*/ 1100930 w 1490265"/>
              <a:gd name="connsiteY15" fmla="*/ 38893 h 766365"/>
              <a:gd name="connsiteX16" fmla="*/ 1241424 w 1490265"/>
              <a:gd name="connsiteY16" fmla="*/ 86518 h 766365"/>
              <a:gd name="connsiteX17" fmla="*/ 1274762 w 1490265"/>
              <a:gd name="connsiteY17" fmla="*/ 119856 h 766365"/>
              <a:gd name="connsiteX18" fmla="*/ 1258093 w 1490265"/>
              <a:gd name="connsiteY18" fmla="*/ 150812 h 766365"/>
              <a:gd name="connsiteX19" fmla="*/ 1291430 w 1490265"/>
              <a:gd name="connsiteY19" fmla="*/ 188912 h 766365"/>
              <a:gd name="connsiteX20" fmla="*/ 1346199 w 1490265"/>
              <a:gd name="connsiteY20" fmla="*/ 198437 h 766365"/>
              <a:gd name="connsiteX21" fmla="*/ 1379537 w 1490265"/>
              <a:gd name="connsiteY21" fmla="*/ 224631 h 766365"/>
              <a:gd name="connsiteX22" fmla="*/ 1436687 w 1490265"/>
              <a:gd name="connsiteY22" fmla="*/ 338931 h 766365"/>
              <a:gd name="connsiteX23" fmla="*/ 1467643 w 1490265"/>
              <a:gd name="connsiteY23" fmla="*/ 448468 h 766365"/>
              <a:gd name="connsiteX24" fmla="*/ 1436687 w 1490265"/>
              <a:gd name="connsiteY24" fmla="*/ 457993 h 766365"/>
              <a:gd name="connsiteX25" fmla="*/ 1412874 w 1490265"/>
              <a:gd name="connsiteY25" fmla="*/ 491331 h 766365"/>
              <a:gd name="connsiteX26" fmla="*/ 1446212 w 1490265"/>
              <a:gd name="connsiteY26" fmla="*/ 553243 h 766365"/>
              <a:gd name="connsiteX27" fmla="*/ 1484312 w 1490265"/>
              <a:gd name="connsiteY27" fmla="*/ 586581 h 766365"/>
              <a:gd name="connsiteX28" fmla="*/ 1481930 w 1490265"/>
              <a:gd name="connsiteY28" fmla="*/ 669925 h 766365"/>
              <a:gd name="connsiteX29" fmla="*/ 1474787 w 1490265"/>
              <a:gd name="connsiteY29" fmla="*/ 727075 h 766365"/>
              <a:gd name="connsiteX30" fmla="*/ 1462880 w 1490265"/>
              <a:gd name="connsiteY30" fmla="*/ 758031 h 766365"/>
              <a:gd name="connsiteX31" fmla="*/ 1422399 w 1490265"/>
              <a:gd name="connsiteY31" fmla="*/ 758031 h 766365"/>
              <a:gd name="connsiteX32" fmla="*/ 1374774 w 1490265"/>
              <a:gd name="connsiteY32" fmla="*/ 758031 h 766365"/>
              <a:gd name="connsiteX33" fmla="*/ 1310480 w 1490265"/>
              <a:gd name="connsiteY33" fmla="*/ 755650 h 766365"/>
              <a:gd name="connsiteX34" fmla="*/ 1231899 w 1490265"/>
              <a:gd name="connsiteY34" fmla="*/ 758031 h 766365"/>
              <a:gd name="connsiteX35" fmla="*/ 1165224 w 1490265"/>
              <a:gd name="connsiteY35" fmla="*/ 755650 h 766365"/>
              <a:gd name="connsiteX36" fmla="*/ 1067593 w 1490265"/>
              <a:gd name="connsiteY36" fmla="*/ 755650 h 766365"/>
              <a:gd name="connsiteX37" fmla="*/ 931862 w 1490265"/>
              <a:gd name="connsiteY37" fmla="*/ 760412 h 766365"/>
              <a:gd name="connsiteX38" fmla="*/ 819943 w 1490265"/>
              <a:gd name="connsiteY38" fmla="*/ 760412 h 766365"/>
              <a:gd name="connsiteX39" fmla="*/ 684212 w 1490265"/>
              <a:gd name="connsiteY39" fmla="*/ 758031 h 766365"/>
              <a:gd name="connsiteX40" fmla="*/ 434180 w 1490265"/>
              <a:gd name="connsiteY40" fmla="*/ 762793 h 766365"/>
              <a:gd name="connsiteX41" fmla="*/ 160337 w 1490265"/>
              <a:gd name="connsiteY41" fmla="*/ 760412 h 766365"/>
              <a:gd name="connsiteX42" fmla="*/ 69849 w 1490265"/>
              <a:gd name="connsiteY42" fmla="*/ 760412 h 766365"/>
              <a:gd name="connsiteX43" fmla="*/ 7937 w 1490265"/>
              <a:gd name="connsiteY43" fmla="*/ 748506 h 76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90265" h="766365">
                <a:moveTo>
                  <a:pt x="7937" y="748506"/>
                </a:moveTo>
                <a:cubicBezTo>
                  <a:pt x="0" y="730647"/>
                  <a:pt x="9921" y="683815"/>
                  <a:pt x="22224" y="653256"/>
                </a:cubicBezTo>
                <a:cubicBezTo>
                  <a:pt x="34527" y="622697"/>
                  <a:pt x="65880" y="598091"/>
                  <a:pt x="81755" y="565150"/>
                </a:cubicBezTo>
                <a:cubicBezTo>
                  <a:pt x="97630" y="532209"/>
                  <a:pt x="100408" y="486172"/>
                  <a:pt x="117474" y="455612"/>
                </a:cubicBezTo>
                <a:cubicBezTo>
                  <a:pt x="134540" y="425052"/>
                  <a:pt x="164702" y="403621"/>
                  <a:pt x="184149" y="381793"/>
                </a:cubicBezTo>
                <a:cubicBezTo>
                  <a:pt x="203596" y="359965"/>
                  <a:pt x="218280" y="346074"/>
                  <a:pt x="234155" y="324643"/>
                </a:cubicBezTo>
                <a:cubicBezTo>
                  <a:pt x="250030" y="303212"/>
                  <a:pt x="264715" y="275431"/>
                  <a:pt x="279399" y="253206"/>
                </a:cubicBezTo>
                <a:cubicBezTo>
                  <a:pt x="294083" y="230981"/>
                  <a:pt x="289718" y="210740"/>
                  <a:pt x="322262" y="191293"/>
                </a:cubicBezTo>
                <a:cubicBezTo>
                  <a:pt x="354806" y="171846"/>
                  <a:pt x="440531" y="155575"/>
                  <a:pt x="474662" y="136525"/>
                </a:cubicBezTo>
                <a:cubicBezTo>
                  <a:pt x="508793" y="117475"/>
                  <a:pt x="500459" y="94455"/>
                  <a:pt x="527049" y="76993"/>
                </a:cubicBezTo>
                <a:cubicBezTo>
                  <a:pt x="553639" y="59531"/>
                  <a:pt x="592533" y="42465"/>
                  <a:pt x="634205" y="31750"/>
                </a:cubicBezTo>
                <a:cubicBezTo>
                  <a:pt x="675877" y="21035"/>
                  <a:pt x="745727" y="11906"/>
                  <a:pt x="777080" y="12700"/>
                </a:cubicBezTo>
                <a:cubicBezTo>
                  <a:pt x="808433" y="13494"/>
                  <a:pt x="799305" y="38099"/>
                  <a:pt x="822324" y="36512"/>
                </a:cubicBezTo>
                <a:cubicBezTo>
                  <a:pt x="845343" y="34925"/>
                  <a:pt x="884237" y="6350"/>
                  <a:pt x="915193" y="3175"/>
                </a:cubicBezTo>
                <a:cubicBezTo>
                  <a:pt x="946149" y="0"/>
                  <a:pt x="977106" y="11509"/>
                  <a:pt x="1008062" y="17462"/>
                </a:cubicBezTo>
                <a:cubicBezTo>
                  <a:pt x="1039018" y="23415"/>
                  <a:pt x="1062036" y="27384"/>
                  <a:pt x="1100930" y="38893"/>
                </a:cubicBezTo>
                <a:cubicBezTo>
                  <a:pt x="1139824" y="50402"/>
                  <a:pt x="1212452" y="73024"/>
                  <a:pt x="1241424" y="86518"/>
                </a:cubicBezTo>
                <a:cubicBezTo>
                  <a:pt x="1270396" y="100012"/>
                  <a:pt x="1271984" y="109140"/>
                  <a:pt x="1274762" y="119856"/>
                </a:cubicBezTo>
                <a:cubicBezTo>
                  <a:pt x="1277540" y="130572"/>
                  <a:pt x="1255315" y="139303"/>
                  <a:pt x="1258093" y="150812"/>
                </a:cubicBezTo>
                <a:cubicBezTo>
                  <a:pt x="1260871" y="162321"/>
                  <a:pt x="1276746" y="180975"/>
                  <a:pt x="1291430" y="188912"/>
                </a:cubicBezTo>
                <a:cubicBezTo>
                  <a:pt x="1306114" y="196850"/>
                  <a:pt x="1331515" y="192484"/>
                  <a:pt x="1346199" y="198437"/>
                </a:cubicBezTo>
                <a:cubicBezTo>
                  <a:pt x="1360883" y="204390"/>
                  <a:pt x="1364456" y="201215"/>
                  <a:pt x="1379537" y="224631"/>
                </a:cubicBezTo>
                <a:cubicBezTo>
                  <a:pt x="1394618" y="248047"/>
                  <a:pt x="1422003" y="301625"/>
                  <a:pt x="1436687" y="338931"/>
                </a:cubicBezTo>
                <a:cubicBezTo>
                  <a:pt x="1451371" y="376237"/>
                  <a:pt x="1467643" y="428624"/>
                  <a:pt x="1467643" y="448468"/>
                </a:cubicBezTo>
                <a:cubicBezTo>
                  <a:pt x="1467643" y="468312"/>
                  <a:pt x="1445815" y="450849"/>
                  <a:pt x="1436687" y="457993"/>
                </a:cubicBezTo>
                <a:cubicBezTo>
                  <a:pt x="1427559" y="465137"/>
                  <a:pt x="1411287" y="475456"/>
                  <a:pt x="1412874" y="491331"/>
                </a:cubicBezTo>
                <a:cubicBezTo>
                  <a:pt x="1414462" y="507206"/>
                  <a:pt x="1434306" y="537368"/>
                  <a:pt x="1446212" y="553243"/>
                </a:cubicBezTo>
                <a:cubicBezTo>
                  <a:pt x="1458118" y="569118"/>
                  <a:pt x="1478359" y="567134"/>
                  <a:pt x="1484312" y="586581"/>
                </a:cubicBezTo>
                <a:cubicBezTo>
                  <a:pt x="1490265" y="606028"/>
                  <a:pt x="1483518" y="646509"/>
                  <a:pt x="1481930" y="669925"/>
                </a:cubicBezTo>
                <a:cubicBezTo>
                  <a:pt x="1480343" y="693341"/>
                  <a:pt x="1477962" y="712391"/>
                  <a:pt x="1474787" y="727075"/>
                </a:cubicBezTo>
                <a:cubicBezTo>
                  <a:pt x="1471612" y="741759"/>
                  <a:pt x="1471611" y="752872"/>
                  <a:pt x="1462880" y="758031"/>
                </a:cubicBezTo>
                <a:cubicBezTo>
                  <a:pt x="1454149" y="763190"/>
                  <a:pt x="1422399" y="758031"/>
                  <a:pt x="1422399" y="758031"/>
                </a:cubicBezTo>
                <a:cubicBezTo>
                  <a:pt x="1407715" y="758031"/>
                  <a:pt x="1393427" y="758428"/>
                  <a:pt x="1374774" y="758031"/>
                </a:cubicBezTo>
                <a:cubicBezTo>
                  <a:pt x="1356121" y="757634"/>
                  <a:pt x="1334292" y="755650"/>
                  <a:pt x="1310480" y="755650"/>
                </a:cubicBezTo>
                <a:cubicBezTo>
                  <a:pt x="1286668" y="755650"/>
                  <a:pt x="1256108" y="758031"/>
                  <a:pt x="1231899" y="758031"/>
                </a:cubicBezTo>
                <a:cubicBezTo>
                  <a:pt x="1207690" y="758031"/>
                  <a:pt x="1192608" y="756047"/>
                  <a:pt x="1165224" y="755650"/>
                </a:cubicBezTo>
                <a:cubicBezTo>
                  <a:pt x="1137840" y="755253"/>
                  <a:pt x="1106487" y="754856"/>
                  <a:pt x="1067593" y="755650"/>
                </a:cubicBezTo>
                <a:cubicBezTo>
                  <a:pt x="1028699" y="756444"/>
                  <a:pt x="973137" y="759618"/>
                  <a:pt x="931862" y="760412"/>
                </a:cubicBezTo>
                <a:cubicBezTo>
                  <a:pt x="890587" y="761206"/>
                  <a:pt x="819943" y="760412"/>
                  <a:pt x="819943" y="760412"/>
                </a:cubicBezTo>
                <a:cubicBezTo>
                  <a:pt x="778668" y="760015"/>
                  <a:pt x="748506" y="757634"/>
                  <a:pt x="684212" y="758031"/>
                </a:cubicBezTo>
                <a:cubicBezTo>
                  <a:pt x="619918" y="758428"/>
                  <a:pt x="434180" y="762793"/>
                  <a:pt x="434180" y="762793"/>
                </a:cubicBezTo>
                <a:lnTo>
                  <a:pt x="160337" y="760412"/>
                </a:lnTo>
                <a:cubicBezTo>
                  <a:pt x="99615" y="760015"/>
                  <a:pt x="95646" y="761999"/>
                  <a:pt x="69849" y="760412"/>
                </a:cubicBezTo>
                <a:cubicBezTo>
                  <a:pt x="44052" y="758825"/>
                  <a:pt x="15874" y="766365"/>
                  <a:pt x="7937" y="748506"/>
                </a:cubicBezTo>
                <a:close/>
              </a:path>
            </a:pathLst>
          </a:custGeom>
          <a:solidFill>
            <a:schemeClr val="accent6">
              <a:lumMod val="40000"/>
              <a:lumOff val="60000"/>
            </a:schemeClr>
          </a:solidFill>
          <a:ln w="9525" cap="flat" cmpd="sng" algn="ctr">
            <a:solidFill>
              <a:schemeClr val="accent2">
                <a:lumMod val="20000"/>
                <a:lumOff val="80000"/>
              </a:schemeClr>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55353" name="Freeform 25">
            <a:extLst>
              <a:ext uri="{FF2B5EF4-FFF2-40B4-BE49-F238E27FC236}">
                <a16:creationId xmlns:a16="http://schemas.microsoft.com/office/drawing/2014/main" id="{E5F1A91D-5979-C7EB-E668-579A322D0147}"/>
              </a:ext>
            </a:extLst>
          </p:cNvPr>
          <p:cNvSpPr>
            <a:spLocks/>
          </p:cNvSpPr>
          <p:nvPr/>
        </p:nvSpPr>
        <p:spPr bwMode="auto">
          <a:xfrm>
            <a:off x="2403475" y="2125664"/>
            <a:ext cx="2082800" cy="1347787"/>
          </a:xfrm>
          <a:custGeom>
            <a:avLst/>
            <a:gdLst>
              <a:gd name="T0" fmla="*/ 0 w 2147887"/>
              <a:gd name="T1" fmla="*/ 127082 h 1395412"/>
              <a:gd name="T2" fmla="*/ 4561 w 2147887"/>
              <a:gd name="T3" fmla="*/ 110169 h 1395412"/>
              <a:gd name="T4" fmla="*/ 15104 w 2147887"/>
              <a:gd name="T5" fmla="*/ 91952 h 1395412"/>
              <a:gd name="T6" fmla="*/ 26791 w 2147887"/>
              <a:gd name="T7" fmla="*/ 77422 h 1395412"/>
              <a:gd name="T8" fmla="*/ 48733 w 2147887"/>
              <a:gd name="T9" fmla="*/ 62241 h 1395412"/>
              <a:gd name="T10" fmla="*/ 61844 w 2147887"/>
              <a:gd name="T11" fmla="*/ 54433 h 1395412"/>
              <a:gd name="T12" fmla="*/ 85213 w 2147887"/>
              <a:gd name="T13" fmla="*/ 42506 h 1395412"/>
              <a:gd name="T14" fmla="*/ 106016 w 2147887"/>
              <a:gd name="T15" fmla="*/ 28845 h 1395412"/>
              <a:gd name="T16" fmla="*/ 128818 w 2147887"/>
              <a:gd name="T17" fmla="*/ 15183 h 1395412"/>
              <a:gd name="T18" fmla="*/ 143921 w 2147887"/>
              <a:gd name="T19" fmla="*/ 8459 h 1395412"/>
              <a:gd name="T20" fmla="*/ 161875 w 2147887"/>
              <a:gd name="T21" fmla="*/ 3035 h 1395412"/>
              <a:gd name="T22" fmla="*/ 174704 w 2147887"/>
              <a:gd name="T23" fmla="*/ 433 h 1395412"/>
              <a:gd name="T24" fmla="*/ 194365 w 2147887"/>
              <a:gd name="T25" fmla="*/ 433 h 1395412"/>
              <a:gd name="T26" fmla="*/ 219444 w 2147887"/>
              <a:gd name="T27" fmla="*/ 2603 h 1395412"/>
              <a:gd name="T28" fmla="*/ 238540 w 2147887"/>
              <a:gd name="T29" fmla="*/ 4118 h 1395412"/>
              <a:gd name="T30" fmla="*/ 257067 w 2147887"/>
              <a:gd name="T31" fmla="*/ 8675 h 1395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7887"/>
              <a:gd name="T49" fmla="*/ 0 h 1395412"/>
              <a:gd name="T50" fmla="*/ 2147887 w 2147887"/>
              <a:gd name="T51" fmla="*/ 1395412 h 13954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7887" h="1395412">
                <a:moveTo>
                  <a:pt x="0" y="1395412"/>
                </a:moveTo>
                <a:cubicBezTo>
                  <a:pt x="8533" y="1334690"/>
                  <a:pt x="17066" y="1273968"/>
                  <a:pt x="38100" y="1209674"/>
                </a:cubicBezTo>
                <a:cubicBezTo>
                  <a:pt x="59134" y="1145380"/>
                  <a:pt x="95250" y="1069577"/>
                  <a:pt x="126206" y="1009649"/>
                </a:cubicBezTo>
                <a:cubicBezTo>
                  <a:pt x="157162" y="949721"/>
                  <a:pt x="177006" y="904478"/>
                  <a:pt x="223837" y="850106"/>
                </a:cubicBezTo>
                <a:cubicBezTo>
                  <a:pt x="270668" y="795734"/>
                  <a:pt x="358378" y="725487"/>
                  <a:pt x="407194" y="683418"/>
                </a:cubicBezTo>
                <a:cubicBezTo>
                  <a:pt x="456010" y="641349"/>
                  <a:pt x="465931" y="633809"/>
                  <a:pt x="516731" y="597693"/>
                </a:cubicBezTo>
                <a:cubicBezTo>
                  <a:pt x="567531" y="561577"/>
                  <a:pt x="650478" y="513555"/>
                  <a:pt x="711994" y="466724"/>
                </a:cubicBezTo>
                <a:cubicBezTo>
                  <a:pt x="773510" y="419893"/>
                  <a:pt x="825103" y="366712"/>
                  <a:pt x="885825" y="316706"/>
                </a:cubicBezTo>
                <a:cubicBezTo>
                  <a:pt x="946547" y="266700"/>
                  <a:pt x="1023541" y="203993"/>
                  <a:pt x="1076325" y="166687"/>
                </a:cubicBezTo>
                <a:cubicBezTo>
                  <a:pt x="1129109" y="129381"/>
                  <a:pt x="1156494" y="115093"/>
                  <a:pt x="1202531" y="92868"/>
                </a:cubicBezTo>
                <a:cubicBezTo>
                  <a:pt x="1248568" y="70643"/>
                  <a:pt x="1309688" y="48021"/>
                  <a:pt x="1352550" y="33337"/>
                </a:cubicBezTo>
                <a:cubicBezTo>
                  <a:pt x="1395412" y="18653"/>
                  <a:pt x="1414462" y="9524"/>
                  <a:pt x="1459706" y="4762"/>
                </a:cubicBezTo>
                <a:cubicBezTo>
                  <a:pt x="1504950" y="0"/>
                  <a:pt x="1561703" y="793"/>
                  <a:pt x="1624012" y="4762"/>
                </a:cubicBezTo>
                <a:cubicBezTo>
                  <a:pt x="1686321" y="8731"/>
                  <a:pt x="1833562" y="28574"/>
                  <a:pt x="1833562" y="28574"/>
                </a:cubicBezTo>
                <a:cubicBezTo>
                  <a:pt x="1895078" y="35321"/>
                  <a:pt x="1940719" y="34131"/>
                  <a:pt x="1993106" y="45243"/>
                </a:cubicBezTo>
                <a:cubicBezTo>
                  <a:pt x="2045493" y="56355"/>
                  <a:pt x="2096690" y="75802"/>
                  <a:pt x="2147887" y="95249"/>
                </a:cubicBez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29" name="Freeform 28">
            <a:extLst>
              <a:ext uri="{FF2B5EF4-FFF2-40B4-BE49-F238E27FC236}">
                <a16:creationId xmlns:a16="http://schemas.microsoft.com/office/drawing/2014/main" id="{3DA2370C-A1DB-034A-951D-1604DD97D8F0}"/>
              </a:ext>
            </a:extLst>
          </p:cNvPr>
          <p:cNvSpPr/>
          <p:nvPr/>
        </p:nvSpPr>
        <p:spPr bwMode="auto">
          <a:xfrm>
            <a:off x="3071813" y="2796778"/>
            <a:ext cx="1123156" cy="681832"/>
          </a:xfrm>
          <a:custGeom>
            <a:avLst/>
            <a:gdLst>
              <a:gd name="connsiteX0" fmla="*/ 0 w 1123156"/>
              <a:gd name="connsiteY0" fmla="*/ 667941 h 681832"/>
              <a:gd name="connsiteX1" fmla="*/ 47625 w 1123156"/>
              <a:gd name="connsiteY1" fmla="*/ 608410 h 681832"/>
              <a:gd name="connsiteX2" fmla="*/ 76200 w 1123156"/>
              <a:gd name="connsiteY2" fmla="*/ 551260 h 681832"/>
              <a:gd name="connsiteX3" fmla="*/ 102393 w 1123156"/>
              <a:gd name="connsiteY3" fmla="*/ 491728 h 681832"/>
              <a:gd name="connsiteX4" fmla="*/ 128587 w 1123156"/>
              <a:gd name="connsiteY4" fmla="*/ 434578 h 681832"/>
              <a:gd name="connsiteX5" fmla="*/ 164306 w 1123156"/>
              <a:gd name="connsiteY5" fmla="*/ 386953 h 681832"/>
              <a:gd name="connsiteX6" fmla="*/ 195262 w 1123156"/>
              <a:gd name="connsiteY6" fmla="*/ 329803 h 681832"/>
              <a:gd name="connsiteX7" fmla="*/ 171450 w 1123156"/>
              <a:gd name="connsiteY7" fmla="*/ 308372 h 681832"/>
              <a:gd name="connsiteX8" fmla="*/ 195262 w 1123156"/>
              <a:gd name="connsiteY8" fmla="*/ 270272 h 681832"/>
              <a:gd name="connsiteX9" fmla="*/ 221456 w 1123156"/>
              <a:gd name="connsiteY9" fmla="*/ 251222 h 681832"/>
              <a:gd name="connsiteX10" fmla="*/ 247650 w 1123156"/>
              <a:gd name="connsiteY10" fmla="*/ 255985 h 681832"/>
              <a:gd name="connsiteX11" fmla="*/ 271462 w 1123156"/>
              <a:gd name="connsiteY11" fmla="*/ 234553 h 681832"/>
              <a:gd name="connsiteX12" fmla="*/ 302418 w 1123156"/>
              <a:gd name="connsiteY12" fmla="*/ 194072 h 681832"/>
              <a:gd name="connsiteX13" fmla="*/ 385762 w 1123156"/>
              <a:gd name="connsiteY13" fmla="*/ 144066 h 681832"/>
              <a:gd name="connsiteX14" fmla="*/ 419100 w 1123156"/>
              <a:gd name="connsiteY14" fmla="*/ 122635 h 681832"/>
              <a:gd name="connsiteX15" fmla="*/ 476250 w 1123156"/>
              <a:gd name="connsiteY15" fmla="*/ 91678 h 681832"/>
              <a:gd name="connsiteX16" fmla="*/ 528637 w 1123156"/>
              <a:gd name="connsiteY16" fmla="*/ 63103 h 681832"/>
              <a:gd name="connsiteX17" fmla="*/ 600075 w 1123156"/>
              <a:gd name="connsiteY17" fmla="*/ 32147 h 681832"/>
              <a:gd name="connsiteX18" fmla="*/ 695325 w 1123156"/>
              <a:gd name="connsiteY18" fmla="*/ 3572 h 681832"/>
              <a:gd name="connsiteX19" fmla="*/ 823912 w 1123156"/>
              <a:gd name="connsiteY19" fmla="*/ 10716 h 681832"/>
              <a:gd name="connsiteX20" fmla="*/ 897731 w 1123156"/>
              <a:gd name="connsiteY20" fmla="*/ 34528 h 681832"/>
              <a:gd name="connsiteX21" fmla="*/ 928687 w 1123156"/>
              <a:gd name="connsiteY21" fmla="*/ 55960 h 681832"/>
              <a:gd name="connsiteX22" fmla="*/ 964406 w 1123156"/>
              <a:gd name="connsiteY22" fmla="*/ 103585 h 681832"/>
              <a:gd name="connsiteX23" fmla="*/ 1002506 w 1123156"/>
              <a:gd name="connsiteY23" fmla="*/ 129778 h 681832"/>
              <a:gd name="connsiteX24" fmla="*/ 1038225 w 1123156"/>
              <a:gd name="connsiteY24" fmla="*/ 163116 h 681832"/>
              <a:gd name="connsiteX25" fmla="*/ 1090612 w 1123156"/>
              <a:gd name="connsiteY25" fmla="*/ 279797 h 681832"/>
              <a:gd name="connsiteX26" fmla="*/ 1107281 w 1123156"/>
              <a:gd name="connsiteY26" fmla="*/ 355997 h 681832"/>
              <a:gd name="connsiteX27" fmla="*/ 1100137 w 1123156"/>
              <a:gd name="connsiteY27" fmla="*/ 370285 h 681832"/>
              <a:gd name="connsiteX28" fmla="*/ 1085850 w 1123156"/>
              <a:gd name="connsiteY28" fmla="*/ 391716 h 681832"/>
              <a:gd name="connsiteX29" fmla="*/ 1083468 w 1123156"/>
              <a:gd name="connsiteY29" fmla="*/ 427435 h 681832"/>
              <a:gd name="connsiteX30" fmla="*/ 1095375 w 1123156"/>
              <a:gd name="connsiteY30" fmla="*/ 463153 h 681832"/>
              <a:gd name="connsiteX31" fmla="*/ 1119187 w 1123156"/>
              <a:gd name="connsiteY31" fmla="*/ 491728 h 681832"/>
              <a:gd name="connsiteX32" fmla="*/ 1119187 w 1123156"/>
              <a:gd name="connsiteY32" fmla="*/ 534591 h 681832"/>
              <a:gd name="connsiteX33" fmla="*/ 1116806 w 1123156"/>
              <a:gd name="connsiteY33" fmla="*/ 591741 h 681832"/>
              <a:gd name="connsiteX34" fmla="*/ 1102518 w 1123156"/>
              <a:gd name="connsiteY34" fmla="*/ 651272 h 681832"/>
              <a:gd name="connsiteX35" fmla="*/ 1073943 w 1123156"/>
              <a:gd name="connsiteY35" fmla="*/ 677466 h 681832"/>
              <a:gd name="connsiteX36" fmla="*/ 883443 w 1123156"/>
              <a:gd name="connsiteY36" fmla="*/ 677466 h 681832"/>
              <a:gd name="connsiteX37" fmla="*/ 709612 w 1123156"/>
              <a:gd name="connsiteY37" fmla="*/ 675085 h 681832"/>
              <a:gd name="connsiteX38" fmla="*/ 445293 w 1123156"/>
              <a:gd name="connsiteY38" fmla="*/ 677466 h 681832"/>
              <a:gd name="connsiteX39" fmla="*/ 223837 w 1123156"/>
              <a:gd name="connsiteY39" fmla="*/ 675085 h 681832"/>
              <a:gd name="connsiteX40" fmla="*/ 0 w 1123156"/>
              <a:gd name="connsiteY40" fmla="*/ 667941 h 6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23156" h="681832">
                <a:moveTo>
                  <a:pt x="0" y="667941"/>
                </a:moveTo>
                <a:cubicBezTo>
                  <a:pt x="17462" y="647899"/>
                  <a:pt x="34925" y="627857"/>
                  <a:pt x="47625" y="608410"/>
                </a:cubicBezTo>
                <a:cubicBezTo>
                  <a:pt x="60325" y="588963"/>
                  <a:pt x="67072" y="570707"/>
                  <a:pt x="76200" y="551260"/>
                </a:cubicBezTo>
                <a:cubicBezTo>
                  <a:pt x="85328" y="531813"/>
                  <a:pt x="93662" y="511175"/>
                  <a:pt x="102393" y="491728"/>
                </a:cubicBezTo>
                <a:cubicBezTo>
                  <a:pt x="111124" y="472281"/>
                  <a:pt x="118268" y="452041"/>
                  <a:pt x="128587" y="434578"/>
                </a:cubicBezTo>
                <a:cubicBezTo>
                  <a:pt x="138906" y="417115"/>
                  <a:pt x="153194" y="404415"/>
                  <a:pt x="164306" y="386953"/>
                </a:cubicBezTo>
                <a:cubicBezTo>
                  <a:pt x="175418" y="369491"/>
                  <a:pt x="194071" y="342900"/>
                  <a:pt x="195262" y="329803"/>
                </a:cubicBezTo>
                <a:cubicBezTo>
                  <a:pt x="196453" y="316706"/>
                  <a:pt x="171450" y="318294"/>
                  <a:pt x="171450" y="308372"/>
                </a:cubicBezTo>
                <a:cubicBezTo>
                  <a:pt x="171450" y="298450"/>
                  <a:pt x="186928" y="279797"/>
                  <a:pt x="195262" y="270272"/>
                </a:cubicBezTo>
                <a:cubicBezTo>
                  <a:pt x="203596" y="260747"/>
                  <a:pt x="212725" y="253603"/>
                  <a:pt x="221456" y="251222"/>
                </a:cubicBezTo>
                <a:cubicBezTo>
                  <a:pt x="230187" y="248841"/>
                  <a:pt x="239316" y="258763"/>
                  <a:pt x="247650" y="255985"/>
                </a:cubicBezTo>
                <a:cubicBezTo>
                  <a:pt x="255984" y="253207"/>
                  <a:pt x="262334" y="244872"/>
                  <a:pt x="271462" y="234553"/>
                </a:cubicBezTo>
                <a:cubicBezTo>
                  <a:pt x="280590" y="224234"/>
                  <a:pt x="283368" y="209153"/>
                  <a:pt x="302418" y="194072"/>
                </a:cubicBezTo>
                <a:cubicBezTo>
                  <a:pt x="321468" y="178991"/>
                  <a:pt x="366315" y="155972"/>
                  <a:pt x="385762" y="144066"/>
                </a:cubicBezTo>
                <a:cubicBezTo>
                  <a:pt x="405209" y="132160"/>
                  <a:pt x="404019" y="131366"/>
                  <a:pt x="419100" y="122635"/>
                </a:cubicBezTo>
                <a:cubicBezTo>
                  <a:pt x="434181" y="113904"/>
                  <a:pt x="476250" y="91678"/>
                  <a:pt x="476250" y="91678"/>
                </a:cubicBezTo>
                <a:cubicBezTo>
                  <a:pt x="494506" y="81756"/>
                  <a:pt x="507999" y="73025"/>
                  <a:pt x="528637" y="63103"/>
                </a:cubicBezTo>
                <a:cubicBezTo>
                  <a:pt x="549275" y="53181"/>
                  <a:pt x="572294" y="42069"/>
                  <a:pt x="600075" y="32147"/>
                </a:cubicBezTo>
                <a:cubicBezTo>
                  <a:pt x="627856" y="22225"/>
                  <a:pt x="658019" y="7144"/>
                  <a:pt x="695325" y="3572"/>
                </a:cubicBezTo>
                <a:cubicBezTo>
                  <a:pt x="732631" y="0"/>
                  <a:pt x="790178" y="5557"/>
                  <a:pt x="823912" y="10716"/>
                </a:cubicBezTo>
                <a:cubicBezTo>
                  <a:pt x="857646" y="15875"/>
                  <a:pt x="880269" y="26987"/>
                  <a:pt x="897731" y="34528"/>
                </a:cubicBezTo>
                <a:cubicBezTo>
                  <a:pt x="915193" y="42069"/>
                  <a:pt x="917575" y="44451"/>
                  <a:pt x="928687" y="55960"/>
                </a:cubicBezTo>
                <a:cubicBezTo>
                  <a:pt x="939799" y="67469"/>
                  <a:pt x="952103" y="91282"/>
                  <a:pt x="964406" y="103585"/>
                </a:cubicBezTo>
                <a:cubicBezTo>
                  <a:pt x="976709" y="115888"/>
                  <a:pt x="990203" y="119856"/>
                  <a:pt x="1002506" y="129778"/>
                </a:cubicBezTo>
                <a:cubicBezTo>
                  <a:pt x="1014809" y="139700"/>
                  <a:pt x="1023541" y="138113"/>
                  <a:pt x="1038225" y="163116"/>
                </a:cubicBezTo>
                <a:cubicBezTo>
                  <a:pt x="1052909" y="188119"/>
                  <a:pt x="1079103" y="247650"/>
                  <a:pt x="1090612" y="279797"/>
                </a:cubicBezTo>
                <a:cubicBezTo>
                  <a:pt x="1102121" y="311944"/>
                  <a:pt x="1105694" y="340916"/>
                  <a:pt x="1107281" y="355997"/>
                </a:cubicBezTo>
                <a:cubicBezTo>
                  <a:pt x="1108868" y="371078"/>
                  <a:pt x="1103709" y="364332"/>
                  <a:pt x="1100137" y="370285"/>
                </a:cubicBezTo>
                <a:cubicBezTo>
                  <a:pt x="1096565" y="376238"/>
                  <a:pt x="1088628" y="382191"/>
                  <a:pt x="1085850" y="391716"/>
                </a:cubicBezTo>
                <a:cubicBezTo>
                  <a:pt x="1083072" y="401241"/>
                  <a:pt x="1081881" y="415529"/>
                  <a:pt x="1083468" y="427435"/>
                </a:cubicBezTo>
                <a:cubicBezTo>
                  <a:pt x="1085055" y="439341"/>
                  <a:pt x="1089422" y="452438"/>
                  <a:pt x="1095375" y="463153"/>
                </a:cubicBezTo>
                <a:cubicBezTo>
                  <a:pt x="1101328" y="473868"/>
                  <a:pt x="1115218" y="479822"/>
                  <a:pt x="1119187" y="491728"/>
                </a:cubicBezTo>
                <a:cubicBezTo>
                  <a:pt x="1123156" y="503634"/>
                  <a:pt x="1119584" y="517922"/>
                  <a:pt x="1119187" y="534591"/>
                </a:cubicBezTo>
                <a:cubicBezTo>
                  <a:pt x="1118790" y="551260"/>
                  <a:pt x="1119584" y="572294"/>
                  <a:pt x="1116806" y="591741"/>
                </a:cubicBezTo>
                <a:cubicBezTo>
                  <a:pt x="1114028" y="611188"/>
                  <a:pt x="1109662" y="636985"/>
                  <a:pt x="1102518" y="651272"/>
                </a:cubicBezTo>
                <a:cubicBezTo>
                  <a:pt x="1095374" y="665560"/>
                  <a:pt x="1110456" y="673100"/>
                  <a:pt x="1073943" y="677466"/>
                </a:cubicBezTo>
                <a:cubicBezTo>
                  <a:pt x="1037431" y="681832"/>
                  <a:pt x="883443" y="677466"/>
                  <a:pt x="883443" y="677466"/>
                </a:cubicBezTo>
                <a:lnTo>
                  <a:pt x="709612" y="675085"/>
                </a:lnTo>
                <a:lnTo>
                  <a:pt x="445293" y="677466"/>
                </a:lnTo>
                <a:cubicBezTo>
                  <a:pt x="364331" y="677466"/>
                  <a:pt x="223837" y="675085"/>
                  <a:pt x="223837" y="675085"/>
                </a:cubicBezTo>
                <a:lnTo>
                  <a:pt x="0" y="667941"/>
                </a:lnTo>
                <a:close/>
              </a:path>
            </a:pathLst>
          </a:custGeom>
          <a:solidFill>
            <a:schemeClr val="accent6"/>
          </a:solidFill>
          <a:ln w="9525" cap="flat" cmpd="sng" algn="ctr">
            <a:solidFill>
              <a:schemeClr val="accent2">
                <a:lumMod val="20000"/>
                <a:lumOff val="80000"/>
              </a:schemeClr>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1" name="Freeform 30">
            <a:extLst>
              <a:ext uri="{FF2B5EF4-FFF2-40B4-BE49-F238E27FC236}">
                <a16:creationId xmlns:a16="http://schemas.microsoft.com/office/drawing/2014/main" id="{F029700B-9CB4-EF84-2E8A-AF3FBCBF11E1}"/>
              </a:ext>
            </a:extLst>
          </p:cNvPr>
          <p:cNvSpPr/>
          <p:nvPr/>
        </p:nvSpPr>
        <p:spPr bwMode="auto">
          <a:xfrm>
            <a:off x="3727848" y="3045222"/>
            <a:ext cx="153591" cy="93662"/>
          </a:xfrm>
          <a:custGeom>
            <a:avLst/>
            <a:gdLst>
              <a:gd name="connsiteX0" fmla="*/ 3572 w 153591"/>
              <a:gd name="connsiteY0" fmla="*/ 59928 h 93662"/>
              <a:gd name="connsiteX1" fmla="*/ 25003 w 153591"/>
              <a:gd name="connsiteY1" fmla="*/ 14684 h 93662"/>
              <a:gd name="connsiteX2" fmla="*/ 77391 w 153591"/>
              <a:gd name="connsiteY2" fmla="*/ 397 h 93662"/>
              <a:gd name="connsiteX3" fmla="*/ 120253 w 153591"/>
              <a:gd name="connsiteY3" fmla="*/ 12303 h 93662"/>
              <a:gd name="connsiteX4" fmla="*/ 148828 w 153591"/>
              <a:gd name="connsiteY4" fmla="*/ 38497 h 93662"/>
              <a:gd name="connsiteX5" fmla="*/ 148828 w 153591"/>
              <a:gd name="connsiteY5" fmla="*/ 69453 h 93662"/>
              <a:gd name="connsiteX6" fmla="*/ 132159 w 153591"/>
              <a:gd name="connsiteY6" fmla="*/ 88503 h 93662"/>
              <a:gd name="connsiteX7" fmla="*/ 94059 w 153591"/>
              <a:gd name="connsiteY7" fmla="*/ 90884 h 93662"/>
              <a:gd name="connsiteX8" fmla="*/ 84534 w 153591"/>
              <a:gd name="connsiteY8" fmla="*/ 71834 h 93662"/>
              <a:gd name="connsiteX9" fmla="*/ 103584 w 153591"/>
              <a:gd name="connsiteY9" fmla="*/ 71834 h 93662"/>
              <a:gd name="connsiteX10" fmla="*/ 108347 w 153591"/>
              <a:gd name="connsiteY10" fmla="*/ 57547 h 93662"/>
              <a:gd name="connsiteX11" fmla="*/ 89297 w 153591"/>
              <a:gd name="connsiteY11" fmla="*/ 48022 h 93662"/>
              <a:gd name="connsiteX12" fmla="*/ 65484 w 153591"/>
              <a:gd name="connsiteY12" fmla="*/ 50403 h 93662"/>
              <a:gd name="connsiteX13" fmla="*/ 46434 w 153591"/>
              <a:gd name="connsiteY13" fmla="*/ 86122 h 93662"/>
              <a:gd name="connsiteX14" fmla="*/ 3572 w 153591"/>
              <a:gd name="connsiteY14" fmla="*/ 59928 h 9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591" h="93662">
                <a:moveTo>
                  <a:pt x="3572" y="59928"/>
                </a:moveTo>
                <a:cubicBezTo>
                  <a:pt x="0" y="48022"/>
                  <a:pt x="12700" y="24606"/>
                  <a:pt x="25003" y="14684"/>
                </a:cubicBezTo>
                <a:cubicBezTo>
                  <a:pt x="37306" y="4762"/>
                  <a:pt x="61516" y="794"/>
                  <a:pt x="77391" y="397"/>
                </a:cubicBezTo>
                <a:cubicBezTo>
                  <a:pt x="93266" y="0"/>
                  <a:pt x="108347" y="5953"/>
                  <a:pt x="120253" y="12303"/>
                </a:cubicBezTo>
                <a:cubicBezTo>
                  <a:pt x="132159" y="18653"/>
                  <a:pt x="144065" y="28972"/>
                  <a:pt x="148828" y="38497"/>
                </a:cubicBezTo>
                <a:cubicBezTo>
                  <a:pt x="153591" y="48022"/>
                  <a:pt x="151606" y="61119"/>
                  <a:pt x="148828" y="69453"/>
                </a:cubicBezTo>
                <a:cubicBezTo>
                  <a:pt x="146050" y="77787"/>
                  <a:pt x="141287" y="84931"/>
                  <a:pt x="132159" y="88503"/>
                </a:cubicBezTo>
                <a:cubicBezTo>
                  <a:pt x="123031" y="92075"/>
                  <a:pt x="101996" y="93662"/>
                  <a:pt x="94059" y="90884"/>
                </a:cubicBezTo>
                <a:cubicBezTo>
                  <a:pt x="86122" y="88106"/>
                  <a:pt x="82947" y="75009"/>
                  <a:pt x="84534" y="71834"/>
                </a:cubicBezTo>
                <a:cubicBezTo>
                  <a:pt x="86121" y="68659"/>
                  <a:pt x="99615" y="74215"/>
                  <a:pt x="103584" y="71834"/>
                </a:cubicBezTo>
                <a:cubicBezTo>
                  <a:pt x="107553" y="69453"/>
                  <a:pt x="110728" y="61516"/>
                  <a:pt x="108347" y="57547"/>
                </a:cubicBezTo>
                <a:cubicBezTo>
                  <a:pt x="105966" y="53578"/>
                  <a:pt x="96441" y="49213"/>
                  <a:pt x="89297" y="48022"/>
                </a:cubicBezTo>
                <a:cubicBezTo>
                  <a:pt x="82153" y="46831"/>
                  <a:pt x="72628" y="44053"/>
                  <a:pt x="65484" y="50403"/>
                </a:cubicBezTo>
                <a:cubicBezTo>
                  <a:pt x="58340" y="56753"/>
                  <a:pt x="56753" y="84931"/>
                  <a:pt x="46434" y="86122"/>
                </a:cubicBezTo>
                <a:cubicBezTo>
                  <a:pt x="36115" y="87313"/>
                  <a:pt x="7144" y="71834"/>
                  <a:pt x="3572" y="59928"/>
                </a:cubicBezTo>
                <a:close/>
              </a:path>
            </a:pathLst>
          </a:custGeom>
          <a:solidFill>
            <a:schemeClr val="accent6">
              <a:lumMod val="20000"/>
              <a:lumOff val="80000"/>
            </a:schemeClr>
          </a:solidFill>
          <a:ln w="9525" cap="flat" cmpd="sng" algn="ctr">
            <a:solidFill>
              <a:schemeClr val="bg2">
                <a:lumMod val="90000"/>
              </a:schemeClr>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cxnSp>
        <p:nvCxnSpPr>
          <p:cNvPr id="55360" name="Straight Connector 23">
            <a:extLst>
              <a:ext uri="{FF2B5EF4-FFF2-40B4-BE49-F238E27FC236}">
                <a16:creationId xmlns:a16="http://schemas.microsoft.com/office/drawing/2014/main" id="{1C2ABB2C-91F3-71A7-4175-04E5D6539C85}"/>
              </a:ext>
            </a:extLst>
          </p:cNvPr>
          <p:cNvCxnSpPr>
            <a:cxnSpLocks noChangeShapeType="1"/>
          </p:cNvCxnSpPr>
          <p:nvPr/>
        </p:nvCxnSpPr>
        <p:spPr bwMode="auto">
          <a:xfrm rot="5400000">
            <a:off x="3806032" y="2786857"/>
            <a:ext cx="13795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5361" name="Text Box 4">
            <a:extLst>
              <a:ext uri="{FF2B5EF4-FFF2-40B4-BE49-F238E27FC236}">
                <a16:creationId xmlns:a16="http://schemas.microsoft.com/office/drawing/2014/main" id="{FF4E37D6-592C-CE0E-3D64-48052668892D}"/>
              </a:ext>
            </a:extLst>
          </p:cNvPr>
          <p:cNvSpPr txBox="1">
            <a:spLocks noChangeArrowheads="1"/>
          </p:cNvSpPr>
          <p:nvPr/>
        </p:nvSpPr>
        <p:spPr bwMode="auto">
          <a:xfrm>
            <a:off x="1881189" y="3557588"/>
            <a:ext cx="2663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lnSpc>
                <a:spcPct val="90000"/>
              </a:lnSpc>
              <a:spcBef>
                <a:spcPct val="0"/>
              </a:spcBef>
              <a:buFontTx/>
              <a:buNone/>
            </a:pPr>
            <a:r>
              <a:rPr lang="en-US" altLang="el-GR" sz="1600">
                <a:cs typeface="Arial" panose="020B0604020202020204" pitchFamily="34" charset="0"/>
              </a:rPr>
              <a:t>Normal (1x)</a:t>
            </a:r>
          </a:p>
          <a:p>
            <a:pPr algn="ctr" eaLnBrk="1" hangingPunct="1">
              <a:lnSpc>
                <a:spcPct val="90000"/>
              </a:lnSpc>
              <a:spcBef>
                <a:spcPct val="0"/>
              </a:spcBef>
              <a:buFontTx/>
              <a:buNone/>
            </a:pPr>
            <a:r>
              <a:rPr lang="en-US" altLang="el-GR" sz="1600">
                <a:cs typeface="Arial" panose="020B0604020202020204" pitchFamily="34" charset="0"/>
              </a:rPr>
              <a:t>~ 25,000-50,000 HER</a:t>
            </a:r>
            <a:r>
              <a:rPr lang="el-GR" altLang="el-GR" sz="1600">
                <a:cs typeface="Arial" panose="020B0604020202020204" pitchFamily="34" charset="0"/>
              </a:rPr>
              <a:t>-</a:t>
            </a:r>
            <a:r>
              <a:rPr lang="en-US" altLang="el-GR" sz="1600">
                <a:cs typeface="Arial" panose="020B0604020202020204" pitchFamily="34" charset="0"/>
              </a:rPr>
              <a:t>2 receptors</a:t>
            </a:r>
          </a:p>
        </p:txBody>
      </p:sp>
      <p:sp>
        <p:nvSpPr>
          <p:cNvPr id="55362" name="Text Box 5">
            <a:extLst>
              <a:ext uri="{FF2B5EF4-FFF2-40B4-BE49-F238E27FC236}">
                <a16:creationId xmlns:a16="http://schemas.microsoft.com/office/drawing/2014/main" id="{7493CD4E-A33C-5E5B-10DF-68BDA9BD575B}"/>
              </a:ext>
            </a:extLst>
          </p:cNvPr>
          <p:cNvSpPr txBox="1">
            <a:spLocks noChangeArrowheads="1"/>
          </p:cNvSpPr>
          <p:nvPr/>
        </p:nvSpPr>
        <p:spPr bwMode="auto">
          <a:xfrm>
            <a:off x="4848226" y="4930776"/>
            <a:ext cx="22701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lnSpc>
                <a:spcPct val="90000"/>
              </a:lnSpc>
              <a:spcBef>
                <a:spcPct val="0"/>
              </a:spcBef>
              <a:buFontTx/>
              <a:buNone/>
            </a:pPr>
            <a:br>
              <a:rPr lang="en-US" altLang="el-GR" sz="1600">
                <a:cs typeface="Arial" panose="020B0604020202020204" pitchFamily="34" charset="0"/>
              </a:rPr>
            </a:br>
            <a:r>
              <a:rPr lang="en-US" altLang="el-GR" sz="1600">
                <a:cs typeface="Arial" panose="020B0604020202020204" pitchFamily="34" charset="0"/>
              </a:rPr>
              <a:t>HER</a:t>
            </a:r>
            <a:r>
              <a:rPr lang="el-GR" altLang="el-GR" sz="1600">
                <a:cs typeface="Arial" panose="020B0604020202020204" pitchFamily="34" charset="0"/>
              </a:rPr>
              <a:t>-</a:t>
            </a:r>
            <a:r>
              <a:rPr lang="en-US" altLang="el-GR" sz="1600">
                <a:cs typeface="Arial" panose="020B0604020202020204" pitchFamily="34" charset="0"/>
              </a:rPr>
              <a:t>2 over-expression (10-100x)</a:t>
            </a:r>
          </a:p>
          <a:p>
            <a:pPr algn="ctr" eaLnBrk="1" hangingPunct="1">
              <a:lnSpc>
                <a:spcPct val="90000"/>
              </a:lnSpc>
              <a:spcBef>
                <a:spcPct val="0"/>
              </a:spcBef>
              <a:buFontTx/>
              <a:buNone/>
            </a:pPr>
            <a:r>
              <a:rPr lang="en-US" altLang="el-GR" sz="1600">
                <a:cs typeface="Arial" panose="020B0604020202020204" pitchFamily="34" charset="0"/>
              </a:rPr>
              <a:t>Up to ~ 2,000,000 </a:t>
            </a:r>
            <a:br>
              <a:rPr lang="en-US" altLang="el-GR" sz="1600">
                <a:cs typeface="Arial" panose="020B0604020202020204" pitchFamily="34" charset="0"/>
              </a:rPr>
            </a:br>
            <a:r>
              <a:rPr lang="en-US" altLang="el-GR" sz="1600">
                <a:cs typeface="Arial" panose="020B0604020202020204" pitchFamily="34" charset="0"/>
              </a:rPr>
              <a:t>HER</a:t>
            </a:r>
            <a:r>
              <a:rPr lang="el-GR" altLang="el-GR" sz="1600">
                <a:cs typeface="Arial" panose="020B0604020202020204" pitchFamily="34" charset="0"/>
              </a:rPr>
              <a:t>-</a:t>
            </a:r>
            <a:r>
              <a:rPr lang="en-US" altLang="el-GR" sz="1600">
                <a:cs typeface="Arial" panose="020B0604020202020204" pitchFamily="34" charset="0"/>
              </a:rPr>
              <a:t>2 receptors</a:t>
            </a:r>
          </a:p>
        </p:txBody>
      </p:sp>
      <p:sp>
        <p:nvSpPr>
          <p:cNvPr id="55363" name="Text Box 7">
            <a:extLst>
              <a:ext uri="{FF2B5EF4-FFF2-40B4-BE49-F238E27FC236}">
                <a16:creationId xmlns:a16="http://schemas.microsoft.com/office/drawing/2014/main" id="{D7DCFAB2-5579-D967-E5DA-AE5D79198173}"/>
              </a:ext>
            </a:extLst>
          </p:cNvPr>
          <p:cNvSpPr txBox="1">
            <a:spLocks noChangeArrowheads="1"/>
          </p:cNvSpPr>
          <p:nvPr/>
        </p:nvSpPr>
        <p:spPr bwMode="auto">
          <a:xfrm>
            <a:off x="7019926" y="6067426"/>
            <a:ext cx="3305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lnSpc>
                <a:spcPct val="90000"/>
              </a:lnSpc>
              <a:spcBef>
                <a:spcPct val="0"/>
              </a:spcBef>
              <a:buFontTx/>
              <a:buNone/>
            </a:pPr>
            <a:r>
              <a:rPr lang="en-US" altLang="el-GR" sz="1600">
                <a:cs typeface="Arial" panose="020B0604020202020204" pitchFamily="34" charset="0"/>
              </a:rPr>
              <a:t>Un-controlled cellular proliferation</a:t>
            </a:r>
          </a:p>
        </p:txBody>
      </p:sp>
      <p:sp>
        <p:nvSpPr>
          <p:cNvPr id="55364" name="Text Box 10">
            <a:extLst>
              <a:ext uri="{FF2B5EF4-FFF2-40B4-BE49-F238E27FC236}">
                <a16:creationId xmlns:a16="http://schemas.microsoft.com/office/drawing/2014/main" id="{AFBBE311-C229-D8A9-86D2-0E13917D3A20}"/>
              </a:ext>
            </a:extLst>
          </p:cNvPr>
          <p:cNvSpPr txBox="1">
            <a:spLocks noChangeArrowheads="1"/>
          </p:cNvSpPr>
          <p:nvPr/>
        </p:nvSpPr>
        <p:spPr bwMode="auto">
          <a:xfrm>
            <a:off x="6324601" y="1477963"/>
            <a:ext cx="3852863" cy="1016000"/>
          </a:xfrm>
          <a:prstGeom prst="rect">
            <a:avLst/>
          </a:prstGeom>
          <a:noFill/>
          <a:ln w="38100" algn="ctr">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33375" defTabSz="449263">
              <a:spcBef>
                <a:spcPct val="20000"/>
              </a:spcBef>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600">
                <a:solidFill>
                  <a:schemeClr val="bg1"/>
                </a:solidFill>
                <a:latin typeface="Arial" panose="020B0604020202020204" pitchFamily="34" charset="0"/>
              </a:defRPr>
            </a:lvl1pPr>
            <a:lvl2pPr marL="742950" indent="-285750" defTabSz="449263">
              <a:spcBef>
                <a:spcPct val="20000"/>
              </a:spcBef>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a:solidFill>
                  <a:schemeClr val="bg1"/>
                </a:solidFill>
                <a:latin typeface="Arial" panose="020B0604020202020204" pitchFamily="34" charset="0"/>
              </a:defRPr>
            </a:lvl2pPr>
            <a:lvl3pPr marL="1143000" indent="-228600" defTabSz="449263">
              <a:spcBef>
                <a:spcPct val="20000"/>
              </a:spcBef>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a:solidFill>
                  <a:schemeClr val="bg1"/>
                </a:solidFill>
                <a:latin typeface="Arial" panose="020B0604020202020204" pitchFamily="34" charset="0"/>
              </a:defRPr>
            </a:lvl3pPr>
            <a:lvl4pPr marL="1600200" indent="-228600" defTabSz="449263">
              <a:spcBef>
                <a:spcPct val="20000"/>
              </a:spcBef>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200">
                <a:solidFill>
                  <a:schemeClr val="bg1"/>
                </a:solidFill>
                <a:latin typeface="Arial" panose="020B0604020202020204" pitchFamily="34" charset="0"/>
              </a:defRPr>
            </a:lvl4pPr>
            <a:lvl5pPr marL="2057400" indent="-228600" defTabSz="449263">
              <a:spcBef>
                <a:spcPct val="20000"/>
              </a:spcBef>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000">
                <a:solidFill>
                  <a:schemeClr val="bg1"/>
                </a:solidFill>
                <a:latin typeface="Arial" panose="020B0604020202020204" pitchFamily="34" charset="0"/>
              </a:defRPr>
            </a:lvl5pPr>
            <a:lvl6pPr marL="2514600" indent="-228600" defTabSz="449263" eaLnBrk="0" fontAlgn="base" hangingPunct="0">
              <a:spcBef>
                <a:spcPct val="20000"/>
              </a:spcBef>
              <a:spcAft>
                <a:spcPct val="0"/>
              </a:spcAft>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000">
                <a:solidFill>
                  <a:schemeClr val="bg1"/>
                </a:solidFill>
                <a:latin typeface="Arial" panose="020B0604020202020204" pitchFamily="34" charset="0"/>
              </a:defRPr>
            </a:lvl6pPr>
            <a:lvl7pPr marL="2971800" indent="-228600" defTabSz="449263" eaLnBrk="0" fontAlgn="base" hangingPunct="0">
              <a:spcBef>
                <a:spcPct val="20000"/>
              </a:spcBef>
              <a:spcAft>
                <a:spcPct val="0"/>
              </a:spcAft>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000">
                <a:solidFill>
                  <a:schemeClr val="bg1"/>
                </a:solidFill>
                <a:latin typeface="Arial" panose="020B0604020202020204" pitchFamily="34" charset="0"/>
              </a:defRPr>
            </a:lvl7pPr>
            <a:lvl8pPr marL="3429000" indent="-228600" defTabSz="449263" eaLnBrk="0" fontAlgn="base" hangingPunct="0">
              <a:spcBef>
                <a:spcPct val="20000"/>
              </a:spcBef>
              <a:spcAft>
                <a:spcPct val="0"/>
              </a:spcAft>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000">
                <a:solidFill>
                  <a:schemeClr val="bg1"/>
                </a:solidFill>
                <a:latin typeface="Arial" panose="020B0604020202020204" pitchFamily="34" charset="0"/>
              </a:defRPr>
            </a:lvl8pPr>
            <a:lvl9pPr marL="3886200" indent="-228600" defTabSz="449263" eaLnBrk="0" fontAlgn="base" hangingPunct="0">
              <a:spcBef>
                <a:spcPct val="20000"/>
              </a:spcBef>
              <a:spcAft>
                <a:spcPct val="0"/>
              </a:spcAft>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000">
                <a:solidFill>
                  <a:schemeClr val="bg1"/>
                </a:solidFill>
                <a:latin typeface="Arial" panose="020B0604020202020204" pitchFamily="34" charset="0"/>
              </a:defRPr>
            </a:lvl9pPr>
          </a:lstStyle>
          <a:p>
            <a:pPr algn="ctr">
              <a:spcBef>
                <a:spcPts val="800"/>
              </a:spcBef>
              <a:buClr>
                <a:srgbClr val="000000"/>
              </a:buClr>
              <a:buNone/>
            </a:pPr>
            <a:r>
              <a:rPr lang="el-GR" altLang="el-GR" sz="2000">
                <a:latin typeface="Calibri" panose="020F0502020204030204" pitchFamily="34" charset="0"/>
                <a:cs typeface="Arial" panose="020B0604020202020204" pitchFamily="34" charset="0"/>
              </a:rPr>
              <a:t> </a:t>
            </a:r>
            <a:r>
              <a:rPr lang="en-US" altLang="el-GR" sz="2000">
                <a:latin typeface="Calibri" panose="020F0502020204030204" pitchFamily="34" charset="0"/>
                <a:cs typeface="Arial" panose="020B0604020202020204" pitchFamily="34" charset="0"/>
              </a:rPr>
              <a:t>Almost </a:t>
            </a:r>
            <a:r>
              <a:rPr lang="it-IT" altLang="el-GR" sz="2000">
                <a:latin typeface="Calibri" panose="020F0502020204030204" pitchFamily="34" charset="0"/>
                <a:ea typeface="MS PGothic" panose="020B0600070205080204" pitchFamily="34" charset="-128"/>
                <a:cs typeface="Arial" panose="020B0604020202020204" pitchFamily="34" charset="0"/>
              </a:rPr>
              <a:t>15-20% of breast carcinomas over-express</a:t>
            </a:r>
            <a:r>
              <a:rPr lang="el-GR" altLang="el-GR" sz="2000">
                <a:latin typeface="Calibri" panose="020F0502020204030204" pitchFamily="34" charset="0"/>
                <a:ea typeface="MS PGothic" panose="020B0600070205080204" pitchFamily="34" charset="-128"/>
                <a:cs typeface="Arial" panose="020B0604020202020204" pitchFamily="34" charset="0"/>
              </a:rPr>
              <a:t> </a:t>
            </a:r>
            <a:r>
              <a:rPr lang="it-IT" altLang="el-GR" sz="2000">
                <a:latin typeface="Calibri" panose="020F0502020204030204" pitchFamily="34" charset="0"/>
                <a:ea typeface="MS PGothic" panose="020B0600070205080204" pitchFamily="34" charset="-128"/>
                <a:cs typeface="Arial" panose="020B0604020202020204" pitchFamily="34" charset="0"/>
              </a:rPr>
              <a:t>HER</a:t>
            </a:r>
            <a:r>
              <a:rPr lang="el-GR" altLang="el-GR" sz="2000">
                <a:latin typeface="Calibri" panose="020F0502020204030204" pitchFamily="34" charset="0"/>
                <a:ea typeface="MS PGothic" panose="020B0600070205080204" pitchFamily="34" charset="-128"/>
                <a:cs typeface="Arial" panose="020B0604020202020204" pitchFamily="34" charset="0"/>
              </a:rPr>
              <a:t>-</a:t>
            </a:r>
            <a:r>
              <a:rPr lang="it-IT" altLang="el-GR" sz="2000">
                <a:latin typeface="Calibri" panose="020F0502020204030204" pitchFamily="34" charset="0"/>
                <a:ea typeface="MS PGothic" panose="020B0600070205080204" pitchFamily="34" charset="-128"/>
                <a:cs typeface="Arial" panose="020B0604020202020204" pitchFamily="34" charset="0"/>
              </a:rPr>
              <a:t>2 protein</a:t>
            </a:r>
          </a:p>
        </p:txBody>
      </p:sp>
      <p:sp>
        <p:nvSpPr>
          <p:cNvPr id="38" name="Oval 37">
            <a:extLst>
              <a:ext uri="{FF2B5EF4-FFF2-40B4-BE49-F238E27FC236}">
                <a16:creationId xmlns:a16="http://schemas.microsoft.com/office/drawing/2014/main" id="{B970DBBC-C0C1-4150-38B1-3AD1EB6DFDB6}"/>
              </a:ext>
            </a:extLst>
          </p:cNvPr>
          <p:cNvSpPr/>
          <p:nvPr/>
        </p:nvSpPr>
        <p:spPr bwMode="auto">
          <a:xfrm rot="1910877">
            <a:off x="3986213" y="3157538"/>
            <a:ext cx="95250" cy="61912"/>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9" name="Oval 38">
            <a:extLst>
              <a:ext uri="{FF2B5EF4-FFF2-40B4-BE49-F238E27FC236}">
                <a16:creationId xmlns:a16="http://schemas.microsoft.com/office/drawing/2014/main" id="{D18850EF-3EF2-5C38-1FD9-6787502074BC}"/>
              </a:ext>
            </a:extLst>
          </p:cNvPr>
          <p:cNvSpPr/>
          <p:nvPr/>
        </p:nvSpPr>
        <p:spPr bwMode="auto">
          <a:xfrm rot="2291758">
            <a:off x="3889375" y="2873375"/>
            <a:ext cx="90488" cy="587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40" name="Oval 39">
            <a:extLst>
              <a:ext uri="{FF2B5EF4-FFF2-40B4-BE49-F238E27FC236}">
                <a16:creationId xmlns:a16="http://schemas.microsoft.com/office/drawing/2014/main" id="{3DEC06FC-4F72-E965-0A30-1E69BDE41B20}"/>
              </a:ext>
            </a:extLst>
          </p:cNvPr>
          <p:cNvSpPr/>
          <p:nvPr/>
        </p:nvSpPr>
        <p:spPr bwMode="auto">
          <a:xfrm rot="2291758">
            <a:off x="3743325" y="2901951"/>
            <a:ext cx="82550" cy="53975"/>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41" name="Oval 40">
            <a:extLst>
              <a:ext uri="{FF2B5EF4-FFF2-40B4-BE49-F238E27FC236}">
                <a16:creationId xmlns:a16="http://schemas.microsoft.com/office/drawing/2014/main" id="{C5C9C6BE-6F8C-83CE-6E62-2734550C1147}"/>
              </a:ext>
            </a:extLst>
          </p:cNvPr>
          <p:cNvSpPr/>
          <p:nvPr/>
        </p:nvSpPr>
        <p:spPr bwMode="auto">
          <a:xfrm rot="2291758">
            <a:off x="3827463" y="3302001"/>
            <a:ext cx="80962" cy="53975"/>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42" name="Oval 41">
            <a:extLst>
              <a:ext uri="{FF2B5EF4-FFF2-40B4-BE49-F238E27FC236}">
                <a16:creationId xmlns:a16="http://schemas.microsoft.com/office/drawing/2014/main" id="{CA397C67-245E-52B8-6771-BC2EC8F3B9B8}"/>
              </a:ext>
            </a:extLst>
          </p:cNvPr>
          <p:cNvSpPr/>
          <p:nvPr/>
        </p:nvSpPr>
        <p:spPr bwMode="auto">
          <a:xfrm rot="18106941">
            <a:off x="4098132" y="3350420"/>
            <a:ext cx="82550" cy="52387"/>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43" name="Oval 42">
            <a:extLst>
              <a:ext uri="{FF2B5EF4-FFF2-40B4-BE49-F238E27FC236}">
                <a16:creationId xmlns:a16="http://schemas.microsoft.com/office/drawing/2014/main" id="{1DBC0ABF-0497-257C-C5E1-B3725181E499}"/>
              </a:ext>
            </a:extLst>
          </p:cNvPr>
          <p:cNvSpPr/>
          <p:nvPr/>
        </p:nvSpPr>
        <p:spPr bwMode="auto">
          <a:xfrm rot="18106941">
            <a:off x="3058319" y="3177381"/>
            <a:ext cx="82550" cy="7778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44" name="Oval 43">
            <a:extLst>
              <a:ext uri="{FF2B5EF4-FFF2-40B4-BE49-F238E27FC236}">
                <a16:creationId xmlns:a16="http://schemas.microsoft.com/office/drawing/2014/main" id="{FD7967CD-AF33-52A2-ED86-96EDB1D59724}"/>
              </a:ext>
            </a:extLst>
          </p:cNvPr>
          <p:cNvSpPr/>
          <p:nvPr/>
        </p:nvSpPr>
        <p:spPr bwMode="auto">
          <a:xfrm rot="18106941">
            <a:off x="2855913" y="3317875"/>
            <a:ext cx="95250" cy="44450"/>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45" name="Oval 44">
            <a:extLst>
              <a:ext uri="{FF2B5EF4-FFF2-40B4-BE49-F238E27FC236}">
                <a16:creationId xmlns:a16="http://schemas.microsoft.com/office/drawing/2014/main" id="{6386F699-3ADB-FED8-16A3-0CF6F7005176}"/>
              </a:ext>
            </a:extLst>
          </p:cNvPr>
          <p:cNvSpPr/>
          <p:nvPr/>
        </p:nvSpPr>
        <p:spPr bwMode="auto">
          <a:xfrm rot="19665769">
            <a:off x="2992438" y="3048000"/>
            <a:ext cx="93662" cy="460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46" name="Oval 45">
            <a:extLst>
              <a:ext uri="{FF2B5EF4-FFF2-40B4-BE49-F238E27FC236}">
                <a16:creationId xmlns:a16="http://schemas.microsoft.com/office/drawing/2014/main" id="{20D4ECE7-BAAF-6537-53B0-0451D0A31ADA}"/>
              </a:ext>
            </a:extLst>
          </p:cNvPr>
          <p:cNvSpPr/>
          <p:nvPr/>
        </p:nvSpPr>
        <p:spPr bwMode="auto">
          <a:xfrm rot="18933886">
            <a:off x="3151188" y="2914650"/>
            <a:ext cx="95250" cy="460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47" name="Oval 46">
            <a:extLst>
              <a:ext uri="{FF2B5EF4-FFF2-40B4-BE49-F238E27FC236}">
                <a16:creationId xmlns:a16="http://schemas.microsoft.com/office/drawing/2014/main" id="{85E7FF8F-61F5-E86C-E380-5E3A7EEFAA97}"/>
              </a:ext>
            </a:extLst>
          </p:cNvPr>
          <p:cNvSpPr/>
          <p:nvPr/>
        </p:nvSpPr>
        <p:spPr bwMode="auto">
          <a:xfrm rot="20302045">
            <a:off x="3344863" y="2822575"/>
            <a:ext cx="93662" cy="460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65" name="Freeform 64">
            <a:extLst>
              <a:ext uri="{FF2B5EF4-FFF2-40B4-BE49-F238E27FC236}">
                <a16:creationId xmlns:a16="http://schemas.microsoft.com/office/drawing/2014/main" id="{74F81310-CCCA-4EA4-EFE9-447C052443D9}"/>
              </a:ext>
            </a:extLst>
          </p:cNvPr>
          <p:cNvSpPr/>
          <p:nvPr/>
        </p:nvSpPr>
        <p:spPr bwMode="auto">
          <a:xfrm rot="20866963">
            <a:off x="2270126" y="3006725"/>
            <a:ext cx="119063"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nvGrpSpPr>
          <p:cNvPr id="55376" name="Group 62">
            <a:extLst>
              <a:ext uri="{FF2B5EF4-FFF2-40B4-BE49-F238E27FC236}">
                <a16:creationId xmlns:a16="http://schemas.microsoft.com/office/drawing/2014/main" id="{57505615-5ECF-774B-6C87-520449DD66C0}"/>
              </a:ext>
            </a:extLst>
          </p:cNvPr>
          <p:cNvGrpSpPr>
            <a:grpSpLocks/>
          </p:cNvGrpSpPr>
          <p:nvPr/>
        </p:nvGrpSpPr>
        <p:grpSpPr bwMode="auto">
          <a:xfrm>
            <a:off x="2239963" y="3014663"/>
            <a:ext cx="119062" cy="139700"/>
            <a:chOff x="1026318" y="2671763"/>
            <a:chExt cx="119062" cy="140492"/>
          </a:xfrm>
        </p:grpSpPr>
        <p:sp>
          <p:nvSpPr>
            <p:cNvPr id="62" name="Freeform 61">
              <a:extLst>
                <a:ext uri="{FF2B5EF4-FFF2-40B4-BE49-F238E27FC236}">
                  <a16:creationId xmlns:a16="http://schemas.microsoft.com/office/drawing/2014/main" id="{5CD2DDE9-AA05-B828-8174-035E88C3B646}"/>
                </a:ext>
              </a:extLst>
            </p:cNvPr>
            <p:cNvSpPr/>
            <p:nvPr/>
          </p:nvSpPr>
          <p:spPr bwMode="auto">
            <a:xfrm>
              <a:off x="1026318" y="2678149"/>
              <a:ext cx="119062" cy="134106"/>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60" name="Oval 59">
              <a:extLst>
                <a:ext uri="{FF2B5EF4-FFF2-40B4-BE49-F238E27FC236}">
                  <a16:creationId xmlns:a16="http://schemas.microsoft.com/office/drawing/2014/main" id="{A283A331-9250-50B8-827D-1BEF78721DF1}"/>
                </a:ext>
              </a:extLst>
            </p:cNvPr>
            <p:cNvSpPr/>
            <p:nvPr/>
          </p:nvSpPr>
          <p:spPr bwMode="auto">
            <a:xfrm>
              <a:off x="1040605" y="2671763"/>
              <a:ext cx="68263" cy="83018"/>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67" name="Freeform 66">
            <a:extLst>
              <a:ext uri="{FF2B5EF4-FFF2-40B4-BE49-F238E27FC236}">
                <a16:creationId xmlns:a16="http://schemas.microsoft.com/office/drawing/2014/main" id="{87D84345-DF42-D336-528F-B88D87F7937D}"/>
              </a:ext>
            </a:extLst>
          </p:cNvPr>
          <p:cNvSpPr/>
          <p:nvPr/>
        </p:nvSpPr>
        <p:spPr bwMode="auto">
          <a:xfrm rot="977727">
            <a:off x="3929063" y="1843088"/>
            <a:ext cx="119062"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nvGrpSpPr>
          <p:cNvPr id="55378" name="Group 67">
            <a:extLst>
              <a:ext uri="{FF2B5EF4-FFF2-40B4-BE49-F238E27FC236}">
                <a16:creationId xmlns:a16="http://schemas.microsoft.com/office/drawing/2014/main" id="{F8401EE8-DA21-D16D-F6A5-809C07EF277F}"/>
              </a:ext>
            </a:extLst>
          </p:cNvPr>
          <p:cNvGrpSpPr>
            <a:grpSpLocks/>
          </p:cNvGrpSpPr>
          <p:nvPr/>
        </p:nvGrpSpPr>
        <p:grpSpPr bwMode="auto">
          <a:xfrm rot="1710764">
            <a:off x="3911601" y="1836738"/>
            <a:ext cx="119063" cy="139700"/>
            <a:chOff x="1026318" y="2671763"/>
            <a:chExt cx="119062" cy="140492"/>
          </a:xfrm>
        </p:grpSpPr>
        <p:sp>
          <p:nvSpPr>
            <p:cNvPr id="69" name="Freeform 68">
              <a:extLst>
                <a:ext uri="{FF2B5EF4-FFF2-40B4-BE49-F238E27FC236}">
                  <a16:creationId xmlns:a16="http://schemas.microsoft.com/office/drawing/2014/main" id="{340E0C9C-D743-5B25-967F-33994A531A0B}"/>
                </a:ext>
              </a:extLst>
            </p:cNvPr>
            <p:cNvSpPr/>
            <p:nvPr/>
          </p:nvSpPr>
          <p:spPr bwMode="auto">
            <a:xfrm>
              <a:off x="1024166" y="2674315"/>
              <a:ext cx="119061" cy="134106"/>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70" name="Oval 69">
              <a:extLst>
                <a:ext uri="{FF2B5EF4-FFF2-40B4-BE49-F238E27FC236}">
                  <a16:creationId xmlns:a16="http://schemas.microsoft.com/office/drawing/2014/main" id="{CDEE5929-252C-3993-9F12-40EC41EA3288}"/>
                </a:ext>
              </a:extLst>
            </p:cNvPr>
            <p:cNvSpPr/>
            <p:nvPr/>
          </p:nvSpPr>
          <p:spPr bwMode="auto">
            <a:xfrm>
              <a:off x="1038594" y="2669515"/>
              <a:ext cx="68262" cy="83018"/>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71" name="Freeform 70">
            <a:extLst>
              <a:ext uri="{FF2B5EF4-FFF2-40B4-BE49-F238E27FC236}">
                <a16:creationId xmlns:a16="http://schemas.microsoft.com/office/drawing/2014/main" id="{1BFF61CF-CD69-129A-36E4-CE200460887D}"/>
              </a:ext>
            </a:extLst>
          </p:cNvPr>
          <p:cNvSpPr/>
          <p:nvPr/>
        </p:nvSpPr>
        <p:spPr bwMode="auto">
          <a:xfrm rot="977727">
            <a:off x="3513139" y="1833563"/>
            <a:ext cx="117475"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72" name="Freeform 71">
            <a:extLst>
              <a:ext uri="{FF2B5EF4-FFF2-40B4-BE49-F238E27FC236}">
                <a16:creationId xmlns:a16="http://schemas.microsoft.com/office/drawing/2014/main" id="{0E9C6FFA-DF5B-4B18-A0F6-9695D44C3C48}"/>
              </a:ext>
            </a:extLst>
          </p:cNvPr>
          <p:cNvSpPr/>
          <p:nvPr/>
        </p:nvSpPr>
        <p:spPr bwMode="auto">
          <a:xfrm rot="977727">
            <a:off x="2395538" y="2547938"/>
            <a:ext cx="119062"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73" name="Freeform 72">
            <a:extLst>
              <a:ext uri="{FF2B5EF4-FFF2-40B4-BE49-F238E27FC236}">
                <a16:creationId xmlns:a16="http://schemas.microsoft.com/office/drawing/2014/main" id="{120A41C6-8DFE-F24D-C48C-D223B0DEAD14}"/>
              </a:ext>
            </a:extLst>
          </p:cNvPr>
          <p:cNvSpPr/>
          <p:nvPr/>
        </p:nvSpPr>
        <p:spPr bwMode="auto">
          <a:xfrm rot="977727">
            <a:off x="2673351" y="2030414"/>
            <a:ext cx="100013" cy="1111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nvGrpSpPr>
          <p:cNvPr id="55382" name="Group 73">
            <a:extLst>
              <a:ext uri="{FF2B5EF4-FFF2-40B4-BE49-F238E27FC236}">
                <a16:creationId xmlns:a16="http://schemas.microsoft.com/office/drawing/2014/main" id="{320AA482-9306-CAF1-5836-DC517AE6BD58}"/>
              </a:ext>
            </a:extLst>
          </p:cNvPr>
          <p:cNvGrpSpPr>
            <a:grpSpLocks/>
          </p:cNvGrpSpPr>
          <p:nvPr/>
        </p:nvGrpSpPr>
        <p:grpSpPr bwMode="auto">
          <a:xfrm rot="2134707">
            <a:off x="2201863" y="2495551"/>
            <a:ext cx="76200" cy="87313"/>
            <a:chOff x="1026318" y="2671763"/>
            <a:chExt cx="119062" cy="140492"/>
          </a:xfrm>
        </p:grpSpPr>
        <p:sp>
          <p:nvSpPr>
            <p:cNvPr id="75" name="Freeform 74">
              <a:extLst>
                <a:ext uri="{FF2B5EF4-FFF2-40B4-BE49-F238E27FC236}">
                  <a16:creationId xmlns:a16="http://schemas.microsoft.com/office/drawing/2014/main" id="{7DB0E6A2-FF3C-8086-63E0-2F08243CC01D}"/>
                </a:ext>
              </a:extLst>
            </p:cNvPr>
            <p:cNvSpPr/>
            <p:nvPr/>
          </p:nvSpPr>
          <p:spPr bwMode="auto">
            <a:xfrm>
              <a:off x="1023579" y="2676043"/>
              <a:ext cx="119062" cy="13282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76" name="Oval 75">
              <a:extLst>
                <a:ext uri="{FF2B5EF4-FFF2-40B4-BE49-F238E27FC236}">
                  <a16:creationId xmlns:a16="http://schemas.microsoft.com/office/drawing/2014/main" id="{809F9398-B2BA-9896-5451-4D197477028A}"/>
                </a:ext>
              </a:extLst>
            </p:cNvPr>
            <p:cNvSpPr/>
            <p:nvPr/>
          </p:nvSpPr>
          <p:spPr bwMode="auto">
            <a:xfrm>
              <a:off x="1018224" y="2661284"/>
              <a:ext cx="69453" cy="84294"/>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77" name="Freeform 76">
            <a:extLst>
              <a:ext uri="{FF2B5EF4-FFF2-40B4-BE49-F238E27FC236}">
                <a16:creationId xmlns:a16="http://schemas.microsoft.com/office/drawing/2014/main" id="{CDFE5FBD-A260-F1A1-3580-819156BC5DC2}"/>
              </a:ext>
            </a:extLst>
          </p:cNvPr>
          <p:cNvSpPr/>
          <p:nvPr/>
        </p:nvSpPr>
        <p:spPr bwMode="auto">
          <a:xfrm>
            <a:off x="3130550" y="2574926"/>
            <a:ext cx="344488" cy="576263"/>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0" name="Freeform 29">
            <a:extLst>
              <a:ext uri="{FF2B5EF4-FFF2-40B4-BE49-F238E27FC236}">
                <a16:creationId xmlns:a16="http://schemas.microsoft.com/office/drawing/2014/main" id="{BB5C5048-48F5-6F78-FF49-4ED683A05D71}"/>
              </a:ext>
            </a:extLst>
          </p:cNvPr>
          <p:cNvSpPr/>
          <p:nvPr/>
        </p:nvSpPr>
        <p:spPr bwMode="auto">
          <a:xfrm>
            <a:off x="3332956" y="3073798"/>
            <a:ext cx="498476" cy="419497"/>
          </a:xfrm>
          <a:custGeom>
            <a:avLst/>
            <a:gdLst>
              <a:gd name="connsiteX0" fmla="*/ 12700 w 498476"/>
              <a:gd name="connsiteY0" fmla="*/ 398066 h 419497"/>
              <a:gd name="connsiteX1" fmla="*/ 24607 w 498476"/>
              <a:gd name="connsiteY1" fmla="*/ 271859 h 419497"/>
              <a:gd name="connsiteX2" fmla="*/ 55563 w 498476"/>
              <a:gd name="connsiteY2" fmla="*/ 178991 h 419497"/>
              <a:gd name="connsiteX3" fmla="*/ 115094 w 498476"/>
              <a:gd name="connsiteY3" fmla="*/ 102791 h 419497"/>
              <a:gd name="connsiteX4" fmla="*/ 200819 w 498476"/>
              <a:gd name="connsiteY4" fmla="*/ 40878 h 419497"/>
              <a:gd name="connsiteX5" fmla="*/ 298450 w 498476"/>
              <a:gd name="connsiteY5" fmla="*/ 5159 h 419497"/>
              <a:gd name="connsiteX6" fmla="*/ 388938 w 498476"/>
              <a:gd name="connsiteY6" fmla="*/ 9922 h 419497"/>
              <a:gd name="connsiteX7" fmla="*/ 453232 w 498476"/>
              <a:gd name="connsiteY7" fmla="*/ 55166 h 419497"/>
              <a:gd name="connsiteX8" fmla="*/ 486569 w 498476"/>
              <a:gd name="connsiteY8" fmla="*/ 112316 h 419497"/>
              <a:gd name="connsiteX9" fmla="*/ 491332 w 498476"/>
              <a:gd name="connsiteY9" fmla="*/ 178991 h 419497"/>
              <a:gd name="connsiteX10" fmla="*/ 443707 w 498476"/>
              <a:gd name="connsiteY10" fmla="*/ 238522 h 419497"/>
              <a:gd name="connsiteX11" fmla="*/ 362744 w 498476"/>
              <a:gd name="connsiteY11" fmla="*/ 238522 h 419497"/>
              <a:gd name="connsiteX12" fmla="*/ 329407 w 498476"/>
              <a:gd name="connsiteY12" fmla="*/ 181372 h 419497"/>
              <a:gd name="connsiteX13" fmla="*/ 353219 w 498476"/>
              <a:gd name="connsiteY13" fmla="*/ 152797 h 419497"/>
              <a:gd name="connsiteX14" fmla="*/ 367507 w 498476"/>
              <a:gd name="connsiteY14" fmla="*/ 169466 h 419497"/>
              <a:gd name="connsiteX15" fmla="*/ 400844 w 498476"/>
              <a:gd name="connsiteY15" fmla="*/ 159941 h 419497"/>
              <a:gd name="connsiteX16" fmla="*/ 386557 w 498476"/>
              <a:gd name="connsiteY16" fmla="*/ 131366 h 419497"/>
              <a:gd name="connsiteX17" fmla="*/ 343694 w 498476"/>
              <a:gd name="connsiteY17" fmla="*/ 126603 h 419497"/>
              <a:gd name="connsiteX18" fmla="*/ 300832 w 498476"/>
              <a:gd name="connsiteY18" fmla="*/ 157559 h 419497"/>
              <a:gd name="connsiteX19" fmla="*/ 269875 w 498476"/>
              <a:gd name="connsiteY19" fmla="*/ 202803 h 419497"/>
              <a:gd name="connsiteX20" fmla="*/ 250825 w 498476"/>
              <a:gd name="connsiteY20" fmla="*/ 283766 h 419497"/>
              <a:gd name="connsiteX21" fmla="*/ 272257 w 498476"/>
              <a:gd name="connsiteY21" fmla="*/ 348059 h 419497"/>
              <a:gd name="connsiteX22" fmla="*/ 288925 w 498476"/>
              <a:gd name="connsiteY22" fmla="*/ 383778 h 419497"/>
              <a:gd name="connsiteX23" fmla="*/ 286544 w 498476"/>
              <a:gd name="connsiteY23" fmla="*/ 400447 h 419497"/>
              <a:gd name="connsiteX24" fmla="*/ 205582 w 498476"/>
              <a:gd name="connsiteY24" fmla="*/ 398066 h 419497"/>
              <a:gd name="connsiteX25" fmla="*/ 100807 w 498476"/>
              <a:gd name="connsiteY25" fmla="*/ 400447 h 419497"/>
              <a:gd name="connsiteX26" fmla="*/ 12700 w 498476"/>
              <a:gd name="connsiteY26" fmla="*/ 398066 h 4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476" h="419497">
                <a:moveTo>
                  <a:pt x="12700" y="398066"/>
                </a:moveTo>
                <a:cubicBezTo>
                  <a:pt x="0" y="376635"/>
                  <a:pt x="17463" y="308371"/>
                  <a:pt x="24607" y="271859"/>
                </a:cubicBezTo>
                <a:cubicBezTo>
                  <a:pt x="31751" y="235347"/>
                  <a:pt x="40482" y="207169"/>
                  <a:pt x="55563" y="178991"/>
                </a:cubicBezTo>
                <a:cubicBezTo>
                  <a:pt x="70644" y="150813"/>
                  <a:pt x="90885" y="125810"/>
                  <a:pt x="115094" y="102791"/>
                </a:cubicBezTo>
                <a:cubicBezTo>
                  <a:pt x="139303" y="79772"/>
                  <a:pt x="170260" y="57150"/>
                  <a:pt x="200819" y="40878"/>
                </a:cubicBezTo>
                <a:cubicBezTo>
                  <a:pt x="231378" y="24606"/>
                  <a:pt x="267097" y="10318"/>
                  <a:pt x="298450" y="5159"/>
                </a:cubicBezTo>
                <a:cubicBezTo>
                  <a:pt x="329803" y="0"/>
                  <a:pt x="363141" y="1588"/>
                  <a:pt x="388938" y="9922"/>
                </a:cubicBezTo>
                <a:cubicBezTo>
                  <a:pt x="414735" y="18256"/>
                  <a:pt x="436960" y="38100"/>
                  <a:pt x="453232" y="55166"/>
                </a:cubicBezTo>
                <a:cubicBezTo>
                  <a:pt x="469504" y="72232"/>
                  <a:pt x="480219" y="91679"/>
                  <a:pt x="486569" y="112316"/>
                </a:cubicBezTo>
                <a:cubicBezTo>
                  <a:pt x="492919" y="132953"/>
                  <a:pt x="498476" y="157957"/>
                  <a:pt x="491332" y="178991"/>
                </a:cubicBezTo>
                <a:cubicBezTo>
                  <a:pt x="484188" y="200025"/>
                  <a:pt x="465138" y="228600"/>
                  <a:pt x="443707" y="238522"/>
                </a:cubicBezTo>
                <a:cubicBezTo>
                  <a:pt x="422276" y="248444"/>
                  <a:pt x="381794" y="248047"/>
                  <a:pt x="362744" y="238522"/>
                </a:cubicBezTo>
                <a:cubicBezTo>
                  <a:pt x="343694" y="228997"/>
                  <a:pt x="330994" y="195659"/>
                  <a:pt x="329407" y="181372"/>
                </a:cubicBezTo>
                <a:cubicBezTo>
                  <a:pt x="327820" y="167085"/>
                  <a:pt x="346869" y="154781"/>
                  <a:pt x="353219" y="152797"/>
                </a:cubicBezTo>
                <a:cubicBezTo>
                  <a:pt x="359569" y="150813"/>
                  <a:pt x="359569" y="168275"/>
                  <a:pt x="367507" y="169466"/>
                </a:cubicBezTo>
                <a:cubicBezTo>
                  <a:pt x="375445" y="170657"/>
                  <a:pt x="397669" y="166291"/>
                  <a:pt x="400844" y="159941"/>
                </a:cubicBezTo>
                <a:cubicBezTo>
                  <a:pt x="404019" y="153591"/>
                  <a:pt x="396082" y="136922"/>
                  <a:pt x="386557" y="131366"/>
                </a:cubicBezTo>
                <a:cubicBezTo>
                  <a:pt x="377032" y="125810"/>
                  <a:pt x="357981" y="122238"/>
                  <a:pt x="343694" y="126603"/>
                </a:cubicBezTo>
                <a:cubicBezTo>
                  <a:pt x="329407" y="130968"/>
                  <a:pt x="313135" y="144859"/>
                  <a:pt x="300832" y="157559"/>
                </a:cubicBezTo>
                <a:cubicBezTo>
                  <a:pt x="288529" y="170259"/>
                  <a:pt x="278209" y="181769"/>
                  <a:pt x="269875" y="202803"/>
                </a:cubicBezTo>
                <a:cubicBezTo>
                  <a:pt x="261541" y="223837"/>
                  <a:pt x="250428" y="259557"/>
                  <a:pt x="250825" y="283766"/>
                </a:cubicBezTo>
                <a:cubicBezTo>
                  <a:pt x="251222" y="307975"/>
                  <a:pt x="265907" y="331390"/>
                  <a:pt x="272257" y="348059"/>
                </a:cubicBezTo>
                <a:cubicBezTo>
                  <a:pt x="278607" y="364728"/>
                  <a:pt x="286544" y="375047"/>
                  <a:pt x="288925" y="383778"/>
                </a:cubicBezTo>
                <a:cubicBezTo>
                  <a:pt x="291306" y="392509"/>
                  <a:pt x="300435" y="398066"/>
                  <a:pt x="286544" y="400447"/>
                </a:cubicBezTo>
                <a:cubicBezTo>
                  <a:pt x="272653" y="402828"/>
                  <a:pt x="236538" y="398066"/>
                  <a:pt x="205582" y="398066"/>
                </a:cubicBezTo>
                <a:cubicBezTo>
                  <a:pt x="174626" y="398066"/>
                  <a:pt x="134144" y="400447"/>
                  <a:pt x="100807" y="400447"/>
                </a:cubicBezTo>
                <a:cubicBezTo>
                  <a:pt x="67470" y="400447"/>
                  <a:pt x="25400" y="419497"/>
                  <a:pt x="12700" y="398066"/>
                </a:cubicBezTo>
                <a:close/>
              </a:path>
            </a:pathLst>
          </a:custGeom>
          <a:solidFill>
            <a:schemeClr val="accent6">
              <a:lumMod val="20000"/>
              <a:lumOff val="80000"/>
            </a:schemeClr>
          </a:solidFill>
          <a:ln w="9525" cap="flat" cmpd="sng" algn="ctr">
            <a:solidFill>
              <a:schemeClr val="bg2">
                <a:lumMod val="90000"/>
              </a:schemeClr>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55387" name="Freeform 32">
            <a:extLst>
              <a:ext uri="{FF2B5EF4-FFF2-40B4-BE49-F238E27FC236}">
                <a16:creationId xmlns:a16="http://schemas.microsoft.com/office/drawing/2014/main" id="{E5081B07-74AF-C900-1BE5-03C5AA8DDB9C}"/>
              </a:ext>
            </a:extLst>
          </p:cNvPr>
          <p:cNvSpPr>
            <a:spLocks/>
          </p:cNvSpPr>
          <p:nvPr/>
        </p:nvSpPr>
        <p:spPr bwMode="auto">
          <a:xfrm>
            <a:off x="3527426" y="3094038"/>
            <a:ext cx="277813" cy="201612"/>
          </a:xfrm>
          <a:custGeom>
            <a:avLst/>
            <a:gdLst>
              <a:gd name="T0" fmla="*/ 60350 w 277690"/>
              <a:gd name="T1" fmla="*/ 91196 h 203089"/>
              <a:gd name="T2" fmla="*/ 35845 w 277690"/>
              <a:gd name="T3" fmla="*/ 79430 h 203089"/>
              <a:gd name="T4" fmla="*/ 23556 w 277690"/>
              <a:gd name="T5" fmla="*/ 70602 h 203089"/>
              <a:gd name="T6" fmla="*/ 11320 w 277690"/>
              <a:gd name="T7" fmla="*/ 60304 h 203089"/>
              <a:gd name="T8" fmla="*/ 3978 w 277690"/>
              <a:gd name="T9" fmla="*/ 39714 h 203089"/>
              <a:gd name="T10" fmla="*/ 8872 w 277690"/>
              <a:gd name="T11" fmla="*/ 19123 h 203089"/>
              <a:gd name="T12" fmla="*/ 77516 w 277690"/>
              <a:gd name="T13" fmla="*/ 19123 h 203089"/>
              <a:gd name="T14" fmla="*/ 106934 w 277690"/>
              <a:gd name="T15" fmla="*/ 26478 h 203089"/>
              <a:gd name="T16" fmla="*/ 119198 w 277690"/>
              <a:gd name="T17" fmla="*/ 41185 h 203089"/>
              <a:gd name="T18" fmla="*/ 116744 w 277690"/>
              <a:gd name="T19" fmla="*/ 70602 h 203089"/>
              <a:gd name="T20" fmla="*/ 106934 w 277690"/>
              <a:gd name="T21" fmla="*/ 54419 h 203089"/>
              <a:gd name="T22" fmla="*/ 119198 w 277690"/>
              <a:gd name="T23" fmla="*/ 4410 h 203089"/>
              <a:gd name="T24" fmla="*/ 160880 w 277690"/>
              <a:gd name="T25" fmla="*/ 4410 h 203089"/>
              <a:gd name="T26" fmla="*/ 170688 w 277690"/>
              <a:gd name="T27" fmla="*/ 25004 h 203089"/>
              <a:gd name="T28" fmla="*/ 180496 w 277690"/>
              <a:gd name="T29" fmla="*/ 48538 h 203089"/>
              <a:gd name="T30" fmla="*/ 185399 w 277690"/>
              <a:gd name="T31" fmla="*/ 27950 h 203089"/>
              <a:gd name="T32" fmla="*/ 190301 w 277690"/>
              <a:gd name="T33" fmla="*/ 16183 h 203089"/>
              <a:gd name="T34" fmla="*/ 217274 w 277690"/>
              <a:gd name="T35" fmla="*/ 13235 h 203089"/>
              <a:gd name="T36" fmla="*/ 222176 w 277690"/>
              <a:gd name="T37" fmla="*/ 29420 h 203089"/>
              <a:gd name="T38" fmla="*/ 229531 w 277690"/>
              <a:gd name="T39" fmla="*/ 45599 h 203089"/>
              <a:gd name="T40" fmla="*/ 236887 w 277690"/>
              <a:gd name="T41" fmla="*/ 58837 h 203089"/>
              <a:gd name="T42" fmla="*/ 258952 w 277690"/>
              <a:gd name="T43" fmla="*/ 47070 h 203089"/>
              <a:gd name="T44" fmla="*/ 278569 w 277690"/>
              <a:gd name="T45" fmla="*/ 50011 h 203089"/>
              <a:gd name="T46" fmla="*/ 281020 w 277690"/>
              <a:gd name="T47" fmla="*/ 55895 h 203089"/>
              <a:gd name="T48" fmla="*/ 263859 w 277690"/>
              <a:gd name="T49" fmla="*/ 70602 h 203089"/>
              <a:gd name="T50" fmla="*/ 256501 w 277690"/>
              <a:gd name="T51" fmla="*/ 79430 h 203089"/>
              <a:gd name="T52" fmla="*/ 244242 w 277690"/>
              <a:gd name="T53" fmla="*/ 86782 h 203089"/>
              <a:gd name="T54" fmla="*/ 217274 w 277690"/>
              <a:gd name="T55" fmla="*/ 94140 h 203089"/>
              <a:gd name="T56" fmla="*/ 229531 w 277690"/>
              <a:gd name="T57" fmla="*/ 123556 h 203089"/>
              <a:gd name="T58" fmla="*/ 258952 w 277690"/>
              <a:gd name="T59" fmla="*/ 111785 h 203089"/>
              <a:gd name="T60" fmla="*/ 244242 w 277690"/>
              <a:gd name="T61" fmla="*/ 92667 h 203089"/>
              <a:gd name="T62" fmla="*/ 227079 w 277690"/>
              <a:gd name="T63" fmla="*/ 88253 h 2030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7690"/>
              <a:gd name="T97" fmla="*/ 0 h 203089"/>
              <a:gd name="T98" fmla="*/ 277690 w 277690"/>
              <a:gd name="T99" fmla="*/ 203089 h 2030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7690" h="203089">
                <a:moveTo>
                  <a:pt x="84808" y="159544"/>
                </a:moveTo>
                <a:cubicBezTo>
                  <a:pt x="63575" y="156004"/>
                  <a:pt x="76326" y="160517"/>
                  <a:pt x="58615" y="147637"/>
                </a:cubicBezTo>
                <a:cubicBezTo>
                  <a:pt x="53986" y="144270"/>
                  <a:pt x="44327" y="138112"/>
                  <a:pt x="44327" y="138112"/>
                </a:cubicBezTo>
                <a:cubicBezTo>
                  <a:pt x="39132" y="122528"/>
                  <a:pt x="46347" y="137823"/>
                  <a:pt x="34802" y="128587"/>
                </a:cubicBezTo>
                <a:cubicBezTo>
                  <a:pt x="32567" y="126799"/>
                  <a:pt x="31872" y="123642"/>
                  <a:pt x="30040" y="121444"/>
                </a:cubicBezTo>
                <a:cubicBezTo>
                  <a:pt x="27884" y="118857"/>
                  <a:pt x="25277" y="116681"/>
                  <a:pt x="22896" y="114300"/>
                </a:cubicBezTo>
                <a:cubicBezTo>
                  <a:pt x="22102" y="111125"/>
                  <a:pt x="22417" y="107438"/>
                  <a:pt x="20515" y="104775"/>
                </a:cubicBezTo>
                <a:cubicBezTo>
                  <a:pt x="18208" y="101545"/>
                  <a:pt x="13796" y="100437"/>
                  <a:pt x="10990" y="97631"/>
                </a:cubicBezTo>
                <a:cubicBezTo>
                  <a:pt x="8966" y="95607"/>
                  <a:pt x="7815" y="92868"/>
                  <a:pt x="6227" y="90487"/>
                </a:cubicBezTo>
                <a:cubicBezTo>
                  <a:pt x="781" y="74149"/>
                  <a:pt x="0" y="79680"/>
                  <a:pt x="3846" y="64294"/>
                </a:cubicBezTo>
                <a:cubicBezTo>
                  <a:pt x="4455" y="61859"/>
                  <a:pt x="5433" y="59531"/>
                  <a:pt x="6227" y="57150"/>
                </a:cubicBezTo>
                <a:cubicBezTo>
                  <a:pt x="7021" y="48419"/>
                  <a:pt x="5236" y="39049"/>
                  <a:pt x="8608" y="30956"/>
                </a:cubicBezTo>
                <a:cubicBezTo>
                  <a:pt x="9867" y="27935"/>
                  <a:pt x="14860" y="28575"/>
                  <a:pt x="18133" y="28575"/>
                </a:cubicBezTo>
                <a:cubicBezTo>
                  <a:pt x="37200" y="28575"/>
                  <a:pt x="56233" y="30162"/>
                  <a:pt x="75283" y="30956"/>
                </a:cubicBezTo>
                <a:cubicBezTo>
                  <a:pt x="83221" y="32544"/>
                  <a:pt x="91624" y="32606"/>
                  <a:pt x="99096" y="35719"/>
                </a:cubicBezTo>
                <a:cubicBezTo>
                  <a:pt x="101737" y="36820"/>
                  <a:pt x="102195" y="40533"/>
                  <a:pt x="103858" y="42862"/>
                </a:cubicBezTo>
                <a:cubicBezTo>
                  <a:pt x="106165" y="46092"/>
                  <a:pt x="108621" y="49212"/>
                  <a:pt x="111002" y="52387"/>
                </a:cubicBezTo>
                <a:lnTo>
                  <a:pt x="115765" y="66675"/>
                </a:lnTo>
                <a:lnTo>
                  <a:pt x="118146" y="73819"/>
                </a:lnTo>
                <a:cubicBezTo>
                  <a:pt x="116558" y="87313"/>
                  <a:pt x="119005" y="101931"/>
                  <a:pt x="113383" y="114300"/>
                </a:cubicBezTo>
                <a:cubicBezTo>
                  <a:pt x="111180" y="119147"/>
                  <a:pt x="108060" y="105016"/>
                  <a:pt x="106240" y="100012"/>
                </a:cubicBezTo>
                <a:cubicBezTo>
                  <a:pt x="104857" y="96208"/>
                  <a:pt x="104652" y="92075"/>
                  <a:pt x="103858" y="88106"/>
                </a:cubicBezTo>
                <a:cubicBezTo>
                  <a:pt x="104652" y="69850"/>
                  <a:pt x="104480" y="51526"/>
                  <a:pt x="106240" y="33337"/>
                </a:cubicBezTo>
                <a:cubicBezTo>
                  <a:pt x="106966" y="25834"/>
                  <a:pt x="109439" y="13470"/>
                  <a:pt x="115765" y="7144"/>
                </a:cubicBezTo>
                <a:cubicBezTo>
                  <a:pt x="120383" y="2526"/>
                  <a:pt x="124240" y="1937"/>
                  <a:pt x="130052" y="0"/>
                </a:cubicBezTo>
                <a:cubicBezTo>
                  <a:pt x="135228" y="863"/>
                  <a:pt x="151656" y="2554"/>
                  <a:pt x="156246" y="7144"/>
                </a:cubicBezTo>
                <a:cubicBezTo>
                  <a:pt x="158560" y="9458"/>
                  <a:pt x="157687" y="13534"/>
                  <a:pt x="158627" y="16669"/>
                </a:cubicBezTo>
                <a:cubicBezTo>
                  <a:pt x="167323" y="45656"/>
                  <a:pt x="160283" y="18527"/>
                  <a:pt x="165771" y="40481"/>
                </a:cubicBezTo>
                <a:cubicBezTo>
                  <a:pt x="164977" y="45244"/>
                  <a:pt x="163390" y="49941"/>
                  <a:pt x="163390" y="54769"/>
                </a:cubicBezTo>
                <a:cubicBezTo>
                  <a:pt x="163390" y="64193"/>
                  <a:pt x="170547" y="71458"/>
                  <a:pt x="175296" y="78581"/>
                </a:cubicBezTo>
                <a:cubicBezTo>
                  <a:pt x="174502" y="83344"/>
                  <a:pt x="172915" y="97697"/>
                  <a:pt x="172915" y="92869"/>
                </a:cubicBezTo>
                <a:cubicBezTo>
                  <a:pt x="172915" y="77107"/>
                  <a:pt x="175703" y="60486"/>
                  <a:pt x="180058" y="45244"/>
                </a:cubicBezTo>
                <a:cubicBezTo>
                  <a:pt x="180748" y="42830"/>
                  <a:pt x="181831" y="40535"/>
                  <a:pt x="182440" y="38100"/>
                </a:cubicBezTo>
                <a:cubicBezTo>
                  <a:pt x="183422" y="34174"/>
                  <a:pt x="182230" y="29303"/>
                  <a:pt x="184821" y="26194"/>
                </a:cubicBezTo>
                <a:cubicBezTo>
                  <a:pt x="186916" y="23680"/>
                  <a:pt x="191171" y="24606"/>
                  <a:pt x="194346" y="23812"/>
                </a:cubicBezTo>
                <a:cubicBezTo>
                  <a:pt x="198738" y="20884"/>
                  <a:pt x="204975" y="14183"/>
                  <a:pt x="211015" y="21431"/>
                </a:cubicBezTo>
                <a:cubicBezTo>
                  <a:pt x="213606" y="24540"/>
                  <a:pt x="212672" y="29355"/>
                  <a:pt x="213396" y="33337"/>
                </a:cubicBezTo>
                <a:cubicBezTo>
                  <a:pt x="214260" y="38087"/>
                  <a:pt x="214606" y="42941"/>
                  <a:pt x="215777" y="47625"/>
                </a:cubicBezTo>
                <a:cubicBezTo>
                  <a:pt x="216995" y="52495"/>
                  <a:pt x="219556" y="56989"/>
                  <a:pt x="220540" y="61912"/>
                </a:cubicBezTo>
                <a:lnTo>
                  <a:pt x="222921" y="73819"/>
                </a:lnTo>
                <a:cubicBezTo>
                  <a:pt x="222127" y="85725"/>
                  <a:pt x="216766" y="98217"/>
                  <a:pt x="220540" y="109537"/>
                </a:cubicBezTo>
                <a:cubicBezTo>
                  <a:pt x="222350" y="114967"/>
                  <a:pt x="226783" y="99939"/>
                  <a:pt x="230065" y="95250"/>
                </a:cubicBezTo>
                <a:cubicBezTo>
                  <a:pt x="232954" y="91122"/>
                  <a:pt x="239726" y="81665"/>
                  <a:pt x="244352" y="78581"/>
                </a:cubicBezTo>
                <a:cubicBezTo>
                  <a:pt x="246441" y="77189"/>
                  <a:pt x="249115" y="76994"/>
                  <a:pt x="251496" y="76200"/>
                </a:cubicBezTo>
                <a:cubicBezTo>
                  <a:pt x="253083" y="73819"/>
                  <a:pt x="253482" y="68362"/>
                  <a:pt x="256258" y="69056"/>
                </a:cubicBezTo>
                <a:cubicBezTo>
                  <a:pt x="262272" y="70559"/>
                  <a:pt x="265388" y="77523"/>
                  <a:pt x="270546" y="80962"/>
                </a:cubicBezTo>
                <a:cubicBezTo>
                  <a:pt x="272635" y="82354"/>
                  <a:pt x="275309" y="82550"/>
                  <a:pt x="277690" y="83344"/>
                </a:cubicBezTo>
                <a:cubicBezTo>
                  <a:pt x="276102" y="85725"/>
                  <a:pt x="274054" y="87857"/>
                  <a:pt x="272927" y="90487"/>
                </a:cubicBezTo>
                <a:cubicBezTo>
                  <a:pt x="271638" y="93495"/>
                  <a:pt x="272423" y="97331"/>
                  <a:pt x="270546" y="100012"/>
                </a:cubicBezTo>
                <a:cubicBezTo>
                  <a:pt x="266684" y="105530"/>
                  <a:pt x="259994" y="108696"/>
                  <a:pt x="256258" y="114300"/>
                </a:cubicBezTo>
                <a:cubicBezTo>
                  <a:pt x="254671" y="116681"/>
                  <a:pt x="252776" y="118884"/>
                  <a:pt x="251496" y="121444"/>
                </a:cubicBezTo>
                <a:cubicBezTo>
                  <a:pt x="250374" y="123689"/>
                  <a:pt x="250683" y="126627"/>
                  <a:pt x="249115" y="128587"/>
                </a:cubicBezTo>
                <a:cubicBezTo>
                  <a:pt x="247327" y="130822"/>
                  <a:pt x="244352" y="131762"/>
                  <a:pt x="241971" y="133350"/>
                </a:cubicBezTo>
                <a:cubicBezTo>
                  <a:pt x="240383" y="135731"/>
                  <a:pt x="239232" y="138470"/>
                  <a:pt x="237208" y="140494"/>
                </a:cubicBezTo>
                <a:cubicBezTo>
                  <a:pt x="231077" y="146625"/>
                  <a:pt x="226677" y="145934"/>
                  <a:pt x="218158" y="147637"/>
                </a:cubicBezTo>
                <a:cubicBezTo>
                  <a:pt x="215777" y="149225"/>
                  <a:pt x="213039" y="150376"/>
                  <a:pt x="211015" y="152400"/>
                </a:cubicBezTo>
                <a:cubicBezTo>
                  <a:pt x="204196" y="159219"/>
                  <a:pt x="203252" y="169782"/>
                  <a:pt x="201490" y="178594"/>
                </a:cubicBezTo>
                <a:cubicBezTo>
                  <a:pt x="207613" y="203089"/>
                  <a:pt x="199772" y="196718"/>
                  <a:pt x="222921" y="200025"/>
                </a:cubicBezTo>
                <a:cubicBezTo>
                  <a:pt x="228477" y="199231"/>
                  <a:pt x="234379" y="199729"/>
                  <a:pt x="239590" y="197644"/>
                </a:cubicBezTo>
                <a:cubicBezTo>
                  <a:pt x="245622" y="195231"/>
                  <a:pt x="249044" y="185878"/>
                  <a:pt x="251496" y="180975"/>
                </a:cubicBezTo>
                <a:cubicBezTo>
                  <a:pt x="248321" y="173037"/>
                  <a:pt x="245554" y="164924"/>
                  <a:pt x="241971" y="157162"/>
                </a:cubicBezTo>
                <a:cubicBezTo>
                  <a:pt x="240772" y="154564"/>
                  <a:pt x="239443" y="151807"/>
                  <a:pt x="237208" y="150019"/>
                </a:cubicBezTo>
                <a:cubicBezTo>
                  <a:pt x="235248" y="148451"/>
                  <a:pt x="232310" y="148760"/>
                  <a:pt x="230065" y="147637"/>
                </a:cubicBezTo>
                <a:cubicBezTo>
                  <a:pt x="219661" y="142435"/>
                  <a:pt x="226504" y="142875"/>
                  <a:pt x="220540" y="142875"/>
                </a:cubicBezTo>
              </a:path>
            </a:pathLst>
          </a:custGeom>
          <a:noFill/>
          <a:ln w="19050" cap="flat" cmpd="sng" algn="ctr">
            <a:solidFill>
              <a:srgbClr val="323235">
                <a:alpha val="58823"/>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55388" name="Freeform 34">
            <a:extLst>
              <a:ext uri="{FF2B5EF4-FFF2-40B4-BE49-F238E27FC236}">
                <a16:creationId xmlns:a16="http://schemas.microsoft.com/office/drawing/2014/main" id="{2D74FFA6-C195-236A-E019-C237E4D15DAC}"/>
              </a:ext>
            </a:extLst>
          </p:cNvPr>
          <p:cNvSpPr>
            <a:spLocks/>
          </p:cNvSpPr>
          <p:nvPr/>
        </p:nvSpPr>
        <p:spPr bwMode="auto">
          <a:xfrm>
            <a:off x="3370264" y="3295651"/>
            <a:ext cx="219075" cy="182563"/>
          </a:xfrm>
          <a:custGeom>
            <a:avLst/>
            <a:gdLst>
              <a:gd name="T0" fmla="*/ 44025 w 217506"/>
              <a:gd name="T1" fmla="*/ 136552 h 183356"/>
              <a:gd name="T2" fmla="*/ 24616 w 217506"/>
              <a:gd name="T3" fmla="*/ 124138 h 183356"/>
              <a:gd name="T4" fmla="*/ 12970 w 217506"/>
              <a:gd name="T5" fmla="*/ 118819 h 183356"/>
              <a:gd name="T6" fmla="*/ 5204 w 217506"/>
              <a:gd name="T7" fmla="*/ 86896 h 183356"/>
              <a:gd name="T8" fmla="*/ 20728 w 217506"/>
              <a:gd name="T9" fmla="*/ 49658 h 183356"/>
              <a:gd name="T10" fmla="*/ 51788 w 217506"/>
              <a:gd name="T11" fmla="*/ 39014 h 183356"/>
              <a:gd name="T12" fmla="*/ 75080 w 217506"/>
              <a:gd name="T13" fmla="*/ 30148 h 183356"/>
              <a:gd name="T14" fmla="*/ 94493 w 217506"/>
              <a:gd name="T15" fmla="*/ 28375 h 183356"/>
              <a:gd name="T16" fmla="*/ 141076 w 217506"/>
              <a:gd name="T17" fmla="*/ 23051 h 183356"/>
              <a:gd name="T18" fmla="*/ 176019 w 217506"/>
              <a:gd name="T19" fmla="*/ 19509 h 183356"/>
              <a:gd name="T20" fmla="*/ 308016 w 217506"/>
              <a:gd name="T21" fmla="*/ 17736 h 183356"/>
              <a:gd name="T22" fmla="*/ 354605 w 217506"/>
              <a:gd name="T23" fmla="*/ 0 h 183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7506"/>
              <a:gd name="T37" fmla="*/ 0 h 183356"/>
              <a:gd name="T38" fmla="*/ 217506 w 217506"/>
              <a:gd name="T39" fmla="*/ 183356 h 183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7506" h="183356">
                <a:moveTo>
                  <a:pt x="27006" y="183356"/>
                </a:moveTo>
                <a:cubicBezTo>
                  <a:pt x="23241" y="177710"/>
                  <a:pt x="19523" y="171848"/>
                  <a:pt x="15100" y="166688"/>
                </a:cubicBezTo>
                <a:cubicBezTo>
                  <a:pt x="12908" y="164131"/>
                  <a:pt x="10337" y="161925"/>
                  <a:pt x="7956" y="159544"/>
                </a:cubicBezTo>
                <a:cubicBezTo>
                  <a:pt x="2338" y="142688"/>
                  <a:pt x="3193" y="147256"/>
                  <a:pt x="3193" y="116681"/>
                </a:cubicBezTo>
                <a:cubicBezTo>
                  <a:pt x="3193" y="90073"/>
                  <a:pt x="0" y="83633"/>
                  <a:pt x="12718" y="66675"/>
                </a:cubicBezTo>
                <a:cubicBezTo>
                  <a:pt x="19950" y="57031"/>
                  <a:pt x="21350" y="60201"/>
                  <a:pt x="31768" y="52388"/>
                </a:cubicBezTo>
                <a:cubicBezTo>
                  <a:pt x="37944" y="47756"/>
                  <a:pt x="38652" y="43258"/>
                  <a:pt x="46056" y="40481"/>
                </a:cubicBezTo>
                <a:cubicBezTo>
                  <a:pt x="49846" y="39060"/>
                  <a:pt x="53993" y="38894"/>
                  <a:pt x="57962" y="38100"/>
                </a:cubicBezTo>
                <a:cubicBezTo>
                  <a:pt x="74776" y="29694"/>
                  <a:pt x="61144" y="35189"/>
                  <a:pt x="86537" y="30956"/>
                </a:cubicBezTo>
                <a:cubicBezTo>
                  <a:pt x="93947" y="29721"/>
                  <a:pt x="100324" y="26586"/>
                  <a:pt x="107968" y="26194"/>
                </a:cubicBezTo>
                <a:cubicBezTo>
                  <a:pt x="134932" y="24811"/>
                  <a:pt x="161943" y="24607"/>
                  <a:pt x="188931" y="23813"/>
                </a:cubicBezTo>
                <a:cubicBezTo>
                  <a:pt x="203076" y="27349"/>
                  <a:pt x="199946" y="0"/>
                  <a:pt x="217506" y="0"/>
                </a:cubicBezTo>
              </a:path>
            </a:pathLst>
          </a:custGeom>
          <a:noFill/>
          <a:ln w="19050" cap="flat" cmpd="sng" algn="ctr">
            <a:solidFill>
              <a:srgbClr val="323235">
                <a:alpha val="58823"/>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55389" name="Freeform 36">
            <a:extLst>
              <a:ext uri="{FF2B5EF4-FFF2-40B4-BE49-F238E27FC236}">
                <a16:creationId xmlns:a16="http://schemas.microsoft.com/office/drawing/2014/main" id="{977368E7-1774-4DA2-0271-F5DDB45277FB}"/>
              </a:ext>
            </a:extLst>
          </p:cNvPr>
          <p:cNvSpPr>
            <a:spLocks/>
          </p:cNvSpPr>
          <p:nvPr/>
        </p:nvSpPr>
        <p:spPr bwMode="auto">
          <a:xfrm>
            <a:off x="3379789" y="3222626"/>
            <a:ext cx="225425" cy="246063"/>
          </a:xfrm>
          <a:custGeom>
            <a:avLst/>
            <a:gdLst>
              <a:gd name="T0" fmla="*/ 1484 w 242383"/>
              <a:gd name="T1" fmla="*/ 73067 h 246262"/>
              <a:gd name="T2" fmla="*/ 1419 w 242383"/>
              <a:gd name="T3" fmla="*/ 52778 h 246262"/>
              <a:gd name="T4" fmla="*/ 1355 w 242383"/>
              <a:gd name="T5" fmla="*/ 34751 h 246262"/>
              <a:gd name="T6" fmla="*/ 1180 w 242383"/>
              <a:gd name="T7" fmla="*/ 16710 h 246262"/>
              <a:gd name="T8" fmla="*/ 1149 w 242383"/>
              <a:gd name="T9" fmla="*/ 9975 h 246262"/>
              <a:gd name="T10" fmla="*/ 1084 w 242383"/>
              <a:gd name="T11" fmla="*/ 5446 h 246262"/>
              <a:gd name="T12" fmla="*/ 700 w 242383"/>
              <a:gd name="T13" fmla="*/ 926 h 246262"/>
              <a:gd name="T14" fmla="*/ 509 w 242383"/>
              <a:gd name="T15" fmla="*/ 3171 h 246262"/>
              <a:gd name="T16" fmla="*/ 460 w 242383"/>
              <a:gd name="T17" fmla="*/ 5446 h 246262"/>
              <a:gd name="T18" fmla="*/ 396 w 242383"/>
              <a:gd name="T19" fmla="*/ 7715 h 246262"/>
              <a:gd name="T20" fmla="*/ 348 w 242383"/>
              <a:gd name="T21" fmla="*/ 12220 h 246262"/>
              <a:gd name="T22" fmla="*/ 284 w 242383"/>
              <a:gd name="T23" fmla="*/ 18970 h 246262"/>
              <a:gd name="T24" fmla="*/ 236 w 242383"/>
              <a:gd name="T25" fmla="*/ 21226 h 246262"/>
              <a:gd name="T26" fmla="*/ 172 w 242383"/>
              <a:gd name="T27" fmla="*/ 25732 h 246262"/>
              <a:gd name="T28" fmla="*/ 14 w 242383"/>
              <a:gd name="T29" fmla="*/ 46020 h 246262"/>
              <a:gd name="T30" fmla="*/ 60 w 242383"/>
              <a:gd name="T31" fmla="*/ 122650 h 246262"/>
              <a:gd name="T32" fmla="*/ 124 w 242383"/>
              <a:gd name="T33" fmla="*/ 133920 h 246262"/>
              <a:gd name="T34" fmla="*/ 332 w 242383"/>
              <a:gd name="T35" fmla="*/ 154205 h 246262"/>
              <a:gd name="T36" fmla="*/ 460 w 242383"/>
              <a:gd name="T37" fmla="*/ 165475 h 246262"/>
              <a:gd name="T38" fmla="*/ 620 w 242383"/>
              <a:gd name="T39" fmla="*/ 176742 h 246262"/>
              <a:gd name="T40" fmla="*/ 892 w 242383"/>
              <a:gd name="T41" fmla="*/ 181252 h 246262"/>
              <a:gd name="T42" fmla="*/ 988 w 242383"/>
              <a:gd name="T43" fmla="*/ 185759 h 246262"/>
              <a:gd name="T44" fmla="*/ 1052 w 242383"/>
              <a:gd name="T45" fmla="*/ 188012 h 246262"/>
              <a:gd name="T46" fmla="*/ 1180 w 242383"/>
              <a:gd name="T47" fmla="*/ 197027 h 246262"/>
              <a:gd name="T48" fmla="*/ 1244 w 242383"/>
              <a:gd name="T49" fmla="*/ 199283 h 246262"/>
              <a:gd name="T50" fmla="*/ 1403 w 242383"/>
              <a:gd name="T51" fmla="*/ 206043 h 246262"/>
              <a:gd name="T52" fmla="*/ 1533 w 242383"/>
              <a:gd name="T53" fmla="*/ 208297 h 246262"/>
              <a:gd name="T54" fmla="*/ 1614 w 242383"/>
              <a:gd name="T55" fmla="*/ 217314 h 246262"/>
              <a:gd name="T56" fmla="*/ 1628 w 242383"/>
              <a:gd name="T57" fmla="*/ 233089 h 246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383"/>
              <a:gd name="T88" fmla="*/ 0 h 246262"/>
              <a:gd name="T89" fmla="*/ 242383 w 242383"/>
              <a:gd name="T90" fmla="*/ 246262 h 246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383" h="246262">
                <a:moveTo>
                  <a:pt x="220952" y="77194"/>
                </a:moveTo>
                <a:cubicBezTo>
                  <a:pt x="217777" y="70050"/>
                  <a:pt x="214506" y="62948"/>
                  <a:pt x="211427" y="55762"/>
                </a:cubicBezTo>
                <a:cubicBezTo>
                  <a:pt x="209383" y="50993"/>
                  <a:pt x="206504" y="40854"/>
                  <a:pt x="201902" y="36712"/>
                </a:cubicBezTo>
                <a:cubicBezTo>
                  <a:pt x="194285" y="29857"/>
                  <a:pt x="184508" y="23529"/>
                  <a:pt x="175708" y="17662"/>
                </a:cubicBezTo>
                <a:cubicBezTo>
                  <a:pt x="174121" y="15281"/>
                  <a:pt x="173144" y="12351"/>
                  <a:pt x="170946" y="10519"/>
                </a:cubicBezTo>
                <a:cubicBezTo>
                  <a:pt x="168219" y="8246"/>
                  <a:pt x="164745" y="7002"/>
                  <a:pt x="161421" y="5756"/>
                </a:cubicBezTo>
                <a:cubicBezTo>
                  <a:pt x="146072" y="0"/>
                  <a:pt x="108555" y="1208"/>
                  <a:pt x="104271" y="994"/>
                </a:cubicBezTo>
                <a:cubicBezTo>
                  <a:pt x="94746" y="1788"/>
                  <a:pt x="85170" y="2112"/>
                  <a:pt x="75696" y="3375"/>
                </a:cubicBezTo>
                <a:cubicBezTo>
                  <a:pt x="73208" y="3707"/>
                  <a:pt x="70966" y="5066"/>
                  <a:pt x="68552" y="5756"/>
                </a:cubicBezTo>
                <a:cubicBezTo>
                  <a:pt x="65405" y="6655"/>
                  <a:pt x="62202" y="7343"/>
                  <a:pt x="59027" y="8137"/>
                </a:cubicBezTo>
                <a:cubicBezTo>
                  <a:pt x="56646" y="9725"/>
                  <a:pt x="54212" y="11236"/>
                  <a:pt x="51883" y="12900"/>
                </a:cubicBezTo>
                <a:cubicBezTo>
                  <a:pt x="48654" y="15207"/>
                  <a:pt x="45804" y="18075"/>
                  <a:pt x="42358" y="20044"/>
                </a:cubicBezTo>
                <a:cubicBezTo>
                  <a:pt x="40179" y="21289"/>
                  <a:pt x="37522" y="21436"/>
                  <a:pt x="35215" y="22425"/>
                </a:cubicBezTo>
                <a:cubicBezTo>
                  <a:pt x="31952" y="23823"/>
                  <a:pt x="28865" y="25600"/>
                  <a:pt x="25690" y="27187"/>
                </a:cubicBezTo>
                <a:cubicBezTo>
                  <a:pt x="6997" y="45880"/>
                  <a:pt x="15559" y="39497"/>
                  <a:pt x="1877" y="48619"/>
                </a:cubicBezTo>
                <a:cubicBezTo>
                  <a:pt x="2138" y="55414"/>
                  <a:pt x="0" y="110036"/>
                  <a:pt x="9021" y="129581"/>
                </a:cubicBezTo>
                <a:cubicBezTo>
                  <a:pt x="11151" y="134196"/>
                  <a:pt x="14822" y="138029"/>
                  <a:pt x="18546" y="141487"/>
                </a:cubicBezTo>
                <a:cubicBezTo>
                  <a:pt x="38751" y="160249"/>
                  <a:pt x="34090" y="157780"/>
                  <a:pt x="49502" y="162919"/>
                </a:cubicBezTo>
                <a:cubicBezTo>
                  <a:pt x="62037" y="175452"/>
                  <a:pt x="50514" y="165806"/>
                  <a:pt x="68552" y="174825"/>
                </a:cubicBezTo>
                <a:cubicBezTo>
                  <a:pt x="84098" y="182598"/>
                  <a:pt x="65943" y="179182"/>
                  <a:pt x="92365" y="186731"/>
                </a:cubicBezTo>
                <a:cubicBezTo>
                  <a:pt x="98030" y="188349"/>
                  <a:pt x="130313" y="191241"/>
                  <a:pt x="132846" y="191494"/>
                </a:cubicBezTo>
                <a:cubicBezTo>
                  <a:pt x="137608" y="193081"/>
                  <a:pt x="142325" y="194814"/>
                  <a:pt x="147133" y="196256"/>
                </a:cubicBezTo>
                <a:cubicBezTo>
                  <a:pt x="150268" y="197196"/>
                  <a:pt x="153637" y="197378"/>
                  <a:pt x="156658" y="198637"/>
                </a:cubicBezTo>
                <a:cubicBezTo>
                  <a:pt x="163211" y="201368"/>
                  <a:pt x="168821" y="206440"/>
                  <a:pt x="175708" y="208162"/>
                </a:cubicBezTo>
                <a:cubicBezTo>
                  <a:pt x="178883" y="208956"/>
                  <a:pt x="182098" y="209604"/>
                  <a:pt x="185233" y="210544"/>
                </a:cubicBezTo>
                <a:cubicBezTo>
                  <a:pt x="193172" y="212926"/>
                  <a:pt x="200813" y="216315"/>
                  <a:pt x="209046" y="217687"/>
                </a:cubicBezTo>
                <a:cubicBezTo>
                  <a:pt x="215358" y="218739"/>
                  <a:pt x="221746" y="219275"/>
                  <a:pt x="228096" y="220069"/>
                </a:cubicBezTo>
                <a:cubicBezTo>
                  <a:pt x="234657" y="222256"/>
                  <a:pt x="237608" y="221615"/>
                  <a:pt x="240002" y="229594"/>
                </a:cubicBezTo>
                <a:cubicBezTo>
                  <a:pt x="241615" y="234970"/>
                  <a:pt x="242383" y="246262"/>
                  <a:pt x="242383" y="246262"/>
                </a:cubicBezTo>
              </a:path>
            </a:pathLst>
          </a:custGeom>
          <a:noFill/>
          <a:ln w="19050" cap="flat" cmpd="sng" algn="ctr">
            <a:solidFill>
              <a:srgbClr val="323235">
                <a:alpha val="58823"/>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cxnSp>
        <p:nvCxnSpPr>
          <p:cNvPr id="55390" name="Straight Connector 22">
            <a:extLst>
              <a:ext uri="{FF2B5EF4-FFF2-40B4-BE49-F238E27FC236}">
                <a16:creationId xmlns:a16="http://schemas.microsoft.com/office/drawing/2014/main" id="{F9CB5D26-9BB4-7FE1-6938-EBC584418FFD}"/>
              </a:ext>
            </a:extLst>
          </p:cNvPr>
          <p:cNvCxnSpPr>
            <a:cxnSpLocks noChangeShapeType="1"/>
          </p:cNvCxnSpPr>
          <p:nvPr/>
        </p:nvCxnSpPr>
        <p:spPr bwMode="auto">
          <a:xfrm>
            <a:off x="2112964" y="3476625"/>
            <a:ext cx="23955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55391" name="Group 52">
            <a:extLst>
              <a:ext uri="{FF2B5EF4-FFF2-40B4-BE49-F238E27FC236}">
                <a16:creationId xmlns:a16="http://schemas.microsoft.com/office/drawing/2014/main" id="{7E9BEB60-3E03-D91D-56DC-91E3DC84E02B}"/>
              </a:ext>
            </a:extLst>
          </p:cNvPr>
          <p:cNvGrpSpPr>
            <a:grpSpLocks/>
          </p:cNvGrpSpPr>
          <p:nvPr/>
        </p:nvGrpSpPr>
        <p:grpSpPr bwMode="auto">
          <a:xfrm rot="18538397" flipH="1">
            <a:off x="3043238" y="2265363"/>
            <a:ext cx="209550" cy="377825"/>
            <a:chOff x="1435894" y="2312194"/>
            <a:chExt cx="209550" cy="378619"/>
          </a:xfrm>
        </p:grpSpPr>
        <p:grpSp>
          <p:nvGrpSpPr>
            <p:cNvPr id="55593" name="Group 53">
              <a:extLst>
                <a:ext uri="{FF2B5EF4-FFF2-40B4-BE49-F238E27FC236}">
                  <a16:creationId xmlns:a16="http://schemas.microsoft.com/office/drawing/2014/main" id="{DA041027-E305-1DD0-B144-1DFA95BC83F7}"/>
                </a:ext>
              </a:extLst>
            </p:cNvPr>
            <p:cNvGrpSpPr>
              <a:grpSpLocks/>
            </p:cNvGrpSpPr>
            <p:nvPr/>
          </p:nvGrpSpPr>
          <p:grpSpPr bwMode="auto">
            <a:xfrm>
              <a:off x="1435894" y="2319338"/>
              <a:ext cx="209550" cy="371475"/>
              <a:chOff x="1435894" y="2319338"/>
              <a:chExt cx="209550" cy="371475"/>
            </a:xfrm>
          </p:grpSpPr>
          <p:sp>
            <p:nvSpPr>
              <p:cNvPr id="56" name="Freeform 55">
                <a:extLst>
                  <a:ext uri="{FF2B5EF4-FFF2-40B4-BE49-F238E27FC236}">
                    <a16:creationId xmlns:a16="http://schemas.microsoft.com/office/drawing/2014/main" id="{49B381D6-9ECF-77B7-38B1-4193FF990743}"/>
                  </a:ext>
                </a:extLst>
              </p:cNvPr>
              <p:cNvSpPr/>
              <p:nvPr/>
            </p:nvSpPr>
            <p:spPr bwMode="auto">
              <a:xfrm>
                <a:off x="1535837" y="2262047"/>
                <a:ext cx="123825" cy="276805"/>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57" name="Freeform 56">
                <a:extLst>
                  <a:ext uri="{FF2B5EF4-FFF2-40B4-BE49-F238E27FC236}">
                    <a16:creationId xmlns:a16="http://schemas.microsoft.com/office/drawing/2014/main" id="{54A654C7-606A-F3BF-7D75-395EF0F30CB0}"/>
                  </a:ext>
                </a:extLst>
              </p:cNvPr>
              <p:cNvSpPr/>
              <p:nvPr/>
            </p:nvSpPr>
            <p:spPr bwMode="auto">
              <a:xfrm>
                <a:off x="1340947" y="2070931"/>
                <a:ext cx="147638" cy="163856"/>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55" name="Oval 54">
              <a:extLst>
                <a:ext uri="{FF2B5EF4-FFF2-40B4-BE49-F238E27FC236}">
                  <a16:creationId xmlns:a16="http://schemas.microsoft.com/office/drawing/2014/main" id="{93F8003E-90D8-1FAE-920F-8F3C131CC3FC}"/>
                </a:ext>
              </a:extLst>
            </p:cNvPr>
            <p:cNvSpPr/>
            <p:nvPr/>
          </p:nvSpPr>
          <p:spPr bwMode="auto">
            <a:xfrm>
              <a:off x="1334802" y="2196091"/>
              <a:ext cx="68263" cy="82723"/>
            </a:xfrm>
            <a:prstGeom prst="ellipse">
              <a:avLst/>
            </a:prstGeom>
            <a:solidFill>
              <a:srgbClr val="FF380B"/>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55392" name="Group 51">
            <a:extLst>
              <a:ext uri="{FF2B5EF4-FFF2-40B4-BE49-F238E27FC236}">
                <a16:creationId xmlns:a16="http://schemas.microsoft.com/office/drawing/2014/main" id="{A3CC2031-4050-B8E9-6CE8-8B5285B3D224}"/>
              </a:ext>
            </a:extLst>
          </p:cNvPr>
          <p:cNvGrpSpPr>
            <a:grpSpLocks/>
          </p:cNvGrpSpPr>
          <p:nvPr/>
        </p:nvGrpSpPr>
        <p:grpSpPr bwMode="auto">
          <a:xfrm>
            <a:off x="2960688" y="2303464"/>
            <a:ext cx="209550" cy="377825"/>
            <a:chOff x="1435894" y="2312194"/>
            <a:chExt cx="209550" cy="378619"/>
          </a:xfrm>
        </p:grpSpPr>
        <p:grpSp>
          <p:nvGrpSpPr>
            <p:cNvPr id="55589" name="Group 49">
              <a:extLst>
                <a:ext uri="{FF2B5EF4-FFF2-40B4-BE49-F238E27FC236}">
                  <a16:creationId xmlns:a16="http://schemas.microsoft.com/office/drawing/2014/main" id="{7C063AA6-2B8A-82E1-2F4F-ED3B0299EDB6}"/>
                </a:ext>
              </a:extLst>
            </p:cNvPr>
            <p:cNvGrpSpPr>
              <a:grpSpLocks/>
            </p:cNvGrpSpPr>
            <p:nvPr/>
          </p:nvGrpSpPr>
          <p:grpSpPr bwMode="auto">
            <a:xfrm>
              <a:off x="1435894" y="2319338"/>
              <a:ext cx="209550" cy="371475"/>
              <a:chOff x="1435894" y="2319338"/>
              <a:chExt cx="209550" cy="371475"/>
            </a:xfrm>
          </p:grpSpPr>
          <p:sp>
            <p:nvSpPr>
              <p:cNvPr id="48" name="Freeform 47">
                <a:extLst>
                  <a:ext uri="{FF2B5EF4-FFF2-40B4-BE49-F238E27FC236}">
                    <a16:creationId xmlns:a16="http://schemas.microsoft.com/office/drawing/2014/main" id="{0395D125-219C-E2CB-13A7-90202AE8D459}"/>
                  </a:ext>
                </a:extLst>
              </p:cNvPr>
              <p:cNvSpPr/>
              <p:nvPr/>
            </p:nvSpPr>
            <p:spPr bwMode="auto">
              <a:xfrm>
                <a:off x="1521619" y="2449006"/>
                <a:ext cx="123825" cy="2418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49" name="Freeform 48">
                <a:extLst>
                  <a:ext uri="{FF2B5EF4-FFF2-40B4-BE49-F238E27FC236}">
                    <a16:creationId xmlns:a16="http://schemas.microsoft.com/office/drawing/2014/main" id="{01575237-0A1A-8608-0640-DC72E764C225}"/>
                  </a:ext>
                </a:extLst>
              </p:cNvPr>
              <p:cNvSpPr/>
              <p:nvPr/>
            </p:nvSpPr>
            <p:spPr bwMode="auto">
              <a:xfrm>
                <a:off x="1435894" y="2318557"/>
                <a:ext cx="147637" cy="149539"/>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51" name="Oval 50">
              <a:extLst>
                <a:ext uri="{FF2B5EF4-FFF2-40B4-BE49-F238E27FC236}">
                  <a16:creationId xmlns:a16="http://schemas.microsoft.com/office/drawing/2014/main" id="{522D436A-9D7E-928C-E8A6-7F5A595DAF36}"/>
                </a:ext>
              </a:extLst>
            </p:cNvPr>
            <p:cNvSpPr/>
            <p:nvPr/>
          </p:nvSpPr>
          <p:spPr bwMode="auto">
            <a:xfrm>
              <a:off x="1450181" y="2312194"/>
              <a:ext cx="68263" cy="82723"/>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82" name="Freeform 81">
            <a:extLst>
              <a:ext uri="{FF2B5EF4-FFF2-40B4-BE49-F238E27FC236}">
                <a16:creationId xmlns:a16="http://schemas.microsoft.com/office/drawing/2014/main" id="{1ACAA64C-9856-2B7A-6CCD-A2C0FACF9C7B}"/>
              </a:ext>
            </a:extLst>
          </p:cNvPr>
          <p:cNvSpPr/>
          <p:nvPr/>
        </p:nvSpPr>
        <p:spPr bwMode="auto">
          <a:xfrm>
            <a:off x="5385134" y="3884803"/>
            <a:ext cx="1490265" cy="766365"/>
          </a:xfrm>
          <a:custGeom>
            <a:avLst/>
            <a:gdLst>
              <a:gd name="connsiteX0" fmla="*/ 7937 w 1490265"/>
              <a:gd name="connsiteY0" fmla="*/ 748506 h 766365"/>
              <a:gd name="connsiteX1" fmla="*/ 22224 w 1490265"/>
              <a:gd name="connsiteY1" fmla="*/ 653256 h 766365"/>
              <a:gd name="connsiteX2" fmla="*/ 81755 w 1490265"/>
              <a:gd name="connsiteY2" fmla="*/ 565150 h 766365"/>
              <a:gd name="connsiteX3" fmla="*/ 117474 w 1490265"/>
              <a:gd name="connsiteY3" fmla="*/ 455612 h 766365"/>
              <a:gd name="connsiteX4" fmla="*/ 184149 w 1490265"/>
              <a:gd name="connsiteY4" fmla="*/ 381793 h 766365"/>
              <a:gd name="connsiteX5" fmla="*/ 234155 w 1490265"/>
              <a:gd name="connsiteY5" fmla="*/ 324643 h 766365"/>
              <a:gd name="connsiteX6" fmla="*/ 279399 w 1490265"/>
              <a:gd name="connsiteY6" fmla="*/ 253206 h 766365"/>
              <a:gd name="connsiteX7" fmla="*/ 322262 w 1490265"/>
              <a:gd name="connsiteY7" fmla="*/ 191293 h 766365"/>
              <a:gd name="connsiteX8" fmla="*/ 474662 w 1490265"/>
              <a:gd name="connsiteY8" fmla="*/ 136525 h 766365"/>
              <a:gd name="connsiteX9" fmla="*/ 527049 w 1490265"/>
              <a:gd name="connsiteY9" fmla="*/ 76993 h 766365"/>
              <a:gd name="connsiteX10" fmla="*/ 634205 w 1490265"/>
              <a:gd name="connsiteY10" fmla="*/ 31750 h 766365"/>
              <a:gd name="connsiteX11" fmla="*/ 777080 w 1490265"/>
              <a:gd name="connsiteY11" fmla="*/ 12700 h 766365"/>
              <a:gd name="connsiteX12" fmla="*/ 822324 w 1490265"/>
              <a:gd name="connsiteY12" fmla="*/ 36512 h 766365"/>
              <a:gd name="connsiteX13" fmla="*/ 915193 w 1490265"/>
              <a:gd name="connsiteY13" fmla="*/ 3175 h 766365"/>
              <a:gd name="connsiteX14" fmla="*/ 1008062 w 1490265"/>
              <a:gd name="connsiteY14" fmla="*/ 17462 h 766365"/>
              <a:gd name="connsiteX15" fmla="*/ 1100930 w 1490265"/>
              <a:gd name="connsiteY15" fmla="*/ 38893 h 766365"/>
              <a:gd name="connsiteX16" fmla="*/ 1241424 w 1490265"/>
              <a:gd name="connsiteY16" fmla="*/ 86518 h 766365"/>
              <a:gd name="connsiteX17" fmla="*/ 1274762 w 1490265"/>
              <a:gd name="connsiteY17" fmla="*/ 119856 h 766365"/>
              <a:gd name="connsiteX18" fmla="*/ 1258093 w 1490265"/>
              <a:gd name="connsiteY18" fmla="*/ 150812 h 766365"/>
              <a:gd name="connsiteX19" fmla="*/ 1291430 w 1490265"/>
              <a:gd name="connsiteY19" fmla="*/ 188912 h 766365"/>
              <a:gd name="connsiteX20" fmla="*/ 1346199 w 1490265"/>
              <a:gd name="connsiteY20" fmla="*/ 198437 h 766365"/>
              <a:gd name="connsiteX21" fmla="*/ 1379537 w 1490265"/>
              <a:gd name="connsiteY21" fmla="*/ 224631 h 766365"/>
              <a:gd name="connsiteX22" fmla="*/ 1436687 w 1490265"/>
              <a:gd name="connsiteY22" fmla="*/ 338931 h 766365"/>
              <a:gd name="connsiteX23" fmla="*/ 1467643 w 1490265"/>
              <a:gd name="connsiteY23" fmla="*/ 448468 h 766365"/>
              <a:gd name="connsiteX24" fmla="*/ 1436687 w 1490265"/>
              <a:gd name="connsiteY24" fmla="*/ 457993 h 766365"/>
              <a:gd name="connsiteX25" fmla="*/ 1412874 w 1490265"/>
              <a:gd name="connsiteY25" fmla="*/ 491331 h 766365"/>
              <a:gd name="connsiteX26" fmla="*/ 1446212 w 1490265"/>
              <a:gd name="connsiteY26" fmla="*/ 553243 h 766365"/>
              <a:gd name="connsiteX27" fmla="*/ 1484312 w 1490265"/>
              <a:gd name="connsiteY27" fmla="*/ 586581 h 766365"/>
              <a:gd name="connsiteX28" fmla="*/ 1481930 w 1490265"/>
              <a:gd name="connsiteY28" fmla="*/ 669925 h 766365"/>
              <a:gd name="connsiteX29" fmla="*/ 1474787 w 1490265"/>
              <a:gd name="connsiteY29" fmla="*/ 727075 h 766365"/>
              <a:gd name="connsiteX30" fmla="*/ 1462880 w 1490265"/>
              <a:gd name="connsiteY30" fmla="*/ 758031 h 766365"/>
              <a:gd name="connsiteX31" fmla="*/ 1422399 w 1490265"/>
              <a:gd name="connsiteY31" fmla="*/ 758031 h 766365"/>
              <a:gd name="connsiteX32" fmla="*/ 1374774 w 1490265"/>
              <a:gd name="connsiteY32" fmla="*/ 758031 h 766365"/>
              <a:gd name="connsiteX33" fmla="*/ 1310480 w 1490265"/>
              <a:gd name="connsiteY33" fmla="*/ 755650 h 766365"/>
              <a:gd name="connsiteX34" fmla="*/ 1231899 w 1490265"/>
              <a:gd name="connsiteY34" fmla="*/ 758031 h 766365"/>
              <a:gd name="connsiteX35" fmla="*/ 1165224 w 1490265"/>
              <a:gd name="connsiteY35" fmla="*/ 755650 h 766365"/>
              <a:gd name="connsiteX36" fmla="*/ 1067593 w 1490265"/>
              <a:gd name="connsiteY36" fmla="*/ 755650 h 766365"/>
              <a:gd name="connsiteX37" fmla="*/ 931862 w 1490265"/>
              <a:gd name="connsiteY37" fmla="*/ 760412 h 766365"/>
              <a:gd name="connsiteX38" fmla="*/ 819943 w 1490265"/>
              <a:gd name="connsiteY38" fmla="*/ 760412 h 766365"/>
              <a:gd name="connsiteX39" fmla="*/ 684212 w 1490265"/>
              <a:gd name="connsiteY39" fmla="*/ 758031 h 766365"/>
              <a:gd name="connsiteX40" fmla="*/ 434180 w 1490265"/>
              <a:gd name="connsiteY40" fmla="*/ 762793 h 766365"/>
              <a:gd name="connsiteX41" fmla="*/ 160337 w 1490265"/>
              <a:gd name="connsiteY41" fmla="*/ 760412 h 766365"/>
              <a:gd name="connsiteX42" fmla="*/ 69849 w 1490265"/>
              <a:gd name="connsiteY42" fmla="*/ 760412 h 766365"/>
              <a:gd name="connsiteX43" fmla="*/ 7937 w 1490265"/>
              <a:gd name="connsiteY43" fmla="*/ 748506 h 76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90265" h="766365">
                <a:moveTo>
                  <a:pt x="7937" y="748506"/>
                </a:moveTo>
                <a:cubicBezTo>
                  <a:pt x="0" y="730647"/>
                  <a:pt x="9921" y="683815"/>
                  <a:pt x="22224" y="653256"/>
                </a:cubicBezTo>
                <a:cubicBezTo>
                  <a:pt x="34527" y="622697"/>
                  <a:pt x="65880" y="598091"/>
                  <a:pt x="81755" y="565150"/>
                </a:cubicBezTo>
                <a:cubicBezTo>
                  <a:pt x="97630" y="532209"/>
                  <a:pt x="100408" y="486172"/>
                  <a:pt x="117474" y="455612"/>
                </a:cubicBezTo>
                <a:cubicBezTo>
                  <a:pt x="134540" y="425052"/>
                  <a:pt x="164702" y="403621"/>
                  <a:pt x="184149" y="381793"/>
                </a:cubicBezTo>
                <a:cubicBezTo>
                  <a:pt x="203596" y="359965"/>
                  <a:pt x="218280" y="346074"/>
                  <a:pt x="234155" y="324643"/>
                </a:cubicBezTo>
                <a:cubicBezTo>
                  <a:pt x="250030" y="303212"/>
                  <a:pt x="264715" y="275431"/>
                  <a:pt x="279399" y="253206"/>
                </a:cubicBezTo>
                <a:cubicBezTo>
                  <a:pt x="294083" y="230981"/>
                  <a:pt x="289718" y="210740"/>
                  <a:pt x="322262" y="191293"/>
                </a:cubicBezTo>
                <a:cubicBezTo>
                  <a:pt x="354806" y="171846"/>
                  <a:pt x="440531" y="155575"/>
                  <a:pt x="474662" y="136525"/>
                </a:cubicBezTo>
                <a:cubicBezTo>
                  <a:pt x="508793" y="117475"/>
                  <a:pt x="500459" y="94455"/>
                  <a:pt x="527049" y="76993"/>
                </a:cubicBezTo>
                <a:cubicBezTo>
                  <a:pt x="553639" y="59531"/>
                  <a:pt x="592533" y="42465"/>
                  <a:pt x="634205" y="31750"/>
                </a:cubicBezTo>
                <a:cubicBezTo>
                  <a:pt x="675877" y="21035"/>
                  <a:pt x="745727" y="11906"/>
                  <a:pt x="777080" y="12700"/>
                </a:cubicBezTo>
                <a:cubicBezTo>
                  <a:pt x="808433" y="13494"/>
                  <a:pt x="799305" y="38099"/>
                  <a:pt x="822324" y="36512"/>
                </a:cubicBezTo>
                <a:cubicBezTo>
                  <a:pt x="845343" y="34925"/>
                  <a:pt x="884237" y="6350"/>
                  <a:pt x="915193" y="3175"/>
                </a:cubicBezTo>
                <a:cubicBezTo>
                  <a:pt x="946149" y="0"/>
                  <a:pt x="977106" y="11509"/>
                  <a:pt x="1008062" y="17462"/>
                </a:cubicBezTo>
                <a:cubicBezTo>
                  <a:pt x="1039018" y="23415"/>
                  <a:pt x="1062036" y="27384"/>
                  <a:pt x="1100930" y="38893"/>
                </a:cubicBezTo>
                <a:cubicBezTo>
                  <a:pt x="1139824" y="50402"/>
                  <a:pt x="1212452" y="73024"/>
                  <a:pt x="1241424" y="86518"/>
                </a:cubicBezTo>
                <a:cubicBezTo>
                  <a:pt x="1270396" y="100012"/>
                  <a:pt x="1271984" y="109140"/>
                  <a:pt x="1274762" y="119856"/>
                </a:cubicBezTo>
                <a:cubicBezTo>
                  <a:pt x="1277540" y="130572"/>
                  <a:pt x="1255315" y="139303"/>
                  <a:pt x="1258093" y="150812"/>
                </a:cubicBezTo>
                <a:cubicBezTo>
                  <a:pt x="1260871" y="162321"/>
                  <a:pt x="1276746" y="180975"/>
                  <a:pt x="1291430" y="188912"/>
                </a:cubicBezTo>
                <a:cubicBezTo>
                  <a:pt x="1306114" y="196850"/>
                  <a:pt x="1331515" y="192484"/>
                  <a:pt x="1346199" y="198437"/>
                </a:cubicBezTo>
                <a:cubicBezTo>
                  <a:pt x="1360883" y="204390"/>
                  <a:pt x="1364456" y="201215"/>
                  <a:pt x="1379537" y="224631"/>
                </a:cubicBezTo>
                <a:cubicBezTo>
                  <a:pt x="1394618" y="248047"/>
                  <a:pt x="1422003" y="301625"/>
                  <a:pt x="1436687" y="338931"/>
                </a:cubicBezTo>
                <a:cubicBezTo>
                  <a:pt x="1451371" y="376237"/>
                  <a:pt x="1467643" y="428624"/>
                  <a:pt x="1467643" y="448468"/>
                </a:cubicBezTo>
                <a:cubicBezTo>
                  <a:pt x="1467643" y="468312"/>
                  <a:pt x="1445815" y="450849"/>
                  <a:pt x="1436687" y="457993"/>
                </a:cubicBezTo>
                <a:cubicBezTo>
                  <a:pt x="1427559" y="465137"/>
                  <a:pt x="1411287" y="475456"/>
                  <a:pt x="1412874" y="491331"/>
                </a:cubicBezTo>
                <a:cubicBezTo>
                  <a:pt x="1414462" y="507206"/>
                  <a:pt x="1434306" y="537368"/>
                  <a:pt x="1446212" y="553243"/>
                </a:cubicBezTo>
                <a:cubicBezTo>
                  <a:pt x="1458118" y="569118"/>
                  <a:pt x="1478359" y="567134"/>
                  <a:pt x="1484312" y="586581"/>
                </a:cubicBezTo>
                <a:cubicBezTo>
                  <a:pt x="1490265" y="606028"/>
                  <a:pt x="1483518" y="646509"/>
                  <a:pt x="1481930" y="669925"/>
                </a:cubicBezTo>
                <a:cubicBezTo>
                  <a:pt x="1480343" y="693341"/>
                  <a:pt x="1477962" y="712391"/>
                  <a:pt x="1474787" y="727075"/>
                </a:cubicBezTo>
                <a:cubicBezTo>
                  <a:pt x="1471612" y="741759"/>
                  <a:pt x="1471611" y="752872"/>
                  <a:pt x="1462880" y="758031"/>
                </a:cubicBezTo>
                <a:cubicBezTo>
                  <a:pt x="1454149" y="763190"/>
                  <a:pt x="1422399" y="758031"/>
                  <a:pt x="1422399" y="758031"/>
                </a:cubicBezTo>
                <a:cubicBezTo>
                  <a:pt x="1407715" y="758031"/>
                  <a:pt x="1393427" y="758428"/>
                  <a:pt x="1374774" y="758031"/>
                </a:cubicBezTo>
                <a:cubicBezTo>
                  <a:pt x="1356121" y="757634"/>
                  <a:pt x="1334292" y="755650"/>
                  <a:pt x="1310480" y="755650"/>
                </a:cubicBezTo>
                <a:cubicBezTo>
                  <a:pt x="1286668" y="755650"/>
                  <a:pt x="1256108" y="758031"/>
                  <a:pt x="1231899" y="758031"/>
                </a:cubicBezTo>
                <a:cubicBezTo>
                  <a:pt x="1207690" y="758031"/>
                  <a:pt x="1192608" y="756047"/>
                  <a:pt x="1165224" y="755650"/>
                </a:cubicBezTo>
                <a:cubicBezTo>
                  <a:pt x="1137840" y="755253"/>
                  <a:pt x="1106487" y="754856"/>
                  <a:pt x="1067593" y="755650"/>
                </a:cubicBezTo>
                <a:cubicBezTo>
                  <a:pt x="1028699" y="756444"/>
                  <a:pt x="973137" y="759618"/>
                  <a:pt x="931862" y="760412"/>
                </a:cubicBezTo>
                <a:cubicBezTo>
                  <a:pt x="890587" y="761206"/>
                  <a:pt x="819943" y="760412"/>
                  <a:pt x="819943" y="760412"/>
                </a:cubicBezTo>
                <a:cubicBezTo>
                  <a:pt x="778668" y="760015"/>
                  <a:pt x="748506" y="757634"/>
                  <a:pt x="684212" y="758031"/>
                </a:cubicBezTo>
                <a:cubicBezTo>
                  <a:pt x="619918" y="758428"/>
                  <a:pt x="434180" y="762793"/>
                  <a:pt x="434180" y="762793"/>
                </a:cubicBezTo>
                <a:lnTo>
                  <a:pt x="160337" y="760412"/>
                </a:lnTo>
                <a:cubicBezTo>
                  <a:pt x="99615" y="760015"/>
                  <a:pt x="95646" y="761999"/>
                  <a:pt x="69849" y="760412"/>
                </a:cubicBezTo>
                <a:cubicBezTo>
                  <a:pt x="44052" y="758825"/>
                  <a:pt x="15874" y="766365"/>
                  <a:pt x="7937" y="748506"/>
                </a:cubicBezTo>
                <a:close/>
              </a:path>
            </a:pathLst>
          </a:custGeom>
          <a:solidFill>
            <a:schemeClr val="accent6">
              <a:lumMod val="40000"/>
              <a:lumOff val="60000"/>
            </a:schemeClr>
          </a:solidFill>
          <a:ln w="9525" cap="flat" cmpd="sng" algn="ctr">
            <a:solidFill>
              <a:schemeClr val="accent2">
                <a:lumMod val="20000"/>
                <a:lumOff val="80000"/>
              </a:schemeClr>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84" name="Freeform 83">
            <a:extLst>
              <a:ext uri="{FF2B5EF4-FFF2-40B4-BE49-F238E27FC236}">
                <a16:creationId xmlns:a16="http://schemas.microsoft.com/office/drawing/2014/main" id="{BC058798-852F-068C-CB75-1123B0D3FF13}"/>
              </a:ext>
            </a:extLst>
          </p:cNvPr>
          <p:cNvSpPr/>
          <p:nvPr/>
        </p:nvSpPr>
        <p:spPr bwMode="auto">
          <a:xfrm>
            <a:off x="5707395" y="3965367"/>
            <a:ext cx="1123156" cy="681832"/>
          </a:xfrm>
          <a:custGeom>
            <a:avLst/>
            <a:gdLst>
              <a:gd name="connsiteX0" fmla="*/ 0 w 1123156"/>
              <a:gd name="connsiteY0" fmla="*/ 667941 h 681832"/>
              <a:gd name="connsiteX1" fmla="*/ 47625 w 1123156"/>
              <a:gd name="connsiteY1" fmla="*/ 608410 h 681832"/>
              <a:gd name="connsiteX2" fmla="*/ 76200 w 1123156"/>
              <a:gd name="connsiteY2" fmla="*/ 551260 h 681832"/>
              <a:gd name="connsiteX3" fmla="*/ 102393 w 1123156"/>
              <a:gd name="connsiteY3" fmla="*/ 491728 h 681832"/>
              <a:gd name="connsiteX4" fmla="*/ 128587 w 1123156"/>
              <a:gd name="connsiteY4" fmla="*/ 434578 h 681832"/>
              <a:gd name="connsiteX5" fmla="*/ 164306 w 1123156"/>
              <a:gd name="connsiteY5" fmla="*/ 386953 h 681832"/>
              <a:gd name="connsiteX6" fmla="*/ 195262 w 1123156"/>
              <a:gd name="connsiteY6" fmla="*/ 329803 h 681832"/>
              <a:gd name="connsiteX7" fmla="*/ 171450 w 1123156"/>
              <a:gd name="connsiteY7" fmla="*/ 308372 h 681832"/>
              <a:gd name="connsiteX8" fmla="*/ 195262 w 1123156"/>
              <a:gd name="connsiteY8" fmla="*/ 270272 h 681832"/>
              <a:gd name="connsiteX9" fmla="*/ 221456 w 1123156"/>
              <a:gd name="connsiteY9" fmla="*/ 251222 h 681832"/>
              <a:gd name="connsiteX10" fmla="*/ 247650 w 1123156"/>
              <a:gd name="connsiteY10" fmla="*/ 255985 h 681832"/>
              <a:gd name="connsiteX11" fmla="*/ 271462 w 1123156"/>
              <a:gd name="connsiteY11" fmla="*/ 234553 h 681832"/>
              <a:gd name="connsiteX12" fmla="*/ 302418 w 1123156"/>
              <a:gd name="connsiteY12" fmla="*/ 194072 h 681832"/>
              <a:gd name="connsiteX13" fmla="*/ 385762 w 1123156"/>
              <a:gd name="connsiteY13" fmla="*/ 144066 h 681832"/>
              <a:gd name="connsiteX14" fmla="*/ 419100 w 1123156"/>
              <a:gd name="connsiteY14" fmla="*/ 122635 h 681832"/>
              <a:gd name="connsiteX15" fmla="*/ 476250 w 1123156"/>
              <a:gd name="connsiteY15" fmla="*/ 91678 h 681832"/>
              <a:gd name="connsiteX16" fmla="*/ 528637 w 1123156"/>
              <a:gd name="connsiteY16" fmla="*/ 63103 h 681832"/>
              <a:gd name="connsiteX17" fmla="*/ 600075 w 1123156"/>
              <a:gd name="connsiteY17" fmla="*/ 32147 h 681832"/>
              <a:gd name="connsiteX18" fmla="*/ 695325 w 1123156"/>
              <a:gd name="connsiteY18" fmla="*/ 3572 h 681832"/>
              <a:gd name="connsiteX19" fmla="*/ 823912 w 1123156"/>
              <a:gd name="connsiteY19" fmla="*/ 10716 h 681832"/>
              <a:gd name="connsiteX20" fmla="*/ 897731 w 1123156"/>
              <a:gd name="connsiteY20" fmla="*/ 34528 h 681832"/>
              <a:gd name="connsiteX21" fmla="*/ 928687 w 1123156"/>
              <a:gd name="connsiteY21" fmla="*/ 55960 h 681832"/>
              <a:gd name="connsiteX22" fmla="*/ 964406 w 1123156"/>
              <a:gd name="connsiteY22" fmla="*/ 103585 h 681832"/>
              <a:gd name="connsiteX23" fmla="*/ 1002506 w 1123156"/>
              <a:gd name="connsiteY23" fmla="*/ 129778 h 681832"/>
              <a:gd name="connsiteX24" fmla="*/ 1038225 w 1123156"/>
              <a:gd name="connsiteY24" fmla="*/ 163116 h 681832"/>
              <a:gd name="connsiteX25" fmla="*/ 1090612 w 1123156"/>
              <a:gd name="connsiteY25" fmla="*/ 279797 h 681832"/>
              <a:gd name="connsiteX26" fmla="*/ 1107281 w 1123156"/>
              <a:gd name="connsiteY26" fmla="*/ 355997 h 681832"/>
              <a:gd name="connsiteX27" fmla="*/ 1100137 w 1123156"/>
              <a:gd name="connsiteY27" fmla="*/ 370285 h 681832"/>
              <a:gd name="connsiteX28" fmla="*/ 1085850 w 1123156"/>
              <a:gd name="connsiteY28" fmla="*/ 391716 h 681832"/>
              <a:gd name="connsiteX29" fmla="*/ 1083468 w 1123156"/>
              <a:gd name="connsiteY29" fmla="*/ 427435 h 681832"/>
              <a:gd name="connsiteX30" fmla="*/ 1095375 w 1123156"/>
              <a:gd name="connsiteY30" fmla="*/ 463153 h 681832"/>
              <a:gd name="connsiteX31" fmla="*/ 1119187 w 1123156"/>
              <a:gd name="connsiteY31" fmla="*/ 491728 h 681832"/>
              <a:gd name="connsiteX32" fmla="*/ 1119187 w 1123156"/>
              <a:gd name="connsiteY32" fmla="*/ 534591 h 681832"/>
              <a:gd name="connsiteX33" fmla="*/ 1116806 w 1123156"/>
              <a:gd name="connsiteY33" fmla="*/ 591741 h 681832"/>
              <a:gd name="connsiteX34" fmla="*/ 1102518 w 1123156"/>
              <a:gd name="connsiteY34" fmla="*/ 651272 h 681832"/>
              <a:gd name="connsiteX35" fmla="*/ 1073943 w 1123156"/>
              <a:gd name="connsiteY35" fmla="*/ 677466 h 681832"/>
              <a:gd name="connsiteX36" fmla="*/ 883443 w 1123156"/>
              <a:gd name="connsiteY36" fmla="*/ 677466 h 681832"/>
              <a:gd name="connsiteX37" fmla="*/ 709612 w 1123156"/>
              <a:gd name="connsiteY37" fmla="*/ 675085 h 681832"/>
              <a:gd name="connsiteX38" fmla="*/ 445293 w 1123156"/>
              <a:gd name="connsiteY38" fmla="*/ 677466 h 681832"/>
              <a:gd name="connsiteX39" fmla="*/ 223837 w 1123156"/>
              <a:gd name="connsiteY39" fmla="*/ 675085 h 681832"/>
              <a:gd name="connsiteX40" fmla="*/ 0 w 1123156"/>
              <a:gd name="connsiteY40" fmla="*/ 667941 h 6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23156" h="681832">
                <a:moveTo>
                  <a:pt x="0" y="667941"/>
                </a:moveTo>
                <a:cubicBezTo>
                  <a:pt x="17462" y="647899"/>
                  <a:pt x="34925" y="627857"/>
                  <a:pt x="47625" y="608410"/>
                </a:cubicBezTo>
                <a:cubicBezTo>
                  <a:pt x="60325" y="588963"/>
                  <a:pt x="67072" y="570707"/>
                  <a:pt x="76200" y="551260"/>
                </a:cubicBezTo>
                <a:cubicBezTo>
                  <a:pt x="85328" y="531813"/>
                  <a:pt x="93662" y="511175"/>
                  <a:pt x="102393" y="491728"/>
                </a:cubicBezTo>
                <a:cubicBezTo>
                  <a:pt x="111124" y="472281"/>
                  <a:pt x="118268" y="452041"/>
                  <a:pt x="128587" y="434578"/>
                </a:cubicBezTo>
                <a:cubicBezTo>
                  <a:pt x="138906" y="417115"/>
                  <a:pt x="153194" y="404415"/>
                  <a:pt x="164306" y="386953"/>
                </a:cubicBezTo>
                <a:cubicBezTo>
                  <a:pt x="175418" y="369491"/>
                  <a:pt x="194071" y="342900"/>
                  <a:pt x="195262" y="329803"/>
                </a:cubicBezTo>
                <a:cubicBezTo>
                  <a:pt x="196453" y="316706"/>
                  <a:pt x="171450" y="318294"/>
                  <a:pt x="171450" y="308372"/>
                </a:cubicBezTo>
                <a:cubicBezTo>
                  <a:pt x="171450" y="298450"/>
                  <a:pt x="186928" y="279797"/>
                  <a:pt x="195262" y="270272"/>
                </a:cubicBezTo>
                <a:cubicBezTo>
                  <a:pt x="203596" y="260747"/>
                  <a:pt x="212725" y="253603"/>
                  <a:pt x="221456" y="251222"/>
                </a:cubicBezTo>
                <a:cubicBezTo>
                  <a:pt x="230187" y="248841"/>
                  <a:pt x="239316" y="258763"/>
                  <a:pt x="247650" y="255985"/>
                </a:cubicBezTo>
                <a:cubicBezTo>
                  <a:pt x="255984" y="253207"/>
                  <a:pt x="262334" y="244872"/>
                  <a:pt x="271462" y="234553"/>
                </a:cubicBezTo>
                <a:cubicBezTo>
                  <a:pt x="280590" y="224234"/>
                  <a:pt x="283368" y="209153"/>
                  <a:pt x="302418" y="194072"/>
                </a:cubicBezTo>
                <a:cubicBezTo>
                  <a:pt x="321468" y="178991"/>
                  <a:pt x="366315" y="155972"/>
                  <a:pt x="385762" y="144066"/>
                </a:cubicBezTo>
                <a:cubicBezTo>
                  <a:pt x="405209" y="132160"/>
                  <a:pt x="404019" y="131366"/>
                  <a:pt x="419100" y="122635"/>
                </a:cubicBezTo>
                <a:cubicBezTo>
                  <a:pt x="434181" y="113904"/>
                  <a:pt x="476250" y="91678"/>
                  <a:pt x="476250" y="91678"/>
                </a:cubicBezTo>
                <a:cubicBezTo>
                  <a:pt x="494506" y="81756"/>
                  <a:pt x="507999" y="73025"/>
                  <a:pt x="528637" y="63103"/>
                </a:cubicBezTo>
                <a:cubicBezTo>
                  <a:pt x="549275" y="53181"/>
                  <a:pt x="572294" y="42069"/>
                  <a:pt x="600075" y="32147"/>
                </a:cubicBezTo>
                <a:cubicBezTo>
                  <a:pt x="627856" y="22225"/>
                  <a:pt x="658019" y="7144"/>
                  <a:pt x="695325" y="3572"/>
                </a:cubicBezTo>
                <a:cubicBezTo>
                  <a:pt x="732631" y="0"/>
                  <a:pt x="790178" y="5557"/>
                  <a:pt x="823912" y="10716"/>
                </a:cubicBezTo>
                <a:cubicBezTo>
                  <a:pt x="857646" y="15875"/>
                  <a:pt x="880269" y="26987"/>
                  <a:pt x="897731" y="34528"/>
                </a:cubicBezTo>
                <a:cubicBezTo>
                  <a:pt x="915193" y="42069"/>
                  <a:pt x="917575" y="44451"/>
                  <a:pt x="928687" y="55960"/>
                </a:cubicBezTo>
                <a:cubicBezTo>
                  <a:pt x="939799" y="67469"/>
                  <a:pt x="952103" y="91282"/>
                  <a:pt x="964406" y="103585"/>
                </a:cubicBezTo>
                <a:cubicBezTo>
                  <a:pt x="976709" y="115888"/>
                  <a:pt x="990203" y="119856"/>
                  <a:pt x="1002506" y="129778"/>
                </a:cubicBezTo>
                <a:cubicBezTo>
                  <a:pt x="1014809" y="139700"/>
                  <a:pt x="1023541" y="138113"/>
                  <a:pt x="1038225" y="163116"/>
                </a:cubicBezTo>
                <a:cubicBezTo>
                  <a:pt x="1052909" y="188119"/>
                  <a:pt x="1079103" y="247650"/>
                  <a:pt x="1090612" y="279797"/>
                </a:cubicBezTo>
                <a:cubicBezTo>
                  <a:pt x="1102121" y="311944"/>
                  <a:pt x="1105694" y="340916"/>
                  <a:pt x="1107281" y="355997"/>
                </a:cubicBezTo>
                <a:cubicBezTo>
                  <a:pt x="1108868" y="371078"/>
                  <a:pt x="1103709" y="364332"/>
                  <a:pt x="1100137" y="370285"/>
                </a:cubicBezTo>
                <a:cubicBezTo>
                  <a:pt x="1096565" y="376238"/>
                  <a:pt x="1088628" y="382191"/>
                  <a:pt x="1085850" y="391716"/>
                </a:cubicBezTo>
                <a:cubicBezTo>
                  <a:pt x="1083072" y="401241"/>
                  <a:pt x="1081881" y="415529"/>
                  <a:pt x="1083468" y="427435"/>
                </a:cubicBezTo>
                <a:cubicBezTo>
                  <a:pt x="1085055" y="439341"/>
                  <a:pt x="1089422" y="452438"/>
                  <a:pt x="1095375" y="463153"/>
                </a:cubicBezTo>
                <a:cubicBezTo>
                  <a:pt x="1101328" y="473868"/>
                  <a:pt x="1115218" y="479822"/>
                  <a:pt x="1119187" y="491728"/>
                </a:cubicBezTo>
                <a:cubicBezTo>
                  <a:pt x="1123156" y="503634"/>
                  <a:pt x="1119584" y="517922"/>
                  <a:pt x="1119187" y="534591"/>
                </a:cubicBezTo>
                <a:cubicBezTo>
                  <a:pt x="1118790" y="551260"/>
                  <a:pt x="1119584" y="572294"/>
                  <a:pt x="1116806" y="591741"/>
                </a:cubicBezTo>
                <a:cubicBezTo>
                  <a:pt x="1114028" y="611188"/>
                  <a:pt x="1109662" y="636985"/>
                  <a:pt x="1102518" y="651272"/>
                </a:cubicBezTo>
                <a:cubicBezTo>
                  <a:pt x="1095374" y="665560"/>
                  <a:pt x="1110456" y="673100"/>
                  <a:pt x="1073943" y="677466"/>
                </a:cubicBezTo>
                <a:cubicBezTo>
                  <a:pt x="1037431" y="681832"/>
                  <a:pt x="883443" y="677466"/>
                  <a:pt x="883443" y="677466"/>
                </a:cubicBezTo>
                <a:lnTo>
                  <a:pt x="709612" y="675085"/>
                </a:lnTo>
                <a:lnTo>
                  <a:pt x="445293" y="677466"/>
                </a:lnTo>
                <a:cubicBezTo>
                  <a:pt x="364331" y="677466"/>
                  <a:pt x="223837" y="675085"/>
                  <a:pt x="223837" y="675085"/>
                </a:cubicBezTo>
                <a:lnTo>
                  <a:pt x="0" y="667941"/>
                </a:lnTo>
                <a:close/>
              </a:path>
            </a:pathLst>
          </a:custGeom>
          <a:solidFill>
            <a:schemeClr val="accent6"/>
          </a:solidFill>
          <a:ln w="9525" cap="flat" cmpd="sng" algn="ctr">
            <a:solidFill>
              <a:schemeClr val="accent2">
                <a:lumMod val="20000"/>
                <a:lumOff val="80000"/>
              </a:schemeClr>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85" name="Freeform 84">
            <a:extLst>
              <a:ext uri="{FF2B5EF4-FFF2-40B4-BE49-F238E27FC236}">
                <a16:creationId xmlns:a16="http://schemas.microsoft.com/office/drawing/2014/main" id="{44CB0225-749F-7642-316F-370EC4FB786C}"/>
              </a:ext>
            </a:extLst>
          </p:cNvPr>
          <p:cNvSpPr/>
          <p:nvPr/>
        </p:nvSpPr>
        <p:spPr bwMode="auto">
          <a:xfrm>
            <a:off x="6363430" y="4213811"/>
            <a:ext cx="153591" cy="93662"/>
          </a:xfrm>
          <a:custGeom>
            <a:avLst/>
            <a:gdLst>
              <a:gd name="connsiteX0" fmla="*/ 3572 w 153591"/>
              <a:gd name="connsiteY0" fmla="*/ 59928 h 93662"/>
              <a:gd name="connsiteX1" fmla="*/ 25003 w 153591"/>
              <a:gd name="connsiteY1" fmla="*/ 14684 h 93662"/>
              <a:gd name="connsiteX2" fmla="*/ 77391 w 153591"/>
              <a:gd name="connsiteY2" fmla="*/ 397 h 93662"/>
              <a:gd name="connsiteX3" fmla="*/ 120253 w 153591"/>
              <a:gd name="connsiteY3" fmla="*/ 12303 h 93662"/>
              <a:gd name="connsiteX4" fmla="*/ 148828 w 153591"/>
              <a:gd name="connsiteY4" fmla="*/ 38497 h 93662"/>
              <a:gd name="connsiteX5" fmla="*/ 148828 w 153591"/>
              <a:gd name="connsiteY5" fmla="*/ 69453 h 93662"/>
              <a:gd name="connsiteX6" fmla="*/ 132159 w 153591"/>
              <a:gd name="connsiteY6" fmla="*/ 88503 h 93662"/>
              <a:gd name="connsiteX7" fmla="*/ 94059 w 153591"/>
              <a:gd name="connsiteY7" fmla="*/ 90884 h 93662"/>
              <a:gd name="connsiteX8" fmla="*/ 84534 w 153591"/>
              <a:gd name="connsiteY8" fmla="*/ 71834 h 93662"/>
              <a:gd name="connsiteX9" fmla="*/ 103584 w 153591"/>
              <a:gd name="connsiteY9" fmla="*/ 71834 h 93662"/>
              <a:gd name="connsiteX10" fmla="*/ 108347 w 153591"/>
              <a:gd name="connsiteY10" fmla="*/ 57547 h 93662"/>
              <a:gd name="connsiteX11" fmla="*/ 89297 w 153591"/>
              <a:gd name="connsiteY11" fmla="*/ 48022 h 93662"/>
              <a:gd name="connsiteX12" fmla="*/ 65484 w 153591"/>
              <a:gd name="connsiteY12" fmla="*/ 50403 h 93662"/>
              <a:gd name="connsiteX13" fmla="*/ 46434 w 153591"/>
              <a:gd name="connsiteY13" fmla="*/ 86122 h 93662"/>
              <a:gd name="connsiteX14" fmla="*/ 3572 w 153591"/>
              <a:gd name="connsiteY14" fmla="*/ 59928 h 9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591" h="93662">
                <a:moveTo>
                  <a:pt x="3572" y="59928"/>
                </a:moveTo>
                <a:cubicBezTo>
                  <a:pt x="0" y="48022"/>
                  <a:pt x="12700" y="24606"/>
                  <a:pt x="25003" y="14684"/>
                </a:cubicBezTo>
                <a:cubicBezTo>
                  <a:pt x="37306" y="4762"/>
                  <a:pt x="61516" y="794"/>
                  <a:pt x="77391" y="397"/>
                </a:cubicBezTo>
                <a:cubicBezTo>
                  <a:pt x="93266" y="0"/>
                  <a:pt x="108347" y="5953"/>
                  <a:pt x="120253" y="12303"/>
                </a:cubicBezTo>
                <a:cubicBezTo>
                  <a:pt x="132159" y="18653"/>
                  <a:pt x="144065" y="28972"/>
                  <a:pt x="148828" y="38497"/>
                </a:cubicBezTo>
                <a:cubicBezTo>
                  <a:pt x="153591" y="48022"/>
                  <a:pt x="151606" y="61119"/>
                  <a:pt x="148828" y="69453"/>
                </a:cubicBezTo>
                <a:cubicBezTo>
                  <a:pt x="146050" y="77787"/>
                  <a:pt x="141287" y="84931"/>
                  <a:pt x="132159" y="88503"/>
                </a:cubicBezTo>
                <a:cubicBezTo>
                  <a:pt x="123031" y="92075"/>
                  <a:pt x="101996" y="93662"/>
                  <a:pt x="94059" y="90884"/>
                </a:cubicBezTo>
                <a:cubicBezTo>
                  <a:pt x="86122" y="88106"/>
                  <a:pt x="82947" y="75009"/>
                  <a:pt x="84534" y="71834"/>
                </a:cubicBezTo>
                <a:cubicBezTo>
                  <a:pt x="86121" y="68659"/>
                  <a:pt x="99615" y="74215"/>
                  <a:pt x="103584" y="71834"/>
                </a:cubicBezTo>
                <a:cubicBezTo>
                  <a:pt x="107553" y="69453"/>
                  <a:pt x="110728" y="61516"/>
                  <a:pt x="108347" y="57547"/>
                </a:cubicBezTo>
                <a:cubicBezTo>
                  <a:pt x="105966" y="53578"/>
                  <a:pt x="96441" y="49213"/>
                  <a:pt x="89297" y="48022"/>
                </a:cubicBezTo>
                <a:cubicBezTo>
                  <a:pt x="82153" y="46831"/>
                  <a:pt x="72628" y="44053"/>
                  <a:pt x="65484" y="50403"/>
                </a:cubicBezTo>
                <a:cubicBezTo>
                  <a:pt x="58340" y="56753"/>
                  <a:pt x="56753" y="84931"/>
                  <a:pt x="46434" y="86122"/>
                </a:cubicBezTo>
                <a:cubicBezTo>
                  <a:pt x="36115" y="87313"/>
                  <a:pt x="7144" y="71834"/>
                  <a:pt x="3572" y="59928"/>
                </a:cubicBezTo>
                <a:close/>
              </a:path>
            </a:pathLst>
          </a:custGeom>
          <a:solidFill>
            <a:schemeClr val="accent6">
              <a:lumMod val="20000"/>
              <a:lumOff val="80000"/>
            </a:schemeClr>
          </a:solidFill>
          <a:ln w="9525" cap="flat" cmpd="sng" algn="ctr">
            <a:solidFill>
              <a:schemeClr val="bg2">
                <a:lumMod val="90000"/>
              </a:schemeClr>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cxnSp>
        <p:nvCxnSpPr>
          <p:cNvPr id="55402" name="Straight Connector 85">
            <a:extLst>
              <a:ext uri="{FF2B5EF4-FFF2-40B4-BE49-F238E27FC236}">
                <a16:creationId xmlns:a16="http://schemas.microsoft.com/office/drawing/2014/main" id="{FE278F8D-5F91-7BE4-96C1-53AB7925ECAC}"/>
              </a:ext>
            </a:extLst>
          </p:cNvPr>
          <p:cNvCxnSpPr>
            <a:cxnSpLocks noChangeShapeType="1"/>
          </p:cNvCxnSpPr>
          <p:nvPr/>
        </p:nvCxnSpPr>
        <p:spPr bwMode="auto">
          <a:xfrm rot="5400000">
            <a:off x="6442075" y="3956050"/>
            <a:ext cx="13779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87" name="Oval 86">
            <a:extLst>
              <a:ext uri="{FF2B5EF4-FFF2-40B4-BE49-F238E27FC236}">
                <a16:creationId xmlns:a16="http://schemas.microsoft.com/office/drawing/2014/main" id="{06AE3E89-B3AC-8C2E-AADD-C2B7F66D3C7B}"/>
              </a:ext>
            </a:extLst>
          </p:cNvPr>
          <p:cNvSpPr/>
          <p:nvPr/>
        </p:nvSpPr>
        <p:spPr bwMode="auto">
          <a:xfrm rot="1910877">
            <a:off x="6621463" y="4325938"/>
            <a:ext cx="95250" cy="61912"/>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88" name="Oval 87">
            <a:extLst>
              <a:ext uri="{FF2B5EF4-FFF2-40B4-BE49-F238E27FC236}">
                <a16:creationId xmlns:a16="http://schemas.microsoft.com/office/drawing/2014/main" id="{E6D16089-C014-7298-5B68-CA292FB316CF}"/>
              </a:ext>
            </a:extLst>
          </p:cNvPr>
          <p:cNvSpPr/>
          <p:nvPr/>
        </p:nvSpPr>
        <p:spPr bwMode="auto">
          <a:xfrm rot="2291758">
            <a:off x="6524626" y="4041775"/>
            <a:ext cx="92075" cy="587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89" name="Oval 88">
            <a:extLst>
              <a:ext uri="{FF2B5EF4-FFF2-40B4-BE49-F238E27FC236}">
                <a16:creationId xmlns:a16="http://schemas.microsoft.com/office/drawing/2014/main" id="{35C46B51-4789-1A2D-3DD7-966D830A13B2}"/>
              </a:ext>
            </a:extLst>
          </p:cNvPr>
          <p:cNvSpPr/>
          <p:nvPr/>
        </p:nvSpPr>
        <p:spPr bwMode="auto">
          <a:xfrm rot="2291758">
            <a:off x="6378575" y="4070351"/>
            <a:ext cx="82550" cy="53975"/>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90" name="Oval 89">
            <a:extLst>
              <a:ext uri="{FF2B5EF4-FFF2-40B4-BE49-F238E27FC236}">
                <a16:creationId xmlns:a16="http://schemas.microsoft.com/office/drawing/2014/main" id="{066C0F3A-305F-E3EC-C0C7-8A9581176855}"/>
              </a:ext>
            </a:extLst>
          </p:cNvPr>
          <p:cNvSpPr/>
          <p:nvPr/>
        </p:nvSpPr>
        <p:spPr bwMode="auto">
          <a:xfrm rot="2291758">
            <a:off x="6462713" y="4470401"/>
            <a:ext cx="82550" cy="53975"/>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91" name="Oval 90">
            <a:extLst>
              <a:ext uri="{FF2B5EF4-FFF2-40B4-BE49-F238E27FC236}">
                <a16:creationId xmlns:a16="http://schemas.microsoft.com/office/drawing/2014/main" id="{0D1D2F6E-B51D-0A1C-C144-F9321E5A6496}"/>
              </a:ext>
            </a:extLst>
          </p:cNvPr>
          <p:cNvSpPr/>
          <p:nvPr/>
        </p:nvSpPr>
        <p:spPr bwMode="auto">
          <a:xfrm rot="18106941">
            <a:off x="6734176" y="4518026"/>
            <a:ext cx="82550" cy="53975"/>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92" name="Oval 91">
            <a:extLst>
              <a:ext uri="{FF2B5EF4-FFF2-40B4-BE49-F238E27FC236}">
                <a16:creationId xmlns:a16="http://schemas.microsoft.com/office/drawing/2014/main" id="{628FD001-224D-76D9-5FCE-0A467F7D352D}"/>
              </a:ext>
            </a:extLst>
          </p:cNvPr>
          <p:cNvSpPr/>
          <p:nvPr/>
        </p:nvSpPr>
        <p:spPr bwMode="auto">
          <a:xfrm rot="18106941">
            <a:off x="5694363" y="4344988"/>
            <a:ext cx="82550" cy="79375"/>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93" name="Oval 92">
            <a:extLst>
              <a:ext uri="{FF2B5EF4-FFF2-40B4-BE49-F238E27FC236}">
                <a16:creationId xmlns:a16="http://schemas.microsoft.com/office/drawing/2014/main" id="{6C4FDEFA-1D9E-F972-10DB-059C8C59EEF7}"/>
              </a:ext>
            </a:extLst>
          </p:cNvPr>
          <p:cNvSpPr/>
          <p:nvPr/>
        </p:nvSpPr>
        <p:spPr bwMode="auto">
          <a:xfrm rot="18106941">
            <a:off x="5492751" y="4486276"/>
            <a:ext cx="93662" cy="46037"/>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94" name="Oval 93">
            <a:extLst>
              <a:ext uri="{FF2B5EF4-FFF2-40B4-BE49-F238E27FC236}">
                <a16:creationId xmlns:a16="http://schemas.microsoft.com/office/drawing/2014/main" id="{CB0B2BCF-B514-D6CC-BFCA-CA06A747FE4B}"/>
              </a:ext>
            </a:extLst>
          </p:cNvPr>
          <p:cNvSpPr/>
          <p:nvPr/>
        </p:nvSpPr>
        <p:spPr bwMode="auto">
          <a:xfrm rot="19665769">
            <a:off x="5627688" y="4216400"/>
            <a:ext cx="95250" cy="460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95" name="Oval 94">
            <a:extLst>
              <a:ext uri="{FF2B5EF4-FFF2-40B4-BE49-F238E27FC236}">
                <a16:creationId xmlns:a16="http://schemas.microsoft.com/office/drawing/2014/main" id="{48D9CBEE-B3ED-3857-D3D8-EACF25246147}"/>
              </a:ext>
            </a:extLst>
          </p:cNvPr>
          <p:cNvSpPr/>
          <p:nvPr/>
        </p:nvSpPr>
        <p:spPr bwMode="auto">
          <a:xfrm rot="18933886">
            <a:off x="5788026" y="4083050"/>
            <a:ext cx="93663" cy="460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96" name="Oval 95">
            <a:extLst>
              <a:ext uri="{FF2B5EF4-FFF2-40B4-BE49-F238E27FC236}">
                <a16:creationId xmlns:a16="http://schemas.microsoft.com/office/drawing/2014/main" id="{2C6EFBB8-9CFA-CB63-FDC8-498D509ADC20}"/>
              </a:ext>
            </a:extLst>
          </p:cNvPr>
          <p:cNvSpPr/>
          <p:nvPr/>
        </p:nvSpPr>
        <p:spPr bwMode="auto">
          <a:xfrm rot="20302045">
            <a:off x="5980113" y="3990975"/>
            <a:ext cx="95250" cy="460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97" name="Freeform 96">
            <a:extLst>
              <a:ext uri="{FF2B5EF4-FFF2-40B4-BE49-F238E27FC236}">
                <a16:creationId xmlns:a16="http://schemas.microsoft.com/office/drawing/2014/main" id="{989FFDF7-7BF3-F7F6-13B4-766D282D85A6}"/>
              </a:ext>
            </a:extLst>
          </p:cNvPr>
          <p:cNvSpPr/>
          <p:nvPr/>
        </p:nvSpPr>
        <p:spPr bwMode="auto">
          <a:xfrm rot="20866963">
            <a:off x="4900613" y="4038600"/>
            <a:ext cx="119062"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nvGrpSpPr>
          <p:cNvPr id="55414" name="Group 97">
            <a:extLst>
              <a:ext uri="{FF2B5EF4-FFF2-40B4-BE49-F238E27FC236}">
                <a16:creationId xmlns:a16="http://schemas.microsoft.com/office/drawing/2014/main" id="{35991C64-89AA-A1ED-AAF0-927E124BC2D3}"/>
              </a:ext>
            </a:extLst>
          </p:cNvPr>
          <p:cNvGrpSpPr>
            <a:grpSpLocks/>
          </p:cNvGrpSpPr>
          <p:nvPr/>
        </p:nvGrpSpPr>
        <p:grpSpPr bwMode="auto">
          <a:xfrm>
            <a:off x="4872038" y="4044950"/>
            <a:ext cx="119062" cy="141288"/>
            <a:chOff x="1026318" y="2671763"/>
            <a:chExt cx="119062" cy="140492"/>
          </a:xfrm>
        </p:grpSpPr>
        <p:sp>
          <p:nvSpPr>
            <p:cNvPr id="99" name="Freeform 98">
              <a:extLst>
                <a:ext uri="{FF2B5EF4-FFF2-40B4-BE49-F238E27FC236}">
                  <a16:creationId xmlns:a16="http://schemas.microsoft.com/office/drawing/2014/main" id="{9B667825-E734-8C95-9F35-A81A68A16B5E}"/>
                </a:ext>
              </a:extLst>
            </p:cNvPr>
            <p:cNvSpPr/>
            <p:nvPr/>
          </p:nvSpPr>
          <p:spPr bwMode="auto">
            <a:xfrm>
              <a:off x="1026318" y="2679656"/>
              <a:ext cx="119062" cy="132599"/>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00" name="Oval 99">
              <a:extLst>
                <a:ext uri="{FF2B5EF4-FFF2-40B4-BE49-F238E27FC236}">
                  <a16:creationId xmlns:a16="http://schemas.microsoft.com/office/drawing/2014/main" id="{7E5C6DB5-4E8B-7C97-8389-B64C32357043}"/>
                </a:ext>
              </a:extLst>
            </p:cNvPr>
            <p:cNvSpPr/>
            <p:nvPr/>
          </p:nvSpPr>
          <p:spPr bwMode="auto">
            <a:xfrm>
              <a:off x="1040605" y="2671763"/>
              <a:ext cx="68263" cy="83664"/>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105" name="Freeform 104">
            <a:extLst>
              <a:ext uri="{FF2B5EF4-FFF2-40B4-BE49-F238E27FC236}">
                <a16:creationId xmlns:a16="http://schemas.microsoft.com/office/drawing/2014/main" id="{D123FC3B-FB4B-06E8-0D80-3F22CC715AF1}"/>
              </a:ext>
            </a:extLst>
          </p:cNvPr>
          <p:cNvSpPr/>
          <p:nvPr/>
        </p:nvSpPr>
        <p:spPr bwMode="auto">
          <a:xfrm rot="977727">
            <a:off x="6148388" y="3001963"/>
            <a:ext cx="119062"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06" name="Freeform 105">
            <a:extLst>
              <a:ext uri="{FF2B5EF4-FFF2-40B4-BE49-F238E27FC236}">
                <a16:creationId xmlns:a16="http://schemas.microsoft.com/office/drawing/2014/main" id="{A9C4B5DB-4E79-1DB8-4183-0DC06118B412}"/>
              </a:ext>
            </a:extLst>
          </p:cNvPr>
          <p:cNvSpPr/>
          <p:nvPr/>
        </p:nvSpPr>
        <p:spPr bwMode="auto">
          <a:xfrm rot="20672909">
            <a:off x="4918075" y="3532188"/>
            <a:ext cx="90488" cy="1016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07" name="Freeform 106">
            <a:extLst>
              <a:ext uri="{FF2B5EF4-FFF2-40B4-BE49-F238E27FC236}">
                <a16:creationId xmlns:a16="http://schemas.microsoft.com/office/drawing/2014/main" id="{8E7B280D-DB5A-F0F2-B24F-D9ECD04DA542}"/>
              </a:ext>
            </a:extLst>
          </p:cNvPr>
          <p:cNvSpPr/>
          <p:nvPr/>
        </p:nvSpPr>
        <p:spPr bwMode="auto">
          <a:xfrm rot="203423">
            <a:off x="5283201" y="3189289"/>
            <a:ext cx="98425" cy="1111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11" name="Freeform 110">
            <a:extLst>
              <a:ext uri="{FF2B5EF4-FFF2-40B4-BE49-F238E27FC236}">
                <a16:creationId xmlns:a16="http://schemas.microsoft.com/office/drawing/2014/main" id="{CE04A4CF-F4F8-29D2-2855-3545D227A993}"/>
              </a:ext>
            </a:extLst>
          </p:cNvPr>
          <p:cNvSpPr/>
          <p:nvPr/>
        </p:nvSpPr>
        <p:spPr bwMode="auto">
          <a:xfrm>
            <a:off x="5765800" y="3744914"/>
            <a:ext cx="344488" cy="57467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12" name="Freeform 111">
            <a:extLst>
              <a:ext uri="{FF2B5EF4-FFF2-40B4-BE49-F238E27FC236}">
                <a16:creationId xmlns:a16="http://schemas.microsoft.com/office/drawing/2014/main" id="{7A353A6D-266A-5A43-9B29-B5E2671CAA2C}"/>
              </a:ext>
            </a:extLst>
          </p:cNvPr>
          <p:cNvSpPr/>
          <p:nvPr/>
        </p:nvSpPr>
        <p:spPr bwMode="auto">
          <a:xfrm>
            <a:off x="5968538" y="4242387"/>
            <a:ext cx="498476" cy="419497"/>
          </a:xfrm>
          <a:custGeom>
            <a:avLst/>
            <a:gdLst>
              <a:gd name="connsiteX0" fmla="*/ 12700 w 498476"/>
              <a:gd name="connsiteY0" fmla="*/ 398066 h 419497"/>
              <a:gd name="connsiteX1" fmla="*/ 24607 w 498476"/>
              <a:gd name="connsiteY1" fmla="*/ 271859 h 419497"/>
              <a:gd name="connsiteX2" fmla="*/ 55563 w 498476"/>
              <a:gd name="connsiteY2" fmla="*/ 178991 h 419497"/>
              <a:gd name="connsiteX3" fmla="*/ 115094 w 498476"/>
              <a:gd name="connsiteY3" fmla="*/ 102791 h 419497"/>
              <a:gd name="connsiteX4" fmla="*/ 200819 w 498476"/>
              <a:gd name="connsiteY4" fmla="*/ 40878 h 419497"/>
              <a:gd name="connsiteX5" fmla="*/ 298450 w 498476"/>
              <a:gd name="connsiteY5" fmla="*/ 5159 h 419497"/>
              <a:gd name="connsiteX6" fmla="*/ 388938 w 498476"/>
              <a:gd name="connsiteY6" fmla="*/ 9922 h 419497"/>
              <a:gd name="connsiteX7" fmla="*/ 453232 w 498476"/>
              <a:gd name="connsiteY7" fmla="*/ 55166 h 419497"/>
              <a:gd name="connsiteX8" fmla="*/ 486569 w 498476"/>
              <a:gd name="connsiteY8" fmla="*/ 112316 h 419497"/>
              <a:gd name="connsiteX9" fmla="*/ 491332 w 498476"/>
              <a:gd name="connsiteY9" fmla="*/ 178991 h 419497"/>
              <a:gd name="connsiteX10" fmla="*/ 443707 w 498476"/>
              <a:gd name="connsiteY10" fmla="*/ 238522 h 419497"/>
              <a:gd name="connsiteX11" fmla="*/ 362744 w 498476"/>
              <a:gd name="connsiteY11" fmla="*/ 238522 h 419497"/>
              <a:gd name="connsiteX12" fmla="*/ 329407 w 498476"/>
              <a:gd name="connsiteY12" fmla="*/ 181372 h 419497"/>
              <a:gd name="connsiteX13" fmla="*/ 353219 w 498476"/>
              <a:gd name="connsiteY13" fmla="*/ 152797 h 419497"/>
              <a:gd name="connsiteX14" fmla="*/ 367507 w 498476"/>
              <a:gd name="connsiteY14" fmla="*/ 169466 h 419497"/>
              <a:gd name="connsiteX15" fmla="*/ 400844 w 498476"/>
              <a:gd name="connsiteY15" fmla="*/ 159941 h 419497"/>
              <a:gd name="connsiteX16" fmla="*/ 386557 w 498476"/>
              <a:gd name="connsiteY16" fmla="*/ 131366 h 419497"/>
              <a:gd name="connsiteX17" fmla="*/ 343694 w 498476"/>
              <a:gd name="connsiteY17" fmla="*/ 126603 h 419497"/>
              <a:gd name="connsiteX18" fmla="*/ 300832 w 498476"/>
              <a:gd name="connsiteY18" fmla="*/ 157559 h 419497"/>
              <a:gd name="connsiteX19" fmla="*/ 269875 w 498476"/>
              <a:gd name="connsiteY19" fmla="*/ 202803 h 419497"/>
              <a:gd name="connsiteX20" fmla="*/ 250825 w 498476"/>
              <a:gd name="connsiteY20" fmla="*/ 283766 h 419497"/>
              <a:gd name="connsiteX21" fmla="*/ 272257 w 498476"/>
              <a:gd name="connsiteY21" fmla="*/ 348059 h 419497"/>
              <a:gd name="connsiteX22" fmla="*/ 288925 w 498476"/>
              <a:gd name="connsiteY22" fmla="*/ 383778 h 419497"/>
              <a:gd name="connsiteX23" fmla="*/ 286544 w 498476"/>
              <a:gd name="connsiteY23" fmla="*/ 400447 h 419497"/>
              <a:gd name="connsiteX24" fmla="*/ 205582 w 498476"/>
              <a:gd name="connsiteY24" fmla="*/ 398066 h 419497"/>
              <a:gd name="connsiteX25" fmla="*/ 100807 w 498476"/>
              <a:gd name="connsiteY25" fmla="*/ 400447 h 419497"/>
              <a:gd name="connsiteX26" fmla="*/ 12700 w 498476"/>
              <a:gd name="connsiteY26" fmla="*/ 398066 h 4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476" h="419497">
                <a:moveTo>
                  <a:pt x="12700" y="398066"/>
                </a:moveTo>
                <a:cubicBezTo>
                  <a:pt x="0" y="376635"/>
                  <a:pt x="17463" y="308371"/>
                  <a:pt x="24607" y="271859"/>
                </a:cubicBezTo>
                <a:cubicBezTo>
                  <a:pt x="31751" y="235347"/>
                  <a:pt x="40482" y="207169"/>
                  <a:pt x="55563" y="178991"/>
                </a:cubicBezTo>
                <a:cubicBezTo>
                  <a:pt x="70644" y="150813"/>
                  <a:pt x="90885" y="125810"/>
                  <a:pt x="115094" y="102791"/>
                </a:cubicBezTo>
                <a:cubicBezTo>
                  <a:pt x="139303" y="79772"/>
                  <a:pt x="170260" y="57150"/>
                  <a:pt x="200819" y="40878"/>
                </a:cubicBezTo>
                <a:cubicBezTo>
                  <a:pt x="231378" y="24606"/>
                  <a:pt x="267097" y="10318"/>
                  <a:pt x="298450" y="5159"/>
                </a:cubicBezTo>
                <a:cubicBezTo>
                  <a:pt x="329803" y="0"/>
                  <a:pt x="363141" y="1588"/>
                  <a:pt x="388938" y="9922"/>
                </a:cubicBezTo>
                <a:cubicBezTo>
                  <a:pt x="414735" y="18256"/>
                  <a:pt x="436960" y="38100"/>
                  <a:pt x="453232" y="55166"/>
                </a:cubicBezTo>
                <a:cubicBezTo>
                  <a:pt x="469504" y="72232"/>
                  <a:pt x="480219" y="91679"/>
                  <a:pt x="486569" y="112316"/>
                </a:cubicBezTo>
                <a:cubicBezTo>
                  <a:pt x="492919" y="132953"/>
                  <a:pt x="498476" y="157957"/>
                  <a:pt x="491332" y="178991"/>
                </a:cubicBezTo>
                <a:cubicBezTo>
                  <a:pt x="484188" y="200025"/>
                  <a:pt x="465138" y="228600"/>
                  <a:pt x="443707" y="238522"/>
                </a:cubicBezTo>
                <a:cubicBezTo>
                  <a:pt x="422276" y="248444"/>
                  <a:pt x="381794" y="248047"/>
                  <a:pt x="362744" y="238522"/>
                </a:cubicBezTo>
                <a:cubicBezTo>
                  <a:pt x="343694" y="228997"/>
                  <a:pt x="330994" y="195659"/>
                  <a:pt x="329407" y="181372"/>
                </a:cubicBezTo>
                <a:cubicBezTo>
                  <a:pt x="327820" y="167085"/>
                  <a:pt x="346869" y="154781"/>
                  <a:pt x="353219" y="152797"/>
                </a:cubicBezTo>
                <a:cubicBezTo>
                  <a:pt x="359569" y="150813"/>
                  <a:pt x="359569" y="168275"/>
                  <a:pt x="367507" y="169466"/>
                </a:cubicBezTo>
                <a:cubicBezTo>
                  <a:pt x="375445" y="170657"/>
                  <a:pt x="397669" y="166291"/>
                  <a:pt x="400844" y="159941"/>
                </a:cubicBezTo>
                <a:cubicBezTo>
                  <a:pt x="404019" y="153591"/>
                  <a:pt x="396082" y="136922"/>
                  <a:pt x="386557" y="131366"/>
                </a:cubicBezTo>
                <a:cubicBezTo>
                  <a:pt x="377032" y="125810"/>
                  <a:pt x="357981" y="122238"/>
                  <a:pt x="343694" y="126603"/>
                </a:cubicBezTo>
                <a:cubicBezTo>
                  <a:pt x="329407" y="130968"/>
                  <a:pt x="313135" y="144859"/>
                  <a:pt x="300832" y="157559"/>
                </a:cubicBezTo>
                <a:cubicBezTo>
                  <a:pt x="288529" y="170259"/>
                  <a:pt x="278209" y="181769"/>
                  <a:pt x="269875" y="202803"/>
                </a:cubicBezTo>
                <a:cubicBezTo>
                  <a:pt x="261541" y="223837"/>
                  <a:pt x="250428" y="259557"/>
                  <a:pt x="250825" y="283766"/>
                </a:cubicBezTo>
                <a:cubicBezTo>
                  <a:pt x="251222" y="307975"/>
                  <a:pt x="265907" y="331390"/>
                  <a:pt x="272257" y="348059"/>
                </a:cubicBezTo>
                <a:cubicBezTo>
                  <a:pt x="278607" y="364728"/>
                  <a:pt x="286544" y="375047"/>
                  <a:pt x="288925" y="383778"/>
                </a:cubicBezTo>
                <a:cubicBezTo>
                  <a:pt x="291306" y="392509"/>
                  <a:pt x="300435" y="398066"/>
                  <a:pt x="286544" y="400447"/>
                </a:cubicBezTo>
                <a:cubicBezTo>
                  <a:pt x="272653" y="402828"/>
                  <a:pt x="236538" y="398066"/>
                  <a:pt x="205582" y="398066"/>
                </a:cubicBezTo>
                <a:cubicBezTo>
                  <a:pt x="174626" y="398066"/>
                  <a:pt x="134144" y="400447"/>
                  <a:pt x="100807" y="400447"/>
                </a:cubicBezTo>
                <a:cubicBezTo>
                  <a:pt x="67470" y="400447"/>
                  <a:pt x="25400" y="419497"/>
                  <a:pt x="12700" y="398066"/>
                </a:cubicBezTo>
                <a:close/>
              </a:path>
            </a:pathLst>
          </a:custGeom>
          <a:solidFill>
            <a:schemeClr val="accent6">
              <a:lumMod val="20000"/>
              <a:lumOff val="80000"/>
            </a:schemeClr>
          </a:solidFill>
          <a:ln w="9525" cap="flat" cmpd="sng" algn="ctr">
            <a:solidFill>
              <a:schemeClr val="bg2">
                <a:lumMod val="90000"/>
              </a:schemeClr>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55422" name="Freeform 112">
            <a:extLst>
              <a:ext uri="{FF2B5EF4-FFF2-40B4-BE49-F238E27FC236}">
                <a16:creationId xmlns:a16="http://schemas.microsoft.com/office/drawing/2014/main" id="{A509E45F-0DD1-2FFE-798D-FE6D64AD904D}"/>
              </a:ext>
            </a:extLst>
          </p:cNvPr>
          <p:cNvSpPr>
            <a:spLocks/>
          </p:cNvSpPr>
          <p:nvPr/>
        </p:nvSpPr>
        <p:spPr bwMode="auto">
          <a:xfrm>
            <a:off x="6162676" y="4262438"/>
            <a:ext cx="277813" cy="203200"/>
          </a:xfrm>
          <a:custGeom>
            <a:avLst/>
            <a:gdLst>
              <a:gd name="T0" fmla="*/ 60350 w 277690"/>
              <a:gd name="T1" fmla="*/ 153059 h 203089"/>
              <a:gd name="T2" fmla="*/ 35845 w 277690"/>
              <a:gd name="T3" fmla="*/ 133310 h 203089"/>
              <a:gd name="T4" fmla="*/ 23556 w 277690"/>
              <a:gd name="T5" fmla="*/ 118500 h 203089"/>
              <a:gd name="T6" fmla="*/ 11320 w 277690"/>
              <a:gd name="T7" fmla="*/ 101217 h 203089"/>
              <a:gd name="T8" fmla="*/ 3978 w 277690"/>
              <a:gd name="T9" fmla="*/ 66650 h 203089"/>
              <a:gd name="T10" fmla="*/ 8872 w 277690"/>
              <a:gd name="T11" fmla="*/ 32081 h 203089"/>
              <a:gd name="T12" fmla="*/ 77516 w 277690"/>
              <a:gd name="T13" fmla="*/ 32081 h 203089"/>
              <a:gd name="T14" fmla="*/ 106934 w 277690"/>
              <a:gd name="T15" fmla="*/ 44440 h 203089"/>
              <a:gd name="T16" fmla="*/ 119198 w 277690"/>
              <a:gd name="T17" fmla="*/ 69127 h 203089"/>
              <a:gd name="T18" fmla="*/ 116744 w 277690"/>
              <a:gd name="T19" fmla="*/ 118500 h 203089"/>
              <a:gd name="T20" fmla="*/ 106934 w 277690"/>
              <a:gd name="T21" fmla="*/ 91342 h 203089"/>
              <a:gd name="T22" fmla="*/ 119198 w 277690"/>
              <a:gd name="T23" fmla="*/ 7408 h 203089"/>
              <a:gd name="T24" fmla="*/ 160880 w 277690"/>
              <a:gd name="T25" fmla="*/ 7408 h 203089"/>
              <a:gd name="T26" fmla="*/ 170688 w 277690"/>
              <a:gd name="T27" fmla="*/ 41967 h 203089"/>
              <a:gd name="T28" fmla="*/ 180496 w 277690"/>
              <a:gd name="T29" fmla="*/ 81461 h 203089"/>
              <a:gd name="T30" fmla="*/ 185399 w 277690"/>
              <a:gd name="T31" fmla="*/ 46903 h 203089"/>
              <a:gd name="T32" fmla="*/ 190301 w 277690"/>
              <a:gd name="T33" fmla="*/ 27159 h 203089"/>
              <a:gd name="T34" fmla="*/ 217274 w 277690"/>
              <a:gd name="T35" fmla="*/ 22223 h 203089"/>
              <a:gd name="T36" fmla="*/ 222176 w 277690"/>
              <a:gd name="T37" fmla="*/ 49373 h 203089"/>
              <a:gd name="T38" fmla="*/ 229531 w 277690"/>
              <a:gd name="T39" fmla="*/ 76532 h 203089"/>
              <a:gd name="T40" fmla="*/ 236887 w 277690"/>
              <a:gd name="T41" fmla="*/ 98747 h 203089"/>
              <a:gd name="T42" fmla="*/ 258952 w 277690"/>
              <a:gd name="T43" fmla="*/ 79000 h 203089"/>
              <a:gd name="T44" fmla="*/ 278569 w 277690"/>
              <a:gd name="T45" fmla="*/ 83935 h 203089"/>
              <a:gd name="T46" fmla="*/ 281020 w 277690"/>
              <a:gd name="T47" fmla="*/ 93812 h 203089"/>
              <a:gd name="T48" fmla="*/ 263859 w 277690"/>
              <a:gd name="T49" fmla="*/ 118500 h 203089"/>
              <a:gd name="T50" fmla="*/ 256501 w 277690"/>
              <a:gd name="T51" fmla="*/ 133310 h 203089"/>
              <a:gd name="T52" fmla="*/ 244242 w 277690"/>
              <a:gd name="T53" fmla="*/ 145652 h 203089"/>
              <a:gd name="T54" fmla="*/ 217274 w 277690"/>
              <a:gd name="T55" fmla="*/ 157996 h 203089"/>
              <a:gd name="T56" fmla="*/ 229531 w 277690"/>
              <a:gd name="T57" fmla="*/ 207370 h 203089"/>
              <a:gd name="T58" fmla="*/ 258952 w 277690"/>
              <a:gd name="T59" fmla="*/ 187618 h 203089"/>
              <a:gd name="T60" fmla="*/ 244242 w 277690"/>
              <a:gd name="T61" fmla="*/ 155528 h 203089"/>
              <a:gd name="T62" fmla="*/ 227079 w 277690"/>
              <a:gd name="T63" fmla="*/ 148122 h 2030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7690"/>
              <a:gd name="T97" fmla="*/ 0 h 203089"/>
              <a:gd name="T98" fmla="*/ 277690 w 277690"/>
              <a:gd name="T99" fmla="*/ 203089 h 2030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7690" h="203089">
                <a:moveTo>
                  <a:pt x="84808" y="159544"/>
                </a:moveTo>
                <a:cubicBezTo>
                  <a:pt x="63575" y="156004"/>
                  <a:pt x="76326" y="160517"/>
                  <a:pt x="58615" y="147637"/>
                </a:cubicBezTo>
                <a:cubicBezTo>
                  <a:pt x="53986" y="144270"/>
                  <a:pt x="44327" y="138112"/>
                  <a:pt x="44327" y="138112"/>
                </a:cubicBezTo>
                <a:cubicBezTo>
                  <a:pt x="39132" y="122528"/>
                  <a:pt x="46347" y="137823"/>
                  <a:pt x="34802" y="128587"/>
                </a:cubicBezTo>
                <a:cubicBezTo>
                  <a:pt x="32567" y="126799"/>
                  <a:pt x="31872" y="123642"/>
                  <a:pt x="30040" y="121444"/>
                </a:cubicBezTo>
                <a:cubicBezTo>
                  <a:pt x="27884" y="118857"/>
                  <a:pt x="25277" y="116681"/>
                  <a:pt x="22896" y="114300"/>
                </a:cubicBezTo>
                <a:cubicBezTo>
                  <a:pt x="22102" y="111125"/>
                  <a:pt x="22417" y="107438"/>
                  <a:pt x="20515" y="104775"/>
                </a:cubicBezTo>
                <a:cubicBezTo>
                  <a:pt x="18208" y="101545"/>
                  <a:pt x="13796" y="100437"/>
                  <a:pt x="10990" y="97631"/>
                </a:cubicBezTo>
                <a:cubicBezTo>
                  <a:pt x="8966" y="95607"/>
                  <a:pt x="7815" y="92868"/>
                  <a:pt x="6227" y="90487"/>
                </a:cubicBezTo>
                <a:cubicBezTo>
                  <a:pt x="781" y="74149"/>
                  <a:pt x="0" y="79680"/>
                  <a:pt x="3846" y="64294"/>
                </a:cubicBezTo>
                <a:cubicBezTo>
                  <a:pt x="4455" y="61859"/>
                  <a:pt x="5433" y="59531"/>
                  <a:pt x="6227" y="57150"/>
                </a:cubicBezTo>
                <a:cubicBezTo>
                  <a:pt x="7021" y="48419"/>
                  <a:pt x="5236" y="39049"/>
                  <a:pt x="8608" y="30956"/>
                </a:cubicBezTo>
                <a:cubicBezTo>
                  <a:pt x="9867" y="27935"/>
                  <a:pt x="14860" y="28575"/>
                  <a:pt x="18133" y="28575"/>
                </a:cubicBezTo>
                <a:cubicBezTo>
                  <a:pt x="37200" y="28575"/>
                  <a:pt x="56233" y="30162"/>
                  <a:pt x="75283" y="30956"/>
                </a:cubicBezTo>
                <a:cubicBezTo>
                  <a:pt x="83221" y="32544"/>
                  <a:pt x="91624" y="32606"/>
                  <a:pt x="99096" y="35719"/>
                </a:cubicBezTo>
                <a:cubicBezTo>
                  <a:pt x="101737" y="36820"/>
                  <a:pt x="102195" y="40533"/>
                  <a:pt x="103858" y="42862"/>
                </a:cubicBezTo>
                <a:cubicBezTo>
                  <a:pt x="106165" y="46092"/>
                  <a:pt x="108621" y="49212"/>
                  <a:pt x="111002" y="52387"/>
                </a:cubicBezTo>
                <a:lnTo>
                  <a:pt x="115765" y="66675"/>
                </a:lnTo>
                <a:lnTo>
                  <a:pt x="118146" y="73819"/>
                </a:lnTo>
                <a:cubicBezTo>
                  <a:pt x="116558" y="87313"/>
                  <a:pt x="119005" y="101931"/>
                  <a:pt x="113383" y="114300"/>
                </a:cubicBezTo>
                <a:cubicBezTo>
                  <a:pt x="111180" y="119147"/>
                  <a:pt x="108060" y="105016"/>
                  <a:pt x="106240" y="100012"/>
                </a:cubicBezTo>
                <a:cubicBezTo>
                  <a:pt x="104857" y="96208"/>
                  <a:pt x="104652" y="92075"/>
                  <a:pt x="103858" y="88106"/>
                </a:cubicBezTo>
                <a:cubicBezTo>
                  <a:pt x="104652" y="69850"/>
                  <a:pt x="104480" y="51526"/>
                  <a:pt x="106240" y="33337"/>
                </a:cubicBezTo>
                <a:cubicBezTo>
                  <a:pt x="106966" y="25834"/>
                  <a:pt x="109439" y="13470"/>
                  <a:pt x="115765" y="7144"/>
                </a:cubicBezTo>
                <a:cubicBezTo>
                  <a:pt x="120383" y="2526"/>
                  <a:pt x="124240" y="1937"/>
                  <a:pt x="130052" y="0"/>
                </a:cubicBezTo>
                <a:cubicBezTo>
                  <a:pt x="135228" y="863"/>
                  <a:pt x="151656" y="2554"/>
                  <a:pt x="156246" y="7144"/>
                </a:cubicBezTo>
                <a:cubicBezTo>
                  <a:pt x="158560" y="9458"/>
                  <a:pt x="157687" y="13534"/>
                  <a:pt x="158627" y="16669"/>
                </a:cubicBezTo>
                <a:cubicBezTo>
                  <a:pt x="167323" y="45656"/>
                  <a:pt x="160283" y="18527"/>
                  <a:pt x="165771" y="40481"/>
                </a:cubicBezTo>
                <a:cubicBezTo>
                  <a:pt x="164977" y="45244"/>
                  <a:pt x="163390" y="49941"/>
                  <a:pt x="163390" y="54769"/>
                </a:cubicBezTo>
                <a:cubicBezTo>
                  <a:pt x="163390" y="64193"/>
                  <a:pt x="170547" y="71458"/>
                  <a:pt x="175296" y="78581"/>
                </a:cubicBezTo>
                <a:cubicBezTo>
                  <a:pt x="174502" y="83344"/>
                  <a:pt x="172915" y="97697"/>
                  <a:pt x="172915" y="92869"/>
                </a:cubicBezTo>
                <a:cubicBezTo>
                  <a:pt x="172915" y="77107"/>
                  <a:pt x="175703" y="60486"/>
                  <a:pt x="180058" y="45244"/>
                </a:cubicBezTo>
                <a:cubicBezTo>
                  <a:pt x="180748" y="42830"/>
                  <a:pt x="181831" y="40535"/>
                  <a:pt x="182440" y="38100"/>
                </a:cubicBezTo>
                <a:cubicBezTo>
                  <a:pt x="183422" y="34174"/>
                  <a:pt x="182230" y="29303"/>
                  <a:pt x="184821" y="26194"/>
                </a:cubicBezTo>
                <a:cubicBezTo>
                  <a:pt x="186916" y="23680"/>
                  <a:pt x="191171" y="24606"/>
                  <a:pt x="194346" y="23812"/>
                </a:cubicBezTo>
                <a:cubicBezTo>
                  <a:pt x="198738" y="20884"/>
                  <a:pt x="204975" y="14183"/>
                  <a:pt x="211015" y="21431"/>
                </a:cubicBezTo>
                <a:cubicBezTo>
                  <a:pt x="213606" y="24540"/>
                  <a:pt x="212672" y="29355"/>
                  <a:pt x="213396" y="33337"/>
                </a:cubicBezTo>
                <a:cubicBezTo>
                  <a:pt x="214260" y="38087"/>
                  <a:pt x="214606" y="42941"/>
                  <a:pt x="215777" y="47625"/>
                </a:cubicBezTo>
                <a:cubicBezTo>
                  <a:pt x="216995" y="52495"/>
                  <a:pt x="219556" y="56989"/>
                  <a:pt x="220540" y="61912"/>
                </a:cubicBezTo>
                <a:lnTo>
                  <a:pt x="222921" y="73819"/>
                </a:lnTo>
                <a:cubicBezTo>
                  <a:pt x="222127" y="85725"/>
                  <a:pt x="216766" y="98217"/>
                  <a:pt x="220540" y="109537"/>
                </a:cubicBezTo>
                <a:cubicBezTo>
                  <a:pt x="222350" y="114967"/>
                  <a:pt x="226783" y="99939"/>
                  <a:pt x="230065" y="95250"/>
                </a:cubicBezTo>
                <a:cubicBezTo>
                  <a:pt x="232954" y="91122"/>
                  <a:pt x="239726" y="81665"/>
                  <a:pt x="244352" y="78581"/>
                </a:cubicBezTo>
                <a:cubicBezTo>
                  <a:pt x="246441" y="77189"/>
                  <a:pt x="249115" y="76994"/>
                  <a:pt x="251496" y="76200"/>
                </a:cubicBezTo>
                <a:cubicBezTo>
                  <a:pt x="253083" y="73819"/>
                  <a:pt x="253482" y="68362"/>
                  <a:pt x="256258" y="69056"/>
                </a:cubicBezTo>
                <a:cubicBezTo>
                  <a:pt x="262272" y="70559"/>
                  <a:pt x="265388" y="77523"/>
                  <a:pt x="270546" y="80962"/>
                </a:cubicBezTo>
                <a:cubicBezTo>
                  <a:pt x="272635" y="82354"/>
                  <a:pt x="275309" y="82550"/>
                  <a:pt x="277690" y="83344"/>
                </a:cubicBezTo>
                <a:cubicBezTo>
                  <a:pt x="276102" y="85725"/>
                  <a:pt x="274054" y="87857"/>
                  <a:pt x="272927" y="90487"/>
                </a:cubicBezTo>
                <a:cubicBezTo>
                  <a:pt x="271638" y="93495"/>
                  <a:pt x="272423" y="97331"/>
                  <a:pt x="270546" y="100012"/>
                </a:cubicBezTo>
                <a:cubicBezTo>
                  <a:pt x="266684" y="105530"/>
                  <a:pt x="259994" y="108696"/>
                  <a:pt x="256258" y="114300"/>
                </a:cubicBezTo>
                <a:cubicBezTo>
                  <a:pt x="254671" y="116681"/>
                  <a:pt x="252776" y="118884"/>
                  <a:pt x="251496" y="121444"/>
                </a:cubicBezTo>
                <a:cubicBezTo>
                  <a:pt x="250374" y="123689"/>
                  <a:pt x="250683" y="126627"/>
                  <a:pt x="249115" y="128587"/>
                </a:cubicBezTo>
                <a:cubicBezTo>
                  <a:pt x="247327" y="130822"/>
                  <a:pt x="244352" y="131762"/>
                  <a:pt x="241971" y="133350"/>
                </a:cubicBezTo>
                <a:cubicBezTo>
                  <a:pt x="240383" y="135731"/>
                  <a:pt x="239232" y="138470"/>
                  <a:pt x="237208" y="140494"/>
                </a:cubicBezTo>
                <a:cubicBezTo>
                  <a:pt x="231077" y="146625"/>
                  <a:pt x="226677" y="145934"/>
                  <a:pt x="218158" y="147637"/>
                </a:cubicBezTo>
                <a:cubicBezTo>
                  <a:pt x="215777" y="149225"/>
                  <a:pt x="213039" y="150376"/>
                  <a:pt x="211015" y="152400"/>
                </a:cubicBezTo>
                <a:cubicBezTo>
                  <a:pt x="204196" y="159219"/>
                  <a:pt x="203252" y="169782"/>
                  <a:pt x="201490" y="178594"/>
                </a:cubicBezTo>
                <a:cubicBezTo>
                  <a:pt x="207613" y="203089"/>
                  <a:pt x="199772" y="196718"/>
                  <a:pt x="222921" y="200025"/>
                </a:cubicBezTo>
                <a:cubicBezTo>
                  <a:pt x="228477" y="199231"/>
                  <a:pt x="234379" y="199729"/>
                  <a:pt x="239590" y="197644"/>
                </a:cubicBezTo>
                <a:cubicBezTo>
                  <a:pt x="245622" y="195231"/>
                  <a:pt x="249044" y="185878"/>
                  <a:pt x="251496" y="180975"/>
                </a:cubicBezTo>
                <a:cubicBezTo>
                  <a:pt x="248321" y="173037"/>
                  <a:pt x="245554" y="164924"/>
                  <a:pt x="241971" y="157162"/>
                </a:cubicBezTo>
                <a:cubicBezTo>
                  <a:pt x="240772" y="154564"/>
                  <a:pt x="239443" y="151807"/>
                  <a:pt x="237208" y="150019"/>
                </a:cubicBezTo>
                <a:cubicBezTo>
                  <a:pt x="235248" y="148451"/>
                  <a:pt x="232310" y="148760"/>
                  <a:pt x="230065" y="147637"/>
                </a:cubicBezTo>
                <a:cubicBezTo>
                  <a:pt x="219661" y="142435"/>
                  <a:pt x="226504" y="142875"/>
                  <a:pt x="220540" y="142875"/>
                </a:cubicBezTo>
              </a:path>
            </a:pathLst>
          </a:custGeom>
          <a:noFill/>
          <a:ln w="19050" cap="flat" cmpd="sng" algn="ctr">
            <a:solidFill>
              <a:srgbClr val="323235">
                <a:alpha val="58823"/>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55423" name="Freeform 113">
            <a:extLst>
              <a:ext uri="{FF2B5EF4-FFF2-40B4-BE49-F238E27FC236}">
                <a16:creationId xmlns:a16="http://schemas.microsoft.com/office/drawing/2014/main" id="{CFE9ED7C-B6A5-EC8D-37BF-0729DDA59FEC}"/>
              </a:ext>
            </a:extLst>
          </p:cNvPr>
          <p:cNvSpPr>
            <a:spLocks/>
          </p:cNvSpPr>
          <p:nvPr/>
        </p:nvSpPr>
        <p:spPr bwMode="auto">
          <a:xfrm>
            <a:off x="6007100" y="4464050"/>
            <a:ext cx="217488" cy="184150"/>
          </a:xfrm>
          <a:custGeom>
            <a:avLst/>
            <a:gdLst>
              <a:gd name="T0" fmla="*/ 26870 w 217506"/>
              <a:gd name="T1" fmla="*/ 245983 h 183356"/>
              <a:gd name="T2" fmla="*/ 15032 w 217506"/>
              <a:gd name="T3" fmla="*/ 223621 h 183356"/>
              <a:gd name="T4" fmla="*/ 7888 w 217506"/>
              <a:gd name="T5" fmla="*/ 214039 h 183356"/>
              <a:gd name="T6" fmla="*/ 3193 w 217506"/>
              <a:gd name="T7" fmla="*/ 156531 h 183356"/>
              <a:gd name="T8" fmla="*/ 12650 w 217506"/>
              <a:gd name="T9" fmla="*/ 89448 h 183356"/>
              <a:gd name="T10" fmla="*/ 31564 w 217506"/>
              <a:gd name="T11" fmla="*/ 70283 h 183356"/>
              <a:gd name="T12" fmla="*/ 45784 w 217506"/>
              <a:gd name="T13" fmla="*/ 54304 h 183356"/>
              <a:gd name="T14" fmla="*/ 57622 w 217506"/>
              <a:gd name="T15" fmla="*/ 51114 h 183356"/>
              <a:gd name="T16" fmla="*/ 86061 w 217506"/>
              <a:gd name="T17" fmla="*/ 41530 h 183356"/>
              <a:gd name="T18" fmla="*/ 107356 w 217506"/>
              <a:gd name="T19" fmla="*/ 35139 h 183356"/>
              <a:gd name="T20" fmla="*/ 187843 w 217506"/>
              <a:gd name="T21" fmla="*/ 31945 h 183356"/>
              <a:gd name="T22" fmla="*/ 216282 w 217506"/>
              <a:gd name="T23" fmla="*/ 0 h 183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7506"/>
              <a:gd name="T37" fmla="*/ 0 h 183356"/>
              <a:gd name="T38" fmla="*/ 217506 w 217506"/>
              <a:gd name="T39" fmla="*/ 183356 h 183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7506" h="183356">
                <a:moveTo>
                  <a:pt x="27006" y="183356"/>
                </a:moveTo>
                <a:cubicBezTo>
                  <a:pt x="23241" y="177710"/>
                  <a:pt x="19523" y="171848"/>
                  <a:pt x="15100" y="166688"/>
                </a:cubicBezTo>
                <a:cubicBezTo>
                  <a:pt x="12908" y="164131"/>
                  <a:pt x="10337" y="161925"/>
                  <a:pt x="7956" y="159544"/>
                </a:cubicBezTo>
                <a:cubicBezTo>
                  <a:pt x="2338" y="142688"/>
                  <a:pt x="3193" y="147256"/>
                  <a:pt x="3193" y="116681"/>
                </a:cubicBezTo>
                <a:cubicBezTo>
                  <a:pt x="3193" y="90073"/>
                  <a:pt x="0" y="83633"/>
                  <a:pt x="12718" y="66675"/>
                </a:cubicBezTo>
                <a:cubicBezTo>
                  <a:pt x="19950" y="57031"/>
                  <a:pt x="21350" y="60201"/>
                  <a:pt x="31768" y="52388"/>
                </a:cubicBezTo>
                <a:cubicBezTo>
                  <a:pt x="37944" y="47756"/>
                  <a:pt x="38652" y="43258"/>
                  <a:pt x="46056" y="40481"/>
                </a:cubicBezTo>
                <a:cubicBezTo>
                  <a:pt x="49846" y="39060"/>
                  <a:pt x="53993" y="38894"/>
                  <a:pt x="57962" y="38100"/>
                </a:cubicBezTo>
                <a:cubicBezTo>
                  <a:pt x="74776" y="29694"/>
                  <a:pt x="61144" y="35189"/>
                  <a:pt x="86537" y="30956"/>
                </a:cubicBezTo>
                <a:cubicBezTo>
                  <a:pt x="93947" y="29721"/>
                  <a:pt x="100324" y="26586"/>
                  <a:pt x="107968" y="26194"/>
                </a:cubicBezTo>
                <a:cubicBezTo>
                  <a:pt x="134932" y="24811"/>
                  <a:pt x="161943" y="24607"/>
                  <a:pt x="188931" y="23813"/>
                </a:cubicBezTo>
                <a:cubicBezTo>
                  <a:pt x="203076" y="27349"/>
                  <a:pt x="199946" y="0"/>
                  <a:pt x="217506" y="0"/>
                </a:cubicBezTo>
              </a:path>
            </a:pathLst>
          </a:custGeom>
          <a:noFill/>
          <a:ln w="19050" cap="flat" cmpd="sng" algn="ctr">
            <a:solidFill>
              <a:srgbClr val="323235">
                <a:alpha val="58823"/>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55424" name="Freeform 114">
            <a:extLst>
              <a:ext uri="{FF2B5EF4-FFF2-40B4-BE49-F238E27FC236}">
                <a16:creationId xmlns:a16="http://schemas.microsoft.com/office/drawing/2014/main" id="{863F78B8-221D-958D-4545-8AFD8C2D8B55}"/>
              </a:ext>
            </a:extLst>
          </p:cNvPr>
          <p:cNvSpPr>
            <a:spLocks/>
          </p:cNvSpPr>
          <p:nvPr/>
        </p:nvSpPr>
        <p:spPr bwMode="auto">
          <a:xfrm>
            <a:off x="6015039" y="4391025"/>
            <a:ext cx="225425" cy="247650"/>
          </a:xfrm>
          <a:custGeom>
            <a:avLst/>
            <a:gdLst>
              <a:gd name="T0" fmla="*/ 1484 w 242383"/>
              <a:gd name="T1" fmla="*/ 113128 h 246262"/>
              <a:gd name="T2" fmla="*/ 1419 w 242383"/>
              <a:gd name="T3" fmla="*/ 81720 h 246262"/>
              <a:gd name="T4" fmla="*/ 1355 w 242383"/>
              <a:gd name="T5" fmla="*/ 53800 h 246262"/>
              <a:gd name="T6" fmla="*/ 1180 w 242383"/>
              <a:gd name="T7" fmla="*/ 25886 h 246262"/>
              <a:gd name="T8" fmla="*/ 1149 w 242383"/>
              <a:gd name="T9" fmla="*/ 15415 h 246262"/>
              <a:gd name="T10" fmla="*/ 1084 w 242383"/>
              <a:gd name="T11" fmla="*/ 8434 h 246262"/>
              <a:gd name="T12" fmla="*/ 700 w 242383"/>
              <a:gd name="T13" fmla="*/ 1459 h 246262"/>
              <a:gd name="T14" fmla="*/ 509 w 242383"/>
              <a:gd name="T15" fmla="*/ 4945 h 246262"/>
              <a:gd name="T16" fmla="*/ 460 w 242383"/>
              <a:gd name="T17" fmla="*/ 8434 h 246262"/>
              <a:gd name="T18" fmla="*/ 396 w 242383"/>
              <a:gd name="T19" fmla="*/ 11923 h 246262"/>
              <a:gd name="T20" fmla="*/ 348 w 242383"/>
              <a:gd name="T21" fmla="*/ 18909 h 246262"/>
              <a:gd name="T22" fmla="*/ 284 w 242383"/>
              <a:gd name="T23" fmla="*/ 29378 h 246262"/>
              <a:gd name="T24" fmla="*/ 236 w 242383"/>
              <a:gd name="T25" fmla="*/ 32860 h 246262"/>
              <a:gd name="T26" fmla="*/ 172 w 242383"/>
              <a:gd name="T27" fmla="*/ 39839 h 246262"/>
              <a:gd name="T28" fmla="*/ 14 w 242383"/>
              <a:gd name="T29" fmla="*/ 71251 h 246262"/>
              <a:gd name="T30" fmla="*/ 60 w 242383"/>
              <a:gd name="T31" fmla="*/ 189901 h 246262"/>
              <a:gd name="T32" fmla="*/ 124 w 242383"/>
              <a:gd name="T33" fmla="*/ 207345 h 246262"/>
              <a:gd name="T34" fmla="*/ 332 w 242383"/>
              <a:gd name="T35" fmla="*/ 238758 h 246262"/>
              <a:gd name="T36" fmla="*/ 460 w 242383"/>
              <a:gd name="T37" fmla="*/ 256205 h 246262"/>
              <a:gd name="T38" fmla="*/ 620 w 242383"/>
              <a:gd name="T39" fmla="*/ 273654 h 246262"/>
              <a:gd name="T40" fmla="*/ 892 w 242383"/>
              <a:gd name="T41" fmla="*/ 280636 h 246262"/>
              <a:gd name="T42" fmla="*/ 988 w 242383"/>
              <a:gd name="T43" fmla="*/ 287616 h 246262"/>
              <a:gd name="T44" fmla="*/ 1052 w 242383"/>
              <a:gd name="T45" fmla="*/ 291103 h 246262"/>
              <a:gd name="T46" fmla="*/ 1180 w 242383"/>
              <a:gd name="T47" fmla="*/ 305057 h 246262"/>
              <a:gd name="T48" fmla="*/ 1244 w 242383"/>
              <a:gd name="T49" fmla="*/ 308552 h 246262"/>
              <a:gd name="T50" fmla="*/ 1403 w 242383"/>
              <a:gd name="T51" fmla="*/ 319017 h 246262"/>
              <a:gd name="T52" fmla="*/ 1533 w 242383"/>
              <a:gd name="T53" fmla="*/ 322505 h 246262"/>
              <a:gd name="T54" fmla="*/ 1614 w 242383"/>
              <a:gd name="T55" fmla="*/ 336468 h 246262"/>
              <a:gd name="T56" fmla="*/ 1628 w 242383"/>
              <a:gd name="T57" fmla="*/ 360904 h 246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383"/>
              <a:gd name="T88" fmla="*/ 0 h 246262"/>
              <a:gd name="T89" fmla="*/ 242383 w 242383"/>
              <a:gd name="T90" fmla="*/ 246262 h 246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383" h="246262">
                <a:moveTo>
                  <a:pt x="220952" y="77194"/>
                </a:moveTo>
                <a:cubicBezTo>
                  <a:pt x="217777" y="70050"/>
                  <a:pt x="214506" y="62948"/>
                  <a:pt x="211427" y="55762"/>
                </a:cubicBezTo>
                <a:cubicBezTo>
                  <a:pt x="209383" y="50993"/>
                  <a:pt x="206504" y="40854"/>
                  <a:pt x="201902" y="36712"/>
                </a:cubicBezTo>
                <a:cubicBezTo>
                  <a:pt x="194285" y="29857"/>
                  <a:pt x="184508" y="23529"/>
                  <a:pt x="175708" y="17662"/>
                </a:cubicBezTo>
                <a:cubicBezTo>
                  <a:pt x="174121" y="15281"/>
                  <a:pt x="173144" y="12351"/>
                  <a:pt x="170946" y="10519"/>
                </a:cubicBezTo>
                <a:cubicBezTo>
                  <a:pt x="168219" y="8246"/>
                  <a:pt x="164745" y="7002"/>
                  <a:pt x="161421" y="5756"/>
                </a:cubicBezTo>
                <a:cubicBezTo>
                  <a:pt x="146072" y="0"/>
                  <a:pt x="108555" y="1208"/>
                  <a:pt x="104271" y="994"/>
                </a:cubicBezTo>
                <a:cubicBezTo>
                  <a:pt x="94746" y="1788"/>
                  <a:pt x="85170" y="2112"/>
                  <a:pt x="75696" y="3375"/>
                </a:cubicBezTo>
                <a:cubicBezTo>
                  <a:pt x="73208" y="3707"/>
                  <a:pt x="70966" y="5066"/>
                  <a:pt x="68552" y="5756"/>
                </a:cubicBezTo>
                <a:cubicBezTo>
                  <a:pt x="65405" y="6655"/>
                  <a:pt x="62202" y="7343"/>
                  <a:pt x="59027" y="8137"/>
                </a:cubicBezTo>
                <a:cubicBezTo>
                  <a:pt x="56646" y="9725"/>
                  <a:pt x="54212" y="11236"/>
                  <a:pt x="51883" y="12900"/>
                </a:cubicBezTo>
                <a:cubicBezTo>
                  <a:pt x="48654" y="15207"/>
                  <a:pt x="45804" y="18075"/>
                  <a:pt x="42358" y="20044"/>
                </a:cubicBezTo>
                <a:cubicBezTo>
                  <a:pt x="40179" y="21289"/>
                  <a:pt x="37522" y="21436"/>
                  <a:pt x="35215" y="22425"/>
                </a:cubicBezTo>
                <a:cubicBezTo>
                  <a:pt x="31952" y="23823"/>
                  <a:pt x="28865" y="25600"/>
                  <a:pt x="25690" y="27187"/>
                </a:cubicBezTo>
                <a:cubicBezTo>
                  <a:pt x="6997" y="45880"/>
                  <a:pt x="15559" y="39497"/>
                  <a:pt x="1877" y="48619"/>
                </a:cubicBezTo>
                <a:cubicBezTo>
                  <a:pt x="2138" y="55414"/>
                  <a:pt x="0" y="110036"/>
                  <a:pt x="9021" y="129581"/>
                </a:cubicBezTo>
                <a:cubicBezTo>
                  <a:pt x="11151" y="134196"/>
                  <a:pt x="14822" y="138029"/>
                  <a:pt x="18546" y="141487"/>
                </a:cubicBezTo>
                <a:cubicBezTo>
                  <a:pt x="38751" y="160249"/>
                  <a:pt x="34090" y="157780"/>
                  <a:pt x="49502" y="162919"/>
                </a:cubicBezTo>
                <a:cubicBezTo>
                  <a:pt x="62037" y="175452"/>
                  <a:pt x="50514" y="165806"/>
                  <a:pt x="68552" y="174825"/>
                </a:cubicBezTo>
                <a:cubicBezTo>
                  <a:pt x="84098" y="182598"/>
                  <a:pt x="65943" y="179182"/>
                  <a:pt x="92365" y="186731"/>
                </a:cubicBezTo>
                <a:cubicBezTo>
                  <a:pt x="98030" y="188349"/>
                  <a:pt x="130313" y="191241"/>
                  <a:pt x="132846" y="191494"/>
                </a:cubicBezTo>
                <a:cubicBezTo>
                  <a:pt x="137608" y="193081"/>
                  <a:pt x="142325" y="194814"/>
                  <a:pt x="147133" y="196256"/>
                </a:cubicBezTo>
                <a:cubicBezTo>
                  <a:pt x="150268" y="197196"/>
                  <a:pt x="153637" y="197378"/>
                  <a:pt x="156658" y="198637"/>
                </a:cubicBezTo>
                <a:cubicBezTo>
                  <a:pt x="163211" y="201368"/>
                  <a:pt x="168821" y="206440"/>
                  <a:pt x="175708" y="208162"/>
                </a:cubicBezTo>
                <a:cubicBezTo>
                  <a:pt x="178883" y="208956"/>
                  <a:pt x="182098" y="209604"/>
                  <a:pt x="185233" y="210544"/>
                </a:cubicBezTo>
                <a:cubicBezTo>
                  <a:pt x="193172" y="212926"/>
                  <a:pt x="200813" y="216315"/>
                  <a:pt x="209046" y="217687"/>
                </a:cubicBezTo>
                <a:cubicBezTo>
                  <a:pt x="215358" y="218739"/>
                  <a:pt x="221746" y="219275"/>
                  <a:pt x="228096" y="220069"/>
                </a:cubicBezTo>
                <a:cubicBezTo>
                  <a:pt x="234657" y="222256"/>
                  <a:pt x="237608" y="221615"/>
                  <a:pt x="240002" y="229594"/>
                </a:cubicBezTo>
                <a:cubicBezTo>
                  <a:pt x="241615" y="234970"/>
                  <a:pt x="242383" y="246262"/>
                  <a:pt x="242383" y="246262"/>
                </a:cubicBezTo>
              </a:path>
            </a:pathLst>
          </a:custGeom>
          <a:noFill/>
          <a:ln w="19050" cap="flat" cmpd="sng" algn="ctr">
            <a:solidFill>
              <a:srgbClr val="323235">
                <a:alpha val="58823"/>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cxnSp>
        <p:nvCxnSpPr>
          <p:cNvPr id="55425" name="Straight Connector 115">
            <a:extLst>
              <a:ext uri="{FF2B5EF4-FFF2-40B4-BE49-F238E27FC236}">
                <a16:creationId xmlns:a16="http://schemas.microsoft.com/office/drawing/2014/main" id="{EED78DAB-3465-42ED-40F9-F2E80CCE6F4D}"/>
              </a:ext>
            </a:extLst>
          </p:cNvPr>
          <p:cNvCxnSpPr>
            <a:cxnSpLocks noChangeShapeType="1"/>
          </p:cNvCxnSpPr>
          <p:nvPr/>
        </p:nvCxnSpPr>
        <p:spPr bwMode="auto">
          <a:xfrm>
            <a:off x="4748214" y="4645025"/>
            <a:ext cx="23955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10" name="Group 116">
            <a:extLst>
              <a:ext uri="{FF2B5EF4-FFF2-40B4-BE49-F238E27FC236}">
                <a16:creationId xmlns:a16="http://schemas.microsoft.com/office/drawing/2014/main" id="{24C4787A-B347-414C-BD4F-6D4CBC721742}"/>
              </a:ext>
            </a:extLst>
          </p:cNvPr>
          <p:cNvGrpSpPr/>
          <p:nvPr/>
        </p:nvGrpSpPr>
        <p:grpSpPr>
          <a:xfrm rot="18538397" flipH="1">
            <a:off x="5678819" y="3433157"/>
            <a:ext cx="209550" cy="378619"/>
            <a:chOff x="1435894" y="2312194"/>
            <a:chExt cx="209550" cy="378619"/>
          </a:xfrm>
          <a:solidFill>
            <a:schemeClr val="accent2"/>
          </a:solidFill>
        </p:grpSpPr>
        <p:grpSp>
          <p:nvGrpSpPr>
            <p:cNvPr id="11" name="Group 117">
              <a:extLst>
                <a:ext uri="{FF2B5EF4-FFF2-40B4-BE49-F238E27FC236}">
                  <a16:creationId xmlns:a16="http://schemas.microsoft.com/office/drawing/2014/main" id="{A99603FA-3116-D080-B4D7-510F56664DA4}"/>
                </a:ext>
              </a:extLst>
            </p:cNvPr>
            <p:cNvGrpSpPr/>
            <p:nvPr/>
          </p:nvGrpSpPr>
          <p:grpSpPr>
            <a:xfrm>
              <a:off x="1435894" y="2319338"/>
              <a:ext cx="209550" cy="371475"/>
              <a:chOff x="1435894" y="2319338"/>
              <a:chExt cx="209550" cy="371475"/>
            </a:xfrm>
            <a:grpFill/>
          </p:grpSpPr>
          <p:sp>
            <p:nvSpPr>
              <p:cNvPr id="120" name="Freeform 119">
                <a:extLst>
                  <a:ext uri="{FF2B5EF4-FFF2-40B4-BE49-F238E27FC236}">
                    <a16:creationId xmlns:a16="http://schemas.microsoft.com/office/drawing/2014/main" id="{CFF99948-6AAD-C985-EC04-B4383655AA82}"/>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21" name="Freeform 120">
                <a:extLst>
                  <a:ext uri="{FF2B5EF4-FFF2-40B4-BE49-F238E27FC236}">
                    <a16:creationId xmlns:a16="http://schemas.microsoft.com/office/drawing/2014/main" id="{CD6EF126-B0AB-A431-F635-517113A3AF2E}"/>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119" name="Oval 118">
              <a:extLst>
                <a:ext uri="{FF2B5EF4-FFF2-40B4-BE49-F238E27FC236}">
                  <a16:creationId xmlns:a16="http://schemas.microsoft.com/office/drawing/2014/main" id="{8029DA3E-9646-3955-F24B-E6E3524F6FCC}"/>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12" name="Group 121">
            <a:extLst>
              <a:ext uri="{FF2B5EF4-FFF2-40B4-BE49-F238E27FC236}">
                <a16:creationId xmlns:a16="http://schemas.microsoft.com/office/drawing/2014/main" id="{E8C3A322-8535-A03E-BC51-719B607850DD}"/>
              </a:ext>
            </a:extLst>
          </p:cNvPr>
          <p:cNvGrpSpPr/>
          <p:nvPr/>
        </p:nvGrpSpPr>
        <p:grpSpPr>
          <a:xfrm>
            <a:off x="5602619" y="3480784"/>
            <a:ext cx="209550" cy="378619"/>
            <a:chOff x="1435894" y="2312194"/>
            <a:chExt cx="209550" cy="378619"/>
          </a:xfrm>
          <a:solidFill>
            <a:schemeClr val="accent2"/>
          </a:solidFill>
        </p:grpSpPr>
        <p:grpSp>
          <p:nvGrpSpPr>
            <p:cNvPr id="13" name="Group 122">
              <a:extLst>
                <a:ext uri="{FF2B5EF4-FFF2-40B4-BE49-F238E27FC236}">
                  <a16:creationId xmlns:a16="http://schemas.microsoft.com/office/drawing/2014/main" id="{3370CFD0-48D6-0207-455A-4EB89AC54321}"/>
                </a:ext>
              </a:extLst>
            </p:cNvPr>
            <p:cNvGrpSpPr/>
            <p:nvPr/>
          </p:nvGrpSpPr>
          <p:grpSpPr>
            <a:xfrm>
              <a:off x="1435894" y="2319338"/>
              <a:ext cx="209550" cy="371475"/>
              <a:chOff x="1435894" y="2319338"/>
              <a:chExt cx="209550" cy="371475"/>
            </a:xfrm>
            <a:grpFill/>
          </p:grpSpPr>
          <p:sp>
            <p:nvSpPr>
              <p:cNvPr id="126" name="Freeform 125">
                <a:extLst>
                  <a:ext uri="{FF2B5EF4-FFF2-40B4-BE49-F238E27FC236}">
                    <a16:creationId xmlns:a16="http://schemas.microsoft.com/office/drawing/2014/main" id="{FEDBC061-B33B-483E-621E-CAC9BC2A0C14}"/>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25" name="Freeform 124">
                <a:extLst>
                  <a:ext uri="{FF2B5EF4-FFF2-40B4-BE49-F238E27FC236}">
                    <a16:creationId xmlns:a16="http://schemas.microsoft.com/office/drawing/2014/main" id="{9A5DD3D5-B5F8-6536-01B4-B381103BD95A}"/>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124" name="Oval 123">
              <a:extLst>
                <a:ext uri="{FF2B5EF4-FFF2-40B4-BE49-F238E27FC236}">
                  <a16:creationId xmlns:a16="http://schemas.microsoft.com/office/drawing/2014/main" id="{267FBB6C-0A4E-5140-BA0E-9A7BD2713ED0}"/>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127" name="Freeform 126">
            <a:extLst>
              <a:ext uri="{FF2B5EF4-FFF2-40B4-BE49-F238E27FC236}">
                <a16:creationId xmlns:a16="http://schemas.microsoft.com/office/drawing/2014/main" id="{0DC5318A-8EA5-0568-46DD-BAE50FBFAE2C}"/>
              </a:ext>
            </a:extLst>
          </p:cNvPr>
          <p:cNvSpPr/>
          <p:nvPr/>
        </p:nvSpPr>
        <p:spPr bwMode="auto">
          <a:xfrm rot="20866963">
            <a:off x="5202238" y="3306764"/>
            <a:ext cx="107950" cy="12223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nvGrpSpPr>
          <p:cNvPr id="55429" name="Group 127">
            <a:extLst>
              <a:ext uri="{FF2B5EF4-FFF2-40B4-BE49-F238E27FC236}">
                <a16:creationId xmlns:a16="http://schemas.microsoft.com/office/drawing/2014/main" id="{C344F367-E2B6-0F87-8619-68A912ED696D}"/>
              </a:ext>
            </a:extLst>
          </p:cNvPr>
          <p:cNvGrpSpPr>
            <a:grpSpLocks/>
          </p:cNvGrpSpPr>
          <p:nvPr/>
        </p:nvGrpSpPr>
        <p:grpSpPr bwMode="auto">
          <a:xfrm>
            <a:off x="5172075" y="3316289"/>
            <a:ext cx="109538" cy="128587"/>
            <a:chOff x="1026318" y="2671763"/>
            <a:chExt cx="119062" cy="140492"/>
          </a:xfrm>
        </p:grpSpPr>
        <p:sp>
          <p:nvSpPr>
            <p:cNvPr id="129" name="Freeform 128">
              <a:extLst>
                <a:ext uri="{FF2B5EF4-FFF2-40B4-BE49-F238E27FC236}">
                  <a16:creationId xmlns:a16="http://schemas.microsoft.com/office/drawing/2014/main" id="{DA916FF3-A81C-A3B7-DFE0-4BA44EE171EA}"/>
                </a:ext>
              </a:extLst>
            </p:cNvPr>
            <p:cNvSpPr/>
            <p:nvPr/>
          </p:nvSpPr>
          <p:spPr bwMode="auto">
            <a:xfrm>
              <a:off x="1026318" y="2678701"/>
              <a:ext cx="119062" cy="133554"/>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30" name="Oval 129">
              <a:extLst>
                <a:ext uri="{FF2B5EF4-FFF2-40B4-BE49-F238E27FC236}">
                  <a16:creationId xmlns:a16="http://schemas.microsoft.com/office/drawing/2014/main" id="{F850CC62-19B9-A923-715F-D83163A0F437}"/>
                </a:ext>
              </a:extLst>
            </p:cNvPr>
            <p:cNvSpPr/>
            <p:nvPr/>
          </p:nvSpPr>
          <p:spPr bwMode="auto">
            <a:xfrm>
              <a:off x="1040122" y="2671763"/>
              <a:ext cx="69021" cy="83255"/>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131" name="Freeform 130">
            <a:extLst>
              <a:ext uri="{FF2B5EF4-FFF2-40B4-BE49-F238E27FC236}">
                <a16:creationId xmlns:a16="http://schemas.microsoft.com/office/drawing/2014/main" id="{E90D5D78-19B6-9853-B927-FA9C5D6BA688}"/>
              </a:ext>
            </a:extLst>
          </p:cNvPr>
          <p:cNvSpPr/>
          <p:nvPr/>
        </p:nvSpPr>
        <p:spPr bwMode="auto">
          <a:xfrm rot="2045088">
            <a:off x="6580189" y="3001964"/>
            <a:ext cx="109537" cy="12223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nvGrpSpPr>
          <p:cNvPr id="55431" name="Group 131">
            <a:extLst>
              <a:ext uri="{FF2B5EF4-FFF2-40B4-BE49-F238E27FC236}">
                <a16:creationId xmlns:a16="http://schemas.microsoft.com/office/drawing/2014/main" id="{6EEB21DE-A522-A9F0-8F75-4C7AB2BFB7BE}"/>
              </a:ext>
            </a:extLst>
          </p:cNvPr>
          <p:cNvGrpSpPr>
            <a:grpSpLocks/>
          </p:cNvGrpSpPr>
          <p:nvPr/>
        </p:nvGrpSpPr>
        <p:grpSpPr bwMode="auto">
          <a:xfrm rot="2778125">
            <a:off x="6559551" y="2992438"/>
            <a:ext cx="109537" cy="128588"/>
            <a:chOff x="1026318" y="2671763"/>
            <a:chExt cx="119062" cy="140492"/>
          </a:xfrm>
        </p:grpSpPr>
        <p:sp>
          <p:nvSpPr>
            <p:cNvPr id="133" name="Freeform 132">
              <a:extLst>
                <a:ext uri="{FF2B5EF4-FFF2-40B4-BE49-F238E27FC236}">
                  <a16:creationId xmlns:a16="http://schemas.microsoft.com/office/drawing/2014/main" id="{5E79AEBD-4700-F05D-871C-3384F3E7D5CE}"/>
                </a:ext>
              </a:extLst>
            </p:cNvPr>
            <p:cNvSpPr/>
            <p:nvPr/>
          </p:nvSpPr>
          <p:spPr bwMode="auto">
            <a:xfrm>
              <a:off x="1015422" y="2679160"/>
              <a:ext cx="119063" cy="133554"/>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34" name="Oval 133">
              <a:extLst>
                <a:ext uri="{FF2B5EF4-FFF2-40B4-BE49-F238E27FC236}">
                  <a16:creationId xmlns:a16="http://schemas.microsoft.com/office/drawing/2014/main" id="{951114E3-A76E-2BBA-77A9-C260E0147C57}"/>
                </a:ext>
              </a:extLst>
            </p:cNvPr>
            <p:cNvSpPr/>
            <p:nvPr/>
          </p:nvSpPr>
          <p:spPr bwMode="auto">
            <a:xfrm>
              <a:off x="1039694" y="2671205"/>
              <a:ext cx="69022" cy="83254"/>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135" name="Freeform 134">
            <a:extLst>
              <a:ext uri="{FF2B5EF4-FFF2-40B4-BE49-F238E27FC236}">
                <a16:creationId xmlns:a16="http://schemas.microsoft.com/office/drawing/2014/main" id="{446EB8D8-5483-6E62-85BE-9142F7A32045}"/>
              </a:ext>
            </a:extLst>
          </p:cNvPr>
          <p:cNvSpPr/>
          <p:nvPr/>
        </p:nvSpPr>
        <p:spPr bwMode="auto">
          <a:xfrm rot="20672909">
            <a:off x="5054600" y="3325813"/>
            <a:ext cx="90488" cy="1016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36" name="Freeform 135">
            <a:extLst>
              <a:ext uri="{FF2B5EF4-FFF2-40B4-BE49-F238E27FC236}">
                <a16:creationId xmlns:a16="http://schemas.microsoft.com/office/drawing/2014/main" id="{8830D986-A3E2-4462-CEF2-AD1B0C6AC509}"/>
              </a:ext>
            </a:extLst>
          </p:cNvPr>
          <p:cNvSpPr/>
          <p:nvPr/>
        </p:nvSpPr>
        <p:spPr bwMode="auto">
          <a:xfrm rot="203423">
            <a:off x="5726114" y="3052763"/>
            <a:ext cx="92075" cy="1016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37" name="Freeform 136">
            <a:extLst>
              <a:ext uri="{FF2B5EF4-FFF2-40B4-BE49-F238E27FC236}">
                <a16:creationId xmlns:a16="http://schemas.microsoft.com/office/drawing/2014/main" id="{5499E21E-E4CE-814A-622A-51B7E5FD26FF}"/>
              </a:ext>
            </a:extLst>
          </p:cNvPr>
          <p:cNvSpPr/>
          <p:nvPr/>
        </p:nvSpPr>
        <p:spPr bwMode="auto">
          <a:xfrm rot="2135732">
            <a:off x="6273801" y="2932113"/>
            <a:ext cx="73025" cy="8096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38" name="Freeform 137">
            <a:extLst>
              <a:ext uri="{FF2B5EF4-FFF2-40B4-BE49-F238E27FC236}">
                <a16:creationId xmlns:a16="http://schemas.microsoft.com/office/drawing/2014/main" id="{C197F742-ECEB-6142-B121-8C1DFE7A5ACA}"/>
              </a:ext>
            </a:extLst>
          </p:cNvPr>
          <p:cNvSpPr/>
          <p:nvPr/>
        </p:nvSpPr>
        <p:spPr bwMode="auto">
          <a:xfrm rot="20672909">
            <a:off x="5076825" y="3448050"/>
            <a:ext cx="90488" cy="10318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39" name="Freeform 138">
            <a:extLst>
              <a:ext uri="{FF2B5EF4-FFF2-40B4-BE49-F238E27FC236}">
                <a16:creationId xmlns:a16="http://schemas.microsoft.com/office/drawing/2014/main" id="{6F64262D-622F-5320-46AC-3235056A6A7E}"/>
              </a:ext>
            </a:extLst>
          </p:cNvPr>
          <p:cNvSpPr/>
          <p:nvPr/>
        </p:nvSpPr>
        <p:spPr bwMode="auto">
          <a:xfrm rot="844328">
            <a:off x="4981576" y="3732214"/>
            <a:ext cx="119063" cy="13493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40" name="Freeform 139">
            <a:extLst>
              <a:ext uri="{FF2B5EF4-FFF2-40B4-BE49-F238E27FC236}">
                <a16:creationId xmlns:a16="http://schemas.microsoft.com/office/drawing/2014/main" id="{71AFAFC2-29C8-3D7E-538F-3FF9F0463AFB}"/>
              </a:ext>
            </a:extLst>
          </p:cNvPr>
          <p:cNvSpPr/>
          <p:nvPr/>
        </p:nvSpPr>
        <p:spPr bwMode="auto">
          <a:xfrm rot="20866963">
            <a:off x="5321301" y="3578225"/>
            <a:ext cx="119063"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42" name="Freeform 141">
            <a:extLst>
              <a:ext uri="{FF2B5EF4-FFF2-40B4-BE49-F238E27FC236}">
                <a16:creationId xmlns:a16="http://schemas.microsoft.com/office/drawing/2014/main" id="{F1B2BDBF-CC15-621A-1F6C-16DFB10EC757}"/>
              </a:ext>
            </a:extLst>
          </p:cNvPr>
          <p:cNvSpPr/>
          <p:nvPr/>
        </p:nvSpPr>
        <p:spPr bwMode="auto">
          <a:xfrm>
            <a:off x="5292726" y="3592513"/>
            <a:ext cx="119063"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44" name="Freeform 143">
            <a:extLst>
              <a:ext uri="{FF2B5EF4-FFF2-40B4-BE49-F238E27FC236}">
                <a16:creationId xmlns:a16="http://schemas.microsoft.com/office/drawing/2014/main" id="{4859E9E6-0538-01DB-CB67-43A25260EE60}"/>
              </a:ext>
            </a:extLst>
          </p:cNvPr>
          <p:cNvSpPr/>
          <p:nvPr/>
        </p:nvSpPr>
        <p:spPr bwMode="auto">
          <a:xfrm rot="21171610">
            <a:off x="5426076" y="3402014"/>
            <a:ext cx="98425" cy="1111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45" name="Freeform 144">
            <a:extLst>
              <a:ext uri="{FF2B5EF4-FFF2-40B4-BE49-F238E27FC236}">
                <a16:creationId xmlns:a16="http://schemas.microsoft.com/office/drawing/2014/main" id="{5DD57040-5A89-4C50-E687-3ABC81FDBFD6}"/>
              </a:ext>
            </a:extLst>
          </p:cNvPr>
          <p:cNvSpPr/>
          <p:nvPr/>
        </p:nvSpPr>
        <p:spPr bwMode="auto">
          <a:xfrm rot="304647">
            <a:off x="5394326" y="3413126"/>
            <a:ext cx="100013" cy="1127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46" name="Freeform 145">
            <a:extLst>
              <a:ext uri="{FF2B5EF4-FFF2-40B4-BE49-F238E27FC236}">
                <a16:creationId xmlns:a16="http://schemas.microsoft.com/office/drawing/2014/main" id="{5C67CD0E-2E65-58CC-1CC6-3A96F26599EA}"/>
              </a:ext>
            </a:extLst>
          </p:cNvPr>
          <p:cNvSpPr/>
          <p:nvPr/>
        </p:nvSpPr>
        <p:spPr bwMode="auto">
          <a:xfrm rot="21171610">
            <a:off x="5540376" y="3230564"/>
            <a:ext cx="98425" cy="1111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47" name="Freeform 146">
            <a:extLst>
              <a:ext uri="{FF2B5EF4-FFF2-40B4-BE49-F238E27FC236}">
                <a16:creationId xmlns:a16="http://schemas.microsoft.com/office/drawing/2014/main" id="{489C4896-156A-EDF7-9DBB-9127D3E42164}"/>
              </a:ext>
            </a:extLst>
          </p:cNvPr>
          <p:cNvSpPr/>
          <p:nvPr/>
        </p:nvSpPr>
        <p:spPr bwMode="auto">
          <a:xfrm rot="304647">
            <a:off x="5508626" y="3241676"/>
            <a:ext cx="100013" cy="1127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48" name="Freeform 147">
            <a:extLst>
              <a:ext uri="{FF2B5EF4-FFF2-40B4-BE49-F238E27FC236}">
                <a16:creationId xmlns:a16="http://schemas.microsoft.com/office/drawing/2014/main" id="{0587F1A5-B84E-056C-E27F-E50721FE337F}"/>
              </a:ext>
            </a:extLst>
          </p:cNvPr>
          <p:cNvSpPr/>
          <p:nvPr/>
        </p:nvSpPr>
        <p:spPr bwMode="auto">
          <a:xfrm rot="21171610">
            <a:off x="5681663" y="3138488"/>
            <a:ext cx="88900" cy="1016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49" name="Freeform 148">
            <a:extLst>
              <a:ext uri="{FF2B5EF4-FFF2-40B4-BE49-F238E27FC236}">
                <a16:creationId xmlns:a16="http://schemas.microsoft.com/office/drawing/2014/main" id="{7F05BE4E-4FCB-997A-D4EC-DE4CCE785016}"/>
              </a:ext>
            </a:extLst>
          </p:cNvPr>
          <p:cNvSpPr/>
          <p:nvPr/>
        </p:nvSpPr>
        <p:spPr bwMode="auto">
          <a:xfrm rot="304647">
            <a:off x="5648325" y="3149600"/>
            <a:ext cx="90488" cy="1016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50" name="Freeform 149">
            <a:extLst>
              <a:ext uri="{FF2B5EF4-FFF2-40B4-BE49-F238E27FC236}">
                <a16:creationId xmlns:a16="http://schemas.microsoft.com/office/drawing/2014/main" id="{BB413247-D9BE-6685-EEAF-4240484E6041}"/>
              </a:ext>
            </a:extLst>
          </p:cNvPr>
          <p:cNvSpPr/>
          <p:nvPr/>
        </p:nvSpPr>
        <p:spPr bwMode="auto">
          <a:xfrm rot="21171610">
            <a:off x="5754689" y="3294063"/>
            <a:ext cx="90487" cy="1000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51" name="Freeform 150">
            <a:extLst>
              <a:ext uri="{FF2B5EF4-FFF2-40B4-BE49-F238E27FC236}">
                <a16:creationId xmlns:a16="http://schemas.microsoft.com/office/drawing/2014/main" id="{6EBD570A-19C5-5FAD-2535-5F0C03B9A3D6}"/>
              </a:ext>
            </a:extLst>
          </p:cNvPr>
          <p:cNvSpPr/>
          <p:nvPr/>
        </p:nvSpPr>
        <p:spPr bwMode="auto">
          <a:xfrm rot="304647">
            <a:off x="5722938" y="3305176"/>
            <a:ext cx="88900" cy="1000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52" name="Freeform 151">
            <a:extLst>
              <a:ext uri="{FF2B5EF4-FFF2-40B4-BE49-F238E27FC236}">
                <a16:creationId xmlns:a16="http://schemas.microsoft.com/office/drawing/2014/main" id="{74B70E2C-5222-3E63-729E-280930FB8BF2}"/>
              </a:ext>
            </a:extLst>
          </p:cNvPr>
          <p:cNvSpPr/>
          <p:nvPr/>
        </p:nvSpPr>
        <p:spPr bwMode="auto">
          <a:xfrm rot="21171610">
            <a:off x="5902326" y="3149601"/>
            <a:ext cx="66675" cy="746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53" name="Freeform 152">
            <a:extLst>
              <a:ext uri="{FF2B5EF4-FFF2-40B4-BE49-F238E27FC236}">
                <a16:creationId xmlns:a16="http://schemas.microsoft.com/office/drawing/2014/main" id="{A35E0324-FFBF-0404-67B9-A47D71C21CA4}"/>
              </a:ext>
            </a:extLst>
          </p:cNvPr>
          <p:cNvSpPr/>
          <p:nvPr/>
        </p:nvSpPr>
        <p:spPr bwMode="auto">
          <a:xfrm rot="304647">
            <a:off x="5867401" y="3157538"/>
            <a:ext cx="66675" cy="762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54" name="Freeform 153">
            <a:extLst>
              <a:ext uri="{FF2B5EF4-FFF2-40B4-BE49-F238E27FC236}">
                <a16:creationId xmlns:a16="http://schemas.microsoft.com/office/drawing/2014/main" id="{0B1E95D9-285F-EB1F-599B-EE702C68542B}"/>
              </a:ext>
            </a:extLst>
          </p:cNvPr>
          <p:cNvSpPr/>
          <p:nvPr/>
        </p:nvSpPr>
        <p:spPr bwMode="auto">
          <a:xfrm rot="21171610">
            <a:off x="6045201" y="3041650"/>
            <a:ext cx="66675" cy="762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55" name="Freeform 154">
            <a:extLst>
              <a:ext uri="{FF2B5EF4-FFF2-40B4-BE49-F238E27FC236}">
                <a16:creationId xmlns:a16="http://schemas.microsoft.com/office/drawing/2014/main" id="{10B85DE0-2C45-867E-2D8E-320C064C897D}"/>
              </a:ext>
            </a:extLst>
          </p:cNvPr>
          <p:cNvSpPr/>
          <p:nvPr/>
        </p:nvSpPr>
        <p:spPr bwMode="auto">
          <a:xfrm rot="304647">
            <a:off x="6010276" y="3051176"/>
            <a:ext cx="66675" cy="746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56" name="Freeform 155">
            <a:extLst>
              <a:ext uri="{FF2B5EF4-FFF2-40B4-BE49-F238E27FC236}">
                <a16:creationId xmlns:a16="http://schemas.microsoft.com/office/drawing/2014/main" id="{349D0834-0852-87EB-BC32-B2742A5E9EDA}"/>
              </a:ext>
            </a:extLst>
          </p:cNvPr>
          <p:cNvSpPr/>
          <p:nvPr/>
        </p:nvSpPr>
        <p:spPr bwMode="auto">
          <a:xfrm rot="21171610">
            <a:off x="6378575" y="3051176"/>
            <a:ext cx="95250" cy="10636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57" name="Freeform 156">
            <a:extLst>
              <a:ext uri="{FF2B5EF4-FFF2-40B4-BE49-F238E27FC236}">
                <a16:creationId xmlns:a16="http://schemas.microsoft.com/office/drawing/2014/main" id="{E3868B3B-8CA4-7D64-4FAB-1104AE49A0D6}"/>
              </a:ext>
            </a:extLst>
          </p:cNvPr>
          <p:cNvSpPr/>
          <p:nvPr/>
        </p:nvSpPr>
        <p:spPr bwMode="auto">
          <a:xfrm rot="304647">
            <a:off x="6346825" y="3057526"/>
            <a:ext cx="95250" cy="10477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58" name="Freeform 157">
            <a:extLst>
              <a:ext uri="{FF2B5EF4-FFF2-40B4-BE49-F238E27FC236}">
                <a16:creationId xmlns:a16="http://schemas.microsoft.com/office/drawing/2014/main" id="{4B03CD10-EE44-0A8B-F980-5CA07F3B0B22}"/>
              </a:ext>
            </a:extLst>
          </p:cNvPr>
          <p:cNvSpPr/>
          <p:nvPr/>
        </p:nvSpPr>
        <p:spPr bwMode="auto">
          <a:xfrm rot="21171610">
            <a:off x="5467350" y="3151189"/>
            <a:ext cx="76200" cy="8413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59" name="Freeform 158">
            <a:extLst>
              <a:ext uri="{FF2B5EF4-FFF2-40B4-BE49-F238E27FC236}">
                <a16:creationId xmlns:a16="http://schemas.microsoft.com/office/drawing/2014/main" id="{B0C9EEAB-15CF-E09A-6721-2F7CDD1F55AD}"/>
              </a:ext>
            </a:extLst>
          </p:cNvPr>
          <p:cNvSpPr/>
          <p:nvPr/>
        </p:nvSpPr>
        <p:spPr bwMode="auto">
          <a:xfrm rot="304647">
            <a:off x="5434013" y="3155950"/>
            <a:ext cx="74612" cy="841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60" name="Freeform 159">
            <a:extLst>
              <a:ext uri="{FF2B5EF4-FFF2-40B4-BE49-F238E27FC236}">
                <a16:creationId xmlns:a16="http://schemas.microsoft.com/office/drawing/2014/main" id="{05A06B6C-09EA-1592-73FE-4F2E0C57ADD2}"/>
              </a:ext>
            </a:extLst>
          </p:cNvPr>
          <p:cNvSpPr/>
          <p:nvPr/>
        </p:nvSpPr>
        <p:spPr bwMode="auto">
          <a:xfrm rot="21171610">
            <a:off x="5611814" y="3122614"/>
            <a:ext cx="47625" cy="5397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61" name="Freeform 160">
            <a:extLst>
              <a:ext uri="{FF2B5EF4-FFF2-40B4-BE49-F238E27FC236}">
                <a16:creationId xmlns:a16="http://schemas.microsoft.com/office/drawing/2014/main" id="{A82CFD9C-2DCC-A79B-C809-A8911BDFB7C6}"/>
              </a:ext>
            </a:extLst>
          </p:cNvPr>
          <p:cNvSpPr/>
          <p:nvPr/>
        </p:nvSpPr>
        <p:spPr bwMode="auto">
          <a:xfrm rot="304647">
            <a:off x="5595939" y="3124201"/>
            <a:ext cx="46037" cy="5397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62" name="Freeform 161">
            <a:extLst>
              <a:ext uri="{FF2B5EF4-FFF2-40B4-BE49-F238E27FC236}">
                <a16:creationId xmlns:a16="http://schemas.microsoft.com/office/drawing/2014/main" id="{0CE147E4-5D53-B405-6F69-76B45F83C99A}"/>
              </a:ext>
            </a:extLst>
          </p:cNvPr>
          <p:cNvSpPr/>
          <p:nvPr/>
        </p:nvSpPr>
        <p:spPr bwMode="auto">
          <a:xfrm rot="21171610">
            <a:off x="5989639" y="2984501"/>
            <a:ext cx="66675" cy="746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63" name="Freeform 162">
            <a:extLst>
              <a:ext uri="{FF2B5EF4-FFF2-40B4-BE49-F238E27FC236}">
                <a16:creationId xmlns:a16="http://schemas.microsoft.com/office/drawing/2014/main" id="{0172CDF5-19A6-6622-DA8C-DE2117382D8A}"/>
              </a:ext>
            </a:extLst>
          </p:cNvPr>
          <p:cNvSpPr/>
          <p:nvPr/>
        </p:nvSpPr>
        <p:spPr bwMode="auto">
          <a:xfrm rot="304647">
            <a:off x="5962650" y="2984501"/>
            <a:ext cx="65088" cy="730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64" name="Freeform 163">
            <a:extLst>
              <a:ext uri="{FF2B5EF4-FFF2-40B4-BE49-F238E27FC236}">
                <a16:creationId xmlns:a16="http://schemas.microsoft.com/office/drawing/2014/main" id="{C9244984-2E0D-E71D-5941-77BDB498558D}"/>
              </a:ext>
            </a:extLst>
          </p:cNvPr>
          <p:cNvSpPr/>
          <p:nvPr/>
        </p:nvSpPr>
        <p:spPr bwMode="auto">
          <a:xfrm rot="1061886">
            <a:off x="6978651" y="3151188"/>
            <a:ext cx="66675" cy="746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65" name="Freeform 164">
            <a:extLst>
              <a:ext uri="{FF2B5EF4-FFF2-40B4-BE49-F238E27FC236}">
                <a16:creationId xmlns:a16="http://schemas.microsoft.com/office/drawing/2014/main" id="{778D6966-7C78-EC24-0336-68D50286ACF7}"/>
              </a:ext>
            </a:extLst>
          </p:cNvPr>
          <p:cNvSpPr/>
          <p:nvPr/>
        </p:nvSpPr>
        <p:spPr bwMode="auto">
          <a:xfrm rot="1794923">
            <a:off x="6951664" y="3149601"/>
            <a:ext cx="65087" cy="746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66" name="Freeform 165">
            <a:extLst>
              <a:ext uri="{FF2B5EF4-FFF2-40B4-BE49-F238E27FC236}">
                <a16:creationId xmlns:a16="http://schemas.microsoft.com/office/drawing/2014/main" id="{0702FF81-CD5B-6F4C-20F9-5E221074AB51}"/>
              </a:ext>
            </a:extLst>
          </p:cNvPr>
          <p:cNvSpPr/>
          <p:nvPr/>
        </p:nvSpPr>
        <p:spPr bwMode="auto">
          <a:xfrm>
            <a:off x="5100639" y="3616326"/>
            <a:ext cx="77787" cy="873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67" name="Freeform 166">
            <a:extLst>
              <a:ext uri="{FF2B5EF4-FFF2-40B4-BE49-F238E27FC236}">
                <a16:creationId xmlns:a16="http://schemas.microsoft.com/office/drawing/2014/main" id="{8029C6B5-ABA7-8424-9BA7-BA61ADEE8A45}"/>
              </a:ext>
            </a:extLst>
          </p:cNvPr>
          <p:cNvSpPr/>
          <p:nvPr/>
        </p:nvSpPr>
        <p:spPr bwMode="auto">
          <a:xfrm rot="733037">
            <a:off x="5073650" y="3614738"/>
            <a:ext cx="77788" cy="873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68" name="Freeform 167">
            <a:extLst>
              <a:ext uri="{FF2B5EF4-FFF2-40B4-BE49-F238E27FC236}">
                <a16:creationId xmlns:a16="http://schemas.microsoft.com/office/drawing/2014/main" id="{1CA78EF4-E20B-33D7-0DAA-F374687D687C}"/>
              </a:ext>
            </a:extLst>
          </p:cNvPr>
          <p:cNvSpPr/>
          <p:nvPr/>
        </p:nvSpPr>
        <p:spPr bwMode="auto">
          <a:xfrm rot="20091217">
            <a:off x="4768850" y="3881438"/>
            <a:ext cx="77788" cy="873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69" name="Freeform 168">
            <a:extLst>
              <a:ext uri="{FF2B5EF4-FFF2-40B4-BE49-F238E27FC236}">
                <a16:creationId xmlns:a16="http://schemas.microsoft.com/office/drawing/2014/main" id="{08F45FD3-BCBB-7879-4590-78B67ADFB158}"/>
              </a:ext>
            </a:extLst>
          </p:cNvPr>
          <p:cNvSpPr/>
          <p:nvPr/>
        </p:nvSpPr>
        <p:spPr bwMode="auto">
          <a:xfrm rot="20824254">
            <a:off x="4743450" y="3900488"/>
            <a:ext cx="77788" cy="873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70" name="Freeform 169">
            <a:extLst>
              <a:ext uri="{FF2B5EF4-FFF2-40B4-BE49-F238E27FC236}">
                <a16:creationId xmlns:a16="http://schemas.microsoft.com/office/drawing/2014/main" id="{8B7AA287-1134-9C6B-B72C-FFE57BBC62BD}"/>
              </a:ext>
            </a:extLst>
          </p:cNvPr>
          <p:cNvSpPr/>
          <p:nvPr/>
        </p:nvSpPr>
        <p:spPr bwMode="auto">
          <a:xfrm rot="20091217">
            <a:off x="4792664" y="3709988"/>
            <a:ext cx="77787" cy="873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71" name="Freeform 170">
            <a:extLst>
              <a:ext uri="{FF2B5EF4-FFF2-40B4-BE49-F238E27FC236}">
                <a16:creationId xmlns:a16="http://schemas.microsoft.com/office/drawing/2014/main" id="{0603D3C8-E1AD-DF5C-B72D-2E08DCD7724E}"/>
              </a:ext>
            </a:extLst>
          </p:cNvPr>
          <p:cNvSpPr/>
          <p:nvPr/>
        </p:nvSpPr>
        <p:spPr bwMode="auto">
          <a:xfrm rot="20824254">
            <a:off x="4767264" y="3729038"/>
            <a:ext cx="77787" cy="873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72" name="Freeform 171">
            <a:extLst>
              <a:ext uri="{FF2B5EF4-FFF2-40B4-BE49-F238E27FC236}">
                <a16:creationId xmlns:a16="http://schemas.microsoft.com/office/drawing/2014/main" id="{E81300AF-034A-0BD9-03B1-93D51103A697}"/>
              </a:ext>
            </a:extLst>
          </p:cNvPr>
          <p:cNvSpPr/>
          <p:nvPr/>
        </p:nvSpPr>
        <p:spPr bwMode="auto">
          <a:xfrm rot="20091217">
            <a:off x="4675189" y="4176713"/>
            <a:ext cx="77787" cy="873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73" name="Freeform 172">
            <a:extLst>
              <a:ext uri="{FF2B5EF4-FFF2-40B4-BE49-F238E27FC236}">
                <a16:creationId xmlns:a16="http://schemas.microsoft.com/office/drawing/2014/main" id="{5DD50078-A12B-5905-F28B-FF699C1967DB}"/>
              </a:ext>
            </a:extLst>
          </p:cNvPr>
          <p:cNvSpPr/>
          <p:nvPr/>
        </p:nvSpPr>
        <p:spPr bwMode="auto">
          <a:xfrm rot="20824254">
            <a:off x="4665664" y="4203701"/>
            <a:ext cx="77787" cy="873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14" name="Freeform 213">
            <a:extLst>
              <a:ext uri="{FF2B5EF4-FFF2-40B4-BE49-F238E27FC236}">
                <a16:creationId xmlns:a16="http://schemas.microsoft.com/office/drawing/2014/main" id="{C86365B8-427C-219F-4C43-475097410B0E}"/>
              </a:ext>
            </a:extLst>
          </p:cNvPr>
          <p:cNvSpPr/>
          <p:nvPr/>
        </p:nvSpPr>
        <p:spPr bwMode="auto">
          <a:xfrm rot="1484613">
            <a:off x="6030913" y="3411539"/>
            <a:ext cx="342900" cy="57467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15" name="Freeform 214">
            <a:extLst>
              <a:ext uri="{FF2B5EF4-FFF2-40B4-BE49-F238E27FC236}">
                <a16:creationId xmlns:a16="http://schemas.microsoft.com/office/drawing/2014/main" id="{59A890D5-83D0-EBEF-D99E-507AAF537553}"/>
              </a:ext>
            </a:extLst>
          </p:cNvPr>
          <p:cNvSpPr/>
          <p:nvPr/>
        </p:nvSpPr>
        <p:spPr bwMode="auto">
          <a:xfrm rot="2810401">
            <a:off x="6443663" y="3346451"/>
            <a:ext cx="342900" cy="57467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16" name="Freeform 215">
            <a:extLst>
              <a:ext uri="{FF2B5EF4-FFF2-40B4-BE49-F238E27FC236}">
                <a16:creationId xmlns:a16="http://schemas.microsoft.com/office/drawing/2014/main" id="{E39590A1-A394-FFBD-48D1-6634CEF76F89}"/>
              </a:ext>
            </a:extLst>
          </p:cNvPr>
          <p:cNvSpPr/>
          <p:nvPr/>
        </p:nvSpPr>
        <p:spPr bwMode="auto">
          <a:xfrm rot="20504379">
            <a:off x="5370514" y="3998914"/>
            <a:ext cx="344487" cy="57467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17" name="Freeform 216">
            <a:extLst>
              <a:ext uri="{FF2B5EF4-FFF2-40B4-BE49-F238E27FC236}">
                <a16:creationId xmlns:a16="http://schemas.microsoft.com/office/drawing/2014/main" id="{8E575C19-0891-7631-33B9-52D1E986387A}"/>
              </a:ext>
            </a:extLst>
          </p:cNvPr>
          <p:cNvSpPr/>
          <p:nvPr/>
        </p:nvSpPr>
        <p:spPr bwMode="auto">
          <a:xfrm rot="18861450">
            <a:off x="5221288" y="4279901"/>
            <a:ext cx="342900" cy="57467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nvGrpSpPr>
          <p:cNvPr id="16" name="Group 203">
            <a:extLst>
              <a:ext uri="{FF2B5EF4-FFF2-40B4-BE49-F238E27FC236}">
                <a16:creationId xmlns:a16="http://schemas.microsoft.com/office/drawing/2014/main" id="{2FBE84EA-19EA-4456-3B0C-068AD94D2D05}"/>
              </a:ext>
            </a:extLst>
          </p:cNvPr>
          <p:cNvGrpSpPr/>
          <p:nvPr/>
        </p:nvGrpSpPr>
        <p:grpSpPr>
          <a:xfrm rot="15361415" flipH="1">
            <a:off x="4932000" y="4269044"/>
            <a:ext cx="166393" cy="300642"/>
            <a:chOff x="1435894" y="2312194"/>
            <a:chExt cx="209550" cy="378619"/>
          </a:xfrm>
          <a:solidFill>
            <a:schemeClr val="accent2"/>
          </a:solidFill>
        </p:grpSpPr>
        <p:grpSp>
          <p:nvGrpSpPr>
            <p:cNvPr id="17" name="Group 204">
              <a:extLst>
                <a:ext uri="{FF2B5EF4-FFF2-40B4-BE49-F238E27FC236}">
                  <a16:creationId xmlns:a16="http://schemas.microsoft.com/office/drawing/2014/main" id="{EE3D902C-445F-2BE6-6425-61CFB7C1776D}"/>
                </a:ext>
              </a:extLst>
            </p:cNvPr>
            <p:cNvGrpSpPr/>
            <p:nvPr/>
          </p:nvGrpSpPr>
          <p:grpSpPr>
            <a:xfrm>
              <a:off x="1435894" y="2319338"/>
              <a:ext cx="209550" cy="371475"/>
              <a:chOff x="1435894" y="2319338"/>
              <a:chExt cx="209550" cy="371475"/>
            </a:xfrm>
            <a:grpFill/>
          </p:grpSpPr>
          <p:sp>
            <p:nvSpPr>
              <p:cNvPr id="207" name="Freeform 206">
                <a:extLst>
                  <a:ext uri="{FF2B5EF4-FFF2-40B4-BE49-F238E27FC236}">
                    <a16:creationId xmlns:a16="http://schemas.microsoft.com/office/drawing/2014/main" id="{6ECA5118-C437-F89A-376A-18F0676F4B60}"/>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08" name="Freeform 207">
                <a:extLst>
                  <a:ext uri="{FF2B5EF4-FFF2-40B4-BE49-F238E27FC236}">
                    <a16:creationId xmlns:a16="http://schemas.microsoft.com/office/drawing/2014/main" id="{0D0E2883-B1CF-3BD8-D732-D8C4F25554A6}"/>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206" name="Oval 205">
              <a:extLst>
                <a:ext uri="{FF2B5EF4-FFF2-40B4-BE49-F238E27FC236}">
                  <a16:creationId xmlns:a16="http://schemas.microsoft.com/office/drawing/2014/main" id="{719A01A0-18CF-5A7B-71C6-B04CA7221057}"/>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18" name="Group 208">
            <a:extLst>
              <a:ext uri="{FF2B5EF4-FFF2-40B4-BE49-F238E27FC236}">
                <a16:creationId xmlns:a16="http://schemas.microsoft.com/office/drawing/2014/main" id="{C1A74410-C924-86F4-4427-BD8064716DDD}"/>
              </a:ext>
            </a:extLst>
          </p:cNvPr>
          <p:cNvGrpSpPr/>
          <p:nvPr/>
        </p:nvGrpSpPr>
        <p:grpSpPr>
          <a:xfrm rot="18423018">
            <a:off x="4922395" y="4342796"/>
            <a:ext cx="166393" cy="300642"/>
            <a:chOff x="1435894" y="2312194"/>
            <a:chExt cx="209550" cy="378619"/>
          </a:xfrm>
          <a:solidFill>
            <a:schemeClr val="accent2"/>
          </a:solidFill>
        </p:grpSpPr>
        <p:grpSp>
          <p:nvGrpSpPr>
            <p:cNvPr id="19" name="Group 209">
              <a:extLst>
                <a:ext uri="{FF2B5EF4-FFF2-40B4-BE49-F238E27FC236}">
                  <a16:creationId xmlns:a16="http://schemas.microsoft.com/office/drawing/2014/main" id="{73191FF5-4526-FD05-F74E-8E7DD70C45B2}"/>
                </a:ext>
              </a:extLst>
            </p:cNvPr>
            <p:cNvGrpSpPr/>
            <p:nvPr/>
          </p:nvGrpSpPr>
          <p:grpSpPr>
            <a:xfrm>
              <a:off x="1435894" y="2319338"/>
              <a:ext cx="209550" cy="371475"/>
              <a:chOff x="1435894" y="2319338"/>
              <a:chExt cx="209550" cy="371475"/>
            </a:xfrm>
            <a:grpFill/>
          </p:grpSpPr>
          <p:sp>
            <p:nvSpPr>
              <p:cNvPr id="212" name="Freeform 211">
                <a:extLst>
                  <a:ext uri="{FF2B5EF4-FFF2-40B4-BE49-F238E27FC236}">
                    <a16:creationId xmlns:a16="http://schemas.microsoft.com/office/drawing/2014/main" id="{A3FD36B8-C44D-49F9-DC29-B49C4636DD42}"/>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13" name="Freeform 212">
                <a:extLst>
                  <a:ext uri="{FF2B5EF4-FFF2-40B4-BE49-F238E27FC236}">
                    <a16:creationId xmlns:a16="http://schemas.microsoft.com/office/drawing/2014/main" id="{B4318885-0A8D-6A00-F797-B88C93AD5CA9}"/>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211" name="Oval 210">
              <a:extLst>
                <a:ext uri="{FF2B5EF4-FFF2-40B4-BE49-F238E27FC236}">
                  <a16:creationId xmlns:a16="http://schemas.microsoft.com/office/drawing/2014/main" id="{0952D3B9-A1A2-6259-9847-A873AC44B4C5}"/>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20" name="Group 193">
            <a:extLst>
              <a:ext uri="{FF2B5EF4-FFF2-40B4-BE49-F238E27FC236}">
                <a16:creationId xmlns:a16="http://schemas.microsoft.com/office/drawing/2014/main" id="{C9787DCA-90B1-9CA7-A1D3-5E25D43E8303}"/>
              </a:ext>
            </a:extLst>
          </p:cNvPr>
          <p:cNvGrpSpPr/>
          <p:nvPr/>
        </p:nvGrpSpPr>
        <p:grpSpPr>
          <a:xfrm rot="17510275" flipH="1">
            <a:off x="5203462" y="3821371"/>
            <a:ext cx="166393" cy="300642"/>
            <a:chOff x="1435894" y="2312194"/>
            <a:chExt cx="209550" cy="378619"/>
          </a:xfrm>
          <a:solidFill>
            <a:schemeClr val="accent2"/>
          </a:solidFill>
        </p:grpSpPr>
        <p:grpSp>
          <p:nvGrpSpPr>
            <p:cNvPr id="23" name="Group 194">
              <a:extLst>
                <a:ext uri="{FF2B5EF4-FFF2-40B4-BE49-F238E27FC236}">
                  <a16:creationId xmlns:a16="http://schemas.microsoft.com/office/drawing/2014/main" id="{56E8F034-82B6-F259-C938-4C17EBCBA255}"/>
                </a:ext>
              </a:extLst>
            </p:cNvPr>
            <p:cNvGrpSpPr/>
            <p:nvPr/>
          </p:nvGrpSpPr>
          <p:grpSpPr>
            <a:xfrm>
              <a:off x="1435894" y="2319338"/>
              <a:ext cx="209550" cy="371475"/>
              <a:chOff x="1435894" y="2319338"/>
              <a:chExt cx="209550" cy="371475"/>
            </a:xfrm>
            <a:grpFill/>
          </p:grpSpPr>
          <p:sp>
            <p:nvSpPr>
              <p:cNvPr id="197" name="Freeform 196">
                <a:extLst>
                  <a:ext uri="{FF2B5EF4-FFF2-40B4-BE49-F238E27FC236}">
                    <a16:creationId xmlns:a16="http://schemas.microsoft.com/office/drawing/2014/main" id="{C8DBDA65-4F0B-1899-21FA-785A96BDE03D}"/>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98" name="Freeform 197">
                <a:extLst>
                  <a:ext uri="{FF2B5EF4-FFF2-40B4-BE49-F238E27FC236}">
                    <a16:creationId xmlns:a16="http://schemas.microsoft.com/office/drawing/2014/main" id="{A560990B-5AB6-C222-7C99-AE8777CB7379}"/>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196" name="Oval 195">
              <a:extLst>
                <a:ext uri="{FF2B5EF4-FFF2-40B4-BE49-F238E27FC236}">
                  <a16:creationId xmlns:a16="http://schemas.microsoft.com/office/drawing/2014/main" id="{9F6F00A2-1ED6-643C-EA75-0B683D2F9270}"/>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24" name="Group 198">
            <a:extLst>
              <a:ext uri="{FF2B5EF4-FFF2-40B4-BE49-F238E27FC236}">
                <a16:creationId xmlns:a16="http://schemas.microsoft.com/office/drawing/2014/main" id="{BD7751A6-102B-FCA8-DCEC-270D796CA845}"/>
              </a:ext>
            </a:extLst>
          </p:cNvPr>
          <p:cNvGrpSpPr/>
          <p:nvPr/>
        </p:nvGrpSpPr>
        <p:grpSpPr>
          <a:xfrm rot="20571878">
            <a:off x="5155758" y="3871309"/>
            <a:ext cx="166393" cy="300642"/>
            <a:chOff x="1435894" y="2312194"/>
            <a:chExt cx="209550" cy="378619"/>
          </a:xfrm>
          <a:solidFill>
            <a:schemeClr val="accent2"/>
          </a:solidFill>
        </p:grpSpPr>
        <p:grpSp>
          <p:nvGrpSpPr>
            <p:cNvPr id="25" name="Group 199">
              <a:extLst>
                <a:ext uri="{FF2B5EF4-FFF2-40B4-BE49-F238E27FC236}">
                  <a16:creationId xmlns:a16="http://schemas.microsoft.com/office/drawing/2014/main" id="{E37F8976-E5E6-2F20-C3C5-1555D3A9A558}"/>
                </a:ext>
              </a:extLst>
            </p:cNvPr>
            <p:cNvGrpSpPr/>
            <p:nvPr/>
          </p:nvGrpSpPr>
          <p:grpSpPr>
            <a:xfrm>
              <a:off x="1435894" y="2319338"/>
              <a:ext cx="209550" cy="371475"/>
              <a:chOff x="1435894" y="2319338"/>
              <a:chExt cx="209550" cy="371475"/>
            </a:xfrm>
            <a:grpFill/>
          </p:grpSpPr>
          <p:sp>
            <p:nvSpPr>
              <p:cNvPr id="202" name="Freeform 201">
                <a:extLst>
                  <a:ext uri="{FF2B5EF4-FFF2-40B4-BE49-F238E27FC236}">
                    <a16:creationId xmlns:a16="http://schemas.microsoft.com/office/drawing/2014/main" id="{8A7A5DDF-1FC7-C582-3FD2-87B4BFF3E1AF}"/>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03" name="Freeform 202">
                <a:extLst>
                  <a:ext uri="{FF2B5EF4-FFF2-40B4-BE49-F238E27FC236}">
                    <a16:creationId xmlns:a16="http://schemas.microsoft.com/office/drawing/2014/main" id="{52A0137F-4E67-62D0-4274-7E2C2E1EBF67}"/>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201" name="Oval 200">
              <a:extLst>
                <a:ext uri="{FF2B5EF4-FFF2-40B4-BE49-F238E27FC236}">
                  <a16:creationId xmlns:a16="http://schemas.microsoft.com/office/drawing/2014/main" id="{C845F166-0375-AF54-1E5F-A2EE3FDB168D}"/>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26" name="Group 173">
            <a:extLst>
              <a:ext uri="{FF2B5EF4-FFF2-40B4-BE49-F238E27FC236}">
                <a16:creationId xmlns:a16="http://schemas.microsoft.com/office/drawing/2014/main" id="{7B55736F-F0A7-F6E8-DFE0-F364AADE0BDD}"/>
              </a:ext>
            </a:extLst>
          </p:cNvPr>
          <p:cNvGrpSpPr/>
          <p:nvPr/>
        </p:nvGrpSpPr>
        <p:grpSpPr>
          <a:xfrm rot="19701922" flipH="1">
            <a:off x="6125005" y="3152239"/>
            <a:ext cx="166393" cy="300642"/>
            <a:chOff x="1435894" y="2312194"/>
            <a:chExt cx="209550" cy="378619"/>
          </a:xfrm>
          <a:solidFill>
            <a:schemeClr val="accent2"/>
          </a:solidFill>
        </p:grpSpPr>
        <p:grpSp>
          <p:nvGrpSpPr>
            <p:cNvPr id="32" name="Group 174">
              <a:extLst>
                <a:ext uri="{FF2B5EF4-FFF2-40B4-BE49-F238E27FC236}">
                  <a16:creationId xmlns:a16="http://schemas.microsoft.com/office/drawing/2014/main" id="{D6198B5C-FB02-6F3C-6796-A9EEC209C384}"/>
                </a:ext>
              </a:extLst>
            </p:cNvPr>
            <p:cNvGrpSpPr/>
            <p:nvPr/>
          </p:nvGrpSpPr>
          <p:grpSpPr>
            <a:xfrm>
              <a:off x="1435894" y="2319338"/>
              <a:ext cx="209550" cy="371475"/>
              <a:chOff x="1435894" y="2319338"/>
              <a:chExt cx="209550" cy="371475"/>
            </a:xfrm>
            <a:grpFill/>
          </p:grpSpPr>
          <p:sp>
            <p:nvSpPr>
              <p:cNvPr id="177" name="Freeform 176">
                <a:extLst>
                  <a:ext uri="{FF2B5EF4-FFF2-40B4-BE49-F238E27FC236}">
                    <a16:creationId xmlns:a16="http://schemas.microsoft.com/office/drawing/2014/main" id="{511B74E7-C6EB-1759-1BA1-C2623D0B8B2A}"/>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78" name="Freeform 177">
                <a:extLst>
                  <a:ext uri="{FF2B5EF4-FFF2-40B4-BE49-F238E27FC236}">
                    <a16:creationId xmlns:a16="http://schemas.microsoft.com/office/drawing/2014/main" id="{DDA41775-86C5-D950-B425-CBCCEE3B089E}"/>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176" name="Oval 175">
              <a:extLst>
                <a:ext uri="{FF2B5EF4-FFF2-40B4-BE49-F238E27FC236}">
                  <a16:creationId xmlns:a16="http://schemas.microsoft.com/office/drawing/2014/main" id="{80C7287B-CCDE-EAAD-E44B-76026F8D7AB6}"/>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33" name="Group 178">
            <a:extLst>
              <a:ext uri="{FF2B5EF4-FFF2-40B4-BE49-F238E27FC236}">
                <a16:creationId xmlns:a16="http://schemas.microsoft.com/office/drawing/2014/main" id="{266F0349-E156-5665-523C-3A939C131C6E}"/>
              </a:ext>
            </a:extLst>
          </p:cNvPr>
          <p:cNvGrpSpPr/>
          <p:nvPr/>
        </p:nvGrpSpPr>
        <p:grpSpPr>
          <a:xfrm rot="1163525">
            <a:off x="6060633" y="3164080"/>
            <a:ext cx="166393" cy="300642"/>
            <a:chOff x="1435894" y="2312194"/>
            <a:chExt cx="209550" cy="378619"/>
          </a:xfrm>
          <a:solidFill>
            <a:schemeClr val="accent2"/>
          </a:solidFill>
        </p:grpSpPr>
        <p:grpSp>
          <p:nvGrpSpPr>
            <p:cNvPr id="34" name="Group 179">
              <a:extLst>
                <a:ext uri="{FF2B5EF4-FFF2-40B4-BE49-F238E27FC236}">
                  <a16:creationId xmlns:a16="http://schemas.microsoft.com/office/drawing/2014/main" id="{1B4BFFDA-DF48-59E4-3833-A491761FDE9A}"/>
                </a:ext>
              </a:extLst>
            </p:cNvPr>
            <p:cNvGrpSpPr/>
            <p:nvPr/>
          </p:nvGrpSpPr>
          <p:grpSpPr>
            <a:xfrm>
              <a:off x="1435894" y="2319338"/>
              <a:ext cx="209550" cy="371475"/>
              <a:chOff x="1435894" y="2319338"/>
              <a:chExt cx="209550" cy="371475"/>
            </a:xfrm>
            <a:grpFill/>
          </p:grpSpPr>
          <p:sp>
            <p:nvSpPr>
              <p:cNvPr id="182" name="Freeform 181">
                <a:extLst>
                  <a:ext uri="{FF2B5EF4-FFF2-40B4-BE49-F238E27FC236}">
                    <a16:creationId xmlns:a16="http://schemas.microsoft.com/office/drawing/2014/main" id="{700594BE-9BC6-2DD0-6AFF-F0A76ED25316}"/>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83" name="Freeform 182">
                <a:extLst>
                  <a:ext uri="{FF2B5EF4-FFF2-40B4-BE49-F238E27FC236}">
                    <a16:creationId xmlns:a16="http://schemas.microsoft.com/office/drawing/2014/main" id="{1915373E-5B21-A834-F6BA-B6061DADED13}"/>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181" name="Oval 180">
              <a:extLst>
                <a:ext uri="{FF2B5EF4-FFF2-40B4-BE49-F238E27FC236}">
                  <a16:creationId xmlns:a16="http://schemas.microsoft.com/office/drawing/2014/main" id="{EDEB0C6A-264C-77D5-CC29-9BD5D1DB8000}"/>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35" name="Group 183">
            <a:extLst>
              <a:ext uri="{FF2B5EF4-FFF2-40B4-BE49-F238E27FC236}">
                <a16:creationId xmlns:a16="http://schemas.microsoft.com/office/drawing/2014/main" id="{3CC4BF82-D126-CA27-5A7E-DBEE22649CB1}"/>
              </a:ext>
            </a:extLst>
          </p:cNvPr>
          <p:cNvGrpSpPr/>
          <p:nvPr/>
        </p:nvGrpSpPr>
        <p:grpSpPr>
          <a:xfrm rot="21406235" flipH="1">
            <a:off x="6696506" y="3123666"/>
            <a:ext cx="166393" cy="300642"/>
            <a:chOff x="1435894" y="2312194"/>
            <a:chExt cx="209550" cy="378619"/>
          </a:xfrm>
          <a:solidFill>
            <a:schemeClr val="accent2"/>
          </a:solidFill>
        </p:grpSpPr>
        <p:grpSp>
          <p:nvGrpSpPr>
            <p:cNvPr id="36" name="Group 184">
              <a:extLst>
                <a:ext uri="{FF2B5EF4-FFF2-40B4-BE49-F238E27FC236}">
                  <a16:creationId xmlns:a16="http://schemas.microsoft.com/office/drawing/2014/main" id="{9308DBC6-7B83-F1C9-4FB9-EECE5406C87D}"/>
                </a:ext>
              </a:extLst>
            </p:cNvPr>
            <p:cNvGrpSpPr/>
            <p:nvPr/>
          </p:nvGrpSpPr>
          <p:grpSpPr>
            <a:xfrm>
              <a:off x="1435894" y="2319338"/>
              <a:ext cx="209550" cy="371475"/>
              <a:chOff x="1435894" y="2319338"/>
              <a:chExt cx="209550" cy="371475"/>
            </a:xfrm>
            <a:grpFill/>
          </p:grpSpPr>
          <p:sp>
            <p:nvSpPr>
              <p:cNvPr id="187" name="Freeform 186">
                <a:extLst>
                  <a:ext uri="{FF2B5EF4-FFF2-40B4-BE49-F238E27FC236}">
                    <a16:creationId xmlns:a16="http://schemas.microsoft.com/office/drawing/2014/main" id="{B1F4FA64-5D15-F01B-8C95-6897D82A9E21}"/>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88" name="Freeform 187">
                <a:extLst>
                  <a:ext uri="{FF2B5EF4-FFF2-40B4-BE49-F238E27FC236}">
                    <a16:creationId xmlns:a16="http://schemas.microsoft.com/office/drawing/2014/main" id="{AE3A1093-1B3D-381D-8BC2-36BE872117F3}"/>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186" name="Oval 185">
              <a:extLst>
                <a:ext uri="{FF2B5EF4-FFF2-40B4-BE49-F238E27FC236}">
                  <a16:creationId xmlns:a16="http://schemas.microsoft.com/office/drawing/2014/main" id="{128BA473-7807-D20D-76FE-AD98AF704FCA}"/>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37" name="Group 188">
            <a:extLst>
              <a:ext uri="{FF2B5EF4-FFF2-40B4-BE49-F238E27FC236}">
                <a16:creationId xmlns:a16="http://schemas.microsoft.com/office/drawing/2014/main" id="{5BFB0B1C-58B7-5B2D-AF9D-16B01C6B5A7D}"/>
              </a:ext>
            </a:extLst>
          </p:cNvPr>
          <p:cNvGrpSpPr/>
          <p:nvPr/>
        </p:nvGrpSpPr>
        <p:grpSpPr>
          <a:xfrm rot="2867838">
            <a:off x="6632134" y="3097404"/>
            <a:ext cx="166393" cy="300642"/>
            <a:chOff x="1435894" y="2312194"/>
            <a:chExt cx="209550" cy="378619"/>
          </a:xfrm>
          <a:solidFill>
            <a:schemeClr val="accent2"/>
          </a:solidFill>
        </p:grpSpPr>
        <p:grpSp>
          <p:nvGrpSpPr>
            <p:cNvPr id="50" name="Group 189">
              <a:extLst>
                <a:ext uri="{FF2B5EF4-FFF2-40B4-BE49-F238E27FC236}">
                  <a16:creationId xmlns:a16="http://schemas.microsoft.com/office/drawing/2014/main" id="{77E5C0AE-E420-F3AA-61B2-D25AADF90D2B}"/>
                </a:ext>
              </a:extLst>
            </p:cNvPr>
            <p:cNvGrpSpPr/>
            <p:nvPr/>
          </p:nvGrpSpPr>
          <p:grpSpPr>
            <a:xfrm>
              <a:off x="1435894" y="2319338"/>
              <a:ext cx="209550" cy="371475"/>
              <a:chOff x="1435894" y="2319338"/>
              <a:chExt cx="209550" cy="371475"/>
            </a:xfrm>
            <a:grpFill/>
          </p:grpSpPr>
          <p:sp>
            <p:nvSpPr>
              <p:cNvPr id="192" name="Freeform 191">
                <a:extLst>
                  <a:ext uri="{FF2B5EF4-FFF2-40B4-BE49-F238E27FC236}">
                    <a16:creationId xmlns:a16="http://schemas.microsoft.com/office/drawing/2014/main" id="{983A80E8-0B69-D7D7-A507-C2C5E04ECA3E}"/>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193" name="Freeform 192">
                <a:extLst>
                  <a:ext uri="{FF2B5EF4-FFF2-40B4-BE49-F238E27FC236}">
                    <a16:creationId xmlns:a16="http://schemas.microsoft.com/office/drawing/2014/main" id="{2A8BA3CA-B3BC-7CEC-D131-584B83BBCE9D}"/>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191" name="Oval 190">
              <a:extLst>
                <a:ext uri="{FF2B5EF4-FFF2-40B4-BE49-F238E27FC236}">
                  <a16:creationId xmlns:a16="http://schemas.microsoft.com/office/drawing/2014/main" id="{0C81D3E6-878C-AF3D-C8D6-4DC8961EA9AA}"/>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218" name="Freeform 217">
            <a:extLst>
              <a:ext uri="{FF2B5EF4-FFF2-40B4-BE49-F238E27FC236}">
                <a16:creationId xmlns:a16="http://schemas.microsoft.com/office/drawing/2014/main" id="{EE109E9F-E432-4F55-9C71-0E8CFAF5ACF4}"/>
              </a:ext>
            </a:extLst>
          </p:cNvPr>
          <p:cNvSpPr/>
          <p:nvPr/>
        </p:nvSpPr>
        <p:spPr bwMode="auto">
          <a:xfrm>
            <a:off x="8477251" y="5100639"/>
            <a:ext cx="1495425" cy="917575"/>
          </a:xfrm>
          <a:custGeom>
            <a:avLst/>
            <a:gdLst>
              <a:gd name="connsiteX0" fmla="*/ 0 w 2085975"/>
              <a:gd name="connsiteY0" fmla="*/ 1347787 h 1347787"/>
              <a:gd name="connsiteX1" fmla="*/ 2083594 w 2085975"/>
              <a:gd name="connsiteY1" fmla="*/ 1343025 h 1347787"/>
              <a:gd name="connsiteX2" fmla="*/ 2085975 w 2085975"/>
              <a:gd name="connsiteY2" fmla="*/ 97631 h 1347787"/>
              <a:gd name="connsiteX3" fmla="*/ 2050257 w 2085975"/>
              <a:gd name="connsiteY3" fmla="*/ 80962 h 1347787"/>
              <a:gd name="connsiteX4" fmla="*/ 1974057 w 2085975"/>
              <a:gd name="connsiteY4" fmla="*/ 57150 h 1347787"/>
              <a:gd name="connsiteX5" fmla="*/ 1916907 w 2085975"/>
              <a:gd name="connsiteY5" fmla="*/ 40481 h 1347787"/>
              <a:gd name="connsiteX6" fmla="*/ 1821657 w 2085975"/>
              <a:gd name="connsiteY6" fmla="*/ 28575 h 1347787"/>
              <a:gd name="connsiteX7" fmla="*/ 1693069 w 2085975"/>
              <a:gd name="connsiteY7" fmla="*/ 14287 h 1347787"/>
              <a:gd name="connsiteX8" fmla="*/ 1557338 w 2085975"/>
              <a:gd name="connsiteY8" fmla="*/ 0 h 1347787"/>
              <a:gd name="connsiteX9" fmla="*/ 1438275 w 2085975"/>
              <a:gd name="connsiteY9" fmla="*/ 0 h 1347787"/>
              <a:gd name="connsiteX10" fmla="*/ 1347788 w 2085975"/>
              <a:gd name="connsiteY10" fmla="*/ 11906 h 1347787"/>
              <a:gd name="connsiteX11" fmla="*/ 1271588 w 2085975"/>
              <a:gd name="connsiteY11" fmla="*/ 45243 h 1347787"/>
              <a:gd name="connsiteX12" fmla="*/ 1162050 w 2085975"/>
              <a:gd name="connsiteY12" fmla="*/ 83343 h 1347787"/>
              <a:gd name="connsiteX13" fmla="*/ 1028700 w 2085975"/>
              <a:gd name="connsiteY13" fmla="*/ 161925 h 1347787"/>
              <a:gd name="connsiteX14" fmla="*/ 928688 w 2085975"/>
              <a:gd name="connsiteY14" fmla="*/ 242887 h 1347787"/>
              <a:gd name="connsiteX15" fmla="*/ 800100 w 2085975"/>
              <a:gd name="connsiteY15" fmla="*/ 350043 h 1347787"/>
              <a:gd name="connsiteX16" fmla="*/ 697707 w 2085975"/>
              <a:gd name="connsiteY16" fmla="*/ 440531 h 1347787"/>
              <a:gd name="connsiteX17" fmla="*/ 569119 w 2085975"/>
              <a:gd name="connsiteY17" fmla="*/ 531018 h 1347787"/>
              <a:gd name="connsiteX18" fmla="*/ 440532 w 2085975"/>
              <a:gd name="connsiteY18" fmla="*/ 609600 h 1347787"/>
              <a:gd name="connsiteX19" fmla="*/ 345282 w 2085975"/>
              <a:gd name="connsiteY19" fmla="*/ 688181 h 1347787"/>
              <a:gd name="connsiteX20" fmla="*/ 230982 w 2085975"/>
              <a:gd name="connsiteY20" fmla="*/ 795337 h 1347787"/>
              <a:gd name="connsiteX21" fmla="*/ 166688 w 2085975"/>
              <a:gd name="connsiteY21" fmla="*/ 871537 h 1347787"/>
              <a:gd name="connsiteX22" fmla="*/ 114300 w 2085975"/>
              <a:gd name="connsiteY22" fmla="*/ 964406 h 1347787"/>
              <a:gd name="connsiteX23" fmla="*/ 64294 w 2085975"/>
              <a:gd name="connsiteY23" fmla="*/ 1073943 h 1347787"/>
              <a:gd name="connsiteX24" fmla="*/ 19050 w 2085975"/>
              <a:gd name="connsiteY24" fmla="*/ 1181100 h 1347787"/>
              <a:gd name="connsiteX25" fmla="*/ 0 w 2085975"/>
              <a:gd name="connsiteY25" fmla="*/ 1276350 h 1347787"/>
              <a:gd name="connsiteX26" fmla="*/ 0 w 2085975"/>
              <a:gd name="connsiteY26" fmla="*/ 1347787 h 134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5975" h="1347787">
                <a:moveTo>
                  <a:pt x="0" y="1347787"/>
                </a:moveTo>
                <a:lnTo>
                  <a:pt x="2083594" y="1343025"/>
                </a:lnTo>
                <a:cubicBezTo>
                  <a:pt x="2084388" y="927894"/>
                  <a:pt x="2085181" y="512762"/>
                  <a:pt x="2085975" y="97631"/>
                </a:cubicBezTo>
                <a:lnTo>
                  <a:pt x="2050257" y="80962"/>
                </a:lnTo>
                <a:lnTo>
                  <a:pt x="1974057" y="57150"/>
                </a:lnTo>
                <a:lnTo>
                  <a:pt x="1916907" y="40481"/>
                </a:lnTo>
                <a:lnTo>
                  <a:pt x="1821657" y="28575"/>
                </a:lnTo>
                <a:lnTo>
                  <a:pt x="1693069" y="14287"/>
                </a:lnTo>
                <a:lnTo>
                  <a:pt x="1557338" y="0"/>
                </a:lnTo>
                <a:lnTo>
                  <a:pt x="1438275" y="0"/>
                </a:lnTo>
                <a:lnTo>
                  <a:pt x="1347788" y="11906"/>
                </a:lnTo>
                <a:lnTo>
                  <a:pt x="1271588" y="45243"/>
                </a:lnTo>
                <a:lnTo>
                  <a:pt x="1162050" y="83343"/>
                </a:lnTo>
                <a:lnTo>
                  <a:pt x="1028700" y="161925"/>
                </a:lnTo>
                <a:lnTo>
                  <a:pt x="928688" y="242887"/>
                </a:lnTo>
                <a:lnTo>
                  <a:pt x="800100" y="350043"/>
                </a:lnTo>
                <a:lnTo>
                  <a:pt x="697707" y="440531"/>
                </a:lnTo>
                <a:lnTo>
                  <a:pt x="569119" y="531018"/>
                </a:lnTo>
                <a:lnTo>
                  <a:pt x="440532" y="609600"/>
                </a:lnTo>
                <a:lnTo>
                  <a:pt x="345282" y="688181"/>
                </a:lnTo>
                <a:lnTo>
                  <a:pt x="230982" y="795337"/>
                </a:lnTo>
                <a:lnTo>
                  <a:pt x="166688" y="871537"/>
                </a:lnTo>
                <a:lnTo>
                  <a:pt x="114300" y="964406"/>
                </a:lnTo>
                <a:lnTo>
                  <a:pt x="64294" y="1073943"/>
                </a:lnTo>
                <a:lnTo>
                  <a:pt x="19050" y="1181100"/>
                </a:lnTo>
                <a:lnTo>
                  <a:pt x="0" y="1276350"/>
                </a:lnTo>
                <a:lnTo>
                  <a:pt x="0" y="1347787"/>
                </a:lnTo>
                <a:close/>
              </a:path>
            </a:pathLst>
          </a:custGeom>
          <a:solidFill>
            <a:schemeClr val="bg2">
              <a:lumMod val="50000"/>
            </a:schemeClr>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19" name="Freeform 218">
            <a:extLst>
              <a:ext uri="{FF2B5EF4-FFF2-40B4-BE49-F238E27FC236}">
                <a16:creationId xmlns:a16="http://schemas.microsoft.com/office/drawing/2014/main" id="{F68E07C1-6A6A-EB43-DE18-EE7B4D8D19D6}"/>
              </a:ext>
            </a:extLst>
          </p:cNvPr>
          <p:cNvSpPr/>
          <p:nvPr/>
        </p:nvSpPr>
        <p:spPr bwMode="auto">
          <a:xfrm>
            <a:off x="8200945" y="4882193"/>
            <a:ext cx="1771762" cy="1129141"/>
          </a:xfrm>
          <a:custGeom>
            <a:avLst/>
            <a:gdLst>
              <a:gd name="connsiteX0" fmla="*/ 309563 w 2483644"/>
              <a:gd name="connsiteY0" fmla="*/ 1659731 h 1659731"/>
              <a:gd name="connsiteX1" fmla="*/ 107157 w 2483644"/>
              <a:gd name="connsiteY1" fmla="*/ 1659731 h 1659731"/>
              <a:gd name="connsiteX2" fmla="*/ 92869 w 2483644"/>
              <a:gd name="connsiteY2" fmla="*/ 1600200 h 1659731"/>
              <a:gd name="connsiteX3" fmla="*/ 76200 w 2483644"/>
              <a:gd name="connsiteY3" fmla="*/ 1588294 h 1659731"/>
              <a:gd name="connsiteX4" fmla="*/ 69057 w 2483644"/>
              <a:gd name="connsiteY4" fmla="*/ 1585913 h 1659731"/>
              <a:gd name="connsiteX5" fmla="*/ 47625 w 2483644"/>
              <a:gd name="connsiteY5" fmla="*/ 1566863 h 1659731"/>
              <a:gd name="connsiteX6" fmla="*/ 38100 w 2483644"/>
              <a:gd name="connsiteY6" fmla="*/ 1562100 h 1659731"/>
              <a:gd name="connsiteX7" fmla="*/ 23813 w 2483644"/>
              <a:gd name="connsiteY7" fmla="*/ 1557338 h 1659731"/>
              <a:gd name="connsiteX8" fmla="*/ 33338 w 2483644"/>
              <a:gd name="connsiteY8" fmla="*/ 1466850 h 1659731"/>
              <a:gd name="connsiteX9" fmla="*/ 33338 w 2483644"/>
              <a:gd name="connsiteY9" fmla="*/ 1385888 h 1659731"/>
              <a:gd name="connsiteX10" fmla="*/ 30957 w 2483644"/>
              <a:gd name="connsiteY10" fmla="*/ 1319213 h 1659731"/>
              <a:gd name="connsiteX11" fmla="*/ 19050 w 2483644"/>
              <a:gd name="connsiteY11" fmla="*/ 1233488 h 1659731"/>
              <a:gd name="connsiteX12" fmla="*/ 16669 w 2483644"/>
              <a:gd name="connsiteY12" fmla="*/ 1147763 h 1659731"/>
              <a:gd name="connsiteX13" fmla="*/ 19050 w 2483644"/>
              <a:gd name="connsiteY13" fmla="*/ 1057275 h 1659731"/>
              <a:gd name="connsiteX14" fmla="*/ 0 w 2483644"/>
              <a:gd name="connsiteY14" fmla="*/ 971550 h 1659731"/>
              <a:gd name="connsiteX15" fmla="*/ 9525 w 2483644"/>
              <a:gd name="connsiteY15" fmla="*/ 952500 h 1659731"/>
              <a:gd name="connsiteX16" fmla="*/ 14288 w 2483644"/>
              <a:gd name="connsiteY16" fmla="*/ 945356 h 1659731"/>
              <a:gd name="connsiteX17" fmla="*/ 16669 w 2483644"/>
              <a:gd name="connsiteY17" fmla="*/ 938213 h 1659731"/>
              <a:gd name="connsiteX18" fmla="*/ 23813 w 2483644"/>
              <a:gd name="connsiteY18" fmla="*/ 931069 h 1659731"/>
              <a:gd name="connsiteX19" fmla="*/ 35719 w 2483644"/>
              <a:gd name="connsiteY19" fmla="*/ 919163 h 1659731"/>
              <a:gd name="connsiteX20" fmla="*/ 42863 w 2483644"/>
              <a:gd name="connsiteY20" fmla="*/ 907256 h 1659731"/>
              <a:gd name="connsiteX21" fmla="*/ 92869 w 2483644"/>
              <a:gd name="connsiteY21" fmla="*/ 835819 h 1659731"/>
              <a:gd name="connsiteX22" fmla="*/ 140494 w 2483644"/>
              <a:gd name="connsiteY22" fmla="*/ 769144 h 1659731"/>
              <a:gd name="connsiteX23" fmla="*/ 192882 w 2483644"/>
              <a:gd name="connsiteY23" fmla="*/ 716756 h 1659731"/>
              <a:gd name="connsiteX24" fmla="*/ 254794 w 2483644"/>
              <a:gd name="connsiteY24" fmla="*/ 671513 h 1659731"/>
              <a:gd name="connsiteX25" fmla="*/ 285750 w 2483644"/>
              <a:gd name="connsiteY25" fmla="*/ 638175 h 1659731"/>
              <a:gd name="connsiteX26" fmla="*/ 321469 w 2483644"/>
              <a:gd name="connsiteY26" fmla="*/ 592931 h 1659731"/>
              <a:gd name="connsiteX27" fmla="*/ 326232 w 2483644"/>
              <a:gd name="connsiteY27" fmla="*/ 545306 h 1659731"/>
              <a:gd name="connsiteX28" fmla="*/ 338138 w 2483644"/>
              <a:gd name="connsiteY28" fmla="*/ 509588 h 1659731"/>
              <a:gd name="connsiteX29" fmla="*/ 345282 w 2483644"/>
              <a:gd name="connsiteY29" fmla="*/ 507206 h 1659731"/>
              <a:gd name="connsiteX30" fmla="*/ 359569 w 2483644"/>
              <a:gd name="connsiteY30" fmla="*/ 497681 h 1659731"/>
              <a:gd name="connsiteX31" fmla="*/ 373857 w 2483644"/>
              <a:gd name="connsiteY31" fmla="*/ 485775 h 1659731"/>
              <a:gd name="connsiteX32" fmla="*/ 378619 w 2483644"/>
              <a:gd name="connsiteY32" fmla="*/ 464344 h 1659731"/>
              <a:gd name="connsiteX33" fmla="*/ 388144 w 2483644"/>
              <a:gd name="connsiteY33" fmla="*/ 445294 h 1659731"/>
              <a:gd name="connsiteX34" fmla="*/ 402432 w 2483644"/>
              <a:gd name="connsiteY34" fmla="*/ 435769 h 1659731"/>
              <a:gd name="connsiteX35" fmla="*/ 407194 w 2483644"/>
              <a:gd name="connsiteY35" fmla="*/ 428625 h 1659731"/>
              <a:gd name="connsiteX36" fmla="*/ 414338 w 2483644"/>
              <a:gd name="connsiteY36" fmla="*/ 421481 h 1659731"/>
              <a:gd name="connsiteX37" fmla="*/ 419100 w 2483644"/>
              <a:gd name="connsiteY37" fmla="*/ 411956 h 1659731"/>
              <a:gd name="connsiteX38" fmla="*/ 426244 w 2483644"/>
              <a:gd name="connsiteY38" fmla="*/ 404813 h 1659731"/>
              <a:gd name="connsiteX39" fmla="*/ 442913 w 2483644"/>
              <a:gd name="connsiteY39" fmla="*/ 397669 h 1659731"/>
              <a:gd name="connsiteX40" fmla="*/ 450057 w 2483644"/>
              <a:gd name="connsiteY40" fmla="*/ 392906 h 1659731"/>
              <a:gd name="connsiteX41" fmla="*/ 466725 w 2483644"/>
              <a:gd name="connsiteY41" fmla="*/ 388144 h 1659731"/>
              <a:gd name="connsiteX42" fmla="*/ 473869 w 2483644"/>
              <a:gd name="connsiteY42" fmla="*/ 385763 h 1659731"/>
              <a:gd name="connsiteX43" fmla="*/ 481013 w 2483644"/>
              <a:gd name="connsiteY43" fmla="*/ 378619 h 1659731"/>
              <a:gd name="connsiteX44" fmla="*/ 488157 w 2483644"/>
              <a:gd name="connsiteY44" fmla="*/ 373856 h 1659731"/>
              <a:gd name="connsiteX45" fmla="*/ 492919 w 2483644"/>
              <a:gd name="connsiteY45" fmla="*/ 366713 h 1659731"/>
              <a:gd name="connsiteX46" fmla="*/ 504825 w 2483644"/>
              <a:gd name="connsiteY46" fmla="*/ 364331 h 1659731"/>
              <a:gd name="connsiteX47" fmla="*/ 511969 w 2483644"/>
              <a:gd name="connsiteY47" fmla="*/ 361950 h 1659731"/>
              <a:gd name="connsiteX48" fmla="*/ 542925 w 2483644"/>
              <a:gd name="connsiteY48" fmla="*/ 345281 h 1659731"/>
              <a:gd name="connsiteX49" fmla="*/ 559594 w 2483644"/>
              <a:gd name="connsiteY49" fmla="*/ 333375 h 1659731"/>
              <a:gd name="connsiteX50" fmla="*/ 566738 w 2483644"/>
              <a:gd name="connsiteY50" fmla="*/ 328613 h 1659731"/>
              <a:gd name="connsiteX51" fmla="*/ 573882 w 2483644"/>
              <a:gd name="connsiteY51" fmla="*/ 321469 h 1659731"/>
              <a:gd name="connsiteX52" fmla="*/ 583407 w 2483644"/>
              <a:gd name="connsiteY52" fmla="*/ 319088 h 1659731"/>
              <a:gd name="connsiteX53" fmla="*/ 595313 w 2483644"/>
              <a:gd name="connsiteY53" fmla="*/ 311944 h 1659731"/>
              <a:gd name="connsiteX54" fmla="*/ 602457 w 2483644"/>
              <a:gd name="connsiteY54" fmla="*/ 307181 h 1659731"/>
              <a:gd name="connsiteX55" fmla="*/ 621507 w 2483644"/>
              <a:gd name="connsiteY55" fmla="*/ 302419 h 1659731"/>
              <a:gd name="connsiteX56" fmla="*/ 631032 w 2483644"/>
              <a:gd name="connsiteY56" fmla="*/ 297656 h 1659731"/>
              <a:gd name="connsiteX57" fmla="*/ 640557 w 2483644"/>
              <a:gd name="connsiteY57" fmla="*/ 295275 h 1659731"/>
              <a:gd name="connsiteX58" fmla="*/ 645319 w 2483644"/>
              <a:gd name="connsiteY58" fmla="*/ 288131 h 1659731"/>
              <a:gd name="connsiteX59" fmla="*/ 671513 w 2483644"/>
              <a:gd name="connsiteY59" fmla="*/ 278606 h 1659731"/>
              <a:gd name="connsiteX60" fmla="*/ 700088 w 2483644"/>
              <a:gd name="connsiteY60" fmla="*/ 271463 h 1659731"/>
              <a:gd name="connsiteX61" fmla="*/ 714375 w 2483644"/>
              <a:gd name="connsiteY61" fmla="*/ 273844 h 1659731"/>
              <a:gd name="connsiteX62" fmla="*/ 728663 w 2483644"/>
              <a:gd name="connsiteY62" fmla="*/ 264319 h 1659731"/>
              <a:gd name="connsiteX63" fmla="*/ 742950 w 2483644"/>
              <a:gd name="connsiteY63" fmla="*/ 257175 h 1659731"/>
              <a:gd name="connsiteX64" fmla="*/ 762000 w 2483644"/>
              <a:gd name="connsiteY64" fmla="*/ 250031 h 1659731"/>
              <a:gd name="connsiteX65" fmla="*/ 773907 w 2483644"/>
              <a:gd name="connsiteY65" fmla="*/ 240506 h 1659731"/>
              <a:gd name="connsiteX66" fmla="*/ 788194 w 2483644"/>
              <a:gd name="connsiteY66" fmla="*/ 233363 h 1659731"/>
              <a:gd name="connsiteX67" fmla="*/ 795338 w 2483644"/>
              <a:gd name="connsiteY67" fmla="*/ 228600 h 1659731"/>
              <a:gd name="connsiteX68" fmla="*/ 802482 w 2483644"/>
              <a:gd name="connsiteY68" fmla="*/ 226219 h 1659731"/>
              <a:gd name="connsiteX69" fmla="*/ 852488 w 2483644"/>
              <a:gd name="connsiteY69" fmla="*/ 223838 h 1659731"/>
              <a:gd name="connsiteX70" fmla="*/ 873919 w 2483644"/>
              <a:gd name="connsiteY70" fmla="*/ 221456 h 1659731"/>
              <a:gd name="connsiteX71" fmla="*/ 881063 w 2483644"/>
              <a:gd name="connsiteY71" fmla="*/ 219075 h 1659731"/>
              <a:gd name="connsiteX72" fmla="*/ 914400 w 2483644"/>
              <a:gd name="connsiteY72" fmla="*/ 214313 h 1659731"/>
              <a:gd name="connsiteX73" fmla="*/ 923925 w 2483644"/>
              <a:gd name="connsiteY73" fmla="*/ 197644 h 1659731"/>
              <a:gd name="connsiteX74" fmla="*/ 928688 w 2483644"/>
              <a:gd name="connsiteY74" fmla="*/ 183356 h 1659731"/>
              <a:gd name="connsiteX75" fmla="*/ 931069 w 2483644"/>
              <a:gd name="connsiteY75" fmla="*/ 176213 h 1659731"/>
              <a:gd name="connsiteX76" fmla="*/ 940594 w 2483644"/>
              <a:gd name="connsiteY76" fmla="*/ 171450 h 1659731"/>
              <a:gd name="connsiteX77" fmla="*/ 952500 w 2483644"/>
              <a:gd name="connsiteY77" fmla="*/ 169069 h 1659731"/>
              <a:gd name="connsiteX78" fmla="*/ 1000125 w 2483644"/>
              <a:gd name="connsiteY78" fmla="*/ 164306 h 1659731"/>
              <a:gd name="connsiteX79" fmla="*/ 1038225 w 2483644"/>
              <a:gd name="connsiteY79" fmla="*/ 154781 h 1659731"/>
              <a:gd name="connsiteX80" fmla="*/ 1062038 w 2483644"/>
              <a:gd name="connsiteY80" fmla="*/ 140494 h 1659731"/>
              <a:gd name="connsiteX81" fmla="*/ 1069182 w 2483644"/>
              <a:gd name="connsiteY81" fmla="*/ 138113 h 1659731"/>
              <a:gd name="connsiteX82" fmla="*/ 1114425 w 2483644"/>
              <a:gd name="connsiteY82" fmla="*/ 135731 h 1659731"/>
              <a:gd name="connsiteX83" fmla="*/ 1143000 w 2483644"/>
              <a:gd name="connsiteY83" fmla="*/ 128588 h 1659731"/>
              <a:gd name="connsiteX84" fmla="*/ 1157288 w 2483644"/>
              <a:gd name="connsiteY84" fmla="*/ 116681 h 1659731"/>
              <a:gd name="connsiteX85" fmla="*/ 1169194 w 2483644"/>
              <a:gd name="connsiteY85" fmla="*/ 111919 h 1659731"/>
              <a:gd name="connsiteX86" fmla="*/ 1178719 w 2483644"/>
              <a:gd name="connsiteY86" fmla="*/ 104775 h 1659731"/>
              <a:gd name="connsiteX87" fmla="*/ 1190625 w 2483644"/>
              <a:gd name="connsiteY87" fmla="*/ 100013 h 1659731"/>
              <a:gd name="connsiteX88" fmla="*/ 1207294 w 2483644"/>
              <a:gd name="connsiteY88" fmla="*/ 92869 h 1659731"/>
              <a:gd name="connsiteX89" fmla="*/ 1216819 w 2483644"/>
              <a:gd name="connsiteY89" fmla="*/ 85725 h 1659731"/>
              <a:gd name="connsiteX90" fmla="*/ 1240632 w 2483644"/>
              <a:gd name="connsiteY90" fmla="*/ 76200 h 1659731"/>
              <a:gd name="connsiteX91" fmla="*/ 1262063 w 2483644"/>
              <a:gd name="connsiteY91" fmla="*/ 66675 h 1659731"/>
              <a:gd name="connsiteX92" fmla="*/ 1297782 w 2483644"/>
              <a:gd name="connsiteY92" fmla="*/ 64294 h 1659731"/>
              <a:gd name="connsiteX93" fmla="*/ 1312069 w 2483644"/>
              <a:gd name="connsiteY93" fmla="*/ 59531 h 1659731"/>
              <a:gd name="connsiteX94" fmla="*/ 1323975 w 2483644"/>
              <a:gd name="connsiteY94" fmla="*/ 54769 h 1659731"/>
              <a:gd name="connsiteX95" fmla="*/ 1343025 w 2483644"/>
              <a:gd name="connsiteY95" fmla="*/ 50006 h 1659731"/>
              <a:gd name="connsiteX96" fmla="*/ 1352550 w 2483644"/>
              <a:gd name="connsiteY96" fmla="*/ 47625 h 1659731"/>
              <a:gd name="connsiteX97" fmla="*/ 1362075 w 2483644"/>
              <a:gd name="connsiteY97" fmla="*/ 45244 h 1659731"/>
              <a:gd name="connsiteX98" fmla="*/ 1388269 w 2483644"/>
              <a:gd name="connsiteY98" fmla="*/ 42863 h 1659731"/>
              <a:gd name="connsiteX99" fmla="*/ 1404938 w 2483644"/>
              <a:gd name="connsiteY99" fmla="*/ 33338 h 1659731"/>
              <a:gd name="connsiteX100" fmla="*/ 1412082 w 2483644"/>
              <a:gd name="connsiteY100" fmla="*/ 30956 h 1659731"/>
              <a:gd name="connsiteX101" fmla="*/ 1419225 w 2483644"/>
              <a:gd name="connsiteY101" fmla="*/ 23813 h 1659731"/>
              <a:gd name="connsiteX102" fmla="*/ 1445419 w 2483644"/>
              <a:gd name="connsiteY102" fmla="*/ 11906 h 1659731"/>
              <a:gd name="connsiteX103" fmla="*/ 1550194 w 2483644"/>
              <a:gd name="connsiteY103" fmla="*/ 4763 h 1659731"/>
              <a:gd name="connsiteX104" fmla="*/ 1588294 w 2483644"/>
              <a:gd name="connsiteY104" fmla="*/ 0 h 1659731"/>
              <a:gd name="connsiteX105" fmla="*/ 1702594 w 2483644"/>
              <a:gd name="connsiteY105" fmla="*/ 2381 h 1659731"/>
              <a:gd name="connsiteX106" fmla="*/ 1728788 w 2483644"/>
              <a:gd name="connsiteY106" fmla="*/ 9525 h 1659731"/>
              <a:gd name="connsiteX107" fmla="*/ 1735932 w 2483644"/>
              <a:gd name="connsiteY107" fmla="*/ 23813 h 1659731"/>
              <a:gd name="connsiteX108" fmla="*/ 1738313 w 2483644"/>
              <a:gd name="connsiteY108" fmla="*/ 50006 h 1659731"/>
              <a:gd name="connsiteX109" fmla="*/ 1740694 w 2483644"/>
              <a:gd name="connsiteY109" fmla="*/ 57150 h 1659731"/>
              <a:gd name="connsiteX110" fmla="*/ 1747838 w 2483644"/>
              <a:gd name="connsiteY110" fmla="*/ 61913 h 1659731"/>
              <a:gd name="connsiteX111" fmla="*/ 1757363 w 2483644"/>
              <a:gd name="connsiteY111" fmla="*/ 71438 h 1659731"/>
              <a:gd name="connsiteX112" fmla="*/ 1785938 w 2483644"/>
              <a:gd name="connsiteY112" fmla="*/ 78581 h 1659731"/>
              <a:gd name="connsiteX113" fmla="*/ 1824038 w 2483644"/>
              <a:gd name="connsiteY113" fmla="*/ 76200 h 1659731"/>
              <a:gd name="connsiteX114" fmla="*/ 1866900 w 2483644"/>
              <a:gd name="connsiteY114" fmla="*/ 76200 h 1659731"/>
              <a:gd name="connsiteX115" fmla="*/ 1881188 w 2483644"/>
              <a:gd name="connsiteY115" fmla="*/ 78581 h 1659731"/>
              <a:gd name="connsiteX116" fmla="*/ 1888332 w 2483644"/>
              <a:gd name="connsiteY116" fmla="*/ 83344 h 1659731"/>
              <a:gd name="connsiteX117" fmla="*/ 1895475 w 2483644"/>
              <a:gd name="connsiteY117" fmla="*/ 85725 h 1659731"/>
              <a:gd name="connsiteX118" fmla="*/ 1900238 w 2483644"/>
              <a:gd name="connsiteY118" fmla="*/ 92869 h 1659731"/>
              <a:gd name="connsiteX119" fmla="*/ 1914525 w 2483644"/>
              <a:gd name="connsiteY119" fmla="*/ 97631 h 1659731"/>
              <a:gd name="connsiteX120" fmla="*/ 1955007 w 2483644"/>
              <a:gd name="connsiteY120" fmla="*/ 97631 h 1659731"/>
              <a:gd name="connsiteX121" fmla="*/ 1962150 w 2483644"/>
              <a:gd name="connsiteY121" fmla="*/ 104775 h 1659731"/>
              <a:gd name="connsiteX122" fmla="*/ 1969294 w 2483644"/>
              <a:gd name="connsiteY122" fmla="*/ 109538 h 1659731"/>
              <a:gd name="connsiteX123" fmla="*/ 1974057 w 2483644"/>
              <a:gd name="connsiteY123" fmla="*/ 116681 h 1659731"/>
              <a:gd name="connsiteX124" fmla="*/ 1988344 w 2483644"/>
              <a:gd name="connsiteY124" fmla="*/ 123825 h 1659731"/>
              <a:gd name="connsiteX125" fmla="*/ 1997869 w 2483644"/>
              <a:gd name="connsiteY125" fmla="*/ 135731 h 1659731"/>
              <a:gd name="connsiteX126" fmla="*/ 2031207 w 2483644"/>
              <a:gd name="connsiteY126" fmla="*/ 138113 h 1659731"/>
              <a:gd name="connsiteX127" fmla="*/ 2047875 w 2483644"/>
              <a:gd name="connsiteY127" fmla="*/ 135731 h 1659731"/>
              <a:gd name="connsiteX128" fmla="*/ 2057400 w 2483644"/>
              <a:gd name="connsiteY128" fmla="*/ 138113 h 1659731"/>
              <a:gd name="connsiteX129" fmla="*/ 2085975 w 2483644"/>
              <a:gd name="connsiteY129" fmla="*/ 142875 h 1659731"/>
              <a:gd name="connsiteX130" fmla="*/ 2121694 w 2483644"/>
              <a:gd name="connsiteY130" fmla="*/ 140494 h 1659731"/>
              <a:gd name="connsiteX131" fmla="*/ 2133600 w 2483644"/>
              <a:gd name="connsiteY131" fmla="*/ 138113 h 1659731"/>
              <a:gd name="connsiteX132" fmla="*/ 2140744 w 2483644"/>
              <a:gd name="connsiteY132" fmla="*/ 140494 h 1659731"/>
              <a:gd name="connsiteX133" fmla="*/ 2157413 w 2483644"/>
              <a:gd name="connsiteY133" fmla="*/ 142875 h 1659731"/>
              <a:gd name="connsiteX134" fmla="*/ 2166938 w 2483644"/>
              <a:gd name="connsiteY134" fmla="*/ 145256 h 1659731"/>
              <a:gd name="connsiteX135" fmla="*/ 2219325 w 2483644"/>
              <a:gd name="connsiteY135" fmla="*/ 150019 h 1659731"/>
              <a:gd name="connsiteX136" fmla="*/ 2252663 w 2483644"/>
              <a:gd name="connsiteY136" fmla="*/ 150019 h 1659731"/>
              <a:gd name="connsiteX137" fmla="*/ 2266950 w 2483644"/>
              <a:gd name="connsiteY137" fmla="*/ 161925 h 1659731"/>
              <a:gd name="connsiteX138" fmla="*/ 2286000 w 2483644"/>
              <a:gd name="connsiteY138" fmla="*/ 173831 h 1659731"/>
              <a:gd name="connsiteX139" fmla="*/ 2300288 w 2483644"/>
              <a:gd name="connsiteY139" fmla="*/ 178594 h 1659731"/>
              <a:gd name="connsiteX140" fmla="*/ 2307432 w 2483644"/>
              <a:gd name="connsiteY140" fmla="*/ 185738 h 1659731"/>
              <a:gd name="connsiteX141" fmla="*/ 2321719 w 2483644"/>
              <a:gd name="connsiteY141" fmla="*/ 190500 h 1659731"/>
              <a:gd name="connsiteX142" fmla="*/ 2331244 w 2483644"/>
              <a:gd name="connsiteY142" fmla="*/ 195263 h 1659731"/>
              <a:gd name="connsiteX143" fmla="*/ 2352675 w 2483644"/>
              <a:gd name="connsiteY143" fmla="*/ 200025 h 1659731"/>
              <a:gd name="connsiteX144" fmla="*/ 2386013 w 2483644"/>
              <a:gd name="connsiteY144" fmla="*/ 209550 h 1659731"/>
              <a:gd name="connsiteX145" fmla="*/ 2397919 w 2483644"/>
              <a:gd name="connsiteY145" fmla="*/ 221456 h 1659731"/>
              <a:gd name="connsiteX146" fmla="*/ 2409825 w 2483644"/>
              <a:gd name="connsiteY146" fmla="*/ 228600 h 1659731"/>
              <a:gd name="connsiteX147" fmla="*/ 2414588 w 2483644"/>
              <a:gd name="connsiteY147" fmla="*/ 235744 h 1659731"/>
              <a:gd name="connsiteX148" fmla="*/ 2424113 w 2483644"/>
              <a:gd name="connsiteY148" fmla="*/ 240506 h 1659731"/>
              <a:gd name="connsiteX149" fmla="*/ 2433638 w 2483644"/>
              <a:gd name="connsiteY149" fmla="*/ 247650 h 1659731"/>
              <a:gd name="connsiteX150" fmla="*/ 2440782 w 2483644"/>
              <a:gd name="connsiteY150" fmla="*/ 252413 h 1659731"/>
              <a:gd name="connsiteX151" fmla="*/ 2445544 w 2483644"/>
              <a:gd name="connsiteY151" fmla="*/ 261938 h 1659731"/>
              <a:gd name="connsiteX152" fmla="*/ 2459832 w 2483644"/>
              <a:gd name="connsiteY152" fmla="*/ 271463 h 1659731"/>
              <a:gd name="connsiteX153" fmla="*/ 2478882 w 2483644"/>
              <a:gd name="connsiteY153" fmla="*/ 290513 h 1659731"/>
              <a:gd name="connsiteX154" fmla="*/ 2483644 w 2483644"/>
              <a:gd name="connsiteY154" fmla="*/ 290513 h 1659731"/>
              <a:gd name="connsiteX155" fmla="*/ 2483644 w 2483644"/>
              <a:gd name="connsiteY155" fmla="*/ 340519 h 1659731"/>
              <a:gd name="connsiteX156" fmla="*/ 2383632 w 2483644"/>
              <a:gd name="connsiteY156" fmla="*/ 307181 h 1659731"/>
              <a:gd name="connsiteX157" fmla="*/ 2276475 w 2483644"/>
              <a:gd name="connsiteY157" fmla="*/ 290513 h 1659731"/>
              <a:gd name="connsiteX158" fmla="*/ 2207419 w 2483644"/>
              <a:gd name="connsiteY158" fmla="*/ 290513 h 1659731"/>
              <a:gd name="connsiteX159" fmla="*/ 2157413 w 2483644"/>
              <a:gd name="connsiteY159" fmla="*/ 288131 h 1659731"/>
              <a:gd name="connsiteX160" fmla="*/ 2076450 w 2483644"/>
              <a:gd name="connsiteY160" fmla="*/ 271463 h 1659731"/>
              <a:gd name="connsiteX161" fmla="*/ 1976438 w 2483644"/>
              <a:gd name="connsiteY161" fmla="*/ 261938 h 1659731"/>
              <a:gd name="connsiteX162" fmla="*/ 1874044 w 2483644"/>
              <a:gd name="connsiteY162" fmla="*/ 259556 h 1659731"/>
              <a:gd name="connsiteX163" fmla="*/ 1831182 w 2483644"/>
              <a:gd name="connsiteY163" fmla="*/ 259556 h 1659731"/>
              <a:gd name="connsiteX164" fmla="*/ 1681163 w 2483644"/>
              <a:gd name="connsiteY164" fmla="*/ 280988 h 1659731"/>
              <a:gd name="connsiteX165" fmla="*/ 1588294 w 2483644"/>
              <a:gd name="connsiteY165" fmla="*/ 309563 h 1659731"/>
              <a:gd name="connsiteX166" fmla="*/ 1471613 w 2483644"/>
              <a:gd name="connsiteY166" fmla="*/ 359569 h 1659731"/>
              <a:gd name="connsiteX167" fmla="*/ 1366838 w 2483644"/>
              <a:gd name="connsiteY167" fmla="*/ 407194 h 1659731"/>
              <a:gd name="connsiteX168" fmla="*/ 1276350 w 2483644"/>
              <a:gd name="connsiteY168" fmla="*/ 497681 h 1659731"/>
              <a:gd name="connsiteX169" fmla="*/ 1202532 w 2483644"/>
              <a:gd name="connsiteY169" fmla="*/ 569119 h 1659731"/>
              <a:gd name="connsiteX170" fmla="*/ 1119188 w 2483644"/>
              <a:gd name="connsiteY170" fmla="*/ 638175 h 1659731"/>
              <a:gd name="connsiteX171" fmla="*/ 1019175 w 2483644"/>
              <a:gd name="connsiteY171" fmla="*/ 719138 h 1659731"/>
              <a:gd name="connsiteX172" fmla="*/ 919163 w 2483644"/>
              <a:gd name="connsiteY172" fmla="*/ 788194 h 1659731"/>
              <a:gd name="connsiteX173" fmla="*/ 802482 w 2483644"/>
              <a:gd name="connsiteY173" fmla="*/ 869156 h 1659731"/>
              <a:gd name="connsiteX174" fmla="*/ 661988 w 2483644"/>
              <a:gd name="connsiteY174" fmla="*/ 978694 h 1659731"/>
              <a:gd name="connsiteX175" fmla="*/ 573882 w 2483644"/>
              <a:gd name="connsiteY175" fmla="*/ 1071563 h 1659731"/>
              <a:gd name="connsiteX176" fmla="*/ 526257 w 2483644"/>
              <a:gd name="connsiteY176" fmla="*/ 1138238 h 1659731"/>
              <a:gd name="connsiteX177" fmla="*/ 464344 w 2483644"/>
              <a:gd name="connsiteY177" fmla="*/ 1235869 h 1659731"/>
              <a:gd name="connsiteX178" fmla="*/ 402432 w 2483644"/>
              <a:gd name="connsiteY178" fmla="*/ 1369219 h 1659731"/>
              <a:gd name="connsiteX179" fmla="*/ 350044 w 2483644"/>
              <a:gd name="connsiteY179" fmla="*/ 1495425 h 1659731"/>
              <a:gd name="connsiteX180" fmla="*/ 326232 w 2483644"/>
              <a:gd name="connsiteY180" fmla="*/ 1564481 h 1659731"/>
              <a:gd name="connsiteX181" fmla="*/ 309563 w 2483644"/>
              <a:gd name="connsiteY181" fmla="*/ 1659731 h 1659731"/>
              <a:gd name="connsiteX0" fmla="*/ 303438 w 2477519"/>
              <a:gd name="connsiteY0" fmla="*/ 1659731 h 1659731"/>
              <a:gd name="connsiteX1" fmla="*/ 101032 w 2477519"/>
              <a:gd name="connsiteY1" fmla="*/ 1659731 h 1659731"/>
              <a:gd name="connsiteX2" fmla="*/ 86744 w 2477519"/>
              <a:gd name="connsiteY2" fmla="*/ 1600200 h 1659731"/>
              <a:gd name="connsiteX3" fmla="*/ 70075 w 2477519"/>
              <a:gd name="connsiteY3" fmla="*/ 1588294 h 1659731"/>
              <a:gd name="connsiteX4" fmla="*/ 62932 w 2477519"/>
              <a:gd name="connsiteY4" fmla="*/ 1585913 h 1659731"/>
              <a:gd name="connsiteX5" fmla="*/ 41500 w 2477519"/>
              <a:gd name="connsiteY5" fmla="*/ 1566863 h 1659731"/>
              <a:gd name="connsiteX6" fmla="*/ 31975 w 2477519"/>
              <a:gd name="connsiteY6" fmla="*/ 1562100 h 1659731"/>
              <a:gd name="connsiteX7" fmla="*/ 17688 w 2477519"/>
              <a:gd name="connsiteY7" fmla="*/ 1557338 h 1659731"/>
              <a:gd name="connsiteX8" fmla="*/ 27213 w 2477519"/>
              <a:gd name="connsiteY8" fmla="*/ 1466850 h 1659731"/>
              <a:gd name="connsiteX9" fmla="*/ 27213 w 2477519"/>
              <a:gd name="connsiteY9" fmla="*/ 1385888 h 1659731"/>
              <a:gd name="connsiteX10" fmla="*/ 24832 w 2477519"/>
              <a:gd name="connsiteY10" fmla="*/ 1319213 h 1659731"/>
              <a:gd name="connsiteX11" fmla="*/ 12925 w 2477519"/>
              <a:gd name="connsiteY11" fmla="*/ 1233488 h 1659731"/>
              <a:gd name="connsiteX12" fmla="*/ 10544 w 2477519"/>
              <a:gd name="connsiteY12" fmla="*/ 1147763 h 1659731"/>
              <a:gd name="connsiteX13" fmla="*/ 12925 w 2477519"/>
              <a:gd name="connsiteY13" fmla="*/ 1057275 h 1659731"/>
              <a:gd name="connsiteX14" fmla="*/ 5781 w 2477519"/>
              <a:gd name="connsiteY14" fmla="*/ 973932 h 1659731"/>
              <a:gd name="connsiteX15" fmla="*/ 3400 w 2477519"/>
              <a:gd name="connsiteY15" fmla="*/ 952500 h 1659731"/>
              <a:gd name="connsiteX16" fmla="*/ 8163 w 2477519"/>
              <a:gd name="connsiteY16" fmla="*/ 945356 h 1659731"/>
              <a:gd name="connsiteX17" fmla="*/ 10544 w 2477519"/>
              <a:gd name="connsiteY17" fmla="*/ 938213 h 1659731"/>
              <a:gd name="connsiteX18" fmla="*/ 17688 w 2477519"/>
              <a:gd name="connsiteY18" fmla="*/ 931069 h 1659731"/>
              <a:gd name="connsiteX19" fmla="*/ 29594 w 2477519"/>
              <a:gd name="connsiteY19" fmla="*/ 919163 h 1659731"/>
              <a:gd name="connsiteX20" fmla="*/ 36738 w 2477519"/>
              <a:gd name="connsiteY20" fmla="*/ 907256 h 1659731"/>
              <a:gd name="connsiteX21" fmla="*/ 86744 w 2477519"/>
              <a:gd name="connsiteY21" fmla="*/ 835819 h 1659731"/>
              <a:gd name="connsiteX22" fmla="*/ 134369 w 2477519"/>
              <a:gd name="connsiteY22" fmla="*/ 769144 h 1659731"/>
              <a:gd name="connsiteX23" fmla="*/ 186757 w 2477519"/>
              <a:gd name="connsiteY23" fmla="*/ 716756 h 1659731"/>
              <a:gd name="connsiteX24" fmla="*/ 248669 w 2477519"/>
              <a:gd name="connsiteY24" fmla="*/ 671513 h 1659731"/>
              <a:gd name="connsiteX25" fmla="*/ 279625 w 2477519"/>
              <a:gd name="connsiteY25" fmla="*/ 638175 h 1659731"/>
              <a:gd name="connsiteX26" fmla="*/ 315344 w 2477519"/>
              <a:gd name="connsiteY26" fmla="*/ 592931 h 1659731"/>
              <a:gd name="connsiteX27" fmla="*/ 320107 w 2477519"/>
              <a:gd name="connsiteY27" fmla="*/ 545306 h 1659731"/>
              <a:gd name="connsiteX28" fmla="*/ 332013 w 2477519"/>
              <a:gd name="connsiteY28" fmla="*/ 509588 h 1659731"/>
              <a:gd name="connsiteX29" fmla="*/ 339157 w 2477519"/>
              <a:gd name="connsiteY29" fmla="*/ 507206 h 1659731"/>
              <a:gd name="connsiteX30" fmla="*/ 353444 w 2477519"/>
              <a:gd name="connsiteY30" fmla="*/ 497681 h 1659731"/>
              <a:gd name="connsiteX31" fmla="*/ 367732 w 2477519"/>
              <a:gd name="connsiteY31" fmla="*/ 485775 h 1659731"/>
              <a:gd name="connsiteX32" fmla="*/ 372494 w 2477519"/>
              <a:gd name="connsiteY32" fmla="*/ 464344 h 1659731"/>
              <a:gd name="connsiteX33" fmla="*/ 382019 w 2477519"/>
              <a:gd name="connsiteY33" fmla="*/ 445294 h 1659731"/>
              <a:gd name="connsiteX34" fmla="*/ 396307 w 2477519"/>
              <a:gd name="connsiteY34" fmla="*/ 435769 h 1659731"/>
              <a:gd name="connsiteX35" fmla="*/ 401069 w 2477519"/>
              <a:gd name="connsiteY35" fmla="*/ 428625 h 1659731"/>
              <a:gd name="connsiteX36" fmla="*/ 408213 w 2477519"/>
              <a:gd name="connsiteY36" fmla="*/ 421481 h 1659731"/>
              <a:gd name="connsiteX37" fmla="*/ 412975 w 2477519"/>
              <a:gd name="connsiteY37" fmla="*/ 411956 h 1659731"/>
              <a:gd name="connsiteX38" fmla="*/ 420119 w 2477519"/>
              <a:gd name="connsiteY38" fmla="*/ 404813 h 1659731"/>
              <a:gd name="connsiteX39" fmla="*/ 436788 w 2477519"/>
              <a:gd name="connsiteY39" fmla="*/ 397669 h 1659731"/>
              <a:gd name="connsiteX40" fmla="*/ 443932 w 2477519"/>
              <a:gd name="connsiteY40" fmla="*/ 392906 h 1659731"/>
              <a:gd name="connsiteX41" fmla="*/ 460600 w 2477519"/>
              <a:gd name="connsiteY41" fmla="*/ 388144 h 1659731"/>
              <a:gd name="connsiteX42" fmla="*/ 467744 w 2477519"/>
              <a:gd name="connsiteY42" fmla="*/ 385763 h 1659731"/>
              <a:gd name="connsiteX43" fmla="*/ 474888 w 2477519"/>
              <a:gd name="connsiteY43" fmla="*/ 378619 h 1659731"/>
              <a:gd name="connsiteX44" fmla="*/ 482032 w 2477519"/>
              <a:gd name="connsiteY44" fmla="*/ 373856 h 1659731"/>
              <a:gd name="connsiteX45" fmla="*/ 486794 w 2477519"/>
              <a:gd name="connsiteY45" fmla="*/ 366713 h 1659731"/>
              <a:gd name="connsiteX46" fmla="*/ 498700 w 2477519"/>
              <a:gd name="connsiteY46" fmla="*/ 364331 h 1659731"/>
              <a:gd name="connsiteX47" fmla="*/ 505844 w 2477519"/>
              <a:gd name="connsiteY47" fmla="*/ 361950 h 1659731"/>
              <a:gd name="connsiteX48" fmla="*/ 536800 w 2477519"/>
              <a:gd name="connsiteY48" fmla="*/ 345281 h 1659731"/>
              <a:gd name="connsiteX49" fmla="*/ 553469 w 2477519"/>
              <a:gd name="connsiteY49" fmla="*/ 333375 h 1659731"/>
              <a:gd name="connsiteX50" fmla="*/ 560613 w 2477519"/>
              <a:gd name="connsiteY50" fmla="*/ 328613 h 1659731"/>
              <a:gd name="connsiteX51" fmla="*/ 567757 w 2477519"/>
              <a:gd name="connsiteY51" fmla="*/ 321469 h 1659731"/>
              <a:gd name="connsiteX52" fmla="*/ 577282 w 2477519"/>
              <a:gd name="connsiteY52" fmla="*/ 319088 h 1659731"/>
              <a:gd name="connsiteX53" fmla="*/ 589188 w 2477519"/>
              <a:gd name="connsiteY53" fmla="*/ 311944 h 1659731"/>
              <a:gd name="connsiteX54" fmla="*/ 596332 w 2477519"/>
              <a:gd name="connsiteY54" fmla="*/ 307181 h 1659731"/>
              <a:gd name="connsiteX55" fmla="*/ 615382 w 2477519"/>
              <a:gd name="connsiteY55" fmla="*/ 302419 h 1659731"/>
              <a:gd name="connsiteX56" fmla="*/ 624907 w 2477519"/>
              <a:gd name="connsiteY56" fmla="*/ 297656 h 1659731"/>
              <a:gd name="connsiteX57" fmla="*/ 634432 w 2477519"/>
              <a:gd name="connsiteY57" fmla="*/ 295275 h 1659731"/>
              <a:gd name="connsiteX58" fmla="*/ 639194 w 2477519"/>
              <a:gd name="connsiteY58" fmla="*/ 288131 h 1659731"/>
              <a:gd name="connsiteX59" fmla="*/ 665388 w 2477519"/>
              <a:gd name="connsiteY59" fmla="*/ 278606 h 1659731"/>
              <a:gd name="connsiteX60" fmla="*/ 693963 w 2477519"/>
              <a:gd name="connsiteY60" fmla="*/ 271463 h 1659731"/>
              <a:gd name="connsiteX61" fmla="*/ 708250 w 2477519"/>
              <a:gd name="connsiteY61" fmla="*/ 273844 h 1659731"/>
              <a:gd name="connsiteX62" fmla="*/ 722538 w 2477519"/>
              <a:gd name="connsiteY62" fmla="*/ 264319 h 1659731"/>
              <a:gd name="connsiteX63" fmla="*/ 736825 w 2477519"/>
              <a:gd name="connsiteY63" fmla="*/ 257175 h 1659731"/>
              <a:gd name="connsiteX64" fmla="*/ 755875 w 2477519"/>
              <a:gd name="connsiteY64" fmla="*/ 250031 h 1659731"/>
              <a:gd name="connsiteX65" fmla="*/ 767782 w 2477519"/>
              <a:gd name="connsiteY65" fmla="*/ 240506 h 1659731"/>
              <a:gd name="connsiteX66" fmla="*/ 782069 w 2477519"/>
              <a:gd name="connsiteY66" fmla="*/ 233363 h 1659731"/>
              <a:gd name="connsiteX67" fmla="*/ 789213 w 2477519"/>
              <a:gd name="connsiteY67" fmla="*/ 228600 h 1659731"/>
              <a:gd name="connsiteX68" fmla="*/ 796357 w 2477519"/>
              <a:gd name="connsiteY68" fmla="*/ 226219 h 1659731"/>
              <a:gd name="connsiteX69" fmla="*/ 846363 w 2477519"/>
              <a:gd name="connsiteY69" fmla="*/ 223838 h 1659731"/>
              <a:gd name="connsiteX70" fmla="*/ 867794 w 2477519"/>
              <a:gd name="connsiteY70" fmla="*/ 221456 h 1659731"/>
              <a:gd name="connsiteX71" fmla="*/ 874938 w 2477519"/>
              <a:gd name="connsiteY71" fmla="*/ 219075 h 1659731"/>
              <a:gd name="connsiteX72" fmla="*/ 908275 w 2477519"/>
              <a:gd name="connsiteY72" fmla="*/ 214313 h 1659731"/>
              <a:gd name="connsiteX73" fmla="*/ 917800 w 2477519"/>
              <a:gd name="connsiteY73" fmla="*/ 197644 h 1659731"/>
              <a:gd name="connsiteX74" fmla="*/ 922563 w 2477519"/>
              <a:gd name="connsiteY74" fmla="*/ 183356 h 1659731"/>
              <a:gd name="connsiteX75" fmla="*/ 924944 w 2477519"/>
              <a:gd name="connsiteY75" fmla="*/ 176213 h 1659731"/>
              <a:gd name="connsiteX76" fmla="*/ 934469 w 2477519"/>
              <a:gd name="connsiteY76" fmla="*/ 171450 h 1659731"/>
              <a:gd name="connsiteX77" fmla="*/ 946375 w 2477519"/>
              <a:gd name="connsiteY77" fmla="*/ 169069 h 1659731"/>
              <a:gd name="connsiteX78" fmla="*/ 994000 w 2477519"/>
              <a:gd name="connsiteY78" fmla="*/ 164306 h 1659731"/>
              <a:gd name="connsiteX79" fmla="*/ 1032100 w 2477519"/>
              <a:gd name="connsiteY79" fmla="*/ 154781 h 1659731"/>
              <a:gd name="connsiteX80" fmla="*/ 1055913 w 2477519"/>
              <a:gd name="connsiteY80" fmla="*/ 140494 h 1659731"/>
              <a:gd name="connsiteX81" fmla="*/ 1063057 w 2477519"/>
              <a:gd name="connsiteY81" fmla="*/ 138113 h 1659731"/>
              <a:gd name="connsiteX82" fmla="*/ 1108300 w 2477519"/>
              <a:gd name="connsiteY82" fmla="*/ 135731 h 1659731"/>
              <a:gd name="connsiteX83" fmla="*/ 1136875 w 2477519"/>
              <a:gd name="connsiteY83" fmla="*/ 128588 h 1659731"/>
              <a:gd name="connsiteX84" fmla="*/ 1151163 w 2477519"/>
              <a:gd name="connsiteY84" fmla="*/ 116681 h 1659731"/>
              <a:gd name="connsiteX85" fmla="*/ 1163069 w 2477519"/>
              <a:gd name="connsiteY85" fmla="*/ 111919 h 1659731"/>
              <a:gd name="connsiteX86" fmla="*/ 1172594 w 2477519"/>
              <a:gd name="connsiteY86" fmla="*/ 104775 h 1659731"/>
              <a:gd name="connsiteX87" fmla="*/ 1184500 w 2477519"/>
              <a:gd name="connsiteY87" fmla="*/ 100013 h 1659731"/>
              <a:gd name="connsiteX88" fmla="*/ 1201169 w 2477519"/>
              <a:gd name="connsiteY88" fmla="*/ 92869 h 1659731"/>
              <a:gd name="connsiteX89" fmla="*/ 1210694 w 2477519"/>
              <a:gd name="connsiteY89" fmla="*/ 85725 h 1659731"/>
              <a:gd name="connsiteX90" fmla="*/ 1234507 w 2477519"/>
              <a:gd name="connsiteY90" fmla="*/ 76200 h 1659731"/>
              <a:gd name="connsiteX91" fmla="*/ 1255938 w 2477519"/>
              <a:gd name="connsiteY91" fmla="*/ 66675 h 1659731"/>
              <a:gd name="connsiteX92" fmla="*/ 1291657 w 2477519"/>
              <a:gd name="connsiteY92" fmla="*/ 64294 h 1659731"/>
              <a:gd name="connsiteX93" fmla="*/ 1305944 w 2477519"/>
              <a:gd name="connsiteY93" fmla="*/ 59531 h 1659731"/>
              <a:gd name="connsiteX94" fmla="*/ 1317850 w 2477519"/>
              <a:gd name="connsiteY94" fmla="*/ 54769 h 1659731"/>
              <a:gd name="connsiteX95" fmla="*/ 1336900 w 2477519"/>
              <a:gd name="connsiteY95" fmla="*/ 50006 h 1659731"/>
              <a:gd name="connsiteX96" fmla="*/ 1346425 w 2477519"/>
              <a:gd name="connsiteY96" fmla="*/ 47625 h 1659731"/>
              <a:gd name="connsiteX97" fmla="*/ 1355950 w 2477519"/>
              <a:gd name="connsiteY97" fmla="*/ 45244 h 1659731"/>
              <a:gd name="connsiteX98" fmla="*/ 1382144 w 2477519"/>
              <a:gd name="connsiteY98" fmla="*/ 42863 h 1659731"/>
              <a:gd name="connsiteX99" fmla="*/ 1398813 w 2477519"/>
              <a:gd name="connsiteY99" fmla="*/ 33338 h 1659731"/>
              <a:gd name="connsiteX100" fmla="*/ 1405957 w 2477519"/>
              <a:gd name="connsiteY100" fmla="*/ 30956 h 1659731"/>
              <a:gd name="connsiteX101" fmla="*/ 1413100 w 2477519"/>
              <a:gd name="connsiteY101" fmla="*/ 23813 h 1659731"/>
              <a:gd name="connsiteX102" fmla="*/ 1439294 w 2477519"/>
              <a:gd name="connsiteY102" fmla="*/ 11906 h 1659731"/>
              <a:gd name="connsiteX103" fmla="*/ 1544069 w 2477519"/>
              <a:gd name="connsiteY103" fmla="*/ 4763 h 1659731"/>
              <a:gd name="connsiteX104" fmla="*/ 1582169 w 2477519"/>
              <a:gd name="connsiteY104" fmla="*/ 0 h 1659731"/>
              <a:gd name="connsiteX105" fmla="*/ 1696469 w 2477519"/>
              <a:gd name="connsiteY105" fmla="*/ 2381 h 1659731"/>
              <a:gd name="connsiteX106" fmla="*/ 1722663 w 2477519"/>
              <a:gd name="connsiteY106" fmla="*/ 9525 h 1659731"/>
              <a:gd name="connsiteX107" fmla="*/ 1729807 w 2477519"/>
              <a:gd name="connsiteY107" fmla="*/ 23813 h 1659731"/>
              <a:gd name="connsiteX108" fmla="*/ 1732188 w 2477519"/>
              <a:gd name="connsiteY108" fmla="*/ 50006 h 1659731"/>
              <a:gd name="connsiteX109" fmla="*/ 1734569 w 2477519"/>
              <a:gd name="connsiteY109" fmla="*/ 57150 h 1659731"/>
              <a:gd name="connsiteX110" fmla="*/ 1741713 w 2477519"/>
              <a:gd name="connsiteY110" fmla="*/ 61913 h 1659731"/>
              <a:gd name="connsiteX111" fmla="*/ 1751238 w 2477519"/>
              <a:gd name="connsiteY111" fmla="*/ 71438 h 1659731"/>
              <a:gd name="connsiteX112" fmla="*/ 1779813 w 2477519"/>
              <a:gd name="connsiteY112" fmla="*/ 78581 h 1659731"/>
              <a:gd name="connsiteX113" fmla="*/ 1817913 w 2477519"/>
              <a:gd name="connsiteY113" fmla="*/ 76200 h 1659731"/>
              <a:gd name="connsiteX114" fmla="*/ 1860775 w 2477519"/>
              <a:gd name="connsiteY114" fmla="*/ 76200 h 1659731"/>
              <a:gd name="connsiteX115" fmla="*/ 1875063 w 2477519"/>
              <a:gd name="connsiteY115" fmla="*/ 78581 h 1659731"/>
              <a:gd name="connsiteX116" fmla="*/ 1882207 w 2477519"/>
              <a:gd name="connsiteY116" fmla="*/ 83344 h 1659731"/>
              <a:gd name="connsiteX117" fmla="*/ 1889350 w 2477519"/>
              <a:gd name="connsiteY117" fmla="*/ 85725 h 1659731"/>
              <a:gd name="connsiteX118" fmla="*/ 1894113 w 2477519"/>
              <a:gd name="connsiteY118" fmla="*/ 92869 h 1659731"/>
              <a:gd name="connsiteX119" fmla="*/ 1908400 w 2477519"/>
              <a:gd name="connsiteY119" fmla="*/ 97631 h 1659731"/>
              <a:gd name="connsiteX120" fmla="*/ 1948882 w 2477519"/>
              <a:gd name="connsiteY120" fmla="*/ 97631 h 1659731"/>
              <a:gd name="connsiteX121" fmla="*/ 1956025 w 2477519"/>
              <a:gd name="connsiteY121" fmla="*/ 104775 h 1659731"/>
              <a:gd name="connsiteX122" fmla="*/ 1963169 w 2477519"/>
              <a:gd name="connsiteY122" fmla="*/ 109538 h 1659731"/>
              <a:gd name="connsiteX123" fmla="*/ 1967932 w 2477519"/>
              <a:gd name="connsiteY123" fmla="*/ 116681 h 1659731"/>
              <a:gd name="connsiteX124" fmla="*/ 1982219 w 2477519"/>
              <a:gd name="connsiteY124" fmla="*/ 123825 h 1659731"/>
              <a:gd name="connsiteX125" fmla="*/ 1991744 w 2477519"/>
              <a:gd name="connsiteY125" fmla="*/ 135731 h 1659731"/>
              <a:gd name="connsiteX126" fmla="*/ 2025082 w 2477519"/>
              <a:gd name="connsiteY126" fmla="*/ 138113 h 1659731"/>
              <a:gd name="connsiteX127" fmla="*/ 2041750 w 2477519"/>
              <a:gd name="connsiteY127" fmla="*/ 135731 h 1659731"/>
              <a:gd name="connsiteX128" fmla="*/ 2051275 w 2477519"/>
              <a:gd name="connsiteY128" fmla="*/ 138113 h 1659731"/>
              <a:gd name="connsiteX129" fmla="*/ 2079850 w 2477519"/>
              <a:gd name="connsiteY129" fmla="*/ 142875 h 1659731"/>
              <a:gd name="connsiteX130" fmla="*/ 2115569 w 2477519"/>
              <a:gd name="connsiteY130" fmla="*/ 140494 h 1659731"/>
              <a:gd name="connsiteX131" fmla="*/ 2127475 w 2477519"/>
              <a:gd name="connsiteY131" fmla="*/ 138113 h 1659731"/>
              <a:gd name="connsiteX132" fmla="*/ 2134619 w 2477519"/>
              <a:gd name="connsiteY132" fmla="*/ 140494 h 1659731"/>
              <a:gd name="connsiteX133" fmla="*/ 2151288 w 2477519"/>
              <a:gd name="connsiteY133" fmla="*/ 142875 h 1659731"/>
              <a:gd name="connsiteX134" fmla="*/ 2160813 w 2477519"/>
              <a:gd name="connsiteY134" fmla="*/ 145256 h 1659731"/>
              <a:gd name="connsiteX135" fmla="*/ 2213200 w 2477519"/>
              <a:gd name="connsiteY135" fmla="*/ 150019 h 1659731"/>
              <a:gd name="connsiteX136" fmla="*/ 2246538 w 2477519"/>
              <a:gd name="connsiteY136" fmla="*/ 150019 h 1659731"/>
              <a:gd name="connsiteX137" fmla="*/ 2260825 w 2477519"/>
              <a:gd name="connsiteY137" fmla="*/ 161925 h 1659731"/>
              <a:gd name="connsiteX138" fmla="*/ 2279875 w 2477519"/>
              <a:gd name="connsiteY138" fmla="*/ 173831 h 1659731"/>
              <a:gd name="connsiteX139" fmla="*/ 2294163 w 2477519"/>
              <a:gd name="connsiteY139" fmla="*/ 178594 h 1659731"/>
              <a:gd name="connsiteX140" fmla="*/ 2301307 w 2477519"/>
              <a:gd name="connsiteY140" fmla="*/ 185738 h 1659731"/>
              <a:gd name="connsiteX141" fmla="*/ 2315594 w 2477519"/>
              <a:gd name="connsiteY141" fmla="*/ 190500 h 1659731"/>
              <a:gd name="connsiteX142" fmla="*/ 2325119 w 2477519"/>
              <a:gd name="connsiteY142" fmla="*/ 195263 h 1659731"/>
              <a:gd name="connsiteX143" fmla="*/ 2346550 w 2477519"/>
              <a:gd name="connsiteY143" fmla="*/ 200025 h 1659731"/>
              <a:gd name="connsiteX144" fmla="*/ 2379888 w 2477519"/>
              <a:gd name="connsiteY144" fmla="*/ 209550 h 1659731"/>
              <a:gd name="connsiteX145" fmla="*/ 2391794 w 2477519"/>
              <a:gd name="connsiteY145" fmla="*/ 221456 h 1659731"/>
              <a:gd name="connsiteX146" fmla="*/ 2403700 w 2477519"/>
              <a:gd name="connsiteY146" fmla="*/ 228600 h 1659731"/>
              <a:gd name="connsiteX147" fmla="*/ 2408463 w 2477519"/>
              <a:gd name="connsiteY147" fmla="*/ 235744 h 1659731"/>
              <a:gd name="connsiteX148" fmla="*/ 2417988 w 2477519"/>
              <a:gd name="connsiteY148" fmla="*/ 240506 h 1659731"/>
              <a:gd name="connsiteX149" fmla="*/ 2427513 w 2477519"/>
              <a:gd name="connsiteY149" fmla="*/ 247650 h 1659731"/>
              <a:gd name="connsiteX150" fmla="*/ 2434657 w 2477519"/>
              <a:gd name="connsiteY150" fmla="*/ 252413 h 1659731"/>
              <a:gd name="connsiteX151" fmla="*/ 2439419 w 2477519"/>
              <a:gd name="connsiteY151" fmla="*/ 261938 h 1659731"/>
              <a:gd name="connsiteX152" fmla="*/ 2453707 w 2477519"/>
              <a:gd name="connsiteY152" fmla="*/ 271463 h 1659731"/>
              <a:gd name="connsiteX153" fmla="*/ 2472757 w 2477519"/>
              <a:gd name="connsiteY153" fmla="*/ 290513 h 1659731"/>
              <a:gd name="connsiteX154" fmla="*/ 2477519 w 2477519"/>
              <a:gd name="connsiteY154" fmla="*/ 290513 h 1659731"/>
              <a:gd name="connsiteX155" fmla="*/ 2477519 w 2477519"/>
              <a:gd name="connsiteY155" fmla="*/ 340519 h 1659731"/>
              <a:gd name="connsiteX156" fmla="*/ 2377507 w 2477519"/>
              <a:gd name="connsiteY156" fmla="*/ 307181 h 1659731"/>
              <a:gd name="connsiteX157" fmla="*/ 2270350 w 2477519"/>
              <a:gd name="connsiteY157" fmla="*/ 290513 h 1659731"/>
              <a:gd name="connsiteX158" fmla="*/ 2201294 w 2477519"/>
              <a:gd name="connsiteY158" fmla="*/ 290513 h 1659731"/>
              <a:gd name="connsiteX159" fmla="*/ 2151288 w 2477519"/>
              <a:gd name="connsiteY159" fmla="*/ 288131 h 1659731"/>
              <a:gd name="connsiteX160" fmla="*/ 2070325 w 2477519"/>
              <a:gd name="connsiteY160" fmla="*/ 271463 h 1659731"/>
              <a:gd name="connsiteX161" fmla="*/ 1970313 w 2477519"/>
              <a:gd name="connsiteY161" fmla="*/ 261938 h 1659731"/>
              <a:gd name="connsiteX162" fmla="*/ 1867919 w 2477519"/>
              <a:gd name="connsiteY162" fmla="*/ 259556 h 1659731"/>
              <a:gd name="connsiteX163" fmla="*/ 1825057 w 2477519"/>
              <a:gd name="connsiteY163" fmla="*/ 259556 h 1659731"/>
              <a:gd name="connsiteX164" fmla="*/ 1675038 w 2477519"/>
              <a:gd name="connsiteY164" fmla="*/ 280988 h 1659731"/>
              <a:gd name="connsiteX165" fmla="*/ 1582169 w 2477519"/>
              <a:gd name="connsiteY165" fmla="*/ 309563 h 1659731"/>
              <a:gd name="connsiteX166" fmla="*/ 1465488 w 2477519"/>
              <a:gd name="connsiteY166" fmla="*/ 359569 h 1659731"/>
              <a:gd name="connsiteX167" fmla="*/ 1360713 w 2477519"/>
              <a:gd name="connsiteY167" fmla="*/ 407194 h 1659731"/>
              <a:gd name="connsiteX168" fmla="*/ 1270225 w 2477519"/>
              <a:gd name="connsiteY168" fmla="*/ 497681 h 1659731"/>
              <a:gd name="connsiteX169" fmla="*/ 1196407 w 2477519"/>
              <a:gd name="connsiteY169" fmla="*/ 569119 h 1659731"/>
              <a:gd name="connsiteX170" fmla="*/ 1113063 w 2477519"/>
              <a:gd name="connsiteY170" fmla="*/ 638175 h 1659731"/>
              <a:gd name="connsiteX171" fmla="*/ 1013050 w 2477519"/>
              <a:gd name="connsiteY171" fmla="*/ 719138 h 1659731"/>
              <a:gd name="connsiteX172" fmla="*/ 913038 w 2477519"/>
              <a:gd name="connsiteY172" fmla="*/ 788194 h 1659731"/>
              <a:gd name="connsiteX173" fmla="*/ 796357 w 2477519"/>
              <a:gd name="connsiteY173" fmla="*/ 869156 h 1659731"/>
              <a:gd name="connsiteX174" fmla="*/ 655863 w 2477519"/>
              <a:gd name="connsiteY174" fmla="*/ 978694 h 1659731"/>
              <a:gd name="connsiteX175" fmla="*/ 567757 w 2477519"/>
              <a:gd name="connsiteY175" fmla="*/ 1071563 h 1659731"/>
              <a:gd name="connsiteX176" fmla="*/ 520132 w 2477519"/>
              <a:gd name="connsiteY176" fmla="*/ 1138238 h 1659731"/>
              <a:gd name="connsiteX177" fmla="*/ 458219 w 2477519"/>
              <a:gd name="connsiteY177" fmla="*/ 1235869 h 1659731"/>
              <a:gd name="connsiteX178" fmla="*/ 396307 w 2477519"/>
              <a:gd name="connsiteY178" fmla="*/ 1369219 h 1659731"/>
              <a:gd name="connsiteX179" fmla="*/ 343919 w 2477519"/>
              <a:gd name="connsiteY179" fmla="*/ 1495425 h 1659731"/>
              <a:gd name="connsiteX180" fmla="*/ 320107 w 2477519"/>
              <a:gd name="connsiteY180" fmla="*/ 1564481 h 1659731"/>
              <a:gd name="connsiteX181" fmla="*/ 303438 w 2477519"/>
              <a:gd name="connsiteY181"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2 w 2471738"/>
              <a:gd name="connsiteY16" fmla="*/ 945356 h 1659731"/>
              <a:gd name="connsiteX17" fmla="*/ 4763 w 2471738"/>
              <a:gd name="connsiteY17" fmla="*/ 938213 h 1659731"/>
              <a:gd name="connsiteX18" fmla="*/ 11907 w 2471738"/>
              <a:gd name="connsiteY18" fmla="*/ 931069 h 1659731"/>
              <a:gd name="connsiteX19" fmla="*/ 23813 w 2471738"/>
              <a:gd name="connsiteY19" fmla="*/ 919163 h 1659731"/>
              <a:gd name="connsiteX20" fmla="*/ 30957 w 2471738"/>
              <a:gd name="connsiteY20" fmla="*/ 907256 h 1659731"/>
              <a:gd name="connsiteX21" fmla="*/ 80963 w 2471738"/>
              <a:gd name="connsiteY21" fmla="*/ 835819 h 1659731"/>
              <a:gd name="connsiteX22" fmla="*/ 128588 w 2471738"/>
              <a:gd name="connsiteY22" fmla="*/ 769144 h 1659731"/>
              <a:gd name="connsiteX23" fmla="*/ 180976 w 2471738"/>
              <a:gd name="connsiteY23" fmla="*/ 716756 h 1659731"/>
              <a:gd name="connsiteX24" fmla="*/ 242888 w 2471738"/>
              <a:gd name="connsiteY24" fmla="*/ 671513 h 1659731"/>
              <a:gd name="connsiteX25" fmla="*/ 273844 w 2471738"/>
              <a:gd name="connsiteY25" fmla="*/ 638175 h 1659731"/>
              <a:gd name="connsiteX26" fmla="*/ 309563 w 2471738"/>
              <a:gd name="connsiteY26" fmla="*/ 592931 h 1659731"/>
              <a:gd name="connsiteX27" fmla="*/ 314326 w 2471738"/>
              <a:gd name="connsiteY27" fmla="*/ 545306 h 1659731"/>
              <a:gd name="connsiteX28" fmla="*/ 326232 w 2471738"/>
              <a:gd name="connsiteY28" fmla="*/ 509588 h 1659731"/>
              <a:gd name="connsiteX29" fmla="*/ 333376 w 2471738"/>
              <a:gd name="connsiteY29" fmla="*/ 507206 h 1659731"/>
              <a:gd name="connsiteX30" fmla="*/ 347663 w 2471738"/>
              <a:gd name="connsiteY30" fmla="*/ 497681 h 1659731"/>
              <a:gd name="connsiteX31" fmla="*/ 361951 w 2471738"/>
              <a:gd name="connsiteY31" fmla="*/ 485775 h 1659731"/>
              <a:gd name="connsiteX32" fmla="*/ 366713 w 2471738"/>
              <a:gd name="connsiteY32" fmla="*/ 464344 h 1659731"/>
              <a:gd name="connsiteX33" fmla="*/ 376238 w 2471738"/>
              <a:gd name="connsiteY33" fmla="*/ 445294 h 1659731"/>
              <a:gd name="connsiteX34" fmla="*/ 390526 w 2471738"/>
              <a:gd name="connsiteY34" fmla="*/ 435769 h 1659731"/>
              <a:gd name="connsiteX35" fmla="*/ 395288 w 2471738"/>
              <a:gd name="connsiteY35" fmla="*/ 428625 h 1659731"/>
              <a:gd name="connsiteX36" fmla="*/ 402432 w 2471738"/>
              <a:gd name="connsiteY36" fmla="*/ 421481 h 1659731"/>
              <a:gd name="connsiteX37" fmla="*/ 407194 w 2471738"/>
              <a:gd name="connsiteY37" fmla="*/ 411956 h 1659731"/>
              <a:gd name="connsiteX38" fmla="*/ 414338 w 2471738"/>
              <a:gd name="connsiteY38" fmla="*/ 404813 h 1659731"/>
              <a:gd name="connsiteX39" fmla="*/ 431007 w 2471738"/>
              <a:gd name="connsiteY39" fmla="*/ 397669 h 1659731"/>
              <a:gd name="connsiteX40" fmla="*/ 438151 w 2471738"/>
              <a:gd name="connsiteY40" fmla="*/ 392906 h 1659731"/>
              <a:gd name="connsiteX41" fmla="*/ 454819 w 2471738"/>
              <a:gd name="connsiteY41" fmla="*/ 388144 h 1659731"/>
              <a:gd name="connsiteX42" fmla="*/ 461963 w 2471738"/>
              <a:gd name="connsiteY42" fmla="*/ 385763 h 1659731"/>
              <a:gd name="connsiteX43" fmla="*/ 469107 w 2471738"/>
              <a:gd name="connsiteY43" fmla="*/ 378619 h 1659731"/>
              <a:gd name="connsiteX44" fmla="*/ 476251 w 2471738"/>
              <a:gd name="connsiteY44" fmla="*/ 373856 h 1659731"/>
              <a:gd name="connsiteX45" fmla="*/ 481013 w 2471738"/>
              <a:gd name="connsiteY45" fmla="*/ 366713 h 1659731"/>
              <a:gd name="connsiteX46" fmla="*/ 492919 w 2471738"/>
              <a:gd name="connsiteY46" fmla="*/ 364331 h 1659731"/>
              <a:gd name="connsiteX47" fmla="*/ 500063 w 2471738"/>
              <a:gd name="connsiteY47" fmla="*/ 361950 h 1659731"/>
              <a:gd name="connsiteX48" fmla="*/ 531019 w 2471738"/>
              <a:gd name="connsiteY48" fmla="*/ 345281 h 1659731"/>
              <a:gd name="connsiteX49" fmla="*/ 547688 w 2471738"/>
              <a:gd name="connsiteY49" fmla="*/ 333375 h 1659731"/>
              <a:gd name="connsiteX50" fmla="*/ 554832 w 2471738"/>
              <a:gd name="connsiteY50" fmla="*/ 328613 h 1659731"/>
              <a:gd name="connsiteX51" fmla="*/ 561976 w 2471738"/>
              <a:gd name="connsiteY51" fmla="*/ 321469 h 1659731"/>
              <a:gd name="connsiteX52" fmla="*/ 571501 w 2471738"/>
              <a:gd name="connsiteY52" fmla="*/ 319088 h 1659731"/>
              <a:gd name="connsiteX53" fmla="*/ 583407 w 2471738"/>
              <a:gd name="connsiteY53" fmla="*/ 311944 h 1659731"/>
              <a:gd name="connsiteX54" fmla="*/ 590551 w 2471738"/>
              <a:gd name="connsiteY54" fmla="*/ 307181 h 1659731"/>
              <a:gd name="connsiteX55" fmla="*/ 609601 w 2471738"/>
              <a:gd name="connsiteY55" fmla="*/ 302419 h 1659731"/>
              <a:gd name="connsiteX56" fmla="*/ 619126 w 2471738"/>
              <a:gd name="connsiteY56" fmla="*/ 297656 h 1659731"/>
              <a:gd name="connsiteX57" fmla="*/ 628651 w 2471738"/>
              <a:gd name="connsiteY57" fmla="*/ 295275 h 1659731"/>
              <a:gd name="connsiteX58" fmla="*/ 633413 w 2471738"/>
              <a:gd name="connsiteY58" fmla="*/ 288131 h 1659731"/>
              <a:gd name="connsiteX59" fmla="*/ 659607 w 2471738"/>
              <a:gd name="connsiteY59" fmla="*/ 278606 h 1659731"/>
              <a:gd name="connsiteX60" fmla="*/ 688182 w 2471738"/>
              <a:gd name="connsiteY60" fmla="*/ 271463 h 1659731"/>
              <a:gd name="connsiteX61" fmla="*/ 702469 w 2471738"/>
              <a:gd name="connsiteY61" fmla="*/ 273844 h 1659731"/>
              <a:gd name="connsiteX62" fmla="*/ 716757 w 2471738"/>
              <a:gd name="connsiteY62" fmla="*/ 264319 h 1659731"/>
              <a:gd name="connsiteX63" fmla="*/ 731044 w 2471738"/>
              <a:gd name="connsiteY63" fmla="*/ 257175 h 1659731"/>
              <a:gd name="connsiteX64" fmla="*/ 750094 w 2471738"/>
              <a:gd name="connsiteY64" fmla="*/ 250031 h 1659731"/>
              <a:gd name="connsiteX65" fmla="*/ 762001 w 2471738"/>
              <a:gd name="connsiteY65" fmla="*/ 240506 h 1659731"/>
              <a:gd name="connsiteX66" fmla="*/ 776288 w 2471738"/>
              <a:gd name="connsiteY66" fmla="*/ 233363 h 1659731"/>
              <a:gd name="connsiteX67" fmla="*/ 783432 w 2471738"/>
              <a:gd name="connsiteY67" fmla="*/ 228600 h 1659731"/>
              <a:gd name="connsiteX68" fmla="*/ 790576 w 2471738"/>
              <a:gd name="connsiteY68" fmla="*/ 226219 h 1659731"/>
              <a:gd name="connsiteX69" fmla="*/ 840582 w 2471738"/>
              <a:gd name="connsiteY69" fmla="*/ 223838 h 1659731"/>
              <a:gd name="connsiteX70" fmla="*/ 862013 w 2471738"/>
              <a:gd name="connsiteY70" fmla="*/ 221456 h 1659731"/>
              <a:gd name="connsiteX71" fmla="*/ 869157 w 2471738"/>
              <a:gd name="connsiteY71" fmla="*/ 219075 h 1659731"/>
              <a:gd name="connsiteX72" fmla="*/ 902494 w 2471738"/>
              <a:gd name="connsiteY72" fmla="*/ 214313 h 1659731"/>
              <a:gd name="connsiteX73" fmla="*/ 912019 w 2471738"/>
              <a:gd name="connsiteY73" fmla="*/ 197644 h 1659731"/>
              <a:gd name="connsiteX74" fmla="*/ 916782 w 2471738"/>
              <a:gd name="connsiteY74" fmla="*/ 183356 h 1659731"/>
              <a:gd name="connsiteX75" fmla="*/ 919163 w 2471738"/>
              <a:gd name="connsiteY75" fmla="*/ 176213 h 1659731"/>
              <a:gd name="connsiteX76" fmla="*/ 928688 w 2471738"/>
              <a:gd name="connsiteY76" fmla="*/ 171450 h 1659731"/>
              <a:gd name="connsiteX77" fmla="*/ 940594 w 2471738"/>
              <a:gd name="connsiteY77" fmla="*/ 169069 h 1659731"/>
              <a:gd name="connsiteX78" fmla="*/ 988219 w 2471738"/>
              <a:gd name="connsiteY78" fmla="*/ 164306 h 1659731"/>
              <a:gd name="connsiteX79" fmla="*/ 1026319 w 2471738"/>
              <a:gd name="connsiteY79" fmla="*/ 154781 h 1659731"/>
              <a:gd name="connsiteX80" fmla="*/ 1050132 w 2471738"/>
              <a:gd name="connsiteY80" fmla="*/ 140494 h 1659731"/>
              <a:gd name="connsiteX81" fmla="*/ 1057276 w 2471738"/>
              <a:gd name="connsiteY81" fmla="*/ 138113 h 1659731"/>
              <a:gd name="connsiteX82" fmla="*/ 1102519 w 2471738"/>
              <a:gd name="connsiteY82" fmla="*/ 135731 h 1659731"/>
              <a:gd name="connsiteX83" fmla="*/ 1131094 w 2471738"/>
              <a:gd name="connsiteY83" fmla="*/ 128588 h 1659731"/>
              <a:gd name="connsiteX84" fmla="*/ 1145382 w 2471738"/>
              <a:gd name="connsiteY84" fmla="*/ 116681 h 1659731"/>
              <a:gd name="connsiteX85" fmla="*/ 1157288 w 2471738"/>
              <a:gd name="connsiteY85" fmla="*/ 111919 h 1659731"/>
              <a:gd name="connsiteX86" fmla="*/ 1166813 w 2471738"/>
              <a:gd name="connsiteY86" fmla="*/ 104775 h 1659731"/>
              <a:gd name="connsiteX87" fmla="*/ 1178719 w 2471738"/>
              <a:gd name="connsiteY87" fmla="*/ 100013 h 1659731"/>
              <a:gd name="connsiteX88" fmla="*/ 1195388 w 2471738"/>
              <a:gd name="connsiteY88" fmla="*/ 92869 h 1659731"/>
              <a:gd name="connsiteX89" fmla="*/ 1204913 w 2471738"/>
              <a:gd name="connsiteY89" fmla="*/ 85725 h 1659731"/>
              <a:gd name="connsiteX90" fmla="*/ 1228726 w 2471738"/>
              <a:gd name="connsiteY90" fmla="*/ 76200 h 1659731"/>
              <a:gd name="connsiteX91" fmla="*/ 1250157 w 2471738"/>
              <a:gd name="connsiteY91" fmla="*/ 66675 h 1659731"/>
              <a:gd name="connsiteX92" fmla="*/ 1285876 w 2471738"/>
              <a:gd name="connsiteY92" fmla="*/ 64294 h 1659731"/>
              <a:gd name="connsiteX93" fmla="*/ 1300163 w 2471738"/>
              <a:gd name="connsiteY93" fmla="*/ 59531 h 1659731"/>
              <a:gd name="connsiteX94" fmla="*/ 1312069 w 2471738"/>
              <a:gd name="connsiteY94" fmla="*/ 54769 h 1659731"/>
              <a:gd name="connsiteX95" fmla="*/ 1331119 w 2471738"/>
              <a:gd name="connsiteY95" fmla="*/ 50006 h 1659731"/>
              <a:gd name="connsiteX96" fmla="*/ 1340644 w 2471738"/>
              <a:gd name="connsiteY96" fmla="*/ 47625 h 1659731"/>
              <a:gd name="connsiteX97" fmla="*/ 1350169 w 2471738"/>
              <a:gd name="connsiteY97" fmla="*/ 45244 h 1659731"/>
              <a:gd name="connsiteX98" fmla="*/ 1376363 w 2471738"/>
              <a:gd name="connsiteY98" fmla="*/ 42863 h 1659731"/>
              <a:gd name="connsiteX99" fmla="*/ 1393032 w 2471738"/>
              <a:gd name="connsiteY99" fmla="*/ 33338 h 1659731"/>
              <a:gd name="connsiteX100" fmla="*/ 1400176 w 2471738"/>
              <a:gd name="connsiteY100" fmla="*/ 30956 h 1659731"/>
              <a:gd name="connsiteX101" fmla="*/ 1407319 w 2471738"/>
              <a:gd name="connsiteY101" fmla="*/ 23813 h 1659731"/>
              <a:gd name="connsiteX102" fmla="*/ 1433513 w 2471738"/>
              <a:gd name="connsiteY102" fmla="*/ 11906 h 1659731"/>
              <a:gd name="connsiteX103" fmla="*/ 1538288 w 2471738"/>
              <a:gd name="connsiteY103" fmla="*/ 4763 h 1659731"/>
              <a:gd name="connsiteX104" fmla="*/ 1576388 w 2471738"/>
              <a:gd name="connsiteY104" fmla="*/ 0 h 1659731"/>
              <a:gd name="connsiteX105" fmla="*/ 1690688 w 2471738"/>
              <a:gd name="connsiteY105" fmla="*/ 2381 h 1659731"/>
              <a:gd name="connsiteX106" fmla="*/ 1716882 w 2471738"/>
              <a:gd name="connsiteY106" fmla="*/ 9525 h 1659731"/>
              <a:gd name="connsiteX107" fmla="*/ 1724026 w 2471738"/>
              <a:gd name="connsiteY107" fmla="*/ 23813 h 1659731"/>
              <a:gd name="connsiteX108" fmla="*/ 1726407 w 2471738"/>
              <a:gd name="connsiteY108" fmla="*/ 50006 h 1659731"/>
              <a:gd name="connsiteX109" fmla="*/ 1728788 w 2471738"/>
              <a:gd name="connsiteY109" fmla="*/ 57150 h 1659731"/>
              <a:gd name="connsiteX110" fmla="*/ 1735932 w 2471738"/>
              <a:gd name="connsiteY110" fmla="*/ 61913 h 1659731"/>
              <a:gd name="connsiteX111" fmla="*/ 1745457 w 2471738"/>
              <a:gd name="connsiteY111" fmla="*/ 71438 h 1659731"/>
              <a:gd name="connsiteX112" fmla="*/ 1774032 w 2471738"/>
              <a:gd name="connsiteY112" fmla="*/ 78581 h 1659731"/>
              <a:gd name="connsiteX113" fmla="*/ 1812132 w 2471738"/>
              <a:gd name="connsiteY113" fmla="*/ 76200 h 1659731"/>
              <a:gd name="connsiteX114" fmla="*/ 1854994 w 2471738"/>
              <a:gd name="connsiteY114" fmla="*/ 76200 h 1659731"/>
              <a:gd name="connsiteX115" fmla="*/ 1869282 w 2471738"/>
              <a:gd name="connsiteY115" fmla="*/ 78581 h 1659731"/>
              <a:gd name="connsiteX116" fmla="*/ 1876426 w 2471738"/>
              <a:gd name="connsiteY116" fmla="*/ 83344 h 1659731"/>
              <a:gd name="connsiteX117" fmla="*/ 1883569 w 2471738"/>
              <a:gd name="connsiteY117" fmla="*/ 85725 h 1659731"/>
              <a:gd name="connsiteX118" fmla="*/ 1888332 w 2471738"/>
              <a:gd name="connsiteY118" fmla="*/ 92869 h 1659731"/>
              <a:gd name="connsiteX119" fmla="*/ 1902619 w 2471738"/>
              <a:gd name="connsiteY119" fmla="*/ 97631 h 1659731"/>
              <a:gd name="connsiteX120" fmla="*/ 1943101 w 2471738"/>
              <a:gd name="connsiteY120" fmla="*/ 97631 h 1659731"/>
              <a:gd name="connsiteX121" fmla="*/ 1950244 w 2471738"/>
              <a:gd name="connsiteY121" fmla="*/ 104775 h 1659731"/>
              <a:gd name="connsiteX122" fmla="*/ 1957388 w 2471738"/>
              <a:gd name="connsiteY122" fmla="*/ 109538 h 1659731"/>
              <a:gd name="connsiteX123" fmla="*/ 1962151 w 2471738"/>
              <a:gd name="connsiteY123" fmla="*/ 116681 h 1659731"/>
              <a:gd name="connsiteX124" fmla="*/ 1976438 w 2471738"/>
              <a:gd name="connsiteY124" fmla="*/ 123825 h 1659731"/>
              <a:gd name="connsiteX125" fmla="*/ 1985963 w 2471738"/>
              <a:gd name="connsiteY125" fmla="*/ 135731 h 1659731"/>
              <a:gd name="connsiteX126" fmla="*/ 2019301 w 2471738"/>
              <a:gd name="connsiteY126" fmla="*/ 138113 h 1659731"/>
              <a:gd name="connsiteX127" fmla="*/ 2035969 w 2471738"/>
              <a:gd name="connsiteY127" fmla="*/ 135731 h 1659731"/>
              <a:gd name="connsiteX128" fmla="*/ 2045494 w 2471738"/>
              <a:gd name="connsiteY128" fmla="*/ 138113 h 1659731"/>
              <a:gd name="connsiteX129" fmla="*/ 2074069 w 2471738"/>
              <a:gd name="connsiteY129" fmla="*/ 142875 h 1659731"/>
              <a:gd name="connsiteX130" fmla="*/ 2109788 w 2471738"/>
              <a:gd name="connsiteY130" fmla="*/ 140494 h 1659731"/>
              <a:gd name="connsiteX131" fmla="*/ 2121694 w 2471738"/>
              <a:gd name="connsiteY131" fmla="*/ 138113 h 1659731"/>
              <a:gd name="connsiteX132" fmla="*/ 2128838 w 2471738"/>
              <a:gd name="connsiteY132" fmla="*/ 140494 h 1659731"/>
              <a:gd name="connsiteX133" fmla="*/ 2145507 w 2471738"/>
              <a:gd name="connsiteY133" fmla="*/ 142875 h 1659731"/>
              <a:gd name="connsiteX134" fmla="*/ 2155032 w 2471738"/>
              <a:gd name="connsiteY134" fmla="*/ 145256 h 1659731"/>
              <a:gd name="connsiteX135" fmla="*/ 2207419 w 2471738"/>
              <a:gd name="connsiteY135" fmla="*/ 150019 h 1659731"/>
              <a:gd name="connsiteX136" fmla="*/ 2240757 w 2471738"/>
              <a:gd name="connsiteY136" fmla="*/ 150019 h 1659731"/>
              <a:gd name="connsiteX137" fmla="*/ 2255044 w 2471738"/>
              <a:gd name="connsiteY137" fmla="*/ 161925 h 1659731"/>
              <a:gd name="connsiteX138" fmla="*/ 2274094 w 2471738"/>
              <a:gd name="connsiteY138" fmla="*/ 173831 h 1659731"/>
              <a:gd name="connsiteX139" fmla="*/ 2288382 w 2471738"/>
              <a:gd name="connsiteY139" fmla="*/ 178594 h 1659731"/>
              <a:gd name="connsiteX140" fmla="*/ 2295526 w 2471738"/>
              <a:gd name="connsiteY140" fmla="*/ 185738 h 1659731"/>
              <a:gd name="connsiteX141" fmla="*/ 2309813 w 2471738"/>
              <a:gd name="connsiteY141" fmla="*/ 190500 h 1659731"/>
              <a:gd name="connsiteX142" fmla="*/ 2319338 w 2471738"/>
              <a:gd name="connsiteY142" fmla="*/ 195263 h 1659731"/>
              <a:gd name="connsiteX143" fmla="*/ 2340769 w 2471738"/>
              <a:gd name="connsiteY143" fmla="*/ 200025 h 1659731"/>
              <a:gd name="connsiteX144" fmla="*/ 2374107 w 2471738"/>
              <a:gd name="connsiteY144" fmla="*/ 209550 h 1659731"/>
              <a:gd name="connsiteX145" fmla="*/ 2386013 w 2471738"/>
              <a:gd name="connsiteY145" fmla="*/ 221456 h 1659731"/>
              <a:gd name="connsiteX146" fmla="*/ 2397919 w 2471738"/>
              <a:gd name="connsiteY146" fmla="*/ 228600 h 1659731"/>
              <a:gd name="connsiteX147" fmla="*/ 2402682 w 2471738"/>
              <a:gd name="connsiteY147" fmla="*/ 235744 h 1659731"/>
              <a:gd name="connsiteX148" fmla="*/ 2412207 w 2471738"/>
              <a:gd name="connsiteY148" fmla="*/ 240506 h 1659731"/>
              <a:gd name="connsiteX149" fmla="*/ 2421732 w 2471738"/>
              <a:gd name="connsiteY149" fmla="*/ 247650 h 1659731"/>
              <a:gd name="connsiteX150" fmla="*/ 2428876 w 2471738"/>
              <a:gd name="connsiteY150" fmla="*/ 252413 h 1659731"/>
              <a:gd name="connsiteX151" fmla="*/ 2433638 w 2471738"/>
              <a:gd name="connsiteY151" fmla="*/ 261938 h 1659731"/>
              <a:gd name="connsiteX152" fmla="*/ 2447926 w 2471738"/>
              <a:gd name="connsiteY152" fmla="*/ 271463 h 1659731"/>
              <a:gd name="connsiteX153" fmla="*/ 2466976 w 2471738"/>
              <a:gd name="connsiteY153" fmla="*/ 290513 h 1659731"/>
              <a:gd name="connsiteX154" fmla="*/ 2471738 w 2471738"/>
              <a:gd name="connsiteY154" fmla="*/ 290513 h 1659731"/>
              <a:gd name="connsiteX155" fmla="*/ 2471738 w 2471738"/>
              <a:gd name="connsiteY155" fmla="*/ 340519 h 1659731"/>
              <a:gd name="connsiteX156" fmla="*/ 2371726 w 2471738"/>
              <a:gd name="connsiteY156" fmla="*/ 307181 h 1659731"/>
              <a:gd name="connsiteX157" fmla="*/ 2264569 w 2471738"/>
              <a:gd name="connsiteY157" fmla="*/ 290513 h 1659731"/>
              <a:gd name="connsiteX158" fmla="*/ 2195513 w 2471738"/>
              <a:gd name="connsiteY158" fmla="*/ 290513 h 1659731"/>
              <a:gd name="connsiteX159" fmla="*/ 2145507 w 2471738"/>
              <a:gd name="connsiteY159" fmla="*/ 288131 h 1659731"/>
              <a:gd name="connsiteX160" fmla="*/ 2064544 w 2471738"/>
              <a:gd name="connsiteY160" fmla="*/ 271463 h 1659731"/>
              <a:gd name="connsiteX161" fmla="*/ 1964532 w 2471738"/>
              <a:gd name="connsiteY161" fmla="*/ 261938 h 1659731"/>
              <a:gd name="connsiteX162" fmla="*/ 1862138 w 2471738"/>
              <a:gd name="connsiteY162" fmla="*/ 259556 h 1659731"/>
              <a:gd name="connsiteX163" fmla="*/ 1819276 w 2471738"/>
              <a:gd name="connsiteY163" fmla="*/ 259556 h 1659731"/>
              <a:gd name="connsiteX164" fmla="*/ 1669257 w 2471738"/>
              <a:gd name="connsiteY164" fmla="*/ 280988 h 1659731"/>
              <a:gd name="connsiteX165" fmla="*/ 1576388 w 2471738"/>
              <a:gd name="connsiteY165" fmla="*/ 309563 h 1659731"/>
              <a:gd name="connsiteX166" fmla="*/ 1459707 w 2471738"/>
              <a:gd name="connsiteY166" fmla="*/ 359569 h 1659731"/>
              <a:gd name="connsiteX167" fmla="*/ 1354932 w 2471738"/>
              <a:gd name="connsiteY167" fmla="*/ 407194 h 1659731"/>
              <a:gd name="connsiteX168" fmla="*/ 1264444 w 2471738"/>
              <a:gd name="connsiteY168" fmla="*/ 497681 h 1659731"/>
              <a:gd name="connsiteX169" fmla="*/ 1190626 w 2471738"/>
              <a:gd name="connsiteY169" fmla="*/ 569119 h 1659731"/>
              <a:gd name="connsiteX170" fmla="*/ 1107282 w 2471738"/>
              <a:gd name="connsiteY170" fmla="*/ 638175 h 1659731"/>
              <a:gd name="connsiteX171" fmla="*/ 1007269 w 2471738"/>
              <a:gd name="connsiteY171" fmla="*/ 719138 h 1659731"/>
              <a:gd name="connsiteX172" fmla="*/ 907257 w 2471738"/>
              <a:gd name="connsiteY172" fmla="*/ 788194 h 1659731"/>
              <a:gd name="connsiteX173" fmla="*/ 790576 w 2471738"/>
              <a:gd name="connsiteY173" fmla="*/ 869156 h 1659731"/>
              <a:gd name="connsiteX174" fmla="*/ 650082 w 2471738"/>
              <a:gd name="connsiteY174" fmla="*/ 978694 h 1659731"/>
              <a:gd name="connsiteX175" fmla="*/ 561976 w 2471738"/>
              <a:gd name="connsiteY175" fmla="*/ 1071563 h 1659731"/>
              <a:gd name="connsiteX176" fmla="*/ 514351 w 2471738"/>
              <a:gd name="connsiteY176" fmla="*/ 1138238 h 1659731"/>
              <a:gd name="connsiteX177" fmla="*/ 452438 w 2471738"/>
              <a:gd name="connsiteY177" fmla="*/ 1235869 h 1659731"/>
              <a:gd name="connsiteX178" fmla="*/ 390526 w 2471738"/>
              <a:gd name="connsiteY178" fmla="*/ 1369219 h 1659731"/>
              <a:gd name="connsiteX179" fmla="*/ 338138 w 2471738"/>
              <a:gd name="connsiteY179" fmla="*/ 1495425 h 1659731"/>
              <a:gd name="connsiteX180" fmla="*/ 314326 w 2471738"/>
              <a:gd name="connsiteY180" fmla="*/ 1564481 h 1659731"/>
              <a:gd name="connsiteX181" fmla="*/ 297657 w 2471738"/>
              <a:gd name="connsiteY181"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4763 w 2471738"/>
              <a:gd name="connsiteY16" fmla="*/ 938213 h 1659731"/>
              <a:gd name="connsiteX17" fmla="*/ 11907 w 2471738"/>
              <a:gd name="connsiteY17" fmla="*/ 931069 h 1659731"/>
              <a:gd name="connsiteX18" fmla="*/ 23813 w 2471738"/>
              <a:gd name="connsiteY18" fmla="*/ 919163 h 1659731"/>
              <a:gd name="connsiteX19" fmla="*/ 30957 w 2471738"/>
              <a:gd name="connsiteY19" fmla="*/ 907256 h 1659731"/>
              <a:gd name="connsiteX20" fmla="*/ 80963 w 2471738"/>
              <a:gd name="connsiteY20" fmla="*/ 835819 h 1659731"/>
              <a:gd name="connsiteX21" fmla="*/ 128588 w 2471738"/>
              <a:gd name="connsiteY21" fmla="*/ 769144 h 1659731"/>
              <a:gd name="connsiteX22" fmla="*/ 180976 w 2471738"/>
              <a:gd name="connsiteY22" fmla="*/ 716756 h 1659731"/>
              <a:gd name="connsiteX23" fmla="*/ 242888 w 2471738"/>
              <a:gd name="connsiteY23" fmla="*/ 671513 h 1659731"/>
              <a:gd name="connsiteX24" fmla="*/ 273844 w 2471738"/>
              <a:gd name="connsiteY24" fmla="*/ 638175 h 1659731"/>
              <a:gd name="connsiteX25" fmla="*/ 309563 w 2471738"/>
              <a:gd name="connsiteY25" fmla="*/ 592931 h 1659731"/>
              <a:gd name="connsiteX26" fmla="*/ 314326 w 2471738"/>
              <a:gd name="connsiteY26" fmla="*/ 545306 h 1659731"/>
              <a:gd name="connsiteX27" fmla="*/ 326232 w 2471738"/>
              <a:gd name="connsiteY27" fmla="*/ 509588 h 1659731"/>
              <a:gd name="connsiteX28" fmla="*/ 333376 w 2471738"/>
              <a:gd name="connsiteY28" fmla="*/ 507206 h 1659731"/>
              <a:gd name="connsiteX29" fmla="*/ 347663 w 2471738"/>
              <a:gd name="connsiteY29" fmla="*/ 497681 h 1659731"/>
              <a:gd name="connsiteX30" fmla="*/ 361951 w 2471738"/>
              <a:gd name="connsiteY30" fmla="*/ 485775 h 1659731"/>
              <a:gd name="connsiteX31" fmla="*/ 366713 w 2471738"/>
              <a:gd name="connsiteY31" fmla="*/ 464344 h 1659731"/>
              <a:gd name="connsiteX32" fmla="*/ 376238 w 2471738"/>
              <a:gd name="connsiteY32" fmla="*/ 445294 h 1659731"/>
              <a:gd name="connsiteX33" fmla="*/ 390526 w 2471738"/>
              <a:gd name="connsiteY33" fmla="*/ 435769 h 1659731"/>
              <a:gd name="connsiteX34" fmla="*/ 395288 w 2471738"/>
              <a:gd name="connsiteY34" fmla="*/ 428625 h 1659731"/>
              <a:gd name="connsiteX35" fmla="*/ 402432 w 2471738"/>
              <a:gd name="connsiteY35" fmla="*/ 421481 h 1659731"/>
              <a:gd name="connsiteX36" fmla="*/ 407194 w 2471738"/>
              <a:gd name="connsiteY36" fmla="*/ 411956 h 1659731"/>
              <a:gd name="connsiteX37" fmla="*/ 414338 w 2471738"/>
              <a:gd name="connsiteY37" fmla="*/ 404813 h 1659731"/>
              <a:gd name="connsiteX38" fmla="*/ 431007 w 2471738"/>
              <a:gd name="connsiteY38" fmla="*/ 397669 h 1659731"/>
              <a:gd name="connsiteX39" fmla="*/ 438151 w 2471738"/>
              <a:gd name="connsiteY39" fmla="*/ 392906 h 1659731"/>
              <a:gd name="connsiteX40" fmla="*/ 454819 w 2471738"/>
              <a:gd name="connsiteY40" fmla="*/ 388144 h 1659731"/>
              <a:gd name="connsiteX41" fmla="*/ 461963 w 2471738"/>
              <a:gd name="connsiteY41" fmla="*/ 385763 h 1659731"/>
              <a:gd name="connsiteX42" fmla="*/ 469107 w 2471738"/>
              <a:gd name="connsiteY42" fmla="*/ 378619 h 1659731"/>
              <a:gd name="connsiteX43" fmla="*/ 476251 w 2471738"/>
              <a:gd name="connsiteY43" fmla="*/ 373856 h 1659731"/>
              <a:gd name="connsiteX44" fmla="*/ 481013 w 2471738"/>
              <a:gd name="connsiteY44" fmla="*/ 366713 h 1659731"/>
              <a:gd name="connsiteX45" fmla="*/ 492919 w 2471738"/>
              <a:gd name="connsiteY45" fmla="*/ 364331 h 1659731"/>
              <a:gd name="connsiteX46" fmla="*/ 500063 w 2471738"/>
              <a:gd name="connsiteY46" fmla="*/ 361950 h 1659731"/>
              <a:gd name="connsiteX47" fmla="*/ 531019 w 2471738"/>
              <a:gd name="connsiteY47" fmla="*/ 345281 h 1659731"/>
              <a:gd name="connsiteX48" fmla="*/ 547688 w 2471738"/>
              <a:gd name="connsiteY48" fmla="*/ 333375 h 1659731"/>
              <a:gd name="connsiteX49" fmla="*/ 554832 w 2471738"/>
              <a:gd name="connsiteY49" fmla="*/ 328613 h 1659731"/>
              <a:gd name="connsiteX50" fmla="*/ 561976 w 2471738"/>
              <a:gd name="connsiteY50" fmla="*/ 321469 h 1659731"/>
              <a:gd name="connsiteX51" fmla="*/ 571501 w 2471738"/>
              <a:gd name="connsiteY51" fmla="*/ 319088 h 1659731"/>
              <a:gd name="connsiteX52" fmla="*/ 583407 w 2471738"/>
              <a:gd name="connsiteY52" fmla="*/ 311944 h 1659731"/>
              <a:gd name="connsiteX53" fmla="*/ 590551 w 2471738"/>
              <a:gd name="connsiteY53" fmla="*/ 307181 h 1659731"/>
              <a:gd name="connsiteX54" fmla="*/ 609601 w 2471738"/>
              <a:gd name="connsiteY54" fmla="*/ 302419 h 1659731"/>
              <a:gd name="connsiteX55" fmla="*/ 619126 w 2471738"/>
              <a:gd name="connsiteY55" fmla="*/ 297656 h 1659731"/>
              <a:gd name="connsiteX56" fmla="*/ 628651 w 2471738"/>
              <a:gd name="connsiteY56" fmla="*/ 295275 h 1659731"/>
              <a:gd name="connsiteX57" fmla="*/ 633413 w 2471738"/>
              <a:gd name="connsiteY57" fmla="*/ 288131 h 1659731"/>
              <a:gd name="connsiteX58" fmla="*/ 659607 w 2471738"/>
              <a:gd name="connsiteY58" fmla="*/ 278606 h 1659731"/>
              <a:gd name="connsiteX59" fmla="*/ 688182 w 2471738"/>
              <a:gd name="connsiteY59" fmla="*/ 271463 h 1659731"/>
              <a:gd name="connsiteX60" fmla="*/ 702469 w 2471738"/>
              <a:gd name="connsiteY60" fmla="*/ 273844 h 1659731"/>
              <a:gd name="connsiteX61" fmla="*/ 716757 w 2471738"/>
              <a:gd name="connsiteY61" fmla="*/ 264319 h 1659731"/>
              <a:gd name="connsiteX62" fmla="*/ 731044 w 2471738"/>
              <a:gd name="connsiteY62" fmla="*/ 257175 h 1659731"/>
              <a:gd name="connsiteX63" fmla="*/ 750094 w 2471738"/>
              <a:gd name="connsiteY63" fmla="*/ 250031 h 1659731"/>
              <a:gd name="connsiteX64" fmla="*/ 762001 w 2471738"/>
              <a:gd name="connsiteY64" fmla="*/ 240506 h 1659731"/>
              <a:gd name="connsiteX65" fmla="*/ 776288 w 2471738"/>
              <a:gd name="connsiteY65" fmla="*/ 233363 h 1659731"/>
              <a:gd name="connsiteX66" fmla="*/ 783432 w 2471738"/>
              <a:gd name="connsiteY66" fmla="*/ 228600 h 1659731"/>
              <a:gd name="connsiteX67" fmla="*/ 790576 w 2471738"/>
              <a:gd name="connsiteY67" fmla="*/ 226219 h 1659731"/>
              <a:gd name="connsiteX68" fmla="*/ 840582 w 2471738"/>
              <a:gd name="connsiteY68" fmla="*/ 223838 h 1659731"/>
              <a:gd name="connsiteX69" fmla="*/ 862013 w 2471738"/>
              <a:gd name="connsiteY69" fmla="*/ 221456 h 1659731"/>
              <a:gd name="connsiteX70" fmla="*/ 869157 w 2471738"/>
              <a:gd name="connsiteY70" fmla="*/ 219075 h 1659731"/>
              <a:gd name="connsiteX71" fmla="*/ 902494 w 2471738"/>
              <a:gd name="connsiteY71" fmla="*/ 214313 h 1659731"/>
              <a:gd name="connsiteX72" fmla="*/ 912019 w 2471738"/>
              <a:gd name="connsiteY72" fmla="*/ 197644 h 1659731"/>
              <a:gd name="connsiteX73" fmla="*/ 916782 w 2471738"/>
              <a:gd name="connsiteY73" fmla="*/ 183356 h 1659731"/>
              <a:gd name="connsiteX74" fmla="*/ 919163 w 2471738"/>
              <a:gd name="connsiteY74" fmla="*/ 176213 h 1659731"/>
              <a:gd name="connsiteX75" fmla="*/ 928688 w 2471738"/>
              <a:gd name="connsiteY75" fmla="*/ 171450 h 1659731"/>
              <a:gd name="connsiteX76" fmla="*/ 940594 w 2471738"/>
              <a:gd name="connsiteY76" fmla="*/ 169069 h 1659731"/>
              <a:gd name="connsiteX77" fmla="*/ 988219 w 2471738"/>
              <a:gd name="connsiteY77" fmla="*/ 164306 h 1659731"/>
              <a:gd name="connsiteX78" fmla="*/ 1026319 w 2471738"/>
              <a:gd name="connsiteY78" fmla="*/ 154781 h 1659731"/>
              <a:gd name="connsiteX79" fmla="*/ 1050132 w 2471738"/>
              <a:gd name="connsiteY79" fmla="*/ 140494 h 1659731"/>
              <a:gd name="connsiteX80" fmla="*/ 1057276 w 2471738"/>
              <a:gd name="connsiteY80" fmla="*/ 138113 h 1659731"/>
              <a:gd name="connsiteX81" fmla="*/ 1102519 w 2471738"/>
              <a:gd name="connsiteY81" fmla="*/ 135731 h 1659731"/>
              <a:gd name="connsiteX82" fmla="*/ 1131094 w 2471738"/>
              <a:gd name="connsiteY82" fmla="*/ 128588 h 1659731"/>
              <a:gd name="connsiteX83" fmla="*/ 1145382 w 2471738"/>
              <a:gd name="connsiteY83" fmla="*/ 116681 h 1659731"/>
              <a:gd name="connsiteX84" fmla="*/ 1157288 w 2471738"/>
              <a:gd name="connsiteY84" fmla="*/ 111919 h 1659731"/>
              <a:gd name="connsiteX85" fmla="*/ 1166813 w 2471738"/>
              <a:gd name="connsiteY85" fmla="*/ 104775 h 1659731"/>
              <a:gd name="connsiteX86" fmla="*/ 1178719 w 2471738"/>
              <a:gd name="connsiteY86" fmla="*/ 100013 h 1659731"/>
              <a:gd name="connsiteX87" fmla="*/ 1195388 w 2471738"/>
              <a:gd name="connsiteY87" fmla="*/ 92869 h 1659731"/>
              <a:gd name="connsiteX88" fmla="*/ 1204913 w 2471738"/>
              <a:gd name="connsiteY88" fmla="*/ 85725 h 1659731"/>
              <a:gd name="connsiteX89" fmla="*/ 1228726 w 2471738"/>
              <a:gd name="connsiteY89" fmla="*/ 76200 h 1659731"/>
              <a:gd name="connsiteX90" fmla="*/ 1250157 w 2471738"/>
              <a:gd name="connsiteY90" fmla="*/ 66675 h 1659731"/>
              <a:gd name="connsiteX91" fmla="*/ 1285876 w 2471738"/>
              <a:gd name="connsiteY91" fmla="*/ 64294 h 1659731"/>
              <a:gd name="connsiteX92" fmla="*/ 1300163 w 2471738"/>
              <a:gd name="connsiteY92" fmla="*/ 59531 h 1659731"/>
              <a:gd name="connsiteX93" fmla="*/ 1312069 w 2471738"/>
              <a:gd name="connsiteY93" fmla="*/ 54769 h 1659731"/>
              <a:gd name="connsiteX94" fmla="*/ 1331119 w 2471738"/>
              <a:gd name="connsiteY94" fmla="*/ 50006 h 1659731"/>
              <a:gd name="connsiteX95" fmla="*/ 1340644 w 2471738"/>
              <a:gd name="connsiteY95" fmla="*/ 47625 h 1659731"/>
              <a:gd name="connsiteX96" fmla="*/ 1350169 w 2471738"/>
              <a:gd name="connsiteY96" fmla="*/ 45244 h 1659731"/>
              <a:gd name="connsiteX97" fmla="*/ 1376363 w 2471738"/>
              <a:gd name="connsiteY97" fmla="*/ 42863 h 1659731"/>
              <a:gd name="connsiteX98" fmla="*/ 1393032 w 2471738"/>
              <a:gd name="connsiteY98" fmla="*/ 33338 h 1659731"/>
              <a:gd name="connsiteX99" fmla="*/ 1400176 w 2471738"/>
              <a:gd name="connsiteY99" fmla="*/ 30956 h 1659731"/>
              <a:gd name="connsiteX100" fmla="*/ 1407319 w 2471738"/>
              <a:gd name="connsiteY100" fmla="*/ 23813 h 1659731"/>
              <a:gd name="connsiteX101" fmla="*/ 1433513 w 2471738"/>
              <a:gd name="connsiteY101" fmla="*/ 11906 h 1659731"/>
              <a:gd name="connsiteX102" fmla="*/ 1538288 w 2471738"/>
              <a:gd name="connsiteY102" fmla="*/ 4763 h 1659731"/>
              <a:gd name="connsiteX103" fmla="*/ 1576388 w 2471738"/>
              <a:gd name="connsiteY103" fmla="*/ 0 h 1659731"/>
              <a:gd name="connsiteX104" fmla="*/ 1690688 w 2471738"/>
              <a:gd name="connsiteY104" fmla="*/ 2381 h 1659731"/>
              <a:gd name="connsiteX105" fmla="*/ 1716882 w 2471738"/>
              <a:gd name="connsiteY105" fmla="*/ 9525 h 1659731"/>
              <a:gd name="connsiteX106" fmla="*/ 1724026 w 2471738"/>
              <a:gd name="connsiteY106" fmla="*/ 23813 h 1659731"/>
              <a:gd name="connsiteX107" fmla="*/ 1726407 w 2471738"/>
              <a:gd name="connsiteY107" fmla="*/ 50006 h 1659731"/>
              <a:gd name="connsiteX108" fmla="*/ 1728788 w 2471738"/>
              <a:gd name="connsiteY108" fmla="*/ 57150 h 1659731"/>
              <a:gd name="connsiteX109" fmla="*/ 1735932 w 2471738"/>
              <a:gd name="connsiteY109" fmla="*/ 61913 h 1659731"/>
              <a:gd name="connsiteX110" fmla="*/ 1745457 w 2471738"/>
              <a:gd name="connsiteY110" fmla="*/ 71438 h 1659731"/>
              <a:gd name="connsiteX111" fmla="*/ 1774032 w 2471738"/>
              <a:gd name="connsiteY111" fmla="*/ 78581 h 1659731"/>
              <a:gd name="connsiteX112" fmla="*/ 1812132 w 2471738"/>
              <a:gd name="connsiteY112" fmla="*/ 76200 h 1659731"/>
              <a:gd name="connsiteX113" fmla="*/ 1854994 w 2471738"/>
              <a:gd name="connsiteY113" fmla="*/ 76200 h 1659731"/>
              <a:gd name="connsiteX114" fmla="*/ 1869282 w 2471738"/>
              <a:gd name="connsiteY114" fmla="*/ 78581 h 1659731"/>
              <a:gd name="connsiteX115" fmla="*/ 1876426 w 2471738"/>
              <a:gd name="connsiteY115" fmla="*/ 83344 h 1659731"/>
              <a:gd name="connsiteX116" fmla="*/ 1883569 w 2471738"/>
              <a:gd name="connsiteY116" fmla="*/ 85725 h 1659731"/>
              <a:gd name="connsiteX117" fmla="*/ 1888332 w 2471738"/>
              <a:gd name="connsiteY117" fmla="*/ 92869 h 1659731"/>
              <a:gd name="connsiteX118" fmla="*/ 1902619 w 2471738"/>
              <a:gd name="connsiteY118" fmla="*/ 97631 h 1659731"/>
              <a:gd name="connsiteX119" fmla="*/ 1943101 w 2471738"/>
              <a:gd name="connsiteY119" fmla="*/ 97631 h 1659731"/>
              <a:gd name="connsiteX120" fmla="*/ 1950244 w 2471738"/>
              <a:gd name="connsiteY120" fmla="*/ 104775 h 1659731"/>
              <a:gd name="connsiteX121" fmla="*/ 1957388 w 2471738"/>
              <a:gd name="connsiteY121" fmla="*/ 109538 h 1659731"/>
              <a:gd name="connsiteX122" fmla="*/ 1962151 w 2471738"/>
              <a:gd name="connsiteY122" fmla="*/ 116681 h 1659731"/>
              <a:gd name="connsiteX123" fmla="*/ 1976438 w 2471738"/>
              <a:gd name="connsiteY123" fmla="*/ 123825 h 1659731"/>
              <a:gd name="connsiteX124" fmla="*/ 1985963 w 2471738"/>
              <a:gd name="connsiteY124" fmla="*/ 135731 h 1659731"/>
              <a:gd name="connsiteX125" fmla="*/ 2019301 w 2471738"/>
              <a:gd name="connsiteY125" fmla="*/ 138113 h 1659731"/>
              <a:gd name="connsiteX126" fmla="*/ 2035969 w 2471738"/>
              <a:gd name="connsiteY126" fmla="*/ 135731 h 1659731"/>
              <a:gd name="connsiteX127" fmla="*/ 2045494 w 2471738"/>
              <a:gd name="connsiteY127" fmla="*/ 138113 h 1659731"/>
              <a:gd name="connsiteX128" fmla="*/ 2074069 w 2471738"/>
              <a:gd name="connsiteY128" fmla="*/ 142875 h 1659731"/>
              <a:gd name="connsiteX129" fmla="*/ 2109788 w 2471738"/>
              <a:gd name="connsiteY129" fmla="*/ 140494 h 1659731"/>
              <a:gd name="connsiteX130" fmla="*/ 2121694 w 2471738"/>
              <a:gd name="connsiteY130" fmla="*/ 138113 h 1659731"/>
              <a:gd name="connsiteX131" fmla="*/ 2128838 w 2471738"/>
              <a:gd name="connsiteY131" fmla="*/ 140494 h 1659731"/>
              <a:gd name="connsiteX132" fmla="*/ 2145507 w 2471738"/>
              <a:gd name="connsiteY132" fmla="*/ 142875 h 1659731"/>
              <a:gd name="connsiteX133" fmla="*/ 2155032 w 2471738"/>
              <a:gd name="connsiteY133" fmla="*/ 145256 h 1659731"/>
              <a:gd name="connsiteX134" fmla="*/ 2207419 w 2471738"/>
              <a:gd name="connsiteY134" fmla="*/ 150019 h 1659731"/>
              <a:gd name="connsiteX135" fmla="*/ 2240757 w 2471738"/>
              <a:gd name="connsiteY135" fmla="*/ 150019 h 1659731"/>
              <a:gd name="connsiteX136" fmla="*/ 2255044 w 2471738"/>
              <a:gd name="connsiteY136" fmla="*/ 161925 h 1659731"/>
              <a:gd name="connsiteX137" fmla="*/ 2274094 w 2471738"/>
              <a:gd name="connsiteY137" fmla="*/ 173831 h 1659731"/>
              <a:gd name="connsiteX138" fmla="*/ 2288382 w 2471738"/>
              <a:gd name="connsiteY138" fmla="*/ 178594 h 1659731"/>
              <a:gd name="connsiteX139" fmla="*/ 2295526 w 2471738"/>
              <a:gd name="connsiteY139" fmla="*/ 185738 h 1659731"/>
              <a:gd name="connsiteX140" fmla="*/ 2309813 w 2471738"/>
              <a:gd name="connsiteY140" fmla="*/ 190500 h 1659731"/>
              <a:gd name="connsiteX141" fmla="*/ 2319338 w 2471738"/>
              <a:gd name="connsiteY141" fmla="*/ 195263 h 1659731"/>
              <a:gd name="connsiteX142" fmla="*/ 2340769 w 2471738"/>
              <a:gd name="connsiteY142" fmla="*/ 200025 h 1659731"/>
              <a:gd name="connsiteX143" fmla="*/ 2374107 w 2471738"/>
              <a:gd name="connsiteY143" fmla="*/ 209550 h 1659731"/>
              <a:gd name="connsiteX144" fmla="*/ 2386013 w 2471738"/>
              <a:gd name="connsiteY144" fmla="*/ 221456 h 1659731"/>
              <a:gd name="connsiteX145" fmla="*/ 2397919 w 2471738"/>
              <a:gd name="connsiteY145" fmla="*/ 228600 h 1659731"/>
              <a:gd name="connsiteX146" fmla="*/ 2402682 w 2471738"/>
              <a:gd name="connsiteY146" fmla="*/ 235744 h 1659731"/>
              <a:gd name="connsiteX147" fmla="*/ 2412207 w 2471738"/>
              <a:gd name="connsiteY147" fmla="*/ 240506 h 1659731"/>
              <a:gd name="connsiteX148" fmla="*/ 2421732 w 2471738"/>
              <a:gd name="connsiteY148" fmla="*/ 247650 h 1659731"/>
              <a:gd name="connsiteX149" fmla="*/ 2428876 w 2471738"/>
              <a:gd name="connsiteY149" fmla="*/ 252413 h 1659731"/>
              <a:gd name="connsiteX150" fmla="*/ 2433638 w 2471738"/>
              <a:gd name="connsiteY150" fmla="*/ 261938 h 1659731"/>
              <a:gd name="connsiteX151" fmla="*/ 2447926 w 2471738"/>
              <a:gd name="connsiteY151" fmla="*/ 271463 h 1659731"/>
              <a:gd name="connsiteX152" fmla="*/ 2466976 w 2471738"/>
              <a:gd name="connsiteY152" fmla="*/ 290513 h 1659731"/>
              <a:gd name="connsiteX153" fmla="*/ 2471738 w 2471738"/>
              <a:gd name="connsiteY153" fmla="*/ 290513 h 1659731"/>
              <a:gd name="connsiteX154" fmla="*/ 2471738 w 2471738"/>
              <a:gd name="connsiteY154" fmla="*/ 340519 h 1659731"/>
              <a:gd name="connsiteX155" fmla="*/ 2371726 w 2471738"/>
              <a:gd name="connsiteY155" fmla="*/ 307181 h 1659731"/>
              <a:gd name="connsiteX156" fmla="*/ 2264569 w 2471738"/>
              <a:gd name="connsiteY156" fmla="*/ 290513 h 1659731"/>
              <a:gd name="connsiteX157" fmla="*/ 2195513 w 2471738"/>
              <a:gd name="connsiteY157" fmla="*/ 290513 h 1659731"/>
              <a:gd name="connsiteX158" fmla="*/ 2145507 w 2471738"/>
              <a:gd name="connsiteY158" fmla="*/ 288131 h 1659731"/>
              <a:gd name="connsiteX159" fmla="*/ 2064544 w 2471738"/>
              <a:gd name="connsiteY159" fmla="*/ 271463 h 1659731"/>
              <a:gd name="connsiteX160" fmla="*/ 1964532 w 2471738"/>
              <a:gd name="connsiteY160" fmla="*/ 261938 h 1659731"/>
              <a:gd name="connsiteX161" fmla="*/ 1862138 w 2471738"/>
              <a:gd name="connsiteY161" fmla="*/ 259556 h 1659731"/>
              <a:gd name="connsiteX162" fmla="*/ 1819276 w 2471738"/>
              <a:gd name="connsiteY162" fmla="*/ 259556 h 1659731"/>
              <a:gd name="connsiteX163" fmla="*/ 1669257 w 2471738"/>
              <a:gd name="connsiteY163" fmla="*/ 280988 h 1659731"/>
              <a:gd name="connsiteX164" fmla="*/ 1576388 w 2471738"/>
              <a:gd name="connsiteY164" fmla="*/ 309563 h 1659731"/>
              <a:gd name="connsiteX165" fmla="*/ 1459707 w 2471738"/>
              <a:gd name="connsiteY165" fmla="*/ 359569 h 1659731"/>
              <a:gd name="connsiteX166" fmla="*/ 1354932 w 2471738"/>
              <a:gd name="connsiteY166" fmla="*/ 407194 h 1659731"/>
              <a:gd name="connsiteX167" fmla="*/ 1264444 w 2471738"/>
              <a:gd name="connsiteY167" fmla="*/ 497681 h 1659731"/>
              <a:gd name="connsiteX168" fmla="*/ 1190626 w 2471738"/>
              <a:gd name="connsiteY168" fmla="*/ 569119 h 1659731"/>
              <a:gd name="connsiteX169" fmla="*/ 1107282 w 2471738"/>
              <a:gd name="connsiteY169" fmla="*/ 638175 h 1659731"/>
              <a:gd name="connsiteX170" fmla="*/ 1007269 w 2471738"/>
              <a:gd name="connsiteY170" fmla="*/ 719138 h 1659731"/>
              <a:gd name="connsiteX171" fmla="*/ 907257 w 2471738"/>
              <a:gd name="connsiteY171" fmla="*/ 788194 h 1659731"/>
              <a:gd name="connsiteX172" fmla="*/ 790576 w 2471738"/>
              <a:gd name="connsiteY172" fmla="*/ 869156 h 1659731"/>
              <a:gd name="connsiteX173" fmla="*/ 650082 w 2471738"/>
              <a:gd name="connsiteY173" fmla="*/ 978694 h 1659731"/>
              <a:gd name="connsiteX174" fmla="*/ 561976 w 2471738"/>
              <a:gd name="connsiteY174" fmla="*/ 1071563 h 1659731"/>
              <a:gd name="connsiteX175" fmla="*/ 514351 w 2471738"/>
              <a:gd name="connsiteY175" fmla="*/ 1138238 h 1659731"/>
              <a:gd name="connsiteX176" fmla="*/ 452438 w 2471738"/>
              <a:gd name="connsiteY176" fmla="*/ 1235869 h 1659731"/>
              <a:gd name="connsiteX177" fmla="*/ 390526 w 2471738"/>
              <a:gd name="connsiteY177" fmla="*/ 1369219 h 1659731"/>
              <a:gd name="connsiteX178" fmla="*/ 338138 w 2471738"/>
              <a:gd name="connsiteY178" fmla="*/ 1495425 h 1659731"/>
              <a:gd name="connsiteX179" fmla="*/ 314326 w 2471738"/>
              <a:gd name="connsiteY179" fmla="*/ 1564481 h 1659731"/>
              <a:gd name="connsiteX180" fmla="*/ 297657 w 2471738"/>
              <a:gd name="connsiteY180"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4763 w 2471738"/>
              <a:gd name="connsiteY16" fmla="*/ 938213 h 1659731"/>
              <a:gd name="connsiteX17" fmla="*/ 23813 w 2471738"/>
              <a:gd name="connsiteY17" fmla="*/ 919163 h 1659731"/>
              <a:gd name="connsiteX18" fmla="*/ 30957 w 2471738"/>
              <a:gd name="connsiteY18" fmla="*/ 907256 h 1659731"/>
              <a:gd name="connsiteX19" fmla="*/ 80963 w 2471738"/>
              <a:gd name="connsiteY19" fmla="*/ 835819 h 1659731"/>
              <a:gd name="connsiteX20" fmla="*/ 128588 w 2471738"/>
              <a:gd name="connsiteY20" fmla="*/ 769144 h 1659731"/>
              <a:gd name="connsiteX21" fmla="*/ 180976 w 2471738"/>
              <a:gd name="connsiteY21" fmla="*/ 716756 h 1659731"/>
              <a:gd name="connsiteX22" fmla="*/ 242888 w 2471738"/>
              <a:gd name="connsiteY22" fmla="*/ 671513 h 1659731"/>
              <a:gd name="connsiteX23" fmla="*/ 273844 w 2471738"/>
              <a:gd name="connsiteY23" fmla="*/ 638175 h 1659731"/>
              <a:gd name="connsiteX24" fmla="*/ 309563 w 2471738"/>
              <a:gd name="connsiteY24" fmla="*/ 592931 h 1659731"/>
              <a:gd name="connsiteX25" fmla="*/ 314326 w 2471738"/>
              <a:gd name="connsiteY25" fmla="*/ 545306 h 1659731"/>
              <a:gd name="connsiteX26" fmla="*/ 326232 w 2471738"/>
              <a:gd name="connsiteY26" fmla="*/ 509588 h 1659731"/>
              <a:gd name="connsiteX27" fmla="*/ 333376 w 2471738"/>
              <a:gd name="connsiteY27" fmla="*/ 507206 h 1659731"/>
              <a:gd name="connsiteX28" fmla="*/ 347663 w 2471738"/>
              <a:gd name="connsiteY28" fmla="*/ 497681 h 1659731"/>
              <a:gd name="connsiteX29" fmla="*/ 361951 w 2471738"/>
              <a:gd name="connsiteY29" fmla="*/ 485775 h 1659731"/>
              <a:gd name="connsiteX30" fmla="*/ 366713 w 2471738"/>
              <a:gd name="connsiteY30" fmla="*/ 464344 h 1659731"/>
              <a:gd name="connsiteX31" fmla="*/ 376238 w 2471738"/>
              <a:gd name="connsiteY31" fmla="*/ 445294 h 1659731"/>
              <a:gd name="connsiteX32" fmla="*/ 390526 w 2471738"/>
              <a:gd name="connsiteY32" fmla="*/ 435769 h 1659731"/>
              <a:gd name="connsiteX33" fmla="*/ 395288 w 2471738"/>
              <a:gd name="connsiteY33" fmla="*/ 428625 h 1659731"/>
              <a:gd name="connsiteX34" fmla="*/ 402432 w 2471738"/>
              <a:gd name="connsiteY34" fmla="*/ 421481 h 1659731"/>
              <a:gd name="connsiteX35" fmla="*/ 407194 w 2471738"/>
              <a:gd name="connsiteY35" fmla="*/ 411956 h 1659731"/>
              <a:gd name="connsiteX36" fmla="*/ 414338 w 2471738"/>
              <a:gd name="connsiteY36" fmla="*/ 404813 h 1659731"/>
              <a:gd name="connsiteX37" fmla="*/ 431007 w 2471738"/>
              <a:gd name="connsiteY37" fmla="*/ 397669 h 1659731"/>
              <a:gd name="connsiteX38" fmla="*/ 438151 w 2471738"/>
              <a:gd name="connsiteY38" fmla="*/ 392906 h 1659731"/>
              <a:gd name="connsiteX39" fmla="*/ 454819 w 2471738"/>
              <a:gd name="connsiteY39" fmla="*/ 388144 h 1659731"/>
              <a:gd name="connsiteX40" fmla="*/ 461963 w 2471738"/>
              <a:gd name="connsiteY40" fmla="*/ 385763 h 1659731"/>
              <a:gd name="connsiteX41" fmla="*/ 469107 w 2471738"/>
              <a:gd name="connsiteY41" fmla="*/ 378619 h 1659731"/>
              <a:gd name="connsiteX42" fmla="*/ 476251 w 2471738"/>
              <a:gd name="connsiteY42" fmla="*/ 373856 h 1659731"/>
              <a:gd name="connsiteX43" fmla="*/ 481013 w 2471738"/>
              <a:gd name="connsiteY43" fmla="*/ 366713 h 1659731"/>
              <a:gd name="connsiteX44" fmla="*/ 492919 w 2471738"/>
              <a:gd name="connsiteY44" fmla="*/ 364331 h 1659731"/>
              <a:gd name="connsiteX45" fmla="*/ 500063 w 2471738"/>
              <a:gd name="connsiteY45" fmla="*/ 361950 h 1659731"/>
              <a:gd name="connsiteX46" fmla="*/ 531019 w 2471738"/>
              <a:gd name="connsiteY46" fmla="*/ 345281 h 1659731"/>
              <a:gd name="connsiteX47" fmla="*/ 547688 w 2471738"/>
              <a:gd name="connsiteY47" fmla="*/ 333375 h 1659731"/>
              <a:gd name="connsiteX48" fmla="*/ 554832 w 2471738"/>
              <a:gd name="connsiteY48" fmla="*/ 328613 h 1659731"/>
              <a:gd name="connsiteX49" fmla="*/ 561976 w 2471738"/>
              <a:gd name="connsiteY49" fmla="*/ 321469 h 1659731"/>
              <a:gd name="connsiteX50" fmla="*/ 571501 w 2471738"/>
              <a:gd name="connsiteY50" fmla="*/ 319088 h 1659731"/>
              <a:gd name="connsiteX51" fmla="*/ 583407 w 2471738"/>
              <a:gd name="connsiteY51" fmla="*/ 311944 h 1659731"/>
              <a:gd name="connsiteX52" fmla="*/ 590551 w 2471738"/>
              <a:gd name="connsiteY52" fmla="*/ 307181 h 1659731"/>
              <a:gd name="connsiteX53" fmla="*/ 609601 w 2471738"/>
              <a:gd name="connsiteY53" fmla="*/ 302419 h 1659731"/>
              <a:gd name="connsiteX54" fmla="*/ 619126 w 2471738"/>
              <a:gd name="connsiteY54" fmla="*/ 297656 h 1659731"/>
              <a:gd name="connsiteX55" fmla="*/ 628651 w 2471738"/>
              <a:gd name="connsiteY55" fmla="*/ 295275 h 1659731"/>
              <a:gd name="connsiteX56" fmla="*/ 633413 w 2471738"/>
              <a:gd name="connsiteY56" fmla="*/ 288131 h 1659731"/>
              <a:gd name="connsiteX57" fmla="*/ 659607 w 2471738"/>
              <a:gd name="connsiteY57" fmla="*/ 278606 h 1659731"/>
              <a:gd name="connsiteX58" fmla="*/ 688182 w 2471738"/>
              <a:gd name="connsiteY58" fmla="*/ 271463 h 1659731"/>
              <a:gd name="connsiteX59" fmla="*/ 702469 w 2471738"/>
              <a:gd name="connsiteY59" fmla="*/ 273844 h 1659731"/>
              <a:gd name="connsiteX60" fmla="*/ 716757 w 2471738"/>
              <a:gd name="connsiteY60" fmla="*/ 264319 h 1659731"/>
              <a:gd name="connsiteX61" fmla="*/ 731044 w 2471738"/>
              <a:gd name="connsiteY61" fmla="*/ 257175 h 1659731"/>
              <a:gd name="connsiteX62" fmla="*/ 750094 w 2471738"/>
              <a:gd name="connsiteY62" fmla="*/ 250031 h 1659731"/>
              <a:gd name="connsiteX63" fmla="*/ 762001 w 2471738"/>
              <a:gd name="connsiteY63" fmla="*/ 240506 h 1659731"/>
              <a:gd name="connsiteX64" fmla="*/ 776288 w 2471738"/>
              <a:gd name="connsiteY64" fmla="*/ 233363 h 1659731"/>
              <a:gd name="connsiteX65" fmla="*/ 783432 w 2471738"/>
              <a:gd name="connsiteY65" fmla="*/ 228600 h 1659731"/>
              <a:gd name="connsiteX66" fmla="*/ 790576 w 2471738"/>
              <a:gd name="connsiteY66" fmla="*/ 226219 h 1659731"/>
              <a:gd name="connsiteX67" fmla="*/ 840582 w 2471738"/>
              <a:gd name="connsiteY67" fmla="*/ 223838 h 1659731"/>
              <a:gd name="connsiteX68" fmla="*/ 862013 w 2471738"/>
              <a:gd name="connsiteY68" fmla="*/ 221456 h 1659731"/>
              <a:gd name="connsiteX69" fmla="*/ 869157 w 2471738"/>
              <a:gd name="connsiteY69" fmla="*/ 219075 h 1659731"/>
              <a:gd name="connsiteX70" fmla="*/ 902494 w 2471738"/>
              <a:gd name="connsiteY70" fmla="*/ 214313 h 1659731"/>
              <a:gd name="connsiteX71" fmla="*/ 912019 w 2471738"/>
              <a:gd name="connsiteY71" fmla="*/ 197644 h 1659731"/>
              <a:gd name="connsiteX72" fmla="*/ 916782 w 2471738"/>
              <a:gd name="connsiteY72" fmla="*/ 183356 h 1659731"/>
              <a:gd name="connsiteX73" fmla="*/ 919163 w 2471738"/>
              <a:gd name="connsiteY73" fmla="*/ 176213 h 1659731"/>
              <a:gd name="connsiteX74" fmla="*/ 928688 w 2471738"/>
              <a:gd name="connsiteY74" fmla="*/ 171450 h 1659731"/>
              <a:gd name="connsiteX75" fmla="*/ 940594 w 2471738"/>
              <a:gd name="connsiteY75" fmla="*/ 169069 h 1659731"/>
              <a:gd name="connsiteX76" fmla="*/ 988219 w 2471738"/>
              <a:gd name="connsiteY76" fmla="*/ 164306 h 1659731"/>
              <a:gd name="connsiteX77" fmla="*/ 1026319 w 2471738"/>
              <a:gd name="connsiteY77" fmla="*/ 154781 h 1659731"/>
              <a:gd name="connsiteX78" fmla="*/ 1050132 w 2471738"/>
              <a:gd name="connsiteY78" fmla="*/ 140494 h 1659731"/>
              <a:gd name="connsiteX79" fmla="*/ 1057276 w 2471738"/>
              <a:gd name="connsiteY79" fmla="*/ 138113 h 1659731"/>
              <a:gd name="connsiteX80" fmla="*/ 1102519 w 2471738"/>
              <a:gd name="connsiteY80" fmla="*/ 135731 h 1659731"/>
              <a:gd name="connsiteX81" fmla="*/ 1131094 w 2471738"/>
              <a:gd name="connsiteY81" fmla="*/ 128588 h 1659731"/>
              <a:gd name="connsiteX82" fmla="*/ 1145382 w 2471738"/>
              <a:gd name="connsiteY82" fmla="*/ 116681 h 1659731"/>
              <a:gd name="connsiteX83" fmla="*/ 1157288 w 2471738"/>
              <a:gd name="connsiteY83" fmla="*/ 111919 h 1659731"/>
              <a:gd name="connsiteX84" fmla="*/ 1166813 w 2471738"/>
              <a:gd name="connsiteY84" fmla="*/ 104775 h 1659731"/>
              <a:gd name="connsiteX85" fmla="*/ 1178719 w 2471738"/>
              <a:gd name="connsiteY85" fmla="*/ 100013 h 1659731"/>
              <a:gd name="connsiteX86" fmla="*/ 1195388 w 2471738"/>
              <a:gd name="connsiteY86" fmla="*/ 92869 h 1659731"/>
              <a:gd name="connsiteX87" fmla="*/ 1204913 w 2471738"/>
              <a:gd name="connsiteY87" fmla="*/ 85725 h 1659731"/>
              <a:gd name="connsiteX88" fmla="*/ 1228726 w 2471738"/>
              <a:gd name="connsiteY88" fmla="*/ 76200 h 1659731"/>
              <a:gd name="connsiteX89" fmla="*/ 1250157 w 2471738"/>
              <a:gd name="connsiteY89" fmla="*/ 66675 h 1659731"/>
              <a:gd name="connsiteX90" fmla="*/ 1285876 w 2471738"/>
              <a:gd name="connsiteY90" fmla="*/ 64294 h 1659731"/>
              <a:gd name="connsiteX91" fmla="*/ 1300163 w 2471738"/>
              <a:gd name="connsiteY91" fmla="*/ 59531 h 1659731"/>
              <a:gd name="connsiteX92" fmla="*/ 1312069 w 2471738"/>
              <a:gd name="connsiteY92" fmla="*/ 54769 h 1659731"/>
              <a:gd name="connsiteX93" fmla="*/ 1331119 w 2471738"/>
              <a:gd name="connsiteY93" fmla="*/ 50006 h 1659731"/>
              <a:gd name="connsiteX94" fmla="*/ 1340644 w 2471738"/>
              <a:gd name="connsiteY94" fmla="*/ 47625 h 1659731"/>
              <a:gd name="connsiteX95" fmla="*/ 1350169 w 2471738"/>
              <a:gd name="connsiteY95" fmla="*/ 45244 h 1659731"/>
              <a:gd name="connsiteX96" fmla="*/ 1376363 w 2471738"/>
              <a:gd name="connsiteY96" fmla="*/ 42863 h 1659731"/>
              <a:gd name="connsiteX97" fmla="*/ 1393032 w 2471738"/>
              <a:gd name="connsiteY97" fmla="*/ 33338 h 1659731"/>
              <a:gd name="connsiteX98" fmla="*/ 1400176 w 2471738"/>
              <a:gd name="connsiteY98" fmla="*/ 30956 h 1659731"/>
              <a:gd name="connsiteX99" fmla="*/ 1407319 w 2471738"/>
              <a:gd name="connsiteY99" fmla="*/ 23813 h 1659731"/>
              <a:gd name="connsiteX100" fmla="*/ 1433513 w 2471738"/>
              <a:gd name="connsiteY100" fmla="*/ 11906 h 1659731"/>
              <a:gd name="connsiteX101" fmla="*/ 1538288 w 2471738"/>
              <a:gd name="connsiteY101" fmla="*/ 4763 h 1659731"/>
              <a:gd name="connsiteX102" fmla="*/ 1576388 w 2471738"/>
              <a:gd name="connsiteY102" fmla="*/ 0 h 1659731"/>
              <a:gd name="connsiteX103" fmla="*/ 1690688 w 2471738"/>
              <a:gd name="connsiteY103" fmla="*/ 2381 h 1659731"/>
              <a:gd name="connsiteX104" fmla="*/ 1716882 w 2471738"/>
              <a:gd name="connsiteY104" fmla="*/ 9525 h 1659731"/>
              <a:gd name="connsiteX105" fmla="*/ 1724026 w 2471738"/>
              <a:gd name="connsiteY105" fmla="*/ 23813 h 1659731"/>
              <a:gd name="connsiteX106" fmla="*/ 1726407 w 2471738"/>
              <a:gd name="connsiteY106" fmla="*/ 50006 h 1659731"/>
              <a:gd name="connsiteX107" fmla="*/ 1728788 w 2471738"/>
              <a:gd name="connsiteY107" fmla="*/ 57150 h 1659731"/>
              <a:gd name="connsiteX108" fmla="*/ 1735932 w 2471738"/>
              <a:gd name="connsiteY108" fmla="*/ 61913 h 1659731"/>
              <a:gd name="connsiteX109" fmla="*/ 1745457 w 2471738"/>
              <a:gd name="connsiteY109" fmla="*/ 71438 h 1659731"/>
              <a:gd name="connsiteX110" fmla="*/ 1774032 w 2471738"/>
              <a:gd name="connsiteY110" fmla="*/ 78581 h 1659731"/>
              <a:gd name="connsiteX111" fmla="*/ 1812132 w 2471738"/>
              <a:gd name="connsiteY111" fmla="*/ 76200 h 1659731"/>
              <a:gd name="connsiteX112" fmla="*/ 1854994 w 2471738"/>
              <a:gd name="connsiteY112" fmla="*/ 76200 h 1659731"/>
              <a:gd name="connsiteX113" fmla="*/ 1869282 w 2471738"/>
              <a:gd name="connsiteY113" fmla="*/ 78581 h 1659731"/>
              <a:gd name="connsiteX114" fmla="*/ 1876426 w 2471738"/>
              <a:gd name="connsiteY114" fmla="*/ 83344 h 1659731"/>
              <a:gd name="connsiteX115" fmla="*/ 1883569 w 2471738"/>
              <a:gd name="connsiteY115" fmla="*/ 85725 h 1659731"/>
              <a:gd name="connsiteX116" fmla="*/ 1888332 w 2471738"/>
              <a:gd name="connsiteY116" fmla="*/ 92869 h 1659731"/>
              <a:gd name="connsiteX117" fmla="*/ 1902619 w 2471738"/>
              <a:gd name="connsiteY117" fmla="*/ 97631 h 1659731"/>
              <a:gd name="connsiteX118" fmla="*/ 1943101 w 2471738"/>
              <a:gd name="connsiteY118" fmla="*/ 97631 h 1659731"/>
              <a:gd name="connsiteX119" fmla="*/ 1950244 w 2471738"/>
              <a:gd name="connsiteY119" fmla="*/ 104775 h 1659731"/>
              <a:gd name="connsiteX120" fmla="*/ 1957388 w 2471738"/>
              <a:gd name="connsiteY120" fmla="*/ 109538 h 1659731"/>
              <a:gd name="connsiteX121" fmla="*/ 1962151 w 2471738"/>
              <a:gd name="connsiteY121" fmla="*/ 116681 h 1659731"/>
              <a:gd name="connsiteX122" fmla="*/ 1976438 w 2471738"/>
              <a:gd name="connsiteY122" fmla="*/ 123825 h 1659731"/>
              <a:gd name="connsiteX123" fmla="*/ 1985963 w 2471738"/>
              <a:gd name="connsiteY123" fmla="*/ 135731 h 1659731"/>
              <a:gd name="connsiteX124" fmla="*/ 2019301 w 2471738"/>
              <a:gd name="connsiteY124" fmla="*/ 138113 h 1659731"/>
              <a:gd name="connsiteX125" fmla="*/ 2035969 w 2471738"/>
              <a:gd name="connsiteY125" fmla="*/ 135731 h 1659731"/>
              <a:gd name="connsiteX126" fmla="*/ 2045494 w 2471738"/>
              <a:gd name="connsiteY126" fmla="*/ 138113 h 1659731"/>
              <a:gd name="connsiteX127" fmla="*/ 2074069 w 2471738"/>
              <a:gd name="connsiteY127" fmla="*/ 142875 h 1659731"/>
              <a:gd name="connsiteX128" fmla="*/ 2109788 w 2471738"/>
              <a:gd name="connsiteY128" fmla="*/ 140494 h 1659731"/>
              <a:gd name="connsiteX129" fmla="*/ 2121694 w 2471738"/>
              <a:gd name="connsiteY129" fmla="*/ 138113 h 1659731"/>
              <a:gd name="connsiteX130" fmla="*/ 2128838 w 2471738"/>
              <a:gd name="connsiteY130" fmla="*/ 140494 h 1659731"/>
              <a:gd name="connsiteX131" fmla="*/ 2145507 w 2471738"/>
              <a:gd name="connsiteY131" fmla="*/ 142875 h 1659731"/>
              <a:gd name="connsiteX132" fmla="*/ 2155032 w 2471738"/>
              <a:gd name="connsiteY132" fmla="*/ 145256 h 1659731"/>
              <a:gd name="connsiteX133" fmla="*/ 2207419 w 2471738"/>
              <a:gd name="connsiteY133" fmla="*/ 150019 h 1659731"/>
              <a:gd name="connsiteX134" fmla="*/ 2240757 w 2471738"/>
              <a:gd name="connsiteY134" fmla="*/ 150019 h 1659731"/>
              <a:gd name="connsiteX135" fmla="*/ 2255044 w 2471738"/>
              <a:gd name="connsiteY135" fmla="*/ 161925 h 1659731"/>
              <a:gd name="connsiteX136" fmla="*/ 2274094 w 2471738"/>
              <a:gd name="connsiteY136" fmla="*/ 173831 h 1659731"/>
              <a:gd name="connsiteX137" fmla="*/ 2288382 w 2471738"/>
              <a:gd name="connsiteY137" fmla="*/ 178594 h 1659731"/>
              <a:gd name="connsiteX138" fmla="*/ 2295526 w 2471738"/>
              <a:gd name="connsiteY138" fmla="*/ 185738 h 1659731"/>
              <a:gd name="connsiteX139" fmla="*/ 2309813 w 2471738"/>
              <a:gd name="connsiteY139" fmla="*/ 190500 h 1659731"/>
              <a:gd name="connsiteX140" fmla="*/ 2319338 w 2471738"/>
              <a:gd name="connsiteY140" fmla="*/ 195263 h 1659731"/>
              <a:gd name="connsiteX141" fmla="*/ 2340769 w 2471738"/>
              <a:gd name="connsiteY141" fmla="*/ 200025 h 1659731"/>
              <a:gd name="connsiteX142" fmla="*/ 2374107 w 2471738"/>
              <a:gd name="connsiteY142" fmla="*/ 209550 h 1659731"/>
              <a:gd name="connsiteX143" fmla="*/ 2386013 w 2471738"/>
              <a:gd name="connsiteY143" fmla="*/ 221456 h 1659731"/>
              <a:gd name="connsiteX144" fmla="*/ 2397919 w 2471738"/>
              <a:gd name="connsiteY144" fmla="*/ 228600 h 1659731"/>
              <a:gd name="connsiteX145" fmla="*/ 2402682 w 2471738"/>
              <a:gd name="connsiteY145" fmla="*/ 235744 h 1659731"/>
              <a:gd name="connsiteX146" fmla="*/ 2412207 w 2471738"/>
              <a:gd name="connsiteY146" fmla="*/ 240506 h 1659731"/>
              <a:gd name="connsiteX147" fmla="*/ 2421732 w 2471738"/>
              <a:gd name="connsiteY147" fmla="*/ 247650 h 1659731"/>
              <a:gd name="connsiteX148" fmla="*/ 2428876 w 2471738"/>
              <a:gd name="connsiteY148" fmla="*/ 252413 h 1659731"/>
              <a:gd name="connsiteX149" fmla="*/ 2433638 w 2471738"/>
              <a:gd name="connsiteY149" fmla="*/ 261938 h 1659731"/>
              <a:gd name="connsiteX150" fmla="*/ 2447926 w 2471738"/>
              <a:gd name="connsiteY150" fmla="*/ 271463 h 1659731"/>
              <a:gd name="connsiteX151" fmla="*/ 2466976 w 2471738"/>
              <a:gd name="connsiteY151" fmla="*/ 290513 h 1659731"/>
              <a:gd name="connsiteX152" fmla="*/ 2471738 w 2471738"/>
              <a:gd name="connsiteY152" fmla="*/ 290513 h 1659731"/>
              <a:gd name="connsiteX153" fmla="*/ 2471738 w 2471738"/>
              <a:gd name="connsiteY153" fmla="*/ 340519 h 1659731"/>
              <a:gd name="connsiteX154" fmla="*/ 2371726 w 2471738"/>
              <a:gd name="connsiteY154" fmla="*/ 307181 h 1659731"/>
              <a:gd name="connsiteX155" fmla="*/ 2264569 w 2471738"/>
              <a:gd name="connsiteY155" fmla="*/ 290513 h 1659731"/>
              <a:gd name="connsiteX156" fmla="*/ 2195513 w 2471738"/>
              <a:gd name="connsiteY156" fmla="*/ 290513 h 1659731"/>
              <a:gd name="connsiteX157" fmla="*/ 2145507 w 2471738"/>
              <a:gd name="connsiteY157" fmla="*/ 288131 h 1659731"/>
              <a:gd name="connsiteX158" fmla="*/ 2064544 w 2471738"/>
              <a:gd name="connsiteY158" fmla="*/ 271463 h 1659731"/>
              <a:gd name="connsiteX159" fmla="*/ 1964532 w 2471738"/>
              <a:gd name="connsiteY159" fmla="*/ 261938 h 1659731"/>
              <a:gd name="connsiteX160" fmla="*/ 1862138 w 2471738"/>
              <a:gd name="connsiteY160" fmla="*/ 259556 h 1659731"/>
              <a:gd name="connsiteX161" fmla="*/ 1819276 w 2471738"/>
              <a:gd name="connsiteY161" fmla="*/ 259556 h 1659731"/>
              <a:gd name="connsiteX162" fmla="*/ 1669257 w 2471738"/>
              <a:gd name="connsiteY162" fmla="*/ 280988 h 1659731"/>
              <a:gd name="connsiteX163" fmla="*/ 1576388 w 2471738"/>
              <a:gd name="connsiteY163" fmla="*/ 309563 h 1659731"/>
              <a:gd name="connsiteX164" fmla="*/ 1459707 w 2471738"/>
              <a:gd name="connsiteY164" fmla="*/ 359569 h 1659731"/>
              <a:gd name="connsiteX165" fmla="*/ 1354932 w 2471738"/>
              <a:gd name="connsiteY165" fmla="*/ 407194 h 1659731"/>
              <a:gd name="connsiteX166" fmla="*/ 1264444 w 2471738"/>
              <a:gd name="connsiteY166" fmla="*/ 497681 h 1659731"/>
              <a:gd name="connsiteX167" fmla="*/ 1190626 w 2471738"/>
              <a:gd name="connsiteY167" fmla="*/ 569119 h 1659731"/>
              <a:gd name="connsiteX168" fmla="*/ 1107282 w 2471738"/>
              <a:gd name="connsiteY168" fmla="*/ 638175 h 1659731"/>
              <a:gd name="connsiteX169" fmla="*/ 1007269 w 2471738"/>
              <a:gd name="connsiteY169" fmla="*/ 719138 h 1659731"/>
              <a:gd name="connsiteX170" fmla="*/ 907257 w 2471738"/>
              <a:gd name="connsiteY170" fmla="*/ 788194 h 1659731"/>
              <a:gd name="connsiteX171" fmla="*/ 790576 w 2471738"/>
              <a:gd name="connsiteY171" fmla="*/ 869156 h 1659731"/>
              <a:gd name="connsiteX172" fmla="*/ 650082 w 2471738"/>
              <a:gd name="connsiteY172" fmla="*/ 978694 h 1659731"/>
              <a:gd name="connsiteX173" fmla="*/ 561976 w 2471738"/>
              <a:gd name="connsiteY173" fmla="*/ 1071563 h 1659731"/>
              <a:gd name="connsiteX174" fmla="*/ 514351 w 2471738"/>
              <a:gd name="connsiteY174" fmla="*/ 1138238 h 1659731"/>
              <a:gd name="connsiteX175" fmla="*/ 452438 w 2471738"/>
              <a:gd name="connsiteY175" fmla="*/ 1235869 h 1659731"/>
              <a:gd name="connsiteX176" fmla="*/ 390526 w 2471738"/>
              <a:gd name="connsiteY176" fmla="*/ 1369219 h 1659731"/>
              <a:gd name="connsiteX177" fmla="*/ 338138 w 2471738"/>
              <a:gd name="connsiteY177" fmla="*/ 1495425 h 1659731"/>
              <a:gd name="connsiteX178" fmla="*/ 314326 w 2471738"/>
              <a:gd name="connsiteY178" fmla="*/ 1564481 h 1659731"/>
              <a:gd name="connsiteX179" fmla="*/ 297657 w 2471738"/>
              <a:gd name="connsiteY179"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42070 w 2471738"/>
              <a:gd name="connsiteY7" fmla="*/ 1545432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54769 w 2471738"/>
              <a:gd name="connsiteY6" fmla="*/ 1543050 h 1659731"/>
              <a:gd name="connsiteX7" fmla="*/ 42070 w 2471738"/>
              <a:gd name="connsiteY7" fmla="*/ 1545432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54769 w 2471738"/>
              <a:gd name="connsiteY6" fmla="*/ 1543050 h 1659731"/>
              <a:gd name="connsiteX7" fmla="*/ 21432 w 2471738"/>
              <a:gd name="connsiteY7" fmla="*/ 1466850 h 1659731"/>
              <a:gd name="connsiteX8" fmla="*/ 21432 w 2471738"/>
              <a:gd name="connsiteY8" fmla="*/ 1385888 h 1659731"/>
              <a:gd name="connsiteX9" fmla="*/ 19051 w 2471738"/>
              <a:gd name="connsiteY9" fmla="*/ 1319213 h 1659731"/>
              <a:gd name="connsiteX10" fmla="*/ 7144 w 2471738"/>
              <a:gd name="connsiteY10" fmla="*/ 1233488 h 1659731"/>
              <a:gd name="connsiteX11" fmla="*/ 4763 w 2471738"/>
              <a:gd name="connsiteY11" fmla="*/ 1147763 h 1659731"/>
              <a:gd name="connsiteX12" fmla="*/ 7144 w 2471738"/>
              <a:gd name="connsiteY12" fmla="*/ 1057275 h 1659731"/>
              <a:gd name="connsiteX13" fmla="*/ 0 w 2471738"/>
              <a:gd name="connsiteY13" fmla="*/ 973932 h 1659731"/>
              <a:gd name="connsiteX14" fmla="*/ 9525 w 2471738"/>
              <a:gd name="connsiteY14" fmla="*/ 952500 h 1659731"/>
              <a:gd name="connsiteX15" fmla="*/ 23813 w 2471738"/>
              <a:gd name="connsiteY15" fmla="*/ 919163 h 1659731"/>
              <a:gd name="connsiteX16" fmla="*/ 30957 w 2471738"/>
              <a:gd name="connsiteY16" fmla="*/ 907256 h 1659731"/>
              <a:gd name="connsiteX17" fmla="*/ 80963 w 2471738"/>
              <a:gd name="connsiteY17" fmla="*/ 835819 h 1659731"/>
              <a:gd name="connsiteX18" fmla="*/ 128588 w 2471738"/>
              <a:gd name="connsiteY18" fmla="*/ 769144 h 1659731"/>
              <a:gd name="connsiteX19" fmla="*/ 180976 w 2471738"/>
              <a:gd name="connsiteY19" fmla="*/ 716756 h 1659731"/>
              <a:gd name="connsiteX20" fmla="*/ 242888 w 2471738"/>
              <a:gd name="connsiteY20" fmla="*/ 671513 h 1659731"/>
              <a:gd name="connsiteX21" fmla="*/ 273844 w 2471738"/>
              <a:gd name="connsiteY21" fmla="*/ 638175 h 1659731"/>
              <a:gd name="connsiteX22" fmla="*/ 309563 w 2471738"/>
              <a:gd name="connsiteY22" fmla="*/ 592931 h 1659731"/>
              <a:gd name="connsiteX23" fmla="*/ 314326 w 2471738"/>
              <a:gd name="connsiteY23" fmla="*/ 545306 h 1659731"/>
              <a:gd name="connsiteX24" fmla="*/ 326232 w 2471738"/>
              <a:gd name="connsiteY24" fmla="*/ 509588 h 1659731"/>
              <a:gd name="connsiteX25" fmla="*/ 333376 w 2471738"/>
              <a:gd name="connsiteY25" fmla="*/ 507206 h 1659731"/>
              <a:gd name="connsiteX26" fmla="*/ 347663 w 2471738"/>
              <a:gd name="connsiteY26" fmla="*/ 497681 h 1659731"/>
              <a:gd name="connsiteX27" fmla="*/ 361951 w 2471738"/>
              <a:gd name="connsiteY27" fmla="*/ 485775 h 1659731"/>
              <a:gd name="connsiteX28" fmla="*/ 366713 w 2471738"/>
              <a:gd name="connsiteY28" fmla="*/ 464344 h 1659731"/>
              <a:gd name="connsiteX29" fmla="*/ 376238 w 2471738"/>
              <a:gd name="connsiteY29" fmla="*/ 445294 h 1659731"/>
              <a:gd name="connsiteX30" fmla="*/ 390526 w 2471738"/>
              <a:gd name="connsiteY30" fmla="*/ 435769 h 1659731"/>
              <a:gd name="connsiteX31" fmla="*/ 395288 w 2471738"/>
              <a:gd name="connsiteY31" fmla="*/ 428625 h 1659731"/>
              <a:gd name="connsiteX32" fmla="*/ 402432 w 2471738"/>
              <a:gd name="connsiteY32" fmla="*/ 421481 h 1659731"/>
              <a:gd name="connsiteX33" fmla="*/ 407194 w 2471738"/>
              <a:gd name="connsiteY33" fmla="*/ 411956 h 1659731"/>
              <a:gd name="connsiteX34" fmla="*/ 414338 w 2471738"/>
              <a:gd name="connsiteY34" fmla="*/ 404813 h 1659731"/>
              <a:gd name="connsiteX35" fmla="*/ 431007 w 2471738"/>
              <a:gd name="connsiteY35" fmla="*/ 397669 h 1659731"/>
              <a:gd name="connsiteX36" fmla="*/ 438151 w 2471738"/>
              <a:gd name="connsiteY36" fmla="*/ 392906 h 1659731"/>
              <a:gd name="connsiteX37" fmla="*/ 454819 w 2471738"/>
              <a:gd name="connsiteY37" fmla="*/ 388144 h 1659731"/>
              <a:gd name="connsiteX38" fmla="*/ 461963 w 2471738"/>
              <a:gd name="connsiteY38" fmla="*/ 385763 h 1659731"/>
              <a:gd name="connsiteX39" fmla="*/ 469107 w 2471738"/>
              <a:gd name="connsiteY39" fmla="*/ 378619 h 1659731"/>
              <a:gd name="connsiteX40" fmla="*/ 476251 w 2471738"/>
              <a:gd name="connsiteY40" fmla="*/ 373856 h 1659731"/>
              <a:gd name="connsiteX41" fmla="*/ 481013 w 2471738"/>
              <a:gd name="connsiteY41" fmla="*/ 366713 h 1659731"/>
              <a:gd name="connsiteX42" fmla="*/ 492919 w 2471738"/>
              <a:gd name="connsiteY42" fmla="*/ 364331 h 1659731"/>
              <a:gd name="connsiteX43" fmla="*/ 500063 w 2471738"/>
              <a:gd name="connsiteY43" fmla="*/ 361950 h 1659731"/>
              <a:gd name="connsiteX44" fmla="*/ 531019 w 2471738"/>
              <a:gd name="connsiteY44" fmla="*/ 345281 h 1659731"/>
              <a:gd name="connsiteX45" fmla="*/ 547688 w 2471738"/>
              <a:gd name="connsiteY45" fmla="*/ 333375 h 1659731"/>
              <a:gd name="connsiteX46" fmla="*/ 554832 w 2471738"/>
              <a:gd name="connsiteY46" fmla="*/ 328613 h 1659731"/>
              <a:gd name="connsiteX47" fmla="*/ 561976 w 2471738"/>
              <a:gd name="connsiteY47" fmla="*/ 321469 h 1659731"/>
              <a:gd name="connsiteX48" fmla="*/ 571501 w 2471738"/>
              <a:gd name="connsiteY48" fmla="*/ 319088 h 1659731"/>
              <a:gd name="connsiteX49" fmla="*/ 583407 w 2471738"/>
              <a:gd name="connsiteY49" fmla="*/ 311944 h 1659731"/>
              <a:gd name="connsiteX50" fmla="*/ 590551 w 2471738"/>
              <a:gd name="connsiteY50" fmla="*/ 307181 h 1659731"/>
              <a:gd name="connsiteX51" fmla="*/ 609601 w 2471738"/>
              <a:gd name="connsiteY51" fmla="*/ 302419 h 1659731"/>
              <a:gd name="connsiteX52" fmla="*/ 619126 w 2471738"/>
              <a:gd name="connsiteY52" fmla="*/ 297656 h 1659731"/>
              <a:gd name="connsiteX53" fmla="*/ 628651 w 2471738"/>
              <a:gd name="connsiteY53" fmla="*/ 295275 h 1659731"/>
              <a:gd name="connsiteX54" fmla="*/ 633413 w 2471738"/>
              <a:gd name="connsiteY54" fmla="*/ 288131 h 1659731"/>
              <a:gd name="connsiteX55" fmla="*/ 659607 w 2471738"/>
              <a:gd name="connsiteY55" fmla="*/ 278606 h 1659731"/>
              <a:gd name="connsiteX56" fmla="*/ 688182 w 2471738"/>
              <a:gd name="connsiteY56" fmla="*/ 271463 h 1659731"/>
              <a:gd name="connsiteX57" fmla="*/ 702469 w 2471738"/>
              <a:gd name="connsiteY57" fmla="*/ 273844 h 1659731"/>
              <a:gd name="connsiteX58" fmla="*/ 716757 w 2471738"/>
              <a:gd name="connsiteY58" fmla="*/ 264319 h 1659731"/>
              <a:gd name="connsiteX59" fmla="*/ 731044 w 2471738"/>
              <a:gd name="connsiteY59" fmla="*/ 257175 h 1659731"/>
              <a:gd name="connsiteX60" fmla="*/ 750094 w 2471738"/>
              <a:gd name="connsiteY60" fmla="*/ 250031 h 1659731"/>
              <a:gd name="connsiteX61" fmla="*/ 762001 w 2471738"/>
              <a:gd name="connsiteY61" fmla="*/ 240506 h 1659731"/>
              <a:gd name="connsiteX62" fmla="*/ 776288 w 2471738"/>
              <a:gd name="connsiteY62" fmla="*/ 233363 h 1659731"/>
              <a:gd name="connsiteX63" fmla="*/ 783432 w 2471738"/>
              <a:gd name="connsiteY63" fmla="*/ 228600 h 1659731"/>
              <a:gd name="connsiteX64" fmla="*/ 790576 w 2471738"/>
              <a:gd name="connsiteY64" fmla="*/ 226219 h 1659731"/>
              <a:gd name="connsiteX65" fmla="*/ 840582 w 2471738"/>
              <a:gd name="connsiteY65" fmla="*/ 223838 h 1659731"/>
              <a:gd name="connsiteX66" fmla="*/ 862013 w 2471738"/>
              <a:gd name="connsiteY66" fmla="*/ 221456 h 1659731"/>
              <a:gd name="connsiteX67" fmla="*/ 869157 w 2471738"/>
              <a:gd name="connsiteY67" fmla="*/ 219075 h 1659731"/>
              <a:gd name="connsiteX68" fmla="*/ 902494 w 2471738"/>
              <a:gd name="connsiteY68" fmla="*/ 214313 h 1659731"/>
              <a:gd name="connsiteX69" fmla="*/ 912019 w 2471738"/>
              <a:gd name="connsiteY69" fmla="*/ 197644 h 1659731"/>
              <a:gd name="connsiteX70" fmla="*/ 916782 w 2471738"/>
              <a:gd name="connsiteY70" fmla="*/ 183356 h 1659731"/>
              <a:gd name="connsiteX71" fmla="*/ 919163 w 2471738"/>
              <a:gd name="connsiteY71" fmla="*/ 176213 h 1659731"/>
              <a:gd name="connsiteX72" fmla="*/ 928688 w 2471738"/>
              <a:gd name="connsiteY72" fmla="*/ 171450 h 1659731"/>
              <a:gd name="connsiteX73" fmla="*/ 940594 w 2471738"/>
              <a:gd name="connsiteY73" fmla="*/ 169069 h 1659731"/>
              <a:gd name="connsiteX74" fmla="*/ 988219 w 2471738"/>
              <a:gd name="connsiteY74" fmla="*/ 164306 h 1659731"/>
              <a:gd name="connsiteX75" fmla="*/ 1026319 w 2471738"/>
              <a:gd name="connsiteY75" fmla="*/ 154781 h 1659731"/>
              <a:gd name="connsiteX76" fmla="*/ 1050132 w 2471738"/>
              <a:gd name="connsiteY76" fmla="*/ 140494 h 1659731"/>
              <a:gd name="connsiteX77" fmla="*/ 1057276 w 2471738"/>
              <a:gd name="connsiteY77" fmla="*/ 138113 h 1659731"/>
              <a:gd name="connsiteX78" fmla="*/ 1102519 w 2471738"/>
              <a:gd name="connsiteY78" fmla="*/ 135731 h 1659731"/>
              <a:gd name="connsiteX79" fmla="*/ 1131094 w 2471738"/>
              <a:gd name="connsiteY79" fmla="*/ 128588 h 1659731"/>
              <a:gd name="connsiteX80" fmla="*/ 1145382 w 2471738"/>
              <a:gd name="connsiteY80" fmla="*/ 116681 h 1659731"/>
              <a:gd name="connsiteX81" fmla="*/ 1157288 w 2471738"/>
              <a:gd name="connsiteY81" fmla="*/ 111919 h 1659731"/>
              <a:gd name="connsiteX82" fmla="*/ 1166813 w 2471738"/>
              <a:gd name="connsiteY82" fmla="*/ 104775 h 1659731"/>
              <a:gd name="connsiteX83" fmla="*/ 1178719 w 2471738"/>
              <a:gd name="connsiteY83" fmla="*/ 100013 h 1659731"/>
              <a:gd name="connsiteX84" fmla="*/ 1195388 w 2471738"/>
              <a:gd name="connsiteY84" fmla="*/ 92869 h 1659731"/>
              <a:gd name="connsiteX85" fmla="*/ 1204913 w 2471738"/>
              <a:gd name="connsiteY85" fmla="*/ 85725 h 1659731"/>
              <a:gd name="connsiteX86" fmla="*/ 1228726 w 2471738"/>
              <a:gd name="connsiteY86" fmla="*/ 76200 h 1659731"/>
              <a:gd name="connsiteX87" fmla="*/ 1250157 w 2471738"/>
              <a:gd name="connsiteY87" fmla="*/ 66675 h 1659731"/>
              <a:gd name="connsiteX88" fmla="*/ 1285876 w 2471738"/>
              <a:gd name="connsiteY88" fmla="*/ 64294 h 1659731"/>
              <a:gd name="connsiteX89" fmla="*/ 1300163 w 2471738"/>
              <a:gd name="connsiteY89" fmla="*/ 59531 h 1659731"/>
              <a:gd name="connsiteX90" fmla="*/ 1312069 w 2471738"/>
              <a:gd name="connsiteY90" fmla="*/ 54769 h 1659731"/>
              <a:gd name="connsiteX91" fmla="*/ 1331119 w 2471738"/>
              <a:gd name="connsiteY91" fmla="*/ 50006 h 1659731"/>
              <a:gd name="connsiteX92" fmla="*/ 1340644 w 2471738"/>
              <a:gd name="connsiteY92" fmla="*/ 47625 h 1659731"/>
              <a:gd name="connsiteX93" fmla="*/ 1350169 w 2471738"/>
              <a:gd name="connsiteY93" fmla="*/ 45244 h 1659731"/>
              <a:gd name="connsiteX94" fmla="*/ 1376363 w 2471738"/>
              <a:gd name="connsiteY94" fmla="*/ 42863 h 1659731"/>
              <a:gd name="connsiteX95" fmla="*/ 1393032 w 2471738"/>
              <a:gd name="connsiteY95" fmla="*/ 33338 h 1659731"/>
              <a:gd name="connsiteX96" fmla="*/ 1400176 w 2471738"/>
              <a:gd name="connsiteY96" fmla="*/ 30956 h 1659731"/>
              <a:gd name="connsiteX97" fmla="*/ 1407319 w 2471738"/>
              <a:gd name="connsiteY97" fmla="*/ 23813 h 1659731"/>
              <a:gd name="connsiteX98" fmla="*/ 1433513 w 2471738"/>
              <a:gd name="connsiteY98" fmla="*/ 11906 h 1659731"/>
              <a:gd name="connsiteX99" fmla="*/ 1538288 w 2471738"/>
              <a:gd name="connsiteY99" fmla="*/ 4763 h 1659731"/>
              <a:gd name="connsiteX100" fmla="*/ 1576388 w 2471738"/>
              <a:gd name="connsiteY100" fmla="*/ 0 h 1659731"/>
              <a:gd name="connsiteX101" fmla="*/ 1690688 w 2471738"/>
              <a:gd name="connsiteY101" fmla="*/ 2381 h 1659731"/>
              <a:gd name="connsiteX102" fmla="*/ 1716882 w 2471738"/>
              <a:gd name="connsiteY102" fmla="*/ 9525 h 1659731"/>
              <a:gd name="connsiteX103" fmla="*/ 1724026 w 2471738"/>
              <a:gd name="connsiteY103" fmla="*/ 23813 h 1659731"/>
              <a:gd name="connsiteX104" fmla="*/ 1726407 w 2471738"/>
              <a:gd name="connsiteY104" fmla="*/ 50006 h 1659731"/>
              <a:gd name="connsiteX105" fmla="*/ 1728788 w 2471738"/>
              <a:gd name="connsiteY105" fmla="*/ 57150 h 1659731"/>
              <a:gd name="connsiteX106" fmla="*/ 1735932 w 2471738"/>
              <a:gd name="connsiteY106" fmla="*/ 61913 h 1659731"/>
              <a:gd name="connsiteX107" fmla="*/ 1745457 w 2471738"/>
              <a:gd name="connsiteY107" fmla="*/ 71438 h 1659731"/>
              <a:gd name="connsiteX108" fmla="*/ 1774032 w 2471738"/>
              <a:gd name="connsiteY108" fmla="*/ 78581 h 1659731"/>
              <a:gd name="connsiteX109" fmla="*/ 1812132 w 2471738"/>
              <a:gd name="connsiteY109" fmla="*/ 76200 h 1659731"/>
              <a:gd name="connsiteX110" fmla="*/ 1854994 w 2471738"/>
              <a:gd name="connsiteY110" fmla="*/ 76200 h 1659731"/>
              <a:gd name="connsiteX111" fmla="*/ 1869282 w 2471738"/>
              <a:gd name="connsiteY111" fmla="*/ 78581 h 1659731"/>
              <a:gd name="connsiteX112" fmla="*/ 1876426 w 2471738"/>
              <a:gd name="connsiteY112" fmla="*/ 83344 h 1659731"/>
              <a:gd name="connsiteX113" fmla="*/ 1883569 w 2471738"/>
              <a:gd name="connsiteY113" fmla="*/ 85725 h 1659731"/>
              <a:gd name="connsiteX114" fmla="*/ 1888332 w 2471738"/>
              <a:gd name="connsiteY114" fmla="*/ 92869 h 1659731"/>
              <a:gd name="connsiteX115" fmla="*/ 1902619 w 2471738"/>
              <a:gd name="connsiteY115" fmla="*/ 97631 h 1659731"/>
              <a:gd name="connsiteX116" fmla="*/ 1943101 w 2471738"/>
              <a:gd name="connsiteY116" fmla="*/ 97631 h 1659731"/>
              <a:gd name="connsiteX117" fmla="*/ 1950244 w 2471738"/>
              <a:gd name="connsiteY117" fmla="*/ 104775 h 1659731"/>
              <a:gd name="connsiteX118" fmla="*/ 1957388 w 2471738"/>
              <a:gd name="connsiteY118" fmla="*/ 109538 h 1659731"/>
              <a:gd name="connsiteX119" fmla="*/ 1962151 w 2471738"/>
              <a:gd name="connsiteY119" fmla="*/ 116681 h 1659731"/>
              <a:gd name="connsiteX120" fmla="*/ 1976438 w 2471738"/>
              <a:gd name="connsiteY120" fmla="*/ 123825 h 1659731"/>
              <a:gd name="connsiteX121" fmla="*/ 1985963 w 2471738"/>
              <a:gd name="connsiteY121" fmla="*/ 135731 h 1659731"/>
              <a:gd name="connsiteX122" fmla="*/ 2019301 w 2471738"/>
              <a:gd name="connsiteY122" fmla="*/ 138113 h 1659731"/>
              <a:gd name="connsiteX123" fmla="*/ 2035969 w 2471738"/>
              <a:gd name="connsiteY123" fmla="*/ 135731 h 1659731"/>
              <a:gd name="connsiteX124" fmla="*/ 2045494 w 2471738"/>
              <a:gd name="connsiteY124" fmla="*/ 138113 h 1659731"/>
              <a:gd name="connsiteX125" fmla="*/ 2074069 w 2471738"/>
              <a:gd name="connsiteY125" fmla="*/ 142875 h 1659731"/>
              <a:gd name="connsiteX126" fmla="*/ 2109788 w 2471738"/>
              <a:gd name="connsiteY126" fmla="*/ 140494 h 1659731"/>
              <a:gd name="connsiteX127" fmla="*/ 2121694 w 2471738"/>
              <a:gd name="connsiteY127" fmla="*/ 138113 h 1659731"/>
              <a:gd name="connsiteX128" fmla="*/ 2128838 w 2471738"/>
              <a:gd name="connsiteY128" fmla="*/ 140494 h 1659731"/>
              <a:gd name="connsiteX129" fmla="*/ 2145507 w 2471738"/>
              <a:gd name="connsiteY129" fmla="*/ 142875 h 1659731"/>
              <a:gd name="connsiteX130" fmla="*/ 2155032 w 2471738"/>
              <a:gd name="connsiteY130" fmla="*/ 145256 h 1659731"/>
              <a:gd name="connsiteX131" fmla="*/ 2207419 w 2471738"/>
              <a:gd name="connsiteY131" fmla="*/ 150019 h 1659731"/>
              <a:gd name="connsiteX132" fmla="*/ 2240757 w 2471738"/>
              <a:gd name="connsiteY132" fmla="*/ 150019 h 1659731"/>
              <a:gd name="connsiteX133" fmla="*/ 2255044 w 2471738"/>
              <a:gd name="connsiteY133" fmla="*/ 161925 h 1659731"/>
              <a:gd name="connsiteX134" fmla="*/ 2274094 w 2471738"/>
              <a:gd name="connsiteY134" fmla="*/ 173831 h 1659731"/>
              <a:gd name="connsiteX135" fmla="*/ 2288382 w 2471738"/>
              <a:gd name="connsiteY135" fmla="*/ 178594 h 1659731"/>
              <a:gd name="connsiteX136" fmla="*/ 2295526 w 2471738"/>
              <a:gd name="connsiteY136" fmla="*/ 185738 h 1659731"/>
              <a:gd name="connsiteX137" fmla="*/ 2309813 w 2471738"/>
              <a:gd name="connsiteY137" fmla="*/ 190500 h 1659731"/>
              <a:gd name="connsiteX138" fmla="*/ 2319338 w 2471738"/>
              <a:gd name="connsiteY138" fmla="*/ 195263 h 1659731"/>
              <a:gd name="connsiteX139" fmla="*/ 2340769 w 2471738"/>
              <a:gd name="connsiteY139" fmla="*/ 200025 h 1659731"/>
              <a:gd name="connsiteX140" fmla="*/ 2374107 w 2471738"/>
              <a:gd name="connsiteY140" fmla="*/ 209550 h 1659731"/>
              <a:gd name="connsiteX141" fmla="*/ 2386013 w 2471738"/>
              <a:gd name="connsiteY141" fmla="*/ 221456 h 1659731"/>
              <a:gd name="connsiteX142" fmla="*/ 2397919 w 2471738"/>
              <a:gd name="connsiteY142" fmla="*/ 228600 h 1659731"/>
              <a:gd name="connsiteX143" fmla="*/ 2402682 w 2471738"/>
              <a:gd name="connsiteY143" fmla="*/ 235744 h 1659731"/>
              <a:gd name="connsiteX144" fmla="*/ 2412207 w 2471738"/>
              <a:gd name="connsiteY144" fmla="*/ 240506 h 1659731"/>
              <a:gd name="connsiteX145" fmla="*/ 2421732 w 2471738"/>
              <a:gd name="connsiteY145" fmla="*/ 247650 h 1659731"/>
              <a:gd name="connsiteX146" fmla="*/ 2428876 w 2471738"/>
              <a:gd name="connsiteY146" fmla="*/ 252413 h 1659731"/>
              <a:gd name="connsiteX147" fmla="*/ 2433638 w 2471738"/>
              <a:gd name="connsiteY147" fmla="*/ 261938 h 1659731"/>
              <a:gd name="connsiteX148" fmla="*/ 2447926 w 2471738"/>
              <a:gd name="connsiteY148" fmla="*/ 271463 h 1659731"/>
              <a:gd name="connsiteX149" fmla="*/ 2466976 w 2471738"/>
              <a:gd name="connsiteY149" fmla="*/ 290513 h 1659731"/>
              <a:gd name="connsiteX150" fmla="*/ 2471738 w 2471738"/>
              <a:gd name="connsiteY150" fmla="*/ 290513 h 1659731"/>
              <a:gd name="connsiteX151" fmla="*/ 2471738 w 2471738"/>
              <a:gd name="connsiteY151" fmla="*/ 340519 h 1659731"/>
              <a:gd name="connsiteX152" fmla="*/ 2371726 w 2471738"/>
              <a:gd name="connsiteY152" fmla="*/ 307181 h 1659731"/>
              <a:gd name="connsiteX153" fmla="*/ 2264569 w 2471738"/>
              <a:gd name="connsiteY153" fmla="*/ 290513 h 1659731"/>
              <a:gd name="connsiteX154" fmla="*/ 2195513 w 2471738"/>
              <a:gd name="connsiteY154" fmla="*/ 290513 h 1659731"/>
              <a:gd name="connsiteX155" fmla="*/ 2145507 w 2471738"/>
              <a:gd name="connsiteY155" fmla="*/ 288131 h 1659731"/>
              <a:gd name="connsiteX156" fmla="*/ 2064544 w 2471738"/>
              <a:gd name="connsiteY156" fmla="*/ 271463 h 1659731"/>
              <a:gd name="connsiteX157" fmla="*/ 1964532 w 2471738"/>
              <a:gd name="connsiteY157" fmla="*/ 261938 h 1659731"/>
              <a:gd name="connsiteX158" fmla="*/ 1862138 w 2471738"/>
              <a:gd name="connsiteY158" fmla="*/ 259556 h 1659731"/>
              <a:gd name="connsiteX159" fmla="*/ 1819276 w 2471738"/>
              <a:gd name="connsiteY159" fmla="*/ 259556 h 1659731"/>
              <a:gd name="connsiteX160" fmla="*/ 1669257 w 2471738"/>
              <a:gd name="connsiteY160" fmla="*/ 280988 h 1659731"/>
              <a:gd name="connsiteX161" fmla="*/ 1576388 w 2471738"/>
              <a:gd name="connsiteY161" fmla="*/ 309563 h 1659731"/>
              <a:gd name="connsiteX162" fmla="*/ 1459707 w 2471738"/>
              <a:gd name="connsiteY162" fmla="*/ 359569 h 1659731"/>
              <a:gd name="connsiteX163" fmla="*/ 1354932 w 2471738"/>
              <a:gd name="connsiteY163" fmla="*/ 407194 h 1659731"/>
              <a:gd name="connsiteX164" fmla="*/ 1264444 w 2471738"/>
              <a:gd name="connsiteY164" fmla="*/ 497681 h 1659731"/>
              <a:gd name="connsiteX165" fmla="*/ 1190626 w 2471738"/>
              <a:gd name="connsiteY165" fmla="*/ 569119 h 1659731"/>
              <a:gd name="connsiteX166" fmla="*/ 1107282 w 2471738"/>
              <a:gd name="connsiteY166" fmla="*/ 638175 h 1659731"/>
              <a:gd name="connsiteX167" fmla="*/ 1007269 w 2471738"/>
              <a:gd name="connsiteY167" fmla="*/ 719138 h 1659731"/>
              <a:gd name="connsiteX168" fmla="*/ 907257 w 2471738"/>
              <a:gd name="connsiteY168" fmla="*/ 788194 h 1659731"/>
              <a:gd name="connsiteX169" fmla="*/ 790576 w 2471738"/>
              <a:gd name="connsiteY169" fmla="*/ 869156 h 1659731"/>
              <a:gd name="connsiteX170" fmla="*/ 650082 w 2471738"/>
              <a:gd name="connsiteY170" fmla="*/ 978694 h 1659731"/>
              <a:gd name="connsiteX171" fmla="*/ 561976 w 2471738"/>
              <a:gd name="connsiteY171" fmla="*/ 1071563 h 1659731"/>
              <a:gd name="connsiteX172" fmla="*/ 514351 w 2471738"/>
              <a:gd name="connsiteY172" fmla="*/ 1138238 h 1659731"/>
              <a:gd name="connsiteX173" fmla="*/ 452438 w 2471738"/>
              <a:gd name="connsiteY173" fmla="*/ 1235869 h 1659731"/>
              <a:gd name="connsiteX174" fmla="*/ 390526 w 2471738"/>
              <a:gd name="connsiteY174" fmla="*/ 1369219 h 1659731"/>
              <a:gd name="connsiteX175" fmla="*/ 338138 w 2471738"/>
              <a:gd name="connsiteY175" fmla="*/ 1495425 h 1659731"/>
              <a:gd name="connsiteX176" fmla="*/ 314326 w 2471738"/>
              <a:gd name="connsiteY176" fmla="*/ 1564481 h 1659731"/>
              <a:gd name="connsiteX177" fmla="*/ 297657 w 2471738"/>
              <a:gd name="connsiteY177"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54769 w 2471738"/>
              <a:gd name="connsiteY5" fmla="*/ 1543050 h 1659731"/>
              <a:gd name="connsiteX6" fmla="*/ 21432 w 2471738"/>
              <a:gd name="connsiteY6" fmla="*/ 1466850 h 1659731"/>
              <a:gd name="connsiteX7" fmla="*/ 21432 w 2471738"/>
              <a:gd name="connsiteY7" fmla="*/ 1385888 h 1659731"/>
              <a:gd name="connsiteX8" fmla="*/ 19051 w 2471738"/>
              <a:gd name="connsiteY8" fmla="*/ 1319213 h 1659731"/>
              <a:gd name="connsiteX9" fmla="*/ 7144 w 2471738"/>
              <a:gd name="connsiteY9" fmla="*/ 1233488 h 1659731"/>
              <a:gd name="connsiteX10" fmla="*/ 4763 w 2471738"/>
              <a:gd name="connsiteY10" fmla="*/ 1147763 h 1659731"/>
              <a:gd name="connsiteX11" fmla="*/ 7144 w 2471738"/>
              <a:gd name="connsiteY11" fmla="*/ 1057275 h 1659731"/>
              <a:gd name="connsiteX12" fmla="*/ 0 w 2471738"/>
              <a:gd name="connsiteY12" fmla="*/ 973932 h 1659731"/>
              <a:gd name="connsiteX13" fmla="*/ 9525 w 2471738"/>
              <a:gd name="connsiteY13" fmla="*/ 952500 h 1659731"/>
              <a:gd name="connsiteX14" fmla="*/ 23813 w 2471738"/>
              <a:gd name="connsiteY14" fmla="*/ 919163 h 1659731"/>
              <a:gd name="connsiteX15" fmla="*/ 30957 w 2471738"/>
              <a:gd name="connsiteY15" fmla="*/ 907256 h 1659731"/>
              <a:gd name="connsiteX16" fmla="*/ 80963 w 2471738"/>
              <a:gd name="connsiteY16" fmla="*/ 835819 h 1659731"/>
              <a:gd name="connsiteX17" fmla="*/ 128588 w 2471738"/>
              <a:gd name="connsiteY17" fmla="*/ 769144 h 1659731"/>
              <a:gd name="connsiteX18" fmla="*/ 180976 w 2471738"/>
              <a:gd name="connsiteY18" fmla="*/ 716756 h 1659731"/>
              <a:gd name="connsiteX19" fmla="*/ 242888 w 2471738"/>
              <a:gd name="connsiteY19" fmla="*/ 671513 h 1659731"/>
              <a:gd name="connsiteX20" fmla="*/ 273844 w 2471738"/>
              <a:gd name="connsiteY20" fmla="*/ 638175 h 1659731"/>
              <a:gd name="connsiteX21" fmla="*/ 309563 w 2471738"/>
              <a:gd name="connsiteY21" fmla="*/ 592931 h 1659731"/>
              <a:gd name="connsiteX22" fmla="*/ 314326 w 2471738"/>
              <a:gd name="connsiteY22" fmla="*/ 545306 h 1659731"/>
              <a:gd name="connsiteX23" fmla="*/ 326232 w 2471738"/>
              <a:gd name="connsiteY23" fmla="*/ 509588 h 1659731"/>
              <a:gd name="connsiteX24" fmla="*/ 333376 w 2471738"/>
              <a:gd name="connsiteY24" fmla="*/ 507206 h 1659731"/>
              <a:gd name="connsiteX25" fmla="*/ 347663 w 2471738"/>
              <a:gd name="connsiteY25" fmla="*/ 497681 h 1659731"/>
              <a:gd name="connsiteX26" fmla="*/ 361951 w 2471738"/>
              <a:gd name="connsiteY26" fmla="*/ 485775 h 1659731"/>
              <a:gd name="connsiteX27" fmla="*/ 366713 w 2471738"/>
              <a:gd name="connsiteY27" fmla="*/ 464344 h 1659731"/>
              <a:gd name="connsiteX28" fmla="*/ 376238 w 2471738"/>
              <a:gd name="connsiteY28" fmla="*/ 445294 h 1659731"/>
              <a:gd name="connsiteX29" fmla="*/ 390526 w 2471738"/>
              <a:gd name="connsiteY29" fmla="*/ 435769 h 1659731"/>
              <a:gd name="connsiteX30" fmla="*/ 395288 w 2471738"/>
              <a:gd name="connsiteY30" fmla="*/ 428625 h 1659731"/>
              <a:gd name="connsiteX31" fmla="*/ 402432 w 2471738"/>
              <a:gd name="connsiteY31" fmla="*/ 421481 h 1659731"/>
              <a:gd name="connsiteX32" fmla="*/ 407194 w 2471738"/>
              <a:gd name="connsiteY32" fmla="*/ 411956 h 1659731"/>
              <a:gd name="connsiteX33" fmla="*/ 414338 w 2471738"/>
              <a:gd name="connsiteY33" fmla="*/ 404813 h 1659731"/>
              <a:gd name="connsiteX34" fmla="*/ 431007 w 2471738"/>
              <a:gd name="connsiteY34" fmla="*/ 397669 h 1659731"/>
              <a:gd name="connsiteX35" fmla="*/ 438151 w 2471738"/>
              <a:gd name="connsiteY35" fmla="*/ 392906 h 1659731"/>
              <a:gd name="connsiteX36" fmla="*/ 454819 w 2471738"/>
              <a:gd name="connsiteY36" fmla="*/ 388144 h 1659731"/>
              <a:gd name="connsiteX37" fmla="*/ 461963 w 2471738"/>
              <a:gd name="connsiteY37" fmla="*/ 385763 h 1659731"/>
              <a:gd name="connsiteX38" fmla="*/ 469107 w 2471738"/>
              <a:gd name="connsiteY38" fmla="*/ 378619 h 1659731"/>
              <a:gd name="connsiteX39" fmla="*/ 476251 w 2471738"/>
              <a:gd name="connsiteY39" fmla="*/ 373856 h 1659731"/>
              <a:gd name="connsiteX40" fmla="*/ 481013 w 2471738"/>
              <a:gd name="connsiteY40" fmla="*/ 366713 h 1659731"/>
              <a:gd name="connsiteX41" fmla="*/ 492919 w 2471738"/>
              <a:gd name="connsiteY41" fmla="*/ 364331 h 1659731"/>
              <a:gd name="connsiteX42" fmla="*/ 500063 w 2471738"/>
              <a:gd name="connsiteY42" fmla="*/ 361950 h 1659731"/>
              <a:gd name="connsiteX43" fmla="*/ 531019 w 2471738"/>
              <a:gd name="connsiteY43" fmla="*/ 345281 h 1659731"/>
              <a:gd name="connsiteX44" fmla="*/ 547688 w 2471738"/>
              <a:gd name="connsiteY44" fmla="*/ 333375 h 1659731"/>
              <a:gd name="connsiteX45" fmla="*/ 554832 w 2471738"/>
              <a:gd name="connsiteY45" fmla="*/ 328613 h 1659731"/>
              <a:gd name="connsiteX46" fmla="*/ 561976 w 2471738"/>
              <a:gd name="connsiteY46" fmla="*/ 321469 h 1659731"/>
              <a:gd name="connsiteX47" fmla="*/ 571501 w 2471738"/>
              <a:gd name="connsiteY47" fmla="*/ 319088 h 1659731"/>
              <a:gd name="connsiteX48" fmla="*/ 583407 w 2471738"/>
              <a:gd name="connsiteY48" fmla="*/ 311944 h 1659731"/>
              <a:gd name="connsiteX49" fmla="*/ 590551 w 2471738"/>
              <a:gd name="connsiteY49" fmla="*/ 307181 h 1659731"/>
              <a:gd name="connsiteX50" fmla="*/ 609601 w 2471738"/>
              <a:gd name="connsiteY50" fmla="*/ 302419 h 1659731"/>
              <a:gd name="connsiteX51" fmla="*/ 619126 w 2471738"/>
              <a:gd name="connsiteY51" fmla="*/ 297656 h 1659731"/>
              <a:gd name="connsiteX52" fmla="*/ 628651 w 2471738"/>
              <a:gd name="connsiteY52" fmla="*/ 295275 h 1659731"/>
              <a:gd name="connsiteX53" fmla="*/ 633413 w 2471738"/>
              <a:gd name="connsiteY53" fmla="*/ 288131 h 1659731"/>
              <a:gd name="connsiteX54" fmla="*/ 659607 w 2471738"/>
              <a:gd name="connsiteY54" fmla="*/ 278606 h 1659731"/>
              <a:gd name="connsiteX55" fmla="*/ 688182 w 2471738"/>
              <a:gd name="connsiteY55" fmla="*/ 271463 h 1659731"/>
              <a:gd name="connsiteX56" fmla="*/ 702469 w 2471738"/>
              <a:gd name="connsiteY56" fmla="*/ 273844 h 1659731"/>
              <a:gd name="connsiteX57" fmla="*/ 716757 w 2471738"/>
              <a:gd name="connsiteY57" fmla="*/ 264319 h 1659731"/>
              <a:gd name="connsiteX58" fmla="*/ 731044 w 2471738"/>
              <a:gd name="connsiteY58" fmla="*/ 257175 h 1659731"/>
              <a:gd name="connsiteX59" fmla="*/ 750094 w 2471738"/>
              <a:gd name="connsiteY59" fmla="*/ 250031 h 1659731"/>
              <a:gd name="connsiteX60" fmla="*/ 762001 w 2471738"/>
              <a:gd name="connsiteY60" fmla="*/ 240506 h 1659731"/>
              <a:gd name="connsiteX61" fmla="*/ 776288 w 2471738"/>
              <a:gd name="connsiteY61" fmla="*/ 233363 h 1659731"/>
              <a:gd name="connsiteX62" fmla="*/ 783432 w 2471738"/>
              <a:gd name="connsiteY62" fmla="*/ 228600 h 1659731"/>
              <a:gd name="connsiteX63" fmla="*/ 790576 w 2471738"/>
              <a:gd name="connsiteY63" fmla="*/ 226219 h 1659731"/>
              <a:gd name="connsiteX64" fmla="*/ 840582 w 2471738"/>
              <a:gd name="connsiteY64" fmla="*/ 223838 h 1659731"/>
              <a:gd name="connsiteX65" fmla="*/ 862013 w 2471738"/>
              <a:gd name="connsiteY65" fmla="*/ 221456 h 1659731"/>
              <a:gd name="connsiteX66" fmla="*/ 869157 w 2471738"/>
              <a:gd name="connsiteY66" fmla="*/ 219075 h 1659731"/>
              <a:gd name="connsiteX67" fmla="*/ 902494 w 2471738"/>
              <a:gd name="connsiteY67" fmla="*/ 214313 h 1659731"/>
              <a:gd name="connsiteX68" fmla="*/ 912019 w 2471738"/>
              <a:gd name="connsiteY68" fmla="*/ 197644 h 1659731"/>
              <a:gd name="connsiteX69" fmla="*/ 916782 w 2471738"/>
              <a:gd name="connsiteY69" fmla="*/ 183356 h 1659731"/>
              <a:gd name="connsiteX70" fmla="*/ 919163 w 2471738"/>
              <a:gd name="connsiteY70" fmla="*/ 176213 h 1659731"/>
              <a:gd name="connsiteX71" fmla="*/ 928688 w 2471738"/>
              <a:gd name="connsiteY71" fmla="*/ 171450 h 1659731"/>
              <a:gd name="connsiteX72" fmla="*/ 940594 w 2471738"/>
              <a:gd name="connsiteY72" fmla="*/ 169069 h 1659731"/>
              <a:gd name="connsiteX73" fmla="*/ 988219 w 2471738"/>
              <a:gd name="connsiteY73" fmla="*/ 164306 h 1659731"/>
              <a:gd name="connsiteX74" fmla="*/ 1026319 w 2471738"/>
              <a:gd name="connsiteY74" fmla="*/ 154781 h 1659731"/>
              <a:gd name="connsiteX75" fmla="*/ 1050132 w 2471738"/>
              <a:gd name="connsiteY75" fmla="*/ 140494 h 1659731"/>
              <a:gd name="connsiteX76" fmla="*/ 1057276 w 2471738"/>
              <a:gd name="connsiteY76" fmla="*/ 138113 h 1659731"/>
              <a:gd name="connsiteX77" fmla="*/ 1102519 w 2471738"/>
              <a:gd name="connsiteY77" fmla="*/ 135731 h 1659731"/>
              <a:gd name="connsiteX78" fmla="*/ 1131094 w 2471738"/>
              <a:gd name="connsiteY78" fmla="*/ 128588 h 1659731"/>
              <a:gd name="connsiteX79" fmla="*/ 1145382 w 2471738"/>
              <a:gd name="connsiteY79" fmla="*/ 116681 h 1659731"/>
              <a:gd name="connsiteX80" fmla="*/ 1157288 w 2471738"/>
              <a:gd name="connsiteY80" fmla="*/ 111919 h 1659731"/>
              <a:gd name="connsiteX81" fmla="*/ 1166813 w 2471738"/>
              <a:gd name="connsiteY81" fmla="*/ 104775 h 1659731"/>
              <a:gd name="connsiteX82" fmla="*/ 1178719 w 2471738"/>
              <a:gd name="connsiteY82" fmla="*/ 100013 h 1659731"/>
              <a:gd name="connsiteX83" fmla="*/ 1195388 w 2471738"/>
              <a:gd name="connsiteY83" fmla="*/ 92869 h 1659731"/>
              <a:gd name="connsiteX84" fmla="*/ 1204913 w 2471738"/>
              <a:gd name="connsiteY84" fmla="*/ 85725 h 1659731"/>
              <a:gd name="connsiteX85" fmla="*/ 1228726 w 2471738"/>
              <a:gd name="connsiteY85" fmla="*/ 76200 h 1659731"/>
              <a:gd name="connsiteX86" fmla="*/ 1250157 w 2471738"/>
              <a:gd name="connsiteY86" fmla="*/ 66675 h 1659731"/>
              <a:gd name="connsiteX87" fmla="*/ 1285876 w 2471738"/>
              <a:gd name="connsiteY87" fmla="*/ 64294 h 1659731"/>
              <a:gd name="connsiteX88" fmla="*/ 1300163 w 2471738"/>
              <a:gd name="connsiteY88" fmla="*/ 59531 h 1659731"/>
              <a:gd name="connsiteX89" fmla="*/ 1312069 w 2471738"/>
              <a:gd name="connsiteY89" fmla="*/ 54769 h 1659731"/>
              <a:gd name="connsiteX90" fmla="*/ 1331119 w 2471738"/>
              <a:gd name="connsiteY90" fmla="*/ 50006 h 1659731"/>
              <a:gd name="connsiteX91" fmla="*/ 1340644 w 2471738"/>
              <a:gd name="connsiteY91" fmla="*/ 47625 h 1659731"/>
              <a:gd name="connsiteX92" fmla="*/ 1350169 w 2471738"/>
              <a:gd name="connsiteY92" fmla="*/ 45244 h 1659731"/>
              <a:gd name="connsiteX93" fmla="*/ 1376363 w 2471738"/>
              <a:gd name="connsiteY93" fmla="*/ 42863 h 1659731"/>
              <a:gd name="connsiteX94" fmla="*/ 1393032 w 2471738"/>
              <a:gd name="connsiteY94" fmla="*/ 33338 h 1659731"/>
              <a:gd name="connsiteX95" fmla="*/ 1400176 w 2471738"/>
              <a:gd name="connsiteY95" fmla="*/ 30956 h 1659731"/>
              <a:gd name="connsiteX96" fmla="*/ 1407319 w 2471738"/>
              <a:gd name="connsiteY96" fmla="*/ 23813 h 1659731"/>
              <a:gd name="connsiteX97" fmla="*/ 1433513 w 2471738"/>
              <a:gd name="connsiteY97" fmla="*/ 11906 h 1659731"/>
              <a:gd name="connsiteX98" fmla="*/ 1538288 w 2471738"/>
              <a:gd name="connsiteY98" fmla="*/ 4763 h 1659731"/>
              <a:gd name="connsiteX99" fmla="*/ 1576388 w 2471738"/>
              <a:gd name="connsiteY99" fmla="*/ 0 h 1659731"/>
              <a:gd name="connsiteX100" fmla="*/ 1690688 w 2471738"/>
              <a:gd name="connsiteY100" fmla="*/ 2381 h 1659731"/>
              <a:gd name="connsiteX101" fmla="*/ 1716882 w 2471738"/>
              <a:gd name="connsiteY101" fmla="*/ 9525 h 1659731"/>
              <a:gd name="connsiteX102" fmla="*/ 1724026 w 2471738"/>
              <a:gd name="connsiteY102" fmla="*/ 23813 h 1659731"/>
              <a:gd name="connsiteX103" fmla="*/ 1726407 w 2471738"/>
              <a:gd name="connsiteY103" fmla="*/ 50006 h 1659731"/>
              <a:gd name="connsiteX104" fmla="*/ 1728788 w 2471738"/>
              <a:gd name="connsiteY104" fmla="*/ 57150 h 1659731"/>
              <a:gd name="connsiteX105" fmla="*/ 1735932 w 2471738"/>
              <a:gd name="connsiteY105" fmla="*/ 61913 h 1659731"/>
              <a:gd name="connsiteX106" fmla="*/ 1745457 w 2471738"/>
              <a:gd name="connsiteY106" fmla="*/ 71438 h 1659731"/>
              <a:gd name="connsiteX107" fmla="*/ 1774032 w 2471738"/>
              <a:gd name="connsiteY107" fmla="*/ 78581 h 1659731"/>
              <a:gd name="connsiteX108" fmla="*/ 1812132 w 2471738"/>
              <a:gd name="connsiteY108" fmla="*/ 76200 h 1659731"/>
              <a:gd name="connsiteX109" fmla="*/ 1854994 w 2471738"/>
              <a:gd name="connsiteY109" fmla="*/ 76200 h 1659731"/>
              <a:gd name="connsiteX110" fmla="*/ 1869282 w 2471738"/>
              <a:gd name="connsiteY110" fmla="*/ 78581 h 1659731"/>
              <a:gd name="connsiteX111" fmla="*/ 1876426 w 2471738"/>
              <a:gd name="connsiteY111" fmla="*/ 83344 h 1659731"/>
              <a:gd name="connsiteX112" fmla="*/ 1883569 w 2471738"/>
              <a:gd name="connsiteY112" fmla="*/ 85725 h 1659731"/>
              <a:gd name="connsiteX113" fmla="*/ 1888332 w 2471738"/>
              <a:gd name="connsiteY113" fmla="*/ 92869 h 1659731"/>
              <a:gd name="connsiteX114" fmla="*/ 1902619 w 2471738"/>
              <a:gd name="connsiteY114" fmla="*/ 97631 h 1659731"/>
              <a:gd name="connsiteX115" fmla="*/ 1943101 w 2471738"/>
              <a:gd name="connsiteY115" fmla="*/ 97631 h 1659731"/>
              <a:gd name="connsiteX116" fmla="*/ 1950244 w 2471738"/>
              <a:gd name="connsiteY116" fmla="*/ 104775 h 1659731"/>
              <a:gd name="connsiteX117" fmla="*/ 1957388 w 2471738"/>
              <a:gd name="connsiteY117" fmla="*/ 109538 h 1659731"/>
              <a:gd name="connsiteX118" fmla="*/ 1962151 w 2471738"/>
              <a:gd name="connsiteY118" fmla="*/ 116681 h 1659731"/>
              <a:gd name="connsiteX119" fmla="*/ 1976438 w 2471738"/>
              <a:gd name="connsiteY119" fmla="*/ 123825 h 1659731"/>
              <a:gd name="connsiteX120" fmla="*/ 1985963 w 2471738"/>
              <a:gd name="connsiteY120" fmla="*/ 135731 h 1659731"/>
              <a:gd name="connsiteX121" fmla="*/ 2019301 w 2471738"/>
              <a:gd name="connsiteY121" fmla="*/ 138113 h 1659731"/>
              <a:gd name="connsiteX122" fmla="*/ 2035969 w 2471738"/>
              <a:gd name="connsiteY122" fmla="*/ 135731 h 1659731"/>
              <a:gd name="connsiteX123" fmla="*/ 2045494 w 2471738"/>
              <a:gd name="connsiteY123" fmla="*/ 138113 h 1659731"/>
              <a:gd name="connsiteX124" fmla="*/ 2074069 w 2471738"/>
              <a:gd name="connsiteY124" fmla="*/ 142875 h 1659731"/>
              <a:gd name="connsiteX125" fmla="*/ 2109788 w 2471738"/>
              <a:gd name="connsiteY125" fmla="*/ 140494 h 1659731"/>
              <a:gd name="connsiteX126" fmla="*/ 2121694 w 2471738"/>
              <a:gd name="connsiteY126" fmla="*/ 138113 h 1659731"/>
              <a:gd name="connsiteX127" fmla="*/ 2128838 w 2471738"/>
              <a:gd name="connsiteY127" fmla="*/ 140494 h 1659731"/>
              <a:gd name="connsiteX128" fmla="*/ 2145507 w 2471738"/>
              <a:gd name="connsiteY128" fmla="*/ 142875 h 1659731"/>
              <a:gd name="connsiteX129" fmla="*/ 2155032 w 2471738"/>
              <a:gd name="connsiteY129" fmla="*/ 145256 h 1659731"/>
              <a:gd name="connsiteX130" fmla="*/ 2207419 w 2471738"/>
              <a:gd name="connsiteY130" fmla="*/ 150019 h 1659731"/>
              <a:gd name="connsiteX131" fmla="*/ 2240757 w 2471738"/>
              <a:gd name="connsiteY131" fmla="*/ 150019 h 1659731"/>
              <a:gd name="connsiteX132" fmla="*/ 2255044 w 2471738"/>
              <a:gd name="connsiteY132" fmla="*/ 161925 h 1659731"/>
              <a:gd name="connsiteX133" fmla="*/ 2274094 w 2471738"/>
              <a:gd name="connsiteY133" fmla="*/ 173831 h 1659731"/>
              <a:gd name="connsiteX134" fmla="*/ 2288382 w 2471738"/>
              <a:gd name="connsiteY134" fmla="*/ 178594 h 1659731"/>
              <a:gd name="connsiteX135" fmla="*/ 2295526 w 2471738"/>
              <a:gd name="connsiteY135" fmla="*/ 185738 h 1659731"/>
              <a:gd name="connsiteX136" fmla="*/ 2309813 w 2471738"/>
              <a:gd name="connsiteY136" fmla="*/ 190500 h 1659731"/>
              <a:gd name="connsiteX137" fmla="*/ 2319338 w 2471738"/>
              <a:gd name="connsiteY137" fmla="*/ 195263 h 1659731"/>
              <a:gd name="connsiteX138" fmla="*/ 2340769 w 2471738"/>
              <a:gd name="connsiteY138" fmla="*/ 200025 h 1659731"/>
              <a:gd name="connsiteX139" fmla="*/ 2374107 w 2471738"/>
              <a:gd name="connsiteY139" fmla="*/ 209550 h 1659731"/>
              <a:gd name="connsiteX140" fmla="*/ 2386013 w 2471738"/>
              <a:gd name="connsiteY140" fmla="*/ 221456 h 1659731"/>
              <a:gd name="connsiteX141" fmla="*/ 2397919 w 2471738"/>
              <a:gd name="connsiteY141" fmla="*/ 228600 h 1659731"/>
              <a:gd name="connsiteX142" fmla="*/ 2402682 w 2471738"/>
              <a:gd name="connsiteY142" fmla="*/ 235744 h 1659731"/>
              <a:gd name="connsiteX143" fmla="*/ 2412207 w 2471738"/>
              <a:gd name="connsiteY143" fmla="*/ 240506 h 1659731"/>
              <a:gd name="connsiteX144" fmla="*/ 2421732 w 2471738"/>
              <a:gd name="connsiteY144" fmla="*/ 247650 h 1659731"/>
              <a:gd name="connsiteX145" fmla="*/ 2428876 w 2471738"/>
              <a:gd name="connsiteY145" fmla="*/ 252413 h 1659731"/>
              <a:gd name="connsiteX146" fmla="*/ 2433638 w 2471738"/>
              <a:gd name="connsiteY146" fmla="*/ 261938 h 1659731"/>
              <a:gd name="connsiteX147" fmla="*/ 2447926 w 2471738"/>
              <a:gd name="connsiteY147" fmla="*/ 271463 h 1659731"/>
              <a:gd name="connsiteX148" fmla="*/ 2466976 w 2471738"/>
              <a:gd name="connsiteY148" fmla="*/ 290513 h 1659731"/>
              <a:gd name="connsiteX149" fmla="*/ 2471738 w 2471738"/>
              <a:gd name="connsiteY149" fmla="*/ 290513 h 1659731"/>
              <a:gd name="connsiteX150" fmla="*/ 2471738 w 2471738"/>
              <a:gd name="connsiteY150" fmla="*/ 340519 h 1659731"/>
              <a:gd name="connsiteX151" fmla="*/ 2371726 w 2471738"/>
              <a:gd name="connsiteY151" fmla="*/ 307181 h 1659731"/>
              <a:gd name="connsiteX152" fmla="*/ 2264569 w 2471738"/>
              <a:gd name="connsiteY152" fmla="*/ 290513 h 1659731"/>
              <a:gd name="connsiteX153" fmla="*/ 2195513 w 2471738"/>
              <a:gd name="connsiteY153" fmla="*/ 290513 h 1659731"/>
              <a:gd name="connsiteX154" fmla="*/ 2145507 w 2471738"/>
              <a:gd name="connsiteY154" fmla="*/ 288131 h 1659731"/>
              <a:gd name="connsiteX155" fmla="*/ 2064544 w 2471738"/>
              <a:gd name="connsiteY155" fmla="*/ 271463 h 1659731"/>
              <a:gd name="connsiteX156" fmla="*/ 1964532 w 2471738"/>
              <a:gd name="connsiteY156" fmla="*/ 261938 h 1659731"/>
              <a:gd name="connsiteX157" fmla="*/ 1862138 w 2471738"/>
              <a:gd name="connsiteY157" fmla="*/ 259556 h 1659731"/>
              <a:gd name="connsiteX158" fmla="*/ 1819276 w 2471738"/>
              <a:gd name="connsiteY158" fmla="*/ 259556 h 1659731"/>
              <a:gd name="connsiteX159" fmla="*/ 1669257 w 2471738"/>
              <a:gd name="connsiteY159" fmla="*/ 280988 h 1659731"/>
              <a:gd name="connsiteX160" fmla="*/ 1576388 w 2471738"/>
              <a:gd name="connsiteY160" fmla="*/ 309563 h 1659731"/>
              <a:gd name="connsiteX161" fmla="*/ 1459707 w 2471738"/>
              <a:gd name="connsiteY161" fmla="*/ 359569 h 1659731"/>
              <a:gd name="connsiteX162" fmla="*/ 1354932 w 2471738"/>
              <a:gd name="connsiteY162" fmla="*/ 407194 h 1659731"/>
              <a:gd name="connsiteX163" fmla="*/ 1264444 w 2471738"/>
              <a:gd name="connsiteY163" fmla="*/ 497681 h 1659731"/>
              <a:gd name="connsiteX164" fmla="*/ 1190626 w 2471738"/>
              <a:gd name="connsiteY164" fmla="*/ 569119 h 1659731"/>
              <a:gd name="connsiteX165" fmla="*/ 1107282 w 2471738"/>
              <a:gd name="connsiteY165" fmla="*/ 638175 h 1659731"/>
              <a:gd name="connsiteX166" fmla="*/ 1007269 w 2471738"/>
              <a:gd name="connsiteY166" fmla="*/ 719138 h 1659731"/>
              <a:gd name="connsiteX167" fmla="*/ 907257 w 2471738"/>
              <a:gd name="connsiteY167" fmla="*/ 788194 h 1659731"/>
              <a:gd name="connsiteX168" fmla="*/ 790576 w 2471738"/>
              <a:gd name="connsiteY168" fmla="*/ 869156 h 1659731"/>
              <a:gd name="connsiteX169" fmla="*/ 650082 w 2471738"/>
              <a:gd name="connsiteY169" fmla="*/ 978694 h 1659731"/>
              <a:gd name="connsiteX170" fmla="*/ 561976 w 2471738"/>
              <a:gd name="connsiteY170" fmla="*/ 1071563 h 1659731"/>
              <a:gd name="connsiteX171" fmla="*/ 514351 w 2471738"/>
              <a:gd name="connsiteY171" fmla="*/ 1138238 h 1659731"/>
              <a:gd name="connsiteX172" fmla="*/ 452438 w 2471738"/>
              <a:gd name="connsiteY172" fmla="*/ 1235869 h 1659731"/>
              <a:gd name="connsiteX173" fmla="*/ 390526 w 2471738"/>
              <a:gd name="connsiteY173" fmla="*/ 1369219 h 1659731"/>
              <a:gd name="connsiteX174" fmla="*/ 338138 w 2471738"/>
              <a:gd name="connsiteY174" fmla="*/ 1495425 h 1659731"/>
              <a:gd name="connsiteX175" fmla="*/ 314326 w 2471738"/>
              <a:gd name="connsiteY175" fmla="*/ 1564481 h 1659731"/>
              <a:gd name="connsiteX176" fmla="*/ 297657 w 2471738"/>
              <a:gd name="connsiteY176"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4769 w 2471738"/>
              <a:gd name="connsiteY4" fmla="*/ 1543050 h 1659731"/>
              <a:gd name="connsiteX5" fmla="*/ 21432 w 2471738"/>
              <a:gd name="connsiteY5" fmla="*/ 1466850 h 1659731"/>
              <a:gd name="connsiteX6" fmla="*/ 21432 w 2471738"/>
              <a:gd name="connsiteY6" fmla="*/ 1385888 h 1659731"/>
              <a:gd name="connsiteX7" fmla="*/ 19051 w 2471738"/>
              <a:gd name="connsiteY7" fmla="*/ 1319213 h 1659731"/>
              <a:gd name="connsiteX8" fmla="*/ 7144 w 2471738"/>
              <a:gd name="connsiteY8" fmla="*/ 1233488 h 1659731"/>
              <a:gd name="connsiteX9" fmla="*/ 4763 w 2471738"/>
              <a:gd name="connsiteY9" fmla="*/ 1147763 h 1659731"/>
              <a:gd name="connsiteX10" fmla="*/ 7144 w 2471738"/>
              <a:gd name="connsiteY10" fmla="*/ 1057275 h 1659731"/>
              <a:gd name="connsiteX11" fmla="*/ 0 w 2471738"/>
              <a:gd name="connsiteY11" fmla="*/ 973932 h 1659731"/>
              <a:gd name="connsiteX12" fmla="*/ 9525 w 2471738"/>
              <a:gd name="connsiteY12" fmla="*/ 952500 h 1659731"/>
              <a:gd name="connsiteX13" fmla="*/ 23813 w 2471738"/>
              <a:gd name="connsiteY13" fmla="*/ 919163 h 1659731"/>
              <a:gd name="connsiteX14" fmla="*/ 30957 w 2471738"/>
              <a:gd name="connsiteY14" fmla="*/ 907256 h 1659731"/>
              <a:gd name="connsiteX15" fmla="*/ 80963 w 2471738"/>
              <a:gd name="connsiteY15" fmla="*/ 835819 h 1659731"/>
              <a:gd name="connsiteX16" fmla="*/ 128588 w 2471738"/>
              <a:gd name="connsiteY16" fmla="*/ 769144 h 1659731"/>
              <a:gd name="connsiteX17" fmla="*/ 180976 w 2471738"/>
              <a:gd name="connsiteY17" fmla="*/ 716756 h 1659731"/>
              <a:gd name="connsiteX18" fmla="*/ 242888 w 2471738"/>
              <a:gd name="connsiteY18" fmla="*/ 671513 h 1659731"/>
              <a:gd name="connsiteX19" fmla="*/ 273844 w 2471738"/>
              <a:gd name="connsiteY19" fmla="*/ 638175 h 1659731"/>
              <a:gd name="connsiteX20" fmla="*/ 309563 w 2471738"/>
              <a:gd name="connsiteY20" fmla="*/ 592931 h 1659731"/>
              <a:gd name="connsiteX21" fmla="*/ 314326 w 2471738"/>
              <a:gd name="connsiteY21" fmla="*/ 545306 h 1659731"/>
              <a:gd name="connsiteX22" fmla="*/ 326232 w 2471738"/>
              <a:gd name="connsiteY22" fmla="*/ 509588 h 1659731"/>
              <a:gd name="connsiteX23" fmla="*/ 333376 w 2471738"/>
              <a:gd name="connsiteY23" fmla="*/ 507206 h 1659731"/>
              <a:gd name="connsiteX24" fmla="*/ 347663 w 2471738"/>
              <a:gd name="connsiteY24" fmla="*/ 497681 h 1659731"/>
              <a:gd name="connsiteX25" fmla="*/ 361951 w 2471738"/>
              <a:gd name="connsiteY25" fmla="*/ 485775 h 1659731"/>
              <a:gd name="connsiteX26" fmla="*/ 366713 w 2471738"/>
              <a:gd name="connsiteY26" fmla="*/ 464344 h 1659731"/>
              <a:gd name="connsiteX27" fmla="*/ 376238 w 2471738"/>
              <a:gd name="connsiteY27" fmla="*/ 445294 h 1659731"/>
              <a:gd name="connsiteX28" fmla="*/ 390526 w 2471738"/>
              <a:gd name="connsiteY28" fmla="*/ 435769 h 1659731"/>
              <a:gd name="connsiteX29" fmla="*/ 395288 w 2471738"/>
              <a:gd name="connsiteY29" fmla="*/ 428625 h 1659731"/>
              <a:gd name="connsiteX30" fmla="*/ 402432 w 2471738"/>
              <a:gd name="connsiteY30" fmla="*/ 421481 h 1659731"/>
              <a:gd name="connsiteX31" fmla="*/ 407194 w 2471738"/>
              <a:gd name="connsiteY31" fmla="*/ 411956 h 1659731"/>
              <a:gd name="connsiteX32" fmla="*/ 414338 w 2471738"/>
              <a:gd name="connsiteY32" fmla="*/ 404813 h 1659731"/>
              <a:gd name="connsiteX33" fmla="*/ 431007 w 2471738"/>
              <a:gd name="connsiteY33" fmla="*/ 397669 h 1659731"/>
              <a:gd name="connsiteX34" fmla="*/ 438151 w 2471738"/>
              <a:gd name="connsiteY34" fmla="*/ 392906 h 1659731"/>
              <a:gd name="connsiteX35" fmla="*/ 454819 w 2471738"/>
              <a:gd name="connsiteY35" fmla="*/ 388144 h 1659731"/>
              <a:gd name="connsiteX36" fmla="*/ 461963 w 2471738"/>
              <a:gd name="connsiteY36" fmla="*/ 385763 h 1659731"/>
              <a:gd name="connsiteX37" fmla="*/ 469107 w 2471738"/>
              <a:gd name="connsiteY37" fmla="*/ 378619 h 1659731"/>
              <a:gd name="connsiteX38" fmla="*/ 476251 w 2471738"/>
              <a:gd name="connsiteY38" fmla="*/ 373856 h 1659731"/>
              <a:gd name="connsiteX39" fmla="*/ 481013 w 2471738"/>
              <a:gd name="connsiteY39" fmla="*/ 366713 h 1659731"/>
              <a:gd name="connsiteX40" fmla="*/ 492919 w 2471738"/>
              <a:gd name="connsiteY40" fmla="*/ 364331 h 1659731"/>
              <a:gd name="connsiteX41" fmla="*/ 500063 w 2471738"/>
              <a:gd name="connsiteY41" fmla="*/ 361950 h 1659731"/>
              <a:gd name="connsiteX42" fmla="*/ 531019 w 2471738"/>
              <a:gd name="connsiteY42" fmla="*/ 345281 h 1659731"/>
              <a:gd name="connsiteX43" fmla="*/ 547688 w 2471738"/>
              <a:gd name="connsiteY43" fmla="*/ 333375 h 1659731"/>
              <a:gd name="connsiteX44" fmla="*/ 554832 w 2471738"/>
              <a:gd name="connsiteY44" fmla="*/ 328613 h 1659731"/>
              <a:gd name="connsiteX45" fmla="*/ 561976 w 2471738"/>
              <a:gd name="connsiteY45" fmla="*/ 321469 h 1659731"/>
              <a:gd name="connsiteX46" fmla="*/ 571501 w 2471738"/>
              <a:gd name="connsiteY46" fmla="*/ 319088 h 1659731"/>
              <a:gd name="connsiteX47" fmla="*/ 583407 w 2471738"/>
              <a:gd name="connsiteY47" fmla="*/ 311944 h 1659731"/>
              <a:gd name="connsiteX48" fmla="*/ 590551 w 2471738"/>
              <a:gd name="connsiteY48" fmla="*/ 307181 h 1659731"/>
              <a:gd name="connsiteX49" fmla="*/ 609601 w 2471738"/>
              <a:gd name="connsiteY49" fmla="*/ 302419 h 1659731"/>
              <a:gd name="connsiteX50" fmla="*/ 619126 w 2471738"/>
              <a:gd name="connsiteY50" fmla="*/ 297656 h 1659731"/>
              <a:gd name="connsiteX51" fmla="*/ 628651 w 2471738"/>
              <a:gd name="connsiteY51" fmla="*/ 295275 h 1659731"/>
              <a:gd name="connsiteX52" fmla="*/ 633413 w 2471738"/>
              <a:gd name="connsiteY52" fmla="*/ 288131 h 1659731"/>
              <a:gd name="connsiteX53" fmla="*/ 659607 w 2471738"/>
              <a:gd name="connsiteY53" fmla="*/ 278606 h 1659731"/>
              <a:gd name="connsiteX54" fmla="*/ 688182 w 2471738"/>
              <a:gd name="connsiteY54" fmla="*/ 271463 h 1659731"/>
              <a:gd name="connsiteX55" fmla="*/ 702469 w 2471738"/>
              <a:gd name="connsiteY55" fmla="*/ 273844 h 1659731"/>
              <a:gd name="connsiteX56" fmla="*/ 716757 w 2471738"/>
              <a:gd name="connsiteY56" fmla="*/ 264319 h 1659731"/>
              <a:gd name="connsiteX57" fmla="*/ 731044 w 2471738"/>
              <a:gd name="connsiteY57" fmla="*/ 257175 h 1659731"/>
              <a:gd name="connsiteX58" fmla="*/ 750094 w 2471738"/>
              <a:gd name="connsiteY58" fmla="*/ 250031 h 1659731"/>
              <a:gd name="connsiteX59" fmla="*/ 762001 w 2471738"/>
              <a:gd name="connsiteY59" fmla="*/ 240506 h 1659731"/>
              <a:gd name="connsiteX60" fmla="*/ 776288 w 2471738"/>
              <a:gd name="connsiteY60" fmla="*/ 233363 h 1659731"/>
              <a:gd name="connsiteX61" fmla="*/ 783432 w 2471738"/>
              <a:gd name="connsiteY61" fmla="*/ 228600 h 1659731"/>
              <a:gd name="connsiteX62" fmla="*/ 790576 w 2471738"/>
              <a:gd name="connsiteY62" fmla="*/ 226219 h 1659731"/>
              <a:gd name="connsiteX63" fmla="*/ 840582 w 2471738"/>
              <a:gd name="connsiteY63" fmla="*/ 223838 h 1659731"/>
              <a:gd name="connsiteX64" fmla="*/ 862013 w 2471738"/>
              <a:gd name="connsiteY64" fmla="*/ 221456 h 1659731"/>
              <a:gd name="connsiteX65" fmla="*/ 869157 w 2471738"/>
              <a:gd name="connsiteY65" fmla="*/ 219075 h 1659731"/>
              <a:gd name="connsiteX66" fmla="*/ 902494 w 2471738"/>
              <a:gd name="connsiteY66" fmla="*/ 214313 h 1659731"/>
              <a:gd name="connsiteX67" fmla="*/ 912019 w 2471738"/>
              <a:gd name="connsiteY67" fmla="*/ 197644 h 1659731"/>
              <a:gd name="connsiteX68" fmla="*/ 916782 w 2471738"/>
              <a:gd name="connsiteY68" fmla="*/ 183356 h 1659731"/>
              <a:gd name="connsiteX69" fmla="*/ 919163 w 2471738"/>
              <a:gd name="connsiteY69" fmla="*/ 176213 h 1659731"/>
              <a:gd name="connsiteX70" fmla="*/ 928688 w 2471738"/>
              <a:gd name="connsiteY70" fmla="*/ 171450 h 1659731"/>
              <a:gd name="connsiteX71" fmla="*/ 940594 w 2471738"/>
              <a:gd name="connsiteY71" fmla="*/ 169069 h 1659731"/>
              <a:gd name="connsiteX72" fmla="*/ 988219 w 2471738"/>
              <a:gd name="connsiteY72" fmla="*/ 164306 h 1659731"/>
              <a:gd name="connsiteX73" fmla="*/ 1026319 w 2471738"/>
              <a:gd name="connsiteY73" fmla="*/ 154781 h 1659731"/>
              <a:gd name="connsiteX74" fmla="*/ 1050132 w 2471738"/>
              <a:gd name="connsiteY74" fmla="*/ 140494 h 1659731"/>
              <a:gd name="connsiteX75" fmla="*/ 1057276 w 2471738"/>
              <a:gd name="connsiteY75" fmla="*/ 138113 h 1659731"/>
              <a:gd name="connsiteX76" fmla="*/ 1102519 w 2471738"/>
              <a:gd name="connsiteY76" fmla="*/ 135731 h 1659731"/>
              <a:gd name="connsiteX77" fmla="*/ 1131094 w 2471738"/>
              <a:gd name="connsiteY77" fmla="*/ 128588 h 1659731"/>
              <a:gd name="connsiteX78" fmla="*/ 1145382 w 2471738"/>
              <a:gd name="connsiteY78" fmla="*/ 116681 h 1659731"/>
              <a:gd name="connsiteX79" fmla="*/ 1157288 w 2471738"/>
              <a:gd name="connsiteY79" fmla="*/ 111919 h 1659731"/>
              <a:gd name="connsiteX80" fmla="*/ 1166813 w 2471738"/>
              <a:gd name="connsiteY80" fmla="*/ 104775 h 1659731"/>
              <a:gd name="connsiteX81" fmla="*/ 1178719 w 2471738"/>
              <a:gd name="connsiteY81" fmla="*/ 100013 h 1659731"/>
              <a:gd name="connsiteX82" fmla="*/ 1195388 w 2471738"/>
              <a:gd name="connsiteY82" fmla="*/ 92869 h 1659731"/>
              <a:gd name="connsiteX83" fmla="*/ 1204913 w 2471738"/>
              <a:gd name="connsiteY83" fmla="*/ 85725 h 1659731"/>
              <a:gd name="connsiteX84" fmla="*/ 1228726 w 2471738"/>
              <a:gd name="connsiteY84" fmla="*/ 76200 h 1659731"/>
              <a:gd name="connsiteX85" fmla="*/ 1250157 w 2471738"/>
              <a:gd name="connsiteY85" fmla="*/ 66675 h 1659731"/>
              <a:gd name="connsiteX86" fmla="*/ 1285876 w 2471738"/>
              <a:gd name="connsiteY86" fmla="*/ 64294 h 1659731"/>
              <a:gd name="connsiteX87" fmla="*/ 1300163 w 2471738"/>
              <a:gd name="connsiteY87" fmla="*/ 59531 h 1659731"/>
              <a:gd name="connsiteX88" fmla="*/ 1312069 w 2471738"/>
              <a:gd name="connsiteY88" fmla="*/ 54769 h 1659731"/>
              <a:gd name="connsiteX89" fmla="*/ 1331119 w 2471738"/>
              <a:gd name="connsiteY89" fmla="*/ 50006 h 1659731"/>
              <a:gd name="connsiteX90" fmla="*/ 1340644 w 2471738"/>
              <a:gd name="connsiteY90" fmla="*/ 47625 h 1659731"/>
              <a:gd name="connsiteX91" fmla="*/ 1350169 w 2471738"/>
              <a:gd name="connsiteY91" fmla="*/ 45244 h 1659731"/>
              <a:gd name="connsiteX92" fmla="*/ 1376363 w 2471738"/>
              <a:gd name="connsiteY92" fmla="*/ 42863 h 1659731"/>
              <a:gd name="connsiteX93" fmla="*/ 1393032 w 2471738"/>
              <a:gd name="connsiteY93" fmla="*/ 33338 h 1659731"/>
              <a:gd name="connsiteX94" fmla="*/ 1400176 w 2471738"/>
              <a:gd name="connsiteY94" fmla="*/ 30956 h 1659731"/>
              <a:gd name="connsiteX95" fmla="*/ 1407319 w 2471738"/>
              <a:gd name="connsiteY95" fmla="*/ 23813 h 1659731"/>
              <a:gd name="connsiteX96" fmla="*/ 1433513 w 2471738"/>
              <a:gd name="connsiteY96" fmla="*/ 11906 h 1659731"/>
              <a:gd name="connsiteX97" fmla="*/ 1538288 w 2471738"/>
              <a:gd name="connsiteY97" fmla="*/ 4763 h 1659731"/>
              <a:gd name="connsiteX98" fmla="*/ 1576388 w 2471738"/>
              <a:gd name="connsiteY98" fmla="*/ 0 h 1659731"/>
              <a:gd name="connsiteX99" fmla="*/ 1690688 w 2471738"/>
              <a:gd name="connsiteY99" fmla="*/ 2381 h 1659731"/>
              <a:gd name="connsiteX100" fmla="*/ 1716882 w 2471738"/>
              <a:gd name="connsiteY100" fmla="*/ 9525 h 1659731"/>
              <a:gd name="connsiteX101" fmla="*/ 1724026 w 2471738"/>
              <a:gd name="connsiteY101" fmla="*/ 23813 h 1659731"/>
              <a:gd name="connsiteX102" fmla="*/ 1726407 w 2471738"/>
              <a:gd name="connsiteY102" fmla="*/ 50006 h 1659731"/>
              <a:gd name="connsiteX103" fmla="*/ 1728788 w 2471738"/>
              <a:gd name="connsiteY103" fmla="*/ 57150 h 1659731"/>
              <a:gd name="connsiteX104" fmla="*/ 1735932 w 2471738"/>
              <a:gd name="connsiteY104" fmla="*/ 61913 h 1659731"/>
              <a:gd name="connsiteX105" fmla="*/ 1745457 w 2471738"/>
              <a:gd name="connsiteY105" fmla="*/ 71438 h 1659731"/>
              <a:gd name="connsiteX106" fmla="*/ 1774032 w 2471738"/>
              <a:gd name="connsiteY106" fmla="*/ 78581 h 1659731"/>
              <a:gd name="connsiteX107" fmla="*/ 1812132 w 2471738"/>
              <a:gd name="connsiteY107" fmla="*/ 76200 h 1659731"/>
              <a:gd name="connsiteX108" fmla="*/ 1854994 w 2471738"/>
              <a:gd name="connsiteY108" fmla="*/ 76200 h 1659731"/>
              <a:gd name="connsiteX109" fmla="*/ 1869282 w 2471738"/>
              <a:gd name="connsiteY109" fmla="*/ 78581 h 1659731"/>
              <a:gd name="connsiteX110" fmla="*/ 1876426 w 2471738"/>
              <a:gd name="connsiteY110" fmla="*/ 83344 h 1659731"/>
              <a:gd name="connsiteX111" fmla="*/ 1883569 w 2471738"/>
              <a:gd name="connsiteY111" fmla="*/ 85725 h 1659731"/>
              <a:gd name="connsiteX112" fmla="*/ 1888332 w 2471738"/>
              <a:gd name="connsiteY112" fmla="*/ 92869 h 1659731"/>
              <a:gd name="connsiteX113" fmla="*/ 1902619 w 2471738"/>
              <a:gd name="connsiteY113" fmla="*/ 97631 h 1659731"/>
              <a:gd name="connsiteX114" fmla="*/ 1943101 w 2471738"/>
              <a:gd name="connsiteY114" fmla="*/ 97631 h 1659731"/>
              <a:gd name="connsiteX115" fmla="*/ 1950244 w 2471738"/>
              <a:gd name="connsiteY115" fmla="*/ 104775 h 1659731"/>
              <a:gd name="connsiteX116" fmla="*/ 1957388 w 2471738"/>
              <a:gd name="connsiteY116" fmla="*/ 109538 h 1659731"/>
              <a:gd name="connsiteX117" fmla="*/ 1962151 w 2471738"/>
              <a:gd name="connsiteY117" fmla="*/ 116681 h 1659731"/>
              <a:gd name="connsiteX118" fmla="*/ 1976438 w 2471738"/>
              <a:gd name="connsiteY118" fmla="*/ 123825 h 1659731"/>
              <a:gd name="connsiteX119" fmla="*/ 1985963 w 2471738"/>
              <a:gd name="connsiteY119" fmla="*/ 135731 h 1659731"/>
              <a:gd name="connsiteX120" fmla="*/ 2019301 w 2471738"/>
              <a:gd name="connsiteY120" fmla="*/ 138113 h 1659731"/>
              <a:gd name="connsiteX121" fmla="*/ 2035969 w 2471738"/>
              <a:gd name="connsiteY121" fmla="*/ 135731 h 1659731"/>
              <a:gd name="connsiteX122" fmla="*/ 2045494 w 2471738"/>
              <a:gd name="connsiteY122" fmla="*/ 138113 h 1659731"/>
              <a:gd name="connsiteX123" fmla="*/ 2074069 w 2471738"/>
              <a:gd name="connsiteY123" fmla="*/ 142875 h 1659731"/>
              <a:gd name="connsiteX124" fmla="*/ 2109788 w 2471738"/>
              <a:gd name="connsiteY124" fmla="*/ 140494 h 1659731"/>
              <a:gd name="connsiteX125" fmla="*/ 2121694 w 2471738"/>
              <a:gd name="connsiteY125" fmla="*/ 138113 h 1659731"/>
              <a:gd name="connsiteX126" fmla="*/ 2128838 w 2471738"/>
              <a:gd name="connsiteY126" fmla="*/ 140494 h 1659731"/>
              <a:gd name="connsiteX127" fmla="*/ 2145507 w 2471738"/>
              <a:gd name="connsiteY127" fmla="*/ 142875 h 1659731"/>
              <a:gd name="connsiteX128" fmla="*/ 2155032 w 2471738"/>
              <a:gd name="connsiteY128" fmla="*/ 145256 h 1659731"/>
              <a:gd name="connsiteX129" fmla="*/ 2207419 w 2471738"/>
              <a:gd name="connsiteY129" fmla="*/ 150019 h 1659731"/>
              <a:gd name="connsiteX130" fmla="*/ 2240757 w 2471738"/>
              <a:gd name="connsiteY130" fmla="*/ 150019 h 1659731"/>
              <a:gd name="connsiteX131" fmla="*/ 2255044 w 2471738"/>
              <a:gd name="connsiteY131" fmla="*/ 161925 h 1659731"/>
              <a:gd name="connsiteX132" fmla="*/ 2274094 w 2471738"/>
              <a:gd name="connsiteY132" fmla="*/ 173831 h 1659731"/>
              <a:gd name="connsiteX133" fmla="*/ 2288382 w 2471738"/>
              <a:gd name="connsiteY133" fmla="*/ 178594 h 1659731"/>
              <a:gd name="connsiteX134" fmla="*/ 2295526 w 2471738"/>
              <a:gd name="connsiteY134" fmla="*/ 185738 h 1659731"/>
              <a:gd name="connsiteX135" fmla="*/ 2309813 w 2471738"/>
              <a:gd name="connsiteY135" fmla="*/ 190500 h 1659731"/>
              <a:gd name="connsiteX136" fmla="*/ 2319338 w 2471738"/>
              <a:gd name="connsiteY136" fmla="*/ 195263 h 1659731"/>
              <a:gd name="connsiteX137" fmla="*/ 2340769 w 2471738"/>
              <a:gd name="connsiteY137" fmla="*/ 200025 h 1659731"/>
              <a:gd name="connsiteX138" fmla="*/ 2374107 w 2471738"/>
              <a:gd name="connsiteY138" fmla="*/ 209550 h 1659731"/>
              <a:gd name="connsiteX139" fmla="*/ 2386013 w 2471738"/>
              <a:gd name="connsiteY139" fmla="*/ 221456 h 1659731"/>
              <a:gd name="connsiteX140" fmla="*/ 2397919 w 2471738"/>
              <a:gd name="connsiteY140" fmla="*/ 228600 h 1659731"/>
              <a:gd name="connsiteX141" fmla="*/ 2402682 w 2471738"/>
              <a:gd name="connsiteY141" fmla="*/ 235744 h 1659731"/>
              <a:gd name="connsiteX142" fmla="*/ 2412207 w 2471738"/>
              <a:gd name="connsiteY142" fmla="*/ 240506 h 1659731"/>
              <a:gd name="connsiteX143" fmla="*/ 2421732 w 2471738"/>
              <a:gd name="connsiteY143" fmla="*/ 247650 h 1659731"/>
              <a:gd name="connsiteX144" fmla="*/ 2428876 w 2471738"/>
              <a:gd name="connsiteY144" fmla="*/ 252413 h 1659731"/>
              <a:gd name="connsiteX145" fmla="*/ 2433638 w 2471738"/>
              <a:gd name="connsiteY145" fmla="*/ 261938 h 1659731"/>
              <a:gd name="connsiteX146" fmla="*/ 2447926 w 2471738"/>
              <a:gd name="connsiteY146" fmla="*/ 271463 h 1659731"/>
              <a:gd name="connsiteX147" fmla="*/ 2466976 w 2471738"/>
              <a:gd name="connsiteY147" fmla="*/ 290513 h 1659731"/>
              <a:gd name="connsiteX148" fmla="*/ 2471738 w 2471738"/>
              <a:gd name="connsiteY148" fmla="*/ 290513 h 1659731"/>
              <a:gd name="connsiteX149" fmla="*/ 2471738 w 2471738"/>
              <a:gd name="connsiteY149" fmla="*/ 340519 h 1659731"/>
              <a:gd name="connsiteX150" fmla="*/ 2371726 w 2471738"/>
              <a:gd name="connsiteY150" fmla="*/ 307181 h 1659731"/>
              <a:gd name="connsiteX151" fmla="*/ 2264569 w 2471738"/>
              <a:gd name="connsiteY151" fmla="*/ 290513 h 1659731"/>
              <a:gd name="connsiteX152" fmla="*/ 2195513 w 2471738"/>
              <a:gd name="connsiteY152" fmla="*/ 290513 h 1659731"/>
              <a:gd name="connsiteX153" fmla="*/ 2145507 w 2471738"/>
              <a:gd name="connsiteY153" fmla="*/ 288131 h 1659731"/>
              <a:gd name="connsiteX154" fmla="*/ 2064544 w 2471738"/>
              <a:gd name="connsiteY154" fmla="*/ 271463 h 1659731"/>
              <a:gd name="connsiteX155" fmla="*/ 1964532 w 2471738"/>
              <a:gd name="connsiteY155" fmla="*/ 261938 h 1659731"/>
              <a:gd name="connsiteX156" fmla="*/ 1862138 w 2471738"/>
              <a:gd name="connsiteY156" fmla="*/ 259556 h 1659731"/>
              <a:gd name="connsiteX157" fmla="*/ 1819276 w 2471738"/>
              <a:gd name="connsiteY157" fmla="*/ 259556 h 1659731"/>
              <a:gd name="connsiteX158" fmla="*/ 1669257 w 2471738"/>
              <a:gd name="connsiteY158" fmla="*/ 280988 h 1659731"/>
              <a:gd name="connsiteX159" fmla="*/ 1576388 w 2471738"/>
              <a:gd name="connsiteY159" fmla="*/ 309563 h 1659731"/>
              <a:gd name="connsiteX160" fmla="*/ 1459707 w 2471738"/>
              <a:gd name="connsiteY160" fmla="*/ 359569 h 1659731"/>
              <a:gd name="connsiteX161" fmla="*/ 1354932 w 2471738"/>
              <a:gd name="connsiteY161" fmla="*/ 407194 h 1659731"/>
              <a:gd name="connsiteX162" fmla="*/ 1264444 w 2471738"/>
              <a:gd name="connsiteY162" fmla="*/ 497681 h 1659731"/>
              <a:gd name="connsiteX163" fmla="*/ 1190626 w 2471738"/>
              <a:gd name="connsiteY163" fmla="*/ 569119 h 1659731"/>
              <a:gd name="connsiteX164" fmla="*/ 1107282 w 2471738"/>
              <a:gd name="connsiteY164" fmla="*/ 638175 h 1659731"/>
              <a:gd name="connsiteX165" fmla="*/ 1007269 w 2471738"/>
              <a:gd name="connsiteY165" fmla="*/ 719138 h 1659731"/>
              <a:gd name="connsiteX166" fmla="*/ 907257 w 2471738"/>
              <a:gd name="connsiteY166" fmla="*/ 788194 h 1659731"/>
              <a:gd name="connsiteX167" fmla="*/ 790576 w 2471738"/>
              <a:gd name="connsiteY167" fmla="*/ 869156 h 1659731"/>
              <a:gd name="connsiteX168" fmla="*/ 650082 w 2471738"/>
              <a:gd name="connsiteY168" fmla="*/ 978694 h 1659731"/>
              <a:gd name="connsiteX169" fmla="*/ 561976 w 2471738"/>
              <a:gd name="connsiteY169" fmla="*/ 1071563 h 1659731"/>
              <a:gd name="connsiteX170" fmla="*/ 514351 w 2471738"/>
              <a:gd name="connsiteY170" fmla="*/ 1138238 h 1659731"/>
              <a:gd name="connsiteX171" fmla="*/ 452438 w 2471738"/>
              <a:gd name="connsiteY171" fmla="*/ 1235869 h 1659731"/>
              <a:gd name="connsiteX172" fmla="*/ 390526 w 2471738"/>
              <a:gd name="connsiteY172" fmla="*/ 1369219 h 1659731"/>
              <a:gd name="connsiteX173" fmla="*/ 338138 w 2471738"/>
              <a:gd name="connsiteY173" fmla="*/ 1495425 h 1659731"/>
              <a:gd name="connsiteX174" fmla="*/ 314326 w 2471738"/>
              <a:gd name="connsiteY174" fmla="*/ 1564481 h 1659731"/>
              <a:gd name="connsiteX175" fmla="*/ 297657 w 2471738"/>
              <a:gd name="connsiteY175" fmla="*/ 1659731 h 16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471738" h="1659731">
                <a:moveTo>
                  <a:pt x="297657" y="1659731"/>
                </a:moveTo>
                <a:lnTo>
                  <a:pt x="95251" y="1659731"/>
                </a:lnTo>
                <a:lnTo>
                  <a:pt x="80963" y="1600200"/>
                </a:lnTo>
                <a:cubicBezTo>
                  <a:pt x="75407" y="1596231"/>
                  <a:pt x="70149" y="1591807"/>
                  <a:pt x="64294" y="1588294"/>
                </a:cubicBezTo>
                <a:cubicBezTo>
                  <a:pt x="59928" y="1578769"/>
                  <a:pt x="61913" y="1563291"/>
                  <a:pt x="54769" y="1543050"/>
                </a:cubicBezTo>
                <a:cubicBezTo>
                  <a:pt x="52388" y="1526381"/>
                  <a:pt x="26988" y="1493044"/>
                  <a:pt x="21432" y="1466850"/>
                </a:cubicBezTo>
                <a:lnTo>
                  <a:pt x="21432" y="1385888"/>
                </a:lnTo>
                <a:cubicBezTo>
                  <a:pt x="20638" y="1363663"/>
                  <a:pt x="19845" y="1341438"/>
                  <a:pt x="19051" y="1319213"/>
                </a:cubicBezTo>
                <a:lnTo>
                  <a:pt x="7144" y="1233488"/>
                </a:lnTo>
                <a:cubicBezTo>
                  <a:pt x="6350" y="1204913"/>
                  <a:pt x="5557" y="1176338"/>
                  <a:pt x="4763" y="1147763"/>
                </a:cubicBezTo>
                <a:cubicBezTo>
                  <a:pt x="5557" y="1117600"/>
                  <a:pt x="6350" y="1087438"/>
                  <a:pt x="7144" y="1057275"/>
                </a:cubicBezTo>
                <a:lnTo>
                  <a:pt x="0" y="973932"/>
                </a:lnTo>
                <a:cubicBezTo>
                  <a:pt x="3175" y="967582"/>
                  <a:pt x="6125" y="958733"/>
                  <a:pt x="9525" y="952500"/>
                </a:cubicBezTo>
                <a:cubicBezTo>
                  <a:pt x="13494" y="943372"/>
                  <a:pt x="20241" y="926704"/>
                  <a:pt x="23813" y="919163"/>
                </a:cubicBezTo>
                <a:cubicBezTo>
                  <a:pt x="29561" y="910542"/>
                  <a:pt x="27296" y="914579"/>
                  <a:pt x="30957" y="907256"/>
                </a:cubicBezTo>
                <a:lnTo>
                  <a:pt x="80963" y="835819"/>
                </a:lnTo>
                <a:lnTo>
                  <a:pt x="128588" y="769144"/>
                </a:lnTo>
                <a:lnTo>
                  <a:pt x="180976" y="716756"/>
                </a:lnTo>
                <a:lnTo>
                  <a:pt x="242888" y="671513"/>
                </a:lnTo>
                <a:lnTo>
                  <a:pt x="273844" y="638175"/>
                </a:lnTo>
                <a:lnTo>
                  <a:pt x="309563" y="592931"/>
                </a:lnTo>
                <a:cubicBezTo>
                  <a:pt x="311781" y="568533"/>
                  <a:pt x="311643" y="568111"/>
                  <a:pt x="314326" y="545306"/>
                </a:cubicBezTo>
                <a:cubicBezTo>
                  <a:pt x="315799" y="532790"/>
                  <a:pt x="315475" y="518552"/>
                  <a:pt x="326232" y="509588"/>
                </a:cubicBezTo>
                <a:cubicBezTo>
                  <a:pt x="328160" y="507981"/>
                  <a:pt x="330995" y="508000"/>
                  <a:pt x="333376" y="507206"/>
                </a:cubicBezTo>
                <a:cubicBezTo>
                  <a:pt x="346914" y="493668"/>
                  <a:pt x="333880" y="504572"/>
                  <a:pt x="347663" y="497681"/>
                </a:cubicBezTo>
                <a:cubicBezTo>
                  <a:pt x="354296" y="494365"/>
                  <a:pt x="356683" y="491043"/>
                  <a:pt x="361951" y="485775"/>
                </a:cubicBezTo>
                <a:cubicBezTo>
                  <a:pt x="363162" y="478510"/>
                  <a:pt x="363628" y="471130"/>
                  <a:pt x="366713" y="464344"/>
                </a:cubicBezTo>
                <a:cubicBezTo>
                  <a:pt x="369651" y="457881"/>
                  <a:pt x="370331" y="449232"/>
                  <a:pt x="376238" y="445294"/>
                </a:cubicBezTo>
                <a:lnTo>
                  <a:pt x="390526" y="435769"/>
                </a:lnTo>
                <a:cubicBezTo>
                  <a:pt x="392113" y="433388"/>
                  <a:pt x="393456" y="430824"/>
                  <a:pt x="395288" y="428625"/>
                </a:cubicBezTo>
                <a:cubicBezTo>
                  <a:pt x="397444" y="426038"/>
                  <a:pt x="400475" y="424221"/>
                  <a:pt x="402432" y="421481"/>
                </a:cubicBezTo>
                <a:cubicBezTo>
                  <a:pt x="404495" y="418592"/>
                  <a:pt x="405131" y="414844"/>
                  <a:pt x="407194" y="411956"/>
                </a:cubicBezTo>
                <a:cubicBezTo>
                  <a:pt x="409151" y="409216"/>
                  <a:pt x="411598" y="406770"/>
                  <a:pt x="414338" y="404813"/>
                </a:cubicBezTo>
                <a:cubicBezTo>
                  <a:pt x="419490" y="401133"/>
                  <a:pt x="425175" y="399613"/>
                  <a:pt x="431007" y="397669"/>
                </a:cubicBezTo>
                <a:cubicBezTo>
                  <a:pt x="433388" y="396081"/>
                  <a:pt x="435494" y="393969"/>
                  <a:pt x="438151" y="392906"/>
                </a:cubicBezTo>
                <a:cubicBezTo>
                  <a:pt x="443516" y="390760"/>
                  <a:pt x="449284" y="389804"/>
                  <a:pt x="454819" y="388144"/>
                </a:cubicBezTo>
                <a:cubicBezTo>
                  <a:pt x="457223" y="387423"/>
                  <a:pt x="459582" y="386557"/>
                  <a:pt x="461963" y="385763"/>
                </a:cubicBezTo>
                <a:cubicBezTo>
                  <a:pt x="464344" y="383382"/>
                  <a:pt x="466520" y="380775"/>
                  <a:pt x="469107" y="378619"/>
                </a:cubicBezTo>
                <a:cubicBezTo>
                  <a:pt x="471306" y="376787"/>
                  <a:pt x="474227" y="375880"/>
                  <a:pt x="476251" y="373856"/>
                </a:cubicBezTo>
                <a:cubicBezTo>
                  <a:pt x="478274" y="371833"/>
                  <a:pt x="478528" y="368133"/>
                  <a:pt x="481013" y="366713"/>
                </a:cubicBezTo>
                <a:cubicBezTo>
                  <a:pt x="484527" y="364705"/>
                  <a:pt x="488993" y="365313"/>
                  <a:pt x="492919" y="364331"/>
                </a:cubicBezTo>
                <a:cubicBezTo>
                  <a:pt x="495354" y="363722"/>
                  <a:pt x="497778" y="362989"/>
                  <a:pt x="500063" y="361950"/>
                </a:cubicBezTo>
                <a:cubicBezTo>
                  <a:pt x="513026" y="356058"/>
                  <a:pt x="519692" y="352360"/>
                  <a:pt x="531019" y="345281"/>
                </a:cubicBezTo>
                <a:cubicBezTo>
                  <a:pt x="540012" y="339660"/>
                  <a:pt x="537889" y="340374"/>
                  <a:pt x="547688" y="333375"/>
                </a:cubicBezTo>
                <a:cubicBezTo>
                  <a:pt x="550017" y="331712"/>
                  <a:pt x="552633" y="330445"/>
                  <a:pt x="554832" y="328613"/>
                </a:cubicBezTo>
                <a:cubicBezTo>
                  <a:pt x="557419" y="326457"/>
                  <a:pt x="559052" y="323140"/>
                  <a:pt x="561976" y="321469"/>
                </a:cubicBezTo>
                <a:cubicBezTo>
                  <a:pt x="564818" y="319845"/>
                  <a:pt x="568326" y="319882"/>
                  <a:pt x="571501" y="319088"/>
                </a:cubicBezTo>
                <a:cubicBezTo>
                  <a:pt x="575470" y="316707"/>
                  <a:pt x="579482" y="314397"/>
                  <a:pt x="583407" y="311944"/>
                </a:cubicBezTo>
                <a:cubicBezTo>
                  <a:pt x="585834" y="310427"/>
                  <a:pt x="587861" y="308159"/>
                  <a:pt x="590551" y="307181"/>
                </a:cubicBezTo>
                <a:cubicBezTo>
                  <a:pt x="596702" y="304944"/>
                  <a:pt x="609601" y="302419"/>
                  <a:pt x="609601" y="302419"/>
                </a:cubicBezTo>
                <a:cubicBezTo>
                  <a:pt x="612776" y="300831"/>
                  <a:pt x="615802" y="298902"/>
                  <a:pt x="619126" y="297656"/>
                </a:cubicBezTo>
                <a:cubicBezTo>
                  <a:pt x="622190" y="296507"/>
                  <a:pt x="625928" y="297090"/>
                  <a:pt x="628651" y="295275"/>
                </a:cubicBezTo>
                <a:cubicBezTo>
                  <a:pt x="631032" y="293687"/>
                  <a:pt x="631389" y="290155"/>
                  <a:pt x="633413" y="288131"/>
                </a:cubicBezTo>
                <a:cubicBezTo>
                  <a:pt x="640415" y="281129"/>
                  <a:pt x="650643" y="280715"/>
                  <a:pt x="659607" y="278606"/>
                </a:cubicBezTo>
                <a:cubicBezTo>
                  <a:pt x="669164" y="276357"/>
                  <a:pt x="688182" y="271463"/>
                  <a:pt x="688182" y="271463"/>
                </a:cubicBezTo>
                <a:cubicBezTo>
                  <a:pt x="692944" y="272257"/>
                  <a:pt x="697641" y="273844"/>
                  <a:pt x="702469" y="273844"/>
                </a:cubicBezTo>
                <a:cubicBezTo>
                  <a:pt x="718191" y="273844"/>
                  <a:pt x="707187" y="271497"/>
                  <a:pt x="716757" y="264319"/>
                </a:cubicBezTo>
                <a:cubicBezTo>
                  <a:pt x="721017" y="261124"/>
                  <a:pt x="726178" y="259338"/>
                  <a:pt x="731044" y="257175"/>
                </a:cubicBezTo>
                <a:cubicBezTo>
                  <a:pt x="739500" y="253417"/>
                  <a:pt x="740529" y="255770"/>
                  <a:pt x="750094" y="250031"/>
                </a:cubicBezTo>
                <a:cubicBezTo>
                  <a:pt x="754452" y="247416"/>
                  <a:pt x="757713" y="243235"/>
                  <a:pt x="762001" y="240506"/>
                </a:cubicBezTo>
                <a:cubicBezTo>
                  <a:pt x="766493" y="237648"/>
                  <a:pt x="771634" y="235949"/>
                  <a:pt x="776288" y="233363"/>
                </a:cubicBezTo>
                <a:cubicBezTo>
                  <a:pt x="778790" y="231973"/>
                  <a:pt x="780872" y="229880"/>
                  <a:pt x="783432" y="228600"/>
                </a:cubicBezTo>
                <a:cubicBezTo>
                  <a:pt x="785677" y="227477"/>
                  <a:pt x="788075" y="226427"/>
                  <a:pt x="790576" y="226219"/>
                </a:cubicBezTo>
                <a:cubicBezTo>
                  <a:pt x="807206" y="224833"/>
                  <a:pt x="823913" y="224632"/>
                  <a:pt x="840582" y="223838"/>
                </a:cubicBezTo>
                <a:cubicBezTo>
                  <a:pt x="847726" y="223044"/>
                  <a:pt x="854923" y="222638"/>
                  <a:pt x="862013" y="221456"/>
                </a:cubicBezTo>
                <a:cubicBezTo>
                  <a:pt x="864489" y="221043"/>
                  <a:pt x="866685" y="219511"/>
                  <a:pt x="869157" y="219075"/>
                </a:cubicBezTo>
                <a:cubicBezTo>
                  <a:pt x="880211" y="217124"/>
                  <a:pt x="891382" y="215900"/>
                  <a:pt x="902494" y="214313"/>
                </a:cubicBezTo>
                <a:cubicBezTo>
                  <a:pt x="909037" y="188149"/>
                  <a:pt x="899121" y="220862"/>
                  <a:pt x="912019" y="197644"/>
                </a:cubicBezTo>
                <a:cubicBezTo>
                  <a:pt x="914457" y="193255"/>
                  <a:pt x="915194" y="188119"/>
                  <a:pt x="916782" y="183356"/>
                </a:cubicBezTo>
                <a:cubicBezTo>
                  <a:pt x="917576" y="180975"/>
                  <a:pt x="916918" y="177336"/>
                  <a:pt x="919163" y="176213"/>
                </a:cubicBezTo>
                <a:cubicBezTo>
                  <a:pt x="922338" y="174625"/>
                  <a:pt x="925320" y="172573"/>
                  <a:pt x="928688" y="171450"/>
                </a:cubicBezTo>
                <a:cubicBezTo>
                  <a:pt x="932528" y="170170"/>
                  <a:pt x="936643" y="169947"/>
                  <a:pt x="940594" y="169069"/>
                </a:cubicBezTo>
                <a:cubicBezTo>
                  <a:pt x="966268" y="163364"/>
                  <a:pt x="932063" y="167817"/>
                  <a:pt x="988219" y="164306"/>
                </a:cubicBezTo>
                <a:cubicBezTo>
                  <a:pt x="1008900" y="160859"/>
                  <a:pt x="1012346" y="163165"/>
                  <a:pt x="1026319" y="154781"/>
                </a:cubicBezTo>
                <a:cubicBezTo>
                  <a:pt x="1040424" y="146318"/>
                  <a:pt x="1037432" y="145936"/>
                  <a:pt x="1050132" y="140494"/>
                </a:cubicBezTo>
                <a:cubicBezTo>
                  <a:pt x="1052439" y="139505"/>
                  <a:pt x="1054776" y="138340"/>
                  <a:pt x="1057276" y="138113"/>
                </a:cubicBezTo>
                <a:cubicBezTo>
                  <a:pt x="1072316" y="136746"/>
                  <a:pt x="1087438" y="136525"/>
                  <a:pt x="1102519" y="135731"/>
                </a:cubicBezTo>
                <a:cubicBezTo>
                  <a:pt x="1112044" y="133350"/>
                  <a:pt x="1121780" y="131693"/>
                  <a:pt x="1131094" y="128588"/>
                </a:cubicBezTo>
                <a:cubicBezTo>
                  <a:pt x="1139689" y="125723"/>
                  <a:pt x="1137804" y="121417"/>
                  <a:pt x="1145382" y="116681"/>
                </a:cubicBezTo>
                <a:cubicBezTo>
                  <a:pt x="1149007" y="114416"/>
                  <a:pt x="1153552" y="113995"/>
                  <a:pt x="1157288" y="111919"/>
                </a:cubicBezTo>
                <a:cubicBezTo>
                  <a:pt x="1160757" y="109992"/>
                  <a:pt x="1163344" y="106702"/>
                  <a:pt x="1166813" y="104775"/>
                </a:cubicBezTo>
                <a:cubicBezTo>
                  <a:pt x="1170549" y="102699"/>
                  <a:pt x="1174896" y="101925"/>
                  <a:pt x="1178719" y="100013"/>
                </a:cubicBezTo>
                <a:cubicBezTo>
                  <a:pt x="1195165" y="91790"/>
                  <a:pt x="1175563" y="97825"/>
                  <a:pt x="1195388" y="92869"/>
                </a:cubicBezTo>
                <a:cubicBezTo>
                  <a:pt x="1198563" y="90488"/>
                  <a:pt x="1201363" y="87500"/>
                  <a:pt x="1204913" y="85725"/>
                </a:cubicBezTo>
                <a:cubicBezTo>
                  <a:pt x="1243945" y="66210"/>
                  <a:pt x="1199596" y="92847"/>
                  <a:pt x="1228726" y="76200"/>
                </a:cubicBezTo>
                <a:cubicBezTo>
                  <a:pt x="1237061" y="71437"/>
                  <a:pt x="1238391" y="67459"/>
                  <a:pt x="1250157" y="66675"/>
                </a:cubicBezTo>
                <a:lnTo>
                  <a:pt x="1285876" y="64294"/>
                </a:lnTo>
                <a:cubicBezTo>
                  <a:pt x="1290638" y="62706"/>
                  <a:pt x="1295445" y="61247"/>
                  <a:pt x="1300163" y="59531"/>
                </a:cubicBezTo>
                <a:cubicBezTo>
                  <a:pt x="1304180" y="58070"/>
                  <a:pt x="1307984" y="56026"/>
                  <a:pt x="1312069" y="54769"/>
                </a:cubicBezTo>
                <a:cubicBezTo>
                  <a:pt x="1318325" y="52844"/>
                  <a:pt x="1324769" y="51594"/>
                  <a:pt x="1331119" y="50006"/>
                </a:cubicBezTo>
                <a:lnTo>
                  <a:pt x="1340644" y="47625"/>
                </a:lnTo>
                <a:cubicBezTo>
                  <a:pt x="1343819" y="46831"/>
                  <a:pt x="1346910" y="45540"/>
                  <a:pt x="1350169" y="45244"/>
                </a:cubicBezTo>
                <a:lnTo>
                  <a:pt x="1376363" y="42863"/>
                </a:lnTo>
                <a:cubicBezTo>
                  <a:pt x="1383540" y="38078"/>
                  <a:pt x="1384569" y="36965"/>
                  <a:pt x="1393032" y="33338"/>
                </a:cubicBezTo>
                <a:cubicBezTo>
                  <a:pt x="1395339" y="32349"/>
                  <a:pt x="1397795" y="31750"/>
                  <a:pt x="1400176" y="30956"/>
                </a:cubicBezTo>
                <a:cubicBezTo>
                  <a:pt x="1402557" y="28575"/>
                  <a:pt x="1404625" y="25833"/>
                  <a:pt x="1407319" y="23813"/>
                </a:cubicBezTo>
                <a:cubicBezTo>
                  <a:pt x="1414932" y="18103"/>
                  <a:pt x="1424160" y="13776"/>
                  <a:pt x="1433513" y="11906"/>
                </a:cubicBezTo>
                <a:cubicBezTo>
                  <a:pt x="1483801" y="1850"/>
                  <a:pt x="1449235" y="7382"/>
                  <a:pt x="1538288" y="4763"/>
                </a:cubicBezTo>
                <a:cubicBezTo>
                  <a:pt x="1545674" y="3708"/>
                  <a:pt x="1570378" y="0"/>
                  <a:pt x="1576388" y="0"/>
                </a:cubicBezTo>
                <a:cubicBezTo>
                  <a:pt x="1614496" y="0"/>
                  <a:pt x="1652588" y="1587"/>
                  <a:pt x="1690688" y="2381"/>
                </a:cubicBezTo>
                <a:cubicBezTo>
                  <a:pt x="1712173" y="7753"/>
                  <a:pt x="1703528" y="5074"/>
                  <a:pt x="1716882" y="9525"/>
                </a:cubicBezTo>
                <a:cubicBezTo>
                  <a:pt x="1720310" y="14668"/>
                  <a:pt x="1723130" y="17541"/>
                  <a:pt x="1724026" y="23813"/>
                </a:cubicBezTo>
                <a:cubicBezTo>
                  <a:pt x="1725266" y="32492"/>
                  <a:pt x="1725167" y="41327"/>
                  <a:pt x="1726407" y="50006"/>
                </a:cubicBezTo>
                <a:cubicBezTo>
                  <a:pt x="1726762" y="52491"/>
                  <a:pt x="1727220" y="55190"/>
                  <a:pt x="1728788" y="57150"/>
                </a:cubicBezTo>
                <a:cubicBezTo>
                  <a:pt x="1730576" y="59385"/>
                  <a:pt x="1733759" y="60050"/>
                  <a:pt x="1735932" y="61913"/>
                </a:cubicBezTo>
                <a:cubicBezTo>
                  <a:pt x="1739341" y="64835"/>
                  <a:pt x="1741607" y="69128"/>
                  <a:pt x="1745457" y="71438"/>
                </a:cubicBezTo>
                <a:cubicBezTo>
                  <a:pt x="1752714" y="75792"/>
                  <a:pt x="1765960" y="77236"/>
                  <a:pt x="1774032" y="78581"/>
                </a:cubicBezTo>
                <a:cubicBezTo>
                  <a:pt x="1786732" y="77787"/>
                  <a:pt x="1799407" y="76200"/>
                  <a:pt x="1812132" y="76200"/>
                </a:cubicBezTo>
                <a:cubicBezTo>
                  <a:pt x="1869281" y="76200"/>
                  <a:pt x="1797845" y="82549"/>
                  <a:pt x="1854994" y="76200"/>
                </a:cubicBezTo>
                <a:cubicBezTo>
                  <a:pt x="1859757" y="76994"/>
                  <a:pt x="1864701" y="77054"/>
                  <a:pt x="1869282" y="78581"/>
                </a:cubicBezTo>
                <a:cubicBezTo>
                  <a:pt x="1871997" y="79486"/>
                  <a:pt x="1873866" y="82064"/>
                  <a:pt x="1876426" y="83344"/>
                </a:cubicBezTo>
                <a:cubicBezTo>
                  <a:pt x="1878671" y="84466"/>
                  <a:pt x="1881188" y="84931"/>
                  <a:pt x="1883569" y="85725"/>
                </a:cubicBezTo>
                <a:cubicBezTo>
                  <a:pt x="1885157" y="88106"/>
                  <a:pt x="1885905" y="91352"/>
                  <a:pt x="1888332" y="92869"/>
                </a:cubicBezTo>
                <a:cubicBezTo>
                  <a:pt x="1892589" y="95530"/>
                  <a:pt x="1902619" y="97631"/>
                  <a:pt x="1902619" y="97631"/>
                </a:cubicBezTo>
                <a:cubicBezTo>
                  <a:pt x="1916803" y="95858"/>
                  <a:pt x="1928785" y="92859"/>
                  <a:pt x="1943101" y="97631"/>
                </a:cubicBezTo>
                <a:cubicBezTo>
                  <a:pt x="1946296" y="98696"/>
                  <a:pt x="1947657" y="102619"/>
                  <a:pt x="1950244" y="104775"/>
                </a:cubicBezTo>
                <a:cubicBezTo>
                  <a:pt x="1952443" y="106607"/>
                  <a:pt x="1955007" y="107950"/>
                  <a:pt x="1957388" y="109538"/>
                </a:cubicBezTo>
                <a:cubicBezTo>
                  <a:pt x="1958976" y="111919"/>
                  <a:pt x="1959916" y="114893"/>
                  <a:pt x="1962151" y="116681"/>
                </a:cubicBezTo>
                <a:cubicBezTo>
                  <a:pt x="1981512" y="132170"/>
                  <a:pt x="1956370" y="103758"/>
                  <a:pt x="1976438" y="123825"/>
                </a:cubicBezTo>
                <a:cubicBezTo>
                  <a:pt x="1980032" y="127419"/>
                  <a:pt x="1981141" y="134124"/>
                  <a:pt x="1985963" y="135731"/>
                </a:cubicBezTo>
                <a:cubicBezTo>
                  <a:pt x="1996532" y="139254"/>
                  <a:pt x="2008188" y="137319"/>
                  <a:pt x="2019301" y="138113"/>
                </a:cubicBezTo>
                <a:cubicBezTo>
                  <a:pt x="2024857" y="137319"/>
                  <a:pt x="2030357" y="135731"/>
                  <a:pt x="2035969" y="135731"/>
                </a:cubicBezTo>
                <a:cubicBezTo>
                  <a:pt x="2039242" y="135731"/>
                  <a:pt x="2042299" y="137403"/>
                  <a:pt x="2045494" y="138113"/>
                </a:cubicBezTo>
                <a:cubicBezTo>
                  <a:pt x="2058020" y="140897"/>
                  <a:pt x="2060167" y="140889"/>
                  <a:pt x="2074069" y="142875"/>
                </a:cubicBezTo>
                <a:cubicBezTo>
                  <a:pt x="2085975" y="142081"/>
                  <a:pt x="2097914" y="141681"/>
                  <a:pt x="2109788" y="140494"/>
                </a:cubicBezTo>
                <a:cubicBezTo>
                  <a:pt x="2113815" y="140091"/>
                  <a:pt x="2117647" y="138113"/>
                  <a:pt x="2121694" y="138113"/>
                </a:cubicBezTo>
                <a:cubicBezTo>
                  <a:pt x="2124204" y="138113"/>
                  <a:pt x="2126377" y="140002"/>
                  <a:pt x="2128838" y="140494"/>
                </a:cubicBezTo>
                <a:cubicBezTo>
                  <a:pt x="2134342" y="141595"/>
                  <a:pt x="2139985" y="141871"/>
                  <a:pt x="2145507" y="142875"/>
                </a:cubicBezTo>
                <a:cubicBezTo>
                  <a:pt x="2148727" y="143460"/>
                  <a:pt x="2151804" y="144718"/>
                  <a:pt x="2155032" y="145256"/>
                </a:cubicBezTo>
                <a:cubicBezTo>
                  <a:pt x="2171976" y="148080"/>
                  <a:pt x="2190610" y="148818"/>
                  <a:pt x="2207419" y="150019"/>
                </a:cubicBezTo>
                <a:cubicBezTo>
                  <a:pt x="2221972" y="147594"/>
                  <a:pt x="2224931" y="145703"/>
                  <a:pt x="2240757" y="150019"/>
                </a:cubicBezTo>
                <a:cubicBezTo>
                  <a:pt x="2246033" y="151458"/>
                  <a:pt x="2251373" y="158865"/>
                  <a:pt x="2255044" y="161925"/>
                </a:cubicBezTo>
                <a:cubicBezTo>
                  <a:pt x="2257793" y="164216"/>
                  <a:pt x="2273068" y="173365"/>
                  <a:pt x="2274094" y="173831"/>
                </a:cubicBezTo>
                <a:cubicBezTo>
                  <a:pt x="2278664" y="175908"/>
                  <a:pt x="2283619" y="177006"/>
                  <a:pt x="2288382" y="178594"/>
                </a:cubicBezTo>
                <a:cubicBezTo>
                  <a:pt x="2290763" y="180975"/>
                  <a:pt x="2292582" y="184103"/>
                  <a:pt x="2295526" y="185738"/>
                </a:cubicBezTo>
                <a:cubicBezTo>
                  <a:pt x="2299914" y="188176"/>
                  <a:pt x="2305323" y="188255"/>
                  <a:pt x="2309813" y="190500"/>
                </a:cubicBezTo>
                <a:cubicBezTo>
                  <a:pt x="2312988" y="192088"/>
                  <a:pt x="2316014" y="194017"/>
                  <a:pt x="2319338" y="195263"/>
                </a:cubicBezTo>
                <a:cubicBezTo>
                  <a:pt x="2325688" y="197644"/>
                  <a:pt x="2334436" y="198216"/>
                  <a:pt x="2340769" y="200025"/>
                </a:cubicBezTo>
                <a:cubicBezTo>
                  <a:pt x="2380080" y="211256"/>
                  <a:pt x="2347272" y="204183"/>
                  <a:pt x="2374107" y="209550"/>
                </a:cubicBezTo>
                <a:cubicBezTo>
                  <a:pt x="2378076" y="213519"/>
                  <a:pt x="2381630" y="217950"/>
                  <a:pt x="2386013" y="221456"/>
                </a:cubicBezTo>
                <a:cubicBezTo>
                  <a:pt x="2389627" y="224347"/>
                  <a:pt x="2394405" y="225588"/>
                  <a:pt x="2397919" y="228600"/>
                </a:cubicBezTo>
                <a:cubicBezTo>
                  <a:pt x="2400092" y="230463"/>
                  <a:pt x="2400483" y="233912"/>
                  <a:pt x="2402682" y="235744"/>
                </a:cubicBezTo>
                <a:cubicBezTo>
                  <a:pt x="2405409" y="238016"/>
                  <a:pt x="2409197" y="238625"/>
                  <a:pt x="2412207" y="240506"/>
                </a:cubicBezTo>
                <a:cubicBezTo>
                  <a:pt x="2415573" y="242609"/>
                  <a:pt x="2418503" y="245343"/>
                  <a:pt x="2421732" y="247650"/>
                </a:cubicBezTo>
                <a:cubicBezTo>
                  <a:pt x="2424061" y="249314"/>
                  <a:pt x="2426495" y="250825"/>
                  <a:pt x="2428876" y="252413"/>
                </a:cubicBezTo>
                <a:cubicBezTo>
                  <a:pt x="2430463" y="255588"/>
                  <a:pt x="2431128" y="259428"/>
                  <a:pt x="2433638" y="261938"/>
                </a:cubicBezTo>
                <a:cubicBezTo>
                  <a:pt x="2437685" y="265985"/>
                  <a:pt x="2444262" y="267066"/>
                  <a:pt x="2447926" y="271463"/>
                </a:cubicBezTo>
                <a:cubicBezTo>
                  <a:pt x="2452782" y="277290"/>
                  <a:pt x="2458775" y="287232"/>
                  <a:pt x="2466976" y="290513"/>
                </a:cubicBezTo>
                <a:cubicBezTo>
                  <a:pt x="2468450" y="291103"/>
                  <a:pt x="2470151" y="290513"/>
                  <a:pt x="2471738" y="290513"/>
                </a:cubicBezTo>
                <a:lnTo>
                  <a:pt x="2471738" y="340519"/>
                </a:lnTo>
                <a:lnTo>
                  <a:pt x="2371726" y="307181"/>
                </a:lnTo>
                <a:lnTo>
                  <a:pt x="2264569" y="290513"/>
                </a:lnTo>
                <a:lnTo>
                  <a:pt x="2195513" y="290513"/>
                </a:lnTo>
                <a:lnTo>
                  <a:pt x="2145507" y="288131"/>
                </a:lnTo>
                <a:lnTo>
                  <a:pt x="2064544" y="271463"/>
                </a:lnTo>
                <a:lnTo>
                  <a:pt x="1964532" y="261938"/>
                </a:lnTo>
                <a:lnTo>
                  <a:pt x="1862138" y="259556"/>
                </a:lnTo>
                <a:lnTo>
                  <a:pt x="1819276" y="259556"/>
                </a:lnTo>
                <a:lnTo>
                  <a:pt x="1669257" y="280988"/>
                </a:lnTo>
                <a:lnTo>
                  <a:pt x="1576388" y="309563"/>
                </a:lnTo>
                <a:lnTo>
                  <a:pt x="1459707" y="359569"/>
                </a:lnTo>
                <a:lnTo>
                  <a:pt x="1354932" y="407194"/>
                </a:lnTo>
                <a:lnTo>
                  <a:pt x="1264444" y="497681"/>
                </a:lnTo>
                <a:lnTo>
                  <a:pt x="1190626" y="569119"/>
                </a:lnTo>
                <a:lnTo>
                  <a:pt x="1107282" y="638175"/>
                </a:lnTo>
                <a:lnTo>
                  <a:pt x="1007269" y="719138"/>
                </a:lnTo>
                <a:lnTo>
                  <a:pt x="907257" y="788194"/>
                </a:lnTo>
                <a:lnTo>
                  <a:pt x="790576" y="869156"/>
                </a:lnTo>
                <a:lnTo>
                  <a:pt x="650082" y="978694"/>
                </a:lnTo>
                <a:lnTo>
                  <a:pt x="561976" y="1071563"/>
                </a:lnTo>
                <a:lnTo>
                  <a:pt x="514351" y="1138238"/>
                </a:lnTo>
                <a:lnTo>
                  <a:pt x="452438" y="1235869"/>
                </a:lnTo>
                <a:lnTo>
                  <a:pt x="390526" y="1369219"/>
                </a:lnTo>
                <a:lnTo>
                  <a:pt x="338138" y="1495425"/>
                </a:lnTo>
                <a:lnTo>
                  <a:pt x="314326" y="1564481"/>
                </a:lnTo>
                <a:lnTo>
                  <a:pt x="297657" y="1659731"/>
                </a:lnTo>
                <a:close/>
              </a:path>
            </a:pathLst>
          </a:custGeom>
          <a:solidFill>
            <a:schemeClr val="accent3">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55485" name="Freeform 219">
            <a:extLst>
              <a:ext uri="{FF2B5EF4-FFF2-40B4-BE49-F238E27FC236}">
                <a16:creationId xmlns:a16="http://schemas.microsoft.com/office/drawing/2014/main" id="{7C11F0AD-AD08-592F-C542-A23CB797AFE3}"/>
              </a:ext>
            </a:extLst>
          </p:cNvPr>
          <p:cNvSpPr>
            <a:spLocks/>
          </p:cNvSpPr>
          <p:nvPr/>
        </p:nvSpPr>
        <p:spPr bwMode="auto">
          <a:xfrm>
            <a:off x="8470900" y="5099051"/>
            <a:ext cx="1493838" cy="917575"/>
          </a:xfrm>
          <a:custGeom>
            <a:avLst/>
            <a:gdLst>
              <a:gd name="T0" fmla="*/ 0 w 2147887"/>
              <a:gd name="T1" fmla="*/ 1 h 1395412"/>
              <a:gd name="T2" fmla="*/ 1 w 2147887"/>
              <a:gd name="T3" fmla="*/ 1 h 1395412"/>
              <a:gd name="T4" fmla="*/ 1 w 2147887"/>
              <a:gd name="T5" fmla="*/ 1 h 1395412"/>
              <a:gd name="T6" fmla="*/ 1 w 2147887"/>
              <a:gd name="T7" fmla="*/ 1 h 1395412"/>
              <a:gd name="T8" fmla="*/ 1 w 2147887"/>
              <a:gd name="T9" fmla="*/ 1 h 1395412"/>
              <a:gd name="T10" fmla="*/ 1 w 2147887"/>
              <a:gd name="T11" fmla="*/ 1 h 1395412"/>
              <a:gd name="T12" fmla="*/ 1 w 2147887"/>
              <a:gd name="T13" fmla="*/ 1 h 1395412"/>
              <a:gd name="T14" fmla="*/ 1 w 2147887"/>
              <a:gd name="T15" fmla="*/ 1 h 1395412"/>
              <a:gd name="T16" fmla="*/ 1 w 2147887"/>
              <a:gd name="T17" fmla="*/ 1 h 1395412"/>
              <a:gd name="T18" fmla="*/ 1 w 2147887"/>
              <a:gd name="T19" fmla="*/ 1 h 1395412"/>
              <a:gd name="T20" fmla="*/ 1 w 2147887"/>
              <a:gd name="T21" fmla="*/ 1 h 1395412"/>
              <a:gd name="T22" fmla="*/ 1 w 2147887"/>
              <a:gd name="T23" fmla="*/ 1 h 1395412"/>
              <a:gd name="T24" fmla="*/ 1 w 2147887"/>
              <a:gd name="T25" fmla="*/ 1 h 1395412"/>
              <a:gd name="T26" fmla="*/ 1 w 2147887"/>
              <a:gd name="T27" fmla="*/ 1 h 1395412"/>
              <a:gd name="T28" fmla="*/ 1 w 2147887"/>
              <a:gd name="T29" fmla="*/ 1 h 1395412"/>
              <a:gd name="T30" fmla="*/ 1 w 2147887"/>
              <a:gd name="T31" fmla="*/ 1 h 1395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7887"/>
              <a:gd name="T49" fmla="*/ 0 h 1395412"/>
              <a:gd name="T50" fmla="*/ 2147887 w 2147887"/>
              <a:gd name="T51" fmla="*/ 1395412 h 13954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7887" h="1395412">
                <a:moveTo>
                  <a:pt x="0" y="1395412"/>
                </a:moveTo>
                <a:cubicBezTo>
                  <a:pt x="8533" y="1334690"/>
                  <a:pt x="17066" y="1273968"/>
                  <a:pt x="38100" y="1209674"/>
                </a:cubicBezTo>
                <a:cubicBezTo>
                  <a:pt x="59134" y="1145380"/>
                  <a:pt x="95250" y="1069577"/>
                  <a:pt x="126206" y="1009649"/>
                </a:cubicBezTo>
                <a:cubicBezTo>
                  <a:pt x="157162" y="949721"/>
                  <a:pt x="177006" y="904478"/>
                  <a:pt x="223837" y="850106"/>
                </a:cubicBezTo>
                <a:cubicBezTo>
                  <a:pt x="270668" y="795734"/>
                  <a:pt x="358378" y="725487"/>
                  <a:pt x="407194" y="683418"/>
                </a:cubicBezTo>
                <a:cubicBezTo>
                  <a:pt x="456010" y="641349"/>
                  <a:pt x="465931" y="633809"/>
                  <a:pt x="516731" y="597693"/>
                </a:cubicBezTo>
                <a:cubicBezTo>
                  <a:pt x="567531" y="561577"/>
                  <a:pt x="650478" y="513555"/>
                  <a:pt x="711994" y="466724"/>
                </a:cubicBezTo>
                <a:cubicBezTo>
                  <a:pt x="773510" y="419893"/>
                  <a:pt x="825103" y="366712"/>
                  <a:pt x="885825" y="316706"/>
                </a:cubicBezTo>
                <a:cubicBezTo>
                  <a:pt x="946547" y="266700"/>
                  <a:pt x="1023541" y="203993"/>
                  <a:pt x="1076325" y="166687"/>
                </a:cubicBezTo>
                <a:cubicBezTo>
                  <a:pt x="1129109" y="129381"/>
                  <a:pt x="1156494" y="115093"/>
                  <a:pt x="1202531" y="92868"/>
                </a:cubicBezTo>
                <a:cubicBezTo>
                  <a:pt x="1248568" y="70643"/>
                  <a:pt x="1309688" y="48021"/>
                  <a:pt x="1352550" y="33337"/>
                </a:cubicBezTo>
                <a:cubicBezTo>
                  <a:pt x="1395412" y="18653"/>
                  <a:pt x="1414462" y="9524"/>
                  <a:pt x="1459706" y="4762"/>
                </a:cubicBezTo>
                <a:cubicBezTo>
                  <a:pt x="1504950" y="0"/>
                  <a:pt x="1561703" y="793"/>
                  <a:pt x="1624012" y="4762"/>
                </a:cubicBezTo>
                <a:cubicBezTo>
                  <a:pt x="1686321" y="8731"/>
                  <a:pt x="1833562" y="28574"/>
                  <a:pt x="1833562" y="28574"/>
                </a:cubicBezTo>
                <a:cubicBezTo>
                  <a:pt x="1895078" y="35321"/>
                  <a:pt x="1940719" y="34131"/>
                  <a:pt x="1993106" y="45243"/>
                </a:cubicBezTo>
                <a:cubicBezTo>
                  <a:pt x="2045493" y="56355"/>
                  <a:pt x="2096690" y="75802"/>
                  <a:pt x="2147887" y="95249"/>
                </a:cubicBez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221" name="Freeform 220">
            <a:extLst>
              <a:ext uri="{FF2B5EF4-FFF2-40B4-BE49-F238E27FC236}">
                <a16:creationId xmlns:a16="http://schemas.microsoft.com/office/drawing/2014/main" id="{05AB27C7-98F4-3D7A-6F14-6D9F8F639694}"/>
              </a:ext>
            </a:extLst>
          </p:cNvPr>
          <p:cNvSpPr/>
          <p:nvPr/>
        </p:nvSpPr>
        <p:spPr bwMode="auto">
          <a:xfrm>
            <a:off x="8416926" y="5048250"/>
            <a:ext cx="1547813" cy="960438"/>
          </a:xfrm>
          <a:custGeom>
            <a:avLst/>
            <a:gdLst>
              <a:gd name="connsiteX0" fmla="*/ 0 w 2147887"/>
              <a:gd name="connsiteY0" fmla="*/ 1395412 h 1395412"/>
              <a:gd name="connsiteX1" fmla="*/ 38100 w 2147887"/>
              <a:gd name="connsiteY1" fmla="*/ 1209674 h 1395412"/>
              <a:gd name="connsiteX2" fmla="*/ 126206 w 2147887"/>
              <a:gd name="connsiteY2" fmla="*/ 1009649 h 1395412"/>
              <a:gd name="connsiteX3" fmla="*/ 223837 w 2147887"/>
              <a:gd name="connsiteY3" fmla="*/ 850106 h 1395412"/>
              <a:gd name="connsiteX4" fmla="*/ 407194 w 2147887"/>
              <a:gd name="connsiteY4" fmla="*/ 683418 h 1395412"/>
              <a:gd name="connsiteX5" fmla="*/ 516731 w 2147887"/>
              <a:gd name="connsiteY5" fmla="*/ 597693 h 1395412"/>
              <a:gd name="connsiteX6" fmla="*/ 711994 w 2147887"/>
              <a:gd name="connsiteY6" fmla="*/ 466724 h 1395412"/>
              <a:gd name="connsiteX7" fmla="*/ 885825 w 2147887"/>
              <a:gd name="connsiteY7" fmla="*/ 316706 h 1395412"/>
              <a:gd name="connsiteX8" fmla="*/ 1076325 w 2147887"/>
              <a:gd name="connsiteY8" fmla="*/ 166687 h 1395412"/>
              <a:gd name="connsiteX9" fmla="*/ 1202531 w 2147887"/>
              <a:gd name="connsiteY9" fmla="*/ 92868 h 1395412"/>
              <a:gd name="connsiteX10" fmla="*/ 1352550 w 2147887"/>
              <a:gd name="connsiteY10" fmla="*/ 33337 h 1395412"/>
              <a:gd name="connsiteX11" fmla="*/ 1459706 w 2147887"/>
              <a:gd name="connsiteY11" fmla="*/ 4762 h 1395412"/>
              <a:gd name="connsiteX12" fmla="*/ 1624012 w 2147887"/>
              <a:gd name="connsiteY12" fmla="*/ 4762 h 1395412"/>
              <a:gd name="connsiteX13" fmla="*/ 1833562 w 2147887"/>
              <a:gd name="connsiteY13" fmla="*/ 28574 h 1395412"/>
              <a:gd name="connsiteX14" fmla="*/ 1993106 w 2147887"/>
              <a:gd name="connsiteY14" fmla="*/ 45243 h 1395412"/>
              <a:gd name="connsiteX15" fmla="*/ 2147887 w 2147887"/>
              <a:gd name="connsiteY15" fmla="*/ 95249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7887" h="1395412">
                <a:moveTo>
                  <a:pt x="0" y="1395412"/>
                </a:moveTo>
                <a:cubicBezTo>
                  <a:pt x="8533" y="1334690"/>
                  <a:pt x="17066" y="1273968"/>
                  <a:pt x="38100" y="1209674"/>
                </a:cubicBezTo>
                <a:cubicBezTo>
                  <a:pt x="59134" y="1145380"/>
                  <a:pt x="95250" y="1069577"/>
                  <a:pt x="126206" y="1009649"/>
                </a:cubicBezTo>
                <a:cubicBezTo>
                  <a:pt x="157162" y="949721"/>
                  <a:pt x="177006" y="904478"/>
                  <a:pt x="223837" y="850106"/>
                </a:cubicBezTo>
                <a:cubicBezTo>
                  <a:pt x="270668" y="795734"/>
                  <a:pt x="358378" y="725487"/>
                  <a:pt x="407194" y="683418"/>
                </a:cubicBezTo>
                <a:cubicBezTo>
                  <a:pt x="456010" y="641349"/>
                  <a:pt x="465931" y="633809"/>
                  <a:pt x="516731" y="597693"/>
                </a:cubicBezTo>
                <a:cubicBezTo>
                  <a:pt x="567531" y="561577"/>
                  <a:pt x="650478" y="513555"/>
                  <a:pt x="711994" y="466724"/>
                </a:cubicBezTo>
                <a:cubicBezTo>
                  <a:pt x="773510" y="419893"/>
                  <a:pt x="825103" y="366712"/>
                  <a:pt x="885825" y="316706"/>
                </a:cubicBezTo>
                <a:cubicBezTo>
                  <a:pt x="946547" y="266700"/>
                  <a:pt x="1023541" y="203993"/>
                  <a:pt x="1076325" y="166687"/>
                </a:cubicBezTo>
                <a:cubicBezTo>
                  <a:pt x="1129109" y="129381"/>
                  <a:pt x="1156494" y="115093"/>
                  <a:pt x="1202531" y="92868"/>
                </a:cubicBezTo>
                <a:cubicBezTo>
                  <a:pt x="1248568" y="70643"/>
                  <a:pt x="1309688" y="48021"/>
                  <a:pt x="1352550" y="33337"/>
                </a:cubicBezTo>
                <a:cubicBezTo>
                  <a:pt x="1395412" y="18653"/>
                  <a:pt x="1414462" y="9524"/>
                  <a:pt x="1459706" y="4762"/>
                </a:cubicBezTo>
                <a:cubicBezTo>
                  <a:pt x="1504950" y="0"/>
                  <a:pt x="1561703" y="793"/>
                  <a:pt x="1624012" y="4762"/>
                </a:cubicBezTo>
                <a:cubicBezTo>
                  <a:pt x="1686321" y="8731"/>
                  <a:pt x="1833562" y="28574"/>
                  <a:pt x="1833562" y="28574"/>
                </a:cubicBezTo>
                <a:cubicBezTo>
                  <a:pt x="1895078" y="35321"/>
                  <a:pt x="1940719" y="34131"/>
                  <a:pt x="1993106" y="45243"/>
                </a:cubicBezTo>
                <a:cubicBezTo>
                  <a:pt x="2045493" y="56355"/>
                  <a:pt x="2096690" y="75802"/>
                  <a:pt x="2147887" y="95249"/>
                </a:cubicBezTo>
              </a:path>
            </a:pathLst>
          </a:custGeom>
          <a:noFill/>
          <a:ln w="57150" cap="flat" cmpd="sng" algn="ctr">
            <a:solidFill>
              <a:schemeClr val="accent3"/>
            </a:solidFill>
            <a:prstDash val="solid"/>
            <a:round/>
            <a:headEnd type="none" w="med" len="med"/>
            <a:tailEnd type="none" w="med" len="med"/>
          </a:ln>
          <a:effectLst/>
        </p:spPr>
        <p:txBody>
          <a:bodyPr anchor="ctr"/>
          <a:lstStyle/>
          <a:p>
            <a:pPr algn="ctr">
              <a:defRPr/>
            </a:pPr>
            <a:endParaRPr lang="en-US" sz="1500" dirty="0">
              <a:solidFill>
                <a:srgbClr val="FFFFFF"/>
              </a:solidFill>
              <a:latin typeface="Arial" charset="0"/>
              <a:cs typeface="Arial" pitchFamily="34" charset="0"/>
            </a:endParaRPr>
          </a:p>
        </p:txBody>
      </p:sp>
      <p:sp>
        <p:nvSpPr>
          <p:cNvPr id="222" name="Freeform 221">
            <a:extLst>
              <a:ext uri="{FF2B5EF4-FFF2-40B4-BE49-F238E27FC236}">
                <a16:creationId xmlns:a16="http://schemas.microsoft.com/office/drawing/2014/main" id="{8B2937C5-21C5-C9DE-0898-E417BCC3634D}"/>
              </a:ext>
            </a:extLst>
          </p:cNvPr>
          <p:cNvSpPr/>
          <p:nvPr/>
        </p:nvSpPr>
        <p:spPr bwMode="auto">
          <a:xfrm>
            <a:off x="8719163" y="5500517"/>
            <a:ext cx="1068234" cy="521370"/>
          </a:xfrm>
          <a:custGeom>
            <a:avLst/>
            <a:gdLst>
              <a:gd name="connsiteX0" fmla="*/ 7937 w 1490265"/>
              <a:gd name="connsiteY0" fmla="*/ 748506 h 766365"/>
              <a:gd name="connsiteX1" fmla="*/ 22224 w 1490265"/>
              <a:gd name="connsiteY1" fmla="*/ 653256 h 766365"/>
              <a:gd name="connsiteX2" fmla="*/ 81755 w 1490265"/>
              <a:gd name="connsiteY2" fmla="*/ 565150 h 766365"/>
              <a:gd name="connsiteX3" fmla="*/ 117474 w 1490265"/>
              <a:gd name="connsiteY3" fmla="*/ 455612 h 766365"/>
              <a:gd name="connsiteX4" fmla="*/ 184149 w 1490265"/>
              <a:gd name="connsiteY4" fmla="*/ 381793 h 766365"/>
              <a:gd name="connsiteX5" fmla="*/ 234155 w 1490265"/>
              <a:gd name="connsiteY5" fmla="*/ 324643 h 766365"/>
              <a:gd name="connsiteX6" fmla="*/ 279399 w 1490265"/>
              <a:gd name="connsiteY6" fmla="*/ 253206 h 766365"/>
              <a:gd name="connsiteX7" fmla="*/ 322262 w 1490265"/>
              <a:gd name="connsiteY7" fmla="*/ 191293 h 766365"/>
              <a:gd name="connsiteX8" fmla="*/ 474662 w 1490265"/>
              <a:gd name="connsiteY8" fmla="*/ 136525 h 766365"/>
              <a:gd name="connsiteX9" fmla="*/ 527049 w 1490265"/>
              <a:gd name="connsiteY9" fmla="*/ 76993 h 766365"/>
              <a:gd name="connsiteX10" fmla="*/ 634205 w 1490265"/>
              <a:gd name="connsiteY10" fmla="*/ 31750 h 766365"/>
              <a:gd name="connsiteX11" fmla="*/ 777080 w 1490265"/>
              <a:gd name="connsiteY11" fmla="*/ 12700 h 766365"/>
              <a:gd name="connsiteX12" fmla="*/ 822324 w 1490265"/>
              <a:gd name="connsiteY12" fmla="*/ 36512 h 766365"/>
              <a:gd name="connsiteX13" fmla="*/ 915193 w 1490265"/>
              <a:gd name="connsiteY13" fmla="*/ 3175 h 766365"/>
              <a:gd name="connsiteX14" fmla="*/ 1008062 w 1490265"/>
              <a:gd name="connsiteY14" fmla="*/ 17462 h 766365"/>
              <a:gd name="connsiteX15" fmla="*/ 1100930 w 1490265"/>
              <a:gd name="connsiteY15" fmla="*/ 38893 h 766365"/>
              <a:gd name="connsiteX16" fmla="*/ 1241424 w 1490265"/>
              <a:gd name="connsiteY16" fmla="*/ 86518 h 766365"/>
              <a:gd name="connsiteX17" fmla="*/ 1274762 w 1490265"/>
              <a:gd name="connsiteY17" fmla="*/ 119856 h 766365"/>
              <a:gd name="connsiteX18" fmla="*/ 1258093 w 1490265"/>
              <a:gd name="connsiteY18" fmla="*/ 150812 h 766365"/>
              <a:gd name="connsiteX19" fmla="*/ 1291430 w 1490265"/>
              <a:gd name="connsiteY19" fmla="*/ 188912 h 766365"/>
              <a:gd name="connsiteX20" fmla="*/ 1346199 w 1490265"/>
              <a:gd name="connsiteY20" fmla="*/ 198437 h 766365"/>
              <a:gd name="connsiteX21" fmla="*/ 1379537 w 1490265"/>
              <a:gd name="connsiteY21" fmla="*/ 224631 h 766365"/>
              <a:gd name="connsiteX22" fmla="*/ 1436687 w 1490265"/>
              <a:gd name="connsiteY22" fmla="*/ 338931 h 766365"/>
              <a:gd name="connsiteX23" fmla="*/ 1467643 w 1490265"/>
              <a:gd name="connsiteY23" fmla="*/ 448468 h 766365"/>
              <a:gd name="connsiteX24" fmla="*/ 1436687 w 1490265"/>
              <a:gd name="connsiteY24" fmla="*/ 457993 h 766365"/>
              <a:gd name="connsiteX25" fmla="*/ 1412874 w 1490265"/>
              <a:gd name="connsiteY25" fmla="*/ 491331 h 766365"/>
              <a:gd name="connsiteX26" fmla="*/ 1446212 w 1490265"/>
              <a:gd name="connsiteY26" fmla="*/ 553243 h 766365"/>
              <a:gd name="connsiteX27" fmla="*/ 1484312 w 1490265"/>
              <a:gd name="connsiteY27" fmla="*/ 586581 h 766365"/>
              <a:gd name="connsiteX28" fmla="*/ 1481930 w 1490265"/>
              <a:gd name="connsiteY28" fmla="*/ 669925 h 766365"/>
              <a:gd name="connsiteX29" fmla="*/ 1474787 w 1490265"/>
              <a:gd name="connsiteY29" fmla="*/ 727075 h 766365"/>
              <a:gd name="connsiteX30" fmla="*/ 1462880 w 1490265"/>
              <a:gd name="connsiteY30" fmla="*/ 758031 h 766365"/>
              <a:gd name="connsiteX31" fmla="*/ 1422399 w 1490265"/>
              <a:gd name="connsiteY31" fmla="*/ 758031 h 766365"/>
              <a:gd name="connsiteX32" fmla="*/ 1374774 w 1490265"/>
              <a:gd name="connsiteY32" fmla="*/ 758031 h 766365"/>
              <a:gd name="connsiteX33" fmla="*/ 1310480 w 1490265"/>
              <a:gd name="connsiteY33" fmla="*/ 755650 h 766365"/>
              <a:gd name="connsiteX34" fmla="*/ 1231899 w 1490265"/>
              <a:gd name="connsiteY34" fmla="*/ 758031 h 766365"/>
              <a:gd name="connsiteX35" fmla="*/ 1165224 w 1490265"/>
              <a:gd name="connsiteY35" fmla="*/ 755650 h 766365"/>
              <a:gd name="connsiteX36" fmla="*/ 1067593 w 1490265"/>
              <a:gd name="connsiteY36" fmla="*/ 755650 h 766365"/>
              <a:gd name="connsiteX37" fmla="*/ 931862 w 1490265"/>
              <a:gd name="connsiteY37" fmla="*/ 760412 h 766365"/>
              <a:gd name="connsiteX38" fmla="*/ 819943 w 1490265"/>
              <a:gd name="connsiteY38" fmla="*/ 760412 h 766365"/>
              <a:gd name="connsiteX39" fmla="*/ 684212 w 1490265"/>
              <a:gd name="connsiteY39" fmla="*/ 758031 h 766365"/>
              <a:gd name="connsiteX40" fmla="*/ 434180 w 1490265"/>
              <a:gd name="connsiteY40" fmla="*/ 762793 h 766365"/>
              <a:gd name="connsiteX41" fmla="*/ 160337 w 1490265"/>
              <a:gd name="connsiteY41" fmla="*/ 760412 h 766365"/>
              <a:gd name="connsiteX42" fmla="*/ 69849 w 1490265"/>
              <a:gd name="connsiteY42" fmla="*/ 760412 h 766365"/>
              <a:gd name="connsiteX43" fmla="*/ 7937 w 1490265"/>
              <a:gd name="connsiteY43" fmla="*/ 748506 h 76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90265" h="766365">
                <a:moveTo>
                  <a:pt x="7937" y="748506"/>
                </a:moveTo>
                <a:cubicBezTo>
                  <a:pt x="0" y="730647"/>
                  <a:pt x="9921" y="683815"/>
                  <a:pt x="22224" y="653256"/>
                </a:cubicBezTo>
                <a:cubicBezTo>
                  <a:pt x="34527" y="622697"/>
                  <a:pt x="65880" y="598091"/>
                  <a:pt x="81755" y="565150"/>
                </a:cubicBezTo>
                <a:cubicBezTo>
                  <a:pt x="97630" y="532209"/>
                  <a:pt x="100408" y="486172"/>
                  <a:pt x="117474" y="455612"/>
                </a:cubicBezTo>
                <a:cubicBezTo>
                  <a:pt x="134540" y="425052"/>
                  <a:pt x="164702" y="403621"/>
                  <a:pt x="184149" y="381793"/>
                </a:cubicBezTo>
                <a:cubicBezTo>
                  <a:pt x="203596" y="359965"/>
                  <a:pt x="218280" y="346074"/>
                  <a:pt x="234155" y="324643"/>
                </a:cubicBezTo>
                <a:cubicBezTo>
                  <a:pt x="250030" y="303212"/>
                  <a:pt x="264715" y="275431"/>
                  <a:pt x="279399" y="253206"/>
                </a:cubicBezTo>
                <a:cubicBezTo>
                  <a:pt x="294083" y="230981"/>
                  <a:pt x="289718" y="210740"/>
                  <a:pt x="322262" y="191293"/>
                </a:cubicBezTo>
                <a:cubicBezTo>
                  <a:pt x="354806" y="171846"/>
                  <a:pt x="440531" y="155575"/>
                  <a:pt x="474662" y="136525"/>
                </a:cubicBezTo>
                <a:cubicBezTo>
                  <a:pt x="508793" y="117475"/>
                  <a:pt x="500459" y="94455"/>
                  <a:pt x="527049" y="76993"/>
                </a:cubicBezTo>
                <a:cubicBezTo>
                  <a:pt x="553639" y="59531"/>
                  <a:pt x="592533" y="42465"/>
                  <a:pt x="634205" y="31750"/>
                </a:cubicBezTo>
                <a:cubicBezTo>
                  <a:pt x="675877" y="21035"/>
                  <a:pt x="745727" y="11906"/>
                  <a:pt x="777080" y="12700"/>
                </a:cubicBezTo>
                <a:cubicBezTo>
                  <a:pt x="808433" y="13494"/>
                  <a:pt x="799305" y="38099"/>
                  <a:pt x="822324" y="36512"/>
                </a:cubicBezTo>
                <a:cubicBezTo>
                  <a:pt x="845343" y="34925"/>
                  <a:pt x="884237" y="6350"/>
                  <a:pt x="915193" y="3175"/>
                </a:cubicBezTo>
                <a:cubicBezTo>
                  <a:pt x="946149" y="0"/>
                  <a:pt x="977106" y="11509"/>
                  <a:pt x="1008062" y="17462"/>
                </a:cubicBezTo>
                <a:cubicBezTo>
                  <a:pt x="1039018" y="23415"/>
                  <a:pt x="1062036" y="27384"/>
                  <a:pt x="1100930" y="38893"/>
                </a:cubicBezTo>
                <a:cubicBezTo>
                  <a:pt x="1139824" y="50402"/>
                  <a:pt x="1212452" y="73024"/>
                  <a:pt x="1241424" y="86518"/>
                </a:cubicBezTo>
                <a:cubicBezTo>
                  <a:pt x="1270396" y="100012"/>
                  <a:pt x="1271984" y="109140"/>
                  <a:pt x="1274762" y="119856"/>
                </a:cubicBezTo>
                <a:cubicBezTo>
                  <a:pt x="1277540" y="130572"/>
                  <a:pt x="1255315" y="139303"/>
                  <a:pt x="1258093" y="150812"/>
                </a:cubicBezTo>
                <a:cubicBezTo>
                  <a:pt x="1260871" y="162321"/>
                  <a:pt x="1276746" y="180975"/>
                  <a:pt x="1291430" y="188912"/>
                </a:cubicBezTo>
                <a:cubicBezTo>
                  <a:pt x="1306114" y="196850"/>
                  <a:pt x="1331515" y="192484"/>
                  <a:pt x="1346199" y="198437"/>
                </a:cubicBezTo>
                <a:cubicBezTo>
                  <a:pt x="1360883" y="204390"/>
                  <a:pt x="1364456" y="201215"/>
                  <a:pt x="1379537" y="224631"/>
                </a:cubicBezTo>
                <a:cubicBezTo>
                  <a:pt x="1394618" y="248047"/>
                  <a:pt x="1422003" y="301625"/>
                  <a:pt x="1436687" y="338931"/>
                </a:cubicBezTo>
                <a:cubicBezTo>
                  <a:pt x="1451371" y="376237"/>
                  <a:pt x="1467643" y="428624"/>
                  <a:pt x="1467643" y="448468"/>
                </a:cubicBezTo>
                <a:cubicBezTo>
                  <a:pt x="1467643" y="468312"/>
                  <a:pt x="1445815" y="450849"/>
                  <a:pt x="1436687" y="457993"/>
                </a:cubicBezTo>
                <a:cubicBezTo>
                  <a:pt x="1427559" y="465137"/>
                  <a:pt x="1411287" y="475456"/>
                  <a:pt x="1412874" y="491331"/>
                </a:cubicBezTo>
                <a:cubicBezTo>
                  <a:pt x="1414462" y="507206"/>
                  <a:pt x="1434306" y="537368"/>
                  <a:pt x="1446212" y="553243"/>
                </a:cubicBezTo>
                <a:cubicBezTo>
                  <a:pt x="1458118" y="569118"/>
                  <a:pt x="1478359" y="567134"/>
                  <a:pt x="1484312" y="586581"/>
                </a:cubicBezTo>
                <a:cubicBezTo>
                  <a:pt x="1490265" y="606028"/>
                  <a:pt x="1483518" y="646509"/>
                  <a:pt x="1481930" y="669925"/>
                </a:cubicBezTo>
                <a:cubicBezTo>
                  <a:pt x="1480343" y="693341"/>
                  <a:pt x="1477962" y="712391"/>
                  <a:pt x="1474787" y="727075"/>
                </a:cubicBezTo>
                <a:cubicBezTo>
                  <a:pt x="1471612" y="741759"/>
                  <a:pt x="1471611" y="752872"/>
                  <a:pt x="1462880" y="758031"/>
                </a:cubicBezTo>
                <a:cubicBezTo>
                  <a:pt x="1454149" y="763190"/>
                  <a:pt x="1422399" y="758031"/>
                  <a:pt x="1422399" y="758031"/>
                </a:cubicBezTo>
                <a:cubicBezTo>
                  <a:pt x="1407715" y="758031"/>
                  <a:pt x="1393427" y="758428"/>
                  <a:pt x="1374774" y="758031"/>
                </a:cubicBezTo>
                <a:cubicBezTo>
                  <a:pt x="1356121" y="757634"/>
                  <a:pt x="1334292" y="755650"/>
                  <a:pt x="1310480" y="755650"/>
                </a:cubicBezTo>
                <a:cubicBezTo>
                  <a:pt x="1286668" y="755650"/>
                  <a:pt x="1256108" y="758031"/>
                  <a:pt x="1231899" y="758031"/>
                </a:cubicBezTo>
                <a:cubicBezTo>
                  <a:pt x="1207690" y="758031"/>
                  <a:pt x="1192608" y="756047"/>
                  <a:pt x="1165224" y="755650"/>
                </a:cubicBezTo>
                <a:cubicBezTo>
                  <a:pt x="1137840" y="755253"/>
                  <a:pt x="1106487" y="754856"/>
                  <a:pt x="1067593" y="755650"/>
                </a:cubicBezTo>
                <a:cubicBezTo>
                  <a:pt x="1028699" y="756444"/>
                  <a:pt x="973137" y="759618"/>
                  <a:pt x="931862" y="760412"/>
                </a:cubicBezTo>
                <a:cubicBezTo>
                  <a:pt x="890587" y="761206"/>
                  <a:pt x="819943" y="760412"/>
                  <a:pt x="819943" y="760412"/>
                </a:cubicBezTo>
                <a:cubicBezTo>
                  <a:pt x="778668" y="760015"/>
                  <a:pt x="748506" y="757634"/>
                  <a:pt x="684212" y="758031"/>
                </a:cubicBezTo>
                <a:cubicBezTo>
                  <a:pt x="619918" y="758428"/>
                  <a:pt x="434180" y="762793"/>
                  <a:pt x="434180" y="762793"/>
                </a:cubicBezTo>
                <a:lnTo>
                  <a:pt x="160337" y="760412"/>
                </a:lnTo>
                <a:cubicBezTo>
                  <a:pt x="99615" y="760015"/>
                  <a:pt x="95646" y="761999"/>
                  <a:pt x="69849" y="760412"/>
                </a:cubicBezTo>
                <a:cubicBezTo>
                  <a:pt x="44052" y="758825"/>
                  <a:pt x="15874" y="766365"/>
                  <a:pt x="7937" y="748506"/>
                </a:cubicBezTo>
                <a:close/>
              </a:path>
            </a:pathLst>
          </a:custGeom>
          <a:solidFill>
            <a:schemeClr val="accent6">
              <a:lumMod val="40000"/>
              <a:lumOff val="60000"/>
            </a:schemeClr>
          </a:solidFill>
          <a:ln w="9525" cap="flat" cmpd="sng" algn="ctr">
            <a:solidFill>
              <a:schemeClr val="accent2">
                <a:lumMod val="20000"/>
                <a:lumOff val="80000"/>
              </a:schemeClr>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23" name="Freeform 222">
            <a:extLst>
              <a:ext uri="{FF2B5EF4-FFF2-40B4-BE49-F238E27FC236}">
                <a16:creationId xmlns:a16="http://schemas.microsoft.com/office/drawing/2014/main" id="{F16A6AA5-4946-44AA-2C3A-CF7CC60399E5}"/>
              </a:ext>
            </a:extLst>
          </p:cNvPr>
          <p:cNvSpPr/>
          <p:nvPr/>
        </p:nvSpPr>
        <p:spPr bwMode="auto">
          <a:xfrm>
            <a:off x="8950163" y="5555327"/>
            <a:ext cx="805088" cy="463861"/>
          </a:xfrm>
          <a:custGeom>
            <a:avLst/>
            <a:gdLst>
              <a:gd name="connsiteX0" fmla="*/ 0 w 1123156"/>
              <a:gd name="connsiteY0" fmla="*/ 667941 h 681832"/>
              <a:gd name="connsiteX1" fmla="*/ 47625 w 1123156"/>
              <a:gd name="connsiteY1" fmla="*/ 608410 h 681832"/>
              <a:gd name="connsiteX2" fmla="*/ 76200 w 1123156"/>
              <a:gd name="connsiteY2" fmla="*/ 551260 h 681832"/>
              <a:gd name="connsiteX3" fmla="*/ 102393 w 1123156"/>
              <a:gd name="connsiteY3" fmla="*/ 491728 h 681832"/>
              <a:gd name="connsiteX4" fmla="*/ 128587 w 1123156"/>
              <a:gd name="connsiteY4" fmla="*/ 434578 h 681832"/>
              <a:gd name="connsiteX5" fmla="*/ 164306 w 1123156"/>
              <a:gd name="connsiteY5" fmla="*/ 386953 h 681832"/>
              <a:gd name="connsiteX6" fmla="*/ 195262 w 1123156"/>
              <a:gd name="connsiteY6" fmla="*/ 329803 h 681832"/>
              <a:gd name="connsiteX7" fmla="*/ 171450 w 1123156"/>
              <a:gd name="connsiteY7" fmla="*/ 308372 h 681832"/>
              <a:gd name="connsiteX8" fmla="*/ 195262 w 1123156"/>
              <a:gd name="connsiteY8" fmla="*/ 270272 h 681832"/>
              <a:gd name="connsiteX9" fmla="*/ 221456 w 1123156"/>
              <a:gd name="connsiteY9" fmla="*/ 251222 h 681832"/>
              <a:gd name="connsiteX10" fmla="*/ 247650 w 1123156"/>
              <a:gd name="connsiteY10" fmla="*/ 255985 h 681832"/>
              <a:gd name="connsiteX11" fmla="*/ 271462 w 1123156"/>
              <a:gd name="connsiteY11" fmla="*/ 234553 h 681832"/>
              <a:gd name="connsiteX12" fmla="*/ 302418 w 1123156"/>
              <a:gd name="connsiteY12" fmla="*/ 194072 h 681832"/>
              <a:gd name="connsiteX13" fmla="*/ 385762 w 1123156"/>
              <a:gd name="connsiteY13" fmla="*/ 144066 h 681832"/>
              <a:gd name="connsiteX14" fmla="*/ 419100 w 1123156"/>
              <a:gd name="connsiteY14" fmla="*/ 122635 h 681832"/>
              <a:gd name="connsiteX15" fmla="*/ 476250 w 1123156"/>
              <a:gd name="connsiteY15" fmla="*/ 91678 h 681832"/>
              <a:gd name="connsiteX16" fmla="*/ 528637 w 1123156"/>
              <a:gd name="connsiteY16" fmla="*/ 63103 h 681832"/>
              <a:gd name="connsiteX17" fmla="*/ 600075 w 1123156"/>
              <a:gd name="connsiteY17" fmla="*/ 32147 h 681832"/>
              <a:gd name="connsiteX18" fmla="*/ 695325 w 1123156"/>
              <a:gd name="connsiteY18" fmla="*/ 3572 h 681832"/>
              <a:gd name="connsiteX19" fmla="*/ 823912 w 1123156"/>
              <a:gd name="connsiteY19" fmla="*/ 10716 h 681832"/>
              <a:gd name="connsiteX20" fmla="*/ 897731 w 1123156"/>
              <a:gd name="connsiteY20" fmla="*/ 34528 h 681832"/>
              <a:gd name="connsiteX21" fmla="*/ 928687 w 1123156"/>
              <a:gd name="connsiteY21" fmla="*/ 55960 h 681832"/>
              <a:gd name="connsiteX22" fmla="*/ 964406 w 1123156"/>
              <a:gd name="connsiteY22" fmla="*/ 103585 h 681832"/>
              <a:gd name="connsiteX23" fmla="*/ 1002506 w 1123156"/>
              <a:gd name="connsiteY23" fmla="*/ 129778 h 681832"/>
              <a:gd name="connsiteX24" fmla="*/ 1038225 w 1123156"/>
              <a:gd name="connsiteY24" fmla="*/ 163116 h 681832"/>
              <a:gd name="connsiteX25" fmla="*/ 1090612 w 1123156"/>
              <a:gd name="connsiteY25" fmla="*/ 279797 h 681832"/>
              <a:gd name="connsiteX26" fmla="*/ 1107281 w 1123156"/>
              <a:gd name="connsiteY26" fmla="*/ 355997 h 681832"/>
              <a:gd name="connsiteX27" fmla="*/ 1100137 w 1123156"/>
              <a:gd name="connsiteY27" fmla="*/ 370285 h 681832"/>
              <a:gd name="connsiteX28" fmla="*/ 1085850 w 1123156"/>
              <a:gd name="connsiteY28" fmla="*/ 391716 h 681832"/>
              <a:gd name="connsiteX29" fmla="*/ 1083468 w 1123156"/>
              <a:gd name="connsiteY29" fmla="*/ 427435 h 681832"/>
              <a:gd name="connsiteX30" fmla="*/ 1095375 w 1123156"/>
              <a:gd name="connsiteY30" fmla="*/ 463153 h 681832"/>
              <a:gd name="connsiteX31" fmla="*/ 1119187 w 1123156"/>
              <a:gd name="connsiteY31" fmla="*/ 491728 h 681832"/>
              <a:gd name="connsiteX32" fmla="*/ 1119187 w 1123156"/>
              <a:gd name="connsiteY32" fmla="*/ 534591 h 681832"/>
              <a:gd name="connsiteX33" fmla="*/ 1116806 w 1123156"/>
              <a:gd name="connsiteY33" fmla="*/ 591741 h 681832"/>
              <a:gd name="connsiteX34" fmla="*/ 1102518 w 1123156"/>
              <a:gd name="connsiteY34" fmla="*/ 651272 h 681832"/>
              <a:gd name="connsiteX35" fmla="*/ 1073943 w 1123156"/>
              <a:gd name="connsiteY35" fmla="*/ 677466 h 681832"/>
              <a:gd name="connsiteX36" fmla="*/ 883443 w 1123156"/>
              <a:gd name="connsiteY36" fmla="*/ 677466 h 681832"/>
              <a:gd name="connsiteX37" fmla="*/ 709612 w 1123156"/>
              <a:gd name="connsiteY37" fmla="*/ 675085 h 681832"/>
              <a:gd name="connsiteX38" fmla="*/ 445293 w 1123156"/>
              <a:gd name="connsiteY38" fmla="*/ 677466 h 681832"/>
              <a:gd name="connsiteX39" fmla="*/ 223837 w 1123156"/>
              <a:gd name="connsiteY39" fmla="*/ 675085 h 681832"/>
              <a:gd name="connsiteX40" fmla="*/ 0 w 1123156"/>
              <a:gd name="connsiteY40" fmla="*/ 667941 h 6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23156" h="681832">
                <a:moveTo>
                  <a:pt x="0" y="667941"/>
                </a:moveTo>
                <a:cubicBezTo>
                  <a:pt x="17462" y="647899"/>
                  <a:pt x="34925" y="627857"/>
                  <a:pt x="47625" y="608410"/>
                </a:cubicBezTo>
                <a:cubicBezTo>
                  <a:pt x="60325" y="588963"/>
                  <a:pt x="67072" y="570707"/>
                  <a:pt x="76200" y="551260"/>
                </a:cubicBezTo>
                <a:cubicBezTo>
                  <a:pt x="85328" y="531813"/>
                  <a:pt x="93662" y="511175"/>
                  <a:pt x="102393" y="491728"/>
                </a:cubicBezTo>
                <a:cubicBezTo>
                  <a:pt x="111124" y="472281"/>
                  <a:pt x="118268" y="452041"/>
                  <a:pt x="128587" y="434578"/>
                </a:cubicBezTo>
                <a:cubicBezTo>
                  <a:pt x="138906" y="417115"/>
                  <a:pt x="153194" y="404415"/>
                  <a:pt x="164306" y="386953"/>
                </a:cubicBezTo>
                <a:cubicBezTo>
                  <a:pt x="175418" y="369491"/>
                  <a:pt x="194071" y="342900"/>
                  <a:pt x="195262" y="329803"/>
                </a:cubicBezTo>
                <a:cubicBezTo>
                  <a:pt x="196453" y="316706"/>
                  <a:pt x="171450" y="318294"/>
                  <a:pt x="171450" y="308372"/>
                </a:cubicBezTo>
                <a:cubicBezTo>
                  <a:pt x="171450" y="298450"/>
                  <a:pt x="186928" y="279797"/>
                  <a:pt x="195262" y="270272"/>
                </a:cubicBezTo>
                <a:cubicBezTo>
                  <a:pt x="203596" y="260747"/>
                  <a:pt x="212725" y="253603"/>
                  <a:pt x="221456" y="251222"/>
                </a:cubicBezTo>
                <a:cubicBezTo>
                  <a:pt x="230187" y="248841"/>
                  <a:pt x="239316" y="258763"/>
                  <a:pt x="247650" y="255985"/>
                </a:cubicBezTo>
                <a:cubicBezTo>
                  <a:pt x="255984" y="253207"/>
                  <a:pt x="262334" y="244872"/>
                  <a:pt x="271462" y="234553"/>
                </a:cubicBezTo>
                <a:cubicBezTo>
                  <a:pt x="280590" y="224234"/>
                  <a:pt x="283368" y="209153"/>
                  <a:pt x="302418" y="194072"/>
                </a:cubicBezTo>
                <a:cubicBezTo>
                  <a:pt x="321468" y="178991"/>
                  <a:pt x="366315" y="155972"/>
                  <a:pt x="385762" y="144066"/>
                </a:cubicBezTo>
                <a:cubicBezTo>
                  <a:pt x="405209" y="132160"/>
                  <a:pt x="404019" y="131366"/>
                  <a:pt x="419100" y="122635"/>
                </a:cubicBezTo>
                <a:cubicBezTo>
                  <a:pt x="434181" y="113904"/>
                  <a:pt x="476250" y="91678"/>
                  <a:pt x="476250" y="91678"/>
                </a:cubicBezTo>
                <a:cubicBezTo>
                  <a:pt x="494506" y="81756"/>
                  <a:pt x="507999" y="73025"/>
                  <a:pt x="528637" y="63103"/>
                </a:cubicBezTo>
                <a:cubicBezTo>
                  <a:pt x="549275" y="53181"/>
                  <a:pt x="572294" y="42069"/>
                  <a:pt x="600075" y="32147"/>
                </a:cubicBezTo>
                <a:cubicBezTo>
                  <a:pt x="627856" y="22225"/>
                  <a:pt x="658019" y="7144"/>
                  <a:pt x="695325" y="3572"/>
                </a:cubicBezTo>
                <a:cubicBezTo>
                  <a:pt x="732631" y="0"/>
                  <a:pt x="790178" y="5557"/>
                  <a:pt x="823912" y="10716"/>
                </a:cubicBezTo>
                <a:cubicBezTo>
                  <a:pt x="857646" y="15875"/>
                  <a:pt x="880269" y="26987"/>
                  <a:pt x="897731" y="34528"/>
                </a:cubicBezTo>
                <a:cubicBezTo>
                  <a:pt x="915193" y="42069"/>
                  <a:pt x="917575" y="44451"/>
                  <a:pt x="928687" y="55960"/>
                </a:cubicBezTo>
                <a:cubicBezTo>
                  <a:pt x="939799" y="67469"/>
                  <a:pt x="952103" y="91282"/>
                  <a:pt x="964406" y="103585"/>
                </a:cubicBezTo>
                <a:cubicBezTo>
                  <a:pt x="976709" y="115888"/>
                  <a:pt x="990203" y="119856"/>
                  <a:pt x="1002506" y="129778"/>
                </a:cubicBezTo>
                <a:cubicBezTo>
                  <a:pt x="1014809" y="139700"/>
                  <a:pt x="1023541" y="138113"/>
                  <a:pt x="1038225" y="163116"/>
                </a:cubicBezTo>
                <a:cubicBezTo>
                  <a:pt x="1052909" y="188119"/>
                  <a:pt x="1079103" y="247650"/>
                  <a:pt x="1090612" y="279797"/>
                </a:cubicBezTo>
                <a:cubicBezTo>
                  <a:pt x="1102121" y="311944"/>
                  <a:pt x="1105694" y="340916"/>
                  <a:pt x="1107281" y="355997"/>
                </a:cubicBezTo>
                <a:cubicBezTo>
                  <a:pt x="1108868" y="371078"/>
                  <a:pt x="1103709" y="364332"/>
                  <a:pt x="1100137" y="370285"/>
                </a:cubicBezTo>
                <a:cubicBezTo>
                  <a:pt x="1096565" y="376238"/>
                  <a:pt x="1088628" y="382191"/>
                  <a:pt x="1085850" y="391716"/>
                </a:cubicBezTo>
                <a:cubicBezTo>
                  <a:pt x="1083072" y="401241"/>
                  <a:pt x="1081881" y="415529"/>
                  <a:pt x="1083468" y="427435"/>
                </a:cubicBezTo>
                <a:cubicBezTo>
                  <a:pt x="1085055" y="439341"/>
                  <a:pt x="1089422" y="452438"/>
                  <a:pt x="1095375" y="463153"/>
                </a:cubicBezTo>
                <a:cubicBezTo>
                  <a:pt x="1101328" y="473868"/>
                  <a:pt x="1115218" y="479822"/>
                  <a:pt x="1119187" y="491728"/>
                </a:cubicBezTo>
                <a:cubicBezTo>
                  <a:pt x="1123156" y="503634"/>
                  <a:pt x="1119584" y="517922"/>
                  <a:pt x="1119187" y="534591"/>
                </a:cubicBezTo>
                <a:cubicBezTo>
                  <a:pt x="1118790" y="551260"/>
                  <a:pt x="1119584" y="572294"/>
                  <a:pt x="1116806" y="591741"/>
                </a:cubicBezTo>
                <a:cubicBezTo>
                  <a:pt x="1114028" y="611188"/>
                  <a:pt x="1109662" y="636985"/>
                  <a:pt x="1102518" y="651272"/>
                </a:cubicBezTo>
                <a:cubicBezTo>
                  <a:pt x="1095374" y="665560"/>
                  <a:pt x="1110456" y="673100"/>
                  <a:pt x="1073943" y="677466"/>
                </a:cubicBezTo>
                <a:cubicBezTo>
                  <a:pt x="1037431" y="681832"/>
                  <a:pt x="883443" y="677466"/>
                  <a:pt x="883443" y="677466"/>
                </a:cubicBezTo>
                <a:lnTo>
                  <a:pt x="709612" y="675085"/>
                </a:lnTo>
                <a:lnTo>
                  <a:pt x="445293" y="677466"/>
                </a:lnTo>
                <a:cubicBezTo>
                  <a:pt x="364331" y="677466"/>
                  <a:pt x="223837" y="675085"/>
                  <a:pt x="223837" y="675085"/>
                </a:cubicBezTo>
                <a:lnTo>
                  <a:pt x="0" y="667941"/>
                </a:lnTo>
                <a:close/>
              </a:path>
            </a:pathLst>
          </a:custGeom>
          <a:solidFill>
            <a:schemeClr val="accent6"/>
          </a:solidFill>
          <a:ln w="9525" cap="flat" cmpd="sng" algn="ctr">
            <a:solidFill>
              <a:schemeClr val="accent2">
                <a:lumMod val="20000"/>
                <a:lumOff val="80000"/>
              </a:schemeClr>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24" name="Freeform 223">
            <a:extLst>
              <a:ext uri="{FF2B5EF4-FFF2-40B4-BE49-F238E27FC236}">
                <a16:creationId xmlns:a16="http://schemas.microsoft.com/office/drawing/2014/main" id="{0E01C543-E9FA-AA69-BE62-900D009A4388}"/>
              </a:ext>
            </a:extLst>
          </p:cNvPr>
          <p:cNvSpPr/>
          <p:nvPr/>
        </p:nvSpPr>
        <p:spPr bwMode="auto">
          <a:xfrm>
            <a:off x="9420415" y="5724347"/>
            <a:ext cx="110095" cy="63720"/>
          </a:xfrm>
          <a:custGeom>
            <a:avLst/>
            <a:gdLst>
              <a:gd name="connsiteX0" fmla="*/ 3572 w 153591"/>
              <a:gd name="connsiteY0" fmla="*/ 59928 h 93662"/>
              <a:gd name="connsiteX1" fmla="*/ 25003 w 153591"/>
              <a:gd name="connsiteY1" fmla="*/ 14684 h 93662"/>
              <a:gd name="connsiteX2" fmla="*/ 77391 w 153591"/>
              <a:gd name="connsiteY2" fmla="*/ 397 h 93662"/>
              <a:gd name="connsiteX3" fmla="*/ 120253 w 153591"/>
              <a:gd name="connsiteY3" fmla="*/ 12303 h 93662"/>
              <a:gd name="connsiteX4" fmla="*/ 148828 w 153591"/>
              <a:gd name="connsiteY4" fmla="*/ 38497 h 93662"/>
              <a:gd name="connsiteX5" fmla="*/ 148828 w 153591"/>
              <a:gd name="connsiteY5" fmla="*/ 69453 h 93662"/>
              <a:gd name="connsiteX6" fmla="*/ 132159 w 153591"/>
              <a:gd name="connsiteY6" fmla="*/ 88503 h 93662"/>
              <a:gd name="connsiteX7" fmla="*/ 94059 w 153591"/>
              <a:gd name="connsiteY7" fmla="*/ 90884 h 93662"/>
              <a:gd name="connsiteX8" fmla="*/ 84534 w 153591"/>
              <a:gd name="connsiteY8" fmla="*/ 71834 h 93662"/>
              <a:gd name="connsiteX9" fmla="*/ 103584 w 153591"/>
              <a:gd name="connsiteY9" fmla="*/ 71834 h 93662"/>
              <a:gd name="connsiteX10" fmla="*/ 108347 w 153591"/>
              <a:gd name="connsiteY10" fmla="*/ 57547 h 93662"/>
              <a:gd name="connsiteX11" fmla="*/ 89297 w 153591"/>
              <a:gd name="connsiteY11" fmla="*/ 48022 h 93662"/>
              <a:gd name="connsiteX12" fmla="*/ 65484 w 153591"/>
              <a:gd name="connsiteY12" fmla="*/ 50403 h 93662"/>
              <a:gd name="connsiteX13" fmla="*/ 46434 w 153591"/>
              <a:gd name="connsiteY13" fmla="*/ 86122 h 93662"/>
              <a:gd name="connsiteX14" fmla="*/ 3572 w 153591"/>
              <a:gd name="connsiteY14" fmla="*/ 59928 h 9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591" h="93662">
                <a:moveTo>
                  <a:pt x="3572" y="59928"/>
                </a:moveTo>
                <a:cubicBezTo>
                  <a:pt x="0" y="48022"/>
                  <a:pt x="12700" y="24606"/>
                  <a:pt x="25003" y="14684"/>
                </a:cubicBezTo>
                <a:cubicBezTo>
                  <a:pt x="37306" y="4762"/>
                  <a:pt x="61516" y="794"/>
                  <a:pt x="77391" y="397"/>
                </a:cubicBezTo>
                <a:cubicBezTo>
                  <a:pt x="93266" y="0"/>
                  <a:pt x="108347" y="5953"/>
                  <a:pt x="120253" y="12303"/>
                </a:cubicBezTo>
                <a:cubicBezTo>
                  <a:pt x="132159" y="18653"/>
                  <a:pt x="144065" y="28972"/>
                  <a:pt x="148828" y="38497"/>
                </a:cubicBezTo>
                <a:cubicBezTo>
                  <a:pt x="153591" y="48022"/>
                  <a:pt x="151606" y="61119"/>
                  <a:pt x="148828" y="69453"/>
                </a:cubicBezTo>
                <a:cubicBezTo>
                  <a:pt x="146050" y="77787"/>
                  <a:pt x="141287" y="84931"/>
                  <a:pt x="132159" y="88503"/>
                </a:cubicBezTo>
                <a:cubicBezTo>
                  <a:pt x="123031" y="92075"/>
                  <a:pt x="101996" y="93662"/>
                  <a:pt x="94059" y="90884"/>
                </a:cubicBezTo>
                <a:cubicBezTo>
                  <a:pt x="86122" y="88106"/>
                  <a:pt x="82947" y="75009"/>
                  <a:pt x="84534" y="71834"/>
                </a:cubicBezTo>
                <a:cubicBezTo>
                  <a:pt x="86121" y="68659"/>
                  <a:pt x="99615" y="74215"/>
                  <a:pt x="103584" y="71834"/>
                </a:cubicBezTo>
                <a:cubicBezTo>
                  <a:pt x="107553" y="69453"/>
                  <a:pt x="110728" y="61516"/>
                  <a:pt x="108347" y="57547"/>
                </a:cubicBezTo>
                <a:cubicBezTo>
                  <a:pt x="105966" y="53578"/>
                  <a:pt x="96441" y="49213"/>
                  <a:pt x="89297" y="48022"/>
                </a:cubicBezTo>
                <a:cubicBezTo>
                  <a:pt x="82153" y="46831"/>
                  <a:pt x="72628" y="44053"/>
                  <a:pt x="65484" y="50403"/>
                </a:cubicBezTo>
                <a:cubicBezTo>
                  <a:pt x="58340" y="56753"/>
                  <a:pt x="56753" y="84931"/>
                  <a:pt x="46434" y="86122"/>
                </a:cubicBezTo>
                <a:cubicBezTo>
                  <a:pt x="36115" y="87313"/>
                  <a:pt x="7144" y="71834"/>
                  <a:pt x="3572" y="59928"/>
                </a:cubicBezTo>
                <a:close/>
              </a:path>
            </a:pathLst>
          </a:custGeom>
          <a:solidFill>
            <a:schemeClr val="accent6">
              <a:lumMod val="20000"/>
              <a:lumOff val="80000"/>
            </a:schemeClr>
          </a:solidFill>
          <a:ln w="9525" cap="flat" cmpd="sng" algn="ctr">
            <a:solidFill>
              <a:schemeClr val="bg2">
                <a:lumMod val="90000"/>
              </a:schemeClr>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cxnSp>
        <p:nvCxnSpPr>
          <p:cNvPr id="55496" name="Straight Connector 224">
            <a:extLst>
              <a:ext uri="{FF2B5EF4-FFF2-40B4-BE49-F238E27FC236}">
                <a16:creationId xmlns:a16="http://schemas.microsoft.com/office/drawing/2014/main" id="{EA218B1D-7015-D5B2-A1F7-EABD9AF9A23A}"/>
              </a:ext>
            </a:extLst>
          </p:cNvPr>
          <p:cNvCxnSpPr>
            <a:cxnSpLocks noChangeShapeType="1"/>
          </p:cNvCxnSpPr>
          <p:nvPr/>
        </p:nvCxnSpPr>
        <p:spPr bwMode="auto">
          <a:xfrm rot="5400000">
            <a:off x="9501982" y="5549107"/>
            <a:ext cx="9382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26" name="Oval 225">
            <a:extLst>
              <a:ext uri="{FF2B5EF4-FFF2-40B4-BE49-F238E27FC236}">
                <a16:creationId xmlns:a16="http://schemas.microsoft.com/office/drawing/2014/main" id="{FBD9C588-47D8-9AE6-F382-B9B015F99E7E}"/>
              </a:ext>
            </a:extLst>
          </p:cNvPr>
          <p:cNvSpPr/>
          <p:nvPr/>
        </p:nvSpPr>
        <p:spPr bwMode="auto">
          <a:xfrm rot="1910877">
            <a:off x="9605963" y="5800726"/>
            <a:ext cx="68262" cy="42863"/>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27" name="Oval 226">
            <a:extLst>
              <a:ext uri="{FF2B5EF4-FFF2-40B4-BE49-F238E27FC236}">
                <a16:creationId xmlns:a16="http://schemas.microsoft.com/office/drawing/2014/main" id="{2D7D4F0F-886B-E29A-9369-206475747B19}"/>
              </a:ext>
            </a:extLst>
          </p:cNvPr>
          <p:cNvSpPr/>
          <p:nvPr/>
        </p:nvSpPr>
        <p:spPr bwMode="auto">
          <a:xfrm rot="2291758">
            <a:off x="9536114" y="5607050"/>
            <a:ext cx="65087" cy="3968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28" name="Oval 227">
            <a:extLst>
              <a:ext uri="{FF2B5EF4-FFF2-40B4-BE49-F238E27FC236}">
                <a16:creationId xmlns:a16="http://schemas.microsoft.com/office/drawing/2014/main" id="{5848E4F6-F1BE-0CB8-65B3-D26E23DC8DAD}"/>
              </a:ext>
            </a:extLst>
          </p:cNvPr>
          <p:cNvSpPr/>
          <p:nvPr/>
        </p:nvSpPr>
        <p:spPr bwMode="auto">
          <a:xfrm rot="2291758">
            <a:off x="9431339" y="5626101"/>
            <a:ext cx="58737" cy="36513"/>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29" name="Oval 228">
            <a:extLst>
              <a:ext uri="{FF2B5EF4-FFF2-40B4-BE49-F238E27FC236}">
                <a16:creationId xmlns:a16="http://schemas.microsoft.com/office/drawing/2014/main" id="{E1A7D606-8458-8476-9B7A-1573A185D8FE}"/>
              </a:ext>
            </a:extLst>
          </p:cNvPr>
          <p:cNvSpPr/>
          <p:nvPr/>
        </p:nvSpPr>
        <p:spPr bwMode="auto">
          <a:xfrm rot="2291758">
            <a:off x="9491664" y="5899151"/>
            <a:ext cx="58737" cy="36513"/>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30" name="Oval 229">
            <a:extLst>
              <a:ext uri="{FF2B5EF4-FFF2-40B4-BE49-F238E27FC236}">
                <a16:creationId xmlns:a16="http://schemas.microsoft.com/office/drawing/2014/main" id="{7779158F-0194-119D-85D5-BB239C0D685E}"/>
              </a:ext>
            </a:extLst>
          </p:cNvPr>
          <p:cNvSpPr/>
          <p:nvPr/>
        </p:nvSpPr>
        <p:spPr bwMode="auto">
          <a:xfrm rot="18106941">
            <a:off x="9687719" y="5930107"/>
            <a:ext cx="55563" cy="38100"/>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31" name="Oval 230">
            <a:extLst>
              <a:ext uri="{FF2B5EF4-FFF2-40B4-BE49-F238E27FC236}">
                <a16:creationId xmlns:a16="http://schemas.microsoft.com/office/drawing/2014/main" id="{BF8986D8-A0CD-F30C-AE81-B7EEEDAD7281}"/>
              </a:ext>
            </a:extLst>
          </p:cNvPr>
          <p:cNvSpPr/>
          <p:nvPr/>
        </p:nvSpPr>
        <p:spPr bwMode="auto">
          <a:xfrm rot="18106941">
            <a:off x="8942388" y="5813426"/>
            <a:ext cx="55563" cy="55562"/>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32" name="Oval 231">
            <a:extLst>
              <a:ext uri="{FF2B5EF4-FFF2-40B4-BE49-F238E27FC236}">
                <a16:creationId xmlns:a16="http://schemas.microsoft.com/office/drawing/2014/main" id="{93067C8C-C158-6127-188F-E3DF923FB542}"/>
              </a:ext>
            </a:extLst>
          </p:cNvPr>
          <p:cNvSpPr/>
          <p:nvPr/>
        </p:nvSpPr>
        <p:spPr bwMode="auto">
          <a:xfrm rot="18106941">
            <a:off x="8797131" y="5909469"/>
            <a:ext cx="65088" cy="31750"/>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33" name="Oval 232">
            <a:extLst>
              <a:ext uri="{FF2B5EF4-FFF2-40B4-BE49-F238E27FC236}">
                <a16:creationId xmlns:a16="http://schemas.microsoft.com/office/drawing/2014/main" id="{72BF49E6-3806-3F82-A054-DF2FF7C28A3D}"/>
              </a:ext>
            </a:extLst>
          </p:cNvPr>
          <p:cNvSpPr/>
          <p:nvPr/>
        </p:nvSpPr>
        <p:spPr bwMode="auto">
          <a:xfrm rot="19665769">
            <a:off x="8893176" y="5726113"/>
            <a:ext cx="68263" cy="31750"/>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34" name="Oval 233">
            <a:extLst>
              <a:ext uri="{FF2B5EF4-FFF2-40B4-BE49-F238E27FC236}">
                <a16:creationId xmlns:a16="http://schemas.microsoft.com/office/drawing/2014/main" id="{BDE91982-915D-4951-AAD8-BCFC2E9A4380}"/>
              </a:ext>
            </a:extLst>
          </p:cNvPr>
          <p:cNvSpPr/>
          <p:nvPr/>
        </p:nvSpPr>
        <p:spPr bwMode="auto">
          <a:xfrm rot="18933886">
            <a:off x="9007476" y="5635625"/>
            <a:ext cx="68263" cy="31750"/>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35" name="Oval 234">
            <a:extLst>
              <a:ext uri="{FF2B5EF4-FFF2-40B4-BE49-F238E27FC236}">
                <a16:creationId xmlns:a16="http://schemas.microsoft.com/office/drawing/2014/main" id="{3C2DC68A-F1AF-CE25-D145-FA78FE24C397}"/>
              </a:ext>
            </a:extLst>
          </p:cNvPr>
          <p:cNvSpPr/>
          <p:nvPr/>
        </p:nvSpPr>
        <p:spPr bwMode="auto">
          <a:xfrm rot="20302045">
            <a:off x="9145588" y="5572125"/>
            <a:ext cx="68262" cy="31750"/>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36" name="Freeform 235">
            <a:extLst>
              <a:ext uri="{FF2B5EF4-FFF2-40B4-BE49-F238E27FC236}">
                <a16:creationId xmlns:a16="http://schemas.microsoft.com/office/drawing/2014/main" id="{B87E78F4-4C95-2479-010F-68E3D422FAFD}"/>
              </a:ext>
            </a:extLst>
          </p:cNvPr>
          <p:cNvSpPr/>
          <p:nvPr/>
        </p:nvSpPr>
        <p:spPr bwMode="auto">
          <a:xfrm rot="20866963">
            <a:off x="8370889" y="5605464"/>
            <a:ext cx="85725" cy="9048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nvGrpSpPr>
          <p:cNvPr id="55508" name="Group 236">
            <a:extLst>
              <a:ext uri="{FF2B5EF4-FFF2-40B4-BE49-F238E27FC236}">
                <a16:creationId xmlns:a16="http://schemas.microsoft.com/office/drawing/2014/main" id="{2BA7D67C-762C-E536-AEB3-5B79D828FD24}"/>
              </a:ext>
            </a:extLst>
          </p:cNvPr>
          <p:cNvGrpSpPr>
            <a:grpSpLocks/>
          </p:cNvGrpSpPr>
          <p:nvPr/>
        </p:nvGrpSpPr>
        <p:grpSpPr bwMode="auto">
          <a:xfrm>
            <a:off x="8350251" y="5610225"/>
            <a:ext cx="85725" cy="95250"/>
            <a:chOff x="1026318" y="2671763"/>
            <a:chExt cx="119062" cy="140492"/>
          </a:xfrm>
        </p:grpSpPr>
        <p:sp>
          <p:nvSpPr>
            <p:cNvPr id="238" name="Freeform 237">
              <a:extLst>
                <a:ext uri="{FF2B5EF4-FFF2-40B4-BE49-F238E27FC236}">
                  <a16:creationId xmlns:a16="http://schemas.microsoft.com/office/drawing/2014/main" id="{4F9D3F59-1985-492C-E379-C1C38A671CE3}"/>
                </a:ext>
              </a:extLst>
            </p:cNvPr>
            <p:cNvSpPr/>
            <p:nvPr/>
          </p:nvSpPr>
          <p:spPr bwMode="auto">
            <a:xfrm>
              <a:off x="1026318" y="2678788"/>
              <a:ext cx="119062" cy="13346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39" name="Oval 238">
              <a:extLst>
                <a:ext uri="{FF2B5EF4-FFF2-40B4-BE49-F238E27FC236}">
                  <a16:creationId xmlns:a16="http://schemas.microsoft.com/office/drawing/2014/main" id="{AA713210-76E1-6D9D-3AEC-0F200C678232}"/>
                </a:ext>
              </a:extLst>
            </p:cNvPr>
            <p:cNvSpPr/>
            <p:nvPr/>
          </p:nvSpPr>
          <p:spPr bwMode="auto">
            <a:xfrm>
              <a:off x="1039547" y="2671763"/>
              <a:ext cx="70555" cy="84295"/>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240" name="Freeform 239">
            <a:extLst>
              <a:ext uri="{FF2B5EF4-FFF2-40B4-BE49-F238E27FC236}">
                <a16:creationId xmlns:a16="http://schemas.microsoft.com/office/drawing/2014/main" id="{1878A9F5-6EDA-0457-79C1-CD426ABD6F3F}"/>
              </a:ext>
            </a:extLst>
          </p:cNvPr>
          <p:cNvSpPr/>
          <p:nvPr/>
        </p:nvSpPr>
        <p:spPr bwMode="auto">
          <a:xfrm rot="977727">
            <a:off x="9266239" y="4900614"/>
            <a:ext cx="85725" cy="9048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41" name="Freeform 240">
            <a:extLst>
              <a:ext uri="{FF2B5EF4-FFF2-40B4-BE49-F238E27FC236}">
                <a16:creationId xmlns:a16="http://schemas.microsoft.com/office/drawing/2014/main" id="{9CB03BF6-F73D-6C5E-13EA-5AAE1BAB6E47}"/>
              </a:ext>
            </a:extLst>
          </p:cNvPr>
          <p:cNvSpPr/>
          <p:nvPr/>
        </p:nvSpPr>
        <p:spPr bwMode="auto">
          <a:xfrm rot="20672909">
            <a:off x="8359775" y="5230813"/>
            <a:ext cx="65088" cy="698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42" name="Freeform 241">
            <a:extLst>
              <a:ext uri="{FF2B5EF4-FFF2-40B4-BE49-F238E27FC236}">
                <a16:creationId xmlns:a16="http://schemas.microsoft.com/office/drawing/2014/main" id="{3370DAAB-2BA2-19FA-2337-CB2459FBE2BE}"/>
              </a:ext>
            </a:extLst>
          </p:cNvPr>
          <p:cNvSpPr/>
          <p:nvPr/>
        </p:nvSpPr>
        <p:spPr bwMode="auto">
          <a:xfrm rot="203423">
            <a:off x="8647113" y="5016501"/>
            <a:ext cx="69850" cy="746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43" name="Freeform 242">
            <a:extLst>
              <a:ext uri="{FF2B5EF4-FFF2-40B4-BE49-F238E27FC236}">
                <a16:creationId xmlns:a16="http://schemas.microsoft.com/office/drawing/2014/main" id="{4906581D-5DDA-9131-6C73-024152082CF1}"/>
              </a:ext>
            </a:extLst>
          </p:cNvPr>
          <p:cNvSpPr/>
          <p:nvPr/>
        </p:nvSpPr>
        <p:spPr bwMode="auto">
          <a:xfrm>
            <a:off x="8993188" y="5405439"/>
            <a:ext cx="246062" cy="39052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44" name="Freeform 243">
            <a:extLst>
              <a:ext uri="{FF2B5EF4-FFF2-40B4-BE49-F238E27FC236}">
                <a16:creationId xmlns:a16="http://schemas.microsoft.com/office/drawing/2014/main" id="{A067955B-4DF5-3DFD-ED2C-039B7397369E}"/>
              </a:ext>
            </a:extLst>
          </p:cNvPr>
          <p:cNvSpPr/>
          <p:nvPr/>
        </p:nvSpPr>
        <p:spPr bwMode="auto">
          <a:xfrm>
            <a:off x="9137353" y="5743787"/>
            <a:ext cx="357312" cy="285390"/>
          </a:xfrm>
          <a:custGeom>
            <a:avLst/>
            <a:gdLst>
              <a:gd name="connsiteX0" fmla="*/ 12700 w 498476"/>
              <a:gd name="connsiteY0" fmla="*/ 398066 h 419497"/>
              <a:gd name="connsiteX1" fmla="*/ 24607 w 498476"/>
              <a:gd name="connsiteY1" fmla="*/ 271859 h 419497"/>
              <a:gd name="connsiteX2" fmla="*/ 55563 w 498476"/>
              <a:gd name="connsiteY2" fmla="*/ 178991 h 419497"/>
              <a:gd name="connsiteX3" fmla="*/ 115094 w 498476"/>
              <a:gd name="connsiteY3" fmla="*/ 102791 h 419497"/>
              <a:gd name="connsiteX4" fmla="*/ 200819 w 498476"/>
              <a:gd name="connsiteY4" fmla="*/ 40878 h 419497"/>
              <a:gd name="connsiteX5" fmla="*/ 298450 w 498476"/>
              <a:gd name="connsiteY5" fmla="*/ 5159 h 419497"/>
              <a:gd name="connsiteX6" fmla="*/ 388938 w 498476"/>
              <a:gd name="connsiteY6" fmla="*/ 9922 h 419497"/>
              <a:gd name="connsiteX7" fmla="*/ 453232 w 498476"/>
              <a:gd name="connsiteY7" fmla="*/ 55166 h 419497"/>
              <a:gd name="connsiteX8" fmla="*/ 486569 w 498476"/>
              <a:gd name="connsiteY8" fmla="*/ 112316 h 419497"/>
              <a:gd name="connsiteX9" fmla="*/ 491332 w 498476"/>
              <a:gd name="connsiteY9" fmla="*/ 178991 h 419497"/>
              <a:gd name="connsiteX10" fmla="*/ 443707 w 498476"/>
              <a:gd name="connsiteY10" fmla="*/ 238522 h 419497"/>
              <a:gd name="connsiteX11" fmla="*/ 362744 w 498476"/>
              <a:gd name="connsiteY11" fmla="*/ 238522 h 419497"/>
              <a:gd name="connsiteX12" fmla="*/ 329407 w 498476"/>
              <a:gd name="connsiteY12" fmla="*/ 181372 h 419497"/>
              <a:gd name="connsiteX13" fmla="*/ 353219 w 498476"/>
              <a:gd name="connsiteY13" fmla="*/ 152797 h 419497"/>
              <a:gd name="connsiteX14" fmla="*/ 367507 w 498476"/>
              <a:gd name="connsiteY14" fmla="*/ 169466 h 419497"/>
              <a:gd name="connsiteX15" fmla="*/ 400844 w 498476"/>
              <a:gd name="connsiteY15" fmla="*/ 159941 h 419497"/>
              <a:gd name="connsiteX16" fmla="*/ 386557 w 498476"/>
              <a:gd name="connsiteY16" fmla="*/ 131366 h 419497"/>
              <a:gd name="connsiteX17" fmla="*/ 343694 w 498476"/>
              <a:gd name="connsiteY17" fmla="*/ 126603 h 419497"/>
              <a:gd name="connsiteX18" fmla="*/ 300832 w 498476"/>
              <a:gd name="connsiteY18" fmla="*/ 157559 h 419497"/>
              <a:gd name="connsiteX19" fmla="*/ 269875 w 498476"/>
              <a:gd name="connsiteY19" fmla="*/ 202803 h 419497"/>
              <a:gd name="connsiteX20" fmla="*/ 250825 w 498476"/>
              <a:gd name="connsiteY20" fmla="*/ 283766 h 419497"/>
              <a:gd name="connsiteX21" fmla="*/ 272257 w 498476"/>
              <a:gd name="connsiteY21" fmla="*/ 348059 h 419497"/>
              <a:gd name="connsiteX22" fmla="*/ 288925 w 498476"/>
              <a:gd name="connsiteY22" fmla="*/ 383778 h 419497"/>
              <a:gd name="connsiteX23" fmla="*/ 286544 w 498476"/>
              <a:gd name="connsiteY23" fmla="*/ 400447 h 419497"/>
              <a:gd name="connsiteX24" fmla="*/ 205582 w 498476"/>
              <a:gd name="connsiteY24" fmla="*/ 398066 h 419497"/>
              <a:gd name="connsiteX25" fmla="*/ 100807 w 498476"/>
              <a:gd name="connsiteY25" fmla="*/ 400447 h 419497"/>
              <a:gd name="connsiteX26" fmla="*/ 12700 w 498476"/>
              <a:gd name="connsiteY26" fmla="*/ 398066 h 4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476" h="419497">
                <a:moveTo>
                  <a:pt x="12700" y="398066"/>
                </a:moveTo>
                <a:cubicBezTo>
                  <a:pt x="0" y="376635"/>
                  <a:pt x="17463" y="308371"/>
                  <a:pt x="24607" y="271859"/>
                </a:cubicBezTo>
                <a:cubicBezTo>
                  <a:pt x="31751" y="235347"/>
                  <a:pt x="40482" y="207169"/>
                  <a:pt x="55563" y="178991"/>
                </a:cubicBezTo>
                <a:cubicBezTo>
                  <a:pt x="70644" y="150813"/>
                  <a:pt x="90885" y="125810"/>
                  <a:pt x="115094" y="102791"/>
                </a:cubicBezTo>
                <a:cubicBezTo>
                  <a:pt x="139303" y="79772"/>
                  <a:pt x="170260" y="57150"/>
                  <a:pt x="200819" y="40878"/>
                </a:cubicBezTo>
                <a:cubicBezTo>
                  <a:pt x="231378" y="24606"/>
                  <a:pt x="267097" y="10318"/>
                  <a:pt x="298450" y="5159"/>
                </a:cubicBezTo>
                <a:cubicBezTo>
                  <a:pt x="329803" y="0"/>
                  <a:pt x="363141" y="1588"/>
                  <a:pt x="388938" y="9922"/>
                </a:cubicBezTo>
                <a:cubicBezTo>
                  <a:pt x="414735" y="18256"/>
                  <a:pt x="436960" y="38100"/>
                  <a:pt x="453232" y="55166"/>
                </a:cubicBezTo>
                <a:cubicBezTo>
                  <a:pt x="469504" y="72232"/>
                  <a:pt x="480219" y="91679"/>
                  <a:pt x="486569" y="112316"/>
                </a:cubicBezTo>
                <a:cubicBezTo>
                  <a:pt x="492919" y="132953"/>
                  <a:pt x="498476" y="157957"/>
                  <a:pt x="491332" y="178991"/>
                </a:cubicBezTo>
                <a:cubicBezTo>
                  <a:pt x="484188" y="200025"/>
                  <a:pt x="465138" y="228600"/>
                  <a:pt x="443707" y="238522"/>
                </a:cubicBezTo>
                <a:cubicBezTo>
                  <a:pt x="422276" y="248444"/>
                  <a:pt x="381794" y="248047"/>
                  <a:pt x="362744" y="238522"/>
                </a:cubicBezTo>
                <a:cubicBezTo>
                  <a:pt x="343694" y="228997"/>
                  <a:pt x="330994" y="195659"/>
                  <a:pt x="329407" y="181372"/>
                </a:cubicBezTo>
                <a:cubicBezTo>
                  <a:pt x="327820" y="167085"/>
                  <a:pt x="346869" y="154781"/>
                  <a:pt x="353219" y="152797"/>
                </a:cubicBezTo>
                <a:cubicBezTo>
                  <a:pt x="359569" y="150813"/>
                  <a:pt x="359569" y="168275"/>
                  <a:pt x="367507" y="169466"/>
                </a:cubicBezTo>
                <a:cubicBezTo>
                  <a:pt x="375445" y="170657"/>
                  <a:pt x="397669" y="166291"/>
                  <a:pt x="400844" y="159941"/>
                </a:cubicBezTo>
                <a:cubicBezTo>
                  <a:pt x="404019" y="153591"/>
                  <a:pt x="396082" y="136922"/>
                  <a:pt x="386557" y="131366"/>
                </a:cubicBezTo>
                <a:cubicBezTo>
                  <a:pt x="377032" y="125810"/>
                  <a:pt x="357981" y="122238"/>
                  <a:pt x="343694" y="126603"/>
                </a:cubicBezTo>
                <a:cubicBezTo>
                  <a:pt x="329407" y="130968"/>
                  <a:pt x="313135" y="144859"/>
                  <a:pt x="300832" y="157559"/>
                </a:cubicBezTo>
                <a:cubicBezTo>
                  <a:pt x="288529" y="170259"/>
                  <a:pt x="278209" y="181769"/>
                  <a:pt x="269875" y="202803"/>
                </a:cubicBezTo>
                <a:cubicBezTo>
                  <a:pt x="261541" y="223837"/>
                  <a:pt x="250428" y="259557"/>
                  <a:pt x="250825" y="283766"/>
                </a:cubicBezTo>
                <a:cubicBezTo>
                  <a:pt x="251222" y="307975"/>
                  <a:pt x="265907" y="331390"/>
                  <a:pt x="272257" y="348059"/>
                </a:cubicBezTo>
                <a:cubicBezTo>
                  <a:pt x="278607" y="364728"/>
                  <a:pt x="286544" y="375047"/>
                  <a:pt x="288925" y="383778"/>
                </a:cubicBezTo>
                <a:cubicBezTo>
                  <a:pt x="291306" y="392509"/>
                  <a:pt x="300435" y="398066"/>
                  <a:pt x="286544" y="400447"/>
                </a:cubicBezTo>
                <a:cubicBezTo>
                  <a:pt x="272653" y="402828"/>
                  <a:pt x="236538" y="398066"/>
                  <a:pt x="205582" y="398066"/>
                </a:cubicBezTo>
                <a:cubicBezTo>
                  <a:pt x="174626" y="398066"/>
                  <a:pt x="134144" y="400447"/>
                  <a:pt x="100807" y="400447"/>
                </a:cubicBezTo>
                <a:cubicBezTo>
                  <a:pt x="67470" y="400447"/>
                  <a:pt x="25400" y="419497"/>
                  <a:pt x="12700" y="398066"/>
                </a:cubicBezTo>
                <a:close/>
              </a:path>
            </a:pathLst>
          </a:custGeom>
          <a:solidFill>
            <a:schemeClr val="accent6">
              <a:lumMod val="20000"/>
              <a:lumOff val="80000"/>
            </a:schemeClr>
          </a:solidFill>
          <a:ln w="9525" cap="flat" cmpd="sng" algn="ctr">
            <a:solidFill>
              <a:schemeClr val="bg2">
                <a:lumMod val="90000"/>
              </a:schemeClr>
            </a:solidFill>
            <a:prstDash val="solid"/>
            <a:round/>
            <a:headEnd type="none" w="med" len="med"/>
            <a:tailEnd type="none" w="med" len="med"/>
          </a:ln>
          <a:effectLst>
            <a:innerShdw blurRad="114300">
              <a:prstClr val="black"/>
            </a:inn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55516" name="Freeform 244">
            <a:extLst>
              <a:ext uri="{FF2B5EF4-FFF2-40B4-BE49-F238E27FC236}">
                <a16:creationId xmlns:a16="http://schemas.microsoft.com/office/drawing/2014/main" id="{BF63A854-0230-C625-E86D-EF0C3C33E836}"/>
              </a:ext>
            </a:extLst>
          </p:cNvPr>
          <p:cNvSpPr>
            <a:spLocks/>
          </p:cNvSpPr>
          <p:nvPr/>
        </p:nvSpPr>
        <p:spPr bwMode="auto">
          <a:xfrm>
            <a:off x="9277350" y="5756275"/>
            <a:ext cx="198438" cy="139700"/>
          </a:xfrm>
          <a:custGeom>
            <a:avLst/>
            <a:gdLst>
              <a:gd name="T0" fmla="*/ 1 w 277690"/>
              <a:gd name="T1" fmla="*/ 1 h 203089"/>
              <a:gd name="T2" fmla="*/ 1 w 277690"/>
              <a:gd name="T3" fmla="*/ 1 h 203089"/>
              <a:gd name="T4" fmla="*/ 1 w 277690"/>
              <a:gd name="T5" fmla="*/ 1 h 203089"/>
              <a:gd name="T6" fmla="*/ 1 w 277690"/>
              <a:gd name="T7" fmla="*/ 1 h 203089"/>
              <a:gd name="T8" fmla="*/ 1 w 277690"/>
              <a:gd name="T9" fmla="*/ 1 h 203089"/>
              <a:gd name="T10" fmla="*/ 1 w 277690"/>
              <a:gd name="T11" fmla="*/ 1 h 203089"/>
              <a:gd name="T12" fmla="*/ 1 w 277690"/>
              <a:gd name="T13" fmla="*/ 1 h 203089"/>
              <a:gd name="T14" fmla="*/ 1 w 277690"/>
              <a:gd name="T15" fmla="*/ 1 h 203089"/>
              <a:gd name="T16" fmla="*/ 1 w 277690"/>
              <a:gd name="T17" fmla="*/ 1 h 203089"/>
              <a:gd name="T18" fmla="*/ 1 w 277690"/>
              <a:gd name="T19" fmla="*/ 1 h 203089"/>
              <a:gd name="T20" fmla="*/ 1 w 277690"/>
              <a:gd name="T21" fmla="*/ 1 h 203089"/>
              <a:gd name="T22" fmla="*/ 1 w 277690"/>
              <a:gd name="T23" fmla="*/ 1 h 203089"/>
              <a:gd name="T24" fmla="*/ 1 w 277690"/>
              <a:gd name="T25" fmla="*/ 1 h 203089"/>
              <a:gd name="T26" fmla="*/ 1 w 277690"/>
              <a:gd name="T27" fmla="*/ 1 h 203089"/>
              <a:gd name="T28" fmla="*/ 1 w 277690"/>
              <a:gd name="T29" fmla="*/ 1 h 203089"/>
              <a:gd name="T30" fmla="*/ 1 w 277690"/>
              <a:gd name="T31" fmla="*/ 1 h 203089"/>
              <a:gd name="T32" fmla="*/ 1 w 277690"/>
              <a:gd name="T33" fmla="*/ 1 h 203089"/>
              <a:gd name="T34" fmla="*/ 1 w 277690"/>
              <a:gd name="T35" fmla="*/ 1 h 203089"/>
              <a:gd name="T36" fmla="*/ 1 w 277690"/>
              <a:gd name="T37" fmla="*/ 1 h 203089"/>
              <a:gd name="T38" fmla="*/ 1 w 277690"/>
              <a:gd name="T39" fmla="*/ 1 h 203089"/>
              <a:gd name="T40" fmla="*/ 1 w 277690"/>
              <a:gd name="T41" fmla="*/ 1 h 203089"/>
              <a:gd name="T42" fmla="*/ 1 w 277690"/>
              <a:gd name="T43" fmla="*/ 1 h 203089"/>
              <a:gd name="T44" fmla="*/ 1 w 277690"/>
              <a:gd name="T45" fmla="*/ 1 h 203089"/>
              <a:gd name="T46" fmla="*/ 1 w 277690"/>
              <a:gd name="T47" fmla="*/ 1 h 203089"/>
              <a:gd name="T48" fmla="*/ 1 w 277690"/>
              <a:gd name="T49" fmla="*/ 1 h 203089"/>
              <a:gd name="T50" fmla="*/ 1 w 277690"/>
              <a:gd name="T51" fmla="*/ 1 h 203089"/>
              <a:gd name="T52" fmla="*/ 1 w 277690"/>
              <a:gd name="T53" fmla="*/ 1 h 203089"/>
              <a:gd name="T54" fmla="*/ 1 w 277690"/>
              <a:gd name="T55" fmla="*/ 1 h 203089"/>
              <a:gd name="T56" fmla="*/ 1 w 277690"/>
              <a:gd name="T57" fmla="*/ 1 h 203089"/>
              <a:gd name="T58" fmla="*/ 1 w 277690"/>
              <a:gd name="T59" fmla="*/ 1 h 203089"/>
              <a:gd name="T60" fmla="*/ 1 w 277690"/>
              <a:gd name="T61" fmla="*/ 1 h 203089"/>
              <a:gd name="T62" fmla="*/ 1 w 277690"/>
              <a:gd name="T63" fmla="*/ 1 h 2030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7690"/>
              <a:gd name="T97" fmla="*/ 0 h 203089"/>
              <a:gd name="T98" fmla="*/ 277690 w 277690"/>
              <a:gd name="T99" fmla="*/ 203089 h 2030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7690" h="203089">
                <a:moveTo>
                  <a:pt x="84808" y="159544"/>
                </a:moveTo>
                <a:cubicBezTo>
                  <a:pt x="63575" y="156004"/>
                  <a:pt x="76326" y="160517"/>
                  <a:pt x="58615" y="147637"/>
                </a:cubicBezTo>
                <a:cubicBezTo>
                  <a:pt x="53986" y="144270"/>
                  <a:pt x="44327" y="138112"/>
                  <a:pt x="44327" y="138112"/>
                </a:cubicBezTo>
                <a:cubicBezTo>
                  <a:pt x="39132" y="122528"/>
                  <a:pt x="46347" y="137823"/>
                  <a:pt x="34802" y="128587"/>
                </a:cubicBezTo>
                <a:cubicBezTo>
                  <a:pt x="32567" y="126799"/>
                  <a:pt x="31872" y="123642"/>
                  <a:pt x="30040" y="121444"/>
                </a:cubicBezTo>
                <a:cubicBezTo>
                  <a:pt x="27884" y="118857"/>
                  <a:pt x="25277" y="116681"/>
                  <a:pt x="22896" y="114300"/>
                </a:cubicBezTo>
                <a:cubicBezTo>
                  <a:pt x="22102" y="111125"/>
                  <a:pt x="22417" y="107438"/>
                  <a:pt x="20515" y="104775"/>
                </a:cubicBezTo>
                <a:cubicBezTo>
                  <a:pt x="18208" y="101545"/>
                  <a:pt x="13796" y="100437"/>
                  <a:pt x="10990" y="97631"/>
                </a:cubicBezTo>
                <a:cubicBezTo>
                  <a:pt x="8966" y="95607"/>
                  <a:pt x="7815" y="92868"/>
                  <a:pt x="6227" y="90487"/>
                </a:cubicBezTo>
                <a:cubicBezTo>
                  <a:pt x="781" y="74149"/>
                  <a:pt x="0" y="79680"/>
                  <a:pt x="3846" y="64294"/>
                </a:cubicBezTo>
                <a:cubicBezTo>
                  <a:pt x="4455" y="61859"/>
                  <a:pt x="5433" y="59531"/>
                  <a:pt x="6227" y="57150"/>
                </a:cubicBezTo>
                <a:cubicBezTo>
                  <a:pt x="7021" y="48419"/>
                  <a:pt x="5236" y="39049"/>
                  <a:pt x="8608" y="30956"/>
                </a:cubicBezTo>
                <a:cubicBezTo>
                  <a:pt x="9867" y="27935"/>
                  <a:pt x="14860" y="28575"/>
                  <a:pt x="18133" y="28575"/>
                </a:cubicBezTo>
                <a:cubicBezTo>
                  <a:pt x="37200" y="28575"/>
                  <a:pt x="56233" y="30162"/>
                  <a:pt x="75283" y="30956"/>
                </a:cubicBezTo>
                <a:cubicBezTo>
                  <a:pt x="83221" y="32544"/>
                  <a:pt x="91624" y="32606"/>
                  <a:pt x="99096" y="35719"/>
                </a:cubicBezTo>
                <a:cubicBezTo>
                  <a:pt x="101737" y="36820"/>
                  <a:pt x="102195" y="40533"/>
                  <a:pt x="103858" y="42862"/>
                </a:cubicBezTo>
                <a:cubicBezTo>
                  <a:pt x="106165" y="46092"/>
                  <a:pt x="108621" y="49212"/>
                  <a:pt x="111002" y="52387"/>
                </a:cubicBezTo>
                <a:lnTo>
                  <a:pt x="115765" y="66675"/>
                </a:lnTo>
                <a:lnTo>
                  <a:pt x="118146" y="73819"/>
                </a:lnTo>
                <a:cubicBezTo>
                  <a:pt x="116558" y="87313"/>
                  <a:pt x="119005" y="101931"/>
                  <a:pt x="113383" y="114300"/>
                </a:cubicBezTo>
                <a:cubicBezTo>
                  <a:pt x="111180" y="119147"/>
                  <a:pt x="108060" y="105016"/>
                  <a:pt x="106240" y="100012"/>
                </a:cubicBezTo>
                <a:cubicBezTo>
                  <a:pt x="104857" y="96208"/>
                  <a:pt x="104652" y="92075"/>
                  <a:pt x="103858" y="88106"/>
                </a:cubicBezTo>
                <a:cubicBezTo>
                  <a:pt x="104652" y="69850"/>
                  <a:pt x="104480" y="51526"/>
                  <a:pt x="106240" y="33337"/>
                </a:cubicBezTo>
                <a:cubicBezTo>
                  <a:pt x="106966" y="25834"/>
                  <a:pt x="109439" y="13470"/>
                  <a:pt x="115765" y="7144"/>
                </a:cubicBezTo>
                <a:cubicBezTo>
                  <a:pt x="120383" y="2526"/>
                  <a:pt x="124240" y="1937"/>
                  <a:pt x="130052" y="0"/>
                </a:cubicBezTo>
                <a:cubicBezTo>
                  <a:pt x="135228" y="863"/>
                  <a:pt x="151656" y="2554"/>
                  <a:pt x="156246" y="7144"/>
                </a:cubicBezTo>
                <a:cubicBezTo>
                  <a:pt x="158560" y="9458"/>
                  <a:pt x="157687" y="13534"/>
                  <a:pt x="158627" y="16669"/>
                </a:cubicBezTo>
                <a:cubicBezTo>
                  <a:pt x="167323" y="45656"/>
                  <a:pt x="160283" y="18527"/>
                  <a:pt x="165771" y="40481"/>
                </a:cubicBezTo>
                <a:cubicBezTo>
                  <a:pt x="164977" y="45244"/>
                  <a:pt x="163390" y="49941"/>
                  <a:pt x="163390" y="54769"/>
                </a:cubicBezTo>
                <a:cubicBezTo>
                  <a:pt x="163390" y="64193"/>
                  <a:pt x="170547" y="71458"/>
                  <a:pt x="175296" y="78581"/>
                </a:cubicBezTo>
                <a:cubicBezTo>
                  <a:pt x="174502" y="83344"/>
                  <a:pt x="172915" y="97697"/>
                  <a:pt x="172915" y="92869"/>
                </a:cubicBezTo>
                <a:cubicBezTo>
                  <a:pt x="172915" y="77107"/>
                  <a:pt x="175703" y="60486"/>
                  <a:pt x="180058" y="45244"/>
                </a:cubicBezTo>
                <a:cubicBezTo>
                  <a:pt x="180748" y="42830"/>
                  <a:pt x="181831" y="40535"/>
                  <a:pt x="182440" y="38100"/>
                </a:cubicBezTo>
                <a:cubicBezTo>
                  <a:pt x="183422" y="34174"/>
                  <a:pt x="182230" y="29303"/>
                  <a:pt x="184821" y="26194"/>
                </a:cubicBezTo>
                <a:cubicBezTo>
                  <a:pt x="186916" y="23680"/>
                  <a:pt x="191171" y="24606"/>
                  <a:pt x="194346" y="23812"/>
                </a:cubicBezTo>
                <a:cubicBezTo>
                  <a:pt x="198738" y="20884"/>
                  <a:pt x="204975" y="14183"/>
                  <a:pt x="211015" y="21431"/>
                </a:cubicBezTo>
                <a:cubicBezTo>
                  <a:pt x="213606" y="24540"/>
                  <a:pt x="212672" y="29355"/>
                  <a:pt x="213396" y="33337"/>
                </a:cubicBezTo>
                <a:cubicBezTo>
                  <a:pt x="214260" y="38087"/>
                  <a:pt x="214606" y="42941"/>
                  <a:pt x="215777" y="47625"/>
                </a:cubicBezTo>
                <a:cubicBezTo>
                  <a:pt x="216995" y="52495"/>
                  <a:pt x="219556" y="56989"/>
                  <a:pt x="220540" y="61912"/>
                </a:cubicBezTo>
                <a:lnTo>
                  <a:pt x="222921" y="73819"/>
                </a:lnTo>
                <a:cubicBezTo>
                  <a:pt x="222127" y="85725"/>
                  <a:pt x="216766" y="98217"/>
                  <a:pt x="220540" y="109537"/>
                </a:cubicBezTo>
                <a:cubicBezTo>
                  <a:pt x="222350" y="114967"/>
                  <a:pt x="226783" y="99939"/>
                  <a:pt x="230065" y="95250"/>
                </a:cubicBezTo>
                <a:cubicBezTo>
                  <a:pt x="232954" y="91122"/>
                  <a:pt x="239726" y="81665"/>
                  <a:pt x="244352" y="78581"/>
                </a:cubicBezTo>
                <a:cubicBezTo>
                  <a:pt x="246441" y="77189"/>
                  <a:pt x="249115" y="76994"/>
                  <a:pt x="251496" y="76200"/>
                </a:cubicBezTo>
                <a:cubicBezTo>
                  <a:pt x="253083" y="73819"/>
                  <a:pt x="253482" y="68362"/>
                  <a:pt x="256258" y="69056"/>
                </a:cubicBezTo>
                <a:cubicBezTo>
                  <a:pt x="262272" y="70559"/>
                  <a:pt x="265388" y="77523"/>
                  <a:pt x="270546" y="80962"/>
                </a:cubicBezTo>
                <a:cubicBezTo>
                  <a:pt x="272635" y="82354"/>
                  <a:pt x="275309" y="82550"/>
                  <a:pt x="277690" y="83344"/>
                </a:cubicBezTo>
                <a:cubicBezTo>
                  <a:pt x="276102" y="85725"/>
                  <a:pt x="274054" y="87857"/>
                  <a:pt x="272927" y="90487"/>
                </a:cubicBezTo>
                <a:cubicBezTo>
                  <a:pt x="271638" y="93495"/>
                  <a:pt x="272423" y="97331"/>
                  <a:pt x="270546" y="100012"/>
                </a:cubicBezTo>
                <a:cubicBezTo>
                  <a:pt x="266684" y="105530"/>
                  <a:pt x="259994" y="108696"/>
                  <a:pt x="256258" y="114300"/>
                </a:cubicBezTo>
                <a:cubicBezTo>
                  <a:pt x="254671" y="116681"/>
                  <a:pt x="252776" y="118884"/>
                  <a:pt x="251496" y="121444"/>
                </a:cubicBezTo>
                <a:cubicBezTo>
                  <a:pt x="250374" y="123689"/>
                  <a:pt x="250683" y="126627"/>
                  <a:pt x="249115" y="128587"/>
                </a:cubicBezTo>
                <a:cubicBezTo>
                  <a:pt x="247327" y="130822"/>
                  <a:pt x="244352" y="131762"/>
                  <a:pt x="241971" y="133350"/>
                </a:cubicBezTo>
                <a:cubicBezTo>
                  <a:pt x="240383" y="135731"/>
                  <a:pt x="239232" y="138470"/>
                  <a:pt x="237208" y="140494"/>
                </a:cubicBezTo>
                <a:cubicBezTo>
                  <a:pt x="231077" y="146625"/>
                  <a:pt x="226677" y="145934"/>
                  <a:pt x="218158" y="147637"/>
                </a:cubicBezTo>
                <a:cubicBezTo>
                  <a:pt x="215777" y="149225"/>
                  <a:pt x="213039" y="150376"/>
                  <a:pt x="211015" y="152400"/>
                </a:cubicBezTo>
                <a:cubicBezTo>
                  <a:pt x="204196" y="159219"/>
                  <a:pt x="203252" y="169782"/>
                  <a:pt x="201490" y="178594"/>
                </a:cubicBezTo>
                <a:cubicBezTo>
                  <a:pt x="207613" y="203089"/>
                  <a:pt x="199772" y="196718"/>
                  <a:pt x="222921" y="200025"/>
                </a:cubicBezTo>
                <a:cubicBezTo>
                  <a:pt x="228477" y="199231"/>
                  <a:pt x="234379" y="199729"/>
                  <a:pt x="239590" y="197644"/>
                </a:cubicBezTo>
                <a:cubicBezTo>
                  <a:pt x="245622" y="195231"/>
                  <a:pt x="249044" y="185878"/>
                  <a:pt x="251496" y="180975"/>
                </a:cubicBezTo>
                <a:cubicBezTo>
                  <a:pt x="248321" y="173037"/>
                  <a:pt x="245554" y="164924"/>
                  <a:pt x="241971" y="157162"/>
                </a:cubicBezTo>
                <a:cubicBezTo>
                  <a:pt x="240772" y="154564"/>
                  <a:pt x="239443" y="151807"/>
                  <a:pt x="237208" y="150019"/>
                </a:cubicBezTo>
                <a:cubicBezTo>
                  <a:pt x="235248" y="148451"/>
                  <a:pt x="232310" y="148760"/>
                  <a:pt x="230065" y="147637"/>
                </a:cubicBezTo>
                <a:cubicBezTo>
                  <a:pt x="219661" y="142435"/>
                  <a:pt x="226504" y="142875"/>
                  <a:pt x="220540" y="142875"/>
                </a:cubicBezTo>
              </a:path>
            </a:pathLst>
          </a:custGeom>
          <a:noFill/>
          <a:ln w="19050" cap="flat" cmpd="sng" algn="ctr">
            <a:solidFill>
              <a:srgbClr val="323235">
                <a:alpha val="58823"/>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55517" name="Freeform 245">
            <a:extLst>
              <a:ext uri="{FF2B5EF4-FFF2-40B4-BE49-F238E27FC236}">
                <a16:creationId xmlns:a16="http://schemas.microsoft.com/office/drawing/2014/main" id="{5E647AD0-3DAF-BC05-3D8B-391DEC757B1B}"/>
              </a:ext>
            </a:extLst>
          </p:cNvPr>
          <p:cNvSpPr>
            <a:spLocks/>
          </p:cNvSpPr>
          <p:nvPr/>
        </p:nvSpPr>
        <p:spPr bwMode="auto">
          <a:xfrm>
            <a:off x="9164639" y="5894388"/>
            <a:ext cx="155575" cy="125412"/>
          </a:xfrm>
          <a:custGeom>
            <a:avLst/>
            <a:gdLst>
              <a:gd name="T0" fmla="*/ 1 w 217506"/>
              <a:gd name="T1" fmla="*/ 1 h 183356"/>
              <a:gd name="T2" fmla="*/ 1 w 217506"/>
              <a:gd name="T3" fmla="*/ 1 h 183356"/>
              <a:gd name="T4" fmla="*/ 1 w 217506"/>
              <a:gd name="T5" fmla="*/ 1 h 183356"/>
              <a:gd name="T6" fmla="*/ 1 w 217506"/>
              <a:gd name="T7" fmla="*/ 1 h 183356"/>
              <a:gd name="T8" fmla="*/ 1 w 217506"/>
              <a:gd name="T9" fmla="*/ 1 h 183356"/>
              <a:gd name="T10" fmla="*/ 1 w 217506"/>
              <a:gd name="T11" fmla="*/ 1 h 183356"/>
              <a:gd name="T12" fmla="*/ 1 w 217506"/>
              <a:gd name="T13" fmla="*/ 1 h 183356"/>
              <a:gd name="T14" fmla="*/ 1 w 217506"/>
              <a:gd name="T15" fmla="*/ 1 h 183356"/>
              <a:gd name="T16" fmla="*/ 1 w 217506"/>
              <a:gd name="T17" fmla="*/ 1 h 183356"/>
              <a:gd name="T18" fmla="*/ 1 w 217506"/>
              <a:gd name="T19" fmla="*/ 1 h 183356"/>
              <a:gd name="T20" fmla="*/ 1 w 217506"/>
              <a:gd name="T21" fmla="*/ 1 h 183356"/>
              <a:gd name="T22" fmla="*/ 1 w 217506"/>
              <a:gd name="T23" fmla="*/ 0 h 183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7506"/>
              <a:gd name="T37" fmla="*/ 0 h 183356"/>
              <a:gd name="T38" fmla="*/ 217506 w 217506"/>
              <a:gd name="T39" fmla="*/ 183356 h 183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7506" h="183356">
                <a:moveTo>
                  <a:pt x="27006" y="183356"/>
                </a:moveTo>
                <a:cubicBezTo>
                  <a:pt x="23241" y="177710"/>
                  <a:pt x="19523" y="171848"/>
                  <a:pt x="15100" y="166688"/>
                </a:cubicBezTo>
                <a:cubicBezTo>
                  <a:pt x="12908" y="164131"/>
                  <a:pt x="10337" y="161925"/>
                  <a:pt x="7956" y="159544"/>
                </a:cubicBezTo>
                <a:cubicBezTo>
                  <a:pt x="2338" y="142688"/>
                  <a:pt x="3193" y="147256"/>
                  <a:pt x="3193" y="116681"/>
                </a:cubicBezTo>
                <a:cubicBezTo>
                  <a:pt x="3193" y="90073"/>
                  <a:pt x="0" y="83633"/>
                  <a:pt x="12718" y="66675"/>
                </a:cubicBezTo>
                <a:cubicBezTo>
                  <a:pt x="19950" y="57031"/>
                  <a:pt x="21350" y="60201"/>
                  <a:pt x="31768" y="52388"/>
                </a:cubicBezTo>
                <a:cubicBezTo>
                  <a:pt x="37944" y="47756"/>
                  <a:pt x="38652" y="43258"/>
                  <a:pt x="46056" y="40481"/>
                </a:cubicBezTo>
                <a:cubicBezTo>
                  <a:pt x="49846" y="39060"/>
                  <a:pt x="53993" y="38894"/>
                  <a:pt x="57962" y="38100"/>
                </a:cubicBezTo>
                <a:cubicBezTo>
                  <a:pt x="74776" y="29694"/>
                  <a:pt x="61144" y="35189"/>
                  <a:pt x="86537" y="30956"/>
                </a:cubicBezTo>
                <a:cubicBezTo>
                  <a:pt x="93947" y="29721"/>
                  <a:pt x="100324" y="26586"/>
                  <a:pt x="107968" y="26194"/>
                </a:cubicBezTo>
                <a:cubicBezTo>
                  <a:pt x="134932" y="24811"/>
                  <a:pt x="161943" y="24607"/>
                  <a:pt x="188931" y="23813"/>
                </a:cubicBezTo>
                <a:cubicBezTo>
                  <a:pt x="203076" y="27349"/>
                  <a:pt x="199946" y="0"/>
                  <a:pt x="217506" y="0"/>
                </a:cubicBezTo>
              </a:path>
            </a:pathLst>
          </a:custGeom>
          <a:noFill/>
          <a:ln w="19050" cap="flat" cmpd="sng" algn="ctr">
            <a:solidFill>
              <a:srgbClr val="323235">
                <a:alpha val="58823"/>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55518" name="Freeform 246">
            <a:extLst>
              <a:ext uri="{FF2B5EF4-FFF2-40B4-BE49-F238E27FC236}">
                <a16:creationId xmlns:a16="http://schemas.microsoft.com/office/drawing/2014/main" id="{C1D23060-3D6F-28C5-DFC6-A1082A03D5D8}"/>
              </a:ext>
            </a:extLst>
          </p:cNvPr>
          <p:cNvSpPr>
            <a:spLocks/>
          </p:cNvSpPr>
          <p:nvPr/>
        </p:nvSpPr>
        <p:spPr bwMode="auto">
          <a:xfrm>
            <a:off x="9170989" y="5845176"/>
            <a:ext cx="161925" cy="168275"/>
          </a:xfrm>
          <a:custGeom>
            <a:avLst/>
            <a:gdLst>
              <a:gd name="T0" fmla="*/ 1 w 242383"/>
              <a:gd name="T1" fmla="*/ 1 h 246262"/>
              <a:gd name="T2" fmla="*/ 1 w 242383"/>
              <a:gd name="T3" fmla="*/ 1 h 246262"/>
              <a:gd name="T4" fmla="*/ 1 w 242383"/>
              <a:gd name="T5" fmla="*/ 1 h 246262"/>
              <a:gd name="T6" fmla="*/ 1 w 242383"/>
              <a:gd name="T7" fmla="*/ 1 h 246262"/>
              <a:gd name="T8" fmla="*/ 1 w 242383"/>
              <a:gd name="T9" fmla="*/ 1 h 246262"/>
              <a:gd name="T10" fmla="*/ 1 w 242383"/>
              <a:gd name="T11" fmla="*/ 1 h 246262"/>
              <a:gd name="T12" fmla="*/ 1 w 242383"/>
              <a:gd name="T13" fmla="*/ 1 h 246262"/>
              <a:gd name="T14" fmla="*/ 1 w 242383"/>
              <a:gd name="T15" fmla="*/ 1 h 246262"/>
              <a:gd name="T16" fmla="*/ 1 w 242383"/>
              <a:gd name="T17" fmla="*/ 1 h 246262"/>
              <a:gd name="T18" fmla="*/ 1 w 242383"/>
              <a:gd name="T19" fmla="*/ 1 h 246262"/>
              <a:gd name="T20" fmla="*/ 1 w 242383"/>
              <a:gd name="T21" fmla="*/ 1 h 246262"/>
              <a:gd name="T22" fmla="*/ 1 w 242383"/>
              <a:gd name="T23" fmla="*/ 1 h 246262"/>
              <a:gd name="T24" fmla="*/ 1 w 242383"/>
              <a:gd name="T25" fmla="*/ 1 h 246262"/>
              <a:gd name="T26" fmla="*/ 1 w 242383"/>
              <a:gd name="T27" fmla="*/ 1 h 246262"/>
              <a:gd name="T28" fmla="*/ 1 w 242383"/>
              <a:gd name="T29" fmla="*/ 1 h 246262"/>
              <a:gd name="T30" fmla="*/ 1 w 242383"/>
              <a:gd name="T31" fmla="*/ 1 h 246262"/>
              <a:gd name="T32" fmla="*/ 1 w 242383"/>
              <a:gd name="T33" fmla="*/ 1 h 246262"/>
              <a:gd name="T34" fmla="*/ 1 w 242383"/>
              <a:gd name="T35" fmla="*/ 1 h 246262"/>
              <a:gd name="T36" fmla="*/ 1 w 242383"/>
              <a:gd name="T37" fmla="*/ 1 h 246262"/>
              <a:gd name="T38" fmla="*/ 1 w 242383"/>
              <a:gd name="T39" fmla="*/ 1 h 246262"/>
              <a:gd name="T40" fmla="*/ 1 w 242383"/>
              <a:gd name="T41" fmla="*/ 1 h 246262"/>
              <a:gd name="T42" fmla="*/ 1 w 242383"/>
              <a:gd name="T43" fmla="*/ 1 h 246262"/>
              <a:gd name="T44" fmla="*/ 1 w 242383"/>
              <a:gd name="T45" fmla="*/ 1 h 246262"/>
              <a:gd name="T46" fmla="*/ 1 w 242383"/>
              <a:gd name="T47" fmla="*/ 1 h 246262"/>
              <a:gd name="T48" fmla="*/ 1 w 242383"/>
              <a:gd name="T49" fmla="*/ 1 h 246262"/>
              <a:gd name="T50" fmla="*/ 1 w 242383"/>
              <a:gd name="T51" fmla="*/ 1 h 246262"/>
              <a:gd name="T52" fmla="*/ 1 w 242383"/>
              <a:gd name="T53" fmla="*/ 1 h 246262"/>
              <a:gd name="T54" fmla="*/ 1 w 242383"/>
              <a:gd name="T55" fmla="*/ 1 h 246262"/>
              <a:gd name="T56" fmla="*/ 1 w 242383"/>
              <a:gd name="T57" fmla="*/ 1 h 246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383"/>
              <a:gd name="T88" fmla="*/ 0 h 246262"/>
              <a:gd name="T89" fmla="*/ 242383 w 242383"/>
              <a:gd name="T90" fmla="*/ 246262 h 246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383" h="246262">
                <a:moveTo>
                  <a:pt x="220952" y="77194"/>
                </a:moveTo>
                <a:cubicBezTo>
                  <a:pt x="217777" y="70050"/>
                  <a:pt x="214506" y="62948"/>
                  <a:pt x="211427" y="55762"/>
                </a:cubicBezTo>
                <a:cubicBezTo>
                  <a:pt x="209383" y="50993"/>
                  <a:pt x="206504" y="40854"/>
                  <a:pt x="201902" y="36712"/>
                </a:cubicBezTo>
                <a:cubicBezTo>
                  <a:pt x="194285" y="29857"/>
                  <a:pt x="184508" y="23529"/>
                  <a:pt x="175708" y="17662"/>
                </a:cubicBezTo>
                <a:cubicBezTo>
                  <a:pt x="174121" y="15281"/>
                  <a:pt x="173144" y="12351"/>
                  <a:pt x="170946" y="10519"/>
                </a:cubicBezTo>
                <a:cubicBezTo>
                  <a:pt x="168219" y="8246"/>
                  <a:pt x="164745" y="7002"/>
                  <a:pt x="161421" y="5756"/>
                </a:cubicBezTo>
                <a:cubicBezTo>
                  <a:pt x="146072" y="0"/>
                  <a:pt x="108555" y="1208"/>
                  <a:pt x="104271" y="994"/>
                </a:cubicBezTo>
                <a:cubicBezTo>
                  <a:pt x="94746" y="1788"/>
                  <a:pt x="85170" y="2112"/>
                  <a:pt x="75696" y="3375"/>
                </a:cubicBezTo>
                <a:cubicBezTo>
                  <a:pt x="73208" y="3707"/>
                  <a:pt x="70966" y="5066"/>
                  <a:pt x="68552" y="5756"/>
                </a:cubicBezTo>
                <a:cubicBezTo>
                  <a:pt x="65405" y="6655"/>
                  <a:pt x="62202" y="7343"/>
                  <a:pt x="59027" y="8137"/>
                </a:cubicBezTo>
                <a:cubicBezTo>
                  <a:pt x="56646" y="9725"/>
                  <a:pt x="54212" y="11236"/>
                  <a:pt x="51883" y="12900"/>
                </a:cubicBezTo>
                <a:cubicBezTo>
                  <a:pt x="48654" y="15207"/>
                  <a:pt x="45804" y="18075"/>
                  <a:pt x="42358" y="20044"/>
                </a:cubicBezTo>
                <a:cubicBezTo>
                  <a:pt x="40179" y="21289"/>
                  <a:pt x="37522" y="21436"/>
                  <a:pt x="35215" y="22425"/>
                </a:cubicBezTo>
                <a:cubicBezTo>
                  <a:pt x="31952" y="23823"/>
                  <a:pt x="28865" y="25600"/>
                  <a:pt x="25690" y="27187"/>
                </a:cubicBezTo>
                <a:cubicBezTo>
                  <a:pt x="6997" y="45880"/>
                  <a:pt x="15559" y="39497"/>
                  <a:pt x="1877" y="48619"/>
                </a:cubicBezTo>
                <a:cubicBezTo>
                  <a:pt x="2138" y="55414"/>
                  <a:pt x="0" y="110036"/>
                  <a:pt x="9021" y="129581"/>
                </a:cubicBezTo>
                <a:cubicBezTo>
                  <a:pt x="11151" y="134196"/>
                  <a:pt x="14822" y="138029"/>
                  <a:pt x="18546" y="141487"/>
                </a:cubicBezTo>
                <a:cubicBezTo>
                  <a:pt x="38751" y="160249"/>
                  <a:pt x="34090" y="157780"/>
                  <a:pt x="49502" y="162919"/>
                </a:cubicBezTo>
                <a:cubicBezTo>
                  <a:pt x="62037" y="175452"/>
                  <a:pt x="50514" y="165806"/>
                  <a:pt x="68552" y="174825"/>
                </a:cubicBezTo>
                <a:cubicBezTo>
                  <a:pt x="84098" y="182598"/>
                  <a:pt x="65943" y="179182"/>
                  <a:pt x="92365" y="186731"/>
                </a:cubicBezTo>
                <a:cubicBezTo>
                  <a:pt x="98030" y="188349"/>
                  <a:pt x="130313" y="191241"/>
                  <a:pt x="132846" y="191494"/>
                </a:cubicBezTo>
                <a:cubicBezTo>
                  <a:pt x="137608" y="193081"/>
                  <a:pt x="142325" y="194814"/>
                  <a:pt x="147133" y="196256"/>
                </a:cubicBezTo>
                <a:cubicBezTo>
                  <a:pt x="150268" y="197196"/>
                  <a:pt x="153637" y="197378"/>
                  <a:pt x="156658" y="198637"/>
                </a:cubicBezTo>
                <a:cubicBezTo>
                  <a:pt x="163211" y="201368"/>
                  <a:pt x="168821" y="206440"/>
                  <a:pt x="175708" y="208162"/>
                </a:cubicBezTo>
                <a:cubicBezTo>
                  <a:pt x="178883" y="208956"/>
                  <a:pt x="182098" y="209604"/>
                  <a:pt x="185233" y="210544"/>
                </a:cubicBezTo>
                <a:cubicBezTo>
                  <a:pt x="193172" y="212926"/>
                  <a:pt x="200813" y="216315"/>
                  <a:pt x="209046" y="217687"/>
                </a:cubicBezTo>
                <a:cubicBezTo>
                  <a:pt x="215358" y="218739"/>
                  <a:pt x="221746" y="219275"/>
                  <a:pt x="228096" y="220069"/>
                </a:cubicBezTo>
                <a:cubicBezTo>
                  <a:pt x="234657" y="222256"/>
                  <a:pt x="237608" y="221615"/>
                  <a:pt x="240002" y="229594"/>
                </a:cubicBezTo>
                <a:cubicBezTo>
                  <a:pt x="241615" y="234970"/>
                  <a:pt x="242383" y="246262"/>
                  <a:pt x="242383" y="246262"/>
                </a:cubicBezTo>
              </a:path>
            </a:pathLst>
          </a:custGeom>
          <a:noFill/>
          <a:ln w="19050" cap="flat" cmpd="sng" algn="ctr">
            <a:solidFill>
              <a:srgbClr val="323235">
                <a:alpha val="58823"/>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cxnSp>
        <p:nvCxnSpPr>
          <p:cNvPr id="55519" name="Straight Connector 247">
            <a:extLst>
              <a:ext uri="{FF2B5EF4-FFF2-40B4-BE49-F238E27FC236}">
                <a16:creationId xmlns:a16="http://schemas.microsoft.com/office/drawing/2014/main" id="{9B52F6BF-EC28-0207-0A64-FACDB7C6A97A}"/>
              </a:ext>
            </a:extLst>
          </p:cNvPr>
          <p:cNvCxnSpPr>
            <a:cxnSpLocks noChangeShapeType="1"/>
          </p:cNvCxnSpPr>
          <p:nvPr/>
        </p:nvCxnSpPr>
        <p:spPr bwMode="auto">
          <a:xfrm flipV="1">
            <a:off x="7361239" y="6016625"/>
            <a:ext cx="26241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53" name="Group 248">
            <a:extLst>
              <a:ext uri="{FF2B5EF4-FFF2-40B4-BE49-F238E27FC236}">
                <a16:creationId xmlns:a16="http://schemas.microsoft.com/office/drawing/2014/main" id="{EC75B0F4-C12B-6023-E804-FC2C577CBEEC}"/>
              </a:ext>
            </a:extLst>
          </p:cNvPr>
          <p:cNvGrpSpPr/>
          <p:nvPr/>
        </p:nvGrpSpPr>
        <p:grpSpPr>
          <a:xfrm rot="18538397" flipH="1">
            <a:off x="8933504" y="5186348"/>
            <a:ext cx="142560" cy="271397"/>
            <a:chOff x="1435894" y="2312194"/>
            <a:chExt cx="209550" cy="378619"/>
          </a:xfrm>
          <a:solidFill>
            <a:schemeClr val="accent2"/>
          </a:solidFill>
        </p:grpSpPr>
        <p:grpSp>
          <p:nvGrpSpPr>
            <p:cNvPr id="54" name="Group 249">
              <a:extLst>
                <a:ext uri="{FF2B5EF4-FFF2-40B4-BE49-F238E27FC236}">
                  <a16:creationId xmlns:a16="http://schemas.microsoft.com/office/drawing/2014/main" id="{E3A0D0FD-4668-A0CE-314E-1A46A9F031A3}"/>
                </a:ext>
              </a:extLst>
            </p:cNvPr>
            <p:cNvGrpSpPr/>
            <p:nvPr/>
          </p:nvGrpSpPr>
          <p:grpSpPr>
            <a:xfrm>
              <a:off x="1435894" y="2319338"/>
              <a:ext cx="209550" cy="371475"/>
              <a:chOff x="1435894" y="2319338"/>
              <a:chExt cx="209550" cy="371475"/>
            </a:xfrm>
            <a:grpFill/>
          </p:grpSpPr>
          <p:sp>
            <p:nvSpPr>
              <p:cNvPr id="252" name="Freeform 251">
                <a:extLst>
                  <a:ext uri="{FF2B5EF4-FFF2-40B4-BE49-F238E27FC236}">
                    <a16:creationId xmlns:a16="http://schemas.microsoft.com/office/drawing/2014/main" id="{F1992905-2BB4-D0D9-CD9C-9B0082C55199}"/>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53" name="Freeform 252">
                <a:extLst>
                  <a:ext uri="{FF2B5EF4-FFF2-40B4-BE49-F238E27FC236}">
                    <a16:creationId xmlns:a16="http://schemas.microsoft.com/office/drawing/2014/main" id="{55B5347B-B7AB-A095-3CAC-7148D68AD253}"/>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251" name="Oval 250">
              <a:extLst>
                <a:ext uri="{FF2B5EF4-FFF2-40B4-BE49-F238E27FC236}">
                  <a16:creationId xmlns:a16="http://schemas.microsoft.com/office/drawing/2014/main" id="{217D1BCB-2BE5-A6E5-1356-7949E1B00545}"/>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58" name="Group 253">
            <a:extLst>
              <a:ext uri="{FF2B5EF4-FFF2-40B4-BE49-F238E27FC236}">
                <a16:creationId xmlns:a16="http://schemas.microsoft.com/office/drawing/2014/main" id="{E5A2F739-7999-DF6E-5ADB-AB3C6DA5CB0E}"/>
              </a:ext>
            </a:extLst>
          </p:cNvPr>
          <p:cNvGrpSpPr/>
          <p:nvPr/>
        </p:nvGrpSpPr>
        <p:grpSpPr>
          <a:xfrm>
            <a:off x="8875060" y="5225656"/>
            <a:ext cx="150207" cy="257580"/>
            <a:chOff x="1435894" y="2312194"/>
            <a:chExt cx="209550" cy="378619"/>
          </a:xfrm>
          <a:solidFill>
            <a:schemeClr val="accent2"/>
          </a:solidFill>
        </p:grpSpPr>
        <p:grpSp>
          <p:nvGrpSpPr>
            <p:cNvPr id="59" name="Group 254">
              <a:extLst>
                <a:ext uri="{FF2B5EF4-FFF2-40B4-BE49-F238E27FC236}">
                  <a16:creationId xmlns:a16="http://schemas.microsoft.com/office/drawing/2014/main" id="{87A9346A-99F0-EBEC-0B6A-1D83B29334DD}"/>
                </a:ext>
              </a:extLst>
            </p:cNvPr>
            <p:cNvGrpSpPr/>
            <p:nvPr/>
          </p:nvGrpSpPr>
          <p:grpSpPr>
            <a:xfrm>
              <a:off x="1435894" y="2319338"/>
              <a:ext cx="209550" cy="371475"/>
              <a:chOff x="1435894" y="2319338"/>
              <a:chExt cx="209550" cy="371475"/>
            </a:xfrm>
            <a:grpFill/>
          </p:grpSpPr>
          <p:sp>
            <p:nvSpPr>
              <p:cNvPr id="257" name="Freeform 256">
                <a:extLst>
                  <a:ext uri="{FF2B5EF4-FFF2-40B4-BE49-F238E27FC236}">
                    <a16:creationId xmlns:a16="http://schemas.microsoft.com/office/drawing/2014/main" id="{DA9A69B3-6D1C-C2B5-A9C7-5EE25BC241E0}"/>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58" name="Freeform 257">
                <a:extLst>
                  <a:ext uri="{FF2B5EF4-FFF2-40B4-BE49-F238E27FC236}">
                    <a16:creationId xmlns:a16="http://schemas.microsoft.com/office/drawing/2014/main" id="{66940570-95A4-2C97-1087-FB030DE9267E}"/>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256" name="Oval 255">
              <a:extLst>
                <a:ext uri="{FF2B5EF4-FFF2-40B4-BE49-F238E27FC236}">
                  <a16:creationId xmlns:a16="http://schemas.microsoft.com/office/drawing/2014/main" id="{ADA10F3D-B2FF-5B7A-0075-EDF83A8B9926}"/>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259" name="Freeform 258">
            <a:extLst>
              <a:ext uri="{FF2B5EF4-FFF2-40B4-BE49-F238E27FC236}">
                <a16:creationId xmlns:a16="http://schemas.microsoft.com/office/drawing/2014/main" id="{6E395C9A-A4EE-666A-B8D6-24433DB2CDB3}"/>
              </a:ext>
            </a:extLst>
          </p:cNvPr>
          <p:cNvSpPr/>
          <p:nvPr/>
        </p:nvSpPr>
        <p:spPr bwMode="auto">
          <a:xfrm rot="20866963">
            <a:off x="8588375" y="5106989"/>
            <a:ext cx="77788" cy="8413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nvGrpSpPr>
          <p:cNvPr id="55523" name="Group 259">
            <a:extLst>
              <a:ext uri="{FF2B5EF4-FFF2-40B4-BE49-F238E27FC236}">
                <a16:creationId xmlns:a16="http://schemas.microsoft.com/office/drawing/2014/main" id="{51E15F5A-DF62-2216-B9F7-78AE9A784AD6}"/>
              </a:ext>
            </a:extLst>
          </p:cNvPr>
          <p:cNvGrpSpPr>
            <a:grpSpLocks/>
          </p:cNvGrpSpPr>
          <p:nvPr/>
        </p:nvGrpSpPr>
        <p:grpSpPr bwMode="auto">
          <a:xfrm>
            <a:off x="8566150" y="5113338"/>
            <a:ext cx="77788" cy="87312"/>
            <a:chOff x="1026318" y="2671763"/>
            <a:chExt cx="119062" cy="140492"/>
          </a:xfrm>
        </p:grpSpPr>
        <p:sp>
          <p:nvSpPr>
            <p:cNvPr id="261" name="Freeform 260">
              <a:extLst>
                <a:ext uri="{FF2B5EF4-FFF2-40B4-BE49-F238E27FC236}">
                  <a16:creationId xmlns:a16="http://schemas.microsoft.com/office/drawing/2014/main" id="{566B7B24-0D54-A6C7-C3E5-FF0656267ECC}"/>
                </a:ext>
              </a:extLst>
            </p:cNvPr>
            <p:cNvSpPr/>
            <p:nvPr/>
          </p:nvSpPr>
          <p:spPr bwMode="auto">
            <a:xfrm>
              <a:off x="1026318" y="2679425"/>
              <a:ext cx="119062" cy="13283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62" name="Oval 261">
              <a:extLst>
                <a:ext uri="{FF2B5EF4-FFF2-40B4-BE49-F238E27FC236}">
                  <a16:creationId xmlns:a16="http://schemas.microsoft.com/office/drawing/2014/main" id="{D242FC96-925F-E3BA-E2A5-1C8900871007}"/>
                </a:ext>
              </a:extLst>
            </p:cNvPr>
            <p:cNvSpPr/>
            <p:nvPr/>
          </p:nvSpPr>
          <p:spPr bwMode="auto">
            <a:xfrm>
              <a:off x="1040897" y="2671763"/>
              <a:ext cx="68035" cy="84295"/>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263" name="Freeform 262">
            <a:extLst>
              <a:ext uri="{FF2B5EF4-FFF2-40B4-BE49-F238E27FC236}">
                <a16:creationId xmlns:a16="http://schemas.microsoft.com/office/drawing/2014/main" id="{26E7D10E-CCF6-733C-ED9D-F290F6618FB6}"/>
              </a:ext>
            </a:extLst>
          </p:cNvPr>
          <p:cNvSpPr/>
          <p:nvPr/>
        </p:nvSpPr>
        <p:spPr bwMode="auto">
          <a:xfrm rot="2045088">
            <a:off x="9575800" y="4900613"/>
            <a:ext cx="77788" cy="825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nvGrpSpPr>
          <p:cNvPr id="55525" name="Group 263">
            <a:extLst>
              <a:ext uri="{FF2B5EF4-FFF2-40B4-BE49-F238E27FC236}">
                <a16:creationId xmlns:a16="http://schemas.microsoft.com/office/drawing/2014/main" id="{395D933A-4AF4-9CD7-8812-88505847C094}"/>
              </a:ext>
            </a:extLst>
          </p:cNvPr>
          <p:cNvGrpSpPr>
            <a:grpSpLocks/>
          </p:cNvGrpSpPr>
          <p:nvPr/>
        </p:nvGrpSpPr>
        <p:grpSpPr bwMode="auto">
          <a:xfrm rot="2778125">
            <a:off x="9564689" y="4891089"/>
            <a:ext cx="73025" cy="92075"/>
            <a:chOff x="1026318" y="2671763"/>
            <a:chExt cx="119062" cy="140492"/>
          </a:xfrm>
        </p:grpSpPr>
        <p:sp>
          <p:nvSpPr>
            <p:cNvPr id="265" name="Freeform 264">
              <a:extLst>
                <a:ext uri="{FF2B5EF4-FFF2-40B4-BE49-F238E27FC236}">
                  <a16:creationId xmlns:a16="http://schemas.microsoft.com/office/drawing/2014/main" id="{2AEEE856-4299-60F2-B826-58DCD4E3F2EF}"/>
                </a:ext>
              </a:extLst>
            </p:cNvPr>
            <p:cNvSpPr/>
            <p:nvPr/>
          </p:nvSpPr>
          <p:spPr bwMode="auto">
            <a:xfrm>
              <a:off x="846193" y="2834278"/>
              <a:ext cx="119062" cy="133224"/>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66" name="Oval 265">
              <a:extLst>
                <a:ext uri="{FF2B5EF4-FFF2-40B4-BE49-F238E27FC236}">
                  <a16:creationId xmlns:a16="http://schemas.microsoft.com/office/drawing/2014/main" id="{5CC2C7E9-7F49-5A69-4938-9C16A426B58D}"/>
                </a:ext>
              </a:extLst>
            </p:cNvPr>
            <p:cNvSpPr/>
            <p:nvPr/>
          </p:nvSpPr>
          <p:spPr bwMode="auto">
            <a:xfrm>
              <a:off x="1038685" y="2671993"/>
              <a:ext cx="67296" cy="82357"/>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267" name="Freeform 266">
            <a:extLst>
              <a:ext uri="{FF2B5EF4-FFF2-40B4-BE49-F238E27FC236}">
                <a16:creationId xmlns:a16="http://schemas.microsoft.com/office/drawing/2014/main" id="{74E7CE8B-AD1C-1F69-A4B6-C9ED71A6F5D7}"/>
              </a:ext>
            </a:extLst>
          </p:cNvPr>
          <p:cNvSpPr/>
          <p:nvPr/>
        </p:nvSpPr>
        <p:spPr bwMode="auto">
          <a:xfrm rot="20672909">
            <a:off x="8462964" y="5108576"/>
            <a:ext cx="66675" cy="6826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68" name="Freeform 267">
            <a:extLst>
              <a:ext uri="{FF2B5EF4-FFF2-40B4-BE49-F238E27FC236}">
                <a16:creationId xmlns:a16="http://schemas.microsoft.com/office/drawing/2014/main" id="{90719209-2EC1-5B05-3C21-EF628823F4A9}"/>
              </a:ext>
            </a:extLst>
          </p:cNvPr>
          <p:cNvSpPr/>
          <p:nvPr/>
        </p:nvSpPr>
        <p:spPr bwMode="auto">
          <a:xfrm rot="203423">
            <a:off x="8963026" y="4922838"/>
            <a:ext cx="66675" cy="698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69" name="Freeform 268">
            <a:extLst>
              <a:ext uri="{FF2B5EF4-FFF2-40B4-BE49-F238E27FC236}">
                <a16:creationId xmlns:a16="http://schemas.microsoft.com/office/drawing/2014/main" id="{F8D96980-CE77-799F-2055-650ABDBEC743}"/>
              </a:ext>
            </a:extLst>
          </p:cNvPr>
          <p:cNvSpPr/>
          <p:nvPr/>
        </p:nvSpPr>
        <p:spPr bwMode="auto">
          <a:xfrm rot="2135732">
            <a:off x="9356725" y="4852989"/>
            <a:ext cx="50800" cy="5397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70" name="Freeform 269">
            <a:extLst>
              <a:ext uri="{FF2B5EF4-FFF2-40B4-BE49-F238E27FC236}">
                <a16:creationId xmlns:a16="http://schemas.microsoft.com/office/drawing/2014/main" id="{692B1FF2-FED0-B11E-8B63-FDDCB29EFBE3}"/>
              </a:ext>
            </a:extLst>
          </p:cNvPr>
          <p:cNvSpPr/>
          <p:nvPr/>
        </p:nvSpPr>
        <p:spPr bwMode="auto">
          <a:xfrm rot="20672909">
            <a:off x="8497889" y="5203825"/>
            <a:ext cx="65087" cy="698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71" name="Freeform 270">
            <a:extLst>
              <a:ext uri="{FF2B5EF4-FFF2-40B4-BE49-F238E27FC236}">
                <a16:creationId xmlns:a16="http://schemas.microsoft.com/office/drawing/2014/main" id="{876DF704-0E30-3178-8BDB-045276CD1577}"/>
              </a:ext>
            </a:extLst>
          </p:cNvPr>
          <p:cNvSpPr/>
          <p:nvPr/>
        </p:nvSpPr>
        <p:spPr bwMode="auto">
          <a:xfrm rot="844328">
            <a:off x="8429626" y="5397500"/>
            <a:ext cx="85725" cy="9048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72" name="Freeform 271">
            <a:extLst>
              <a:ext uri="{FF2B5EF4-FFF2-40B4-BE49-F238E27FC236}">
                <a16:creationId xmlns:a16="http://schemas.microsoft.com/office/drawing/2014/main" id="{DE9E3A81-2ACB-9DDB-926E-E2827BCEFC91}"/>
              </a:ext>
            </a:extLst>
          </p:cNvPr>
          <p:cNvSpPr/>
          <p:nvPr/>
        </p:nvSpPr>
        <p:spPr bwMode="auto">
          <a:xfrm rot="20866963">
            <a:off x="8674100" y="5292725"/>
            <a:ext cx="84138" cy="9048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73" name="Freeform 272">
            <a:extLst>
              <a:ext uri="{FF2B5EF4-FFF2-40B4-BE49-F238E27FC236}">
                <a16:creationId xmlns:a16="http://schemas.microsoft.com/office/drawing/2014/main" id="{9107DFB3-B72D-9019-65D6-581EB6020416}"/>
              </a:ext>
            </a:extLst>
          </p:cNvPr>
          <p:cNvSpPr/>
          <p:nvPr/>
        </p:nvSpPr>
        <p:spPr bwMode="auto">
          <a:xfrm>
            <a:off x="8653464" y="5302250"/>
            <a:ext cx="85725" cy="9048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74" name="Freeform 273">
            <a:extLst>
              <a:ext uri="{FF2B5EF4-FFF2-40B4-BE49-F238E27FC236}">
                <a16:creationId xmlns:a16="http://schemas.microsoft.com/office/drawing/2014/main" id="{B3DE87A9-03C2-3696-D5AC-C4F9EA77FD1A}"/>
              </a:ext>
            </a:extLst>
          </p:cNvPr>
          <p:cNvSpPr/>
          <p:nvPr/>
        </p:nvSpPr>
        <p:spPr bwMode="auto">
          <a:xfrm rot="21171610">
            <a:off x="8748714" y="5172076"/>
            <a:ext cx="71437" cy="746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75" name="Freeform 274">
            <a:extLst>
              <a:ext uri="{FF2B5EF4-FFF2-40B4-BE49-F238E27FC236}">
                <a16:creationId xmlns:a16="http://schemas.microsoft.com/office/drawing/2014/main" id="{1AFA8880-ED85-688C-1EC3-24934898DE3C}"/>
              </a:ext>
            </a:extLst>
          </p:cNvPr>
          <p:cNvSpPr/>
          <p:nvPr/>
        </p:nvSpPr>
        <p:spPr bwMode="auto">
          <a:xfrm rot="304647">
            <a:off x="8726489" y="5180013"/>
            <a:ext cx="71437" cy="762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76" name="Freeform 275">
            <a:extLst>
              <a:ext uri="{FF2B5EF4-FFF2-40B4-BE49-F238E27FC236}">
                <a16:creationId xmlns:a16="http://schemas.microsoft.com/office/drawing/2014/main" id="{DC175ED0-7A41-12E9-E39B-331882EE2FFA}"/>
              </a:ext>
            </a:extLst>
          </p:cNvPr>
          <p:cNvSpPr/>
          <p:nvPr/>
        </p:nvSpPr>
        <p:spPr bwMode="auto">
          <a:xfrm rot="21171610">
            <a:off x="8829675" y="5054600"/>
            <a:ext cx="71438" cy="762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77" name="Freeform 276">
            <a:extLst>
              <a:ext uri="{FF2B5EF4-FFF2-40B4-BE49-F238E27FC236}">
                <a16:creationId xmlns:a16="http://schemas.microsoft.com/office/drawing/2014/main" id="{5CC1D847-3C2E-640E-6CDB-0002259F5450}"/>
              </a:ext>
            </a:extLst>
          </p:cNvPr>
          <p:cNvSpPr/>
          <p:nvPr/>
        </p:nvSpPr>
        <p:spPr bwMode="auto">
          <a:xfrm rot="304647">
            <a:off x="8807450" y="5062538"/>
            <a:ext cx="71438" cy="762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78" name="Freeform 277">
            <a:extLst>
              <a:ext uri="{FF2B5EF4-FFF2-40B4-BE49-F238E27FC236}">
                <a16:creationId xmlns:a16="http://schemas.microsoft.com/office/drawing/2014/main" id="{E3167435-AA46-CDB2-2FB1-27E4028201B2}"/>
              </a:ext>
            </a:extLst>
          </p:cNvPr>
          <p:cNvSpPr/>
          <p:nvPr/>
        </p:nvSpPr>
        <p:spPr bwMode="auto">
          <a:xfrm rot="21171610">
            <a:off x="8931275" y="4992688"/>
            <a:ext cx="65088" cy="6826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79" name="Freeform 278">
            <a:extLst>
              <a:ext uri="{FF2B5EF4-FFF2-40B4-BE49-F238E27FC236}">
                <a16:creationId xmlns:a16="http://schemas.microsoft.com/office/drawing/2014/main" id="{6F695BCF-163F-947C-3310-21E1B6AF933B}"/>
              </a:ext>
            </a:extLst>
          </p:cNvPr>
          <p:cNvSpPr/>
          <p:nvPr/>
        </p:nvSpPr>
        <p:spPr bwMode="auto">
          <a:xfrm rot="304647">
            <a:off x="8907464" y="5000626"/>
            <a:ext cx="65087" cy="6826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80" name="Freeform 279">
            <a:extLst>
              <a:ext uri="{FF2B5EF4-FFF2-40B4-BE49-F238E27FC236}">
                <a16:creationId xmlns:a16="http://schemas.microsoft.com/office/drawing/2014/main" id="{1BC800BF-3098-6A35-8218-573E4A975825}"/>
              </a:ext>
            </a:extLst>
          </p:cNvPr>
          <p:cNvSpPr/>
          <p:nvPr/>
        </p:nvSpPr>
        <p:spPr bwMode="auto">
          <a:xfrm rot="21171610">
            <a:off x="8983664" y="5099051"/>
            <a:ext cx="65087" cy="6826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81" name="Freeform 280">
            <a:extLst>
              <a:ext uri="{FF2B5EF4-FFF2-40B4-BE49-F238E27FC236}">
                <a16:creationId xmlns:a16="http://schemas.microsoft.com/office/drawing/2014/main" id="{3E8FE26A-A457-7546-AA22-94B3F5B9B552}"/>
              </a:ext>
            </a:extLst>
          </p:cNvPr>
          <p:cNvSpPr/>
          <p:nvPr/>
        </p:nvSpPr>
        <p:spPr bwMode="auto">
          <a:xfrm rot="304647">
            <a:off x="8961438" y="5105400"/>
            <a:ext cx="63500" cy="698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82" name="Freeform 281">
            <a:extLst>
              <a:ext uri="{FF2B5EF4-FFF2-40B4-BE49-F238E27FC236}">
                <a16:creationId xmlns:a16="http://schemas.microsoft.com/office/drawing/2014/main" id="{A0F14087-DCC7-2D1C-9596-CC2A21889218}"/>
              </a:ext>
            </a:extLst>
          </p:cNvPr>
          <p:cNvSpPr/>
          <p:nvPr/>
        </p:nvSpPr>
        <p:spPr bwMode="auto">
          <a:xfrm rot="21171610">
            <a:off x="9090026" y="5000625"/>
            <a:ext cx="47625" cy="508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83" name="Freeform 282">
            <a:extLst>
              <a:ext uri="{FF2B5EF4-FFF2-40B4-BE49-F238E27FC236}">
                <a16:creationId xmlns:a16="http://schemas.microsoft.com/office/drawing/2014/main" id="{1030B7E9-8897-F384-D7D0-5F7C176658E5}"/>
              </a:ext>
            </a:extLst>
          </p:cNvPr>
          <p:cNvSpPr/>
          <p:nvPr/>
        </p:nvSpPr>
        <p:spPr bwMode="auto">
          <a:xfrm rot="304647">
            <a:off x="9064626" y="5005389"/>
            <a:ext cx="47625" cy="5238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84" name="Freeform 283">
            <a:extLst>
              <a:ext uri="{FF2B5EF4-FFF2-40B4-BE49-F238E27FC236}">
                <a16:creationId xmlns:a16="http://schemas.microsoft.com/office/drawing/2014/main" id="{6C30DCFF-AE74-E6B3-7BF6-7242669A5B4E}"/>
              </a:ext>
            </a:extLst>
          </p:cNvPr>
          <p:cNvSpPr/>
          <p:nvPr/>
        </p:nvSpPr>
        <p:spPr bwMode="auto">
          <a:xfrm rot="21171610">
            <a:off x="9191626" y="4927600"/>
            <a:ext cx="49213" cy="508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85" name="Freeform 284">
            <a:extLst>
              <a:ext uri="{FF2B5EF4-FFF2-40B4-BE49-F238E27FC236}">
                <a16:creationId xmlns:a16="http://schemas.microsoft.com/office/drawing/2014/main" id="{50904A4F-9ACB-5B34-1FD9-BF4508F3717A}"/>
              </a:ext>
            </a:extLst>
          </p:cNvPr>
          <p:cNvSpPr/>
          <p:nvPr/>
        </p:nvSpPr>
        <p:spPr bwMode="auto">
          <a:xfrm rot="304647">
            <a:off x="9167814" y="4932364"/>
            <a:ext cx="47625" cy="5238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86" name="Freeform 285">
            <a:extLst>
              <a:ext uri="{FF2B5EF4-FFF2-40B4-BE49-F238E27FC236}">
                <a16:creationId xmlns:a16="http://schemas.microsoft.com/office/drawing/2014/main" id="{00166C39-9EB3-A8A2-0763-0530CEAE4CE1}"/>
              </a:ext>
            </a:extLst>
          </p:cNvPr>
          <p:cNvSpPr/>
          <p:nvPr/>
        </p:nvSpPr>
        <p:spPr bwMode="auto">
          <a:xfrm rot="21171610">
            <a:off x="9431338" y="4933950"/>
            <a:ext cx="68262" cy="714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87" name="Freeform 286">
            <a:extLst>
              <a:ext uri="{FF2B5EF4-FFF2-40B4-BE49-F238E27FC236}">
                <a16:creationId xmlns:a16="http://schemas.microsoft.com/office/drawing/2014/main" id="{751C0AB2-487B-63DB-C897-5579BC66BC78}"/>
              </a:ext>
            </a:extLst>
          </p:cNvPr>
          <p:cNvSpPr/>
          <p:nvPr/>
        </p:nvSpPr>
        <p:spPr bwMode="auto">
          <a:xfrm rot="304647">
            <a:off x="9409114" y="4937126"/>
            <a:ext cx="66675" cy="730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88" name="Freeform 287">
            <a:extLst>
              <a:ext uri="{FF2B5EF4-FFF2-40B4-BE49-F238E27FC236}">
                <a16:creationId xmlns:a16="http://schemas.microsoft.com/office/drawing/2014/main" id="{594522C8-9A99-120D-18AB-073D050491CB}"/>
              </a:ext>
            </a:extLst>
          </p:cNvPr>
          <p:cNvSpPr/>
          <p:nvPr/>
        </p:nvSpPr>
        <p:spPr bwMode="auto">
          <a:xfrm rot="21171610">
            <a:off x="8772526" y="4991100"/>
            <a:ext cx="53975" cy="571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89" name="Freeform 288">
            <a:extLst>
              <a:ext uri="{FF2B5EF4-FFF2-40B4-BE49-F238E27FC236}">
                <a16:creationId xmlns:a16="http://schemas.microsoft.com/office/drawing/2014/main" id="{33514BD4-400A-4AB4-D73D-4FFB73AFA287}"/>
              </a:ext>
            </a:extLst>
          </p:cNvPr>
          <p:cNvSpPr/>
          <p:nvPr/>
        </p:nvSpPr>
        <p:spPr bwMode="auto">
          <a:xfrm rot="304647">
            <a:off x="8747126" y="4992688"/>
            <a:ext cx="53975" cy="571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90" name="Freeform 289">
            <a:extLst>
              <a:ext uri="{FF2B5EF4-FFF2-40B4-BE49-F238E27FC236}">
                <a16:creationId xmlns:a16="http://schemas.microsoft.com/office/drawing/2014/main" id="{2BFD6A73-5B18-FFD0-D515-B962385E1165}"/>
              </a:ext>
            </a:extLst>
          </p:cNvPr>
          <p:cNvSpPr/>
          <p:nvPr/>
        </p:nvSpPr>
        <p:spPr bwMode="auto">
          <a:xfrm rot="21171610">
            <a:off x="8880476" y="4970464"/>
            <a:ext cx="34925" cy="349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91" name="Freeform 290">
            <a:extLst>
              <a:ext uri="{FF2B5EF4-FFF2-40B4-BE49-F238E27FC236}">
                <a16:creationId xmlns:a16="http://schemas.microsoft.com/office/drawing/2014/main" id="{058C5540-8902-5762-B730-30B26741F76A}"/>
              </a:ext>
            </a:extLst>
          </p:cNvPr>
          <p:cNvSpPr/>
          <p:nvPr/>
        </p:nvSpPr>
        <p:spPr bwMode="auto">
          <a:xfrm rot="304647">
            <a:off x="8869364" y="4970463"/>
            <a:ext cx="34925" cy="365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92" name="Freeform 291">
            <a:extLst>
              <a:ext uri="{FF2B5EF4-FFF2-40B4-BE49-F238E27FC236}">
                <a16:creationId xmlns:a16="http://schemas.microsoft.com/office/drawing/2014/main" id="{27271E2B-8D7E-AC57-EB95-E5D6EE746E27}"/>
              </a:ext>
            </a:extLst>
          </p:cNvPr>
          <p:cNvSpPr/>
          <p:nvPr/>
        </p:nvSpPr>
        <p:spPr bwMode="auto">
          <a:xfrm rot="21171610">
            <a:off x="9153525" y="4870450"/>
            <a:ext cx="46038" cy="508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93" name="Freeform 292">
            <a:extLst>
              <a:ext uri="{FF2B5EF4-FFF2-40B4-BE49-F238E27FC236}">
                <a16:creationId xmlns:a16="http://schemas.microsoft.com/office/drawing/2014/main" id="{70BEE25D-3E05-6193-730C-097EEB0E928A}"/>
              </a:ext>
            </a:extLst>
          </p:cNvPr>
          <p:cNvSpPr/>
          <p:nvPr/>
        </p:nvSpPr>
        <p:spPr bwMode="auto">
          <a:xfrm rot="304647">
            <a:off x="9132889" y="4870450"/>
            <a:ext cx="47625" cy="508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94" name="Freeform 293">
            <a:extLst>
              <a:ext uri="{FF2B5EF4-FFF2-40B4-BE49-F238E27FC236}">
                <a16:creationId xmlns:a16="http://schemas.microsoft.com/office/drawing/2014/main" id="{1E1FA3F5-29E9-B0AE-A27E-F04B8CE5CFD4}"/>
              </a:ext>
            </a:extLst>
          </p:cNvPr>
          <p:cNvSpPr/>
          <p:nvPr/>
        </p:nvSpPr>
        <p:spPr bwMode="auto">
          <a:xfrm rot="1061886">
            <a:off x="9861551" y="5002213"/>
            <a:ext cx="47625" cy="492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95" name="Freeform 294">
            <a:extLst>
              <a:ext uri="{FF2B5EF4-FFF2-40B4-BE49-F238E27FC236}">
                <a16:creationId xmlns:a16="http://schemas.microsoft.com/office/drawing/2014/main" id="{D80C2FDE-AA67-71B9-9449-330BF3D488B9}"/>
              </a:ext>
            </a:extLst>
          </p:cNvPr>
          <p:cNvSpPr/>
          <p:nvPr/>
        </p:nvSpPr>
        <p:spPr bwMode="auto">
          <a:xfrm rot="1794923">
            <a:off x="9842500" y="5000625"/>
            <a:ext cx="46038" cy="508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96" name="Freeform 295">
            <a:extLst>
              <a:ext uri="{FF2B5EF4-FFF2-40B4-BE49-F238E27FC236}">
                <a16:creationId xmlns:a16="http://schemas.microsoft.com/office/drawing/2014/main" id="{208CA3E1-0A26-5910-375F-BB9920EF8ECE}"/>
              </a:ext>
            </a:extLst>
          </p:cNvPr>
          <p:cNvSpPr/>
          <p:nvPr/>
        </p:nvSpPr>
        <p:spPr bwMode="auto">
          <a:xfrm>
            <a:off x="8515351" y="5318125"/>
            <a:ext cx="55563" cy="587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97" name="Freeform 296">
            <a:extLst>
              <a:ext uri="{FF2B5EF4-FFF2-40B4-BE49-F238E27FC236}">
                <a16:creationId xmlns:a16="http://schemas.microsoft.com/office/drawing/2014/main" id="{42E95D29-33B9-0D38-9315-CB17354F85E4}"/>
              </a:ext>
            </a:extLst>
          </p:cNvPr>
          <p:cNvSpPr/>
          <p:nvPr/>
        </p:nvSpPr>
        <p:spPr bwMode="auto">
          <a:xfrm rot="733037">
            <a:off x="8496301" y="5316539"/>
            <a:ext cx="55563" cy="5873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98" name="Freeform 297">
            <a:extLst>
              <a:ext uri="{FF2B5EF4-FFF2-40B4-BE49-F238E27FC236}">
                <a16:creationId xmlns:a16="http://schemas.microsoft.com/office/drawing/2014/main" id="{D3F5EDA1-6D15-25A9-C8E9-8B84E1C582B3}"/>
              </a:ext>
            </a:extLst>
          </p:cNvPr>
          <p:cNvSpPr/>
          <p:nvPr/>
        </p:nvSpPr>
        <p:spPr bwMode="auto">
          <a:xfrm rot="20091217">
            <a:off x="8277225" y="5497514"/>
            <a:ext cx="57150" cy="603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299" name="Freeform 298">
            <a:extLst>
              <a:ext uri="{FF2B5EF4-FFF2-40B4-BE49-F238E27FC236}">
                <a16:creationId xmlns:a16="http://schemas.microsoft.com/office/drawing/2014/main" id="{65D34E18-B071-55C4-6178-E858991CBBB5}"/>
              </a:ext>
            </a:extLst>
          </p:cNvPr>
          <p:cNvSpPr/>
          <p:nvPr/>
        </p:nvSpPr>
        <p:spPr bwMode="auto">
          <a:xfrm rot="20824254">
            <a:off x="8258175" y="5511800"/>
            <a:ext cx="57150" cy="587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00" name="Freeform 299">
            <a:extLst>
              <a:ext uri="{FF2B5EF4-FFF2-40B4-BE49-F238E27FC236}">
                <a16:creationId xmlns:a16="http://schemas.microsoft.com/office/drawing/2014/main" id="{7601B684-46A3-7957-8DA0-067657C6C20C}"/>
              </a:ext>
            </a:extLst>
          </p:cNvPr>
          <p:cNvSpPr/>
          <p:nvPr/>
        </p:nvSpPr>
        <p:spPr bwMode="auto">
          <a:xfrm rot="20091217">
            <a:off x="8294688" y="5381625"/>
            <a:ext cx="55562" cy="587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01" name="Freeform 300">
            <a:extLst>
              <a:ext uri="{FF2B5EF4-FFF2-40B4-BE49-F238E27FC236}">
                <a16:creationId xmlns:a16="http://schemas.microsoft.com/office/drawing/2014/main" id="{8B1907A1-CBAE-A52B-1F20-D7BB19413989}"/>
              </a:ext>
            </a:extLst>
          </p:cNvPr>
          <p:cNvSpPr/>
          <p:nvPr/>
        </p:nvSpPr>
        <p:spPr bwMode="auto">
          <a:xfrm rot="20824254">
            <a:off x="8275638" y="5394325"/>
            <a:ext cx="55562" cy="587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02" name="Freeform 301">
            <a:extLst>
              <a:ext uri="{FF2B5EF4-FFF2-40B4-BE49-F238E27FC236}">
                <a16:creationId xmlns:a16="http://schemas.microsoft.com/office/drawing/2014/main" id="{1A37A84A-9187-834C-5121-DC066AAFB8D9}"/>
              </a:ext>
            </a:extLst>
          </p:cNvPr>
          <p:cNvSpPr/>
          <p:nvPr/>
        </p:nvSpPr>
        <p:spPr bwMode="auto">
          <a:xfrm rot="20091217">
            <a:off x="8197851" y="5699125"/>
            <a:ext cx="55563" cy="587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03" name="Freeform 302">
            <a:extLst>
              <a:ext uri="{FF2B5EF4-FFF2-40B4-BE49-F238E27FC236}">
                <a16:creationId xmlns:a16="http://schemas.microsoft.com/office/drawing/2014/main" id="{194B4D98-D2F2-F3B5-53C0-C6B78973E171}"/>
              </a:ext>
            </a:extLst>
          </p:cNvPr>
          <p:cNvSpPr/>
          <p:nvPr/>
        </p:nvSpPr>
        <p:spPr bwMode="auto">
          <a:xfrm rot="20824254">
            <a:off x="8178801" y="5711825"/>
            <a:ext cx="55563" cy="587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04" name="Freeform 303">
            <a:extLst>
              <a:ext uri="{FF2B5EF4-FFF2-40B4-BE49-F238E27FC236}">
                <a16:creationId xmlns:a16="http://schemas.microsoft.com/office/drawing/2014/main" id="{AA304C43-9ADB-C25C-B32B-A26F02CF85C9}"/>
              </a:ext>
            </a:extLst>
          </p:cNvPr>
          <p:cNvSpPr/>
          <p:nvPr/>
        </p:nvSpPr>
        <p:spPr bwMode="auto">
          <a:xfrm rot="1484613">
            <a:off x="9182101" y="5178426"/>
            <a:ext cx="246063" cy="39052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05" name="Freeform 304">
            <a:extLst>
              <a:ext uri="{FF2B5EF4-FFF2-40B4-BE49-F238E27FC236}">
                <a16:creationId xmlns:a16="http://schemas.microsoft.com/office/drawing/2014/main" id="{1CCDD68B-CFE7-8630-59B9-EB2A2CC4343D}"/>
              </a:ext>
            </a:extLst>
          </p:cNvPr>
          <p:cNvSpPr/>
          <p:nvPr/>
        </p:nvSpPr>
        <p:spPr bwMode="auto">
          <a:xfrm rot="2810401">
            <a:off x="9483726" y="5124451"/>
            <a:ext cx="233363" cy="411163"/>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06" name="Freeform 305">
            <a:extLst>
              <a:ext uri="{FF2B5EF4-FFF2-40B4-BE49-F238E27FC236}">
                <a16:creationId xmlns:a16="http://schemas.microsoft.com/office/drawing/2014/main" id="{0C367154-154B-8904-0A81-E04A9A770743}"/>
              </a:ext>
            </a:extLst>
          </p:cNvPr>
          <p:cNvSpPr/>
          <p:nvPr/>
        </p:nvSpPr>
        <p:spPr bwMode="auto">
          <a:xfrm rot="20504379">
            <a:off x="8709026" y="5578476"/>
            <a:ext cx="246063" cy="39052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07" name="Freeform 306">
            <a:extLst>
              <a:ext uri="{FF2B5EF4-FFF2-40B4-BE49-F238E27FC236}">
                <a16:creationId xmlns:a16="http://schemas.microsoft.com/office/drawing/2014/main" id="{B1EC3E5A-EAA0-B459-B0E3-9B4D95EB9882}"/>
              </a:ext>
            </a:extLst>
          </p:cNvPr>
          <p:cNvSpPr/>
          <p:nvPr/>
        </p:nvSpPr>
        <p:spPr bwMode="auto">
          <a:xfrm rot="18861450">
            <a:off x="8608219" y="5758657"/>
            <a:ext cx="233363" cy="412750"/>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nvGrpSpPr>
          <p:cNvPr id="64" name="Group 307">
            <a:extLst>
              <a:ext uri="{FF2B5EF4-FFF2-40B4-BE49-F238E27FC236}">
                <a16:creationId xmlns:a16="http://schemas.microsoft.com/office/drawing/2014/main" id="{05B00E14-4C77-E6D9-0B90-9AD771A46F76}"/>
              </a:ext>
            </a:extLst>
          </p:cNvPr>
          <p:cNvGrpSpPr/>
          <p:nvPr/>
        </p:nvGrpSpPr>
        <p:grpSpPr>
          <a:xfrm rot="15361415" flipH="1">
            <a:off x="8397389" y="5756438"/>
            <a:ext cx="113200" cy="215503"/>
            <a:chOff x="1435894" y="2312194"/>
            <a:chExt cx="209550" cy="378619"/>
          </a:xfrm>
          <a:solidFill>
            <a:schemeClr val="accent2"/>
          </a:solidFill>
        </p:grpSpPr>
        <p:grpSp>
          <p:nvGrpSpPr>
            <p:cNvPr id="66" name="Group 308">
              <a:extLst>
                <a:ext uri="{FF2B5EF4-FFF2-40B4-BE49-F238E27FC236}">
                  <a16:creationId xmlns:a16="http://schemas.microsoft.com/office/drawing/2014/main" id="{2DF3B007-1F7D-92EF-5233-AA709ADF7BB0}"/>
                </a:ext>
              </a:extLst>
            </p:cNvPr>
            <p:cNvGrpSpPr/>
            <p:nvPr/>
          </p:nvGrpSpPr>
          <p:grpSpPr>
            <a:xfrm>
              <a:off x="1435894" y="2319338"/>
              <a:ext cx="209550" cy="371475"/>
              <a:chOff x="1435894" y="2319338"/>
              <a:chExt cx="209550" cy="371475"/>
            </a:xfrm>
            <a:grpFill/>
          </p:grpSpPr>
          <p:sp>
            <p:nvSpPr>
              <p:cNvPr id="311" name="Freeform 310">
                <a:extLst>
                  <a:ext uri="{FF2B5EF4-FFF2-40B4-BE49-F238E27FC236}">
                    <a16:creationId xmlns:a16="http://schemas.microsoft.com/office/drawing/2014/main" id="{30E496EC-0700-DF57-886F-B31BC4258E7B}"/>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12" name="Freeform 311">
                <a:extLst>
                  <a:ext uri="{FF2B5EF4-FFF2-40B4-BE49-F238E27FC236}">
                    <a16:creationId xmlns:a16="http://schemas.microsoft.com/office/drawing/2014/main" id="{741C2CA9-B05E-753C-196E-9C370D2F2556}"/>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310" name="Oval 309">
              <a:extLst>
                <a:ext uri="{FF2B5EF4-FFF2-40B4-BE49-F238E27FC236}">
                  <a16:creationId xmlns:a16="http://schemas.microsoft.com/office/drawing/2014/main" id="{A74F79A3-32B1-98EA-C8CE-6326F4425C6E}"/>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68" name="Group 312">
            <a:extLst>
              <a:ext uri="{FF2B5EF4-FFF2-40B4-BE49-F238E27FC236}">
                <a16:creationId xmlns:a16="http://schemas.microsoft.com/office/drawing/2014/main" id="{0618D8E8-4E13-655B-229B-33445F907C99}"/>
              </a:ext>
            </a:extLst>
          </p:cNvPr>
          <p:cNvGrpSpPr/>
          <p:nvPr/>
        </p:nvGrpSpPr>
        <p:grpSpPr>
          <a:xfrm rot="18423018">
            <a:off x="8390504" y="5806613"/>
            <a:ext cx="113200" cy="215503"/>
            <a:chOff x="1435894" y="2312194"/>
            <a:chExt cx="209550" cy="378619"/>
          </a:xfrm>
          <a:solidFill>
            <a:schemeClr val="accent2"/>
          </a:solidFill>
        </p:grpSpPr>
        <p:grpSp>
          <p:nvGrpSpPr>
            <p:cNvPr id="74" name="Group 313">
              <a:extLst>
                <a:ext uri="{FF2B5EF4-FFF2-40B4-BE49-F238E27FC236}">
                  <a16:creationId xmlns:a16="http://schemas.microsoft.com/office/drawing/2014/main" id="{A757718D-7CD4-1361-D550-02ADF182216F}"/>
                </a:ext>
              </a:extLst>
            </p:cNvPr>
            <p:cNvGrpSpPr/>
            <p:nvPr/>
          </p:nvGrpSpPr>
          <p:grpSpPr>
            <a:xfrm>
              <a:off x="1435894" y="2319338"/>
              <a:ext cx="209550" cy="371475"/>
              <a:chOff x="1435894" y="2319338"/>
              <a:chExt cx="209550" cy="371475"/>
            </a:xfrm>
            <a:grpFill/>
          </p:grpSpPr>
          <p:sp>
            <p:nvSpPr>
              <p:cNvPr id="316" name="Freeform 315">
                <a:extLst>
                  <a:ext uri="{FF2B5EF4-FFF2-40B4-BE49-F238E27FC236}">
                    <a16:creationId xmlns:a16="http://schemas.microsoft.com/office/drawing/2014/main" id="{E3ADA121-331C-6D75-9037-8F8E2A47806E}"/>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17" name="Freeform 316">
                <a:extLst>
                  <a:ext uri="{FF2B5EF4-FFF2-40B4-BE49-F238E27FC236}">
                    <a16:creationId xmlns:a16="http://schemas.microsoft.com/office/drawing/2014/main" id="{BEFECB89-C92B-1FD4-8EA1-724F9BDAB95D}"/>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315" name="Oval 314">
              <a:extLst>
                <a:ext uri="{FF2B5EF4-FFF2-40B4-BE49-F238E27FC236}">
                  <a16:creationId xmlns:a16="http://schemas.microsoft.com/office/drawing/2014/main" id="{FAED4AE0-A0B5-90FC-95FD-D95CD4AB2F1B}"/>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78" name="Group 317">
            <a:extLst>
              <a:ext uri="{FF2B5EF4-FFF2-40B4-BE49-F238E27FC236}">
                <a16:creationId xmlns:a16="http://schemas.microsoft.com/office/drawing/2014/main" id="{CCE7FD8F-B170-4A1E-FD59-8EED7318DDF0}"/>
              </a:ext>
            </a:extLst>
          </p:cNvPr>
          <p:cNvGrpSpPr/>
          <p:nvPr/>
        </p:nvGrpSpPr>
        <p:grpSpPr>
          <a:xfrm rot="17510275" flipH="1">
            <a:off x="8591975" y="5451879"/>
            <a:ext cx="113200" cy="215503"/>
            <a:chOff x="1435894" y="2312194"/>
            <a:chExt cx="209550" cy="378619"/>
          </a:xfrm>
          <a:solidFill>
            <a:schemeClr val="accent2"/>
          </a:solidFill>
        </p:grpSpPr>
        <p:grpSp>
          <p:nvGrpSpPr>
            <p:cNvPr id="83" name="Group 318">
              <a:extLst>
                <a:ext uri="{FF2B5EF4-FFF2-40B4-BE49-F238E27FC236}">
                  <a16:creationId xmlns:a16="http://schemas.microsoft.com/office/drawing/2014/main" id="{AE136E88-78C7-23A5-9904-31142B1BA7F7}"/>
                </a:ext>
              </a:extLst>
            </p:cNvPr>
            <p:cNvGrpSpPr/>
            <p:nvPr/>
          </p:nvGrpSpPr>
          <p:grpSpPr>
            <a:xfrm>
              <a:off x="1435894" y="2319338"/>
              <a:ext cx="209550" cy="371475"/>
              <a:chOff x="1435894" y="2319338"/>
              <a:chExt cx="209550" cy="371475"/>
            </a:xfrm>
            <a:grpFill/>
          </p:grpSpPr>
          <p:sp>
            <p:nvSpPr>
              <p:cNvPr id="321" name="Freeform 320">
                <a:extLst>
                  <a:ext uri="{FF2B5EF4-FFF2-40B4-BE49-F238E27FC236}">
                    <a16:creationId xmlns:a16="http://schemas.microsoft.com/office/drawing/2014/main" id="{68FA8DED-A89E-9641-5896-1028F63E03B4}"/>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22" name="Freeform 321">
                <a:extLst>
                  <a:ext uri="{FF2B5EF4-FFF2-40B4-BE49-F238E27FC236}">
                    <a16:creationId xmlns:a16="http://schemas.microsoft.com/office/drawing/2014/main" id="{06D89F46-116E-A676-9E4F-7133460128F5}"/>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320" name="Oval 319">
              <a:extLst>
                <a:ext uri="{FF2B5EF4-FFF2-40B4-BE49-F238E27FC236}">
                  <a16:creationId xmlns:a16="http://schemas.microsoft.com/office/drawing/2014/main" id="{B92D1293-16BD-3BF4-0EA4-A0DD580E513F}"/>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86" name="Group 322">
            <a:extLst>
              <a:ext uri="{FF2B5EF4-FFF2-40B4-BE49-F238E27FC236}">
                <a16:creationId xmlns:a16="http://schemas.microsoft.com/office/drawing/2014/main" id="{CBE31AB3-BD6C-1E39-A8F6-A5335E2F4759}"/>
              </a:ext>
            </a:extLst>
          </p:cNvPr>
          <p:cNvGrpSpPr/>
          <p:nvPr/>
        </p:nvGrpSpPr>
        <p:grpSpPr>
          <a:xfrm rot="20571878">
            <a:off x="8554745" y="5491338"/>
            <a:ext cx="119272" cy="204531"/>
            <a:chOff x="1435894" y="2312194"/>
            <a:chExt cx="209550" cy="378619"/>
          </a:xfrm>
          <a:solidFill>
            <a:schemeClr val="accent2"/>
          </a:solidFill>
        </p:grpSpPr>
        <p:grpSp>
          <p:nvGrpSpPr>
            <p:cNvPr id="98" name="Group 323">
              <a:extLst>
                <a:ext uri="{FF2B5EF4-FFF2-40B4-BE49-F238E27FC236}">
                  <a16:creationId xmlns:a16="http://schemas.microsoft.com/office/drawing/2014/main" id="{A8984BDA-8CB4-699F-1C8A-FDC5E495E0AB}"/>
                </a:ext>
              </a:extLst>
            </p:cNvPr>
            <p:cNvGrpSpPr/>
            <p:nvPr/>
          </p:nvGrpSpPr>
          <p:grpSpPr>
            <a:xfrm>
              <a:off x="1435894" y="2319338"/>
              <a:ext cx="209550" cy="371475"/>
              <a:chOff x="1435894" y="2319338"/>
              <a:chExt cx="209550" cy="371475"/>
            </a:xfrm>
            <a:grpFill/>
          </p:grpSpPr>
          <p:sp>
            <p:nvSpPr>
              <p:cNvPr id="326" name="Freeform 325">
                <a:extLst>
                  <a:ext uri="{FF2B5EF4-FFF2-40B4-BE49-F238E27FC236}">
                    <a16:creationId xmlns:a16="http://schemas.microsoft.com/office/drawing/2014/main" id="{81FB53C3-DBF1-FD4E-F370-5F261761A276}"/>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27" name="Freeform 326">
                <a:extLst>
                  <a:ext uri="{FF2B5EF4-FFF2-40B4-BE49-F238E27FC236}">
                    <a16:creationId xmlns:a16="http://schemas.microsoft.com/office/drawing/2014/main" id="{8622ED4F-4A81-3180-BE71-A463357780D4}"/>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325" name="Oval 324">
              <a:extLst>
                <a:ext uri="{FF2B5EF4-FFF2-40B4-BE49-F238E27FC236}">
                  <a16:creationId xmlns:a16="http://schemas.microsoft.com/office/drawing/2014/main" id="{9C50FAB5-2C0C-48FC-8B00-4206A5F7BCAB}"/>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101" name="Group 327">
            <a:extLst>
              <a:ext uri="{FF2B5EF4-FFF2-40B4-BE49-F238E27FC236}">
                <a16:creationId xmlns:a16="http://schemas.microsoft.com/office/drawing/2014/main" id="{0A118FCE-6BBD-F104-1E5F-FE4456081030}"/>
              </a:ext>
            </a:extLst>
          </p:cNvPr>
          <p:cNvGrpSpPr/>
          <p:nvPr/>
        </p:nvGrpSpPr>
        <p:grpSpPr>
          <a:xfrm rot="19701922" flipH="1">
            <a:off x="9249509" y="5002144"/>
            <a:ext cx="119272" cy="204531"/>
            <a:chOff x="1435894" y="2312194"/>
            <a:chExt cx="209550" cy="378619"/>
          </a:xfrm>
          <a:solidFill>
            <a:schemeClr val="accent2"/>
          </a:solidFill>
        </p:grpSpPr>
        <p:grpSp>
          <p:nvGrpSpPr>
            <p:cNvPr id="102" name="Group 328">
              <a:extLst>
                <a:ext uri="{FF2B5EF4-FFF2-40B4-BE49-F238E27FC236}">
                  <a16:creationId xmlns:a16="http://schemas.microsoft.com/office/drawing/2014/main" id="{39996F9A-1E28-36F0-C598-5A6279D03B63}"/>
                </a:ext>
              </a:extLst>
            </p:cNvPr>
            <p:cNvGrpSpPr/>
            <p:nvPr/>
          </p:nvGrpSpPr>
          <p:grpSpPr>
            <a:xfrm>
              <a:off x="1435894" y="2319338"/>
              <a:ext cx="209550" cy="371475"/>
              <a:chOff x="1435894" y="2319338"/>
              <a:chExt cx="209550" cy="371475"/>
            </a:xfrm>
            <a:grpFill/>
          </p:grpSpPr>
          <p:sp>
            <p:nvSpPr>
              <p:cNvPr id="331" name="Freeform 330">
                <a:extLst>
                  <a:ext uri="{FF2B5EF4-FFF2-40B4-BE49-F238E27FC236}">
                    <a16:creationId xmlns:a16="http://schemas.microsoft.com/office/drawing/2014/main" id="{B731869D-54CE-B9C3-9CB6-E78E8C1658D6}"/>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32" name="Freeform 331">
                <a:extLst>
                  <a:ext uri="{FF2B5EF4-FFF2-40B4-BE49-F238E27FC236}">
                    <a16:creationId xmlns:a16="http://schemas.microsoft.com/office/drawing/2014/main" id="{96A2A178-9EBC-093D-860C-CAD9CFC33A38}"/>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330" name="Oval 329">
              <a:extLst>
                <a:ext uri="{FF2B5EF4-FFF2-40B4-BE49-F238E27FC236}">
                  <a16:creationId xmlns:a16="http://schemas.microsoft.com/office/drawing/2014/main" id="{5519999E-C79B-FF33-DEA4-0A743369104A}"/>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103" name="Group 332">
            <a:extLst>
              <a:ext uri="{FF2B5EF4-FFF2-40B4-BE49-F238E27FC236}">
                <a16:creationId xmlns:a16="http://schemas.microsoft.com/office/drawing/2014/main" id="{D073A540-361B-EDBF-2D7F-946C1CEC4DCA}"/>
              </a:ext>
            </a:extLst>
          </p:cNvPr>
          <p:cNvGrpSpPr/>
          <p:nvPr/>
        </p:nvGrpSpPr>
        <p:grpSpPr>
          <a:xfrm rot="1163525">
            <a:off x="9203367" y="5010199"/>
            <a:ext cx="119272" cy="204531"/>
            <a:chOff x="1435894" y="2312194"/>
            <a:chExt cx="209550" cy="378619"/>
          </a:xfrm>
          <a:solidFill>
            <a:schemeClr val="accent2"/>
          </a:solidFill>
        </p:grpSpPr>
        <p:grpSp>
          <p:nvGrpSpPr>
            <p:cNvPr id="104" name="Group 333">
              <a:extLst>
                <a:ext uri="{FF2B5EF4-FFF2-40B4-BE49-F238E27FC236}">
                  <a16:creationId xmlns:a16="http://schemas.microsoft.com/office/drawing/2014/main" id="{CC9C0B1A-6874-08CD-1D41-A8E2DB01B1D2}"/>
                </a:ext>
              </a:extLst>
            </p:cNvPr>
            <p:cNvGrpSpPr/>
            <p:nvPr/>
          </p:nvGrpSpPr>
          <p:grpSpPr>
            <a:xfrm>
              <a:off x="1435894" y="2319338"/>
              <a:ext cx="209550" cy="371475"/>
              <a:chOff x="1435894" y="2319338"/>
              <a:chExt cx="209550" cy="371475"/>
            </a:xfrm>
            <a:grpFill/>
          </p:grpSpPr>
          <p:sp>
            <p:nvSpPr>
              <p:cNvPr id="336" name="Freeform 335">
                <a:extLst>
                  <a:ext uri="{FF2B5EF4-FFF2-40B4-BE49-F238E27FC236}">
                    <a16:creationId xmlns:a16="http://schemas.microsoft.com/office/drawing/2014/main" id="{0AA52143-D0DE-18DB-8499-69FEB0925A93}"/>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37" name="Freeform 336">
                <a:extLst>
                  <a:ext uri="{FF2B5EF4-FFF2-40B4-BE49-F238E27FC236}">
                    <a16:creationId xmlns:a16="http://schemas.microsoft.com/office/drawing/2014/main" id="{6B4C8700-CC5E-86C4-3F48-114F7F28D025}"/>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335" name="Oval 334">
              <a:extLst>
                <a:ext uri="{FF2B5EF4-FFF2-40B4-BE49-F238E27FC236}">
                  <a16:creationId xmlns:a16="http://schemas.microsoft.com/office/drawing/2014/main" id="{48DF8D9B-8D7F-ADC6-177A-7CF396518C94}"/>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108" name="Group 337">
            <a:extLst>
              <a:ext uri="{FF2B5EF4-FFF2-40B4-BE49-F238E27FC236}">
                <a16:creationId xmlns:a16="http://schemas.microsoft.com/office/drawing/2014/main" id="{5C06141E-669E-96EE-D37B-1454CE971363}"/>
              </a:ext>
            </a:extLst>
          </p:cNvPr>
          <p:cNvGrpSpPr/>
          <p:nvPr/>
        </p:nvGrpSpPr>
        <p:grpSpPr>
          <a:xfrm rot="21406235" flipH="1">
            <a:off x="9659166" y="4982705"/>
            <a:ext cx="119272" cy="204531"/>
            <a:chOff x="1435894" y="2312194"/>
            <a:chExt cx="209550" cy="378619"/>
          </a:xfrm>
          <a:solidFill>
            <a:schemeClr val="accent2"/>
          </a:solidFill>
        </p:grpSpPr>
        <p:grpSp>
          <p:nvGrpSpPr>
            <p:cNvPr id="109" name="Group 338">
              <a:extLst>
                <a:ext uri="{FF2B5EF4-FFF2-40B4-BE49-F238E27FC236}">
                  <a16:creationId xmlns:a16="http://schemas.microsoft.com/office/drawing/2014/main" id="{F148353A-A6D7-CBE7-9D4C-FC1D0AD95ECB}"/>
                </a:ext>
              </a:extLst>
            </p:cNvPr>
            <p:cNvGrpSpPr/>
            <p:nvPr/>
          </p:nvGrpSpPr>
          <p:grpSpPr>
            <a:xfrm>
              <a:off x="1435894" y="2319338"/>
              <a:ext cx="209550" cy="371475"/>
              <a:chOff x="1435894" y="2319338"/>
              <a:chExt cx="209550" cy="371475"/>
            </a:xfrm>
            <a:grpFill/>
          </p:grpSpPr>
          <p:sp>
            <p:nvSpPr>
              <p:cNvPr id="341" name="Freeform 340">
                <a:extLst>
                  <a:ext uri="{FF2B5EF4-FFF2-40B4-BE49-F238E27FC236}">
                    <a16:creationId xmlns:a16="http://schemas.microsoft.com/office/drawing/2014/main" id="{A385198A-2301-60C0-9A69-119486D73BAB}"/>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42" name="Freeform 341">
                <a:extLst>
                  <a:ext uri="{FF2B5EF4-FFF2-40B4-BE49-F238E27FC236}">
                    <a16:creationId xmlns:a16="http://schemas.microsoft.com/office/drawing/2014/main" id="{C0D40A10-A2F6-5F58-37A0-0944F2DCC33C}"/>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340" name="Oval 339">
              <a:extLst>
                <a:ext uri="{FF2B5EF4-FFF2-40B4-BE49-F238E27FC236}">
                  <a16:creationId xmlns:a16="http://schemas.microsoft.com/office/drawing/2014/main" id="{21CDB271-62E3-C292-AC10-7951ADB2673D}"/>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grpSp>
        <p:nvGrpSpPr>
          <p:cNvPr id="110" name="Group 342">
            <a:extLst>
              <a:ext uri="{FF2B5EF4-FFF2-40B4-BE49-F238E27FC236}">
                <a16:creationId xmlns:a16="http://schemas.microsoft.com/office/drawing/2014/main" id="{26B46F24-9A35-C3EC-B883-9C3A03D35FD8}"/>
              </a:ext>
            </a:extLst>
          </p:cNvPr>
          <p:cNvGrpSpPr/>
          <p:nvPr/>
        </p:nvGrpSpPr>
        <p:grpSpPr>
          <a:xfrm rot="2867838">
            <a:off x="9616060" y="4959353"/>
            <a:ext cx="113200" cy="215503"/>
            <a:chOff x="1435894" y="2312194"/>
            <a:chExt cx="209550" cy="378619"/>
          </a:xfrm>
          <a:solidFill>
            <a:schemeClr val="accent2"/>
          </a:solidFill>
        </p:grpSpPr>
        <p:grpSp>
          <p:nvGrpSpPr>
            <p:cNvPr id="113" name="Group 343">
              <a:extLst>
                <a:ext uri="{FF2B5EF4-FFF2-40B4-BE49-F238E27FC236}">
                  <a16:creationId xmlns:a16="http://schemas.microsoft.com/office/drawing/2014/main" id="{5B653D11-44F3-5919-4D22-1E00BC18D911}"/>
                </a:ext>
              </a:extLst>
            </p:cNvPr>
            <p:cNvGrpSpPr/>
            <p:nvPr/>
          </p:nvGrpSpPr>
          <p:grpSpPr>
            <a:xfrm>
              <a:off x="1435894" y="2319338"/>
              <a:ext cx="209550" cy="371475"/>
              <a:chOff x="1435894" y="2319338"/>
              <a:chExt cx="209550" cy="371475"/>
            </a:xfrm>
            <a:grpFill/>
          </p:grpSpPr>
          <p:sp>
            <p:nvSpPr>
              <p:cNvPr id="346" name="Freeform 345">
                <a:extLst>
                  <a:ext uri="{FF2B5EF4-FFF2-40B4-BE49-F238E27FC236}">
                    <a16:creationId xmlns:a16="http://schemas.microsoft.com/office/drawing/2014/main" id="{EBECCFCF-908C-1741-ABAE-7E85D306FC7E}"/>
                  </a:ext>
                </a:extLst>
              </p:cNvPr>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sp>
            <p:nvSpPr>
              <p:cNvPr id="347" name="Freeform 346">
                <a:extLst>
                  <a:ext uri="{FF2B5EF4-FFF2-40B4-BE49-F238E27FC236}">
                    <a16:creationId xmlns:a16="http://schemas.microsoft.com/office/drawing/2014/main" id="{85848131-C531-31BF-F279-DE387B10FF0E}"/>
                  </a:ext>
                </a:extLst>
              </p:cNvPr>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sp>
          <p:nvSpPr>
            <p:cNvPr id="345" name="Oval 344">
              <a:extLst>
                <a:ext uri="{FF2B5EF4-FFF2-40B4-BE49-F238E27FC236}">
                  <a16:creationId xmlns:a16="http://schemas.microsoft.com/office/drawing/2014/main" id="{04C78543-BF26-461F-4ED0-16516A5AE1D6}"/>
                </a:ext>
              </a:extLst>
            </p:cNvPr>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8B3D9A"/>
                </a:buClr>
                <a:buFont typeface="Arial" charset="0"/>
                <a:buChar char="•"/>
                <a:defRPr/>
              </a:pPr>
              <a:endParaRPr lang="en-US" dirty="0">
                <a:solidFill>
                  <a:srgbClr val="FFFFFF"/>
                </a:solidFill>
                <a:latin typeface="Arial" charset="0"/>
                <a:cs typeface="Arial" pitchFamily="34" charset="0"/>
              </a:endParaRPr>
            </a:p>
          </p:txBody>
        </p:sp>
      </p:grpSp>
      <p:pic>
        <p:nvPicPr>
          <p:cNvPr id="55575" name="Εικόνα 4">
            <a:extLst>
              <a:ext uri="{FF2B5EF4-FFF2-40B4-BE49-F238E27FC236}">
                <a16:creationId xmlns:a16="http://schemas.microsoft.com/office/drawing/2014/main" id="{A56FA72E-47CC-E11C-164F-DD595848C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4868234F-31FD-C35C-F00D-F0DFE1B10EEA}"/>
              </a:ext>
            </a:extLst>
          </p:cNvPr>
          <p:cNvSpPr>
            <a:spLocks noChangeArrowheads="1"/>
          </p:cNvSpPr>
          <p:nvPr/>
        </p:nvSpPr>
        <p:spPr bwMode="auto">
          <a:xfrm>
            <a:off x="1981200" y="160338"/>
            <a:ext cx="8229600" cy="1143000"/>
          </a:xfrm>
          <a:prstGeom prst="rect">
            <a:avLst/>
          </a:prstGeom>
          <a:noFill/>
          <a:ln w="9525">
            <a:noFill/>
            <a:miter lim="800000"/>
            <a:headEnd/>
            <a:tailEnd/>
          </a:ln>
          <a:effectLst/>
        </p:spPr>
        <p:txBody>
          <a:bodyPr anchor="ctr"/>
          <a:lstStyle/>
          <a:p>
            <a:pPr algn="ctr">
              <a:lnSpc>
                <a:spcPct val="97000"/>
              </a:lnSpc>
              <a:buClr>
                <a:srgbClr val="000000"/>
              </a:buClr>
              <a:buSzPct val="100000"/>
              <a:buFont typeface="Times New Roman" panose="02020603050405020304" pitchFamily="18" charset="0"/>
              <a:buNone/>
              <a:defRPr/>
            </a:pPr>
            <a:r>
              <a:rPr lang="en-GB" sz="3200" dirty="0">
                <a:solidFill>
                  <a:srgbClr val="FFFF00"/>
                </a:solidFill>
                <a:effectLst>
                  <a:outerShdw blurRad="38100" dist="38100" dir="2700000" algn="tl">
                    <a:srgbClr val="000000"/>
                  </a:outerShdw>
                </a:effectLst>
              </a:rPr>
              <a:t>ER</a:t>
            </a:r>
            <a:r>
              <a:rPr lang="el-GR" sz="3200" dirty="0">
                <a:solidFill>
                  <a:srgbClr val="FFFF00"/>
                </a:solidFill>
                <a:effectLst>
                  <a:outerShdw blurRad="38100" dist="38100" dir="2700000" algn="tl">
                    <a:srgbClr val="000000"/>
                  </a:outerShdw>
                </a:effectLst>
              </a:rPr>
              <a:t>Β</a:t>
            </a:r>
            <a:r>
              <a:rPr lang="en-GB" sz="3200" dirty="0">
                <a:solidFill>
                  <a:srgbClr val="FFFF00"/>
                </a:solidFill>
                <a:effectLst>
                  <a:outerShdw blurRad="38100" dist="38100" dir="2700000" algn="tl">
                    <a:srgbClr val="000000"/>
                  </a:outerShdw>
                </a:effectLst>
              </a:rPr>
              <a:t>B Receptor Family</a:t>
            </a:r>
            <a:endParaRPr lang="en-GB" sz="3400" dirty="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420367DE-CD18-575C-B7EA-73933A3594B4}"/>
              </a:ext>
            </a:extLst>
          </p:cNvPr>
          <p:cNvSpPr>
            <a:spLocks noChangeArrowheads="1"/>
          </p:cNvSpPr>
          <p:nvPr/>
        </p:nvSpPr>
        <p:spPr bwMode="auto">
          <a:xfrm>
            <a:off x="6026151" y="2828925"/>
            <a:ext cx="435292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tabLst>
                <a:tab pos="2514600" algn="l"/>
              </a:tabLst>
              <a:defRPr sz="2600">
                <a:solidFill>
                  <a:schemeClr val="bg1"/>
                </a:solidFill>
                <a:latin typeface="Arial" panose="020B0604020202020204" pitchFamily="34" charset="0"/>
              </a:defRPr>
            </a:lvl1pPr>
            <a:lvl2pPr marL="742950" indent="-285750">
              <a:spcBef>
                <a:spcPct val="20000"/>
              </a:spcBef>
              <a:buChar char="–"/>
              <a:tabLst>
                <a:tab pos="2514600" algn="l"/>
              </a:tabLst>
              <a:defRPr sz="2400">
                <a:solidFill>
                  <a:schemeClr val="bg1"/>
                </a:solidFill>
                <a:latin typeface="Arial" panose="020B0604020202020204" pitchFamily="34" charset="0"/>
              </a:defRPr>
            </a:lvl2pPr>
            <a:lvl3pPr marL="1143000" indent="-228600">
              <a:spcBef>
                <a:spcPct val="20000"/>
              </a:spcBef>
              <a:buChar char="•"/>
              <a:tabLst>
                <a:tab pos="2514600" algn="l"/>
              </a:tabLst>
              <a:defRPr sz="2400">
                <a:solidFill>
                  <a:schemeClr val="bg1"/>
                </a:solidFill>
                <a:latin typeface="Arial" panose="020B0604020202020204" pitchFamily="34" charset="0"/>
              </a:defRPr>
            </a:lvl3pPr>
            <a:lvl4pPr marL="1600200" indent="-228600">
              <a:spcBef>
                <a:spcPct val="20000"/>
              </a:spcBef>
              <a:buChar char="–"/>
              <a:tabLst>
                <a:tab pos="2514600" algn="l"/>
              </a:tabLst>
              <a:defRPr sz="2200">
                <a:solidFill>
                  <a:schemeClr val="bg1"/>
                </a:solidFill>
                <a:latin typeface="Arial" panose="020B0604020202020204" pitchFamily="34" charset="0"/>
              </a:defRPr>
            </a:lvl4pPr>
            <a:lvl5pPr marL="2057400" indent="-228600">
              <a:spcBef>
                <a:spcPct val="20000"/>
              </a:spcBef>
              <a:buChar char="»"/>
              <a:tabLst>
                <a:tab pos="2514600" algn="l"/>
              </a:tabLst>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tabLst>
                <a:tab pos="2514600" algn="l"/>
              </a:tabLst>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tabLst>
                <a:tab pos="2514600" algn="l"/>
              </a:tabLst>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tabLst>
                <a:tab pos="2514600" algn="l"/>
              </a:tabLst>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tabLst>
                <a:tab pos="2514600" algn="l"/>
              </a:tabLst>
              <a:defRPr sz="2000">
                <a:solidFill>
                  <a:schemeClr val="bg1"/>
                </a:solidFill>
                <a:latin typeface="Arial" panose="020B0604020202020204" pitchFamily="34" charset="0"/>
              </a:defRPr>
            </a:lvl9pPr>
          </a:lstStyle>
          <a:p>
            <a:pPr algn="ctr">
              <a:spcBef>
                <a:spcPct val="0"/>
              </a:spcBef>
              <a:spcAft>
                <a:spcPct val="50000"/>
              </a:spcAft>
              <a:buFontTx/>
              <a:buNone/>
            </a:pPr>
            <a:r>
              <a:rPr lang="en-US" altLang="el-GR" sz="2400">
                <a:solidFill>
                  <a:srgbClr val="FF6600"/>
                </a:solidFill>
                <a:ea typeface="MS PGothic" panose="020B0600070205080204" pitchFamily="34" charset="-128"/>
                <a:cs typeface="Arial" panose="020B0604020202020204" pitchFamily="34" charset="0"/>
              </a:rPr>
              <a:t>Patients’ Medium Survival</a:t>
            </a:r>
            <a:endParaRPr lang="en-US" altLang="el-GR" sz="2800">
              <a:solidFill>
                <a:srgbClr val="FF6600"/>
              </a:solidFill>
              <a:ea typeface="MS PGothic" panose="020B0600070205080204" pitchFamily="34" charset="-128"/>
              <a:cs typeface="Arial" panose="020B0604020202020204" pitchFamily="34" charset="0"/>
            </a:endParaRPr>
          </a:p>
          <a:p>
            <a:pPr>
              <a:spcBef>
                <a:spcPct val="0"/>
              </a:spcBef>
              <a:spcAft>
                <a:spcPct val="50000"/>
              </a:spcAft>
              <a:buFontTx/>
              <a:buNone/>
            </a:pPr>
            <a:r>
              <a:rPr lang="en-US" altLang="el-GR" sz="2200">
                <a:ea typeface="MS PGothic" panose="020B0600070205080204" pitchFamily="34" charset="-128"/>
                <a:cs typeface="Arial" panose="020B0604020202020204" pitchFamily="34" charset="0"/>
              </a:rPr>
              <a:t>HER</a:t>
            </a:r>
            <a:r>
              <a:rPr lang="el-GR" altLang="el-GR" sz="2200">
                <a:ea typeface="MS PGothic" panose="020B0600070205080204" pitchFamily="34" charset="-128"/>
                <a:cs typeface="Arial" panose="020B0604020202020204" pitchFamily="34" charset="0"/>
              </a:rPr>
              <a:t>-</a:t>
            </a:r>
            <a:r>
              <a:rPr lang="en-US" altLang="el-GR" sz="2200">
                <a:ea typeface="MS PGothic" panose="020B0600070205080204" pitchFamily="34" charset="-128"/>
                <a:cs typeface="Arial" panose="020B0604020202020204" pitchFamily="34" charset="0"/>
              </a:rPr>
              <a:t>2 positive	3 years</a:t>
            </a:r>
          </a:p>
          <a:p>
            <a:pPr>
              <a:spcBef>
                <a:spcPct val="0"/>
              </a:spcBef>
              <a:spcAft>
                <a:spcPct val="50000"/>
              </a:spcAft>
              <a:buFontTx/>
              <a:buNone/>
            </a:pPr>
            <a:r>
              <a:rPr lang="en-US" altLang="el-GR" sz="2200">
                <a:ea typeface="MS PGothic" panose="020B0600070205080204" pitchFamily="34" charset="-128"/>
                <a:cs typeface="Arial" panose="020B0604020202020204" pitchFamily="34" charset="0"/>
              </a:rPr>
              <a:t>HER</a:t>
            </a:r>
            <a:r>
              <a:rPr lang="el-GR" altLang="el-GR" sz="2200">
                <a:ea typeface="MS PGothic" panose="020B0600070205080204" pitchFamily="34" charset="-128"/>
                <a:cs typeface="Arial" panose="020B0604020202020204" pitchFamily="34" charset="0"/>
              </a:rPr>
              <a:t>-</a:t>
            </a:r>
            <a:r>
              <a:rPr lang="en-US" altLang="el-GR" sz="2200">
                <a:ea typeface="MS PGothic" panose="020B0600070205080204" pitchFamily="34" charset="-128"/>
                <a:cs typeface="Arial" panose="020B0604020202020204" pitchFamily="34" charset="0"/>
              </a:rPr>
              <a:t>2 normal	6–7 years</a:t>
            </a:r>
            <a:endParaRPr lang="en-US" altLang="el-GR" sz="2400">
              <a:ea typeface="MS PGothic" panose="020B0600070205080204" pitchFamily="34" charset="-128"/>
              <a:cs typeface="Arial" panose="020B0604020202020204" pitchFamily="34" charset="0"/>
            </a:endParaRPr>
          </a:p>
        </p:txBody>
      </p:sp>
      <p:sp>
        <p:nvSpPr>
          <p:cNvPr id="57347" name="Line 5">
            <a:extLst>
              <a:ext uri="{FF2B5EF4-FFF2-40B4-BE49-F238E27FC236}">
                <a16:creationId xmlns:a16="http://schemas.microsoft.com/office/drawing/2014/main" id="{330FBC60-1BA4-EF00-0F43-0C1A8C8EB151}"/>
              </a:ext>
            </a:extLst>
          </p:cNvPr>
          <p:cNvSpPr>
            <a:spLocks noChangeShapeType="1"/>
          </p:cNvSpPr>
          <p:nvPr/>
        </p:nvSpPr>
        <p:spPr bwMode="auto">
          <a:xfrm>
            <a:off x="6172201" y="2755900"/>
            <a:ext cx="4352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347014" name="AutoShape 6">
            <a:extLst>
              <a:ext uri="{FF2B5EF4-FFF2-40B4-BE49-F238E27FC236}">
                <a16:creationId xmlns:a16="http://schemas.microsoft.com/office/drawing/2014/main" id="{DB1F409A-1126-112E-269E-8E7F8C6D4279}"/>
              </a:ext>
            </a:extLst>
          </p:cNvPr>
          <p:cNvSpPr>
            <a:spLocks noChangeArrowheads="1"/>
          </p:cNvSpPr>
          <p:nvPr/>
        </p:nvSpPr>
        <p:spPr bwMode="auto">
          <a:xfrm>
            <a:off x="5038726" y="1804989"/>
            <a:ext cx="855663" cy="3622675"/>
          </a:xfrm>
          <a:prstGeom prst="rightArrow">
            <a:avLst>
              <a:gd name="adj1" fmla="val 75009"/>
              <a:gd name="adj2" fmla="val 50005"/>
            </a:avLst>
          </a:prstGeom>
          <a:gradFill rotWithShape="0">
            <a:gsLst>
              <a:gs pos="0">
                <a:schemeClr val="hlink">
                  <a:gamma/>
                  <a:shade val="46275"/>
                  <a:invGamma/>
                </a:schemeClr>
              </a:gs>
              <a:gs pos="100000">
                <a:schemeClr val="hlink"/>
              </a:gs>
            </a:gsLst>
            <a:lin ang="0" scaled="1"/>
          </a:gradFill>
          <a:ln w="9525">
            <a:solidFill>
              <a:schemeClr val="tx1"/>
            </a:solidFill>
            <a:miter lim="800000"/>
            <a:headEnd/>
            <a:tailEnd/>
          </a:ln>
          <a:effectLst/>
        </p:spPr>
        <p:txBody>
          <a:bodyPr wrap="none" anchor="ctr"/>
          <a:lstStyle/>
          <a:p>
            <a:pPr>
              <a:defRPr/>
            </a:pPr>
            <a:endParaRPr lang="en-US" sz="2400" dirty="0">
              <a:solidFill>
                <a:prstClr val="black"/>
              </a:solidFill>
              <a:latin typeface="Arial" charset="0"/>
              <a:ea typeface="ＭＳ Ｐゴシック" charset="0"/>
            </a:endParaRPr>
          </a:p>
        </p:txBody>
      </p:sp>
      <p:pic>
        <p:nvPicPr>
          <p:cNvPr id="57349" name="Picture 7">
            <a:extLst>
              <a:ext uri="{FF2B5EF4-FFF2-40B4-BE49-F238E27FC236}">
                <a16:creationId xmlns:a16="http://schemas.microsoft.com/office/drawing/2014/main" id="{15748E07-147F-88CA-4A9A-216BE1270D2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650" y="3708401"/>
            <a:ext cx="309245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8">
            <a:extLst>
              <a:ext uri="{FF2B5EF4-FFF2-40B4-BE49-F238E27FC236}">
                <a16:creationId xmlns:a16="http://schemas.microsoft.com/office/drawing/2014/main" id="{FCF34AB3-B3D4-5A9A-67C0-8C42AE915312}"/>
              </a:ext>
            </a:extLst>
          </p:cNvPr>
          <p:cNvSpPr>
            <a:spLocks noChangeArrowheads="1"/>
          </p:cNvSpPr>
          <p:nvPr/>
        </p:nvSpPr>
        <p:spPr bwMode="auto">
          <a:xfrm>
            <a:off x="2020888" y="3717925"/>
            <a:ext cx="3092450" cy="1822450"/>
          </a:xfrm>
          <a:prstGeom prst="rect">
            <a:avLst/>
          </a:prstGeom>
          <a:noFill/>
          <a:ln w="25400">
            <a:solidFill>
              <a:srgbClr val="4C4C4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l-GR" sz="2400">
              <a:solidFill>
                <a:srgbClr val="000000"/>
              </a:solidFill>
              <a:ea typeface="MS PGothic" panose="020B0600070205080204" pitchFamily="34" charset="-128"/>
              <a:cs typeface="Arial" panose="020B0604020202020204" pitchFamily="34" charset="0"/>
            </a:endParaRPr>
          </a:p>
        </p:txBody>
      </p:sp>
      <p:sp>
        <p:nvSpPr>
          <p:cNvPr id="57351" name="Rectangle 9">
            <a:extLst>
              <a:ext uri="{FF2B5EF4-FFF2-40B4-BE49-F238E27FC236}">
                <a16:creationId xmlns:a16="http://schemas.microsoft.com/office/drawing/2014/main" id="{A5926C36-C6C9-D46A-242B-57AEBEC315F9}"/>
              </a:ext>
            </a:extLst>
          </p:cNvPr>
          <p:cNvSpPr>
            <a:spLocks noChangeArrowheads="1"/>
          </p:cNvSpPr>
          <p:nvPr/>
        </p:nvSpPr>
        <p:spPr bwMode="auto">
          <a:xfrm>
            <a:off x="2020889" y="1930400"/>
            <a:ext cx="3081337" cy="1733550"/>
          </a:xfrm>
          <a:prstGeom prst="rect">
            <a:avLst/>
          </a:prstGeom>
          <a:noFill/>
          <a:ln w="25400">
            <a:solidFill>
              <a:srgbClr val="4C4C4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l-GR" sz="2400">
              <a:solidFill>
                <a:srgbClr val="000000"/>
              </a:solidFill>
              <a:ea typeface="MS PGothic" panose="020B0600070205080204" pitchFamily="34" charset="-128"/>
              <a:cs typeface="Arial" panose="020B0604020202020204" pitchFamily="34" charset="0"/>
            </a:endParaRPr>
          </a:p>
        </p:txBody>
      </p:sp>
      <p:sp>
        <p:nvSpPr>
          <p:cNvPr id="57352" name="Rectangle 10">
            <a:extLst>
              <a:ext uri="{FF2B5EF4-FFF2-40B4-BE49-F238E27FC236}">
                <a16:creationId xmlns:a16="http://schemas.microsoft.com/office/drawing/2014/main" id="{7459F20F-9A79-2013-71F5-1803040D2024}"/>
              </a:ext>
            </a:extLst>
          </p:cNvPr>
          <p:cNvSpPr>
            <a:spLocks noChangeArrowheads="1"/>
          </p:cNvSpPr>
          <p:nvPr/>
        </p:nvSpPr>
        <p:spPr bwMode="auto">
          <a:xfrm>
            <a:off x="1906588" y="269875"/>
            <a:ext cx="808196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defTabSz="881063">
              <a:spcBef>
                <a:spcPct val="20000"/>
              </a:spcBef>
              <a:buChar char="•"/>
              <a:defRPr sz="2600">
                <a:solidFill>
                  <a:schemeClr val="bg1"/>
                </a:solidFill>
                <a:latin typeface="Arial" panose="020B0604020202020204" pitchFamily="34" charset="0"/>
              </a:defRPr>
            </a:lvl1pPr>
            <a:lvl2pPr marL="742950" indent="-285750" defTabSz="881063">
              <a:spcBef>
                <a:spcPct val="20000"/>
              </a:spcBef>
              <a:buChar char="–"/>
              <a:defRPr sz="2400">
                <a:solidFill>
                  <a:schemeClr val="bg1"/>
                </a:solidFill>
                <a:latin typeface="Arial" panose="020B0604020202020204" pitchFamily="34" charset="0"/>
              </a:defRPr>
            </a:lvl2pPr>
            <a:lvl3pPr marL="1143000" indent="-228600" defTabSz="881063">
              <a:spcBef>
                <a:spcPct val="20000"/>
              </a:spcBef>
              <a:buChar char="•"/>
              <a:defRPr sz="2400">
                <a:solidFill>
                  <a:schemeClr val="bg1"/>
                </a:solidFill>
                <a:latin typeface="Arial" panose="020B0604020202020204" pitchFamily="34" charset="0"/>
              </a:defRPr>
            </a:lvl3pPr>
            <a:lvl4pPr marL="1600200" indent="-228600" defTabSz="881063">
              <a:spcBef>
                <a:spcPct val="20000"/>
              </a:spcBef>
              <a:buChar char="–"/>
              <a:defRPr sz="2200">
                <a:solidFill>
                  <a:schemeClr val="bg1"/>
                </a:solidFill>
                <a:latin typeface="Arial" panose="020B0604020202020204" pitchFamily="34" charset="0"/>
              </a:defRPr>
            </a:lvl4pPr>
            <a:lvl5pPr marL="2057400" indent="-228600" defTabSz="881063">
              <a:spcBef>
                <a:spcPct val="20000"/>
              </a:spcBef>
              <a:buChar char="»"/>
              <a:defRPr sz="2000">
                <a:solidFill>
                  <a:schemeClr val="bg1"/>
                </a:solidFill>
                <a:latin typeface="Arial" panose="020B0604020202020204" pitchFamily="34" charset="0"/>
              </a:defRPr>
            </a:lvl5pPr>
            <a:lvl6pPr marL="2514600" indent="-228600" defTabSz="881063"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defTabSz="881063"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defTabSz="881063"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defTabSz="881063"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l-GR" sz="3600">
              <a:solidFill>
                <a:srgbClr val="FFFF66"/>
              </a:solidFill>
              <a:ea typeface="MS PGothic" panose="020B0600070205080204" pitchFamily="34" charset="-128"/>
              <a:cs typeface="Arial" panose="020B0604020202020204" pitchFamily="34" charset="0"/>
            </a:endParaRPr>
          </a:p>
        </p:txBody>
      </p:sp>
      <p:sp>
        <p:nvSpPr>
          <p:cNvPr id="2347019" name="Rectangle 11">
            <a:extLst>
              <a:ext uri="{FF2B5EF4-FFF2-40B4-BE49-F238E27FC236}">
                <a16:creationId xmlns:a16="http://schemas.microsoft.com/office/drawing/2014/main" id="{581E7D0E-D3A0-4333-FCAA-3F4EC14E3540}"/>
              </a:ext>
            </a:extLst>
          </p:cNvPr>
          <p:cNvSpPr>
            <a:spLocks noChangeArrowheads="1"/>
          </p:cNvSpPr>
          <p:nvPr/>
        </p:nvSpPr>
        <p:spPr bwMode="auto">
          <a:xfrm>
            <a:off x="2039939" y="4683125"/>
            <a:ext cx="3305175" cy="1422570"/>
          </a:xfrm>
          <a:prstGeom prst="rect">
            <a:avLst/>
          </a:prstGeom>
          <a:noFill/>
          <a:ln w="9525">
            <a:noFill/>
            <a:miter lim="800000"/>
            <a:headEnd/>
            <a:tailEnd/>
          </a:ln>
          <a:effectLst/>
        </p:spPr>
        <p:txBody>
          <a:bodyPr lIns="92075" tIns="46038" rIns="92075" bIns="46038">
            <a:spAutoFit/>
          </a:bodyPr>
          <a:lstStyle/>
          <a:p>
            <a:pPr algn="ctr">
              <a:lnSpc>
                <a:spcPct val="90000"/>
              </a:lnSpc>
              <a:defRPr/>
            </a:pPr>
            <a:r>
              <a:rPr lang="en-US" sz="2000" dirty="0">
                <a:solidFill>
                  <a:prstClr val="white">
                    <a:lumMod val="95000"/>
                  </a:prstClr>
                </a:solidFill>
                <a:effectLst>
                  <a:outerShdw blurRad="38100" dist="38100" dir="2700000" algn="tl">
                    <a:srgbClr val="000000"/>
                  </a:outerShdw>
                </a:effectLst>
                <a:latin typeface="Arial" charset="0"/>
                <a:ea typeface="ＭＳ Ｐゴシック" charset="0"/>
              </a:rPr>
              <a:t>HER2-positive protein overexpression</a:t>
            </a:r>
            <a:br>
              <a:rPr lang="en-US" sz="2000" dirty="0">
                <a:solidFill>
                  <a:prstClr val="white">
                    <a:lumMod val="95000"/>
                  </a:prstClr>
                </a:solidFill>
                <a:effectLst>
                  <a:outerShdw blurRad="38100" dist="38100" dir="2700000" algn="tl">
                    <a:srgbClr val="000000"/>
                  </a:outerShdw>
                </a:effectLst>
                <a:latin typeface="Arial" charset="0"/>
                <a:ea typeface="ＭＳ Ｐゴシック" charset="0"/>
              </a:rPr>
            </a:br>
            <a:r>
              <a:rPr lang="en-US" dirty="0">
                <a:solidFill>
                  <a:prstClr val="white">
                    <a:lumMod val="95000"/>
                  </a:prstClr>
                </a:solidFill>
                <a:effectLst>
                  <a:outerShdw blurRad="38100" dist="38100" dir="2700000" algn="tl">
                    <a:srgbClr val="000000"/>
                  </a:outerShdw>
                </a:effectLst>
                <a:latin typeface="Arial" charset="0"/>
                <a:ea typeface="ＭＳ Ｐゴシック" charset="0"/>
              </a:rPr>
              <a:t>IHC</a:t>
            </a:r>
            <a:endParaRPr lang="en-US" dirty="0">
              <a:solidFill>
                <a:prstClr val="white">
                  <a:lumMod val="95000"/>
                </a:prstClr>
              </a:solidFill>
              <a:latin typeface="Arial" charset="0"/>
              <a:ea typeface="ＭＳ Ｐゴシック" charset="0"/>
            </a:endParaRPr>
          </a:p>
          <a:p>
            <a:pPr algn="ctr">
              <a:lnSpc>
                <a:spcPct val="90000"/>
              </a:lnSpc>
              <a:defRPr/>
            </a:pPr>
            <a:br>
              <a:rPr lang="en-US" dirty="0">
                <a:solidFill>
                  <a:prstClr val="white">
                    <a:lumMod val="95000"/>
                  </a:prstClr>
                </a:solidFill>
                <a:effectLst>
                  <a:outerShdw blurRad="38100" dist="38100" dir="2700000" algn="tl">
                    <a:srgbClr val="000000"/>
                  </a:outerShdw>
                </a:effectLst>
                <a:latin typeface="Arial" charset="0"/>
                <a:ea typeface="ＭＳ Ｐゴシック" charset="0"/>
              </a:rPr>
            </a:br>
            <a:endParaRPr lang="en-US" sz="2000" dirty="0">
              <a:solidFill>
                <a:prstClr val="white">
                  <a:lumMod val="95000"/>
                </a:prstClr>
              </a:solidFill>
              <a:effectLst>
                <a:outerShdw blurRad="38100" dist="38100" dir="2700000" algn="tl">
                  <a:srgbClr val="000000"/>
                </a:outerShdw>
              </a:effectLst>
              <a:latin typeface="Arial" charset="0"/>
              <a:ea typeface="ＭＳ Ｐゴシック" charset="0"/>
            </a:endParaRPr>
          </a:p>
        </p:txBody>
      </p:sp>
      <p:pic>
        <p:nvPicPr>
          <p:cNvPr id="57354" name="Picture 13">
            <a:extLst>
              <a:ext uri="{FF2B5EF4-FFF2-40B4-BE49-F238E27FC236}">
                <a16:creationId xmlns:a16="http://schemas.microsoft.com/office/drawing/2014/main" id="{7FCA79A9-F6B9-D1ED-44A9-8E321B96F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1935163"/>
            <a:ext cx="30607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7022" name="Rectangle 14">
            <a:extLst>
              <a:ext uri="{FF2B5EF4-FFF2-40B4-BE49-F238E27FC236}">
                <a16:creationId xmlns:a16="http://schemas.microsoft.com/office/drawing/2014/main" id="{3D9219C7-4CE3-3AE2-E38B-38FB9E8533F7}"/>
              </a:ext>
            </a:extLst>
          </p:cNvPr>
          <p:cNvSpPr>
            <a:spLocks noChangeArrowheads="1"/>
          </p:cNvSpPr>
          <p:nvPr/>
        </p:nvSpPr>
        <p:spPr bwMode="auto">
          <a:xfrm>
            <a:off x="2058989" y="2822575"/>
            <a:ext cx="2847975" cy="844550"/>
          </a:xfrm>
          <a:prstGeom prst="rect">
            <a:avLst/>
          </a:prstGeom>
          <a:noFill/>
          <a:ln w="9525">
            <a:noFill/>
            <a:miter lim="800000"/>
            <a:headEnd/>
            <a:tailEnd/>
          </a:ln>
          <a:effectLst/>
        </p:spPr>
        <p:txBody>
          <a:bodyPr lIns="92075" tIns="46038" rIns="92075" bIns="46038">
            <a:spAutoFit/>
          </a:bodyPr>
          <a:lstStyle/>
          <a:p>
            <a:pPr algn="ctr">
              <a:lnSpc>
                <a:spcPct val="90000"/>
              </a:lnSpc>
              <a:defRPr/>
            </a:pPr>
            <a:r>
              <a:rPr lang="en-US" sz="2000" dirty="0">
                <a:solidFill>
                  <a:prstClr val="white">
                    <a:lumMod val="95000"/>
                  </a:prstClr>
                </a:solidFill>
                <a:effectLst>
                  <a:outerShdw blurRad="38100" dist="38100" dir="2700000" algn="tl">
                    <a:srgbClr val="000000"/>
                  </a:outerShdw>
                </a:effectLst>
                <a:latin typeface="Arial" charset="0"/>
                <a:ea typeface="ＭＳ Ｐゴシック" charset="0"/>
              </a:rPr>
              <a:t>HER2 gene</a:t>
            </a:r>
            <a:br>
              <a:rPr lang="en-US" sz="2000" dirty="0">
                <a:solidFill>
                  <a:prstClr val="white">
                    <a:lumMod val="95000"/>
                  </a:prstClr>
                </a:solidFill>
                <a:effectLst>
                  <a:outerShdw blurRad="38100" dist="38100" dir="2700000" algn="tl">
                    <a:srgbClr val="000000"/>
                  </a:outerShdw>
                </a:effectLst>
                <a:latin typeface="Arial" charset="0"/>
                <a:ea typeface="ＭＳ Ｐゴシック" charset="0"/>
              </a:rPr>
            </a:br>
            <a:r>
              <a:rPr lang="en-US" sz="2000" dirty="0">
                <a:solidFill>
                  <a:prstClr val="white">
                    <a:lumMod val="95000"/>
                  </a:prstClr>
                </a:solidFill>
                <a:effectLst>
                  <a:outerShdw blurRad="38100" dist="38100" dir="2700000" algn="tl">
                    <a:srgbClr val="000000"/>
                  </a:outerShdw>
                </a:effectLst>
                <a:latin typeface="Arial" charset="0"/>
                <a:ea typeface="ＭＳ Ｐゴシック" charset="0"/>
              </a:rPr>
              <a:t>amplification</a:t>
            </a:r>
            <a:br>
              <a:rPr lang="en-US" sz="2000" dirty="0">
                <a:solidFill>
                  <a:prstClr val="white">
                    <a:lumMod val="95000"/>
                  </a:prstClr>
                </a:solidFill>
                <a:effectLst>
                  <a:outerShdw blurRad="38100" dist="38100" dir="2700000" algn="tl">
                    <a:srgbClr val="000000"/>
                  </a:outerShdw>
                </a:effectLst>
                <a:latin typeface="Arial" charset="0"/>
                <a:ea typeface="ＭＳ Ｐゴシック" charset="0"/>
              </a:rPr>
            </a:br>
            <a:r>
              <a:rPr lang="en-US" sz="1400" dirty="0">
                <a:solidFill>
                  <a:prstClr val="white">
                    <a:lumMod val="95000"/>
                  </a:prstClr>
                </a:solidFill>
                <a:effectLst>
                  <a:outerShdw blurRad="38100" dist="38100" dir="2700000" algn="tl">
                    <a:srgbClr val="000000"/>
                  </a:outerShdw>
                </a:effectLst>
                <a:latin typeface="Arial" charset="0"/>
                <a:ea typeface="ＭＳ Ｐゴシック" charset="0"/>
              </a:rPr>
              <a:t>FISH</a:t>
            </a:r>
            <a:endParaRPr lang="en-US" sz="2000" dirty="0">
              <a:solidFill>
                <a:prstClr val="white">
                  <a:lumMod val="95000"/>
                </a:prstClr>
              </a:solidFill>
              <a:latin typeface="Arial" charset="0"/>
              <a:ea typeface="ＭＳ Ｐゴシック" charset="0"/>
            </a:endParaRPr>
          </a:p>
        </p:txBody>
      </p:sp>
      <p:sp>
        <p:nvSpPr>
          <p:cNvPr id="57356" name="Rectangle 2">
            <a:extLst>
              <a:ext uri="{FF2B5EF4-FFF2-40B4-BE49-F238E27FC236}">
                <a16:creationId xmlns:a16="http://schemas.microsoft.com/office/drawing/2014/main" id="{F1DE8883-A061-16D8-19E9-8359C48154B8}"/>
              </a:ext>
            </a:extLst>
          </p:cNvPr>
          <p:cNvSpPr>
            <a:spLocks noChangeArrowheads="1"/>
          </p:cNvSpPr>
          <p:nvPr/>
        </p:nvSpPr>
        <p:spPr bwMode="auto">
          <a:xfrm>
            <a:off x="1631951" y="6415088"/>
            <a:ext cx="30591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l-GR" sz="1000">
                <a:solidFill>
                  <a:srgbClr val="002060"/>
                </a:solidFill>
                <a:ea typeface="MS PGothic" panose="020B0600070205080204" pitchFamily="34" charset="-128"/>
                <a:cs typeface="Arial" panose="020B0604020202020204" pitchFamily="34" charset="0"/>
              </a:rPr>
              <a:t>Slamon D, et al. Science 1987; 235:177–182;</a:t>
            </a:r>
            <a:br>
              <a:rPr lang="en-US" altLang="el-GR" sz="1000">
                <a:solidFill>
                  <a:srgbClr val="002060"/>
                </a:solidFill>
                <a:ea typeface="MS PGothic" panose="020B0600070205080204" pitchFamily="34" charset="-128"/>
                <a:cs typeface="Arial" panose="020B0604020202020204" pitchFamily="34" charset="0"/>
              </a:rPr>
            </a:br>
            <a:r>
              <a:rPr lang="en-US" altLang="el-GR" sz="1000">
                <a:solidFill>
                  <a:srgbClr val="002060"/>
                </a:solidFill>
                <a:ea typeface="MS PGothic" panose="020B0600070205080204" pitchFamily="34" charset="-128"/>
                <a:cs typeface="Arial" panose="020B0604020202020204" pitchFamily="34" charset="0"/>
              </a:rPr>
              <a:t>Pauletti, G et al. J Clin Oncol 2000; 18:3651–3664</a:t>
            </a:r>
            <a:r>
              <a:rPr lang="en-US" altLang="el-GR" sz="1200">
                <a:solidFill>
                  <a:srgbClr val="002060"/>
                </a:solidFill>
                <a:ea typeface="MS PGothic" panose="020B0600070205080204" pitchFamily="34" charset="-128"/>
                <a:cs typeface="Arial" panose="020B0604020202020204" pitchFamily="34" charset="0"/>
              </a:rPr>
              <a:t>.</a:t>
            </a:r>
          </a:p>
        </p:txBody>
      </p:sp>
      <p:sp>
        <p:nvSpPr>
          <p:cNvPr id="57357" name="Slide Number Placeholder 5" hidden="1">
            <a:extLst>
              <a:ext uri="{FF2B5EF4-FFF2-40B4-BE49-F238E27FC236}">
                <a16:creationId xmlns:a16="http://schemas.microsoft.com/office/drawing/2014/main" id="{E7485E97-333C-BE62-96BA-95CF13F3B6B4}"/>
              </a:ext>
            </a:extLst>
          </p:cNvPr>
          <p:cNvSpPr>
            <a:spLocks noGrp="1"/>
          </p:cNvSpPr>
          <p:nvPr>
            <p:ph type="sldNum" sz="quarter" idx="11"/>
          </p:nvPr>
        </p:nvSpPr>
        <p:spPr>
          <a:xfrm>
            <a:off x="8077200" y="6356351"/>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06855162-85B9-4631-A69D-076747C1AF23}" type="slidenum">
              <a:rPr lang="en-US" altLang="el-GR" sz="1200" b="1" i="1">
                <a:solidFill>
                  <a:srgbClr val="898989"/>
                </a:solidFill>
                <a:latin typeface="Calibri" panose="020F0502020204030204" pitchFamily="34" charset="0"/>
                <a:cs typeface="Arial" panose="020B0604020202020204" pitchFamily="34" charset="0"/>
              </a:rPr>
              <a:pPr>
                <a:spcBef>
                  <a:spcPct val="0"/>
                </a:spcBef>
                <a:buFontTx/>
                <a:buNone/>
              </a:pPr>
              <a:t>27</a:t>
            </a:fld>
            <a:endParaRPr lang="en-US" altLang="en-US" sz="1200" b="1" i="1">
              <a:solidFill>
                <a:srgbClr val="898989"/>
              </a:solidFill>
              <a:latin typeface="Calibri" panose="020F0502020204030204" pitchFamily="34" charset="0"/>
              <a:cs typeface="Arial" panose="020B0604020202020204" pitchFamily="34" charset="0"/>
            </a:endParaRPr>
          </a:p>
        </p:txBody>
      </p:sp>
      <p:pic>
        <p:nvPicPr>
          <p:cNvPr id="57358" name="Εικόνα 4">
            <a:extLst>
              <a:ext uri="{FF2B5EF4-FFF2-40B4-BE49-F238E27FC236}">
                <a16:creationId xmlns:a16="http://schemas.microsoft.com/office/drawing/2014/main" id="{9723CFA5-94AA-FC9B-5563-D39AA0CD38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a:extLst>
              <a:ext uri="{FF2B5EF4-FFF2-40B4-BE49-F238E27FC236}">
                <a16:creationId xmlns:a16="http://schemas.microsoft.com/office/drawing/2014/main" id="{ED06C229-DCCB-C191-D0E3-8FAC549A8870}"/>
              </a:ext>
            </a:extLst>
          </p:cNvPr>
          <p:cNvSpPr>
            <a:spLocks noChangeArrowheads="1"/>
          </p:cNvSpPr>
          <p:nvPr/>
        </p:nvSpPr>
        <p:spPr bwMode="auto">
          <a:xfrm>
            <a:off x="1981200" y="160338"/>
            <a:ext cx="8229600" cy="1143000"/>
          </a:xfrm>
          <a:prstGeom prst="rect">
            <a:avLst/>
          </a:prstGeom>
          <a:noFill/>
          <a:ln w="9525">
            <a:noFill/>
            <a:miter lim="800000"/>
            <a:headEnd/>
            <a:tailEnd/>
          </a:ln>
          <a:effectLst/>
        </p:spPr>
        <p:txBody>
          <a:bodyPr anchor="ctr"/>
          <a:lstStyle/>
          <a:p>
            <a:pPr algn="ctr">
              <a:lnSpc>
                <a:spcPct val="97000"/>
              </a:lnSpc>
              <a:buClr>
                <a:srgbClr val="000000"/>
              </a:buClr>
              <a:buSzPct val="100000"/>
              <a:buFont typeface="Times New Roman" panose="02020603050405020304" pitchFamily="18" charset="0"/>
              <a:buNone/>
              <a:defRPr/>
            </a:pPr>
            <a:r>
              <a:rPr lang="en-GB" sz="3200" dirty="0">
                <a:solidFill>
                  <a:srgbClr val="FFFF00"/>
                </a:solidFill>
                <a:effectLst>
                  <a:outerShdw blurRad="38100" dist="38100" dir="2700000" algn="tl">
                    <a:srgbClr val="000000"/>
                  </a:outerShdw>
                </a:effectLst>
              </a:rPr>
              <a:t>ER</a:t>
            </a:r>
            <a:r>
              <a:rPr lang="el-GR" sz="3200" dirty="0">
                <a:solidFill>
                  <a:srgbClr val="FFFF00"/>
                </a:solidFill>
                <a:effectLst>
                  <a:outerShdw blurRad="38100" dist="38100" dir="2700000" algn="tl">
                    <a:srgbClr val="000000"/>
                  </a:outerShdw>
                </a:effectLst>
              </a:rPr>
              <a:t>Β</a:t>
            </a:r>
            <a:r>
              <a:rPr lang="en-GB" sz="3200" dirty="0">
                <a:solidFill>
                  <a:srgbClr val="FFFF00"/>
                </a:solidFill>
                <a:effectLst>
                  <a:outerShdw blurRad="38100" dist="38100" dir="2700000" algn="tl">
                    <a:srgbClr val="000000"/>
                  </a:outerShdw>
                </a:effectLst>
              </a:rPr>
              <a:t>B Receptor Family</a:t>
            </a:r>
            <a:endParaRPr lang="en-GB" sz="3400" dirty="0">
              <a:solidFill>
                <a:srgbClr val="FFFF00"/>
              </a:solidFill>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0CB68A6D-DF1F-D780-5966-A2E9C9EBD628}"/>
              </a:ext>
            </a:extLst>
          </p:cNvPr>
          <p:cNvSpPr>
            <a:spLocks noChangeArrowheads="1"/>
          </p:cNvSpPr>
          <p:nvPr/>
        </p:nvSpPr>
        <p:spPr bwMode="auto">
          <a:xfrm>
            <a:off x="3913188" y="6521450"/>
            <a:ext cx="6754812" cy="360996"/>
          </a:xfrm>
          <a:prstGeom prst="rect">
            <a:avLst/>
          </a:prstGeom>
          <a:noFill/>
          <a:ln w="9525">
            <a:noFill/>
            <a:miter lim="800000"/>
            <a:headEnd/>
            <a:tailEnd/>
          </a:ln>
          <a:effectLst/>
        </p:spPr>
        <p:txBody>
          <a:bodyPr>
            <a:spAutoFit/>
          </a:bodyPr>
          <a:lstStyle/>
          <a:p>
            <a:pPr algn="r" eaLnBrk="1" hangingPunct="1">
              <a:lnSpc>
                <a:spcPct val="97000"/>
              </a:lnSpc>
              <a:buClr>
                <a:srgbClr val="000000"/>
              </a:buClr>
              <a:buSzPct val="100000"/>
              <a:buFont typeface="Times New Roman" panose="02020603050405020304" pitchFamily="18" charset="0"/>
              <a:buNone/>
              <a:defRPr/>
            </a:pPr>
            <a:r>
              <a:rPr lang="en-GB" dirty="0" err="1">
                <a:effectLst>
                  <a:outerShdw blurRad="38100" dist="38100" dir="2700000" algn="tl">
                    <a:srgbClr val="000000"/>
                  </a:outerShdw>
                </a:effectLst>
              </a:rPr>
              <a:t>Ocana</a:t>
            </a:r>
            <a:r>
              <a:rPr lang="en-GB" dirty="0">
                <a:effectLst>
                  <a:outerShdw blurRad="38100" dist="38100" dir="2700000" algn="tl">
                    <a:srgbClr val="000000"/>
                  </a:outerShdw>
                </a:effectLst>
              </a:rPr>
              <a:t> et al. Cancer Treat Rev 2013;39:68   </a:t>
            </a:r>
          </a:p>
        </p:txBody>
      </p:sp>
      <p:pic>
        <p:nvPicPr>
          <p:cNvPr id="59395" name="Picture 2">
            <a:extLst>
              <a:ext uri="{FF2B5EF4-FFF2-40B4-BE49-F238E27FC236}">
                <a16:creationId xmlns:a16="http://schemas.microsoft.com/office/drawing/2014/main" id="{C30281A9-71E1-59A6-8253-F02262C14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38" y="1419225"/>
            <a:ext cx="75438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3A864F07-27F0-2384-D621-E661F1F1416F}"/>
              </a:ext>
            </a:extLst>
          </p:cNvPr>
          <p:cNvSpPr>
            <a:spLocks noChangeArrowheads="1"/>
          </p:cNvSpPr>
          <p:nvPr/>
        </p:nvSpPr>
        <p:spPr bwMode="auto">
          <a:xfrm>
            <a:off x="2171700" y="146051"/>
            <a:ext cx="8250238" cy="930275"/>
          </a:xfrm>
          <a:prstGeom prst="rect">
            <a:avLst/>
          </a:prstGeom>
          <a:noFill/>
          <a:ln w="9525">
            <a:noFill/>
            <a:miter lim="800000"/>
            <a:headEnd/>
            <a:tailEnd/>
          </a:ln>
          <a:effectLst/>
        </p:spPr>
        <p:txBody>
          <a:bodyPr anchor="ctr"/>
          <a:lstStyle/>
          <a:p>
            <a:pPr algn="ctr" eaLnBrk="1" hangingPunct="1">
              <a:lnSpc>
                <a:spcPct val="97000"/>
              </a:lnSpc>
              <a:buClr>
                <a:srgbClr val="000000"/>
              </a:buClr>
              <a:buSzPct val="100000"/>
              <a:buFont typeface="Times New Roman" panose="02020603050405020304" pitchFamily="18" charset="0"/>
              <a:buNone/>
              <a:defRPr/>
            </a:pPr>
            <a:r>
              <a:rPr lang="en-US" sz="3200" dirty="0">
                <a:solidFill>
                  <a:srgbClr val="FFFF00"/>
                </a:solidFill>
                <a:effectLst>
                  <a:outerShdw blurRad="38100" dist="38100" dir="2700000" algn="tl">
                    <a:srgbClr val="000000"/>
                  </a:outerShdw>
                </a:effectLst>
              </a:rPr>
              <a:t>Therapeutic Strategies against H</a:t>
            </a:r>
            <a:r>
              <a:rPr lang="en-GB" sz="3200" dirty="0">
                <a:solidFill>
                  <a:srgbClr val="FFFF00"/>
                </a:solidFill>
                <a:effectLst>
                  <a:outerShdw blurRad="38100" dist="38100" dir="2700000" algn="tl">
                    <a:srgbClr val="000000"/>
                  </a:outerShdw>
                </a:effectLst>
              </a:rPr>
              <a:t>ER-2 receptor</a:t>
            </a:r>
            <a:endParaRPr lang="en-GB" sz="3400" dirty="0">
              <a:solidFill>
                <a:srgbClr val="FFFF00"/>
              </a:solidFill>
            </a:endParaRPr>
          </a:p>
        </p:txBody>
      </p:sp>
      <p:pic>
        <p:nvPicPr>
          <p:cNvPr id="59397" name="Εικόνα 4">
            <a:extLst>
              <a:ext uri="{FF2B5EF4-FFF2-40B4-BE49-F238E27FC236}">
                <a16:creationId xmlns:a16="http://schemas.microsoft.com/office/drawing/2014/main" id="{E5C4F429-74C7-7752-8E13-9FBB23749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nrc2106-f1">
            <a:extLst>
              <a:ext uri="{FF2B5EF4-FFF2-40B4-BE49-F238E27FC236}">
                <a16:creationId xmlns:a16="http://schemas.microsoft.com/office/drawing/2014/main" id="{E18E6DDB-AC2C-7AA3-DF77-FCCD9D9FE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057"/>
          <a:stretch>
            <a:fillRect/>
          </a:stretch>
        </p:blipFill>
        <p:spPr bwMode="auto">
          <a:xfrm>
            <a:off x="5291139" y="982663"/>
            <a:ext cx="4721225"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1" name="Rectangle 3">
            <a:extLst>
              <a:ext uri="{FF2B5EF4-FFF2-40B4-BE49-F238E27FC236}">
                <a16:creationId xmlns:a16="http://schemas.microsoft.com/office/drawing/2014/main" id="{7D764B0E-A6F4-70D2-DB33-A7AD940B40C0}"/>
              </a:ext>
            </a:extLst>
          </p:cNvPr>
          <p:cNvSpPr>
            <a:spLocks noChangeArrowheads="1"/>
          </p:cNvSpPr>
          <p:nvPr/>
        </p:nvSpPr>
        <p:spPr bwMode="auto">
          <a:xfrm>
            <a:off x="1981200" y="1"/>
            <a:ext cx="8229600" cy="911225"/>
          </a:xfrm>
          <a:prstGeom prst="rect">
            <a:avLst/>
          </a:prstGeom>
          <a:noFill/>
          <a:ln w="9525">
            <a:noFill/>
            <a:miter lim="800000"/>
            <a:headEnd/>
            <a:tailEnd/>
          </a:ln>
          <a:effectLst/>
        </p:spPr>
        <p:txBody>
          <a:bodyPr anchor="ctr"/>
          <a:lstStyle/>
          <a:p>
            <a:pPr algn="ctr">
              <a:lnSpc>
                <a:spcPct val="97000"/>
              </a:lnSpc>
              <a:buClr>
                <a:srgbClr val="000000"/>
              </a:buClr>
              <a:buSzPct val="100000"/>
              <a:buFont typeface="Times New Roman" panose="02020603050405020304" pitchFamily="18" charset="0"/>
              <a:buNone/>
              <a:defRPr/>
            </a:pPr>
            <a:r>
              <a:rPr lang="en-GB" sz="3200" dirty="0">
                <a:solidFill>
                  <a:srgbClr val="FFFF00"/>
                </a:solidFill>
                <a:effectLst>
                  <a:outerShdw blurRad="38100" dist="38100" dir="2700000" algn="tl">
                    <a:srgbClr val="000000"/>
                  </a:outerShdw>
                </a:effectLst>
              </a:rPr>
              <a:t>Trastuzumab</a:t>
            </a:r>
            <a:br>
              <a:rPr lang="en-GB" sz="3200" dirty="0">
                <a:solidFill>
                  <a:srgbClr val="FFEA18"/>
                </a:solidFill>
                <a:effectLst>
                  <a:outerShdw blurRad="38100" dist="38100" dir="2700000" algn="tl">
                    <a:srgbClr val="000000"/>
                  </a:outerShdw>
                </a:effectLst>
              </a:rPr>
            </a:br>
            <a:r>
              <a:rPr lang="en-GB" sz="2800" dirty="0">
                <a:solidFill>
                  <a:srgbClr val="00B0F0"/>
                </a:solidFill>
                <a:effectLst>
                  <a:outerShdw blurRad="38100" dist="38100" dir="2700000" algn="tl">
                    <a:srgbClr val="000000"/>
                  </a:outerShdw>
                </a:effectLst>
              </a:rPr>
              <a:t>Mechanism of Action</a:t>
            </a:r>
            <a:r>
              <a:rPr lang="el-GR" sz="2800" dirty="0">
                <a:solidFill>
                  <a:srgbClr val="00B0F0"/>
                </a:solidFill>
              </a:rPr>
              <a:t> &amp; </a:t>
            </a:r>
            <a:r>
              <a:rPr lang="en-US" sz="2800" dirty="0">
                <a:solidFill>
                  <a:srgbClr val="00B0F0"/>
                </a:solidFill>
              </a:rPr>
              <a:t>Toxicity</a:t>
            </a:r>
            <a:endParaRPr lang="en-GB" sz="2800" dirty="0">
              <a:solidFill>
                <a:srgbClr val="00B0F0"/>
              </a:solidFill>
            </a:endParaRPr>
          </a:p>
        </p:txBody>
      </p:sp>
      <p:sp>
        <p:nvSpPr>
          <p:cNvPr id="309252" name="Text Box 4">
            <a:extLst>
              <a:ext uri="{FF2B5EF4-FFF2-40B4-BE49-F238E27FC236}">
                <a16:creationId xmlns:a16="http://schemas.microsoft.com/office/drawing/2014/main" id="{DC6F3476-4CD9-C5A5-C1FC-3FFFEDA8E57B}"/>
              </a:ext>
            </a:extLst>
          </p:cNvPr>
          <p:cNvSpPr txBox="1">
            <a:spLocks noChangeArrowheads="1"/>
          </p:cNvSpPr>
          <p:nvPr/>
        </p:nvSpPr>
        <p:spPr bwMode="auto">
          <a:xfrm>
            <a:off x="4054476" y="6621464"/>
            <a:ext cx="6613525" cy="268663"/>
          </a:xfrm>
          <a:prstGeom prst="rect">
            <a:avLst/>
          </a:prstGeom>
          <a:noFill/>
          <a:ln w="9525">
            <a:noFill/>
            <a:miter lim="800000"/>
            <a:headEnd/>
            <a:tailEnd/>
          </a:ln>
        </p:spPr>
        <p:txBody>
          <a:bodyPr lIns="0" tIns="0" rIns="0" bIns="0">
            <a:spAutoFit/>
          </a:bodyPr>
          <a:lstStyle/>
          <a:p>
            <a:pPr algn="r" defTabSz="828675">
              <a:lnSpc>
                <a:spcPct val="97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defRPr/>
            </a:pPr>
            <a:r>
              <a:rPr lang="en-GB">
                <a:effectLst>
                  <a:outerShdw blurRad="38100" dist="38100" dir="2700000" algn="tl">
                    <a:srgbClr val="000000"/>
                  </a:outerShdw>
                </a:effectLst>
              </a:rPr>
              <a:t>Force T et al. Nat Rev Cancer 2007;7:332</a:t>
            </a:r>
          </a:p>
        </p:txBody>
      </p:sp>
      <p:pic>
        <p:nvPicPr>
          <p:cNvPr id="61445" name="Εικόνα 4">
            <a:extLst>
              <a:ext uri="{FF2B5EF4-FFF2-40B4-BE49-F238E27FC236}">
                <a16:creationId xmlns:a16="http://schemas.microsoft.com/office/drawing/2014/main" id="{5A8E3956-1DF5-8E4F-61D6-09B8F37C4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3" name="Rectangle 3">
            <a:extLst>
              <a:ext uri="{FF2B5EF4-FFF2-40B4-BE49-F238E27FC236}">
                <a16:creationId xmlns:a16="http://schemas.microsoft.com/office/drawing/2014/main" id="{A00E4E58-E93A-B7D8-020A-D5079E5182F6}"/>
              </a:ext>
            </a:extLst>
          </p:cNvPr>
          <p:cNvSpPr>
            <a:spLocks noChangeArrowheads="1"/>
          </p:cNvSpPr>
          <p:nvPr/>
        </p:nvSpPr>
        <p:spPr bwMode="auto">
          <a:xfrm>
            <a:off x="6686550" y="6619876"/>
            <a:ext cx="3867150" cy="238125"/>
          </a:xfrm>
          <a:prstGeom prst="rect">
            <a:avLst/>
          </a:prstGeom>
          <a:noFill/>
          <a:ln w="9525" algn="ctr">
            <a:noFill/>
            <a:miter lim="800000"/>
            <a:headEnd/>
            <a:tailEnd/>
          </a:ln>
          <a:effectLst/>
        </p:spPr>
        <p:txBody>
          <a:bodyPr wrap="none" lIns="0" tIns="0" rIns="0" bIns="0" anchor="ctr">
            <a:spAutoFit/>
          </a:bodyPr>
          <a:lstStyle/>
          <a:p>
            <a:pPr algn="ctr" eaLnBrk="0" fontAlgn="base" hangingPunct="0">
              <a:lnSpc>
                <a:spcPct val="97000"/>
              </a:lnSpc>
              <a:spcBef>
                <a:spcPct val="0"/>
              </a:spcBef>
              <a:spcAft>
                <a:spcPct val="0"/>
              </a:spcAft>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600" b="1" i="1" dirty="0" err="1">
                <a:solidFill>
                  <a:srgbClr val="00CC00"/>
                </a:solidFill>
                <a:effectLst>
                  <a:outerShdw blurRad="38100" dist="38100" dir="2700000" algn="tl">
                    <a:srgbClr val="000000"/>
                  </a:outerShdw>
                </a:effectLst>
                <a:latin typeface="Arial" charset="0"/>
              </a:rPr>
              <a:t>Hanahan</a:t>
            </a:r>
            <a:r>
              <a:rPr lang="en-US" sz="1600" b="1" i="1" dirty="0">
                <a:solidFill>
                  <a:srgbClr val="00CC00"/>
                </a:solidFill>
                <a:effectLst>
                  <a:outerShdw blurRad="38100" dist="38100" dir="2700000" algn="tl">
                    <a:srgbClr val="000000"/>
                  </a:outerShdw>
                </a:effectLst>
                <a:latin typeface="Arial" charset="0"/>
              </a:rPr>
              <a:t> &amp; Weinberg, Cell 2011;144:646</a:t>
            </a:r>
            <a:endParaRPr lang="en-GB" sz="1600" b="1" i="1" dirty="0">
              <a:solidFill>
                <a:srgbClr val="00CC00"/>
              </a:solidFill>
              <a:effectLst>
                <a:outerShdw blurRad="38100" dist="38100" dir="2700000" algn="tl">
                  <a:srgbClr val="000000"/>
                </a:outerShdw>
              </a:effectLst>
              <a:latin typeface="Arial" charset="0"/>
            </a:endParaRPr>
          </a:p>
        </p:txBody>
      </p:sp>
      <p:pic>
        <p:nvPicPr>
          <p:cNvPr id="11267" name="Picture 2" descr="Full-size image">
            <a:hlinkClick r:id="" action="ppaction://noaction"/>
            <a:extLst>
              <a:ext uri="{FF2B5EF4-FFF2-40B4-BE49-F238E27FC236}">
                <a16:creationId xmlns:a16="http://schemas.microsoft.com/office/drawing/2014/main" id="{8DCA96FF-FE6F-F78B-7832-8DD0B01A2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6" y="1182688"/>
            <a:ext cx="732472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Εικόνα 4">
            <a:extLst>
              <a:ext uri="{FF2B5EF4-FFF2-40B4-BE49-F238E27FC236}">
                <a16:creationId xmlns:a16="http://schemas.microsoft.com/office/drawing/2014/main" id="{499F3619-1C37-5737-47C8-88616C383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7">
            <a:extLst>
              <a:ext uri="{FF2B5EF4-FFF2-40B4-BE49-F238E27FC236}">
                <a16:creationId xmlns:a16="http://schemas.microsoft.com/office/drawing/2014/main" id="{E96B8E60-BC04-91C0-A811-B2334053FEBD}"/>
              </a:ext>
            </a:extLst>
          </p:cNvPr>
          <p:cNvSpPr txBox="1">
            <a:spLocks noChangeArrowheads="1"/>
          </p:cNvSpPr>
          <p:nvPr/>
        </p:nvSpPr>
        <p:spPr bwMode="auto">
          <a:xfrm>
            <a:off x="2070100" y="414338"/>
            <a:ext cx="8597900" cy="819150"/>
          </a:xfrm>
          <a:prstGeom prst="rect">
            <a:avLst/>
          </a:prstGeom>
          <a:noFill/>
          <a:ln>
            <a:noFill/>
          </a:ln>
        </p:spPr>
        <p:txBody>
          <a:bodyPr anchor="ctr"/>
          <a:lstStyle>
            <a:lvl1pPr algn="ctr" rtl="0" eaLnBrk="0" fontAlgn="base" hangingPunct="0">
              <a:spcBef>
                <a:spcPct val="0"/>
              </a:spcBef>
              <a:spcAft>
                <a:spcPct val="0"/>
              </a:spcAft>
              <a:defRPr sz="3400" b="1">
                <a:solidFill>
                  <a:srgbClr val="FFEA18"/>
                </a:solidFill>
                <a:latin typeface="+mj-lt"/>
                <a:ea typeface="+mj-ea"/>
                <a:cs typeface="+mj-cs"/>
              </a:defRPr>
            </a:lvl1pPr>
            <a:lvl2pPr algn="ctr" rtl="0" eaLnBrk="0" fontAlgn="base" hangingPunct="0">
              <a:spcBef>
                <a:spcPct val="0"/>
              </a:spcBef>
              <a:spcAft>
                <a:spcPct val="0"/>
              </a:spcAft>
              <a:defRPr sz="3400" b="1">
                <a:solidFill>
                  <a:srgbClr val="FFEA18"/>
                </a:solidFill>
                <a:latin typeface="Arial" charset="0"/>
              </a:defRPr>
            </a:lvl2pPr>
            <a:lvl3pPr algn="ctr" rtl="0" eaLnBrk="0" fontAlgn="base" hangingPunct="0">
              <a:spcBef>
                <a:spcPct val="0"/>
              </a:spcBef>
              <a:spcAft>
                <a:spcPct val="0"/>
              </a:spcAft>
              <a:defRPr sz="3400" b="1">
                <a:solidFill>
                  <a:srgbClr val="FFEA18"/>
                </a:solidFill>
                <a:latin typeface="Arial" charset="0"/>
              </a:defRPr>
            </a:lvl3pPr>
            <a:lvl4pPr algn="ctr" rtl="0" eaLnBrk="0" fontAlgn="base" hangingPunct="0">
              <a:spcBef>
                <a:spcPct val="0"/>
              </a:spcBef>
              <a:spcAft>
                <a:spcPct val="0"/>
              </a:spcAft>
              <a:defRPr sz="3400" b="1">
                <a:solidFill>
                  <a:srgbClr val="FFEA18"/>
                </a:solidFill>
                <a:latin typeface="Arial" charset="0"/>
              </a:defRPr>
            </a:lvl4pPr>
            <a:lvl5pPr algn="ctr" rtl="0" eaLnBrk="0" fontAlgn="base" hangingPunct="0">
              <a:spcBef>
                <a:spcPct val="0"/>
              </a:spcBef>
              <a:spcAft>
                <a:spcPct val="0"/>
              </a:spcAft>
              <a:defRPr sz="3400" b="1">
                <a:solidFill>
                  <a:srgbClr val="FFEA18"/>
                </a:solidFill>
                <a:latin typeface="Arial" charset="0"/>
              </a:defRPr>
            </a:lvl5pPr>
            <a:lvl6pPr marL="457200" algn="ctr" rtl="0" fontAlgn="base">
              <a:spcBef>
                <a:spcPct val="0"/>
              </a:spcBef>
              <a:spcAft>
                <a:spcPct val="0"/>
              </a:spcAft>
              <a:defRPr sz="3400" b="1">
                <a:solidFill>
                  <a:srgbClr val="FFEA18"/>
                </a:solidFill>
                <a:latin typeface="Arial" charset="0"/>
              </a:defRPr>
            </a:lvl6pPr>
            <a:lvl7pPr marL="914400" algn="ctr" rtl="0" fontAlgn="base">
              <a:spcBef>
                <a:spcPct val="0"/>
              </a:spcBef>
              <a:spcAft>
                <a:spcPct val="0"/>
              </a:spcAft>
              <a:defRPr sz="3400" b="1">
                <a:solidFill>
                  <a:srgbClr val="FFEA18"/>
                </a:solidFill>
                <a:latin typeface="Arial" charset="0"/>
              </a:defRPr>
            </a:lvl7pPr>
            <a:lvl8pPr marL="1371600" algn="ctr" rtl="0" fontAlgn="base">
              <a:spcBef>
                <a:spcPct val="0"/>
              </a:spcBef>
              <a:spcAft>
                <a:spcPct val="0"/>
              </a:spcAft>
              <a:defRPr sz="3400" b="1">
                <a:solidFill>
                  <a:srgbClr val="FFEA18"/>
                </a:solidFill>
                <a:latin typeface="Arial" charset="0"/>
              </a:defRPr>
            </a:lvl8pPr>
            <a:lvl9pPr marL="1828800" algn="ctr" rtl="0" fontAlgn="base">
              <a:spcBef>
                <a:spcPct val="0"/>
              </a:spcBef>
              <a:spcAft>
                <a:spcPct val="0"/>
              </a:spcAft>
              <a:defRPr sz="3400" b="1">
                <a:solidFill>
                  <a:srgbClr val="FFEA18"/>
                </a:solidFill>
                <a:latin typeface="Arial" charset="0"/>
              </a:defRPr>
            </a:lvl9pPr>
          </a:lstStyle>
          <a:p>
            <a:pPr rtl="1">
              <a:defRPr/>
            </a:pPr>
            <a:r>
              <a:rPr lang="en-US" sz="3200" kern="0">
                <a:solidFill>
                  <a:srgbClr val="FFFF00"/>
                </a:solidFill>
                <a:effectLst>
                  <a:outerShdw blurRad="38100" dist="38100" dir="2700000" algn="tl">
                    <a:srgbClr val="000000"/>
                  </a:outerShdw>
                </a:effectLst>
                <a:latin typeface="Arial"/>
              </a:rPr>
              <a:t>Cancer Cell Basic Features</a:t>
            </a:r>
            <a:endParaRPr lang="en-US" sz="3200" kern="0" dirty="0">
              <a:solidFill>
                <a:srgbClr val="FFFF00"/>
              </a:solidFill>
              <a:effectLst>
                <a:outerShdw blurRad="38100" dist="38100" dir="2700000" algn="tl">
                  <a:srgbClr val="000000"/>
                </a:outerShdw>
              </a:effectLst>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a:extLst>
              <a:ext uri="{FF2B5EF4-FFF2-40B4-BE49-F238E27FC236}">
                <a16:creationId xmlns:a16="http://schemas.microsoft.com/office/drawing/2014/main" id="{3BB64A99-FE28-0468-7716-57F4A4FB8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076" y="1227139"/>
            <a:ext cx="9244013"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a:extLst>
              <a:ext uri="{FF2B5EF4-FFF2-40B4-BE49-F238E27FC236}">
                <a16:creationId xmlns:a16="http://schemas.microsoft.com/office/drawing/2014/main" id="{8904B527-813D-23E5-F281-61EC70352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98805" flipH="1">
            <a:off x="6908800" y="2478089"/>
            <a:ext cx="3746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3" descr="C:\Users\simon.watts\Desktop\2023694 = Perjeta animations\PNG Assets\Her 1 intra.png">
            <a:extLst>
              <a:ext uri="{FF2B5EF4-FFF2-40B4-BE49-F238E27FC236}">
                <a16:creationId xmlns:a16="http://schemas.microsoft.com/office/drawing/2014/main" id="{25D08132-48BA-3109-11C2-6489A97F1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0000" flipH="1">
            <a:off x="2320926" y="2460626"/>
            <a:ext cx="2778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descr="C:\Users\simon.watts\Desktop\2023694 = Perjeta animations\PNG Assets\Her 1 extra.png">
            <a:extLst>
              <a:ext uri="{FF2B5EF4-FFF2-40B4-BE49-F238E27FC236}">
                <a16:creationId xmlns:a16="http://schemas.microsoft.com/office/drawing/2014/main" id="{CA906B70-CB38-AE51-A195-F62045EDBF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8825" y="1843088"/>
            <a:ext cx="420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3" descr="C:\Users\simon.watts\Desktop\2023694 = Perjeta animations\PNG Assets\Her 1 intra.png">
            <a:extLst>
              <a:ext uri="{FF2B5EF4-FFF2-40B4-BE49-F238E27FC236}">
                <a16:creationId xmlns:a16="http://schemas.microsoft.com/office/drawing/2014/main" id="{8E634C62-5DC2-73A0-B0FF-04C1CD85BD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0000" flipH="1">
            <a:off x="2106614" y="2460626"/>
            <a:ext cx="2762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2" descr="C:\Users\simon.watts\Desktop\2023694 = Perjeta animations\PNG Assets\Her 1 extra.png">
            <a:extLst>
              <a:ext uri="{FF2B5EF4-FFF2-40B4-BE49-F238E27FC236}">
                <a16:creationId xmlns:a16="http://schemas.microsoft.com/office/drawing/2014/main" id="{3FD22467-5812-825C-A2BB-BA99561C79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3150" y="1866900"/>
            <a:ext cx="41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3">
            <a:extLst>
              <a:ext uri="{FF2B5EF4-FFF2-40B4-BE49-F238E27FC236}">
                <a16:creationId xmlns:a16="http://schemas.microsoft.com/office/drawing/2014/main" id="{38BAED19-E9AF-5AC0-5437-968A5F40A6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00000" flipH="1">
            <a:off x="3136901" y="2441576"/>
            <a:ext cx="28416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2">
            <a:extLst>
              <a:ext uri="{FF2B5EF4-FFF2-40B4-BE49-F238E27FC236}">
                <a16:creationId xmlns:a16="http://schemas.microsoft.com/office/drawing/2014/main" id="{5802FBC1-6E04-21D8-6532-FF5CD028F5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7975" y="1862138"/>
            <a:ext cx="4206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3">
            <a:extLst>
              <a:ext uri="{FF2B5EF4-FFF2-40B4-BE49-F238E27FC236}">
                <a16:creationId xmlns:a16="http://schemas.microsoft.com/office/drawing/2014/main" id="{7F5AFDBD-6D6C-F5BF-2924-5424A8477B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00000" flipH="1">
            <a:off x="2925764" y="2436813"/>
            <a:ext cx="2825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2">
            <a:extLst>
              <a:ext uri="{FF2B5EF4-FFF2-40B4-BE49-F238E27FC236}">
                <a16:creationId xmlns:a16="http://schemas.microsoft.com/office/drawing/2014/main" id="{CBCC738A-79AE-9DFC-251B-C7F73E89B9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2300" y="1885950"/>
            <a:ext cx="419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3">
            <a:extLst>
              <a:ext uri="{FF2B5EF4-FFF2-40B4-BE49-F238E27FC236}">
                <a16:creationId xmlns:a16="http://schemas.microsoft.com/office/drawing/2014/main" id="{3D6A3C44-5108-F934-3836-634B4E00C1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598805" flipH="1">
            <a:off x="3844925" y="2452689"/>
            <a:ext cx="374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1" name="Picture 2">
            <a:extLst>
              <a:ext uri="{FF2B5EF4-FFF2-40B4-BE49-F238E27FC236}">
                <a16:creationId xmlns:a16="http://schemas.microsoft.com/office/drawing/2014/main" id="{CC1B4CAD-C1A0-5F43-E76E-7158FB7398C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3475" y="1854201"/>
            <a:ext cx="420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2" name="Picture 3">
            <a:extLst>
              <a:ext uri="{FF2B5EF4-FFF2-40B4-BE49-F238E27FC236}">
                <a16:creationId xmlns:a16="http://schemas.microsoft.com/office/drawing/2014/main" id="{7BB06873-081A-1DAA-8824-647C584740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598805" flipH="1">
            <a:off x="3630613" y="2452689"/>
            <a:ext cx="374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Picture 2">
            <a:extLst>
              <a:ext uri="{FF2B5EF4-FFF2-40B4-BE49-F238E27FC236}">
                <a16:creationId xmlns:a16="http://schemas.microsoft.com/office/drawing/2014/main" id="{BDADC4BF-5095-0BCC-5257-6BFD6EDE1A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7800" y="1878014"/>
            <a:ext cx="419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4" name="Picture 3">
            <a:extLst>
              <a:ext uri="{FF2B5EF4-FFF2-40B4-BE49-F238E27FC236}">
                <a16:creationId xmlns:a16="http://schemas.microsoft.com/office/drawing/2014/main" id="{155D5E44-2283-966A-B9DC-F119CB25B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541417" flipH="1">
            <a:off x="4683125" y="2478088"/>
            <a:ext cx="3619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5" name="Picture 2">
            <a:extLst>
              <a:ext uri="{FF2B5EF4-FFF2-40B4-BE49-F238E27FC236}">
                <a16:creationId xmlns:a16="http://schemas.microsoft.com/office/drawing/2014/main" id="{7FA1E505-042A-BBD3-8C89-4760FED057D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0563" y="1843088"/>
            <a:ext cx="41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6" name="Picture 3">
            <a:extLst>
              <a:ext uri="{FF2B5EF4-FFF2-40B4-BE49-F238E27FC236}">
                <a16:creationId xmlns:a16="http://schemas.microsoft.com/office/drawing/2014/main" id="{C2F0855C-5724-C910-4FB0-3E51F905DB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541417" flipH="1">
            <a:off x="4465638" y="2478088"/>
            <a:ext cx="3619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7" name="Picture 2">
            <a:extLst>
              <a:ext uri="{FF2B5EF4-FFF2-40B4-BE49-F238E27FC236}">
                <a16:creationId xmlns:a16="http://schemas.microsoft.com/office/drawing/2014/main" id="{B149EF94-2A5C-58B3-D4D0-F92913028B3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14888" y="1866900"/>
            <a:ext cx="41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8" name="Picture 2" descr="C:\Users\simon.watts\Desktop\2023694 = Perjeta animations\PNG Assets\Her 1 extra.png">
            <a:extLst>
              <a:ext uri="{FF2B5EF4-FFF2-40B4-BE49-F238E27FC236}">
                <a16:creationId xmlns:a16="http://schemas.microsoft.com/office/drawing/2014/main" id="{855F2C80-C868-6914-D54E-FCDD05BB9F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9714" y="1843088"/>
            <a:ext cx="420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9" name="Picture 2">
            <a:extLst>
              <a:ext uri="{FF2B5EF4-FFF2-40B4-BE49-F238E27FC236}">
                <a16:creationId xmlns:a16="http://schemas.microsoft.com/office/drawing/2014/main" id="{D5DDBABD-BC23-C754-842B-AB1E86AE59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4038" y="1885950"/>
            <a:ext cx="419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0" name="Picture 2" descr="C:\Users\simon.watts\Desktop\2023694 = Perjeta animations\PNG Assets\Her 1 extra.png">
            <a:extLst>
              <a:ext uri="{FF2B5EF4-FFF2-40B4-BE49-F238E27FC236}">
                <a16:creationId xmlns:a16="http://schemas.microsoft.com/office/drawing/2014/main" id="{96EF0414-3EFB-56EC-FA33-0DAFD6F5E2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2039" y="1843088"/>
            <a:ext cx="420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1" name="Picture 2">
            <a:extLst>
              <a:ext uri="{FF2B5EF4-FFF2-40B4-BE49-F238E27FC236}">
                <a16:creationId xmlns:a16="http://schemas.microsoft.com/office/drawing/2014/main" id="{38456A8F-0342-9232-0F80-AC04A25801D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6363" y="1878014"/>
            <a:ext cx="419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2" name="Picture 2">
            <a:extLst>
              <a:ext uri="{FF2B5EF4-FFF2-40B4-BE49-F238E27FC236}">
                <a16:creationId xmlns:a16="http://schemas.microsoft.com/office/drawing/2014/main" id="{C7175216-AE91-6A14-AB85-23FB0BF7FE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7539" y="1843088"/>
            <a:ext cx="420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3" name="Picture 2">
            <a:extLst>
              <a:ext uri="{FF2B5EF4-FFF2-40B4-BE49-F238E27FC236}">
                <a16:creationId xmlns:a16="http://schemas.microsoft.com/office/drawing/2014/main" id="{83705382-CCE0-224C-4B62-BC1376E7456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1863" y="1866900"/>
            <a:ext cx="41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4" name="Picture 2">
            <a:extLst>
              <a:ext uri="{FF2B5EF4-FFF2-40B4-BE49-F238E27FC236}">
                <a16:creationId xmlns:a16="http://schemas.microsoft.com/office/drawing/2014/main" id="{1EC57F21-914E-35C7-6F6D-4D33E630BF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9864" y="1862138"/>
            <a:ext cx="4206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5" name="Picture 2">
            <a:extLst>
              <a:ext uri="{FF2B5EF4-FFF2-40B4-BE49-F238E27FC236}">
                <a16:creationId xmlns:a16="http://schemas.microsoft.com/office/drawing/2014/main" id="{9C9CB3F9-95B4-1F67-1CDC-B719E7DE8E7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4188" y="1878014"/>
            <a:ext cx="419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6" name="Picture 2">
            <a:extLst>
              <a:ext uri="{FF2B5EF4-FFF2-40B4-BE49-F238E27FC236}">
                <a16:creationId xmlns:a16="http://schemas.microsoft.com/office/drawing/2014/main" id="{6325DC1B-8310-BDEB-08F4-686825E324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3775" y="1862138"/>
            <a:ext cx="4206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7" name="Picture 2">
            <a:extLst>
              <a:ext uri="{FF2B5EF4-FFF2-40B4-BE49-F238E27FC236}">
                <a16:creationId xmlns:a16="http://schemas.microsoft.com/office/drawing/2014/main" id="{BC84F611-E5C5-6C2D-4EDD-93C2958B2D4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28101" y="1866900"/>
            <a:ext cx="417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8" name="Picture 2">
            <a:extLst>
              <a:ext uri="{FF2B5EF4-FFF2-40B4-BE49-F238E27FC236}">
                <a16:creationId xmlns:a16="http://schemas.microsoft.com/office/drawing/2014/main" id="{7A514FB5-2B89-B464-6B0C-77DDC3244ED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40864" y="1854201"/>
            <a:ext cx="4206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9" name="Picture 2">
            <a:extLst>
              <a:ext uri="{FF2B5EF4-FFF2-40B4-BE49-F238E27FC236}">
                <a16:creationId xmlns:a16="http://schemas.microsoft.com/office/drawing/2014/main" id="{4429944B-1836-54F7-4F4B-DBA40F2333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55188" y="1866900"/>
            <a:ext cx="41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0" name="Picture 3" descr="C:\Users\simon.watts\Desktop\2023694 = Perjeta animations\PNG Assets\Her 1 intra.png">
            <a:extLst>
              <a:ext uri="{FF2B5EF4-FFF2-40B4-BE49-F238E27FC236}">
                <a16:creationId xmlns:a16="http://schemas.microsoft.com/office/drawing/2014/main" id="{6FDDA0A6-2F0C-3E1F-75E8-8EDD8FCA45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0000" flipH="1">
            <a:off x="5583238" y="2460626"/>
            <a:ext cx="27781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1" name="Picture 3">
            <a:extLst>
              <a:ext uri="{FF2B5EF4-FFF2-40B4-BE49-F238E27FC236}">
                <a16:creationId xmlns:a16="http://schemas.microsoft.com/office/drawing/2014/main" id="{A499BB5E-CBF3-1A03-9398-1CB53CBCED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00000" flipH="1">
            <a:off x="5378451" y="2459039"/>
            <a:ext cx="2825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2" name="Picture 3" descr="C:\Users\simon.watts\Desktop\2023694 = Perjeta animations\PNG Assets\Her 1 intra.png">
            <a:extLst>
              <a:ext uri="{FF2B5EF4-FFF2-40B4-BE49-F238E27FC236}">
                <a16:creationId xmlns:a16="http://schemas.microsoft.com/office/drawing/2014/main" id="{7DD6A6AE-5B27-57D4-C8D3-C66A1651DA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0000" flipH="1">
            <a:off x="6394451" y="2463800"/>
            <a:ext cx="2778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3" name="Picture 3">
            <a:extLst>
              <a:ext uri="{FF2B5EF4-FFF2-40B4-BE49-F238E27FC236}">
                <a16:creationId xmlns:a16="http://schemas.microsoft.com/office/drawing/2014/main" id="{241E192B-0BA8-F7CF-0213-AD6B7B500D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598805" flipH="1">
            <a:off x="6088063" y="2454276"/>
            <a:ext cx="3730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4" name="Picture 3">
            <a:extLst>
              <a:ext uri="{FF2B5EF4-FFF2-40B4-BE49-F238E27FC236}">
                <a16:creationId xmlns:a16="http://schemas.microsoft.com/office/drawing/2014/main" id="{6B3B6EFB-D7BD-91F4-CE5C-4E4B113498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598805" flipH="1">
            <a:off x="7739063" y="2473326"/>
            <a:ext cx="3746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5" name="Picture 3">
            <a:extLst>
              <a:ext uri="{FF2B5EF4-FFF2-40B4-BE49-F238E27FC236}">
                <a16:creationId xmlns:a16="http://schemas.microsoft.com/office/drawing/2014/main" id="{7DD8E54C-D044-4906-F589-967C6424B8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00000" flipH="1">
            <a:off x="8061326" y="2449514"/>
            <a:ext cx="2841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6" name="Picture 3">
            <a:extLst>
              <a:ext uri="{FF2B5EF4-FFF2-40B4-BE49-F238E27FC236}">
                <a16:creationId xmlns:a16="http://schemas.microsoft.com/office/drawing/2014/main" id="{0321F528-9E29-F72C-7CFF-2C51C7EF9B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541417" flipH="1">
            <a:off x="8553450" y="2473326"/>
            <a:ext cx="3619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7" name="Picture 3">
            <a:extLst>
              <a:ext uri="{FF2B5EF4-FFF2-40B4-BE49-F238E27FC236}">
                <a16:creationId xmlns:a16="http://schemas.microsoft.com/office/drawing/2014/main" id="{4179E3C3-7A74-8062-8128-91AE5129D2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00000" flipH="1">
            <a:off x="8855076" y="2449514"/>
            <a:ext cx="2825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8" name="Picture 3">
            <a:extLst>
              <a:ext uri="{FF2B5EF4-FFF2-40B4-BE49-F238E27FC236}">
                <a16:creationId xmlns:a16="http://schemas.microsoft.com/office/drawing/2014/main" id="{D454DF8E-A746-E2AC-B677-3D35BEBEB7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598805" flipH="1">
            <a:off x="9591676" y="2473326"/>
            <a:ext cx="37306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9" name="Picture 3">
            <a:extLst>
              <a:ext uri="{FF2B5EF4-FFF2-40B4-BE49-F238E27FC236}">
                <a16:creationId xmlns:a16="http://schemas.microsoft.com/office/drawing/2014/main" id="{5242C0A0-3B3C-D088-2342-FE26996EAE3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541417" flipH="1">
            <a:off x="9413875" y="2473326"/>
            <a:ext cx="3619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0" name="Picture 3" descr="C:\Users\simon.watts\Desktop\2023694 = Perjeta animations\PNG Assets\Her 1 intra.png">
            <a:extLst>
              <a:ext uri="{FF2B5EF4-FFF2-40B4-BE49-F238E27FC236}">
                <a16:creationId xmlns:a16="http://schemas.microsoft.com/office/drawing/2014/main" id="{D78DB0A3-EC7C-588C-7E17-CD912C622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0000" flipH="1">
            <a:off x="7170738" y="2468564"/>
            <a:ext cx="2778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31" name="TextBox 47">
            <a:extLst>
              <a:ext uri="{FF2B5EF4-FFF2-40B4-BE49-F238E27FC236}">
                <a16:creationId xmlns:a16="http://schemas.microsoft.com/office/drawing/2014/main" id="{3F84800B-A0BE-8366-F8D6-2E66EB896CCF}"/>
              </a:ext>
            </a:extLst>
          </p:cNvPr>
          <p:cNvSpPr txBox="1">
            <a:spLocks noChangeArrowheads="1"/>
          </p:cNvSpPr>
          <p:nvPr/>
        </p:nvSpPr>
        <p:spPr bwMode="auto">
          <a:xfrm>
            <a:off x="2036764" y="1654176"/>
            <a:ext cx="7254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1200" baseline="-12000">
                <a:solidFill>
                  <a:srgbClr val="FFFFFF"/>
                </a:solidFill>
              </a:rPr>
              <a:t>HER1:HER1</a:t>
            </a:r>
          </a:p>
        </p:txBody>
      </p:sp>
      <p:sp>
        <p:nvSpPr>
          <p:cNvPr id="63532" name="TextBox 48">
            <a:extLst>
              <a:ext uri="{FF2B5EF4-FFF2-40B4-BE49-F238E27FC236}">
                <a16:creationId xmlns:a16="http://schemas.microsoft.com/office/drawing/2014/main" id="{7D9FE35C-04AB-A0FB-CA22-06D0E5579D20}"/>
              </a:ext>
            </a:extLst>
          </p:cNvPr>
          <p:cNvSpPr txBox="1">
            <a:spLocks noChangeArrowheads="1"/>
          </p:cNvSpPr>
          <p:nvPr/>
        </p:nvSpPr>
        <p:spPr bwMode="auto">
          <a:xfrm>
            <a:off x="2859089" y="1654176"/>
            <a:ext cx="7254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1200" baseline="-12000">
                <a:solidFill>
                  <a:srgbClr val="FFFFFF"/>
                </a:solidFill>
              </a:rPr>
              <a:t>HER2:HER2</a:t>
            </a:r>
          </a:p>
        </p:txBody>
      </p:sp>
      <p:sp>
        <p:nvSpPr>
          <p:cNvPr id="63533" name="TextBox 49">
            <a:extLst>
              <a:ext uri="{FF2B5EF4-FFF2-40B4-BE49-F238E27FC236}">
                <a16:creationId xmlns:a16="http://schemas.microsoft.com/office/drawing/2014/main" id="{67171603-0648-D768-4A32-656C74642378}"/>
              </a:ext>
            </a:extLst>
          </p:cNvPr>
          <p:cNvSpPr txBox="1">
            <a:spLocks noChangeArrowheads="1"/>
          </p:cNvSpPr>
          <p:nvPr/>
        </p:nvSpPr>
        <p:spPr bwMode="auto">
          <a:xfrm>
            <a:off x="3686175" y="1654176"/>
            <a:ext cx="7254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1200" baseline="-12000">
                <a:solidFill>
                  <a:srgbClr val="FFFFFF"/>
                </a:solidFill>
              </a:rPr>
              <a:t>HER3:HER3</a:t>
            </a:r>
          </a:p>
        </p:txBody>
      </p:sp>
      <p:sp>
        <p:nvSpPr>
          <p:cNvPr id="63534" name="TextBox 50">
            <a:extLst>
              <a:ext uri="{FF2B5EF4-FFF2-40B4-BE49-F238E27FC236}">
                <a16:creationId xmlns:a16="http://schemas.microsoft.com/office/drawing/2014/main" id="{A3683CF2-B006-F1D7-D142-7E70B37F45FC}"/>
              </a:ext>
            </a:extLst>
          </p:cNvPr>
          <p:cNvSpPr txBox="1">
            <a:spLocks noChangeArrowheads="1"/>
          </p:cNvSpPr>
          <p:nvPr/>
        </p:nvSpPr>
        <p:spPr bwMode="auto">
          <a:xfrm>
            <a:off x="4508500" y="1654176"/>
            <a:ext cx="7254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1200" baseline="-12000">
                <a:solidFill>
                  <a:srgbClr val="FFFFFF"/>
                </a:solidFill>
              </a:rPr>
              <a:t>HER4:HER4</a:t>
            </a:r>
          </a:p>
        </p:txBody>
      </p:sp>
      <p:sp>
        <p:nvSpPr>
          <p:cNvPr id="63535" name="TextBox 51">
            <a:extLst>
              <a:ext uri="{FF2B5EF4-FFF2-40B4-BE49-F238E27FC236}">
                <a16:creationId xmlns:a16="http://schemas.microsoft.com/office/drawing/2014/main" id="{0D8A684A-1692-1D50-1CF5-E47C0EC8804E}"/>
              </a:ext>
            </a:extLst>
          </p:cNvPr>
          <p:cNvSpPr txBox="1">
            <a:spLocks noChangeArrowheads="1"/>
          </p:cNvSpPr>
          <p:nvPr/>
        </p:nvSpPr>
        <p:spPr bwMode="auto">
          <a:xfrm>
            <a:off x="5329239" y="1654176"/>
            <a:ext cx="7254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1200" baseline="-12000">
                <a:solidFill>
                  <a:srgbClr val="FFFFFF"/>
                </a:solidFill>
              </a:rPr>
              <a:t>HER1:HER2</a:t>
            </a:r>
          </a:p>
        </p:txBody>
      </p:sp>
      <p:sp>
        <p:nvSpPr>
          <p:cNvPr id="63536" name="TextBox 52">
            <a:extLst>
              <a:ext uri="{FF2B5EF4-FFF2-40B4-BE49-F238E27FC236}">
                <a16:creationId xmlns:a16="http://schemas.microsoft.com/office/drawing/2014/main" id="{BE53E0B1-7576-DE4C-15E8-E627FD7855C2}"/>
              </a:ext>
            </a:extLst>
          </p:cNvPr>
          <p:cNvSpPr txBox="1">
            <a:spLocks noChangeArrowheads="1"/>
          </p:cNvSpPr>
          <p:nvPr/>
        </p:nvSpPr>
        <p:spPr bwMode="auto">
          <a:xfrm>
            <a:off x="6151564" y="1654176"/>
            <a:ext cx="7254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1200" baseline="-12000">
                <a:solidFill>
                  <a:srgbClr val="FFFFFF"/>
                </a:solidFill>
              </a:rPr>
              <a:t>HER1:HER3</a:t>
            </a:r>
          </a:p>
        </p:txBody>
      </p:sp>
      <p:sp>
        <p:nvSpPr>
          <p:cNvPr id="63537" name="TextBox 53">
            <a:extLst>
              <a:ext uri="{FF2B5EF4-FFF2-40B4-BE49-F238E27FC236}">
                <a16:creationId xmlns:a16="http://schemas.microsoft.com/office/drawing/2014/main" id="{66487C11-007F-AC21-D7E6-BA92CD2F9778}"/>
              </a:ext>
            </a:extLst>
          </p:cNvPr>
          <p:cNvSpPr txBox="1">
            <a:spLocks noChangeArrowheads="1"/>
          </p:cNvSpPr>
          <p:nvPr/>
        </p:nvSpPr>
        <p:spPr bwMode="auto">
          <a:xfrm>
            <a:off x="7797800" y="1654176"/>
            <a:ext cx="7254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1200" baseline="-12000">
                <a:solidFill>
                  <a:srgbClr val="FFFFFF"/>
                </a:solidFill>
              </a:rPr>
              <a:t>HER2:HER3</a:t>
            </a:r>
          </a:p>
        </p:txBody>
      </p:sp>
      <p:sp>
        <p:nvSpPr>
          <p:cNvPr id="63538" name="TextBox 54">
            <a:extLst>
              <a:ext uri="{FF2B5EF4-FFF2-40B4-BE49-F238E27FC236}">
                <a16:creationId xmlns:a16="http://schemas.microsoft.com/office/drawing/2014/main" id="{532C7735-A761-3575-71C0-1A47749E9515}"/>
              </a:ext>
            </a:extLst>
          </p:cNvPr>
          <p:cNvSpPr txBox="1">
            <a:spLocks noChangeArrowheads="1"/>
          </p:cNvSpPr>
          <p:nvPr/>
        </p:nvSpPr>
        <p:spPr bwMode="auto">
          <a:xfrm>
            <a:off x="6975475" y="1654176"/>
            <a:ext cx="7254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1200" baseline="-12000">
                <a:solidFill>
                  <a:srgbClr val="FFFFFF"/>
                </a:solidFill>
              </a:rPr>
              <a:t>HER1:HER4</a:t>
            </a:r>
          </a:p>
        </p:txBody>
      </p:sp>
      <p:sp>
        <p:nvSpPr>
          <p:cNvPr id="63539" name="TextBox 55">
            <a:extLst>
              <a:ext uri="{FF2B5EF4-FFF2-40B4-BE49-F238E27FC236}">
                <a16:creationId xmlns:a16="http://schemas.microsoft.com/office/drawing/2014/main" id="{426D9810-F041-C216-2F2F-E97DB4F5CF85}"/>
              </a:ext>
            </a:extLst>
          </p:cNvPr>
          <p:cNvSpPr txBox="1">
            <a:spLocks noChangeArrowheads="1"/>
          </p:cNvSpPr>
          <p:nvPr/>
        </p:nvSpPr>
        <p:spPr bwMode="auto">
          <a:xfrm>
            <a:off x="8621714" y="1654176"/>
            <a:ext cx="7254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1200" baseline="-12000">
                <a:solidFill>
                  <a:srgbClr val="FFFFFF"/>
                </a:solidFill>
              </a:rPr>
              <a:t>HER2:HER4</a:t>
            </a:r>
          </a:p>
        </p:txBody>
      </p:sp>
      <p:sp>
        <p:nvSpPr>
          <p:cNvPr id="63540" name="TextBox 56">
            <a:extLst>
              <a:ext uri="{FF2B5EF4-FFF2-40B4-BE49-F238E27FC236}">
                <a16:creationId xmlns:a16="http://schemas.microsoft.com/office/drawing/2014/main" id="{08C030EA-8A4A-3A38-51C4-14B24D2DB041}"/>
              </a:ext>
            </a:extLst>
          </p:cNvPr>
          <p:cNvSpPr txBox="1">
            <a:spLocks noChangeArrowheads="1"/>
          </p:cNvSpPr>
          <p:nvPr/>
        </p:nvSpPr>
        <p:spPr bwMode="auto">
          <a:xfrm>
            <a:off x="9444039" y="1654176"/>
            <a:ext cx="7254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1200" baseline="-12000">
                <a:solidFill>
                  <a:srgbClr val="FFFFFF"/>
                </a:solidFill>
              </a:rPr>
              <a:t>HER3:HER4</a:t>
            </a:r>
          </a:p>
        </p:txBody>
      </p:sp>
      <p:sp>
        <p:nvSpPr>
          <p:cNvPr id="63541" name="TextBox 57">
            <a:extLst>
              <a:ext uri="{FF2B5EF4-FFF2-40B4-BE49-F238E27FC236}">
                <a16:creationId xmlns:a16="http://schemas.microsoft.com/office/drawing/2014/main" id="{2DEF0FD8-6B07-4CC0-178B-D6F041CDF243}"/>
              </a:ext>
            </a:extLst>
          </p:cNvPr>
          <p:cNvSpPr txBox="1">
            <a:spLocks noChangeArrowheads="1"/>
          </p:cNvSpPr>
          <p:nvPr/>
        </p:nvSpPr>
        <p:spPr bwMode="auto">
          <a:xfrm>
            <a:off x="2811463" y="1227138"/>
            <a:ext cx="1612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baseline="-12000">
                <a:solidFill>
                  <a:srgbClr val="FFFFFF"/>
                </a:solidFill>
              </a:rPr>
              <a:t>Homodimers</a:t>
            </a:r>
          </a:p>
        </p:txBody>
      </p:sp>
      <p:sp>
        <p:nvSpPr>
          <p:cNvPr id="63542" name="TextBox 58">
            <a:extLst>
              <a:ext uri="{FF2B5EF4-FFF2-40B4-BE49-F238E27FC236}">
                <a16:creationId xmlns:a16="http://schemas.microsoft.com/office/drawing/2014/main" id="{D16F6282-3B5A-0742-9C81-0A201DFCEFAE}"/>
              </a:ext>
            </a:extLst>
          </p:cNvPr>
          <p:cNvSpPr txBox="1">
            <a:spLocks noChangeArrowheads="1"/>
          </p:cNvSpPr>
          <p:nvPr/>
        </p:nvSpPr>
        <p:spPr bwMode="auto">
          <a:xfrm>
            <a:off x="7292975" y="1227138"/>
            <a:ext cx="1612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baseline="-12000">
                <a:solidFill>
                  <a:srgbClr val="FFFFFF"/>
                </a:solidFill>
              </a:rPr>
              <a:t>Heterodimers</a:t>
            </a:r>
          </a:p>
        </p:txBody>
      </p:sp>
      <p:sp>
        <p:nvSpPr>
          <p:cNvPr id="60" name="Right Bracket 59">
            <a:extLst>
              <a:ext uri="{FF2B5EF4-FFF2-40B4-BE49-F238E27FC236}">
                <a16:creationId xmlns:a16="http://schemas.microsoft.com/office/drawing/2014/main" id="{C8A1EA6A-3CCF-776D-214F-C43341885358}"/>
              </a:ext>
            </a:extLst>
          </p:cNvPr>
          <p:cNvSpPr/>
          <p:nvPr/>
        </p:nvSpPr>
        <p:spPr>
          <a:xfrm rot="5400000" flipH="1">
            <a:off x="3600451" y="-17462"/>
            <a:ext cx="61913" cy="3189287"/>
          </a:xfrm>
          <a:prstGeom prst="rightBracket">
            <a:avLst>
              <a:gd name="adj" fmla="val 5566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solidFill>
                <a:srgbClr val="FFFFFF"/>
              </a:solidFill>
            </a:endParaRPr>
          </a:p>
        </p:txBody>
      </p:sp>
      <p:sp>
        <p:nvSpPr>
          <p:cNvPr id="61" name="Right Bracket 60">
            <a:extLst>
              <a:ext uri="{FF2B5EF4-FFF2-40B4-BE49-F238E27FC236}">
                <a16:creationId xmlns:a16="http://schemas.microsoft.com/office/drawing/2014/main" id="{35147A2A-5556-853D-E135-A47AF8BEEAB1}"/>
              </a:ext>
            </a:extLst>
          </p:cNvPr>
          <p:cNvSpPr/>
          <p:nvPr/>
        </p:nvSpPr>
        <p:spPr>
          <a:xfrm rot="5400000" flipH="1">
            <a:off x="7723188" y="-836612"/>
            <a:ext cx="61913" cy="4827588"/>
          </a:xfrm>
          <a:prstGeom prst="rightBracket">
            <a:avLst>
              <a:gd name="adj" fmla="val 5566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solidFill>
                <a:srgbClr val="FFFFFF"/>
              </a:solidFill>
            </a:endParaRPr>
          </a:p>
        </p:txBody>
      </p:sp>
      <p:grpSp>
        <p:nvGrpSpPr>
          <p:cNvPr id="63545" name="Group 61">
            <a:extLst>
              <a:ext uri="{FF2B5EF4-FFF2-40B4-BE49-F238E27FC236}">
                <a16:creationId xmlns:a16="http://schemas.microsoft.com/office/drawing/2014/main" id="{FBCF39A0-DF75-561F-B8E7-74E7C1133029}"/>
              </a:ext>
            </a:extLst>
          </p:cNvPr>
          <p:cNvGrpSpPr>
            <a:grpSpLocks/>
          </p:cNvGrpSpPr>
          <p:nvPr/>
        </p:nvGrpSpPr>
        <p:grpSpPr bwMode="auto">
          <a:xfrm>
            <a:off x="1941514" y="3008313"/>
            <a:ext cx="7310437" cy="1585912"/>
            <a:chOff x="512763" y="4055664"/>
            <a:chExt cx="7310437" cy="1585497"/>
          </a:xfrm>
        </p:grpSpPr>
        <p:sp>
          <p:nvSpPr>
            <p:cNvPr id="63553" name="Rectangle 27">
              <a:extLst>
                <a:ext uri="{FF2B5EF4-FFF2-40B4-BE49-F238E27FC236}">
                  <a16:creationId xmlns:a16="http://schemas.microsoft.com/office/drawing/2014/main" id="{E6504EE7-9D40-8DDB-2234-B364FC388573}"/>
                </a:ext>
              </a:extLst>
            </p:cNvPr>
            <p:cNvSpPr>
              <a:spLocks noChangeArrowheads="1"/>
            </p:cNvSpPr>
            <p:nvPr/>
          </p:nvSpPr>
          <p:spPr bwMode="auto">
            <a:xfrm>
              <a:off x="512763" y="4055664"/>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sp>
          <p:nvSpPr>
            <p:cNvPr id="63554" name="Rectangle 27">
              <a:extLst>
                <a:ext uri="{FF2B5EF4-FFF2-40B4-BE49-F238E27FC236}">
                  <a16:creationId xmlns:a16="http://schemas.microsoft.com/office/drawing/2014/main" id="{672BD4B9-0086-0C9E-C1ED-57935FFA2774}"/>
                </a:ext>
              </a:extLst>
            </p:cNvPr>
            <p:cNvSpPr>
              <a:spLocks noChangeArrowheads="1"/>
            </p:cNvSpPr>
            <p:nvPr/>
          </p:nvSpPr>
          <p:spPr bwMode="auto">
            <a:xfrm>
              <a:off x="1331913" y="4055664"/>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sp>
          <p:nvSpPr>
            <p:cNvPr id="63555" name="Rectangle 27">
              <a:extLst>
                <a:ext uri="{FF2B5EF4-FFF2-40B4-BE49-F238E27FC236}">
                  <a16:creationId xmlns:a16="http://schemas.microsoft.com/office/drawing/2014/main" id="{563E60CF-F099-98AC-D707-E2E2ADCC2D2B}"/>
                </a:ext>
              </a:extLst>
            </p:cNvPr>
            <p:cNvSpPr>
              <a:spLocks noChangeArrowheads="1"/>
            </p:cNvSpPr>
            <p:nvPr/>
          </p:nvSpPr>
          <p:spPr bwMode="auto">
            <a:xfrm>
              <a:off x="1331913" y="4430275"/>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sp>
          <p:nvSpPr>
            <p:cNvPr id="63556" name="Rectangle 27">
              <a:extLst>
                <a:ext uri="{FF2B5EF4-FFF2-40B4-BE49-F238E27FC236}">
                  <a16:creationId xmlns:a16="http://schemas.microsoft.com/office/drawing/2014/main" id="{3222E843-F732-F9A5-9713-6B45D7F4348A}"/>
                </a:ext>
              </a:extLst>
            </p:cNvPr>
            <p:cNvSpPr>
              <a:spLocks noChangeArrowheads="1"/>
            </p:cNvSpPr>
            <p:nvPr/>
          </p:nvSpPr>
          <p:spPr bwMode="auto">
            <a:xfrm>
              <a:off x="1331913" y="4804886"/>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sp>
          <p:nvSpPr>
            <p:cNvPr id="63557" name="Rectangle 27">
              <a:extLst>
                <a:ext uri="{FF2B5EF4-FFF2-40B4-BE49-F238E27FC236}">
                  <a16:creationId xmlns:a16="http://schemas.microsoft.com/office/drawing/2014/main" id="{90DAE460-E2CF-DF2F-A323-B817A9973EB8}"/>
                </a:ext>
              </a:extLst>
            </p:cNvPr>
            <p:cNvSpPr>
              <a:spLocks noChangeArrowheads="1"/>
            </p:cNvSpPr>
            <p:nvPr/>
          </p:nvSpPr>
          <p:spPr bwMode="auto">
            <a:xfrm>
              <a:off x="2976563" y="4055664"/>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sp>
          <p:nvSpPr>
            <p:cNvPr id="63558" name="Rectangle 27">
              <a:extLst>
                <a:ext uri="{FF2B5EF4-FFF2-40B4-BE49-F238E27FC236}">
                  <a16:creationId xmlns:a16="http://schemas.microsoft.com/office/drawing/2014/main" id="{B1E6317A-408B-3C54-9111-F78A232F7B00}"/>
                </a:ext>
              </a:extLst>
            </p:cNvPr>
            <p:cNvSpPr>
              <a:spLocks noChangeArrowheads="1"/>
            </p:cNvSpPr>
            <p:nvPr/>
          </p:nvSpPr>
          <p:spPr bwMode="auto">
            <a:xfrm>
              <a:off x="3803651" y="4055664"/>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sp>
          <p:nvSpPr>
            <p:cNvPr id="63559" name="Rectangle 27">
              <a:extLst>
                <a:ext uri="{FF2B5EF4-FFF2-40B4-BE49-F238E27FC236}">
                  <a16:creationId xmlns:a16="http://schemas.microsoft.com/office/drawing/2014/main" id="{1D952382-0D25-696E-77BB-1EE9B763A5FA}"/>
                </a:ext>
              </a:extLst>
            </p:cNvPr>
            <p:cNvSpPr>
              <a:spLocks noChangeArrowheads="1"/>
            </p:cNvSpPr>
            <p:nvPr/>
          </p:nvSpPr>
          <p:spPr bwMode="auto">
            <a:xfrm>
              <a:off x="4622801" y="4055664"/>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sp>
          <p:nvSpPr>
            <p:cNvPr id="63560" name="Rectangle 27">
              <a:extLst>
                <a:ext uri="{FF2B5EF4-FFF2-40B4-BE49-F238E27FC236}">
                  <a16:creationId xmlns:a16="http://schemas.microsoft.com/office/drawing/2014/main" id="{51FAD302-7DAF-FFE8-4427-E3D8A3A7A2FE}"/>
                </a:ext>
              </a:extLst>
            </p:cNvPr>
            <p:cNvSpPr>
              <a:spLocks noChangeArrowheads="1"/>
            </p:cNvSpPr>
            <p:nvPr/>
          </p:nvSpPr>
          <p:spPr bwMode="auto">
            <a:xfrm>
              <a:off x="5454651" y="4055664"/>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sp>
          <p:nvSpPr>
            <p:cNvPr id="63561" name="Rectangle 27">
              <a:extLst>
                <a:ext uri="{FF2B5EF4-FFF2-40B4-BE49-F238E27FC236}">
                  <a16:creationId xmlns:a16="http://schemas.microsoft.com/office/drawing/2014/main" id="{C6C4436F-528E-4586-3221-43252FA2FF78}"/>
                </a:ext>
              </a:extLst>
            </p:cNvPr>
            <p:cNvSpPr>
              <a:spLocks noChangeArrowheads="1"/>
            </p:cNvSpPr>
            <p:nvPr/>
          </p:nvSpPr>
          <p:spPr bwMode="auto">
            <a:xfrm>
              <a:off x="3810017" y="4430275"/>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sp>
          <p:nvSpPr>
            <p:cNvPr id="63562" name="Rectangle 27">
              <a:extLst>
                <a:ext uri="{FF2B5EF4-FFF2-40B4-BE49-F238E27FC236}">
                  <a16:creationId xmlns:a16="http://schemas.microsoft.com/office/drawing/2014/main" id="{3E75C2C9-84C1-892A-74DB-252A132B818E}"/>
                </a:ext>
              </a:extLst>
            </p:cNvPr>
            <p:cNvSpPr>
              <a:spLocks noChangeArrowheads="1"/>
            </p:cNvSpPr>
            <p:nvPr/>
          </p:nvSpPr>
          <p:spPr bwMode="auto">
            <a:xfrm>
              <a:off x="3814569" y="4804886"/>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sp>
          <p:nvSpPr>
            <p:cNvPr id="63563" name="Rectangle 27">
              <a:extLst>
                <a:ext uri="{FF2B5EF4-FFF2-40B4-BE49-F238E27FC236}">
                  <a16:creationId xmlns:a16="http://schemas.microsoft.com/office/drawing/2014/main" id="{8CA1C8AE-F6D6-AC86-C604-211A7246588D}"/>
                </a:ext>
              </a:extLst>
            </p:cNvPr>
            <p:cNvSpPr>
              <a:spLocks noChangeArrowheads="1"/>
            </p:cNvSpPr>
            <p:nvPr/>
          </p:nvSpPr>
          <p:spPr bwMode="auto">
            <a:xfrm>
              <a:off x="6354580" y="4055664"/>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C000"/>
                  </a:solidFill>
                  <a:ea typeface="MS PGothic" panose="020B0600070205080204" pitchFamily="34" charset="-128"/>
                  <a:cs typeface="Arial" panose="020B0604020202020204" pitchFamily="34" charset="0"/>
                </a:rPr>
                <a:t>+</a:t>
              </a:r>
            </a:p>
          </p:txBody>
        </p:sp>
        <p:sp>
          <p:nvSpPr>
            <p:cNvPr id="63564" name="Rectangle 27">
              <a:extLst>
                <a:ext uri="{FF2B5EF4-FFF2-40B4-BE49-F238E27FC236}">
                  <a16:creationId xmlns:a16="http://schemas.microsoft.com/office/drawing/2014/main" id="{B6DBA139-2C6D-E448-2DF5-429480867766}"/>
                </a:ext>
              </a:extLst>
            </p:cNvPr>
            <p:cNvSpPr>
              <a:spLocks noChangeArrowheads="1"/>
            </p:cNvSpPr>
            <p:nvPr/>
          </p:nvSpPr>
          <p:spPr bwMode="auto">
            <a:xfrm>
              <a:off x="6354580" y="4430275"/>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C000"/>
                  </a:solidFill>
                  <a:ea typeface="MS PGothic" panose="020B0600070205080204" pitchFamily="34" charset="-128"/>
                  <a:cs typeface="Arial" panose="020B0604020202020204" pitchFamily="34" charset="0"/>
                </a:rPr>
                <a:t>+</a:t>
              </a:r>
            </a:p>
          </p:txBody>
        </p:sp>
        <p:sp>
          <p:nvSpPr>
            <p:cNvPr id="63565" name="Rectangle 27">
              <a:extLst>
                <a:ext uri="{FF2B5EF4-FFF2-40B4-BE49-F238E27FC236}">
                  <a16:creationId xmlns:a16="http://schemas.microsoft.com/office/drawing/2014/main" id="{722B7495-6FDD-5A7F-E6FC-F52FD6388928}"/>
                </a:ext>
              </a:extLst>
            </p:cNvPr>
            <p:cNvSpPr>
              <a:spLocks noChangeArrowheads="1"/>
            </p:cNvSpPr>
            <p:nvPr/>
          </p:nvSpPr>
          <p:spPr bwMode="auto">
            <a:xfrm>
              <a:off x="6354580" y="4804886"/>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C000"/>
                  </a:solidFill>
                  <a:ea typeface="MS PGothic" panose="020B0600070205080204" pitchFamily="34" charset="-128"/>
                  <a:cs typeface="Arial" panose="020B0604020202020204" pitchFamily="34" charset="0"/>
                </a:rPr>
                <a:t>+</a:t>
              </a:r>
            </a:p>
          </p:txBody>
        </p:sp>
        <p:sp>
          <p:nvSpPr>
            <p:cNvPr id="63566" name="Rectangle 27">
              <a:extLst>
                <a:ext uri="{FF2B5EF4-FFF2-40B4-BE49-F238E27FC236}">
                  <a16:creationId xmlns:a16="http://schemas.microsoft.com/office/drawing/2014/main" id="{55342E23-ACC7-235A-293A-B3C4DAC77944}"/>
                </a:ext>
              </a:extLst>
            </p:cNvPr>
            <p:cNvSpPr>
              <a:spLocks noChangeArrowheads="1"/>
            </p:cNvSpPr>
            <p:nvPr/>
          </p:nvSpPr>
          <p:spPr bwMode="auto">
            <a:xfrm>
              <a:off x="6354580" y="5179496"/>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C000"/>
                  </a:solidFill>
                  <a:ea typeface="MS PGothic" panose="020B0600070205080204" pitchFamily="34" charset="-128"/>
                  <a:cs typeface="Arial" panose="020B0604020202020204" pitchFamily="34" charset="0"/>
                </a:rPr>
                <a:t>+</a:t>
              </a:r>
            </a:p>
          </p:txBody>
        </p:sp>
        <p:sp>
          <p:nvSpPr>
            <p:cNvPr id="63567" name="Rectangle 27">
              <a:extLst>
                <a:ext uri="{FF2B5EF4-FFF2-40B4-BE49-F238E27FC236}">
                  <a16:creationId xmlns:a16="http://schemas.microsoft.com/office/drawing/2014/main" id="{4A2DCF13-8BF8-4D44-CC2A-DB2276376215}"/>
                </a:ext>
              </a:extLst>
            </p:cNvPr>
            <p:cNvSpPr>
              <a:spLocks noChangeArrowheads="1"/>
            </p:cNvSpPr>
            <p:nvPr/>
          </p:nvSpPr>
          <p:spPr bwMode="auto">
            <a:xfrm>
              <a:off x="7097713" y="4055664"/>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sp>
          <p:nvSpPr>
            <p:cNvPr id="63568" name="Rectangle 27">
              <a:extLst>
                <a:ext uri="{FF2B5EF4-FFF2-40B4-BE49-F238E27FC236}">
                  <a16:creationId xmlns:a16="http://schemas.microsoft.com/office/drawing/2014/main" id="{80FF7388-EA8A-DDBE-7CFE-39E98E915244}"/>
                </a:ext>
              </a:extLst>
            </p:cNvPr>
            <p:cNvSpPr>
              <a:spLocks noChangeArrowheads="1"/>
            </p:cNvSpPr>
            <p:nvPr/>
          </p:nvSpPr>
          <p:spPr bwMode="auto">
            <a:xfrm>
              <a:off x="7097713" y="4430275"/>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sp>
          <p:nvSpPr>
            <p:cNvPr id="63569" name="Rectangle 27">
              <a:extLst>
                <a:ext uri="{FF2B5EF4-FFF2-40B4-BE49-F238E27FC236}">
                  <a16:creationId xmlns:a16="http://schemas.microsoft.com/office/drawing/2014/main" id="{BBD8C596-0662-B6AF-EE30-B7400BCDFCE3}"/>
                </a:ext>
              </a:extLst>
            </p:cNvPr>
            <p:cNvSpPr>
              <a:spLocks noChangeArrowheads="1"/>
            </p:cNvSpPr>
            <p:nvPr/>
          </p:nvSpPr>
          <p:spPr bwMode="auto">
            <a:xfrm>
              <a:off x="7097713" y="4804886"/>
              <a:ext cx="72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grpSp>
      <p:pic>
        <p:nvPicPr>
          <p:cNvPr id="63546" name="Picture 3" descr="C:\Users\simon.watts\Desktop\2023694 = Perjeta animations\Cell wall.png">
            <a:extLst>
              <a:ext uri="{FF2B5EF4-FFF2-40B4-BE49-F238E27FC236}">
                <a16:creationId xmlns:a16="http://schemas.microsoft.com/office/drawing/2014/main" id="{D310A019-68A3-4651-2C5C-C35266AA3AC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55800" y="2324100"/>
            <a:ext cx="828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27">
            <a:extLst>
              <a:ext uri="{FF2B5EF4-FFF2-40B4-BE49-F238E27FC236}">
                <a16:creationId xmlns:a16="http://schemas.microsoft.com/office/drawing/2014/main" id="{96A3FC74-FB54-150C-F338-3994D9174B7B}"/>
              </a:ext>
            </a:extLst>
          </p:cNvPr>
          <p:cNvSpPr>
            <a:spLocks noChangeArrowheads="1"/>
          </p:cNvSpPr>
          <p:nvPr/>
        </p:nvSpPr>
        <p:spPr bwMode="auto">
          <a:xfrm>
            <a:off x="4159199" y="5514767"/>
            <a:ext cx="16003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1600">
                <a:latin typeface="Calibri" panose="020F0502020204030204" pitchFamily="34" charset="0"/>
                <a:ea typeface="MS PGothic" panose="020B0600070205080204" pitchFamily="34" charset="-128"/>
                <a:cs typeface="Calibri" panose="020F0502020204030204" pitchFamily="34" charset="0"/>
              </a:rPr>
              <a:t>Signalling activity</a:t>
            </a:r>
          </a:p>
        </p:txBody>
      </p:sp>
      <p:sp>
        <p:nvSpPr>
          <p:cNvPr id="82" name="Rounded Rectangle 81">
            <a:extLst>
              <a:ext uri="{FF2B5EF4-FFF2-40B4-BE49-F238E27FC236}">
                <a16:creationId xmlns:a16="http://schemas.microsoft.com/office/drawing/2014/main" id="{7C0D1364-0D8F-B15C-C820-ADBCCE18E5C0}"/>
              </a:ext>
            </a:extLst>
          </p:cNvPr>
          <p:cNvSpPr/>
          <p:nvPr/>
        </p:nvSpPr>
        <p:spPr>
          <a:xfrm>
            <a:off x="7735889" y="1852614"/>
            <a:ext cx="809625" cy="2713037"/>
          </a:xfrm>
          <a:prstGeom prst="roundRect">
            <a:avLst/>
          </a:pr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3" name="Up Arrow Callout 82">
            <a:extLst>
              <a:ext uri="{FF2B5EF4-FFF2-40B4-BE49-F238E27FC236}">
                <a16:creationId xmlns:a16="http://schemas.microsoft.com/office/drawing/2014/main" id="{E869C470-1899-72A2-E69F-3D516DBA6C30}"/>
              </a:ext>
            </a:extLst>
          </p:cNvPr>
          <p:cNvSpPr/>
          <p:nvPr/>
        </p:nvSpPr>
        <p:spPr>
          <a:xfrm>
            <a:off x="6883400" y="5218113"/>
            <a:ext cx="2420938" cy="836612"/>
          </a:xfrm>
          <a:prstGeom prst="upArrowCallout">
            <a:avLst/>
          </a:prstGeom>
          <a:solidFill>
            <a:schemeClr val="accent3"/>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200" dirty="0">
                <a:solidFill>
                  <a:schemeClr val="tx1"/>
                </a:solidFill>
                <a:ea typeface="MS PGothic" pitchFamily="34" charset="-128"/>
                <a:cs typeface="Arial" charset="0"/>
              </a:rPr>
              <a:t>Most common and most potent oncogenic dimer in </a:t>
            </a:r>
            <a:br>
              <a:rPr lang="en-GB" sz="1200" dirty="0">
                <a:solidFill>
                  <a:schemeClr val="tx1"/>
                </a:solidFill>
                <a:ea typeface="MS PGothic" pitchFamily="34" charset="-128"/>
                <a:cs typeface="Arial" charset="0"/>
              </a:rPr>
            </a:br>
            <a:r>
              <a:rPr lang="en-GB" sz="1200" dirty="0">
                <a:solidFill>
                  <a:schemeClr val="tx1"/>
                </a:solidFill>
                <a:ea typeface="MS PGothic" pitchFamily="34" charset="-128"/>
                <a:cs typeface="Arial" charset="0"/>
              </a:rPr>
              <a:t>HER2-positive breast cancer</a:t>
            </a:r>
          </a:p>
        </p:txBody>
      </p:sp>
      <p:sp>
        <p:nvSpPr>
          <p:cNvPr id="63550" name="Rectangle 27">
            <a:extLst>
              <a:ext uri="{FF2B5EF4-FFF2-40B4-BE49-F238E27FC236}">
                <a16:creationId xmlns:a16="http://schemas.microsoft.com/office/drawing/2014/main" id="{A59C529C-F1F8-8E86-97CD-D2063C1AF470}"/>
              </a:ext>
            </a:extLst>
          </p:cNvPr>
          <p:cNvSpPr>
            <a:spLocks noChangeArrowheads="1"/>
          </p:cNvSpPr>
          <p:nvPr/>
        </p:nvSpPr>
        <p:spPr bwMode="auto">
          <a:xfrm>
            <a:off x="6889750" y="3392488"/>
            <a:ext cx="725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0" rIns="82800"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GB" altLang="el-GR" sz="2400">
                <a:solidFill>
                  <a:srgbClr val="FFFFFF"/>
                </a:solidFill>
                <a:ea typeface="MS PGothic" panose="020B0600070205080204" pitchFamily="34" charset="-128"/>
                <a:cs typeface="Arial" panose="020B0604020202020204" pitchFamily="34" charset="0"/>
              </a:rPr>
              <a:t>+</a:t>
            </a:r>
          </a:p>
        </p:txBody>
      </p:sp>
      <p:pic>
        <p:nvPicPr>
          <p:cNvPr id="63551" name="Εικόνα 4">
            <a:extLst>
              <a:ext uri="{FF2B5EF4-FFF2-40B4-BE49-F238E27FC236}">
                <a16:creationId xmlns:a16="http://schemas.microsoft.com/office/drawing/2014/main" id="{AEB65C72-D97D-4DD9-62B5-C4D6DE95C80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a:extLst>
              <a:ext uri="{FF2B5EF4-FFF2-40B4-BE49-F238E27FC236}">
                <a16:creationId xmlns:a16="http://schemas.microsoft.com/office/drawing/2014/main" id="{C49A82CE-4877-15E9-7A3F-705B07714D7F}"/>
              </a:ext>
            </a:extLst>
          </p:cNvPr>
          <p:cNvSpPr>
            <a:spLocks noChangeArrowheads="1"/>
          </p:cNvSpPr>
          <p:nvPr/>
        </p:nvSpPr>
        <p:spPr bwMode="auto">
          <a:xfrm>
            <a:off x="2171700" y="146051"/>
            <a:ext cx="8250238" cy="930275"/>
          </a:xfrm>
          <a:prstGeom prst="rect">
            <a:avLst/>
          </a:prstGeom>
          <a:noFill/>
          <a:ln w="9525">
            <a:noFill/>
            <a:miter lim="800000"/>
            <a:headEnd/>
            <a:tailEnd/>
          </a:ln>
          <a:effectLst/>
        </p:spPr>
        <p:txBody>
          <a:bodyPr anchor="ctr"/>
          <a:lstStyle/>
          <a:p>
            <a:pPr algn="ctr" eaLnBrk="1" hangingPunct="1">
              <a:lnSpc>
                <a:spcPct val="97000"/>
              </a:lnSpc>
              <a:buClr>
                <a:srgbClr val="000000"/>
              </a:buClr>
              <a:buSzPct val="100000"/>
              <a:buFont typeface="Times New Roman" panose="02020603050405020304" pitchFamily="18" charset="0"/>
              <a:buNone/>
              <a:defRPr/>
            </a:pPr>
            <a:r>
              <a:rPr lang="en-US" sz="3200" dirty="0">
                <a:solidFill>
                  <a:srgbClr val="FFFF00"/>
                </a:solidFill>
                <a:effectLst>
                  <a:outerShdw blurRad="38100" dist="38100" dir="2700000" algn="tl">
                    <a:srgbClr val="000000"/>
                  </a:outerShdw>
                </a:effectLst>
              </a:rPr>
              <a:t>Therapeutic Strategies against H</a:t>
            </a:r>
            <a:r>
              <a:rPr lang="en-GB" sz="3200" dirty="0">
                <a:solidFill>
                  <a:srgbClr val="FFFF00"/>
                </a:solidFill>
                <a:effectLst>
                  <a:outerShdw blurRad="38100" dist="38100" dir="2700000" algn="tl">
                    <a:srgbClr val="000000"/>
                  </a:outerShdw>
                </a:effectLst>
              </a:rPr>
              <a:t>ER-2 receptor</a:t>
            </a:r>
            <a:endParaRPr lang="en-GB" sz="3400" dirty="0">
              <a:solidFill>
                <a:srgbClr val="FFFF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2000"/>
                                        <p:tgtEl>
                                          <p:spTgt spid="82"/>
                                        </p:tgtEl>
                                      </p:cBhvr>
                                    </p:animEffect>
                                  </p:childTnLst>
                                </p:cTn>
                              </p:par>
                              <p:par>
                                <p:cTn id="12" presetID="10" presetClass="entr" presetSubtype="0" fill="hold" nodeType="with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animBg="1"/>
      <p:bldP spid="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A7D51C-4B1E-961E-89A4-AC461E5CDED6}"/>
              </a:ext>
            </a:extLst>
          </p:cNvPr>
          <p:cNvSpPr>
            <a:spLocks noGrp="1"/>
          </p:cNvSpPr>
          <p:nvPr>
            <p:ph type="title"/>
          </p:nvPr>
        </p:nvSpPr>
        <p:spPr>
          <a:xfrm>
            <a:off x="2495550" y="6307139"/>
            <a:ext cx="7575550" cy="331787"/>
          </a:xfrm>
        </p:spPr>
        <p:txBody>
          <a:bodyPr/>
          <a:lstStyle/>
          <a:p>
            <a:pPr>
              <a:defRPr/>
            </a:pPr>
            <a:r>
              <a:rPr lang="en-US" sz="2400" dirty="0" err="1">
                <a:solidFill>
                  <a:schemeClr val="bg1"/>
                </a:solidFill>
                <a:latin typeface="Calibri"/>
                <a:cs typeface="+mn-cs"/>
              </a:rPr>
              <a:t>Trastuzumab</a:t>
            </a:r>
            <a:r>
              <a:rPr lang="en-US" sz="2400" dirty="0">
                <a:solidFill>
                  <a:schemeClr val="bg1"/>
                </a:solidFill>
                <a:latin typeface="Calibri"/>
                <a:cs typeface="+mn-cs"/>
              </a:rPr>
              <a:t> disrupts </a:t>
            </a:r>
            <a:r>
              <a:rPr lang="en-US" sz="2400" u="sng" dirty="0">
                <a:solidFill>
                  <a:schemeClr val="bg1"/>
                </a:solidFill>
                <a:latin typeface="Calibri"/>
                <a:cs typeface="+mn-cs"/>
              </a:rPr>
              <a:t>ligand-independent </a:t>
            </a:r>
            <a:br>
              <a:rPr lang="en-US" sz="2400" u="sng" dirty="0">
                <a:solidFill>
                  <a:schemeClr val="bg1"/>
                </a:solidFill>
                <a:latin typeface="Calibri"/>
                <a:cs typeface="+mn-cs"/>
              </a:rPr>
            </a:br>
            <a:r>
              <a:rPr lang="en-US" sz="2400" dirty="0">
                <a:solidFill>
                  <a:schemeClr val="bg1"/>
                </a:solidFill>
                <a:latin typeface="Calibri"/>
                <a:cs typeface="+mn-cs"/>
              </a:rPr>
              <a:t>HER2-HER3-PI3K complex</a:t>
            </a:r>
            <a:br>
              <a:rPr lang="en-US" sz="2400" dirty="0">
                <a:solidFill>
                  <a:schemeClr val="bg1"/>
                </a:solidFill>
                <a:latin typeface="Calibri"/>
                <a:cs typeface="+mn-cs"/>
              </a:rPr>
            </a:br>
            <a:endParaRPr lang="el-GR" sz="2400" dirty="0">
              <a:solidFill>
                <a:schemeClr val="bg1"/>
              </a:solidFill>
            </a:endParaRPr>
          </a:p>
        </p:txBody>
      </p:sp>
      <p:grpSp>
        <p:nvGrpSpPr>
          <p:cNvPr id="65539" name="Group 5">
            <a:extLst>
              <a:ext uri="{FF2B5EF4-FFF2-40B4-BE49-F238E27FC236}">
                <a16:creationId xmlns:a16="http://schemas.microsoft.com/office/drawing/2014/main" id="{7BA8955C-4EC6-25B3-94EC-55C5B28E47E2}"/>
              </a:ext>
            </a:extLst>
          </p:cNvPr>
          <p:cNvGrpSpPr>
            <a:grpSpLocks/>
          </p:cNvGrpSpPr>
          <p:nvPr/>
        </p:nvGrpSpPr>
        <p:grpSpPr bwMode="auto">
          <a:xfrm>
            <a:off x="1974851" y="1747838"/>
            <a:ext cx="8424863" cy="3886200"/>
            <a:chOff x="838200" y="1506538"/>
            <a:chExt cx="7691437" cy="4437062"/>
          </a:xfrm>
        </p:grpSpPr>
        <p:sp>
          <p:nvSpPr>
            <p:cNvPr id="8" name="Rounded Rectangle 7">
              <a:extLst>
                <a:ext uri="{FF2B5EF4-FFF2-40B4-BE49-F238E27FC236}">
                  <a16:creationId xmlns:a16="http://schemas.microsoft.com/office/drawing/2014/main" id="{229BD5F7-2778-BF2D-16D6-991921CFDDD4}"/>
                </a:ext>
              </a:extLst>
            </p:cNvPr>
            <p:cNvSpPr/>
            <p:nvPr/>
          </p:nvSpPr>
          <p:spPr bwMode="auto">
            <a:xfrm>
              <a:off x="838200" y="1506538"/>
              <a:ext cx="7691437" cy="4437062"/>
            </a:xfrm>
            <a:prstGeom prst="roundRect">
              <a:avLst/>
            </a:prstGeom>
            <a:solidFill>
              <a:sysClr val="window" lastClr="FFFFFF"/>
            </a:solidFill>
            <a:ln w="22225" cap="flat" cmpd="sng" algn="ctr">
              <a:solidFill>
                <a:sysClr val="windowText" lastClr="000000"/>
              </a:solidFill>
              <a:prstDash val="solid"/>
              <a:round/>
              <a:headEnd type="none" w="med" len="med"/>
              <a:tailEnd type="none" w="med" len="med"/>
            </a:ln>
            <a:effectLst>
              <a:outerShdw blurRad="50800" dist="50800" dir="2700000" algn="tl" rotWithShape="0">
                <a:srgbClr val="000000">
                  <a:alpha val="60000"/>
                </a:srgbClr>
              </a:outerShdw>
            </a:effectLst>
          </p:spPr>
          <p:txBody>
            <a:bodyPr/>
            <a:lstStyle/>
            <a:p>
              <a:pPr>
                <a:defRPr/>
              </a:pPr>
              <a:endParaRPr lang="en-US" sz="2400" kern="0" dirty="0">
                <a:solidFill>
                  <a:prstClr val="black"/>
                </a:solidFill>
                <a:latin typeface="Arial" charset="0"/>
                <a:ea typeface="ＭＳ Ｐゴシック" charset="0"/>
              </a:endParaRPr>
            </a:p>
          </p:txBody>
        </p:sp>
        <p:pic>
          <p:nvPicPr>
            <p:cNvPr id="65543" name="Picture 49">
              <a:extLst>
                <a:ext uri="{FF2B5EF4-FFF2-40B4-BE49-F238E27FC236}">
                  <a16:creationId xmlns:a16="http://schemas.microsoft.com/office/drawing/2014/main" id="{7201972B-7C67-5C8F-492D-2B20C1A3D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888" y="1568450"/>
              <a:ext cx="3106737"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44">
              <a:extLst>
                <a:ext uri="{FF2B5EF4-FFF2-40B4-BE49-F238E27FC236}">
                  <a16:creationId xmlns:a16="http://schemas.microsoft.com/office/drawing/2014/main" id="{EEF13D02-A81A-C1EC-7A2C-B42CFB445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575" y="2170113"/>
              <a:ext cx="2501900"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540" name="Εικόνα 4">
            <a:extLst>
              <a:ext uri="{FF2B5EF4-FFF2-40B4-BE49-F238E27FC236}">
                <a16:creationId xmlns:a16="http://schemas.microsoft.com/office/drawing/2014/main" id="{8A9B8AAD-A4FF-7D51-6C71-613576B59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a:extLst>
              <a:ext uri="{FF2B5EF4-FFF2-40B4-BE49-F238E27FC236}">
                <a16:creationId xmlns:a16="http://schemas.microsoft.com/office/drawing/2014/main" id="{FBDD0F61-7F56-C0A2-DAFF-C3A870C15CC2}"/>
              </a:ext>
            </a:extLst>
          </p:cNvPr>
          <p:cNvSpPr>
            <a:spLocks noChangeArrowheads="1"/>
          </p:cNvSpPr>
          <p:nvPr/>
        </p:nvSpPr>
        <p:spPr bwMode="auto">
          <a:xfrm>
            <a:off x="2171700" y="146051"/>
            <a:ext cx="8250238" cy="930275"/>
          </a:xfrm>
          <a:prstGeom prst="rect">
            <a:avLst/>
          </a:prstGeom>
          <a:noFill/>
          <a:ln w="9525">
            <a:noFill/>
            <a:miter lim="800000"/>
            <a:headEnd/>
            <a:tailEnd/>
          </a:ln>
          <a:effectLst/>
        </p:spPr>
        <p:txBody>
          <a:bodyPr anchor="ctr"/>
          <a:lstStyle/>
          <a:p>
            <a:pPr algn="ctr" eaLnBrk="1" hangingPunct="1">
              <a:lnSpc>
                <a:spcPct val="97000"/>
              </a:lnSpc>
              <a:buClr>
                <a:srgbClr val="000000"/>
              </a:buClr>
              <a:buSzPct val="100000"/>
              <a:buFont typeface="Times New Roman" panose="02020603050405020304" pitchFamily="18" charset="0"/>
              <a:buNone/>
              <a:defRPr/>
            </a:pPr>
            <a:r>
              <a:rPr lang="en-US" sz="3200" dirty="0">
                <a:solidFill>
                  <a:srgbClr val="FFFF00"/>
                </a:solidFill>
                <a:effectLst>
                  <a:outerShdw blurRad="38100" dist="38100" dir="2700000" algn="tl">
                    <a:srgbClr val="000000"/>
                  </a:outerShdw>
                </a:effectLst>
              </a:rPr>
              <a:t>Therapeutic Strategies against H</a:t>
            </a:r>
            <a:r>
              <a:rPr lang="en-GB" sz="3200" dirty="0">
                <a:solidFill>
                  <a:srgbClr val="FFFF00"/>
                </a:solidFill>
                <a:effectLst>
                  <a:outerShdw blurRad="38100" dist="38100" dir="2700000" algn="tl">
                    <a:srgbClr val="000000"/>
                  </a:outerShdw>
                </a:effectLst>
              </a:rPr>
              <a:t>ER-2 receptor</a:t>
            </a:r>
            <a:endParaRPr lang="en-GB" sz="3400" dirty="0">
              <a:solidFill>
                <a:srgbClr val="FFFF00"/>
              </a:solidFill>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a:extLst>
              <a:ext uri="{FF2B5EF4-FFF2-40B4-BE49-F238E27FC236}">
                <a16:creationId xmlns:a16="http://schemas.microsoft.com/office/drawing/2014/main" id="{5A356809-520D-B34D-C87D-93588CB34CB6}"/>
              </a:ext>
            </a:extLst>
          </p:cNvPr>
          <p:cNvSpPr>
            <a:spLocks noGrp="1" noChangeArrowheads="1"/>
          </p:cNvSpPr>
          <p:nvPr>
            <p:ph type="title"/>
          </p:nvPr>
        </p:nvSpPr>
        <p:spPr>
          <a:xfrm>
            <a:off x="2097089" y="6275389"/>
            <a:ext cx="7646987" cy="333375"/>
          </a:xfrm>
        </p:spPr>
        <p:txBody>
          <a:bodyPr/>
          <a:lstStyle/>
          <a:p>
            <a:r>
              <a:rPr lang="en-US" altLang="el-GR" sz="2400">
                <a:solidFill>
                  <a:schemeClr val="bg1"/>
                </a:solidFill>
                <a:latin typeface="Calibri" panose="020F0502020204030204" pitchFamily="34" charset="0"/>
              </a:rPr>
              <a:t>Pertuzumab prevents </a:t>
            </a:r>
            <a:r>
              <a:rPr lang="en-US" altLang="el-GR" sz="2400" u="sng">
                <a:solidFill>
                  <a:schemeClr val="bg1"/>
                </a:solidFill>
                <a:latin typeface="Calibri" panose="020F0502020204030204" pitchFamily="34" charset="0"/>
              </a:rPr>
              <a:t>ligand-induced</a:t>
            </a:r>
            <a:r>
              <a:rPr lang="en-US" altLang="el-GR" sz="2400">
                <a:solidFill>
                  <a:schemeClr val="bg1"/>
                </a:solidFill>
                <a:latin typeface="Calibri" panose="020F0502020204030204" pitchFamily="34" charset="0"/>
              </a:rPr>
              <a:t> </a:t>
            </a:r>
            <a:br>
              <a:rPr lang="en-US" altLang="el-GR" sz="2400">
                <a:solidFill>
                  <a:schemeClr val="bg1"/>
                </a:solidFill>
                <a:latin typeface="Calibri" panose="020F0502020204030204" pitchFamily="34" charset="0"/>
              </a:rPr>
            </a:br>
            <a:r>
              <a:rPr lang="en-US" altLang="el-GR" sz="2400">
                <a:solidFill>
                  <a:schemeClr val="bg1"/>
                </a:solidFill>
                <a:latin typeface="Calibri" panose="020F0502020204030204" pitchFamily="34" charset="0"/>
              </a:rPr>
              <a:t>HER2-HER3 dimerization </a:t>
            </a:r>
            <a:br>
              <a:rPr lang="en-US" altLang="el-GR" sz="2400">
                <a:solidFill>
                  <a:schemeClr val="bg1"/>
                </a:solidFill>
                <a:latin typeface="Calibri" panose="020F0502020204030204" pitchFamily="34" charset="0"/>
              </a:rPr>
            </a:br>
            <a:endParaRPr lang="el-GR" altLang="el-GR" sz="2400">
              <a:solidFill>
                <a:schemeClr val="bg1"/>
              </a:solidFill>
            </a:endParaRPr>
          </a:p>
        </p:txBody>
      </p:sp>
      <p:grpSp>
        <p:nvGrpSpPr>
          <p:cNvPr id="66563" name="Group 19">
            <a:extLst>
              <a:ext uri="{FF2B5EF4-FFF2-40B4-BE49-F238E27FC236}">
                <a16:creationId xmlns:a16="http://schemas.microsoft.com/office/drawing/2014/main" id="{D437D37B-A5D2-2808-4B03-3F221A9D9642}"/>
              </a:ext>
            </a:extLst>
          </p:cNvPr>
          <p:cNvGrpSpPr>
            <a:grpSpLocks/>
          </p:cNvGrpSpPr>
          <p:nvPr/>
        </p:nvGrpSpPr>
        <p:grpSpPr bwMode="auto">
          <a:xfrm>
            <a:off x="1703388" y="1052514"/>
            <a:ext cx="8831262" cy="4776787"/>
            <a:chOff x="457200" y="9923928"/>
            <a:chExt cx="7839635" cy="4437529"/>
          </a:xfrm>
        </p:grpSpPr>
        <p:sp>
          <p:nvSpPr>
            <p:cNvPr id="7" name="Rounded Rectangle 6">
              <a:extLst>
                <a:ext uri="{FF2B5EF4-FFF2-40B4-BE49-F238E27FC236}">
                  <a16:creationId xmlns:a16="http://schemas.microsoft.com/office/drawing/2014/main" id="{4BBFAE6B-4192-D7D4-606E-9F6EA031110E}"/>
                </a:ext>
              </a:extLst>
            </p:cNvPr>
            <p:cNvSpPr/>
            <p:nvPr/>
          </p:nvSpPr>
          <p:spPr bwMode="auto">
            <a:xfrm>
              <a:off x="457200" y="9923928"/>
              <a:ext cx="7839635" cy="4437529"/>
            </a:xfrm>
            <a:prstGeom prst="roundRect">
              <a:avLst/>
            </a:prstGeom>
            <a:solidFill>
              <a:sysClr val="window" lastClr="FFFFFF"/>
            </a:solidFill>
            <a:ln w="22225" cap="flat" cmpd="sng" algn="ctr">
              <a:solidFill>
                <a:sysClr val="windowText" lastClr="000000"/>
              </a:solidFill>
              <a:prstDash val="solid"/>
              <a:round/>
              <a:headEnd type="none" w="med" len="med"/>
              <a:tailEnd type="none" w="med" len="med"/>
            </a:ln>
            <a:effectLst>
              <a:outerShdw blurRad="50800" dist="50800" dir="2700000" algn="tl" rotWithShape="0">
                <a:srgbClr val="000000">
                  <a:alpha val="60000"/>
                </a:srgbClr>
              </a:outerShdw>
            </a:effectLst>
          </p:spPr>
          <p:txBody>
            <a:bodyPr/>
            <a:lstStyle/>
            <a:p>
              <a:pPr>
                <a:defRPr/>
              </a:pPr>
              <a:endParaRPr lang="en-US" sz="2400" kern="0" dirty="0">
                <a:solidFill>
                  <a:prstClr val="black"/>
                </a:solidFill>
                <a:latin typeface="Arial" charset="0"/>
                <a:ea typeface="ＭＳ Ｐゴシック" charset="0"/>
                <a:cs typeface="ＭＳ Ｐゴシック" charset="0"/>
              </a:endParaRPr>
            </a:p>
          </p:txBody>
        </p:sp>
        <p:pic>
          <p:nvPicPr>
            <p:cNvPr id="66567" name="Picture 12" descr="HRGHER2HER3 (v4) copy.jpg">
              <a:extLst>
                <a:ext uri="{FF2B5EF4-FFF2-40B4-BE49-F238E27FC236}">
                  <a16:creationId xmlns:a16="http://schemas.microsoft.com/office/drawing/2014/main" id="{5BB111EF-7C85-7B98-F3A3-142B7F2FA870}"/>
                </a:ext>
              </a:extLst>
            </p:cNvPr>
            <p:cNvPicPr>
              <a:picLocks noChangeAspect="1"/>
            </p:cNvPicPr>
            <p:nvPr/>
          </p:nvPicPr>
          <p:blipFill>
            <a:blip r:embed="rId2">
              <a:extLst>
                <a:ext uri="{28A0092B-C50C-407E-A947-70E740481C1C}">
                  <a14:useLocalDpi xmlns:a14="http://schemas.microsoft.com/office/drawing/2010/main" val="0"/>
                </a:ext>
              </a:extLst>
            </a:blip>
            <a:srcRect b="7501"/>
            <a:stretch>
              <a:fillRect/>
            </a:stretch>
          </p:blipFill>
          <p:spPr bwMode="auto">
            <a:xfrm>
              <a:off x="1190625" y="10595721"/>
              <a:ext cx="2816599" cy="366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15" descr="HRGHER2HER3+Pmab (V4) copy.jpg">
              <a:extLst>
                <a:ext uri="{FF2B5EF4-FFF2-40B4-BE49-F238E27FC236}">
                  <a16:creationId xmlns:a16="http://schemas.microsoft.com/office/drawing/2014/main" id="{8A84F437-BF6E-5C7B-CFC5-A8CBA798A2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5057" y="10071846"/>
              <a:ext cx="3248025" cy="392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6564" name="Εικόνα 4">
            <a:extLst>
              <a:ext uri="{FF2B5EF4-FFF2-40B4-BE49-F238E27FC236}">
                <a16:creationId xmlns:a16="http://schemas.microsoft.com/office/drawing/2014/main" id="{100D0106-4CF8-2CDA-6D6A-07CD8F295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a:extLst>
              <a:ext uri="{FF2B5EF4-FFF2-40B4-BE49-F238E27FC236}">
                <a16:creationId xmlns:a16="http://schemas.microsoft.com/office/drawing/2014/main" id="{27608529-0CAD-A503-6D6E-FBCB3904474E}"/>
              </a:ext>
            </a:extLst>
          </p:cNvPr>
          <p:cNvSpPr>
            <a:spLocks noChangeArrowheads="1"/>
          </p:cNvSpPr>
          <p:nvPr/>
        </p:nvSpPr>
        <p:spPr bwMode="auto">
          <a:xfrm>
            <a:off x="2171700" y="146051"/>
            <a:ext cx="8250238" cy="930275"/>
          </a:xfrm>
          <a:prstGeom prst="rect">
            <a:avLst/>
          </a:prstGeom>
          <a:noFill/>
          <a:ln w="9525">
            <a:noFill/>
            <a:miter lim="800000"/>
            <a:headEnd/>
            <a:tailEnd/>
          </a:ln>
          <a:effectLst/>
        </p:spPr>
        <p:txBody>
          <a:bodyPr anchor="ctr"/>
          <a:lstStyle/>
          <a:p>
            <a:pPr algn="ctr" eaLnBrk="1" hangingPunct="1">
              <a:lnSpc>
                <a:spcPct val="97000"/>
              </a:lnSpc>
              <a:buClr>
                <a:srgbClr val="000000"/>
              </a:buClr>
              <a:buSzPct val="100000"/>
              <a:buFont typeface="Times New Roman" panose="02020603050405020304" pitchFamily="18" charset="0"/>
              <a:buNone/>
              <a:defRPr/>
            </a:pPr>
            <a:r>
              <a:rPr lang="en-US" sz="3200" dirty="0">
                <a:solidFill>
                  <a:srgbClr val="FFFF00"/>
                </a:solidFill>
                <a:effectLst>
                  <a:outerShdw blurRad="38100" dist="38100" dir="2700000" algn="tl">
                    <a:srgbClr val="000000"/>
                  </a:outerShdw>
                </a:effectLst>
              </a:rPr>
              <a:t>Therapeutic Strategies against H</a:t>
            </a:r>
            <a:r>
              <a:rPr lang="en-GB" sz="3200" dirty="0">
                <a:solidFill>
                  <a:srgbClr val="FFFF00"/>
                </a:solidFill>
                <a:effectLst>
                  <a:outerShdw blurRad="38100" dist="38100" dir="2700000" algn="tl">
                    <a:srgbClr val="000000"/>
                  </a:outerShdw>
                </a:effectLst>
              </a:rPr>
              <a:t>ER-2 receptor</a:t>
            </a:r>
            <a:endParaRPr lang="en-GB" sz="3400" dirty="0">
              <a:solidFill>
                <a:srgbClr val="FFFF00"/>
              </a:solidFill>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AA1699-200F-0264-6586-8D1F3445672C}"/>
              </a:ext>
            </a:extLst>
          </p:cNvPr>
          <p:cNvSpPr/>
          <p:nvPr/>
        </p:nvSpPr>
        <p:spPr>
          <a:xfrm>
            <a:off x="2208214" y="1268413"/>
            <a:ext cx="6624637" cy="5389562"/>
          </a:xfrm>
          <a:prstGeom prst="rect">
            <a:avLst/>
          </a:prstGeom>
        </p:spPr>
        <p:txBody>
          <a:bodyPr>
            <a:spAutoFit/>
          </a:bodyPr>
          <a:lstStyle/>
          <a:p>
            <a:pPr marL="457200" indent="-457200">
              <a:spcBef>
                <a:spcPts val="700"/>
              </a:spcBef>
              <a:spcAft>
                <a:spcPts val="1800"/>
              </a:spcAft>
              <a:buSzPct val="80000"/>
              <a:buFont typeface="Wingdings" charset="2"/>
              <a:buChar char="§"/>
              <a:defRPr/>
            </a:pPr>
            <a:r>
              <a:rPr lang="en-US" sz="2400" dirty="0">
                <a:solidFill>
                  <a:schemeClr val="bg1"/>
                </a:solidFill>
                <a:latin typeface="Calibri" panose="020F0502020204030204" pitchFamily="34" charset="0"/>
                <a:ea typeface="ＭＳ Ｐゴシック" charset="0"/>
                <a:cs typeface="Calibri" panose="020F0502020204030204" pitchFamily="34" charset="0"/>
              </a:rPr>
              <a:t>Overexpression:</a:t>
            </a:r>
          </a:p>
          <a:p>
            <a:pPr marL="1257300" indent="-406400">
              <a:spcBef>
                <a:spcPts val="700"/>
              </a:spcBef>
              <a:spcAft>
                <a:spcPts val="1800"/>
              </a:spcAft>
              <a:buSzPct val="80000"/>
              <a:buFont typeface="Courier New"/>
              <a:buChar char="o"/>
              <a:tabLst>
                <a:tab pos="919163" algn="l"/>
              </a:tabLst>
              <a:defRPr/>
            </a:pPr>
            <a:r>
              <a:rPr lang="en-US" sz="2400" dirty="0">
                <a:solidFill>
                  <a:schemeClr val="bg1"/>
                </a:solidFill>
                <a:latin typeface="Calibri" panose="020F0502020204030204" pitchFamily="34" charset="0"/>
                <a:ea typeface="ＭＳ Ｐゴシック" charset="0"/>
                <a:cs typeface="Calibri" panose="020F0502020204030204" pitchFamily="34" charset="0"/>
              </a:rPr>
              <a:t>Arising from gene amplification, which results in constitutive activation of HER2 (ligand </a:t>
            </a:r>
            <a:r>
              <a:rPr lang="en-US" sz="2400" u="sng" dirty="0">
                <a:solidFill>
                  <a:schemeClr val="bg1"/>
                </a:solidFill>
                <a:latin typeface="Calibri" panose="020F0502020204030204" pitchFamily="34" charset="0"/>
                <a:ea typeface="ＭＳ Ｐゴシック" charset="0"/>
                <a:cs typeface="Calibri" panose="020F0502020204030204" pitchFamily="34" charset="0"/>
              </a:rPr>
              <a:t>in</a:t>
            </a:r>
            <a:r>
              <a:rPr lang="en-US" sz="2400" dirty="0">
                <a:solidFill>
                  <a:schemeClr val="bg1"/>
                </a:solidFill>
                <a:latin typeface="Calibri" panose="020F0502020204030204" pitchFamily="34" charset="0"/>
                <a:ea typeface="ＭＳ Ｐゴシック" charset="0"/>
                <a:cs typeface="Calibri" panose="020F0502020204030204" pitchFamily="34" charset="0"/>
              </a:rPr>
              <a:t>dependent)</a:t>
            </a:r>
          </a:p>
          <a:p>
            <a:pPr marL="1193800" indent="-342900">
              <a:spcBef>
                <a:spcPts val="700"/>
              </a:spcBef>
              <a:spcAft>
                <a:spcPts val="1800"/>
              </a:spcAft>
              <a:buSzPct val="80000"/>
              <a:buFont typeface="Courier New"/>
              <a:buChar char="o"/>
              <a:tabLst>
                <a:tab pos="919163" algn="l"/>
              </a:tabLst>
              <a:defRPr/>
            </a:pPr>
            <a:r>
              <a:rPr lang="en-US" sz="2400" dirty="0">
                <a:solidFill>
                  <a:schemeClr val="bg1"/>
                </a:solidFill>
                <a:latin typeface="Calibri" panose="020F0502020204030204" pitchFamily="34" charset="0"/>
                <a:ea typeface="ＭＳ Ｐゴシック" charset="0"/>
                <a:cs typeface="Calibri" panose="020F0502020204030204" pitchFamily="34" charset="0"/>
              </a:rPr>
              <a:t> Antagonized by </a:t>
            </a:r>
            <a:r>
              <a:rPr lang="en-US" sz="2400" dirty="0" err="1">
                <a:solidFill>
                  <a:schemeClr val="bg1"/>
                </a:solidFill>
                <a:latin typeface="Calibri" panose="020F0502020204030204" pitchFamily="34" charset="0"/>
                <a:ea typeface="ＭＳ Ｐゴシック" charset="0"/>
                <a:cs typeface="Calibri" panose="020F0502020204030204" pitchFamily="34" charset="0"/>
              </a:rPr>
              <a:t>trastuzumab</a:t>
            </a:r>
            <a:r>
              <a:rPr lang="en-US" sz="2400" dirty="0">
                <a:solidFill>
                  <a:schemeClr val="bg1"/>
                </a:solidFill>
                <a:latin typeface="Calibri" panose="020F0502020204030204" pitchFamily="34" charset="0"/>
                <a:ea typeface="ＭＳ Ｐゴシック" charset="0"/>
                <a:cs typeface="Calibri" panose="020F0502020204030204" pitchFamily="34" charset="0"/>
              </a:rPr>
              <a:t> </a:t>
            </a:r>
          </a:p>
          <a:p>
            <a:pPr marL="457200" indent="-457200">
              <a:spcBef>
                <a:spcPts val="700"/>
              </a:spcBef>
              <a:spcAft>
                <a:spcPts val="1800"/>
              </a:spcAft>
              <a:buSzPct val="80000"/>
              <a:buFont typeface="Wingdings" charset="2"/>
              <a:buChar char="§"/>
              <a:defRPr/>
            </a:pPr>
            <a:r>
              <a:rPr lang="en-US" sz="2400" dirty="0">
                <a:solidFill>
                  <a:schemeClr val="bg1"/>
                </a:solidFill>
                <a:latin typeface="Calibri" panose="020F0502020204030204" pitchFamily="34" charset="0"/>
                <a:ea typeface="ＭＳ Ｐゴシック" charset="0"/>
                <a:cs typeface="Calibri" panose="020F0502020204030204" pitchFamily="34" charset="0"/>
              </a:rPr>
              <a:t>Co-receptor:</a:t>
            </a:r>
          </a:p>
          <a:p>
            <a:pPr marL="1260475" lvl="1" indent="-342900">
              <a:spcBef>
                <a:spcPts val="700"/>
              </a:spcBef>
              <a:spcAft>
                <a:spcPts val="1800"/>
              </a:spcAft>
              <a:buSzPct val="80000"/>
              <a:buFont typeface="Courier New"/>
              <a:buChar char="o"/>
              <a:defRPr/>
            </a:pPr>
            <a:r>
              <a:rPr lang="en-US" sz="2400" dirty="0">
                <a:solidFill>
                  <a:schemeClr val="bg1"/>
                </a:solidFill>
                <a:latin typeface="Calibri" panose="020F0502020204030204" pitchFamily="34" charset="0"/>
                <a:ea typeface="ＭＳ Ｐゴシック" charset="0"/>
                <a:cs typeface="Calibri" panose="020F0502020204030204" pitchFamily="34" charset="0"/>
              </a:rPr>
              <a:t>For other HER family members especially HER3 </a:t>
            </a:r>
            <a:br>
              <a:rPr lang="en-US" sz="2400" dirty="0">
                <a:solidFill>
                  <a:schemeClr val="bg1"/>
                </a:solidFill>
                <a:latin typeface="Calibri" panose="020F0502020204030204" pitchFamily="34" charset="0"/>
                <a:ea typeface="ＭＳ Ｐゴシック" charset="0"/>
                <a:cs typeface="Calibri" panose="020F0502020204030204" pitchFamily="34" charset="0"/>
              </a:rPr>
            </a:br>
            <a:r>
              <a:rPr lang="en-US" sz="2400" dirty="0">
                <a:solidFill>
                  <a:schemeClr val="bg1"/>
                </a:solidFill>
                <a:latin typeface="Calibri" panose="020F0502020204030204" pitchFamily="34" charset="0"/>
                <a:ea typeface="ＭＳ Ｐゴシック" charset="0"/>
                <a:cs typeface="Calibri" panose="020F0502020204030204" pitchFamily="34" charset="0"/>
              </a:rPr>
              <a:t>(ligand </a:t>
            </a:r>
            <a:r>
              <a:rPr lang="en-US" sz="2400" u="sng" dirty="0">
                <a:solidFill>
                  <a:schemeClr val="bg1"/>
                </a:solidFill>
                <a:latin typeface="Calibri" panose="020F0502020204030204" pitchFamily="34" charset="0"/>
                <a:ea typeface="ＭＳ Ｐゴシック" charset="0"/>
                <a:cs typeface="Calibri" panose="020F0502020204030204" pitchFamily="34" charset="0"/>
              </a:rPr>
              <a:t>de</a:t>
            </a:r>
            <a:r>
              <a:rPr lang="en-US" sz="2400" dirty="0">
                <a:solidFill>
                  <a:schemeClr val="bg1"/>
                </a:solidFill>
                <a:latin typeface="Calibri" panose="020F0502020204030204" pitchFamily="34" charset="0"/>
                <a:ea typeface="ＭＳ Ｐゴシック" charset="0"/>
                <a:cs typeface="Calibri" panose="020F0502020204030204" pitchFamily="34" charset="0"/>
              </a:rPr>
              <a:t>pendent)</a:t>
            </a:r>
          </a:p>
          <a:p>
            <a:pPr marL="1260475" lvl="1" indent="-342900">
              <a:spcBef>
                <a:spcPts val="700"/>
              </a:spcBef>
              <a:spcAft>
                <a:spcPts val="1800"/>
              </a:spcAft>
              <a:buSzPct val="80000"/>
              <a:buFont typeface="Courier New"/>
              <a:buChar char="o"/>
              <a:defRPr/>
            </a:pPr>
            <a:r>
              <a:rPr lang="en-US" sz="2400" dirty="0">
                <a:solidFill>
                  <a:schemeClr val="bg1"/>
                </a:solidFill>
                <a:latin typeface="Calibri" panose="020F0502020204030204" pitchFamily="34" charset="0"/>
                <a:ea typeface="ＭＳ Ｐゴシック" charset="0"/>
                <a:cs typeface="Calibri" panose="020F0502020204030204" pitchFamily="34" charset="0"/>
              </a:rPr>
              <a:t>Antagonized by </a:t>
            </a:r>
            <a:r>
              <a:rPr lang="en-US" sz="2400" dirty="0" err="1">
                <a:solidFill>
                  <a:schemeClr val="bg1"/>
                </a:solidFill>
                <a:latin typeface="Calibri" panose="020F0502020204030204" pitchFamily="34" charset="0"/>
                <a:ea typeface="ＭＳ Ｐゴシック" charset="0"/>
                <a:cs typeface="Calibri" panose="020F0502020204030204" pitchFamily="34" charset="0"/>
              </a:rPr>
              <a:t>pertuzumab</a:t>
            </a:r>
            <a:r>
              <a:rPr lang="en-US" sz="2400" dirty="0">
                <a:solidFill>
                  <a:schemeClr val="bg1"/>
                </a:solidFill>
                <a:latin typeface="Calibri" panose="020F0502020204030204" pitchFamily="34" charset="0"/>
                <a:ea typeface="ＭＳ Ｐゴシック" charset="0"/>
                <a:cs typeface="Calibri" panose="020F0502020204030204" pitchFamily="34" charset="0"/>
              </a:rPr>
              <a:t> </a:t>
            </a:r>
          </a:p>
        </p:txBody>
      </p:sp>
      <p:pic>
        <p:nvPicPr>
          <p:cNvPr id="67587" name="Εικόνα 4">
            <a:extLst>
              <a:ext uri="{FF2B5EF4-FFF2-40B4-BE49-F238E27FC236}">
                <a16:creationId xmlns:a16="http://schemas.microsoft.com/office/drawing/2014/main" id="{F6040540-0B5A-D526-BBA8-69F4C2834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a:extLst>
              <a:ext uri="{FF2B5EF4-FFF2-40B4-BE49-F238E27FC236}">
                <a16:creationId xmlns:a16="http://schemas.microsoft.com/office/drawing/2014/main" id="{B46F5B2E-93FD-AC79-46A4-34F2C571DAFE}"/>
              </a:ext>
            </a:extLst>
          </p:cNvPr>
          <p:cNvSpPr>
            <a:spLocks noChangeArrowheads="1"/>
          </p:cNvSpPr>
          <p:nvPr/>
        </p:nvSpPr>
        <p:spPr bwMode="auto">
          <a:xfrm>
            <a:off x="2171700" y="146051"/>
            <a:ext cx="8250238" cy="930275"/>
          </a:xfrm>
          <a:prstGeom prst="rect">
            <a:avLst/>
          </a:prstGeom>
          <a:noFill/>
          <a:ln w="9525">
            <a:noFill/>
            <a:miter lim="800000"/>
            <a:headEnd/>
            <a:tailEnd/>
          </a:ln>
          <a:effectLst/>
        </p:spPr>
        <p:txBody>
          <a:bodyPr anchor="ctr"/>
          <a:lstStyle/>
          <a:p>
            <a:pPr algn="ctr" eaLnBrk="1" hangingPunct="1">
              <a:lnSpc>
                <a:spcPct val="97000"/>
              </a:lnSpc>
              <a:buClr>
                <a:srgbClr val="000000"/>
              </a:buClr>
              <a:buSzPct val="100000"/>
              <a:buFont typeface="Times New Roman" panose="02020603050405020304" pitchFamily="18" charset="0"/>
              <a:buNone/>
              <a:defRPr/>
            </a:pPr>
            <a:r>
              <a:rPr lang="en-US" sz="3200" dirty="0">
                <a:solidFill>
                  <a:srgbClr val="FFFF00"/>
                </a:solidFill>
                <a:effectLst>
                  <a:outerShdw blurRad="38100" dist="38100" dir="2700000" algn="tl">
                    <a:srgbClr val="000000"/>
                  </a:outerShdw>
                </a:effectLst>
              </a:rPr>
              <a:t>Therapeutic Strategies against H</a:t>
            </a:r>
            <a:r>
              <a:rPr lang="en-GB" sz="3200" dirty="0">
                <a:solidFill>
                  <a:srgbClr val="FFFF00"/>
                </a:solidFill>
                <a:effectLst>
                  <a:outerShdw blurRad="38100" dist="38100" dir="2700000" algn="tl">
                    <a:srgbClr val="000000"/>
                  </a:outerShdw>
                </a:effectLst>
              </a:rPr>
              <a:t>ER-2 receptor</a:t>
            </a:r>
            <a:endParaRPr lang="en-GB" sz="3400" dirty="0">
              <a:solidFill>
                <a:srgbClr val="FFFF00"/>
              </a:solidFill>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34">
            <a:extLst>
              <a:ext uri="{FF2B5EF4-FFF2-40B4-BE49-F238E27FC236}">
                <a16:creationId xmlns:a16="http://schemas.microsoft.com/office/drawing/2014/main" id="{802CD37D-D436-D462-3EAF-8A32B1F7178E}"/>
              </a:ext>
            </a:extLst>
          </p:cNvPr>
          <p:cNvGrpSpPr>
            <a:grpSpLocks/>
          </p:cNvGrpSpPr>
          <p:nvPr/>
        </p:nvGrpSpPr>
        <p:grpSpPr bwMode="auto">
          <a:xfrm>
            <a:off x="1989138" y="1731964"/>
            <a:ext cx="8196262" cy="4510087"/>
            <a:chOff x="293" y="1091"/>
            <a:chExt cx="5163" cy="2841"/>
          </a:xfrm>
        </p:grpSpPr>
        <p:sp>
          <p:nvSpPr>
            <p:cNvPr id="68614" name="Line 2">
              <a:extLst>
                <a:ext uri="{FF2B5EF4-FFF2-40B4-BE49-F238E27FC236}">
                  <a16:creationId xmlns:a16="http://schemas.microsoft.com/office/drawing/2014/main" id="{0D53997A-C441-6157-43BB-561CA0711996}"/>
                </a:ext>
              </a:extLst>
            </p:cNvPr>
            <p:cNvSpPr>
              <a:spLocks noChangeShapeType="1"/>
            </p:cNvSpPr>
            <p:nvPr/>
          </p:nvSpPr>
          <p:spPr bwMode="auto">
            <a:xfrm>
              <a:off x="3669" y="1774"/>
              <a:ext cx="363" cy="817"/>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8615" name="Line 3">
              <a:extLst>
                <a:ext uri="{FF2B5EF4-FFF2-40B4-BE49-F238E27FC236}">
                  <a16:creationId xmlns:a16="http://schemas.microsoft.com/office/drawing/2014/main" id="{EADEE7BC-2A35-BB92-74BB-3A4CB54C57F1}"/>
                </a:ext>
              </a:extLst>
            </p:cNvPr>
            <p:cNvSpPr>
              <a:spLocks noChangeShapeType="1"/>
            </p:cNvSpPr>
            <p:nvPr/>
          </p:nvSpPr>
          <p:spPr bwMode="auto">
            <a:xfrm flipV="1">
              <a:off x="3651" y="2591"/>
              <a:ext cx="381" cy="742"/>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8616" name="Line 4">
              <a:extLst>
                <a:ext uri="{FF2B5EF4-FFF2-40B4-BE49-F238E27FC236}">
                  <a16:creationId xmlns:a16="http://schemas.microsoft.com/office/drawing/2014/main" id="{6C2551B3-7713-6E90-40FC-4A6837CB115E}"/>
                </a:ext>
              </a:extLst>
            </p:cNvPr>
            <p:cNvSpPr>
              <a:spLocks noChangeShapeType="1"/>
            </p:cNvSpPr>
            <p:nvPr/>
          </p:nvSpPr>
          <p:spPr bwMode="auto">
            <a:xfrm>
              <a:off x="3624" y="2591"/>
              <a:ext cx="680" cy="0"/>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8617" name="Rectangle 7">
              <a:extLst>
                <a:ext uri="{FF2B5EF4-FFF2-40B4-BE49-F238E27FC236}">
                  <a16:creationId xmlns:a16="http://schemas.microsoft.com/office/drawing/2014/main" id="{4500B34F-740A-25BC-7D6D-887FC4B45AF8}"/>
                </a:ext>
              </a:extLst>
            </p:cNvPr>
            <p:cNvSpPr>
              <a:spLocks noChangeArrowheads="1"/>
            </p:cNvSpPr>
            <p:nvPr/>
          </p:nvSpPr>
          <p:spPr bwMode="auto">
            <a:xfrm>
              <a:off x="807" y="1347"/>
              <a:ext cx="2886" cy="500"/>
            </a:xfrm>
            <a:prstGeom prst="rect">
              <a:avLst/>
            </a:prstGeom>
            <a:solidFill>
              <a:srgbClr val="969696"/>
            </a:solidFill>
            <a:ln w="31750">
              <a:solidFill>
                <a:srgbClr val="C0C0C0"/>
              </a:solidFill>
              <a:miter lim="800000"/>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lnSpc>
                  <a:spcPct val="90000"/>
                </a:lnSpc>
                <a:buFont typeface="Times" panose="02020603050405020304" pitchFamily="18" charset="0"/>
                <a:buNone/>
              </a:pPr>
              <a:r>
                <a:rPr lang="en-US" altLang="el-GR" sz="2000">
                  <a:solidFill>
                    <a:srgbClr val="FFFFFF"/>
                  </a:solidFill>
                  <a:latin typeface="Calibri" panose="020F0502020204030204" pitchFamily="34" charset="0"/>
                  <a:cs typeface="Arial" panose="020B0604020202020204" pitchFamily="34" charset="0"/>
                </a:rPr>
                <a:t>Monoclonal antibody: trastuzumab</a:t>
              </a:r>
            </a:p>
          </p:txBody>
        </p:sp>
        <p:sp>
          <p:nvSpPr>
            <p:cNvPr id="68618" name="Rectangle 8">
              <a:extLst>
                <a:ext uri="{FF2B5EF4-FFF2-40B4-BE49-F238E27FC236}">
                  <a16:creationId xmlns:a16="http://schemas.microsoft.com/office/drawing/2014/main" id="{6429BF5E-D129-34BB-A9F7-ECE7A0A0E495}"/>
                </a:ext>
              </a:extLst>
            </p:cNvPr>
            <p:cNvSpPr>
              <a:spLocks noChangeArrowheads="1"/>
            </p:cNvSpPr>
            <p:nvPr/>
          </p:nvSpPr>
          <p:spPr bwMode="auto">
            <a:xfrm>
              <a:off x="807" y="1091"/>
              <a:ext cx="2886" cy="250"/>
            </a:xfrm>
            <a:prstGeom prst="rect">
              <a:avLst/>
            </a:prstGeom>
            <a:solidFill>
              <a:srgbClr val="8E0F92"/>
            </a:solidFill>
            <a:ln w="31750">
              <a:solidFill>
                <a:srgbClr val="C0C0C0"/>
              </a:solidFill>
              <a:miter lim="800000"/>
              <a:headEnd/>
              <a:tailEnd/>
            </a:ln>
          </p:spPr>
          <p:txBody>
            <a:bodyPr wrap="none" anchor="ctr"/>
            <a:lstStyle>
              <a:lvl1pPr marL="342900" indent="-342900">
                <a:spcBef>
                  <a:spcPct val="20000"/>
                </a:spcBef>
                <a:buChar char="•"/>
                <a:defRPr sz="2600">
                  <a:solidFill>
                    <a:schemeClr val="bg1"/>
                  </a:solidFill>
                  <a:latin typeface="Arial" panose="020B0604020202020204" pitchFamily="34" charset="0"/>
                </a:defRPr>
              </a:lvl1pPr>
              <a:lvl2pPr>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lvl="1" algn="ctr">
                <a:spcBef>
                  <a:spcPct val="0"/>
                </a:spcBef>
                <a:buNone/>
              </a:pPr>
              <a:r>
                <a:rPr lang="en-US" altLang="el-GR" sz="2000">
                  <a:solidFill>
                    <a:srgbClr val="FFFFFF"/>
                  </a:solidFill>
                  <a:latin typeface="Calibri" panose="020F0502020204030204" pitchFamily="34" charset="0"/>
                  <a:cs typeface="Arial" panose="020B0604020202020204" pitchFamily="34" charset="0"/>
                </a:rPr>
                <a:t> Target expression: HER2</a:t>
              </a:r>
            </a:p>
          </p:txBody>
        </p:sp>
        <p:sp>
          <p:nvSpPr>
            <p:cNvPr id="68619" name="Rectangle 9">
              <a:extLst>
                <a:ext uri="{FF2B5EF4-FFF2-40B4-BE49-F238E27FC236}">
                  <a16:creationId xmlns:a16="http://schemas.microsoft.com/office/drawing/2014/main" id="{4051166D-2500-AE42-C6A0-A53E316D4A65}"/>
                </a:ext>
              </a:extLst>
            </p:cNvPr>
            <p:cNvSpPr>
              <a:spLocks noChangeArrowheads="1"/>
            </p:cNvSpPr>
            <p:nvPr/>
          </p:nvSpPr>
          <p:spPr bwMode="auto">
            <a:xfrm>
              <a:off x="807" y="2338"/>
              <a:ext cx="2886" cy="597"/>
            </a:xfrm>
            <a:prstGeom prst="rect">
              <a:avLst/>
            </a:prstGeom>
            <a:solidFill>
              <a:srgbClr val="969696"/>
            </a:solidFill>
            <a:ln w="31750">
              <a:solidFill>
                <a:srgbClr val="C0C0C0"/>
              </a:solidFill>
              <a:miter lim="800000"/>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lnSpc>
                  <a:spcPct val="90000"/>
                </a:lnSpc>
                <a:buFont typeface="Times" panose="02020603050405020304" pitchFamily="18" charset="0"/>
                <a:buNone/>
              </a:pPr>
              <a:r>
                <a:rPr lang="en-US" altLang="el-GR" sz="2000">
                  <a:solidFill>
                    <a:srgbClr val="FFFFFF"/>
                  </a:solidFill>
                  <a:latin typeface="Calibri" panose="020F0502020204030204" pitchFamily="34" charset="0"/>
                  <a:cs typeface="Arial" panose="020B0604020202020204" pitchFamily="34" charset="0"/>
                </a:rPr>
                <a:t>Highly potent chemotherapy</a:t>
              </a:r>
            </a:p>
            <a:p>
              <a:pPr algn="ctr" eaLnBrk="1" hangingPunct="1">
                <a:lnSpc>
                  <a:spcPct val="90000"/>
                </a:lnSpc>
                <a:buFont typeface="Times" panose="02020603050405020304" pitchFamily="18" charset="0"/>
                <a:buNone/>
              </a:pPr>
              <a:r>
                <a:rPr lang="en-US" altLang="el-GR" sz="2000">
                  <a:solidFill>
                    <a:srgbClr val="FFFFFF"/>
                  </a:solidFill>
                  <a:latin typeface="Calibri" panose="020F0502020204030204" pitchFamily="34" charset="0"/>
                  <a:cs typeface="Arial" panose="020B0604020202020204" pitchFamily="34" charset="0"/>
                </a:rPr>
                <a:t>(maytansine derivative)</a:t>
              </a:r>
            </a:p>
          </p:txBody>
        </p:sp>
        <p:sp>
          <p:nvSpPr>
            <p:cNvPr id="68620" name="Rectangle 10">
              <a:extLst>
                <a:ext uri="{FF2B5EF4-FFF2-40B4-BE49-F238E27FC236}">
                  <a16:creationId xmlns:a16="http://schemas.microsoft.com/office/drawing/2014/main" id="{BC771C64-D894-E8D9-32B9-942DE18B9BF9}"/>
                </a:ext>
              </a:extLst>
            </p:cNvPr>
            <p:cNvSpPr>
              <a:spLocks noChangeArrowheads="1"/>
            </p:cNvSpPr>
            <p:nvPr/>
          </p:nvSpPr>
          <p:spPr bwMode="auto">
            <a:xfrm>
              <a:off x="807" y="2111"/>
              <a:ext cx="2886" cy="227"/>
            </a:xfrm>
            <a:prstGeom prst="rect">
              <a:avLst/>
            </a:prstGeom>
            <a:solidFill>
              <a:srgbClr val="8E0F92"/>
            </a:solidFill>
            <a:ln w="31750">
              <a:solidFill>
                <a:srgbClr val="C0C0C0"/>
              </a:solidFill>
              <a:miter lim="800000"/>
              <a:headEnd/>
              <a:tailEnd/>
            </a:ln>
          </p:spPr>
          <p:txBody>
            <a:bodyPr wrap="none" anchor="ctr"/>
            <a:lstStyle>
              <a:lvl1pPr marL="342900" indent="-342900">
                <a:spcBef>
                  <a:spcPct val="20000"/>
                </a:spcBef>
                <a:buChar char="•"/>
                <a:defRPr sz="2600">
                  <a:solidFill>
                    <a:schemeClr val="bg1"/>
                  </a:solidFill>
                  <a:latin typeface="Arial" panose="020B0604020202020204" pitchFamily="34" charset="0"/>
                </a:defRPr>
              </a:lvl1pPr>
              <a:lvl2pPr>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lvl="1" algn="ctr">
                <a:spcBef>
                  <a:spcPct val="0"/>
                </a:spcBef>
                <a:buNone/>
              </a:pPr>
              <a:r>
                <a:rPr lang="en-US" altLang="el-GR" sz="2000">
                  <a:solidFill>
                    <a:srgbClr val="FFFFFF"/>
                  </a:solidFill>
                  <a:latin typeface="Calibri" panose="020F0502020204030204" pitchFamily="34" charset="0"/>
                  <a:cs typeface="Arial" panose="020B0604020202020204" pitchFamily="34" charset="0"/>
                </a:rPr>
                <a:t> Cytotoxic agent: DM1</a:t>
              </a:r>
            </a:p>
          </p:txBody>
        </p:sp>
        <p:sp>
          <p:nvSpPr>
            <p:cNvPr id="68621" name="Rectangle 11">
              <a:extLst>
                <a:ext uri="{FF2B5EF4-FFF2-40B4-BE49-F238E27FC236}">
                  <a16:creationId xmlns:a16="http://schemas.microsoft.com/office/drawing/2014/main" id="{B3C3C823-FFD3-7BF3-7C65-97930DA4A65E}"/>
                </a:ext>
              </a:extLst>
            </p:cNvPr>
            <p:cNvSpPr>
              <a:spLocks noChangeArrowheads="1"/>
            </p:cNvSpPr>
            <p:nvPr/>
          </p:nvSpPr>
          <p:spPr bwMode="auto">
            <a:xfrm>
              <a:off x="806" y="3478"/>
              <a:ext cx="2908" cy="454"/>
            </a:xfrm>
            <a:prstGeom prst="rect">
              <a:avLst/>
            </a:prstGeom>
            <a:solidFill>
              <a:srgbClr val="969696"/>
            </a:solidFill>
            <a:ln w="31750">
              <a:solidFill>
                <a:srgbClr val="C0C0C0"/>
              </a:solidFill>
              <a:miter lim="800000"/>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lnSpc>
                  <a:spcPct val="90000"/>
                </a:lnSpc>
                <a:spcBef>
                  <a:spcPct val="0"/>
                </a:spcBef>
                <a:buFontTx/>
                <a:buNone/>
              </a:pPr>
              <a:r>
                <a:rPr lang="en-US" altLang="el-GR" sz="2000">
                  <a:solidFill>
                    <a:srgbClr val="FFFFFF"/>
                  </a:solidFill>
                  <a:latin typeface="Calibri" panose="020F0502020204030204" pitchFamily="34" charset="0"/>
                  <a:cs typeface="Arial" panose="020B0604020202020204" pitchFamily="34" charset="0"/>
                </a:rPr>
                <a:t>Systemically stable</a:t>
              </a:r>
            </a:p>
            <a:p>
              <a:pPr algn="ctr">
                <a:lnSpc>
                  <a:spcPct val="90000"/>
                </a:lnSpc>
                <a:spcBef>
                  <a:spcPct val="0"/>
                </a:spcBef>
                <a:buFontTx/>
                <a:buNone/>
              </a:pPr>
              <a:r>
                <a:rPr lang="en-US" altLang="el-GR" sz="2000">
                  <a:solidFill>
                    <a:srgbClr val="FFFFFF"/>
                  </a:solidFill>
                  <a:latin typeface="Calibri" panose="020F0502020204030204" pitchFamily="34" charset="0"/>
                  <a:cs typeface="Arial" panose="020B0604020202020204" pitchFamily="34" charset="0"/>
                </a:rPr>
                <a:t>Breaks down in target cancer cell</a:t>
              </a:r>
            </a:p>
          </p:txBody>
        </p:sp>
        <p:sp>
          <p:nvSpPr>
            <p:cNvPr id="68622" name="Rectangle 12">
              <a:extLst>
                <a:ext uri="{FF2B5EF4-FFF2-40B4-BE49-F238E27FC236}">
                  <a16:creationId xmlns:a16="http://schemas.microsoft.com/office/drawing/2014/main" id="{EC5C7B49-E0AF-CD59-CCAB-C6E932FC602F}"/>
                </a:ext>
              </a:extLst>
            </p:cNvPr>
            <p:cNvSpPr>
              <a:spLocks noChangeArrowheads="1"/>
            </p:cNvSpPr>
            <p:nvPr/>
          </p:nvSpPr>
          <p:spPr bwMode="auto">
            <a:xfrm>
              <a:off x="806" y="3206"/>
              <a:ext cx="2908" cy="272"/>
            </a:xfrm>
            <a:prstGeom prst="rect">
              <a:avLst/>
            </a:prstGeom>
            <a:solidFill>
              <a:srgbClr val="8E0F92"/>
            </a:solidFill>
            <a:ln w="31750">
              <a:solidFill>
                <a:srgbClr val="C0C0C0"/>
              </a:solidFill>
              <a:miter lim="800000"/>
              <a:headEnd/>
              <a:tailEnd/>
            </a:ln>
          </p:spPr>
          <p:txBody>
            <a:bodyPr wrap="none" anchor="ctr"/>
            <a:lstStyle>
              <a:lvl1pPr marL="342900" indent="-342900">
                <a:spcBef>
                  <a:spcPct val="20000"/>
                </a:spcBef>
                <a:buChar char="•"/>
                <a:defRPr sz="2600">
                  <a:solidFill>
                    <a:schemeClr val="bg1"/>
                  </a:solidFill>
                  <a:latin typeface="Arial" panose="020B0604020202020204" pitchFamily="34" charset="0"/>
                </a:defRPr>
              </a:lvl1pPr>
              <a:lvl2pPr>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lvl="1" algn="ctr">
                <a:spcBef>
                  <a:spcPct val="0"/>
                </a:spcBef>
                <a:buNone/>
              </a:pPr>
              <a:r>
                <a:rPr lang="en-US" altLang="el-GR" sz="2000">
                  <a:solidFill>
                    <a:srgbClr val="FFFFFF"/>
                  </a:solidFill>
                  <a:latin typeface="Calibri" panose="020F0502020204030204" pitchFamily="34" charset="0"/>
                  <a:cs typeface="Arial" panose="020B0604020202020204" pitchFamily="34" charset="0"/>
                </a:rPr>
                <a:t>Linker</a:t>
              </a:r>
            </a:p>
          </p:txBody>
        </p:sp>
        <p:sp>
          <p:nvSpPr>
            <p:cNvPr id="68623" name="Text Box 13">
              <a:extLst>
                <a:ext uri="{FF2B5EF4-FFF2-40B4-BE49-F238E27FC236}">
                  <a16:creationId xmlns:a16="http://schemas.microsoft.com/office/drawing/2014/main" id="{D5652DE5-72C5-C51F-7B42-CEF57CD83505}"/>
                </a:ext>
              </a:extLst>
            </p:cNvPr>
            <p:cNvSpPr txBox="1">
              <a:spLocks noChangeArrowheads="1"/>
            </p:cNvSpPr>
            <p:nvPr/>
          </p:nvSpPr>
          <p:spPr bwMode="auto">
            <a:xfrm>
              <a:off x="4227" y="3113"/>
              <a:ext cx="11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lgDash"/>
                  <a:miter lim="800000"/>
                  <a:headEnd/>
                  <a:tailEnd/>
                </a14:hiddenLine>
              </a:ext>
            </a:extLst>
          </p:spPr>
          <p:txBody>
            <a:bodyPr lIns="0" tIns="0" rIns="0" bIns="91440" anchor="b">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lnSpc>
                  <a:spcPct val="80000"/>
                </a:lnSpc>
                <a:spcBef>
                  <a:spcPct val="50000"/>
                </a:spcBef>
                <a:spcAft>
                  <a:spcPct val="15000"/>
                </a:spcAft>
                <a:buFontTx/>
                <a:buNone/>
              </a:pPr>
              <a:r>
                <a:rPr lang="en-US" altLang="el-GR" sz="2400">
                  <a:solidFill>
                    <a:srgbClr val="FFFF00"/>
                  </a:solidFill>
                  <a:latin typeface="Calibri" panose="020F0502020204030204" pitchFamily="34" charset="0"/>
                  <a:cs typeface="Arial" panose="020B0604020202020204" pitchFamily="34" charset="0"/>
                </a:rPr>
                <a:t>T-DM1</a:t>
              </a:r>
            </a:p>
          </p:txBody>
        </p:sp>
        <p:pic>
          <p:nvPicPr>
            <p:cNvPr id="68624" name="Picture 14" descr="GreenWithSpikes">
              <a:extLst>
                <a:ext uri="{FF2B5EF4-FFF2-40B4-BE49-F238E27FC236}">
                  <a16:creationId xmlns:a16="http://schemas.microsoft.com/office/drawing/2014/main" id="{C373A57A-3D8C-8B14-9A64-37173E738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47202">
              <a:off x="4544" y="1861"/>
              <a:ext cx="912"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5" name="Picture 15" descr="Green_Y_No_Spikes">
              <a:extLst>
                <a:ext uri="{FF2B5EF4-FFF2-40B4-BE49-F238E27FC236}">
                  <a16:creationId xmlns:a16="http://schemas.microsoft.com/office/drawing/2014/main" id="{63DA157A-2464-E915-8D2C-B4E3B8A35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75180">
              <a:off x="293" y="1145"/>
              <a:ext cx="419"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6" name="Picture 16" descr="JustSpikes">
              <a:extLst>
                <a:ext uri="{FF2B5EF4-FFF2-40B4-BE49-F238E27FC236}">
                  <a16:creationId xmlns:a16="http://schemas.microsoft.com/office/drawing/2014/main" id="{6897B92A-6A4E-1F9D-92A0-EBAAF42092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 y="2299"/>
              <a:ext cx="30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17" descr="JustBar">
              <a:extLst>
                <a:ext uri="{FF2B5EF4-FFF2-40B4-BE49-F238E27FC236}">
                  <a16:creationId xmlns:a16="http://schemas.microsoft.com/office/drawing/2014/main" id="{3678FEEE-0CDB-09DC-89E8-93381E4DB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213">
              <a:off x="318" y="3546"/>
              <a:ext cx="282"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1" name="Rectangle 2">
            <a:extLst>
              <a:ext uri="{FF2B5EF4-FFF2-40B4-BE49-F238E27FC236}">
                <a16:creationId xmlns:a16="http://schemas.microsoft.com/office/drawing/2014/main" id="{944D5AC2-A691-B496-66F9-31138B698B50}"/>
              </a:ext>
            </a:extLst>
          </p:cNvPr>
          <p:cNvSpPr>
            <a:spLocks noChangeArrowheads="1"/>
          </p:cNvSpPr>
          <p:nvPr/>
        </p:nvSpPr>
        <p:spPr bwMode="auto">
          <a:xfrm>
            <a:off x="1844675" y="277813"/>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endParaRPr lang="en-US" altLang="el-GR" sz="3200">
              <a:solidFill>
                <a:schemeClr val="tx1"/>
              </a:solidFill>
              <a:latin typeface="Calibri" panose="020F0502020204030204" pitchFamily="34" charset="0"/>
              <a:cs typeface="Arial" panose="020B0604020202020204" pitchFamily="34" charset="0"/>
            </a:endParaRPr>
          </a:p>
        </p:txBody>
      </p:sp>
      <p:sp>
        <p:nvSpPr>
          <p:cNvPr id="68612" name="Rectangle 18">
            <a:extLst>
              <a:ext uri="{FF2B5EF4-FFF2-40B4-BE49-F238E27FC236}">
                <a16:creationId xmlns:a16="http://schemas.microsoft.com/office/drawing/2014/main" id="{E0B1111D-C956-4C91-0C1C-CC7CCEDC42AD}"/>
              </a:ext>
            </a:extLst>
          </p:cNvPr>
          <p:cNvSpPr>
            <a:spLocks noGrp="1" noChangeArrowheads="1"/>
          </p:cNvSpPr>
          <p:nvPr>
            <p:ph type="title"/>
          </p:nvPr>
        </p:nvSpPr>
        <p:spPr>
          <a:xfrm>
            <a:off x="2246313" y="144463"/>
            <a:ext cx="8229600" cy="1143000"/>
          </a:xfrm>
        </p:spPr>
        <p:txBody>
          <a:bodyPr/>
          <a:lstStyle/>
          <a:p>
            <a:pPr eaLnBrk="1" hangingPunct="1"/>
            <a:r>
              <a:rPr lang="en-GB" altLang="el-GR" sz="3200">
                <a:solidFill>
                  <a:srgbClr val="FFFF00"/>
                </a:solidFill>
              </a:rPr>
              <a:t>T-DM1: the first-in-class HER2-targeted </a:t>
            </a:r>
            <a:br>
              <a:rPr lang="en-GB" altLang="el-GR" sz="3200">
                <a:solidFill>
                  <a:srgbClr val="FFFF00"/>
                </a:solidFill>
              </a:rPr>
            </a:br>
            <a:r>
              <a:rPr lang="en-GB" altLang="el-GR" sz="3200">
                <a:solidFill>
                  <a:srgbClr val="FFFF00"/>
                </a:solidFill>
              </a:rPr>
              <a:t>antibody-drug conjugate </a:t>
            </a:r>
            <a:endParaRPr lang="en-US" altLang="el-GR" sz="3200">
              <a:solidFill>
                <a:srgbClr val="FFFF00"/>
              </a:solidFill>
            </a:endParaRPr>
          </a:p>
        </p:txBody>
      </p:sp>
      <p:pic>
        <p:nvPicPr>
          <p:cNvPr id="68613" name="Εικόνα 4">
            <a:extLst>
              <a:ext uri="{FF2B5EF4-FFF2-40B4-BE49-F238E27FC236}">
                <a16:creationId xmlns:a16="http://schemas.microsoft.com/office/drawing/2014/main" id="{2CD44C3F-F557-3D28-5361-FE73888192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214" name="Picture 6" descr="35477_T-DM1_MOA_steps1">
            <a:extLst>
              <a:ext uri="{FF2B5EF4-FFF2-40B4-BE49-F238E27FC236}">
                <a16:creationId xmlns:a16="http://schemas.microsoft.com/office/drawing/2014/main" id="{C4DEB790-B8E7-8D26-E541-4C95D1A2C1E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8" y="1392239"/>
            <a:ext cx="8647112"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a:extLst>
              <a:ext uri="{FF2B5EF4-FFF2-40B4-BE49-F238E27FC236}">
                <a16:creationId xmlns:a16="http://schemas.microsoft.com/office/drawing/2014/main" id="{9F9475EC-195E-81DD-3B6D-8EC75EBAC1CA}"/>
              </a:ext>
            </a:extLst>
          </p:cNvPr>
          <p:cNvSpPr>
            <a:spLocks noGrp="1" noChangeArrowheads="1"/>
          </p:cNvSpPr>
          <p:nvPr>
            <p:ph type="title"/>
          </p:nvPr>
        </p:nvSpPr>
        <p:spPr>
          <a:xfrm>
            <a:off x="2276475" y="163513"/>
            <a:ext cx="8229600" cy="1143000"/>
          </a:xfrm>
        </p:spPr>
        <p:txBody>
          <a:bodyPr/>
          <a:lstStyle/>
          <a:p>
            <a:pPr eaLnBrk="1" hangingPunct="1"/>
            <a:r>
              <a:rPr lang="en-US" altLang="el-GR" sz="3200">
                <a:solidFill>
                  <a:srgbClr val="FFFF00"/>
                </a:solidFill>
              </a:rPr>
              <a:t>T-DM1 selectively delivers a highly toxic payload to HER2-positive tumor cells</a:t>
            </a:r>
            <a:endParaRPr lang="en-GB" altLang="el-GR" sz="3200">
              <a:solidFill>
                <a:srgbClr val="FFFF00"/>
              </a:solidFill>
            </a:endParaRPr>
          </a:p>
        </p:txBody>
      </p:sp>
      <p:sp>
        <p:nvSpPr>
          <p:cNvPr id="478219" name="Text Box 11">
            <a:extLst>
              <a:ext uri="{FF2B5EF4-FFF2-40B4-BE49-F238E27FC236}">
                <a16:creationId xmlns:a16="http://schemas.microsoft.com/office/drawing/2014/main" id="{5E946514-E29A-E8A5-4F44-A4F674ADC6F9}"/>
              </a:ext>
            </a:extLst>
          </p:cNvPr>
          <p:cNvSpPr txBox="1">
            <a:spLocks noChangeArrowheads="1"/>
          </p:cNvSpPr>
          <p:nvPr/>
        </p:nvSpPr>
        <p:spPr bwMode="auto">
          <a:xfrm>
            <a:off x="1793876" y="3719513"/>
            <a:ext cx="31480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50000"/>
              </a:spcBef>
              <a:buClr>
                <a:srgbClr val="491DEB"/>
              </a:buClr>
              <a:buFont typeface="Wingdings" panose="05000000000000000000" pitchFamily="2" charset="2"/>
              <a:buNone/>
            </a:pPr>
            <a:r>
              <a:rPr lang="en-GB" altLang="el-GR" sz="1600">
                <a:solidFill>
                  <a:srgbClr val="7AC142"/>
                </a:solidFill>
                <a:latin typeface="Calibri" panose="020F0502020204030204" pitchFamily="34" charset="0"/>
                <a:cs typeface="Arial" panose="020B0604020202020204" pitchFamily="34" charset="0"/>
              </a:rPr>
              <a:t>Receptor-T-DM1 complex is internalized into HER2-positive cancer cell</a:t>
            </a:r>
          </a:p>
        </p:txBody>
      </p:sp>
      <p:sp>
        <p:nvSpPr>
          <p:cNvPr id="478220" name="Text Box 12">
            <a:extLst>
              <a:ext uri="{FF2B5EF4-FFF2-40B4-BE49-F238E27FC236}">
                <a16:creationId xmlns:a16="http://schemas.microsoft.com/office/drawing/2014/main" id="{7DDECA48-7D09-67AF-C28A-31A2C539AC33}"/>
              </a:ext>
            </a:extLst>
          </p:cNvPr>
          <p:cNvSpPr txBox="1">
            <a:spLocks noChangeArrowheads="1"/>
          </p:cNvSpPr>
          <p:nvPr/>
        </p:nvSpPr>
        <p:spPr bwMode="auto">
          <a:xfrm>
            <a:off x="7880351" y="3822701"/>
            <a:ext cx="26082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50000"/>
              </a:spcBef>
              <a:buClr>
                <a:srgbClr val="491DEB"/>
              </a:buClr>
              <a:buFont typeface="Wingdings" panose="05000000000000000000" pitchFamily="2" charset="2"/>
              <a:buNone/>
            </a:pPr>
            <a:r>
              <a:rPr lang="en-US" altLang="el-GR" sz="1600">
                <a:solidFill>
                  <a:srgbClr val="7AC142"/>
                </a:solidFill>
                <a:latin typeface="Calibri" panose="020F0502020204030204" pitchFamily="34" charset="0"/>
                <a:cs typeface="Arial" panose="020B0604020202020204" pitchFamily="34" charset="0"/>
              </a:rPr>
              <a:t>Potent antimicrotubule agent is released once inside the HER2-positive</a:t>
            </a:r>
            <a:br>
              <a:rPr lang="en-US" altLang="el-GR" sz="1600">
                <a:solidFill>
                  <a:srgbClr val="7AC142"/>
                </a:solidFill>
                <a:latin typeface="Calibri" panose="020F0502020204030204" pitchFamily="34" charset="0"/>
                <a:cs typeface="Arial" panose="020B0604020202020204" pitchFamily="34" charset="0"/>
              </a:rPr>
            </a:br>
            <a:r>
              <a:rPr lang="en-US" altLang="el-GR" sz="1600">
                <a:solidFill>
                  <a:srgbClr val="7AC142"/>
                </a:solidFill>
                <a:latin typeface="Calibri" panose="020F0502020204030204" pitchFamily="34" charset="0"/>
                <a:cs typeface="Arial" panose="020B0604020202020204" pitchFamily="34" charset="0"/>
              </a:rPr>
              <a:t>tumor cell</a:t>
            </a:r>
          </a:p>
        </p:txBody>
      </p:sp>
      <p:pic>
        <p:nvPicPr>
          <p:cNvPr id="478210" name="Picture 2" descr="35477_T-DM1_MOA_steps6">
            <a:extLst>
              <a:ext uri="{FF2B5EF4-FFF2-40B4-BE49-F238E27FC236}">
                <a16:creationId xmlns:a16="http://schemas.microsoft.com/office/drawing/2014/main" id="{C4A5251F-D76B-265E-D725-70746489661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413" y="2733675"/>
            <a:ext cx="8640762"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1" name="Picture 3" descr="35477_T-DM1_MOA_steps2">
            <a:extLst>
              <a:ext uri="{FF2B5EF4-FFF2-40B4-BE49-F238E27FC236}">
                <a16:creationId xmlns:a16="http://schemas.microsoft.com/office/drawing/2014/main" id="{E5C223E0-E8BD-23D7-65A1-67E1EACBAE9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1175" y="2755901"/>
            <a:ext cx="87249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2" name="Picture 4" descr="35477_T-DM1_MOA_steps3">
            <a:extLst>
              <a:ext uri="{FF2B5EF4-FFF2-40B4-BE49-F238E27FC236}">
                <a16:creationId xmlns:a16="http://schemas.microsoft.com/office/drawing/2014/main" id="{532D8434-87C2-D44C-BCB1-A980E9BB919B}"/>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0701" y="2697164"/>
            <a:ext cx="8748713"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3" name="Picture 5" descr="35477_T-DM1_MOA_steps4">
            <a:extLst>
              <a:ext uri="{FF2B5EF4-FFF2-40B4-BE49-F238E27FC236}">
                <a16:creationId xmlns:a16="http://schemas.microsoft.com/office/drawing/2014/main" id="{FA16750E-E5CF-292A-A997-553BD6BEE64E}"/>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3388" y="2708275"/>
            <a:ext cx="8640762"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5" name="Picture 7" descr="GreenWithSpikes">
            <a:extLst>
              <a:ext uri="{FF2B5EF4-FFF2-40B4-BE49-F238E27FC236}">
                <a16:creationId xmlns:a16="http://schemas.microsoft.com/office/drawing/2014/main" id="{C73EEE1D-91CD-BA46-18CB-D595C2DE5231}"/>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900000">
            <a:off x="4899025" y="1730376"/>
            <a:ext cx="9271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6" name="Picture 8" descr="JustSpikes">
            <a:extLst>
              <a:ext uri="{FF2B5EF4-FFF2-40B4-BE49-F238E27FC236}">
                <a16:creationId xmlns:a16="http://schemas.microsoft.com/office/drawing/2014/main" id="{EB90AF95-C265-6668-53AC-1D2C3053CCF1}"/>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4764" y="4349750"/>
            <a:ext cx="2952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217" name="Picture 9" descr="JustSpikes">
            <a:extLst>
              <a:ext uri="{FF2B5EF4-FFF2-40B4-BE49-F238E27FC236}">
                <a16:creationId xmlns:a16="http://schemas.microsoft.com/office/drawing/2014/main" id="{92DC5013-B314-EDDE-2EC7-75DF88BAFC40}"/>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4651" y="4987925"/>
            <a:ext cx="2571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8218" name="Text Box 10">
            <a:extLst>
              <a:ext uri="{FF2B5EF4-FFF2-40B4-BE49-F238E27FC236}">
                <a16:creationId xmlns:a16="http://schemas.microsoft.com/office/drawing/2014/main" id="{6CEBA761-0922-74FC-C1E9-7AD09A79A13F}"/>
              </a:ext>
            </a:extLst>
          </p:cNvPr>
          <p:cNvSpPr txBox="1">
            <a:spLocks noChangeArrowheads="1"/>
          </p:cNvSpPr>
          <p:nvPr/>
        </p:nvSpPr>
        <p:spPr bwMode="auto">
          <a:xfrm>
            <a:off x="7148513" y="1870076"/>
            <a:ext cx="314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50000"/>
              </a:spcBef>
              <a:buClr>
                <a:srgbClr val="491DEB"/>
              </a:buClr>
              <a:buFont typeface="Wingdings" panose="05000000000000000000" pitchFamily="2" charset="2"/>
              <a:buNone/>
            </a:pPr>
            <a:r>
              <a:rPr lang="en-US" altLang="el-GR" sz="1600">
                <a:latin typeface="Calibri" panose="020F0502020204030204" pitchFamily="34" charset="0"/>
                <a:cs typeface="Arial" panose="020B0604020202020204" pitchFamily="34" charset="0"/>
              </a:rPr>
              <a:t>T-DM1 binds to the HER2 protein on cancer cells</a:t>
            </a:r>
          </a:p>
        </p:txBody>
      </p:sp>
      <p:pic>
        <p:nvPicPr>
          <p:cNvPr id="478221" name="Picture 13" descr="JustSpikes">
            <a:extLst>
              <a:ext uri="{FF2B5EF4-FFF2-40B4-BE49-F238E27FC236}">
                <a16:creationId xmlns:a16="http://schemas.microsoft.com/office/drawing/2014/main" id="{6BE70663-5C1F-33B5-B7C5-B33D0877920A}"/>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5126" y="4525964"/>
            <a:ext cx="2571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792" name="Rectangle 17">
            <a:extLst>
              <a:ext uri="{FF2B5EF4-FFF2-40B4-BE49-F238E27FC236}">
                <a16:creationId xmlns:a16="http://schemas.microsoft.com/office/drawing/2014/main" id="{27877BC0-92D8-AA31-46E0-361911C3757F}"/>
              </a:ext>
            </a:extLst>
          </p:cNvPr>
          <p:cNvSpPr>
            <a:spLocks noChangeArrowheads="1"/>
          </p:cNvSpPr>
          <p:nvPr/>
        </p:nvSpPr>
        <p:spPr bwMode="auto">
          <a:xfrm>
            <a:off x="1581150" y="6096001"/>
            <a:ext cx="9086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marL="225425" indent="-225425" defTabSz="571500">
              <a:spcBef>
                <a:spcPct val="20000"/>
              </a:spcBef>
              <a:buChar char="•"/>
              <a:defRPr sz="2600">
                <a:solidFill>
                  <a:schemeClr val="bg1"/>
                </a:solidFill>
                <a:latin typeface="Arial" panose="020B0604020202020204" pitchFamily="34" charset="0"/>
              </a:defRPr>
            </a:lvl1pPr>
            <a:lvl2pPr marL="742950" indent="-285750" defTabSz="571500">
              <a:spcBef>
                <a:spcPct val="20000"/>
              </a:spcBef>
              <a:buChar char="–"/>
              <a:defRPr sz="2400">
                <a:solidFill>
                  <a:schemeClr val="bg1"/>
                </a:solidFill>
                <a:latin typeface="Arial" panose="020B0604020202020204" pitchFamily="34" charset="0"/>
              </a:defRPr>
            </a:lvl2pPr>
            <a:lvl3pPr marL="1143000" indent="-228600" defTabSz="571500">
              <a:spcBef>
                <a:spcPct val="20000"/>
              </a:spcBef>
              <a:buChar char="•"/>
              <a:defRPr sz="2400">
                <a:solidFill>
                  <a:schemeClr val="bg1"/>
                </a:solidFill>
                <a:latin typeface="Arial" panose="020B0604020202020204" pitchFamily="34" charset="0"/>
              </a:defRPr>
            </a:lvl3pPr>
            <a:lvl4pPr marL="1600200" indent="-228600" defTabSz="571500">
              <a:spcBef>
                <a:spcPct val="20000"/>
              </a:spcBef>
              <a:buChar char="–"/>
              <a:defRPr sz="2200">
                <a:solidFill>
                  <a:schemeClr val="bg1"/>
                </a:solidFill>
                <a:latin typeface="Arial" panose="020B0604020202020204" pitchFamily="34" charset="0"/>
              </a:defRPr>
            </a:lvl4pPr>
            <a:lvl5pPr marL="2057400" indent="-228600" defTabSz="571500">
              <a:spcBef>
                <a:spcPct val="20000"/>
              </a:spcBef>
              <a:buChar char="»"/>
              <a:defRPr sz="2000">
                <a:solidFill>
                  <a:schemeClr val="bg1"/>
                </a:solidFill>
                <a:latin typeface="Arial" panose="020B0604020202020204" pitchFamily="34" charset="0"/>
              </a:defRPr>
            </a:lvl5pPr>
            <a:lvl6pPr marL="2514600" indent="-228600" defTabSz="5715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defTabSz="5715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defTabSz="5715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defTabSz="5715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spcAft>
                <a:spcPct val="15000"/>
              </a:spcAft>
              <a:buClr>
                <a:srgbClr val="FF6600"/>
              </a:buClr>
            </a:pPr>
            <a:r>
              <a:rPr lang="en-US" altLang="el-GR" sz="2000">
                <a:latin typeface="Calibri" panose="020F0502020204030204" pitchFamily="34" charset="0"/>
                <a:cs typeface="Arial" panose="020B0604020202020204" pitchFamily="34" charset="0"/>
              </a:rPr>
              <a:t>Trastuzumab-like activity by binding to HER</a:t>
            </a:r>
            <a:r>
              <a:rPr lang="el-GR" altLang="el-GR" sz="2000">
                <a:latin typeface="Calibri" panose="020F0502020204030204" pitchFamily="34" charset="0"/>
                <a:cs typeface="Arial" panose="020B0604020202020204" pitchFamily="34" charset="0"/>
              </a:rPr>
              <a:t>-</a:t>
            </a:r>
            <a:r>
              <a:rPr lang="en-US" altLang="el-GR" sz="2000">
                <a:latin typeface="Calibri" panose="020F0502020204030204" pitchFamily="34" charset="0"/>
                <a:cs typeface="Arial" panose="020B0604020202020204" pitchFamily="34" charset="0"/>
              </a:rPr>
              <a:t>2</a:t>
            </a:r>
          </a:p>
          <a:p>
            <a:pPr eaLnBrk="1" hangingPunct="1">
              <a:spcBef>
                <a:spcPct val="0"/>
              </a:spcBef>
              <a:spcAft>
                <a:spcPct val="15000"/>
              </a:spcAft>
              <a:buClr>
                <a:srgbClr val="FF6600"/>
              </a:buClr>
            </a:pPr>
            <a:r>
              <a:rPr lang="en-US" altLang="el-GR" sz="2000">
                <a:latin typeface="Calibri" panose="020F0502020204030204" pitchFamily="34" charset="0"/>
                <a:cs typeface="Arial" panose="020B0604020202020204" pitchFamily="34" charset="0"/>
              </a:rPr>
              <a:t>Targeted intracellular delivery of a potent anti</a:t>
            </a:r>
            <a:r>
              <a:rPr lang="el-GR" altLang="el-GR" sz="2000">
                <a:latin typeface="Calibri" panose="020F0502020204030204" pitchFamily="34" charset="0"/>
                <a:cs typeface="Arial" panose="020B0604020202020204" pitchFamily="34" charset="0"/>
              </a:rPr>
              <a:t>-</a:t>
            </a:r>
            <a:r>
              <a:rPr lang="en-US" altLang="el-GR" sz="2000">
                <a:latin typeface="Calibri" panose="020F0502020204030204" pitchFamily="34" charset="0"/>
                <a:cs typeface="Arial" panose="020B0604020202020204" pitchFamily="34" charset="0"/>
              </a:rPr>
              <a:t>microtubule agent, DM1</a:t>
            </a:r>
          </a:p>
        </p:txBody>
      </p:sp>
      <p:pic>
        <p:nvPicPr>
          <p:cNvPr id="70672" name="Εικόνα 4">
            <a:extLst>
              <a:ext uri="{FF2B5EF4-FFF2-40B4-BE49-F238E27FC236}">
                <a16:creationId xmlns:a16="http://schemas.microsoft.com/office/drawing/2014/main" id="{AC1710FF-6757-5A2D-E33F-E12529C533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78215"/>
                                        </p:tgtEl>
                                        <p:attrNameLst>
                                          <p:attrName>style.visibility</p:attrName>
                                        </p:attrNameLst>
                                      </p:cBhvr>
                                      <p:to>
                                        <p:strVal val="visible"/>
                                      </p:to>
                                    </p:set>
                                    <p:animEffect transition="in" filter="fade">
                                      <p:cBhvr>
                                        <p:cTn id="7" dur="500"/>
                                        <p:tgtEl>
                                          <p:spTgt spid="478215"/>
                                        </p:tgtEl>
                                      </p:cBhvr>
                                    </p:animEffect>
                                  </p:childTnLst>
                                </p:cTn>
                              </p:par>
                              <p:par>
                                <p:cTn id="8" presetID="35" presetClass="path" presetSubtype="0" accel="50000" decel="50000" fill="hold" nodeType="withEffect">
                                  <p:stCondLst>
                                    <p:cond delay="0"/>
                                  </p:stCondLst>
                                  <p:childTnLst>
                                    <p:animMotion origin="layout" path="M -1.66667E-6 4.07407E-6 L -0.15312 -0.04815 " pathEditMode="relative" rAng="0" ptsTypes="AA">
                                      <p:cBhvr>
                                        <p:cTn id="9" dur="1000" spd="-100000" fill="hold"/>
                                        <p:tgtEl>
                                          <p:spTgt spid="478215"/>
                                        </p:tgtEl>
                                        <p:attrNameLst>
                                          <p:attrName>ppt_x</p:attrName>
                                          <p:attrName>ppt_y</p:attrName>
                                        </p:attrNameLst>
                                      </p:cBhvr>
                                      <p:rCtr x="-7656" y="-2407"/>
                                    </p:animMotion>
                                  </p:childTnLst>
                                </p:cTn>
                              </p:par>
                              <p:par>
                                <p:cTn id="10" presetID="10" presetClass="entr" presetSubtype="0" fill="hold" nodeType="withEffect">
                                  <p:stCondLst>
                                    <p:cond delay="800"/>
                                  </p:stCondLst>
                                  <p:childTnLst>
                                    <p:set>
                                      <p:cBhvr>
                                        <p:cTn id="11" dur="1" fill="hold">
                                          <p:stCondLst>
                                            <p:cond delay="0"/>
                                          </p:stCondLst>
                                        </p:cTn>
                                        <p:tgtEl>
                                          <p:spTgt spid="478218"/>
                                        </p:tgtEl>
                                        <p:attrNameLst>
                                          <p:attrName>style.visibility</p:attrName>
                                        </p:attrNameLst>
                                      </p:cBhvr>
                                      <p:to>
                                        <p:strVal val="visible"/>
                                      </p:to>
                                    </p:set>
                                    <p:animEffect transition="in" filter="fade">
                                      <p:cBhvr>
                                        <p:cTn id="12" dur="500"/>
                                        <p:tgtEl>
                                          <p:spTgt spid="4782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478218"/>
                                        </p:tgtEl>
                                      </p:cBhvr>
                                    </p:animEffect>
                                    <p:set>
                                      <p:cBhvr>
                                        <p:cTn id="17" dur="1" fill="hold">
                                          <p:stCondLst>
                                            <p:cond delay="499"/>
                                          </p:stCondLst>
                                        </p:cTn>
                                        <p:tgtEl>
                                          <p:spTgt spid="478218"/>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7821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78215"/>
                                        </p:tgtEl>
                                      </p:cBhvr>
                                    </p:animEffect>
                                    <p:set>
                                      <p:cBhvr>
                                        <p:cTn id="22" dur="1" fill="hold">
                                          <p:stCondLst>
                                            <p:cond delay="499"/>
                                          </p:stCondLst>
                                        </p:cTn>
                                        <p:tgtEl>
                                          <p:spTgt spid="47821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78211"/>
                                        </p:tgtEl>
                                        <p:attrNameLst>
                                          <p:attrName>style.visibility</p:attrName>
                                        </p:attrNameLst>
                                      </p:cBhvr>
                                      <p:to>
                                        <p:strVal val="visible"/>
                                      </p:to>
                                    </p:set>
                                  </p:childTnLst>
                                </p:cTn>
                              </p:par>
                              <p:par>
                                <p:cTn id="25" presetID="1" presetClass="entr" presetSubtype="0" fill="hold" nodeType="withEffect">
                                  <p:stCondLst>
                                    <p:cond delay="600"/>
                                  </p:stCondLst>
                                  <p:childTnLst>
                                    <p:set>
                                      <p:cBhvr>
                                        <p:cTn id="26" dur="1" fill="hold">
                                          <p:stCondLst>
                                            <p:cond delay="0"/>
                                          </p:stCondLst>
                                        </p:cTn>
                                        <p:tgtEl>
                                          <p:spTgt spid="478212"/>
                                        </p:tgtEl>
                                        <p:attrNameLst>
                                          <p:attrName>style.visibility</p:attrName>
                                        </p:attrNameLst>
                                      </p:cBhvr>
                                      <p:to>
                                        <p:strVal val="visible"/>
                                      </p:to>
                                    </p:set>
                                  </p:childTnLst>
                                </p:cTn>
                              </p:par>
                              <p:par>
                                <p:cTn id="27" presetID="1" presetClass="exit" presetSubtype="0" fill="hold" nodeType="withEffect">
                                  <p:stCondLst>
                                    <p:cond delay="600"/>
                                  </p:stCondLst>
                                  <p:childTnLst>
                                    <p:set>
                                      <p:cBhvr>
                                        <p:cTn id="28" dur="1" fill="hold">
                                          <p:stCondLst>
                                            <p:cond delay="0"/>
                                          </p:stCondLst>
                                        </p:cTn>
                                        <p:tgtEl>
                                          <p:spTgt spid="478211"/>
                                        </p:tgtEl>
                                        <p:attrNameLst>
                                          <p:attrName>style.visibility</p:attrName>
                                        </p:attrNameLst>
                                      </p:cBhvr>
                                      <p:to>
                                        <p:strVal val="hidden"/>
                                      </p:to>
                                    </p:set>
                                  </p:childTnLst>
                                </p:cTn>
                              </p:par>
                              <p:par>
                                <p:cTn id="29" presetID="1" presetClass="entr" presetSubtype="0" fill="hold" nodeType="withEffect">
                                  <p:stCondLst>
                                    <p:cond delay="1100"/>
                                  </p:stCondLst>
                                  <p:childTnLst>
                                    <p:set>
                                      <p:cBhvr>
                                        <p:cTn id="30" dur="1" fill="hold">
                                          <p:stCondLst>
                                            <p:cond delay="0"/>
                                          </p:stCondLst>
                                        </p:cTn>
                                        <p:tgtEl>
                                          <p:spTgt spid="478213"/>
                                        </p:tgtEl>
                                        <p:attrNameLst>
                                          <p:attrName>style.visibility</p:attrName>
                                        </p:attrNameLst>
                                      </p:cBhvr>
                                      <p:to>
                                        <p:strVal val="visible"/>
                                      </p:to>
                                    </p:set>
                                  </p:childTnLst>
                                </p:cTn>
                              </p:par>
                              <p:par>
                                <p:cTn id="31" presetID="1" presetClass="exit" presetSubtype="0" fill="hold" nodeType="withEffect">
                                  <p:stCondLst>
                                    <p:cond delay="1100"/>
                                  </p:stCondLst>
                                  <p:childTnLst>
                                    <p:set>
                                      <p:cBhvr>
                                        <p:cTn id="32" dur="1" fill="hold">
                                          <p:stCondLst>
                                            <p:cond delay="0"/>
                                          </p:stCondLst>
                                        </p:cTn>
                                        <p:tgtEl>
                                          <p:spTgt spid="478212"/>
                                        </p:tgtEl>
                                        <p:attrNameLst>
                                          <p:attrName>style.visibility</p:attrName>
                                        </p:attrNameLst>
                                      </p:cBhvr>
                                      <p:to>
                                        <p:strVal val="hidden"/>
                                      </p:to>
                                    </p:set>
                                  </p:childTnLst>
                                </p:cTn>
                              </p:par>
                              <p:par>
                                <p:cTn id="33" presetID="10" presetClass="entr" presetSubtype="0" fill="hold" nodeType="withEffect">
                                  <p:stCondLst>
                                    <p:cond delay="1100"/>
                                  </p:stCondLst>
                                  <p:childTnLst>
                                    <p:set>
                                      <p:cBhvr>
                                        <p:cTn id="34" dur="1" fill="hold">
                                          <p:stCondLst>
                                            <p:cond delay="0"/>
                                          </p:stCondLst>
                                        </p:cTn>
                                        <p:tgtEl>
                                          <p:spTgt spid="478219"/>
                                        </p:tgtEl>
                                        <p:attrNameLst>
                                          <p:attrName>style.visibility</p:attrName>
                                        </p:attrNameLst>
                                      </p:cBhvr>
                                      <p:to>
                                        <p:strVal val="visible"/>
                                      </p:to>
                                    </p:set>
                                    <p:animEffect transition="in" filter="fade">
                                      <p:cBhvr>
                                        <p:cTn id="35" dur="500"/>
                                        <p:tgtEl>
                                          <p:spTgt spid="4782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478210"/>
                                        </p:tgtEl>
                                        <p:attrNameLst>
                                          <p:attrName>style.visibility</p:attrName>
                                        </p:attrNameLst>
                                      </p:cBhvr>
                                      <p:to>
                                        <p:strVal val="visible"/>
                                      </p:to>
                                    </p:set>
                                    <p:animEffect transition="in" filter="fade">
                                      <p:cBhvr>
                                        <p:cTn id="40" dur="500"/>
                                        <p:tgtEl>
                                          <p:spTgt spid="478210"/>
                                        </p:tgtEl>
                                      </p:cBhvr>
                                    </p:animEffect>
                                  </p:childTnLst>
                                </p:cTn>
                              </p:par>
                              <p:par>
                                <p:cTn id="41" presetID="10" presetClass="exit" presetSubtype="0" fill="hold" nodeType="withEffect">
                                  <p:stCondLst>
                                    <p:cond delay="0"/>
                                  </p:stCondLst>
                                  <p:childTnLst>
                                    <p:animEffect transition="out" filter="fade">
                                      <p:cBhvr>
                                        <p:cTn id="42" dur="500"/>
                                        <p:tgtEl>
                                          <p:spTgt spid="478213"/>
                                        </p:tgtEl>
                                      </p:cBhvr>
                                    </p:animEffect>
                                    <p:set>
                                      <p:cBhvr>
                                        <p:cTn id="43" dur="1" fill="hold">
                                          <p:stCondLst>
                                            <p:cond delay="499"/>
                                          </p:stCondLst>
                                        </p:cTn>
                                        <p:tgtEl>
                                          <p:spTgt spid="47821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78219"/>
                                        </p:tgtEl>
                                      </p:cBhvr>
                                    </p:animEffect>
                                    <p:set>
                                      <p:cBhvr>
                                        <p:cTn id="46" dur="1" fill="hold">
                                          <p:stCondLst>
                                            <p:cond delay="499"/>
                                          </p:stCondLst>
                                        </p:cTn>
                                        <p:tgtEl>
                                          <p:spTgt spid="478219"/>
                                        </p:tgtEl>
                                        <p:attrNameLst>
                                          <p:attrName>style.visibility</p:attrName>
                                        </p:attrNameLst>
                                      </p:cBhvr>
                                      <p:to>
                                        <p:strVal val="hidden"/>
                                      </p:to>
                                    </p:set>
                                  </p:childTnLst>
                                </p:cTn>
                              </p:par>
                              <p:par>
                                <p:cTn id="47" presetID="53" presetClass="entr" presetSubtype="0" fill="hold" nodeType="withEffect">
                                  <p:stCondLst>
                                    <p:cond delay="0"/>
                                  </p:stCondLst>
                                  <p:childTnLst>
                                    <p:set>
                                      <p:cBhvr>
                                        <p:cTn id="48" dur="1" fill="hold">
                                          <p:stCondLst>
                                            <p:cond delay="0"/>
                                          </p:stCondLst>
                                        </p:cTn>
                                        <p:tgtEl>
                                          <p:spTgt spid="478216"/>
                                        </p:tgtEl>
                                        <p:attrNameLst>
                                          <p:attrName>style.visibility</p:attrName>
                                        </p:attrNameLst>
                                      </p:cBhvr>
                                      <p:to>
                                        <p:strVal val="visible"/>
                                      </p:to>
                                    </p:set>
                                    <p:anim calcmode="lin" valueType="num">
                                      <p:cBhvr>
                                        <p:cTn id="49" dur="1000" fill="hold"/>
                                        <p:tgtEl>
                                          <p:spTgt spid="478216"/>
                                        </p:tgtEl>
                                        <p:attrNameLst>
                                          <p:attrName>ppt_w</p:attrName>
                                        </p:attrNameLst>
                                      </p:cBhvr>
                                      <p:tavLst>
                                        <p:tav tm="0">
                                          <p:val>
                                            <p:fltVal val="0"/>
                                          </p:val>
                                        </p:tav>
                                        <p:tav tm="100000">
                                          <p:val>
                                            <p:strVal val="#ppt_w"/>
                                          </p:val>
                                        </p:tav>
                                      </p:tavLst>
                                    </p:anim>
                                    <p:anim calcmode="lin" valueType="num">
                                      <p:cBhvr>
                                        <p:cTn id="50" dur="1000" fill="hold"/>
                                        <p:tgtEl>
                                          <p:spTgt spid="478216"/>
                                        </p:tgtEl>
                                        <p:attrNameLst>
                                          <p:attrName>ppt_h</p:attrName>
                                        </p:attrNameLst>
                                      </p:cBhvr>
                                      <p:tavLst>
                                        <p:tav tm="0">
                                          <p:val>
                                            <p:fltVal val="0"/>
                                          </p:val>
                                        </p:tav>
                                        <p:tav tm="100000">
                                          <p:val>
                                            <p:strVal val="#ppt_h"/>
                                          </p:val>
                                        </p:tav>
                                      </p:tavLst>
                                    </p:anim>
                                    <p:animEffect transition="in" filter="fade">
                                      <p:cBhvr>
                                        <p:cTn id="51" dur="1000"/>
                                        <p:tgtEl>
                                          <p:spTgt spid="478216"/>
                                        </p:tgtEl>
                                      </p:cBhvr>
                                    </p:animEffect>
                                  </p:childTnLst>
                                </p:cTn>
                              </p:par>
                              <p:par>
                                <p:cTn id="52" presetID="0" presetClass="path" presetSubtype="0" accel="50000" decel="50000" fill="hold" nodeType="withEffect">
                                  <p:stCondLst>
                                    <p:cond delay="0"/>
                                  </p:stCondLst>
                                  <p:childTnLst>
                                    <p:animMotion origin="layout" path="M 3.33333E-6 4.44444E-6 C 0.00781 -0.00811 0.03177 -0.03912 0.04774 -0.04862 C 0.06336 -0.05811 0.08125 -0.05834 0.09496 -0.05695 C 0.1085 -0.05556 0.12274 -0.04375 0.13021 -0.04028 " pathEditMode="relative" rAng="0" ptsTypes="aaaa">
                                      <p:cBhvr>
                                        <p:cTn id="53" dur="1000" spd="-100000" fill="hold"/>
                                        <p:tgtEl>
                                          <p:spTgt spid="478216"/>
                                        </p:tgtEl>
                                        <p:attrNameLst>
                                          <p:attrName>ppt_x</p:attrName>
                                          <p:attrName>ppt_y</p:attrName>
                                        </p:attrNameLst>
                                      </p:cBhvr>
                                      <p:rCtr x="6510" y="-2917"/>
                                    </p:animMotion>
                                  </p:childTnLst>
                                </p:cTn>
                              </p:par>
                              <p:par>
                                <p:cTn id="54" presetID="53" presetClass="entr" presetSubtype="0" fill="hold" nodeType="withEffect">
                                  <p:stCondLst>
                                    <p:cond delay="0"/>
                                  </p:stCondLst>
                                  <p:childTnLst>
                                    <p:set>
                                      <p:cBhvr>
                                        <p:cTn id="55" dur="1" fill="hold">
                                          <p:stCondLst>
                                            <p:cond delay="0"/>
                                          </p:stCondLst>
                                        </p:cTn>
                                        <p:tgtEl>
                                          <p:spTgt spid="478217"/>
                                        </p:tgtEl>
                                        <p:attrNameLst>
                                          <p:attrName>style.visibility</p:attrName>
                                        </p:attrNameLst>
                                      </p:cBhvr>
                                      <p:to>
                                        <p:strVal val="visible"/>
                                      </p:to>
                                    </p:set>
                                    <p:anim calcmode="lin" valueType="num">
                                      <p:cBhvr>
                                        <p:cTn id="56" dur="1000" fill="hold"/>
                                        <p:tgtEl>
                                          <p:spTgt spid="478217"/>
                                        </p:tgtEl>
                                        <p:attrNameLst>
                                          <p:attrName>ppt_w</p:attrName>
                                        </p:attrNameLst>
                                      </p:cBhvr>
                                      <p:tavLst>
                                        <p:tav tm="0">
                                          <p:val>
                                            <p:fltVal val="0"/>
                                          </p:val>
                                        </p:tav>
                                        <p:tav tm="100000">
                                          <p:val>
                                            <p:strVal val="#ppt_w"/>
                                          </p:val>
                                        </p:tav>
                                      </p:tavLst>
                                    </p:anim>
                                    <p:anim calcmode="lin" valueType="num">
                                      <p:cBhvr>
                                        <p:cTn id="57" dur="1000" fill="hold"/>
                                        <p:tgtEl>
                                          <p:spTgt spid="478217"/>
                                        </p:tgtEl>
                                        <p:attrNameLst>
                                          <p:attrName>ppt_h</p:attrName>
                                        </p:attrNameLst>
                                      </p:cBhvr>
                                      <p:tavLst>
                                        <p:tav tm="0">
                                          <p:val>
                                            <p:fltVal val="0"/>
                                          </p:val>
                                        </p:tav>
                                        <p:tav tm="100000">
                                          <p:val>
                                            <p:strVal val="#ppt_h"/>
                                          </p:val>
                                        </p:tav>
                                      </p:tavLst>
                                    </p:anim>
                                    <p:animEffect transition="in" filter="fade">
                                      <p:cBhvr>
                                        <p:cTn id="58" dur="1000"/>
                                        <p:tgtEl>
                                          <p:spTgt spid="478217"/>
                                        </p:tgtEl>
                                      </p:cBhvr>
                                    </p:animEffect>
                                  </p:childTnLst>
                                </p:cTn>
                              </p:par>
                              <p:par>
                                <p:cTn id="59" presetID="0" presetClass="path" presetSubtype="0" accel="50000" decel="50000" fill="hold" nodeType="withEffect">
                                  <p:stCondLst>
                                    <p:cond delay="0"/>
                                  </p:stCondLst>
                                  <p:childTnLst>
                                    <p:animMotion origin="layout" path="M 2.77778E-6 7.40741E-7 C 0.01007 -0.00347 0.03923 -0.00787 0.06007 -0.02107 C 0.0809 -0.03426 0.10868 -0.05579 0.12465 -0.0794 C 0.14062 -0.10301 0.1493 -0.14583 0.1559 -0.16343 " pathEditMode="relative" rAng="0" ptsTypes="aaaa">
                                      <p:cBhvr>
                                        <p:cTn id="60" dur="1000" spd="-100000" fill="hold"/>
                                        <p:tgtEl>
                                          <p:spTgt spid="478217"/>
                                        </p:tgtEl>
                                        <p:attrNameLst>
                                          <p:attrName>ppt_x</p:attrName>
                                          <p:attrName>ppt_y</p:attrName>
                                        </p:attrNameLst>
                                      </p:cBhvr>
                                      <p:rCtr x="7795" y="-8171"/>
                                    </p:animMotion>
                                  </p:childTnLst>
                                </p:cTn>
                              </p:par>
                              <p:par>
                                <p:cTn id="61" presetID="53" presetClass="entr" presetSubtype="0" fill="hold" nodeType="withEffect">
                                  <p:stCondLst>
                                    <p:cond delay="0"/>
                                  </p:stCondLst>
                                  <p:childTnLst>
                                    <p:set>
                                      <p:cBhvr>
                                        <p:cTn id="62" dur="1" fill="hold">
                                          <p:stCondLst>
                                            <p:cond delay="0"/>
                                          </p:stCondLst>
                                        </p:cTn>
                                        <p:tgtEl>
                                          <p:spTgt spid="478221"/>
                                        </p:tgtEl>
                                        <p:attrNameLst>
                                          <p:attrName>style.visibility</p:attrName>
                                        </p:attrNameLst>
                                      </p:cBhvr>
                                      <p:to>
                                        <p:strVal val="visible"/>
                                      </p:to>
                                    </p:set>
                                    <p:anim calcmode="lin" valueType="num">
                                      <p:cBhvr>
                                        <p:cTn id="63" dur="1000" fill="hold"/>
                                        <p:tgtEl>
                                          <p:spTgt spid="478221"/>
                                        </p:tgtEl>
                                        <p:attrNameLst>
                                          <p:attrName>ppt_w</p:attrName>
                                        </p:attrNameLst>
                                      </p:cBhvr>
                                      <p:tavLst>
                                        <p:tav tm="0">
                                          <p:val>
                                            <p:fltVal val="0"/>
                                          </p:val>
                                        </p:tav>
                                        <p:tav tm="100000">
                                          <p:val>
                                            <p:strVal val="#ppt_w"/>
                                          </p:val>
                                        </p:tav>
                                      </p:tavLst>
                                    </p:anim>
                                    <p:anim calcmode="lin" valueType="num">
                                      <p:cBhvr>
                                        <p:cTn id="64" dur="1000" fill="hold"/>
                                        <p:tgtEl>
                                          <p:spTgt spid="478221"/>
                                        </p:tgtEl>
                                        <p:attrNameLst>
                                          <p:attrName>ppt_h</p:attrName>
                                        </p:attrNameLst>
                                      </p:cBhvr>
                                      <p:tavLst>
                                        <p:tav tm="0">
                                          <p:val>
                                            <p:fltVal val="0"/>
                                          </p:val>
                                        </p:tav>
                                        <p:tav tm="100000">
                                          <p:val>
                                            <p:strVal val="#ppt_h"/>
                                          </p:val>
                                        </p:tav>
                                      </p:tavLst>
                                    </p:anim>
                                    <p:animEffect transition="in" filter="fade">
                                      <p:cBhvr>
                                        <p:cTn id="65" dur="1000"/>
                                        <p:tgtEl>
                                          <p:spTgt spid="478221"/>
                                        </p:tgtEl>
                                      </p:cBhvr>
                                    </p:animEffect>
                                  </p:childTnLst>
                                </p:cTn>
                              </p:par>
                              <p:par>
                                <p:cTn id="66" presetID="0" presetClass="path" presetSubtype="0" accel="50000" decel="50000" fill="hold" nodeType="withEffect">
                                  <p:stCondLst>
                                    <p:cond delay="0"/>
                                  </p:stCondLst>
                                  <p:childTnLst>
                                    <p:animMotion origin="layout" path="M 2.77778E-6 7.40741E-7 C 0.01007 -0.00347 0.03923 -0.00787 0.06007 -0.02107 C 0.0809 -0.03426 0.10868 -0.05579 0.12465 -0.0794 C 0.14062 -0.10301 0.1493 -0.14583 0.1559 -0.16343 " pathEditMode="relative" rAng="0" ptsTypes="aaaa">
                                      <p:cBhvr>
                                        <p:cTn id="67" dur="1000" spd="-100000" fill="hold"/>
                                        <p:tgtEl>
                                          <p:spTgt spid="478221"/>
                                        </p:tgtEl>
                                        <p:attrNameLst>
                                          <p:attrName>ppt_x</p:attrName>
                                          <p:attrName>ppt_y</p:attrName>
                                        </p:attrNameLst>
                                      </p:cBhvr>
                                      <p:rCtr x="7795" y="-8171"/>
                                    </p:animMotion>
                                  </p:childTnLst>
                                </p:cTn>
                              </p:par>
                            </p:childTnLst>
                          </p:cTn>
                        </p:par>
                        <p:par>
                          <p:cTn id="68" fill="hold" nodeType="afterGroup">
                            <p:stCondLst>
                              <p:cond delay="1000"/>
                            </p:stCondLst>
                            <p:childTnLst>
                              <p:par>
                                <p:cTn id="69" presetID="6" presetClass="emph" presetSubtype="0" fill="hold" nodeType="afterEffect">
                                  <p:stCondLst>
                                    <p:cond delay="0"/>
                                  </p:stCondLst>
                                  <p:childTnLst>
                                    <p:animScale>
                                      <p:cBhvr>
                                        <p:cTn id="70" dur="1000" fill="hold"/>
                                        <p:tgtEl>
                                          <p:spTgt spid="478216"/>
                                        </p:tgtEl>
                                      </p:cBhvr>
                                      <p:by x="150000" y="150000"/>
                                    </p:animScale>
                                  </p:childTnLst>
                                </p:cTn>
                              </p:par>
                              <p:par>
                                <p:cTn id="71" presetID="6" presetClass="emph" presetSubtype="0" fill="hold" nodeType="withEffect">
                                  <p:stCondLst>
                                    <p:cond delay="0"/>
                                  </p:stCondLst>
                                  <p:childTnLst>
                                    <p:animScale>
                                      <p:cBhvr>
                                        <p:cTn id="72" dur="1000" fill="hold"/>
                                        <p:tgtEl>
                                          <p:spTgt spid="478221"/>
                                        </p:tgtEl>
                                      </p:cBhvr>
                                      <p:by x="150000" y="150000"/>
                                    </p:animScale>
                                  </p:childTnLst>
                                </p:cTn>
                              </p:par>
                              <p:par>
                                <p:cTn id="73" presetID="6" presetClass="emph" presetSubtype="0" fill="hold" nodeType="withEffect">
                                  <p:stCondLst>
                                    <p:cond delay="0"/>
                                  </p:stCondLst>
                                  <p:childTnLst>
                                    <p:animScale>
                                      <p:cBhvr>
                                        <p:cTn id="74" dur="1000" fill="hold"/>
                                        <p:tgtEl>
                                          <p:spTgt spid="478217"/>
                                        </p:tgtEl>
                                      </p:cBhvr>
                                      <p:by x="150000" y="150000"/>
                                    </p:animScale>
                                  </p:childTnLst>
                                </p:cTn>
                              </p:par>
                            </p:childTnLst>
                          </p:cTn>
                        </p:par>
                        <p:par>
                          <p:cTn id="75" fill="hold" nodeType="afterGroup">
                            <p:stCondLst>
                              <p:cond delay="2000"/>
                            </p:stCondLst>
                            <p:childTnLst>
                              <p:par>
                                <p:cTn id="76" presetID="10" presetClass="entr" presetSubtype="0" fill="hold" nodeType="afterEffect">
                                  <p:stCondLst>
                                    <p:cond delay="0"/>
                                  </p:stCondLst>
                                  <p:childTnLst>
                                    <p:set>
                                      <p:cBhvr>
                                        <p:cTn id="77" dur="1" fill="hold">
                                          <p:stCondLst>
                                            <p:cond delay="0"/>
                                          </p:stCondLst>
                                        </p:cTn>
                                        <p:tgtEl>
                                          <p:spTgt spid="478220"/>
                                        </p:tgtEl>
                                        <p:attrNameLst>
                                          <p:attrName>style.visibility</p:attrName>
                                        </p:attrNameLst>
                                      </p:cBhvr>
                                      <p:to>
                                        <p:strVal val="visible"/>
                                      </p:to>
                                    </p:set>
                                    <p:animEffect transition="in" filter="fade">
                                      <p:cBhvr>
                                        <p:cTn id="78" dur="500"/>
                                        <p:tgtEl>
                                          <p:spTgt spid="478220"/>
                                        </p:tgtEl>
                                      </p:cBhvr>
                                    </p:animEffect>
                                  </p:childTnLst>
                                </p:cTn>
                              </p:par>
                              <p:par>
                                <p:cTn id="79" presetID="10" presetClass="exit" presetSubtype="0" fill="hold" nodeType="withEffect">
                                  <p:stCondLst>
                                    <p:cond delay="5500"/>
                                  </p:stCondLst>
                                  <p:childTnLst>
                                    <p:animEffect transition="out" filter="fade">
                                      <p:cBhvr>
                                        <p:cTn id="80" dur="500"/>
                                        <p:tgtEl>
                                          <p:spTgt spid="478220"/>
                                        </p:tgtEl>
                                      </p:cBhvr>
                                    </p:animEffect>
                                    <p:set>
                                      <p:cBhvr>
                                        <p:cTn id="81" dur="1" fill="hold">
                                          <p:stCondLst>
                                            <p:cond delay="499"/>
                                          </p:stCondLst>
                                        </p:cTn>
                                        <p:tgtEl>
                                          <p:spTgt spid="478220"/>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331792"/>
                                        </p:tgtEl>
                                        <p:attrNameLst>
                                          <p:attrName>style.visibility</p:attrName>
                                        </p:attrNameLst>
                                      </p:cBhvr>
                                      <p:to>
                                        <p:strVal val="visible"/>
                                      </p:to>
                                    </p:set>
                                    <p:animEffect transition="in" filter="fade">
                                      <p:cBhvr>
                                        <p:cTn id="84" dur="500"/>
                                        <p:tgtEl>
                                          <p:spTgt spid="331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20" grpId="0"/>
      <p:bldP spid="478220" grpId="1"/>
      <p:bldP spid="478218" grpId="0"/>
      <p:bldP spid="3317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4 mechanisms of action of Enhertu">
            <a:extLst>
              <a:ext uri="{FF2B5EF4-FFF2-40B4-BE49-F238E27FC236}">
                <a16:creationId xmlns:a16="http://schemas.microsoft.com/office/drawing/2014/main" id="{B0B58BDA-63B4-25AA-AE4F-FFDD38F50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4452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Εικόνα 4">
            <a:extLst>
              <a:ext uri="{FF2B5EF4-FFF2-40B4-BE49-F238E27FC236}">
                <a16:creationId xmlns:a16="http://schemas.microsoft.com/office/drawing/2014/main" id="{BD86B261-0713-336D-0D21-2CB00AD7A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4">
            <a:extLst>
              <a:ext uri="{FF2B5EF4-FFF2-40B4-BE49-F238E27FC236}">
                <a16:creationId xmlns:a16="http://schemas.microsoft.com/office/drawing/2014/main" id="{DCBD1233-DB44-A46B-715C-9E2E15BF0B64}"/>
              </a:ext>
            </a:extLst>
          </p:cNvPr>
          <p:cNvSpPr txBox="1">
            <a:spLocks noChangeArrowheads="1"/>
          </p:cNvSpPr>
          <p:nvPr/>
        </p:nvSpPr>
        <p:spPr bwMode="auto">
          <a:xfrm>
            <a:off x="3987800" y="60325"/>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l-GR" altLang="el-GR" sz="1600">
                <a:solidFill>
                  <a:srgbClr val="00CC00"/>
                </a:solidFill>
              </a:rPr>
              <a:t>https://www.youtube.com/watch?v=L75VvIsqASs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2">
            <a:extLst>
              <a:ext uri="{FF2B5EF4-FFF2-40B4-BE49-F238E27FC236}">
                <a16:creationId xmlns:a16="http://schemas.microsoft.com/office/drawing/2014/main" id="{F8A8F224-A206-4DF5-3C17-E7E71242EFCD}"/>
              </a:ext>
            </a:extLst>
          </p:cNvPr>
          <p:cNvSpPr>
            <a:spLocks noChangeShapeType="1"/>
          </p:cNvSpPr>
          <p:nvPr/>
        </p:nvSpPr>
        <p:spPr bwMode="auto">
          <a:xfrm>
            <a:off x="4138614" y="4916488"/>
            <a:ext cx="3651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lIns="91632" tIns="45816" rIns="91632" bIns="45816">
            <a:spAutoFit/>
          </a:bodyPr>
          <a:lstStyle/>
          <a:p>
            <a:endParaRPr lang="el-GR"/>
          </a:p>
        </p:txBody>
      </p:sp>
      <p:sp>
        <p:nvSpPr>
          <p:cNvPr id="73731" name="Freeform 3">
            <a:extLst>
              <a:ext uri="{FF2B5EF4-FFF2-40B4-BE49-F238E27FC236}">
                <a16:creationId xmlns:a16="http://schemas.microsoft.com/office/drawing/2014/main" id="{3BFDF425-0844-3BFB-1949-075A517F16D8}"/>
              </a:ext>
            </a:extLst>
          </p:cNvPr>
          <p:cNvSpPr>
            <a:spLocks/>
          </p:cNvSpPr>
          <p:nvPr/>
        </p:nvSpPr>
        <p:spPr bwMode="auto">
          <a:xfrm>
            <a:off x="6964363" y="4914900"/>
            <a:ext cx="868362" cy="369526"/>
          </a:xfrm>
          <a:custGeom>
            <a:avLst/>
            <a:gdLst>
              <a:gd name="T0" fmla="*/ 0 w 547"/>
              <a:gd name="T1" fmla="*/ 2147483646 h 278"/>
              <a:gd name="T2" fmla="*/ 2147483646 w 547"/>
              <a:gd name="T3" fmla="*/ 2147483646 h 278"/>
              <a:gd name="T4" fmla="*/ 2147483646 w 547"/>
              <a:gd name="T5" fmla="*/ 0 h 278"/>
              <a:gd name="T6" fmla="*/ 2147483646 w 547"/>
              <a:gd name="T7" fmla="*/ 0 h 278"/>
              <a:gd name="T8" fmla="*/ 0 60000 65536"/>
              <a:gd name="T9" fmla="*/ 0 60000 65536"/>
              <a:gd name="T10" fmla="*/ 0 60000 65536"/>
              <a:gd name="T11" fmla="*/ 0 60000 65536"/>
              <a:gd name="T12" fmla="*/ 0 w 547"/>
              <a:gd name="T13" fmla="*/ 0 h 278"/>
              <a:gd name="T14" fmla="*/ 547 w 547"/>
              <a:gd name="T15" fmla="*/ 278 h 278"/>
            </a:gdLst>
            <a:ahLst/>
            <a:cxnLst>
              <a:cxn ang="T8">
                <a:pos x="T0" y="T1"/>
              </a:cxn>
              <a:cxn ang="T9">
                <a:pos x="T2" y="T3"/>
              </a:cxn>
              <a:cxn ang="T10">
                <a:pos x="T4" y="T5"/>
              </a:cxn>
              <a:cxn ang="T11">
                <a:pos x="T6" y="T7"/>
              </a:cxn>
            </a:cxnLst>
            <a:rect l="T12" t="T13" r="T14" b="T15"/>
            <a:pathLst>
              <a:path w="547" h="278">
                <a:moveTo>
                  <a:pt x="0" y="278"/>
                </a:moveTo>
                <a:lnTo>
                  <a:pt x="197" y="274"/>
                </a:lnTo>
                <a:lnTo>
                  <a:pt x="408" y="0"/>
                </a:lnTo>
                <a:lnTo>
                  <a:pt x="547" y="0"/>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91632" tIns="45816" rIns="91632" bIns="45816">
            <a:spAutoFit/>
          </a:bodyPr>
          <a:lstStyle/>
          <a:p>
            <a:endParaRPr lang="el-GR"/>
          </a:p>
        </p:txBody>
      </p:sp>
      <p:sp>
        <p:nvSpPr>
          <p:cNvPr id="73732" name="Line 4">
            <a:extLst>
              <a:ext uri="{FF2B5EF4-FFF2-40B4-BE49-F238E27FC236}">
                <a16:creationId xmlns:a16="http://schemas.microsoft.com/office/drawing/2014/main" id="{C9024225-61CC-E64D-1691-33F1865CC4E3}"/>
              </a:ext>
            </a:extLst>
          </p:cNvPr>
          <p:cNvSpPr>
            <a:spLocks noChangeShapeType="1"/>
          </p:cNvSpPr>
          <p:nvPr/>
        </p:nvSpPr>
        <p:spPr bwMode="auto">
          <a:xfrm>
            <a:off x="4214813" y="3048001"/>
            <a:ext cx="349250" cy="2063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lIns="91632" tIns="45816" rIns="91632" bIns="45816">
            <a:spAutoFit/>
          </a:bodyPr>
          <a:lstStyle/>
          <a:p>
            <a:endParaRPr lang="el-GR"/>
          </a:p>
        </p:txBody>
      </p:sp>
      <p:sp>
        <p:nvSpPr>
          <p:cNvPr id="73733" name="Line 5">
            <a:extLst>
              <a:ext uri="{FF2B5EF4-FFF2-40B4-BE49-F238E27FC236}">
                <a16:creationId xmlns:a16="http://schemas.microsoft.com/office/drawing/2014/main" id="{EC2D4CE4-21E3-8CBC-B943-BE4E62894A16}"/>
              </a:ext>
            </a:extLst>
          </p:cNvPr>
          <p:cNvSpPr>
            <a:spLocks noChangeShapeType="1"/>
          </p:cNvSpPr>
          <p:nvPr/>
        </p:nvSpPr>
        <p:spPr bwMode="auto">
          <a:xfrm flipH="1">
            <a:off x="5970588" y="5746751"/>
            <a:ext cx="6350" cy="296863"/>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lIns="91632" tIns="45816" rIns="91632" bIns="45816">
            <a:spAutoFit/>
          </a:bodyPr>
          <a:lstStyle/>
          <a:p>
            <a:endParaRPr lang="el-GR"/>
          </a:p>
        </p:txBody>
      </p:sp>
      <p:sp>
        <p:nvSpPr>
          <p:cNvPr id="73734" name="Line 6">
            <a:extLst>
              <a:ext uri="{FF2B5EF4-FFF2-40B4-BE49-F238E27FC236}">
                <a16:creationId xmlns:a16="http://schemas.microsoft.com/office/drawing/2014/main" id="{32F03CD7-3E81-AF1F-E375-8C4A83A8DE4C}"/>
              </a:ext>
            </a:extLst>
          </p:cNvPr>
          <p:cNvSpPr>
            <a:spLocks noChangeShapeType="1"/>
          </p:cNvSpPr>
          <p:nvPr/>
        </p:nvSpPr>
        <p:spPr bwMode="auto">
          <a:xfrm flipH="1">
            <a:off x="7292975" y="3048001"/>
            <a:ext cx="349250" cy="2063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lIns="91632" tIns="45816" rIns="91632" bIns="45816">
            <a:spAutoFit/>
          </a:bodyPr>
          <a:lstStyle/>
          <a:p>
            <a:endParaRPr lang="el-GR"/>
          </a:p>
        </p:txBody>
      </p:sp>
      <p:sp>
        <p:nvSpPr>
          <p:cNvPr id="1041415" name="Rectangle 7">
            <a:extLst>
              <a:ext uri="{FF2B5EF4-FFF2-40B4-BE49-F238E27FC236}">
                <a16:creationId xmlns:a16="http://schemas.microsoft.com/office/drawing/2014/main" id="{E436C988-E818-9CFB-0974-895C37599934}"/>
              </a:ext>
            </a:extLst>
          </p:cNvPr>
          <p:cNvSpPr>
            <a:spLocks noGrp="1" noChangeArrowheads="1"/>
          </p:cNvSpPr>
          <p:nvPr>
            <p:ph type="title"/>
          </p:nvPr>
        </p:nvSpPr>
        <p:spPr>
          <a:xfrm>
            <a:off x="2070100" y="414338"/>
            <a:ext cx="8597900" cy="819150"/>
          </a:xfrm>
        </p:spPr>
        <p:txBody>
          <a:bodyPr/>
          <a:lstStyle/>
          <a:p>
            <a:pPr rtl="1">
              <a:defRPr/>
            </a:pPr>
            <a:r>
              <a:rPr lang="en-US" sz="3200" dirty="0">
                <a:solidFill>
                  <a:srgbClr val="FFFF00"/>
                </a:solidFill>
                <a:effectLst>
                  <a:outerShdw blurRad="38100" dist="38100" dir="2700000" algn="tl">
                    <a:srgbClr val="000000"/>
                  </a:outerShdw>
                </a:effectLst>
              </a:rPr>
              <a:t>Cancer Cell Basic Features</a:t>
            </a:r>
          </a:p>
        </p:txBody>
      </p:sp>
      <p:sp>
        <p:nvSpPr>
          <p:cNvPr id="73736" name="AutoShape 8">
            <a:extLst>
              <a:ext uri="{FF2B5EF4-FFF2-40B4-BE49-F238E27FC236}">
                <a16:creationId xmlns:a16="http://schemas.microsoft.com/office/drawing/2014/main" id="{3F331318-7763-E6C5-E6BD-7FD189C81395}"/>
              </a:ext>
            </a:extLst>
          </p:cNvPr>
          <p:cNvSpPr>
            <a:spLocks noChangeArrowheads="1"/>
          </p:cNvSpPr>
          <p:nvPr/>
        </p:nvSpPr>
        <p:spPr bwMode="auto">
          <a:xfrm rot="17869991">
            <a:off x="4273551" y="3475991"/>
            <a:ext cx="3224212" cy="120935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872 w 21600"/>
              <a:gd name="T13" fmla="*/ 0 h 21600"/>
              <a:gd name="T14" fmla="*/ 17728 w 21600"/>
              <a:gd name="T15" fmla="*/ 6541 h 21600"/>
            </a:gdLst>
            <a:ahLst/>
            <a:cxnLst>
              <a:cxn ang="T8">
                <a:pos x="T0" y="T1"/>
              </a:cxn>
              <a:cxn ang="T9">
                <a:pos x="T2" y="T3"/>
              </a:cxn>
              <a:cxn ang="T10">
                <a:pos x="T4" y="T5"/>
              </a:cxn>
              <a:cxn ang="T11">
                <a:pos x="T6" y="T7"/>
              </a:cxn>
            </a:cxnLst>
            <a:rect l="T12" t="T13" r="T14" b="T15"/>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lnTo>
                  <a:pt x="8114" y="5940"/>
                </a:lnTo>
                <a:close/>
              </a:path>
            </a:pathLst>
          </a:custGeom>
          <a:solidFill>
            <a:schemeClr val="accent2"/>
          </a:solidFill>
          <a:ln w="19050" algn="ctr">
            <a:solidFill>
              <a:schemeClr val="accent2"/>
            </a:solidFill>
            <a:miter lim="800000"/>
            <a:headEnd/>
            <a:tailEnd/>
          </a:ln>
        </p:spPr>
        <p:txBody>
          <a:bodyPr lIns="91632" tIns="45816" rIns="91632" bIns="45816" anchor="ctr">
            <a:spAutoFit/>
          </a:bodyPr>
          <a:lstStyle/>
          <a:p>
            <a:endParaRPr lang="el-GR"/>
          </a:p>
        </p:txBody>
      </p:sp>
      <p:sp>
        <p:nvSpPr>
          <p:cNvPr id="1041417" name="AutoShape 9">
            <a:extLst>
              <a:ext uri="{FF2B5EF4-FFF2-40B4-BE49-F238E27FC236}">
                <a16:creationId xmlns:a16="http://schemas.microsoft.com/office/drawing/2014/main" id="{FBCF7D34-4F3B-A707-251E-38D25F90118E}"/>
              </a:ext>
            </a:extLst>
          </p:cNvPr>
          <p:cNvSpPr>
            <a:spLocks noChangeArrowheads="1"/>
          </p:cNvSpPr>
          <p:nvPr/>
        </p:nvSpPr>
        <p:spPr bwMode="auto">
          <a:xfrm rot="21470660">
            <a:off x="4306888" y="3467406"/>
            <a:ext cx="3224212" cy="1182077"/>
          </a:xfrm>
          <a:custGeom>
            <a:avLst/>
            <a:gdLst>
              <a:gd name="G0" fmla="+- 5552 0 0"/>
              <a:gd name="G1" fmla="+- -7794087 0 0"/>
              <a:gd name="G2" fmla="+- 0 0 -7794087"/>
              <a:gd name="T0" fmla="*/ 0 256 1"/>
              <a:gd name="T1" fmla="*/ 180 256 1"/>
              <a:gd name="G3" fmla="+- -7794087 T0 T1"/>
              <a:gd name="T2" fmla="*/ 0 256 1"/>
              <a:gd name="T3" fmla="*/ 90 256 1"/>
              <a:gd name="G4" fmla="+- -7794087 T2 T3"/>
              <a:gd name="G5" fmla="*/ G4 2 1"/>
              <a:gd name="T4" fmla="*/ 90 256 1"/>
              <a:gd name="T5" fmla="*/ 0 256 1"/>
              <a:gd name="G6" fmla="+- -7794087 T4 T5"/>
              <a:gd name="G7" fmla="*/ G6 2 1"/>
              <a:gd name="G8" fmla="abs -779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52"/>
              <a:gd name="G18" fmla="*/ 5552 1 2"/>
              <a:gd name="G19" fmla="+- G18 5400 0"/>
              <a:gd name="G20" fmla="cos G19 -7794087"/>
              <a:gd name="G21" fmla="sin G19 -7794087"/>
              <a:gd name="G22" fmla="+- G20 10800 0"/>
              <a:gd name="G23" fmla="+- G21 10800 0"/>
              <a:gd name="G24" fmla="+- 10800 0 G20"/>
              <a:gd name="G25" fmla="+- 5552 10800 0"/>
              <a:gd name="G26" fmla="?: G9 G17 G25"/>
              <a:gd name="G27" fmla="?: G9 0 21600"/>
              <a:gd name="G28" fmla="cos 10800 -7794087"/>
              <a:gd name="G29" fmla="sin 10800 -7794087"/>
              <a:gd name="G30" fmla="sin 5552 -7794087"/>
              <a:gd name="G31" fmla="+- G28 10800 0"/>
              <a:gd name="G32" fmla="+- G29 10800 0"/>
              <a:gd name="G33" fmla="+- G30 10800 0"/>
              <a:gd name="G34" fmla="?: G4 0 G31"/>
              <a:gd name="G35" fmla="?: -7794087 G34 0"/>
              <a:gd name="G36" fmla="?: G6 G35 G31"/>
              <a:gd name="G37" fmla="+- 21600 0 G36"/>
              <a:gd name="G38" fmla="?: G4 0 G33"/>
              <a:gd name="G39" fmla="?: -7794087 G38 G32"/>
              <a:gd name="G40" fmla="?: G6 G39 0"/>
              <a:gd name="G41" fmla="?: G4 G32 21600"/>
              <a:gd name="G42" fmla="?: G6 G41 G33"/>
              <a:gd name="T12" fmla="*/ 10800 w 21600"/>
              <a:gd name="T13" fmla="*/ 0 h 21600"/>
              <a:gd name="T14" fmla="*/ 6845 w 21600"/>
              <a:gd name="T15" fmla="*/ 3644 h 21600"/>
              <a:gd name="T16" fmla="*/ 10800 w 21600"/>
              <a:gd name="T17" fmla="*/ 5248 h 21600"/>
              <a:gd name="T18" fmla="*/ 14755 w 21600"/>
              <a:gd name="T19" fmla="*/ 36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close/>
              </a:path>
            </a:pathLst>
          </a:custGeom>
          <a:gradFill rotWithShape="1">
            <a:gsLst>
              <a:gs pos="0">
                <a:schemeClr val="folHlink"/>
              </a:gs>
              <a:gs pos="100000">
                <a:schemeClr val="folHlink">
                  <a:gamma/>
                  <a:shade val="46275"/>
                  <a:invGamma/>
                </a:schemeClr>
              </a:gs>
            </a:gsLst>
            <a:lin ang="0" scaled="1"/>
          </a:gradFill>
          <a:ln w="19050" algn="ctr">
            <a:solidFill>
              <a:srgbClr val="808000"/>
            </a:solidFill>
            <a:miter lim="800000"/>
            <a:headEnd/>
            <a:tailEnd/>
          </a:ln>
          <a:effectLst/>
        </p:spPr>
        <p:txBody>
          <a:bodyPr lIns="91632" tIns="45816" rIns="91632" bIns="45816" anchor="ctr">
            <a:spAutoFit/>
          </a:bodyPr>
          <a:lstStyle/>
          <a:p>
            <a:pPr algn="r">
              <a:lnSpc>
                <a:spcPct val="97000"/>
              </a:lnSpc>
              <a:buClr>
                <a:srgbClr val="000000"/>
              </a:buClr>
              <a:buSzPct val="100000"/>
              <a:buFont typeface="Times New Roman" charset="0"/>
              <a:buNone/>
              <a:defRPr/>
            </a:pPr>
            <a:endParaRPr lang="el-GR">
              <a:latin typeface="Arial" charset="0"/>
            </a:endParaRPr>
          </a:p>
        </p:txBody>
      </p:sp>
      <p:sp>
        <p:nvSpPr>
          <p:cNvPr id="1041418" name="AutoShape 10">
            <a:extLst>
              <a:ext uri="{FF2B5EF4-FFF2-40B4-BE49-F238E27FC236}">
                <a16:creationId xmlns:a16="http://schemas.microsoft.com/office/drawing/2014/main" id="{3559DBA5-8722-02C9-3445-2CB2720FF16D}"/>
              </a:ext>
            </a:extLst>
          </p:cNvPr>
          <p:cNvSpPr>
            <a:spLocks noChangeArrowheads="1"/>
          </p:cNvSpPr>
          <p:nvPr/>
        </p:nvSpPr>
        <p:spPr bwMode="auto">
          <a:xfrm rot="3463793">
            <a:off x="4346576" y="3473756"/>
            <a:ext cx="3224212" cy="1182077"/>
          </a:xfrm>
          <a:custGeom>
            <a:avLst/>
            <a:gdLst>
              <a:gd name="G0" fmla="+- 5552 0 0"/>
              <a:gd name="G1" fmla="+- -7794087 0 0"/>
              <a:gd name="G2" fmla="+- 0 0 -7794087"/>
              <a:gd name="T0" fmla="*/ 0 256 1"/>
              <a:gd name="T1" fmla="*/ 180 256 1"/>
              <a:gd name="G3" fmla="+- -7794087 T0 T1"/>
              <a:gd name="T2" fmla="*/ 0 256 1"/>
              <a:gd name="T3" fmla="*/ 90 256 1"/>
              <a:gd name="G4" fmla="+- -7794087 T2 T3"/>
              <a:gd name="G5" fmla="*/ G4 2 1"/>
              <a:gd name="T4" fmla="*/ 90 256 1"/>
              <a:gd name="T5" fmla="*/ 0 256 1"/>
              <a:gd name="G6" fmla="+- -7794087 T4 T5"/>
              <a:gd name="G7" fmla="*/ G6 2 1"/>
              <a:gd name="G8" fmla="abs -779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52"/>
              <a:gd name="G18" fmla="*/ 5552 1 2"/>
              <a:gd name="G19" fmla="+- G18 5400 0"/>
              <a:gd name="G20" fmla="cos G19 -7794087"/>
              <a:gd name="G21" fmla="sin G19 -7794087"/>
              <a:gd name="G22" fmla="+- G20 10800 0"/>
              <a:gd name="G23" fmla="+- G21 10800 0"/>
              <a:gd name="G24" fmla="+- 10800 0 G20"/>
              <a:gd name="G25" fmla="+- 5552 10800 0"/>
              <a:gd name="G26" fmla="?: G9 G17 G25"/>
              <a:gd name="G27" fmla="?: G9 0 21600"/>
              <a:gd name="G28" fmla="cos 10800 -7794087"/>
              <a:gd name="G29" fmla="sin 10800 -7794087"/>
              <a:gd name="G30" fmla="sin 5552 -7794087"/>
              <a:gd name="G31" fmla="+- G28 10800 0"/>
              <a:gd name="G32" fmla="+- G29 10800 0"/>
              <a:gd name="G33" fmla="+- G30 10800 0"/>
              <a:gd name="G34" fmla="?: G4 0 G31"/>
              <a:gd name="G35" fmla="?: -7794087 G34 0"/>
              <a:gd name="G36" fmla="?: G6 G35 G31"/>
              <a:gd name="G37" fmla="+- 21600 0 G36"/>
              <a:gd name="G38" fmla="?: G4 0 G33"/>
              <a:gd name="G39" fmla="?: -7794087 G38 G32"/>
              <a:gd name="G40" fmla="?: G6 G39 0"/>
              <a:gd name="G41" fmla="?: G4 G32 21600"/>
              <a:gd name="G42" fmla="?: G6 G41 G33"/>
              <a:gd name="T12" fmla="*/ 10800 w 21600"/>
              <a:gd name="T13" fmla="*/ 0 h 21600"/>
              <a:gd name="T14" fmla="*/ 6845 w 21600"/>
              <a:gd name="T15" fmla="*/ 3644 h 21600"/>
              <a:gd name="T16" fmla="*/ 10800 w 21600"/>
              <a:gd name="T17" fmla="*/ 5248 h 21600"/>
              <a:gd name="T18" fmla="*/ 14755 w 21600"/>
              <a:gd name="T19" fmla="*/ 36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close/>
              </a:path>
            </a:pathLst>
          </a:custGeom>
          <a:gradFill rotWithShape="1">
            <a:gsLst>
              <a:gs pos="0">
                <a:schemeClr val="bg2">
                  <a:gamma/>
                  <a:shade val="46275"/>
                  <a:invGamma/>
                </a:schemeClr>
              </a:gs>
              <a:gs pos="100000">
                <a:schemeClr val="bg2"/>
              </a:gs>
            </a:gsLst>
            <a:lin ang="0" scaled="1"/>
          </a:gradFill>
          <a:ln w="19050" algn="ctr">
            <a:solidFill>
              <a:srgbClr val="333333"/>
            </a:solidFill>
            <a:miter lim="800000"/>
            <a:headEnd/>
            <a:tailEnd/>
          </a:ln>
          <a:effectLst/>
        </p:spPr>
        <p:txBody>
          <a:bodyPr lIns="91632" tIns="45816" rIns="91632" bIns="45816" anchor="ctr">
            <a:spAutoFit/>
          </a:bodyPr>
          <a:lstStyle/>
          <a:p>
            <a:pPr algn="r">
              <a:lnSpc>
                <a:spcPct val="97000"/>
              </a:lnSpc>
              <a:buClr>
                <a:srgbClr val="000000"/>
              </a:buClr>
              <a:buSzPct val="100000"/>
              <a:buFont typeface="Times New Roman" charset="0"/>
              <a:buNone/>
              <a:defRPr/>
            </a:pPr>
            <a:endParaRPr lang="el-GR">
              <a:latin typeface="Arial" charset="0"/>
            </a:endParaRPr>
          </a:p>
        </p:txBody>
      </p:sp>
      <p:sp>
        <p:nvSpPr>
          <p:cNvPr id="73739" name="AutoShape 11">
            <a:extLst>
              <a:ext uri="{FF2B5EF4-FFF2-40B4-BE49-F238E27FC236}">
                <a16:creationId xmlns:a16="http://schemas.microsoft.com/office/drawing/2014/main" id="{D77221F6-2D0C-2969-931D-8D6B20B35917}"/>
              </a:ext>
            </a:extLst>
          </p:cNvPr>
          <p:cNvSpPr>
            <a:spLocks noChangeArrowheads="1"/>
          </p:cNvSpPr>
          <p:nvPr/>
        </p:nvSpPr>
        <p:spPr bwMode="invGray">
          <a:xfrm rot="3517210" flipV="1">
            <a:off x="4278313" y="3515679"/>
            <a:ext cx="3224213" cy="120935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872 w 21600"/>
              <a:gd name="T13" fmla="*/ 0 h 21600"/>
              <a:gd name="T14" fmla="*/ 17728 w 21600"/>
              <a:gd name="T15" fmla="*/ 6541 h 21600"/>
            </a:gdLst>
            <a:ahLst/>
            <a:cxnLst>
              <a:cxn ang="T8">
                <a:pos x="T0" y="T1"/>
              </a:cxn>
              <a:cxn ang="T9">
                <a:pos x="T2" y="T3"/>
              </a:cxn>
              <a:cxn ang="T10">
                <a:pos x="T4" y="T5"/>
              </a:cxn>
              <a:cxn ang="T11">
                <a:pos x="T6" y="T7"/>
              </a:cxn>
            </a:cxnLst>
            <a:rect l="T12" t="T13" r="T14" b="T15"/>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lnTo>
                  <a:pt x="8114" y="5940"/>
                </a:lnTo>
                <a:close/>
              </a:path>
            </a:pathLst>
          </a:custGeom>
          <a:solidFill>
            <a:srgbClr val="FF0000"/>
          </a:solidFill>
          <a:ln w="19050" algn="ctr">
            <a:solidFill>
              <a:srgbClr val="FF0000"/>
            </a:solidFill>
            <a:miter lim="800000"/>
            <a:headEnd/>
            <a:tailEnd/>
          </a:ln>
        </p:spPr>
        <p:txBody>
          <a:bodyPr lIns="91632" tIns="45816" rIns="91632" bIns="45816" anchor="ctr">
            <a:spAutoFit/>
          </a:bodyPr>
          <a:lstStyle/>
          <a:p>
            <a:endParaRPr lang="el-GR"/>
          </a:p>
        </p:txBody>
      </p:sp>
      <p:sp>
        <p:nvSpPr>
          <p:cNvPr id="1041420" name="AutoShape 12">
            <a:extLst>
              <a:ext uri="{FF2B5EF4-FFF2-40B4-BE49-F238E27FC236}">
                <a16:creationId xmlns:a16="http://schemas.microsoft.com/office/drawing/2014/main" id="{9C57BD02-EE3F-806B-0993-36450DBEFC50}"/>
              </a:ext>
            </a:extLst>
          </p:cNvPr>
          <p:cNvSpPr>
            <a:spLocks noChangeArrowheads="1"/>
          </p:cNvSpPr>
          <p:nvPr/>
        </p:nvSpPr>
        <p:spPr bwMode="auto">
          <a:xfrm rot="21504658" flipV="1">
            <a:off x="4306888" y="3543606"/>
            <a:ext cx="3224212" cy="1182077"/>
          </a:xfrm>
          <a:custGeom>
            <a:avLst/>
            <a:gdLst>
              <a:gd name="G0" fmla="+- 5552 0 0"/>
              <a:gd name="G1" fmla="+- -7794087 0 0"/>
              <a:gd name="G2" fmla="+- 0 0 -7794087"/>
              <a:gd name="T0" fmla="*/ 0 256 1"/>
              <a:gd name="T1" fmla="*/ 180 256 1"/>
              <a:gd name="G3" fmla="+- -7794087 T0 T1"/>
              <a:gd name="T2" fmla="*/ 0 256 1"/>
              <a:gd name="T3" fmla="*/ 90 256 1"/>
              <a:gd name="G4" fmla="+- -7794087 T2 T3"/>
              <a:gd name="G5" fmla="*/ G4 2 1"/>
              <a:gd name="T4" fmla="*/ 90 256 1"/>
              <a:gd name="T5" fmla="*/ 0 256 1"/>
              <a:gd name="G6" fmla="+- -7794087 T4 T5"/>
              <a:gd name="G7" fmla="*/ G6 2 1"/>
              <a:gd name="G8" fmla="abs -779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52"/>
              <a:gd name="G18" fmla="*/ 5552 1 2"/>
              <a:gd name="G19" fmla="+- G18 5400 0"/>
              <a:gd name="G20" fmla="cos G19 -7794087"/>
              <a:gd name="G21" fmla="sin G19 -7794087"/>
              <a:gd name="G22" fmla="+- G20 10800 0"/>
              <a:gd name="G23" fmla="+- G21 10800 0"/>
              <a:gd name="G24" fmla="+- 10800 0 G20"/>
              <a:gd name="G25" fmla="+- 5552 10800 0"/>
              <a:gd name="G26" fmla="?: G9 G17 G25"/>
              <a:gd name="G27" fmla="?: G9 0 21600"/>
              <a:gd name="G28" fmla="cos 10800 -7794087"/>
              <a:gd name="G29" fmla="sin 10800 -7794087"/>
              <a:gd name="G30" fmla="sin 5552 -7794087"/>
              <a:gd name="G31" fmla="+- G28 10800 0"/>
              <a:gd name="G32" fmla="+- G29 10800 0"/>
              <a:gd name="G33" fmla="+- G30 10800 0"/>
              <a:gd name="G34" fmla="?: G4 0 G31"/>
              <a:gd name="G35" fmla="?: -7794087 G34 0"/>
              <a:gd name="G36" fmla="?: G6 G35 G31"/>
              <a:gd name="G37" fmla="+- 21600 0 G36"/>
              <a:gd name="G38" fmla="?: G4 0 G33"/>
              <a:gd name="G39" fmla="?: -7794087 G38 G32"/>
              <a:gd name="G40" fmla="?: G6 G39 0"/>
              <a:gd name="G41" fmla="?: G4 G32 21600"/>
              <a:gd name="G42" fmla="?: G6 G41 G33"/>
              <a:gd name="T12" fmla="*/ 10800 w 21600"/>
              <a:gd name="T13" fmla="*/ 0 h 21600"/>
              <a:gd name="T14" fmla="*/ 6845 w 21600"/>
              <a:gd name="T15" fmla="*/ 3644 h 21600"/>
              <a:gd name="T16" fmla="*/ 10800 w 21600"/>
              <a:gd name="T17" fmla="*/ 5248 h 21600"/>
              <a:gd name="T18" fmla="*/ 14755 w 21600"/>
              <a:gd name="T19" fmla="*/ 36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close/>
              </a:path>
            </a:pathLst>
          </a:custGeom>
          <a:gradFill rotWithShape="1">
            <a:gsLst>
              <a:gs pos="0">
                <a:schemeClr val="hlink"/>
              </a:gs>
              <a:gs pos="100000">
                <a:schemeClr val="hlink">
                  <a:gamma/>
                  <a:shade val="46275"/>
                  <a:invGamma/>
                </a:schemeClr>
              </a:gs>
            </a:gsLst>
            <a:lin ang="0" scaled="1"/>
          </a:gradFill>
          <a:ln w="19050" algn="ctr">
            <a:solidFill>
              <a:srgbClr val="008000"/>
            </a:solidFill>
            <a:miter lim="800000"/>
            <a:headEnd/>
            <a:tailEnd/>
          </a:ln>
          <a:effectLst/>
        </p:spPr>
        <p:txBody>
          <a:bodyPr lIns="91632" tIns="45816" rIns="91632" bIns="45816" anchor="ctr">
            <a:spAutoFit/>
          </a:bodyPr>
          <a:lstStyle/>
          <a:p>
            <a:pPr algn="r">
              <a:lnSpc>
                <a:spcPct val="97000"/>
              </a:lnSpc>
              <a:buClr>
                <a:srgbClr val="000000"/>
              </a:buClr>
              <a:buSzPct val="100000"/>
              <a:buFont typeface="Times New Roman" charset="0"/>
              <a:buNone/>
              <a:defRPr/>
            </a:pPr>
            <a:endParaRPr lang="el-GR">
              <a:latin typeface="Arial" charset="0"/>
            </a:endParaRPr>
          </a:p>
        </p:txBody>
      </p:sp>
      <p:sp>
        <p:nvSpPr>
          <p:cNvPr id="73741" name="AutoShape 13">
            <a:extLst>
              <a:ext uri="{FF2B5EF4-FFF2-40B4-BE49-F238E27FC236}">
                <a16:creationId xmlns:a16="http://schemas.microsoft.com/office/drawing/2014/main" id="{C35154CE-01EB-82BD-C352-36E8461FF073}"/>
              </a:ext>
            </a:extLst>
          </p:cNvPr>
          <p:cNvSpPr>
            <a:spLocks noChangeArrowheads="1"/>
          </p:cNvSpPr>
          <p:nvPr/>
        </p:nvSpPr>
        <p:spPr bwMode="auto">
          <a:xfrm rot="17825111" flipV="1">
            <a:off x="4329113" y="3515679"/>
            <a:ext cx="3224213" cy="120935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872 w 21600"/>
              <a:gd name="T13" fmla="*/ 0 h 21600"/>
              <a:gd name="T14" fmla="*/ 17728 w 21600"/>
              <a:gd name="T15" fmla="*/ 6541 h 21600"/>
            </a:gdLst>
            <a:ahLst/>
            <a:cxnLst>
              <a:cxn ang="T8">
                <a:pos x="T0" y="T1"/>
              </a:cxn>
              <a:cxn ang="T9">
                <a:pos x="T2" y="T3"/>
              </a:cxn>
              <a:cxn ang="T10">
                <a:pos x="T4" y="T5"/>
              </a:cxn>
              <a:cxn ang="T11">
                <a:pos x="T6" y="T7"/>
              </a:cxn>
            </a:cxnLst>
            <a:rect l="T12" t="T13" r="T14" b="T15"/>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lnTo>
                  <a:pt x="8114" y="5940"/>
                </a:lnTo>
                <a:close/>
              </a:path>
            </a:pathLst>
          </a:custGeom>
          <a:gradFill rotWithShape="1">
            <a:gsLst>
              <a:gs pos="0">
                <a:srgbClr val="5A005A"/>
              </a:gs>
              <a:gs pos="50000">
                <a:srgbClr val="C200C2"/>
              </a:gs>
              <a:gs pos="100000">
                <a:srgbClr val="5A005A"/>
              </a:gs>
            </a:gsLst>
            <a:lin ang="18900000" scaled="1"/>
          </a:gradFill>
          <a:ln w="19050" algn="ctr">
            <a:solidFill>
              <a:srgbClr val="800080"/>
            </a:solidFill>
            <a:miter lim="800000"/>
            <a:headEnd/>
            <a:tailEnd/>
          </a:ln>
        </p:spPr>
        <p:txBody>
          <a:bodyPr lIns="91632" tIns="45816" rIns="91632" bIns="45816" anchor="ctr">
            <a:spAutoFit/>
          </a:bodyPr>
          <a:lstStyle/>
          <a:p>
            <a:endParaRPr lang="el-GR"/>
          </a:p>
        </p:txBody>
      </p:sp>
      <p:sp>
        <p:nvSpPr>
          <p:cNvPr id="73742" name="AutoShape 14">
            <a:extLst>
              <a:ext uri="{FF2B5EF4-FFF2-40B4-BE49-F238E27FC236}">
                <a16:creationId xmlns:a16="http://schemas.microsoft.com/office/drawing/2014/main" id="{53264185-DC7B-1666-140E-697CFD5492FE}"/>
              </a:ext>
            </a:extLst>
          </p:cNvPr>
          <p:cNvSpPr>
            <a:spLocks/>
          </p:cNvSpPr>
          <p:nvPr/>
        </p:nvSpPr>
        <p:spPr bwMode="auto">
          <a:xfrm rot="561263">
            <a:off x="6840558" y="3166015"/>
            <a:ext cx="260311" cy="51962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tx1"/>
          </a:solidFill>
          <a:ln w="9525">
            <a:round/>
            <a:headEnd/>
            <a:tailEnd/>
          </a:ln>
          <a:scene3d>
            <a:camera prst="legacyPerspectiveFront">
              <a:rot lat="20099957" lon="1200000" rev="0"/>
            </a:camera>
            <a:lightRig rig="legacyFlat4" dir="b"/>
          </a:scene3d>
          <a:sp3d extrusionH="100000" prstMaterial="legacyMatte">
            <a:bevelT w="13500" h="13500" prst="angle"/>
            <a:bevelB w="13500" h="13500" prst="angle"/>
            <a:extrusionClr>
              <a:schemeClr val="tx1"/>
            </a:extrusionClr>
            <a:contourClr>
              <a:schemeClr val="tx1"/>
            </a:contourClr>
          </a:sp3d>
        </p:spPr>
        <p:txBody>
          <a:bodyPr wrap="none" lIns="91632" tIns="45816" rIns="91632" bIns="45816" anchor="ctr">
            <a:spAutoFit/>
            <a:flatTx/>
          </a:bodyPr>
          <a:lstStyle/>
          <a:p>
            <a:endParaRPr lang="el-GR"/>
          </a:p>
        </p:txBody>
      </p:sp>
      <p:sp>
        <p:nvSpPr>
          <p:cNvPr id="73743" name="Freeform 15">
            <a:extLst>
              <a:ext uri="{FF2B5EF4-FFF2-40B4-BE49-F238E27FC236}">
                <a16:creationId xmlns:a16="http://schemas.microsoft.com/office/drawing/2014/main" id="{016239EE-0385-F34A-3E8C-B2DF00C4A742}"/>
              </a:ext>
            </a:extLst>
          </p:cNvPr>
          <p:cNvSpPr>
            <a:spLocks/>
          </p:cNvSpPr>
          <p:nvPr/>
        </p:nvSpPr>
        <p:spPr bwMode="white">
          <a:xfrm rot="332419">
            <a:off x="6990866" y="4620600"/>
            <a:ext cx="185118" cy="369526"/>
          </a:xfrm>
          <a:custGeom>
            <a:avLst/>
            <a:gdLst>
              <a:gd name="T0" fmla="*/ 2147483646 w 514"/>
              <a:gd name="T1" fmla="*/ 2147483646 h 480"/>
              <a:gd name="T2" fmla="*/ 2147483646 w 514"/>
              <a:gd name="T3" fmla="*/ 2147483646 h 480"/>
              <a:gd name="T4" fmla="*/ 2147483646 w 514"/>
              <a:gd name="T5" fmla="*/ 2147483646 h 480"/>
              <a:gd name="T6" fmla="*/ 0 w 514"/>
              <a:gd name="T7" fmla="*/ 2147483646 h 480"/>
              <a:gd name="T8" fmla="*/ 2147483646 w 514"/>
              <a:gd name="T9" fmla="*/ 0 h 480"/>
              <a:gd name="T10" fmla="*/ 2147483646 w 514"/>
              <a:gd name="T11" fmla="*/ 2147483646 h 480"/>
              <a:gd name="T12" fmla="*/ 2147483646 w 514"/>
              <a:gd name="T13" fmla="*/ 2147483646 h 480"/>
              <a:gd name="T14" fmla="*/ 2147483646 w 514"/>
              <a:gd name="T15" fmla="*/ 2147483646 h 480"/>
              <a:gd name="T16" fmla="*/ 2147483646 w 514"/>
              <a:gd name="T17" fmla="*/ 2147483646 h 4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4"/>
              <a:gd name="T28" fmla="*/ 0 h 480"/>
              <a:gd name="T29" fmla="*/ 514 w 514"/>
              <a:gd name="T30" fmla="*/ 480 h 4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4" h="480">
                <a:moveTo>
                  <a:pt x="328" y="480"/>
                </a:moveTo>
                <a:cubicBezTo>
                  <a:pt x="245" y="311"/>
                  <a:pt x="162" y="222"/>
                  <a:pt x="130" y="188"/>
                </a:cubicBezTo>
                <a:cubicBezTo>
                  <a:pt x="104" y="238"/>
                  <a:pt x="116" y="224"/>
                  <a:pt x="88" y="264"/>
                </a:cubicBezTo>
                <a:cubicBezTo>
                  <a:pt x="70" y="216"/>
                  <a:pt x="68" y="164"/>
                  <a:pt x="0" y="52"/>
                </a:cubicBezTo>
                <a:cubicBezTo>
                  <a:pt x="142" y="40"/>
                  <a:pt x="114" y="40"/>
                  <a:pt x="218" y="0"/>
                </a:cubicBezTo>
                <a:cubicBezTo>
                  <a:pt x="196" y="36"/>
                  <a:pt x="202" y="40"/>
                  <a:pt x="186" y="86"/>
                </a:cubicBezTo>
                <a:cubicBezTo>
                  <a:pt x="386" y="68"/>
                  <a:pt x="378" y="62"/>
                  <a:pt x="514" y="18"/>
                </a:cubicBezTo>
                <a:cubicBezTo>
                  <a:pt x="500" y="106"/>
                  <a:pt x="484" y="180"/>
                  <a:pt x="442" y="278"/>
                </a:cubicBezTo>
                <a:cubicBezTo>
                  <a:pt x="400" y="376"/>
                  <a:pt x="392" y="388"/>
                  <a:pt x="328" y="480"/>
                </a:cubicBezTo>
                <a:close/>
              </a:path>
            </a:pathLst>
          </a:cu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91632" tIns="45816" rIns="91632" bIns="45816">
            <a:spAutoFit/>
          </a:bodyPr>
          <a:lstStyle/>
          <a:p>
            <a:endParaRPr lang="el-GR"/>
          </a:p>
        </p:txBody>
      </p:sp>
      <p:pic>
        <p:nvPicPr>
          <p:cNvPr id="73744" name="Picture 16" descr="MCSY00732_0000[1]">
            <a:extLst>
              <a:ext uri="{FF2B5EF4-FFF2-40B4-BE49-F238E27FC236}">
                <a16:creationId xmlns:a16="http://schemas.microsoft.com/office/drawing/2014/main" id="{C48778FE-B671-CEFD-D3D3-6D93DE971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735204">
            <a:off x="4480720" y="3244057"/>
            <a:ext cx="739775" cy="5191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5" name="AutoShape 17">
            <a:extLst>
              <a:ext uri="{FF2B5EF4-FFF2-40B4-BE49-F238E27FC236}">
                <a16:creationId xmlns:a16="http://schemas.microsoft.com/office/drawing/2014/main" id="{6CF1ABFC-19CE-39F8-CDDC-A46DA79FFB5E}"/>
              </a:ext>
            </a:extLst>
          </p:cNvPr>
          <p:cNvSpPr>
            <a:spLocks noChangeArrowheads="1"/>
          </p:cNvSpPr>
          <p:nvPr/>
        </p:nvSpPr>
        <p:spPr bwMode="auto">
          <a:xfrm rot="21254302">
            <a:off x="5767388" y="2126330"/>
            <a:ext cx="495300" cy="154171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511 h 21600"/>
              <a:gd name="T14" fmla="*/ 17727 w 21600"/>
              <a:gd name="T15" fmla="*/ 8647 h 21600"/>
            </a:gdLst>
            <a:ahLst/>
            <a:cxnLst>
              <a:cxn ang="T8">
                <a:pos x="T0" y="T1"/>
              </a:cxn>
              <a:cxn ang="T9">
                <a:pos x="T2" y="T3"/>
              </a:cxn>
              <a:cxn ang="T10">
                <a:pos x="T4" y="T5"/>
              </a:cxn>
              <a:cxn ang="T11">
                <a:pos x="T6" y="T7"/>
              </a:cxn>
            </a:cxnLst>
            <a:rect l="T12" t="T13" r="T14" b="T15"/>
            <a:pathLst>
              <a:path w="21600" h="21600">
                <a:moveTo>
                  <a:pt x="21600" y="6079"/>
                </a:moveTo>
                <a:lnTo>
                  <a:pt x="12432" y="0"/>
                </a:lnTo>
                <a:lnTo>
                  <a:pt x="12432" y="3511"/>
                </a:lnTo>
                <a:lnTo>
                  <a:pt x="12427" y="3511"/>
                </a:lnTo>
                <a:cubicBezTo>
                  <a:pt x="5564" y="3511"/>
                  <a:pt x="0" y="7382"/>
                  <a:pt x="0" y="12158"/>
                </a:cubicBezTo>
                <a:lnTo>
                  <a:pt x="0" y="21600"/>
                </a:lnTo>
                <a:lnTo>
                  <a:pt x="5250" y="21600"/>
                </a:lnTo>
                <a:lnTo>
                  <a:pt x="5250" y="12158"/>
                </a:lnTo>
                <a:cubicBezTo>
                  <a:pt x="5250" y="10219"/>
                  <a:pt x="8463" y="8647"/>
                  <a:pt x="12427" y="8647"/>
                </a:cubicBezTo>
                <a:lnTo>
                  <a:pt x="12432" y="8647"/>
                </a:lnTo>
                <a:lnTo>
                  <a:pt x="12432" y="12158"/>
                </a:lnTo>
                <a:lnTo>
                  <a:pt x="21600" y="6079"/>
                </a:lnTo>
                <a:close/>
              </a:path>
            </a:pathLst>
          </a:custGeom>
          <a:solidFill>
            <a:srgbClr val="176200"/>
          </a:solidFill>
          <a:ln w="19050" algn="ctr">
            <a:solidFill>
              <a:schemeClr val="tx1"/>
            </a:solidFill>
            <a:miter lim="800000"/>
            <a:headEnd/>
            <a:tailEnd/>
          </a:ln>
        </p:spPr>
        <p:txBody>
          <a:bodyPr lIns="91632" tIns="45816" rIns="91632" bIns="45816" anchor="ctr">
            <a:spAutoFit/>
          </a:bodyPr>
          <a:lstStyle/>
          <a:p>
            <a:endParaRPr lang="el-GR"/>
          </a:p>
        </p:txBody>
      </p:sp>
      <p:grpSp>
        <p:nvGrpSpPr>
          <p:cNvPr id="73746" name="Group 18">
            <a:extLst>
              <a:ext uri="{FF2B5EF4-FFF2-40B4-BE49-F238E27FC236}">
                <a16:creationId xmlns:a16="http://schemas.microsoft.com/office/drawing/2014/main" id="{429F541B-E12C-31CC-6E5D-CA50E35242B6}"/>
              </a:ext>
            </a:extLst>
          </p:cNvPr>
          <p:cNvGrpSpPr>
            <a:grpSpLocks/>
          </p:cNvGrpSpPr>
          <p:nvPr/>
        </p:nvGrpSpPr>
        <p:grpSpPr bwMode="auto">
          <a:xfrm rot="561263">
            <a:off x="4582989" y="4464679"/>
            <a:ext cx="585788" cy="617538"/>
            <a:chOff x="1989" y="2886"/>
            <a:chExt cx="369" cy="389"/>
          </a:xfrm>
        </p:grpSpPr>
        <p:sp>
          <p:nvSpPr>
            <p:cNvPr id="1041427" name="Rectangle 19" descr="Recycled paper">
              <a:extLst>
                <a:ext uri="{FF2B5EF4-FFF2-40B4-BE49-F238E27FC236}">
                  <a16:creationId xmlns:a16="http://schemas.microsoft.com/office/drawing/2014/main" id="{779B8B69-493E-FE77-3CA2-3E0B04B8D0C3}"/>
                </a:ext>
              </a:extLst>
            </p:cNvPr>
            <p:cNvSpPr>
              <a:spLocks noChangeArrowheads="1"/>
            </p:cNvSpPr>
            <p:nvPr/>
          </p:nvSpPr>
          <p:spPr bwMode="auto">
            <a:xfrm rot="19365795">
              <a:off x="1989" y="2886"/>
              <a:ext cx="369" cy="22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19050" algn="ctr">
              <a:noFill/>
              <a:miter lim="800000"/>
              <a:headEnd/>
              <a:tailEnd/>
            </a:ln>
            <a:effectLst/>
          </p:spPr>
          <p:txBody>
            <a:bodyPr lIns="91632" tIns="45816" rIns="91632" bIns="45816" anchor="ctr">
              <a:spAutoFit/>
            </a:bodyPr>
            <a:lstStyle/>
            <a:p>
              <a:pPr algn="r">
                <a:lnSpc>
                  <a:spcPct val="97000"/>
                </a:lnSpc>
                <a:buClr>
                  <a:srgbClr val="000000"/>
                </a:buClr>
                <a:buSzPct val="100000"/>
                <a:buFont typeface="Times New Roman" charset="0"/>
                <a:buNone/>
                <a:defRPr/>
              </a:pPr>
              <a:endParaRPr lang="el-GR">
                <a:latin typeface="Arial" charset="0"/>
              </a:endParaRPr>
            </a:p>
          </p:txBody>
        </p:sp>
        <p:sp>
          <p:nvSpPr>
            <p:cNvPr id="1041428" name="Oval 20">
              <a:extLst>
                <a:ext uri="{FF2B5EF4-FFF2-40B4-BE49-F238E27FC236}">
                  <a16:creationId xmlns:a16="http://schemas.microsoft.com/office/drawing/2014/main" id="{4A32BB53-404F-BD3A-9B26-493FB5391CF7}"/>
                </a:ext>
              </a:extLst>
            </p:cNvPr>
            <p:cNvSpPr>
              <a:spLocks noChangeArrowheads="1"/>
            </p:cNvSpPr>
            <p:nvPr/>
          </p:nvSpPr>
          <p:spPr bwMode="auto">
            <a:xfrm rot="19061869">
              <a:off x="2005" y="2955"/>
              <a:ext cx="83" cy="320"/>
            </a:xfrm>
            <a:prstGeom prst="ellipse">
              <a:avLst/>
            </a:prstGeom>
            <a:gradFill rotWithShape="1">
              <a:gsLst>
                <a:gs pos="0">
                  <a:schemeClr val="accent1"/>
                </a:gs>
                <a:gs pos="100000">
                  <a:schemeClr val="accent1">
                    <a:gamma/>
                    <a:shade val="46275"/>
                    <a:invGamma/>
                  </a:schemeClr>
                </a:gs>
              </a:gsLst>
              <a:lin ang="0" scaled="1"/>
            </a:gradFill>
            <a:ln w="19050" algn="ctr">
              <a:solidFill>
                <a:srgbClr val="8C0000"/>
              </a:solidFill>
              <a:round/>
              <a:headEnd/>
              <a:tailEnd/>
            </a:ln>
            <a:effectLst/>
          </p:spPr>
          <p:txBody>
            <a:bodyPr lIns="91632" tIns="45816" rIns="91632" bIns="45816" anchor="ctr">
              <a:spAutoFit/>
            </a:bodyPr>
            <a:lstStyle/>
            <a:p>
              <a:pPr algn="r">
                <a:lnSpc>
                  <a:spcPct val="97000"/>
                </a:lnSpc>
                <a:buClr>
                  <a:srgbClr val="000000"/>
                </a:buClr>
                <a:buSzPct val="100000"/>
                <a:buFont typeface="Times New Roman" charset="0"/>
                <a:buNone/>
                <a:defRPr/>
              </a:pPr>
              <a:endParaRPr lang="el-GR">
                <a:latin typeface="Arial" charset="0"/>
              </a:endParaRPr>
            </a:p>
          </p:txBody>
        </p:sp>
      </p:grpSp>
      <p:grpSp>
        <p:nvGrpSpPr>
          <p:cNvPr id="73747" name="Group 21">
            <a:extLst>
              <a:ext uri="{FF2B5EF4-FFF2-40B4-BE49-F238E27FC236}">
                <a16:creationId xmlns:a16="http://schemas.microsoft.com/office/drawing/2014/main" id="{AE081E7D-1139-A40F-6CD8-E01BB40D3608}"/>
              </a:ext>
            </a:extLst>
          </p:cNvPr>
          <p:cNvGrpSpPr>
            <a:grpSpLocks/>
          </p:cNvGrpSpPr>
          <p:nvPr/>
        </p:nvGrpSpPr>
        <p:grpSpPr bwMode="auto">
          <a:xfrm rot="561263">
            <a:off x="5738693" y="5121271"/>
            <a:ext cx="461963" cy="419101"/>
            <a:chOff x="2781" y="3194"/>
            <a:chExt cx="291" cy="264"/>
          </a:xfrm>
        </p:grpSpPr>
        <p:sp>
          <p:nvSpPr>
            <p:cNvPr id="73820" name="Freeform 22">
              <a:extLst>
                <a:ext uri="{FF2B5EF4-FFF2-40B4-BE49-F238E27FC236}">
                  <a16:creationId xmlns:a16="http://schemas.microsoft.com/office/drawing/2014/main" id="{967AFA61-D9B2-6574-6507-4337DF28F6FE}"/>
                </a:ext>
              </a:extLst>
            </p:cNvPr>
            <p:cNvSpPr>
              <a:spLocks/>
            </p:cNvSpPr>
            <p:nvPr/>
          </p:nvSpPr>
          <p:spPr bwMode="auto">
            <a:xfrm rot="20979823" flipH="1">
              <a:off x="2781" y="3225"/>
              <a:ext cx="117" cy="233"/>
            </a:xfrm>
            <a:custGeom>
              <a:avLst/>
              <a:gdLst>
                <a:gd name="T0" fmla="*/ 1 w 271"/>
                <a:gd name="T1" fmla="*/ 1 h 250"/>
                <a:gd name="T2" fmla="*/ 1 w 271"/>
                <a:gd name="T3" fmla="*/ 1 h 250"/>
                <a:gd name="T4" fmla="*/ 1 w 271"/>
                <a:gd name="T5" fmla="*/ 1 h 250"/>
                <a:gd name="T6" fmla="*/ 1 w 271"/>
                <a:gd name="T7" fmla="*/ 1 h 250"/>
                <a:gd name="T8" fmla="*/ 1 w 271"/>
                <a:gd name="T9" fmla="*/ 1 h 250"/>
                <a:gd name="T10" fmla="*/ 1 w 271"/>
                <a:gd name="T11" fmla="*/ 1 h 250"/>
                <a:gd name="T12" fmla="*/ 0 60000 65536"/>
                <a:gd name="T13" fmla="*/ 0 60000 65536"/>
                <a:gd name="T14" fmla="*/ 0 60000 65536"/>
                <a:gd name="T15" fmla="*/ 0 60000 65536"/>
                <a:gd name="T16" fmla="*/ 0 60000 65536"/>
                <a:gd name="T17" fmla="*/ 0 60000 65536"/>
                <a:gd name="T18" fmla="*/ 0 w 271"/>
                <a:gd name="T19" fmla="*/ 0 h 250"/>
                <a:gd name="T20" fmla="*/ 271 w 271"/>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71" h="250">
                  <a:moveTo>
                    <a:pt x="2" y="119"/>
                  </a:moveTo>
                  <a:cubicBezTo>
                    <a:pt x="0" y="82"/>
                    <a:pt x="116" y="24"/>
                    <a:pt x="158" y="12"/>
                  </a:cubicBezTo>
                  <a:cubicBezTo>
                    <a:pt x="200" y="0"/>
                    <a:pt x="239" y="14"/>
                    <a:pt x="255" y="46"/>
                  </a:cubicBezTo>
                  <a:cubicBezTo>
                    <a:pt x="271" y="78"/>
                    <a:pt x="269" y="170"/>
                    <a:pt x="255" y="202"/>
                  </a:cubicBezTo>
                  <a:cubicBezTo>
                    <a:pt x="241" y="234"/>
                    <a:pt x="209" y="250"/>
                    <a:pt x="168" y="236"/>
                  </a:cubicBezTo>
                  <a:cubicBezTo>
                    <a:pt x="127" y="222"/>
                    <a:pt x="4" y="156"/>
                    <a:pt x="2" y="119"/>
                  </a:cubicBezTo>
                  <a:close/>
                </a:path>
              </a:pathLst>
            </a:custGeom>
            <a:noFill/>
            <a:ln w="38100">
              <a:solidFill>
                <a:schemeClr val="tx1"/>
              </a:solidFill>
              <a:round/>
              <a:headEnd/>
              <a:tailEnd/>
            </a:ln>
            <a:scene3d>
              <a:camera prst="legacyPerspectiveTop"/>
              <a:lightRig rig="legacyFlat3" dir="b"/>
            </a:scene3d>
            <a:sp3d extrusionH="887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lIns="91632" tIns="45816" rIns="91632" bIns="45816">
              <a:spAutoFit/>
              <a:flatTx/>
            </a:bodyPr>
            <a:lstStyle/>
            <a:p>
              <a:endParaRPr lang="el-GR"/>
            </a:p>
          </p:txBody>
        </p:sp>
        <p:grpSp>
          <p:nvGrpSpPr>
            <p:cNvPr id="73821" name="Group 23">
              <a:extLst>
                <a:ext uri="{FF2B5EF4-FFF2-40B4-BE49-F238E27FC236}">
                  <a16:creationId xmlns:a16="http://schemas.microsoft.com/office/drawing/2014/main" id="{E2897204-FBBC-45CC-2DE6-70DFF0A7D9CA}"/>
                </a:ext>
              </a:extLst>
            </p:cNvPr>
            <p:cNvGrpSpPr>
              <a:grpSpLocks/>
            </p:cNvGrpSpPr>
            <p:nvPr/>
          </p:nvGrpSpPr>
          <p:grpSpPr bwMode="auto">
            <a:xfrm>
              <a:off x="2786" y="3194"/>
              <a:ext cx="286" cy="264"/>
              <a:chOff x="2786" y="3194"/>
              <a:chExt cx="286" cy="264"/>
            </a:xfrm>
          </p:grpSpPr>
          <p:sp>
            <p:nvSpPr>
              <p:cNvPr id="73822" name="Freeform 24">
                <a:extLst>
                  <a:ext uri="{FF2B5EF4-FFF2-40B4-BE49-F238E27FC236}">
                    <a16:creationId xmlns:a16="http://schemas.microsoft.com/office/drawing/2014/main" id="{FE9BA2E8-932A-4CE2-006C-6D7246003CB5}"/>
                  </a:ext>
                </a:extLst>
              </p:cNvPr>
              <p:cNvSpPr>
                <a:spLocks/>
              </p:cNvSpPr>
              <p:nvPr/>
            </p:nvSpPr>
            <p:spPr bwMode="auto">
              <a:xfrm rot="20979823">
                <a:off x="2950" y="3194"/>
                <a:ext cx="117" cy="233"/>
              </a:xfrm>
              <a:custGeom>
                <a:avLst/>
                <a:gdLst>
                  <a:gd name="T0" fmla="*/ 1 w 271"/>
                  <a:gd name="T1" fmla="*/ 1 h 250"/>
                  <a:gd name="T2" fmla="*/ 1 w 271"/>
                  <a:gd name="T3" fmla="*/ 1 h 250"/>
                  <a:gd name="T4" fmla="*/ 1 w 271"/>
                  <a:gd name="T5" fmla="*/ 1 h 250"/>
                  <a:gd name="T6" fmla="*/ 1 w 271"/>
                  <a:gd name="T7" fmla="*/ 1 h 250"/>
                  <a:gd name="T8" fmla="*/ 1 w 271"/>
                  <a:gd name="T9" fmla="*/ 1 h 250"/>
                  <a:gd name="T10" fmla="*/ 1 w 271"/>
                  <a:gd name="T11" fmla="*/ 1 h 250"/>
                  <a:gd name="T12" fmla="*/ 0 60000 65536"/>
                  <a:gd name="T13" fmla="*/ 0 60000 65536"/>
                  <a:gd name="T14" fmla="*/ 0 60000 65536"/>
                  <a:gd name="T15" fmla="*/ 0 60000 65536"/>
                  <a:gd name="T16" fmla="*/ 0 60000 65536"/>
                  <a:gd name="T17" fmla="*/ 0 60000 65536"/>
                  <a:gd name="T18" fmla="*/ 0 w 271"/>
                  <a:gd name="T19" fmla="*/ 0 h 250"/>
                  <a:gd name="T20" fmla="*/ 271 w 271"/>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71" h="250">
                    <a:moveTo>
                      <a:pt x="2" y="119"/>
                    </a:moveTo>
                    <a:cubicBezTo>
                      <a:pt x="0" y="82"/>
                      <a:pt x="116" y="24"/>
                      <a:pt x="158" y="12"/>
                    </a:cubicBezTo>
                    <a:cubicBezTo>
                      <a:pt x="200" y="0"/>
                      <a:pt x="239" y="14"/>
                      <a:pt x="255" y="46"/>
                    </a:cubicBezTo>
                    <a:cubicBezTo>
                      <a:pt x="271" y="78"/>
                      <a:pt x="269" y="170"/>
                      <a:pt x="255" y="202"/>
                    </a:cubicBezTo>
                    <a:cubicBezTo>
                      <a:pt x="241" y="234"/>
                      <a:pt x="209" y="250"/>
                      <a:pt x="168" y="236"/>
                    </a:cubicBezTo>
                    <a:cubicBezTo>
                      <a:pt x="127" y="222"/>
                      <a:pt x="4" y="156"/>
                      <a:pt x="2" y="119"/>
                    </a:cubicBezTo>
                    <a:close/>
                  </a:path>
                </a:pathLst>
              </a:custGeom>
              <a:noFill/>
              <a:ln w="38100">
                <a:solidFill>
                  <a:schemeClr val="tx1"/>
                </a:solidFill>
                <a:round/>
                <a:headEnd/>
                <a:tailEnd/>
              </a:ln>
              <a:scene3d>
                <a:camera prst="legacyPerspectiveTop"/>
                <a:lightRig rig="legacyFlat3" dir="b"/>
              </a:scene3d>
              <a:sp3d extrusionH="887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lIns="91632" tIns="45816" rIns="91632" bIns="45816">
                <a:spAutoFit/>
                <a:flatTx/>
              </a:bodyPr>
              <a:lstStyle/>
              <a:p>
                <a:endParaRPr lang="el-GR"/>
              </a:p>
            </p:txBody>
          </p:sp>
          <p:sp>
            <p:nvSpPr>
              <p:cNvPr id="73823" name="Freeform 25">
                <a:extLst>
                  <a:ext uri="{FF2B5EF4-FFF2-40B4-BE49-F238E27FC236}">
                    <a16:creationId xmlns:a16="http://schemas.microsoft.com/office/drawing/2014/main" id="{F10E973F-06E2-8C3C-A77E-4ABCDE828E2B}"/>
                  </a:ext>
                </a:extLst>
              </p:cNvPr>
              <p:cNvSpPr>
                <a:spLocks/>
              </p:cNvSpPr>
              <p:nvPr/>
            </p:nvSpPr>
            <p:spPr bwMode="auto">
              <a:xfrm rot="20979823">
                <a:off x="2955" y="3194"/>
                <a:ext cx="117" cy="233"/>
              </a:xfrm>
              <a:custGeom>
                <a:avLst/>
                <a:gdLst>
                  <a:gd name="T0" fmla="*/ 1 w 271"/>
                  <a:gd name="T1" fmla="*/ 1 h 250"/>
                  <a:gd name="T2" fmla="*/ 1 w 271"/>
                  <a:gd name="T3" fmla="*/ 1 h 250"/>
                  <a:gd name="T4" fmla="*/ 1 w 271"/>
                  <a:gd name="T5" fmla="*/ 1 h 250"/>
                  <a:gd name="T6" fmla="*/ 1 w 271"/>
                  <a:gd name="T7" fmla="*/ 1 h 250"/>
                  <a:gd name="T8" fmla="*/ 1 w 271"/>
                  <a:gd name="T9" fmla="*/ 1 h 250"/>
                  <a:gd name="T10" fmla="*/ 1 w 271"/>
                  <a:gd name="T11" fmla="*/ 1 h 250"/>
                  <a:gd name="T12" fmla="*/ 0 60000 65536"/>
                  <a:gd name="T13" fmla="*/ 0 60000 65536"/>
                  <a:gd name="T14" fmla="*/ 0 60000 65536"/>
                  <a:gd name="T15" fmla="*/ 0 60000 65536"/>
                  <a:gd name="T16" fmla="*/ 0 60000 65536"/>
                  <a:gd name="T17" fmla="*/ 0 60000 65536"/>
                  <a:gd name="T18" fmla="*/ 0 w 271"/>
                  <a:gd name="T19" fmla="*/ 0 h 250"/>
                  <a:gd name="T20" fmla="*/ 271 w 271"/>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71" h="250">
                    <a:moveTo>
                      <a:pt x="2" y="119"/>
                    </a:moveTo>
                    <a:cubicBezTo>
                      <a:pt x="0" y="82"/>
                      <a:pt x="116" y="24"/>
                      <a:pt x="158" y="12"/>
                    </a:cubicBezTo>
                    <a:cubicBezTo>
                      <a:pt x="200" y="0"/>
                      <a:pt x="239" y="14"/>
                      <a:pt x="255" y="46"/>
                    </a:cubicBezTo>
                    <a:cubicBezTo>
                      <a:pt x="271" y="78"/>
                      <a:pt x="269" y="170"/>
                      <a:pt x="255" y="202"/>
                    </a:cubicBezTo>
                    <a:cubicBezTo>
                      <a:pt x="241" y="234"/>
                      <a:pt x="209" y="250"/>
                      <a:pt x="168" y="236"/>
                    </a:cubicBezTo>
                    <a:cubicBezTo>
                      <a:pt x="127" y="222"/>
                      <a:pt x="4" y="156"/>
                      <a:pt x="2" y="119"/>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632" tIns="45816" rIns="91632" bIns="45816">
                <a:spAutoFit/>
              </a:bodyPr>
              <a:lstStyle/>
              <a:p>
                <a:endParaRPr lang="el-GR"/>
              </a:p>
            </p:txBody>
          </p:sp>
          <p:sp>
            <p:nvSpPr>
              <p:cNvPr id="73824" name="Freeform 26">
                <a:extLst>
                  <a:ext uri="{FF2B5EF4-FFF2-40B4-BE49-F238E27FC236}">
                    <a16:creationId xmlns:a16="http://schemas.microsoft.com/office/drawing/2014/main" id="{5C08FB51-8440-9243-8092-445A023F23B0}"/>
                  </a:ext>
                </a:extLst>
              </p:cNvPr>
              <p:cNvSpPr>
                <a:spLocks/>
              </p:cNvSpPr>
              <p:nvPr/>
            </p:nvSpPr>
            <p:spPr bwMode="auto">
              <a:xfrm rot="20979823" flipH="1">
                <a:off x="2786" y="3225"/>
                <a:ext cx="117" cy="233"/>
              </a:xfrm>
              <a:custGeom>
                <a:avLst/>
                <a:gdLst>
                  <a:gd name="T0" fmla="*/ 1 w 271"/>
                  <a:gd name="T1" fmla="*/ 1 h 250"/>
                  <a:gd name="T2" fmla="*/ 1 w 271"/>
                  <a:gd name="T3" fmla="*/ 1 h 250"/>
                  <a:gd name="T4" fmla="*/ 1 w 271"/>
                  <a:gd name="T5" fmla="*/ 1 h 250"/>
                  <a:gd name="T6" fmla="*/ 1 w 271"/>
                  <a:gd name="T7" fmla="*/ 1 h 250"/>
                  <a:gd name="T8" fmla="*/ 1 w 271"/>
                  <a:gd name="T9" fmla="*/ 1 h 250"/>
                  <a:gd name="T10" fmla="*/ 1 w 271"/>
                  <a:gd name="T11" fmla="*/ 1 h 250"/>
                  <a:gd name="T12" fmla="*/ 0 60000 65536"/>
                  <a:gd name="T13" fmla="*/ 0 60000 65536"/>
                  <a:gd name="T14" fmla="*/ 0 60000 65536"/>
                  <a:gd name="T15" fmla="*/ 0 60000 65536"/>
                  <a:gd name="T16" fmla="*/ 0 60000 65536"/>
                  <a:gd name="T17" fmla="*/ 0 60000 65536"/>
                  <a:gd name="T18" fmla="*/ 0 w 271"/>
                  <a:gd name="T19" fmla="*/ 0 h 250"/>
                  <a:gd name="T20" fmla="*/ 271 w 271"/>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71" h="250">
                    <a:moveTo>
                      <a:pt x="2" y="119"/>
                    </a:moveTo>
                    <a:cubicBezTo>
                      <a:pt x="0" y="82"/>
                      <a:pt x="116" y="24"/>
                      <a:pt x="158" y="12"/>
                    </a:cubicBezTo>
                    <a:cubicBezTo>
                      <a:pt x="200" y="0"/>
                      <a:pt x="239" y="14"/>
                      <a:pt x="255" y="46"/>
                    </a:cubicBezTo>
                    <a:cubicBezTo>
                      <a:pt x="271" y="78"/>
                      <a:pt x="269" y="170"/>
                      <a:pt x="255" y="202"/>
                    </a:cubicBezTo>
                    <a:cubicBezTo>
                      <a:pt x="241" y="234"/>
                      <a:pt x="209" y="250"/>
                      <a:pt x="168" y="236"/>
                    </a:cubicBezTo>
                    <a:cubicBezTo>
                      <a:pt x="127" y="222"/>
                      <a:pt x="4" y="156"/>
                      <a:pt x="2" y="119"/>
                    </a:cubicBez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632" tIns="45816" rIns="91632" bIns="45816">
                <a:spAutoFit/>
              </a:bodyPr>
              <a:lstStyle/>
              <a:p>
                <a:endParaRPr lang="el-GR"/>
              </a:p>
            </p:txBody>
          </p:sp>
        </p:grpSp>
      </p:grpSp>
      <p:sp>
        <p:nvSpPr>
          <p:cNvPr id="1041435" name="AutoShape 27">
            <a:extLst>
              <a:ext uri="{FF2B5EF4-FFF2-40B4-BE49-F238E27FC236}">
                <a16:creationId xmlns:a16="http://schemas.microsoft.com/office/drawing/2014/main" id="{AF5E47A9-4569-EDC5-EF84-10F29ADA0A1D}"/>
              </a:ext>
            </a:extLst>
          </p:cNvPr>
          <p:cNvSpPr>
            <a:spLocks noChangeArrowheads="1"/>
          </p:cNvSpPr>
          <p:nvPr/>
        </p:nvSpPr>
        <p:spPr bwMode="auto">
          <a:xfrm>
            <a:off x="2011364" y="2738438"/>
            <a:ext cx="2211387" cy="609600"/>
          </a:xfrm>
          <a:prstGeom prst="roundRect">
            <a:avLst>
              <a:gd name="adj" fmla="val 16667"/>
            </a:avLst>
          </a:prstGeom>
          <a:solidFill>
            <a:schemeClr val="accent2"/>
          </a:solidFill>
          <a:ln w="25400" algn="ctr">
            <a:solidFill>
              <a:schemeClr val="accent2"/>
            </a:solidFill>
            <a:round/>
            <a:headEnd/>
            <a:tailEnd/>
          </a:ln>
          <a:effectLst/>
        </p:spPr>
        <p:txBody>
          <a:bodyPr lIns="91632" tIns="45816" rIns="91632" bIns="45816" anchor="ctr"/>
          <a:lstStyle/>
          <a:p>
            <a:pPr algn="r">
              <a:defRPr/>
            </a:pPr>
            <a:r>
              <a:rPr lang="en-US" dirty="0">
                <a:solidFill>
                  <a:schemeClr val="bg1"/>
                </a:solidFill>
                <a:effectLst>
                  <a:outerShdw blurRad="38100" dist="38100" dir="2700000" algn="tl">
                    <a:srgbClr val="000000"/>
                  </a:outerShdw>
                </a:effectLst>
                <a:latin typeface="Arial" charset="0"/>
                <a:cs typeface="Arial" pitchFamily="34" charset="0"/>
              </a:rPr>
              <a:t>Apoptosis</a:t>
            </a:r>
            <a:endParaRPr lang="el-GR" dirty="0">
              <a:solidFill>
                <a:schemeClr val="bg1"/>
              </a:solidFill>
              <a:effectLst>
                <a:outerShdw blurRad="38100" dist="38100" dir="2700000" algn="tl">
                  <a:srgbClr val="000000"/>
                </a:outerShdw>
              </a:effectLst>
              <a:latin typeface="Arial" charset="0"/>
              <a:cs typeface="Arial" pitchFamily="34" charset="0"/>
            </a:endParaRPr>
          </a:p>
        </p:txBody>
      </p:sp>
      <p:sp>
        <p:nvSpPr>
          <p:cNvPr id="1041436" name="AutoShape 28">
            <a:extLst>
              <a:ext uri="{FF2B5EF4-FFF2-40B4-BE49-F238E27FC236}">
                <a16:creationId xmlns:a16="http://schemas.microsoft.com/office/drawing/2014/main" id="{13272D83-47E4-5503-154F-E5EEF66357AC}"/>
              </a:ext>
            </a:extLst>
          </p:cNvPr>
          <p:cNvSpPr>
            <a:spLocks noChangeArrowheads="1"/>
          </p:cNvSpPr>
          <p:nvPr/>
        </p:nvSpPr>
        <p:spPr bwMode="auto">
          <a:xfrm>
            <a:off x="4772025" y="1541463"/>
            <a:ext cx="2209800" cy="609600"/>
          </a:xfrm>
          <a:prstGeom prst="roundRect">
            <a:avLst>
              <a:gd name="adj" fmla="val 16667"/>
            </a:avLst>
          </a:prstGeom>
          <a:solidFill>
            <a:schemeClr val="folHlink"/>
          </a:solidFill>
          <a:ln w="25400" algn="ctr">
            <a:solidFill>
              <a:schemeClr val="folHlink"/>
            </a:solidFill>
            <a:round/>
            <a:headEnd/>
            <a:tailEnd/>
          </a:ln>
          <a:effectLst/>
        </p:spPr>
        <p:txBody>
          <a:bodyPr lIns="91632" tIns="45816" rIns="91632" bIns="45816" anchor="ctr"/>
          <a:lstStyle/>
          <a:p>
            <a:pPr algn="r">
              <a:defRPr/>
            </a:pPr>
            <a:r>
              <a:rPr lang="en-US" dirty="0">
                <a:solidFill>
                  <a:schemeClr val="bg1"/>
                </a:solidFill>
                <a:effectLst>
                  <a:outerShdw blurRad="38100" dist="38100" dir="2700000" algn="tl">
                    <a:srgbClr val="000000"/>
                  </a:outerShdw>
                </a:effectLst>
                <a:latin typeface="Arial" charset="0"/>
                <a:cs typeface="Arial" pitchFamily="34" charset="0"/>
              </a:rPr>
              <a:t>Self-sufficiency of proliferation signals</a:t>
            </a:r>
          </a:p>
        </p:txBody>
      </p:sp>
      <p:sp>
        <p:nvSpPr>
          <p:cNvPr id="1041437" name="AutoShape 29">
            <a:extLst>
              <a:ext uri="{FF2B5EF4-FFF2-40B4-BE49-F238E27FC236}">
                <a16:creationId xmlns:a16="http://schemas.microsoft.com/office/drawing/2014/main" id="{72B0762C-C787-DF9F-C7F2-B5FB8E56F918}"/>
              </a:ext>
            </a:extLst>
          </p:cNvPr>
          <p:cNvSpPr>
            <a:spLocks noChangeArrowheads="1"/>
          </p:cNvSpPr>
          <p:nvPr/>
        </p:nvSpPr>
        <p:spPr bwMode="invGray">
          <a:xfrm>
            <a:off x="7807325" y="4592638"/>
            <a:ext cx="2211388" cy="609600"/>
          </a:xfrm>
          <a:prstGeom prst="roundRect">
            <a:avLst>
              <a:gd name="adj" fmla="val 16667"/>
            </a:avLst>
          </a:prstGeom>
          <a:solidFill>
            <a:srgbClr val="C200C2"/>
          </a:solidFill>
          <a:ln w="25400" algn="ctr">
            <a:solidFill>
              <a:srgbClr val="800080"/>
            </a:solidFill>
            <a:round/>
            <a:headEnd/>
            <a:tailEnd/>
          </a:ln>
          <a:effectLst/>
        </p:spPr>
        <p:txBody>
          <a:bodyPr lIns="91632" tIns="45816" rIns="91632" bIns="45816" anchor="ctr"/>
          <a:lstStyle/>
          <a:p>
            <a:pPr algn="r">
              <a:defRPr/>
            </a:pPr>
            <a:r>
              <a:rPr lang="en-US" dirty="0">
                <a:solidFill>
                  <a:schemeClr val="bg1"/>
                </a:solidFill>
                <a:effectLst>
                  <a:outerShdw blurRad="38100" dist="38100" dir="2700000" algn="tl">
                    <a:srgbClr val="000000"/>
                  </a:outerShdw>
                </a:effectLst>
                <a:latin typeface="Arial" charset="0"/>
                <a:cs typeface="Arial" pitchFamily="34" charset="0"/>
              </a:rPr>
              <a:t>Invasion </a:t>
            </a:r>
            <a:r>
              <a:rPr lang="el-GR" dirty="0">
                <a:solidFill>
                  <a:schemeClr val="bg1"/>
                </a:solidFill>
                <a:effectLst>
                  <a:outerShdw blurRad="38100" dist="38100" dir="2700000" algn="tl">
                    <a:srgbClr val="000000"/>
                  </a:outerShdw>
                </a:effectLst>
                <a:latin typeface="Arial" charset="0"/>
                <a:cs typeface="Arial" pitchFamily="34" charset="0"/>
              </a:rPr>
              <a:t>&amp; </a:t>
            </a:r>
            <a:r>
              <a:rPr lang="en-US" dirty="0">
                <a:solidFill>
                  <a:schemeClr val="bg1"/>
                </a:solidFill>
                <a:effectLst>
                  <a:outerShdw blurRad="38100" dist="38100" dir="2700000" algn="tl">
                    <a:srgbClr val="000000"/>
                  </a:outerShdw>
                </a:effectLst>
                <a:latin typeface="Arial" charset="0"/>
                <a:cs typeface="Arial" pitchFamily="34" charset="0"/>
              </a:rPr>
              <a:t>Metastasis</a:t>
            </a:r>
          </a:p>
        </p:txBody>
      </p:sp>
      <p:sp>
        <p:nvSpPr>
          <p:cNvPr id="1041438" name="AutoShape 30">
            <a:extLst>
              <a:ext uri="{FF2B5EF4-FFF2-40B4-BE49-F238E27FC236}">
                <a16:creationId xmlns:a16="http://schemas.microsoft.com/office/drawing/2014/main" id="{92F3822A-AD89-C102-DDD7-A5C55E839B25}"/>
              </a:ext>
            </a:extLst>
          </p:cNvPr>
          <p:cNvSpPr>
            <a:spLocks noChangeArrowheads="1"/>
          </p:cNvSpPr>
          <p:nvPr/>
        </p:nvSpPr>
        <p:spPr bwMode="auto">
          <a:xfrm>
            <a:off x="4870450" y="5948363"/>
            <a:ext cx="2209800" cy="609600"/>
          </a:xfrm>
          <a:prstGeom prst="roundRect">
            <a:avLst>
              <a:gd name="adj" fmla="val 16667"/>
            </a:avLst>
          </a:prstGeom>
          <a:solidFill>
            <a:srgbClr val="009DC2"/>
          </a:solidFill>
          <a:ln w="25400" algn="ctr">
            <a:solidFill>
              <a:schemeClr val="hlink"/>
            </a:solidFill>
            <a:round/>
            <a:headEnd/>
            <a:tailEnd/>
          </a:ln>
          <a:effectLst/>
        </p:spPr>
        <p:txBody>
          <a:bodyPr lIns="91632" tIns="45816" rIns="91632" bIns="45816" anchor="ctr"/>
          <a:lstStyle/>
          <a:p>
            <a:pPr algn="r">
              <a:defRPr/>
            </a:pPr>
            <a:r>
              <a:rPr lang="en-US" dirty="0">
                <a:solidFill>
                  <a:schemeClr val="bg1"/>
                </a:solidFill>
                <a:effectLst>
                  <a:outerShdw blurRad="38100" dist="38100" dir="2700000" algn="tl">
                    <a:srgbClr val="000000"/>
                  </a:outerShdw>
                </a:effectLst>
                <a:latin typeface="Arial" charset="0"/>
                <a:cs typeface="Arial" pitchFamily="34" charset="0"/>
              </a:rPr>
              <a:t>Uncontrolled</a:t>
            </a:r>
            <a:r>
              <a:rPr lang="el-GR" dirty="0">
                <a:solidFill>
                  <a:schemeClr val="bg1"/>
                </a:solidFill>
                <a:effectLst>
                  <a:outerShdw blurRad="38100" dist="38100" dir="2700000" algn="tl">
                    <a:srgbClr val="000000"/>
                  </a:outerShdw>
                </a:effectLst>
                <a:latin typeface="Arial" charset="0"/>
                <a:cs typeface="Arial" pitchFamily="34" charset="0"/>
              </a:rPr>
              <a:t> </a:t>
            </a:r>
            <a:r>
              <a:rPr lang="en-US" dirty="0">
                <a:solidFill>
                  <a:schemeClr val="bg1"/>
                </a:solidFill>
                <a:effectLst>
                  <a:outerShdw blurRad="38100" dist="38100" dir="2700000" algn="tl">
                    <a:srgbClr val="000000"/>
                  </a:outerShdw>
                </a:effectLst>
                <a:latin typeface="Arial" charset="0"/>
                <a:cs typeface="Arial" pitchFamily="34" charset="0"/>
              </a:rPr>
              <a:t>cellular proliferation</a:t>
            </a:r>
          </a:p>
        </p:txBody>
      </p:sp>
      <p:sp>
        <p:nvSpPr>
          <p:cNvPr id="1041439" name="AutoShape 31">
            <a:extLst>
              <a:ext uri="{FF2B5EF4-FFF2-40B4-BE49-F238E27FC236}">
                <a16:creationId xmlns:a16="http://schemas.microsoft.com/office/drawing/2014/main" id="{AA4CD296-9D23-C994-A863-15EDEC7D9B9D}"/>
              </a:ext>
            </a:extLst>
          </p:cNvPr>
          <p:cNvSpPr>
            <a:spLocks noChangeArrowheads="1"/>
          </p:cNvSpPr>
          <p:nvPr/>
        </p:nvSpPr>
        <p:spPr bwMode="invGray">
          <a:xfrm>
            <a:off x="1917700" y="4592638"/>
            <a:ext cx="2211388" cy="609600"/>
          </a:xfrm>
          <a:prstGeom prst="roundRect">
            <a:avLst>
              <a:gd name="adj" fmla="val 16667"/>
            </a:avLst>
          </a:prstGeom>
          <a:solidFill>
            <a:srgbClr val="FF0000"/>
          </a:solidFill>
          <a:ln w="25400" algn="ctr">
            <a:solidFill>
              <a:srgbClr val="FF0000"/>
            </a:solidFill>
            <a:round/>
            <a:headEnd/>
            <a:tailEnd/>
          </a:ln>
          <a:effectLst/>
        </p:spPr>
        <p:txBody>
          <a:bodyPr lIns="91632" tIns="45816" rIns="91632" bIns="45816" anchor="ctr"/>
          <a:lstStyle/>
          <a:p>
            <a:pPr algn="r">
              <a:defRPr/>
            </a:pPr>
            <a:r>
              <a:rPr lang="en-US" dirty="0">
                <a:solidFill>
                  <a:schemeClr val="bg1"/>
                </a:solidFill>
                <a:effectLst>
                  <a:outerShdw blurRad="38100" dist="38100" dir="2700000" algn="tl">
                    <a:srgbClr val="000000"/>
                  </a:outerShdw>
                </a:effectLst>
                <a:latin typeface="Arial" charset="0"/>
                <a:cs typeface="Arial" pitchFamily="34" charset="0"/>
              </a:rPr>
              <a:t>Neo-angiogenesis</a:t>
            </a:r>
          </a:p>
        </p:txBody>
      </p:sp>
      <p:sp>
        <p:nvSpPr>
          <p:cNvPr id="1041440" name="AutoShape 32">
            <a:extLst>
              <a:ext uri="{FF2B5EF4-FFF2-40B4-BE49-F238E27FC236}">
                <a16:creationId xmlns:a16="http://schemas.microsoft.com/office/drawing/2014/main" id="{C7B82394-C00B-9E38-0059-1BFDD7D919C5}"/>
              </a:ext>
            </a:extLst>
          </p:cNvPr>
          <p:cNvSpPr>
            <a:spLocks noChangeArrowheads="1"/>
          </p:cNvSpPr>
          <p:nvPr/>
        </p:nvSpPr>
        <p:spPr bwMode="auto">
          <a:xfrm>
            <a:off x="7586664" y="2446338"/>
            <a:ext cx="2249487" cy="939800"/>
          </a:xfrm>
          <a:prstGeom prst="roundRect">
            <a:avLst>
              <a:gd name="adj" fmla="val 16667"/>
            </a:avLst>
          </a:prstGeom>
          <a:solidFill>
            <a:schemeClr val="bg2"/>
          </a:solidFill>
          <a:ln w="25400" algn="ctr">
            <a:solidFill>
              <a:srgbClr val="808080"/>
            </a:solidFill>
            <a:round/>
            <a:headEnd/>
            <a:tailEnd/>
          </a:ln>
          <a:effectLst/>
        </p:spPr>
        <p:txBody>
          <a:bodyPr lIns="91632" tIns="45816" rIns="91632" bIns="45816" anchor="ctr"/>
          <a:lstStyle/>
          <a:p>
            <a:pPr algn="r">
              <a:defRPr/>
            </a:pPr>
            <a:r>
              <a:rPr lang="en-US" dirty="0">
                <a:solidFill>
                  <a:schemeClr val="bg1"/>
                </a:solidFill>
                <a:effectLst>
                  <a:outerShdw blurRad="38100" dist="38100" dir="2700000" algn="tl">
                    <a:srgbClr val="000000"/>
                  </a:outerShdw>
                </a:effectLst>
                <a:latin typeface="Arial" charset="0"/>
                <a:cs typeface="Arial" pitchFamily="34" charset="0"/>
              </a:rPr>
              <a:t>Un-responsiveness in anti-proliferative signals</a:t>
            </a:r>
          </a:p>
        </p:txBody>
      </p:sp>
      <p:sp>
        <p:nvSpPr>
          <p:cNvPr id="73754" name="Line 33">
            <a:extLst>
              <a:ext uri="{FF2B5EF4-FFF2-40B4-BE49-F238E27FC236}">
                <a16:creationId xmlns:a16="http://schemas.microsoft.com/office/drawing/2014/main" id="{73278BEF-404E-333B-5726-4239EAFBF339}"/>
              </a:ext>
            </a:extLst>
          </p:cNvPr>
          <p:cNvSpPr>
            <a:spLocks noChangeShapeType="1"/>
          </p:cNvSpPr>
          <p:nvPr/>
        </p:nvSpPr>
        <p:spPr bwMode="auto">
          <a:xfrm flipH="1">
            <a:off x="5875338" y="2149476"/>
            <a:ext cx="6350" cy="296863"/>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lIns="91632" tIns="45816" rIns="91632" bIns="45816">
            <a:spAutoFit/>
          </a:bodyPr>
          <a:lstStyle/>
          <a:p>
            <a:endParaRPr lang="el-GR"/>
          </a:p>
        </p:txBody>
      </p:sp>
      <p:sp>
        <p:nvSpPr>
          <p:cNvPr id="73755" name="Line 34">
            <a:extLst>
              <a:ext uri="{FF2B5EF4-FFF2-40B4-BE49-F238E27FC236}">
                <a16:creationId xmlns:a16="http://schemas.microsoft.com/office/drawing/2014/main" id="{3C15C2BC-42C0-C4CF-5957-816AA2BF458C}"/>
              </a:ext>
            </a:extLst>
          </p:cNvPr>
          <p:cNvSpPr>
            <a:spLocks noChangeShapeType="1"/>
          </p:cNvSpPr>
          <p:nvPr/>
        </p:nvSpPr>
        <p:spPr bwMode="auto">
          <a:xfrm flipV="1">
            <a:off x="5211763" y="4406901"/>
            <a:ext cx="214312" cy="112713"/>
          </a:xfrm>
          <a:prstGeom prst="line">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txBody>
          <a:bodyPr lIns="91632" tIns="45816" rIns="91632" bIns="45816">
            <a:spAutoFit/>
          </a:bodyPr>
          <a:lstStyle/>
          <a:p>
            <a:endParaRPr lang="el-GR"/>
          </a:p>
        </p:txBody>
      </p:sp>
      <p:sp>
        <p:nvSpPr>
          <p:cNvPr id="73756" name="Freeform 35">
            <a:extLst>
              <a:ext uri="{FF2B5EF4-FFF2-40B4-BE49-F238E27FC236}">
                <a16:creationId xmlns:a16="http://schemas.microsoft.com/office/drawing/2014/main" id="{5496282E-483A-BA29-3F2A-24382B3739BC}"/>
              </a:ext>
            </a:extLst>
          </p:cNvPr>
          <p:cNvSpPr>
            <a:spLocks/>
          </p:cNvSpPr>
          <p:nvPr/>
        </p:nvSpPr>
        <p:spPr bwMode="auto">
          <a:xfrm>
            <a:off x="5121275" y="4429125"/>
            <a:ext cx="185118" cy="369526"/>
          </a:xfrm>
          <a:custGeom>
            <a:avLst/>
            <a:gdLst>
              <a:gd name="T0" fmla="*/ 0 w 76"/>
              <a:gd name="T1" fmla="*/ 0 h 132"/>
              <a:gd name="T2" fmla="*/ 2147483646 w 76"/>
              <a:gd name="T3" fmla="*/ 2147483646 h 132"/>
              <a:gd name="T4" fmla="*/ 2147483646 w 76"/>
              <a:gd name="T5" fmla="*/ 2147483646 h 132"/>
              <a:gd name="T6" fmla="*/ 0 60000 65536"/>
              <a:gd name="T7" fmla="*/ 0 60000 65536"/>
              <a:gd name="T8" fmla="*/ 0 60000 65536"/>
              <a:gd name="T9" fmla="*/ 0 w 76"/>
              <a:gd name="T10" fmla="*/ 0 h 132"/>
              <a:gd name="T11" fmla="*/ 76 w 76"/>
              <a:gd name="T12" fmla="*/ 132 h 132"/>
            </a:gdLst>
            <a:ahLst/>
            <a:cxnLst>
              <a:cxn ang="T6">
                <a:pos x="T0" y="T1"/>
              </a:cxn>
              <a:cxn ang="T7">
                <a:pos x="T2" y="T3"/>
              </a:cxn>
              <a:cxn ang="T8">
                <a:pos x="T4" y="T5"/>
              </a:cxn>
            </a:cxnLst>
            <a:rect l="T9" t="T10" r="T11" b="T12"/>
            <a:pathLst>
              <a:path w="76" h="132">
                <a:moveTo>
                  <a:pt x="0" y="0"/>
                </a:moveTo>
                <a:cubicBezTo>
                  <a:pt x="8" y="22"/>
                  <a:pt x="17" y="44"/>
                  <a:pt x="30" y="66"/>
                </a:cubicBezTo>
                <a:cubicBezTo>
                  <a:pt x="43" y="88"/>
                  <a:pt x="66" y="118"/>
                  <a:pt x="76" y="13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632" tIns="45816" rIns="91632" bIns="45816">
            <a:spAutoFit/>
          </a:bodyPr>
          <a:lstStyle/>
          <a:p>
            <a:endParaRPr lang="el-GR"/>
          </a:p>
        </p:txBody>
      </p:sp>
      <p:grpSp>
        <p:nvGrpSpPr>
          <p:cNvPr id="73757" name="Group 36">
            <a:extLst>
              <a:ext uri="{FF2B5EF4-FFF2-40B4-BE49-F238E27FC236}">
                <a16:creationId xmlns:a16="http://schemas.microsoft.com/office/drawing/2014/main" id="{9132C3CC-A5A7-F092-D906-66D2DDD09533}"/>
              </a:ext>
            </a:extLst>
          </p:cNvPr>
          <p:cNvGrpSpPr>
            <a:grpSpLocks/>
          </p:cNvGrpSpPr>
          <p:nvPr/>
        </p:nvGrpSpPr>
        <p:grpSpPr bwMode="auto">
          <a:xfrm>
            <a:off x="5346008" y="3431066"/>
            <a:ext cx="1106944" cy="1513103"/>
            <a:chOff x="2431" y="2259"/>
            <a:chExt cx="654" cy="896"/>
          </a:xfrm>
        </p:grpSpPr>
        <p:sp>
          <p:nvSpPr>
            <p:cNvPr id="73767" name="Freeform 37">
              <a:extLst>
                <a:ext uri="{FF2B5EF4-FFF2-40B4-BE49-F238E27FC236}">
                  <a16:creationId xmlns:a16="http://schemas.microsoft.com/office/drawing/2014/main" id="{51E11909-7C26-494F-95D2-54D9138312C5}"/>
                </a:ext>
              </a:extLst>
            </p:cNvPr>
            <p:cNvSpPr>
              <a:spLocks/>
            </p:cNvSpPr>
            <p:nvPr/>
          </p:nvSpPr>
          <p:spPr bwMode="auto">
            <a:xfrm>
              <a:off x="2527" y="2317"/>
              <a:ext cx="109" cy="219"/>
            </a:xfrm>
            <a:custGeom>
              <a:avLst/>
              <a:gdLst>
                <a:gd name="T0" fmla="*/ 58 w 530"/>
                <a:gd name="T1" fmla="*/ 462 h 493"/>
                <a:gd name="T2" fmla="*/ 28 w 530"/>
                <a:gd name="T3" fmla="*/ 262 h 493"/>
                <a:gd name="T4" fmla="*/ 226 w 530"/>
                <a:gd name="T5" fmla="*/ 37 h 493"/>
                <a:gd name="T6" fmla="*/ 455 w 530"/>
                <a:gd name="T7" fmla="*/ 39 h 493"/>
                <a:gd name="T8" fmla="*/ 524 w 530"/>
                <a:gd name="T9" fmla="*/ 229 h 493"/>
                <a:gd name="T10" fmla="*/ 418 w 530"/>
                <a:gd name="T11" fmla="*/ 391 h 493"/>
                <a:gd name="T12" fmla="*/ 199 w 530"/>
                <a:gd name="T13" fmla="*/ 493 h 493"/>
                <a:gd name="T14" fmla="*/ 0 60000 65536"/>
                <a:gd name="T15" fmla="*/ 0 60000 65536"/>
                <a:gd name="T16" fmla="*/ 0 60000 65536"/>
                <a:gd name="T17" fmla="*/ 0 60000 65536"/>
                <a:gd name="T18" fmla="*/ 0 60000 65536"/>
                <a:gd name="T19" fmla="*/ 0 60000 65536"/>
                <a:gd name="T20" fmla="*/ 0 60000 65536"/>
                <a:gd name="T21" fmla="*/ 0 w 530"/>
                <a:gd name="T22" fmla="*/ 0 h 493"/>
                <a:gd name="T23" fmla="*/ 530 w 530"/>
                <a:gd name="T24" fmla="*/ 493 h 4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0" h="493">
                  <a:moveTo>
                    <a:pt x="58" y="462"/>
                  </a:moveTo>
                  <a:cubicBezTo>
                    <a:pt x="25" y="420"/>
                    <a:pt x="0" y="333"/>
                    <a:pt x="28" y="262"/>
                  </a:cubicBezTo>
                  <a:cubicBezTo>
                    <a:pt x="56" y="191"/>
                    <a:pt x="155" y="74"/>
                    <a:pt x="226" y="37"/>
                  </a:cubicBezTo>
                  <a:cubicBezTo>
                    <a:pt x="297" y="0"/>
                    <a:pt x="405" y="7"/>
                    <a:pt x="455" y="39"/>
                  </a:cubicBezTo>
                  <a:cubicBezTo>
                    <a:pt x="505" y="71"/>
                    <a:pt x="530" y="170"/>
                    <a:pt x="524" y="229"/>
                  </a:cubicBezTo>
                  <a:cubicBezTo>
                    <a:pt x="518" y="288"/>
                    <a:pt x="472" y="347"/>
                    <a:pt x="418" y="391"/>
                  </a:cubicBezTo>
                  <a:cubicBezTo>
                    <a:pt x="364" y="435"/>
                    <a:pt x="281" y="464"/>
                    <a:pt x="199" y="493"/>
                  </a:cubicBezTo>
                </a:path>
              </a:pathLst>
            </a:custGeom>
            <a:solidFill>
              <a:srgbClr val="CB97AD"/>
            </a:solidFill>
            <a:ln w="19050">
              <a:solidFill>
                <a:schemeClr val="tx1"/>
              </a:solidFill>
              <a:round/>
              <a:headEnd/>
              <a:tailEnd/>
            </a:ln>
          </p:spPr>
          <p:txBody>
            <a:bodyPr wrap="none" lIns="91632" tIns="45816" rIns="91632" bIns="45816">
              <a:spAutoFit/>
            </a:bodyPr>
            <a:lstStyle/>
            <a:p>
              <a:endParaRPr lang="el-GR"/>
            </a:p>
          </p:txBody>
        </p:sp>
        <p:sp>
          <p:nvSpPr>
            <p:cNvPr id="73768" name="Freeform 38">
              <a:extLst>
                <a:ext uri="{FF2B5EF4-FFF2-40B4-BE49-F238E27FC236}">
                  <a16:creationId xmlns:a16="http://schemas.microsoft.com/office/drawing/2014/main" id="{E8D1300C-9248-90E2-EEF4-388A94BC924F}"/>
                </a:ext>
              </a:extLst>
            </p:cNvPr>
            <p:cNvSpPr>
              <a:spLocks/>
            </p:cNvSpPr>
            <p:nvPr/>
          </p:nvSpPr>
          <p:spPr bwMode="auto">
            <a:xfrm>
              <a:off x="2562" y="2836"/>
              <a:ext cx="109" cy="219"/>
            </a:xfrm>
            <a:custGeom>
              <a:avLst/>
              <a:gdLst>
                <a:gd name="T0" fmla="*/ 40 w 106"/>
                <a:gd name="T1" fmla="*/ 25 h 119"/>
                <a:gd name="T2" fmla="*/ 69 w 106"/>
                <a:gd name="T3" fmla="*/ 7 h 119"/>
                <a:gd name="T4" fmla="*/ 96 w 106"/>
                <a:gd name="T5" fmla="*/ 11 h 119"/>
                <a:gd name="T6" fmla="*/ 105 w 106"/>
                <a:gd name="T7" fmla="*/ 29 h 119"/>
                <a:gd name="T8" fmla="*/ 103 w 106"/>
                <a:gd name="T9" fmla="*/ 59 h 119"/>
                <a:gd name="T10" fmla="*/ 97 w 106"/>
                <a:gd name="T11" fmla="*/ 74 h 119"/>
                <a:gd name="T12" fmla="*/ 55 w 106"/>
                <a:gd name="T13" fmla="*/ 113 h 119"/>
                <a:gd name="T14" fmla="*/ 30 w 106"/>
                <a:gd name="T15" fmla="*/ 119 h 119"/>
                <a:gd name="T16" fmla="*/ 10 w 106"/>
                <a:gd name="T17" fmla="*/ 113 h 119"/>
                <a:gd name="T18" fmla="*/ 3 w 106"/>
                <a:gd name="T19" fmla="*/ 97 h 119"/>
                <a:gd name="T20" fmla="*/ 13 w 106"/>
                <a:gd name="T21" fmla="*/ 47 h 119"/>
                <a:gd name="T22" fmla="*/ 40 w 106"/>
                <a:gd name="T23" fmla="*/ 25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119"/>
                <a:gd name="T38" fmla="*/ 106 w 106"/>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119">
                  <a:moveTo>
                    <a:pt x="40" y="25"/>
                  </a:moveTo>
                  <a:cubicBezTo>
                    <a:pt x="49" y="16"/>
                    <a:pt x="57" y="9"/>
                    <a:pt x="69" y="7"/>
                  </a:cubicBezTo>
                  <a:cubicBezTo>
                    <a:pt x="78" y="0"/>
                    <a:pt x="88" y="5"/>
                    <a:pt x="96" y="11"/>
                  </a:cubicBezTo>
                  <a:cubicBezTo>
                    <a:pt x="97" y="18"/>
                    <a:pt x="102" y="23"/>
                    <a:pt x="105" y="29"/>
                  </a:cubicBezTo>
                  <a:cubicBezTo>
                    <a:pt x="106" y="40"/>
                    <a:pt x="106" y="48"/>
                    <a:pt x="103" y="59"/>
                  </a:cubicBezTo>
                  <a:cubicBezTo>
                    <a:pt x="102" y="64"/>
                    <a:pt x="97" y="74"/>
                    <a:pt x="97" y="74"/>
                  </a:cubicBezTo>
                  <a:cubicBezTo>
                    <a:pt x="93" y="92"/>
                    <a:pt x="73" y="110"/>
                    <a:pt x="55" y="113"/>
                  </a:cubicBezTo>
                  <a:cubicBezTo>
                    <a:pt x="47" y="117"/>
                    <a:pt x="39" y="118"/>
                    <a:pt x="30" y="119"/>
                  </a:cubicBezTo>
                  <a:cubicBezTo>
                    <a:pt x="20" y="118"/>
                    <a:pt x="18" y="118"/>
                    <a:pt x="10" y="113"/>
                  </a:cubicBezTo>
                  <a:cubicBezTo>
                    <a:pt x="6" y="107"/>
                    <a:pt x="4" y="104"/>
                    <a:pt x="3" y="97"/>
                  </a:cubicBezTo>
                  <a:cubicBezTo>
                    <a:pt x="4" y="82"/>
                    <a:pt x="0" y="64"/>
                    <a:pt x="13" y="47"/>
                  </a:cubicBezTo>
                  <a:cubicBezTo>
                    <a:pt x="22" y="40"/>
                    <a:pt x="30" y="31"/>
                    <a:pt x="40" y="25"/>
                  </a:cubicBezTo>
                  <a:close/>
                </a:path>
              </a:pathLst>
            </a:custGeom>
            <a:solidFill>
              <a:schemeClr val="accent2"/>
            </a:solidFill>
            <a:ln w="9525">
              <a:solidFill>
                <a:srgbClr val="000000"/>
              </a:solidFill>
              <a:round/>
              <a:headEnd/>
              <a:tailEnd/>
            </a:ln>
          </p:spPr>
          <p:txBody>
            <a:bodyPr wrap="none" lIns="91632" tIns="45816" rIns="91632" bIns="45816">
              <a:spAutoFit/>
            </a:bodyPr>
            <a:lstStyle/>
            <a:p>
              <a:endParaRPr lang="el-GR"/>
            </a:p>
          </p:txBody>
        </p:sp>
        <p:sp>
          <p:nvSpPr>
            <p:cNvPr id="73769" name="Oval 39">
              <a:extLst>
                <a:ext uri="{FF2B5EF4-FFF2-40B4-BE49-F238E27FC236}">
                  <a16:creationId xmlns:a16="http://schemas.microsoft.com/office/drawing/2014/main" id="{C20E3F42-402D-D541-638A-0FE37D9EB805}"/>
                </a:ext>
              </a:extLst>
            </p:cNvPr>
            <p:cNvSpPr>
              <a:spLocks noChangeArrowheads="1"/>
            </p:cNvSpPr>
            <p:nvPr/>
          </p:nvSpPr>
          <p:spPr bwMode="auto">
            <a:xfrm>
              <a:off x="2577" y="2790"/>
              <a:ext cx="29" cy="276"/>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73770" name="Freeform 40">
              <a:extLst>
                <a:ext uri="{FF2B5EF4-FFF2-40B4-BE49-F238E27FC236}">
                  <a16:creationId xmlns:a16="http://schemas.microsoft.com/office/drawing/2014/main" id="{30946237-E058-DCFB-CA10-DD8CF1C57F85}"/>
                </a:ext>
              </a:extLst>
            </p:cNvPr>
            <p:cNvSpPr>
              <a:spLocks/>
            </p:cNvSpPr>
            <p:nvPr/>
          </p:nvSpPr>
          <p:spPr bwMode="auto">
            <a:xfrm>
              <a:off x="2637" y="2737"/>
              <a:ext cx="109" cy="219"/>
            </a:xfrm>
            <a:custGeom>
              <a:avLst/>
              <a:gdLst>
                <a:gd name="T0" fmla="*/ 90 w 135"/>
                <a:gd name="T1" fmla="*/ 45 h 99"/>
                <a:gd name="T2" fmla="*/ 122 w 135"/>
                <a:gd name="T3" fmla="*/ 30 h 99"/>
                <a:gd name="T4" fmla="*/ 105 w 135"/>
                <a:gd name="T5" fmla="*/ 0 h 99"/>
                <a:gd name="T6" fmla="*/ 84 w 135"/>
                <a:gd name="T7" fmla="*/ 4 h 99"/>
                <a:gd name="T8" fmla="*/ 42 w 135"/>
                <a:gd name="T9" fmla="*/ 25 h 99"/>
                <a:gd name="T10" fmla="*/ 0 w 135"/>
                <a:gd name="T11" fmla="*/ 57 h 99"/>
                <a:gd name="T12" fmla="*/ 24 w 135"/>
                <a:gd name="T13" fmla="*/ 99 h 99"/>
                <a:gd name="T14" fmla="*/ 59 w 135"/>
                <a:gd name="T15" fmla="*/ 88 h 99"/>
                <a:gd name="T16" fmla="*/ 81 w 135"/>
                <a:gd name="T17" fmla="*/ 55 h 99"/>
                <a:gd name="T18" fmla="*/ 90 w 135"/>
                <a:gd name="T19" fmla="*/ 45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99"/>
                <a:gd name="T32" fmla="*/ 135 w 135"/>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99">
                  <a:moveTo>
                    <a:pt x="90" y="45"/>
                  </a:moveTo>
                  <a:cubicBezTo>
                    <a:pt x="96" y="35"/>
                    <a:pt x="110" y="32"/>
                    <a:pt x="122" y="30"/>
                  </a:cubicBezTo>
                  <a:cubicBezTo>
                    <a:pt x="135" y="14"/>
                    <a:pt x="122" y="2"/>
                    <a:pt x="105" y="0"/>
                  </a:cubicBezTo>
                  <a:cubicBezTo>
                    <a:pt x="97" y="1"/>
                    <a:pt x="91" y="3"/>
                    <a:pt x="84" y="4"/>
                  </a:cubicBezTo>
                  <a:cubicBezTo>
                    <a:pt x="72" y="13"/>
                    <a:pt x="57" y="23"/>
                    <a:pt x="42" y="25"/>
                  </a:cubicBezTo>
                  <a:cubicBezTo>
                    <a:pt x="25" y="34"/>
                    <a:pt x="8" y="38"/>
                    <a:pt x="0" y="57"/>
                  </a:cubicBezTo>
                  <a:cubicBezTo>
                    <a:pt x="2" y="78"/>
                    <a:pt x="2" y="93"/>
                    <a:pt x="24" y="99"/>
                  </a:cubicBezTo>
                  <a:cubicBezTo>
                    <a:pt x="44" y="97"/>
                    <a:pt x="45" y="97"/>
                    <a:pt x="59" y="88"/>
                  </a:cubicBezTo>
                  <a:cubicBezTo>
                    <a:pt x="67" y="77"/>
                    <a:pt x="74" y="67"/>
                    <a:pt x="81" y="55"/>
                  </a:cubicBezTo>
                  <a:cubicBezTo>
                    <a:pt x="82" y="54"/>
                    <a:pt x="90" y="38"/>
                    <a:pt x="90" y="45"/>
                  </a:cubicBezTo>
                  <a:close/>
                </a:path>
              </a:pathLst>
            </a:custGeom>
            <a:solidFill>
              <a:schemeClr val="accent2"/>
            </a:solidFill>
            <a:ln w="9525">
              <a:solidFill>
                <a:srgbClr val="000000"/>
              </a:solidFill>
              <a:round/>
              <a:headEnd/>
              <a:tailEnd/>
            </a:ln>
          </p:spPr>
          <p:txBody>
            <a:bodyPr wrap="none" lIns="91632" tIns="45816" rIns="91632" bIns="45816">
              <a:spAutoFit/>
            </a:bodyPr>
            <a:lstStyle/>
            <a:p>
              <a:endParaRPr lang="el-GR"/>
            </a:p>
          </p:txBody>
        </p:sp>
        <p:sp>
          <p:nvSpPr>
            <p:cNvPr id="73771" name="Oval 41">
              <a:extLst>
                <a:ext uri="{FF2B5EF4-FFF2-40B4-BE49-F238E27FC236}">
                  <a16:creationId xmlns:a16="http://schemas.microsoft.com/office/drawing/2014/main" id="{B1692AAD-9937-8BCA-2692-4C039BCD8AD0}"/>
                </a:ext>
              </a:extLst>
            </p:cNvPr>
            <p:cNvSpPr>
              <a:spLocks noChangeArrowheads="1"/>
            </p:cNvSpPr>
            <p:nvPr/>
          </p:nvSpPr>
          <p:spPr bwMode="auto">
            <a:xfrm>
              <a:off x="2650" y="2674"/>
              <a:ext cx="29" cy="276"/>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73772" name="Oval 42">
              <a:extLst>
                <a:ext uri="{FF2B5EF4-FFF2-40B4-BE49-F238E27FC236}">
                  <a16:creationId xmlns:a16="http://schemas.microsoft.com/office/drawing/2014/main" id="{7255760A-F863-1324-DCB6-970CC6369C51}"/>
                </a:ext>
              </a:extLst>
            </p:cNvPr>
            <p:cNvSpPr>
              <a:spLocks noChangeArrowheads="1"/>
            </p:cNvSpPr>
            <p:nvPr/>
          </p:nvSpPr>
          <p:spPr bwMode="auto">
            <a:xfrm rot="18782104">
              <a:off x="2774" y="2561"/>
              <a:ext cx="154" cy="275"/>
            </a:xfrm>
            <a:prstGeom prst="ellipse">
              <a:avLst/>
            </a:prstGeom>
            <a:solidFill>
              <a:schemeClr val="accent2"/>
            </a:solidFill>
            <a:ln w="9525" algn="ctr">
              <a:solidFill>
                <a:srgbClr val="000000"/>
              </a:solidFill>
              <a:round/>
              <a:headEnd/>
              <a:tailEnd/>
            </a:ln>
          </p:spPr>
          <p:txBody>
            <a:bodyPr wrap="none" lIns="91632" tIns="45816" rIns="91632" bIns="45816">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73773" name="Oval 43">
              <a:extLst>
                <a:ext uri="{FF2B5EF4-FFF2-40B4-BE49-F238E27FC236}">
                  <a16:creationId xmlns:a16="http://schemas.microsoft.com/office/drawing/2014/main" id="{F9AA91C0-BFE0-77B7-E57F-C0CF2BF8B73C}"/>
                </a:ext>
              </a:extLst>
            </p:cNvPr>
            <p:cNvSpPr>
              <a:spLocks noChangeArrowheads="1"/>
            </p:cNvSpPr>
            <p:nvPr/>
          </p:nvSpPr>
          <p:spPr bwMode="auto">
            <a:xfrm>
              <a:off x="2815" y="2587"/>
              <a:ext cx="29" cy="276"/>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73774" name="Oval 44">
              <a:extLst>
                <a:ext uri="{FF2B5EF4-FFF2-40B4-BE49-F238E27FC236}">
                  <a16:creationId xmlns:a16="http://schemas.microsoft.com/office/drawing/2014/main" id="{79832F8E-0965-3310-86D2-2EE763075605}"/>
                </a:ext>
              </a:extLst>
            </p:cNvPr>
            <p:cNvSpPr>
              <a:spLocks noChangeArrowheads="1"/>
            </p:cNvSpPr>
            <p:nvPr/>
          </p:nvSpPr>
          <p:spPr bwMode="auto">
            <a:xfrm rot="18782104">
              <a:off x="2871" y="2423"/>
              <a:ext cx="154" cy="275"/>
            </a:xfrm>
            <a:prstGeom prst="ellipse">
              <a:avLst/>
            </a:prstGeom>
            <a:solidFill>
              <a:schemeClr val="accent2"/>
            </a:solidFill>
            <a:ln w="9525" algn="ctr">
              <a:solidFill>
                <a:srgbClr val="000000"/>
              </a:solidFill>
              <a:round/>
              <a:headEnd/>
              <a:tailEnd/>
            </a:ln>
          </p:spPr>
          <p:txBody>
            <a:bodyPr wrap="none" lIns="91632" tIns="45816" rIns="91632" bIns="45816">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73775" name="Oval 45">
              <a:extLst>
                <a:ext uri="{FF2B5EF4-FFF2-40B4-BE49-F238E27FC236}">
                  <a16:creationId xmlns:a16="http://schemas.microsoft.com/office/drawing/2014/main" id="{92E24086-BBA4-7178-FAE4-9172348772C5}"/>
                </a:ext>
              </a:extLst>
            </p:cNvPr>
            <p:cNvSpPr>
              <a:spLocks noChangeArrowheads="1"/>
            </p:cNvSpPr>
            <p:nvPr/>
          </p:nvSpPr>
          <p:spPr bwMode="auto">
            <a:xfrm>
              <a:off x="2912" y="2449"/>
              <a:ext cx="29" cy="276"/>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73776" name="Oval 46">
              <a:extLst>
                <a:ext uri="{FF2B5EF4-FFF2-40B4-BE49-F238E27FC236}">
                  <a16:creationId xmlns:a16="http://schemas.microsoft.com/office/drawing/2014/main" id="{858B459A-9AB3-1E04-C250-65F1FC474F29}"/>
                </a:ext>
              </a:extLst>
            </p:cNvPr>
            <p:cNvSpPr>
              <a:spLocks noChangeArrowheads="1"/>
            </p:cNvSpPr>
            <p:nvPr/>
          </p:nvSpPr>
          <p:spPr bwMode="auto">
            <a:xfrm rot="18782104">
              <a:off x="2682" y="2402"/>
              <a:ext cx="154" cy="275"/>
            </a:xfrm>
            <a:prstGeom prst="ellipse">
              <a:avLst/>
            </a:prstGeom>
            <a:solidFill>
              <a:schemeClr val="accent2"/>
            </a:solidFill>
            <a:ln w="9525" algn="ctr">
              <a:solidFill>
                <a:srgbClr val="000000"/>
              </a:solidFill>
              <a:round/>
              <a:headEnd/>
              <a:tailEnd/>
            </a:ln>
          </p:spPr>
          <p:txBody>
            <a:bodyPr wrap="none" lIns="91632" tIns="45816" rIns="91632" bIns="45816">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73777" name="Oval 47">
              <a:extLst>
                <a:ext uri="{FF2B5EF4-FFF2-40B4-BE49-F238E27FC236}">
                  <a16:creationId xmlns:a16="http://schemas.microsoft.com/office/drawing/2014/main" id="{6AABF198-B993-8F3C-1C8B-E2CFC2093A28}"/>
                </a:ext>
              </a:extLst>
            </p:cNvPr>
            <p:cNvSpPr>
              <a:spLocks noChangeArrowheads="1"/>
            </p:cNvSpPr>
            <p:nvPr/>
          </p:nvSpPr>
          <p:spPr bwMode="auto">
            <a:xfrm>
              <a:off x="2723" y="2428"/>
              <a:ext cx="29" cy="276"/>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73778" name="Oval 48">
              <a:extLst>
                <a:ext uri="{FF2B5EF4-FFF2-40B4-BE49-F238E27FC236}">
                  <a16:creationId xmlns:a16="http://schemas.microsoft.com/office/drawing/2014/main" id="{E4611E4E-355B-9C4B-1AA1-C4F6B9B5686F}"/>
                </a:ext>
              </a:extLst>
            </p:cNvPr>
            <p:cNvSpPr>
              <a:spLocks noChangeArrowheads="1"/>
            </p:cNvSpPr>
            <p:nvPr/>
          </p:nvSpPr>
          <p:spPr bwMode="auto">
            <a:xfrm rot="18782104">
              <a:off x="2654" y="2318"/>
              <a:ext cx="154" cy="275"/>
            </a:xfrm>
            <a:prstGeom prst="ellipse">
              <a:avLst/>
            </a:prstGeom>
            <a:solidFill>
              <a:schemeClr val="accent2"/>
            </a:solidFill>
            <a:ln w="9525" algn="ctr">
              <a:solidFill>
                <a:srgbClr val="000000"/>
              </a:solidFill>
              <a:round/>
              <a:headEnd/>
              <a:tailEnd/>
            </a:ln>
          </p:spPr>
          <p:txBody>
            <a:bodyPr wrap="none" lIns="91632" tIns="45816" rIns="91632" bIns="45816">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73779" name="Oval 49">
              <a:extLst>
                <a:ext uri="{FF2B5EF4-FFF2-40B4-BE49-F238E27FC236}">
                  <a16:creationId xmlns:a16="http://schemas.microsoft.com/office/drawing/2014/main" id="{7A55B1B5-43F1-6488-9476-78669B9460F5}"/>
                </a:ext>
              </a:extLst>
            </p:cNvPr>
            <p:cNvSpPr>
              <a:spLocks noChangeArrowheads="1"/>
            </p:cNvSpPr>
            <p:nvPr/>
          </p:nvSpPr>
          <p:spPr bwMode="auto">
            <a:xfrm>
              <a:off x="2695" y="2344"/>
              <a:ext cx="29" cy="276"/>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nvGrpSpPr>
            <p:cNvPr id="73780" name="Group 50">
              <a:extLst>
                <a:ext uri="{FF2B5EF4-FFF2-40B4-BE49-F238E27FC236}">
                  <a16:creationId xmlns:a16="http://schemas.microsoft.com/office/drawing/2014/main" id="{D2E986E1-E8B7-13DD-3B58-AE6C569CBE7E}"/>
                </a:ext>
              </a:extLst>
            </p:cNvPr>
            <p:cNvGrpSpPr>
              <a:grpSpLocks/>
            </p:cNvGrpSpPr>
            <p:nvPr/>
          </p:nvGrpSpPr>
          <p:grpSpPr bwMode="auto">
            <a:xfrm>
              <a:off x="2512" y="2444"/>
              <a:ext cx="276" cy="276"/>
              <a:chOff x="2551" y="2414"/>
              <a:chExt cx="361" cy="360"/>
            </a:xfrm>
          </p:grpSpPr>
          <p:sp>
            <p:nvSpPr>
              <p:cNvPr id="73818" name="Oval 51">
                <a:extLst>
                  <a:ext uri="{FF2B5EF4-FFF2-40B4-BE49-F238E27FC236}">
                    <a16:creationId xmlns:a16="http://schemas.microsoft.com/office/drawing/2014/main" id="{BC657D78-B6EB-FD77-4844-FAA604C38AC5}"/>
                  </a:ext>
                </a:extLst>
              </p:cNvPr>
              <p:cNvSpPr>
                <a:spLocks noChangeArrowheads="1"/>
              </p:cNvSpPr>
              <p:nvPr/>
            </p:nvSpPr>
            <p:spPr bwMode="auto">
              <a:xfrm rot="18782104">
                <a:off x="2631" y="2389"/>
                <a:ext cx="201" cy="361"/>
              </a:xfrm>
              <a:prstGeom prst="ellipse">
                <a:avLst/>
              </a:prstGeom>
              <a:solidFill>
                <a:schemeClr val="accent2"/>
              </a:solidFill>
              <a:ln w="9525" algn="ctr">
                <a:solidFill>
                  <a:srgbClr val="000000"/>
                </a:solidFill>
                <a:round/>
                <a:headEnd/>
                <a:tailEnd/>
              </a:ln>
            </p:spPr>
            <p:txBody>
              <a:bodyPr wrap="none" lIns="91632" tIns="45816" rIns="91632" bIns="45816">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73819" name="Oval 52">
                <a:extLst>
                  <a:ext uri="{FF2B5EF4-FFF2-40B4-BE49-F238E27FC236}">
                    <a16:creationId xmlns:a16="http://schemas.microsoft.com/office/drawing/2014/main" id="{545168F0-61C9-AE18-A68B-3C65B38225F9}"/>
                  </a:ext>
                </a:extLst>
              </p:cNvPr>
              <p:cNvSpPr>
                <a:spLocks noChangeArrowheads="1"/>
              </p:cNvSpPr>
              <p:nvPr/>
            </p:nvSpPr>
            <p:spPr bwMode="auto">
              <a:xfrm>
                <a:off x="2695" y="2414"/>
                <a:ext cx="29" cy="360"/>
              </a:xfrm>
              <a:prstGeom prst="ellipse">
                <a:avLst/>
              </a:prstGeom>
              <a:solidFill>
                <a:srgbClr val="000000"/>
              </a:solidFill>
              <a:ln>
                <a:noFill/>
              </a:ln>
              <a:extLst>
                <a:ext uri="{91240B29-F687-4F45-9708-019B960494DF}">
                  <a14:hiddenLine xmlns:a14="http://schemas.microsoft.com/office/drawing/2010/main" w="19050" algn="ctr">
                    <a:solidFill>
                      <a:srgbClr val="000000"/>
                    </a:solidFill>
                    <a:round/>
                    <a:headEnd/>
                    <a:tailEnd/>
                  </a14:hiddenLine>
                </a:ext>
              </a:extLst>
            </p:spPr>
            <p:txBody>
              <a:bodyPr lIns="91632" tIns="45816" rIns="91632" bIns="45816" anchor="ct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sp>
          <p:nvSpPr>
            <p:cNvPr id="73781" name="Freeform 53">
              <a:extLst>
                <a:ext uri="{FF2B5EF4-FFF2-40B4-BE49-F238E27FC236}">
                  <a16:creationId xmlns:a16="http://schemas.microsoft.com/office/drawing/2014/main" id="{71C3C00E-B831-93CC-4F3A-21CBAA10A6C2}"/>
                </a:ext>
              </a:extLst>
            </p:cNvPr>
            <p:cNvSpPr>
              <a:spLocks/>
            </p:cNvSpPr>
            <p:nvPr/>
          </p:nvSpPr>
          <p:spPr bwMode="auto">
            <a:xfrm>
              <a:off x="2498" y="2811"/>
              <a:ext cx="109" cy="219"/>
            </a:xfrm>
            <a:custGeom>
              <a:avLst/>
              <a:gdLst>
                <a:gd name="T0" fmla="*/ 23 w 99"/>
                <a:gd name="T1" fmla="*/ 24 h 96"/>
                <a:gd name="T2" fmla="*/ 12 w 99"/>
                <a:gd name="T3" fmla="*/ 59 h 96"/>
                <a:gd name="T4" fmla="*/ 6 w 99"/>
                <a:gd name="T5" fmla="*/ 74 h 96"/>
                <a:gd name="T6" fmla="*/ 0 w 99"/>
                <a:gd name="T7" fmla="*/ 86 h 96"/>
                <a:gd name="T8" fmla="*/ 14 w 99"/>
                <a:gd name="T9" fmla="*/ 83 h 96"/>
                <a:gd name="T10" fmla="*/ 32 w 99"/>
                <a:gd name="T11" fmla="*/ 81 h 96"/>
                <a:gd name="T12" fmla="*/ 41 w 99"/>
                <a:gd name="T13" fmla="*/ 96 h 96"/>
                <a:gd name="T14" fmla="*/ 47 w 99"/>
                <a:gd name="T15" fmla="*/ 74 h 96"/>
                <a:gd name="T16" fmla="*/ 80 w 99"/>
                <a:gd name="T17" fmla="*/ 35 h 96"/>
                <a:gd name="T18" fmla="*/ 92 w 99"/>
                <a:gd name="T19" fmla="*/ 23 h 96"/>
                <a:gd name="T20" fmla="*/ 92 w 99"/>
                <a:gd name="T21" fmla="*/ 23 h 96"/>
                <a:gd name="T22" fmla="*/ 99 w 99"/>
                <a:gd name="T23" fmla="*/ 12 h 96"/>
                <a:gd name="T24" fmla="*/ 80 w 99"/>
                <a:gd name="T25" fmla="*/ 15 h 96"/>
                <a:gd name="T26" fmla="*/ 63 w 99"/>
                <a:gd name="T27" fmla="*/ 0 h 96"/>
                <a:gd name="T28" fmla="*/ 30 w 99"/>
                <a:gd name="T29" fmla="*/ 21 h 96"/>
                <a:gd name="T30" fmla="*/ 23 w 99"/>
                <a:gd name="T31" fmla="*/ 24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96"/>
                <a:gd name="T50" fmla="*/ 99 w 9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96">
                  <a:moveTo>
                    <a:pt x="23" y="24"/>
                  </a:moveTo>
                  <a:cubicBezTo>
                    <a:pt x="18" y="35"/>
                    <a:pt x="17" y="48"/>
                    <a:pt x="12" y="59"/>
                  </a:cubicBezTo>
                  <a:cubicBezTo>
                    <a:pt x="11" y="66"/>
                    <a:pt x="9" y="68"/>
                    <a:pt x="6" y="74"/>
                  </a:cubicBezTo>
                  <a:cubicBezTo>
                    <a:pt x="4" y="78"/>
                    <a:pt x="0" y="86"/>
                    <a:pt x="0" y="86"/>
                  </a:cubicBezTo>
                  <a:cubicBezTo>
                    <a:pt x="7" y="87"/>
                    <a:pt x="8" y="84"/>
                    <a:pt x="14" y="83"/>
                  </a:cubicBezTo>
                  <a:cubicBezTo>
                    <a:pt x="21" y="80"/>
                    <a:pt x="25" y="80"/>
                    <a:pt x="32" y="81"/>
                  </a:cubicBezTo>
                  <a:cubicBezTo>
                    <a:pt x="36" y="86"/>
                    <a:pt x="41" y="96"/>
                    <a:pt x="41" y="96"/>
                  </a:cubicBezTo>
                  <a:cubicBezTo>
                    <a:pt x="42" y="85"/>
                    <a:pt x="41" y="82"/>
                    <a:pt x="47" y="74"/>
                  </a:cubicBezTo>
                  <a:cubicBezTo>
                    <a:pt x="50" y="59"/>
                    <a:pt x="67" y="42"/>
                    <a:pt x="80" y="35"/>
                  </a:cubicBezTo>
                  <a:lnTo>
                    <a:pt x="92" y="23"/>
                  </a:lnTo>
                  <a:cubicBezTo>
                    <a:pt x="92" y="23"/>
                    <a:pt x="92" y="23"/>
                    <a:pt x="92" y="23"/>
                  </a:cubicBezTo>
                  <a:cubicBezTo>
                    <a:pt x="96" y="17"/>
                    <a:pt x="99" y="12"/>
                    <a:pt x="99" y="12"/>
                  </a:cubicBezTo>
                  <a:cubicBezTo>
                    <a:pt x="93" y="9"/>
                    <a:pt x="86" y="14"/>
                    <a:pt x="80" y="15"/>
                  </a:cubicBezTo>
                  <a:cubicBezTo>
                    <a:pt x="67" y="14"/>
                    <a:pt x="67" y="11"/>
                    <a:pt x="63" y="0"/>
                  </a:cubicBezTo>
                  <a:cubicBezTo>
                    <a:pt x="51" y="6"/>
                    <a:pt x="44" y="18"/>
                    <a:pt x="30" y="21"/>
                  </a:cubicBezTo>
                  <a:cubicBezTo>
                    <a:pt x="30" y="21"/>
                    <a:pt x="17" y="30"/>
                    <a:pt x="23" y="24"/>
                  </a:cubicBezTo>
                  <a:close/>
                </a:path>
              </a:pathLst>
            </a:custGeom>
            <a:solidFill>
              <a:srgbClr val="FFCC66"/>
            </a:solidFill>
            <a:ln w="9525">
              <a:solidFill>
                <a:srgbClr val="000000"/>
              </a:solidFill>
              <a:round/>
              <a:headEnd/>
              <a:tailEnd/>
            </a:ln>
          </p:spPr>
          <p:txBody>
            <a:bodyPr wrap="none" lIns="91632" tIns="45816" rIns="91632" bIns="45816">
              <a:spAutoFit/>
            </a:bodyPr>
            <a:lstStyle/>
            <a:p>
              <a:endParaRPr lang="el-GR"/>
            </a:p>
          </p:txBody>
        </p:sp>
        <p:sp>
          <p:nvSpPr>
            <p:cNvPr id="73782" name="Freeform 54">
              <a:extLst>
                <a:ext uri="{FF2B5EF4-FFF2-40B4-BE49-F238E27FC236}">
                  <a16:creationId xmlns:a16="http://schemas.microsoft.com/office/drawing/2014/main" id="{E5717A60-7EAF-3487-06E3-969EBC282180}"/>
                </a:ext>
              </a:extLst>
            </p:cNvPr>
            <p:cNvSpPr>
              <a:spLocks/>
            </p:cNvSpPr>
            <p:nvPr/>
          </p:nvSpPr>
          <p:spPr bwMode="auto">
            <a:xfrm>
              <a:off x="2523" y="2840"/>
              <a:ext cx="109" cy="219"/>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endParaRPr lang="el-GR"/>
            </a:p>
          </p:txBody>
        </p:sp>
        <p:sp>
          <p:nvSpPr>
            <p:cNvPr id="73783" name="Freeform 55">
              <a:extLst>
                <a:ext uri="{FF2B5EF4-FFF2-40B4-BE49-F238E27FC236}">
                  <a16:creationId xmlns:a16="http://schemas.microsoft.com/office/drawing/2014/main" id="{7AD72B93-010E-2427-FF06-4E9CE568DEBF}"/>
                </a:ext>
              </a:extLst>
            </p:cNvPr>
            <p:cNvSpPr>
              <a:spLocks/>
            </p:cNvSpPr>
            <p:nvPr/>
          </p:nvSpPr>
          <p:spPr bwMode="auto">
            <a:xfrm>
              <a:off x="2892" y="2585"/>
              <a:ext cx="109" cy="219"/>
            </a:xfrm>
            <a:custGeom>
              <a:avLst/>
              <a:gdLst>
                <a:gd name="T0" fmla="*/ 81 w 143"/>
                <a:gd name="T1" fmla="*/ 9 h 129"/>
                <a:gd name="T2" fmla="*/ 107 w 143"/>
                <a:gd name="T3" fmla="*/ 12 h 129"/>
                <a:gd name="T4" fmla="*/ 128 w 143"/>
                <a:gd name="T5" fmla="*/ 2 h 129"/>
                <a:gd name="T6" fmla="*/ 132 w 143"/>
                <a:gd name="T7" fmla="*/ 3 h 129"/>
                <a:gd name="T8" fmla="*/ 96 w 143"/>
                <a:gd name="T9" fmla="*/ 36 h 129"/>
                <a:gd name="T10" fmla="*/ 96 w 143"/>
                <a:gd name="T11" fmla="*/ 53 h 129"/>
                <a:gd name="T12" fmla="*/ 81 w 143"/>
                <a:gd name="T13" fmla="*/ 72 h 129"/>
                <a:gd name="T14" fmla="*/ 59 w 143"/>
                <a:gd name="T15" fmla="*/ 86 h 129"/>
                <a:gd name="T16" fmla="*/ 42 w 143"/>
                <a:gd name="T17" fmla="*/ 90 h 129"/>
                <a:gd name="T18" fmla="*/ 24 w 143"/>
                <a:gd name="T19" fmla="*/ 117 h 129"/>
                <a:gd name="T20" fmla="*/ 20 w 143"/>
                <a:gd name="T21" fmla="*/ 111 h 129"/>
                <a:gd name="T22" fmla="*/ 0 w 143"/>
                <a:gd name="T23" fmla="*/ 51 h 129"/>
                <a:gd name="T24" fmla="*/ 48 w 143"/>
                <a:gd name="T25" fmla="*/ 44 h 129"/>
                <a:gd name="T26" fmla="*/ 69 w 143"/>
                <a:gd name="T27" fmla="*/ 35 h 129"/>
                <a:gd name="T28" fmla="*/ 80 w 143"/>
                <a:gd name="T29" fmla="*/ 15 h 129"/>
                <a:gd name="T30" fmla="*/ 81 w 143"/>
                <a:gd name="T31" fmla="*/ 9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129"/>
                <a:gd name="T50" fmla="*/ 143 w 143"/>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129">
                  <a:moveTo>
                    <a:pt x="81" y="9"/>
                  </a:moveTo>
                  <a:cubicBezTo>
                    <a:pt x="91" y="15"/>
                    <a:pt x="96" y="14"/>
                    <a:pt x="107" y="12"/>
                  </a:cubicBezTo>
                  <a:cubicBezTo>
                    <a:pt x="113" y="8"/>
                    <a:pt x="121" y="3"/>
                    <a:pt x="128" y="2"/>
                  </a:cubicBezTo>
                  <a:cubicBezTo>
                    <a:pt x="131" y="0"/>
                    <a:pt x="143" y="1"/>
                    <a:pt x="132" y="3"/>
                  </a:cubicBezTo>
                  <a:cubicBezTo>
                    <a:pt x="117" y="10"/>
                    <a:pt x="110" y="27"/>
                    <a:pt x="96" y="36"/>
                  </a:cubicBezTo>
                  <a:cubicBezTo>
                    <a:pt x="92" y="44"/>
                    <a:pt x="94" y="45"/>
                    <a:pt x="96" y="53"/>
                  </a:cubicBezTo>
                  <a:cubicBezTo>
                    <a:pt x="95" y="79"/>
                    <a:pt x="98" y="82"/>
                    <a:pt x="81" y="72"/>
                  </a:cubicBezTo>
                  <a:cubicBezTo>
                    <a:pt x="68" y="75"/>
                    <a:pt x="68" y="79"/>
                    <a:pt x="59" y="86"/>
                  </a:cubicBezTo>
                  <a:cubicBezTo>
                    <a:pt x="52" y="83"/>
                    <a:pt x="48" y="85"/>
                    <a:pt x="42" y="90"/>
                  </a:cubicBezTo>
                  <a:cubicBezTo>
                    <a:pt x="36" y="99"/>
                    <a:pt x="30" y="108"/>
                    <a:pt x="24" y="117"/>
                  </a:cubicBezTo>
                  <a:cubicBezTo>
                    <a:pt x="22" y="129"/>
                    <a:pt x="20" y="114"/>
                    <a:pt x="20" y="111"/>
                  </a:cubicBezTo>
                  <a:cubicBezTo>
                    <a:pt x="22" y="82"/>
                    <a:pt x="25" y="66"/>
                    <a:pt x="0" y="51"/>
                  </a:cubicBezTo>
                  <a:cubicBezTo>
                    <a:pt x="14" y="44"/>
                    <a:pt x="32" y="47"/>
                    <a:pt x="48" y="44"/>
                  </a:cubicBezTo>
                  <a:cubicBezTo>
                    <a:pt x="56" y="41"/>
                    <a:pt x="62" y="40"/>
                    <a:pt x="69" y="35"/>
                  </a:cubicBezTo>
                  <a:cubicBezTo>
                    <a:pt x="73" y="29"/>
                    <a:pt x="77" y="22"/>
                    <a:pt x="80" y="15"/>
                  </a:cubicBezTo>
                  <a:cubicBezTo>
                    <a:pt x="80" y="13"/>
                    <a:pt x="81" y="9"/>
                    <a:pt x="81" y="9"/>
                  </a:cubicBezTo>
                  <a:close/>
                </a:path>
              </a:pathLst>
            </a:custGeom>
            <a:solidFill>
              <a:srgbClr val="FFCC66"/>
            </a:solidFill>
            <a:ln w="9525">
              <a:solidFill>
                <a:srgbClr val="000000"/>
              </a:solidFill>
              <a:round/>
              <a:headEnd/>
              <a:tailEnd/>
            </a:ln>
          </p:spPr>
          <p:txBody>
            <a:bodyPr wrap="none" lIns="91632" tIns="45816" rIns="91632" bIns="45816">
              <a:spAutoFit/>
            </a:bodyPr>
            <a:lstStyle/>
            <a:p>
              <a:endParaRPr lang="el-GR"/>
            </a:p>
          </p:txBody>
        </p:sp>
        <p:sp>
          <p:nvSpPr>
            <p:cNvPr id="73784" name="Freeform 56">
              <a:extLst>
                <a:ext uri="{FF2B5EF4-FFF2-40B4-BE49-F238E27FC236}">
                  <a16:creationId xmlns:a16="http://schemas.microsoft.com/office/drawing/2014/main" id="{918A1936-6475-A1E0-10E3-A60D55EE2FCB}"/>
                </a:ext>
              </a:extLst>
            </p:cNvPr>
            <p:cNvSpPr>
              <a:spLocks/>
            </p:cNvSpPr>
            <p:nvPr/>
          </p:nvSpPr>
          <p:spPr bwMode="auto">
            <a:xfrm>
              <a:off x="2940" y="2630"/>
              <a:ext cx="109" cy="219"/>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endParaRPr lang="el-GR"/>
            </a:p>
          </p:txBody>
        </p:sp>
        <p:sp>
          <p:nvSpPr>
            <p:cNvPr id="73785" name="Freeform 57">
              <a:extLst>
                <a:ext uri="{FF2B5EF4-FFF2-40B4-BE49-F238E27FC236}">
                  <a16:creationId xmlns:a16="http://schemas.microsoft.com/office/drawing/2014/main" id="{425161DD-1196-70B0-244E-5CBAAC43F390}"/>
                </a:ext>
              </a:extLst>
            </p:cNvPr>
            <p:cNvSpPr>
              <a:spLocks/>
            </p:cNvSpPr>
            <p:nvPr/>
          </p:nvSpPr>
          <p:spPr bwMode="auto">
            <a:xfrm>
              <a:off x="2778" y="2567"/>
              <a:ext cx="109" cy="219"/>
            </a:xfrm>
            <a:custGeom>
              <a:avLst/>
              <a:gdLst>
                <a:gd name="T0" fmla="*/ 57 w 125"/>
                <a:gd name="T1" fmla="*/ 18 h 104"/>
                <a:gd name="T2" fmla="*/ 105 w 125"/>
                <a:gd name="T3" fmla="*/ 0 h 104"/>
                <a:gd name="T4" fmla="*/ 99 w 125"/>
                <a:gd name="T5" fmla="*/ 17 h 104"/>
                <a:gd name="T6" fmla="*/ 125 w 125"/>
                <a:gd name="T7" fmla="*/ 39 h 104"/>
                <a:gd name="T8" fmla="*/ 105 w 125"/>
                <a:gd name="T9" fmla="*/ 48 h 104"/>
                <a:gd name="T10" fmla="*/ 78 w 125"/>
                <a:gd name="T11" fmla="*/ 63 h 104"/>
                <a:gd name="T12" fmla="*/ 57 w 125"/>
                <a:gd name="T13" fmla="*/ 84 h 104"/>
                <a:gd name="T14" fmla="*/ 35 w 125"/>
                <a:gd name="T15" fmla="*/ 104 h 104"/>
                <a:gd name="T16" fmla="*/ 41 w 125"/>
                <a:gd name="T17" fmla="*/ 83 h 104"/>
                <a:gd name="T18" fmla="*/ 0 w 125"/>
                <a:gd name="T19" fmla="*/ 71 h 104"/>
                <a:gd name="T20" fmla="*/ 53 w 125"/>
                <a:gd name="T21" fmla="*/ 30 h 104"/>
                <a:gd name="T22" fmla="*/ 57 w 125"/>
                <a:gd name="T23" fmla="*/ 18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5"/>
                <a:gd name="T37" fmla="*/ 0 h 104"/>
                <a:gd name="T38" fmla="*/ 125 w 125"/>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5" h="104">
                  <a:moveTo>
                    <a:pt x="57" y="18"/>
                  </a:moveTo>
                  <a:cubicBezTo>
                    <a:pt x="77" y="25"/>
                    <a:pt x="89" y="8"/>
                    <a:pt x="105" y="0"/>
                  </a:cubicBezTo>
                  <a:cubicBezTo>
                    <a:pt x="104" y="7"/>
                    <a:pt x="102" y="11"/>
                    <a:pt x="99" y="17"/>
                  </a:cubicBezTo>
                  <a:cubicBezTo>
                    <a:pt x="95" y="41"/>
                    <a:pt x="101" y="34"/>
                    <a:pt x="125" y="39"/>
                  </a:cubicBezTo>
                  <a:cubicBezTo>
                    <a:pt x="118" y="43"/>
                    <a:pt x="113" y="47"/>
                    <a:pt x="105" y="48"/>
                  </a:cubicBezTo>
                  <a:cubicBezTo>
                    <a:pt x="96" y="53"/>
                    <a:pt x="85" y="54"/>
                    <a:pt x="78" y="63"/>
                  </a:cubicBezTo>
                  <a:cubicBezTo>
                    <a:pt x="72" y="71"/>
                    <a:pt x="66" y="79"/>
                    <a:pt x="57" y="84"/>
                  </a:cubicBezTo>
                  <a:cubicBezTo>
                    <a:pt x="51" y="93"/>
                    <a:pt x="44" y="98"/>
                    <a:pt x="35" y="104"/>
                  </a:cubicBezTo>
                  <a:cubicBezTo>
                    <a:pt x="36" y="97"/>
                    <a:pt x="38" y="90"/>
                    <a:pt x="41" y="83"/>
                  </a:cubicBezTo>
                  <a:cubicBezTo>
                    <a:pt x="36" y="70"/>
                    <a:pt x="0" y="71"/>
                    <a:pt x="0" y="71"/>
                  </a:cubicBezTo>
                  <a:cubicBezTo>
                    <a:pt x="23" y="63"/>
                    <a:pt x="40" y="51"/>
                    <a:pt x="53" y="30"/>
                  </a:cubicBezTo>
                  <a:cubicBezTo>
                    <a:pt x="54" y="26"/>
                    <a:pt x="57" y="18"/>
                    <a:pt x="57" y="18"/>
                  </a:cubicBezTo>
                  <a:close/>
                </a:path>
              </a:pathLst>
            </a:custGeom>
            <a:solidFill>
              <a:srgbClr val="FFCC66"/>
            </a:solidFill>
            <a:ln w="9525">
              <a:solidFill>
                <a:srgbClr val="000000"/>
              </a:solidFill>
              <a:round/>
              <a:headEnd/>
              <a:tailEnd/>
            </a:ln>
          </p:spPr>
          <p:txBody>
            <a:bodyPr wrap="none" lIns="91632" tIns="45816" rIns="91632" bIns="45816">
              <a:spAutoFit/>
            </a:bodyPr>
            <a:lstStyle/>
            <a:p>
              <a:endParaRPr lang="el-GR"/>
            </a:p>
          </p:txBody>
        </p:sp>
        <p:sp>
          <p:nvSpPr>
            <p:cNvPr id="73786" name="Freeform 58">
              <a:extLst>
                <a:ext uri="{FF2B5EF4-FFF2-40B4-BE49-F238E27FC236}">
                  <a16:creationId xmlns:a16="http://schemas.microsoft.com/office/drawing/2014/main" id="{B2BC74D5-ABCC-F8FA-EC04-49B13729805D}"/>
                </a:ext>
              </a:extLst>
            </p:cNvPr>
            <p:cNvSpPr>
              <a:spLocks/>
            </p:cNvSpPr>
            <p:nvPr/>
          </p:nvSpPr>
          <p:spPr bwMode="auto">
            <a:xfrm rot="19694431">
              <a:off x="2788" y="2498"/>
              <a:ext cx="109" cy="219"/>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endParaRPr lang="el-GR"/>
            </a:p>
          </p:txBody>
        </p:sp>
        <p:sp>
          <p:nvSpPr>
            <p:cNvPr id="73787" name="Freeform 59">
              <a:extLst>
                <a:ext uri="{FF2B5EF4-FFF2-40B4-BE49-F238E27FC236}">
                  <a16:creationId xmlns:a16="http://schemas.microsoft.com/office/drawing/2014/main" id="{B6402FEB-CB11-2235-BEE0-CF76D54B166E}"/>
                </a:ext>
              </a:extLst>
            </p:cNvPr>
            <p:cNvSpPr>
              <a:spLocks/>
            </p:cNvSpPr>
            <p:nvPr/>
          </p:nvSpPr>
          <p:spPr bwMode="auto">
            <a:xfrm>
              <a:off x="2864" y="2428"/>
              <a:ext cx="109" cy="219"/>
            </a:xfrm>
            <a:custGeom>
              <a:avLst/>
              <a:gdLst>
                <a:gd name="T0" fmla="*/ 25 w 114"/>
                <a:gd name="T1" fmla="*/ 0 h 130"/>
                <a:gd name="T2" fmla="*/ 33 w 114"/>
                <a:gd name="T3" fmla="*/ 13 h 130"/>
                <a:gd name="T4" fmla="*/ 57 w 114"/>
                <a:gd name="T5" fmla="*/ 49 h 130"/>
                <a:gd name="T6" fmla="*/ 75 w 114"/>
                <a:gd name="T7" fmla="*/ 64 h 130"/>
                <a:gd name="T8" fmla="*/ 93 w 114"/>
                <a:gd name="T9" fmla="*/ 70 h 130"/>
                <a:gd name="T10" fmla="*/ 79 w 114"/>
                <a:gd name="T11" fmla="*/ 76 h 130"/>
                <a:gd name="T12" fmla="*/ 61 w 114"/>
                <a:gd name="T13" fmla="*/ 85 h 130"/>
                <a:gd name="T14" fmla="*/ 34 w 114"/>
                <a:gd name="T15" fmla="*/ 118 h 130"/>
                <a:gd name="T16" fmla="*/ 28 w 114"/>
                <a:gd name="T17" fmla="*/ 123 h 130"/>
                <a:gd name="T18" fmla="*/ 13 w 114"/>
                <a:gd name="T19" fmla="*/ 99 h 130"/>
                <a:gd name="T20" fmla="*/ 0 w 114"/>
                <a:gd name="T21" fmla="*/ 90 h 130"/>
                <a:gd name="T22" fmla="*/ 18 w 114"/>
                <a:gd name="T23" fmla="*/ 72 h 130"/>
                <a:gd name="T24" fmla="*/ 24 w 114"/>
                <a:gd name="T25" fmla="*/ 57 h 130"/>
                <a:gd name="T26" fmla="*/ 25 w 114"/>
                <a:gd name="T27" fmla="*/ 0 h 1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130"/>
                <a:gd name="T44" fmla="*/ 114 w 114"/>
                <a:gd name="T45" fmla="*/ 130 h 1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130">
                  <a:moveTo>
                    <a:pt x="25" y="0"/>
                  </a:moveTo>
                  <a:cubicBezTo>
                    <a:pt x="28" y="4"/>
                    <a:pt x="31" y="8"/>
                    <a:pt x="33" y="13"/>
                  </a:cubicBezTo>
                  <a:cubicBezTo>
                    <a:pt x="35" y="25"/>
                    <a:pt x="47" y="41"/>
                    <a:pt x="57" y="49"/>
                  </a:cubicBezTo>
                  <a:cubicBezTo>
                    <a:pt x="61" y="56"/>
                    <a:pt x="66" y="62"/>
                    <a:pt x="75" y="64"/>
                  </a:cubicBezTo>
                  <a:cubicBezTo>
                    <a:pt x="81" y="67"/>
                    <a:pt x="87" y="69"/>
                    <a:pt x="93" y="70"/>
                  </a:cubicBezTo>
                  <a:cubicBezTo>
                    <a:pt x="114" y="80"/>
                    <a:pt x="96" y="73"/>
                    <a:pt x="79" y="76"/>
                  </a:cubicBezTo>
                  <a:cubicBezTo>
                    <a:pt x="73" y="79"/>
                    <a:pt x="68" y="84"/>
                    <a:pt x="61" y="85"/>
                  </a:cubicBezTo>
                  <a:cubicBezTo>
                    <a:pt x="48" y="95"/>
                    <a:pt x="43" y="106"/>
                    <a:pt x="34" y="118"/>
                  </a:cubicBezTo>
                  <a:cubicBezTo>
                    <a:pt x="33" y="124"/>
                    <a:pt x="33" y="130"/>
                    <a:pt x="28" y="123"/>
                  </a:cubicBezTo>
                  <a:cubicBezTo>
                    <a:pt x="26" y="114"/>
                    <a:pt x="23" y="101"/>
                    <a:pt x="13" y="99"/>
                  </a:cubicBezTo>
                  <a:cubicBezTo>
                    <a:pt x="8" y="97"/>
                    <a:pt x="0" y="90"/>
                    <a:pt x="0" y="90"/>
                  </a:cubicBezTo>
                  <a:cubicBezTo>
                    <a:pt x="5" y="84"/>
                    <a:pt x="12" y="77"/>
                    <a:pt x="18" y="72"/>
                  </a:cubicBezTo>
                  <a:cubicBezTo>
                    <a:pt x="21" y="67"/>
                    <a:pt x="21" y="62"/>
                    <a:pt x="24" y="57"/>
                  </a:cubicBezTo>
                  <a:cubicBezTo>
                    <a:pt x="27" y="36"/>
                    <a:pt x="25" y="21"/>
                    <a:pt x="25" y="0"/>
                  </a:cubicBezTo>
                  <a:close/>
                </a:path>
              </a:pathLst>
            </a:custGeom>
            <a:solidFill>
              <a:srgbClr val="FFCC66"/>
            </a:solidFill>
            <a:ln w="9525">
              <a:solidFill>
                <a:srgbClr val="000000"/>
              </a:solidFill>
              <a:round/>
              <a:headEnd/>
              <a:tailEnd/>
            </a:ln>
          </p:spPr>
          <p:txBody>
            <a:bodyPr wrap="none" lIns="91632" tIns="45816" rIns="91632" bIns="45816">
              <a:spAutoFit/>
            </a:bodyPr>
            <a:lstStyle/>
            <a:p>
              <a:endParaRPr lang="el-GR"/>
            </a:p>
          </p:txBody>
        </p:sp>
        <p:sp>
          <p:nvSpPr>
            <p:cNvPr id="73788" name="Freeform 60">
              <a:extLst>
                <a:ext uri="{FF2B5EF4-FFF2-40B4-BE49-F238E27FC236}">
                  <a16:creationId xmlns:a16="http://schemas.microsoft.com/office/drawing/2014/main" id="{F29FE207-F012-3341-5F48-2DEFDE6341D9}"/>
                </a:ext>
              </a:extLst>
            </p:cNvPr>
            <p:cNvSpPr>
              <a:spLocks/>
            </p:cNvSpPr>
            <p:nvPr/>
          </p:nvSpPr>
          <p:spPr bwMode="auto">
            <a:xfrm rot="17524940">
              <a:off x="2846" y="2395"/>
              <a:ext cx="110" cy="218"/>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endParaRPr lang="el-GR"/>
            </a:p>
          </p:txBody>
        </p:sp>
        <p:sp>
          <p:nvSpPr>
            <p:cNvPr id="73789" name="Freeform 61">
              <a:extLst>
                <a:ext uri="{FF2B5EF4-FFF2-40B4-BE49-F238E27FC236}">
                  <a16:creationId xmlns:a16="http://schemas.microsoft.com/office/drawing/2014/main" id="{8FA3377E-CEA0-0CF5-E31A-DFD38DED3618}"/>
                </a:ext>
              </a:extLst>
            </p:cNvPr>
            <p:cNvSpPr>
              <a:spLocks/>
            </p:cNvSpPr>
            <p:nvPr/>
          </p:nvSpPr>
          <p:spPr bwMode="auto">
            <a:xfrm>
              <a:off x="2901" y="2374"/>
              <a:ext cx="109" cy="219"/>
            </a:xfrm>
            <a:custGeom>
              <a:avLst/>
              <a:gdLst>
                <a:gd name="T0" fmla="*/ 12 w 124"/>
                <a:gd name="T1" fmla="*/ 24 h 105"/>
                <a:gd name="T2" fmla="*/ 0 w 124"/>
                <a:gd name="T3" fmla="*/ 61 h 105"/>
                <a:gd name="T4" fmla="*/ 53 w 124"/>
                <a:gd name="T5" fmla="*/ 78 h 105"/>
                <a:gd name="T6" fmla="*/ 59 w 124"/>
                <a:gd name="T7" fmla="*/ 105 h 105"/>
                <a:gd name="T8" fmla="*/ 95 w 124"/>
                <a:gd name="T9" fmla="*/ 73 h 105"/>
                <a:gd name="T10" fmla="*/ 113 w 124"/>
                <a:gd name="T11" fmla="*/ 69 h 105"/>
                <a:gd name="T12" fmla="*/ 123 w 124"/>
                <a:gd name="T13" fmla="*/ 66 h 105"/>
                <a:gd name="T14" fmla="*/ 96 w 124"/>
                <a:gd name="T15" fmla="*/ 54 h 105"/>
                <a:gd name="T16" fmla="*/ 81 w 124"/>
                <a:gd name="T17" fmla="*/ 31 h 105"/>
                <a:gd name="T18" fmla="*/ 75 w 124"/>
                <a:gd name="T19" fmla="*/ 0 h 105"/>
                <a:gd name="T20" fmla="*/ 57 w 124"/>
                <a:gd name="T21" fmla="*/ 24 h 105"/>
                <a:gd name="T22" fmla="*/ 36 w 124"/>
                <a:gd name="T23" fmla="*/ 25 h 105"/>
                <a:gd name="T24" fmla="*/ 12 w 124"/>
                <a:gd name="T25" fmla="*/ 24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05"/>
                <a:gd name="T41" fmla="*/ 124 w 124"/>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05">
                  <a:moveTo>
                    <a:pt x="12" y="24"/>
                  </a:moveTo>
                  <a:cubicBezTo>
                    <a:pt x="15" y="39"/>
                    <a:pt x="20" y="58"/>
                    <a:pt x="0" y="61"/>
                  </a:cubicBezTo>
                  <a:cubicBezTo>
                    <a:pt x="18" y="68"/>
                    <a:pt x="35" y="67"/>
                    <a:pt x="53" y="78"/>
                  </a:cubicBezTo>
                  <a:cubicBezTo>
                    <a:pt x="59" y="86"/>
                    <a:pt x="58" y="95"/>
                    <a:pt x="59" y="105"/>
                  </a:cubicBezTo>
                  <a:cubicBezTo>
                    <a:pt x="73" y="100"/>
                    <a:pt x="81" y="80"/>
                    <a:pt x="95" y="73"/>
                  </a:cubicBezTo>
                  <a:cubicBezTo>
                    <a:pt x="99" y="71"/>
                    <a:pt x="108" y="70"/>
                    <a:pt x="113" y="69"/>
                  </a:cubicBezTo>
                  <a:cubicBezTo>
                    <a:pt x="116" y="67"/>
                    <a:pt x="122" y="69"/>
                    <a:pt x="123" y="66"/>
                  </a:cubicBezTo>
                  <a:cubicBezTo>
                    <a:pt x="124" y="62"/>
                    <a:pt x="99" y="55"/>
                    <a:pt x="96" y="54"/>
                  </a:cubicBezTo>
                  <a:cubicBezTo>
                    <a:pt x="87" y="49"/>
                    <a:pt x="86" y="39"/>
                    <a:pt x="81" y="31"/>
                  </a:cubicBezTo>
                  <a:cubicBezTo>
                    <a:pt x="80" y="21"/>
                    <a:pt x="77" y="10"/>
                    <a:pt x="75" y="0"/>
                  </a:cubicBezTo>
                  <a:cubicBezTo>
                    <a:pt x="69" y="8"/>
                    <a:pt x="70" y="22"/>
                    <a:pt x="57" y="24"/>
                  </a:cubicBezTo>
                  <a:cubicBezTo>
                    <a:pt x="50" y="25"/>
                    <a:pt x="43" y="25"/>
                    <a:pt x="36" y="25"/>
                  </a:cubicBezTo>
                  <a:cubicBezTo>
                    <a:pt x="11" y="24"/>
                    <a:pt x="3" y="24"/>
                    <a:pt x="12" y="24"/>
                  </a:cubicBezTo>
                  <a:close/>
                </a:path>
              </a:pathLst>
            </a:custGeom>
            <a:solidFill>
              <a:srgbClr val="FFCC66"/>
            </a:solidFill>
            <a:ln w="9525">
              <a:solidFill>
                <a:srgbClr val="000000"/>
              </a:solidFill>
              <a:round/>
              <a:headEnd/>
              <a:tailEnd/>
            </a:ln>
          </p:spPr>
          <p:txBody>
            <a:bodyPr wrap="none" lIns="91632" tIns="45816" rIns="91632" bIns="45816">
              <a:spAutoFit/>
            </a:bodyPr>
            <a:lstStyle/>
            <a:p>
              <a:endParaRPr lang="el-GR"/>
            </a:p>
          </p:txBody>
        </p:sp>
        <p:sp>
          <p:nvSpPr>
            <p:cNvPr id="73790" name="Freeform 62">
              <a:extLst>
                <a:ext uri="{FF2B5EF4-FFF2-40B4-BE49-F238E27FC236}">
                  <a16:creationId xmlns:a16="http://schemas.microsoft.com/office/drawing/2014/main" id="{BAE7109C-EC80-057F-D789-E18799A23CF1}"/>
                </a:ext>
              </a:extLst>
            </p:cNvPr>
            <p:cNvSpPr>
              <a:spLocks/>
            </p:cNvSpPr>
            <p:nvPr/>
          </p:nvSpPr>
          <p:spPr bwMode="auto">
            <a:xfrm rot="17524940">
              <a:off x="2904" y="2317"/>
              <a:ext cx="110" cy="218"/>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endParaRPr lang="el-GR"/>
            </a:p>
          </p:txBody>
        </p:sp>
        <p:sp>
          <p:nvSpPr>
            <p:cNvPr id="73791" name="Freeform 63">
              <a:extLst>
                <a:ext uri="{FF2B5EF4-FFF2-40B4-BE49-F238E27FC236}">
                  <a16:creationId xmlns:a16="http://schemas.microsoft.com/office/drawing/2014/main" id="{FC7D7262-3F16-F92B-2639-D6AC791A07E8}"/>
                </a:ext>
              </a:extLst>
            </p:cNvPr>
            <p:cNvSpPr>
              <a:spLocks/>
            </p:cNvSpPr>
            <p:nvPr/>
          </p:nvSpPr>
          <p:spPr bwMode="auto">
            <a:xfrm>
              <a:off x="2550" y="2498"/>
              <a:ext cx="109" cy="219"/>
            </a:xfrm>
            <a:custGeom>
              <a:avLst/>
              <a:gdLst>
                <a:gd name="T0" fmla="*/ 65 w 81"/>
                <a:gd name="T1" fmla="*/ 0 h 166"/>
                <a:gd name="T2" fmla="*/ 53 w 81"/>
                <a:gd name="T3" fmla="*/ 18 h 166"/>
                <a:gd name="T4" fmla="*/ 81 w 81"/>
                <a:gd name="T5" fmla="*/ 35 h 166"/>
                <a:gd name="T6" fmla="*/ 60 w 81"/>
                <a:gd name="T7" fmla="*/ 53 h 166"/>
                <a:gd name="T8" fmla="*/ 51 w 81"/>
                <a:gd name="T9" fmla="*/ 60 h 166"/>
                <a:gd name="T10" fmla="*/ 42 w 81"/>
                <a:gd name="T11" fmla="*/ 80 h 166"/>
                <a:gd name="T12" fmla="*/ 36 w 81"/>
                <a:gd name="T13" fmla="*/ 119 h 166"/>
                <a:gd name="T14" fmla="*/ 35 w 81"/>
                <a:gd name="T15" fmla="*/ 137 h 166"/>
                <a:gd name="T16" fmla="*/ 33 w 81"/>
                <a:gd name="T17" fmla="*/ 153 h 166"/>
                <a:gd name="T18" fmla="*/ 29 w 81"/>
                <a:gd name="T19" fmla="*/ 122 h 166"/>
                <a:gd name="T20" fmla="*/ 20 w 81"/>
                <a:gd name="T21" fmla="*/ 134 h 166"/>
                <a:gd name="T22" fmla="*/ 12 w 81"/>
                <a:gd name="T23" fmla="*/ 120 h 166"/>
                <a:gd name="T24" fmla="*/ 3 w 81"/>
                <a:gd name="T25" fmla="*/ 137 h 166"/>
                <a:gd name="T26" fmla="*/ 5 w 81"/>
                <a:gd name="T27" fmla="*/ 110 h 166"/>
                <a:gd name="T28" fmla="*/ 17 w 81"/>
                <a:gd name="T29" fmla="*/ 71 h 166"/>
                <a:gd name="T30" fmla="*/ 29 w 81"/>
                <a:gd name="T31" fmla="*/ 48 h 166"/>
                <a:gd name="T32" fmla="*/ 65 w 8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66"/>
                <a:gd name="T53" fmla="*/ 81 w 8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66">
                  <a:moveTo>
                    <a:pt x="65" y="0"/>
                  </a:moveTo>
                  <a:cubicBezTo>
                    <a:pt x="59" y="6"/>
                    <a:pt x="58" y="12"/>
                    <a:pt x="53" y="18"/>
                  </a:cubicBezTo>
                  <a:cubicBezTo>
                    <a:pt x="55" y="36"/>
                    <a:pt x="64" y="33"/>
                    <a:pt x="81" y="35"/>
                  </a:cubicBezTo>
                  <a:cubicBezTo>
                    <a:pt x="76" y="44"/>
                    <a:pt x="68" y="47"/>
                    <a:pt x="60" y="53"/>
                  </a:cubicBezTo>
                  <a:cubicBezTo>
                    <a:pt x="57" y="55"/>
                    <a:pt x="51" y="60"/>
                    <a:pt x="51" y="60"/>
                  </a:cubicBezTo>
                  <a:cubicBezTo>
                    <a:pt x="47" y="66"/>
                    <a:pt x="45" y="73"/>
                    <a:pt x="42" y="80"/>
                  </a:cubicBezTo>
                  <a:cubicBezTo>
                    <a:pt x="40" y="93"/>
                    <a:pt x="38" y="106"/>
                    <a:pt x="36" y="119"/>
                  </a:cubicBezTo>
                  <a:cubicBezTo>
                    <a:pt x="36" y="125"/>
                    <a:pt x="36" y="131"/>
                    <a:pt x="35" y="137"/>
                  </a:cubicBezTo>
                  <a:cubicBezTo>
                    <a:pt x="35" y="142"/>
                    <a:pt x="34" y="158"/>
                    <a:pt x="33" y="153"/>
                  </a:cubicBezTo>
                  <a:cubicBezTo>
                    <a:pt x="21" y="110"/>
                    <a:pt x="39" y="136"/>
                    <a:pt x="29" y="122"/>
                  </a:cubicBezTo>
                  <a:cubicBezTo>
                    <a:pt x="22" y="126"/>
                    <a:pt x="21" y="127"/>
                    <a:pt x="20" y="134"/>
                  </a:cubicBezTo>
                  <a:cubicBezTo>
                    <a:pt x="21" y="123"/>
                    <a:pt x="24" y="113"/>
                    <a:pt x="12" y="120"/>
                  </a:cubicBezTo>
                  <a:cubicBezTo>
                    <a:pt x="8" y="126"/>
                    <a:pt x="5" y="130"/>
                    <a:pt x="3" y="137"/>
                  </a:cubicBezTo>
                  <a:cubicBezTo>
                    <a:pt x="0" y="166"/>
                    <a:pt x="3" y="118"/>
                    <a:pt x="5" y="110"/>
                  </a:cubicBezTo>
                  <a:cubicBezTo>
                    <a:pt x="6" y="95"/>
                    <a:pt x="8" y="83"/>
                    <a:pt x="17" y="71"/>
                  </a:cubicBezTo>
                  <a:cubicBezTo>
                    <a:pt x="19" y="63"/>
                    <a:pt x="25" y="55"/>
                    <a:pt x="29" y="48"/>
                  </a:cubicBezTo>
                  <a:cubicBezTo>
                    <a:pt x="32" y="30"/>
                    <a:pt x="51" y="11"/>
                    <a:pt x="65" y="0"/>
                  </a:cubicBezTo>
                  <a:close/>
                </a:path>
              </a:pathLst>
            </a:custGeom>
            <a:solidFill>
              <a:srgbClr val="FFCC66"/>
            </a:solidFill>
            <a:ln w="9525">
              <a:solidFill>
                <a:srgbClr val="000000"/>
              </a:solidFill>
              <a:round/>
              <a:headEnd/>
              <a:tailEnd/>
            </a:ln>
          </p:spPr>
          <p:txBody>
            <a:bodyPr wrap="none" lIns="91632" tIns="45816" rIns="91632" bIns="45816">
              <a:spAutoFit/>
            </a:bodyPr>
            <a:lstStyle/>
            <a:p>
              <a:endParaRPr lang="el-GR"/>
            </a:p>
          </p:txBody>
        </p:sp>
        <p:sp>
          <p:nvSpPr>
            <p:cNvPr id="73792" name="Freeform 64">
              <a:extLst>
                <a:ext uri="{FF2B5EF4-FFF2-40B4-BE49-F238E27FC236}">
                  <a16:creationId xmlns:a16="http://schemas.microsoft.com/office/drawing/2014/main" id="{8706D07B-B38D-241B-C4F7-75DD79CD90F5}"/>
                </a:ext>
              </a:extLst>
            </p:cNvPr>
            <p:cNvSpPr>
              <a:spLocks/>
            </p:cNvSpPr>
            <p:nvPr/>
          </p:nvSpPr>
          <p:spPr bwMode="auto">
            <a:xfrm rot="18160833">
              <a:off x="2522" y="2461"/>
              <a:ext cx="110" cy="218"/>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endParaRPr lang="el-GR"/>
            </a:p>
          </p:txBody>
        </p:sp>
        <p:sp>
          <p:nvSpPr>
            <p:cNvPr id="73793" name="Freeform 65">
              <a:extLst>
                <a:ext uri="{FF2B5EF4-FFF2-40B4-BE49-F238E27FC236}">
                  <a16:creationId xmlns:a16="http://schemas.microsoft.com/office/drawing/2014/main" id="{6250B70B-5003-0BCB-867D-56DC1C673816}"/>
                </a:ext>
              </a:extLst>
            </p:cNvPr>
            <p:cNvSpPr>
              <a:spLocks/>
            </p:cNvSpPr>
            <p:nvPr/>
          </p:nvSpPr>
          <p:spPr bwMode="auto">
            <a:xfrm>
              <a:off x="2793" y="2339"/>
              <a:ext cx="109" cy="219"/>
            </a:xfrm>
            <a:custGeom>
              <a:avLst/>
              <a:gdLst>
                <a:gd name="T0" fmla="*/ 42 w 85"/>
                <a:gd name="T1" fmla="*/ 86 h 106"/>
                <a:gd name="T2" fmla="*/ 24 w 85"/>
                <a:gd name="T3" fmla="*/ 62 h 106"/>
                <a:gd name="T4" fmla="*/ 3 w 85"/>
                <a:gd name="T5" fmla="*/ 72 h 106"/>
                <a:gd name="T6" fmla="*/ 0 w 85"/>
                <a:gd name="T7" fmla="*/ 39 h 106"/>
                <a:gd name="T8" fmla="*/ 15 w 85"/>
                <a:gd name="T9" fmla="*/ 21 h 106"/>
                <a:gd name="T10" fmla="*/ 38 w 85"/>
                <a:gd name="T11" fmla="*/ 15 h 106"/>
                <a:gd name="T12" fmla="*/ 54 w 85"/>
                <a:gd name="T13" fmla="*/ 0 h 106"/>
                <a:gd name="T14" fmla="*/ 68 w 85"/>
                <a:gd name="T15" fmla="*/ 9 h 106"/>
                <a:gd name="T16" fmla="*/ 84 w 85"/>
                <a:gd name="T17" fmla="*/ 12 h 106"/>
                <a:gd name="T18" fmla="*/ 80 w 85"/>
                <a:gd name="T19" fmla="*/ 15 h 106"/>
                <a:gd name="T20" fmla="*/ 60 w 85"/>
                <a:gd name="T21" fmla="*/ 23 h 106"/>
                <a:gd name="T22" fmla="*/ 54 w 85"/>
                <a:gd name="T23" fmla="*/ 36 h 106"/>
                <a:gd name="T24" fmla="*/ 48 w 85"/>
                <a:gd name="T25" fmla="*/ 71 h 106"/>
                <a:gd name="T26" fmla="*/ 47 w 85"/>
                <a:gd name="T27" fmla="*/ 90 h 106"/>
                <a:gd name="T28" fmla="*/ 45 w 85"/>
                <a:gd name="T29" fmla="*/ 102 h 106"/>
                <a:gd name="T30" fmla="*/ 42 w 85"/>
                <a:gd name="T31" fmla="*/ 86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106"/>
                <a:gd name="T50" fmla="*/ 85 w 85"/>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106">
                  <a:moveTo>
                    <a:pt x="42" y="86"/>
                  </a:moveTo>
                  <a:cubicBezTo>
                    <a:pt x="40" y="74"/>
                    <a:pt x="37" y="64"/>
                    <a:pt x="24" y="62"/>
                  </a:cubicBezTo>
                  <a:cubicBezTo>
                    <a:pt x="16" y="63"/>
                    <a:pt x="9" y="67"/>
                    <a:pt x="3" y="72"/>
                  </a:cubicBezTo>
                  <a:cubicBezTo>
                    <a:pt x="9" y="61"/>
                    <a:pt x="6" y="49"/>
                    <a:pt x="0" y="39"/>
                  </a:cubicBezTo>
                  <a:cubicBezTo>
                    <a:pt x="8" y="33"/>
                    <a:pt x="8" y="27"/>
                    <a:pt x="15" y="21"/>
                  </a:cubicBezTo>
                  <a:cubicBezTo>
                    <a:pt x="19" y="17"/>
                    <a:pt x="32" y="17"/>
                    <a:pt x="38" y="15"/>
                  </a:cubicBezTo>
                  <a:cubicBezTo>
                    <a:pt x="45" y="10"/>
                    <a:pt x="50" y="7"/>
                    <a:pt x="54" y="0"/>
                  </a:cubicBezTo>
                  <a:cubicBezTo>
                    <a:pt x="57" y="8"/>
                    <a:pt x="59" y="8"/>
                    <a:pt x="68" y="9"/>
                  </a:cubicBezTo>
                  <a:cubicBezTo>
                    <a:pt x="73" y="11"/>
                    <a:pt x="79" y="9"/>
                    <a:pt x="84" y="12"/>
                  </a:cubicBezTo>
                  <a:cubicBezTo>
                    <a:pt x="85" y="13"/>
                    <a:pt x="82" y="14"/>
                    <a:pt x="80" y="15"/>
                  </a:cubicBezTo>
                  <a:cubicBezTo>
                    <a:pt x="73" y="18"/>
                    <a:pt x="60" y="23"/>
                    <a:pt x="60" y="23"/>
                  </a:cubicBezTo>
                  <a:cubicBezTo>
                    <a:pt x="57" y="27"/>
                    <a:pt x="56" y="31"/>
                    <a:pt x="54" y="36"/>
                  </a:cubicBezTo>
                  <a:cubicBezTo>
                    <a:pt x="52" y="48"/>
                    <a:pt x="50" y="59"/>
                    <a:pt x="48" y="71"/>
                  </a:cubicBezTo>
                  <a:cubicBezTo>
                    <a:pt x="48" y="77"/>
                    <a:pt x="48" y="84"/>
                    <a:pt x="47" y="90"/>
                  </a:cubicBezTo>
                  <a:cubicBezTo>
                    <a:pt x="47" y="94"/>
                    <a:pt x="47" y="106"/>
                    <a:pt x="45" y="102"/>
                  </a:cubicBezTo>
                  <a:cubicBezTo>
                    <a:pt x="38" y="89"/>
                    <a:pt x="49" y="79"/>
                    <a:pt x="42" y="86"/>
                  </a:cubicBezTo>
                  <a:close/>
                </a:path>
              </a:pathLst>
            </a:custGeom>
            <a:solidFill>
              <a:srgbClr val="FFCC66"/>
            </a:solidFill>
            <a:ln w="9525">
              <a:solidFill>
                <a:srgbClr val="000000"/>
              </a:solidFill>
              <a:round/>
              <a:headEnd/>
              <a:tailEnd/>
            </a:ln>
          </p:spPr>
          <p:txBody>
            <a:bodyPr wrap="none" lIns="91632" tIns="45816" rIns="91632" bIns="45816">
              <a:spAutoFit/>
            </a:bodyPr>
            <a:lstStyle/>
            <a:p>
              <a:endParaRPr lang="el-GR"/>
            </a:p>
          </p:txBody>
        </p:sp>
        <p:sp>
          <p:nvSpPr>
            <p:cNvPr id="73794" name="Freeform 66">
              <a:extLst>
                <a:ext uri="{FF2B5EF4-FFF2-40B4-BE49-F238E27FC236}">
                  <a16:creationId xmlns:a16="http://schemas.microsoft.com/office/drawing/2014/main" id="{7F1876EA-4D3E-BAA2-4A2A-5773DA37BA5B}"/>
                </a:ext>
              </a:extLst>
            </p:cNvPr>
            <p:cNvSpPr>
              <a:spLocks/>
            </p:cNvSpPr>
            <p:nvPr/>
          </p:nvSpPr>
          <p:spPr bwMode="auto">
            <a:xfrm rot="20628122">
              <a:off x="2769" y="2259"/>
              <a:ext cx="109" cy="219"/>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endParaRPr lang="el-GR"/>
            </a:p>
          </p:txBody>
        </p:sp>
        <p:sp>
          <p:nvSpPr>
            <p:cNvPr id="73795" name="Freeform 67">
              <a:extLst>
                <a:ext uri="{FF2B5EF4-FFF2-40B4-BE49-F238E27FC236}">
                  <a16:creationId xmlns:a16="http://schemas.microsoft.com/office/drawing/2014/main" id="{EB892266-1959-AEE9-E209-6427508E1C03}"/>
                </a:ext>
              </a:extLst>
            </p:cNvPr>
            <p:cNvSpPr>
              <a:spLocks/>
            </p:cNvSpPr>
            <p:nvPr/>
          </p:nvSpPr>
          <p:spPr bwMode="auto">
            <a:xfrm>
              <a:off x="2705" y="2344"/>
              <a:ext cx="109" cy="219"/>
            </a:xfrm>
            <a:custGeom>
              <a:avLst/>
              <a:gdLst>
                <a:gd name="T0" fmla="*/ 81 w 99"/>
                <a:gd name="T1" fmla="*/ 0 h 67"/>
                <a:gd name="T2" fmla="*/ 99 w 99"/>
                <a:gd name="T3" fmla="*/ 12 h 67"/>
                <a:gd name="T4" fmla="*/ 67 w 99"/>
                <a:gd name="T5" fmla="*/ 43 h 67"/>
                <a:gd name="T6" fmla="*/ 61 w 99"/>
                <a:gd name="T7" fmla="*/ 58 h 67"/>
                <a:gd name="T8" fmla="*/ 54 w 99"/>
                <a:gd name="T9" fmla="*/ 51 h 67"/>
                <a:gd name="T10" fmla="*/ 46 w 99"/>
                <a:gd name="T11" fmla="*/ 49 h 67"/>
                <a:gd name="T12" fmla="*/ 22 w 99"/>
                <a:gd name="T13" fmla="*/ 54 h 67"/>
                <a:gd name="T14" fmla="*/ 9 w 99"/>
                <a:gd name="T15" fmla="*/ 67 h 67"/>
                <a:gd name="T16" fmla="*/ 0 w 99"/>
                <a:gd name="T17" fmla="*/ 51 h 67"/>
                <a:gd name="T18" fmla="*/ 63 w 99"/>
                <a:gd name="T19" fmla="*/ 12 h 67"/>
                <a:gd name="T20" fmla="*/ 81 w 99"/>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67"/>
                <a:gd name="T35" fmla="*/ 99 w 99"/>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67">
                  <a:moveTo>
                    <a:pt x="81" y="0"/>
                  </a:moveTo>
                  <a:cubicBezTo>
                    <a:pt x="77" y="12"/>
                    <a:pt x="90" y="10"/>
                    <a:pt x="99" y="12"/>
                  </a:cubicBezTo>
                  <a:cubicBezTo>
                    <a:pt x="84" y="19"/>
                    <a:pt x="74" y="28"/>
                    <a:pt x="67" y="43"/>
                  </a:cubicBezTo>
                  <a:cubicBezTo>
                    <a:pt x="66" y="55"/>
                    <a:pt x="71" y="67"/>
                    <a:pt x="61" y="58"/>
                  </a:cubicBezTo>
                  <a:cubicBezTo>
                    <a:pt x="57" y="54"/>
                    <a:pt x="59" y="53"/>
                    <a:pt x="54" y="51"/>
                  </a:cubicBezTo>
                  <a:cubicBezTo>
                    <a:pt x="51" y="50"/>
                    <a:pt x="49" y="50"/>
                    <a:pt x="46" y="49"/>
                  </a:cubicBezTo>
                  <a:cubicBezTo>
                    <a:pt x="37" y="50"/>
                    <a:pt x="29" y="48"/>
                    <a:pt x="22" y="54"/>
                  </a:cubicBezTo>
                  <a:cubicBezTo>
                    <a:pt x="17" y="58"/>
                    <a:pt x="9" y="67"/>
                    <a:pt x="9" y="67"/>
                  </a:cubicBezTo>
                  <a:cubicBezTo>
                    <a:pt x="11" y="55"/>
                    <a:pt x="16" y="53"/>
                    <a:pt x="0" y="51"/>
                  </a:cubicBezTo>
                  <a:cubicBezTo>
                    <a:pt x="22" y="40"/>
                    <a:pt x="38" y="16"/>
                    <a:pt x="63" y="12"/>
                  </a:cubicBezTo>
                  <a:cubicBezTo>
                    <a:pt x="73" y="7"/>
                    <a:pt x="72" y="10"/>
                    <a:pt x="81" y="0"/>
                  </a:cubicBezTo>
                  <a:close/>
                </a:path>
              </a:pathLst>
            </a:custGeom>
            <a:solidFill>
              <a:srgbClr val="FFCC66"/>
            </a:solidFill>
            <a:ln w="9525">
              <a:solidFill>
                <a:srgbClr val="000000"/>
              </a:solidFill>
              <a:round/>
              <a:headEnd/>
              <a:tailEnd/>
            </a:ln>
          </p:spPr>
          <p:txBody>
            <a:bodyPr wrap="none" lIns="91632" tIns="45816" rIns="91632" bIns="45816">
              <a:spAutoFit/>
            </a:bodyPr>
            <a:lstStyle/>
            <a:p>
              <a:endParaRPr lang="el-GR"/>
            </a:p>
          </p:txBody>
        </p:sp>
        <p:sp>
          <p:nvSpPr>
            <p:cNvPr id="73796" name="Freeform 68">
              <a:extLst>
                <a:ext uri="{FF2B5EF4-FFF2-40B4-BE49-F238E27FC236}">
                  <a16:creationId xmlns:a16="http://schemas.microsoft.com/office/drawing/2014/main" id="{92896AF5-02D0-9B26-EE9E-8C7F769D90F0}"/>
                </a:ext>
              </a:extLst>
            </p:cNvPr>
            <p:cNvSpPr>
              <a:spLocks/>
            </p:cNvSpPr>
            <p:nvPr/>
          </p:nvSpPr>
          <p:spPr bwMode="auto">
            <a:xfrm rot="20628122">
              <a:off x="2700" y="2263"/>
              <a:ext cx="109" cy="219"/>
            </a:xfrm>
            <a:custGeom>
              <a:avLst/>
              <a:gdLst>
                <a:gd name="T0" fmla="*/ 7 w 25"/>
                <a:gd name="T1" fmla="*/ 7 h 19"/>
                <a:gd name="T2" fmla="*/ 9 w 25"/>
                <a:gd name="T3" fmla="*/ 19 h 19"/>
                <a:gd name="T4" fmla="*/ 25 w 25"/>
                <a:gd name="T5" fmla="*/ 7 h 19"/>
                <a:gd name="T6" fmla="*/ 7 w 25"/>
                <a:gd name="T7" fmla="*/ 7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7" y="7"/>
                  </a:moveTo>
                  <a:cubicBezTo>
                    <a:pt x="2" y="13"/>
                    <a:pt x="0" y="17"/>
                    <a:pt x="9" y="19"/>
                  </a:cubicBezTo>
                  <a:cubicBezTo>
                    <a:pt x="24" y="18"/>
                    <a:pt x="23" y="19"/>
                    <a:pt x="25" y="7"/>
                  </a:cubicBezTo>
                  <a:cubicBezTo>
                    <a:pt x="20" y="0"/>
                    <a:pt x="14" y="5"/>
                    <a:pt x="7" y="7"/>
                  </a:cubicBezTo>
                  <a:close/>
                </a:path>
              </a:pathLst>
            </a:custGeom>
            <a:solidFill>
              <a:srgbClr val="000000"/>
            </a:solidFill>
            <a:ln w="6350">
              <a:solidFill>
                <a:srgbClr val="000000"/>
              </a:solidFill>
              <a:round/>
              <a:headEnd/>
              <a:tailEnd/>
            </a:ln>
          </p:spPr>
          <p:txBody>
            <a:bodyPr wrap="none" lIns="91632" tIns="45816" rIns="91632" bIns="45816">
              <a:spAutoFit/>
            </a:bodyPr>
            <a:lstStyle/>
            <a:p>
              <a:endParaRPr lang="el-GR"/>
            </a:p>
          </p:txBody>
        </p:sp>
        <p:grpSp>
          <p:nvGrpSpPr>
            <p:cNvPr id="73797" name="Group 69">
              <a:extLst>
                <a:ext uri="{FF2B5EF4-FFF2-40B4-BE49-F238E27FC236}">
                  <a16:creationId xmlns:a16="http://schemas.microsoft.com/office/drawing/2014/main" id="{68C9A492-A5DD-5395-4D1E-79ABAD0C02B2}"/>
                </a:ext>
              </a:extLst>
            </p:cNvPr>
            <p:cNvGrpSpPr>
              <a:grpSpLocks/>
            </p:cNvGrpSpPr>
            <p:nvPr/>
          </p:nvGrpSpPr>
          <p:grpSpPr bwMode="auto">
            <a:xfrm>
              <a:off x="2629" y="2941"/>
              <a:ext cx="82" cy="214"/>
              <a:chOff x="3014" y="2822"/>
              <a:chExt cx="82" cy="214"/>
            </a:xfrm>
          </p:grpSpPr>
          <p:sp>
            <p:nvSpPr>
              <p:cNvPr id="1041478" name="Freeform 70">
                <a:extLst>
                  <a:ext uri="{FF2B5EF4-FFF2-40B4-BE49-F238E27FC236}">
                    <a16:creationId xmlns:a16="http://schemas.microsoft.com/office/drawing/2014/main" id="{D8765526-FFDD-76D5-4264-031F91EF2F51}"/>
                  </a:ext>
                </a:extLst>
              </p:cNvPr>
              <p:cNvSpPr>
                <a:spLocks/>
              </p:cNvSpPr>
              <p:nvPr/>
            </p:nvSpPr>
            <p:spPr bwMode="auto">
              <a:xfrm>
                <a:off x="3014" y="2822"/>
                <a:ext cx="82" cy="214"/>
              </a:xfrm>
              <a:custGeom>
                <a:avLst/>
                <a:gdLst/>
                <a:ahLst/>
                <a:cxnLst>
                  <a:cxn ang="0">
                    <a:pos x="33" y="12"/>
                  </a:cxn>
                  <a:cxn ang="0">
                    <a:pos x="18" y="10"/>
                  </a:cxn>
                  <a:cxn ang="0">
                    <a:pos x="12" y="9"/>
                  </a:cxn>
                  <a:cxn ang="0">
                    <a:pos x="24" y="22"/>
                  </a:cxn>
                  <a:cxn ang="0">
                    <a:pos x="9" y="28"/>
                  </a:cxn>
                  <a:cxn ang="0">
                    <a:pos x="20" y="33"/>
                  </a:cxn>
                  <a:cxn ang="0">
                    <a:pos x="11" y="47"/>
                  </a:cxn>
                  <a:cxn ang="0">
                    <a:pos x="32" y="50"/>
                  </a:cxn>
                  <a:cxn ang="0">
                    <a:pos x="36" y="66"/>
                  </a:cxn>
                  <a:cxn ang="0">
                    <a:pos x="50" y="59"/>
                  </a:cxn>
                  <a:cxn ang="0">
                    <a:pos x="56" y="51"/>
                  </a:cxn>
                  <a:cxn ang="0">
                    <a:pos x="65" y="54"/>
                  </a:cxn>
                  <a:cxn ang="0">
                    <a:pos x="60" y="41"/>
                  </a:cxn>
                  <a:cxn ang="0">
                    <a:pos x="75" y="36"/>
                  </a:cxn>
                  <a:cxn ang="0">
                    <a:pos x="63" y="27"/>
                  </a:cxn>
                  <a:cxn ang="0">
                    <a:pos x="56" y="18"/>
                  </a:cxn>
                  <a:cxn ang="0">
                    <a:pos x="47" y="0"/>
                  </a:cxn>
                  <a:cxn ang="0">
                    <a:pos x="40" y="12"/>
                  </a:cxn>
                  <a:cxn ang="0">
                    <a:pos x="27" y="1"/>
                  </a:cxn>
                  <a:cxn ang="0">
                    <a:pos x="33" y="12"/>
                  </a:cxn>
                </a:cxnLst>
                <a:rect l="0" t="0" r="r" b="b"/>
                <a:pathLst>
                  <a:path w="82" h="66">
                    <a:moveTo>
                      <a:pt x="33" y="12"/>
                    </a:moveTo>
                    <a:cubicBezTo>
                      <a:pt x="28" y="11"/>
                      <a:pt x="23" y="11"/>
                      <a:pt x="18" y="10"/>
                    </a:cubicBezTo>
                    <a:cubicBezTo>
                      <a:pt x="16" y="10"/>
                      <a:pt x="13" y="8"/>
                      <a:pt x="12" y="9"/>
                    </a:cubicBezTo>
                    <a:cubicBezTo>
                      <a:pt x="8" y="13"/>
                      <a:pt x="24" y="22"/>
                      <a:pt x="24" y="22"/>
                    </a:cubicBezTo>
                    <a:cubicBezTo>
                      <a:pt x="19" y="26"/>
                      <a:pt x="15" y="27"/>
                      <a:pt x="9" y="28"/>
                    </a:cubicBezTo>
                    <a:cubicBezTo>
                      <a:pt x="0" y="34"/>
                      <a:pt x="15" y="33"/>
                      <a:pt x="20" y="33"/>
                    </a:cubicBezTo>
                    <a:cubicBezTo>
                      <a:pt x="18" y="38"/>
                      <a:pt x="11" y="47"/>
                      <a:pt x="11" y="47"/>
                    </a:cubicBezTo>
                    <a:cubicBezTo>
                      <a:pt x="18" y="52"/>
                      <a:pt x="24" y="47"/>
                      <a:pt x="32" y="50"/>
                    </a:cubicBezTo>
                    <a:cubicBezTo>
                      <a:pt x="33" y="56"/>
                      <a:pt x="35" y="60"/>
                      <a:pt x="36" y="66"/>
                    </a:cubicBezTo>
                    <a:cubicBezTo>
                      <a:pt x="42" y="58"/>
                      <a:pt x="39" y="56"/>
                      <a:pt x="50" y="59"/>
                    </a:cubicBezTo>
                    <a:cubicBezTo>
                      <a:pt x="59" y="66"/>
                      <a:pt x="50" y="61"/>
                      <a:pt x="56" y="51"/>
                    </a:cubicBezTo>
                    <a:cubicBezTo>
                      <a:pt x="58" y="48"/>
                      <a:pt x="62" y="53"/>
                      <a:pt x="65" y="54"/>
                    </a:cubicBezTo>
                    <a:cubicBezTo>
                      <a:pt x="70" y="47"/>
                      <a:pt x="64" y="47"/>
                      <a:pt x="60" y="41"/>
                    </a:cubicBezTo>
                    <a:cubicBezTo>
                      <a:pt x="65" y="39"/>
                      <a:pt x="70" y="38"/>
                      <a:pt x="75" y="36"/>
                    </a:cubicBezTo>
                    <a:cubicBezTo>
                      <a:pt x="68" y="32"/>
                      <a:pt x="66" y="35"/>
                      <a:pt x="63" y="27"/>
                    </a:cubicBezTo>
                    <a:cubicBezTo>
                      <a:pt x="70" y="15"/>
                      <a:pt x="82" y="7"/>
                      <a:pt x="56" y="18"/>
                    </a:cubicBezTo>
                    <a:cubicBezTo>
                      <a:pt x="52" y="12"/>
                      <a:pt x="52" y="5"/>
                      <a:pt x="47" y="0"/>
                    </a:cubicBezTo>
                    <a:cubicBezTo>
                      <a:pt x="44" y="17"/>
                      <a:pt x="50" y="10"/>
                      <a:pt x="40" y="12"/>
                    </a:cubicBezTo>
                    <a:cubicBezTo>
                      <a:pt x="37" y="6"/>
                      <a:pt x="27" y="1"/>
                      <a:pt x="27" y="1"/>
                    </a:cubicBezTo>
                    <a:cubicBezTo>
                      <a:pt x="25" y="9"/>
                      <a:pt x="24" y="12"/>
                      <a:pt x="33" y="12"/>
                    </a:cubicBezTo>
                    <a:close/>
                  </a:path>
                </a:pathLst>
              </a:custGeom>
              <a:gradFill rotWithShape="1">
                <a:gsLst>
                  <a:gs pos="0">
                    <a:schemeClr val="hlink">
                      <a:gamma/>
                      <a:shade val="46275"/>
                      <a:invGamma/>
                    </a:schemeClr>
                  </a:gs>
                  <a:gs pos="100000">
                    <a:schemeClr val="hlink"/>
                  </a:gs>
                </a:gsLst>
                <a:lin ang="2700000" scaled="1"/>
              </a:gradFill>
              <a:ln w="19050" cap="flat" cmpd="sng">
                <a:noFill/>
                <a:prstDash val="solid"/>
                <a:round/>
                <a:headEnd type="none" w="med" len="med"/>
                <a:tailEnd type="none" w="med" len="med"/>
              </a:ln>
              <a:effectLst/>
            </p:spPr>
            <p:txBody>
              <a:bodyPr lIns="91632" tIns="45816" rIns="91632" bIns="45816">
                <a:spAutoFit/>
              </a:bodyPr>
              <a:lstStyle/>
              <a:p>
                <a:pPr algn="r">
                  <a:lnSpc>
                    <a:spcPct val="97000"/>
                  </a:lnSpc>
                  <a:buClr>
                    <a:srgbClr val="000000"/>
                  </a:buClr>
                  <a:buSzPct val="100000"/>
                  <a:buFont typeface="Times New Roman" charset="0"/>
                  <a:buNone/>
                  <a:defRPr/>
                </a:pPr>
                <a:endParaRPr lang="el-GR">
                  <a:latin typeface="Arial" charset="0"/>
                </a:endParaRPr>
              </a:p>
            </p:txBody>
          </p:sp>
          <p:sp>
            <p:nvSpPr>
              <p:cNvPr id="1041479" name="Oval 71">
                <a:extLst>
                  <a:ext uri="{FF2B5EF4-FFF2-40B4-BE49-F238E27FC236}">
                    <a16:creationId xmlns:a16="http://schemas.microsoft.com/office/drawing/2014/main" id="{5206D793-C301-EA39-9486-5F4574FA08FA}"/>
                  </a:ext>
                </a:extLst>
              </p:cNvPr>
              <p:cNvSpPr>
                <a:spLocks noChangeArrowheads="1"/>
              </p:cNvSpPr>
              <p:nvPr/>
            </p:nvSpPr>
            <p:spPr bwMode="auto">
              <a:xfrm>
                <a:off x="3038" y="2837"/>
                <a:ext cx="33" cy="33"/>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9050" algn="ctr">
                <a:noFill/>
                <a:round/>
                <a:headEnd/>
                <a:tailEnd/>
              </a:ln>
              <a:effectLst/>
            </p:spPr>
            <p:txBody>
              <a:bodyPr lIns="91632" tIns="45816" rIns="91632" bIns="45816" anchor="ctr"/>
              <a:lstStyle/>
              <a:p>
                <a:pPr algn="r">
                  <a:defRPr/>
                </a:pPr>
                <a:endParaRPr lang="en-GB" sz="900">
                  <a:latin typeface="Arial" charset="0"/>
                  <a:cs typeface="Arial" pitchFamily="34" charset="0"/>
                </a:endParaRPr>
              </a:p>
            </p:txBody>
          </p:sp>
        </p:grpSp>
        <p:grpSp>
          <p:nvGrpSpPr>
            <p:cNvPr id="73798" name="Group 72">
              <a:extLst>
                <a:ext uri="{FF2B5EF4-FFF2-40B4-BE49-F238E27FC236}">
                  <a16:creationId xmlns:a16="http://schemas.microsoft.com/office/drawing/2014/main" id="{5A85BA15-2B92-8F3E-6F99-6BBC559319E2}"/>
                </a:ext>
              </a:extLst>
            </p:cNvPr>
            <p:cNvGrpSpPr>
              <a:grpSpLocks/>
            </p:cNvGrpSpPr>
            <p:nvPr/>
          </p:nvGrpSpPr>
          <p:grpSpPr bwMode="auto">
            <a:xfrm rot="-2919133">
              <a:off x="2680" y="2747"/>
              <a:ext cx="82" cy="213"/>
              <a:chOff x="3014" y="2749"/>
              <a:chExt cx="82" cy="213"/>
            </a:xfrm>
          </p:grpSpPr>
          <p:sp>
            <p:nvSpPr>
              <p:cNvPr id="1041481" name="Freeform 73">
                <a:extLst>
                  <a:ext uri="{FF2B5EF4-FFF2-40B4-BE49-F238E27FC236}">
                    <a16:creationId xmlns:a16="http://schemas.microsoft.com/office/drawing/2014/main" id="{A135A5C9-15AF-190B-1F8B-7414E49FF15A}"/>
                  </a:ext>
                </a:extLst>
              </p:cNvPr>
              <p:cNvSpPr>
                <a:spLocks/>
              </p:cNvSpPr>
              <p:nvPr/>
            </p:nvSpPr>
            <p:spPr bwMode="auto">
              <a:xfrm>
                <a:off x="3014" y="2749"/>
                <a:ext cx="82" cy="213"/>
              </a:xfrm>
              <a:custGeom>
                <a:avLst/>
                <a:gdLst/>
                <a:ahLst/>
                <a:cxnLst>
                  <a:cxn ang="0">
                    <a:pos x="33" y="12"/>
                  </a:cxn>
                  <a:cxn ang="0">
                    <a:pos x="18" y="10"/>
                  </a:cxn>
                  <a:cxn ang="0">
                    <a:pos x="12" y="9"/>
                  </a:cxn>
                  <a:cxn ang="0">
                    <a:pos x="24" y="22"/>
                  </a:cxn>
                  <a:cxn ang="0">
                    <a:pos x="9" y="28"/>
                  </a:cxn>
                  <a:cxn ang="0">
                    <a:pos x="20" y="33"/>
                  </a:cxn>
                  <a:cxn ang="0">
                    <a:pos x="11" y="47"/>
                  </a:cxn>
                  <a:cxn ang="0">
                    <a:pos x="32" y="50"/>
                  </a:cxn>
                  <a:cxn ang="0">
                    <a:pos x="36" y="66"/>
                  </a:cxn>
                  <a:cxn ang="0">
                    <a:pos x="50" y="59"/>
                  </a:cxn>
                  <a:cxn ang="0">
                    <a:pos x="56" y="51"/>
                  </a:cxn>
                  <a:cxn ang="0">
                    <a:pos x="65" y="54"/>
                  </a:cxn>
                  <a:cxn ang="0">
                    <a:pos x="60" y="41"/>
                  </a:cxn>
                  <a:cxn ang="0">
                    <a:pos x="75" y="36"/>
                  </a:cxn>
                  <a:cxn ang="0">
                    <a:pos x="63" y="27"/>
                  </a:cxn>
                  <a:cxn ang="0">
                    <a:pos x="56" y="18"/>
                  </a:cxn>
                  <a:cxn ang="0">
                    <a:pos x="47" y="0"/>
                  </a:cxn>
                  <a:cxn ang="0">
                    <a:pos x="40" y="12"/>
                  </a:cxn>
                  <a:cxn ang="0">
                    <a:pos x="27" y="1"/>
                  </a:cxn>
                  <a:cxn ang="0">
                    <a:pos x="33" y="12"/>
                  </a:cxn>
                </a:cxnLst>
                <a:rect l="0" t="0" r="r" b="b"/>
                <a:pathLst>
                  <a:path w="82" h="66">
                    <a:moveTo>
                      <a:pt x="33" y="12"/>
                    </a:moveTo>
                    <a:cubicBezTo>
                      <a:pt x="28" y="11"/>
                      <a:pt x="23" y="11"/>
                      <a:pt x="18" y="10"/>
                    </a:cubicBezTo>
                    <a:cubicBezTo>
                      <a:pt x="16" y="10"/>
                      <a:pt x="13" y="8"/>
                      <a:pt x="12" y="9"/>
                    </a:cubicBezTo>
                    <a:cubicBezTo>
                      <a:pt x="8" y="13"/>
                      <a:pt x="24" y="22"/>
                      <a:pt x="24" y="22"/>
                    </a:cubicBezTo>
                    <a:cubicBezTo>
                      <a:pt x="19" y="26"/>
                      <a:pt x="15" y="27"/>
                      <a:pt x="9" y="28"/>
                    </a:cubicBezTo>
                    <a:cubicBezTo>
                      <a:pt x="0" y="34"/>
                      <a:pt x="15" y="33"/>
                      <a:pt x="20" y="33"/>
                    </a:cubicBezTo>
                    <a:cubicBezTo>
                      <a:pt x="18" y="38"/>
                      <a:pt x="11" y="47"/>
                      <a:pt x="11" y="47"/>
                    </a:cubicBezTo>
                    <a:cubicBezTo>
                      <a:pt x="18" y="52"/>
                      <a:pt x="24" y="47"/>
                      <a:pt x="32" y="50"/>
                    </a:cubicBezTo>
                    <a:cubicBezTo>
                      <a:pt x="33" y="56"/>
                      <a:pt x="35" y="60"/>
                      <a:pt x="36" y="66"/>
                    </a:cubicBezTo>
                    <a:cubicBezTo>
                      <a:pt x="42" y="58"/>
                      <a:pt x="39" y="56"/>
                      <a:pt x="50" y="59"/>
                    </a:cubicBezTo>
                    <a:cubicBezTo>
                      <a:pt x="59" y="66"/>
                      <a:pt x="50" y="61"/>
                      <a:pt x="56" y="51"/>
                    </a:cubicBezTo>
                    <a:cubicBezTo>
                      <a:pt x="58" y="48"/>
                      <a:pt x="62" y="53"/>
                      <a:pt x="65" y="54"/>
                    </a:cubicBezTo>
                    <a:cubicBezTo>
                      <a:pt x="70" y="47"/>
                      <a:pt x="64" y="47"/>
                      <a:pt x="60" y="41"/>
                    </a:cubicBezTo>
                    <a:cubicBezTo>
                      <a:pt x="65" y="39"/>
                      <a:pt x="70" y="38"/>
                      <a:pt x="75" y="36"/>
                    </a:cubicBezTo>
                    <a:cubicBezTo>
                      <a:pt x="68" y="32"/>
                      <a:pt x="66" y="35"/>
                      <a:pt x="63" y="27"/>
                    </a:cubicBezTo>
                    <a:cubicBezTo>
                      <a:pt x="70" y="15"/>
                      <a:pt x="82" y="7"/>
                      <a:pt x="56" y="18"/>
                    </a:cubicBezTo>
                    <a:cubicBezTo>
                      <a:pt x="52" y="12"/>
                      <a:pt x="52" y="5"/>
                      <a:pt x="47" y="0"/>
                    </a:cubicBezTo>
                    <a:cubicBezTo>
                      <a:pt x="44" y="17"/>
                      <a:pt x="50" y="10"/>
                      <a:pt x="40" y="12"/>
                    </a:cubicBezTo>
                    <a:cubicBezTo>
                      <a:pt x="37" y="6"/>
                      <a:pt x="27" y="1"/>
                      <a:pt x="27" y="1"/>
                    </a:cubicBezTo>
                    <a:cubicBezTo>
                      <a:pt x="25" y="9"/>
                      <a:pt x="24" y="12"/>
                      <a:pt x="33" y="12"/>
                    </a:cubicBezTo>
                    <a:close/>
                  </a:path>
                </a:pathLst>
              </a:custGeom>
              <a:gradFill rotWithShape="1">
                <a:gsLst>
                  <a:gs pos="0">
                    <a:schemeClr val="hlink">
                      <a:gamma/>
                      <a:shade val="46275"/>
                      <a:invGamma/>
                    </a:schemeClr>
                  </a:gs>
                  <a:gs pos="100000">
                    <a:schemeClr val="hlink"/>
                  </a:gs>
                </a:gsLst>
                <a:lin ang="2700000" scaled="1"/>
              </a:gradFill>
              <a:ln w="19050" cap="flat" cmpd="sng">
                <a:noFill/>
                <a:prstDash val="solid"/>
                <a:round/>
                <a:headEnd type="none" w="med" len="med"/>
                <a:tailEnd type="none" w="med" len="med"/>
              </a:ln>
              <a:effectLst/>
            </p:spPr>
            <p:txBody>
              <a:bodyPr lIns="91632" tIns="45816" rIns="91632" bIns="45816">
                <a:spAutoFit/>
              </a:bodyPr>
              <a:lstStyle/>
              <a:p>
                <a:pPr algn="r">
                  <a:lnSpc>
                    <a:spcPct val="97000"/>
                  </a:lnSpc>
                  <a:buClr>
                    <a:srgbClr val="000000"/>
                  </a:buClr>
                  <a:buSzPct val="100000"/>
                  <a:buFont typeface="Times New Roman" charset="0"/>
                  <a:buNone/>
                  <a:defRPr/>
                </a:pPr>
                <a:endParaRPr lang="el-GR">
                  <a:latin typeface="Arial" charset="0"/>
                </a:endParaRPr>
              </a:p>
            </p:txBody>
          </p:sp>
          <p:sp>
            <p:nvSpPr>
              <p:cNvPr id="1041482" name="Oval 74">
                <a:extLst>
                  <a:ext uri="{FF2B5EF4-FFF2-40B4-BE49-F238E27FC236}">
                    <a16:creationId xmlns:a16="http://schemas.microsoft.com/office/drawing/2014/main" id="{858A1BEF-FDBE-E764-F9B8-71247C0845BD}"/>
                  </a:ext>
                </a:extLst>
              </p:cNvPr>
              <p:cNvSpPr>
                <a:spLocks noChangeArrowheads="1"/>
              </p:cNvSpPr>
              <p:nvPr/>
            </p:nvSpPr>
            <p:spPr bwMode="auto">
              <a:xfrm>
                <a:off x="3036" y="2836"/>
                <a:ext cx="33" cy="33"/>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9050" algn="ctr">
                <a:noFill/>
                <a:round/>
                <a:headEnd/>
                <a:tailEnd/>
              </a:ln>
              <a:effectLst/>
            </p:spPr>
            <p:txBody>
              <a:bodyPr vert="eaVert" lIns="91632" tIns="45816" rIns="91632" bIns="45816" anchor="ctr"/>
              <a:lstStyle/>
              <a:p>
                <a:pPr algn="r">
                  <a:defRPr/>
                </a:pPr>
                <a:endParaRPr lang="en-GB" sz="900">
                  <a:latin typeface="Arial" charset="0"/>
                  <a:cs typeface="Arial" pitchFamily="34" charset="0"/>
                </a:endParaRPr>
              </a:p>
            </p:txBody>
          </p:sp>
        </p:grpSp>
        <p:grpSp>
          <p:nvGrpSpPr>
            <p:cNvPr id="73799" name="Group 75">
              <a:extLst>
                <a:ext uri="{FF2B5EF4-FFF2-40B4-BE49-F238E27FC236}">
                  <a16:creationId xmlns:a16="http://schemas.microsoft.com/office/drawing/2014/main" id="{224FE6E8-AA38-D665-7B5F-713AE2A8C536}"/>
                </a:ext>
              </a:extLst>
            </p:cNvPr>
            <p:cNvGrpSpPr>
              <a:grpSpLocks/>
            </p:cNvGrpSpPr>
            <p:nvPr/>
          </p:nvGrpSpPr>
          <p:grpSpPr bwMode="auto">
            <a:xfrm rot="-2919133">
              <a:off x="2672" y="2605"/>
              <a:ext cx="82" cy="213"/>
              <a:chOff x="3014" y="2748"/>
              <a:chExt cx="82" cy="213"/>
            </a:xfrm>
          </p:grpSpPr>
          <p:sp>
            <p:nvSpPr>
              <p:cNvPr id="1041484" name="Freeform 76">
                <a:extLst>
                  <a:ext uri="{FF2B5EF4-FFF2-40B4-BE49-F238E27FC236}">
                    <a16:creationId xmlns:a16="http://schemas.microsoft.com/office/drawing/2014/main" id="{BBE3943E-510D-62C7-6F09-0C651313AC19}"/>
                  </a:ext>
                </a:extLst>
              </p:cNvPr>
              <p:cNvSpPr>
                <a:spLocks/>
              </p:cNvSpPr>
              <p:nvPr/>
            </p:nvSpPr>
            <p:spPr bwMode="auto">
              <a:xfrm>
                <a:off x="3014" y="2748"/>
                <a:ext cx="82" cy="213"/>
              </a:xfrm>
              <a:custGeom>
                <a:avLst/>
                <a:gdLst/>
                <a:ahLst/>
                <a:cxnLst>
                  <a:cxn ang="0">
                    <a:pos x="33" y="12"/>
                  </a:cxn>
                  <a:cxn ang="0">
                    <a:pos x="18" y="10"/>
                  </a:cxn>
                  <a:cxn ang="0">
                    <a:pos x="12" y="9"/>
                  </a:cxn>
                  <a:cxn ang="0">
                    <a:pos x="24" y="22"/>
                  </a:cxn>
                  <a:cxn ang="0">
                    <a:pos x="9" y="28"/>
                  </a:cxn>
                  <a:cxn ang="0">
                    <a:pos x="20" y="33"/>
                  </a:cxn>
                  <a:cxn ang="0">
                    <a:pos x="11" y="47"/>
                  </a:cxn>
                  <a:cxn ang="0">
                    <a:pos x="32" y="50"/>
                  </a:cxn>
                  <a:cxn ang="0">
                    <a:pos x="36" y="66"/>
                  </a:cxn>
                  <a:cxn ang="0">
                    <a:pos x="50" y="59"/>
                  </a:cxn>
                  <a:cxn ang="0">
                    <a:pos x="56" y="51"/>
                  </a:cxn>
                  <a:cxn ang="0">
                    <a:pos x="65" y="54"/>
                  </a:cxn>
                  <a:cxn ang="0">
                    <a:pos x="60" y="41"/>
                  </a:cxn>
                  <a:cxn ang="0">
                    <a:pos x="75" y="36"/>
                  </a:cxn>
                  <a:cxn ang="0">
                    <a:pos x="63" y="27"/>
                  </a:cxn>
                  <a:cxn ang="0">
                    <a:pos x="56" y="18"/>
                  </a:cxn>
                  <a:cxn ang="0">
                    <a:pos x="47" y="0"/>
                  </a:cxn>
                  <a:cxn ang="0">
                    <a:pos x="40" y="12"/>
                  </a:cxn>
                  <a:cxn ang="0">
                    <a:pos x="27" y="1"/>
                  </a:cxn>
                  <a:cxn ang="0">
                    <a:pos x="33" y="12"/>
                  </a:cxn>
                </a:cxnLst>
                <a:rect l="0" t="0" r="r" b="b"/>
                <a:pathLst>
                  <a:path w="82" h="66">
                    <a:moveTo>
                      <a:pt x="33" y="12"/>
                    </a:moveTo>
                    <a:cubicBezTo>
                      <a:pt x="28" y="11"/>
                      <a:pt x="23" y="11"/>
                      <a:pt x="18" y="10"/>
                    </a:cubicBezTo>
                    <a:cubicBezTo>
                      <a:pt x="16" y="10"/>
                      <a:pt x="13" y="8"/>
                      <a:pt x="12" y="9"/>
                    </a:cubicBezTo>
                    <a:cubicBezTo>
                      <a:pt x="8" y="13"/>
                      <a:pt x="24" y="22"/>
                      <a:pt x="24" y="22"/>
                    </a:cubicBezTo>
                    <a:cubicBezTo>
                      <a:pt x="19" y="26"/>
                      <a:pt x="15" y="27"/>
                      <a:pt x="9" y="28"/>
                    </a:cubicBezTo>
                    <a:cubicBezTo>
                      <a:pt x="0" y="34"/>
                      <a:pt x="15" y="33"/>
                      <a:pt x="20" y="33"/>
                    </a:cubicBezTo>
                    <a:cubicBezTo>
                      <a:pt x="18" y="38"/>
                      <a:pt x="11" y="47"/>
                      <a:pt x="11" y="47"/>
                    </a:cubicBezTo>
                    <a:cubicBezTo>
                      <a:pt x="18" y="52"/>
                      <a:pt x="24" y="47"/>
                      <a:pt x="32" y="50"/>
                    </a:cubicBezTo>
                    <a:cubicBezTo>
                      <a:pt x="33" y="56"/>
                      <a:pt x="35" y="60"/>
                      <a:pt x="36" y="66"/>
                    </a:cubicBezTo>
                    <a:cubicBezTo>
                      <a:pt x="42" y="58"/>
                      <a:pt x="39" y="56"/>
                      <a:pt x="50" y="59"/>
                    </a:cubicBezTo>
                    <a:cubicBezTo>
                      <a:pt x="59" y="66"/>
                      <a:pt x="50" y="61"/>
                      <a:pt x="56" y="51"/>
                    </a:cubicBezTo>
                    <a:cubicBezTo>
                      <a:pt x="58" y="48"/>
                      <a:pt x="62" y="53"/>
                      <a:pt x="65" y="54"/>
                    </a:cubicBezTo>
                    <a:cubicBezTo>
                      <a:pt x="70" y="47"/>
                      <a:pt x="64" y="47"/>
                      <a:pt x="60" y="41"/>
                    </a:cubicBezTo>
                    <a:cubicBezTo>
                      <a:pt x="65" y="39"/>
                      <a:pt x="70" y="38"/>
                      <a:pt x="75" y="36"/>
                    </a:cubicBezTo>
                    <a:cubicBezTo>
                      <a:pt x="68" y="32"/>
                      <a:pt x="66" y="35"/>
                      <a:pt x="63" y="27"/>
                    </a:cubicBezTo>
                    <a:cubicBezTo>
                      <a:pt x="70" y="15"/>
                      <a:pt x="82" y="7"/>
                      <a:pt x="56" y="18"/>
                    </a:cubicBezTo>
                    <a:cubicBezTo>
                      <a:pt x="52" y="12"/>
                      <a:pt x="52" y="5"/>
                      <a:pt x="47" y="0"/>
                    </a:cubicBezTo>
                    <a:cubicBezTo>
                      <a:pt x="44" y="17"/>
                      <a:pt x="50" y="10"/>
                      <a:pt x="40" y="12"/>
                    </a:cubicBezTo>
                    <a:cubicBezTo>
                      <a:pt x="37" y="6"/>
                      <a:pt x="27" y="1"/>
                      <a:pt x="27" y="1"/>
                    </a:cubicBezTo>
                    <a:cubicBezTo>
                      <a:pt x="25" y="9"/>
                      <a:pt x="24" y="12"/>
                      <a:pt x="33" y="12"/>
                    </a:cubicBezTo>
                    <a:close/>
                  </a:path>
                </a:pathLst>
              </a:custGeom>
              <a:gradFill rotWithShape="1">
                <a:gsLst>
                  <a:gs pos="0">
                    <a:schemeClr val="hlink">
                      <a:gamma/>
                      <a:shade val="46275"/>
                      <a:invGamma/>
                    </a:schemeClr>
                  </a:gs>
                  <a:gs pos="100000">
                    <a:schemeClr val="hlink"/>
                  </a:gs>
                </a:gsLst>
                <a:lin ang="2700000" scaled="1"/>
              </a:gradFill>
              <a:ln w="19050" cap="flat" cmpd="sng">
                <a:noFill/>
                <a:prstDash val="solid"/>
                <a:round/>
                <a:headEnd type="none" w="med" len="med"/>
                <a:tailEnd type="none" w="med" len="med"/>
              </a:ln>
              <a:effectLst/>
            </p:spPr>
            <p:txBody>
              <a:bodyPr lIns="91632" tIns="45816" rIns="91632" bIns="45816">
                <a:spAutoFit/>
              </a:bodyPr>
              <a:lstStyle/>
              <a:p>
                <a:pPr algn="r">
                  <a:lnSpc>
                    <a:spcPct val="97000"/>
                  </a:lnSpc>
                  <a:buClr>
                    <a:srgbClr val="000000"/>
                  </a:buClr>
                  <a:buSzPct val="100000"/>
                  <a:buFont typeface="Times New Roman" charset="0"/>
                  <a:buNone/>
                  <a:defRPr/>
                </a:pPr>
                <a:endParaRPr lang="el-GR">
                  <a:latin typeface="Arial" charset="0"/>
                </a:endParaRPr>
              </a:p>
            </p:txBody>
          </p:sp>
          <p:sp>
            <p:nvSpPr>
              <p:cNvPr id="1041485" name="Oval 77">
                <a:extLst>
                  <a:ext uri="{FF2B5EF4-FFF2-40B4-BE49-F238E27FC236}">
                    <a16:creationId xmlns:a16="http://schemas.microsoft.com/office/drawing/2014/main" id="{8A503431-57B0-5701-461F-69628EDE3A02}"/>
                  </a:ext>
                </a:extLst>
              </p:cNvPr>
              <p:cNvSpPr>
                <a:spLocks noChangeArrowheads="1"/>
              </p:cNvSpPr>
              <p:nvPr/>
            </p:nvSpPr>
            <p:spPr bwMode="auto">
              <a:xfrm>
                <a:off x="3029" y="2834"/>
                <a:ext cx="33" cy="33"/>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9050" algn="ctr">
                <a:noFill/>
                <a:round/>
                <a:headEnd/>
                <a:tailEnd/>
              </a:ln>
              <a:effectLst/>
            </p:spPr>
            <p:txBody>
              <a:bodyPr vert="eaVert" lIns="91632" tIns="45816" rIns="91632" bIns="45816" anchor="ctr"/>
              <a:lstStyle/>
              <a:p>
                <a:pPr algn="r">
                  <a:defRPr/>
                </a:pPr>
                <a:endParaRPr lang="en-GB" sz="900">
                  <a:latin typeface="Arial" charset="0"/>
                  <a:cs typeface="Arial" pitchFamily="34" charset="0"/>
                </a:endParaRPr>
              </a:p>
            </p:txBody>
          </p:sp>
        </p:grpSp>
        <p:grpSp>
          <p:nvGrpSpPr>
            <p:cNvPr id="73800" name="Group 78">
              <a:extLst>
                <a:ext uri="{FF2B5EF4-FFF2-40B4-BE49-F238E27FC236}">
                  <a16:creationId xmlns:a16="http://schemas.microsoft.com/office/drawing/2014/main" id="{2160EF0A-772B-A69C-E6E2-649DD507AE84}"/>
                </a:ext>
              </a:extLst>
            </p:cNvPr>
            <p:cNvGrpSpPr>
              <a:grpSpLocks/>
            </p:cNvGrpSpPr>
            <p:nvPr/>
          </p:nvGrpSpPr>
          <p:grpSpPr bwMode="auto">
            <a:xfrm rot="-2919133">
              <a:off x="2497" y="2670"/>
              <a:ext cx="82" cy="213"/>
              <a:chOff x="3014" y="2748"/>
              <a:chExt cx="82" cy="213"/>
            </a:xfrm>
          </p:grpSpPr>
          <p:sp>
            <p:nvSpPr>
              <p:cNvPr id="1041487" name="Freeform 79">
                <a:extLst>
                  <a:ext uri="{FF2B5EF4-FFF2-40B4-BE49-F238E27FC236}">
                    <a16:creationId xmlns:a16="http://schemas.microsoft.com/office/drawing/2014/main" id="{A70AA232-A569-3EE2-2E62-619D3FB1238C}"/>
                  </a:ext>
                </a:extLst>
              </p:cNvPr>
              <p:cNvSpPr>
                <a:spLocks/>
              </p:cNvSpPr>
              <p:nvPr/>
            </p:nvSpPr>
            <p:spPr bwMode="auto">
              <a:xfrm>
                <a:off x="3014" y="2748"/>
                <a:ext cx="82" cy="213"/>
              </a:xfrm>
              <a:custGeom>
                <a:avLst/>
                <a:gdLst/>
                <a:ahLst/>
                <a:cxnLst>
                  <a:cxn ang="0">
                    <a:pos x="33" y="12"/>
                  </a:cxn>
                  <a:cxn ang="0">
                    <a:pos x="18" y="10"/>
                  </a:cxn>
                  <a:cxn ang="0">
                    <a:pos x="12" y="9"/>
                  </a:cxn>
                  <a:cxn ang="0">
                    <a:pos x="24" y="22"/>
                  </a:cxn>
                  <a:cxn ang="0">
                    <a:pos x="9" y="28"/>
                  </a:cxn>
                  <a:cxn ang="0">
                    <a:pos x="20" y="33"/>
                  </a:cxn>
                  <a:cxn ang="0">
                    <a:pos x="11" y="47"/>
                  </a:cxn>
                  <a:cxn ang="0">
                    <a:pos x="32" y="50"/>
                  </a:cxn>
                  <a:cxn ang="0">
                    <a:pos x="36" y="66"/>
                  </a:cxn>
                  <a:cxn ang="0">
                    <a:pos x="50" y="59"/>
                  </a:cxn>
                  <a:cxn ang="0">
                    <a:pos x="56" y="51"/>
                  </a:cxn>
                  <a:cxn ang="0">
                    <a:pos x="65" y="54"/>
                  </a:cxn>
                  <a:cxn ang="0">
                    <a:pos x="60" y="41"/>
                  </a:cxn>
                  <a:cxn ang="0">
                    <a:pos x="75" y="36"/>
                  </a:cxn>
                  <a:cxn ang="0">
                    <a:pos x="63" y="27"/>
                  </a:cxn>
                  <a:cxn ang="0">
                    <a:pos x="56" y="18"/>
                  </a:cxn>
                  <a:cxn ang="0">
                    <a:pos x="47" y="0"/>
                  </a:cxn>
                  <a:cxn ang="0">
                    <a:pos x="40" y="12"/>
                  </a:cxn>
                  <a:cxn ang="0">
                    <a:pos x="27" y="1"/>
                  </a:cxn>
                  <a:cxn ang="0">
                    <a:pos x="33" y="12"/>
                  </a:cxn>
                </a:cxnLst>
                <a:rect l="0" t="0" r="r" b="b"/>
                <a:pathLst>
                  <a:path w="82" h="66">
                    <a:moveTo>
                      <a:pt x="33" y="12"/>
                    </a:moveTo>
                    <a:cubicBezTo>
                      <a:pt x="28" y="11"/>
                      <a:pt x="23" y="11"/>
                      <a:pt x="18" y="10"/>
                    </a:cubicBezTo>
                    <a:cubicBezTo>
                      <a:pt x="16" y="10"/>
                      <a:pt x="13" y="8"/>
                      <a:pt x="12" y="9"/>
                    </a:cubicBezTo>
                    <a:cubicBezTo>
                      <a:pt x="8" y="13"/>
                      <a:pt x="24" y="22"/>
                      <a:pt x="24" y="22"/>
                    </a:cubicBezTo>
                    <a:cubicBezTo>
                      <a:pt x="19" y="26"/>
                      <a:pt x="15" y="27"/>
                      <a:pt x="9" y="28"/>
                    </a:cubicBezTo>
                    <a:cubicBezTo>
                      <a:pt x="0" y="34"/>
                      <a:pt x="15" y="33"/>
                      <a:pt x="20" y="33"/>
                    </a:cubicBezTo>
                    <a:cubicBezTo>
                      <a:pt x="18" y="38"/>
                      <a:pt x="11" y="47"/>
                      <a:pt x="11" y="47"/>
                    </a:cubicBezTo>
                    <a:cubicBezTo>
                      <a:pt x="18" y="52"/>
                      <a:pt x="24" y="47"/>
                      <a:pt x="32" y="50"/>
                    </a:cubicBezTo>
                    <a:cubicBezTo>
                      <a:pt x="33" y="56"/>
                      <a:pt x="35" y="60"/>
                      <a:pt x="36" y="66"/>
                    </a:cubicBezTo>
                    <a:cubicBezTo>
                      <a:pt x="42" y="58"/>
                      <a:pt x="39" y="56"/>
                      <a:pt x="50" y="59"/>
                    </a:cubicBezTo>
                    <a:cubicBezTo>
                      <a:pt x="59" y="66"/>
                      <a:pt x="50" y="61"/>
                      <a:pt x="56" y="51"/>
                    </a:cubicBezTo>
                    <a:cubicBezTo>
                      <a:pt x="58" y="48"/>
                      <a:pt x="62" y="53"/>
                      <a:pt x="65" y="54"/>
                    </a:cubicBezTo>
                    <a:cubicBezTo>
                      <a:pt x="70" y="47"/>
                      <a:pt x="64" y="47"/>
                      <a:pt x="60" y="41"/>
                    </a:cubicBezTo>
                    <a:cubicBezTo>
                      <a:pt x="65" y="39"/>
                      <a:pt x="70" y="38"/>
                      <a:pt x="75" y="36"/>
                    </a:cubicBezTo>
                    <a:cubicBezTo>
                      <a:pt x="68" y="32"/>
                      <a:pt x="66" y="35"/>
                      <a:pt x="63" y="27"/>
                    </a:cubicBezTo>
                    <a:cubicBezTo>
                      <a:pt x="70" y="15"/>
                      <a:pt x="82" y="7"/>
                      <a:pt x="56" y="18"/>
                    </a:cubicBezTo>
                    <a:cubicBezTo>
                      <a:pt x="52" y="12"/>
                      <a:pt x="52" y="5"/>
                      <a:pt x="47" y="0"/>
                    </a:cubicBezTo>
                    <a:cubicBezTo>
                      <a:pt x="44" y="17"/>
                      <a:pt x="50" y="10"/>
                      <a:pt x="40" y="12"/>
                    </a:cubicBezTo>
                    <a:cubicBezTo>
                      <a:pt x="37" y="6"/>
                      <a:pt x="27" y="1"/>
                      <a:pt x="27" y="1"/>
                    </a:cubicBezTo>
                    <a:cubicBezTo>
                      <a:pt x="25" y="9"/>
                      <a:pt x="24" y="12"/>
                      <a:pt x="33" y="12"/>
                    </a:cubicBezTo>
                    <a:close/>
                  </a:path>
                </a:pathLst>
              </a:custGeom>
              <a:gradFill rotWithShape="1">
                <a:gsLst>
                  <a:gs pos="0">
                    <a:schemeClr val="hlink">
                      <a:gamma/>
                      <a:shade val="46275"/>
                      <a:invGamma/>
                    </a:schemeClr>
                  </a:gs>
                  <a:gs pos="100000">
                    <a:schemeClr val="hlink"/>
                  </a:gs>
                </a:gsLst>
                <a:lin ang="2700000" scaled="1"/>
              </a:gradFill>
              <a:ln w="19050" cap="flat" cmpd="sng">
                <a:noFill/>
                <a:prstDash val="solid"/>
                <a:round/>
                <a:headEnd type="none" w="med" len="med"/>
                <a:tailEnd type="none" w="med" len="med"/>
              </a:ln>
              <a:effectLst/>
            </p:spPr>
            <p:txBody>
              <a:bodyPr lIns="91632" tIns="45816" rIns="91632" bIns="45816">
                <a:spAutoFit/>
              </a:bodyPr>
              <a:lstStyle/>
              <a:p>
                <a:pPr algn="r">
                  <a:lnSpc>
                    <a:spcPct val="97000"/>
                  </a:lnSpc>
                  <a:buClr>
                    <a:srgbClr val="000000"/>
                  </a:buClr>
                  <a:buSzPct val="100000"/>
                  <a:buFont typeface="Times New Roman" charset="0"/>
                  <a:buNone/>
                  <a:defRPr/>
                </a:pPr>
                <a:endParaRPr lang="el-GR">
                  <a:latin typeface="Arial" charset="0"/>
                </a:endParaRPr>
              </a:p>
            </p:txBody>
          </p:sp>
          <p:sp>
            <p:nvSpPr>
              <p:cNvPr id="1041488" name="Oval 80">
                <a:extLst>
                  <a:ext uri="{FF2B5EF4-FFF2-40B4-BE49-F238E27FC236}">
                    <a16:creationId xmlns:a16="http://schemas.microsoft.com/office/drawing/2014/main" id="{EE56D6ED-3B61-9281-C242-F3E3B0FED2D3}"/>
                  </a:ext>
                </a:extLst>
              </p:cNvPr>
              <p:cNvSpPr>
                <a:spLocks noChangeArrowheads="1"/>
              </p:cNvSpPr>
              <p:nvPr/>
            </p:nvSpPr>
            <p:spPr bwMode="auto">
              <a:xfrm>
                <a:off x="3035" y="2832"/>
                <a:ext cx="33" cy="38"/>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9050" algn="ctr">
                <a:noFill/>
                <a:round/>
                <a:headEnd/>
                <a:tailEnd/>
              </a:ln>
              <a:effectLst/>
            </p:spPr>
            <p:txBody>
              <a:bodyPr vert="eaVert" lIns="91632" tIns="45816" rIns="91632" bIns="45816" anchor="ctr"/>
              <a:lstStyle/>
              <a:p>
                <a:pPr algn="r">
                  <a:defRPr/>
                </a:pPr>
                <a:endParaRPr lang="en-GB" sz="900">
                  <a:latin typeface="Arial" charset="0"/>
                  <a:cs typeface="Arial" pitchFamily="34" charset="0"/>
                </a:endParaRPr>
              </a:p>
            </p:txBody>
          </p:sp>
        </p:grpSp>
        <p:grpSp>
          <p:nvGrpSpPr>
            <p:cNvPr id="73801" name="Group 81">
              <a:extLst>
                <a:ext uri="{FF2B5EF4-FFF2-40B4-BE49-F238E27FC236}">
                  <a16:creationId xmlns:a16="http://schemas.microsoft.com/office/drawing/2014/main" id="{544C4947-1807-894E-1791-778AFCA3B162}"/>
                </a:ext>
              </a:extLst>
            </p:cNvPr>
            <p:cNvGrpSpPr>
              <a:grpSpLocks/>
            </p:cNvGrpSpPr>
            <p:nvPr/>
          </p:nvGrpSpPr>
          <p:grpSpPr bwMode="auto">
            <a:xfrm rot="-2919133">
              <a:off x="2647" y="2491"/>
              <a:ext cx="86" cy="213"/>
              <a:chOff x="3014" y="2745"/>
              <a:chExt cx="86" cy="213"/>
            </a:xfrm>
          </p:grpSpPr>
          <p:sp>
            <p:nvSpPr>
              <p:cNvPr id="1041490" name="Freeform 82">
                <a:extLst>
                  <a:ext uri="{FF2B5EF4-FFF2-40B4-BE49-F238E27FC236}">
                    <a16:creationId xmlns:a16="http://schemas.microsoft.com/office/drawing/2014/main" id="{C5F62CB3-B5B8-F263-FB66-256AA83C5A72}"/>
                  </a:ext>
                </a:extLst>
              </p:cNvPr>
              <p:cNvSpPr>
                <a:spLocks/>
              </p:cNvSpPr>
              <p:nvPr/>
            </p:nvSpPr>
            <p:spPr bwMode="auto">
              <a:xfrm>
                <a:off x="3014" y="2745"/>
                <a:ext cx="86" cy="213"/>
              </a:xfrm>
              <a:custGeom>
                <a:avLst/>
                <a:gdLst/>
                <a:ahLst/>
                <a:cxnLst>
                  <a:cxn ang="0">
                    <a:pos x="33" y="12"/>
                  </a:cxn>
                  <a:cxn ang="0">
                    <a:pos x="18" y="10"/>
                  </a:cxn>
                  <a:cxn ang="0">
                    <a:pos x="12" y="9"/>
                  </a:cxn>
                  <a:cxn ang="0">
                    <a:pos x="24" y="22"/>
                  </a:cxn>
                  <a:cxn ang="0">
                    <a:pos x="9" y="28"/>
                  </a:cxn>
                  <a:cxn ang="0">
                    <a:pos x="20" y="33"/>
                  </a:cxn>
                  <a:cxn ang="0">
                    <a:pos x="11" y="47"/>
                  </a:cxn>
                  <a:cxn ang="0">
                    <a:pos x="32" y="50"/>
                  </a:cxn>
                  <a:cxn ang="0">
                    <a:pos x="36" y="66"/>
                  </a:cxn>
                  <a:cxn ang="0">
                    <a:pos x="50" y="59"/>
                  </a:cxn>
                  <a:cxn ang="0">
                    <a:pos x="56" y="51"/>
                  </a:cxn>
                  <a:cxn ang="0">
                    <a:pos x="65" y="54"/>
                  </a:cxn>
                  <a:cxn ang="0">
                    <a:pos x="60" y="41"/>
                  </a:cxn>
                  <a:cxn ang="0">
                    <a:pos x="75" y="36"/>
                  </a:cxn>
                  <a:cxn ang="0">
                    <a:pos x="63" y="27"/>
                  </a:cxn>
                  <a:cxn ang="0">
                    <a:pos x="56" y="18"/>
                  </a:cxn>
                  <a:cxn ang="0">
                    <a:pos x="47" y="0"/>
                  </a:cxn>
                  <a:cxn ang="0">
                    <a:pos x="40" y="12"/>
                  </a:cxn>
                  <a:cxn ang="0">
                    <a:pos x="27" y="1"/>
                  </a:cxn>
                  <a:cxn ang="0">
                    <a:pos x="33" y="12"/>
                  </a:cxn>
                </a:cxnLst>
                <a:rect l="0" t="0" r="r" b="b"/>
                <a:pathLst>
                  <a:path w="82" h="66">
                    <a:moveTo>
                      <a:pt x="33" y="12"/>
                    </a:moveTo>
                    <a:cubicBezTo>
                      <a:pt x="28" y="11"/>
                      <a:pt x="23" y="11"/>
                      <a:pt x="18" y="10"/>
                    </a:cubicBezTo>
                    <a:cubicBezTo>
                      <a:pt x="16" y="10"/>
                      <a:pt x="13" y="8"/>
                      <a:pt x="12" y="9"/>
                    </a:cubicBezTo>
                    <a:cubicBezTo>
                      <a:pt x="8" y="13"/>
                      <a:pt x="24" y="22"/>
                      <a:pt x="24" y="22"/>
                    </a:cubicBezTo>
                    <a:cubicBezTo>
                      <a:pt x="19" y="26"/>
                      <a:pt x="15" y="27"/>
                      <a:pt x="9" y="28"/>
                    </a:cubicBezTo>
                    <a:cubicBezTo>
                      <a:pt x="0" y="34"/>
                      <a:pt x="15" y="33"/>
                      <a:pt x="20" y="33"/>
                    </a:cubicBezTo>
                    <a:cubicBezTo>
                      <a:pt x="18" y="38"/>
                      <a:pt x="11" y="47"/>
                      <a:pt x="11" y="47"/>
                    </a:cubicBezTo>
                    <a:cubicBezTo>
                      <a:pt x="18" y="52"/>
                      <a:pt x="24" y="47"/>
                      <a:pt x="32" y="50"/>
                    </a:cubicBezTo>
                    <a:cubicBezTo>
                      <a:pt x="33" y="56"/>
                      <a:pt x="35" y="60"/>
                      <a:pt x="36" y="66"/>
                    </a:cubicBezTo>
                    <a:cubicBezTo>
                      <a:pt x="42" y="58"/>
                      <a:pt x="39" y="56"/>
                      <a:pt x="50" y="59"/>
                    </a:cubicBezTo>
                    <a:cubicBezTo>
                      <a:pt x="59" y="66"/>
                      <a:pt x="50" y="61"/>
                      <a:pt x="56" y="51"/>
                    </a:cubicBezTo>
                    <a:cubicBezTo>
                      <a:pt x="58" y="48"/>
                      <a:pt x="62" y="53"/>
                      <a:pt x="65" y="54"/>
                    </a:cubicBezTo>
                    <a:cubicBezTo>
                      <a:pt x="70" y="47"/>
                      <a:pt x="64" y="47"/>
                      <a:pt x="60" y="41"/>
                    </a:cubicBezTo>
                    <a:cubicBezTo>
                      <a:pt x="65" y="39"/>
                      <a:pt x="70" y="38"/>
                      <a:pt x="75" y="36"/>
                    </a:cubicBezTo>
                    <a:cubicBezTo>
                      <a:pt x="68" y="32"/>
                      <a:pt x="66" y="35"/>
                      <a:pt x="63" y="27"/>
                    </a:cubicBezTo>
                    <a:cubicBezTo>
                      <a:pt x="70" y="15"/>
                      <a:pt x="82" y="7"/>
                      <a:pt x="56" y="18"/>
                    </a:cubicBezTo>
                    <a:cubicBezTo>
                      <a:pt x="52" y="12"/>
                      <a:pt x="52" y="5"/>
                      <a:pt x="47" y="0"/>
                    </a:cubicBezTo>
                    <a:cubicBezTo>
                      <a:pt x="44" y="17"/>
                      <a:pt x="50" y="10"/>
                      <a:pt x="40" y="12"/>
                    </a:cubicBezTo>
                    <a:cubicBezTo>
                      <a:pt x="37" y="6"/>
                      <a:pt x="27" y="1"/>
                      <a:pt x="27" y="1"/>
                    </a:cubicBezTo>
                    <a:cubicBezTo>
                      <a:pt x="25" y="9"/>
                      <a:pt x="24" y="12"/>
                      <a:pt x="33" y="12"/>
                    </a:cubicBezTo>
                    <a:close/>
                  </a:path>
                </a:pathLst>
              </a:custGeom>
              <a:gradFill rotWithShape="1">
                <a:gsLst>
                  <a:gs pos="0">
                    <a:schemeClr val="hlink">
                      <a:gamma/>
                      <a:shade val="46275"/>
                      <a:invGamma/>
                    </a:schemeClr>
                  </a:gs>
                  <a:gs pos="100000">
                    <a:schemeClr val="hlink"/>
                  </a:gs>
                </a:gsLst>
                <a:lin ang="2700000" scaled="1"/>
              </a:gradFill>
              <a:ln w="19050" cap="flat" cmpd="sng">
                <a:noFill/>
                <a:prstDash val="solid"/>
                <a:round/>
                <a:headEnd type="none" w="med" len="med"/>
                <a:tailEnd type="none" w="med" len="med"/>
              </a:ln>
              <a:effectLst/>
            </p:spPr>
            <p:txBody>
              <a:bodyPr lIns="91632" tIns="45816" rIns="91632" bIns="45816">
                <a:spAutoFit/>
              </a:bodyPr>
              <a:lstStyle/>
              <a:p>
                <a:pPr algn="r">
                  <a:lnSpc>
                    <a:spcPct val="97000"/>
                  </a:lnSpc>
                  <a:buClr>
                    <a:srgbClr val="000000"/>
                  </a:buClr>
                  <a:buSzPct val="100000"/>
                  <a:buFont typeface="Times New Roman" charset="0"/>
                  <a:buNone/>
                  <a:defRPr/>
                </a:pPr>
                <a:endParaRPr lang="el-GR">
                  <a:latin typeface="Arial" charset="0"/>
                </a:endParaRPr>
              </a:p>
            </p:txBody>
          </p:sp>
          <p:sp>
            <p:nvSpPr>
              <p:cNvPr id="1041491" name="Oval 83">
                <a:extLst>
                  <a:ext uri="{FF2B5EF4-FFF2-40B4-BE49-F238E27FC236}">
                    <a16:creationId xmlns:a16="http://schemas.microsoft.com/office/drawing/2014/main" id="{BA7C6228-B0E5-196A-7D45-D44E37D9EBD2}"/>
                  </a:ext>
                </a:extLst>
              </p:cNvPr>
              <p:cNvSpPr>
                <a:spLocks noChangeArrowheads="1"/>
              </p:cNvSpPr>
              <p:nvPr/>
            </p:nvSpPr>
            <p:spPr bwMode="auto">
              <a:xfrm>
                <a:off x="3042" y="2834"/>
                <a:ext cx="33" cy="33"/>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9050" algn="ctr">
                <a:noFill/>
                <a:round/>
                <a:headEnd/>
                <a:tailEnd/>
              </a:ln>
              <a:effectLst/>
            </p:spPr>
            <p:txBody>
              <a:bodyPr vert="eaVert" lIns="91632" tIns="45816" rIns="91632" bIns="45816" anchor="ctr"/>
              <a:lstStyle/>
              <a:p>
                <a:pPr algn="r">
                  <a:defRPr/>
                </a:pPr>
                <a:endParaRPr lang="en-GB" sz="900">
                  <a:latin typeface="Arial" charset="0"/>
                  <a:cs typeface="Arial" pitchFamily="34" charset="0"/>
                </a:endParaRPr>
              </a:p>
            </p:txBody>
          </p:sp>
        </p:grpSp>
        <p:grpSp>
          <p:nvGrpSpPr>
            <p:cNvPr id="73802" name="Group 84">
              <a:extLst>
                <a:ext uri="{FF2B5EF4-FFF2-40B4-BE49-F238E27FC236}">
                  <a16:creationId xmlns:a16="http://schemas.microsoft.com/office/drawing/2014/main" id="{34F10A1F-0E95-BA64-6F5D-37744BDB1376}"/>
                </a:ext>
              </a:extLst>
            </p:cNvPr>
            <p:cNvGrpSpPr>
              <a:grpSpLocks/>
            </p:cNvGrpSpPr>
            <p:nvPr/>
          </p:nvGrpSpPr>
          <p:grpSpPr bwMode="auto">
            <a:xfrm rot="-2919133">
              <a:off x="2605" y="2378"/>
              <a:ext cx="86" cy="213"/>
              <a:chOff x="3014" y="2745"/>
              <a:chExt cx="86" cy="213"/>
            </a:xfrm>
          </p:grpSpPr>
          <p:sp>
            <p:nvSpPr>
              <p:cNvPr id="1041493" name="Freeform 85">
                <a:extLst>
                  <a:ext uri="{FF2B5EF4-FFF2-40B4-BE49-F238E27FC236}">
                    <a16:creationId xmlns:a16="http://schemas.microsoft.com/office/drawing/2014/main" id="{18EC8EC7-6089-2B0D-752D-6067A14AB996}"/>
                  </a:ext>
                </a:extLst>
              </p:cNvPr>
              <p:cNvSpPr>
                <a:spLocks/>
              </p:cNvSpPr>
              <p:nvPr/>
            </p:nvSpPr>
            <p:spPr bwMode="auto">
              <a:xfrm>
                <a:off x="3014" y="2745"/>
                <a:ext cx="86" cy="213"/>
              </a:xfrm>
              <a:custGeom>
                <a:avLst/>
                <a:gdLst/>
                <a:ahLst/>
                <a:cxnLst>
                  <a:cxn ang="0">
                    <a:pos x="33" y="12"/>
                  </a:cxn>
                  <a:cxn ang="0">
                    <a:pos x="18" y="10"/>
                  </a:cxn>
                  <a:cxn ang="0">
                    <a:pos x="12" y="9"/>
                  </a:cxn>
                  <a:cxn ang="0">
                    <a:pos x="24" y="22"/>
                  </a:cxn>
                  <a:cxn ang="0">
                    <a:pos x="9" y="28"/>
                  </a:cxn>
                  <a:cxn ang="0">
                    <a:pos x="20" y="33"/>
                  </a:cxn>
                  <a:cxn ang="0">
                    <a:pos x="11" y="47"/>
                  </a:cxn>
                  <a:cxn ang="0">
                    <a:pos x="32" y="50"/>
                  </a:cxn>
                  <a:cxn ang="0">
                    <a:pos x="36" y="66"/>
                  </a:cxn>
                  <a:cxn ang="0">
                    <a:pos x="50" y="59"/>
                  </a:cxn>
                  <a:cxn ang="0">
                    <a:pos x="56" y="51"/>
                  </a:cxn>
                  <a:cxn ang="0">
                    <a:pos x="65" y="54"/>
                  </a:cxn>
                  <a:cxn ang="0">
                    <a:pos x="60" y="41"/>
                  </a:cxn>
                  <a:cxn ang="0">
                    <a:pos x="75" y="36"/>
                  </a:cxn>
                  <a:cxn ang="0">
                    <a:pos x="63" y="27"/>
                  </a:cxn>
                  <a:cxn ang="0">
                    <a:pos x="56" y="18"/>
                  </a:cxn>
                  <a:cxn ang="0">
                    <a:pos x="47" y="0"/>
                  </a:cxn>
                  <a:cxn ang="0">
                    <a:pos x="40" y="12"/>
                  </a:cxn>
                  <a:cxn ang="0">
                    <a:pos x="27" y="1"/>
                  </a:cxn>
                  <a:cxn ang="0">
                    <a:pos x="33" y="12"/>
                  </a:cxn>
                </a:cxnLst>
                <a:rect l="0" t="0" r="r" b="b"/>
                <a:pathLst>
                  <a:path w="82" h="66">
                    <a:moveTo>
                      <a:pt x="33" y="12"/>
                    </a:moveTo>
                    <a:cubicBezTo>
                      <a:pt x="28" y="11"/>
                      <a:pt x="23" y="11"/>
                      <a:pt x="18" y="10"/>
                    </a:cubicBezTo>
                    <a:cubicBezTo>
                      <a:pt x="16" y="10"/>
                      <a:pt x="13" y="8"/>
                      <a:pt x="12" y="9"/>
                    </a:cubicBezTo>
                    <a:cubicBezTo>
                      <a:pt x="8" y="13"/>
                      <a:pt x="24" y="22"/>
                      <a:pt x="24" y="22"/>
                    </a:cubicBezTo>
                    <a:cubicBezTo>
                      <a:pt x="19" y="26"/>
                      <a:pt x="15" y="27"/>
                      <a:pt x="9" y="28"/>
                    </a:cubicBezTo>
                    <a:cubicBezTo>
                      <a:pt x="0" y="34"/>
                      <a:pt x="15" y="33"/>
                      <a:pt x="20" y="33"/>
                    </a:cubicBezTo>
                    <a:cubicBezTo>
                      <a:pt x="18" y="38"/>
                      <a:pt x="11" y="47"/>
                      <a:pt x="11" y="47"/>
                    </a:cubicBezTo>
                    <a:cubicBezTo>
                      <a:pt x="18" y="52"/>
                      <a:pt x="24" y="47"/>
                      <a:pt x="32" y="50"/>
                    </a:cubicBezTo>
                    <a:cubicBezTo>
                      <a:pt x="33" y="56"/>
                      <a:pt x="35" y="60"/>
                      <a:pt x="36" y="66"/>
                    </a:cubicBezTo>
                    <a:cubicBezTo>
                      <a:pt x="42" y="58"/>
                      <a:pt x="39" y="56"/>
                      <a:pt x="50" y="59"/>
                    </a:cubicBezTo>
                    <a:cubicBezTo>
                      <a:pt x="59" y="66"/>
                      <a:pt x="50" y="61"/>
                      <a:pt x="56" y="51"/>
                    </a:cubicBezTo>
                    <a:cubicBezTo>
                      <a:pt x="58" y="48"/>
                      <a:pt x="62" y="53"/>
                      <a:pt x="65" y="54"/>
                    </a:cubicBezTo>
                    <a:cubicBezTo>
                      <a:pt x="70" y="47"/>
                      <a:pt x="64" y="47"/>
                      <a:pt x="60" y="41"/>
                    </a:cubicBezTo>
                    <a:cubicBezTo>
                      <a:pt x="65" y="39"/>
                      <a:pt x="70" y="38"/>
                      <a:pt x="75" y="36"/>
                    </a:cubicBezTo>
                    <a:cubicBezTo>
                      <a:pt x="68" y="32"/>
                      <a:pt x="66" y="35"/>
                      <a:pt x="63" y="27"/>
                    </a:cubicBezTo>
                    <a:cubicBezTo>
                      <a:pt x="70" y="15"/>
                      <a:pt x="82" y="7"/>
                      <a:pt x="56" y="18"/>
                    </a:cubicBezTo>
                    <a:cubicBezTo>
                      <a:pt x="52" y="12"/>
                      <a:pt x="52" y="5"/>
                      <a:pt x="47" y="0"/>
                    </a:cubicBezTo>
                    <a:cubicBezTo>
                      <a:pt x="44" y="17"/>
                      <a:pt x="50" y="10"/>
                      <a:pt x="40" y="12"/>
                    </a:cubicBezTo>
                    <a:cubicBezTo>
                      <a:pt x="37" y="6"/>
                      <a:pt x="27" y="1"/>
                      <a:pt x="27" y="1"/>
                    </a:cubicBezTo>
                    <a:cubicBezTo>
                      <a:pt x="25" y="9"/>
                      <a:pt x="24" y="12"/>
                      <a:pt x="33" y="12"/>
                    </a:cubicBezTo>
                    <a:close/>
                  </a:path>
                </a:pathLst>
              </a:custGeom>
              <a:gradFill rotWithShape="1">
                <a:gsLst>
                  <a:gs pos="0">
                    <a:schemeClr val="hlink">
                      <a:gamma/>
                      <a:shade val="46275"/>
                      <a:invGamma/>
                    </a:schemeClr>
                  </a:gs>
                  <a:gs pos="100000">
                    <a:schemeClr val="hlink"/>
                  </a:gs>
                </a:gsLst>
                <a:lin ang="2700000" scaled="1"/>
              </a:gradFill>
              <a:ln w="19050" cap="flat" cmpd="sng">
                <a:noFill/>
                <a:prstDash val="solid"/>
                <a:round/>
                <a:headEnd type="none" w="med" len="med"/>
                <a:tailEnd type="none" w="med" len="med"/>
              </a:ln>
              <a:effectLst/>
            </p:spPr>
            <p:txBody>
              <a:bodyPr lIns="91632" tIns="45816" rIns="91632" bIns="45816">
                <a:spAutoFit/>
              </a:bodyPr>
              <a:lstStyle/>
              <a:p>
                <a:pPr algn="r">
                  <a:lnSpc>
                    <a:spcPct val="97000"/>
                  </a:lnSpc>
                  <a:buClr>
                    <a:srgbClr val="000000"/>
                  </a:buClr>
                  <a:buSzPct val="100000"/>
                  <a:buFont typeface="Times New Roman" charset="0"/>
                  <a:buNone/>
                  <a:defRPr/>
                </a:pPr>
                <a:endParaRPr lang="el-GR">
                  <a:latin typeface="Arial" charset="0"/>
                </a:endParaRPr>
              </a:p>
            </p:txBody>
          </p:sp>
          <p:sp>
            <p:nvSpPr>
              <p:cNvPr id="1041494" name="Oval 86">
                <a:extLst>
                  <a:ext uri="{FF2B5EF4-FFF2-40B4-BE49-F238E27FC236}">
                    <a16:creationId xmlns:a16="http://schemas.microsoft.com/office/drawing/2014/main" id="{E3A84DEA-AB80-21EE-CF33-864196E151F6}"/>
                  </a:ext>
                </a:extLst>
              </p:cNvPr>
              <p:cNvSpPr>
                <a:spLocks noChangeArrowheads="1"/>
              </p:cNvSpPr>
              <p:nvPr/>
            </p:nvSpPr>
            <p:spPr bwMode="auto">
              <a:xfrm>
                <a:off x="3042" y="2832"/>
                <a:ext cx="33" cy="33"/>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19050" algn="ctr">
                <a:noFill/>
                <a:round/>
                <a:headEnd/>
                <a:tailEnd/>
              </a:ln>
              <a:effectLst/>
            </p:spPr>
            <p:txBody>
              <a:bodyPr vert="eaVert" lIns="91632" tIns="45816" rIns="91632" bIns="45816" anchor="ctr"/>
              <a:lstStyle/>
              <a:p>
                <a:pPr algn="r">
                  <a:defRPr/>
                </a:pPr>
                <a:endParaRPr lang="en-GB" sz="900">
                  <a:latin typeface="Arial" charset="0"/>
                  <a:cs typeface="Arial" pitchFamily="34" charset="0"/>
                </a:endParaRPr>
              </a:p>
            </p:txBody>
          </p:sp>
        </p:grpSp>
        <p:sp>
          <p:nvSpPr>
            <p:cNvPr id="73803" name="Freeform 87">
              <a:extLst>
                <a:ext uri="{FF2B5EF4-FFF2-40B4-BE49-F238E27FC236}">
                  <a16:creationId xmlns:a16="http://schemas.microsoft.com/office/drawing/2014/main" id="{A3C84D96-9633-A824-2421-EB1D1EADC382}"/>
                </a:ext>
              </a:extLst>
            </p:cNvPr>
            <p:cNvSpPr>
              <a:spLocks/>
            </p:cNvSpPr>
            <p:nvPr/>
          </p:nvSpPr>
          <p:spPr bwMode="auto">
            <a:xfrm>
              <a:off x="2590" y="2348"/>
              <a:ext cx="109" cy="219"/>
            </a:xfrm>
            <a:custGeom>
              <a:avLst/>
              <a:gdLst>
                <a:gd name="T0" fmla="*/ 6 w 364"/>
                <a:gd name="T1" fmla="*/ 368 h 405"/>
                <a:gd name="T2" fmla="*/ 31 w 364"/>
                <a:gd name="T3" fmla="*/ 405 h 405"/>
                <a:gd name="T4" fmla="*/ 51 w 364"/>
                <a:gd name="T5" fmla="*/ 399 h 405"/>
                <a:gd name="T6" fmla="*/ 84 w 364"/>
                <a:gd name="T7" fmla="*/ 356 h 405"/>
                <a:gd name="T8" fmla="*/ 111 w 364"/>
                <a:gd name="T9" fmla="*/ 329 h 405"/>
                <a:gd name="T10" fmla="*/ 135 w 364"/>
                <a:gd name="T11" fmla="*/ 317 h 405"/>
                <a:gd name="T12" fmla="*/ 156 w 364"/>
                <a:gd name="T13" fmla="*/ 308 h 405"/>
                <a:gd name="T14" fmla="*/ 178 w 364"/>
                <a:gd name="T15" fmla="*/ 299 h 405"/>
                <a:gd name="T16" fmla="*/ 210 w 364"/>
                <a:gd name="T17" fmla="*/ 281 h 405"/>
                <a:gd name="T18" fmla="*/ 252 w 364"/>
                <a:gd name="T19" fmla="*/ 240 h 405"/>
                <a:gd name="T20" fmla="*/ 270 w 364"/>
                <a:gd name="T21" fmla="*/ 213 h 405"/>
                <a:gd name="T22" fmla="*/ 288 w 364"/>
                <a:gd name="T23" fmla="*/ 185 h 405"/>
                <a:gd name="T24" fmla="*/ 294 w 364"/>
                <a:gd name="T25" fmla="*/ 171 h 405"/>
                <a:gd name="T26" fmla="*/ 292 w 364"/>
                <a:gd name="T27" fmla="*/ 125 h 405"/>
                <a:gd name="T28" fmla="*/ 303 w 364"/>
                <a:gd name="T29" fmla="*/ 72 h 405"/>
                <a:gd name="T30" fmla="*/ 318 w 364"/>
                <a:gd name="T31" fmla="*/ 47 h 405"/>
                <a:gd name="T32" fmla="*/ 342 w 364"/>
                <a:gd name="T33" fmla="*/ 41 h 405"/>
                <a:gd name="T34" fmla="*/ 364 w 364"/>
                <a:gd name="T35" fmla="*/ 32 h 405"/>
                <a:gd name="T36" fmla="*/ 346 w 364"/>
                <a:gd name="T37" fmla="*/ 5 h 405"/>
                <a:gd name="T38" fmla="*/ 316 w 364"/>
                <a:gd name="T39" fmla="*/ 0 h 405"/>
                <a:gd name="T40" fmla="*/ 292 w 364"/>
                <a:gd name="T41" fmla="*/ 5 h 405"/>
                <a:gd name="T42" fmla="*/ 277 w 364"/>
                <a:gd name="T43" fmla="*/ 12 h 405"/>
                <a:gd name="T44" fmla="*/ 256 w 364"/>
                <a:gd name="T45" fmla="*/ 38 h 405"/>
                <a:gd name="T46" fmla="*/ 241 w 364"/>
                <a:gd name="T47" fmla="*/ 107 h 405"/>
                <a:gd name="T48" fmla="*/ 237 w 364"/>
                <a:gd name="T49" fmla="*/ 167 h 405"/>
                <a:gd name="T50" fmla="*/ 232 w 364"/>
                <a:gd name="T51" fmla="*/ 171 h 405"/>
                <a:gd name="T52" fmla="*/ 220 w 364"/>
                <a:gd name="T53" fmla="*/ 189 h 405"/>
                <a:gd name="T54" fmla="*/ 160 w 364"/>
                <a:gd name="T55" fmla="*/ 258 h 405"/>
                <a:gd name="T56" fmla="*/ 130 w 364"/>
                <a:gd name="T57" fmla="*/ 273 h 405"/>
                <a:gd name="T58" fmla="*/ 106 w 364"/>
                <a:gd name="T59" fmla="*/ 285 h 405"/>
                <a:gd name="T60" fmla="*/ 82 w 364"/>
                <a:gd name="T61" fmla="*/ 294 h 405"/>
                <a:gd name="T62" fmla="*/ 45 w 364"/>
                <a:gd name="T63" fmla="*/ 321 h 405"/>
                <a:gd name="T64" fmla="*/ 7 w 364"/>
                <a:gd name="T65" fmla="*/ 360 h 405"/>
                <a:gd name="T66" fmla="*/ 6 w 364"/>
                <a:gd name="T67" fmla="*/ 368 h 4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405"/>
                <a:gd name="T104" fmla="*/ 364 w 364"/>
                <a:gd name="T105" fmla="*/ 405 h 4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405">
                  <a:moveTo>
                    <a:pt x="6" y="368"/>
                  </a:moveTo>
                  <a:cubicBezTo>
                    <a:pt x="0" y="386"/>
                    <a:pt x="14" y="402"/>
                    <a:pt x="31" y="405"/>
                  </a:cubicBezTo>
                  <a:cubicBezTo>
                    <a:pt x="41" y="404"/>
                    <a:pt x="43" y="404"/>
                    <a:pt x="51" y="399"/>
                  </a:cubicBezTo>
                  <a:cubicBezTo>
                    <a:pt x="57" y="390"/>
                    <a:pt x="76" y="362"/>
                    <a:pt x="84" y="356"/>
                  </a:cubicBezTo>
                  <a:cubicBezTo>
                    <a:pt x="89" y="347"/>
                    <a:pt x="101" y="334"/>
                    <a:pt x="111" y="329"/>
                  </a:cubicBezTo>
                  <a:cubicBezTo>
                    <a:pt x="116" y="323"/>
                    <a:pt x="127" y="318"/>
                    <a:pt x="135" y="317"/>
                  </a:cubicBezTo>
                  <a:cubicBezTo>
                    <a:pt x="141" y="312"/>
                    <a:pt x="148" y="310"/>
                    <a:pt x="156" y="308"/>
                  </a:cubicBezTo>
                  <a:cubicBezTo>
                    <a:pt x="163" y="303"/>
                    <a:pt x="170" y="300"/>
                    <a:pt x="178" y="299"/>
                  </a:cubicBezTo>
                  <a:cubicBezTo>
                    <a:pt x="188" y="293"/>
                    <a:pt x="202" y="289"/>
                    <a:pt x="210" y="281"/>
                  </a:cubicBezTo>
                  <a:cubicBezTo>
                    <a:pt x="224" y="267"/>
                    <a:pt x="235" y="250"/>
                    <a:pt x="252" y="240"/>
                  </a:cubicBezTo>
                  <a:cubicBezTo>
                    <a:pt x="259" y="231"/>
                    <a:pt x="265" y="224"/>
                    <a:pt x="270" y="213"/>
                  </a:cubicBezTo>
                  <a:cubicBezTo>
                    <a:pt x="272" y="201"/>
                    <a:pt x="281" y="194"/>
                    <a:pt x="288" y="185"/>
                  </a:cubicBezTo>
                  <a:cubicBezTo>
                    <a:pt x="289" y="179"/>
                    <a:pt x="291" y="176"/>
                    <a:pt x="294" y="171"/>
                  </a:cubicBezTo>
                  <a:cubicBezTo>
                    <a:pt x="297" y="156"/>
                    <a:pt x="299" y="139"/>
                    <a:pt x="292" y="125"/>
                  </a:cubicBezTo>
                  <a:cubicBezTo>
                    <a:pt x="288" y="96"/>
                    <a:pt x="291" y="95"/>
                    <a:pt x="303" y="72"/>
                  </a:cubicBezTo>
                  <a:cubicBezTo>
                    <a:pt x="305" y="63"/>
                    <a:pt x="308" y="49"/>
                    <a:pt x="318" y="47"/>
                  </a:cubicBezTo>
                  <a:cubicBezTo>
                    <a:pt x="326" y="43"/>
                    <a:pt x="333" y="42"/>
                    <a:pt x="342" y="41"/>
                  </a:cubicBezTo>
                  <a:cubicBezTo>
                    <a:pt x="350" y="38"/>
                    <a:pt x="357" y="37"/>
                    <a:pt x="364" y="32"/>
                  </a:cubicBezTo>
                  <a:cubicBezTo>
                    <a:pt x="363" y="19"/>
                    <a:pt x="361" y="8"/>
                    <a:pt x="346" y="5"/>
                  </a:cubicBezTo>
                  <a:cubicBezTo>
                    <a:pt x="338" y="1"/>
                    <a:pt x="325" y="1"/>
                    <a:pt x="316" y="0"/>
                  </a:cubicBezTo>
                  <a:cubicBezTo>
                    <a:pt x="308" y="2"/>
                    <a:pt x="300" y="2"/>
                    <a:pt x="292" y="5"/>
                  </a:cubicBezTo>
                  <a:cubicBezTo>
                    <a:pt x="287" y="9"/>
                    <a:pt x="282" y="9"/>
                    <a:pt x="277" y="12"/>
                  </a:cubicBezTo>
                  <a:cubicBezTo>
                    <a:pt x="266" y="19"/>
                    <a:pt x="262" y="28"/>
                    <a:pt x="256" y="38"/>
                  </a:cubicBezTo>
                  <a:cubicBezTo>
                    <a:pt x="254" y="61"/>
                    <a:pt x="253" y="86"/>
                    <a:pt x="241" y="107"/>
                  </a:cubicBezTo>
                  <a:cubicBezTo>
                    <a:pt x="237" y="128"/>
                    <a:pt x="240" y="141"/>
                    <a:pt x="237" y="167"/>
                  </a:cubicBezTo>
                  <a:cubicBezTo>
                    <a:pt x="237" y="169"/>
                    <a:pt x="233" y="169"/>
                    <a:pt x="232" y="171"/>
                  </a:cubicBezTo>
                  <a:cubicBezTo>
                    <a:pt x="226" y="177"/>
                    <a:pt x="225" y="183"/>
                    <a:pt x="220" y="189"/>
                  </a:cubicBezTo>
                  <a:cubicBezTo>
                    <a:pt x="214" y="218"/>
                    <a:pt x="191" y="253"/>
                    <a:pt x="160" y="258"/>
                  </a:cubicBezTo>
                  <a:cubicBezTo>
                    <a:pt x="152" y="264"/>
                    <a:pt x="140" y="271"/>
                    <a:pt x="130" y="273"/>
                  </a:cubicBezTo>
                  <a:cubicBezTo>
                    <a:pt x="123" y="278"/>
                    <a:pt x="114" y="284"/>
                    <a:pt x="106" y="285"/>
                  </a:cubicBezTo>
                  <a:cubicBezTo>
                    <a:pt x="98" y="289"/>
                    <a:pt x="90" y="293"/>
                    <a:pt x="82" y="294"/>
                  </a:cubicBezTo>
                  <a:cubicBezTo>
                    <a:pt x="70" y="303"/>
                    <a:pt x="57" y="311"/>
                    <a:pt x="45" y="321"/>
                  </a:cubicBezTo>
                  <a:cubicBezTo>
                    <a:pt x="31" y="332"/>
                    <a:pt x="21" y="349"/>
                    <a:pt x="7" y="360"/>
                  </a:cubicBezTo>
                  <a:cubicBezTo>
                    <a:pt x="4" y="367"/>
                    <a:pt x="2" y="364"/>
                    <a:pt x="6" y="368"/>
                  </a:cubicBezTo>
                  <a:close/>
                </a:path>
              </a:pathLst>
            </a:custGeom>
            <a:solidFill>
              <a:schemeClr val="accent1"/>
            </a:solidFill>
            <a:ln w="9525">
              <a:solidFill>
                <a:srgbClr val="8C0000"/>
              </a:solidFill>
              <a:round/>
              <a:headEnd/>
              <a:tailEnd/>
            </a:ln>
          </p:spPr>
          <p:txBody>
            <a:bodyPr wrap="none" lIns="91632" tIns="45816" rIns="91632" bIns="45816">
              <a:spAutoFit/>
            </a:bodyPr>
            <a:lstStyle/>
            <a:p>
              <a:endParaRPr lang="el-GR"/>
            </a:p>
          </p:txBody>
        </p:sp>
        <p:sp>
          <p:nvSpPr>
            <p:cNvPr id="73804" name="Freeform 88">
              <a:extLst>
                <a:ext uri="{FF2B5EF4-FFF2-40B4-BE49-F238E27FC236}">
                  <a16:creationId xmlns:a16="http://schemas.microsoft.com/office/drawing/2014/main" id="{08699A17-DE4D-A713-2229-A01EB13D0538}"/>
                </a:ext>
              </a:extLst>
            </p:cNvPr>
            <p:cNvSpPr>
              <a:spLocks/>
            </p:cNvSpPr>
            <p:nvPr/>
          </p:nvSpPr>
          <p:spPr bwMode="auto">
            <a:xfrm>
              <a:off x="2605" y="2349"/>
              <a:ext cx="109" cy="219"/>
            </a:xfrm>
            <a:custGeom>
              <a:avLst/>
              <a:gdLst>
                <a:gd name="T0" fmla="*/ 311 w 346"/>
                <a:gd name="T1" fmla="*/ 30 h 396"/>
                <a:gd name="T2" fmla="*/ 338 w 346"/>
                <a:gd name="T3" fmla="*/ 28 h 396"/>
                <a:gd name="T4" fmla="*/ 341 w 346"/>
                <a:gd name="T5" fmla="*/ 13 h 396"/>
                <a:gd name="T6" fmla="*/ 317 w 346"/>
                <a:gd name="T7" fmla="*/ 0 h 396"/>
                <a:gd name="T8" fmla="*/ 290 w 346"/>
                <a:gd name="T9" fmla="*/ 6 h 396"/>
                <a:gd name="T10" fmla="*/ 269 w 346"/>
                <a:gd name="T11" fmla="*/ 25 h 396"/>
                <a:gd name="T12" fmla="*/ 248 w 346"/>
                <a:gd name="T13" fmla="*/ 51 h 396"/>
                <a:gd name="T14" fmla="*/ 250 w 346"/>
                <a:gd name="T15" fmla="*/ 72 h 396"/>
                <a:gd name="T16" fmla="*/ 239 w 346"/>
                <a:gd name="T17" fmla="*/ 102 h 396"/>
                <a:gd name="T18" fmla="*/ 241 w 346"/>
                <a:gd name="T19" fmla="*/ 123 h 396"/>
                <a:gd name="T20" fmla="*/ 241 w 346"/>
                <a:gd name="T21" fmla="*/ 157 h 396"/>
                <a:gd name="T22" fmla="*/ 221 w 346"/>
                <a:gd name="T23" fmla="*/ 184 h 396"/>
                <a:gd name="T24" fmla="*/ 206 w 346"/>
                <a:gd name="T25" fmla="*/ 229 h 396"/>
                <a:gd name="T26" fmla="*/ 182 w 346"/>
                <a:gd name="T27" fmla="*/ 247 h 396"/>
                <a:gd name="T28" fmla="*/ 155 w 346"/>
                <a:gd name="T29" fmla="*/ 253 h 396"/>
                <a:gd name="T30" fmla="*/ 140 w 346"/>
                <a:gd name="T31" fmla="*/ 265 h 396"/>
                <a:gd name="T32" fmla="*/ 116 w 346"/>
                <a:gd name="T33" fmla="*/ 280 h 396"/>
                <a:gd name="T34" fmla="*/ 89 w 346"/>
                <a:gd name="T35" fmla="*/ 289 h 396"/>
                <a:gd name="T36" fmla="*/ 74 w 346"/>
                <a:gd name="T37" fmla="*/ 295 h 396"/>
                <a:gd name="T38" fmla="*/ 55 w 346"/>
                <a:gd name="T39" fmla="*/ 307 h 396"/>
                <a:gd name="T40" fmla="*/ 47 w 346"/>
                <a:gd name="T41" fmla="*/ 321 h 396"/>
                <a:gd name="T42" fmla="*/ 14 w 346"/>
                <a:gd name="T43" fmla="*/ 355 h 396"/>
                <a:gd name="T44" fmla="*/ 2 w 346"/>
                <a:gd name="T45" fmla="*/ 369 h 396"/>
                <a:gd name="T46" fmla="*/ 8 w 346"/>
                <a:gd name="T47" fmla="*/ 396 h 396"/>
                <a:gd name="T48" fmla="*/ 43 w 346"/>
                <a:gd name="T49" fmla="*/ 378 h 396"/>
                <a:gd name="T50" fmla="*/ 73 w 346"/>
                <a:gd name="T51" fmla="*/ 336 h 396"/>
                <a:gd name="T52" fmla="*/ 98 w 346"/>
                <a:gd name="T53" fmla="*/ 307 h 396"/>
                <a:gd name="T54" fmla="*/ 127 w 346"/>
                <a:gd name="T55" fmla="*/ 309 h 396"/>
                <a:gd name="T56" fmla="*/ 160 w 346"/>
                <a:gd name="T57" fmla="*/ 288 h 396"/>
                <a:gd name="T58" fmla="*/ 176 w 346"/>
                <a:gd name="T59" fmla="*/ 267 h 396"/>
                <a:gd name="T60" fmla="*/ 199 w 346"/>
                <a:gd name="T61" fmla="*/ 261 h 396"/>
                <a:gd name="T62" fmla="*/ 217 w 346"/>
                <a:gd name="T63" fmla="*/ 249 h 396"/>
                <a:gd name="T64" fmla="*/ 238 w 346"/>
                <a:gd name="T65" fmla="*/ 222 h 396"/>
                <a:gd name="T66" fmla="*/ 259 w 346"/>
                <a:gd name="T67" fmla="*/ 177 h 396"/>
                <a:gd name="T68" fmla="*/ 263 w 346"/>
                <a:gd name="T69" fmla="*/ 160 h 396"/>
                <a:gd name="T70" fmla="*/ 257 w 346"/>
                <a:gd name="T71" fmla="*/ 120 h 396"/>
                <a:gd name="T72" fmla="*/ 286 w 346"/>
                <a:gd name="T73" fmla="*/ 78 h 396"/>
                <a:gd name="T74" fmla="*/ 281 w 346"/>
                <a:gd name="T75" fmla="*/ 46 h 396"/>
                <a:gd name="T76" fmla="*/ 292 w 346"/>
                <a:gd name="T77" fmla="*/ 33 h 396"/>
                <a:gd name="T78" fmla="*/ 311 w 346"/>
                <a:gd name="T79" fmla="*/ 30 h 3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6"/>
                <a:gd name="T121" fmla="*/ 0 h 396"/>
                <a:gd name="T122" fmla="*/ 346 w 346"/>
                <a:gd name="T123" fmla="*/ 396 h 3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6" h="396">
                  <a:moveTo>
                    <a:pt x="311" y="30"/>
                  </a:moveTo>
                  <a:cubicBezTo>
                    <a:pt x="320" y="29"/>
                    <a:pt x="329" y="30"/>
                    <a:pt x="338" y="28"/>
                  </a:cubicBezTo>
                  <a:cubicBezTo>
                    <a:pt x="346" y="27"/>
                    <a:pt x="343" y="18"/>
                    <a:pt x="341" y="13"/>
                  </a:cubicBezTo>
                  <a:cubicBezTo>
                    <a:pt x="338" y="7"/>
                    <a:pt x="323" y="1"/>
                    <a:pt x="317" y="0"/>
                  </a:cubicBezTo>
                  <a:cubicBezTo>
                    <a:pt x="301" y="1"/>
                    <a:pt x="301" y="0"/>
                    <a:pt x="290" y="6"/>
                  </a:cubicBezTo>
                  <a:cubicBezTo>
                    <a:pt x="285" y="18"/>
                    <a:pt x="283" y="23"/>
                    <a:pt x="269" y="25"/>
                  </a:cubicBezTo>
                  <a:cubicBezTo>
                    <a:pt x="259" y="32"/>
                    <a:pt x="254" y="40"/>
                    <a:pt x="248" y="51"/>
                  </a:cubicBezTo>
                  <a:cubicBezTo>
                    <a:pt x="247" y="59"/>
                    <a:pt x="248" y="65"/>
                    <a:pt x="250" y="72"/>
                  </a:cubicBezTo>
                  <a:cubicBezTo>
                    <a:pt x="251" y="89"/>
                    <a:pt x="245" y="88"/>
                    <a:pt x="239" y="102"/>
                  </a:cubicBezTo>
                  <a:cubicBezTo>
                    <a:pt x="238" y="110"/>
                    <a:pt x="239" y="115"/>
                    <a:pt x="241" y="123"/>
                  </a:cubicBezTo>
                  <a:cubicBezTo>
                    <a:pt x="242" y="136"/>
                    <a:pt x="243" y="141"/>
                    <a:pt x="241" y="157"/>
                  </a:cubicBezTo>
                  <a:cubicBezTo>
                    <a:pt x="240" y="167"/>
                    <a:pt x="225" y="175"/>
                    <a:pt x="221" y="184"/>
                  </a:cubicBezTo>
                  <a:cubicBezTo>
                    <a:pt x="219" y="201"/>
                    <a:pt x="220" y="218"/>
                    <a:pt x="206" y="229"/>
                  </a:cubicBezTo>
                  <a:cubicBezTo>
                    <a:pt x="200" y="238"/>
                    <a:pt x="193" y="245"/>
                    <a:pt x="182" y="247"/>
                  </a:cubicBezTo>
                  <a:cubicBezTo>
                    <a:pt x="174" y="251"/>
                    <a:pt x="164" y="252"/>
                    <a:pt x="155" y="253"/>
                  </a:cubicBezTo>
                  <a:cubicBezTo>
                    <a:pt x="150" y="257"/>
                    <a:pt x="146" y="262"/>
                    <a:pt x="140" y="265"/>
                  </a:cubicBezTo>
                  <a:cubicBezTo>
                    <a:pt x="132" y="279"/>
                    <a:pt x="137" y="279"/>
                    <a:pt x="116" y="280"/>
                  </a:cubicBezTo>
                  <a:cubicBezTo>
                    <a:pt x="108" y="284"/>
                    <a:pt x="98" y="287"/>
                    <a:pt x="89" y="289"/>
                  </a:cubicBezTo>
                  <a:cubicBezTo>
                    <a:pt x="77" y="295"/>
                    <a:pt x="83" y="293"/>
                    <a:pt x="74" y="295"/>
                  </a:cubicBezTo>
                  <a:cubicBezTo>
                    <a:pt x="67" y="298"/>
                    <a:pt x="60" y="302"/>
                    <a:pt x="55" y="307"/>
                  </a:cubicBezTo>
                  <a:cubicBezTo>
                    <a:pt x="53" y="312"/>
                    <a:pt x="50" y="316"/>
                    <a:pt x="47" y="321"/>
                  </a:cubicBezTo>
                  <a:cubicBezTo>
                    <a:pt x="44" y="336"/>
                    <a:pt x="27" y="347"/>
                    <a:pt x="14" y="355"/>
                  </a:cubicBezTo>
                  <a:cubicBezTo>
                    <a:pt x="6" y="366"/>
                    <a:pt x="10" y="361"/>
                    <a:pt x="2" y="369"/>
                  </a:cubicBezTo>
                  <a:cubicBezTo>
                    <a:pt x="0" y="378"/>
                    <a:pt x="0" y="390"/>
                    <a:pt x="8" y="396"/>
                  </a:cubicBezTo>
                  <a:cubicBezTo>
                    <a:pt x="22" y="392"/>
                    <a:pt x="31" y="384"/>
                    <a:pt x="43" y="378"/>
                  </a:cubicBezTo>
                  <a:cubicBezTo>
                    <a:pt x="54" y="365"/>
                    <a:pt x="65" y="352"/>
                    <a:pt x="73" y="336"/>
                  </a:cubicBezTo>
                  <a:cubicBezTo>
                    <a:pt x="76" y="320"/>
                    <a:pt x="82" y="310"/>
                    <a:pt x="98" y="307"/>
                  </a:cubicBezTo>
                  <a:cubicBezTo>
                    <a:pt x="109" y="309"/>
                    <a:pt x="116" y="310"/>
                    <a:pt x="127" y="309"/>
                  </a:cubicBezTo>
                  <a:cubicBezTo>
                    <a:pt x="142" y="298"/>
                    <a:pt x="139" y="292"/>
                    <a:pt x="160" y="288"/>
                  </a:cubicBezTo>
                  <a:cubicBezTo>
                    <a:pt x="169" y="283"/>
                    <a:pt x="167" y="272"/>
                    <a:pt x="176" y="267"/>
                  </a:cubicBezTo>
                  <a:cubicBezTo>
                    <a:pt x="182" y="263"/>
                    <a:pt x="192" y="262"/>
                    <a:pt x="199" y="261"/>
                  </a:cubicBezTo>
                  <a:cubicBezTo>
                    <a:pt x="205" y="256"/>
                    <a:pt x="209" y="251"/>
                    <a:pt x="217" y="249"/>
                  </a:cubicBezTo>
                  <a:cubicBezTo>
                    <a:pt x="227" y="241"/>
                    <a:pt x="232" y="233"/>
                    <a:pt x="238" y="222"/>
                  </a:cubicBezTo>
                  <a:cubicBezTo>
                    <a:pt x="242" y="203"/>
                    <a:pt x="251" y="194"/>
                    <a:pt x="259" y="177"/>
                  </a:cubicBezTo>
                  <a:cubicBezTo>
                    <a:pt x="260" y="171"/>
                    <a:pt x="262" y="167"/>
                    <a:pt x="263" y="160"/>
                  </a:cubicBezTo>
                  <a:cubicBezTo>
                    <a:pt x="262" y="144"/>
                    <a:pt x="264" y="133"/>
                    <a:pt x="257" y="120"/>
                  </a:cubicBezTo>
                  <a:cubicBezTo>
                    <a:pt x="253" y="99"/>
                    <a:pt x="272" y="90"/>
                    <a:pt x="286" y="78"/>
                  </a:cubicBezTo>
                  <a:cubicBezTo>
                    <a:pt x="285" y="67"/>
                    <a:pt x="284" y="57"/>
                    <a:pt x="281" y="46"/>
                  </a:cubicBezTo>
                  <a:cubicBezTo>
                    <a:pt x="283" y="37"/>
                    <a:pt x="283" y="35"/>
                    <a:pt x="292" y="33"/>
                  </a:cubicBezTo>
                  <a:cubicBezTo>
                    <a:pt x="297" y="31"/>
                    <a:pt x="311" y="21"/>
                    <a:pt x="311" y="30"/>
                  </a:cubicBezTo>
                  <a:close/>
                </a:path>
              </a:pathLst>
            </a:custGeom>
            <a:solidFill>
              <a:srgbClr val="BF133C"/>
            </a:solidFill>
            <a:ln w="9525">
              <a:solidFill>
                <a:srgbClr val="B26485"/>
              </a:solidFill>
              <a:round/>
              <a:headEnd/>
              <a:tailEnd/>
            </a:ln>
          </p:spPr>
          <p:txBody>
            <a:bodyPr wrap="none" lIns="91632" tIns="45816" rIns="91632" bIns="45816">
              <a:spAutoFit/>
            </a:bodyPr>
            <a:lstStyle/>
            <a:p>
              <a:endParaRPr lang="el-GR"/>
            </a:p>
          </p:txBody>
        </p:sp>
        <p:sp>
          <p:nvSpPr>
            <p:cNvPr id="73805" name="Freeform 89">
              <a:extLst>
                <a:ext uri="{FF2B5EF4-FFF2-40B4-BE49-F238E27FC236}">
                  <a16:creationId xmlns:a16="http://schemas.microsoft.com/office/drawing/2014/main" id="{19129C59-7A8C-9BDC-C1DA-7DC7D55B8D38}"/>
                </a:ext>
              </a:extLst>
            </p:cNvPr>
            <p:cNvSpPr>
              <a:spLocks/>
            </p:cNvSpPr>
            <p:nvPr/>
          </p:nvSpPr>
          <p:spPr bwMode="auto">
            <a:xfrm>
              <a:off x="2587" y="2719"/>
              <a:ext cx="109" cy="219"/>
            </a:xfrm>
            <a:custGeom>
              <a:avLst/>
              <a:gdLst>
                <a:gd name="T0" fmla="*/ 82 w 82"/>
                <a:gd name="T1" fmla="*/ 0 h 93"/>
                <a:gd name="T2" fmla="*/ 71 w 82"/>
                <a:gd name="T3" fmla="*/ 13 h 93"/>
                <a:gd name="T4" fmla="*/ 65 w 82"/>
                <a:gd name="T5" fmla="*/ 28 h 93"/>
                <a:gd name="T6" fmla="*/ 50 w 82"/>
                <a:gd name="T7" fmla="*/ 49 h 93"/>
                <a:gd name="T8" fmla="*/ 47 w 82"/>
                <a:gd name="T9" fmla="*/ 54 h 93"/>
                <a:gd name="T10" fmla="*/ 46 w 82"/>
                <a:gd name="T11" fmla="*/ 63 h 93"/>
                <a:gd name="T12" fmla="*/ 32 w 82"/>
                <a:gd name="T13" fmla="*/ 72 h 93"/>
                <a:gd name="T14" fmla="*/ 4 w 82"/>
                <a:gd name="T15" fmla="*/ 93 h 93"/>
                <a:gd name="T16" fmla="*/ 1 w 82"/>
                <a:gd name="T17" fmla="*/ 88 h 93"/>
                <a:gd name="T18" fmla="*/ 26 w 82"/>
                <a:gd name="T19" fmla="*/ 82 h 93"/>
                <a:gd name="T20" fmla="*/ 25 w 82"/>
                <a:gd name="T21" fmla="*/ 64 h 93"/>
                <a:gd name="T22" fmla="*/ 32 w 82"/>
                <a:gd name="T23" fmla="*/ 48 h 93"/>
                <a:gd name="T24" fmla="*/ 40 w 82"/>
                <a:gd name="T25" fmla="*/ 61 h 93"/>
                <a:gd name="T26" fmla="*/ 47 w 82"/>
                <a:gd name="T27" fmla="*/ 39 h 93"/>
                <a:gd name="T28" fmla="*/ 61 w 82"/>
                <a:gd name="T29" fmla="*/ 42 h 93"/>
                <a:gd name="T30" fmla="*/ 79 w 82"/>
                <a:gd name="T31" fmla="*/ 19 h 93"/>
                <a:gd name="T32" fmla="*/ 79 w 82"/>
                <a:gd name="T33" fmla="*/ 3 h 93"/>
                <a:gd name="T34" fmla="*/ 74 w 82"/>
                <a:gd name="T35" fmla="*/ 4 h 93"/>
                <a:gd name="T36" fmla="*/ 82 w 82"/>
                <a:gd name="T37" fmla="*/ 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93"/>
                <a:gd name="T59" fmla="*/ 82 w 82"/>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93">
                  <a:moveTo>
                    <a:pt x="82" y="0"/>
                  </a:moveTo>
                  <a:cubicBezTo>
                    <a:pt x="79" y="5"/>
                    <a:pt x="74" y="8"/>
                    <a:pt x="71" y="13"/>
                  </a:cubicBezTo>
                  <a:cubicBezTo>
                    <a:pt x="70" y="19"/>
                    <a:pt x="69" y="23"/>
                    <a:pt x="65" y="28"/>
                  </a:cubicBezTo>
                  <a:cubicBezTo>
                    <a:pt x="63" y="38"/>
                    <a:pt x="61" y="47"/>
                    <a:pt x="50" y="49"/>
                  </a:cubicBezTo>
                  <a:cubicBezTo>
                    <a:pt x="49" y="51"/>
                    <a:pt x="48" y="52"/>
                    <a:pt x="47" y="54"/>
                  </a:cubicBezTo>
                  <a:cubicBezTo>
                    <a:pt x="46" y="57"/>
                    <a:pt x="47" y="60"/>
                    <a:pt x="46" y="63"/>
                  </a:cubicBezTo>
                  <a:cubicBezTo>
                    <a:pt x="45" y="66"/>
                    <a:pt x="35" y="70"/>
                    <a:pt x="32" y="72"/>
                  </a:cubicBezTo>
                  <a:cubicBezTo>
                    <a:pt x="23" y="79"/>
                    <a:pt x="15" y="88"/>
                    <a:pt x="4" y="93"/>
                  </a:cubicBezTo>
                  <a:cubicBezTo>
                    <a:pt x="3" y="91"/>
                    <a:pt x="0" y="90"/>
                    <a:pt x="1" y="88"/>
                  </a:cubicBezTo>
                  <a:cubicBezTo>
                    <a:pt x="4" y="80"/>
                    <a:pt x="26" y="82"/>
                    <a:pt x="26" y="82"/>
                  </a:cubicBezTo>
                  <a:cubicBezTo>
                    <a:pt x="39" y="75"/>
                    <a:pt x="34" y="71"/>
                    <a:pt x="25" y="64"/>
                  </a:cubicBezTo>
                  <a:cubicBezTo>
                    <a:pt x="25" y="58"/>
                    <a:pt x="23" y="44"/>
                    <a:pt x="32" y="48"/>
                  </a:cubicBezTo>
                  <a:cubicBezTo>
                    <a:pt x="35" y="55"/>
                    <a:pt x="32" y="59"/>
                    <a:pt x="40" y="61"/>
                  </a:cubicBezTo>
                  <a:cubicBezTo>
                    <a:pt x="44" y="53"/>
                    <a:pt x="42" y="46"/>
                    <a:pt x="47" y="39"/>
                  </a:cubicBezTo>
                  <a:cubicBezTo>
                    <a:pt x="62" y="41"/>
                    <a:pt x="51" y="48"/>
                    <a:pt x="61" y="42"/>
                  </a:cubicBezTo>
                  <a:cubicBezTo>
                    <a:pt x="67" y="34"/>
                    <a:pt x="72" y="26"/>
                    <a:pt x="79" y="19"/>
                  </a:cubicBezTo>
                  <a:cubicBezTo>
                    <a:pt x="80" y="15"/>
                    <a:pt x="81" y="6"/>
                    <a:pt x="79" y="3"/>
                  </a:cubicBezTo>
                  <a:cubicBezTo>
                    <a:pt x="78" y="2"/>
                    <a:pt x="73" y="5"/>
                    <a:pt x="74" y="4"/>
                  </a:cubicBezTo>
                  <a:cubicBezTo>
                    <a:pt x="76" y="2"/>
                    <a:pt x="79" y="1"/>
                    <a:pt x="82" y="0"/>
                  </a:cubicBezTo>
                  <a:close/>
                </a:path>
              </a:pathLst>
            </a:custGeom>
            <a:noFill/>
            <a:ln w="9525">
              <a:solidFill>
                <a:srgbClr val="B6727D"/>
              </a:solidFill>
              <a:round/>
              <a:headEnd/>
              <a:tailEnd/>
            </a:ln>
            <a:extLst>
              <a:ext uri="{909E8E84-426E-40DD-AFC4-6F175D3DCCD1}">
                <a14:hiddenFill xmlns:a14="http://schemas.microsoft.com/office/drawing/2010/main">
                  <a:solidFill>
                    <a:srgbClr val="FFFFFF"/>
                  </a:solidFill>
                </a14:hiddenFill>
              </a:ext>
            </a:extLst>
          </p:spPr>
          <p:txBody>
            <a:bodyPr wrap="none" lIns="91632" tIns="45816" rIns="91632" bIns="45816">
              <a:spAutoFit/>
            </a:bodyPr>
            <a:lstStyle/>
            <a:p>
              <a:endParaRPr lang="el-GR"/>
            </a:p>
          </p:txBody>
        </p:sp>
      </p:grpSp>
      <p:sp>
        <p:nvSpPr>
          <p:cNvPr id="73758" name="Line 90">
            <a:extLst>
              <a:ext uri="{FF2B5EF4-FFF2-40B4-BE49-F238E27FC236}">
                <a16:creationId xmlns:a16="http://schemas.microsoft.com/office/drawing/2014/main" id="{2B8EDC3E-AB67-8B11-8477-3711CAB51499}"/>
              </a:ext>
            </a:extLst>
          </p:cNvPr>
          <p:cNvSpPr>
            <a:spLocks noChangeShapeType="1"/>
          </p:cNvSpPr>
          <p:nvPr/>
        </p:nvSpPr>
        <p:spPr bwMode="auto">
          <a:xfrm rot="3247861" flipV="1">
            <a:off x="5203826" y="3692526"/>
            <a:ext cx="214313" cy="112713"/>
          </a:xfrm>
          <a:prstGeom prst="line">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txBody>
          <a:bodyPr lIns="91632" tIns="45816" rIns="91632" bIns="45816">
            <a:spAutoFit/>
          </a:bodyPr>
          <a:lstStyle/>
          <a:p>
            <a:endParaRPr lang="el-GR"/>
          </a:p>
        </p:txBody>
      </p:sp>
      <p:sp>
        <p:nvSpPr>
          <p:cNvPr id="73759" name="Line 91">
            <a:extLst>
              <a:ext uri="{FF2B5EF4-FFF2-40B4-BE49-F238E27FC236}">
                <a16:creationId xmlns:a16="http://schemas.microsoft.com/office/drawing/2014/main" id="{035915E9-E8B6-E764-7610-084B0A8385BD}"/>
              </a:ext>
            </a:extLst>
          </p:cNvPr>
          <p:cNvSpPr>
            <a:spLocks noChangeShapeType="1"/>
          </p:cNvSpPr>
          <p:nvPr/>
        </p:nvSpPr>
        <p:spPr bwMode="auto">
          <a:xfrm rot="10803416" flipV="1">
            <a:off x="6434138" y="3692526"/>
            <a:ext cx="214312" cy="112713"/>
          </a:xfrm>
          <a:prstGeom prst="line">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txBody>
          <a:bodyPr lIns="91632" tIns="45816" rIns="91632" bIns="45816">
            <a:spAutoFit/>
          </a:bodyPr>
          <a:lstStyle/>
          <a:p>
            <a:endParaRPr lang="el-GR"/>
          </a:p>
        </p:txBody>
      </p:sp>
      <p:sp>
        <p:nvSpPr>
          <p:cNvPr id="73760" name="Line 92">
            <a:extLst>
              <a:ext uri="{FF2B5EF4-FFF2-40B4-BE49-F238E27FC236}">
                <a16:creationId xmlns:a16="http://schemas.microsoft.com/office/drawing/2014/main" id="{04886D76-0215-7D5D-3580-DDD1573524C9}"/>
              </a:ext>
            </a:extLst>
          </p:cNvPr>
          <p:cNvSpPr>
            <a:spLocks noChangeShapeType="1"/>
          </p:cNvSpPr>
          <p:nvPr/>
        </p:nvSpPr>
        <p:spPr bwMode="auto">
          <a:xfrm rot="14542675" flipV="1">
            <a:off x="6448426" y="4321176"/>
            <a:ext cx="214313" cy="112713"/>
          </a:xfrm>
          <a:prstGeom prst="line">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txBody>
          <a:bodyPr lIns="91632" tIns="45816" rIns="91632" bIns="45816">
            <a:spAutoFit/>
          </a:bodyPr>
          <a:lstStyle/>
          <a:p>
            <a:endParaRPr lang="el-GR"/>
          </a:p>
        </p:txBody>
      </p:sp>
      <p:sp>
        <p:nvSpPr>
          <p:cNvPr id="73761" name="Line 93">
            <a:extLst>
              <a:ext uri="{FF2B5EF4-FFF2-40B4-BE49-F238E27FC236}">
                <a16:creationId xmlns:a16="http://schemas.microsoft.com/office/drawing/2014/main" id="{DEDF434D-E559-A0BB-8083-CD16B6A75F69}"/>
              </a:ext>
            </a:extLst>
          </p:cNvPr>
          <p:cNvSpPr>
            <a:spLocks noChangeShapeType="1"/>
          </p:cNvSpPr>
          <p:nvPr/>
        </p:nvSpPr>
        <p:spPr bwMode="auto">
          <a:xfrm rot="6836342" flipV="1">
            <a:off x="5792788" y="3322638"/>
            <a:ext cx="214312" cy="112712"/>
          </a:xfrm>
          <a:prstGeom prst="line">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txBody>
          <a:bodyPr lIns="91632" tIns="45816" rIns="91632" bIns="45816">
            <a:spAutoFit/>
          </a:bodyPr>
          <a:lstStyle/>
          <a:p>
            <a:endParaRPr lang="el-GR"/>
          </a:p>
        </p:txBody>
      </p:sp>
      <p:sp>
        <p:nvSpPr>
          <p:cNvPr id="73762" name="Line 94">
            <a:extLst>
              <a:ext uri="{FF2B5EF4-FFF2-40B4-BE49-F238E27FC236}">
                <a16:creationId xmlns:a16="http://schemas.microsoft.com/office/drawing/2014/main" id="{9B7C147A-C9B9-F26E-0461-01B6D7AEF236}"/>
              </a:ext>
            </a:extLst>
          </p:cNvPr>
          <p:cNvSpPr>
            <a:spLocks noChangeShapeType="1"/>
          </p:cNvSpPr>
          <p:nvPr/>
        </p:nvSpPr>
        <p:spPr bwMode="auto">
          <a:xfrm rot="17771822" flipV="1">
            <a:off x="5830888" y="4714876"/>
            <a:ext cx="214313" cy="112712"/>
          </a:xfrm>
          <a:prstGeom prst="line">
            <a:avLst/>
          </a:prstGeom>
          <a:noFill/>
          <a:ln w="25400">
            <a:solidFill>
              <a:schemeClr val="bg1"/>
            </a:solidFill>
            <a:round/>
            <a:headEnd/>
            <a:tailEnd type="stealth" w="lg" len="lg"/>
          </a:ln>
          <a:extLst>
            <a:ext uri="{909E8E84-426E-40DD-AFC4-6F175D3DCCD1}">
              <a14:hiddenFill xmlns:a14="http://schemas.microsoft.com/office/drawing/2010/main">
                <a:noFill/>
              </a14:hiddenFill>
            </a:ext>
          </a:extLst>
        </p:spPr>
        <p:txBody>
          <a:bodyPr lIns="91632" tIns="45816" rIns="91632" bIns="45816">
            <a:spAutoFit/>
          </a:bodyPr>
          <a:lstStyle/>
          <a:p>
            <a:endParaRPr lang="el-GR"/>
          </a:p>
        </p:txBody>
      </p:sp>
      <p:sp>
        <p:nvSpPr>
          <p:cNvPr id="97" name="Rectangle 3">
            <a:extLst>
              <a:ext uri="{FF2B5EF4-FFF2-40B4-BE49-F238E27FC236}">
                <a16:creationId xmlns:a16="http://schemas.microsoft.com/office/drawing/2014/main" id="{0556B556-79B1-D255-E08C-8A97F557A2D1}"/>
              </a:ext>
            </a:extLst>
          </p:cNvPr>
          <p:cNvSpPr>
            <a:spLocks noChangeArrowheads="1"/>
          </p:cNvSpPr>
          <p:nvPr/>
        </p:nvSpPr>
        <p:spPr bwMode="auto">
          <a:xfrm>
            <a:off x="6527629" y="6604607"/>
            <a:ext cx="4184992" cy="268663"/>
          </a:xfrm>
          <a:prstGeom prst="rect">
            <a:avLst/>
          </a:prstGeom>
          <a:noFill/>
          <a:ln w="9525" algn="ctr">
            <a:noFill/>
            <a:miter lim="800000"/>
            <a:headEnd/>
            <a:tailEnd/>
          </a:ln>
          <a:effectLst/>
        </p:spPr>
        <p:txBody>
          <a:bodyPr wrap="none" lIns="0" tIns="0" rIns="0" bIns="0" anchor="ctr">
            <a:spAutoFit/>
          </a:bodyPr>
          <a:lstStyle/>
          <a:p>
            <a:pPr algn="ctr">
              <a:lnSpc>
                <a:spcPct val="97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err="1">
                <a:effectLst>
                  <a:outerShdw blurRad="38100" dist="38100" dir="2700000" algn="tl">
                    <a:srgbClr val="000000"/>
                  </a:outerShdw>
                </a:effectLst>
                <a:latin typeface="Arial" charset="0"/>
              </a:rPr>
              <a:t>Hanahan</a:t>
            </a:r>
            <a:r>
              <a:rPr lang="en-US" dirty="0">
                <a:effectLst>
                  <a:outerShdw blurRad="38100" dist="38100" dir="2700000" algn="tl">
                    <a:srgbClr val="000000"/>
                  </a:outerShdw>
                </a:effectLst>
                <a:latin typeface="Arial" charset="0"/>
              </a:rPr>
              <a:t> &amp; Weinberg, Cell 2011;144:646</a:t>
            </a:r>
            <a:endParaRPr lang="en-GB" dirty="0">
              <a:effectLst>
                <a:outerShdw blurRad="38100" dist="38100" dir="2700000" algn="tl">
                  <a:srgbClr val="000000"/>
                </a:outerShdw>
              </a:effectLst>
              <a:latin typeface="Arial" charset="0"/>
            </a:endParaRPr>
          </a:p>
        </p:txBody>
      </p:sp>
      <p:pic>
        <p:nvPicPr>
          <p:cNvPr id="73764" name="Εικόνα 4">
            <a:extLst>
              <a:ext uri="{FF2B5EF4-FFF2-40B4-BE49-F238E27FC236}">
                <a16:creationId xmlns:a16="http://schemas.microsoft.com/office/drawing/2014/main" id="{2374ADBD-D04A-8316-5470-DC2DE60E9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65" name="TextBox 99">
            <a:extLst>
              <a:ext uri="{FF2B5EF4-FFF2-40B4-BE49-F238E27FC236}">
                <a16:creationId xmlns:a16="http://schemas.microsoft.com/office/drawing/2014/main" id="{F7FB0B63-AA68-9171-6E81-D1C20C01879B}"/>
              </a:ext>
            </a:extLst>
          </p:cNvPr>
          <p:cNvSpPr txBox="1">
            <a:spLocks noChangeArrowheads="1"/>
          </p:cNvSpPr>
          <p:nvPr/>
        </p:nvSpPr>
        <p:spPr bwMode="auto">
          <a:xfrm>
            <a:off x="4002089" y="138113"/>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l-GR" altLang="el-GR" sz="1600">
                <a:solidFill>
                  <a:srgbClr val="00CC00"/>
                </a:solidFill>
              </a:rPr>
              <a:t>https://www.youtube.com/watch?v=jq5cqBeL73M</a:t>
            </a:r>
          </a:p>
        </p:txBody>
      </p:sp>
      <p:sp>
        <p:nvSpPr>
          <p:cNvPr id="73766" name="TextBox 97">
            <a:extLst>
              <a:ext uri="{FF2B5EF4-FFF2-40B4-BE49-F238E27FC236}">
                <a16:creationId xmlns:a16="http://schemas.microsoft.com/office/drawing/2014/main" id="{DF6099FB-5483-14E6-CED5-30A686F54D7E}"/>
              </a:ext>
            </a:extLst>
          </p:cNvPr>
          <p:cNvSpPr txBox="1">
            <a:spLocks noChangeArrowheads="1"/>
          </p:cNvSpPr>
          <p:nvPr/>
        </p:nvSpPr>
        <p:spPr bwMode="auto">
          <a:xfrm>
            <a:off x="3948114" y="1062038"/>
            <a:ext cx="4581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l-GR" altLang="el-GR" sz="1600">
                <a:solidFill>
                  <a:srgbClr val="00CC00"/>
                </a:solidFill>
              </a:rPr>
              <a:t>https://www.youtube.com/watch?v=TflpuEF07YE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3" name="Rectangle 3">
            <a:extLst>
              <a:ext uri="{FF2B5EF4-FFF2-40B4-BE49-F238E27FC236}">
                <a16:creationId xmlns:a16="http://schemas.microsoft.com/office/drawing/2014/main" id="{48C0E575-491B-2EDA-6E03-26A6C507A3CF}"/>
              </a:ext>
            </a:extLst>
          </p:cNvPr>
          <p:cNvSpPr>
            <a:spLocks noChangeArrowheads="1"/>
          </p:cNvSpPr>
          <p:nvPr/>
        </p:nvSpPr>
        <p:spPr bwMode="auto">
          <a:xfrm>
            <a:off x="6527629" y="6604607"/>
            <a:ext cx="4184992" cy="268663"/>
          </a:xfrm>
          <a:prstGeom prst="rect">
            <a:avLst/>
          </a:prstGeom>
          <a:noFill/>
          <a:ln w="9525" algn="ctr">
            <a:noFill/>
            <a:miter lim="800000"/>
            <a:headEnd/>
            <a:tailEnd/>
          </a:ln>
          <a:effectLst/>
        </p:spPr>
        <p:txBody>
          <a:bodyPr wrap="none" lIns="0" tIns="0" rIns="0" bIns="0" anchor="ctr">
            <a:spAutoFit/>
          </a:bodyPr>
          <a:lstStyle/>
          <a:p>
            <a:pPr algn="ctr">
              <a:lnSpc>
                <a:spcPct val="97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err="1">
                <a:effectLst>
                  <a:outerShdw blurRad="38100" dist="38100" dir="2700000" algn="tl">
                    <a:srgbClr val="000000"/>
                  </a:outerShdw>
                </a:effectLst>
                <a:latin typeface="Arial" charset="0"/>
              </a:rPr>
              <a:t>Hanahan</a:t>
            </a:r>
            <a:r>
              <a:rPr lang="en-US" dirty="0">
                <a:effectLst>
                  <a:outerShdw blurRad="38100" dist="38100" dir="2700000" algn="tl">
                    <a:srgbClr val="000000"/>
                  </a:outerShdw>
                </a:effectLst>
                <a:latin typeface="Arial" charset="0"/>
              </a:rPr>
              <a:t> &amp; Weinberg, Cell 2011;144:646</a:t>
            </a:r>
            <a:endParaRPr lang="en-GB" dirty="0">
              <a:effectLst>
                <a:outerShdw blurRad="38100" dist="38100" dir="2700000" algn="tl">
                  <a:srgbClr val="000000"/>
                </a:outerShdw>
              </a:effectLst>
              <a:latin typeface="Arial" charset="0"/>
            </a:endParaRPr>
          </a:p>
        </p:txBody>
      </p:sp>
      <p:pic>
        <p:nvPicPr>
          <p:cNvPr id="75779" name="Picture 2" descr="Full-size image">
            <a:hlinkClick r:id="" action="ppaction://noaction" tooltip="Full-size image (97K)"/>
            <a:extLst>
              <a:ext uri="{FF2B5EF4-FFF2-40B4-BE49-F238E27FC236}">
                <a16:creationId xmlns:a16="http://schemas.microsoft.com/office/drawing/2014/main" id="{DAD74C52-231C-8E90-40C4-4CFC029F2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1370013"/>
            <a:ext cx="5848350"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Εικόνα 4">
            <a:extLst>
              <a:ext uri="{FF2B5EF4-FFF2-40B4-BE49-F238E27FC236}">
                <a16:creationId xmlns:a16="http://schemas.microsoft.com/office/drawing/2014/main" id="{D9B84094-86B6-152F-8B16-C6DF3A37F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7">
            <a:extLst>
              <a:ext uri="{FF2B5EF4-FFF2-40B4-BE49-F238E27FC236}">
                <a16:creationId xmlns:a16="http://schemas.microsoft.com/office/drawing/2014/main" id="{FA575AB1-D393-8C30-69D1-A90DF506C428}"/>
              </a:ext>
            </a:extLst>
          </p:cNvPr>
          <p:cNvSpPr txBox="1">
            <a:spLocks noChangeArrowheads="1"/>
          </p:cNvSpPr>
          <p:nvPr/>
        </p:nvSpPr>
        <p:spPr bwMode="auto">
          <a:xfrm>
            <a:off x="2070100" y="414338"/>
            <a:ext cx="8597900" cy="819150"/>
          </a:xfrm>
          <a:prstGeom prst="rect">
            <a:avLst/>
          </a:prstGeom>
          <a:noFill/>
          <a:ln>
            <a:noFill/>
          </a:ln>
        </p:spPr>
        <p:txBody>
          <a:bodyPr anchor="ctr"/>
          <a:lstStyle>
            <a:lvl1pPr algn="ctr" rtl="0" eaLnBrk="0" fontAlgn="base" hangingPunct="0">
              <a:spcBef>
                <a:spcPct val="0"/>
              </a:spcBef>
              <a:spcAft>
                <a:spcPct val="0"/>
              </a:spcAft>
              <a:defRPr sz="3400" b="1">
                <a:solidFill>
                  <a:srgbClr val="FFEA18"/>
                </a:solidFill>
                <a:latin typeface="+mj-lt"/>
                <a:ea typeface="+mj-ea"/>
                <a:cs typeface="+mj-cs"/>
              </a:defRPr>
            </a:lvl1pPr>
            <a:lvl2pPr algn="ctr" rtl="0" eaLnBrk="0" fontAlgn="base" hangingPunct="0">
              <a:spcBef>
                <a:spcPct val="0"/>
              </a:spcBef>
              <a:spcAft>
                <a:spcPct val="0"/>
              </a:spcAft>
              <a:defRPr sz="3400" b="1">
                <a:solidFill>
                  <a:srgbClr val="FFEA18"/>
                </a:solidFill>
                <a:latin typeface="Arial" charset="0"/>
              </a:defRPr>
            </a:lvl2pPr>
            <a:lvl3pPr algn="ctr" rtl="0" eaLnBrk="0" fontAlgn="base" hangingPunct="0">
              <a:spcBef>
                <a:spcPct val="0"/>
              </a:spcBef>
              <a:spcAft>
                <a:spcPct val="0"/>
              </a:spcAft>
              <a:defRPr sz="3400" b="1">
                <a:solidFill>
                  <a:srgbClr val="FFEA18"/>
                </a:solidFill>
                <a:latin typeface="Arial" charset="0"/>
              </a:defRPr>
            </a:lvl3pPr>
            <a:lvl4pPr algn="ctr" rtl="0" eaLnBrk="0" fontAlgn="base" hangingPunct="0">
              <a:spcBef>
                <a:spcPct val="0"/>
              </a:spcBef>
              <a:spcAft>
                <a:spcPct val="0"/>
              </a:spcAft>
              <a:defRPr sz="3400" b="1">
                <a:solidFill>
                  <a:srgbClr val="FFEA18"/>
                </a:solidFill>
                <a:latin typeface="Arial" charset="0"/>
              </a:defRPr>
            </a:lvl4pPr>
            <a:lvl5pPr algn="ctr" rtl="0" eaLnBrk="0" fontAlgn="base" hangingPunct="0">
              <a:spcBef>
                <a:spcPct val="0"/>
              </a:spcBef>
              <a:spcAft>
                <a:spcPct val="0"/>
              </a:spcAft>
              <a:defRPr sz="3400" b="1">
                <a:solidFill>
                  <a:srgbClr val="FFEA18"/>
                </a:solidFill>
                <a:latin typeface="Arial" charset="0"/>
              </a:defRPr>
            </a:lvl5pPr>
            <a:lvl6pPr marL="457200" algn="ctr" rtl="0" fontAlgn="base">
              <a:spcBef>
                <a:spcPct val="0"/>
              </a:spcBef>
              <a:spcAft>
                <a:spcPct val="0"/>
              </a:spcAft>
              <a:defRPr sz="3400" b="1">
                <a:solidFill>
                  <a:srgbClr val="FFEA18"/>
                </a:solidFill>
                <a:latin typeface="Arial" charset="0"/>
              </a:defRPr>
            </a:lvl6pPr>
            <a:lvl7pPr marL="914400" algn="ctr" rtl="0" fontAlgn="base">
              <a:spcBef>
                <a:spcPct val="0"/>
              </a:spcBef>
              <a:spcAft>
                <a:spcPct val="0"/>
              </a:spcAft>
              <a:defRPr sz="3400" b="1">
                <a:solidFill>
                  <a:srgbClr val="FFEA18"/>
                </a:solidFill>
                <a:latin typeface="Arial" charset="0"/>
              </a:defRPr>
            </a:lvl7pPr>
            <a:lvl8pPr marL="1371600" algn="ctr" rtl="0" fontAlgn="base">
              <a:spcBef>
                <a:spcPct val="0"/>
              </a:spcBef>
              <a:spcAft>
                <a:spcPct val="0"/>
              </a:spcAft>
              <a:defRPr sz="3400" b="1">
                <a:solidFill>
                  <a:srgbClr val="FFEA18"/>
                </a:solidFill>
                <a:latin typeface="Arial" charset="0"/>
              </a:defRPr>
            </a:lvl8pPr>
            <a:lvl9pPr marL="1828800" algn="ctr" rtl="0" fontAlgn="base">
              <a:spcBef>
                <a:spcPct val="0"/>
              </a:spcBef>
              <a:spcAft>
                <a:spcPct val="0"/>
              </a:spcAft>
              <a:defRPr sz="3400" b="1">
                <a:solidFill>
                  <a:srgbClr val="FFEA18"/>
                </a:solidFill>
                <a:latin typeface="Arial" charset="0"/>
              </a:defRPr>
            </a:lvl9pPr>
          </a:lstStyle>
          <a:p>
            <a:pPr rtl="1">
              <a:defRPr/>
            </a:pPr>
            <a:r>
              <a:rPr lang="en-US" sz="3200" kern="0">
                <a:solidFill>
                  <a:srgbClr val="FFFF00"/>
                </a:solidFill>
                <a:effectLst>
                  <a:outerShdw blurRad="38100" dist="38100" dir="2700000" algn="tl">
                    <a:srgbClr val="000000"/>
                  </a:outerShdw>
                </a:effectLst>
              </a:rPr>
              <a:t>Cancer Cell Basic Features</a:t>
            </a:r>
            <a:endParaRPr lang="en-US" sz="3200" kern="0" dirty="0">
              <a:solidFill>
                <a:srgbClr val="FFFF00"/>
              </a:solidFill>
              <a:effectLst>
                <a:outerShdw blurRad="38100" dist="38100" dir="2700000" algn="tl">
                  <a:srgbClr val="000000"/>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FF7CF3CE-7958-0D1E-86DC-742487C3B8D8}"/>
              </a:ext>
            </a:extLst>
          </p:cNvPr>
          <p:cNvSpPr>
            <a:spLocks noGrp="1" noChangeArrowheads="1"/>
          </p:cNvSpPr>
          <p:nvPr>
            <p:ph type="title"/>
          </p:nvPr>
        </p:nvSpPr>
        <p:spPr>
          <a:xfrm>
            <a:off x="1981200" y="168275"/>
            <a:ext cx="8229600" cy="1143000"/>
          </a:xfrm>
        </p:spPr>
        <p:txBody>
          <a:bodyPr/>
          <a:lstStyle/>
          <a:p>
            <a:pPr>
              <a:defRPr/>
            </a:pPr>
            <a:r>
              <a:rPr lang="en-US" sz="3200">
                <a:solidFill>
                  <a:srgbClr val="FFFF00"/>
                </a:solidFill>
                <a:effectLst>
                  <a:outerShdw blurRad="38100" dist="38100" dir="2700000" algn="tl">
                    <a:srgbClr val="000000"/>
                  </a:outerShdw>
                </a:effectLst>
              </a:rPr>
              <a:t>Tumor </a:t>
            </a:r>
            <a:r>
              <a:rPr lang="el-GR" sz="3200">
                <a:solidFill>
                  <a:srgbClr val="FFFF00"/>
                </a:solidFill>
                <a:effectLst>
                  <a:outerShdw blurRad="38100" dist="38100" dir="2700000" algn="tl">
                    <a:srgbClr val="000000"/>
                  </a:outerShdw>
                </a:effectLst>
              </a:rPr>
              <a:t>Α</a:t>
            </a:r>
            <a:r>
              <a:rPr lang="en-US" sz="3200">
                <a:solidFill>
                  <a:srgbClr val="FFFF00"/>
                </a:solidFill>
                <a:effectLst>
                  <a:outerShdw blurRad="38100" dist="38100" dir="2700000" algn="tl">
                    <a:srgbClr val="000000"/>
                  </a:outerShdw>
                </a:effectLst>
              </a:rPr>
              <a:t>ngiogenesis</a:t>
            </a:r>
          </a:p>
        </p:txBody>
      </p:sp>
      <p:sp>
        <p:nvSpPr>
          <p:cNvPr id="277507" name="Rectangle 3">
            <a:extLst>
              <a:ext uri="{FF2B5EF4-FFF2-40B4-BE49-F238E27FC236}">
                <a16:creationId xmlns:a16="http://schemas.microsoft.com/office/drawing/2014/main" id="{D90FB3DD-DA1A-CEDA-0857-BD1A86C75BDD}"/>
              </a:ext>
            </a:extLst>
          </p:cNvPr>
          <p:cNvSpPr>
            <a:spLocks noGrp="1" noChangeArrowheads="1"/>
          </p:cNvSpPr>
          <p:nvPr>
            <p:ph type="body" sz="half" idx="1"/>
          </p:nvPr>
        </p:nvSpPr>
        <p:spPr>
          <a:xfrm>
            <a:off x="1741488" y="1597025"/>
            <a:ext cx="4273550" cy="3722688"/>
          </a:xfrm>
        </p:spPr>
        <p:txBody>
          <a:bodyPr/>
          <a:lstStyle/>
          <a:p>
            <a:pPr marL="419100" indent="-419100">
              <a:buClr>
                <a:srgbClr val="FF6600"/>
              </a:buClr>
              <a:buFont typeface="Wingdings" pitchFamily="2" charset="2"/>
              <a:buAutoNum type="arabicPeriod"/>
              <a:defRPr/>
            </a:pPr>
            <a:r>
              <a:rPr lang="en-GB" sz="2400" b="1" dirty="0">
                <a:solidFill>
                  <a:srgbClr val="FF6600"/>
                </a:solidFill>
                <a:effectLst>
                  <a:outerShdw blurRad="38100" dist="38100" dir="2700000" algn="tl">
                    <a:srgbClr val="000000"/>
                  </a:outerShdw>
                </a:effectLst>
              </a:rPr>
              <a:t>Avascular phase</a:t>
            </a:r>
            <a:r>
              <a:rPr lang="en-GB" sz="2400" b="1" dirty="0">
                <a:effectLst>
                  <a:outerShdw blurRad="38100" dist="38100" dir="2700000" algn="tl">
                    <a:srgbClr val="000000"/>
                  </a:outerShdw>
                </a:effectLst>
              </a:rPr>
              <a:t>: small lesions up to </a:t>
            </a:r>
            <a:r>
              <a:rPr lang="el-GR" sz="2400" b="1" dirty="0">
                <a:effectLst>
                  <a:outerShdw blurRad="38100" dist="38100" dir="2700000" algn="tl">
                    <a:srgbClr val="000000"/>
                  </a:outerShdw>
                </a:effectLst>
              </a:rPr>
              <a:t>1-2</a:t>
            </a:r>
            <a:r>
              <a:rPr lang="en-GB" sz="2400" b="1" dirty="0">
                <a:effectLst>
                  <a:outerShdw blurRad="38100" dist="38100" dir="2700000" algn="tl">
                    <a:srgbClr val="000000"/>
                  </a:outerShdw>
                </a:effectLst>
              </a:rPr>
              <a:t>mm</a:t>
            </a:r>
            <a:endParaRPr lang="en-US" sz="2400" b="1" dirty="0">
              <a:effectLst>
                <a:outerShdw blurRad="38100" dist="38100" dir="2700000" algn="tl">
                  <a:srgbClr val="000000"/>
                </a:outerShdw>
              </a:effectLst>
            </a:endParaRPr>
          </a:p>
          <a:p>
            <a:pPr marL="419100" indent="-419100">
              <a:buClr>
                <a:srgbClr val="FF6600"/>
              </a:buClr>
              <a:buFont typeface="Wingdings" pitchFamily="2" charset="2"/>
              <a:buChar char="v"/>
              <a:defRPr/>
            </a:pPr>
            <a:endParaRPr lang="en-US" sz="2400" b="1" dirty="0">
              <a:effectLst>
                <a:outerShdw blurRad="38100" dist="38100" dir="2700000" algn="tl">
                  <a:srgbClr val="000000"/>
                </a:outerShdw>
              </a:effectLst>
            </a:endParaRPr>
          </a:p>
          <a:p>
            <a:pPr marL="419100" indent="-419100">
              <a:buClr>
                <a:srgbClr val="FF6600"/>
              </a:buClr>
              <a:buFont typeface="Wingdings" pitchFamily="2" charset="2"/>
              <a:buAutoNum type="arabicPeriod" startAt="2"/>
              <a:defRPr/>
            </a:pPr>
            <a:r>
              <a:rPr lang="en-GB" sz="2400" b="1" dirty="0">
                <a:solidFill>
                  <a:srgbClr val="FF6600"/>
                </a:solidFill>
                <a:effectLst>
                  <a:outerShdw blurRad="38100" dist="38100" dir="2700000" algn="tl">
                    <a:srgbClr val="000000"/>
                  </a:outerShdw>
                </a:effectLst>
              </a:rPr>
              <a:t>Vascular phase</a:t>
            </a:r>
            <a:r>
              <a:rPr lang="en-GB" sz="2400" b="1" dirty="0">
                <a:effectLst>
                  <a:outerShdw blurRad="38100" dist="38100" dir="2700000" algn="tl">
                    <a:srgbClr val="000000"/>
                  </a:outerShdw>
                </a:effectLst>
              </a:rPr>
              <a:t>: initiation of angiogenesis</a:t>
            </a:r>
            <a:endParaRPr lang="en-US" sz="2400" b="1" dirty="0">
              <a:effectLst>
                <a:outerShdw blurRad="38100" dist="38100" dir="2700000" algn="tl">
                  <a:srgbClr val="000000"/>
                </a:outerShdw>
              </a:effectLst>
            </a:endParaRPr>
          </a:p>
        </p:txBody>
      </p:sp>
      <p:pic>
        <p:nvPicPr>
          <p:cNvPr id="77828" name="Picture 4" descr="Tumor">
            <a:extLst>
              <a:ext uri="{FF2B5EF4-FFF2-40B4-BE49-F238E27FC236}">
                <a16:creationId xmlns:a16="http://schemas.microsoft.com/office/drawing/2014/main" id="{F9BBEA0C-CEF3-3073-7CF2-D2EFAD562502}"/>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75350" y="1662114"/>
            <a:ext cx="4692650" cy="3640137"/>
          </a:xfrm>
          <a:noFill/>
        </p:spPr>
      </p:pic>
      <p:sp>
        <p:nvSpPr>
          <p:cNvPr id="77829" name="Line 5">
            <a:extLst>
              <a:ext uri="{FF2B5EF4-FFF2-40B4-BE49-F238E27FC236}">
                <a16:creationId xmlns:a16="http://schemas.microsoft.com/office/drawing/2014/main" id="{06C2D29C-744C-44C9-051C-5080D3CF123F}"/>
              </a:ext>
            </a:extLst>
          </p:cNvPr>
          <p:cNvSpPr>
            <a:spLocks noChangeShapeType="1"/>
          </p:cNvSpPr>
          <p:nvPr/>
        </p:nvSpPr>
        <p:spPr bwMode="auto">
          <a:xfrm>
            <a:off x="7104063" y="2420938"/>
            <a:ext cx="1655762"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77830" name="Line 6">
            <a:extLst>
              <a:ext uri="{FF2B5EF4-FFF2-40B4-BE49-F238E27FC236}">
                <a16:creationId xmlns:a16="http://schemas.microsoft.com/office/drawing/2014/main" id="{A9F891A3-01B5-C902-2216-C3ED7EFFCEAE}"/>
              </a:ext>
            </a:extLst>
          </p:cNvPr>
          <p:cNvSpPr>
            <a:spLocks noChangeShapeType="1"/>
          </p:cNvSpPr>
          <p:nvPr/>
        </p:nvSpPr>
        <p:spPr bwMode="auto">
          <a:xfrm>
            <a:off x="7092950" y="2324100"/>
            <a:ext cx="0" cy="1905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spAutoFit/>
          </a:bodyPr>
          <a:lstStyle/>
          <a:p>
            <a:endParaRPr lang="el-GR"/>
          </a:p>
        </p:txBody>
      </p:sp>
      <p:sp>
        <p:nvSpPr>
          <p:cNvPr id="77831" name="Line 7">
            <a:extLst>
              <a:ext uri="{FF2B5EF4-FFF2-40B4-BE49-F238E27FC236}">
                <a16:creationId xmlns:a16="http://schemas.microsoft.com/office/drawing/2014/main" id="{585472B4-F38C-B498-287A-27C91D05F52D}"/>
              </a:ext>
            </a:extLst>
          </p:cNvPr>
          <p:cNvSpPr>
            <a:spLocks noChangeShapeType="1"/>
          </p:cNvSpPr>
          <p:nvPr/>
        </p:nvSpPr>
        <p:spPr bwMode="auto">
          <a:xfrm>
            <a:off x="8788400" y="2314575"/>
            <a:ext cx="0" cy="1905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spAutoFit/>
          </a:bodyPr>
          <a:lstStyle/>
          <a:p>
            <a:endParaRPr lang="el-GR"/>
          </a:p>
        </p:txBody>
      </p:sp>
      <p:sp>
        <p:nvSpPr>
          <p:cNvPr id="77832" name="Text Box 8">
            <a:extLst>
              <a:ext uri="{FF2B5EF4-FFF2-40B4-BE49-F238E27FC236}">
                <a16:creationId xmlns:a16="http://schemas.microsoft.com/office/drawing/2014/main" id="{38136CF0-4895-8EBB-B3C2-36B6EB1E701C}"/>
              </a:ext>
            </a:extLst>
          </p:cNvPr>
          <p:cNvSpPr txBox="1">
            <a:spLocks noChangeArrowheads="1"/>
          </p:cNvSpPr>
          <p:nvPr/>
        </p:nvSpPr>
        <p:spPr bwMode="auto">
          <a:xfrm>
            <a:off x="7492951" y="1998664"/>
            <a:ext cx="957313" cy="33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spcAft>
                <a:spcPct val="40000"/>
              </a:spcAft>
              <a:buClr>
                <a:srgbClr val="000000"/>
              </a:buClr>
              <a:buFont typeface="Times New Roman" panose="02020603050405020304" pitchFamily="18" charset="0"/>
              <a:buNone/>
            </a:pPr>
            <a:r>
              <a:rPr lang="en-US" altLang="el-GR" sz="1600">
                <a:solidFill>
                  <a:schemeClr val="folHlink"/>
                </a:solidFill>
              </a:rPr>
              <a:t>1-2 mm</a:t>
            </a:r>
            <a:r>
              <a:rPr lang="en-US" altLang="el-GR" sz="1600" baseline="30000">
                <a:solidFill>
                  <a:schemeClr val="folHlink"/>
                </a:solidFill>
              </a:rPr>
              <a:t>3</a:t>
            </a:r>
          </a:p>
        </p:txBody>
      </p:sp>
      <p:pic>
        <p:nvPicPr>
          <p:cNvPr id="77833" name="Εικόνα 4">
            <a:extLst>
              <a:ext uri="{FF2B5EF4-FFF2-40B4-BE49-F238E27FC236}">
                <a16:creationId xmlns:a16="http://schemas.microsoft.com/office/drawing/2014/main" id="{83A2FD73-DBB6-BBDA-BE41-41415E9DB3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 name="275 - Ευθύγραμμο βέλος σύνδεσης">
            <a:extLst>
              <a:ext uri="{FF2B5EF4-FFF2-40B4-BE49-F238E27FC236}">
                <a16:creationId xmlns:a16="http://schemas.microsoft.com/office/drawing/2014/main" id="{056DB6CE-0BB1-C3D8-3266-6BBC3E46A6ED}"/>
              </a:ext>
            </a:extLst>
          </p:cNvPr>
          <p:cNvCxnSpPr/>
          <p:nvPr/>
        </p:nvCxnSpPr>
        <p:spPr>
          <a:xfrm flipV="1">
            <a:off x="5880101" y="1700214"/>
            <a:ext cx="2087563" cy="288925"/>
          </a:xfrm>
          <a:prstGeom prst="straightConnector1">
            <a:avLst/>
          </a:prstGeom>
          <a:ln w="254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3315" name="Group 123">
            <a:extLst>
              <a:ext uri="{FF2B5EF4-FFF2-40B4-BE49-F238E27FC236}">
                <a16:creationId xmlns:a16="http://schemas.microsoft.com/office/drawing/2014/main" id="{F231E137-35FA-EB8E-7F7D-194BC7CE3914}"/>
              </a:ext>
            </a:extLst>
          </p:cNvPr>
          <p:cNvGrpSpPr>
            <a:grpSpLocks/>
          </p:cNvGrpSpPr>
          <p:nvPr/>
        </p:nvGrpSpPr>
        <p:grpSpPr bwMode="auto">
          <a:xfrm>
            <a:off x="2136776" y="260350"/>
            <a:ext cx="7667625" cy="1741488"/>
            <a:chOff x="484" y="-152"/>
            <a:chExt cx="5276" cy="2121"/>
          </a:xfrm>
        </p:grpSpPr>
        <p:sp>
          <p:nvSpPr>
            <p:cNvPr id="13351" name="Oval 2">
              <a:extLst>
                <a:ext uri="{FF2B5EF4-FFF2-40B4-BE49-F238E27FC236}">
                  <a16:creationId xmlns:a16="http://schemas.microsoft.com/office/drawing/2014/main" id="{03559AC6-982F-9598-14E9-FBCDDFF22ACC}"/>
                </a:ext>
              </a:extLst>
            </p:cNvPr>
            <p:cNvSpPr>
              <a:spLocks noChangeArrowheads="1"/>
            </p:cNvSpPr>
            <p:nvPr/>
          </p:nvSpPr>
          <p:spPr bwMode="auto">
            <a:xfrm>
              <a:off x="4422" y="391"/>
              <a:ext cx="998" cy="1270"/>
            </a:xfrm>
            <a:prstGeom prst="ellipse">
              <a:avLst/>
            </a:prstGeom>
            <a:solidFill>
              <a:srgbClr val="FFFF00"/>
            </a:solidFill>
            <a:ln w="57150">
              <a:solidFill>
                <a:srgbClr val="FF0000"/>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52" name="Oval 3">
              <a:extLst>
                <a:ext uri="{FF2B5EF4-FFF2-40B4-BE49-F238E27FC236}">
                  <a16:creationId xmlns:a16="http://schemas.microsoft.com/office/drawing/2014/main" id="{DF4B7C25-4A1A-3B7B-5AC5-86322E3A182D}"/>
                </a:ext>
              </a:extLst>
            </p:cNvPr>
            <p:cNvSpPr>
              <a:spLocks noChangeArrowheads="1"/>
            </p:cNvSpPr>
            <p:nvPr/>
          </p:nvSpPr>
          <p:spPr bwMode="auto">
            <a:xfrm>
              <a:off x="3152" y="391"/>
              <a:ext cx="998" cy="1270"/>
            </a:xfrm>
            <a:prstGeom prst="ellipse">
              <a:avLst/>
            </a:prstGeom>
            <a:solidFill>
              <a:srgbClr val="FFFF00"/>
            </a:solidFill>
            <a:ln w="57150">
              <a:solidFill>
                <a:srgbClr val="FF0000"/>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53" name="Oval 4">
              <a:extLst>
                <a:ext uri="{FF2B5EF4-FFF2-40B4-BE49-F238E27FC236}">
                  <a16:creationId xmlns:a16="http://schemas.microsoft.com/office/drawing/2014/main" id="{29931590-7EB9-27E9-201F-C251F30D7663}"/>
                </a:ext>
              </a:extLst>
            </p:cNvPr>
            <p:cNvSpPr>
              <a:spLocks noChangeArrowheads="1"/>
            </p:cNvSpPr>
            <p:nvPr/>
          </p:nvSpPr>
          <p:spPr bwMode="auto">
            <a:xfrm>
              <a:off x="567" y="391"/>
              <a:ext cx="998" cy="1270"/>
            </a:xfrm>
            <a:prstGeom prst="ellipse">
              <a:avLst/>
            </a:prstGeom>
            <a:solidFill>
              <a:srgbClr val="FFFF00"/>
            </a:solidFill>
            <a:ln w="57150">
              <a:solidFill>
                <a:srgbClr val="FF0000"/>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54" name="Oval 5">
              <a:extLst>
                <a:ext uri="{FF2B5EF4-FFF2-40B4-BE49-F238E27FC236}">
                  <a16:creationId xmlns:a16="http://schemas.microsoft.com/office/drawing/2014/main" id="{8DBEE49A-5624-FC4A-527B-EAC15478523D}"/>
                </a:ext>
              </a:extLst>
            </p:cNvPr>
            <p:cNvSpPr>
              <a:spLocks noChangeArrowheads="1"/>
            </p:cNvSpPr>
            <p:nvPr/>
          </p:nvSpPr>
          <p:spPr bwMode="auto">
            <a:xfrm>
              <a:off x="1882" y="391"/>
              <a:ext cx="998" cy="1270"/>
            </a:xfrm>
            <a:prstGeom prst="ellipse">
              <a:avLst/>
            </a:prstGeom>
            <a:solidFill>
              <a:srgbClr val="FFFF00"/>
            </a:solidFill>
            <a:ln w="57150">
              <a:solidFill>
                <a:srgbClr val="FF0000"/>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55" name="Oval 6">
              <a:extLst>
                <a:ext uri="{FF2B5EF4-FFF2-40B4-BE49-F238E27FC236}">
                  <a16:creationId xmlns:a16="http://schemas.microsoft.com/office/drawing/2014/main" id="{94A83B1A-2BB5-867B-0A66-AFF3ABBE2722}"/>
                </a:ext>
              </a:extLst>
            </p:cNvPr>
            <p:cNvSpPr>
              <a:spLocks noChangeArrowheads="1"/>
            </p:cNvSpPr>
            <p:nvPr/>
          </p:nvSpPr>
          <p:spPr bwMode="auto">
            <a:xfrm>
              <a:off x="657" y="482"/>
              <a:ext cx="816" cy="1089"/>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56" name="Oval 7">
              <a:extLst>
                <a:ext uri="{FF2B5EF4-FFF2-40B4-BE49-F238E27FC236}">
                  <a16:creationId xmlns:a16="http://schemas.microsoft.com/office/drawing/2014/main" id="{CB1982BE-417C-9015-816C-52747B8E107C}"/>
                </a:ext>
              </a:extLst>
            </p:cNvPr>
            <p:cNvSpPr>
              <a:spLocks noChangeArrowheads="1"/>
            </p:cNvSpPr>
            <p:nvPr/>
          </p:nvSpPr>
          <p:spPr bwMode="auto">
            <a:xfrm>
              <a:off x="1973" y="482"/>
              <a:ext cx="816" cy="1089"/>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57" name="Oval 8">
              <a:extLst>
                <a:ext uri="{FF2B5EF4-FFF2-40B4-BE49-F238E27FC236}">
                  <a16:creationId xmlns:a16="http://schemas.microsoft.com/office/drawing/2014/main" id="{F44A4997-9A15-BC72-D67C-29D559882152}"/>
                </a:ext>
              </a:extLst>
            </p:cNvPr>
            <p:cNvSpPr>
              <a:spLocks noChangeArrowheads="1"/>
            </p:cNvSpPr>
            <p:nvPr/>
          </p:nvSpPr>
          <p:spPr bwMode="auto">
            <a:xfrm>
              <a:off x="3243" y="482"/>
              <a:ext cx="816" cy="1089"/>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58" name="Oval 9">
              <a:extLst>
                <a:ext uri="{FF2B5EF4-FFF2-40B4-BE49-F238E27FC236}">
                  <a16:creationId xmlns:a16="http://schemas.microsoft.com/office/drawing/2014/main" id="{5413783A-A4E0-C17A-F15D-43462E49E602}"/>
                </a:ext>
              </a:extLst>
            </p:cNvPr>
            <p:cNvSpPr>
              <a:spLocks noChangeArrowheads="1"/>
            </p:cNvSpPr>
            <p:nvPr/>
          </p:nvSpPr>
          <p:spPr bwMode="auto">
            <a:xfrm>
              <a:off x="4513" y="482"/>
              <a:ext cx="816" cy="1089"/>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59" name="Rectangle 10">
              <a:extLst>
                <a:ext uri="{FF2B5EF4-FFF2-40B4-BE49-F238E27FC236}">
                  <a16:creationId xmlns:a16="http://schemas.microsoft.com/office/drawing/2014/main" id="{6AF02331-1D46-DB6E-A7D7-D8C717DB8BB8}"/>
                </a:ext>
              </a:extLst>
            </p:cNvPr>
            <p:cNvSpPr>
              <a:spLocks noChangeArrowheads="1"/>
            </p:cNvSpPr>
            <p:nvPr/>
          </p:nvSpPr>
          <p:spPr bwMode="auto">
            <a:xfrm>
              <a:off x="484" y="-152"/>
              <a:ext cx="113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GB" altLang="el-GR" sz="1400" b="1">
                  <a:solidFill>
                    <a:srgbClr val="FFFFFF"/>
                  </a:solidFill>
                </a:rPr>
                <a:t>Normal-appearing</a:t>
              </a:r>
            </a:p>
            <a:p>
              <a:pPr algn="ctr" eaLnBrk="0" fontAlgn="base" hangingPunct="0">
                <a:lnSpc>
                  <a:spcPct val="97000"/>
                </a:lnSpc>
                <a:spcBef>
                  <a:spcPct val="0"/>
                </a:spcBef>
                <a:spcAft>
                  <a:spcPct val="0"/>
                </a:spcAft>
                <a:buClr>
                  <a:srgbClr val="000000"/>
                </a:buClr>
                <a:buNone/>
              </a:pPr>
              <a:r>
                <a:rPr lang="en-GB" altLang="el-GR" sz="1400" b="1">
                  <a:solidFill>
                    <a:srgbClr val="FFFFFF"/>
                  </a:solidFill>
                </a:rPr>
                <a:t> epithelium</a:t>
              </a:r>
            </a:p>
          </p:txBody>
        </p:sp>
        <p:sp>
          <p:nvSpPr>
            <p:cNvPr id="13360" name="Rectangle 11">
              <a:extLst>
                <a:ext uri="{FF2B5EF4-FFF2-40B4-BE49-F238E27FC236}">
                  <a16:creationId xmlns:a16="http://schemas.microsoft.com/office/drawing/2014/main" id="{4047A7AB-BC2F-C692-8708-8B1FF8091FC4}"/>
                </a:ext>
              </a:extLst>
            </p:cNvPr>
            <p:cNvSpPr>
              <a:spLocks noChangeArrowheads="1"/>
            </p:cNvSpPr>
            <p:nvPr/>
          </p:nvSpPr>
          <p:spPr bwMode="auto">
            <a:xfrm>
              <a:off x="1822" y="-152"/>
              <a:ext cx="113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US" altLang="el-GR" sz="1400" b="1">
                  <a:solidFill>
                    <a:srgbClr val="FFFFFF"/>
                  </a:solidFill>
                </a:rPr>
                <a:t>Pre-malignant</a:t>
              </a:r>
              <a:endParaRPr lang="el-GR" altLang="el-GR" sz="1400" b="1">
                <a:solidFill>
                  <a:srgbClr val="FFFFFF"/>
                </a:solidFill>
              </a:endParaRPr>
            </a:p>
            <a:p>
              <a:pPr algn="ctr" eaLnBrk="0" fontAlgn="base" hangingPunct="0">
                <a:lnSpc>
                  <a:spcPct val="97000"/>
                </a:lnSpc>
                <a:spcBef>
                  <a:spcPct val="0"/>
                </a:spcBef>
                <a:spcAft>
                  <a:spcPct val="0"/>
                </a:spcAft>
                <a:buClr>
                  <a:srgbClr val="000000"/>
                </a:buClr>
                <a:buNone/>
              </a:pPr>
              <a:r>
                <a:rPr lang="en-US" altLang="el-GR" sz="1400" b="1">
                  <a:solidFill>
                    <a:srgbClr val="FFFFFF"/>
                  </a:solidFill>
                </a:rPr>
                <a:t>lesions</a:t>
              </a:r>
              <a:endParaRPr lang="en-GB" altLang="el-GR" sz="1400" b="1">
                <a:solidFill>
                  <a:srgbClr val="FFFFFF"/>
                </a:solidFill>
              </a:endParaRPr>
            </a:p>
          </p:txBody>
        </p:sp>
        <p:sp>
          <p:nvSpPr>
            <p:cNvPr id="13361" name="Line 12">
              <a:extLst>
                <a:ext uri="{FF2B5EF4-FFF2-40B4-BE49-F238E27FC236}">
                  <a16:creationId xmlns:a16="http://schemas.microsoft.com/office/drawing/2014/main" id="{0E063070-78F0-7E9F-6EA8-7C2F03AD3E1B}"/>
                </a:ext>
              </a:extLst>
            </p:cNvPr>
            <p:cNvSpPr>
              <a:spLocks noChangeShapeType="1"/>
            </p:cNvSpPr>
            <p:nvPr/>
          </p:nvSpPr>
          <p:spPr bwMode="auto">
            <a:xfrm>
              <a:off x="1624" y="23"/>
              <a:ext cx="31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13362" name="Line 13">
              <a:extLst>
                <a:ext uri="{FF2B5EF4-FFF2-40B4-BE49-F238E27FC236}">
                  <a16:creationId xmlns:a16="http://schemas.microsoft.com/office/drawing/2014/main" id="{AE040DCD-4CAA-D525-1654-D7BBE38E7C7D}"/>
                </a:ext>
              </a:extLst>
            </p:cNvPr>
            <p:cNvSpPr>
              <a:spLocks noChangeShapeType="1"/>
            </p:cNvSpPr>
            <p:nvPr/>
          </p:nvSpPr>
          <p:spPr bwMode="auto">
            <a:xfrm>
              <a:off x="2912" y="23"/>
              <a:ext cx="31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13363" name="Rectangle 14">
              <a:extLst>
                <a:ext uri="{FF2B5EF4-FFF2-40B4-BE49-F238E27FC236}">
                  <a16:creationId xmlns:a16="http://schemas.microsoft.com/office/drawing/2014/main" id="{068AC1B3-2A13-B717-4D4A-10FA38AB2519}"/>
                </a:ext>
              </a:extLst>
            </p:cNvPr>
            <p:cNvSpPr>
              <a:spLocks noChangeArrowheads="1"/>
            </p:cNvSpPr>
            <p:nvPr/>
          </p:nvSpPr>
          <p:spPr bwMode="auto">
            <a:xfrm>
              <a:off x="3060" y="-152"/>
              <a:ext cx="113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US" altLang="el-GR" sz="1200" b="1">
                  <a:solidFill>
                    <a:srgbClr val="FFFFFF"/>
                  </a:solidFill>
                </a:rPr>
                <a:t>I</a:t>
              </a:r>
              <a:r>
                <a:rPr lang="en-US" altLang="el-GR" sz="1400" b="1">
                  <a:solidFill>
                    <a:srgbClr val="FFFFFF"/>
                  </a:solidFill>
                </a:rPr>
                <a:t>nvasive</a:t>
              </a:r>
              <a:endParaRPr lang="el-GR" altLang="el-GR" sz="1400" b="1">
                <a:solidFill>
                  <a:srgbClr val="FFFFFF"/>
                </a:solidFill>
              </a:endParaRPr>
            </a:p>
            <a:p>
              <a:pPr algn="ctr" eaLnBrk="0" fontAlgn="base" hangingPunct="0">
                <a:lnSpc>
                  <a:spcPct val="97000"/>
                </a:lnSpc>
                <a:spcBef>
                  <a:spcPct val="0"/>
                </a:spcBef>
                <a:spcAft>
                  <a:spcPct val="0"/>
                </a:spcAft>
                <a:buClr>
                  <a:srgbClr val="000000"/>
                </a:buClr>
                <a:buNone/>
              </a:pPr>
              <a:r>
                <a:rPr lang="en-US" altLang="el-GR" sz="1400" b="1">
                  <a:solidFill>
                    <a:srgbClr val="FFFFFF"/>
                  </a:solidFill>
                </a:rPr>
                <a:t>carcinoma</a:t>
              </a:r>
              <a:endParaRPr lang="en-GB" altLang="el-GR" sz="1400" b="1">
                <a:solidFill>
                  <a:srgbClr val="FFFFFF"/>
                </a:solidFill>
              </a:endParaRPr>
            </a:p>
          </p:txBody>
        </p:sp>
        <p:sp>
          <p:nvSpPr>
            <p:cNvPr id="13364" name="Line 15">
              <a:extLst>
                <a:ext uri="{FF2B5EF4-FFF2-40B4-BE49-F238E27FC236}">
                  <a16:creationId xmlns:a16="http://schemas.microsoft.com/office/drawing/2014/main" id="{563C0095-70E9-70E8-4EC7-0F70A079B432}"/>
                </a:ext>
              </a:extLst>
            </p:cNvPr>
            <p:cNvSpPr>
              <a:spLocks noChangeShapeType="1"/>
            </p:cNvSpPr>
            <p:nvPr/>
          </p:nvSpPr>
          <p:spPr bwMode="auto">
            <a:xfrm>
              <a:off x="4150" y="23"/>
              <a:ext cx="31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13365" name="Rectangle 16">
              <a:extLst>
                <a:ext uri="{FF2B5EF4-FFF2-40B4-BE49-F238E27FC236}">
                  <a16:creationId xmlns:a16="http://schemas.microsoft.com/office/drawing/2014/main" id="{8F617740-34BD-E316-BAE7-DDE47716DA8C}"/>
                </a:ext>
              </a:extLst>
            </p:cNvPr>
            <p:cNvSpPr>
              <a:spLocks noChangeArrowheads="1"/>
            </p:cNvSpPr>
            <p:nvPr/>
          </p:nvSpPr>
          <p:spPr bwMode="auto">
            <a:xfrm>
              <a:off x="4348" y="-152"/>
              <a:ext cx="113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US" altLang="el-GR" sz="1400" b="1">
                  <a:solidFill>
                    <a:srgbClr val="FFFFFF"/>
                  </a:solidFill>
                </a:rPr>
                <a:t>Metastatic</a:t>
              </a:r>
              <a:endParaRPr lang="el-GR" altLang="el-GR" sz="1400" b="1">
                <a:solidFill>
                  <a:srgbClr val="FFFFFF"/>
                </a:solidFill>
              </a:endParaRPr>
            </a:p>
            <a:p>
              <a:pPr algn="ctr" eaLnBrk="0" fontAlgn="base" hangingPunct="0">
                <a:lnSpc>
                  <a:spcPct val="97000"/>
                </a:lnSpc>
                <a:spcBef>
                  <a:spcPct val="0"/>
                </a:spcBef>
                <a:spcAft>
                  <a:spcPct val="0"/>
                </a:spcAft>
                <a:buClr>
                  <a:srgbClr val="000000"/>
                </a:buClr>
                <a:buNone/>
              </a:pPr>
              <a:r>
                <a:rPr lang="en-GB" altLang="el-GR" sz="1400" b="1">
                  <a:solidFill>
                    <a:srgbClr val="FFFFFF"/>
                  </a:solidFill>
                </a:rPr>
                <a:t>carcinoma</a:t>
              </a:r>
            </a:p>
          </p:txBody>
        </p:sp>
        <p:sp>
          <p:nvSpPr>
            <p:cNvPr id="13366" name="Oval 17">
              <a:extLst>
                <a:ext uri="{FF2B5EF4-FFF2-40B4-BE49-F238E27FC236}">
                  <a16:creationId xmlns:a16="http://schemas.microsoft.com/office/drawing/2014/main" id="{5D4DFC8C-0AE0-1727-7093-FCDC7F76AFC3}"/>
                </a:ext>
              </a:extLst>
            </p:cNvPr>
            <p:cNvSpPr>
              <a:spLocks noChangeArrowheads="1"/>
            </p:cNvSpPr>
            <p:nvPr/>
          </p:nvSpPr>
          <p:spPr bwMode="auto">
            <a:xfrm>
              <a:off x="975" y="482"/>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67" name="Oval 18">
              <a:extLst>
                <a:ext uri="{FF2B5EF4-FFF2-40B4-BE49-F238E27FC236}">
                  <a16:creationId xmlns:a16="http://schemas.microsoft.com/office/drawing/2014/main" id="{3DD319C9-2FAC-A4F0-52FC-E9FED77CE58B}"/>
                </a:ext>
              </a:extLst>
            </p:cNvPr>
            <p:cNvSpPr>
              <a:spLocks noChangeArrowheads="1"/>
            </p:cNvSpPr>
            <p:nvPr/>
          </p:nvSpPr>
          <p:spPr bwMode="auto">
            <a:xfrm rot="1800000">
              <a:off x="1111" y="527"/>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68" name="Oval 19">
              <a:extLst>
                <a:ext uri="{FF2B5EF4-FFF2-40B4-BE49-F238E27FC236}">
                  <a16:creationId xmlns:a16="http://schemas.microsoft.com/office/drawing/2014/main" id="{066F159B-D558-705E-F3B0-4A9A7C2501BA}"/>
                </a:ext>
              </a:extLst>
            </p:cNvPr>
            <p:cNvSpPr>
              <a:spLocks noChangeArrowheads="1"/>
            </p:cNvSpPr>
            <p:nvPr/>
          </p:nvSpPr>
          <p:spPr bwMode="auto">
            <a:xfrm rot="1980000">
              <a:off x="1202" y="618"/>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369" name="Oval 20">
              <a:extLst>
                <a:ext uri="{FF2B5EF4-FFF2-40B4-BE49-F238E27FC236}">
                  <a16:creationId xmlns:a16="http://schemas.microsoft.com/office/drawing/2014/main" id="{3AC265D1-6417-2712-8713-821E292BFF14}"/>
                </a:ext>
              </a:extLst>
            </p:cNvPr>
            <p:cNvSpPr>
              <a:spLocks noChangeArrowheads="1"/>
            </p:cNvSpPr>
            <p:nvPr/>
          </p:nvSpPr>
          <p:spPr bwMode="auto">
            <a:xfrm rot="3000000">
              <a:off x="1270" y="731"/>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70" name="Oval 21">
              <a:extLst>
                <a:ext uri="{FF2B5EF4-FFF2-40B4-BE49-F238E27FC236}">
                  <a16:creationId xmlns:a16="http://schemas.microsoft.com/office/drawing/2014/main" id="{46D550E1-AB5E-85A2-659A-8A9B0B8D9531}"/>
                </a:ext>
              </a:extLst>
            </p:cNvPr>
            <p:cNvSpPr>
              <a:spLocks noChangeArrowheads="1"/>
            </p:cNvSpPr>
            <p:nvPr/>
          </p:nvSpPr>
          <p:spPr bwMode="auto">
            <a:xfrm rot="4200000">
              <a:off x="1315" y="867"/>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71" name="Oval 22">
              <a:extLst>
                <a:ext uri="{FF2B5EF4-FFF2-40B4-BE49-F238E27FC236}">
                  <a16:creationId xmlns:a16="http://schemas.microsoft.com/office/drawing/2014/main" id="{CD636E0A-2F50-33D0-B9C5-B19DB0417621}"/>
                </a:ext>
              </a:extLst>
            </p:cNvPr>
            <p:cNvSpPr>
              <a:spLocks noChangeArrowheads="1"/>
            </p:cNvSpPr>
            <p:nvPr/>
          </p:nvSpPr>
          <p:spPr bwMode="auto">
            <a:xfrm rot="5400000">
              <a:off x="1315" y="1003"/>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72" name="Oval 23">
              <a:extLst>
                <a:ext uri="{FF2B5EF4-FFF2-40B4-BE49-F238E27FC236}">
                  <a16:creationId xmlns:a16="http://schemas.microsoft.com/office/drawing/2014/main" id="{A680440D-E6A4-6009-3A41-1D225D08BA90}"/>
                </a:ext>
              </a:extLst>
            </p:cNvPr>
            <p:cNvSpPr>
              <a:spLocks noChangeArrowheads="1"/>
            </p:cNvSpPr>
            <p:nvPr/>
          </p:nvSpPr>
          <p:spPr bwMode="auto">
            <a:xfrm rot="-1800000">
              <a:off x="839" y="527"/>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73" name="Oval 24">
              <a:extLst>
                <a:ext uri="{FF2B5EF4-FFF2-40B4-BE49-F238E27FC236}">
                  <a16:creationId xmlns:a16="http://schemas.microsoft.com/office/drawing/2014/main" id="{4C7E9569-B9ED-EF03-A2C5-3C3F44B447FA}"/>
                </a:ext>
              </a:extLst>
            </p:cNvPr>
            <p:cNvSpPr>
              <a:spLocks noChangeArrowheads="1"/>
            </p:cNvSpPr>
            <p:nvPr/>
          </p:nvSpPr>
          <p:spPr bwMode="auto">
            <a:xfrm rot="-2220000">
              <a:off x="748" y="618"/>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374" name="Oval 25">
              <a:extLst>
                <a:ext uri="{FF2B5EF4-FFF2-40B4-BE49-F238E27FC236}">
                  <a16:creationId xmlns:a16="http://schemas.microsoft.com/office/drawing/2014/main" id="{ACF36E33-6215-68BF-2FC6-FE744D79C59E}"/>
                </a:ext>
              </a:extLst>
            </p:cNvPr>
            <p:cNvSpPr>
              <a:spLocks noChangeArrowheads="1"/>
            </p:cNvSpPr>
            <p:nvPr/>
          </p:nvSpPr>
          <p:spPr bwMode="auto">
            <a:xfrm rot="-3000000">
              <a:off x="726" y="776"/>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75" name="Oval 26">
              <a:extLst>
                <a:ext uri="{FF2B5EF4-FFF2-40B4-BE49-F238E27FC236}">
                  <a16:creationId xmlns:a16="http://schemas.microsoft.com/office/drawing/2014/main" id="{248DD0BF-F4A9-A88C-10EC-94A8A015E179}"/>
                </a:ext>
              </a:extLst>
            </p:cNvPr>
            <p:cNvSpPr>
              <a:spLocks noChangeArrowheads="1"/>
            </p:cNvSpPr>
            <p:nvPr/>
          </p:nvSpPr>
          <p:spPr bwMode="auto">
            <a:xfrm rot="5400000">
              <a:off x="1270" y="1139"/>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76" name="Oval 27">
              <a:extLst>
                <a:ext uri="{FF2B5EF4-FFF2-40B4-BE49-F238E27FC236}">
                  <a16:creationId xmlns:a16="http://schemas.microsoft.com/office/drawing/2014/main" id="{77D3F7C0-937A-7D7B-B013-E3A9C40E25B7}"/>
                </a:ext>
              </a:extLst>
            </p:cNvPr>
            <p:cNvSpPr>
              <a:spLocks noChangeArrowheads="1"/>
            </p:cNvSpPr>
            <p:nvPr/>
          </p:nvSpPr>
          <p:spPr bwMode="auto">
            <a:xfrm rot="5400000">
              <a:off x="680" y="912"/>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77" name="Oval 28">
              <a:extLst>
                <a:ext uri="{FF2B5EF4-FFF2-40B4-BE49-F238E27FC236}">
                  <a16:creationId xmlns:a16="http://schemas.microsoft.com/office/drawing/2014/main" id="{BE3511F3-7A04-6C5A-66F6-54074E565CB6}"/>
                </a:ext>
              </a:extLst>
            </p:cNvPr>
            <p:cNvSpPr>
              <a:spLocks noChangeArrowheads="1"/>
            </p:cNvSpPr>
            <p:nvPr/>
          </p:nvSpPr>
          <p:spPr bwMode="auto">
            <a:xfrm rot="5400000">
              <a:off x="726" y="1048"/>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78" name="Oval 29">
              <a:extLst>
                <a:ext uri="{FF2B5EF4-FFF2-40B4-BE49-F238E27FC236}">
                  <a16:creationId xmlns:a16="http://schemas.microsoft.com/office/drawing/2014/main" id="{11A78BB9-0DD9-A63D-A64D-8F768D9A84ED}"/>
                </a:ext>
              </a:extLst>
            </p:cNvPr>
            <p:cNvSpPr>
              <a:spLocks noChangeArrowheads="1"/>
            </p:cNvSpPr>
            <p:nvPr/>
          </p:nvSpPr>
          <p:spPr bwMode="auto">
            <a:xfrm rot="5400000">
              <a:off x="771" y="1184"/>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79" name="Oval 30">
              <a:extLst>
                <a:ext uri="{FF2B5EF4-FFF2-40B4-BE49-F238E27FC236}">
                  <a16:creationId xmlns:a16="http://schemas.microsoft.com/office/drawing/2014/main" id="{9A0DB4AA-D901-A662-DEDD-A7B6D0787711}"/>
                </a:ext>
              </a:extLst>
            </p:cNvPr>
            <p:cNvSpPr>
              <a:spLocks noChangeArrowheads="1"/>
            </p:cNvSpPr>
            <p:nvPr/>
          </p:nvSpPr>
          <p:spPr bwMode="auto">
            <a:xfrm>
              <a:off x="975" y="1389"/>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80" name="Oval 31">
              <a:extLst>
                <a:ext uri="{FF2B5EF4-FFF2-40B4-BE49-F238E27FC236}">
                  <a16:creationId xmlns:a16="http://schemas.microsoft.com/office/drawing/2014/main" id="{0C67A168-9C0C-6872-74A7-4A49DCEC7E11}"/>
                </a:ext>
              </a:extLst>
            </p:cNvPr>
            <p:cNvSpPr>
              <a:spLocks noChangeArrowheads="1"/>
            </p:cNvSpPr>
            <p:nvPr/>
          </p:nvSpPr>
          <p:spPr bwMode="auto">
            <a:xfrm rot="1800000">
              <a:off x="839" y="1298"/>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81" name="Oval 32">
              <a:extLst>
                <a:ext uri="{FF2B5EF4-FFF2-40B4-BE49-F238E27FC236}">
                  <a16:creationId xmlns:a16="http://schemas.microsoft.com/office/drawing/2014/main" id="{6DD05AEF-AC09-E358-C2BC-522483ABC45D}"/>
                </a:ext>
              </a:extLst>
            </p:cNvPr>
            <p:cNvSpPr>
              <a:spLocks noChangeArrowheads="1"/>
            </p:cNvSpPr>
            <p:nvPr/>
          </p:nvSpPr>
          <p:spPr bwMode="auto">
            <a:xfrm rot="-1800000">
              <a:off x="1111" y="1344"/>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82" name="Oval 33">
              <a:extLst>
                <a:ext uri="{FF2B5EF4-FFF2-40B4-BE49-F238E27FC236}">
                  <a16:creationId xmlns:a16="http://schemas.microsoft.com/office/drawing/2014/main" id="{549228A0-F078-38E5-DD1D-5C93E7F42256}"/>
                </a:ext>
              </a:extLst>
            </p:cNvPr>
            <p:cNvSpPr>
              <a:spLocks noChangeArrowheads="1"/>
            </p:cNvSpPr>
            <p:nvPr/>
          </p:nvSpPr>
          <p:spPr bwMode="auto">
            <a:xfrm rot="-2220000">
              <a:off x="1202" y="1253"/>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383" name="Oval 34">
              <a:extLst>
                <a:ext uri="{FF2B5EF4-FFF2-40B4-BE49-F238E27FC236}">
                  <a16:creationId xmlns:a16="http://schemas.microsoft.com/office/drawing/2014/main" id="{61EA14EF-75E6-C35E-BD2D-C6C23E5A3EE8}"/>
                </a:ext>
              </a:extLst>
            </p:cNvPr>
            <p:cNvSpPr>
              <a:spLocks noChangeArrowheads="1"/>
            </p:cNvSpPr>
            <p:nvPr/>
          </p:nvSpPr>
          <p:spPr bwMode="auto">
            <a:xfrm>
              <a:off x="2290" y="391"/>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84" name="Oval 35">
              <a:extLst>
                <a:ext uri="{FF2B5EF4-FFF2-40B4-BE49-F238E27FC236}">
                  <a16:creationId xmlns:a16="http://schemas.microsoft.com/office/drawing/2014/main" id="{7C63AD52-19A5-6BB5-96BD-73242CECF220}"/>
                </a:ext>
              </a:extLst>
            </p:cNvPr>
            <p:cNvSpPr>
              <a:spLocks noChangeArrowheads="1"/>
            </p:cNvSpPr>
            <p:nvPr/>
          </p:nvSpPr>
          <p:spPr bwMode="auto">
            <a:xfrm rot="1980000">
              <a:off x="2453" y="434"/>
              <a:ext cx="136" cy="34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385" name="Oval 36">
              <a:extLst>
                <a:ext uri="{FF2B5EF4-FFF2-40B4-BE49-F238E27FC236}">
                  <a16:creationId xmlns:a16="http://schemas.microsoft.com/office/drawing/2014/main" id="{7C132C36-6CAE-7B08-5118-16AEFCD33E72}"/>
                </a:ext>
              </a:extLst>
            </p:cNvPr>
            <p:cNvSpPr>
              <a:spLocks noChangeArrowheads="1"/>
            </p:cNvSpPr>
            <p:nvPr/>
          </p:nvSpPr>
          <p:spPr bwMode="auto">
            <a:xfrm rot="3000000">
              <a:off x="2563" y="572"/>
              <a:ext cx="136" cy="31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86" name="Oval 37">
              <a:extLst>
                <a:ext uri="{FF2B5EF4-FFF2-40B4-BE49-F238E27FC236}">
                  <a16:creationId xmlns:a16="http://schemas.microsoft.com/office/drawing/2014/main" id="{4FE2EB2D-623A-582A-1B9F-B3A42035D861}"/>
                </a:ext>
              </a:extLst>
            </p:cNvPr>
            <p:cNvSpPr>
              <a:spLocks noChangeArrowheads="1"/>
            </p:cNvSpPr>
            <p:nvPr/>
          </p:nvSpPr>
          <p:spPr bwMode="auto">
            <a:xfrm rot="4200000">
              <a:off x="2629" y="693"/>
              <a:ext cx="123"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87" name="Oval 38">
              <a:extLst>
                <a:ext uri="{FF2B5EF4-FFF2-40B4-BE49-F238E27FC236}">
                  <a16:creationId xmlns:a16="http://schemas.microsoft.com/office/drawing/2014/main" id="{DD286E18-F8CB-A033-01A5-1B978F5AE554}"/>
                </a:ext>
              </a:extLst>
            </p:cNvPr>
            <p:cNvSpPr>
              <a:spLocks noChangeArrowheads="1"/>
            </p:cNvSpPr>
            <p:nvPr/>
          </p:nvSpPr>
          <p:spPr bwMode="auto">
            <a:xfrm rot="5400000">
              <a:off x="2631" y="821"/>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88" name="Oval 39">
              <a:extLst>
                <a:ext uri="{FF2B5EF4-FFF2-40B4-BE49-F238E27FC236}">
                  <a16:creationId xmlns:a16="http://schemas.microsoft.com/office/drawing/2014/main" id="{981AAD9C-A6F6-B41D-DCA7-8464320426C3}"/>
                </a:ext>
              </a:extLst>
            </p:cNvPr>
            <p:cNvSpPr>
              <a:spLocks noChangeArrowheads="1"/>
            </p:cNvSpPr>
            <p:nvPr/>
          </p:nvSpPr>
          <p:spPr bwMode="auto">
            <a:xfrm rot="5400000">
              <a:off x="2631" y="957"/>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89" name="Oval 40">
              <a:extLst>
                <a:ext uri="{FF2B5EF4-FFF2-40B4-BE49-F238E27FC236}">
                  <a16:creationId xmlns:a16="http://schemas.microsoft.com/office/drawing/2014/main" id="{331FD535-D3D9-845A-24B6-8936854F264D}"/>
                </a:ext>
              </a:extLst>
            </p:cNvPr>
            <p:cNvSpPr>
              <a:spLocks noChangeArrowheads="1"/>
            </p:cNvSpPr>
            <p:nvPr/>
          </p:nvSpPr>
          <p:spPr bwMode="auto">
            <a:xfrm rot="-2220000">
              <a:off x="2126" y="491"/>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390" name="Oval 41">
              <a:extLst>
                <a:ext uri="{FF2B5EF4-FFF2-40B4-BE49-F238E27FC236}">
                  <a16:creationId xmlns:a16="http://schemas.microsoft.com/office/drawing/2014/main" id="{DDA48C4C-8B9D-0E9D-F44B-D936D2FB3391}"/>
                </a:ext>
              </a:extLst>
            </p:cNvPr>
            <p:cNvSpPr>
              <a:spLocks noChangeArrowheads="1"/>
            </p:cNvSpPr>
            <p:nvPr/>
          </p:nvSpPr>
          <p:spPr bwMode="auto">
            <a:xfrm rot="-2220000">
              <a:off x="2050" y="622"/>
              <a:ext cx="136" cy="22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391" name="Oval 42">
              <a:extLst>
                <a:ext uri="{FF2B5EF4-FFF2-40B4-BE49-F238E27FC236}">
                  <a16:creationId xmlns:a16="http://schemas.microsoft.com/office/drawing/2014/main" id="{3AE867BD-4018-A8EF-5CA5-DE785AF9760B}"/>
                </a:ext>
              </a:extLst>
            </p:cNvPr>
            <p:cNvSpPr>
              <a:spLocks noChangeArrowheads="1"/>
            </p:cNvSpPr>
            <p:nvPr/>
          </p:nvSpPr>
          <p:spPr bwMode="auto">
            <a:xfrm rot="-3000000">
              <a:off x="1978" y="738"/>
              <a:ext cx="136" cy="22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92" name="Oval 43">
              <a:extLst>
                <a:ext uri="{FF2B5EF4-FFF2-40B4-BE49-F238E27FC236}">
                  <a16:creationId xmlns:a16="http://schemas.microsoft.com/office/drawing/2014/main" id="{55F3EED0-A0BA-446F-6351-CC7428D8CF55}"/>
                </a:ext>
              </a:extLst>
            </p:cNvPr>
            <p:cNvSpPr>
              <a:spLocks noChangeArrowheads="1"/>
            </p:cNvSpPr>
            <p:nvPr/>
          </p:nvSpPr>
          <p:spPr bwMode="auto">
            <a:xfrm rot="5400000">
              <a:off x="1951" y="866"/>
              <a:ext cx="136" cy="27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93" name="Oval 44">
              <a:extLst>
                <a:ext uri="{FF2B5EF4-FFF2-40B4-BE49-F238E27FC236}">
                  <a16:creationId xmlns:a16="http://schemas.microsoft.com/office/drawing/2014/main" id="{A7792320-70FC-C7A6-AD1D-3A08B6F90E6A}"/>
                </a:ext>
              </a:extLst>
            </p:cNvPr>
            <p:cNvSpPr>
              <a:spLocks noChangeArrowheads="1"/>
            </p:cNvSpPr>
            <p:nvPr/>
          </p:nvSpPr>
          <p:spPr bwMode="auto">
            <a:xfrm rot="5400000">
              <a:off x="1973" y="1025"/>
              <a:ext cx="136" cy="22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94" name="Oval 45">
              <a:extLst>
                <a:ext uri="{FF2B5EF4-FFF2-40B4-BE49-F238E27FC236}">
                  <a16:creationId xmlns:a16="http://schemas.microsoft.com/office/drawing/2014/main" id="{CA3DF530-79B9-27C7-0D68-2520F188564E}"/>
                </a:ext>
              </a:extLst>
            </p:cNvPr>
            <p:cNvSpPr>
              <a:spLocks noChangeArrowheads="1"/>
            </p:cNvSpPr>
            <p:nvPr/>
          </p:nvSpPr>
          <p:spPr bwMode="auto">
            <a:xfrm rot="5400000">
              <a:off x="2041" y="1184"/>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95" name="Oval 46">
              <a:extLst>
                <a:ext uri="{FF2B5EF4-FFF2-40B4-BE49-F238E27FC236}">
                  <a16:creationId xmlns:a16="http://schemas.microsoft.com/office/drawing/2014/main" id="{1A053BC0-388B-89A2-E50C-49009407371B}"/>
                </a:ext>
              </a:extLst>
            </p:cNvPr>
            <p:cNvSpPr>
              <a:spLocks noChangeArrowheads="1"/>
            </p:cNvSpPr>
            <p:nvPr/>
          </p:nvSpPr>
          <p:spPr bwMode="auto">
            <a:xfrm rot="1800000">
              <a:off x="2097" y="1294"/>
              <a:ext cx="136" cy="22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96" name="Oval 47">
              <a:extLst>
                <a:ext uri="{FF2B5EF4-FFF2-40B4-BE49-F238E27FC236}">
                  <a16:creationId xmlns:a16="http://schemas.microsoft.com/office/drawing/2014/main" id="{EDF84CD4-BFB5-256A-0FFD-28C13CC50CC8}"/>
                </a:ext>
              </a:extLst>
            </p:cNvPr>
            <p:cNvSpPr>
              <a:spLocks noChangeArrowheads="1"/>
            </p:cNvSpPr>
            <p:nvPr/>
          </p:nvSpPr>
          <p:spPr bwMode="auto">
            <a:xfrm>
              <a:off x="2245" y="1344"/>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97" name="Oval 48">
              <a:extLst>
                <a:ext uri="{FF2B5EF4-FFF2-40B4-BE49-F238E27FC236}">
                  <a16:creationId xmlns:a16="http://schemas.microsoft.com/office/drawing/2014/main" id="{6223EF3F-04DB-509A-6458-FA064DC87EFA}"/>
                </a:ext>
              </a:extLst>
            </p:cNvPr>
            <p:cNvSpPr>
              <a:spLocks noChangeArrowheads="1"/>
            </p:cNvSpPr>
            <p:nvPr/>
          </p:nvSpPr>
          <p:spPr bwMode="auto">
            <a:xfrm rot="-1800000">
              <a:off x="2403" y="1337"/>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398" name="Oval 49">
              <a:extLst>
                <a:ext uri="{FF2B5EF4-FFF2-40B4-BE49-F238E27FC236}">
                  <a16:creationId xmlns:a16="http://schemas.microsoft.com/office/drawing/2014/main" id="{1C0E8108-5264-1898-5254-7F794EC5316B}"/>
                </a:ext>
              </a:extLst>
            </p:cNvPr>
            <p:cNvSpPr>
              <a:spLocks noChangeArrowheads="1"/>
            </p:cNvSpPr>
            <p:nvPr/>
          </p:nvSpPr>
          <p:spPr bwMode="auto">
            <a:xfrm rot="-2220000">
              <a:off x="2512" y="1239"/>
              <a:ext cx="136" cy="31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399" name="Oval 50">
              <a:extLst>
                <a:ext uri="{FF2B5EF4-FFF2-40B4-BE49-F238E27FC236}">
                  <a16:creationId xmlns:a16="http://schemas.microsoft.com/office/drawing/2014/main" id="{4862D3E9-360C-8987-1AE5-314073B5675A}"/>
                </a:ext>
              </a:extLst>
            </p:cNvPr>
            <p:cNvSpPr>
              <a:spLocks noChangeArrowheads="1"/>
            </p:cNvSpPr>
            <p:nvPr/>
          </p:nvSpPr>
          <p:spPr bwMode="auto">
            <a:xfrm rot="-3720000">
              <a:off x="2602" y="1117"/>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00" name="Oval 56">
              <a:extLst>
                <a:ext uri="{FF2B5EF4-FFF2-40B4-BE49-F238E27FC236}">
                  <a16:creationId xmlns:a16="http://schemas.microsoft.com/office/drawing/2014/main" id="{8A96AA81-4BAC-65F7-CEC3-A325F4DA5175}"/>
                </a:ext>
              </a:extLst>
            </p:cNvPr>
            <p:cNvSpPr>
              <a:spLocks noChangeArrowheads="1"/>
            </p:cNvSpPr>
            <p:nvPr/>
          </p:nvSpPr>
          <p:spPr bwMode="auto">
            <a:xfrm>
              <a:off x="3560" y="391"/>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01" name="Oval 57">
              <a:extLst>
                <a:ext uri="{FF2B5EF4-FFF2-40B4-BE49-F238E27FC236}">
                  <a16:creationId xmlns:a16="http://schemas.microsoft.com/office/drawing/2014/main" id="{87BD7609-5D3E-0B12-2366-4A54CBAC1A1C}"/>
                </a:ext>
              </a:extLst>
            </p:cNvPr>
            <p:cNvSpPr>
              <a:spLocks noChangeArrowheads="1"/>
            </p:cNvSpPr>
            <p:nvPr/>
          </p:nvSpPr>
          <p:spPr bwMode="auto">
            <a:xfrm rot="1980000">
              <a:off x="3742" y="346"/>
              <a:ext cx="136" cy="34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02" name="Oval 58">
              <a:extLst>
                <a:ext uri="{FF2B5EF4-FFF2-40B4-BE49-F238E27FC236}">
                  <a16:creationId xmlns:a16="http://schemas.microsoft.com/office/drawing/2014/main" id="{7E91A811-EDF4-9A11-D09B-9BF467A074F8}"/>
                </a:ext>
              </a:extLst>
            </p:cNvPr>
            <p:cNvSpPr>
              <a:spLocks noChangeArrowheads="1"/>
            </p:cNvSpPr>
            <p:nvPr/>
          </p:nvSpPr>
          <p:spPr bwMode="auto">
            <a:xfrm rot="3000000">
              <a:off x="3969" y="255"/>
              <a:ext cx="136" cy="31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03" name="Oval 59">
              <a:extLst>
                <a:ext uri="{FF2B5EF4-FFF2-40B4-BE49-F238E27FC236}">
                  <a16:creationId xmlns:a16="http://schemas.microsoft.com/office/drawing/2014/main" id="{3860BB63-3493-C392-BE8F-A431DBC30E31}"/>
                </a:ext>
              </a:extLst>
            </p:cNvPr>
            <p:cNvSpPr>
              <a:spLocks noChangeArrowheads="1"/>
            </p:cNvSpPr>
            <p:nvPr/>
          </p:nvSpPr>
          <p:spPr bwMode="auto">
            <a:xfrm rot="3000000">
              <a:off x="3787" y="481"/>
              <a:ext cx="136" cy="31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04" name="Oval 60">
              <a:extLst>
                <a:ext uri="{FF2B5EF4-FFF2-40B4-BE49-F238E27FC236}">
                  <a16:creationId xmlns:a16="http://schemas.microsoft.com/office/drawing/2014/main" id="{724D304F-35AC-AF95-AA28-731F4D229D31}"/>
                </a:ext>
              </a:extLst>
            </p:cNvPr>
            <p:cNvSpPr>
              <a:spLocks noChangeArrowheads="1"/>
            </p:cNvSpPr>
            <p:nvPr/>
          </p:nvSpPr>
          <p:spPr bwMode="auto">
            <a:xfrm rot="3000000">
              <a:off x="4060" y="345"/>
              <a:ext cx="136" cy="31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05" name="Oval 61">
              <a:extLst>
                <a:ext uri="{FF2B5EF4-FFF2-40B4-BE49-F238E27FC236}">
                  <a16:creationId xmlns:a16="http://schemas.microsoft.com/office/drawing/2014/main" id="{DFEEDFE4-CEE5-0C5F-84CD-19673B0B4483}"/>
                </a:ext>
              </a:extLst>
            </p:cNvPr>
            <p:cNvSpPr>
              <a:spLocks noChangeArrowheads="1"/>
            </p:cNvSpPr>
            <p:nvPr/>
          </p:nvSpPr>
          <p:spPr bwMode="auto">
            <a:xfrm rot="3000000">
              <a:off x="3953" y="498"/>
              <a:ext cx="123"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06" name="Oval 62">
              <a:extLst>
                <a:ext uri="{FF2B5EF4-FFF2-40B4-BE49-F238E27FC236}">
                  <a16:creationId xmlns:a16="http://schemas.microsoft.com/office/drawing/2014/main" id="{2E5D2D93-BA57-407F-93A9-D8DDED20D1FC}"/>
                </a:ext>
              </a:extLst>
            </p:cNvPr>
            <p:cNvSpPr>
              <a:spLocks noChangeArrowheads="1"/>
            </p:cNvSpPr>
            <p:nvPr/>
          </p:nvSpPr>
          <p:spPr bwMode="auto">
            <a:xfrm rot="5400000">
              <a:off x="3992" y="640"/>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07" name="Oval 63">
              <a:extLst>
                <a:ext uri="{FF2B5EF4-FFF2-40B4-BE49-F238E27FC236}">
                  <a16:creationId xmlns:a16="http://schemas.microsoft.com/office/drawing/2014/main" id="{1AA042A3-2C23-EEB2-B332-E784E75ED34C}"/>
                </a:ext>
              </a:extLst>
            </p:cNvPr>
            <p:cNvSpPr>
              <a:spLocks noChangeArrowheads="1"/>
            </p:cNvSpPr>
            <p:nvPr/>
          </p:nvSpPr>
          <p:spPr bwMode="auto">
            <a:xfrm rot="4200000">
              <a:off x="4134" y="498"/>
              <a:ext cx="123"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08" name="Oval 64">
              <a:extLst>
                <a:ext uri="{FF2B5EF4-FFF2-40B4-BE49-F238E27FC236}">
                  <a16:creationId xmlns:a16="http://schemas.microsoft.com/office/drawing/2014/main" id="{D7B34367-F06C-643D-58DE-A84BE7DDF777}"/>
                </a:ext>
              </a:extLst>
            </p:cNvPr>
            <p:cNvSpPr>
              <a:spLocks noChangeArrowheads="1"/>
            </p:cNvSpPr>
            <p:nvPr/>
          </p:nvSpPr>
          <p:spPr bwMode="auto">
            <a:xfrm rot="5400000">
              <a:off x="3947" y="821"/>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09" name="Oval 65">
              <a:extLst>
                <a:ext uri="{FF2B5EF4-FFF2-40B4-BE49-F238E27FC236}">
                  <a16:creationId xmlns:a16="http://schemas.microsoft.com/office/drawing/2014/main" id="{7AA74B82-24AF-3370-4A30-403F427034D2}"/>
                </a:ext>
              </a:extLst>
            </p:cNvPr>
            <p:cNvSpPr>
              <a:spLocks noChangeArrowheads="1"/>
            </p:cNvSpPr>
            <p:nvPr/>
          </p:nvSpPr>
          <p:spPr bwMode="auto">
            <a:xfrm rot="5400000">
              <a:off x="4083" y="731"/>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10" name="Oval 66">
              <a:extLst>
                <a:ext uri="{FF2B5EF4-FFF2-40B4-BE49-F238E27FC236}">
                  <a16:creationId xmlns:a16="http://schemas.microsoft.com/office/drawing/2014/main" id="{BB892D09-3D8B-4FC6-7321-DCAEFCD38B24}"/>
                </a:ext>
              </a:extLst>
            </p:cNvPr>
            <p:cNvSpPr>
              <a:spLocks noChangeArrowheads="1"/>
            </p:cNvSpPr>
            <p:nvPr/>
          </p:nvSpPr>
          <p:spPr bwMode="auto">
            <a:xfrm rot="5400000">
              <a:off x="3947" y="957"/>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11" name="Oval 67">
              <a:extLst>
                <a:ext uri="{FF2B5EF4-FFF2-40B4-BE49-F238E27FC236}">
                  <a16:creationId xmlns:a16="http://schemas.microsoft.com/office/drawing/2014/main" id="{CD9F27F2-41EC-0AB2-BC92-1BF9EA4CDC6E}"/>
                </a:ext>
              </a:extLst>
            </p:cNvPr>
            <p:cNvSpPr>
              <a:spLocks noChangeArrowheads="1"/>
            </p:cNvSpPr>
            <p:nvPr/>
          </p:nvSpPr>
          <p:spPr bwMode="auto">
            <a:xfrm rot="5400000">
              <a:off x="4083" y="867"/>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12" name="Oval 68">
              <a:extLst>
                <a:ext uri="{FF2B5EF4-FFF2-40B4-BE49-F238E27FC236}">
                  <a16:creationId xmlns:a16="http://schemas.microsoft.com/office/drawing/2014/main" id="{DE27496F-5405-F687-56BA-94A8C351A665}"/>
                </a:ext>
              </a:extLst>
            </p:cNvPr>
            <p:cNvSpPr>
              <a:spLocks noChangeArrowheads="1"/>
            </p:cNvSpPr>
            <p:nvPr/>
          </p:nvSpPr>
          <p:spPr bwMode="auto">
            <a:xfrm rot="-3720000">
              <a:off x="3928" y="1067"/>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13" name="Oval 69">
              <a:extLst>
                <a:ext uri="{FF2B5EF4-FFF2-40B4-BE49-F238E27FC236}">
                  <a16:creationId xmlns:a16="http://schemas.microsoft.com/office/drawing/2014/main" id="{4A916E3B-59B4-045E-87A9-432B2EF642FD}"/>
                </a:ext>
              </a:extLst>
            </p:cNvPr>
            <p:cNvSpPr>
              <a:spLocks noChangeArrowheads="1"/>
            </p:cNvSpPr>
            <p:nvPr/>
          </p:nvSpPr>
          <p:spPr bwMode="auto">
            <a:xfrm rot="-3720000">
              <a:off x="4064" y="1022"/>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14" name="Oval 70">
              <a:extLst>
                <a:ext uri="{FF2B5EF4-FFF2-40B4-BE49-F238E27FC236}">
                  <a16:creationId xmlns:a16="http://schemas.microsoft.com/office/drawing/2014/main" id="{738169FA-4722-C922-082B-D15ADB4023B1}"/>
                </a:ext>
              </a:extLst>
            </p:cNvPr>
            <p:cNvSpPr>
              <a:spLocks noChangeArrowheads="1"/>
            </p:cNvSpPr>
            <p:nvPr/>
          </p:nvSpPr>
          <p:spPr bwMode="auto">
            <a:xfrm rot="-3720000">
              <a:off x="3973" y="1203"/>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15" name="Oval 71">
              <a:extLst>
                <a:ext uri="{FF2B5EF4-FFF2-40B4-BE49-F238E27FC236}">
                  <a16:creationId xmlns:a16="http://schemas.microsoft.com/office/drawing/2014/main" id="{F95906E6-D323-8CB1-1185-3C19876D70C1}"/>
                </a:ext>
              </a:extLst>
            </p:cNvPr>
            <p:cNvSpPr>
              <a:spLocks noChangeArrowheads="1"/>
            </p:cNvSpPr>
            <p:nvPr/>
          </p:nvSpPr>
          <p:spPr bwMode="auto">
            <a:xfrm rot="-2220000">
              <a:off x="3424" y="436"/>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16" name="Oval 72">
              <a:extLst>
                <a:ext uri="{FF2B5EF4-FFF2-40B4-BE49-F238E27FC236}">
                  <a16:creationId xmlns:a16="http://schemas.microsoft.com/office/drawing/2014/main" id="{7A45CB26-0E0F-EA6B-B5AF-7D5C0F991E98}"/>
                </a:ext>
              </a:extLst>
            </p:cNvPr>
            <p:cNvSpPr>
              <a:spLocks noChangeArrowheads="1"/>
            </p:cNvSpPr>
            <p:nvPr/>
          </p:nvSpPr>
          <p:spPr bwMode="auto">
            <a:xfrm rot="-2220000">
              <a:off x="3334" y="572"/>
              <a:ext cx="136" cy="22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17" name="Oval 73">
              <a:extLst>
                <a:ext uri="{FF2B5EF4-FFF2-40B4-BE49-F238E27FC236}">
                  <a16:creationId xmlns:a16="http://schemas.microsoft.com/office/drawing/2014/main" id="{DB258267-D60F-CF5A-0C30-9A2DF3338DF9}"/>
                </a:ext>
              </a:extLst>
            </p:cNvPr>
            <p:cNvSpPr>
              <a:spLocks noChangeArrowheads="1"/>
            </p:cNvSpPr>
            <p:nvPr/>
          </p:nvSpPr>
          <p:spPr bwMode="auto">
            <a:xfrm rot="-3000000">
              <a:off x="3244" y="663"/>
              <a:ext cx="136" cy="22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18" name="Oval 74">
              <a:extLst>
                <a:ext uri="{FF2B5EF4-FFF2-40B4-BE49-F238E27FC236}">
                  <a16:creationId xmlns:a16="http://schemas.microsoft.com/office/drawing/2014/main" id="{DABCB9E4-ADC7-ACF0-2C7D-4FC41053687D}"/>
                </a:ext>
              </a:extLst>
            </p:cNvPr>
            <p:cNvSpPr>
              <a:spLocks noChangeArrowheads="1"/>
            </p:cNvSpPr>
            <p:nvPr/>
          </p:nvSpPr>
          <p:spPr bwMode="auto">
            <a:xfrm rot="5400000">
              <a:off x="3221" y="776"/>
              <a:ext cx="136" cy="27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19" name="Oval 75">
              <a:extLst>
                <a:ext uri="{FF2B5EF4-FFF2-40B4-BE49-F238E27FC236}">
                  <a16:creationId xmlns:a16="http://schemas.microsoft.com/office/drawing/2014/main" id="{AF3F7E2B-FA1B-E641-7025-8A8BCC29861B}"/>
                </a:ext>
              </a:extLst>
            </p:cNvPr>
            <p:cNvSpPr>
              <a:spLocks noChangeArrowheads="1"/>
            </p:cNvSpPr>
            <p:nvPr/>
          </p:nvSpPr>
          <p:spPr bwMode="auto">
            <a:xfrm rot="5400000">
              <a:off x="3244" y="935"/>
              <a:ext cx="136" cy="22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20" name="Oval 76">
              <a:extLst>
                <a:ext uri="{FF2B5EF4-FFF2-40B4-BE49-F238E27FC236}">
                  <a16:creationId xmlns:a16="http://schemas.microsoft.com/office/drawing/2014/main" id="{9910B525-09D6-7D03-D2AF-D850CA8AE62D}"/>
                </a:ext>
              </a:extLst>
            </p:cNvPr>
            <p:cNvSpPr>
              <a:spLocks noChangeArrowheads="1"/>
            </p:cNvSpPr>
            <p:nvPr/>
          </p:nvSpPr>
          <p:spPr bwMode="auto">
            <a:xfrm rot="5400000">
              <a:off x="3266" y="1094"/>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21" name="Oval 77">
              <a:extLst>
                <a:ext uri="{FF2B5EF4-FFF2-40B4-BE49-F238E27FC236}">
                  <a16:creationId xmlns:a16="http://schemas.microsoft.com/office/drawing/2014/main" id="{30534671-8DC4-8D63-0236-A86124B32EA6}"/>
                </a:ext>
              </a:extLst>
            </p:cNvPr>
            <p:cNvSpPr>
              <a:spLocks noChangeArrowheads="1"/>
            </p:cNvSpPr>
            <p:nvPr/>
          </p:nvSpPr>
          <p:spPr bwMode="auto">
            <a:xfrm rot="1800000">
              <a:off x="3288" y="1253"/>
              <a:ext cx="136" cy="22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22" name="Oval 78">
              <a:extLst>
                <a:ext uri="{FF2B5EF4-FFF2-40B4-BE49-F238E27FC236}">
                  <a16:creationId xmlns:a16="http://schemas.microsoft.com/office/drawing/2014/main" id="{4AED2F23-8B3E-9DE4-F4B0-23D00ADC3E97}"/>
                </a:ext>
              </a:extLst>
            </p:cNvPr>
            <p:cNvSpPr>
              <a:spLocks noChangeArrowheads="1"/>
            </p:cNvSpPr>
            <p:nvPr/>
          </p:nvSpPr>
          <p:spPr bwMode="auto">
            <a:xfrm rot="1800000">
              <a:off x="3379" y="1344"/>
              <a:ext cx="136" cy="22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23" name="Oval 79">
              <a:extLst>
                <a:ext uri="{FF2B5EF4-FFF2-40B4-BE49-F238E27FC236}">
                  <a16:creationId xmlns:a16="http://schemas.microsoft.com/office/drawing/2014/main" id="{74C2D496-EEF7-1293-DDC5-737F2AC8868D}"/>
                </a:ext>
              </a:extLst>
            </p:cNvPr>
            <p:cNvSpPr>
              <a:spLocks noChangeArrowheads="1"/>
            </p:cNvSpPr>
            <p:nvPr/>
          </p:nvSpPr>
          <p:spPr bwMode="auto">
            <a:xfrm>
              <a:off x="3515" y="1389"/>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24" name="Oval 80">
              <a:extLst>
                <a:ext uri="{FF2B5EF4-FFF2-40B4-BE49-F238E27FC236}">
                  <a16:creationId xmlns:a16="http://schemas.microsoft.com/office/drawing/2014/main" id="{DF95391E-0193-49DD-E870-14F5EEA7FA9B}"/>
                </a:ext>
              </a:extLst>
            </p:cNvPr>
            <p:cNvSpPr>
              <a:spLocks noChangeArrowheads="1"/>
            </p:cNvSpPr>
            <p:nvPr/>
          </p:nvSpPr>
          <p:spPr bwMode="auto">
            <a:xfrm>
              <a:off x="3651" y="1434"/>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25" name="Oval 81">
              <a:extLst>
                <a:ext uri="{FF2B5EF4-FFF2-40B4-BE49-F238E27FC236}">
                  <a16:creationId xmlns:a16="http://schemas.microsoft.com/office/drawing/2014/main" id="{EC89B8B5-1255-ABF0-2389-3D96ABE670FF}"/>
                </a:ext>
              </a:extLst>
            </p:cNvPr>
            <p:cNvSpPr>
              <a:spLocks noChangeArrowheads="1"/>
            </p:cNvSpPr>
            <p:nvPr/>
          </p:nvSpPr>
          <p:spPr bwMode="auto">
            <a:xfrm rot="-1800000">
              <a:off x="3787" y="1434"/>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26" name="Oval 82">
              <a:extLst>
                <a:ext uri="{FF2B5EF4-FFF2-40B4-BE49-F238E27FC236}">
                  <a16:creationId xmlns:a16="http://schemas.microsoft.com/office/drawing/2014/main" id="{B6508034-6373-2CCF-391D-8B4362C8CA6F}"/>
                </a:ext>
              </a:extLst>
            </p:cNvPr>
            <p:cNvSpPr>
              <a:spLocks noChangeArrowheads="1"/>
            </p:cNvSpPr>
            <p:nvPr/>
          </p:nvSpPr>
          <p:spPr bwMode="auto">
            <a:xfrm rot="-1800000">
              <a:off x="3923" y="1434"/>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27" name="Oval 83">
              <a:extLst>
                <a:ext uri="{FF2B5EF4-FFF2-40B4-BE49-F238E27FC236}">
                  <a16:creationId xmlns:a16="http://schemas.microsoft.com/office/drawing/2014/main" id="{40F5924B-690A-7214-B670-13ACF00A72A3}"/>
                </a:ext>
              </a:extLst>
            </p:cNvPr>
            <p:cNvSpPr>
              <a:spLocks noChangeArrowheads="1"/>
            </p:cNvSpPr>
            <p:nvPr/>
          </p:nvSpPr>
          <p:spPr bwMode="auto">
            <a:xfrm rot="-3720000">
              <a:off x="3973" y="1339"/>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28" name="Oval 84">
              <a:extLst>
                <a:ext uri="{FF2B5EF4-FFF2-40B4-BE49-F238E27FC236}">
                  <a16:creationId xmlns:a16="http://schemas.microsoft.com/office/drawing/2014/main" id="{B0181FA9-02B4-A42D-2018-F57EB891A7B5}"/>
                </a:ext>
              </a:extLst>
            </p:cNvPr>
            <p:cNvSpPr>
              <a:spLocks noChangeArrowheads="1"/>
            </p:cNvSpPr>
            <p:nvPr/>
          </p:nvSpPr>
          <p:spPr bwMode="auto">
            <a:xfrm rot="-3720000">
              <a:off x="4064" y="1294"/>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29" name="Oval 85">
              <a:extLst>
                <a:ext uri="{FF2B5EF4-FFF2-40B4-BE49-F238E27FC236}">
                  <a16:creationId xmlns:a16="http://schemas.microsoft.com/office/drawing/2014/main" id="{73B3E17A-6E4F-858E-3FAB-F9FE136ACD20}"/>
                </a:ext>
              </a:extLst>
            </p:cNvPr>
            <p:cNvSpPr>
              <a:spLocks noChangeArrowheads="1"/>
            </p:cNvSpPr>
            <p:nvPr/>
          </p:nvSpPr>
          <p:spPr bwMode="auto">
            <a:xfrm rot="-3720000">
              <a:off x="4109" y="1158"/>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30" name="Oval 86">
              <a:extLst>
                <a:ext uri="{FF2B5EF4-FFF2-40B4-BE49-F238E27FC236}">
                  <a16:creationId xmlns:a16="http://schemas.microsoft.com/office/drawing/2014/main" id="{E1134CA5-3094-631D-A2E0-75E1B5E7501A}"/>
                </a:ext>
              </a:extLst>
            </p:cNvPr>
            <p:cNvSpPr>
              <a:spLocks noChangeArrowheads="1"/>
            </p:cNvSpPr>
            <p:nvPr/>
          </p:nvSpPr>
          <p:spPr bwMode="auto">
            <a:xfrm>
              <a:off x="4830" y="391"/>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31" name="Oval 87">
              <a:extLst>
                <a:ext uri="{FF2B5EF4-FFF2-40B4-BE49-F238E27FC236}">
                  <a16:creationId xmlns:a16="http://schemas.microsoft.com/office/drawing/2014/main" id="{88917461-D5E7-227B-9E5B-FF2D159DDBAD}"/>
                </a:ext>
              </a:extLst>
            </p:cNvPr>
            <p:cNvSpPr>
              <a:spLocks noChangeArrowheads="1"/>
            </p:cNvSpPr>
            <p:nvPr/>
          </p:nvSpPr>
          <p:spPr bwMode="auto">
            <a:xfrm rot="1980000">
              <a:off x="5012" y="391"/>
              <a:ext cx="136" cy="34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32" name="Oval 88">
              <a:extLst>
                <a:ext uri="{FF2B5EF4-FFF2-40B4-BE49-F238E27FC236}">
                  <a16:creationId xmlns:a16="http://schemas.microsoft.com/office/drawing/2014/main" id="{EC73087D-89BE-111E-00FC-9EBDE7B0D536}"/>
                </a:ext>
              </a:extLst>
            </p:cNvPr>
            <p:cNvSpPr>
              <a:spLocks noChangeArrowheads="1"/>
            </p:cNvSpPr>
            <p:nvPr/>
          </p:nvSpPr>
          <p:spPr bwMode="auto">
            <a:xfrm rot="3000000">
              <a:off x="5148" y="391"/>
              <a:ext cx="136" cy="31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33" name="Oval 89">
              <a:extLst>
                <a:ext uri="{FF2B5EF4-FFF2-40B4-BE49-F238E27FC236}">
                  <a16:creationId xmlns:a16="http://schemas.microsoft.com/office/drawing/2014/main" id="{C460E72A-38E4-F350-A9DE-F81FE30BC485}"/>
                </a:ext>
              </a:extLst>
            </p:cNvPr>
            <p:cNvSpPr>
              <a:spLocks noChangeArrowheads="1"/>
            </p:cNvSpPr>
            <p:nvPr/>
          </p:nvSpPr>
          <p:spPr bwMode="auto">
            <a:xfrm rot="3000000">
              <a:off x="3923" y="617"/>
              <a:ext cx="136" cy="31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34" name="Oval 90">
              <a:extLst>
                <a:ext uri="{FF2B5EF4-FFF2-40B4-BE49-F238E27FC236}">
                  <a16:creationId xmlns:a16="http://schemas.microsoft.com/office/drawing/2014/main" id="{E0CA2315-4599-584E-4938-A956BC6295B5}"/>
                </a:ext>
              </a:extLst>
            </p:cNvPr>
            <p:cNvSpPr>
              <a:spLocks noChangeArrowheads="1"/>
            </p:cNvSpPr>
            <p:nvPr/>
          </p:nvSpPr>
          <p:spPr bwMode="auto">
            <a:xfrm rot="3000000">
              <a:off x="5375" y="28"/>
              <a:ext cx="136" cy="31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35" name="Oval 91">
              <a:extLst>
                <a:ext uri="{FF2B5EF4-FFF2-40B4-BE49-F238E27FC236}">
                  <a16:creationId xmlns:a16="http://schemas.microsoft.com/office/drawing/2014/main" id="{697C13E3-AC1C-4367-B340-F0BE0316C607}"/>
                </a:ext>
              </a:extLst>
            </p:cNvPr>
            <p:cNvSpPr>
              <a:spLocks noChangeArrowheads="1"/>
            </p:cNvSpPr>
            <p:nvPr/>
          </p:nvSpPr>
          <p:spPr bwMode="auto">
            <a:xfrm rot="3000000">
              <a:off x="5284" y="436"/>
              <a:ext cx="136" cy="31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36" name="Oval 92">
              <a:extLst>
                <a:ext uri="{FF2B5EF4-FFF2-40B4-BE49-F238E27FC236}">
                  <a16:creationId xmlns:a16="http://schemas.microsoft.com/office/drawing/2014/main" id="{107EEEB7-F146-408D-73A0-B0101A8AA3D6}"/>
                </a:ext>
              </a:extLst>
            </p:cNvPr>
            <p:cNvSpPr>
              <a:spLocks noChangeArrowheads="1"/>
            </p:cNvSpPr>
            <p:nvPr/>
          </p:nvSpPr>
          <p:spPr bwMode="auto">
            <a:xfrm rot="3000000">
              <a:off x="5148" y="527"/>
              <a:ext cx="136" cy="31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37" name="Oval 93">
              <a:extLst>
                <a:ext uri="{FF2B5EF4-FFF2-40B4-BE49-F238E27FC236}">
                  <a16:creationId xmlns:a16="http://schemas.microsoft.com/office/drawing/2014/main" id="{2254B78B-E9FE-DA79-FCC4-BFC7FF13D825}"/>
                </a:ext>
              </a:extLst>
            </p:cNvPr>
            <p:cNvSpPr>
              <a:spLocks noChangeArrowheads="1"/>
            </p:cNvSpPr>
            <p:nvPr/>
          </p:nvSpPr>
          <p:spPr bwMode="auto">
            <a:xfrm rot="4200000">
              <a:off x="5359" y="498"/>
              <a:ext cx="123"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38" name="Oval 94">
              <a:extLst>
                <a:ext uri="{FF2B5EF4-FFF2-40B4-BE49-F238E27FC236}">
                  <a16:creationId xmlns:a16="http://schemas.microsoft.com/office/drawing/2014/main" id="{DF9BDFF3-B4B7-48D1-50AF-1359D032EC6C}"/>
                </a:ext>
              </a:extLst>
            </p:cNvPr>
            <p:cNvSpPr>
              <a:spLocks noChangeArrowheads="1"/>
            </p:cNvSpPr>
            <p:nvPr/>
          </p:nvSpPr>
          <p:spPr bwMode="auto">
            <a:xfrm rot="5400000">
              <a:off x="5217" y="640"/>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39" name="Oval 95">
              <a:extLst>
                <a:ext uri="{FF2B5EF4-FFF2-40B4-BE49-F238E27FC236}">
                  <a16:creationId xmlns:a16="http://schemas.microsoft.com/office/drawing/2014/main" id="{DC5CAF0D-1775-B977-DD54-0924F17AC8D0}"/>
                </a:ext>
              </a:extLst>
            </p:cNvPr>
            <p:cNvSpPr>
              <a:spLocks noChangeArrowheads="1"/>
            </p:cNvSpPr>
            <p:nvPr/>
          </p:nvSpPr>
          <p:spPr bwMode="auto">
            <a:xfrm rot="5400000">
              <a:off x="5307" y="776"/>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40" name="Oval 96">
              <a:extLst>
                <a:ext uri="{FF2B5EF4-FFF2-40B4-BE49-F238E27FC236}">
                  <a16:creationId xmlns:a16="http://schemas.microsoft.com/office/drawing/2014/main" id="{018E6377-C00F-24CC-EA08-AF76B359561D}"/>
                </a:ext>
              </a:extLst>
            </p:cNvPr>
            <p:cNvSpPr>
              <a:spLocks noChangeArrowheads="1"/>
            </p:cNvSpPr>
            <p:nvPr/>
          </p:nvSpPr>
          <p:spPr bwMode="auto">
            <a:xfrm rot="-3720000">
              <a:off x="5379" y="1747"/>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41" name="Oval 97">
              <a:extLst>
                <a:ext uri="{FF2B5EF4-FFF2-40B4-BE49-F238E27FC236}">
                  <a16:creationId xmlns:a16="http://schemas.microsoft.com/office/drawing/2014/main" id="{213C55AC-DC65-E479-7334-D79E62891D4D}"/>
                </a:ext>
              </a:extLst>
            </p:cNvPr>
            <p:cNvSpPr>
              <a:spLocks noChangeArrowheads="1"/>
            </p:cNvSpPr>
            <p:nvPr/>
          </p:nvSpPr>
          <p:spPr bwMode="auto">
            <a:xfrm rot="-3720000">
              <a:off x="5334" y="1521"/>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42" name="Oval 98">
              <a:extLst>
                <a:ext uri="{FF2B5EF4-FFF2-40B4-BE49-F238E27FC236}">
                  <a16:creationId xmlns:a16="http://schemas.microsoft.com/office/drawing/2014/main" id="{504AEA35-D1EA-A084-380E-0EF6AA5E0194}"/>
                </a:ext>
              </a:extLst>
            </p:cNvPr>
            <p:cNvSpPr>
              <a:spLocks noChangeArrowheads="1"/>
            </p:cNvSpPr>
            <p:nvPr/>
          </p:nvSpPr>
          <p:spPr bwMode="auto">
            <a:xfrm rot="-3720000">
              <a:off x="5152" y="1294"/>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43" name="Oval 99">
              <a:extLst>
                <a:ext uri="{FF2B5EF4-FFF2-40B4-BE49-F238E27FC236}">
                  <a16:creationId xmlns:a16="http://schemas.microsoft.com/office/drawing/2014/main" id="{562C314F-0361-04BF-24E7-296C24DD9397}"/>
                </a:ext>
              </a:extLst>
            </p:cNvPr>
            <p:cNvSpPr>
              <a:spLocks noChangeArrowheads="1"/>
            </p:cNvSpPr>
            <p:nvPr/>
          </p:nvSpPr>
          <p:spPr bwMode="auto">
            <a:xfrm rot="-3720000">
              <a:off x="5288" y="1249"/>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44" name="Oval 100">
              <a:extLst>
                <a:ext uri="{FF2B5EF4-FFF2-40B4-BE49-F238E27FC236}">
                  <a16:creationId xmlns:a16="http://schemas.microsoft.com/office/drawing/2014/main" id="{398886B0-F6CA-71C6-E9BA-54AF224ADB58}"/>
                </a:ext>
              </a:extLst>
            </p:cNvPr>
            <p:cNvSpPr>
              <a:spLocks noChangeArrowheads="1"/>
            </p:cNvSpPr>
            <p:nvPr/>
          </p:nvSpPr>
          <p:spPr bwMode="auto">
            <a:xfrm rot="5400000">
              <a:off x="5262" y="912"/>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45" name="Oval 101">
              <a:extLst>
                <a:ext uri="{FF2B5EF4-FFF2-40B4-BE49-F238E27FC236}">
                  <a16:creationId xmlns:a16="http://schemas.microsoft.com/office/drawing/2014/main" id="{D1AD4CEA-9645-11BF-2038-DBA230A53A6B}"/>
                </a:ext>
              </a:extLst>
            </p:cNvPr>
            <p:cNvSpPr>
              <a:spLocks noChangeArrowheads="1"/>
            </p:cNvSpPr>
            <p:nvPr/>
          </p:nvSpPr>
          <p:spPr bwMode="auto">
            <a:xfrm rot="-3720000">
              <a:off x="5537" y="1249"/>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46" name="Oval 102">
              <a:extLst>
                <a:ext uri="{FF2B5EF4-FFF2-40B4-BE49-F238E27FC236}">
                  <a16:creationId xmlns:a16="http://schemas.microsoft.com/office/drawing/2014/main" id="{63CDAC26-E2BA-983A-608D-CA93C9306951}"/>
                </a:ext>
              </a:extLst>
            </p:cNvPr>
            <p:cNvSpPr>
              <a:spLocks noChangeArrowheads="1"/>
            </p:cNvSpPr>
            <p:nvPr/>
          </p:nvSpPr>
          <p:spPr bwMode="auto">
            <a:xfrm rot="-3720000">
              <a:off x="5243" y="1112"/>
              <a:ext cx="127" cy="318"/>
            </a:xfrm>
            <a:prstGeom prst="ellipse">
              <a:avLst/>
            </a:prstGeom>
            <a:solidFill>
              <a:schemeClr val="accent1"/>
            </a:solidFill>
            <a:ln w="9525">
              <a:solidFill>
                <a:schemeClr val="tx1"/>
              </a:solidFill>
              <a:round/>
              <a:headEnd/>
              <a:tailEnd/>
            </a:ln>
          </p:spPr>
          <p:txBody>
            <a:bodyPr vert="eaVert"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47" name="Oval 103">
              <a:extLst>
                <a:ext uri="{FF2B5EF4-FFF2-40B4-BE49-F238E27FC236}">
                  <a16:creationId xmlns:a16="http://schemas.microsoft.com/office/drawing/2014/main" id="{C7A2AD49-B793-C9A4-564C-D812BC274E55}"/>
                </a:ext>
              </a:extLst>
            </p:cNvPr>
            <p:cNvSpPr>
              <a:spLocks noChangeArrowheads="1"/>
            </p:cNvSpPr>
            <p:nvPr/>
          </p:nvSpPr>
          <p:spPr bwMode="auto">
            <a:xfrm rot="5400000">
              <a:off x="5353" y="1003"/>
              <a:ext cx="136" cy="3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48" name="Oval 104">
              <a:extLst>
                <a:ext uri="{FF2B5EF4-FFF2-40B4-BE49-F238E27FC236}">
                  <a16:creationId xmlns:a16="http://schemas.microsoft.com/office/drawing/2014/main" id="{C9EF5BFE-8214-C686-E43F-E98C7ECEEC41}"/>
                </a:ext>
              </a:extLst>
            </p:cNvPr>
            <p:cNvSpPr>
              <a:spLocks noChangeArrowheads="1"/>
            </p:cNvSpPr>
            <p:nvPr/>
          </p:nvSpPr>
          <p:spPr bwMode="auto">
            <a:xfrm rot="3000000">
              <a:off x="5511" y="164"/>
              <a:ext cx="136" cy="31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49" name="Oval 105">
              <a:extLst>
                <a:ext uri="{FF2B5EF4-FFF2-40B4-BE49-F238E27FC236}">
                  <a16:creationId xmlns:a16="http://schemas.microsoft.com/office/drawing/2014/main" id="{F398843E-BFEF-0F8B-9106-A1F54C106071}"/>
                </a:ext>
              </a:extLst>
            </p:cNvPr>
            <p:cNvSpPr>
              <a:spLocks noChangeArrowheads="1"/>
            </p:cNvSpPr>
            <p:nvPr/>
          </p:nvSpPr>
          <p:spPr bwMode="auto">
            <a:xfrm rot="-2220000">
              <a:off x="4649" y="436"/>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50" name="Oval 106">
              <a:extLst>
                <a:ext uri="{FF2B5EF4-FFF2-40B4-BE49-F238E27FC236}">
                  <a16:creationId xmlns:a16="http://schemas.microsoft.com/office/drawing/2014/main" id="{F8DF6FDE-84AA-C966-1B09-5B53EAC0B58B}"/>
                </a:ext>
              </a:extLst>
            </p:cNvPr>
            <p:cNvSpPr>
              <a:spLocks noChangeArrowheads="1"/>
            </p:cNvSpPr>
            <p:nvPr/>
          </p:nvSpPr>
          <p:spPr bwMode="auto">
            <a:xfrm rot="-2220000">
              <a:off x="4558" y="572"/>
              <a:ext cx="136" cy="22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GB" altLang="el-GR" sz="1600" b="1" i="1">
                <a:solidFill>
                  <a:srgbClr val="00CC00"/>
                </a:solidFill>
              </a:endParaRPr>
            </a:p>
          </p:txBody>
        </p:sp>
        <p:sp>
          <p:nvSpPr>
            <p:cNvPr id="13451" name="Oval 107">
              <a:extLst>
                <a:ext uri="{FF2B5EF4-FFF2-40B4-BE49-F238E27FC236}">
                  <a16:creationId xmlns:a16="http://schemas.microsoft.com/office/drawing/2014/main" id="{56899EF5-B052-080E-FFFE-8388D4C4A5C9}"/>
                </a:ext>
              </a:extLst>
            </p:cNvPr>
            <p:cNvSpPr>
              <a:spLocks noChangeArrowheads="1"/>
            </p:cNvSpPr>
            <p:nvPr/>
          </p:nvSpPr>
          <p:spPr bwMode="auto">
            <a:xfrm rot="-3000000">
              <a:off x="4514" y="708"/>
              <a:ext cx="136" cy="22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52" name="Oval 108">
              <a:extLst>
                <a:ext uri="{FF2B5EF4-FFF2-40B4-BE49-F238E27FC236}">
                  <a16:creationId xmlns:a16="http://schemas.microsoft.com/office/drawing/2014/main" id="{71CE9F78-15B1-218A-A0CB-85947039B0CD}"/>
                </a:ext>
              </a:extLst>
            </p:cNvPr>
            <p:cNvSpPr>
              <a:spLocks noChangeArrowheads="1"/>
            </p:cNvSpPr>
            <p:nvPr/>
          </p:nvSpPr>
          <p:spPr bwMode="auto">
            <a:xfrm rot="5400000">
              <a:off x="4491" y="821"/>
              <a:ext cx="136" cy="27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53" name="Oval 109">
              <a:extLst>
                <a:ext uri="{FF2B5EF4-FFF2-40B4-BE49-F238E27FC236}">
                  <a16:creationId xmlns:a16="http://schemas.microsoft.com/office/drawing/2014/main" id="{089DC58F-E382-67F9-1298-D8D0D3CEBF0E}"/>
                </a:ext>
              </a:extLst>
            </p:cNvPr>
            <p:cNvSpPr>
              <a:spLocks noChangeArrowheads="1"/>
            </p:cNvSpPr>
            <p:nvPr/>
          </p:nvSpPr>
          <p:spPr bwMode="auto">
            <a:xfrm rot="5400000">
              <a:off x="4514" y="980"/>
              <a:ext cx="136" cy="22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54" name="Oval 110">
              <a:extLst>
                <a:ext uri="{FF2B5EF4-FFF2-40B4-BE49-F238E27FC236}">
                  <a16:creationId xmlns:a16="http://schemas.microsoft.com/office/drawing/2014/main" id="{2DB18742-E4E6-9B2F-5F07-96A5E682B61B}"/>
                </a:ext>
              </a:extLst>
            </p:cNvPr>
            <p:cNvSpPr>
              <a:spLocks noChangeArrowheads="1"/>
            </p:cNvSpPr>
            <p:nvPr/>
          </p:nvSpPr>
          <p:spPr bwMode="auto">
            <a:xfrm rot="5400000">
              <a:off x="4536" y="1139"/>
              <a:ext cx="136" cy="18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55" name="Oval 111">
              <a:extLst>
                <a:ext uri="{FF2B5EF4-FFF2-40B4-BE49-F238E27FC236}">
                  <a16:creationId xmlns:a16="http://schemas.microsoft.com/office/drawing/2014/main" id="{41728AD8-591B-9D74-8F71-7FFE6CB1DC7E}"/>
                </a:ext>
              </a:extLst>
            </p:cNvPr>
            <p:cNvSpPr>
              <a:spLocks noChangeArrowheads="1"/>
            </p:cNvSpPr>
            <p:nvPr/>
          </p:nvSpPr>
          <p:spPr bwMode="auto">
            <a:xfrm rot="1800000">
              <a:off x="4558" y="1253"/>
              <a:ext cx="136" cy="22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56" name="Oval 112">
              <a:extLst>
                <a:ext uri="{FF2B5EF4-FFF2-40B4-BE49-F238E27FC236}">
                  <a16:creationId xmlns:a16="http://schemas.microsoft.com/office/drawing/2014/main" id="{1C974A47-847F-0D16-C7C6-2EBD16CCE6CD}"/>
                </a:ext>
              </a:extLst>
            </p:cNvPr>
            <p:cNvSpPr>
              <a:spLocks noChangeArrowheads="1"/>
            </p:cNvSpPr>
            <p:nvPr/>
          </p:nvSpPr>
          <p:spPr bwMode="auto">
            <a:xfrm rot="1800000">
              <a:off x="4649" y="1298"/>
              <a:ext cx="136" cy="22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57" name="Oval 113">
              <a:extLst>
                <a:ext uri="{FF2B5EF4-FFF2-40B4-BE49-F238E27FC236}">
                  <a16:creationId xmlns:a16="http://schemas.microsoft.com/office/drawing/2014/main" id="{51E86C80-2122-6564-2424-15D307368D46}"/>
                </a:ext>
              </a:extLst>
            </p:cNvPr>
            <p:cNvSpPr>
              <a:spLocks noChangeArrowheads="1"/>
            </p:cNvSpPr>
            <p:nvPr/>
          </p:nvSpPr>
          <p:spPr bwMode="auto">
            <a:xfrm>
              <a:off x="4740" y="1434"/>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58" name="Oval 114">
              <a:extLst>
                <a:ext uri="{FF2B5EF4-FFF2-40B4-BE49-F238E27FC236}">
                  <a16:creationId xmlns:a16="http://schemas.microsoft.com/office/drawing/2014/main" id="{5181D8F8-92BE-2F0C-F335-3AF021ACDCB8}"/>
                </a:ext>
              </a:extLst>
            </p:cNvPr>
            <p:cNvSpPr>
              <a:spLocks noChangeArrowheads="1"/>
            </p:cNvSpPr>
            <p:nvPr/>
          </p:nvSpPr>
          <p:spPr bwMode="auto">
            <a:xfrm>
              <a:off x="4830" y="1480"/>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59" name="Oval 115">
              <a:extLst>
                <a:ext uri="{FF2B5EF4-FFF2-40B4-BE49-F238E27FC236}">
                  <a16:creationId xmlns:a16="http://schemas.microsoft.com/office/drawing/2014/main" id="{1CF9CC2A-A385-3704-009E-68D82A18F4AF}"/>
                </a:ext>
              </a:extLst>
            </p:cNvPr>
            <p:cNvSpPr>
              <a:spLocks noChangeArrowheads="1"/>
            </p:cNvSpPr>
            <p:nvPr/>
          </p:nvSpPr>
          <p:spPr bwMode="auto">
            <a:xfrm rot="-1800000">
              <a:off x="4921" y="1480"/>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60" name="Oval 116">
              <a:extLst>
                <a:ext uri="{FF2B5EF4-FFF2-40B4-BE49-F238E27FC236}">
                  <a16:creationId xmlns:a16="http://schemas.microsoft.com/office/drawing/2014/main" id="{3332A33B-5AA1-9A6E-D514-EEA1BC6822B9}"/>
                </a:ext>
              </a:extLst>
            </p:cNvPr>
            <p:cNvSpPr>
              <a:spLocks noChangeArrowheads="1"/>
            </p:cNvSpPr>
            <p:nvPr/>
          </p:nvSpPr>
          <p:spPr bwMode="auto">
            <a:xfrm rot="-1800000">
              <a:off x="5012" y="1480"/>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sp>
          <p:nvSpPr>
            <p:cNvPr id="13461" name="Oval 117">
              <a:extLst>
                <a:ext uri="{FF2B5EF4-FFF2-40B4-BE49-F238E27FC236}">
                  <a16:creationId xmlns:a16="http://schemas.microsoft.com/office/drawing/2014/main" id="{A16EE070-01F1-6FD6-60BA-F827FF28913B}"/>
                </a:ext>
              </a:extLst>
            </p:cNvPr>
            <p:cNvSpPr>
              <a:spLocks noChangeArrowheads="1"/>
            </p:cNvSpPr>
            <p:nvPr/>
          </p:nvSpPr>
          <p:spPr bwMode="auto">
            <a:xfrm rot="-1800000">
              <a:off x="5103" y="1434"/>
              <a:ext cx="136" cy="272"/>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pSp>
      <p:sp>
        <p:nvSpPr>
          <p:cNvPr id="13316" name="Oval 10">
            <a:extLst>
              <a:ext uri="{FF2B5EF4-FFF2-40B4-BE49-F238E27FC236}">
                <a16:creationId xmlns:a16="http://schemas.microsoft.com/office/drawing/2014/main" id="{19A05091-2367-E78F-3FB1-6924E4CD52C4}"/>
              </a:ext>
            </a:extLst>
          </p:cNvPr>
          <p:cNvSpPr>
            <a:spLocks noChangeArrowheads="1"/>
          </p:cNvSpPr>
          <p:nvPr/>
        </p:nvSpPr>
        <p:spPr bwMode="auto">
          <a:xfrm>
            <a:off x="4440239" y="3213100"/>
            <a:ext cx="4249737" cy="1524000"/>
          </a:xfrm>
          <a:prstGeom prst="ellipse">
            <a:avLst/>
          </a:prstGeom>
          <a:solidFill>
            <a:schemeClr val="bg1"/>
          </a:solidFill>
          <a:ln w="38100">
            <a:solidFill>
              <a:srgbClr val="0070C0"/>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endParaRPr lang="el-GR" altLang="el-GR" sz="1600" b="1" i="1">
              <a:solidFill>
                <a:srgbClr val="00CC00"/>
              </a:solidFill>
            </a:endParaRPr>
          </a:p>
        </p:txBody>
      </p:sp>
      <p:graphicFrame>
        <p:nvGraphicFramePr>
          <p:cNvPr id="13317" name="Object 2">
            <a:extLst>
              <a:ext uri="{FF2B5EF4-FFF2-40B4-BE49-F238E27FC236}">
                <a16:creationId xmlns:a16="http://schemas.microsoft.com/office/drawing/2014/main" id="{347124D5-1E6D-0B28-22A2-C8018D5C630F}"/>
              </a:ext>
            </a:extLst>
          </p:cNvPr>
          <p:cNvGraphicFramePr>
            <a:graphicFrameLocks noChangeAspect="1"/>
          </p:cNvGraphicFramePr>
          <p:nvPr/>
        </p:nvGraphicFramePr>
        <p:xfrm>
          <a:off x="7967663" y="1989138"/>
          <a:ext cx="976312" cy="1358900"/>
        </p:xfrm>
        <a:graphic>
          <a:graphicData uri="http://schemas.openxmlformats.org/presentationml/2006/ole">
            <mc:AlternateContent xmlns:mc="http://schemas.openxmlformats.org/markup-compatibility/2006">
              <mc:Choice xmlns:v="urn:schemas-microsoft-com:vml" Requires="v">
                <p:oleObj name="CorelDRAW" r:id="rId3" imgW="0" imgH="0" progId="CorelDRAW.Graphic.12">
                  <p:embed/>
                </p:oleObj>
              </mc:Choice>
              <mc:Fallback>
                <p:oleObj name="CorelDRAW" r:id="rId3" imgW="0" imgH="0" progId="CorelDRAW.Graphic.12">
                  <p:embed/>
                  <p:pic>
                    <p:nvPicPr>
                      <p:cNvPr id="13317" name="Object 2">
                        <a:extLst>
                          <a:ext uri="{FF2B5EF4-FFF2-40B4-BE49-F238E27FC236}">
                            <a16:creationId xmlns:a16="http://schemas.microsoft.com/office/drawing/2014/main" id="{347124D5-1E6D-0B28-22A2-C8018D5C630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invGray">
                      <a:xfrm>
                        <a:off x="7967663" y="1989138"/>
                        <a:ext cx="976312"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Text Box 13">
            <a:extLst>
              <a:ext uri="{FF2B5EF4-FFF2-40B4-BE49-F238E27FC236}">
                <a16:creationId xmlns:a16="http://schemas.microsoft.com/office/drawing/2014/main" id="{0CA025A9-50E9-15B1-9FE7-245E70663A80}"/>
              </a:ext>
            </a:extLst>
          </p:cNvPr>
          <p:cNvSpPr txBox="1">
            <a:spLocks noChangeArrowheads="1"/>
          </p:cNvSpPr>
          <p:nvPr/>
        </p:nvSpPr>
        <p:spPr bwMode="auto">
          <a:xfrm>
            <a:off x="6311901" y="3213101"/>
            <a:ext cx="881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r>
              <a:rPr lang="en-US" altLang="el-GR" sz="1400" b="1" i="1">
                <a:solidFill>
                  <a:srgbClr val="FF3300"/>
                </a:solidFill>
              </a:rPr>
              <a:t>Nucleus</a:t>
            </a:r>
          </a:p>
        </p:txBody>
      </p:sp>
      <p:sp>
        <p:nvSpPr>
          <p:cNvPr id="13319" name="Text Box 13">
            <a:extLst>
              <a:ext uri="{FF2B5EF4-FFF2-40B4-BE49-F238E27FC236}">
                <a16:creationId xmlns:a16="http://schemas.microsoft.com/office/drawing/2014/main" id="{C1471777-FBD0-37F6-9080-636194DDCCEC}"/>
              </a:ext>
            </a:extLst>
          </p:cNvPr>
          <p:cNvSpPr txBox="1">
            <a:spLocks noChangeArrowheads="1"/>
          </p:cNvSpPr>
          <p:nvPr/>
        </p:nvSpPr>
        <p:spPr bwMode="auto">
          <a:xfrm>
            <a:off x="8920163" y="2492375"/>
            <a:ext cx="63976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r>
              <a:rPr lang="en-US" altLang="el-GR" sz="1600" b="1">
                <a:solidFill>
                  <a:srgbClr val="FF0000"/>
                </a:solidFill>
              </a:rPr>
              <a:t>ECM</a:t>
            </a:r>
          </a:p>
        </p:txBody>
      </p:sp>
      <p:sp>
        <p:nvSpPr>
          <p:cNvPr id="13320" name="Rectangle 14">
            <a:extLst>
              <a:ext uri="{FF2B5EF4-FFF2-40B4-BE49-F238E27FC236}">
                <a16:creationId xmlns:a16="http://schemas.microsoft.com/office/drawing/2014/main" id="{8033F678-EC17-4BF7-0EB6-1279A7D44204}"/>
              </a:ext>
            </a:extLst>
          </p:cNvPr>
          <p:cNvSpPr>
            <a:spLocks noChangeArrowheads="1"/>
          </p:cNvSpPr>
          <p:nvPr/>
        </p:nvSpPr>
        <p:spPr bwMode="auto">
          <a:xfrm>
            <a:off x="4872039" y="3860801"/>
            <a:ext cx="573087" cy="360363"/>
          </a:xfrm>
          <a:prstGeom prst="rect">
            <a:avLst/>
          </a:prstGeom>
          <a:solidFill>
            <a:srgbClr val="00FFFF"/>
          </a:solidFill>
          <a:ln w="9525">
            <a:solidFill>
              <a:srgbClr val="00FFFF"/>
            </a:solidFill>
            <a:miter lim="800000"/>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GB" altLang="el-GR" sz="1200" b="1" i="1">
                <a:solidFill>
                  <a:srgbClr val="000000"/>
                </a:solidFill>
              </a:rPr>
              <a:t>TFs</a:t>
            </a:r>
            <a:endParaRPr lang="el-GR" altLang="el-GR" sz="1200" b="1" i="1">
              <a:solidFill>
                <a:srgbClr val="000000"/>
              </a:solidFill>
            </a:endParaRPr>
          </a:p>
        </p:txBody>
      </p:sp>
      <p:sp>
        <p:nvSpPr>
          <p:cNvPr id="13321" name="AutoShape 16">
            <a:extLst>
              <a:ext uri="{FF2B5EF4-FFF2-40B4-BE49-F238E27FC236}">
                <a16:creationId xmlns:a16="http://schemas.microsoft.com/office/drawing/2014/main" id="{EC48E91E-9776-2ADE-E149-1E142D70CF11}"/>
              </a:ext>
            </a:extLst>
          </p:cNvPr>
          <p:cNvSpPr>
            <a:spLocks noChangeArrowheads="1"/>
          </p:cNvSpPr>
          <p:nvPr/>
        </p:nvSpPr>
        <p:spPr bwMode="auto">
          <a:xfrm>
            <a:off x="5591176" y="3933825"/>
            <a:ext cx="574675" cy="292100"/>
          </a:xfrm>
          <a:prstGeom prst="hexagon">
            <a:avLst>
              <a:gd name="adj" fmla="val 27899"/>
              <a:gd name="vf" fmla="val 115470"/>
            </a:avLst>
          </a:prstGeom>
          <a:solidFill>
            <a:srgbClr val="993366"/>
          </a:solidFill>
          <a:ln w="9525">
            <a:solidFill>
              <a:srgbClr val="993366"/>
            </a:solidFill>
            <a:miter lim="800000"/>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US" altLang="el-GR" sz="1200" b="1" i="1">
                <a:solidFill>
                  <a:srgbClr val="000000"/>
                </a:solidFill>
              </a:rPr>
              <a:t>BTM</a:t>
            </a:r>
          </a:p>
        </p:txBody>
      </p:sp>
      <p:sp>
        <p:nvSpPr>
          <p:cNvPr id="13322" name="Oval 17">
            <a:extLst>
              <a:ext uri="{FF2B5EF4-FFF2-40B4-BE49-F238E27FC236}">
                <a16:creationId xmlns:a16="http://schemas.microsoft.com/office/drawing/2014/main" id="{B17EBDB4-4D45-342D-AE8A-99B7E5522C03}"/>
              </a:ext>
            </a:extLst>
          </p:cNvPr>
          <p:cNvSpPr>
            <a:spLocks noChangeArrowheads="1"/>
          </p:cNvSpPr>
          <p:nvPr/>
        </p:nvSpPr>
        <p:spPr bwMode="auto">
          <a:xfrm>
            <a:off x="5087939" y="3644901"/>
            <a:ext cx="1368425" cy="257175"/>
          </a:xfrm>
          <a:prstGeom prst="ellipse">
            <a:avLst/>
          </a:prstGeom>
          <a:solidFill>
            <a:schemeClr val="folHlink"/>
          </a:solidFill>
          <a:ln w="9525">
            <a:solidFill>
              <a:schemeClr val="folHlink"/>
            </a:solidFill>
            <a:round/>
            <a:headEnd/>
            <a:tailEnd/>
          </a:ln>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US" altLang="el-GR" sz="1200" b="1" i="1">
                <a:solidFill>
                  <a:srgbClr val="000000"/>
                </a:solidFill>
              </a:rPr>
              <a:t>Co-factors</a:t>
            </a:r>
            <a:endParaRPr lang="en-GB" altLang="el-GR" sz="1200" b="1" i="1">
              <a:solidFill>
                <a:srgbClr val="000000"/>
              </a:solidFill>
            </a:endParaRPr>
          </a:p>
        </p:txBody>
      </p:sp>
      <p:sp>
        <p:nvSpPr>
          <p:cNvPr id="242" name="Rectangle 22">
            <a:extLst>
              <a:ext uri="{FF2B5EF4-FFF2-40B4-BE49-F238E27FC236}">
                <a16:creationId xmlns:a16="http://schemas.microsoft.com/office/drawing/2014/main" id="{6BB1BD02-CAD9-BA58-706C-17BF56371E7A}"/>
              </a:ext>
            </a:extLst>
          </p:cNvPr>
          <p:cNvSpPr>
            <a:spLocks noChangeArrowheads="1"/>
          </p:cNvSpPr>
          <p:nvPr/>
        </p:nvSpPr>
        <p:spPr bwMode="auto">
          <a:xfrm>
            <a:off x="6383338" y="3933826"/>
            <a:ext cx="2133600" cy="288925"/>
          </a:xfrm>
          <a:prstGeom prst="rect">
            <a:avLst/>
          </a:prstGeom>
          <a:solidFill>
            <a:schemeClr val="accent1">
              <a:lumMod val="90000"/>
            </a:schemeClr>
          </a:solidFill>
          <a:ln w="25400">
            <a:solidFill>
              <a:schemeClr val="accent1">
                <a:lumMod val="90000"/>
              </a:schemeClr>
            </a:solidFill>
            <a:miter lim="800000"/>
            <a:headEnd/>
            <a:tailEnd/>
          </a:ln>
        </p:spPr>
        <p:txBody>
          <a:bodyPr wrap="none" anchor="ctr"/>
          <a:lstStyle/>
          <a:p>
            <a:pPr algn="ctr" eaLnBrk="0" fontAlgn="base" hangingPunct="0">
              <a:lnSpc>
                <a:spcPct val="97000"/>
              </a:lnSpc>
              <a:spcBef>
                <a:spcPct val="0"/>
              </a:spcBef>
              <a:spcAft>
                <a:spcPct val="0"/>
              </a:spcAft>
              <a:buClr>
                <a:srgbClr val="000000"/>
              </a:buClr>
              <a:buSzPct val="100000"/>
              <a:defRPr/>
            </a:pPr>
            <a:r>
              <a:rPr lang="en-US" sz="1200" b="1" i="1" dirty="0">
                <a:solidFill>
                  <a:srgbClr val="000000"/>
                </a:solidFill>
                <a:latin typeface="Arial" charset="0"/>
              </a:rPr>
              <a:t>Target gene transcription</a:t>
            </a:r>
            <a:endParaRPr lang="en-GB" sz="1200" b="1" i="1" dirty="0">
              <a:solidFill>
                <a:srgbClr val="000000"/>
              </a:solidFill>
              <a:latin typeface="Arial" charset="0"/>
            </a:endParaRPr>
          </a:p>
        </p:txBody>
      </p:sp>
      <p:sp>
        <p:nvSpPr>
          <p:cNvPr id="13324" name="Line 23">
            <a:extLst>
              <a:ext uri="{FF2B5EF4-FFF2-40B4-BE49-F238E27FC236}">
                <a16:creationId xmlns:a16="http://schemas.microsoft.com/office/drawing/2014/main" id="{07ECE965-F469-3191-8B15-F722D9D51FDB}"/>
              </a:ext>
            </a:extLst>
          </p:cNvPr>
          <p:cNvSpPr>
            <a:spLocks noChangeShapeType="1"/>
          </p:cNvSpPr>
          <p:nvPr/>
        </p:nvSpPr>
        <p:spPr bwMode="auto">
          <a:xfrm>
            <a:off x="7175500" y="3716339"/>
            <a:ext cx="0" cy="2111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13325" name="Line 24">
            <a:extLst>
              <a:ext uri="{FF2B5EF4-FFF2-40B4-BE49-F238E27FC236}">
                <a16:creationId xmlns:a16="http://schemas.microsoft.com/office/drawing/2014/main" id="{4382CC81-7EDC-EA83-D0AC-5D849245F007}"/>
              </a:ext>
            </a:extLst>
          </p:cNvPr>
          <p:cNvSpPr>
            <a:spLocks noChangeShapeType="1"/>
          </p:cNvSpPr>
          <p:nvPr/>
        </p:nvSpPr>
        <p:spPr bwMode="auto">
          <a:xfrm>
            <a:off x="7175501" y="3716338"/>
            <a:ext cx="7921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sp>
        <p:nvSpPr>
          <p:cNvPr id="13326" name="Oval 10">
            <a:extLst>
              <a:ext uri="{FF2B5EF4-FFF2-40B4-BE49-F238E27FC236}">
                <a16:creationId xmlns:a16="http://schemas.microsoft.com/office/drawing/2014/main" id="{B354F04C-2B19-AE80-8AFE-9D574659217A}"/>
              </a:ext>
            </a:extLst>
          </p:cNvPr>
          <p:cNvSpPr>
            <a:spLocks noChangeArrowheads="1"/>
          </p:cNvSpPr>
          <p:nvPr/>
        </p:nvSpPr>
        <p:spPr bwMode="auto">
          <a:xfrm>
            <a:off x="1703389" y="3141663"/>
            <a:ext cx="2198687" cy="1511300"/>
          </a:xfrm>
          <a:prstGeom prst="ellipse">
            <a:avLst/>
          </a:prstGeom>
          <a:noFill/>
          <a:ln w="508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endParaRPr lang="en-US" altLang="el-GR" sz="1400" b="1" i="1">
              <a:solidFill>
                <a:srgbClr val="00CC00"/>
              </a:solidFill>
            </a:endParaRPr>
          </a:p>
          <a:p>
            <a:pPr algn="ctr" eaLnBrk="0" fontAlgn="base" hangingPunct="0">
              <a:lnSpc>
                <a:spcPct val="97000"/>
              </a:lnSpc>
              <a:spcBef>
                <a:spcPct val="0"/>
              </a:spcBef>
              <a:spcAft>
                <a:spcPct val="0"/>
              </a:spcAft>
              <a:buClr>
                <a:srgbClr val="000000"/>
              </a:buClr>
              <a:buNone/>
            </a:pPr>
            <a:r>
              <a:rPr lang="en-US" altLang="el-GR" sz="1400" b="1">
                <a:solidFill>
                  <a:srgbClr val="FFFFFF"/>
                </a:solidFill>
              </a:rPr>
              <a:t>Signal transduction</a:t>
            </a:r>
          </a:p>
          <a:p>
            <a:pPr algn="ctr" eaLnBrk="0" fontAlgn="base" hangingPunct="0">
              <a:lnSpc>
                <a:spcPct val="97000"/>
              </a:lnSpc>
              <a:spcBef>
                <a:spcPct val="0"/>
              </a:spcBef>
              <a:spcAft>
                <a:spcPct val="0"/>
              </a:spcAft>
              <a:buClr>
                <a:srgbClr val="000000"/>
              </a:buClr>
              <a:buNone/>
            </a:pPr>
            <a:r>
              <a:rPr lang="en-US" altLang="el-GR" sz="1400" b="1">
                <a:solidFill>
                  <a:srgbClr val="FFFFFF"/>
                </a:solidFill>
              </a:rPr>
              <a:t>to the nucelus</a:t>
            </a:r>
            <a:endParaRPr lang="el-GR" altLang="el-GR" sz="1400" b="1">
              <a:solidFill>
                <a:srgbClr val="FFFFFF"/>
              </a:solidFill>
            </a:endParaRPr>
          </a:p>
        </p:txBody>
      </p:sp>
      <p:sp>
        <p:nvSpPr>
          <p:cNvPr id="13327" name="Text Box 13">
            <a:extLst>
              <a:ext uri="{FF2B5EF4-FFF2-40B4-BE49-F238E27FC236}">
                <a16:creationId xmlns:a16="http://schemas.microsoft.com/office/drawing/2014/main" id="{ABF64D7F-3649-F5A4-AA7A-5C9A2275C717}"/>
              </a:ext>
            </a:extLst>
          </p:cNvPr>
          <p:cNvSpPr txBox="1">
            <a:spLocks noChangeArrowheads="1"/>
          </p:cNvSpPr>
          <p:nvPr/>
        </p:nvSpPr>
        <p:spPr bwMode="auto">
          <a:xfrm>
            <a:off x="2279651" y="3213101"/>
            <a:ext cx="1179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r>
              <a:rPr lang="en-US" altLang="el-GR" sz="1400" b="1" i="1">
                <a:solidFill>
                  <a:srgbClr val="FF3300"/>
                </a:solidFill>
              </a:rPr>
              <a:t>Membrane /</a:t>
            </a:r>
          </a:p>
          <a:p>
            <a:pPr algn="r" eaLnBrk="0" fontAlgn="base" hangingPunct="0">
              <a:lnSpc>
                <a:spcPct val="97000"/>
              </a:lnSpc>
              <a:spcBef>
                <a:spcPct val="0"/>
              </a:spcBef>
              <a:spcAft>
                <a:spcPct val="0"/>
              </a:spcAft>
              <a:buClr>
                <a:srgbClr val="000000"/>
              </a:buClr>
              <a:buNone/>
            </a:pPr>
            <a:r>
              <a:rPr lang="en-US" altLang="el-GR" sz="1400" b="1" i="1">
                <a:solidFill>
                  <a:srgbClr val="FF3300"/>
                </a:solidFill>
              </a:rPr>
              <a:t> Cytoplasm</a:t>
            </a:r>
          </a:p>
        </p:txBody>
      </p:sp>
      <p:sp>
        <p:nvSpPr>
          <p:cNvPr id="248" name="Rectangle 21">
            <a:extLst>
              <a:ext uri="{FF2B5EF4-FFF2-40B4-BE49-F238E27FC236}">
                <a16:creationId xmlns:a16="http://schemas.microsoft.com/office/drawing/2014/main" id="{E73F1E9E-6FFF-4DE1-4C35-D8C7A8D30FA8}"/>
              </a:ext>
            </a:extLst>
          </p:cNvPr>
          <p:cNvSpPr>
            <a:spLocks noChangeArrowheads="1"/>
          </p:cNvSpPr>
          <p:nvPr/>
        </p:nvSpPr>
        <p:spPr bwMode="auto">
          <a:xfrm>
            <a:off x="6527801" y="4221163"/>
            <a:ext cx="792163" cy="215900"/>
          </a:xfrm>
          <a:prstGeom prst="rect">
            <a:avLst/>
          </a:prstGeom>
          <a:solidFill>
            <a:schemeClr val="bg2">
              <a:lumMod val="60000"/>
              <a:lumOff val="40000"/>
            </a:schemeClr>
          </a:solidFill>
          <a:ln w="9525">
            <a:solidFill>
              <a:schemeClr val="bg2">
                <a:lumMod val="60000"/>
                <a:lumOff val="40000"/>
              </a:schemeClr>
            </a:solidFill>
            <a:miter lim="800000"/>
            <a:headEnd/>
            <a:tailEnd/>
          </a:ln>
        </p:spPr>
        <p:txBody>
          <a:bodyPr wrap="none" anchor="ctr"/>
          <a:lstStyle/>
          <a:p>
            <a:pPr algn="ctr" eaLnBrk="0" fontAlgn="base" hangingPunct="0">
              <a:lnSpc>
                <a:spcPct val="97000"/>
              </a:lnSpc>
              <a:spcBef>
                <a:spcPct val="0"/>
              </a:spcBef>
              <a:spcAft>
                <a:spcPct val="0"/>
              </a:spcAft>
              <a:buClr>
                <a:srgbClr val="000000"/>
              </a:buClr>
              <a:buSzPct val="100000"/>
              <a:defRPr/>
            </a:pPr>
            <a:r>
              <a:rPr lang="en-US" sz="1200" b="1" i="1" dirty="0">
                <a:solidFill>
                  <a:srgbClr val="000000"/>
                </a:solidFill>
                <a:latin typeface="Arial" charset="0"/>
              </a:rPr>
              <a:t>DNA</a:t>
            </a:r>
            <a:endParaRPr lang="en-GB" sz="1200" b="1" i="1" dirty="0">
              <a:solidFill>
                <a:srgbClr val="000000"/>
              </a:solidFill>
              <a:latin typeface="Arial" charset="0"/>
            </a:endParaRPr>
          </a:p>
        </p:txBody>
      </p:sp>
      <p:sp>
        <p:nvSpPr>
          <p:cNvPr id="249" name="248 - Έλλειψη">
            <a:extLst>
              <a:ext uri="{FF2B5EF4-FFF2-40B4-BE49-F238E27FC236}">
                <a16:creationId xmlns:a16="http://schemas.microsoft.com/office/drawing/2014/main" id="{B6C03C6B-8B39-BFCC-C6BF-775AADF892D1}"/>
              </a:ext>
            </a:extLst>
          </p:cNvPr>
          <p:cNvSpPr/>
          <p:nvPr/>
        </p:nvSpPr>
        <p:spPr>
          <a:xfrm>
            <a:off x="2279651" y="2133601"/>
            <a:ext cx="1800225" cy="35877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7000"/>
              </a:lnSpc>
              <a:spcBef>
                <a:spcPct val="0"/>
              </a:spcBef>
              <a:spcAft>
                <a:spcPct val="0"/>
              </a:spcAft>
              <a:buClr>
                <a:srgbClr val="000000"/>
              </a:buClr>
              <a:buSzPct val="100000"/>
              <a:defRPr/>
            </a:pPr>
            <a:r>
              <a:rPr lang="en-US" sz="1200" b="1" dirty="0">
                <a:solidFill>
                  <a:srgbClr val="FFFFFF"/>
                </a:solidFill>
                <a:latin typeface="Arial"/>
              </a:rPr>
              <a:t>Differentiation</a:t>
            </a:r>
            <a:endParaRPr lang="el-GR" sz="1200" b="1" dirty="0">
              <a:solidFill>
                <a:srgbClr val="FFFFFF"/>
              </a:solidFill>
              <a:latin typeface="Arial"/>
            </a:endParaRPr>
          </a:p>
        </p:txBody>
      </p:sp>
      <p:sp>
        <p:nvSpPr>
          <p:cNvPr id="250" name="249 - Έλλειψη">
            <a:extLst>
              <a:ext uri="{FF2B5EF4-FFF2-40B4-BE49-F238E27FC236}">
                <a16:creationId xmlns:a16="http://schemas.microsoft.com/office/drawing/2014/main" id="{CDCC543F-4BA2-C50E-60BD-F16461AC0356}"/>
              </a:ext>
            </a:extLst>
          </p:cNvPr>
          <p:cNvSpPr/>
          <p:nvPr/>
        </p:nvSpPr>
        <p:spPr>
          <a:xfrm>
            <a:off x="3935414" y="1989138"/>
            <a:ext cx="1800225" cy="36036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7000"/>
              </a:lnSpc>
              <a:spcBef>
                <a:spcPct val="0"/>
              </a:spcBef>
              <a:spcAft>
                <a:spcPct val="0"/>
              </a:spcAft>
              <a:buClr>
                <a:srgbClr val="000000"/>
              </a:buClr>
              <a:buSzPct val="100000"/>
              <a:defRPr/>
            </a:pPr>
            <a:r>
              <a:rPr lang="en-US" sz="1200" b="1" dirty="0">
                <a:solidFill>
                  <a:srgbClr val="FFFFFF"/>
                </a:solidFill>
                <a:latin typeface="Arial"/>
              </a:rPr>
              <a:t>Apoptosis</a:t>
            </a:r>
            <a:endParaRPr lang="el-GR" sz="1200" b="1" dirty="0">
              <a:solidFill>
                <a:srgbClr val="FFFFFF"/>
              </a:solidFill>
              <a:latin typeface="Arial"/>
            </a:endParaRPr>
          </a:p>
        </p:txBody>
      </p:sp>
      <p:sp>
        <p:nvSpPr>
          <p:cNvPr id="251" name="250 - Έλλειψη">
            <a:extLst>
              <a:ext uri="{FF2B5EF4-FFF2-40B4-BE49-F238E27FC236}">
                <a16:creationId xmlns:a16="http://schemas.microsoft.com/office/drawing/2014/main" id="{9483C5A4-7F1E-C322-41EA-ECBF6AE3074E}"/>
              </a:ext>
            </a:extLst>
          </p:cNvPr>
          <p:cNvSpPr/>
          <p:nvPr/>
        </p:nvSpPr>
        <p:spPr>
          <a:xfrm>
            <a:off x="3216276" y="2420938"/>
            <a:ext cx="1800225" cy="36036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7000"/>
              </a:lnSpc>
              <a:spcBef>
                <a:spcPct val="0"/>
              </a:spcBef>
              <a:spcAft>
                <a:spcPct val="0"/>
              </a:spcAft>
              <a:buClr>
                <a:srgbClr val="000000"/>
              </a:buClr>
              <a:buSzPct val="100000"/>
              <a:defRPr/>
            </a:pPr>
            <a:r>
              <a:rPr lang="en-US" sz="1200" b="1" dirty="0">
                <a:solidFill>
                  <a:srgbClr val="FFFFFF"/>
                </a:solidFill>
                <a:latin typeface="Arial"/>
              </a:rPr>
              <a:t>Proliferation</a:t>
            </a:r>
            <a:endParaRPr lang="el-GR" sz="1200" b="1" dirty="0">
              <a:solidFill>
                <a:srgbClr val="FFFFFF"/>
              </a:solidFill>
              <a:latin typeface="Arial"/>
            </a:endParaRPr>
          </a:p>
        </p:txBody>
      </p:sp>
      <p:sp>
        <p:nvSpPr>
          <p:cNvPr id="252" name="251 - Έλλειψη">
            <a:extLst>
              <a:ext uri="{FF2B5EF4-FFF2-40B4-BE49-F238E27FC236}">
                <a16:creationId xmlns:a16="http://schemas.microsoft.com/office/drawing/2014/main" id="{FF151ABE-96A5-0107-016F-568DA671E803}"/>
              </a:ext>
            </a:extLst>
          </p:cNvPr>
          <p:cNvSpPr/>
          <p:nvPr/>
        </p:nvSpPr>
        <p:spPr>
          <a:xfrm>
            <a:off x="5016501" y="2276476"/>
            <a:ext cx="1800225" cy="36036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7000"/>
              </a:lnSpc>
              <a:spcBef>
                <a:spcPct val="0"/>
              </a:spcBef>
              <a:spcAft>
                <a:spcPct val="0"/>
              </a:spcAft>
              <a:buClr>
                <a:srgbClr val="000000"/>
              </a:buClr>
              <a:buSzPct val="100000"/>
              <a:defRPr/>
            </a:pPr>
            <a:r>
              <a:rPr lang="en-US" sz="1200" b="1" dirty="0">
                <a:solidFill>
                  <a:srgbClr val="FFFFFF"/>
                </a:solidFill>
                <a:latin typeface="Arial"/>
              </a:rPr>
              <a:t>EMT</a:t>
            </a:r>
            <a:endParaRPr lang="el-GR" sz="1200" b="1" dirty="0">
              <a:solidFill>
                <a:srgbClr val="FFFFFF"/>
              </a:solidFill>
              <a:latin typeface="Arial"/>
            </a:endParaRPr>
          </a:p>
        </p:txBody>
      </p:sp>
      <p:sp>
        <p:nvSpPr>
          <p:cNvPr id="253" name="252 - Έλλειψη">
            <a:extLst>
              <a:ext uri="{FF2B5EF4-FFF2-40B4-BE49-F238E27FC236}">
                <a16:creationId xmlns:a16="http://schemas.microsoft.com/office/drawing/2014/main" id="{526DFE7B-47F6-7667-5983-983C51A5C904}"/>
              </a:ext>
            </a:extLst>
          </p:cNvPr>
          <p:cNvSpPr/>
          <p:nvPr/>
        </p:nvSpPr>
        <p:spPr>
          <a:xfrm>
            <a:off x="6240464" y="1989138"/>
            <a:ext cx="1800225" cy="36036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7000"/>
              </a:lnSpc>
              <a:spcBef>
                <a:spcPct val="0"/>
              </a:spcBef>
              <a:spcAft>
                <a:spcPct val="0"/>
              </a:spcAft>
              <a:buClr>
                <a:srgbClr val="000000"/>
              </a:buClr>
              <a:buSzPct val="100000"/>
              <a:defRPr/>
            </a:pPr>
            <a:r>
              <a:rPr lang="en-US" sz="1200" b="1" dirty="0">
                <a:solidFill>
                  <a:srgbClr val="FFFFFF"/>
                </a:solidFill>
                <a:latin typeface="Arial"/>
              </a:rPr>
              <a:t>Angiogenesis</a:t>
            </a:r>
            <a:endParaRPr lang="el-GR" sz="1200" b="1" dirty="0">
              <a:solidFill>
                <a:srgbClr val="FFFFFF"/>
              </a:solidFill>
              <a:latin typeface="Arial"/>
            </a:endParaRPr>
          </a:p>
        </p:txBody>
      </p:sp>
      <p:sp>
        <p:nvSpPr>
          <p:cNvPr id="254" name="253 - Έλλειψη">
            <a:extLst>
              <a:ext uri="{FF2B5EF4-FFF2-40B4-BE49-F238E27FC236}">
                <a16:creationId xmlns:a16="http://schemas.microsoft.com/office/drawing/2014/main" id="{CB89F62D-960B-38A7-382D-3D5E02DB6A1E}"/>
              </a:ext>
            </a:extLst>
          </p:cNvPr>
          <p:cNvSpPr/>
          <p:nvPr/>
        </p:nvSpPr>
        <p:spPr>
          <a:xfrm>
            <a:off x="5951539" y="2636838"/>
            <a:ext cx="1800225" cy="36036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7000"/>
              </a:lnSpc>
              <a:spcBef>
                <a:spcPct val="0"/>
              </a:spcBef>
              <a:spcAft>
                <a:spcPct val="0"/>
              </a:spcAft>
              <a:buClr>
                <a:srgbClr val="000000"/>
              </a:buClr>
              <a:buSzPct val="100000"/>
              <a:defRPr/>
            </a:pPr>
            <a:r>
              <a:rPr lang="en-US" sz="1200" b="1" dirty="0">
                <a:solidFill>
                  <a:srgbClr val="FFFFFF"/>
                </a:solidFill>
                <a:latin typeface="Arial"/>
              </a:rPr>
              <a:t>Invasion</a:t>
            </a:r>
            <a:endParaRPr lang="el-GR" sz="1200" b="1" dirty="0">
              <a:solidFill>
                <a:srgbClr val="FFFFFF"/>
              </a:solidFill>
              <a:latin typeface="Arial"/>
            </a:endParaRPr>
          </a:p>
        </p:txBody>
      </p:sp>
      <p:sp>
        <p:nvSpPr>
          <p:cNvPr id="13335" name="Rectangle 22">
            <a:extLst>
              <a:ext uri="{FF2B5EF4-FFF2-40B4-BE49-F238E27FC236}">
                <a16:creationId xmlns:a16="http://schemas.microsoft.com/office/drawing/2014/main" id="{D9626BA0-F3C8-DF16-4758-0FDB5E283955}"/>
              </a:ext>
            </a:extLst>
          </p:cNvPr>
          <p:cNvSpPr>
            <a:spLocks noChangeArrowheads="1"/>
          </p:cNvSpPr>
          <p:nvPr/>
        </p:nvSpPr>
        <p:spPr bwMode="auto">
          <a:xfrm>
            <a:off x="2424114" y="6354764"/>
            <a:ext cx="2376487" cy="2889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GB" altLang="el-GR" sz="1200" b="1">
                <a:solidFill>
                  <a:srgbClr val="FFFFFF"/>
                </a:solidFill>
              </a:rPr>
              <a:t>Current TF-directed strategies</a:t>
            </a:r>
          </a:p>
        </p:txBody>
      </p:sp>
      <p:sp>
        <p:nvSpPr>
          <p:cNvPr id="13336" name="Rectangle 22">
            <a:extLst>
              <a:ext uri="{FF2B5EF4-FFF2-40B4-BE49-F238E27FC236}">
                <a16:creationId xmlns:a16="http://schemas.microsoft.com/office/drawing/2014/main" id="{CFADF20F-83C4-3F28-CB8B-4DC9966FB8BD}"/>
              </a:ext>
            </a:extLst>
          </p:cNvPr>
          <p:cNvSpPr>
            <a:spLocks noChangeArrowheads="1"/>
          </p:cNvSpPr>
          <p:nvPr/>
        </p:nvSpPr>
        <p:spPr bwMode="auto">
          <a:xfrm>
            <a:off x="7032625" y="5876926"/>
            <a:ext cx="2376488" cy="2889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GB" altLang="el-GR" sz="1200" b="1">
                <a:solidFill>
                  <a:srgbClr val="FFFFFF"/>
                </a:solidFill>
              </a:rPr>
              <a:t>Future TF-directed strategies</a:t>
            </a:r>
          </a:p>
        </p:txBody>
      </p:sp>
      <p:cxnSp>
        <p:nvCxnSpPr>
          <p:cNvPr id="258" name="257 - Ευθύγραμμο βέλος σύνδεσης">
            <a:extLst>
              <a:ext uri="{FF2B5EF4-FFF2-40B4-BE49-F238E27FC236}">
                <a16:creationId xmlns:a16="http://schemas.microsoft.com/office/drawing/2014/main" id="{5C917AAA-6D5A-0E0D-3155-0D5CD4E04105}"/>
              </a:ext>
            </a:extLst>
          </p:cNvPr>
          <p:cNvCxnSpPr/>
          <p:nvPr/>
        </p:nvCxnSpPr>
        <p:spPr>
          <a:xfrm rot="5400000" flipH="1" flipV="1">
            <a:off x="2100263" y="4832350"/>
            <a:ext cx="792162"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1" name="260 - Ευθύγραμμο βέλος σύνδεσης">
            <a:extLst>
              <a:ext uri="{FF2B5EF4-FFF2-40B4-BE49-F238E27FC236}">
                <a16:creationId xmlns:a16="http://schemas.microsoft.com/office/drawing/2014/main" id="{D66404A9-AAFF-9BFA-C508-8BC863B1F149}"/>
              </a:ext>
            </a:extLst>
          </p:cNvPr>
          <p:cNvCxnSpPr/>
          <p:nvPr/>
        </p:nvCxnSpPr>
        <p:spPr>
          <a:xfrm rot="5400000" flipH="1" flipV="1">
            <a:off x="2747169" y="2096294"/>
            <a:ext cx="3744912" cy="2952750"/>
          </a:xfrm>
          <a:prstGeom prst="straightConnector1">
            <a:avLst/>
          </a:prstGeom>
          <a:ln w="254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3" name="262 - Ευθύγραμμο βέλος σύνδεσης">
            <a:extLst>
              <a:ext uri="{FF2B5EF4-FFF2-40B4-BE49-F238E27FC236}">
                <a16:creationId xmlns:a16="http://schemas.microsoft.com/office/drawing/2014/main" id="{1F0B2D7B-C703-7FF4-B6F7-ECB5EC0EB8C6}"/>
              </a:ext>
            </a:extLst>
          </p:cNvPr>
          <p:cNvCxnSpPr/>
          <p:nvPr/>
        </p:nvCxnSpPr>
        <p:spPr>
          <a:xfrm rot="5400000" flipH="1" flipV="1">
            <a:off x="4007645" y="4580732"/>
            <a:ext cx="1368425" cy="79216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340" name="Rectangle 22">
            <a:extLst>
              <a:ext uri="{FF2B5EF4-FFF2-40B4-BE49-F238E27FC236}">
                <a16:creationId xmlns:a16="http://schemas.microsoft.com/office/drawing/2014/main" id="{EB00D39E-5681-9CA3-D1D7-A5053398395D}"/>
              </a:ext>
            </a:extLst>
          </p:cNvPr>
          <p:cNvSpPr>
            <a:spLocks noChangeArrowheads="1"/>
          </p:cNvSpPr>
          <p:nvPr/>
        </p:nvSpPr>
        <p:spPr bwMode="auto">
          <a:xfrm>
            <a:off x="1631950" y="5300664"/>
            <a:ext cx="1295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GB" altLang="el-GR" sz="1200" b="1">
                <a:solidFill>
                  <a:srgbClr val="FFFF00"/>
                </a:solidFill>
              </a:rPr>
              <a:t>Targeted agents</a:t>
            </a:r>
          </a:p>
        </p:txBody>
      </p:sp>
      <p:sp>
        <p:nvSpPr>
          <p:cNvPr id="13341" name="Rectangle 22">
            <a:extLst>
              <a:ext uri="{FF2B5EF4-FFF2-40B4-BE49-F238E27FC236}">
                <a16:creationId xmlns:a16="http://schemas.microsoft.com/office/drawing/2014/main" id="{8BCEE3F6-E0CA-E14D-4C01-3639099C4481}"/>
              </a:ext>
            </a:extLst>
          </p:cNvPr>
          <p:cNvSpPr>
            <a:spLocks noChangeArrowheads="1"/>
          </p:cNvSpPr>
          <p:nvPr/>
        </p:nvSpPr>
        <p:spPr bwMode="auto">
          <a:xfrm>
            <a:off x="2351089" y="5661026"/>
            <a:ext cx="12969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GB" altLang="el-GR" sz="1200" b="1" i="1">
                <a:solidFill>
                  <a:srgbClr val="FFFF00"/>
                </a:solidFill>
              </a:rPr>
              <a:t>Chemotherapy / </a:t>
            </a:r>
          </a:p>
          <a:p>
            <a:pPr algn="ctr" eaLnBrk="0" fontAlgn="base" hangingPunct="0">
              <a:lnSpc>
                <a:spcPct val="97000"/>
              </a:lnSpc>
              <a:spcBef>
                <a:spcPct val="0"/>
              </a:spcBef>
              <a:spcAft>
                <a:spcPct val="0"/>
              </a:spcAft>
              <a:buClr>
                <a:srgbClr val="000000"/>
              </a:buClr>
              <a:buNone/>
            </a:pPr>
            <a:r>
              <a:rPr lang="en-GB" altLang="el-GR" sz="1200" b="1" i="1">
                <a:solidFill>
                  <a:srgbClr val="FFFF00"/>
                </a:solidFill>
              </a:rPr>
              <a:t>Radiotherapy</a:t>
            </a:r>
          </a:p>
        </p:txBody>
      </p:sp>
      <p:sp>
        <p:nvSpPr>
          <p:cNvPr id="13342" name="Rectangle 22">
            <a:extLst>
              <a:ext uri="{FF2B5EF4-FFF2-40B4-BE49-F238E27FC236}">
                <a16:creationId xmlns:a16="http://schemas.microsoft.com/office/drawing/2014/main" id="{69DE546D-09C0-6855-5E10-2140CEB169CF}"/>
              </a:ext>
            </a:extLst>
          </p:cNvPr>
          <p:cNvSpPr>
            <a:spLocks noChangeArrowheads="1"/>
          </p:cNvSpPr>
          <p:nvPr/>
        </p:nvSpPr>
        <p:spPr bwMode="auto">
          <a:xfrm>
            <a:off x="3719514" y="5732464"/>
            <a:ext cx="12969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GB" altLang="el-GR" sz="1200" b="1" i="1">
                <a:solidFill>
                  <a:srgbClr val="FFFF00"/>
                </a:solidFill>
              </a:rPr>
              <a:t>Targeted agents</a:t>
            </a:r>
          </a:p>
        </p:txBody>
      </p:sp>
      <p:sp>
        <p:nvSpPr>
          <p:cNvPr id="13343" name="Rectangle 22">
            <a:extLst>
              <a:ext uri="{FF2B5EF4-FFF2-40B4-BE49-F238E27FC236}">
                <a16:creationId xmlns:a16="http://schemas.microsoft.com/office/drawing/2014/main" id="{02F7BF00-E9FF-5CB0-A8A0-E3172A012CFA}"/>
              </a:ext>
            </a:extLst>
          </p:cNvPr>
          <p:cNvSpPr>
            <a:spLocks noChangeArrowheads="1"/>
          </p:cNvSpPr>
          <p:nvPr/>
        </p:nvSpPr>
        <p:spPr bwMode="auto">
          <a:xfrm>
            <a:off x="7535864" y="5589589"/>
            <a:ext cx="12969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0" fontAlgn="base" hangingPunct="0">
              <a:lnSpc>
                <a:spcPct val="97000"/>
              </a:lnSpc>
              <a:spcBef>
                <a:spcPct val="0"/>
              </a:spcBef>
              <a:spcAft>
                <a:spcPct val="0"/>
              </a:spcAft>
              <a:buClr>
                <a:srgbClr val="000000"/>
              </a:buClr>
              <a:buNone/>
            </a:pPr>
            <a:r>
              <a:rPr lang="en-GB" altLang="el-GR" sz="1400" b="1">
                <a:solidFill>
                  <a:srgbClr val="FFFFFF"/>
                </a:solidFill>
              </a:rPr>
              <a:t>Context-dependent TF targeting</a:t>
            </a:r>
          </a:p>
        </p:txBody>
      </p:sp>
      <p:cxnSp>
        <p:nvCxnSpPr>
          <p:cNvPr id="286" name="285 - Ευθύγραμμο βέλος σύνδεσης">
            <a:extLst>
              <a:ext uri="{FF2B5EF4-FFF2-40B4-BE49-F238E27FC236}">
                <a16:creationId xmlns:a16="http://schemas.microsoft.com/office/drawing/2014/main" id="{AA6E46B3-23F9-E235-EC20-568D0C621916}"/>
              </a:ext>
            </a:extLst>
          </p:cNvPr>
          <p:cNvCxnSpPr/>
          <p:nvPr/>
        </p:nvCxnSpPr>
        <p:spPr>
          <a:xfrm rot="10800000">
            <a:off x="5303839" y="4365625"/>
            <a:ext cx="3024187" cy="1079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0" name="289 - Ευθύγραμμο βέλος σύνδεσης">
            <a:extLst>
              <a:ext uri="{FF2B5EF4-FFF2-40B4-BE49-F238E27FC236}">
                <a16:creationId xmlns:a16="http://schemas.microsoft.com/office/drawing/2014/main" id="{0EAF1029-E20E-F7F1-5E7C-3BE9C1C1EE06}"/>
              </a:ext>
            </a:extLst>
          </p:cNvPr>
          <p:cNvCxnSpPr/>
          <p:nvPr/>
        </p:nvCxnSpPr>
        <p:spPr>
          <a:xfrm rot="16200000" flipV="1">
            <a:off x="6023770" y="4293395"/>
            <a:ext cx="504825" cy="5032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3" name="292 - Ευθύγραμμο βέλος σύνδεσης">
            <a:extLst>
              <a:ext uri="{FF2B5EF4-FFF2-40B4-BE49-F238E27FC236}">
                <a16:creationId xmlns:a16="http://schemas.microsoft.com/office/drawing/2014/main" id="{25E87470-1488-9700-0087-8EA1DCB3BC25}"/>
              </a:ext>
            </a:extLst>
          </p:cNvPr>
          <p:cNvCxnSpPr/>
          <p:nvPr/>
        </p:nvCxnSpPr>
        <p:spPr>
          <a:xfrm rot="16200000" flipV="1">
            <a:off x="5988051" y="4257676"/>
            <a:ext cx="792162" cy="2873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7" name="296 - Ευθύγραμμο βέλος σύνδεσης">
            <a:extLst>
              <a:ext uri="{FF2B5EF4-FFF2-40B4-BE49-F238E27FC236}">
                <a16:creationId xmlns:a16="http://schemas.microsoft.com/office/drawing/2014/main" id="{C532DD69-0B1B-232A-337E-EAA4D4465160}"/>
              </a:ext>
            </a:extLst>
          </p:cNvPr>
          <p:cNvCxnSpPr/>
          <p:nvPr/>
        </p:nvCxnSpPr>
        <p:spPr>
          <a:xfrm rot="10800000">
            <a:off x="3216275" y="4365626"/>
            <a:ext cx="4319588" cy="792163"/>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348" name="Rectangle 104">
            <a:extLst>
              <a:ext uri="{FF2B5EF4-FFF2-40B4-BE49-F238E27FC236}">
                <a16:creationId xmlns:a16="http://schemas.microsoft.com/office/drawing/2014/main" id="{655622AF-1166-B0CF-F30F-2C9050B90B9D}"/>
              </a:ext>
            </a:extLst>
          </p:cNvPr>
          <p:cNvSpPr>
            <a:spLocks noChangeArrowheads="1"/>
          </p:cNvSpPr>
          <p:nvPr/>
        </p:nvSpPr>
        <p:spPr bwMode="auto">
          <a:xfrm>
            <a:off x="7464426" y="6597650"/>
            <a:ext cx="3203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eaLnBrk="0" fontAlgn="base" hangingPunct="0">
              <a:lnSpc>
                <a:spcPct val="97000"/>
              </a:lnSpc>
              <a:spcBef>
                <a:spcPct val="0"/>
              </a:spcBef>
              <a:spcAft>
                <a:spcPct val="0"/>
              </a:spcAft>
              <a:buClr>
                <a:srgbClr val="000000"/>
              </a:buClr>
              <a:buNone/>
            </a:pPr>
            <a:r>
              <a:rPr lang="en-US" altLang="el-GR" sz="1400" b="1" i="1">
                <a:solidFill>
                  <a:srgbClr val="00CC00"/>
                </a:solidFill>
              </a:rPr>
              <a:t>Karamouzis &amp; Papavassiliou. Mol Med 2011;17:1133</a:t>
            </a:r>
            <a:endParaRPr lang="el-GR" altLang="el-GR" sz="1400" b="1" i="1">
              <a:solidFill>
                <a:srgbClr val="00CC00"/>
              </a:solidFill>
            </a:endParaRPr>
          </a:p>
        </p:txBody>
      </p:sp>
      <p:sp>
        <p:nvSpPr>
          <p:cNvPr id="13349" name="Line 15">
            <a:extLst>
              <a:ext uri="{FF2B5EF4-FFF2-40B4-BE49-F238E27FC236}">
                <a16:creationId xmlns:a16="http://schemas.microsoft.com/office/drawing/2014/main" id="{6404A031-9B49-7382-773E-3E175B898D62}"/>
              </a:ext>
            </a:extLst>
          </p:cNvPr>
          <p:cNvSpPr>
            <a:spLocks noChangeShapeType="1"/>
          </p:cNvSpPr>
          <p:nvPr/>
        </p:nvSpPr>
        <p:spPr bwMode="auto">
          <a:xfrm flipH="1">
            <a:off x="4583113" y="4221163"/>
            <a:ext cx="39608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600" b="1" i="1">
              <a:solidFill>
                <a:srgbClr val="00CC00"/>
              </a:solidFill>
              <a:latin typeface="Arial" panose="020B0604020202020204" pitchFamily="34" charset="0"/>
            </a:endParaRPr>
          </a:p>
        </p:txBody>
      </p:sp>
      <p:pic>
        <p:nvPicPr>
          <p:cNvPr id="13350" name="Εικόνα 4">
            <a:extLst>
              <a:ext uri="{FF2B5EF4-FFF2-40B4-BE49-F238E27FC236}">
                <a16:creationId xmlns:a16="http://schemas.microsoft.com/office/drawing/2014/main" id="{6729457D-2A01-4138-9BD6-37AAEEABB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Tumorigenesis and the angiogenic switch">
            <a:extLst>
              <a:ext uri="{FF2B5EF4-FFF2-40B4-BE49-F238E27FC236}">
                <a16:creationId xmlns:a16="http://schemas.microsoft.com/office/drawing/2014/main" id="{BFAC4003-BF83-122B-6F15-8A070FC3A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761"/>
          <a:stretch>
            <a:fillRect/>
          </a:stretch>
        </p:blipFill>
        <p:spPr bwMode="auto">
          <a:xfrm>
            <a:off x="3419475" y="2339975"/>
            <a:ext cx="5272088"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5875" name="Rectangle 3">
            <a:extLst>
              <a:ext uri="{FF2B5EF4-FFF2-40B4-BE49-F238E27FC236}">
                <a16:creationId xmlns:a16="http://schemas.microsoft.com/office/drawing/2014/main" id="{D52D58C8-2C3A-F578-28FA-DB02EB820C20}"/>
              </a:ext>
            </a:extLst>
          </p:cNvPr>
          <p:cNvSpPr>
            <a:spLocks noChangeArrowheads="1"/>
          </p:cNvSpPr>
          <p:nvPr/>
        </p:nvSpPr>
        <p:spPr bwMode="auto">
          <a:xfrm>
            <a:off x="3590926" y="6148388"/>
            <a:ext cx="7077075" cy="709612"/>
          </a:xfrm>
          <a:prstGeom prst="rect">
            <a:avLst/>
          </a:prstGeom>
          <a:noFill/>
          <a:ln w="9525">
            <a:noFill/>
            <a:miter lim="800000"/>
            <a:headEnd/>
            <a:tailEnd/>
          </a:ln>
          <a:effectLst/>
        </p:spPr>
        <p:txBody>
          <a:bodyPr anchor="ctr"/>
          <a:lstStyle/>
          <a:p>
            <a:pPr algn="r">
              <a:lnSpc>
                <a:spcPct val="97000"/>
              </a:lnSpc>
              <a:buClr>
                <a:srgbClr val="000000"/>
              </a:buClr>
              <a:buSzPct val="100000"/>
              <a:buFont typeface="Times New Roman" panose="02020603050405020304" pitchFamily="18" charset="0"/>
              <a:buNone/>
              <a:defRPr/>
            </a:pPr>
            <a:r>
              <a:rPr lang="en-US">
                <a:effectLst>
                  <a:outerShdw blurRad="38100" dist="38100" dir="2700000" algn="tl">
                    <a:srgbClr val="000000"/>
                  </a:outerShdw>
                </a:effectLst>
              </a:rPr>
              <a:t>Bergers &amp; Benjamin. Nat Rev Cancer 2003;3:401</a:t>
            </a:r>
            <a:endParaRPr lang="el-GR">
              <a:effectLst>
                <a:outerShdw blurRad="38100" dist="38100" dir="2700000" algn="tl">
                  <a:srgbClr val="000000"/>
                </a:outerShdw>
              </a:effectLst>
            </a:endParaRPr>
          </a:p>
        </p:txBody>
      </p:sp>
      <p:sp>
        <p:nvSpPr>
          <p:cNvPr id="975876" name="Rectangle 4">
            <a:extLst>
              <a:ext uri="{FF2B5EF4-FFF2-40B4-BE49-F238E27FC236}">
                <a16:creationId xmlns:a16="http://schemas.microsoft.com/office/drawing/2014/main" id="{42E0205D-5542-A4CA-5683-9F72199F1AE1}"/>
              </a:ext>
            </a:extLst>
          </p:cNvPr>
          <p:cNvSpPr>
            <a:spLocks noChangeArrowheads="1"/>
          </p:cNvSpPr>
          <p:nvPr/>
        </p:nvSpPr>
        <p:spPr bwMode="auto">
          <a:xfrm>
            <a:off x="1524000" y="168275"/>
            <a:ext cx="9144000" cy="1143000"/>
          </a:xfrm>
          <a:prstGeom prst="rect">
            <a:avLst/>
          </a:prstGeom>
          <a:noFill/>
          <a:ln w="9525">
            <a:noFill/>
            <a:miter lim="800000"/>
            <a:headEnd/>
            <a:tailEnd/>
          </a:ln>
          <a:effectLst/>
        </p:spPr>
        <p:txBody>
          <a:bodyPr anchor="ctr"/>
          <a:lstStyle/>
          <a:p>
            <a:pPr algn="ctr">
              <a:lnSpc>
                <a:spcPct val="97000"/>
              </a:lnSpc>
              <a:buClr>
                <a:srgbClr val="000000"/>
              </a:buClr>
              <a:buSzPct val="100000"/>
              <a:buFont typeface="Times New Roman" panose="02020603050405020304" pitchFamily="18" charset="0"/>
              <a:buNone/>
              <a:defRPr/>
            </a:pPr>
            <a:r>
              <a:rPr lang="en-GB" sz="3200" dirty="0" err="1">
                <a:solidFill>
                  <a:srgbClr val="FFFF00"/>
                </a:solidFill>
                <a:effectLst>
                  <a:outerShdw blurRad="38100" dist="38100" dir="2700000" algn="tl">
                    <a:srgbClr val="000000"/>
                  </a:outerShdw>
                </a:effectLst>
              </a:rPr>
              <a:t>Tumor</a:t>
            </a:r>
            <a:r>
              <a:rPr lang="en-GB" sz="3200" dirty="0">
                <a:solidFill>
                  <a:srgbClr val="FFFF00"/>
                </a:solidFill>
                <a:effectLst>
                  <a:outerShdw blurRad="38100" dist="38100" dir="2700000" algn="tl">
                    <a:srgbClr val="000000"/>
                  </a:outerShdw>
                </a:effectLst>
              </a:rPr>
              <a:t> angiogenesis</a:t>
            </a:r>
            <a:br>
              <a:rPr lang="en-GB" sz="3200" dirty="0">
                <a:solidFill>
                  <a:srgbClr val="FFEA18"/>
                </a:solidFill>
                <a:effectLst>
                  <a:outerShdw blurRad="38100" dist="38100" dir="2700000" algn="tl">
                    <a:srgbClr val="000000"/>
                  </a:outerShdw>
                </a:effectLst>
              </a:rPr>
            </a:br>
            <a:r>
              <a:rPr lang="en-GB" sz="2800" dirty="0">
                <a:solidFill>
                  <a:srgbClr val="00B0F0"/>
                </a:solidFill>
                <a:effectLst>
                  <a:outerShdw blurRad="38100" dist="38100" dir="2700000" algn="tl">
                    <a:srgbClr val="000000"/>
                  </a:outerShdw>
                </a:effectLst>
              </a:rPr>
              <a:t>“The </a:t>
            </a:r>
            <a:r>
              <a:rPr lang="en-GB" sz="2800" dirty="0" err="1">
                <a:solidFill>
                  <a:srgbClr val="00B0F0"/>
                </a:solidFill>
                <a:effectLst>
                  <a:outerShdw blurRad="38100" dist="38100" dir="2700000" algn="tl">
                    <a:srgbClr val="000000"/>
                  </a:outerShdw>
                </a:effectLst>
              </a:rPr>
              <a:t>angiogenic</a:t>
            </a:r>
            <a:r>
              <a:rPr lang="en-GB" sz="2800" dirty="0">
                <a:solidFill>
                  <a:srgbClr val="00B0F0"/>
                </a:solidFill>
                <a:effectLst>
                  <a:outerShdw blurRad="38100" dist="38100" dir="2700000" algn="tl">
                    <a:srgbClr val="000000"/>
                  </a:outerShdw>
                </a:effectLst>
              </a:rPr>
              <a:t> switch”</a:t>
            </a:r>
          </a:p>
        </p:txBody>
      </p:sp>
      <p:sp>
        <p:nvSpPr>
          <p:cNvPr id="975877" name="Rectangle 5">
            <a:extLst>
              <a:ext uri="{FF2B5EF4-FFF2-40B4-BE49-F238E27FC236}">
                <a16:creationId xmlns:a16="http://schemas.microsoft.com/office/drawing/2014/main" id="{F20D74D3-AF48-2F82-1033-F605AB46E641}"/>
              </a:ext>
            </a:extLst>
          </p:cNvPr>
          <p:cNvSpPr>
            <a:spLocks noChangeArrowheads="1"/>
          </p:cNvSpPr>
          <p:nvPr/>
        </p:nvSpPr>
        <p:spPr bwMode="auto">
          <a:xfrm>
            <a:off x="1704975" y="2330451"/>
            <a:ext cx="1582738" cy="3027363"/>
          </a:xfrm>
          <a:prstGeom prst="rect">
            <a:avLst/>
          </a:prstGeom>
          <a:noFill/>
          <a:ln w="25400">
            <a:solidFill>
              <a:srgbClr val="FF6600"/>
            </a:solidFill>
            <a:miter lim="800000"/>
            <a:headEnd/>
            <a:tailEnd/>
          </a:ln>
          <a:effectLst/>
        </p:spPr>
        <p:txBody>
          <a:bodyPr wrap="none" anchor="ctr"/>
          <a:lstStyle/>
          <a:p>
            <a:pPr algn="ctr">
              <a:lnSpc>
                <a:spcPct val="97000"/>
              </a:lnSpc>
              <a:buClr>
                <a:srgbClr val="000000"/>
              </a:buClr>
              <a:buSzPct val="100000"/>
              <a:buFont typeface="Times New Roman" panose="02020603050405020304" pitchFamily="18" charset="0"/>
              <a:buNone/>
              <a:defRPr/>
            </a:pPr>
            <a:r>
              <a:rPr lang="en-GB" sz="2000">
                <a:solidFill>
                  <a:srgbClr val="FF6600"/>
                </a:solidFill>
                <a:effectLst>
                  <a:outerShdw blurRad="38100" dist="38100" dir="2700000" algn="tl">
                    <a:srgbClr val="000000"/>
                  </a:outerShdw>
                </a:effectLst>
              </a:rPr>
              <a:t>Avascular</a:t>
            </a:r>
          </a:p>
          <a:p>
            <a:pPr algn="ctr">
              <a:lnSpc>
                <a:spcPct val="97000"/>
              </a:lnSpc>
              <a:buClr>
                <a:srgbClr val="000000"/>
              </a:buClr>
              <a:buSzPct val="100000"/>
              <a:buFont typeface="Times New Roman" panose="02020603050405020304" pitchFamily="18" charset="0"/>
              <a:buNone/>
              <a:defRPr/>
            </a:pPr>
            <a:r>
              <a:rPr lang="en-GB" sz="2000">
                <a:solidFill>
                  <a:srgbClr val="FF6600"/>
                </a:solidFill>
                <a:effectLst>
                  <a:outerShdw blurRad="38100" dist="38100" dir="2700000" algn="tl">
                    <a:srgbClr val="000000"/>
                  </a:outerShdw>
                </a:effectLst>
              </a:rPr>
              <a:t>Phase</a:t>
            </a:r>
          </a:p>
        </p:txBody>
      </p:sp>
      <p:sp>
        <p:nvSpPr>
          <p:cNvPr id="975878" name="Rectangle 6">
            <a:extLst>
              <a:ext uri="{FF2B5EF4-FFF2-40B4-BE49-F238E27FC236}">
                <a16:creationId xmlns:a16="http://schemas.microsoft.com/office/drawing/2014/main" id="{DC7B4E04-7F9B-3EA3-3159-58E613C3B15C}"/>
              </a:ext>
            </a:extLst>
          </p:cNvPr>
          <p:cNvSpPr>
            <a:spLocks noChangeArrowheads="1"/>
          </p:cNvSpPr>
          <p:nvPr/>
        </p:nvSpPr>
        <p:spPr bwMode="auto">
          <a:xfrm>
            <a:off x="8888414" y="2301876"/>
            <a:ext cx="1582737" cy="3027363"/>
          </a:xfrm>
          <a:prstGeom prst="rect">
            <a:avLst/>
          </a:prstGeom>
          <a:noFill/>
          <a:ln w="25400">
            <a:solidFill>
              <a:srgbClr val="FF0000"/>
            </a:solidFill>
            <a:miter lim="800000"/>
            <a:headEnd/>
            <a:tailEnd/>
          </a:ln>
          <a:effectLst/>
        </p:spPr>
        <p:txBody>
          <a:bodyPr wrap="none" anchor="ctr"/>
          <a:lstStyle/>
          <a:p>
            <a:pPr algn="ctr">
              <a:lnSpc>
                <a:spcPct val="97000"/>
              </a:lnSpc>
              <a:buClr>
                <a:srgbClr val="000000"/>
              </a:buClr>
              <a:buSzPct val="100000"/>
              <a:buFont typeface="Times New Roman" panose="02020603050405020304" pitchFamily="18" charset="0"/>
              <a:buNone/>
              <a:defRPr/>
            </a:pPr>
            <a:r>
              <a:rPr lang="en-GB" sz="2000">
                <a:solidFill>
                  <a:srgbClr val="FF0000"/>
                </a:solidFill>
                <a:effectLst>
                  <a:outerShdw blurRad="38100" dist="38100" dir="2700000" algn="tl">
                    <a:srgbClr val="000000"/>
                  </a:outerShdw>
                </a:effectLst>
              </a:rPr>
              <a:t>Vascular</a:t>
            </a:r>
          </a:p>
          <a:p>
            <a:pPr algn="ctr">
              <a:lnSpc>
                <a:spcPct val="97000"/>
              </a:lnSpc>
              <a:buClr>
                <a:srgbClr val="000000"/>
              </a:buClr>
              <a:buSzPct val="100000"/>
              <a:buFont typeface="Times New Roman" panose="02020603050405020304" pitchFamily="18" charset="0"/>
              <a:buNone/>
              <a:defRPr/>
            </a:pPr>
            <a:r>
              <a:rPr lang="en-GB" sz="2000">
                <a:solidFill>
                  <a:srgbClr val="FF0000"/>
                </a:solidFill>
                <a:effectLst>
                  <a:outerShdw blurRad="38100" dist="38100" dir="2700000" algn="tl">
                    <a:srgbClr val="000000"/>
                  </a:outerShdw>
                </a:effectLst>
              </a:rPr>
              <a:t>Phase</a:t>
            </a:r>
          </a:p>
        </p:txBody>
      </p:sp>
      <p:pic>
        <p:nvPicPr>
          <p:cNvPr id="79879" name="Εικόνα 4">
            <a:extLst>
              <a:ext uri="{FF2B5EF4-FFF2-40B4-BE49-F238E27FC236}">
                <a16:creationId xmlns:a16="http://schemas.microsoft.com/office/drawing/2014/main" id="{3FAFB6A2-6635-D38A-BD09-2D813D955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75877"/>
                                        </p:tgtEl>
                                        <p:attrNameLst>
                                          <p:attrName>style.visibility</p:attrName>
                                        </p:attrNameLst>
                                      </p:cBhvr>
                                      <p:to>
                                        <p:strVal val="visible"/>
                                      </p:to>
                                    </p:set>
                                    <p:animEffect transition="in" filter="dissolve">
                                      <p:cBhvr>
                                        <p:cTn id="7" dur="500"/>
                                        <p:tgtEl>
                                          <p:spTgt spid="975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75878"/>
                                        </p:tgtEl>
                                        <p:attrNameLst>
                                          <p:attrName>style.visibility</p:attrName>
                                        </p:attrNameLst>
                                      </p:cBhvr>
                                      <p:to>
                                        <p:strVal val="visible"/>
                                      </p:to>
                                    </p:set>
                                    <p:animEffect transition="in" filter="dissolve">
                                      <p:cBhvr>
                                        <p:cTn id="12" dur="500"/>
                                        <p:tgtEl>
                                          <p:spTgt spid="975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7" grpId="0" animBg="1"/>
      <p:bldP spid="9758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a:extLst>
              <a:ext uri="{FF2B5EF4-FFF2-40B4-BE49-F238E27FC236}">
                <a16:creationId xmlns:a16="http://schemas.microsoft.com/office/drawing/2014/main" id="{0001AAFF-130A-22DC-807B-36EFA5B83358}"/>
              </a:ext>
            </a:extLst>
          </p:cNvPr>
          <p:cNvSpPr>
            <a:spLocks noGrp="1" noChangeArrowheads="1"/>
          </p:cNvSpPr>
          <p:nvPr>
            <p:ph type="body" idx="1"/>
          </p:nvPr>
        </p:nvSpPr>
        <p:spPr>
          <a:xfrm>
            <a:off x="2057400" y="1427163"/>
            <a:ext cx="8077200" cy="4610100"/>
          </a:xfrm>
        </p:spPr>
        <p:txBody>
          <a:bodyPr/>
          <a:lstStyle/>
          <a:p>
            <a:pPr>
              <a:lnSpc>
                <a:spcPct val="90000"/>
              </a:lnSpc>
              <a:buClr>
                <a:srgbClr val="FF6600"/>
              </a:buClr>
              <a:buFont typeface="Wingdings" pitchFamily="2" charset="2"/>
              <a:buChar char="v"/>
              <a:defRPr/>
            </a:pPr>
            <a:r>
              <a:rPr lang="en-GB" sz="2000" b="1" dirty="0">
                <a:effectLst>
                  <a:outerShdw blurRad="38100" dist="38100" dir="2700000" algn="tl">
                    <a:srgbClr val="000000"/>
                  </a:outerShdw>
                </a:effectLst>
              </a:rPr>
              <a:t>VEGF is implicated in </a:t>
            </a:r>
          </a:p>
          <a:p>
            <a:pPr lvl="1">
              <a:lnSpc>
                <a:spcPct val="90000"/>
              </a:lnSpc>
              <a:defRPr/>
            </a:pPr>
            <a:r>
              <a:rPr lang="en-US" sz="2000" b="1" dirty="0">
                <a:effectLst>
                  <a:outerShdw blurRad="38100" dist="38100" dir="2700000" algn="tl">
                    <a:srgbClr val="000000"/>
                  </a:outerShdw>
                </a:effectLst>
              </a:rPr>
              <a:t>Proliferation of endothelial cells</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Migration of endothelial cells</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Expression of proteases of endothelial cells</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Adhesion of endothelial cells</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Creation of vasculature</a:t>
            </a:r>
            <a:r>
              <a:rPr lang="el-GR" sz="2000" b="1" dirty="0">
                <a:effectLst>
                  <a:outerShdw blurRad="38100" dist="38100" dir="2700000" algn="tl">
                    <a:srgbClr val="000000"/>
                  </a:outerShdw>
                </a:effectLst>
              </a:rPr>
              <a:t> </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Vessel maturation </a:t>
            </a:r>
            <a:r>
              <a:rPr lang="el-GR" sz="2000" b="1" dirty="0">
                <a:effectLst>
                  <a:outerShdw blurRad="38100" dist="38100" dir="2700000" algn="tl">
                    <a:srgbClr val="000000"/>
                  </a:outerShdw>
                </a:effectLst>
              </a:rPr>
              <a:t>/ </a:t>
            </a:r>
            <a:r>
              <a:rPr lang="en-US" sz="2000" b="1" dirty="0">
                <a:effectLst>
                  <a:outerShdw blurRad="38100" dist="38100" dir="2700000" algn="tl">
                    <a:srgbClr val="000000"/>
                  </a:outerShdw>
                </a:effectLst>
              </a:rPr>
              <a:t>P</a:t>
            </a:r>
            <a:r>
              <a:rPr lang="en-GB" sz="2000" b="1" dirty="0" err="1">
                <a:effectLst>
                  <a:outerShdw blurRad="38100" dist="38100" dir="2700000" algn="tl">
                    <a:srgbClr val="000000"/>
                  </a:outerShdw>
                </a:effectLst>
              </a:rPr>
              <a:t>ericytes</a:t>
            </a:r>
            <a:r>
              <a:rPr lang="en-GB" sz="2000" b="1" dirty="0">
                <a:effectLst>
                  <a:outerShdw blurRad="38100" dist="38100" dir="2700000" algn="tl">
                    <a:srgbClr val="000000"/>
                  </a:outerShdw>
                </a:effectLst>
              </a:rPr>
              <a:t> migration</a:t>
            </a:r>
          </a:p>
          <a:p>
            <a:pPr>
              <a:lnSpc>
                <a:spcPct val="90000"/>
              </a:lnSpc>
              <a:buFont typeface="Times" pitchFamily="18" charset="0"/>
              <a:buChar char="•"/>
              <a:defRPr/>
            </a:pPr>
            <a:endParaRPr lang="en-GB" sz="2000" b="1" dirty="0">
              <a:effectLst>
                <a:outerShdw blurRad="38100" dist="38100" dir="2700000" algn="tl">
                  <a:srgbClr val="000000"/>
                </a:outerShdw>
              </a:effectLst>
            </a:endParaRPr>
          </a:p>
          <a:p>
            <a:pPr>
              <a:lnSpc>
                <a:spcPct val="90000"/>
              </a:lnSpc>
              <a:buClr>
                <a:srgbClr val="FF6600"/>
              </a:buClr>
              <a:buFont typeface="Wingdings" pitchFamily="2" charset="2"/>
              <a:buChar char="v"/>
              <a:defRPr/>
            </a:pPr>
            <a:r>
              <a:rPr lang="en-US" sz="2000" b="1" dirty="0">
                <a:effectLst>
                  <a:outerShdw blurRad="38100" dist="38100" dir="2700000" algn="tl">
                    <a:srgbClr val="000000"/>
                  </a:outerShdw>
                </a:effectLst>
              </a:rPr>
              <a:t>Also act as</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Survival Factor of neo-vessels</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Factor affecting vascular permeability</a:t>
            </a:r>
            <a:endParaRPr lang="en-GB" sz="2000" b="1" dirty="0">
              <a:effectLst>
                <a:outerShdw blurRad="38100" dist="38100" dir="2700000" algn="tl">
                  <a:srgbClr val="000000"/>
                </a:outerShdw>
              </a:effectLst>
            </a:endParaRPr>
          </a:p>
        </p:txBody>
      </p:sp>
      <p:sp>
        <p:nvSpPr>
          <p:cNvPr id="894979" name="Rectangle 3">
            <a:extLst>
              <a:ext uri="{FF2B5EF4-FFF2-40B4-BE49-F238E27FC236}">
                <a16:creationId xmlns:a16="http://schemas.microsoft.com/office/drawing/2014/main" id="{5E748127-5C39-C517-8ED3-1493751E94F0}"/>
              </a:ext>
            </a:extLst>
          </p:cNvPr>
          <p:cNvSpPr>
            <a:spLocks noGrp="1" noChangeArrowheads="1"/>
          </p:cNvSpPr>
          <p:nvPr>
            <p:ph type="title"/>
          </p:nvPr>
        </p:nvSpPr>
        <p:spPr>
          <a:xfrm>
            <a:off x="1524000" y="123825"/>
            <a:ext cx="9144000" cy="1143000"/>
          </a:xfrm>
        </p:spPr>
        <p:txBody>
          <a:bodyPr/>
          <a:lstStyle/>
          <a:p>
            <a:pPr>
              <a:defRPr/>
            </a:pPr>
            <a:r>
              <a:rPr lang="en-GB" sz="3200" dirty="0">
                <a:solidFill>
                  <a:srgbClr val="FFFF00"/>
                </a:solidFill>
                <a:effectLst>
                  <a:outerShdw blurRad="38100" dist="38100" dir="2700000" algn="tl">
                    <a:srgbClr val="000000"/>
                  </a:outerShdw>
                </a:effectLst>
              </a:rPr>
              <a:t>Targeting </a:t>
            </a:r>
            <a:r>
              <a:rPr lang="en-GB" sz="3200" dirty="0" err="1">
                <a:solidFill>
                  <a:srgbClr val="FFFF00"/>
                </a:solidFill>
                <a:effectLst>
                  <a:outerShdw blurRad="38100" dist="38100" dir="2700000" algn="tl">
                    <a:srgbClr val="000000"/>
                  </a:outerShdw>
                </a:effectLst>
              </a:rPr>
              <a:t>tumor</a:t>
            </a:r>
            <a:r>
              <a:rPr lang="en-GB" sz="3200" dirty="0">
                <a:solidFill>
                  <a:srgbClr val="FFFF00"/>
                </a:solidFill>
                <a:effectLst>
                  <a:outerShdw blurRad="38100" dist="38100" dir="2700000" algn="tl">
                    <a:srgbClr val="000000"/>
                  </a:outerShdw>
                </a:effectLst>
              </a:rPr>
              <a:t> angiogenesis</a:t>
            </a:r>
            <a:br>
              <a:rPr lang="en-GB" dirty="0">
                <a:effectLst>
                  <a:outerShdw blurRad="38100" dist="38100" dir="2700000" algn="tl">
                    <a:srgbClr val="000000"/>
                  </a:outerShdw>
                </a:effectLst>
              </a:rPr>
            </a:br>
            <a:r>
              <a:rPr lang="en-GB" sz="2800" dirty="0">
                <a:solidFill>
                  <a:srgbClr val="00B0F0"/>
                </a:solidFill>
                <a:effectLst>
                  <a:outerShdw blurRad="38100" dist="38100" dir="2700000" algn="tl">
                    <a:srgbClr val="000000"/>
                  </a:outerShdw>
                </a:effectLst>
              </a:rPr>
              <a:t>VEGF / </a:t>
            </a:r>
            <a:r>
              <a:rPr lang="en-GB" sz="2800" dirty="0" err="1">
                <a:solidFill>
                  <a:srgbClr val="00B0F0"/>
                </a:solidFill>
                <a:effectLst>
                  <a:outerShdw blurRad="38100" dist="38100" dir="2700000" algn="tl">
                    <a:srgbClr val="000000"/>
                  </a:outerShdw>
                </a:effectLst>
              </a:rPr>
              <a:t>VEGFR</a:t>
            </a:r>
            <a:r>
              <a:rPr lang="en-GB" sz="2800" dirty="0">
                <a:solidFill>
                  <a:srgbClr val="00B0F0"/>
                </a:solidFill>
                <a:effectLst>
                  <a:outerShdw blurRad="38100" dist="38100" dir="2700000" algn="tl">
                    <a:srgbClr val="000000"/>
                  </a:outerShdw>
                </a:effectLst>
              </a:rPr>
              <a:t> in Carcinogenesis</a:t>
            </a:r>
          </a:p>
        </p:txBody>
      </p:sp>
      <p:pic>
        <p:nvPicPr>
          <p:cNvPr id="81924" name="Εικόνα 4">
            <a:extLst>
              <a:ext uri="{FF2B5EF4-FFF2-40B4-BE49-F238E27FC236}">
                <a16:creationId xmlns:a16="http://schemas.microsoft.com/office/drawing/2014/main" id="{1FAD48FC-C430-A396-0F7B-BC0B765C1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a:extLst>
              <a:ext uri="{FF2B5EF4-FFF2-40B4-BE49-F238E27FC236}">
                <a16:creationId xmlns:a16="http://schemas.microsoft.com/office/drawing/2014/main" id="{C6BEB8AD-68A0-5FD2-1D6E-8DE660CAE834}"/>
              </a:ext>
            </a:extLst>
          </p:cNvPr>
          <p:cNvSpPr>
            <a:spLocks noGrp="1" noChangeArrowheads="1"/>
          </p:cNvSpPr>
          <p:nvPr>
            <p:ph type="body" idx="1"/>
          </p:nvPr>
        </p:nvSpPr>
        <p:spPr>
          <a:xfrm>
            <a:off x="1716089" y="1463676"/>
            <a:ext cx="8770937" cy="5065713"/>
          </a:xfrm>
        </p:spPr>
        <p:txBody>
          <a:bodyPr/>
          <a:lstStyle/>
          <a:p>
            <a:pPr>
              <a:buClr>
                <a:srgbClr val="FF6600"/>
              </a:buClr>
              <a:buFont typeface="Wingdings" pitchFamily="2" charset="2"/>
              <a:buChar char="ü"/>
              <a:defRPr/>
            </a:pPr>
            <a:r>
              <a:rPr lang="en-US" sz="2400" b="1" dirty="0">
                <a:effectLst>
                  <a:outerShdw blurRad="38100" dist="38100" dir="2700000" algn="tl">
                    <a:srgbClr val="000000"/>
                  </a:outerShdw>
                </a:effectLst>
              </a:rPr>
              <a:t>Represent </a:t>
            </a:r>
            <a:r>
              <a:rPr lang="en-GB" sz="2400" b="1" dirty="0">
                <a:effectLst>
                  <a:outerShdw blurRad="38100" dist="38100" dir="2700000" algn="tl">
                    <a:srgbClr val="000000"/>
                  </a:outerShdw>
                </a:effectLst>
              </a:rPr>
              <a:t>~</a:t>
            </a:r>
            <a:r>
              <a:rPr lang="el-GR" sz="2400" b="1" dirty="0">
                <a:effectLst>
                  <a:outerShdw blurRad="38100" dist="38100" dir="2700000" algn="tl">
                    <a:srgbClr val="000000"/>
                  </a:outerShdw>
                </a:effectLst>
              </a:rPr>
              <a:t>1</a:t>
            </a:r>
            <a:r>
              <a:rPr lang="en-GB" sz="2400" b="1" dirty="0">
                <a:effectLst>
                  <a:outerShdw blurRad="38100" dist="38100" dir="2700000" algn="tl">
                    <a:srgbClr val="000000"/>
                  </a:outerShdw>
                </a:effectLst>
              </a:rPr>
              <a:t>Kg of tissue</a:t>
            </a:r>
            <a:endParaRPr lang="el-GR" sz="2400" b="1" dirty="0">
              <a:effectLst>
                <a:outerShdw blurRad="38100" dist="38100" dir="2700000" algn="tl">
                  <a:srgbClr val="000000"/>
                </a:outerShdw>
              </a:effectLst>
            </a:endParaRPr>
          </a:p>
          <a:p>
            <a:pPr>
              <a:buClr>
                <a:srgbClr val="FF6600"/>
              </a:buClr>
              <a:buFont typeface="Wingdings" pitchFamily="2" charset="2"/>
              <a:buChar char="ü"/>
              <a:defRPr/>
            </a:pPr>
            <a:endParaRPr lang="el-GR" sz="2400" b="1" dirty="0">
              <a:effectLst>
                <a:outerShdw blurRad="38100" dist="38100" dir="2700000" algn="tl">
                  <a:srgbClr val="000000"/>
                </a:outerShdw>
              </a:effectLst>
            </a:endParaRPr>
          </a:p>
          <a:p>
            <a:pPr>
              <a:buClr>
                <a:srgbClr val="FF6600"/>
              </a:buClr>
              <a:buFont typeface="Wingdings" pitchFamily="2" charset="2"/>
              <a:buChar char="ü"/>
              <a:defRPr/>
            </a:pPr>
            <a:r>
              <a:rPr lang="en-US" sz="2400" b="1" dirty="0">
                <a:effectLst>
                  <a:outerShdw blurRad="38100" dist="38100" dir="2700000" algn="tl">
                    <a:srgbClr val="000000"/>
                  </a:outerShdw>
                </a:effectLst>
              </a:rPr>
              <a:t>Estimated Surface</a:t>
            </a:r>
            <a:r>
              <a:rPr lang="el-GR" sz="2400" b="1" dirty="0">
                <a:effectLst>
                  <a:outerShdw blurRad="38100" dist="38100" dir="2700000" algn="tl">
                    <a:srgbClr val="000000"/>
                  </a:outerShdw>
                </a:effectLst>
              </a:rPr>
              <a:t> </a:t>
            </a:r>
            <a:r>
              <a:rPr lang="en-GB" sz="2400" b="1" dirty="0">
                <a:effectLst>
                  <a:outerShdw blurRad="38100" dist="38100" dir="2700000" algn="tl">
                    <a:srgbClr val="000000"/>
                  </a:outerShdw>
                </a:effectLst>
              </a:rPr>
              <a:t>~</a:t>
            </a:r>
            <a:r>
              <a:rPr lang="en-GB" sz="2400" b="1" dirty="0" err="1">
                <a:effectLst>
                  <a:outerShdw blurRad="38100" dist="38100" dir="2700000" algn="tl">
                    <a:srgbClr val="000000"/>
                  </a:outerShdw>
                </a:effectLst>
              </a:rPr>
              <a:t>1000m</a:t>
            </a:r>
            <a:r>
              <a:rPr lang="en-GB" sz="2400" b="1" baseline="30000" dirty="0" err="1">
                <a:effectLst>
                  <a:outerShdw blurRad="38100" dist="38100" dir="2700000" algn="tl">
                    <a:srgbClr val="000000"/>
                  </a:outerShdw>
                </a:effectLst>
              </a:rPr>
              <a:t>2</a:t>
            </a:r>
            <a:endParaRPr lang="en-GB" sz="2400" b="1" baseline="30000" dirty="0">
              <a:effectLst>
                <a:outerShdw blurRad="38100" dist="38100" dir="2700000" algn="tl">
                  <a:srgbClr val="000000"/>
                </a:outerShdw>
              </a:effectLst>
            </a:endParaRPr>
          </a:p>
          <a:p>
            <a:pPr>
              <a:buClr>
                <a:srgbClr val="FF6600"/>
              </a:buClr>
              <a:buFont typeface="Wingdings" pitchFamily="2" charset="2"/>
              <a:buChar char="ü"/>
              <a:defRPr/>
            </a:pPr>
            <a:endParaRPr lang="el-GR" sz="2400" b="1" dirty="0">
              <a:effectLst>
                <a:outerShdw blurRad="38100" dist="38100" dir="2700000" algn="tl">
                  <a:srgbClr val="000000"/>
                </a:outerShdw>
              </a:effectLst>
            </a:endParaRPr>
          </a:p>
          <a:p>
            <a:pPr>
              <a:buClr>
                <a:srgbClr val="FF6600"/>
              </a:buClr>
              <a:buFont typeface="Wingdings" pitchFamily="2" charset="2"/>
              <a:buChar char="ü"/>
              <a:defRPr/>
            </a:pPr>
            <a:r>
              <a:rPr lang="en-US" sz="2400" b="1" dirty="0">
                <a:effectLst>
                  <a:outerShdw blurRad="38100" dist="38100" dir="2700000" algn="tl">
                    <a:srgbClr val="000000"/>
                  </a:outerShdw>
                </a:effectLst>
              </a:rPr>
              <a:t>Most are suppressed</a:t>
            </a:r>
            <a:r>
              <a:rPr lang="el-GR" sz="2400" b="1" dirty="0">
                <a:effectLst>
                  <a:outerShdw blurRad="38100" dist="38100" dir="2700000" algn="tl">
                    <a:srgbClr val="000000"/>
                  </a:outerShdw>
                </a:effectLst>
              </a:rPr>
              <a:t> – 1/10.000 </a:t>
            </a:r>
            <a:r>
              <a:rPr lang="en-US" sz="2400" b="1" dirty="0">
                <a:effectLst>
                  <a:outerShdw blurRad="38100" dist="38100" dir="2700000" algn="tl">
                    <a:srgbClr val="000000"/>
                  </a:outerShdw>
                </a:effectLst>
              </a:rPr>
              <a:t>are used in menstrual cycle</a:t>
            </a:r>
            <a:endParaRPr lang="el-GR" sz="2400" b="1" dirty="0">
              <a:effectLst>
                <a:outerShdw blurRad="38100" dist="38100" dir="2700000" algn="tl">
                  <a:srgbClr val="000000"/>
                </a:outerShdw>
              </a:effectLst>
            </a:endParaRPr>
          </a:p>
          <a:p>
            <a:pPr>
              <a:buClr>
                <a:srgbClr val="FF6600"/>
              </a:buClr>
              <a:buFont typeface="Wingdings" pitchFamily="2" charset="2"/>
              <a:buChar char="ü"/>
              <a:defRPr/>
            </a:pPr>
            <a:endParaRPr lang="el-GR" sz="2400" b="1" dirty="0">
              <a:effectLst>
                <a:outerShdw blurRad="38100" dist="38100" dir="2700000" algn="tl">
                  <a:srgbClr val="000000"/>
                </a:outerShdw>
              </a:effectLst>
            </a:endParaRPr>
          </a:p>
          <a:p>
            <a:pPr>
              <a:buClr>
                <a:srgbClr val="FF6600"/>
              </a:buClr>
              <a:buFont typeface="Wingdings" pitchFamily="2" charset="2"/>
              <a:buChar char="ü"/>
              <a:defRPr/>
            </a:pPr>
            <a:r>
              <a:rPr lang="en-US" sz="2400" b="1" dirty="0">
                <a:effectLst>
                  <a:outerShdw blurRad="38100" dist="38100" dir="2700000" algn="tl">
                    <a:srgbClr val="000000"/>
                  </a:outerShdw>
                </a:effectLst>
              </a:rPr>
              <a:t>Normal conditions of neo-angiogenesis induction</a:t>
            </a:r>
            <a:endParaRPr lang="el-GR" sz="2400" b="1" dirty="0">
              <a:effectLst>
                <a:outerShdw blurRad="38100" dist="38100" dir="2700000" algn="tl">
                  <a:srgbClr val="000000"/>
                </a:outerShdw>
              </a:effectLst>
            </a:endParaRPr>
          </a:p>
          <a:p>
            <a:pPr>
              <a:buClr>
                <a:srgbClr val="FF6600"/>
              </a:buClr>
              <a:buFont typeface="Wingdings" pitchFamily="2" charset="2"/>
              <a:buNone/>
              <a:defRPr/>
            </a:pPr>
            <a:r>
              <a:rPr lang="el-GR" sz="2400" b="1" dirty="0">
                <a:effectLst>
                  <a:outerShdw blurRad="38100" dist="38100" dir="2700000" algn="tl">
                    <a:srgbClr val="000000"/>
                  </a:outerShdw>
                </a:effectLst>
              </a:rPr>
              <a:t>	</a:t>
            </a:r>
            <a:r>
              <a:rPr lang="en-US" sz="2400" b="1" dirty="0">
                <a:effectLst>
                  <a:outerShdw blurRad="38100" dist="38100" dir="2700000" algn="tl">
                    <a:srgbClr val="000000"/>
                  </a:outerShdw>
                </a:effectLst>
              </a:rPr>
              <a:t>Trauma</a:t>
            </a:r>
            <a:endParaRPr lang="el-GR" sz="2000" b="1" dirty="0">
              <a:effectLst>
                <a:outerShdw blurRad="38100" dist="38100" dir="2700000" algn="tl">
                  <a:srgbClr val="000000"/>
                </a:outerShdw>
              </a:effectLst>
            </a:endParaRPr>
          </a:p>
          <a:p>
            <a:pPr>
              <a:buClr>
                <a:srgbClr val="FF6600"/>
              </a:buClr>
              <a:buFont typeface="Wingdings" pitchFamily="2" charset="2"/>
              <a:buNone/>
              <a:defRPr/>
            </a:pPr>
            <a:r>
              <a:rPr lang="el-GR" sz="2000" b="1" dirty="0">
                <a:effectLst>
                  <a:outerShdw blurRad="38100" dist="38100" dir="2700000" algn="tl">
                    <a:srgbClr val="000000"/>
                  </a:outerShdw>
                </a:effectLst>
              </a:rPr>
              <a:t>	</a:t>
            </a:r>
            <a:r>
              <a:rPr lang="en-US" sz="2000" b="1" dirty="0">
                <a:effectLst>
                  <a:outerShdw blurRad="38100" dist="38100" dir="2700000" algn="tl">
                    <a:srgbClr val="000000"/>
                  </a:outerShdw>
                </a:effectLst>
              </a:rPr>
              <a:t>Menstrual Cycle</a:t>
            </a:r>
            <a:endParaRPr lang="el-GR" sz="2000" b="1" dirty="0">
              <a:effectLst>
                <a:outerShdw blurRad="38100" dist="38100" dir="2700000" algn="tl">
                  <a:srgbClr val="000000"/>
                </a:outerShdw>
              </a:effectLst>
            </a:endParaRPr>
          </a:p>
          <a:p>
            <a:pPr>
              <a:buClr>
                <a:srgbClr val="FF6600"/>
              </a:buClr>
              <a:buFont typeface="Wingdings" pitchFamily="2" charset="2"/>
              <a:buNone/>
              <a:defRPr/>
            </a:pPr>
            <a:r>
              <a:rPr lang="el-GR" sz="2000" b="1" dirty="0">
                <a:effectLst>
                  <a:outerShdw blurRad="38100" dist="38100" dir="2700000" algn="tl">
                    <a:srgbClr val="000000"/>
                  </a:outerShdw>
                </a:effectLst>
              </a:rPr>
              <a:t>	</a:t>
            </a:r>
            <a:r>
              <a:rPr lang="en-US" sz="2000" b="1" dirty="0">
                <a:effectLst>
                  <a:outerShdw blurRad="38100" dist="38100" dir="2700000" algn="tl">
                    <a:srgbClr val="000000"/>
                  </a:outerShdw>
                </a:effectLst>
              </a:rPr>
              <a:t>Placenta formation </a:t>
            </a:r>
            <a:r>
              <a:rPr lang="el-GR" sz="2000" b="1" dirty="0">
                <a:effectLst>
                  <a:outerShdw blurRad="38100" dist="38100" dir="2700000" algn="tl">
                    <a:srgbClr val="000000"/>
                  </a:outerShdw>
                </a:effectLst>
              </a:rPr>
              <a:t>– </a:t>
            </a:r>
            <a:r>
              <a:rPr lang="en-US" sz="2000" b="1" dirty="0">
                <a:effectLst>
                  <a:outerShdw blurRad="38100" dist="38100" dir="2700000" algn="tl">
                    <a:srgbClr val="000000"/>
                  </a:outerShdw>
                </a:effectLst>
              </a:rPr>
              <a:t>Pregnancy</a:t>
            </a:r>
            <a:endParaRPr lang="el-GR" sz="2000" b="1" dirty="0">
              <a:effectLst>
                <a:outerShdw blurRad="38100" dist="38100" dir="2700000" algn="tl">
                  <a:srgbClr val="000000"/>
                </a:outerShdw>
              </a:effectLst>
            </a:endParaRPr>
          </a:p>
          <a:p>
            <a:pPr>
              <a:buClr>
                <a:srgbClr val="FF6600"/>
              </a:buClr>
              <a:buFont typeface="Wingdings" pitchFamily="2" charset="2"/>
              <a:buNone/>
              <a:defRPr/>
            </a:pPr>
            <a:r>
              <a:rPr lang="el-GR" sz="2400" b="1" dirty="0">
                <a:effectLst>
                  <a:outerShdw blurRad="38100" dist="38100" dir="2700000" algn="tl">
                    <a:srgbClr val="000000"/>
                  </a:outerShdw>
                </a:effectLst>
              </a:rPr>
              <a:t>	</a:t>
            </a:r>
            <a:endParaRPr lang="en-GB" sz="2400" b="1" dirty="0">
              <a:effectLst>
                <a:outerShdw blurRad="38100" dist="38100" dir="2700000" algn="tl">
                  <a:srgbClr val="000000"/>
                </a:outerShdw>
              </a:effectLst>
            </a:endParaRPr>
          </a:p>
        </p:txBody>
      </p:sp>
      <p:sp>
        <p:nvSpPr>
          <p:cNvPr id="563203" name="Rectangle 3">
            <a:extLst>
              <a:ext uri="{FF2B5EF4-FFF2-40B4-BE49-F238E27FC236}">
                <a16:creationId xmlns:a16="http://schemas.microsoft.com/office/drawing/2014/main" id="{404541F2-2965-E102-4E47-5F8BC5D03B82}"/>
              </a:ext>
            </a:extLst>
          </p:cNvPr>
          <p:cNvSpPr>
            <a:spLocks noGrp="1" noChangeArrowheads="1"/>
          </p:cNvSpPr>
          <p:nvPr>
            <p:ph type="title"/>
          </p:nvPr>
        </p:nvSpPr>
        <p:spPr>
          <a:xfrm>
            <a:off x="1524000" y="7938"/>
            <a:ext cx="9144000" cy="1143000"/>
          </a:xfrm>
        </p:spPr>
        <p:txBody>
          <a:bodyPr/>
          <a:lstStyle/>
          <a:p>
            <a:pPr>
              <a:defRPr/>
            </a:pPr>
            <a:r>
              <a:rPr lang="en-GB" sz="3200" dirty="0" err="1">
                <a:solidFill>
                  <a:srgbClr val="FFFF00"/>
                </a:solidFill>
                <a:effectLst>
                  <a:outerShdw blurRad="38100" dist="38100" dir="2700000" algn="tl">
                    <a:srgbClr val="000000"/>
                  </a:outerShdw>
                </a:effectLst>
              </a:rPr>
              <a:t>Tumor</a:t>
            </a:r>
            <a:r>
              <a:rPr lang="en-GB" sz="3200" dirty="0">
                <a:solidFill>
                  <a:srgbClr val="FFFF00"/>
                </a:solidFill>
                <a:effectLst>
                  <a:outerShdw blurRad="38100" dist="38100" dir="2700000" algn="tl">
                    <a:srgbClr val="000000"/>
                  </a:outerShdw>
                </a:effectLst>
              </a:rPr>
              <a:t> </a:t>
            </a:r>
            <a:r>
              <a:rPr lang="el-GR" sz="3200" dirty="0">
                <a:solidFill>
                  <a:srgbClr val="FFFF00"/>
                </a:solidFill>
                <a:effectLst>
                  <a:outerShdw blurRad="38100" dist="38100" dir="2700000" algn="tl">
                    <a:srgbClr val="000000"/>
                  </a:outerShdw>
                </a:effectLst>
              </a:rPr>
              <a:t>Α</a:t>
            </a:r>
            <a:r>
              <a:rPr lang="en-GB" sz="3200" dirty="0" err="1">
                <a:solidFill>
                  <a:srgbClr val="FFFF00"/>
                </a:solidFill>
                <a:effectLst>
                  <a:outerShdw blurRad="38100" dist="38100" dir="2700000" algn="tl">
                    <a:srgbClr val="000000"/>
                  </a:outerShdw>
                </a:effectLst>
              </a:rPr>
              <a:t>ngiogenesis</a:t>
            </a:r>
            <a:br>
              <a:rPr lang="en-GB" sz="3200" dirty="0">
                <a:effectLst>
                  <a:outerShdw blurRad="38100" dist="38100" dir="2700000" algn="tl">
                    <a:srgbClr val="000000"/>
                  </a:outerShdw>
                </a:effectLst>
              </a:rPr>
            </a:br>
            <a:r>
              <a:rPr lang="en-GB" sz="2800" dirty="0">
                <a:solidFill>
                  <a:srgbClr val="00B0F0"/>
                </a:solidFill>
              </a:rPr>
              <a:t>Endothelial Cells</a:t>
            </a:r>
          </a:p>
        </p:txBody>
      </p:sp>
      <p:pic>
        <p:nvPicPr>
          <p:cNvPr id="83972" name="Εικόνα 4">
            <a:extLst>
              <a:ext uri="{FF2B5EF4-FFF2-40B4-BE49-F238E27FC236}">
                <a16:creationId xmlns:a16="http://schemas.microsoft.com/office/drawing/2014/main" id="{6620F047-9918-0BC2-14CF-1A979A61A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02E2C5B0-DB48-716D-3ED0-72C0E6C7634A}"/>
              </a:ext>
            </a:extLst>
          </p:cNvPr>
          <p:cNvSpPr>
            <a:spLocks noGrp="1" noChangeArrowheads="1"/>
          </p:cNvSpPr>
          <p:nvPr>
            <p:ph type="title"/>
          </p:nvPr>
        </p:nvSpPr>
        <p:spPr>
          <a:xfrm>
            <a:off x="1524000" y="0"/>
            <a:ext cx="9144000" cy="1143000"/>
          </a:xfrm>
        </p:spPr>
        <p:txBody>
          <a:bodyPr/>
          <a:lstStyle/>
          <a:p>
            <a:pPr>
              <a:defRPr/>
            </a:pPr>
            <a:r>
              <a:rPr lang="en-GB" sz="3200" dirty="0">
                <a:solidFill>
                  <a:srgbClr val="FFFF00"/>
                </a:solidFill>
                <a:effectLst>
                  <a:outerShdw blurRad="38100" dist="38100" dir="2700000" algn="tl">
                    <a:srgbClr val="000000"/>
                  </a:outerShdw>
                </a:effectLst>
              </a:rPr>
              <a:t>Sprouting </a:t>
            </a:r>
            <a:r>
              <a:rPr lang="el-GR" sz="3200" dirty="0">
                <a:solidFill>
                  <a:srgbClr val="FFFF00"/>
                </a:solidFill>
                <a:effectLst>
                  <a:outerShdw blurRad="38100" dist="38100" dir="2700000" algn="tl">
                    <a:srgbClr val="000000"/>
                  </a:outerShdw>
                </a:effectLst>
              </a:rPr>
              <a:t>Α</a:t>
            </a:r>
            <a:r>
              <a:rPr lang="en-GB" sz="3200" dirty="0" err="1">
                <a:solidFill>
                  <a:srgbClr val="FFFF00"/>
                </a:solidFill>
                <a:effectLst>
                  <a:outerShdw blurRad="38100" dist="38100" dir="2700000" algn="tl">
                    <a:srgbClr val="000000"/>
                  </a:outerShdw>
                </a:effectLst>
              </a:rPr>
              <a:t>ngiogenesis</a:t>
            </a:r>
            <a:endParaRPr lang="en-GB" sz="3200" dirty="0">
              <a:solidFill>
                <a:srgbClr val="FFFF00"/>
              </a:solidFill>
              <a:effectLst>
                <a:outerShdw blurRad="38100" dist="38100" dir="2700000" algn="tl">
                  <a:srgbClr val="000000"/>
                </a:outerShdw>
              </a:effectLst>
            </a:endParaRPr>
          </a:p>
        </p:txBody>
      </p:sp>
      <p:sp>
        <p:nvSpPr>
          <p:cNvPr id="86019" name="Freeform 3">
            <a:extLst>
              <a:ext uri="{FF2B5EF4-FFF2-40B4-BE49-F238E27FC236}">
                <a16:creationId xmlns:a16="http://schemas.microsoft.com/office/drawing/2014/main" id="{C4E31E83-7EA6-F5B1-6D50-0A00342D9A65}"/>
              </a:ext>
            </a:extLst>
          </p:cNvPr>
          <p:cNvSpPr>
            <a:spLocks/>
          </p:cNvSpPr>
          <p:nvPr/>
        </p:nvSpPr>
        <p:spPr bwMode="auto">
          <a:xfrm>
            <a:off x="1936751" y="2320925"/>
            <a:ext cx="8107363" cy="3562350"/>
          </a:xfrm>
          <a:custGeom>
            <a:avLst/>
            <a:gdLst>
              <a:gd name="T0" fmla="*/ 2147483646 w 5107"/>
              <a:gd name="T1" fmla="*/ 2147483646 h 2244"/>
              <a:gd name="T2" fmla="*/ 2147483646 w 5107"/>
              <a:gd name="T3" fmla="*/ 2147483646 h 2244"/>
              <a:gd name="T4" fmla="*/ 2147483646 w 5107"/>
              <a:gd name="T5" fmla="*/ 2147483646 h 2244"/>
              <a:gd name="T6" fmla="*/ 2147483646 w 5107"/>
              <a:gd name="T7" fmla="*/ 2147483646 h 2244"/>
              <a:gd name="T8" fmla="*/ 2147483646 w 5107"/>
              <a:gd name="T9" fmla="*/ 2147483646 h 2244"/>
              <a:gd name="T10" fmla="*/ 2147483646 w 5107"/>
              <a:gd name="T11" fmla="*/ 2147483646 h 2244"/>
              <a:gd name="T12" fmla="*/ 2147483646 w 5107"/>
              <a:gd name="T13" fmla="*/ 2147483646 h 2244"/>
              <a:gd name="T14" fmla="*/ 2147483646 w 5107"/>
              <a:gd name="T15" fmla="*/ 2147483646 h 2244"/>
              <a:gd name="T16" fmla="*/ 2147483646 w 5107"/>
              <a:gd name="T17" fmla="*/ 2147483646 h 2244"/>
              <a:gd name="T18" fmla="*/ 2147483646 w 5107"/>
              <a:gd name="T19" fmla="*/ 2147483646 h 2244"/>
              <a:gd name="T20" fmla="*/ 2147483646 w 5107"/>
              <a:gd name="T21" fmla="*/ 2147483646 h 2244"/>
              <a:gd name="T22" fmla="*/ 2147483646 w 5107"/>
              <a:gd name="T23" fmla="*/ 2147483646 h 2244"/>
              <a:gd name="T24" fmla="*/ 2147483646 w 5107"/>
              <a:gd name="T25" fmla="*/ 2147483646 h 2244"/>
              <a:gd name="T26" fmla="*/ 2147483646 w 5107"/>
              <a:gd name="T27" fmla="*/ 2147483646 h 2244"/>
              <a:gd name="T28" fmla="*/ 2147483646 w 5107"/>
              <a:gd name="T29" fmla="*/ 2147483646 h 2244"/>
              <a:gd name="T30" fmla="*/ 2147483646 w 5107"/>
              <a:gd name="T31" fmla="*/ 2147483646 h 2244"/>
              <a:gd name="T32" fmla="*/ 2147483646 w 5107"/>
              <a:gd name="T33" fmla="*/ 2147483646 h 2244"/>
              <a:gd name="T34" fmla="*/ 2147483646 w 5107"/>
              <a:gd name="T35" fmla="*/ 2147483646 h 2244"/>
              <a:gd name="T36" fmla="*/ 2147483646 w 5107"/>
              <a:gd name="T37" fmla="*/ 2147483646 h 2244"/>
              <a:gd name="T38" fmla="*/ 2147483646 w 5107"/>
              <a:gd name="T39" fmla="*/ 2147483646 h 2244"/>
              <a:gd name="T40" fmla="*/ 2147483646 w 5107"/>
              <a:gd name="T41" fmla="*/ 2147483646 h 2244"/>
              <a:gd name="T42" fmla="*/ 2147483646 w 5107"/>
              <a:gd name="T43" fmla="*/ 2147483646 h 2244"/>
              <a:gd name="T44" fmla="*/ 2147483646 w 5107"/>
              <a:gd name="T45" fmla="*/ 0 h 2244"/>
              <a:gd name="T46" fmla="*/ 2147483646 w 5107"/>
              <a:gd name="T47" fmla="*/ 2147483646 h 2244"/>
              <a:gd name="T48" fmla="*/ 2147483646 w 5107"/>
              <a:gd name="T49" fmla="*/ 2147483646 h 2244"/>
              <a:gd name="T50" fmla="*/ 2147483646 w 5107"/>
              <a:gd name="T51" fmla="*/ 2147483646 h 2244"/>
              <a:gd name="T52" fmla="*/ 2147483646 w 5107"/>
              <a:gd name="T53" fmla="*/ 2147483646 h 2244"/>
              <a:gd name="T54" fmla="*/ 2147483646 w 5107"/>
              <a:gd name="T55" fmla="*/ 2147483646 h 2244"/>
              <a:gd name="T56" fmla="*/ 2147483646 w 5107"/>
              <a:gd name="T57" fmla="*/ 2147483646 h 2244"/>
              <a:gd name="T58" fmla="*/ 2147483646 w 5107"/>
              <a:gd name="T59" fmla="*/ 2147483646 h 2244"/>
              <a:gd name="T60" fmla="*/ 2147483646 w 5107"/>
              <a:gd name="T61" fmla="*/ 2147483646 h 2244"/>
              <a:gd name="T62" fmla="*/ 2147483646 w 5107"/>
              <a:gd name="T63" fmla="*/ 2147483646 h 2244"/>
              <a:gd name="T64" fmla="*/ 2147483646 w 5107"/>
              <a:gd name="T65" fmla="*/ 2147483646 h 2244"/>
              <a:gd name="T66" fmla="*/ 2147483646 w 5107"/>
              <a:gd name="T67" fmla="*/ 2147483646 h 2244"/>
              <a:gd name="T68" fmla="*/ 2147483646 w 5107"/>
              <a:gd name="T69" fmla="*/ 2147483646 h 2244"/>
              <a:gd name="T70" fmla="*/ 2147483646 w 5107"/>
              <a:gd name="T71" fmla="*/ 2147483646 h 2244"/>
              <a:gd name="T72" fmla="*/ 2147483646 w 5107"/>
              <a:gd name="T73" fmla="*/ 2147483646 h 2244"/>
              <a:gd name="T74" fmla="*/ 0 w 5107"/>
              <a:gd name="T75" fmla="*/ 2147483646 h 2244"/>
              <a:gd name="T76" fmla="*/ 2147483646 w 5107"/>
              <a:gd name="T77" fmla="*/ 2147483646 h 2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07"/>
              <a:gd name="T118" fmla="*/ 0 h 2244"/>
              <a:gd name="T119" fmla="*/ 5107 w 5107"/>
              <a:gd name="T120" fmla="*/ 2244 h 22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07" h="2244">
                <a:moveTo>
                  <a:pt x="285" y="50"/>
                </a:moveTo>
                <a:lnTo>
                  <a:pt x="442" y="263"/>
                </a:lnTo>
                <a:lnTo>
                  <a:pt x="537" y="705"/>
                </a:lnTo>
                <a:lnTo>
                  <a:pt x="671" y="1162"/>
                </a:lnTo>
                <a:lnTo>
                  <a:pt x="932" y="1525"/>
                </a:lnTo>
                <a:lnTo>
                  <a:pt x="1058" y="1644"/>
                </a:lnTo>
                <a:lnTo>
                  <a:pt x="1366" y="1683"/>
                </a:lnTo>
                <a:lnTo>
                  <a:pt x="1697" y="1707"/>
                </a:lnTo>
                <a:lnTo>
                  <a:pt x="1949" y="1628"/>
                </a:lnTo>
                <a:lnTo>
                  <a:pt x="2068" y="1399"/>
                </a:lnTo>
                <a:lnTo>
                  <a:pt x="2194" y="1289"/>
                </a:lnTo>
                <a:lnTo>
                  <a:pt x="2336" y="1360"/>
                </a:lnTo>
                <a:lnTo>
                  <a:pt x="2486" y="1525"/>
                </a:lnTo>
                <a:lnTo>
                  <a:pt x="2518" y="1667"/>
                </a:lnTo>
                <a:lnTo>
                  <a:pt x="2802" y="1723"/>
                </a:lnTo>
                <a:lnTo>
                  <a:pt x="3117" y="1699"/>
                </a:lnTo>
                <a:lnTo>
                  <a:pt x="3599" y="1715"/>
                </a:lnTo>
                <a:lnTo>
                  <a:pt x="3741" y="1652"/>
                </a:lnTo>
                <a:lnTo>
                  <a:pt x="3780" y="1486"/>
                </a:lnTo>
                <a:lnTo>
                  <a:pt x="3622" y="1005"/>
                </a:lnTo>
                <a:lnTo>
                  <a:pt x="3512" y="650"/>
                </a:lnTo>
                <a:lnTo>
                  <a:pt x="3433" y="331"/>
                </a:lnTo>
                <a:lnTo>
                  <a:pt x="3512" y="0"/>
                </a:lnTo>
                <a:lnTo>
                  <a:pt x="3764" y="308"/>
                </a:lnTo>
                <a:lnTo>
                  <a:pt x="3969" y="852"/>
                </a:lnTo>
                <a:lnTo>
                  <a:pt x="4143" y="1223"/>
                </a:lnTo>
                <a:lnTo>
                  <a:pt x="4261" y="1391"/>
                </a:lnTo>
                <a:lnTo>
                  <a:pt x="4522" y="1360"/>
                </a:lnTo>
                <a:lnTo>
                  <a:pt x="4780" y="1178"/>
                </a:lnTo>
                <a:lnTo>
                  <a:pt x="4976" y="902"/>
                </a:lnTo>
                <a:lnTo>
                  <a:pt x="5106" y="1644"/>
                </a:lnTo>
                <a:lnTo>
                  <a:pt x="4490" y="2054"/>
                </a:lnTo>
                <a:lnTo>
                  <a:pt x="3338" y="2243"/>
                </a:lnTo>
                <a:lnTo>
                  <a:pt x="2036" y="2212"/>
                </a:lnTo>
                <a:lnTo>
                  <a:pt x="790" y="2212"/>
                </a:lnTo>
                <a:lnTo>
                  <a:pt x="316" y="2015"/>
                </a:lnTo>
                <a:lnTo>
                  <a:pt x="127" y="1407"/>
                </a:lnTo>
                <a:lnTo>
                  <a:pt x="0" y="815"/>
                </a:lnTo>
                <a:lnTo>
                  <a:pt x="285" y="50"/>
                </a:lnTo>
              </a:path>
            </a:pathLst>
          </a:custGeom>
          <a:solidFill>
            <a:srgbClr val="FF505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grpSp>
        <p:nvGrpSpPr>
          <p:cNvPr id="86020" name="Group 4">
            <a:extLst>
              <a:ext uri="{FF2B5EF4-FFF2-40B4-BE49-F238E27FC236}">
                <a16:creationId xmlns:a16="http://schemas.microsoft.com/office/drawing/2014/main" id="{5CC0F58D-808C-A078-378C-8095B7F6BAF4}"/>
              </a:ext>
            </a:extLst>
          </p:cNvPr>
          <p:cNvGrpSpPr>
            <a:grpSpLocks/>
          </p:cNvGrpSpPr>
          <p:nvPr/>
        </p:nvGrpSpPr>
        <p:grpSpPr bwMode="auto">
          <a:xfrm>
            <a:off x="8886826" y="4319588"/>
            <a:ext cx="303213" cy="334962"/>
            <a:chOff x="4630" y="2569"/>
            <a:chExt cx="191" cy="211"/>
          </a:xfrm>
        </p:grpSpPr>
        <p:sp>
          <p:nvSpPr>
            <p:cNvPr id="86806" name="Freeform 5">
              <a:extLst>
                <a:ext uri="{FF2B5EF4-FFF2-40B4-BE49-F238E27FC236}">
                  <a16:creationId xmlns:a16="http://schemas.microsoft.com/office/drawing/2014/main" id="{5AA68AED-1189-B50A-6973-2368C9D6D879}"/>
                </a:ext>
              </a:extLst>
            </p:cNvPr>
            <p:cNvSpPr>
              <a:spLocks/>
            </p:cNvSpPr>
            <p:nvPr/>
          </p:nvSpPr>
          <p:spPr bwMode="auto">
            <a:xfrm>
              <a:off x="4630" y="2569"/>
              <a:ext cx="191" cy="211"/>
            </a:xfrm>
            <a:custGeom>
              <a:avLst/>
              <a:gdLst>
                <a:gd name="T0" fmla="*/ 43 w 191"/>
                <a:gd name="T1" fmla="*/ 99 h 211"/>
                <a:gd name="T2" fmla="*/ 22 w 191"/>
                <a:gd name="T3" fmla="*/ 124 h 211"/>
                <a:gd name="T4" fmla="*/ 4 w 191"/>
                <a:gd name="T5" fmla="*/ 165 h 211"/>
                <a:gd name="T6" fmla="*/ 4 w 191"/>
                <a:gd name="T7" fmla="*/ 176 h 211"/>
                <a:gd name="T8" fmla="*/ 0 w 191"/>
                <a:gd name="T9" fmla="*/ 196 h 211"/>
                <a:gd name="T10" fmla="*/ 36 w 191"/>
                <a:gd name="T11" fmla="*/ 210 h 211"/>
                <a:gd name="T12" fmla="*/ 80 w 191"/>
                <a:gd name="T13" fmla="*/ 206 h 211"/>
                <a:gd name="T14" fmla="*/ 112 w 191"/>
                <a:gd name="T15" fmla="*/ 180 h 211"/>
                <a:gd name="T16" fmla="*/ 138 w 191"/>
                <a:gd name="T17" fmla="*/ 160 h 211"/>
                <a:gd name="T18" fmla="*/ 182 w 191"/>
                <a:gd name="T19" fmla="*/ 99 h 211"/>
                <a:gd name="T20" fmla="*/ 190 w 191"/>
                <a:gd name="T21" fmla="*/ 71 h 211"/>
                <a:gd name="T22" fmla="*/ 186 w 191"/>
                <a:gd name="T23" fmla="*/ 45 h 211"/>
                <a:gd name="T24" fmla="*/ 174 w 191"/>
                <a:gd name="T25" fmla="*/ 8 h 211"/>
                <a:gd name="T26" fmla="*/ 142 w 191"/>
                <a:gd name="T27" fmla="*/ 0 h 211"/>
                <a:gd name="T28" fmla="*/ 123 w 191"/>
                <a:gd name="T29" fmla="*/ 3 h 211"/>
                <a:gd name="T30" fmla="*/ 102 w 191"/>
                <a:gd name="T31" fmla="*/ 17 h 211"/>
                <a:gd name="T32" fmla="*/ 63 w 191"/>
                <a:gd name="T33" fmla="*/ 62 h 211"/>
                <a:gd name="T34" fmla="*/ 55 w 191"/>
                <a:gd name="T35" fmla="*/ 75 h 211"/>
                <a:gd name="T36" fmla="*/ 43 w 191"/>
                <a:gd name="T37" fmla="*/ 99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211"/>
                <a:gd name="T59" fmla="*/ 191 w 191"/>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211">
                  <a:moveTo>
                    <a:pt x="43" y="99"/>
                  </a:moveTo>
                  <a:lnTo>
                    <a:pt x="22" y="124"/>
                  </a:lnTo>
                  <a:lnTo>
                    <a:pt x="4" y="165"/>
                  </a:lnTo>
                  <a:lnTo>
                    <a:pt x="4" y="176"/>
                  </a:lnTo>
                  <a:lnTo>
                    <a:pt x="0" y="196"/>
                  </a:lnTo>
                  <a:lnTo>
                    <a:pt x="36" y="210"/>
                  </a:lnTo>
                  <a:lnTo>
                    <a:pt x="80" y="206"/>
                  </a:lnTo>
                  <a:lnTo>
                    <a:pt x="112" y="180"/>
                  </a:lnTo>
                  <a:lnTo>
                    <a:pt x="138" y="160"/>
                  </a:lnTo>
                  <a:lnTo>
                    <a:pt x="182" y="99"/>
                  </a:lnTo>
                  <a:lnTo>
                    <a:pt x="190" y="71"/>
                  </a:lnTo>
                  <a:lnTo>
                    <a:pt x="186" y="45"/>
                  </a:lnTo>
                  <a:lnTo>
                    <a:pt x="174" y="8"/>
                  </a:lnTo>
                  <a:lnTo>
                    <a:pt x="142" y="0"/>
                  </a:lnTo>
                  <a:lnTo>
                    <a:pt x="123" y="3"/>
                  </a:lnTo>
                  <a:lnTo>
                    <a:pt x="102" y="17"/>
                  </a:lnTo>
                  <a:lnTo>
                    <a:pt x="63" y="62"/>
                  </a:lnTo>
                  <a:lnTo>
                    <a:pt x="55" y="75"/>
                  </a:lnTo>
                  <a:lnTo>
                    <a:pt x="43" y="99"/>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807" name="Freeform 6">
              <a:extLst>
                <a:ext uri="{FF2B5EF4-FFF2-40B4-BE49-F238E27FC236}">
                  <a16:creationId xmlns:a16="http://schemas.microsoft.com/office/drawing/2014/main" id="{91A4F03B-4C5F-0B16-D054-228D3D330D9E}"/>
                </a:ext>
              </a:extLst>
            </p:cNvPr>
            <p:cNvSpPr>
              <a:spLocks/>
            </p:cNvSpPr>
            <p:nvPr/>
          </p:nvSpPr>
          <p:spPr bwMode="auto">
            <a:xfrm>
              <a:off x="4665" y="2638"/>
              <a:ext cx="114" cy="117"/>
            </a:xfrm>
            <a:custGeom>
              <a:avLst/>
              <a:gdLst>
                <a:gd name="T0" fmla="*/ 99 w 114"/>
                <a:gd name="T1" fmla="*/ 6 h 117"/>
                <a:gd name="T2" fmla="*/ 82 w 114"/>
                <a:gd name="T3" fmla="*/ 0 h 117"/>
                <a:gd name="T4" fmla="*/ 55 w 114"/>
                <a:gd name="T5" fmla="*/ 20 h 117"/>
                <a:gd name="T6" fmla="*/ 21 w 114"/>
                <a:gd name="T7" fmla="*/ 55 h 117"/>
                <a:gd name="T8" fmla="*/ 0 w 114"/>
                <a:gd name="T9" fmla="*/ 103 h 117"/>
                <a:gd name="T10" fmla="*/ 13 w 114"/>
                <a:gd name="T11" fmla="*/ 116 h 117"/>
                <a:gd name="T12" fmla="*/ 63 w 114"/>
                <a:gd name="T13" fmla="*/ 97 h 117"/>
                <a:gd name="T14" fmla="*/ 80 w 114"/>
                <a:gd name="T15" fmla="*/ 79 h 117"/>
                <a:gd name="T16" fmla="*/ 98 w 114"/>
                <a:gd name="T17" fmla="*/ 62 h 117"/>
                <a:gd name="T18" fmla="*/ 113 w 114"/>
                <a:gd name="T19" fmla="*/ 19 h 117"/>
                <a:gd name="T20" fmla="*/ 99 w 114"/>
                <a:gd name="T21" fmla="*/ 6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117"/>
                <a:gd name="T35" fmla="*/ 114 w 114"/>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117">
                  <a:moveTo>
                    <a:pt x="99" y="6"/>
                  </a:moveTo>
                  <a:lnTo>
                    <a:pt x="82" y="0"/>
                  </a:lnTo>
                  <a:lnTo>
                    <a:pt x="55" y="20"/>
                  </a:lnTo>
                  <a:lnTo>
                    <a:pt x="21" y="55"/>
                  </a:lnTo>
                  <a:lnTo>
                    <a:pt x="0" y="103"/>
                  </a:lnTo>
                  <a:lnTo>
                    <a:pt x="13" y="116"/>
                  </a:lnTo>
                  <a:lnTo>
                    <a:pt x="63" y="97"/>
                  </a:lnTo>
                  <a:lnTo>
                    <a:pt x="80" y="79"/>
                  </a:lnTo>
                  <a:lnTo>
                    <a:pt x="98" y="62"/>
                  </a:lnTo>
                  <a:lnTo>
                    <a:pt x="113" y="19"/>
                  </a:lnTo>
                  <a:lnTo>
                    <a:pt x="9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21" name="Group 7">
            <a:extLst>
              <a:ext uri="{FF2B5EF4-FFF2-40B4-BE49-F238E27FC236}">
                <a16:creationId xmlns:a16="http://schemas.microsoft.com/office/drawing/2014/main" id="{4F49A275-4795-6B09-F986-A8EF5925D574}"/>
              </a:ext>
            </a:extLst>
          </p:cNvPr>
          <p:cNvGrpSpPr>
            <a:grpSpLocks/>
          </p:cNvGrpSpPr>
          <p:nvPr/>
        </p:nvGrpSpPr>
        <p:grpSpPr bwMode="auto">
          <a:xfrm>
            <a:off x="2428875" y="2119314"/>
            <a:ext cx="198438" cy="401637"/>
            <a:chOff x="562" y="1183"/>
            <a:chExt cx="125" cy="253"/>
          </a:xfrm>
        </p:grpSpPr>
        <p:sp>
          <p:nvSpPr>
            <p:cNvPr id="86804" name="Freeform 8">
              <a:extLst>
                <a:ext uri="{FF2B5EF4-FFF2-40B4-BE49-F238E27FC236}">
                  <a16:creationId xmlns:a16="http://schemas.microsoft.com/office/drawing/2014/main" id="{73733318-F17C-1EB6-2E86-343E82776622}"/>
                </a:ext>
              </a:extLst>
            </p:cNvPr>
            <p:cNvSpPr>
              <a:spLocks/>
            </p:cNvSpPr>
            <p:nvPr/>
          </p:nvSpPr>
          <p:spPr bwMode="auto">
            <a:xfrm>
              <a:off x="562" y="1183"/>
              <a:ext cx="125" cy="253"/>
            </a:xfrm>
            <a:custGeom>
              <a:avLst/>
              <a:gdLst>
                <a:gd name="T0" fmla="*/ 120 w 125"/>
                <a:gd name="T1" fmla="*/ 106 h 253"/>
                <a:gd name="T2" fmla="*/ 124 w 125"/>
                <a:gd name="T3" fmla="*/ 73 h 253"/>
                <a:gd name="T4" fmla="*/ 118 w 125"/>
                <a:gd name="T5" fmla="*/ 30 h 253"/>
                <a:gd name="T6" fmla="*/ 112 w 125"/>
                <a:gd name="T7" fmla="*/ 20 h 253"/>
                <a:gd name="T8" fmla="*/ 104 w 125"/>
                <a:gd name="T9" fmla="*/ 0 h 253"/>
                <a:gd name="T10" fmla="*/ 66 w 125"/>
                <a:gd name="T11" fmla="*/ 9 h 253"/>
                <a:gd name="T12" fmla="*/ 31 w 125"/>
                <a:gd name="T13" fmla="*/ 34 h 253"/>
                <a:gd name="T14" fmla="*/ 18 w 125"/>
                <a:gd name="T15" fmla="*/ 73 h 253"/>
                <a:gd name="T16" fmla="*/ 6 w 125"/>
                <a:gd name="T17" fmla="*/ 104 h 253"/>
                <a:gd name="T18" fmla="*/ 0 w 125"/>
                <a:gd name="T19" fmla="*/ 179 h 253"/>
                <a:gd name="T20" fmla="*/ 9 w 125"/>
                <a:gd name="T21" fmla="*/ 207 h 253"/>
                <a:gd name="T22" fmla="*/ 25 w 125"/>
                <a:gd name="T23" fmla="*/ 227 h 253"/>
                <a:gd name="T24" fmla="*/ 55 w 125"/>
                <a:gd name="T25" fmla="*/ 252 h 253"/>
                <a:gd name="T26" fmla="*/ 86 w 125"/>
                <a:gd name="T27" fmla="*/ 242 h 253"/>
                <a:gd name="T28" fmla="*/ 102 w 125"/>
                <a:gd name="T29" fmla="*/ 229 h 253"/>
                <a:gd name="T30" fmla="*/ 111 w 125"/>
                <a:gd name="T31" fmla="*/ 206 h 253"/>
                <a:gd name="T32" fmla="*/ 121 w 125"/>
                <a:gd name="T33" fmla="*/ 149 h 253"/>
                <a:gd name="T34" fmla="*/ 121 w 125"/>
                <a:gd name="T35" fmla="*/ 132 h 253"/>
                <a:gd name="T36" fmla="*/ 120 w 125"/>
                <a:gd name="T37" fmla="*/ 10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06"/>
                  </a:moveTo>
                  <a:lnTo>
                    <a:pt x="124" y="73"/>
                  </a:lnTo>
                  <a:lnTo>
                    <a:pt x="118" y="30"/>
                  </a:lnTo>
                  <a:lnTo>
                    <a:pt x="112" y="20"/>
                  </a:lnTo>
                  <a:lnTo>
                    <a:pt x="104" y="0"/>
                  </a:lnTo>
                  <a:lnTo>
                    <a:pt x="66" y="9"/>
                  </a:lnTo>
                  <a:lnTo>
                    <a:pt x="31" y="34"/>
                  </a:lnTo>
                  <a:lnTo>
                    <a:pt x="18" y="73"/>
                  </a:lnTo>
                  <a:lnTo>
                    <a:pt x="6" y="104"/>
                  </a:lnTo>
                  <a:lnTo>
                    <a:pt x="0" y="179"/>
                  </a:lnTo>
                  <a:lnTo>
                    <a:pt x="9" y="207"/>
                  </a:lnTo>
                  <a:lnTo>
                    <a:pt x="25" y="227"/>
                  </a:lnTo>
                  <a:lnTo>
                    <a:pt x="55" y="252"/>
                  </a:lnTo>
                  <a:lnTo>
                    <a:pt x="86" y="242"/>
                  </a:lnTo>
                  <a:lnTo>
                    <a:pt x="102" y="229"/>
                  </a:lnTo>
                  <a:lnTo>
                    <a:pt x="111" y="206"/>
                  </a:lnTo>
                  <a:lnTo>
                    <a:pt x="121" y="149"/>
                  </a:lnTo>
                  <a:lnTo>
                    <a:pt x="121" y="132"/>
                  </a:lnTo>
                  <a:lnTo>
                    <a:pt x="120" y="10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805" name="Freeform 9">
              <a:extLst>
                <a:ext uri="{FF2B5EF4-FFF2-40B4-BE49-F238E27FC236}">
                  <a16:creationId xmlns:a16="http://schemas.microsoft.com/office/drawing/2014/main" id="{0A21B227-AF8E-21DB-E8B5-35E226B8BDB7}"/>
                </a:ext>
              </a:extLst>
            </p:cNvPr>
            <p:cNvSpPr>
              <a:spLocks/>
            </p:cNvSpPr>
            <p:nvPr/>
          </p:nvSpPr>
          <p:spPr bwMode="auto">
            <a:xfrm>
              <a:off x="587" y="1217"/>
              <a:ext cx="70" cy="140"/>
            </a:xfrm>
            <a:custGeom>
              <a:avLst/>
              <a:gdLst>
                <a:gd name="T0" fmla="*/ 28 w 70"/>
                <a:gd name="T1" fmla="*/ 139 h 140"/>
                <a:gd name="T2" fmla="*/ 46 w 70"/>
                <a:gd name="T3" fmla="*/ 135 h 140"/>
                <a:gd name="T4" fmla="*/ 57 w 70"/>
                <a:gd name="T5" fmla="*/ 104 h 140"/>
                <a:gd name="T6" fmla="*/ 69 w 70"/>
                <a:gd name="T7" fmla="*/ 57 h 140"/>
                <a:gd name="T8" fmla="*/ 61 w 70"/>
                <a:gd name="T9" fmla="*/ 4 h 140"/>
                <a:gd name="T10" fmla="*/ 43 w 70"/>
                <a:gd name="T11" fmla="*/ 0 h 140"/>
                <a:gd name="T12" fmla="*/ 12 w 70"/>
                <a:gd name="T13" fmla="*/ 43 h 140"/>
                <a:gd name="T14" fmla="*/ 6 w 70"/>
                <a:gd name="T15" fmla="*/ 67 h 140"/>
                <a:gd name="T16" fmla="*/ 0 w 70"/>
                <a:gd name="T17" fmla="*/ 90 h 140"/>
                <a:gd name="T18" fmla="*/ 10 w 70"/>
                <a:gd name="T19" fmla="*/ 135 h 140"/>
                <a:gd name="T20" fmla="*/ 28 w 70"/>
                <a:gd name="T21" fmla="*/ 139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139"/>
                  </a:moveTo>
                  <a:lnTo>
                    <a:pt x="46" y="135"/>
                  </a:lnTo>
                  <a:lnTo>
                    <a:pt x="57" y="104"/>
                  </a:lnTo>
                  <a:lnTo>
                    <a:pt x="69" y="57"/>
                  </a:lnTo>
                  <a:lnTo>
                    <a:pt x="61" y="4"/>
                  </a:lnTo>
                  <a:lnTo>
                    <a:pt x="43" y="0"/>
                  </a:lnTo>
                  <a:lnTo>
                    <a:pt x="12" y="43"/>
                  </a:lnTo>
                  <a:lnTo>
                    <a:pt x="6" y="67"/>
                  </a:lnTo>
                  <a:lnTo>
                    <a:pt x="0" y="90"/>
                  </a:lnTo>
                  <a:lnTo>
                    <a:pt x="10" y="135"/>
                  </a:lnTo>
                  <a:lnTo>
                    <a:pt x="28" y="13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22" name="Group 10">
            <a:extLst>
              <a:ext uri="{FF2B5EF4-FFF2-40B4-BE49-F238E27FC236}">
                <a16:creationId xmlns:a16="http://schemas.microsoft.com/office/drawing/2014/main" id="{761CF94C-6E16-562E-DEFD-3356CF8F2FB2}"/>
              </a:ext>
            </a:extLst>
          </p:cNvPr>
          <p:cNvGrpSpPr>
            <a:grpSpLocks/>
          </p:cNvGrpSpPr>
          <p:nvPr/>
        </p:nvGrpSpPr>
        <p:grpSpPr bwMode="auto">
          <a:xfrm>
            <a:off x="2482850" y="2554289"/>
            <a:ext cx="349250" cy="288925"/>
            <a:chOff x="596" y="1457"/>
            <a:chExt cx="220" cy="182"/>
          </a:xfrm>
        </p:grpSpPr>
        <p:sp>
          <p:nvSpPr>
            <p:cNvPr id="86802" name="Freeform 11">
              <a:extLst>
                <a:ext uri="{FF2B5EF4-FFF2-40B4-BE49-F238E27FC236}">
                  <a16:creationId xmlns:a16="http://schemas.microsoft.com/office/drawing/2014/main" id="{D0D0A746-D008-4022-EAB1-4ECAEE12F47D}"/>
                </a:ext>
              </a:extLst>
            </p:cNvPr>
            <p:cNvSpPr>
              <a:spLocks/>
            </p:cNvSpPr>
            <p:nvPr/>
          </p:nvSpPr>
          <p:spPr bwMode="auto">
            <a:xfrm>
              <a:off x="596" y="1457"/>
              <a:ext cx="220" cy="182"/>
            </a:xfrm>
            <a:custGeom>
              <a:avLst/>
              <a:gdLst>
                <a:gd name="T0" fmla="*/ 80 w 220"/>
                <a:gd name="T1" fmla="*/ 24 h 182"/>
                <a:gd name="T2" fmla="*/ 102 w 220"/>
                <a:gd name="T3" fmla="*/ 9 h 182"/>
                <a:gd name="T4" fmla="*/ 141 w 220"/>
                <a:gd name="T5" fmla="*/ 0 h 182"/>
                <a:gd name="T6" fmla="*/ 154 w 220"/>
                <a:gd name="T7" fmla="*/ 3 h 182"/>
                <a:gd name="T8" fmla="*/ 176 w 220"/>
                <a:gd name="T9" fmla="*/ 4 h 182"/>
                <a:gd name="T10" fmla="*/ 206 w 220"/>
                <a:gd name="T11" fmla="*/ 49 h 182"/>
                <a:gd name="T12" fmla="*/ 219 w 220"/>
                <a:gd name="T13" fmla="*/ 97 h 182"/>
                <a:gd name="T14" fmla="*/ 201 w 220"/>
                <a:gd name="T15" fmla="*/ 126 h 182"/>
                <a:gd name="T16" fmla="*/ 187 w 220"/>
                <a:gd name="T17" fmla="*/ 148 h 182"/>
                <a:gd name="T18" fmla="*/ 135 w 220"/>
                <a:gd name="T19" fmla="*/ 181 h 182"/>
                <a:gd name="T20" fmla="*/ 105 w 220"/>
                <a:gd name="T21" fmla="*/ 180 h 182"/>
                <a:gd name="T22" fmla="*/ 73 w 220"/>
                <a:gd name="T23" fmla="*/ 170 h 182"/>
                <a:gd name="T24" fmla="*/ 26 w 220"/>
                <a:gd name="T25" fmla="*/ 145 h 182"/>
                <a:gd name="T26" fmla="*/ 4 w 220"/>
                <a:gd name="T27" fmla="*/ 108 h 182"/>
                <a:gd name="T28" fmla="*/ 0 w 220"/>
                <a:gd name="T29" fmla="*/ 86 h 182"/>
                <a:gd name="T30" fmla="*/ 9 w 220"/>
                <a:gd name="T31" fmla="*/ 68 h 182"/>
                <a:gd name="T32" fmla="*/ 44 w 220"/>
                <a:gd name="T33" fmla="*/ 37 h 182"/>
                <a:gd name="T34" fmla="*/ 57 w 220"/>
                <a:gd name="T35" fmla="*/ 31 h 182"/>
                <a:gd name="T36" fmla="*/ 80 w 220"/>
                <a:gd name="T37" fmla="*/ 24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
                <a:gd name="T58" fmla="*/ 0 h 182"/>
                <a:gd name="T59" fmla="*/ 220 w 220"/>
                <a:gd name="T60" fmla="*/ 182 h 1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 h="182">
                  <a:moveTo>
                    <a:pt x="80" y="24"/>
                  </a:moveTo>
                  <a:lnTo>
                    <a:pt x="102" y="9"/>
                  </a:lnTo>
                  <a:lnTo>
                    <a:pt x="141" y="0"/>
                  </a:lnTo>
                  <a:lnTo>
                    <a:pt x="154" y="3"/>
                  </a:lnTo>
                  <a:lnTo>
                    <a:pt x="176" y="4"/>
                  </a:lnTo>
                  <a:lnTo>
                    <a:pt x="206" y="49"/>
                  </a:lnTo>
                  <a:lnTo>
                    <a:pt x="219" y="97"/>
                  </a:lnTo>
                  <a:lnTo>
                    <a:pt x="201" y="126"/>
                  </a:lnTo>
                  <a:lnTo>
                    <a:pt x="187" y="148"/>
                  </a:lnTo>
                  <a:lnTo>
                    <a:pt x="135" y="181"/>
                  </a:lnTo>
                  <a:lnTo>
                    <a:pt x="105" y="180"/>
                  </a:lnTo>
                  <a:lnTo>
                    <a:pt x="73" y="170"/>
                  </a:lnTo>
                  <a:lnTo>
                    <a:pt x="26" y="145"/>
                  </a:lnTo>
                  <a:lnTo>
                    <a:pt x="4" y="108"/>
                  </a:lnTo>
                  <a:lnTo>
                    <a:pt x="0" y="86"/>
                  </a:lnTo>
                  <a:lnTo>
                    <a:pt x="9" y="68"/>
                  </a:lnTo>
                  <a:lnTo>
                    <a:pt x="44" y="37"/>
                  </a:lnTo>
                  <a:lnTo>
                    <a:pt x="57" y="31"/>
                  </a:lnTo>
                  <a:lnTo>
                    <a:pt x="80" y="24"/>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803" name="Freeform 12">
              <a:extLst>
                <a:ext uri="{FF2B5EF4-FFF2-40B4-BE49-F238E27FC236}">
                  <a16:creationId xmlns:a16="http://schemas.microsoft.com/office/drawing/2014/main" id="{22EFC036-1789-11F2-BCF9-D180AB8031E4}"/>
                </a:ext>
              </a:extLst>
            </p:cNvPr>
            <p:cNvSpPr>
              <a:spLocks/>
            </p:cNvSpPr>
            <p:nvPr/>
          </p:nvSpPr>
          <p:spPr bwMode="auto">
            <a:xfrm>
              <a:off x="669" y="1495"/>
              <a:ext cx="111" cy="103"/>
            </a:xfrm>
            <a:custGeom>
              <a:avLst/>
              <a:gdLst>
                <a:gd name="T0" fmla="*/ 13 w 111"/>
                <a:gd name="T1" fmla="*/ 83 h 103"/>
                <a:gd name="T2" fmla="*/ 0 w 111"/>
                <a:gd name="T3" fmla="*/ 63 h 103"/>
                <a:gd name="T4" fmla="*/ 14 w 111"/>
                <a:gd name="T5" fmla="*/ 39 h 103"/>
                <a:gd name="T6" fmla="*/ 40 w 111"/>
                <a:gd name="T7" fmla="*/ 10 h 103"/>
                <a:gd name="T8" fmla="*/ 88 w 111"/>
                <a:gd name="T9" fmla="*/ 0 h 103"/>
                <a:gd name="T10" fmla="*/ 110 w 111"/>
                <a:gd name="T11" fmla="*/ 19 h 103"/>
                <a:gd name="T12" fmla="*/ 105 w 111"/>
                <a:gd name="T13" fmla="*/ 68 h 103"/>
                <a:gd name="T14" fmla="*/ 91 w 111"/>
                <a:gd name="T15" fmla="*/ 83 h 103"/>
                <a:gd name="T16" fmla="*/ 78 w 111"/>
                <a:gd name="T17" fmla="*/ 97 h 103"/>
                <a:gd name="T18" fmla="*/ 35 w 111"/>
                <a:gd name="T19" fmla="*/ 102 h 103"/>
                <a:gd name="T20" fmla="*/ 13 w 111"/>
                <a:gd name="T21" fmla="*/ 83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3"/>
                <a:gd name="T35" fmla="*/ 111 w 111"/>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3">
                  <a:moveTo>
                    <a:pt x="13" y="83"/>
                  </a:moveTo>
                  <a:lnTo>
                    <a:pt x="0" y="63"/>
                  </a:lnTo>
                  <a:lnTo>
                    <a:pt x="14" y="39"/>
                  </a:lnTo>
                  <a:lnTo>
                    <a:pt x="40" y="10"/>
                  </a:lnTo>
                  <a:lnTo>
                    <a:pt x="88" y="0"/>
                  </a:lnTo>
                  <a:lnTo>
                    <a:pt x="110" y="19"/>
                  </a:lnTo>
                  <a:lnTo>
                    <a:pt x="105" y="68"/>
                  </a:lnTo>
                  <a:lnTo>
                    <a:pt x="91" y="83"/>
                  </a:lnTo>
                  <a:lnTo>
                    <a:pt x="78" y="97"/>
                  </a:lnTo>
                  <a:lnTo>
                    <a:pt x="35" y="102"/>
                  </a:lnTo>
                  <a:lnTo>
                    <a:pt x="13" y="83"/>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23" name="Group 13">
            <a:extLst>
              <a:ext uri="{FF2B5EF4-FFF2-40B4-BE49-F238E27FC236}">
                <a16:creationId xmlns:a16="http://schemas.microsoft.com/office/drawing/2014/main" id="{F7C6CD39-655C-EAC5-CB29-CF6ABE0343DE}"/>
              </a:ext>
            </a:extLst>
          </p:cNvPr>
          <p:cNvGrpSpPr>
            <a:grpSpLocks/>
          </p:cNvGrpSpPr>
          <p:nvPr/>
        </p:nvGrpSpPr>
        <p:grpSpPr bwMode="auto">
          <a:xfrm>
            <a:off x="3024188" y="4262439"/>
            <a:ext cx="285750" cy="344487"/>
            <a:chOff x="937" y="2533"/>
            <a:chExt cx="180" cy="217"/>
          </a:xfrm>
        </p:grpSpPr>
        <p:sp>
          <p:nvSpPr>
            <p:cNvPr id="86800" name="Freeform 14">
              <a:extLst>
                <a:ext uri="{FF2B5EF4-FFF2-40B4-BE49-F238E27FC236}">
                  <a16:creationId xmlns:a16="http://schemas.microsoft.com/office/drawing/2014/main" id="{11308601-47F2-4B01-A983-C9EA7F3F49CD}"/>
                </a:ext>
              </a:extLst>
            </p:cNvPr>
            <p:cNvSpPr>
              <a:spLocks/>
            </p:cNvSpPr>
            <p:nvPr/>
          </p:nvSpPr>
          <p:spPr bwMode="auto">
            <a:xfrm>
              <a:off x="937" y="2533"/>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801" name="Freeform 15">
              <a:extLst>
                <a:ext uri="{FF2B5EF4-FFF2-40B4-BE49-F238E27FC236}">
                  <a16:creationId xmlns:a16="http://schemas.microsoft.com/office/drawing/2014/main" id="{F9F0F69F-FFBB-F126-8B7B-8CC53B3DB054}"/>
                </a:ext>
              </a:extLst>
            </p:cNvPr>
            <p:cNvSpPr>
              <a:spLocks/>
            </p:cNvSpPr>
            <p:nvPr/>
          </p:nvSpPr>
          <p:spPr bwMode="auto">
            <a:xfrm>
              <a:off x="980" y="2605"/>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24" name="Group 16">
            <a:extLst>
              <a:ext uri="{FF2B5EF4-FFF2-40B4-BE49-F238E27FC236}">
                <a16:creationId xmlns:a16="http://schemas.microsoft.com/office/drawing/2014/main" id="{5F3F558E-75E1-EE49-EA02-A6D48828C118}"/>
              </a:ext>
            </a:extLst>
          </p:cNvPr>
          <p:cNvGrpSpPr>
            <a:grpSpLocks/>
          </p:cNvGrpSpPr>
          <p:nvPr/>
        </p:nvGrpSpPr>
        <p:grpSpPr bwMode="auto">
          <a:xfrm>
            <a:off x="2925763" y="4271964"/>
            <a:ext cx="285750" cy="344487"/>
            <a:chOff x="875" y="2539"/>
            <a:chExt cx="180" cy="217"/>
          </a:xfrm>
        </p:grpSpPr>
        <p:sp>
          <p:nvSpPr>
            <p:cNvPr id="86798" name="Freeform 17">
              <a:extLst>
                <a:ext uri="{FF2B5EF4-FFF2-40B4-BE49-F238E27FC236}">
                  <a16:creationId xmlns:a16="http://schemas.microsoft.com/office/drawing/2014/main" id="{E4D1443E-4C55-E76A-F343-C7B98B756C54}"/>
                </a:ext>
              </a:extLst>
            </p:cNvPr>
            <p:cNvSpPr>
              <a:spLocks/>
            </p:cNvSpPr>
            <p:nvPr/>
          </p:nvSpPr>
          <p:spPr bwMode="auto">
            <a:xfrm>
              <a:off x="875" y="2539"/>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99" name="Freeform 18">
              <a:extLst>
                <a:ext uri="{FF2B5EF4-FFF2-40B4-BE49-F238E27FC236}">
                  <a16:creationId xmlns:a16="http://schemas.microsoft.com/office/drawing/2014/main" id="{D3A53B27-29E4-6929-645B-7FC323DE324D}"/>
                </a:ext>
              </a:extLst>
            </p:cNvPr>
            <p:cNvSpPr>
              <a:spLocks/>
            </p:cNvSpPr>
            <p:nvPr/>
          </p:nvSpPr>
          <p:spPr bwMode="auto">
            <a:xfrm>
              <a:off x="918" y="2611"/>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25" name="Group 19">
            <a:extLst>
              <a:ext uri="{FF2B5EF4-FFF2-40B4-BE49-F238E27FC236}">
                <a16:creationId xmlns:a16="http://schemas.microsoft.com/office/drawing/2014/main" id="{5A437DC4-A1EE-223D-E423-71588118224E}"/>
              </a:ext>
            </a:extLst>
          </p:cNvPr>
          <p:cNvGrpSpPr>
            <a:grpSpLocks/>
          </p:cNvGrpSpPr>
          <p:nvPr/>
        </p:nvGrpSpPr>
        <p:grpSpPr bwMode="auto">
          <a:xfrm>
            <a:off x="3182938" y="4498975"/>
            <a:ext cx="285750" cy="344488"/>
            <a:chOff x="1037" y="2682"/>
            <a:chExt cx="180" cy="217"/>
          </a:xfrm>
        </p:grpSpPr>
        <p:sp>
          <p:nvSpPr>
            <p:cNvPr id="86796" name="Freeform 20">
              <a:extLst>
                <a:ext uri="{FF2B5EF4-FFF2-40B4-BE49-F238E27FC236}">
                  <a16:creationId xmlns:a16="http://schemas.microsoft.com/office/drawing/2014/main" id="{321DDB15-63A7-5C67-10A1-CB3377F2692A}"/>
                </a:ext>
              </a:extLst>
            </p:cNvPr>
            <p:cNvSpPr>
              <a:spLocks/>
            </p:cNvSpPr>
            <p:nvPr/>
          </p:nvSpPr>
          <p:spPr bwMode="auto">
            <a:xfrm>
              <a:off x="1037" y="2682"/>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97" name="Freeform 21">
              <a:extLst>
                <a:ext uri="{FF2B5EF4-FFF2-40B4-BE49-F238E27FC236}">
                  <a16:creationId xmlns:a16="http://schemas.microsoft.com/office/drawing/2014/main" id="{305FD577-EF41-4075-A09E-8C391C4A4BE3}"/>
                </a:ext>
              </a:extLst>
            </p:cNvPr>
            <p:cNvSpPr>
              <a:spLocks/>
            </p:cNvSpPr>
            <p:nvPr/>
          </p:nvSpPr>
          <p:spPr bwMode="auto">
            <a:xfrm>
              <a:off x="1080" y="2754"/>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26" name="Group 22">
            <a:extLst>
              <a:ext uri="{FF2B5EF4-FFF2-40B4-BE49-F238E27FC236}">
                <a16:creationId xmlns:a16="http://schemas.microsoft.com/office/drawing/2014/main" id="{B6F3B1CC-ACBA-8419-A6D8-58AF7BCBEF1E}"/>
              </a:ext>
            </a:extLst>
          </p:cNvPr>
          <p:cNvGrpSpPr>
            <a:grpSpLocks/>
          </p:cNvGrpSpPr>
          <p:nvPr/>
        </p:nvGrpSpPr>
        <p:grpSpPr bwMode="auto">
          <a:xfrm>
            <a:off x="2974975" y="4479926"/>
            <a:ext cx="285750" cy="346075"/>
            <a:chOff x="906" y="2670"/>
            <a:chExt cx="180" cy="218"/>
          </a:xfrm>
        </p:grpSpPr>
        <p:sp>
          <p:nvSpPr>
            <p:cNvPr id="86794" name="Freeform 23">
              <a:extLst>
                <a:ext uri="{FF2B5EF4-FFF2-40B4-BE49-F238E27FC236}">
                  <a16:creationId xmlns:a16="http://schemas.microsoft.com/office/drawing/2014/main" id="{56FAB7D6-CCEC-AE28-A9DD-F28CC4492F30}"/>
                </a:ext>
              </a:extLst>
            </p:cNvPr>
            <p:cNvSpPr>
              <a:spLocks/>
            </p:cNvSpPr>
            <p:nvPr/>
          </p:nvSpPr>
          <p:spPr bwMode="auto">
            <a:xfrm>
              <a:off x="906" y="2670"/>
              <a:ext cx="180" cy="218"/>
            </a:xfrm>
            <a:custGeom>
              <a:avLst/>
              <a:gdLst>
                <a:gd name="T0" fmla="*/ 144 w 180"/>
                <a:gd name="T1" fmla="*/ 106 h 218"/>
                <a:gd name="T2" fmla="*/ 163 w 180"/>
                <a:gd name="T3" fmla="*/ 133 h 218"/>
                <a:gd name="T4" fmla="*/ 178 w 180"/>
                <a:gd name="T5" fmla="*/ 174 h 218"/>
                <a:gd name="T6" fmla="*/ 177 w 180"/>
                <a:gd name="T7" fmla="*/ 186 h 218"/>
                <a:gd name="T8" fmla="*/ 179 w 180"/>
                <a:gd name="T9" fmla="*/ 206 h 218"/>
                <a:gd name="T10" fmla="*/ 142 w 180"/>
                <a:gd name="T11" fmla="*/ 217 h 218"/>
                <a:gd name="T12" fmla="*/ 99 w 180"/>
                <a:gd name="T13" fmla="*/ 210 h 218"/>
                <a:gd name="T14" fmla="*/ 69 w 180"/>
                <a:gd name="T15" fmla="*/ 182 h 218"/>
                <a:gd name="T16" fmla="*/ 44 w 180"/>
                <a:gd name="T17" fmla="*/ 160 h 218"/>
                <a:gd name="T18" fmla="*/ 5 w 180"/>
                <a:gd name="T19" fmla="*/ 96 h 218"/>
                <a:gd name="T20" fmla="*/ 0 w 180"/>
                <a:gd name="T21" fmla="*/ 67 h 218"/>
                <a:gd name="T22" fmla="*/ 5 w 180"/>
                <a:gd name="T23" fmla="*/ 42 h 218"/>
                <a:gd name="T24" fmla="*/ 20 w 180"/>
                <a:gd name="T25" fmla="*/ 6 h 218"/>
                <a:gd name="T26" fmla="*/ 52 w 180"/>
                <a:gd name="T27" fmla="*/ 0 h 218"/>
                <a:gd name="T28" fmla="*/ 72 w 180"/>
                <a:gd name="T29" fmla="*/ 4 h 218"/>
                <a:gd name="T30" fmla="*/ 91 w 180"/>
                <a:gd name="T31" fmla="*/ 21 h 218"/>
                <a:gd name="T32" fmla="*/ 126 w 180"/>
                <a:gd name="T33" fmla="*/ 67 h 218"/>
                <a:gd name="T34" fmla="*/ 134 w 180"/>
                <a:gd name="T35" fmla="*/ 82 h 218"/>
                <a:gd name="T36" fmla="*/ 144 w 180"/>
                <a:gd name="T37" fmla="*/ 106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8"/>
                <a:gd name="T59" fmla="*/ 180 w 180"/>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8">
                  <a:moveTo>
                    <a:pt x="144" y="106"/>
                  </a:moveTo>
                  <a:lnTo>
                    <a:pt x="163" y="133"/>
                  </a:lnTo>
                  <a:lnTo>
                    <a:pt x="178" y="174"/>
                  </a:lnTo>
                  <a:lnTo>
                    <a:pt x="177" y="186"/>
                  </a:lnTo>
                  <a:lnTo>
                    <a:pt x="179" y="206"/>
                  </a:lnTo>
                  <a:lnTo>
                    <a:pt x="142" y="217"/>
                  </a:lnTo>
                  <a:lnTo>
                    <a:pt x="99" y="210"/>
                  </a:lnTo>
                  <a:lnTo>
                    <a:pt x="69" y="182"/>
                  </a:lnTo>
                  <a:lnTo>
                    <a:pt x="44" y="160"/>
                  </a:lnTo>
                  <a:lnTo>
                    <a:pt x="5" y="96"/>
                  </a:lnTo>
                  <a:lnTo>
                    <a:pt x="0" y="67"/>
                  </a:lnTo>
                  <a:lnTo>
                    <a:pt x="5" y="42"/>
                  </a:lnTo>
                  <a:lnTo>
                    <a:pt x="20" y="6"/>
                  </a:lnTo>
                  <a:lnTo>
                    <a:pt x="52" y="0"/>
                  </a:lnTo>
                  <a:lnTo>
                    <a:pt x="72" y="4"/>
                  </a:lnTo>
                  <a:lnTo>
                    <a:pt x="91" y="21"/>
                  </a:lnTo>
                  <a:lnTo>
                    <a:pt x="126" y="67"/>
                  </a:lnTo>
                  <a:lnTo>
                    <a:pt x="134" y="82"/>
                  </a:lnTo>
                  <a:lnTo>
                    <a:pt x="144" y="10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95" name="Freeform 24">
              <a:extLst>
                <a:ext uri="{FF2B5EF4-FFF2-40B4-BE49-F238E27FC236}">
                  <a16:creationId xmlns:a16="http://schemas.microsoft.com/office/drawing/2014/main" id="{7A2D7E9D-071E-F51D-B3A5-A46C265A456E}"/>
                </a:ext>
              </a:extLst>
            </p:cNvPr>
            <p:cNvSpPr>
              <a:spLocks/>
            </p:cNvSpPr>
            <p:nvPr/>
          </p:nvSpPr>
          <p:spPr bwMode="auto">
            <a:xfrm>
              <a:off x="946" y="2740"/>
              <a:ext cx="106" cy="123"/>
            </a:xfrm>
            <a:custGeom>
              <a:avLst/>
              <a:gdLst>
                <a:gd name="T0" fmla="*/ 14 w 106"/>
                <a:gd name="T1" fmla="*/ 5 h 123"/>
                <a:gd name="T2" fmla="*/ 31 w 106"/>
                <a:gd name="T3" fmla="*/ 0 h 123"/>
                <a:gd name="T4" fmla="*/ 56 w 106"/>
                <a:gd name="T5" fmla="*/ 23 h 123"/>
                <a:gd name="T6" fmla="*/ 88 w 106"/>
                <a:gd name="T7" fmla="*/ 60 h 123"/>
                <a:gd name="T8" fmla="*/ 105 w 106"/>
                <a:gd name="T9" fmla="*/ 110 h 123"/>
                <a:gd name="T10" fmla="*/ 91 w 106"/>
                <a:gd name="T11" fmla="*/ 122 h 123"/>
                <a:gd name="T12" fmla="*/ 44 w 106"/>
                <a:gd name="T13" fmla="*/ 98 h 123"/>
                <a:gd name="T14" fmla="*/ 27 w 106"/>
                <a:gd name="T15" fmla="*/ 80 h 123"/>
                <a:gd name="T16" fmla="*/ 12 w 106"/>
                <a:gd name="T17" fmla="*/ 61 h 123"/>
                <a:gd name="T18" fmla="*/ 0 w 106"/>
                <a:gd name="T19" fmla="*/ 17 h 123"/>
                <a:gd name="T20" fmla="*/ 14 w 106"/>
                <a:gd name="T21" fmla="*/ 5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3"/>
                <a:gd name="T35" fmla="*/ 106 w 106"/>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3">
                  <a:moveTo>
                    <a:pt x="14" y="5"/>
                  </a:moveTo>
                  <a:lnTo>
                    <a:pt x="31" y="0"/>
                  </a:lnTo>
                  <a:lnTo>
                    <a:pt x="56" y="23"/>
                  </a:lnTo>
                  <a:lnTo>
                    <a:pt x="88" y="60"/>
                  </a:lnTo>
                  <a:lnTo>
                    <a:pt x="105" y="110"/>
                  </a:lnTo>
                  <a:lnTo>
                    <a:pt x="91" y="122"/>
                  </a:lnTo>
                  <a:lnTo>
                    <a:pt x="44" y="98"/>
                  </a:lnTo>
                  <a:lnTo>
                    <a:pt x="27" y="80"/>
                  </a:lnTo>
                  <a:lnTo>
                    <a:pt x="12" y="61"/>
                  </a:lnTo>
                  <a:lnTo>
                    <a:pt x="0" y="17"/>
                  </a:lnTo>
                  <a:lnTo>
                    <a:pt x="14" y="5"/>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27" name="Group 25">
            <a:extLst>
              <a:ext uri="{FF2B5EF4-FFF2-40B4-BE49-F238E27FC236}">
                <a16:creationId xmlns:a16="http://schemas.microsoft.com/office/drawing/2014/main" id="{39478ABB-50A9-D448-A810-53D7DC4A8818}"/>
              </a:ext>
            </a:extLst>
          </p:cNvPr>
          <p:cNvGrpSpPr>
            <a:grpSpLocks/>
          </p:cNvGrpSpPr>
          <p:nvPr/>
        </p:nvGrpSpPr>
        <p:grpSpPr bwMode="auto">
          <a:xfrm>
            <a:off x="3109913" y="4676776"/>
            <a:ext cx="303212" cy="334963"/>
            <a:chOff x="991" y="2794"/>
            <a:chExt cx="191" cy="211"/>
          </a:xfrm>
        </p:grpSpPr>
        <p:sp>
          <p:nvSpPr>
            <p:cNvPr id="86792" name="Freeform 26">
              <a:extLst>
                <a:ext uri="{FF2B5EF4-FFF2-40B4-BE49-F238E27FC236}">
                  <a16:creationId xmlns:a16="http://schemas.microsoft.com/office/drawing/2014/main" id="{ADCC2EFD-5AD5-B0DA-1D81-406D90A2F308}"/>
                </a:ext>
              </a:extLst>
            </p:cNvPr>
            <p:cNvSpPr>
              <a:spLocks/>
            </p:cNvSpPr>
            <p:nvPr/>
          </p:nvSpPr>
          <p:spPr bwMode="auto">
            <a:xfrm>
              <a:off x="991" y="2794"/>
              <a:ext cx="191" cy="211"/>
            </a:xfrm>
            <a:custGeom>
              <a:avLst/>
              <a:gdLst>
                <a:gd name="T0" fmla="*/ 147 w 191"/>
                <a:gd name="T1" fmla="*/ 99 h 211"/>
                <a:gd name="T2" fmla="*/ 168 w 191"/>
                <a:gd name="T3" fmla="*/ 124 h 211"/>
                <a:gd name="T4" fmla="*/ 186 w 191"/>
                <a:gd name="T5" fmla="*/ 165 h 211"/>
                <a:gd name="T6" fmla="*/ 186 w 191"/>
                <a:gd name="T7" fmla="*/ 176 h 211"/>
                <a:gd name="T8" fmla="*/ 190 w 191"/>
                <a:gd name="T9" fmla="*/ 196 h 211"/>
                <a:gd name="T10" fmla="*/ 154 w 191"/>
                <a:gd name="T11" fmla="*/ 210 h 211"/>
                <a:gd name="T12" fmla="*/ 110 w 191"/>
                <a:gd name="T13" fmla="*/ 206 h 211"/>
                <a:gd name="T14" fmla="*/ 78 w 191"/>
                <a:gd name="T15" fmla="*/ 180 h 211"/>
                <a:gd name="T16" fmla="*/ 52 w 191"/>
                <a:gd name="T17" fmla="*/ 160 h 211"/>
                <a:gd name="T18" fmla="*/ 8 w 191"/>
                <a:gd name="T19" fmla="*/ 99 h 211"/>
                <a:gd name="T20" fmla="*/ 0 w 191"/>
                <a:gd name="T21" fmla="*/ 71 h 211"/>
                <a:gd name="T22" fmla="*/ 4 w 191"/>
                <a:gd name="T23" fmla="*/ 45 h 211"/>
                <a:gd name="T24" fmla="*/ 16 w 191"/>
                <a:gd name="T25" fmla="*/ 8 h 211"/>
                <a:gd name="T26" fmla="*/ 48 w 191"/>
                <a:gd name="T27" fmla="*/ 0 h 211"/>
                <a:gd name="T28" fmla="*/ 67 w 191"/>
                <a:gd name="T29" fmla="*/ 3 h 211"/>
                <a:gd name="T30" fmla="*/ 88 w 191"/>
                <a:gd name="T31" fmla="*/ 17 h 211"/>
                <a:gd name="T32" fmla="*/ 127 w 191"/>
                <a:gd name="T33" fmla="*/ 62 h 211"/>
                <a:gd name="T34" fmla="*/ 135 w 191"/>
                <a:gd name="T35" fmla="*/ 75 h 211"/>
                <a:gd name="T36" fmla="*/ 147 w 191"/>
                <a:gd name="T37" fmla="*/ 99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211"/>
                <a:gd name="T59" fmla="*/ 191 w 191"/>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211">
                  <a:moveTo>
                    <a:pt x="147" y="99"/>
                  </a:moveTo>
                  <a:lnTo>
                    <a:pt x="168" y="124"/>
                  </a:lnTo>
                  <a:lnTo>
                    <a:pt x="186" y="165"/>
                  </a:lnTo>
                  <a:lnTo>
                    <a:pt x="186" y="176"/>
                  </a:lnTo>
                  <a:lnTo>
                    <a:pt x="190" y="196"/>
                  </a:lnTo>
                  <a:lnTo>
                    <a:pt x="154" y="210"/>
                  </a:lnTo>
                  <a:lnTo>
                    <a:pt x="110" y="206"/>
                  </a:lnTo>
                  <a:lnTo>
                    <a:pt x="78" y="180"/>
                  </a:lnTo>
                  <a:lnTo>
                    <a:pt x="52" y="160"/>
                  </a:lnTo>
                  <a:lnTo>
                    <a:pt x="8" y="99"/>
                  </a:lnTo>
                  <a:lnTo>
                    <a:pt x="0" y="71"/>
                  </a:lnTo>
                  <a:lnTo>
                    <a:pt x="4" y="45"/>
                  </a:lnTo>
                  <a:lnTo>
                    <a:pt x="16" y="8"/>
                  </a:lnTo>
                  <a:lnTo>
                    <a:pt x="48" y="0"/>
                  </a:lnTo>
                  <a:lnTo>
                    <a:pt x="67" y="3"/>
                  </a:lnTo>
                  <a:lnTo>
                    <a:pt x="88" y="17"/>
                  </a:lnTo>
                  <a:lnTo>
                    <a:pt x="127" y="62"/>
                  </a:lnTo>
                  <a:lnTo>
                    <a:pt x="135" y="75"/>
                  </a:lnTo>
                  <a:lnTo>
                    <a:pt x="147" y="99"/>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93" name="Freeform 27">
              <a:extLst>
                <a:ext uri="{FF2B5EF4-FFF2-40B4-BE49-F238E27FC236}">
                  <a16:creationId xmlns:a16="http://schemas.microsoft.com/office/drawing/2014/main" id="{5DF775D1-B6E4-088A-7CF5-AEDF2F037EBD}"/>
                </a:ext>
              </a:extLst>
            </p:cNvPr>
            <p:cNvSpPr>
              <a:spLocks/>
            </p:cNvSpPr>
            <p:nvPr/>
          </p:nvSpPr>
          <p:spPr bwMode="auto">
            <a:xfrm>
              <a:off x="1032" y="2863"/>
              <a:ext cx="114" cy="117"/>
            </a:xfrm>
            <a:custGeom>
              <a:avLst/>
              <a:gdLst>
                <a:gd name="T0" fmla="*/ 14 w 114"/>
                <a:gd name="T1" fmla="*/ 6 h 117"/>
                <a:gd name="T2" fmla="*/ 31 w 114"/>
                <a:gd name="T3" fmla="*/ 0 h 117"/>
                <a:gd name="T4" fmla="*/ 58 w 114"/>
                <a:gd name="T5" fmla="*/ 20 h 117"/>
                <a:gd name="T6" fmla="*/ 92 w 114"/>
                <a:gd name="T7" fmla="*/ 55 h 117"/>
                <a:gd name="T8" fmla="*/ 113 w 114"/>
                <a:gd name="T9" fmla="*/ 103 h 117"/>
                <a:gd name="T10" fmla="*/ 100 w 114"/>
                <a:gd name="T11" fmla="*/ 116 h 117"/>
                <a:gd name="T12" fmla="*/ 50 w 114"/>
                <a:gd name="T13" fmla="*/ 97 h 117"/>
                <a:gd name="T14" fmla="*/ 33 w 114"/>
                <a:gd name="T15" fmla="*/ 79 h 117"/>
                <a:gd name="T16" fmla="*/ 15 w 114"/>
                <a:gd name="T17" fmla="*/ 62 h 117"/>
                <a:gd name="T18" fmla="*/ 0 w 114"/>
                <a:gd name="T19" fmla="*/ 19 h 117"/>
                <a:gd name="T20" fmla="*/ 14 w 114"/>
                <a:gd name="T21" fmla="*/ 6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117"/>
                <a:gd name="T35" fmla="*/ 114 w 114"/>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117">
                  <a:moveTo>
                    <a:pt x="14" y="6"/>
                  </a:moveTo>
                  <a:lnTo>
                    <a:pt x="31" y="0"/>
                  </a:lnTo>
                  <a:lnTo>
                    <a:pt x="58" y="20"/>
                  </a:lnTo>
                  <a:lnTo>
                    <a:pt x="92" y="55"/>
                  </a:lnTo>
                  <a:lnTo>
                    <a:pt x="113" y="103"/>
                  </a:lnTo>
                  <a:lnTo>
                    <a:pt x="100" y="116"/>
                  </a:lnTo>
                  <a:lnTo>
                    <a:pt x="50" y="97"/>
                  </a:lnTo>
                  <a:lnTo>
                    <a:pt x="33" y="79"/>
                  </a:lnTo>
                  <a:lnTo>
                    <a:pt x="15" y="62"/>
                  </a:lnTo>
                  <a:lnTo>
                    <a:pt x="0" y="19"/>
                  </a:lnTo>
                  <a:lnTo>
                    <a:pt x="14"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28" name="Group 28">
            <a:extLst>
              <a:ext uri="{FF2B5EF4-FFF2-40B4-BE49-F238E27FC236}">
                <a16:creationId xmlns:a16="http://schemas.microsoft.com/office/drawing/2014/main" id="{94B576EA-8A08-4004-99B9-21BD4195D9D9}"/>
              </a:ext>
            </a:extLst>
          </p:cNvPr>
          <p:cNvGrpSpPr>
            <a:grpSpLocks/>
          </p:cNvGrpSpPr>
          <p:nvPr/>
        </p:nvGrpSpPr>
        <p:grpSpPr bwMode="auto">
          <a:xfrm>
            <a:off x="3159126" y="4254501"/>
            <a:ext cx="227013" cy="352425"/>
            <a:chOff x="1022" y="2528"/>
            <a:chExt cx="143" cy="222"/>
          </a:xfrm>
        </p:grpSpPr>
        <p:sp>
          <p:nvSpPr>
            <p:cNvPr id="86790" name="Freeform 29">
              <a:extLst>
                <a:ext uri="{FF2B5EF4-FFF2-40B4-BE49-F238E27FC236}">
                  <a16:creationId xmlns:a16="http://schemas.microsoft.com/office/drawing/2014/main" id="{3319F883-C693-41C6-28E2-8247FCBE2411}"/>
                </a:ext>
              </a:extLst>
            </p:cNvPr>
            <p:cNvSpPr>
              <a:spLocks/>
            </p:cNvSpPr>
            <p:nvPr/>
          </p:nvSpPr>
          <p:spPr bwMode="auto">
            <a:xfrm>
              <a:off x="1022" y="2528"/>
              <a:ext cx="143" cy="222"/>
            </a:xfrm>
            <a:custGeom>
              <a:avLst/>
              <a:gdLst>
                <a:gd name="T0" fmla="*/ 110 w 143"/>
                <a:gd name="T1" fmla="*/ 124 h 222"/>
                <a:gd name="T2" fmla="*/ 125 w 143"/>
                <a:gd name="T3" fmla="*/ 153 h 222"/>
                <a:gd name="T4" fmla="*/ 139 w 143"/>
                <a:gd name="T5" fmla="*/ 193 h 222"/>
                <a:gd name="T6" fmla="*/ 139 w 143"/>
                <a:gd name="T7" fmla="*/ 204 h 222"/>
                <a:gd name="T8" fmla="*/ 142 w 143"/>
                <a:gd name="T9" fmla="*/ 221 h 222"/>
                <a:gd name="T10" fmla="*/ 114 w 143"/>
                <a:gd name="T11" fmla="*/ 218 h 222"/>
                <a:gd name="T12" fmla="*/ 81 w 143"/>
                <a:gd name="T13" fmla="*/ 201 h 222"/>
                <a:gd name="T14" fmla="*/ 58 w 143"/>
                <a:gd name="T15" fmla="*/ 166 h 222"/>
                <a:gd name="T16" fmla="*/ 38 w 143"/>
                <a:gd name="T17" fmla="*/ 140 h 222"/>
                <a:gd name="T18" fmla="*/ 5 w 143"/>
                <a:gd name="T19" fmla="*/ 73 h 222"/>
                <a:gd name="T20" fmla="*/ 0 w 143"/>
                <a:gd name="T21" fmla="*/ 47 h 222"/>
                <a:gd name="T22" fmla="*/ 2 w 143"/>
                <a:gd name="T23" fmla="*/ 27 h 222"/>
                <a:gd name="T24" fmla="*/ 11 w 143"/>
                <a:gd name="T25" fmla="*/ 0 h 222"/>
                <a:gd name="T26" fmla="*/ 36 w 143"/>
                <a:gd name="T27" fmla="*/ 5 h 222"/>
                <a:gd name="T28" fmla="*/ 50 w 143"/>
                <a:gd name="T29" fmla="*/ 16 h 222"/>
                <a:gd name="T30" fmla="*/ 66 w 143"/>
                <a:gd name="T31" fmla="*/ 35 h 222"/>
                <a:gd name="T32" fmla="*/ 94 w 143"/>
                <a:gd name="T33" fmla="*/ 86 h 222"/>
                <a:gd name="T34" fmla="*/ 101 w 143"/>
                <a:gd name="T35" fmla="*/ 100 h 222"/>
                <a:gd name="T36" fmla="*/ 110 w 143"/>
                <a:gd name="T37" fmla="*/ 124 h 2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222"/>
                <a:gd name="T59" fmla="*/ 143 w 143"/>
                <a:gd name="T60" fmla="*/ 222 h 2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222">
                  <a:moveTo>
                    <a:pt x="110" y="124"/>
                  </a:moveTo>
                  <a:lnTo>
                    <a:pt x="125" y="153"/>
                  </a:lnTo>
                  <a:lnTo>
                    <a:pt x="139" y="193"/>
                  </a:lnTo>
                  <a:lnTo>
                    <a:pt x="139" y="204"/>
                  </a:lnTo>
                  <a:lnTo>
                    <a:pt x="142" y="221"/>
                  </a:lnTo>
                  <a:lnTo>
                    <a:pt x="114" y="218"/>
                  </a:lnTo>
                  <a:lnTo>
                    <a:pt x="81" y="201"/>
                  </a:lnTo>
                  <a:lnTo>
                    <a:pt x="58" y="166"/>
                  </a:lnTo>
                  <a:lnTo>
                    <a:pt x="38" y="140"/>
                  </a:lnTo>
                  <a:lnTo>
                    <a:pt x="5" y="73"/>
                  </a:lnTo>
                  <a:lnTo>
                    <a:pt x="0" y="47"/>
                  </a:lnTo>
                  <a:lnTo>
                    <a:pt x="2" y="27"/>
                  </a:lnTo>
                  <a:lnTo>
                    <a:pt x="11" y="0"/>
                  </a:lnTo>
                  <a:lnTo>
                    <a:pt x="36" y="5"/>
                  </a:lnTo>
                  <a:lnTo>
                    <a:pt x="50" y="16"/>
                  </a:lnTo>
                  <a:lnTo>
                    <a:pt x="66" y="35"/>
                  </a:lnTo>
                  <a:lnTo>
                    <a:pt x="94" y="86"/>
                  </a:lnTo>
                  <a:lnTo>
                    <a:pt x="101" y="100"/>
                  </a:lnTo>
                  <a:lnTo>
                    <a:pt x="110" y="124"/>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91" name="Freeform 30">
              <a:extLst>
                <a:ext uri="{FF2B5EF4-FFF2-40B4-BE49-F238E27FC236}">
                  <a16:creationId xmlns:a16="http://schemas.microsoft.com/office/drawing/2014/main" id="{81D01477-0E84-18CA-8A3D-6B8988A15665}"/>
                </a:ext>
              </a:extLst>
            </p:cNvPr>
            <p:cNvSpPr>
              <a:spLocks/>
            </p:cNvSpPr>
            <p:nvPr/>
          </p:nvSpPr>
          <p:spPr bwMode="auto">
            <a:xfrm>
              <a:off x="1053" y="2598"/>
              <a:ext cx="86" cy="124"/>
            </a:xfrm>
            <a:custGeom>
              <a:avLst/>
              <a:gdLst>
                <a:gd name="T0" fmla="*/ 11 w 86"/>
                <a:gd name="T1" fmla="*/ 0 h 124"/>
                <a:gd name="T2" fmla="*/ 23 w 86"/>
                <a:gd name="T3" fmla="*/ 1 h 124"/>
                <a:gd name="T4" fmla="*/ 43 w 86"/>
                <a:gd name="T5" fmla="*/ 28 h 124"/>
                <a:gd name="T6" fmla="*/ 68 w 86"/>
                <a:gd name="T7" fmla="*/ 69 h 124"/>
                <a:gd name="T8" fmla="*/ 85 w 86"/>
                <a:gd name="T9" fmla="*/ 117 h 124"/>
                <a:gd name="T10" fmla="*/ 75 w 86"/>
                <a:gd name="T11" fmla="*/ 123 h 124"/>
                <a:gd name="T12" fmla="*/ 38 w 86"/>
                <a:gd name="T13" fmla="*/ 89 h 124"/>
                <a:gd name="T14" fmla="*/ 24 w 86"/>
                <a:gd name="T15" fmla="*/ 68 h 124"/>
                <a:gd name="T16" fmla="*/ 11 w 86"/>
                <a:gd name="T17" fmla="*/ 47 h 124"/>
                <a:gd name="T18" fmla="*/ 0 w 86"/>
                <a:gd name="T19" fmla="*/ 6 h 124"/>
                <a:gd name="T20" fmla="*/ 11 w 86"/>
                <a:gd name="T21" fmla="*/ 0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24"/>
                <a:gd name="T35" fmla="*/ 86 w 86"/>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24">
                  <a:moveTo>
                    <a:pt x="11" y="0"/>
                  </a:moveTo>
                  <a:lnTo>
                    <a:pt x="23" y="1"/>
                  </a:lnTo>
                  <a:lnTo>
                    <a:pt x="43" y="28"/>
                  </a:lnTo>
                  <a:lnTo>
                    <a:pt x="68" y="69"/>
                  </a:lnTo>
                  <a:lnTo>
                    <a:pt x="85" y="117"/>
                  </a:lnTo>
                  <a:lnTo>
                    <a:pt x="75" y="123"/>
                  </a:lnTo>
                  <a:lnTo>
                    <a:pt x="38" y="89"/>
                  </a:lnTo>
                  <a:lnTo>
                    <a:pt x="24" y="68"/>
                  </a:lnTo>
                  <a:lnTo>
                    <a:pt x="11" y="47"/>
                  </a:lnTo>
                  <a:lnTo>
                    <a:pt x="0" y="6"/>
                  </a:lnTo>
                  <a:lnTo>
                    <a:pt x="11"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29" name="Group 31">
            <a:extLst>
              <a:ext uri="{FF2B5EF4-FFF2-40B4-BE49-F238E27FC236}">
                <a16:creationId xmlns:a16="http://schemas.microsoft.com/office/drawing/2014/main" id="{3C47985A-7895-4DD6-0291-2B2E3CDE0C41}"/>
              </a:ext>
            </a:extLst>
          </p:cNvPr>
          <p:cNvGrpSpPr>
            <a:grpSpLocks/>
          </p:cNvGrpSpPr>
          <p:nvPr/>
        </p:nvGrpSpPr>
        <p:grpSpPr bwMode="auto">
          <a:xfrm>
            <a:off x="2519364" y="2698750"/>
            <a:ext cx="746125" cy="1779588"/>
            <a:chOff x="619" y="1548"/>
            <a:chExt cx="470" cy="1121"/>
          </a:xfrm>
        </p:grpSpPr>
        <p:grpSp>
          <p:nvGrpSpPr>
            <p:cNvPr id="86755" name="Group 32">
              <a:extLst>
                <a:ext uri="{FF2B5EF4-FFF2-40B4-BE49-F238E27FC236}">
                  <a16:creationId xmlns:a16="http://schemas.microsoft.com/office/drawing/2014/main" id="{4FC28F79-70F9-D288-ED82-75942BF9A48D}"/>
                </a:ext>
              </a:extLst>
            </p:cNvPr>
            <p:cNvGrpSpPr>
              <a:grpSpLocks/>
            </p:cNvGrpSpPr>
            <p:nvPr/>
          </p:nvGrpSpPr>
          <p:grpSpPr bwMode="auto">
            <a:xfrm>
              <a:off x="770" y="2222"/>
              <a:ext cx="180" cy="217"/>
              <a:chOff x="770" y="2222"/>
              <a:chExt cx="180" cy="217"/>
            </a:xfrm>
          </p:grpSpPr>
          <p:sp>
            <p:nvSpPr>
              <p:cNvPr id="86788" name="Freeform 33">
                <a:extLst>
                  <a:ext uri="{FF2B5EF4-FFF2-40B4-BE49-F238E27FC236}">
                    <a16:creationId xmlns:a16="http://schemas.microsoft.com/office/drawing/2014/main" id="{566E9891-B25E-12B0-1031-3C87C6A4EF8C}"/>
                  </a:ext>
                </a:extLst>
              </p:cNvPr>
              <p:cNvSpPr>
                <a:spLocks/>
              </p:cNvSpPr>
              <p:nvPr/>
            </p:nvSpPr>
            <p:spPr bwMode="auto">
              <a:xfrm>
                <a:off x="770" y="2222"/>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89" name="Freeform 34">
                <a:extLst>
                  <a:ext uri="{FF2B5EF4-FFF2-40B4-BE49-F238E27FC236}">
                    <a16:creationId xmlns:a16="http://schemas.microsoft.com/office/drawing/2014/main" id="{8A3A2B2F-2101-907C-94F9-AECAF9BE924D}"/>
                  </a:ext>
                </a:extLst>
              </p:cNvPr>
              <p:cNvSpPr>
                <a:spLocks/>
              </p:cNvSpPr>
              <p:nvPr/>
            </p:nvSpPr>
            <p:spPr bwMode="auto">
              <a:xfrm>
                <a:off x="813" y="2294"/>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756" name="Group 35">
              <a:extLst>
                <a:ext uri="{FF2B5EF4-FFF2-40B4-BE49-F238E27FC236}">
                  <a16:creationId xmlns:a16="http://schemas.microsoft.com/office/drawing/2014/main" id="{1CFD0C7D-F176-6560-336D-AD4C9276CCAD}"/>
                </a:ext>
              </a:extLst>
            </p:cNvPr>
            <p:cNvGrpSpPr>
              <a:grpSpLocks/>
            </p:cNvGrpSpPr>
            <p:nvPr/>
          </p:nvGrpSpPr>
          <p:grpSpPr bwMode="auto">
            <a:xfrm>
              <a:off x="865" y="2354"/>
              <a:ext cx="180" cy="217"/>
              <a:chOff x="865" y="2354"/>
              <a:chExt cx="180" cy="217"/>
            </a:xfrm>
          </p:grpSpPr>
          <p:sp>
            <p:nvSpPr>
              <p:cNvPr id="86786" name="Freeform 36">
                <a:extLst>
                  <a:ext uri="{FF2B5EF4-FFF2-40B4-BE49-F238E27FC236}">
                    <a16:creationId xmlns:a16="http://schemas.microsoft.com/office/drawing/2014/main" id="{7567629F-355D-41E6-C8F2-1165DFABF7C7}"/>
                  </a:ext>
                </a:extLst>
              </p:cNvPr>
              <p:cNvSpPr>
                <a:spLocks/>
              </p:cNvSpPr>
              <p:nvPr/>
            </p:nvSpPr>
            <p:spPr bwMode="auto">
              <a:xfrm>
                <a:off x="865" y="2354"/>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87" name="Freeform 37">
                <a:extLst>
                  <a:ext uri="{FF2B5EF4-FFF2-40B4-BE49-F238E27FC236}">
                    <a16:creationId xmlns:a16="http://schemas.microsoft.com/office/drawing/2014/main" id="{5A63CA81-2DC3-2211-A6FC-6107184FF36E}"/>
                  </a:ext>
                </a:extLst>
              </p:cNvPr>
              <p:cNvSpPr>
                <a:spLocks/>
              </p:cNvSpPr>
              <p:nvPr/>
            </p:nvSpPr>
            <p:spPr bwMode="auto">
              <a:xfrm>
                <a:off x="908" y="2426"/>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757" name="Group 38">
              <a:extLst>
                <a:ext uri="{FF2B5EF4-FFF2-40B4-BE49-F238E27FC236}">
                  <a16:creationId xmlns:a16="http://schemas.microsoft.com/office/drawing/2014/main" id="{ED04495E-D579-5C21-AAD1-34C068277002}"/>
                </a:ext>
              </a:extLst>
            </p:cNvPr>
            <p:cNvGrpSpPr>
              <a:grpSpLocks/>
            </p:cNvGrpSpPr>
            <p:nvPr/>
          </p:nvGrpSpPr>
          <p:grpSpPr bwMode="auto">
            <a:xfrm>
              <a:off x="759" y="2365"/>
              <a:ext cx="170" cy="201"/>
              <a:chOff x="759" y="2365"/>
              <a:chExt cx="170" cy="201"/>
            </a:xfrm>
          </p:grpSpPr>
          <p:sp>
            <p:nvSpPr>
              <p:cNvPr id="86784" name="Freeform 39">
                <a:extLst>
                  <a:ext uri="{FF2B5EF4-FFF2-40B4-BE49-F238E27FC236}">
                    <a16:creationId xmlns:a16="http://schemas.microsoft.com/office/drawing/2014/main" id="{CBEFDE05-AD6E-20DA-88BF-BE12221F30F7}"/>
                  </a:ext>
                </a:extLst>
              </p:cNvPr>
              <p:cNvSpPr>
                <a:spLocks/>
              </p:cNvSpPr>
              <p:nvPr/>
            </p:nvSpPr>
            <p:spPr bwMode="auto">
              <a:xfrm>
                <a:off x="759" y="2365"/>
                <a:ext cx="170" cy="201"/>
              </a:xfrm>
              <a:custGeom>
                <a:avLst/>
                <a:gdLst>
                  <a:gd name="T0" fmla="*/ 122 w 170"/>
                  <a:gd name="T1" fmla="*/ 107 h 201"/>
                  <a:gd name="T2" fmla="*/ 142 w 170"/>
                  <a:gd name="T3" fmla="*/ 134 h 201"/>
                  <a:gd name="T4" fmla="*/ 161 w 170"/>
                  <a:gd name="T5" fmla="*/ 171 h 201"/>
                  <a:gd name="T6" fmla="*/ 163 w 170"/>
                  <a:gd name="T7" fmla="*/ 181 h 201"/>
                  <a:gd name="T8" fmla="*/ 169 w 170"/>
                  <a:gd name="T9" fmla="*/ 198 h 201"/>
                  <a:gd name="T10" fmla="*/ 141 w 170"/>
                  <a:gd name="T11" fmla="*/ 200 h 201"/>
                  <a:gd name="T12" fmla="*/ 105 w 170"/>
                  <a:gd name="T13" fmla="*/ 187 h 201"/>
                  <a:gd name="T14" fmla="*/ 77 w 170"/>
                  <a:gd name="T15" fmla="*/ 157 h 201"/>
                  <a:gd name="T16" fmla="*/ 53 w 170"/>
                  <a:gd name="T17" fmla="*/ 134 h 201"/>
                  <a:gd name="T18" fmla="*/ 10 w 170"/>
                  <a:gd name="T19" fmla="*/ 73 h 201"/>
                  <a:gd name="T20" fmla="*/ 1 w 170"/>
                  <a:gd name="T21" fmla="*/ 48 h 201"/>
                  <a:gd name="T22" fmla="*/ 0 w 170"/>
                  <a:gd name="T23" fmla="*/ 28 h 201"/>
                  <a:gd name="T24" fmla="*/ 5 w 170"/>
                  <a:gd name="T25" fmla="*/ 0 h 201"/>
                  <a:gd name="T26" fmla="*/ 30 w 170"/>
                  <a:gd name="T27" fmla="*/ 1 h 201"/>
                  <a:gd name="T28" fmla="*/ 46 w 170"/>
                  <a:gd name="T29" fmla="*/ 9 h 201"/>
                  <a:gd name="T30" fmla="*/ 65 w 170"/>
                  <a:gd name="T31" fmla="*/ 26 h 201"/>
                  <a:gd name="T32" fmla="*/ 101 w 170"/>
                  <a:gd name="T33" fmla="*/ 71 h 201"/>
                  <a:gd name="T34" fmla="*/ 110 w 170"/>
                  <a:gd name="T35" fmla="*/ 85 h 201"/>
                  <a:gd name="T36" fmla="*/ 122 w 170"/>
                  <a:gd name="T37" fmla="*/ 107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
                  <a:gd name="T58" fmla="*/ 0 h 201"/>
                  <a:gd name="T59" fmla="*/ 170 w 170"/>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 h="201">
                    <a:moveTo>
                      <a:pt x="122" y="107"/>
                    </a:moveTo>
                    <a:lnTo>
                      <a:pt x="142" y="134"/>
                    </a:lnTo>
                    <a:lnTo>
                      <a:pt x="161" y="171"/>
                    </a:lnTo>
                    <a:lnTo>
                      <a:pt x="163" y="181"/>
                    </a:lnTo>
                    <a:lnTo>
                      <a:pt x="169" y="198"/>
                    </a:lnTo>
                    <a:lnTo>
                      <a:pt x="141" y="200"/>
                    </a:lnTo>
                    <a:lnTo>
                      <a:pt x="105" y="187"/>
                    </a:lnTo>
                    <a:lnTo>
                      <a:pt x="77" y="157"/>
                    </a:lnTo>
                    <a:lnTo>
                      <a:pt x="53" y="134"/>
                    </a:lnTo>
                    <a:lnTo>
                      <a:pt x="10" y="73"/>
                    </a:lnTo>
                    <a:lnTo>
                      <a:pt x="1" y="48"/>
                    </a:lnTo>
                    <a:lnTo>
                      <a:pt x="0" y="28"/>
                    </a:lnTo>
                    <a:lnTo>
                      <a:pt x="5" y="0"/>
                    </a:lnTo>
                    <a:lnTo>
                      <a:pt x="30" y="1"/>
                    </a:lnTo>
                    <a:lnTo>
                      <a:pt x="46" y="9"/>
                    </a:lnTo>
                    <a:lnTo>
                      <a:pt x="65" y="26"/>
                    </a:lnTo>
                    <a:lnTo>
                      <a:pt x="101" y="71"/>
                    </a:lnTo>
                    <a:lnTo>
                      <a:pt x="110" y="85"/>
                    </a:lnTo>
                    <a:lnTo>
                      <a:pt x="122" y="10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85" name="Freeform 40">
                <a:extLst>
                  <a:ext uri="{FF2B5EF4-FFF2-40B4-BE49-F238E27FC236}">
                    <a16:creationId xmlns:a16="http://schemas.microsoft.com/office/drawing/2014/main" id="{050FCCA9-187C-0D06-43B8-58DC33854A2E}"/>
                  </a:ext>
                </a:extLst>
              </p:cNvPr>
              <p:cNvSpPr>
                <a:spLocks/>
              </p:cNvSpPr>
              <p:nvPr/>
            </p:nvSpPr>
            <p:spPr bwMode="auto">
              <a:xfrm>
                <a:off x="796" y="2428"/>
                <a:ext cx="102" cy="114"/>
              </a:xfrm>
              <a:custGeom>
                <a:avLst/>
                <a:gdLst>
                  <a:gd name="T0" fmla="*/ 9 w 102"/>
                  <a:gd name="T1" fmla="*/ 1 h 114"/>
                  <a:gd name="T2" fmla="*/ 22 w 102"/>
                  <a:gd name="T3" fmla="*/ 0 h 114"/>
                  <a:gd name="T4" fmla="*/ 45 w 102"/>
                  <a:gd name="T5" fmla="*/ 24 h 114"/>
                  <a:gd name="T6" fmla="*/ 77 w 102"/>
                  <a:gd name="T7" fmla="*/ 61 h 114"/>
                  <a:gd name="T8" fmla="*/ 101 w 102"/>
                  <a:gd name="T9" fmla="*/ 105 h 114"/>
                  <a:gd name="T10" fmla="*/ 92 w 102"/>
                  <a:gd name="T11" fmla="*/ 113 h 114"/>
                  <a:gd name="T12" fmla="*/ 50 w 102"/>
                  <a:gd name="T13" fmla="*/ 85 h 114"/>
                  <a:gd name="T14" fmla="*/ 33 w 102"/>
                  <a:gd name="T15" fmla="*/ 66 h 114"/>
                  <a:gd name="T16" fmla="*/ 17 w 102"/>
                  <a:gd name="T17" fmla="*/ 48 h 114"/>
                  <a:gd name="T18" fmla="*/ 0 w 102"/>
                  <a:gd name="T19" fmla="*/ 9 h 114"/>
                  <a:gd name="T20" fmla="*/ 9 w 102"/>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14"/>
                  <a:gd name="T35" fmla="*/ 102 w 102"/>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14">
                    <a:moveTo>
                      <a:pt x="9" y="1"/>
                    </a:moveTo>
                    <a:lnTo>
                      <a:pt x="22" y="0"/>
                    </a:lnTo>
                    <a:lnTo>
                      <a:pt x="45" y="24"/>
                    </a:lnTo>
                    <a:lnTo>
                      <a:pt x="77" y="61"/>
                    </a:lnTo>
                    <a:lnTo>
                      <a:pt x="101" y="105"/>
                    </a:lnTo>
                    <a:lnTo>
                      <a:pt x="92" y="113"/>
                    </a:lnTo>
                    <a:lnTo>
                      <a:pt x="50" y="85"/>
                    </a:lnTo>
                    <a:lnTo>
                      <a:pt x="33" y="66"/>
                    </a:lnTo>
                    <a:lnTo>
                      <a:pt x="17" y="48"/>
                    </a:lnTo>
                    <a:lnTo>
                      <a:pt x="0" y="9"/>
                    </a:lnTo>
                    <a:lnTo>
                      <a:pt x="9" y="1"/>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758" name="Group 41">
              <a:extLst>
                <a:ext uri="{FF2B5EF4-FFF2-40B4-BE49-F238E27FC236}">
                  <a16:creationId xmlns:a16="http://schemas.microsoft.com/office/drawing/2014/main" id="{ADC8E101-373B-F241-D154-0E93EEABBE38}"/>
                </a:ext>
              </a:extLst>
            </p:cNvPr>
            <p:cNvGrpSpPr>
              <a:grpSpLocks/>
            </p:cNvGrpSpPr>
            <p:nvPr/>
          </p:nvGrpSpPr>
          <p:grpSpPr bwMode="auto">
            <a:xfrm>
              <a:off x="859" y="2540"/>
              <a:ext cx="230" cy="129"/>
              <a:chOff x="859" y="2540"/>
              <a:chExt cx="230" cy="129"/>
            </a:xfrm>
          </p:grpSpPr>
          <p:sp>
            <p:nvSpPr>
              <p:cNvPr id="86782" name="Freeform 42">
                <a:extLst>
                  <a:ext uri="{FF2B5EF4-FFF2-40B4-BE49-F238E27FC236}">
                    <a16:creationId xmlns:a16="http://schemas.microsoft.com/office/drawing/2014/main" id="{174B7E0C-B105-8C28-14E6-7A7A0AC32C19}"/>
                  </a:ext>
                </a:extLst>
              </p:cNvPr>
              <p:cNvSpPr>
                <a:spLocks/>
              </p:cNvSpPr>
              <p:nvPr/>
            </p:nvSpPr>
            <p:spPr bwMode="auto">
              <a:xfrm>
                <a:off x="859" y="2540"/>
                <a:ext cx="230" cy="129"/>
              </a:xfrm>
              <a:custGeom>
                <a:avLst/>
                <a:gdLst>
                  <a:gd name="T0" fmla="*/ 99 w 230"/>
                  <a:gd name="T1" fmla="*/ 24 h 129"/>
                  <a:gd name="T2" fmla="*/ 68 w 230"/>
                  <a:gd name="T3" fmla="*/ 11 h 129"/>
                  <a:gd name="T4" fmla="*/ 27 w 230"/>
                  <a:gd name="T5" fmla="*/ 1 h 129"/>
                  <a:gd name="T6" fmla="*/ 17 w 230"/>
                  <a:gd name="T7" fmla="*/ 2 h 129"/>
                  <a:gd name="T8" fmla="*/ 0 w 230"/>
                  <a:gd name="T9" fmla="*/ 0 h 129"/>
                  <a:gd name="T10" fmla="*/ 4 w 230"/>
                  <a:gd name="T11" fmla="*/ 27 h 129"/>
                  <a:gd name="T12" fmla="*/ 25 w 230"/>
                  <a:gd name="T13" fmla="*/ 59 h 129"/>
                  <a:gd name="T14" fmla="*/ 60 w 230"/>
                  <a:gd name="T15" fmla="*/ 80 h 129"/>
                  <a:gd name="T16" fmla="*/ 88 w 230"/>
                  <a:gd name="T17" fmla="*/ 98 h 129"/>
                  <a:gd name="T18" fmla="*/ 157 w 230"/>
                  <a:gd name="T19" fmla="*/ 126 h 129"/>
                  <a:gd name="T20" fmla="*/ 185 w 230"/>
                  <a:gd name="T21" fmla="*/ 128 h 129"/>
                  <a:gd name="T22" fmla="*/ 203 w 230"/>
                  <a:gd name="T23" fmla="*/ 125 h 129"/>
                  <a:gd name="T24" fmla="*/ 229 w 230"/>
                  <a:gd name="T25" fmla="*/ 114 h 129"/>
                  <a:gd name="T26" fmla="*/ 223 w 230"/>
                  <a:gd name="T27" fmla="*/ 90 h 129"/>
                  <a:gd name="T28" fmla="*/ 211 w 230"/>
                  <a:gd name="T29" fmla="*/ 76 h 129"/>
                  <a:gd name="T30" fmla="*/ 190 w 230"/>
                  <a:gd name="T31" fmla="*/ 62 h 129"/>
                  <a:gd name="T32" fmla="*/ 138 w 230"/>
                  <a:gd name="T33" fmla="*/ 37 h 129"/>
                  <a:gd name="T34" fmla="*/ 123 w 230"/>
                  <a:gd name="T35" fmla="*/ 32 h 129"/>
                  <a:gd name="T36" fmla="*/ 99 w 230"/>
                  <a:gd name="T37" fmla="*/ 24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29"/>
                  <a:gd name="T59" fmla="*/ 230 w 230"/>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29">
                    <a:moveTo>
                      <a:pt x="99" y="24"/>
                    </a:moveTo>
                    <a:lnTo>
                      <a:pt x="68" y="11"/>
                    </a:lnTo>
                    <a:lnTo>
                      <a:pt x="27" y="1"/>
                    </a:lnTo>
                    <a:lnTo>
                      <a:pt x="17" y="2"/>
                    </a:lnTo>
                    <a:lnTo>
                      <a:pt x="0" y="0"/>
                    </a:lnTo>
                    <a:lnTo>
                      <a:pt x="4" y="27"/>
                    </a:lnTo>
                    <a:lnTo>
                      <a:pt x="25" y="59"/>
                    </a:lnTo>
                    <a:lnTo>
                      <a:pt x="60" y="80"/>
                    </a:lnTo>
                    <a:lnTo>
                      <a:pt x="88" y="98"/>
                    </a:lnTo>
                    <a:lnTo>
                      <a:pt x="157" y="126"/>
                    </a:lnTo>
                    <a:lnTo>
                      <a:pt x="185" y="128"/>
                    </a:lnTo>
                    <a:lnTo>
                      <a:pt x="203" y="125"/>
                    </a:lnTo>
                    <a:lnTo>
                      <a:pt x="229" y="114"/>
                    </a:lnTo>
                    <a:lnTo>
                      <a:pt x="223" y="90"/>
                    </a:lnTo>
                    <a:lnTo>
                      <a:pt x="211" y="76"/>
                    </a:lnTo>
                    <a:lnTo>
                      <a:pt x="190" y="62"/>
                    </a:lnTo>
                    <a:lnTo>
                      <a:pt x="138" y="37"/>
                    </a:lnTo>
                    <a:lnTo>
                      <a:pt x="123" y="32"/>
                    </a:lnTo>
                    <a:lnTo>
                      <a:pt x="99" y="24"/>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83" name="Freeform 43">
                <a:extLst>
                  <a:ext uri="{FF2B5EF4-FFF2-40B4-BE49-F238E27FC236}">
                    <a16:creationId xmlns:a16="http://schemas.microsoft.com/office/drawing/2014/main" id="{527F031E-98D7-D590-2080-13713FE47429}"/>
                  </a:ext>
                </a:extLst>
              </p:cNvPr>
              <p:cNvSpPr>
                <a:spLocks/>
              </p:cNvSpPr>
              <p:nvPr/>
            </p:nvSpPr>
            <p:spPr bwMode="auto">
              <a:xfrm>
                <a:off x="888" y="2564"/>
                <a:ext cx="129" cy="76"/>
              </a:xfrm>
              <a:custGeom>
                <a:avLst/>
                <a:gdLst>
                  <a:gd name="T0" fmla="*/ 128 w 129"/>
                  <a:gd name="T1" fmla="*/ 64 h 76"/>
                  <a:gd name="T2" fmla="*/ 125 w 129"/>
                  <a:gd name="T3" fmla="*/ 52 h 76"/>
                  <a:gd name="T4" fmla="*/ 98 w 129"/>
                  <a:gd name="T5" fmla="*/ 34 h 76"/>
                  <a:gd name="T6" fmla="*/ 54 w 129"/>
                  <a:gd name="T7" fmla="*/ 12 h 76"/>
                  <a:gd name="T8" fmla="*/ 6 w 129"/>
                  <a:gd name="T9" fmla="*/ 0 h 76"/>
                  <a:gd name="T10" fmla="*/ 0 w 129"/>
                  <a:gd name="T11" fmla="*/ 10 h 76"/>
                  <a:gd name="T12" fmla="*/ 37 w 129"/>
                  <a:gd name="T13" fmla="*/ 45 h 76"/>
                  <a:gd name="T14" fmla="*/ 59 w 129"/>
                  <a:gd name="T15" fmla="*/ 57 h 76"/>
                  <a:gd name="T16" fmla="*/ 81 w 129"/>
                  <a:gd name="T17" fmla="*/ 67 h 76"/>
                  <a:gd name="T18" fmla="*/ 123 w 129"/>
                  <a:gd name="T19" fmla="*/ 75 h 76"/>
                  <a:gd name="T20" fmla="*/ 128 w 129"/>
                  <a:gd name="T21" fmla="*/ 64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76"/>
                  <a:gd name="T35" fmla="*/ 129 w 129"/>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76">
                    <a:moveTo>
                      <a:pt x="128" y="64"/>
                    </a:moveTo>
                    <a:lnTo>
                      <a:pt x="125" y="52"/>
                    </a:lnTo>
                    <a:lnTo>
                      <a:pt x="98" y="34"/>
                    </a:lnTo>
                    <a:lnTo>
                      <a:pt x="54" y="12"/>
                    </a:lnTo>
                    <a:lnTo>
                      <a:pt x="6" y="0"/>
                    </a:lnTo>
                    <a:lnTo>
                      <a:pt x="0" y="10"/>
                    </a:lnTo>
                    <a:lnTo>
                      <a:pt x="37" y="45"/>
                    </a:lnTo>
                    <a:lnTo>
                      <a:pt x="59" y="57"/>
                    </a:lnTo>
                    <a:lnTo>
                      <a:pt x="81" y="67"/>
                    </a:lnTo>
                    <a:lnTo>
                      <a:pt x="123" y="75"/>
                    </a:lnTo>
                    <a:lnTo>
                      <a:pt x="128" y="64"/>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759" name="Group 44">
              <a:extLst>
                <a:ext uri="{FF2B5EF4-FFF2-40B4-BE49-F238E27FC236}">
                  <a16:creationId xmlns:a16="http://schemas.microsoft.com/office/drawing/2014/main" id="{F95220A9-94DE-C50E-801E-ABF452DE96F2}"/>
                </a:ext>
              </a:extLst>
            </p:cNvPr>
            <p:cNvGrpSpPr>
              <a:grpSpLocks/>
            </p:cNvGrpSpPr>
            <p:nvPr/>
          </p:nvGrpSpPr>
          <p:grpSpPr bwMode="auto">
            <a:xfrm>
              <a:off x="706" y="1580"/>
              <a:ext cx="95" cy="253"/>
              <a:chOff x="706" y="1580"/>
              <a:chExt cx="95" cy="253"/>
            </a:xfrm>
          </p:grpSpPr>
          <p:sp>
            <p:nvSpPr>
              <p:cNvPr id="86780" name="Freeform 45">
                <a:extLst>
                  <a:ext uri="{FF2B5EF4-FFF2-40B4-BE49-F238E27FC236}">
                    <a16:creationId xmlns:a16="http://schemas.microsoft.com/office/drawing/2014/main" id="{44B184BA-E6D1-E3E8-A77E-122AB1A4385D}"/>
                  </a:ext>
                </a:extLst>
              </p:cNvPr>
              <p:cNvSpPr>
                <a:spLocks/>
              </p:cNvSpPr>
              <p:nvPr/>
            </p:nvSpPr>
            <p:spPr bwMode="auto">
              <a:xfrm>
                <a:off x="706" y="1580"/>
                <a:ext cx="95" cy="253"/>
              </a:xfrm>
              <a:custGeom>
                <a:avLst/>
                <a:gdLst>
                  <a:gd name="T0" fmla="*/ 72 w 95"/>
                  <a:gd name="T1" fmla="*/ 158 h 253"/>
                  <a:gd name="T2" fmla="*/ 64 w 95"/>
                  <a:gd name="T3" fmla="*/ 190 h 253"/>
                  <a:gd name="T4" fmla="*/ 49 w 95"/>
                  <a:gd name="T5" fmla="*/ 229 h 253"/>
                  <a:gd name="T6" fmla="*/ 43 w 95"/>
                  <a:gd name="T7" fmla="*/ 237 h 253"/>
                  <a:gd name="T8" fmla="*/ 34 w 95"/>
                  <a:gd name="T9" fmla="*/ 252 h 253"/>
                  <a:gd name="T10" fmla="*/ 14 w 95"/>
                  <a:gd name="T11" fmla="*/ 233 h 253"/>
                  <a:gd name="T12" fmla="*/ 0 w 95"/>
                  <a:gd name="T13" fmla="*/ 198 h 253"/>
                  <a:gd name="T14" fmla="*/ 4 w 95"/>
                  <a:gd name="T15" fmla="*/ 157 h 253"/>
                  <a:gd name="T16" fmla="*/ 5 w 95"/>
                  <a:gd name="T17" fmla="*/ 124 h 253"/>
                  <a:gd name="T18" fmla="*/ 22 w 95"/>
                  <a:gd name="T19" fmla="*/ 51 h 253"/>
                  <a:gd name="T20" fmla="*/ 36 w 95"/>
                  <a:gd name="T21" fmla="*/ 27 h 253"/>
                  <a:gd name="T22" fmla="*/ 49 w 95"/>
                  <a:gd name="T23" fmla="*/ 14 h 253"/>
                  <a:gd name="T24" fmla="*/ 73 w 95"/>
                  <a:gd name="T25" fmla="*/ 0 h 253"/>
                  <a:gd name="T26" fmla="*/ 89 w 95"/>
                  <a:gd name="T27" fmla="*/ 18 h 253"/>
                  <a:gd name="T28" fmla="*/ 94 w 95"/>
                  <a:gd name="T29" fmla="*/ 36 h 253"/>
                  <a:gd name="T30" fmla="*/ 93 w 95"/>
                  <a:gd name="T31" fmla="*/ 61 h 253"/>
                  <a:gd name="T32" fmla="*/ 84 w 95"/>
                  <a:gd name="T33" fmla="*/ 118 h 253"/>
                  <a:gd name="T34" fmla="*/ 79 w 95"/>
                  <a:gd name="T35" fmla="*/ 133 h 253"/>
                  <a:gd name="T36" fmla="*/ 72 w 95"/>
                  <a:gd name="T37" fmla="*/ 158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253"/>
                  <a:gd name="T59" fmla="*/ 95 w 9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253">
                    <a:moveTo>
                      <a:pt x="72" y="158"/>
                    </a:moveTo>
                    <a:lnTo>
                      <a:pt x="64" y="190"/>
                    </a:lnTo>
                    <a:lnTo>
                      <a:pt x="49" y="229"/>
                    </a:lnTo>
                    <a:lnTo>
                      <a:pt x="43" y="237"/>
                    </a:lnTo>
                    <a:lnTo>
                      <a:pt x="34" y="252"/>
                    </a:lnTo>
                    <a:lnTo>
                      <a:pt x="14" y="233"/>
                    </a:lnTo>
                    <a:lnTo>
                      <a:pt x="0" y="198"/>
                    </a:lnTo>
                    <a:lnTo>
                      <a:pt x="4" y="157"/>
                    </a:lnTo>
                    <a:lnTo>
                      <a:pt x="5" y="124"/>
                    </a:lnTo>
                    <a:lnTo>
                      <a:pt x="22" y="51"/>
                    </a:lnTo>
                    <a:lnTo>
                      <a:pt x="36" y="27"/>
                    </a:lnTo>
                    <a:lnTo>
                      <a:pt x="49" y="14"/>
                    </a:lnTo>
                    <a:lnTo>
                      <a:pt x="73" y="0"/>
                    </a:lnTo>
                    <a:lnTo>
                      <a:pt x="89" y="18"/>
                    </a:lnTo>
                    <a:lnTo>
                      <a:pt x="94" y="36"/>
                    </a:lnTo>
                    <a:lnTo>
                      <a:pt x="93" y="61"/>
                    </a:lnTo>
                    <a:lnTo>
                      <a:pt x="84" y="118"/>
                    </a:lnTo>
                    <a:lnTo>
                      <a:pt x="79" y="133"/>
                    </a:lnTo>
                    <a:lnTo>
                      <a:pt x="72" y="158"/>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81" name="Freeform 46">
                <a:extLst>
                  <a:ext uri="{FF2B5EF4-FFF2-40B4-BE49-F238E27FC236}">
                    <a16:creationId xmlns:a16="http://schemas.microsoft.com/office/drawing/2014/main" id="{B1C2E008-61DB-D1AA-0523-068ED9166A4C}"/>
                  </a:ext>
                </a:extLst>
              </p:cNvPr>
              <p:cNvSpPr>
                <a:spLocks/>
              </p:cNvSpPr>
              <p:nvPr/>
            </p:nvSpPr>
            <p:spPr bwMode="auto">
              <a:xfrm>
                <a:off x="722" y="1650"/>
                <a:ext cx="46" cy="140"/>
              </a:xfrm>
              <a:custGeom>
                <a:avLst/>
                <a:gdLst>
                  <a:gd name="T0" fmla="*/ 36 w 46"/>
                  <a:gd name="T1" fmla="*/ 2 h 140"/>
                  <a:gd name="T2" fmla="*/ 45 w 46"/>
                  <a:gd name="T3" fmla="*/ 11 h 140"/>
                  <a:gd name="T4" fmla="*/ 43 w 46"/>
                  <a:gd name="T5" fmla="*/ 44 h 140"/>
                  <a:gd name="T6" fmla="*/ 37 w 46"/>
                  <a:gd name="T7" fmla="*/ 93 h 140"/>
                  <a:gd name="T8" fmla="*/ 18 w 46"/>
                  <a:gd name="T9" fmla="*/ 139 h 140"/>
                  <a:gd name="T10" fmla="*/ 7 w 46"/>
                  <a:gd name="T11" fmla="*/ 138 h 140"/>
                  <a:gd name="T12" fmla="*/ 0 w 46"/>
                  <a:gd name="T13" fmla="*/ 88 h 140"/>
                  <a:gd name="T14" fmla="*/ 3 w 46"/>
                  <a:gd name="T15" fmla="*/ 63 h 140"/>
                  <a:gd name="T16" fmla="*/ 6 w 46"/>
                  <a:gd name="T17" fmla="*/ 39 h 140"/>
                  <a:gd name="T18" fmla="*/ 24 w 46"/>
                  <a:gd name="T19" fmla="*/ 0 h 140"/>
                  <a:gd name="T20" fmla="*/ 36 w 46"/>
                  <a:gd name="T21" fmla="*/ 2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40"/>
                  <a:gd name="T35" fmla="*/ 46 w 46"/>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40">
                    <a:moveTo>
                      <a:pt x="36" y="2"/>
                    </a:moveTo>
                    <a:lnTo>
                      <a:pt x="45" y="11"/>
                    </a:lnTo>
                    <a:lnTo>
                      <a:pt x="43" y="44"/>
                    </a:lnTo>
                    <a:lnTo>
                      <a:pt x="37" y="93"/>
                    </a:lnTo>
                    <a:lnTo>
                      <a:pt x="18" y="139"/>
                    </a:lnTo>
                    <a:lnTo>
                      <a:pt x="7" y="138"/>
                    </a:lnTo>
                    <a:lnTo>
                      <a:pt x="0" y="88"/>
                    </a:lnTo>
                    <a:lnTo>
                      <a:pt x="3" y="63"/>
                    </a:lnTo>
                    <a:lnTo>
                      <a:pt x="6" y="39"/>
                    </a:lnTo>
                    <a:lnTo>
                      <a:pt x="24" y="0"/>
                    </a:lnTo>
                    <a:lnTo>
                      <a:pt x="36" y="2"/>
                    </a:lnTo>
                  </a:path>
                </a:pathLst>
              </a:custGeom>
              <a:solidFill>
                <a:srgbClr val="FF4CFF"/>
              </a:solidFill>
              <a:ln w="12700" cap="rnd">
                <a:solidFill>
                  <a:srgbClr val="000000"/>
                </a:solidFill>
                <a:round/>
                <a:headEnd type="none" w="sm" len="sm"/>
                <a:tailEnd type="none" w="sm" len="sm"/>
              </a:ln>
            </p:spPr>
            <p:txBody>
              <a:bodyPr/>
              <a:lstStyle/>
              <a:p>
                <a:endParaRPr lang="el-GR"/>
              </a:p>
            </p:txBody>
          </p:sp>
        </p:grpSp>
        <p:sp>
          <p:nvSpPr>
            <p:cNvPr id="86760" name="Freeform 47">
              <a:extLst>
                <a:ext uri="{FF2B5EF4-FFF2-40B4-BE49-F238E27FC236}">
                  <a16:creationId xmlns:a16="http://schemas.microsoft.com/office/drawing/2014/main" id="{B27C3306-5E6E-8E0B-7434-833E93FB960E}"/>
                </a:ext>
              </a:extLst>
            </p:cNvPr>
            <p:cNvSpPr>
              <a:spLocks/>
            </p:cNvSpPr>
            <p:nvPr/>
          </p:nvSpPr>
          <p:spPr bwMode="auto">
            <a:xfrm>
              <a:off x="757" y="1811"/>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61" name="Freeform 48">
              <a:extLst>
                <a:ext uri="{FF2B5EF4-FFF2-40B4-BE49-F238E27FC236}">
                  <a16:creationId xmlns:a16="http://schemas.microsoft.com/office/drawing/2014/main" id="{3148A107-6714-3AE2-295C-9FF20E72C424}"/>
                </a:ext>
              </a:extLst>
            </p:cNvPr>
            <p:cNvSpPr>
              <a:spLocks/>
            </p:cNvSpPr>
            <p:nvPr/>
          </p:nvSpPr>
          <p:spPr bwMode="auto">
            <a:xfrm>
              <a:off x="782" y="1889"/>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nvGrpSpPr>
            <p:cNvPr id="86762" name="Group 49">
              <a:extLst>
                <a:ext uri="{FF2B5EF4-FFF2-40B4-BE49-F238E27FC236}">
                  <a16:creationId xmlns:a16="http://schemas.microsoft.com/office/drawing/2014/main" id="{C82F8F1E-6148-FE8F-9415-AC7A5576AC21}"/>
                </a:ext>
              </a:extLst>
            </p:cNvPr>
            <p:cNvGrpSpPr>
              <a:grpSpLocks/>
            </p:cNvGrpSpPr>
            <p:nvPr/>
          </p:nvGrpSpPr>
          <p:grpSpPr bwMode="auto">
            <a:xfrm>
              <a:off x="767" y="2002"/>
              <a:ext cx="173" cy="204"/>
              <a:chOff x="767" y="2002"/>
              <a:chExt cx="173" cy="204"/>
            </a:xfrm>
          </p:grpSpPr>
          <p:sp>
            <p:nvSpPr>
              <p:cNvPr id="86778" name="Freeform 50">
                <a:extLst>
                  <a:ext uri="{FF2B5EF4-FFF2-40B4-BE49-F238E27FC236}">
                    <a16:creationId xmlns:a16="http://schemas.microsoft.com/office/drawing/2014/main" id="{77BAF195-D015-EB03-DF40-804FF3DA4B5F}"/>
                  </a:ext>
                </a:extLst>
              </p:cNvPr>
              <p:cNvSpPr>
                <a:spLocks/>
              </p:cNvSpPr>
              <p:nvPr/>
            </p:nvSpPr>
            <p:spPr bwMode="auto">
              <a:xfrm>
                <a:off x="767" y="2002"/>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79" name="Freeform 51">
                <a:extLst>
                  <a:ext uri="{FF2B5EF4-FFF2-40B4-BE49-F238E27FC236}">
                    <a16:creationId xmlns:a16="http://schemas.microsoft.com/office/drawing/2014/main" id="{DDB9C97D-A4B4-571D-6826-4CD22424A872}"/>
                  </a:ext>
                </a:extLst>
              </p:cNvPr>
              <p:cNvSpPr>
                <a:spLocks/>
              </p:cNvSpPr>
              <p:nvPr/>
            </p:nvSpPr>
            <p:spPr bwMode="auto">
              <a:xfrm>
                <a:off x="796" y="2067"/>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763" name="Group 52">
              <a:extLst>
                <a:ext uri="{FF2B5EF4-FFF2-40B4-BE49-F238E27FC236}">
                  <a16:creationId xmlns:a16="http://schemas.microsoft.com/office/drawing/2014/main" id="{399E3DE4-9244-04BB-73E9-F27ADCE2C57F}"/>
                </a:ext>
              </a:extLst>
            </p:cNvPr>
            <p:cNvGrpSpPr>
              <a:grpSpLocks/>
            </p:cNvGrpSpPr>
            <p:nvPr/>
          </p:nvGrpSpPr>
          <p:grpSpPr bwMode="auto">
            <a:xfrm>
              <a:off x="773" y="2144"/>
              <a:ext cx="173" cy="204"/>
              <a:chOff x="773" y="2144"/>
              <a:chExt cx="173" cy="204"/>
            </a:xfrm>
          </p:grpSpPr>
          <p:sp>
            <p:nvSpPr>
              <p:cNvPr id="86776" name="Freeform 53">
                <a:extLst>
                  <a:ext uri="{FF2B5EF4-FFF2-40B4-BE49-F238E27FC236}">
                    <a16:creationId xmlns:a16="http://schemas.microsoft.com/office/drawing/2014/main" id="{062EA654-D599-4155-9A70-6D3832FB604B}"/>
                  </a:ext>
                </a:extLst>
              </p:cNvPr>
              <p:cNvSpPr>
                <a:spLocks/>
              </p:cNvSpPr>
              <p:nvPr/>
            </p:nvSpPr>
            <p:spPr bwMode="auto">
              <a:xfrm>
                <a:off x="773" y="2144"/>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77" name="Freeform 54">
                <a:extLst>
                  <a:ext uri="{FF2B5EF4-FFF2-40B4-BE49-F238E27FC236}">
                    <a16:creationId xmlns:a16="http://schemas.microsoft.com/office/drawing/2014/main" id="{6D2505DC-4BE4-FA12-FF87-A16F80D8B035}"/>
                  </a:ext>
                </a:extLst>
              </p:cNvPr>
              <p:cNvSpPr>
                <a:spLocks/>
              </p:cNvSpPr>
              <p:nvPr/>
            </p:nvSpPr>
            <p:spPr bwMode="auto">
              <a:xfrm>
                <a:off x="802" y="2209"/>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764" name="Group 55">
              <a:extLst>
                <a:ext uri="{FF2B5EF4-FFF2-40B4-BE49-F238E27FC236}">
                  <a16:creationId xmlns:a16="http://schemas.microsoft.com/office/drawing/2014/main" id="{9B9B9A54-AEA1-2F66-87F0-764DAB36E239}"/>
                </a:ext>
              </a:extLst>
            </p:cNvPr>
            <p:cNvGrpSpPr>
              <a:grpSpLocks/>
            </p:cNvGrpSpPr>
            <p:nvPr/>
          </p:nvGrpSpPr>
          <p:grpSpPr bwMode="auto">
            <a:xfrm>
              <a:off x="664" y="1721"/>
              <a:ext cx="173" cy="204"/>
              <a:chOff x="664" y="1721"/>
              <a:chExt cx="173" cy="204"/>
            </a:xfrm>
          </p:grpSpPr>
          <p:sp>
            <p:nvSpPr>
              <p:cNvPr id="86774" name="Freeform 56">
                <a:extLst>
                  <a:ext uri="{FF2B5EF4-FFF2-40B4-BE49-F238E27FC236}">
                    <a16:creationId xmlns:a16="http://schemas.microsoft.com/office/drawing/2014/main" id="{771BC841-0498-E24E-C445-1CA07D4B0E0A}"/>
                  </a:ext>
                </a:extLst>
              </p:cNvPr>
              <p:cNvSpPr>
                <a:spLocks/>
              </p:cNvSpPr>
              <p:nvPr/>
            </p:nvSpPr>
            <p:spPr bwMode="auto">
              <a:xfrm>
                <a:off x="664" y="1721"/>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75" name="Freeform 57">
                <a:extLst>
                  <a:ext uri="{FF2B5EF4-FFF2-40B4-BE49-F238E27FC236}">
                    <a16:creationId xmlns:a16="http://schemas.microsoft.com/office/drawing/2014/main" id="{9DB831DD-5D64-2E77-E34F-EB0EE7788752}"/>
                  </a:ext>
                </a:extLst>
              </p:cNvPr>
              <p:cNvSpPr>
                <a:spLocks/>
              </p:cNvSpPr>
              <p:nvPr/>
            </p:nvSpPr>
            <p:spPr bwMode="auto">
              <a:xfrm>
                <a:off x="693" y="1786"/>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765" name="Group 58">
              <a:extLst>
                <a:ext uri="{FF2B5EF4-FFF2-40B4-BE49-F238E27FC236}">
                  <a16:creationId xmlns:a16="http://schemas.microsoft.com/office/drawing/2014/main" id="{1D4D7050-75CC-1524-1E03-4A441B624A19}"/>
                </a:ext>
              </a:extLst>
            </p:cNvPr>
            <p:cNvGrpSpPr>
              <a:grpSpLocks/>
            </p:cNvGrpSpPr>
            <p:nvPr/>
          </p:nvGrpSpPr>
          <p:grpSpPr bwMode="auto">
            <a:xfrm>
              <a:off x="687" y="1897"/>
              <a:ext cx="125" cy="253"/>
              <a:chOff x="687" y="1897"/>
              <a:chExt cx="125" cy="253"/>
            </a:xfrm>
          </p:grpSpPr>
          <p:sp>
            <p:nvSpPr>
              <p:cNvPr id="86772" name="Freeform 59">
                <a:extLst>
                  <a:ext uri="{FF2B5EF4-FFF2-40B4-BE49-F238E27FC236}">
                    <a16:creationId xmlns:a16="http://schemas.microsoft.com/office/drawing/2014/main" id="{28C4FBC0-BA9F-8481-D884-972E48244FF4}"/>
                  </a:ext>
                </a:extLst>
              </p:cNvPr>
              <p:cNvSpPr>
                <a:spLocks/>
              </p:cNvSpPr>
              <p:nvPr/>
            </p:nvSpPr>
            <p:spPr bwMode="auto">
              <a:xfrm>
                <a:off x="687" y="1897"/>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73" name="Freeform 60">
                <a:extLst>
                  <a:ext uri="{FF2B5EF4-FFF2-40B4-BE49-F238E27FC236}">
                    <a16:creationId xmlns:a16="http://schemas.microsoft.com/office/drawing/2014/main" id="{0953BF32-E88A-BF9C-4B7C-47EEACDF9052}"/>
                  </a:ext>
                </a:extLst>
              </p:cNvPr>
              <p:cNvSpPr>
                <a:spLocks/>
              </p:cNvSpPr>
              <p:nvPr/>
            </p:nvSpPr>
            <p:spPr bwMode="auto">
              <a:xfrm>
                <a:off x="712" y="1974"/>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766" name="Group 61">
              <a:extLst>
                <a:ext uri="{FF2B5EF4-FFF2-40B4-BE49-F238E27FC236}">
                  <a16:creationId xmlns:a16="http://schemas.microsoft.com/office/drawing/2014/main" id="{B043C75D-3460-4EDB-9559-0BEE0B1C3926}"/>
                </a:ext>
              </a:extLst>
            </p:cNvPr>
            <p:cNvGrpSpPr>
              <a:grpSpLocks/>
            </p:cNvGrpSpPr>
            <p:nvPr/>
          </p:nvGrpSpPr>
          <p:grpSpPr bwMode="auto">
            <a:xfrm>
              <a:off x="619" y="1548"/>
              <a:ext cx="125" cy="253"/>
              <a:chOff x="619" y="1548"/>
              <a:chExt cx="125" cy="253"/>
            </a:xfrm>
          </p:grpSpPr>
          <p:sp>
            <p:nvSpPr>
              <p:cNvPr id="86770" name="Freeform 62">
                <a:extLst>
                  <a:ext uri="{FF2B5EF4-FFF2-40B4-BE49-F238E27FC236}">
                    <a16:creationId xmlns:a16="http://schemas.microsoft.com/office/drawing/2014/main" id="{F632BFDB-AE4B-C380-C966-263F1B47BE88}"/>
                  </a:ext>
                </a:extLst>
              </p:cNvPr>
              <p:cNvSpPr>
                <a:spLocks/>
              </p:cNvSpPr>
              <p:nvPr/>
            </p:nvSpPr>
            <p:spPr bwMode="auto">
              <a:xfrm>
                <a:off x="619" y="1548"/>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71" name="Freeform 63">
                <a:extLst>
                  <a:ext uri="{FF2B5EF4-FFF2-40B4-BE49-F238E27FC236}">
                    <a16:creationId xmlns:a16="http://schemas.microsoft.com/office/drawing/2014/main" id="{A84EEC4B-6274-A9DE-9F04-9AC9448FE17F}"/>
                  </a:ext>
                </a:extLst>
              </p:cNvPr>
              <p:cNvSpPr>
                <a:spLocks/>
              </p:cNvSpPr>
              <p:nvPr/>
            </p:nvSpPr>
            <p:spPr bwMode="auto">
              <a:xfrm>
                <a:off x="644" y="1625"/>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767" name="Group 64">
              <a:extLst>
                <a:ext uri="{FF2B5EF4-FFF2-40B4-BE49-F238E27FC236}">
                  <a16:creationId xmlns:a16="http://schemas.microsoft.com/office/drawing/2014/main" id="{2E5232AE-8484-0F1E-207D-B0D260CD5D55}"/>
                </a:ext>
              </a:extLst>
            </p:cNvPr>
            <p:cNvGrpSpPr>
              <a:grpSpLocks/>
            </p:cNvGrpSpPr>
            <p:nvPr/>
          </p:nvGrpSpPr>
          <p:grpSpPr bwMode="auto">
            <a:xfrm>
              <a:off x="709" y="2087"/>
              <a:ext cx="90" cy="251"/>
              <a:chOff x="709" y="2087"/>
              <a:chExt cx="90" cy="251"/>
            </a:xfrm>
          </p:grpSpPr>
          <p:sp>
            <p:nvSpPr>
              <p:cNvPr id="86768" name="Freeform 65">
                <a:extLst>
                  <a:ext uri="{FF2B5EF4-FFF2-40B4-BE49-F238E27FC236}">
                    <a16:creationId xmlns:a16="http://schemas.microsoft.com/office/drawing/2014/main" id="{CF330A98-BF41-71AA-2FEA-E66EE29A618A}"/>
                  </a:ext>
                </a:extLst>
              </p:cNvPr>
              <p:cNvSpPr>
                <a:spLocks/>
              </p:cNvSpPr>
              <p:nvPr/>
            </p:nvSpPr>
            <p:spPr bwMode="auto">
              <a:xfrm>
                <a:off x="709" y="2087"/>
                <a:ext cx="90" cy="251"/>
              </a:xfrm>
              <a:custGeom>
                <a:avLst/>
                <a:gdLst>
                  <a:gd name="T0" fmla="*/ 84 w 90"/>
                  <a:gd name="T1" fmla="*/ 148 h 251"/>
                  <a:gd name="T2" fmla="*/ 89 w 90"/>
                  <a:gd name="T3" fmla="*/ 181 h 251"/>
                  <a:gd name="T4" fmla="*/ 89 w 90"/>
                  <a:gd name="T5" fmla="*/ 223 h 251"/>
                  <a:gd name="T6" fmla="*/ 86 w 90"/>
                  <a:gd name="T7" fmla="*/ 232 h 251"/>
                  <a:gd name="T8" fmla="*/ 83 w 90"/>
                  <a:gd name="T9" fmla="*/ 250 h 251"/>
                  <a:gd name="T10" fmla="*/ 58 w 90"/>
                  <a:gd name="T11" fmla="*/ 239 h 251"/>
                  <a:gd name="T12" fmla="*/ 32 w 90"/>
                  <a:gd name="T13" fmla="*/ 211 h 251"/>
                  <a:gd name="T14" fmla="*/ 21 w 90"/>
                  <a:gd name="T15" fmla="*/ 172 h 251"/>
                  <a:gd name="T16" fmla="*/ 10 w 90"/>
                  <a:gd name="T17" fmla="*/ 140 h 251"/>
                  <a:gd name="T18" fmla="*/ 0 w 90"/>
                  <a:gd name="T19" fmla="*/ 67 h 251"/>
                  <a:gd name="T20" fmla="*/ 4 w 90"/>
                  <a:gd name="T21" fmla="*/ 40 h 251"/>
                  <a:gd name="T22" fmla="*/ 12 w 90"/>
                  <a:gd name="T23" fmla="*/ 21 h 251"/>
                  <a:gd name="T24" fmla="*/ 29 w 90"/>
                  <a:gd name="T25" fmla="*/ 0 h 251"/>
                  <a:gd name="T26" fmla="*/ 51 w 90"/>
                  <a:gd name="T27" fmla="*/ 12 h 251"/>
                  <a:gd name="T28" fmla="*/ 61 w 90"/>
                  <a:gd name="T29" fmla="*/ 26 h 251"/>
                  <a:gd name="T30" fmla="*/ 70 w 90"/>
                  <a:gd name="T31" fmla="*/ 49 h 251"/>
                  <a:gd name="T32" fmla="*/ 81 w 90"/>
                  <a:gd name="T33" fmla="*/ 106 h 251"/>
                  <a:gd name="T34" fmla="*/ 83 w 90"/>
                  <a:gd name="T35" fmla="*/ 122 h 251"/>
                  <a:gd name="T36" fmla="*/ 84 w 90"/>
                  <a:gd name="T37" fmla="*/ 148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251"/>
                  <a:gd name="T59" fmla="*/ 90 w 90"/>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251">
                    <a:moveTo>
                      <a:pt x="84" y="148"/>
                    </a:moveTo>
                    <a:lnTo>
                      <a:pt x="89" y="181"/>
                    </a:lnTo>
                    <a:lnTo>
                      <a:pt x="89" y="223"/>
                    </a:lnTo>
                    <a:lnTo>
                      <a:pt x="86" y="232"/>
                    </a:lnTo>
                    <a:lnTo>
                      <a:pt x="83" y="250"/>
                    </a:lnTo>
                    <a:lnTo>
                      <a:pt x="58" y="239"/>
                    </a:lnTo>
                    <a:lnTo>
                      <a:pt x="32" y="211"/>
                    </a:lnTo>
                    <a:lnTo>
                      <a:pt x="21" y="172"/>
                    </a:lnTo>
                    <a:lnTo>
                      <a:pt x="10" y="140"/>
                    </a:lnTo>
                    <a:lnTo>
                      <a:pt x="0" y="67"/>
                    </a:lnTo>
                    <a:lnTo>
                      <a:pt x="4" y="40"/>
                    </a:lnTo>
                    <a:lnTo>
                      <a:pt x="12" y="21"/>
                    </a:lnTo>
                    <a:lnTo>
                      <a:pt x="29" y="0"/>
                    </a:lnTo>
                    <a:lnTo>
                      <a:pt x="51" y="12"/>
                    </a:lnTo>
                    <a:lnTo>
                      <a:pt x="61" y="26"/>
                    </a:lnTo>
                    <a:lnTo>
                      <a:pt x="70" y="49"/>
                    </a:lnTo>
                    <a:lnTo>
                      <a:pt x="81" y="106"/>
                    </a:lnTo>
                    <a:lnTo>
                      <a:pt x="83" y="122"/>
                    </a:lnTo>
                    <a:lnTo>
                      <a:pt x="84" y="148"/>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69" name="Freeform 66">
                <a:extLst>
                  <a:ext uri="{FF2B5EF4-FFF2-40B4-BE49-F238E27FC236}">
                    <a16:creationId xmlns:a16="http://schemas.microsoft.com/office/drawing/2014/main" id="{8114E3E3-44F6-FF66-5F5E-FE8A0D29BC86}"/>
                  </a:ext>
                </a:extLst>
              </p:cNvPr>
              <p:cNvSpPr>
                <a:spLocks/>
              </p:cNvSpPr>
              <p:nvPr/>
            </p:nvSpPr>
            <p:spPr bwMode="auto">
              <a:xfrm>
                <a:off x="730" y="2161"/>
                <a:ext cx="48" cy="139"/>
              </a:xfrm>
              <a:custGeom>
                <a:avLst/>
                <a:gdLst>
                  <a:gd name="T0" fmla="*/ 14 w 48"/>
                  <a:gd name="T1" fmla="*/ 0 h 139"/>
                  <a:gd name="T2" fmla="*/ 26 w 48"/>
                  <a:gd name="T3" fmla="*/ 6 h 139"/>
                  <a:gd name="T4" fmla="*/ 36 w 48"/>
                  <a:gd name="T5" fmla="*/ 37 h 139"/>
                  <a:gd name="T6" fmla="*/ 47 w 48"/>
                  <a:gd name="T7" fmla="*/ 85 h 139"/>
                  <a:gd name="T8" fmla="*/ 47 w 48"/>
                  <a:gd name="T9" fmla="*/ 135 h 139"/>
                  <a:gd name="T10" fmla="*/ 36 w 48"/>
                  <a:gd name="T11" fmla="*/ 138 h 139"/>
                  <a:gd name="T12" fmla="*/ 11 w 48"/>
                  <a:gd name="T13" fmla="*/ 94 h 139"/>
                  <a:gd name="T14" fmla="*/ 5 w 48"/>
                  <a:gd name="T15" fmla="*/ 69 h 139"/>
                  <a:gd name="T16" fmla="*/ 0 w 48"/>
                  <a:gd name="T17" fmla="*/ 46 h 139"/>
                  <a:gd name="T18" fmla="*/ 2 w 48"/>
                  <a:gd name="T19" fmla="*/ 3 h 139"/>
                  <a:gd name="T20" fmla="*/ 14 w 48"/>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39"/>
                  <a:gd name="T35" fmla="*/ 48 w 48"/>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39">
                    <a:moveTo>
                      <a:pt x="14" y="0"/>
                    </a:moveTo>
                    <a:lnTo>
                      <a:pt x="26" y="6"/>
                    </a:lnTo>
                    <a:lnTo>
                      <a:pt x="36" y="37"/>
                    </a:lnTo>
                    <a:lnTo>
                      <a:pt x="47" y="85"/>
                    </a:lnTo>
                    <a:lnTo>
                      <a:pt x="47" y="135"/>
                    </a:lnTo>
                    <a:lnTo>
                      <a:pt x="36" y="138"/>
                    </a:lnTo>
                    <a:lnTo>
                      <a:pt x="11" y="94"/>
                    </a:lnTo>
                    <a:lnTo>
                      <a:pt x="5" y="69"/>
                    </a:lnTo>
                    <a:lnTo>
                      <a:pt x="0" y="46"/>
                    </a:lnTo>
                    <a:lnTo>
                      <a:pt x="2" y="3"/>
                    </a:lnTo>
                    <a:lnTo>
                      <a:pt x="14"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grpSp>
        <p:nvGrpSpPr>
          <p:cNvPr id="86030" name="Group 67">
            <a:extLst>
              <a:ext uri="{FF2B5EF4-FFF2-40B4-BE49-F238E27FC236}">
                <a16:creationId xmlns:a16="http://schemas.microsoft.com/office/drawing/2014/main" id="{8931252C-8706-AC7E-B63F-46DAADEAF6EC}"/>
              </a:ext>
            </a:extLst>
          </p:cNvPr>
          <p:cNvGrpSpPr>
            <a:grpSpLocks/>
          </p:cNvGrpSpPr>
          <p:nvPr/>
        </p:nvGrpSpPr>
        <p:grpSpPr bwMode="auto">
          <a:xfrm>
            <a:off x="5589589" y="4395788"/>
            <a:ext cx="327025" cy="296862"/>
            <a:chOff x="2553" y="2617"/>
            <a:chExt cx="206" cy="187"/>
          </a:xfrm>
        </p:grpSpPr>
        <p:sp>
          <p:nvSpPr>
            <p:cNvPr id="86753" name="Freeform 68">
              <a:extLst>
                <a:ext uri="{FF2B5EF4-FFF2-40B4-BE49-F238E27FC236}">
                  <a16:creationId xmlns:a16="http://schemas.microsoft.com/office/drawing/2014/main" id="{1BFDB7DA-42C7-268A-C84F-F1AAD736E2D1}"/>
                </a:ext>
              </a:extLst>
            </p:cNvPr>
            <p:cNvSpPr>
              <a:spLocks/>
            </p:cNvSpPr>
            <p:nvPr/>
          </p:nvSpPr>
          <p:spPr bwMode="auto">
            <a:xfrm>
              <a:off x="2553" y="2617"/>
              <a:ext cx="206" cy="187"/>
            </a:xfrm>
            <a:custGeom>
              <a:avLst/>
              <a:gdLst>
                <a:gd name="T0" fmla="*/ 79 w 206"/>
                <a:gd name="T1" fmla="*/ 23 h 187"/>
                <a:gd name="T2" fmla="*/ 53 w 206"/>
                <a:gd name="T3" fmla="*/ 29 h 187"/>
                <a:gd name="T4" fmla="*/ 20 w 206"/>
                <a:gd name="T5" fmla="*/ 52 h 187"/>
                <a:gd name="T6" fmla="*/ 13 w 206"/>
                <a:gd name="T7" fmla="*/ 64 h 187"/>
                <a:gd name="T8" fmla="*/ 0 w 206"/>
                <a:gd name="T9" fmla="*/ 81 h 187"/>
                <a:gd name="T10" fmla="*/ 13 w 206"/>
                <a:gd name="T11" fmla="*/ 134 h 187"/>
                <a:gd name="T12" fmla="*/ 40 w 206"/>
                <a:gd name="T13" fmla="*/ 175 h 187"/>
                <a:gd name="T14" fmla="*/ 73 w 206"/>
                <a:gd name="T15" fmla="*/ 181 h 187"/>
                <a:gd name="T16" fmla="*/ 99 w 206"/>
                <a:gd name="T17" fmla="*/ 186 h 187"/>
                <a:gd name="T18" fmla="*/ 159 w 206"/>
                <a:gd name="T19" fmla="*/ 169 h 187"/>
                <a:gd name="T20" fmla="*/ 178 w 206"/>
                <a:gd name="T21" fmla="*/ 146 h 187"/>
                <a:gd name="T22" fmla="*/ 192 w 206"/>
                <a:gd name="T23" fmla="*/ 116 h 187"/>
                <a:gd name="T24" fmla="*/ 205 w 206"/>
                <a:gd name="T25" fmla="*/ 64 h 187"/>
                <a:gd name="T26" fmla="*/ 192 w 206"/>
                <a:gd name="T27" fmla="*/ 23 h 187"/>
                <a:gd name="T28" fmla="*/ 178 w 206"/>
                <a:gd name="T29" fmla="*/ 5 h 187"/>
                <a:gd name="T30" fmla="*/ 159 w 206"/>
                <a:gd name="T31" fmla="*/ 0 h 187"/>
                <a:gd name="T32" fmla="*/ 112 w 206"/>
                <a:gd name="T33" fmla="*/ 5 h 187"/>
                <a:gd name="T34" fmla="*/ 99 w 206"/>
                <a:gd name="T35" fmla="*/ 11 h 187"/>
                <a:gd name="T36" fmla="*/ 79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79" y="23"/>
                  </a:moveTo>
                  <a:lnTo>
                    <a:pt x="53" y="29"/>
                  </a:lnTo>
                  <a:lnTo>
                    <a:pt x="20" y="52"/>
                  </a:lnTo>
                  <a:lnTo>
                    <a:pt x="13" y="64"/>
                  </a:lnTo>
                  <a:lnTo>
                    <a:pt x="0" y="81"/>
                  </a:lnTo>
                  <a:lnTo>
                    <a:pt x="13" y="134"/>
                  </a:lnTo>
                  <a:lnTo>
                    <a:pt x="40" y="175"/>
                  </a:lnTo>
                  <a:lnTo>
                    <a:pt x="73" y="181"/>
                  </a:lnTo>
                  <a:lnTo>
                    <a:pt x="99" y="186"/>
                  </a:lnTo>
                  <a:lnTo>
                    <a:pt x="159" y="169"/>
                  </a:lnTo>
                  <a:lnTo>
                    <a:pt x="178" y="146"/>
                  </a:lnTo>
                  <a:lnTo>
                    <a:pt x="192" y="116"/>
                  </a:lnTo>
                  <a:lnTo>
                    <a:pt x="205" y="64"/>
                  </a:lnTo>
                  <a:lnTo>
                    <a:pt x="192" y="23"/>
                  </a:lnTo>
                  <a:lnTo>
                    <a:pt x="178" y="5"/>
                  </a:lnTo>
                  <a:lnTo>
                    <a:pt x="159" y="0"/>
                  </a:lnTo>
                  <a:lnTo>
                    <a:pt x="112" y="5"/>
                  </a:lnTo>
                  <a:lnTo>
                    <a:pt x="99" y="11"/>
                  </a:lnTo>
                  <a:lnTo>
                    <a:pt x="79"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54" name="Freeform 69">
              <a:extLst>
                <a:ext uri="{FF2B5EF4-FFF2-40B4-BE49-F238E27FC236}">
                  <a16:creationId xmlns:a16="http://schemas.microsoft.com/office/drawing/2014/main" id="{E25268E1-E30D-C73C-620F-7E2C269EA6D5}"/>
                </a:ext>
              </a:extLst>
            </p:cNvPr>
            <p:cNvSpPr>
              <a:spLocks/>
            </p:cNvSpPr>
            <p:nvPr/>
          </p:nvSpPr>
          <p:spPr bwMode="auto">
            <a:xfrm>
              <a:off x="2586" y="2681"/>
              <a:ext cx="113" cy="88"/>
            </a:xfrm>
            <a:custGeom>
              <a:avLst/>
              <a:gdLst>
                <a:gd name="T0" fmla="*/ 112 w 113"/>
                <a:gd name="T1" fmla="*/ 29 h 88"/>
                <a:gd name="T2" fmla="*/ 106 w 113"/>
                <a:gd name="T3" fmla="*/ 6 h 88"/>
                <a:gd name="T4" fmla="*/ 79 w 113"/>
                <a:gd name="T5" fmla="*/ 0 h 88"/>
                <a:gd name="T6" fmla="*/ 40 w 113"/>
                <a:gd name="T7" fmla="*/ 0 h 88"/>
                <a:gd name="T8" fmla="*/ 0 w 113"/>
                <a:gd name="T9" fmla="*/ 29 h 88"/>
                <a:gd name="T10" fmla="*/ 0 w 113"/>
                <a:gd name="T11" fmla="*/ 58 h 88"/>
                <a:gd name="T12" fmla="*/ 40 w 113"/>
                <a:gd name="T13" fmla="*/ 87 h 88"/>
                <a:gd name="T14" fmla="*/ 60 w 113"/>
                <a:gd name="T15" fmla="*/ 87 h 88"/>
                <a:gd name="T16" fmla="*/ 79 w 113"/>
                <a:gd name="T17" fmla="*/ 87 h 88"/>
                <a:gd name="T18" fmla="*/ 112 w 113"/>
                <a:gd name="T19" fmla="*/ 58 h 88"/>
                <a:gd name="T20" fmla="*/ 112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112" y="29"/>
                  </a:moveTo>
                  <a:lnTo>
                    <a:pt x="106" y="6"/>
                  </a:lnTo>
                  <a:lnTo>
                    <a:pt x="79" y="0"/>
                  </a:lnTo>
                  <a:lnTo>
                    <a:pt x="40" y="0"/>
                  </a:lnTo>
                  <a:lnTo>
                    <a:pt x="0" y="29"/>
                  </a:lnTo>
                  <a:lnTo>
                    <a:pt x="0" y="58"/>
                  </a:lnTo>
                  <a:lnTo>
                    <a:pt x="40" y="87"/>
                  </a:lnTo>
                  <a:lnTo>
                    <a:pt x="60" y="87"/>
                  </a:lnTo>
                  <a:lnTo>
                    <a:pt x="79" y="87"/>
                  </a:lnTo>
                  <a:lnTo>
                    <a:pt x="112" y="58"/>
                  </a:lnTo>
                  <a:lnTo>
                    <a:pt x="112"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31" name="Group 70">
            <a:extLst>
              <a:ext uri="{FF2B5EF4-FFF2-40B4-BE49-F238E27FC236}">
                <a16:creationId xmlns:a16="http://schemas.microsoft.com/office/drawing/2014/main" id="{AF188B20-08E3-5B73-BBE7-57E51E72BB28}"/>
              </a:ext>
            </a:extLst>
          </p:cNvPr>
          <p:cNvGrpSpPr>
            <a:grpSpLocks/>
          </p:cNvGrpSpPr>
          <p:nvPr/>
        </p:nvGrpSpPr>
        <p:grpSpPr bwMode="auto">
          <a:xfrm>
            <a:off x="3317875" y="4656138"/>
            <a:ext cx="376238" cy="207962"/>
            <a:chOff x="1122" y="2781"/>
            <a:chExt cx="237" cy="131"/>
          </a:xfrm>
        </p:grpSpPr>
        <p:sp>
          <p:nvSpPr>
            <p:cNvPr id="86751" name="Freeform 71">
              <a:extLst>
                <a:ext uri="{FF2B5EF4-FFF2-40B4-BE49-F238E27FC236}">
                  <a16:creationId xmlns:a16="http://schemas.microsoft.com/office/drawing/2014/main" id="{EB5A74B3-4B0C-2755-BA62-3F8EEAFF8FC6}"/>
                </a:ext>
              </a:extLst>
            </p:cNvPr>
            <p:cNvSpPr>
              <a:spLocks/>
            </p:cNvSpPr>
            <p:nvPr/>
          </p:nvSpPr>
          <p:spPr bwMode="auto">
            <a:xfrm>
              <a:off x="1122" y="2781"/>
              <a:ext cx="237" cy="131"/>
            </a:xfrm>
            <a:custGeom>
              <a:avLst/>
              <a:gdLst>
                <a:gd name="T0" fmla="*/ 153 w 237"/>
                <a:gd name="T1" fmla="*/ 51 h 131"/>
                <a:gd name="T2" fmla="*/ 183 w 237"/>
                <a:gd name="T3" fmla="*/ 66 h 131"/>
                <a:gd name="T4" fmla="*/ 217 w 237"/>
                <a:gd name="T5" fmla="*/ 90 h 131"/>
                <a:gd name="T6" fmla="*/ 223 w 237"/>
                <a:gd name="T7" fmla="*/ 98 h 131"/>
                <a:gd name="T8" fmla="*/ 236 w 237"/>
                <a:gd name="T9" fmla="*/ 110 h 131"/>
                <a:gd name="T10" fmla="*/ 213 w 237"/>
                <a:gd name="T11" fmla="*/ 125 h 131"/>
                <a:gd name="T12" fmla="*/ 175 w 237"/>
                <a:gd name="T13" fmla="*/ 130 h 131"/>
                <a:gd name="T14" fmla="*/ 136 w 237"/>
                <a:gd name="T15" fmla="*/ 117 h 131"/>
                <a:gd name="T16" fmla="*/ 104 w 237"/>
                <a:gd name="T17" fmla="*/ 108 h 131"/>
                <a:gd name="T18" fmla="*/ 38 w 237"/>
                <a:gd name="T19" fmla="*/ 74 h 131"/>
                <a:gd name="T20" fmla="*/ 18 w 237"/>
                <a:gd name="T21" fmla="*/ 55 h 131"/>
                <a:gd name="T22" fmla="*/ 8 w 237"/>
                <a:gd name="T23" fmla="*/ 39 h 131"/>
                <a:gd name="T24" fmla="*/ 0 w 237"/>
                <a:gd name="T25" fmla="*/ 12 h 131"/>
                <a:gd name="T26" fmla="*/ 22 w 237"/>
                <a:gd name="T27" fmla="*/ 1 h 131"/>
                <a:gd name="T28" fmla="*/ 40 w 237"/>
                <a:gd name="T29" fmla="*/ 0 h 131"/>
                <a:gd name="T30" fmla="*/ 64 w 237"/>
                <a:gd name="T31" fmla="*/ 7 h 131"/>
                <a:gd name="T32" fmla="*/ 117 w 237"/>
                <a:gd name="T33" fmla="*/ 30 h 131"/>
                <a:gd name="T34" fmla="*/ 131 w 237"/>
                <a:gd name="T35" fmla="*/ 38 h 131"/>
                <a:gd name="T36" fmla="*/ 153 w 237"/>
                <a:gd name="T37" fmla="*/ 51 h 1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1"/>
                <a:gd name="T59" fmla="*/ 237 w 237"/>
                <a:gd name="T60" fmla="*/ 131 h 1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1">
                  <a:moveTo>
                    <a:pt x="153" y="51"/>
                  </a:moveTo>
                  <a:lnTo>
                    <a:pt x="183" y="66"/>
                  </a:lnTo>
                  <a:lnTo>
                    <a:pt x="217" y="90"/>
                  </a:lnTo>
                  <a:lnTo>
                    <a:pt x="223" y="98"/>
                  </a:lnTo>
                  <a:lnTo>
                    <a:pt x="236" y="110"/>
                  </a:lnTo>
                  <a:lnTo>
                    <a:pt x="213" y="125"/>
                  </a:lnTo>
                  <a:lnTo>
                    <a:pt x="175" y="130"/>
                  </a:lnTo>
                  <a:lnTo>
                    <a:pt x="136" y="117"/>
                  </a:lnTo>
                  <a:lnTo>
                    <a:pt x="104" y="108"/>
                  </a:lnTo>
                  <a:lnTo>
                    <a:pt x="38" y="74"/>
                  </a:lnTo>
                  <a:lnTo>
                    <a:pt x="18" y="55"/>
                  </a:lnTo>
                  <a:lnTo>
                    <a:pt x="8" y="39"/>
                  </a:lnTo>
                  <a:lnTo>
                    <a:pt x="0" y="12"/>
                  </a:lnTo>
                  <a:lnTo>
                    <a:pt x="22" y="1"/>
                  </a:lnTo>
                  <a:lnTo>
                    <a:pt x="40" y="0"/>
                  </a:lnTo>
                  <a:lnTo>
                    <a:pt x="64" y="7"/>
                  </a:lnTo>
                  <a:lnTo>
                    <a:pt x="117" y="30"/>
                  </a:lnTo>
                  <a:lnTo>
                    <a:pt x="131" y="38"/>
                  </a:lnTo>
                  <a:lnTo>
                    <a:pt x="153" y="51"/>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52" name="Freeform 72">
              <a:extLst>
                <a:ext uri="{FF2B5EF4-FFF2-40B4-BE49-F238E27FC236}">
                  <a16:creationId xmlns:a16="http://schemas.microsoft.com/office/drawing/2014/main" id="{B59C8A79-8D18-AC69-06FD-DBAA16C2C1A8}"/>
                </a:ext>
              </a:extLst>
            </p:cNvPr>
            <p:cNvSpPr>
              <a:spLocks/>
            </p:cNvSpPr>
            <p:nvPr/>
          </p:nvSpPr>
          <p:spPr bwMode="auto">
            <a:xfrm>
              <a:off x="1183" y="2825"/>
              <a:ext cx="135" cy="68"/>
            </a:xfrm>
            <a:custGeom>
              <a:avLst/>
              <a:gdLst>
                <a:gd name="T0" fmla="*/ 5 w 135"/>
                <a:gd name="T1" fmla="*/ 6 h 68"/>
                <a:gd name="T2" fmla="*/ 16 w 135"/>
                <a:gd name="T3" fmla="*/ 0 h 68"/>
                <a:gd name="T4" fmla="*/ 47 w 135"/>
                <a:gd name="T5" fmla="*/ 9 h 68"/>
                <a:gd name="T6" fmla="*/ 93 w 135"/>
                <a:gd name="T7" fmla="*/ 27 h 68"/>
                <a:gd name="T8" fmla="*/ 134 w 135"/>
                <a:gd name="T9" fmla="*/ 56 h 68"/>
                <a:gd name="T10" fmla="*/ 130 w 135"/>
                <a:gd name="T11" fmla="*/ 67 h 68"/>
                <a:gd name="T12" fmla="*/ 80 w 135"/>
                <a:gd name="T13" fmla="*/ 62 h 68"/>
                <a:gd name="T14" fmla="*/ 56 w 135"/>
                <a:gd name="T15" fmla="*/ 53 h 68"/>
                <a:gd name="T16" fmla="*/ 34 w 135"/>
                <a:gd name="T17" fmla="*/ 44 h 68"/>
                <a:gd name="T18" fmla="*/ 0 w 135"/>
                <a:gd name="T19" fmla="*/ 17 h 68"/>
                <a:gd name="T20" fmla="*/ 5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5" y="6"/>
                  </a:moveTo>
                  <a:lnTo>
                    <a:pt x="16" y="0"/>
                  </a:lnTo>
                  <a:lnTo>
                    <a:pt x="47" y="9"/>
                  </a:lnTo>
                  <a:lnTo>
                    <a:pt x="93" y="27"/>
                  </a:lnTo>
                  <a:lnTo>
                    <a:pt x="134" y="56"/>
                  </a:lnTo>
                  <a:lnTo>
                    <a:pt x="130" y="67"/>
                  </a:lnTo>
                  <a:lnTo>
                    <a:pt x="80" y="62"/>
                  </a:lnTo>
                  <a:lnTo>
                    <a:pt x="56" y="53"/>
                  </a:lnTo>
                  <a:lnTo>
                    <a:pt x="34" y="44"/>
                  </a:lnTo>
                  <a:lnTo>
                    <a:pt x="0" y="17"/>
                  </a:lnTo>
                  <a:lnTo>
                    <a:pt x="5"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32" name="Group 73">
            <a:extLst>
              <a:ext uri="{FF2B5EF4-FFF2-40B4-BE49-F238E27FC236}">
                <a16:creationId xmlns:a16="http://schemas.microsoft.com/office/drawing/2014/main" id="{979AE439-3FFB-7BAD-5853-8853E8A69058}"/>
              </a:ext>
            </a:extLst>
          </p:cNvPr>
          <p:cNvGrpSpPr>
            <a:grpSpLocks/>
          </p:cNvGrpSpPr>
          <p:nvPr/>
        </p:nvGrpSpPr>
        <p:grpSpPr bwMode="auto">
          <a:xfrm>
            <a:off x="5319713" y="4154489"/>
            <a:ext cx="317500" cy="320675"/>
            <a:chOff x="2383" y="2465"/>
            <a:chExt cx="200" cy="202"/>
          </a:xfrm>
        </p:grpSpPr>
        <p:sp>
          <p:nvSpPr>
            <p:cNvPr id="86749" name="Freeform 74">
              <a:extLst>
                <a:ext uri="{FF2B5EF4-FFF2-40B4-BE49-F238E27FC236}">
                  <a16:creationId xmlns:a16="http://schemas.microsoft.com/office/drawing/2014/main" id="{F3276256-A75A-59C7-B676-FA87845441B1}"/>
                </a:ext>
              </a:extLst>
            </p:cNvPr>
            <p:cNvSpPr>
              <a:spLocks/>
            </p:cNvSpPr>
            <p:nvPr/>
          </p:nvSpPr>
          <p:spPr bwMode="auto">
            <a:xfrm>
              <a:off x="2383" y="2465"/>
              <a:ext cx="200" cy="202"/>
            </a:xfrm>
            <a:custGeom>
              <a:avLst/>
              <a:gdLst>
                <a:gd name="T0" fmla="*/ 112 w 200"/>
                <a:gd name="T1" fmla="*/ 53 h 202"/>
                <a:gd name="T2" fmla="*/ 88 w 200"/>
                <a:gd name="T3" fmla="*/ 29 h 202"/>
                <a:gd name="T4" fmla="*/ 50 w 200"/>
                <a:gd name="T5" fmla="*/ 7 h 202"/>
                <a:gd name="T6" fmla="*/ 39 w 200"/>
                <a:gd name="T7" fmla="*/ 6 h 202"/>
                <a:gd name="T8" fmla="*/ 19 w 200"/>
                <a:gd name="T9" fmla="*/ 0 h 202"/>
                <a:gd name="T10" fmla="*/ 2 w 200"/>
                <a:gd name="T11" fmla="*/ 35 h 202"/>
                <a:gd name="T12" fmla="*/ 0 w 200"/>
                <a:gd name="T13" fmla="*/ 79 h 202"/>
                <a:gd name="T14" fmla="*/ 23 w 200"/>
                <a:gd name="T15" fmla="*/ 113 h 202"/>
                <a:gd name="T16" fmla="*/ 40 w 200"/>
                <a:gd name="T17" fmla="*/ 141 h 202"/>
                <a:gd name="T18" fmla="*/ 96 w 200"/>
                <a:gd name="T19" fmla="*/ 192 h 202"/>
                <a:gd name="T20" fmla="*/ 124 w 200"/>
                <a:gd name="T21" fmla="*/ 201 h 202"/>
                <a:gd name="T22" fmla="*/ 150 w 200"/>
                <a:gd name="T23" fmla="*/ 201 h 202"/>
                <a:gd name="T24" fmla="*/ 188 w 200"/>
                <a:gd name="T25" fmla="*/ 193 h 202"/>
                <a:gd name="T26" fmla="*/ 199 w 200"/>
                <a:gd name="T27" fmla="*/ 162 h 202"/>
                <a:gd name="T28" fmla="*/ 198 w 200"/>
                <a:gd name="T29" fmla="*/ 142 h 202"/>
                <a:gd name="T30" fmla="*/ 186 w 200"/>
                <a:gd name="T31" fmla="*/ 120 h 202"/>
                <a:gd name="T32" fmla="*/ 146 w 200"/>
                <a:gd name="T33" fmla="*/ 77 h 202"/>
                <a:gd name="T34" fmla="*/ 133 w 200"/>
                <a:gd name="T35" fmla="*/ 67 h 202"/>
                <a:gd name="T36" fmla="*/ 112 w 200"/>
                <a:gd name="T37" fmla="*/ 53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
                <a:gd name="T58" fmla="*/ 0 h 202"/>
                <a:gd name="T59" fmla="*/ 200 w 200"/>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 h="202">
                  <a:moveTo>
                    <a:pt x="112" y="53"/>
                  </a:moveTo>
                  <a:lnTo>
                    <a:pt x="88" y="29"/>
                  </a:lnTo>
                  <a:lnTo>
                    <a:pt x="50" y="7"/>
                  </a:lnTo>
                  <a:lnTo>
                    <a:pt x="39" y="6"/>
                  </a:lnTo>
                  <a:lnTo>
                    <a:pt x="19" y="0"/>
                  </a:lnTo>
                  <a:lnTo>
                    <a:pt x="2" y="35"/>
                  </a:lnTo>
                  <a:lnTo>
                    <a:pt x="0" y="79"/>
                  </a:lnTo>
                  <a:lnTo>
                    <a:pt x="23" y="113"/>
                  </a:lnTo>
                  <a:lnTo>
                    <a:pt x="40" y="141"/>
                  </a:lnTo>
                  <a:lnTo>
                    <a:pt x="96" y="192"/>
                  </a:lnTo>
                  <a:lnTo>
                    <a:pt x="124" y="201"/>
                  </a:lnTo>
                  <a:lnTo>
                    <a:pt x="150" y="201"/>
                  </a:lnTo>
                  <a:lnTo>
                    <a:pt x="188" y="193"/>
                  </a:lnTo>
                  <a:lnTo>
                    <a:pt x="199" y="162"/>
                  </a:lnTo>
                  <a:lnTo>
                    <a:pt x="198" y="142"/>
                  </a:lnTo>
                  <a:lnTo>
                    <a:pt x="186" y="120"/>
                  </a:lnTo>
                  <a:lnTo>
                    <a:pt x="146" y="77"/>
                  </a:lnTo>
                  <a:lnTo>
                    <a:pt x="133" y="67"/>
                  </a:lnTo>
                  <a:lnTo>
                    <a:pt x="112" y="5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50" name="Freeform 75">
              <a:extLst>
                <a:ext uri="{FF2B5EF4-FFF2-40B4-BE49-F238E27FC236}">
                  <a16:creationId xmlns:a16="http://schemas.microsoft.com/office/drawing/2014/main" id="{89B1EF13-4B6A-2AA1-DFFE-7D531EC657DE}"/>
                </a:ext>
              </a:extLst>
            </p:cNvPr>
            <p:cNvSpPr>
              <a:spLocks/>
            </p:cNvSpPr>
            <p:nvPr/>
          </p:nvSpPr>
          <p:spPr bwMode="auto">
            <a:xfrm>
              <a:off x="2407" y="2502"/>
              <a:ext cx="110" cy="122"/>
            </a:xfrm>
            <a:custGeom>
              <a:avLst/>
              <a:gdLst>
                <a:gd name="T0" fmla="*/ 101 w 110"/>
                <a:gd name="T1" fmla="*/ 109 h 122"/>
                <a:gd name="T2" fmla="*/ 109 w 110"/>
                <a:gd name="T3" fmla="*/ 93 h 122"/>
                <a:gd name="T4" fmla="*/ 91 w 110"/>
                <a:gd name="T5" fmla="*/ 64 h 122"/>
                <a:gd name="T6" fmla="*/ 61 w 110"/>
                <a:gd name="T7" fmla="*/ 26 h 122"/>
                <a:gd name="T8" fmla="*/ 15 w 110"/>
                <a:gd name="T9" fmla="*/ 0 h 122"/>
                <a:gd name="T10" fmla="*/ 0 w 110"/>
                <a:gd name="T11" fmla="*/ 12 h 122"/>
                <a:gd name="T12" fmla="*/ 15 w 110"/>
                <a:gd name="T13" fmla="*/ 63 h 122"/>
                <a:gd name="T14" fmla="*/ 30 w 110"/>
                <a:gd name="T15" fmla="*/ 82 h 122"/>
                <a:gd name="T16" fmla="*/ 45 w 110"/>
                <a:gd name="T17" fmla="*/ 101 h 122"/>
                <a:gd name="T18" fmla="*/ 86 w 110"/>
                <a:gd name="T19" fmla="*/ 121 h 122"/>
                <a:gd name="T20" fmla="*/ 101 w 110"/>
                <a:gd name="T21" fmla="*/ 109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
                <a:gd name="T34" fmla="*/ 0 h 122"/>
                <a:gd name="T35" fmla="*/ 110 w 11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 h="122">
                  <a:moveTo>
                    <a:pt x="101" y="109"/>
                  </a:moveTo>
                  <a:lnTo>
                    <a:pt x="109" y="93"/>
                  </a:lnTo>
                  <a:lnTo>
                    <a:pt x="91" y="64"/>
                  </a:lnTo>
                  <a:lnTo>
                    <a:pt x="61" y="26"/>
                  </a:lnTo>
                  <a:lnTo>
                    <a:pt x="15" y="0"/>
                  </a:lnTo>
                  <a:lnTo>
                    <a:pt x="0" y="12"/>
                  </a:lnTo>
                  <a:lnTo>
                    <a:pt x="15" y="63"/>
                  </a:lnTo>
                  <a:lnTo>
                    <a:pt x="30" y="82"/>
                  </a:lnTo>
                  <a:lnTo>
                    <a:pt x="45" y="101"/>
                  </a:lnTo>
                  <a:lnTo>
                    <a:pt x="86" y="121"/>
                  </a:lnTo>
                  <a:lnTo>
                    <a:pt x="101" y="109"/>
                  </a:lnTo>
                </a:path>
              </a:pathLst>
            </a:custGeom>
            <a:solidFill>
              <a:srgbClr val="FF4CFF"/>
            </a:solidFill>
            <a:ln w="12700" cap="rnd">
              <a:solidFill>
                <a:srgbClr val="000000"/>
              </a:solidFill>
              <a:round/>
              <a:headEnd type="none" w="sm" len="sm"/>
              <a:tailEnd type="none" w="sm" len="sm"/>
            </a:ln>
          </p:spPr>
          <p:txBody>
            <a:bodyPr/>
            <a:lstStyle/>
            <a:p>
              <a:endParaRPr lang="el-GR"/>
            </a:p>
          </p:txBody>
        </p:sp>
      </p:grpSp>
      <p:sp>
        <p:nvSpPr>
          <p:cNvPr id="86033" name="Freeform 76">
            <a:extLst>
              <a:ext uri="{FF2B5EF4-FFF2-40B4-BE49-F238E27FC236}">
                <a16:creationId xmlns:a16="http://schemas.microsoft.com/office/drawing/2014/main" id="{2430375F-C614-9AA7-925D-83AB34C6F7BF}"/>
              </a:ext>
            </a:extLst>
          </p:cNvPr>
          <p:cNvSpPr>
            <a:spLocks/>
          </p:cNvSpPr>
          <p:nvPr/>
        </p:nvSpPr>
        <p:spPr bwMode="auto">
          <a:xfrm>
            <a:off x="4024314" y="4757738"/>
            <a:ext cx="407987" cy="203200"/>
          </a:xfrm>
          <a:custGeom>
            <a:avLst/>
            <a:gdLst>
              <a:gd name="T0" fmla="*/ 2147483646 w 257"/>
              <a:gd name="T1" fmla="*/ 2147483646 h 128"/>
              <a:gd name="T2" fmla="*/ 2147483646 w 257"/>
              <a:gd name="T3" fmla="*/ 2147483646 h 128"/>
              <a:gd name="T4" fmla="*/ 2147483646 w 257"/>
              <a:gd name="T5" fmla="*/ 2147483646 h 128"/>
              <a:gd name="T6" fmla="*/ 2147483646 w 257"/>
              <a:gd name="T7" fmla="*/ 2147483646 h 128"/>
              <a:gd name="T8" fmla="*/ 2147483646 w 257"/>
              <a:gd name="T9" fmla="*/ 2147483646 h 128"/>
              <a:gd name="T10" fmla="*/ 2147483646 w 257"/>
              <a:gd name="T11" fmla="*/ 2147483646 h 128"/>
              <a:gd name="T12" fmla="*/ 2147483646 w 257"/>
              <a:gd name="T13" fmla="*/ 2147483646 h 128"/>
              <a:gd name="T14" fmla="*/ 2147483646 w 257"/>
              <a:gd name="T15" fmla="*/ 2147483646 h 128"/>
              <a:gd name="T16" fmla="*/ 2147483646 w 257"/>
              <a:gd name="T17" fmla="*/ 2147483646 h 128"/>
              <a:gd name="T18" fmla="*/ 2147483646 w 257"/>
              <a:gd name="T19" fmla="*/ 2147483646 h 128"/>
              <a:gd name="T20" fmla="*/ 2147483646 w 257"/>
              <a:gd name="T21" fmla="*/ 2147483646 h 128"/>
              <a:gd name="T22" fmla="*/ 2147483646 w 257"/>
              <a:gd name="T23" fmla="*/ 2147483646 h 128"/>
              <a:gd name="T24" fmla="*/ 0 w 257"/>
              <a:gd name="T25" fmla="*/ 2147483646 h 128"/>
              <a:gd name="T26" fmla="*/ 2147483646 w 257"/>
              <a:gd name="T27" fmla="*/ 2147483646 h 128"/>
              <a:gd name="T28" fmla="*/ 2147483646 w 257"/>
              <a:gd name="T29" fmla="*/ 2147483646 h 128"/>
              <a:gd name="T30" fmla="*/ 2147483646 w 257"/>
              <a:gd name="T31" fmla="*/ 0 h 128"/>
              <a:gd name="T32" fmla="*/ 2147483646 w 257"/>
              <a:gd name="T33" fmla="*/ 2147483646 h 128"/>
              <a:gd name="T34" fmla="*/ 2147483646 w 257"/>
              <a:gd name="T35" fmla="*/ 2147483646 h 128"/>
              <a:gd name="T36" fmla="*/ 2147483646 w 257"/>
              <a:gd name="T37" fmla="*/ 214748364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157" y="16"/>
                </a:moveTo>
                <a:lnTo>
                  <a:pt x="190" y="20"/>
                </a:lnTo>
                <a:lnTo>
                  <a:pt x="231" y="36"/>
                </a:lnTo>
                <a:lnTo>
                  <a:pt x="239" y="44"/>
                </a:lnTo>
                <a:lnTo>
                  <a:pt x="256" y="56"/>
                </a:lnTo>
                <a:lnTo>
                  <a:pt x="239" y="91"/>
                </a:lnTo>
                <a:lnTo>
                  <a:pt x="206" y="119"/>
                </a:lnTo>
                <a:lnTo>
                  <a:pt x="165" y="123"/>
                </a:lnTo>
                <a:lnTo>
                  <a:pt x="132" y="127"/>
                </a:lnTo>
                <a:lnTo>
                  <a:pt x="58" y="115"/>
                </a:lnTo>
                <a:lnTo>
                  <a:pt x="33" y="99"/>
                </a:lnTo>
                <a:lnTo>
                  <a:pt x="17" y="79"/>
                </a:lnTo>
                <a:lnTo>
                  <a:pt x="0" y="44"/>
                </a:lnTo>
                <a:lnTo>
                  <a:pt x="17" y="16"/>
                </a:lnTo>
                <a:lnTo>
                  <a:pt x="33" y="4"/>
                </a:lnTo>
                <a:lnTo>
                  <a:pt x="58" y="0"/>
                </a:lnTo>
                <a:lnTo>
                  <a:pt x="116" y="4"/>
                </a:lnTo>
                <a:lnTo>
                  <a:pt x="132" y="8"/>
                </a:lnTo>
                <a:lnTo>
                  <a:pt x="157"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034" name="Freeform 77">
            <a:extLst>
              <a:ext uri="{FF2B5EF4-FFF2-40B4-BE49-F238E27FC236}">
                <a16:creationId xmlns:a16="http://schemas.microsoft.com/office/drawing/2014/main" id="{C155BE8B-A1B3-0533-1FE7-55E8A4C37B79}"/>
              </a:ext>
            </a:extLst>
          </p:cNvPr>
          <p:cNvSpPr>
            <a:spLocks/>
          </p:cNvSpPr>
          <p:nvPr/>
        </p:nvSpPr>
        <p:spPr bwMode="auto">
          <a:xfrm>
            <a:off x="4143375" y="4827588"/>
            <a:ext cx="222250" cy="95250"/>
          </a:xfrm>
          <a:custGeom>
            <a:avLst/>
            <a:gdLst>
              <a:gd name="T0" fmla="*/ 0 w 140"/>
              <a:gd name="T1" fmla="*/ 2147483646 h 60"/>
              <a:gd name="T2" fmla="*/ 2147483646 w 140"/>
              <a:gd name="T3" fmla="*/ 2147483646 h 60"/>
              <a:gd name="T4" fmla="*/ 2147483646 w 140"/>
              <a:gd name="T5" fmla="*/ 0 h 60"/>
              <a:gd name="T6" fmla="*/ 2147483646 w 140"/>
              <a:gd name="T7" fmla="*/ 0 h 60"/>
              <a:gd name="T8" fmla="*/ 2147483646 w 140"/>
              <a:gd name="T9" fmla="*/ 2147483646 h 60"/>
              <a:gd name="T10" fmla="*/ 2147483646 w 140"/>
              <a:gd name="T11" fmla="*/ 2147483646 h 60"/>
              <a:gd name="T12" fmla="*/ 2147483646 w 140"/>
              <a:gd name="T13" fmla="*/ 2147483646 h 60"/>
              <a:gd name="T14" fmla="*/ 2147483646 w 140"/>
              <a:gd name="T15" fmla="*/ 2147483646 h 60"/>
              <a:gd name="T16" fmla="*/ 2147483646 w 140"/>
              <a:gd name="T17" fmla="*/ 2147483646 h 60"/>
              <a:gd name="T18" fmla="*/ 0 w 140"/>
              <a:gd name="T19" fmla="*/ 2147483646 h 60"/>
              <a:gd name="T20" fmla="*/ 0 w 140"/>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0" y="20"/>
                </a:moveTo>
                <a:lnTo>
                  <a:pt x="8" y="4"/>
                </a:lnTo>
                <a:lnTo>
                  <a:pt x="41" y="0"/>
                </a:lnTo>
                <a:lnTo>
                  <a:pt x="90" y="0"/>
                </a:lnTo>
                <a:lnTo>
                  <a:pt x="139" y="20"/>
                </a:lnTo>
                <a:lnTo>
                  <a:pt x="139" y="39"/>
                </a:lnTo>
                <a:lnTo>
                  <a:pt x="90" y="59"/>
                </a:lnTo>
                <a:lnTo>
                  <a:pt x="65" y="59"/>
                </a:lnTo>
                <a:lnTo>
                  <a:pt x="41" y="59"/>
                </a:lnTo>
                <a:lnTo>
                  <a:pt x="0" y="39"/>
                </a:lnTo>
                <a:lnTo>
                  <a:pt x="0"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nvGrpSpPr>
          <p:cNvPr id="86035" name="Group 78">
            <a:extLst>
              <a:ext uri="{FF2B5EF4-FFF2-40B4-BE49-F238E27FC236}">
                <a16:creationId xmlns:a16="http://schemas.microsoft.com/office/drawing/2014/main" id="{F8C416FB-8B2F-BD90-0CB9-DF79CE5D9379}"/>
              </a:ext>
            </a:extLst>
          </p:cNvPr>
          <p:cNvGrpSpPr>
            <a:grpSpLocks/>
          </p:cNvGrpSpPr>
          <p:nvPr/>
        </p:nvGrpSpPr>
        <p:grpSpPr bwMode="auto">
          <a:xfrm>
            <a:off x="3863976" y="4778376"/>
            <a:ext cx="327025" cy="296863"/>
            <a:chOff x="1466" y="2858"/>
            <a:chExt cx="206" cy="187"/>
          </a:xfrm>
        </p:grpSpPr>
        <p:sp>
          <p:nvSpPr>
            <p:cNvPr id="86747" name="Freeform 79">
              <a:extLst>
                <a:ext uri="{FF2B5EF4-FFF2-40B4-BE49-F238E27FC236}">
                  <a16:creationId xmlns:a16="http://schemas.microsoft.com/office/drawing/2014/main" id="{6B66F194-61E7-ABE7-BCBA-1C6BEA261CE3}"/>
                </a:ext>
              </a:extLst>
            </p:cNvPr>
            <p:cNvSpPr>
              <a:spLocks/>
            </p:cNvSpPr>
            <p:nvPr/>
          </p:nvSpPr>
          <p:spPr bwMode="auto">
            <a:xfrm>
              <a:off x="1466" y="2858"/>
              <a:ext cx="206" cy="187"/>
            </a:xfrm>
            <a:custGeom>
              <a:avLst/>
              <a:gdLst>
                <a:gd name="T0" fmla="*/ 126 w 206"/>
                <a:gd name="T1" fmla="*/ 23 h 187"/>
                <a:gd name="T2" fmla="*/ 152 w 206"/>
                <a:gd name="T3" fmla="*/ 29 h 187"/>
                <a:gd name="T4" fmla="*/ 185 w 206"/>
                <a:gd name="T5" fmla="*/ 52 h 187"/>
                <a:gd name="T6" fmla="*/ 192 w 206"/>
                <a:gd name="T7" fmla="*/ 64 h 187"/>
                <a:gd name="T8" fmla="*/ 205 w 206"/>
                <a:gd name="T9" fmla="*/ 81 h 187"/>
                <a:gd name="T10" fmla="*/ 192 w 206"/>
                <a:gd name="T11" fmla="*/ 134 h 187"/>
                <a:gd name="T12" fmla="*/ 165 w 206"/>
                <a:gd name="T13" fmla="*/ 175 h 187"/>
                <a:gd name="T14" fmla="*/ 132 w 206"/>
                <a:gd name="T15" fmla="*/ 181 h 187"/>
                <a:gd name="T16" fmla="*/ 106 w 206"/>
                <a:gd name="T17" fmla="*/ 186 h 187"/>
                <a:gd name="T18" fmla="*/ 46 w 206"/>
                <a:gd name="T19" fmla="*/ 169 h 187"/>
                <a:gd name="T20" fmla="*/ 27 w 206"/>
                <a:gd name="T21" fmla="*/ 146 h 187"/>
                <a:gd name="T22" fmla="*/ 13 w 206"/>
                <a:gd name="T23" fmla="*/ 116 h 187"/>
                <a:gd name="T24" fmla="*/ 0 w 206"/>
                <a:gd name="T25" fmla="*/ 64 h 187"/>
                <a:gd name="T26" fmla="*/ 13 w 206"/>
                <a:gd name="T27" fmla="*/ 23 h 187"/>
                <a:gd name="T28" fmla="*/ 27 w 206"/>
                <a:gd name="T29" fmla="*/ 5 h 187"/>
                <a:gd name="T30" fmla="*/ 46 w 206"/>
                <a:gd name="T31" fmla="*/ 0 h 187"/>
                <a:gd name="T32" fmla="*/ 93 w 206"/>
                <a:gd name="T33" fmla="*/ 5 h 187"/>
                <a:gd name="T34" fmla="*/ 106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2"/>
                  </a:lnTo>
                  <a:lnTo>
                    <a:pt x="192" y="64"/>
                  </a:lnTo>
                  <a:lnTo>
                    <a:pt x="205" y="81"/>
                  </a:lnTo>
                  <a:lnTo>
                    <a:pt x="192" y="134"/>
                  </a:lnTo>
                  <a:lnTo>
                    <a:pt x="165" y="175"/>
                  </a:lnTo>
                  <a:lnTo>
                    <a:pt x="132" y="181"/>
                  </a:lnTo>
                  <a:lnTo>
                    <a:pt x="106" y="186"/>
                  </a:lnTo>
                  <a:lnTo>
                    <a:pt x="46" y="169"/>
                  </a:lnTo>
                  <a:lnTo>
                    <a:pt x="27" y="146"/>
                  </a:lnTo>
                  <a:lnTo>
                    <a:pt x="13" y="116"/>
                  </a:lnTo>
                  <a:lnTo>
                    <a:pt x="0" y="64"/>
                  </a:lnTo>
                  <a:lnTo>
                    <a:pt x="13" y="23"/>
                  </a:lnTo>
                  <a:lnTo>
                    <a:pt x="27" y="5"/>
                  </a:lnTo>
                  <a:lnTo>
                    <a:pt x="46" y="0"/>
                  </a:lnTo>
                  <a:lnTo>
                    <a:pt x="93" y="5"/>
                  </a:lnTo>
                  <a:lnTo>
                    <a:pt x="106"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48" name="Freeform 80">
              <a:extLst>
                <a:ext uri="{FF2B5EF4-FFF2-40B4-BE49-F238E27FC236}">
                  <a16:creationId xmlns:a16="http://schemas.microsoft.com/office/drawing/2014/main" id="{D90F8908-A0B9-B05F-3C14-29073CD327A3}"/>
                </a:ext>
              </a:extLst>
            </p:cNvPr>
            <p:cNvSpPr>
              <a:spLocks/>
            </p:cNvSpPr>
            <p:nvPr/>
          </p:nvSpPr>
          <p:spPr bwMode="auto">
            <a:xfrm>
              <a:off x="1526" y="2922"/>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36" name="Group 81">
            <a:extLst>
              <a:ext uri="{FF2B5EF4-FFF2-40B4-BE49-F238E27FC236}">
                <a16:creationId xmlns:a16="http://schemas.microsoft.com/office/drawing/2014/main" id="{1E44176D-063B-557E-C252-0C1F980410A5}"/>
              </a:ext>
            </a:extLst>
          </p:cNvPr>
          <p:cNvGrpSpPr>
            <a:grpSpLocks/>
          </p:cNvGrpSpPr>
          <p:nvPr/>
        </p:nvGrpSpPr>
        <p:grpSpPr bwMode="auto">
          <a:xfrm>
            <a:off x="5840413" y="4483101"/>
            <a:ext cx="303212" cy="341313"/>
            <a:chOff x="2711" y="2672"/>
            <a:chExt cx="191" cy="215"/>
          </a:xfrm>
        </p:grpSpPr>
        <p:sp>
          <p:nvSpPr>
            <p:cNvPr id="86745" name="Freeform 82">
              <a:extLst>
                <a:ext uri="{FF2B5EF4-FFF2-40B4-BE49-F238E27FC236}">
                  <a16:creationId xmlns:a16="http://schemas.microsoft.com/office/drawing/2014/main" id="{1EDACE44-D802-65BB-F26D-D8B3E141CE7E}"/>
                </a:ext>
              </a:extLst>
            </p:cNvPr>
            <p:cNvSpPr>
              <a:spLocks/>
            </p:cNvSpPr>
            <p:nvPr/>
          </p:nvSpPr>
          <p:spPr bwMode="auto">
            <a:xfrm>
              <a:off x="2711" y="2672"/>
              <a:ext cx="191" cy="215"/>
            </a:xfrm>
            <a:custGeom>
              <a:avLst/>
              <a:gdLst>
                <a:gd name="T0" fmla="*/ 113 w 191"/>
                <a:gd name="T1" fmla="*/ 62 h 215"/>
                <a:gd name="T2" fmla="*/ 92 w 191"/>
                <a:gd name="T3" fmla="*/ 36 h 215"/>
                <a:gd name="T4" fmla="*/ 56 w 191"/>
                <a:gd name="T5" fmla="*/ 10 h 215"/>
                <a:gd name="T6" fmla="*/ 45 w 191"/>
                <a:gd name="T7" fmla="*/ 8 h 215"/>
                <a:gd name="T8" fmla="*/ 26 w 191"/>
                <a:gd name="T9" fmla="*/ 0 h 215"/>
                <a:gd name="T10" fmla="*/ 5 w 191"/>
                <a:gd name="T11" fmla="*/ 33 h 215"/>
                <a:gd name="T12" fmla="*/ 0 w 191"/>
                <a:gd name="T13" fmla="*/ 76 h 215"/>
                <a:gd name="T14" fmla="*/ 18 w 191"/>
                <a:gd name="T15" fmla="*/ 113 h 215"/>
                <a:gd name="T16" fmla="*/ 33 w 191"/>
                <a:gd name="T17" fmla="*/ 143 h 215"/>
                <a:gd name="T18" fmla="*/ 83 w 191"/>
                <a:gd name="T19" fmla="*/ 199 h 215"/>
                <a:gd name="T20" fmla="*/ 110 w 191"/>
                <a:gd name="T21" fmla="*/ 211 h 215"/>
                <a:gd name="T22" fmla="*/ 135 w 191"/>
                <a:gd name="T23" fmla="*/ 214 h 215"/>
                <a:gd name="T24" fmla="*/ 174 w 191"/>
                <a:gd name="T25" fmla="*/ 209 h 215"/>
                <a:gd name="T26" fmla="*/ 188 w 191"/>
                <a:gd name="T27" fmla="*/ 180 h 215"/>
                <a:gd name="T28" fmla="*/ 190 w 191"/>
                <a:gd name="T29" fmla="*/ 160 h 215"/>
                <a:gd name="T30" fmla="*/ 180 w 191"/>
                <a:gd name="T31" fmla="*/ 137 h 215"/>
                <a:gd name="T32" fmla="*/ 145 w 191"/>
                <a:gd name="T33" fmla="*/ 90 h 215"/>
                <a:gd name="T34" fmla="*/ 133 w 191"/>
                <a:gd name="T35" fmla="*/ 79 h 215"/>
                <a:gd name="T36" fmla="*/ 113 w 191"/>
                <a:gd name="T37" fmla="*/ 62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215"/>
                <a:gd name="T59" fmla="*/ 191 w 191"/>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215">
                  <a:moveTo>
                    <a:pt x="113" y="62"/>
                  </a:moveTo>
                  <a:lnTo>
                    <a:pt x="92" y="36"/>
                  </a:lnTo>
                  <a:lnTo>
                    <a:pt x="56" y="10"/>
                  </a:lnTo>
                  <a:lnTo>
                    <a:pt x="45" y="8"/>
                  </a:lnTo>
                  <a:lnTo>
                    <a:pt x="26" y="0"/>
                  </a:lnTo>
                  <a:lnTo>
                    <a:pt x="5" y="33"/>
                  </a:lnTo>
                  <a:lnTo>
                    <a:pt x="0" y="76"/>
                  </a:lnTo>
                  <a:lnTo>
                    <a:pt x="18" y="113"/>
                  </a:lnTo>
                  <a:lnTo>
                    <a:pt x="33" y="143"/>
                  </a:lnTo>
                  <a:lnTo>
                    <a:pt x="83" y="199"/>
                  </a:lnTo>
                  <a:lnTo>
                    <a:pt x="110" y="211"/>
                  </a:lnTo>
                  <a:lnTo>
                    <a:pt x="135" y="214"/>
                  </a:lnTo>
                  <a:lnTo>
                    <a:pt x="174" y="209"/>
                  </a:lnTo>
                  <a:lnTo>
                    <a:pt x="188" y="180"/>
                  </a:lnTo>
                  <a:lnTo>
                    <a:pt x="190" y="160"/>
                  </a:lnTo>
                  <a:lnTo>
                    <a:pt x="180" y="137"/>
                  </a:lnTo>
                  <a:lnTo>
                    <a:pt x="145" y="90"/>
                  </a:lnTo>
                  <a:lnTo>
                    <a:pt x="133" y="79"/>
                  </a:lnTo>
                  <a:lnTo>
                    <a:pt x="113" y="62"/>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46" name="Freeform 83">
              <a:extLst>
                <a:ext uri="{FF2B5EF4-FFF2-40B4-BE49-F238E27FC236}">
                  <a16:creationId xmlns:a16="http://schemas.microsoft.com/office/drawing/2014/main" id="{DA4FB12C-11EE-54BE-1766-DD84AED029D4}"/>
                </a:ext>
              </a:extLst>
            </p:cNvPr>
            <p:cNvSpPr>
              <a:spLocks/>
            </p:cNvSpPr>
            <p:nvPr/>
          </p:nvSpPr>
          <p:spPr bwMode="auto">
            <a:xfrm>
              <a:off x="2736" y="2711"/>
              <a:ext cx="101" cy="128"/>
            </a:xfrm>
            <a:custGeom>
              <a:avLst/>
              <a:gdLst>
                <a:gd name="T0" fmla="*/ 91 w 101"/>
                <a:gd name="T1" fmla="*/ 117 h 128"/>
                <a:gd name="T2" fmla="*/ 100 w 101"/>
                <a:gd name="T3" fmla="*/ 101 h 128"/>
                <a:gd name="T4" fmla="*/ 86 w 101"/>
                <a:gd name="T5" fmla="*/ 72 h 128"/>
                <a:gd name="T6" fmla="*/ 59 w 101"/>
                <a:gd name="T7" fmla="*/ 30 h 128"/>
                <a:gd name="T8" fmla="*/ 16 w 101"/>
                <a:gd name="T9" fmla="*/ 0 h 128"/>
                <a:gd name="T10" fmla="*/ 0 w 101"/>
                <a:gd name="T11" fmla="*/ 10 h 128"/>
                <a:gd name="T12" fmla="*/ 10 w 101"/>
                <a:gd name="T13" fmla="*/ 62 h 128"/>
                <a:gd name="T14" fmla="*/ 23 w 101"/>
                <a:gd name="T15" fmla="*/ 83 h 128"/>
                <a:gd name="T16" fmla="*/ 36 w 101"/>
                <a:gd name="T17" fmla="*/ 103 h 128"/>
                <a:gd name="T18" fmla="*/ 75 w 101"/>
                <a:gd name="T19" fmla="*/ 127 h 128"/>
                <a:gd name="T20" fmla="*/ 91 w 101"/>
                <a:gd name="T21" fmla="*/ 11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28"/>
                <a:gd name="T35" fmla="*/ 101 w 101"/>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28">
                  <a:moveTo>
                    <a:pt x="91" y="117"/>
                  </a:moveTo>
                  <a:lnTo>
                    <a:pt x="100" y="101"/>
                  </a:lnTo>
                  <a:lnTo>
                    <a:pt x="86" y="72"/>
                  </a:lnTo>
                  <a:lnTo>
                    <a:pt x="59" y="30"/>
                  </a:lnTo>
                  <a:lnTo>
                    <a:pt x="16" y="0"/>
                  </a:lnTo>
                  <a:lnTo>
                    <a:pt x="0" y="10"/>
                  </a:lnTo>
                  <a:lnTo>
                    <a:pt x="10" y="62"/>
                  </a:lnTo>
                  <a:lnTo>
                    <a:pt x="23" y="83"/>
                  </a:lnTo>
                  <a:lnTo>
                    <a:pt x="36" y="103"/>
                  </a:lnTo>
                  <a:lnTo>
                    <a:pt x="75" y="127"/>
                  </a:lnTo>
                  <a:lnTo>
                    <a:pt x="91" y="117"/>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37" name="Group 84">
            <a:extLst>
              <a:ext uri="{FF2B5EF4-FFF2-40B4-BE49-F238E27FC236}">
                <a16:creationId xmlns:a16="http://schemas.microsoft.com/office/drawing/2014/main" id="{4B19210A-E257-8764-250C-B0AC29544517}"/>
              </a:ext>
            </a:extLst>
          </p:cNvPr>
          <p:cNvGrpSpPr>
            <a:grpSpLocks/>
          </p:cNvGrpSpPr>
          <p:nvPr/>
        </p:nvGrpSpPr>
        <p:grpSpPr bwMode="auto">
          <a:xfrm>
            <a:off x="5457825" y="4181476"/>
            <a:ext cx="317500" cy="320675"/>
            <a:chOff x="2470" y="2482"/>
            <a:chExt cx="200" cy="202"/>
          </a:xfrm>
        </p:grpSpPr>
        <p:sp>
          <p:nvSpPr>
            <p:cNvPr id="86743" name="Freeform 85">
              <a:extLst>
                <a:ext uri="{FF2B5EF4-FFF2-40B4-BE49-F238E27FC236}">
                  <a16:creationId xmlns:a16="http://schemas.microsoft.com/office/drawing/2014/main" id="{518A4DE2-1A4A-59CB-2E19-3D5DDBB75889}"/>
                </a:ext>
              </a:extLst>
            </p:cNvPr>
            <p:cNvSpPr>
              <a:spLocks/>
            </p:cNvSpPr>
            <p:nvPr/>
          </p:nvSpPr>
          <p:spPr bwMode="auto">
            <a:xfrm>
              <a:off x="2470" y="2482"/>
              <a:ext cx="200" cy="202"/>
            </a:xfrm>
            <a:custGeom>
              <a:avLst/>
              <a:gdLst>
                <a:gd name="T0" fmla="*/ 112 w 200"/>
                <a:gd name="T1" fmla="*/ 53 h 202"/>
                <a:gd name="T2" fmla="*/ 88 w 200"/>
                <a:gd name="T3" fmla="*/ 29 h 202"/>
                <a:gd name="T4" fmla="*/ 50 w 200"/>
                <a:gd name="T5" fmla="*/ 7 h 202"/>
                <a:gd name="T6" fmla="*/ 39 w 200"/>
                <a:gd name="T7" fmla="*/ 6 h 202"/>
                <a:gd name="T8" fmla="*/ 19 w 200"/>
                <a:gd name="T9" fmla="*/ 0 h 202"/>
                <a:gd name="T10" fmla="*/ 2 w 200"/>
                <a:gd name="T11" fmla="*/ 35 h 202"/>
                <a:gd name="T12" fmla="*/ 0 w 200"/>
                <a:gd name="T13" fmla="*/ 79 h 202"/>
                <a:gd name="T14" fmla="*/ 23 w 200"/>
                <a:gd name="T15" fmla="*/ 113 h 202"/>
                <a:gd name="T16" fmla="*/ 40 w 200"/>
                <a:gd name="T17" fmla="*/ 141 h 202"/>
                <a:gd name="T18" fmla="*/ 96 w 200"/>
                <a:gd name="T19" fmla="*/ 192 h 202"/>
                <a:gd name="T20" fmla="*/ 124 w 200"/>
                <a:gd name="T21" fmla="*/ 201 h 202"/>
                <a:gd name="T22" fmla="*/ 150 w 200"/>
                <a:gd name="T23" fmla="*/ 201 h 202"/>
                <a:gd name="T24" fmla="*/ 188 w 200"/>
                <a:gd name="T25" fmla="*/ 193 h 202"/>
                <a:gd name="T26" fmla="*/ 199 w 200"/>
                <a:gd name="T27" fmla="*/ 162 h 202"/>
                <a:gd name="T28" fmla="*/ 198 w 200"/>
                <a:gd name="T29" fmla="*/ 142 h 202"/>
                <a:gd name="T30" fmla="*/ 186 w 200"/>
                <a:gd name="T31" fmla="*/ 120 h 202"/>
                <a:gd name="T32" fmla="*/ 146 w 200"/>
                <a:gd name="T33" fmla="*/ 77 h 202"/>
                <a:gd name="T34" fmla="*/ 133 w 200"/>
                <a:gd name="T35" fmla="*/ 67 h 202"/>
                <a:gd name="T36" fmla="*/ 112 w 200"/>
                <a:gd name="T37" fmla="*/ 53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
                <a:gd name="T58" fmla="*/ 0 h 202"/>
                <a:gd name="T59" fmla="*/ 200 w 200"/>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 h="202">
                  <a:moveTo>
                    <a:pt x="112" y="53"/>
                  </a:moveTo>
                  <a:lnTo>
                    <a:pt x="88" y="29"/>
                  </a:lnTo>
                  <a:lnTo>
                    <a:pt x="50" y="7"/>
                  </a:lnTo>
                  <a:lnTo>
                    <a:pt x="39" y="6"/>
                  </a:lnTo>
                  <a:lnTo>
                    <a:pt x="19" y="0"/>
                  </a:lnTo>
                  <a:lnTo>
                    <a:pt x="2" y="35"/>
                  </a:lnTo>
                  <a:lnTo>
                    <a:pt x="0" y="79"/>
                  </a:lnTo>
                  <a:lnTo>
                    <a:pt x="23" y="113"/>
                  </a:lnTo>
                  <a:lnTo>
                    <a:pt x="40" y="141"/>
                  </a:lnTo>
                  <a:lnTo>
                    <a:pt x="96" y="192"/>
                  </a:lnTo>
                  <a:lnTo>
                    <a:pt x="124" y="201"/>
                  </a:lnTo>
                  <a:lnTo>
                    <a:pt x="150" y="201"/>
                  </a:lnTo>
                  <a:lnTo>
                    <a:pt x="188" y="193"/>
                  </a:lnTo>
                  <a:lnTo>
                    <a:pt x="199" y="162"/>
                  </a:lnTo>
                  <a:lnTo>
                    <a:pt x="198" y="142"/>
                  </a:lnTo>
                  <a:lnTo>
                    <a:pt x="186" y="120"/>
                  </a:lnTo>
                  <a:lnTo>
                    <a:pt x="146" y="77"/>
                  </a:lnTo>
                  <a:lnTo>
                    <a:pt x="133" y="67"/>
                  </a:lnTo>
                  <a:lnTo>
                    <a:pt x="112" y="5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44" name="Freeform 86">
              <a:extLst>
                <a:ext uri="{FF2B5EF4-FFF2-40B4-BE49-F238E27FC236}">
                  <a16:creationId xmlns:a16="http://schemas.microsoft.com/office/drawing/2014/main" id="{F8B7BB6C-A5A1-B157-5125-41DC13333DB5}"/>
                </a:ext>
              </a:extLst>
            </p:cNvPr>
            <p:cNvSpPr>
              <a:spLocks/>
            </p:cNvSpPr>
            <p:nvPr/>
          </p:nvSpPr>
          <p:spPr bwMode="auto">
            <a:xfrm>
              <a:off x="2494" y="2519"/>
              <a:ext cx="110" cy="122"/>
            </a:xfrm>
            <a:custGeom>
              <a:avLst/>
              <a:gdLst>
                <a:gd name="T0" fmla="*/ 101 w 110"/>
                <a:gd name="T1" fmla="*/ 109 h 122"/>
                <a:gd name="T2" fmla="*/ 109 w 110"/>
                <a:gd name="T3" fmla="*/ 93 h 122"/>
                <a:gd name="T4" fmla="*/ 91 w 110"/>
                <a:gd name="T5" fmla="*/ 64 h 122"/>
                <a:gd name="T6" fmla="*/ 61 w 110"/>
                <a:gd name="T7" fmla="*/ 26 h 122"/>
                <a:gd name="T8" fmla="*/ 15 w 110"/>
                <a:gd name="T9" fmla="*/ 0 h 122"/>
                <a:gd name="T10" fmla="*/ 0 w 110"/>
                <a:gd name="T11" fmla="*/ 12 h 122"/>
                <a:gd name="T12" fmla="*/ 15 w 110"/>
                <a:gd name="T13" fmla="*/ 63 h 122"/>
                <a:gd name="T14" fmla="*/ 30 w 110"/>
                <a:gd name="T15" fmla="*/ 82 h 122"/>
                <a:gd name="T16" fmla="*/ 45 w 110"/>
                <a:gd name="T17" fmla="*/ 101 h 122"/>
                <a:gd name="T18" fmla="*/ 86 w 110"/>
                <a:gd name="T19" fmla="*/ 121 h 122"/>
                <a:gd name="T20" fmla="*/ 101 w 110"/>
                <a:gd name="T21" fmla="*/ 109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
                <a:gd name="T34" fmla="*/ 0 h 122"/>
                <a:gd name="T35" fmla="*/ 110 w 11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 h="122">
                  <a:moveTo>
                    <a:pt x="101" y="109"/>
                  </a:moveTo>
                  <a:lnTo>
                    <a:pt x="109" y="93"/>
                  </a:lnTo>
                  <a:lnTo>
                    <a:pt x="91" y="64"/>
                  </a:lnTo>
                  <a:lnTo>
                    <a:pt x="61" y="26"/>
                  </a:lnTo>
                  <a:lnTo>
                    <a:pt x="15" y="0"/>
                  </a:lnTo>
                  <a:lnTo>
                    <a:pt x="0" y="12"/>
                  </a:lnTo>
                  <a:lnTo>
                    <a:pt x="15" y="63"/>
                  </a:lnTo>
                  <a:lnTo>
                    <a:pt x="30" y="82"/>
                  </a:lnTo>
                  <a:lnTo>
                    <a:pt x="45" y="101"/>
                  </a:lnTo>
                  <a:lnTo>
                    <a:pt x="86" y="121"/>
                  </a:lnTo>
                  <a:lnTo>
                    <a:pt x="101" y="10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38" name="Group 87">
            <a:extLst>
              <a:ext uri="{FF2B5EF4-FFF2-40B4-BE49-F238E27FC236}">
                <a16:creationId xmlns:a16="http://schemas.microsoft.com/office/drawing/2014/main" id="{3C80B67E-57A2-33E1-0C6F-BD26FEB44333}"/>
              </a:ext>
            </a:extLst>
          </p:cNvPr>
          <p:cNvGrpSpPr>
            <a:grpSpLocks/>
          </p:cNvGrpSpPr>
          <p:nvPr/>
        </p:nvGrpSpPr>
        <p:grpSpPr bwMode="auto">
          <a:xfrm>
            <a:off x="4130675" y="4897438"/>
            <a:ext cx="407988" cy="203200"/>
            <a:chOff x="1634" y="2933"/>
            <a:chExt cx="257" cy="128"/>
          </a:xfrm>
        </p:grpSpPr>
        <p:sp>
          <p:nvSpPr>
            <p:cNvPr id="86741" name="Freeform 88">
              <a:extLst>
                <a:ext uri="{FF2B5EF4-FFF2-40B4-BE49-F238E27FC236}">
                  <a16:creationId xmlns:a16="http://schemas.microsoft.com/office/drawing/2014/main" id="{C978932A-127E-A6C9-A237-F6825B0A70F9}"/>
                </a:ext>
              </a:extLst>
            </p:cNvPr>
            <p:cNvSpPr>
              <a:spLocks/>
            </p:cNvSpPr>
            <p:nvPr/>
          </p:nvSpPr>
          <p:spPr bwMode="auto">
            <a:xfrm>
              <a:off x="1634" y="2933"/>
              <a:ext cx="257" cy="128"/>
            </a:xfrm>
            <a:custGeom>
              <a:avLst/>
              <a:gdLst>
                <a:gd name="T0" fmla="*/ 157 w 257"/>
                <a:gd name="T1" fmla="*/ 16 h 128"/>
                <a:gd name="T2" fmla="*/ 190 w 257"/>
                <a:gd name="T3" fmla="*/ 20 h 128"/>
                <a:gd name="T4" fmla="*/ 231 w 257"/>
                <a:gd name="T5" fmla="*/ 36 h 128"/>
                <a:gd name="T6" fmla="*/ 239 w 257"/>
                <a:gd name="T7" fmla="*/ 44 h 128"/>
                <a:gd name="T8" fmla="*/ 256 w 257"/>
                <a:gd name="T9" fmla="*/ 56 h 128"/>
                <a:gd name="T10" fmla="*/ 239 w 257"/>
                <a:gd name="T11" fmla="*/ 91 h 128"/>
                <a:gd name="T12" fmla="*/ 206 w 257"/>
                <a:gd name="T13" fmla="*/ 119 h 128"/>
                <a:gd name="T14" fmla="*/ 165 w 257"/>
                <a:gd name="T15" fmla="*/ 123 h 128"/>
                <a:gd name="T16" fmla="*/ 132 w 257"/>
                <a:gd name="T17" fmla="*/ 127 h 128"/>
                <a:gd name="T18" fmla="*/ 58 w 257"/>
                <a:gd name="T19" fmla="*/ 115 h 128"/>
                <a:gd name="T20" fmla="*/ 33 w 257"/>
                <a:gd name="T21" fmla="*/ 99 h 128"/>
                <a:gd name="T22" fmla="*/ 17 w 257"/>
                <a:gd name="T23" fmla="*/ 79 h 128"/>
                <a:gd name="T24" fmla="*/ 0 w 257"/>
                <a:gd name="T25" fmla="*/ 44 h 128"/>
                <a:gd name="T26" fmla="*/ 17 w 257"/>
                <a:gd name="T27" fmla="*/ 16 h 128"/>
                <a:gd name="T28" fmla="*/ 33 w 257"/>
                <a:gd name="T29" fmla="*/ 4 h 128"/>
                <a:gd name="T30" fmla="*/ 58 w 257"/>
                <a:gd name="T31" fmla="*/ 0 h 128"/>
                <a:gd name="T32" fmla="*/ 116 w 257"/>
                <a:gd name="T33" fmla="*/ 4 h 128"/>
                <a:gd name="T34" fmla="*/ 132 w 257"/>
                <a:gd name="T35" fmla="*/ 8 h 128"/>
                <a:gd name="T36" fmla="*/ 157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157" y="16"/>
                  </a:moveTo>
                  <a:lnTo>
                    <a:pt x="190" y="20"/>
                  </a:lnTo>
                  <a:lnTo>
                    <a:pt x="231" y="36"/>
                  </a:lnTo>
                  <a:lnTo>
                    <a:pt x="239" y="44"/>
                  </a:lnTo>
                  <a:lnTo>
                    <a:pt x="256" y="56"/>
                  </a:lnTo>
                  <a:lnTo>
                    <a:pt x="239" y="91"/>
                  </a:lnTo>
                  <a:lnTo>
                    <a:pt x="206" y="119"/>
                  </a:lnTo>
                  <a:lnTo>
                    <a:pt x="165" y="123"/>
                  </a:lnTo>
                  <a:lnTo>
                    <a:pt x="132" y="127"/>
                  </a:lnTo>
                  <a:lnTo>
                    <a:pt x="58" y="115"/>
                  </a:lnTo>
                  <a:lnTo>
                    <a:pt x="33" y="99"/>
                  </a:lnTo>
                  <a:lnTo>
                    <a:pt x="17" y="79"/>
                  </a:lnTo>
                  <a:lnTo>
                    <a:pt x="0" y="44"/>
                  </a:lnTo>
                  <a:lnTo>
                    <a:pt x="17" y="16"/>
                  </a:lnTo>
                  <a:lnTo>
                    <a:pt x="33" y="4"/>
                  </a:lnTo>
                  <a:lnTo>
                    <a:pt x="58" y="0"/>
                  </a:lnTo>
                  <a:lnTo>
                    <a:pt x="116" y="4"/>
                  </a:lnTo>
                  <a:lnTo>
                    <a:pt x="132" y="8"/>
                  </a:lnTo>
                  <a:lnTo>
                    <a:pt x="157"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42" name="Freeform 89">
              <a:extLst>
                <a:ext uri="{FF2B5EF4-FFF2-40B4-BE49-F238E27FC236}">
                  <a16:creationId xmlns:a16="http://schemas.microsoft.com/office/drawing/2014/main" id="{83B0690D-B262-82A5-CE2C-74491ED77CC9}"/>
                </a:ext>
              </a:extLst>
            </p:cNvPr>
            <p:cNvSpPr>
              <a:spLocks/>
            </p:cNvSpPr>
            <p:nvPr/>
          </p:nvSpPr>
          <p:spPr bwMode="auto">
            <a:xfrm>
              <a:off x="1709" y="2977"/>
              <a:ext cx="140" cy="60"/>
            </a:xfrm>
            <a:custGeom>
              <a:avLst/>
              <a:gdLst>
                <a:gd name="T0" fmla="*/ 0 w 140"/>
                <a:gd name="T1" fmla="*/ 20 h 60"/>
                <a:gd name="T2" fmla="*/ 8 w 140"/>
                <a:gd name="T3" fmla="*/ 4 h 60"/>
                <a:gd name="T4" fmla="*/ 41 w 140"/>
                <a:gd name="T5" fmla="*/ 0 h 60"/>
                <a:gd name="T6" fmla="*/ 90 w 140"/>
                <a:gd name="T7" fmla="*/ 0 h 60"/>
                <a:gd name="T8" fmla="*/ 139 w 140"/>
                <a:gd name="T9" fmla="*/ 20 h 60"/>
                <a:gd name="T10" fmla="*/ 139 w 140"/>
                <a:gd name="T11" fmla="*/ 39 h 60"/>
                <a:gd name="T12" fmla="*/ 90 w 140"/>
                <a:gd name="T13" fmla="*/ 59 h 60"/>
                <a:gd name="T14" fmla="*/ 65 w 140"/>
                <a:gd name="T15" fmla="*/ 59 h 60"/>
                <a:gd name="T16" fmla="*/ 41 w 140"/>
                <a:gd name="T17" fmla="*/ 59 h 60"/>
                <a:gd name="T18" fmla="*/ 0 w 140"/>
                <a:gd name="T19" fmla="*/ 39 h 60"/>
                <a:gd name="T20" fmla="*/ 0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0" y="20"/>
                  </a:moveTo>
                  <a:lnTo>
                    <a:pt x="8" y="4"/>
                  </a:lnTo>
                  <a:lnTo>
                    <a:pt x="41" y="0"/>
                  </a:lnTo>
                  <a:lnTo>
                    <a:pt x="90" y="0"/>
                  </a:lnTo>
                  <a:lnTo>
                    <a:pt x="139" y="20"/>
                  </a:lnTo>
                  <a:lnTo>
                    <a:pt x="139" y="39"/>
                  </a:lnTo>
                  <a:lnTo>
                    <a:pt x="90" y="59"/>
                  </a:lnTo>
                  <a:lnTo>
                    <a:pt x="65" y="59"/>
                  </a:lnTo>
                  <a:lnTo>
                    <a:pt x="41" y="59"/>
                  </a:lnTo>
                  <a:lnTo>
                    <a:pt x="0" y="39"/>
                  </a:lnTo>
                  <a:lnTo>
                    <a:pt x="0"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39" name="Group 90">
            <a:extLst>
              <a:ext uri="{FF2B5EF4-FFF2-40B4-BE49-F238E27FC236}">
                <a16:creationId xmlns:a16="http://schemas.microsoft.com/office/drawing/2014/main" id="{5A12E4C5-9877-B69D-0BB2-680B0D23BB92}"/>
              </a:ext>
            </a:extLst>
          </p:cNvPr>
          <p:cNvGrpSpPr>
            <a:grpSpLocks/>
          </p:cNvGrpSpPr>
          <p:nvPr/>
        </p:nvGrpSpPr>
        <p:grpSpPr bwMode="auto">
          <a:xfrm>
            <a:off x="3248025" y="4832350"/>
            <a:ext cx="407988" cy="203200"/>
            <a:chOff x="1078" y="2892"/>
            <a:chExt cx="257" cy="128"/>
          </a:xfrm>
        </p:grpSpPr>
        <p:sp>
          <p:nvSpPr>
            <p:cNvPr id="86739" name="Freeform 91">
              <a:extLst>
                <a:ext uri="{FF2B5EF4-FFF2-40B4-BE49-F238E27FC236}">
                  <a16:creationId xmlns:a16="http://schemas.microsoft.com/office/drawing/2014/main" id="{37FC3CFF-0B62-7DA7-1FD3-8CAD7E8E309C}"/>
                </a:ext>
              </a:extLst>
            </p:cNvPr>
            <p:cNvSpPr>
              <a:spLocks/>
            </p:cNvSpPr>
            <p:nvPr/>
          </p:nvSpPr>
          <p:spPr bwMode="auto">
            <a:xfrm>
              <a:off x="1078" y="2892"/>
              <a:ext cx="257" cy="128"/>
            </a:xfrm>
            <a:custGeom>
              <a:avLst/>
              <a:gdLst>
                <a:gd name="T0" fmla="*/ 157 w 257"/>
                <a:gd name="T1" fmla="*/ 16 h 128"/>
                <a:gd name="T2" fmla="*/ 190 w 257"/>
                <a:gd name="T3" fmla="*/ 20 h 128"/>
                <a:gd name="T4" fmla="*/ 231 w 257"/>
                <a:gd name="T5" fmla="*/ 36 h 128"/>
                <a:gd name="T6" fmla="*/ 239 w 257"/>
                <a:gd name="T7" fmla="*/ 44 h 128"/>
                <a:gd name="T8" fmla="*/ 256 w 257"/>
                <a:gd name="T9" fmla="*/ 56 h 128"/>
                <a:gd name="T10" fmla="*/ 239 w 257"/>
                <a:gd name="T11" fmla="*/ 91 h 128"/>
                <a:gd name="T12" fmla="*/ 206 w 257"/>
                <a:gd name="T13" fmla="*/ 119 h 128"/>
                <a:gd name="T14" fmla="*/ 165 w 257"/>
                <a:gd name="T15" fmla="*/ 123 h 128"/>
                <a:gd name="T16" fmla="*/ 132 w 257"/>
                <a:gd name="T17" fmla="*/ 127 h 128"/>
                <a:gd name="T18" fmla="*/ 58 w 257"/>
                <a:gd name="T19" fmla="*/ 115 h 128"/>
                <a:gd name="T20" fmla="*/ 33 w 257"/>
                <a:gd name="T21" fmla="*/ 99 h 128"/>
                <a:gd name="T22" fmla="*/ 17 w 257"/>
                <a:gd name="T23" fmla="*/ 79 h 128"/>
                <a:gd name="T24" fmla="*/ 0 w 257"/>
                <a:gd name="T25" fmla="*/ 44 h 128"/>
                <a:gd name="T26" fmla="*/ 17 w 257"/>
                <a:gd name="T27" fmla="*/ 16 h 128"/>
                <a:gd name="T28" fmla="*/ 33 w 257"/>
                <a:gd name="T29" fmla="*/ 4 h 128"/>
                <a:gd name="T30" fmla="*/ 58 w 257"/>
                <a:gd name="T31" fmla="*/ 0 h 128"/>
                <a:gd name="T32" fmla="*/ 116 w 257"/>
                <a:gd name="T33" fmla="*/ 4 h 128"/>
                <a:gd name="T34" fmla="*/ 132 w 257"/>
                <a:gd name="T35" fmla="*/ 8 h 128"/>
                <a:gd name="T36" fmla="*/ 157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157" y="16"/>
                  </a:moveTo>
                  <a:lnTo>
                    <a:pt x="190" y="20"/>
                  </a:lnTo>
                  <a:lnTo>
                    <a:pt x="231" y="36"/>
                  </a:lnTo>
                  <a:lnTo>
                    <a:pt x="239" y="44"/>
                  </a:lnTo>
                  <a:lnTo>
                    <a:pt x="256" y="56"/>
                  </a:lnTo>
                  <a:lnTo>
                    <a:pt x="239" y="91"/>
                  </a:lnTo>
                  <a:lnTo>
                    <a:pt x="206" y="119"/>
                  </a:lnTo>
                  <a:lnTo>
                    <a:pt x="165" y="123"/>
                  </a:lnTo>
                  <a:lnTo>
                    <a:pt x="132" y="127"/>
                  </a:lnTo>
                  <a:lnTo>
                    <a:pt x="58" y="115"/>
                  </a:lnTo>
                  <a:lnTo>
                    <a:pt x="33" y="99"/>
                  </a:lnTo>
                  <a:lnTo>
                    <a:pt x="17" y="79"/>
                  </a:lnTo>
                  <a:lnTo>
                    <a:pt x="0" y="44"/>
                  </a:lnTo>
                  <a:lnTo>
                    <a:pt x="17" y="16"/>
                  </a:lnTo>
                  <a:lnTo>
                    <a:pt x="33" y="4"/>
                  </a:lnTo>
                  <a:lnTo>
                    <a:pt x="58" y="0"/>
                  </a:lnTo>
                  <a:lnTo>
                    <a:pt x="116" y="4"/>
                  </a:lnTo>
                  <a:lnTo>
                    <a:pt x="132" y="8"/>
                  </a:lnTo>
                  <a:lnTo>
                    <a:pt x="157"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40" name="Freeform 92">
              <a:extLst>
                <a:ext uri="{FF2B5EF4-FFF2-40B4-BE49-F238E27FC236}">
                  <a16:creationId xmlns:a16="http://schemas.microsoft.com/office/drawing/2014/main" id="{40910D1A-E461-61E0-28B0-9A36251B143D}"/>
                </a:ext>
              </a:extLst>
            </p:cNvPr>
            <p:cNvSpPr>
              <a:spLocks/>
            </p:cNvSpPr>
            <p:nvPr/>
          </p:nvSpPr>
          <p:spPr bwMode="auto">
            <a:xfrm>
              <a:off x="1153" y="2936"/>
              <a:ext cx="140" cy="60"/>
            </a:xfrm>
            <a:custGeom>
              <a:avLst/>
              <a:gdLst>
                <a:gd name="T0" fmla="*/ 0 w 140"/>
                <a:gd name="T1" fmla="*/ 20 h 60"/>
                <a:gd name="T2" fmla="*/ 8 w 140"/>
                <a:gd name="T3" fmla="*/ 4 h 60"/>
                <a:gd name="T4" fmla="*/ 41 w 140"/>
                <a:gd name="T5" fmla="*/ 0 h 60"/>
                <a:gd name="T6" fmla="*/ 90 w 140"/>
                <a:gd name="T7" fmla="*/ 0 h 60"/>
                <a:gd name="T8" fmla="*/ 139 w 140"/>
                <a:gd name="T9" fmla="*/ 20 h 60"/>
                <a:gd name="T10" fmla="*/ 139 w 140"/>
                <a:gd name="T11" fmla="*/ 39 h 60"/>
                <a:gd name="T12" fmla="*/ 90 w 140"/>
                <a:gd name="T13" fmla="*/ 59 h 60"/>
                <a:gd name="T14" fmla="*/ 65 w 140"/>
                <a:gd name="T15" fmla="*/ 59 h 60"/>
                <a:gd name="T16" fmla="*/ 41 w 140"/>
                <a:gd name="T17" fmla="*/ 59 h 60"/>
                <a:gd name="T18" fmla="*/ 0 w 140"/>
                <a:gd name="T19" fmla="*/ 39 h 60"/>
                <a:gd name="T20" fmla="*/ 0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0" y="20"/>
                  </a:moveTo>
                  <a:lnTo>
                    <a:pt x="8" y="4"/>
                  </a:lnTo>
                  <a:lnTo>
                    <a:pt x="41" y="0"/>
                  </a:lnTo>
                  <a:lnTo>
                    <a:pt x="90" y="0"/>
                  </a:lnTo>
                  <a:lnTo>
                    <a:pt x="139" y="20"/>
                  </a:lnTo>
                  <a:lnTo>
                    <a:pt x="139" y="39"/>
                  </a:lnTo>
                  <a:lnTo>
                    <a:pt x="90" y="59"/>
                  </a:lnTo>
                  <a:lnTo>
                    <a:pt x="65" y="59"/>
                  </a:lnTo>
                  <a:lnTo>
                    <a:pt x="41" y="59"/>
                  </a:lnTo>
                  <a:lnTo>
                    <a:pt x="0" y="39"/>
                  </a:lnTo>
                  <a:lnTo>
                    <a:pt x="0"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40" name="Group 93">
            <a:extLst>
              <a:ext uri="{FF2B5EF4-FFF2-40B4-BE49-F238E27FC236}">
                <a16:creationId xmlns:a16="http://schemas.microsoft.com/office/drawing/2014/main" id="{DFAE5822-CDEF-BB3E-3576-6DBDE1076D24}"/>
              </a:ext>
            </a:extLst>
          </p:cNvPr>
          <p:cNvGrpSpPr>
            <a:grpSpLocks/>
          </p:cNvGrpSpPr>
          <p:nvPr/>
        </p:nvGrpSpPr>
        <p:grpSpPr bwMode="auto">
          <a:xfrm>
            <a:off x="5718175" y="4630738"/>
            <a:ext cx="401638" cy="157162"/>
            <a:chOff x="2634" y="2765"/>
            <a:chExt cx="253" cy="99"/>
          </a:xfrm>
        </p:grpSpPr>
        <p:sp>
          <p:nvSpPr>
            <p:cNvPr id="86737" name="Freeform 94">
              <a:extLst>
                <a:ext uri="{FF2B5EF4-FFF2-40B4-BE49-F238E27FC236}">
                  <a16:creationId xmlns:a16="http://schemas.microsoft.com/office/drawing/2014/main" id="{E2F57EFE-A544-FFC0-E10C-EF80798C43C6}"/>
                </a:ext>
              </a:extLst>
            </p:cNvPr>
            <p:cNvSpPr>
              <a:spLocks/>
            </p:cNvSpPr>
            <p:nvPr/>
          </p:nvSpPr>
          <p:spPr bwMode="auto">
            <a:xfrm>
              <a:off x="2634" y="2765"/>
              <a:ext cx="253" cy="99"/>
            </a:xfrm>
            <a:custGeom>
              <a:avLst/>
              <a:gdLst>
                <a:gd name="T0" fmla="*/ 158 w 253"/>
                <a:gd name="T1" fmla="*/ 26 h 99"/>
                <a:gd name="T2" fmla="*/ 190 w 253"/>
                <a:gd name="T3" fmla="*/ 34 h 99"/>
                <a:gd name="T4" fmla="*/ 229 w 253"/>
                <a:gd name="T5" fmla="*/ 50 h 99"/>
                <a:gd name="T6" fmla="*/ 237 w 253"/>
                <a:gd name="T7" fmla="*/ 57 h 99"/>
                <a:gd name="T8" fmla="*/ 252 w 253"/>
                <a:gd name="T9" fmla="*/ 66 h 99"/>
                <a:gd name="T10" fmla="*/ 232 w 253"/>
                <a:gd name="T11" fmla="*/ 85 h 99"/>
                <a:gd name="T12" fmla="*/ 197 w 253"/>
                <a:gd name="T13" fmla="*/ 98 h 99"/>
                <a:gd name="T14" fmla="*/ 156 w 253"/>
                <a:gd name="T15" fmla="*/ 93 h 99"/>
                <a:gd name="T16" fmla="*/ 123 w 253"/>
                <a:gd name="T17" fmla="*/ 91 h 99"/>
                <a:gd name="T18" fmla="*/ 51 w 253"/>
                <a:gd name="T19" fmla="*/ 72 h 99"/>
                <a:gd name="T20" fmla="*/ 28 w 253"/>
                <a:gd name="T21" fmla="*/ 58 h 99"/>
                <a:gd name="T22" fmla="*/ 14 w 253"/>
                <a:gd name="T23" fmla="*/ 44 h 99"/>
                <a:gd name="T24" fmla="*/ 0 w 253"/>
                <a:gd name="T25" fmla="*/ 19 h 99"/>
                <a:gd name="T26" fmla="*/ 20 w 253"/>
                <a:gd name="T27" fmla="*/ 4 h 99"/>
                <a:gd name="T28" fmla="*/ 37 w 253"/>
                <a:gd name="T29" fmla="*/ 0 h 99"/>
                <a:gd name="T30" fmla="*/ 62 w 253"/>
                <a:gd name="T31" fmla="*/ 1 h 99"/>
                <a:gd name="T32" fmla="*/ 119 w 253"/>
                <a:gd name="T33" fmla="*/ 13 h 99"/>
                <a:gd name="T34" fmla="*/ 134 w 253"/>
                <a:gd name="T35" fmla="*/ 17 h 99"/>
                <a:gd name="T36" fmla="*/ 158 w 253"/>
                <a:gd name="T37" fmla="*/ 26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99"/>
                <a:gd name="T59" fmla="*/ 253 w 253"/>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99">
                  <a:moveTo>
                    <a:pt x="158" y="26"/>
                  </a:moveTo>
                  <a:lnTo>
                    <a:pt x="190" y="34"/>
                  </a:lnTo>
                  <a:lnTo>
                    <a:pt x="229" y="50"/>
                  </a:lnTo>
                  <a:lnTo>
                    <a:pt x="237" y="57"/>
                  </a:lnTo>
                  <a:lnTo>
                    <a:pt x="252" y="66"/>
                  </a:lnTo>
                  <a:lnTo>
                    <a:pt x="232" y="85"/>
                  </a:lnTo>
                  <a:lnTo>
                    <a:pt x="197" y="98"/>
                  </a:lnTo>
                  <a:lnTo>
                    <a:pt x="156" y="93"/>
                  </a:lnTo>
                  <a:lnTo>
                    <a:pt x="123" y="91"/>
                  </a:lnTo>
                  <a:lnTo>
                    <a:pt x="51" y="72"/>
                  </a:lnTo>
                  <a:lnTo>
                    <a:pt x="28" y="58"/>
                  </a:lnTo>
                  <a:lnTo>
                    <a:pt x="14" y="44"/>
                  </a:lnTo>
                  <a:lnTo>
                    <a:pt x="0" y="19"/>
                  </a:lnTo>
                  <a:lnTo>
                    <a:pt x="20" y="4"/>
                  </a:lnTo>
                  <a:lnTo>
                    <a:pt x="37" y="0"/>
                  </a:lnTo>
                  <a:lnTo>
                    <a:pt x="62" y="1"/>
                  </a:lnTo>
                  <a:lnTo>
                    <a:pt x="119" y="13"/>
                  </a:lnTo>
                  <a:lnTo>
                    <a:pt x="134" y="17"/>
                  </a:lnTo>
                  <a:lnTo>
                    <a:pt x="158" y="2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38" name="Freeform 95">
              <a:extLst>
                <a:ext uri="{FF2B5EF4-FFF2-40B4-BE49-F238E27FC236}">
                  <a16:creationId xmlns:a16="http://schemas.microsoft.com/office/drawing/2014/main" id="{BB2E0CA6-01F7-9C2A-299C-97EA8AA615ED}"/>
                </a:ext>
              </a:extLst>
            </p:cNvPr>
            <p:cNvSpPr>
              <a:spLocks/>
            </p:cNvSpPr>
            <p:nvPr/>
          </p:nvSpPr>
          <p:spPr bwMode="auto">
            <a:xfrm>
              <a:off x="2705" y="2799"/>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41" name="Group 96">
            <a:extLst>
              <a:ext uri="{FF2B5EF4-FFF2-40B4-BE49-F238E27FC236}">
                <a16:creationId xmlns:a16="http://schemas.microsoft.com/office/drawing/2014/main" id="{2D5EFFEC-2EE3-555C-8AFD-BFFDA875EEA0}"/>
              </a:ext>
            </a:extLst>
          </p:cNvPr>
          <p:cNvGrpSpPr>
            <a:grpSpLocks/>
          </p:cNvGrpSpPr>
          <p:nvPr/>
        </p:nvGrpSpPr>
        <p:grpSpPr bwMode="auto">
          <a:xfrm>
            <a:off x="4456114" y="4733926"/>
            <a:ext cx="327025" cy="296863"/>
            <a:chOff x="1839" y="2830"/>
            <a:chExt cx="206" cy="187"/>
          </a:xfrm>
        </p:grpSpPr>
        <p:sp>
          <p:nvSpPr>
            <p:cNvPr id="86735" name="Freeform 97">
              <a:extLst>
                <a:ext uri="{FF2B5EF4-FFF2-40B4-BE49-F238E27FC236}">
                  <a16:creationId xmlns:a16="http://schemas.microsoft.com/office/drawing/2014/main" id="{7B2C0C62-8395-B106-32BB-C7D1BEBCB0EF}"/>
                </a:ext>
              </a:extLst>
            </p:cNvPr>
            <p:cNvSpPr>
              <a:spLocks/>
            </p:cNvSpPr>
            <p:nvPr/>
          </p:nvSpPr>
          <p:spPr bwMode="auto">
            <a:xfrm>
              <a:off x="1839" y="2830"/>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36" name="Freeform 98">
              <a:extLst>
                <a:ext uri="{FF2B5EF4-FFF2-40B4-BE49-F238E27FC236}">
                  <a16:creationId xmlns:a16="http://schemas.microsoft.com/office/drawing/2014/main" id="{04C92511-6BE2-492C-1C82-694B6EDB16CA}"/>
                </a:ext>
              </a:extLst>
            </p:cNvPr>
            <p:cNvSpPr>
              <a:spLocks/>
            </p:cNvSpPr>
            <p:nvPr/>
          </p:nvSpPr>
          <p:spPr bwMode="auto">
            <a:xfrm>
              <a:off x="1898" y="2894"/>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42" name="Group 99">
            <a:extLst>
              <a:ext uri="{FF2B5EF4-FFF2-40B4-BE49-F238E27FC236}">
                <a16:creationId xmlns:a16="http://schemas.microsoft.com/office/drawing/2014/main" id="{754AF150-BB54-1EFA-1423-B530CB962BCD}"/>
              </a:ext>
            </a:extLst>
          </p:cNvPr>
          <p:cNvGrpSpPr>
            <a:grpSpLocks/>
          </p:cNvGrpSpPr>
          <p:nvPr/>
        </p:nvGrpSpPr>
        <p:grpSpPr bwMode="auto">
          <a:xfrm>
            <a:off x="4729163" y="4603751"/>
            <a:ext cx="347662" cy="295275"/>
            <a:chOff x="2011" y="2748"/>
            <a:chExt cx="219" cy="186"/>
          </a:xfrm>
        </p:grpSpPr>
        <p:sp>
          <p:nvSpPr>
            <p:cNvPr id="86733" name="Freeform 100">
              <a:extLst>
                <a:ext uri="{FF2B5EF4-FFF2-40B4-BE49-F238E27FC236}">
                  <a16:creationId xmlns:a16="http://schemas.microsoft.com/office/drawing/2014/main" id="{91E8FB73-8F14-DBDF-3958-7E29B8C5FBC7}"/>
                </a:ext>
              </a:extLst>
            </p:cNvPr>
            <p:cNvSpPr>
              <a:spLocks/>
            </p:cNvSpPr>
            <p:nvPr/>
          </p:nvSpPr>
          <p:spPr bwMode="auto">
            <a:xfrm>
              <a:off x="2011" y="2748"/>
              <a:ext cx="219" cy="186"/>
            </a:xfrm>
            <a:custGeom>
              <a:avLst/>
              <a:gdLst>
                <a:gd name="T0" fmla="*/ 69 w 219"/>
                <a:gd name="T1" fmla="*/ 35 h 186"/>
                <a:gd name="T2" fmla="*/ 89 w 219"/>
                <a:gd name="T3" fmla="*/ 16 h 186"/>
                <a:gd name="T4" fmla="*/ 126 w 219"/>
                <a:gd name="T5" fmla="*/ 1 h 186"/>
                <a:gd name="T6" fmla="*/ 140 w 219"/>
                <a:gd name="T7" fmla="*/ 2 h 186"/>
                <a:gd name="T8" fmla="*/ 161 w 219"/>
                <a:gd name="T9" fmla="*/ 0 h 186"/>
                <a:gd name="T10" fmla="*/ 198 w 219"/>
                <a:gd name="T11" fmla="*/ 40 h 186"/>
                <a:gd name="T12" fmla="*/ 218 w 219"/>
                <a:gd name="T13" fmla="*/ 85 h 186"/>
                <a:gd name="T14" fmla="*/ 205 w 219"/>
                <a:gd name="T15" fmla="*/ 116 h 186"/>
                <a:gd name="T16" fmla="*/ 195 w 219"/>
                <a:gd name="T17" fmla="*/ 141 h 186"/>
                <a:gd name="T18" fmla="*/ 148 w 219"/>
                <a:gd name="T19" fmla="*/ 181 h 186"/>
                <a:gd name="T20" fmla="*/ 118 w 219"/>
                <a:gd name="T21" fmla="*/ 185 h 186"/>
                <a:gd name="T22" fmla="*/ 85 w 219"/>
                <a:gd name="T23" fmla="*/ 180 h 186"/>
                <a:gd name="T24" fmla="*/ 35 w 219"/>
                <a:gd name="T25" fmla="*/ 162 h 186"/>
                <a:gd name="T26" fmla="*/ 7 w 219"/>
                <a:gd name="T27" fmla="*/ 129 h 186"/>
                <a:gd name="T28" fmla="*/ 0 w 219"/>
                <a:gd name="T29" fmla="*/ 107 h 186"/>
                <a:gd name="T30" fmla="*/ 6 w 219"/>
                <a:gd name="T31" fmla="*/ 89 h 186"/>
                <a:gd name="T32" fmla="*/ 36 w 219"/>
                <a:gd name="T33" fmla="*/ 52 h 186"/>
                <a:gd name="T34" fmla="*/ 48 w 219"/>
                <a:gd name="T35" fmla="*/ 45 h 186"/>
                <a:gd name="T36" fmla="*/ 69 w 219"/>
                <a:gd name="T37" fmla="*/ 35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9"/>
                <a:gd name="T58" fmla="*/ 0 h 186"/>
                <a:gd name="T59" fmla="*/ 219 w 219"/>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9" h="186">
                  <a:moveTo>
                    <a:pt x="69" y="35"/>
                  </a:moveTo>
                  <a:lnTo>
                    <a:pt x="89" y="16"/>
                  </a:lnTo>
                  <a:lnTo>
                    <a:pt x="126" y="1"/>
                  </a:lnTo>
                  <a:lnTo>
                    <a:pt x="140" y="2"/>
                  </a:lnTo>
                  <a:lnTo>
                    <a:pt x="161" y="0"/>
                  </a:lnTo>
                  <a:lnTo>
                    <a:pt x="198" y="40"/>
                  </a:lnTo>
                  <a:lnTo>
                    <a:pt x="218" y="85"/>
                  </a:lnTo>
                  <a:lnTo>
                    <a:pt x="205" y="116"/>
                  </a:lnTo>
                  <a:lnTo>
                    <a:pt x="195" y="141"/>
                  </a:lnTo>
                  <a:lnTo>
                    <a:pt x="148" y="181"/>
                  </a:lnTo>
                  <a:lnTo>
                    <a:pt x="118" y="185"/>
                  </a:lnTo>
                  <a:lnTo>
                    <a:pt x="85" y="180"/>
                  </a:lnTo>
                  <a:lnTo>
                    <a:pt x="35" y="162"/>
                  </a:lnTo>
                  <a:lnTo>
                    <a:pt x="7" y="129"/>
                  </a:lnTo>
                  <a:lnTo>
                    <a:pt x="0" y="107"/>
                  </a:lnTo>
                  <a:lnTo>
                    <a:pt x="6" y="89"/>
                  </a:lnTo>
                  <a:lnTo>
                    <a:pt x="36" y="52"/>
                  </a:lnTo>
                  <a:lnTo>
                    <a:pt x="48" y="45"/>
                  </a:lnTo>
                  <a:lnTo>
                    <a:pt x="69" y="35"/>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34" name="Freeform 101">
              <a:extLst>
                <a:ext uri="{FF2B5EF4-FFF2-40B4-BE49-F238E27FC236}">
                  <a16:creationId xmlns:a16="http://schemas.microsoft.com/office/drawing/2014/main" id="{691090B0-239C-3869-8B77-83A93D43CA58}"/>
                </a:ext>
              </a:extLst>
            </p:cNvPr>
            <p:cNvSpPr>
              <a:spLocks/>
            </p:cNvSpPr>
            <p:nvPr/>
          </p:nvSpPr>
          <p:spPr bwMode="auto">
            <a:xfrm>
              <a:off x="2086" y="2783"/>
              <a:ext cx="105" cy="111"/>
            </a:xfrm>
            <a:custGeom>
              <a:avLst/>
              <a:gdLst>
                <a:gd name="T0" fmla="*/ 16 w 105"/>
                <a:gd name="T1" fmla="*/ 94 h 111"/>
                <a:gd name="T2" fmla="*/ 0 w 105"/>
                <a:gd name="T3" fmla="*/ 76 h 111"/>
                <a:gd name="T4" fmla="*/ 10 w 105"/>
                <a:gd name="T5" fmla="*/ 50 h 111"/>
                <a:gd name="T6" fmla="*/ 31 w 105"/>
                <a:gd name="T7" fmla="*/ 18 h 111"/>
                <a:gd name="T8" fmla="*/ 77 w 105"/>
                <a:gd name="T9" fmla="*/ 0 h 111"/>
                <a:gd name="T10" fmla="*/ 101 w 105"/>
                <a:gd name="T11" fmla="*/ 16 h 111"/>
                <a:gd name="T12" fmla="*/ 104 w 105"/>
                <a:gd name="T13" fmla="*/ 65 h 111"/>
                <a:gd name="T14" fmla="*/ 93 w 105"/>
                <a:gd name="T15" fmla="*/ 82 h 111"/>
                <a:gd name="T16" fmla="*/ 82 w 105"/>
                <a:gd name="T17" fmla="*/ 98 h 111"/>
                <a:gd name="T18" fmla="*/ 40 w 105"/>
                <a:gd name="T19" fmla="*/ 110 h 111"/>
                <a:gd name="T20" fmla="*/ 16 w 105"/>
                <a:gd name="T21" fmla="*/ 94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111"/>
                <a:gd name="T35" fmla="*/ 105 w 105"/>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111">
                  <a:moveTo>
                    <a:pt x="16" y="94"/>
                  </a:moveTo>
                  <a:lnTo>
                    <a:pt x="0" y="76"/>
                  </a:lnTo>
                  <a:lnTo>
                    <a:pt x="10" y="50"/>
                  </a:lnTo>
                  <a:lnTo>
                    <a:pt x="31" y="18"/>
                  </a:lnTo>
                  <a:lnTo>
                    <a:pt x="77" y="0"/>
                  </a:lnTo>
                  <a:lnTo>
                    <a:pt x="101" y="16"/>
                  </a:lnTo>
                  <a:lnTo>
                    <a:pt x="104" y="65"/>
                  </a:lnTo>
                  <a:lnTo>
                    <a:pt x="93" y="82"/>
                  </a:lnTo>
                  <a:lnTo>
                    <a:pt x="82" y="98"/>
                  </a:lnTo>
                  <a:lnTo>
                    <a:pt x="40" y="110"/>
                  </a:lnTo>
                  <a:lnTo>
                    <a:pt x="16" y="94"/>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43" name="Group 102">
            <a:extLst>
              <a:ext uri="{FF2B5EF4-FFF2-40B4-BE49-F238E27FC236}">
                <a16:creationId xmlns:a16="http://schemas.microsoft.com/office/drawing/2014/main" id="{EBB8AF00-0C60-59F2-59B5-3F246DF69E92}"/>
              </a:ext>
            </a:extLst>
          </p:cNvPr>
          <p:cNvGrpSpPr>
            <a:grpSpLocks/>
          </p:cNvGrpSpPr>
          <p:nvPr/>
        </p:nvGrpSpPr>
        <p:grpSpPr bwMode="auto">
          <a:xfrm>
            <a:off x="4930776" y="4421189"/>
            <a:ext cx="328613" cy="307975"/>
            <a:chOff x="2138" y="2633"/>
            <a:chExt cx="207" cy="194"/>
          </a:xfrm>
        </p:grpSpPr>
        <p:sp>
          <p:nvSpPr>
            <p:cNvPr id="86731" name="Freeform 103">
              <a:extLst>
                <a:ext uri="{FF2B5EF4-FFF2-40B4-BE49-F238E27FC236}">
                  <a16:creationId xmlns:a16="http://schemas.microsoft.com/office/drawing/2014/main" id="{C265B753-DA7A-E210-F77F-1290A7A89E34}"/>
                </a:ext>
              </a:extLst>
            </p:cNvPr>
            <p:cNvSpPr>
              <a:spLocks/>
            </p:cNvSpPr>
            <p:nvPr/>
          </p:nvSpPr>
          <p:spPr bwMode="auto">
            <a:xfrm>
              <a:off x="2138" y="2633"/>
              <a:ext cx="207" cy="194"/>
            </a:xfrm>
            <a:custGeom>
              <a:avLst/>
              <a:gdLst>
                <a:gd name="T0" fmla="*/ 50 w 207"/>
                <a:gd name="T1" fmla="*/ 55 h 194"/>
                <a:gd name="T2" fmla="*/ 64 w 207"/>
                <a:gd name="T3" fmla="*/ 32 h 194"/>
                <a:gd name="T4" fmla="*/ 97 w 207"/>
                <a:gd name="T5" fmla="*/ 9 h 194"/>
                <a:gd name="T6" fmla="*/ 111 w 207"/>
                <a:gd name="T7" fmla="*/ 6 h 194"/>
                <a:gd name="T8" fmla="*/ 131 w 207"/>
                <a:gd name="T9" fmla="*/ 0 h 194"/>
                <a:gd name="T10" fmla="*/ 177 w 207"/>
                <a:gd name="T11" fmla="*/ 30 h 194"/>
                <a:gd name="T12" fmla="*/ 206 w 207"/>
                <a:gd name="T13" fmla="*/ 69 h 194"/>
                <a:gd name="T14" fmla="*/ 201 w 207"/>
                <a:gd name="T15" fmla="*/ 102 h 194"/>
                <a:gd name="T16" fmla="*/ 197 w 207"/>
                <a:gd name="T17" fmla="*/ 128 h 194"/>
                <a:gd name="T18" fmla="*/ 161 w 207"/>
                <a:gd name="T19" fmla="*/ 179 h 194"/>
                <a:gd name="T20" fmla="*/ 133 w 207"/>
                <a:gd name="T21" fmla="*/ 189 h 194"/>
                <a:gd name="T22" fmla="*/ 100 w 207"/>
                <a:gd name="T23" fmla="*/ 193 h 194"/>
                <a:gd name="T24" fmla="*/ 46 w 207"/>
                <a:gd name="T25" fmla="*/ 187 h 194"/>
                <a:gd name="T26" fmla="*/ 12 w 207"/>
                <a:gd name="T27" fmla="*/ 161 h 194"/>
                <a:gd name="T28" fmla="*/ 0 w 207"/>
                <a:gd name="T29" fmla="*/ 142 h 194"/>
                <a:gd name="T30" fmla="*/ 1 w 207"/>
                <a:gd name="T31" fmla="*/ 123 h 194"/>
                <a:gd name="T32" fmla="*/ 22 w 207"/>
                <a:gd name="T33" fmla="*/ 80 h 194"/>
                <a:gd name="T34" fmla="*/ 32 w 207"/>
                <a:gd name="T35" fmla="*/ 70 h 194"/>
                <a:gd name="T36" fmla="*/ 50 w 207"/>
                <a:gd name="T37" fmla="*/ 55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94"/>
                <a:gd name="T59" fmla="*/ 207 w 207"/>
                <a:gd name="T60" fmla="*/ 194 h 1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94">
                  <a:moveTo>
                    <a:pt x="50" y="55"/>
                  </a:moveTo>
                  <a:lnTo>
                    <a:pt x="64" y="32"/>
                  </a:lnTo>
                  <a:lnTo>
                    <a:pt x="97" y="9"/>
                  </a:lnTo>
                  <a:lnTo>
                    <a:pt x="111" y="6"/>
                  </a:lnTo>
                  <a:lnTo>
                    <a:pt x="131" y="0"/>
                  </a:lnTo>
                  <a:lnTo>
                    <a:pt x="177" y="30"/>
                  </a:lnTo>
                  <a:lnTo>
                    <a:pt x="206" y="69"/>
                  </a:lnTo>
                  <a:lnTo>
                    <a:pt x="201" y="102"/>
                  </a:lnTo>
                  <a:lnTo>
                    <a:pt x="197" y="128"/>
                  </a:lnTo>
                  <a:lnTo>
                    <a:pt x="161" y="179"/>
                  </a:lnTo>
                  <a:lnTo>
                    <a:pt x="133" y="189"/>
                  </a:lnTo>
                  <a:lnTo>
                    <a:pt x="100" y="193"/>
                  </a:lnTo>
                  <a:lnTo>
                    <a:pt x="46" y="187"/>
                  </a:lnTo>
                  <a:lnTo>
                    <a:pt x="12" y="161"/>
                  </a:lnTo>
                  <a:lnTo>
                    <a:pt x="0" y="142"/>
                  </a:lnTo>
                  <a:lnTo>
                    <a:pt x="1" y="123"/>
                  </a:lnTo>
                  <a:lnTo>
                    <a:pt x="22" y="80"/>
                  </a:lnTo>
                  <a:lnTo>
                    <a:pt x="32" y="70"/>
                  </a:lnTo>
                  <a:lnTo>
                    <a:pt x="50" y="55"/>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32" name="Freeform 104">
              <a:extLst>
                <a:ext uri="{FF2B5EF4-FFF2-40B4-BE49-F238E27FC236}">
                  <a16:creationId xmlns:a16="http://schemas.microsoft.com/office/drawing/2014/main" id="{DBCE0D71-7BE3-1F7D-B9C4-CD62E6B8C8A6}"/>
                </a:ext>
              </a:extLst>
            </p:cNvPr>
            <p:cNvSpPr>
              <a:spLocks/>
            </p:cNvSpPr>
            <p:nvPr/>
          </p:nvSpPr>
          <p:spPr bwMode="auto">
            <a:xfrm>
              <a:off x="2211" y="2668"/>
              <a:ext cx="100" cy="117"/>
            </a:xfrm>
            <a:custGeom>
              <a:avLst/>
              <a:gdLst>
                <a:gd name="T0" fmla="*/ 20 w 100"/>
                <a:gd name="T1" fmla="*/ 106 h 117"/>
                <a:gd name="T2" fmla="*/ 0 w 100"/>
                <a:gd name="T3" fmla="*/ 93 h 117"/>
                <a:gd name="T4" fmla="*/ 4 w 100"/>
                <a:gd name="T5" fmla="*/ 65 h 117"/>
                <a:gd name="T6" fmla="*/ 17 w 100"/>
                <a:gd name="T7" fmla="*/ 28 h 117"/>
                <a:gd name="T8" fmla="*/ 58 w 100"/>
                <a:gd name="T9" fmla="*/ 0 h 117"/>
                <a:gd name="T10" fmla="*/ 85 w 100"/>
                <a:gd name="T11" fmla="*/ 10 h 117"/>
                <a:gd name="T12" fmla="*/ 99 w 100"/>
                <a:gd name="T13" fmla="*/ 57 h 117"/>
                <a:gd name="T14" fmla="*/ 92 w 100"/>
                <a:gd name="T15" fmla="*/ 76 h 117"/>
                <a:gd name="T16" fmla="*/ 86 w 100"/>
                <a:gd name="T17" fmla="*/ 94 h 117"/>
                <a:gd name="T18" fmla="*/ 47 w 100"/>
                <a:gd name="T19" fmla="*/ 116 h 117"/>
                <a:gd name="T20" fmla="*/ 20 w 100"/>
                <a:gd name="T21" fmla="*/ 106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17"/>
                <a:gd name="T35" fmla="*/ 100 w 100"/>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17">
                  <a:moveTo>
                    <a:pt x="20" y="106"/>
                  </a:moveTo>
                  <a:lnTo>
                    <a:pt x="0" y="93"/>
                  </a:lnTo>
                  <a:lnTo>
                    <a:pt x="4" y="65"/>
                  </a:lnTo>
                  <a:lnTo>
                    <a:pt x="17" y="28"/>
                  </a:lnTo>
                  <a:lnTo>
                    <a:pt x="58" y="0"/>
                  </a:lnTo>
                  <a:lnTo>
                    <a:pt x="85" y="10"/>
                  </a:lnTo>
                  <a:lnTo>
                    <a:pt x="99" y="57"/>
                  </a:lnTo>
                  <a:lnTo>
                    <a:pt x="92" y="76"/>
                  </a:lnTo>
                  <a:lnTo>
                    <a:pt x="86" y="94"/>
                  </a:lnTo>
                  <a:lnTo>
                    <a:pt x="47" y="116"/>
                  </a:lnTo>
                  <a:lnTo>
                    <a:pt x="20" y="10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44" name="Group 105">
            <a:extLst>
              <a:ext uri="{FF2B5EF4-FFF2-40B4-BE49-F238E27FC236}">
                <a16:creationId xmlns:a16="http://schemas.microsoft.com/office/drawing/2014/main" id="{9C61713E-B145-2B9C-6DA0-682E97C24E88}"/>
              </a:ext>
            </a:extLst>
          </p:cNvPr>
          <p:cNvGrpSpPr>
            <a:grpSpLocks/>
          </p:cNvGrpSpPr>
          <p:nvPr/>
        </p:nvGrpSpPr>
        <p:grpSpPr bwMode="auto">
          <a:xfrm>
            <a:off x="5054600" y="4195764"/>
            <a:ext cx="349250" cy="288925"/>
            <a:chOff x="2216" y="2491"/>
            <a:chExt cx="220" cy="182"/>
          </a:xfrm>
        </p:grpSpPr>
        <p:sp>
          <p:nvSpPr>
            <p:cNvPr id="86729" name="Freeform 106">
              <a:extLst>
                <a:ext uri="{FF2B5EF4-FFF2-40B4-BE49-F238E27FC236}">
                  <a16:creationId xmlns:a16="http://schemas.microsoft.com/office/drawing/2014/main" id="{3069751D-4EA2-AC92-5004-E0F2D3937E76}"/>
                </a:ext>
              </a:extLst>
            </p:cNvPr>
            <p:cNvSpPr>
              <a:spLocks/>
            </p:cNvSpPr>
            <p:nvPr/>
          </p:nvSpPr>
          <p:spPr bwMode="auto">
            <a:xfrm>
              <a:off x="2216" y="2491"/>
              <a:ext cx="220" cy="182"/>
            </a:xfrm>
            <a:custGeom>
              <a:avLst/>
              <a:gdLst>
                <a:gd name="T0" fmla="*/ 80 w 220"/>
                <a:gd name="T1" fmla="*/ 24 h 182"/>
                <a:gd name="T2" fmla="*/ 102 w 220"/>
                <a:gd name="T3" fmla="*/ 9 h 182"/>
                <a:gd name="T4" fmla="*/ 141 w 220"/>
                <a:gd name="T5" fmla="*/ 0 h 182"/>
                <a:gd name="T6" fmla="*/ 154 w 220"/>
                <a:gd name="T7" fmla="*/ 3 h 182"/>
                <a:gd name="T8" fmla="*/ 176 w 220"/>
                <a:gd name="T9" fmla="*/ 4 h 182"/>
                <a:gd name="T10" fmla="*/ 206 w 220"/>
                <a:gd name="T11" fmla="*/ 49 h 182"/>
                <a:gd name="T12" fmla="*/ 219 w 220"/>
                <a:gd name="T13" fmla="*/ 97 h 182"/>
                <a:gd name="T14" fmla="*/ 201 w 220"/>
                <a:gd name="T15" fmla="*/ 126 h 182"/>
                <a:gd name="T16" fmla="*/ 187 w 220"/>
                <a:gd name="T17" fmla="*/ 148 h 182"/>
                <a:gd name="T18" fmla="*/ 135 w 220"/>
                <a:gd name="T19" fmla="*/ 181 h 182"/>
                <a:gd name="T20" fmla="*/ 105 w 220"/>
                <a:gd name="T21" fmla="*/ 180 h 182"/>
                <a:gd name="T22" fmla="*/ 73 w 220"/>
                <a:gd name="T23" fmla="*/ 170 h 182"/>
                <a:gd name="T24" fmla="*/ 26 w 220"/>
                <a:gd name="T25" fmla="*/ 145 h 182"/>
                <a:gd name="T26" fmla="*/ 4 w 220"/>
                <a:gd name="T27" fmla="*/ 108 h 182"/>
                <a:gd name="T28" fmla="*/ 0 w 220"/>
                <a:gd name="T29" fmla="*/ 86 h 182"/>
                <a:gd name="T30" fmla="*/ 9 w 220"/>
                <a:gd name="T31" fmla="*/ 68 h 182"/>
                <a:gd name="T32" fmla="*/ 44 w 220"/>
                <a:gd name="T33" fmla="*/ 37 h 182"/>
                <a:gd name="T34" fmla="*/ 57 w 220"/>
                <a:gd name="T35" fmla="*/ 31 h 182"/>
                <a:gd name="T36" fmla="*/ 80 w 220"/>
                <a:gd name="T37" fmla="*/ 24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
                <a:gd name="T58" fmla="*/ 0 h 182"/>
                <a:gd name="T59" fmla="*/ 220 w 220"/>
                <a:gd name="T60" fmla="*/ 182 h 1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 h="182">
                  <a:moveTo>
                    <a:pt x="80" y="24"/>
                  </a:moveTo>
                  <a:lnTo>
                    <a:pt x="102" y="9"/>
                  </a:lnTo>
                  <a:lnTo>
                    <a:pt x="141" y="0"/>
                  </a:lnTo>
                  <a:lnTo>
                    <a:pt x="154" y="3"/>
                  </a:lnTo>
                  <a:lnTo>
                    <a:pt x="176" y="4"/>
                  </a:lnTo>
                  <a:lnTo>
                    <a:pt x="206" y="49"/>
                  </a:lnTo>
                  <a:lnTo>
                    <a:pt x="219" y="97"/>
                  </a:lnTo>
                  <a:lnTo>
                    <a:pt x="201" y="126"/>
                  </a:lnTo>
                  <a:lnTo>
                    <a:pt x="187" y="148"/>
                  </a:lnTo>
                  <a:lnTo>
                    <a:pt x="135" y="181"/>
                  </a:lnTo>
                  <a:lnTo>
                    <a:pt x="105" y="180"/>
                  </a:lnTo>
                  <a:lnTo>
                    <a:pt x="73" y="170"/>
                  </a:lnTo>
                  <a:lnTo>
                    <a:pt x="26" y="145"/>
                  </a:lnTo>
                  <a:lnTo>
                    <a:pt x="4" y="108"/>
                  </a:lnTo>
                  <a:lnTo>
                    <a:pt x="0" y="86"/>
                  </a:lnTo>
                  <a:lnTo>
                    <a:pt x="9" y="68"/>
                  </a:lnTo>
                  <a:lnTo>
                    <a:pt x="44" y="37"/>
                  </a:lnTo>
                  <a:lnTo>
                    <a:pt x="57" y="31"/>
                  </a:lnTo>
                  <a:lnTo>
                    <a:pt x="80" y="24"/>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30" name="Freeform 107">
              <a:extLst>
                <a:ext uri="{FF2B5EF4-FFF2-40B4-BE49-F238E27FC236}">
                  <a16:creationId xmlns:a16="http://schemas.microsoft.com/office/drawing/2014/main" id="{F5A23FC4-988D-53EE-40AB-D8F37CFC334B}"/>
                </a:ext>
              </a:extLst>
            </p:cNvPr>
            <p:cNvSpPr>
              <a:spLocks/>
            </p:cNvSpPr>
            <p:nvPr/>
          </p:nvSpPr>
          <p:spPr bwMode="auto">
            <a:xfrm>
              <a:off x="2289" y="2529"/>
              <a:ext cx="111" cy="103"/>
            </a:xfrm>
            <a:custGeom>
              <a:avLst/>
              <a:gdLst>
                <a:gd name="T0" fmla="*/ 13 w 111"/>
                <a:gd name="T1" fmla="*/ 83 h 103"/>
                <a:gd name="T2" fmla="*/ 0 w 111"/>
                <a:gd name="T3" fmla="*/ 63 h 103"/>
                <a:gd name="T4" fmla="*/ 14 w 111"/>
                <a:gd name="T5" fmla="*/ 39 h 103"/>
                <a:gd name="T6" fmla="*/ 40 w 111"/>
                <a:gd name="T7" fmla="*/ 10 h 103"/>
                <a:gd name="T8" fmla="*/ 88 w 111"/>
                <a:gd name="T9" fmla="*/ 0 h 103"/>
                <a:gd name="T10" fmla="*/ 110 w 111"/>
                <a:gd name="T11" fmla="*/ 19 h 103"/>
                <a:gd name="T12" fmla="*/ 105 w 111"/>
                <a:gd name="T13" fmla="*/ 68 h 103"/>
                <a:gd name="T14" fmla="*/ 91 w 111"/>
                <a:gd name="T15" fmla="*/ 83 h 103"/>
                <a:gd name="T16" fmla="*/ 78 w 111"/>
                <a:gd name="T17" fmla="*/ 97 h 103"/>
                <a:gd name="T18" fmla="*/ 35 w 111"/>
                <a:gd name="T19" fmla="*/ 102 h 103"/>
                <a:gd name="T20" fmla="*/ 13 w 111"/>
                <a:gd name="T21" fmla="*/ 83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3"/>
                <a:gd name="T35" fmla="*/ 111 w 111"/>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3">
                  <a:moveTo>
                    <a:pt x="13" y="83"/>
                  </a:moveTo>
                  <a:lnTo>
                    <a:pt x="0" y="63"/>
                  </a:lnTo>
                  <a:lnTo>
                    <a:pt x="14" y="39"/>
                  </a:lnTo>
                  <a:lnTo>
                    <a:pt x="40" y="10"/>
                  </a:lnTo>
                  <a:lnTo>
                    <a:pt x="88" y="0"/>
                  </a:lnTo>
                  <a:lnTo>
                    <a:pt x="110" y="19"/>
                  </a:lnTo>
                  <a:lnTo>
                    <a:pt x="105" y="68"/>
                  </a:lnTo>
                  <a:lnTo>
                    <a:pt x="91" y="83"/>
                  </a:lnTo>
                  <a:lnTo>
                    <a:pt x="78" y="97"/>
                  </a:lnTo>
                  <a:lnTo>
                    <a:pt x="35" y="102"/>
                  </a:lnTo>
                  <a:lnTo>
                    <a:pt x="13" y="83"/>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45" name="Group 108">
            <a:extLst>
              <a:ext uri="{FF2B5EF4-FFF2-40B4-BE49-F238E27FC236}">
                <a16:creationId xmlns:a16="http://schemas.microsoft.com/office/drawing/2014/main" id="{2B881241-8112-B8DA-C275-379A79CF5A50}"/>
              </a:ext>
            </a:extLst>
          </p:cNvPr>
          <p:cNvGrpSpPr>
            <a:grpSpLocks/>
          </p:cNvGrpSpPr>
          <p:nvPr/>
        </p:nvGrpSpPr>
        <p:grpSpPr bwMode="auto">
          <a:xfrm>
            <a:off x="4246564" y="4754563"/>
            <a:ext cx="327025" cy="296862"/>
            <a:chOff x="1707" y="2843"/>
            <a:chExt cx="206" cy="187"/>
          </a:xfrm>
        </p:grpSpPr>
        <p:sp>
          <p:nvSpPr>
            <p:cNvPr id="86727" name="Freeform 109">
              <a:extLst>
                <a:ext uri="{FF2B5EF4-FFF2-40B4-BE49-F238E27FC236}">
                  <a16:creationId xmlns:a16="http://schemas.microsoft.com/office/drawing/2014/main" id="{AD7671FF-33BF-F63E-54A4-4B42F3520C4C}"/>
                </a:ext>
              </a:extLst>
            </p:cNvPr>
            <p:cNvSpPr>
              <a:spLocks/>
            </p:cNvSpPr>
            <p:nvPr/>
          </p:nvSpPr>
          <p:spPr bwMode="auto">
            <a:xfrm>
              <a:off x="1707" y="2843"/>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28" name="Freeform 110">
              <a:extLst>
                <a:ext uri="{FF2B5EF4-FFF2-40B4-BE49-F238E27FC236}">
                  <a16:creationId xmlns:a16="http://schemas.microsoft.com/office/drawing/2014/main" id="{8D161602-6341-6F3B-FE2D-873FCA410630}"/>
                </a:ext>
              </a:extLst>
            </p:cNvPr>
            <p:cNvSpPr>
              <a:spLocks/>
            </p:cNvSpPr>
            <p:nvPr/>
          </p:nvSpPr>
          <p:spPr bwMode="auto">
            <a:xfrm>
              <a:off x="1766" y="2907"/>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46" name="Group 111">
            <a:extLst>
              <a:ext uri="{FF2B5EF4-FFF2-40B4-BE49-F238E27FC236}">
                <a16:creationId xmlns:a16="http://schemas.microsoft.com/office/drawing/2014/main" id="{996899AF-B710-671B-3E18-3740E3FA26ED}"/>
              </a:ext>
            </a:extLst>
          </p:cNvPr>
          <p:cNvGrpSpPr>
            <a:grpSpLocks/>
          </p:cNvGrpSpPr>
          <p:nvPr/>
        </p:nvGrpSpPr>
        <p:grpSpPr bwMode="auto">
          <a:xfrm>
            <a:off x="4979988" y="4498976"/>
            <a:ext cx="265112" cy="377825"/>
            <a:chOff x="2169" y="2682"/>
            <a:chExt cx="167" cy="238"/>
          </a:xfrm>
        </p:grpSpPr>
        <p:sp>
          <p:nvSpPr>
            <p:cNvPr id="86725" name="Freeform 112">
              <a:extLst>
                <a:ext uri="{FF2B5EF4-FFF2-40B4-BE49-F238E27FC236}">
                  <a16:creationId xmlns:a16="http://schemas.microsoft.com/office/drawing/2014/main" id="{29660E42-1B15-EC2F-506A-43257F32076F}"/>
                </a:ext>
              </a:extLst>
            </p:cNvPr>
            <p:cNvSpPr>
              <a:spLocks/>
            </p:cNvSpPr>
            <p:nvPr/>
          </p:nvSpPr>
          <p:spPr bwMode="auto">
            <a:xfrm>
              <a:off x="2169" y="2682"/>
              <a:ext cx="167" cy="238"/>
            </a:xfrm>
            <a:custGeom>
              <a:avLst/>
              <a:gdLst>
                <a:gd name="T0" fmla="*/ 52 w 167"/>
                <a:gd name="T1" fmla="*/ 80 h 238"/>
                <a:gd name="T2" fmla="*/ 67 w 167"/>
                <a:gd name="T3" fmla="*/ 50 h 238"/>
                <a:gd name="T4" fmla="*/ 96 w 167"/>
                <a:gd name="T5" fmla="*/ 17 h 238"/>
                <a:gd name="T6" fmla="*/ 106 w 167"/>
                <a:gd name="T7" fmla="*/ 12 h 238"/>
                <a:gd name="T8" fmla="*/ 123 w 167"/>
                <a:gd name="T9" fmla="*/ 0 h 238"/>
                <a:gd name="T10" fmla="*/ 150 w 167"/>
                <a:gd name="T11" fmla="*/ 27 h 238"/>
                <a:gd name="T12" fmla="*/ 166 w 167"/>
                <a:gd name="T13" fmla="*/ 68 h 238"/>
                <a:gd name="T14" fmla="*/ 156 w 167"/>
                <a:gd name="T15" fmla="*/ 108 h 238"/>
                <a:gd name="T16" fmla="*/ 149 w 167"/>
                <a:gd name="T17" fmla="*/ 140 h 238"/>
                <a:gd name="T18" fmla="*/ 113 w 167"/>
                <a:gd name="T19" fmla="*/ 206 h 238"/>
                <a:gd name="T20" fmla="*/ 89 w 167"/>
                <a:gd name="T21" fmla="*/ 224 h 238"/>
                <a:gd name="T22" fmla="*/ 65 w 167"/>
                <a:gd name="T23" fmla="*/ 233 h 238"/>
                <a:gd name="T24" fmla="*/ 27 w 167"/>
                <a:gd name="T25" fmla="*/ 237 h 238"/>
                <a:gd name="T26" fmla="*/ 6 w 167"/>
                <a:gd name="T27" fmla="*/ 212 h 238"/>
                <a:gd name="T28" fmla="*/ 0 w 167"/>
                <a:gd name="T29" fmla="*/ 193 h 238"/>
                <a:gd name="T30" fmla="*/ 4 w 167"/>
                <a:gd name="T31" fmla="*/ 168 h 238"/>
                <a:gd name="T32" fmla="*/ 27 w 167"/>
                <a:gd name="T33" fmla="*/ 115 h 238"/>
                <a:gd name="T34" fmla="*/ 36 w 167"/>
                <a:gd name="T35" fmla="*/ 101 h 238"/>
                <a:gd name="T36" fmla="*/ 52 w 167"/>
                <a:gd name="T37" fmla="*/ 80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238"/>
                <a:gd name="T59" fmla="*/ 167 w 167"/>
                <a:gd name="T60" fmla="*/ 238 h 2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238">
                  <a:moveTo>
                    <a:pt x="52" y="80"/>
                  </a:moveTo>
                  <a:lnTo>
                    <a:pt x="67" y="50"/>
                  </a:lnTo>
                  <a:lnTo>
                    <a:pt x="96" y="17"/>
                  </a:lnTo>
                  <a:lnTo>
                    <a:pt x="106" y="12"/>
                  </a:lnTo>
                  <a:lnTo>
                    <a:pt x="123" y="0"/>
                  </a:lnTo>
                  <a:lnTo>
                    <a:pt x="150" y="27"/>
                  </a:lnTo>
                  <a:lnTo>
                    <a:pt x="166" y="68"/>
                  </a:lnTo>
                  <a:lnTo>
                    <a:pt x="156" y="108"/>
                  </a:lnTo>
                  <a:lnTo>
                    <a:pt x="149" y="140"/>
                  </a:lnTo>
                  <a:lnTo>
                    <a:pt x="113" y="206"/>
                  </a:lnTo>
                  <a:lnTo>
                    <a:pt x="89" y="224"/>
                  </a:lnTo>
                  <a:lnTo>
                    <a:pt x="65" y="233"/>
                  </a:lnTo>
                  <a:lnTo>
                    <a:pt x="27" y="237"/>
                  </a:lnTo>
                  <a:lnTo>
                    <a:pt x="6" y="212"/>
                  </a:lnTo>
                  <a:lnTo>
                    <a:pt x="0" y="193"/>
                  </a:lnTo>
                  <a:lnTo>
                    <a:pt x="4" y="168"/>
                  </a:lnTo>
                  <a:lnTo>
                    <a:pt x="27" y="115"/>
                  </a:lnTo>
                  <a:lnTo>
                    <a:pt x="36" y="101"/>
                  </a:lnTo>
                  <a:lnTo>
                    <a:pt x="52" y="8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26" name="Freeform 113">
              <a:extLst>
                <a:ext uri="{FF2B5EF4-FFF2-40B4-BE49-F238E27FC236}">
                  <a16:creationId xmlns:a16="http://schemas.microsoft.com/office/drawing/2014/main" id="{101BA65B-93D8-D34D-253E-548D28708179}"/>
                </a:ext>
              </a:extLst>
            </p:cNvPr>
            <p:cNvSpPr>
              <a:spLocks/>
            </p:cNvSpPr>
            <p:nvPr/>
          </p:nvSpPr>
          <p:spPr bwMode="auto">
            <a:xfrm>
              <a:off x="2227" y="2723"/>
              <a:ext cx="80" cy="138"/>
            </a:xfrm>
            <a:custGeom>
              <a:avLst/>
              <a:gdLst>
                <a:gd name="T0" fmla="*/ 12 w 80"/>
                <a:gd name="T1" fmla="*/ 131 h 138"/>
                <a:gd name="T2" fmla="*/ 0 w 80"/>
                <a:gd name="T3" fmla="*/ 118 h 138"/>
                <a:gd name="T4" fmla="*/ 7 w 80"/>
                <a:gd name="T5" fmla="*/ 86 h 138"/>
                <a:gd name="T6" fmla="*/ 23 w 80"/>
                <a:gd name="T7" fmla="*/ 39 h 138"/>
                <a:gd name="T8" fmla="*/ 59 w 80"/>
                <a:gd name="T9" fmla="*/ 0 h 138"/>
                <a:gd name="T10" fmla="*/ 77 w 80"/>
                <a:gd name="T11" fmla="*/ 6 h 138"/>
                <a:gd name="T12" fmla="*/ 79 w 80"/>
                <a:gd name="T13" fmla="*/ 59 h 138"/>
                <a:gd name="T14" fmla="*/ 71 w 80"/>
                <a:gd name="T15" fmla="*/ 83 h 138"/>
                <a:gd name="T16" fmla="*/ 63 w 80"/>
                <a:gd name="T17" fmla="*/ 105 h 138"/>
                <a:gd name="T18" fmla="*/ 30 w 80"/>
                <a:gd name="T19" fmla="*/ 137 h 138"/>
                <a:gd name="T20" fmla="*/ 12 w 80"/>
                <a:gd name="T21" fmla="*/ 131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38"/>
                <a:gd name="T35" fmla="*/ 80 w 80"/>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38">
                  <a:moveTo>
                    <a:pt x="12" y="131"/>
                  </a:moveTo>
                  <a:lnTo>
                    <a:pt x="0" y="118"/>
                  </a:lnTo>
                  <a:lnTo>
                    <a:pt x="7" y="86"/>
                  </a:lnTo>
                  <a:lnTo>
                    <a:pt x="23" y="39"/>
                  </a:lnTo>
                  <a:lnTo>
                    <a:pt x="59" y="0"/>
                  </a:lnTo>
                  <a:lnTo>
                    <a:pt x="77" y="6"/>
                  </a:lnTo>
                  <a:lnTo>
                    <a:pt x="79" y="59"/>
                  </a:lnTo>
                  <a:lnTo>
                    <a:pt x="71" y="83"/>
                  </a:lnTo>
                  <a:lnTo>
                    <a:pt x="63" y="105"/>
                  </a:lnTo>
                  <a:lnTo>
                    <a:pt x="30" y="137"/>
                  </a:lnTo>
                  <a:lnTo>
                    <a:pt x="12" y="131"/>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47" name="Group 114">
            <a:extLst>
              <a:ext uri="{FF2B5EF4-FFF2-40B4-BE49-F238E27FC236}">
                <a16:creationId xmlns:a16="http://schemas.microsoft.com/office/drawing/2014/main" id="{207DB20C-65E3-28B3-DD04-6713B59FE40A}"/>
              </a:ext>
            </a:extLst>
          </p:cNvPr>
          <p:cNvGrpSpPr>
            <a:grpSpLocks/>
          </p:cNvGrpSpPr>
          <p:nvPr/>
        </p:nvGrpSpPr>
        <p:grpSpPr bwMode="auto">
          <a:xfrm>
            <a:off x="5124450" y="4327526"/>
            <a:ext cx="344488" cy="290513"/>
            <a:chOff x="2260" y="2574"/>
            <a:chExt cx="217" cy="183"/>
          </a:xfrm>
        </p:grpSpPr>
        <p:sp>
          <p:nvSpPr>
            <p:cNvPr id="86723" name="Freeform 115">
              <a:extLst>
                <a:ext uri="{FF2B5EF4-FFF2-40B4-BE49-F238E27FC236}">
                  <a16:creationId xmlns:a16="http://schemas.microsoft.com/office/drawing/2014/main" id="{1BF4B2EC-C391-A019-60DF-720821C0424F}"/>
                </a:ext>
              </a:extLst>
            </p:cNvPr>
            <p:cNvSpPr>
              <a:spLocks/>
            </p:cNvSpPr>
            <p:nvPr/>
          </p:nvSpPr>
          <p:spPr bwMode="auto">
            <a:xfrm>
              <a:off x="2260" y="2574"/>
              <a:ext cx="217" cy="183"/>
            </a:xfrm>
            <a:custGeom>
              <a:avLst/>
              <a:gdLst>
                <a:gd name="T0" fmla="*/ 105 w 217"/>
                <a:gd name="T1" fmla="*/ 37 h 183"/>
                <a:gd name="T2" fmla="*/ 131 w 217"/>
                <a:gd name="T3" fmla="*/ 18 h 183"/>
                <a:gd name="T4" fmla="*/ 173 w 217"/>
                <a:gd name="T5" fmla="*/ 2 h 183"/>
                <a:gd name="T6" fmla="*/ 183 w 217"/>
                <a:gd name="T7" fmla="*/ 3 h 183"/>
                <a:gd name="T8" fmla="*/ 204 w 217"/>
                <a:gd name="T9" fmla="*/ 0 h 183"/>
                <a:gd name="T10" fmla="*/ 216 w 217"/>
                <a:gd name="T11" fmla="*/ 37 h 183"/>
                <a:gd name="T12" fmla="*/ 210 w 217"/>
                <a:gd name="T13" fmla="*/ 80 h 183"/>
                <a:gd name="T14" fmla="*/ 182 w 217"/>
                <a:gd name="T15" fmla="*/ 111 h 183"/>
                <a:gd name="T16" fmla="*/ 160 w 217"/>
                <a:gd name="T17" fmla="*/ 136 h 183"/>
                <a:gd name="T18" fmla="*/ 97 w 217"/>
                <a:gd name="T19" fmla="*/ 177 h 183"/>
                <a:gd name="T20" fmla="*/ 68 w 217"/>
                <a:gd name="T21" fmla="*/ 182 h 183"/>
                <a:gd name="T22" fmla="*/ 43 w 217"/>
                <a:gd name="T23" fmla="*/ 177 h 183"/>
                <a:gd name="T24" fmla="*/ 6 w 217"/>
                <a:gd name="T25" fmla="*/ 163 h 183"/>
                <a:gd name="T26" fmla="*/ 0 w 217"/>
                <a:gd name="T27" fmla="*/ 131 h 183"/>
                <a:gd name="T28" fmla="*/ 4 w 217"/>
                <a:gd name="T29" fmla="*/ 112 h 183"/>
                <a:gd name="T30" fmla="*/ 20 w 217"/>
                <a:gd name="T31" fmla="*/ 92 h 183"/>
                <a:gd name="T32" fmla="*/ 66 w 217"/>
                <a:gd name="T33" fmla="*/ 56 h 183"/>
                <a:gd name="T34" fmla="*/ 80 w 217"/>
                <a:gd name="T35" fmla="*/ 48 h 183"/>
                <a:gd name="T36" fmla="*/ 105 w 217"/>
                <a:gd name="T37" fmla="*/ 37 h 1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7"/>
                <a:gd name="T58" fmla="*/ 0 h 183"/>
                <a:gd name="T59" fmla="*/ 217 w 217"/>
                <a:gd name="T60" fmla="*/ 183 h 1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7" h="183">
                  <a:moveTo>
                    <a:pt x="105" y="37"/>
                  </a:moveTo>
                  <a:lnTo>
                    <a:pt x="131" y="18"/>
                  </a:lnTo>
                  <a:lnTo>
                    <a:pt x="173" y="2"/>
                  </a:lnTo>
                  <a:lnTo>
                    <a:pt x="183" y="3"/>
                  </a:lnTo>
                  <a:lnTo>
                    <a:pt x="204" y="0"/>
                  </a:lnTo>
                  <a:lnTo>
                    <a:pt x="216" y="37"/>
                  </a:lnTo>
                  <a:lnTo>
                    <a:pt x="210" y="80"/>
                  </a:lnTo>
                  <a:lnTo>
                    <a:pt x="182" y="111"/>
                  </a:lnTo>
                  <a:lnTo>
                    <a:pt x="160" y="136"/>
                  </a:lnTo>
                  <a:lnTo>
                    <a:pt x="97" y="177"/>
                  </a:lnTo>
                  <a:lnTo>
                    <a:pt x="68" y="182"/>
                  </a:lnTo>
                  <a:lnTo>
                    <a:pt x="43" y="177"/>
                  </a:lnTo>
                  <a:lnTo>
                    <a:pt x="6" y="163"/>
                  </a:lnTo>
                  <a:lnTo>
                    <a:pt x="0" y="131"/>
                  </a:lnTo>
                  <a:lnTo>
                    <a:pt x="4" y="112"/>
                  </a:lnTo>
                  <a:lnTo>
                    <a:pt x="20" y="92"/>
                  </a:lnTo>
                  <a:lnTo>
                    <a:pt x="66" y="56"/>
                  </a:lnTo>
                  <a:lnTo>
                    <a:pt x="80" y="48"/>
                  </a:lnTo>
                  <a:lnTo>
                    <a:pt x="105" y="3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24" name="Freeform 116">
              <a:extLst>
                <a:ext uri="{FF2B5EF4-FFF2-40B4-BE49-F238E27FC236}">
                  <a16:creationId xmlns:a16="http://schemas.microsoft.com/office/drawing/2014/main" id="{5F18C4A1-A92B-08F4-F469-A9EDC3319DF8}"/>
                </a:ext>
              </a:extLst>
            </p:cNvPr>
            <p:cNvSpPr>
              <a:spLocks/>
            </p:cNvSpPr>
            <p:nvPr/>
          </p:nvSpPr>
          <p:spPr bwMode="auto">
            <a:xfrm>
              <a:off x="2330" y="2608"/>
              <a:ext cx="121" cy="109"/>
            </a:xfrm>
            <a:custGeom>
              <a:avLst/>
              <a:gdLst>
                <a:gd name="T0" fmla="*/ 5 w 121"/>
                <a:gd name="T1" fmla="*/ 93 h 109"/>
                <a:gd name="T2" fmla="*/ 0 w 121"/>
                <a:gd name="T3" fmla="*/ 76 h 109"/>
                <a:gd name="T4" fmla="*/ 22 w 121"/>
                <a:gd name="T5" fmla="*/ 50 h 109"/>
                <a:gd name="T6" fmla="*/ 59 w 121"/>
                <a:gd name="T7" fmla="*/ 18 h 109"/>
                <a:gd name="T8" fmla="*/ 108 w 121"/>
                <a:gd name="T9" fmla="*/ 0 h 109"/>
                <a:gd name="T10" fmla="*/ 120 w 121"/>
                <a:gd name="T11" fmla="*/ 14 h 109"/>
                <a:gd name="T12" fmla="*/ 98 w 121"/>
                <a:gd name="T13" fmla="*/ 62 h 109"/>
                <a:gd name="T14" fmla="*/ 80 w 121"/>
                <a:gd name="T15" fmla="*/ 78 h 109"/>
                <a:gd name="T16" fmla="*/ 62 w 121"/>
                <a:gd name="T17" fmla="*/ 95 h 109"/>
                <a:gd name="T18" fmla="*/ 18 w 121"/>
                <a:gd name="T19" fmla="*/ 108 h 109"/>
                <a:gd name="T20" fmla="*/ 5 w 121"/>
                <a:gd name="T21" fmla="*/ 93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09"/>
                <a:gd name="T35" fmla="*/ 121 w 121"/>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09">
                  <a:moveTo>
                    <a:pt x="5" y="93"/>
                  </a:moveTo>
                  <a:lnTo>
                    <a:pt x="0" y="76"/>
                  </a:lnTo>
                  <a:lnTo>
                    <a:pt x="22" y="50"/>
                  </a:lnTo>
                  <a:lnTo>
                    <a:pt x="59" y="18"/>
                  </a:lnTo>
                  <a:lnTo>
                    <a:pt x="108" y="0"/>
                  </a:lnTo>
                  <a:lnTo>
                    <a:pt x="120" y="14"/>
                  </a:lnTo>
                  <a:lnTo>
                    <a:pt x="98" y="62"/>
                  </a:lnTo>
                  <a:lnTo>
                    <a:pt x="80" y="78"/>
                  </a:lnTo>
                  <a:lnTo>
                    <a:pt x="62" y="95"/>
                  </a:lnTo>
                  <a:lnTo>
                    <a:pt x="18" y="108"/>
                  </a:lnTo>
                  <a:lnTo>
                    <a:pt x="5" y="93"/>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48" name="Group 117">
            <a:extLst>
              <a:ext uri="{FF2B5EF4-FFF2-40B4-BE49-F238E27FC236}">
                <a16:creationId xmlns:a16="http://schemas.microsoft.com/office/drawing/2014/main" id="{C7C28431-35C2-743A-33C7-6FA28246ED21}"/>
              </a:ext>
            </a:extLst>
          </p:cNvPr>
          <p:cNvGrpSpPr>
            <a:grpSpLocks/>
          </p:cNvGrpSpPr>
          <p:nvPr/>
        </p:nvGrpSpPr>
        <p:grpSpPr bwMode="auto">
          <a:xfrm>
            <a:off x="4391025" y="4970464"/>
            <a:ext cx="407988" cy="128587"/>
            <a:chOff x="1798" y="2979"/>
            <a:chExt cx="257" cy="81"/>
          </a:xfrm>
        </p:grpSpPr>
        <p:sp>
          <p:nvSpPr>
            <p:cNvPr id="86721" name="Freeform 118">
              <a:extLst>
                <a:ext uri="{FF2B5EF4-FFF2-40B4-BE49-F238E27FC236}">
                  <a16:creationId xmlns:a16="http://schemas.microsoft.com/office/drawing/2014/main" id="{990D224B-5035-1457-132E-C90C4043E060}"/>
                </a:ext>
              </a:extLst>
            </p:cNvPr>
            <p:cNvSpPr>
              <a:spLocks/>
            </p:cNvSpPr>
            <p:nvPr/>
          </p:nvSpPr>
          <p:spPr bwMode="auto">
            <a:xfrm>
              <a:off x="1798" y="2979"/>
              <a:ext cx="257" cy="81"/>
            </a:xfrm>
            <a:custGeom>
              <a:avLst/>
              <a:gdLst>
                <a:gd name="T0" fmla="*/ 157 w 257"/>
                <a:gd name="T1" fmla="*/ 10 h 81"/>
                <a:gd name="T2" fmla="*/ 190 w 257"/>
                <a:gd name="T3" fmla="*/ 13 h 81"/>
                <a:gd name="T4" fmla="*/ 231 w 257"/>
                <a:gd name="T5" fmla="*/ 24 h 81"/>
                <a:gd name="T6" fmla="*/ 239 w 257"/>
                <a:gd name="T7" fmla="*/ 29 h 81"/>
                <a:gd name="T8" fmla="*/ 256 w 257"/>
                <a:gd name="T9" fmla="*/ 36 h 81"/>
                <a:gd name="T10" fmla="*/ 239 w 257"/>
                <a:gd name="T11" fmla="*/ 58 h 81"/>
                <a:gd name="T12" fmla="*/ 206 w 257"/>
                <a:gd name="T13" fmla="*/ 76 h 81"/>
                <a:gd name="T14" fmla="*/ 165 w 257"/>
                <a:gd name="T15" fmla="*/ 77 h 81"/>
                <a:gd name="T16" fmla="*/ 132 w 257"/>
                <a:gd name="T17" fmla="*/ 80 h 81"/>
                <a:gd name="T18" fmla="*/ 58 w 257"/>
                <a:gd name="T19" fmla="*/ 72 h 81"/>
                <a:gd name="T20" fmla="*/ 33 w 257"/>
                <a:gd name="T21" fmla="*/ 61 h 81"/>
                <a:gd name="T22" fmla="*/ 17 w 257"/>
                <a:gd name="T23" fmla="*/ 49 h 81"/>
                <a:gd name="T24" fmla="*/ 0 w 257"/>
                <a:gd name="T25" fmla="*/ 27 h 81"/>
                <a:gd name="T26" fmla="*/ 17 w 257"/>
                <a:gd name="T27" fmla="*/ 9 h 81"/>
                <a:gd name="T28" fmla="*/ 33 w 257"/>
                <a:gd name="T29" fmla="*/ 2 h 81"/>
                <a:gd name="T30" fmla="*/ 58 w 257"/>
                <a:gd name="T31" fmla="*/ 0 h 81"/>
                <a:gd name="T32" fmla="*/ 116 w 257"/>
                <a:gd name="T33" fmla="*/ 3 h 81"/>
                <a:gd name="T34" fmla="*/ 132 w 257"/>
                <a:gd name="T35" fmla="*/ 5 h 81"/>
                <a:gd name="T36" fmla="*/ 157 w 257"/>
                <a:gd name="T37" fmla="*/ 1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81"/>
                <a:gd name="T59" fmla="*/ 257 w 257"/>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81">
                  <a:moveTo>
                    <a:pt x="157" y="10"/>
                  </a:moveTo>
                  <a:lnTo>
                    <a:pt x="190" y="13"/>
                  </a:lnTo>
                  <a:lnTo>
                    <a:pt x="231" y="24"/>
                  </a:lnTo>
                  <a:lnTo>
                    <a:pt x="239" y="29"/>
                  </a:lnTo>
                  <a:lnTo>
                    <a:pt x="256" y="36"/>
                  </a:lnTo>
                  <a:lnTo>
                    <a:pt x="239" y="58"/>
                  </a:lnTo>
                  <a:lnTo>
                    <a:pt x="206" y="76"/>
                  </a:lnTo>
                  <a:lnTo>
                    <a:pt x="165" y="77"/>
                  </a:lnTo>
                  <a:lnTo>
                    <a:pt x="132" y="80"/>
                  </a:lnTo>
                  <a:lnTo>
                    <a:pt x="58" y="72"/>
                  </a:lnTo>
                  <a:lnTo>
                    <a:pt x="33" y="61"/>
                  </a:lnTo>
                  <a:lnTo>
                    <a:pt x="17" y="49"/>
                  </a:lnTo>
                  <a:lnTo>
                    <a:pt x="0" y="27"/>
                  </a:lnTo>
                  <a:lnTo>
                    <a:pt x="17" y="9"/>
                  </a:lnTo>
                  <a:lnTo>
                    <a:pt x="33" y="2"/>
                  </a:lnTo>
                  <a:lnTo>
                    <a:pt x="58" y="0"/>
                  </a:lnTo>
                  <a:lnTo>
                    <a:pt x="116" y="3"/>
                  </a:lnTo>
                  <a:lnTo>
                    <a:pt x="132" y="5"/>
                  </a:lnTo>
                  <a:lnTo>
                    <a:pt x="157" y="1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22" name="Freeform 119">
              <a:extLst>
                <a:ext uri="{FF2B5EF4-FFF2-40B4-BE49-F238E27FC236}">
                  <a16:creationId xmlns:a16="http://schemas.microsoft.com/office/drawing/2014/main" id="{10EEE467-5220-9C74-6925-6610E4E20F18}"/>
                </a:ext>
              </a:extLst>
            </p:cNvPr>
            <p:cNvSpPr>
              <a:spLocks/>
            </p:cNvSpPr>
            <p:nvPr/>
          </p:nvSpPr>
          <p:spPr bwMode="auto">
            <a:xfrm>
              <a:off x="1872" y="3007"/>
              <a:ext cx="140" cy="38"/>
            </a:xfrm>
            <a:custGeom>
              <a:avLst/>
              <a:gdLst>
                <a:gd name="T0" fmla="*/ 0 w 140"/>
                <a:gd name="T1" fmla="*/ 12 h 38"/>
                <a:gd name="T2" fmla="*/ 8 w 140"/>
                <a:gd name="T3" fmla="*/ 2 h 38"/>
                <a:gd name="T4" fmla="*/ 41 w 140"/>
                <a:gd name="T5" fmla="*/ 0 h 38"/>
                <a:gd name="T6" fmla="*/ 90 w 140"/>
                <a:gd name="T7" fmla="*/ 0 h 38"/>
                <a:gd name="T8" fmla="*/ 139 w 140"/>
                <a:gd name="T9" fmla="*/ 12 h 38"/>
                <a:gd name="T10" fmla="*/ 139 w 140"/>
                <a:gd name="T11" fmla="*/ 24 h 38"/>
                <a:gd name="T12" fmla="*/ 90 w 140"/>
                <a:gd name="T13" fmla="*/ 37 h 38"/>
                <a:gd name="T14" fmla="*/ 65 w 140"/>
                <a:gd name="T15" fmla="*/ 37 h 38"/>
                <a:gd name="T16" fmla="*/ 41 w 140"/>
                <a:gd name="T17" fmla="*/ 37 h 38"/>
                <a:gd name="T18" fmla="*/ 0 w 140"/>
                <a:gd name="T19" fmla="*/ 24 h 38"/>
                <a:gd name="T20" fmla="*/ 0 w 140"/>
                <a:gd name="T21" fmla="*/ 12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38"/>
                <a:gd name="T35" fmla="*/ 140 w 140"/>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38">
                  <a:moveTo>
                    <a:pt x="0" y="12"/>
                  </a:moveTo>
                  <a:lnTo>
                    <a:pt x="8" y="2"/>
                  </a:lnTo>
                  <a:lnTo>
                    <a:pt x="41" y="0"/>
                  </a:lnTo>
                  <a:lnTo>
                    <a:pt x="90" y="0"/>
                  </a:lnTo>
                  <a:lnTo>
                    <a:pt x="139" y="12"/>
                  </a:lnTo>
                  <a:lnTo>
                    <a:pt x="139" y="24"/>
                  </a:lnTo>
                  <a:lnTo>
                    <a:pt x="90" y="37"/>
                  </a:lnTo>
                  <a:lnTo>
                    <a:pt x="65" y="37"/>
                  </a:lnTo>
                  <a:lnTo>
                    <a:pt x="41" y="37"/>
                  </a:lnTo>
                  <a:lnTo>
                    <a:pt x="0" y="24"/>
                  </a:lnTo>
                  <a:lnTo>
                    <a:pt x="0" y="12"/>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49" name="Group 120">
            <a:extLst>
              <a:ext uri="{FF2B5EF4-FFF2-40B4-BE49-F238E27FC236}">
                <a16:creationId xmlns:a16="http://schemas.microsoft.com/office/drawing/2014/main" id="{B3D790AD-E8A5-2897-D9A3-52BFEF688D00}"/>
              </a:ext>
            </a:extLst>
          </p:cNvPr>
          <p:cNvGrpSpPr>
            <a:grpSpLocks/>
          </p:cNvGrpSpPr>
          <p:nvPr/>
        </p:nvGrpSpPr>
        <p:grpSpPr bwMode="auto">
          <a:xfrm>
            <a:off x="4721225" y="4840289"/>
            <a:ext cx="376238" cy="206375"/>
            <a:chOff x="2006" y="2897"/>
            <a:chExt cx="237" cy="130"/>
          </a:xfrm>
        </p:grpSpPr>
        <p:sp>
          <p:nvSpPr>
            <p:cNvPr id="86719" name="Freeform 121">
              <a:extLst>
                <a:ext uri="{FF2B5EF4-FFF2-40B4-BE49-F238E27FC236}">
                  <a16:creationId xmlns:a16="http://schemas.microsoft.com/office/drawing/2014/main" id="{2AB66B0D-3C9B-D0EA-1102-B4BE06C2A082}"/>
                </a:ext>
              </a:extLst>
            </p:cNvPr>
            <p:cNvSpPr>
              <a:spLocks/>
            </p:cNvSpPr>
            <p:nvPr/>
          </p:nvSpPr>
          <p:spPr bwMode="auto">
            <a:xfrm>
              <a:off x="2006" y="2897"/>
              <a:ext cx="237" cy="130"/>
            </a:xfrm>
            <a:custGeom>
              <a:avLst/>
              <a:gdLst>
                <a:gd name="T0" fmla="*/ 83 w 237"/>
                <a:gd name="T1" fmla="*/ 50 h 130"/>
                <a:gd name="T2" fmla="*/ 53 w 237"/>
                <a:gd name="T3" fmla="*/ 65 h 130"/>
                <a:gd name="T4" fmla="*/ 19 w 237"/>
                <a:gd name="T5" fmla="*/ 88 h 130"/>
                <a:gd name="T6" fmla="*/ 13 w 237"/>
                <a:gd name="T7" fmla="*/ 96 h 130"/>
                <a:gd name="T8" fmla="*/ 0 w 237"/>
                <a:gd name="T9" fmla="*/ 108 h 130"/>
                <a:gd name="T10" fmla="*/ 23 w 237"/>
                <a:gd name="T11" fmla="*/ 123 h 130"/>
                <a:gd name="T12" fmla="*/ 61 w 237"/>
                <a:gd name="T13" fmla="*/ 129 h 130"/>
                <a:gd name="T14" fmla="*/ 100 w 237"/>
                <a:gd name="T15" fmla="*/ 116 h 130"/>
                <a:gd name="T16" fmla="*/ 132 w 237"/>
                <a:gd name="T17" fmla="*/ 107 h 130"/>
                <a:gd name="T18" fmla="*/ 198 w 237"/>
                <a:gd name="T19" fmla="*/ 74 h 130"/>
                <a:gd name="T20" fmla="*/ 218 w 237"/>
                <a:gd name="T21" fmla="*/ 55 h 130"/>
                <a:gd name="T22" fmla="*/ 228 w 237"/>
                <a:gd name="T23" fmla="*/ 39 h 130"/>
                <a:gd name="T24" fmla="*/ 236 w 237"/>
                <a:gd name="T25" fmla="*/ 12 h 130"/>
                <a:gd name="T26" fmla="*/ 214 w 237"/>
                <a:gd name="T27" fmla="*/ 1 h 130"/>
                <a:gd name="T28" fmla="*/ 196 w 237"/>
                <a:gd name="T29" fmla="*/ 0 h 130"/>
                <a:gd name="T30" fmla="*/ 172 w 237"/>
                <a:gd name="T31" fmla="*/ 6 h 130"/>
                <a:gd name="T32" fmla="*/ 119 w 237"/>
                <a:gd name="T33" fmla="*/ 29 h 130"/>
                <a:gd name="T34" fmla="*/ 105 w 237"/>
                <a:gd name="T35" fmla="*/ 37 h 130"/>
                <a:gd name="T36" fmla="*/ 83 w 237"/>
                <a:gd name="T37" fmla="*/ 5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0"/>
                <a:gd name="T59" fmla="*/ 237 w 237"/>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0">
                  <a:moveTo>
                    <a:pt x="83" y="50"/>
                  </a:moveTo>
                  <a:lnTo>
                    <a:pt x="53" y="65"/>
                  </a:lnTo>
                  <a:lnTo>
                    <a:pt x="19" y="88"/>
                  </a:lnTo>
                  <a:lnTo>
                    <a:pt x="13" y="96"/>
                  </a:lnTo>
                  <a:lnTo>
                    <a:pt x="0" y="108"/>
                  </a:lnTo>
                  <a:lnTo>
                    <a:pt x="23" y="123"/>
                  </a:lnTo>
                  <a:lnTo>
                    <a:pt x="61" y="129"/>
                  </a:lnTo>
                  <a:lnTo>
                    <a:pt x="100" y="116"/>
                  </a:lnTo>
                  <a:lnTo>
                    <a:pt x="132" y="107"/>
                  </a:lnTo>
                  <a:lnTo>
                    <a:pt x="198" y="74"/>
                  </a:lnTo>
                  <a:lnTo>
                    <a:pt x="218" y="55"/>
                  </a:lnTo>
                  <a:lnTo>
                    <a:pt x="228" y="39"/>
                  </a:lnTo>
                  <a:lnTo>
                    <a:pt x="236" y="12"/>
                  </a:lnTo>
                  <a:lnTo>
                    <a:pt x="214" y="1"/>
                  </a:lnTo>
                  <a:lnTo>
                    <a:pt x="196" y="0"/>
                  </a:lnTo>
                  <a:lnTo>
                    <a:pt x="172" y="6"/>
                  </a:lnTo>
                  <a:lnTo>
                    <a:pt x="119" y="29"/>
                  </a:lnTo>
                  <a:lnTo>
                    <a:pt x="105" y="37"/>
                  </a:lnTo>
                  <a:lnTo>
                    <a:pt x="83" y="5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20" name="Freeform 122">
              <a:extLst>
                <a:ext uri="{FF2B5EF4-FFF2-40B4-BE49-F238E27FC236}">
                  <a16:creationId xmlns:a16="http://schemas.microsoft.com/office/drawing/2014/main" id="{B0213C49-51B1-2421-303F-43CA469E0659}"/>
                </a:ext>
              </a:extLst>
            </p:cNvPr>
            <p:cNvSpPr>
              <a:spLocks/>
            </p:cNvSpPr>
            <p:nvPr/>
          </p:nvSpPr>
          <p:spPr bwMode="auto">
            <a:xfrm>
              <a:off x="2046" y="2939"/>
              <a:ext cx="135" cy="68"/>
            </a:xfrm>
            <a:custGeom>
              <a:avLst/>
              <a:gdLst>
                <a:gd name="T0" fmla="*/ 129 w 135"/>
                <a:gd name="T1" fmla="*/ 6 h 68"/>
                <a:gd name="T2" fmla="*/ 118 w 135"/>
                <a:gd name="T3" fmla="*/ 0 h 68"/>
                <a:gd name="T4" fmla="*/ 87 w 135"/>
                <a:gd name="T5" fmla="*/ 9 h 68"/>
                <a:gd name="T6" fmla="*/ 41 w 135"/>
                <a:gd name="T7" fmla="*/ 27 h 68"/>
                <a:gd name="T8" fmla="*/ 0 w 135"/>
                <a:gd name="T9" fmla="*/ 56 h 68"/>
                <a:gd name="T10" fmla="*/ 4 w 135"/>
                <a:gd name="T11" fmla="*/ 67 h 68"/>
                <a:gd name="T12" fmla="*/ 54 w 135"/>
                <a:gd name="T13" fmla="*/ 62 h 68"/>
                <a:gd name="T14" fmla="*/ 78 w 135"/>
                <a:gd name="T15" fmla="*/ 53 h 68"/>
                <a:gd name="T16" fmla="*/ 100 w 135"/>
                <a:gd name="T17" fmla="*/ 44 h 68"/>
                <a:gd name="T18" fmla="*/ 134 w 135"/>
                <a:gd name="T19" fmla="*/ 17 h 68"/>
                <a:gd name="T20" fmla="*/ 129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129" y="6"/>
                  </a:moveTo>
                  <a:lnTo>
                    <a:pt x="118" y="0"/>
                  </a:lnTo>
                  <a:lnTo>
                    <a:pt x="87" y="9"/>
                  </a:lnTo>
                  <a:lnTo>
                    <a:pt x="41" y="27"/>
                  </a:lnTo>
                  <a:lnTo>
                    <a:pt x="0" y="56"/>
                  </a:lnTo>
                  <a:lnTo>
                    <a:pt x="4" y="67"/>
                  </a:lnTo>
                  <a:lnTo>
                    <a:pt x="54" y="62"/>
                  </a:lnTo>
                  <a:lnTo>
                    <a:pt x="78" y="53"/>
                  </a:lnTo>
                  <a:lnTo>
                    <a:pt x="100" y="44"/>
                  </a:lnTo>
                  <a:lnTo>
                    <a:pt x="134" y="17"/>
                  </a:lnTo>
                  <a:lnTo>
                    <a:pt x="12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50" name="Group 123">
            <a:extLst>
              <a:ext uri="{FF2B5EF4-FFF2-40B4-BE49-F238E27FC236}">
                <a16:creationId xmlns:a16="http://schemas.microsoft.com/office/drawing/2014/main" id="{04A0A6C6-6B60-AB0C-DBAF-966CFAC9436A}"/>
              </a:ext>
            </a:extLst>
          </p:cNvPr>
          <p:cNvGrpSpPr>
            <a:grpSpLocks/>
          </p:cNvGrpSpPr>
          <p:nvPr/>
        </p:nvGrpSpPr>
        <p:grpSpPr bwMode="auto">
          <a:xfrm>
            <a:off x="4670425" y="4849813"/>
            <a:ext cx="401638" cy="158750"/>
            <a:chOff x="1974" y="2903"/>
            <a:chExt cx="253" cy="100"/>
          </a:xfrm>
        </p:grpSpPr>
        <p:sp>
          <p:nvSpPr>
            <p:cNvPr id="86717" name="Freeform 124">
              <a:extLst>
                <a:ext uri="{FF2B5EF4-FFF2-40B4-BE49-F238E27FC236}">
                  <a16:creationId xmlns:a16="http://schemas.microsoft.com/office/drawing/2014/main" id="{1BD99D38-FF83-A98B-EE9A-BEF6D233FD69}"/>
                </a:ext>
              </a:extLst>
            </p:cNvPr>
            <p:cNvSpPr>
              <a:spLocks/>
            </p:cNvSpPr>
            <p:nvPr/>
          </p:nvSpPr>
          <p:spPr bwMode="auto">
            <a:xfrm>
              <a:off x="1974" y="2903"/>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18" name="Freeform 125">
              <a:extLst>
                <a:ext uri="{FF2B5EF4-FFF2-40B4-BE49-F238E27FC236}">
                  <a16:creationId xmlns:a16="http://schemas.microsoft.com/office/drawing/2014/main" id="{19DA5B62-E1F0-CC6D-11A1-CB6348F93CB3}"/>
                </a:ext>
              </a:extLst>
            </p:cNvPr>
            <p:cNvSpPr>
              <a:spLocks/>
            </p:cNvSpPr>
            <p:nvPr/>
          </p:nvSpPr>
          <p:spPr bwMode="auto">
            <a:xfrm>
              <a:off x="2044" y="2938"/>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51" name="Group 126">
            <a:extLst>
              <a:ext uri="{FF2B5EF4-FFF2-40B4-BE49-F238E27FC236}">
                <a16:creationId xmlns:a16="http://schemas.microsoft.com/office/drawing/2014/main" id="{E2807022-7ECF-35F2-E970-BF1BA6372405}"/>
              </a:ext>
            </a:extLst>
          </p:cNvPr>
          <p:cNvGrpSpPr>
            <a:grpSpLocks/>
          </p:cNvGrpSpPr>
          <p:nvPr/>
        </p:nvGrpSpPr>
        <p:grpSpPr bwMode="auto">
          <a:xfrm>
            <a:off x="5808663" y="4752976"/>
            <a:ext cx="303212" cy="341313"/>
            <a:chOff x="2691" y="2842"/>
            <a:chExt cx="191" cy="215"/>
          </a:xfrm>
        </p:grpSpPr>
        <p:sp>
          <p:nvSpPr>
            <p:cNvPr id="86715" name="Freeform 127">
              <a:extLst>
                <a:ext uri="{FF2B5EF4-FFF2-40B4-BE49-F238E27FC236}">
                  <a16:creationId xmlns:a16="http://schemas.microsoft.com/office/drawing/2014/main" id="{4F3415FD-24BB-647D-6E11-48DC17E21786}"/>
                </a:ext>
              </a:extLst>
            </p:cNvPr>
            <p:cNvSpPr>
              <a:spLocks/>
            </p:cNvSpPr>
            <p:nvPr/>
          </p:nvSpPr>
          <p:spPr bwMode="auto">
            <a:xfrm>
              <a:off x="2691" y="2842"/>
              <a:ext cx="191" cy="215"/>
            </a:xfrm>
            <a:custGeom>
              <a:avLst/>
              <a:gdLst>
                <a:gd name="T0" fmla="*/ 113 w 191"/>
                <a:gd name="T1" fmla="*/ 62 h 215"/>
                <a:gd name="T2" fmla="*/ 92 w 191"/>
                <a:gd name="T3" fmla="*/ 36 h 215"/>
                <a:gd name="T4" fmla="*/ 56 w 191"/>
                <a:gd name="T5" fmla="*/ 10 h 215"/>
                <a:gd name="T6" fmla="*/ 45 w 191"/>
                <a:gd name="T7" fmla="*/ 8 h 215"/>
                <a:gd name="T8" fmla="*/ 26 w 191"/>
                <a:gd name="T9" fmla="*/ 0 h 215"/>
                <a:gd name="T10" fmla="*/ 5 w 191"/>
                <a:gd name="T11" fmla="*/ 33 h 215"/>
                <a:gd name="T12" fmla="*/ 0 w 191"/>
                <a:gd name="T13" fmla="*/ 76 h 215"/>
                <a:gd name="T14" fmla="*/ 18 w 191"/>
                <a:gd name="T15" fmla="*/ 113 h 215"/>
                <a:gd name="T16" fmla="*/ 33 w 191"/>
                <a:gd name="T17" fmla="*/ 143 h 215"/>
                <a:gd name="T18" fmla="*/ 83 w 191"/>
                <a:gd name="T19" fmla="*/ 199 h 215"/>
                <a:gd name="T20" fmla="*/ 110 w 191"/>
                <a:gd name="T21" fmla="*/ 211 h 215"/>
                <a:gd name="T22" fmla="*/ 135 w 191"/>
                <a:gd name="T23" fmla="*/ 214 h 215"/>
                <a:gd name="T24" fmla="*/ 174 w 191"/>
                <a:gd name="T25" fmla="*/ 209 h 215"/>
                <a:gd name="T26" fmla="*/ 188 w 191"/>
                <a:gd name="T27" fmla="*/ 180 h 215"/>
                <a:gd name="T28" fmla="*/ 190 w 191"/>
                <a:gd name="T29" fmla="*/ 160 h 215"/>
                <a:gd name="T30" fmla="*/ 180 w 191"/>
                <a:gd name="T31" fmla="*/ 137 h 215"/>
                <a:gd name="T32" fmla="*/ 145 w 191"/>
                <a:gd name="T33" fmla="*/ 90 h 215"/>
                <a:gd name="T34" fmla="*/ 133 w 191"/>
                <a:gd name="T35" fmla="*/ 79 h 215"/>
                <a:gd name="T36" fmla="*/ 113 w 191"/>
                <a:gd name="T37" fmla="*/ 62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215"/>
                <a:gd name="T59" fmla="*/ 191 w 191"/>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215">
                  <a:moveTo>
                    <a:pt x="113" y="62"/>
                  </a:moveTo>
                  <a:lnTo>
                    <a:pt x="92" y="36"/>
                  </a:lnTo>
                  <a:lnTo>
                    <a:pt x="56" y="10"/>
                  </a:lnTo>
                  <a:lnTo>
                    <a:pt x="45" y="8"/>
                  </a:lnTo>
                  <a:lnTo>
                    <a:pt x="26" y="0"/>
                  </a:lnTo>
                  <a:lnTo>
                    <a:pt x="5" y="33"/>
                  </a:lnTo>
                  <a:lnTo>
                    <a:pt x="0" y="76"/>
                  </a:lnTo>
                  <a:lnTo>
                    <a:pt x="18" y="113"/>
                  </a:lnTo>
                  <a:lnTo>
                    <a:pt x="33" y="143"/>
                  </a:lnTo>
                  <a:lnTo>
                    <a:pt x="83" y="199"/>
                  </a:lnTo>
                  <a:lnTo>
                    <a:pt x="110" y="211"/>
                  </a:lnTo>
                  <a:lnTo>
                    <a:pt x="135" y="214"/>
                  </a:lnTo>
                  <a:lnTo>
                    <a:pt x="174" y="209"/>
                  </a:lnTo>
                  <a:lnTo>
                    <a:pt x="188" y="180"/>
                  </a:lnTo>
                  <a:lnTo>
                    <a:pt x="190" y="160"/>
                  </a:lnTo>
                  <a:lnTo>
                    <a:pt x="180" y="137"/>
                  </a:lnTo>
                  <a:lnTo>
                    <a:pt x="145" y="90"/>
                  </a:lnTo>
                  <a:lnTo>
                    <a:pt x="133" y="79"/>
                  </a:lnTo>
                  <a:lnTo>
                    <a:pt x="113" y="62"/>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16" name="Freeform 128">
              <a:extLst>
                <a:ext uri="{FF2B5EF4-FFF2-40B4-BE49-F238E27FC236}">
                  <a16:creationId xmlns:a16="http://schemas.microsoft.com/office/drawing/2014/main" id="{C4461C55-9C38-B5F5-6DE6-A8E6FC6C2DF1}"/>
                </a:ext>
              </a:extLst>
            </p:cNvPr>
            <p:cNvSpPr>
              <a:spLocks/>
            </p:cNvSpPr>
            <p:nvPr/>
          </p:nvSpPr>
          <p:spPr bwMode="auto">
            <a:xfrm>
              <a:off x="2716" y="2881"/>
              <a:ext cx="101" cy="128"/>
            </a:xfrm>
            <a:custGeom>
              <a:avLst/>
              <a:gdLst>
                <a:gd name="T0" fmla="*/ 91 w 101"/>
                <a:gd name="T1" fmla="*/ 117 h 128"/>
                <a:gd name="T2" fmla="*/ 100 w 101"/>
                <a:gd name="T3" fmla="*/ 101 h 128"/>
                <a:gd name="T4" fmla="*/ 86 w 101"/>
                <a:gd name="T5" fmla="*/ 72 h 128"/>
                <a:gd name="T6" fmla="*/ 59 w 101"/>
                <a:gd name="T7" fmla="*/ 30 h 128"/>
                <a:gd name="T8" fmla="*/ 16 w 101"/>
                <a:gd name="T9" fmla="*/ 0 h 128"/>
                <a:gd name="T10" fmla="*/ 0 w 101"/>
                <a:gd name="T11" fmla="*/ 10 h 128"/>
                <a:gd name="T12" fmla="*/ 10 w 101"/>
                <a:gd name="T13" fmla="*/ 62 h 128"/>
                <a:gd name="T14" fmla="*/ 23 w 101"/>
                <a:gd name="T15" fmla="*/ 83 h 128"/>
                <a:gd name="T16" fmla="*/ 36 w 101"/>
                <a:gd name="T17" fmla="*/ 103 h 128"/>
                <a:gd name="T18" fmla="*/ 75 w 101"/>
                <a:gd name="T19" fmla="*/ 127 h 128"/>
                <a:gd name="T20" fmla="*/ 91 w 101"/>
                <a:gd name="T21" fmla="*/ 11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28"/>
                <a:gd name="T35" fmla="*/ 101 w 101"/>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28">
                  <a:moveTo>
                    <a:pt x="91" y="117"/>
                  </a:moveTo>
                  <a:lnTo>
                    <a:pt x="100" y="101"/>
                  </a:lnTo>
                  <a:lnTo>
                    <a:pt x="86" y="72"/>
                  </a:lnTo>
                  <a:lnTo>
                    <a:pt x="59" y="30"/>
                  </a:lnTo>
                  <a:lnTo>
                    <a:pt x="16" y="0"/>
                  </a:lnTo>
                  <a:lnTo>
                    <a:pt x="0" y="10"/>
                  </a:lnTo>
                  <a:lnTo>
                    <a:pt x="10" y="62"/>
                  </a:lnTo>
                  <a:lnTo>
                    <a:pt x="23" y="83"/>
                  </a:lnTo>
                  <a:lnTo>
                    <a:pt x="36" y="103"/>
                  </a:lnTo>
                  <a:lnTo>
                    <a:pt x="75" y="127"/>
                  </a:lnTo>
                  <a:lnTo>
                    <a:pt x="91" y="117"/>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52" name="Group 129">
            <a:extLst>
              <a:ext uri="{FF2B5EF4-FFF2-40B4-BE49-F238E27FC236}">
                <a16:creationId xmlns:a16="http://schemas.microsoft.com/office/drawing/2014/main" id="{BEC86F2E-6BAB-F394-057B-FDF5D40CCEBB}"/>
              </a:ext>
            </a:extLst>
          </p:cNvPr>
          <p:cNvGrpSpPr>
            <a:grpSpLocks/>
          </p:cNvGrpSpPr>
          <p:nvPr/>
        </p:nvGrpSpPr>
        <p:grpSpPr bwMode="auto">
          <a:xfrm>
            <a:off x="5905501" y="4713288"/>
            <a:ext cx="327025" cy="296862"/>
            <a:chOff x="2752" y="2817"/>
            <a:chExt cx="206" cy="187"/>
          </a:xfrm>
        </p:grpSpPr>
        <p:sp>
          <p:nvSpPr>
            <p:cNvPr id="86713" name="Freeform 130">
              <a:extLst>
                <a:ext uri="{FF2B5EF4-FFF2-40B4-BE49-F238E27FC236}">
                  <a16:creationId xmlns:a16="http://schemas.microsoft.com/office/drawing/2014/main" id="{49F81D8F-8851-95E8-8908-FDBA7DADBAFB}"/>
                </a:ext>
              </a:extLst>
            </p:cNvPr>
            <p:cNvSpPr>
              <a:spLocks/>
            </p:cNvSpPr>
            <p:nvPr/>
          </p:nvSpPr>
          <p:spPr bwMode="auto">
            <a:xfrm>
              <a:off x="2752" y="2817"/>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14" name="Freeform 131">
              <a:extLst>
                <a:ext uri="{FF2B5EF4-FFF2-40B4-BE49-F238E27FC236}">
                  <a16:creationId xmlns:a16="http://schemas.microsoft.com/office/drawing/2014/main" id="{346B1B62-1FCE-7E80-C3F0-6F0FBE8A1938}"/>
                </a:ext>
              </a:extLst>
            </p:cNvPr>
            <p:cNvSpPr>
              <a:spLocks/>
            </p:cNvSpPr>
            <p:nvPr/>
          </p:nvSpPr>
          <p:spPr bwMode="auto">
            <a:xfrm>
              <a:off x="2811" y="2881"/>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53" name="Group 132">
            <a:extLst>
              <a:ext uri="{FF2B5EF4-FFF2-40B4-BE49-F238E27FC236}">
                <a16:creationId xmlns:a16="http://schemas.microsoft.com/office/drawing/2014/main" id="{1E9D1863-4709-8A1C-9417-3950C73F3E6E}"/>
              </a:ext>
            </a:extLst>
          </p:cNvPr>
          <p:cNvGrpSpPr>
            <a:grpSpLocks/>
          </p:cNvGrpSpPr>
          <p:nvPr/>
        </p:nvGrpSpPr>
        <p:grpSpPr bwMode="auto">
          <a:xfrm>
            <a:off x="6210301" y="4759326"/>
            <a:ext cx="327025" cy="296863"/>
            <a:chOff x="2944" y="2846"/>
            <a:chExt cx="206" cy="187"/>
          </a:xfrm>
        </p:grpSpPr>
        <p:sp>
          <p:nvSpPr>
            <p:cNvPr id="86711" name="Freeform 133">
              <a:extLst>
                <a:ext uri="{FF2B5EF4-FFF2-40B4-BE49-F238E27FC236}">
                  <a16:creationId xmlns:a16="http://schemas.microsoft.com/office/drawing/2014/main" id="{8258DCAE-29D2-481B-87D7-C51760ADADA0}"/>
                </a:ext>
              </a:extLst>
            </p:cNvPr>
            <p:cNvSpPr>
              <a:spLocks/>
            </p:cNvSpPr>
            <p:nvPr/>
          </p:nvSpPr>
          <p:spPr bwMode="auto">
            <a:xfrm>
              <a:off x="2944" y="2846"/>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12" name="Freeform 134">
              <a:extLst>
                <a:ext uri="{FF2B5EF4-FFF2-40B4-BE49-F238E27FC236}">
                  <a16:creationId xmlns:a16="http://schemas.microsoft.com/office/drawing/2014/main" id="{2DA55A7C-4928-1FB6-DD30-8EBE4DC6DCA5}"/>
                </a:ext>
              </a:extLst>
            </p:cNvPr>
            <p:cNvSpPr>
              <a:spLocks/>
            </p:cNvSpPr>
            <p:nvPr/>
          </p:nvSpPr>
          <p:spPr bwMode="auto">
            <a:xfrm>
              <a:off x="3003" y="2910"/>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54" name="Group 135">
            <a:extLst>
              <a:ext uri="{FF2B5EF4-FFF2-40B4-BE49-F238E27FC236}">
                <a16:creationId xmlns:a16="http://schemas.microsoft.com/office/drawing/2014/main" id="{75D74CD1-E3CF-57E6-43BD-596ECD8F74BD}"/>
              </a:ext>
            </a:extLst>
          </p:cNvPr>
          <p:cNvGrpSpPr>
            <a:grpSpLocks/>
          </p:cNvGrpSpPr>
          <p:nvPr/>
        </p:nvGrpSpPr>
        <p:grpSpPr bwMode="auto">
          <a:xfrm>
            <a:off x="6483351" y="4735513"/>
            <a:ext cx="327025" cy="296862"/>
            <a:chOff x="3116" y="2831"/>
            <a:chExt cx="206" cy="187"/>
          </a:xfrm>
        </p:grpSpPr>
        <p:sp>
          <p:nvSpPr>
            <p:cNvPr id="86709" name="Freeform 136">
              <a:extLst>
                <a:ext uri="{FF2B5EF4-FFF2-40B4-BE49-F238E27FC236}">
                  <a16:creationId xmlns:a16="http://schemas.microsoft.com/office/drawing/2014/main" id="{0C94F821-4CA7-6EFD-3B29-4839201CD43C}"/>
                </a:ext>
              </a:extLst>
            </p:cNvPr>
            <p:cNvSpPr>
              <a:spLocks/>
            </p:cNvSpPr>
            <p:nvPr/>
          </p:nvSpPr>
          <p:spPr bwMode="auto">
            <a:xfrm>
              <a:off x="3116" y="2831"/>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10" name="Freeform 137">
              <a:extLst>
                <a:ext uri="{FF2B5EF4-FFF2-40B4-BE49-F238E27FC236}">
                  <a16:creationId xmlns:a16="http://schemas.microsoft.com/office/drawing/2014/main" id="{341C011F-82A3-A6CD-683B-7C17D7A9C4F6}"/>
                </a:ext>
              </a:extLst>
            </p:cNvPr>
            <p:cNvSpPr>
              <a:spLocks/>
            </p:cNvSpPr>
            <p:nvPr/>
          </p:nvSpPr>
          <p:spPr bwMode="auto">
            <a:xfrm>
              <a:off x="3175" y="2895"/>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55" name="Group 138">
            <a:extLst>
              <a:ext uri="{FF2B5EF4-FFF2-40B4-BE49-F238E27FC236}">
                <a16:creationId xmlns:a16="http://schemas.microsoft.com/office/drawing/2014/main" id="{1B398DBB-46C1-6CCC-BA0E-14F73113E3D3}"/>
              </a:ext>
            </a:extLst>
          </p:cNvPr>
          <p:cNvGrpSpPr>
            <a:grpSpLocks/>
          </p:cNvGrpSpPr>
          <p:nvPr/>
        </p:nvGrpSpPr>
        <p:grpSpPr bwMode="auto">
          <a:xfrm>
            <a:off x="6188075" y="4918075"/>
            <a:ext cx="407988" cy="203200"/>
            <a:chOff x="2930" y="2946"/>
            <a:chExt cx="257" cy="128"/>
          </a:xfrm>
        </p:grpSpPr>
        <p:sp>
          <p:nvSpPr>
            <p:cNvPr id="86707" name="Freeform 139">
              <a:extLst>
                <a:ext uri="{FF2B5EF4-FFF2-40B4-BE49-F238E27FC236}">
                  <a16:creationId xmlns:a16="http://schemas.microsoft.com/office/drawing/2014/main" id="{84E6B1D9-9E0B-EDE2-025B-2FF6EB1B02C5}"/>
                </a:ext>
              </a:extLst>
            </p:cNvPr>
            <p:cNvSpPr>
              <a:spLocks/>
            </p:cNvSpPr>
            <p:nvPr/>
          </p:nvSpPr>
          <p:spPr bwMode="auto">
            <a:xfrm>
              <a:off x="2930" y="2946"/>
              <a:ext cx="257" cy="128"/>
            </a:xfrm>
            <a:custGeom>
              <a:avLst/>
              <a:gdLst>
                <a:gd name="T0" fmla="*/ 157 w 257"/>
                <a:gd name="T1" fmla="*/ 16 h 128"/>
                <a:gd name="T2" fmla="*/ 190 w 257"/>
                <a:gd name="T3" fmla="*/ 20 h 128"/>
                <a:gd name="T4" fmla="*/ 231 w 257"/>
                <a:gd name="T5" fmla="*/ 37 h 128"/>
                <a:gd name="T6" fmla="*/ 239 w 257"/>
                <a:gd name="T7" fmla="*/ 45 h 128"/>
                <a:gd name="T8" fmla="*/ 256 w 257"/>
                <a:gd name="T9" fmla="*/ 57 h 128"/>
                <a:gd name="T10" fmla="*/ 239 w 257"/>
                <a:gd name="T11" fmla="*/ 92 h 128"/>
                <a:gd name="T12" fmla="*/ 206 w 257"/>
                <a:gd name="T13" fmla="*/ 120 h 128"/>
                <a:gd name="T14" fmla="*/ 165 w 257"/>
                <a:gd name="T15" fmla="*/ 123 h 128"/>
                <a:gd name="T16" fmla="*/ 132 w 257"/>
                <a:gd name="T17" fmla="*/ 127 h 128"/>
                <a:gd name="T18" fmla="*/ 58 w 257"/>
                <a:gd name="T19" fmla="*/ 115 h 128"/>
                <a:gd name="T20" fmla="*/ 33 w 257"/>
                <a:gd name="T21" fmla="*/ 98 h 128"/>
                <a:gd name="T22" fmla="*/ 17 w 257"/>
                <a:gd name="T23" fmla="*/ 78 h 128"/>
                <a:gd name="T24" fmla="*/ 0 w 257"/>
                <a:gd name="T25" fmla="*/ 43 h 128"/>
                <a:gd name="T26" fmla="*/ 17 w 257"/>
                <a:gd name="T27" fmla="*/ 15 h 128"/>
                <a:gd name="T28" fmla="*/ 33 w 257"/>
                <a:gd name="T29" fmla="*/ 3 h 128"/>
                <a:gd name="T30" fmla="*/ 58 w 257"/>
                <a:gd name="T31" fmla="*/ 0 h 128"/>
                <a:gd name="T32" fmla="*/ 116 w 257"/>
                <a:gd name="T33" fmla="*/ 4 h 128"/>
                <a:gd name="T34" fmla="*/ 132 w 257"/>
                <a:gd name="T35" fmla="*/ 8 h 128"/>
                <a:gd name="T36" fmla="*/ 157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157" y="16"/>
                  </a:moveTo>
                  <a:lnTo>
                    <a:pt x="190" y="20"/>
                  </a:lnTo>
                  <a:lnTo>
                    <a:pt x="231" y="37"/>
                  </a:lnTo>
                  <a:lnTo>
                    <a:pt x="239" y="45"/>
                  </a:lnTo>
                  <a:lnTo>
                    <a:pt x="256" y="57"/>
                  </a:lnTo>
                  <a:lnTo>
                    <a:pt x="239" y="92"/>
                  </a:lnTo>
                  <a:lnTo>
                    <a:pt x="206" y="120"/>
                  </a:lnTo>
                  <a:lnTo>
                    <a:pt x="165" y="123"/>
                  </a:lnTo>
                  <a:lnTo>
                    <a:pt x="132" y="127"/>
                  </a:lnTo>
                  <a:lnTo>
                    <a:pt x="58" y="115"/>
                  </a:lnTo>
                  <a:lnTo>
                    <a:pt x="33" y="98"/>
                  </a:lnTo>
                  <a:lnTo>
                    <a:pt x="17" y="78"/>
                  </a:lnTo>
                  <a:lnTo>
                    <a:pt x="0" y="43"/>
                  </a:lnTo>
                  <a:lnTo>
                    <a:pt x="17" y="15"/>
                  </a:lnTo>
                  <a:lnTo>
                    <a:pt x="33" y="3"/>
                  </a:lnTo>
                  <a:lnTo>
                    <a:pt x="58" y="0"/>
                  </a:lnTo>
                  <a:lnTo>
                    <a:pt x="116" y="4"/>
                  </a:lnTo>
                  <a:lnTo>
                    <a:pt x="132" y="8"/>
                  </a:lnTo>
                  <a:lnTo>
                    <a:pt x="157"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08" name="Freeform 140">
              <a:extLst>
                <a:ext uri="{FF2B5EF4-FFF2-40B4-BE49-F238E27FC236}">
                  <a16:creationId xmlns:a16="http://schemas.microsoft.com/office/drawing/2014/main" id="{92DBE4EE-4BCC-7E36-D287-8F0A9A2E6783}"/>
                </a:ext>
              </a:extLst>
            </p:cNvPr>
            <p:cNvSpPr>
              <a:spLocks/>
            </p:cNvSpPr>
            <p:nvPr/>
          </p:nvSpPr>
          <p:spPr bwMode="auto">
            <a:xfrm>
              <a:off x="3004" y="2990"/>
              <a:ext cx="140" cy="60"/>
            </a:xfrm>
            <a:custGeom>
              <a:avLst/>
              <a:gdLst>
                <a:gd name="T0" fmla="*/ 0 w 140"/>
                <a:gd name="T1" fmla="*/ 20 h 60"/>
                <a:gd name="T2" fmla="*/ 8 w 140"/>
                <a:gd name="T3" fmla="*/ 4 h 60"/>
                <a:gd name="T4" fmla="*/ 41 w 140"/>
                <a:gd name="T5" fmla="*/ 0 h 60"/>
                <a:gd name="T6" fmla="*/ 90 w 140"/>
                <a:gd name="T7" fmla="*/ 0 h 60"/>
                <a:gd name="T8" fmla="*/ 139 w 140"/>
                <a:gd name="T9" fmla="*/ 20 h 60"/>
                <a:gd name="T10" fmla="*/ 139 w 140"/>
                <a:gd name="T11" fmla="*/ 39 h 60"/>
                <a:gd name="T12" fmla="*/ 90 w 140"/>
                <a:gd name="T13" fmla="*/ 59 h 60"/>
                <a:gd name="T14" fmla="*/ 65 w 140"/>
                <a:gd name="T15" fmla="*/ 59 h 60"/>
                <a:gd name="T16" fmla="*/ 41 w 140"/>
                <a:gd name="T17" fmla="*/ 59 h 60"/>
                <a:gd name="T18" fmla="*/ 0 w 140"/>
                <a:gd name="T19" fmla="*/ 39 h 60"/>
                <a:gd name="T20" fmla="*/ 0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0" y="20"/>
                  </a:moveTo>
                  <a:lnTo>
                    <a:pt x="8" y="4"/>
                  </a:lnTo>
                  <a:lnTo>
                    <a:pt x="41" y="0"/>
                  </a:lnTo>
                  <a:lnTo>
                    <a:pt x="90" y="0"/>
                  </a:lnTo>
                  <a:lnTo>
                    <a:pt x="139" y="20"/>
                  </a:lnTo>
                  <a:lnTo>
                    <a:pt x="139" y="39"/>
                  </a:lnTo>
                  <a:lnTo>
                    <a:pt x="90" y="59"/>
                  </a:lnTo>
                  <a:lnTo>
                    <a:pt x="65" y="59"/>
                  </a:lnTo>
                  <a:lnTo>
                    <a:pt x="41" y="59"/>
                  </a:lnTo>
                  <a:lnTo>
                    <a:pt x="0" y="39"/>
                  </a:lnTo>
                  <a:lnTo>
                    <a:pt x="0"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56" name="Group 141">
            <a:extLst>
              <a:ext uri="{FF2B5EF4-FFF2-40B4-BE49-F238E27FC236}">
                <a16:creationId xmlns:a16="http://schemas.microsoft.com/office/drawing/2014/main" id="{6593A72F-E754-1D9A-06C8-D88E1A049340}"/>
              </a:ext>
            </a:extLst>
          </p:cNvPr>
          <p:cNvGrpSpPr>
            <a:grpSpLocks/>
          </p:cNvGrpSpPr>
          <p:nvPr/>
        </p:nvGrpSpPr>
        <p:grpSpPr bwMode="auto">
          <a:xfrm>
            <a:off x="6507164" y="4905376"/>
            <a:ext cx="403225" cy="214313"/>
            <a:chOff x="3131" y="2938"/>
            <a:chExt cx="254" cy="135"/>
          </a:xfrm>
        </p:grpSpPr>
        <p:sp>
          <p:nvSpPr>
            <p:cNvPr id="86705" name="Freeform 142">
              <a:extLst>
                <a:ext uri="{FF2B5EF4-FFF2-40B4-BE49-F238E27FC236}">
                  <a16:creationId xmlns:a16="http://schemas.microsoft.com/office/drawing/2014/main" id="{8C794126-C8ED-A9B9-E6F9-0352C615B0A1}"/>
                </a:ext>
              </a:extLst>
            </p:cNvPr>
            <p:cNvSpPr>
              <a:spLocks/>
            </p:cNvSpPr>
            <p:nvPr/>
          </p:nvSpPr>
          <p:spPr bwMode="auto">
            <a:xfrm>
              <a:off x="3131" y="2938"/>
              <a:ext cx="254" cy="135"/>
            </a:xfrm>
            <a:custGeom>
              <a:avLst/>
              <a:gdLst>
                <a:gd name="T0" fmla="*/ 159 w 254"/>
                <a:gd name="T1" fmla="*/ 27 h 135"/>
                <a:gd name="T2" fmla="*/ 191 w 254"/>
                <a:gd name="T3" fmla="*/ 34 h 135"/>
                <a:gd name="T4" fmla="*/ 231 w 254"/>
                <a:gd name="T5" fmla="*/ 54 h 135"/>
                <a:gd name="T6" fmla="*/ 237 w 254"/>
                <a:gd name="T7" fmla="*/ 63 h 135"/>
                <a:gd name="T8" fmla="*/ 253 w 254"/>
                <a:gd name="T9" fmla="*/ 76 h 135"/>
                <a:gd name="T10" fmla="*/ 233 w 254"/>
                <a:gd name="T11" fmla="*/ 110 h 135"/>
                <a:gd name="T12" fmla="*/ 197 w 254"/>
                <a:gd name="T13" fmla="*/ 134 h 135"/>
                <a:gd name="T14" fmla="*/ 156 w 254"/>
                <a:gd name="T15" fmla="*/ 133 h 135"/>
                <a:gd name="T16" fmla="*/ 123 w 254"/>
                <a:gd name="T17" fmla="*/ 134 h 135"/>
                <a:gd name="T18" fmla="*/ 50 w 254"/>
                <a:gd name="T19" fmla="*/ 114 h 135"/>
                <a:gd name="T20" fmla="*/ 27 w 254"/>
                <a:gd name="T21" fmla="*/ 97 h 135"/>
                <a:gd name="T22" fmla="*/ 13 w 254"/>
                <a:gd name="T23" fmla="*/ 74 h 135"/>
                <a:gd name="T24" fmla="*/ 0 w 254"/>
                <a:gd name="T25" fmla="*/ 38 h 135"/>
                <a:gd name="T26" fmla="*/ 19 w 254"/>
                <a:gd name="T27" fmla="*/ 11 h 135"/>
                <a:gd name="T28" fmla="*/ 37 w 254"/>
                <a:gd name="T29" fmla="*/ 2 h 135"/>
                <a:gd name="T30" fmla="*/ 62 w 254"/>
                <a:gd name="T31" fmla="*/ 0 h 135"/>
                <a:gd name="T32" fmla="*/ 120 w 254"/>
                <a:gd name="T33" fmla="*/ 11 h 135"/>
                <a:gd name="T34" fmla="*/ 135 w 254"/>
                <a:gd name="T35" fmla="*/ 16 h 135"/>
                <a:gd name="T36" fmla="*/ 159 w 254"/>
                <a:gd name="T37" fmla="*/ 27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
                <a:gd name="T58" fmla="*/ 0 h 135"/>
                <a:gd name="T59" fmla="*/ 254 w 254"/>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 h="135">
                  <a:moveTo>
                    <a:pt x="159" y="27"/>
                  </a:moveTo>
                  <a:lnTo>
                    <a:pt x="191" y="34"/>
                  </a:lnTo>
                  <a:lnTo>
                    <a:pt x="231" y="54"/>
                  </a:lnTo>
                  <a:lnTo>
                    <a:pt x="237" y="63"/>
                  </a:lnTo>
                  <a:lnTo>
                    <a:pt x="253" y="76"/>
                  </a:lnTo>
                  <a:lnTo>
                    <a:pt x="233" y="110"/>
                  </a:lnTo>
                  <a:lnTo>
                    <a:pt x="197" y="134"/>
                  </a:lnTo>
                  <a:lnTo>
                    <a:pt x="156" y="133"/>
                  </a:lnTo>
                  <a:lnTo>
                    <a:pt x="123" y="134"/>
                  </a:lnTo>
                  <a:lnTo>
                    <a:pt x="50" y="114"/>
                  </a:lnTo>
                  <a:lnTo>
                    <a:pt x="27" y="97"/>
                  </a:lnTo>
                  <a:lnTo>
                    <a:pt x="13" y="74"/>
                  </a:lnTo>
                  <a:lnTo>
                    <a:pt x="0" y="38"/>
                  </a:lnTo>
                  <a:lnTo>
                    <a:pt x="19" y="11"/>
                  </a:lnTo>
                  <a:lnTo>
                    <a:pt x="37" y="2"/>
                  </a:lnTo>
                  <a:lnTo>
                    <a:pt x="62" y="0"/>
                  </a:lnTo>
                  <a:lnTo>
                    <a:pt x="120" y="11"/>
                  </a:lnTo>
                  <a:lnTo>
                    <a:pt x="135" y="16"/>
                  </a:lnTo>
                  <a:lnTo>
                    <a:pt x="159"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06" name="Freeform 143">
              <a:extLst>
                <a:ext uri="{FF2B5EF4-FFF2-40B4-BE49-F238E27FC236}">
                  <a16:creationId xmlns:a16="http://schemas.microsoft.com/office/drawing/2014/main" id="{6E1C2C4F-4C1E-314F-7F59-AA02EB486A9C}"/>
                </a:ext>
              </a:extLst>
            </p:cNvPr>
            <p:cNvSpPr>
              <a:spLocks/>
            </p:cNvSpPr>
            <p:nvPr/>
          </p:nvSpPr>
          <p:spPr bwMode="auto">
            <a:xfrm>
              <a:off x="3201" y="2987"/>
              <a:ext cx="141" cy="66"/>
            </a:xfrm>
            <a:custGeom>
              <a:avLst/>
              <a:gdLst>
                <a:gd name="T0" fmla="*/ 2 w 141"/>
                <a:gd name="T1" fmla="*/ 16 h 66"/>
                <a:gd name="T2" fmla="*/ 11 w 141"/>
                <a:gd name="T3" fmla="*/ 1 h 66"/>
                <a:gd name="T4" fmla="*/ 45 w 141"/>
                <a:gd name="T5" fmla="*/ 0 h 66"/>
                <a:gd name="T6" fmla="*/ 93 w 141"/>
                <a:gd name="T7" fmla="*/ 6 h 66"/>
                <a:gd name="T8" fmla="*/ 140 w 141"/>
                <a:gd name="T9" fmla="*/ 31 h 66"/>
                <a:gd name="T10" fmla="*/ 138 w 141"/>
                <a:gd name="T11" fmla="*/ 49 h 66"/>
                <a:gd name="T12" fmla="*/ 87 w 141"/>
                <a:gd name="T13" fmla="*/ 65 h 66"/>
                <a:gd name="T14" fmla="*/ 63 w 141"/>
                <a:gd name="T15" fmla="*/ 62 h 66"/>
                <a:gd name="T16" fmla="*/ 38 w 141"/>
                <a:gd name="T17" fmla="*/ 59 h 66"/>
                <a:gd name="T18" fmla="*/ 0 w 141"/>
                <a:gd name="T19" fmla="*/ 35 h 66"/>
                <a:gd name="T20" fmla="*/ 2 w 141"/>
                <a:gd name="T21" fmla="*/ 16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
                <a:gd name="T34" fmla="*/ 0 h 66"/>
                <a:gd name="T35" fmla="*/ 141 w 141"/>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 h="66">
                  <a:moveTo>
                    <a:pt x="2" y="16"/>
                  </a:moveTo>
                  <a:lnTo>
                    <a:pt x="11" y="1"/>
                  </a:lnTo>
                  <a:lnTo>
                    <a:pt x="45" y="0"/>
                  </a:lnTo>
                  <a:lnTo>
                    <a:pt x="93" y="6"/>
                  </a:lnTo>
                  <a:lnTo>
                    <a:pt x="140" y="31"/>
                  </a:lnTo>
                  <a:lnTo>
                    <a:pt x="138" y="49"/>
                  </a:lnTo>
                  <a:lnTo>
                    <a:pt x="87" y="65"/>
                  </a:lnTo>
                  <a:lnTo>
                    <a:pt x="63" y="62"/>
                  </a:lnTo>
                  <a:lnTo>
                    <a:pt x="38" y="59"/>
                  </a:lnTo>
                  <a:lnTo>
                    <a:pt x="0" y="35"/>
                  </a:lnTo>
                  <a:lnTo>
                    <a:pt x="2" y="1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57" name="Group 144">
            <a:extLst>
              <a:ext uri="{FF2B5EF4-FFF2-40B4-BE49-F238E27FC236}">
                <a16:creationId xmlns:a16="http://schemas.microsoft.com/office/drawing/2014/main" id="{5E47D364-9BF1-F3DA-687F-840EA5EB22A0}"/>
              </a:ext>
            </a:extLst>
          </p:cNvPr>
          <p:cNvGrpSpPr>
            <a:grpSpLocks/>
          </p:cNvGrpSpPr>
          <p:nvPr/>
        </p:nvGrpSpPr>
        <p:grpSpPr bwMode="auto">
          <a:xfrm>
            <a:off x="5916614" y="4835526"/>
            <a:ext cx="376237" cy="206375"/>
            <a:chOff x="2759" y="2894"/>
            <a:chExt cx="237" cy="130"/>
          </a:xfrm>
        </p:grpSpPr>
        <p:sp>
          <p:nvSpPr>
            <p:cNvPr id="86703" name="Freeform 145">
              <a:extLst>
                <a:ext uri="{FF2B5EF4-FFF2-40B4-BE49-F238E27FC236}">
                  <a16:creationId xmlns:a16="http://schemas.microsoft.com/office/drawing/2014/main" id="{AF19F872-3FF1-0467-4496-79DB26DF8A62}"/>
                </a:ext>
              </a:extLst>
            </p:cNvPr>
            <p:cNvSpPr>
              <a:spLocks/>
            </p:cNvSpPr>
            <p:nvPr/>
          </p:nvSpPr>
          <p:spPr bwMode="auto">
            <a:xfrm>
              <a:off x="2759" y="2894"/>
              <a:ext cx="237" cy="130"/>
            </a:xfrm>
            <a:custGeom>
              <a:avLst/>
              <a:gdLst>
                <a:gd name="T0" fmla="*/ 83 w 237"/>
                <a:gd name="T1" fmla="*/ 50 h 130"/>
                <a:gd name="T2" fmla="*/ 53 w 237"/>
                <a:gd name="T3" fmla="*/ 65 h 130"/>
                <a:gd name="T4" fmla="*/ 19 w 237"/>
                <a:gd name="T5" fmla="*/ 88 h 130"/>
                <a:gd name="T6" fmla="*/ 13 w 237"/>
                <a:gd name="T7" fmla="*/ 96 h 130"/>
                <a:gd name="T8" fmla="*/ 0 w 237"/>
                <a:gd name="T9" fmla="*/ 108 h 130"/>
                <a:gd name="T10" fmla="*/ 23 w 237"/>
                <a:gd name="T11" fmla="*/ 123 h 130"/>
                <a:gd name="T12" fmla="*/ 61 w 237"/>
                <a:gd name="T13" fmla="*/ 129 h 130"/>
                <a:gd name="T14" fmla="*/ 100 w 237"/>
                <a:gd name="T15" fmla="*/ 116 h 130"/>
                <a:gd name="T16" fmla="*/ 132 w 237"/>
                <a:gd name="T17" fmla="*/ 107 h 130"/>
                <a:gd name="T18" fmla="*/ 198 w 237"/>
                <a:gd name="T19" fmla="*/ 74 h 130"/>
                <a:gd name="T20" fmla="*/ 218 w 237"/>
                <a:gd name="T21" fmla="*/ 55 h 130"/>
                <a:gd name="T22" fmla="*/ 228 w 237"/>
                <a:gd name="T23" fmla="*/ 39 h 130"/>
                <a:gd name="T24" fmla="*/ 236 w 237"/>
                <a:gd name="T25" fmla="*/ 12 h 130"/>
                <a:gd name="T26" fmla="*/ 214 w 237"/>
                <a:gd name="T27" fmla="*/ 1 h 130"/>
                <a:gd name="T28" fmla="*/ 196 w 237"/>
                <a:gd name="T29" fmla="*/ 0 h 130"/>
                <a:gd name="T30" fmla="*/ 172 w 237"/>
                <a:gd name="T31" fmla="*/ 6 h 130"/>
                <a:gd name="T32" fmla="*/ 119 w 237"/>
                <a:gd name="T33" fmla="*/ 29 h 130"/>
                <a:gd name="T34" fmla="*/ 105 w 237"/>
                <a:gd name="T35" fmla="*/ 37 h 130"/>
                <a:gd name="T36" fmla="*/ 83 w 237"/>
                <a:gd name="T37" fmla="*/ 5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0"/>
                <a:gd name="T59" fmla="*/ 237 w 237"/>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0">
                  <a:moveTo>
                    <a:pt x="83" y="50"/>
                  </a:moveTo>
                  <a:lnTo>
                    <a:pt x="53" y="65"/>
                  </a:lnTo>
                  <a:lnTo>
                    <a:pt x="19" y="88"/>
                  </a:lnTo>
                  <a:lnTo>
                    <a:pt x="13" y="96"/>
                  </a:lnTo>
                  <a:lnTo>
                    <a:pt x="0" y="108"/>
                  </a:lnTo>
                  <a:lnTo>
                    <a:pt x="23" y="123"/>
                  </a:lnTo>
                  <a:lnTo>
                    <a:pt x="61" y="129"/>
                  </a:lnTo>
                  <a:lnTo>
                    <a:pt x="100" y="116"/>
                  </a:lnTo>
                  <a:lnTo>
                    <a:pt x="132" y="107"/>
                  </a:lnTo>
                  <a:lnTo>
                    <a:pt x="198" y="74"/>
                  </a:lnTo>
                  <a:lnTo>
                    <a:pt x="218" y="55"/>
                  </a:lnTo>
                  <a:lnTo>
                    <a:pt x="228" y="39"/>
                  </a:lnTo>
                  <a:lnTo>
                    <a:pt x="236" y="12"/>
                  </a:lnTo>
                  <a:lnTo>
                    <a:pt x="214" y="1"/>
                  </a:lnTo>
                  <a:lnTo>
                    <a:pt x="196" y="0"/>
                  </a:lnTo>
                  <a:lnTo>
                    <a:pt x="172" y="6"/>
                  </a:lnTo>
                  <a:lnTo>
                    <a:pt x="119" y="29"/>
                  </a:lnTo>
                  <a:lnTo>
                    <a:pt x="105" y="37"/>
                  </a:lnTo>
                  <a:lnTo>
                    <a:pt x="83" y="5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04" name="Freeform 146">
              <a:extLst>
                <a:ext uri="{FF2B5EF4-FFF2-40B4-BE49-F238E27FC236}">
                  <a16:creationId xmlns:a16="http://schemas.microsoft.com/office/drawing/2014/main" id="{AE7BC87B-FD67-3D1E-4FAD-47CD6C18AC1D}"/>
                </a:ext>
              </a:extLst>
            </p:cNvPr>
            <p:cNvSpPr>
              <a:spLocks/>
            </p:cNvSpPr>
            <p:nvPr/>
          </p:nvSpPr>
          <p:spPr bwMode="auto">
            <a:xfrm>
              <a:off x="2799" y="2936"/>
              <a:ext cx="135" cy="68"/>
            </a:xfrm>
            <a:custGeom>
              <a:avLst/>
              <a:gdLst>
                <a:gd name="T0" fmla="*/ 129 w 135"/>
                <a:gd name="T1" fmla="*/ 6 h 68"/>
                <a:gd name="T2" fmla="*/ 118 w 135"/>
                <a:gd name="T3" fmla="*/ 0 h 68"/>
                <a:gd name="T4" fmla="*/ 87 w 135"/>
                <a:gd name="T5" fmla="*/ 9 h 68"/>
                <a:gd name="T6" fmla="*/ 41 w 135"/>
                <a:gd name="T7" fmla="*/ 27 h 68"/>
                <a:gd name="T8" fmla="*/ 0 w 135"/>
                <a:gd name="T9" fmla="*/ 56 h 68"/>
                <a:gd name="T10" fmla="*/ 4 w 135"/>
                <a:gd name="T11" fmla="*/ 67 h 68"/>
                <a:gd name="T12" fmla="*/ 54 w 135"/>
                <a:gd name="T13" fmla="*/ 62 h 68"/>
                <a:gd name="T14" fmla="*/ 78 w 135"/>
                <a:gd name="T15" fmla="*/ 53 h 68"/>
                <a:gd name="T16" fmla="*/ 100 w 135"/>
                <a:gd name="T17" fmla="*/ 44 h 68"/>
                <a:gd name="T18" fmla="*/ 134 w 135"/>
                <a:gd name="T19" fmla="*/ 17 h 68"/>
                <a:gd name="T20" fmla="*/ 129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129" y="6"/>
                  </a:moveTo>
                  <a:lnTo>
                    <a:pt x="118" y="0"/>
                  </a:lnTo>
                  <a:lnTo>
                    <a:pt x="87" y="9"/>
                  </a:lnTo>
                  <a:lnTo>
                    <a:pt x="41" y="27"/>
                  </a:lnTo>
                  <a:lnTo>
                    <a:pt x="0" y="56"/>
                  </a:lnTo>
                  <a:lnTo>
                    <a:pt x="4" y="67"/>
                  </a:lnTo>
                  <a:lnTo>
                    <a:pt x="54" y="62"/>
                  </a:lnTo>
                  <a:lnTo>
                    <a:pt x="78" y="53"/>
                  </a:lnTo>
                  <a:lnTo>
                    <a:pt x="100" y="44"/>
                  </a:lnTo>
                  <a:lnTo>
                    <a:pt x="134" y="17"/>
                  </a:lnTo>
                  <a:lnTo>
                    <a:pt x="12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58" name="Group 147">
            <a:extLst>
              <a:ext uri="{FF2B5EF4-FFF2-40B4-BE49-F238E27FC236}">
                <a16:creationId xmlns:a16="http://schemas.microsoft.com/office/drawing/2014/main" id="{C6C9426A-A6F3-8C8D-A5F6-C8E63259A280}"/>
              </a:ext>
            </a:extLst>
          </p:cNvPr>
          <p:cNvGrpSpPr>
            <a:grpSpLocks/>
          </p:cNvGrpSpPr>
          <p:nvPr/>
        </p:nvGrpSpPr>
        <p:grpSpPr bwMode="auto">
          <a:xfrm>
            <a:off x="5916614" y="4946650"/>
            <a:ext cx="401637" cy="158750"/>
            <a:chOff x="2759" y="2964"/>
            <a:chExt cx="253" cy="100"/>
          </a:xfrm>
        </p:grpSpPr>
        <p:sp>
          <p:nvSpPr>
            <p:cNvPr id="86701" name="Freeform 148">
              <a:extLst>
                <a:ext uri="{FF2B5EF4-FFF2-40B4-BE49-F238E27FC236}">
                  <a16:creationId xmlns:a16="http://schemas.microsoft.com/office/drawing/2014/main" id="{825F6514-D750-FCBD-76A2-A55B24345594}"/>
                </a:ext>
              </a:extLst>
            </p:cNvPr>
            <p:cNvSpPr>
              <a:spLocks/>
            </p:cNvSpPr>
            <p:nvPr/>
          </p:nvSpPr>
          <p:spPr bwMode="auto">
            <a:xfrm>
              <a:off x="2759" y="2964"/>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02" name="Freeform 149">
              <a:extLst>
                <a:ext uri="{FF2B5EF4-FFF2-40B4-BE49-F238E27FC236}">
                  <a16:creationId xmlns:a16="http://schemas.microsoft.com/office/drawing/2014/main" id="{683F64F5-FA7C-28A6-E316-12AC0D2CF6AC}"/>
                </a:ext>
              </a:extLst>
            </p:cNvPr>
            <p:cNvSpPr>
              <a:spLocks/>
            </p:cNvSpPr>
            <p:nvPr/>
          </p:nvSpPr>
          <p:spPr bwMode="auto">
            <a:xfrm>
              <a:off x="2829" y="2999"/>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59" name="Group 150">
            <a:extLst>
              <a:ext uri="{FF2B5EF4-FFF2-40B4-BE49-F238E27FC236}">
                <a16:creationId xmlns:a16="http://schemas.microsoft.com/office/drawing/2014/main" id="{56EB39F6-0FEC-2F4D-6051-05658B292C3B}"/>
              </a:ext>
            </a:extLst>
          </p:cNvPr>
          <p:cNvGrpSpPr>
            <a:grpSpLocks/>
          </p:cNvGrpSpPr>
          <p:nvPr/>
        </p:nvGrpSpPr>
        <p:grpSpPr bwMode="auto">
          <a:xfrm>
            <a:off x="6643689" y="4783138"/>
            <a:ext cx="401637" cy="158750"/>
            <a:chOff x="3217" y="2861"/>
            <a:chExt cx="253" cy="100"/>
          </a:xfrm>
        </p:grpSpPr>
        <p:sp>
          <p:nvSpPr>
            <p:cNvPr id="86699" name="Freeform 151">
              <a:extLst>
                <a:ext uri="{FF2B5EF4-FFF2-40B4-BE49-F238E27FC236}">
                  <a16:creationId xmlns:a16="http://schemas.microsoft.com/office/drawing/2014/main" id="{F69E1991-D93A-C21B-C144-145D34C4F9CB}"/>
                </a:ext>
              </a:extLst>
            </p:cNvPr>
            <p:cNvSpPr>
              <a:spLocks/>
            </p:cNvSpPr>
            <p:nvPr/>
          </p:nvSpPr>
          <p:spPr bwMode="auto">
            <a:xfrm>
              <a:off x="3217" y="2861"/>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700" name="Freeform 152">
              <a:extLst>
                <a:ext uri="{FF2B5EF4-FFF2-40B4-BE49-F238E27FC236}">
                  <a16:creationId xmlns:a16="http://schemas.microsoft.com/office/drawing/2014/main" id="{0B367ACB-A61B-6B33-0011-D780333FAFE8}"/>
                </a:ext>
              </a:extLst>
            </p:cNvPr>
            <p:cNvSpPr>
              <a:spLocks/>
            </p:cNvSpPr>
            <p:nvPr/>
          </p:nvSpPr>
          <p:spPr bwMode="auto">
            <a:xfrm>
              <a:off x="3287" y="2896"/>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60" name="Group 153">
            <a:extLst>
              <a:ext uri="{FF2B5EF4-FFF2-40B4-BE49-F238E27FC236}">
                <a16:creationId xmlns:a16="http://schemas.microsoft.com/office/drawing/2014/main" id="{D7F967DB-B791-3C09-65F7-CA5870CBFBC4}"/>
              </a:ext>
            </a:extLst>
          </p:cNvPr>
          <p:cNvGrpSpPr>
            <a:grpSpLocks/>
          </p:cNvGrpSpPr>
          <p:nvPr/>
        </p:nvGrpSpPr>
        <p:grpSpPr bwMode="auto">
          <a:xfrm>
            <a:off x="6734176" y="4803776"/>
            <a:ext cx="327025" cy="296863"/>
            <a:chOff x="3274" y="2874"/>
            <a:chExt cx="206" cy="187"/>
          </a:xfrm>
        </p:grpSpPr>
        <p:sp>
          <p:nvSpPr>
            <p:cNvPr id="86697" name="Freeform 154">
              <a:extLst>
                <a:ext uri="{FF2B5EF4-FFF2-40B4-BE49-F238E27FC236}">
                  <a16:creationId xmlns:a16="http://schemas.microsoft.com/office/drawing/2014/main" id="{B5FE4BEE-1D7C-FE52-F3CC-C9B62D1C8B17}"/>
                </a:ext>
              </a:extLst>
            </p:cNvPr>
            <p:cNvSpPr>
              <a:spLocks/>
            </p:cNvSpPr>
            <p:nvPr/>
          </p:nvSpPr>
          <p:spPr bwMode="auto">
            <a:xfrm>
              <a:off x="3274" y="2874"/>
              <a:ext cx="206" cy="187"/>
            </a:xfrm>
            <a:custGeom>
              <a:avLst/>
              <a:gdLst>
                <a:gd name="T0" fmla="*/ 79 w 206"/>
                <a:gd name="T1" fmla="*/ 23 h 187"/>
                <a:gd name="T2" fmla="*/ 53 w 206"/>
                <a:gd name="T3" fmla="*/ 29 h 187"/>
                <a:gd name="T4" fmla="*/ 20 w 206"/>
                <a:gd name="T5" fmla="*/ 52 h 187"/>
                <a:gd name="T6" fmla="*/ 13 w 206"/>
                <a:gd name="T7" fmla="*/ 64 h 187"/>
                <a:gd name="T8" fmla="*/ 0 w 206"/>
                <a:gd name="T9" fmla="*/ 81 h 187"/>
                <a:gd name="T10" fmla="*/ 13 w 206"/>
                <a:gd name="T11" fmla="*/ 134 h 187"/>
                <a:gd name="T12" fmla="*/ 40 w 206"/>
                <a:gd name="T13" fmla="*/ 175 h 187"/>
                <a:gd name="T14" fmla="*/ 73 w 206"/>
                <a:gd name="T15" fmla="*/ 181 h 187"/>
                <a:gd name="T16" fmla="*/ 99 w 206"/>
                <a:gd name="T17" fmla="*/ 186 h 187"/>
                <a:gd name="T18" fmla="*/ 159 w 206"/>
                <a:gd name="T19" fmla="*/ 169 h 187"/>
                <a:gd name="T20" fmla="*/ 178 w 206"/>
                <a:gd name="T21" fmla="*/ 146 h 187"/>
                <a:gd name="T22" fmla="*/ 192 w 206"/>
                <a:gd name="T23" fmla="*/ 116 h 187"/>
                <a:gd name="T24" fmla="*/ 205 w 206"/>
                <a:gd name="T25" fmla="*/ 64 h 187"/>
                <a:gd name="T26" fmla="*/ 192 w 206"/>
                <a:gd name="T27" fmla="*/ 23 h 187"/>
                <a:gd name="T28" fmla="*/ 178 w 206"/>
                <a:gd name="T29" fmla="*/ 5 h 187"/>
                <a:gd name="T30" fmla="*/ 159 w 206"/>
                <a:gd name="T31" fmla="*/ 0 h 187"/>
                <a:gd name="T32" fmla="*/ 112 w 206"/>
                <a:gd name="T33" fmla="*/ 5 h 187"/>
                <a:gd name="T34" fmla="*/ 99 w 206"/>
                <a:gd name="T35" fmla="*/ 11 h 187"/>
                <a:gd name="T36" fmla="*/ 79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79" y="23"/>
                  </a:moveTo>
                  <a:lnTo>
                    <a:pt x="53" y="29"/>
                  </a:lnTo>
                  <a:lnTo>
                    <a:pt x="20" y="52"/>
                  </a:lnTo>
                  <a:lnTo>
                    <a:pt x="13" y="64"/>
                  </a:lnTo>
                  <a:lnTo>
                    <a:pt x="0" y="81"/>
                  </a:lnTo>
                  <a:lnTo>
                    <a:pt x="13" y="134"/>
                  </a:lnTo>
                  <a:lnTo>
                    <a:pt x="40" y="175"/>
                  </a:lnTo>
                  <a:lnTo>
                    <a:pt x="73" y="181"/>
                  </a:lnTo>
                  <a:lnTo>
                    <a:pt x="99" y="186"/>
                  </a:lnTo>
                  <a:lnTo>
                    <a:pt x="159" y="169"/>
                  </a:lnTo>
                  <a:lnTo>
                    <a:pt x="178" y="146"/>
                  </a:lnTo>
                  <a:lnTo>
                    <a:pt x="192" y="116"/>
                  </a:lnTo>
                  <a:lnTo>
                    <a:pt x="205" y="64"/>
                  </a:lnTo>
                  <a:lnTo>
                    <a:pt x="192" y="23"/>
                  </a:lnTo>
                  <a:lnTo>
                    <a:pt x="178" y="5"/>
                  </a:lnTo>
                  <a:lnTo>
                    <a:pt x="159" y="0"/>
                  </a:lnTo>
                  <a:lnTo>
                    <a:pt x="112" y="5"/>
                  </a:lnTo>
                  <a:lnTo>
                    <a:pt x="99" y="11"/>
                  </a:lnTo>
                  <a:lnTo>
                    <a:pt x="79"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98" name="Freeform 155">
              <a:extLst>
                <a:ext uri="{FF2B5EF4-FFF2-40B4-BE49-F238E27FC236}">
                  <a16:creationId xmlns:a16="http://schemas.microsoft.com/office/drawing/2014/main" id="{D02E28B0-7562-44C5-C006-C3FD595ABAC2}"/>
                </a:ext>
              </a:extLst>
            </p:cNvPr>
            <p:cNvSpPr>
              <a:spLocks/>
            </p:cNvSpPr>
            <p:nvPr/>
          </p:nvSpPr>
          <p:spPr bwMode="auto">
            <a:xfrm>
              <a:off x="3307" y="2938"/>
              <a:ext cx="113" cy="88"/>
            </a:xfrm>
            <a:custGeom>
              <a:avLst/>
              <a:gdLst>
                <a:gd name="T0" fmla="*/ 112 w 113"/>
                <a:gd name="T1" fmla="*/ 29 h 88"/>
                <a:gd name="T2" fmla="*/ 106 w 113"/>
                <a:gd name="T3" fmla="*/ 6 h 88"/>
                <a:gd name="T4" fmla="*/ 79 w 113"/>
                <a:gd name="T5" fmla="*/ 0 h 88"/>
                <a:gd name="T6" fmla="*/ 40 w 113"/>
                <a:gd name="T7" fmla="*/ 0 h 88"/>
                <a:gd name="T8" fmla="*/ 0 w 113"/>
                <a:gd name="T9" fmla="*/ 29 h 88"/>
                <a:gd name="T10" fmla="*/ 0 w 113"/>
                <a:gd name="T11" fmla="*/ 58 h 88"/>
                <a:gd name="T12" fmla="*/ 40 w 113"/>
                <a:gd name="T13" fmla="*/ 87 h 88"/>
                <a:gd name="T14" fmla="*/ 60 w 113"/>
                <a:gd name="T15" fmla="*/ 87 h 88"/>
                <a:gd name="T16" fmla="*/ 79 w 113"/>
                <a:gd name="T17" fmla="*/ 87 h 88"/>
                <a:gd name="T18" fmla="*/ 112 w 113"/>
                <a:gd name="T19" fmla="*/ 58 h 88"/>
                <a:gd name="T20" fmla="*/ 112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112" y="29"/>
                  </a:moveTo>
                  <a:lnTo>
                    <a:pt x="106" y="6"/>
                  </a:lnTo>
                  <a:lnTo>
                    <a:pt x="79" y="0"/>
                  </a:lnTo>
                  <a:lnTo>
                    <a:pt x="40" y="0"/>
                  </a:lnTo>
                  <a:lnTo>
                    <a:pt x="0" y="29"/>
                  </a:lnTo>
                  <a:lnTo>
                    <a:pt x="0" y="58"/>
                  </a:lnTo>
                  <a:lnTo>
                    <a:pt x="40" y="87"/>
                  </a:lnTo>
                  <a:lnTo>
                    <a:pt x="60" y="87"/>
                  </a:lnTo>
                  <a:lnTo>
                    <a:pt x="79" y="87"/>
                  </a:lnTo>
                  <a:lnTo>
                    <a:pt x="112" y="58"/>
                  </a:lnTo>
                  <a:lnTo>
                    <a:pt x="112"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61" name="Group 156">
            <a:extLst>
              <a:ext uri="{FF2B5EF4-FFF2-40B4-BE49-F238E27FC236}">
                <a16:creationId xmlns:a16="http://schemas.microsoft.com/office/drawing/2014/main" id="{34681132-4396-1DB6-5BE7-A1523D2B2D11}"/>
              </a:ext>
            </a:extLst>
          </p:cNvPr>
          <p:cNvGrpSpPr>
            <a:grpSpLocks/>
          </p:cNvGrpSpPr>
          <p:nvPr/>
        </p:nvGrpSpPr>
        <p:grpSpPr bwMode="auto">
          <a:xfrm>
            <a:off x="7011988" y="4764088"/>
            <a:ext cx="303212" cy="341312"/>
            <a:chOff x="3449" y="2849"/>
            <a:chExt cx="191" cy="215"/>
          </a:xfrm>
        </p:grpSpPr>
        <p:sp>
          <p:nvSpPr>
            <p:cNvPr id="86695" name="Freeform 157">
              <a:extLst>
                <a:ext uri="{FF2B5EF4-FFF2-40B4-BE49-F238E27FC236}">
                  <a16:creationId xmlns:a16="http://schemas.microsoft.com/office/drawing/2014/main" id="{C0D1066F-B563-04F2-B041-95A4ADED1849}"/>
                </a:ext>
              </a:extLst>
            </p:cNvPr>
            <p:cNvSpPr>
              <a:spLocks/>
            </p:cNvSpPr>
            <p:nvPr/>
          </p:nvSpPr>
          <p:spPr bwMode="auto">
            <a:xfrm>
              <a:off x="3449" y="2849"/>
              <a:ext cx="191" cy="215"/>
            </a:xfrm>
            <a:custGeom>
              <a:avLst/>
              <a:gdLst>
                <a:gd name="T0" fmla="*/ 113 w 191"/>
                <a:gd name="T1" fmla="*/ 62 h 215"/>
                <a:gd name="T2" fmla="*/ 92 w 191"/>
                <a:gd name="T3" fmla="*/ 36 h 215"/>
                <a:gd name="T4" fmla="*/ 56 w 191"/>
                <a:gd name="T5" fmla="*/ 10 h 215"/>
                <a:gd name="T6" fmla="*/ 45 w 191"/>
                <a:gd name="T7" fmla="*/ 8 h 215"/>
                <a:gd name="T8" fmla="*/ 26 w 191"/>
                <a:gd name="T9" fmla="*/ 0 h 215"/>
                <a:gd name="T10" fmla="*/ 5 w 191"/>
                <a:gd name="T11" fmla="*/ 33 h 215"/>
                <a:gd name="T12" fmla="*/ 0 w 191"/>
                <a:gd name="T13" fmla="*/ 76 h 215"/>
                <a:gd name="T14" fmla="*/ 18 w 191"/>
                <a:gd name="T15" fmla="*/ 113 h 215"/>
                <a:gd name="T16" fmla="*/ 33 w 191"/>
                <a:gd name="T17" fmla="*/ 143 h 215"/>
                <a:gd name="T18" fmla="*/ 83 w 191"/>
                <a:gd name="T19" fmla="*/ 199 h 215"/>
                <a:gd name="T20" fmla="*/ 110 w 191"/>
                <a:gd name="T21" fmla="*/ 211 h 215"/>
                <a:gd name="T22" fmla="*/ 135 w 191"/>
                <a:gd name="T23" fmla="*/ 214 h 215"/>
                <a:gd name="T24" fmla="*/ 174 w 191"/>
                <a:gd name="T25" fmla="*/ 209 h 215"/>
                <a:gd name="T26" fmla="*/ 188 w 191"/>
                <a:gd name="T27" fmla="*/ 180 h 215"/>
                <a:gd name="T28" fmla="*/ 190 w 191"/>
                <a:gd name="T29" fmla="*/ 160 h 215"/>
                <a:gd name="T30" fmla="*/ 180 w 191"/>
                <a:gd name="T31" fmla="*/ 137 h 215"/>
                <a:gd name="T32" fmla="*/ 145 w 191"/>
                <a:gd name="T33" fmla="*/ 90 h 215"/>
                <a:gd name="T34" fmla="*/ 133 w 191"/>
                <a:gd name="T35" fmla="*/ 79 h 215"/>
                <a:gd name="T36" fmla="*/ 113 w 191"/>
                <a:gd name="T37" fmla="*/ 62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215"/>
                <a:gd name="T59" fmla="*/ 191 w 191"/>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215">
                  <a:moveTo>
                    <a:pt x="113" y="62"/>
                  </a:moveTo>
                  <a:lnTo>
                    <a:pt x="92" y="36"/>
                  </a:lnTo>
                  <a:lnTo>
                    <a:pt x="56" y="10"/>
                  </a:lnTo>
                  <a:lnTo>
                    <a:pt x="45" y="8"/>
                  </a:lnTo>
                  <a:lnTo>
                    <a:pt x="26" y="0"/>
                  </a:lnTo>
                  <a:lnTo>
                    <a:pt x="5" y="33"/>
                  </a:lnTo>
                  <a:lnTo>
                    <a:pt x="0" y="76"/>
                  </a:lnTo>
                  <a:lnTo>
                    <a:pt x="18" y="113"/>
                  </a:lnTo>
                  <a:lnTo>
                    <a:pt x="33" y="143"/>
                  </a:lnTo>
                  <a:lnTo>
                    <a:pt x="83" y="199"/>
                  </a:lnTo>
                  <a:lnTo>
                    <a:pt x="110" y="211"/>
                  </a:lnTo>
                  <a:lnTo>
                    <a:pt x="135" y="214"/>
                  </a:lnTo>
                  <a:lnTo>
                    <a:pt x="174" y="209"/>
                  </a:lnTo>
                  <a:lnTo>
                    <a:pt x="188" y="180"/>
                  </a:lnTo>
                  <a:lnTo>
                    <a:pt x="190" y="160"/>
                  </a:lnTo>
                  <a:lnTo>
                    <a:pt x="180" y="137"/>
                  </a:lnTo>
                  <a:lnTo>
                    <a:pt x="145" y="90"/>
                  </a:lnTo>
                  <a:lnTo>
                    <a:pt x="133" y="79"/>
                  </a:lnTo>
                  <a:lnTo>
                    <a:pt x="113" y="62"/>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96" name="Freeform 158">
              <a:extLst>
                <a:ext uri="{FF2B5EF4-FFF2-40B4-BE49-F238E27FC236}">
                  <a16:creationId xmlns:a16="http://schemas.microsoft.com/office/drawing/2014/main" id="{C58DD3BD-431D-B728-81F5-F1FDBBC78AC1}"/>
                </a:ext>
              </a:extLst>
            </p:cNvPr>
            <p:cNvSpPr>
              <a:spLocks/>
            </p:cNvSpPr>
            <p:nvPr/>
          </p:nvSpPr>
          <p:spPr bwMode="auto">
            <a:xfrm>
              <a:off x="3474" y="2888"/>
              <a:ext cx="101" cy="128"/>
            </a:xfrm>
            <a:custGeom>
              <a:avLst/>
              <a:gdLst>
                <a:gd name="T0" fmla="*/ 91 w 101"/>
                <a:gd name="T1" fmla="*/ 117 h 128"/>
                <a:gd name="T2" fmla="*/ 100 w 101"/>
                <a:gd name="T3" fmla="*/ 101 h 128"/>
                <a:gd name="T4" fmla="*/ 86 w 101"/>
                <a:gd name="T5" fmla="*/ 72 h 128"/>
                <a:gd name="T6" fmla="*/ 59 w 101"/>
                <a:gd name="T7" fmla="*/ 30 h 128"/>
                <a:gd name="T8" fmla="*/ 16 w 101"/>
                <a:gd name="T9" fmla="*/ 0 h 128"/>
                <a:gd name="T10" fmla="*/ 0 w 101"/>
                <a:gd name="T11" fmla="*/ 10 h 128"/>
                <a:gd name="T12" fmla="*/ 10 w 101"/>
                <a:gd name="T13" fmla="*/ 62 h 128"/>
                <a:gd name="T14" fmla="*/ 23 w 101"/>
                <a:gd name="T15" fmla="*/ 83 h 128"/>
                <a:gd name="T16" fmla="*/ 36 w 101"/>
                <a:gd name="T17" fmla="*/ 103 h 128"/>
                <a:gd name="T18" fmla="*/ 75 w 101"/>
                <a:gd name="T19" fmla="*/ 127 h 128"/>
                <a:gd name="T20" fmla="*/ 91 w 101"/>
                <a:gd name="T21" fmla="*/ 11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28"/>
                <a:gd name="T35" fmla="*/ 101 w 101"/>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28">
                  <a:moveTo>
                    <a:pt x="91" y="117"/>
                  </a:moveTo>
                  <a:lnTo>
                    <a:pt x="100" y="101"/>
                  </a:lnTo>
                  <a:lnTo>
                    <a:pt x="86" y="72"/>
                  </a:lnTo>
                  <a:lnTo>
                    <a:pt x="59" y="30"/>
                  </a:lnTo>
                  <a:lnTo>
                    <a:pt x="16" y="0"/>
                  </a:lnTo>
                  <a:lnTo>
                    <a:pt x="0" y="10"/>
                  </a:lnTo>
                  <a:lnTo>
                    <a:pt x="10" y="62"/>
                  </a:lnTo>
                  <a:lnTo>
                    <a:pt x="23" y="83"/>
                  </a:lnTo>
                  <a:lnTo>
                    <a:pt x="36" y="103"/>
                  </a:lnTo>
                  <a:lnTo>
                    <a:pt x="75" y="127"/>
                  </a:lnTo>
                  <a:lnTo>
                    <a:pt x="91" y="117"/>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62" name="Group 159">
            <a:extLst>
              <a:ext uri="{FF2B5EF4-FFF2-40B4-BE49-F238E27FC236}">
                <a16:creationId xmlns:a16="http://schemas.microsoft.com/office/drawing/2014/main" id="{52A5F999-8EE2-9156-AAB9-A337C8501E0B}"/>
              </a:ext>
            </a:extLst>
          </p:cNvPr>
          <p:cNvGrpSpPr>
            <a:grpSpLocks/>
          </p:cNvGrpSpPr>
          <p:nvPr/>
        </p:nvGrpSpPr>
        <p:grpSpPr bwMode="auto">
          <a:xfrm>
            <a:off x="6900864" y="4948238"/>
            <a:ext cx="401637" cy="157162"/>
            <a:chOff x="3379" y="2965"/>
            <a:chExt cx="253" cy="99"/>
          </a:xfrm>
        </p:grpSpPr>
        <p:sp>
          <p:nvSpPr>
            <p:cNvPr id="86693" name="Freeform 160">
              <a:extLst>
                <a:ext uri="{FF2B5EF4-FFF2-40B4-BE49-F238E27FC236}">
                  <a16:creationId xmlns:a16="http://schemas.microsoft.com/office/drawing/2014/main" id="{EA53EBD1-D772-4BA3-CAF5-A1E88C98F8B9}"/>
                </a:ext>
              </a:extLst>
            </p:cNvPr>
            <p:cNvSpPr>
              <a:spLocks/>
            </p:cNvSpPr>
            <p:nvPr/>
          </p:nvSpPr>
          <p:spPr bwMode="auto">
            <a:xfrm>
              <a:off x="3379" y="2965"/>
              <a:ext cx="253" cy="99"/>
            </a:xfrm>
            <a:custGeom>
              <a:avLst/>
              <a:gdLst>
                <a:gd name="T0" fmla="*/ 158 w 253"/>
                <a:gd name="T1" fmla="*/ 26 h 99"/>
                <a:gd name="T2" fmla="*/ 190 w 253"/>
                <a:gd name="T3" fmla="*/ 34 h 99"/>
                <a:gd name="T4" fmla="*/ 229 w 253"/>
                <a:gd name="T5" fmla="*/ 50 h 99"/>
                <a:gd name="T6" fmla="*/ 237 w 253"/>
                <a:gd name="T7" fmla="*/ 57 h 99"/>
                <a:gd name="T8" fmla="*/ 252 w 253"/>
                <a:gd name="T9" fmla="*/ 66 h 99"/>
                <a:gd name="T10" fmla="*/ 232 w 253"/>
                <a:gd name="T11" fmla="*/ 85 h 99"/>
                <a:gd name="T12" fmla="*/ 197 w 253"/>
                <a:gd name="T13" fmla="*/ 98 h 99"/>
                <a:gd name="T14" fmla="*/ 156 w 253"/>
                <a:gd name="T15" fmla="*/ 93 h 99"/>
                <a:gd name="T16" fmla="*/ 123 w 253"/>
                <a:gd name="T17" fmla="*/ 91 h 99"/>
                <a:gd name="T18" fmla="*/ 51 w 253"/>
                <a:gd name="T19" fmla="*/ 72 h 99"/>
                <a:gd name="T20" fmla="*/ 28 w 253"/>
                <a:gd name="T21" fmla="*/ 58 h 99"/>
                <a:gd name="T22" fmla="*/ 14 w 253"/>
                <a:gd name="T23" fmla="*/ 44 h 99"/>
                <a:gd name="T24" fmla="*/ 0 w 253"/>
                <a:gd name="T25" fmla="*/ 19 h 99"/>
                <a:gd name="T26" fmla="*/ 20 w 253"/>
                <a:gd name="T27" fmla="*/ 4 h 99"/>
                <a:gd name="T28" fmla="*/ 37 w 253"/>
                <a:gd name="T29" fmla="*/ 0 h 99"/>
                <a:gd name="T30" fmla="*/ 62 w 253"/>
                <a:gd name="T31" fmla="*/ 1 h 99"/>
                <a:gd name="T32" fmla="*/ 119 w 253"/>
                <a:gd name="T33" fmla="*/ 13 h 99"/>
                <a:gd name="T34" fmla="*/ 134 w 253"/>
                <a:gd name="T35" fmla="*/ 17 h 99"/>
                <a:gd name="T36" fmla="*/ 158 w 253"/>
                <a:gd name="T37" fmla="*/ 26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99"/>
                <a:gd name="T59" fmla="*/ 253 w 253"/>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99">
                  <a:moveTo>
                    <a:pt x="158" y="26"/>
                  </a:moveTo>
                  <a:lnTo>
                    <a:pt x="190" y="34"/>
                  </a:lnTo>
                  <a:lnTo>
                    <a:pt x="229" y="50"/>
                  </a:lnTo>
                  <a:lnTo>
                    <a:pt x="237" y="57"/>
                  </a:lnTo>
                  <a:lnTo>
                    <a:pt x="252" y="66"/>
                  </a:lnTo>
                  <a:lnTo>
                    <a:pt x="232" y="85"/>
                  </a:lnTo>
                  <a:lnTo>
                    <a:pt x="197" y="98"/>
                  </a:lnTo>
                  <a:lnTo>
                    <a:pt x="156" y="93"/>
                  </a:lnTo>
                  <a:lnTo>
                    <a:pt x="123" y="91"/>
                  </a:lnTo>
                  <a:lnTo>
                    <a:pt x="51" y="72"/>
                  </a:lnTo>
                  <a:lnTo>
                    <a:pt x="28" y="58"/>
                  </a:lnTo>
                  <a:lnTo>
                    <a:pt x="14" y="44"/>
                  </a:lnTo>
                  <a:lnTo>
                    <a:pt x="0" y="19"/>
                  </a:lnTo>
                  <a:lnTo>
                    <a:pt x="20" y="4"/>
                  </a:lnTo>
                  <a:lnTo>
                    <a:pt x="37" y="0"/>
                  </a:lnTo>
                  <a:lnTo>
                    <a:pt x="62" y="1"/>
                  </a:lnTo>
                  <a:lnTo>
                    <a:pt x="119" y="13"/>
                  </a:lnTo>
                  <a:lnTo>
                    <a:pt x="134" y="17"/>
                  </a:lnTo>
                  <a:lnTo>
                    <a:pt x="158" y="2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94" name="Freeform 161">
              <a:extLst>
                <a:ext uri="{FF2B5EF4-FFF2-40B4-BE49-F238E27FC236}">
                  <a16:creationId xmlns:a16="http://schemas.microsoft.com/office/drawing/2014/main" id="{23F0656C-2DBE-2F9C-0F8D-E5B90C0029AD}"/>
                </a:ext>
              </a:extLst>
            </p:cNvPr>
            <p:cNvSpPr>
              <a:spLocks/>
            </p:cNvSpPr>
            <p:nvPr/>
          </p:nvSpPr>
          <p:spPr bwMode="auto">
            <a:xfrm>
              <a:off x="3450" y="2999"/>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63" name="Group 162">
            <a:extLst>
              <a:ext uri="{FF2B5EF4-FFF2-40B4-BE49-F238E27FC236}">
                <a16:creationId xmlns:a16="http://schemas.microsoft.com/office/drawing/2014/main" id="{95CABB56-7EC9-BEC0-6788-8C31000387FF}"/>
              </a:ext>
            </a:extLst>
          </p:cNvPr>
          <p:cNvGrpSpPr>
            <a:grpSpLocks/>
          </p:cNvGrpSpPr>
          <p:nvPr/>
        </p:nvGrpSpPr>
        <p:grpSpPr bwMode="auto">
          <a:xfrm>
            <a:off x="7197726" y="4711701"/>
            <a:ext cx="327025" cy="296863"/>
            <a:chOff x="3566" y="2816"/>
            <a:chExt cx="206" cy="187"/>
          </a:xfrm>
        </p:grpSpPr>
        <p:sp>
          <p:nvSpPr>
            <p:cNvPr id="86691" name="Freeform 163">
              <a:extLst>
                <a:ext uri="{FF2B5EF4-FFF2-40B4-BE49-F238E27FC236}">
                  <a16:creationId xmlns:a16="http://schemas.microsoft.com/office/drawing/2014/main" id="{B51FFEF3-21DC-0E09-2E66-41D3D04BB2D5}"/>
                </a:ext>
              </a:extLst>
            </p:cNvPr>
            <p:cNvSpPr>
              <a:spLocks/>
            </p:cNvSpPr>
            <p:nvPr/>
          </p:nvSpPr>
          <p:spPr bwMode="auto">
            <a:xfrm>
              <a:off x="3566" y="2816"/>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92" name="Freeform 164">
              <a:extLst>
                <a:ext uri="{FF2B5EF4-FFF2-40B4-BE49-F238E27FC236}">
                  <a16:creationId xmlns:a16="http://schemas.microsoft.com/office/drawing/2014/main" id="{27359271-0FFB-A5C4-469A-86CD2D1EDA70}"/>
                </a:ext>
              </a:extLst>
            </p:cNvPr>
            <p:cNvSpPr>
              <a:spLocks/>
            </p:cNvSpPr>
            <p:nvPr/>
          </p:nvSpPr>
          <p:spPr bwMode="auto">
            <a:xfrm>
              <a:off x="3625" y="2880"/>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64" name="Group 165">
            <a:extLst>
              <a:ext uri="{FF2B5EF4-FFF2-40B4-BE49-F238E27FC236}">
                <a16:creationId xmlns:a16="http://schemas.microsoft.com/office/drawing/2014/main" id="{8463E576-5F37-06F4-E425-E60C60F0243E}"/>
              </a:ext>
            </a:extLst>
          </p:cNvPr>
          <p:cNvGrpSpPr>
            <a:grpSpLocks/>
          </p:cNvGrpSpPr>
          <p:nvPr/>
        </p:nvGrpSpPr>
        <p:grpSpPr bwMode="auto">
          <a:xfrm>
            <a:off x="7413626" y="4770438"/>
            <a:ext cx="327025" cy="296862"/>
            <a:chOff x="3702" y="2853"/>
            <a:chExt cx="206" cy="187"/>
          </a:xfrm>
        </p:grpSpPr>
        <p:sp>
          <p:nvSpPr>
            <p:cNvPr id="86689" name="Freeform 166">
              <a:extLst>
                <a:ext uri="{FF2B5EF4-FFF2-40B4-BE49-F238E27FC236}">
                  <a16:creationId xmlns:a16="http://schemas.microsoft.com/office/drawing/2014/main" id="{B15306F6-22CD-5644-86D4-9096696D5E4C}"/>
                </a:ext>
              </a:extLst>
            </p:cNvPr>
            <p:cNvSpPr>
              <a:spLocks/>
            </p:cNvSpPr>
            <p:nvPr/>
          </p:nvSpPr>
          <p:spPr bwMode="auto">
            <a:xfrm>
              <a:off x="3702" y="2853"/>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90" name="Freeform 167">
              <a:extLst>
                <a:ext uri="{FF2B5EF4-FFF2-40B4-BE49-F238E27FC236}">
                  <a16:creationId xmlns:a16="http://schemas.microsoft.com/office/drawing/2014/main" id="{2C12C495-5450-244D-C9C7-738693B3AA32}"/>
                </a:ext>
              </a:extLst>
            </p:cNvPr>
            <p:cNvSpPr>
              <a:spLocks/>
            </p:cNvSpPr>
            <p:nvPr/>
          </p:nvSpPr>
          <p:spPr bwMode="auto">
            <a:xfrm>
              <a:off x="3761" y="2917"/>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65" name="Group 168">
            <a:extLst>
              <a:ext uri="{FF2B5EF4-FFF2-40B4-BE49-F238E27FC236}">
                <a16:creationId xmlns:a16="http://schemas.microsoft.com/office/drawing/2014/main" id="{0E3A8CAF-4210-6601-3133-E3F3E0BC4293}"/>
              </a:ext>
            </a:extLst>
          </p:cNvPr>
          <p:cNvGrpSpPr>
            <a:grpSpLocks/>
          </p:cNvGrpSpPr>
          <p:nvPr/>
        </p:nvGrpSpPr>
        <p:grpSpPr bwMode="auto">
          <a:xfrm>
            <a:off x="7664451" y="4768851"/>
            <a:ext cx="296863" cy="327025"/>
            <a:chOff x="3860" y="2852"/>
            <a:chExt cx="187" cy="206"/>
          </a:xfrm>
        </p:grpSpPr>
        <p:sp>
          <p:nvSpPr>
            <p:cNvPr id="86687" name="Freeform 169">
              <a:extLst>
                <a:ext uri="{FF2B5EF4-FFF2-40B4-BE49-F238E27FC236}">
                  <a16:creationId xmlns:a16="http://schemas.microsoft.com/office/drawing/2014/main" id="{B867E56A-6E69-53BB-7E1D-1574DBA505A7}"/>
                </a:ext>
              </a:extLst>
            </p:cNvPr>
            <p:cNvSpPr>
              <a:spLocks/>
            </p:cNvSpPr>
            <p:nvPr/>
          </p:nvSpPr>
          <p:spPr bwMode="auto">
            <a:xfrm>
              <a:off x="3860" y="2852"/>
              <a:ext cx="187" cy="206"/>
            </a:xfrm>
            <a:custGeom>
              <a:avLst/>
              <a:gdLst>
                <a:gd name="T0" fmla="*/ 163 w 187"/>
                <a:gd name="T1" fmla="*/ 126 h 206"/>
                <a:gd name="T2" fmla="*/ 157 w 187"/>
                <a:gd name="T3" fmla="*/ 152 h 206"/>
                <a:gd name="T4" fmla="*/ 133 w 187"/>
                <a:gd name="T5" fmla="*/ 185 h 206"/>
                <a:gd name="T6" fmla="*/ 121 w 187"/>
                <a:gd name="T7" fmla="*/ 192 h 206"/>
                <a:gd name="T8" fmla="*/ 104 w 187"/>
                <a:gd name="T9" fmla="*/ 205 h 206"/>
                <a:gd name="T10" fmla="*/ 51 w 187"/>
                <a:gd name="T11" fmla="*/ 192 h 206"/>
                <a:gd name="T12" fmla="*/ 11 w 187"/>
                <a:gd name="T13" fmla="*/ 164 h 206"/>
                <a:gd name="T14" fmla="*/ 5 w 187"/>
                <a:gd name="T15" fmla="*/ 131 h 206"/>
                <a:gd name="T16" fmla="*/ 0 w 187"/>
                <a:gd name="T17" fmla="*/ 105 h 206"/>
                <a:gd name="T18" fmla="*/ 17 w 187"/>
                <a:gd name="T19" fmla="*/ 45 h 206"/>
                <a:gd name="T20" fmla="*/ 41 w 187"/>
                <a:gd name="T21" fmla="*/ 27 h 206"/>
                <a:gd name="T22" fmla="*/ 71 w 187"/>
                <a:gd name="T23" fmla="*/ 13 h 206"/>
                <a:gd name="T24" fmla="*/ 123 w 187"/>
                <a:gd name="T25" fmla="*/ 0 h 206"/>
                <a:gd name="T26" fmla="*/ 164 w 187"/>
                <a:gd name="T27" fmla="*/ 13 h 206"/>
                <a:gd name="T28" fmla="*/ 181 w 187"/>
                <a:gd name="T29" fmla="*/ 28 h 206"/>
                <a:gd name="T30" fmla="*/ 186 w 187"/>
                <a:gd name="T31" fmla="*/ 47 h 206"/>
                <a:gd name="T32" fmla="*/ 181 w 187"/>
                <a:gd name="T33" fmla="*/ 94 h 206"/>
                <a:gd name="T34" fmla="*/ 175 w 187"/>
                <a:gd name="T35" fmla="*/ 107 h 206"/>
                <a:gd name="T36" fmla="*/ 163 w 187"/>
                <a:gd name="T37" fmla="*/ 126 h 2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7"/>
                <a:gd name="T58" fmla="*/ 0 h 206"/>
                <a:gd name="T59" fmla="*/ 187 w 187"/>
                <a:gd name="T60" fmla="*/ 206 h 2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7" h="206">
                  <a:moveTo>
                    <a:pt x="163" y="126"/>
                  </a:moveTo>
                  <a:lnTo>
                    <a:pt x="157" y="152"/>
                  </a:lnTo>
                  <a:lnTo>
                    <a:pt x="133" y="185"/>
                  </a:lnTo>
                  <a:lnTo>
                    <a:pt x="121" y="192"/>
                  </a:lnTo>
                  <a:lnTo>
                    <a:pt x="104" y="205"/>
                  </a:lnTo>
                  <a:lnTo>
                    <a:pt x="51" y="192"/>
                  </a:lnTo>
                  <a:lnTo>
                    <a:pt x="11" y="164"/>
                  </a:lnTo>
                  <a:lnTo>
                    <a:pt x="5" y="131"/>
                  </a:lnTo>
                  <a:lnTo>
                    <a:pt x="0" y="105"/>
                  </a:lnTo>
                  <a:lnTo>
                    <a:pt x="17" y="45"/>
                  </a:lnTo>
                  <a:lnTo>
                    <a:pt x="41" y="27"/>
                  </a:lnTo>
                  <a:lnTo>
                    <a:pt x="71" y="13"/>
                  </a:lnTo>
                  <a:lnTo>
                    <a:pt x="123" y="0"/>
                  </a:lnTo>
                  <a:lnTo>
                    <a:pt x="164" y="13"/>
                  </a:lnTo>
                  <a:lnTo>
                    <a:pt x="181" y="28"/>
                  </a:lnTo>
                  <a:lnTo>
                    <a:pt x="186" y="47"/>
                  </a:lnTo>
                  <a:lnTo>
                    <a:pt x="181" y="94"/>
                  </a:lnTo>
                  <a:lnTo>
                    <a:pt x="175" y="107"/>
                  </a:lnTo>
                  <a:lnTo>
                    <a:pt x="163" y="12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88" name="Freeform 170">
              <a:extLst>
                <a:ext uri="{FF2B5EF4-FFF2-40B4-BE49-F238E27FC236}">
                  <a16:creationId xmlns:a16="http://schemas.microsoft.com/office/drawing/2014/main" id="{9C734796-09E0-59EB-99C0-D8EEF541DA84}"/>
                </a:ext>
              </a:extLst>
            </p:cNvPr>
            <p:cNvSpPr>
              <a:spLocks/>
            </p:cNvSpPr>
            <p:nvPr/>
          </p:nvSpPr>
          <p:spPr bwMode="auto">
            <a:xfrm>
              <a:off x="3893" y="2911"/>
              <a:ext cx="88" cy="113"/>
            </a:xfrm>
            <a:custGeom>
              <a:avLst/>
              <a:gdLst>
                <a:gd name="T0" fmla="*/ 58 w 88"/>
                <a:gd name="T1" fmla="*/ 0 h 113"/>
                <a:gd name="T2" fmla="*/ 81 w 88"/>
                <a:gd name="T3" fmla="*/ 6 h 113"/>
                <a:gd name="T4" fmla="*/ 87 w 88"/>
                <a:gd name="T5" fmla="*/ 33 h 113"/>
                <a:gd name="T6" fmla="*/ 87 w 88"/>
                <a:gd name="T7" fmla="*/ 72 h 113"/>
                <a:gd name="T8" fmla="*/ 58 w 88"/>
                <a:gd name="T9" fmla="*/ 112 h 113"/>
                <a:gd name="T10" fmla="*/ 29 w 88"/>
                <a:gd name="T11" fmla="*/ 112 h 113"/>
                <a:gd name="T12" fmla="*/ 0 w 88"/>
                <a:gd name="T13" fmla="*/ 72 h 113"/>
                <a:gd name="T14" fmla="*/ 0 w 88"/>
                <a:gd name="T15" fmla="*/ 52 h 113"/>
                <a:gd name="T16" fmla="*/ 0 w 88"/>
                <a:gd name="T17" fmla="*/ 33 h 113"/>
                <a:gd name="T18" fmla="*/ 29 w 88"/>
                <a:gd name="T19" fmla="*/ 0 h 113"/>
                <a:gd name="T20" fmla="*/ 58 w 88"/>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113"/>
                <a:gd name="T35" fmla="*/ 88 w 88"/>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113">
                  <a:moveTo>
                    <a:pt x="58" y="0"/>
                  </a:moveTo>
                  <a:lnTo>
                    <a:pt x="81" y="6"/>
                  </a:lnTo>
                  <a:lnTo>
                    <a:pt x="87" y="33"/>
                  </a:lnTo>
                  <a:lnTo>
                    <a:pt x="87" y="72"/>
                  </a:lnTo>
                  <a:lnTo>
                    <a:pt x="58" y="112"/>
                  </a:lnTo>
                  <a:lnTo>
                    <a:pt x="29" y="112"/>
                  </a:lnTo>
                  <a:lnTo>
                    <a:pt x="0" y="72"/>
                  </a:lnTo>
                  <a:lnTo>
                    <a:pt x="0" y="52"/>
                  </a:lnTo>
                  <a:lnTo>
                    <a:pt x="0" y="33"/>
                  </a:lnTo>
                  <a:lnTo>
                    <a:pt x="29" y="0"/>
                  </a:lnTo>
                  <a:lnTo>
                    <a:pt x="5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66" name="Group 171">
            <a:extLst>
              <a:ext uri="{FF2B5EF4-FFF2-40B4-BE49-F238E27FC236}">
                <a16:creationId xmlns:a16="http://schemas.microsoft.com/office/drawing/2014/main" id="{173350F9-B633-8645-B6C4-C28210CFB104}"/>
              </a:ext>
            </a:extLst>
          </p:cNvPr>
          <p:cNvGrpSpPr>
            <a:grpSpLocks/>
          </p:cNvGrpSpPr>
          <p:nvPr/>
        </p:nvGrpSpPr>
        <p:grpSpPr bwMode="auto">
          <a:xfrm>
            <a:off x="7391400" y="4929188"/>
            <a:ext cx="407988" cy="203200"/>
            <a:chOff x="3688" y="2953"/>
            <a:chExt cx="257" cy="128"/>
          </a:xfrm>
        </p:grpSpPr>
        <p:sp>
          <p:nvSpPr>
            <p:cNvPr id="86685" name="Freeform 172">
              <a:extLst>
                <a:ext uri="{FF2B5EF4-FFF2-40B4-BE49-F238E27FC236}">
                  <a16:creationId xmlns:a16="http://schemas.microsoft.com/office/drawing/2014/main" id="{E33C56BB-64A5-097B-8767-1D2AB4A07056}"/>
                </a:ext>
              </a:extLst>
            </p:cNvPr>
            <p:cNvSpPr>
              <a:spLocks/>
            </p:cNvSpPr>
            <p:nvPr/>
          </p:nvSpPr>
          <p:spPr bwMode="auto">
            <a:xfrm>
              <a:off x="3688" y="2953"/>
              <a:ext cx="257" cy="128"/>
            </a:xfrm>
            <a:custGeom>
              <a:avLst/>
              <a:gdLst>
                <a:gd name="T0" fmla="*/ 157 w 257"/>
                <a:gd name="T1" fmla="*/ 16 h 128"/>
                <a:gd name="T2" fmla="*/ 190 w 257"/>
                <a:gd name="T3" fmla="*/ 20 h 128"/>
                <a:gd name="T4" fmla="*/ 231 w 257"/>
                <a:gd name="T5" fmla="*/ 37 h 128"/>
                <a:gd name="T6" fmla="*/ 239 w 257"/>
                <a:gd name="T7" fmla="*/ 45 h 128"/>
                <a:gd name="T8" fmla="*/ 256 w 257"/>
                <a:gd name="T9" fmla="*/ 57 h 128"/>
                <a:gd name="T10" fmla="*/ 239 w 257"/>
                <a:gd name="T11" fmla="*/ 92 h 128"/>
                <a:gd name="T12" fmla="*/ 206 w 257"/>
                <a:gd name="T13" fmla="*/ 120 h 128"/>
                <a:gd name="T14" fmla="*/ 165 w 257"/>
                <a:gd name="T15" fmla="*/ 123 h 128"/>
                <a:gd name="T16" fmla="*/ 132 w 257"/>
                <a:gd name="T17" fmla="*/ 127 h 128"/>
                <a:gd name="T18" fmla="*/ 58 w 257"/>
                <a:gd name="T19" fmla="*/ 115 h 128"/>
                <a:gd name="T20" fmla="*/ 33 w 257"/>
                <a:gd name="T21" fmla="*/ 98 h 128"/>
                <a:gd name="T22" fmla="*/ 17 w 257"/>
                <a:gd name="T23" fmla="*/ 78 h 128"/>
                <a:gd name="T24" fmla="*/ 0 w 257"/>
                <a:gd name="T25" fmla="*/ 43 h 128"/>
                <a:gd name="T26" fmla="*/ 17 w 257"/>
                <a:gd name="T27" fmla="*/ 15 h 128"/>
                <a:gd name="T28" fmla="*/ 33 w 257"/>
                <a:gd name="T29" fmla="*/ 3 h 128"/>
                <a:gd name="T30" fmla="*/ 58 w 257"/>
                <a:gd name="T31" fmla="*/ 0 h 128"/>
                <a:gd name="T32" fmla="*/ 116 w 257"/>
                <a:gd name="T33" fmla="*/ 4 h 128"/>
                <a:gd name="T34" fmla="*/ 132 w 257"/>
                <a:gd name="T35" fmla="*/ 8 h 128"/>
                <a:gd name="T36" fmla="*/ 157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157" y="16"/>
                  </a:moveTo>
                  <a:lnTo>
                    <a:pt x="190" y="20"/>
                  </a:lnTo>
                  <a:lnTo>
                    <a:pt x="231" y="37"/>
                  </a:lnTo>
                  <a:lnTo>
                    <a:pt x="239" y="45"/>
                  </a:lnTo>
                  <a:lnTo>
                    <a:pt x="256" y="57"/>
                  </a:lnTo>
                  <a:lnTo>
                    <a:pt x="239" y="92"/>
                  </a:lnTo>
                  <a:lnTo>
                    <a:pt x="206" y="120"/>
                  </a:lnTo>
                  <a:lnTo>
                    <a:pt x="165" y="123"/>
                  </a:lnTo>
                  <a:lnTo>
                    <a:pt x="132" y="127"/>
                  </a:lnTo>
                  <a:lnTo>
                    <a:pt x="58" y="115"/>
                  </a:lnTo>
                  <a:lnTo>
                    <a:pt x="33" y="98"/>
                  </a:lnTo>
                  <a:lnTo>
                    <a:pt x="17" y="78"/>
                  </a:lnTo>
                  <a:lnTo>
                    <a:pt x="0" y="43"/>
                  </a:lnTo>
                  <a:lnTo>
                    <a:pt x="17" y="15"/>
                  </a:lnTo>
                  <a:lnTo>
                    <a:pt x="33" y="3"/>
                  </a:lnTo>
                  <a:lnTo>
                    <a:pt x="58" y="0"/>
                  </a:lnTo>
                  <a:lnTo>
                    <a:pt x="116" y="4"/>
                  </a:lnTo>
                  <a:lnTo>
                    <a:pt x="132" y="8"/>
                  </a:lnTo>
                  <a:lnTo>
                    <a:pt x="157"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86" name="Freeform 173">
              <a:extLst>
                <a:ext uri="{FF2B5EF4-FFF2-40B4-BE49-F238E27FC236}">
                  <a16:creationId xmlns:a16="http://schemas.microsoft.com/office/drawing/2014/main" id="{63261552-EBEF-DF8D-C237-E71EDD0C3A37}"/>
                </a:ext>
              </a:extLst>
            </p:cNvPr>
            <p:cNvSpPr>
              <a:spLocks/>
            </p:cNvSpPr>
            <p:nvPr/>
          </p:nvSpPr>
          <p:spPr bwMode="auto">
            <a:xfrm>
              <a:off x="3762" y="2997"/>
              <a:ext cx="140" cy="60"/>
            </a:xfrm>
            <a:custGeom>
              <a:avLst/>
              <a:gdLst>
                <a:gd name="T0" fmla="*/ 0 w 140"/>
                <a:gd name="T1" fmla="*/ 20 h 60"/>
                <a:gd name="T2" fmla="*/ 8 w 140"/>
                <a:gd name="T3" fmla="*/ 4 h 60"/>
                <a:gd name="T4" fmla="*/ 41 w 140"/>
                <a:gd name="T5" fmla="*/ 0 h 60"/>
                <a:gd name="T6" fmla="*/ 90 w 140"/>
                <a:gd name="T7" fmla="*/ 0 h 60"/>
                <a:gd name="T8" fmla="*/ 139 w 140"/>
                <a:gd name="T9" fmla="*/ 20 h 60"/>
                <a:gd name="T10" fmla="*/ 139 w 140"/>
                <a:gd name="T11" fmla="*/ 39 h 60"/>
                <a:gd name="T12" fmla="*/ 90 w 140"/>
                <a:gd name="T13" fmla="*/ 59 h 60"/>
                <a:gd name="T14" fmla="*/ 65 w 140"/>
                <a:gd name="T15" fmla="*/ 59 h 60"/>
                <a:gd name="T16" fmla="*/ 41 w 140"/>
                <a:gd name="T17" fmla="*/ 59 h 60"/>
                <a:gd name="T18" fmla="*/ 0 w 140"/>
                <a:gd name="T19" fmla="*/ 39 h 60"/>
                <a:gd name="T20" fmla="*/ 0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0" y="20"/>
                  </a:moveTo>
                  <a:lnTo>
                    <a:pt x="8" y="4"/>
                  </a:lnTo>
                  <a:lnTo>
                    <a:pt x="41" y="0"/>
                  </a:lnTo>
                  <a:lnTo>
                    <a:pt x="90" y="0"/>
                  </a:lnTo>
                  <a:lnTo>
                    <a:pt x="139" y="20"/>
                  </a:lnTo>
                  <a:lnTo>
                    <a:pt x="139" y="39"/>
                  </a:lnTo>
                  <a:lnTo>
                    <a:pt x="90" y="59"/>
                  </a:lnTo>
                  <a:lnTo>
                    <a:pt x="65" y="59"/>
                  </a:lnTo>
                  <a:lnTo>
                    <a:pt x="41" y="59"/>
                  </a:lnTo>
                  <a:lnTo>
                    <a:pt x="0" y="39"/>
                  </a:lnTo>
                  <a:lnTo>
                    <a:pt x="0"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67" name="Group 174">
            <a:extLst>
              <a:ext uri="{FF2B5EF4-FFF2-40B4-BE49-F238E27FC236}">
                <a16:creationId xmlns:a16="http://schemas.microsoft.com/office/drawing/2014/main" id="{287FD97E-6FF7-ADF2-A87E-19923293F856}"/>
              </a:ext>
            </a:extLst>
          </p:cNvPr>
          <p:cNvGrpSpPr>
            <a:grpSpLocks/>
          </p:cNvGrpSpPr>
          <p:nvPr/>
        </p:nvGrpSpPr>
        <p:grpSpPr bwMode="auto">
          <a:xfrm>
            <a:off x="7691438" y="4510089"/>
            <a:ext cx="214312" cy="403225"/>
            <a:chOff x="3877" y="2689"/>
            <a:chExt cx="135" cy="254"/>
          </a:xfrm>
        </p:grpSpPr>
        <p:sp>
          <p:nvSpPr>
            <p:cNvPr id="86683" name="Freeform 175">
              <a:extLst>
                <a:ext uri="{FF2B5EF4-FFF2-40B4-BE49-F238E27FC236}">
                  <a16:creationId xmlns:a16="http://schemas.microsoft.com/office/drawing/2014/main" id="{0FD9D089-717C-FCC3-39EF-1891BBC8A8F3}"/>
                </a:ext>
              </a:extLst>
            </p:cNvPr>
            <p:cNvSpPr>
              <a:spLocks/>
            </p:cNvSpPr>
            <p:nvPr/>
          </p:nvSpPr>
          <p:spPr bwMode="auto">
            <a:xfrm>
              <a:off x="3877" y="2689"/>
              <a:ext cx="135" cy="254"/>
            </a:xfrm>
            <a:custGeom>
              <a:avLst/>
              <a:gdLst>
                <a:gd name="T0" fmla="*/ 107 w 135"/>
                <a:gd name="T1" fmla="*/ 159 h 254"/>
                <a:gd name="T2" fmla="*/ 100 w 135"/>
                <a:gd name="T3" fmla="*/ 191 h 254"/>
                <a:gd name="T4" fmla="*/ 80 w 135"/>
                <a:gd name="T5" fmla="*/ 231 h 254"/>
                <a:gd name="T6" fmla="*/ 71 w 135"/>
                <a:gd name="T7" fmla="*/ 237 h 254"/>
                <a:gd name="T8" fmla="*/ 58 w 135"/>
                <a:gd name="T9" fmla="*/ 253 h 254"/>
                <a:gd name="T10" fmla="*/ 24 w 135"/>
                <a:gd name="T11" fmla="*/ 233 h 254"/>
                <a:gd name="T12" fmla="*/ 0 w 135"/>
                <a:gd name="T13" fmla="*/ 197 h 254"/>
                <a:gd name="T14" fmla="*/ 1 w 135"/>
                <a:gd name="T15" fmla="*/ 156 h 254"/>
                <a:gd name="T16" fmla="*/ 0 w 135"/>
                <a:gd name="T17" fmla="*/ 123 h 254"/>
                <a:gd name="T18" fmla="*/ 20 w 135"/>
                <a:gd name="T19" fmla="*/ 50 h 254"/>
                <a:gd name="T20" fmla="*/ 37 w 135"/>
                <a:gd name="T21" fmla="*/ 27 h 254"/>
                <a:gd name="T22" fmla="*/ 60 w 135"/>
                <a:gd name="T23" fmla="*/ 13 h 254"/>
                <a:gd name="T24" fmla="*/ 96 w 135"/>
                <a:gd name="T25" fmla="*/ 0 h 254"/>
                <a:gd name="T26" fmla="*/ 123 w 135"/>
                <a:gd name="T27" fmla="*/ 19 h 254"/>
                <a:gd name="T28" fmla="*/ 132 w 135"/>
                <a:gd name="T29" fmla="*/ 37 h 254"/>
                <a:gd name="T30" fmla="*/ 134 w 135"/>
                <a:gd name="T31" fmla="*/ 62 h 254"/>
                <a:gd name="T32" fmla="*/ 123 w 135"/>
                <a:gd name="T33" fmla="*/ 120 h 254"/>
                <a:gd name="T34" fmla="*/ 118 w 135"/>
                <a:gd name="T35" fmla="*/ 135 h 254"/>
                <a:gd name="T36" fmla="*/ 107 w 135"/>
                <a:gd name="T37" fmla="*/ 159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254"/>
                <a:gd name="T59" fmla="*/ 135 w 135"/>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254">
                  <a:moveTo>
                    <a:pt x="107" y="159"/>
                  </a:moveTo>
                  <a:lnTo>
                    <a:pt x="100" y="191"/>
                  </a:lnTo>
                  <a:lnTo>
                    <a:pt x="80" y="231"/>
                  </a:lnTo>
                  <a:lnTo>
                    <a:pt x="71" y="237"/>
                  </a:lnTo>
                  <a:lnTo>
                    <a:pt x="58" y="253"/>
                  </a:lnTo>
                  <a:lnTo>
                    <a:pt x="24" y="233"/>
                  </a:lnTo>
                  <a:lnTo>
                    <a:pt x="0" y="197"/>
                  </a:lnTo>
                  <a:lnTo>
                    <a:pt x="1" y="156"/>
                  </a:lnTo>
                  <a:lnTo>
                    <a:pt x="0" y="123"/>
                  </a:lnTo>
                  <a:lnTo>
                    <a:pt x="20" y="50"/>
                  </a:lnTo>
                  <a:lnTo>
                    <a:pt x="37" y="27"/>
                  </a:lnTo>
                  <a:lnTo>
                    <a:pt x="60" y="13"/>
                  </a:lnTo>
                  <a:lnTo>
                    <a:pt x="96" y="0"/>
                  </a:lnTo>
                  <a:lnTo>
                    <a:pt x="123" y="19"/>
                  </a:lnTo>
                  <a:lnTo>
                    <a:pt x="132" y="37"/>
                  </a:lnTo>
                  <a:lnTo>
                    <a:pt x="134" y="62"/>
                  </a:lnTo>
                  <a:lnTo>
                    <a:pt x="123" y="120"/>
                  </a:lnTo>
                  <a:lnTo>
                    <a:pt x="118" y="135"/>
                  </a:lnTo>
                  <a:lnTo>
                    <a:pt x="107" y="159"/>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84" name="Freeform 176">
              <a:extLst>
                <a:ext uri="{FF2B5EF4-FFF2-40B4-BE49-F238E27FC236}">
                  <a16:creationId xmlns:a16="http://schemas.microsoft.com/office/drawing/2014/main" id="{1D1DC9EF-75C6-F2FD-2061-4F180DC43610}"/>
                </a:ext>
              </a:extLst>
            </p:cNvPr>
            <p:cNvSpPr>
              <a:spLocks/>
            </p:cNvSpPr>
            <p:nvPr/>
          </p:nvSpPr>
          <p:spPr bwMode="auto">
            <a:xfrm>
              <a:off x="3896" y="2759"/>
              <a:ext cx="66" cy="141"/>
            </a:xfrm>
            <a:custGeom>
              <a:avLst/>
              <a:gdLst>
                <a:gd name="T0" fmla="*/ 49 w 66"/>
                <a:gd name="T1" fmla="*/ 2 h 141"/>
                <a:gd name="T2" fmla="*/ 64 w 66"/>
                <a:gd name="T3" fmla="*/ 11 h 141"/>
                <a:gd name="T4" fmla="*/ 65 w 66"/>
                <a:gd name="T5" fmla="*/ 45 h 141"/>
                <a:gd name="T6" fmla="*/ 59 w 66"/>
                <a:gd name="T7" fmla="*/ 93 h 141"/>
                <a:gd name="T8" fmla="*/ 34 w 66"/>
                <a:gd name="T9" fmla="*/ 140 h 141"/>
                <a:gd name="T10" fmla="*/ 16 w 66"/>
                <a:gd name="T11" fmla="*/ 138 h 141"/>
                <a:gd name="T12" fmla="*/ 0 w 66"/>
                <a:gd name="T13" fmla="*/ 87 h 141"/>
                <a:gd name="T14" fmla="*/ 3 w 66"/>
                <a:gd name="T15" fmla="*/ 63 h 141"/>
                <a:gd name="T16" fmla="*/ 6 w 66"/>
                <a:gd name="T17" fmla="*/ 38 h 141"/>
                <a:gd name="T18" fmla="*/ 30 w 66"/>
                <a:gd name="T19" fmla="*/ 0 h 141"/>
                <a:gd name="T20" fmla="*/ 49 w 66"/>
                <a:gd name="T21" fmla="*/ 2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41"/>
                <a:gd name="T35" fmla="*/ 66 w 66"/>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41">
                  <a:moveTo>
                    <a:pt x="49" y="2"/>
                  </a:moveTo>
                  <a:lnTo>
                    <a:pt x="64" y="11"/>
                  </a:lnTo>
                  <a:lnTo>
                    <a:pt x="65" y="45"/>
                  </a:lnTo>
                  <a:lnTo>
                    <a:pt x="59" y="93"/>
                  </a:lnTo>
                  <a:lnTo>
                    <a:pt x="34" y="140"/>
                  </a:lnTo>
                  <a:lnTo>
                    <a:pt x="16" y="138"/>
                  </a:lnTo>
                  <a:lnTo>
                    <a:pt x="0" y="87"/>
                  </a:lnTo>
                  <a:lnTo>
                    <a:pt x="3" y="63"/>
                  </a:lnTo>
                  <a:lnTo>
                    <a:pt x="6" y="38"/>
                  </a:lnTo>
                  <a:lnTo>
                    <a:pt x="30" y="0"/>
                  </a:lnTo>
                  <a:lnTo>
                    <a:pt x="49" y="2"/>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68" name="Group 177">
            <a:extLst>
              <a:ext uri="{FF2B5EF4-FFF2-40B4-BE49-F238E27FC236}">
                <a16:creationId xmlns:a16="http://schemas.microsoft.com/office/drawing/2014/main" id="{52B6F20B-6780-C024-7CAE-EC70D957A7FF}"/>
              </a:ext>
            </a:extLst>
          </p:cNvPr>
          <p:cNvGrpSpPr>
            <a:grpSpLocks/>
          </p:cNvGrpSpPr>
          <p:nvPr/>
        </p:nvGrpSpPr>
        <p:grpSpPr bwMode="auto">
          <a:xfrm>
            <a:off x="7119939" y="4846639"/>
            <a:ext cx="376237" cy="206375"/>
            <a:chOff x="3517" y="2901"/>
            <a:chExt cx="237" cy="130"/>
          </a:xfrm>
        </p:grpSpPr>
        <p:sp>
          <p:nvSpPr>
            <p:cNvPr id="86681" name="Freeform 178">
              <a:extLst>
                <a:ext uri="{FF2B5EF4-FFF2-40B4-BE49-F238E27FC236}">
                  <a16:creationId xmlns:a16="http://schemas.microsoft.com/office/drawing/2014/main" id="{530A3117-239F-F7DE-F59C-99BE712BEDDE}"/>
                </a:ext>
              </a:extLst>
            </p:cNvPr>
            <p:cNvSpPr>
              <a:spLocks/>
            </p:cNvSpPr>
            <p:nvPr/>
          </p:nvSpPr>
          <p:spPr bwMode="auto">
            <a:xfrm>
              <a:off x="3517" y="2901"/>
              <a:ext cx="237" cy="130"/>
            </a:xfrm>
            <a:custGeom>
              <a:avLst/>
              <a:gdLst>
                <a:gd name="T0" fmla="*/ 83 w 237"/>
                <a:gd name="T1" fmla="*/ 50 h 130"/>
                <a:gd name="T2" fmla="*/ 53 w 237"/>
                <a:gd name="T3" fmla="*/ 65 h 130"/>
                <a:gd name="T4" fmla="*/ 19 w 237"/>
                <a:gd name="T5" fmla="*/ 88 h 130"/>
                <a:gd name="T6" fmla="*/ 13 w 237"/>
                <a:gd name="T7" fmla="*/ 96 h 130"/>
                <a:gd name="T8" fmla="*/ 0 w 237"/>
                <a:gd name="T9" fmla="*/ 108 h 130"/>
                <a:gd name="T10" fmla="*/ 23 w 237"/>
                <a:gd name="T11" fmla="*/ 123 h 130"/>
                <a:gd name="T12" fmla="*/ 61 w 237"/>
                <a:gd name="T13" fmla="*/ 129 h 130"/>
                <a:gd name="T14" fmla="*/ 100 w 237"/>
                <a:gd name="T15" fmla="*/ 116 h 130"/>
                <a:gd name="T16" fmla="*/ 132 w 237"/>
                <a:gd name="T17" fmla="*/ 107 h 130"/>
                <a:gd name="T18" fmla="*/ 198 w 237"/>
                <a:gd name="T19" fmla="*/ 74 h 130"/>
                <a:gd name="T20" fmla="*/ 218 w 237"/>
                <a:gd name="T21" fmla="*/ 55 h 130"/>
                <a:gd name="T22" fmla="*/ 228 w 237"/>
                <a:gd name="T23" fmla="*/ 39 h 130"/>
                <a:gd name="T24" fmla="*/ 236 w 237"/>
                <a:gd name="T25" fmla="*/ 12 h 130"/>
                <a:gd name="T26" fmla="*/ 214 w 237"/>
                <a:gd name="T27" fmla="*/ 1 h 130"/>
                <a:gd name="T28" fmla="*/ 196 w 237"/>
                <a:gd name="T29" fmla="*/ 0 h 130"/>
                <a:gd name="T30" fmla="*/ 172 w 237"/>
                <a:gd name="T31" fmla="*/ 6 h 130"/>
                <a:gd name="T32" fmla="*/ 119 w 237"/>
                <a:gd name="T33" fmla="*/ 29 h 130"/>
                <a:gd name="T34" fmla="*/ 105 w 237"/>
                <a:gd name="T35" fmla="*/ 37 h 130"/>
                <a:gd name="T36" fmla="*/ 83 w 237"/>
                <a:gd name="T37" fmla="*/ 5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0"/>
                <a:gd name="T59" fmla="*/ 237 w 237"/>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0">
                  <a:moveTo>
                    <a:pt x="83" y="50"/>
                  </a:moveTo>
                  <a:lnTo>
                    <a:pt x="53" y="65"/>
                  </a:lnTo>
                  <a:lnTo>
                    <a:pt x="19" y="88"/>
                  </a:lnTo>
                  <a:lnTo>
                    <a:pt x="13" y="96"/>
                  </a:lnTo>
                  <a:lnTo>
                    <a:pt x="0" y="108"/>
                  </a:lnTo>
                  <a:lnTo>
                    <a:pt x="23" y="123"/>
                  </a:lnTo>
                  <a:lnTo>
                    <a:pt x="61" y="129"/>
                  </a:lnTo>
                  <a:lnTo>
                    <a:pt x="100" y="116"/>
                  </a:lnTo>
                  <a:lnTo>
                    <a:pt x="132" y="107"/>
                  </a:lnTo>
                  <a:lnTo>
                    <a:pt x="198" y="74"/>
                  </a:lnTo>
                  <a:lnTo>
                    <a:pt x="218" y="55"/>
                  </a:lnTo>
                  <a:lnTo>
                    <a:pt x="228" y="39"/>
                  </a:lnTo>
                  <a:lnTo>
                    <a:pt x="236" y="12"/>
                  </a:lnTo>
                  <a:lnTo>
                    <a:pt x="214" y="1"/>
                  </a:lnTo>
                  <a:lnTo>
                    <a:pt x="196" y="0"/>
                  </a:lnTo>
                  <a:lnTo>
                    <a:pt x="172" y="6"/>
                  </a:lnTo>
                  <a:lnTo>
                    <a:pt x="119" y="29"/>
                  </a:lnTo>
                  <a:lnTo>
                    <a:pt x="105" y="37"/>
                  </a:lnTo>
                  <a:lnTo>
                    <a:pt x="83" y="5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82" name="Freeform 179">
              <a:extLst>
                <a:ext uri="{FF2B5EF4-FFF2-40B4-BE49-F238E27FC236}">
                  <a16:creationId xmlns:a16="http://schemas.microsoft.com/office/drawing/2014/main" id="{687BC879-C184-AC15-4204-4733CA7683B3}"/>
                </a:ext>
              </a:extLst>
            </p:cNvPr>
            <p:cNvSpPr>
              <a:spLocks/>
            </p:cNvSpPr>
            <p:nvPr/>
          </p:nvSpPr>
          <p:spPr bwMode="auto">
            <a:xfrm>
              <a:off x="3557" y="2943"/>
              <a:ext cx="135" cy="68"/>
            </a:xfrm>
            <a:custGeom>
              <a:avLst/>
              <a:gdLst>
                <a:gd name="T0" fmla="*/ 129 w 135"/>
                <a:gd name="T1" fmla="*/ 6 h 68"/>
                <a:gd name="T2" fmla="*/ 118 w 135"/>
                <a:gd name="T3" fmla="*/ 0 h 68"/>
                <a:gd name="T4" fmla="*/ 87 w 135"/>
                <a:gd name="T5" fmla="*/ 9 h 68"/>
                <a:gd name="T6" fmla="*/ 41 w 135"/>
                <a:gd name="T7" fmla="*/ 27 h 68"/>
                <a:gd name="T8" fmla="*/ 0 w 135"/>
                <a:gd name="T9" fmla="*/ 56 h 68"/>
                <a:gd name="T10" fmla="*/ 4 w 135"/>
                <a:gd name="T11" fmla="*/ 67 h 68"/>
                <a:gd name="T12" fmla="*/ 54 w 135"/>
                <a:gd name="T13" fmla="*/ 62 h 68"/>
                <a:gd name="T14" fmla="*/ 78 w 135"/>
                <a:gd name="T15" fmla="*/ 53 h 68"/>
                <a:gd name="T16" fmla="*/ 100 w 135"/>
                <a:gd name="T17" fmla="*/ 44 h 68"/>
                <a:gd name="T18" fmla="*/ 134 w 135"/>
                <a:gd name="T19" fmla="*/ 17 h 68"/>
                <a:gd name="T20" fmla="*/ 129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129" y="6"/>
                  </a:moveTo>
                  <a:lnTo>
                    <a:pt x="118" y="0"/>
                  </a:lnTo>
                  <a:lnTo>
                    <a:pt x="87" y="9"/>
                  </a:lnTo>
                  <a:lnTo>
                    <a:pt x="41" y="27"/>
                  </a:lnTo>
                  <a:lnTo>
                    <a:pt x="0" y="56"/>
                  </a:lnTo>
                  <a:lnTo>
                    <a:pt x="4" y="67"/>
                  </a:lnTo>
                  <a:lnTo>
                    <a:pt x="54" y="62"/>
                  </a:lnTo>
                  <a:lnTo>
                    <a:pt x="78" y="53"/>
                  </a:lnTo>
                  <a:lnTo>
                    <a:pt x="100" y="44"/>
                  </a:lnTo>
                  <a:lnTo>
                    <a:pt x="134" y="17"/>
                  </a:lnTo>
                  <a:lnTo>
                    <a:pt x="12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69" name="Group 180">
            <a:extLst>
              <a:ext uri="{FF2B5EF4-FFF2-40B4-BE49-F238E27FC236}">
                <a16:creationId xmlns:a16="http://schemas.microsoft.com/office/drawing/2014/main" id="{79B5A872-A4E7-7279-207A-C64F1A434934}"/>
              </a:ext>
            </a:extLst>
          </p:cNvPr>
          <p:cNvGrpSpPr>
            <a:grpSpLocks/>
          </p:cNvGrpSpPr>
          <p:nvPr/>
        </p:nvGrpSpPr>
        <p:grpSpPr bwMode="auto">
          <a:xfrm>
            <a:off x="7119939" y="4957763"/>
            <a:ext cx="401637" cy="158750"/>
            <a:chOff x="3517" y="2971"/>
            <a:chExt cx="253" cy="100"/>
          </a:xfrm>
        </p:grpSpPr>
        <p:sp>
          <p:nvSpPr>
            <p:cNvPr id="86679" name="Freeform 181">
              <a:extLst>
                <a:ext uri="{FF2B5EF4-FFF2-40B4-BE49-F238E27FC236}">
                  <a16:creationId xmlns:a16="http://schemas.microsoft.com/office/drawing/2014/main" id="{E5F2A6F2-9DAA-6773-48F2-D8E3E01D7DFE}"/>
                </a:ext>
              </a:extLst>
            </p:cNvPr>
            <p:cNvSpPr>
              <a:spLocks/>
            </p:cNvSpPr>
            <p:nvPr/>
          </p:nvSpPr>
          <p:spPr bwMode="auto">
            <a:xfrm>
              <a:off x="3517" y="2971"/>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80" name="Freeform 182">
              <a:extLst>
                <a:ext uri="{FF2B5EF4-FFF2-40B4-BE49-F238E27FC236}">
                  <a16:creationId xmlns:a16="http://schemas.microsoft.com/office/drawing/2014/main" id="{BF64072F-F318-6DFC-C45C-DA6DE15E1505}"/>
                </a:ext>
              </a:extLst>
            </p:cNvPr>
            <p:cNvSpPr>
              <a:spLocks/>
            </p:cNvSpPr>
            <p:nvPr/>
          </p:nvSpPr>
          <p:spPr bwMode="auto">
            <a:xfrm>
              <a:off x="3587" y="3006"/>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70" name="Group 183">
            <a:extLst>
              <a:ext uri="{FF2B5EF4-FFF2-40B4-BE49-F238E27FC236}">
                <a16:creationId xmlns:a16="http://schemas.microsoft.com/office/drawing/2014/main" id="{ADDF5234-0E46-DAFA-BC16-7646B622B84C}"/>
              </a:ext>
            </a:extLst>
          </p:cNvPr>
          <p:cNvGrpSpPr>
            <a:grpSpLocks/>
          </p:cNvGrpSpPr>
          <p:nvPr/>
        </p:nvGrpSpPr>
        <p:grpSpPr bwMode="auto">
          <a:xfrm>
            <a:off x="7196139" y="4808538"/>
            <a:ext cx="401637" cy="158750"/>
            <a:chOff x="3565" y="2877"/>
            <a:chExt cx="253" cy="100"/>
          </a:xfrm>
        </p:grpSpPr>
        <p:sp>
          <p:nvSpPr>
            <p:cNvPr id="86677" name="Freeform 184">
              <a:extLst>
                <a:ext uri="{FF2B5EF4-FFF2-40B4-BE49-F238E27FC236}">
                  <a16:creationId xmlns:a16="http://schemas.microsoft.com/office/drawing/2014/main" id="{D3D6DCED-C6F9-67D0-A73C-B5507CEB410B}"/>
                </a:ext>
              </a:extLst>
            </p:cNvPr>
            <p:cNvSpPr>
              <a:spLocks/>
            </p:cNvSpPr>
            <p:nvPr/>
          </p:nvSpPr>
          <p:spPr bwMode="auto">
            <a:xfrm>
              <a:off x="3565" y="2877"/>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78" name="Freeform 185">
              <a:extLst>
                <a:ext uri="{FF2B5EF4-FFF2-40B4-BE49-F238E27FC236}">
                  <a16:creationId xmlns:a16="http://schemas.microsoft.com/office/drawing/2014/main" id="{9C6EF637-918F-A0C7-17A2-2484E0484C8A}"/>
                </a:ext>
              </a:extLst>
            </p:cNvPr>
            <p:cNvSpPr>
              <a:spLocks/>
            </p:cNvSpPr>
            <p:nvPr/>
          </p:nvSpPr>
          <p:spPr bwMode="auto">
            <a:xfrm>
              <a:off x="3635" y="2912"/>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71" name="Group 186">
            <a:extLst>
              <a:ext uri="{FF2B5EF4-FFF2-40B4-BE49-F238E27FC236}">
                <a16:creationId xmlns:a16="http://schemas.microsoft.com/office/drawing/2014/main" id="{6FAE6550-E7C9-0A82-2BE3-19BDB4493296}"/>
              </a:ext>
            </a:extLst>
          </p:cNvPr>
          <p:cNvGrpSpPr>
            <a:grpSpLocks/>
          </p:cNvGrpSpPr>
          <p:nvPr/>
        </p:nvGrpSpPr>
        <p:grpSpPr bwMode="auto">
          <a:xfrm>
            <a:off x="7648576" y="4354514"/>
            <a:ext cx="269875" cy="319087"/>
            <a:chOff x="3850" y="2591"/>
            <a:chExt cx="170" cy="201"/>
          </a:xfrm>
        </p:grpSpPr>
        <p:sp>
          <p:nvSpPr>
            <p:cNvPr id="86675" name="Freeform 187">
              <a:extLst>
                <a:ext uri="{FF2B5EF4-FFF2-40B4-BE49-F238E27FC236}">
                  <a16:creationId xmlns:a16="http://schemas.microsoft.com/office/drawing/2014/main" id="{A1F1DDA2-2509-E202-7A01-A64734E965FA}"/>
                </a:ext>
              </a:extLst>
            </p:cNvPr>
            <p:cNvSpPr>
              <a:spLocks/>
            </p:cNvSpPr>
            <p:nvPr/>
          </p:nvSpPr>
          <p:spPr bwMode="auto">
            <a:xfrm>
              <a:off x="3850" y="2591"/>
              <a:ext cx="170" cy="201"/>
            </a:xfrm>
            <a:custGeom>
              <a:avLst/>
              <a:gdLst>
                <a:gd name="T0" fmla="*/ 122 w 170"/>
                <a:gd name="T1" fmla="*/ 107 h 201"/>
                <a:gd name="T2" fmla="*/ 142 w 170"/>
                <a:gd name="T3" fmla="*/ 134 h 201"/>
                <a:gd name="T4" fmla="*/ 161 w 170"/>
                <a:gd name="T5" fmla="*/ 171 h 201"/>
                <a:gd name="T6" fmla="*/ 163 w 170"/>
                <a:gd name="T7" fmla="*/ 181 h 201"/>
                <a:gd name="T8" fmla="*/ 169 w 170"/>
                <a:gd name="T9" fmla="*/ 198 h 201"/>
                <a:gd name="T10" fmla="*/ 141 w 170"/>
                <a:gd name="T11" fmla="*/ 200 h 201"/>
                <a:gd name="T12" fmla="*/ 105 w 170"/>
                <a:gd name="T13" fmla="*/ 187 h 201"/>
                <a:gd name="T14" fmla="*/ 77 w 170"/>
                <a:gd name="T15" fmla="*/ 157 h 201"/>
                <a:gd name="T16" fmla="*/ 53 w 170"/>
                <a:gd name="T17" fmla="*/ 134 h 201"/>
                <a:gd name="T18" fmla="*/ 10 w 170"/>
                <a:gd name="T19" fmla="*/ 73 h 201"/>
                <a:gd name="T20" fmla="*/ 1 w 170"/>
                <a:gd name="T21" fmla="*/ 48 h 201"/>
                <a:gd name="T22" fmla="*/ 0 w 170"/>
                <a:gd name="T23" fmla="*/ 28 h 201"/>
                <a:gd name="T24" fmla="*/ 5 w 170"/>
                <a:gd name="T25" fmla="*/ 0 h 201"/>
                <a:gd name="T26" fmla="*/ 30 w 170"/>
                <a:gd name="T27" fmla="*/ 1 h 201"/>
                <a:gd name="T28" fmla="*/ 46 w 170"/>
                <a:gd name="T29" fmla="*/ 9 h 201"/>
                <a:gd name="T30" fmla="*/ 65 w 170"/>
                <a:gd name="T31" fmla="*/ 26 h 201"/>
                <a:gd name="T32" fmla="*/ 101 w 170"/>
                <a:gd name="T33" fmla="*/ 71 h 201"/>
                <a:gd name="T34" fmla="*/ 110 w 170"/>
                <a:gd name="T35" fmla="*/ 85 h 201"/>
                <a:gd name="T36" fmla="*/ 122 w 170"/>
                <a:gd name="T37" fmla="*/ 107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
                <a:gd name="T58" fmla="*/ 0 h 201"/>
                <a:gd name="T59" fmla="*/ 170 w 170"/>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 h="201">
                  <a:moveTo>
                    <a:pt x="122" y="107"/>
                  </a:moveTo>
                  <a:lnTo>
                    <a:pt x="142" y="134"/>
                  </a:lnTo>
                  <a:lnTo>
                    <a:pt x="161" y="171"/>
                  </a:lnTo>
                  <a:lnTo>
                    <a:pt x="163" y="181"/>
                  </a:lnTo>
                  <a:lnTo>
                    <a:pt x="169" y="198"/>
                  </a:lnTo>
                  <a:lnTo>
                    <a:pt x="141" y="200"/>
                  </a:lnTo>
                  <a:lnTo>
                    <a:pt x="105" y="187"/>
                  </a:lnTo>
                  <a:lnTo>
                    <a:pt x="77" y="157"/>
                  </a:lnTo>
                  <a:lnTo>
                    <a:pt x="53" y="134"/>
                  </a:lnTo>
                  <a:lnTo>
                    <a:pt x="10" y="73"/>
                  </a:lnTo>
                  <a:lnTo>
                    <a:pt x="1" y="48"/>
                  </a:lnTo>
                  <a:lnTo>
                    <a:pt x="0" y="28"/>
                  </a:lnTo>
                  <a:lnTo>
                    <a:pt x="5" y="0"/>
                  </a:lnTo>
                  <a:lnTo>
                    <a:pt x="30" y="1"/>
                  </a:lnTo>
                  <a:lnTo>
                    <a:pt x="46" y="9"/>
                  </a:lnTo>
                  <a:lnTo>
                    <a:pt x="65" y="26"/>
                  </a:lnTo>
                  <a:lnTo>
                    <a:pt x="101" y="71"/>
                  </a:lnTo>
                  <a:lnTo>
                    <a:pt x="110" y="85"/>
                  </a:lnTo>
                  <a:lnTo>
                    <a:pt x="122" y="10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76" name="Freeform 188">
              <a:extLst>
                <a:ext uri="{FF2B5EF4-FFF2-40B4-BE49-F238E27FC236}">
                  <a16:creationId xmlns:a16="http://schemas.microsoft.com/office/drawing/2014/main" id="{F6676052-389E-9DBD-E172-E13616AA6F65}"/>
                </a:ext>
              </a:extLst>
            </p:cNvPr>
            <p:cNvSpPr>
              <a:spLocks/>
            </p:cNvSpPr>
            <p:nvPr/>
          </p:nvSpPr>
          <p:spPr bwMode="auto">
            <a:xfrm>
              <a:off x="3887" y="2654"/>
              <a:ext cx="102" cy="114"/>
            </a:xfrm>
            <a:custGeom>
              <a:avLst/>
              <a:gdLst>
                <a:gd name="T0" fmla="*/ 9 w 102"/>
                <a:gd name="T1" fmla="*/ 1 h 114"/>
                <a:gd name="T2" fmla="*/ 22 w 102"/>
                <a:gd name="T3" fmla="*/ 0 h 114"/>
                <a:gd name="T4" fmla="*/ 45 w 102"/>
                <a:gd name="T5" fmla="*/ 24 h 114"/>
                <a:gd name="T6" fmla="*/ 77 w 102"/>
                <a:gd name="T7" fmla="*/ 61 h 114"/>
                <a:gd name="T8" fmla="*/ 101 w 102"/>
                <a:gd name="T9" fmla="*/ 105 h 114"/>
                <a:gd name="T10" fmla="*/ 92 w 102"/>
                <a:gd name="T11" fmla="*/ 113 h 114"/>
                <a:gd name="T12" fmla="*/ 50 w 102"/>
                <a:gd name="T13" fmla="*/ 85 h 114"/>
                <a:gd name="T14" fmla="*/ 33 w 102"/>
                <a:gd name="T15" fmla="*/ 66 h 114"/>
                <a:gd name="T16" fmla="*/ 17 w 102"/>
                <a:gd name="T17" fmla="*/ 48 h 114"/>
                <a:gd name="T18" fmla="*/ 0 w 102"/>
                <a:gd name="T19" fmla="*/ 9 h 114"/>
                <a:gd name="T20" fmla="*/ 9 w 102"/>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14"/>
                <a:gd name="T35" fmla="*/ 102 w 102"/>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14">
                  <a:moveTo>
                    <a:pt x="9" y="1"/>
                  </a:moveTo>
                  <a:lnTo>
                    <a:pt x="22" y="0"/>
                  </a:lnTo>
                  <a:lnTo>
                    <a:pt x="45" y="24"/>
                  </a:lnTo>
                  <a:lnTo>
                    <a:pt x="77" y="61"/>
                  </a:lnTo>
                  <a:lnTo>
                    <a:pt x="101" y="105"/>
                  </a:lnTo>
                  <a:lnTo>
                    <a:pt x="92" y="113"/>
                  </a:lnTo>
                  <a:lnTo>
                    <a:pt x="50" y="85"/>
                  </a:lnTo>
                  <a:lnTo>
                    <a:pt x="33" y="66"/>
                  </a:lnTo>
                  <a:lnTo>
                    <a:pt x="17" y="48"/>
                  </a:lnTo>
                  <a:lnTo>
                    <a:pt x="0" y="9"/>
                  </a:lnTo>
                  <a:lnTo>
                    <a:pt x="9" y="1"/>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72" name="Group 189">
            <a:extLst>
              <a:ext uri="{FF2B5EF4-FFF2-40B4-BE49-F238E27FC236}">
                <a16:creationId xmlns:a16="http://schemas.microsoft.com/office/drawing/2014/main" id="{5F124F42-E766-CA2F-E87D-1AC1A4C1AC42}"/>
              </a:ext>
            </a:extLst>
          </p:cNvPr>
          <p:cNvGrpSpPr>
            <a:grpSpLocks/>
          </p:cNvGrpSpPr>
          <p:nvPr/>
        </p:nvGrpSpPr>
        <p:grpSpPr bwMode="auto">
          <a:xfrm>
            <a:off x="7834314" y="4511675"/>
            <a:ext cx="192087" cy="406400"/>
            <a:chOff x="3967" y="2690"/>
            <a:chExt cx="121" cy="256"/>
          </a:xfrm>
        </p:grpSpPr>
        <p:sp>
          <p:nvSpPr>
            <p:cNvPr id="86673" name="Freeform 190">
              <a:extLst>
                <a:ext uri="{FF2B5EF4-FFF2-40B4-BE49-F238E27FC236}">
                  <a16:creationId xmlns:a16="http://schemas.microsoft.com/office/drawing/2014/main" id="{39C2C323-5464-F7DD-1383-AA2B1BB3EB1C}"/>
                </a:ext>
              </a:extLst>
            </p:cNvPr>
            <p:cNvSpPr>
              <a:spLocks/>
            </p:cNvSpPr>
            <p:nvPr/>
          </p:nvSpPr>
          <p:spPr bwMode="auto">
            <a:xfrm>
              <a:off x="3967" y="2690"/>
              <a:ext cx="121" cy="256"/>
            </a:xfrm>
            <a:custGeom>
              <a:avLst/>
              <a:gdLst>
                <a:gd name="T0" fmla="*/ 113 w 121"/>
                <a:gd name="T1" fmla="*/ 102 h 256"/>
                <a:gd name="T2" fmla="*/ 112 w 121"/>
                <a:gd name="T3" fmla="*/ 69 h 256"/>
                <a:gd name="T4" fmla="*/ 101 w 121"/>
                <a:gd name="T5" fmla="*/ 26 h 256"/>
                <a:gd name="T6" fmla="*/ 94 w 121"/>
                <a:gd name="T7" fmla="*/ 18 h 256"/>
                <a:gd name="T8" fmla="*/ 83 w 121"/>
                <a:gd name="T9" fmla="*/ 0 h 256"/>
                <a:gd name="T10" fmla="*/ 47 w 121"/>
                <a:gd name="T11" fmla="*/ 13 h 256"/>
                <a:gd name="T12" fmla="*/ 16 w 121"/>
                <a:gd name="T13" fmla="*/ 43 h 256"/>
                <a:gd name="T14" fmla="*/ 7 w 121"/>
                <a:gd name="T15" fmla="*/ 83 h 256"/>
                <a:gd name="T16" fmla="*/ 0 w 121"/>
                <a:gd name="T17" fmla="*/ 115 h 256"/>
                <a:gd name="T18" fmla="*/ 4 w 121"/>
                <a:gd name="T19" fmla="*/ 190 h 256"/>
                <a:gd name="T20" fmla="*/ 17 w 121"/>
                <a:gd name="T21" fmla="*/ 217 h 256"/>
                <a:gd name="T22" fmla="*/ 35 w 121"/>
                <a:gd name="T23" fmla="*/ 235 h 256"/>
                <a:gd name="T24" fmla="*/ 68 w 121"/>
                <a:gd name="T25" fmla="*/ 255 h 256"/>
                <a:gd name="T26" fmla="*/ 98 w 121"/>
                <a:gd name="T27" fmla="*/ 241 h 256"/>
                <a:gd name="T28" fmla="*/ 112 w 121"/>
                <a:gd name="T29" fmla="*/ 227 h 256"/>
                <a:gd name="T30" fmla="*/ 118 w 121"/>
                <a:gd name="T31" fmla="*/ 202 h 256"/>
                <a:gd name="T32" fmla="*/ 120 w 121"/>
                <a:gd name="T33" fmla="*/ 144 h 256"/>
                <a:gd name="T34" fmla="*/ 118 w 121"/>
                <a:gd name="T35" fmla="*/ 128 h 256"/>
                <a:gd name="T36" fmla="*/ 113 w 121"/>
                <a:gd name="T37" fmla="*/ 102 h 2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256"/>
                <a:gd name="T59" fmla="*/ 121 w 121"/>
                <a:gd name="T60" fmla="*/ 256 h 2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256">
                  <a:moveTo>
                    <a:pt x="113" y="102"/>
                  </a:moveTo>
                  <a:lnTo>
                    <a:pt x="112" y="69"/>
                  </a:lnTo>
                  <a:lnTo>
                    <a:pt x="101" y="26"/>
                  </a:lnTo>
                  <a:lnTo>
                    <a:pt x="94" y="18"/>
                  </a:lnTo>
                  <a:lnTo>
                    <a:pt x="83" y="0"/>
                  </a:lnTo>
                  <a:lnTo>
                    <a:pt x="47" y="13"/>
                  </a:lnTo>
                  <a:lnTo>
                    <a:pt x="16" y="43"/>
                  </a:lnTo>
                  <a:lnTo>
                    <a:pt x="7" y="83"/>
                  </a:lnTo>
                  <a:lnTo>
                    <a:pt x="0" y="115"/>
                  </a:lnTo>
                  <a:lnTo>
                    <a:pt x="4" y="190"/>
                  </a:lnTo>
                  <a:lnTo>
                    <a:pt x="17" y="217"/>
                  </a:lnTo>
                  <a:lnTo>
                    <a:pt x="35" y="235"/>
                  </a:lnTo>
                  <a:lnTo>
                    <a:pt x="68" y="255"/>
                  </a:lnTo>
                  <a:lnTo>
                    <a:pt x="98" y="241"/>
                  </a:lnTo>
                  <a:lnTo>
                    <a:pt x="112" y="227"/>
                  </a:lnTo>
                  <a:lnTo>
                    <a:pt x="118" y="202"/>
                  </a:lnTo>
                  <a:lnTo>
                    <a:pt x="120" y="144"/>
                  </a:lnTo>
                  <a:lnTo>
                    <a:pt x="118" y="128"/>
                  </a:lnTo>
                  <a:lnTo>
                    <a:pt x="113" y="102"/>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74" name="Freeform 191">
              <a:extLst>
                <a:ext uri="{FF2B5EF4-FFF2-40B4-BE49-F238E27FC236}">
                  <a16:creationId xmlns:a16="http://schemas.microsoft.com/office/drawing/2014/main" id="{E86B3952-EFB4-94D4-51D6-6DA3C743B344}"/>
                </a:ext>
              </a:extLst>
            </p:cNvPr>
            <p:cNvSpPr>
              <a:spLocks/>
            </p:cNvSpPr>
            <p:nvPr/>
          </p:nvSpPr>
          <p:spPr bwMode="auto">
            <a:xfrm>
              <a:off x="3988" y="2728"/>
              <a:ext cx="65" cy="142"/>
            </a:xfrm>
            <a:custGeom>
              <a:avLst/>
              <a:gdLst>
                <a:gd name="T0" fmla="*/ 35 w 65"/>
                <a:gd name="T1" fmla="*/ 141 h 142"/>
                <a:gd name="T2" fmla="*/ 51 w 65"/>
                <a:gd name="T3" fmla="*/ 134 h 142"/>
                <a:gd name="T4" fmla="*/ 59 w 65"/>
                <a:gd name="T5" fmla="*/ 102 h 142"/>
                <a:gd name="T6" fmla="*/ 64 w 65"/>
                <a:gd name="T7" fmla="*/ 53 h 142"/>
                <a:gd name="T8" fmla="*/ 49 w 65"/>
                <a:gd name="T9" fmla="*/ 2 h 142"/>
                <a:gd name="T10" fmla="*/ 30 w 65"/>
                <a:gd name="T11" fmla="*/ 0 h 142"/>
                <a:gd name="T12" fmla="*/ 5 w 65"/>
                <a:gd name="T13" fmla="*/ 47 h 142"/>
                <a:gd name="T14" fmla="*/ 3 w 65"/>
                <a:gd name="T15" fmla="*/ 72 h 142"/>
                <a:gd name="T16" fmla="*/ 0 w 65"/>
                <a:gd name="T17" fmla="*/ 96 h 142"/>
                <a:gd name="T18" fmla="*/ 16 w 65"/>
                <a:gd name="T19" fmla="*/ 139 h 142"/>
                <a:gd name="T20" fmla="*/ 35 w 65"/>
                <a:gd name="T21" fmla="*/ 141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42"/>
                <a:gd name="T35" fmla="*/ 65 w 65"/>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42">
                  <a:moveTo>
                    <a:pt x="35" y="141"/>
                  </a:moveTo>
                  <a:lnTo>
                    <a:pt x="51" y="134"/>
                  </a:lnTo>
                  <a:lnTo>
                    <a:pt x="59" y="102"/>
                  </a:lnTo>
                  <a:lnTo>
                    <a:pt x="64" y="53"/>
                  </a:lnTo>
                  <a:lnTo>
                    <a:pt x="49" y="2"/>
                  </a:lnTo>
                  <a:lnTo>
                    <a:pt x="30" y="0"/>
                  </a:lnTo>
                  <a:lnTo>
                    <a:pt x="5" y="47"/>
                  </a:lnTo>
                  <a:lnTo>
                    <a:pt x="3" y="72"/>
                  </a:lnTo>
                  <a:lnTo>
                    <a:pt x="0" y="96"/>
                  </a:lnTo>
                  <a:lnTo>
                    <a:pt x="16" y="139"/>
                  </a:lnTo>
                  <a:lnTo>
                    <a:pt x="35" y="141"/>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73" name="Group 192">
            <a:extLst>
              <a:ext uri="{FF2B5EF4-FFF2-40B4-BE49-F238E27FC236}">
                <a16:creationId xmlns:a16="http://schemas.microsoft.com/office/drawing/2014/main" id="{02F1CF9D-0716-EA28-6FF5-3708F7896054}"/>
              </a:ext>
            </a:extLst>
          </p:cNvPr>
          <p:cNvGrpSpPr>
            <a:grpSpLocks/>
          </p:cNvGrpSpPr>
          <p:nvPr/>
        </p:nvGrpSpPr>
        <p:grpSpPr bwMode="auto">
          <a:xfrm>
            <a:off x="1809751" y="3482976"/>
            <a:ext cx="676275" cy="1654175"/>
            <a:chOff x="172" y="2042"/>
            <a:chExt cx="426" cy="1042"/>
          </a:xfrm>
        </p:grpSpPr>
        <p:grpSp>
          <p:nvGrpSpPr>
            <p:cNvPr id="86640" name="Group 193">
              <a:extLst>
                <a:ext uri="{FF2B5EF4-FFF2-40B4-BE49-F238E27FC236}">
                  <a16:creationId xmlns:a16="http://schemas.microsoft.com/office/drawing/2014/main" id="{B67B7719-1904-4418-FDA7-2C6E1661985B}"/>
                </a:ext>
              </a:extLst>
            </p:cNvPr>
            <p:cNvGrpSpPr>
              <a:grpSpLocks/>
            </p:cNvGrpSpPr>
            <p:nvPr/>
          </p:nvGrpSpPr>
          <p:grpSpPr bwMode="auto">
            <a:xfrm>
              <a:off x="320" y="2883"/>
              <a:ext cx="170" cy="201"/>
              <a:chOff x="320" y="2883"/>
              <a:chExt cx="170" cy="201"/>
            </a:xfrm>
          </p:grpSpPr>
          <p:sp>
            <p:nvSpPr>
              <p:cNvPr id="86671" name="Freeform 194">
                <a:extLst>
                  <a:ext uri="{FF2B5EF4-FFF2-40B4-BE49-F238E27FC236}">
                    <a16:creationId xmlns:a16="http://schemas.microsoft.com/office/drawing/2014/main" id="{731E4939-1992-A71F-1E81-3B58C2A99DA8}"/>
                  </a:ext>
                </a:extLst>
              </p:cNvPr>
              <p:cNvSpPr>
                <a:spLocks/>
              </p:cNvSpPr>
              <p:nvPr/>
            </p:nvSpPr>
            <p:spPr bwMode="auto">
              <a:xfrm>
                <a:off x="320" y="2883"/>
                <a:ext cx="170" cy="201"/>
              </a:xfrm>
              <a:custGeom>
                <a:avLst/>
                <a:gdLst>
                  <a:gd name="T0" fmla="*/ 122 w 170"/>
                  <a:gd name="T1" fmla="*/ 107 h 201"/>
                  <a:gd name="T2" fmla="*/ 142 w 170"/>
                  <a:gd name="T3" fmla="*/ 134 h 201"/>
                  <a:gd name="T4" fmla="*/ 161 w 170"/>
                  <a:gd name="T5" fmla="*/ 171 h 201"/>
                  <a:gd name="T6" fmla="*/ 163 w 170"/>
                  <a:gd name="T7" fmla="*/ 181 h 201"/>
                  <a:gd name="T8" fmla="*/ 169 w 170"/>
                  <a:gd name="T9" fmla="*/ 198 h 201"/>
                  <a:gd name="T10" fmla="*/ 141 w 170"/>
                  <a:gd name="T11" fmla="*/ 200 h 201"/>
                  <a:gd name="T12" fmla="*/ 105 w 170"/>
                  <a:gd name="T13" fmla="*/ 187 h 201"/>
                  <a:gd name="T14" fmla="*/ 77 w 170"/>
                  <a:gd name="T15" fmla="*/ 157 h 201"/>
                  <a:gd name="T16" fmla="*/ 53 w 170"/>
                  <a:gd name="T17" fmla="*/ 134 h 201"/>
                  <a:gd name="T18" fmla="*/ 10 w 170"/>
                  <a:gd name="T19" fmla="*/ 73 h 201"/>
                  <a:gd name="T20" fmla="*/ 1 w 170"/>
                  <a:gd name="T21" fmla="*/ 48 h 201"/>
                  <a:gd name="T22" fmla="*/ 0 w 170"/>
                  <a:gd name="T23" fmla="*/ 28 h 201"/>
                  <a:gd name="T24" fmla="*/ 5 w 170"/>
                  <a:gd name="T25" fmla="*/ 0 h 201"/>
                  <a:gd name="T26" fmla="*/ 30 w 170"/>
                  <a:gd name="T27" fmla="*/ 1 h 201"/>
                  <a:gd name="T28" fmla="*/ 46 w 170"/>
                  <a:gd name="T29" fmla="*/ 9 h 201"/>
                  <a:gd name="T30" fmla="*/ 65 w 170"/>
                  <a:gd name="T31" fmla="*/ 26 h 201"/>
                  <a:gd name="T32" fmla="*/ 101 w 170"/>
                  <a:gd name="T33" fmla="*/ 71 h 201"/>
                  <a:gd name="T34" fmla="*/ 110 w 170"/>
                  <a:gd name="T35" fmla="*/ 85 h 201"/>
                  <a:gd name="T36" fmla="*/ 122 w 170"/>
                  <a:gd name="T37" fmla="*/ 107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
                  <a:gd name="T58" fmla="*/ 0 h 201"/>
                  <a:gd name="T59" fmla="*/ 170 w 170"/>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 h="201">
                    <a:moveTo>
                      <a:pt x="122" y="107"/>
                    </a:moveTo>
                    <a:lnTo>
                      <a:pt x="142" y="134"/>
                    </a:lnTo>
                    <a:lnTo>
                      <a:pt x="161" y="171"/>
                    </a:lnTo>
                    <a:lnTo>
                      <a:pt x="163" y="181"/>
                    </a:lnTo>
                    <a:lnTo>
                      <a:pt x="169" y="198"/>
                    </a:lnTo>
                    <a:lnTo>
                      <a:pt x="141" y="200"/>
                    </a:lnTo>
                    <a:lnTo>
                      <a:pt x="105" y="187"/>
                    </a:lnTo>
                    <a:lnTo>
                      <a:pt x="77" y="157"/>
                    </a:lnTo>
                    <a:lnTo>
                      <a:pt x="53" y="134"/>
                    </a:lnTo>
                    <a:lnTo>
                      <a:pt x="10" y="73"/>
                    </a:lnTo>
                    <a:lnTo>
                      <a:pt x="1" y="48"/>
                    </a:lnTo>
                    <a:lnTo>
                      <a:pt x="0" y="28"/>
                    </a:lnTo>
                    <a:lnTo>
                      <a:pt x="5" y="0"/>
                    </a:lnTo>
                    <a:lnTo>
                      <a:pt x="30" y="1"/>
                    </a:lnTo>
                    <a:lnTo>
                      <a:pt x="46" y="9"/>
                    </a:lnTo>
                    <a:lnTo>
                      <a:pt x="65" y="26"/>
                    </a:lnTo>
                    <a:lnTo>
                      <a:pt x="101" y="71"/>
                    </a:lnTo>
                    <a:lnTo>
                      <a:pt x="110" y="85"/>
                    </a:lnTo>
                    <a:lnTo>
                      <a:pt x="122" y="10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72" name="Freeform 195">
                <a:extLst>
                  <a:ext uri="{FF2B5EF4-FFF2-40B4-BE49-F238E27FC236}">
                    <a16:creationId xmlns:a16="http://schemas.microsoft.com/office/drawing/2014/main" id="{CC6D2BD3-08E9-93A1-2235-987C60878461}"/>
                  </a:ext>
                </a:extLst>
              </p:cNvPr>
              <p:cNvSpPr>
                <a:spLocks/>
              </p:cNvSpPr>
              <p:nvPr/>
            </p:nvSpPr>
            <p:spPr bwMode="auto">
              <a:xfrm>
                <a:off x="357" y="2946"/>
                <a:ext cx="102" cy="114"/>
              </a:xfrm>
              <a:custGeom>
                <a:avLst/>
                <a:gdLst>
                  <a:gd name="T0" fmla="*/ 9 w 102"/>
                  <a:gd name="T1" fmla="*/ 1 h 114"/>
                  <a:gd name="T2" fmla="*/ 22 w 102"/>
                  <a:gd name="T3" fmla="*/ 0 h 114"/>
                  <a:gd name="T4" fmla="*/ 45 w 102"/>
                  <a:gd name="T5" fmla="*/ 24 h 114"/>
                  <a:gd name="T6" fmla="*/ 77 w 102"/>
                  <a:gd name="T7" fmla="*/ 61 h 114"/>
                  <a:gd name="T8" fmla="*/ 101 w 102"/>
                  <a:gd name="T9" fmla="*/ 105 h 114"/>
                  <a:gd name="T10" fmla="*/ 92 w 102"/>
                  <a:gd name="T11" fmla="*/ 113 h 114"/>
                  <a:gd name="T12" fmla="*/ 50 w 102"/>
                  <a:gd name="T13" fmla="*/ 85 h 114"/>
                  <a:gd name="T14" fmla="*/ 33 w 102"/>
                  <a:gd name="T15" fmla="*/ 66 h 114"/>
                  <a:gd name="T16" fmla="*/ 17 w 102"/>
                  <a:gd name="T17" fmla="*/ 48 h 114"/>
                  <a:gd name="T18" fmla="*/ 0 w 102"/>
                  <a:gd name="T19" fmla="*/ 9 h 114"/>
                  <a:gd name="T20" fmla="*/ 9 w 102"/>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14"/>
                  <a:gd name="T35" fmla="*/ 102 w 102"/>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14">
                    <a:moveTo>
                      <a:pt x="9" y="1"/>
                    </a:moveTo>
                    <a:lnTo>
                      <a:pt x="22" y="0"/>
                    </a:lnTo>
                    <a:lnTo>
                      <a:pt x="45" y="24"/>
                    </a:lnTo>
                    <a:lnTo>
                      <a:pt x="77" y="61"/>
                    </a:lnTo>
                    <a:lnTo>
                      <a:pt x="101" y="105"/>
                    </a:lnTo>
                    <a:lnTo>
                      <a:pt x="92" y="113"/>
                    </a:lnTo>
                    <a:lnTo>
                      <a:pt x="50" y="85"/>
                    </a:lnTo>
                    <a:lnTo>
                      <a:pt x="33" y="66"/>
                    </a:lnTo>
                    <a:lnTo>
                      <a:pt x="17" y="48"/>
                    </a:lnTo>
                    <a:lnTo>
                      <a:pt x="0" y="9"/>
                    </a:lnTo>
                    <a:lnTo>
                      <a:pt x="9" y="1"/>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641" name="Group 196">
              <a:extLst>
                <a:ext uri="{FF2B5EF4-FFF2-40B4-BE49-F238E27FC236}">
                  <a16:creationId xmlns:a16="http://schemas.microsoft.com/office/drawing/2014/main" id="{B9D778F7-B514-01F5-93A8-B9B8A1A5D457}"/>
                </a:ext>
              </a:extLst>
            </p:cNvPr>
            <p:cNvGrpSpPr>
              <a:grpSpLocks/>
            </p:cNvGrpSpPr>
            <p:nvPr/>
          </p:nvGrpSpPr>
          <p:grpSpPr bwMode="auto">
            <a:xfrm>
              <a:off x="323" y="2732"/>
              <a:ext cx="180" cy="217"/>
              <a:chOff x="323" y="2732"/>
              <a:chExt cx="180" cy="217"/>
            </a:xfrm>
          </p:grpSpPr>
          <p:sp>
            <p:nvSpPr>
              <p:cNvPr id="86669" name="Freeform 197">
                <a:extLst>
                  <a:ext uri="{FF2B5EF4-FFF2-40B4-BE49-F238E27FC236}">
                    <a16:creationId xmlns:a16="http://schemas.microsoft.com/office/drawing/2014/main" id="{E8DFCA84-2D1D-3F67-B3E5-8282855B24DD}"/>
                  </a:ext>
                </a:extLst>
              </p:cNvPr>
              <p:cNvSpPr>
                <a:spLocks/>
              </p:cNvSpPr>
              <p:nvPr/>
            </p:nvSpPr>
            <p:spPr bwMode="auto">
              <a:xfrm>
                <a:off x="323" y="2732"/>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70" name="Freeform 198">
                <a:extLst>
                  <a:ext uri="{FF2B5EF4-FFF2-40B4-BE49-F238E27FC236}">
                    <a16:creationId xmlns:a16="http://schemas.microsoft.com/office/drawing/2014/main" id="{A2D6A807-4774-0D97-B5FE-B1F846840194}"/>
                  </a:ext>
                </a:extLst>
              </p:cNvPr>
              <p:cNvSpPr>
                <a:spLocks/>
              </p:cNvSpPr>
              <p:nvPr/>
            </p:nvSpPr>
            <p:spPr bwMode="auto">
              <a:xfrm>
                <a:off x="366" y="2804"/>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642" name="Group 199">
              <a:extLst>
                <a:ext uri="{FF2B5EF4-FFF2-40B4-BE49-F238E27FC236}">
                  <a16:creationId xmlns:a16="http://schemas.microsoft.com/office/drawing/2014/main" id="{6B58B75B-911B-A1C7-73BC-77748269C68C}"/>
                </a:ext>
              </a:extLst>
            </p:cNvPr>
            <p:cNvGrpSpPr>
              <a:grpSpLocks/>
            </p:cNvGrpSpPr>
            <p:nvPr/>
          </p:nvGrpSpPr>
          <p:grpSpPr bwMode="auto">
            <a:xfrm>
              <a:off x="418" y="2864"/>
              <a:ext cx="180" cy="217"/>
              <a:chOff x="418" y="2864"/>
              <a:chExt cx="180" cy="217"/>
            </a:xfrm>
          </p:grpSpPr>
          <p:sp>
            <p:nvSpPr>
              <p:cNvPr id="86667" name="Freeform 200">
                <a:extLst>
                  <a:ext uri="{FF2B5EF4-FFF2-40B4-BE49-F238E27FC236}">
                    <a16:creationId xmlns:a16="http://schemas.microsoft.com/office/drawing/2014/main" id="{9899DA4F-06E0-67BF-640E-6995A658A5D6}"/>
                  </a:ext>
                </a:extLst>
              </p:cNvPr>
              <p:cNvSpPr>
                <a:spLocks/>
              </p:cNvSpPr>
              <p:nvPr/>
            </p:nvSpPr>
            <p:spPr bwMode="auto">
              <a:xfrm>
                <a:off x="418" y="2864"/>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68" name="Freeform 201">
                <a:extLst>
                  <a:ext uri="{FF2B5EF4-FFF2-40B4-BE49-F238E27FC236}">
                    <a16:creationId xmlns:a16="http://schemas.microsoft.com/office/drawing/2014/main" id="{77A54D5A-661E-B6B6-6325-1B545C67CD76}"/>
                  </a:ext>
                </a:extLst>
              </p:cNvPr>
              <p:cNvSpPr>
                <a:spLocks/>
              </p:cNvSpPr>
              <p:nvPr/>
            </p:nvSpPr>
            <p:spPr bwMode="auto">
              <a:xfrm>
                <a:off x="461" y="2936"/>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643" name="Group 202">
              <a:extLst>
                <a:ext uri="{FF2B5EF4-FFF2-40B4-BE49-F238E27FC236}">
                  <a16:creationId xmlns:a16="http://schemas.microsoft.com/office/drawing/2014/main" id="{28E8AC67-0B99-8DB8-1BB2-63EC65363F2A}"/>
                </a:ext>
              </a:extLst>
            </p:cNvPr>
            <p:cNvGrpSpPr>
              <a:grpSpLocks/>
            </p:cNvGrpSpPr>
            <p:nvPr/>
          </p:nvGrpSpPr>
          <p:grpSpPr bwMode="auto">
            <a:xfrm>
              <a:off x="172" y="2042"/>
              <a:ext cx="343" cy="800"/>
              <a:chOff x="172" y="2042"/>
              <a:chExt cx="343" cy="800"/>
            </a:xfrm>
          </p:grpSpPr>
          <p:grpSp>
            <p:nvGrpSpPr>
              <p:cNvPr id="86644" name="Group 203">
                <a:extLst>
                  <a:ext uri="{FF2B5EF4-FFF2-40B4-BE49-F238E27FC236}">
                    <a16:creationId xmlns:a16="http://schemas.microsoft.com/office/drawing/2014/main" id="{68BF02AF-DE77-CE79-9694-8C927F3D85AE}"/>
                  </a:ext>
                </a:extLst>
              </p:cNvPr>
              <p:cNvGrpSpPr>
                <a:grpSpLocks/>
              </p:cNvGrpSpPr>
              <p:nvPr/>
            </p:nvGrpSpPr>
            <p:grpSpPr bwMode="auto">
              <a:xfrm>
                <a:off x="259" y="2074"/>
                <a:ext cx="95" cy="253"/>
                <a:chOff x="259" y="2074"/>
                <a:chExt cx="95" cy="253"/>
              </a:xfrm>
            </p:grpSpPr>
            <p:sp>
              <p:nvSpPr>
                <p:cNvPr id="86665" name="Freeform 204">
                  <a:extLst>
                    <a:ext uri="{FF2B5EF4-FFF2-40B4-BE49-F238E27FC236}">
                      <a16:creationId xmlns:a16="http://schemas.microsoft.com/office/drawing/2014/main" id="{EB6CD2EF-C6D1-5BAD-AECD-18824BB39257}"/>
                    </a:ext>
                  </a:extLst>
                </p:cNvPr>
                <p:cNvSpPr>
                  <a:spLocks/>
                </p:cNvSpPr>
                <p:nvPr/>
              </p:nvSpPr>
              <p:spPr bwMode="auto">
                <a:xfrm>
                  <a:off x="259" y="2074"/>
                  <a:ext cx="95" cy="253"/>
                </a:xfrm>
                <a:custGeom>
                  <a:avLst/>
                  <a:gdLst>
                    <a:gd name="T0" fmla="*/ 72 w 95"/>
                    <a:gd name="T1" fmla="*/ 158 h 253"/>
                    <a:gd name="T2" fmla="*/ 64 w 95"/>
                    <a:gd name="T3" fmla="*/ 190 h 253"/>
                    <a:gd name="T4" fmla="*/ 49 w 95"/>
                    <a:gd name="T5" fmla="*/ 229 h 253"/>
                    <a:gd name="T6" fmla="*/ 43 w 95"/>
                    <a:gd name="T7" fmla="*/ 237 h 253"/>
                    <a:gd name="T8" fmla="*/ 34 w 95"/>
                    <a:gd name="T9" fmla="*/ 252 h 253"/>
                    <a:gd name="T10" fmla="*/ 14 w 95"/>
                    <a:gd name="T11" fmla="*/ 233 h 253"/>
                    <a:gd name="T12" fmla="*/ 0 w 95"/>
                    <a:gd name="T13" fmla="*/ 198 h 253"/>
                    <a:gd name="T14" fmla="*/ 4 w 95"/>
                    <a:gd name="T15" fmla="*/ 157 h 253"/>
                    <a:gd name="T16" fmla="*/ 5 w 95"/>
                    <a:gd name="T17" fmla="*/ 124 h 253"/>
                    <a:gd name="T18" fmla="*/ 22 w 95"/>
                    <a:gd name="T19" fmla="*/ 51 h 253"/>
                    <a:gd name="T20" fmla="*/ 36 w 95"/>
                    <a:gd name="T21" fmla="*/ 27 h 253"/>
                    <a:gd name="T22" fmla="*/ 49 w 95"/>
                    <a:gd name="T23" fmla="*/ 14 h 253"/>
                    <a:gd name="T24" fmla="*/ 73 w 95"/>
                    <a:gd name="T25" fmla="*/ 0 h 253"/>
                    <a:gd name="T26" fmla="*/ 89 w 95"/>
                    <a:gd name="T27" fmla="*/ 18 h 253"/>
                    <a:gd name="T28" fmla="*/ 94 w 95"/>
                    <a:gd name="T29" fmla="*/ 36 h 253"/>
                    <a:gd name="T30" fmla="*/ 93 w 95"/>
                    <a:gd name="T31" fmla="*/ 61 h 253"/>
                    <a:gd name="T32" fmla="*/ 84 w 95"/>
                    <a:gd name="T33" fmla="*/ 118 h 253"/>
                    <a:gd name="T34" fmla="*/ 79 w 95"/>
                    <a:gd name="T35" fmla="*/ 133 h 253"/>
                    <a:gd name="T36" fmla="*/ 72 w 95"/>
                    <a:gd name="T37" fmla="*/ 158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253"/>
                    <a:gd name="T59" fmla="*/ 95 w 9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253">
                      <a:moveTo>
                        <a:pt x="72" y="158"/>
                      </a:moveTo>
                      <a:lnTo>
                        <a:pt x="64" y="190"/>
                      </a:lnTo>
                      <a:lnTo>
                        <a:pt x="49" y="229"/>
                      </a:lnTo>
                      <a:lnTo>
                        <a:pt x="43" y="237"/>
                      </a:lnTo>
                      <a:lnTo>
                        <a:pt x="34" y="252"/>
                      </a:lnTo>
                      <a:lnTo>
                        <a:pt x="14" y="233"/>
                      </a:lnTo>
                      <a:lnTo>
                        <a:pt x="0" y="198"/>
                      </a:lnTo>
                      <a:lnTo>
                        <a:pt x="4" y="157"/>
                      </a:lnTo>
                      <a:lnTo>
                        <a:pt x="5" y="124"/>
                      </a:lnTo>
                      <a:lnTo>
                        <a:pt x="22" y="51"/>
                      </a:lnTo>
                      <a:lnTo>
                        <a:pt x="36" y="27"/>
                      </a:lnTo>
                      <a:lnTo>
                        <a:pt x="49" y="14"/>
                      </a:lnTo>
                      <a:lnTo>
                        <a:pt x="73" y="0"/>
                      </a:lnTo>
                      <a:lnTo>
                        <a:pt x="89" y="18"/>
                      </a:lnTo>
                      <a:lnTo>
                        <a:pt x="94" y="36"/>
                      </a:lnTo>
                      <a:lnTo>
                        <a:pt x="93" y="61"/>
                      </a:lnTo>
                      <a:lnTo>
                        <a:pt x="84" y="118"/>
                      </a:lnTo>
                      <a:lnTo>
                        <a:pt x="79" y="133"/>
                      </a:lnTo>
                      <a:lnTo>
                        <a:pt x="72" y="158"/>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66" name="Freeform 205">
                  <a:extLst>
                    <a:ext uri="{FF2B5EF4-FFF2-40B4-BE49-F238E27FC236}">
                      <a16:creationId xmlns:a16="http://schemas.microsoft.com/office/drawing/2014/main" id="{7E07A4FB-7585-A5A8-BB18-5B8B2D65E292}"/>
                    </a:ext>
                  </a:extLst>
                </p:cNvPr>
                <p:cNvSpPr>
                  <a:spLocks/>
                </p:cNvSpPr>
                <p:nvPr/>
              </p:nvSpPr>
              <p:spPr bwMode="auto">
                <a:xfrm>
                  <a:off x="275" y="2144"/>
                  <a:ext cx="46" cy="140"/>
                </a:xfrm>
                <a:custGeom>
                  <a:avLst/>
                  <a:gdLst>
                    <a:gd name="T0" fmla="*/ 36 w 46"/>
                    <a:gd name="T1" fmla="*/ 2 h 140"/>
                    <a:gd name="T2" fmla="*/ 45 w 46"/>
                    <a:gd name="T3" fmla="*/ 11 h 140"/>
                    <a:gd name="T4" fmla="*/ 43 w 46"/>
                    <a:gd name="T5" fmla="*/ 44 h 140"/>
                    <a:gd name="T6" fmla="*/ 37 w 46"/>
                    <a:gd name="T7" fmla="*/ 93 h 140"/>
                    <a:gd name="T8" fmla="*/ 18 w 46"/>
                    <a:gd name="T9" fmla="*/ 139 h 140"/>
                    <a:gd name="T10" fmla="*/ 7 w 46"/>
                    <a:gd name="T11" fmla="*/ 138 h 140"/>
                    <a:gd name="T12" fmla="*/ 0 w 46"/>
                    <a:gd name="T13" fmla="*/ 88 h 140"/>
                    <a:gd name="T14" fmla="*/ 3 w 46"/>
                    <a:gd name="T15" fmla="*/ 63 h 140"/>
                    <a:gd name="T16" fmla="*/ 6 w 46"/>
                    <a:gd name="T17" fmla="*/ 39 h 140"/>
                    <a:gd name="T18" fmla="*/ 24 w 46"/>
                    <a:gd name="T19" fmla="*/ 0 h 140"/>
                    <a:gd name="T20" fmla="*/ 36 w 46"/>
                    <a:gd name="T21" fmla="*/ 2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40"/>
                    <a:gd name="T35" fmla="*/ 46 w 46"/>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40">
                      <a:moveTo>
                        <a:pt x="36" y="2"/>
                      </a:moveTo>
                      <a:lnTo>
                        <a:pt x="45" y="11"/>
                      </a:lnTo>
                      <a:lnTo>
                        <a:pt x="43" y="44"/>
                      </a:lnTo>
                      <a:lnTo>
                        <a:pt x="37" y="93"/>
                      </a:lnTo>
                      <a:lnTo>
                        <a:pt x="18" y="139"/>
                      </a:lnTo>
                      <a:lnTo>
                        <a:pt x="7" y="138"/>
                      </a:lnTo>
                      <a:lnTo>
                        <a:pt x="0" y="88"/>
                      </a:lnTo>
                      <a:lnTo>
                        <a:pt x="3" y="63"/>
                      </a:lnTo>
                      <a:lnTo>
                        <a:pt x="6" y="39"/>
                      </a:lnTo>
                      <a:lnTo>
                        <a:pt x="24" y="0"/>
                      </a:lnTo>
                      <a:lnTo>
                        <a:pt x="36" y="2"/>
                      </a:lnTo>
                    </a:path>
                  </a:pathLst>
                </a:custGeom>
                <a:solidFill>
                  <a:srgbClr val="FF4CFF"/>
                </a:solidFill>
                <a:ln w="12700" cap="rnd">
                  <a:solidFill>
                    <a:srgbClr val="000000"/>
                  </a:solidFill>
                  <a:round/>
                  <a:headEnd type="none" w="sm" len="sm"/>
                  <a:tailEnd type="none" w="sm" len="sm"/>
                </a:ln>
              </p:spPr>
              <p:txBody>
                <a:bodyPr/>
                <a:lstStyle/>
                <a:p>
                  <a:endParaRPr lang="el-GR"/>
                </a:p>
              </p:txBody>
            </p:sp>
          </p:grpSp>
          <p:sp>
            <p:nvSpPr>
              <p:cNvPr id="86645" name="Freeform 206">
                <a:extLst>
                  <a:ext uri="{FF2B5EF4-FFF2-40B4-BE49-F238E27FC236}">
                    <a16:creationId xmlns:a16="http://schemas.microsoft.com/office/drawing/2014/main" id="{71B1CE10-2D6C-8A63-BE3C-1D4BB456EBB2}"/>
                  </a:ext>
                </a:extLst>
              </p:cNvPr>
              <p:cNvSpPr>
                <a:spLocks/>
              </p:cNvSpPr>
              <p:nvPr/>
            </p:nvSpPr>
            <p:spPr bwMode="auto">
              <a:xfrm>
                <a:off x="310" y="2305"/>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46" name="Freeform 207">
                <a:extLst>
                  <a:ext uri="{FF2B5EF4-FFF2-40B4-BE49-F238E27FC236}">
                    <a16:creationId xmlns:a16="http://schemas.microsoft.com/office/drawing/2014/main" id="{B3A5117C-87B0-4B48-5B06-45CE462EA7B6}"/>
                  </a:ext>
                </a:extLst>
              </p:cNvPr>
              <p:cNvSpPr>
                <a:spLocks/>
              </p:cNvSpPr>
              <p:nvPr/>
            </p:nvSpPr>
            <p:spPr bwMode="auto">
              <a:xfrm>
                <a:off x="335" y="2383"/>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nvGrpSpPr>
              <p:cNvPr id="86647" name="Group 208">
                <a:extLst>
                  <a:ext uri="{FF2B5EF4-FFF2-40B4-BE49-F238E27FC236}">
                    <a16:creationId xmlns:a16="http://schemas.microsoft.com/office/drawing/2014/main" id="{B4E7342C-C5B2-9B1D-587A-1AF6520A31ED}"/>
                  </a:ext>
                </a:extLst>
              </p:cNvPr>
              <p:cNvGrpSpPr>
                <a:grpSpLocks/>
              </p:cNvGrpSpPr>
              <p:nvPr/>
            </p:nvGrpSpPr>
            <p:grpSpPr bwMode="auto">
              <a:xfrm>
                <a:off x="336" y="2496"/>
                <a:ext cx="173" cy="204"/>
                <a:chOff x="336" y="2496"/>
                <a:chExt cx="173" cy="204"/>
              </a:xfrm>
            </p:grpSpPr>
            <p:sp>
              <p:nvSpPr>
                <p:cNvPr id="86663" name="Freeform 209">
                  <a:extLst>
                    <a:ext uri="{FF2B5EF4-FFF2-40B4-BE49-F238E27FC236}">
                      <a16:creationId xmlns:a16="http://schemas.microsoft.com/office/drawing/2014/main" id="{91A23221-CF33-1C43-7023-B2D103EBC341}"/>
                    </a:ext>
                  </a:extLst>
                </p:cNvPr>
                <p:cNvSpPr>
                  <a:spLocks/>
                </p:cNvSpPr>
                <p:nvPr/>
              </p:nvSpPr>
              <p:spPr bwMode="auto">
                <a:xfrm>
                  <a:off x="336" y="2496"/>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64" name="Freeform 210">
                  <a:extLst>
                    <a:ext uri="{FF2B5EF4-FFF2-40B4-BE49-F238E27FC236}">
                      <a16:creationId xmlns:a16="http://schemas.microsoft.com/office/drawing/2014/main" id="{C4EF1DBA-3298-30D7-C2E7-C0944DB21026}"/>
                    </a:ext>
                  </a:extLst>
                </p:cNvPr>
                <p:cNvSpPr>
                  <a:spLocks/>
                </p:cNvSpPr>
                <p:nvPr/>
              </p:nvSpPr>
              <p:spPr bwMode="auto">
                <a:xfrm>
                  <a:off x="365" y="2561"/>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648" name="Group 211">
                <a:extLst>
                  <a:ext uri="{FF2B5EF4-FFF2-40B4-BE49-F238E27FC236}">
                    <a16:creationId xmlns:a16="http://schemas.microsoft.com/office/drawing/2014/main" id="{70B58B37-3E9E-340B-E60C-3F3E58FF1AC2}"/>
                  </a:ext>
                </a:extLst>
              </p:cNvPr>
              <p:cNvGrpSpPr>
                <a:grpSpLocks/>
              </p:cNvGrpSpPr>
              <p:nvPr/>
            </p:nvGrpSpPr>
            <p:grpSpPr bwMode="auto">
              <a:xfrm>
                <a:off x="342" y="2638"/>
                <a:ext cx="173" cy="204"/>
                <a:chOff x="342" y="2638"/>
                <a:chExt cx="173" cy="204"/>
              </a:xfrm>
            </p:grpSpPr>
            <p:sp>
              <p:nvSpPr>
                <p:cNvPr id="86661" name="Freeform 212">
                  <a:extLst>
                    <a:ext uri="{FF2B5EF4-FFF2-40B4-BE49-F238E27FC236}">
                      <a16:creationId xmlns:a16="http://schemas.microsoft.com/office/drawing/2014/main" id="{49229951-F479-CEF0-6B80-3141F0F50A46}"/>
                    </a:ext>
                  </a:extLst>
                </p:cNvPr>
                <p:cNvSpPr>
                  <a:spLocks/>
                </p:cNvSpPr>
                <p:nvPr/>
              </p:nvSpPr>
              <p:spPr bwMode="auto">
                <a:xfrm>
                  <a:off x="342" y="2638"/>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62" name="Freeform 213">
                  <a:extLst>
                    <a:ext uri="{FF2B5EF4-FFF2-40B4-BE49-F238E27FC236}">
                      <a16:creationId xmlns:a16="http://schemas.microsoft.com/office/drawing/2014/main" id="{56760BE5-AE38-7F01-FD89-69D2C34D01AF}"/>
                    </a:ext>
                  </a:extLst>
                </p:cNvPr>
                <p:cNvSpPr>
                  <a:spLocks/>
                </p:cNvSpPr>
                <p:nvPr/>
              </p:nvSpPr>
              <p:spPr bwMode="auto">
                <a:xfrm>
                  <a:off x="371" y="2703"/>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649" name="Group 214">
                <a:extLst>
                  <a:ext uri="{FF2B5EF4-FFF2-40B4-BE49-F238E27FC236}">
                    <a16:creationId xmlns:a16="http://schemas.microsoft.com/office/drawing/2014/main" id="{C9EF442B-27BA-3FA3-5E69-66D5D99998B1}"/>
                  </a:ext>
                </a:extLst>
              </p:cNvPr>
              <p:cNvGrpSpPr>
                <a:grpSpLocks/>
              </p:cNvGrpSpPr>
              <p:nvPr/>
            </p:nvGrpSpPr>
            <p:grpSpPr bwMode="auto">
              <a:xfrm>
                <a:off x="217" y="2215"/>
                <a:ext cx="173" cy="204"/>
                <a:chOff x="217" y="2215"/>
                <a:chExt cx="173" cy="204"/>
              </a:xfrm>
            </p:grpSpPr>
            <p:sp>
              <p:nvSpPr>
                <p:cNvPr id="86659" name="Freeform 215">
                  <a:extLst>
                    <a:ext uri="{FF2B5EF4-FFF2-40B4-BE49-F238E27FC236}">
                      <a16:creationId xmlns:a16="http://schemas.microsoft.com/office/drawing/2014/main" id="{C8F77CC0-6368-84FF-97C5-CF8C3FC9E18B}"/>
                    </a:ext>
                  </a:extLst>
                </p:cNvPr>
                <p:cNvSpPr>
                  <a:spLocks/>
                </p:cNvSpPr>
                <p:nvPr/>
              </p:nvSpPr>
              <p:spPr bwMode="auto">
                <a:xfrm>
                  <a:off x="217" y="2215"/>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60" name="Freeform 216">
                  <a:extLst>
                    <a:ext uri="{FF2B5EF4-FFF2-40B4-BE49-F238E27FC236}">
                      <a16:creationId xmlns:a16="http://schemas.microsoft.com/office/drawing/2014/main" id="{40C2918E-30C3-7760-1A6B-8A4904C36DAE}"/>
                    </a:ext>
                  </a:extLst>
                </p:cNvPr>
                <p:cNvSpPr>
                  <a:spLocks/>
                </p:cNvSpPr>
                <p:nvPr/>
              </p:nvSpPr>
              <p:spPr bwMode="auto">
                <a:xfrm>
                  <a:off x="246" y="2280"/>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650" name="Group 217">
                <a:extLst>
                  <a:ext uri="{FF2B5EF4-FFF2-40B4-BE49-F238E27FC236}">
                    <a16:creationId xmlns:a16="http://schemas.microsoft.com/office/drawing/2014/main" id="{68851EBB-6BB1-C88E-2869-201421C8B44E}"/>
                  </a:ext>
                </a:extLst>
              </p:cNvPr>
              <p:cNvGrpSpPr>
                <a:grpSpLocks/>
              </p:cNvGrpSpPr>
              <p:nvPr/>
            </p:nvGrpSpPr>
            <p:grpSpPr bwMode="auto">
              <a:xfrm>
                <a:off x="240" y="2391"/>
                <a:ext cx="125" cy="253"/>
                <a:chOff x="240" y="2391"/>
                <a:chExt cx="125" cy="253"/>
              </a:xfrm>
            </p:grpSpPr>
            <p:sp>
              <p:nvSpPr>
                <p:cNvPr id="86657" name="Freeform 218">
                  <a:extLst>
                    <a:ext uri="{FF2B5EF4-FFF2-40B4-BE49-F238E27FC236}">
                      <a16:creationId xmlns:a16="http://schemas.microsoft.com/office/drawing/2014/main" id="{B9A909FD-9E48-198E-C12E-ED21B26C0A32}"/>
                    </a:ext>
                  </a:extLst>
                </p:cNvPr>
                <p:cNvSpPr>
                  <a:spLocks/>
                </p:cNvSpPr>
                <p:nvPr/>
              </p:nvSpPr>
              <p:spPr bwMode="auto">
                <a:xfrm>
                  <a:off x="240" y="2391"/>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58" name="Freeform 219">
                  <a:extLst>
                    <a:ext uri="{FF2B5EF4-FFF2-40B4-BE49-F238E27FC236}">
                      <a16:creationId xmlns:a16="http://schemas.microsoft.com/office/drawing/2014/main" id="{E623D8E3-026E-11D0-74EC-C0621D714684}"/>
                    </a:ext>
                  </a:extLst>
                </p:cNvPr>
                <p:cNvSpPr>
                  <a:spLocks/>
                </p:cNvSpPr>
                <p:nvPr/>
              </p:nvSpPr>
              <p:spPr bwMode="auto">
                <a:xfrm>
                  <a:off x="265" y="2468"/>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651" name="Group 220">
                <a:extLst>
                  <a:ext uri="{FF2B5EF4-FFF2-40B4-BE49-F238E27FC236}">
                    <a16:creationId xmlns:a16="http://schemas.microsoft.com/office/drawing/2014/main" id="{B50F2018-8F3E-92C4-BED4-E88CCBE3BB1A}"/>
                  </a:ext>
                </a:extLst>
              </p:cNvPr>
              <p:cNvGrpSpPr>
                <a:grpSpLocks/>
              </p:cNvGrpSpPr>
              <p:nvPr/>
            </p:nvGrpSpPr>
            <p:grpSpPr bwMode="auto">
              <a:xfrm>
                <a:off x="172" y="2042"/>
                <a:ext cx="125" cy="253"/>
                <a:chOff x="172" y="2042"/>
                <a:chExt cx="125" cy="253"/>
              </a:xfrm>
            </p:grpSpPr>
            <p:sp>
              <p:nvSpPr>
                <p:cNvPr id="86655" name="Freeform 221">
                  <a:extLst>
                    <a:ext uri="{FF2B5EF4-FFF2-40B4-BE49-F238E27FC236}">
                      <a16:creationId xmlns:a16="http://schemas.microsoft.com/office/drawing/2014/main" id="{590841B4-E033-04A5-604A-AC4778B6831B}"/>
                    </a:ext>
                  </a:extLst>
                </p:cNvPr>
                <p:cNvSpPr>
                  <a:spLocks/>
                </p:cNvSpPr>
                <p:nvPr/>
              </p:nvSpPr>
              <p:spPr bwMode="auto">
                <a:xfrm>
                  <a:off x="172" y="2042"/>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56" name="Freeform 222">
                  <a:extLst>
                    <a:ext uri="{FF2B5EF4-FFF2-40B4-BE49-F238E27FC236}">
                      <a16:creationId xmlns:a16="http://schemas.microsoft.com/office/drawing/2014/main" id="{7DD63993-7787-3FC1-E927-1D1F511088F0}"/>
                    </a:ext>
                  </a:extLst>
                </p:cNvPr>
                <p:cNvSpPr>
                  <a:spLocks/>
                </p:cNvSpPr>
                <p:nvPr/>
              </p:nvSpPr>
              <p:spPr bwMode="auto">
                <a:xfrm>
                  <a:off x="197" y="2119"/>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652" name="Group 223">
                <a:extLst>
                  <a:ext uri="{FF2B5EF4-FFF2-40B4-BE49-F238E27FC236}">
                    <a16:creationId xmlns:a16="http://schemas.microsoft.com/office/drawing/2014/main" id="{7DD145EC-A9BC-A75A-751E-E50756783442}"/>
                  </a:ext>
                </a:extLst>
              </p:cNvPr>
              <p:cNvGrpSpPr>
                <a:grpSpLocks/>
              </p:cNvGrpSpPr>
              <p:nvPr/>
            </p:nvGrpSpPr>
            <p:grpSpPr bwMode="auto">
              <a:xfrm>
                <a:off x="286" y="2573"/>
                <a:ext cx="90" cy="251"/>
                <a:chOff x="286" y="2573"/>
                <a:chExt cx="90" cy="251"/>
              </a:xfrm>
            </p:grpSpPr>
            <p:sp>
              <p:nvSpPr>
                <p:cNvPr id="86653" name="Freeform 224">
                  <a:extLst>
                    <a:ext uri="{FF2B5EF4-FFF2-40B4-BE49-F238E27FC236}">
                      <a16:creationId xmlns:a16="http://schemas.microsoft.com/office/drawing/2014/main" id="{54E02823-6060-BB1E-299F-D297ECB5A13E}"/>
                    </a:ext>
                  </a:extLst>
                </p:cNvPr>
                <p:cNvSpPr>
                  <a:spLocks/>
                </p:cNvSpPr>
                <p:nvPr/>
              </p:nvSpPr>
              <p:spPr bwMode="auto">
                <a:xfrm>
                  <a:off x="286" y="2573"/>
                  <a:ext cx="90" cy="251"/>
                </a:xfrm>
                <a:custGeom>
                  <a:avLst/>
                  <a:gdLst>
                    <a:gd name="T0" fmla="*/ 84 w 90"/>
                    <a:gd name="T1" fmla="*/ 148 h 251"/>
                    <a:gd name="T2" fmla="*/ 89 w 90"/>
                    <a:gd name="T3" fmla="*/ 181 h 251"/>
                    <a:gd name="T4" fmla="*/ 89 w 90"/>
                    <a:gd name="T5" fmla="*/ 223 h 251"/>
                    <a:gd name="T6" fmla="*/ 86 w 90"/>
                    <a:gd name="T7" fmla="*/ 232 h 251"/>
                    <a:gd name="T8" fmla="*/ 83 w 90"/>
                    <a:gd name="T9" fmla="*/ 250 h 251"/>
                    <a:gd name="T10" fmla="*/ 58 w 90"/>
                    <a:gd name="T11" fmla="*/ 239 h 251"/>
                    <a:gd name="T12" fmla="*/ 32 w 90"/>
                    <a:gd name="T13" fmla="*/ 211 h 251"/>
                    <a:gd name="T14" fmla="*/ 21 w 90"/>
                    <a:gd name="T15" fmla="*/ 172 h 251"/>
                    <a:gd name="T16" fmla="*/ 10 w 90"/>
                    <a:gd name="T17" fmla="*/ 140 h 251"/>
                    <a:gd name="T18" fmla="*/ 0 w 90"/>
                    <a:gd name="T19" fmla="*/ 67 h 251"/>
                    <a:gd name="T20" fmla="*/ 4 w 90"/>
                    <a:gd name="T21" fmla="*/ 40 h 251"/>
                    <a:gd name="T22" fmla="*/ 12 w 90"/>
                    <a:gd name="T23" fmla="*/ 21 h 251"/>
                    <a:gd name="T24" fmla="*/ 29 w 90"/>
                    <a:gd name="T25" fmla="*/ 0 h 251"/>
                    <a:gd name="T26" fmla="*/ 51 w 90"/>
                    <a:gd name="T27" fmla="*/ 12 h 251"/>
                    <a:gd name="T28" fmla="*/ 61 w 90"/>
                    <a:gd name="T29" fmla="*/ 26 h 251"/>
                    <a:gd name="T30" fmla="*/ 70 w 90"/>
                    <a:gd name="T31" fmla="*/ 49 h 251"/>
                    <a:gd name="T32" fmla="*/ 81 w 90"/>
                    <a:gd name="T33" fmla="*/ 106 h 251"/>
                    <a:gd name="T34" fmla="*/ 83 w 90"/>
                    <a:gd name="T35" fmla="*/ 122 h 251"/>
                    <a:gd name="T36" fmla="*/ 84 w 90"/>
                    <a:gd name="T37" fmla="*/ 148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251"/>
                    <a:gd name="T59" fmla="*/ 90 w 90"/>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251">
                      <a:moveTo>
                        <a:pt x="84" y="148"/>
                      </a:moveTo>
                      <a:lnTo>
                        <a:pt x="89" y="181"/>
                      </a:lnTo>
                      <a:lnTo>
                        <a:pt x="89" y="223"/>
                      </a:lnTo>
                      <a:lnTo>
                        <a:pt x="86" y="232"/>
                      </a:lnTo>
                      <a:lnTo>
                        <a:pt x="83" y="250"/>
                      </a:lnTo>
                      <a:lnTo>
                        <a:pt x="58" y="239"/>
                      </a:lnTo>
                      <a:lnTo>
                        <a:pt x="32" y="211"/>
                      </a:lnTo>
                      <a:lnTo>
                        <a:pt x="21" y="172"/>
                      </a:lnTo>
                      <a:lnTo>
                        <a:pt x="10" y="140"/>
                      </a:lnTo>
                      <a:lnTo>
                        <a:pt x="0" y="67"/>
                      </a:lnTo>
                      <a:lnTo>
                        <a:pt x="4" y="40"/>
                      </a:lnTo>
                      <a:lnTo>
                        <a:pt x="12" y="21"/>
                      </a:lnTo>
                      <a:lnTo>
                        <a:pt x="29" y="0"/>
                      </a:lnTo>
                      <a:lnTo>
                        <a:pt x="51" y="12"/>
                      </a:lnTo>
                      <a:lnTo>
                        <a:pt x="61" y="26"/>
                      </a:lnTo>
                      <a:lnTo>
                        <a:pt x="70" y="49"/>
                      </a:lnTo>
                      <a:lnTo>
                        <a:pt x="81" y="106"/>
                      </a:lnTo>
                      <a:lnTo>
                        <a:pt x="83" y="122"/>
                      </a:lnTo>
                      <a:lnTo>
                        <a:pt x="84" y="148"/>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54" name="Freeform 225">
                  <a:extLst>
                    <a:ext uri="{FF2B5EF4-FFF2-40B4-BE49-F238E27FC236}">
                      <a16:creationId xmlns:a16="http://schemas.microsoft.com/office/drawing/2014/main" id="{A0A197C5-4119-70E6-FCB8-2C058323E107}"/>
                    </a:ext>
                  </a:extLst>
                </p:cNvPr>
                <p:cNvSpPr>
                  <a:spLocks/>
                </p:cNvSpPr>
                <p:nvPr/>
              </p:nvSpPr>
              <p:spPr bwMode="auto">
                <a:xfrm>
                  <a:off x="307" y="2647"/>
                  <a:ext cx="48" cy="139"/>
                </a:xfrm>
                <a:custGeom>
                  <a:avLst/>
                  <a:gdLst>
                    <a:gd name="T0" fmla="*/ 14 w 48"/>
                    <a:gd name="T1" fmla="*/ 0 h 139"/>
                    <a:gd name="T2" fmla="*/ 26 w 48"/>
                    <a:gd name="T3" fmla="*/ 6 h 139"/>
                    <a:gd name="T4" fmla="*/ 36 w 48"/>
                    <a:gd name="T5" fmla="*/ 37 h 139"/>
                    <a:gd name="T6" fmla="*/ 47 w 48"/>
                    <a:gd name="T7" fmla="*/ 85 h 139"/>
                    <a:gd name="T8" fmla="*/ 47 w 48"/>
                    <a:gd name="T9" fmla="*/ 135 h 139"/>
                    <a:gd name="T10" fmla="*/ 36 w 48"/>
                    <a:gd name="T11" fmla="*/ 138 h 139"/>
                    <a:gd name="T12" fmla="*/ 11 w 48"/>
                    <a:gd name="T13" fmla="*/ 94 h 139"/>
                    <a:gd name="T14" fmla="*/ 5 w 48"/>
                    <a:gd name="T15" fmla="*/ 69 h 139"/>
                    <a:gd name="T16" fmla="*/ 0 w 48"/>
                    <a:gd name="T17" fmla="*/ 46 h 139"/>
                    <a:gd name="T18" fmla="*/ 2 w 48"/>
                    <a:gd name="T19" fmla="*/ 3 h 139"/>
                    <a:gd name="T20" fmla="*/ 14 w 48"/>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39"/>
                    <a:gd name="T35" fmla="*/ 48 w 48"/>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39">
                      <a:moveTo>
                        <a:pt x="14" y="0"/>
                      </a:moveTo>
                      <a:lnTo>
                        <a:pt x="26" y="6"/>
                      </a:lnTo>
                      <a:lnTo>
                        <a:pt x="36" y="37"/>
                      </a:lnTo>
                      <a:lnTo>
                        <a:pt x="47" y="85"/>
                      </a:lnTo>
                      <a:lnTo>
                        <a:pt x="47" y="135"/>
                      </a:lnTo>
                      <a:lnTo>
                        <a:pt x="36" y="138"/>
                      </a:lnTo>
                      <a:lnTo>
                        <a:pt x="11" y="94"/>
                      </a:lnTo>
                      <a:lnTo>
                        <a:pt x="5" y="69"/>
                      </a:lnTo>
                      <a:lnTo>
                        <a:pt x="0" y="46"/>
                      </a:lnTo>
                      <a:lnTo>
                        <a:pt x="2" y="3"/>
                      </a:lnTo>
                      <a:lnTo>
                        <a:pt x="14"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grpSp>
      <p:grpSp>
        <p:nvGrpSpPr>
          <p:cNvPr id="86074" name="Group 226">
            <a:extLst>
              <a:ext uri="{FF2B5EF4-FFF2-40B4-BE49-F238E27FC236}">
                <a16:creationId xmlns:a16="http://schemas.microsoft.com/office/drawing/2014/main" id="{5D2135E4-4D29-55B7-AAEB-48929BA8357C}"/>
              </a:ext>
            </a:extLst>
          </p:cNvPr>
          <p:cNvGrpSpPr>
            <a:grpSpLocks/>
          </p:cNvGrpSpPr>
          <p:nvPr/>
        </p:nvGrpSpPr>
        <p:grpSpPr bwMode="auto">
          <a:xfrm>
            <a:off x="2157413" y="5038725"/>
            <a:ext cx="4487862" cy="882650"/>
            <a:chOff x="391" y="3022"/>
            <a:chExt cx="2827" cy="556"/>
          </a:xfrm>
        </p:grpSpPr>
        <p:sp>
          <p:nvSpPr>
            <p:cNvPr id="86524" name="Freeform 227">
              <a:extLst>
                <a:ext uri="{FF2B5EF4-FFF2-40B4-BE49-F238E27FC236}">
                  <a16:creationId xmlns:a16="http://schemas.microsoft.com/office/drawing/2014/main" id="{7E49EC05-C374-A9A6-F5DF-F638EEFB2EA0}"/>
                </a:ext>
              </a:extLst>
            </p:cNvPr>
            <p:cNvSpPr>
              <a:spLocks/>
            </p:cNvSpPr>
            <p:nvPr/>
          </p:nvSpPr>
          <p:spPr bwMode="auto">
            <a:xfrm>
              <a:off x="875" y="3376"/>
              <a:ext cx="206" cy="187"/>
            </a:xfrm>
            <a:custGeom>
              <a:avLst/>
              <a:gdLst>
                <a:gd name="T0" fmla="*/ 126 w 206"/>
                <a:gd name="T1" fmla="*/ 23 h 187"/>
                <a:gd name="T2" fmla="*/ 152 w 206"/>
                <a:gd name="T3" fmla="*/ 29 h 187"/>
                <a:gd name="T4" fmla="*/ 185 w 206"/>
                <a:gd name="T5" fmla="*/ 52 h 187"/>
                <a:gd name="T6" fmla="*/ 192 w 206"/>
                <a:gd name="T7" fmla="*/ 64 h 187"/>
                <a:gd name="T8" fmla="*/ 205 w 206"/>
                <a:gd name="T9" fmla="*/ 81 h 187"/>
                <a:gd name="T10" fmla="*/ 192 w 206"/>
                <a:gd name="T11" fmla="*/ 134 h 187"/>
                <a:gd name="T12" fmla="*/ 165 w 206"/>
                <a:gd name="T13" fmla="*/ 175 h 187"/>
                <a:gd name="T14" fmla="*/ 132 w 206"/>
                <a:gd name="T15" fmla="*/ 181 h 187"/>
                <a:gd name="T16" fmla="*/ 106 w 206"/>
                <a:gd name="T17" fmla="*/ 186 h 187"/>
                <a:gd name="T18" fmla="*/ 46 w 206"/>
                <a:gd name="T19" fmla="*/ 169 h 187"/>
                <a:gd name="T20" fmla="*/ 27 w 206"/>
                <a:gd name="T21" fmla="*/ 146 h 187"/>
                <a:gd name="T22" fmla="*/ 13 w 206"/>
                <a:gd name="T23" fmla="*/ 116 h 187"/>
                <a:gd name="T24" fmla="*/ 0 w 206"/>
                <a:gd name="T25" fmla="*/ 64 h 187"/>
                <a:gd name="T26" fmla="*/ 13 w 206"/>
                <a:gd name="T27" fmla="*/ 23 h 187"/>
                <a:gd name="T28" fmla="*/ 27 w 206"/>
                <a:gd name="T29" fmla="*/ 5 h 187"/>
                <a:gd name="T30" fmla="*/ 46 w 206"/>
                <a:gd name="T31" fmla="*/ 0 h 187"/>
                <a:gd name="T32" fmla="*/ 93 w 206"/>
                <a:gd name="T33" fmla="*/ 5 h 187"/>
                <a:gd name="T34" fmla="*/ 106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2"/>
                  </a:lnTo>
                  <a:lnTo>
                    <a:pt x="192" y="64"/>
                  </a:lnTo>
                  <a:lnTo>
                    <a:pt x="205" y="81"/>
                  </a:lnTo>
                  <a:lnTo>
                    <a:pt x="192" y="134"/>
                  </a:lnTo>
                  <a:lnTo>
                    <a:pt x="165" y="175"/>
                  </a:lnTo>
                  <a:lnTo>
                    <a:pt x="132" y="181"/>
                  </a:lnTo>
                  <a:lnTo>
                    <a:pt x="106" y="186"/>
                  </a:lnTo>
                  <a:lnTo>
                    <a:pt x="46" y="169"/>
                  </a:lnTo>
                  <a:lnTo>
                    <a:pt x="27" y="146"/>
                  </a:lnTo>
                  <a:lnTo>
                    <a:pt x="13" y="116"/>
                  </a:lnTo>
                  <a:lnTo>
                    <a:pt x="0" y="64"/>
                  </a:lnTo>
                  <a:lnTo>
                    <a:pt x="13" y="23"/>
                  </a:lnTo>
                  <a:lnTo>
                    <a:pt x="27" y="5"/>
                  </a:lnTo>
                  <a:lnTo>
                    <a:pt x="46" y="0"/>
                  </a:lnTo>
                  <a:lnTo>
                    <a:pt x="93" y="5"/>
                  </a:lnTo>
                  <a:lnTo>
                    <a:pt x="106"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25" name="Freeform 228">
              <a:extLst>
                <a:ext uri="{FF2B5EF4-FFF2-40B4-BE49-F238E27FC236}">
                  <a16:creationId xmlns:a16="http://schemas.microsoft.com/office/drawing/2014/main" id="{FDB2E6A9-913B-8E61-6D2C-828DD8AE9FEC}"/>
                </a:ext>
              </a:extLst>
            </p:cNvPr>
            <p:cNvSpPr>
              <a:spLocks/>
            </p:cNvSpPr>
            <p:nvPr/>
          </p:nvSpPr>
          <p:spPr bwMode="auto">
            <a:xfrm>
              <a:off x="935" y="3440"/>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nvGrpSpPr>
            <p:cNvPr id="86526" name="Group 229">
              <a:extLst>
                <a:ext uri="{FF2B5EF4-FFF2-40B4-BE49-F238E27FC236}">
                  <a16:creationId xmlns:a16="http://schemas.microsoft.com/office/drawing/2014/main" id="{5CF5FE09-B99D-C433-3641-0AB621A8BD6D}"/>
                </a:ext>
              </a:extLst>
            </p:cNvPr>
            <p:cNvGrpSpPr>
              <a:grpSpLocks/>
            </p:cNvGrpSpPr>
            <p:nvPr/>
          </p:nvGrpSpPr>
          <p:grpSpPr bwMode="auto">
            <a:xfrm>
              <a:off x="767" y="3220"/>
              <a:ext cx="235" cy="171"/>
              <a:chOff x="767" y="3220"/>
              <a:chExt cx="235" cy="171"/>
            </a:xfrm>
          </p:grpSpPr>
          <p:sp>
            <p:nvSpPr>
              <p:cNvPr id="86638" name="Freeform 230">
                <a:extLst>
                  <a:ext uri="{FF2B5EF4-FFF2-40B4-BE49-F238E27FC236}">
                    <a16:creationId xmlns:a16="http://schemas.microsoft.com/office/drawing/2014/main" id="{1A1C20A6-8447-64CA-A30D-C7C57EADF8E7}"/>
                  </a:ext>
                </a:extLst>
              </p:cNvPr>
              <p:cNvSpPr>
                <a:spLocks/>
              </p:cNvSpPr>
              <p:nvPr/>
            </p:nvSpPr>
            <p:spPr bwMode="auto">
              <a:xfrm>
                <a:off x="767" y="3220"/>
                <a:ext cx="235" cy="171"/>
              </a:xfrm>
              <a:custGeom>
                <a:avLst/>
                <a:gdLst>
                  <a:gd name="T0" fmla="*/ 156 w 235"/>
                  <a:gd name="T1" fmla="*/ 56 h 171"/>
                  <a:gd name="T2" fmla="*/ 186 w 235"/>
                  <a:gd name="T3" fmla="*/ 72 h 171"/>
                  <a:gd name="T4" fmla="*/ 218 w 235"/>
                  <a:gd name="T5" fmla="*/ 101 h 171"/>
                  <a:gd name="T6" fmla="*/ 222 w 235"/>
                  <a:gd name="T7" fmla="*/ 112 h 171"/>
                  <a:gd name="T8" fmla="*/ 234 w 235"/>
                  <a:gd name="T9" fmla="*/ 129 h 171"/>
                  <a:gd name="T10" fmla="*/ 205 w 235"/>
                  <a:gd name="T11" fmla="*/ 155 h 171"/>
                  <a:gd name="T12" fmla="*/ 164 w 235"/>
                  <a:gd name="T13" fmla="*/ 170 h 171"/>
                  <a:gd name="T14" fmla="*/ 125 w 235"/>
                  <a:gd name="T15" fmla="*/ 158 h 171"/>
                  <a:gd name="T16" fmla="*/ 93 w 235"/>
                  <a:gd name="T17" fmla="*/ 150 h 171"/>
                  <a:gd name="T18" fmla="*/ 28 w 235"/>
                  <a:gd name="T19" fmla="*/ 112 h 171"/>
                  <a:gd name="T20" fmla="*/ 11 w 235"/>
                  <a:gd name="T21" fmla="*/ 88 h 171"/>
                  <a:gd name="T22" fmla="*/ 3 w 235"/>
                  <a:gd name="T23" fmla="*/ 64 h 171"/>
                  <a:gd name="T24" fmla="*/ 0 w 235"/>
                  <a:gd name="T25" fmla="*/ 25 h 171"/>
                  <a:gd name="T26" fmla="*/ 26 w 235"/>
                  <a:gd name="T27" fmla="*/ 5 h 171"/>
                  <a:gd name="T28" fmla="*/ 45 w 235"/>
                  <a:gd name="T29" fmla="*/ 0 h 171"/>
                  <a:gd name="T30" fmla="*/ 70 w 235"/>
                  <a:gd name="T31" fmla="*/ 5 h 171"/>
                  <a:gd name="T32" fmla="*/ 122 w 235"/>
                  <a:gd name="T33" fmla="*/ 30 h 171"/>
                  <a:gd name="T34" fmla="*/ 136 w 235"/>
                  <a:gd name="T35" fmla="*/ 39 h 171"/>
                  <a:gd name="T36" fmla="*/ 156 w 235"/>
                  <a:gd name="T37" fmla="*/ 56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171"/>
                  <a:gd name="T59" fmla="*/ 235 w 23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171">
                    <a:moveTo>
                      <a:pt x="156" y="56"/>
                    </a:moveTo>
                    <a:lnTo>
                      <a:pt x="186" y="72"/>
                    </a:lnTo>
                    <a:lnTo>
                      <a:pt x="218" y="101"/>
                    </a:lnTo>
                    <a:lnTo>
                      <a:pt x="222" y="112"/>
                    </a:lnTo>
                    <a:lnTo>
                      <a:pt x="234" y="129"/>
                    </a:lnTo>
                    <a:lnTo>
                      <a:pt x="205" y="155"/>
                    </a:lnTo>
                    <a:lnTo>
                      <a:pt x="164" y="170"/>
                    </a:lnTo>
                    <a:lnTo>
                      <a:pt x="125" y="158"/>
                    </a:lnTo>
                    <a:lnTo>
                      <a:pt x="93" y="150"/>
                    </a:lnTo>
                    <a:lnTo>
                      <a:pt x="28" y="112"/>
                    </a:lnTo>
                    <a:lnTo>
                      <a:pt x="11" y="88"/>
                    </a:lnTo>
                    <a:lnTo>
                      <a:pt x="3" y="64"/>
                    </a:lnTo>
                    <a:lnTo>
                      <a:pt x="0" y="25"/>
                    </a:lnTo>
                    <a:lnTo>
                      <a:pt x="26" y="5"/>
                    </a:lnTo>
                    <a:lnTo>
                      <a:pt x="45" y="0"/>
                    </a:lnTo>
                    <a:lnTo>
                      <a:pt x="70" y="5"/>
                    </a:lnTo>
                    <a:lnTo>
                      <a:pt x="122" y="30"/>
                    </a:lnTo>
                    <a:lnTo>
                      <a:pt x="136" y="39"/>
                    </a:lnTo>
                    <a:lnTo>
                      <a:pt x="156" y="5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39" name="Freeform 231">
                <a:extLst>
                  <a:ext uri="{FF2B5EF4-FFF2-40B4-BE49-F238E27FC236}">
                    <a16:creationId xmlns:a16="http://schemas.microsoft.com/office/drawing/2014/main" id="{A2A3FC60-BDDF-327D-EEB4-809D2E21F5FA}"/>
                  </a:ext>
                </a:extLst>
              </p:cNvPr>
              <p:cNvSpPr>
                <a:spLocks/>
              </p:cNvSpPr>
              <p:nvPr/>
            </p:nvSpPr>
            <p:spPr bwMode="auto">
              <a:xfrm>
                <a:off x="822" y="3278"/>
                <a:ext cx="138" cy="82"/>
              </a:xfrm>
              <a:custGeom>
                <a:avLst/>
                <a:gdLst>
                  <a:gd name="T0" fmla="*/ 7 w 138"/>
                  <a:gd name="T1" fmla="*/ 12 h 82"/>
                  <a:gd name="T2" fmla="*/ 20 w 138"/>
                  <a:gd name="T3" fmla="*/ 0 h 82"/>
                  <a:gd name="T4" fmla="*/ 53 w 138"/>
                  <a:gd name="T5" fmla="*/ 9 h 82"/>
                  <a:gd name="T6" fmla="*/ 98 w 138"/>
                  <a:gd name="T7" fmla="*/ 26 h 82"/>
                  <a:gd name="T8" fmla="*/ 137 w 138"/>
                  <a:gd name="T9" fmla="*/ 63 h 82"/>
                  <a:gd name="T10" fmla="*/ 130 w 138"/>
                  <a:gd name="T11" fmla="*/ 81 h 82"/>
                  <a:gd name="T12" fmla="*/ 77 w 138"/>
                  <a:gd name="T13" fmla="*/ 81 h 82"/>
                  <a:gd name="T14" fmla="*/ 54 w 138"/>
                  <a:gd name="T15" fmla="*/ 72 h 82"/>
                  <a:gd name="T16" fmla="*/ 31 w 138"/>
                  <a:gd name="T17" fmla="*/ 64 h 82"/>
                  <a:gd name="T18" fmla="*/ 0 w 138"/>
                  <a:gd name="T19" fmla="*/ 30 h 82"/>
                  <a:gd name="T20" fmla="*/ 7 w 138"/>
                  <a:gd name="T21" fmla="*/ 12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82"/>
                  <a:gd name="T35" fmla="*/ 138 w 138"/>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82">
                    <a:moveTo>
                      <a:pt x="7" y="12"/>
                    </a:moveTo>
                    <a:lnTo>
                      <a:pt x="20" y="0"/>
                    </a:lnTo>
                    <a:lnTo>
                      <a:pt x="53" y="9"/>
                    </a:lnTo>
                    <a:lnTo>
                      <a:pt x="98" y="26"/>
                    </a:lnTo>
                    <a:lnTo>
                      <a:pt x="137" y="63"/>
                    </a:lnTo>
                    <a:lnTo>
                      <a:pt x="130" y="81"/>
                    </a:lnTo>
                    <a:lnTo>
                      <a:pt x="77" y="81"/>
                    </a:lnTo>
                    <a:lnTo>
                      <a:pt x="54" y="72"/>
                    </a:lnTo>
                    <a:lnTo>
                      <a:pt x="31" y="64"/>
                    </a:lnTo>
                    <a:lnTo>
                      <a:pt x="0" y="30"/>
                    </a:lnTo>
                    <a:lnTo>
                      <a:pt x="7" y="12"/>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27" name="Group 232">
              <a:extLst>
                <a:ext uri="{FF2B5EF4-FFF2-40B4-BE49-F238E27FC236}">
                  <a16:creationId xmlns:a16="http://schemas.microsoft.com/office/drawing/2014/main" id="{690842FB-B67B-95F7-3E0A-B00E8BB0AD76}"/>
                </a:ext>
              </a:extLst>
            </p:cNvPr>
            <p:cNvGrpSpPr>
              <a:grpSpLocks/>
            </p:cNvGrpSpPr>
            <p:nvPr/>
          </p:nvGrpSpPr>
          <p:grpSpPr bwMode="auto">
            <a:xfrm>
              <a:off x="532" y="3045"/>
              <a:ext cx="180" cy="217"/>
              <a:chOff x="532" y="3045"/>
              <a:chExt cx="180" cy="217"/>
            </a:xfrm>
          </p:grpSpPr>
          <p:sp>
            <p:nvSpPr>
              <p:cNvPr id="86636" name="Freeform 233">
                <a:extLst>
                  <a:ext uri="{FF2B5EF4-FFF2-40B4-BE49-F238E27FC236}">
                    <a16:creationId xmlns:a16="http://schemas.microsoft.com/office/drawing/2014/main" id="{19C5D52C-7DB7-A0F3-BCB2-8DC772FD1E47}"/>
                  </a:ext>
                </a:extLst>
              </p:cNvPr>
              <p:cNvSpPr>
                <a:spLocks/>
              </p:cNvSpPr>
              <p:nvPr/>
            </p:nvSpPr>
            <p:spPr bwMode="auto">
              <a:xfrm>
                <a:off x="532" y="3045"/>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37" name="Freeform 234">
                <a:extLst>
                  <a:ext uri="{FF2B5EF4-FFF2-40B4-BE49-F238E27FC236}">
                    <a16:creationId xmlns:a16="http://schemas.microsoft.com/office/drawing/2014/main" id="{9502DC90-0E00-7799-51C7-3655EF70E594}"/>
                  </a:ext>
                </a:extLst>
              </p:cNvPr>
              <p:cNvSpPr>
                <a:spLocks/>
              </p:cNvSpPr>
              <p:nvPr/>
            </p:nvSpPr>
            <p:spPr bwMode="auto">
              <a:xfrm>
                <a:off x="575" y="3117"/>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28" name="Group 235">
              <a:extLst>
                <a:ext uri="{FF2B5EF4-FFF2-40B4-BE49-F238E27FC236}">
                  <a16:creationId xmlns:a16="http://schemas.microsoft.com/office/drawing/2014/main" id="{53FC19E1-2A83-C430-44DD-65434B16D2AA}"/>
                </a:ext>
              </a:extLst>
            </p:cNvPr>
            <p:cNvGrpSpPr>
              <a:grpSpLocks/>
            </p:cNvGrpSpPr>
            <p:nvPr/>
          </p:nvGrpSpPr>
          <p:grpSpPr bwMode="auto">
            <a:xfrm>
              <a:off x="646" y="3144"/>
              <a:ext cx="180" cy="217"/>
              <a:chOff x="646" y="3144"/>
              <a:chExt cx="180" cy="217"/>
            </a:xfrm>
          </p:grpSpPr>
          <p:sp>
            <p:nvSpPr>
              <p:cNvPr id="86634" name="Freeform 236">
                <a:extLst>
                  <a:ext uri="{FF2B5EF4-FFF2-40B4-BE49-F238E27FC236}">
                    <a16:creationId xmlns:a16="http://schemas.microsoft.com/office/drawing/2014/main" id="{8B84E371-9A72-C6E2-BDFA-19F4826F5402}"/>
                  </a:ext>
                </a:extLst>
              </p:cNvPr>
              <p:cNvSpPr>
                <a:spLocks/>
              </p:cNvSpPr>
              <p:nvPr/>
            </p:nvSpPr>
            <p:spPr bwMode="auto">
              <a:xfrm>
                <a:off x="646" y="3144"/>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35" name="Freeform 237">
                <a:extLst>
                  <a:ext uri="{FF2B5EF4-FFF2-40B4-BE49-F238E27FC236}">
                    <a16:creationId xmlns:a16="http://schemas.microsoft.com/office/drawing/2014/main" id="{7E137048-5FA8-CC2B-355D-8FEECA8E9DEF}"/>
                  </a:ext>
                </a:extLst>
              </p:cNvPr>
              <p:cNvSpPr>
                <a:spLocks/>
              </p:cNvSpPr>
              <p:nvPr/>
            </p:nvSpPr>
            <p:spPr bwMode="auto">
              <a:xfrm>
                <a:off x="689" y="3216"/>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29" name="Group 238">
              <a:extLst>
                <a:ext uri="{FF2B5EF4-FFF2-40B4-BE49-F238E27FC236}">
                  <a16:creationId xmlns:a16="http://schemas.microsoft.com/office/drawing/2014/main" id="{9646CBC0-7A6E-C0C6-FDAF-0E3864EEC5E4}"/>
                </a:ext>
              </a:extLst>
            </p:cNvPr>
            <p:cNvGrpSpPr>
              <a:grpSpLocks/>
            </p:cNvGrpSpPr>
            <p:nvPr/>
          </p:nvGrpSpPr>
          <p:grpSpPr bwMode="auto">
            <a:xfrm>
              <a:off x="467" y="3124"/>
              <a:ext cx="180" cy="218"/>
              <a:chOff x="467" y="3124"/>
              <a:chExt cx="180" cy="218"/>
            </a:xfrm>
          </p:grpSpPr>
          <p:sp>
            <p:nvSpPr>
              <p:cNvPr id="86632" name="Freeform 239">
                <a:extLst>
                  <a:ext uri="{FF2B5EF4-FFF2-40B4-BE49-F238E27FC236}">
                    <a16:creationId xmlns:a16="http://schemas.microsoft.com/office/drawing/2014/main" id="{075148E7-12DB-B64B-E639-ED010E5B83CD}"/>
                  </a:ext>
                </a:extLst>
              </p:cNvPr>
              <p:cNvSpPr>
                <a:spLocks/>
              </p:cNvSpPr>
              <p:nvPr/>
            </p:nvSpPr>
            <p:spPr bwMode="auto">
              <a:xfrm>
                <a:off x="467" y="3124"/>
                <a:ext cx="180" cy="218"/>
              </a:xfrm>
              <a:custGeom>
                <a:avLst/>
                <a:gdLst>
                  <a:gd name="T0" fmla="*/ 144 w 180"/>
                  <a:gd name="T1" fmla="*/ 106 h 218"/>
                  <a:gd name="T2" fmla="*/ 163 w 180"/>
                  <a:gd name="T3" fmla="*/ 133 h 218"/>
                  <a:gd name="T4" fmla="*/ 178 w 180"/>
                  <a:gd name="T5" fmla="*/ 174 h 218"/>
                  <a:gd name="T6" fmla="*/ 177 w 180"/>
                  <a:gd name="T7" fmla="*/ 186 h 218"/>
                  <a:gd name="T8" fmla="*/ 179 w 180"/>
                  <a:gd name="T9" fmla="*/ 206 h 218"/>
                  <a:gd name="T10" fmla="*/ 142 w 180"/>
                  <a:gd name="T11" fmla="*/ 217 h 218"/>
                  <a:gd name="T12" fmla="*/ 99 w 180"/>
                  <a:gd name="T13" fmla="*/ 210 h 218"/>
                  <a:gd name="T14" fmla="*/ 69 w 180"/>
                  <a:gd name="T15" fmla="*/ 182 h 218"/>
                  <a:gd name="T16" fmla="*/ 44 w 180"/>
                  <a:gd name="T17" fmla="*/ 160 h 218"/>
                  <a:gd name="T18" fmla="*/ 5 w 180"/>
                  <a:gd name="T19" fmla="*/ 96 h 218"/>
                  <a:gd name="T20" fmla="*/ 0 w 180"/>
                  <a:gd name="T21" fmla="*/ 67 h 218"/>
                  <a:gd name="T22" fmla="*/ 5 w 180"/>
                  <a:gd name="T23" fmla="*/ 42 h 218"/>
                  <a:gd name="T24" fmla="*/ 20 w 180"/>
                  <a:gd name="T25" fmla="*/ 6 h 218"/>
                  <a:gd name="T26" fmla="*/ 52 w 180"/>
                  <a:gd name="T27" fmla="*/ 0 h 218"/>
                  <a:gd name="T28" fmla="*/ 72 w 180"/>
                  <a:gd name="T29" fmla="*/ 4 h 218"/>
                  <a:gd name="T30" fmla="*/ 91 w 180"/>
                  <a:gd name="T31" fmla="*/ 21 h 218"/>
                  <a:gd name="T32" fmla="*/ 126 w 180"/>
                  <a:gd name="T33" fmla="*/ 67 h 218"/>
                  <a:gd name="T34" fmla="*/ 134 w 180"/>
                  <a:gd name="T35" fmla="*/ 82 h 218"/>
                  <a:gd name="T36" fmla="*/ 144 w 180"/>
                  <a:gd name="T37" fmla="*/ 106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8"/>
                  <a:gd name="T59" fmla="*/ 180 w 180"/>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8">
                    <a:moveTo>
                      <a:pt x="144" y="106"/>
                    </a:moveTo>
                    <a:lnTo>
                      <a:pt x="163" y="133"/>
                    </a:lnTo>
                    <a:lnTo>
                      <a:pt x="178" y="174"/>
                    </a:lnTo>
                    <a:lnTo>
                      <a:pt x="177" y="186"/>
                    </a:lnTo>
                    <a:lnTo>
                      <a:pt x="179" y="206"/>
                    </a:lnTo>
                    <a:lnTo>
                      <a:pt x="142" y="217"/>
                    </a:lnTo>
                    <a:lnTo>
                      <a:pt x="99" y="210"/>
                    </a:lnTo>
                    <a:lnTo>
                      <a:pt x="69" y="182"/>
                    </a:lnTo>
                    <a:lnTo>
                      <a:pt x="44" y="160"/>
                    </a:lnTo>
                    <a:lnTo>
                      <a:pt x="5" y="96"/>
                    </a:lnTo>
                    <a:lnTo>
                      <a:pt x="0" y="67"/>
                    </a:lnTo>
                    <a:lnTo>
                      <a:pt x="5" y="42"/>
                    </a:lnTo>
                    <a:lnTo>
                      <a:pt x="20" y="6"/>
                    </a:lnTo>
                    <a:lnTo>
                      <a:pt x="52" y="0"/>
                    </a:lnTo>
                    <a:lnTo>
                      <a:pt x="72" y="4"/>
                    </a:lnTo>
                    <a:lnTo>
                      <a:pt x="91" y="21"/>
                    </a:lnTo>
                    <a:lnTo>
                      <a:pt x="126" y="67"/>
                    </a:lnTo>
                    <a:lnTo>
                      <a:pt x="134" y="82"/>
                    </a:lnTo>
                    <a:lnTo>
                      <a:pt x="144" y="10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33" name="Freeform 240">
                <a:extLst>
                  <a:ext uri="{FF2B5EF4-FFF2-40B4-BE49-F238E27FC236}">
                    <a16:creationId xmlns:a16="http://schemas.microsoft.com/office/drawing/2014/main" id="{0759AEA9-AB81-781F-831F-D1E208156567}"/>
                  </a:ext>
                </a:extLst>
              </p:cNvPr>
              <p:cNvSpPr>
                <a:spLocks/>
              </p:cNvSpPr>
              <p:nvPr/>
            </p:nvSpPr>
            <p:spPr bwMode="auto">
              <a:xfrm>
                <a:off x="507" y="3194"/>
                <a:ext cx="106" cy="123"/>
              </a:xfrm>
              <a:custGeom>
                <a:avLst/>
                <a:gdLst>
                  <a:gd name="T0" fmla="*/ 14 w 106"/>
                  <a:gd name="T1" fmla="*/ 5 h 123"/>
                  <a:gd name="T2" fmla="*/ 31 w 106"/>
                  <a:gd name="T3" fmla="*/ 0 h 123"/>
                  <a:gd name="T4" fmla="*/ 56 w 106"/>
                  <a:gd name="T5" fmla="*/ 23 h 123"/>
                  <a:gd name="T6" fmla="*/ 88 w 106"/>
                  <a:gd name="T7" fmla="*/ 60 h 123"/>
                  <a:gd name="T8" fmla="*/ 105 w 106"/>
                  <a:gd name="T9" fmla="*/ 110 h 123"/>
                  <a:gd name="T10" fmla="*/ 91 w 106"/>
                  <a:gd name="T11" fmla="*/ 122 h 123"/>
                  <a:gd name="T12" fmla="*/ 44 w 106"/>
                  <a:gd name="T13" fmla="*/ 98 h 123"/>
                  <a:gd name="T14" fmla="*/ 27 w 106"/>
                  <a:gd name="T15" fmla="*/ 80 h 123"/>
                  <a:gd name="T16" fmla="*/ 12 w 106"/>
                  <a:gd name="T17" fmla="*/ 61 h 123"/>
                  <a:gd name="T18" fmla="*/ 0 w 106"/>
                  <a:gd name="T19" fmla="*/ 17 h 123"/>
                  <a:gd name="T20" fmla="*/ 14 w 106"/>
                  <a:gd name="T21" fmla="*/ 5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3"/>
                  <a:gd name="T35" fmla="*/ 106 w 106"/>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3">
                    <a:moveTo>
                      <a:pt x="14" y="5"/>
                    </a:moveTo>
                    <a:lnTo>
                      <a:pt x="31" y="0"/>
                    </a:lnTo>
                    <a:lnTo>
                      <a:pt x="56" y="23"/>
                    </a:lnTo>
                    <a:lnTo>
                      <a:pt x="88" y="60"/>
                    </a:lnTo>
                    <a:lnTo>
                      <a:pt x="105" y="110"/>
                    </a:lnTo>
                    <a:lnTo>
                      <a:pt x="91" y="122"/>
                    </a:lnTo>
                    <a:lnTo>
                      <a:pt x="44" y="98"/>
                    </a:lnTo>
                    <a:lnTo>
                      <a:pt x="27" y="80"/>
                    </a:lnTo>
                    <a:lnTo>
                      <a:pt x="12" y="61"/>
                    </a:lnTo>
                    <a:lnTo>
                      <a:pt x="0" y="17"/>
                    </a:lnTo>
                    <a:lnTo>
                      <a:pt x="14" y="5"/>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30" name="Group 241">
              <a:extLst>
                <a:ext uri="{FF2B5EF4-FFF2-40B4-BE49-F238E27FC236}">
                  <a16:creationId xmlns:a16="http://schemas.microsoft.com/office/drawing/2014/main" id="{1FCFE087-BE70-122F-C293-645C2FD70A7B}"/>
                </a:ext>
              </a:extLst>
            </p:cNvPr>
            <p:cNvGrpSpPr>
              <a:grpSpLocks/>
            </p:cNvGrpSpPr>
            <p:nvPr/>
          </p:nvGrpSpPr>
          <p:grpSpPr bwMode="auto">
            <a:xfrm>
              <a:off x="608" y="3272"/>
              <a:ext cx="191" cy="211"/>
              <a:chOff x="608" y="3272"/>
              <a:chExt cx="191" cy="211"/>
            </a:xfrm>
          </p:grpSpPr>
          <p:sp>
            <p:nvSpPr>
              <p:cNvPr id="86630" name="Freeform 242">
                <a:extLst>
                  <a:ext uri="{FF2B5EF4-FFF2-40B4-BE49-F238E27FC236}">
                    <a16:creationId xmlns:a16="http://schemas.microsoft.com/office/drawing/2014/main" id="{0A914522-06BD-1EF8-F8F8-A098E29C3762}"/>
                  </a:ext>
                </a:extLst>
              </p:cNvPr>
              <p:cNvSpPr>
                <a:spLocks/>
              </p:cNvSpPr>
              <p:nvPr/>
            </p:nvSpPr>
            <p:spPr bwMode="auto">
              <a:xfrm>
                <a:off x="608" y="3272"/>
                <a:ext cx="191" cy="211"/>
              </a:xfrm>
              <a:custGeom>
                <a:avLst/>
                <a:gdLst>
                  <a:gd name="T0" fmla="*/ 147 w 191"/>
                  <a:gd name="T1" fmla="*/ 99 h 211"/>
                  <a:gd name="T2" fmla="*/ 168 w 191"/>
                  <a:gd name="T3" fmla="*/ 124 h 211"/>
                  <a:gd name="T4" fmla="*/ 186 w 191"/>
                  <a:gd name="T5" fmla="*/ 165 h 211"/>
                  <a:gd name="T6" fmla="*/ 186 w 191"/>
                  <a:gd name="T7" fmla="*/ 176 h 211"/>
                  <a:gd name="T8" fmla="*/ 190 w 191"/>
                  <a:gd name="T9" fmla="*/ 196 h 211"/>
                  <a:gd name="T10" fmla="*/ 154 w 191"/>
                  <a:gd name="T11" fmla="*/ 210 h 211"/>
                  <a:gd name="T12" fmla="*/ 110 w 191"/>
                  <a:gd name="T13" fmla="*/ 206 h 211"/>
                  <a:gd name="T14" fmla="*/ 78 w 191"/>
                  <a:gd name="T15" fmla="*/ 180 h 211"/>
                  <a:gd name="T16" fmla="*/ 52 w 191"/>
                  <a:gd name="T17" fmla="*/ 160 h 211"/>
                  <a:gd name="T18" fmla="*/ 8 w 191"/>
                  <a:gd name="T19" fmla="*/ 99 h 211"/>
                  <a:gd name="T20" fmla="*/ 0 w 191"/>
                  <a:gd name="T21" fmla="*/ 71 h 211"/>
                  <a:gd name="T22" fmla="*/ 4 w 191"/>
                  <a:gd name="T23" fmla="*/ 45 h 211"/>
                  <a:gd name="T24" fmla="*/ 16 w 191"/>
                  <a:gd name="T25" fmla="*/ 8 h 211"/>
                  <a:gd name="T26" fmla="*/ 48 w 191"/>
                  <a:gd name="T27" fmla="*/ 0 h 211"/>
                  <a:gd name="T28" fmla="*/ 67 w 191"/>
                  <a:gd name="T29" fmla="*/ 3 h 211"/>
                  <a:gd name="T30" fmla="*/ 88 w 191"/>
                  <a:gd name="T31" fmla="*/ 17 h 211"/>
                  <a:gd name="T32" fmla="*/ 127 w 191"/>
                  <a:gd name="T33" fmla="*/ 62 h 211"/>
                  <a:gd name="T34" fmla="*/ 135 w 191"/>
                  <a:gd name="T35" fmla="*/ 75 h 211"/>
                  <a:gd name="T36" fmla="*/ 147 w 191"/>
                  <a:gd name="T37" fmla="*/ 99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211"/>
                  <a:gd name="T59" fmla="*/ 191 w 191"/>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211">
                    <a:moveTo>
                      <a:pt x="147" y="99"/>
                    </a:moveTo>
                    <a:lnTo>
                      <a:pt x="168" y="124"/>
                    </a:lnTo>
                    <a:lnTo>
                      <a:pt x="186" y="165"/>
                    </a:lnTo>
                    <a:lnTo>
                      <a:pt x="186" y="176"/>
                    </a:lnTo>
                    <a:lnTo>
                      <a:pt x="190" y="196"/>
                    </a:lnTo>
                    <a:lnTo>
                      <a:pt x="154" y="210"/>
                    </a:lnTo>
                    <a:lnTo>
                      <a:pt x="110" y="206"/>
                    </a:lnTo>
                    <a:lnTo>
                      <a:pt x="78" y="180"/>
                    </a:lnTo>
                    <a:lnTo>
                      <a:pt x="52" y="160"/>
                    </a:lnTo>
                    <a:lnTo>
                      <a:pt x="8" y="99"/>
                    </a:lnTo>
                    <a:lnTo>
                      <a:pt x="0" y="71"/>
                    </a:lnTo>
                    <a:lnTo>
                      <a:pt x="4" y="45"/>
                    </a:lnTo>
                    <a:lnTo>
                      <a:pt x="16" y="8"/>
                    </a:lnTo>
                    <a:lnTo>
                      <a:pt x="48" y="0"/>
                    </a:lnTo>
                    <a:lnTo>
                      <a:pt x="67" y="3"/>
                    </a:lnTo>
                    <a:lnTo>
                      <a:pt x="88" y="17"/>
                    </a:lnTo>
                    <a:lnTo>
                      <a:pt x="127" y="62"/>
                    </a:lnTo>
                    <a:lnTo>
                      <a:pt x="135" y="75"/>
                    </a:lnTo>
                    <a:lnTo>
                      <a:pt x="147" y="99"/>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31" name="Freeform 243">
                <a:extLst>
                  <a:ext uri="{FF2B5EF4-FFF2-40B4-BE49-F238E27FC236}">
                    <a16:creationId xmlns:a16="http://schemas.microsoft.com/office/drawing/2014/main" id="{7472CA01-8311-6BF3-DFB3-F6E5BFE436E6}"/>
                  </a:ext>
                </a:extLst>
              </p:cNvPr>
              <p:cNvSpPr>
                <a:spLocks/>
              </p:cNvSpPr>
              <p:nvPr/>
            </p:nvSpPr>
            <p:spPr bwMode="auto">
              <a:xfrm>
                <a:off x="649" y="3341"/>
                <a:ext cx="114" cy="117"/>
              </a:xfrm>
              <a:custGeom>
                <a:avLst/>
                <a:gdLst>
                  <a:gd name="T0" fmla="*/ 14 w 114"/>
                  <a:gd name="T1" fmla="*/ 6 h 117"/>
                  <a:gd name="T2" fmla="*/ 31 w 114"/>
                  <a:gd name="T3" fmla="*/ 0 h 117"/>
                  <a:gd name="T4" fmla="*/ 58 w 114"/>
                  <a:gd name="T5" fmla="*/ 20 h 117"/>
                  <a:gd name="T6" fmla="*/ 92 w 114"/>
                  <a:gd name="T7" fmla="*/ 55 h 117"/>
                  <a:gd name="T8" fmla="*/ 113 w 114"/>
                  <a:gd name="T9" fmla="*/ 103 h 117"/>
                  <a:gd name="T10" fmla="*/ 100 w 114"/>
                  <a:gd name="T11" fmla="*/ 116 h 117"/>
                  <a:gd name="T12" fmla="*/ 50 w 114"/>
                  <a:gd name="T13" fmla="*/ 97 h 117"/>
                  <a:gd name="T14" fmla="*/ 33 w 114"/>
                  <a:gd name="T15" fmla="*/ 79 h 117"/>
                  <a:gd name="T16" fmla="*/ 15 w 114"/>
                  <a:gd name="T17" fmla="*/ 62 h 117"/>
                  <a:gd name="T18" fmla="*/ 0 w 114"/>
                  <a:gd name="T19" fmla="*/ 19 h 117"/>
                  <a:gd name="T20" fmla="*/ 14 w 114"/>
                  <a:gd name="T21" fmla="*/ 6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117"/>
                  <a:gd name="T35" fmla="*/ 114 w 114"/>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117">
                    <a:moveTo>
                      <a:pt x="14" y="6"/>
                    </a:moveTo>
                    <a:lnTo>
                      <a:pt x="31" y="0"/>
                    </a:lnTo>
                    <a:lnTo>
                      <a:pt x="58" y="20"/>
                    </a:lnTo>
                    <a:lnTo>
                      <a:pt x="92" y="55"/>
                    </a:lnTo>
                    <a:lnTo>
                      <a:pt x="113" y="103"/>
                    </a:lnTo>
                    <a:lnTo>
                      <a:pt x="100" y="116"/>
                    </a:lnTo>
                    <a:lnTo>
                      <a:pt x="50" y="97"/>
                    </a:lnTo>
                    <a:lnTo>
                      <a:pt x="33" y="79"/>
                    </a:lnTo>
                    <a:lnTo>
                      <a:pt x="15" y="62"/>
                    </a:lnTo>
                    <a:lnTo>
                      <a:pt x="0" y="19"/>
                    </a:lnTo>
                    <a:lnTo>
                      <a:pt x="14"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31" name="Group 244">
              <a:extLst>
                <a:ext uri="{FF2B5EF4-FFF2-40B4-BE49-F238E27FC236}">
                  <a16:creationId xmlns:a16="http://schemas.microsoft.com/office/drawing/2014/main" id="{E5FB6A4A-C79E-711C-59CC-226987BD4300}"/>
                </a:ext>
              </a:extLst>
            </p:cNvPr>
            <p:cNvGrpSpPr>
              <a:grpSpLocks/>
            </p:cNvGrpSpPr>
            <p:nvPr/>
          </p:nvGrpSpPr>
          <p:grpSpPr bwMode="auto">
            <a:xfrm>
              <a:off x="428" y="3034"/>
              <a:ext cx="230" cy="129"/>
              <a:chOff x="428" y="3034"/>
              <a:chExt cx="230" cy="129"/>
            </a:xfrm>
          </p:grpSpPr>
          <p:sp>
            <p:nvSpPr>
              <p:cNvPr id="86628" name="Freeform 245">
                <a:extLst>
                  <a:ext uri="{FF2B5EF4-FFF2-40B4-BE49-F238E27FC236}">
                    <a16:creationId xmlns:a16="http://schemas.microsoft.com/office/drawing/2014/main" id="{F87CDA38-10D2-9164-316A-D0FF8C77CDFD}"/>
                  </a:ext>
                </a:extLst>
              </p:cNvPr>
              <p:cNvSpPr>
                <a:spLocks/>
              </p:cNvSpPr>
              <p:nvPr/>
            </p:nvSpPr>
            <p:spPr bwMode="auto">
              <a:xfrm>
                <a:off x="428" y="3034"/>
                <a:ext cx="230" cy="129"/>
              </a:xfrm>
              <a:custGeom>
                <a:avLst/>
                <a:gdLst>
                  <a:gd name="T0" fmla="*/ 99 w 230"/>
                  <a:gd name="T1" fmla="*/ 24 h 129"/>
                  <a:gd name="T2" fmla="*/ 68 w 230"/>
                  <a:gd name="T3" fmla="*/ 11 h 129"/>
                  <a:gd name="T4" fmla="*/ 27 w 230"/>
                  <a:gd name="T5" fmla="*/ 1 h 129"/>
                  <a:gd name="T6" fmla="*/ 17 w 230"/>
                  <a:gd name="T7" fmla="*/ 2 h 129"/>
                  <a:gd name="T8" fmla="*/ 0 w 230"/>
                  <a:gd name="T9" fmla="*/ 0 h 129"/>
                  <a:gd name="T10" fmla="*/ 4 w 230"/>
                  <a:gd name="T11" fmla="*/ 27 h 129"/>
                  <a:gd name="T12" fmla="*/ 25 w 230"/>
                  <a:gd name="T13" fmla="*/ 59 h 129"/>
                  <a:gd name="T14" fmla="*/ 60 w 230"/>
                  <a:gd name="T15" fmla="*/ 80 h 129"/>
                  <a:gd name="T16" fmla="*/ 88 w 230"/>
                  <a:gd name="T17" fmla="*/ 98 h 129"/>
                  <a:gd name="T18" fmla="*/ 157 w 230"/>
                  <a:gd name="T19" fmla="*/ 126 h 129"/>
                  <a:gd name="T20" fmla="*/ 185 w 230"/>
                  <a:gd name="T21" fmla="*/ 128 h 129"/>
                  <a:gd name="T22" fmla="*/ 203 w 230"/>
                  <a:gd name="T23" fmla="*/ 125 h 129"/>
                  <a:gd name="T24" fmla="*/ 229 w 230"/>
                  <a:gd name="T25" fmla="*/ 114 h 129"/>
                  <a:gd name="T26" fmla="*/ 223 w 230"/>
                  <a:gd name="T27" fmla="*/ 90 h 129"/>
                  <a:gd name="T28" fmla="*/ 211 w 230"/>
                  <a:gd name="T29" fmla="*/ 76 h 129"/>
                  <a:gd name="T30" fmla="*/ 190 w 230"/>
                  <a:gd name="T31" fmla="*/ 62 h 129"/>
                  <a:gd name="T32" fmla="*/ 138 w 230"/>
                  <a:gd name="T33" fmla="*/ 37 h 129"/>
                  <a:gd name="T34" fmla="*/ 123 w 230"/>
                  <a:gd name="T35" fmla="*/ 32 h 129"/>
                  <a:gd name="T36" fmla="*/ 99 w 230"/>
                  <a:gd name="T37" fmla="*/ 24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29"/>
                  <a:gd name="T59" fmla="*/ 230 w 230"/>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29">
                    <a:moveTo>
                      <a:pt x="99" y="24"/>
                    </a:moveTo>
                    <a:lnTo>
                      <a:pt x="68" y="11"/>
                    </a:lnTo>
                    <a:lnTo>
                      <a:pt x="27" y="1"/>
                    </a:lnTo>
                    <a:lnTo>
                      <a:pt x="17" y="2"/>
                    </a:lnTo>
                    <a:lnTo>
                      <a:pt x="0" y="0"/>
                    </a:lnTo>
                    <a:lnTo>
                      <a:pt x="4" y="27"/>
                    </a:lnTo>
                    <a:lnTo>
                      <a:pt x="25" y="59"/>
                    </a:lnTo>
                    <a:lnTo>
                      <a:pt x="60" y="80"/>
                    </a:lnTo>
                    <a:lnTo>
                      <a:pt x="88" y="98"/>
                    </a:lnTo>
                    <a:lnTo>
                      <a:pt x="157" y="126"/>
                    </a:lnTo>
                    <a:lnTo>
                      <a:pt x="185" y="128"/>
                    </a:lnTo>
                    <a:lnTo>
                      <a:pt x="203" y="125"/>
                    </a:lnTo>
                    <a:lnTo>
                      <a:pt x="229" y="114"/>
                    </a:lnTo>
                    <a:lnTo>
                      <a:pt x="223" y="90"/>
                    </a:lnTo>
                    <a:lnTo>
                      <a:pt x="211" y="76"/>
                    </a:lnTo>
                    <a:lnTo>
                      <a:pt x="190" y="62"/>
                    </a:lnTo>
                    <a:lnTo>
                      <a:pt x="138" y="37"/>
                    </a:lnTo>
                    <a:lnTo>
                      <a:pt x="123" y="32"/>
                    </a:lnTo>
                    <a:lnTo>
                      <a:pt x="99" y="24"/>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29" name="Freeform 246">
                <a:extLst>
                  <a:ext uri="{FF2B5EF4-FFF2-40B4-BE49-F238E27FC236}">
                    <a16:creationId xmlns:a16="http://schemas.microsoft.com/office/drawing/2014/main" id="{53F802CB-FFED-0178-5943-0035FF2D7276}"/>
                  </a:ext>
                </a:extLst>
              </p:cNvPr>
              <p:cNvSpPr>
                <a:spLocks/>
              </p:cNvSpPr>
              <p:nvPr/>
            </p:nvSpPr>
            <p:spPr bwMode="auto">
              <a:xfrm>
                <a:off x="457" y="3058"/>
                <a:ext cx="129" cy="76"/>
              </a:xfrm>
              <a:custGeom>
                <a:avLst/>
                <a:gdLst>
                  <a:gd name="T0" fmla="*/ 128 w 129"/>
                  <a:gd name="T1" fmla="*/ 64 h 76"/>
                  <a:gd name="T2" fmla="*/ 125 w 129"/>
                  <a:gd name="T3" fmla="*/ 52 h 76"/>
                  <a:gd name="T4" fmla="*/ 98 w 129"/>
                  <a:gd name="T5" fmla="*/ 34 h 76"/>
                  <a:gd name="T6" fmla="*/ 54 w 129"/>
                  <a:gd name="T7" fmla="*/ 12 h 76"/>
                  <a:gd name="T8" fmla="*/ 6 w 129"/>
                  <a:gd name="T9" fmla="*/ 0 h 76"/>
                  <a:gd name="T10" fmla="*/ 0 w 129"/>
                  <a:gd name="T11" fmla="*/ 10 h 76"/>
                  <a:gd name="T12" fmla="*/ 37 w 129"/>
                  <a:gd name="T13" fmla="*/ 45 h 76"/>
                  <a:gd name="T14" fmla="*/ 59 w 129"/>
                  <a:gd name="T15" fmla="*/ 57 h 76"/>
                  <a:gd name="T16" fmla="*/ 81 w 129"/>
                  <a:gd name="T17" fmla="*/ 67 h 76"/>
                  <a:gd name="T18" fmla="*/ 123 w 129"/>
                  <a:gd name="T19" fmla="*/ 75 h 76"/>
                  <a:gd name="T20" fmla="*/ 128 w 129"/>
                  <a:gd name="T21" fmla="*/ 64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76"/>
                  <a:gd name="T35" fmla="*/ 129 w 129"/>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76">
                    <a:moveTo>
                      <a:pt x="128" y="64"/>
                    </a:moveTo>
                    <a:lnTo>
                      <a:pt x="125" y="52"/>
                    </a:lnTo>
                    <a:lnTo>
                      <a:pt x="98" y="34"/>
                    </a:lnTo>
                    <a:lnTo>
                      <a:pt x="54" y="12"/>
                    </a:lnTo>
                    <a:lnTo>
                      <a:pt x="6" y="0"/>
                    </a:lnTo>
                    <a:lnTo>
                      <a:pt x="0" y="10"/>
                    </a:lnTo>
                    <a:lnTo>
                      <a:pt x="37" y="45"/>
                    </a:lnTo>
                    <a:lnTo>
                      <a:pt x="59" y="57"/>
                    </a:lnTo>
                    <a:lnTo>
                      <a:pt x="81" y="67"/>
                    </a:lnTo>
                    <a:lnTo>
                      <a:pt x="123" y="75"/>
                    </a:lnTo>
                    <a:lnTo>
                      <a:pt x="128" y="64"/>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32" name="Group 247">
              <a:extLst>
                <a:ext uri="{FF2B5EF4-FFF2-40B4-BE49-F238E27FC236}">
                  <a16:creationId xmlns:a16="http://schemas.microsoft.com/office/drawing/2014/main" id="{DF948329-2172-59BB-1472-2DA4AA0DF373}"/>
                </a:ext>
              </a:extLst>
            </p:cNvPr>
            <p:cNvGrpSpPr>
              <a:grpSpLocks/>
            </p:cNvGrpSpPr>
            <p:nvPr/>
          </p:nvGrpSpPr>
          <p:grpSpPr bwMode="auto">
            <a:xfrm>
              <a:off x="391" y="3022"/>
              <a:ext cx="143" cy="222"/>
              <a:chOff x="391" y="3022"/>
              <a:chExt cx="143" cy="222"/>
            </a:xfrm>
          </p:grpSpPr>
          <p:sp>
            <p:nvSpPr>
              <p:cNvPr id="86626" name="Freeform 248">
                <a:extLst>
                  <a:ext uri="{FF2B5EF4-FFF2-40B4-BE49-F238E27FC236}">
                    <a16:creationId xmlns:a16="http://schemas.microsoft.com/office/drawing/2014/main" id="{5902B3A9-36BE-5A44-BCC6-CE76CECA3012}"/>
                  </a:ext>
                </a:extLst>
              </p:cNvPr>
              <p:cNvSpPr>
                <a:spLocks/>
              </p:cNvSpPr>
              <p:nvPr/>
            </p:nvSpPr>
            <p:spPr bwMode="auto">
              <a:xfrm>
                <a:off x="391" y="3022"/>
                <a:ext cx="143" cy="222"/>
              </a:xfrm>
              <a:custGeom>
                <a:avLst/>
                <a:gdLst>
                  <a:gd name="T0" fmla="*/ 110 w 143"/>
                  <a:gd name="T1" fmla="*/ 124 h 222"/>
                  <a:gd name="T2" fmla="*/ 125 w 143"/>
                  <a:gd name="T3" fmla="*/ 153 h 222"/>
                  <a:gd name="T4" fmla="*/ 139 w 143"/>
                  <a:gd name="T5" fmla="*/ 193 h 222"/>
                  <a:gd name="T6" fmla="*/ 139 w 143"/>
                  <a:gd name="T7" fmla="*/ 204 h 222"/>
                  <a:gd name="T8" fmla="*/ 142 w 143"/>
                  <a:gd name="T9" fmla="*/ 221 h 222"/>
                  <a:gd name="T10" fmla="*/ 114 w 143"/>
                  <a:gd name="T11" fmla="*/ 218 h 222"/>
                  <a:gd name="T12" fmla="*/ 81 w 143"/>
                  <a:gd name="T13" fmla="*/ 201 h 222"/>
                  <a:gd name="T14" fmla="*/ 58 w 143"/>
                  <a:gd name="T15" fmla="*/ 166 h 222"/>
                  <a:gd name="T16" fmla="*/ 38 w 143"/>
                  <a:gd name="T17" fmla="*/ 140 h 222"/>
                  <a:gd name="T18" fmla="*/ 5 w 143"/>
                  <a:gd name="T19" fmla="*/ 73 h 222"/>
                  <a:gd name="T20" fmla="*/ 0 w 143"/>
                  <a:gd name="T21" fmla="*/ 47 h 222"/>
                  <a:gd name="T22" fmla="*/ 2 w 143"/>
                  <a:gd name="T23" fmla="*/ 27 h 222"/>
                  <a:gd name="T24" fmla="*/ 11 w 143"/>
                  <a:gd name="T25" fmla="*/ 0 h 222"/>
                  <a:gd name="T26" fmla="*/ 36 w 143"/>
                  <a:gd name="T27" fmla="*/ 5 h 222"/>
                  <a:gd name="T28" fmla="*/ 50 w 143"/>
                  <a:gd name="T29" fmla="*/ 16 h 222"/>
                  <a:gd name="T30" fmla="*/ 66 w 143"/>
                  <a:gd name="T31" fmla="*/ 35 h 222"/>
                  <a:gd name="T32" fmla="*/ 94 w 143"/>
                  <a:gd name="T33" fmla="*/ 86 h 222"/>
                  <a:gd name="T34" fmla="*/ 101 w 143"/>
                  <a:gd name="T35" fmla="*/ 100 h 222"/>
                  <a:gd name="T36" fmla="*/ 110 w 143"/>
                  <a:gd name="T37" fmla="*/ 124 h 2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222"/>
                  <a:gd name="T59" fmla="*/ 143 w 143"/>
                  <a:gd name="T60" fmla="*/ 222 h 2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222">
                    <a:moveTo>
                      <a:pt x="110" y="124"/>
                    </a:moveTo>
                    <a:lnTo>
                      <a:pt x="125" y="153"/>
                    </a:lnTo>
                    <a:lnTo>
                      <a:pt x="139" y="193"/>
                    </a:lnTo>
                    <a:lnTo>
                      <a:pt x="139" y="204"/>
                    </a:lnTo>
                    <a:lnTo>
                      <a:pt x="142" y="221"/>
                    </a:lnTo>
                    <a:lnTo>
                      <a:pt x="114" y="218"/>
                    </a:lnTo>
                    <a:lnTo>
                      <a:pt x="81" y="201"/>
                    </a:lnTo>
                    <a:lnTo>
                      <a:pt x="58" y="166"/>
                    </a:lnTo>
                    <a:lnTo>
                      <a:pt x="38" y="140"/>
                    </a:lnTo>
                    <a:lnTo>
                      <a:pt x="5" y="73"/>
                    </a:lnTo>
                    <a:lnTo>
                      <a:pt x="0" y="47"/>
                    </a:lnTo>
                    <a:lnTo>
                      <a:pt x="2" y="27"/>
                    </a:lnTo>
                    <a:lnTo>
                      <a:pt x="11" y="0"/>
                    </a:lnTo>
                    <a:lnTo>
                      <a:pt x="36" y="5"/>
                    </a:lnTo>
                    <a:lnTo>
                      <a:pt x="50" y="16"/>
                    </a:lnTo>
                    <a:lnTo>
                      <a:pt x="66" y="35"/>
                    </a:lnTo>
                    <a:lnTo>
                      <a:pt x="94" y="86"/>
                    </a:lnTo>
                    <a:lnTo>
                      <a:pt x="101" y="100"/>
                    </a:lnTo>
                    <a:lnTo>
                      <a:pt x="110" y="124"/>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27" name="Freeform 249">
                <a:extLst>
                  <a:ext uri="{FF2B5EF4-FFF2-40B4-BE49-F238E27FC236}">
                    <a16:creationId xmlns:a16="http://schemas.microsoft.com/office/drawing/2014/main" id="{4594C8FA-7C6A-55CD-FAD6-3A17003A710C}"/>
                  </a:ext>
                </a:extLst>
              </p:cNvPr>
              <p:cNvSpPr>
                <a:spLocks/>
              </p:cNvSpPr>
              <p:nvPr/>
            </p:nvSpPr>
            <p:spPr bwMode="auto">
              <a:xfrm>
                <a:off x="422" y="3092"/>
                <a:ext cx="86" cy="124"/>
              </a:xfrm>
              <a:custGeom>
                <a:avLst/>
                <a:gdLst>
                  <a:gd name="T0" fmla="*/ 11 w 86"/>
                  <a:gd name="T1" fmla="*/ 0 h 124"/>
                  <a:gd name="T2" fmla="*/ 23 w 86"/>
                  <a:gd name="T3" fmla="*/ 1 h 124"/>
                  <a:gd name="T4" fmla="*/ 43 w 86"/>
                  <a:gd name="T5" fmla="*/ 28 h 124"/>
                  <a:gd name="T6" fmla="*/ 68 w 86"/>
                  <a:gd name="T7" fmla="*/ 69 h 124"/>
                  <a:gd name="T8" fmla="*/ 85 w 86"/>
                  <a:gd name="T9" fmla="*/ 117 h 124"/>
                  <a:gd name="T10" fmla="*/ 75 w 86"/>
                  <a:gd name="T11" fmla="*/ 123 h 124"/>
                  <a:gd name="T12" fmla="*/ 38 w 86"/>
                  <a:gd name="T13" fmla="*/ 89 h 124"/>
                  <a:gd name="T14" fmla="*/ 24 w 86"/>
                  <a:gd name="T15" fmla="*/ 68 h 124"/>
                  <a:gd name="T16" fmla="*/ 11 w 86"/>
                  <a:gd name="T17" fmla="*/ 47 h 124"/>
                  <a:gd name="T18" fmla="*/ 0 w 86"/>
                  <a:gd name="T19" fmla="*/ 6 h 124"/>
                  <a:gd name="T20" fmla="*/ 11 w 86"/>
                  <a:gd name="T21" fmla="*/ 0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24"/>
                  <a:gd name="T35" fmla="*/ 86 w 86"/>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24">
                    <a:moveTo>
                      <a:pt x="11" y="0"/>
                    </a:moveTo>
                    <a:lnTo>
                      <a:pt x="23" y="1"/>
                    </a:lnTo>
                    <a:lnTo>
                      <a:pt x="43" y="28"/>
                    </a:lnTo>
                    <a:lnTo>
                      <a:pt x="68" y="69"/>
                    </a:lnTo>
                    <a:lnTo>
                      <a:pt x="85" y="117"/>
                    </a:lnTo>
                    <a:lnTo>
                      <a:pt x="75" y="123"/>
                    </a:lnTo>
                    <a:lnTo>
                      <a:pt x="38" y="89"/>
                    </a:lnTo>
                    <a:lnTo>
                      <a:pt x="24" y="68"/>
                    </a:lnTo>
                    <a:lnTo>
                      <a:pt x="11" y="47"/>
                    </a:lnTo>
                    <a:lnTo>
                      <a:pt x="0" y="6"/>
                    </a:lnTo>
                    <a:lnTo>
                      <a:pt x="11"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33" name="Group 250">
              <a:extLst>
                <a:ext uri="{FF2B5EF4-FFF2-40B4-BE49-F238E27FC236}">
                  <a16:creationId xmlns:a16="http://schemas.microsoft.com/office/drawing/2014/main" id="{93CB3F50-42D9-158B-B706-A3D6CD758888}"/>
                </a:ext>
              </a:extLst>
            </p:cNvPr>
            <p:cNvGrpSpPr>
              <a:grpSpLocks/>
            </p:cNvGrpSpPr>
            <p:nvPr/>
          </p:nvGrpSpPr>
          <p:grpSpPr bwMode="auto">
            <a:xfrm>
              <a:off x="755" y="3300"/>
              <a:ext cx="237" cy="131"/>
              <a:chOff x="755" y="3300"/>
              <a:chExt cx="237" cy="131"/>
            </a:xfrm>
          </p:grpSpPr>
          <p:sp>
            <p:nvSpPr>
              <p:cNvPr id="86624" name="Freeform 251">
                <a:extLst>
                  <a:ext uri="{FF2B5EF4-FFF2-40B4-BE49-F238E27FC236}">
                    <a16:creationId xmlns:a16="http://schemas.microsoft.com/office/drawing/2014/main" id="{CEC1FD77-2F2D-B739-0A79-75A9157B250E}"/>
                  </a:ext>
                </a:extLst>
              </p:cNvPr>
              <p:cNvSpPr>
                <a:spLocks/>
              </p:cNvSpPr>
              <p:nvPr/>
            </p:nvSpPr>
            <p:spPr bwMode="auto">
              <a:xfrm>
                <a:off x="755" y="3300"/>
                <a:ext cx="237" cy="131"/>
              </a:xfrm>
              <a:custGeom>
                <a:avLst/>
                <a:gdLst>
                  <a:gd name="T0" fmla="*/ 153 w 237"/>
                  <a:gd name="T1" fmla="*/ 51 h 131"/>
                  <a:gd name="T2" fmla="*/ 183 w 237"/>
                  <a:gd name="T3" fmla="*/ 66 h 131"/>
                  <a:gd name="T4" fmla="*/ 217 w 237"/>
                  <a:gd name="T5" fmla="*/ 90 h 131"/>
                  <a:gd name="T6" fmla="*/ 223 w 237"/>
                  <a:gd name="T7" fmla="*/ 98 h 131"/>
                  <a:gd name="T8" fmla="*/ 236 w 237"/>
                  <a:gd name="T9" fmla="*/ 110 h 131"/>
                  <a:gd name="T10" fmla="*/ 213 w 237"/>
                  <a:gd name="T11" fmla="*/ 125 h 131"/>
                  <a:gd name="T12" fmla="*/ 175 w 237"/>
                  <a:gd name="T13" fmla="*/ 130 h 131"/>
                  <a:gd name="T14" fmla="*/ 136 w 237"/>
                  <a:gd name="T15" fmla="*/ 117 h 131"/>
                  <a:gd name="T16" fmla="*/ 104 w 237"/>
                  <a:gd name="T17" fmla="*/ 108 h 131"/>
                  <a:gd name="T18" fmla="*/ 38 w 237"/>
                  <a:gd name="T19" fmla="*/ 74 h 131"/>
                  <a:gd name="T20" fmla="*/ 18 w 237"/>
                  <a:gd name="T21" fmla="*/ 55 h 131"/>
                  <a:gd name="T22" fmla="*/ 8 w 237"/>
                  <a:gd name="T23" fmla="*/ 39 h 131"/>
                  <a:gd name="T24" fmla="*/ 0 w 237"/>
                  <a:gd name="T25" fmla="*/ 12 h 131"/>
                  <a:gd name="T26" fmla="*/ 22 w 237"/>
                  <a:gd name="T27" fmla="*/ 1 h 131"/>
                  <a:gd name="T28" fmla="*/ 40 w 237"/>
                  <a:gd name="T29" fmla="*/ 0 h 131"/>
                  <a:gd name="T30" fmla="*/ 64 w 237"/>
                  <a:gd name="T31" fmla="*/ 7 h 131"/>
                  <a:gd name="T32" fmla="*/ 117 w 237"/>
                  <a:gd name="T33" fmla="*/ 30 h 131"/>
                  <a:gd name="T34" fmla="*/ 131 w 237"/>
                  <a:gd name="T35" fmla="*/ 38 h 131"/>
                  <a:gd name="T36" fmla="*/ 153 w 237"/>
                  <a:gd name="T37" fmla="*/ 51 h 1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1"/>
                  <a:gd name="T59" fmla="*/ 237 w 237"/>
                  <a:gd name="T60" fmla="*/ 131 h 1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1">
                    <a:moveTo>
                      <a:pt x="153" y="51"/>
                    </a:moveTo>
                    <a:lnTo>
                      <a:pt x="183" y="66"/>
                    </a:lnTo>
                    <a:lnTo>
                      <a:pt x="217" y="90"/>
                    </a:lnTo>
                    <a:lnTo>
                      <a:pt x="223" y="98"/>
                    </a:lnTo>
                    <a:lnTo>
                      <a:pt x="236" y="110"/>
                    </a:lnTo>
                    <a:lnTo>
                      <a:pt x="213" y="125"/>
                    </a:lnTo>
                    <a:lnTo>
                      <a:pt x="175" y="130"/>
                    </a:lnTo>
                    <a:lnTo>
                      <a:pt x="136" y="117"/>
                    </a:lnTo>
                    <a:lnTo>
                      <a:pt x="104" y="108"/>
                    </a:lnTo>
                    <a:lnTo>
                      <a:pt x="38" y="74"/>
                    </a:lnTo>
                    <a:lnTo>
                      <a:pt x="18" y="55"/>
                    </a:lnTo>
                    <a:lnTo>
                      <a:pt x="8" y="39"/>
                    </a:lnTo>
                    <a:lnTo>
                      <a:pt x="0" y="12"/>
                    </a:lnTo>
                    <a:lnTo>
                      <a:pt x="22" y="1"/>
                    </a:lnTo>
                    <a:lnTo>
                      <a:pt x="40" y="0"/>
                    </a:lnTo>
                    <a:lnTo>
                      <a:pt x="64" y="7"/>
                    </a:lnTo>
                    <a:lnTo>
                      <a:pt x="117" y="30"/>
                    </a:lnTo>
                    <a:lnTo>
                      <a:pt x="131" y="38"/>
                    </a:lnTo>
                    <a:lnTo>
                      <a:pt x="153" y="51"/>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25" name="Freeform 252">
                <a:extLst>
                  <a:ext uri="{FF2B5EF4-FFF2-40B4-BE49-F238E27FC236}">
                    <a16:creationId xmlns:a16="http://schemas.microsoft.com/office/drawing/2014/main" id="{DDFD1CD1-2E32-4543-2746-1C0EB26C682D}"/>
                  </a:ext>
                </a:extLst>
              </p:cNvPr>
              <p:cNvSpPr>
                <a:spLocks/>
              </p:cNvSpPr>
              <p:nvPr/>
            </p:nvSpPr>
            <p:spPr bwMode="auto">
              <a:xfrm>
                <a:off x="816" y="3344"/>
                <a:ext cx="135" cy="68"/>
              </a:xfrm>
              <a:custGeom>
                <a:avLst/>
                <a:gdLst>
                  <a:gd name="T0" fmla="*/ 5 w 135"/>
                  <a:gd name="T1" fmla="*/ 6 h 68"/>
                  <a:gd name="T2" fmla="*/ 16 w 135"/>
                  <a:gd name="T3" fmla="*/ 0 h 68"/>
                  <a:gd name="T4" fmla="*/ 47 w 135"/>
                  <a:gd name="T5" fmla="*/ 9 h 68"/>
                  <a:gd name="T6" fmla="*/ 93 w 135"/>
                  <a:gd name="T7" fmla="*/ 27 h 68"/>
                  <a:gd name="T8" fmla="*/ 134 w 135"/>
                  <a:gd name="T9" fmla="*/ 56 h 68"/>
                  <a:gd name="T10" fmla="*/ 130 w 135"/>
                  <a:gd name="T11" fmla="*/ 67 h 68"/>
                  <a:gd name="T12" fmla="*/ 80 w 135"/>
                  <a:gd name="T13" fmla="*/ 62 h 68"/>
                  <a:gd name="T14" fmla="*/ 56 w 135"/>
                  <a:gd name="T15" fmla="*/ 53 h 68"/>
                  <a:gd name="T16" fmla="*/ 34 w 135"/>
                  <a:gd name="T17" fmla="*/ 44 h 68"/>
                  <a:gd name="T18" fmla="*/ 0 w 135"/>
                  <a:gd name="T19" fmla="*/ 17 h 68"/>
                  <a:gd name="T20" fmla="*/ 5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5" y="6"/>
                    </a:moveTo>
                    <a:lnTo>
                      <a:pt x="16" y="0"/>
                    </a:lnTo>
                    <a:lnTo>
                      <a:pt x="47" y="9"/>
                    </a:lnTo>
                    <a:lnTo>
                      <a:pt x="93" y="27"/>
                    </a:lnTo>
                    <a:lnTo>
                      <a:pt x="134" y="56"/>
                    </a:lnTo>
                    <a:lnTo>
                      <a:pt x="130" y="67"/>
                    </a:lnTo>
                    <a:lnTo>
                      <a:pt x="80" y="62"/>
                    </a:lnTo>
                    <a:lnTo>
                      <a:pt x="56" y="53"/>
                    </a:lnTo>
                    <a:lnTo>
                      <a:pt x="34" y="44"/>
                    </a:lnTo>
                    <a:lnTo>
                      <a:pt x="0" y="17"/>
                    </a:lnTo>
                    <a:lnTo>
                      <a:pt x="5"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34" name="Group 253">
              <a:extLst>
                <a:ext uri="{FF2B5EF4-FFF2-40B4-BE49-F238E27FC236}">
                  <a16:creationId xmlns:a16="http://schemas.microsoft.com/office/drawing/2014/main" id="{5FB12729-9B2C-A9E7-D899-1820BDD23FDD}"/>
                </a:ext>
              </a:extLst>
            </p:cNvPr>
            <p:cNvGrpSpPr>
              <a:grpSpLocks/>
            </p:cNvGrpSpPr>
            <p:nvPr/>
          </p:nvGrpSpPr>
          <p:grpSpPr bwMode="auto">
            <a:xfrm>
              <a:off x="687" y="3362"/>
              <a:ext cx="257" cy="128"/>
              <a:chOff x="687" y="3362"/>
              <a:chExt cx="257" cy="128"/>
            </a:xfrm>
          </p:grpSpPr>
          <p:sp>
            <p:nvSpPr>
              <p:cNvPr id="86622" name="Freeform 254">
                <a:extLst>
                  <a:ext uri="{FF2B5EF4-FFF2-40B4-BE49-F238E27FC236}">
                    <a16:creationId xmlns:a16="http://schemas.microsoft.com/office/drawing/2014/main" id="{D11C6E46-CF2D-DF00-8128-883244DED7F8}"/>
                  </a:ext>
                </a:extLst>
              </p:cNvPr>
              <p:cNvSpPr>
                <a:spLocks/>
              </p:cNvSpPr>
              <p:nvPr/>
            </p:nvSpPr>
            <p:spPr bwMode="auto">
              <a:xfrm>
                <a:off x="687" y="3362"/>
                <a:ext cx="257" cy="128"/>
              </a:xfrm>
              <a:custGeom>
                <a:avLst/>
                <a:gdLst>
                  <a:gd name="T0" fmla="*/ 157 w 257"/>
                  <a:gd name="T1" fmla="*/ 16 h 128"/>
                  <a:gd name="T2" fmla="*/ 190 w 257"/>
                  <a:gd name="T3" fmla="*/ 20 h 128"/>
                  <a:gd name="T4" fmla="*/ 231 w 257"/>
                  <a:gd name="T5" fmla="*/ 36 h 128"/>
                  <a:gd name="T6" fmla="*/ 239 w 257"/>
                  <a:gd name="T7" fmla="*/ 44 h 128"/>
                  <a:gd name="T8" fmla="*/ 256 w 257"/>
                  <a:gd name="T9" fmla="*/ 56 h 128"/>
                  <a:gd name="T10" fmla="*/ 239 w 257"/>
                  <a:gd name="T11" fmla="*/ 91 h 128"/>
                  <a:gd name="T12" fmla="*/ 206 w 257"/>
                  <a:gd name="T13" fmla="*/ 119 h 128"/>
                  <a:gd name="T14" fmla="*/ 165 w 257"/>
                  <a:gd name="T15" fmla="*/ 123 h 128"/>
                  <a:gd name="T16" fmla="*/ 132 w 257"/>
                  <a:gd name="T17" fmla="*/ 127 h 128"/>
                  <a:gd name="T18" fmla="*/ 58 w 257"/>
                  <a:gd name="T19" fmla="*/ 115 h 128"/>
                  <a:gd name="T20" fmla="*/ 33 w 257"/>
                  <a:gd name="T21" fmla="*/ 99 h 128"/>
                  <a:gd name="T22" fmla="*/ 17 w 257"/>
                  <a:gd name="T23" fmla="*/ 79 h 128"/>
                  <a:gd name="T24" fmla="*/ 0 w 257"/>
                  <a:gd name="T25" fmla="*/ 44 h 128"/>
                  <a:gd name="T26" fmla="*/ 17 w 257"/>
                  <a:gd name="T27" fmla="*/ 16 h 128"/>
                  <a:gd name="T28" fmla="*/ 33 w 257"/>
                  <a:gd name="T29" fmla="*/ 4 h 128"/>
                  <a:gd name="T30" fmla="*/ 58 w 257"/>
                  <a:gd name="T31" fmla="*/ 0 h 128"/>
                  <a:gd name="T32" fmla="*/ 116 w 257"/>
                  <a:gd name="T33" fmla="*/ 4 h 128"/>
                  <a:gd name="T34" fmla="*/ 132 w 257"/>
                  <a:gd name="T35" fmla="*/ 8 h 128"/>
                  <a:gd name="T36" fmla="*/ 157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157" y="16"/>
                    </a:moveTo>
                    <a:lnTo>
                      <a:pt x="190" y="20"/>
                    </a:lnTo>
                    <a:lnTo>
                      <a:pt x="231" y="36"/>
                    </a:lnTo>
                    <a:lnTo>
                      <a:pt x="239" y="44"/>
                    </a:lnTo>
                    <a:lnTo>
                      <a:pt x="256" y="56"/>
                    </a:lnTo>
                    <a:lnTo>
                      <a:pt x="239" y="91"/>
                    </a:lnTo>
                    <a:lnTo>
                      <a:pt x="206" y="119"/>
                    </a:lnTo>
                    <a:lnTo>
                      <a:pt x="165" y="123"/>
                    </a:lnTo>
                    <a:lnTo>
                      <a:pt x="132" y="127"/>
                    </a:lnTo>
                    <a:lnTo>
                      <a:pt x="58" y="115"/>
                    </a:lnTo>
                    <a:lnTo>
                      <a:pt x="33" y="99"/>
                    </a:lnTo>
                    <a:lnTo>
                      <a:pt x="17" y="79"/>
                    </a:lnTo>
                    <a:lnTo>
                      <a:pt x="0" y="44"/>
                    </a:lnTo>
                    <a:lnTo>
                      <a:pt x="17" y="16"/>
                    </a:lnTo>
                    <a:lnTo>
                      <a:pt x="33" y="4"/>
                    </a:lnTo>
                    <a:lnTo>
                      <a:pt x="58" y="0"/>
                    </a:lnTo>
                    <a:lnTo>
                      <a:pt x="116" y="4"/>
                    </a:lnTo>
                    <a:lnTo>
                      <a:pt x="132" y="8"/>
                    </a:lnTo>
                    <a:lnTo>
                      <a:pt x="157"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23" name="Freeform 255">
                <a:extLst>
                  <a:ext uri="{FF2B5EF4-FFF2-40B4-BE49-F238E27FC236}">
                    <a16:creationId xmlns:a16="http://schemas.microsoft.com/office/drawing/2014/main" id="{7FDF5863-A0EE-E711-4F7B-AFF8344EA73D}"/>
                  </a:ext>
                </a:extLst>
              </p:cNvPr>
              <p:cNvSpPr>
                <a:spLocks/>
              </p:cNvSpPr>
              <p:nvPr/>
            </p:nvSpPr>
            <p:spPr bwMode="auto">
              <a:xfrm>
                <a:off x="762" y="3406"/>
                <a:ext cx="140" cy="60"/>
              </a:xfrm>
              <a:custGeom>
                <a:avLst/>
                <a:gdLst>
                  <a:gd name="T0" fmla="*/ 0 w 140"/>
                  <a:gd name="T1" fmla="*/ 20 h 60"/>
                  <a:gd name="T2" fmla="*/ 8 w 140"/>
                  <a:gd name="T3" fmla="*/ 4 h 60"/>
                  <a:gd name="T4" fmla="*/ 41 w 140"/>
                  <a:gd name="T5" fmla="*/ 0 h 60"/>
                  <a:gd name="T6" fmla="*/ 90 w 140"/>
                  <a:gd name="T7" fmla="*/ 0 h 60"/>
                  <a:gd name="T8" fmla="*/ 139 w 140"/>
                  <a:gd name="T9" fmla="*/ 20 h 60"/>
                  <a:gd name="T10" fmla="*/ 139 w 140"/>
                  <a:gd name="T11" fmla="*/ 39 h 60"/>
                  <a:gd name="T12" fmla="*/ 90 w 140"/>
                  <a:gd name="T13" fmla="*/ 59 h 60"/>
                  <a:gd name="T14" fmla="*/ 65 w 140"/>
                  <a:gd name="T15" fmla="*/ 59 h 60"/>
                  <a:gd name="T16" fmla="*/ 41 w 140"/>
                  <a:gd name="T17" fmla="*/ 59 h 60"/>
                  <a:gd name="T18" fmla="*/ 0 w 140"/>
                  <a:gd name="T19" fmla="*/ 39 h 60"/>
                  <a:gd name="T20" fmla="*/ 0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0" y="20"/>
                    </a:moveTo>
                    <a:lnTo>
                      <a:pt x="8" y="4"/>
                    </a:lnTo>
                    <a:lnTo>
                      <a:pt x="41" y="0"/>
                    </a:lnTo>
                    <a:lnTo>
                      <a:pt x="90" y="0"/>
                    </a:lnTo>
                    <a:lnTo>
                      <a:pt x="139" y="20"/>
                    </a:lnTo>
                    <a:lnTo>
                      <a:pt x="139" y="39"/>
                    </a:lnTo>
                    <a:lnTo>
                      <a:pt x="90" y="59"/>
                    </a:lnTo>
                    <a:lnTo>
                      <a:pt x="65" y="59"/>
                    </a:lnTo>
                    <a:lnTo>
                      <a:pt x="41" y="59"/>
                    </a:lnTo>
                    <a:lnTo>
                      <a:pt x="0" y="39"/>
                    </a:lnTo>
                    <a:lnTo>
                      <a:pt x="0"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35" name="Group 256">
              <a:extLst>
                <a:ext uri="{FF2B5EF4-FFF2-40B4-BE49-F238E27FC236}">
                  <a16:creationId xmlns:a16="http://schemas.microsoft.com/office/drawing/2014/main" id="{F12C6312-C526-B6EF-9E6A-7D3C97C913B3}"/>
                </a:ext>
              </a:extLst>
            </p:cNvPr>
            <p:cNvGrpSpPr>
              <a:grpSpLocks/>
            </p:cNvGrpSpPr>
            <p:nvPr/>
          </p:nvGrpSpPr>
          <p:grpSpPr bwMode="auto">
            <a:xfrm>
              <a:off x="1907" y="3363"/>
              <a:ext cx="257" cy="128"/>
              <a:chOff x="1907" y="3363"/>
              <a:chExt cx="257" cy="128"/>
            </a:xfrm>
          </p:grpSpPr>
          <p:sp>
            <p:nvSpPr>
              <p:cNvPr id="86620" name="Freeform 257">
                <a:extLst>
                  <a:ext uri="{FF2B5EF4-FFF2-40B4-BE49-F238E27FC236}">
                    <a16:creationId xmlns:a16="http://schemas.microsoft.com/office/drawing/2014/main" id="{4C5FF1BE-514C-2A0F-E40B-F4CFA1254E34}"/>
                  </a:ext>
                </a:extLst>
              </p:cNvPr>
              <p:cNvSpPr>
                <a:spLocks/>
              </p:cNvSpPr>
              <p:nvPr/>
            </p:nvSpPr>
            <p:spPr bwMode="auto">
              <a:xfrm>
                <a:off x="1907" y="3363"/>
                <a:ext cx="257" cy="128"/>
              </a:xfrm>
              <a:custGeom>
                <a:avLst/>
                <a:gdLst>
                  <a:gd name="T0" fmla="*/ 99 w 257"/>
                  <a:gd name="T1" fmla="*/ 16 h 128"/>
                  <a:gd name="T2" fmla="*/ 66 w 257"/>
                  <a:gd name="T3" fmla="*/ 20 h 128"/>
                  <a:gd name="T4" fmla="*/ 25 w 257"/>
                  <a:gd name="T5" fmla="*/ 36 h 128"/>
                  <a:gd name="T6" fmla="*/ 17 w 257"/>
                  <a:gd name="T7" fmla="*/ 44 h 128"/>
                  <a:gd name="T8" fmla="*/ 0 w 257"/>
                  <a:gd name="T9" fmla="*/ 56 h 128"/>
                  <a:gd name="T10" fmla="*/ 17 w 257"/>
                  <a:gd name="T11" fmla="*/ 91 h 128"/>
                  <a:gd name="T12" fmla="*/ 50 w 257"/>
                  <a:gd name="T13" fmla="*/ 119 h 128"/>
                  <a:gd name="T14" fmla="*/ 91 w 257"/>
                  <a:gd name="T15" fmla="*/ 123 h 128"/>
                  <a:gd name="T16" fmla="*/ 124 w 257"/>
                  <a:gd name="T17" fmla="*/ 127 h 128"/>
                  <a:gd name="T18" fmla="*/ 198 w 257"/>
                  <a:gd name="T19" fmla="*/ 115 h 128"/>
                  <a:gd name="T20" fmla="*/ 223 w 257"/>
                  <a:gd name="T21" fmla="*/ 99 h 128"/>
                  <a:gd name="T22" fmla="*/ 239 w 257"/>
                  <a:gd name="T23" fmla="*/ 79 h 128"/>
                  <a:gd name="T24" fmla="*/ 256 w 257"/>
                  <a:gd name="T25" fmla="*/ 44 h 128"/>
                  <a:gd name="T26" fmla="*/ 239 w 257"/>
                  <a:gd name="T27" fmla="*/ 16 h 128"/>
                  <a:gd name="T28" fmla="*/ 223 w 257"/>
                  <a:gd name="T29" fmla="*/ 4 h 128"/>
                  <a:gd name="T30" fmla="*/ 198 w 257"/>
                  <a:gd name="T31" fmla="*/ 0 h 128"/>
                  <a:gd name="T32" fmla="*/ 140 w 257"/>
                  <a:gd name="T33" fmla="*/ 4 h 128"/>
                  <a:gd name="T34" fmla="*/ 124 w 257"/>
                  <a:gd name="T35" fmla="*/ 8 h 128"/>
                  <a:gd name="T36" fmla="*/ 99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99" y="16"/>
                    </a:moveTo>
                    <a:lnTo>
                      <a:pt x="66" y="20"/>
                    </a:lnTo>
                    <a:lnTo>
                      <a:pt x="25" y="36"/>
                    </a:lnTo>
                    <a:lnTo>
                      <a:pt x="17" y="44"/>
                    </a:lnTo>
                    <a:lnTo>
                      <a:pt x="0" y="56"/>
                    </a:lnTo>
                    <a:lnTo>
                      <a:pt x="17" y="91"/>
                    </a:lnTo>
                    <a:lnTo>
                      <a:pt x="50" y="119"/>
                    </a:lnTo>
                    <a:lnTo>
                      <a:pt x="91" y="123"/>
                    </a:lnTo>
                    <a:lnTo>
                      <a:pt x="124" y="127"/>
                    </a:lnTo>
                    <a:lnTo>
                      <a:pt x="198" y="115"/>
                    </a:lnTo>
                    <a:lnTo>
                      <a:pt x="223" y="99"/>
                    </a:lnTo>
                    <a:lnTo>
                      <a:pt x="239" y="79"/>
                    </a:lnTo>
                    <a:lnTo>
                      <a:pt x="256" y="44"/>
                    </a:lnTo>
                    <a:lnTo>
                      <a:pt x="239" y="16"/>
                    </a:lnTo>
                    <a:lnTo>
                      <a:pt x="223" y="4"/>
                    </a:lnTo>
                    <a:lnTo>
                      <a:pt x="198" y="0"/>
                    </a:lnTo>
                    <a:lnTo>
                      <a:pt x="140" y="4"/>
                    </a:lnTo>
                    <a:lnTo>
                      <a:pt x="124" y="8"/>
                    </a:lnTo>
                    <a:lnTo>
                      <a:pt x="99"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21" name="Freeform 258">
                <a:extLst>
                  <a:ext uri="{FF2B5EF4-FFF2-40B4-BE49-F238E27FC236}">
                    <a16:creationId xmlns:a16="http://schemas.microsoft.com/office/drawing/2014/main" id="{EE040F2A-93A2-2188-86B3-72DED796394B}"/>
                  </a:ext>
                </a:extLst>
              </p:cNvPr>
              <p:cNvSpPr>
                <a:spLocks/>
              </p:cNvSpPr>
              <p:nvPr/>
            </p:nvSpPr>
            <p:spPr bwMode="auto">
              <a:xfrm>
                <a:off x="1949" y="3407"/>
                <a:ext cx="140" cy="60"/>
              </a:xfrm>
              <a:custGeom>
                <a:avLst/>
                <a:gdLst>
                  <a:gd name="T0" fmla="*/ 139 w 140"/>
                  <a:gd name="T1" fmla="*/ 20 h 60"/>
                  <a:gd name="T2" fmla="*/ 131 w 140"/>
                  <a:gd name="T3" fmla="*/ 4 h 60"/>
                  <a:gd name="T4" fmla="*/ 98 w 140"/>
                  <a:gd name="T5" fmla="*/ 0 h 60"/>
                  <a:gd name="T6" fmla="*/ 49 w 140"/>
                  <a:gd name="T7" fmla="*/ 0 h 60"/>
                  <a:gd name="T8" fmla="*/ 0 w 140"/>
                  <a:gd name="T9" fmla="*/ 20 h 60"/>
                  <a:gd name="T10" fmla="*/ 0 w 140"/>
                  <a:gd name="T11" fmla="*/ 39 h 60"/>
                  <a:gd name="T12" fmla="*/ 49 w 140"/>
                  <a:gd name="T13" fmla="*/ 59 h 60"/>
                  <a:gd name="T14" fmla="*/ 74 w 140"/>
                  <a:gd name="T15" fmla="*/ 59 h 60"/>
                  <a:gd name="T16" fmla="*/ 98 w 140"/>
                  <a:gd name="T17" fmla="*/ 59 h 60"/>
                  <a:gd name="T18" fmla="*/ 139 w 140"/>
                  <a:gd name="T19" fmla="*/ 39 h 60"/>
                  <a:gd name="T20" fmla="*/ 139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139" y="20"/>
                    </a:moveTo>
                    <a:lnTo>
                      <a:pt x="131" y="4"/>
                    </a:lnTo>
                    <a:lnTo>
                      <a:pt x="98" y="0"/>
                    </a:lnTo>
                    <a:lnTo>
                      <a:pt x="49" y="0"/>
                    </a:lnTo>
                    <a:lnTo>
                      <a:pt x="0" y="20"/>
                    </a:lnTo>
                    <a:lnTo>
                      <a:pt x="0" y="39"/>
                    </a:lnTo>
                    <a:lnTo>
                      <a:pt x="49" y="59"/>
                    </a:lnTo>
                    <a:lnTo>
                      <a:pt x="74" y="59"/>
                    </a:lnTo>
                    <a:lnTo>
                      <a:pt x="98" y="59"/>
                    </a:lnTo>
                    <a:lnTo>
                      <a:pt x="139" y="39"/>
                    </a:lnTo>
                    <a:lnTo>
                      <a:pt x="139"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sp>
          <p:nvSpPr>
            <p:cNvPr id="86536" name="Freeform 259">
              <a:extLst>
                <a:ext uri="{FF2B5EF4-FFF2-40B4-BE49-F238E27FC236}">
                  <a16:creationId xmlns:a16="http://schemas.microsoft.com/office/drawing/2014/main" id="{B8A119CC-B6B2-BEEB-E7E5-A0258C11D488}"/>
                </a:ext>
              </a:extLst>
            </p:cNvPr>
            <p:cNvSpPr>
              <a:spLocks/>
            </p:cNvSpPr>
            <p:nvPr/>
          </p:nvSpPr>
          <p:spPr bwMode="auto">
            <a:xfrm>
              <a:off x="976" y="3331"/>
              <a:ext cx="257" cy="128"/>
            </a:xfrm>
            <a:custGeom>
              <a:avLst/>
              <a:gdLst>
                <a:gd name="T0" fmla="*/ 157 w 257"/>
                <a:gd name="T1" fmla="*/ 16 h 128"/>
                <a:gd name="T2" fmla="*/ 190 w 257"/>
                <a:gd name="T3" fmla="*/ 20 h 128"/>
                <a:gd name="T4" fmla="*/ 231 w 257"/>
                <a:gd name="T5" fmla="*/ 36 h 128"/>
                <a:gd name="T6" fmla="*/ 239 w 257"/>
                <a:gd name="T7" fmla="*/ 44 h 128"/>
                <a:gd name="T8" fmla="*/ 256 w 257"/>
                <a:gd name="T9" fmla="*/ 56 h 128"/>
                <a:gd name="T10" fmla="*/ 239 w 257"/>
                <a:gd name="T11" fmla="*/ 91 h 128"/>
                <a:gd name="T12" fmla="*/ 206 w 257"/>
                <a:gd name="T13" fmla="*/ 119 h 128"/>
                <a:gd name="T14" fmla="*/ 165 w 257"/>
                <a:gd name="T15" fmla="*/ 123 h 128"/>
                <a:gd name="T16" fmla="*/ 132 w 257"/>
                <a:gd name="T17" fmla="*/ 127 h 128"/>
                <a:gd name="T18" fmla="*/ 58 w 257"/>
                <a:gd name="T19" fmla="*/ 115 h 128"/>
                <a:gd name="T20" fmla="*/ 33 w 257"/>
                <a:gd name="T21" fmla="*/ 99 h 128"/>
                <a:gd name="T22" fmla="*/ 17 w 257"/>
                <a:gd name="T23" fmla="*/ 79 h 128"/>
                <a:gd name="T24" fmla="*/ 0 w 257"/>
                <a:gd name="T25" fmla="*/ 44 h 128"/>
                <a:gd name="T26" fmla="*/ 17 w 257"/>
                <a:gd name="T27" fmla="*/ 16 h 128"/>
                <a:gd name="T28" fmla="*/ 33 w 257"/>
                <a:gd name="T29" fmla="*/ 4 h 128"/>
                <a:gd name="T30" fmla="*/ 58 w 257"/>
                <a:gd name="T31" fmla="*/ 0 h 128"/>
                <a:gd name="T32" fmla="*/ 116 w 257"/>
                <a:gd name="T33" fmla="*/ 4 h 128"/>
                <a:gd name="T34" fmla="*/ 132 w 257"/>
                <a:gd name="T35" fmla="*/ 8 h 128"/>
                <a:gd name="T36" fmla="*/ 157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157" y="16"/>
                  </a:moveTo>
                  <a:lnTo>
                    <a:pt x="190" y="20"/>
                  </a:lnTo>
                  <a:lnTo>
                    <a:pt x="231" y="36"/>
                  </a:lnTo>
                  <a:lnTo>
                    <a:pt x="239" y="44"/>
                  </a:lnTo>
                  <a:lnTo>
                    <a:pt x="256" y="56"/>
                  </a:lnTo>
                  <a:lnTo>
                    <a:pt x="239" y="91"/>
                  </a:lnTo>
                  <a:lnTo>
                    <a:pt x="206" y="119"/>
                  </a:lnTo>
                  <a:lnTo>
                    <a:pt x="165" y="123"/>
                  </a:lnTo>
                  <a:lnTo>
                    <a:pt x="132" y="127"/>
                  </a:lnTo>
                  <a:lnTo>
                    <a:pt x="58" y="115"/>
                  </a:lnTo>
                  <a:lnTo>
                    <a:pt x="33" y="99"/>
                  </a:lnTo>
                  <a:lnTo>
                    <a:pt x="17" y="79"/>
                  </a:lnTo>
                  <a:lnTo>
                    <a:pt x="0" y="44"/>
                  </a:lnTo>
                  <a:lnTo>
                    <a:pt x="17" y="16"/>
                  </a:lnTo>
                  <a:lnTo>
                    <a:pt x="33" y="4"/>
                  </a:lnTo>
                  <a:lnTo>
                    <a:pt x="58" y="0"/>
                  </a:lnTo>
                  <a:lnTo>
                    <a:pt x="116" y="4"/>
                  </a:lnTo>
                  <a:lnTo>
                    <a:pt x="132" y="8"/>
                  </a:lnTo>
                  <a:lnTo>
                    <a:pt x="157"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37" name="Freeform 260">
              <a:extLst>
                <a:ext uri="{FF2B5EF4-FFF2-40B4-BE49-F238E27FC236}">
                  <a16:creationId xmlns:a16="http://schemas.microsoft.com/office/drawing/2014/main" id="{7CC8089A-5FD0-1CFA-583A-9E4BD72C8001}"/>
                </a:ext>
              </a:extLst>
            </p:cNvPr>
            <p:cNvSpPr>
              <a:spLocks/>
            </p:cNvSpPr>
            <p:nvPr/>
          </p:nvSpPr>
          <p:spPr bwMode="auto">
            <a:xfrm>
              <a:off x="1051" y="3375"/>
              <a:ext cx="140" cy="60"/>
            </a:xfrm>
            <a:custGeom>
              <a:avLst/>
              <a:gdLst>
                <a:gd name="T0" fmla="*/ 0 w 140"/>
                <a:gd name="T1" fmla="*/ 20 h 60"/>
                <a:gd name="T2" fmla="*/ 8 w 140"/>
                <a:gd name="T3" fmla="*/ 4 h 60"/>
                <a:gd name="T4" fmla="*/ 41 w 140"/>
                <a:gd name="T5" fmla="*/ 0 h 60"/>
                <a:gd name="T6" fmla="*/ 90 w 140"/>
                <a:gd name="T7" fmla="*/ 0 h 60"/>
                <a:gd name="T8" fmla="*/ 139 w 140"/>
                <a:gd name="T9" fmla="*/ 20 h 60"/>
                <a:gd name="T10" fmla="*/ 139 w 140"/>
                <a:gd name="T11" fmla="*/ 39 h 60"/>
                <a:gd name="T12" fmla="*/ 90 w 140"/>
                <a:gd name="T13" fmla="*/ 59 h 60"/>
                <a:gd name="T14" fmla="*/ 65 w 140"/>
                <a:gd name="T15" fmla="*/ 59 h 60"/>
                <a:gd name="T16" fmla="*/ 41 w 140"/>
                <a:gd name="T17" fmla="*/ 59 h 60"/>
                <a:gd name="T18" fmla="*/ 0 w 140"/>
                <a:gd name="T19" fmla="*/ 39 h 60"/>
                <a:gd name="T20" fmla="*/ 0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0" y="20"/>
                  </a:moveTo>
                  <a:lnTo>
                    <a:pt x="8" y="4"/>
                  </a:lnTo>
                  <a:lnTo>
                    <a:pt x="41" y="0"/>
                  </a:lnTo>
                  <a:lnTo>
                    <a:pt x="90" y="0"/>
                  </a:lnTo>
                  <a:lnTo>
                    <a:pt x="139" y="20"/>
                  </a:lnTo>
                  <a:lnTo>
                    <a:pt x="139" y="39"/>
                  </a:lnTo>
                  <a:lnTo>
                    <a:pt x="90" y="59"/>
                  </a:lnTo>
                  <a:lnTo>
                    <a:pt x="65" y="59"/>
                  </a:lnTo>
                  <a:lnTo>
                    <a:pt x="41" y="59"/>
                  </a:lnTo>
                  <a:lnTo>
                    <a:pt x="0" y="39"/>
                  </a:lnTo>
                  <a:lnTo>
                    <a:pt x="0"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nvGrpSpPr>
            <p:cNvPr id="86538" name="Group 261">
              <a:extLst>
                <a:ext uri="{FF2B5EF4-FFF2-40B4-BE49-F238E27FC236}">
                  <a16:creationId xmlns:a16="http://schemas.microsoft.com/office/drawing/2014/main" id="{D1B785D0-CF2C-2706-CDE8-62A2F11CAB7F}"/>
                </a:ext>
              </a:extLst>
            </p:cNvPr>
            <p:cNvGrpSpPr>
              <a:grpSpLocks/>
            </p:cNvGrpSpPr>
            <p:nvPr/>
          </p:nvGrpSpPr>
          <p:grpSpPr bwMode="auto">
            <a:xfrm>
              <a:off x="1955" y="3411"/>
              <a:ext cx="257" cy="128"/>
              <a:chOff x="1955" y="3411"/>
              <a:chExt cx="257" cy="128"/>
            </a:xfrm>
          </p:grpSpPr>
          <p:sp>
            <p:nvSpPr>
              <p:cNvPr id="86618" name="Freeform 262">
                <a:extLst>
                  <a:ext uri="{FF2B5EF4-FFF2-40B4-BE49-F238E27FC236}">
                    <a16:creationId xmlns:a16="http://schemas.microsoft.com/office/drawing/2014/main" id="{80AA4AA4-EA30-43B6-4AE4-3EB8B2828730}"/>
                  </a:ext>
                </a:extLst>
              </p:cNvPr>
              <p:cNvSpPr>
                <a:spLocks/>
              </p:cNvSpPr>
              <p:nvPr/>
            </p:nvSpPr>
            <p:spPr bwMode="auto">
              <a:xfrm>
                <a:off x="1955" y="3411"/>
                <a:ext cx="257" cy="128"/>
              </a:xfrm>
              <a:custGeom>
                <a:avLst/>
                <a:gdLst>
                  <a:gd name="T0" fmla="*/ 99 w 257"/>
                  <a:gd name="T1" fmla="*/ 16 h 128"/>
                  <a:gd name="T2" fmla="*/ 66 w 257"/>
                  <a:gd name="T3" fmla="*/ 20 h 128"/>
                  <a:gd name="T4" fmla="*/ 25 w 257"/>
                  <a:gd name="T5" fmla="*/ 36 h 128"/>
                  <a:gd name="T6" fmla="*/ 17 w 257"/>
                  <a:gd name="T7" fmla="*/ 44 h 128"/>
                  <a:gd name="T8" fmla="*/ 0 w 257"/>
                  <a:gd name="T9" fmla="*/ 56 h 128"/>
                  <a:gd name="T10" fmla="*/ 17 w 257"/>
                  <a:gd name="T11" fmla="*/ 91 h 128"/>
                  <a:gd name="T12" fmla="*/ 50 w 257"/>
                  <a:gd name="T13" fmla="*/ 119 h 128"/>
                  <a:gd name="T14" fmla="*/ 91 w 257"/>
                  <a:gd name="T15" fmla="*/ 123 h 128"/>
                  <a:gd name="T16" fmla="*/ 124 w 257"/>
                  <a:gd name="T17" fmla="*/ 127 h 128"/>
                  <a:gd name="T18" fmla="*/ 198 w 257"/>
                  <a:gd name="T19" fmla="*/ 115 h 128"/>
                  <a:gd name="T20" fmla="*/ 223 w 257"/>
                  <a:gd name="T21" fmla="*/ 99 h 128"/>
                  <a:gd name="T22" fmla="*/ 239 w 257"/>
                  <a:gd name="T23" fmla="*/ 79 h 128"/>
                  <a:gd name="T24" fmla="*/ 256 w 257"/>
                  <a:gd name="T25" fmla="*/ 44 h 128"/>
                  <a:gd name="T26" fmla="*/ 239 w 257"/>
                  <a:gd name="T27" fmla="*/ 16 h 128"/>
                  <a:gd name="T28" fmla="*/ 223 w 257"/>
                  <a:gd name="T29" fmla="*/ 4 h 128"/>
                  <a:gd name="T30" fmla="*/ 198 w 257"/>
                  <a:gd name="T31" fmla="*/ 0 h 128"/>
                  <a:gd name="T32" fmla="*/ 140 w 257"/>
                  <a:gd name="T33" fmla="*/ 4 h 128"/>
                  <a:gd name="T34" fmla="*/ 124 w 257"/>
                  <a:gd name="T35" fmla="*/ 8 h 128"/>
                  <a:gd name="T36" fmla="*/ 99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99" y="16"/>
                    </a:moveTo>
                    <a:lnTo>
                      <a:pt x="66" y="20"/>
                    </a:lnTo>
                    <a:lnTo>
                      <a:pt x="25" y="36"/>
                    </a:lnTo>
                    <a:lnTo>
                      <a:pt x="17" y="44"/>
                    </a:lnTo>
                    <a:lnTo>
                      <a:pt x="0" y="56"/>
                    </a:lnTo>
                    <a:lnTo>
                      <a:pt x="17" y="91"/>
                    </a:lnTo>
                    <a:lnTo>
                      <a:pt x="50" y="119"/>
                    </a:lnTo>
                    <a:lnTo>
                      <a:pt x="91" y="123"/>
                    </a:lnTo>
                    <a:lnTo>
                      <a:pt x="124" y="127"/>
                    </a:lnTo>
                    <a:lnTo>
                      <a:pt x="198" y="115"/>
                    </a:lnTo>
                    <a:lnTo>
                      <a:pt x="223" y="99"/>
                    </a:lnTo>
                    <a:lnTo>
                      <a:pt x="239" y="79"/>
                    </a:lnTo>
                    <a:lnTo>
                      <a:pt x="256" y="44"/>
                    </a:lnTo>
                    <a:lnTo>
                      <a:pt x="239" y="16"/>
                    </a:lnTo>
                    <a:lnTo>
                      <a:pt x="223" y="4"/>
                    </a:lnTo>
                    <a:lnTo>
                      <a:pt x="198" y="0"/>
                    </a:lnTo>
                    <a:lnTo>
                      <a:pt x="140" y="4"/>
                    </a:lnTo>
                    <a:lnTo>
                      <a:pt x="124" y="8"/>
                    </a:lnTo>
                    <a:lnTo>
                      <a:pt x="99"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19" name="Freeform 263">
                <a:extLst>
                  <a:ext uri="{FF2B5EF4-FFF2-40B4-BE49-F238E27FC236}">
                    <a16:creationId xmlns:a16="http://schemas.microsoft.com/office/drawing/2014/main" id="{78863C65-2E48-46DB-AC40-14086234CBFD}"/>
                  </a:ext>
                </a:extLst>
              </p:cNvPr>
              <p:cNvSpPr>
                <a:spLocks/>
              </p:cNvSpPr>
              <p:nvPr/>
            </p:nvSpPr>
            <p:spPr bwMode="auto">
              <a:xfrm>
                <a:off x="1997" y="3455"/>
                <a:ext cx="140" cy="60"/>
              </a:xfrm>
              <a:custGeom>
                <a:avLst/>
                <a:gdLst>
                  <a:gd name="T0" fmla="*/ 139 w 140"/>
                  <a:gd name="T1" fmla="*/ 20 h 60"/>
                  <a:gd name="T2" fmla="*/ 131 w 140"/>
                  <a:gd name="T3" fmla="*/ 4 h 60"/>
                  <a:gd name="T4" fmla="*/ 98 w 140"/>
                  <a:gd name="T5" fmla="*/ 0 h 60"/>
                  <a:gd name="T6" fmla="*/ 49 w 140"/>
                  <a:gd name="T7" fmla="*/ 0 h 60"/>
                  <a:gd name="T8" fmla="*/ 0 w 140"/>
                  <a:gd name="T9" fmla="*/ 20 h 60"/>
                  <a:gd name="T10" fmla="*/ 0 w 140"/>
                  <a:gd name="T11" fmla="*/ 39 h 60"/>
                  <a:gd name="T12" fmla="*/ 49 w 140"/>
                  <a:gd name="T13" fmla="*/ 59 h 60"/>
                  <a:gd name="T14" fmla="*/ 74 w 140"/>
                  <a:gd name="T15" fmla="*/ 59 h 60"/>
                  <a:gd name="T16" fmla="*/ 98 w 140"/>
                  <a:gd name="T17" fmla="*/ 59 h 60"/>
                  <a:gd name="T18" fmla="*/ 139 w 140"/>
                  <a:gd name="T19" fmla="*/ 39 h 60"/>
                  <a:gd name="T20" fmla="*/ 139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139" y="20"/>
                    </a:moveTo>
                    <a:lnTo>
                      <a:pt x="131" y="4"/>
                    </a:lnTo>
                    <a:lnTo>
                      <a:pt x="98" y="0"/>
                    </a:lnTo>
                    <a:lnTo>
                      <a:pt x="49" y="0"/>
                    </a:lnTo>
                    <a:lnTo>
                      <a:pt x="0" y="20"/>
                    </a:lnTo>
                    <a:lnTo>
                      <a:pt x="0" y="39"/>
                    </a:lnTo>
                    <a:lnTo>
                      <a:pt x="49" y="59"/>
                    </a:lnTo>
                    <a:lnTo>
                      <a:pt x="74" y="59"/>
                    </a:lnTo>
                    <a:lnTo>
                      <a:pt x="98" y="59"/>
                    </a:lnTo>
                    <a:lnTo>
                      <a:pt x="139" y="39"/>
                    </a:lnTo>
                    <a:lnTo>
                      <a:pt x="139"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39" name="Group 264">
              <a:extLst>
                <a:ext uri="{FF2B5EF4-FFF2-40B4-BE49-F238E27FC236}">
                  <a16:creationId xmlns:a16="http://schemas.microsoft.com/office/drawing/2014/main" id="{C6A48C3E-E219-ABC9-DCD3-368E3FEF12D3}"/>
                </a:ext>
              </a:extLst>
            </p:cNvPr>
            <p:cNvGrpSpPr>
              <a:grpSpLocks/>
            </p:cNvGrpSpPr>
            <p:nvPr/>
          </p:nvGrpSpPr>
          <p:grpSpPr bwMode="auto">
            <a:xfrm>
              <a:off x="1043" y="3419"/>
              <a:ext cx="257" cy="128"/>
              <a:chOff x="1043" y="3419"/>
              <a:chExt cx="257" cy="128"/>
            </a:xfrm>
          </p:grpSpPr>
          <p:sp>
            <p:nvSpPr>
              <p:cNvPr id="86616" name="Freeform 265">
                <a:extLst>
                  <a:ext uri="{FF2B5EF4-FFF2-40B4-BE49-F238E27FC236}">
                    <a16:creationId xmlns:a16="http://schemas.microsoft.com/office/drawing/2014/main" id="{51A7382C-0977-FEBA-9DFC-B344B1903D20}"/>
                  </a:ext>
                </a:extLst>
              </p:cNvPr>
              <p:cNvSpPr>
                <a:spLocks/>
              </p:cNvSpPr>
              <p:nvPr/>
            </p:nvSpPr>
            <p:spPr bwMode="auto">
              <a:xfrm>
                <a:off x="1043" y="3419"/>
                <a:ext cx="257" cy="128"/>
              </a:xfrm>
              <a:custGeom>
                <a:avLst/>
                <a:gdLst>
                  <a:gd name="T0" fmla="*/ 157 w 257"/>
                  <a:gd name="T1" fmla="*/ 16 h 128"/>
                  <a:gd name="T2" fmla="*/ 190 w 257"/>
                  <a:gd name="T3" fmla="*/ 20 h 128"/>
                  <a:gd name="T4" fmla="*/ 231 w 257"/>
                  <a:gd name="T5" fmla="*/ 36 h 128"/>
                  <a:gd name="T6" fmla="*/ 239 w 257"/>
                  <a:gd name="T7" fmla="*/ 44 h 128"/>
                  <a:gd name="T8" fmla="*/ 256 w 257"/>
                  <a:gd name="T9" fmla="*/ 56 h 128"/>
                  <a:gd name="T10" fmla="*/ 239 w 257"/>
                  <a:gd name="T11" fmla="*/ 91 h 128"/>
                  <a:gd name="T12" fmla="*/ 206 w 257"/>
                  <a:gd name="T13" fmla="*/ 119 h 128"/>
                  <a:gd name="T14" fmla="*/ 165 w 257"/>
                  <a:gd name="T15" fmla="*/ 123 h 128"/>
                  <a:gd name="T16" fmla="*/ 132 w 257"/>
                  <a:gd name="T17" fmla="*/ 127 h 128"/>
                  <a:gd name="T18" fmla="*/ 58 w 257"/>
                  <a:gd name="T19" fmla="*/ 115 h 128"/>
                  <a:gd name="T20" fmla="*/ 33 w 257"/>
                  <a:gd name="T21" fmla="*/ 99 h 128"/>
                  <a:gd name="T22" fmla="*/ 17 w 257"/>
                  <a:gd name="T23" fmla="*/ 79 h 128"/>
                  <a:gd name="T24" fmla="*/ 0 w 257"/>
                  <a:gd name="T25" fmla="*/ 44 h 128"/>
                  <a:gd name="T26" fmla="*/ 17 w 257"/>
                  <a:gd name="T27" fmla="*/ 16 h 128"/>
                  <a:gd name="T28" fmla="*/ 33 w 257"/>
                  <a:gd name="T29" fmla="*/ 4 h 128"/>
                  <a:gd name="T30" fmla="*/ 58 w 257"/>
                  <a:gd name="T31" fmla="*/ 0 h 128"/>
                  <a:gd name="T32" fmla="*/ 116 w 257"/>
                  <a:gd name="T33" fmla="*/ 4 h 128"/>
                  <a:gd name="T34" fmla="*/ 132 w 257"/>
                  <a:gd name="T35" fmla="*/ 8 h 128"/>
                  <a:gd name="T36" fmla="*/ 157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157" y="16"/>
                    </a:moveTo>
                    <a:lnTo>
                      <a:pt x="190" y="20"/>
                    </a:lnTo>
                    <a:lnTo>
                      <a:pt x="231" y="36"/>
                    </a:lnTo>
                    <a:lnTo>
                      <a:pt x="239" y="44"/>
                    </a:lnTo>
                    <a:lnTo>
                      <a:pt x="256" y="56"/>
                    </a:lnTo>
                    <a:lnTo>
                      <a:pt x="239" y="91"/>
                    </a:lnTo>
                    <a:lnTo>
                      <a:pt x="206" y="119"/>
                    </a:lnTo>
                    <a:lnTo>
                      <a:pt x="165" y="123"/>
                    </a:lnTo>
                    <a:lnTo>
                      <a:pt x="132" y="127"/>
                    </a:lnTo>
                    <a:lnTo>
                      <a:pt x="58" y="115"/>
                    </a:lnTo>
                    <a:lnTo>
                      <a:pt x="33" y="99"/>
                    </a:lnTo>
                    <a:lnTo>
                      <a:pt x="17" y="79"/>
                    </a:lnTo>
                    <a:lnTo>
                      <a:pt x="0" y="44"/>
                    </a:lnTo>
                    <a:lnTo>
                      <a:pt x="17" y="16"/>
                    </a:lnTo>
                    <a:lnTo>
                      <a:pt x="33" y="4"/>
                    </a:lnTo>
                    <a:lnTo>
                      <a:pt x="58" y="0"/>
                    </a:lnTo>
                    <a:lnTo>
                      <a:pt x="116" y="4"/>
                    </a:lnTo>
                    <a:lnTo>
                      <a:pt x="132" y="8"/>
                    </a:lnTo>
                    <a:lnTo>
                      <a:pt x="157"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17" name="Freeform 266">
                <a:extLst>
                  <a:ext uri="{FF2B5EF4-FFF2-40B4-BE49-F238E27FC236}">
                    <a16:creationId xmlns:a16="http://schemas.microsoft.com/office/drawing/2014/main" id="{67FDD547-0F1C-7D50-8C14-B6D38A21612E}"/>
                  </a:ext>
                </a:extLst>
              </p:cNvPr>
              <p:cNvSpPr>
                <a:spLocks/>
              </p:cNvSpPr>
              <p:nvPr/>
            </p:nvSpPr>
            <p:spPr bwMode="auto">
              <a:xfrm>
                <a:off x="1118" y="3463"/>
                <a:ext cx="140" cy="60"/>
              </a:xfrm>
              <a:custGeom>
                <a:avLst/>
                <a:gdLst>
                  <a:gd name="T0" fmla="*/ 0 w 140"/>
                  <a:gd name="T1" fmla="*/ 20 h 60"/>
                  <a:gd name="T2" fmla="*/ 8 w 140"/>
                  <a:gd name="T3" fmla="*/ 4 h 60"/>
                  <a:gd name="T4" fmla="*/ 41 w 140"/>
                  <a:gd name="T5" fmla="*/ 0 h 60"/>
                  <a:gd name="T6" fmla="*/ 90 w 140"/>
                  <a:gd name="T7" fmla="*/ 0 h 60"/>
                  <a:gd name="T8" fmla="*/ 139 w 140"/>
                  <a:gd name="T9" fmla="*/ 20 h 60"/>
                  <a:gd name="T10" fmla="*/ 139 w 140"/>
                  <a:gd name="T11" fmla="*/ 39 h 60"/>
                  <a:gd name="T12" fmla="*/ 90 w 140"/>
                  <a:gd name="T13" fmla="*/ 59 h 60"/>
                  <a:gd name="T14" fmla="*/ 65 w 140"/>
                  <a:gd name="T15" fmla="*/ 59 h 60"/>
                  <a:gd name="T16" fmla="*/ 41 w 140"/>
                  <a:gd name="T17" fmla="*/ 59 h 60"/>
                  <a:gd name="T18" fmla="*/ 0 w 140"/>
                  <a:gd name="T19" fmla="*/ 39 h 60"/>
                  <a:gd name="T20" fmla="*/ 0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0" y="20"/>
                    </a:moveTo>
                    <a:lnTo>
                      <a:pt x="8" y="4"/>
                    </a:lnTo>
                    <a:lnTo>
                      <a:pt x="41" y="0"/>
                    </a:lnTo>
                    <a:lnTo>
                      <a:pt x="90" y="0"/>
                    </a:lnTo>
                    <a:lnTo>
                      <a:pt x="139" y="20"/>
                    </a:lnTo>
                    <a:lnTo>
                      <a:pt x="139" y="39"/>
                    </a:lnTo>
                    <a:lnTo>
                      <a:pt x="90" y="59"/>
                    </a:lnTo>
                    <a:lnTo>
                      <a:pt x="65" y="59"/>
                    </a:lnTo>
                    <a:lnTo>
                      <a:pt x="41" y="59"/>
                    </a:lnTo>
                    <a:lnTo>
                      <a:pt x="0" y="39"/>
                    </a:lnTo>
                    <a:lnTo>
                      <a:pt x="0"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40" name="Group 267">
              <a:extLst>
                <a:ext uri="{FF2B5EF4-FFF2-40B4-BE49-F238E27FC236}">
                  <a16:creationId xmlns:a16="http://schemas.microsoft.com/office/drawing/2014/main" id="{D0C9E32A-FBBA-BBE7-C37E-57F1D1328978}"/>
                </a:ext>
              </a:extLst>
            </p:cNvPr>
            <p:cNvGrpSpPr>
              <a:grpSpLocks/>
            </p:cNvGrpSpPr>
            <p:nvPr/>
          </p:nvGrpSpPr>
          <p:grpSpPr bwMode="auto">
            <a:xfrm>
              <a:off x="1160" y="3300"/>
              <a:ext cx="206" cy="187"/>
              <a:chOff x="1160" y="3300"/>
              <a:chExt cx="206" cy="187"/>
            </a:xfrm>
          </p:grpSpPr>
          <p:sp>
            <p:nvSpPr>
              <p:cNvPr id="86614" name="Freeform 268">
                <a:extLst>
                  <a:ext uri="{FF2B5EF4-FFF2-40B4-BE49-F238E27FC236}">
                    <a16:creationId xmlns:a16="http://schemas.microsoft.com/office/drawing/2014/main" id="{783869FA-10AA-9D29-E2FD-F9FD24B805A2}"/>
                  </a:ext>
                </a:extLst>
              </p:cNvPr>
              <p:cNvSpPr>
                <a:spLocks/>
              </p:cNvSpPr>
              <p:nvPr/>
            </p:nvSpPr>
            <p:spPr bwMode="auto">
              <a:xfrm>
                <a:off x="1160" y="3300"/>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15" name="Freeform 269">
                <a:extLst>
                  <a:ext uri="{FF2B5EF4-FFF2-40B4-BE49-F238E27FC236}">
                    <a16:creationId xmlns:a16="http://schemas.microsoft.com/office/drawing/2014/main" id="{4BCB33A5-33BB-083F-742E-E7190C39222E}"/>
                  </a:ext>
                </a:extLst>
              </p:cNvPr>
              <p:cNvSpPr>
                <a:spLocks/>
              </p:cNvSpPr>
              <p:nvPr/>
            </p:nvSpPr>
            <p:spPr bwMode="auto">
              <a:xfrm>
                <a:off x="1219" y="3364"/>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41" name="Group 270">
              <a:extLst>
                <a:ext uri="{FF2B5EF4-FFF2-40B4-BE49-F238E27FC236}">
                  <a16:creationId xmlns:a16="http://schemas.microsoft.com/office/drawing/2014/main" id="{445620EF-3718-5C2E-796B-30A118367BFA}"/>
                </a:ext>
              </a:extLst>
            </p:cNvPr>
            <p:cNvGrpSpPr>
              <a:grpSpLocks/>
            </p:cNvGrpSpPr>
            <p:nvPr/>
          </p:nvGrpSpPr>
          <p:grpSpPr bwMode="auto">
            <a:xfrm>
              <a:off x="1464" y="3298"/>
              <a:ext cx="206" cy="187"/>
              <a:chOff x="1464" y="3298"/>
              <a:chExt cx="206" cy="187"/>
            </a:xfrm>
          </p:grpSpPr>
          <p:sp>
            <p:nvSpPr>
              <p:cNvPr id="86612" name="Freeform 271">
                <a:extLst>
                  <a:ext uri="{FF2B5EF4-FFF2-40B4-BE49-F238E27FC236}">
                    <a16:creationId xmlns:a16="http://schemas.microsoft.com/office/drawing/2014/main" id="{7BB012F5-568E-F9B5-D1C5-CC12B2A5C92E}"/>
                  </a:ext>
                </a:extLst>
              </p:cNvPr>
              <p:cNvSpPr>
                <a:spLocks/>
              </p:cNvSpPr>
              <p:nvPr/>
            </p:nvSpPr>
            <p:spPr bwMode="auto">
              <a:xfrm>
                <a:off x="1464" y="3298"/>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13" name="Freeform 272">
                <a:extLst>
                  <a:ext uri="{FF2B5EF4-FFF2-40B4-BE49-F238E27FC236}">
                    <a16:creationId xmlns:a16="http://schemas.microsoft.com/office/drawing/2014/main" id="{73B06058-6002-788B-6DC8-C81AE705D87E}"/>
                  </a:ext>
                </a:extLst>
              </p:cNvPr>
              <p:cNvSpPr>
                <a:spLocks/>
              </p:cNvSpPr>
              <p:nvPr/>
            </p:nvSpPr>
            <p:spPr bwMode="auto">
              <a:xfrm>
                <a:off x="1523" y="3362"/>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42" name="Group 273">
              <a:extLst>
                <a:ext uri="{FF2B5EF4-FFF2-40B4-BE49-F238E27FC236}">
                  <a16:creationId xmlns:a16="http://schemas.microsoft.com/office/drawing/2014/main" id="{DE520905-BC96-76CB-1C4D-E96BBE8E0DFE}"/>
                </a:ext>
              </a:extLst>
            </p:cNvPr>
            <p:cNvGrpSpPr>
              <a:grpSpLocks/>
            </p:cNvGrpSpPr>
            <p:nvPr/>
          </p:nvGrpSpPr>
          <p:grpSpPr bwMode="auto">
            <a:xfrm>
              <a:off x="1600" y="3335"/>
              <a:ext cx="206" cy="187"/>
              <a:chOff x="1600" y="3335"/>
              <a:chExt cx="206" cy="187"/>
            </a:xfrm>
          </p:grpSpPr>
          <p:sp>
            <p:nvSpPr>
              <p:cNvPr id="86610" name="Freeform 274">
                <a:extLst>
                  <a:ext uri="{FF2B5EF4-FFF2-40B4-BE49-F238E27FC236}">
                    <a16:creationId xmlns:a16="http://schemas.microsoft.com/office/drawing/2014/main" id="{EBC17E62-C730-EE3E-5DDA-BA531EE0EB88}"/>
                  </a:ext>
                </a:extLst>
              </p:cNvPr>
              <p:cNvSpPr>
                <a:spLocks/>
              </p:cNvSpPr>
              <p:nvPr/>
            </p:nvSpPr>
            <p:spPr bwMode="auto">
              <a:xfrm>
                <a:off x="1600" y="3335"/>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11" name="Freeform 275">
                <a:extLst>
                  <a:ext uri="{FF2B5EF4-FFF2-40B4-BE49-F238E27FC236}">
                    <a16:creationId xmlns:a16="http://schemas.microsoft.com/office/drawing/2014/main" id="{5557231B-5F3F-5527-0A76-350DCE49195B}"/>
                  </a:ext>
                </a:extLst>
              </p:cNvPr>
              <p:cNvSpPr>
                <a:spLocks/>
              </p:cNvSpPr>
              <p:nvPr/>
            </p:nvSpPr>
            <p:spPr bwMode="auto">
              <a:xfrm>
                <a:off x="1659" y="3399"/>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43" name="Group 276">
              <a:extLst>
                <a:ext uri="{FF2B5EF4-FFF2-40B4-BE49-F238E27FC236}">
                  <a16:creationId xmlns:a16="http://schemas.microsoft.com/office/drawing/2014/main" id="{3E0ACC6B-6016-B09A-F800-CBC230DD5A0A}"/>
                </a:ext>
              </a:extLst>
            </p:cNvPr>
            <p:cNvGrpSpPr>
              <a:grpSpLocks/>
            </p:cNvGrpSpPr>
            <p:nvPr/>
          </p:nvGrpSpPr>
          <p:grpSpPr bwMode="auto">
            <a:xfrm>
              <a:off x="1772" y="3320"/>
              <a:ext cx="206" cy="187"/>
              <a:chOff x="1772" y="3320"/>
              <a:chExt cx="206" cy="187"/>
            </a:xfrm>
          </p:grpSpPr>
          <p:sp>
            <p:nvSpPr>
              <p:cNvPr id="86608" name="Freeform 277">
                <a:extLst>
                  <a:ext uri="{FF2B5EF4-FFF2-40B4-BE49-F238E27FC236}">
                    <a16:creationId xmlns:a16="http://schemas.microsoft.com/office/drawing/2014/main" id="{33056A78-0EF8-57A0-91DA-5CC03DE0021D}"/>
                  </a:ext>
                </a:extLst>
              </p:cNvPr>
              <p:cNvSpPr>
                <a:spLocks/>
              </p:cNvSpPr>
              <p:nvPr/>
            </p:nvSpPr>
            <p:spPr bwMode="auto">
              <a:xfrm>
                <a:off x="1772" y="3320"/>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09" name="Freeform 278">
                <a:extLst>
                  <a:ext uri="{FF2B5EF4-FFF2-40B4-BE49-F238E27FC236}">
                    <a16:creationId xmlns:a16="http://schemas.microsoft.com/office/drawing/2014/main" id="{AD74251A-773E-6574-6269-A21053687EF2}"/>
                  </a:ext>
                </a:extLst>
              </p:cNvPr>
              <p:cNvSpPr>
                <a:spLocks/>
              </p:cNvSpPr>
              <p:nvPr/>
            </p:nvSpPr>
            <p:spPr bwMode="auto">
              <a:xfrm>
                <a:off x="1831" y="3384"/>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44" name="Group 279">
              <a:extLst>
                <a:ext uri="{FF2B5EF4-FFF2-40B4-BE49-F238E27FC236}">
                  <a16:creationId xmlns:a16="http://schemas.microsoft.com/office/drawing/2014/main" id="{D9595CEE-41E5-97C2-699A-67929177B4F9}"/>
                </a:ext>
              </a:extLst>
            </p:cNvPr>
            <p:cNvGrpSpPr>
              <a:grpSpLocks/>
            </p:cNvGrpSpPr>
            <p:nvPr/>
          </p:nvGrpSpPr>
          <p:grpSpPr bwMode="auto">
            <a:xfrm>
              <a:off x="1300" y="3329"/>
              <a:ext cx="206" cy="187"/>
              <a:chOff x="1300" y="3329"/>
              <a:chExt cx="206" cy="187"/>
            </a:xfrm>
          </p:grpSpPr>
          <p:sp>
            <p:nvSpPr>
              <p:cNvPr id="86606" name="Freeform 280">
                <a:extLst>
                  <a:ext uri="{FF2B5EF4-FFF2-40B4-BE49-F238E27FC236}">
                    <a16:creationId xmlns:a16="http://schemas.microsoft.com/office/drawing/2014/main" id="{497E771B-98DD-3086-6B12-AD3A5E818807}"/>
                  </a:ext>
                </a:extLst>
              </p:cNvPr>
              <p:cNvSpPr>
                <a:spLocks/>
              </p:cNvSpPr>
              <p:nvPr/>
            </p:nvSpPr>
            <p:spPr bwMode="auto">
              <a:xfrm>
                <a:off x="1300" y="3329"/>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07" name="Freeform 281">
                <a:extLst>
                  <a:ext uri="{FF2B5EF4-FFF2-40B4-BE49-F238E27FC236}">
                    <a16:creationId xmlns:a16="http://schemas.microsoft.com/office/drawing/2014/main" id="{E4ED284A-F75D-A6B8-8102-BF8C91ABF88A}"/>
                  </a:ext>
                </a:extLst>
              </p:cNvPr>
              <p:cNvSpPr>
                <a:spLocks/>
              </p:cNvSpPr>
              <p:nvPr/>
            </p:nvSpPr>
            <p:spPr bwMode="auto">
              <a:xfrm>
                <a:off x="1359" y="3393"/>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45" name="Group 282">
              <a:extLst>
                <a:ext uri="{FF2B5EF4-FFF2-40B4-BE49-F238E27FC236}">
                  <a16:creationId xmlns:a16="http://schemas.microsoft.com/office/drawing/2014/main" id="{70A6D5D5-DB74-FEF2-8DA8-BCF3BD679A40}"/>
                </a:ext>
              </a:extLst>
            </p:cNvPr>
            <p:cNvGrpSpPr>
              <a:grpSpLocks/>
            </p:cNvGrpSpPr>
            <p:nvPr/>
          </p:nvGrpSpPr>
          <p:grpSpPr bwMode="auto">
            <a:xfrm>
              <a:off x="1586" y="3435"/>
              <a:ext cx="257" cy="128"/>
              <a:chOff x="1586" y="3435"/>
              <a:chExt cx="257" cy="128"/>
            </a:xfrm>
          </p:grpSpPr>
          <p:sp>
            <p:nvSpPr>
              <p:cNvPr id="86604" name="Freeform 283">
                <a:extLst>
                  <a:ext uri="{FF2B5EF4-FFF2-40B4-BE49-F238E27FC236}">
                    <a16:creationId xmlns:a16="http://schemas.microsoft.com/office/drawing/2014/main" id="{A912A118-DE8A-F591-40ED-442E2C8AAE68}"/>
                  </a:ext>
                </a:extLst>
              </p:cNvPr>
              <p:cNvSpPr>
                <a:spLocks/>
              </p:cNvSpPr>
              <p:nvPr/>
            </p:nvSpPr>
            <p:spPr bwMode="auto">
              <a:xfrm>
                <a:off x="1586" y="3435"/>
                <a:ext cx="257" cy="128"/>
              </a:xfrm>
              <a:custGeom>
                <a:avLst/>
                <a:gdLst>
                  <a:gd name="T0" fmla="*/ 157 w 257"/>
                  <a:gd name="T1" fmla="*/ 16 h 128"/>
                  <a:gd name="T2" fmla="*/ 190 w 257"/>
                  <a:gd name="T3" fmla="*/ 20 h 128"/>
                  <a:gd name="T4" fmla="*/ 231 w 257"/>
                  <a:gd name="T5" fmla="*/ 37 h 128"/>
                  <a:gd name="T6" fmla="*/ 239 w 257"/>
                  <a:gd name="T7" fmla="*/ 45 h 128"/>
                  <a:gd name="T8" fmla="*/ 256 w 257"/>
                  <a:gd name="T9" fmla="*/ 57 h 128"/>
                  <a:gd name="T10" fmla="*/ 239 w 257"/>
                  <a:gd name="T11" fmla="*/ 92 h 128"/>
                  <a:gd name="T12" fmla="*/ 206 w 257"/>
                  <a:gd name="T13" fmla="*/ 120 h 128"/>
                  <a:gd name="T14" fmla="*/ 165 w 257"/>
                  <a:gd name="T15" fmla="*/ 123 h 128"/>
                  <a:gd name="T16" fmla="*/ 132 w 257"/>
                  <a:gd name="T17" fmla="*/ 127 h 128"/>
                  <a:gd name="T18" fmla="*/ 58 w 257"/>
                  <a:gd name="T19" fmla="*/ 115 h 128"/>
                  <a:gd name="T20" fmla="*/ 33 w 257"/>
                  <a:gd name="T21" fmla="*/ 98 h 128"/>
                  <a:gd name="T22" fmla="*/ 17 w 257"/>
                  <a:gd name="T23" fmla="*/ 78 h 128"/>
                  <a:gd name="T24" fmla="*/ 0 w 257"/>
                  <a:gd name="T25" fmla="*/ 43 h 128"/>
                  <a:gd name="T26" fmla="*/ 17 w 257"/>
                  <a:gd name="T27" fmla="*/ 15 h 128"/>
                  <a:gd name="T28" fmla="*/ 33 w 257"/>
                  <a:gd name="T29" fmla="*/ 3 h 128"/>
                  <a:gd name="T30" fmla="*/ 58 w 257"/>
                  <a:gd name="T31" fmla="*/ 0 h 128"/>
                  <a:gd name="T32" fmla="*/ 116 w 257"/>
                  <a:gd name="T33" fmla="*/ 4 h 128"/>
                  <a:gd name="T34" fmla="*/ 132 w 257"/>
                  <a:gd name="T35" fmla="*/ 8 h 128"/>
                  <a:gd name="T36" fmla="*/ 157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157" y="16"/>
                    </a:moveTo>
                    <a:lnTo>
                      <a:pt x="190" y="20"/>
                    </a:lnTo>
                    <a:lnTo>
                      <a:pt x="231" y="37"/>
                    </a:lnTo>
                    <a:lnTo>
                      <a:pt x="239" y="45"/>
                    </a:lnTo>
                    <a:lnTo>
                      <a:pt x="256" y="57"/>
                    </a:lnTo>
                    <a:lnTo>
                      <a:pt x="239" y="92"/>
                    </a:lnTo>
                    <a:lnTo>
                      <a:pt x="206" y="120"/>
                    </a:lnTo>
                    <a:lnTo>
                      <a:pt x="165" y="123"/>
                    </a:lnTo>
                    <a:lnTo>
                      <a:pt x="132" y="127"/>
                    </a:lnTo>
                    <a:lnTo>
                      <a:pt x="58" y="115"/>
                    </a:lnTo>
                    <a:lnTo>
                      <a:pt x="33" y="98"/>
                    </a:lnTo>
                    <a:lnTo>
                      <a:pt x="17" y="78"/>
                    </a:lnTo>
                    <a:lnTo>
                      <a:pt x="0" y="43"/>
                    </a:lnTo>
                    <a:lnTo>
                      <a:pt x="17" y="15"/>
                    </a:lnTo>
                    <a:lnTo>
                      <a:pt x="33" y="3"/>
                    </a:lnTo>
                    <a:lnTo>
                      <a:pt x="58" y="0"/>
                    </a:lnTo>
                    <a:lnTo>
                      <a:pt x="116" y="4"/>
                    </a:lnTo>
                    <a:lnTo>
                      <a:pt x="132" y="8"/>
                    </a:lnTo>
                    <a:lnTo>
                      <a:pt x="157"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05" name="Freeform 284">
                <a:extLst>
                  <a:ext uri="{FF2B5EF4-FFF2-40B4-BE49-F238E27FC236}">
                    <a16:creationId xmlns:a16="http://schemas.microsoft.com/office/drawing/2014/main" id="{8FF6009B-6410-D1F4-0183-389EC653279E}"/>
                  </a:ext>
                </a:extLst>
              </p:cNvPr>
              <p:cNvSpPr>
                <a:spLocks/>
              </p:cNvSpPr>
              <p:nvPr/>
            </p:nvSpPr>
            <p:spPr bwMode="auto">
              <a:xfrm>
                <a:off x="1660" y="3479"/>
                <a:ext cx="140" cy="60"/>
              </a:xfrm>
              <a:custGeom>
                <a:avLst/>
                <a:gdLst>
                  <a:gd name="T0" fmla="*/ 0 w 140"/>
                  <a:gd name="T1" fmla="*/ 20 h 60"/>
                  <a:gd name="T2" fmla="*/ 8 w 140"/>
                  <a:gd name="T3" fmla="*/ 4 h 60"/>
                  <a:gd name="T4" fmla="*/ 41 w 140"/>
                  <a:gd name="T5" fmla="*/ 0 h 60"/>
                  <a:gd name="T6" fmla="*/ 90 w 140"/>
                  <a:gd name="T7" fmla="*/ 0 h 60"/>
                  <a:gd name="T8" fmla="*/ 139 w 140"/>
                  <a:gd name="T9" fmla="*/ 20 h 60"/>
                  <a:gd name="T10" fmla="*/ 139 w 140"/>
                  <a:gd name="T11" fmla="*/ 39 h 60"/>
                  <a:gd name="T12" fmla="*/ 90 w 140"/>
                  <a:gd name="T13" fmla="*/ 59 h 60"/>
                  <a:gd name="T14" fmla="*/ 65 w 140"/>
                  <a:gd name="T15" fmla="*/ 59 h 60"/>
                  <a:gd name="T16" fmla="*/ 41 w 140"/>
                  <a:gd name="T17" fmla="*/ 59 h 60"/>
                  <a:gd name="T18" fmla="*/ 0 w 140"/>
                  <a:gd name="T19" fmla="*/ 39 h 60"/>
                  <a:gd name="T20" fmla="*/ 0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0" y="20"/>
                    </a:moveTo>
                    <a:lnTo>
                      <a:pt x="8" y="4"/>
                    </a:lnTo>
                    <a:lnTo>
                      <a:pt x="41" y="0"/>
                    </a:lnTo>
                    <a:lnTo>
                      <a:pt x="90" y="0"/>
                    </a:lnTo>
                    <a:lnTo>
                      <a:pt x="139" y="20"/>
                    </a:lnTo>
                    <a:lnTo>
                      <a:pt x="139" y="39"/>
                    </a:lnTo>
                    <a:lnTo>
                      <a:pt x="90" y="59"/>
                    </a:lnTo>
                    <a:lnTo>
                      <a:pt x="65" y="59"/>
                    </a:lnTo>
                    <a:lnTo>
                      <a:pt x="41" y="59"/>
                    </a:lnTo>
                    <a:lnTo>
                      <a:pt x="0" y="39"/>
                    </a:lnTo>
                    <a:lnTo>
                      <a:pt x="0"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46" name="Group 285">
              <a:extLst>
                <a:ext uri="{FF2B5EF4-FFF2-40B4-BE49-F238E27FC236}">
                  <a16:creationId xmlns:a16="http://schemas.microsoft.com/office/drawing/2014/main" id="{1A49DC57-9D01-C0C6-AC3F-C1A2E4F3EE08}"/>
                </a:ext>
              </a:extLst>
            </p:cNvPr>
            <p:cNvGrpSpPr>
              <a:grpSpLocks/>
            </p:cNvGrpSpPr>
            <p:nvPr/>
          </p:nvGrpSpPr>
          <p:grpSpPr bwMode="auto">
            <a:xfrm>
              <a:off x="1787" y="3427"/>
              <a:ext cx="254" cy="135"/>
              <a:chOff x="1787" y="3427"/>
              <a:chExt cx="254" cy="135"/>
            </a:xfrm>
          </p:grpSpPr>
          <p:sp>
            <p:nvSpPr>
              <p:cNvPr id="86602" name="Freeform 286">
                <a:extLst>
                  <a:ext uri="{FF2B5EF4-FFF2-40B4-BE49-F238E27FC236}">
                    <a16:creationId xmlns:a16="http://schemas.microsoft.com/office/drawing/2014/main" id="{1E62DC5C-7906-6B00-F802-99D27BA0D750}"/>
                  </a:ext>
                </a:extLst>
              </p:cNvPr>
              <p:cNvSpPr>
                <a:spLocks/>
              </p:cNvSpPr>
              <p:nvPr/>
            </p:nvSpPr>
            <p:spPr bwMode="auto">
              <a:xfrm>
                <a:off x="1787" y="3427"/>
                <a:ext cx="254" cy="135"/>
              </a:xfrm>
              <a:custGeom>
                <a:avLst/>
                <a:gdLst>
                  <a:gd name="T0" fmla="*/ 159 w 254"/>
                  <a:gd name="T1" fmla="*/ 27 h 135"/>
                  <a:gd name="T2" fmla="*/ 191 w 254"/>
                  <a:gd name="T3" fmla="*/ 34 h 135"/>
                  <a:gd name="T4" fmla="*/ 231 w 254"/>
                  <a:gd name="T5" fmla="*/ 54 h 135"/>
                  <a:gd name="T6" fmla="*/ 237 w 254"/>
                  <a:gd name="T7" fmla="*/ 63 h 135"/>
                  <a:gd name="T8" fmla="*/ 253 w 254"/>
                  <a:gd name="T9" fmla="*/ 76 h 135"/>
                  <a:gd name="T10" fmla="*/ 233 w 254"/>
                  <a:gd name="T11" fmla="*/ 110 h 135"/>
                  <a:gd name="T12" fmla="*/ 197 w 254"/>
                  <a:gd name="T13" fmla="*/ 134 h 135"/>
                  <a:gd name="T14" fmla="*/ 156 w 254"/>
                  <a:gd name="T15" fmla="*/ 133 h 135"/>
                  <a:gd name="T16" fmla="*/ 123 w 254"/>
                  <a:gd name="T17" fmla="*/ 134 h 135"/>
                  <a:gd name="T18" fmla="*/ 50 w 254"/>
                  <a:gd name="T19" fmla="*/ 114 h 135"/>
                  <a:gd name="T20" fmla="*/ 27 w 254"/>
                  <a:gd name="T21" fmla="*/ 97 h 135"/>
                  <a:gd name="T22" fmla="*/ 13 w 254"/>
                  <a:gd name="T23" fmla="*/ 74 h 135"/>
                  <a:gd name="T24" fmla="*/ 0 w 254"/>
                  <a:gd name="T25" fmla="*/ 38 h 135"/>
                  <a:gd name="T26" fmla="*/ 19 w 254"/>
                  <a:gd name="T27" fmla="*/ 11 h 135"/>
                  <a:gd name="T28" fmla="*/ 37 w 254"/>
                  <a:gd name="T29" fmla="*/ 2 h 135"/>
                  <a:gd name="T30" fmla="*/ 62 w 254"/>
                  <a:gd name="T31" fmla="*/ 0 h 135"/>
                  <a:gd name="T32" fmla="*/ 120 w 254"/>
                  <a:gd name="T33" fmla="*/ 11 h 135"/>
                  <a:gd name="T34" fmla="*/ 135 w 254"/>
                  <a:gd name="T35" fmla="*/ 16 h 135"/>
                  <a:gd name="T36" fmla="*/ 159 w 254"/>
                  <a:gd name="T37" fmla="*/ 27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
                  <a:gd name="T58" fmla="*/ 0 h 135"/>
                  <a:gd name="T59" fmla="*/ 254 w 254"/>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 h="135">
                    <a:moveTo>
                      <a:pt x="159" y="27"/>
                    </a:moveTo>
                    <a:lnTo>
                      <a:pt x="191" y="34"/>
                    </a:lnTo>
                    <a:lnTo>
                      <a:pt x="231" y="54"/>
                    </a:lnTo>
                    <a:lnTo>
                      <a:pt x="237" y="63"/>
                    </a:lnTo>
                    <a:lnTo>
                      <a:pt x="253" y="76"/>
                    </a:lnTo>
                    <a:lnTo>
                      <a:pt x="233" y="110"/>
                    </a:lnTo>
                    <a:lnTo>
                      <a:pt x="197" y="134"/>
                    </a:lnTo>
                    <a:lnTo>
                      <a:pt x="156" y="133"/>
                    </a:lnTo>
                    <a:lnTo>
                      <a:pt x="123" y="134"/>
                    </a:lnTo>
                    <a:lnTo>
                      <a:pt x="50" y="114"/>
                    </a:lnTo>
                    <a:lnTo>
                      <a:pt x="27" y="97"/>
                    </a:lnTo>
                    <a:lnTo>
                      <a:pt x="13" y="74"/>
                    </a:lnTo>
                    <a:lnTo>
                      <a:pt x="0" y="38"/>
                    </a:lnTo>
                    <a:lnTo>
                      <a:pt x="19" y="11"/>
                    </a:lnTo>
                    <a:lnTo>
                      <a:pt x="37" y="2"/>
                    </a:lnTo>
                    <a:lnTo>
                      <a:pt x="62" y="0"/>
                    </a:lnTo>
                    <a:lnTo>
                      <a:pt x="120" y="11"/>
                    </a:lnTo>
                    <a:lnTo>
                      <a:pt x="135" y="16"/>
                    </a:lnTo>
                    <a:lnTo>
                      <a:pt x="159"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03" name="Freeform 287">
                <a:extLst>
                  <a:ext uri="{FF2B5EF4-FFF2-40B4-BE49-F238E27FC236}">
                    <a16:creationId xmlns:a16="http://schemas.microsoft.com/office/drawing/2014/main" id="{F5497D58-F061-52B3-DD6E-6ADA28846528}"/>
                  </a:ext>
                </a:extLst>
              </p:cNvPr>
              <p:cNvSpPr>
                <a:spLocks/>
              </p:cNvSpPr>
              <p:nvPr/>
            </p:nvSpPr>
            <p:spPr bwMode="auto">
              <a:xfrm>
                <a:off x="1857" y="3476"/>
                <a:ext cx="141" cy="66"/>
              </a:xfrm>
              <a:custGeom>
                <a:avLst/>
                <a:gdLst>
                  <a:gd name="T0" fmla="*/ 2 w 141"/>
                  <a:gd name="T1" fmla="*/ 16 h 66"/>
                  <a:gd name="T2" fmla="*/ 11 w 141"/>
                  <a:gd name="T3" fmla="*/ 1 h 66"/>
                  <a:gd name="T4" fmla="*/ 45 w 141"/>
                  <a:gd name="T5" fmla="*/ 0 h 66"/>
                  <a:gd name="T6" fmla="*/ 93 w 141"/>
                  <a:gd name="T7" fmla="*/ 6 h 66"/>
                  <a:gd name="T8" fmla="*/ 140 w 141"/>
                  <a:gd name="T9" fmla="*/ 31 h 66"/>
                  <a:gd name="T10" fmla="*/ 138 w 141"/>
                  <a:gd name="T11" fmla="*/ 49 h 66"/>
                  <a:gd name="T12" fmla="*/ 87 w 141"/>
                  <a:gd name="T13" fmla="*/ 65 h 66"/>
                  <a:gd name="T14" fmla="*/ 63 w 141"/>
                  <a:gd name="T15" fmla="*/ 62 h 66"/>
                  <a:gd name="T16" fmla="*/ 38 w 141"/>
                  <a:gd name="T17" fmla="*/ 59 h 66"/>
                  <a:gd name="T18" fmla="*/ 0 w 141"/>
                  <a:gd name="T19" fmla="*/ 35 h 66"/>
                  <a:gd name="T20" fmla="*/ 2 w 141"/>
                  <a:gd name="T21" fmla="*/ 16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
                  <a:gd name="T34" fmla="*/ 0 h 66"/>
                  <a:gd name="T35" fmla="*/ 141 w 141"/>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 h="66">
                    <a:moveTo>
                      <a:pt x="2" y="16"/>
                    </a:moveTo>
                    <a:lnTo>
                      <a:pt x="11" y="1"/>
                    </a:lnTo>
                    <a:lnTo>
                      <a:pt x="45" y="0"/>
                    </a:lnTo>
                    <a:lnTo>
                      <a:pt x="93" y="6"/>
                    </a:lnTo>
                    <a:lnTo>
                      <a:pt x="140" y="31"/>
                    </a:lnTo>
                    <a:lnTo>
                      <a:pt x="138" y="49"/>
                    </a:lnTo>
                    <a:lnTo>
                      <a:pt x="87" y="65"/>
                    </a:lnTo>
                    <a:lnTo>
                      <a:pt x="63" y="62"/>
                    </a:lnTo>
                    <a:lnTo>
                      <a:pt x="38" y="59"/>
                    </a:lnTo>
                    <a:lnTo>
                      <a:pt x="0" y="35"/>
                    </a:lnTo>
                    <a:lnTo>
                      <a:pt x="2" y="1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47" name="Group 288">
              <a:extLst>
                <a:ext uri="{FF2B5EF4-FFF2-40B4-BE49-F238E27FC236}">
                  <a16:creationId xmlns:a16="http://schemas.microsoft.com/office/drawing/2014/main" id="{629A915B-7DDB-9F49-F0D7-00F57FA8619E}"/>
                </a:ext>
              </a:extLst>
            </p:cNvPr>
            <p:cNvGrpSpPr>
              <a:grpSpLocks/>
            </p:cNvGrpSpPr>
            <p:nvPr/>
          </p:nvGrpSpPr>
          <p:grpSpPr bwMode="auto">
            <a:xfrm>
              <a:off x="1207" y="3465"/>
              <a:ext cx="257" cy="81"/>
              <a:chOff x="1207" y="3465"/>
              <a:chExt cx="257" cy="81"/>
            </a:xfrm>
          </p:grpSpPr>
          <p:sp>
            <p:nvSpPr>
              <p:cNvPr id="86600" name="Freeform 289">
                <a:extLst>
                  <a:ext uri="{FF2B5EF4-FFF2-40B4-BE49-F238E27FC236}">
                    <a16:creationId xmlns:a16="http://schemas.microsoft.com/office/drawing/2014/main" id="{11DD67B5-0C01-78EE-3DCB-7BE83EE018CC}"/>
                  </a:ext>
                </a:extLst>
              </p:cNvPr>
              <p:cNvSpPr>
                <a:spLocks/>
              </p:cNvSpPr>
              <p:nvPr/>
            </p:nvSpPr>
            <p:spPr bwMode="auto">
              <a:xfrm>
                <a:off x="1207" y="3465"/>
                <a:ext cx="257" cy="81"/>
              </a:xfrm>
              <a:custGeom>
                <a:avLst/>
                <a:gdLst>
                  <a:gd name="T0" fmla="*/ 157 w 257"/>
                  <a:gd name="T1" fmla="*/ 10 h 81"/>
                  <a:gd name="T2" fmla="*/ 190 w 257"/>
                  <a:gd name="T3" fmla="*/ 13 h 81"/>
                  <a:gd name="T4" fmla="*/ 231 w 257"/>
                  <a:gd name="T5" fmla="*/ 24 h 81"/>
                  <a:gd name="T6" fmla="*/ 239 w 257"/>
                  <a:gd name="T7" fmla="*/ 29 h 81"/>
                  <a:gd name="T8" fmla="*/ 256 w 257"/>
                  <a:gd name="T9" fmla="*/ 36 h 81"/>
                  <a:gd name="T10" fmla="*/ 239 w 257"/>
                  <a:gd name="T11" fmla="*/ 58 h 81"/>
                  <a:gd name="T12" fmla="*/ 206 w 257"/>
                  <a:gd name="T13" fmla="*/ 76 h 81"/>
                  <a:gd name="T14" fmla="*/ 165 w 257"/>
                  <a:gd name="T15" fmla="*/ 77 h 81"/>
                  <a:gd name="T16" fmla="*/ 132 w 257"/>
                  <a:gd name="T17" fmla="*/ 80 h 81"/>
                  <a:gd name="T18" fmla="*/ 58 w 257"/>
                  <a:gd name="T19" fmla="*/ 72 h 81"/>
                  <a:gd name="T20" fmla="*/ 33 w 257"/>
                  <a:gd name="T21" fmla="*/ 61 h 81"/>
                  <a:gd name="T22" fmla="*/ 17 w 257"/>
                  <a:gd name="T23" fmla="*/ 49 h 81"/>
                  <a:gd name="T24" fmla="*/ 0 w 257"/>
                  <a:gd name="T25" fmla="*/ 27 h 81"/>
                  <a:gd name="T26" fmla="*/ 17 w 257"/>
                  <a:gd name="T27" fmla="*/ 9 h 81"/>
                  <a:gd name="T28" fmla="*/ 33 w 257"/>
                  <a:gd name="T29" fmla="*/ 2 h 81"/>
                  <a:gd name="T30" fmla="*/ 58 w 257"/>
                  <a:gd name="T31" fmla="*/ 0 h 81"/>
                  <a:gd name="T32" fmla="*/ 116 w 257"/>
                  <a:gd name="T33" fmla="*/ 3 h 81"/>
                  <a:gd name="T34" fmla="*/ 132 w 257"/>
                  <a:gd name="T35" fmla="*/ 5 h 81"/>
                  <a:gd name="T36" fmla="*/ 157 w 257"/>
                  <a:gd name="T37" fmla="*/ 1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81"/>
                  <a:gd name="T59" fmla="*/ 257 w 257"/>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81">
                    <a:moveTo>
                      <a:pt x="157" y="10"/>
                    </a:moveTo>
                    <a:lnTo>
                      <a:pt x="190" y="13"/>
                    </a:lnTo>
                    <a:lnTo>
                      <a:pt x="231" y="24"/>
                    </a:lnTo>
                    <a:lnTo>
                      <a:pt x="239" y="29"/>
                    </a:lnTo>
                    <a:lnTo>
                      <a:pt x="256" y="36"/>
                    </a:lnTo>
                    <a:lnTo>
                      <a:pt x="239" y="58"/>
                    </a:lnTo>
                    <a:lnTo>
                      <a:pt x="206" y="76"/>
                    </a:lnTo>
                    <a:lnTo>
                      <a:pt x="165" y="77"/>
                    </a:lnTo>
                    <a:lnTo>
                      <a:pt x="132" y="80"/>
                    </a:lnTo>
                    <a:lnTo>
                      <a:pt x="58" y="72"/>
                    </a:lnTo>
                    <a:lnTo>
                      <a:pt x="33" y="61"/>
                    </a:lnTo>
                    <a:lnTo>
                      <a:pt x="17" y="49"/>
                    </a:lnTo>
                    <a:lnTo>
                      <a:pt x="0" y="27"/>
                    </a:lnTo>
                    <a:lnTo>
                      <a:pt x="17" y="9"/>
                    </a:lnTo>
                    <a:lnTo>
                      <a:pt x="33" y="2"/>
                    </a:lnTo>
                    <a:lnTo>
                      <a:pt x="58" y="0"/>
                    </a:lnTo>
                    <a:lnTo>
                      <a:pt x="116" y="3"/>
                    </a:lnTo>
                    <a:lnTo>
                      <a:pt x="132" y="5"/>
                    </a:lnTo>
                    <a:lnTo>
                      <a:pt x="157" y="1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601" name="Freeform 290">
                <a:extLst>
                  <a:ext uri="{FF2B5EF4-FFF2-40B4-BE49-F238E27FC236}">
                    <a16:creationId xmlns:a16="http://schemas.microsoft.com/office/drawing/2014/main" id="{F55C0A5A-EFAD-D8D7-F81D-53DA46528260}"/>
                  </a:ext>
                </a:extLst>
              </p:cNvPr>
              <p:cNvSpPr>
                <a:spLocks/>
              </p:cNvSpPr>
              <p:nvPr/>
            </p:nvSpPr>
            <p:spPr bwMode="auto">
              <a:xfrm>
                <a:off x="1281" y="3493"/>
                <a:ext cx="140" cy="38"/>
              </a:xfrm>
              <a:custGeom>
                <a:avLst/>
                <a:gdLst>
                  <a:gd name="T0" fmla="*/ 0 w 140"/>
                  <a:gd name="T1" fmla="*/ 12 h 38"/>
                  <a:gd name="T2" fmla="*/ 8 w 140"/>
                  <a:gd name="T3" fmla="*/ 2 h 38"/>
                  <a:gd name="T4" fmla="*/ 41 w 140"/>
                  <a:gd name="T5" fmla="*/ 0 h 38"/>
                  <a:gd name="T6" fmla="*/ 90 w 140"/>
                  <a:gd name="T7" fmla="*/ 0 h 38"/>
                  <a:gd name="T8" fmla="*/ 139 w 140"/>
                  <a:gd name="T9" fmla="*/ 12 h 38"/>
                  <a:gd name="T10" fmla="*/ 139 w 140"/>
                  <a:gd name="T11" fmla="*/ 24 h 38"/>
                  <a:gd name="T12" fmla="*/ 90 w 140"/>
                  <a:gd name="T13" fmla="*/ 37 h 38"/>
                  <a:gd name="T14" fmla="*/ 65 w 140"/>
                  <a:gd name="T15" fmla="*/ 37 h 38"/>
                  <a:gd name="T16" fmla="*/ 41 w 140"/>
                  <a:gd name="T17" fmla="*/ 37 h 38"/>
                  <a:gd name="T18" fmla="*/ 0 w 140"/>
                  <a:gd name="T19" fmla="*/ 24 h 38"/>
                  <a:gd name="T20" fmla="*/ 0 w 140"/>
                  <a:gd name="T21" fmla="*/ 12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38"/>
                  <a:gd name="T35" fmla="*/ 140 w 140"/>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38">
                    <a:moveTo>
                      <a:pt x="0" y="12"/>
                    </a:moveTo>
                    <a:lnTo>
                      <a:pt x="8" y="2"/>
                    </a:lnTo>
                    <a:lnTo>
                      <a:pt x="41" y="0"/>
                    </a:lnTo>
                    <a:lnTo>
                      <a:pt x="90" y="0"/>
                    </a:lnTo>
                    <a:lnTo>
                      <a:pt x="139" y="12"/>
                    </a:lnTo>
                    <a:lnTo>
                      <a:pt x="139" y="24"/>
                    </a:lnTo>
                    <a:lnTo>
                      <a:pt x="90" y="37"/>
                    </a:lnTo>
                    <a:lnTo>
                      <a:pt x="65" y="37"/>
                    </a:lnTo>
                    <a:lnTo>
                      <a:pt x="41" y="37"/>
                    </a:lnTo>
                    <a:lnTo>
                      <a:pt x="0" y="24"/>
                    </a:lnTo>
                    <a:lnTo>
                      <a:pt x="0" y="12"/>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48" name="Group 291">
              <a:extLst>
                <a:ext uri="{FF2B5EF4-FFF2-40B4-BE49-F238E27FC236}">
                  <a16:creationId xmlns:a16="http://schemas.microsoft.com/office/drawing/2014/main" id="{9EDB6D5D-B356-4288-5E80-7B13ACE11607}"/>
                </a:ext>
              </a:extLst>
            </p:cNvPr>
            <p:cNvGrpSpPr>
              <a:grpSpLocks/>
            </p:cNvGrpSpPr>
            <p:nvPr/>
          </p:nvGrpSpPr>
          <p:grpSpPr bwMode="auto">
            <a:xfrm>
              <a:off x="1415" y="3383"/>
              <a:ext cx="237" cy="130"/>
              <a:chOff x="1415" y="3383"/>
              <a:chExt cx="237" cy="130"/>
            </a:xfrm>
          </p:grpSpPr>
          <p:sp>
            <p:nvSpPr>
              <p:cNvPr id="86598" name="Freeform 292">
                <a:extLst>
                  <a:ext uri="{FF2B5EF4-FFF2-40B4-BE49-F238E27FC236}">
                    <a16:creationId xmlns:a16="http://schemas.microsoft.com/office/drawing/2014/main" id="{E6AE29FA-AB8D-AF50-82DC-12544F55C5B8}"/>
                  </a:ext>
                </a:extLst>
              </p:cNvPr>
              <p:cNvSpPr>
                <a:spLocks/>
              </p:cNvSpPr>
              <p:nvPr/>
            </p:nvSpPr>
            <p:spPr bwMode="auto">
              <a:xfrm>
                <a:off x="1415" y="3383"/>
                <a:ext cx="237" cy="130"/>
              </a:xfrm>
              <a:custGeom>
                <a:avLst/>
                <a:gdLst>
                  <a:gd name="T0" fmla="*/ 83 w 237"/>
                  <a:gd name="T1" fmla="*/ 50 h 130"/>
                  <a:gd name="T2" fmla="*/ 53 w 237"/>
                  <a:gd name="T3" fmla="*/ 65 h 130"/>
                  <a:gd name="T4" fmla="*/ 19 w 237"/>
                  <a:gd name="T5" fmla="*/ 88 h 130"/>
                  <a:gd name="T6" fmla="*/ 13 w 237"/>
                  <a:gd name="T7" fmla="*/ 96 h 130"/>
                  <a:gd name="T8" fmla="*/ 0 w 237"/>
                  <a:gd name="T9" fmla="*/ 108 h 130"/>
                  <a:gd name="T10" fmla="*/ 23 w 237"/>
                  <a:gd name="T11" fmla="*/ 123 h 130"/>
                  <a:gd name="T12" fmla="*/ 61 w 237"/>
                  <a:gd name="T13" fmla="*/ 129 h 130"/>
                  <a:gd name="T14" fmla="*/ 100 w 237"/>
                  <a:gd name="T15" fmla="*/ 116 h 130"/>
                  <a:gd name="T16" fmla="*/ 132 w 237"/>
                  <a:gd name="T17" fmla="*/ 107 h 130"/>
                  <a:gd name="T18" fmla="*/ 198 w 237"/>
                  <a:gd name="T19" fmla="*/ 74 h 130"/>
                  <a:gd name="T20" fmla="*/ 218 w 237"/>
                  <a:gd name="T21" fmla="*/ 55 h 130"/>
                  <a:gd name="T22" fmla="*/ 228 w 237"/>
                  <a:gd name="T23" fmla="*/ 39 h 130"/>
                  <a:gd name="T24" fmla="*/ 236 w 237"/>
                  <a:gd name="T25" fmla="*/ 12 h 130"/>
                  <a:gd name="T26" fmla="*/ 214 w 237"/>
                  <a:gd name="T27" fmla="*/ 1 h 130"/>
                  <a:gd name="T28" fmla="*/ 196 w 237"/>
                  <a:gd name="T29" fmla="*/ 0 h 130"/>
                  <a:gd name="T30" fmla="*/ 172 w 237"/>
                  <a:gd name="T31" fmla="*/ 6 h 130"/>
                  <a:gd name="T32" fmla="*/ 119 w 237"/>
                  <a:gd name="T33" fmla="*/ 29 h 130"/>
                  <a:gd name="T34" fmla="*/ 105 w 237"/>
                  <a:gd name="T35" fmla="*/ 37 h 130"/>
                  <a:gd name="T36" fmla="*/ 83 w 237"/>
                  <a:gd name="T37" fmla="*/ 5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0"/>
                  <a:gd name="T59" fmla="*/ 237 w 237"/>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0">
                    <a:moveTo>
                      <a:pt x="83" y="50"/>
                    </a:moveTo>
                    <a:lnTo>
                      <a:pt x="53" y="65"/>
                    </a:lnTo>
                    <a:lnTo>
                      <a:pt x="19" y="88"/>
                    </a:lnTo>
                    <a:lnTo>
                      <a:pt x="13" y="96"/>
                    </a:lnTo>
                    <a:lnTo>
                      <a:pt x="0" y="108"/>
                    </a:lnTo>
                    <a:lnTo>
                      <a:pt x="23" y="123"/>
                    </a:lnTo>
                    <a:lnTo>
                      <a:pt x="61" y="129"/>
                    </a:lnTo>
                    <a:lnTo>
                      <a:pt x="100" y="116"/>
                    </a:lnTo>
                    <a:lnTo>
                      <a:pt x="132" y="107"/>
                    </a:lnTo>
                    <a:lnTo>
                      <a:pt x="198" y="74"/>
                    </a:lnTo>
                    <a:lnTo>
                      <a:pt x="218" y="55"/>
                    </a:lnTo>
                    <a:lnTo>
                      <a:pt x="228" y="39"/>
                    </a:lnTo>
                    <a:lnTo>
                      <a:pt x="236" y="12"/>
                    </a:lnTo>
                    <a:lnTo>
                      <a:pt x="214" y="1"/>
                    </a:lnTo>
                    <a:lnTo>
                      <a:pt x="196" y="0"/>
                    </a:lnTo>
                    <a:lnTo>
                      <a:pt x="172" y="6"/>
                    </a:lnTo>
                    <a:lnTo>
                      <a:pt x="119" y="29"/>
                    </a:lnTo>
                    <a:lnTo>
                      <a:pt x="105" y="37"/>
                    </a:lnTo>
                    <a:lnTo>
                      <a:pt x="83" y="5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99" name="Freeform 293">
                <a:extLst>
                  <a:ext uri="{FF2B5EF4-FFF2-40B4-BE49-F238E27FC236}">
                    <a16:creationId xmlns:a16="http://schemas.microsoft.com/office/drawing/2014/main" id="{372656D1-11BD-5DF4-371E-E291066699C3}"/>
                  </a:ext>
                </a:extLst>
              </p:cNvPr>
              <p:cNvSpPr>
                <a:spLocks/>
              </p:cNvSpPr>
              <p:nvPr/>
            </p:nvSpPr>
            <p:spPr bwMode="auto">
              <a:xfrm>
                <a:off x="1455" y="3425"/>
                <a:ext cx="135" cy="68"/>
              </a:xfrm>
              <a:custGeom>
                <a:avLst/>
                <a:gdLst>
                  <a:gd name="T0" fmla="*/ 129 w 135"/>
                  <a:gd name="T1" fmla="*/ 6 h 68"/>
                  <a:gd name="T2" fmla="*/ 118 w 135"/>
                  <a:gd name="T3" fmla="*/ 0 h 68"/>
                  <a:gd name="T4" fmla="*/ 87 w 135"/>
                  <a:gd name="T5" fmla="*/ 9 h 68"/>
                  <a:gd name="T6" fmla="*/ 41 w 135"/>
                  <a:gd name="T7" fmla="*/ 27 h 68"/>
                  <a:gd name="T8" fmla="*/ 0 w 135"/>
                  <a:gd name="T9" fmla="*/ 56 h 68"/>
                  <a:gd name="T10" fmla="*/ 4 w 135"/>
                  <a:gd name="T11" fmla="*/ 67 h 68"/>
                  <a:gd name="T12" fmla="*/ 54 w 135"/>
                  <a:gd name="T13" fmla="*/ 62 h 68"/>
                  <a:gd name="T14" fmla="*/ 78 w 135"/>
                  <a:gd name="T15" fmla="*/ 53 h 68"/>
                  <a:gd name="T16" fmla="*/ 100 w 135"/>
                  <a:gd name="T17" fmla="*/ 44 h 68"/>
                  <a:gd name="T18" fmla="*/ 134 w 135"/>
                  <a:gd name="T19" fmla="*/ 17 h 68"/>
                  <a:gd name="T20" fmla="*/ 129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129" y="6"/>
                    </a:moveTo>
                    <a:lnTo>
                      <a:pt x="118" y="0"/>
                    </a:lnTo>
                    <a:lnTo>
                      <a:pt x="87" y="9"/>
                    </a:lnTo>
                    <a:lnTo>
                      <a:pt x="41" y="27"/>
                    </a:lnTo>
                    <a:lnTo>
                      <a:pt x="0" y="56"/>
                    </a:lnTo>
                    <a:lnTo>
                      <a:pt x="4" y="67"/>
                    </a:lnTo>
                    <a:lnTo>
                      <a:pt x="54" y="62"/>
                    </a:lnTo>
                    <a:lnTo>
                      <a:pt x="78" y="53"/>
                    </a:lnTo>
                    <a:lnTo>
                      <a:pt x="100" y="44"/>
                    </a:lnTo>
                    <a:lnTo>
                      <a:pt x="134" y="17"/>
                    </a:lnTo>
                    <a:lnTo>
                      <a:pt x="12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49" name="Group 294">
              <a:extLst>
                <a:ext uri="{FF2B5EF4-FFF2-40B4-BE49-F238E27FC236}">
                  <a16:creationId xmlns:a16="http://schemas.microsoft.com/office/drawing/2014/main" id="{A0DB9285-A165-44F8-25EC-63D49E63A497}"/>
                </a:ext>
              </a:extLst>
            </p:cNvPr>
            <p:cNvGrpSpPr>
              <a:grpSpLocks/>
            </p:cNvGrpSpPr>
            <p:nvPr/>
          </p:nvGrpSpPr>
          <p:grpSpPr bwMode="auto">
            <a:xfrm>
              <a:off x="1415" y="3453"/>
              <a:ext cx="253" cy="100"/>
              <a:chOff x="1415" y="3453"/>
              <a:chExt cx="253" cy="100"/>
            </a:xfrm>
          </p:grpSpPr>
          <p:sp>
            <p:nvSpPr>
              <p:cNvPr id="86596" name="Freeform 295">
                <a:extLst>
                  <a:ext uri="{FF2B5EF4-FFF2-40B4-BE49-F238E27FC236}">
                    <a16:creationId xmlns:a16="http://schemas.microsoft.com/office/drawing/2014/main" id="{1EB87DCD-46D6-C291-30EE-9A60FB4B029D}"/>
                  </a:ext>
                </a:extLst>
              </p:cNvPr>
              <p:cNvSpPr>
                <a:spLocks/>
              </p:cNvSpPr>
              <p:nvPr/>
            </p:nvSpPr>
            <p:spPr bwMode="auto">
              <a:xfrm>
                <a:off x="1415" y="3453"/>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97" name="Freeform 296">
                <a:extLst>
                  <a:ext uri="{FF2B5EF4-FFF2-40B4-BE49-F238E27FC236}">
                    <a16:creationId xmlns:a16="http://schemas.microsoft.com/office/drawing/2014/main" id="{D1628457-07A4-B5B3-3DCE-682243EB0BE7}"/>
                  </a:ext>
                </a:extLst>
              </p:cNvPr>
              <p:cNvSpPr>
                <a:spLocks/>
              </p:cNvSpPr>
              <p:nvPr/>
            </p:nvSpPr>
            <p:spPr bwMode="auto">
              <a:xfrm>
                <a:off x="1485" y="3488"/>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50" name="Group 297">
              <a:extLst>
                <a:ext uri="{FF2B5EF4-FFF2-40B4-BE49-F238E27FC236}">
                  <a16:creationId xmlns:a16="http://schemas.microsoft.com/office/drawing/2014/main" id="{047D77CB-5692-B168-DD7D-877547B8DFB7}"/>
                </a:ext>
              </a:extLst>
            </p:cNvPr>
            <p:cNvGrpSpPr>
              <a:grpSpLocks/>
            </p:cNvGrpSpPr>
            <p:nvPr/>
          </p:nvGrpSpPr>
          <p:grpSpPr bwMode="auto">
            <a:xfrm>
              <a:off x="2094" y="3290"/>
              <a:ext cx="1124" cy="288"/>
              <a:chOff x="2094" y="3290"/>
              <a:chExt cx="1124" cy="288"/>
            </a:xfrm>
          </p:grpSpPr>
          <p:grpSp>
            <p:nvGrpSpPr>
              <p:cNvPr id="86551" name="Group 298">
                <a:extLst>
                  <a:ext uri="{FF2B5EF4-FFF2-40B4-BE49-F238E27FC236}">
                    <a16:creationId xmlns:a16="http://schemas.microsoft.com/office/drawing/2014/main" id="{0C79CC8D-1AAD-4D1B-F780-8C16E1F3C966}"/>
                  </a:ext>
                </a:extLst>
              </p:cNvPr>
              <p:cNvGrpSpPr>
                <a:grpSpLocks/>
              </p:cNvGrpSpPr>
              <p:nvPr/>
            </p:nvGrpSpPr>
            <p:grpSpPr bwMode="auto">
              <a:xfrm>
                <a:off x="2094" y="3335"/>
                <a:ext cx="253" cy="100"/>
                <a:chOff x="2094" y="3335"/>
                <a:chExt cx="253" cy="100"/>
              </a:xfrm>
            </p:grpSpPr>
            <p:sp>
              <p:nvSpPr>
                <p:cNvPr id="86594" name="Freeform 299">
                  <a:extLst>
                    <a:ext uri="{FF2B5EF4-FFF2-40B4-BE49-F238E27FC236}">
                      <a16:creationId xmlns:a16="http://schemas.microsoft.com/office/drawing/2014/main" id="{67A0F474-B87C-BEAA-F821-75A01C468603}"/>
                    </a:ext>
                  </a:extLst>
                </p:cNvPr>
                <p:cNvSpPr>
                  <a:spLocks/>
                </p:cNvSpPr>
                <p:nvPr/>
              </p:nvSpPr>
              <p:spPr bwMode="auto">
                <a:xfrm>
                  <a:off x="2094" y="3335"/>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95" name="Freeform 300">
                  <a:extLst>
                    <a:ext uri="{FF2B5EF4-FFF2-40B4-BE49-F238E27FC236}">
                      <a16:creationId xmlns:a16="http://schemas.microsoft.com/office/drawing/2014/main" id="{D27BAF8C-DB2E-70EA-29CF-26F55882E174}"/>
                    </a:ext>
                  </a:extLst>
                </p:cNvPr>
                <p:cNvSpPr>
                  <a:spLocks/>
                </p:cNvSpPr>
                <p:nvPr/>
              </p:nvSpPr>
              <p:spPr bwMode="auto">
                <a:xfrm>
                  <a:off x="2164" y="3370"/>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52" name="Group 301">
                <a:extLst>
                  <a:ext uri="{FF2B5EF4-FFF2-40B4-BE49-F238E27FC236}">
                    <a16:creationId xmlns:a16="http://schemas.microsoft.com/office/drawing/2014/main" id="{44A5E455-54EA-6FE1-BCFF-8F140B4FF7C0}"/>
                  </a:ext>
                </a:extLst>
              </p:cNvPr>
              <p:cNvGrpSpPr>
                <a:grpSpLocks/>
              </p:cNvGrpSpPr>
              <p:nvPr/>
            </p:nvGrpSpPr>
            <p:grpSpPr bwMode="auto">
              <a:xfrm>
                <a:off x="2151" y="3348"/>
                <a:ext cx="206" cy="187"/>
                <a:chOff x="2151" y="3348"/>
                <a:chExt cx="206" cy="187"/>
              </a:xfrm>
            </p:grpSpPr>
            <p:sp>
              <p:nvSpPr>
                <p:cNvPr id="86592" name="Freeform 302">
                  <a:extLst>
                    <a:ext uri="{FF2B5EF4-FFF2-40B4-BE49-F238E27FC236}">
                      <a16:creationId xmlns:a16="http://schemas.microsoft.com/office/drawing/2014/main" id="{78C3CCE0-65C8-8317-E08B-99F59DD225E6}"/>
                    </a:ext>
                  </a:extLst>
                </p:cNvPr>
                <p:cNvSpPr>
                  <a:spLocks/>
                </p:cNvSpPr>
                <p:nvPr/>
              </p:nvSpPr>
              <p:spPr bwMode="auto">
                <a:xfrm>
                  <a:off x="2151" y="3348"/>
                  <a:ext cx="206" cy="187"/>
                </a:xfrm>
                <a:custGeom>
                  <a:avLst/>
                  <a:gdLst>
                    <a:gd name="T0" fmla="*/ 79 w 206"/>
                    <a:gd name="T1" fmla="*/ 23 h 187"/>
                    <a:gd name="T2" fmla="*/ 53 w 206"/>
                    <a:gd name="T3" fmla="*/ 29 h 187"/>
                    <a:gd name="T4" fmla="*/ 20 w 206"/>
                    <a:gd name="T5" fmla="*/ 52 h 187"/>
                    <a:gd name="T6" fmla="*/ 13 w 206"/>
                    <a:gd name="T7" fmla="*/ 64 h 187"/>
                    <a:gd name="T8" fmla="*/ 0 w 206"/>
                    <a:gd name="T9" fmla="*/ 81 h 187"/>
                    <a:gd name="T10" fmla="*/ 13 w 206"/>
                    <a:gd name="T11" fmla="*/ 134 h 187"/>
                    <a:gd name="T12" fmla="*/ 40 w 206"/>
                    <a:gd name="T13" fmla="*/ 175 h 187"/>
                    <a:gd name="T14" fmla="*/ 73 w 206"/>
                    <a:gd name="T15" fmla="*/ 181 h 187"/>
                    <a:gd name="T16" fmla="*/ 99 w 206"/>
                    <a:gd name="T17" fmla="*/ 186 h 187"/>
                    <a:gd name="T18" fmla="*/ 159 w 206"/>
                    <a:gd name="T19" fmla="*/ 169 h 187"/>
                    <a:gd name="T20" fmla="*/ 178 w 206"/>
                    <a:gd name="T21" fmla="*/ 146 h 187"/>
                    <a:gd name="T22" fmla="*/ 192 w 206"/>
                    <a:gd name="T23" fmla="*/ 116 h 187"/>
                    <a:gd name="T24" fmla="*/ 205 w 206"/>
                    <a:gd name="T25" fmla="*/ 64 h 187"/>
                    <a:gd name="T26" fmla="*/ 192 w 206"/>
                    <a:gd name="T27" fmla="*/ 23 h 187"/>
                    <a:gd name="T28" fmla="*/ 178 w 206"/>
                    <a:gd name="T29" fmla="*/ 5 h 187"/>
                    <a:gd name="T30" fmla="*/ 159 w 206"/>
                    <a:gd name="T31" fmla="*/ 0 h 187"/>
                    <a:gd name="T32" fmla="*/ 112 w 206"/>
                    <a:gd name="T33" fmla="*/ 5 h 187"/>
                    <a:gd name="T34" fmla="*/ 99 w 206"/>
                    <a:gd name="T35" fmla="*/ 11 h 187"/>
                    <a:gd name="T36" fmla="*/ 79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79" y="23"/>
                      </a:moveTo>
                      <a:lnTo>
                        <a:pt x="53" y="29"/>
                      </a:lnTo>
                      <a:lnTo>
                        <a:pt x="20" y="52"/>
                      </a:lnTo>
                      <a:lnTo>
                        <a:pt x="13" y="64"/>
                      </a:lnTo>
                      <a:lnTo>
                        <a:pt x="0" y="81"/>
                      </a:lnTo>
                      <a:lnTo>
                        <a:pt x="13" y="134"/>
                      </a:lnTo>
                      <a:lnTo>
                        <a:pt x="40" y="175"/>
                      </a:lnTo>
                      <a:lnTo>
                        <a:pt x="73" y="181"/>
                      </a:lnTo>
                      <a:lnTo>
                        <a:pt x="99" y="186"/>
                      </a:lnTo>
                      <a:lnTo>
                        <a:pt x="159" y="169"/>
                      </a:lnTo>
                      <a:lnTo>
                        <a:pt x="178" y="146"/>
                      </a:lnTo>
                      <a:lnTo>
                        <a:pt x="192" y="116"/>
                      </a:lnTo>
                      <a:lnTo>
                        <a:pt x="205" y="64"/>
                      </a:lnTo>
                      <a:lnTo>
                        <a:pt x="192" y="23"/>
                      </a:lnTo>
                      <a:lnTo>
                        <a:pt x="178" y="5"/>
                      </a:lnTo>
                      <a:lnTo>
                        <a:pt x="159" y="0"/>
                      </a:lnTo>
                      <a:lnTo>
                        <a:pt x="112" y="5"/>
                      </a:lnTo>
                      <a:lnTo>
                        <a:pt x="99" y="11"/>
                      </a:lnTo>
                      <a:lnTo>
                        <a:pt x="79"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93" name="Freeform 303">
                  <a:extLst>
                    <a:ext uri="{FF2B5EF4-FFF2-40B4-BE49-F238E27FC236}">
                      <a16:creationId xmlns:a16="http://schemas.microsoft.com/office/drawing/2014/main" id="{75D54015-CF57-6164-183F-DE930D083512}"/>
                    </a:ext>
                  </a:extLst>
                </p:cNvPr>
                <p:cNvSpPr>
                  <a:spLocks/>
                </p:cNvSpPr>
                <p:nvPr/>
              </p:nvSpPr>
              <p:spPr bwMode="auto">
                <a:xfrm>
                  <a:off x="2184" y="3412"/>
                  <a:ext cx="113" cy="88"/>
                </a:xfrm>
                <a:custGeom>
                  <a:avLst/>
                  <a:gdLst>
                    <a:gd name="T0" fmla="*/ 112 w 113"/>
                    <a:gd name="T1" fmla="*/ 29 h 88"/>
                    <a:gd name="T2" fmla="*/ 106 w 113"/>
                    <a:gd name="T3" fmla="*/ 6 h 88"/>
                    <a:gd name="T4" fmla="*/ 79 w 113"/>
                    <a:gd name="T5" fmla="*/ 0 h 88"/>
                    <a:gd name="T6" fmla="*/ 40 w 113"/>
                    <a:gd name="T7" fmla="*/ 0 h 88"/>
                    <a:gd name="T8" fmla="*/ 0 w 113"/>
                    <a:gd name="T9" fmla="*/ 29 h 88"/>
                    <a:gd name="T10" fmla="*/ 0 w 113"/>
                    <a:gd name="T11" fmla="*/ 58 h 88"/>
                    <a:gd name="T12" fmla="*/ 40 w 113"/>
                    <a:gd name="T13" fmla="*/ 87 h 88"/>
                    <a:gd name="T14" fmla="*/ 60 w 113"/>
                    <a:gd name="T15" fmla="*/ 87 h 88"/>
                    <a:gd name="T16" fmla="*/ 79 w 113"/>
                    <a:gd name="T17" fmla="*/ 87 h 88"/>
                    <a:gd name="T18" fmla="*/ 112 w 113"/>
                    <a:gd name="T19" fmla="*/ 58 h 88"/>
                    <a:gd name="T20" fmla="*/ 112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112" y="29"/>
                      </a:moveTo>
                      <a:lnTo>
                        <a:pt x="106" y="6"/>
                      </a:lnTo>
                      <a:lnTo>
                        <a:pt x="79" y="0"/>
                      </a:lnTo>
                      <a:lnTo>
                        <a:pt x="40" y="0"/>
                      </a:lnTo>
                      <a:lnTo>
                        <a:pt x="0" y="29"/>
                      </a:lnTo>
                      <a:lnTo>
                        <a:pt x="0" y="58"/>
                      </a:lnTo>
                      <a:lnTo>
                        <a:pt x="40" y="87"/>
                      </a:lnTo>
                      <a:lnTo>
                        <a:pt x="60" y="87"/>
                      </a:lnTo>
                      <a:lnTo>
                        <a:pt x="79" y="87"/>
                      </a:lnTo>
                      <a:lnTo>
                        <a:pt x="112" y="58"/>
                      </a:lnTo>
                      <a:lnTo>
                        <a:pt x="112"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53" name="Group 304">
                <a:extLst>
                  <a:ext uri="{FF2B5EF4-FFF2-40B4-BE49-F238E27FC236}">
                    <a16:creationId xmlns:a16="http://schemas.microsoft.com/office/drawing/2014/main" id="{F3AFAB53-CE42-2FEA-5C46-82D542A9E34A}"/>
                  </a:ext>
                </a:extLst>
              </p:cNvPr>
              <p:cNvGrpSpPr>
                <a:grpSpLocks/>
              </p:cNvGrpSpPr>
              <p:nvPr/>
            </p:nvGrpSpPr>
            <p:grpSpPr bwMode="auto">
              <a:xfrm>
                <a:off x="2326" y="3323"/>
                <a:ext cx="191" cy="215"/>
                <a:chOff x="2326" y="3323"/>
                <a:chExt cx="191" cy="215"/>
              </a:xfrm>
            </p:grpSpPr>
            <p:sp>
              <p:nvSpPr>
                <p:cNvPr id="86590" name="Freeform 305">
                  <a:extLst>
                    <a:ext uri="{FF2B5EF4-FFF2-40B4-BE49-F238E27FC236}">
                      <a16:creationId xmlns:a16="http://schemas.microsoft.com/office/drawing/2014/main" id="{D0DD8D93-6353-C57E-50A6-7894FEA789F3}"/>
                    </a:ext>
                  </a:extLst>
                </p:cNvPr>
                <p:cNvSpPr>
                  <a:spLocks/>
                </p:cNvSpPr>
                <p:nvPr/>
              </p:nvSpPr>
              <p:spPr bwMode="auto">
                <a:xfrm>
                  <a:off x="2326" y="3323"/>
                  <a:ext cx="191" cy="215"/>
                </a:xfrm>
                <a:custGeom>
                  <a:avLst/>
                  <a:gdLst>
                    <a:gd name="T0" fmla="*/ 113 w 191"/>
                    <a:gd name="T1" fmla="*/ 62 h 215"/>
                    <a:gd name="T2" fmla="*/ 92 w 191"/>
                    <a:gd name="T3" fmla="*/ 36 h 215"/>
                    <a:gd name="T4" fmla="*/ 56 w 191"/>
                    <a:gd name="T5" fmla="*/ 10 h 215"/>
                    <a:gd name="T6" fmla="*/ 45 w 191"/>
                    <a:gd name="T7" fmla="*/ 8 h 215"/>
                    <a:gd name="T8" fmla="*/ 26 w 191"/>
                    <a:gd name="T9" fmla="*/ 0 h 215"/>
                    <a:gd name="T10" fmla="*/ 5 w 191"/>
                    <a:gd name="T11" fmla="*/ 33 h 215"/>
                    <a:gd name="T12" fmla="*/ 0 w 191"/>
                    <a:gd name="T13" fmla="*/ 76 h 215"/>
                    <a:gd name="T14" fmla="*/ 18 w 191"/>
                    <a:gd name="T15" fmla="*/ 113 h 215"/>
                    <a:gd name="T16" fmla="*/ 33 w 191"/>
                    <a:gd name="T17" fmla="*/ 143 h 215"/>
                    <a:gd name="T18" fmla="*/ 83 w 191"/>
                    <a:gd name="T19" fmla="*/ 199 h 215"/>
                    <a:gd name="T20" fmla="*/ 110 w 191"/>
                    <a:gd name="T21" fmla="*/ 211 h 215"/>
                    <a:gd name="T22" fmla="*/ 135 w 191"/>
                    <a:gd name="T23" fmla="*/ 214 h 215"/>
                    <a:gd name="T24" fmla="*/ 174 w 191"/>
                    <a:gd name="T25" fmla="*/ 209 h 215"/>
                    <a:gd name="T26" fmla="*/ 188 w 191"/>
                    <a:gd name="T27" fmla="*/ 180 h 215"/>
                    <a:gd name="T28" fmla="*/ 190 w 191"/>
                    <a:gd name="T29" fmla="*/ 160 h 215"/>
                    <a:gd name="T30" fmla="*/ 180 w 191"/>
                    <a:gd name="T31" fmla="*/ 137 h 215"/>
                    <a:gd name="T32" fmla="*/ 145 w 191"/>
                    <a:gd name="T33" fmla="*/ 90 h 215"/>
                    <a:gd name="T34" fmla="*/ 133 w 191"/>
                    <a:gd name="T35" fmla="*/ 79 h 215"/>
                    <a:gd name="T36" fmla="*/ 113 w 191"/>
                    <a:gd name="T37" fmla="*/ 62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215"/>
                    <a:gd name="T59" fmla="*/ 191 w 191"/>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215">
                      <a:moveTo>
                        <a:pt x="113" y="62"/>
                      </a:moveTo>
                      <a:lnTo>
                        <a:pt x="92" y="36"/>
                      </a:lnTo>
                      <a:lnTo>
                        <a:pt x="56" y="10"/>
                      </a:lnTo>
                      <a:lnTo>
                        <a:pt x="45" y="8"/>
                      </a:lnTo>
                      <a:lnTo>
                        <a:pt x="26" y="0"/>
                      </a:lnTo>
                      <a:lnTo>
                        <a:pt x="5" y="33"/>
                      </a:lnTo>
                      <a:lnTo>
                        <a:pt x="0" y="76"/>
                      </a:lnTo>
                      <a:lnTo>
                        <a:pt x="18" y="113"/>
                      </a:lnTo>
                      <a:lnTo>
                        <a:pt x="33" y="143"/>
                      </a:lnTo>
                      <a:lnTo>
                        <a:pt x="83" y="199"/>
                      </a:lnTo>
                      <a:lnTo>
                        <a:pt x="110" y="211"/>
                      </a:lnTo>
                      <a:lnTo>
                        <a:pt x="135" y="214"/>
                      </a:lnTo>
                      <a:lnTo>
                        <a:pt x="174" y="209"/>
                      </a:lnTo>
                      <a:lnTo>
                        <a:pt x="188" y="180"/>
                      </a:lnTo>
                      <a:lnTo>
                        <a:pt x="190" y="160"/>
                      </a:lnTo>
                      <a:lnTo>
                        <a:pt x="180" y="137"/>
                      </a:lnTo>
                      <a:lnTo>
                        <a:pt x="145" y="90"/>
                      </a:lnTo>
                      <a:lnTo>
                        <a:pt x="133" y="79"/>
                      </a:lnTo>
                      <a:lnTo>
                        <a:pt x="113" y="62"/>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91" name="Freeform 306">
                  <a:extLst>
                    <a:ext uri="{FF2B5EF4-FFF2-40B4-BE49-F238E27FC236}">
                      <a16:creationId xmlns:a16="http://schemas.microsoft.com/office/drawing/2014/main" id="{88038E9F-2BAD-85D2-D1A0-6CB4CFCEB43A}"/>
                    </a:ext>
                  </a:extLst>
                </p:cNvPr>
                <p:cNvSpPr>
                  <a:spLocks/>
                </p:cNvSpPr>
                <p:nvPr/>
              </p:nvSpPr>
              <p:spPr bwMode="auto">
                <a:xfrm>
                  <a:off x="2351" y="3362"/>
                  <a:ext cx="101" cy="128"/>
                </a:xfrm>
                <a:custGeom>
                  <a:avLst/>
                  <a:gdLst>
                    <a:gd name="T0" fmla="*/ 91 w 101"/>
                    <a:gd name="T1" fmla="*/ 117 h 128"/>
                    <a:gd name="T2" fmla="*/ 100 w 101"/>
                    <a:gd name="T3" fmla="*/ 101 h 128"/>
                    <a:gd name="T4" fmla="*/ 86 w 101"/>
                    <a:gd name="T5" fmla="*/ 72 h 128"/>
                    <a:gd name="T6" fmla="*/ 59 w 101"/>
                    <a:gd name="T7" fmla="*/ 30 h 128"/>
                    <a:gd name="T8" fmla="*/ 16 w 101"/>
                    <a:gd name="T9" fmla="*/ 0 h 128"/>
                    <a:gd name="T10" fmla="*/ 0 w 101"/>
                    <a:gd name="T11" fmla="*/ 10 h 128"/>
                    <a:gd name="T12" fmla="*/ 10 w 101"/>
                    <a:gd name="T13" fmla="*/ 62 h 128"/>
                    <a:gd name="T14" fmla="*/ 23 w 101"/>
                    <a:gd name="T15" fmla="*/ 83 h 128"/>
                    <a:gd name="T16" fmla="*/ 36 w 101"/>
                    <a:gd name="T17" fmla="*/ 103 h 128"/>
                    <a:gd name="T18" fmla="*/ 75 w 101"/>
                    <a:gd name="T19" fmla="*/ 127 h 128"/>
                    <a:gd name="T20" fmla="*/ 91 w 101"/>
                    <a:gd name="T21" fmla="*/ 11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28"/>
                    <a:gd name="T35" fmla="*/ 101 w 101"/>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28">
                      <a:moveTo>
                        <a:pt x="91" y="117"/>
                      </a:moveTo>
                      <a:lnTo>
                        <a:pt x="100" y="101"/>
                      </a:lnTo>
                      <a:lnTo>
                        <a:pt x="86" y="72"/>
                      </a:lnTo>
                      <a:lnTo>
                        <a:pt x="59" y="30"/>
                      </a:lnTo>
                      <a:lnTo>
                        <a:pt x="16" y="0"/>
                      </a:lnTo>
                      <a:lnTo>
                        <a:pt x="0" y="10"/>
                      </a:lnTo>
                      <a:lnTo>
                        <a:pt x="10" y="62"/>
                      </a:lnTo>
                      <a:lnTo>
                        <a:pt x="23" y="83"/>
                      </a:lnTo>
                      <a:lnTo>
                        <a:pt x="36" y="103"/>
                      </a:lnTo>
                      <a:lnTo>
                        <a:pt x="75" y="127"/>
                      </a:lnTo>
                      <a:lnTo>
                        <a:pt x="91" y="117"/>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54" name="Group 307">
                <a:extLst>
                  <a:ext uri="{FF2B5EF4-FFF2-40B4-BE49-F238E27FC236}">
                    <a16:creationId xmlns:a16="http://schemas.microsoft.com/office/drawing/2014/main" id="{5C3C8FC8-5DD7-A94F-ECBD-DE6F1DF4C54A}"/>
                  </a:ext>
                </a:extLst>
              </p:cNvPr>
              <p:cNvGrpSpPr>
                <a:grpSpLocks/>
              </p:cNvGrpSpPr>
              <p:nvPr/>
            </p:nvGrpSpPr>
            <p:grpSpPr bwMode="auto">
              <a:xfrm>
                <a:off x="2256" y="3439"/>
                <a:ext cx="253" cy="99"/>
                <a:chOff x="2256" y="3439"/>
                <a:chExt cx="253" cy="99"/>
              </a:xfrm>
            </p:grpSpPr>
            <p:sp>
              <p:nvSpPr>
                <p:cNvPr id="86588" name="Freeform 308">
                  <a:extLst>
                    <a:ext uri="{FF2B5EF4-FFF2-40B4-BE49-F238E27FC236}">
                      <a16:creationId xmlns:a16="http://schemas.microsoft.com/office/drawing/2014/main" id="{74F31DC4-779B-EC24-671D-B186B7AF2DD3}"/>
                    </a:ext>
                  </a:extLst>
                </p:cNvPr>
                <p:cNvSpPr>
                  <a:spLocks/>
                </p:cNvSpPr>
                <p:nvPr/>
              </p:nvSpPr>
              <p:spPr bwMode="auto">
                <a:xfrm>
                  <a:off x="2256" y="3439"/>
                  <a:ext cx="253" cy="99"/>
                </a:xfrm>
                <a:custGeom>
                  <a:avLst/>
                  <a:gdLst>
                    <a:gd name="T0" fmla="*/ 158 w 253"/>
                    <a:gd name="T1" fmla="*/ 26 h 99"/>
                    <a:gd name="T2" fmla="*/ 190 w 253"/>
                    <a:gd name="T3" fmla="*/ 34 h 99"/>
                    <a:gd name="T4" fmla="*/ 229 w 253"/>
                    <a:gd name="T5" fmla="*/ 50 h 99"/>
                    <a:gd name="T6" fmla="*/ 237 w 253"/>
                    <a:gd name="T7" fmla="*/ 57 h 99"/>
                    <a:gd name="T8" fmla="*/ 252 w 253"/>
                    <a:gd name="T9" fmla="*/ 66 h 99"/>
                    <a:gd name="T10" fmla="*/ 232 w 253"/>
                    <a:gd name="T11" fmla="*/ 85 h 99"/>
                    <a:gd name="T12" fmla="*/ 197 w 253"/>
                    <a:gd name="T13" fmla="*/ 98 h 99"/>
                    <a:gd name="T14" fmla="*/ 156 w 253"/>
                    <a:gd name="T15" fmla="*/ 93 h 99"/>
                    <a:gd name="T16" fmla="*/ 123 w 253"/>
                    <a:gd name="T17" fmla="*/ 91 h 99"/>
                    <a:gd name="T18" fmla="*/ 51 w 253"/>
                    <a:gd name="T19" fmla="*/ 72 h 99"/>
                    <a:gd name="T20" fmla="*/ 28 w 253"/>
                    <a:gd name="T21" fmla="*/ 58 h 99"/>
                    <a:gd name="T22" fmla="*/ 14 w 253"/>
                    <a:gd name="T23" fmla="*/ 44 h 99"/>
                    <a:gd name="T24" fmla="*/ 0 w 253"/>
                    <a:gd name="T25" fmla="*/ 19 h 99"/>
                    <a:gd name="T26" fmla="*/ 20 w 253"/>
                    <a:gd name="T27" fmla="*/ 4 h 99"/>
                    <a:gd name="T28" fmla="*/ 37 w 253"/>
                    <a:gd name="T29" fmla="*/ 0 h 99"/>
                    <a:gd name="T30" fmla="*/ 62 w 253"/>
                    <a:gd name="T31" fmla="*/ 1 h 99"/>
                    <a:gd name="T32" fmla="*/ 119 w 253"/>
                    <a:gd name="T33" fmla="*/ 13 h 99"/>
                    <a:gd name="T34" fmla="*/ 134 w 253"/>
                    <a:gd name="T35" fmla="*/ 17 h 99"/>
                    <a:gd name="T36" fmla="*/ 158 w 253"/>
                    <a:gd name="T37" fmla="*/ 26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99"/>
                    <a:gd name="T59" fmla="*/ 253 w 253"/>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99">
                      <a:moveTo>
                        <a:pt x="158" y="26"/>
                      </a:moveTo>
                      <a:lnTo>
                        <a:pt x="190" y="34"/>
                      </a:lnTo>
                      <a:lnTo>
                        <a:pt x="229" y="50"/>
                      </a:lnTo>
                      <a:lnTo>
                        <a:pt x="237" y="57"/>
                      </a:lnTo>
                      <a:lnTo>
                        <a:pt x="252" y="66"/>
                      </a:lnTo>
                      <a:lnTo>
                        <a:pt x="232" y="85"/>
                      </a:lnTo>
                      <a:lnTo>
                        <a:pt x="197" y="98"/>
                      </a:lnTo>
                      <a:lnTo>
                        <a:pt x="156" y="93"/>
                      </a:lnTo>
                      <a:lnTo>
                        <a:pt x="123" y="91"/>
                      </a:lnTo>
                      <a:lnTo>
                        <a:pt x="51" y="72"/>
                      </a:lnTo>
                      <a:lnTo>
                        <a:pt x="28" y="58"/>
                      </a:lnTo>
                      <a:lnTo>
                        <a:pt x="14" y="44"/>
                      </a:lnTo>
                      <a:lnTo>
                        <a:pt x="0" y="19"/>
                      </a:lnTo>
                      <a:lnTo>
                        <a:pt x="20" y="4"/>
                      </a:lnTo>
                      <a:lnTo>
                        <a:pt x="37" y="0"/>
                      </a:lnTo>
                      <a:lnTo>
                        <a:pt x="62" y="1"/>
                      </a:lnTo>
                      <a:lnTo>
                        <a:pt x="119" y="13"/>
                      </a:lnTo>
                      <a:lnTo>
                        <a:pt x="134" y="17"/>
                      </a:lnTo>
                      <a:lnTo>
                        <a:pt x="158" y="2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89" name="Freeform 309">
                  <a:extLst>
                    <a:ext uri="{FF2B5EF4-FFF2-40B4-BE49-F238E27FC236}">
                      <a16:creationId xmlns:a16="http://schemas.microsoft.com/office/drawing/2014/main" id="{48100A9B-6CC0-FC30-0214-9642E8F47AEF}"/>
                    </a:ext>
                  </a:extLst>
                </p:cNvPr>
                <p:cNvSpPr>
                  <a:spLocks/>
                </p:cNvSpPr>
                <p:nvPr/>
              </p:nvSpPr>
              <p:spPr bwMode="auto">
                <a:xfrm>
                  <a:off x="2327" y="3473"/>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55" name="Group 310">
                <a:extLst>
                  <a:ext uri="{FF2B5EF4-FFF2-40B4-BE49-F238E27FC236}">
                    <a16:creationId xmlns:a16="http://schemas.microsoft.com/office/drawing/2014/main" id="{B54C19D6-4354-5262-7C86-4E07D55206EC}"/>
                  </a:ext>
                </a:extLst>
              </p:cNvPr>
              <p:cNvGrpSpPr>
                <a:grpSpLocks/>
              </p:cNvGrpSpPr>
              <p:nvPr/>
            </p:nvGrpSpPr>
            <p:grpSpPr bwMode="auto">
              <a:xfrm>
                <a:off x="2443" y="3290"/>
                <a:ext cx="206" cy="187"/>
                <a:chOff x="2443" y="3290"/>
                <a:chExt cx="206" cy="187"/>
              </a:xfrm>
            </p:grpSpPr>
            <p:sp>
              <p:nvSpPr>
                <p:cNvPr id="86586" name="Freeform 311">
                  <a:extLst>
                    <a:ext uri="{FF2B5EF4-FFF2-40B4-BE49-F238E27FC236}">
                      <a16:creationId xmlns:a16="http://schemas.microsoft.com/office/drawing/2014/main" id="{1EE73BE4-9F8E-D8A5-E09C-7A42194E84F8}"/>
                    </a:ext>
                  </a:extLst>
                </p:cNvPr>
                <p:cNvSpPr>
                  <a:spLocks/>
                </p:cNvSpPr>
                <p:nvPr/>
              </p:nvSpPr>
              <p:spPr bwMode="auto">
                <a:xfrm>
                  <a:off x="2443" y="3290"/>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87" name="Freeform 312">
                  <a:extLst>
                    <a:ext uri="{FF2B5EF4-FFF2-40B4-BE49-F238E27FC236}">
                      <a16:creationId xmlns:a16="http://schemas.microsoft.com/office/drawing/2014/main" id="{24118813-05BC-775E-8DD0-F297C7F8E814}"/>
                    </a:ext>
                  </a:extLst>
                </p:cNvPr>
                <p:cNvSpPr>
                  <a:spLocks/>
                </p:cNvSpPr>
                <p:nvPr/>
              </p:nvSpPr>
              <p:spPr bwMode="auto">
                <a:xfrm>
                  <a:off x="2502" y="3354"/>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56" name="Group 313">
                <a:extLst>
                  <a:ext uri="{FF2B5EF4-FFF2-40B4-BE49-F238E27FC236}">
                    <a16:creationId xmlns:a16="http://schemas.microsoft.com/office/drawing/2014/main" id="{D19FCFB1-FB80-434C-6415-A4480F64086E}"/>
                  </a:ext>
                </a:extLst>
              </p:cNvPr>
              <p:cNvGrpSpPr>
                <a:grpSpLocks/>
              </p:cNvGrpSpPr>
              <p:nvPr/>
            </p:nvGrpSpPr>
            <p:grpSpPr bwMode="auto">
              <a:xfrm>
                <a:off x="2579" y="3327"/>
                <a:ext cx="206" cy="187"/>
                <a:chOff x="2579" y="3327"/>
                <a:chExt cx="206" cy="187"/>
              </a:xfrm>
            </p:grpSpPr>
            <p:sp>
              <p:nvSpPr>
                <p:cNvPr id="86584" name="Freeform 314">
                  <a:extLst>
                    <a:ext uri="{FF2B5EF4-FFF2-40B4-BE49-F238E27FC236}">
                      <a16:creationId xmlns:a16="http://schemas.microsoft.com/office/drawing/2014/main" id="{F1525EB1-D303-BE02-6B92-0822D47B683D}"/>
                    </a:ext>
                  </a:extLst>
                </p:cNvPr>
                <p:cNvSpPr>
                  <a:spLocks/>
                </p:cNvSpPr>
                <p:nvPr/>
              </p:nvSpPr>
              <p:spPr bwMode="auto">
                <a:xfrm>
                  <a:off x="2579" y="3327"/>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85" name="Freeform 315">
                  <a:extLst>
                    <a:ext uri="{FF2B5EF4-FFF2-40B4-BE49-F238E27FC236}">
                      <a16:creationId xmlns:a16="http://schemas.microsoft.com/office/drawing/2014/main" id="{CB035B5A-9492-5E08-ACD6-53323A0AF443}"/>
                    </a:ext>
                  </a:extLst>
                </p:cNvPr>
                <p:cNvSpPr>
                  <a:spLocks/>
                </p:cNvSpPr>
                <p:nvPr/>
              </p:nvSpPr>
              <p:spPr bwMode="auto">
                <a:xfrm>
                  <a:off x="2638" y="3391"/>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57" name="Group 316">
                <a:extLst>
                  <a:ext uri="{FF2B5EF4-FFF2-40B4-BE49-F238E27FC236}">
                    <a16:creationId xmlns:a16="http://schemas.microsoft.com/office/drawing/2014/main" id="{3E2EC077-F642-C875-1B3F-E5B8693549FE}"/>
                  </a:ext>
                </a:extLst>
              </p:cNvPr>
              <p:cNvGrpSpPr>
                <a:grpSpLocks/>
              </p:cNvGrpSpPr>
              <p:nvPr/>
            </p:nvGrpSpPr>
            <p:grpSpPr bwMode="auto">
              <a:xfrm>
                <a:off x="2751" y="3312"/>
                <a:ext cx="206" cy="187"/>
                <a:chOff x="2751" y="3312"/>
                <a:chExt cx="206" cy="187"/>
              </a:xfrm>
            </p:grpSpPr>
            <p:sp>
              <p:nvSpPr>
                <p:cNvPr id="86582" name="Freeform 317">
                  <a:extLst>
                    <a:ext uri="{FF2B5EF4-FFF2-40B4-BE49-F238E27FC236}">
                      <a16:creationId xmlns:a16="http://schemas.microsoft.com/office/drawing/2014/main" id="{507ACFC6-3910-B3AC-ECB2-7224493EAD9A}"/>
                    </a:ext>
                  </a:extLst>
                </p:cNvPr>
                <p:cNvSpPr>
                  <a:spLocks/>
                </p:cNvSpPr>
                <p:nvPr/>
              </p:nvSpPr>
              <p:spPr bwMode="auto">
                <a:xfrm>
                  <a:off x="2751" y="3312"/>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83" name="Freeform 318">
                  <a:extLst>
                    <a:ext uri="{FF2B5EF4-FFF2-40B4-BE49-F238E27FC236}">
                      <a16:creationId xmlns:a16="http://schemas.microsoft.com/office/drawing/2014/main" id="{0645B6AB-A427-6FB1-D8C7-637ADA81A3EE}"/>
                    </a:ext>
                  </a:extLst>
                </p:cNvPr>
                <p:cNvSpPr>
                  <a:spLocks/>
                </p:cNvSpPr>
                <p:nvPr/>
              </p:nvSpPr>
              <p:spPr bwMode="auto">
                <a:xfrm>
                  <a:off x="2810" y="3376"/>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58" name="Group 319">
                <a:extLst>
                  <a:ext uri="{FF2B5EF4-FFF2-40B4-BE49-F238E27FC236}">
                    <a16:creationId xmlns:a16="http://schemas.microsoft.com/office/drawing/2014/main" id="{C47AF6C7-ACD9-52A5-EACD-78F692A9DB41}"/>
                  </a:ext>
                </a:extLst>
              </p:cNvPr>
              <p:cNvGrpSpPr>
                <a:grpSpLocks/>
              </p:cNvGrpSpPr>
              <p:nvPr/>
            </p:nvGrpSpPr>
            <p:grpSpPr bwMode="auto">
              <a:xfrm>
                <a:off x="2565" y="3427"/>
                <a:ext cx="257" cy="128"/>
                <a:chOff x="2565" y="3427"/>
                <a:chExt cx="257" cy="128"/>
              </a:xfrm>
            </p:grpSpPr>
            <p:sp>
              <p:nvSpPr>
                <p:cNvPr id="86580" name="Freeform 320">
                  <a:extLst>
                    <a:ext uri="{FF2B5EF4-FFF2-40B4-BE49-F238E27FC236}">
                      <a16:creationId xmlns:a16="http://schemas.microsoft.com/office/drawing/2014/main" id="{45B9E73A-026C-9FDD-2992-1B618ED417DC}"/>
                    </a:ext>
                  </a:extLst>
                </p:cNvPr>
                <p:cNvSpPr>
                  <a:spLocks/>
                </p:cNvSpPr>
                <p:nvPr/>
              </p:nvSpPr>
              <p:spPr bwMode="auto">
                <a:xfrm>
                  <a:off x="2565" y="3427"/>
                  <a:ext cx="257" cy="128"/>
                </a:xfrm>
                <a:custGeom>
                  <a:avLst/>
                  <a:gdLst>
                    <a:gd name="T0" fmla="*/ 157 w 257"/>
                    <a:gd name="T1" fmla="*/ 16 h 128"/>
                    <a:gd name="T2" fmla="*/ 190 w 257"/>
                    <a:gd name="T3" fmla="*/ 20 h 128"/>
                    <a:gd name="T4" fmla="*/ 231 w 257"/>
                    <a:gd name="T5" fmla="*/ 37 h 128"/>
                    <a:gd name="T6" fmla="*/ 239 w 257"/>
                    <a:gd name="T7" fmla="*/ 45 h 128"/>
                    <a:gd name="T8" fmla="*/ 256 w 257"/>
                    <a:gd name="T9" fmla="*/ 57 h 128"/>
                    <a:gd name="T10" fmla="*/ 239 w 257"/>
                    <a:gd name="T11" fmla="*/ 92 h 128"/>
                    <a:gd name="T12" fmla="*/ 206 w 257"/>
                    <a:gd name="T13" fmla="*/ 120 h 128"/>
                    <a:gd name="T14" fmla="*/ 165 w 257"/>
                    <a:gd name="T15" fmla="*/ 123 h 128"/>
                    <a:gd name="T16" fmla="*/ 132 w 257"/>
                    <a:gd name="T17" fmla="*/ 127 h 128"/>
                    <a:gd name="T18" fmla="*/ 58 w 257"/>
                    <a:gd name="T19" fmla="*/ 115 h 128"/>
                    <a:gd name="T20" fmla="*/ 33 w 257"/>
                    <a:gd name="T21" fmla="*/ 98 h 128"/>
                    <a:gd name="T22" fmla="*/ 17 w 257"/>
                    <a:gd name="T23" fmla="*/ 78 h 128"/>
                    <a:gd name="T24" fmla="*/ 0 w 257"/>
                    <a:gd name="T25" fmla="*/ 43 h 128"/>
                    <a:gd name="T26" fmla="*/ 17 w 257"/>
                    <a:gd name="T27" fmla="*/ 15 h 128"/>
                    <a:gd name="T28" fmla="*/ 33 w 257"/>
                    <a:gd name="T29" fmla="*/ 3 h 128"/>
                    <a:gd name="T30" fmla="*/ 58 w 257"/>
                    <a:gd name="T31" fmla="*/ 0 h 128"/>
                    <a:gd name="T32" fmla="*/ 116 w 257"/>
                    <a:gd name="T33" fmla="*/ 4 h 128"/>
                    <a:gd name="T34" fmla="*/ 132 w 257"/>
                    <a:gd name="T35" fmla="*/ 8 h 128"/>
                    <a:gd name="T36" fmla="*/ 157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157" y="16"/>
                      </a:moveTo>
                      <a:lnTo>
                        <a:pt x="190" y="20"/>
                      </a:lnTo>
                      <a:lnTo>
                        <a:pt x="231" y="37"/>
                      </a:lnTo>
                      <a:lnTo>
                        <a:pt x="239" y="45"/>
                      </a:lnTo>
                      <a:lnTo>
                        <a:pt x="256" y="57"/>
                      </a:lnTo>
                      <a:lnTo>
                        <a:pt x="239" y="92"/>
                      </a:lnTo>
                      <a:lnTo>
                        <a:pt x="206" y="120"/>
                      </a:lnTo>
                      <a:lnTo>
                        <a:pt x="165" y="123"/>
                      </a:lnTo>
                      <a:lnTo>
                        <a:pt x="132" y="127"/>
                      </a:lnTo>
                      <a:lnTo>
                        <a:pt x="58" y="115"/>
                      </a:lnTo>
                      <a:lnTo>
                        <a:pt x="33" y="98"/>
                      </a:lnTo>
                      <a:lnTo>
                        <a:pt x="17" y="78"/>
                      </a:lnTo>
                      <a:lnTo>
                        <a:pt x="0" y="43"/>
                      </a:lnTo>
                      <a:lnTo>
                        <a:pt x="17" y="15"/>
                      </a:lnTo>
                      <a:lnTo>
                        <a:pt x="33" y="3"/>
                      </a:lnTo>
                      <a:lnTo>
                        <a:pt x="58" y="0"/>
                      </a:lnTo>
                      <a:lnTo>
                        <a:pt x="116" y="4"/>
                      </a:lnTo>
                      <a:lnTo>
                        <a:pt x="132" y="8"/>
                      </a:lnTo>
                      <a:lnTo>
                        <a:pt x="157"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81" name="Freeform 321">
                  <a:extLst>
                    <a:ext uri="{FF2B5EF4-FFF2-40B4-BE49-F238E27FC236}">
                      <a16:creationId xmlns:a16="http://schemas.microsoft.com/office/drawing/2014/main" id="{FCCA898D-0D01-7DC0-0C79-6B61DF0A4EE1}"/>
                    </a:ext>
                  </a:extLst>
                </p:cNvPr>
                <p:cNvSpPr>
                  <a:spLocks/>
                </p:cNvSpPr>
                <p:nvPr/>
              </p:nvSpPr>
              <p:spPr bwMode="auto">
                <a:xfrm>
                  <a:off x="2639" y="3471"/>
                  <a:ext cx="140" cy="60"/>
                </a:xfrm>
                <a:custGeom>
                  <a:avLst/>
                  <a:gdLst>
                    <a:gd name="T0" fmla="*/ 0 w 140"/>
                    <a:gd name="T1" fmla="*/ 20 h 60"/>
                    <a:gd name="T2" fmla="*/ 8 w 140"/>
                    <a:gd name="T3" fmla="*/ 4 h 60"/>
                    <a:gd name="T4" fmla="*/ 41 w 140"/>
                    <a:gd name="T5" fmla="*/ 0 h 60"/>
                    <a:gd name="T6" fmla="*/ 90 w 140"/>
                    <a:gd name="T7" fmla="*/ 0 h 60"/>
                    <a:gd name="T8" fmla="*/ 139 w 140"/>
                    <a:gd name="T9" fmla="*/ 20 h 60"/>
                    <a:gd name="T10" fmla="*/ 139 w 140"/>
                    <a:gd name="T11" fmla="*/ 39 h 60"/>
                    <a:gd name="T12" fmla="*/ 90 w 140"/>
                    <a:gd name="T13" fmla="*/ 59 h 60"/>
                    <a:gd name="T14" fmla="*/ 65 w 140"/>
                    <a:gd name="T15" fmla="*/ 59 h 60"/>
                    <a:gd name="T16" fmla="*/ 41 w 140"/>
                    <a:gd name="T17" fmla="*/ 59 h 60"/>
                    <a:gd name="T18" fmla="*/ 0 w 140"/>
                    <a:gd name="T19" fmla="*/ 39 h 60"/>
                    <a:gd name="T20" fmla="*/ 0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0" y="20"/>
                      </a:moveTo>
                      <a:lnTo>
                        <a:pt x="8" y="4"/>
                      </a:lnTo>
                      <a:lnTo>
                        <a:pt x="41" y="0"/>
                      </a:lnTo>
                      <a:lnTo>
                        <a:pt x="90" y="0"/>
                      </a:lnTo>
                      <a:lnTo>
                        <a:pt x="139" y="20"/>
                      </a:lnTo>
                      <a:lnTo>
                        <a:pt x="139" y="39"/>
                      </a:lnTo>
                      <a:lnTo>
                        <a:pt x="90" y="59"/>
                      </a:lnTo>
                      <a:lnTo>
                        <a:pt x="65" y="59"/>
                      </a:lnTo>
                      <a:lnTo>
                        <a:pt x="41" y="59"/>
                      </a:lnTo>
                      <a:lnTo>
                        <a:pt x="0" y="39"/>
                      </a:lnTo>
                      <a:lnTo>
                        <a:pt x="0"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59" name="Group 322">
                <a:extLst>
                  <a:ext uri="{FF2B5EF4-FFF2-40B4-BE49-F238E27FC236}">
                    <a16:creationId xmlns:a16="http://schemas.microsoft.com/office/drawing/2014/main" id="{F8D6B19B-E41E-F4FF-8958-94DD8638DC77}"/>
                  </a:ext>
                </a:extLst>
              </p:cNvPr>
              <p:cNvGrpSpPr>
                <a:grpSpLocks/>
              </p:cNvGrpSpPr>
              <p:nvPr/>
            </p:nvGrpSpPr>
            <p:grpSpPr bwMode="auto">
              <a:xfrm>
                <a:off x="2766" y="3419"/>
                <a:ext cx="254" cy="135"/>
                <a:chOff x="2766" y="3419"/>
                <a:chExt cx="254" cy="135"/>
              </a:xfrm>
            </p:grpSpPr>
            <p:sp>
              <p:nvSpPr>
                <p:cNvPr id="86578" name="Freeform 323">
                  <a:extLst>
                    <a:ext uri="{FF2B5EF4-FFF2-40B4-BE49-F238E27FC236}">
                      <a16:creationId xmlns:a16="http://schemas.microsoft.com/office/drawing/2014/main" id="{1A1CE056-F8EA-7DC9-5442-35B54B852C43}"/>
                    </a:ext>
                  </a:extLst>
                </p:cNvPr>
                <p:cNvSpPr>
                  <a:spLocks/>
                </p:cNvSpPr>
                <p:nvPr/>
              </p:nvSpPr>
              <p:spPr bwMode="auto">
                <a:xfrm>
                  <a:off x="2766" y="3419"/>
                  <a:ext cx="254" cy="135"/>
                </a:xfrm>
                <a:custGeom>
                  <a:avLst/>
                  <a:gdLst>
                    <a:gd name="T0" fmla="*/ 159 w 254"/>
                    <a:gd name="T1" fmla="*/ 27 h 135"/>
                    <a:gd name="T2" fmla="*/ 191 w 254"/>
                    <a:gd name="T3" fmla="*/ 34 h 135"/>
                    <a:gd name="T4" fmla="*/ 231 w 254"/>
                    <a:gd name="T5" fmla="*/ 54 h 135"/>
                    <a:gd name="T6" fmla="*/ 237 w 254"/>
                    <a:gd name="T7" fmla="*/ 63 h 135"/>
                    <a:gd name="T8" fmla="*/ 253 w 254"/>
                    <a:gd name="T9" fmla="*/ 76 h 135"/>
                    <a:gd name="T10" fmla="*/ 233 w 254"/>
                    <a:gd name="T11" fmla="*/ 110 h 135"/>
                    <a:gd name="T12" fmla="*/ 197 w 254"/>
                    <a:gd name="T13" fmla="*/ 134 h 135"/>
                    <a:gd name="T14" fmla="*/ 156 w 254"/>
                    <a:gd name="T15" fmla="*/ 133 h 135"/>
                    <a:gd name="T16" fmla="*/ 123 w 254"/>
                    <a:gd name="T17" fmla="*/ 134 h 135"/>
                    <a:gd name="T18" fmla="*/ 50 w 254"/>
                    <a:gd name="T19" fmla="*/ 114 h 135"/>
                    <a:gd name="T20" fmla="*/ 27 w 254"/>
                    <a:gd name="T21" fmla="*/ 97 h 135"/>
                    <a:gd name="T22" fmla="*/ 13 w 254"/>
                    <a:gd name="T23" fmla="*/ 74 h 135"/>
                    <a:gd name="T24" fmla="*/ 0 w 254"/>
                    <a:gd name="T25" fmla="*/ 38 h 135"/>
                    <a:gd name="T26" fmla="*/ 19 w 254"/>
                    <a:gd name="T27" fmla="*/ 11 h 135"/>
                    <a:gd name="T28" fmla="*/ 37 w 254"/>
                    <a:gd name="T29" fmla="*/ 2 h 135"/>
                    <a:gd name="T30" fmla="*/ 62 w 254"/>
                    <a:gd name="T31" fmla="*/ 0 h 135"/>
                    <a:gd name="T32" fmla="*/ 120 w 254"/>
                    <a:gd name="T33" fmla="*/ 11 h 135"/>
                    <a:gd name="T34" fmla="*/ 135 w 254"/>
                    <a:gd name="T35" fmla="*/ 16 h 135"/>
                    <a:gd name="T36" fmla="*/ 159 w 254"/>
                    <a:gd name="T37" fmla="*/ 27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
                    <a:gd name="T58" fmla="*/ 0 h 135"/>
                    <a:gd name="T59" fmla="*/ 254 w 254"/>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 h="135">
                      <a:moveTo>
                        <a:pt x="159" y="27"/>
                      </a:moveTo>
                      <a:lnTo>
                        <a:pt x="191" y="34"/>
                      </a:lnTo>
                      <a:lnTo>
                        <a:pt x="231" y="54"/>
                      </a:lnTo>
                      <a:lnTo>
                        <a:pt x="237" y="63"/>
                      </a:lnTo>
                      <a:lnTo>
                        <a:pt x="253" y="76"/>
                      </a:lnTo>
                      <a:lnTo>
                        <a:pt x="233" y="110"/>
                      </a:lnTo>
                      <a:lnTo>
                        <a:pt x="197" y="134"/>
                      </a:lnTo>
                      <a:lnTo>
                        <a:pt x="156" y="133"/>
                      </a:lnTo>
                      <a:lnTo>
                        <a:pt x="123" y="134"/>
                      </a:lnTo>
                      <a:lnTo>
                        <a:pt x="50" y="114"/>
                      </a:lnTo>
                      <a:lnTo>
                        <a:pt x="27" y="97"/>
                      </a:lnTo>
                      <a:lnTo>
                        <a:pt x="13" y="74"/>
                      </a:lnTo>
                      <a:lnTo>
                        <a:pt x="0" y="38"/>
                      </a:lnTo>
                      <a:lnTo>
                        <a:pt x="19" y="11"/>
                      </a:lnTo>
                      <a:lnTo>
                        <a:pt x="37" y="2"/>
                      </a:lnTo>
                      <a:lnTo>
                        <a:pt x="62" y="0"/>
                      </a:lnTo>
                      <a:lnTo>
                        <a:pt x="120" y="11"/>
                      </a:lnTo>
                      <a:lnTo>
                        <a:pt x="135" y="16"/>
                      </a:lnTo>
                      <a:lnTo>
                        <a:pt x="159"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79" name="Freeform 324">
                  <a:extLst>
                    <a:ext uri="{FF2B5EF4-FFF2-40B4-BE49-F238E27FC236}">
                      <a16:creationId xmlns:a16="http://schemas.microsoft.com/office/drawing/2014/main" id="{6017AEA0-1C2F-8C27-83DF-18297E74BEB0}"/>
                    </a:ext>
                  </a:extLst>
                </p:cNvPr>
                <p:cNvSpPr>
                  <a:spLocks/>
                </p:cNvSpPr>
                <p:nvPr/>
              </p:nvSpPr>
              <p:spPr bwMode="auto">
                <a:xfrm>
                  <a:off x="2836" y="3468"/>
                  <a:ext cx="141" cy="66"/>
                </a:xfrm>
                <a:custGeom>
                  <a:avLst/>
                  <a:gdLst>
                    <a:gd name="T0" fmla="*/ 2 w 141"/>
                    <a:gd name="T1" fmla="*/ 16 h 66"/>
                    <a:gd name="T2" fmla="*/ 11 w 141"/>
                    <a:gd name="T3" fmla="*/ 1 h 66"/>
                    <a:gd name="T4" fmla="*/ 45 w 141"/>
                    <a:gd name="T5" fmla="*/ 0 h 66"/>
                    <a:gd name="T6" fmla="*/ 93 w 141"/>
                    <a:gd name="T7" fmla="*/ 6 h 66"/>
                    <a:gd name="T8" fmla="*/ 140 w 141"/>
                    <a:gd name="T9" fmla="*/ 31 h 66"/>
                    <a:gd name="T10" fmla="*/ 138 w 141"/>
                    <a:gd name="T11" fmla="*/ 49 h 66"/>
                    <a:gd name="T12" fmla="*/ 87 w 141"/>
                    <a:gd name="T13" fmla="*/ 65 h 66"/>
                    <a:gd name="T14" fmla="*/ 63 w 141"/>
                    <a:gd name="T15" fmla="*/ 62 h 66"/>
                    <a:gd name="T16" fmla="*/ 38 w 141"/>
                    <a:gd name="T17" fmla="*/ 59 h 66"/>
                    <a:gd name="T18" fmla="*/ 0 w 141"/>
                    <a:gd name="T19" fmla="*/ 35 h 66"/>
                    <a:gd name="T20" fmla="*/ 2 w 141"/>
                    <a:gd name="T21" fmla="*/ 16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
                    <a:gd name="T34" fmla="*/ 0 h 66"/>
                    <a:gd name="T35" fmla="*/ 141 w 141"/>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 h="66">
                      <a:moveTo>
                        <a:pt x="2" y="16"/>
                      </a:moveTo>
                      <a:lnTo>
                        <a:pt x="11" y="1"/>
                      </a:lnTo>
                      <a:lnTo>
                        <a:pt x="45" y="0"/>
                      </a:lnTo>
                      <a:lnTo>
                        <a:pt x="93" y="6"/>
                      </a:lnTo>
                      <a:lnTo>
                        <a:pt x="140" y="31"/>
                      </a:lnTo>
                      <a:lnTo>
                        <a:pt x="138" y="49"/>
                      </a:lnTo>
                      <a:lnTo>
                        <a:pt x="87" y="65"/>
                      </a:lnTo>
                      <a:lnTo>
                        <a:pt x="63" y="62"/>
                      </a:lnTo>
                      <a:lnTo>
                        <a:pt x="38" y="59"/>
                      </a:lnTo>
                      <a:lnTo>
                        <a:pt x="0" y="35"/>
                      </a:lnTo>
                      <a:lnTo>
                        <a:pt x="2" y="1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60" name="Group 325">
                <a:extLst>
                  <a:ext uri="{FF2B5EF4-FFF2-40B4-BE49-F238E27FC236}">
                    <a16:creationId xmlns:a16="http://schemas.microsoft.com/office/drawing/2014/main" id="{E9CF8505-447F-36EC-B4B0-4A33BB07444D}"/>
                  </a:ext>
                </a:extLst>
              </p:cNvPr>
              <p:cNvGrpSpPr>
                <a:grpSpLocks/>
              </p:cNvGrpSpPr>
              <p:nvPr/>
            </p:nvGrpSpPr>
            <p:grpSpPr bwMode="auto">
              <a:xfrm>
                <a:off x="2394" y="3375"/>
                <a:ext cx="237" cy="130"/>
                <a:chOff x="2394" y="3375"/>
                <a:chExt cx="237" cy="130"/>
              </a:xfrm>
            </p:grpSpPr>
            <p:sp>
              <p:nvSpPr>
                <p:cNvPr id="86576" name="Freeform 326">
                  <a:extLst>
                    <a:ext uri="{FF2B5EF4-FFF2-40B4-BE49-F238E27FC236}">
                      <a16:creationId xmlns:a16="http://schemas.microsoft.com/office/drawing/2014/main" id="{BD2AA826-3C43-353E-A7BA-782602E3CDDF}"/>
                    </a:ext>
                  </a:extLst>
                </p:cNvPr>
                <p:cNvSpPr>
                  <a:spLocks/>
                </p:cNvSpPr>
                <p:nvPr/>
              </p:nvSpPr>
              <p:spPr bwMode="auto">
                <a:xfrm>
                  <a:off x="2394" y="3375"/>
                  <a:ext cx="237" cy="130"/>
                </a:xfrm>
                <a:custGeom>
                  <a:avLst/>
                  <a:gdLst>
                    <a:gd name="T0" fmla="*/ 83 w 237"/>
                    <a:gd name="T1" fmla="*/ 50 h 130"/>
                    <a:gd name="T2" fmla="*/ 53 w 237"/>
                    <a:gd name="T3" fmla="*/ 65 h 130"/>
                    <a:gd name="T4" fmla="*/ 19 w 237"/>
                    <a:gd name="T5" fmla="*/ 88 h 130"/>
                    <a:gd name="T6" fmla="*/ 13 w 237"/>
                    <a:gd name="T7" fmla="*/ 96 h 130"/>
                    <a:gd name="T8" fmla="*/ 0 w 237"/>
                    <a:gd name="T9" fmla="*/ 108 h 130"/>
                    <a:gd name="T10" fmla="*/ 23 w 237"/>
                    <a:gd name="T11" fmla="*/ 123 h 130"/>
                    <a:gd name="T12" fmla="*/ 61 w 237"/>
                    <a:gd name="T13" fmla="*/ 129 h 130"/>
                    <a:gd name="T14" fmla="*/ 100 w 237"/>
                    <a:gd name="T15" fmla="*/ 116 h 130"/>
                    <a:gd name="T16" fmla="*/ 132 w 237"/>
                    <a:gd name="T17" fmla="*/ 107 h 130"/>
                    <a:gd name="T18" fmla="*/ 198 w 237"/>
                    <a:gd name="T19" fmla="*/ 74 h 130"/>
                    <a:gd name="T20" fmla="*/ 218 w 237"/>
                    <a:gd name="T21" fmla="*/ 55 h 130"/>
                    <a:gd name="T22" fmla="*/ 228 w 237"/>
                    <a:gd name="T23" fmla="*/ 39 h 130"/>
                    <a:gd name="T24" fmla="*/ 236 w 237"/>
                    <a:gd name="T25" fmla="*/ 12 h 130"/>
                    <a:gd name="T26" fmla="*/ 214 w 237"/>
                    <a:gd name="T27" fmla="*/ 1 h 130"/>
                    <a:gd name="T28" fmla="*/ 196 w 237"/>
                    <a:gd name="T29" fmla="*/ 0 h 130"/>
                    <a:gd name="T30" fmla="*/ 172 w 237"/>
                    <a:gd name="T31" fmla="*/ 6 h 130"/>
                    <a:gd name="T32" fmla="*/ 119 w 237"/>
                    <a:gd name="T33" fmla="*/ 29 h 130"/>
                    <a:gd name="T34" fmla="*/ 105 w 237"/>
                    <a:gd name="T35" fmla="*/ 37 h 130"/>
                    <a:gd name="T36" fmla="*/ 83 w 237"/>
                    <a:gd name="T37" fmla="*/ 5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0"/>
                    <a:gd name="T59" fmla="*/ 237 w 237"/>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0">
                      <a:moveTo>
                        <a:pt x="83" y="50"/>
                      </a:moveTo>
                      <a:lnTo>
                        <a:pt x="53" y="65"/>
                      </a:lnTo>
                      <a:lnTo>
                        <a:pt x="19" y="88"/>
                      </a:lnTo>
                      <a:lnTo>
                        <a:pt x="13" y="96"/>
                      </a:lnTo>
                      <a:lnTo>
                        <a:pt x="0" y="108"/>
                      </a:lnTo>
                      <a:lnTo>
                        <a:pt x="23" y="123"/>
                      </a:lnTo>
                      <a:lnTo>
                        <a:pt x="61" y="129"/>
                      </a:lnTo>
                      <a:lnTo>
                        <a:pt x="100" y="116"/>
                      </a:lnTo>
                      <a:lnTo>
                        <a:pt x="132" y="107"/>
                      </a:lnTo>
                      <a:lnTo>
                        <a:pt x="198" y="74"/>
                      </a:lnTo>
                      <a:lnTo>
                        <a:pt x="218" y="55"/>
                      </a:lnTo>
                      <a:lnTo>
                        <a:pt x="228" y="39"/>
                      </a:lnTo>
                      <a:lnTo>
                        <a:pt x="236" y="12"/>
                      </a:lnTo>
                      <a:lnTo>
                        <a:pt x="214" y="1"/>
                      </a:lnTo>
                      <a:lnTo>
                        <a:pt x="196" y="0"/>
                      </a:lnTo>
                      <a:lnTo>
                        <a:pt x="172" y="6"/>
                      </a:lnTo>
                      <a:lnTo>
                        <a:pt x="119" y="29"/>
                      </a:lnTo>
                      <a:lnTo>
                        <a:pt x="105" y="37"/>
                      </a:lnTo>
                      <a:lnTo>
                        <a:pt x="83" y="5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77" name="Freeform 327">
                  <a:extLst>
                    <a:ext uri="{FF2B5EF4-FFF2-40B4-BE49-F238E27FC236}">
                      <a16:creationId xmlns:a16="http://schemas.microsoft.com/office/drawing/2014/main" id="{10D8494F-AA26-E41B-0656-4DC0D4018395}"/>
                    </a:ext>
                  </a:extLst>
                </p:cNvPr>
                <p:cNvSpPr>
                  <a:spLocks/>
                </p:cNvSpPr>
                <p:nvPr/>
              </p:nvSpPr>
              <p:spPr bwMode="auto">
                <a:xfrm>
                  <a:off x="2434" y="3417"/>
                  <a:ext cx="135" cy="68"/>
                </a:xfrm>
                <a:custGeom>
                  <a:avLst/>
                  <a:gdLst>
                    <a:gd name="T0" fmla="*/ 129 w 135"/>
                    <a:gd name="T1" fmla="*/ 6 h 68"/>
                    <a:gd name="T2" fmla="*/ 118 w 135"/>
                    <a:gd name="T3" fmla="*/ 0 h 68"/>
                    <a:gd name="T4" fmla="*/ 87 w 135"/>
                    <a:gd name="T5" fmla="*/ 9 h 68"/>
                    <a:gd name="T6" fmla="*/ 41 w 135"/>
                    <a:gd name="T7" fmla="*/ 27 h 68"/>
                    <a:gd name="T8" fmla="*/ 0 w 135"/>
                    <a:gd name="T9" fmla="*/ 56 h 68"/>
                    <a:gd name="T10" fmla="*/ 4 w 135"/>
                    <a:gd name="T11" fmla="*/ 67 h 68"/>
                    <a:gd name="T12" fmla="*/ 54 w 135"/>
                    <a:gd name="T13" fmla="*/ 62 h 68"/>
                    <a:gd name="T14" fmla="*/ 78 w 135"/>
                    <a:gd name="T15" fmla="*/ 53 h 68"/>
                    <a:gd name="T16" fmla="*/ 100 w 135"/>
                    <a:gd name="T17" fmla="*/ 44 h 68"/>
                    <a:gd name="T18" fmla="*/ 134 w 135"/>
                    <a:gd name="T19" fmla="*/ 17 h 68"/>
                    <a:gd name="T20" fmla="*/ 129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129" y="6"/>
                      </a:moveTo>
                      <a:lnTo>
                        <a:pt x="118" y="0"/>
                      </a:lnTo>
                      <a:lnTo>
                        <a:pt x="87" y="9"/>
                      </a:lnTo>
                      <a:lnTo>
                        <a:pt x="41" y="27"/>
                      </a:lnTo>
                      <a:lnTo>
                        <a:pt x="0" y="56"/>
                      </a:lnTo>
                      <a:lnTo>
                        <a:pt x="4" y="67"/>
                      </a:lnTo>
                      <a:lnTo>
                        <a:pt x="54" y="62"/>
                      </a:lnTo>
                      <a:lnTo>
                        <a:pt x="78" y="53"/>
                      </a:lnTo>
                      <a:lnTo>
                        <a:pt x="100" y="44"/>
                      </a:lnTo>
                      <a:lnTo>
                        <a:pt x="134" y="17"/>
                      </a:lnTo>
                      <a:lnTo>
                        <a:pt x="12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61" name="Group 328">
                <a:extLst>
                  <a:ext uri="{FF2B5EF4-FFF2-40B4-BE49-F238E27FC236}">
                    <a16:creationId xmlns:a16="http://schemas.microsoft.com/office/drawing/2014/main" id="{83AD702B-61AB-6DEB-CD47-C96965BA8B54}"/>
                  </a:ext>
                </a:extLst>
              </p:cNvPr>
              <p:cNvGrpSpPr>
                <a:grpSpLocks/>
              </p:cNvGrpSpPr>
              <p:nvPr/>
            </p:nvGrpSpPr>
            <p:grpSpPr bwMode="auto">
              <a:xfrm>
                <a:off x="2394" y="3445"/>
                <a:ext cx="253" cy="100"/>
                <a:chOff x="2394" y="3445"/>
                <a:chExt cx="253" cy="100"/>
              </a:xfrm>
            </p:grpSpPr>
            <p:sp>
              <p:nvSpPr>
                <p:cNvPr id="86574" name="Freeform 329">
                  <a:extLst>
                    <a:ext uri="{FF2B5EF4-FFF2-40B4-BE49-F238E27FC236}">
                      <a16:creationId xmlns:a16="http://schemas.microsoft.com/office/drawing/2014/main" id="{1EEBFED1-257A-D809-8C20-3AB51D7E52D2}"/>
                    </a:ext>
                  </a:extLst>
                </p:cNvPr>
                <p:cNvSpPr>
                  <a:spLocks/>
                </p:cNvSpPr>
                <p:nvPr/>
              </p:nvSpPr>
              <p:spPr bwMode="auto">
                <a:xfrm>
                  <a:off x="2394" y="3445"/>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75" name="Freeform 330">
                  <a:extLst>
                    <a:ext uri="{FF2B5EF4-FFF2-40B4-BE49-F238E27FC236}">
                      <a16:creationId xmlns:a16="http://schemas.microsoft.com/office/drawing/2014/main" id="{93934EA3-82FF-D08F-2CC4-EDC9F37FE2A0}"/>
                    </a:ext>
                  </a:extLst>
                </p:cNvPr>
                <p:cNvSpPr>
                  <a:spLocks/>
                </p:cNvSpPr>
                <p:nvPr/>
              </p:nvSpPr>
              <p:spPr bwMode="auto">
                <a:xfrm>
                  <a:off x="2464" y="3480"/>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62" name="Group 331">
                <a:extLst>
                  <a:ext uri="{FF2B5EF4-FFF2-40B4-BE49-F238E27FC236}">
                    <a16:creationId xmlns:a16="http://schemas.microsoft.com/office/drawing/2014/main" id="{507B3145-9EC9-A687-BC95-C075AB148647}"/>
                  </a:ext>
                </a:extLst>
              </p:cNvPr>
              <p:cNvGrpSpPr>
                <a:grpSpLocks/>
              </p:cNvGrpSpPr>
              <p:nvPr/>
            </p:nvGrpSpPr>
            <p:grpSpPr bwMode="auto">
              <a:xfrm>
                <a:off x="2872" y="3332"/>
                <a:ext cx="206" cy="187"/>
                <a:chOff x="2872" y="3332"/>
                <a:chExt cx="206" cy="187"/>
              </a:xfrm>
            </p:grpSpPr>
            <p:sp>
              <p:nvSpPr>
                <p:cNvPr id="86572" name="Freeform 332">
                  <a:extLst>
                    <a:ext uri="{FF2B5EF4-FFF2-40B4-BE49-F238E27FC236}">
                      <a16:creationId xmlns:a16="http://schemas.microsoft.com/office/drawing/2014/main" id="{8FF1585C-5494-4A3C-6026-448036177683}"/>
                    </a:ext>
                  </a:extLst>
                </p:cNvPr>
                <p:cNvSpPr>
                  <a:spLocks/>
                </p:cNvSpPr>
                <p:nvPr/>
              </p:nvSpPr>
              <p:spPr bwMode="auto">
                <a:xfrm>
                  <a:off x="2872" y="3332"/>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73" name="Freeform 333">
                  <a:extLst>
                    <a:ext uri="{FF2B5EF4-FFF2-40B4-BE49-F238E27FC236}">
                      <a16:creationId xmlns:a16="http://schemas.microsoft.com/office/drawing/2014/main" id="{F2F449C4-6BB1-1343-2F5F-AEC00B7C0CFC}"/>
                    </a:ext>
                  </a:extLst>
                </p:cNvPr>
                <p:cNvSpPr>
                  <a:spLocks/>
                </p:cNvSpPr>
                <p:nvPr/>
              </p:nvSpPr>
              <p:spPr bwMode="auto">
                <a:xfrm>
                  <a:off x="2931" y="3396"/>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63" name="Group 334">
                <a:extLst>
                  <a:ext uri="{FF2B5EF4-FFF2-40B4-BE49-F238E27FC236}">
                    <a16:creationId xmlns:a16="http://schemas.microsoft.com/office/drawing/2014/main" id="{B4DB8319-1289-2C61-AAB3-43381EAF90F1}"/>
                  </a:ext>
                </a:extLst>
              </p:cNvPr>
              <p:cNvGrpSpPr>
                <a:grpSpLocks/>
              </p:cNvGrpSpPr>
              <p:nvPr/>
            </p:nvGrpSpPr>
            <p:grpSpPr bwMode="auto">
              <a:xfrm>
                <a:off x="3012" y="3361"/>
                <a:ext cx="206" cy="187"/>
                <a:chOff x="3012" y="3361"/>
                <a:chExt cx="206" cy="187"/>
              </a:xfrm>
            </p:grpSpPr>
            <p:sp>
              <p:nvSpPr>
                <p:cNvPr id="86570" name="Freeform 335">
                  <a:extLst>
                    <a:ext uri="{FF2B5EF4-FFF2-40B4-BE49-F238E27FC236}">
                      <a16:creationId xmlns:a16="http://schemas.microsoft.com/office/drawing/2014/main" id="{90CD1F73-DB9F-ACB7-54C8-C5764E27B037}"/>
                    </a:ext>
                  </a:extLst>
                </p:cNvPr>
                <p:cNvSpPr>
                  <a:spLocks/>
                </p:cNvSpPr>
                <p:nvPr/>
              </p:nvSpPr>
              <p:spPr bwMode="auto">
                <a:xfrm>
                  <a:off x="3012" y="3361"/>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71" name="Freeform 336">
                  <a:extLst>
                    <a:ext uri="{FF2B5EF4-FFF2-40B4-BE49-F238E27FC236}">
                      <a16:creationId xmlns:a16="http://schemas.microsoft.com/office/drawing/2014/main" id="{041790DA-D667-3ACB-DF8F-19E1A12EFCA8}"/>
                    </a:ext>
                  </a:extLst>
                </p:cNvPr>
                <p:cNvSpPr>
                  <a:spLocks/>
                </p:cNvSpPr>
                <p:nvPr/>
              </p:nvSpPr>
              <p:spPr bwMode="auto">
                <a:xfrm>
                  <a:off x="3071" y="3425"/>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64" name="Group 337">
                <a:extLst>
                  <a:ext uri="{FF2B5EF4-FFF2-40B4-BE49-F238E27FC236}">
                    <a16:creationId xmlns:a16="http://schemas.microsoft.com/office/drawing/2014/main" id="{8DFF06DA-55E3-977E-D235-791A9775E0E3}"/>
                  </a:ext>
                </a:extLst>
              </p:cNvPr>
              <p:cNvGrpSpPr>
                <a:grpSpLocks/>
              </p:cNvGrpSpPr>
              <p:nvPr/>
            </p:nvGrpSpPr>
            <p:grpSpPr bwMode="auto">
              <a:xfrm>
                <a:off x="2919" y="3497"/>
                <a:ext cx="257" cy="81"/>
                <a:chOff x="2919" y="3497"/>
                <a:chExt cx="257" cy="81"/>
              </a:xfrm>
            </p:grpSpPr>
            <p:sp>
              <p:nvSpPr>
                <p:cNvPr id="86568" name="Freeform 338">
                  <a:extLst>
                    <a:ext uri="{FF2B5EF4-FFF2-40B4-BE49-F238E27FC236}">
                      <a16:creationId xmlns:a16="http://schemas.microsoft.com/office/drawing/2014/main" id="{37A51E71-D463-3F30-1E5A-2F71AED3A49B}"/>
                    </a:ext>
                  </a:extLst>
                </p:cNvPr>
                <p:cNvSpPr>
                  <a:spLocks/>
                </p:cNvSpPr>
                <p:nvPr/>
              </p:nvSpPr>
              <p:spPr bwMode="auto">
                <a:xfrm>
                  <a:off x="2919" y="3497"/>
                  <a:ext cx="257" cy="81"/>
                </a:xfrm>
                <a:custGeom>
                  <a:avLst/>
                  <a:gdLst>
                    <a:gd name="T0" fmla="*/ 157 w 257"/>
                    <a:gd name="T1" fmla="*/ 10 h 81"/>
                    <a:gd name="T2" fmla="*/ 190 w 257"/>
                    <a:gd name="T3" fmla="*/ 13 h 81"/>
                    <a:gd name="T4" fmla="*/ 231 w 257"/>
                    <a:gd name="T5" fmla="*/ 24 h 81"/>
                    <a:gd name="T6" fmla="*/ 239 w 257"/>
                    <a:gd name="T7" fmla="*/ 29 h 81"/>
                    <a:gd name="T8" fmla="*/ 256 w 257"/>
                    <a:gd name="T9" fmla="*/ 36 h 81"/>
                    <a:gd name="T10" fmla="*/ 239 w 257"/>
                    <a:gd name="T11" fmla="*/ 58 h 81"/>
                    <a:gd name="T12" fmla="*/ 206 w 257"/>
                    <a:gd name="T13" fmla="*/ 76 h 81"/>
                    <a:gd name="T14" fmla="*/ 165 w 257"/>
                    <a:gd name="T15" fmla="*/ 77 h 81"/>
                    <a:gd name="T16" fmla="*/ 132 w 257"/>
                    <a:gd name="T17" fmla="*/ 80 h 81"/>
                    <a:gd name="T18" fmla="*/ 58 w 257"/>
                    <a:gd name="T19" fmla="*/ 72 h 81"/>
                    <a:gd name="T20" fmla="*/ 33 w 257"/>
                    <a:gd name="T21" fmla="*/ 61 h 81"/>
                    <a:gd name="T22" fmla="*/ 17 w 257"/>
                    <a:gd name="T23" fmla="*/ 49 h 81"/>
                    <a:gd name="T24" fmla="*/ 0 w 257"/>
                    <a:gd name="T25" fmla="*/ 27 h 81"/>
                    <a:gd name="T26" fmla="*/ 17 w 257"/>
                    <a:gd name="T27" fmla="*/ 9 h 81"/>
                    <a:gd name="T28" fmla="*/ 33 w 257"/>
                    <a:gd name="T29" fmla="*/ 2 h 81"/>
                    <a:gd name="T30" fmla="*/ 58 w 257"/>
                    <a:gd name="T31" fmla="*/ 0 h 81"/>
                    <a:gd name="T32" fmla="*/ 116 w 257"/>
                    <a:gd name="T33" fmla="*/ 3 h 81"/>
                    <a:gd name="T34" fmla="*/ 132 w 257"/>
                    <a:gd name="T35" fmla="*/ 5 h 81"/>
                    <a:gd name="T36" fmla="*/ 157 w 257"/>
                    <a:gd name="T37" fmla="*/ 1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81"/>
                    <a:gd name="T59" fmla="*/ 257 w 257"/>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81">
                      <a:moveTo>
                        <a:pt x="157" y="10"/>
                      </a:moveTo>
                      <a:lnTo>
                        <a:pt x="190" y="13"/>
                      </a:lnTo>
                      <a:lnTo>
                        <a:pt x="231" y="24"/>
                      </a:lnTo>
                      <a:lnTo>
                        <a:pt x="239" y="29"/>
                      </a:lnTo>
                      <a:lnTo>
                        <a:pt x="256" y="36"/>
                      </a:lnTo>
                      <a:lnTo>
                        <a:pt x="239" y="58"/>
                      </a:lnTo>
                      <a:lnTo>
                        <a:pt x="206" y="76"/>
                      </a:lnTo>
                      <a:lnTo>
                        <a:pt x="165" y="77"/>
                      </a:lnTo>
                      <a:lnTo>
                        <a:pt x="132" y="80"/>
                      </a:lnTo>
                      <a:lnTo>
                        <a:pt x="58" y="72"/>
                      </a:lnTo>
                      <a:lnTo>
                        <a:pt x="33" y="61"/>
                      </a:lnTo>
                      <a:lnTo>
                        <a:pt x="17" y="49"/>
                      </a:lnTo>
                      <a:lnTo>
                        <a:pt x="0" y="27"/>
                      </a:lnTo>
                      <a:lnTo>
                        <a:pt x="17" y="9"/>
                      </a:lnTo>
                      <a:lnTo>
                        <a:pt x="33" y="2"/>
                      </a:lnTo>
                      <a:lnTo>
                        <a:pt x="58" y="0"/>
                      </a:lnTo>
                      <a:lnTo>
                        <a:pt x="116" y="3"/>
                      </a:lnTo>
                      <a:lnTo>
                        <a:pt x="132" y="5"/>
                      </a:lnTo>
                      <a:lnTo>
                        <a:pt x="157" y="1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69" name="Freeform 339">
                  <a:extLst>
                    <a:ext uri="{FF2B5EF4-FFF2-40B4-BE49-F238E27FC236}">
                      <a16:creationId xmlns:a16="http://schemas.microsoft.com/office/drawing/2014/main" id="{67DE2526-EF41-CF9E-F79D-E11C7692D09E}"/>
                    </a:ext>
                  </a:extLst>
                </p:cNvPr>
                <p:cNvSpPr>
                  <a:spLocks/>
                </p:cNvSpPr>
                <p:nvPr/>
              </p:nvSpPr>
              <p:spPr bwMode="auto">
                <a:xfrm>
                  <a:off x="2993" y="3525"/>
                  <a:ext cx="140" cy="38"/>
                </a:xfrm>
                <a:custGeom>
                  <a:avLst/>
                  <a:gdLst>
                    <a:gd name="T0" fmla="*/ 0 w 140"/>
                    <a:gd name="T1" fmla="*/ 12 h 38"/>
                    <a:gd name="T2" fmla="*/ 8 w 140"/>
                    <a:gd name="T3" fmla="*/ 2 h 38"/>
                    <a:gd name="T4" fmla="*/ 41 w 140"/>
                    <a:gd name="T5" fmla="*/ 0 h 38"/>
                    <a:gd name="T6" fmla="*/ 90 w 140"/>
                    <a:gd name="T7" fmla="*/ 0 h 38"/>
                    <a:gd name="T8" fmla="*/ 139 w 140"/>
                    <a:gd name="T9" fmla="*/ 12 h 38"/>
                    <a:gd name="T10" fmla="*/ 139 w 140"/>
                    <a:gd name="T11" fmla="*/ 24 h 38"/>
                    <a:gd name="T12" fmla="*/ 90 w 140"/>
                    <a:gd name="T13" fmla="*/ 37 h 38"/>
                    <a:gd name="T14" fmla="*/ 65 w 140"/>
                    <a:gd name="T15" fmla="*/ 37 h 38"/>
                    <a:gd name="T16" fmla="*/ 41 w 140"/>
                    <a:gd name="T17" fmla="*/ 37 h 38"/>
                    <a:gd name="T18" fmla="*/ 0 w 140"/>
                    <a:gd name="T19" fmla="*/ 24 h 38"/>
                    <a:gd name="T20" fmla="*/ 0 w 140"/>
                    <a:gd name="T21" fmla="*/ 12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38"/>
                    <a:gd name="T35" fmla="*/ 140 w 140"/>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38">
                      <a:moveTo>
                        <a:pt x="0" y="12"/>
                      </a:moveTo>
                      <a:lnTo>
                        <a:pt x="8" y="2"/>
                      </a:lnTo>
                      <a:lnTo>
                        <a:pt x="41" y="0"/>
                      </a:lnTo>
                      <a:lnTo>
                        <a:pt x="90" y="0"/>
                      </a:lnTo>
                      <a:lnTo>
                        <a:pt x="139" y="12"/>
                      </a:lnTo>
                      <a:lnTo>
                        <a:pt x="139" y="24"/>
                      </a:lnTo>
                      <a:lnTo>
                        <a:pt x="90" y="37"/>
                      </a:lnTo>
                      <a:lnTo>
                        <a:pt x="65" y="37"/>
                      </a:lnTo>
                      <a:lnTo>
                        <a:pt x="41" y="37"/>
                      </a:lnTo>
                      <a:lnTo>
                        <a:pt x="0" y="24"/>
                      </a:lnTo>
                      <a:lnTo>
                        <a:pt x="0" y="12"/>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565" name="Group 340">
                <a:extLst>
                  <a:ext uri="{FF2B5EF4-FFF2-40B4-BE49-F238E27FC236}">
                    <a16:creationId xmlns:a16="http://schemas.microsoft.com/office/drawing/2014/main" id="{FE1451E6-6C7D-3626-3098-178DFB1397ED}"/>
                  </a:ext>
                </a:extLst>
              </p:cNvPr>
              <p:cNvGrpSpPr>
                <a:grpSpLocks/>
              </p:cNvGrpSpPr>
              <p:nvPr/>
            </p:nvGrpSpPr>
            <p:grpSpPr bwMode="auto">
              <a:xfrm>
                <a:off x="2442" y="3351"/>
                <a:ext cx="253" cy="100"/>
                <a:chOff x="2442" y="3351"/>
                <a:chExt cx="253" cy="100"/>
              </a:xfrm>
            </p:grpSpPr>
            <p:sp>
              <p:nvSpPr>
                <p:cNvPr id="86566" name="Freeform 341">
                  <a:extLst>
                    <a:ext uri="{FF2B5EF4-FFF2-40B4-BE49-F238E27FC236}">
                      <a16:creationId xmlns:a16="http://schemas.microsoft.com/office/drawing/2014/main" id="{E6BA4B5B-9651-1CC6-8C67-F35FA214621F}"/>
                    </a:ext>
                  </a:extLst>
                </p:cNvPr>
                <p:cNvSpPr>
                  <a:spLocks/>
                </p:cNvSpPr>
                <p:nvPr/>
              </p:nvSpPr>
              <p:spPr bwMode="auto">
                <a:xfrm>
                  <a:off x="2442" y="3351"/>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67" name="Freeform 342">
                  <a:extLst>
                    <a:ext uri="{FF2B5EF4-FFF2-40B4-BE49-F238E27FC236}">
                      <a16:creationId xmlns:a16="http://schemas.microsoft.com/office/drawing/2014/main" id="{08BA0383-2BA0-E8A7-5918-3E00FBFD722D}"/>
                    </a:ext>
                  </a:extLst>
                </p:cNvPr>
                <p:cNvSpPr>
                  <a:spLocks/>
                </p:cNvSpPr>
                <p:nvPr/>
              </p:nvSpPr>
              <p:spPr bwMode="auto">
                <a:xfrm>
                  <a:off x="2512" y="3386"/>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grpSp>
      <p:grpSp>
        <p:nvGrpSpPr>
          <p:cNvPr id="86075" name="Group 343">
            <a:extLst>
              <a:ext uri="{FF2B5EF4-FFF2-40B4-BE49-F238E27FC236}">
                <a16:creationId xmlns:a16="http://schemas.microsoft.com/office/drawing/2014/main" id="{528E0F84-807F-9CA7-B3E5-BCDCD6B7EC84}"/>
              </a:ext>
            </a:extLst>
          </p:cNvPr>
          <p:cNvGrpSpPr>
            <a:grpSpLocks/>
          </p:cNvGrpSpPr>
          <p:nvPr/>
        </p:nvGrpSpPr>
        <p:grpSpPr bwMode="auto">
          <a:xfrm>
            <a:off x="8656639" y="5491163"/>
            <a:ext cx="403225" cy="214312"/>
            <a:chOff x="4485" y="3307"/>
            <a:chExt cx="254" cy="135"/>
          </a:xfrm>
        </p:grpSpPr>
        <p:sp>
          <p:nvSpPr>
            <p:cNvPr id="86522" name="Freeform 344">
              <a:extLst>
                <a:ext uri="{FF2B5EF4-FFF2-40B4-BE49-F238E27FC236}">
                  <a16:creationId xmlns:a16="http://schemas.microsoft.com/office/drawing/2014/main" id="{B6F9B5D5-FEDC-8EFD-AABB-2971727F2460}"/>
                </a:ext>
              </a:extLst>
            </p:cNvPr>
            <p:cNvSpPr>
              <a:spLocks/>
            </p:cNvSpPr>
            <p:nvPr/>
          </p:nvSpPr>
          <p:spPr bwMode="auto">
            <a:xfrm>
              <a:off x="4485" y="3307"/>
              <a:ext cx="254" cy="135"/>
            </a:xfrm>
            <a:custGeom>
              <a:avLst/>
              <a:gdLst>
                <a:gd name="T0" fmla="*/ 159 w 254"/>
                <a:gd name="T1" fmla="*/ 27 h 135"/>
                <a:gd name="T2" fmla="*/ 191 w 254"/>
                <a:gd name="T3" fmla="*/ 34 h 135"/>
                <a:gd name="T4" fmla="*/ 231 w 254"/>
                <a:gd name="T5" fmla="*/ 54 h 135"/>
                <a:gd name="T6" fmla="*/ 237 w 254"/>
                <a:gd name="T7" fmla="*/ 63 h 135"/>
                <a:gd name="T8" fmla="*/ 253 w 254"/>
                <a:gd name="T9" fmla="*/ 76 h 135"/>
                <a:gd name="T10" fmla="*/ 233 w 254"/>
                <a:gd name="T11" fmla="*/ 110 h 135"/>
                <a:gd name="T12" fmla="*/ 197 w 254"/>
                <a:gd name="T13" fmla="*/ 134 h 135"/>
                <a:gd name="T14" fmla="*/ 156 w 254"/>
                <a:gd name="T15" fmla="*/ 133 h 135"/>
                <a:gd name="T16" fmla="*/ 123 w 254"/>
                <a:gd name="T17" fmla="*/ 134 h 135"/>
                <a:gd name="T18" fmla="*/ 50 w 254"/>
                <a:gd name="T19" fmla="*/ 114 h 135"/>
                <a:gd name="T20" fmla="*/ 27 w 254"/>
                <a:gd name="T21" fmla="*/ 97 h 135"/>
                <a:gd name="T22" fmla="*/ 13 w 254"/>
                <a:gd name="T23" fmla="*/ 74 h 135"/>
                <a:gd name="T24" fmla="*/ 0 w 254"/>
                <a:gd name="T25" fmla="*/ 38 h 135"/>
                <a:gd name="T26" fmla="*/ 19 w 254"/>
                <a:gd name="T27" fmla="*/ 11 h 135"/>
                <a:gd name="T28" fmla="*/ 37 w 254"/>
                <a:gd name="T29" fmla="*/ 2 h 135"/>
                <a:gd name="T30" fmla="*/ 62 w 254"/>
                <a:gd name="T31" fmla="*/ 0 h 135"/>
                <a:gd name="T32" fmla="*/ 120 w 254"/>
                <a:gd name="T33" fmla="*/ 11 h 135"/>
                <a:gd name="T34" fmla="*/ 135 w 254"/>
                <a:gd name="T35" fmla="*/ 16 h 135"/>
                <a:gd name="T36" fmla="*/ 159 w 254"/>
                <a:gd name="T37" fmla="*/ 27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
                <a:gd name="T58" fmla="*/ 0 h 135"/>
                <a:gd name="T59" fmla="*/ 254 w 254"/>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 h="135">
                  <a:moveTo>
                    <a:pt x="159" y="27"/>
                  </a:moveTo>
                  <a:lnTo>
                    <a:pt x="191" y="34"/>
                  </a:lnTo>
                  <a:lnTo>
                    <a:pt x="231" y="54"/>
                  </a:lnTo>
                  <a:lnTo>
                    <a:pt x="237" y="63"/>
                  </a:lnTo>
                  <a:lnTo>
                    <a:pt x="253" y="76"/>
                  </a:lnTo>
                  <a:lnTo>
                    <a:pt x="233" y="110"/>
                  </a:lnTo>
                  <a:lnTo>
                    <a:pt x="197" y="134"/>
                  </a:lnTo>
                  <a:lnTo>
                    <a:pt x="156" y="133"/>
                  </a:lnTo>
                  <a:lnTo>
                    <a:pt x="123" y="134"/>
                  </a:lnTo>
                  <a:lnTo>
                    <a:pt x="50" y="114"/>
                  </a:lnTo>
                  <a:lnTo>
                    <a:pt x="27" y="97"/>
                  </a:lnTo>
                  <a:lnTo>
                    <a:pt x="13" y="74"/>
                  </a:lnTo>
                  <a:lnTo>
                    <a:pt x="0" y="38"/>
                  </a:lnTo>
                  <a:lnTo>
                    <a:pt x="19" y="11"/>
                  </a:lnTo>
                  <a:lnTo>
                    <a:pt x="37" y="2"/>
                  </a:lnTo>
                  <a:lnTo>
                    <a:pt x="62" y="0"/>
                  </a:lnTo>
                  <a:lnTo>
                    <a:pt x="120" y="11"/>
                  </a:lnTo>
                  <a:lnTo>
                    <a:pt x="135" y="16"/>
                  </a:lnTo>
                  <a:lnTo>
                    <a:pt x="159"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23" name="Freeform 345">
              <a:extLst>
                <a:ext uri="{FF2B5EF4-FFF2-40B4-BE49-F238E27FC236}">
                  <a16:creationId xmlns:a16="http://schemas.microsoft.com/office/drawing/2014/main" id="{7827E0EA-93E4-2871-CEAB-750DC61BFFDE}"/>
                </a:ext>
              </a:extLst>
            </p:cNvPr>
            <p:cNvSpPr>
              <a:spLocks/>
            </p:cNvSpPr>
            <p:nvPr/>
          </p:nvSpPr>
          <p:spPr bwMode="auto">
            <a:xfrm>
              <a:off x="4555" y="3356"/>
              <a:ext cx="141" cy="66"/>
            </a:xfrm>
            <a:custGeom>
              <a:avLst/>
              <a:gdLst>
                <a:gd name="T0" fmla="*/ 2 w 141"/>
                <a:gd name="T1" fmla="*/ 16 h 66"/>
                <a:gd name="T2" fmla="*/ 11 w 141"/>
                <a:gd name="T3" fmla="*/ 1 h 66"/>
                <a:gd name="T4" fmla="*/ 45 w 141"/>
                <a:gd name="T5" fmla="*/ 0 h 66"/>
                <a:gd name="T6" fmla="*/ 93 w 141"/>
                <a:gd name="T7" fmla="*/ 6 h 66"/>
                <a:gd name="T8" fmla="*/ 140 w 141"/>
                <a:gd name="T9" fmla="*/ 31 h 66"/>
                <a:gd name="T10" fmla="*/ 138 w 141"/>
                <a:gd name="T11" fmla="*/ 49 h 66"/>
                <a:gd name="T12" fmla="*/ 87 w 141"/>
                <a:gd name="T13" fmla="*/ 65 h 66"/>
                <a:gd name="T14" fmla="*/ 63 w 141"/>
                <a:gd name="T15" fmla="*/ 62 h 66"/>
                <a:gd name="T16" fmla="*/ 38 w 141"/>
                <a:gd name="T17" fmla="*/ 59 h 66"/>
                <a:gd name="T18" fmla="*/ 0 w 141"/>
                <a:gd name="T19" fmla="*/ 35 h 66"/>
                <a:gd name="T20" fmla="*/ 2 w 141"/>
                <a:gd name="T21" fmla="*/ 16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
                <a:gd name="T34" fmla="*/ 0 h 66"/>
                <a:gd name="T35" fmla="*/ 141 w 141"/>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 h="66">
                  <a:moveTo>
                    <a:pt x="2" y="16"/>
                  </a:moveTo>
                  <a:lnTo>
                    <a:pt x="11" y="1"/>
                  </a:lnTo>
                  <a:lnTo>
                    <a:pt x="45" y="0"/>
                  </a:lnTo>
                  <a:lnTo>
                    <a:pt x="93" y="6"/>
                  </a:lnTo>
                  <a:lnTo>
                    <a:pt x="140" y="31"/>
                  </a:lnTo>
                  <a:lnTo>
                    <a:pt x="138" y="49"/>
                  </a:lnTo>
                  <a:lnTo>
                    <a:pt x="87" y="65"/>
                  </a:lnTo>
                  <a:lnTo>
                    <a:pt x="63" y="62"/>
                  </a:lnTo>
                  <a:lnTo>
                    <a:pt x="38" y="59"/>
                  </a:lnTo>
                  <a:lnTo>
                    <a:pt x="0" y="35"/>
                  </a:lnTo>
                  <a:lnTo>
                    <a:pt x="2" y="1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76" name="Group 346">
            <a:extLst>
              <a:ext uri="{FF2B5EF4-FFF2-40B4-BE49-F238E27FC236}">
                <a16:creationId xmlns:a16="http://schemas.microsoft.com/office/drawing/2014/main" id="{4E98AA00-5066-19E8-FFCA-74F79F7F731C}"/>
              </a:ext>
            </a:extLst>
          </p:cNvPr>
          <p:cNvGrpSpPr>
            <a:grpSpLocks/>
          </p:cNvGrpSpPr>
          <p:nvPr/>
        </p:nvGrpSpPr>
        <p:grpSpPr bwMode="auto">
          <a:xfrm>
            <a:off x="8570914" y="5340351"/>
            <a:ext cx="327025" cy="296863"/>
            <a:chOff x="4431" y="3212"/>
            <a:chExt cx="206" cy="187"/>
          </a:xfrm>
        </p:grpSpPr>
        <p:sp>
          <p:nvSpPr>
            <p:cNvPr id="86520" name="Freeform 347">
              <a:extLst>
                <a:ext uri="{FF2B5EF4-FFF2-40B4-BE49-F238E27FC236}">
                  <a16:creationId xmlns:a16="http://schemas.microsoft.com/office/drawing/2014/main" id="{35A0C999-2237-7299-76CB-94CCD3D0BAEB}"/>
                </a:ext>
              </a:extLst>
            </p:cNvPr>
            <p:cNvSpPr>
              <a:spLocks/>
            </p:cNvSpPr>
            <p:nvPr/>
          </p:nvSpPr>
          <p:spPr bwMode="auto">
            <a:xfrm>
              <a:off x="4431" y="3212"/>
              <a:ext cx="206" cy="187"/>
            </a:xfrm>
            <a:custGeom>
              <a:avLst/>
              <a:gdLst>
                <a:gd name="T0" fmla="*/ 79 w 206"/>
                <a:gd name="T1" fmla="*/ 23 h 187"/>
                <a:gd name="T2" fmla="*/ 53 w 206"/>
                <a:gd name="T3" fmla="*/ 29 h 187"/>
                <a:gd name="T4" fmla="*/ 20 w 206"/>
                <a:gd name="T5" fmla="*/ 52 h 187"/>
                <a:gd name="T6" fmla="*/ 13 w 206"/>
                <a:gd name="T7" fmla="*/ 64 h 187"/>
                <a:gd name="T8" fmla="*/ 0 w 206"/>
                <a:gd name="T9" fmla="*/ 81 h 187"/>
                <a:gd name="T10" fmla="*/ 13 w 206"/>
                <a:gd name="T11" fmla="*/ 134 h 187"/>
                <a:gd name="T12" fmla="*/ 40 w 206"/>
                <a:gd name="T13" fmla="*/ 175 h 187"/>
                <a:gd name="T14" fmla="*/ 73 w 206"/>
                <a:gd name="T15" fmla="*/ 181 h 187"/>
                <a:gd name="T16" fmla="*/ 99 w 206"/>
                <a:gd name="T17" fmla="*/ 186 h 187"/>
                <a:gd name="T18" fmla="*/ 159 w 206"/>
                <a:gd name="T19" fmla="*/ 169 h 187"/>
                <a:gd name="T20" fmla="*/ 178 w 206"/>
                <a:gd name="T21" fmla="*/ 146 h 187"/>
                <a:gd name="T22" fmla="*/ 192 w 206"/>
                <a:gd name="T23" fmla="*/ 116 h 187"/>
                <a:gd name="T24" fmla="*/ 205 w 206"/>
                <a:gd name="T25" fmla="*/ 64 h 187"/>
                <a:gd name="T26" fmla="*/ 192 w 206"/>
                <a:gd name="T27" fmla="*/ 23 h 187"/>
                <a:gd name="T28" fmla="*/ 178 w 206"/>
                <a:gd name="T29" fmla="*/ 5 h 187"/>
                <a:gd name="T30" fmla="*/ 159 w 206"/>
                <a:gd name="T31" fmla="*/ 0 h 187"/>
                <a:gd name="T32" fmla="*/ 112 w 206"/>
                <a:gd name="T33" fmla="*/ 5 h 187"/>
                <a:gd name="T34" fmla="*/ 99 w 206"/>
                <a:gd name="T35" fmla="*/ 11 h 187"/>
                <a:gd name="T36" fmla="*/ 79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79" y="23"/>
                  </a:moveTo>
                  <a:lnTo>
                    <a:pt x="53" y="29"/>
                  </a:lnTo>
                  <a:lnTo>
                    <a:pt x="20" y="52"/>
                  </a:lnTo>
                  <a:lnTo>
                    <a:pt x="13" y="64"/>
                  </a:lnTo>
                  <a:lnTo>
                    <a:pt x="0" y="81"/>
                  </a:lnTo>
                  <a:lnTo>
                    <a:pt x="13" y="134"/>
                  </a:lnTo>
                  <a:lnTo>
                    <a:pt x="40" y="175"/>
                  </a:lnTo>
                  <a:lnTo>
                    <a:pt x="73" y="181"/>
                  </a:lnTo>
                  <a:lnTo>
                    <a:pt x="99" y="186"/>
                  </a:lnTo>
                  <a:lnTo>
                    <a:pt x="159" y="169"/>
                  </a:lnTo>
                  <a:lnTo>
                    <a:pt x="178" y="146"/>
                  </a:lnTo>
                  <a:lnTo>
                    <a:pt x="192" y="116"/>
                  </a:lnTo>
                  <a:lnTo>
                    <a:pt x="205" y="64"/>
                  </a:lnTo>
                  <a:lnTo>
                    <a:pt x="192" y="23"/>
                  </a:lnTo>
                  <a:lnTo>
                    <a:pt x="178" y="5"/>
                  </a:lnTo>
                  <a:lnTo>
                    <a:pt x="159" y="0"/>
                  </a:lnTo>
                  <a:lnTo>
                    <a:pt x="112" y="5"/>
                  </a:lnTo>
                  <a:lnTo>
                    <a:pt x="99" y="11"/>
                  </a:lnTo>
                  <a:lnTo>
                    <a:pt x="79"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21" name="Freeform 348">
              <a:extLst>
                <a:ext uri="{FF2B5EF4-FFF2-40B4-BE49-F238E27FC236}">
                  <a16:creationId xmlns:a16="http://schemas.microsoft.com/office/drawing/2014/main" id="{8D5676BC-FAA6-FA70-159E-C03DFD7405E3}"/>
                </a:ext>
              </a:extLst>
            </p:cNvPr>
            <p:cNvSpPr>
              <a:spLocks/>
            </p:cNvSpPr>
            <p:nvPr/>
          </p:nvSpPr>
          <p:spPr bwMode="auto">
            <a:xfrm>
              <a:off x="4464" y="3276"/>
              <a:ext cx="113" cy="88"/>
            </a:xfrm>
            <a:custGeom>
              <a:avLst/>
              <a:gdLst>
                <a:gd name="T0" fmla="*/ 112 w 113"/>
                <a:gd name="T1" fmla="*/ 29 h 88"/>
                <a:gd name="T2" fmla="*/ 106 w 113"/>
                <a:gd name="T3" fmla="*/ 6 h 88"/>
                <a:gd name="T4" fmla="*/ 79 w 113"/>
                <a:gd name="T5" fmla="*/ 0 h 88"/>
                <a:gd name="T6" fmla="*/ 40 w 113"/>
                <a:gd name="T7" fmla="*/ 0 h 88"/>
                <a:gd name="T8" fmla="*/ 0 w 113"/>
                <a:gd name="T9" fmla="*/ 29 h 88"/>
                <a:gd name="T10" fmla="*/ 0 w 113"/>
                <a:gd name="T11" fmla="*/ 58 h 88"/>
                <a:gd name="T12" fmla="*/ 40 w 113"/>
                <a:gd name="T13" fmla="*/ 87 h 88"/>
                <a:gd name="T14" fmla="*/ 60 w 113"/>
                <a:gd name="T15" fmla="*/ 87 h 88"/>
                <a:gd name="T16" fmla="*/ 79 w 113"/>
                <a:gd name="T17" fmla="*/ 87 h 88"/>
                <a:gd name="T18" fmla="*/ 112 w 113"/>
                <a:gd name="T19" fmla="*/ 58 h 88"/>
                <a:gd name="T20" fmla="*/ 112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112" y="29"/>
                  </a:moveTo>
                  <a:lnTo>
                    <a:pt x="106" y="6"/>
                  </a:lnTo>
                  <a:lnTo>
                    <a:pt x="79" y="0"/>
                  </a:lnTo>
                  <a:lnTo>
                    <a:pt x="40" y="0"/>
                  </a:lnTo>
                  <a:lnTo>
                    <a:pt x="0" y="29"/>
                  </a:lnTo>
                  <a:lnTo>
                    <a:pt x="0" y="58"/>
                  </a:lnTo>
                  <a:lnTo>
                    <a:pt x="40" y="87"/>
                  </a:lnTo>
                  <a:lnTo>
                    <a:pt x="60" y="87"/>
                  </a:lnTo>
                  <a:lnTo>
                    <a:pt x="79" y="87"/>
                  </a:lnTo>
                  <a:lnTo>
                    <a:pt x="112" y="58"/>
                  </a:lnTo>
                  <a:lnTo>
                    <a:pt x="112"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77" name="Group 349">
            <a:extLst>
              <a:ext uri="{FF2B5EF4-FFF2-40B4-BE49-F238E27FC236}">
                <a16:creationId xmlns:a16="http://schemas.microsoft.com/office/drawing/2014/main" id="{7609DD82-44FD-315E-7AD9-105FC7C64254}"/>
              </a:ext>
            </a:extLst>
          </p:cNvPr>
          <p:cNvGrpSpPr>
            <a:grpSpLocks/>
          </p:cNvGrpSpPr>
          <p:nvPr/>
        </p:nvGrpSpPr>
        <p:grpSpPr bwMode="auto">
          <a:xfrm>
            <a:off x="6578601" y="5527676"/>
            <a:ext cx="327025" cy="296863"/>
            <a:chOff x="3176" y="3330"/>
            <a:chExt cx="206" cy="187"/>
          </a:xfrm>
        </p:grpSpPr>
        <p:sp>
          <p:nvSpPr>
            <p:cNvPr id="86518" name="Freeform 350">
              <a:extLst>
                <a:ext uri="{FF2B5EF4-FFF2-40B4-BE49-F238E27FC236}">
                  <a16:creationId xmlns:a16="http://schemas.microsoft.com/office/drawing/2014/main" id="{7DB10D88-B8A4-9199-0ED7-EDB59D2D45D6}"/>
                </a:ext>
              </a:extLst>
            </p:cNvPr>
            <p:cNvSpPr>
              <a:spLocks/>
            </p:cNvSpPr>
            <p:nvPr/>
          </p:nvSpPr>
          <p:spPr bwMode="auto">
            <a:xfrm>
              <a:off x="3176" y="3330"/>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19" name="Freeform 351">
              <a:extLst>
                <a:ext uri="{FF2B5EF4-FFF2-40B4-BE49-F238E27FC236}">
                  <a16:creationId xmlns:a16="http://schemas.microsoft.com/office/drawing/2014/main" id="{0C860766-841C-3DB3-A128-C6B9DD25181B}"/>
                </a:ext>
              </a:extLst>
            </p:cNvPr>
            <p:cNvSpPr>
              <a:spLocks/>
            </p:cNvSpPr>
            <p:nvPr/>
          </p:nvSpPr>
          <p:spPr bwMode="auto">
            <a:xfrm>
              <a:off x="3235" y="3394"/>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78" name="Group 352">
            <a:extLst>
              <a:ext uri="{FF2B5EF4-FFF2-40B4-BE49-F238E27FC236}">
                <a16:creationId xmlns:a16="http://schemas.microsoft.com/office/drawing/2014/main" id="{CE07647E-C6A0-08AB-E381-A89B1776A5E4}"/>
              </a:ext>
            </a:extLst>
          </p:cNvPr>
          <p:cNvGrpSpPr>
            <a:grpSpLocks/>
          </p:cNvGrpSpPr>
          <p:nvPr/>
        </p:nvGrpSpPr>
        <p:grpSpPr bwMode="auto">
          <a:xfrm>
            <a:off x="6794501" y="5586413"/>
            <a:ext cx="327025" cy="296862"/>
            <a:chOff x="3312" y="3367"/>
            <a:chExt cx="206" cy="187"/>
          </a:xfrm>
        </p:grpSpPr>
        <p:sp>
          <p:nvSpPr>
            <p:cNvPr id="86516" name="Freeform 353">
              <a:extLst>
                <a:ext uri="{FF2B5EF4-FFF2-40B4-BE49-F238E27FC236}">
                  <a16:creationId xmlns:a16="http://schemas.microsoft.com/office/drawing/2014/main" id="{B3BE0321-784F-21AD-9E66-8B01861C7128}"/>
                </a:ext>
              </a:extLst>
            </p:cNvPr>
            <p:cNvSpPr>
              <a:spLocks/>
            </p:cNvSpPr>
            <p:nvPr/>
          </p:nvSpPr>
          <p:spPr bwMode="auto">
            <a:xfrm>
              <a:off x="3312" y="3367"/>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17" name="Freeform 354">
              <a:extLst>
                <a:ext uri="{FF2B5EF4-FFF2-40B4-BE49-F238E27FC236}">
                  <a16:creationId xmlns:a16="http://schemas.microsoft.com/office/drawing/2014/main" id="{9D476801-0D7E-E491-03F8-DE7809654406}"/>
                </a:ext>
              </a:extLst>
            </p:cNvPr>
            <p:cNvSpPr>
              <a:spLocks/>
            </p:cNvSpPr>
            <p:nvPr/>
          </p:nvSpPr>
          <p:spPr bwMode="auto">
            <a:xfrm>
              <a:off x="3371" y="3431"/>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79" name="Group 355">
            <a:extLst>
              <a:ext uri="{FF2B5EF4-FFF2-40B4-BE49-F238E27FC236}">
                <a16:creationId xmlns:a16="http://schemas.microsoft.com/office/drawing/2014/main" id="{23BE72FA-DC11-2C2C-8DD1-14D5BF97C899}"/>
              </a:ext>
            </a:extLst>
          </p:cNvPr>
          <p:cNvGrpSpPr>
            <a:grpSpLocks/>
          </p:cNvGrpSpPr>
          <p:nvPr/>
        </p:nvGrpSpPr>
        <p:grpSpPr bwMode="auto">
          <a:xfrm>
            <a:off x="6772275" y="5745163"/>
            <a:ext cx="407988" cy="203200"/>
            <a:chOff x="3298" y="3467"/>
            <a:chExt cx="257" cy="128"/>
          </a:xfrm>
        </p:grpSpPr>
        <p:sp>
          <p:nvSpPr>
            <p:cNvPr id="86514" name="Freeform 356">
              <a:extLst>
                <a:ext uri="{FF2B5EF4-FFF2-40B4-BE49-F238E27FC236}">
                  <a16:creationId xmlns:a16="http://schemas.microsoft.com/office/drawing/2014/main" id="{89AC8DFE-7A7B-3270-24B7-4FF7E3C5B248}"/>
                </a:ext>
              </a:extLst>
            </p:cNvPr>
            <p:cNvSpPr>
              <a:spLocks/>
            </p:cNvSpPr>
            <p:nvPr/>
          </p:nvSpPr>
          <p:spPr bwMode="auto">
            <a:xfrm>
              <a:off x="3298" y="3467"/>
              <a:ext cx="257" cy="128"/>
            </a:xfrm>
            <a:custGeom>
              <a:avLst/>
              <a:gdLst>
                <a:gd name="T0" fmla="*/ 157 w 257"/>
                <a:gd name="T1" fmla="*/ 16 h 128"/>
                <a:gd name="T2" fmla="*/ 190 w 257"/>
                <a:gd name="T3" fmla="*/ 20 h 128"/>
                <a:gd name="T4" fmla="*/ 231 w 257"/>
                <a:gd name="T5" fmla="*/ 37 h 128"/>
                <a:gd name="T6" fmla="*/ 239 w 257"/>
                <a:gd name="T7" fmla="*/ 45 h 128"/>
                <a:gd name="T8" fmla="*/ 256 w 257"/>
                <a:gd name="T9" fmla="*/ 57 h 128"/>
                <a:gd name="T10" fmla="*/ 239 w 257"/>
                <a:gd name="T11" fmla="*/ 92 h 128"/>
                <a:gd name="T12" fmla="*/ 206 w 257"/>
                <a:gd name="T13" fmla="*/ 120 h 128"/>
                <a:gd name="T14" fmla="*/ 165 w 257"/>
                <a:gd name="T15" fmla="*/ 123 h 128"/>
                <a:gd name="T16" fmla="*/ 132 w 257"/>
                <a:gd name="T17" fmla="*/ 127 h 128"/>
                <a:gd name="T18" fmla="*/ 58 w 257"/>
                <a:gd name="T19" fmla="*/ 115 h 128"/>
                <a:gd name="T20" fmla="*/ 33 w 257"/>
                <a:gd name="T21" fmla="*/ 98 h 128"/>
                <a:gd name="T22" fmla="*/ 17 w 257"/>
                <a:gd name="T23" fmla="*/ 78 h 128"/>
                <a:gd name="T24" fmla="*/ 0 w 257"/>
                <a:gd name="T25" fmla="*/ 43 h 128"/>
                <a:gd name="T26" fmla="*/ 17 w 257"/>
                <a:gd name="T27" fmla="*/ 15 h 128"/>
                <a:gd name="T28" fmla="*/ 33 w 257"/>
                <a:gd name="T29" fmla="*/ 3 h 128"/>
                <a:gd name="T30" fmla="*/ 58 w 257"/>
                <a:gd name="T31" fmla="*/ 0 h 128"/>
                <a:gd name="T32" fmla="*/ 116 w 257"/>
                <a:gd name="T33" fmla="*/ 4 h 128"/>
                <a:gd name="T34" fmla="*/ 132 w 257"/>
                <a:gd name="T35" fmla="*/ 8 h 128"/>
                <a:gd name="T36" fmla="*/ 157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157" y="16"/>
                  </a:moveTo>
                  <a:lnTo>
                    <a:pt x="190" y="20"/>
                  </a:lnTo>
                  <a:lnTo>
                    <a:pt x="231" y="37"/>
                  </a:lnTo>
                  <a:lnTo>
                    <a:pt x="239" y="45"/>
                  </a:lnTo>
                  <a:lnTo>
                    <a:pt x="256" y="57"/>
                  </a:lnTo>
                  <a:lnTo>
                    <a:pt x="239" y="92"/>
                  </a:lnTo>
                  <a:lnTo>
                    <a:pt x="206" y="120"/>
                  </a:lnTo>
                  <a:lnTo>
                    <a:pt x="165" y="123"/>
                  </a:lnTo>
                  <a:lnTo>
                    <a:pt x="132" y="127"/>
                  </a:lnTo>
                  <a:lnTo>
                    <a:pt x="58" y="115"/>
                  </a:lnTo>
                  <a:lnTo>
                    <a:pt x="33" y="98"/>
                  </a:lnTo>
                  <a:lnTo>
                    <a:pt x="17" y="78"/>
                  </a:lnTo>
                  <a:lnTo>
                    <a:pt x="0" y="43"/>
                  </a:lnTo>
                  <a:lnTo>
                    <a:pt x="17" y="15"/>
                  </a:lnTo>
                  <a:lnTo>
                    <a:pt x="33" y="3"/>
                  </a:lnTo>
                  <a:lnTo>
                    <a:pt x="58" y="0"/>
                  </a:lnTo>
                  <a:lnTo>
                    <a:pt x="116" y="4"/>
                  </a:lnTo>
                  <a:lnTo>
                    <a:pt x="132" y="8"/>
                  </a:lnTo>
                  <a:lnTo>
                    <a:pt x="157"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15" name="Freeform 357">
              <a:extLst>
                <a:ext uri="{FF2B5EF4-FFF2-40B4-BE49-F238E27FC236}">
                  <a16:creationId xmlns:a16="http://schemas.microsoft.com/office/drawing/2014/main" id="{132EF85E-7836-4370-8279-79D5DE200DFC}"/>
                </a:ext>
              </a:extLst>
            </p:cNvPr>
            <p:cNvSpPr>
              <a:spLocks/>
            </p:cNvSpPr>
            <p:nvPr/>
          </p:nvSpPr>
          <p:spPr bwMode="auto">
            <a:xfrm>
              <a:off x="3372" y="3511"/>
              <a:ext cx="140" cy="60"/>
            </a:xfrm>
            <a:custGeom>
              <a:avLst/>
              <a:gdLst>
                <a:gd name="T0" fmla="*/ 0 w 140"/>
                <a:gd name="T1" fmla="*/ 20 h 60"/>
                <a:gd name="T2" fmla="*/ 8 w 140"/>
                <a:gd name="T3" fmla="*/ 4 h 60"/>
                <a:gd name="T4" fmla="*/ 41 w 140"/>
                <a:gd name="T5" fmla="*/ 0 h 60"/>
                <a:gd name="T6" fmla="*/ 90 w 140"/>
                <a:gd name="T7" fmla="*/ 0 h 60"/>
                <a:gd name="T8" fmla="*/ 139 w 140"/>
                <a:gd name="T9" fmla="*/ 20 h 60"/>
                <a:gd name="T10" fmla="*/ 139 w 140"/>
                <a:gd name="T11" fmla="*/ 39 h 60"/>
                <a:gd name="T12" fmla="*/ 90 w 140"/>
                <a:gd name="T13" fmla="*/ 59 h 60"/>
                <a:gd name="T14" fmla="*/ 65 w 140"/>
                <a:gd name="T15" fmla="*/ 59 h 60"/>
                <a:gd name="T16" fmla="*/ 41 w 140"/>
                <a:gd name="T17" fmla="*/ 59 h 60"/>
                <a:gd name="T18" fmla="*/ 0 w 140"/>
                <a:gd name="T19" fmla="*/ 39 h 60"/>
                <a:gd name="T20" fmla="*/ 0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0" y="20"/>
                  </a:moveTo>
                  <a:lnTo>
                    <a:pt x="8" y="4"/>
                  </a:lnTo>
                  <a:lnTo>
                    <a:pt x="41" y="0"/>
                  </a:lnTo>
                  <a:lnTo>
                    <a:pt x="90" y="0"/>
                  </a:lnTo>
                  <a:lnTo>
                    <a:pt x="139" y="20"/>
                  </a:lnTo>
                  <a:lnTo>
                    <a:pt x="139" y="39"/>
                  </a:lnTo>
                  <a:lnTo>
                    <a:pt x="90" y="59"/>
                  </a:lnTo>
                  <a:lnTo>
                    <a:pt x="65" y="59"/>
                  </a:lnTo>
                  <a:lnTo>
                    <a:pt x="41" y="59"/>
                  </a:lnTo>
                  <a:lnTo>
                    <a:pt x="0" y="39"/>
                  </a:lnTo>
                  <a:lnTo>
                    <a:pt x="0"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80" name="Group 358">
            <a:extLst>
              <a:ext uri="{FF2B5EF4-FFF2-40B4-BE49-F238E27FC236}">
                <a16:creationId xmlns:a16="http://schemas.microsoft.com/office/drawing/2014/main" id="{B1F8AFE3-CE21-E434-8758-5227286A5BE5}"/>
              </a:ext>
            </a:extLst>
          </p:cNvPr>
          <p:cNvGrpSpPr>
            <a:grpSpLocks/>
          </p:cNvGrpSpPr>
          <p:nvPr/>
        </p:nvGrpSpPr>
        <p:grpSpPr bwMode="auto">
          <a:xfrm>
            <a:off x="6500814" y="5662614"/>
            <a:ext cx="376237" cy="206375"/>
            <a:chOff x="3127" y="3415"/>
            <a:chExt cx="237" cy="130"/>
          </a:xfrm>
        </p:grpSpPr>
        <p:sp>
          <p:nvSpPr>
            <p:cNvPr id="86512" name="Freeform 359">
              <a:extLst>
                <a:ext uri="{FF2B5EF4-FFF2-40B4-BE49-F238E27FC236}">
                  <a16:creationId xmlns:a16="http://schemas.microsoft.com/office/drawing/2014/main" id="{0293FC49-D898-4ADA-B98C-4D74BD919D45}"/>
                </a:ext>
              </a:extLst>
            </p:cNvPr>
            <p:cNvSpPr>
              <a:spLocks/>
            </p:cNvSpPr>
            <p:nvPr/>
          </p:nvSpPr>
          <p:spPr bwMode="auto">
            <a:xfrm>
              <a:off x="3127" y="3415"/>
              <a:ext cx="237" cy="130"/>
            </a:xfrm>
            <a:custGeom>
              <a:avLst/>
              <a:gdLst>
                <a:gd name="T0" fmla="*/ 83 w 237"/>
                <a:gd name="T1" fmla="*/ 50 h 130"/>
                <a:gd name="T2" fmla="*/ 53 w 237"/>
                <a:gd name="T3" fmla="*/ 65 h 130"/>
                <a:gd name="T4" fmla="*/ 19 w 237"/>
                <a:gd name="T5" fmla="*/ 88 h 130"/>
                <a:gd name="T6" fmla="*/ 13 w 237"/>
                <a:gd name="T7" fmla="*/ 96 h 130"/>
                <a:gd name="T8" fmla="*/ 0 w 237"/>
                <a:gd name="T9" fmla="*/ 108 h 130"/>
                <a:gd name="T10" fmla="*/ 23 w 237"/>
                <a:gd name="T11" fmla="*/ 123 h 130"/>
                <a:gd name="T12" fmla="*/ 61 w 237"/>
                <a:gd name="T13" fmla="*/ 129 h 130"/>
                <a:gd name="T14" fmla="*/ 100 w 237"/>
                <a:gd name="T15" fmla="*/ 116 h 130"/>
                <a:gd name="T16" fmla="*/ 132 w 237"/>
                <a:gd name="T17" fmla="*/ 107 h 130"/>
                <a:gd name="T18" fmla="*/ 198 w 237"/>
                <a:gd name="T19" fmla="*/ 74 h 130"/>
                <a:gd name="T20" fmla="*/ 218 w 237"/>
                <a:gd name="T21" fmla="*/ 55 h 130"/>
                <a:gd name="T22" fmla="*/ 228 w 237"/>
                <a:gd name="T23" fmla="*/ 39 h 130"/>
                <a:gd name="T24" fmla="*/ 236 w 237"/>
                <a:gd name="T25" fmla="*/ 12 h 130"/>
                <a:gd name="T26" fmla="*/ 214 w 237"/>
                <a:gd name="T27" fmla="*/ 1 h 130"/>
                <a:gd name="T28" fmla="*/ 196 w 237"/>
                <a:gd name="T29" fmla="*/ 0 h 130"/>
                <a:gd name="T30" fmla="*/ 172 w 237"/>
                <a:gd name="T31" fmla="*/ 6 h 130"/>
                <a:gd name="T32" fmla="*/ 119 w 237"/>
                <a:gd name="T33" fmla="*/ 29 h 130"/>
                <a:gd name="T34" fmla="*/ 105 w 237"/>
                <a:gd name="T35" fmla="*/ 37 h 130"/>
                <a:gd name="T36" fmla="*/ 83 w 237"/>
                <a:gd name="T37" fmla="*/ 5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0"/>
                <a:gd name="T59" fmla="*/ 237 w 237"/>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0">
                  <a:moveTo>
                    <a:pt x="83" y="50"/>
                  </a:moveTo>
                  <a:lnTo>
                    <a:pt x="53" y="65"/>
                  </a:lnTo>
                  <a:lnTo>
                    <a:pt x="19" y="88"/>
                  </a:lnTo>
                  <a:lnTo>
                    <a:pt x="13" y="96"/>
                  </a:lnTo>
                  <a:lnTo>
                    <a:pt x="0" y="108"/>
                  </a:lnTo>
                  <a:lnTo>
                    <a:pt x="23" y="123"/>
                  </a:lnTo>
                  <a:lnTo>
                    <a:pt x="61" y="129"/>
                  </a:lnTo>
                  <a:lnTo>
                    <a:pt x="100" y="116"/>
                  </a:lnTo>
                  <a:lnTo>
                    <a:pt x="132" y="107"/>
                  </a:lnTo>
                  <a:lnTo>
                    <a:pt x="198" y="74"/>
                  </a:lnTo>
                  <a:lnTo>
                    <a:pt x="218" y="55"/>
                  </a:lnTo>
                  <a:lnTo>
                    <a:pt x="228" y="39"/>
                  </a:lnTo>
                  <a:lnTo>
                    <a:pt x="236" y="12"/>
                  </a:lnTo>
                  <a:lnTo>
                    <a:pt x="214" y="1"/>
                  </a:lnTo>
                  <a:lnTo>
                    <a:pt x="196" y="0"/>
                  </a:lnTo>
                  <a:lnTo>
                    <a:pt x="172" y="6"/>
                  </a:lnTo>
                  <a:lnTo>
                    <a:pt x="119" y="29"/>
                  </a:lnTo>
                  <a:lnTo>
                    <a:pt x="105" y="37"/>
                  </a:lnTo>
                  <a:lnTo>
                    <a:pt x="83" y="5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13" name="Freeform 360">
              <a:extLst>
                <a:ext uri="{FF2B5EF4-FFF2-40B4-BE49-F238E27FC236}">
                  <a16:creationId xmlns:a16="http://schemas.microsoft.com/office/drawing/2014/main" id="{BC1E6E32-A46E-C514-14A4-89977D094722}"/>
                </a:ext>
              </a:extLst>
            </p:cNvPr>
            <p:cNvSpPr>
              <a:spLocks/>
            </p:cNvSpPr>
            <p:nvPr/>
          </p:nvSpPr>
          <p:spPr bwMode="auto">
            <a:xfrm>
              <a:off x="3167" y="3457"/>
              <a:ext cx="135" cy="68"/>
            </a:xfrm>
            <a:custGeom>
              <a:avLst/>
              <a:gdLst>
                <a:gd name="T0" fmla="*/ 129 w 135"/>
                <a:gd name="T1" fmla="*/ 6 h 68"/>
                <a:gd name="T2" fmla="*/ 118 w 135"/>
                <a:gd name="T3" fmla="*/ 0 h 68"/>
                <a:gd name="T4" fmla="*/ 87 w 135"/>
                <a:gd name="T5" fmla="*/ 9 h 68"/>
                <a:gd name="T6" fmla="*/ 41 w 135"/>
                <a:gd name="T7" fmla="*/ 27 h 68"/>
                <a:gd name="T8" fmla="*/ 0 w 135"/>
                <a:gd name="T9" fmla="*/ 56 h 68"/>
                <a:gd name="T10" fmla="*/ 4 w 135"/>
                <a:gd name="T11" fmla="*/ 67 h 68"/>
                <a:gd name="T12" fmla="*/ 54 w 135"/>
                <a:gd name="T13" fmla="*/ 62 h 68"/>
                <a:gd name="T14" fmla="*/ 78 w 135"/>
                <a:gd name="T15" fmla="*/ 53 h 68"/>
                <a:gd name="T16" fmla="*/ 100 w 135"/>
                <a:gd name="T17" fmla="*/ 44 h 68"/>
                <a:gd name="T18" fmla="*/ 134 w 135"/>
                <a:gd name="T19" fmla="*/ 17 h 68"/>
                <a:gd name="T20" fmla="*/ 129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129" y="6"/>
                  </a:moveTo>
                  <a:lnTo>
                    <a:pt x="118" y="0"/>
                  </a:lnTo>
                  <a:lnTo>
                    <a:pt x="87" y="9"/>
                  </a:lnTo>
                  <a:lnTo>
                    <a:pt x="41" y="27"/>
                  </a:lnTo>
                  <a:lnTo>
                    <a:pt x="0" y="56"/>
                  </a:lnTo>
                  <a:lnTo>
                    <a:pt x="4" y="67"/>
                  </a:lnTo>
                  <a:lnTo>
                    <a:pt x="54" y="62"/>
                  </a:lnTo>
                  <a:lnTo>
                    <a:pt x="78" y="53"/>
                  </a:lnTo>
                  <a:lnTo>
                    <a:pt x="100" y="44"/>
                  </a:lnTo>
                  <a:lnTo>
                    <a:pt x="134" y="17"/>
                  </a:lnTo>
                  <a:lnTo>
                    <a:pt x="12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81" name="Group 361">
            <a:extLst>
              <a:ext uri="{FF2B5EF4-FFF2-40B4-BE49-F238E27FC236}">
                <a16:creationId xmlns:a16="http://schemas.microsoft.com/office/drawing/2014/main" id="{03E927F8-E5FB-B866-799F-CD3BDB160614}"/>
              </a:ext>
            </a:extLst>
          </p:cNvPr>
          <p:cNvGrpSpPr>
            <a:grpSpLocks/>
          </p:cNvGrpSpPr>
          <p:nvPr/>
        </p:nvGrpSpPr>
        <p:grpSpPr bwMode="auto">
          <a:xfrm>
            <a:off x="6500814" y="5773738"/>
            <a:ext cx="401637" cy="158750"/>
            <a:chOff x="3127" y="3485"/>
            <a:chExt cx="253" cy="100"/>
          </a:xfrm>
        </p:grpSpPr>
        <p:sp>
          <p:nvSpPr>
            <p:cNvPr id="86510" name="Freeform 362">
              <a:extLst>
                <a:ext uri="{FF2B5EF4-FFF2-40B4-BE49-F238E27FC236}">
                  <a16:creationId xmlns:a16="http://schemas.microsoft.com/office/drawing/2014/main" id="{26788B65-1C67-688F-0254-4B5096CD828A}"/>
                </a:ext>
              </a:extLst>
            </p:cNvPr>
            <p:cNvSpPr>
              <a:spLocks/>
            </p:cNvSpPr>
            <p:nvPr/>
          </p:nvSpPr>
          <p:spPr bwMode="auto">
            <a:xfrm>
              <a:off x="3127" y="3485"/>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11" name="Freeform 363">
              <a:extLst>
                <a:ext uri="{FF2B5EF4-FFF2-40B4-BE49-F238E27FC236}">
                  <a16:creationId xmlns:a16="http://schemas.microsoft.com/office/drawing/2014/main" id="{19819155-DAC5-C5CA-21AF-E7026C63A91B}"/>
                </a:ext>
              </a:extLst>
            </p:cNvPr>
            <p:cNvSpPr>
              <a:spLocks/>
            </p:cNvSpPr>
            <p:nvPr/>
          </p:nvSpPr>
          <p:spPr bwMode="auto">
            <a:xfrm>
              <a:off x="3197" y="3520"/>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82" name="Group 364">
            <a:extLst>
              <a:ext uri="{FF2B5EF4-FFF2-40B4-BE49-F238E27FC236}">
                <a16:creationId xmlns:a16="http://schemas.microsoft.com/office/drawing/2014/main" id="{461680BD-6136-8718-8E1F-D8F3514B1E16}"/>
              </a:ext>
            </a:extLst>
          </p:cNvPr>
          <p:cNvGrpSpPr>
            <a:grpSpLocks/>
          </p:cNvGrpSpPr>
          <p:nvPr/>
        </p:nvGrpSpPr>
        <p:grpSpPr bwMode="auto">
          <a:xfrm>
            <a:off x="9064626" y="5122863"/>
            <a:ext cx="373063" cy="271462"/>
            <a:chOff x="4742" y="3075"/>
            <a:chExt cx="235" cy="171"/>
          </a:xfrm>
        </p:grpSpPr>
        <p:sp>
          <p:nvSpPr>
            <p:cNvPr id="86508" name="Freeform 365">
              <a:extLst>
                <a:ext uri="{FF2B5EF4-FFF2-40B4-BE49-F238E27FC236}">
                  <a16:creationId xmlns:a16="http://schemas.microsoft.com/office/drawing/2014/main" id="{A728C67A-15F2-D0F6-53F5-445EAFF660C2}"/>
                </a:ext>
              </a:extLst>
            </p:cNvPr>
            <p:cNvSpPr>
              <a:spLocks/>
            </p:cNvSpPr>
            <p:nvPr/>
          </p:nvSpPr>
          <p:spPr bwMode="auto">
            <a:xfrm>
              <a:off x="4742" y="3075"/>
              <a:ext cx="235" cy="171"/>
            </a:xfrm>
            <a:custGeom>
              <a:avLst/>
              <a:gdLst>
                <a:gd name="T0" fmla="*/ 78 w 235"/>
                <a:gd name="T1" fmla="*/ 56 h 171"/>
                <a:gd name="T2" fmla="*/ 48 w 235"/>
                <a:gd name="T3" fmla="*/ 72 h 171"/>
                <a:gd name="T4" fmla="*/ 16 w 235"/>
                <a:gd name="T5" fmla="*/ 101 h 171"/>
                <a:gd name="T6" fmla="*/ 12 w 235"/>
                <a:gd name="T7" fmla="*/ 112 h 171"/>
                <a:gd name="T8" fmla="*/ 0 w 235"/>
                <a:gd name="T9" fmla="*/ 129 h 171"/>
                <a:gd name="T10" fmla="*/ 29 w 235"/>
                <a:gd name="T11" fmla="*/ 155 h 171"/>
                <a:gd name="T12" fmla="*/ 70 w 235"/>
                <a:gd name="T13" fmla="*/ 170 h 171"/>
                <a:gd name="T14" fmla="*/ 109 w 235"/>
                <a:gd name="T15" fmla="*/ 158 h 171"/>
                <a:gd name="T16" fmla="*/ 141 w 235"/>
                <a:gd name="T17" fmla="*/ 150 h 171"/>
                <a:gd name="T18" fmla="*/ 206 w 235"/>
                <a:gd name="T19" fmla="*/ 112 h 171"/>
                <a:gd name="T20" fmla="*/ 223 w 235"/>
                <a:gd name="T21" fmla="*/ 88 h 171"/>
                <a:gd name="T22" fmla="*/ 231 w 235"/>
                <a:gd name="T23" fmla="*/ 64 h 171"/>
                <a:gd name="T24" fmla="*/ 234 w 235"/>
                <a:gd name="T25" fmla="*/ 25 h 171"/>
                <a:gd name="T26" fmla="*/ 208 w 235"/>
                <a:gd name="T27" fmla="*/ 5 h 171"/>
                <a:gd name="T28" fmla="*/ 189 w 235"/>
                <a:gd name="T29" fmla="*/ 0 h 171"/>
                <a:gd name="T30" fmla="*/ 164 w 235"/>
                <a:gd name="T31" fmla="*/ 5 h 171"/>
                <a:gd name="T32" fmla="*/ 112 w 235"/>
                <a:gd name="T33" fmla="*/ 30 h 171"/>
                <a:gd name="T34" fmla="*/ 98 w 235"/>
                <a:gd name="T35" fmla="*/ 39 h 171"/>
                <a:gd name="T36" fmla="*/ 78 w 235"/>
                <a:gd name="T37" fmla="*/ 56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171"/>
                <a:gd name="T59" fmla="*/ 235 w 235"/>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171">
                  <a:moveTo>
                    <a:pt x="78" y="56"/>
                  </a:moveTo>
                  <a:lnTo>
                    <a:pt x="48" y="72"/>
                  </a:lnTo>
                  <a:lnTo>
                    <a:pt x="16" y="101"/>
                  </a:lnTo>
                  <a:lnTo>
                    <a:pt x="12" y="112"/>
                  </a:lnTo>
                  <a:lnTo>
                    <a:pt x="0" y="129"/>
                  </a:lnTo>
                  <a:lnTo>
                    <a:pt x="29" y="155"/>
                  </a:lnTo>
                  <a:lnTo>
                    <a:pt x="70" y="170"/>
                  </a:lnTo>
                  <a:lnTo>
                    <a:pt x="109" y="158"/>
                  </a:lnTo>
                  <a:lnTo>
                    <a:pt x="141" y="150"/>
                  </a:lnTo>
                  <a:lnTo>
                    <a:pt x="206" y="112"/>
                  </a:lnTo>
                  <a:lnTo>
                    <a:pt x="223" y="88"/>
                  </a:lnTo>
                  <a:lnTo>
                    <a:pt x="231" y="64"/>
                  </a:lnTo>
                  <a:lnTo>
                    <a:pt x="234" y="25"/>
                  </a:lnTo>
                  <a:lnTo>
                    <a:pt x="208" y="5"/>
                  </a:lnTo>
                  <a:lnTo>
                    <a:pt x="189" y="0"/>
                  </a:lnTo>
                  <a:lnTo>
                    <a:pt x="164" y="5"/>
                  </a:lnTo>
                  <a:lnTo>
                    <a:pt x="112" y="30"/>
                  </a:lnTo>
                  <a:lnTo>
                    <a:pt x="98" y="39"/>
                  </a:lnTo>
                  <a:lnTo>
                    <a:pt x="78" y="5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09" name="Freeform 366">
              <a:extLst>
                <a:ext uri="{FF2B5EF4-FFF2-40B4-BE49-F238E27FC236}">
                  <a16:creationId xmlns:a16="http://schemas.microsoft.com/office/drawing/2014/main" id="{6967E523-2F7F-3FBF-3E38-3B1D7D70C6DA}"/>
                </a:ext>
              </a:extLst>
            </p:cNvPr>
            <p:cNvSpPr>
              <a:spLocks/>
            </p:cNvSpPr>
            <p:nvPr/>
          </p:nvSpPr>
          <p:spPr bwMode="auto">
            <a:xfrm>
              <a:off x="4783" y="3133"/>
              <a:ext cx="138" cy="82"/>
            </a:xfrm>
            <a:custGeom>
              <a:avLst/>
              <a:gdLst>
                <a:gd name="T0" fmla="*/ 130 w 138"/>
                <a:gd name="T1" fmla="*/ 12 h 82"/>
                <a:gd name="T2" fmla="*/ 117 w 138"/>
                <a:gd name="T3" fmla="*/ 0 h 82"/>
                <a:gd name="T4" fmla="*/ 84 w 138"/>
                <a:gd name="T5" fmla="*/ 9 h 82"/>
                <a:gd name="T6" fmla="*/ 39 w 138"/>
                <a:gd name="T7" fmla="*/ 26 h 82"/>
                <a:gd name="T8" fmla="*/ 0 w 138"/>
                <a:gd name="T9" fmla="*/ 63 h 82"/>
                <a:gd name="T10" fmla="*/ 7 w 138"/>
                <a:gd name="T11" fmla="*/ 81 h 82"/>
                <a:gd name="T12" fmla="*/ 60 w 138"/>
                <a:gd name="T13" fmla="*/ 81 h 82"/>
                <a:gd name="T14" fmla="*/ 83 w 138"/>
                <a:gd name="T15" fmla="*/ 72 h 82"/>
                <a:gd name="T16" fmla="*/ 106 w 138"/>
                <a:gd name="T17" fmla="*/ 64 h 82"/>
                <a:gd name="T18" fmla="*/ 137 w 138"/>
                <a:gd name="T19" fmla="*/ 30 h 82"/>
                <a:gd name="T20" fmla="*/ 130 w 138"/>
                <a:gd name="T21" fmla="*/ 12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82"/>
                <a:gd name="T35" fmla="*/ 138 w 138"/>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82">
                  <a:moveTo>
                    <a:pt x="130" y="12"/>
                  </a:moveTo>
                  <a:lnTo>
                    <a:pt x="117" y="0"/>
                  </a:lnTo>
                  <a:lnTo>
                    <a:pt x="84" y="9"/>
                  </a:lnTo>
                  <a:lnTo>
                    <a:pt x="39" y="26"/>
                  </a:lnTo>
                  <a:lnTo>
                    <a:pt x="0" y="63"/>
                  </a:lnTo>
                  <a:lnTo>
                    <a:pt x="7" y="81"/>
                  </a:lnTo>
                  <a:lnTo>
                    <a:pt x="60" y="81"/>
                  </a:lnTo>
                  <a:lnTo>
                    <a:pt x="83" y="72"/>
                  </a:lnTo>
                  <a:lnTo>
                    <a:pt x="106" y="64"/>
                  </a:lnTo>
                  <a:lnTo>
                    <a:pt x="137" y="30"/>
                  </a:lnTo>
                  <a:lnTo>
                    <a:pt x="130" y="12"/>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83" name="Group 367">
            <a:extLst>
              <a:ext uri="{FF2B5EF4-FFF2-40B4-BE49-F238E27FC236}">
                <a16:creationId xmlns:a16="http://schemas.microsoft.com/office/drawing/2014/main" id="{9AC0FC6E-B21B-D68A-0FCE-CE519381B9D6}"/>
              </a:ext>
            </a:extLst>
          </p:cNvPr>
          <p:cNvGrpSpPr>
            <a:grpSpLocks/>
          </p:cNvGrpSpPr>
          <p:nvPr/>
        </p:nvGrpSpPr>
        <p:grpSpPr bwMode="auto">
          <a:xfrm>
            <a:off x="9344025" y="5002214"/>
            <a:ext cx="285750" cy="344487"/>
            <a:chOff x="4918" y="2999"/>
            <a:chExt cx="180" cy="217"/>
          </a:xfrm>
        </p:grpSpPr>
        <p:sp>
          <p:nvSpPr>
            <p:cNvPr id="86506" name="Freeform 368">
              <a:extLst>
                <a:ext uri="{FF2B5EF4-FFF2-40B4-BE49-F238E27FC236}">
                  <a16:creationId xmlns:a16="http://schemas.microsoft.com/office/drawing/2014/main" id="{3047CC28-0B14-B95C-950B-DA155D888629}"/>
                </a:ext>
              </a:extLst>
            </p:cNvPr>
            <p:cNvSpPr>
              <a:spLocks/>
            </p:cNvSpPr>
            <p:nvPr/>
          </p:nvSpPr>
          <p:spPr bwMode="auto">
            <a:xfrm>
              <a:off x="4918" y="2999"/>
              <a:ext cx="180" cy="217"/>
            </a:xfrm>
            <a:custGeom>
              <a:avLst/>
              <a:gdLst>
                <a:gd name="T0" fmla="*/ 17 w 180"/>
                <a:gd name="T1" fmla="*/ 86 h 217"/>
                <a:gd name="T2" fmla="*/ 4 w 180"/>
                <a:gd name="T3" fmla="*/ 110 h 217"/>
                <a:gd name="T4" fmla="*/ 0 w 180"/>
                <a:gd name="T5" fmla="*/ 150 h 217"/>
                <a:gd name="T6" fmla="*/ 4 w 180"/>
                <a:gd name="T7" fmla="*/ 163 h 217"/>
                <a:gd name="T8" fmla="*/ 9 w 180"/>
                <a:gd name="T9" fmla="*/ 184 h 217"/>
                <a:gd name="T10" fmla="*/ 57 w 180"/>
                <a:gd name="T11" fmla="*/ 209 h 217"/>
                <a:gd name="T12" fmla="*/ 106 w 180"/>
                <a:gd name="T13" fmla="*/ 216 h 217"/>
                <a:gd name="T14" fmla="*/ 132 w 180"/>
                <a:gd name="T15" fmla="*/ 195 h 217"/>
                <a:gd name="T16" fmla="*/ 153 w 180"/>
                <a:gd name="T17" fmla="*/ 178 h 217"/>
                <a:gd name="T18" fmla="*/ 179 w 180"/>
                <a:gd name="T19" fmla="*/ 122 h 217"/>
                <a:gd name="T20" fmla="*/ 175 w 180"/>
                <a:gd name="T21" fmla="*/ 93 h 217"/>
                <a:gd name="T22" fmla="*/ 161 w 180"/>
                <a:gd name="T23" fmla="*/ 62 h 217"/>
                <a:gd name="T24" fmla="*/ 131 w 180"/>
                <a:gd name="T25" fmla="*/ 18 h 217"/>
                <a:gd name="T26" fmla="*/ 91 w 180"/>
                <a:gd name="T27" fmla="*/ 1 h 217"/>
                <a:gd name="T28" fmla="*/ 68 w 180"/>
                <a:gd name="T29" fmla="*/ 0 h 217"/>
                <a:gd name="T30" fmla="*/ 52 w 180"/>
                <a:gd name="T31" fmla="*/ 11 h 217"/>
                <a:gd name="T32" fmla="*/ 25 w 180"/>
                <a:gd name="T33" fmla="*/ 49 h 217"/>
                <a:gd name="T34" fmla="*/ 21 w 180"/>
                <a:gd name="T35" fmla="*/ 63 h 217"/>
                <a:gd name="T36" fmla="*/ 17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7" y="86"/>
                  </a:moveTo>
                  <a:lnTo>
                    <a:pt x="4" y="110"/>
                  </a:lnTo>
                  <a:lnTo>
                    <a:pt x="0" y="150"/>
                  </a:lnTo>
                  <a:lnTo>
                    <a:pt x="4" y="163"/>
                  </a:lnTo>
                  <a:lnTo>
                    <a:pt x="9" y="184"/>
                  </a:lnTo>
                  <a:lnTo>
                    <a:pt x="57" y="209"/>
                  </a:lnTo>
                  <a:lnTo>
                    <a:pt x="106" y="216"/>
                  </a:lnTo>
                  <a:lnTo>
                    <a:pt x="132" y="195"/>
                  </a:lnTo>
                  <a:lnTo>
                    <a:pt x="153" y="178"/>
                  </a:lnTo>
                  <a:lnTo>
                    <a:pt x="179" y="122"/>
                  </a:lnTo>
                  <a:lnTo>
                    <a:pt x="175" y="93"/>
                  </a:lnTo>
                  <a:lnTo>
                    <a:pt x="161" y="62"/>
                  </a:lnTo>
                  <a:lnTo>
                    <a:pt x="131" y="18"/>
                  </a:lnTo>
                  <a:lnTo>
                    <a:pt x="91" y="1"/>
                  </a:lnTo>
                  <a:lnTo>
                    <a:pt x="68" y="0"/>
                  </a:lnTo>
                  <a:lnTo>
                    <a:pt x="52" y="11"/>
                  </a:lnTo>
                  <a:lnTo>
                    <a:pt x="25" y="49"/>
                  </a:lnTo>
                  <a:lnTo>
                    <a:pt x="21" y="63"/>
                  </a:lnTo>
                  <a:lnTo>
                    <a:pt x="17"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07" name="Freeform 369">
              <a:extLst>
                <a:ext uri="{FF2B5EF4-FFF2-40B4-BE49-F238E27FC236}">
                  <a16:creationId xmlns:a16="http://schemas.microsoft.com/office/drawing/2014/main" id="{2CBDE50C-8644-22DE-B476-80B63D5AEE7B}"/>
                </a:ext>
              </a:extLst>
            </p:cNvPr>
            <p:cNvSpPr>
              <a:spLocks/>
            </p:cNvSpPr>
            <p:nvPr/>
          </p:nvSpPr>
          <p:spPr bwMode="auto">
            <a:xfrm>
              <a:off x="4957" y="3072"/>
              <a:ext cx="96" cy="115"/>
            </a:xfrm>
            <a:custGeom>
              <a:avLst/>
              <a:gdLst>
                <a:gd name="T0" fmla="*/ 73 w 96"/>
                <a:gd name="T1" fmla="*/ 10 h 115"/>
                <a:gd name="T2" fmla="*/ 52 w 96"/>
                <a:gd name="T3" fmla="*/ 0 h 115"/>
                <a:gd name="T4" fmla="*/ 30 w 96"/>
                <a:gd name="T5" fmla="*/ 16 h 115"/>
                <a:gd name="T6" fmla="*/ 4 w 96"/>
                <a:gd name="T7" fmla="*/ 45 h 115"/>
                <a:gd name="T8" fmla="*/ 0 w 96"/>
                <a:gd name="T9" fmla="*/ 95 h 115"/>
                <a:gd name="T10" fmla="*/ 22 w 96"/>
                <a:gd name="T11" fmla="*/ 114 h 115"/>
                <a:gd name="T12" fmla="*/ 70 w 96"/>
                <a:gd name="T13" fmla="*/ 103 h 115"/>
                <a:gd name="T14" fmla="*/ 83 w 96"/>
                <a:gd name="T15" fmla="*/ 88 h 115"/>
                <a:gd name="T16" fmla="*/ 95 w 96"/>
                <a:gd name="T17" fmla="*/ 73 h 115"/>
                <a:gd name="T18" fmla="*/ 95 w 96"/>
                <a:gd name="T19" fmla="*/ 29 h 115"/>
                <a:gd name="T20" fmla="*/ 73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73" y="10"/>
                  </a:moveTo>
                  <a:lnTo>
                    <a:pt x="52" y="0"/>
                  </a:lnTo>
                  <a:lnTo>
                    <a:pt x="30" y="16"/>
                  </a:lnTo>
                  <a:lnTo>
                    <a:pt x="4" y="45"/>
                  </a:lnTo>
                  <a:lnTo>
                    <a:pt x="0" y="95"/>
                  </a:lnTo>
                  <a:lnTo>
                    <a:pt x="22" y="114"/>
                  </a:lnTo>
                  <a:lnTo>
                    <a:pt x="70" y="103"/>
                  </a:lnTo>
                  <a:lnTo>
                    <a:pt x="83" y="88"/>
                  </a:lnTo>
                  <a:lnTo>
                    <a:pt x="95" y="73"/>
                  </a:lnTo>
                  <a:lnTo>
                    <a:pt x="95" y="29"/>
                  </a:lnTo>
                  <a:lnTo>
                    <a:pt x="73"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84" name="Group 370">
            <a:extLst>
              <a:ext uri="{FF2B5EF4-FFF2-40B4-BE49-F238E27FC236}">
                <a16:creationId xmlns:a16="http://schemas.microsoft.com/office/drawing/2014/main" id="{DC149707-115B-75DF-D92D-4D69BC6F5F32}"/>
              </a:ext>
            </a:extLst>
          </p:cNvPr>
          <p:cNvGrpSpPr>
            <a:grpSpLocks/>
          </p:cNvGrpSpPr>
          <p:nvPr/>
        </p:nvGrpSpPr>
        <p:grpSpPr bwMode="auto">
          <a:xfrm>
            <a:off x="9080500" y="5249863"/>
            <a:ext cx="376238" cy="207962"/>
            <a:chOff x="4752" y="3155"/>
            <a:chExt cx="237" cy="131"/>
          </a:xfrm>
        </p:grpSpPr>
        <p:sp>
          <p:nvSpPr>
            <p:cNvPr id="86504" name="Freeform 371">
              <a:extLst>
                <a:ext uri="{FF2B5EF4-FFF2-40B4-BE49-F238E27FC236}">
                  <a16:creationId xmlns:a16="http://schemas.microsoft.com/office/drawing/2014/main" id="{01E9DED3-28E9-0A0B-CCE6-C415FD2C006E}"/>
                </a:ext>
              </a:extLst>
            </p:cNvPr>
            <p:cNvSpPr>
              <a:spLocks/>
            </p:cNvSpPr>
            <p:nvPr/>
          </p:nvSpPr>
          <p:spPr bwMode="auto">
            <a:xfrm>
              <a:off x="4752" y="3155"/>
              <a:ext cx="237" cy="131"/>
            </a:xfrm>
            <a:custGeom>
              <a:avLst/>
              <a:gdLst>
                <a:gd name="T0" fmla="*/ 83 w 237"/>
                <a:gd name="T1" fmla="*/ 51 h 131"/>
                <a:gd name="T2" fmla="*/ 53 w 237"/>
                <a:gd name="T3" fmla="*/ 66 h 131"/>
                <a:gd name="T4" fmla="*/ 19 w 237"/>
                <a:gd name="T5" fmla="*/ 90 h 131"/>
                <a:gd name="T6" fmla="*/ 13 w 237"/>
                <a:gd name="T7" fmla="*/ 98 h 131"/>
                <a:gd name="T8" fmla="*/ 0 w 237"/>
                <a:gd name="T9" fmla="*/ 110 h 131"/>
                <a:gd name="T10" fmla="*/ 23 w 237"/>
                <a:gd name="T11" fmla="*/ 125 h 131"/>
                <a:gd name="T12" fmla="*/ 61 w 237"/>
                <a:gd name="T13" fmla="*/ 130 h 131"/>
                <a:gd name="T14" fmla="*/ 100 w 237"/>
                <a:gd name="T15" fmla="*/ 117 h 131"/>
                <a:gd name="T16" fmla="*/ 132 w 237"/>
                <a:gd name="T17" fmla="*/ 108 h 131"/>
                <a:gd name="T18" fmla="*/ 198 w 237"/>
                <a:gd name="T19" fmla="*/ 74 h 131"/>
                <a:gd name="T20" fmla="*/ 218 w 237"/>
                <a:gd name="T21" fmla="*/ 55 h 131"/>
                <a:gd name="T22" fmla="*/ 228 w 237"/>
                <a:gd name="T23" fmla="*/ 39 h 131"/>
                <a:gd name="T24" fmla="*/ 236 w 237"/>
                <a:gd name="T25" fmla="*/ 12 h 131"/>
                <a:gd name="T26" fmla="*/ 214 w 237"/>
                <a:gd name="T27" fmla="*/ 1 h 131"/>
                <a:gd name="T28" fmla="*/ 196 w 237"/>
                <a:gd name="T29" fmla="*/ 0 h 131"/>
                <a:gd name="T30" fmla="*/ 172 w 237"/>
                <a:gd name="T31" fmla="*/ 7 h 131"/>
                <a:gd name="T32" fmla="*/ 119 w 237"/>
                <a:gd name="T33" fmla="*/ 30 h 131"/>
                <a:gd name="T34" fmla="*/ 105 w 237"/>
                <a:gd name="T35" fmla="*/ 38 h 131"/>
                <a:gd name="T36" fmla="*/ 83 w 237"/>
                <a:gd name="T37" fmla="*/ 51 h 1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1"/>
                <a:gd name="T59" fmla="*/ 237 w 237"/>
                <a:gd name="T60" fmla="*/ 131 h 1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1">
                  <a:moveTo>
                    <a:pt x="83" y="51"/>
                  </a:moveTo>
                  <a:lnTo>
                    <a:pt x="53" y="66"/>
                  </a:lnTo>
                  <a:lnTo>
                    <a:pt x="19" y="90"/>
                  </a:lnTo>
                  <a:lnTo>
                    <a:pt x="13" y="98"/>
                  </a:lnTo>
                  <a:lnTo>
                    <a:pt x="0" y="110"/>
                  </a:lnTo>
                  <a:lnTo>
                    <a:pt x="23" y="125"/>
                  </a:lnTo>
                  <a:lnTo>
                    <a:pt x="61" y="130"/>
                  </a:lnTo>
                  <a:lnTo>
                    <a:pt x="100" y="117"/>
                  </a:lnTo>
                  <a:lnTo>
                    <a:pt x="132" y="108"/>
                  </a:lnTo>
                  <a:lnTo>
                    <a:pt x="198" y="74"/>
                  </a:lnTo>
                  <a:lnTo>
                    <a:pt x="218" y="55"/>
                  </a:lnTo>
                  <a:lnTo>
                    <a:pt x="228" y="39"/>
                  </a:lnTo>
                  <a:lnTo>
                    <a:pt x="236" y="12"/>
                  </a:lnTo>
                  <a:lnTo>
                    <a:pt x="214" y="1"/>
                  </a:lnTo>
                  <a:lnTo>
                    <a:pt x="196" y="0"/>
                  </a:lnTo>
                  <a:lnTo>
                    <a:pt x="172" y="7"/>
                  </a:lnTo>
                  <a:lnTo>
                    <a:pt x="119" y="30"/>
                  </a:lnTo>
                  <a:lnTo>
                    <a:pt x="105" y="38"/>
                  </a:lnTo>
                  <a:lnTo>
                    <a:pt x="83" y="51"/>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05" name="Freeform 372">
              <a:extLst>
                <a:ext uri="{FF2B5EF4-FFF2-40B4-BE49-F238E27FC236}">
                  <a16:creationId xmlns:a16="http://schemas.microsoft.com/office/drawing/2014/main" id="{29509010-C04A-BDC4-5593-DBC6C3F5E6BF}"/>
                </a:ext>
              </a:extLst>
            </p:cNvPr>
            <p:cNvSpPr>
              <a:spLocks/>
            </p:cNvSpPr>
            <p:nvPr/>
          </p:nvSpPr>
          <p:spPr bwMode="auto">
            <a:xfrm>
              <a:off x="4793" y="3199"/>
              <a:ext cx="135" cy="68"/>
            </a:xfrm>
            <a:custGeom>
              <a:avLst/>
              <a:gdLst>
                <a:gd name="T0" fmla="*/ 129 w 135"/>
                <a:gd name="T1" fmla="*/ 6 h 68"/>
                <a:gd name="T2" fmla="*/ 118 w 135"/>
                <a:gd name="T3" fmla="*/ 0 h 68"/>
                <a:gd name="T4" fmla="*/ 87 w 135"/>
                <a:gd name="T5" fmla="*/ 9 h 68"/>
                <a:gd name="T6" fmla="*/ 41 w 135"/>
                <a:gd name="T7" fmla="*/ 27 h 68"/>
                <a:gd name="T8" fmla="*/ 0 w 135"/>
                <a:gd name="T9" fmla="*/ 56 h 68"/>
                <a:gd name="T10" fmla="*/ 4 w 135"/>
                <a:gd name="T11" fmla="*/ 67 h 68"/>
                <a:gd name="T12" fmla="*/ 54 w 135"/>
                <a:gd name="T13" fmla="*/ 62 h 68"/>
                <a:gd name="T14" fmla="*/ 78 w 135"/>
                <a:gd name="T15" fmla="*/ 53 h 68"/>
                <a:gd name="T16" fmla="*/ 100 w 135"/>
                <a:gd name="T17" fmla="*/ 44 h 68"/>
                <a:gd name="T18" fmla="*/ 134 w 135"/>
                <a:gd name="T19" fmla="*/ 17 h 68"/>
                <a:gd name="T20" fmla="*/ 129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129" y="6"/>
                  </a:moveTo>
                  <a:lnTo>
                    <a:pt x="118" y="0"/>
                  </a:lnTo>
                  <a:lnTo>
                    <a:pt x="87" y="9"/>
                  </a:lnTo>
                  <a:lnTo>
                    <a:pt x="41" y="27"/>
                  </a:lnTo>
                  <a:lnTo>
                    <a:pt x="0" y="56"/>
                  </a:lnTo>
                  <a:lnTo>
                    <a:pt x="4" y="67"/>
                  </a:lnTo>
                  <a:lnTo>
                    <a:pt x="54" y="62"/>
                  </a:lnTo>
                  <a:lnTo>
                    <a:pt x="78" y="53"/>
                  </a:lnTo>
                  <a:lnTo>
                    <a:pt x="100" y="44"/>
                  </a:lnTo>
                  <a:lnTo>
                    <a:pt x="134" y="17"/>
                  </a:lnTo>
                  <a:lnTo>
                    <a:pt x="12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sp>
        <p:nvSpPr>
          <p:cNvPr id="86085" name="Freeform 373">
            <a:extLst>
              <a:ext uri="{FF2B5EF4-FFF2-40B4-BE49-F238E27FC236}">
                <a16:creationId xmlns:a16="http://schemas.microsoft.com/office/drawing/2014/main" id="{2E2A9ED8-43E5-991A-9EFC-6E23FF6E3FB5}"/>
              </a:ext>
            </a:extLst>
          </p:cNvPr>
          <p:cNvSpPr>
            <a:spLocks/>
          </p:cNvSpPr>
          <p:nvPr/>
        </p:nvSpPr>
        <p:spPr bwMode="auto">
          <a:xfrm>
            <a:off x="8697914" y="5387975"/>
            <a:ext cx="407987" cy="203200"/>
          </a:xfrm>
          <a:custGeom>
            <a:avLst/>
            <a:gdLst>
              <a:gd name="T0" fmla="*/ 2147483646 w 257"/>
              <a:gd name="T1" fmla="*/ 2147483646 h 128"/>
              <a:gd name="T2" fmla="*/ 2147483646 w 257"/>
              <a:gd name="T3" fmla="*/ 2147483646 h 128"/>
              <a:gd name="T4" fmla="*/ 2147483646 w 257"/>
              <a:gd name="T5" fmla="*/ 2147483646 h 128"/>
              <a:gd name="T6" fmla="*/ 2147483646 w 257"/>
              <a:gd name="T7" fmla="*/ 2147483646 h 128"/>
              <a:gd name="T8" fmla="*/ 0 w 257"/>
              <a:gd name="T9" fmla="*/ 2147483646 h 128"/>
              <a:gd name="T10" fmla="*/ 2147483646 w 257"/>
              <a:gd name="T11" fmla="*/ 2147483646 h 128"/>
              <a:gd name="T12" fmla="*/ 2147483646 w 257"/>
              <a:gd name="T13" fmla="*/ 2147483646 h 128"/>
              <a:gd name="T14" fmla="*/ 2147483646 w 257"/>
              <a:gd name="T15" fmla="*/ 2147483646 h 128"/>
              <a:gd name="T16" fmla="*/ 2147483646 w 257"/>
              <a:gd name="T17" fmla="*/ 2147483646 h 128"/>
              <a:gd name="T18" fmla="*/ 2147483646 w 257"/>
              <a:gd name="T19" fmla="*/ 2147483646 h 128"/>
              <a:gd name="T20" fmla="*/ 2147483646 w 257"/>
              <a:gd name="T21" fmla="*/ 2147483646 h 128"/>
              <a:gd name="T22" fmla="*/ 2147483646 w 257"/>
              <a:gd name="T23" fmla="*/ 2147483646 h 128"/>
              <a:gd name="T24" fmla="*/ 2147483646 w 257"/>
              <a:gd name="T25" fmla="*/ 2147483646 h 128"/>
              <a:gd name="T26" fmla="*/ 2147483646 w 257"/>
              <a:gd name="T27" fmla="*/ 2147483646 h 128"/>
              <a:gd name="T28" fmla="*/ 2147483646 w 257"/>
              <a:gd name="T29" fmla="*/ 2147483646 h 128"/>
              <a:gd name="T30" fmla="*/ 2147483646 w 257"/>
              <a:gd name="T31" fmla="*/ 0 h 128"/>
              <a:gd name="T32" fmla="*/ 2147483646 w 257"/>
              <a:gd name="T33" fmla="*/ 2147483646 h 128"/>
              <a:gd name="T34" fmla="*/ 2147483646 w 257"/>
              <a:gd name="T35" fmla="*/ 2147483646 h 128"/>
              <a:gd name="T36" fmla="*/ 2147483646 w 257"/>
              <a:gd name="T37" fmla="*/ 214748364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99" y="16"/>
                </a:moveTo>
                <a:lnTo>
                  <a:pt x="66" y="20"/>
                </a:lnTo>
                <a:lnTo>
                  <a:pt x="25" y="36"/>
                </a:lnTo>
                <a:lnTo>
                  <a:pt x="17" y="44"/>
                </a:lnTo>
                <a:lnTo>
                  <a:pt x="0" y="56"/>
                </a:lnTo>
                <a:lnTo>
                  <a:pt x="17" y="91"/>
                </a:lnTo>
                <a:lnTo>
                  <a:pt x="50" y="119"/>
                </a:lnTo>
                <a:lnTo>
                  <a:pt x="91" y="123"/>
                </a:lnTo>
                <a:lnTo>
                  <a:pt x="124" y="127"/>
                </a:lnTo>
                <a:lnTo>
                  <a:pt x="198" y="115"/>
                </a:lnTo>
                <a:lnTo>
                  <a:pt x="223" y="99"/>
                </a:lnTo>
                <a:lnTo>
                  <a:pt x="239" y="79"/>
                </a:lnTo>
                <a:lnTo>
                  <a:pt x="256" y="44"/>
                </a:lnTo>
                <a:lnTo>
                  <a:pt x="239" y="16"/>
                </a:lnTo>
                <a:lnTo>
                  <a:pt x="223" y="4"/>
                </a:lnTo>
                <a:lnTo>
                  <a:pt x="198" y="0"/>
                </a:lnTo>
                <a:lnTo>
                  <a:pt x="140" y="4"/>
                </a:lnTo>
                <a:lnTo>
                  <a:pt x="124" y="8"/>
                </a:lnTo>
                <a:lnTo>
                  <a:pt x="99"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086" name="Freeform 374">
            <a:extLst>
              <a:ext uri="{FF2B5EF4-FFF2-40B4-BE49-F238E27FC236}">
                <a16:creationId xmlns:a16="http://schemas.microsoft.com/office/drawing/2014/main" id="{B0BDC48E-E86B-6B71-A851-873414B9EC4D}"/>
              </a:ext>
            </a:extLst>
          </p:cNvPr>
          <p:cNvSpPr>
            <a:spLocks/>
          </p:cNvSpPr>
          <p:nvPr/>
        </p:nvSpPr>
        <p:spPr bwMode="auto">
          <a:xfrm>
            <a:off x="8764588" y="5457825"/>
            <a:ext cx="222250" cy="95250"/>
          </a:xfrm>
          <a:custGeom>
            <a:avLst/>
            <a:gdLst>
              <a:gd name="T0" fmla="*/ 2147483646 w 140"/>
              <a:gd name="T1" fmla="*/ 2147483646 h 60"/>
              <a:gd name="T2" fmla="*/ 2147483646 w 140"/>
              <a:gd name="T3" fmla="*/ 2147483646 h 60"/>
              <a:gd name="T4" fmla="*/ 2147483646 w 140"/>
              <a:gd name="T5" fmla="*/ 0 h 60"/>
              <a:gd name="T6" fmla="*/ 2147483646 w 140"/>
              <a:gd name="T7" fmla="*/ 0 h 60"/>
              <a:gd name="T8" fmla="*/ 0 w 140"/>
              <a:gd name="T9" fmla="*/ 2147483646 h 60"/>
              <a:gd name="T10" fmla="*/ 0 w 140"/>
              <a:gd name="T11" fmla="*/ 2147483646 h 60"/>
              <a:gd name="T12" fmla="*/ 2147483646 w 140"/>
              <a:gd name="T13" fmla="*/ 2147483646 h 60"/>
              <a:gd name="T14" fmla="*/ 2147483646 w 140"/>
              <a:gd name="T15" fmla="*/ 2147483646 h 60"/>
              <a:gd name="T16" fmla="*/ 2147483646 w 140"/>
              <a:gd name="T17" fmla="*/ 2147483646 h 60"/>
              <a:gd name="T18" fmla="*/ 2147483646 w 140"/>
              <a:gd name="T19" fmla="*/ 2147483646 h 60"/>
              <a:gd name="T20" fmla="*/ 2147483646 w 140"/>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139" y="20"/>
                </a:moveTo>
                <a:lnTo>
                  <a:pt x="131" y="4"/>
                </a:lnTo>
                <a:lnTo>
                  <a:pt x="98" y="0"/>
                </a:lnTo>
                <a:lnTo>
                  <a:pt x="49" y="0"/>
                </a:lnTo>
                <a:lnTo>
                  <a:pt x="0" y="20"/>
                </a:lnTo>
                <a:lnTo>
                  <a:pt x="0" y="39"/>
                </a:lnTo>
                <a:lnTo>
                  <a:pt x="49" y="59"/>
                </a:lnTo>
                <a:lnTo>
                  <a:pt x="74" y="59"/>
                </a:lnTo>
                <a:lnTo>
                  <a:pt x="98" y="59"/>
                </a:lnTo>
                <a:lnTo>
                  <a:pt x="139" y="39"/>
                </a:lnTo>
                <a:lnTo>
                  <a:pt x="139"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nvGrpSpPr>
          <p:cNvPr id="86087" name="Group 375">
            <a:extLst>
              <a:ext uri="{FF2B5EF4-FFF2-40B4-BE49-F238E27FC236}">
                <a16:creationId xmlns:a16="http://schemas.microsoft.com/office/drawing/2014/main" id="{502722E1-C2D7-BBCB-F4FB-C7B9CEF4C49D}"/>
              </a:ext>
            </a:extLst>
          </p:cNvPr>
          <p:cNvGrpSpPr>
            <a:grpSpLocks/>
          </p:cNvGrpSpPr>
          <p:nvPr/>
        </p:nvGrpSpPr>
        <p:grpSpPr bwMode="auto">
          <a:xfrm>
            <a:off x="8939214" y="5319713"/>
            <a:ext cx="327025" cy="296862"/>
            <a:chOff x="4663" y="3199"/>
            <a:chExt cx="206" cy="187"/>
          </a:xfrm>
        </p:grpSpPr>
        <p:sp>
          <p:nvSpPr>
            <p:cNvPr id="86502" name="Freeform 376">
              <a:extLst>
                <a:ext uri="{FF2B5EF4-FFF2-40B4-BE49-F238E27FC236}">
                  <a16:creationId xmlns:a16="http://schemas.microsoft.com/office/drawing/2014/main" id="{1DE6AAA9-6F15-4F67-A803-E5309DF7BB63}"/>
                </a:ext>
              </a:extLst>
            </p:cNvPr>
            <p:cNvSpPr>
              <a:spLocks/>
            </p:cNvSpPr>
            <p:nvPr/>
          </p:nvSpPr>
          <p:spPr bwMode="auto">
            <a:xfrm>
              <a:off x="4663" y="3199"/>
              <a:ext cx="206" cy="187"/>
            </a:xfrm>
            <a:custGeom>
              <a:avLst/>
              <a:gdLst>
                <a:gd name="T0" fmla="*/ 79 w 206"/>
                <a:gd name="T1" fmla="*/ 23 h 187"/>
                <a:gd name="T2" fmla="*/ 53 w 206"/>
                <a:gd name="T3" fmla="*/ 29 h 187"/>
                <a:gd name="T4" fmla="*/ 20 w 206"/>
                <a:gd name="T5" fmla="*/ 52 h 187"/>
                <a:gd name="T6" fmla="*/ 13 w 206"/>
                <a:gd name="T7" fmla="*/ 64 h 187"/>
                <a:gd name="T8" fmla="*/ 0 w 206"/>
                <a:gd name="T9" fmla="*/ 81 h 187"/>
                <a:gd name="T10" fmla="*/ 13 w 206"/>
                <a:gd name="T11" fmla="*/ 134 h 187"/>
                <a:gd name="T12" fmla="*/ 40 w 206"/>
                <a:gd name="T13" fmla="*/ 175 h 187"/>
                <a:gd name="T14" fmla="*/ 73 w 206"/>
                <a:gd name="T15" fmla="*/ 181 h 187"/>
                <a:gd name="T16" fmla="*/ 99 w 206"/>
                <a:gd name="T17" fmla="*/ 186 h 187"/>
                <a:gd name="T18" fmla="*/ 159 w 206"/>
                <a:gd name="T19" fmla="*/ 169 h 187"/>
                <a:gd name="T20" fmla="*/ 178 w 206"/>
                <a:gd name="T21" fmla="*/ 146 h 187"/>
                <a:gd name="T22" fmla="*/ 192 w 206"/>
                <a:gd name="T23" fmla="*/ 116 h 187"/>
                <a:gd name="T24" fmla="*/ 205 w 206"/>
                <a:gd name="T25" fmla="*/ 64 h 187"/>
                <a:gd name="T26" fmla="*/ 192 w 206"/>
                <a:gd name="T27" fmla="*/ 23 h 187"/>
                <a:gd name="T28" fmla="*/ 178 w 206"/>
                <a:gd name="T29" fmla="*/ 5 h 187"/>
                <a:gd name="T30" fmla="*/ 159 w 206"/>
                <a:gd name="T31" fmla="*/ 0 h 187"/>
                <a:gd name="T32" fmla="*/ 112 w 206"/>
                <a:gd name="T33" fmla="*/ 5 h 187"/>
                <a:gd name="T34" fmla="*/ 99 w 206"/>
                <a:gd name="T35" fmla="*/ 11 h 187"/>
                <a:gd name="T36" fmla="*/ 79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79" y="23"/>
                  </a:moveTo>
                  <a:lnTo>
                    <a:pt x="53" y="29"/>
                  </a:lnTo>
                  <a:lnTo>
                    <a:pt x="20" y="52"/>
                  </a:lnTo>
                  <a:lnTo>
                    <a:pt x="13" y="64"/>
                  </a:lnTo>
                  <a:lnTo>
                    <a:pt x="0" y="81"/>
                  </a:lnTo>
                  <a:lnTo>
                    <a:pt x="13" y="134"/>
                  </a:lnTo>
                  <a:lnTo>
                    <a:pt x="40" y="175"/>
                  </a:lnTo>
                  <a:lnTo>
                    <a:pt x="73" y="181"/>
                  </a:lnTo>
                  <a:lnTo>
                    <a:pt x="99" y="186"/>
                  </a:lnTo>
                  <a:lnTo>
                    <a:pt x="159" y="169"/>
                  </a:lnTo>
                  <a:lnTo>
                    <a:pt x="178" y="146"/>
                  </a:lnTo>
                  <a:lnTo>
                    <a:pt x="192" y="116"/>
                  </a:lnTo>
                  <a:lnTo>
                    <a:pt x="205" y="64"/>
                  </a:lnTo>
                  <a:lnTo>
                    <a:pt x="192" y="23"/>
                  </a:lnTo>
                  <a:lnTo>
                    <a:pt x="178" y="5"/>
                  </a:lnTo>
                  <a:lnTo>
                    <a:pt x="159" y="0"/>
                  </a:lnTo>
                  <a:lnTo>
                    <a:pt x="112" y="5"/>
                  </a:lnTo>
                  <a:lnTo>
                    <a:pt x="99" y="11"/>
                  </a:lnTo>
                  <a:lnTo>
                    <a:pt x="79"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03" name="Freeform 377">
              <a:extLst>
                <a:ext uri="{FF2B5EF4-FFF2-40B4-BE49-F238E27FC236}">
                  <a16:creationId xmlns:a16="http://schemas.microsoft.com/office/drawing/2014/main" id="{426B40E0-8A60-D0B1-8EAE-A5B07C113DC8}"/>
                </a:ext>
              </a:extLst>
            </p:cNvPr>
            <p:cNvSpPr>
              <a:spLocks/>
            </p:cNvSpPr>
            <p:nvPr/>
          </p:nvSpPr>
          <p:spPr bwMode="auto">
            <a:xfrm>
              <a:off x="4696" y="3263"/>
              <a:ext cx="113" cy="88"/>
            </a:xfrm>
            <a:custGeom>
              <a:avLst/>
              <a:gdLst>
                <a:gd name="T0" fmla="*/ 112 w 113"/>
                <a:gd name="T1" fmla="*/ 29 h 88"/>
                <a:gd name="T2" fmla="*/ 106 w 113"/>
                <a:gd name="T3" fmla="*/ 6 h 88"/>
                <a:gd name="T4" fmla="*/ 79 w 113"/>
                <a:gd name="T5" fmla="*/ 0 h 88"/>
                <a:gd name="T6" fmla="*/ 40 w 113"/>
                <a:gd name="T7" fmla="*/ 0 h 88"/>
                <a:gd name="T8" fmla="*/ 0 w 113"/>
                <a:gd name="T9" fmla="*/ 29 h 88"/>
                <a:gd name="T10" fmla="*/ 0 w 113"/>
                <a:gd name="T11" fmla="*/ 58 h 88"/>
                <a:gd name="T12" fmla="*/ 40 w 113"/>
                <a:gd name="T13" fmla="*/ 87 h 88"/>
                <a:gd name="T14" fmla="*/ 60 w 113"/>
                <a:gd name="T15" fmla="*/ 87 h 88"/>
                <a:gd name="T16" fmla="*/ 79 w 113"/>
                <a:gd name="T17" fmla="*/ 87 h 88"/>
                <a:gd name="T18" fmla="*/ 112 w 113"/>
                <a:gd name="T19" fmla="*/ 58 h 88"/>
                <a:gd name="T20" fmla="*/ 112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112" y="29"/>
                  </a:moveTo>
                  <a:lnTo>
                    <a:pt x="106" y="6"/>
                  </a:lnTo>
                  <a:lnTo>
                    <a:pt x="79" y="0"/>
                  </a:lnTo>
                  <a:lnTo>
                    <a:pt x="40" y="0"/>
                  </a:lnTo>
                  <a:lnTo>
                    <a:pt x="0" y="29"/>
                  </a:lnTo>
                  <a:lnTo>
                    <a:pt x="0" y="58"/>
                  </a:lnTo>
                  <a:lnTo>
                    <a:pt x="40" y="87"/>
                  </a:lnTo>
                  <a:lnTo>
                    <a:pt x="60" y="87"/>
                  </a:lnTo>
                  <a:lnTo>
                    <a:pt x="79" y="87"/>
                  </a:lnTo>
                  <a:lnTo>
                    <a:pt x="112" y="58"/>
                  </a:lnTo>
                  <a:lnTo>
                    <a:pt x="112"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88" name="Group 378">
            <a:extLst>
              <a:ext uri="{FF2B5EF4-FFF2-40B4-BE49-F238E27FC236}">
                <a16:creationId xmlns:a16="http://schemas.microsoft.com/office/drawing/2014/main" id="{714F758B-AEAF-3202-256C-429C4BBACE02}"/>
              </a:ext>
            </a:extLst>
          </p:cNvPr>
          <p:cNvGrpSpPr>
            <a:grpSpLocks/>
          </p:cNvGrpSpPr>
          <p:nvPr/>
        </p:nvGrpSpPr>
        <p:grpSpPr bwMode="auto">
          <a:xfrm>
            <a:off x="9156700" y="5348288"/>
            <a:ext cx="407988" cy="203200"/>
            <a:chOff x="4800" y="3217"/>
            <a:chExt cx="257" cy="128"/>
          </a:xfrm>
        </p:grpSpPr>
        <p:sp>
          <p:nvSpPr>
            <p:cNvPr id="86500" name="Freeform 379">
              <a:extLst>
                <a:ext uri="{FF2B5EF4-FFF2-40B4-BE49-F238E27FC236}">
                  <a16:creationId xmlns:a16="http://schemas.microsoft.com/office/drawing/2014/main" id="{9DB0DC1B-F073-2665-3CC7-6446D9B4DDA1}"/>
                </a:ext>
              </a:extLst>
            </p:cNvPr>
            <p:cNvSpPr>
              <a:spLocks/>
            </p:cNvSpPr>
            <p:nvPr/>
          </p:nvSpPr>
          <p:spPr bwMode="auto">
            <a:xfrm>
              <a:off x="4800" y="3217"/>
              <a:ext cx="257" cy="128"/>
            </a:xfrm>
            <a:custGeom>
              <a:avLst/>
              <a:gdLst>
                <a:gd name="T0" fmla="*/ 99 w 257"/>
                <a:gd name="T1" fmla="*/ 16 h 128"/>
                <a:gd name="T2" fmla="*/ 66 w 257"/>
                <a:gd name="T3" fmla="*/ 20 h 128"/>
                <a:gd name="T4" fmla="*/ 25 w 257"/>
                <a:gd name="T5" fmla="*/ 36 h 128"/>
                <a:gd name="T6" fmla="*/ 17 w 257"/>
                <a:gd name="T7" fmla="*/ 44 h 128"/>
                <a:gd name="T8" fmla="*/ 0 w 257"/>
                <a:gd name="T9" fmla="*/ 56 h 128"/>
                <a:gd name="T10" fmla="*/ 17 w 257"/>
                <a:gd name="T11" fmla="*/ 91 h 128"/>
                <a:gd name="T12" fmla="*/ 50 w 257"/>
                <a:gd name="T13" fmla="*/ 119 h 128"/>
                <a:gd name="T14" fmla="*/ 91 w 257"/>
                <a:gd name="T15" fmla="*/ 123 h 128"/>
                <a:gd name="T16" fmla="*/ 124 w 257"/>
                <a:gd name="T17" fmla="*/ 127 h 128"/>
                <a:gd name="T18" fmla="*/ 198 w 257"/>
                <a:gd name="T19" fmla="*/ 115 h 128"/>
                <a:gd name="T20" fmla="*/ 223 w 257"/>
                <a:gd name="T21" fmla="*/ 99 h 128"/>
                <a:gd name="T22" fmla="*/ 239 w 257"/>
                <a:gd name="T23" fmla="*/ 79 h 128"/>
                <a:gd name="T24" fmla="*/ 256 w 257"/>
                <a:gd name="T25" fmla="*/ 44 h 128"/>
                <a:gd name="T26" fmla="*/ 239 w 257"/>
                <a:gd name="T27" fmla="*/ 16 h 128"/>
                <a:gd name="T28" fmla="*/ 223 w 257"/>
                <a:gd name="T29" fmla="*/ 4 h 128"/>
                <a:gd name="T30" fmla="*/ 198 w 257"/>
                <a:gd name="T31" fmla="*/ 0 h 128"/>
                <a:gd name="T32" fmla="*/ 140 w 257"/>
                <a:gd name="T33" fmla="*/ 4 h 128"/>
                <a:gd name="T34" fmla="*/ 124 w 257"/>
                <a:gd name="T35" fmla="*/ 8 h 128"/>
                <a:gd name="T36" fmla="*/ 99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99" y="16"/>
                  </a:moveTo>
                  <a:lnTo>
                    <a:pt x="66" y="20"/>
                  </a:lnTo>
                  <a:lnTo>
                    <a:pt x="25" y="36"/>
                  </a:lnTo>
                  <a:lnTo>
                    <a:pt x="17" y="44"/>
                  </a:lnTo>
                  <a:lnTo>
                    <a:pt x="0" y="56"/>
                  </a:lnTo>
                  <a:lnTo>
                    <a:pt x="17" y="91"/>
                  </a:lnTo>
                  <a:lnTo>
                    <a:pt x="50" y="119"/>
                  </a:lnTo>
                  <a:lnTo>
                    <a:pt x="91" y="123"/>
                  </a:lnTo>
                  <a:lnTo>
                    <a:pt x="124" y="127"/>
                  </a:lnTo>
                  <a:lnTo>
                    <a:pt x="198" y="115"/>
                  </a:lnTo>
                  <a:lnTo>
                    <a:pt x="223" y="99"/>
                  </a:lnTo>
                  <a:lnTo>
                    <a:pt x="239" y="79"/>
                  </a:lnTo>
                  <a:lnTo>
                    <a:pt x="256" y="44"/>
                  </a:lnTo>
                  <a:lnTo>
                    <a:pt x="239" y="16"/>
                  </a:lnTo>
                  <a:lnTo>
                    <a:pt x="223" y="4"/>
                  </a:lnTo>
                  <a:lnTo>
                    <a:pt x="198" y="0"/>
                  </a:lnTo>
                  <a:lnTo>
                    <a:pt x="140" y="4"/>
                  </a:lnTo>
                  <a:lnTo>
                    <a:pt x="124" y="8"/>
                  </a:lnTo>
                  <a:lnTo>
                    <a:pt x="99"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501" name="Freeform 380">
              <a:extLst>
                <a:ext uri="{FF2B5EF4-FFF2-40B4-BE49-F238E27FC236}">
                  <a16:creationId xmlns:a16="http://schemas.microsoft.com/office/drawing/2014/main" id="{70101409-84D8-E278-689B-1FB09E791F71}"/>
                </a:ext>
              </a:extLst>
            </p:cNvPr>
            <p:cNvSpPr>
              <a:spLocks/>
            </p:cNvSpPr>
            <p:nvPr/>
          </p:nvSpPr>
          <p:spPr bwMode="auto">
            <a:xfrm>
              <a:off x="4842" y="3261"/>
              <a:ext cx="140" cy="60"/>
            </a:xfrm>
            <a:custGeom>
              <a:avLst/>
              <a:gdLst>
                <a:gd name="T0" fmla="*/ 139 w 140"/>
                <a:gd name="T1" fmla="*/ 20 h 60"/>
                <a:gd name="T2" fmla="*/ 131 w 140"/>
                <a:gd name="T3" fmla="*/ 4 h 60"/>
                <a:gd name="T4" fmla="*/ 98 w 140"/>
                <a:gd name="T5" fmla="*/ 0 h 60"/>
                <a:gd name="T6" fmla="*/ 49 w 140"/>
                <a:gd name="T7" fmla="*/ 0 h 60"/>
                <a:gd name="T8" fmla="*/ 0 w 140"/>
                <a:gd name="T9" fmla="*/ 20 h 60"/>
                <a:gd name="T10" fmla="*/ 0 w 140"/>
                <a:gd name="T11" fmla="*/ 39 h 60"/>
                <a:gd name="T12" fmla="*/ 49 w 140"/>
                <a:gd name="T13" fmla="*/ 59 h 60"/>
                <a:gd name="T14" fmla="*/ 74 w 140"/>
                <a:gd name="T15" fmla="*/ 59 h 60"/>
                <a:gd name="T16" fmla="*/ 98 w 140"/>
                <a:gd name="T17" fmla="*/ 59 h 60"/>
                <a:gd name="T18" fmla="*/ 139 w 140"/>
                <a:gd name="T19" fmla="*/ 39 h 60"/>
                <a:gd name="T20" fmla="*/ 139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139" y="20"/>
                  </a:moveTo>
                  <a:lnTo>
                    <a:pt x="131" y="4"/>
                  </a:lnTo>
                  <a:lnTo>
                    <a:pt x="98" y="0"/>
                  </a:lnTo>
                  <a:lnTo>
                    <a:pt x="49" y="0"/>
                  </a:lnTo>
                  <a:lnTo>
                    <a:pt x="0" y="20"/>
                  </a:lnTo>
                  <a:lnTo>
                    <a:pt x="0" y="39"/>
                  </a:lnTo>
                  <a:lnTo>
                    <a:pt x="49" y="59"/>
                  </a:lnTo>
                  <a:lnTo>
                    <a:pt x="74" y="59"/>
                  </a:lnTo>
                  <a:lnTo>
                    <a:pt x="98" y="59"/>
                  </a:lnTo>
                  <a:lnTo>
                    <a:pt x="139" y="39"/>
                  </a:lnTo>
                  <a:lnTo>
                    <a:pt x="139"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89" name="Group 381">
            <a:extLst>
              <a:ext uri="{FF2B5EF4-FFF2-40B4-BE49-F238E27FC236}">
                <a16:creationId xmlns:a16="http://schemas.microsoft.com/office/drawing/2014/main" id="{2BEE6397-E880-E212-88F4-0C9E2B37689E}"/>
              </a:ext>
            </a:extLst>
          </p:cNvPr>
          <p:cNvGrpSpPr>
            <a:grpSpLocks/>
          </p:cNvGrpSpPr>
          <p:nvPr/>
        </p:nvGrpSpPr>
        <p:grpSpPr bwMode="auto">
          <a:xfrm>
            <a:off x="6954839" y="5607051"/>
            <a:ext cx="327025" cy="296863"/>
            <a:chOff x="3413" y="3380"/>
            <a:chExt cx="206" cy="187"/>
          </a:xfrm>
        </p:grpSpPr>
        <p:sp>
          <p:nvSpPr>
            <p:cNvPr id="86498" name="Freeform 382">
              <a:extLst>
                <a:ext uri="{FF2B5EF4-FFF2-40B4-BE49-F238E27FC236}">
                  <a16:creationId xmlns:a16="http://schemas.microsoft.com/office/drawing/2014/main" id="{D00383D0-16DB-6D4D-0DC9-5B9549230BB9}"/>
                </a:ext>
              </a:extLst>
            </p:cNvPr>
            <p:cNvSpPr>
              <a:spLocks/>
            </p:cNvSpPr>
            <p:nvPr/>
          </p:nvSpPr>
          <p:spPr bwMode="auto">
            <a:xfrm>
              <a:off x="3413" y="3380"/>
              <a:ext cx="206" cy="187"/>
            </a:xfrm>
            <a:custGeom>
              <a:avLst/>
              <a:gdLst>
                <a:gd name="T0" fmla="*/ 79 w 206"/>
                <a:gd name="T1" fmla="*/ 23 h 187"/>
                <a:gd name="T2" fmla="*/ 53 w 206"/>
                <a:gd name="T3" fmla="*/ 29 h 187"/>
                <a:gd name="T4" fmla="*/ 20 w 206"/>
                <a:gd name="T5" fmla="*/ 52 h 187"/>
                <a:gd name="T6" fmla="*/ 13 w 206"/>
                <a:gd name="T7" fmla="*/ 64 h 187"/>
                <a:gd name="T8" fmla="*/ 0 w 206"/>
                <a:gd name="T9" fmla="*/ 81 h 187"/>
                <a:gd name="T10" fmla="*/ 13 w 206"/>
                <a:gd name="T11" fmla="*/ 134 h 187"/>
                <a:gd name="T12" fmla="*/ 40 w 206"/>
                <a:gd name="T13" fmla="*/ 175 h 187"/>
                <a:gd name="T14" fmla="*/ 73 w 206"/>
                <a:gd name="T15" fmla="*/ 181 h 187"/>
                <a:gd name="T16" fmla="*/ 99 w 206"/>
                <a:gd name="T17" fmla="*/ 186 h 187"/>
                <a:gd name="T18" fmla="*/ 159 w 206"/>
                <a:gd name="T19" fmla="*/ 169 h 187"/>
                <a:gd name="T20" fmla="*/ 178 w 206"/>
                <a:gd name="T21" fmla="*/ 146 h 187"/>
                <a:gd name="T22" fmla="*/ 192 w 206"/>
                <a:gd name="T23" fmla="*/ 116 h 187"/>
                <a:gd name="T24" fmla="*/ 205 w 206"/>
                <a:gd name="T25" fmla="*/ 64 h 187"/>
                <a:gd name="T26" fmla="*/ 192 w 206"/>
                <a:gd name="T27" fmla="*/ 23 h 187"/>
                <a:gd name="T28" fmla="*/ 178 w 206"/>
                <a:gd name="T29" fmla="*/ 5 h 187"/>
                <a:gd name="T30" fmla="*/ 159 w 206"/>
                <a:gd name="T31" fmla="*/ 0 h 187"/>
                <a:gd name="T32" fmla="*/ 112 w 206"/>
                <a:gd name="T33" fmla="*/ 5 h 187"/>
                <a:gd name="T34" fmla="*/ 99 w 206"/>
                <a:gd name="T35" fmla="*/ 11 h 187"/>
                <a:gd name="T36" fmla="*/ 79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79" y="23"/>
                  </a:moveTo>
                  <a:lnTo>
                    <a:pt x="53" y="29"/>
                  </a:lnTo>
                  <a:lnTo>
                    <a:pt x="20" y="52"/>
                  </a:lnTo>
                  <a:lnTo>
                    <a:pt x="13" y="64"/>
                  </a:lnTo>
                  <a:lnTo>
                    <a:pt x="0" y="81"/>
                  </a:lnTo>
                  <a:lnTo>
                    <a:pt x="13" y="134"/>
                  </a:lnTo>
                  <a:lnTo>
                    <a:pt x="40" y="175"/>
                  </a:lnTo>
                  <a:lnTo>
                    <a:pt x="73" y="181"/>
                  </a:lnTo>
                  <a:lnTo>
                    <a:pt x="99" y="186"/>
                  </a:lnTo>
                  <a:lnTo>
                    <a:pt x="159" y="169"/>
                  </a:lnTo>
                  <a:lnTo>
                    <a:pt x="178" y="146"/>
                  </a:lnTo>
                  <a:lnTo>
                    <a:pt x="192" y="116"/>
                  </a:lnTo>
                  <a:lnTo>
                    <a:pt x="205" y="64"/>
                  </a:lnTo>
                  <a:lnTo>
                    <a:pt x="192" y="23"/>
                  </a:lnTo>
                  <a:lnTo>
                    <a:pt x="178" y="5"/>
                  </a:lnTo>
                  <a:lnTo>
                    <a:pt x="159" y="0"/>
                  </a:lnTo>
                  <a:lnTo>
                    <a:pt x="112" y="5"/>
                  </a:lnTo>
                  <a:lnTo>
                    <a:pt x="99" y="11"/>
                  </a:lnTo>
                  <a:lnTo>
                    <a:pt x="79"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99" name="Freeform 383">
              <a:extLst>
                <a:ext uri="{FF2B5EF4-FFF2-40B4-BE49-F238E27FC236}">
                  <a16:creationId xmlns:a16="http://schemas.microsoft.com/office/drawing/2014/main" id="{5301E336-3745-7F20-466B-B378F74B2226}"/>
                </a:ext>
              </a:extLst>
            </p:cNvPr>
            <p:cNvSpPr>
              <a:spLocks/>
            </p:cNvSpPr>
            <p:nvPr/>
          </p:nvSpPr>
          <p:spPr bwMode="auto">
            <a:xfrm>
              <a:off x="3446" y="3444"/>
              <a:ext cx="113" cy="88"/>
            </a:xfrm>
            <a:custGeom>
              <a:avLst/>
              <a:gdLst>
                <a:gd name="T0" fmla="*/ 112 w 113"/>
                <a:gd name="T1" fmla="*/ 29 h 88"/>
                <a:gd name="T2" fmla="*/ 106 w 113"/>
                <a:gd name="T3" fmla="*/ 6 h 88"/>
                <a:gd name="T4" fmla="*/ 79 w 113"/>
                <a:gd name="T5" fmla="*/ 0 h 88"/>
                <a:gd name="T6" fmla="*/ 40 w 113"/>
                <a:gd name="T7" fmla="*/ 0 h 88"/>
                <a:gd name="T8" fmla="*/ 0 w 113"/>
                <a:gd name="T9" fmla="*/ 29 h 88"/>
                <a:gd name="T10" fmla="*/ 0 w 113"/>
                <a:gd name="T11" fmla="*/ 58 h 88"/>
                <a:gd name="T12" fmla="*/ 40 w 113"/>
                <a:gd name="T13" fmla="*/ 87 h 88"/>
                <a:gd name="T14" fmla="*/ 60 w 113"/>
                <a:gd name="T15" fmla="*/ 87 h 88"/>
                <a:gd name="T16" fmla="*/ 79 w 113"/>
                <a:gd name="T17" fmla="*/ 87 h 88"/>
                <a:gd name="T18" fmla="*/ 112 w 113"/>
                <a:gd name="T19" fmla="*/ 58 h 88"/>
                <a:gd name="T20" fmla="*/ 112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112" y="29"/>
                  </a:moveTo>
                  <a:lnTo>
                    <a:pt x="106" y="6"/>
                  </a:lnTo>
                  <a:lnTo>
                    <a:pt x="79" y="0"/>
                  </a:lnTo>
                  <a:lnTo>
                    <a:pt x="40" y="0"/>
                  </a:lnTo>
                  <a:lnTo>
                    <a:pt x="0" y="29"/>
                  </a:lnTo>
                  <a:lnTo>
                    <a:pt x="0" y="58"/>
                  </a:lnTo>
                  <a:lnTo>
                    <a:pt x="40" y="87"/>
                  </a:lnTo>
                  <a:lnTo>
                    <a:pt x="60" y="87"/>
                  </a:lnTo>
                  <a:lnTo>
                    <a:pt x="79" y="87"/>
                  </a:lnTo>
                  <a:lnTo>
                    <a:pt x="112" y="58"/>
                  </a:lnTo>
                  <a:lnTo>
                    <a:pt x="112"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90" name="Group 384">
            <a:extLst>
              <a:ext uri="{FF2B5EF4-FFF2-40B4-BE49-F238E27FC236}">
                <a16:creationId xmlns:a16="http://schemas.microsoft.com/office/drawing/2014/main" id="{1B8747B6-2372-EAC9-C9FC-AE3EDC9ACDBB}"/>
              </a:ext>
            </a:extLst>
          </p:cNvPr>
          <p:cNvGrpSpPr>
            <a:grpSpLocks/>
          </p:cNvGrpSpPr>
          <p:nvPr/>
        </p:nvGrpSpPr>
        <p:grpSpPr bwMode="auto">
          <a:xfrm>
            <a:off x="7907339" y="5511801"/>
            <a:ext cx="327025" cy="296863"/>
            <a:chOff x="4013" y="3320"/>
            <a:chExt cx="206" cy="187"/>
          </a:xfrm>
        </p:grpSpPr>
        <p:sp>
          <p:nvSpPr>
            <p:cNvPr id="86496" name="Freeform 385">
              <a:extLst>
                <a:ext uri="{FF2B5EF4-FFF2-40B4-BE49-F238E27FC236}">
                  <a16:creationId xmlns:a16="http://schemas.microsoft.com/office/drawing/2014/main" id="{0A445BC0-3880-3972-9865-26B07BBFA4D1}"/>
                </a:ext>
              </a:extLst>
            </p:cNvPr>
            <p:cNvSpPr>
              <a:spLocks/>
            </p:cNvSpPr>
            <p:nvPr/>
          </p:nvSpPr>
          <p:spPr bwMode="auto">
            <a:xfrm>
              <a:off x="4013" y="3320"/>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97" name="Freeform 386">
              <a:extLst>
                <a:ext uri="{FF2B5EF4-FFF2-40B4-BE49-F238E27FC236}">
                  <a16:creationId xmlns:a16="http://schemas.microsoft.com/office/drawing/2014/main" id="{AC49F193-AED0-FBC3-A1DF-2DF1B1BDB884}"/>
                </a:ext>
              </a:extLst>
            </p:cNvPr>
            <p:cNvSpPr>
              <a:spLocks/>
            </p:cNvSpPr>
            <p:nvPr/>
          </p:nvSpPr>
          <p:spPr bwMode="auto">
            <a:xfrm>
              <a:off x="4072" y="3384"/>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91" name="Group 387">
            <a:extLst>
              <a:ext uri="{FF2B5EF4-FFF2-40B4-BE49-F238E27FC236}">
                <a16:creationId xmlns:a16="http://schemas.microsoft.com/office/drawing/2014/main" id="{0B153627-543A-549A-5786-9E644C755350}"/>
              </a:ext>
            </a:extLst>
          </p:cNvPr>
          <p:cNvGrpSpPr>
            <a:grpSpLocks/>
          </p:cNvGrpSpPr>
          <p:nvPr/>
        </p:nvGrpSpPr>
        <p:grpSpPr bwMode="auto">
          <a:xfrm>
            <a:off x="7612064" y="5732463"/>
            <a:ext cx="407987" cy="203200"/>
            <a:chOff x="3827" y="3459"/>
            <a:chExt cx="257" cy="128"/>
          </a:xfrm>
        </p:grpSpPr>
        <p:sp>
          <p:nvSpPr>
            <p:cNvPr id="86494" name="Freeform 388">
              <a:extLst>
                <a:ext uri="{FF2B5EF4-FFF2-40B4-BE49-F238E27FC236}">
                  <a16:creationId xmlns:a16="http://schemas.microsoft.com/office/drawing/2014/main" id="{D209E849-D975-C885-E585-7339273932E6}"/>
                </a:ext>
              </a:extLst>
            </p:cNvPr>
            <p:cNvSpPr>
              <a:spLocks/>
            </p:cNvSpPr>
            <p:nvPr/>
          </p:nvSpPr>
          <p:spPr bwMode="auto">
            <a:xfrm>
              <a:off x="3827" y="3459"/>
              <a:ext cx="257" cy="128"/>
            </a:xfrm>
            <a:custGeom>
              <a:avLst/>
              <a:gdLst>
                <a:gd name="T0" fmla="*/ 157 w 257"/>
                <a:gd name="T1" fmla="*/ 16 h 128"/>
                <a:gd name="T2" fmla="*/ 190 w 257"/>
                <a:gd name="T3" fmla="*/ 20 h 128"/>
                <a:gd name="T4" fmla="*/ 231 w 257"/>
                <a:gd name="T5" fmla="*/ 37 h 128"/>
                <a:gd name="T6" fmla="*/ 239 w 257"/>
                <a:gd name="T7" fmla="*/ 45 h 128"/>
                <a:gd name="T8" fmla="*/ 256 w 257"/>
                <a:gd name="T9" fmla="*/ 57 h 128"/>
                <a:gd name="T10" fmla="*/ 239 w 257"/>
                <a:gd name="T11" fmla="*/ 92 h 128"/>
                <a:gd name="T12" fmla="*/ 206 w 257"/>
                <a:gd name="T13" fmla="*/ 120 h 128"/>
                <a:gd name="T14" fmla="*/ 165 w 257"/>
                <a:gd name="T15" fmla="*/ 123 h 128"/>
                <a:gd name="T16" fmla="*/ 132 w 257"/>
                <a:gd name="T17" fmla="*/ 127 h 128"/>
                <a:gd name="T18" fmla="*/ 58 w 257"/>
                <a:gd name="T19" fmla="*/ 115 h 128"/>
                <a:gd name="T20" fmla="*/ 33 w 257"/>
                <a:gd name="T21" fmla="*/ 98 h 128"/>
                <a:gd name="T22" fmla="*/ 17 w 257"/>
                <a:gd name="T23" fmla="*/ 78 h 128"/>
                <a:gd name="T24" fmla="*/ 0 w 257"/>
                <a:gd name="T25" fmla="*/ 43 h 128"/>
                <a:gd name="T26" fmla="*/ 17 w 257"/>
                <a:gd name="T27" fmla="*/ 15 h 128"/>
                <a:gd name="T28" fmla="*/ 33 w 257"/>
                <a:gd name="T29" fmla="*/ 3 h 128"/>
                <a:gd name="T30" fmla="*/ 58 w 257"/>
                <a:gd name="T31" fmla="*/ 0 h 128"/>
                <a:gd name="T32" fmla="*/ 116 w 257"/>
                <a:gd name="T33" fmla="*/ 4 h 128"/>
                <a:gd name="T34" fmla="*/ 132 w 257"/>
                <a:gd name="T35" fmla="*/ 8 h 128"/>
                <a:gd name="T36" fmla="*/ 157 w 257"/>
                <a:gd name="T37" fmla="*/ 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128"/>
                <a:gd name="T59" fmla="*/ 257 w 25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128">
                  <a:moveTo>
                    <a:pt x="157" y="16"/>
                  </a:moveTo>
                  <a:lnTo>
                    <a:pt x="190" y="20"/>
                  </a:lnTo>
                  <a:lnTo>
                    <a:pt x="231" y="37"/>
                  </a:lnTo>
                  <a:lnTo>
                    <a:pt x="239" y="45"/>
                  </a:lnTo>
                  <a:lnTo>
                    <a:pt x="256" y="57"/>
                  </a:lnTo>
                  <a:lnTo>
                    <a:pt x="239" y="92"/>
                  </a:lnTo>
                  <a:lnTo>
                    <a:pt x="206" y="120"/>
                  </a:lnTo>
                  <a:lnTo>
                    <a:pt x="165" y="123"/>
                  </a:lnTo>
                  <a:lnTo>
                    <a:pt x="132" y="127"/>
                  </a:lnTo>
                  <a:lnTo>
                    <a:pt x="58" y="115"/>
                  </a:lnTo>
                  <a:lnTo>
                    <a:pt x="33" y="98"/>
                  </a:lnTo>
                  <a:lnTo>
                    <a:pt x="17" y="78"/>
                  </a:lnTo>
                  <a:lnTo>
                    <a:pt x="0" y="43"/>
                  </a:lnTo>
                  <a:lnTo>
                    <a:pt x="17" y="15"/>
                  </a:lnTo>
                  <a:lnTo>
                    <a:pt x="33" y="3"/>
                  </a:lnTo>
                  <a:lnTo>
                    <a:pt x="58" y="0"/>
                  </a:lnTo>
                  <a:lnTo>
                    <a:pt x="116" y="4"/>
                  </a:lnTo>
                  <a:lnTo>
                    <a:pt x="132" y="8"/>
                  </a:lnTo>
                  <a:lnTo>
                    <a:pt x="157" y="1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95" name="Freeform 389">
              <a:extLst>
                <a:ext uri="{FF2B5EF4-FFF2-40B4-BE49-F238E27FC236}">
                  <a16:creationId xmlns:a16="http://schemas.microsoft.com/office/drawing/2014/main" id="{4551F951-3F9D-F10E-20A2-9843DC3234A1}"/>
                </a:ext>
              </a:extLst>
            </p:cNvPr>
            <p:cNvSpPr>
              <a:spLocks/>
            </p:cNvSpPr>
            <p:nvPr/>
          </p:nvSpPr>
          <p:spPr bwMode="auto">
            <a:xfrm>
              <a:off x="3901" y="3503"/>
              <a:ext cx="140" cy="60"/>
            </a:xfrm>
            <a:custGeom>
              <a:avLst/>
              <a:gdLst>
                <a:gd name="T0" fmla="*/ 0 w 140"/>
                <a:gd name="T1" fmla="*/ 20 h 60"/>
                <a:gd name="T2" fmla="*/ 8 w 140"/>
                <a:gd name="T3" fmla="*/ 4 h 60"/>
                <a:gd name="T4" fmla="*/ 41 w 140"/>
                <a:gd name="T5" fmla="*/ 0 h 60"/>
                <a:gd name="T6" fmla="*/ 90 w 140"/>
                <a:gd name="T7" fmla="*/ 0 h 60"/>
                <a:gd name="T8" fmla="*/ 139 w 140"/>
                <a:gd name="T9" fmla="*/ 20 h 60"/>
                <a:gd name="T10" fmla="*/ 139 w 140"/>
                <a:gd name="T11" fmla="*/ 39 h 60"/>
                <a:gd name="T12" fmla="*/ 90 w 140"/>
                <a:gd name="T13" fmla="*/ 59 h 60"/>
                <a:gd name="T14" fmla="*/ 65 w 140"/>
                <a:gd name="T15" fmla="*/ 59 h 60"/>
                <a:gd name="T16" fmla="*/ 41 w 140"/>
                <a:gd name="T17" fmla="*/ 59 h 60"/>
                <a:gd name="T18" fmla="*/ 0 w 140"/>
                <a:gd name="T19" fmla="*/ 39 h 60"/>
                <a:gd name="T20" fmla="*/ 0 w 140"/>
                <a:gd name="T21" fmla="*/ 2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60"/>
                <a:gd name="T35" fmla="*/ 140 w 14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60">
                  <a:moveTo>
                    <a:pt x="0" y="20"/>
                  </a:moveTo>
                  <a:lnTo>
                    <a:pt x="8" y="4"/>
                  </a:lnTo>
                  <a:lnTo>
                    <a:pt x="41" y="0"/>
                  </a:lnTo>
                  <a:lnTo>
                    <a:pt x="90" y="0"/>
                  </a:lnTo>
                  <a:lnTo>
                    <a:pt x="139" y="20"/>
                  </a:lnTo>
                  <a:lnTo>
                    <a:pt x="139" y="39"/>
                  </a:lnTo>
                  <a:lnTo>
                    <a:pt x="90" y="59"/>
                  </a:lnTo>
                  <a:lnTo>
                    <a:pt x="65" y="59"/>
                  </a:lnTo>
                  <a:lnTo>
                    <a:pt x="41" y="59"/>
                  </a:lnTo>
                  <a:lnTo>
                    <a:pt x="0" y="39"/>
                  </a:lnTo>
                  <a:lnTo>
                    <a:pt x="0" y="2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92" name="Group 390">
            <a:extLst>
              <a:ext uri="{FF2B5EF4-FFF2-40B4-BE49-F238E27FC236}">
                <a16:creationId xmlns:a16="http://schemas.microsoft.com/office/drawing/2014/main" id="{0C6193DD-4C8F-5324-D674-339F0F6B2178}"/>
              </a:ext>
            </a:extLst>
          </p:cNvPr>
          <p:cNvGrpSpPr>
            <a:grpSpLocks/>
          </p:cNvGrpSpPr>
          <p:nvPr/>
        </p:nvGrpSpPr>
        <p:grpSpPr bwMode="auto">
          <a:xfrm>
            <a:off x="7931151" y="5681663"/>
            <a:ext cx="403225" cy="214312"/>
            <a:chOff x="4028" y="3427"/>
            <a:chExt cx="254" cy="135"/>
          </a:xfrm>
        </p:grpSpPr>
        <p:sp>
          <p:nvSpPr>
            <p:cNvPr id="86492" name="Freeform 391">
              <a:extLst>
                <a:ext uri="{FF2B5EF4-FFF2-40B4-BE49-F238E27FC236}">
                  <a16:creationId xmlns:a16="http://schemas.microsoft.com/office/drawing/2014/main" id="{A2B40317-E37A-C970-CBCF-BE1B81CCCBBB}"/>
                </a:ext>
              </a:extLst>
            </p:cNvPr>
            <p:cNvSpPr>
              <a:spLocks/>
            </p:cNvSpPr>
            <p:nvPr/>
          </p:nvSpPr>
          <p:spPr bwMode="auto">
            <a:xfrm>
              <a:off x="4028" y="3427"/>
              <a:ext cx="254" cy="135"/>
            </a:xfrm>
            <a:custGeom>
              <a:avLst/>
              <a:gdLst>
                <a:gd name="T0" fmla="*/ 159 w 254"/>
                <a:gd name="T1" fmla="*/ 27 h 135"/>
                <a:gd name="T2" fmla="*/ 191 w 254"/>
                <a:gd name="T3" fmla="*/ 34 h 135"/>
                <a:gd name="T4" fmla="*/ 231 w 254"/>
                <a:gd name="T5" fmla="*/ 54 h 135"/>
                <a:gd name="T6" fmla="*/ 237 w 254"/>
                <a:gd name="T7" fmla="*/ 63 h 135"/>
                <a:gd name="T8" fmla="*/ 253 w 254"/>
                <a:gd name="T9" fmla="*/ 76 h 135"/>
                <a:gd name="T10" fmla="*/ 233 w 254"/>
                <a:gd name="T11" fmla="*/ 110 h 135"/>
                <a:gd name="T12" fmla="*/ 197 w 254"/>
                <a:gd name="T13" fmla="*/ 134 h 135"/>
                <a:gd name="T14" fmla="*/ 156 w 254"/>
                <a:gd name="T15" fmla="*/ 133 h 135"/>
                <a:gd name="T16" fmla="*/ 123 w 254"/>
                <a:gd name="T17" fmla="*/ 134 h 135"/>
                <a:gd name="T18" fmla="*/ 50 w 254"/>
                <a:gd name="T19" fmla="*/ 114 h 135"/>
                <a:gd name="T20" fmla="*/ 27 w 254"/>
                <a:gd name="T21" fmla="*/ 97 h 135"/>
                <a:gd name="T22" fmla="*/ 13 w 254"/>
                <a:gd name="T23" fmla="*/ 74 h 135"/>
                <a:gd name="T24" fmla="*/ 0 w 254"/>
                <a:gd name="T25" fmla="*/ 38 h 135"/>
                <a:gd name="T26" fmla="*/ 19 w 254"/>
                <a:gd name="T27" fmla="*/ 11 h 135"/>
                <a:gd name="T28" fmla="*/ 37 w 254"/>
                <a:gd name="T29" fmla="*/ 2 h 135"/>
                <a:gd name="T30" fmla="*/ 62 w 254"/>
                <a:gd name="T31" fmla="*/ 0 h 135"/>
                <a:gd name="T32" fmla="*/ 120 w 254"/>
                <a:gd name="T33" fmla="*/ 11 h 135"/>
                <a:gd name="T34" fmla="*/ 135 w 254"/>
                <a:gd name="T35" fmla="*/ 16 h 135"/>
                <a:gd name="T36" fmla="*/ 159 w 254"/>
                <a:gd name="T37" fmla="*/ 27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
                <a:gd name="T58" fmla="*/ 0 h 135"/>
                <a:gd name="T59" fmla="*/ 254 w 254"/>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 h="135">
                  <a:moveTo>
                    <a:pt x="159" y="27"/>
                  </a:moveTo>
                  <a:lnTo>
                    <a:pt x="191" y="34"/>
                  </a:lnTo>
                  <a:lnTo>
                    <a:pt x="231" y="54"/>
                  </a:lnTo>
                  <a:lnTo>
                    <a:pt x="237" y="63"/>
                  </a:lnTo>
                  <a:lnTo>
                    <a:pt x="253" y="76"/>
                  </a:lnTo>
                  <a:lnTo>
                    <a:pt x="233" y="110"/>
                  </a:lnTo>
                  <a:lnTo>
                    <a:pt x="197" y="134"/>
                  </a:lnTo>
                  <a:lnTo>
                    <a:pt x="156" y="133"/>
                  </a:lnTo>
                  <a:lnTo>
                    <a:pt x="123" y="134"/>
                  </a:lnTo>
                  <a:lnTo>
                    <a:pt x="50" y="114"/>
                  </a:lnTo>
                  <a:lnTo>
                    <a:pt x="27" y="97"/>
                  </a:lnTo>
                  <a:lnTo>
                    <a:pt x="13" y="74"/>
                  </a:lnTo>
                  <a:lnTo>
                    <a:pt x="0" y="38"/>
                  </a:lnTo>
                  <a:lnTo>
                    <a:pt x="19" y="11"/>
                  </a:lnTo>
                  <a:lnTo>
                    <a:pt x="37" y="2"/>
                  </a:lnTo>
                  <a:lnTo>
                    <a:pt x="62" y="0"/>
                  </a:lnTo>
                  <a:lnTo>
                    <a:pt x="120" y="11"/>
                  </a:lnTo>
                  <a:lnTo>
                    <a:pt x="135" y="16"/>
                  </a:lnTo>
                  <a:lnTo>
                    <a:pt x="159"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93" name="Freeform 392">
              <a:extLst>
                <a:ext uri="{FF2B5EF4-FFF2-40B4-BE49-F238E27FC236}">
                  <a16:creationId xmlns:a16="http://schemas.microsoft.com/office/drawing/2014/main" id="{B0BECFB4-FDFB-6193-DCAC-F079A04825D3}"/>
                </a:ext>
              </a:extLst>
            </p:cNvPr>
            <p:cNvSpPr>
              <a:spLocks/>
            </p:cNvSpPr>
            <p:nvPr/>
          </p:nvSpPr>
          <p:spPr bwMode="auto">
            <a:xfrm>
              <a:off x="4098" y="3476"/>
              <a:ext cx="141" cy="66"/>
            </a:xfrm>
            <a:custGeom>
              <a:avLst/>
              <a:gdLst>
                <a:gd name="T0" fmla="*/ 2 w 141"/>
                <a:gd name="T1" fmla="*/ 16 h 66"/>
                <a:gd name="T2" fmla="*/ 11 w 141"/>
                <a:gd name="T3" fmla="*/ 1 h 66"/>
                <a:gd name="T4" fmla="*/ 45 w 141"/>
                <a:gd name="T5" fmla="*/ 0 h 66"/>
                <a:gd name="T6" fmla="*/ 93 w 141"/>
                <a:gd name="T7" fmla="*/ 6 h 66"/>
                <a:gd name="T8" fmla="*/ 140 w 141"/>
                <a:gd name="T9" fmla="*/ 31 h 66"/>
                <a:gd name="T10" fmla="*/ 138 w 141"/>
                <a:gd name="T11" fmla="*/ 49 h 66"/>
                <a:gd name="T12" fmla="*/ 87 w 141"/>
                <a:gd name="T13" fmla="*/ 65 h 66"/>
                <a:gd name="T14" fmla="*/ 63 w 141"/>
                <a:gd name="T15" fmla="*/ 62 h 66"/>
                <a:gd name="T16" fmla="*/ 38 w 141"/>
                <a:gd name="T17" fmla="*/ 59 h 66"/>
                <a:gd name="T18" fmla="*/ 0 w 141"/>
                <a:gd name="T19" fmla="*/ 35 h 66"/>
                <a:gd name="T20" fmla="*/ 2 w 141"/>
                <a:gd name="T21" fmla="*/ 16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
                <a:gd name="T34" fmla="*/ 0 h 66"/>
                <a:gd name="T35" fmla="*/ 141 w 141"/>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 h="66">
                  <a:moveTo>
                    <a:pt x="2" y="16"/>
                  </a:moveTo>
                  <a:lnTo>
                    <a:pt x="11" y="1"/>
                  </a:lnTo>
                  <a:lnTo>
                    <a:pt x="45" y="0"/>
                  </a:lnTo>
                  <a:lnTo>
                    <a:pt x="93" y="6"/>
                  </a:lnTo>
                  <a:lnTo>
                    <a:pt x="140" y="31"/>
                  </a:lnTo>
                  <a:lnTo>
                    <a:pt x="138" y="49"/>
                  </a:lnTo>
                  <a:lnTo>
                    <a:pt x="87" y="65"/>
                  </a:lnTo>
                  <a:lnTo>
                    <a:pt x="63" y="62"/>
                  </a:lnTo>
                  <a:lnTo>
                    <a:pt x="38" y="59"/>
                  </a:lnTo>
                  <a:lnTo>
                    <a:pt x="0" y="35"/>
                  </a:lnTo>
                  <a:lnTo>
                    <a:pt x="2" y="1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93" name="Group 393">
            <a:extLst>
              <a:ext uri="{FF2B5EF4-FFF2-40B4-BE49-F238E27FC236}">
                <a16:creationId xmlns:a16="http://schemas.microsoft.com/office/drawing/2014/main" id="{AEB2C867-82CD-5B26-B3E9-BE5FB65A9090}"/>
              </a:ext>
            </a:extLst>
          </p:cNvPr>
          <p:cNvGrpSpPr>
            <a:grpSpLocks/>
          </p:cNvGrpSpPr>
          <p:nvPr/>
        </p:nvGrpSpPr>
        <p:grpSpPr bwMode="auto">
          <a:xfrm>
            <a:off x="8099426" y="5467351"/>
            <a:ext cx="327025" cy="296863"/>
            <a:chOff x="4134" y="3292"/>
            <a:chExt cx="206" cy="187"/>
          </a:xfrm>
        </p:grpSpPr>
        <p:sp>
          <p:nvSpPr>
            <p:cNvPr id="86490" name="Freeform 394">
              <a:extLst>
                <a:ext uri="{FF2B5EF4-FFF2-40B4-BE49-F238E27FC236}">
                  <a16:creationId xmlns:a16="http://schemas.microsoft.com/office/drawing/2014/main" id="{27F7FA7B-CEF1-2E37-E23D-B5D26642FD7F}"/>
                </a:ext>
              </a:extLst>
            </p:cNvPr>
            <p:cNvSpPr>
              <a:spLocks/>
            </p:cNvSpPr>
            <p:nvPr/>
          </p:nvSpPr>
          <p:spPr bwMode="auto">
            <a:xfrm>
              <a:off x="4134" y="3292"/>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91" name="Freeform 395">
              <a:extLst>
                <a:ext uri="{FF2B5EF4-FFF2-40B4-BE49-F238E27FC236}">
                  <a16:creationId xmlns:a16="http://schemas.microsoft.com/office/drawing/2014/main" id="{D9B2599F-0955-68D7-5FCB-3BB46617EE9B}"/>
                </a:ext>
              </a:extLst>
            </p:cNvPr>
            <p:cNvSpPr>
              <a:spLocks/>
            </p:cNvSpPr>
            <p:nvPr/>
          </p:nvSpPr>
          <p:spPr bwMode="auto">
            <a:xfrm>
              <a:off x="4193" y="3356"/>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94" name="Group 396">
            <a:extLst>
              <a:ext uri="{FF2B5EF4-FFF2-40B4-BE49-F238E27FC236}">
                <a16:creationId xmlns:a16="http://schemas.microsoft.com/office/drawing/2014/main" id="{708A77D5-C47E-C396-D4EE-4484781E8771}"/>
              </a:ext>
            </a:extLst>
          </p:cNvPr>
          <p:cNvGrpSpPr>
            <a:grpSpLocks/>
          </p:cNvGrpSpPr>
          <p:nvPr/>
        </p:nvGrpSpPr>
        <p:grpSpPr bwMode="auto">
          <a:xfrm>
            <a:off x="8321676" y="5437188"/>
            <a:ext cx="327025" cy="296862"/>
            <a:chOff x="4274" y="3273"/>
            <a:chExt cx="206" cy="187"/>
          </a:xfrm>
        </p:grpSpPr>
        <p:sp>
          <p:nvSpPr>
            <p:cNvPr id="86488" name="Freeform 397">
              <a:extLst>
                <a:ext uri="{FF2B5EF4-FFF2-40B4-BE49-F238E27FC236}">
                  <a16:creationId xmlns:a16="http://schemas.microsoft.com/office/drawing/2014/main" id="{C9D89C23-210D-FB13-66A0-7C850772EF04}"/>
                </a:ext>
              </a:extLst>
            </p:cNvPr>
            <p:cNvSpPr>
              <a:spLocks/>
            </p:cNvSpPr>
            <p:nvPr/>
          </p:nvSpPr>
          <p:spPr bwMode="auto">
            <a:xfrm>
              <a:off x="4274" y="3273"/>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89" name="Freeform 398">
              <a:extLst>
                <a:ext uri="{FF2B5EF4-FFF2-40B4-BE49-F238E27FC236}">
                  <a16:creationId xmlns:a16="http://schemas.microsoft.com/office/drawing/2014/main" id="{0B11741F-09A1-4B6F-C08B-696F2D98C46D}"/>
                </a:ext>
              </a:extLst>
            </p:cNvPr>
            <p:cNvSpPr>
              <a:spLocks/>
            </p:cNvSpPr>
            <p:nvPr/>
          </p:nvSpPr>
          <p:spPr bwMode="auto">
            <a:xfrm>
              <a:off x="4333" y="3337"/>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95" name="Group 399">
            <a:extLst>
              <a:ext uri="{FF2B5EF4-FFF2-40B4-BE49-F238E27FC236}">
                <a16:creationId xmlns:a16="http://schemas.microsoft.com/office/drawing/2014/main" id="{CD771A01-D8FE-2CBC-E83A-422F097D854B}"/>
              </a:ext>
            </a:extLst>
          </p:cNvPr>
          <p:cNvGrpSpPr>
            <a:grpSpLocks/>
          </p:cNvGrpSpPr>
          <p:nvPr/>
        </p:nvGrpSpPr>
        <p:grpSpPr bwMode="auto">
          <a:xfrm>
            <a:off x="8174039" y="5653089"/>
            <a:ext cx="407987" cy="128587"/>
            <a:chOff x="4181" y="3409"/>
            <a:chExt cx="257" cy="81"/>
          </a:xfrm>
        </p:grpSpPr>
        <p:sp>
          <p:nvSpPr>
            <p:cNvPr id="86486" name="Freeform 400">
              <a:extLst>
                <a:ext uri="{FF2B5EF4-FFF2-40B4-BE49-F238E27FC236}">
                  <a16:creationId xmlns:a16="http://schemas.microsoft.com/office/drawing/2014/main" id="{306BA3A9-DB2B-B26C-51B7-1B557D0793C9}"/>
                </a:ext>
              </a:extLst>
            </p:cNvPr>
            <p:cNvSpPr>
              <a:spLocks/>
            </p:cNvSpPr>
            <p:nvPr/>
          </p:nvSpPr>
          <p:spPr bwMode="auto">
            <a:xfrm>
              <a:off x="4181" y="3409"/>
              <a:ext cx="257" cy="81"/>
            </a:xfrm>
            <a:custGeom>
              <a:avLst/>
              <a:gdLst>
                <a:gd name="T0" fmla="*/ 157 w 257"/>
                <a:gd name="T1" fmla="*/ 10 h 81"/>
                <a:gd name="T2" fmla="*/ 190 w 257"/>
                <a:gd name="T3" fmla="*/ 13 h 81"/>
                <a:gd name="T4" fmla="*/ 231 w 257"/>
                <a:gd name="T5" fmla="*/ 24 h 81"/>
                <a:gd name="T6" fmla="*/ 239 w 257"/>
                <a:gd name="T7" fmla="*/ 29 h 81"/>
                <a:gd name="T8" fmla="*/ 256 w 257"/>
                <a:gd name="T9" fmla="*/ 36 h 81"/>
                <a:gd name="T10" fmla="*/ 239 w 257"/>
                <a:gd name="T11" fmla="*/ 58 h 81"/>
                <a:gd name="T12" fmla="*/ 206 w 257"/>
                <a:gd name="T13" fmla="*/ 76 h 81"/>
                <a:gd name="T14" fmla="*/ 165 w 257"/>
                <a:gd name="T15" fmla="*/ 77 h 81"/>
                <a:gd name="T16" fmla="*/ 132 w 257"/>
                <a:gd name="T17" fmla="*/ 80 h 81"/>
                <a:gd name="T18" fmla="*/ 58 w 257"/>
                <a:gd name="T19" fmla="*/ 72 h 81"/>
                <a:gd name="T20" fmla="*/ 33 w 257"/>
                <a:gd name="T21" fmla="*/ 61 h 81"/>
                <a:gd name="T22" fmla="*/ 17 w 257"/>
                <a:gd name="T23" fmla="*/ 49 h 81"/>
                <a:gd name="T24" fmla="*/ 0 w 257"/>
                <a:gd name="T25" fmla="*/ 27 h 81"/>
                <a:gd name="T26" fmla="*/ 17 w 257"/>
                <a:gd name="T27" fmla="*/ 9 h 81"/>
                <a:gd name="T28" fmla="*/ 33 w 257"/>
                <a:gd name="T29" fmla="*/ 2 h 81"/>
                <a:gd name="T30" fmla="*/ 58 w 257"/>
                <a:gd name="T31" fmla="*/ 0 h 81"/>
                <a:gd name="T32" fmla="*/ 116 w 257"/>
                <a:gd name="T33" fmla="*/ 3 h 81"/>
                <a:gd name="T34" fmla="*/ 132 w 257"/>
                <a:gd name="T35" fmla="*/ 5 h 81"/>
                <a:gd name="T36" fmla="*/ 157 w 257"/>
                <a:gd name="T37" fmla="*/ 1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81"/>
                <a:gd name="T59" fmla="*/ 257 w 257"/>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81">
                  <a:moveTo>
                    <a:pt x="157" y="10"/>
                  </a:moveTo>
                  <a:lnTo>
                    <a:pt x="190" y="13"/>
                  </a:lnTo>
                  <a:lnTo>
                    <a:pt x="231" y="24"/>
                  </a:lnTo>
                  <a:lnTo>
                    <a:pt x="239" y="29"/>
                  </a:lnTo>
                  <a:lnTo>
                    <a:pt x="256" y="36"/>
                  </a:lnTo>
                  <a:lnTo>
                    <a:pt x="239" y="58"/>
                  </a:lnTo>
                  <a:lnTo>
                    <a:pt x="206" y="76"/>
                  </a:lnTo>
                  <a:lnTo>
                    <a:pt x="165" y="77"/>
                  </a:lnTo>
                  <a:lnTo>
                    <a:pt x="132" y="80"/>
                  </a:lnTo>
                  <a:lnTo>
                    <a:pt x="58" y="72"/>
                  </a:lnTo>
                  <a:lnTo>
                    <a:pt x="33" y="61"/>
                  </a:lnTo>
                  <a:lnTo>
                    <a:pt x="17" y="49"/>
                  </a:lnTo>
                  <a:lnTo>
                    <a:pt x="0" y="27"/>
                  </a:lnTo>
                  <a:lnTo>
                    <a:pt x="17" y="9"/>
                  </a:lnTo>
                  <a:lnTo>
                    <a:pt x="33" y="2"/>
                  </a:lnTo>
                  <a:lnTo>
                    <a:pt x="58" y="0"/>
                  </a:lnTo>
                  <a:lnTo>
                    <a:pt x="116" y="3"/>
                  </a:lnTo>
                  <a:lnTo>
                    <a:pt x="132" y="5"/>
                  </a:lnTo>
                  <a:lnTo>
                    <a:pt x="157" y="1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87" name="Freeform 401">
              <a:extLst>
                <a:ext uri="{FF2B5EF4-FFF2-40B4-BE49-F238E27FC236}">
                  <a16:creationId xmlns:a16="http://schemas.microsoft.com/office/drawing/2014/main" id="{8066EEC0-80EE-AB34-C6AC-2406875D3A1C}"/>
                </a:ext>
              </a:extLst>
            </p:cNvPr>
            <p:cNvSpPr>
              <a:spLocks/>
            </p:cNvSpPr>
            <p:nvPr/>
          </p:nvSpPr>
          <p:spPr bwMode="auto">
            <a:xfrm>
              <a:off x="4255" y="3437"/>
              <a:ext cx="140" cy="38"/>
            </a:xfrm>
            <a:custGeom>
              <a:avLst/>
              <a:gdLst>
                <a:gd name="T0" fmla="*/ 0 w 140"/>
                <a:gd name="T1" fmla="*/ 12 h 38"/>
                <a:gd name="T2" fmla="*/ 8 w 140"/>
                <a:gd name="T3" fmla="*/ 2 h 38"/>
                <a:gd name="T4" fmla="*/ 41 w 140"/>
                <a:gd name="T5" fmla="*/ 0 h 38"/>
                <a:gd name="T6" fmla="*/ 90 w 140"/>
                <a:gd name="T7" fmla="*/ 0 h 38"/>
                <a:gd name="T8" fmla="*/ 139 w 140"/>
                <a:gd name="T9" fmla="*/ 12 h 38"/>
                <a:gd name="T10" fmla="*/ 139 w 140"/>
                <a:gd name="T11" fmla="*/ 24 h 38"/>
                <a:gd name="T12" fmla="*/ 90 w 140"/>
                <a:gd name="T13" fmla="*/ 37 h 38"/>
                <a:gd name="T14" fmla="*/ 65 w 140"/>
                <a:gd name="T15" fmla="*/ 37 h 38"/>
                <a:gd name="T16" fmla="*/ 41 w 140"/>
                <a:gd name="T17" fmla="*/ 37 h 38"/>
                <a:gd name="T18" fmla="*/ 0 w 140"/>
                <a:gd name="T19" fmla="*/ 24 h 38"/>
                <a:gd name="T20" fmla="*/ 0 w 140"/>
                <a:gd name="T21" fmla="*/ 12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38"/>
                <a:gd name="T35" fmla="*/ 140 w 140"/>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38">
                  <a:moveTo>
                    <a:pt x="0" y="12"/>
                  </a:moveTo>
                  <a:lnTo>
                    <a:pt x="8" y="2"/>
                  </a:lnTo>
                  <a:lnTo>
                    <a:pt x="41" y="0"/>
                  </a:lnTo>
                  <a:lnTo>
                    <a:pt x="90" y="0"/>
                  </a:lnTo>
                  <a:lnTo>
                    <a:pt x="139" y="12"/>
                  </a:lnTo>
                  <a:lnTo>
                    <a:pt x="139" y="24"/>
                  </a:lnTo>
                  <a:lnTo>
                    <a:pt x="90" y="37"/>
                  </a:lnTo>
                  <a:lnTo>
                    <a:pt x="65" y="37"/>
                  </a:lnTo>
                  <a:lnTo>
                    <a:pt x="41" y="37"/>
                  </a:lnTo>
                  <a:lnTo>
                    <a:pt x="0" y="24"/>
                  </a:lnTo>
                  <a:lnTo>
                    <a:pt x="0" y="12"/>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96" name="Group 402">
            <a:extLst>
              <a:ext uri="{FF2B5EF4-FFF2-40B4-BE49-F238E27FC236}">
                <a16:creationId xmlns:a16="http://schemas.microsoft.com/office/drawing/2014/main" id="{3ECBB0F1-EC53-7AFE-B041-E2944DF5102F}"/>
              </a:ext>
            </a:extLst>
          </p:cNvPr>
          <p:cNvGrpSpPr>
            <a:grpSpLocks/>
          </p:cNvGrpSpPr>
          <p:nvPr/>
        </p:nvGrpSpPr>
        <p:grpSpPr bwMode="auto">
          <a:xfrm>
            <a:off x="7121525" y="5514976"/>
            <a:ext cx="839788" cy="404813"/>
            <a:chOff x="3518" y="3322"/>
            <a:chExt cx="529" cy="255"/>
          </a:xfrm>
        </p:grpSpPr>
        <p:grpSp>
          <p:nvGrpSpPr>
            <p:cNvPr id="86465" name="Group 403">
              <a:extLst>
                <a:ext uri="{FF2B5EF4-FFF2-40B4-BE49-F238E27FC236}">
                  <a16:creationId xmlns:a16="http://schemas.microsoft.com/office/drawing/2014/main" id="{31D4AD4C-1E50-90B7-6EBD-9D4CFD3671C4}"/>
                </a:ext>
              </a:extLst>
            </p:cNvPr>
            <p:cNvGrpSpPr>
              <a:grpSpLocks/>
            </p:cNvGrpSpPr>
            <p:nvPr/>
          </p:nvGrpSpPr>
          <p:grpSpPr bwMode="auto">
            <a:xfrm>
              <a:off x="3588" y="3355"/>
              <a:ext cx="191" cy="215"/>
              <a:chOff x="3588" y="3355"/>
              <a:chExt cx="191" cy="215"/>
            </a:xfrm>
          </p:grpSpPr>
          <p:sp>
            <p:nvSpPr>
              <p:cNvPr id="86484" name="Freeform 404">
                <a:extLst>
                  <a:ext uri="{FF2B5EF4-FFF2-40B4-BE49-F238E27FC236}">
                    <a16:creationId xmlns:a16="http://schemas.microsoft.com/office/drawing/2014/main" id="{8A83F8B5-32B2-9AA8-FE95-A3329665924B}"/>
                  </a:ext>
                </a:extLst>
              </p:cNvPr>
              <p:cNvSpPr>
                <a:spLocks/>
              </p:cNvSpPr>
              <p:nvPr/>
            </p:nvSpPr>
            <p:spPr bwMode="auto">
              <a:xfrm>
                <a:off x="3588" y="3355"/>
                <a:ext cx="191" cy="215"/>
              </a:xfrm>
              <a:custGeom>
                <a:avLst/>
                <a:gdLst>
                  <a:gd name="T0" fmla="*/ 113 w 191"/>
                  <a:gd name="T1" fmla="*/ 62 h 215"/>
                  <a:gd name="T2" fmla="*/ 92 w 191"/>
                  <a:gd name="T3" fmla="*/ 36 h 215"/>
                  <a:gd name="T4" fmla="*/ 56 w 191"/>
                  <a:gd name="T5" fmla="*/ 10 h 215"/>
                  <a:gd name="T6" fmla="*/ 45 w 191"/>
                  <a:gd name="T7" fmla="*/ 8 h 215"/>
                  <a:gd name="T8" fmla="*/ 26 w 191"/>
                  <a:gd name="T9" fmla="*/ 0 h 215"/>
                  <a:gd name="T10" fmla="*/ 5 w 191"/>
                  <a:gd name="T11" fmla="*/ 33 h 215"/>
                  <a:gd name="T12" fmla="*/ 0 w 191"/>
                  <a:gd name="T13" fmla="*/ 76 h 215"/>
                  <a:gd name="T14" fmla="*/ 18 w 191"/>
                  <a:gd name="T15" fmla="*/ 113 h 215"/>
                  <a:gd name="T16" fmla="*/ 33 w 191"/>
                  <a:gd name="T17" fmla="*/ 143 h 215"/>
                  <a:gd name="T18" fmla="*/ 83 w 191"/>
                  <a:gd name="T19" fmla="*/ 199 h 215"/>
                  <a:gd name="T20" fmla="*/ 110 w 191"/>
                  <a:gd name="T21" fmla="*/ 211 h 215"/>
                  <a:gd name="T22" fmla="*/ 135 w 191"/>
                  <a:gd name="T23" fmla="*/ 214 h 215"/>
                  <a:gd name="T24" fmla="*/ 174 w 191"/>
                  <a:gd name="T25" fmla="*/ 209 h 215"/>
                  <a:gd name="T26" fmla="*/ 188 w 191"/>
                  <a:gd name="T27" fmla="*/ 180 h 215"/>
                  <a:gd name="T28" fmla="*/ 190 w 191"/>
                  <a:gd name="T29" fmla="*/ 160 h 215"/>
                  <a:gd name="T30" fmla="*/ 180 w 191"/>
                  <a:gd name="T31" fmla="*/ 137 h 215"/>
                  <a:gd name="T32" fmla="*/ 145 w 191"/>
                  <a:gd name="T33" fmla="*/ 90 h 215"/>
                  <a:gd name="T34" fmla="*/ 133 w 191"/>
                  <a:gd name="T35" fmla="*/ 79 h 215"/>
                  <a:gd name="T36" fmla="*/ 113 w 191"/>
                  <a:gd name="T37" fmla="*/ 62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215"/>
                  <a:gd name="T59" fmla="*/ 191 w 191"/>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215">
                    <a:moveTo>
                      <a:pt x="113" y="62"/>
                    </a:moveTo>
                    <a:lnTo>
                      <a:pt x="92" y="36"/>
                    </a:lnTo>
                    <a:lnTo>
                      <a:pt x="56" y="10"/>
                    </a:lnTo>
                    <a:lnTo>
                      <a:pt x="45" y="8"/>
                    </a:lnTo>
                    <a:lnTo>
                      <a:pt x="26" y="0"/>
                    </a:lnTo>
                    <a:lnTo>
                      <a:pt x="5" y="33"/>
                    </a:lnTo>
                    <a:lnTo>
                      <a:pt x="0" y="76"/>
                    </a:lnTo>
                    <a:lnTo>
                      <a:pt x="18" y="113"/>
                    </a:lnTo>
                    <a:lnTo>
                      <a:pt x="33" y="143"/>
                    </a:lnTo>
                    <a:lnTo>
                      <a:pt x="83" y="199"/>
                    </a:lnTo>
                    <a:lnTo>
                      <a:pt x="110" y="211"/>
                    </a:lnTo>
                    <a:lnTo>
                      <a:pt x="135" y="214"/>
                    </a:lnTo>
                    <a:lnTo>
                      <a:pt x="174" y="209"/>
                    </a:lnTo>
                    <a:lnTo>
                      <a:pt x="188" y="180"/>
                    </a:lnTo>
                    <a:lnTo>
                      <a:pt x="190" y="160"/>
                    </a:lnTo>
                    <a:lnTo>
                      <a:pt x="180" y="137"/>
                    </a:lnTo>
                    <a:lnTo>
                      <a:pt x="145" y="90"/>
                    </a:lnTo>
                    <a:lnTo>
                      <a:pt x="133" y="79"/>
                    </a:lnTo>
                    <a:lnTo>
                      <a:pt x="113" y="62"/>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85" name="Freeform 405">
                <a:extLst>
                  <a:ext uri="{FF2B5EF4-FFF2-40B4-BE49-F238E27FC236}">
                    <a16:creationId xmlns:a16="http://schemas.microsoft.com/office/drawing/2014/main" id="{909E3608-3F82-9699-562B-C329BA5A809F}"/>
                  </a:ext>
                </a:extLst>
              </p:cNvPr>
              <p:cNvSpPr>
                <a:spLocks/>
              </p:cNvSpPr>
              <p:nvPr/>
            </p:nvSpPr>
            <p:spPr bwMode="auto">
              <a:xfrm>
                <a:off x="3613" y="3394"/>
                <a:ext cx="101" cy="128"/>
              </a:xfrm>
              <a:custGeom>
                <a:avLst/>
                <a:gdLst>
                  <a:gd name="T0" fmla="*/ 91 w 101"/>
                  <a:gd name="T1" fmla="*/ 117 h 128"/>
                  <a:gd name="T2" fmla="*/ 100 w 101"/>
                  <a:gd name="T3" fmla="*/ 101 h 128"/>
                  <a:gd name="T4" fmla="*/ 86 w 101"/>
                  <a:gd name="T5" fmla="*/ 72 h 128"/>
                  <a:gd name="T6" fmla="*/ 59 w 101"/>
                  <a:gd name="T7" fmla="*/ 30 h 128"/>
                  <a:gd name="T8" fmla="*/ 16 w 101"/>
                  <a:gd name="T9" fmla="*/ 0 h 128"/>
                  <a:gd name="T10" fmla="*/ 0 w 101"/>
                  <a:gd name="T11" fmla="*/ 10 h 128"/>
                  <a:gd name="T12" fmla="*/ 10 w 101"/>
                  <a:gd name="T13" fmla="*/ 62 h 128"/>
                  <a:gd name="T14" fmla="*/ 23 w 101"/>
                  <a:gd name="T15" fmla="*/ 83 h 128"/>
                  <a:gd name="T16" fmla="*/ 36 w 101"/>
                  <a:gd name="T17" fmla="*/ 103 h 128"/>
                  <a:gd name="T18" fmla="*/ 75 w 101"/>
                  <a:gd name="T19" fmla="*/ 127 h 128"/>
                  <a:gd name="T20" fmla="*/ 91 w 101"/>
                  <a:gd name="T21" fmla="*/ 11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28"/>
                  <a:gd name="T35" fmla="*/ 101 w 101"/>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28">
                    <a:moveTo>
                      <a:pt x="91" y="117"/>
                    </a:moveTo>
                    <a:lnTo>
                      <a:pt x="100" y="101"/>
                    </a:lnTo>
                    <a:lnTo>
                      <a:pt x="86" y="72"/>
                    </a:lnTo>
                    <a:lnTo>
                      <a:pt x="59" y="30"/>
                    </a:lnTo>
                    <a:lnTo>
                      <a:pt x="16" y="0"/>
                    </a:lnTo>
                    <a:lnTo>
                      <a:pt x="0" y="10"/>
                    </a:lnTo>
                    <a:lnTo>
                      <a:pt x="10" y="62"/>
                    </a:lnTo>
                    <a:lnTo>
                      <a:pt x="23" y="83"/>
                    </a:lnTo>
                    <a:lnTo>
                      <a:pt x="36" y="103"/>
                    </a:lnTo>
                    <a:lnTo>
                      <a:pt x="75" y="127"/>
                    </a:lnTo>
                    <a:lnTo>
                      <a:pt x="91" y="117"/>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466" name="Group 406">
              <a:extLst>
                <a:ext uri="{FF2B5EF4-FFF2-40B4-BE49-F238E27FC236}">
                  <a16:creationId xmlns:a16="http://schemas.microsoft.com/office/drawing/2014/main" id="{BE8EEFE7-AD0C-A344-75E4-3B8CC6FBC51A}"/>
                </a:ext>
              </a:extLst>
            </p:cNvPr>
            <p:cNvGrpSpPr>
              <a:grpSpLocks/>
            </p:cNvGrpSpPr>
            <p:nvPr/>
          </p:nvGrpSpPr>
          <p:grpSpPr bwMode="auto">
            <a:xfrm>
              <a:off x="3518" y="3471"/>
              <a:ext cx="253" cy="99"/>
              <a:chOff x="3518" y="3471"/>
              <a:chExt cx="253" cy="99"/>
            </a:xfrm>
          </p:grpSpPr>
          <p:sp>
            <p:nvSpPr>
              <p:cNvPr id="86482" name="Freeform 407">
                <a:extLst>
                  <a:ext uri="{FF2B5EF4-FFF2-40B4-BE49-F238E27FC236}">
                    <a16:creationId xmlns:a16="http://schemas.microsoft.com/office/drawing/2014/main" id="{76ECE2CD-2963-591E-A87B-9D9D1E4C72CA}"/>
                  </a:ext>
                </a:extLst>
              </p:cNvPr>
              <p:cNvSpPr>
                <a:spLocks/>
              </p:cNvSpPr>
              <p:nvPr/>
            </p:nvSpPr>
            <p:spPr bwMode="auto">
              <a:xfrm>
                <a:off x="3518" y="3471"/>
                <a:ext cx="253" cy="99"/>
              </a:xfrm>
              <a:custGeom>
                <a:avLst/>
                <a:gdLst>
                  <a:gd name="T0" fmla="*/ 158 w 253"/>
                  <a:gd name="T1" fmla="*/ 26 h 99"/>
                  <a:gd name="T2" fmla="*/ 190 w 253"/>
                  <a:gd name="T3" fmla="*/ 34 h 99"/>
                  <a:gd name="T4" fmla="*/ 229 w 253"/>
                  <a:gd name="T5" fmla="*/ 50 h 99"/>
                  <a:gd name="T6" fmla="*/ 237 w 253"/>
                  <a:gd name="T7" fmla="*/ 57 h 99"/>
                  <a:gd name="T8" fmla="*/ 252 w 253"/>
                  <a:gd name="T9" fmla="*/ 66 h 99"/>
                  <a:gd name="T10" fmla="*/ 232 w 253"/>
                  <a:gd name="T11" fmla="*/ 85 h 99"/>
                  <a:gd name="T12" fmla="*/ 197 w 253"/>
                  <a:gd name="T13" fmla="*/ 98 h 99"/>
                  <a:gd name="T14" fmla="*/ 156 w 253"/>
                  <a:gd name="T15" fmla="*/ 93 h 99"/>
                  <a:gd name="T16" fmla="*/ 123 w 253"/>
                  <a:gd name="T17" fmla="*/ 91 h 99"/>
                  <a:gd name="T18" fmla="*/ 51 w 253"/>
                  <a:gd name="T19" fmla="*/ 72 h 99"/>
                  <a:gd name="T20" fmla="*/ 28 w 253"/>
                  <a:gd name="T21" fmla="*/ 58 h 99"/>
                  <a:gd name="T22" fmla="*/ 14 w 253"/>
                  <a:gd name="T23" fmla="*/ 44 h 99"/>
                  <a:gd name="T24" fmla="*/ 0 w 253"/>
                  <a:gd name="T25" fmla="*/ 19 h 99"/>
                  <a:gd name="T26" fmla="*/ 20 w 253"/>
                  <a:gd name="T27" fmla="*/ 4 h 99"/>
                  <a:gd name="T28" fmla="*/ 37 w 253"/>
                  <a:gd name="T29" fmla="*/ 0 h 99"/>
                  <a:gd name="T30" fmla="*/ 62 w 253"/>
                  <a:gd name="T31" fmla="*/ 1 h 99"/>
                  <a:gd name="T32" fmla="*/ 119 w 253"/>
                  <a:gd name="T33" fmla="*/ 13 h 99"/>
                  <a:gd name="T34" fmla="*/ 134 w 253"/>
                  <a:gd name="T35" fmla="*/ 17 h 99"/>
                  <a:gd name="T36" fmla="*/ 158 w 253"/>
                  <a:gd name="T37" fmla="*/ 26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99"/>
                  <a:gd name="T59" fmla="*/ 253 w 253"/>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99">
                    <a:moveTo>
                      <a:pt x="158" y="26"/>
                    </a:moveTo>
                    <a:lnTo>
                      <a:pt x="190" y="34"/>
                    </a:lnTo>
                    <a:lnTo>
                      <a:pt x="229" y="50"/>
                    </a:lnTo>
                    <a:lnTo>
                      <a:pt x="237" y="57"/>
                    </a:lnTo>
                    <a:lnTo>
                      <a:pt x="252" y="66"/>
                    </a:lnTo>
                    <a:lnTo>
                      <a:pt x="232" y="85"/>
                    </a:lnTo>
                    <a:lnTo>
                      <a:pt x="197" y="98"/>
                    </a:lnTo>
                    <a:lnTo>
                      <a:pt x="156" y="93"/>
                    </a:lnTo>
                    <a:lnTo>
                      <a:pt x="123" y="91"/>
                    </a:lnTo>
                    <a:lnTo>
                      <a:pt x="51" y="72"/>
                    </a:lnTo>
                    <a:lnTo>
                      <a:pt x="28" y="58"/>
                    </a:lnTo>
                    <a:lnTo>
                      <a:pt x="14" y="44"/>
                    </a:lnTo>
                    <a:lnTo>
                      <a:pt x="0" y="19"/>
                    </a:lnTo>
                    <a:lnTo>
                      <a:pt x="20" y="4"/>
                    </a:lnTo>
                    <a:lnTo>
                      <a:pt x="37" y="0"/>
                    </a:lnTo>
                    <a:lnTo>
                      <a:pt x="62" y="1"/>
                    </a:lnTo>
                    <a:lnTo>
                      <a:pt x="119" y="13"/>
                    </a:lnTo>
                    <a:lnTo>
                      <a:pt x="134" y="17"/>
                    </a:lnTo>
                    <a:lnTo>
                      <a:pt x="158" y="2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83" name="Freeform 408">
                <a:extLst>
                  <a:ext uri="{FF2B5EF4-FFF2-40B4-BE49-F238E27FC236}">
                    <a16:creationId xmlns:a16="http://schemas.microsoft.com/office/drawing/2014/main" id="{EA11B73C-B8A4-171B-6855-6E11293E8D3B}"/>
                  </a:ext>
                </a:extLst>
              </p:cNvPr>
              <p:cNvSpPr>
                <a:spLocks/>
              </p:cNvSpPr>
              <p:nvPr/>
            </p:nvSpPr>
            <p:spPr bwMode="auto">
              <a:xfrm>
                <a:off x="3589" y="3505"/>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467" name="Group 409">
              <a:extLst>
                <a:ext uri="{FF2B5EF4-FFF2-40B4-BE49-F238E27FC236}">
                  <a16:creationId xmlns:a16="http://schemas.microsoft.com/office/drawing/2014/main" id="{25005AED-960B-DC23-B4F8-6C67199253BE}"/>
                </a:ext>
              </a:extLst>
            </p:cNvPr>
            <p:cNvGrpSpPr>
              <a:grpSpLocks/>
            </p:cNvGrpSpPr>
            <p:nvPr/>
          </p:nvGrpSpPr>
          <p:grpSpPr bwMode="auto">
            <a:xfrm>
              <a:off x="3705" y="3322"/>
              <a:ext cx="206" cy="187"/>
              <a:chOff x="3705" y="3322"/>
              <a:chExt cx="206" cy="187"/>
            </a:xfrm>
          </p:grpSpPr>
          <p:sp>
            <p:nvSpPr>
              <p:cNvPr id="86480" name="Freeform 410">
                <a:extLst>
                  <a:ext uri="{FF2B5EF4-FFF2-40B4-BE49-F238E27FC236}">
                    <a16:creationId xmlns:a16="http://schemas.microsoft.com/office/drawing/2014/main" id="{633B7A6E-588E-803A-2AA4-4C208A3029A0}"/>
                  </a:ext>
                </a:extLst>
              </p:cNvPr>
              <p:cNvSpPr>
                <a:spLocks/>
              </p:cNvSpPr>
              <p:nvPr/>
            </p:nvSpPr>
            <p:spPr bwMode="auto">
              <a:xfrm>
                <a:off x="3705" y="3322"/>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81" name="Freeform 411">
                <a:extLst>
                  <a:ext uri="{FF2B5EF4-FFF2-40B4-BE49-F238E27FC236}">
                    <a16:creationId xmlns:a16="http://schemas.microsoft.com/office/drawing/2014/main" id="{BD340D37-24A0-46FC-F7F5-0444810DF6FB}"/>
                  </a:ext>
                </a:extLst>
              </p:cNvPr>
              <p:cNvSpPr>
                <a:spLocks/>
              </p:cNvSpPr>
              <p:nvPr/>
            </p:nvSpPr>
            <p:spPr bwMode="auto">
              <a:xfrm>
                <a:off x="3764" y="3386"/>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468" name="Group 412">
              <a:extLst>
                <a:ext uri="{FF2B5EF4-FFF2-40B4-BE49-F238E27FC236}">
                  <a16:creationId xmlns:a16="http://schemas.microsoft.com/office/drawing/2014/main" id="{40F1BE50-8DC4-EC80-03BD-3C5DE26E8417}"/>
                </a:ext>
              </a:extLst>
            </p:cNvPr>
            <p:cNvGrpSpPr>
              <a:grpSpLocks/>
            </p:cNvGrpSpPr>
            <p:nvPr/>
          </p:nvGrpSpPr>
          <p:grpSpPr bwMode="auto">
            <a:xfrm>
              <a:off x="3841" y="3359"/>
              <a:ext cx="206" cy="187"/>
              <a:chOff x="3841" y="3359"/>
              <a:chExt cx="206" cy="187"/>
            </a:xfrm>
          </p:grpSpPr>
          <p:sp>
            <p:nvSpPr>
              <p:cNvPr id="86478" name="Freeform 413">
                <a:extLst>
                  <a:ext uri="{FF2B5EF4-FFF2-40B4-BE49-F238E27FC236}">
                    <a16:creationId xmlns:a16="http://schemas.microsoft.com/office/drawing/2014/main" id="{73C3ECD0-388A-D59E-25B4-F49DF355CEF1}"/>
                  </a:ext>
                </a:extLst>
              </p:cNvPr>
              <p:cNvSpPr>
                <a:spLocks/>
              </p:cNvSpPr>
              <p:nvPr/>
            </p:nvSpPr>
            <p:spPr bwMode="auto">
              <a:xfrm>
                <a:off x="3841" y="3359"/>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79" name="Freeform 414">
                <a:extLst>
                  <a:ext uri="{FF2B5EF4-FFF2-40B4-BE49-F238E27FC236}">
                    <a16:creationId xmlns:a16="http://schemas.microsoft.com/office/drawing/2014/main" id="{C6F353A3-E3D4-5DEF-0CDA-2D98010744DC}"/>
                  </a:ext>
                </a:extLst>
              </p:cNvPr>
              <p:cNvSpPr>
                <a:spLocks/>
              </p:cNvSpPr>
              <p:nvPr/>
            </p:nvSpPr>
            <p:spPr bwMode="auto">
              <a:xfrm>
                <a:off x="3900" y="3423"/>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469" name="Group 415">
              <a:extLst>
                <a:ext uri="{FF2B5EF4-FFF2-40B4-BE49-F238E27FC236}">
                  <a16:creationId xmlns:a16="http://schemas.microsoft.com/office/drawing/2014/main" id="{3F777E7B-08FC-1565-EC76-51C07ACA14E9}"/>
                </a:ext>
              </a:extLst>
            </p:cNvPr>
            <p:cNvGrpSpPr>
              <a:grpSpLocks/>
            </p:cNvGrpSpPr>
            <p:nvPr/>
          </p:nvGrpSpPr>
          <p:grpSpPr bwMode="auto">
            <a:xfrm>
              <a:off x="3656" y="3407"/>
              <a:ext cx="237" cy="130"/>
              <a:chOff x="3656" y="3407"/>
              <a:chExt cx="237" cy="130"/>
            </a:xfrm>
          </p:grpSpPr>
          <p:sp>
            <p:nvSpPr>
              <p:cNvPr id="86476" name="Freeform 416">
                <a:extLst>
                  <a:ext uri="{FF2B5EF4-FFF2-40B4-BE49-F238E27FC236}">
                    <a16:creationId xmlns:a16="http://schemas.microsoft.com/office/drawing/2014/main" id="{A221C97D-8683-C232-52E4-8233B8C0FBDE}"/>
                  </a:ext>
                </a:extLst>
              </p:cNvPr>
              <p:cNvSpPr>
                <a:spLocks/>
              </p:cNvSpPr>
              <p:nvPr/>
            </p:nvSpPr>
            <p:spPr bwMode="auto">
              <a:xfrm>
                <a:off x="3656" y="3407"/>
                <a:ext cx="237" cy="130"/>
              </a:xfrm>
              <a:custGeom>
                <a:avLst/>
                <a:gdLst>
                  <a:gd name="T0" fmla="*/ 83 w 237"/>
                  <a:gd name="T1" fmla="*/ 50 h 130"/>
                  <a:gd name="T2" fmla="*/ 53 w 237"/>
                  <a:gd name="T3" fmla="*/ 65 h 130"/>
                  <a:gd name="T4" fmla="*/ 19 w 237"/>
                  <a:gd name="T5" fmla="*/ 88 h 130"/>
                  <a:gd name="T6" fmla="*/ 13 w 237"/>
                  <a:gd name="T7" fmla="*/ 96 h 130"/>
                  <a:gd name="T8" fmla="*/ 0 w 237"/>
                  <a:gd name="T9" fmla="*/ 108 h 130"/>
                  <a:gd name="T10" fmla="*/ 23 w 237"/>
                  <a:gd name="T11" fmla="*/ 123 h 130"/>
                  <a:gd name="T12" fmla="*/ 61 w 237"/>
                  <a:gd name="T13" fmla="*/ 129 h 130"/>
                  <a:gd name="T14" fmla="*/ 100 w 237"/>
                  <a:gd name="T15" fmla="*/ 116 h 130"/>
                  <a:gd name="T16" fmla="*/ 132 w 237"/>
                  <a:gd name="T17" fmla="*/ 107 h 130"/>
                  <a:gd name="T18" fmla="*/ 198 w 237"/>
                  <a:gd name="T19" fmla="*/ 74 h 130"/>
                  <a:gd name="T20" fmla="*/ 218 w 237"/>
                  <a:gd name="T21" fmla="*/ 55 h 130"/>
                  <a:gd name="T22" fmla="*/ 228 w 237"/>
                  <a:gd name="T23" fmla="*/ 39 h 130"/>
                  <a:gd name="T24" fmla="*/ 236 w 237"/>
                  <a:gd name="T25" fmla="*/ 12 h 130"/>
                  <a:gd name="T26" fmla="*/ 214 w 237"/>
                  <a:gd name="T27" fmla="*/ 1 h 130"/>
                  <a:gd name="T28" fmla="*/ 196 w 237"/>
                  <a:gd name="T29" fmla="*/ 0 h 130"/>
                  <a:gd name="T30" fmla="*/ 172 w 237"/>
                  <a:gd name="T31" fmla="*/ 6 h 130"/>
                  <a:gd name="T32" fmla="*/ 119 w 237"/>
                  <a:gd name="T33" fmla="*/ 29 h 130"/>
                  <a:gd name="T34" fmla="*/ 105 w 237"/>
                  <a:gd name="T35" fmla="*/ 37 h 130"/>
                  <a:gd name="T36" fmla="*/ 83 w 237"/>
                  <a:gd name="T37" fmla="*/ 5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0"/>
                  <a:gd name="T59" fmla="*/ 237 w 237"/>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0">
                    <a:moveTo>
                      <a:pt x="83" y="50"/>
                    </a:moveTo>
                    <a:lnTo>
                      <a:pt x="53" y="65"/>
                    </a:lnTo>
                    <a:lnTo>
                      <a:pt x="19" y="88"/>
                    </a:lnTo>
                    <a:lnTo>
                      <a:pt x="13" y="96"/>
                    </a:lnTo>
                    <a:lnTo>
                      <a:pt x="0" y="108"/>
                    </a:lnTo>
                    <a:lnTo>
                      <a:pt x="23" y="123"/>
                    </a:lnTo>
                    <a:lnTo>
                      <a:pt x="61" y="129"/>
                    </a:lnTo>
                    <a:lnTo>
                      <a:pt x="100" y="116"/>
                    </a:lnTo>
                    <a:lnTo>
                      <a:pt x="132" y="107"/>
                    </a:lnTo>
                    <a:lnTo>
                      <a:pt x="198" y="74"/>
                    </a:lnTo>
                    <a:lnTo>
                      <a:pt x="218" y="55"/>
                    </a:lnTo>
                    <a:lnTo>
                      <a:pt x="228" y="39"/>
                    </a:lnTo>
                    <a:lnTo>
                      <a:pt x="236" y="12"/>
                    </a:lnTo>
                    <a:lnTo>
                      <a:pt x="214" y="1"/>
                    </a:lnTo>
                    <a:lnTo>
                      <a:pt x="196" y="0"/>
                    </a:lnTo>
                    <a:lnTo>
                      <a:pt x="172" y="6"/>
                    </a:lnTo>
                    <a:lnTo>
                      <a:pt x="119" y="29"/>
                    </a:lnTo>
                    <a:lnTo>
                      <a:pt x="105" y="37"/>
                    </a:lnTo>
                    <a:lnTo>
                      <a:pt x="83" y="5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77" name="Freeform 417">
                <a:extLst>
                  <a:ext uri="{FF2B5EF4-FFF2-40B4-BE49-F238E27FC236}">
                    <a16:creationId xmlns:a16="http://schemas.microsoft.com/office/drawing/2014/main" id="{61C0649D-B883-3C18-1836-47D73DC35710}"/>
                  </a:ext>
                </a:extLst>
              </p:cNvPr>
              <p:cNvSpPr>
                <a:spLocks/>
              </p:cNvSpPr>
              <p:nvPr/>
            </p:nvSpPr>
            <p:spPr bwMode="auto">
              <a:xfrm>
                <a:off x="3696" y="3449"/>
                <a:ext cx="135" cy="68"/>
              </a:xfrm>
              <a:custGeom>
                <a:avLst/>
                <a:gdLst>
                  <a:gd name="T0" fmla="*/ 129 w 135"/>
                  <a:gd name="T1" fmla="*/ 6 h 68"/>
                  <a:gd name="T2" fmla="*/ 118 w 135"/>
                  <a:gd name="T3" fmla="*/ 0 h 68"/>
                  <a:gd name="T4" fmla="*/ 87 w 135"/>
                  <a:gd name="T5" fmla="*/ 9 h 68"/>
                  <a:gd name="T6" fmla="*/ 41 w 135"/>
                  <a:gd name="T7" fmla="*/ 27 h 68"/>
                  <a:gd name="T8" fmla="*/ 0 w 135"/>
                  <a:gd name="T9" fmla="*/ 56 h 68"/>
                  <a:gd name="T10" fmla="*/ 4 w 135"/>
                  <a:gd name="T11" fmla="*/ 67 h 68"/>
                  <a:gd name="T12" fmla="*/ 54 w 135"/>
                  <a:gd name="T13" fmla="*/ 62 h 68"/>
                  <a:gd name="T14" fmla="*/ 78 w 135"/>
                  <a:gd name="T15" fmla="*/ 53 h 68"/>
                  <a:gd name="T16" fmla="*/ 100 w 135"/>
                  <a:gd name="T17" fmla="*/ 44 h 68"/>
                  <a:gd name="T18" fmla="*/ 134 w 135"/>
                  <a:gd name="T19" fmla="*/ 17 h 68"/>
                  <a:gd name="T20" fmla="*/ 129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129" y="6"/>
                    </a:moveTo>
                    <a:lnTo>
                      <a:pt x="118" y="0"/>
                    </a:lnTo>
                    <a:lnTo>
                      <a:pt x="87" y="9"/>
                    </a:lnTo>
                    <a:lnTo>
                      <a:pt x="41" y="27"/>
                    </a:lnTo>
                    <a:lnTo>
                      <a:pt x="0" y="56"/>
                    </a:lnTo>
                    <a:lnTo>
                      <a:pt x="4" y="67"/>
                    </a:lnTo>
                    <a:lnTo>
                      <a:pt x="54" y="62"/>
                    </a:lnTo>
                    <a:lnTo>
                      <a:pt x="78" y="53"/>
                    </a:lnTo>
                    <a:lnTo>
                      <a:pt x="100" y="44"/>
                    </a:lnTo>
                    <a:lnTo>
                      <a:pt x="134" y="17"/>
                    </a:lnTo>
                    <a:lnTo>
                      <a:pt x="12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470" name="Group 418">
              <a:extLst>
                <a:ext uri="{FF2B5EF4-FFF2-40B4-BE49-F238E27FC236}">
                  <a16:creationId xmlns:a16="http://schemas.microsoft.com/office/drawing/2014/main" id="{D07E54EF-5D1B-995A-D090-2A9294E456E8}"/>
                </a:ext>
              </a:extLst>
            </p:cNvPr>
            <p:cNvGrpSpPr>
              <a:grpSpLocks/>
            </p:cNvGrpSpPr>
            <p:nvPr/>
          </p:nvGrpSpPr>
          <p:grpSpPr bwMode="auto">
            <a:xfrm>
              <a:off x="3656" y="3477"/>
              <a:ext cx="253" cy="100"/>
              <a:chOff x="3656" y="3477"/>
              <a:chExt cx="253" cy="100"/>
            </a:xfrm>
          </p:grpSpPr>
          <p:sp>
            <p:nvSpPr>
              <p:cNvPr id="86474" name="Freeform 419">
                <a:extLst>
                  <a:ext uri="{FF2B5EF4-FFF2-40B4-BE49-F238E27FC236}">
                    <a16:creationId xmlns:a16="http://schemas.microsoft.com/office/drawing/2014/main" id="{063CAFE2-B269-5241-0F5A-D6BC77896B56}"/>
                  </a:ext>
                </a:extLst>
              </p:cNvPr>
              <p:cNvSpPr>
                <a:spLocks/>
              </p:cNvSpPr>
              <p:nvPr/>
            </p:nvSpPr>
            <p:spPr bwMode="auto">
              <a:xfrm>
                <a:off x="3656" y="3477"/>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75" name="Freeform 420">
                <a:extLst>
                  <a:ext uri="{FF2B5EF4-FFF2-40B4-BE49-F238E27FC236}">
                    <a16:creationId xmlns:a16="http://schemas.microsoft.com/office/drawing/2014/main" id="{514BF6DB-9B0D-8C6B-5B07-0329B1AD4407}"/>
                  </a:ext>
                </a:extLst>
              </p:cNvPr>
              <p:cNvSpPr>
                <a:spLocks/>
              </p:cNvSpPr>
              <p:nvPr/>
            </p:nvSpPr>
            <p:spPr bwMode="auto">
              <a:xfrm>
                <a:off x="3726" y="3512"/>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471" name="Group 421">
              <a:extLst>
                <a:ext uri="{FF2B5EF4-FFF2-40B4-BE49-F238E27FC236}">
                  <a16:creationId xmlns:a16="http://schemas.microsoft.com/office/drawing/2014/main" id="{9591A2B5-3924-8A29-BD2E-27767E240C07}"/>
                </a:ext>
              </a:extLst>
            </p:cNvPr>
            <p:cNvGrpSpPr>
              <a:grpSpLocks/>
            </p:cNvGrpSpPr>
            <p:nvPr/>
          </p:nvGrpSpPr>
          <p:grpSpPr bwMode="auto">
            <a:xfrm>
              <a:off x="3704" y="3383"/>
              <a:ext cx="253" cy="100"/>
              <a:chOff x="3704" y="3383"/>
              <a:chExt cx="253" cy="100"/>
            </a:xfrm>
          </p:grpSpPr>
          <p:sp>
            <p:nvSpPr>
              <p:cNvPr id="86472" name="Freeform 422">
                <a:extLst>
                  <a:ext uri="{FF2B5EF4-FFF2-40B4-BE49-F238E27FC236}">
                    <a16:creationId xmlns:a16="http://schemas.microsoft.com/office/drawing/2014/main" id="{982144A9-84BE-7E1E-2B83-FE8E8AF01BA6}"/>
                  </a:ext>
                </a:extLst>
              </p:cNvPr>
              <p:cNvSpPr>
                <a:spLocks/>
              </p:cNvSpPr>
              <p:nvPr/>
            </p:nvSpPr>
            <p:spPr bwMode="auto">
              <a:xfrm>
                <a:off x="3704" y="3383"/>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73" name="Freeform 423">
                <a:extLst>
                  <a:ext uri="{FF2B5EF4-FFF2-40B4-BE49-F238E27FC236}">
                    <a16:creationId xmlns:a16="http://schemas.microsoft.com/office/drawing/2014/main" id="{5CDDA973-7C24-34DA-27BB-A6DE18CF65F2}"/>
                  </a:ext>
                </a:extLst>
              </p:cNvPr>
              <p:cNvSpPr>
                <a:spLocks/>
              </p:cNvSpPr>
              <p:nvPr/>
            </p:nvSpPr>
            <p:spPr bwMode="auto">
              <a:xfrm>
                <a:off x="3774" y="3418"/>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grpSp>
        <p:nvGrpSpPr>
          <p:cNvPr id="86097" name="Group 424">
            <a:extLst>
              <a:ext uri="{FF2B5EF4-FFF2-40B4-BE49-F238E27FC236}">
                <a16:creationId xmlns:a16="http://schemas.microsoft.com/office/drawing/2014/main" id="{E00F90A7-14FF-9D39-D63E-DD79FFA187E9}"/>
              </a:ext>
            </a:extLst>
          </p:cNvPr>
          <p:cNvGrpSpPr>
            <a:grpSpLocks/>
          </p:cNvGrpSpPr>
          <p:nvPr/>
        </p:nvGrpSpPr>
        <p:grpSpPr bwMode="auto">
          <a:xfrm>
            <a:off x="8442325" y="5570538"/>
            <a:ext cx="401638" cy="158750"/>
            <a:chOff x="4350" y="3357"/>
            <a:chExt cx="253" cy="100"/>
          </a:xfrm>
        </p:grpSpPr>
        <p:sp>
          <p:nvSpPr>
            <p:cNvPr id="86463" name="Freeform 425">
              <a:extLst>
                <a:ext uri="{FF2B5EF4-FFF2-40B4-BE49-F238E27FC236}">
                  <a16:creationId xmlns:a16="http://schemas.microsoft.com/office/drawing/2014/main" id="{68B7D020-DE30-1EA7-9197-803CF232BAD1}"/>
                </a:ext>
              </a:extLst>
            </p:cNvPr>
            <p:cNvSpPr>
              <a:spLocks/>
            </p:cNvSpPr>
            <p:nvPr/>
          </p:nvSpPr>
          <p:spPr bwMode="auto">
            <a:xfrm>
              <a:off x="4350" y="3357"/>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64" name="Freeform 426">
              <a:extLst>
                <a:ext uri="{FF2B5EF4-FFF2-40B4-BE49-F238E27FC236}">
                  <a16:creationId xmlns:a16="http://schemas.microsoft.com/office/drawing/2014/main" id="{618D499D-4DAE-2273-6F2D-692BDF3902E6}"/>
                </a:ext>
              </a:extLst>
            </p:cNvPr>
            <p:cNvSpPr>
              <a:spLocks/>
            </p:cNvSpPr>
            <p:nvPr/>
          </p:nvSpPr>
          <p:spPr bwMode="auto">
            <a:xfrm>
              <a:off x="4420" y="3392"/>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98" name="Group 427">
            <a:extLst>
              <a:ext uri="{FF2B5EF4-FFF2-40B4-BE49-F238E27FC236}">
                <a16:creationId xmlns:a16="http://schemas.microsoft.com/office/drawing/2014/main" id="{1C358B63-575D-CCBB-798B-454A899E52A2}"/>
              </a:ext>
            </a:extLst>
          </p:cNvPr>
          <p:cNvGrpSpPr>
            <a:grpSpLocks/>
          </p:cNvGrpSpPr>
          <p:nvPr/>
        </p:nvGrpSpPr>
        <p:grpSpPr bwMode="auto">
          <a:xfrm>
            <a:off x="9774238" y="4768851"/>
            <a:ext cx="303212" cy="334963"/>
            <a:chOff x="5189" y="2852"/>
            <a:chExt cx="191" cy="211"/>
          </a:xfrm>
        </p:grpSpPr>
        <p:sp>
          <p:nvSpPr>
            <p:cNvPr id="86461" name="Freeform 428">
              <a:extLst>
                <a:ext uri="{FF2B5EF4-FFF2-40B4-BE49-F238E27FC236}">
                  <a16:creationId xmlns:a16="http://schemas.microsoft.com/office/drawing/2014/main" id="{D9E78C35-4BF7-4393-8476-7D04CE8F4E08}"/>
                </a:ext>
              </a:extLst>
            </p:cNvPr>
            <p:cNvSpPr>
              <a:spLocks/>
            </p:cNvSpPr>
            <p:nvPr/>
          </p:nvSpPr>
          <p:spPr bwMode="auto">
            <a:xfrm>
              <a:off x="5189" y="2852"/>
              <a:ext cx="191" cy="211"/>
            </a:xfrm>
            <a:custGeom>
              <a:avLst/>
              <a:gdLst>
                <a:gd name="T0" fmla="*/ 43 w 191"/>
                <a:gd name="T1" fmla="*/ 99 h 211"/>
                <a:gd name="T2" fmla="*/ 22 w 191"/>
                <a:gd name="T3" fmla="*/ 124 h 211"/>
                <a:gd name="T4" fmla="*/ 4 w 191"/>
                <a:gd name="T5" fmla="*/ 165 h 211"/>
                <a:gd name="T6" fmla="*/ 4 w 191"/>
                <a:gd name="T7" fmla="*/ 176 h 211"/>
                <a:gd name="T8" fmla="*/ 0 w 191"/>
                <a:gd name="T9" fmla="*/ 196 h 211"/>
                <a:gd name="T10" fmla="*/ 36 w 191"/>
                <a:gd name="T11" fmla="*/ 210 h 211"/>
                <a:gd name="T12" fmla="*/ 80 w 191"/>
                <a:gd name="T13" fmla="*/ 206 h 211"/>
                <a:gd name="T14" fmla="*/ 112 w 191"/>
                <a:gd name="T15" fmla="*/ 180 h 211"/>
                <a:gd name="T16" fmla="*/ 138 w 191"/>
                <a:gd name="T17" fmla="*/ 160 h 211"/>
                <a:gd name="T18" fmla="*/ 182 w 191"/>
                <a:gd name="T19" fmla="*/ 99 h 211"/>
                <a:gd name="T20" fmla="*/ 190 w 191"/>
                <a:gd name="T21" fmla="*/ 71 h 211"/>
                <a:gd name="T22" fmla="*/ 186 w 191"/>
                <a:gd name="T23" fmla="*/ 45 h 211"/>
                <a:gd name="T24" fmla="*/ 174 w 191"/>
                <a:gd name="T25" fmla="*/ 8 h 211"/>
                <a:gd name="T26" fmla="*/ 142 w 191"/>
                <a:gd name="T27" fmla="*/ 0 h 211"/>
                <a:gd name="T28" fmla="*/ 123 w 191"/>
                <a:gd name="T29" fmla="*/ 3 h 211"/>
                <a:gd name="T30" fmla="*/ 102 w 191"/>
                <a:gd name="T31" fmla="*/ 17 h 211"/>
                <a:gd name="T32" fmla="*/ 63 w 191"/>
                <a:gd name="T33" fmla="*/ 62 h 211"/>
                <a:gd name="T34" fmla="*/ 55 w 191"/>
                <a:gd name="T35" fmla="*/ 75 h 211"/>
                <a:gd name="T36" fmla="*/ 43 w 191"/>
                <a:gd name="T37" fmla="*/ 99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211"/>
                <a:gd name="T59" fmla="*/ 191 w 191"/>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211">
                  <a:moveTo>
                    <a:pt x="43" y="99"/>
                  </a:moveTo>
                  <a:lnTo>
                    <a:pt x="22" y="124"/>
                  </a:lnTo>
                  <a:lnTo>
                    <a:pt x="4" y="165"/>
                  </a:lnTo>
                  <a:lnTo>
                    <a:pt x="4" y="176"/>
                  </a:lnTo>
                  <a:lnTo>
                    <a:pt x="0" y="196"/>
                  </a:lnTo>
                  <a:lnTo>
                    <a:pt x="36" y="210"/>
                  </a:lnTo>
                  <a:lnTo>
                    <a:pt x="80" y="206"/>
                  </a:lnTo>
                  <a:lnTo>
                    <a:pt x="112" y="180"/>
                  </a:lnTo>
                  <a:lnTo>
                    <a:pt x="138" y="160"/>
                  </a:lnTo>
                  <a:lnTo>
                    <a:pt x="182" y="99"/>
                  </a:lnTo>
                  <a:lnTo>
                    <a:pt x="190" y="71"/>
                  </a:lnTo>
                  <a:lnTo>
                    <a:pt x="186" y="45"/>
                  </a:lnTo>
                  <a:lnTo>
                    <a:pt x="174" y="8"/>
                  </a:lnTo>
                  <a:lnTo>
                    <a:pt x="142" y="0"/>
                  </a:lnTo>
                  <a:lnTo>
                    <a:pt x="123" y="3"/>
                  </a:lnTo>
                  <a:lnTo>
                    <a:pt x="102" y="17"/>
                  </a:lnTo>
                  <a:lnTo>
                    <a:pt x="63" y="62"/>
                  </a:lnTo>
                  <a:lnTo>
                    <a:pt x="55" y="75"/>
                  </a:lnTo>
                  <a:lnTo>
                    <a:pt x="43" y="99"/>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62" name="Freeform 429">
              <a:extLst>
                <a:ext uri="{FF2B5EF4-FFF2-40B4-BE49-F238E27FC236}">
                  <a16:creationId xmlns:a16="http://schemas.microsoft.com/office/drawing/2014/main" id="{BDFB0336-9B26-3079-3D2E-36E6613EBF73}"/>
                </a:ext>
              </a:extLst>
            </p:cNvPr>
            <p:cNvSpPr>
              <a:spLocks/>
            </p:cNvSpPr>
            <p:nvPr/>
          </p:nvSpPr>
          <p:spPr bwMode="auto">
            <a:xfrm>
              <a:off x="5224" y="2921"/>
              <a:ext cx="114" cy="117"/>
            </a:xfrm>
            <a:custGeom>
              <a:avLst/>
              <a:gdLst>
                <a:gd name="T0" fmla="*/ 99 w 114"/>
                <a:gd name="T1" fmla="*/ 6 h 117"/>
                <a:gd name="T2" fmla="*/ 82 w 114"/>
                <a:gd name="T3" fmla="*/ 0 h 117"/>
                <a:gd name="T4" fmla="*/ 55 w 114"/>
                <a:gd name="T5" fmla="*/ 20 h 117"/>
                <a:gd name="T6" fmla="*/ 21 w 114"/>
                <a:gd name="T7" fmla="*/ 55 h 117"/>
                <a:gd name="T8" fmla="*/ 0 w 114"/>
                <a:gd name="T9" fmla="*/ 103 h 117"/>
                <a:gd name="T10" fmla="*/ 13 w 114"/>
                <a:gd name="T11" fmla="*/ 116 h 117"/>
                <a:gd name="T12" fmla="*/ 63 w 114"/>
                <a:gd name="T13" fmla="*/ 97 h 117"/>
                <a:gd name="T14" fmla="*/ 80 w 114"/>
                <a:gd name="T15" fmla="*/ 79 h 117"/>
                <a:gd name="T16" fmla="*/ 98 w 114"/>
                <a:gd name="T17" fmla="*/ 62 h 117"/>
                <a:gd name="T18" fmla="*/ 113 w 114"/>
                <a:gd name="T19" fmla="*/ 19 h 117"/>
                <a:gd name="T20" fmla="*/ 99 w 114"/>
                <a:gd name="T21" fmla="*/ 6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117"/>
                <a:gd name="T35" fmla="*/ 114 w 114"/>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117">
                  <a:moveTo>
                    <a:pt x="99" y="6"/>
                  </a:moveTo>
                  <a:lnTo>
                    <a:pt x="82" y="0"/>
                  </a:lnTo>
                  <a:lnTo>
                    <a:pt x="55" y="20"/>
                  </a:lnTo>
                  <a:lnTo>
                    <a:pt x="21" y="55"/>
                  </a:lnTo>
                  <a:lnTo>
                    <a:pt x="0" y="103"/>
                  </a:lnTo>
                  <a:lnTo>
                    <a:pt x="13" y="116"/>
                  </a:lnTo>
                  <a:lnTo>
                    <a:pt x="63" y="97"/>
                  </a:lnTo>
                  <a:lnTo>
                    <a:pt x="80" y="79"/>
                  </a:lnTo>
                  <a:lnTo>
                    <a:pt x="98" y="62"/>
                  </a:lnTo>
                  <a:lnTo>
                    <a:pt x="113" y="19"/>
                  </a:lnTo>
                  <a:lnTo>
                    <a:pt x="9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099" name="Group 430">
            <a:extLst>
              <a:ext uri="{FF2B5EF4-FFF2-40B4-BE49-F238E27FC236}">
                <a16:creationId xmlns:a16="http://schemas.microsoft.com/office/drawing/2014/main" id="{3270070A-71CB-162F-F149-ED9035B6B6E4}"/>
              </a:ext>
            </a:extLst>
          </p:cNvPr>
          <p:cNvGrpSpPr>
            <a:grpSpLocks/>
          </p:cNvGrpSpPr>
          <p:nvPr/>
        </p:nvGrpSpPr>
        <p:grpSpPr bwMode="auto">
          <a:xfrm>
            <a:off x="9512300" y="5099050"/>
            <a:ext cx="285750" cy="344488"/>
            <a:chOff x="5024" y="3060"/>
            <a:chExt cx="180" cy="217"/>
          </a:xfrm>
        </p:grpSpPr>
        <p:sp>
          <p:nvSpPr>
            <p:cNvPr id="86459" name="Freeform 431">
              <a:extLst>
                <a:ext uri="{FF2B5EF4-FFF2-40B4-BE49-F238E27FC236}">
                  <a16:creationId xmlns:a16="http://schemas.microsoft.com/office/drawing/2014/main" id="{BA506F02-EAE1-B84F-64E3-AE0D0B1668C1}"/>
                </a:ext>
              </a:extLst>
            </p:cNvPr>
            <p:cNvSpPr>
              <a:spLocks/>
            </p:cNvSpPr>
            <p:nvPr/>
          </p:nvSpPr>
          <p:spPr bwMode="auto">
            <a:xfrm>
              <a:off x="5024" y="3060"/>
              <a:ext cx="180" cy="217"/>
            </a:xfrm>
            <a:custGeom>
              <a:avLst/>
              <a:gdLst>
                <a:gd name="T0" fmla="*/ 17 w 180"/>
                <a:gd name="T1" fmla="*/ 86 h 217"/>
                <a:gd name="T2" fmla="*/ 4 w 180"/>
                <a:gd name="T3" fmla="*/ 110 h 217"/>
                <a:gd name="T4" fmla="*/ 0 w 180"/>
                <a:gd name="T5" fmla="*/ 150 h 217"/>
                <a:gd name="T6" fmla="*/ 4 w 180"/>
                <a:gd name="T7" fmla="*/ 163 h 217"/>
                <a:gd name="T8" fmla="*/ 9 w 180"/>
                <a:gd name="T9" fmla="*/ 184 h 217"/>
                <a:gd name="T10" fmla="*/ 57 w 180"/>
                <a:gd name="T11" fmla="*/ 209 h 217"/>
                <a:gd name="T12" fmla="*/ 106 w 180"/>
                <a:gd name="T13" fmla="*/ 216 h 217"/>
                <a:gd name="T14" fmla="*/ 132 w 180"/>
                <a:gd name="T15" fmla="*/ 195 h 217"/>
                <a:gd name="T16" fmla="*/ 153 w 180"/>
                <a:gd name="T17" fmla="*/ 178 h 217"/>
                <a:gd name="T18" fmla="*/ 179 w 180"/>
                <a:gd name="T19" fmla="*/ 122 h 217"/>
                <a:gd name="T20" fmla="*/ 175 w 180"/>
                <a:gd name="T21" fmla="*/ 93 h 217"/>
                <a:gd name="T22" fmla="*/ 161 w 180"/>
                <a:gd name="T23" fmla="*/ 62 h 217"/>
                <a:gd name="T24" fmla="*/ 131 w 180"/>
                <a:gd name="T25" fmla="*/ 18 h 217"/>
                <a:gd name="T26" fmla="*/ 91 w 180"/>
                <a:gd name="T27" fmla="*/ 1 h 217"/>
                <a:gd name="T28" fmla="*/ 68 w 180"/>
                <a:gd name="T29" fmla="*/ 0 h 217"/>
                <a:gd name="T30" fmla="*/ 52 w 180"/>
                <a:gd name="T31" fmla="*/ 11 h 217"/>
                <a:gd name="T32" fmla="*/ 25 w 180"/>
                <a:gd name="T33" fmla="*/ 49 h 217"/>
                <a:gd name="T34" fmla="*/ 21 w 180"/>
                <a:gd name="T35" fmla="*/ 63 h 217"/>
                <a:gd name="T36" fmla="*/ 17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7" y="86"/>
                  </a:moveTo>
                  <a:lnTo>
                    <a:pt x="4" y="110"/>
                  </a:lnTo>
                  <a:lnTo>
                    <a:pt x="0" y="150"/>
                  </a:lnTo>
                  <a:lnTo>
                    <a:pt x="4" y="163"/>
                  </a:lnTo>
                  <a:lnTo>
                    <a:pt x="9" y="184"/>
                  </a:lnTo>
                  <a:lnTo>
                    <a:pt x="57" y="209"/>
                  </a:lnTo>
                  <a:lnTo>
                    <a:pt x="106" y="216"/>
                  </a:lnTo>
                  <a:lnTo>
                    <a:pt x="132" y="195"/>
                  </a:lnTo>
                  <a:lnTo>
                    <a:pt x="153" y="178"/>
                  </a:lnTo>
                  <a:lnTo>
                    <a:pt x="179" y="122"/>
                  </a:lnTo>
                  <a:lnTo>
                    <a:pt x="175" y="93"/>
                  </a:lnTo>
                  <a:lnTo>
                    <a:pt x="161" y="62"/>
                  </a:lnTo>
                  <a:lnTo>
                    <a:pt x="131" y="18"/>
                  </a:lnTo>
                  <a:lnTo>
                    <a:pt x="91" y="1"/>
                  </a:lnTo>
                  <a:lnTo>
                    <a:pt x="68" y="0"/>
                  </a:lnTo>
                  <a:lnTo>
                    <a:pt x="52" y="11"/>
                  </a:lnTo>
                  <a:lnTo>
                    <a:pt x="25" y="49"/>
                  </a:lnTo>
                  <a:lnTo>
                    <a:pt x="21" y="63"/>
                  </a:lnTo>
                  <a:lnTo>
                    <a:pt x="17"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60" name="Freeform 432">
              <a:extLst>
                <a:ext uri="{FF2B5EF4-FFF2-40B4-BE49-F238E27FC236}">
                  <a16:creationId xmlns:a16="http://schemas.microsoft.com/office/drawing/2014/main" id="{2943E554-FF46-6A27-81FC-97B57F242CA5}"/>
                </a:ext>
              </a:extLst>
            </p:cNvPr>
            <p:cNvSpPr>
              <a:spLocks/>
            </p:cNvSpPr>
            <p:nvPr/>
          </p:nvSpPr>
          <p:spPr bwMode="auto">
            <a:xfrm>
              <a:off x="5063" y="3133"/>
              <a:ext cx="96" cy="115"/>
            </a:xfrm>
            <a:custGeom>
              <a:avLst/>
              <a:gdLst>
                <a:gd name="T0" fmla="*/ 73 w 96"/>
                <a:gd name="T1" fmla="*/ 10 h 115"/>
                <a:gd name="T2" fmla="*/ 52 w 96"/>
                <a:gd name="T3" fmla="*/ 0 h 115"/>
                <a:gd name="T4" fmla="*/ 30 w 96"/>
                <a:gd name="T5" fmla="*/ 16 h 115"/>
                <a:gd name="T6" fmla="*/ 4 w 96"/>
                <a:gd name="T7" fmla="*/ 45 h 115"/>
                <a:gd name="T8" fmla="*/ 0 w 96"/>
                <a:gd name="T9" fmla="*/ 95 h 115"/>
                <a:gd name="T10" fmla="*/ 22 w 96"/>
                <a:gd name="T11" fmla="*/ 114 h 115"/>
                <a:gd name="T12" fmla="*/ 70 w 96"/>
                <a:gd name="T13" fmla="*/ 103 h 115"/>
                <a:gd name="T14" fmla="*/ 83 w 96"/>
                <a:gd name="T15" fmla="*/ 88 h 115"/>
                <a:gd name="T16" fmla="*/ 95 w 96"/>
                <a:gd name="T17" fmla="*/ 73 h 115"/>
                <a:gd name="T18" fmla="*/ 95 w 96"/>
                <a:gd name="T19" fmla="*/ 29 h 115"/>
                <a:gd name="T20" fmla="*/ 73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73" y="10"/>
                  </a:moveTo>
                  <a:lnTo>
                    <a:pt x="52" y="0"/>
                  </a:lnTo>
                  <a:lnTo>
                    <a:pt x="30" y="16"/>
                  </a:lnTo>
                  <a:lnTo>
                    <a:pt x="4" y="45"/>
                  </a:lnTo>
                  <a:lnTo>
                    <a:pt x="0" y="95"/>
                  </a:lnTo>
                  <a:lnTo>
                    <a:pt x="22" y="114"/>
                  </a:lnTo>
                  <a:lnTo>
                    <a:pt x="70" y="103"/>
                  </a:lnTo>
                  <a:lnTo>
                    <a:pt x="83" y="88"/>
                  </a:lnTo>
                  <a:lnTo>
                    <a:pt x="95" y="73"/>
                  </a:lnTo>
                  <a:lnTo>
                    <a:pt x="95" y="29"/>
                  </a:lnTo>
                  <a:lnTo>
                    <a:pt x="73"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00" name="Group 433">
            <a:extLst>
              <a:ext uri="{FF2B5EF4-FFF2-40B4-BE49-F238E27FC236}">
                <a16:creationId xmlns:a16="http://schemas.microsoft.com/office/drawing/2014/main" id="{A3E9EB58-498A-4140-B151-DA50A40BA31D}"/>
              </a:ext>
            </a:extLst>
          </p:cNvPr>
          <p:cNvGrpSpPr>
            <a:grpSpLocks/>
          </p:cNvGrpSpPr>
          <p:nvPr/>
        </p:nvGrpSpPr>
        <p:grpSpPr bwMode="auto">
          <a:xfrm>
            <a:off x="9463088" y="4932364"/>
            <a:ext cx="285750" cy="346075"/>
            <a:chOff x="4993" y="2955"/>
            <a:chExt cx="180" cy="218"/>
          </a:xfrm>
        </p:grpSpPr>
        <p:sp>
          <p:nvSpPr>
            <p:cNvPr id="86457" name="Freeform 434">
              <a:extLst>
                <a:ext uri="{FF2B5EF4-FFF2-40B4-BE49-F238E27FC236}">
                  <a16:creationId xmlns:a16="http://schemas.microsoft.com/office/drawing/2014/main" id="{B66680AE-11A8-A99F-75C9-F47675B12D79}"/>
                </a:ext>
              </a:extLst>
            </p:cNvPr>
            <p:cNvSpPr>
              <a:spLocks/>
            </p:cNvSpPr>
            <p:nvPr/>
          </p:nvSpPr>
          <p:spPr bwMode="auto">
            <a:xfrm>
              <a:off x="4993" y="2955"/>
              <a:ext cx="180" cy="218"/>
            </a:xfrm>
            <a:custGeom>
              <a:avLst/>
              <a:gdLst>
                <a:gd name="T0" fmla="*/ 35 w 180"/>
                <a:gd name="T1" fmla="*/ 106 h 218"/>
                <a:gd name="T2" fmla="*/ 16 w 180"/>
                <a:gd name="T3" fmla="*/ 133 h 218"/>
                <a:gd name="T4" fmla="*/ 1 w 180"/>
                <a:gd name="T5" fmla="*/ 174 h 218"/>
                <a:gd name="T6" fmla="*/ 2 w 180"/>
                <a:gd name="T7" fmla="*/ 186 h 218"/>
                <a:gd name="T8" fmla="*/ 0 w 180"/>
                <a:gd name="T9" fmla="*/ 206 h 218"/>
                <a:gd name="T10" fmla="*/ 37 w 180"/>
                <a:gd name="T11" fmla="*/ 217 h 218"/>
                <a:gd name="T12" fmla="*/ 80 w 180"/>
                <a:gd name="T13" fmla="*/ 210 h 218"/>
                <a:gd name="T14" fmla="*/ 110 w 180"/>
                <a:gd name="T15" fmla="*/ 182 h 218"/>
                <a:gd name="T16" fmla="*/ 135 w 180"/>
                <a:gd name="T17" fmla="*/ 160 h 218"/>
                <a:gd name="T18" fmla="*/ 174 w 180"/>
                <a:gd name="T19" fmla="*/ 96 h 218"/>
                <a:gd name="T20" fmla="*/ 179 w 180"/>
                <a:gd name="T21" fmla="*/ 67 h 218"/>
                <a:gd name="T22" fmla="*/ 174 w 180"/>
                <a:gd name="T23" fmla="*/ 42 h 218"/>
                <a:gd name="T24" fmla="*/ 159 w 180"/>
                <a:gd name="T25" fmla="*/ 6 h 218"/>
                <a:gd name="T26" fmla="*/ 127 w 180"/>
                <a:gd name="T27" fmla="*/ 0 h 218"/>
                <a:gd name="T28" fmla="*/ 107 w 180"/>
                <a:gd name="T29" fmla="*/ 4 h 218"/>
                <a:gd name="T30" fmla="*/ 88 w 180"/>
                <a:gd name="T31" fmla="*/ 21 h 218"/>
                <a:gd name="T32" fmla="*/ 53 w 180"/>
                <a:gd name="T33" fmla="*/ 67 h 218"/>
                <a:gd name="T34" fmla="*/ 45 w 180"/>
                <a:gd name="T35" fmla="*/ 82 h 218"/>
                <a:gd name="T36" fmla="*/ 35 w 180"/>
                <a:gd name="T37" fmla="*/ 106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8"/>
                <a:gd name="T59" fmla="*/ 180 w 180"/>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8">
                  <a:moveTo>
                    <a:pt x="35" y="106"/>
                  </a:moveTo>
                  <a:lnTo>
                    <a:pt x="16" y="133"/>
                  </a:lnTo>
                  <a:lnTo>
                    <a:pt x="1" y="174"/>
                  </a:lnTo>
                  <a:lnTo>
                    <a:pt x="2" y="186"/>
                  </a:lnTo>
                  <a:lnTo>
                    <a:pt x="0" y="206"/>
                  </a:lnTo>
                  <a:lnTo>
                    <a:pt x="37" y="217"/>
                  </a:lnTo>
                  <a:lnTo>
                    <a:pt x="80" y="210"/>
                  </a:lnTo>
                  <a:lnTo>
                    <a:pt x="110" y="182"/>
                  </a:lnTo>
                  <a:lnTo>
                    <a:pt x="135" y="160"/>
                  </a:lnTo>
                  <a:lnTo>
                    <a:pt x="174" y="96"/>
                  </a:lnTo>
                  <a:lnTo>
                    <a:pt x="179" y="67"/>
                  </a:lnTo>
                  <a:lnTo>
                    <a:pt x="174" y="42"/>
                  </a:lnTo>
                  <a:lnTo>
                    <a:pt x="159" y="6"/>
                  </a:lnTo>
                  <a:lnTo>
                    <a:pt x="127" y="0"/>
                  </a:lnTo>
                  <a:lnTo>
                    <a:pt x="107" y="4"/>
                  </a:lnTo>
                  <a:lnTo>
                    <a:pt x="88" y="21"/>
                  </a:lnTo>
                  <a:lnTo>
                    <a:pt x="53" y="67"/>
                  </a:lnTo>
                  <a:lnTo>
                    <a:pt x="45" y="82"/>
                  </a:lnTo>
                  <a:lnTo>
                    <a:pt x="35" y="10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58" name="Freeform 435">
              <a:extLst>
                <a:ext uri="{FF2B5EF4-FFF2-40B4-BE49-F238E27FC236}">
                  <a16:creationId xmlns:a16="http://schemas.microsoft.com/office/drawing/2014/main" id="{AD810415-56F5-E816-1D93-04996E3EBA5A}"/>
                </a:ext>
              </a:extLst>
            </p:cNvPr>
            <p:cNvSpPr>
              <a:spLocks/>
            </p:cNvSpPr>
            <p:nvPr/>
          </p:nvSpPr>
          <p:spPr bwMode="auto">
            <a:xfrm>
              <a:off x="5027" y="3024"/>
              <a:ext cx="106" cy="123"/>
            </a:xfrm>
            <a:custGeom>
              <a:avLst/>
              <a:gdLst>
                <a:gd name="T0" fmla="*/ 91 w 106"/>
                <a:gd name="T1" fmla="*/ 5 h 123"/>
                <a:gd name="T2" fmla="*/ 74 w 106"/>
                <a:gd name="T3" fmla="*/ 0 h 123"/>
                <a:gd name="T4" fmla="*/ 49 w 106"/>
                <a:gd name="T5" fmla="*/ 23 h 123"/>
                <a:gd name="T6" fmla="*/ 17 w 106"/>
                <a:gd name="T7" fmla="*/ 60 h 123"/>
                <a:gd name="T8" fmla="*/ 0 w 106"/>
                <a:gd name="T9" fmla="*/ 110 h 123"/>
                <a:gd name="T10" fmla="*/ 14 w 106"/>
                <a:gd name="T11" fmla="*/ 122 h 123"/>
                <a:gd name="T12" fmla="*/ 61 w 106"/>
                <a:gd name="T13" fmla="*/ 98 h 123"/>
                <a:gd name="T14" fmla="*/ 78 w 106"/>
                <a:gd name="T15" fmla="*/ 80 h 123"/>
                <a:gd name="T16" fmla="*/ 93 w 106"/>
                <a:gd name="T17" fmla="*/ 61 h 123"/>
                <a:gd name="T18" fmla="*/ 105 w 106"/>
                <a:gd name="T19" fmla="*/ 17 h 123"/>
                <a:gd name="T20" fmla="*/ 91 w 106"/>
                <a:gd name="T21" fmla="*/ 5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3"/>
                <a:gd name="T35" fmla="*/ 106 w 106"/>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3">
                  <a:moveTo>
                    <a:pt x="91" y="5"/>
                  </a:moveTo>
                  <a:lnTo>
                    <a:pt x="74" y="0"/>
                  </a:lnTo>
                  <a:lnTo>
                    <a:pt x="49" y="23"/>
                  </a:lnTo>
                  <a:lnTo>
                    <a:pt x="17" y="60"/>
                  </a:lnTo>
                  <a:lnTo>
                    <a:pt x="0" y="110"/>
                  </a:lnTo>
                  <a:lnTo>
                    <a:pt x="14" y="122"/>
                  </a:lnTo>
                  <a:lnTo>
                    <a:pt x="61" y="98"/>
                  </a:lnTo>
                  <a:lnTo>
                    <a:pt x="78" y="80"/>
                  </a:lnTo>
                  <a:lnTo>
                    <a:pt x="93" y="61"/>
                  </a:lnTo>
                  <a:lnTo>
                    <a:pt x="105" y="17"/>
                  </a:lnTo>
                  <a:lnTo>
                    <a:pt x="91" y="5"/>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01" name="Group 436">
            <a:extLst>
              <a:ext uri="{FF2B5EF4-FFF2-40B4-BE49-F238E27FC236}">
                <a16:creationId xmlns:a16="http://schemas.microsoft.com/office/drawing/2014/main" id="{9560B13B-5CA8-B6B2-BB9D-48625093663F}"/>
              </a:ext>
            </a:extLst>
          </p:cNvPr>
          <p:cNvGrpSpPr>
            <a:grpSpLocks/>
          </p:cNvGrpSpPr>
          <p:nvPr/>
        </p:nvGrpSpPr>
        <p:grpSpPr bwMode="auto">
          <a:xfrm>
            <a:off x="9572626" y="5018089"/>
            <a:ext cx="365125" cy="204787"/>
            <a:chOff x="5062" y="3009"/>
            <a:chExt cx="230" cy="129"/>
          </a:xfrm>
        </p:grpSpPr>
        <p:sp>
          <p:nvSpPr>
            <p:cNvPr id="86455" name="Freeform 437">
              <a:extLst>
                <a:ext uri="{FF2B5EF4-FFF2-40B4-BE49-F238E27FC236}">
                  <a16:creationId xmlns:a16="http://schemas.microsoft.com/office/drawing/2014/main" id="{3D5A1265-31FA-E75F-568C-6A23266490DA}"/>
                </a:ext>
              </a:extLst>
            </p:cNvPr>
            <p:cNvSpPr>
              <a:spLocks/>
            </p:cNvSpPr>
            <p:nvPr/>
          </p:nvSpPr>
          <p:spPr bwMode="auto">
            <a:xfrm>
              <a:off x="5062" y="3009"/>
              <a:ext cx="230" cy="129"/>
            </a:xfrm>
            <a:custGeom>
              <a:avLst/>
              <a:gdLst>
                <a:gd name="T0" fmla="*/ 130 w 230"/>
                <a:gd name="T1" fmla="*/ 24 h 129"/>
                <a:gd name="T2" fmla="*/ 161 w 230"/>
                <a:gd name="T3" fmla="*/ 11 h 129"/>
                <a:gd name="T4" fmla="*/ 202 w 230"/>
                <a:gd name="T5" fmla="*/ 1 h 129"/>
                <a:gd name="T6" fmla="*/ 212 w 230"/>
                <a:gd name="T7" fmla="*/ 2 h 129"/>
                <a:gd name="T8" fmla="*/ 229 w 230"/>
                <a:gd name="T9" fmla="*/ 0 h 129"/>
                <a:gd name="T10" fmla="*/ 225 w 230"/>
                <a:gd name="T11" fmla="*/ 27 h 129"/>
                <a:gd name="T12" fmla="*/ 204 w 230"/>
                <a:gd name="T13" fmla="*/ 59 h 129"/>
                <a:gd name="T14" fmla="*/ 169 w 230"/>
                <a:gd name="T15" fmla="*/ 80 h 129"/>
                <a:gd name="T16" fmla="*/ 141 w 230"/>
                <a:gd name="T17" fmla="*/ 98 h 129"/>
                <a:gd name="T18" fmla="*/ 72 w 230"/>
                <a:gd name="T19" fmla="*/ 126 h 129"/>
                <a:gd name="T20" fmla="*/ 44 w 230"/>
                <a:gd name="T21" fmla="*/ 128 h 129"/>
                <a:gd name="T22" fmla="*/ 26 w 230"/>
                <a:gd name="T23" fmla="*/ 125 h 129"/>
                <a:gd name="T24" fmla="*/ 0 w 230"/>
                <a:gd name="T25" fmla="*/ 114 h 129"/>
                <a:gd name="T26" fmla="*/ 6 w 230"/>
                <a:gd name="T27" fmla="*/ 90 h 129"/>
                <a:gd name="T28" fmla="*/ 18 w 230"/>
                <a:gd name="T29" fmla="*/ 76 h 129"/>
                <a:gd name="T30" fmla="*/ 39 w 230"/>
                <a:gd name="T31" fmla="*/ 62 h 129"/>
                <a:gd name="T32" fmla="*/ 91 w 230"/>
                <a:gd name="T33" fmla="*/ 37 h 129"/>
                <a:gd name="T34" fmla="*/ 106 w 230"/>
                <a:gd name="T35" fmla="*/ 32 h 129"/>
                <a:gd name="T36" fmla="*/ 130 w 230"/>
                <a:gd name="T37" fmla="*/ 24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29"/>
                <a:gd name="T59" fmla="*/ 230 w 230"/>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29">
                  <a:moveTo>
                    <a:pt x="130" y="24"/>
                  </a:moveTo>
                  <a:lnTo>
                    <a:pt x="161" y="11"/>
                  </a:lnTo>
                  <a:lnTo>
                    <a:pt x="202" y="1"/>
                  </a:lnTo>
                  <a:lnTo>
                    <a:pt x="212" y="2"/>
                  </a:lnTo>
                  <a:lnTo>
                    <a:pt x="229" y="0"/>
                  </a:lnTo>
                  <a:lnTo>
                    <a:pt x="225" y="27"/>
                  </a:lnTo>
                  <a:lnTo>
                    <a:pt x="204" y="59"/>
                  </a:lnTo>
                  <a:lnTo>
                    <a:pt x="169" y="80"/>
                  </a:lnTo>
                  <a:lnTo>
                    <a:pt x="141" y="98"/>
                  </a:lnTo>
                  <a:lnTo>
                    <a:pt x="72" y="126"/>
                  </a:lnTo>
                  <a:lnTo>
                    <a:pt x="44" y="128"/>
                  </a:lnTo>
                  <a:lnTo>
                    <a:pt x="26" y="125"/>
                  </a:lnTo>
                  <a:lnTo>
                    <a:pt x="0" y="114"/>
                  </a:lnTo>
                  <a:lnTo>
                    <a:pt x="6" y="90"/>
                  </a:lnTo>
                  <a:lnTo>
                    <a:pt x="18" y="76"/>
                  </a:lnTo>
                  <a:lnTo>
                    <a:pt x="39" y="62"/>
                  </a:lnTo>
                  <a:lnTo>
                    <a:pt x="91" y="37"/>
                  </a:lnTo>
                  <a:lnTo>
                    <a:pt x="106" y="32"/>
                  </a:lnTo>
                  <a:lnTo>
                    <a:pt x="130" y="24"/>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56" name="Freeform 438">
              <a:extLst>
                <a:ext uri="{FF2B5EF4-FFF2-40B4-BE49-F238E27FC236}">
                  <a16:creationId xmlns:a16="http://schemas.microsoft.com/office/drawing/2014/main" id="{9226750A-4EB0-5290-ACF4-5CC0B93888D8}"/>
                </a:ext>
              </a:extLst>
            </p:cNvPr>
            <p:cNvSpPr>
              <a:spLocks/>
            </p:cNvSpPr>
            <p:nvPr/>
          </p:nvSpPr>
          <p:spPr bwMode="auto">
            <a:xfrm>
              <a:off x="5134" y="3033"/>
              <a:ext cx="129" cy="76"/>
            </a:xfrm>
            <a:custGeom>
              <a:avLst/>
              <a:gdLst>
                <a:gd name="T0" fmla="*/ 0 w 129"/>
                <a:gd name="T1" fmla="*/ 64 h 76"/>
                <a:gd name="T2" fmla="*/ 3 w 129"/>
                <a:gd name="T3" fmla="*/ 52 h 76"/>
                <a:gd name="T4" fmla="*/ 30 w 129"/>
                <a:gd name="T5" fmla="*/ 34 h 76"/>
                <a:gd name="T6" fmla="*/ 74 w 129"/>
                <a:gd name="T7" fmla="*/ 12 h 76"/>
                <a:gd name="T8" fmla="*/ 122 w 129"/>
                <a:gd name="T9" fmla="*/ 0 h 76"/>
                <a:gd name="T10" fmla="*/ 128 w 129"/>
                <a:gd name="T11" fmla="*/ 10 h 76"/>
                <a:gd name="T12" fmla="*/ 91 w 129"/>
                <a:gd name="T13" fmla="*/ 45 h 76"/>
                <a:gd name="T14" fmla="*/ 69 w 129"/>
                <a:gd name="T15" fmla="*/ 57 h 76"/>
                <a:gd name="T16" fmla="*/ 47 w 129"/>
                <a:gd name="T17" fmla="*/ 67 h 76"/>
                <a:gd name="T18" fmla="*/ 5 w 129"/>
                <a:gd name="T19" fmla="*/ 75 h 76"/>
                <a:gd name="T20" fmla="*/ 0 w 129"/>
                <a:gd name="T21" fmla="*/ 64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76"/>
                <a:gd name="T35" fmla="*/ 129 w 129"/>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76">
                  <a:moveTo>
                    <a:pt x="0" y="64"/>
                  </a:moveTo>
                  <a:lnTo>
                    <a:pt x="3" y="52"/>
                  </a:lnTo>
                  <a:lnTo>
                    <a:pt x="30" y="34"/>
                  </a:lnTo>
                  <a:lnTo>
                    <a:pt x="74" y="12"/>
                  </a:lnTo>
                  <a:lnTo>
                    <a:pt x="122" y="0"/>
                  </a:lnTo>
                  <a:lnTo>
                    <a:pt x="128" y="10"/>
                  </a:lnTo>
                  <a:lnTo>
                    <a:pt x="91" y="45"/>
                  </a:lnTo>
                  <a:lnTo>
                    <a:pt x="69" y="57"/>
                  </a:lnTo>
                  <a:lnTo>
                    <a:pt x="47" y="67"/>
                  </a:lnTo>
                  <a:lnTo>
                    <a:pt x="5" y="75"/>
                  </a:lnTo>
                  <a:lnTo>
                    <a:pt x="0" y="64"/>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02" name="Group 439">
            <a:extLst>
              <a:ext uri="{FF2B5EF4-FFF2-40B4-BE49-F238E27FC236}">
                <a16:creationId xmlns:a16="http://schemas.microsoft.com/office/drawing/2014/main" id="{A22AE316-7E4D-2051-3DBC-645CE6943110}"/>
              </a:ext>
            </a:extLst>
          </p:cNvPr>
          <p:cNvGrpSpPr>
            <a:grpSpLocks/>
          </p:cNvGrpSpPr>
          <p:nvPr/>
        </p:nvGrpSpPr>
        <p:grpSpPr bwMode="auto">
          <a:xfrm>
            <a:off x="9744076" y="4999039"/>
            <a:ext cx="227013" cy="352425"/>
            <a:chOff x="5170" y="2997"/>
            <a:chExt cx="143" cy="222"/>
          </a:xfrm>
        </p:grpSpPr>
        <p:sp>
          <p:nvSpPr>
            <p:cNvPr id="86453" name="Freeform 440">
              <a:extLst>
                <a:ext uri="{FF2B5EF4-FFF2-40B4-BE49-F238E27FC236}">
                  <a16:creationId xmlns:a16="http://schemas.microsoft.com/office/drawing/2014/main" id="{FEB099FC-B374-E4AC-A8A0-A659CEC9B907}"/>
                </a:ext>
              </a:extLst>
            </p:cNvPr>
            <p:cNvSpPr>
              <a:spLocks/>
            </p:cNvSpPr>
            <p:nvPr/>
          </p:nvSpPr>
          <p:spPr bwMode="auto">
            <a:xfrm>
              <a:off x="5170" y="2997"/>
              <a:ext cx="143" cy="222"/>
            </a:xfrm>
            <a:custGeom>
              <a:avLst/>
              <a:gdLst>
                <a:gd name="T0" fmla="*/ 32 w 143"/>
                <a:gd name="T1" fmla="*/ 124 h 222"/>
                <a:gd name="T2" fmla="*/ 17 w 143"/>
                <a:gd name="T3" fmla="*/ 153 h 222"/>
                <a:gd name="T4" fmla="*/ 3 w 143"/>
                <a:gd name="T5" fmla="*/ 193 h 222"/>
                <a:gd name="T6" fmla="*/ 3 w 143"/>
                <a:gd name="T7" fmla="*/ 204 h 222"/>
                <a:gd name="T8" fmla="*/ 0 w 143"/>
                <a:gd name="T9" fmla="*/ 221 h 222"/>
                <a:gd name="T10" fmla="*/ 28 w 143"/>
                <a:gd name="T11" fmla="*/ 218 h 222"/>
                <a:gd name="T12" fmla="*/ 61 w 143"/>
                <a:gd name="T13" fmla="*/ 201 h 222"/>
                <a:gd name="T14" fmla="*/ 84 w 143"/>
                <a:gd name="T15" fmla="*/ 166 h 222"/>
                <a:gd name="T16" fmla="*/ 104 w 143"/>
                <a:gd name="T17" fmla="*/ 140 h 222"/>
                <a:gd name="T18" fmla="*/ 137 w 143"/>
                <a:gd name="T19" fmla="*/ 73 h 222"/>
                <a:gd name="T20" fmla="*/ 142 w 143"/>
                <a:gd name="T21" fmla="*/ 47 h 222"/>
                <a:gd name="T22" fmla="*/ 140 w 143"/>
                <a:gd name="T23" fmla="*/ 27 h 222"/>
                <a:gd name="T24" fmla="*/ 131 w 143"/>
                <a:gd name="T25" fmla="*/ 0 h 222"/>
                <a:gd name="T26" fmla="*/ 106 w 143"/>
                <a:gd name="T27" fmla="*/ 5 h 222"/>
                <a:gd name="T28" fmla="*/ 92 w 143"/>
                <a:gd name="T29" fmla="*/ 16 h 222"/>
                <a:gd name="T30" fmla="*/ 76 w 143"/>
                <a:gd name="T31" fmla="*/ 35 h 222"/>
                <a:gd name="T32" fmla="*/ 48 w 143"/>
                <a:gd name="T33" fmla="*/ 86 h 222"/>
                <a:gd name="T34" fmla="*/ 41 w 143"/>
                <a:gd name="T35" fmla="*/ 100 h 222"/>
                <a:gd name="T36" fmla="*/ 32 w 143"/>
                <a:gd name="T37" fmla="*/ 124 h 2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222"/>
                <a:gd name="T59" fmla="*/ 143 w 143"/>
                <a:gd name="T60" fmla="*/ 222 h 2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222">
                  <a:moveTo>
                    <a:pt x="32" y="124"/>
                  </a:moveTo>
                  <a:lnTo>
                    <a:pt x="17" y="153"/>
                  </a:lnTo>
                  <a:lnTo>
                    <a:pt x="3" y="193"/>
                  </a:lnTo>
                  <a:lnTo>
                    <a:pt x="3" y="204"/>
                  </a:lnTo>
                  <a:lnTo>
                    <a:pt x="0" y="221"/>
                  </a:lnTo>
                  <a:lnTo>
                    <a:pt x="28" y="218"/>
                  </a:lnTo>
                  <a:lnTo>
                    <a:pt x="61" y="201"/>
                  </a:lnTo>
                  <a:lnTo>
                    <a:pt x="84" y="166"/>
                  </a:lnTo>
                  <a:lnTo>
                    <a:pt x="104" y="140"/>
                  </a:lnTo>
                  <a:lnTo>
                    <a:pt x="137" y="73"/>
                  </a:lnTo>
                  <a:lnTo>
                    <a:pt x="142" y="47"/>
                  </a:lnTo>
                  <a:lnTo>
                    <a:pt x="140" y="27"/>
                  </a:lnTo>
                  <a:lnTo>
                    <a:pt x="131" y="0"/>
                  </a:lnTo>
                  <a:lnTo>
                    <a:pt x="106" y="5"/>
                  </a:lnTo>
                  <a:lnTo>
                    <a:pt x="92" y="16"/>
                  </a:lnTo>
                  <a:lnTo>
                    <a:pt x="76" y="35"/>
                  </a:lnTo>
                  <a:lnTo>
                    <a:pt x="48" y="86"/>
                  </a:lnTo>
                  <a:lnTo>
                    <a:pt x="41" y="100"/>
                  </a:lnTo>
                  <a:lnTo>
                    <a:pt x="32" y="124"/>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54" name="Freeform 441">
              <a:extLst>
                <a:ext uri="{FF2B5EF4-FFF2-40B4-BE49-F238E27FC236}">
                  <a16:creationId xmlns:a16="http://schemas.microsoft.com/office/drawing/2014/main" id="{8E79B9B2-E8B5-4C37-0A12-97383E2F16C6}"/>
                </a:ext>
              </a:extLst>
            </p:cNvPr>
            <p:cNvSpPr>
              <a:spLocks/>
            </p:cNvSpPr>
            <p:nvPr/>
          </p:nvSpPr>
          <p:spPr bwMode="auto">
            <a:xfrm>
              <a:off x="5196" y="3068"/>
              <a:ext cx="86" cy="124"/>
            </a:xfrm>
            <a:custGeom>
              <a:avLst/>
              <a:gdLst>
                <a:gd name="T0" fmla="*/ 74 w 86"/>
                <a:gd name="T1" fmla="*/ 0 h 124"/>
                <a:gd name="T2" fmla="*/ 62 w 86"/>
                <a:gd name="T3" fmla="*/ 1 h 124"/>
                <a:gd name="T4" fmla="*/ 42 w 86"/>
                <a:gd name="T5" fmla="*/ 28 h 124"/>
                <a:gd name="T6" fmla="*/ 17 w 86"/>
                <a:gd name="T7" fmla="*/ 69 h 124"/>
                <a:gd name="T8" fmla="*/ 0 w 86"/>
                <a:gd name="T9" fmla="*/ 117 h 124"/>
                <a:gd name="T10" fmla="*/ 10 w 86"/>
                <a:gd name="T11" fmla="*/ 123 h 124"/>
                <a:gd name="T12" fmla="*/ 47 w 86"/>
                <a:gd name="T13" fmla="*/ 89 h 124"/>
                <a:gd name="T14" fmla="*/ 61 w 86"/>
                <a:gd name="T15" fmla="*/ 68 h 124"/>
                <a:gd name="T16" fmla="*/ 74 w 86"/>
                <a:gd name="T17" fmla="*/ 47 h 124"/>
                <a:gd name="T18" fmla="*/ 85 w 86"/>
                <a:gd name="T19" fmla="*/ 6 h 124"/>
                <a:gd name="T20" fmla="*/ 74 w 86"/>
                <a:gd name="T21" fmla="*/ 0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24"/>
                <a:gd name="T35" fmla="*/ 86 w 86"/>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24">
                  <a:moveTo>
                    <a:pt x="74" y="0"/>
                  </a:moveTo>
                  <a:lnTo>
                    <a:pt x="62" y="1"/>
                  </a:lnTo>
                  <a:lnTo>
                    <a:pt x="42" y="28"/>
                  </a:lnTo>
                  <a:lnTo>
                    <a:pt x="17" y="69"/>
                  </a:lnTo>
                  <a:lnTo>
                    <a:pt x="0" y="117"/>
                  </a:lnTo>
                  <a:lnTo>
                    <a:pt x="10" y="123"/>
                  </a:lnTo>
                  <a:lnTo>
                    <a:pt x="47" y="89"/>
                  </a:lnTo>
                  <a:lnTo>
                    <a:pt x="61" y="68"/>
                  </a:lnTo>
                  <a:lnTo>
                    <a:pt x="74" y="47"/>
                  </a:lnTo>
                  <a:lnTo>
                    <a:pt x="85" y="6"/>
                  </a:lnTo>
                  <a:lnTo>
                    <a:pt x="74"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03" name="Group 442">
            <a:extLst>
              <a:ext uri="{FF2B5EF4-FFF2-40B4-BE49-F238E27FC236}">
                <a16:creationId xmlns:a16="http://schemas.microsoft.com/office/drawing/2014/main" id="{30523D41-5B6D-698F-600E-AA8578AD9614}"/>
              </a:ext>
            </a:extLst>
          </p:cNvPr>
          <p:cNvGrpSpPr>
            <a:grpSpLocks/>
          </p:cNvGrpSpPr>
          <p:nvPr/>
        </p:nvGrpSpPr>
        <p:grpSpPr bwMode="auto">
          <a:xfrm>
            <a:off x="9669463" y="4805364"/>
            <a:ext cx="285750" cy="344487"/>
            <a:chOff x="5123" y="2875"/>
            <a:chExt cx="180" cy="217"/>
          </a:xfrm>
        </p:grpSpPr>
        <p:sp>
          <p:nvSpPr>
            <p:cNvPr id="86451" name="Freeform 443">
              <a:extLst>
                <a:ext uri="{FF2B5EF4-FFF2-40B4-BE49-F238E27FC236}">
                  <a16:creationId xmlns:a16="http://schemas.microsoft.com/office/drawing/2014/main" id="{1C1B098B-FF88-E5BF-29EE-D768F72D0E98}"/>
                </a:ext>
              </a:extLst>
            </p:cNvPr>
            <p:cNvSpPr>
              <a:spLocks/>
            </p:cNvSpPr>
            <p:nvPr/>
          </p:nvSpPr>
          <p:spPr bwMode="auto">
            <a:xfrm>
              <a:off x="5123" y="2875"/>
              <a:ext cx="180" cy="217"/>
            </a:xfrm>
            <a:custGeom>
              <a:avLst/>
              <a:gdLst>
                <a:gd name="T0" fmla="*/ 17 w 180"/>
                <a:gd name="T1" fmla="*/ 86 h 217"/>
                <a:gd name="T2" fmla="*/ 4 w 180"/>
                <a:gd name="T3" fmla="*/ 110 h 217"/>
                <a:gd name="T4" fmla="*/ 0 w 180"/>
                <a:gd name="T5" fmla="*/ 150 h 217"/>
                <a:gd name="T6" fmla="*/ 4 w 180"/>
                <a:gd name="T7" fmla="*/ 163 h 217"/>
                <a:gd name="T8" fmla="*/ 9 w 180"/>
                <a:gd name="T9" fmla="*/ 184 h 217"/>
                <a:gd name="T10" fmla="*/ 57 w 180"/>
                <a:gd name="T11" fmla="*/ 209 h 217"/>
                <a:gd name="T12" fmla="*/ 106 w 180"/>
                <a:gd name="T13" fmla="*/ 216 h 217"/>
                <a:gd name="T14" fmla="*/ 132 w 180"/>
                <a:gd name="T15" fmla="*/ 195 h 217"/>
                <a:gd name="T16" fmla="*/ 153 w 180"/>
                <a:gd name="T17" fmla="*/ 178 h 217"/>
                <a:gd name="T18" fmla="*/ 179 w 180"/>
                <a:gd name="T19" fmla="*/ 122 h 217"/>
                <a:gd name="T20" fmla="*/ 175 w 180"/>
                <a:gd name="T21" fmla="*/ 93 h 217"/>
                <a:gd name="T22" fmla="*/ 161 w 180"/>
                <a:gd name="T23" fmla="*/ 62 h 217"/>
                <a:gd name="T24" fmla="*/ 131 w 180"/>
                <a:gd name="T25" fmla="*/ 18 h 217"/>
                <a:gd name="T26" fmla="*/ 91 w 180"/>
                <a:gd name="T27" fmla="*/ 1 h 217"/>
                <a:gd name="T28" fmla="*/ 68 w 180"/>
                <a:gd name="T29" fmla="*/ 0 h 217"/>
                <a:gd name="T30" fmla="*/ 52 w 180"/>
                <a:gd name="T31" fmla="*/ 11 h 217"/>
                <a:gd name="T32" fmla="*/ 25 w 180"/>
                <a:gd name="T33" fmla="*/ 49 h 217"/>
                <a:gd name="T34" fmla="*/ 21 w 180"/>
                <a:gd name="T35" fmla="*/ 63 h 217"/>
                <a:gd name="T36" fmla="*/ 17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7" y="86"/>
                  </a:moveTo>
                  <a:lnTo>
                    <a:pt x="4" y="110"/>
                  </a:lnTo>
                  <a:lnTo>
                    <a:pt x="0" y="150"/>
                  </a:lnTo>
                  <a:lnTo>
                    <a:pt x="4" y="163"/>
                  </a:lnTo>
                  <a:lnTo>
                    <a:pt x="9" y="184"/>
                  </a:lnTo>
                  <a:lnTo>
                    <a:pt x="57" y="209"/>
                  </a:lnTo>
                  <a:lnTo>
                    <a:pt x="106" y="216"/>
                  </a:lnTo>
                  <a:lnTo>
                    <a:pt x="132" y="195"/>
                  </a:lnTo>
                  <a:lnTo>
                    <a:pt x="153" y="178"/>
                  </a:lnTo>
                  <a:lnTo>
                    <a:pt x="179" y="122"/>
                  </a:lnTo>
                  <a:lnTo>
                    <a:pt x="175" y="93"/>
                  </a:lnTo>
                  <a:lnTo>
                    <a:pt x="161" y="62"/>
                  </a:lnTo>
                  <a:lnTo>
                    <a:pt x="131" y="18"/>
                  </a:lnTo>
                  <a:lnTo>
                    <a:pt x="91" y="1"/>
                  </a:lnTo>
                  <a:lnTo>
                    <a:pt x="68" y="0"/>
                  </a:lnTo>
                  <a:lnTo>
                    <a:pt x="52" y="11"/>
                  </a:lnTo>
                  <a:lnTo>
                    <a:pt x="25" y="49"/>
                  </a:lnTo>
                  <a:lnTo>
                    <a:pt x="21" y="63"/>
                  </a:lnTo>
                  <a:lnTo>
                    <a:pt x="17"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52" name="Freeform 444">
              <a:extLst>
                <a:ext uri="{FF2B5EF4-FFF2-40B4-BE49-F238E27FC236}">
                  <a16:creationId xmlns:a16="http://schemas.microsoft.com/office/drawing/2014/main" id="{0782333E-F926-E8C8-415E-02F21E35891A}"/>
                </a:ext>
              </a:extLst>
            </p:cNvPr>
            <p:cNvSpPr>
              <a:spLocks/>
            </p:cNvSpPr>
            <p:nvPr/>
          </p:nvSpPr>
          <p:spPr bwMode="auto">
            <a:xfrm>
              <a:off x="5162" y="2948"/>
              <a:ext cx="96" cy="115"/>
            </a:xfrm>
            <a:custGeom>
              <a:avLst/>
              <a:gdLst>
                <a:gd name="T0" fmla="*/ 73 w 96"/>
                <a:gd name="T1" fmla="*/ 10 h 115"/>
                <a:gd name="T2" fmla="*/ 52 w 96"/>
                <a:gd name="T3" fmla="*/ 0 h 115"/>
                <a:gd name="T4" fmla="*/ 30 w 96"/>
                <a:gd name="T5" fmla="*/ 16 h 115"/>
                <a:gd name="T6" fmla="*/ 4 w 96"/>
                <a:gd name="T7" fmla="*/ 45 h 115"/>
                <a:gd name="T8" fmla="*/ 0 w 96"/>
                <a:gd name="T9" fmla="*/ 95 h 115"/>
                <a:gd name="T10" fmla="*/ 22 w 96"/>
                <a:gd name="T11" fmla="*/ 114 h 115"/>
                <a:gd name="T12" fmla="*/ 70 w 96"/>
                <a:gd name="T13" fmla="*/ 103 h 115"/>
                <a:gd name="T14" fmla="*/ 83 w 96"/>
                <a:gd name="T15" fmla="*/ 88 h 115"/>
                <a:gd name="T16" fmla="*/ 95 w 96"/>
                <a:gd name="T17" fmla="*/ 73 h 115"/>
                <a:gd name="T18" fmla="*/ 95 w 96"/>
                <a:gd name="T19" fmla="*/ 29 h 115"/>
                <a:gd name="T20" fmla="*/ 73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73" y="10"/>
                  </a:moveTo>
                  <a:lnTo>
                    <a:pt x="52" y="0"/>
                  </a:lnTo>
                  <a:lnTo>
                    <a:pt x="30" y="16"/>
                  </a:lnTo>
                  <a:lnTo>
                    <a:pt x="4" y="45"/>
                  </a:lnTo>
                  <a:lnTo>
                    <a:pt x="0" y="95"/>
                  </a:lnTo>
                  <a:lnTo>
                    <a:pt x="22" y="114"/>
                  </a:lnTo>
                  <a:lnTo>
                    <a:pt x="70" y="103"/>
                  </a:lnTo>
                  <a:lnTo>
                    <a:pt x="83" y="88"/>
                  </a:lnTo>
                  <a:lnTo>
                    <a:pt x="95" y="73"/>
                  </a:lnTo>
                  <a:lnTo>
                    <a:pt x="95" y="29"/>
                  </a:lnTo>
                  <a:lnTo>
                    <a:pt x="73"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04" name="Group 445">
            <a:extLst>
              <a:ext uri="{FF2B5EF4-FFF2-40B4-BE49-F238E27FC236}">
                <a16:creationId xmlns:a16="http://schemas.microsoft.com/office/drawing/2014/main" id="{FC75C4B7-B80C-DE77-22F2-ED4312219AB3}"/>
              </a:ext>
            </a:extLst>
          </p:cNvPr>
          <p:cNvGrpSpPr>
            <a:grpSpLocks/>
          </p:cNvGrpSpPr>
          <p:nvPr/>
        </p:nvGrpSpPr>
        <p:grpSpPr bwMode="auto">
          <a:xfrm>
            <a:off x="9705975" y="4664076"/>
            <a:ext cx="376238" cy="207963"/>
            <a:chOff x="5146" y="2786"/>
            <a:chExt cx="237" cy="131"/>
          </a:xfrm>
        </p:grpSpPr>
        <p:sp>
          <p:nvSpPr>
            <p:cNvPr id="86449" name="Freeform 446">
              <a:extLst>
                <a:ext uri="{FF2B5EF4-FFF2-40B4-BE49-F238E27FC236}">
                  <a16:creationId xmlns:a16="http://schemas.microsoft.com/office/drawing/2014/main" id="{E2538D49-FDEB-02C6-C588-7432140BC23F}"/>
                </a:ext>
              </a:extLst>
            </p:cNvPr>
            <p:cNvSpPr>
              <a:spLocks/>
            </p:cNvSpPr>
            <p:nvPr/>
          </p:nvSpPr>
          <p:spPr bwMode="auto">
            <a:xfrm>
              <a:off x="5146" y="2786"/>
              <a:ext cx="237" cy="131"/>
            </a:xfrm>
            <a:custGeom>
              <a:avLst/>
              <a:gdLst>
                <a:gd name="T0" fmla="*/ 83 w 237"/>
                <a:gd name="T1" fmla="*/ 51 h 131"/>
                <a:gd name="T2" fmla="*/ 53 w 237"/>
                <a:gd name="T3" fmla="*/ 66 h 131"/>
                <a:gd name="T4" fmla="*/ 19 w 237"/>
                <a:gd name="T5" fmla="*/ 90 h 131"/>
                <a:gd name="T6" fmla="*/ 13 w 237"/>
                <a:gd name="T7" fmla="*/ 98 h 131"/>
                <a:gd name="T8" fmla="*/ 0 w 237"/>
                <a:gd name="T9" fmla="*/ 110 h 131"/>
                <a:gd name="T10" fmla="*/ 23 w 237"/>
                <a:gd name="T11" fmla="*/ 125 h 131"/>
                <a:gd name="T12" fmla="*/ 61 w 237"/>
                <a:gd name="T13" fmla="*/ 130 h 131"/>
                <a:gd name="T14" fmla="*/ 100 w 237"/>
                <a:gd name="T15" fmla="*/ 117 h 131"/>
                <a:gd name="T16" fmla="*/ 132 w 237"/>
                <a:gd name="T17" fmla="*/ 108 h 131"/>
                <a:gd name="T18" fmla="*/ 198 w 237"/>
                <a:gd name="T19" fmla="*/ 74 h 131"/>
                <a:gd name="T20" fmla="*/ 218 w 237"/>
                <a:gd name="T21" fmla="*/ 55 h 131"/>
                <a:gd name="T22" fmla="*/ 228 w 237"/>
                <a:gd name="T23" fmla="*/ 39 h 131"/>
                <a:gd name="T24" fmla="*/ 236 w 237"/>
                <a:gd name="T25" fmla="*/ 12 h 131"/>
                <a:gd name="T26" fmla="*/ 214 w 237"/>
                <a:gd name="T27" fmla="*/ 1 h 131"/>
                <a:gd name="T28" fmla="*/ 196 w 237"/>
                <a:gd name="T29" fmla="*/ 0 h 131"/>
                <a:gd name="T30" fmla="*/ 172 w 237"/>
                <a:gd name="T31" fmla="*/ 7 h 131"/>
                <a:gd name="T32" fmla="*/ 119 w 237"/>
                <a:gd name="T33" fmla="*/ 30 h 131"/>
                <a:gd name="T34" fmla="*/ 105 w 237"/>
                <a:gd name="T35" fmla="*/ 38 h 131"/>
                <a:gd name="T36" fmla="*/ 83 w 237"/>
                <a:gd name="T37" fmla="*/ 51 h 1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1"/>
                <a:gd name="T59" fmla="*/ 237 w 237"/>
                <a:gd name="T60" fmla="*/ 131 h 1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1">
                  <a:moveTo>
                    <a:pt x="83" y="51"/>
                  </a:moveTo>
                  <a:lnTo>
                    <a:pt x="53" y="66"/>
                  </a:lnTo>
                  <a:lnTo>
                    <a:pt x="19" y="90"/>
                  </a:lnTo>
                  <a:lnTo>
                    <a:pt x="13" y="98"/>
                  </a:lnTo>
                  <a:lnTo>
                    <a:pt x="0" y="110"/>
                  </a:lnTo>
                  <a:lnTo>
                    <a:pt x="23" y="125"/>
                  </a:lnTo>
                  <a:lnTo>
                    <a:pt x="61" y="130"/>
                  </a:lnTo>
                  <a:lnTo>
                    <a:pt x="100" y="117"/>
                  </a:lnTo>
                  <a:lnTo>
                    <a:pt x="132" y="108"/>
                  </a:lnTo>
                  <a:lnTo>
                    <a:pt x="198" y="74"/>
                  </a:lnTo>
                  <a:lnTo>
                    <a:pt x="218" y="55"/>
                  </a:lnTo>
                  <a:lnTo>
                    <a:pt x="228" y="39"/>
                  </a:lnTo>
                  <a:lnTo>
                    <a:pt x="236" y="12"/>
                  </a:lnTo>
                  <a:lnTo>
                    <a:pt x="214" y="1"/>
                  </a:lnTo>
                  <a:lnTo>
                    <a:pt x="196" y="0"/>
                  </a:lnTo>
                  <a:lnTo>
                    <a:pt x="172" y="7"/>
                  </a:lnTo>
                  <a:lnTo>
                    <a:pt x="119" y="30"/>
                  </a:lnTo>
                  <a:lnTo>
                    <a:pt x="105" y="38"/>
                  </a:lnTo>
                  <a:lnTo>
                    <a:pt x="83" y="51"/>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50" name="Freeform 447">
              <a:extLst>
                <a:ext uri="{FF2B5EF4-FFF2-40B4-BE49-F238E27FC236}">
                  <a16:creationId xmlns:a16="http://schemas.microsoft.com/office/drawing/2014/main" id="{91E5606D-D37F-5583-5BA2-08A2C56FF1F2}"/>
                </a:ext>
              </a:extLst>
            </p:cNvPr>
            <p:cNvSpPr>
              <a:spLocks/>
            </p:cNvSpPr>
            <p:nvPr/>
          </p:nvSpPr>
          <p:spPr bwMode="auto">
            <a:xfrm>
              <a:off x="5187" y="2830"/>
              <a:ext cx="135" cy="68"/>
            </a:xfrm>
            <a:custGeom>
              <a:avLst/>
              <a:gdLst>
                <a:gd name="T0" fmla="*/ 129 w 135"/>
                <a:gd name="T1" fmla="*/ 6 h 68"/>
                <a:gd name="T2" fmla="*/ 118 w 135"/>
                <a:gd name="T3" fmla="*/ 0 h 68"/>
                <a:gd name="T4" fmla="*/ 87 w 135"/>
                <a:gd name="T5" fmla="*/ 9 h 68"/>
                <a:gd name="T6" fmla="*/ 41 w 135"/>
                <a:gd name="T7" fmla="*/ 27 h 68"/>
                <a:gd name="T8" fmla="*/ 0 w 135"/>
                <a:gd name="T9" fmla="*/ 56 h 68"/>
                <a:gd name="T10" fmla="*/ 4 w 135"/>
                <a:gd name="T11" fmla="*/ 67 h 68"/>
                <a:gd name="T12" fmla="*/ 54 w 135"/>
                <a:gd name="T13" fmla="*/ 62 h 68"/>
                <a:gd name="T14" fmla="*/ 78 w 135"/>
                <a:gd name="T15" fmla="*/ 53 h 68"/>
                <a:gd name="T16" fmla="*/ 100 w 135"/>
                <a:gd name="T17" fmla="*/ 44 h 68"/>
                <a:gd name="T18" fmla="*/ 134 w 135"/>
                <a:gd name="T19" fmla="*/ 17 h 68"/>
                <a:gd name="T20" fmla="*/ 129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129" y="6"/>
                  </a:moveTo>
                  <a:lnTo>
                    <a:pt x="118" y="0"/>
                  </a:lnTo>
                  <a:lnTo>
                    <a:pt x="87" y="9"/>
                  </a:lnTo>
                  <a:lnTo>
                    <a:pt x="41" y="27"/>
                  </a:lnTo>
                  <a:lnTo>
                    <a:pt x="0" y="56"/>
                  </a:lnTo>
                  <a:lnTo>
                    <a:pt x="4" y="67"/>
                  </a:lnTo>
                  <a:lnTo>
                    <a:pt x="54" y="62"/>
                  </a:lnTo>
                  <a:lnTo>
                    <a:pt x="78" y="53"/>
                  </a:lnTo>
                  <a:lnTo>
                    <a:pt x="100" y="44"/>
                  </a:lnTo>
                  <a:lnTo>
                    <a:pt x="134" y="17"/>
                  </a:lnTo>
                  <a:lnTo>
                    <a:pt x="12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sp>
        <p:nvSpPr>
          <p:cNvPr id="459200" name="Rectangle 448">
            <a:extLst>
              <a:ext uri="{FF2B5EF4-FFF2-40B4-BE49-F238E27FC236}">
                <a16:creationId xmlns:a16="http://schemas.microsoft.com/office/drawing/2014/main" id="{5DCC2A5F-31B6-6CFF-D57D-81141D2961C7}"/>
              </a:ext>
            </a:extLst>
          </p:cNvPr>
          <p:cNvSpPr>
            <a:spLocks noChangeArrowheads="1"/>
          </p:cNvSpPr>
          <p:nvPr/>
        </p:nvSpPr>
        <p:spPr bwMode="auto">
          <a:xfrm>
            <a:off x="8395791" y="2543175"/>
            <a:ext cx="1737719" cy="840872"/>
          </a:xfrm>
          <a:prstGeom prst="rect">
            <a:avLst/>
          </a:prstGeom>
          <a:noFill/>
          <a:ln w="9525">
            <a:noFill/>
            <a:miter lim="800000"/>
            <a:headEnd/>
            <a:tailEnd/>
          </a:ln>
          <a:effectLst/>
        </p:spPr>
        <p:txBody>
          <a:bodyPr wrap="none" lIns="92075" tIns="46038" rIns="92075" bIns="46038">
            <a:spAutoFit/>
          </a:bodyPr>
          <a:lstStyle/>
          <a:p>
            <a:pPr algn="ctr">
              <a:lnSpc>
                <a:spcPct val="90000"/>
              </a:lnSpc>
              <a:defRPr/>
            </a:pPr>
            <a:r>
              <a:rPr lang="en-GB">
                <a:solidFill>
                  <a:srgbClr val="FF0000"/>
                </a:solidFill>
                <a:effectLst>
                  <a:outerShdw blurRad="38100" dist="38100" dir="2700000" algn="tl">
                    <a:srgbClr val="000000"/>
                  </a:outerShdw>
                </a:effectLst>
                <a:latin typeface="Arial" charset="0"/>
              </a:rPr>
              <a:t>4.</a:t>
            </a:r>
            <a:r>
              <a:rPr lang="en-GB">
                <a:solidFill>
                  <a:schemeClr val="bg1"/>
                </a:solidFill>
                <a:effectLst>
                  <a:outerShdw blurRad="38100" dist="38100" dir="2700000" algn="tl">
                    <a:srgbClr val="000000"/>
                  </a:outerShdw>
                </a:effectLst>
                <a:latin typeface="Arial" charset="0"/>
              </a:rPr>
              <a:t> Appearance </a:t>
            </a:r>
            <a:br>
              <a:rPr lang="en-GB">
                <a:solidFill>
                  <a:schemeClr val="bg1"/>
                </a:solidFill>
                <a:effectLst>
                  <a:outerShdw blurRad="38100" dist="38100" dir="2700000" algn="tl">
                    <a:srgbClr val="000000"/>
                  </a:outerShdw>
                </a:effectLst>
                <a:latin typeface="Arial" charset="0"/>
              </a:rPr>
            </a:br>
            <a:r>
              <a:rPr lang="en-GB">
                <a:solidFill>
                  <a:schemeClr val="bg1"/>
                </a:solidFill>
                <a:effectLst>
                  <a:outerShdw blurRad="38100" dist="38100" dir="2700000" algn="tl">
                    <a:srgbClr val="000000"/>
                  </a:outerShdw>
                </a:effectLst>
                <a:latin typeface="Arial" charset="0"/>
              </a:rPr>
              <a:t>of new tumor </a:t>
            </a:r>
            <a:br>
              <a:rPr lang="en-GB">
                <a:solidFill>
                  <a:schemeClr val="bg1"/>
                </a:solidFill>
                <a:effectLst>
                  <a:outerShdw blurRad="38100" dist="38100" dir="2700000" algn="tl">
                    <a:srgbClr val="000000"/>
                  </a:outerShdw>
                </a:effectLst>
                <a:latin typeface="Arial" charset="0"/>
              </a:rPr>
            </a:br>
            <a:r>
              <a:rPr lang="en-GB">
                <a:solidFill>
                  <a:schemeClr val="bg1"/>
                </a:solidFill>
                <a:effectLst>
                  <a:outerShdw blurRad="38100" dist="38100" dir="2700000" algn="tl">
                    <a:srgbClr val="000000"/>
                  </a:outerShdw>
                </a:effectLst>
                <a:latin typeface="Arial" charset="0"/>
              </a:rPr>
              <a:t>vasculature</a:t>
            </a:r>
          </a:p>
        </p:txBody>
      </p:sp>
      <p:sp>
        <p:nvSpPr>
          <p:cNvPr id="459201" name="Rectangle 449">
            <a:extLst>
              <a:ext uri="{FF2B5EF4-FFF2-40B4-BE49-F238E27FC236}">
                <a16:creationId xmlns:a16="http://schemas.microsoft.com/office/drawing/2014/main" id="{F316487B-AE40-C6E9-ABB2-C08C541F1C3D}"/>
              </a:ext>
            </a:extLst>
          </p:cNvPr>
          <p:cNvSpPr>
            <a:spLocks noChangeArrowheads="1"/>
          </p:cNvSpPr>
          <p:nvPr/>
        </p:nvSpPr>
        <p:spPr bwMode="auto">
          <a:xfrm>
            <a:off x="3339946" y="2190750"/>
            <a:ext cx="1673535" cy="840872"/>
          </a:xfrm>
          <a:prstGeom prst="rect">
            <a:avLst/>
          </a:prstGeom>
          <a:noFill/>
          <a:ln w="9525">
            <a:noFill/>
            <a:miter lim="800000"/>
            <a:headEnd/>
            <a:tailEnd/>
          </a:ln>
          <a:effectLst/>
        </p:spPr>
        <p:txBody>
          <a:bodyPr wrap="none" lIns="92075" tIns="46038" rIns="92075" bIns="46038">
            <a:spAutoFit/>
          </a:bodyPr>
          <a:lstStyle/>
          <a:p>
            <a:pPr algn="ctr">
              <a:lnSpc>
                <a:spcPct val="90000"/>
              </a:lnSpc>
              <a:defRPr/>
            </a:pPr>
            <a:r>
              <a:rPr lang="en-GB">
                <a:solidFill>
                  <a:srgbClr val="FF0000"/>
                </a:solidFill>
                <a:effectLst>
                  <a:outerShdw blurRad="38100" dist="38100" dir="2700000" algn="tl">
                    <a:srgbClr val="000000"/>
                  </a:outerShdw>
                </a:effectLst>
                <a:latin typeface="Arial" charset="0"/>
              </a:rPr>
              <a:t>1.</a:t>
            </a:r>
            <a:r>
              <a:rPr lang="en-GB">
                <a:solidFill>
                  <a:schemeClr val="bg1"/>
                </a:solidFill>
                <a:effectLst>
                  <a:outerShdw blurRad="38100" dist="38100" dir="2700000" algn="tl">
                    <a:srgbClr val="000000"/>
                  </a:outerShdw>
                </a:effectLst>
                <a:latin typeface="Arial" charset="0"/>
              </a:rPr>
              <a:t> Secretion of</a:t>
            </a:r>
          </a:p>
          <a:p>
            <a:pPr algn="ctr">
              <a:lnSpc>
                <a:spcPct val="90000"/>
              </a:lnSpc>
              <a:defRPr/>
            </a:pPr>
            <a:r>
              <a:rPr lang="en-GB">
                <a:solidFill>
                  <a:schemeClr val="bg1"/>
                </a:solidFill>
                <a:effectLst>
                  <a:outerShdw blurRad="38100" dist="38100" dir="2700000" algn="tl">
                    <a:srgbClr val="000000"/>
                  </a:outerShdw>
                </a:effectLst>
                <a:latin typeface="Arial" charset="0"/>
              </a:rPr>
              <a:t>angiogenic</a:t>
            </a:r>
          </a:p>
          <a:p>
            <a:pPr algn="ctr">
              <a:lnSpc>
                <a:spcPct val="90000"/>
              </a:lnSpc>
              <a:defRPr/>
            </a:pPr>
            <a:r>
              <a:rPr lang="en-GB">
                <a:solidFill>
                  <a:schemeClr val="bg1"/>
                </a:solidFill>
                <a:effectLst>
                  <a:outerShdw blurRad="38100" dist="38100" dir="2700000" algn="tl">
                    <a:srgbClr val="000000"/>
                  </a:outerShdw>
                </a:effectLst>
                <a:latin typeface="Arial" charset="0"/>
              </a:rPr>
              <a:t>factors</a:t>
            </a:r>
          </a:p>
        </p:txBody>
      </p:sp>
      <p:sp>
        <p:nvSpPr>
          <p:cNvPr id="459202" name="Rectangle 450">
            <a:extLst>
              <a:ext uri="{FF2B5EF4-FFF2-40B4-BE49-F238E27FC236}">
                <a16:creationId xmlns:a16="http://schemas.microsoft.com/office/drawing/2014/main" id="{E41DDF41-F146-33D4-C861-56953CC57EBF}"/>
              </a:ext>
            </a:extLst>
          </p:cNvPr>
          <p:cNvSpPr>
            <a:spLocks noChangeArrowheads="1"/>
          </p:cNvSpPr>
          <p:nvPr/>
        </p:nvSpPr>
        <p:spPr bwMode="auto">
          <a:xfrm>
            <a:off x="5645653" y="3503613"/>
            <a:ext cx="1865895" cy="840872"/>
          </a:xfrm>
          <a:prstGeom prst="rect">
            <a:avLst/>
          </a:prstGeom>
          <a:noFill/>
          <a:ln w="9525">
            <a:noFill/>
            <a:miter lim="800000"/>
            <a:headEnd/>
            <a:tailEnd/>
          </a:ln>
          <a:effectLst/>
        </p:spPr>
        <p:txBody>
          <a:bodyPr wrap="none" lIns="92075" tIns="46038" rIns="92075" bIns="46038">
            <a:spAutoFit/>
          </a:bodyPr>
          <a:lstStyle/>
          <a:p>
            <a:pPr algn="ctr">
              <a:lnSpc>
                <a:spcPct val="90000"/>
              </a:lnSpc>
              <a:defRPr/>
            </a:pPr>
            <a:r>
              <a:rPr lang="en-GB">
                <a:solidFill>
                  <a:srgbClr val="FF0000"/>
                </a:solidFill>
                <a:effectLst>
                  <a:outerShdw blurRad="38100" dist="38100" dir="2700000" algn="tl">
                    <a:srgbClr val="000000"/>
                  </a:outerShdw>
                </a:effectLst>
                <a:latin typeface="Arial" charset="0"/>
              </a:rPr>
              <a:t>3.</a:t>
            </a:r>
            <a:r>
              <a:rPr lang="en-GB">
                <a:solidFill>
                  <a:schemeClr val="bg1"/>
                </a:solidFill>
                <a:effectLst>
                  <a:outerShdw blurRad="38100" dist="38100" dir="2700000" algn="tl">
                    <a:srgbClr val="000000"/>
                  </a:outerShdw>
                </a:effectLst>
                <a:latin typeface="Arial" charset="0"/>
              </a:rPr>
              <a:t> Endothelial </a:t>
            </a:r>
            <a:br>
              <a:rPr lang="en-GB">
                <a:solidFill>
                  <a:schemeClr val="bg1"/>
                </a:solidFill>
                <a:effectLst>
                  <a:outerShdw blurRad="38100" dist="38100" dir="2700000" algn="tl">
                    <a:srgbClr val="000000"/>
                  </a:outerShdw>
                </a:effectLst>
                <a:latin typeface="Arial" charset="0"/>
              </a:rPr>
            </a:br>
            <a:r>
              <a:rPr lang="en-GB">
                <a:solidFill>
                  <a:schemeClr val="bg1"/>
                </a:solidFill>
                <a:effectLst>
                  <a:outerShdw blurRad="38100" dist="38100" dir="2700000" algn="tl">
                    <a:srgbClr val="000000"/>
                  </a:outerShdw>
                </a:effectLst>
                <a:latin typeface="Arial" charset="0"/>
              </a:rPr>
              <a:t>cell proliferation </a:t>
            </a:r>
            <a:br>
              <a:rPr lang="en-GB">
                <a:solidFill>
                  <a:schemeClr val="bg1"/>
                </a:solidFill>
                <a:effectLst>
                  <a:outerShdw blurRad="38100" dist="38100" dir="2700000" algn="tl">
                    <a:srgbClr val="000000"/>
                  </a:outerShdw>
                </a:effectLst>
                <a:latin typeface="Arial" charset="0"/>
              </a:rPr>
            </a:br>
            <a:r>
              <a:rPr lang="en-GB">
                <a:solidFill>
                  <a:schemeClr val="bg1"/>
                </a:solidFill>
                <a:effectLst>
                  <a:outerShdw blurRad="38100" dist="38100" dir="2700000" algn="tl">
                    <a:srgbClr val="000000"/>
                  </a:outerShdw>
                </a:effectLst>
                <a:latin typeface="Arial" charset="0"/>
              </a:rPr>
              <a:t>and migration</a:t>
            </a:r>
          </a:p>
        </p:txBody>
      </p:sp>
      <p:sp>
        <p:nvSpPr>
          <p:cNvPr id="459203" name="Rectangle 451">
            <a:extLst>
              <a:ext uri="{FF2B5EF4-FFF2-40B4-BE49-F238E27FC236}">
                <a16:creationId xmlns:a16="http://schemas.microsoft.com/office/drawing/2014/main" id="{0E4FEE76-61C8-3222-4751-262D1D484B46}"/>
              </a:ext>
            </a:extLst>
          </p:cNvPr>
          <p:cNvSpPr>
            <a:spLocks noChangeArrowheads="1"/>
          </p:cNvSpPr>
          <p:nvPr/>
        </p:nvSpPr>
        <p:spPr bwMode="auto">
          <a:xfrm>
            <a:off x="3485152" y="3255963"/>
            <a:ext cx="1519647" cy="840872"/>
          </a:xfrm>
          <a:prstGeom prst="rect">
            <a:avLst/>
          </a:prstGeom>
          <a:noFill/>
          <a:ln w="9525">
            <a:noFill/>
            <a:miter lim="800000"/>
            <a:headEnd/>
            <a:tailEnd/>
          </a:ln>
          <a:effectLst/>
        </p:spPr>
        <p:txBody>
          <a:bodyPr wrap="none" lIns="92075" tIns="46038" rIns="92075" bIns="46038">
            <a:spAutoFit/>
          </a:bodyPr>
          <a:lstStyle/>
          <a:p>
            <a:pPr algn="ctr">
              <a:lnSpc>
                <a:spcPct val="90000"/>
              </a:lnSpc>
              <a:defRPr/>
            </a:pPr>
            <a:r>
              <a:rPr lang="en-GB">
                <a:solidFill>
                  <a:srgbClr val="FF0000"/>
                </a:solidFill>
                <a:effectLst>
                  <a:outerShdw blurRad="38100" dist="38100" dir="2700000" algn="tl">
                    <a:srgbClr val="000000"/>
                  </a:outerShdw>
                </a:effectLst>
                <a:latin typeface="Arial" charset="0"/>
              </a:rPr>
              <a:t>2.</a:t>
            </a:r>
            <a:r>
              <a:rPr lang="en-GB">
                <a:solidFill>
                  <a:schemeClr val="bg1"/>
                </a:solidFill>
                <a:effectLst>
                  <a:outerShdw blurRad="38100" dist="38100" dir="2700000" algn="tl">
                    <a:srgbClr val="000000"/>
                  </a:outerShdw>
                </a:effectLst>
                <a:latin typeface="Arial" charset="0"/>
              </a:rPr>
              <a:t> Proteolytic</a:t>
            </a:r>
          </a:p>
          <a:p>
            <a:pPr algn="ctr">
              <a:lnSpc>
                <a:spcPct val="90000"/>
              </a:lnSpc>
              <a:defRPr/>
            </a:pPr>
            <a:r>
              <a:rPr lang="en-GB">
                <a:solidFill>
                  <a:schemeClr val="bg1"/>
                </a:solidFill>
                <a:effectLst>
                  <a:outerShdw blurRad="38100" dist="38100" dir="2700000" algn="tl">
                    <a:srgbClr val="000000"/>
                  </a:outerShdw>
                </a:effectLst>
                <a:latin typeface="Arial" charset="0"/>
              </a:rPr>
              <a:t>destruction </a:t>
            </a:r>
            <a:br>
              <a:rPr lang="en-GB">
                <a:solidFill>
                  <a:schemeClr val="bg1"/>
                </a:solidFill>
                <a:effectLst>
                  <a:outerShdw blurRad="38100" dist="38100" dir="2700000" algn="tl">
                    <a:srgbClr val="000000"/>
                  </a:outerShdw>
                </a:effectLst>
                <a:latin typeface="Arial" charset="0"/>
              </a:rPr>
            </a:br>
            <a:r>
              <a:rPr lang="en-GB">
                <a:solidFill>
                  <a:schemeClr val="bg1"/>
                </a:solidFill>
                <a:effectLst>
                  <a:outerShdw blurRad="38100" dist="38100" dir="2700000" algn="tl">
                    <a:srgbClr val="000000"/>
                  </a:outerShdw>
                </a:effectLst>
                <a:latin typeface="Arial" charset="0"/>
              </a:rPr>
              <a:t>of ECM</a:t>
            </a:r>
          </a:p>
        </p:txBody>
      </p:sp>
      <p:grpSp>
        <p:nvGrpSpPr>
          <p:cNvPr id="86109" name="Group 452">
            <a:extLst>
              <a:ext uri="{FF2B5EF4-FFF2-40B4-BE49-F238E27FC236}">
                <a16:creationId xmlns:a16="http://schemas.microsoft.com/office/drawing/2014/main" id="{2AA2A35E-4CE0-640D-EECA-5BBF23FD7B40}"/>
              </a:ext>
            </a:extLst>
          </p:cNvPr>
          <p:cNvGrpSpPr>
            <a:grpSpLocks/>
          </p:cNvGrpSpPr>
          <p:nvPr/>
        </p:nvGrpSpPr>
        <p:grpSpPr bwMode="auto">
          <a:xfrm>
            <a:off x="2357439" y="2352675"/>
            <a:ext cx="269875" cy="319088"/>
            <a:chOff x="517" y="1330"/>
            <a:chExt cx="170" cy="201"/>
          </a:xfrm>
        </p:grpSpPr>
        <p:sp>
          <p:nvSpPr>
            <p:cNvPr id="86447" name="Freeform 453">
              <a:extLst>
                <a:ext uri="{FF2B5EF4-FFF2-40B4-BE49-F238E27FC236}">
                  <a16:creationId xmlns:a16="http://schemas.microsoft.com/office/drawing/2014/main" id="{C33D2357-0361-C253-E1E1-E989D2E2F464}"/>
                </a:ext>
              </a:extLst>
            </p:cNvPr>
            <p:cNvSpPr>
              <a:spLocks/>
            </p:cNvSpPr>
            <p:nvPr/>
          </p:nvSpPr>
          <p:spPr bwMode="auto">
            <a:xfrm>
              <a:off x="517" y="1330"/>
              <a:ext cx="170" cy="201"/>
            </a:xfrm>
            <a:custGeom>
              <a:avLst/>
              <a:gdLst>
                <a:gd name="T0" fmla="*/ 122 w 170"/>
                <a:gd name="T1" fmla="*/ 107 h 201"/>
                <a:gd name="T2" fmla="*/ 142 w 170"/>
                <a:gd name="T3" fmla="*/ 134 h 201"/>
                <a:gd name="T4" fmla="*/ 161 w 170"/>
                <a:gd name="T5" fmla="*/ 171 h 201"/>
                <a:gd name="T6" fmla="*/ 163 w 170"/>
                <a:gd name="T7" fmla="*/ 181 h 201"/>
                <a:gd name="T8" fmla="*/ 169 w 170"/>
                <a:gd name="T9" fmla="*/ 198 h 201"/>
                <a:gd name="T10" fmla="*/ 141 w 170"/>
                <a:gd name="T11" fmla="*/ 200 h 201"/>
                <a:gd name="T12" fmla="*/ 105 w 170"/>
                <a:gd name="T13" fmla="*/ 187 h 201"/>
                <a:gd name="T14" fmla="*/ 77 w 170"/>
                <a:gd name="T15" fmla="*/ 157 h 201"/>
                <a:gd name="T16" fmla="*/ 53 w 170"/>
                <a:gd name="T17" fmla="*/ 134 h 201"/>
                <a:gd name="T18" fmla="*/ 10 w 170"/>
                <a:gd name="T19" fmla="*/ 73 h 201"/>
                <a:gd name="T20" fmla="*/ 1 w 170"/>
                <a:gd name="T21" fmla="*/ 48 h 201"/>
                <a:gd name="T22" fmla="*/ 0 w 170"/>
                <a:gd name="T23" fmla="*/ 28 h 201"/>
                <a:gd name="T24" fmla="*/ 5 w 170"/>
                <a:gd name="T25" fmla="*/ 0 h 201"/>
                <a:gd name="T26" fmla="*/ 30 w 170"/>
                <a:gd name="T27" fmla="*/ 1 h 201"/>
                <a:gd name="T28" fmla="*/ 46 w 170"/>
                <a:gd name="T29" fmla="*/ 9 h 201"/>
                <a:gd name="T30" fmla="*/ 65 w 170"/>
                <a:gd name="T31" fmla="*/ 26 h 201"/>
                <a:gd name="T32" fmla="*/ 101 w 170"/>
                <a:gd name="T33" fmla="*/ 71 h 201"/>
                <a:gd name="T34" fmla="*/ 110 w 170"/>
                <a:gd name="T35" fmla="*/ 85 h 201"/>
                <a:gd name="T36" fmla="*/ 122 w 170"/>
                <a:gd name="T37" fmla="*/ 107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
                <a:gd name="T58" fmla="*/ 0 h 201"/>
                <a:gd name="T59" fmla="*/ 170 w 170"/>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 h="201">
                  <a:moveTo>
                    <a:pt x="122" y="107"/>
                  </a:moveTo>
                  <a:lnTo>
                    <a:pt x="142" y="134"/>
                  </a:lnTo>
                  <a:lnTo>
                    <a:pt x="161" y="171"/>
                  </a:lnTo>
                  <a:lnTo>
                    <a:pt x="163" y="181"/>
                  </a:lnTo>
                  <a:lnTo>
                    <a:pt x="169" y="198"/>
                  </a:lnTo>
                  <a:lnTo>
                    <a:pt x="141" y="200"/>
                  </a:lnTo>
                  <a:lnTo>
                    <a:pt x="105" y="187"/>
                  </a:lnTo>
                  <a:lnTo>
                    <a:pt x="77" y="157"/>
                  </a:lnTo>
                  <a:lnTo>
                    <a:pt x="53" y="134"/>
                  </a:lnTo>
                  <a:lnTo>
                    <a:pt x="10" y="73"/>
                  </a:lnTo>
                  <a:lnTo>
                    <a:pt x="1" y="48"/>
                  </a:lnTo>
                  <a:lnTo>
                    <a:pt x="0" y="28"/>
                  </a:lnTo>
                  <a:lnTo>
                    <a:pt x="5" y="0"/>
                  </a:lnTo>
                  <a:lnTo>
                    <a:pt x="30" y="1"/>
                  </a:lnTo>
                  <a:lnTo>
                    <a:pt x="46" y="9"/>
                  </a:lnTo>
                  <a:lnTo>
                    <a:pt x="65" y="26"/>
                  </a:lnTo>
                  <a:lnTo>
                    <a:pt x="101" y="71"/>
                  </a:lnTo>
                  <a:lnTo>
                    <a:pt x="110" y="85"/>
                  </a:lnTo>
                  <a:lnTo>
                    <a:pt x="122" y="10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48" name="Freeform 454">
              <a:extLst>
                <a:ext uri="{FF2B5EF4-FFF2-40B4-BE49-F238E27FC236}">
                  <a16:creationId xmlns:a16="http://schemas.microsoft.com/office/drawing/2014/main" id="{6FAD54DA-8242-B619-1073-46CC77C74BAD}"/>
                </a:ext>
              </a:extLst>
            </p:cNvPr>
            <p:cNvSpPr>
              <a:spLocks/>
            </p:cNvSpPr>
            <p:nvPr/>
          </p:nvSpPr>
          <p:spPr bwMode="auto">
            <a:xfrm>
              <a:off x="554" y="1393"/>
              <a:ext cx="102" cy="114"/>
            </a:xfrm>
            <a:custGeom>
              <a:avLst/>
              <a:gdLst>
                <a:gd name="T0" fmla="*/ 9 w 102"/>
                <a:gd name="T1" fmla="*/ 1 h 114"/>
                <a:gd name="T2" fmla="*/ 22 w 102"/>
                <a:gd name="T3" fmla="*/ 0 h 114"/>
                <a:gd name="T4" fmla="*/ 45 w 102"/>
                <a:gd name="T5" fmla="*/ 24 h 114"/>
                <a:gd name="T6" fmla="*/ 77 w 102"/>
                <a:gd name="T7" fmla="*/ 61 h 114"/>
                <a:gd name="T8" fmla="*/ 101 w 102"/>
                <a:gd name="T9" fmla="*/ 105 h 114"/>
                <a:gd name="T10" fmla="*/ 92 w 102"/>
                <a:gd name="T11" fmla="*/ 113 h 114"/>
                <a:gd name="T12" fmla="*/ 50 w 102"/>
                <a:gd name="T13" fmla="*/ 85 h 114"/>
                <a:gd name="T14" fmla="*/ 33 w 102"/>
                <a:gd name="T15" fmla="*/ 66 h 114"/>
                <a:gd name="T16" fmla="*/ 17 w 102"/>
                <a:gd name="T17" fmla="*/ 48 h 114"/>
                <a:gd name="T18" fmla="*/ 0 w 102"/>
                <a:gd name="T19" fmla="*/ 9 h 114"/>
                <a:gd name="T20" fmla="*/ 9 w 102"/>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14"/>
                <a:gd name="T35" fmla="*/ 102 w 102"/>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14">
                  <a:moveTo>
                    <a:pt x="9" y="1"/>
                  </a:moveTo>
                  <a:lnTo>
                    <a:pt x="22" y="0"/>
                  </a:lnTo>
                  <a:lnTo>
                    <a:pt x="45" y="24"/>
                  </a:lnTo>
                  <a:lnTo>
                    <a:pt x="77" y="61"/>
                  </a:lnTo>
                  <a:lnTo>
                    <a:pt x="101" y="105"/>
                  </a:lnTo>
                  <a:lnTo>
                    <a:pt x="92" y="113"/>
                  </a:lnTo>
                  <a:lnTo>
                    <a:pt x="50" y="85"/>
                  </a:lnTo>
                  <a:lnTo>
                    <a:pt x="33" y="66"/>
                  </a:lnTo>
                  <a:lnTo>
                    <a:pt x="17" y="48"/>
                  </a:lnTo>
                  <a:lnTo>
                    <a:pt x="0" y="9"/>
                  </a:lnTo>
                  <a:lnTo>
                    <a:pt x="9" y="1"/>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10" name="Group 455">
            <a:extLst>
              <a:ext uri="{FF2B5EF4-FFF2-40B4-BE49-F238E27FC236}">
                <a16:creationId xmlns:a16="http://schemas.microsoft.com/office/drawing/2014/main" id="{DD0FE8F8-6903-C0A7-3413-652DE3AE4128}"/>
              </a:ext>
            </a:extLst>
          </p:cNvPr>
          <p:cNvGrpSpPr>
            <a:grpSpLocks/>
          </p:cNvGrpSpPr>
          <p:nvPr/>
        </p:nvGrpSpPr>
        <p:grpSpPr bwMode="auto">
          <a:xfrm>
            <a:off x="2555875" y="2243138"/>
            <a:ext cx="192088" cy="406400"/>
            <a:chOff x="642" y="1261"/>
            <a:chExt cx="121" cy="256"/>
          </a:xfrm>
        </p:grpSpPr>
        <p:sp>
          <p:nvSpPr>
            <p:cNvPr id="86445" name="Freeform 456">
              <a:extLst>
                <a:ext uri="{FF2B5EF4-FFF2-40B4-BE49-F238E27FC236}">
                  <a16:creationId xmlns:a16="http://schemas.microsoft.com/office/drawing/2014/main" id="{ABFFC7EC-5152-F09F-863F-A88B6EF7EAC4}"/>
                </a:ext>
              </a:extLst>
            </p:cNvPr>
            <p:cNvSpPr>
              <a:spLocks/>
            </p:cNvSpPr>
            <p:nvPr/>
          </p:nvSpPr>
          <p:spPr bwMode="auto">
            <a:xfrm>
              <a:off x="642" y="1261"/>
              <a:ext cx="121" cy="256"/>
            </a:xfrm>
            <a:custGeom>
              <a:avLst/>
              <a:gdLst>
                <a:gd name="T0" fmla="*/ 113 w 121"/>
                <a:gd name="T1" fmla="*/ 102 h 256"/>
                <a:gd name="T2" fmla="*/ 112 w 121"/>
                <a:gd name="T3" fmla="*/ 69 h 256"/>
                <a:gd name="T4" fmla="*/ 101 w 121"/>
                <a:gd name="T5" fmla="*/ 26 h 256"/>
                <a:gd name="T6" fmla="*/ 94 w 121"/>
                <a:gd name="T7" fmla="*/ 18 h 256"/>
                <a:gd name="T8" fmla="*/ 83 w 121"/>
                <a:gd name="T9" fmla="*/ 0 h 256"/>
                <a:gd name="T10" fmla="*/ 47 w 121"/>
                <a:gd name="T11" fmla="*/ 13 h 256"/>
                <a:gd name="T12" fmla="*/ 16 w 121"/>
                <a:gd name="T13" fmla="*/ 43 h 256"/>
                <a:gd name="T14" fmla="*/ 7 w 121"/>
                <a:gd name="T15" fmla="*/ 83 h 256"/>
                <a:gd name="T16" fmla="*/ 0 w 121"/>
                <a:gd name="T17" fmla="*/ 115 h 256"/>
                <a:gd name="T18" fmla="*/ 4 w 121"/>
                <a:gd name="T19" fmla="*/ 190 h 256"/>
                <a:gd name="T20" fmla="*/ 17 w 121"/>
                <a:gd name="T21" fmla="*/ 217 h 256"/>
                <a:gd name="T22" fmla="*/ 35 w 121"/>
                <a:gd name="T23" fmla="*/ 235 h 256"/>
                <a:gd name="T24" fmla="*/ 68 w 121"/>
                <a:gd name="T25" fmla="*/ 255 h 256"/>
                <a:gd name="T26" fmla="*/ 98 w 121"/>
                <a:gd name="T27" fmla="*/ 241 h 256"/>
                <a:gd name="T28" fmla="*/ 112 w 121"/>
                <a:gd name="T29" fmla="*/ 227 h 256"/>
                <a:gd name="T30" fmla="*/ 118 w 121"/>
                <a:gd name="T31" fmla="*/ 202 h 256"/>
                <a:gd name="T32" fmla="*/ 120 w 121"/>
                <a:gd name="T33" fmla="*/ 144 h 256"/>
                <a:gd name="T34" fmla="*/ 118 w 121"/>
                <a:gd name="T35" fmla="*/ 128 h 256"/>
                <a:gd name="T36" fmla="*/ 113 w 121"/>
                <a:gd name="T37" fmla="*/ 102 h 2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256"/>
                <a:gd name="T59" fmla="*/ 121 w 121"/>
                <a:gd name="T60" fmla="*/ 256 h 2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256">
                  <a:moveTo>
                    <a:pt x="113" y="102"/>
                  </a:moveTo>
                  <a:lnTo>
                    <a:pt x="112" y="69"/>
                  </a:lnTo>
                  <a:lnTo>
                    <a:pt x="101" y="26"/>
                  </a:lnTo>
                  <a:lnTo>
                    <a:pt x="94" y="18"/>
                  </a:lnTo>
                  <a:lnTo>
                    <a:pt x="83" y="0"/>
                  </a:lnTo>
                  <a:lnTo>
                    <a:pt x="47" y="13"/>
                  </a:lnTo>
                  <a:lnTo>
                    <a:pt x="16" y="43"/>
                  </a:lnTo>
                  <a:lnTo>
                    <a:pt x="7" y="83"/>
                  </a:lnTo>
                  <a:lnTo>
                    <a:pt x="0" y="115"/>
                  </a:lnTo>
                  <a:lnTo>
                    <a:pt x="4" y="190"/>
                  </a:lnTo>
                  <a:lnTo>
                    <a:pt x="17" y="217"/>
                  </a:lnTo>
                  <a:lnTo>
                    <a:pt x="35" y="235"/>
                  </a:lnTo>
                  <a:lnTo>
                    <a:pt x="68" y="255"/>
                  </a:lnTo>
                  <a:lnTo>
                    <a:pt x="98" y="241"/>
                  </a:lnTo>
                  <a:lnTo>
                    <a:pt x="112" y="227"/>
                  </a:lnTo>
                  <a:lnTo>
                    <a:pt x="118" y="202"/>
                  </a:lnTo>
                  <a:lnTo>
                    <a:pt x="120" y="144"/>
                  </a:lnTo>
                  <a:lnTo>
                    <a:pt x="118" y="128"/>
                  </a:lnTo>
                  <a:lnTo>
                    <a:pt x="113" y="102"/>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46" name="Freeform 457">
              <a:extLst>
                <a:ext uri="{FF2B5EF4-FFF2-40B4-BE49-F238E27FC236}">
                  <a16:creationId xmlns:a16="http://schemas.microsoft.com/office/drawing/2014/main" id="{A488279A-9203-90AF-494D-30EDFE39DAEF}"/>
                </a:ext>
              </a:extLst>
            </p:cNvPr>
            <p:cNvSpPr>
              <a:spLocks/>
            </p:cNvSpPr>
            <p:nvPr/>
          </p:nvSpPr>
          <p:spPr bwMode="auto">
            <a:xfrm>
              <a:off x="663" y="1299"/>
              <a:ext cx="65" cy="142"/>
            </a:xfrm>
            <a:custGeom>
              <a:avLst/>
              <a:gdLst>
                <a:gd name="T0" fmla="*/ 35 w 65"/>
                <a:gd name="T1" fmla="*/ 141 h 142"/>
                <a:gd name="T2" fmla="*/ 51 w 65"/>
                <a:gd name="T3" fmla="*/ 134 h 142"/>
                <a:gd name="T4" fmla="*/ 59 w 65"/>
                <a:gd name="T5" fmla="*/ 102 h 142"/>
                <a:gd name="T6" fmla="*/ 64 w 65"/>
                <a:gd name="T7" fmla="*/ 53 h 142"/>
                <a:gd name="T8" fmla="*/ 49 w 65"/>
                <a:gd name="T9" fmla="*/ 2 h 142"/>
                <a:gd name="T10" fmla="*/ 30 w 65"/>
                <a:gd name="T11" fmla="*/ 0 h 142"/>
                <a:gd name="T12" fmla="*/ 5 w 65"/>
                <a:gd name="T13" fmla="*/ 47 h 142"/>
                <a:gd name="T14" fmla="*/ 3 w 65"/>
                <a:gd name="T15" fmla="*/ 72 h 142"/>
                <a:gd name="T16" fmla="*/ 0 w 65"/>
                <a:gd name="T17" fmla="*/ 96 h 142"/>
                <a:gd name="T18" fmla="*/ 16 w 65"/>
                <a:gd name="T19" fmla="*/ 139 h 142"/>
                <a:gd name="T20" fmla="*/ 35 w 65"/>
                <a:gd name="T21" fmla="*/ 141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42"/>
                <a:gd name="T35" fmla="*/ 65 w 65"/>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42">
                  <a:moveTo>
                    <a:pt x="35" y="141"/>
                  </a:moveTo>
                  <a:lnTo>
                    <a:pt x="51" y="134"/>
                  </a:lnTo>
                  <a:lnTo>
                    <a:pt x="59" y="102"/>
                  </a:lnTo>
                  <a:lnTo>
                    <a:pt x="64" y="53"/>
                  </a:lnTo>
                  <a:lnTo>
                    <a:pt x="49" y="2"/>
                  </a:lnTo>
                  <a:lnTo>
                    <a:pt x="30" y="0"/>
                  </a:lnTo>
                  <a:lnTo>
                    <a:pt x="5" y="47"/>
                  </a:lnTo>
                  <a:lnTo>
                    <a:pt x="3" y="72"/>
                  </a:lnTo>
                  <a:lnTo>
                    <a:pt x="0" y="96"/>
                  </a:lnTo>
                  <a:lnTo>
                    <a:pt x="16" y="139"/>
                  </a:lnTo>
                  <a:lnTo>
                    <a:pt x="35" y="141"/>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11" name="Group 458">
            <a:extLst>
              <a:ext uri="{FF2B5EF4-FFF2-40B4-BE49-F238E27FC236}">
                <a16:creationId xmlns:a16="http://schemas.microsoft.com/office/drawing/2014/main" id="{CE44D9CC-BD5B-7A86-5EAB-9DB57E6C35F2}"/>
              </a:ext>
            </a:extLst>
          </p:cNvPr>
          <p:cNvGrpSpPr>
            <a:grpSpLocks/>
          </p:cNvGrpSpPr>
          <p:nvPr/>
        </p:nvGrpSpPr>
        <p:grpSpPr bwMode="auto">
          <a:xfrm>
            <a:off x="9566276" y="3651251"/>
            <a:ext cx="327025" cy="296863"/>
            <a:chOff x="5058" y="2148"/>
            <a:chExt cx="206" cy="187"/>
          </a:xfrm>
        </p:grpSpPr>
        <p:sp>
          <p:nvSpPr>
            <p:cNvPr id="86443" name="Freeform 459">
              <a:extLst>
                <a:ext uri="{FF2B5EF4-FFF2-40B4-BE49-F238E27FC236}">
                  <a16:creationId xmlns:a16="http://schemas.microsoft.com/office/drawing/2014/main" id="{03A83C90-CBF3-B28E-66A3-94F2D88528E1}"/>
                </a:ext>
              </a:extLst>
            </p:cNvPr>
            <p:cNvSpPr>
              <a:spLocks/>
            </p:cNvSpPr>
            <p:nvPr/>
          </p:nvSpPr>
          <p:spPr bwMode="auto">
            <a:xfrm>
              <a:off x="5058" y="2148"/>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44" name="Freeform 460">
              <a:extLst>
                <a:ext uri="{FF2B5EF4-FFF2-40B4-BE49-F238E27FC236}">
                  <a16:creationId xmlns:a16="http://schemas.microsoft.com/office/drawing/2014/main" id="{F0292CC1-6526-A124-2EF6-21FE55160D45}"/>
                </a:ext>
              </a:extLst>
            </p:cNvPr>
            <p:cNvSpPr>
              <a:spLocks/>
            </p:cNvSpPr>
            <p:nvPr/>
          </p:nvSpPr>
          <p:spPr bwMode="auto">
            <a:xfrm>
              <a:off x="5117" y="2212"/>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12" name="Group 461">
            <a:extLst>
              <a:ext uri="{FF2B5EF4-FFF2-40B4-BE49-F238E27FC236}">
                <a16:creationId xmlns:a16="http://schemas.microsoft.com/office/drawing/2014/main" id="{27DA15C1-457F-658E-79B0-732F2EFFAEC3}"/>
              </a:ext>
            </a:extLst>
          </p:cNvPr>
          <p:cNvGrpSpPr>
            <a:grpSpLocks/>
          </p:cNvGrpSpPr>
          <p:nvPr/>
        </p:nvGrpSpPr>
        <p:grpSpPr bwMode="auto">
          <a:xfrm>
            <a:off x="9339263" y="3808414"/>
            <a:ext cx="285750" cy="344487"/>
            <a:chOff x="4915" y="2247"/>
            <a:chExt cx="180" cy="217"/>
          </a:xfrm>
        </p:grpSpPr>
        <p:sp>
          <p:nvSpPr>
            <p:cNvPr id="86441" name="Freeform 462">
              <a:extLst>
                <a:ext uri="{FF2B5EF4-FFF2-40B4-BE49-F238E27FC236}">
                  <a16:creationId xmlns:a16="http://schemas.microsoft.com/office/drawing/2014/main" id="{1E00E194-4A41-A304-D71A-62F8A5525BA2}"/>
                </a:ext>
              </a:extLst>
            </p:cNvPr>
            <p:cNvSpPr>
              <a:spLocks/>
            </p:cNvSpPr>
            <p:nvPr/>
          </p:nvSpPr>
          <p:spPr bwMode="auto">
            <a:xfrm>
              <a:off x="4915" y="2247"/>
              <a:ext cx="180" cy="217"/>
            </a:xfrm>
            <a:custGeom>
              <a:avLst/>
              <a:gdLst>
                <a:gd name="T0" fmla="*/ 17 w 180"/>
                <a:gd name="T1" fmla="*/ 86 h 217"/>
                <a:gd name="T2" fmla="*/ 4 w 180"/>
                <a:gd name="T3" fmla="*/ 110 h 217"/>
                <a:gd name="T4" fmla="*/ 0 w 180"/>
                <a:gd name="T5" fmla="*/ 150 h 217"/>
                <a:gd name="T6" fmla="*/ 4 w 180"/>
                <a:gd name="T7" fmla="*/ 163 h 217"/>
                <a:gd name="T8" fmla="*/ 9 w 180"/>
                <a:gd name="T9" fmla="*/ 184 h 217"/>
                <a:gd name="T10" fmla="*/ 57 w 180"/>
                <a:gd name="T11" fmla="*/ 209 h 217"/>
                <a:gd name="T12" fmla="*/ 106 w 180"/>
                <a:gd name="T13" fmla="*/ 216 h 217"/>
                <a:gd name="T14" fmla="*/ 132 w 180"/>
                <a:gd name="T15" fmla="*/ 195 h 217"/>
                <a:gd name="T16" fmla="*/ 153 w 180"/>
                <a:gd name="T17" fmla="*/ 178 h 217"/>
                <a:gd name="T18" fmla="*/ 179 w 180"/>
                <a:gd name="T19" fmla="*/ 122 h 217"/>
                <a:gd name="T20" fmla="*/ 175 w 180"/>
                <a:gd name="T21" fmla="*/ 93 h 217"/>
                <a:gd name="T22" fmla="*/ 161 w 180"/>
                <a:gd name="T23" fmla="*/ 62 h 217"/>
                <a:gd name="T24" fmla="*/ 131 w 180"/>
                <a:gd name="T25" fmla="*/ 18 h 217"/>
                <a:gd name="T26" fmla="*/ 91 w 180"/>
                <a:gd name="T27" fmla="*/ 1 h 217"/>
                <a:gd name="T28" fmla="*/ 68 w 180"/>
                <a:gd name="T29" fmla="*/ 0 h 217"/>
                <a:gd name="T30" fmla="*/ 52 w 180"/>
                <a:gd name="T31" fmla="*/ 11 h 217"/>
                <a:gd name="T32" fmla="*/ 25 w 180"/>
                <a:gd name="T33" fmla="*/ 49 h 217"/>
                <a:gd name="T34" fmla="*/ 21 w 180"/>
                <a:gd name="T35" fmla="*/ 63 h 217"/>
                <a:gd name="T36" fmla="*/ 17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7" y="86"/>
                  </a:moveTo>
                  <a:lnTo>
                    <a:pt x="4" y="110"/>
                  </a:lnTo>
                  <a:lnTo>
                    <a:pt x="0" y="150"/>
                  </a:lnTo>
                  <a:lnTo>
                    <a:pt x="4" y="163"/>
                  </a:lnTo>
                  <a:lnTo>
                    <a:pt x="9" y="184"/>
                  </a:lnTo>
                  <a:lnTo>
                    <a:pt x="57" y="209"/>
                  </a:lnTo>
                  <a:lnTo>
                    <a:pt x="106" y="216"/>
                  </a:lnTo>
                  <a:lnTo>
                    <a:pt x="132" y="195"/>
                  </a:lnTo>
                  <a:lnTo>
                    <a:pt x="153" y="178"/>
                  </a:lnTo>
                  <a:lnTo>
                    <a:pt x="179" y="122"/>
                  </a:lnTo>
                  <a:lnTo>
                    <a:pt x="175" y="93"/>
                  </a:lnTo>
                  <a:lnTo>
                    <a:pt x="161" y="62"/>
                  </a:lnTo>
                  <a:lnTo>
                    <a:pt x="131" y="18"/>
                  </a:lnTo>
                  <a:lnTo>
                    <a:pt x="91" y="1"/>
                  </a:lnTo>
                  <a:lnTo>
                    <a:pt x="68" y="0"/>
                  </a:lnTo>
                  <a:lnTo>
                    <a:pt x="52" y="11"/>
                  </a:lnTo>
                  <a:lnTo>
                    <a:pt x="25" y="49"/>
                  </a:lnTo>
                  <a:lnTo>
                    <a:pt x="21" y="63"/>
                  </a:lnTo>
                  <a:lnTo>
                    <a:pt x="17"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42" name="Freeform 463">
              <a:extLst>
                <a:ext uri="{FF2B5EF4-FFF2-40B4-BE49-F238E27FC236}">
                  <a16:creationId xmlns:a16="http://schemas.microsoft.com/office/drawing/2014/main" id="{D90B0783-B782-25F3-8312-3926D6573E6C}"/>
                </a:ext>
              </a:extLst>
            </p:cNvPr>
            <p:cNvSpPr>
              <a:spLocks/>
            </p:cNvSpPr>
            <p:nvPr/>
          </p:nvSpPr>
          <p:spPr bwMode="auto">
            <a:xfrm>
              <a:off x="4954" y="2320"/>
              <a:ext cx="96" cy="115"/>
            </a:xfrm>
            <a:custGeom>
              <a:avLst/>
              <a:gdLst>
                <a:gd name="T0" fmla="*/ 73 w 96"/>
                <a:gd name="T1" fmla="*/ 10 h 115"/>
                <a:gd name="T2" fmla="*/ 52 w 96"/>
                <a:gd name="T3" fmla="*/ 0 h 115"/>
                <a:gd name="T4" fmla="*/ 30 w 96"/>
                <a:gd name="T5" fmla="*/ 16 h 115"/>
                <a:gd name="T6" fmla="*/ 4 w 96"/>
                <a:gd name="T7" fmla="*/ 45 h 115"/>
                <a:gd name="T8" fmla="*/ 0 w 96"/>
                <a:gd name="T9" fmla="*/ 95 h 115"/>
                <a:gd name="T10" fmla="*/ 22 w 96"/>
                <a:gd name="T11" fmla="*/ 114 h 115"/>
                <a:gd name="T12" fmla="*/ 70 w 96"/>
                <a:gd name="T13" fmla="*/ 103 h 115"/>
                <a:gd name="T14" fmla="*/ 83 w 96"/>
                <a:gd name="T15" fmla="*/ 88 h 115"/>
                <a:gd name="T16" fmla="*/ 95 w 96"/>
                <a:gd name="T17" fmla="*/ 73 h 115"/>
                <a:gd name="T18" fmla="*/ 95 w 96"/>
                <a:gd name="T19" fmla="*/ 29 h 115"/>
                <a:gd name="T20" fmla="*/ 73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73" y="10"/>
                  </a:moveTo>
                  <a:lnTo>
                    <a:pt x="52" y="0"/>
                  </a:lnTo>
                  <a:lnTo>
                    <a:pt x="30" y="16"/>
                  </a:lnTo>
                  <a:lnTo>
                    <a:pt x="4" y="45"/>
                  </a:lnTo>
                  <a:lnTo>
                    <a:pt x="0" y="95"/>
                  </a:lnTo>
                  <a:lnTo>
                    <a:pt x="22" y="114"/>
                  </a:lnTo>
                  <a:lnTo>
                    <a:pt x="70" y="103"/>
                  </a:lnTo>
                  <a:lnTo>
                    <a:pt x="83" y="88"/>
                  </a:lnTo>
                  <a:lnTo>
                    <a:pt x="95" y="73"/>
                  </a:lnTo>
                  <a:lnTo>
                    <a:pt x="95" y="29"/>
                  </a:lnTo>
                  <a:lnTo>
                    <a:pt x="73"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13" name="Group 464">
            <a:extLst>
              <a:ext uri="{FF2B5EF4-FFF2-40B4-BE49-F238E27FC236}">
                <a16:creationId xmlns:a16="http://schemas.microsoft.com/office/drawing/2014/main" id="{3EF08D30-9F3A-A9EB-ECDA-A41760873839}"/>
              </a:ext>
            </a:extLst>
          </p:cNvPr>
          <p:cNvGrpSpPr>
            <a:grpSpLocks/>
          </p:cNvGrpSpPr>
          <p:nvPr/>
        </p:nvGrpSpPr>
        <p:grpSpPr bwMode="auto">
          <a:xfrm>
            <a:off x="9170988" y="4029075"/>
            <a:ext cx="285750" cy="344488"/>
            <a:chOff x="4809" y="2386"/>
            <a:chExt cx="180" cy="217"/>
          </a:xfrm>
        </p:grpSpPr>
        <p:sp>
          <p:nvSpPr>
            <p:cNvPr id="86439" name="Freeform 465">
              <a:extLst>
                <a:ext uri="{FF2B5EF4-FFF2-40B4-BE49-F238E27FC236}">
                  <a16:creationId xmlns:a16="http://schemas.microsoft.com/office/drawing/2014/main" id="{5E6D9AE5-B557-D61E-98DA-0371BD023DD3}"/>
                </a:ext>
              </a:extLst>
            </p:cNvPr>
            <p:cNvSpPr>
              <a:spLocks/>
            </p:cNvSpPr>
            <p:nvPr/>
          </p:nvSpPr>
          <p:spPr bwMode="auto">
            <a:xfrm>
              <a:off x="4809" y="2386"/>
              <a:ext cx="180" cy="217"/>
            </a:xfrm>
            <a:custGeom>
              <a:avLst/>
              <a:gdLst>
                <a:gd name="T0" fmla="*/ 17 w 180"/>
                <a:gd name="T1" fmla="*/ 86 h 217"/>
                <a:gd name="T2" fmla="*/ 4 w 180"/>
                <a:gd name="T3" fmla="*/ 110 h 217"/>
                <a:gd name="T4" fmla="*/ 0 w 180"/>
                <a:gd name="T5" fmla="*/ 150 h 217"/>
                <a:gd name="T6" fmla="*/ 4 w 180"/>
                <a:gd name="T7" fmla="*/ 163 h 217"/>
                <a:gd name="T8" fmla="*/ 9 w 180"/>
                <a:gd name="T9" fmla="*/ 184 h 217"/>
                <a:gd name="T10" fmla="*/ 57 w 180"/>
                <a:gd name="T11" fmla="*/ 209 h 217"/>
                <a:gd name="T12" fmla="*/ 106 w 180"/>
                <a:gd name="T13" fmla="*/ 216 h 217"/>
                <a:gd name="T14" fmla="*/ 132 w 180"/>
                <a:gd name="T15" fmla="*/ 195 h 217"/>
                <a:gd name="T16" fmla="*/ 153 w 180"/>
                <a:gd name="T17" fmla="*/ 178 h 217"/>
                <a:gd name="T18" fmla="*/ 179 w 180"/>
                <a:gd name="T19" fmla="*/ 122 h 217"/>
                <a:gd name="T20" fmla="*/ 175 w 180"/>
                <a:gd name="T21" fmla="*/ 93 h 217"/>
                <a:gd name="T22" fmla="*/ 161 w 180"/>
                <a:gd name="T23" fmla="*/ 62 h 217"/>
                <a:gd name="T24" fmla="*/ 131 w 180"/>
                <a:gd name="T25" fmla="*/ 18 h 217"/>
                <a:gd name="T26" fmla="*/ 91 w 180"/>
                <a:gd name="T27" fmla="*/ 1 h 217"/>
                <a:gd name="T28" fmla="*/ 68 w 180"/>
                <a:gd name="T29" fmla="*/ 0 h 217"/>
                <a:gd name="T30" fmla="*/ 52 w 180"/>
                <a:gd name="T31" fmla="*/ 11 h 217"/>
                <a:gd name="T32" fmla="*/ 25 w 180"/>
                <a:gd name="T33" fmla="*/ 49 h 217"/>
                <a:gd name="T34" fmla="*/ 21 w 180"/>
                <a:gd name="T35" fmla="*/ 63 h 217"/>
                <a:gd name="T36" fmla="*/ 17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7" y="86"/>
                  </a:moveTo>
                  <a:lnTo>
                    <a:pt x="4" y="110"/>
                  </a:lnTo>
                  <a:lnTo>
                    <a:pt x="0" y="150"/>
                  </a:lnTo>
                  <a:lnTo>
                    <a:pt x="4" y="163"/>
                  </a:lnTo>
                  <a:lnTo>
                    <a:pt x="9" y="184"/>
                  </a:lnTo>
                  <a:lnTo>
                    <a:pt x="57" y="209"/>
                  </a:lnTo>
                  <a:lnTo>
                    <a:pt x="106" y="216"/>
                  </a:lnTo>
                  <a:lnTo>
                    <a:pt x="132" y="195"/>
                  </a:lnTo>
                  <a:lnTo>
                    <a:pt x="153" y="178"/>
                  </a:lnTo>
                  <a:lnTo>
                    <a:pt x="179" y="122"/>
                  </a:lnTo>
                  <a:lnTo>
                    <a:pt x="175" y="93"/>
                  </a:lnTo>
                  <a:lnTo>
                    <a:pt x="161" y="62"/>
                  </a:lnTo>
                  <a:lnTo>
                    <a:pt x="131" y="18"/>
                  </a:lnTo>
                  <a:lnTo>
                    <a:pt x="91" y="1"/>
                  </a:lnTo>
                  <a:lnTo>
                    <a:pt x="68" y="0"/>
                  </a:lnTo>
                  <a:lnTo>
                    <a:pt x="52" y="11"/>
                  </a:lnTo>
                  <a:lnTo>
                    <a:pt x="25" y="49"/>
                  </a:lnTo>
                  <a:lnTo>
                    <a:pt x="21" y="63"/>
                  </a:lnTo>
                  <a:lnTo>
                    <a:pt x="17"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40" name="Freeform 466">
              <a:extLst>
                <a:ext uri="{FF2B5EF4-FFF2-40B4-BE49-F238E27FC236}">
                  <a16:creationId xmlns:a16="http://schemas.microsoft.com/office/drawing/2014/main" id="{994DFDB4-53A0-8778-9FB2-99376965B560}"/>
                </a:ext>
              </a:extLst>
            </p:cNvPr>
            <p:cNvSpPr>
              <a:spLocks/>
            </p:cNvSpPr>
            <p:nvPr/>
          </p:nvSpPr>
          <p:spPr bwMode="auto">
            <a:xfrm>
              <a:off x="4848" y="2459"/>
              <a:ext cx="96" cy="115"/>
            </a:xfrm>
            <a:custGeom>
              <a:avLst/>
              <a:gdLst>
                <a:gd name="T0" fmla="*/ 73 w 96"/>
                <a:gd name="T1" fmla="*/ 10 h 115"/>
                <a:gd name="T2" fmla="*/ 52 w 96"/>
                <a:gd name="T3" fmla="*/ 0 h 115"/>
                <a:gd name="T4" fmla="*/ 30 w 96"/>
                <a:gd name="T5" fmla="*/ 16 h 115"/>
                <a:gd name="T6" fmla="*/ 4 w 96"/>
                <a:gd name="T7" fmla="*/ 45 h 115"/>
                <a:gd name="T8" fmla="*/ 0 w 96"/>
                <a:gd name="T9" fmla="*/ 95 h 115"/>
                <a:gd name="T10" fmla="*/ 22 w 96"/>
                <a:gd name="T11" fmla="*/ 114 h 115"/>
                <a:gd name="T12" fmla="*/ 70 w 96"/>
                <a:gd name="T13" fmla="*/ 103 h 115"/>
                <a:gd name="T14" fmla="*/ 83 w 96"/>
                <a:gd name="T15" fmla="*/ 88 h 115"/>
                <a:gd name="T16" fmla="*/ 95 w 96"/>
                <a:gd name="T17" fmla="*/ 73 h 115"/>
                <a:gd name="T18" fmla="*/ 95 w 96"/>
                <a:gd name="T19" fmla="*/ 29 h 115"/>
                <a:gd name="T20" fmla="*/ 73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73" y="10"/>
                  </a:moveTo>
                  <a:lnTo>
                    <a:pt x="52" y="0"/>
                  </a:lnTo>
                  <a:lnTo>
                    <a:pt x="30" y="16"/>
                  </a:lnTo>
                  <a:lnTo>
                    <a:pt x="4" y="45"/>
                  </a:lnTo>
                  <a:lnTo>
                    <a:pt x="0" y="95"/>
                  </a:lnTo>
                  <a:lnTo>
                    <a:pt x="22" y="114"/>
                  </a:lnTo>
                  <a:lnTo>
                    <a:pt x="70" y="103"/>
                  </a:lnTo>
                  <a:lnTo>
                    <a:pt x="83" y="88"/>
                  </a:lnTo>
                  <a:lnTo>
                    <a:pt x="95" y="73"/>
                  </a:lnTo>
                  <a:lnTo>
                    <a:pt x="95" y="29"/>
                  </a:lnTo>
                  <a:lnTo>
                    <a:pt x="73"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14" name="Group 467">
            <a:extLst>
              <a:ext uri="{FF2B5EF4-FFF2-40B4-BE49-F238E27FC236}">
                <a16:creationId xmlns:a16="http://schemas.microsoft.com/office/drawing/2014/main" id="{52B91A60-CBF9-958A-ACAC-F425238F779D}"/>
              </a:ext>
            </a:extLst>
          </p:cNvPr>
          <p:cNvGrpSpPr>
            <a:grpSpLocks/>
          </p:cNvGrpSpPr>
          <p:nvPr/>
        </p:nvGrpSpPr>
        <p:grpSpPr bwMode="auto">
          <a:xfrm>
            <a:off x="9378950" y="4010026"/>
            <a:ext cx="285750" cy="346075"/>
            <a:chOff x="4940" y="2374"/>
            <a:chExt cx="180" cy="218"/>
          </a:xfrm>
        </p:grpSpPr>
        <p:sp>
          <p:nvSpPr>
            <p:cNvPr id="86437" name="Freeform 468">
              <a:extLst>
                <a:ext uri="{FF2B5EF4-FFF2-40B4-BE49-F238E27FC236}">
                  <a16:creationId xmlns:a16="http://schemas.microsoft.com/office/drawing/2014/main" id="{ACA74BB1-6491-0BDC-7673-92CC07C144E3}"/>
                </a:ext>
              </a:extLst>
            </p:cNvPr>
            <p:cNvSpPr>
              <a:spLocks/>
            </p:cNvSpPr>
            <p:nvPr/>
          </p:nvSpPr>
          <p:spPr bwMode="auto">
            <a:xfrm>
              <a:off x="4940" y="2374"/>
              <a:ext cx="180" cy="218"/>
            </a:xfrm>
            <a:custGeom>
              <a:avLst/>
              <a:gdLst>
                <a:gd name="T0" fmla="*/ 35 w 180"/>
                <a:gd name="T1" fmla="*/ 106 h 218"/>
                <a:gd name="T2" fmla="*/ 16 w 180"/>
                <a:gd name="T3" fmla="*/ 133 h 218"/>
                <a:gd name="T4" fmla="*/ 1 w 180"/>
                <a:gd name="T5" fmla="*/ 174 h 218"/>
                <a:gd name="T6" fmla="*/ 2 w 180"/>
                <a:gd name="T7" fmla="*/ 186 h 218"/>
                <a:gd name="T8" fmla="*/ 0 w 180"/>
                <a:gd name="T9" fmla="*/ 206 h 218"/>
                <a:gd name="T10" fmla="*/ 37 w 180"/>
                <a:gd name="T11" fmla="*/ 217 h 218"/>
                <a:gd name="T12" fmla="*/ 80 w 180"/>
                <a:gd name="T13" fmla="*/ 210 h 218"/>
                <a:gd name="T14" fmla="*/ 110 w 180"/>
                <a:gd name="T15" fmla="*/ 182 h 218"/>
                <a:gd name="T16" fmla="*/ 135 w 180"/>
                <a:gd name="T17" fmla="*/ 160 h 218"/>
                <a:gd name="T18" fmla="*/ 174 w 180"/>
                <a:gd name="T19" fmla="*/ 96 h 218"/>
                <a:gd name="T20" fmla="*/ 179 w 180"/>
                <a:gd name="T21" fmla="*/ 67 h 218"/>
                <a:gd name="T22" fmla="*/ 174 w 180"/>
                <a:gd name="T23" fmla="*/ 42 h 218"/>
                <a:gd name="T24" fmla="*/ 159 w 180"/>
                <a:gd name="T25" fmla="*/ 6 h 218"/>
                <a:gd name="T26" fmla="*/ 127 w 180"/>
                <a:gd name="T27" fmla="*/ 0 h 218"/>
                <a:gd name="T28" fmla="*/ 107 w 180"/>
                <a:gd name="T29" fmla="*/ 4 h 218"/>
                <a:gd name="T30" fmla="*/ 88 w 180"/>
                <a:gd name="T31" fmla="*/ 21 h 218"/>
                <a:gd name="T32" fmla="*/ 53 w 180"/>
                <a:gd name="T33" fmla="*/ 67 h 218"/>
                <a:gd name="T34" fmla="*/ 45 w 180"/>
                <a:gd name="T35" fmla="*/ 82 h 218"/>
                <a:gd name="T36" fmla="*/ 35 w 180"/>
                <a:gd name="T37" fmla="*/ 106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8"/>
                <a:gd name="T59" fmla="*/ 180 w 180"/>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8">
                  <a:moveTo>
                    <a:pt x="35" y="106"/>
                  </a:moveTo>
                  <a:lnTo>
                    <a:pt x="16" y="133"/>
                  </a:lnTo>
                  <a:lnTo>
                    <a:pt x="1" y="174"/>
                  </a:lnTo>
                  <a:lnTo>
                    <a:pt x="2" y="186"/>
                  </a:lnTo>
                  <a:lnTo>
                    <a:pt x="0" y="206"/>
                  </a:lnTo>
                  <a:lnTo>
                    <a:pt x="37" y="217"/>
                  </a:lnTo>
                  <a:lnTo>
                    <a:pt x="80" y="210"/>
                  </a:lnTo>
                  <a:lnTo>
                    <a:pt x="110" y="182"/>
                  </a:lnTo>
                  <a:lnTo>
                    <a:pt x="135" y="160"/>
                  </a:lnTo>
                  <a:lnTo>
                    <a:pt x="174" y="96"/>
                  </a:lnTo>
                  <a:lnTo>
                    <a:pt x="179" y="67"/>
                  </a:lnTo>
                  <a:lnTo>
                    <a:pt x="174" y="42"/>
                  </a:lnTo>
                  <a:lnTo>
                    <a:pt x="159" y="6"/>
                  </a:lnTo>
                  <a:lnTo>
                    <a:pt x="127" y="0"/>
                  </a:lnTo>
                  <a:lnTo>
                    <a:pt x="107" y="4"/>
                  </a:lnTo>
                  <a:lnTo>
                    <a:pt x="88" y="21"/>
                  </a:lnTo>
                  <a:lnTo>
                    <a:pt x="53" y="67"/>
                  </a:lnTo>
                  <a:lnTo>
                    <a:pt x="45" y="82"/>
                  </a:lnTo>
                  <a:lnTo>
                    <a:pt x="35" y="10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38" name="Freeform 469">
              <a:extLst>
                <a:ext uri="{FF2B5EF4-FFF2-40B4-BE49-F238E27FC236}">
                  <a16:creationId xmlns:a16="http://schemas.microsoft.com/office/drawing/2014/main" id="{29CD7E5D-F5D2-CF02-FEAA-2CAC60C81F64}"/>
                </a:ext>
              </a:extLst>
            </p:cNvPr>
            <p:cNvSpPr>
              <a:spLocks/>
            </p:cNvSpPr>
            <p:nvPr/>
          </p:nvSpPr>
          <p:spPr bwMode="auto">
            <a:xfrm>
              <a:off x="4974" y="2443"/>
              <a:ext cx="106" cy="123"/>
            </a:xfrm>
            <a:custGeom>
              <a:avLst/>
              <a:gdLst>
                <a:gd name="T0" fmla="*/ 91 w 106"/>
                <a:gd name="T1" fmla="*/ 5 h 123"/>
                <a:gd name="T2" fmla="*/ 74 w 106"/>
                <a:gd name="T3" fmla="*/ 0 h 123"/>
                <a:gd name="T4" fmla="*/ 49 w 106"/>
                <a:gd name="T5" fmla="*/ 23 h 123"/>
                <a:gd name="T6" fmla="*/ 17 w 106"/>
                <a:gd name="T7" fmla="*/ 60 h 123"/>
                <a:gd name="T8" fmla="*/ 0 w 106"/>
                <a:gd name="T9" fmla="*/ 110 h 123"/>
                <a:gd name="T10" fmla="*/ 14 w 106"/>
                <a:gd name="T11" fmla="*/ 122 h 123"/>
                <a:gd name="T12" fmla="*/ 61 w 106"/>
                <a:gd name="T13" fmla="*/ 98 h 123"/>
                <a:gd name="T14" fmla="*/ 78 w 106"/>
                <a:gd name="T15" fmla="*/ 80 h 123"/>
                <a:gd name="T16" fmla="*/ 93 w 106"/>
                <a:gd name="T17" fmla="*/ 61 h 123"/>
                <a:gd name="T18" fmla="*/ 105 w 106"/>
                <a:gd name="T19" fmla="*/ 17 h 123"/>
                <a:gd name="T20" fmla="*/ 91 w 106"/>
                <a:gd name="T21" fmla="*/ 5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3"/>
                <a:gd name="T35" fmla="*/ 106 w 106"/>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3">
                  <a:moveTo>
                    <a:pt x="91" y="5"/>
                  </a:moveTo>
                  <a:lnTo>
                    <a:pt x="74" y="0"/>
                  </a:lnTo>
                  <a:lnTo>
                    <a:pt x="49" y="23"/>
                  </a:lnTo>
                  <a:lnTo>
                    <a:pt x="17" y="60"/>
                  </a:lnTo>
                  <a:lnTo>
                    <a:pt x="0" y="110"/>
                  </a:lnTo>
                  <a:lnTo>
                    <a:pt x="14" y="122"/>
                  </a:lnTo>
                  <a:lnTo>
                    <a:pt x="61" y="98"/>
                  </a:lnTo>
                  <a:lnTo>
                    <a:pt x="78" y="80"/>
                  </a:lnTo>
                  <a:lnTo>
                    <a:pt x="93" y="61"/>
                  </a:lnTo>
                  <a:lnTo>
                    <a:pt x="105" y="17"/>
                  </a:lnTo>
                  <a:lnTo>
                    <a:pt x="91" y="5"/>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15" name="Group 470">
            <a:extLst>
              <a:ext uri="{FF2B5EF4-FFF2-40B4-BE49-F238E27FC236}">
                <a16:creationId xmlns:a16="http://schemas.microsoft.com/office/drawing/2014/main" id="{72B4328B-8668-EF3F-28F2-36D22D7FAC9D}"/>
              </a:ext>
            </a:extLst>
          </p:cNvPr>
          <p:cNvGrpSpPr>
            <a:grpSpLocks/>
          </p:cNvGrpSpPr>
          <p:nvPr/>
        </p:nvGrpSpPr>
        <p:grpSpPr bwMode="auto">
          <a:xfrm>
            <a:off x="9213851" y="4232276"/>
            <a:ext cx="303213" cy="334963"/>
            <a:chOff x="4836" y="2514"/>
            <a:chExt cx="191" cy="211"/>
          </a:xfrm>
        </p:grpSpPr>
        <p:sp>
          <p:nvSpPr>
            <p:cNvPr id="86435" name="Freeform 471">
              <a:extLst>
                <a:ext uri="{FF2B5EF4-FFF2-40B4-BE49-F238E27FC236}">
                  <a16:creationId xmlns:a16="http://schemas.microsoft.com/office/drawing/2014/main" id="{3783DD89-4125-CA3D-8D4A-3DB5BAC25BD7}"/>
                </a:ext>
              </a:extLst>
            </p:cNvPr>
            <p:cNvSpPr>
              <a:spLocks/>
            </p:cNvSpPr>
            <p:nvPr/>
          </p:nvSpPr>
          <p:spPr bwMode="auto">
            <a:xfrm>
              <a:off x="4836" y="2514"/>
              <a:ext cx="191" cy="211"/>
            </a:xfrm>
            <a:custGeom>
              <a:avLst/>
              <a:gdLst>
                <a:gd name="T0" fmla="*/ 43 w 191"/>
                <a:gd name="T1" fmla="*/ 99 h 211"/>
                <a:gd name="T2" fmla="*/ 22 w 191"/>
                <a:gd name="T3" fmla="*/ 124 h 211"/>
                <a:gd name="T4" fmla="*/ 4 w 191"/>
                <a:gd name="T5" fmla="*/ 165 h 211"/>
                <a:gd name="T6" fmla="*/ 4 w 191"/>
                <a:gd name="T7" fmla="*/ 176 h 211"/>
                <a:gd name="T8" fmla="*/ 0 w 191"/>
                <a:gd name="T9" fmla="*/ 196 h 211"/>
                <a:gd name="T10" fmla="*/ 36 w 191"/>
                <a:gd name="T11" fmla="*/ 210 h 211"/>
                <a:gd name="T12" fmla="*/ 80 w 191"/>
                <a:gd name="T13" fmla="*/ 206 h 211"/>
                <a:gd name="T14" fmla="*/ 112 w 191"/>
                <a:gd name="T15" fmla="*/ 180 h 211"/>
                <a:gd name="T16" fmla="*/ 138 w 191"/>
                <a:gd name="T17" fmla="*/ 160 h 211"/>
                <a:gd name="T18" fmla="*/ 182 w 191"/>
                <a:gd name="T19" fmla="*/ 99 h 211"/>
                <a:gd name="T20" fmla="*/ 190 w 191"/>
                <a:gd name="T21" fmla="*/ 71 h 211"/>
                <a:gd name="T22" fmla="*/ 186 w 191"/>
                <a:gd name="T23" fmla="*/ 45 h 211"/>
                <a:gd name="T24" fmla="*/ 174 w 191"/>
                <a:gd name="T25" fmla="*/ 8 h 211"/>
                <a:gd name="T26" fmla="*/ 142 w 191"/>
                <a:gd name="T27" fmla="*/ 0 h 211"/>
                <a:gd name="T28" fmla="*/ 123 w 191"/>
                <a:gd name="T29" fmla="*/ 3 h 211"/>
                <a:gd name="T30" fmla="*/ 102 w 191"/>
                <a:gd name="T31" fmla="*/ 17 h 211"/>
                <a:gd name="T32" fmla="*/ 63 w 191"/>
                <a:gd name="T33" fmla="*/ 62 h 211"/>
                <a:gd name="T34" fmla="*/ 55 w 191"/>
                <a:gd name="T35" fmla="*/ 75 h 211"/>
                <a:gd name="T36" fmla="*/ 43 w 191"/>
                <a:gd name="T37" fmla="*/ 99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211"/>
                <a:gd name="T59" fmla="*/ 191 w 191"/>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211">
                  <a:moveTo>
                    <a:pt x="43" y="99"/>
                  </a:moveTo>
                  <a:lnTo>
                    <a:pt x="22" y="124"/>
                  </a:lnTo>
                  <a:lnTo>
                    <a:pt x="4" y="165"/>
                  </a:lnTo>
                  <a:lnTo>
                    <a:pt x="4" y="176"/>
                  </a:lnTo>
                  <a:lnTo>
                    <a:pt x="0" y="196"/>
                  </a:lnTo>
                  <a:lnTo>
                    <a:pt x="36" y="210"/>
                  </a:lnTo>
                  <a:lnTo>
                    <a:pt x="80" y="206"/>
                  </a:lnTo>
                  <a:lnTo>
                    <a:pt x="112" y="180"/>
                  </a:lnTo>
                  <a:lnTo>
                    <a:pt x="138" y="160"/>
                  </a:lnTo>
                  <a:lnTo>
                    <a:pt x="182" y="99"/>
                  </a:lnTo>
                  <a:lnTo>
                    <a:pt x="190" y="71"/>
                  </a:lnTo>
                  <a:lnTo>
                    <a:pt x="186" y="45"/>
                  </a:lnTo>
                  <a:lnTo>
                    <a:pt x="174" y="8"/>
                  </a:lnTo>
                  <a:lnTo>
                    <a:pt x="142" y="0"/>
                  </a:lnTo>
                  <a:lnTo>
                    <a:pt x="123" y="3"/>
                  </a:lnTo>
                  <a:lnTo>
                    <a:pt x="102" y="17"/>
                  </a:lnTo>
                  <a:lnTo>
                    <a:pt x="63" y="62"/>
                  </a:lnTo>
                  <a:lnTo>
                    <a:pt x="55" y="75"/>
                  </a:lnTo>
                  <a:lnTo>
                    <a:pt x="43" y="99"/>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36" name="Freeform 472">
              <a:extLst>
                <a:ext uri="{FF2B5EF4-FFF2-40B4-BE49-F238E27FC236}">
                  <a16:creationId xmlns:a16="http://schemas.microsoft.com/office/drawing/2014/main" id="{D01AF45C-851D-B395-1462-20A3F0302E33}"/>
                </a:ext>
              </a:extLst>
            </p:cNvPr>
            <p:cNvSpPr>
              <a:spLocks/>
            </p:cNvSpPr>
            <p:nvPr/>
          </p:nvSpPr>
          <p:spPr bwMode="auto">
            <a:xfrm>
              <a:off x="4871" y="2583"/>
              <a:ext cx="114" cy="117"/>
            </a:xfrm>
            <a:custGeom>
              <a:avLst/>
              <a:gdLst>
                <a:gd name="T0" fmla="*/ 99 w 114"/>
                <a:gd name="T1" fmla="*/ 6 h 117"/>
                <a:gd name="T2" fmla="*/ 82 w 114"/>
                <a:gd name="T3" fmla="*/ 0 h 117"/>
                <a:gd name="T4" fmla="*/ 55 w 114"/>
                <a:gd name="T5" fmla="*/ 20 h 117"/>
                <a:gd name="T6" fmla="*/ 21 w 114"/>
                <a:gd name="T7" fmla="*/ 55 h 117"/>
                <a:gd name="T8" fmla="*/ 0 w 114"/>
                <a:gd name="T9" fmla="*/ 103 h 117"/>
                <a:gd name="T10" fmla="*/ 13 w 114"/>
                <a:gd name="T11" fmla="*/ 116 h 117"/>
                <a:gd name="T12" fmla="*/ 63 w 114"/>
                <a:gd name="T13" fmla="*/ 97 h 117"/>
                <a:gd name="T14" fmla="*/ 80 w 114"/>
                <a:gd name="T15" fmla="*/ 79 h 117"/>
                <a:gd name="T16" fmla="*/ 98 w 114"/>
                <a:gd name="T17" fmla="*/ 62 h 117"/>
                <a:gd name="T18" fmla="*/ 113 w 114"/>
                <a:gd name="T19" fmla="*/ 19 h 117"/>
                <a:gd name="T20" fmla="*/ 99 w 114"/>
                <a:gd name="T21" fmla="*/ 6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117"/>
                <a:gd name="T35" fmla="*/ 114 w 114"/>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117">
                  <a:moveTo>
                    <a:pt x="99" y="6"/>
                  </a:moveTo>
                  <a:lnTo>
                    <a:pt x="82" y="0"/>
                  </a:lnTo>
                  <a:lnTo>
                    <a:pt x="55" y="20"/>
                  </a:lnTo>
                  <a:lnTo>
                    <a:pt x="21" y="55"/>
                  </a:lnTo>
                  <a:lnTo>
                    <a:pt x="0" y="103"/>
                  </a:lnTo>
                  <a:lnTo>
                    <a:pt x="13" y="116"/>
                  </a:lnTo>
                  <a:lnTo>
                    <a:pt x="63" y="97"/>
                  </a:lnTo>
                  <a:lnTo>
                    <a:pt x="80" y="79"/>
                  </a:lnTo>
                  <a:lnTo>
                    <a:pt x="98" y="62"/>
                  </a:lnTo>
                  <a:lnTo>
                    <a:pt x="113" y="19"/>
                  </a:lnTo>
                  <a:lnTo>
                    <a:pt x="9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16" name="Group 473">
            <a:extLst>
              <a:ext uri="{FF2B5EF4-FFF2-40B4-BE49-F238E27FC236}">
                <a16:creationId xmlns:a16="http://schemas.microsoft.com/office/drawing/2014/main" id="{9FCA3477-20D4-24B9-5F66-CEA83F5AB6E9}"/>
              </a:ext>
            </a:extLst>
          </p:cNvPr>
          <p:cNvGrpSpPr>
            <a:grpSpLocks/>
          </p:cNvGrpSpPr>
          <p:nvPr/>
        </p:nvGrpSpPr>
        <p:grpSpPr bwMode="auto">
          <a:xfrm>
            <a:off x="9399589" y="3841750"/>
            <a:ext cx="365125" cy="204788"/>
            <a:chOff x="4953" y="2268"/>
            <a:chExt cx="230" cy="129"/>
          </a:xfrm>
        </p:grpSpPr>
        <p:sp>
          <p:nvSpPr>
            <p:cNvPr id="86433" name="Freeform 474">
              <a:extLst>
                <a:ext uri="{FF2B5EF4-FFF2-40B4-BE49-F238E27FC236}">
                  <a16:creationId xmlns:a16="http://schemas.microsoft.com/office/drawing/2014/main" id="{65672895-30AE-58A2-6D22-BB0F1593BF7B}"/>
                </a:ext>
              </a:extLst>
            </p:cNvPr>
            <p:cNvSpPr>
              <a:spLocks/>
            </p:cNvSpPr>
            <p:nvPr/>
          </p:nvSpPr>
          <p:spPr bwMode="auto">
            <a:xfrm>
              <a:off x="4953" y="2268"/>
              <a:ext cx="230" cy="129"/>
            </a:xfrm>
            <a:custGeom>
              <a:avLst/>
              <a:gdLst>
                <a:gd name="T0" fmla="*/ 130 w 230"/>
                <a:gd name="T1" fmla="*/ 24 h 129"/>
                <a:gd name="T2" fmla="*/ 161 w 230"/>
                <a:gd name="T3" fmla="*/ 11 h 129"/>
                <a:gd name="T4" fmla="*/ 202 w 230"/>
                <a:gd name="T5" fmla="*/ 1 h 129"/>
                <a:gd name="T6" fmla="*/ 212 w 230"/>
                <a:gd name="T7" fmla="*/ 2 h 129"/>
                <a:gd name="T8" fmla="*/ 229 w 230"/>
                <a:gd name="T9" fmla="*/ 0 h 129"/>
                <a:gd name="T10" fmla="*/ 225 w 230"/>
                <a:gd name="T11" fmla="*/ 27 h 129"/>
                <a:gd name="T12" fmla="*/ 204 w 230"/>
                <a:gd name="T13" fmla="*/ 59 h 129"/>
                <a:gd name="T14" fmla="*/ 169 w 230"/>
                <a:gd name="T15" fmla="*/ 80 h 129"/>
                <a:gd name="T16" fmla="*/ 141 w 230"/>
                <a:gd name="T17" fmla="*/ 98 h 129"/>
                <a:gd name="T18" fmla="*/ 72 w 230"/>
                <a:gd name="T19" fmla="*/ 126 h 129"/>
                <a:gd name="T20" fmla="*/ 44 w 230"/>
                <a:gd name="T21" fmla="*/ 128 h 129"/>
                <a:gd name="T22" fmla="*/ 26 w 230"/>
                <a:gd name="T23" fmla="*/ 125 h 129"/>
                <a:gd name="T24" fmla="*/ 0 w 230"/>
                <a:gd name="T25" fmla="*/ 114 h 129"/>
                <a:gd name="T26" fmla="*/ 6 w 230"/>
                <a:gd name="T27" fmla="*/ 90 h 129"/>
                <a:gd name="T28" fmla="*/ 18 w 230"/>
                <a:gd name="T29" fmla="*/ 76 h 129"/>
                <a:gd name="T30" fmla="*/ 39 w 230"/>
                <a:gd name="T31" fmla="*/ 62 h 129"/>
                <a:gd name="T32" fmla="*/ 91 w 230"/>
                <a:gd name="T33" fmla="*/ 37 h 129"/>
                <a:gd name="T34" fmla="*/ 106 w 230"/>
                <a:gd name="T35" fmla="*/ 32 h 129"/>
                <a:gd name="T36" fmla="*/ 130 w 230"/>
                <a:gd name="T37" fmla="*/ 24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29"/>
                <a:gd name="T59" fmla="*/ 230 w 230"/>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29">
                  <a:moveTo>
                    <a:pt x="130" y="24"/>
                  </a:moveTo>
                  <a:lnTo>
                    <a:pt x="161" y="11"/>
                  </a:lnTo>
                  <a:lnTo>
                    <a:pt x="202" y="1"/>
                  </a:lnTo>
                  <a:lnTo>
                    <a:pt x="212" y="2"/>
                  </a:lnTo>
                  <a:lnTo>
                    <a:pt x="229" y="0"/>
                  </a:lnTo>
                  <a:lnTo>
                    <a:pt x="225" y="27"/>
                  </a:lnTo>
                  <a:lnTo>
                    <a:pt x="204" y="59"/>
                  </a:lnTo>
                  <a:lnTo>
                    <a:pt x="169" y="80"/>
                  </a:lnTo>
                  <a:lnTo>
                    <a:pt x="141" y="98"/>
                  </a:lnTo>
                  <a:lnTo>
                    <a:pt x="72" y="126"/>
                  </a:lnTo>
                  <a:lnTo>
                    <a:pt x="44" y="128"/>
                  </a:lnTo>
                  <a:lnTo>
                    <a:pt x="26" y="125"/>
                  </a:lnTo>
                  <a:lnTo>
                    <a:pt x="0" y="114"/>
                  </a:lnTo>
                  <a:lnTo>
                    <a:pt x="6" y="90"/>
                  </a:lnTo>
                  <a:lnTo>
                    <a:pt x="18" y="76"/>
                  </a:lnTo>
                  <a:lnTo>
                    <a:pt x="39" y="62"/>
                  </a:lnTo>
                  <a:lnTo>
                    <a:pt x="91" y="37"/>
                  </a:lnTo>
                  <a:lnTo>
                    <a:pt x="106" y="32"/>
                  </a:lnTo>
                  <a:lnTo>
                    <a:pt x="130" y="24"/>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34" name="Freeform 475">
              <a:extLst>
                <a:ext uri="{FF2B5EF4-FFF2-40B4-BE49-F238E27FC236}">
                  <a16:creationId xmlns:a16="http://schemas.microsoft.com/office/drawing/2014/main" id="{EB698AA8-F9AA-0DCA-0688-9957B5DF91BE}"/>
                </a:ext>
              </a:extLst>
            </p:cNvPr>
            <p:cNvSpPr>
              <a:spLocks/>
            </p:cNvSpPr>
            <p:nvPr/>
          </p:nvSpPr>
          <p:spPr bwMode="auto">
            <a:xfrm>
              <a:off x="5025" y="2292"/>
              <a:ext cx="129" cy="76"/>
            </a:xfrm>
            <a:custGeom>
              <a:avLst/>
              <a:gdLst>
                <a:gd name="T0" fmla="*/ 0 w 129"/>
                <a:gd name="T1" fmla="*/ 64 h 76"/>
                <a:gd name="T2" fmla="*/ 3 w 129"/>
                <a:gd name="T3" fmla="*/ 52 h 76"/>
                <a:gd name="T4" fmla="*/ 30 w 129"/>
                <a:gd name="T5" fmla="*/ 34 h 76"/>
                <a:gd name="T6" fmla="*/ 74 w 129"/>
                <a:gd name="T7" fmla="*/ 12 h 76"/>
                <a:gd name="T8" fmla="*/ 122 w 129"/>
                <a:gd name="T9" fmla="*/ 0 h 76"/>
                <a:gd name="T10" fmla="*/ 128 w 129"/>
                <a:gd name="T11" fmla="*/ 10 h 76"/>
                <a:gd name="T12" fmla="*/ 91 w 129"/>
                <a:gd name="T13" fmla="*/ 45 h 76"/>
                <a:gd name="T14" fmla="*/ 69 w 129"/>
                <a:gd name="T15" fmla="*/ 57 h 76"/>
                <a:gd name="T16" fmla="*/ 47 w 129"/>
                <a:gd name="T17" fmla="*/ 67 h 76"/>
                <a:gd name="T18" fmla="*/ 5 w 129"/>
                <a:gd name="T19" fmla="*/ 75 h 76"/>
                <a:gd name="T20" fmla="*/ 0 w 129"/>
                <a:gd name="T21" fmla="*/ 64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76"/>
                <a:gd name="T35" fmla="*/ 129 w 129"/>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76">
                  <a:moveTo>
                    <a:pt x="0" y="64"/>
                  </a:moveTo>
                  <a:lnTo>
                    <a:pt x="3" y="52"/>
                  </a:lnTo>
                  <a:lnTo>
                    <a:pt x="30" y="34"/>
                  </a:lnTo>
                  <a:lnTo>
                    <a:pt x="74" y="12"/>
                  </a:lnTo>
                  <a:lnTo>
                    <a:pt x="122" y="0"/>
                  </a:lnTo>
                  <a:lnTo>
                    <a:pt x="128" y="10"/>
                  </a:lnTo>
                  <a:lnTo>
                    <a:pt x="91" y="45"/>
                  </a:lnTo>
                  <a:lnTo>
                    <a:pt x="69" y="57"/>
                  </a:lnTo>
                  <a:lnTo>
                    <a:pt x="47" y="67"/>
                  </a:lnTo>
                  <a:lnTo>
                    <a:pt x="5" y="75"/>
                  </a:lnTo>
                  <a:lnTo>
                    <a:pt x="0" y="64"/>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17" name="Group 476">
            <a:extLst>
              <a:ext uri="{FF2B5EF4-FFF2-40B4-BE49-F238E27FC236}">
                <a16:creationId xmlns:a16="http://schemas.microsoft.com/office/drawing/2014/main" id="{B961967A-90F4-563B-1736-0B37E026C681}"/>
              </a:ext>
            </a:extLst>
          </p:cNvPr>
          <p:cNvGrpSpPr>
            <a:grpSpLocks/>
          </p:cNvGrpSpPr>
          <p:nvPr/>
        </p:nvGrpSpPr>
        <p:grpSpPr bwMode="auto">
          <a:xfrm>
            <a:off x="9571038" y="3822701"/>
            <a:ext cx="227012" cy="352425"/>
            <a:chOff x="5061" y="2256"/>
            <a:chExt cx="143" cy="222"/>
          </a:xfrm>
        </p:grpSpPr>
        <p:sp>
          <p:nvSpPr>
            <p:cNvPr id="86431" name="Freeform 477">
              <a:extLst>
                <a:ext uri="{FF2B5EF4-FFF2-40B4-BE49-F238E27FC236}">
                  <a16:creationId xmlns:a16="http://schemas.microsoft.com/office/drawing/2014/main" id="{7488FA3E-A77A-194F-F8EE-1952D8004FB6}"/>
                </a:ext>
              </a:extLst>
            </p:cNvPr>
            <p:cNvSpPr>
              <a:spLocks/>
            </p:cNvSpPr>
            <p:nvPr/>
          </p:nvSpPr>
          <p:spPr bwMode="auto">
            <a:xfrm>
              <a:off x="5061" y="2256"/>
              <a:ext cx="143" cy="222"/>
            </a:xfrm>
            <a:custGeom>
              <a:avLst/>
              <a:gdLst>
                <a:gd name="T0" fmla="*/ 32 w 143"/>
                <a:gd name="T1" fmla="*/ 124 h 222"/>
                <a:gd name="T2" fmla="*/ 17 w 143"/>
                <a:gd name="T3" fmla="*/ 153 h 222"/>
                <a:gd name="T4" fmla="*/ 3 w 143"/>
                <a:gd name="T5" fmla="*/ 193 h 222"/>
                <a:gd name="T6" fmla="*/ 3 w 143"/>
                <a:gd name="T7" fmla="*/ 204 h 222"/>
                <a:gd name="T8" fmla="*/ 0 w 143"/>
                <a:gd name="T9" fmla="*/ 221 h 222"/>
                <a:gd name="T10" fmla="*/ 28 w 143"/>
                <a:gd name="T11" fmla="*/ 218 h 222"/>
                <a:gd name="T12" fmla="*/ 61 w 143"/>
                <a:gd name="T13" fmla="*/ 201 h 222"/>
                <a:gd name="T14" fmla="*/ 84 w 143"/>
                <a:gd name="T15" fmla="*/ 166 h 222"/>
                <a:gd name="T16" fmla="*/ 104 w 143"/>
                <a:gd name="T17" fmla="*/ 140 h 222"/>
                <a:gd name="T18" fmla="*/ 137 w 143"/>
                <a:gd name="T19" fmla="*/ 73 h 222"/>
                <a:gd name="T20" fmla="*/ 142 w 143"/>
                <a:gd name="T21" fmla="*/ 47 h 222"/>
                <a:gd name="T22" fmla="*/ 140 w 143"/>
                <a:gd name="T23" fmla="*/ 27 h 222"/>
                <a:gd name="T24" fmla="*/ 131 w 143"/>
                <a:gd name="T25" fmla="*/ 0 h 222"/>
                <a:gd name="T26" fmla="*/ 106 w 143"/>
                <a:gd name="T27" fmla="*/ 5 h 222"/>
                <a:gd name="T28" fmla="*/ 92 w 143"/>
                <a:gd name="T29" fmla="*/ 16 h 222"/>
                <a:gd name="T30" fmla="*/ 76 w 143"/>
                <a:gd name="T31" fmla="*/ 35 h 222"/>
                <a:gd name="T32" fmla="*/ 48 w 143"/>
                <a:gd name="T33" fmla="*/ 86 h 222"/>
                <a:gd name="T34" fmla="*/ 41 w 143"/>
                <a:gd name="T35" fmla="*/ 100 h 222"/>
                <a:gd name="T36" fmla="*/ 32 w 143"/>
                <a:gd name="T37" fmla="*/ 124 h 2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222"/>
                <a:gd name="T59" fmla="*/ 143 w 143"/>
                <a:gd name="T60" fmla="*/ 222 h 2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222">
                  <a:moveTo>
                    <a:pt x="32" y="124"/>
                  </a:moveTo>
                  <a:lnTo>
                    <a:pt x="17" y="153"/>
                  </a:lnTo>
                  <a:lnTo>
                    <a:pt x="3" y="193"/>
                  </a:lnTo>
                  <a:lnTo>
                    <a:pt x="3" y="204"/>
                  </a:lnTo>
                  <a:lnTo>
                    <a:pt x="0" y="221"/>
                  </a:lnTo>
                  <a:lnTo>
                    <a:pt x="28" y="218"/>
                  </a:lnTo>
                  <a:lnTo>
                    <a:pt x="61" y="201"/>
                  </a:lnTo>
                  <a:lnTo>
                    <a:pt x="84" y="166"/>
                  </a:lnTo>
                  <a:lnTo>
                    <a:pt x="104" y="140"/>
                  </a:lnTo>
                  <a:lnTo>
                    <a:pt x="137" y="73"/>
                  </a:lnTo>
                  <a:lnTo>
                    <a:pt x="142" y="47"/>
                  </a:lnTo>
                  <a:lnTo>
                    <a:pt x="140" y="27"/>
                  </a:lnTo>
                  <a:lnTo>
                    <a:pt x="131" y="0"/>
                  </a:lnTo>
                  <a:lnTo>
                    <a:pt x="106" y="5"/>
                  </a:lnTo>
                  <a:lnTo>
                    <a:pt x="92" y="16"/>
                  </a:lnTo>
                  <a:lnTo>
                    <a:pt x="76" y="35"/>
                  </a:lnTo>
                  <a:lnTo>
                    <a:pt x="48" y="86"/>
                  </a:lnTo>
                  <a:lnTo>
                    <a:pt x="41" y="100"/>
                  </a:lnTo>
                  <a:lnTo>
                    <a:pt x="32" y="124"/>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32" name="Freeform 478">
              <a:extLst>
                <a:ext uri="{FF2B5EF4-FFF2-40B4-BE49-F238E27FC236}">
                  <a16:creationId xmlns:a16="http://schemas.microsoft.com/office/drawing/2014/main" id="{87D29E56-745A-40A9-90CC-45817E3C664F}"/>
                </a:ext>
              </a:extLst>
            </p:cNvPr>
            <p:cNvSpPr>
              <a:spLocks/>
            </p:cNvSpPr>
            <p:nvPr/>
          </p:nvSpPr>
          <p:spPr bwMode="auto">
            <a:xfrm>
              <a:off x="5087" y="2327"/>
              <a:ext cx="86" cy="124"/>
            </a:xfrm>
            <a:custGeom>
              <a:avLst/>
              <a:gdLst>
                <a:gd name="T0" fmla="*/ 74 w 86"/>
                <a:gd name="T1" fmla="*/ 0 h 124"/>
                <a:gd name="T2" fmla="*/ 62 w 86"/>
                <a:gd name="T3" fmla="*/ 1 h 124"/>
                <a:gd name="T4" fmla="*/ 42 w 86"/>
                <a:gd name="T5" fmla="*/ 28 h 124"/>
                <a:gd name="T6" fmla="*/ 17 w 86"/>
                <a:gd name="T7" fmla="*/ 69 h 124"/>
                <a:gd name="T8" fmla="*/ 0 w 86"/>
                <a:gd name="T9" fmla="*/ 117 h 124"/>
                <a:gd name="T10" fmla="*/ 10 w 86"/>
                <a:gd name="T11" fmla="*/ 123 h 124"/>
                <a:gd name="T12" fmla="*/ 47 w 86"/>
                <a:gd name="T13" fmla="*/ 89 h 124"/>
                <a:gd name="T14" fmla="*/ 61 w 86"/>
                <a:gd name="T15" fmla="*/ 68 h 124"/>
                <a:gd name="T16" fmla="*/ 74 w 86"/>
                <a:gd name="T17" fmla="*/ 47 h 124"/>
                <a:gd name="T18" fmla="*/ 85 w 86"/>
                <a:gd name="T19" fmla="*/ 6 h 124"/>
                <a:gd name="T20" fmla="*/ 74 w 86"/>
                <a:gd name="T21" fmla="*/ 0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24"/>
                <a:gd name="T35" fmla="*/ 86 w 86"/>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24">
                  <a:moveTo>
                    <a:pt x="74" y="0"/>
                  </a:moveTo>
                  <a:lnTo>
                    <a:pt x="62" y="1"/>
                  </a:lnTo>
                  <a:lnTo>
                    <a:pt x="42" y="28"/>
                  </a:lnTo>
                  <a:lnTo>
                    <a:pt x="17" y="69"/>
                  </a:lnTo>
                  <a:lnTo>
                    <a:pt x="0" y="117"/>
                  </a:lnTo>
                  <a:lnTo>
                    <a:pt x="10" y="123"/>
                  </a:lnTo>
                  <a:lnTo>
                    <a:pt x="47" y="89"/>
                  </a:lnTo>
                  <a:lnTo>
                    <a:pt x="61" y="68"/>
                  </a:lnTo>
                  <a:lnTo>
                    <a:pt x="74" y="47"/>
                  </a:lnTo>
                  <a:lnTo>
                    <a:pt x="85" y="6"/>
                  </a:lnTo>
                  <a:lnTo>
                    <a:pt x="74"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18" name="Group 479">
            <a:extLst>
              <a:ext uri="{FF2B5EF4-FFF2-40B4-BE49-F238E27FC236}">
                <a16:creationId xmlns:a16="http://schemas.microsoft.com/office/drawing/2014/main" id="{9E48AFE9-60B4-BC05-4B18-5685BB12D640}"/>
              </a:ext>
            </a:extLst>
          </p:cNvPr>
          <p:cNvGrpSpPr>
            <a:grpSpLocks/>
          </p:cNvGrpSpPr>
          <p:nvPr/>
        </p:nvGrpSpPr>
        <p:grpSpPr bwMode="auto">
          <a:xfrm>
            <a:off x="8193088" y="4116389"/>
            <a:ext cx="620712" cy="515937"/>
            <a:chOff x="4193" y="2441"/>
            <a:chExt cx="391" cy="325"/>
          </a:xfrm>
        </p:grpSpPr>
        <p:grpSp>
          <p:nvGrpSpPr>
            <p:cNvPr id="86419" name="Group 480">
              <a:extLst>
                <a:ext uri="{FF2B5EF4-FFF2-40B4-BE49-F238E27FC236}">
                  <a16:creationId xmlns:a16="http://schemas.microsoft.com/office/drawing/2014/main" id="{123A0845-1A61-7475-39A9-7C39502CBCDE}"/>
                </a:ext>
              </a:extLst>
            </p:cNvPr>
            <p:cNvGrpSpPr>
              <a:grpSpLocks/>
            </p:cNvGrpSpPr>
            <p:nvPr/>
          </p:nvGrpSpPr>
          <p:grpSpPr bwMode="auto">
            <a:xfrm>
              <a:off x="4299" y="2441"/>
              <a:ext cx="180" cy="217"/>
              <a:chOff x="4299" y="2441"/>
              <a:chExt cx="180" cy="217"/>
            </a:xfrm>
          </p:grpSpPr>
          <p:sp>
            <p:nvSpPr>
              <p:cNvPr id="86429" name="Freeform 481">
                <a:extLst>
                  <a:ext uri="{FF2B5EF4-FFF2-40B4-BE49-F238E27FC236}">
                    <a16:creationId xmlns:a16="http://schemas.microsoft.com/office/drawing/2014/main" id="{6FBD323D-8474-D7B5-3C83-83DFCA2CD90C}"/>
                  </a:ext>
                </a:extLst>
              </p:cNvPr>
              <p:cNvSpPr>
                <a:spLocks/>
              </p:cNvSpPr>
              <p:nvPr/>
            </p:nvSpPr>
            <p:spPr bwMode="auto">
              <a:xfrm>
                <a:off x="4299" y="2441"/>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30" name="Freeform 482">
                <a:extLst>
                  <a:ext uri="{FF2B5EF4-FFF2-40B4-BE49-F238E27FC236}">
                    <a16:creationId xmlns:a16="http://schemas.microsoft.com/office/drawing/2014/main" id="{8DBC2FAA-E66F-D8CC-CFBB-DA5BE0BAB37E}"/>
                  </a:ext>
                </a:extLst>
              </p:cNvPr>
              <p:cNvSpPr>
                <a:spLocks/>
              </p:cNvSpPr>
              <p:nvPr/>
            </p:nvSpPr>
            <p:spPr bwMode="auto">
              <a:xfrm>
                <a:off x="4342" y="2513"/>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420" name="Group 483">
              <a:extLst>
                <a:ext uri="{FF2B5EF4-FFF2-40B4-BE49-F238E27FC236}">
                  <a16:creationId xmlns:a16="http://schemas.microsoft.com/office/drawing/2014/main" id="{4844AEEA-E765-1DDD-D129-DBC57624B4C5}"/>
                </a:ext>
              </a:extLst>
            </p:cNvPr>
            <p:cNvGrpSpPr>
              <a:grpSpLocks/>
            </p:cNvGrpSpPr>
            <p:nvPr/>
          </p:nvGrpSpPr>
          <p:grpSpPr bwMode="auto">
            <a:xfrm>
              <a:off x="4193" y="2452"/>
              <a:ext cx="170" cy="201"/>
              <a:chOff x="4193" y="2452"/>
              <a:chExt cx="170" cy="201"/>
            </a:xfrm>
          </p:grpSpPr>
          <p:sp>
            <p:nvSpPr>
              <p:cNvPr id="86427" name="Freeform 484">
                <a:extLst>
                  <a:ext uri="{FF2B5EF4-FFF2-40B4-BE49-F238E27FC236}">
                    <a16:creationId xmlns:a16="http://schemas.microsoft.com/office/drawing/2014/main" id="{50FEB69B-7104-AB42-D86C-14010160643C}"/>
                  </a:ext>
                </a:extLst>
              </p:cNvPr>
              <p:cNvSpPr>
                <a:spLocks/>
              </p:cNvSpPr>
              <p:nvPr/>
            </p:nvSpPr>
            <p:spPr bwMode="auto">
              <a:xfrm>
                <a:off x="4193" y="2452"/>
                <a:ext cx="170" cy="201"/>
              </a:xfrm>
              <a:custGeom>
                <a:avLst/>
                <a:gdLst>
                  <a:gd name="T0" fmla="*/ 122 w 170"/>
                  <a:gd name="T1" fmla="*/ 107 h 201"/>
                  <a:gd name="T2" fmla="*/ 142 w 170"/>
                  <a:gd name="T3" fmla="*/ 134 h 201"/>
                  <a:gd name="T4" fmla="*/ 161 w 170"/>
                  <a:gd name="T5" fmla="*/ 171 h 201"/>
                  <a:gd name="T6" fmla="*/ 163 w 170"/>
                  <a:gd name="T7" fmla="*/ 181 h 201"/>
                  <a:gd name="T8" fmla="*/ 169 w 170"/>
                  <a:gd name="T9" fmla="*/ 198 h 201"/>
                  <a:gd name="T10" fmla="*/ 141 w 170"/>
                  <a:gd name="T11" fmla="*/ 200 h 201"/>
                  <a:gd name="T12" fmla="*/ 105 w 170"/>
                  <a:gd name="T13" fmla="*/ 187 h 201"/>
                  <a:gd name="T14" fmla="*/ 77 w 170"/>
                  <a:gd name="T15" fmla="*/ 157 h 201"/>
                  <a:gd name="T16" fmla="*/ 53 w 170"/>
                  <a:gd name="T17" fmla="*/ 134 h 201"/>
                  <a:gd name="T18" fmla="*/ 10 w 170"/>
                  <a:gd name="T19" fmla="*/ 73 h 201"/>
                  <a:gd name="T20" fmla="*/ 1 w 170"/>
                  <a:gd name="T21" fmla="*/ 48 h 201"/>
                  <a:gd name="T22" fmla="*/ 0 w 170"/>
                  <a:gd name="T23" fmla="*/ 28 h 201"/>
                  <a:gd name="T24" fmla="*/ 5 w 170"/>
                  <a:gd name="T25" fmla="*/ 0 h 201"/>
                  <a:gd name="T26" fmla="*/ 30 w 170"/>
                  <a:gd name="T27" fmla="*/ 1 h 201"/>
                  <a:gd name="T28" fmla="*/ 46 w 170"/>
                  <a:gd name="T29" fmla="*/ 9 h 201"/>
                  <a:gd name="T30" fmla="*/ 65 w 170"/>
                  <a:gd name="T31" fmla="*/ 26 h 201"/>
                  <a:gd name="T32" fmla="*/ 101 w 170"/>
                  <a:gd name="T33" fmla="*/ 71 h 201"/>
                  <a:gd name="T34" fmla="*/ 110 w 170"/>
                  <a:gd name="T35" fmla="*/ 85 h 201"/>
                  <a:gd name="T36" fmla="*/ 122 w 170"/>
                  <a:gd name="T37" fmla="*/ 107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
                  <a:gd name="T58" fmla="*/ 0 h 201"/>
                  <a:gd name="T59" fmla="*/ 170 w 170"/>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 h="201">
                    <a:moveTo>
                      <a:pt x="122" y="107"/>
                    </a:moveTo>
                    <a:lnTo>
                      <a:pt x="142" y="134"/>
                    </a:lnTo>
                    <a:lnTo>
                      <a:pt x="161" y="171"/>
                    </a:lnTo>
                    <a:lnTo>
                      <a:pt x="163" y="181"/>
                    </a:lnTo>
                    <a:lnTo>
                      <a:pt x="169" y="198"/>
                    </a:lnTo>
                    <a:lnTo>
                      <a:pt x="141" y="200"/>
                    </a:lnTo>
                    <a:lnTo>
                      <a:pt x="105" y="187"/>
                    </a:lnTo>
                    <a:lnTo>
                      <a:pt x="77" y="157"/>
                    </a:lnTo>
                    <a:lnTo>
                      <a:pt x="53" y="134"/>
                    </a:lnTo>
                    <a:lnTo>
                      <a:pt x="10" y="73"/>
                    </a:lnTo>
                    <a:lnTo>
                      <a:pt x="1" y="48"/>
                    </a:lnTo>
                    <a:lnTo>
                      <a:pt x="0" y="28"/>
                    </a:lnTo>
                    <a:lnTo>
                      <a:pt x="5" y="0"/>
                    </a:lnTo>
                    <a:lnTo>
                      <a:pt x="30" y="1"/>
                    </a:lnTo>
                    <a:lnTo>
                      <a:pt x="46" y="9"/>
                    </a:lnTo>
                    <a:lnTo>
                      <a:pt x="65" y="26"/>
                    </a:lnTo>
                    <a:lnTo>
                      <a:pt x="101" y="71"/>
                    </a:lnTo>
                    <a:lnTo>
                      <a:pt x="110" y="85"/>
                    </a:lnTo>
                    <a:lnTo>
                      <a:pt x="122" y="10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28" name="Freeform 485">
                <a:extLst>
                  <a:ext uri="{FF2B5EF4-FFF2-40B4-BE49-F238E27FC236}">
                    <a16:creationId xmlns:a16="http://schemas.microsoft.com/office/drawing/2014/main" id="{2414DE26-9F4C-775D-DD21-4D796F71F6DB}"/>
                  </a:ext>
                </a:extLst>
              </p:cNvPr>
              <p:cNvSpPr>
                <a:spLocks/>
              </p:cNvSpPr>
              <p:nvPr/>
            </p:nvSpPr>
            <p:spPr bwMode="auto">
              <a:xfrm>
                <a:off x="4230" y="2515"/>
                <a:ext cx="102" cy="114"/>
              </a:xfrm>
              <a:custGeom>
                <a:avLst/>
                <a:gdLst>
                  <a:gd name="T0" fmla="*/ 9 w 102"/>
                  <a:gd name="T1" fmla="*/ 1 h 114"/>
                  <a:gd name="T2" fmla="*/ 22 w 102"/>
                  <a:gd name="T3" fmla="*/ 0 h 114"/>
                  <a:gd name="T4" fmla="*/ 45 w 102"/>
                  <a:gd name="T5" fmla="*/ 24 h 114"/>
                  <a:gd name="T6" fmla="*/ 77 w 102"/>
                  <a:gd name="T7" fmla="*/ 61 h 114"/>
                  <a:gd name="T8" fmla="*/ 101 w 102"/>
                  <a:gd name="T9" fmla="*/ 105 h 114"/>
                  <a:gd name="T10" fmla="*/ 92 w 102"/>
                  <a:gd name="T11" fmla="*/ 113 h 114"/>
                  <a:gd name="T12" fmla="*/ 50 w 102"/>
                  <a:gd name="T13" fmla="*/ 85 h 114"/>
                  <a:gd name="T14" fmla="*/ 33 w 102"/>
                  <a:gd name="T15" fmla="*/ 66 h 114"/>
                  <a:gd name="T16" fmla="*/ 17 w 102"/>
                  <a:gd name="T17" fmla="*/ 48 h 114"/>
                  <a:gd name="T18" fmla="*/ 0 w 102"/>
                  <a:gd name="T19" fmla="*/ 9 h 114"/>
                  <a:gd name="T20" fmla="*/ 9 w 102"/>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14"/>
                  <a:gd name="T35" fmla="*/ 102 w 102"/>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14">
                    <a:moveTo>
                      <a:pt x="9" y="1"/>
                    </a:moveTo>
                    <a:lnTo>
                      <a:pt x="22" y="0"/>
                    </a:lnTo>
                    <a:lnTo>
                      <a:pt x="45" y="24"/>
                    </a:lnTo>
                    <a:lnTo>
                      <a:pt x="77" y="61"/>
                    </a:lnTo>
                    <a:lnTo>
                      <a:pt x="101" y="105"/>
                    </a:lnTo>
                    <a:lnTo>
                      <a:pt x="92" y="113"/>
                    </a:lnTo>
                    <a:lnTo>
                      <a:pt x="50" y="85"/>
                    </a:lnTo>
                    <a:lnTo>
                      <a:pt x="33" y="66"/>
                    </a:lnTo>
                    <a:lnTo>
                      <a:pt x="17" y="48"/>
                    </a:lnTo>
                    <a:lnTo>
                      <a:pt x="0" y="9"/>
                    </a:lnTo>
                    <a:lnTo>
                      <a:pt x="9" y="1"/>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421" name="Group 486">
              <a:extLst>
                <a:ext uri="{FF2B5EF4-FFF2-40B4-BE49-F238E27FC236}">
                  <a16:creationId xmlns:a16="http://schemas.microsoft.com/office/drawing/2014/main" id="{FD7BF825-EBE5-1B78-0314-458610B19EC6}"/>
                </a:ext>
              </a:extLst>
            </p:cNvPr>
            <p:cNvGrpSpPr>
              <a:grpSpLocks/>
            </p:cNvGrpSpPr>
            <p:nvPr/>
          </p:nvGrpSpPr>
          <p:grpSpPr bwMode="auto">
            <a:xfrm>
              <a:off x="4293" y="2627"/>
              <a:ext cx="230" cy="129"/>
              <a:chOff x="4293" y="2627"/>
              <a:chExt cx="230" cy="129"/>
            </a:xfrm>
          </p:grpSpPr>
          <p:sp>
            <p:nvSpPr>
              <p:cNvPr id="86425" name="Freeform 487">
                <a:extLst>
                  <a:ext uri="{FF2B5EF4-FFF2-40B4-BE49-F238E27FC236}">
                    <a16:creationId xmlns:a16="http://schemas.microsoft.com/office/drawing/2014/main" id="{BC74B1F9-E8A8-1C32-E6B0-2A74A2296B0D}"/>
                  </a:ext>
                </a:extLst>
              </p:cNvPr>
              <p:cNvSpPr>
                <a:spLocks/>
              </p:cNvSpPr>
              <p:nvPr/>
            </p:nvSpPr>
            <p:spPr bwMode="auto">
              <a:xfrm>
                <a:off x="4293" y="2627"/>
                <a:ext cx="230" cy="129"/>
              </a:xfrm>
              <a:custGeom>
                <a:avLst/>
                <a:gdLst>
                  <a:gd name="T0" fmla="*/ 99 w 230"/>
                  <a:gd name="T1" fmla="*/ 24 h 129"/>
                  <a:gd name="T2" fmla="*/ 68 w 230"/>
                  <a:gd name="T3" fmla="*/ 11 h 129"/>
                  <a:gd name="T4" fmla="*/ 27 w 230"/>
                  <a:gd name="T5" fmla="*/ 1 h 129"/>
                  <a:gd name="T6" fmla="*/ 17 w 230"/>
                  <a:gd name="T7" fmla="*/ 2 h 129"/>
                  <a:gd name="T8" fmla="*/ 0 w 230"/>
                  <a:gd name="T9" fmla="*/ 0 h 129"/>
                  <a:gd name="T10" fmla="*/ 4 w 230"/>
                  <a:gd name="T11" fmla="*/ 27 h 129"/>
                  <a:gd name="T12" fmla="*/ 25 w 230"/>
                  <a:gd name="T13" fmla="*/ 59 h 129"/>
                  <a:gd name="T14" fmla="*/ 60 w 230"/>
                  <a:gd name="T15" fmla="*/ 80 h 129"/>
                  <a:gd name="T16" fmla="*/ 88 w 230"/>
                  <a:gd name="T17" fmla="*/ 98 h 129"/>
                  <a:gd name="T18" fmla="*/ 157 w 230"/>
                  <a:gd name="T19" fmla="*/ 126 h 129"/>
                  <a:gd name="T20" fmla="*/ 185 w 230"/>
                  <a:gd name="T21" fmla="*/ 128 h 129"/>
                  <a:gd name="T22" fmla="*/ 203 w 230"/>
                  <a:gd name="T23" fmla="*/ 125 h 129"/>
                  <a:gd name="T24" fmla="*/ 229 w 230"/>
                  <a:gd name="T25" fmla="*/ 114 h 129"/>
                  <a:gd name="T26" fmla="*/ 223 w 230"/>
                  <a:gd name="T27" fmla="*/ 90 h 129"/>
                  <a:gd name="T28" fmla="*/ 211 w 230"/>
                  <a:gd name="T29" fmla="*/ 76 h 129"/>
                  <a:gd name="T30" fmla="*/ 190 w 230"/>
                  <a:gd name="T31" fmla="*/ 62 h 129"/>
                  <a:gd name="T32" fmla="*/ 138 w 230"/>
                  <a:gd name="T33" fmla="*/ 37 h 129"/>
                  <a:gd name="T34" fmla="*/ 123 w 230"/>
                  <a:gd name="T35" fmla="*/ 32 h 129"/>
                  <a:gd name="T36" fmla="*/ 99 w 230"/>
                  <a:gd name="T37" fmla="*/ 24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29"/>
                  <a:gd name="T59" fmla="*/ 230 w 230"/>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29">
                    <a:moveTo>
                      <a:pt x="99" y="24"/>
                    </a:moveTo>
                    <a:lnTo>
                      <a:pt x="68" y="11"/>
                    </a:lnTo>
                    <a:lnTo>
                      <a:pt x="27" y="1"/>
                    </a:lnTo>
                    <a:lnTo>
                      <a:pt x="17" y="2"/>
                    </a:lnTo>
                    <a:lnTo>
                      <a:pt x="0" y="0"/>
                    </a:lnTo>
                    <a:lnTo>
                      <a:pt x="4" y="27"/>
                    </a:lnTo>
                    <a:lnTo>
                      <a:pt x="25" y="59"/>
                    </a:lnTo>
                    <a:lnTo>
                      <a:pt x="60" y="80"/>
                    </a:lnTo>
                    <a:lnTo>
                      <a:pt x="88" y="98"/>
                    </a:lnTo>
                    <a:lnTo>
                      <a:pt x="157" y="126"/>
                    </a:lnTo>
                    <a:lnTo>
                      <a:pt x="185" y="128"/>
                    </a:lnTo>
                    <a:lnTo>
                      <a:pt x="203" y="125"/>
                    </a:lnTo>
                    <a:lnTo>
                      <a:pt x="229" y="114"/>
                    </a:lnTo>
                    <a:lnTo>
                      <a:pt x="223" y="90"/>
                    </a:lnTo>
                    <a:lnTo>
                      <a:pt x="211" y="76"/>
                    </a:lnTo>
                    <a:lnTo>
                      <a:pt x="190" y="62"/>
                    </a:lnTo>
                    <a:lnTo>
                      <a:pt x="138" y="37"/>
                    </a:lnTo>
                    <a:lnTo>
                      <a:pt x="123" y="32"/>
                    </a:lnTo>
                    <a:lnTo>
                      <a:pt x="99" y="24"/>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26" name="Freeform 488">
                <a:extLst>
                  <a:ext uri="{FF2B5EF4-FFF2-40B4-BE49-F238E27FC236}">
                    <a16:creationId xmlns:a16="http://schemas.microsoft.com/office/drawing/2014/main" id="{F05B7CDF-08F0-A816-AE68-C7A079C4F3B2}"/>
                  </a:ext>
                </a:extLst>
              </p:cNvPr>
              <p:cNvSpPr>
                <a:spLocks/>
              </p:cNvSpPr>
              <p:nvPr/>
            </p:nvSpPr>
            <p:spPr bwMode="auto">
              <a:xfrm>
                <a:off x="4322" y="2651"/>
                <a:ext cx="129" cy="76"/>
              </a:xfrm>
              <a:custGeom>
                <a:avLst/>
                <a:gdLst>
                  <a:gd name="T0" fmla="*/ 128 w 129"/>
                  <a:gd name="T1" fmla="*/ 64 h 76"/>
                  <a:gd name="T2" fmla="*/ 125 w 129"/>
                  <a:gd name="T3" fmla="*/ 52 h 76"/>
                  <a:gd name="T4" fmla="*/ 98 w 129"/>
                  <a:gd name="T5" fmla="*/ 34 h 76"/>
                  <a:gd name="T6" fmla="*/ 54 w 129"/>
                  <a:gd name="T7" fmla="*/ 12 h 76"/>
                  <a:gd name="T8" fmla="*/ 6 w 129"/>
                  <a:gd name="T9" fmla="*/ 0 h 76"/>
                  <a:gd name="T10" fmla="*/ 0 w 129"/>
                  <a:gd name="T11" fmla="*/ 10 h 76"/>
                  <a:gd name="T12" fmla="*/ 37 w 129"/>
                  <a:gd name="T13" fmla="*/ 45 h 76"/>
                  <a:gd name="T14" fmla="*/ 59 w 129"/>
                  <a:gd name="T15" fmla="*/ 57 h 76"/>
                  <a:gd name="T16" fmla="*/ 81 w 129"/>
                  <a:gd name="T17" fmla="*/ 67 h 76"/>
                  <a:gd name="T18" fmla="*/ 123 w 129"/>
                  <a:gd name="T19" fmla="*/ 75 h 76"/>
                  <a:gd name="T20" fmla="*/ 128 w 129"/>
                  <a:gd name="T21" fmla="*/ 64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76"/>
                  <a:gd name="T35" fmla="*/ 129 w 129"/>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76">
                    <a:moveTo>
                      <a:pt x="128" y="64"/>
                    </a:moveTo>
                    <a:lnTo>
                      <a:pt x="125" y="52"/>
                    </a:lnTo>
                    <a:lnTo>
                      <a:pt x="98" y="34"/>
                    </a:lnTo>
                    <a:lnTo>
                      <a:pt x="54" y="12"/>
                    </a:lnTo>
                    <a:lnTo>
                      <a:pt x="6" y="0"/>
                    </a:lnTo>
                    <a:lnTo>
                      <a:pt x="0" y="10"/>
                    </a:lnTo>
                    <a:lnTo>
                      <a:pt x="37" y="45"/>
                    </a:lnTo>
                    <a:lnTo>
                      <a:pt x="59" y="57"/>
                    </a:lnTo>
                    <a:lnTo>
                      <a:pt x="81" y="67"/>
                    </a:lnTo>
                    <a:lnTo>
                      <a:pt x="123" y="75"/>
                    </a:lnTo>
                    <a:lnTo>
                      <a:pt x="128" y="64"/>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422" name="Group 489">
              <a:extLst>
                <a:ext uri="{FF2B5EF4-FFF2-40B4-BE49-F238E27FC236}">
                  <a16:creationId xmlns:a16="http://schemas.microsoft.com/office/drawing/2014/main" id="{24288C86-8AE8-362B-FDB8-026A38A83BB8}"/>
                </a:ext>
              </a:extLst>
            </p:cNvPr>
            <p:cNvGrpSpPr>
              <a:grpSpLocks/>
            </p:cNvGrpSpPr>
            <p:nvPr/>
          </p:nvGrpSpPr>
          <p:grpSpPr bwMode="auto">
            <a:xfrm>
              <a:off x="4393" y="2551"/>
              <a:ext cx="191" cy="215"/>
              <a:chOff x="4393" y="2551"/>
              <a:chExt cx="191" cy="215"/>
            </a:xfrm>
          </p:grpSpPr>
          <p:sp>
            <p:nvSpPr>
              <p:cNvPr id="86423" name="Freeform 490">
                <a:extLst>
                  <a:ext uri="{FF2B5EF4-FFF2-40B4-BE49-F238E27FC236}">
                    <a16:creationId xmlns:a16="http://schemas.microsoft.com/office/drawing/2014/main" id="{BF0AE52E-ADE2-B794-4700-52DF847E06D0}"/>
                  </a:ext>
                </a:extLst>
              </p:cNvPr>
              <p:cNvSpPr>
                <a:spLocks/>
              </p:cNvSpPr>
              <p:nvPr/>
            </p:nvSpPr>
            <p:spPr bwMode="auto">
              <a:xfrm>
                <a:off x="4393" y="2551"/>
                <a:ext cx="191" cy="215"/>
              </a:xfrm>
              <a:custGeom>
                <a:avLst/>
                <a:gdLst>
                  <a:gd name="T0" fmla="*/ 113 w 191"/>
                  <a:gd name="T1" fmla="*/ 62 h 215"/>
                  <a:gd name="T2" fmla="*/ 92 w 191"/>
                  <a:gd name="T3" fmla="*/ 36 h 215"/>
                  <a:gd name="T4" fmla="*/ 56 w 191"/>
                  <a:gd name="T5" fmla="*/ 10 h 215"/>
                  <a:gd name="T6" fmla="*/ 45 w 191"/>
                  <a:gd name="T7" fmla="*/ 8 h 215"/>
                  <a:gd name="T8" fmla="*/ 26 w 191"/>
                  <a:gd name="T9" fmla="*/ 0 h 215"/>
                  <a:gd name="T10" fmla="*/ 5 w 191"/>
                  <a:gd name="T11" fmla="*/ 33 h 215"/>
                  <a:gd name="T12" fmla="*/ 0 w 191"/>
                  <a:gd name="T13" fmla="*/ 76 h 215"/>
                  <a:gd name="T14" fmla="*/ 18 w 191"/>
                  <a:gd name="T15" fmla="*/ 113 h 215"/>
                  <a:gd name="T16" fmla="*/ 33 w 191"/>
                  <a:gd name="T17" fmla="*/ 143 h 215"/>
                  <a:gd name="T18" fmla="*/ 83 w 191"/>
                  <a:gd name="T19" fmla="*/ 199 h 215"/>
                  <a:gd name="T20" fmla="*/ 110 w 191"/>
                  <a:gd name="T21" fmla="*/ 211 h 215"/>
                  <a:gd name="T22" fmla="*/ 135 w 191"/>
                  <a:gd name="T23" fmla="*/ 214 h 215"/>
                  <a:gd name="T24" fmla="*/ 174 w 191"/>
                  <a:gd name="T25" fmla="*/ 209 h 215"/>
                  <a:gd name="T26" fmla="*/ 188 w 191"/>
                  <a:gd name="T27" fmla="*/ 180 h 215"/>
                  <a:gd name="T28" fmla="*/ 190 w 191"/>
                  <a:gd name="T29" fmla="*/ 160 h 215"/>
                  <a:gd name="T30" fmla="*/ 180 w 191"/>
                  <a:gd name="T31" fmla="*/ 137 h 215"/>
                  <a:gd name="T32" fmla="*/ 145 w 191"/>
                  <a:gd name="T33" fmla="*/ 90 h 215"/>
                  <a:gd name="T34" fmla="*/ 133 w 191"/>
                  <a:gd name="T35" fmla="*/ 79 h 215"/>
                  <a:gd name="T36" fmla="*/ 113 w 191"/>
                  <a:gd name="T37" fmla="*/ 62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215"/>
                  <a:gd name="T59" fmla="*/ 191 w 191"/>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215">
                    <a:moveTo>
                      <a:pt x="113" y="62"/>
                    </a:moveTo>
                    <a:lnTo>
                      <a:pt x="92" y="36"/>
                    </a:lnTo>
                    <a:lnTo>
                      <a:pt x="56" y="10"/>
                    </a:lnTo>
                    <a:lnTo>
                      <a:pt x="45" y="8"/>
                    </a:lnTo>
                    <a:lnTo>
                      <a:pt x="26" y="0"/>
                    </a:lnTo>
                    <a:lnTo>
                      <a:pt x="5" y="33"/>
                    </a:lnTo>
                    <a:lnTo>
                      <a:pt x="0" y="76"/>
                    </a:lnTo>
                    <a:lnTo>
                      <a:pt x="18" y="113"/>
                    </a:lnTo>
                    <a:lnTo>
                      <a:pt x="33" y="143"/>
                    </a:lnTo>
                    <a:lnTo>
                      <a:pt x="83" y="199"/>
                    </a:lnTo>
                    <a:lnTo>
                      <a:pt x="110" y="211"/>
                    </a:lnTo>
                    <a:lnTo>
                      <a:pt x="135" y="214"/>
                    </a:lnTo>
                    <a:lnTo>
                      <a:pt x="174" y="209"/>
                    </a:lnTo>
                    <a:lnTo>
                      <a:pt x="188" y="180"/>
                    </a:lnTo>
                    <a:lnTo>
                      <a:pt x="190" y="160"/>
                    </a:lnTo>
                    <a:lnTo>
                      <a:pt x="180" y="137"/>
                    </a:lnTo>
                    <a:lnTo>
                      <a:pt x="145" y="90"/>
                    </a:lnTo>
                    <a:lnTo>
                      <a:pt x="133" y="79"/>
                    </a:lnTo>
                    <a:lnTo>
                      <a:pt x="113" y="62"/>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24" name="Freeform 491">
                <a:extLst>
                  <a:ext uri="{FF2B5EF4-FFF2-40B4-BE49-F238E27FC236}">
                    <a16:creationId xmlns:a16="http://schemas.microsoft.com/office/drawing/2014/main" id="{C4AACBB8-3352-86E7-FF68-0A83A2DE68D9}"/>
                  </a:ext>
                </a:extLst>
              </p:cNvPr>
              <p:cNvSpPr>
                <a:spLocks/>
              </p:cNvSpPr>
              <p:nvPr/>
            </p:nvSpPr>
            <p:spPr bwMode="auto">
              <a:xfrm>
                <a:off x="4418" y="2590"/>
                <a:ext cx="101" cy="128"/>
              </a:xfrm>
              <a:custGeom>
                <a:avLst/>
                <a:gdLst>
                  <a:gd name="T0" fmla="*/ 91 w 101"/>
                  <a:gd name="T1" fmla="*/ 117 h 128"/>
                  <a:gd name="T2" fmla="*/ 100 w 101"/>
                  <a:gd name="T3" fmla="*/ 101 h 128"/>
                  <a:gd name="T4" fmla="*/ 86 w 101"/>
                  <a:gd name="T5" fmla="*/ 72 h 128"/>
                  <a:gd name="T6" fmla="*/ 59 w 101"/>
                  <a:gd name="T7" fmla="*/ 30 h 128"/>
                  <a:gd name="T8" fmla="*/ 16 w 101"/>
                  <a:gd name="T9" fmla="*/ 0 h 128"/>
                  <a:gd name="T10" fmla="*/ 0 w 101"/>
                  <a:gd name="T11" fmla="*/ 10 h 128"/>
                  <a:gd name="T12" fmla="*/ 10 w 101"/>
                  <a:gd name="T13" fmla="*/ 62 h 128"/>
                  <a:gd name="T14" fmla="*/ 23 w 101"/>
                  <a:gd name="T15" fmla="*/ 83 h 128"/>
                  <a:gd name="T16" fmla="*/ 36 w 101"/>
                  <a:gd name="T17" fmla="*/ 103 h 128"/>
                  <a:gd name="T18" fmla="*/ 75 w 101"/>
                  <a:gd name="T19" fmla="*/ 127 h 128"/>
                  <a:gd name="T20" fmla="*/ 91 w 101"/>
                  <a:gd name="T21" fmla="*/ 11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28"/>
                  <a:gd name="T35" fmla="*/ 101 w 101"/>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28">
                    <a:moveTo>
                      <a:pt x="91" y="117"/>
                    </a:moveTo>
                    <a:lnTo>
                      <a:pt x="100" y="101"/>
                    </a:lnTo>
                    <a:lnTo>
                      <a:pt x="86" y="72"/>
                    </a:lnTo>
                    <a:lnTo>
                      <a:pt x="59" y="30"/>
                    </a:lnTo>
                    <a:lnTo>
                      <a:pt x="16" y="0"/>
                    </a:lnTo>
                    <a:lnTo>
                      <a:pt x="0" y="10"/>
                    </a:lnTo>
                    <a:lnTo>
                      <a:pt x="10" y="62"/>
                    </a:lnTo>
                    <a:lnTo>
                      <a:pt x="23" y="83"/>
                    </a:lnTo>
                    <a:lnTo>
                      <a:pt x="36" y="103"/>
                    </a:lnTo>
                    <a:lnTo>
                      <a:pt x="75" y="127"/>
                    </a:lnTo>
                    <a:lnTo>
                      <a:pt x="91" y="117"/>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grpSp>
        <p:nvGrpSpPr>
          <p:cNvPr id="86119" name="Group 492">
            <a:extLst>
              <a:ext uri="{FF2B5EF4-FFF2-40B4-BE49-F238E27FC236}">
                <a16:creationId xmlns:a16="http://schemas.microsoft.com/office/drawing/2014/main" id="{44C2F7A4-F7CF-481E-8454-4728F3AC0DED}"/>
              </a:ext>
            </a:extLst>
          </p:cNvPr>
          <p:cNvGrpSpPr>
            <a:grpSpLocks/>
          </p:cNvGrpSpPr>
          <p:nvPr/>
        </p:nvGrpSpPr>
        <p:grpSpPr bwMode="auto">
          <a:xfrm>
            <a:off x="8475664" y="4475163"/>
            <a:ext cx="401637" cy="157162"/>
            <a:chOff x="4371" y="2667"/>
            <a:chExt cx="253" cy="99"/>
          </a:xfrm>
        </p:grpSpPr>
        <p:sp>
          <p:nvSpPr>
            <p:cNvPr id="86417" name="Freeform 493">
              <a:extLst>
                <a:ext uri="{FF2B5EF4-FFF2-40B4-BE49-F238E27FC236}">
                  <a16:creationId xmlns:a16="http://schemas.microsoft.com/office/drawing/2014/main" id="{3BAD5EC1-22E3-EF37-A9C4-71D4A2A18871}"/>
                </a:ext>
              </a:extLst>
            </p:cNvPr>
            <p:cNvSpPr>
              <a:spLocks/>
            </p:cNvSpPr>
            <p:nvPr/>
          </p:nvSpPr>
          <p:spPr bwMode="auto">
            <a:xfrm>
              <a:off x="4371" y="2667"/>
              <a:ext cx="253" cy="99"/>
            </a:xfrm>
            <a:custGeom>
              <a:avLst/>
              <a:gdLst>
                <a:gd name="T0" fmla="*/ 158 w 253"/>
                <a:gd name="T1" fmla="*/ 26 h 99"/>
                <a:gd name="T2" fmla="*/ 190 w 253"/>
                <a:gd name="T3" fmla="*/ 34 h 99"/>
                <a:gd name="T4" fmla="*/ 229 w 253"/>
                <a:gd name="T5" fmla="*/ 50 h 99"/>
                <a:gd name="T6" fmla="*/ 237 w 253"/>
                <a:gd name="T7" fmla="*/ 57 h 99"/>
                <a:gd name="T8" fmla="*/ 252 w 253"/>
                <a:gd name="T9" fmla="*/ 66 h 99"/>
                <a:gd name="T10" fmla="*/ 232 w 253"/>
                <a:gd name="T11" fmla="*/ 85 h 99"/>
                <a:gd name="T12" fmla="*/ 197 w 253"/>
                <a:gd name="T13" fmla="*/ 98 h 99"/>
                <a:gd name="T14" fmla="*/ 156 w 253"/>
                <a:gd name="T15" fmla="*/ 93 h 99"/>
                <a:gd name="T16" fmla="*/ 123 w 253"/>
                <a:gd name="T17" fmla="*/ 91 h 99"/>
                <a:gd name="T18" fmla="*/ 51 w 253"/>
                <a:gd name="T19" fmla="*/ 72 h 99"/>
                <a:gd name="T20" fmla="*/ 28 w 253"/>
                <a:gd name="T21" fmla="*/ 58 h 99"/>
                <a:gd name="T22" fmla="*/ 14 w 253"/>
                <a:gd name="T23" fmla="*/ 44 h 99"/>
                <a:gd name="T24" fmla="*/ 0 w 253"/>
                <a:gd name="T25" fmla="*/ 19 h 99"/>
                <a:gd name="T26" fmla="*/ 20 w 253"/>
                <a:gd name="T27" fmla="*/ 4 h 99"/>
                <a:gd name="T28" fmla="*/ 37 w 253"/>
                <a:gd name="T29" fmla="*/ 0 h 99"/>
                <a:gd name="T30" fmla="*/ 62 w 253"/>
                <a:gd name="T31" fmla="*/ 1 h 99"/>
                <a:gd name="T32" fmla="*/ 119 w 253"/>
                <a:gd name="T33" fmla="*/ 13 h 99"/>
                <a:gd name="T34" fmla="*/ 134 w 253"/>
                <a:gd name="T35" fmla="*/ 17 h 99"/>
                <a:gd name="T36" fmla="*/ 158 w 253"/>
                <a:gd name="T37" fmla="*/ 26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99"/>
                <a:gd name="T59" fmla="*/ 253 w 253"/>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99">
                  <a:moveTo>
                    <a:pt x="158" y="26"/>
                  </a:moveTo>
                  <a:lnTo>
                    <a:pt x="190" y="34"/>
                  </a:lnTo>
                  <a:lnTo>
                    <a:pt x="229" y="50"/>
                  </a:lnTo>
                  <a:lnTo>
                    <a:pt x="237" y="57"/>
                  </a:lnTo>
                  <a:lnTo>
                    <a:pt x="252" y="66"/>
                  </a:lnTo>
                  <a:lnTo>
                    <a:pt x="232" y="85"/>
                  </a:lnTo>
                  <a:lnTo>
                    <a:pt x="197" y="98"/>
                  </a:lnTo>
                  <a:lnTo>
                    <a:pt x="156" y="93"/>
                  </a:lnTo>
                  <a:lnTo>
                    <a:pt x="123" y="91"/>
                  </a:lnTo>
                  <a:lnTo>
                    <a:pt x="51" y="72"/>
                  </a:lnTo>
                  <a:lnTo>
                    <a:pt x="28" y="58"/>
                  </a:lnTo>
                  <a:lnTo>
                    <a:pt x="14" y="44"/>
                  </a:lnTo>
                  <a:lnTo>
                    <a:pt x="0" y="19"/>
                  </a:lnTo>
                  <a:lnTo>
                    <a:pt x="20" y="4"/>
                  </a:lnTo>
                  <a:lnTo>
                    <a:pt x="37" y="0"/>
                  </a:lnTo>
                  <a:lnTo>
                    <a:pt x="62" y="1"/>
                  </a:lnTo>
                  <a:lnTo>
                    <a:pt x="119" y="13"/>
                  </a:lnTo>
                  <a:lnTo>
                    <a:pt x="134" y="17"/>
                  </a:lnTo>
                  <a:lnTo>
                    <a:pt x="158" y="2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18" name="Freeform 494">
              <a:extLst>
                <a:ext uri="{FF2B5EF4-FFF2-40B4-BE49-F238E27FC236}">
                  <a16:creationId xmlns:a16="http://schemas.microsoft.com/office/drawing/2014/main" id="{AF8A1FF9-1EEB-E8C0-8C04-602C3E9C6688}"/>
                </a:ext>
              </a:extLst>
            </p:cNvPr>
            <p:cNvSpPr>
              <a:spLocks/>
            </p:cNvSpPr>
            <p:nvPr/>
          </p:nvSpPr>
          <p:spPr bwMode="auto">
            <a:xfrm>
              <a:off x="4442" y="2701"/>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20" name="Group 495">
            <a:extLst>
              <a:ext uri="{FF2B5EF4-FFF2-40B4-BE49-F238E27FC236}">
                <a16:creationId xmlns:a16="http://schemas.microsoft.com/office/drawing/2014/main" id="{50B937EB-885A-6CBA-A8B8-BF090456B50C}"/>
              </a:ext>
            </a:extLst>
          </p:cNvPr>
          <p:cNvGrpSpPr>
            <a:grpSpLocks/>
          </p:cNvGrpSpPr>
          <p:nvPr/>
        </p:nvGrpSpPr>
        <p:grpSpPr bwMode="auto">
          <a:xfrm>
            <a:off x="8607426" y="4276726"/>
            <a:ext cx="327025" cy="296863"/>
            <a:chOff x="4454" y="2542"/>
            <a:chExt cx="206" cy="187"/>
          </a:xfrm>
        </p:grpSpPr>
        <p:sp>
          <p:nvSpPr>
            <p:cNvPr id="86415" name="Freeform 496">
              <a:extLst>
                <a:ext uri="{FF2B5EF4-FFF2-40B4-BE49-F238E27FC236}">
                  <a16:creationId xmlns:a16="http://schemas.microsoft.com/office/drawing/2014/main" id="{9540997D-884C-EF84-C446-A7F57A0D7ED2}"/>
                </a:ext>
              </a:extLst>
            </p:cNvPr>
            <p:cNvSpPr>
              <a:spLocks/>
            </p:cNvSpPr>
            <p:nvPr/>
          </p:nvSpPr>
          <p:spPr bwMode="auto">
            <a:xfrm>
              <a:off x="4454" y="2542"/>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16" name="Freeform 497">
              <a:extLst>
                <a:ext uri="{FF2B5EF4-FFF2-40B4-BE49-F238E27FC236}">
                  <a16:creationId xmlns:a16="http://schemas.microsoft.com/office/drawing/2014/main" id="{4FAFD04F-08D9-B22C-4AE0-7CD046EE2DBD}"/>
                </a:ext>
              </a:extLst>
            </p:cNvPr>
            <p:cNvSpPr>
              <a:spLocks/>
            </p:cNvSpPr>
            <p:nvPr/>
          </p:nvSpPr>
          <p:spPr bwMode="auto">
            <a:xfrm>
              <a:off x="4513" y="2606"/>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21" name="Group 498">
            <a:extLst>
              <a:ext uri="{FF2B5EF4-FFF2-40B4-BE49-F238E27FC236}">
                <a16:creationId xmlns:a16="http://schemas.microsoft.com/office/drawing/2014/main" id="{4FCD1539-7D8A-3E06-ED36-D0DC6DA37227}"/>
              </a:ext>
            </a:extLst>
          </p:cNvPr>
          <p:cNvGrpSpPr>
            <a:grpSpLocks/>
          </p:cNvGrpSpPr>
          <p:nvPr/>
        </p:nvGrpSpPr>
        <p:grpSpPr bwMode="auto">
          <a:xfrm>
            <a:off x="8988426" y="4297363"/>
            <a:ext cx="327025" cy="296862"/>
            <a:chOff x="4694" y="2555"/>
            <a:chExt cx="206" cy="187"/>
          </a:xfrm>
        </p:grpSpPr>
        <p:sp>
          <p:nvSpPr>
            <p:cNvPr id="86413" name="Freeform 499">
              <a:extLst>
                <a:ext uri="{FF2B5EF4-FFF2-40B4-BE49-F238E27FC236}">
                  <a16:creationId xmlns:a16="http://schemas.microsoft.com/office/drawing/2014/main" id="{E286271B-931C-302D-A725-7BC32BF7B57D}"/>
                </a:ext>
              </a:extLst>
            </p:cNvPr>
            <p:cNvSpPr>
              <a:spLocks/>
            </p:cNvSpPr>
            <p:nvPr/>
          </p:nvSpPr>
          <p:spPr bwMode="auto">
            <a:xfrm>
              <a:off x="4694" y="2555"/>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14" name="Freeform 500">
              <a:extLst>
                <a:ext uri="{FF2B5EF4-FFF2-40B4-BE49-F238E27FC236}">
                  <a16:creationId xmlns:a16="http://schemas.microsoft.com/office/drawing/2014/main" id="{E86B6073-01DF-0D94-9B0F-2DE40AE0A917}"/>
                </a:ext>
              </a:extLst>
            </p:cNvPr>
            <p:cNvSpPr>
              <a:spLocks/>
            </p:cNvSpPr>
            <p:nvPr/>
          </p:nvSpPr>
          <p:spPr bwMode="auto">
            <a:xfrm>
              <a:off x="4753" y="2619"/>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22" name="Group 501">
            <a:extLst>
              <a:ext uri="{FF2B5EF4-FFF2-40B4-BE49-F238E27FC236}">
                <a16:creationId xmlns:a16="http://schemas.microsoft.com/office/drawing/2014/main" id="{96E04966-0DA7-C2FF-224F-1B7D94CBB68F}"/>
              </a:ext>
            </a:extLst>
          </p:cNvPr>
          <p:cNvGrpSpPr>
            <a:grpSpLocks/>
          </p:cNvGrpSpPr>
          <p:nvPr/>
        </p:nvGrpSpPr>
        <p:grpSpPr bwMode="auto">
          <a:xfrm>
            <a:off x="8694739" y="4373564"/>
            <a:ext cx="376237" cy="206375"/>
            <a:chOff x="4509" y="2603"/>
            <a:chExt cx="237" cy="130"/>
          </a:xfrm>
        </p:grpSpPr>
        <p:sp>
          <p:nvSpPr>
            <p:cNvPr id="86411" name="Freeform 502">
              <a:extLst>
                <a:ext uri="{FF2B5EF4-FFF2-40B4-BE49-F238E27FC236}">
                  <a16:creationId xmlns:a16="http://schemas.microsoft.com/office/drawing/2014/main" id="{877DB2DC-83AE-FDBF-D473-22E934522AD1}"/>
                </a:ext>
              </a:extLst>
            </p:cNvPr>
            <p:cNvSpPr>
              <a:spLocks/>
            </p:cNvSpPr>
            <p:nvPr/>
          </p:nvSpPr>
          <p:spPr bwMode="auto">
            <a:xfrm>
              <a:off x="4509" y="2603"/>
              <a:ext cx="237" cy="130"/>
            </a:xfrm>
            <a:custGeom>
              <a:avLst/>
              <a:gdLst>
                <a:gd name="T0" fmla="*/ 83 w 237"/>
                <a:gd name="T1" fmla="*/ 50 h 130"/>
                <a:gd name="T2" fmla="*/ 53 w 237"/>
                <a:gd name="T3" fmla="*/ 65 h 130"/>
                <a:gd name="T4" fmla="*/ 19 w 237"/>
                <a:gd name="T5" fmla="*/ 88 h 130"/>
                <a:gd name="T6" fmla="*/ 13 w 237"/>
                <a:gd name="T7" fmla="*/ 96 h 130"/>
                <a:gd name="T8" fmla="*/ 0 w 237"/>
                <a:gd name="T9" fmla="*/ 108 h 130"/>
                <a:gd name="T10" fmla="*/ 23 w 237"/>
                <a:gd name="T11" fmla="*/ 123 h 130"/>
                <a:gd name="T12" fmla="*/ 61 w 237"/>
                <a:gd name="T13" fmla="*/ 129 h 130"/>
                <a:gd name="T14" fmla="*/ 100 w 237"/>
                <a:gd name="T15" fmla="*/ 116 h 130"/>
                <a:gd name="T16" fmla="*/ 132 w 237"/>
                <a:gd name="T17" fmla="*/ 107 h 130"/>
                <a:gd name="T18" fmla="*/ 198 w 237"/>
                <a:gd name="T19" fmla="*/ 74 h 130"/>
                <a:gd name="T20" fmla="*/ 218 w 237"/>
                <a:gd name="T21" fmla="*/ 55 h 130"/>
                <a:gd name="T22" fmla="*/ 228 w 237"/>
                <a:gd name="T23" fmla="*/ 39 h 130"/>
                <a:gd name="T24" fmla="*/ 236 w 237"/>
                <a:gd name="T25" fmla="*/ 12 h 130"/>
                <a:gd name="T26" fmla="*/ 214 w 237"/>
                <a:gd name="T27" fmla="*/ 1 h 130"/>
                <a:gd name="T28" fmla="*/ 196 w 237"/>
                <a:gd name="T29" fmla="*/ 0 h 130"/>
                <a:gd name="T30" fmla="*/ 172 w 237"/>
                <a:gd name="T31" fmla="*/ 6 h 130"/>
                <a:gd name="T32" fmla="*/ 119 w 237"/>
                <a:gd name="T33" fmla="*/ 29 h 130"/>
                <a:gd name="T34" fmla="*/ 105 w 237"/>
                <a:gd name="T35" fmla="*/ 37 h 130"/>
                <a:gd name="T36" fmla="*/ 83 w 237"/>
                <a:gd name="T37" fmla="*/ 5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0"/>
                <a:gd name="T59" fmla="*/ 237 w 237"/>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0">
                  <a:moveTo>
                    <a:pt x="83" y="50"/>
                  </a:moveTo>
                  <a:lnTo>
                    <a:pt x="53" y="65"/>
                  </a:lnTo>
                  <a:lnTo>
                    <a:pt x="19" y="88"/>
                  </a:lnTo>
                  <a:lnTo>
                    <a:pt x="13" y="96"/>
                  </a:lnTo>
                  <a:lnTo>
                    <a:pt x="0" y="108"/>
                  </a:lnTo>
                  <a:lnTo>
                    <a:pt x="23" y="123"/>
                  </a:lnTo>
                  <a:lnTo>
                    <a:pt x="61" y="129"/>
                  </a:lnTo>
                  <a:lnTo>
                    <a:pt x="100" y="116"/>
                  </a:lnTo>
                  <a:lnTo>
                    <a:pt x="132" y="107"/>
                  </a:lnTo>
                  <a:lnTo>
                    <a:pt x="198" y="74"/>
                  </a:lnTo>
                  <a:lnTo>
                    <a:pt x="218" y="55"/>
                  </a:lnTo>
                  <a:lnTo>
                    <a:pt x="228" y="39"/>
                  </a:lnTo>
                  <a:lnTo>
                    <a:pt x="236" y="12"/>
                  </a:lnTo>
                  <a:lnTo>
                    <a:pt x="214" y="1"/>
                  </a:lnTo>
                  <a:lnTo>
                    <a:pt x="196" y="0"/>
                  </a:lnTo>
                  <a:lnTo>
                    <a:pt x="172" y="6"/>
                  </a:lnTo>
                  <a:lnTo>
                    <a:pt x="119" y="29"/>
                  </a:lnTo>
                  <a:lnTo>
                    <a:pt x="105" y="37"/>
                  </a:lnTo>
                  <a:lnTo>
                    <a:pt x="83" y="5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12" name="Freeform 503">
              <a:extLst>
                <a:ext uri="{FF2B5EF4-FFF2-40B4-BE49-F238E27FC236}">
                  <a16:creationId xmlns:a16="http://schemas.microsoft.com/office/drawing/2014/main" id="{372E04B3-8246-C63C-F201-A6615BE7B040}"/>
                </a:ext>
              </a:extLst>
            </p:cNvPr>
            <p:cNvSpPr>
              <a:spLocks/>
            </p:cNvSpPr>
            <p:nvPr/>
          </p:nvSpPr>
          <p:spPr bwMode="auto">
            <a:xfrm>
              <a:off x="4549" y="2645"/>
              <a:ext cx="135" cy="68"/>
            </a:xfrm>
            <a:custGeom>
              <a:avLst/>
              <a:gdLst>
                <a:gd name="T0" fmla="*/ 129 w 135"/>
                <a:gd name="T1" fmla="*/ 6 h 68"/>
                <a:gd name="T2" fmla="*/ 118 w 135"/>
                <a:gd name="T3" fmla="*/ 0 h 68"/>
                <a:gd name="T4" fmla="*/ 87 w 135"/>
                <a:gd name="T5" fmla="*/ 9 h 68"/>
                <a:gd name="T6" fmla="*/ 41 w 135"/>
                <a:gd name="T7" fmla="*/ 27 h 68"/>
                <a:gd name="T8" fmla="*/ 0 w 135"/>
                <a:gd name="T9" fmla="*/ 56 h 68"/>
                <a:gd name="T10" fmla="*/ 4 w 135"/>
                <a:gd name="T11" fmla="*/ 67 h 68"/>
                <a:gd name="T12" fmla="*/ 54 w 135"/>
                <a:gd name="T13" fmla="*/ 62 h 68"/>
                <a:gd name="T14" fmla="*/ 78 w 135"/>
                <a:gd name="T15" fmla="*/ 53 h 68"/>
                <a:gd name="T16" fmla="*/ 100 w 135"/>
                <a:gd name="T17" fmla="*/ 44 h 68"/>
                <a:gd name="T18" fmla="*/ 134 w 135"/>
                <a:gd name="T19" fmla="*/ 17 h 68"/>
                <a:gd name="T20" fmla="*/ 129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129" y="6"/>
                  </a:moveTo>
                  <a:lnTo>
                    <a:pt x="118" y="0"/>
                  </a:lnTo>
                  <a:lnTo>
                    <a:pt x="87" y="9"/>
                  </a:lnTo>
                  <a:lnTo>
                    <a:pt x="41" y="27"/>
                  </a:lnTo>
                  <a:lnTo>
                    <a:pt x="0" y="56"/>
                  </a:lnTo>
                  <a:lnTo>
                    <a:pt x="4" y="67"/>
                  </a:lnTo>
                  <a:lnTo>
                    <a:pt x="54" y="62"/>
                  </a:lnTo>
                  <a:lnTo>
                    <a:pt x="78" y="53"/>
                  </a:lnTo>
                  <a:lnTo>
                    <a:pt x="100" y="44"/>
                  </a:lnTo>
                  <a:lnTo>
                    <a:pt x="134" y="17"/>
                  </a:lnTo>
                  <a:lnTo>
                    <a:pt x="12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23" name="Group 504">
            <a:extLst>
              <a:ext uri="{FF2B5EF4-FFF2-40B4-BE49-F238E27FC236}">
                <a16:creationId xmlns:a16="http://schemas.microsoft.com/office/drawing/2014/main" id="{A1A8D282-7E0D-8F60-9227-09CD744A2149}"/>
              </a:ext>
            </a:extLst>
          </p:cNvPr>
          <p:cNvGrpSpPr>
            <a:grpSpLocks/>
          </p:cNvGrpSpPr>
          <p:nvPr/>
        </p:nvGrpSpPr>
        <p:grpSpPr bwMode="auto">
          <a:xfrm>
            <a:off x="8694739" y="4484688"/>
            <a:ext cx="401637" cy="158750"/>
            <a:chOff x="4509" y="2673"/>
            <a:chExt cx="253" cy="100"/>
          </a:xfrm>
        </p:grpSpPr>
        <p:sp>
          <p:nvSpPr>
            <p:cNvPr id="86409" name="Freeform 505">
              <a:extLst>
                <a:ext uri="{FF2B5EF4-FFF2-40B4-BE49-F238E27FC236}">
                  <a16:creationId xmlns:a16="http://schemas.microsoft.com/office/drawing/2014/main" id="{0C87F9E1-2422-038A-629F-F5C474BCA49C}"/>
                </a:ext>
              </a:extLst>
            </p:cNvPr>
            <p:cNvSpPr>
              <a:spLocks/>
            </p:cNvSpPr>
            <p:nvPr/>
          </p:nvSpPr>
          <p:spPr bwMode="auto">
            <a:xfrm>
              <a:off x="4509" y="2673"/>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10" name="Freeform 506">
              <a:extLst>
                <a:ext uri="{FF2B5EF4-FFF2-40B4-BE49-F238E27FC236}">
                  <a16:creationId xmlns:a16="http://schemas.microsoft.com/office/drawing/2014/main" id="{1EC6641A-0ECA-C2E9-107B-C90043945A4E}"/>
                </a:ext>
              </a:extLst>
            </p:cNvPr>
            <p:cNvSpPr>
              <a:spLocks/>
            </p:cNvSpPr>
            <p:nvPr/>
          </p:nvSpPr>
          <p:spPr bwMode="auto">
            <a:xfrm>
              <a:off x="4579" y="2708"/>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24" name="Group 507">
            <a:extLst>
              <a:ext uri="{FF2B5EF4-FFF2-40B4-BE49-F238E27FC236}">
                <a16:creationId xmlns:a16="http://schemas.microsoft.com/office/drawing/2014/main" id="{29D8FCB5-5CBF-42E4-F784-226B9AAA3224}"/>
              </a:ext>
            </a:extLst>
          </p:cNvPr>
          <p:cNvGrpSpPr>
            <a:grpSpLocks/>
          </p:cNvGrpSpPr>
          <p:nvPr/>
        </p:nvGrpSpPr>
        <p:grpSpPr bwMode="auto">
          <a:xfrm>
            <a:off x="8770939" y="4335463"/>
            <a:ext cx="401637" cy="158750"/>
            <a:chOff x="4557" y="2579"/>
            <a:chExt cx="253" cy="100"/>
          </a:xfrm>
        </p:grpSpPr>
        <p:sp>
          <p:nvSpPr>
            <p:cNvPr id="86407" name="Freeform 508">
              <a:extLst>
                <a:ext uri="{FF2B5EF4-FFF2-40B4-BE49-F238E27FC236}">
                  <a16:creationId xmlns:a16="http://schemas.microsoft.com/office/drawing/2014/main" id="{8B0DD324-ED38-C46C-2F90-366F3FA6D5A6}"/>
                </a:ext>
              </a:extLst>
            </p:cNvPr>
            <p:cNvSpPr>
              <a:spLocks/>
            </p:cNvSpPr>
            <p:nvPr/>
          </p:nvSpPr>
          <p:spPr bwMode="auto">
            <a:xfrm>
              <a:off x="4557" y="2579"/>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08" name="Freeform 509">
              <a:extLst>
                <a:ext uri="{FF2B5EF4-FFF2-40B4-BE49-F238E27FC236}">
                  <a16:creationId xmlns:a16="http://schemas.microsoft.com/office/drawing/2014/main" id="{E33F4068-AFC9-2B01-7226-18C9D454A082}"/>
                </a:ext>
              </a:extLst>
            </p:cNvPr>
            <p:cNvSpPr>
              <a:spLocks/>
            </p:cNvSpPr>
            <p:nvPr/>
          </p:nvSpPr>
          <p:spPr bwMode="auto">
            <a:xfrm>
              <a:off x="4627" y="2614"/>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25" name="Group 510">
            <a:extLst>
              <a:ext uri="{FF2B5EF4-FFF2-40B4-BE49-F238E27FC236}">
                <a16:creationId xmlns:a16="http://schemas.microsoft.com/office/drawing/2014/main" id="{473A1706-14C3-BC3B-B8C6-D7DD32CCD770}"/>
              </a:ext>
            </a:extLst>
          </p:cNvPr>
          <p:cNvGrpSpPr>
            <a:grpSpLocks/>
          </p:cNvGrpSpPr>
          <p:nvPr/>
        </p:nvGrpSpPr>
        <p:grpSpPr bwMode="auto">
          <a:xfrm>
            <a:off x="7473950" y="2144713"/>
            <a:ext cx="971550" cy="2106612"/>
            <a:chOff x="3740" y="1199"/>
            <a:chExt cx="612" cy="1327"/>
          </a:xfrm>
        </p:grpSpPr>
        <p:grpSp>
          <p:nvGrpSpPr>
            <p:cNvPr id="86355" name="Group 511">
              <a:extLst>
                <a:ext uri="{FF2B5EF4-FFF2-40B4-BE49-F238E27FC236}">
                  <a16:creationId xmlns:a16="http://schemas.microsoft.com/office/drawing/2014/main" id="{F7205F1D-C184-0D2D-E617-E7FF7252ADBC}"/>
                </a:ext>
              </a:extLst>
            </p:cNvPr>
            <p:cNvGrpSpPr>
              <a:grpSpLocks/>
            </p:cNvGrpSpPr>
            <p:nvPr/>
          </p:nvGrpSpPr>
          <p:grpSpPr bwMode="auto">
            <a:xfrm>
              <a:off x="4044" y="1635"/>
              <a:ext cx="125" cy="253"/>
              <a:chOff x="4044" y="1635"/>
              <a:chExt cx="125" cy="253"/>
            </a:xfrm>
          </p:grpSpPr>
          <p:sp>
            <p:nvSpPr>
              <p:cNvPr id="86405" name="Freeform 512">
                <a:extLst>
                  <a:ext uri="{FF2B5EF4-FFF2-40B4-BE49-F238E27FC236}">
                    <a16:creationId xmlns:a16="http://schemas.microsoft.com/office/drawing/2014/main" id="{2245223E-D672-5680-04F1-12182A38A437}"/>
                  </a:ext>
                </a:extLst>
              </p:cNvPr>
              <p:cNvSpPr>
                <a:spLocks/>
              </p:cNvSpPr>
              <p:nvPr/>
            </p:nvSpPr>
            <p:spPr bwMode="auto">
              <a:xfrm>
                <a:off x="4044" y="1635"/>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06" name="Freeform 513">
                <a:extLst>
                  <a:ext uri="{FF2B5EF4-FFF2-40B4-BE49-F238E27FC236}">
                    <a16:creationId xmlns:a16="http://schemas.microsoft.com/office/drawing/2014/main" id="{F4C1981B-FC52-751E-B3D7-3F286275761B}"/>
                  </a:ext>
                </a:extLst>
              </p:cNvPr>
              <p:cNvSpPr>
                <a:spLocks/>
              </p:cNvSpPr>
              <p:nvPr/>
            </p:nvSpPr>
            <p:spPr bwMode="auto">
              <a:xfrm>
                <a:off x="4069" y="1712"/>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56" name="Group 514">
              <a:extLst>
                <a:ext uri="{FF2B5EF4-FFF2-40B4-BE49-F238E27FC236}">
                  <a16:creationId xmlns:a16="http://schemas.microsoft.com/office/drawing/2014/main" id="{C86C92A2-A6AD-1EF5-DBE6-26B841144B2D}"/>
                </a:ext>
              </a:extLst>
            </p:cNvPr>
            <p:cNvGrpSpPr>
              <a:grpSpLocks/>
            </p:cNvGrpSpPr>
            <p:nvPr/>
          </p:nvGrpSpPr>
          <p:grpSpPr bwMode="auto">
            <a:xfrm>
              <a:off x="3965" y="1635"/>
              <a:ext cx="125" cy="253"/>
              <a:chOff x="3965" y="1635"/>
              <a:chExt cx="125" cy="253"/>
            </a:xfrm>
          </p:grpSpPr>
          <p:sp>
            <p:nvSpPr>
              <p:cNvPr id="86403" name="Freeform 515">
                <a:extLst>
                  <a:ext uri="{FF2B5EF4-FFF2-40B4-BE49-F238E27FC236}">
                    <a16:creationId xmlns:a16="http://schemas.microsoft.com/office/drawing/2014/main" id="{C5BCAC58-321D-ECD0-4CA2-8C6F56B4EC9A}"/>
                  </a:ext>
                </a:extLst>
              </p:cNvPr>
              <p:cNvSpPr>
                <a:spLocks/>
              </p:cNvSpPr>
              <p:nvPr/>
            </p:nvSpPr>
            <p:spPr bwMode="auto">
              <a:xfrm>
                <a:off x="3965" y="1635"/>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04" name="Freeform 516">
                <a:extLst>
                  <a:ext uri="{FF2B5EF4-FFF2-40B4-BE49-F238E27FC236}">
                    <a16:creationId xmlns:a16="http://schemas.microsoft.com/office/drawing/2014/main" id="{3A5FC392-C7E3-AD1C-96F1-59FFDE49092E}"/>
                  </a:ext>
                </a:extLst>
              </p:cNvPr>
              <p:cNvSpPr>
                <a:spLocks/>
              </p:cNvSpPr>
              <p:nvPr/>
            </p:nvSpPr>
            <p:spPr bwMode="auto">
              <a:xfrm>
                <a:off x="3990" y="1712"/>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57" name="Group 517">
              <a:extLst>
                <a:ext uri="{FF2B5EF4-FFF2-40B4-BE49-F238E27FC236}">
                  <a16:creationId xmlns:a16="http://schemas.microsoft.com/office/drawing/2014/main" id="{72641094-EFFE-212C-8AE4-33658EDC210F}"/>
                </a:ext>
              </a:extLst>
            </p:cNvPr>
            <p:cNvGrpSpPr>
              <a:grpSpLocks/>
            </p:cNvGrpSpPr>
            <p:nvPr/>
          </p:nvGrpSpPr>
          <p:grpSpPr bwMode="auto">
            <a:xfrm>
              <a:off x="4018" y="1808"/>
              <a:ext cx="334" cy="718"/>
              <a:chOff x="4018" y="1808"/>
              <a:chExt cx="334" cy="718"/>
            </a:xfrm>
          </p:grpSpPr>
          <p:grpSp>
            <p:nvGrpSpPr>
              <p:cNvPr id="86383" name="Group 518">
                <a:extLst>
                  <a:ext uri="{FF2B5EF4-FFF2-40B4-BE49-F238E27FC236}">
                    <a16:creationId xmlns:a16="http://schemas.microsoft.com/office/drawing/2014/main" id="{7778C94B-93E7-73AD-C9A8-B90D3D025043}"/>
                  </a:ext>
                </a:extLst>
              </p:cNvPr>
              <p:cNvGrpSpPr>
                <a:grpSpLocks/>
              </p:cNvGrpSpPr>
              <p:nvPr/>
            </p:nvGrpSpPr>
            <p:grpSpPr bwMode="auto">
              <a:xfrm>
                <a:off x="4172" y="2309"/>
                <a:ext cx="180" cy="217"/>
                <a:chOff x="4172" y="2309"/>
                <a:chExt cx="180" cy="217"/>
              </a:xfrm>
            </p:grpSpPr>
            <p:sp>
              <p:nvSpPr>
                <p:cNvPr id="86401" name="Freeform 519">
                  <a:extLst>
                    <a:ext uri="{FF2B5EF4-FFF2-40B4-BE49-F238E27FC236}">
                      <a16:creationId xmlns:a16="http://schemas.microsoft.com/office/drawing/2014/main" id="{91894B5D-1FBB-79EF-1908-02BB73990083}"/>
                    </a:ext>
                  </a:extLst>
                </p:cNvPr>
                <p:cNvSpPr>
                  <a:spLocks/>
                </p:cNvSpPr>
                <p:nvPr/>
              </p:nvSpPr>
              <p:spPr bwMode="auto">
                <a:xfrm>
                  <a:off x="4172" y="2309"/>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02" name="Freeform 520">
                  <a:extLst>
                    <a:ext uri="{FF2B5EF4-FFF2-40B4-BE49-F238E27FC236}">
                      <a16:creationId xmlns:a16="http://schemas.microsoft.com/office/drawing/2014/main" id="{7F0E7215-AC45-E7AB-31CF-AE21C0D35978}"/>
                    </a:ext>
                  </a:extLst>
                </p:cNvPr>
                <p:cNvSpPr>
                  <a:spLocks/>
                </p:cNvSpPr>
                <p:nvPr/>
              </p:nvSpPr>
              <p:spPr bwMode="auto">
                <a:xfrm>
                  <a:off x="4215" y="2381"/>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sp>
            <p:nvSpPr>
              <p:cNvPr id="86384" name="Freeform 521">
                <a:extLst>
                  <a:ext uri="{FF2B5EF4-FFF2-40B4-BE49-F238E27FC236}">
                    <a16:creationId xmlns:a16="http://schemas.microsoft.com/office/drawing/2014/main" id="{08F53E65-951C-301E-7422-BF6C450AF57C}"/>
                  </a:ext>
                </a:extLst>
              </p:cNvPr>
              <p:cNvSpPr>
                <a:spLocks/>
              </p:cNvSpPr>
              <p:nvPr/>
            </p:nvSpPr>
            <p:spPr bwMode="auto">
              <a:xfrm>
                <a:off x="4159" y="1898"/>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85" name="Freeform 522">
                <a:extLst>
                  <a:ext uri="{FF2B5EF4-FFF2-40B4-BE49-F238E27FC236}">
                    <a16:creationId xmlns:a16="http://schemas.microsoft.com/office/drawing/2014/main" id="{FEF240DC-38A2-8599-393A-8D50DF0CE089}"/>
                  </a:ext>
                </a:extLst>
              </p:cNvPr>
              <p:cNvSpPr>
                <a:spLocks/>
              </p:cNvSpPr>
              <p:nvPr/>
            </p:nvSpPr>
            <p:spPr bwMode="auto">
              <a:xfrm>
                <a:off x="4168" y="1976"/>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nvGrpSpPr>
              <p:cNvPr id="86386" name="Group 523">
                <a:extLst>
                  <a:ext uri="{FF2B5EF4-FFF2-40B4-BE49-F238E27FC236}">
                    <a16:creationId xmlns:a16="http://schemas.microsoft.com/office/drawing/2014/main" id="{267AB9C1-B0D4-8E42-C214-FC612F7390D5}"/>
                  </a:ext>
                </a:extLst>
              </p:cNvPr>
              <p:cNvGrpSpPr>
                <a:grpSpLocks/>
              </p:cNvGrpSpPr>
              <p:nvPr/>
            </p:nvGrpSpPr>
            <p:grpSpPr bwMode="auto">
              <a:xfrm>
                <a:off x="4169" y="2089"/>
                <a:ext cx="173" cy="204"/>
                <a:chOff x="4169" y="2089"/>
                <a:chExt cx="173" cy="204"/>
              </a:xfrm>
            </p:grpSpPr>
            <p:sp>
              <p:nvSpPr>
                <p:cNvPr id="86399" name="Freeform 524">
                  <a:extLst>
                    <a:ext uri="{FF2B5EF4-FFF2-40B4-BE49-F238E27FC236}">
                      <a16:creationId xmlns:a16="http://schemas.microsoft.com/office/drawing/2014/main" id="{5DEC5DA0-09F4-8203-C517-B9277476FC02}"/>
                    </a:ext>
                  </a:extLst>
                </p:cNvPr>
                <p:cNvSpPr>
                  <a:spLocks/>
                </p:cNvSpPr>
                <p:nvPr/>
              </p:nvSpPr>
              <p:spPr bwMode="auto">
                <a:xfrm>
                  <a:off x="4169" y="2089"/>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400" name="Freeform 525">
                  <a:extLst>
                    <a:ext uri="{FF2B5EF4-FFF2-40B4-BE49-F238E27FC236}">
                      <a16:creationId xmlns:a16="http://schemas.microsoft.com/office/drawing/2014/main" id="{3D2465F6-C721-F084-3107-D495B8DC6CC7}"/>
                    </a:ext>
                  </a:extLst>
                </p:cNvPr>
                <p:cNvSpPr>
                  <a:spLocks/>
                </p:cNvSpPr>
                <p:nvPr/>
              </p:nvSpPr>
              <p:spPr bwMode="auto">
                <a:xfrm>
                  <a:off x="4198" y="2154"/>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87" name="Group 526">
                <a:extLst>
                  <a:ext uri="{FF2B5EF4-FFF2-40B4-BE49-F238E27FC236}">
                    <a16:creationId xmlns:a16="http://schemas.microsoft.com/office/drawing/2014/main" id="{D819571E-9447-F7C5-A35C-C326EF616C96}"/>
                  </a:ext>
                </a:extLst>
              </p:cNvPr>
              <p:cNvGrpSpPr>
                <a:grpSpLocks/>
              </p:cNvGrpSpPr>
              <p:nvPr/>
            </p:nvGrpSpPr>
            <p:grpSpPr bwMode="auto">
              <a:xfrm>
                <a:off x="4175" y="2231"/>
                <a:ext cx="173" cy="204"/>
                <a:chOff x="4175" y="2231"/>
                <a:chExt cx="173" cy="204"/>
              </a:xfrm>
            </p:grpSpPr>
            <p:sp>
              <p:nvSpPr>
                <p:cNvPr id="86397" name="Freeform 527">
                  <a:extLst>
                    <a:ext uri="{FF2B5EF4-FFF2-40B4-BE49-F238E27FC236}">
                      <a16:creationId xmlns:a16="http://schemas.microsoft.com/office/drawing/2014/main" id="{390DE6BE-6991-94B3-07D5-608465306235}"/>
                    </a:ext>
                  </a:extLst>
                </p:cNvPr>
                <p:cNvSpPr>
                  <a:spLocks/>
                </p:cNvSpPr>
                <p:nvPr/>
              </p:nvSpPr>
              <p:spPr bwMode="auto">
                <a:xfrm>
                  <a:off x="4175" y="2231"/>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98" name="Freeform 528">
                  <a:extLst>
                    <a:ext uri="{FF2B5EF4-FFF2-40B4-BE49-F238E27FC236}">
                      <a16:creationId xmlns:a16="http://schemas.microsoft.com/office/drawing/2014/main" id="{1DA011F8-DA9F-FA29-AA36-9D5E5D5F5199}"/>
                    </a:ext>
                  </a:extLst>
                </p:cNvPr>
                <p:cNvSpPr>
                  <a:spLocks/>
                </p:cNvSpPr>
                <p:nvPr/>
              </p:nvSpPr>
              <p:spPr bwMode="auto">
                <a:xfrm>
                  <a:off x="4204" y="2296"/>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88" name="Group 529">
                <a:extLst>
                  <a:ext uri="{FF2B5EF4-FFF2-40B4-BE49-F238E27FC236}">
                    <a16:creationId xmlns:a16="http://schemas.microsoft.com/office/drawing/2014/main" id="{604BA420-50C9-48DE-711A-8CE12491C970}"/>
                  </a:ext>
                </a:extLst>
              </p:cNvPr>
              <p:cNvGrpSpPr>
                <a:grpSpLocks/>
              </p:cNvGrpSpPr>
              <p:nvPr/>
            </p:nvGrpSpPr>
            <p:grpSpPr bwMode="auto">
              <a:xfrm>
                <a:off x="4018" y="1808"/>
                <a:ext cx="173" cy="204"/>
                <a:chOff x="4018" y="1808"/>
                <a:chExt cx="173" cy="204"/>
              </a:xfrm>
            </p:grpSpPr>
            <p:sp>
              <p:nvSpPr>
                <p:cNvPr id="86395" name="Freeform 530">
                  <a:extLst>
                    <a:ext uri="{FF2B5EF4-FFF2-40B4-BE49-F238E27FC236}">
                      <a16:creationId xmlns:a16="http://schemas.microsoft.com/office/drawing/2014/main" id="{697C8EB3-7CA6-A64D-FB87-77E0A8F9EAD3}"/>
                    </a:ext>
                  </a:extLst>
                </p:cNvPr>
                <p:cNvSpPr>
                  <a:spLocks/>
                </p:cNvSpPr>
                <p:nvPr/>
              </p:nvSpPr>
              <p:spPr bwMode="auto">
                <a:xfrm>
                  <a:off x="4018" y="1808"/>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96" name="Freeform 531">
                  <a:extLst>
                    <a:ext uri="{FF2B5EF4-FFF2-40B4-BE49-F238E27FC236}">
                      <a16:creationId xmlns:a16="http://schemas.microsoft.com/office/drawing/2014/main" id="{FE438C66-C677-BDB1-A23D-755BAA5D242E}"/>
                    </a:ext>
                  </a:extLst>
                </p:cNvPr>
                <p:cNvSpPr>
                  <a:spLocks/>
                </p:cNvSpPr>
                <p:nvPr/>
              </p:nvSpPr>
              <p:spPr bwMode="auto">
                <a:xfrm>
                  <a:off x="4047" y="1873"/>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89" name="Group 532">
                <a:extLst>
                  <a:ext uri="{FF2B5EF4-FFF2-40B4-BE49-F238E27FC236}">
                    <a16:creationId xmlns:a16="http://schemas.microsoft.com/office/drawing/2014/main" id="{49FCA8D7-62BB-7C3A-3D1D-FE8E0B3ADCD9}"/>
                  </a:ext>
                </a:extLst>
              </p:cNvPr>
              <p:cNvGrpSpPr>
                <a:grpSpLocks/>
              </p:cNvGrpSpPr>
              <p:nvPr/>
            </p:nvGrpSpPr>
            <p:grpSpPr bwMode="auto">
              <a:xfrm>
                <a:off x="4073" y="1984"/>
                <a:ext cx="125" cy="253"/>
                <a:chOff x="4073" y="1984"/>
                <a:chExt cx="125" cy="253"/>
              </a:xfrm>
            </p:grpSpPr>
            <p:sp>
              <p:nvSpPr>
                <p:cNvPr id="86393" name="Freeform 533">
                  <a:extLst>
                    <a:ext uri="{FF2B5EF4-FFF2-40B4-BE49-F238E27FC236}">
                      <a16:creationId xmlns:a16="http://schemas.microsoft.com/office/drawing/2014/main" id="{04D147E6-B4E6-7E88-B70C-18BBD68AF684}"/>
                    </a:ext>
                  </a:extLst>
                </p:cNvPr>
                <p:cNvSpPr>
                  <a:spLocks/>
                </p:cNvSpPr>
                <p:nvPr/>
              </p:nvSpPr>
              <p:spPr bwMode="auto">
                <a:xfrm>
                  <a:off x="4073" y="1984"/>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94" name="Freeform 534">
                  <a:extLst>
                    <a:ext uri="{FF2B5EF4-FFF2-40B4-BE49-F238E27FC236}">
                      <a16:creationId xmlns:a16="http://schemas.microsoft.com/office/drawing/2014/main" id="{EC4E4D12-2095-CE01-617A-4A4E7376C73F}"/>
                    </a:ext>
                  </a:extLst>
                </p:cNvPr>
                <p:cNvSpPr>
                  <a:spLocks/>
                </p:cNvSpPr>
                <p:nvPr/>
              </p:nvSpPr>
              <p:spPr bwMode="auto">
                <a:xfrm>
                  <a:off x="4098" y="2061"/>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90" name="Group 535">
                <a:extLst>
                  <a:ext uri="{FF2B5EF4-FFF2-40B4-BE49-F238E27FC236}">
                    <a16:creationId xmlns:a16="http://schemas.microsoft.com/office/drawing/2014/main" id="{24C13ADD-BE3C-4839-E8D5-8D0ECE2F2F20}"/>
                  </a:ext>
                </a:extLst>
              </p:cNvPr>
              <p:cNvGrpSpPr>
                <a:grpSpLocks/>
              </p:cNvGrpSpPr>
              <p:nvPr/>
            </p:nvGrpSpPr>
            <p:grpSpPr bwMode="auto">
              <a:xfrm>
                <a:off x="4111" y="2174"/>
                <a:ext cx="90" cy="251"/>
                <a:chOff x="4111" y="2174"/>
                <a:chExt cx="90" cy="251"/>
              </a:xfrm>
            </p:grpSpPr>
            <p:sp>
              <p:nvSpPr>
                <p:cNvPr id="86391" name="Freeform 536">
                  <a:extLst>
                    <a:ext uri="{FF2B5EF4-FFF2-40B4-BE49-F238E27FC236}">
                      <a16:creationId xmlns:a16="http://schemas.microsoft.com/office/drawing/2014/main" id="{64CF60AB-A534-FE31-6DEC-FD8163452927}"/>
                    </a:ext>
                  </a:extLst>
                </p:cNvPr>
                <p:cNvSpPr>
                  <a:spLocks/>
                </p:cNvSpPr>
                <p:nvPr/>
              </p:nvSpPr>
              <p:spPr bwMode="auto">
                <a:xfrm>
                  <a:off x="4111" y="2174"/>
                  <a:ext cx="90" cy="251"/>
                </a:xfrm>
                <a:custGeom>
                  <a:avLst/>
                  <a:gdLst>
                    <a:gd name="T0" fmla="*/ 84 w 90"/>
                    <a:gd name="T1" fmla="*/ 148 h 251"/>
                    <a:gd name="T2" fmla="*/ 89 w 90"/>
                    <a:gd name="T3" fmla="*/ 181 h 251"/>
                    <a:gd name="T4" fmla="*/ 89 w 90"/>
                    <a:gd name="T5" fmla="*/ 223 h 251"/>
                    <a:gd name="T6" fmla="*/ 86 w 90"/>
                    <a:gd name="T7" fmla="*/ 232 h 251"/>
                    <a:gd name="T8" fmla="*/ 83 w 90"/>
                    <a:gd name="T9" fmla="*/ 250 h 251"/>
                    <a:gd name="T10" fmla="*/ 58 w 90"/>
                    <a:gd name="T11" fmla="*/ 239 h 251"/>
                    <a:gd name="T12" fmla="*/ 32 w 90"/>
                    <a:gd name="T13" fmla="*/ 211 h 251"/>
                    <a:gd name="T14" fmla="*/ 21 w 90"/>
                    <a:gd name="T15" fmla="*/ 172 h 251"/>
                    <a:gd name="T16" fmla="*/ 10 w 90"/>
                    <a:gd name="T17" fmla="*/ 140 h 251"/>
                    <a:gd name="T18" fmla="*/ 0 w 90"/>
                    <a:gd name="T19" fmla="*/ 67 h 251"/>
                    <a:gd name="T20" fmla="*/ 4 w 90"/>
                    <a:gd name="T21" fmla="*/ 40 h 251"/>
                    <a:gd name="T22" fmla="*/ 12 w 90"/>
                    <a:gd name="T23" fmla="*/ 21 h 251"/>
                    <a:gd name="T24" fmla="*/ 29 w 90"/>
                    <a:gd name="T25" fmla="*/ 0 h 251"/>
                    <a:gd name="T26" fmla="*/ 51 w 90"/>
                    <a:gd name="T27" fmla="*/ 12 h 251"/>
                    <a:gd name="T28" fmla="*/ 61 w 90"/>
                    <a:gd name="T29" fmla="*/ 26 h 251"/>
                    <a:gd name="T30" fmla="*/ 70 w 90"/>
                    <a:gd name="T31" fmla="*/ 49 h 251"/>
                    <a:gd name="T32" fmla="*/ 81 w 90"/>
                    <a:gd name="T33" fmla="*/ 106 h 251"/>
                    <a:gd name="T34" fmla="*/ 83 w 90"/>
                    <a:gd name="T35" fmla="*/ 122 h 251"/>
                    <a:gd name="T36" fmla="*/ 84 w 90"/>
                    <a:gd name="T37" fmla="*/ 148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251"/>
                    <a:gd name="T59" fmla="*/ 90 w 90"/>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251">
                      <a:moveTo>
                        <a:pt x="84" y="148"/>
                      </a:moveTo>
                      <a:lnTo>
                        <a:pt x="89" y="181"/>
                      </a:lnTo>
                      <a:lnTo>
                        <a:pt x="89" y="223"/>
                      </a:lnTo>
                      <a:lnTo>
                        <a:pt x="86" y="232"/>
                      </a:lnTo>
                      <a:lnTo>
                        <a:pt x="83" y="250"/>
                      </a:lnTo>
                      <a:lnTo>
                        <a:pt x="58" y="239"/>
                      </a:lnTo>
                      <a:lnTo>
                        <a:pt x="32" y="211"/>
                      </a:lnTo>
                      <a:lnTo>
                        <a:pt x="21" y="172"/>
                      </a:lnTo>
                      <a:lnTo>
                        <a:pt x="10" y="140"/>
                      </a:lnTo>
                      <a:lnTo>
                        <a:pt x="0" y="67"/>
                      </a:lnTo>
                      <a:lnTo>
                        <a:pt x="4" y="40"/>
                      </a:lnTo>
                      <a:lnTo>
                        <a:pt x="12" y="21"/>
                      </a:lnTo>
                      <a:lnTo>
                        <a:pt x="29" y="0"/>
                      </a:lnTo>
                      <a:lnTo>
                        <a:pt x="51" y="12"/>
                      </a:lnTo>
                      <a:lnTo>
                        <a:pt x="61" y="26"/>
                      </a:lnTo>
                      <a:lnTo>
                        <a:pt x="70" y="49"/>
                      </a:lnTo>
                      <a:lnTo>
                        <a:pt x="81" y="106"/>
                      </a:lnTo>
                      <a:lnTo>
                        <a:pt x="83" y="122"/>
                      </a:lnTo>
                      <a:lnTo>
                        <a:pt x="84" y="148"/>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92" name="Freeform 537">
                  <a:extLst>
                    <a:ext uri="{FF2B5EF4-FFF2-40B4-BE49-F238E27FC236}">
                      <a16:creationId xmlns:a16="http://schemas.microsoft.com/office/drawing/2014/main" id="{692047A8-9E5D-C019-F8D1-F5324371E034}"/>
                    </a:ext>
                  </a:extLst>
                </p:cNvPr>
                <p:cNvSpPr>
                  <a:spLocks/>
                </p:cNvSpPr>
                <p:nvPr/>
              </p:nvSpPr>
              <p:spPr bwMode="auto">
                <a:xfrm>
                  <a:off x="4132" y="2248"/>
                  <a:ext cx="48" cy="139"/>
                </a:xfrm>
                <a:custGeom>
                  <a:avLst/>
                  <a:gdLst>
                    <a:gd name="T0" fmla="*/ 14 w 48"/>
                    <a:gd name="T1" fmla="*/ 0 h 139"/>
                    <a:gd name="T2" fmla="*/ 26 w 48"/>
                    <a:gd name="T3" fmla="*/ 6 h 139"/>
                    <a:gd name="T4" fmla="*/ 36 w 48"/>
                    <a:gd name="T5" fmla="*/ 37 h 139"/>
                    <a:gd name="T6" fmla="*/ 47 w 48"/>
                    <a:gd name="T7" fmla="*/ 85 h 139"/>
                    <a:gd name="T8" fmla="*/ 47 w 48"/>
                    <a:gd name="T9" fmla="*/ 135 h 139"/>
                    <a:gd name="T10" fmla="*/ 36 w 48"/>
                    <a:gd name="T11" fmla="*/ 138 h 139"/>
                    <a:gd name="T12" fmla="*/ 11 w 48"/>
                    <a:gd name="T13" fmla="*/ 94 h 139"/>
                    <a:gd name="T14" fmla="*/ 5 w 48"/>
                    <a:gd name="T15" fmla="*/ 69 h 139"/>
                    <a:gd name="T16" fmla="*/ 0 w 48"/>
                    <a:gd name="T17" fmla="*/ 46 h 139"/>
                    <a:gd name="T18" fmla="*/ 2 w 48"/>
                    <a:gd name="T19" fmla="*/ 3 h 139"/>
                    <a:gd name="T20" fmla="*/ 14 w 48"/>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39"/>
                    <a:gd name="T35" fmla="*/ 48 w 48"/>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39">
                      <a:moveTo>
                        <a:pt x="14" y="0"/>
                      </a:moveTo>
                      <a:lnTo>
                        <a:pt x="26" y="6"/>
                      </a:lnTo>
                      <a:lnTo>
                        <a:pt x="36" y="37"/>
                      </a:lnTo>
                      <a:lnTo>
                        <a:pt x="47" y="85"/>
                      </a:lnTo>
                      <a:lnTo>
                        <a:pt x="47" y="135"/>
                      </a:lnTo>
                      <a:lnTo>
                        <a:pt x="36" y="138"/>
                      </a:lnTo>
                      <a:lnTo>
                        <a:pt x="11" y="94"/>
                      </a:lnTo>
                      <a:lnTo>
                        <a:pt x="5" y="69"/>
                      </a:lnTo>
                      <a:lnTo>
                        <a:pt x="0" y="46"/>
                      </a:lnTo>
                      <a:lnTo>
                        <a:pt x="2" y="3"/>
                      </a:lnTo>
                      <a:lnTo>
                        <a:pt x="14"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grpSp>
          <p:nvGrpSpPr>
            <p:cNvPr id="86358" name="Group 538">
              <a:extLst>
                <a:ext uri="{FF2B5EF4-FFF2-40B4-BE49-F238E27FC236}">
                  <a16:creationId xmlns:a16="http://schemas.microsoft.com/office/drawing/2014/main" id="{8DF15803-5679-43C3-1A82-B8AD95E67D05}"/>
                </a:ext>
              </a:extLst>
            </p:cNvPr>
            <p:cNvGrpSpPr>
              <a:grpSpLocks/>
            </p:cNvGrpSpPr>
            <p:nvPr/>
          </p:nvGrpSpPr>
          <p:grpSpPr bwMode="auto">
            <a:xfrm>
              <a:off x="3740" y="1199"/>
              <a:ext cx="386" cy="673"/>
              <a:chOff x="3740" y="1199"/>
              <a:chExt cx="386" cy="673"/>
            </a:xfrm>
          </p:grpSpPr>
          <p:grpSp>
            <p:nvGrpSpPr>
              <p:cNvPr id="86359" name="Group 539">
                <a:extLst>
                  <a:ext uri="{FF2B5EF4-FFF2-40B4-BE49-F238E27FC236}">
                    <a16:creationId xmlns:a16="http://schemas.microsoft.com/office/drawing/2014/main" id="{B2AB66D1-75EA-C3EB-34BF-59B99A3A81D4}"/>
                  </a:ext>
                </a:extLst>
              </p:cNvPr>
              <p:cNvGrpSpPr>
                <a:grpSpLocks/>
              </p:cNvGrpSpPr>
              <p:nvPr/>
            </p:nvGrpSpPr>
            <p:grpSpPr bwMode="auto">
              <a:xfrm>
                <a:off x="3879" y="1322"/>
                <a:ext cx="173" cy="204"/>
                <a:chOff x="3879" y="1322"/>
                <a:chExt cx="173" cy="204"/>
              </a:xfrm>
            </p:grpSpPr>
            <p:sp>
              <p:nvSpPr>
                <p:cNvPr id="86381" name="Freeform 540">
                  <a:extLst>
                    <a:ext uri="{FF2B5EF4-FFF2-40B4-BE49-F238E27FC236}">
                      <a16:creationId xmlns:a16="http://schemas.microsoft.com/office/drawing/2014/main" id="{42B22DC5-DA54-872D-889D-B2D8317A1BEC}"/>
                    </a:ext>
                  </a:extLst>
                </p:cNvPr>
                <p:cNvSpPr>
                  <a:spLocks/>
                </p:cNvSpPr>
                <p:nvPr/>
              </p:nvSpPr>
              <p:spPr bwMode="auto">
                <a:xfrm>
                  <a:off x="3879" y="1322"/>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82" name="Freeform 541">
                  <a:extLst>
                    <a:ext uri="{FF2B5EF4-FFF2-40B4-BE49-F238E27FC236}">
                      <a16:creationId xmlns:a16="http://schemas.microsoft.com/office/drawing/2014/main" id="{23935254-A015-929A-4F27-4897FDAB85FF}"/>
                    </a:ext>
                  </a:extLst>
                </p:cNvPr>
                <p:cNvSpPr>
                  <a:spLocks/>
                </p:cNvSpPr>
                <p:nvPr/>
              </p:nvSpPr>
              <p:spPr bwMode="auto">
                <a:xfrm>
                  <a:off x="3908" y="1387"/>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60" name="Group 542">
                <a:extLst>
                  <a:ext uri="{FF2B5EF4-FFF2-40B4-BE49-F238E27FC236}">
                    <a16:creationId xmlns:a16="http://schemas.microsoft.com/office/drawing/2014/main" id="{B207C2B3-BE24-F2A6-1B9A-413A628E599D}"/>
                  </a:ext>
                </a:extLst>
              </p:cNvPr>
              <p:cNvGrpSpPr>
                <a:grpSpLocks/>
              </p:cNvGrpSpPr>
              <p:nvPr/>
            </p:nvGrpSpPr>
            <p:grpSpPr bwMode="auto">
              <a:xfrm>
                <a:off x="3790" y="1272"/>
                <a:ext cx="125" cy="253"/>
                <a:chOff x="3790" y="1272"/>
                <a:chExt cx="125" cy="253"/>
              </a:xfrm>
            </p:grpSpPr>
            <p:sp>
              <p:nvSpPr>
                <p:cNvPr id="86379" name="Freeform 543">
                  <a:extLst>
                    <a:ext uri="{FF2B5EF4-FFF2-40B4-BE49-F238E27FC236}">
                      <a16:creationId xmlns:a16="http://schemas.microsoft.com/office/drawing/2014/main" id="{62544887-D18C-8975-3B4A-F98710FDF54B}"/>
                    </a:ext>
                  </a:extLst>
                </p:cNvPr>
                <p:cNvSpPr>
                  <a:spLocks/>
                </p:cNvSpPr>
                <p:nvPr/>
              </p:nvSpPr>
              <p:spPr bwMode="auto">
                <a:xfrm>
                  <a:off x="3790" y="1272"/>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80" name="Freeform 544">
                  <a:extLst>
                    <a:ext uri="{FF2B5EF4-FFF2-40B4-BE49-F238E27FC236}">
                      <a16:creationId xmlns:a16="http://schemas.microsoft.com/office/drawing/2014/main" id="{91F1ADAF-02AB-BCD2-9992-BF8B345811FA}"/>
                    </a:ext>
                  </a:extLst>
                </p:cNvPr>
                <p:cNvSpPr>
                  <a:spLocks/>
                </p:cNvSpPr>
                <p:nvPr/>
              </p:nvSpPr>
              <p:spPr bwMode="auto">
                <a:xfrm>
                  <a:off x="3815" y="1349"/>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61" name="Group 545">
                <a:extLst>
                  <a:ext uri="{FF2B5EF4-FFF2-40B4-BE49-F238E27FC236}">
                    <a16:creationId xmlns:a16="http://schemas.microsoft.com/office/drawing/2014/main" id="{798758C9-9189-08D7-EBA5-AA81FF604CCD}"/>
                  </a:ext>
                </a:extLst>
              </p:cNvPr>
              <p:cNvGrpSpPr>
                <a:grpSpLocks/>
              </p:cNvGrpSpPr>
              <p:nvPr/>
            </p:nvGrpSpPr>
            <p:grpSpPr bwMode="auto">
              <a:xfrm>
                <a:off x="3886" y="1404"/>
                <a:ext cx="121" cy="256"/>
                <a:chOff x="3886" y="1404"/>
                <a:chExt cx="121" cy="256"/>
              </a:xfrm>
            </p:grpSpPr>
            <p:sp>
              <p:nvSpPr>
                <p:cNvPr id="86377" name="Freeform 546">
                  <a:extLst>
                    <a:ext uri="{FF2B5EF4-FFF2-40B4-BE49-F238E27FC236}">
                      <a16:creationId xmlns:a16="http://schemas.microsoft.com/office/drawing/2014/main" id="{D409407F-DDF8-A1FE-691B-07E50907CDE0}"/>
                    </a:ext>
                  </a:extLst>
                </p:cNvPr>
                <p:cNvSpPr>
                  <a:spLocks/>
                </p:cNvSpPr>
                <p:nvPr/>
              </p:nvSpPr>
              <p:spPr bwMode="auto">
                <a:xfrm>
                  <a:off x="3886" y="1404"/>
                  <a:ext cx="121" cy="256"/>
                </a:xfrm>
                <a:custGeom>
                  <a:avLst/>
                  <a:gdLst>
                    <a:gd name="T0" fmla="*/ 113 w 121"/>
                    <a:gd name="T1" fmla="*/ 102 h 256"/>
                    <a:gd name="T2" fmla="*/ 112 w 121"/>
                    <a:gd name="T3" fmla="*/ 69 h 256"/>
                    <a:gd name="T4" fmla="*/ 101 w 121"/>
                    <a:gd name="T5" fmla="*/ 26 h 256"/>
                    <a:gd name="T6" fmla="*/ 94 w 121"/>
                    <a:gd name="T7" fmla="*/ 18 h 256"/>
                    <a:gd name="T8" fmla="*/ 83 w 121"/>
                    <a:gd name="T9" fmla="*/ 0 h 256"/>
                    <a:gd name="T10" fmla="*/ 47 w 121"/>
                    <a:gd name="T11" fmla="*/ 13 h 256"/>
                    <a:gd name="T12" fmla="*/ 16 w 121"/>
                    <a:gd name="T13" fmla="*/ 43 h 256"/>
                    <a:gd name="T14" fmla="*/ 7 w 121"/>
                    <a:gd name="T15" fmla="*/ 83 h 256"/>
                    <a:gd name="T16" fmla="*/ 0 w 121"/>
                    <a:gd name="T17" fmla="*/ 115 h 256"/>
                    <a:gd name="T18" fmla="*/ 4 w 121"/>
                    <a:gd name="T19" fmla="*/ 190 h 256"/>
                    <a:gd name="T20" fmla="*/ 17 w 121"/>
                    <a:gd name="T21" fmla="*/ 217 h 256"/>
                    <a:gd name="T22" fmla="*/ 35 w 121"/>
                    <a:gd name="T23" fmla="*/ 235 h 256"/>
                    <a:gd name="T24" fmla="*/ 68 w 121"/>
                    <a:gd name="T25" fmla="*/ 255 h 256"/>
                    <a:gd name="T26" fmla="*/ 98 w 121"/>
                    <a:gd name="T27" fmla="*/ 241 h 256"/>
                    <a:gd name="T28" fmla="*/ 112 w 121"/>
                    <a:gd name="T29" fmla="*/ 227 h 256"/>
                    <a:gd name="T30" fmla="*/ 118 w 121"/>
                    <a:gd name="T31" fmla="*/ 202 h 256"/>
                    <a:gd name="T32" fmla="*/ 120 w 121"/>
                    <a:gd name="T33" fmla="*/ 144 h 256"/>
                    <a:gd name="T34" fmla="*/ 118 w 121"/>
                    <a:gd name="T35" fmla="*/ 128 h 256"/>
                    <a:gd name="T36" fmla="*/ 113 w 121"/>
                    <a:gd name="T37" fmla="*/ 102 h 2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256"/>
                    <a:gd name="T59" fmla="*/ 121 w 121"/>
                    <a:gd name="T60" fmla="*/ 256 h 2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256">
                      <a:moveTo>
                        <a:pt x="113" y="102"/>
                      </a:moveTo>
                      <a:lnTo>
                        <a:pt x="112" y="69"/>
                      </a:lnTo>
                      <a:lnTo>
                        <a:pt x="101" y="26"/>
                      </a:lnTo>
                      <a:lnTo>
                        <a:pt x="94" y="18"/>
                      </a:lnTo>
                      <a:lnTo>
                        <a:pt x="83" y="0"/>
                      </a:lnTo>
                      <a:lnTo>
                        <a:pt x="47" y="13"/>
                      </a:lnTo>
                      <a:lnTo>
                        <a:pt x="16" y="43"/>
                      </a:lnTo>
                      <a:lnTo>
                        <a:pt x="7" y="83"/>
                      </a:lnTo>
                      <a:lnTo>
                        <a:pt x="0" y="115"/>
                      </a:lnTo>
                      <a:lnTo>
                        <a:pt x="4" y="190"/>
                      </a:lnTo>
                      <a:lnTo>
                        <a:pt x="17" y="217"/>
                      </a:lnTo>
                      <a:lnTo>
                        <a:pt x="35" y="235"/>
                      </a:lnTo>
                      <a:lnTo>
                        <a:pt x="68" y="255"/>
                      </a:lnTo>
                      <a:lnTo>
                        <a:pt x="98" y="241"/>
                      </a:lnTo>
                      <a:lnTo>
                        <a:pt x="112" y="227"/>
                      </a:lnTo>
                      <a:lnTo>
                        <a:pt x="118" y="202"/>
                      </a:lnTo>
                      <a:lnTo>
                        <a:pt x="120" y="144"/>
                      </a:lnTo>
                      <a:lnTo>
                        <a:pt x="118" y="128"/>
                      </a:lnTo>
                      <a:lnTo>
                        <a:pt x="113" y="102"/>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78" name="Freeform 547">
                  <a:extLst>
                    <a:ext uri="{FF2B5EF4-FFF2-40B4-BE49-F238E27FC236}">
                      <a16:creationId xmlns:a16="http://schemas.microsoft.com/office/drawing/2014/main" id="{F7EFA052-ED6A-BC31-7A00-AC08534DC2F1}"/>
                    </a:ext>
                  </a:extLst>
                </p:cNvPr>
                <p:cNvSpPr>
                  <a:spLocks/>
                </p:cNvSpPr>
                <p:nvPr/>
              </p:nvSpPr>
              <p:spPr bwMode="auto">
                <a:xfrm>
                  <a:off x="3907" y="1442"/>
                  <a:ext cx="65" cy="142"/>
                </a:xfrm>
                <a:custGeom>
                  <a:avLst/>
                  <a:gdLst>
                    <a:gd name="T0" fmla="*/ 35 w 65"/>
                    <a:gd name="T1" fmla="*/ 141 h 142"/>
                    <a:gd name="T2" fmla="*/ 51 w 65"/>
                    <a:gd name="T3" fmla="*/ 134 h 142"/>
                    <a:gd name="T4" fmla="*/ 59 w 65"/>
                    <a:gd name="T5" fmla="*/ 102 h 142"/>
                    <a:gd name="T6" fmla="*/ 64 w 65"/>
                    <a:gd name="T7" fmla="*/ 53 h 142"/>
                    <a:gd name="T8" fmla="*/ 49 w 65"/>
                    <a:gd name="T9" fmla="*/ 2 h 142"/>
                    <a:gd name="T10" fmla="*/ 30 w 65"/>
                    <a:gd name="T11" fmla="*/ 0 h 142"/>
                    <a:gd name="T12" fmla="*/ 5 w 65"/>
                    <a:gd name="T13" fmla="*/ 47 h 142"/>
                    <a:gd name="T14" fmla="*/ 3 w 65"/>
                    <a:gd name="T15" fmla="*/ 72 h 142"/>
                    <a:gd name="T16" fmla="*/ 0 w 65"/>
                    <a:gd name="T17" fmla="*/ 96 h 142"/>
                    <a:gd name="T18" fmla="*/ 16 w 65"/>
                    <a:gd name="T19" fmla="*/ 139 h 142"/>
                    <a:gd name="T20" fmla="*/ 35 w 65"/>
                    <a:gd name="T21" fmla="*/ 141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42"/>
                    <a:gd name="T35" fmla="*/ 65 w 65"/>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42">
                      <a:moveTo>
                        <a:pt x="35" y="141"/>
                      </a:moveTo>
                      <a:lnTo>
                        <a:pt x="51" y="134"/>
                      </a:lnTo>
                      <a:lnTo>
                        <a:pt x="59" y="102"/>
                      </a:lnTo>
                      <a:lnTo>
                        <a:pt x="64" y="53"/>
                      </a:lnTo>
                      <a:lnTo>
                        <a:pt x="49" y="2"/>
                      </a:lnTo>
                      <a:lnTo>
                        <a:pt x="30" y="0"/>
                      </a:lnTo>
                      <a:lnTo>
                        <a:pt x="5" y="47"/>
                      </a:lnTo>
                      <a:lnTo>
                        <a:pt x="3" y="72"/>
                      </a:lnTo>
                      <a:lnTo>
                        <a:pt x="0" y="96"/>
                      </a:lnTo>
                      <a:lnTo>
                        <a:pt x="16" y="139"/>
                      </a:lnTo>
                      <a:lnTo>
                        <a:pt x="35" y="141"/>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62" name="Group 548">
                <a:extLst>
                  <a:ext uri="{FF2B5EF4-FFF2-40B4-BE49-F238E27FC236}">
                    <a16:creationId xmlns:a16="http://schemas.microsoft.com/office/drawing/2014/main" id="{AF86A765-B17C-EE5C-F794-C0668B21397F}"/>
                  </a:ext>
                </a:extLst>
              </p:cNvPr>
              <p:cNvGrpSpPr>
                <a:grpSpLocks/>
              </p:cNvGrpSpPr>
              <p:nvPr/>
            </p:nvGrpSpPr>
            <p:grpSpPr bwMode="auto">
              <a:xfrm>
                <a:off x="3920" y="1494"/>
                <a:ext cx="206" cy="187"/>
                <a:chOff x="3920" y="1494"/>
                <a:chExt cx="206" cy="187"/>
              </a:xfrm>
            </p:grpSpPr>
            <p:sp>
              <p:nvSpPr>
                <p:cNvPr id="86375" name="Freeform 549">
                  <a:extLst>
                    <a:ext uri="{FF2B5EF4-FFF2-40B4-BE49-F238E27FC236}">
                      <a16:creationId xmlns:a16="http://schemas.microsoft.com/office/drawing/2014/main" id="{0D9313F5-2740-14ED-9511-4DF7944FD330}"/>
                    </a:ext>
                  </a:extLst>
                </p:cNvPr>
                <p:cNvSpPr>
                  <a:spLocks/>
                </p:cNvSpPr>
                <p:nvPr/>
              </p:nvSpPr>
              <p:spPr bwMode="auto">
                <a:xfrm>
                  <a:off x="3920" y="1494"/>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76" name="Freeform 550">
                  <a:extLst>
                    <a:ext uri="{FF2B5EF4-FFF2-40B4-BE49-F238E27FC236}">
                      <a16:creationId xmlns:a16="http://schemas.microsoft.com/office/drawing/2014/main" id="{E47374DF-5EA9-9871-AEE8-A33C682A7428}"/>
                    </a:ext>
                  </a:extLst>
                </p:cNvPr>
                <p:cNvSpPr>
                  <a:spLocks/>
                </p:cNvSpPr>
                <p:nvPr/>
              </p:nvSpPr>
              <p:spPr bwMode="auto">
                <a:xfrm>
                  <a:off x="3979" y="1558"/>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63" name="Group 551">
                <a:extLst>
                  <a:ext uri="{FF2B5EF4-FFF2-40B4-BE49-F238E27FC236}">
                    <a16:creationId xmlns:a16="http://schemas.microsoft.com/office/drawing/2014/main" id="{E57BF5E5-3AC2-6BCD-27C3-FF7304C743D9}"/>
                  </a:ext>
                </a:extLst>
              </p:cNvPr>
              <p:cNvGrpSpPr>
                <a:grpSpLocks/>
              </p:cNvGrpSpPr>
              <p:nvPr/>
            </p:nvGrpSpPr>
            <p:grpSpPr bwMode="auto">
              <a:xfrm>
                <a:off x="4029" y="1619"/>
                <a:ext cx="95" cy="253"/>
                <a:chOff x="4029" y="1619"/>
                <a:chExt cx="95" cy="253"/>
              </a:xfrm>
            </p:grpSpPr>
            <p:sp>
              <p:nvSpPr>
                <p:cNvPr id="86373" name="Freeform 552">
                  <a:extLst>
                    <a:ext uri="{FF2B5EF4-FFF2-40B4-BE49-F238E27FC236}">
                      <a16:creationId xmlns:a16="http://schemas.microsoft.com/office/drawing/2014/main" id="{B887ABB5-5BD4-7950-C2CA-CAACA174D066}"/>
                    </a:ext>
                  </a:extLst>
                </p:cNvPr>
                <p:cNvSpPr>
                  <a:spLocks/>
                </p:cNvSpPr>
                <p:nvPr/>
              </p:nvSpPr>
              <p:spPr bwMode="auto">
                <a:xfrm>
                  <a:off x="4029" y="1619"/>
                  <a:ext cx="95" cy="253"/>
                </a:xfrm>
                <a:custGeom>
                  <a:avLst/>
                  <a:gdLst>
                    <a:gd name="T0" fmla="*/ 72 w 95"/>
                    <a:gd name="T1" fmla="*/ 158 h 253"/>
                    <a:gd name="T2" fmla="*/ 64 w 95"/>
                    <a:gd name="T3" fmla="*/ 190 h 253"/>
                    <a:gd name="T4" fmla="*/ 49 w 95"/>
                    <a:gd name="T5" fmla="*/ 229 h 253"/>
                    <a:gd name="T6" fmla="*/ 43 w 95"/>
                    <a:gd name="T7" fmla="*/ 237 h 253"/>
                    <a:gd name="T8" fmla="*/ 34 w 95"/>
                    <a:gd name="T9" fmla="*/ 252 h 253"/>
                    <a:gd name="T10" fmla="*/ 14 w 95"/>
                    <a:gd name="T11" fmla="*/ 233 h 253"/>
                    <a:gd name="T12" fmla="*/ 0 w 95"/>
                    <a:gd name="T13" fmla="*/ 198 h 253"/>
                    <a:gd name="T14" fmla="*/ 4 w 95"/>
                    <a:gd name="T15" fmla="*/ 157 h 253"/>
                    <a:gd name="T16" fmla="*/ 5 w 95"/>
                    <a:gd name="T17" fmla="*/ 124 h 253"/>
                    <a:gd name="T18" fmla="*/ 22 w 95"/>
                    <a:gd name="T19" fmla="*/ 51 h 253"/>
                    <a:gd name="T20" fmla="*/ 36 w 95"/>
                    <a:gd name="T21" fmla="*/ 27 h 253"/>
                    <a:gd name="T22" fmla="*/ 49 w 95"/>
                    <a:gd name="T23" fmla="*/ 14 h 253"/>
                    <a:gd name="T24" fmla="*/ 73 w 95"/>
                    <a:gd name="T25" fmla="*/ 0 h 253"/>
                    <a:gd name="T26" fmla="*/ 89 w 95"/>
                    <a:gd name="T27" fmla="*/ 18 h 253"/>
                    <a:gd name="T28" fmla="*/ 94 w 95"/>
                    <a:gd name="T29" fmla="*/ 36 h 253"/>
                    <a:gd name="T30" fmla="*/ 93 w 95"/>
                    <a:gd name="T31" fmla="*/ 61 h 253"/>
                    <a:gd name="T32" fmla="*/ 84 w 95"/>
                    <a:gd name="T33" fmla="*/ 118 h 253"/>
                    <a:gd name="T34" fmla="*/ 79 w 95"/>
                    <a:gd name="T35" fmla="*/ 133 h 253"/>
                    <a:gd name="T36" fmla="*/ 72 w 95"/>
                    <a:gd name="T37" fmla="*/ 158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253"/>
                    <a:gd name="T59" fmla="*/ 95 w 9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253">
                      <a:moveTo>
                        <a:pt x="72" y="158"/>
                      </a:moveTo>
                      <a:lnTo>
                        <a:pt x="64" y="190"/>
                      </a:lnTo>
                      <a:lnTo>
                        <a:pt x="49" y="229"/>
                      </a:lnTo>
                      <a:lnTo>
                        <a:pt x="43" y="237"/>
                      </a:lnTo>
                      <a:lnTo>
                        <a:pt x="34" y="252"/>
                      </a:lnTo>
                      <a:lnTo>
                        <a:pt x="14" y="233"/>
                      </a:lnTo>
                      <a:lnTo>
                        <a:pt x="0" y="198"/>
                      </a:lnTo>
                      <a:lnTo>
                        <a:pt x="4" y="157"/>
                      </a:lnTo>
                      <a:lnTo>
                        <a:pt x="5" y="124"/>
                      </a:lnTo>
                      <a:lnTo>
                        <a:pt x="22" y="51"/>
                      </a:lnTo>
                      <a:lnTo>
                        <a:pt x="36" y="27"/>
                      </a:lnTo>
                      <a:lnTo>
                        <a:pt x="49" y="14"/>
                      </a:lnTo>
                      <a:lnTo>
                        <a:pt x="73" y="0"/>
                      </a:lnTo>
                      <a:lnTo>
                        <a:pt x="89" y="18"/>
                      </a:lnTo>
                      <a:lnTo>
                        <a:pt x="94" y="36"/>
                      </a:lnTo>
                      <a:lnTo>
                        <a:pt x="93" y="61"/>
                      </a:lnTo>
                      <a:lnTo>
                        <a:pt x="84" y="118"/>
                      </a:lnTo>
                      <a:lnTo>
                        <a:pt x="79" y="133"/>
                      </a:lnTo>
                      <a:lnTo>
                        <a:pt x="72" y="158"/>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74" name="Freeform 553">
                  <a:extLst>
                    <a:ext uri="{FF2B5EF4-FFF2-40B4-BE49-F238E27FC236}">
                      <a16:creationId xmlns:a16="http://schemas.microsoft.com/office/drawing/2014/main" id="{56A26A1D-69CD-3F1E-8574-6DC52F20397F}"/>
                    </a:ext>
                  </a:extLst>
                </p:cNvPr>
                <p:cNvSpPr>
                  <a:spLocks/>
                </p:cNvSpPr>
                <p:nvPr/>
              </p:nvSpPr>
              <p:spPr bwMode="auto">
                <a:xfrm>
                  <a:off x="4045" y="1689"/>
                  <a:ext cx="46" cy="140"/>
                </a:xfrm>
                <a:custGeom>
                  <a:avLst/>
                  <a:gdLst>
                    <a:gd name="T0" fmla="*/ 36 w 46"/>
                    <a:gd name="T1" fmla="*/ 2 h 140"/>
                    <a:gd name="T2" fmla="*/ 45 w 46"/>
                    <a:gd name="T3" fmla="*/ 11 h 140"/>
                    <a:gd name="T4" fmla="*/ 43 w 46"/>
                    <a:gd name="T5" fmla="*/ 44 h 140"/>
                    <a:gd name="T6" fmla="*/ 37 w 46"/>
                    <a:gd name="T7" fmla="*/ 93 h 140"/>
                    <a:gd name="T8" fmla="*/ 18 w 46"/>
                    <a:gd name="T9" fmla="*/ 139 h 140"/>
                    <a:gd name="T10" fmla="*/ 7 w 46"/>
                    <a:gd name="T11" fmla="*/ 138 h 140"/>
                    <a:gd name="T12" fmla="*/ 0 w 46"/>
                    <a:gd name="T13" fmla="*/ 88 h 140"/>
                    <a:gd name="T14" fmla="*/ 3 w 46"/>
                    <a:gd name="T15" fmla="*/ 63 h 140"/>
                    <a:gd name="T16" fmla="*/ 6 w 46"/>
                    <a:gd name="T17" fmla="*/ 39 h 140"/>
                    <a:gd name="T18" fmla="*/ 24 w 46"/>
                    <a:gd name="T19" fmla="*/ 0 h 140"/>
                    <a:gd name="T20" fmla="*/ 36 w 46"/>
                    <a:gd name="T21" fmla="*/ 2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40"/>
                    <a:gd name="T35" fmla="*/ 46 w 46"/>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40">
                      <a:moveTo>
                        <a:pt x="36" y="2"/>
                      </a:moveTo>
                      <a:lnTo>
                        <a:pt x="45" y="11"/>
                      </a:lnTo>
                      <a:lnTo>
                        <a:pt x="43" y="44"/>
                      </a:lnTo>
                      <a:lnTo>
                        <a:pt x="37" y="93"/>
                      </a:lnTo>
                      <a:lnTo>
                        <a:pt x="18" y="139"/>
                      </a:lnTo>
                      <a:lnTo>
                        <a:pt x="7" y="138"/>
                      </a:lnTo>
                      <a:lnTo>
                        <a:pt x="0" y="88"/>
                      </a:lnTo>
                      <a:lnTo>
                        <a:pt x="3" y="63"/>
                      </a:lnTo>
                      <a:lnTo>
                        <a:pt x="6" y="39"/>
                      </a:lnTo>
                      <a:lnTo>
                        <a:pt x="24" y="0"/>
                      </a:lnTo>
                      <a:lnTo>
                        <a:pt x="36" y="2"/>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64" name="Group 554">
                <a:extLst>
                  <a:ext uri="{FF2B5EF4-FFF2-40B4-BE49-F238E27FC236}">
                    <a16:creationId xmlns:a16="http://schemas.microsoft.com/office/drawing/2014/main" id="{97CA45F1-9DBD-D121-534D-E506779B89A9}"/>
                  </a:ext>
                </a:extLst>
              </p:cNvPr>
              <p:cNvGrpSpPr>
                <a:grpSpLocks/>
              </p:cNvGrpSpPr>
              <p:nvPr/>
            </p:nvGrpSpPr>
            <p:grpSpPr bwMode="auto">
              <a:xfrm>
                <a:off x="3943" y="1475"/>
                <a:ext cx="95" cy="253"/>
                <a:chOff x="3943" y="1475"/>
                <a:chExt cx="95" cy="253"/>
              </a:xfrm>
            </p:grpSpPr>
            <p:sp>
              <p:nvSpPr>
                <p:cNvPr id="86371" name="Freeform 555">
                  <a:extLst>
                    <a:ext uri="{FF2B5EF4-FFF2-40B4-BE49-F238E27FC236}">
                      <a16:creationId xmlns:a16="http://schemas.microsoft.com/office/drawing/2014/main" id="{0B6E2300-4A51-F424-B2BE-904E668A202B}"/>
                    </a:ext>
                  </a:extLst>
                </p:cNvPr>
                <p:cNvSpPr>
                  <a:spLocks/>
                </p:cNvSpPr>
                <p:nvPr/>
              </p:nvSpPr>
              <p:spPr bwMode="auto">
                <a:xfrm>
                  <a:off x="3943" y="1475"/>
                  <a:ext cx="95" cy="253"/>
                </a:xfrm>
                <a:custGeom>
                  <a:avLst/>
                  <a:gdLst>
                    <a:gd name="T0" fmla="*/ 72 w 95"/>
                    <a:gd name="T1" fmla="*/ 158 h 253"/>
                    <a:gd name="T2" fmla="*/ 64 w 95"/>
                    <a:gd name="T3" fmla="*/ 190 h 253"/>
                    <a:gd name="T4" fmla="*/ 49 w 95"/>
                    <a:gd name="T5" fmla="*/ 229 h 253"/>
                    <a:gd name="T6" fmla="*/ 43 w 95"/>
                    <a:gd name="T7" fmla="*/ 237 h 253"/>
                    <a:gd name="T8" fmla="*/ 34 w 95"/>
                    <a:gd name="T9" fmla="*/ 252 h 253"/>
                    <a:gd name="T10" fmla="*/ 14 w 95"/>
                    <a:gd name="T11" fmla="*/ 233 h 253"/>
                    <a:gd name="T12" fmla="*/ 0 w 95"/>
                    <a:gd name="T13" fmla="*/ 198 h 253"/>
                    <a:gd name="T14" fmla="*/ 4 w 95"/>
                    <a:gd name="T15" fmla="*/ 157 h 253"/>
                    <a:gd name="T16" fmla="*/ 5 w 95"/>
                    <a:gd name="T17" fmla="*/ 124 h 253"/>
                    <a:gd name="T18" fmla="*/ 22 w 95"/>
                    <a:gd name="T19" fmla="*/ 51 h 253"/>
                    <a:gd name="T20" fmla="*/ 36 w 95"/>
                    <a:gd name="T21" fmla="*/ 27 h 253"/>
                    <a:gd name="T22" fmla="*/ 49 w 95"/>
                    <a:gd name="T23" fmla="*/ 14 h 253"/>
                    <a:gd name="T24" fmla="*/ 73 w 95"/>
                    <a:gd name="T25" fmla="*/ 0 h 253"/>
                    <a:gd name="T26" fmla="*/ 89 w 95"/>
                    <a:gd name="T27" fmla="*/ 18 h 253"/>
                    <a:gd name="T28" fmla="*/ 94 w 95"/>
                    <a:gd name="T29" fmla="*/ 36 h 253"/>
                    <a:gd name="T30" fmla="*/ 93 w 95"/>
                    <a:gd name="T31" fmla="*/ 61 h 253"/>
                    <a:gd name="T32" fmla="*/ 84 w 95"/>
                    <a:gd name="T33" fmla="*/ 118 h 253"/>
                    <a:gd name="T34" fmla="*/ 79 w 95"/>
                    <a:gd name="T35" fmla="*/ 133 h 253"/>
                    <a:gd name="T36" fmla="*/ 72 w 95"/>
                    <a:gd name="T37" fmla="*/ 158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253"/>
                    <a:gd name="T59" fmla="*/ 95 w 9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253">
                      <a:moveTo>
                        <a:pt x="72" y="158"/>
                      </a:moveTo>
                      <a:lnTo>
                        <a:pt x="64" y="190"/>
                      </a:lnTo>
                      <a:lnTo>
                        <a:pt x="49" y="229"/>
                      </a:lnTo>
                      <a:lnTo>
                        <a:pt x="43" y="237"/>
                      </a:lnTo>
                      <a:lnTo>
                        <a:pt x="34" y="252"/>
                      </a:lnTo>
                      <a:lnTo>
                        <a:pt x="14" y="233"/>
                      </a:lnTo>
                      <a:lnTo>
                        <a:pt x="0" y="198"/>
                      </a:lnTo>
                      <a:lnTo>
                        <a:pt x="4" y="157"/>
                      </a:lnTo>
                      <a:lnTo>
                        <a:pt x="5" y="124"/>
                      </a:lnTo>
                      <a:lnTo>
                        <a:pt x="22" y="51"/>
                      </a:lnTo>
                      <a:lnTo>
                        <a:pt x="36" y="27"/>
                      </a:lnTo>
                      <a:lnTo>
                        <a:pt x="49" y="14"/>
                      </a:lnTo>
                      <a:lnTo>
                        <a:pt x="73" y="0"/>
                      </a:lnTo>
                      <a:lnTo>
                        <a:pt x="89" y="18"/>
                      </a:lnTo>
                      <a:lnTo>
                        <a:pt x="94" y="36"/>
                      </a:lnTo>
                      <a:lnTo>
                        <a:pt x="93" y="61"/>
                      </a:lnTo>
                      <a:lnTo>
                        <a:pt x="84" y="118"/>
                      </a:lnTo>
                      <a:lnTo>
                        <a:pt x="79" y="133"/>
                      </a:lnTo>
                      <a:lnTo>
                        <a:pt x="72" y="158"/>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72" name="Freeform 556">
                  <a:extLst>
                    <a:ext uri="{FF2B5EF4-FFF2-40B4-BE49-F238E27FC236}">
                      <a16:creationId xmlns:a16="http://schemas.microsoft.com/office/drawing/2014/main" id="{EE44D667-C82B-EAC8-D749-C165413FF53A}"/>
                    </a:ext>
                  </a:extLst>
                </p:cNvPr>
                <p:cNvSpPr>
                  <a:spLocks/>
                </p:cNvSpPr>
                <p:nvPr/>
              </p:nvSpPr>
              <p:spPr bwMode="auto">
                <a:xfrm>
                  <a:off x="3959" y="1545"/>
                  <a:ext cx="46" cy="140"/>
                </a:xfrm>
                <a:custGeom>
                  <a:avLst/>
                  <a:gdLst>
                    <a:gd name="T0" fmla="*/ 36 w 46"/>
                    <a:gd name="T1" fmla="*/ 2 h 140"/>
                    <a:gd name="T2" fmla="*/ 45 w 46"/>
                    <a:gd name="T3" fmla="*/ 11 h 140"/>
                    <a:gd name="T4" fmla="*/ 43 w 46"/>
                    <a:gd name="T5" fmla="*/ 44 h 140"/>
                    <a:gd name="T6" fmla="*/ 37 w 46"/>
                    <a:gd name="T7" fmla="*/ 93 h 140"/>
                    <a:gd name="T8" fmla="*/ 18 w 46"/>
                    <a:gd name="T9" fmla="*/ 139 h 140"/>
                    <a:gd name="T10" fmla="*/ 7 w 46"/>
                    <a:gd name="T11" fmla="*/ 138 h 140"/>
                    <a:gd name="T12" fmla="*/ 0 w 46"/>
                    <a:gd name="T13" fmla="*/ 88 h 140"/>
                    <a:gd name="T14" fmla="*/ 3 w 46"/>
                    <a:gd name="T15" fmla="*/ 63 h 140"/>
                    <a:gd name="T16" fmla="*/ 6 w 46"/>
                    <a:gd name="T17" fmla="*/ 39 h 140"/>
                    <a:gd name="T18" fmla="*/ 24 w 46"/>
                    <a:gd name="T19" fmla="*/ 0 h 140"/>
                    <a:gd name="T20" fmla="*/ 36 w 46"/>
                    <a:gd name="T21" fmla="*/ 2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40"/>
                    <a:gd name="T35" fmla="*/ 46 w 46"/>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40">
                      <a:moveTo>
                        <a:pt x="36" y="2"/>
                      </a:moveTo>
                      <a:lnTo>
                        <a:pt x="45" y="11"/>
                      </a:lnTo>
                      <a:lnTo>
                        <a:pt x="43" y="44"/>
                      </a:lnTo>
                      <a:lnTo>
                        <a:pt x="37" y="93"/>
                      </a:lnTo>
                      <a:lnTo>
                        <a:pt x="18" y="139"/>
                      </a:lnTo>
                      <a:lnTo>
                        <a:pt x="7" y="138"/>
                      </a:lnTo>
                      <a:lnTo>
                        <a:pt x="0" y="88"/>
                      </a:lnTo>
                      <a:lnTo>
                        <a:pt x="3" y="63"/>
                      </a:lnTo>
                      <a:lnTo>
                        <a:pt x="6" y="39"/>
                      </a:lnTo>
                      <a:lnTo>
                        <a:pt x="24" y="0"/>
                      </a:lnTo>
                      <a:lnTo>
                        <a:pt x="36" y="2"/>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65" name="Group 557">
                <a:extLst>
                  <a:ext uri="{FF2B5EF4-FFF2-40B4-BE49-F238E27FC236}">
                    <a16:creationId xmlns:a16="http://schemas.microsoft.com/office/drawing/2014/main" id="{D9B1C6AE-EE13-0D0B-C9E4-40F4205D293C}"/>
                  </a:ext>
                </a:extLst>
              </p:cNvPr>
              <p:cNvGrpSpPr>
                <a:grpSpLocks/>
              </p:cNvGrpSpPr>
              <p:nvPr/>
            </p:nvGrpSpPr>
            <p:grpSpPr bwMode="auto">
              <a:xfrm>
                <a:off x="3804" y="1199"/>
                <a:ext cx="173" cy="204"/>
                <a:chOff x="3804" y="1199"/>
                <a:chExt cx="173" cy="204"/>
              </a:xfrm>
            </p:grpSpPr>
            <p:sp>
              <p:nvSpPr>
                <p:cNvPr id="86369" name="Freeform 558">
                  <a:extLst>
                    <a:ext uri="{FF2B5EF4-FFF2-40B4-BE49-F238E27FC236}">
                      <a16:creationId xmlns:a16="http://schemas.microsoft.com/office/drawing/2014/main" id="{476CA0EF-F682-231D-C4BE-86512AD2705B}"/>
                    </a:ext>
                  </a:extLst>
                </p:cNvPr>
                <p:cNvSpPr>
                  <a:spLocks/>
                </p:cNvSpPr>
                <p:nvPr/>
              </p:nvSpPr>
              <p:spPr bwMode="auto">
                <a:xfrm>
                  <a:off x="3804" y="1199"/>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70" name="Freeform 559">
                  <a:extLst>
                    <a:ext uri="{FF2B5EF4-FFF2-40B4-BE49-F238E27FC236}">
                      <a16:creationId xmlns:a16="http://schemas.microsoft.com/office/drawing/2014/main" id="{E650C120-8A30-CA06-A96F-0625DE870309}"/>
                    </a:ext>
                  </a:extLst>
                </p:cNvPr>
                <p:cNvSpPr>
                  <a:spLocks/>
                </p:cNvSpPr>
                <p:nvPr/>
              </p:nvSpPr>
              <p:spPr bwMode="auto">
                <a:xfrm>
                  <a:off x="3833" y="1264"/>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66" name="Group 560">
                <a:extLst>
                  <a:ext uri="{FF2B5EF4-FFF2-40B4-BE49-F238E27FC236}">
                    <a16:creationId xmlns:a16="http://schemas.microsoft.com/office/drawing/2014/main" id="{065B3B8A-8054-2BCE-2E75-4E05A69D8C39}"/>
                  </a:ext>
                </a:extLst>
              </p:cNvPr>
              <p:cNvGrpSpPr>
                <a:grpSpLocks/>
              </p:cNvGrpSpPr>
              <p:nvPr/>
            </p:nvGrpSpPr>
            <p:grpSpPr bwMode="auto">
              <a:xfrm>
                <a:off x="3740" y="1221"/>
                <a:ext cx="90" cy="251"/>
                <a:chOff x="3740" y="1221"/>
                <a:chExt cx="90" cy="251"/>
              </a:xfrm>
            </p:grpSpPr>
            <p:sp>
              <p:nvSpPr>
                <p:cNvPr id="86367" name="Freeform 561">
                  <a:extLst>
                    <a:ext uri="{FF2B5EF4-FFF2-40B4-BE49-F238E27FC236}">
                      <a16:creationId xmlns:a16="http://schemas.microsoft.com/office/drawing/2014/main" id="{066C7EB4-2FA0-2ADD-9551-F951F625373A}"/>
                    </a:ext>
                  </a:extLst>
                </p:cNvPr>
                <p:cNvSpPr>
                  <a:spLocks/>
                </p:cNvSpPr>
                <p:nvPr/>
              </p:nvSpPr>
              <p:spPr bwMode="auto">
                <a:xfrm>
                  <a:off x="3740" y="1221"/>
                  <a:ext cx="90" cy="251"/>
                </a:xfrm>
                <a:custGeom>
                  <a:avLst/>
                  <a:gdLst>
                    <a:gd name="T0" fmla="*/ 84 w 90"/>
                    <a:gd name="T1" fmla="*/ 148 h 251"/>
                    <a:gd name="T2" fmla="*/ 89 w 90"/>
                    <a:gd name="T3" fmla="*/ 181 h 251"/>
                    <a:gd name="T4" fmla="*/ 89 w 90"/>
                    <a:gd name="T5" fmla="*/ 223 h 251"/>
                    <a:gd name="T6" fmla="*/ 86 w 90"/>
                    <a:gd name="T7" fmla="*/ 232 h 251"/>
                    <a:gd name="T8" fmla="*/ 83 w 90"/>
                    <a:gd name="T9" fmla="*/ 250 h 251"/>
                    <a:gd name="T10" fmla="*/ 58 w 90"/>
                    <a:gd name="T11" fmla="*/ 239 h 251"/>
                    <a:gd name="T12" fmla="*/ 32 w 90"/>
                    <a:gd name="T13" fmla="*/ 211 h 251"/>
                    <a:gd name="T14" fmla="*/ 21 w 90"/>
                    <a:gd name="T15" fmla="*/ 172 h 251"/>
                    <a:gd name="T16" fmla="*/ 10 w 90"/>
                    <a:gd name="T17" fmla="*/ 140 h 251"/>
                    <a:gd name="T18" fmla="*/ 0 w 90"/>
                    <a:gd name="T19" fmla="*/ 67 h 251"/>
                    <a:gd name="T20" fmla="*/ 4 w 90"/>
                    <a:gd name="T21" fmla="*/ 40 h 251"/>
                    <a:gd name="T22" fmla="*/ 12 w 90"/>
                    <a:gd name="T23" fmla="*/ 21 h 251"/>
                    <a:gd name="T24" fmla="*/ 29 w 90"/>
                    <a:gd name="T25" fmla="*/ 0 h 251"/>
                    <a:gd name="T26" fmla="*/ 51 w 90"/>
                    <a:gd name="T27" fmla="*/ 12 h 251"/>
                    <a:gd name="T28" fmla="*/ 61 w 90"/>
                    <a:gd name="T29" fmla="*/ 26 h 251"/>
                    <a:gd name="T30" fmla="*/ 70 w 90"/>
                    <a:gd name="T31" fmla="*/ 49 h 251"/>
                    <a:gd name="T32" fmla="*/ 81 w 90"/>
                    <a:gd name="T33" fmla="*/ 106 h 251"/>
                    <a:gd name="T34" fmla="*/ 83 w 90"/>
                    <a:gd name="T35" fmla="*/ 122 h 251"/>
                    <a:gd name="T36" fmla="*/ 84 w 90"/>
                    <a:gd name="T37" fmla="*/ 148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251"/>
                    <a:gd name="T59" fmla="*/ 90 w 90"/>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251">
                      <a:moveTo>
                        <a:pt x="84" y="148"/>
                      </a:moveTo>
                      <a:lnTo>
                        <a:pt x="89" y="181"/>
                      </a:lnTo>
                      <a:lnTo>
                        <a:pt x="89" y="223"/>
                      </a:lnTo>
                      <a:lnTo>
                        <a:pt x="86" y="232"/>
                      </a:lnTo>
                      <a:lnTo>
                        <a:pt x="83" y="250"/>
                      </a:lnTo>
                      <a:lnTo>
                        <a:pt x="58" y="239"/>
                      </a:lnTo>
                      <a:lnTo>
                        <a:pt x="32" y="211"/>
                      </a:lnTo>
                      <a:lnTo>
                        <a:pt x="21" y="172"/>
                      </a:lnTo>
                      <a:lnTo>
                        <a:pt x="10" y="140"/>
                      </a:lnTo>
                      <a:lnTo>
                        <a:pt x="0" y="67"/>
                      </a:lnTo>
                      <a:lnTo>
                        <a:pt x="4" y="40"/>
                      </a:lnTo>
                      <a:lnTo>
                        <a:pt x="12" y="21"/>
                      </a:lnTo>
                      <a:lnTo>
                        <a:pt x="29" y="0"/>
                      </a:lnTo>
                      <a:lnTo>
                        <a:pt x="51" y="12"/>
                      </a:lnTo>
                      <a:lnTo>
                        <a:pt x="61" y="26"/>
                      </a:lnTo>
                      <a:lnTo>
                        <a:pt x="70" y="49"/>
                      </a:lnTo>
                      <a:lnTo>
                        <a:pt x="81" y="106"/>
                      </a:lnTo>
                      <a:lnTo>
                        <a:pt x="83" y="122"/>
                      </a:lnTo>
                      <a:lnTo>
                        <a:pt x="84" y="148"/>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68" name="Freeform 562">
                  <a:extLst>
                    <a:ext uri="{FF2B5EF4-FFF2-40B4-BE49-F238E27FC236}">
                      <a16:creationId xmlns:a16="http://schemas.microsoft.com/office/drawing/2014/main" id="{025B7CA3-6857-6501-B437-AE73818A4972}"/>
                    </a:ext>
                  </a:extLst>
                </p:cNvPr>
                <p:cNvSpPr>
                  <a:spLocks/>
                </p:cNvSpPr>
                <p:nvPr/>
              </p:nvSpPr>
              <p:spPr bwMode="auto">
                <a:xfrm>
                  <a:off x="3761" y="1295"/>
                  <a:ext cx="48" cy="139"/>
                </a:xfrm>
                <a:custGeom>
                  <a:avLst/>
                  <a:gdLst>
                    <a:gd name="T0" fmla="*/ 14 w 48"/>
                    <a:gd name="T1" fmla="*/ 0 h 139"/>
                    <a:gd name="T2" fmla="*/ 26 w 48"/>
                    <a:gd name="T3" fmla="*/ 6 h 139"/>
                    <a:gd name="T4" fmla="*/ 36 w 48"/>
                    <a:gd name="T5" fmla="*/ 37 h 139"/>
                    <a:gd name="T6" fmla="*/ 47 w 48"/>
                    <a:gd name="T7" fmla="*/ 85 h 139"/>
                    <a:gd name="T8" fmla="*/ 47 w 48"/>
                    <a:gd name="T9" fmla="*/ 135 h 139"/>
                    <a:gd name="T10" fmla="*/ 36 w 48"/>
                    <a:gd name="T11" fmla="*/ 138 h 139"/>
                    <a:gd name="T12" fmla="*/ 11 w 48"/>
                    <a:gd name="T13" fmla="*/ 94 h 139"/>
                    <a:gd name="T14" fmla="*/ 5 w 48"/>
                    <a:gd name="T15" fmla="*/ 69 h 139"/>
                    <a:gd name="T16" fmla="*/ 0 w 48"/>
                    <a:gd name="T17" fmla="*/ 46 h 139"/>
                    <a:gd name="T18" fmla="*/ 2 w 48"/>
                    <a:gd name="T19" fmla="*/ 3 h 139"/>
                    <a:gd name="T20" fmla="*/ 14 w 48"/>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39"/>
                    <a:gd name="T35" fmla="*/ 48 w 48"/>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39">
                      <a:moveTo>
                        <a:pt x="14" y="0"/>
                      </a:moveTo>
                      <a:lnTo>
                        <a:pt x="26" y="6"/>
                      </a:lnTo>
                      <a:lnTo>
                        <a:pt x="36" y="37"/>
                      </a:lnTo>
                      <a:lnTo>
                        <a:pt x="47" y="85"/>
                      </a:lnTo>
                      <a:lnTo>
                        <a:pt x="47" y="135"/>
                      </a:lnTo>
                      <a:lnTo>
                        <a:pt x="36" y="138"/>
                      </a:lnTo>
                      <a:lnTo>
                        <a:pt x="11" y="94"/>
                      </a:lnTo>
                      <a:lnTo>
                        <a:pt x="5" y="69"/>
                      </a:lnTo>
                      <a:lnTo>
                        <a:pt x="0" y="46"/>
                      </a:lnTo>
                      <a:lnTo>
                        <a:pt x="2" y="3"/>
                      </a:lnTo>
                      <a:lnTo>
                        <a:pt x="14"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grpSp>
      <p:sp>
        <p:nvSpPr>
          <p:cNvPr id="459315" name="Rectangle 563">
            <a:extLst>
              <a:ext uri="{FF2B5EF4-FFF2-40B4-BE49-F238E27FC236}">
                <a16:creationId xmlns:a16="http://schemas.microsoft.com/office/drawing/2014/main" id="{E9E0A21C-909D-1A36-6CE1-07337B1C5497}"/>
              </a:ext>
            </a:extLst>
          </p:cNvPr>
          <p:cNvSpPr>
            <a:spLocks noChangeArrowheads="1"/>
          </p:cNvSpPr>
          <p:nvPr/>
        </p:nvSpPr>
        <p:spPr bwMode="auto">
          <a:xfrm>
            <a:off x="5484261" y="6042025"/>
            <a:ext cx="2083904" cy="342274"/>
          </a:xfrm>
          <a:prstGeom prst="rect">
            <a:avLst/>
          </a:prstGeom>
          <a:noFill/>
          <a:ln w="9525">
            <a:noFill/>
            <a:miter lim="800000"/>
            <a:headEnd/>
            <a:tailEnd/>
          </a:ln>
          <a:effectLst/>
        </p:spPr>
        <p:txBody>
          <a:bodyPr wrap="none" lIns="92075" tIns="46038" rIns="92075" bIns="46038">
            <a:spAutoFit/>
          </a:bodyPr>
          <a:lstStyle/>
          <a:p>
            <a:pPr algn="ctr">
              <a:lnSpc>
                <a:spcPct val="90000"/>
              </a:lnSpc>
              <a:defRPr/>
            </a:pPr>
            <a:r>
              <a:rPr lang="en-GB">
                <a:solidFill>
                  <a:schemeClr val="bg1"/>
                </a:solidFill>
                <a:effectLst>
                  <a:outerShdw blurRad="38100" dist="38100" dir="2700000" algn="tl">
                    <a:srgbClr val="000000"/>
                  </a:outerShdw>
                </a:effectLst>
                <a:latin typeface="Arial" charset="0"/>
              </a:rPr>
              <a:t>Sprouting capillary</a:t>
            </a:r>
          </a:p>
        </p:txBody>
      </p:sp>
      <p:sp>
        <p:nvSpPr>
          <p:cNvPr id="86127" name="Line 564">
            <a:extLst>
              <a:ext uri="{FF2B5EF4-FFF2-40B4-BE49-F238E27FC236}">
                <a16:creationId xmlns:a16="http://schemas.microsoft.com/office/drawing/2014/main" id="{312306E1-1E74-B4FC-2576-47E2BC4D5C2C}"/>
              </a:ext>
            </a:extLst>
          </p:cNvPr>
          <p:cNvSpPr>
            <a:spLocks noChangeShapeType="1"/>
          </p:cNvSpPr>
          <p:nvPr/>
        </p:nvSpPr>
        <p:spPr bwMode="auto">
          <a:xfrm flipV="1">
            <a:off x="5389564" y="4729163"/>
            <a:ext cx="90487" cy="1503362"/>
          </a:xfrm>
          <a:prstGeom prst="line">
            <a:avLst/>
          </a:prstGeom>
          <a:noFill/>
          <a:ln w="381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6128" name="Line 565">
            <a:extLst>
              <a:ext uri="{FF2B5EF4-FFF2-40B4-BE49-F238E27FC236}">
                <a16:creationId xmlns:a16="http://schemas.microsoft.com/office/drawing/2014/main" id="{AE0AC7DA-5078-9EA6-3025-120CD5FFE181}"/>
              </a:ext>
            </a:extLst>
          </p:cNvPr>
          <p:cNvSpPr>
            <a:spLocks noChangeShapeType="1"/>
          </p:cNvSpPr>
          <p:nvPr/>
        </p:nvSpPr>
        <p:spPr bwMode="auto">
          <a:xfrm flipH="1">
            <a:off x="7880350" y="3205164"/>
            <a:ext cx="636588" cy="3333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6129" name="Line 566">
            <a:extLst>
              <a:ext uri="{FF2B5EF4-FFF2-40B4-BE49-F238E27FC236}">
                <a16:creationId xmlns:a16="http://schemas.microsoft.com/office/drawing/2014/main" id="{F9FEA8C5-50EE-2D27-FEE5-AEE561E295C8}"/>
              </a:ext>
            </a:extLst>
          </p:cNvPr>
          <p:cNvSpPr>
            <a:spLocks noChangeShapeType="1"/>
          </p:cNvSpPr>
          <p:nvPr/>
        </p:nvSpPr>
        <p:spPr bwMode="auto">
          <a:xfrm flipV="1">
            <a:off x="3657601" y="4108450"/>
            <a:ext cx="708025" cy="598488"/>
          </a:xfrm>
          <a:prstGeom prst="line">
            <a:avLst/>
          </a:prstGeom>
          <a:noFill/>
          <a:ln w="38100">
            <a:solidFill>
              <a:srgbClr val="FF0000"/>
            </a:solidFill>
            <a:round/>
            <a:headEnd type="triangle" w="med" len="med"/>
            <a:tailEnd type="none" w="sm" len="sm"/>
          </a:ln>
          <a:extLst>
            <a:ext uri="{909E8E84-426E-40DD-AFC4-6F175D3DCCD1}">
              <a14:hiddenFill xmlns:a14="http://schemas.microsoft.com/office/drawing/2010/main">
                <a:noFill/>
              </a14:hiddenFill>
            </a:ext>
          </a:extLst>
        </p:spPr>
        <p:txBody>
          <a:bodyPr/>
          <a:lstStyle/>
          <a:p>
            <a:endParaRPr lang="el-GR"/>
          </a:p>
        </p:txBody>
      </p:sp>
      <p:grpSp>
        <p:nvGrpSpPr>
          <p:cNvPr id="86130" name="Group 567">
            <a:extLst>
              <a:ext uri="{FF2B5EF4-FFF2-40B4-BE49-F238E27FC236}">
                <a16:creationId xmlns:a16="http://schemas.microsoft.com/office/drawing/2014/main" id="{0ED13199-1DF9-2385-9C42-DBB87BBB9F1E}"/>
              </a:ext>
            </a:extLst>
          </p:cNvPr>
          <p:cNvGrpSpPr>
            <a:grpSpLocks/>
          </p:cNvGrpSpPr>
          <p:nvPr/>
        </p:nvGrpSpPr>
        <p:grpSpPr bwMode="auto">
          <a:xfrm>
            <a:off x="7678738" y="4114800"/>
            <a:ext cx="285750" cy="344488"/>
            <a:chOff x="3869" y="2440"/>
            <a:chExt cx="180" cy="217"/>
          </a:xfrm>
        </p:grpSpPr>
        <p:sp>
          <p:nvSpPr>
            <p:cNvPr id="86353" name="Freeform 568">
              <a:extLst>
                <a:ext uri="{FF2B5EF4-FFF2-40B4-BE49-F238E27FC236}">
                  <a16:creationId xmlns:a16="http://schemas.microsoft.com/office/drawing/2014/main" id="{52408A9D-A202-3ED0-DCE4-06E5533153D2}"/>
                </a:ext>
              </a:extLst>
            </p:cNvPr>
            <p:cNvSpPr>
              <a:spLocks/>
            </p:cNvSpPr>
            <p:nvPr/>
          </p:nvSpPr>
          <p:spPr bwMode="auto">
            <a:xfrm>
              <a:off x="3869" y="2440"/>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54" name="Freeform 569">
              <a:extLst>
                <a:ext uri="{FF2B5EF4-FFF2-40B4-BE49-F238E27FC236}">
                  <a16:creationId xmlns:a16="http://schemas.microsoft.com/office/drawing/2014/main" id="{CDFF9DCE-B06E-9199-D60C-13251E5F433F}"/>
                </a:ext>
              </a:extLst>
            </p:cNvPr>
            <p:cNvSpPr>
              <a:spLocks/>
            </p:cNvSpPr>
            <p:nvPr/>
          </p:nvSpPr>
          <p:spPr bwMode="auto">
            <a:xfrm>
              <a:off x="3912" y="2512"/>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31" name="Group 570">
            <a:extLst>
              <a:ext uri="{FF2B5EF4-FFF2-40B4-BE49-F238E27FC236}">
                <a16:creationId xmlns:a16="http://schemas.microsoft.com/office/drawing/2014/main" id="{AEA0D12D-6643-0211-E066-1BBB60DF6F37}"/>
              </a:ext>
            </a:extLst>
          </p:cNvPr>
          <p:cNvGrpSpPr>
            <a:grpSpLocks/>
          </p:cNvGrpSpPr>
          <p:nvPr/>
        </p:nvGrpSpPr>
        <p:grpSpPr bwMode="auto">
          <a:xfrm>
            <a:off x="7791450" y="4324350"/>
            <a:ext cx="285750" cy="344488"/>
            <a:chOff x="3940" y="2572"/>
            <a:chExt cx="180" cy="217"/>
          </a:xfrm>
        </p:grpSpPr>
        <p:sp>
          <p:nvSpPr>
            <p:cNvPr id="86351" name="Freeform 571">
              <a:extLst>
                <a:ext uri="{FF2B5EF4-FFF2-40B4-BE49-F238E27FC236}">
                  <a16:creationId xmlns:a16="http://schemas.microsoft.com/office/drawing/2014/main" id="{F7B1F3E5-EAAD-1931-5D90-1CD50939BDA5}"/>
                </a:ext>
              </a:extLst>
            </p:cNvPr>
            <p:cNvSpPr>
              <a:spLocks/>
            </p:cNvSpPr>
            <p:nvPr/>
          </p:nvSpPr>
          <p:spPr bwMode="auto">
            <a:xfrm>
              <a:off x="3940" y="2572"/>
              <a:ext cx="180" cy="217"/>
            </a:xfrm>
            <a:custGeom>
              <a:avLst/>
              <a:gdLst>
                <a:gd name="T0" fmla="*/ 162 w 180"/>
                <a:gd name="T1" fmla="*/ 86 h 217"/>
                <a:gd name="T2" fmla="*/ 175 w 180"/>
                <a:gd name="T3" fmla="*/ 110 h 217"/>
                <a:gd name="T4" fmla="*/ 179 w 180"/>
                <a:gd name="T5" fmla="*/ 150 h 217"/>
                <a:gd name="T6" fmla="*/ 175 w 180"/>
                <a:gd name="T7" fmla="*/ 163 h 217"/>
                <a:gd name="T8" fmla="*/ 170 w 180"/>
                <a:gd name="T9" fmla="*/ 184 h 217"/>
                <a:gd name="T10" fmla="*/ 122 w 180"/>
                <a:gd name="T11" fmla="*/ 209 h 217"/>
                <a:gd name="T12" fmla="*/ 73 w 180"/>
                <a:gd name="T13" fmla="*/ 216 h 217"/>
                <a:gd name="T14" fmla="*/ 47 w 180"/>
                <a:gd name="T15" fmla="*/ 195 h 217"/>
                <a:gd name="T16" fmla="*/ 26 w 180"/>
                <a:gd name="T17" fmla="*/ 178 h 217"/>
                <a:gd name="T18" fmla="*/ 0 w 180"/>
                <a:gd name="T19" fmla="*/ 122 h 217"/>
                <a:gd name="T20" fmla="*/ 4 w 180"/>
                <a:gd name="T21" fmla="*/ 93 h 217"/>
                <a:gd name="T22" fmla="*/ 18 w 180"/>
                <a:gd name="T23" fmla="*/ 62 h 217"/>
                <a:gd name="T24" fmla="*/ 48 w 180"/>
                <a:gd name="T25" fmla="*/ 18 h 217"/>
                <a:gd name="T26" fmla="*/ 88 w 180"/>
                <a:gd name="T27" fmla="*/ 1 h 217"/>
                <a:gd name="T28" fmla="*/ 111 w 180"/>
                <a:gd name="T29" fmla="*/ 0 h 217"/>
                <a:gd name="T30" fmla="*/ 127 w 180"/>
                <a:gd name="T31" fmla="*/ 11 h 217"/>
                <a:gd name="T32" fmla="*/ 154 w 180"/>
                <a:gd name="T33" fmla="*/ 49 h 217"/>
                <a:gd name="T34" fmla="*/ 158 w 180"/>
                <a:gd name="T35" fmla="*/ 63 h 217"/>
                <a:gd name="T36" fmla="*/ 162 w 180"/>
                <a:gd name="T37" fmla="*/ 86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17"/>
                <a:gd name="T59" fmla="*/ 180 w 180"/>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17">
                  <a:moveTo>
                    <a:pt x="162" y="86"/>
                  </a:moveTo>
                  <a:lnTo>
                    <a:pt x="175" y="110"/>
                  </a:lnTo>
                  <a:lnTo>
                    <a:pt x="179" y="150"/>
                  </a:lnTo>
                  <a:lnTo>
                    <a:pt x="175" y="163"/>
                  </a:lnTo>
                  <a:lnTo>
                    <a:pt x="170" y="184"/>
                  </a:lnTo>
                  <a:lnTo>
                    <a:pt x="122" y="209"/>
                  </a:lnTo>
                  <a:lnTo>
                    <a:pt x="73" y="216"/>
                  </a:lnTo>
                  <a:lnTo>
                    <a:pt x="47" y="195"/>
                  </a:lnTo>
                  <a:lnTo>
                    <a:pt x="26" y="178"/>
                  </a:lnTo>
                  <a:lnTo>
                    <a:pt x="0" y="122"/>
                  </a:lnTo>
                  <a:lnTo>
                    <a:pt x="4" y="93"/>
                  </a:lnTo>
                  <a:lnTo>
                    <a:pt x="18" y="62"/>
                  </a:lnTo>
                  <a:lnTo>
                    <a:pt x="48" y="18"/>
                  </a:lnTo>
                  <a:lnTo>
                    <a:pt x="88" y="1"/>
                  </a:lnTo>
                  <a:lnTo>
                    <a:pt x="111" y="0"/>
                  </a:lnTo>
                  <a:lnTo>
                    <a:pt x="127" y="11"/>
                  </a:lnTo>
                  <a:lnTo>
                    <a:pt x="154" y="49"/>
                  </a:lnTo>
                  <a:lnTo>
                    <a:pt x="158" y="63"/>
                  </a:lnTo>
                  <a:lnTo>
                    <a:pt x="162" y="8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52" name="Freeform 572">
              <a:extLst>
                <a:ext uri="{FF2B5EF4-FFF2-40B4-BE49-F238E27FC236}">
                  <a16:creationId xmlns:a16="http://schemas.microsoft.com/office/drawing/2014/main" id="{5EA49358-0A72-4736-DC22-EE6C1E31FFBF}"/>
                </a:ext>
              </a:extLst>
            </p:cNvPr>
            <p:cNvSpPr>
              <a:spLocks/>
            </p:cNvSpPr>
            <p:nvPr/>
          </p:nvSpPr>
          <p:spPr bwMode="auto">
            <a:xfrm>
              <a:off x="3983" y="2644"/>
              <a:ext cx="96" cy="115"/>
            </a:xfrm>
            <a:custGeom>
              <a:avLst/>
              <a:gdLst>
                <a:gd name="T0" fmla="*/ 22 w 96"/>
                <a:gd name="T1" fmla="*/ 10 h 115"/>
                <a:gd name="T2" fmla="*/ 43 w 96"/>
                <a:gd name="T3" fmla="*/ 0 h 115"/>
                <a:gd name="T4" fmla="*/ 65 w 96"/>
                <a:gd name="T5" fmla="*/ 16 h 115"/>
                <a:gd name="T6" fmla="*/ 91 w 96"/>
                <a:gd name="T7" fmla="*/ 45 h 115"/>
                <a:gd name="T8" fmla="*/ 95 w 96"/>
                <a:gd name="T9" fmla="*/ 95 h 115"/>
                <a:gd name="T10" fmla="*/ 73 w 96"/>
                <a:gd name="T11" fmla="*/ 114 h 115"/>
                <a:gd name="T12" fmla="*/ 25 w 96"/>
                <a:gd name="T13" fmla="*/ 103 h 115"/>
                <a:gd name="T14" fmla="*/ 12 w 96"/>
                <a:gd name="T15" fmla="*/ 88 h 115"/>
                <a:gd name="T16" fmla="*/ 0 w 96"/>
                <a:gd name="T17" fmla="*/ 73 h 115"/>
                <a:gd name="T18" fmla="*/ 0 w 96"/>
                <a:gd name="T19" fmla="*/ 29 h 115"/>
                <a:gd name="T20" fmla="*/ 22 w 96"/>
                <a:gd name="T21" fmla="*/ 1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15"/>
                <a:gd name="T35" fmla="*/ 96 w 96"/>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15">
                  <a:moveTo>
                    <a:pt x="22" y="10"/>
                  </a:moveTo>
                  <a:lnTo>
                    <a:pt x="43" y="0"/>
                  </a:lnTo>
                  <a:lnTo>
                    <a:pt x="65" y="16"/>
                  </a:lnTo>
                  <a:lnTo>
                    <a:pt x="91" y="45"/>
                  </a:lnTo>
                  <a:lnTo>
                    <a:pt x="95" y="95"/>
                  </a:lnTo>
                  <a:lnTo>
                    <a:pt x="73" y="114"/>
                  </a:lnTo>
                  <a:lnTo>
                    <a:pt x="25" y="103"/>
                  </a:lnTo>
                  <a:lnTo>
                    <a:pt x="12" y="88"/>
                  </a:lnTo>
                  <a:lnTo>
                    <a:pt x="0" y="73"/>
                  </a:lnTo>
                  <a:lnTo>
                    <a:pt x="0" y="29"/>
                  </a:lnTo>
                  <a:lnTo>
                    <a:pt x="22" y="1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32" name="Group 573">
            <a:extLst>
              <a:ext uri="{FF2B5EF4-FFF2-40B4-BE49-F238E27FC236}">
                <a16:creationId xmlns:a16="http://schemas.microsoft.com/office/drawing/2014/main" id="{00C72DBB-7BFA-F028-068B-E93F5BD13F88}"/>
              </a:ext>
            </a:extLst>
          </p:cNvPr>
          <p:cNvGrpSpPr>
            <a:grpSpLocks/>
          </p:cNvGrpSpPr>
          <p:nvPr/>
        </p:nvGrpSpPr>
        <p:grpSpPr bwMode="auto">
          <a:xfrm>
            <a:off x="7597775" y="3765550"/>
            <a:ext cx="274638" cy="323850"/>
            <a:chOff x="3818" y="2220"/>
            <a:chExt cx="173" cy="204"/>
          </a:xfrm>
        </p:grpSpPr>
        <p:sp>
          <p:nvSpPr>
            <p:cNvPr id="86349" name="Freeform 574">
              <a:extLst>
                <a:ext uri="{FF2B5EF4-FFF2-40B4-BE49-F238E27FC236}">
                  <a16:creationId xmlns:a16="http://schemas.microsoft.com/office/drawing/2014/main" id="{EC793A3F-5C27-A648-ED12-F883092ECC7E}"/>
                </a:ext>
              </a:extLst>
            </p:cNvPr>
            <p:cNvSpPr>
              <a:spLocks/>
            </p:cNvSpPr>
            <p:nvPr/>
          </p:nvSpPr>
          <p:spPr bwMode="auto">
            <a:xfrm>
              <a:off x="3818" y="2220"/>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50" name="Freeform 575">
              <a:extLst>
                <a:ext uri="{FF2B5EF4-FFF2-40B4-BE49-F238E27FC236}">
                  <a16:creationId xmlns:a16="http://schemas.microsoft.com/office/drawing/2014/main" id="{30A9F9BA-7320-5784-B264-AFBBD694BA0E}"/>
                </a:ext>
              </a:extLst>
            </p:cNvPr>
            <p:cNvSpPr>
              <a:spLocks/>
            </p:cNvSpPr>
            <p:nvPr/>
          </p:nvSpPr>
          <p:spPr bwMode="auto">
            <a:xfrm>
              <a:off x="3847" y="2285"/>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33" name="Group 576">
            <a:extLst>
              <a:ext uri="{FF2B5EF4-FFF2-40B4-BE49-F238E27FC236}">
                <a16:creationId xmlns:a16="http://schemas.microsoft.com/office/drawing/2014/main" id="{A762600E-3987-91B1-94BA-842B7963A32F}"/>
              </a:ext>
            </a:extLst>
          </p:cNvPr>
          <p:cNvGrpSpPr>
            <a:grpSpLocks/>
          </p:cNvGrpSpPr>
          <p:nvPr/>
        </p:nvGrpSpPr>
        <p:grpSpPr bwMode="auto">
          <a:xfrm>
            <a:off x="7632700" y="3990975"/>
            <a:ext cx="274638" cy="323850"/>
            <a:chOff x="3840" y="2362"/>
            <a:chExt cx="173" cy="204"/>
          </a:xfrm>
        </p:grpSpPr>
        <p:sp>
          <p:nvSpPr>
            <p:cNvPr id="86347" name="Freeform 577">
              <a:extLst>
                <a:ext uri="{FF2B5EF4-FFF2-40B4-BE49-F238E27FC236}">
                  <a16:creationId xmlns:a16="http://schemas.microsoft.com/office/drawing/2014/main" id="{3034ADEE-F04A-E976-25F6-CB7872C19441}"/>
                </a:ext>
              </a:extLst>
            </p:cNvPr>
            <p:cNvSpPr>
              <a:spLocks/>
            </p:cNvSpPr>
            <p:nvPr/>
          </p:nvSpPr>
          <p:spPr bwMode="auto">
            <a:xfrm>
              <a:off x="3840" y="2362"/>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48" name="Freeform 578">
              <a:extLst>
                <a:ext uri="{FF2B5EF4-FFF2-40B4-BE49-F238E27FC236}">
                  <a16:creationId xmlns:a16="http://schemas.microsoft.com/office/drawing/2014/main" id="{0B3CCE64-0BDB-039A-5E1E-7D6B9DAED57A}"/>
                </a:ext>
              </a:extLst>
            </p:cNvPr>
            <p:cNvSpPr>
              <a:spLocks/>
            </p:cNvSpPr>
            <p:nvPr/>
          </p:nvSpPr>
          <p:spPr bwMode="auto">
            <a:xfrm>
              <a:off x="3869" y="2427"/>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34" name="Group 579">
            <a:extLst>
              <a:ext uri="{FF2B5EF4-FFF2-40B4-BE49-F238E27FC236}">
                <a16:creationId xmlns:a16="http://schemas.microsoft.com/office/drawing/2014/main" id="{20C2FE97-BFE2-A075-FE4A-F8497787A71D}"/>
              </a:ext>
            </a:extLst>
          </p:cNvPr>
          <p:cNvGrpSpPr>
            <a:grpSpLocks/>
          </p:cNvGrpSpPr>
          <p:nvPr/>
        </p:nvGrpSpPr>
        <p:grpSpPr bwMode="auto">
          <a:xfrm>
            <a:off x="7543801" y="3887788"/>
            <a:ext cx="142875" cy="398462"/>
            <a:chOff x="3784" y="2297"/>
            <a:chExt cx="90" cy="251"/>
          </a:xfrm>
        </p:grpSpPr>
        <p:sp>
          <p:nvSpPr>
            <p:cNvPr id="86345" name="Freeform 580">
              <a:extLst>
                <a:ext uri="{FF2B5EF4-FFF2-40B4-BE49-F238E27FC236}">
                  <a16:creationId xmlns:a16="http://schemas.microsoft.com/office/drawing/2014/main" id="{06B1B610-0D12-C988-34F8-9DA9F5E4577E}"/>
                </a:ext>
              </a:extLst>
            </p:cNvPr>
            <p:cNvSpPr>
              <a:spLocks/>
            </p:cNvSpPr>
            <p:nvPr/>
          </p:nvSpPr>
          <p:spPr bwMode="auto">
            <a:xfrm>
              <a:off x="3784" y="2297"/>
              <a:ext cx="90" cy="251"/>
            </a:xfrm>
            <a:custGeom>
              <a:avLst/>
              <a:gdLst>
                <a:gd name="T0" fmla="*/ 84 w 90"/>
                <a:gd name="T1" fmla="*/ 148 h 251"/>
                <a:gd name="T2" fmla="*/ 89 w 90"/>
                <a:gd name="T3" fmla="*/ 181 h 251"/>
                <a:gd name="T4" fmla="*/ 89 w 90"/>
                <a:gd name="T5" fmla="*/ 223 h 251"/>
                <a:gd name="T6" fmla="*/ 86 w 90"/>
                <a:gd name="T7" fmla="*/ 232 h 251"/>
                <a:gd name="T8" fmla="*/ 83 w 90"/>
                <a:gd name="T9" fmla="*/ 250 h 251"/>
                <a:gd name="T10" fmla="*/ 58 w 90"/>
                <a:gd name="T11" fmla="*/ 239 h 251"/>
                <a:gd name="T12" fmla="*/ 32 w 90"/>
                <a:gd name="T13" fmla="*/ 211 h 251"/>
                <a:gd name="T14" fmla="*/ 21 w 90"/>
                <a:gd name="T15" fmla="*/ 172 h 251"/>
                <a:gd name="T16" fmla="*/ 10 w 90"/>
                <a:gd name="T17" fmla="*/ 140 h 251"/>
                <a:gd name="T18" fmla="*/ 0 w 90"/>
                <a:gd name="T19" fmla="*/ 67 h 251"/>
                <a:gd name="T20" fmla="*/ 4 w 90"/>
                <a:gd name="T21" fmla="*/ 40 h 251"/>
                <a:gd name="T22" fmla="*/ 12 w 90"/>
                <a:gd name="T23" fmla="*/ 21 h 251"/>
                <a:gd name="T24" fmla="*/ 29 w 90"/>
                <a:gd name="T25" fmla="*/ 0 h 251"/>
                <a:gd name="T26" fmla="*/ 51 w 90"/>
                <a:gd name="T27" fmla="*/ 12 h 251"/>
                <a:gd name="T28" fmla="*/ 61 w 90"/>
                <a:gd name="T29" fmla="*/ 26 h 251"/>
                <a:gd name="T30" fmla="*/ 70 w 90"/>
                <a:gd name="T31" fmla="*/ 49 h 251"/>
                <a:gd name="T32" fmla="*/ 81 w 90"/>
                <a:gd name="T33" fmla="*/ 106 h 251"/>
                <a:gd name="T34" fmla="*/ 83 w 90"/>
                <a:gd name="T35" fmla="*/ 122 h 251"/>
                <a:gd name="T36" fmla="*/ 84 w 90"/>
                <a:gd name="T37" fmla="*/ 148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251"/>
                <a:gd name="T59" fmla="*/ 90 w 90"/>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251">
                  <a:moveTo>
                    <a:pt x="84" y="148"/>
                  </a:moveTo>
                  <a:lnTo>
                    <a:pt x="89" y="181"/>
                  </a:lnTo>
                  <a:lnTo>
                    <a:pt x="89" y="223"/>
                  </a:lnTo>
                  <a:lnTo>
                    <a:pt x="86" y="232"/>
                  </a:lnTo>
                  <a:lnTo>
                    <a:pt x="83" y="250"/>
                  </a:lnTo>
                  <a:lnTo>
                    <a:pt x="58" y="239"/>
                  </a:lnTo>
                  <a:lnTo>
                    <a:pt x="32" y="211"/>
                  </a:lnTo>
                  <a:lnTo>
                    <a:pt x="21" y="172"/>
                  </a:lnTo>
                  <a:lnTo>
                    <a:pt x="10" y="140"/>
                  </a:lnTo>
                  <a:lnTo>
                    <a:pt x="0" y="67"/>
                  </a:lnTo>
                  <a:lnTo>
                    <a:pt x="4" y="40"/>
                  </a:lnTo>
                  <a:lnTo>
                    <a:pt x="12" y="21"/>
                  </a:lnTo>
                  <a:lnTo>
                    <a:pt x="29" y="0"/>
                  </a:lnTo>
                  <a:lnTo>
                    <a:pt x="51" y="12"/>
                  </a:lnTo>
                  <a:lnTo>
                    <a:pt x="61" y="26"/>
                  </a:lnTo>
                  <a:lnTo>
                    <a:pt x="70" y="49"/>
                  </a:lnTo>
                  <a:lnTo>
                    <a:pt x="81" y="106"/>
                  </a:lnTo>
                  <a:lnTo>
                    <a:pt x="83" y="122"/>
                  </a:lnTo>
                  <a:lnTo>
                    <a:pt x="84" y="148"/>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46" name="Freeform 581">
              <a:extLst>
                <a:ext uri="{FF2B5EF4-FFF2-40B4-BE49-F238E27FC236}">
                  <a16:creationId xmlns:a16="http://schemas.microsoft.com/office/drawing/2014/main" id="{C06E39A6-8E24-644A-CF96-55272E2DA1AC}"/>
                </a:ext>
              </a:extLst>
            </p:cNvPr>
            <p:cNvSpPr>
              <a:spLocks/>
            </p:cNvSpPr>
            <p:nvPr/>
          </p:nvSpPr>
          <p:spPr bwMode="auto">
            <a:xfrm>
              <a:off x="3805" y="2371"/>
              <a:ext cx="48" cy="139"/>
            </a:xfrm>
            <a:custGeom>
              <a:avLst/>
              <a:gdLst>
                <a:gd name="T0" fmla="*/ 14 w 48"/>
                <a:gd name="T1" fmla="*/ 0 h 139"/>
                <a:gd name="T2" fmla="*/ 26 w 48"/>
                <a:gd name="T3" fmla="*/ 6 h 139"/>
                <a:gd name="T4" fmla="*/ 36 w 48"/>
                <a:gd name="T5" fmla="*/ 37 h 139"/>
                <a:gd name="T6" fmla="*/ 47 w 48"/>
                <a:gd name="T7" fmla="*/ 85 h 139"/>
                <a:gd name="T8" fmla="*/ 47 w 48"/>
                <a:gd name="T9" fmla="*/ 135 h 139"/>
                <a:gd name="T10" fmla="*/ 36 w 48"/>
                <a:gd name="T11" fmla="*/ 138 h 139"/>
                <a:gd name="T12" fmla="*/ 11 w 48"/>
                <a:gd name="T13" fmla="*/ 94 h 139"/>
                <a:gd name="T14" fmla="*/ 5 w 48"/>
                <a:gd name="T15" fmla="*/ 69 h 139"/>
                <a:gd name="T16" fmla="*/ 0 w 48"/>
                <a:gd name="T17" fmla="*/ 46 h 139"/>
                <a:gd name="T18" fmla="*/ 2 w 48"/>
                <a:gd name="T19" fmla="*/ 3 h 139"/>
                <a:gd name="T20" fmla="*/ 14 w 48"/>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39"/>
                <a:gd name="T35" fmla="*/ 48 w 48"/>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39">
                  <a:moveTo>
                    <a:pt x="14" y="0"/>
                  </a:moveTo>
                  <a:lnTo>
                    <a:pt x="26" y="6"/>
                  </a:lnTo>
                  <a:lnTo>
                    <a:pt x="36" y="37"/>
                  </a:lnTo>
                  <a:lnTo>
                    <a:pt x="47" y="85"/>
                  </a:lnTo>
                  <a:lnTo>
                    <a:pt x="47" y="135"/>
                  </a:lnTo>
                  <a:lnTo>
                    <a:pt x="36" y="138"/>
                  </a:lnTo>
                  <a:lnTo>
                    <a:pt x="11" y="94"/>
                  </a:lnTo>
                  <a:lnTo>
                    <a:pt x="5" y="69"/>
                  </a:lnTo>
                  <a:lnTo>
                    <a:pt x="0" y="46"/>
                  </a:lnTo>
                  <a:lnTo>
                    <a:pt x="2" y="3"/>
                  </a:lnTo>
                  <a:lnTo>
                    <a:pt x="14"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35" name="Group 582">
            <a:extLst>
              <a:ext uri="{FF2B5EF4-FFF2-40B4-BE49-F238E27FC236}">
                <a16:creationId xmlns:a16="http://schemas.microsoft.com/office/drawing/2014/main" id="{81C99A11-CE68-4BCE-50BF-99A46DB78549}"/>
              </a:ext>
            </a:extLst>
          </p:cNvPr>
          <p:cNvGrpSpPr>
            <a:grpSpLocks/>
          </p:cNvGrpSpPr>
          <p:nvPr/>
        </p:nvGrpSpPr>
        <p:grpSpPr bwMode="auto">
          <a:xfrm>
            <a:off x="7202488" y="2795588"/>
            <a:ext cx="603250" cy="1179512"/>
            <a:chOff x="3569" y="1609"/>
            <a:chExt cx="380" cy="743"/>
          </a:xfrm>
        </p:grpSpPr>
        <p:grpSp>
          <p:nvGrpSpPr>
            <p:cNvPr id="86321" name="Group 583">
              <a:extLst>
                <a:ext uri="{FF2B5EF4-FFF2-40B4-BE49-F238E27FC236}">
                  <a16:creationId xmlns:a16="http://schemas.microsoft.com/office/drawing/2014/main" id="{A24978F4-B418-0363-3DBF-B5742578CFBD}"/>
                </a:ext>
              </a:extLst>
            </p:cNvPr>
            <p:cNvGrpSpPr>
              <a:grpSpLocks/>
            </p:cNvGrpSpPr>
            <p:nvPr/>
          </p:nvGrpSpPr>
          <p:grpSpPr bwMode="auto">
            <a:xfrm>
              <a:off x="3680" y="1751"/>
              <a:ext cx="173" cy="204"/>
              <a:chOff x="3680" y="1751"/>
              <a:chExt cx="173" cy="204"/>
            </a:xfrm>
          </p:grpSpPr>
          <p:sp>
            <p:nvSpPr>
              <p:cNvPr id="86343" name="Freeform 584">
                <a:extLst>
                  <a:ext uri="{FF2B5EF4-FFF2-40B4-BE49-F238E27FC236}">
                    <a16:creationId xmlns:a16="http://schemas.microsoft.com/office/drawing/2014/main" id="{74D1A988-B930-E9AF-9C84-CE15AEA85E75}"/>
                  </a:ext>
                </a:extLst>
              </p:cNvPr>
              <p:cNvSpPr>
                <a:spLocks/>
              </p:cNvSpPr>
              <p:nvPr/>
            </p:nvSpPr>
            <p:spPr bwMode="auto">
              <a:xfrm>
                <a:off x="3680" y="1751"/>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44" name="Freeform 585">
                <a:extLst>
                  <a:ext uri="{FF2B5EF4-FFF2-40B4-BE49-F238E27FC236}">
                    <a16:creationId xmlns:a16="http://schemas.microsoft.com/office/drawing/2014/main" id="{0BECA4F9-ECA7-54EE-B8E2-499E9D43E857}"/>
                  </a:ext>
                </a:extLst>
              </p:cNvPr>
              <p:cNvSpPr>
                <a:spLocks/>
              </p:cNvSpPr>
              <p:nvPr/>
            </p:nvSpPr>
            <p:spPr bwMode="auto">
              <a:xfrm>
                <a:off x="3709" y="1816"/>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22" name="Group 586">
              <a:extLst>
                <a:ext uri="{FF2B5EF4-FFF2-40B4-BE49-F238E27FC236}">
                  <a16:creationId xmlns:a16="http://schemas.microsoft.com/office/drawing/2014/main" id="{CD4D53AF-096A-252E-F702-FDE065CFD02D}"/>
                </a:ext>
              </a:extLst>
            </p:cNvPr>
            <p:cNvGrpSpPr>
              <a:grpSpLocks/>
            </p:cNvGrpSpPr>
            <p:nvPr/>
          </p:nvGrpSpPr>
          <p:grpSpPr bwMode="auto">
            <a:xfrm>
              <a:off x="3569" y="1609"/>
              <a:ext cx="380" cy="743"/>
              <a:chOff x="3569" y="1609"/>
              <a:chExt cx="380" cy="743"/>
            </a:xfrm>
          </p:grpSpPr>
          <p:grpSp>
            <p:nvGrpSpPr>
              <p:cNvPr id="86323" name="Group 587">
                <a:extLst>
                  <a:ext uri="{FF2B5EF4-FFF2-40B4-BE49-F238E27FC236}">
                    <a16:creationId xmlns:a16="http://schemas.microsoft.com/office/drawing/2014/main" id="{B3654511-E1C9-99F7-3FEF-B88E1FA279B9}"/>
                  </a:ext>
                </a:extLst>
              </p:cNvPr>
              <p:cNvGrpSpPr>
                <a:grpSpLocks/>
              </p:cNvGrpSpPr>
              <p:nvPr/>
            </p:nvGrpSpPr>
            <p:grpSpPr bwMode="auto">
              <a:xfrm>
                <a:off x="3701" y="1782"/>
                <a:ext cx="95" cy="253"/>
                <a:chOff x="3701" y="1782"/>
                <a:chExt cx="95" cy="253"/>
              </a:xfrm>
            </p:grpSpPr>
            <p:sp>
              <p:nvSpPr>
                <p:cNvPr id="86341" name="Freeform 588">
                  <a:extLst>
                    <a:ext uri="{FF2B5EF4-FFF2-40B4-BE49-F238E27FC236}">
                      <a16:creationId xmlns:a16="http://schemas.microsoft.com/office/drawing/2014/main" id="{FB705575-12FF-4DD8-7A8E-359805A87049}"/>
                    </a:ext>
                  </a:extLst>
                </p:cNvPr>
                <p:cNvSpPr>
                  <a:spLocks/>
                </p:cNvSpPr>
                <p:nvPr/>
              </p:nvSpPr>
              <p:spPr bwMode="auto">
                <a:xfrm>
                  <a:off x="3701" y="1782"/>
                  <a:ext cx="95" cy="253"/>
                </a:xfrm>
                <a:custGeom>
                  <a:avLst/>
                  <a:gdLst>
                    <a:gd name="T0" fmla="*/ 72 w 95"/>
                    <a:gd name="T1" fmla="*/ 158 h 253"/>
                    <a:gd name="T2" fmla="*/ 64 w 95"/>
                    <a:gd name="T3" fmla="*/ 190 h 253"/>
                    <a:gd name="T4" fmla="*/ 49 w 95"/>
                    <a:gd name="T5" fmla="*/ 229 h 253"/>
                    <a:gd name="T6" fmla="*/ 43 w 95"/>
                    <a:gd name="T7" fmla="*/ 237 h 253"/>
                    <a:gd name="T8" fmla="*/ 34 w 95"/>
                    <a:gd name="T9" fmla="*/ 252 h 253"/>
                    <a:gd name="T10" fmla="*/ 14 w 95"/>
                    <a:gd name="T11" fmla="*/ 233 h 253"/>
                    <a:gd name="T12" fmla="*/ 0 w 95"/>
                    <a:gd name="T13" fmla="*/ 198 h 253"/>
                    <a:gd name="T14" fmla="*/ 4 w 95"/>
                    <a:gd name="T15" fmla="*/ 157 h 253"/>
                    <a:gd name="T16" fmla="*/ 5 w 95"/>
                    <a:gd name="T17" fmla="*/ 124 h 253"/>
                    <a:gd name="T18" fmla="*/ 22 w 95"/>
                    <a:gd name="T19" fmla="*/ 51 h 253"/>
                    <a:gd name="T20" fmla="*/ 36 w 95"/>
                    <a:gd name="T21" fmla="*/ 27 h 253"/>
                    <a:gd name="T22" fmla="*/ 49 w 95"/>
                    <a:gd name="T23" fmla="*/ 14 h 253"/>
                    <a:gd name="T24" fmla="*/ 73 w 95"/>
                    <a:gd name="T25" fmla="*/ 0 h 253"/>
                    <a:gd name="T26" fmla="*/ 89 w 95"/>
                    <a:gd name="T27" fmla="*/ 18 h 253"/>
                    <a:gd name="T28" fmla="*/ 94 w 95"/>
                    <a:gd name="T29" fmla="*/ 36 h 253"/>
                    <a:gd name="T30" fmla="*/ 93 w 95"/>
                    <a:gd name="T31" fmla="*/ 61 h 253"/>
                    <a:gd name="T32" fmla="*/ 84 w 95"/>
                    <a:gd name="T33" fmla="*/ 118 h 253"/>
                    <a:gd name="T34" fmla="*/ 79 w 95"/>
                    <a:gd name="T35" fmla="*/ 133 h 253"/>
                    <a:gd name="T36" fmla="*/ 72 w 95"/>
                    <a:gd name="T37" fmla="*/ 158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253"/>
                    <a:gd name="T59" fmla="*/ 95 w 9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253">
                      <a:moveTo>
                        <a:pt x="72" y="158"/>
                      </a:moveTo>
                      <a:lnTo>
                        <a:pt x="64" y="190"/>
                      </a:lnTo>
                      <a:lnTo>
                        <a:pt x="49" y="229"/>
                      </a:lnTo>
                      <a:lnTo>
                        <a:pt x="43" y="237"/>
                      </a:lnTo>
                      <a:lnTo>
                        <a:pt x="34" y="252"/>
                      </a:lnTo>
                      <a:lnTo>
                        <a:pt x="14" y="233"/>
                      </a:lnTo>
                      <a:lnTo>
                        <a:pt x="0" y="198"/>
                      </a:lnTo>
                      <a:lnTo>
                        <a:pt x="4" y="157"/>
                      </a:lnTo>
                      <a:lnTo>
                        <a:pt x="5" y="124"/>
                      </a:lnTo>
                      <a:lnTo>
                        <a:pt x="22" y="51"/>
                      </a:lnTo>
                      <a:lnTo>
                        <a:pt x="36" y="27"/>
                      </a:lnTo>
                      <a:lnTo>
                        <a:pt x="49" y="14"/>
                      </a:lnTo>
                      <a:lnTo>
                        <a:pt x="73" y="0"/>
                      </a:lnTo>
                      <a:lnTo>
                        <a:pt x="89" y="18"/>
                      </a:lnTo>
                      <a:lnTo>
                        <a:pt x="94" y="36"/>
                      </a:lnTo>
                      <a:lnTo>
                        <a:pt x="93" y="61"/>
                      </a:lnTo>
                      <a:lnTo>
                        <a:pt x="84" y="118"/>
                      </a:lnTo>
                      <a:lnTo>
                        <a:pt x="79" y="133"/>
                      </a:lnTo>
                      <a:lnTo>
                        <a:pt x="72" y="158"/>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42" name="Freeform 589">
                  <a:extLst>
                    <a:ext uri="{FF2B5EF4-FFF2-40B4-BE49-F238E27FC236}">
                      <a16:creationId xmlns:a16="http://schemas.microsoft.com/office/drawing/2014/main" id="{0B7934E1-C7CF-46A2-E863-58774249D141}"/>
                    </a:ext>
                  </a:extLst>
                </p:cNvPr>
                <p:cNvSpPr>
                  <a:spLocks/>
                </p:cNvSpPr>
                <p:nvPr/>
              </p:nvSpPr>
              <p:spPr bwMode="auto">
                <a:xfrm>
                  <a:off x="3717" y="1852"/>
                  <a:ext cx="46" cy="140"/>
                </a:xfrm>
                <a:custGeom>
                  <a:avLst/>
                  <a:gdLst>
                    <a:gd name="T0" fmla="*/ 36 w 46"/>
                    <a:gd name="T1" fmla="*/ 2 h 140"/>
                    <a:gd name="T2" fmla="*/ 45 w 46"/>
                    <a:gd name="T3" fmla="*/ 11 h 140"/>
                    <a:gd name="T4" fmla="*/ 43 w 46"/>
                    <a:gd name="T5" fmla="*/ 44 h 140"/>
                    <a:gd name="T6" fmla="*/ 37 w 46"/>
                    <a:gd name="T7" fmla="*/ 93 h 140"/>
                    <a:gd name="T8" fmla="*/ 18 w 46"/>
                    <a:gd name="T9" fmla="*/ 139 h 140"/>
                    <a:gd name="T10" fmla="*/ 7 w 46"/>
                    <a:gd name="T11" fmla="*/ 138 h 140"/>
                    <a:gd name="T12" fmla="*/ 0 w 46"/>
                    <a:gd name="T13" fmla="*/ 88 h 140"/>
                    <a:gd name="T14" fmla="*/ 3 w 46"/>
                    <a:gd name="T15" fmla="*/ 63 h 140"/>
                    <a:gd name="T16" fmla="*/ 6 w 46"/>
                    <a:gd name="T17" fmla="*/ 39 h 140"/>
                    <a:gd name="T18" fmla="*/ 24 w 46"/>
                    <a:gd name="T19" fmla="*/ 0 h 140"/>
                    <a:gd name="T20" fmla="*/ 36 w 46"/>
                    <a:gd name="T21" fmla="*/ 2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40"/>
                    <a:gd name="T35" fmla="*/ 46 w 46"/>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40">
                      <a:moveTo>
                        <a:pt x="36" y="2"/>
                      </a:moveTo>
                      <a:lnTo>
                        <a:pt x="45" y="11"/>
                      </a:lnTo>
                      <a:lnTo>
                        <a:pt x="43" y="44"/>
                      </a:lnTo>
                      <a:lnTo>
                        <a:pt x="37" y="93"/>
                      </a:lnTo>
                      <a:lnTo>
                        <a:pt x="18" y="139"/>
                      </a:lnTo>
                      <a:lnTo>
                        <a:pt x="7" y="138"/>
                      </a:lnTo>
                      <a:lnTo>
                        <a:pt x="0" y="88"/>
                      </a:lnTo>
                      <a:lnTo>
                        <a:pt x="3" y="63"/>
                      </a:lnTo>
                      <a:lnTo>
                        <a:pt x="6" y="39"/>
                      </a:lnTo>
                      <a:lnTo>
                        <a:pt x="24" y="0"/>
                      </a:lnTo>
                      <a:lnTo>
                        <a:pt x="36" y="2"/>
                      </a:lnTo>
                    </a:path>
                  </a:pathLst>
                </a:custGeom>
                <a:solidFill>
                  <a:srgbClr val="FF4CFF"/>
                </a:solidFill>
                <a:ln w="12700" cap="rnd">
                  <a:solidFill>
                    <a:srgbClr val="000000"/>
                  </a:solidFill>
                  <a:round/>
                  <a:headEnd type="none" w="sm" len="sm"/>
                  <a:tailEnd type="none" w="sm" len="sm"/>
                </a:ln>
              </p:spPr>
              <p:txBody>
                <a:bodyPr/>
                <a:lstStyle/>
                <a:p>
                  <a:endParaRPr lang="el-GR"/>
                </a:p>
              </p:txBody>
            </p:sp>
          </p:grpSp>
          <p:sp>
            <p:nvSpPr>
              <p:cNvPr id="86324" name="Freeform 590">
                <a:extLst>
                  <a:ext uri="{FF2B5EF4-FFF2-40B4-BE49-F238E27FC236}">
                    <a16:creationId xmlns:a16="http://schemas.microsoft.com/office/drawing/2014/main" id="{AE9EDD5B-EEE8-52FC-9D85-35EECADDD73E}"/>
                  </a:ext>
                </a:extLst>
              </p:cNvPr>
              <p:cNvSpPr>
                <a:spLocks/>
              </p:cNvSpPr>
              <p:nvPr/>
            </p:nvSpPr>
            <p:spPr bwMode="auto">
              <a:xfrm>
                <a:off x="3824" y="2013"/>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25" name="Freeform 591">
                <a:extLst>
                  <a:ext uri="{FF2B5EF4-FFF2-40B4-BE49-F238E27FC236}">
                    <a16:creationId xmlns:a16="http://schemas.microsoft.com/office/drawing/2014/main" id="{F2C579F7-FF5B-E39D-ACD8-1609AB887409}"/>
                  </a:ext>
                </a:extLst>
              </p:cNvPr>
              <p:cNvSpPr>
                <a:spLocks/>
              </p:cNvSpPr>
              <p:nvPr/>
            </p:nvSpPr>
            <p:spPr bwMode="auto">
              <a:xfrm>
                <a:off x="3849" y="2091"/>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nvGrpSpPr>
              <p:cNvPr id="86326" name="Group 592">
                <a:extLst>
                  <a:ext uri="{FF2B5EF4-FFF2-40B4-BE49-F238E27FC236}">
                    <a16:creationId xmlns:a16="http://schemas.microsoft.com/office/drawing/2014/main" id="{6DA64994-04D5-FED6-2CC2-974E57249FC2}"/>
                  </a:ext>
                </a:extLst>
              </p:cNvPr>
              <p:cNvGrpSpPr>
                <a:grpSpLocks/>
              </p:cNvGrpSpPr>
              <p:nvPr/>
            </p:nvGrpSpPr>
            <p:grpSpPr bwMode="auto">
              <a:xfrm>
                <a:off x="3699" y="1923"/>
                <a:ext cx="173" cy="204"/>
                <a:chOff x="3699" y="1923"/>
                <a:chExt cx="173" cy="204"/>
              </a:xfrm>
            </p:grpSpPr>
            <p:sp>
              <p:nvSpPr>
                <p:cNvPr id="86339" name="Freeform 593">
                  <a:extLst>
                    <a:ext uri="{FF2B5EF4-FFF2-40B4-BE49-F238E27FC236}">
                      <a16:creationId xmlns:a16="http://schemas.microsoft.com/office/drawing/2014/main" id="{108B4DA9-5353-7EF6-F598-D46F1657AC21}"/>
                    </a:ext>
                  </a:extLst>
                </p:cNvPr>
                <p:cNvSpPr>
                  <a:spLocks/>
                </p:cNvSpPr>
                <p:nvPr/>
              </p:nvSpPr>
              <p:spPr bwMode="auto">
                <a:xfrm>
                  <a:off x="3699" y="1923"/>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40" name="Freeform 594">
                  <a:extLst>
                    <a:ext uri="{FF2B5EF4-FFF2-40B4-BE49-F238E27FC236}">
                      <a16:creationId xmlns:a16="http://schemas.microsoft.com/office/drawing/2014/main" id="{6636C43E-0F70-E4E0-8651-779788227820}"/>
                    </a:ext>
                  </a:extLst>
                </p:cNvPr>
                <p:cNvSpPr>
                  <a:spLocks/>
                </p:cNvSpPr>
                <p:nvPr/>
              </p:nvSpPr>
              <p:spPr bwMode="auto">
                <a:xfrm>
                  <a:off x="3728" y="1988"/>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27" name="Group 595">
                <a:extLst>
                  <a:ext uri="{FF2B5EF4-FFF2-40B4-BE49-F238E27FC236}">
                    <a16:creationId xmlns:a16="http://schemas.microsoft.com/office/drawing/2014/main" id="{EB0CF82C-25FC-E186-9FE6-BD97A7C20FC9}"/>
                  </a:ext>
                </a:extLst>
              </p:cNvPr>
              <p:cNvGrpSpPr>
                <a:grpSpLocks/>
              </p:cNvGrpSpPr>
              <p:nvPr/>
            </p:nvGrpSpPr>
            <p:grpSpPr bwMode="auto">
              <a:xfrm>
                <a:off x="3754" y="2099"/>
                <a:ext cx="125" cy="253"/>
                <a:chOff x="3754" y="2099"/>
                <a:chExt cx="125" cy="253"/>
              </a:xfrm>
            </p:grpSpPr>
            <p:sp>
              <p:nvSpPr>
                <p:cNvPr id="86337" name="Freeform 596">
                  <a:extLst>
                    <a:ext uri="{FF2B5EF4-FFF2-40B4-BE49-F238E27FC236}">
                      <a16:creationId xmlns:a16="http://schemas.microsoft.com/office/drawing/2014/main" id="{7D017746-E0F0-32E8-9EF6-3CD037C09DBC}"/>
                    </a:ext>
                  </a:extLst>
                </p:cNvPr>
                <p:cNvSpPr>
                  <a:spLocks/>
                </p:cNvSpPr>
                <p:nvPr/>
              </p:nvSpPr>
              <p:spPr bwMode="auto">
                <a:xfrm>
                  <a:off x="3754" y="2099"/>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38" name="Freeform 597">
                  <a:extLst>
                    <a:ext uri="{FF2B5EF4-FFF2-40B4-BE49-F238E27FC236}">
                      <a16:creationId xmlns:a16="http://schemas.microsoft.com/office/drawing/2014/main" id="{830439E5-517E-E8F4-B80C-D6C3E99D256E}"/>
                    </a:ext>
                  </a:extLst>
                </p:cNvPr>
                <p:cNvSpPr>
                  <a:spLocks/>
                </p:cNvSpPr>
                <p:nvPr/>
              </p:nvSpPr>
              <p:spPr bwMode="auto">
                <a:xfrm>
                  <a:off x="3779" y="2176"/>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28" name="Group 598">
                <a:extLst>
                  <a:ext uri="{FF2B5EF4-FFF2-40B4-BE49-F238E27FC236}">
                    <a16:creationId xmlns:a16="http://schemas.microsoft.com/office/drawing/2014/main" id="{C12CCC08-C251-F8E9-D946-B26A675AA034}"/>
                  </a:ext>
                </a:extLst>
              </p:cNvPr>
              <p:cNvGrpSpPr>
                <a:grpSpLocks/>
              </p:cNvGrpSpPr>
              <p:nvPr/>
            </p:nvGrpSpPr>
            <p:grpSpPr bwMode="auto">
              <a:xfrm>
                <a:off x="3622" y="1774"/>
                <a:ext cx="125" cy="253"/>
                <a:chOff x="3622" y="1774"/>
                <a:chExt cx="125" cy="253"/>
              </a:xfrm>
            </p:grpSpPr>
            <p:sp>
              <p:nvSpPr>
                <p:cNvPr id="86335" name="Freeform 599">
                  <a:extLst>
                    <a:ext uri="{FF2B5EF4-FFF2-40B4-BE49-F238E27FC236}">
                      <a16:creationId xmlns:a16="http://schemas.microsoft.com/office/drawing/2014/main" id="{2DE9705F-F0D5-1735-EC0D-DCCB90C3E64A}"/>
                    </a:ext>
                  </a:extLst>
                </p:cNvPr>
                <p:cNvSpPr>
                  <a:spLocks/>
                </p:cNvSpPr>
                <p:nvPr/>
              </p:nvSpPr>
              <p:spPr bwMode="auto">
                <a:xfrm>
                  <a:off x="3622" y="1774"/>
                  <a:ext cx="125" cy="253"/>
                </a:xfrm>
                <a:custGeom>
                  <a:avLst/>
                  <a:gdLst>
                    <a:gd name="T0" fmla="*/ 120 w 125"/>
                    <a:gd name="T1" fmla="*/ 146 h 253"/>
                    <a:gd name="T2" fmla="*/ 124 w 125"/>
                    <a:gd name="T3" fmla="*/ 179 h 253"/>
                    <a:gd name="T4" fmla="*/ 118 w 125"/>
                    <a:gd name="T5" fmla="*/ 222 h 253"/>
                    <a:gd name="T6" fmla="*/ 112 w 125"/>
                    <a:gd name="T7" fmla="*/ 232 h 253"/>
                    <a:gd name="T8" fmla="*/ 104 w 125"/>
                    <a:gd name="T9" fmla="*/ 252 h 253"/>
                    <a:gd name="T10" fmla="*/ 66 w 125"/>
                    <a:gd name="T11" fmla="*/ 243 h 253"/>
                    <a:gd name="T12" fmla="*/ 31 w 125"/>
                    <a:gd name="T13" fmla="*/ 218 h 253"/>
                    <a:gd name="T14" fmla="*/ 18 w 125"/>
                    <a:gd name="T15" fmla="*/ 179 h 253"/>
                    <a:gd name="T16" fmla="*/ 6 w 125"/>
                    <a:gd name="T17" fmla="*/ 148 h 253"/>
                    <a:gd name="T18" fmla="*/ 0 w 125"/>
                    <a:gd name="T19" fmla="*/ 73 h 253"/>
                    <a:gd name="T20" fmla="*/ 9 w 125"/>
                    <a:gd name="T21" fmla="*/ 45 h 253"/>
                    <a:gd name="T22" fmla="*/ 25 w 125"/>
                    <a:gd name="T23" fmla="*/ 25 h 253"/>
                    <a:gd name="T24" fmla="*/ 55 w 125"/>
                    <a:gd name="T25" fmla="*/ 0 h 253"/>
                    <a:gd name="T26" fmla="*/ 86 w 125"/>
                    <a:gd name="T27" fmla="*/ 10 h 253"/>
                    <a:gd name="T28" fmla="*/ 102 w 125"/>
                    <a:gd name="T29" fmla="*/ 23 h 253"/>
                    <a:gd name="T30" fmla="*/ 111 w 125"/>
                    <a:gd name="T31" fmla="*/ 46 h 253"/>
                    <a:gd name="T32" fmla="*/ 121 w 125"/>
                    <a:gd name="T33" fmla="*/ 103 h 253"/>
                    <a:gd name="T34" fmla="*/ 121 w 125"/>
                    <a:gd name="T35" fmla="*/ 120 h 253"/>
                    <a:gd name="T36" fmla="*/ 120 w 125"/>
                    <a:gd name="T37" fmla="*/ 146 h 2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253"/>
                    <a:gd name="T59" fmla="*/ 125 w 125"/>
                    <a:gd name="T60" fmla="*/ 253 h 2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253">
                      <a:moveTo>
                        <a:pt x="120" y="146"/>
                      </a:moveTo>
                      <a:lnTo>
                        <a:pt x="124" y="179"/>
                      </a:lnTo>
                      <a:lnTo>
                        <a:pt x="118" y="222"/>
                      </a:lnTo>
                      <a:lnTo>
                        <a:pt x="112" y="232"/>
                      </a:lnTo>
                      <a:lnTo>
                        <a:pt x="104" y="252"/>
                      </a:lnTo>
                      <a:lnTo>
                        <a:pt x="66" y="243"/>
                      </a:lnTo>
                      <a:lnTo>
                        <a:pt x="31" y="218"/>
                      </a:lnTo>
                      <a:lnTo>
                        <a:pt x="18" y="179"/>
                      </a:lnTo>
                      <a:lnTo>
                        <a:pt x="6" y="148"/>
                      </a:lnTo>
                      <a:lnTo>
                        <a:pt x="0" y="73"/>
                      </a:lnTo>
                      <a:lnTo>
                        <a:pt x="9" y="45"/>
                      </a:lnTo>
                      <a:lnTo>
                        <a:pt x="25" y="25"/>
                      </a:lnTo>
                      <a:lnTo>
                        <a:pt x="55" y="0"/>
                      </a:lnTo>
                      <a:lnTo>
                        <a:pt x="86" y="10"/>
                      </a:lnTo>
                      <a:lnTo>
                        <a:pt x="102" y="23"/>
                      </a:lnTo>
                      <a:lnTo>
                        <a:pt x="111" y="46"/>
                      </a:lnTo>
                      <a:lnTo>
                        <a:pt x="121" y="103"/>
                      </a:lnTo>
                      <a:lnTo>
                        <a:pt x="121" y="120"/>
                      </a:lnTo>
                      <a:lnTo>
                        <a:pt x="120" y="14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36" name="Freeform 600">
                  <a:extLst>
                    <a:ext uri="{FF2B5EF4-FFF2-40B4-BE49-F238E27FC236}">
                      <a16:creationId xmlns:a16="http://schemas.microsoft.com/office/drawing/2014/main" id="{EF3F1B09-AA3D-1D29-F1B6-8D3FAF64C230}"/>
                    </a:ext>
                  </a:extLst>
                </p:cNvPr>
                <p:cNvSpPr>
                  <a:spLocks/>
                </p:cNvSpPr>
                <p:nvPr/>
              </p:nvSpPr>
              <p:spPr bwMode="auto">
                <a:xfrm>
                  <a:off x="3647" y="1851"/>
                  <a:ext cx="70" cy="140"/>
                </a:xfrm>
                <a:custGeom>
                  <a:avLst/>
                  <a:gdLst>
                    <a:gd name="T0" fmla="*/ 28 w 70"/>
                    <a:gd name="T1" fmla="*/ 0 h 140"/>
                    <a:gd name="T2" fmla="*/ 46 w 70"/>
                    <a:gd name="T3" fmla="*/ 4 h 140"/>
                    <a:gd name="T4" fmla="*/ 57 w 70"/>
                    <a:gd name="T5" fmla="*/ 35 h 140"/>
                    <a:gd name="T6" fmla="*/ 69 w 70"/>
                    <a:gd name="T7" fmla="*/ 82 h 140"/>
                    <a:gd name="T8" fmla="*/ 61 w 70"/>
                    <a:gd name="T9" fmla="*/ 135 h 140"/>
                    <a:gd name="T10" fmla="*/ 43 w 70"/>
                    <a:gd name="T11" fmla="*/ 139 h 140"/>
                    <a:gd name="T12" fmla="*/ 12 w 70"/>
                    <a:gd name="T13" fmla="*/ 96 h 140"/>
                    <a:gd name="T14" fmla="*/ 6 w 70"/>
                    <a:gd name="T15" fmla="*/ 72 h 140"/>
                    <a:gd name="T16" fmla="*/ 0 w 70"/>
                    <a:gd name="T17" fmla="*/ 49 h 140"/>
                    <a:gd name="T18" fmla="*/ 10 w 70"/>
                    <a:gd name="T19" fmla="*/ 4 h 140"/>
                    <a:gd name="T20" fmla="*/ 28 w 70"/>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0"/>
                    <a:gd name="T35" fmla="*/ 70 w 7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0">
                      <a:moveTo>
                        <a:pt x="28" y="0"/>
                      </a:moveTo>
                      <a:lnTo>
                        <a:pt x="46" y="4"/>
                      </a:lnTo>
                      <a:lnTo>
                        <a:pt x="57" y="35"/>
                      </a:lnTo>
                      <a:lnTo>
                        <a:pt x="69" y="82"/>
                      </a:lnTo>
                      <a:lnTo>
                        <a:pt x="61" y="135"/>
                      </a:lnTo>
                      <a:lnTo>
                        <a:pt x="43" y="139"/>
                      </a:lnTo>
                      <a:lnTo>
                        <a:pt x="12" y="96"/>
                      </a:lnTo>
                      <a:lnTo>
                        <a:pt x="6" y="72"/>
                      </a:lnTo>
                      <a:lnTo>
                        <a:pt x="0" y="49"/>
                      </a:lnTo>
                      <a:lnTo>
                        <a:pt x="10" y="4"/>
                      </a:lnTo>
                      <a:lnTo>
                        <a:pt x="2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29" name="Group 601">
                <a:extLst>
                  <a:ext uri="{FF2B5EF4-FFF2-40B4-BE49-F238E27FC236}">
                    <a16:creationId xmlns:a16="http://schemas.microsoft.com/office/drawing/2014/main" id="{8953D7F9-2D7D-BA7E-44B1-4D878BAC65DF}"/>
                  </a:ext>
                </a:extLst>
              </p:cNvPr>
              <p:cNvGrpSpPr>
                <a:grpSpLocks/>
              </p:cNvGrpSpPr>
              <p:nvPr/>
            </p:nvGrpSpPr>
            <p:grpSpPr bwMode="auto">
              <a:xfrm>
                <a:off x="3627" y="1609"/>
                <a:ext cx="173" cy="204"/>
                <a:chOff x="3627" y="1609"/>
                <a:chExt cx="173" cy="204"/>
              </a:xfrm>
            </p:grpSpPr>
            <p:sp>
              <p:nvSpPr>
                <p:cNvPr id="86333" name="Freeform 602">
                  <a:extLst>
                    <a:ext uri="{FF2B5EF4-FFF2-40B4-BE49-F238E27FC236}">
                      <a16:creationId xmlns:a16="http://schemas.microsoft.com/office/drawing/2014/main" id="{635FA9F3-5D5B-CF0C-0B4E-031D82523720}"/>
                    </a:ext>
                  </a:extLst>
                </p:cNvPr>
                <p:cNvSpPr>
                  <a:spLocks/>
                </p:cNvSpPr>
                <p:nvPr/>
              </p:nvSpPr>
              <p:spPr bwMode="auto">
                <a:xfrm>
                  <a:off x="3627" y="1609"/>
                  <a:ext cx="173" cy="204"/>
                </a:xfrm>
                <a:custGeom>
                  <a:avLst/>
                  <a:gdLst>
                    <a:gd name="T0" fmla="*/ 163 w 173"/>
                    <a:gd name="T1" fmla="*/ 113 h 204"/>
                    <a:gd name="T2" fmla="*/ 163 w 173"/>
                    <a:gd name="T3" fmla="*/ 139 h 204"/>
                    <a:gd name="T4" fmla="*/ 148 w 173"/>
                    <a:gd name="T5" fmla="*/ 177 h 204"/>
                    <a:gd name="T6" fmla="*/ 138 w 173"/>
                    <a:gd name="T7" fmla="*/ 187 h 204"/>
                    <a:gd name="T8" fmla="*/ 125 w 173"/>
                    <a:gd name="T9" fmla="*/ 203 h 204"/>
                    <a:gd name="T10" fmla="*/ 71 w 173"/>
                    <a:gd name="T11" fmla="*/ 203 h 204"/>
                    <a:gd name="T12" fmla="*/ 24 w 173"/>
                    <a:gd name="T13" fmla="*/ 187 h 204"/>
                    <a:gd name="T14" fmla="*/ 11 w 173"/>
                    <a:gd name="T15" fmla="*/ 156 h 204"/>
                    <a:gd name="T16" fmla="*/ 0 w 173"/>
                    <a:gd name="T17" fmla="*/ 132 h 204"/>
                    <a:gd name="T18" fmla="*/ 2 w 173"/>
                    <a:gd name="T19" fmla="*/ 70 h 204"/>
                    <a:gd name="T20" fmla="*/ 20 w 173"/>
                    <a:gd name="T21" fmla="*/ 46 h 204"/>
                    <a:gd name="T22" fmla="*/ 45 w 173"/>
                    <a:gd name="T23" fmla="*/ 25 h 204"/>
                    <a:gd name="T24" fmla="*/ 93 w 173"/>
                    <a:gd name="T25" fmla="*/ 0 h 204"/>
                    <a:gd name="T26" fmla="*/ 136 w 173"/>
                    <a:gd name="T27" fmla="*/ 3 h 204"/>
                    <a:gd name="T28" fmla="*/ 156 w 173"/>
                    <a:gd name="T29" fmla="*/ 12 h 204"/>
                    <a:gd name="T30" fmla="*/ 166 w 173"/>
                    <a:gd name="T31" fmla="*/ 29 h 204"/>
                    <a:gd name="T32" fmla="*/ 172 w 173"/>
                    <a:gd name="T33" fmla="*/ 76 h 204"/>
                    <a:gd name="T34" fmla="*/ 169 w 173"/>
                    <a:gd name="T35" fmla="*/ 90 h 204"/>
                    <a:gd name="T36" fmla="*/ 163 w 173"/>
                    <a:gd name="T37" fmla="*/ 113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04"/>
                    <a:gd name="T59" fmla="*/ 173 w 17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04">
                      <a:moveTo>
                        <a:pt x="163" y="113"/>
                      </a:moveTo>
                      <a:lnTo>
                        <a:pt x="163" y="139"/>
                      </a:lnTo>
                      <a:lnTo>
                        <a:pt x="148" y="177"/>
                      </a:lnTo>
                      <a:lnTo>
                        <a:pt x="138" y="187"/>
                      </a:lnTo>
                      <a:lnTo>
                        <a:pt x="125" y="203"/>
                      </a:lnTo>
                      <a:lnTo>
                        <a:pt x="71" y="203"/>
                      </a:lnTo>
                      <a:lnTo>
                        <a:pt x="24" y="187"/>
                      </a:lnTo>
                      <a:lnTo>
                        <a:pt x="11" y="156"/>
                      </a:lnTo>
                      <a:lnTo>
                        <a:pt x="0" y="132"/>
                      </a:lnTo>
                      <a:lnTo>
                        <a:pt x="2" y="70"/>
                      </a:lnTo>
                      <a:lnTo>
                        <a:pt x="20" y="46"/>
                      </a:lnTo>
                      <a:lnTo>
                        <a:pt x="45" y="25"/>
                      </a:lnTo>
                      <a:lnTo>
                        <a:pt x="93" y="0"/>
                      </a:lnTo>
                      <a:lnTo>
                        <a:pt x="136" y="3"/>
                      </a:lnTo>
                      <a:lnTo>
                        <a:pt x="156" y="12"/>
                      </a:lnTo>
                      <a:lnTo>
                        <a:pt x="166" y="29"/>
                      </a:lnTo>
                      <a:lnTo>
                        <a:pt x="172" y="76"/>
                      </a:lnTo>
                      <a:lnTo>
                        <a:pt x="169" y="90"/>
                      </a:lnTo>
                      <a:lnTo>
                        <a:pt x="163" y="11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34" name="Freeform 603">
                  <a:extLst>
                    <a:ext uri="{FF2B5EF4-FFF2-40B4-BE49-F238E27FC236}">
                      <a16:creationId xmlns:a16="http://schemas.microsoft.com/office/drawing/2014/main" id="{F46785F7-A76F-F1A2-1B15-EC0553085665}"/>
                    </a:ext>
                  </a:extLst>
                </p:cNvPr>
                <p:cNvSpPr>
                  <a:spLocks/>
                </p:cNvSpPr>
                <p:nvPr/>
              </p:nvSpPr>
              <p:spPr bwMode="auto">
                <a:xfrm>
                  <a:off x="3656" y="1674"/>
                  <a:ext cx="95" cy="117"/>
                </a:xfrm>
                <a:custGeom>
                  <a:avLst/>
                  <a:gdLst>
                    <a:gd name="T0" fmla="*/ 48 w 95"/>
                    <a:gd name="T1" fmla="*/ 0 h 117"/>
                    <a:gd name="T2" fmla="*/ 72 w 95"/>
                    <a:gd name="T3" fmla="*/ 1 h 117"/>
                    <a:gd name="T4" fmla="*/ 84 w 95"/>
                    <a:gd name="T5" fmla="*/ 25 h 117"/>
                    <a:gd name="T6" fmla="*/ 94 w 95"/>
                    <a:gd name="T7" fmla="*/ 63 h 117"/>
                    <a:gd name="T8" fmla="*/ 75 w 95"/>
                    <a:gd name="T9" fmla="*/ 109 h 117"/>
                    <a:gd name="T10" fmla="*/ 47 w 95"/>
                    <a:gd name="T11" fmla="*/ 116 h 117"/>
                    <a:gd name="T12" fmla="*/ 9 w 95"/>
                    <a:gd name="T13" fmla="*/ 84 h 117"/>
                    <a:gd name="T14" fmla="*/ 4 w 95"/>
                    <a:gd name="T15" fmla="*/ 64 h 117"/>
                    <a:gd name="T16" fmla="*/ 0 w 95"/>
                    <a:gd name="T17" fmla="*/ 46 h 117"/>
                    <a:gd name="T18" fmla="*/ 20 w 95"/>
                    <a:gd name="T19" fmla="*/ 7 h 117"/>
                    <a:gd name="T20" fmla="*/ 48 w 95"/>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7"/>
                    <a:gd name="T35" fmla="*/ 95 w 95"/>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7">
                      <a:moveTo>
                        <a:pt x="48" y="0"/>
                      </a:moveTo>
                      <a:lnTo>
                        <a:pt x="72" y="1"/>
                      </a:lnTo>
                      <a:lnTo>
                        <a:pt x="84" y="25"/>
                      </a:lnTo>
                      <a:lnTo>
                        <a:pt x="94" y="63"/>
                      </a:lnTo>
                      <a:lnTo>
                        <a:pt x="75" y="109"/>
                      </a:lnTo>
                      <a:lnTo>
                        <a:pt x="47" y="116"/>
                      </a:lnTo>
                      <a:lnTo>
                        <a:pt x="9" y="84"/>
                      </a:lnTo>
                      <a:lnTo>
                        <a:pt x="4" y="64"/>
                      </a:lnTo>
                      <a:lnTo>
                        <a:pt x="0" y="46"/>
                      </a:lnTo>
                      <a:lnTo>
                        <a:pt x="20" y="7"/>
                      </a:lnTo>
                      <a:lnTo>
                        <a:pt x="48"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330" name="Group 604">
                <a:extLst>
                  <a:ext uri="{FF2B5EF4-FFF2-40B4-BE49-F238E27FC236}">
                    <a16:creationId xmlns:a16="http://schemas.microsoft.com/office/drawing/2014/main" id="{24635BE4-65ED-4186-3259-87A391E6114A}"/>
                  </a:ext>
                </a:extLst>
              </p:cNvPr>
              <p:cNvGrpSpPr>
                <a:grpSpLocks/>
              </p:cNvGrpSpPr>
              <p:nvPr/>
            </p:nvGrpSpPr>
            <p:grpSpPr bwMode="auto">
              <a:xfrm>
                <a:off x="3569" y="1694"/>
                <a:ext cx="90" cy="251"/>
                <a:chOff x="3569" y="1694"/>
                <a:chExt cx="90" cy="251"/>
              </a:xfrm>
            </p:grpSpPr>
            <p:sp>
              <p:nvSpPr>
                <p:cNvPr id="86331" name="Freeform 605">
                  <a:extLst>
                    <a:ext uri="{FF2B5EF4-FFF2-40B4-BE49-F238E27FC236}">
                      <a16:creationId xmlns:a16="http://schemas.microsoft.com/office/drawing/2014/main" id="{4540192B-4ACC-BC8F-703A-AFF192295259}"/>
                    </a:ext>
                  </a:extLst>
                </p:cNvPr>
                <p:cNvSpPr>
                  <a:spLocks/>
                </p:cNvSpPr>
                <p:nvPr/>
              </p:nvSpPr>
              <p:spPr bwMode="auto">
                <a:xfrm>
                  <a:off x="3569" y="1694"/>
                  <a:ext cx="90" cy="251"/>
                </a:xfrm>
                <a:custGeom>
                  <a:avLst/>
                  <a:gdLst>
                    <a:gd name="T0" fmla="*/ 84 w 90"/>
                    <a:gd name="T1" fmla="*/ 148 h 251"/>
                    <a:gd name="T2" fmla="*/ 89 w 90"/>
                    <a:gd name="T3" fmla="*/ 181 h 251"/>
                    <a:gd name="T4" fmla="*/ 89 w 90"/>
                    <a:gd name="T5" fmla="*/ 223 h 251"/>
                    <a:gd name="T6" fmla="*/ 86 w 90"/>
                    <a:gd name="T7" fmla="*/ 232 h 251"/>
                    <a:gd name="T8" fmla="*/ 83 w 90"/>
                    <a:gd name="T9" fmla="*/ 250 h 251"/>
                    <a:gd name="T10" fmla="*/ 58 w 90"/>
                    <a:gd name="T11" fmla="*/ 239 h 251"/>
                    <a:gd name="T12" fmla="*/ 32 w 90"/>
                    <a:gd name="T13" fmla="*/ 211 h 251"/>
                    <a:gd name="T14" fmla="*/ 21 w 90"/>
                    <a:gd name="T15" fmla="*/ 172 h 251"/>
                    <a:gd name="T16" fmla="*/ 10 w 90"/>
                    <a:gd name="T17" fmla="*/ 140 h 251"/>
                    <a:gd name="T18" fmla="*/ 0 w 90"/>
                    <a:gd name="T19" fmla="*/ 67 h 251"/>
                    <a:gd name="T20" fmla="*/ 4 w 90"/>
                    <a:gd name="T21" fmla="*/ 40 h 251"/>
                    <a:gd name="T22" fmla="*/ 12 w 90"/>
                    <a:gd name="T23" fmla="*/ 21 h 251"/>
                    <a:gd name="T24" fmla="*/ 29 w 90"/>
                    <a:gd name="T25" fmla="*/ 0 h 251"/>
                    <a:gd name="T26" fmla="*/ 51 w 90"/>
                    <a:gd name="T27" fmla="*/ 12 h 251"/>
                    <a:gd name="T28" fmla="*/ 61 w 90"/>
                    <a:gd name="T29" fmla="*/ 26 h 251"/>
                    <a:gd name="T30" fmla="*/ 70 w 90"/>
                    <a:gd name="T31" fmla="*/ 49 h 251"/>
                    <a:gd name="T32" fmla="*/ 81 w 90"/>
                    <a:gd name="T33" fmla="*/ 106 h 251"/>
                    <a:gd name="T34" fmla="*/ 83 w 90"/>
                    <a:gd name="T35" fmla="*/ 122 h 251"/>
                    <a:gd name="T36" fmla="*/ 84 w 90"/>
                    <a:gd name="T37" fmla="*/ 148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251"/>
                    <a:gd name="T59" fmla="*/ 90 w 90"/>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251">
                      <a:moveTo>
                        <a:pt x="84" y="148"/>
                      </a:moveTo>
                      <a:lnTo>
                        <a:pt x="89" y="181"/>
                      </a:lnTo>
                      <a:lnTo>
                        <a:pt x="89" y="223"/>
                      </a:lnTo>
                      <a:lnTo>
                        <a:pt x="86" y="232"/>
                      </a:lnTo>
                      <a:lnTo>
                        <a:pt x="83" y="250"/>
                      </a:lnTo>
                      <a:lnTo>
                        <a:pt x="58" y="239"/>
                      </a:lnTo>
                      <a:lnTo>
                        <a:pt x="32" y="211"/>
                      </a:lnTo>
                      <a:lnTo>
                        <a:pt x="21" y="172"/>
                      </a:lnTo>
                      <a:lnTo>
                        <a:pt x="10" y="140"/>
                      </a:lnTo>
                      <a:lnTo>
                        <a:pt x="0" y="67"/>
                      </a:lnTo>
                      <a:lnTo>
                        <a:pt x="4" y="40"/>
                      </a:lnTo>
                      <a:lnTo>
                        <a:pt x="12" y="21"/>
                      </a:lnTo>
                      <a:lnTo>
                        <a:pt x="29" y="0"/>
                      </a:lnTo>
                      <a:lnTo>
                        <a:pt x="51" y="12"/>
                      </a:lnTo>
                      <a:lnTo>
                        <a:pt x="61" y="26"/>
                      </a:lnTo>
                      <a:lnTo>
                        <a:pt x="70" y="49"/>
                      </a:lnTo>
                      <a:lnTo>
                        <a:pt x="81" y="106"/>
                      </a:lnTo>
                      <a:lnTo>
                        <a:pt x="83" y="122"/>
                      </a:lnTo>
                      <a:lnTo>
                        <a:pt x="84" y="148"/>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332" name="Freeform 606">
                  <a:extLst>
                    <a:ext uri="{FF2B5EF4-FFF2-40B4-BE49-F238E27FC236}">
                      <a16:creationId xmlns:a16="http://schemas.microsoft.com/office/drawing/2014/main" id="{9DC23D2A-39A5-AB36-F1C2-D6175A886F4A}"/>
                    </a:ext>
                  </a:extLst>
                </p:cNvPr>
                <p:cNvSpPr>
                  <a:spLocks/>
                </p:cNvSpPr>
                <p:nvPr/>
              </p:nvSpPr>
              <p:spPr bwMode="auto">
                <a:xfrm>
                  <a:off x="3590" y="1768"/>
                  <a:ext cx="48" cy="139"/>
                </a:xfrm>
                <a:custGeom>
                  <a:avLst/>
                  <a:gdLst>
                    <a:gd name="T0" fmla="*/ 14 w 48"/>
                    <a:gd name="T1" fmla="*/ 0 h 139"/>
                    <a:gd name="T2" fmla="*/ 26 w 48"/>
                    <a:gd name="T3" fmla="*/ 6 h 139"/>
                    <a:gd name="T4" fmla="*/ 36 w 48"/>
                    <a:gd name="T5" fmla="*/ 37 h 139"/>
                    <a:gd name="T6" fmla="*/ 47 w 48"/>
                    <a:gd name="T7" fmla="*/ 85 h 139"/>
                    <a:gd name="T8" fmla="*/ 47 w 48"/>
                    <a:gd name="T9" fmla="*/ 135 h 139"/>
                    <a:gd name="T10" fmla="*/ 36 w 48"/>
                    <a:gd name="T11" fmla="*/ 138 h 139"/>
                    <a:gd name="T12" fmla="*/ 11 w 48"/>
                    <a:gd name="T13" fmla="*/ 94 h 139"/>
                    <a:gd name="T14" fmla="*/ 5 w 48"/>
                    <a:gd name="T15" fmla="*/ 69 h 139"/>
                    <a:gd name="T16" fmla="*/ 0 w 48"/>
                    <a:gd name="T17" fmla="*/ 46 h 139"/>
                    <a:gd name="T18" fmla="*/ 2 w 48"/>
                    <a:gd name="T19" fmla="*/ 3 h 139"/>
                    <a:gd name="T20" fmla="*/ 14 w 48"/>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39"/>
                    <a:gd name="T35" fmla="*/ 48 w 48"/>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39">
                      <a:moveTo>
                        <a:pt x="14" y="0"/>
                      </a:moveTo>
                      <a:lnTo>
                        <a:pt x="26" y="6"/>
                      </a:lnTo>
                      <a:lnTo>
                        <a:pt x="36" y="37"/>
                      </a:lnTo>
                      <a:lnTo>
                        <a:pt x="47" y="85"/>
                      </a:lnTo>
                      <a:lnTo>
                        <a:pt x="47" y="135"/>
                      </a:lnTo>
                      <a:lnTo>
                        <a:pt x="36" y="138"/>
                      </a:lnTo>
                      <a:lnTo>
                        <a:pt x="11" y="94"/>
                      </a:lnTo>
                      <a:lnTo>
                        <a:pt x="5" y="69"/>
                      </a:lnTo>
                      <a:lnTo>
                        <a:pt x="0" y="46"/>
                      </a:lnTo>
                      <a:lnTo>
                        <a:pt x="2" y="3"/>
                      </a:lnTo>
                      <a:lnTo>
                        <a:pt x="14" y="0"/>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grpSp>
      <p:grpSp>
        <p:nvGrpSpPr>
          <p:cNvPr id="86136" name="Group 607">
            <a:extLst>
              <a:ext uri="{FF2B5EF4-FFF2-40B4-BE49-F238E27FC236}">
                <a16:creationId xmlns:a16="http://schemas.microsoft.com/office/drawing/2014/main" id="{1CE9B726-7D43-83C3-6812-F4E02DD9153A}"/>
              </a:ext>
            </a:extLst>
          </p:cNvPr>
          <p:cNvGrpSpPr>
            <a:grpSpLocks/>
          </p:cNvGrpSpPr>
          <p:nvPr/>
        </p:nvGrpSpPr>
        <p:grpSpPr bwMode="auto">
          <a:xfrm>
            <a:off x="5233989" y="1630364"/>
            <a:ext cx="1843087" cy="1584325"/>
            <a:chOff x="2385" y="787"/>
            <a:chExt cx="1337" cy="1174"/>
          </a:xfrm>
        </p:grpSpPr>
        <p:grpSp>
          <p:nvGrpSpPr>
            <p:cNvPr id="86170" name="Group 608">
              <a:extLst>
                <a:ext uri="{FF2B5EF4-FFF2-40B4-BE49-F238E27FC236}">
                  <a16:creationId xmlns:a16="http://schemas.microsoft.com/office/drawing/2014/main" id="{2B821B20-93D6-810F-9909-71B4F3B98331}"/>
                </a:ext>
              </a:extLst>
            </p:cNvPr>
            <p:cNvGrpSpPr>
              <a:grpSpLocks/>
            </p:cNvGrpSpPr>
            <p:nvPr/>
          </p:nvGrpSpPr>
          <p:grpSpPr bwMode="auto">
            <a:xfrm>
              <a:off x="2912" y="787"/>
              <a:ext cx="499" cy="424"/>
              <a:chOff x="2912" y="787"/>
              <a:chExt cx="499" cy="424"/>
            </a:xfrm>
          </p:grpSpPr>
          <p:sp>
            <p:nvSpPr>
              <p:cNvPr id="86313" name="Oval 609">
                <a:extLst>
                  <a:ext uri="{FF2B5EF4-FFF2-40B4-BE49-F238E27FC236}">
                    <a16:creationId xmlns:a16="http://schemas.microsoft.com/office/drawing/2014/main" id="{59584482-7D03-2016-0B6F-962713FCEA8A}"/>
                  </a:ext>
                </a:extLst>
              </p:cNvPr>
              <p:cNvSpPr>
                <a:spLocks noChangeArrowheads="1"/>
              </p:cNvSpPr>
              <p:nvPr/>
            </p:nvSpPr>
            <p:spPr bwMode="auto">
              <a:xfrm>
                <a:off x="3117" y="1021"/>
                <a:ext cx="215" cy="19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14" name="Oval 610">
                <a:extLst>
                  <a:ext uri="{FF2B5EF4-FFF2-40B4-BE49-F238E27FC236}">
                    <a16:creationId xmlns:a16="http://schemas.microsoft.com/office/drawing/2014/main" id="{F1A6D2D1-ED61-FFB5-3CDB-9BA7CA9E2751}"/>
                  </a:ext>
                </a:extLst>
              </p:cNvPr>
              <p:cNvSpPr>
                <a:spLocks noChangeArrowheads="1"/>
              </p:cNvSpPr>
              <p:nvPr/>
            </p:nvSpPr>
            <p:spPr bwMode="auto">
              <a:xfrm>
                <a:off x="3201" y="853"/>
                <a:ext cx="154"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15" name="Oval 611">
                <a:extLst>
                  <a:ext uri="{FF2B5EF4-FFF2-40B4-BE49-F238E27FC236}">
                    <a16:creationId xmlns:a16="http://schemas.microsoft.com/office/drawing/2014/main" id="{02DF6582-C67F-269B-0E73-5F0AA73CA845}"/>
                  </a:ext>
                </a:extLst>
              </p:cNvPr>
              <p:cNvSpPr>
                <a:spLocks noChangeArrowheads="1"/>
              </p:cNvSpPr>
              <p:nvPr/>
            </p:nvSpPr>
            <p:spPr bwMode="auto">
              <a:xfrm>
                <a:off x="2961" y="791"/>
                <a:ext cx="133"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16" name="Oval 612">
                <a:extLst>
                  <a:ext uri="{FF2B5EF4-FFF2-40B4-BE49-F238E27FC236}">
                    <a16:creationId xmlns:a16="http://schemas.microsoft.com/office/drawing/2014/main" id="{1CC2CC5F-EB71-EC78-8291-A468923738C1}"/>
                  </a:ext>
                </a:extLst>
              </p:cNvPr>
              <p:cNvSpPr>
                <a:spLocks noChangeArrowheads="1"/>
              </p:cNvSpPr>
              <p:nvPr/>
            </p:nvSpPr>
            <p:spPr bwMode="auto">
              <a:xfrm>
                <a:off x="2912" y="863"/>
                <a:ext cx="215" cy="18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17" name="Oval 613">
                <a:extLst>
                  <a:ext uri="{FF2B5EF4-FFF2-40B4-BE49-F238E27FC236}">
                    <a16:creationId xmlns:a16="http://schemas.microsoft.com/office/drawing/2014/main" id="{6C506EC0-1ABC-5DF7-816C-0E936964FFDE}"/>
                  </a:ext>
                </a:extLst>
              </p:cNvPr>
              <p:cNvSpPr>
                <a:spLocks noChangeArrowheads="1"/>
              </p:cNvSpPr>
              <p:nvPr/>
            </p:nvSpPr>
            <p:spPr bwMode="auto">
              <a:xfrm>
                <a:off x="3083" y="787"/>
                <a:ext cx="156"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18" name="Oval 614">
                <a:extLst>
                  <a:ext uri="{FF2B5EF4-FFF2-40B4-BE49-F238E27FC236}">
                    <a16:creationId xmlns:a16="http://schemas.microsoft.com/office/drawing/2014/main" id="{4A0A35D4-0422-93EE-82C9-EB5EAA02EC2E}"/>
                  </a:ext>
                </a:extLst>
              </p:cNvPr>
              <p:cNvSpPr>
                <a:spLocks noChangeArrowheads="1"/>
              </p:cNvSpPr>
              <p:nvPr/>
            </p:nvSpPr>
            <p:spPr bwMode="auto">
              <a:xfrm>
                <a:off x="2974" y="1008"/>
                <a:ext cx="180"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19" name="Oval 615">
                <a:extLst>
                  <a:ext uri="{FF2B5EF4-FFF2-40B4-BE49-F238E27FC236}">
                    <a16:creationId xmlns:a16="http://schemas.microsoft.com/office/drawing/2014/main" id="{0282A38B-4683-B128-9EB4-14BE8AD957F5}"/>
                  </a:ext>
                </a:extLst>
              </p:cNvPr>
              <p:cNvSpPr>
                <a:spLocks noChangeArrowheads="1"/>
              </p:cNvSpPr>
              <p:nvPr/>
            </p:nvSpPr>
            <p:spPr bwMode="auto">
              <a:xfrm>
                <a:off x="3232" y="1003"/>
                <a:ext cx="179"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20" name="Oval 616">
                <a:extLst>
                  <a:ext uri="{FF2B5EF4-FFF2-40B4-BE49-F238E27FC236}">
                    <a16:creationId xmlns:a16="http://schemas.microsoft.com/office/drawing/2014/main" id="{764FA95B-9AF0-B490-F843-6964924050EC}"/>
                  </a:ext>
                </a:extLst>
              </p:cNvPr>
              <p:cNvSpPr>
                <a:spLocks noChangeArrowheads="1"/>
              </p:cNvSpPr>
              <p:nvPr/>
            </p:nvSpPr>
            <p:spPr bwMode="auto">
              <a:xfrm>
                <a:off x="3106" y="918"/>
                <a:ext cx="144"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71" name="Group 617">
              <a:extLst>
                <a:ext uri="{FF2B5EF4-FFF2-40B4-BE49-F238E27FC236}">
                  <a16:creationId xmlns:a16="http://schemas.microsoft.com/office/drawing/2014/main" id="{8E6DE5C3-798F-131B-E0E1-6739FBD45831}"/>
                </a:ext>
              </a:extLst>
            </p:cNvPr>
            <p:cNvGrpSpPr>
              <a:grpSpLocks/>
            </p:cNvGrpSpPr>
            <p:nvPr/>
          </p:nvGrpSpPr>
          <p:grpSpPr bwMode="auto">
            <a:xfrm>
              <a:off x="2888" y="1010"/>
              <a:ext cx="473" cy="444"/>
              <a:chOff x="2888" y="1010"/>
              <a:chExt cx="473" cy="444"/>
            </a:xfrm>
          </p:grpSpPr>
          <p:sp>
            <p:nvSpPr>
              <p:cNvPr id="86305" name="Oval 618">
                <a:extLst>
                  <a:ext uri="{FF2B5EF4-FFF2-40B4-BE49-F238E27FC236}">
                    <a16:creationId xmlns:a16="http://schemas.microsoft.com/office/drawing/2014/main" id="{76A7F87F-41C7-666B-2EF3-7BCBA0757800}"/>
                  </a:ext>
                </a:extLst>
              </p:cNvPr>
              <p:cNvSpPr>
                <a:spLocks noChangeArrowheads="1"/>
              </p:cNvSpPr>
              <p:nvPr/>
            </p:nvSpPr>
            <p:spPr bwMode="auto">
              <a:xfrm rot="660000">
                <a:off x="3056" y="1264"/>
                <a:ext cx="216" cy="19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06" name="Oval 619">
                <a:extLst>
                  <a:ext uri="{FF2B5EF4-FFF2-40B4-BE49-F238E27FC236}">
                    <a16:creationId xmlns:a16="http://schemas.microsoft.com/office/drawing/2014/main" id="{F675FA02-8EDD-C473-E4DE-4D214D2570DE}"/>
                  </a:ext>
                </a:extLst>
              </p:cNvPr>
              <p:cNvSpPr>
                <a:spLocks noChangeArrowheads="1"/>
              </p:cNvSpPr>
              <p:nvPr/>
            </p:nvSpPr>
            <p:spPr bwMode="auto">
              <a:xfrm rot="660000">
                <a:off x="3177" y="1109"/>
                <a:ext cx="155"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07" name="Oval 620">
                <a:extLst>
                  <a:ext uri="{FF2B5EF4-FFF2-40B4-BE49-F238E27FC236}">
                    <a16:creationId xmlns:a16="http://schemas.microsoft.com/office/drawing/2014/main" id="{ADFA47D5-3802-D31A-2F71-08244BA22C77}"/>
                  </a:ext>
                </a:extLst>
              </p:cNvPr>
              <p:cNvSpPr>
                <a:spLocks noChangeArrowheads="1"/>
              </p:cNvSpPr>
              <p:nvPr/>
            </p:nvSpPr>
            <p:spPr bwMode="auto">
              <a:xfrm rot="660000">
                <a:off x="2996" y="1010"/>
                <a:ext cx="134"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08" name="Oval 621">
                <a:extLst>
                  <a:ext uri="{FF2B5EF4-FFF2-40B4-BE49-F238E27FC236}">
                    <a16:creationId xmlns:a16="http://schemas.microsoft.com/office/drawing/2014/main" id="{F6D01B90-3F53-E546-4920-361A7860CA5A}"/>
                  </a:ext>
                </a:extLst>
              </p:cNvPr>
              <p:cNvSpPr>
                <a:spLocks noChangeArrowheads="1"/>
              </p:cNvSpPr>
              <p:nvPr/>
            </p:nvSpPr>
            <p:spPr bwMode="auto">
              <a:xfrm rot="660000">
                <a:off x="2888" y="1071"/>
                <a:ext cx="216" cy="18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09" name="Oval 622">
                <a:extLst>
                  <a:ext uri="{FF2B5EF4-FFF2-40B4-BE49-F238E27FC236}">
                    <a16:creationId xmlns:a16="http://schemas.microsoft.com/office/drawing/2014/main" id="{C18CD0F7-0783-B0D6-9327-B7956EBCCC32}"/>
                  </a:ext>
                </a:extLst>
              </p:cNvPr>
              <p:cNvSpPr>
                <a:spLocks noChangeArrowheads="1"/>
              </p:cNvSpPr>
              <p:nvPr/>
            </p:nvSpPr>
            <p:spPr bwMode="auto">
              <a:xfrm rot="660000">
                <a:off x="3074" y="1023"/>
                <a:ext cx="157"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10" name="Oval 623">
                <a:extLst>
                  <a:ext uri="{FF2B5EF4-FFF2-40B4-BE49-F238E27FC236}">
                    <a16:creationId xmlns:a16="http://schemas.microsoft.com/office/drawing/2014/main" id="{DF50FE66-3800-7A30-4ECE-6842056B340E}"/>
                  </a:ext>
                </a:extLst>
              </p:cNvPr>
              <p:cNvSpPr>
                <a:spLocks noChangeArrowheads="1"/>
              </p:cNvSpPr>
              <p:nvPr/>
            </p:nvSpPr>
            <p:spPr bwMode="auto">
              <a:xfrm rot="660000">
                <a:off x="2926" y="1222"/>
                <a:ext cx="182"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11" name="Oval 624">
                <a:extLst>
                  <a:ext uri="{FF2B5EF4-FFF2-40B4-BE49-F238E27FC236}">
                    <a16:creationId xmlns:a16="http://schemas.microsoft.com/office/drawing/2014/main" id="{EFACD6C7-AE9C-39C4-CC5D-722ED5B7F0E4}"/>
                  </a:ext>
                </a:extLst>
              </p:cNvPr>
              <p:cNvSpPr>
                <a:spLocks noChangeArrowheads="1"/>
              </p:cNvSpPr>
              <p:nvPr/>
            </p:nvSpPr>
            <p:spPr bwMode="auto">
              <a:xfrm rot="660000">
                <a:off x="3182" y="1265"/>
                <a:ext cx="179"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12" name="Oval 625">
                <a:extLst>
                  <a:ext uri="{FF2B5EF4-FFF2-40B4-BE49-F238E27FC236}">
                    <a16:creationId xmlns:a16="http://schemas.microsoft.com/office/drawing/2014/main" id="{7696BDFF-CA23-45AE-AE37-7249C99591C6}"/>
                  </a:ext>
                </a:extLst>
              </p:cNvPr>
              <p:cNvSpPr>
                <a:spLocks noChangeArrowheads="1"/>
              </p:cNvSpPr>
              <p:nvPr/>
            </p:nvSpPr>
            <p:spPr bwMode="auto">
              <a:xfrm rot="660000">
                <a:off x="3068" y="1154"/>
                <a:ext cx="145"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72" name="Group 626">
              <a:extLst>
                <a:ext uri="{FF2B5EF4-FFF2-40B4-BE49-F238E27FC236}">
                  <a16:creationId xmlns:a16="http://schemas.microsoft.com/office/drawing/2014/main" id="{5A5544CA-0837-646F-19A4-3F9435DEFDAE}"/>
                </a:ext>
              </a:extLst>
            </p:cNvPr>
            <p:cNvGrpSpPr>
              <a:grpSpLocks/>
            </p:cNvGrpSpPr>
            <p:nvPr/>
          </p:nvGrpSpPr>
          <p:grpSpPr bwMode="auto">
            <a:xfrm>
              <a:off x="3069" y="1187"/>
              <a:ext cx="472" cy="443"/>
              <a:chOff x="3069" y="1187"/>
              <a:chExt cx="472" cy="443"/>
            </a:xfrm>
          </p:grpSpPr>
          <p:sp>
            <p:nvSpPr>
              <p:cNvPr id="86297" name="Oval 627">
                <a:extLst>
                  <a:ext uri="{FF2B5EF4-FFF2-40B4-BE49-F238E27FC236}">
                    <a16:creationId xmlns:a16="http://schemas.microsoft.com/office/drawing/2014/main" id="{8CC4F515-3B7E-6118-D107-A41B43542494}"/>
                  </a:ext>
                </a:extLst>
              </p:cNvPr>
              <p:cNvSpPr>
                <a:spLocks noChangeArrowheads="1"/>
              </p:cNvSpPr>
              <p:nvPr/>
            </p:nvSpPr>
            <p:spPr bwMode="auto">
              <a:xfrm rot="660000">
                <a:off x="3236" y="1441"/>
                <a:ext cx="216" cy="18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98" name="Oval 628">
                <a:extLst>
                  <a:ext uri="{FF2B5EF4-FFF2-40B4-BE49-F238E27FC236}">
                    <a16:creationId xmlns:a16="http://schemas.microsoft.com/office/drawing/2014/main" id="{F4C34DE4-39AE-54FD-960D-5F4F1E733E94}"/>
                  </a:ext>
                </a:extLst>
              </p:cNvPr>
              <p:cNvSpPr>
                <a:spLocks noChangeArrowheads="1"/>
              </p:cNvSpPr>
              <p:nvPr/>
            </p:nvSpPr>
            <p:spPr bwMode="auto">
              <a:xfrm rot="660000">
                <a:off x="3357" y="1286"/>
                <a:ext cx="155"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99" name="Oval 629">
                <a:extLst>
                  <a:ext uri="{FF2B5EF4-FFF2-40B4-BE49-F238E27FC236}">
                    <a16:creationId xmlns:a16="http://schemas.microsoft.com/office/drawing/2014/main" id="{7CF60A21-5387-4488-FDE8-2BE3145B01BF}"/>
                  </a:ext>
                </a:extLst>
              </p:cNvPr>
              <p:cNvSpPr>
                <a:spLocks noChangeArrowheads="1"/>
              </p:cNvSpPr>
              <p:nvPr/>
            </p:nvSpPr>
            <p:spPr bwMode="auto">
              <a:xfrm rot="660000">
                <a:off x="3176" y="1187"/>
                <a:ext cx="134" cy="176"/>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00" name="Oval 630">
                <a:extLst>
                  <a:ext uri="{FF2B5EF4-FFF2-40B4-BE49-F238E27FC236}">
                    <a16:creationId xmlns:a16="http://schemas.microsoft.com/office/drawing/2014/main" id="{C3291A17-BC9C-7334-2DEA-D42B6E892254}"/>
                  </a:ext>
                </a:extLst>
              </p:cNvPr>
              <p:cNvSpPr>
                <a:spLocks noChangeArrowheads="1"/>
              </p:cNvSpPr>
              <p:nvPr/>
            </p:nvSpPr>
            <p:spPr bwMode="auto">
              <a:xfrm rot="660000">
                <a:off x="3069" y="1247"/>
                <a:ext cx="217" cy="19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01" name="Oval 631">
                <a:extLst>
                  <a:ext uri="{FF2B5EF4-FFF2-40B4-BE49-F238E27FC236}">
                    <a16:creationId xmlns:a16="http://schemas.microsoft.com/office/drawing/2014/main" id="{AEC0E79E-9248-FC49-A19F-B8B8A6734556}"/>
                  </a:ext>
                </a:extLst>
              </p:cNvPr>
              <p:cNvSpPr>
                <a:spLocks noChangeArrowheads="1"/>
              </p:cNvSpPr>
              <p:nvPr/>
            </p:nvSpPr>
            <p:spPr bwMode="auto">
              <a:xfrm rot="660000">
                <a:off x="3254" y="1200"/>
                <a:ext cx="157"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02" name="Oval 632">
                <a:extLst>
                  <a:ext uri="{FF2B5EF4-FFF2-40B4-BE49-F238E27FC236}">
                    <a16:creationId xmlns:a16="http://schemas.microsoft.com/office/drawing/2014/main" id="{B9C49402-D16B-EAC3-2901-53E44B82D875}"/>
                  </a:ext>
                </a:extLst>
              </p:cNvPr>
              <p:cNvSpPr>
                <a:spLocks noChangeArrowheads="1"/>
              </p:cNvSpPr>
              <p:nvPr/>
            </p:nvSpPr>
            <p:spPr bwMode="auto">
              <a:xfrm rot="660000">
                <a:off x="3106" y="1399"/>
                <a:ext cx="182" cy="11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03" name="Oval 633">
                <a:extLst>
                  <a:ext uri="{FF2B5EF4-FFF2-40B4-BE49-F238E27FC236}">
                    <a16:creationId xmlns:a16="http://schemas.microsoft.com/office/drawing/2014/main" id="{36E97E71-0BDA-F4A3-1D3A-6D480970455B}"/>
                  </a:ext>
                </a:extLst>
              </p:cNvPr>
              <p:cNvSpPr>
                <a:spLocks noChangeArrowheads="1"/>
              </p:cNvSpPr>
              <p:nvPr/>
            </p:nvSpPr>
            <p:spPr bwMode="auto">
              <a:xfrm rot="660000">
                <a:off x="3362" y="1441"/>
                <a:ext cx="179"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304" name="Oval 634">
                <a:extLst>
                  <a:ext uri="{FF2B5EF4-FFF2-40B4-BE49-F238E27FC236}">
                    <a16:creationId xmlns:a16="http://schemas.microsoft.com/office/drawing/2014/main" id="{AF12950D-7742-833D-55B7-67F4ED3E33DE}"/>
                  </a:ext>
                </a:extLst>
              </p:cNvPr>
              <p:cNvSpPr>
                <a:spLocks noChangeArrowheads="1"/>
              </p:cNvSpPr>
              <p:nvPr/>
            </p:nvSpPr>
            <p:spPr bwMode="auto">
              <a:xfrm rot="660000">
                <a:off x="3249" y="1331"/>
                <a:ext cx="145" cy="17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73" name="Group 635">
              <a:extLst>
                <a:ext uri="{FF2B5EF4-FFF2-40B4-BE49-F238E27FC236}">
                  <a16:creationId xmlns:a16="http://schemas.microsoft.com/office/drawing/2014/main" id="{66EA44E0-89E8-2C83-4FAA-18067CB799C6}"/>
                </a:ext>
              </a:extLst>
            </p:cNvPr>
            <p:cNvGrpSpPr>
              <a:grpSpLocks/>
            </p:cNvGrpSpPr>
            <p:nvPr/>
          </p:nvGrpSpPr>
          <p:grpSpPr bwMode="auto">
            <a:xfrm>
              <a:off x="3233" y="1363"/>
              <a:ext cx="344" cy="330"/>
              <a:chOff x="3233" y="1363"/>
              <a:chExt cx="344" cy="330"/>
            </a:xfrm>
          </p:grpSpPr>
          <p:sp>
            <p:nvSpPr>
              <p:cNvPr id="86292" name="Oval 636">
                <a:extLst>
                  <a:ext uri="{FF2B5EF4-FFF2-40B4-BE49-F238E27FC236}">
                    <a16:creationId xmlns:a16="http://schemas.microsoft.com/office/drawing/2014/main" id="{349CF399-B1D5-8E1F-0F8B-12129B94638B}"/>
                  </a:ext>
                </a:extLst>
              </p:cNvPr>
              <p:cNvSpPr>
                <a:spLocks noChangeArrowheads="1"/>
              </p:cNvSpPr>
              <p:nvPr/>
            </p:nvSpPr>
            <p:spPr bwMode="auto">
              <a:xfrm rot="660000">
                <a:off x="3342" y="1363"/>
                <a:ext cx="134"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93" name="Oval 637">
                <a:extLst>
                  <a:ext uri="{FF2B5EF4-FFF2-40B4-BE49-F238E27FC236}">
                    <a16:creationId xmlns:a16="http://schemas.microsoft.com/office/drawing/2014/main" id="{9120CBC8-641D-64DE-AA8F-7E203604A3E1}"/>
                  </a:ext>
                </a:extLst>
              </p:cNvPr>
              <p:cNvSpPr>
                <a:spLocks noChangeArrowheads="1"/>
              </p:cNvSpPr>
              <p:nvPr/>
            </p:nvSpPr>
            <p:spPr bwMode="auto">
              <a:xfrm rot="660000">
                <a:off x="3233" y="1424"/>
                <a:ext cx="217" cy="18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94" name="Oval 638">
                <a:extLst>
                  <a:ext uri="{FF2B5EF4-FFF2-40B4-BE49-F238E27FC236}">
                    <a16:creationId xmlns:a16="http://schemas.microsoft.com/office/drawing/2014/main" id="{A0900F06-0169-5B9F-C5BE-DC739D9D6041}"/>
                  </a:ext>
                </a:extLst>
              </p:cNvPr>
              <p:cNvSpPr>
                <a:spLocks noChangeArrowheads="1"/>
              </p:cNvSpPr>
              <p:nvPr/>
            </p:nvSpPr>
            <p:spPr bwMode="auto">
              <a:xfrm rot="660000">
                <a:off x="3420" y="1376"/>
                <a:ext cx="157"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95" name="Oval 639">
                <a:extLst>
                  <a:ext uri="{FF2B5EF4-FFF2-40B4-BE49-F238E27FC236}">
                    <a16:creationId xmlns:a16="http://schemas.microsoft.com/office/drawing/2014/main" id="{BA714EFB-3290-20CD-57A6-EF880002A9D8}"/>
                  </a:ext>
                </a:extLst>
              </p:cNvPr>
              <p:cNvSpPr>
                <a:spLocks noChangeArrowheads="1"/>
              </p:cNvSpPr>
              <p:nvPr/>
            </p:nvSpPr>
            <p:spPr bwMode="auto">
              <a:xfrm rot="660000">
                <a:off x="3271" y="1575"/>
                <a:ext cx="182"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96" name="Oval 640">
                <a:extLst>
                  <a:ext uri="{FF2B5EF4-FFF2-40B4-BE49-F238E27FC236}">
                    <a16:creationId xmlns:a16="http://schemas.microsoft.com/office/drawing/2014/main" id="{3F9DADFB-2A30-EB5C-3F16-3561516E5B3C}"/>
                  </a:ext>
                </a:extLst>
              </p:cNvPr>
              <p:cNvSpPr>
                <a:spLocks noChangeArrowheads="1"/>
              </p:cNvSpPr>
              <p:nvPr/>
            </p:nvSpPr>
            <p:spPr bwMode="auto">
              <a:xfrm rot="660000">
                <a:off x="3413" y="1507"/>
                <a:ext cx="146"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74" name="Group 641">
              <a:extLst>
                <a:ext uri="{FF2B5EF4-FFF2-40B4-BE49-F238E27FC236}">
                  <a16:creationId xmlns:a16="http://schemas.microsoft.com/office/drawing/2014/main" id="{15B47930-4560-3DD8-2A7E-7F69DD5F6E8D}"/>
                </a:ext>
              </a:extLst>
            </p:cNvPr>
            <p:cNvGrpSpPr>
              <a:grpSpLocks/>
            </p:cNvGrpSpPr>
            <p:nvPr/>
          </p:nvGrpSpPr>
          <p:grpSpPr bwMode="auto">
            <a:xfrm>
              <a:off x="2753" y="1297"/>
              <a:ext cx="472" cy="444"/>
              <a:chOff x="2753" y="1297"/>
              <a:chExt cx="472" cy="444"/>
            </a:xfrm>
          </p:grpSpPr>
          <p:sp>
            <p:nvSpPr>
              <p:cNvPr id="86284" name="Oval 642">
                <a:extLst>
                  <a:ext uri="{FF2B5EF4-FFF2-40B4-BE49-F238E27FC236}">
                    <a16:creationId xmlns:a16="http://schemas.microsoft.com/office/drawing/2014/main" id="{A3270007-96C6-34EE-7311-79A9E99DCB2D}"/>
                  </a:ext>
                </a:extLst>
              </p:cNvPr>
              <p:cNvSpPr>
                <a:spLocks noChangeArrowheads="1"/>
              </p:cNvSpPr>
              <p:nvPr/>
            </p:nvSpPr>
            <p:spPr bwMode="auto">
              <a:xfrm rot="660000">
                <a:off x="2920" y="1551"/>
                <a:ext cx="216" cy="19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85" name="Oval 643">
                <a:extLst>
                  <a:ext uri="{FF2B5EF4-FFF2-40B4-BE49-F238E27FC236}">
                    <a16:creationId xmlns:a16="http://schemas.microsoft.com/office/drawing/2014/main" id="{EBC4A8E1-062F-55AC-13C9-624A148E7360}"/>
                  </a:ext>
                </a:extLst>
              </p:cNvPr>
              <p:cNvSpPr>
                <a:spLocks noChangeArrowheads="1"/>
              </p:cNvSpPr>
              <p:nvPr/>
            </p:nvSpPr>
            <p:spPr bwMode="auto">
              <a:xfrm rot="660000">
                <a:off x="3042" y="1396"/>
                <a:ext cx="154"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86" name="Oval 644">
                <a:extLst>
                  <a:ext uri="{FF2B5EF4-FFF2-40B4-BE49-F238E27FC236}">
                    <a16:creationId xmlns:a16="http://schemas.microsoft.com/office/drawing/2014/main" id="{9A233DD3-13C6-A09E-ADF1-E40E21FA0313}"/>
                  </a:ext>
                </a:extLst>
              </p:cNvPr>
              <p:cNvSpPr>
                <a:spLocks noChangeArrowheads="1"/>
              </p:cNvSpPr>
              <p:nvPr/>
            </p:nvSpPr>
            <p:spPr bwMode="auto">
              <a:xfrm rot="660000">
                <a:off x="2862" y="1297"/>
                <a:ext cx="133"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87" name="Oval 645">
                <a:extLst>
                  <a:ext uri="{FF2B5EF4-FFF2-40B4-BE49-F238E27FC236}">
                    <a16:creationId xmlns:a16="http://schemas.microsoft.com/office/drawing/2014/main" id="{23B447E3-B73C-411E-8E8B-E604EA3D2119}"/>
                  </a:ext>
                </a:extLst>
              </p:cNvPr>
              <p:cNvSpPr>
                <a:spLocks noChangeArrowheads="1"/>
              </p:cNvSpPr>
              <p:nvPr/>
            </p:nvSpPr>
            <p:spPr bwMode="auto">
              <a:xfrm rot="660000">
                <a:off x="2753" y="1358"/>
                <a:ext cx="216" cy="18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88" name="Oval 646">
                <a:extLst>
                  <a:ext uri="{FF2B5EF4-FFF2-40B4-BE49-F238E27FC236}">
                    <a16:creationId xmlns:a16="http://schemas.microsoft.com/office/drawing/2014/main" id="{C732F839-FD8E-1C92-389D-59B4F738B049}"/>
                  </a:ext>
                </a:extLst>
              </p:cNvPr>
              <p:cNvSpPr>
                <a:spLocks noChangeArrowheads="1"/>
              </p:cNvSpPr>
              <p:nvPr/>
            </p:nvSpPr>
            <p:spPr bwMode="auto">
              <a:xfrm rot="660000">
                <a:off x="2940" y="1310"/>
                <a:ext cx="156"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89" name="Oval 647">
                <a:extLst>
                  <a:ext uri="{FF2B5EF4-FFF2-40B4-BE49-F238E27FC236}">
                    <a16:creationId xmlns:a16="http://schemas.microsoft.com/office/drawing/2014/main" id="{4DF221ED-F3E9-7681-6AC3-B67B8896E677}"/>
                  </a:ext>
                </a:extLst>
              </p:cNvPr>
              <p:cNvSpPr>
                <a:spLocks noChangeArrowheads="1"/>
              </p:cNvSpPr>
              <p:nvPr/>
            </p:nvSpPr>
            <p:spPr bwMode="auto">
              <a:xfrm rot="660000">
                <a:off x="2791" y="1509"/>
                <a:ext cx="181"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90" name="Oval 648">
                <a:extLst>
                  <a:ext uri="{FF2B5EF4-FFF2-40B4-BE49-F238E27FC236}">
                    <a16:creationId xmlns:a16="http://schemas.microsoft.com/office/drawing/2014/main" id="{0E1C5CEE-91EE-9634-78D9-3ECCB19F4E77}"/>
                  </a:ext>
                </a:extLst>
              </p:cNvPr>
              <p:cNvSpPr>
                <a:spLocks noChangeArrowheads="1"/>
              </p:cNvSpPr>
              <p:nvPr/>
            </p:nvSpPr>
            <p:spPr bwMode="auto">
              <a:xfrm rot="660000">
                <a:off x="3046" y="1552"/>
                <a:ext cx="179"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91" name="Oval 649">
                <a:extLst>
                  <a:ext uri="{FF2B5EF4-FFF2-40B4-BE49-F238E27FC236}">
                    <a16:creationId xmlns:a16="http://schemas.microsoft.com/office/drawing/2014/main" id="{86FEFE8C-485E-85D0-6049-581BBF95405C}"/>
                  </a:ext>
                </a:extLst>
              </p:cNvPr>
              <p:cNvSpPr>
                <a:spLocks noChangeArrowheads="1"/>
              </p:cNvSpPr>
              <p:nvPr/>
            </p:nvSpPr>
            <p:spPr bwMode="auto">
              <a:xfrm rot="660000">
                <a:off x="2933" y="1441"/>
                <a:ext cx="144"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75" name="Group 650">
              <a:extLst>
                <a:ext uri="{FF2B5EF4-FFF2-40B4-BE49-F238E27FC236}">
                  <a16:creationId xmlns:a16="http://schemas.microsoft.com/office/drawing/2014/main" id="{C2AC2EA7-4451-06BD-3C04-666E5A98F94B}"/>
                </a:ext>
              </a:extLst>
            </p:cNvPr>
            <p:cNvGrpSpPr>
              <a:grpSpLocks/>
            </p:cNvGrpSpPr>
            <p:nvPr/>
          </p:nvGrpSpPr>
          <p:grpSpPr bwMode="auto">
            <a:xfrm>
              <a:off x="2571" y="1039"/>
              <a:ext cx="474" cy="444"/>
              <a:chOff x="2571" y="1039"/>
              <a:chExt cx="474" cy="444"/>
            </a:xfrm>
          </p:grpSpPr>
          <p:sp>
            <p:nvSpPr>
              <p:cNvPr id="86276" name="Oval 651">
                <a:extLst>
                  <a:ext uri="{FF2B5EF4-FFF2-40B4-BE49-F238E27FC236}">
                    <a16:creationId xmlns:a16="http://schemas.microsoft.com/office/drawing/2014/main" id="{234E4F2E-F7A3-C6C8-A8D0-E4E1B9563CC8}"/>
                  </a:ext>
                </a:extLst>
              </p:cNvPr>
              <p:cNvSpPr>
                <a:spLocks noChangeArrowheads="1"/>
              </p:cNvSpPr>
              <p:nvPr/>
            </p:nvSpPr>
            <p:spPr bwMode="auto">
              <a:xfrm rot="660000">
                <a:off x="2739" y="1293"/>
                <a:ext cx="217" cy="19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77" name="Oval 652">
                <a:extLst>
                  <a:ext uri="{FF2B5EF4-FFF2-40B4-BE49-F238E27FC236}">
                    <a16:creationId xmlns:a16="http://schemas.microsoft.com/office/drawing/2014/main" id="{0E7C886D-1D5A-E89B-C7B5-26EA50ED9200}"/>
                  </a:ext>
                </a:extLst>
              </p:cNvPr>
              <p:cNvSpPr>
                <a:spLocks noChangeArrowheads="1"/>
              </p:cNvSpPr>
              <p:nvPr/>
            </p:nvSpPr>
            <p:spPr bwMode="auto">
              <a:xfrm rot="660000">
                <a:off x="2861" y="1138"/>
                <a:ext cx="155"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78" name="Oval 653">
                <a:extLst>
                  <a:ext uri="{FF2B5EF4-FFF2-40B4-BE49-F238E27FC236}">
                    <a16:creationId xmlns:a16="http://schemas.microsoft.com/office/drawing/2014/main" id="{04386F20-9C3C-4BAD-3E3E-DD22EA50FF69}"/>
                  </a:ext>
                </a:extLst>
              </p:cNvPr>
              <p:cNvSpPr>
                <a:spLocks noChangeArrowheads="1"/>
              </p:cNvSpPr>
              <p:nvPr/>
            </p:nvSpPr>
            <p:spPr bwMode="auto">
              <a:xfrm rot="660000">
                <a:off x="2679" y="1039"/>
                <a:ext cx="135"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79" name="Oval 654">
                <a:extLst>
                  <a:ext uri="{FF2B5EF4-FFF2-40B4-BE49-F238E27FC236}">
                    <a16:creationId xmlns:a16="http://schemas.microsoft.com/office/drawing/2014/main" id="{E95BA4E9-10BA-58F1-32B5-BD27A58CE344}"/>
                  </a:ext>
                </a:extLst>
              </p:cNvPr>
              <p:cNvSpPr>
                <a:spLocks noChangeArrowheads="1"/>
              </p:cNvSpPr>
              <p:nvPr/>
            </p:nvSpPr>
            <p:spPr bwMode="auto">
              <a:xfrm rot="660000">
                <a:off x="2571" y="1100"/>
                <a:ext cx="217" cy="18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80" name="Oval 655">
                <a:extLst>
                  <a:ext uri="{FF2B5EF4-FFF2-40B4-BE49-F238E27FC236}">
                    <a16:creationId xmlns:a16="http://schemas.microsoft.com/office/drawing/2014/main" id="{9725CFAF-3B47-9956-90B1-A668836B8A4A}"/>
                  </a:ext>
                </a:extLst>
              </p:cNvPr>
              <p:cNvSpPr>
                <a:spLocks noChangeArrowheads="1"/>
              </p:cNvSpPr>
              <p:nvPr/>
            </p:nvSpPr>
            <p:spPr bwMode="auto">
              <a:xfrm rot="660000">
                <a:off x="2758" y="1052"/>
                <a:ext cx="157"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81" name="Oval 656">
                <a:extLst>
                  <a:ext uri="{FF2B5EF4-FFF2-40B4-BE49-F238E27FC236}">
                    <a16:creationId xmlns:a16="http://schemas.microsoft.com/office/drawing/2014/main" id="{5284EBAB-FFF0-C2A8-108B-1204A5CE2B23}"/>
                  </a:ext>
                </a:extLst>
              </p:cNvPr>
              <p:cNvSpPr>
                <a:spLocks noChangeArrowheads="1"/>
              </p:cNvSpPr>
              <p:nvPr/>
            </p:nvSpPr>
            <p:spPr bwMode="auto">
              <a:xfrm rot="660000">
                <a:off x="2609" y="1251"/>
                <a:ext cx="182"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82" name="Oval 657">
                <a:extLst>
                  <a:ext uri="{FF2B5EF4-FFF2-40B4-BE49-F238E27FC236}">
                    <a16:creationId xmlns:a16="http://schemas.microsoft.com/office/drawing/2014/main" id="{11CE2E89-3F6B-DEE9-C41D-842D1353B365}"/>
                  </a:ext>
                </a:extLst>
              </p:cNvPr>
              <p:cNvSpPr>
                <a:spLocks noChangeArrowheads="1"/>
              </p:cNvSpPr>
              <p:nvPr/>
            </p:nvSpPr>
            <p:spPr bwMode="auto">
              <a:xfrm rot="660000">
                <a:off x="2866" y="1294"/>
                <a:ext cx="179"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83" name="Oval 658">
                <a:extLst>
                  <a:ext uri="{FF2B5EF4-FFF2-40B4-BE49-F238E27FC236}">
                    <a16:creationId xmlns:a16="http://schemas.microsoft.com/office/drawing/2014/main" id="{580851FB-C74A-1E86-FACA-D2975DB23547}"/>
                  </a:ext>
                </a:extLst>
              </p:cNvPr>
              <p:cNvSpPr>
                <a:spLocks noChangeArrowheads="1"/>
              </p:cNvSpPr>
              <p:nvPr/>
            </p:nvSpPr>
            <p:spPr bwMode="auto">
              <a:xfrm rot="660000">
                <a:off x="2751" y="1183"/>
                <a:ext cx="145"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76" name="Group 659">
              <a:extLst>
                <a:ext uri="{FF2B5EF4-FFF2-40B4-BE49-F238E27FC236}">
                  <a16:creationId xmlns:a16="http://schemas.microsoft.com/office/drawing/2014/main" id="{D8BE504C-6627-3487-F0AF-E2A1C15D3251}"/>
                </a:ext>
              </a:extLst>
            </p:cNvPr>
            <p:cNvGrpSpPr>
              <a:grpSpLocks/>
            </p:cNvGrpSpPr>
            <p:nvPr/>
          </p:nvGrpSpPr>
          <p:grpSpPr bwMode="auto">
            <a:xfrm>
              <a:off x="2633" y="787"/>
              <a:ext cx="471" cy="431"/>
              <a:chOff x="2633" y="787"/>
              <a:chExt cx="471" cy="431"/>
            </a:xfrm>
          </p:grpSpPr>
          <p:sp>
            <p:nvSpPr>
              <p:cNvPr id="86269" name="Oval 660">
                <a:extLst>
                  <a:ext uri="{FF2B5EF4-FFF2-40B4-BE49-F238E27FC236}">
                    <a16:creationId xmlns:a16="http://schemas.microsoft.com/office/drawing/2014/main" id="{470A5F0B-0CBE-4CED-0BB3-EF8B8D1FE797}"/>
                  </a:ext>
                </a:extLst>
              </p:cNvPr>
              <p:cNvSpPr>
                <a:spLocks noChangeArrowheads="1"/>
              </p:cNvSpPr>
              <p:nvPr/>
            </p:nvSpPr>
            <p:spPr bwMode="auto">
              <a:xfrm rot="660000">
                <a:off x="2633" y="835"/>
                <a:ext cx="215" cy="18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70" name="Oval 661">
                <a:extLst>
                  <a:ext uri="{FF2B5EF4-FFF2-40B4-BE49-F238E27FC236}">
                    <a16:creationId xmlns:a16="http://schemas.microsoft.com/office/drawing/2014/main" id="{773C1597-B3A8-A6CA-4EAD-DB217BD98544}"/>
                  </a:ext>
                </a:extLst>
              </p:cNvPr>
              <p:cNvSpPr>
                <a:spLocks noChangeArrowheads="1"/>
              </p:cNvSpPr>
              <p:nvPr/>
            </p:nvSpPr>
            <p:spPr bwMode="auto">
              <a:xfrm rot="660000">
                <a:off x="2800" y="1028"/>
                <a:ext cx="215" cy="19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71" name="Oval 662">
                <a:extLst>
                  <a:ext uri="{FF2B5EF4-FFF2-40B4-BE49-F238E27FC236}">
                    <a16:creationId xmlns:a16="http://schemas.microsoft.com/office/drawing/2014/main" id="{6A213EE5-F69A-6996-4F21-57D1CE47EE47}"/>
                  </a:ext>
                </a:extLst>
              </p:cNvPr>
              <p:cNvSpPr>
                <a:spLocks noChangeArrowheads="1"/>
              </p:cNvSpPr>
              <p:nvPr/>
            </p:nvSpPr>
            <p:spPr bwMode="auto">
              <a:xfrm rot="660000">
                <a:off x="2921" y="873"/>
                <a:ext cx="154"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72" name="Oval 663">
                <a:extLst>
                  <a:ext uri="{FF2B5EF4-FFF2-40B4-BE49-F238E27FC236}">
                    <a16:creationId xmlns:a16="http://schemas.microsoft.com/office/drawing/2014/main" id="{D89EB17E-A8B4-2692-C05B-DB00B8352A4B}"/>
                  </a:ext>
                </a:extLst>
              </p:cNvPr>
              <p:cNvSpPr>
                <a:spLocks noChangeArrowheads="1"/>
              </p:cNvSpPr>
              <p:nvPr/>
            </p:nvSpPr>
            <p:spPr bwMode="auto">
              <a:xfrm rot="660000">
                <a:off x="2819" y="787"/>
                <a:ext cx="156"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73" name="Oval 664">
                <a:extLst>
                  <a:ext uri="{FF2B5EF4-FFF2-40B4-BE49-F238E27FC236}">
                    <a16:creationId xmlns:a16="http://schemas.microsoft.com/office/drawing/2014/main" id="{4DDF4938-069E-077F-2E53-2C02577FAB4A}"/>
                  </a:ext>
                </a:extLst>
              </p:cNvPr>
              <p:cNvSpPr>
                <a:spLocks noChangeArrowheads="1"/>
              </p:cNvSpPr>
              <p:nvPr/>
            </p:nvSpPr>
            <p:spPr bwMode="auto">
              <a:xfrm rot="660000">
                <a:off x="2671" y="986"/>
                <a:ext cx="181"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74" name="Oval 665">
                <a:extLst>
                  <a:ext uri="{FF2B5EF4-FFF2-40B4-BE49-F238E27FC236}">
                    <a16:creationId xmlns:a16="http://schemas.microsoft.com/office/drawing/2014/main" id="{3DCA28CD-8F83-6E6F-E667-CD1003D9DB1F}"/>
                  </a:ext>
                </a:extLst>
              </p:cNvPr>
              <p:cNvSpPr>
                <a:spLocks noChangeArrowheads="1"/>
              </p:cNvSpPr>
              <p:nvPr/>
            </p:nvSpPr>
            <p:spPr bwMode="auto">
              <a:xfrm rot="660000">
                <a:off x="2925" y="1029"/>
                <a:ext cx="179"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75" name="Oval 666">
                <a:extLst>
                  <a:ext uri="{FF2B5EF4-FFF2-40B4-BE49-F238E27FC236}">
                    <a16:creationId xmlns:a16="http://schemas.microsoft.com/office/drawing/2014/main" id="{318924ED-0DD6-0561-0DD1-4EB252754555}"/>
                  </a:ext>
                </a:extLst>
              </p:cNvPr>
              <p:cNvSpPr>
                <a:spLocks noChangeArrowheads="1"/>
              </p:cNvSpPr>
              <p:nvPr/>
            </p:nvSpPr>
            <p:spPr bwMode="auto">
              <a:xfrm rot="660000">
                <a:off x="2813" y="918"/>
                <a:ext cx="144"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77" name="Group 667">
              <a:extLst>
                <a:ext uri="{FF2B5EF4-FFF2-40B4-BE49-F238E27FC236}">
                  <a16:creationId xmlns:a16="http://schemas.microsoft.com/office/drawing/2014/main" id="{33B26743-B79D-0CC3-40A0-C58610E951E5}"/>
                </a:ext>
              </a:extLst>
            </p:cNvPr>
            <p:cNvGrpSpPr>
              <a:grpSpLocks/>
            </p:cNvGrpSpPr>
            <p:nvPr/>
          </p:nvGrpSpPr>
          <p:grpSpPr bwMode="auto">
            <a:xfrm>
              <a:off x="3068" y="1481"/>
              <a:ext cx="444" cy="420"/>
              <a:chOff x="3068" y="1481"/>
              <a:chExt cx="444" cy="420"/>
            </a:xfrm>
          </p:grpSpPr>
          <p:sp>
            <p:nvSpPr>
              <p:cNvPr id="86262" name="Oval 668">
                <a:extLst>
                  <a:ext uri="{FF2B5EF4-FFF2-40B4-BE49-F238E27FC236}">
                    <a16:creationId xmlns:a16="http://schemas.microsoft.com/office/drawing/2014/main" id="{221B314E-3952-0FDE-AEE1-1F01E0727E9B}"/>
                  </a:ext>
                </a:extLst>
              </p:cNvPr>
              <p:cNvSpPr>
                <a:spLocks noChangeArrowheads="1"/>
              </p:cNvSpPr>
              <p:nvPr/>
            </p:nvSpPr>
            <p:spPr bwMode="auto">
              <a:xfrm rot="660000">
                <a:off x="3236" y="1711"/>
                <a:ext cx="216" cy="19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63" name="Oval 669">
                <a:extLst>
                  <a:ext uri="{FF2B5EF4-FFF2-40B4-BE49-F238E27FC236}">
                    <a16:creationId xmlns:a16="http://schemas.microsoft.com/office/drawing/2014/main" id="{3A4C6347-E7BA-10AF-09EA-449FB71861FF}"/>
                  </a:ext>
                </a:extLst>
              </p:cNvPr>
              <p:cNvSpPr>
                <a:spLocks noChangeArrowheads="1"/>
              </p:cNvSpPr>
              <p:nvPr/>
            </p:nvSpPr>
            <p:spPr bwMode="auto">
              <a:xfrm rot="660000">
                <a:off x="3357" y="1580"/>
                <a:ext cx="155"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64" name="Oval 670">
                <a:extLst>
                  <a:ext uri="{FF2B5EF4-FFF2-40B4-BE49-F238E27FC236}">
                    <a16:creationId xmlns:a16="http://schemas.microsoft.com/office/drawing/2014/main" id="{9F906D39-9D42-ACD6-234B-0BF9BFE4A022}"/>
                  </a:ext>
                </a:extLst>
              </p:cNvPr>
              <p:cNvSpPr>
                <a:spLocks noChangeArrowheads="1"/>
              </p:cNvSpPr>
              <p:nvPr/>
            </p:nvSpPr>
            <p:spPr bwMode="auto">
              <a:xfrm rot="660000">
                <a:off x="3176" y="1481"/>
                <a:ext cx="135"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65" name="Oval 671">
                <a:extLst>
                  <a:ext uri="{FF2B5EF4-FFF2-40B4-BE49-F238E27FC236}">
                    <a16:creationId xmlns:a16="http://schemas.microsoft.com/office/drawing/2014/main" id="{44DDC8BC-60F3-35A9-686F-0C38147401B6}"/>
                  </a:ext>
                </a:extLst>
              </p:cNvPr>
              <p:cNvSpPr>
                <a:spLocks noChangeArrowheads="1"/>
              </p:cNvSpPr>
              <p:nvPr/>
            </p:nvSpPr>
            <p:spPr bwMode="auto">
              <a:xfrm rot="660000">
                <a:off x="3068" y="1542"/>
                <a:ext cx="217" cy="18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66" name="Oval 672">
                <a:extLst>
                  <a:ext uri="{FF2B5EF4-FFF2-40B4-BE49-F238E27FC236}">
                    <a16:creationId xmlns:a16="http://schemas.microsoft.com/office/drawing/2014/main" id="{9604FB07-0DEC-1B32-A0A7-776A23C1F171}"/>
                  </a:ext>
                </a:extLst>
              </p:cNvPr>
              <p:cNvSpPr>
                <a:spLocks noChangeArrowheads="1"/>
              </p:cNvSpPr>
              <p:nvPr/>
            </p:nvSpPr>
            <p:spPr bwMode="auto">
              <a:xfrm rot="660000">
                <a:off x="3254" y="1494"/>
                <a:ext cx="157"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67" name="Oval 673">
                <a:extLst>
                  <a:ext uri="{FF2B5EF4-FFF2-40B4-BE49-F238E27FC236}">
                    <a16:creationId xmlns:a16="http://schemas.microsoft.com/office/drawing/2014/main" id="{F754205C-3954-B586-F2B0-B19944B3C48D}"/>
                  </a:ext>
                </a:extLst>
              </p:cNvPr>
              <p:cNvSpPr>
                <a:spLocks noChangeArrowheads="1"/>
              </p:cNvSpPr>
              <p:nvPr/>
            </p:nvSpPr>
            <p:spPr bwMode="auto">
              <a:xfrm rot="660000">
                <a:off x="3106" y="1693"/>
                <a:ext cx="182"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68" name="Oval 674">
                <a:extLst>
                  <a:ext uri="{FF2B5EF4-FFF2-40B4-BE49-F238E27FC236}">
                    <a16:creationId xmlns:a16="http://schemas.microsoft.com/office/drawing/2014/main" id="{D3E53965-0F9F-7912-0A04-094AA8DCE62C}"/>
                  </a:ext>
                </a:extLst>
              </p:cNvPr>
              <p:cNvSpPr>
                <a:spLocks noChangeArrowheads="1"/>
              </p:cNvSpPr>
              <p:nvPr/>
            </p:nvSpPr>
            <p:spPr bwMode="auto">
              <a:xfrm rot="660000">
                <a:off x="3248" y="1625"/>
                <a:ext cx="145"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78" name="Group 675">
              <a:extLst>
                <a:ext uri="{FF2B5EF4-FFF2-40B4-BE49-F238E27FC236}">
                  <a16:creationId xmlns:a16="http://schemas.microsoft.com/office/drawing/2014/main" id="{4106DB1B-4416-C1E6-4066-0A03322F6AD6}"/>
                </a:ext>
              </a:extLst>
            </p:cNvPr>
            <p:cNvGrpSpPr>
              <a:grpSpLocks/>
            </p:cNvGrpSpPr>
            <p:nvPr/>
          </p:nvGrpSpPr>
          <p:grpSpPr bwMode="auto">
            <a:xfrm>
              <a:off x="3189" y="892"/>
              <a:ext cx="471" cy="444"/>
              <a:chOff x="3189" y="892"/>
              <a:chExt cx="471" cy="444"/>
            </a:xfrm>
          </p:grpSpPr>
          <p:sp>
            <p:nvSpPr>
              <p:cNvPr id="86254" name="Oval 676">
                <a:extLst>
                  <a:ext uri="{FF2B5EF4-FFF2-40B4-BE49-F238E27FC236}">
                    <a16:creationId xmlns:a16="http://schemas.microsoft.com/office/drawing/2014/main" id="{F5A90BBF-5C08-553A-E9A6-05E03AAD3AC8}"/>
                  </a:ext>
                </a:extLst>
              </p:cNvPr>
              <p:cNvSpPr>
                <a:spLocks noChangeArrowheads="1"/>
              </p:cNvSpPr>
              <p:nvPr/>
            </p:nvSpPr>
            <p:spPr bwMode="auto">
              <a:xfrm rot="660000">
                <a:off x="3356" y="1146"/>
                <a:ext cx="215" cy="19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55" name="Oval 677">
                <a:extLst>
                  <a:ext uri="{FF2B5EF4-FFF2-40B4-BE49-F238E27FC236}">
                    <a16:creationId xmlns:a16="http://schemas.microsoft.com/office/drawing/2014/main" id="{A4259331-8999-476F-8231-9FA77789249D}"/>
                  </a:ext>
                </a:extLst>
              </p:cNvPr>
              <p:cNvSpPr>
                <a:spLocks noChangeArrowheads="1"/>
              </p:cNvSpPr>
              <p:nvPr/>
            </p:nvSpPr>
            <p:spPr bwMode="auto">
              <a:xfrm rot="660000">
                <a:off x="3477" y="991"/>
                <a:ext cx="154"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56" name="Oval 678">
                <a:extLst>
                  <a:ext uri="{FF2B5EF4-FFF2-40B4-BE49-F238E27FC236}">
                    <a16:creationId xmlns:a16="http://schemas.microsoft.com/office/drawing/2014/main" id="{D2399889-B296-5B37-41A1-BBBF0714C3A1}"/>
                  </a:ext>
                </a:extLst>
              </p:cNvPr>
              <p:cNvSpPr>
                <a:spLocks noChangeArrowheads="1"/>
              </p:cNvSpPr>
              <p:nvPr/>
            </p:nvSpPr>
            <p:spPr bwMode="auto">
              <a:xfrm rot="660000">
                <a:off x="3297" y="892"/>
                <a:ext cx="133"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57" name="Oval 679">
                <a:extLst>
                  <a:ext uri="{FF2B5EF4-FFF2-40B4-BE49-F238E27FC236}">
                    <a16:creationId xmlns:a16="http://schemas.microsoft.com/office/drawing/2014/main" id="{EA29E23E-21F9-FE6E-C5C8-0CC78ABBFEDD}"/>
                  </a:ext>
                </a:extLst>
              </p:cNvPr>
              <p:cNvSpPr>
                <a:spLocks noChangeArrowheads="1"/>
              </p:cNvSpPr>
              <p:nvPr/>
            </p:nvSpPr>
            <p:spPr bwMode="auto">
              <a:xfrm rot="660000">
                <a:off x="3189" y="953"/>
                <a:ext cx="215" cy="18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58" name="Oval 680">
                <a:extLst>
                  <a:ext uri="{FF2B5EF4-FFF2-40B4-BE49-F238E27FC236}">
                    <a16:creationId xmlns:a16="http://schemas.microsoft.com/office/drawing/2014/main" id="{7C2F254C-1FDA-81E1-BCEB-A55FF3AE62B7}"/>
                  </a:ext>
                </a:extLst>
              </p:cNvPr>
              <p:cNvSpPr>
                <a:spLocks noChangeArrowheads="1"/>
              </p:cNvSpPr>
              <p:nvPr/>
            </p:nvSpPr>
            <p:spPr bwMode="auto">
              <a:xfrm rot="660000">
                <a:off x="3375" y="905"/>
                <a:ext cx="156"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59" name="Oval 681">
                <a:extLst>
                  <a:ext uri="{FF2B5EF4-FFF2-40B4-BE49-F238E27FC236}">
                    <a16:creationId xmlns:a16="http://schemas.microsoft.com/office/drawing/2014/main" id="{F85353BD-F5F8-0490-020C-587E7E5B3396}"/>
                  </a:ext>
                </a:extLst>
              </p:cNvPr>
              <p:cNvSpPr>
                <a:spLocks noChangeArrowheads="1"/>
              </p:cNvSpPr>
              <p:nvPr/>
            </p:nvSpPr>
            <p:spPr bwMode="auto">
              <a:xfrm rot="660000">
                <a:off x="3227" y="1104"/>
                <a:ext cx="181"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60" name="Oval 682">
                <a:extLst>
                  <a:ext uri="{FF2B5EF4-FFF2-40B4-BE49-F238E27FC236}">
                    <a16:creationId xmlns:a16="http://schemas.microsoft.com/office/drawing/2014/main" id="{6CDC4448-95E8-16FB-728E-67834A7E11A8}"/>
                  </a:ext>
                </a:extLst>
              </p:cNvPr>
              <p:cNvSpPr>
                <a:spLocks noChangeArrowheads="1"/>
              </p:cNvSpPr>
              <p:nvPr/>
            </p:nvSpPr>
            <p:spPr bwMode="auto">
              <a:xfrm rot="660000">
                <a:off x="3481" y="1147"/>
                <a:ext cx="179"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61" name="Oval 683">
                <a:extLst>
                  <a:ext uri="{FF2B5EF4-FFF2-40B4-BE49-F238E27FC236}">
                    <a16:creationId xmlns:a16="http://schemas.microsoft.com/office/drawing/2014/main" id="{9968A439-0032-20C8-FCD5-9B79A824130E}"/>
                  </a:ext>
                </a:extLst>
              </p:cNvPr>
              <p:cNvSpPr>
                <a:spLocks noChangeArrowheads="1"/>
              </p:cNvSpPr>
              <p:nvPr/>
            </p:nvSpPr>
            <p:spPr bwMode="auto">
              <a:xfrm rot="660000">
                <a:off x="3369" y="1036"/>
                <a:ext cx="144" cy="17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sp>
          <p:nvSpPr>
            <p:cNvPr id="86179" name="Oval 684">
              <a:extLst>
                <a:ext uri="{FF2B5EF4-FFF2-40B4-BE49-F238E27FC236}">
                  <a16:creationId xmlns:a16="http://schemas.microsoft.com/office/drawing/2014/main" id="{6E7E7B9D-5A15-5257-B982-A6C7FA419644}"/>
                </a:ext>
              </a:extLst>
            </p:cNvPr>
            <p:cNvSpPr>
              <a:spLocks noChangeArrowheads="1"/>
            </p:cNvSpPr>
            <p:nvPr/>
          </p:nvSpPr>
          <p:spPr bwMode="auto">
            <a:xfrm rot="660000">
              <a:off x="3355" y="1361"/>
              <a:ext cx="134"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180" name="Oval 685">
              <a:extLst>
                <a:ext uri="{FF2B5EF4-FFF2-40B4-BE49-F238E27FC236}">
                  <a16:creationId xmlns:a16="http://schemas.microsoft.com/office/drawing/2014/main" id="{23C82B68-A907-2989-CF7C-DB60214E49EA}"/>
                </a:ext>
              </a:extLst>
            </p:cNvPr>
            <p:cNvSpPr>
              <a:spLocks noChangeArrowheads="1"/>
            </p:cNvSpPr>
            <p:nvPr/>
          </p:nvSpPr>
          <p:spPr bwMode="auto">
            <a:xfrm rot="660000">
              <a:off x="3247" y="1422"/>
              <a:ext cx="217" cy="19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181" name="Oval 686">
              <a:extLst>
                <a:ext uri="{FF2B5EF4-FFF2-40B4-BE49-F238E27FC236}">
                  <a16:creationId xmlns:a16="http://schemas.microsoft.com/office/drawing/2014/main" id="{F6823641-32AB-D98F-1FD1-596A17151B6E}"/>
                </a:ext>
              </a:extLst>
            </p:cNvPr>
            <p:cNvSpPr>
              <a:spLocks noChangeArrowheads="1"/>
            </p:cNvSpPr>
            <p:nvPr/>
          </p:nvSpPr>
          <p:spPr bwMode="auto">
            <a:xfrm rot="660000">
              <a:off x="3434" y="1377"/>
              <a:ext cx="156" cy="176"/>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182" name="Oval 687">
              <a:extLst>
                <a:ext uri="{FF2B5EF4-FFF2-40B4-BE49-F238E27FC236}">
                  <a16:creationId xmlns:a16="http://schemas.microsoft.com/office/drawing/2014/main" id="{B2945B32-596C-35E9-D699-AAA614176D0A}"/>
                </a:ext>
              </a:extLst>
            </p:cNvPr>
            <p:cNvSpPr>
              <a:spLocks noChangeArrowheads="1"/>
            </p:cNvSpPr>
            <p:nvPr/>
          </p:nvSpPr>
          <p:spPr bwMode="auto">
            <a:xfrm rot="660000">
              <a:off x="3288" y="1574"/>
              <a:ext cx="179" cy="118"/>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183" name="Oval 688">
              <a:extLst>
                <a:ext uri="{FF2B5EF4-FFF2-40B4-BE49-F238E27FC236}">
                  <a16:creationId xmlns:a16="http://schemas.microsoft.com/office/drawing/2014/main" id="{63D3C20C-EC77-E4A6-E8A1-25CDE72C95F6}"/>
                </a:ext>
              </a:extLst>
            </p:cNvPr>
            <p:cNvSpPr>
              <a:spLocks noChangeArrowheads="1"/>
            </p:cNvSpPr>
            <p:nvPr/>
          </p:nvSpPr>
          <p:spPr bwMode="auto">
            <a:xfrm rot="660000">
              <a:off x="3427" y="1508"/>
              <a:ext cx="147"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nvGrpSpPr>
            <p:cNvPr id="86184" name="Group 689">
              <a:extLst>
                <a:ext uri="{FF2B5EF4-FFF2-40B4-BE49-F238E27FC236}">
                  <a16:creationId xmlns:a16="http://schemas.microsoft.com/office/drawing/2014/main" id="{FBE0BEE6-3093-3490-E8E2-DA67C3D1DB04}"/>
                </a:ext>
              </a:extLst>
            </p:cNvPr>
            <p:cNvGrpSpPr>
              <a:grpSpLocks/>
            </p:cNvGrpSpPr>
            <p:nvPr/>
          </p:nvGrpSpPr>
          <p:grpSpPr bwMode="auto">
            <a:xfrm>
              <a:off x="2410" y="1317"/>
              <a:ext cx="355" cy="413"/>
              <a:chOff x="2410" y="1317"/>
              <a:chExt cx="355" cy="413"/>
            </a:xfrm>
          </p:grpSpPr>
          <p:sp>
            <p:nvSpPr>
              <p:cNvPr id="86250" name="Oval 690">
                <a:extLst>
                  <a:ext uri="{FF2B5EF4-FFF2-40B4-BE49-F238E27FC236}">
                    <a16:creationId xmlns:a16="http://schemas.microsoft.com/office/drawing/2014/main" id="{5FE360CB-422B-7A88-B630-274297C691B9}"/>
                  </a:ext>
                </a:extLst>
              </p:cNvPr>
              <p:cNvSpPr>
                <a:spLocks noChangeArrowheads="1"/>
              </p:cNvSpPr>
              <p:nvPr/>
            </p:nvSpPr>
            <p:spPr bwMode="auto">
              <a:xfrm>
                <a:off x="2571" y="1518"/>
                <a:ext cx="194" cy="21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51" name="Oval 691">
                <a:extLst>
                  <a:ext uri="{FF2B5EF4-FFF2-40B4-BE49-F238E27FC236}">
                    <a16:creationId xmlns:a16="http://schemas.microsoft.com/office/drawing/2014/main" id="{C1C61A88-73D5-B2DC-42E0-286F7FD4C2BB}"/>
                  </a:ext>
                </a:extLst>
              </p:cNvPr>
              <p:cNvSpPr>
                <a:spLocks noChangeArrowheads="1"/>
              </p:cNvSpPr>
              <p:nvPr/>
            </p:nvSpPr>
            <p:spPr bwMode="auto">
              <a:xfrm>
                <a:off x="2410" y="1317"/>
                <a:ext cx="194" cy="21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52" name="Oval 692">
                <a:extLst>
                  <a:ext uri="{FF2B5EF4-FFF2-40B4-BE49-F238E27FC236}">
                    <a16:creationId xmlns:a16="http://schemas.microsoft.com/office/drawing/2014/main" id="{4F2E6E88-8D25-4063-7735-A2869FB7A497}"/>
                  </a:ext>
                </a:extLst>
              </p:cNvPr>
              <p:cNvSpPr>
                <a:spLocks noChangeArrowheads="1"/>
              </p:cNvSpPr>
              <p:nvPr/>
            </p:nvSpPr>
            <p:spPr bwMode="auto">
              <a:xfrm>
                <a:off x="2557" y="1378"/>
                <a:ext cx="120"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53" name="Oval 693">
                <a:extLst>
                  <a:ext uri="{FF2B5EF4-FFF2-40B4-BE49-F238E27FC236}">
                    <a16:creationId xmlns:a16="http://schemas.microsoft.com/office/drawing/2014/main" id="{7FA8FFC8-47AB-5018-0E31-2BFB2A475FE7}"/>
                  </a:ext>
                </a:extLst>
              </p:cNvPr>
              <p:cNvSpPr>
                <a:spLocks noChangeArrowheads="1"/>
              </p:cNvSpPr>
              <p:nvPr/>
            </p:nvSpPr>
            <p:spPr bwMode="auto">
              <a:xfrm>
                <a:off x="2466" y="1507"/>
                <a:ext cx="182" cy="14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85" name="Group 694">
              <a:extLst>
                <a:ext uri="{FF2B5EF4-FFF2-40B4-BE49-F238E27FC236}">
                  <a16:creationId xmlns:a16="http://schemas.microsoft.com/office/drawing/2014/main" id="{D7E02180-6547-A974-6F2F-F8AD64CA1CE5}"/>
                </a:ext>
              </a:extLst>
            </p:cNvPr>
            <p:cNvGrpSpPr>
              <a:grpSpLocks/>
            </p:cNvGrpSpPr>
            <p:nvPr/>
          </p:nvGrpSpPr>
          <p:grpSpPr bwMode="auto">
            <a:xfrm>
              <a:off x="2518" y="1320"/>
              <a:ext cx="459" cy="465"/>
              <a:chOff x="2518" y="1320"/>
              <a:chExt cx="459" cy="465"/>
            </a:xfrm>
          </p:grpSpPr>
          <p:sp>
            <p:nvSpPr>
              <p:cNvPr id="86242" name="Oval 695">
                <a:extLst>
                  <a:ext uri="{FF2B5EF4-FFF2-40B4-BE49-F238E27FC236}">
                    <a16:creationId xmlns:a16="http://schemas.microsoft.com/office/drawing/2014/main" id="{9E25B3C3-FF01-7982-FE78-1D82D7D2E14B}"/>
                  </a:ext>
                </a:extLst>
              </p:cNvPr>
              <p:cNvSpPr>
                <a:spLocks noChangeArrowheads="1"/>
              </p:cNvSpPr>
              <p:nvPr/>
            </p:nvSpPr>
            <p:spPr bwMode="auto">
              <a:xfrm rot="-6120000">
                <a:off x="2774" y="1496"/>
                <a:ext cx="212" cy="194"/>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43" name="Oval 696">
                <a:extLst>
                  <a:ext uri="{FF2B5EF4-FFF2-40B4-BE49-F238E27FC236}">
                    <a16:creationId xmlns:a16="http://schemas.microsoft.com/office/drawing/2014/main" id="{4528B4C8-94EA-BD9A-79FD-044D5966D02F}"/>
                  </a:ext>
                </a:extLst>
              </p:cNvPr>
              <p:cNvSpPr>
                <a:spLocks noChangeArrowheads="1"/>
              </p:cNvSpPr>
              <p:nvPr/>
            </p:nvSpPr>
            <p:spPr bwMode="auto">
              <a:xfrm rot="-6120000">
                <a:off x="2642" y="1587"/>
                <a:ext cx="152" cy="18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44" name="Oval 697">
                <a:extLst>
                  <a:ext uri="{FF2B5EF4-FFF2-40B4-BE49-F238E27FC236}">
                    <a16:creationId xmlns:a16="http://schemas.microsoft.com/office/drawing/2014/main" id="{460D8FE6-A014-CF29-2686-1F27166A62C8}"/>
                  </a:ext>
                </a:extLst>
              </p:cNvPr>
              <p:cNvSpPr>
                <a:spLocks noChangeArrowheads="1"/>
              </p:cNvSpPr>
              <p:nvPr/>
            </p:nvSpPr>
            <p:spPr bwMode="auto">
              <a:xfrm rot="-6120000">
                <a:off x="2543" y="1399"/>
                <a:ext cx="132" cy="18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45" name="Oval 698">
                <a:extLst>
                  <a:ext uri="{FF2B5EF4-FFF2-40B4-BE49-F238E27FC236}">
                    <a16:creationId xmlns:a16="http://schemas.microsoft.com/office/drawing/2014/main" id="{10CA352B-D89E-66FD-E10D-766436669D40}"/>
                  </a:ext>
                </a:extLst>
              </p:cNvPr>
              <p:cNvSpPr>
                <a:spLocks noChangeArrowheads="1"/>
              </p:cNvSpPr>
              <p:nvPr/>
            </p:nvSpPr>
            <p:spPr bwMode="auto">
              <a:xfrm rot="-6120000">
                <a:off x="2571" y="1329"/>
                <a:ext cx="212" cy="194"/>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46" name="Oval 699">
                <a:extLst>
                  <a:ext uri="{FF2B5EF4-FFF2-40B4-BE49-F238E27FC236}">
                    <a16:creationId xmlns:a16="http://schemas.microsoft.com/office/drawing/2014/main" id="{1E3236C5-EE70-AB6D-426E-0771BAC9AA9D}"/>
                  </a:ext>
                </a:extLst>
              </p:cNvPr>
              <p:cNvSpPr>
                <a:spLocks noChangeArrowheads="1"/>
              </p:cNvSpPr>
              <p:nvPr/>
            </p:nvSpPr>
            <p:spPr bwMode="auto">
              <a:xfrm rot="-6120000">
                <a:off x="2548" y="1486"/>
                <a:ext cx="153" cy="18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47" name="Oval 700">
                <a:extLst>
                  <a:ext uri="{FF2B5EF4-FFF2-40B4-BE49-F238E27FC236}">
                    <a16:creationId xmlns:a16="http://schemas.microsoft.com/office/drawing/2014/main" id="{89C4445B-FFE2-B978-36A4-E7FC62840D70}"/>
                  </a:ext>
                </a:extLst>
              </p:cNvPr>
              <p:cNvSpPr>
                <a:spLocks noChangeArrowheads="1"/>
              </p:cNvSpPr>
              <p:nvPr/>
            </p:nvSpPr>
            <p:spPr bwMode="auto">
              <a:xfrm rot="-6120000">
                <a:off x="2708" y="1386"/>
                <a:ext cx="177" cy="12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48" name="Oval 701">
                <a:extLst>
                  <a:ext uri="{FF2B5EF4-FFF2-40B4-BE49-F238E27FC236}">
                    <a16:creationId xmlns:a16="http://schemas.microsoft.com/office/drawing/2014/main" id="{CE92772C-9164-558A-4279-5E1210CADE5F}"/>
                  </a:ext>
                </a:extLst>
              </p:cNvPr>
              <p:cNvSpPr>
                <a:spLocks noChangeArrowheads="1"/>
              </p:cNvSpPr>
              <p:nvPr/>
            </p:nvSpPr>
            <p:spPr bwMode="auto">
              <a:xfrm rot="-6120000">
                <a:off x="2758" y="1637"/>
                <a:ext cx="175" cy="12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49" name="Oval 702">
                <a:extLst>
                  <a:ext uri="{FF2B5EF4-FFF2-40B4-BE49-F238E27FC236}">
                    <a16:creationId xmlns:a16="http://schemas.microsoft.com/office/drawing/2014/main" id="{192CA1D1-E010-4C4C-FAF5-DC96B3EED724}"/>
                  </a:ext>
                </a:extLst>
              </p:cNvPr>
              <p:cNvSpPr>
                <a:spLocks noChangeArrowheads="1"/>
              </p:cNvSpPr>
              <p:nvPr/>
            </p:nvSpPr>
            <p:spPr bwMode="auto">
              <a:xfrm rot="-6120000">
                <a:off x="2690" y="1477"/>
                <a:ext cx="142" cy="183"/>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86" name="Group 703">
              <a:extLst>
                <a:ext uri="{FF2B5EF4-FFF2-40B4-BE49-F238E27FC236}">
                  <a16:creationId xmlns:a16="http://schemas.microsoft.com/office/drawing/2014/main" id="{0221914E-962E-A292-6723-3B3B5D9257AC}"/>
                </a:ext>
              </a:extLst>
            </p:cNvPr>
            <p:cNvGrpSpPr>
              <a:grpSpLocks/>
            </p:cNvGrpSpPr>
            <p:nvPr/>
          </p:nvGrpSpPr>
          <p:grpSpPr bwMode="auto">
            <a:xfrm>
              <a:off x="2700" y="1497"/>
              <a:ext cx="458" cy="464"/>
              <a:chOff x="2700" y="1497"/>
              <a:chExt cx="458" cy="464"/>
            </a:xfrm>
          </p:grpSpPr>
          <p:sp>
            <p:nvSpPr>
              <p:cNvPr id="86234" name="Oval 704">
                <a:extLst>
                  <a:ext uri="{FF2B5EF4-FFF2-40B4-BE49-F238E27FC236}">
                    <a16:creationId xmlns:a16="http://schemas.microsoft.com/office/drawing/2014/main" id="{3BAA35A1-4BE7-2850-6305-4C8083DC9974}"/>
                  </a:ext>
                </a:extLst>
              </p:cNvPr>
              <p:cNvSpPr>
                <a:spLocks noChangeArrowheads="1"/>
              </p:cNvSpPr>
              <p:nvPr/>
            </p:nvSpPr>
            <p:spPr bwMode="auto">
              <a:xfrm rot="-6120000">
                <a:off x="2955" y="1673"/>
                <a:ext cx="212" cy="194"/>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35" name="Oval 705">
                <a:extLst>
                  <a:ext uri="{FF2B5EF4-FFF2-40B4-BE49-F238E27FC236}">
                    <a16:creationId xmlns:a16="http://schemas.microsoft.com/office/drawing/2014/main" id="{BC0FD545-A0A1-CD4C-8549-D27120D6846A}"/>
                  </a:ext>
                </a:extLst>
              </p:cNvPr>
              <p:cNvSpPr>
                <a:spLocks noChangeArrowheads="1"/>
              </p:cNvSpPr>
              <p:nvPr/>
            </p:nvSpPr>
            <p:spPr bwMode="auto">
              <a:xfrm rot="-6120000">
                <a:off x="2822" y="1762"/>
                <a:ext cx="151" cy="184"/>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36" name="Oval 706">
                <a:extLst>
                  <a:ext uri="{FF2B5EF4-FFF2-40B4-BE49-F238E27FC236}">
                    <a16:creationId xmlns:a16="http://schemas.microsoft.com/office/drawing/2014/main" id="{F848BB2C-E3CA-B778-BFF7-74AD3F3B3D7F}"/>
                  </a:ext>
                </a:extLst>
              </p:cNvPr>
              <p:cNvSpPr>
                <a:spLocks noChangeArrowheads="1"/>
              </p:cNvSpPr>
              <p:nvPr/>
            </p:nvSpPr>
            <p:spPr bwMode="auto">
              <a:xfrm rot="-6120000">
                <a:off x="2725" y="1575"/>
                <a:ext cx="131" cy="18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37" name="Oval 707">
                <a:extLst>
                  <a:ext uri="{FF2B5EF4-FFF2-40B4-BE49-F238E27FC236}">
                    <a16:creationId xmlns:a16="http://schemas.microsoft.com/office/drawing/2014/main" id="{6581EBFA-C4DA-3DD8-FA15-A012162BF012}"/>
                  </a:ext>
                </a:extLst>
              </p:cNvPr>
              <p:cNvSpPr>
                <a:spLocks noChangeArrowheads="1"/>
              </p:cNvSpPr>
              <p:nvPr/>
            </p:nvSpPr>
            <p:spPr bwMode="auto">
              <a:xfrm rot="-6120000">
                <a:off x="2753" y="1506"/>
                <a:ext cx="212" cy="194"/>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38" name="Oval 708">
                <a:extLst>
                  <a:ext uri="{FF2B5EF4-FFF2-40B4-BE49-F238E27FC236}">
                    <a16:creationId xmlns:a16="http://schemas.microsoft.com/office/drawing/2014/main" id="{586011DC-5EE3-CD5A-264A-6523CC38B1BD}"/>
                  </a:ext>
                </a:extLst>
              </p:cNvPr>
              <p:cNvSpPr>
                <a:spLocks noChangeArrowheads="1"/>
              </p:cNvSpPr>
              <p:nvPr/>
            </p:nvSpPr>
            <p:spPr bwMode="auto">
              <a:xfrm rot="-6120000">
                <a:off x="2730" y="1663"/>
                <a:ext cx="153" cy="18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39" name="Oval 709">
                <a:extLst>
                  <a:ext uri="{FF2B5EF4-FFF2-40B4-BE49-F238E27FC236}">
                    <a16:creationId xmlns:a16="http://schemas.microsoft.com/office/drawing/2014/main" id="{1F5A710B-490E-9D05-511C-544230C3C1ED}"/>
                  </a:ext>
                </a:extLst>
              </p:cNvPr>
              <p:cNvSpPr>
                <a:spLocks noChangeArrowheads="1"/>
              </p:cNvSpPr>
              <p:nvPr/>
            </p:nvSpPr>
            <p:spPr bwMode="auto">
              <a:xfrm rot="-6120000">
                <a:off x="2889" y="1564"/>
                <a:ext cx="177" cy="12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40" name="Oval 710">
                <a:extLst>
                  <a:ext uri="{FF2B5EF4-FFF2-40B4-BE49-F238E27FC236}">
                    <a16:creationId xmlns:a16="http://schemas.microsoft.com/office/drawing/2014/main" id="{A8A86C2C-B063-3628-C880-A90158AA31C4}"/>
                  </a:ext>
                </a:extLst>
              </p:cNvPr>
              <p:cNvSpPr>
                <a:spLocks noChangeArrowheads="1"/>
              </p:cNvSpPr>
              <p:nvPr/>
            </p:nvSpPr>
            <p:spPr bwMode="auto">
              <a:xfrm rot="-6120000">
                <a:off x="2939" y="1814"/>
                <a:ext cx="175" cy="12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41" name="Oval 711">
                <a:extLst>
                  <a:ext uri="{FF2B5EF4-FFF2-40B4-BE49-F238E27FC236}">
                    <a16:creationId xmlns:a16="http://schemas.microsoft.com/office/drawing/2014/main" id="{42848EA1-CB6C-486D-7C79-4D8032A37CC5}"/>
                  </a:ext>
                </a:extLst>
              </p:cNvPr>
              <p:cNvSpPr>
                <a:spLocks noChangeArrowheads="1"/>
              </p:cNvSpPr>
              <p:nvPr/>
            </p:nvSpPr>
            <p:spPr bwMode="auto">
              <a:xfrm rot="-6120000">
                <a:off x="2871" y="1655"/>
                <a:ext cx="142" cy="18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87" name="Group 712">
              <a:extLst>
                <a:ext uri="{FF2B5EF4-FFF2-40B4-BE49-F238E27FC236}">
                  <a16:creationId xmlns:a16="http://schemas.microsoft.com/office/drawing/2014/main" id="{C2BA5D36-7CA5-6D75-885D-2C5F391F58D6}"/>
                </a:ext>
              </a:extLst>
            </p:cNvPr>
            <p:cNvGrpSpPr>
              <a:grpSpLocks/>
            </p:cNvGrpSpPr>
            <p:nvPr/>
          </p:nvGrpSpPr>
          <p:grpSpPr bwMode="auto">
            <a:xfrm>
              <a:off x="2813" y="1187"/>
              <a:ext cx="457" cy="464"/>
              <a:chOff x="2813" y="1187"/>
              <a:chExt cx="457" cy="464"/>
            </a:xfrm>
          </p:grpSpPr>
          <p:sp>
            <p:nvSpPr>
              <p:cNvPr id="86226" name="Oval 713">
                <a:extLst>
                  <a:ext uri="{FF2B5EF4-FFF2-40B4-BE49-F238E27FC236}">
                    <a16:creationId xmlns:a16="http://schemas.microsoft.com/office/drawing/2014/main" id="{9106002A-F2F3-B14A-4063-B4357D28CDFC}"/>
                  </a:ext>
                </a:extLst>
              </p:cNvPr>
              <p:cNvSpPr>
                <a:spLocks noChangeArrowheads="1"/>
              </p:cNvSpPr>
              <p:nvPr/>
            </p:nvSpPr>
            <p:spPr bwMode="auto">
              <a:xfrm rot="-6120000">
                <a:off x="3067" y="1363"/>
                <a:ext cx="212" cy="194"/>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27" name="Oval 714">
                <a:extLst>
                  <a:ext uri="{FF2B5EF4-FFF2-40B4-BE49-F238E27FC236}">
                    <a16:creationId xmlns:a16="http://schemas.microsoft.com/office/drawing/2014/main" id="{F200D3B1-AFBC-988A-9815-84E7C3A55473}"/>
                  </a:ext>
                </a:extLst>
              </p:cNvPr>
              <p:cNvSpPr>
                <a:spLocks noChangeArrowheads="1"/>
              </p:cNvSpPr>
              <p:nvPr/>
            </p:nvSpPr>
            <p:spPr bwMode="auto">
              <a:xfrm rot="-6120000">
                <a:off x="2935" y="1452"/>
                <a:ext cx="151" cy="183"/>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28" name="Oval 715">
                <a:extLst>
                  <a:ext uri="{FF2B5EF4-FFF2-40B4-BE49-F238E27FC236}">
                    <a16:creationId xmlns:a16="http://schemas.microsoft.com/office/drawing/2014/main" id="{6462DA16-226E-0211-2811-742F27B1FF97}"/>
                  </a:ext>
                </a:extLst>
              </p:cNvPr>
              <p:cNvSpPr>
                <a:spLocks noChangeArrowheads="1"/>
              </p:cNvSpPr>
              <p:nvPr/>
            </p:nvSpPr>
            <p:spPr bwMode="auto">
              <a:xfrm rot="-6120000">
                <a:off x="2838" y="1265"/>
                <a:ext cx="131" cy="18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29" name="Oval 716">
                <a:extLst>
                  <a:ext uri="{FF2B5EF4-FFF2-40B4-BE49-F238E27FC236}">
                    <a16:creationId xmlns:a16="http://schemas.microsoft.com/office/drawing/2014/main" id="{8A941F7B-6CAE-8B40-D03F-82C6097D6F06}"/>
                  </a:ext>
                </a:extLst>
              </p:cNvPr>
              <p:cNvSpPr>
                <a:spLocks noChangeArrowheads="1"/>
              </p:cNvSpPr>
              <p:nvPr/>
            </p:nvSpPr>
            <p:spPr bwMode="auto">
              <a:xfrm rot="-6120000">
                <a:off x="2866" y="1196"/>
                <a:ext cx="212" cy="194"/>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30" name="Oval 717">
                <a:extLst>
                  <a:ext uri="{FF2B5EF4-FFF2-40B4-BE49-F238E27FC236}">
                    <a16:creationId xmlns:a16="http://schemas.microsoft.com/office/drawing/2014/main" id="{C2FF764E-7962-7C30-1998-68A67F3CE758}"/>
                  </a:ext>
                </a:extLst>
              </p:cNvPr>
              <p:cNvSpPr>
                <a:spLocks noChangeArrowheads="1"/>
              </p:cNvSpPr>
              <p:nvPr/>
            </p:nvSpPr>
            <p:spPr bwMode="auto">
              <a:xfrm rot="-6120000">
                <a:off x="2843" y="1353"/>
                <a:ext cx="153" cy="18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31" name="Oval 718">
                <a:extLst>
                  <a:ext uri="{FF2B5EF4-FFF2-40B4-BE49-F238E27FC236}">
                    <a16:creationId xmlns:a16="http://schemas.microsoft.com/office/drawing/2014/main" id="{68731927-6E40-50F7-3BC1-A6474D74E098}"/>
                  </a:ext>
                </a:extLst>
              </p:cNvPr>
              <p:cNvSpPr>
                <a:spLocks noChangeArrowheads="1"/>
              </p:cNvSpPr>
              <p:nvPr/>
            </p:nvSpPr>
            <p:spPr bwMode="auto">
              <a:xfrm rot="-6120000">
                <a:off x="3001" y="1255"/>
                <a:ext cx="177" cy="12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32" name="Oval 719">
                <a:extLst>
                  <a:ext uri="{FF2B5EF4-FFF2-40B4-BE49-F238E27FC236}">
                    <a16:creationId xmlns:a16="http://schemas.microsoft.com/office/drawing/2014/main" id="{B1777278-8314-752C-5730-A786E37494C3}"/>
                  </a:ext>
                </a:extLst>
              </p:cNvPr>
              <p:cNvSpPr>
                <a:spLocks noChangeArrowheads="1"/>
              </p:cNvSpPr>
              <p:nvPr/>
            </p:nvSpPr>
            <p:spPr bwMode="auto">
              <a:xfrm rot="-6120000">
                <a:off x="3052" y="1503"/>
                <a:ext cx="175" cy="12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33" name="Oval 720">
                <a:extLst>
                  <a:ext uri="{FF2B5EF4-FFF2-40B4-BE49-F238E27FC236}">
                    <a16:creationId xmlns:a16="http://schemas.microsoft.com/office/drawing/2014/main" id="{DE4AABF5-347B-2CE7-28E1-D798F3F65F4B}"/>
                  </a:ext>
                </a:extLst>
              </p:cNvPr>
              <p:cNvSpPr>
                <a:spLocks noChangeArrowheads="1"/>
              </p:cNvSpPr>
              <p:nvPr/>
            </p:nvSpPr>
            <p:spPr bwMode="auto">
              <a:xfrm rot="-6120000">
                <a:off x="2984" y="1345"/>
                <a:ext cx="142" cy="18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88" name="Group 721">
              <a:extLst>
                <a:ext uri="{FF2B5EF4-FFF2-40B4-BE49-F238E27FC236}">
                  <a16:creationId xmlns:a16="http://schemas.microsoft.com/office/drawing/2014/main" id="{1FEDF0AE-DD0C-D53D-0FDB-EAB0A26E920A}"/>
                </a:ext>
              </a:extLst>
            </p:cNvPr>
            <p:cNvGrpSpPr>
              <a:grpSpLocks/>
            </p:cNvGrpSpPr>
            <p:nvPr/>
          </p:nvGrpSpPr>
          <p:grpSpPr bwMode="auto">
            <a:xfrm>
              <a:off x="2550" y="1011"/>
              <a:ext cx="457" cy="464"/>
              <a:chOff x="2550" y="1011"/>
              <a:chExt cx="457" cy="464"/>
            </a:xfrm>
          </p:grpSpPr>
          <p:sp>
            <p:nvSpPr>
              <p:cNvPr id="86218" name="Oval 722">
                <a:extLst>
                  <a:ext uri="{FF2B5EF4-FFF2-40B4-BE49-F238E27FC236}">
                    <a16:creationId xmlns:a16="http://schemas.microsoft.com/office/drawing/2014/main" id="{6A05D5C5-4B86-04A5-B478-5F169EE126F9}"/>
                  </a:ext>
                </a:extLst>
              </p:cNvPr>
              <p:cNvSpPr>
                <a:spLocks noChangeArrowheads="1"/>
              </p:cNvSpPr>
              <p:nvPr/>
            </p:nvSpPr>
            <p:spPr bwMode="auto">
              <a:xfrm rot="-6120000">
                <a:off x="2804" y="1187"/>
                <a:ext cx="212" cy="194"/>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19" name="Oval 723">
                <a:extLst>
                  <a:ext uri="{FF2B5EF4-FFF2-40B4-BE49-F238E27FC236}">
                    <a16:creationId xmlns:a16="http://schemas.microsoft.com/office/drawing/2014/main" id="{341965E7-CC3C-8337-62B3-547BDF2803EB}"/>
                  </a:ext>
                </a:extLst>
              </p:cNvPr>
              <p:cNvSpPr>
                <a:spLocks noChangeArrowheads="1"/>
              </p:cNvSpPr>
              <p:nvPr/>
            </p:nvSpPr>
            <p:spPr bwMode="auto">
              <a:xfrm rot="-6120000">
                <a:off x="2672" y="1276"/>
                <a:ext cx="151" cy="183"/>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20" name="Oval 724">
                <a:extLst>
                  <a:ext uri="{FF2B5EF4-FFF2-40B4-BE49-F238E27FC236}">
                    <a16:creationId xmlns:a16="http://schemas.microsoft.com/office/drawing/2014/main" id="{95BD417F-019F-73BA-6CE8-E6418CA35281}"/>
                  </a:ext>
                </a:extLst>
              </p:cNvPr>
              <p:cNvSpPr>
                <a:spLocks noChangeArrowheads="1"/>
              </p:cNvSpPr>
              <p:nvPr/>
            </p:nvSpPr>
            <p:spPr bwMode="auto">
              <a:xfrm rot="-6120000">
                <a:off x="2575" y="1090"/>
                <a:ext cx="131" cy="18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21" name="Oval 725">
                <a:extLst>
                  <a:ext uri="{FF2B5EF4-FFF2-40B4-BE49-F238E27FC236}">
                    <a16:creationId xmlns:a16="http://schemas.microsoft.com/office/drawing/2014/main" id="{2EB24E37-90EB-3458-ED49-48879DB693C7}"/>
                  </a:ext>
                </a:extLst>
              </p:cNvPr>
              <p:cNvSpPr>
                <a:spLocks noChangeArrowheads="1"/>
              </p:cNvSpPr>
              <p:nvPr/>
            </p:nvSpPr>
            <p:spPr bwMode="auto">
              <a:xfrm rot="-6120000">
                <a:off x="2603" y="1020"/>
                <a:ext cx="211" cy="194"/>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22" name="Oval 726">
                <a:extLst>
                  <a:ext uri="{FF2B5EF4-FFF2-40B4-BE49-F238E27FC236}">
                    <a16:creationId xmlns:a16="http://schemas.microsoft.com/office/drawing/2014/main" id="{20F7D83B-D373-7BF1-4E16-8A5DCB211382}"/>
                  </a:ext>
                </a:extLst>
              </p:cNvPr>
              <p:cNvSpPr>
                <a:spLocks noChangeArrowheads="1"/>
              </p:cNvSpPr>
              <p:nvPr/>
            </p:nvSpPr>
            <p:spPr bwMode="auto">
              <a:xfrm rot="-6120000">
                <a:off x="2580" y="1177"/>
                <a:ext cx="153" cy="18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23" name="Oval 727">
                <a:extLst>
                  <a:ext uri="{FF2B5EF4-FFF2-40B4-BE49-F238E27FC236}">
                    <a16:creationId xmlns:a16="http://schemas.microsoft.com/office/drawing/2014/main" id="{EC918B1A-9C9A-066B-3568-F291EE8DBB37}"/>
                  </a:ext>
                </a:extLst>
              </p:cNvPr>
              <p:cNvSpPr>
                <a:spLocks noChangeArrowheads="1"/>
              </p:cNvSpPr>
              <p:nvPr/>
            </p:nvSpPr>
            <p:spPr bwMode="auto">
              <a:xfrm rot="-6120000">
                <a:off x="2739" y="1080"/>
                <a:ext cx="176" cy="12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24" name="Oval 728">
                <a:extLst>
                  <a:ext uri="{FF2B5EF4-FFF2-40B4-BE49-F238E27FC236}">
                    <a16:creationId xmlns:a16="http://schemas.microsoft.com/office/drawing/2014/main" id="{11235AFF-3BD4-29F2-B726-7D7A421F5707}"/>
                  </a:ext>
                </a:extLst>
              </p:cNvPr>
              <p:cNvSpPr>
                <a:spLocks noChangeArrowheads="1"/>
              </p:cNvSpPr>
              <p:nvPr/>
            </p:nvSpPr>
            <p:spPr bwMode="auto">
              <a:xfrm rot="-6120000">
                <a:off x="2789" y="1327"/>
                <a:ext cx="175" cy="12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25" name="Oval 729">
                <a:extLst>
                  <a:ext uri="{FF2B5EF4-FFF2-40B4-BE49-F238E27FC236}">
                    <a16:creationId xmlns:a16="http://schemas.microsoft.com/office/drawing/2014/main" id="{A10F89E4-DFFB-B0BC-A747-5D28B6528637}"/>
                  </a:ext>
                </a:extLst>
              </p:cNvPr>
              <p:cNvSpPr>
                <a:spLocks noChangeArrowheads="1"/>
              </p:cNvSpPr>
              <p:nvPr/>
            </p:nvSpPr>
            <p:spPr bwMode="auto">
              <a:xfrm rot="-6120000">
                <a:off x="2721" y="1169"/>
                <a:ext cx="142" cy="18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89" name="Group 730">
              <a:extLst>
                <a:ext uri="{FF2B5EF4-FFF2-40B4-BE49-F238E27FC236}">
                  <a16:creationId xmlns:a16="http://schemas.microsoft.com/office/drawing/2014/main" id="{A569B86F-AA98-06CB-1BF7-49DAF652E8E4}"/>
                </a:ext>
              </a:extLst>
            </p:cNvPr>
            <p:cNvGrpSpPr>
              <a:grpSpLocks/>
            </p:cNvGrpSpPr>
            <p:nvPr/>
          </p:nvGrpSpPr>
          <p:grpSpPr bwMode="auto">
            <a:xfrm>
              <a:off x="2385" y="1109"/>
              <a:ext cx="350" cy="425"/>
              <a:chOff x="2385" y="1109"/>
              <a:chExt cx="350" cy="425"/>
            </a:xfrm>
          </p:grpSpPr>
          <p:sp>
            <p:nvSpPr>
              <p:cNvPr id="86213" name="Oval 731">
                <a:extLst>
                  <a:ext uri="{FF2B5EF4-FFF2-40B4-BE49-F238E27FC236}">
                    <a16:creationId xmlns:a16="http://schemas.microsoft.com/office/drawing/2014/main" id="{49A4DE5C-7355-C190-3289-05A3F35B5CEB}"/>
                  </a:ext>
                </a:extLst>
              </p:cNvPr>
              <p:cNvSpPr>
                <a:spLocks noChangeArrowheads="1"/>
              </p:cNvSpPr>
              <p:nvPr/>
            </p:nvSpPr>
            <p:spPr bwMode="auto">
              <a:xfrm rot="-6120000">
                <a:off x="2533" y="1246"/>
                <a:ext cx="212" cy="193"/>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14" name="Oval 732">
                <a:extLst>
                  <a:ext uri="{FF2B5EF4-FFF2-40B4-BE49-F238E27FC236}">
                    <a16:creationId xmlns:a16="http://schemas.microsoft.com/office/drawing/2014/main" id="{39502E2D-0692-05F8-86FC-D3110132173C}"/>
                  </a:ext>
                </a:extLst>
              </p:cNvPr>
              <p:cNvSpPr>
                <a:spLocks noChangeArrowheads="1"/>
              </p:cNvSpPr>
              <p:nvPr/>
            </p:nvSpPr>
            <p:spPr bwMode="auto">
              <a:xfrm rot="-6120000">
                <a:off x="2400" y="1336"/>
                <a:ext cx="151" cy="18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15" name="Oval 733">
                <a:extLst>
                  <a:ext uri="{FF2B5EF4-FFF2-40B4-BE49-F238E27FC236}">
                    <a16:creationId xmlns:a16="http://schemas.microsoft.com/office/drawing/2014/main" id="{5AB7ACC7-F103-2C50-C244-BA6D27840E1F}"/>
                  </a:ext>
                </a:extLst>
              </p:cNvPr>
              <p:cNvSpPr>
                <a:spLocks noChangeArrowheads="1"/>
              </p:cNvSpPr>
              <p:nvPr/>
            </p:nvSpPr>
            <p:spPr bwMode="auto">
              <a:xfrm rot="-6120000">
                <a:off x="2467" y="1138"/>
                <a:ext cx="177" cy="119"/>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16" name="Oval 734">
                <a:extLst>
                  <a:ext uri="{FF2B5EF4-FFF2-40B4-BE49-F238E27FC236}">
                    <a16:creationId xmlns:a16="http://schemas.microsoft.com/office/drawing/2014/main" id="{2597D395-921F-A16C-4F13-3CF6E47153B4}"/>
                  </a:ext>
                </a:extLst>
              </p:cNvPr>
              <p:cNvSpPr>
                <a:spLocks noChangeArrowheads="1"/>
              </p:cNvSpPr>
              <p:nvPr/>
            </p:nvSpPr>
            <p:spPr bwMode="auto">
              <a:xfrm rot="-6120000">
                <a:off x="2517" y="1386"/>
                <a:ext cx="175" cy="12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17" name="Oval 735">
                <a:extLst>
                  <a:ext uri="{FF2B5EF4-FFF2-40B4-BE49-F238E27FC236}">
                    <a16:creationId xmlns:a16="http://schemas.microsoft.com/office/drawing/2014/main" id="{B98C747A-2458-89D5-3358-9DB76380C785}"/>
                  </a:ext>
                </a:extLst>
              </p:cNvPr>
              <p:cNvSpPr>
                <a:spLocks noChangeArrowheads="1"/>
              </p:cNvSpPr>
              <p:nvPr/>
            </p:nvSpPr>
            <p:spPr bwMode="auto">
              <a:xfrm rot="-6120000">
                <a:off x="2449" y="1228"/>
                <a:ext cx="142" cy="18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90" name="Group 736">
              <a:extLst>
                <a:ext uri="{FF2B5EF4-FFF2-40B4-BE49-F238E27FC236}">
                  <a16:creationId xmlns:a16="http://schemas.microsoft.com/office/drawing/2014/main" id="{E7ABDAC8-EB5B-7FFF-6796-757384D254C7}"/>
                </a:ext>
              </a:extLst>
            </p:cNvPr>
            <p:cNvGrpSpPr>
              <a:grpSpLocks/>
            </p:cNvGrpSpPr>
            <p:nvPr/>
          </p:nvGrpSpPr>
          <p:grpSpPr bwMode="auto">
            <a:xfrm>
              <a:off x="2907" y="1484"/>
              <a:ext cx="459" cy="432"/>
              <a:chOff x="2907" y="1484"/>
              <a:chExt cx="459" cy="432"/>
            </a:xfrm>
          </p:grpSpPr>
          <p:sp>
            <p:nvSpPr>
              <p:cNvPr id="86206" name="Oval 737">
                <a:extLst>
                  <a:ext uri="{FF2B5EF4-FFF2-40B4-BE49-F238E27FC236}">
                    <a16:creationId xmlns:a16="http://schemas.microsoft.com/office/drawing/2014/main" id="{AAF45E25-4B55-87FA-35A0-43FA46F7ACD7}"/>
                  </a:ext>
                </a:extLst>
              </p:cNvPr>
              <p:cNvSpPr>
                <a:spLocks noChangeArrowheads="1"/>
              </p:cNvSpPr>
              <p:nvPr/>
            </p:nvSpPr>
            <p:spPr bwMode="auto">
              <a:xfrm rot="-6120000">
                <a:off x="3163" y="1660"/>
                <a:ext cx="212" cy="194"/>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07" name="Oval 738">
                <a:extLst>
                  <a:ext uri="{FF2B5EF4-FFF2-40B4-BE49-F238E27FC236}">
                    <a16:creationId xmlns:a16="http://schemas.microsoft.com/office/drawing/2014/main" id="{392BD4FE-E6C4-EDFB-ADBC-C6F166A4BC2B}"/>
                  </a:ext>
                </a:extLst>
              </p:cNvPr>
              <p:cNvSpPr>
                <a:spLocks noChangeArrowheads="1"/>
              </p:cNvSpPr>
              <p:nvPr/>
            </p:nvSpPr>
            <p:spPr bwMode="auto">
              <a:xfrm rot="-6120000">
                <a:off x="3030" y="1749"/>
                <a:ext cx="151" cy="183"/>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08" name="Oval 739">
                <a:extLst>
                  <a:ext uri="{FF2B5EF4-FFF2-40B4-BE49-F238E27FC236}">
                    <a16:creationId xmlns:a16="http://schemas.microsoft.com/office/drawing/2014/main" id="{D0A919D9-B3EE-D2BF-2EBB-83BBDB2FF59C}"/>
                  </a:ext>
                </a:extLst>
              </p:cNvPr>
              <p:cNvSpPr>
                <a:spLocks noChangeArrowheads="1"/>
              </p:cNvSpPr>
              <p:nvPr/>
            </p:nvSpPr>
            <p:spPr bwMode="auto">
              <a:xfrm rot="-6120000">
                <a:off x="2932" y="1562"/>
                <a:ext cx="131" cy="18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09" name="Oval 740">
                <a:extLst>
                  <a:ext uri="{FF2B5EF4-FFF2-40B4-BE49-F238E27FC236}">
                    <a16:creationId xmlns:a16="http://schemas.microsoft.com/office/drawing/2014/main" id="{86D7129F-D8D3-17D5-ECD4-D78EB10A7AFE}"/>
                  </a:ext>
                </a:extLst>
              </p:cNvPr>
              <p:cNvSpPr>
                <a:spLocks noChangeArrowheads="1"/>
              </p:cNvSpPr>
              <p:nvPr/>
            </p:nvSpPr>
            <p:spPr bwMode="auto">
              <a:xfrm rot="-6120000">
                <a:off x="2960" y="1493"/>
                <a:ext cx="212" cy="194"/>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10" name="Oval 741">
                <a:extLst>
                  <a:ext uri="{FF2B5EF4-FFF2-40B4-BE49-F238E27FC236}">
                    <a16:creationId xmlns:a16="http://schemas.microsoft.com/office/drawing/2014/main" id="{34731D4D-CFF7-0111-77AD-B27CE1FB1918}"/>
                  </a:ext>
                </a:extLst>
              </p:cNvPr>
              <p:cNvSpPr>
                <a:spLocks noChangeArrowheads="1"/>
              </p:cNvSpPr>
              <p:nvPr/>
            </p:nvSpPr>
            <p:spPr bwMode="auto">
              <a:xfrm rot="-6120000">
                <a:off x="2937" y="1650"/>
                <a:ext cx="153" cy="18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11" name="Oval 742">
                <a:extLst>
                  <a:ext uri="{FF2B5EF4-FFF2-40B4-BE49-F238E27FC236}">
                    <a16:creationId xmlns:a16="http://schemas.microsoft.com/office/drawing/2014/main" id="{3E3E5660-9B72-34FD-D559-8EB3D2F146A8}"/>
                  </a:ext>
                </a:extLst>
              </p:cNvPr>
              <p:cNvSpPr>
                <a:spLocks noChangeArrowheads="1"/>
              </p:cNvSpPr>
              <p:nvPr/>
            </p:nvSpPr>
            <p:spPr bwMode="auto">
              <a:xfrm rot="-6120000">
                <a:off x="3097" y="1550"/>
                <a:ext cx="177" cy="12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12" name="Oval 743">
                <a:extLst>
                  <a:ext uri="{FF2B5EF4-FFF2-40B4-BE49-F238E27FC236}">
                    <a16:creationId xmlns:a16="http://schemas.microsoft.com/office/drawing/2014/main" id="{E85044EF-27A4-BE5E-4296-DA2B7E054CE1}"/>
                  </a:ext>
                </a:extLst>
              </p:cNvPr>
              <p:cNvSpPr>
                <a:spLocks noChangeArrowheads="1"/>
              </p:cNvSpPr>
              <p:nvPr/>
            </p:nvSpPr>
            <p:spPr bwMode="auto">
              <a:xfrm rot="-6120000">
                <a:off x="3079" y="1641"/>
                <a:ext cx="142" cy="183"/>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sp>
          <p:nvSpPr>
            <p:cNvPr id="86191" name="Oval 744">
              <a:extLst>
                <a:ext uri="{FF2B5EF4-FFF2-40B4-BE49-F238E27FC236}">
                  <a16:creationId xmlns:a16="http://schemas.microsoft.com/office/drawing/2014/main" id="{3FDFEA56-9FD3-267D-25BB-4E17464CAFED}"/>
                </a:ext>
              </a:extLst>
            </p:cNvPr>
            <p:cNvSpPr>
              <a:spLocks noChangeArrowheads="1"/>
            </p:cNvSpPr>
            <p:nvPr/>
          </p:nvSpPr>
          <p:spPr bwMode="auto">
            <a:xfrm rot="-6120000">
              <a:off x="2906" y="1751"/>
              <a:ext cx="131" cy="18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192" name="Oval 745">
              <a:extLst>
                <a:ext uri="{FF2B5EF4-FFF2-40B4-BE49-F238E27FC236}">
                  <a16:creationId xmlns:a16="http://schemas.microsoft.com/office/drawing/2014/main" id="{977C14E2-B43B-4835-9BD4-ABD4C3E0D39E}"/>
                </a:ext>
              </a:extLst>
            </p:cNvPr>
            <p:cNvSpPr>
              <a:spLocks noChangeArrowheads="1"/>
            </p:cNvSpPr>
            <p:nvPr/>
          </p:nvSpPr>
          <p:spPr bwMode="auto">
            <a:xfrm rot="-6120000">
              <a:off x="2934" y="1680"/>
              <a:ext cx="211" cy="194"/>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193" name="Oval 746">
              <a:extLst>
                <a:ext uri="{FF2B5EF4-FFF2-40B4-BE49-F238E27FC236}">
                  <a16:creationId xmlns:a16="http://schemas.microsoft.com/office/drawing/2014/main" id="{13747DDB-3932-35F3-0FA1-48A0A0FECCA3}"/>
                </a:ext>
              </a:extLst>
            </p:cNvPr>
            <p:cNvSpPr>
              <a:spLocks noChangeArrowheads="1"/>
            </p:cNvSpPr>
            <p:nvPr/>
          </p:nvSpPr>
          <p:spPr bwMode="auto">
            <a:xfrm rot="-6120000">
              <a:off x="3068" y="1740"/>
              <a:ext cx="177" cy="120"/>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nvGrpSpPr>
            <p:cNvPr id="86194" name="Group 747">
              <a:extLst>
                <a:ext uri="{FF2B5EF4-FFF2-40B4-BE49-F238E27FC236}">
                  <a16:creationId xmlns:a16="http://schemas.microsoft.com/office/drawing/2014/main" id="{95676655-03CC-5399-9702-C949444815B4}"/>
                </a:ext>
              </a:extLst>
            </p:cNvPr>
            <p:cNvGrpSpPr>
              <a:grpSpLocks/>
            </p:cNvGrpSpPr>
            <p:nvPr/>
          </p:nvGrpSpPr>
          <p:grpSpPr bwMode="auto">
            <a:xfrm>
              <a:off x="2453" y="935"/>
              <a:ext cx="350" cy="297"/>
              <a:chOff x="2453" y="935"/>
              <a:chExt cx="350" cy="297"/>
            </a:xfrm>
          </p:grpSpPr>
          <p:sp>
            <p:nvSpPr>
              <p:cNvPr id="86202" name="Oval 748">
                <a:extLst>
                  <a:ext uri="{FF2B5EF4-FFF2-40B4-BE49-F238E27FC236}">
                    <a16:creationId xmlns:a16="http://schemas.microsoft.com/office/drawing/2014/main" id="{728C677C-B3B5-3C88-8A38-A457F2719B97}"/>
                  </a:ext>
                </a:extLst>
              </p:cNvPr>
              <p:cNvSpPr>
                <a:spLocks noChangeArrowheads="1"/>
              </p:cNvSpPr>
              <p:nvPr/>
            </p:nvSpPr>
            <p:spPr bwMode="auto">
              <a:xfrm rot="-6120000">
                <a:off x="2601" y="944"/>
                <a:ext cx="212" cy="193"/>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03" name="Oval 749">
                <a:extLst>
                  <a:ext uri="{FF2B5EF4-FFF2-40B4-BE49-F238E27FC236}">
                    <a16:creationId xmlns:a16="http://schemas.microsoft.com/office/drawing/2014/main" id="{A223CE5E-617C-FD55-05F5-2B475F2B5E8A}"/>
                  </a:ext>
                </a:extLst>
              </p:cNvPr>
              <p:cNvSpPr>
                <a:spLocks noChangeArrowheads="1"/>
              </p:cNvSpPr>
              <p:nvPr/>
            </p:nvSpPr>
            <p:spPr bwMode="auto">
              <a:xfrm rot="-6120000">
                <a:off x="2468" y="1034"/>
                <a:ext cx="151" cy="18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04" name="Oval 750">
                <a:extLst>
                  <a:ext uri="{FF2B5EF4-FFF2-40B4-BE49-F238E27FC236}">
                    <a16:creationId xmlns:a16="http://schemas.microsoft.com/office/drawing/2014/main" id="{828A28EC-FE1C-32E7-EFBC-D03E910246BF}"/>
                  </a:ext>
                </a:extLst>
              </p:cNvPr>
              <p:cNvSpPr>
                <a:spLocks noChangeArrowheads="1"/>
              </p:cNvSpPr>
              <p:nvPr/>
            </p:nvSpPr>
            <p:spPr bwMode="auto">
              <a:xfrm rot="-6120000">
                <a:off x="2585" y="1084"/>
                <a:ext cx="175" cy="121"/>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05" name="Oval 751">
                <a:extLst>
                  <a:ext uri="{FF2B5EF4-FFF2-40B4-BE49-F238E27FC236}">
                    <a16:creationId xmlns:a16="http://schemas.microsoft.com/office/drawing/2014/main" id="{FA3D9AD7-BBD2-7C44-41D9-09C88CD2C1B0}"/>
                  </a:ext>
                </a:extLst>
              </p:cNvPr>
              <p:cNvSpPr>
                <a:spLocks noChangeArrowheads="1"/>
              </p:cNvSpPr>
              <p:nvPr/>
            </p:nvSpPr>
            <p:spPr bwMode="auto">
              <a:xfrm rot="-6120000">
                <a:off x="2517" y="926"/>
                <a:ext cx="142" cy="18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nvGrpSpPr>
            <p:cNvPr id="86195" name="Group 752">
              <a:extLst>
                <a:ext uri="{FF2B5EF4-FFF2-40B4-BE49-F238E27FC236}">
                  <a16:creationId xmlns:a16="http://schemas.microsoft.com/office/drawing/2014/main" id="{7A943D8A-92FC-6B1B-EE01-9F5194B12291}"/>
                </a:ext>
              </a:extLst>
            </p:cNvPr>
            <p:cNvGrpSpPr>
              <a:grpSpLocks/>
            </p:cNvGrpSpPr>
            <p:nvPr/>
          </p:nvGrpSpPr>
          <p:grpSpPr bwMode="auto">
            <a:xfrm>
              <a:off x="3376" y="1121"/>
              <a:ext cx="346" cy="436"/>
              <a:chOff x="3376" y="1121"/>
              <a:chExt cx="346" cy="436"/>
            </a:xfrm>
          </p:grpSpPr>
          <p:sp>
            <p:nvSpPr>
              <p:cNvPr id="86196" name="Oval 753">
                <a:extLst>
                  <a:ext uri="{FF2B5EF4-FFF2-40B4-BE49-F238E27FC236}">
                    <a16:creationId xmlns:a16="http://schemas.microsoft.com/office/drawing/2014/main" id="{5EE03A78-4156-1604-A4D2-0165B226DC78}"/>
                  </a:ext>
                </a:extLst>
              </p:cNvPr>
              <p:cNvSpPr>
                <a:spLocks noChangeArrowheads="1"/>
              </p:cNvSpPr>
              <p:nvPr/>
            </p:nvSpPr>
            <p:spPr bwMode="auto">
              <a:xfrm>
                <a:off x="3445" y="1405"/>
                <a:ext cx="183" cy="15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197" name="Oval 754">
                <a:extLst>
                  <a:ext uri="{FF2B5EF4-FFF2-40B4-BE49-F238E27FC236}">
                    <a16:creationId xmlns:a16="http://schemas.microsoft.com/office/drawing/2014/main" id="{A82BE750-D262-7387-BA44-F49A7C2B3F3A}"/>
                  </a:ext>
                </a:extLst>
              </p:cNvPr>
              <p:cNvSpPr>
                <a:spLocks noChangeArrowheads="1"/>
              </p:cNvSpPr>
              <p:nvPr/>
            </p:nvSpPr>
            <p:spPr bwMode="auto">
              <a:xfrm>
                <a:off x="3381" y="1211"/>
                <a:ext cx="181" cy="13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198" name="Oval 755">
                <a:extLst>
                  <a:ext uri="{FF2B5EF4-FFF2-40B4-BE49-F238E27FC236}">
                    <a16:creationId xmlns:a16="http://schemas.microsoft.com/office/drawing/2014/main" id="{98877428-C552-B8FB-4A07-8E6D83852305}"/>
                  </a:ext>
                </a:extLst>
              </p:cNvPr>
              <p:cNvSpPr>
                <a:spLocks noChangeArrowheads="1"/>
              </p:cNvSpPr>
              <p:nvPr/>
            </p:nvSpPr>
            <p:spPr bwMode="auto">
              <a:xfrm>
                <a:off x="3455" y="1121"/>
                <a:ext cx="193" cy="21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199" name="Oval 756">
                <a:extLst>
                  <a:ext uri="{FF2B5EF4-FFF2-40B4-BE49-F238E27FC236}">
                    <a16:creationId xmlns:a16="http://schemas.microsoft.com/office/drawing/2014/main" id="{77A44BC4-F4AF-C385-13F7-86D031341E91}"/>
                  </a:ext>
                </a:extLst>
              </p:cNvPr>
              <p:cNvSpPr>
                <a:spLocks noChangeArrowheads="1"/>
              </p:cNvSpPr>
              <p:nvPr/>
            </p:nvSpPr>
            <p:spPr bwMode="auto">
              <a:xfrm>
                <a:off x="3376" y="1290"/>
                <a:ext cx="180" cy="153"/>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00" name="Oval 757">
                <a:extLst>
                  <a:ext uri="{FF2B5EF4-FFF2-40B4-BE49-F238E27FC236}">
                    <a16:creationId xmlns:a16="http://schemas.microsoft.com/office/drawing/2014/main" id="{529660F3-A0F7-C12A-A546-ED1BBE3BC4DC}"/>
                  </a:ext>
                </a:extLst>
              </p:cNvPr>
              <p:cNvSpPr>
                <a:spLocks noChangeArrowheads="1"/>
              </p:cNvSpPr>
              <p:nvPr/>
            </p:nvSpPr>
            <p:spPr bwMode="auto">
              <a:xfrm>
                <a:off x="3603" y="1182"/>
                <a:ext cx="119" cy="177"/>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sp>
            <p:nvSpPr>
              <p:cNvPr id="86201" name="Oval 758">
                <a:extLst>
                  <a:ext uri="{FF2B5EF4-FFF2-40B4-BE49-F238E27FC236}">
                    <a16:creationId xmlns:a16="http://schemas.microsoft.com/office/drawing/2014/main" id="{26C7E871-D082-6E95-209E-D9A74C89877C}"/>
                  </a:ext>
                </a:extLst>
              </p:cNvPr>
              <p:cNvSpPr>
                <a:spLocks noChangeArrowheads="1"/>
              </p:cNvSpPr>
              <p:nvPr/>
            </p:nvSpPr>
            <p:spPr bwMode="auto">
              <a:xfrm>
                <a:off x="3511" y="1311"/>
                <a:ext cx="183" cy="142"/>
              </a:xfrm>
              <a:prstGeom prst="ellipse">
                <a:avLst/>
              </a:prstGeom>
              <a:gradFill rotWithShape="0">
                <a:gsLst>
                  <a:gs pos="0">
                    <a:srgbClr val="C0C0C0"/>
                  </a:gs>
                  <a:gs pos="100000">
                    <a:srgbClr val="60606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r">
                  <a:lnSpc>
                    <a:spcPct val="97000"/>
                  </a:lnSpc>
                  <a:spcBef>
                    <a:spcPct val="0"/>
                  </a:spcBef>
                  <a:buClr>
                    <a:srgbClr val="000000"/>
                  </a:buClr>
                  <a:buFont typeface="Times New Roman" panose="02020603050405020304" pitchFamily="18" charset="0"/>
                  <a:buNone/>
                </a:pPr>
                <a:endParaRPr lang="el-GR" altLang="el-GR" sz="1600">
                  <a:solidFill>
                    <a:srgbClr val="00CC00"/>
                  </a:solidFill>
                </a:endParaRPr>
              </a:p>
            </p:txBody>
          </p:sp>
        </p:grpSp>
      </p:grpSp>
      <p:grpSp>
        <p:nvGrpSpPr>
          <p:cNvPr id="86137" name="Group 759">
            <a:extLst>
              <a:ext uri="{FF2B5EF4-FFF2-40B4-BE49-F238E27FC236}">
                <a16:creationId xmlns:a16="http://schemas.microsoft.com/office/drawing/2014/main" id="{33990E1F-AF81-D865-1C64-98B7A80A4FA1}"/>
              </a:ext>
            </a:extLst>
          </p:cNvPr>
          <p:cNvGrpSpPr>
            <a:grpSpLocks/>
          </p:cNvGrpSpPr>
          <p:nvPr/>
        </p:nvGrpSpPr>
        <p:grpSpPr bwMode="auto">
          <a:xfrm>
            <a:off x="3378201" y="4754563"/>
            <a:ext cx="303213" cy="341312"/>
            <a:chOff x="1160" y="2843"/>
            <a:chExt cx="191" cy="215"/>
          </a:xfrm>
        </p:grpSpPr>
        <p:sp>
          <p:nvSpPr>
            <p:cNvPr id="86168" name="Freeform 760">
              <a:extLst>
                <a:ext uri="{FF2B5EF4-FFF2-40B4-BE49-F238E27FC236}">
                  <a16:creationId xmlns:a16="http://schemas.microsoft.com/office/drawing/2014/main" id="{8C78EEA1-43FD-FBE4-736D-9BE0A2296A71}"/>
                </a:ext>
              </a:extLst>
            </p:cNvPr>
            <p:cNvSpPr>
              <a:spLocks/>
            </p:cNvSpPr>
            <p:nvPr/>
          </p:nvSpPr>
          <p:spPr bwMode="auto">
            <a:xfrm>
              <a:off x="1160" y="2843"/>
              <a:ext cx="191" cy="215"/>
            </a:xfrm>
            <a:custGeom>
              <a:avLst/>
              <a:gdLst>
                <a:gd name="T0" fmla="*/ 113 w 191"/>
                <a:gd name="T1" fmla="*/ 62 h 215"/>
                <a:gd name="T2" fmla="*/ 92 w 191"/>
                <a:gd name="T3" fmla="*/ 36 h 215"/>
                <a:gd name="T4" fmla="*/ 56 w 191"/>
                <a:gd name="T5" fmla="*/ 10 h 215"/>
                <a:gd name="T6" fmla="*/ 45 w 191"/>
                <a:gd name="T7" fmla="*/ 8 h 215"/>
                <a:gd name="T8" fmla="*/ 26 w 191"/>
                <a:gd name="T9" fmla="*/ 0 h 215"/>
                <a:gd name="T10" fmla="*/ 5 w 191"/>
                <a:gd name="T11" fmla="*/ 33 h 215"/>
                <a:gd name="T12" fmla="*/ 0 w 191"/>
                <a:gd name="T13" fmla="*/ 76 h 215"/>
                <a:gd name="T14" fmla="*/ 18 w 191"/>
                <a:gd name="T15" fmla="*/ 113 h 215"/>
                <a:gd name="T16" fmla="*/ 33 w 191"/>
                <a:gd name="T17" fmla="*/ 143 h 215"/>
                <a:gd name="T18" fmla="*/ 83 w 191"/>
                <a:gd name="T19" fmla="*/ 199 h 215"/>
                <a:gd name="T20" fmla="*/ 110 w 191"/>
                <a:gd name="T21" fmla="*/ 211 h 215"/>
                <a:gd name="T22" fmla="*/ 135 w 191"/>
                <a:gd name="T23" fmla="*/ 214 h 215"/>
                <a:gd name="T24" fmla="*/ 174 w 191"/>
                <a:gd name="T25" fmla="*/ 209 h 215"/>
                <a:gd name="T26" fmla="*/ 188 w 191"/>
                <a:gd name="T27" fmla="*/ 180 h 215"/>
                <a:gd name="T28" fmla="*/ 190 w 191"/>
                <a:gd name="T29" fmla="*/ 160 h 215"/>
                <a:gd name="T30" fmla="*/ 180 w 191"/>
                <a:gd name="T31" fmla="*/ 137 h 215"/>
                <a:gd name="T32" fmla="*/ 145 w 191"/>
                <a:gd name="T33" fmla="*/ 90 h 215"/>
                <a:gd name="T34" fmla="*/ 133 w 191"/>
                <a:gd name="T35" fmla="*/ 79 h 215"/>
                <a:gd name="T36" fmla="*/ 113 w 191"/>
                <a:gd name="T37" fmla="*/ 62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215"/>
                <a:gd name="T59" fmla="*/ 191 w 191"/>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215">
                  <a:moveTo>
                    <a:pt x="113" y="62"/>
                  </a:moveTo>
                  <a:lnTo>
                    <a:pt x="92" y="36"/>
                  </a:lnTo>
                  <a:lnTo>
                    <a:pt x="56" y="10"/>
                  </a:lnTo>
                  <a:lnTo>
                    <a:pt x="45" y="8"/>
                  </a:lnTo>
                  <a:lnTo>
                    <a:pt x="26" y="0"/>
                  </a:lnTo>
                  <a:lnTo>
                    <a:pt x="5" y="33"/>
                  </a:lnTo>
                  <a:lnTo>
                    <a:pt x="0" y="76"/>
                  </a:lnTo>
                  <a:lnTo>
                    <a:pt x="18" y="113"/>
                  </a:lnTo>
                  <a:lnTo>
                    <a:pt x="33" y="143"/>
                  </a:lnTo>
                  <a:lnTo>
                    <a:pt x="83" y="199"/>
                  </a:lnTo>
                  <a:lnTo>
                    <a:pt x="110" y="211"/>
                  </a:lnTo>
                  <a:lnTo>
                    <a:pt x="135" y="214"/>
                  </a:lnTo>
                  <a:lnTo>
                    <a:pt x="174" y="209"/>
                  </a:lnTo>
                  <a:lnTo>
                    <a:pt x="188" y="180"/>
                  </a:lnTo>
                  <a:lnTo>
                    <a:pt x="190" y="160"/>
                  </a:lnTo>
                  <a:lnTo>
                    <a:pt x="180" y="137"/>
                  </a:lnTo>
                  <a:lnTo>
                    <a:pt x="145" y="90"/>
                  </a:lnTo>
                  <a:lnTo>
                    <a:pt x="133" y="79"/>
                  </a:lnTo>
                  <a:lnTo>
                    <a:pt x="113" y="62"/>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169" name="Freeform 761">
              <a:extLst>
                <a:ext uri="{FF2B5EF4-FFF2-40B4-BE49-F238E27FC236}">
                  <a16:creationId xmlns:a16="http://schemas.microsoft.com/office/drawing/2014/main" id="{1098A988-83F0-E34E-A524-411D1D87D9E8}"/>
                </a:ext>
              </a:extLst>
            </p:cNvPr>
            <p:cNvSpPr>
              <a:spLocks/>
            </p:cNvSpPr>
            <p:nvPr/>
          </p:nvSpPr>
          <p:spPr bwMode="auto">
            <a:xfrm>
              <a:off x="1185" y="2882"/>
              <a:ext cx="101" cy="128"/>
            </a:xfrm>
            <a:custGeom>
              <a:avLst/>
              <a:gdLst>
                <a:gd name="T0" fmla="*/ 91 w 101"/>
                <a:gd name="T1" fmla="*/ 117 h 128"/>
                <a:gd name="T2" fmla="*/ 100 w 101"/>
                <a:gd name="T3" fmla="*/ 101 h 128"/>
                <a:gd name="T4" fmla="*/ 86 w 101"/>
                <a:gd name="T5" fmla="*/ 72 h 128"/>
                <a:gd name="T6" fmla="*/ 59 w 101"/>
                <a:gd name="T7" fmla="*/ 30 h 128"/>
                <a:gd name="T8" fmla="*/ 16 w 101"/>
                <a:gd name="T9" fmla="*/ 0 h 128"/>
                <a:gd name="T10" fmla="*/ 0 w 101"/>
                <a:gd name="T11" fmla="*/ 10 h 128"/>
                <a:gd name="T12" fmla="*/ 10 w 101"/>
                <a:gd name="T13" fmla="*/ 62 h 128"/>
                <a:gd name="T14" fmla="*/ 23 w 101"/>
                <a:gd name="T15" fmla="*/ 83 h 128"/>
                <a:gd name="T16" fmla="*/ 36 w 101"/>
                <a:gd name="T17" fmla="*/ 103 h 128"/>
                <a:gd name="T18" fmla="*/ 75 w 101"/>
                <a:gd name="T19" fmla="*/ 127 h 128"/>
                <a:gd name="T20" fmla="*/ 91 w 101"/>
                <a:gd name="T21" fmla="*/ 11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28"/>
                <a:gd name="T35" fmla="*/ 101 w 101"/>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28">
                  <a:moveTo>
                    <a:pt x="91" y="117"/>
                  </a:moveTo>
                  <a:lnTo>
                    <a:pt x="100" y="101"/>
                  </a:lnTo>
                  <a:lnTo>
                    <a:pt x="86" y="72"/>
                  </a:lnTo>
                  <a:lnTo>
                    <a:pt x="59" y="30"/>
                  </a:lnTo>
                  <a:lnTo>
                    <a:pt x="16" y="0"/>
                  </a:lnTo>
                  <a:lnTo>
                    <a:pt x="0" y="10"/>
                  </a:lnTo>
                  <a:lnTo>
                    <a:pt x="10" y="62"/>
                  </a:lnTo>
                  <a:lnTo>
                    <a:pt x="23" y="83"/>
                  </a:lnTo>
                  <a:lnTo>
                    <a:pt x="36" y="103"/>
                  </a:lnTo>
                  <a:lnTo>
                    <a:pt x="75" y="127"/>
                  </a:lnTo>
                  <a:lnTo>
                    <a:pt x="91" y="117"/>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38" name="Group 762">
            <a:extLst>
              <a:ext uri="{FF2B5EF4-FFF2-40B4-BE49-F238E27FC236}">
                <a16:creationId xmlns:a16="http://schemas.microsoft.com/office/drawing/2014/main" id="{BE2ED029-16E3-B882-7D24-1AF3D4D6D075}"/>
              </a:ext>
            </a:extLst>
          </p:cNvPr>
          <p:cNvGrpSpPr>
            <a:grpSpLocks/>
          </p:cNvGrpSpPr>
          <p:nvPr/>
        </p:nvGrpSpPr>
        <p:grpSpPr bwMode="auto">
          <a:xfrm>
            <a:off x="3375025" y="4938713"/>
            <a:ext cx="401638" cy="157162"/>
            <a:chOff x="1158" y="2959"/>
            <a:chExt cx="253" cy="99"/>
          </a:xfrm>
        </p:grpSpPr>
        <p:sp>
          <p:nvSpPr>
            <p:cNvPr id="86166" name="Freeform 763">
              <a:extLst>
                <a:ext uri="{FF2B5EF4-FFF2-40B4-BE49-F238E27FC236}">
                  <a16:creationId xmlns:a16="http://schemas.microsoft.com/office/drawing/2014/main" id="{F6584526-9AFE-F829-B008-6EAC84737D59}"/>
                </a:ext>
              </a:extLst>
            </p:cNvPr>
            <p:cNvSpPr>
              <a:spLocks/>
            </p:cNvSpPr>
            <p:nvPr/>
          </p:nvSpPr>
          <p:spPr bwMode="auto">
            <a:xfrm>
              <a:off x="1158" y="2959"/>
              <a:ext cx="253" cy="99"/>
            </a:xfrm>
            <a:custGeom>
              <a:avLst/>
              <a:gdLst>
                <a:gd name="T0" fmla="*/ 158 w 253"/>
                <a:gd name="T1" fmla="*/ 26 h 99"/>
                <a:gd name="T2" fmla="*/ 190 w 253"/>
                <a:gd name="T3" fmla="*/ 34 h 99"/>
                <a:gd name="T4" fmla="*/ 229 w 253"/>
                <a:gd name="T5" fmla="*/ 50 h 99"/>
                <a:gd name="T6" fmla="*/ 237 w 253"/>
                <a:gd name="T7" fmla="*/ 57 h 99"/>
                <a:gd name="T8" fmla="*/ 252 w 253"/>
                <a:gd name="T9" fmla="*/ 66 h 99"/>
                <a:gd name="T10" fmla="*/ 232 w 253"/>
                <a:gd name="T11" fmla="*/ 85 h 99"/>
                <a:gd name="T12" fmla="*/ 197 w 253"/>
                <a:gd name="T13" fmla="*/ 98 h 99"/>
                <a:gd name="T14" fmla="*/ 156 w 253"/>
                <a:gd name="T15" fmla="*/ 93 h 99"/>
                <a:gd name="T16" fmla="*/ 123 w 253"/>
                <a:gd name="T17" fmla="*/ 91 h 99"/>
                <a:gd name="T18" fmla="*/ 51 w 253"/>
                <a:gd name="T19" fmla="*/ 72 h 99"/>
                <a:gd name="T20" fmla="*/ 28 w 253"/>
                <a:gd name="T21" fmla="*/ 58 h 99"/>
                <a:gd name="T22" fmla="*/ 14 w 253"/>
                <a:gd name="T23" fmla="*/ 44 h 99"/>
                <a:gd name="T24" fmla="*/ 0 w 253"/>
                <a:gd name="T25" fmla="*/ 19 h 99"/>
                <a:gd name="T26" fmla="*/ 20 w 253"/>
                <a:gd name="T27" fmla="*/ 4 h 99"/>
                <a:gd name="T28" fmla="*/ 37 w 253"/>
                <a:gd name="T29" fmla="*/ 0 h 99"/>
                <a:gd name="T30" fmla="*/ 62 w 253"/>
                <a:gd name="T31" fmla="*/ 1 h 99"/>
                <a:gd name="T32" fmla="*/ 119 w 253"/>
                <a:gd name="T33" fmla="*/ 13 h 99"/>
                <a:gd name="T34" fmla="*/ 134 w 253"/>
                <a:gd name="T35" fmla="*/ 17 h 99"/>
                <a:gd name="T36" fmla="*/ 158 w 253"/>
                <a:gd name="T37" fmla="*/ 26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99"/>
                <a:gd name="T59" fmla="*/ 253 w 253"/>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99">
                  <a:moveTo>
                    <a:pt x="158" y="26"/>
                  </a:moveTo>
                  <a:lnTo>
                    <a:pt x="190" y="34"/>
                  </a:lnTo>
                  <a:lnTo>
                    <a:pt x="229" y="50"/>
                  </a:lnTo>
                  <a:lnTo>
                    <a:pt x="237" y="57"/>
                  </a:lnTo>
                  <a:lnTo>
                    <a:pt x="252" y="66"/>
                  </a:lnTo>
                  <a:lnTo>
                    <a:pt x="232" y="85"/>
                  </a:lnTo>
                  <a:lnTo>
                    <a:pt x="197" y="98"/>
                  </a:lnTo>
                  <a:lnTo>
                    <a:pt x="156" y="93"/>
                  </a:lnTo>
                  <a:lnTo>
                    <a:pt x="123" y="91"/>
                  </a:lnTo>
                  <a:lnTo>
                    <a:pt x="51" y="72"/>
                  </a:lnTo>
                  <a:lnTo>
                    <a:pt x="28" y="58"/>
                  </a:lnTo>
                  <a:lnTo>
                    <a:pt x="14" y="44"/>
                  </a:lnTo>
                  <a:lnTo>
                    <a:pt x="0" y="19"/>
                  </a:lnTo>
                  <a:lnTo>
                    <a:pt x="20" y="4"/>
                  </a:lnTo>
                  <a:lnTo>
                    <a:pt x="37" y="0"/>
                  </a:lnTo>
                  <a:lnTo>
                    <a:pt x="62" y="1"/>
                  </a:lnTo>
                  <a:lnTo>
                    <a:pt x="119" y="13"/>
                  </a:lnTo>
                  <a:lnTo>
                    <a:pt x="134" y="17"/>
                  </a:lnTo>
                  <a:lnTo>
                    <a:pt x="158" y="26"/>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167" name="Freeform 764">
              <a:extLst>
                <a:ext uri="{FF2B5EF4-FFF2-40B4-BE49-F238E27FC236}">
                  <a16:creationId xmlns:a16="http://schemas.microsoft.com/office/drawing/2014/main" id="{F6D5C702-430E-A3D5-59E5-25CEEBEE988A}"/>
                </a:ext>
              </a:extLst>
            </p:cNvPr>
            <p:cNvSpPr>
              <a:spLocks/>
            </p:cNvSpPr>
            <p:nvPr/>
          </p:nvSpPr>
          <p:spPr bwMode="auto">
            <a:xfrm>
              <a:off x="1229" y="2993"/>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39" name="Group 765">
            <a:extLst>
              <a:ext uri="{FF2B5EF4-FFF2-40B4-BE49-F238E27FC236}">
                <a16:creationId xmlns:a16="http://schemas.microsoft.com/office/drawing/2014/main" id="{939B953A-C23D-1138-5CDB-F84575F74E9C}"/>
              </a:ext>
            </a:extLst>
          </p:cNvPr>
          <p:cNvGrpSpPr>
            <a:grpSpLocks/>
          </p:cNvGrpSpPr>
          <p:nvPr/>
        </p:nvGrpSpPr>
        <p:grpSpPr bwMode="auto">
          <a:xfrm>
            <a:off x="3563939" y="4702176"/>
            <a:ext cx="327025" cy="296863"/>
            <a:chOff x="1277" y="2810"/>
            <a:chExt cx="206" cy="187"/>
          </a:xfrm>
        </p:grpSpPr>
        <p:sp>
          <p:nvSpPr>
            <p:cNvPr id="86164" name="Freeform 766">
              <a:extLst>
                <a:ext uri="{FF2B5EF4-FFF2-40B4-BE49-F238E27FC236}">
                  <a16:creationId xmlns:a16="http://schemas.microsoft.com/office/drawing/2014/main" id="{6F1EA6E0-A441-2EFF-0B86-6C8BEAEB1A6E}"/>
                </a:ext>
              </a:extLst>
            </p:cNvPr>
            <p:cNvSpPr>
              <a:spLocks/>
            </p:cNvSpPr>
            <p:nvPr/>
          </p:nvSpPr>
          <p:spPr bwMode="auto">
            <a:xfrm>
              <a:off x="1277" y="2810"/>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165" name="Freeform 767">
              <a:extLst>
                <a:ext uri="{FF2B5EF4-FFF2-40B4-BE49-F238E27FC236}">
                  <a16:creationId xmlns:a16="http://schemas.microsoft.com/office/drawing/2014/main" id="{8EAE0FD5-CB79-96F1-1BC2-15944804D749}"/>
                </a:ext>
              </a:extLst>
            </p:cNvPr>
            <p:cNvSpPr>
              <a:spLocks/>
            </p:cNvSpPr>
            <p:nvPr/>
          </p:nvSpPr>
          <p:spPr bwMode="auto">
            <a:xfrm>
              <a:off x="1336" y="2874"/>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40" name="Group 768">
            <a:extLst>
              <a:ext uri="{FF2B5EF4-FFF2-40B4-BE49-F238E27FC236}">
                <a16:creationId xmlns:a16="http://schemas.microsoft.com/office/drawing/2014/main" id="{B95A4ABD-BCA5-EBA7-A0DD-4FEC225EB18D}"/>
              </a:ext>
            </a:extLst>
          </p:cNvPr>
          <p:cNvGrpSpPr>
            <a:grpSpLocks/>
          </p:cNvGrpSpPr>
          <p:nvPr/>
        </p:nvGrpSpPr>
        <p:grpSpPr bwMode="auto">
          <a:xfrm>
            <a:off x="3779839" y="4760913"/>
            <a:ext cx="327025" cy="296862"/>
            <a:chOff x="1413" y="2847"/>
            <a:chExt cx="206" cy="187"/>
          </a:xfrm>
        </p:grpSpPr>
        <p:sp>
          <p:nvSpPr>
            <p:cNvPr id="86162" name="Freeform 769">
              <a:extLst>
                <a:ext uri="{FF2B5EF4-FFF2-40B4-BE49-F238E27FC236}">
                  <a16:creationId xmlns:a16="http://schemas.microsoft.com/office/drawing/2014/main" id="{63C4987F-A220-D0D1-D202-39A800631BEA}"/>
                </a:ext>
              </a:extLst>
            </p:cNvPr>
            <p:cNvSpPr>
              <a:spLocks/>
            </p:cNvSpPr>
            <p:nvPr/>
          </p:nvSpPr>
          <p:spPr bwMode="auto">
            <a:xfrm>
              <a:off x="1413" y="2847"/>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163" name="Freeform 770">
              <a:extLst>
                <a:ext uri="{FF2B5EF4-FFF2-40B4-BE49-F238E27FC236}">
                  <a16:creationId xmlns:a16="http://schemas.microsoft.com/office/drawing/2014/main" id="{906D8735-B03D-18BF-4BB4-35A3D487BA48}"/>
                </a:ext>
              </a:extLst>
            </p:cNvPr>
            <p:cNvSpPr>
              <a:spLocks/>
            </p:cNvSpPr>
            <p:nvPr/>
          </p:nvSpPr>
          <p:spPr bwMode="auto">
            <a:xfrm>
              <a:off x="1472" y="2911"/>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41" name="Group 771">
            <a:extLst>
              <a:ext uri="{FF2B5EF4-FFF2-40B4-BE49-F238E27FC236}">
                <a16:creationId xmlns:a16="http://schemas.microsoft.com/office/drawing/2014/main" id="{ED3E6B3A-3239-40FF-F4A5-A3B5663C4798}"/>
              </a:ext>
            </a:extLst>
          </p:cNvPr>
          <p:cNvGrpSpPr>
            <a:grpSpLocks/>
          </p:cNvGrpSpPr>
          <p:nvPr/>
        </p:nvGrpSpPr>
        <p:grpSpPr bwMode="auto">
          <a:xfrm>
            <a:off x="3486150" y="4837114"/>
            <a:ext cx="376238" cy="206375"/>
            <a:chOff x="1228" y="2895"/>
            <a:chExt cx="237" cy="130"/>
          </a:xfrm>
        </p:grpSpPr>
        <p:sp>
          <p:nvSpPr>
            <p:cNvPr id="86160" name="Freeform 772">
              <a:extLst>
                <a:ext uri="{FF2B5EF4-FFF2-40B4-BE49-F238E27FC236}">
                  <a16:creationId xmlns:a16="http://schemas.microsoft.com/office/drawing/2014/main" id="{34B3F3FE-9D5D-26AA-9BD6-5A027FD81078}"/>
                </a:ext>
              </a:extLst>
            </p:cNvPr>
            <p:cNvSpPr>
              <a:spLocks/>
            </p:cNvSpPr>
            <p:nvPr/>
          </p:nvSpPr>
          <p:spPr bwMode="auto">
            <a:xfrm>
              <a:off x="1228" y="2895"/>
              <a:ext cx="237" cy="130"/>
            </a:xfrm>
            <a:custGeom>
              <a:avLst/>
              <a:gdLst>
                <a:gd name="T0" fmla="*/ 83 w 237"/>
                <a:gd name="T1" fmla="*/ 50 h 130"/>
                <a:gd name="T2" fmla="*/ 53 w 237"/>
                <a:gd name="T3" fmla="*/ 65 h 130"/>
                <a:gd name="T4" fmla="*/ 19 w 237"/>
                <a:gd name="T5" fmla="*/ 88 h 130"/>
                <a:gd name="T6" fmla="*/ 13 w 237"/>
                <a:gd name="T7" fmla="*/ 96 h 130"/>
                <a:gd name="T8" fmla="*/ 0 w 237"/>
                <a:gd name="T9" fmla="*/ 108 h 130"/>
                <a:gd name="T10" fmla="*/ 23 w 237"/>
                <a:gd name="T11" fmla="*/ 123 h 130"/>
                <a:gd name="T12" fmla="*/ 61 w 237"/>
                <a:gd name="T13" fmla="*/ 129 h 130"/>
                <a:gd name="T14" fmla="*/ 100 w 237"/>
                <a:gd name="T15" fmla="*/ 116 h 130"/>
                <a:gd name="T16" fmla="*/ 132 w 237"/>
                <a:gd name="T17" fmla="*/ 107 h 130"/>
                <a:gd name="T18" fmla="*/ 198 w 237"/>
                <a:gd name="T19" fmla="*/ 74 h 130"/>
                <a:gd name="T20" fmla="*/ 218 w 237"/>
                <a:gd name="T21" fmla="*/ 55 h 130"/>
                <a:gd name="T22" fmla="*/ 228 w 237"/>
                <a:gd name="T23" fmla="*/ 39 h 130"/>
                <a:gd name="T24" fmla="*/ 236 w 237"/>
                <a:gd name="T25" fmla="*/ 12 h 130"/>
                <a:gd name="T26" fmla="*/ 214 w 237"/>
                <a:gd name="T27" fmla="*/ 1 h 130"/>
                <a:gd name="T28" fmla="*/ 196 w 237"/>
                <a:gd name="T29" fmla="*/ 0 h 130"/>
                <a:gd name="T30" fmla="*/ 172 w 237"/>
                <a:gd name="T31" fmla="*/ 6 h 130"/>
                <a:gd name="T32" fmla="*/ 119 w 237"/>
                <a:gd name="T33" fmla="*/ 29 h 130"/>
                <a:gd name="T34" fmla="*/ 105 w 237"/>
                <a:gd name="T35" fmla="*/ 37 h 130"/>
                <a:gd name="T36" fmla="*/ 83 w 237"/>
                <a:gd name="T37" fmla="*/ 5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130"/>
                <a:gd name="T59" fmla="*/ 237 w 237"/>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130">
                  <a:moveTo>
                    <a:pt x="83" y="50"/>
                  </a:moveTo>
                  <a:lnTo>
                    <a:pt x="53" y="65"/>
                  </a:lnTo>
                  <a:lnTo>
                    <a:pt x="19" y="88"/>
                  </a:lnTo>
                  <a:lnTo>
                    <a:pt x="13" y="96"/>
                  </a:lnTo>
                  <a:lnTo>
                    <a:pt x="0" y="108"/>
                  </a:lnTo>
                  <a:lnTo>
                    <a:pt x="23" y="123"/>
                  </a:lnTo>
                  <a:lnTo>
                    <a:pt x="61" y="129"/>
                  </a:lnTo>
                  <a:lnTo>
                    <a:pt x="100" y="116"/>
                  </a:lnTo>
                  <a:lnTo>
                    <a:pt x="132" y="107"/>
                  </a:lnTo>
                  <a:lnTo>
                    <a:pt x="198" y="74"/>
                  </a:lnTo>
                  <a:lnTo>
                    <a:pt x="218" y="55"/>
                  </a:lnTo>
                  <a:lnTo>
                    <a:pt x="228" y="39"/>
                  </a:lnTo>
                  <a:lnTo>
                    <a:pt x="236" y="12"/>
                  </a:lnTo>
                  <a:lnTo>
                    <a:pt x="214" y="1"/>
                  </a:lnTo>
                  <a:lnTo>
                    <a:pt x="196" y="0"/>
                  </a:lnTo>
                  <a:lnTo>
                    <a:pt x="172" y="6"/>
                  </a:lnTo>
                  <a:lnTo>
                    <a:pt x="119" y="29"/>
                  </a:lnTo>
                  <a:lnTo>
                    <a:pt x="105" y="37"/>
                  </a:lnTo>
                  <a:lnTo>
                    <a:pt x="83" y="50"/>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161" name="Freeform 773">
              <a:extLst>
                <a:ext uri="{FF2B5EF4-FFF2-40B4-BE49-F238E27FC236}">
                  <a16:creationId xmlns:a16="http://schemas.microsoft.com/office/drawing/2014/main" id="{5E46AD1C-0B61-E278-FF36-993C3BED3736}"/>
                </a:ext>
              </a:extLst>
            </p:cNvPr>
            <p:cNvSpPr>
              <a:spLocks/>
            </p:cNvSpPr>
            <p:nvPr/>
          </p:nvSpPr>
          <p:spPr bwMode="auto">
            <a:xfrm>
              <a:off x="1268" y="2937"/>
              <a:ext cx="135" cy="68"/>
            </a:xfrm>
            <a:custGeom>
              <a:avLst/>
              <a:gdLst>
                <a:gd name="T0" fmla="*/ 129 w 135"/>
                <a:gd name="T1" fmla="*/ 6 h 68"/>
                <a:gd name="T2" fmla="*/ 118 w 135"/>
                <a:gd name="T3" fmla="*/ 0 h 68"/>
                <a:gd name="T4" fmla="*/ 87 w 135"/>
                <a:gd name="T5" fmla="*/ 9 h 68"/>
                <a:gd name="T6" fmla="*/ 41 w 135"/>
                <a:gd name="T7" fmla="*/ 27 h 68"/>
                <a:gd name="T8" fmla="*/ 0 w 135"/>
                <a:gd name="T9" fmla="*/ 56 h 68"/>
                <a:gd name="T10" fmla="*/ 4 w 135"/>
                <a:gd name="T11" fmla="*/ 67 h 68"/>
                <a:gd name="T12" fmla="*/ 54 w 135"/>
                <a:gd name="T13" fmla="*/ 62 h 68"/>
                <a:gd name="T14" fmla="*/ 78 w 135"/>
                <a:gd name="T15" fmla="*/ 53 h 68"/>
                <a:gd name="T16" fmla="*/ 100 w 135"/>
                <a:gd name="T17" fmla="*/ 44 h 68"/>
                <a:gd name="T18" fmla="*/ 134 w 135"/>
                <a:gd name="T19" fmla="*/ 17 h 68"/>
                <a:gd name="T20" fmla="*/ 129 w 135"/>
                <a:gd name="T21" fmla="*/ 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68"/>
                <a:gd name="T35" fmla="*/ 135 w 135"/>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68">
                  <a:moveTo>
                    <a:pt x="129" y="6"/>
                  </a:moveTo>
                  <a:lnTo>
                    <a:pt x="118" y="0"/>
                  </a:lnTo>
                  <a:lnTo>
                    <a:pt x="87" y="9"/>
                  </a:lnTo>
                  <a:lnTo>
                    <a:pt x="41" y="27"/>
                  </a:lnTo>
                  <a:lnTo>
                    <a:pt x="0" y="56"/>
                  </a:lnTo>
                  <a:lnTo>
                    <a:pt x="4" y="67"/>
                  </a:lnTo>
                  <a:lnTo>
                    <a:pt x="54" y="62"/>
                  </a:lnTo>
                  <a:lnTo>
                    <a:pt x="78" y="53"/>
                  </a:lnTo>
                  <a:lnTo>
                    <a:pt x="100" y="44"/>
                  </a:lnTo>
                  <a:lnTo>
                    <a:pt x="134" y="17"/>
                  </a:lnTo>
                  <a:lnTo>
                    <a:pt x="129" y="6"/>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42" name="Group 774">
            <a:extLst>
              <a:ext uri="{FF2B5EF4-FFF2-40B4-BE49-F238E27FC236}">
                <a16:creationId xmlns:a16="http://schemas.microsoft.com/office/drawing/2014/main" id="{181DA52D-BB16-B43C-B60D-2D02B7CF0B01}"/>
              </a:ext>
            </a:extLst>
          </p:cNvPr>
          <p:cNvGrpSpPr>
            <a:grpSpLocks/>
          </p:cNvGrpSpPr>
          <p:nvPr/>
        </p:nvGrpSpPr>
        <p:grpSpPr bwMode="auto">
          <a:xfrm>
            <a:off x="3543300" y="4929188"/>
            <a:ext cx="401638" cy="158750"/>
            <a:chOff x="1264" y="2953"/>
            <a:chExt cx="253" cy="100"/>
          </a:xfrm>
        </p:grpSpPr>
        <p:sp>
          <p:nvSpPr>
            <p:cNvPr id="86158" name="Freeform 775">
              <a:extLst>
                <a:ext uri="{FF2B5EF4-FFF2-40B4-BE49-F238E27FC236}">
                  <a16:creationId xmlns:a16="http://schemas.microsoft.com/office/drawing/2014/main" id="{E8780CA4-079A-1942-CE74-321C6BA42286}"/>
                </a:ext>
              </a:extLst>
            </p:cNvPr>
            <p:cNvSpPr>
              <a:spLocks/>
            </p:cNvSpPr>
            <p:nvPr/>
          </p:nvSpPr>
          <p:spPr bwMode="auto">
            <a:xfrm>
              <a:off x="1264" y="2953"/>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159" name="Freeform 776">
              <a:extLst>
                <a:ext uri="{FF2B5EF4-FFF2-40B4-BE49-F238E27FC236}">
                  <a16:creationId xmlns:a16="http://schemas.microsoft.com/office/drawing/2014/main" id="{C11F0D29-090D-9E85-4019-C8B4B36B0701}"/>
                </a:ext>
              </a:extLst>
            </p:cNvPr>
            <p:cNvSpPr>
              <a:spLocks/>
            </p:cNvSpPr>
            <p:nvPr/>
          </p:nvSpPr>
          <p:spPr bwMode="auto">
            <a:xfrm>
              <a:off x="1334" y="2988"/>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43" name="Group 777">
            <a:extLst>
              <a:ext uri="{FF2B5EF4-FFF2-40B4-BE49-F238E27FC236}">
                <a16:creationId xmlns:a16="http://schemas.microsoft.com/office/drawing/2014/main" id="{6EF13FAE-2183-006B-29A3-4B60521F49EA}"/>
              </a:ext>
            </a:extLst>
          </p:cNvPr>
          <p:cNvGrpSpPr>
            <a:grpSpLocks/>
          </p:cNvGrpSpPr>
          <p:nvPr/>
        </p:nvGrpSpPr>
        <p:grpSpPr bwMode="auto">
          <a:xfrm>
            <a:off x="3562350" y="4799013"/>
            <a:ext cx="401638" cy="158750"/>
            <a:chOff x="1276" y="2871"/>
            <a:chExt cx="253" cy="100"/>
          </a:xfrm>
        </p:grpSpPr>
        <p:sp>
          <p:nvSpPr>
            <p:cNvPr id="86156" name="Freeform 778">
              <a:extLst>
                <a:ext uri="{FF2B5EF4-FFF2-40B4-BE49-F238E27FC236}">
                  <a16:creationId xmlns:a16="http://schemas.microsoft.com/office/drawing/2014/main" id="{CBCC9C82-675F-DEF5-F898-5304B495A134}"/>
                </a:ext>
              </a:extLst>
            </p:cNvPr>
            <p:cNvSpPr>
              <a:spLocks/>
            </p:cNvSpPr>
            <p:nvPr/>
          </p:nvSpPr>
          <p:spPr bwMode="auto">
            <a:xfrm>
              <a:off x="1276" y="2871"/>
              <a:ext cx="253" cy="100"/>
            </a:xfrm>
            <a:custGeom>
              <a:avLst/>
              <a:gdLst>
                <a:gd name="T0" fmla="*/ 158 w 253"/>
                <a:gd name="T1" fmla="*/ 27 h 100"/>
                <a:gd name="T2" fmla="*/ 190 w 253"/>
                <a:gd name="T3" fmla="*/ 35 h 100"/>
                <a:gd name="T4" fmla="*/ 229 w 253"/>
                <a:gd name="T5" fmla="*/ 52 h 100"/>
                <a:gd name="T6" fmla="*/ 237 w 253"/>
                <a:gd name="T7" fmla="*/ 59 h 100"/>
                <a:gd name="T8" fmla="*/ 252 w 253"/>
                <a:gd name="T9" fmla="*/ 68 h 100"/>
                <a:gd name="T10" fmla="*/ 232 w 253"/>
                <a:gd name="T11" fmla="*/ 87 h 100"/>
                <a:gd name="T12" fmla="*/ 197 w 253"/>
                <a:gd name="T13" fmla="*/ 99 h 100"/>
                <a:gd name="T14" fmla="*/ 156 w 253"/>
                <a:gd name="T15" fmla="*/ 94 h 100"/>
                <a:gd name="T16" fmla="*/ 123 w 253"/>
                <a:gd name="T17" fmla="*/ 92 h 100"/>
                <a:gd name="T18" fmla="*/ 51 w 253"/>
                <a:gd name="T19" fmla="*/ 73 h 100"/>
                <a:gd name="T20" fmla="*/ 28 w 253"/>
                <a:gd name="T21" fmla="*/ 58 h 100"/>
                <a:gd name="T22" fmla="*/ 14 w 253"/>
                <a:gd name="T23" fmla="*/ 44 h 100"/>
                <a:gd name="T24" fmla="*/ 0 w 253"/>
                <a:gd name="T25" fmla="*/ 19 h 100"/>
                <a:gd name="T26" fmla="*/ 20 w 253"/>
                <a:gd name="T27" fmla="*/ 4 h 100"/>
                <a:gd name="T28" fmla="*/ 37 w 253"/>
                <a:gd name="T29" fmla="*/ 0 h 100"/>
                <a:gd name="T30" fmla="*/ 62 w 253"/>
                <a:gd name="T31" fmla="*/ 2 h 100"/>
                <a:gd name="T32" fmla="*/ 119 w 253"/>
                <a:gd name="T33" fmla="*/ 14 h 100"/>
                <a:gd name="T34" fmla="*/ 134 w 253"/>
                <a:gd name="T35" fmla="*/ 18 h 100"/>
                <a:gd name="T36" fmla="*/ 158 w 253"/>
                <a:gd name="T37" fmla="*/ 27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100"/>
                <a:gd name="T59" fmla="*/ 253 w 25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100">
                  <a:moveTo>
                    <a:pt x="158" y="27"/>
                  </a:moveTo>
                  <a:lnTo>
                    <a:pt x="190" y="35"/>
                  </a:lnTo>
                  <a:lnTo>
                    <a:pt x="229" y="52"/>
                  </a:lnTo>
                  <a:lnTo>
                    <a:pt x="237" y="59"/>
                  </a:lnTo>
                  <a:lnTo>
                    <a:pt x="252" y="68"/>
                  </a:lnTo>
                  <a:lnTo>
                    <a:pt x="232" y="87"/>
                  </a:lnTo>
                  <a:lnTo>
                    <a:pt x="197" y="99"/>
                  </a:lnTo>
                  <a:lnTo>
                    <a:pt x="156" y="94"/>
                  </a:lnTo>
                  <a:lnTo>
                    <a:pt x="123" y="92"/>
                  </a:lnTo>
                  <a:lnTo>
                    <a:pt x="51" y="73"/>
                  </a:lnTo>
                  <a:lnTo>
                    <a:pt x="28" y="58"/>
                  </a:lnTo>
                  <a:lnTo>
                    <a:pt x="14" y="44"/>
                  </a:lnTo>
                  <a:lnTo>
                    <a:pt x="0" y="19"/>
                  </a:lnTo>
                  <a:lnTo>
                    <a:pt x="20" y="4"/>
                  </a:lnTo>
                  <a:lnTo>
                    <a:pt x="37" y="0"/>
                  </a:lnTo>
                  <a:lnTo>
                    <a:pt x="62" y="2"/>
                  </a:lnTo>
                  <a:lnTo>
                    <a:pt x="119" y="14"/>
                  </a:lnTo>
                  <a:lnTo>
                    <a:pt x="134" y="18"/>
                  </a:lnTo>
                  <a:lnTo>
                    <a:pt x="158" y="27"/>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157" name="Freeform 779">
              <a:extLst>
                <a:ext uri="{FF2B5EF4-FFF2-40B4-BE49-F238E27FC236}">
                  <a16:creationId xmlns:a16="http://schemas.microsoft.com/office/drawing/2014/main" id="{084B99E3-12E7-F566-BFC7-4F8ED073A798}"/>
                </a:ext>
              </a:extLst>
            </p:cNvPr>
            <p:cNvSpPr>
              <a:spLocks/>
            </p:cNvSpPr>
            <p:nvPr/>
          </p:nvSpPr>
          <p:spPr bwMode="auto">
            <a:xfrm>
              <a:off x="1346" y="2906"/>
              <a:ext cx="140" cy="48"/>
            </a:xfrm>
            <a:custGeom>
              <a:avLst/>
              <a:gdLst>
                <a:gd name="T0" fmla="*/ 2 w 140"/>
                <a:gd name="T1" fmla="*/ 9 h 48"/>
                <a:gd name="T2" fmla="*/ 11 w 140"/>
                <a:gd name="T3" fmla="*/ 0 h 48"/>
                <a:gd name="T4" fmla="*/ 44 w 140"/>
                <a:gd name="T5" fmla="*/ 3 h 48"/>
                <a:gd name="T6" fmla="*/ 92 w 140"/>
                <a:gd name="T7" fmla="*/ 11 h 48"/>
                <a:gd name="T8" fmla="*/ 139 w 140"/>
                <a:gd name="T9" fmla="*/ 30 h 48"/>
                <a:gd name="T10" fmla="*/ 137 w 140"/>
                <a:gd name="T11" fmla="*/ 42 h 48"/>
                <a:gd name="T12" fmla="*/ 87 w 140"/>
                <a:gd name="T13" fmla="*/ 47 h 48"/>
                <a:gd name="T14" fmla="*/ 62 w 140"/>
                <a:gd name="T15" fmla="*/ 44 h 48"/>
                <a:gd name="T16" fmla="*/ 38 w 140"/>
                <a:gd name="T17" fmla="*/ 40 h 48"/>
                <a:gd name="T18" fmla="*/ 0 w 140"/>
                <a:gd name="T19" fmla="*/ 21 h 48"/>
                <a:gd name="T20" fmla="*/ 2 w 140"/>
                <a:gd name="T21" fmla="*/ 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48"/>
                <a:gd name="T35" fmla="*/ 140 w 1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48">
                  <a:moveTo>
                    <a:pt x="2" y="9"/>
                  </a:moveTo>
                  <a:lnTo>
                    <a:pt x="11" y="0"/>
                  </a:lnTo>
                  <a:lnTo>
                    <a:pt x="44" y="3"/>
                  </a:lnTo>
                  <a:lnTo>
                    <a:pt x="92" y="11"/>
                  </a:lnTo>
                  <a:lnTo>
                    <a:pt x="139" y="30"/>
                  </a:lnTo>
                  <a:lnTo>
                    <a:pt x="137" y="42"/>
                  </a:lnTo>
                  <a:lnTo>
                    <a:pt x="87" y="47"/>
                  </a:lnTo>
                  <a:lnTo>
                    <a:pt x="62" y="44"/>
                  </a:lnTo>
                  <a:lnTo>
                    <a:pt x="38" y="40"/>
                  </a:lnTo>
                  <a:lnTo>
                    <a:pt x="0" y="21"/>
                  </a:lnTo>
                  <a:lnTo>
                    <a:pt x="2" y="9"/>
                  </a:lnTo>
                </a:path>
              </a:pathLst>
            </a:custGeom>
            <a:solidFill>
              <a:srgbClr val="FF4CFF"/>
            </a:solidFill>
            <a:ln w="12700" cap="rnd">
              <a:solidFill>
                <a:srgbClr val="000000"/>
              </a:solidFill>
              <a:round/>
              <a:headEnd type="none" w="sm" len="sm"/>
              <a:tailEnd type="none" w="sm" len="sm"/>
            </a:ln>
          </p:spPr>
          <p:txBody>
            <a:bodyPr/>
            <a:lstStyle/>
            <a:p>
              <a:endParaRPr lang="el-GR"/>
            </a:p>
          </p:txBody>
        </p:sp>
      </p:grpSp>
      <p:sp>
        <p:nvSpPr>
          <p:cNvPr id="86144" name="Freeform 780">
            <a:extLst>
              <a:ext uri="{FF2B5EF4-FFF2-40B4-BE49-F238E27FC236}">
                <a16:creationId xmlns:a16="http://schemas.microsoft.com/office/drawing/2014/main" id="{ACE0C061-2CCA-5378-13C1-88831B59FBBE}"/>
              </a:ext>
            </a:extLst>
          </p:cNvPr>
          <p:cNvSpPr>
            <a:spLocks/>
          </p:cNvSpPr>
          <p:nvPr/>
        </p:nvSpPr>
        <p:spPr bwMode="auto">
          <a:xfrm>
            <a:off x="2898775" y="4246564"/>
            <a:ext cx="1004888" cy="847725"/>
          </a:xfrm>
          <a:custGeom>
            <a:avLst/>
            <a:gdLst>
              <a:gd name="T0" fmla="*/ 2147483646 w 633"/>
              <a:gd name="T1" fmla="*/ 2147483646 h 534"/>
              <a:gd name="T2" fmla="*/ 2147483646 w 633"/>
              <a:gd name="T3" fmla="*/ 2147483646 h 534"/>
              <a:gd name="T4" fmla="*/ 2147483646 w 633"/>
              <a:gd name="T5" fmla="*/ 2147483646 h 534"/>
              <a:gd name="T6" fmla="*/ 2147483646 w 633"/>
              <a:gd name="T7" fmla="*/ 2147483646 h 534"/>
              <a:gd name="T8" fmla="*/ 2147483646 w 633"/>
              <a:gd name="T9" fmla="*/ 2147483646 h 534"/>
              <a:gd name="T10" fmla="*/ 2147483646 w 633"/>
              <a:gd name="T11" fmla="*/ 2147483646 h 534"/>
              <a:gd name="T12" fmla="*/ 2147483646 w 633"/>
              <a:gd name="T13" fmla="*/ 2147483646 h 534"/>
              <a:gd name="T14" fmla="*/ 2147483646 w 633"/>
              <a:gd name="T15" fmla="*/ 2147483646 h 534"/>
              <a:gd name="T16" fmla="*/ 2147483646 w 633"/>
              <a:gd name="T17" fmla="*/ 2147483646 h 534"/>
              <a:gd name="T18" fmla="*/ 2147483646 w 633"/>
              <a:gd name="T19" fmla="*/ 2147483646 h 534"/>
              <a:gd name="T20" fmla="*/ 2147483646 w 633"/>
              <a:gd name="T21" fmla="*/ 2147483646 h 534"/>
              <a:gd name="T22" fmla="*/ 2147483646 w 633"/>
              <a:gd name="T23" fmla="*/ 2147483646 h 534"/>
              <a:gd name="T24" fmla="*/ 2147483646 w 633"/>
              <a:gd name="T25" fmla="*/ 2147483646 h 534"/>
              <a:gd name="T26" fmla="*/ 2147483646 w 633"/>
              <a:gd name="T27" fmla="*/ 2147483646 h 534"/>
              <a:gd name="T28" fmla="*/ 2147483646 w 633"/>
              <a:gd name="T29" fmla="*/ 2147483646 h 534"/>
              <a:gd name="T30" fmla="*/ 2147483646 w 633"/>
              <a:gd name="T31" fmla="*/ 2147483646 h 534"/>
              <a:gd name="T32" fmla="*/ 2147483646 w 633"/>
              <a:gd name="T33" fmla="*/ 2147483646 h 534"/>
              <a:gd name="T34" fmla="*/ 2147483646 w 633"/>
              <a:gd name="T35" fmla="*/ 2147483646 h 534"/>
              <a:gd name="T36" fmla="*/ 2147483646 w 633"/>
              <a:gd name="T37" fmla="*/ 2147483646 h 534"/>
              <a:gd name="T38" fmla="*/ 2147483646 w 633"/>
              <a:gd name="T39" fmla="*/ 2147483646 h 534"/>
              <a:gd name="T40" fmla="*/ 2147483646 w 633"/>
              <a:gd name="T41" fmla="*/ 2147483646 h 534"/>
              <a:gd name="T42" fmla="*/ 2147483646 w 633"/>
              <a:gd name="T43" fmla="*/ 2147483646 h 534"/>
              <a:gd name="T44" fmla="*/ 2147483646 w 633"/>
              <a:gd name="T45" fmla="*/ 2147483646 h 534"/>
              <a:gd name="T46" fmla="*/ 2147483646 w 633"/>
              <a:gd name="T47" fmla="*/ 2147483646 h 534"/>
              <a:gd name="T48" fmla="*/ 2147483646 w 633"/>
              <a:gd name="T49" fmla="*/ 2147483646 h 534"/>
              <a:gd name="T50" fmla="*/ 2147483646 w 633"/>
              <a:gd name="T51" fmla="*/ 2147483646 h 534"/>
              <a:gd name="T52" fmla="*/ 2147483646 w 633"/>
              <a:gd name="T53" fmla="*/ 2147483646 h 534"/>
              <a:gd name="T54" fmla="*/ 2147483646 w 633"/>
              <a:gd name="T55" fmla="*/ 2147483646 h 534"/>
              <a:gd name="T56" fmla="*/ 2147483646 w 633"/>
              <a:gd name="T57" fmla="*/ 2147483646 h 534"/>
              <a:gd name="T58" fmla="*/ 2147483646 w 633"/>
              <a:gd name="T59" fmla="*/ 2147483646 h 534"/>
              <a:gd name="T60" fmla="*/ 2147483646 w 633"/>
              <a:gd name="T61" fmla="*/ 2147483646 h 534"/>
              <a:gd name="T62" fmla="*/ 2147483646 w 633"/>
              <a:gd name="T63" fmla="*/ 2147483646 h 534"/>
              <a:gd name="T64" fmla="*/ 2147483646 w 633"/>
              <a:gd name="T65" fmla="*/ 2147483646 h 534"/>
              <a:gd name="T66" fmla="*/ 2147483646 w 633"/>
              <a:gd name="T67" fmla="*/ 2147483646 h 534"/>
              <a:gd name="T68" fmla="*/ 2147483646 w 633"/>
              <a:gd name="T69" fmla="*/ 2147483646 h 534"/>
              <a:gd name="T70" fmla="*/ 2147483646 w 633"/>
              <a:gd name="T71" fmla="*/ 2147483646 h 534"/>
              <a:gd name="T72" fmla="*/ 2147483646 w 633"/>
              <a:gd name="T73" fmla="*/ 2147483646 h 534"/>
              <a:gd name="T74" fmla="*/ 2147483646 w 633"/>
              <a:gd name="T75" fmla="*/ 2147483646 h 534"/>
              <a:gd name="T76" fmla="*/ 2147483646 w 633"/>
              <a:gd name="T77" fmla="*/ 2147483646 h 534"/>
              <a:gd name="T78" fmla="*/ 2147483646 w 633"/>
              <a:gd name="T79" fmla="*/ 2147483646 h 534"/>
              <a:gd name="T80" fmla="*/ 2147483646 w 633"/>
              <a:gd name="T81" fmla="*/ 2147483646 h 534"/>
              <a:gd name="T82" fmla="*/ 2147483646 w 633"/>
              <a:gd name="T83" fmla="*/ 2147483646 h 534"/>
              <a:gd name="T84" fmla="*/ 2147483646 w 633"/>
              <a:gd name="T85" fmla="*/ 2147483646 h 534"/>
              <a:gd name="T86" fmla="*/ 2147483646 w 633"/>
              <a:gd name="T87" fmla="*/ 2147483646 h 534"/>
              <a:gd name="T88" fmla="*/ 2147483646 w 633"/>
              <a:gd name="T89" fmla="*/ 2147483646 h 534"/>
              <a:gd name="T90" fmla="*/ 2147483646 w 633"/>
              <a:gd name="T91" fmla="*/ 2147483646 h 534"/>
              <a:gd name="T92" fmla="*/ 2147483646 w 633"/>
              <a:gd name="T93" fmla="*/ 2147483646 h 534"/>
              <a:gd name="T94" fmla="*/ 2147483646 w 633"/>
              <a:gd name="T95" fmla="*/ 2147483646 h 534"/>
              <a:gd name="T96" fmla="*/ 2147483646 w 633"/>
              <a:gd name="T97" fmla="*/ 2147483646 h 534"/>
              <a:gd name="T98" fmla="*/ 2147483646 w 633"/>
              <a:gd name="T99" fmla="*/ 2147483646 h 534"/>
              <a:gd name="T100" fmla="*/ 2147483646 w 633"/>
              <a:gd name="T101" fmla="*/ 2147483646 h 534"/>
              <a:gd name="T102" fmla="*/ 2147483646 w 633"/>
              <a:gd name="T103" fmla="*/ 2147483646 h 534"/>
              <a:gd name="T104" fmla="*/ 2147483646 w 633"/>
              <a:gd name="T105" fmla="*/ 2147483646 h 534"/>
              <a:gd name="T106" fmla="*/ 2147483646 w 633"/>
              <a:gd name="T107" fmla="*/ 2147483646 h 534"/>
              <a:gd name="T108" fmla="*/ 2147483646 w 633"/>
              <a:gd name="T109" fmla="*/ 2147483646 h 534"/>
              <a:gd name="T110" fmla="*/ 2147483646 w 633"/>
              <a:gd name="T111" fmla="*/ 2147483646 h 534"/>
              <a:gd name="T112" fmla="*/ 0 w 633"/>
              <a:gd name="T113" fmla="*/ 2147483646 h 534"/>
              <a:gd name="T114" fmla="*/ 2147483646 w 633"/>
              <a:gd name="T115" fmla="*/ 0 h 534"/>
              <a:gd name="T116" fmla="*/ 2147483646 w 633"/>
              <a:gd name="T117" fmla="*/ 2147483646 h 5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3"/>
              <a:gd name="T178" fmla="*/ 0 h 534"/>
              <a:gd name="T179" fmla="*/ 633 w 633"/>
              <a:gd name="T180" fmla="*/ 534 h 5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3" h="534">
                <a:moveTo>
                  <a:pt x="148" y="1"/>
                </a:moveTo>
                <a:lnTo>
                  <a:pt x="188" y="10"/>
                </a:lnTo>
                <a:lnTo>
                  <a:pt x="221" y="25"/>
                </a:lnTo>
                <a:lnTo>
                  <a:pt x="253" y="87"/>
                </a:lnTo>
                <a:lnTo>
                  <a:pt x="272" y="121"/>
                </a:lnTo>
                <a:lnTo>
                  <a:pt x="311" y="178"/>
                </a:lnTo>
                <a:lnTo>
                  <a:pt x="344" y="232"/>
                </a:lnTo>
                <a:lnTo>
                  <a:pt x="357" y="275"/>
                </a:lnTo>
                <a:lnTo>
                  <a:pt x="428" y="314"/>
                </a:lnTo>
                <a:lnTo>
                  <a:pt x="444" y="296"/>
                </a:lnTo>
                <a:lnTo>
                  <a:pt x="467" y="287"/>
                </a:lnTo>
                <a:lnTo>
                  <a:pt x="498" y="290"/>
                </a:lnTo>
                <a:lnTo>
                  <a:pt x="543" y="308"/>
                </a:lnTo>
                <a:lnTo>
                  <a:pt x="548" y="312"/>
                </a:lnTo>
                <a:lnTo>
                  <a:pt x="554" y="315"/>
                </a:lnTo>
                <a:lnTo>
                  <a:pt x="560" y="316"/>
                </a:lnTo>
                <a:lnTo>
                  <a:pt x="565" y="317"/>
                </a:lnTo>
                <a:lnTo>
                  <a:pt x="570" y="318"/>
                </a:lnTo>
                <a:lnTo>
                  <a:pt x="575" y="319"/>
                </a:lnTo>
                <a:lnTo>
                  <a:pt x="579" y="321"/>
                </a:lnTo>
                <a:lnTo>
                  <a:pt x="582" y="325"/>
                </a:lnTo>
                <a:lnTo>
                  <a:pt x="585" y="330"/>
                </a:lnTo>
                <a:lnTo>
                  <a:pt x="586" y="336"/>
                </a:lnTo>
                <a:lnTo>
                  <a:pt x="588" y="350"/>
                </a:lnTo>
                <a:lnTo>
                  <a:pt x="589" y="365"/>
                </a:lnTo>
                <a:lnTo>
                  <a:pt x="589" y="372"/>
                </a:lnTo>
                <a:lnTo>
                  <a:pt x="590" y="377"/>
                </a:lnTo>
                <a:lnTo>
                  <a:pt x="592" y="385"/>
                </a:lnTo>
                <a:lnTo>
                  <a:pt x="596" y="392"/>
                </a:lnTo>
                <a:lnTo>
                  <a:pt x="599" y="398"/>
                </a:lnTo>
                <a:lnTo>
                  <a:pt x="602" y="403"/>
                </a:lnTo>
                <a:lnTo>
                  <a:pt x="607" y="408"/>
                </a:lnTo>
                <a:lnTo>
                  <a:pt x="613" y="414"/>
                </a:lnTo>
                <a:lnTo>
                  <a:pt x="618" y="420"/>
                </a:lnTo>
                <a:lnTo>
                  <a:pt x="620" y="420"/>
                </a:lnTo>
                <a:lnTo>
                  <a:pt x="620" y="421"/>
                </a:lnTo>
                <a:lnTo>
                  <a:pt x="632" y="475"/>
                </a:lnTo>
                <a:lnTo>
                  <a:pt x="590" y="531"/>
                </a:lnTo>
                <a:lnTo>
                  <a:pt x="542" y="521"/>
                </a:lnTo>
                <a:lnTo>
                  <a:pt x="497" y="533"/>
                </a:lnTo>
                <a:lnTo>
                  <a:pt x="449" y="532"/>
                </a:lnTo>
                <a:lnTo>
                  <a:pt x="413" y="527"/>
                </a:lnTo>
                <a:lnTo>
                  <a:pt x="367" y="513"/>
                </a:lnTo>
                <a:lnTo>
                  <a:pt x="323" y="490"/>
                </a:lnTo>
                <a:lnTo>
                  <a:pt x="279" y="484"/>
                </a:lnTo>
                <a:lnTo>
                  <a:pt x="243" y="476"/>
                </a:lnTo>
                <a:lnTo>
                  <a:pt x="186" y="434"/>
                </a:lnTo>
                <a:lnTo>
                  <a:pt x="153" y="383"/>
                </a:lnTo>
                <a:lnTo>
                  <a:pt x="137" y="347"/>
                </a:lnTo>
                <a:lnTo>
                  <a:pt x="104" y="325"/>
                </a:lnTo>
                <a:lnTo>
                  <a:pt x="71" y="273"/>
                </a:lnTo>
                <a:lnTo>
                  <a:pt x="54" y="250"/>
                </a:lnTo>
                <a:lnTo>
                  <a:pt x="50" y="197"/>
                </a:lnTo>
                <a:lnTo>
                  <a:pt x="18" y="145"/>
                </a:lnTo>
                <a:lnTo>
                  <a:pt x="30" y="85"/>
                </a:lnTo>
                <a:lnTo>
                  <a:pt x="9" y="53"/>
                </a:lnTo>
                <a:lnTo>
                  <a:pt x="0" y="19"/>
                </a:lnTo>
                <a:lnTo>
                  <a:pt x="82" y="0"/>
                </a:lnTo>
                <a:lnTo>
                  <a:pt x="148" y="1"/>
                </a:lnTo>
              </a:path>
            </a:pathLst>
          </a:custGeom>
          <a:solidFill>
            <a:srgbClr val="333333">
              <a:alpha val="50195"/>
            </a:srgbClr>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grpSp>
        <p:nvGrpSpPr>
          <p:cNvPr id="86145" name="Group 781">
            <a:extLst>
              <a:ext uri="{FF2B5EF4-FFF2-40B4-BE49-F238E27FC236}">
                <a16:creationId xmlns:a16="http://schemas.microsoft.com/office/drawing/2014/main" id="{E0D84185-2063-15CB-76FE-F989DD472438}"/>
              </a:ext>
            </a:extLst>
          </p:cNvPr>
          <p:cNvGrpSpPr>
            <a:grpSpLocks/>
          </p:cNvGrpSpPr>
          <p:nvPr/>
        </p:nvGrpSpPr>
        <p:grpSpPr bwMode="auto">
          <a:xfrm>
            <a:off x="8770939" y="5267325"/>
            <a:ext cx="365125" cy="204788"/>
            <a:chOff x="4557" y="3166"/>
            <a:chExt cx="230" cy="129"/>
          </a:xfrm>
        </p:grpSpPr>
        <p:sp>
          <p:nvSpPr>
            <p:cNvPr id="86154" name="Freeform 782">
              <a:extLst>
                <a:ext uri="{FF2B5EF4-FFF2-40B4-BE49-F238E27FC236}">
                  <a16:creationId xmlns:a16="http://schemas.microsoft.com/office/drawing/2014/main" id="{B5B23A5E-458F-F825-DA6E-FE764B4E9772}"/>
                </a:ext>
              </a:extLst>
            </p:cNvPr>
            <p:cNvSpPr>
              <a:spLocks/>
            </p:cNvSpPr>
            <p:nvPr/>
          </p:nvSpPr>
          <p:spPr bwMode="auto">
            <a:xfrm>
              <a:off x="4557" y="3166"/>
              <a:ext cx="230" cy="129"/>
            </a:xfrm>
            <a:custGeom>
              <a:avLst/>
              <a:gdLst>
                <a:gd name="T0" fmla="*/ 130 w 230"/>
                <a:gd name="T1" fmla="*/ 24 h 129"/>
                <a:gd name="T2" fmla="*/ 161 w 230"/>
                <a:gd name="T3" fmla="*/ 11 h 129"/>
                <a:gd name="T4" fmla="*/ 202 w 230"/>
                <a:gd name="T5" fmla="*/ 1 h 129"/>
                <a:gd name="T6" fmla="*/ 212 w 230"/>
                <a:gd name="T7" fmla="*/ 2 h 129"/>
                <a:gd name="T8" fmla="*/ 229 w 230"/>
                <a:gd name="T9" fmla="*/ 0 h 129"/>
                <a:gd name="T10" fmla="*/ 225 w 230"/>
                <a:gd name="T11" fmla="*/ 27 h 129"/>
                <a:gd name="T12" fmla="*/ 204 w 230"/>
                <a:gd name="T13" fmla="*/ 59 h 129"/>
                <a:gd name="T14" fmla="*/ 169 w 230"/>
                <a:gd name="T15" fmla="*/ 80 h 129"/>
                <a:gd name="T16" fmla="*/ 141 w 230"/>
                <a:gd name="T17" fmla="*/ 98 h 129"/>
                <a:gd name="T18" fmla="*/ 72 w 230"/>
                <a:gd name="T19" fmla="*/ 126 h 129"/>
                <a:gd name="T20" fmla="*/ 44 w 230"/>
                <a:gd name="T21" fmla="*/ 128 h 129"/>
                <a:gd name="T22" fmla="*/ 26 w 230"/>
                <a:gd name="T23" fmla="*/ 125 h 129"/>
                <a:gd name="T24" fmla="*/ 0 w 230"/>
                <a:gd name="T25" fmla="*/ 114 h 129"/>
                <a:gd name="T26" fmla="*/ 6 w 230"/>
                <a:gd name="T27" fmla="*/ 90 h 129"/>
                <a:gd name="T28" fmla="*/ 18 w 230"/>
                <a:gd name="T29" fmla="*/ 76 h 129"/>
                <a:gd name="T30" fmla="*/ 39 w 230"/>
                <a:gd name="T31" fmla="*/ 62 h 129"/>
                <a:gd name="T32" fmla="*/ 91 w 230"/>
                <a:gd name="T33" fmla="*/ 37 h 129"/>
                <a:gd name="T34" fmla="*/ 106 w 230"/>
                <a:gd name="T35" fmla="*/ 32 h 129"/>
                <a:gd name="T36" fmla="*/ 130 w 230"/>
                <a:gd name="T37" fmla="*/ 24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29"/>
                <a:gd name="T59" fmla="*/ 230 w 230"/>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29">
                  <a:moveTo>
                    <a:pt x="130" y="24"/>
                  </a:moveTo>
                  <a:lnTo>
                    <a:pt x="161" y="11"/>
                  </a:lnTo>
                  <a:lnTo>
                    <a:pt x="202" y="1"/>
                  </a:lnTo>
                  <a:lnTo>
                    <a:pt x="212" y="2"/>
                  </a:lnTo>
                  <a:lnTo>
                    <a:pt x="229" y="0"/>
                  </a:lnTo>
                  <a:lnTo>
                    <a:pt x="225" y="27"/>
                  </a:lnTo>
                  <a:lnTo>
                    <a:pt x="204" y="59"/>
                  </a:lnTo>
                  <a:lnTo>
                    <a:pt x="169" y="80"/>
                  </a:lnTo>
                  <a:lnTo>
                    <a:pt x="141" y="98"/>
                  </a:lnTo>
                  <a:lnTo>
                    <a:pt x="72" y="126"/>
                  </a:lnTo>
                  <a:lnTo>
                    <a:pt x="44" y="128"/>
                  </a:lnTo>
                  <a:lnTo>
                    <a:pt x="26" y="125"/>
                  </a:lnTo>
                  <a:lnTo>
                    <a:pt x="0" y="114"/>
                  </a:lnTo>
                  <a:lnTo>
                    <a:pt x="6" y="90"/>
                  </a:lnTo>
                  <a:lnTo>
                    <a:pt x="18" y="76"/>
                  </a:lnTo>
                  <a:lnTo>
                    <a:pt x="39" y="62"/>
                  </a:lnTo>
                  <a:lnTo>
                    <a:pt x="91" y="37"/>
                  </a:lnTo>
                  <a:lnTo>
                    <a:pt x="106" y="32"/>
                  </a:lnTo>
                  <a:lnTo>
                    <a:pt x="130" y="24"/>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155" name="Freeform 783">
              <a:extLst>
                <a:ext uri="{FF2B5EF4-FFF2-40B4-BE49-F238E27FC236}">
                  <a16:creationId xmlns:a16="http://schemas.microsoft.com/office/drawing/2014/main" id="{FA5DA460-9902-3A3A-4E84-9A0B7CE95CE9}"/>
                </a:ext>
              </a:extLst>
            </p:cNvPr>
            <p:cNvSpPr>
              <a:spLocks/>
            </p:cNvSpPr>
            <p:nvPr/>
          </p:nvSpPr>
          <p:spPr bwMode="auto">
            <a:xfrm>
              <a:off x="4629" y="3190"/>
              <a:ext cx="129" cy="76"/>
            </a:xfrm>
            <a:custGeom>
              <a:avLst/>
              <a:gdLst>
                <a:gd name="T0" fmla="*/ 0 w 129"/>
                <a:gd name="T1" fmla="*/ 64 h 76"/>
                <a:gd name="T2" fmla="*/ 3 w 129"/>
                <a:gd name="T3" fmla="*/ 52 h 76"/>
                <a:gd name="T4" fmla="*/ 30 w 129"/>
                <a:gd name="T5" fmla="*/ 34 h 76"/>
                <a:gd name="T6" fmla="*/ 74 w 129"/>
                <a:gd name="T7" fmla="*/ 12 h 76"/>
                <a:gd name="T8" fmla="*/ 122 w 129"/>
                <a:gd name="T9" fmla="*/ 0 h 76"/>
                <a:gd name="T10" fmla="*/ 128 w 129"/>
                <a:gd name="T11" fmla="*/ 10 h 76"/>
                <a:gd name="T12" fmla="*/ 91 w 129"/>
                <a:gd name="T13" fmla="*/ 45 h 76"/>
                <a:gd name="T14" fmla="*/ 69 w 129"/>
                <a:gd name="T15" fmla="*/ 57 h 76"/>
                <a:gd name="T16" fmla="*/ 47 w 129"/>
                <a:gd name="T17" fmla="*/ 67 h 76"/>
                <a:gd name="T18" fmla="*/ 5 w 129"/>
                <a:gd name="T19" fmla="*/ 75 h 76"/>
                <a:gd name="T20" fmla="*/ 0 w 129"/>
                <a:gd name="T21" fmla="*/ 64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76"/>
                <a:gd name="T35" fmla="*/ 129 w 129"/>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76">
                  <a:moveTo>
                    <a:pt x="0" y="64"/>
                  </a:moveTo>
                  <a:lnTo>
                    <a:pt x="3" y="52"/>
                  </a:lnTo>
                  <a:lnTo>
                    <a:pt x="30" y="34"/>
                  </a:lnTo>
                  <a:lnTo>
                    <a:pt x="74" y="12"/>
                  </a:lnTo>
                  <a:lnTo>
                    <a:pt x="122" y="0"/>
                  </a:lnTo>
                  <a:lnTo>
                    <a:pt x="128" y="10"/>
                  </a:lnTo>
                  <a:lnTo>
                    <a:pt x="91" y="45"/>
                  </a:lnTo>
                  <a:lnTo>
                    <a:pt x="69" y="57"/>
                  </a:lnTo>
                  <a:lnTo>
                    <a:pt x="47" y="67"/>
                  </a:lnTo>
                  <a:lnTo>
                    <a:pt x="5" y="75"/>
                  </a:lnTo>
                  <a:lnTo>
                    <a:pt x="0" y="64"/>
                  </a:lnTo>
                </a:path>
              </a:pathLst>
            </a:custGeom>
            <a:solidFill>
              <a:srgbClr val="FF4CFF"/>
            </a:solidFill>
            <a:ln w="12700" cap="rnd">
              <a:solidFill>
                <a:srgbClr val="000000"/>
              </a:solidFill>
              <a:round/>
              <a:headEnd type="none" w="sm" len="sm"/>
              <a:tailEnd type="none" w="sm" len="sm"/>
            </a:ln>
          </p:spPr>
          <p:txBody>
            <a:bodyPr/>
            <a:lstStyle/>
            <a:p>
              <a:endParaRPr lang="el-GR"/>
            </a:p>
          </p:txBody>
        </p:sp>
      </p:grpSp>
      <p:grpSp>
        <p:nvGrpSpPr>
          <p:cNvPr id="86146" name="Group 784">
            <a:extLst>
              <a:ext uri="{FF2B5EF4-FFF2-40B4-BE49-F238E27FC236}">
                <a16:creationId xmlns:a16="http://schemas.microsoft.com/office/drawing/2014/main" id="{F56F42F7-7C7F-4E69-91A2-4C8D09013AF9}"/>
              </a:ext>
            </a:extLst>
          </p:cNvPr>
          <p:cNvGrpSpPr>
            <a:grpSpLocks/>
          </p:cNvGrpSpPr>
          <p:nvPr/>
        </p:nvGrpSpPr>
        <p:grpSpPr bwMode="auto">
          <a:xfrm>
            <a:off x="9439276" y="3709988"/>
            <a:ext cx="327025" cy="296862"/>
            <a:chOff x="4978" y="2185"/>
            <a:chExt cx="206" cy="187"/>
          </a:xfrm>
        </p:grpSpPr>
        <p:sp>
          <p:nvSpPr>
            <p:cNvPr id="86152" name="Freeform 785">
              <a:extLst>
                <a:ext uri="{FF2B5EF4-FFF2-40B4-BE49-F238E27FC236}">
                  <a16:creationId xmlns:a16="http://schemas.microsoft.com/office/drawing/2014/main" id="{F945CF43-8741-DCCB-87F4-6D4A2CA90392}"/>
                </a:ext>
              </a:extLst>
            </p:cNvPr>
            <p:cNvSpPr>
              <a:spLocks/>
            </p:cNvSpPr>
            <p:nvPr/>
          </p:nvSpPr>
          <p:spPr bwMode="auto">
            <a:xfrm>
              <a:off x="4978" y="2185"/>
              <a:ext cx="206" cy="187"/>
            </a:xfrm>
            <a:custGeom>
              <a:avLst/>
              <a:gdLst>
                <a:gd name="T0" fmla="*/ 126 w 206"/>
                <a:gd name="T1" fmla="*/ 23 h 187"/>
                <a:gd name="T2" fmla="*/ 152 w 206"/>
                <a:gd name="T3" fmla="*/ 29 h 187"/>
                <a:gd name="T4" fmla="*/ 185 w 206"/>
                <a:gd name="T5" fmla="*/ 53 h 187"/>
                <a:gd name="T6" fmla="*/ 192 w 206"/>
                <a:gd name="T7" fmla="*/ 65 h 187"/>
                <a:gd name="T8" fmla="*/ 205 w 206"/>
                <a:gd name="T9" fmla="*/ 82 h 187"/>
                <a:gd name="T10" fmla="*/ 192 w 206"/>
                <a:gd name="T11" fmla="*/ 135 h 187"/>
                <a:gd name="T12" fmla="*/ 164 w 206"/>
                <a:gd name="T13" fmla="*/ 175 h 187"/>
                <a:gd name="T14" fmla="*/ 131 w 206"/>
                <a:gd name="T15" fmla="*/ 181 h 187"/>
                <a:gd name="T16" fmla="*/ 105 w 206"/>
                <a:gd name="T17" fmla="*/ 186 h 187"/>
                <a:gd name="T18" fmla="*/ 45 w 206"/>
                <a:gd name="T19" fmla="*/ 169 h 187"/>
                <a:gd name="T20" fmla="*/ 27 w 206"/>
                <a:gd name="T21" fmla="*/ 145 h 187"/>
                <a:gd name="T22" fmla="*/ 13 w 206"/>
                <a:gd name="T23" fmla="*/ 115 h 187"/>
                <a:gd name="T24" fmla="*/ 0 w 206"/>
                <a:gd name="T25" fmla="*/ 63 h 187"/>
                <a:gd name="T26" fmla="*/ 13 w 206"/>
                <a:gd name="T27" fmla="*/ 22 h 187"/>
                <a:gd name="T28" fmla="*/ 28 w 206"/>
                <a:gd name="T29" fmla="*/ 5 h 187"/>
                <a:gd name="T30" fmla="*/ 47 w 206"/>
                <a:gd name="T31" fmla="*/ 0 h 187"/>
                <a:gd name="T32" fmla="*/ 94 w 206"/>
                <a:gd name="T33" fmla="*/ 5 h 187"/>
                <a:gd name="T34" fmla="*/ 107 w 206"/>
                <a:gd name="T35" fmla="*/ 11 h 187"/>
                <a:gd name="T36" fmla="*/ 126 w 206"/>
                <a:gd name="T37" fmla="*/ 23 h 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87"/>
                <a:gd name="T59" fmla="*/ 206 w 206"/>
                <a:gd name="T60" fmla="*/ 187 h 1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87">
                  <a:moveTo>
                    <a:pt x="126" y="23"/>
                  </a:moveTo>
                  <a:lnTo>
                    <a:pt x="152" y="29"/>
                  </a:lnTo>
                  <a:lnTo>
                    <a:pt x="185" y="53"/>
                  </a:lnTo>
                  <a:lnTo>
                    <a:pt x="192" y="65"/>
                  </a:lnTo>
                  <a:lnTo>
                    <a:pt x="205" y="82"/>
                  </a:lnTo>
                  <a:lnTo>
                    <a:pt x="192" y="135"/>
                  </a:lnTo>
                  <a:lnTo>
                    <a:pt x="164" y="175"/>
                  </a:lnTo>
                  <a:lnTo>
                    <a:pt x="131" y="181"/>
                  </a:lnTo>
                  <a:lnTo>
                    <a:pt x="105" y="186"/>
                  </a:lnTo>
                  <a:lnTo>
                    <a:pt x="45" y="169"/>
                  </a:lnTo>
                  <a:lnTo>
                    <a:pt x="27" y="145"/>
                  </a:lnTo>
                  <a:lnTo>
                    <a:pt x="13" y="115"/>
                  </a:lnTo>
                  <a:lnTo>
                    <a:pt x="0" y="63"/>
                  </a:lnTo>
                  <a:lnTo>
                    <a:pt x="13" y="22"/>
                  </a:lnTo>
                  <a:lnTo>
                    <a:pt x="28" y="5"/>
                  </a:lnTo>
                  <a:lnTo>
                    <a:pt x="47" y="0"/>
                  </a:lnTo>
                  <a:lnTo>
                    <a:pt x="94" y="5"/>
                  </a:lnTo>
                  <a:lnTo>
                    <a:pt x="107" y="11"/>
                  </a:lnTo>
                  <a:lnTo>
                    <a:pt x="126" y="23"/>
                  </a:lnTo>
                </a:path>
              </a:pathLst>
            </a:custGeom>
            <a:solidFill>
              <a:srgbClr val="00FFFF"/>
            </a:solidFill>
            <a:ln w="12700" cap="rnd">
              <a:solidFill>
                <a:srgbClr val="000000"/>
              </a:solidFill>
              <a:round/>
              <a:headEnd type="none" w="sm" len="sm"/>
              <a:tailEnd type="none" w="sm" len="sm"/>
            </a:ln>
          </p:spPr>
          <p:txBody>
            <a:bodyPr/>
            <a:lstStyle/>
            <a:p>
              <a:endParaRPr lang="el-GR"/>
            </a:p>
          </p:txBody>
        </p:sp>
        <p:sp>
          <p:nvSpPr>
            <p:cNvPr id="86153" name="Freeform 786">
              <a:extLst>
                <a:ext uri="{FF2B5EF4-FFF2-40B4-BE49-F238E27FC236}">
                  <a16:creationId xmlns:a16="http://schemas.microsoft.com/office/drawing/2014/main" id="{172DC7BA-3B24-E900-4A47-283AE8E402C3}"/>
                </a:ext>
              </a:extLst>
            </p:cNvPr>
            <p:cNvSpPr>
              <a:spLocks/>
            </p:cNvSpPr>
            <p:nvPr/>
          </p:nvSpPr>
          <p:spPr bwMode="auto">
            <a:xfrm>
              <a:off x="5037" y="2249"/>
              <a:ext cx="113" cy="88"/>
            </a:xfrm>
            <a:custGeom>
              <a:avLst/>
              <a:gdLst>
                <a:gd name="T0" fmla="*/ 0 w 113"/>
                <a:gd name="T1" fmla="*/ 29 h 88"/>
                <a:gd name="T2" fmla="*/ 6 w 113"/>
                <a:gd name="T3" fmla="*/ 6 h 88"/>
                <a:gd name="T4" fmla="*/ 33 w 113"/>
                <a:gd name="T5" fmla="*/ 0 h 88"/>
                <a:gd name="T6" fmla="*/ 72 w 113"/>
                <a:gd name="T7" fmla="*/ 0 h 88"/>
                <a:gd name="T8" fmla="*/ 112 w 113"/>
                <a:gd name="T9" fmla="*/ 29 h 88"/>
                <a:gd name="T10" fmla="*/ 112 w 113"/>
                <a:gd name="T11" fmla="*/ 58 h 88"/>
                <a:gd name="T12" fmla="*/ 72 w 113"/>
                <a:gd name="T13" fmla="*/ 87 h 88"/>
                <a:gd name="T14" fmla="*/ 52 w 113"/>
                <a:gd name="T15" fmla="*/ 87 h 88"/>
                <a:gd name="T16" fmla="*/ 33 w 113"/>
                <a:gd name="T17" fmla="*/ 87 h 88"/>
                <a:gd name="T18" fmla="*/ 0 w 113"/>
                <a:gd name="T19" fmla="*/ 58 h 88"/>
                <a:gd name="T20" fmla="*/ 0 w 113"/>
                <a:gd name="T21" fmla="*/ 29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88"/>
                <a:gd name="T35" fmla="*/ 113 w 11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88">
                  <a:moveTo>
                    <a:pt x="0" y="29"/>
                  </a:moveTo>
                  <a:lnTo>
                    <a:pt x="6" y="6"/>
                  </a:lnTo>
                  <a:lnTo>
                    <a:pt x="33" y="0"/>
                  </a:lnTo>
                  <a:lnTo>
                    <a:pt x="72" y="0"/>
                  </a:lnTo>
                  <a:lnTo>
                    <a:pt x="112" y="29"/>
                  </a:lnTo>
                  <a:lnTo>
                    <a:pt x="112" y="58"/>
                  </a:lnTo>
                  <a:lnTo>
                    <a:pt x="72" y="87"/>
                  </a:lnTo>
                  <a:lnTo>
                    <a:pt x="52" y="87"/>
                  </a:lnTo>
                  <a:lnTo>
                    <a:pt x="33" y="87"/>
                  </a:lnTo>
                  <a:lnTo>
                    <a:pt x="0" y="58"/>
                  </a:lnTo>
                  <a:lnTo>
                    <a:pt x="0" y="29"/>
                  </a:lnTo>
                </a:path>
              </a:pathLst>
            </a:custGeom>
            <a:solidFill>
              <a:srgbClr val="FF4CFF"/>
            </a:solidFill>
            <a:ln w="12700" cap="rnd">
              <a:solidFill>
                <a:srgbClr val="000000"/>
              </a:solidFill>
              <a:round/>
              <a:headEnd type="none" w="sm" len="sm"/>
              <a:tailEnd type="none" w="sm" len="sm"/>
            </a:ln>
          </p:spPr>
          <p:txBody>
            <a:bodyPr/>
            <a:lstStyle/>
            <a:p>
              <a:endParaRPr lang="el-GR"/>
            </a:p>
          </p:txBody>
        </p:sp>
      </p:grpSp>
      <p:sp>
        <p:nvSpPr>
          <p:cNvPr id="86147" name="Freeform 787">
            <a:extLst>
              <a:ext uri="{FF2B5EF4-FFF2-40B4-BE49-F238E27FC236}">
                <a16:creationId xmlns:a16="http://schemas.microsoft.com/office/drawing/2014/main" id="{89354ABB-8FE6-20C5-23E9-F8E07F0C65B1}"/>
              </a:ext>
            </a:extLst>
          </p:cNvPr>
          <p:cNvSpPr>
            <a:spLocks/>
          </p:cNvSpPr>
          <p:nvPr/>
        </p:nvSpPr>
        <p:spPr bwMode="auto">
          <a:xfrm>
            <a:off x="3038476" y="1960563"/>
            <a:ext cx="2220913" cy="392112"/>
          </a:xfrm>
          <a:custGeom>
            <a:avLst/>
            <a:gdLst>
              <a:gd name="T0" fmla="*/ 2147483646 w 1399"/>
              <a:gd name="T1" fmla="*/ 2147483646 h 247"/>
              <a:gd name="T2" fmla="*/ 2147483646 w 1399"/>
              <a:gd name="T3" fmla="*/ 2147483646 h 247"/>
              <a:gd name="T4" fmla="*/ 2147483646 w 1399"/>
              <a:gd name="T5" fmla="*/ 2147483646 h 247"/>
              <a:gd name="T6" fmla="*/ 2147483646 w 1399"/>
              <a:gd name="T7" fmla="*/ 2147483646 h 247"/>
              <a:gd name="T8" fmla="*/ 2147483646 w 1399"/>
              <a:gd name="T9" fmla="*/ 2147483646 h 247"/>
              <a:gd name="T10" fmla="*/ 2147483646 w 1399"/>
              <a:gd name="T11" fmla="*/ 2147483646 h 247"/>
              <a:gd name="T12" fmla="*/ 2147483646 w 1399"/>
              <a:gd name="T13" fmla="*/ 2147483646 h 247"/>
              <a:gd name="T14" fmla="*/ 2147483646 w 1399"/>
              <a:gd name="T15" fmla="*/ 2147483646 h 247"/>
              <a:gd name="T16" fmla="*/ 2147483646 w 1399"/>
              <a:gd name="T17" fmla="*/ 2147483646 h 247"/>
              <a:gd name="T18" fmla="*/ 2147483646 w 1399"/>
              <a:gd name="T19" fmla="*/ 2147483646 h 247"/>
              <a:gd name="T20" fmla="*/ 2147483646 w 1399"/>
              <a:gd name="T21" fmla="*/ 2147483646 h 247"/>
              <a:gd name="T22" fmla="*/ 2147483646 w 1399"/>
              <a:gd name="T23" fmla="*/ 2147483646 h 247"/>
              <a:gd name="T24" fmla="*/ 2147483646 w 1399"/>
              <a:gd name="T25" fmla="*/ 2147483646 h 247"/>
              <a:gd name="T26" fmla="*/ 2147483646 w 1399"/>
              <a:gd name="T27" fmla="*/ 2147483646 h 247"/>
              <a:gd name="T28" fmla="*/ 2147483646 w 1399"/>
              <a:gd name="T29" fmla="*/ 2147483646 h 247"/>
              <a:gd name="T30" fmla="*/ 2147483646 w 1399"/>
              <a:gd name="T31" fmla="*/ 2147483646 h 247"/>
              <a:gd name="T32" fmla="*/ 2147483646 w 1399"/>
              <a:gd name="T33" fmla="*/ 2147483646 h 247"/>
              <a:gd name="T34" fmla="*/ 2147483646 w 1399"/>
              <a:gd name="T35" fmla="*/ 2147483646 h 247"/>
              <a:gd name="T36" fmla="*/ 2147483646 w 1399"/>
              <a:gd name="T37" fmla="*/ 2147483646 h 247"/>
              <a:gd name="T38" fmla="*/ 2147483646 w 1399"/>
              <a:gd name="T39" fmla="*/ 2147483646 h 247"/>
              <a:gd name="T40" fmla="*/ 2147483646 w 1399"/>
              <a:gd name="T41" fmla="*/ 0 h 247"/>
              <a:gd name="T42" fmla="*/ 2147483646 w 1399"/>
              <a:gd name="T43" fmla="*/ 0 h 247"/>
              <a:gd name="T44" fmla="*/ 2147483646 w 1399"/>
              <a:gd name="T45" fmla="*/ 0 h 247"/>
              <a:gd name="T46" fmla="*/ 2147483646 w 1399"/>
              <a:gd name="T47" fmla="*/ 2147483646 h 247"/>
              <a:gd name="T48" fmla="*/ 2147483646 w 1399"/>
              <a:gd name="T49" fmla="*/ 2147483646 h 247"/>
              <a:gd name="T50" fmla="*/ 2147483646 w 1399"/>
              <a:gd name="T51" fmla="*/ 2147483646 h 247"/>
              <a:gd name="T52" fmla="*/ 2147483646 w 1399"/>
              <a:gd name="T53" fmla="*/ 2147483646 h 247"/>
              <a:gd name="T54" fmla="*/ 2147483646 w 1399"/>
              <a:gd name="T55" fmla="*/ 2147483646 h 247"/>
              <a:gd name="T56" fmla="*/ 2147483646 w 1399"/>
              <a:gd name="T57" fmla="*/ 2147483646 h 247"/>
              <a:gd name="T58" fmla="*/ 2147483646 w 1399"/>
              <a:gd name="T59" fmla="*/ 2147483646 h 247"/>
              <a:gd name="T60" fmla="*/ 2147483646 w 1399"/>
              <a:gd name="T61" fmla="*/ 2147483646 h 247"/>
              <a:gd name="T62" fmla="*/ 2147483646 w 1399"/>
              <a:gd name="T63" fmla="*/ 2147483646 h 247"/>
              <a:gd name="T64" fmla="*/ 2147483646 w 1399"/>
              <a:gd name="T65" fmla="*/ 2147483646 h 247"/>
              <a:gd name="T66" fmla="*/ 2147483646 w 1399"/>
              <a:gd name="T67" fmla="*/ 2147483646 h 247"/>
              <a:gd name="T68" fmla="*/ 2147483646 w 1399"/>
              <a:gd name="T69" fmla="*/ 2147483646 h 247"/>
              <a:gd name="T70" fmla="*/ 2147483646 w 1399"/>
              <a:gd name="T71" fmla="*/ 2147483646 h 247"/>
              <a:gd name="T72" fmla="*/ 2147483646 w 1399"/>
              <a:gd name="T73" fmla="*/ 2147483646 h 247"/>
              <a:gd name="T74" fmla="*/ 2147483646 w 1399"/>
              <a:gd name="T75" fmla="*/ 2147483646 h 247"/>
              <a:gd name="T76" fmla="*/ 2147483646 w 1399"/>
              <a:gd name="T77" fmla="*/ 2147483646 h 247"/>
              <a:gd name="T78" fmla="*/ 2147483646 w 1399"/>
              <a:gd name="T79" fmla="*/ 2147483646 h 247"/>
              <a:gd name="T80" fmla="*/ 2147483646 w 1399"/>
              <a:gd name="T81" fmla="*/ 2147483646 h 247"/>
              <a:gd name="T82" fmla="*/ 2147483646 w 1399"/>
              <a:gd name="T83" fmla="*/ 2147483646 h 247"/>
              <a:gd name="T84" fmla="*/ 2147483646 w 1399"/>
              <a:gd name="T85" fmla="*/ 2147483646 h 247"/>
              <a:gd name="T86" fmla="*/ 2147483646 w 1399"/>
              <a:gd name="T87" fmla="*/ 2147483646 h 247"/>
              <a:gd name="T88" fmla="*/ 0 w 1399"/>
              <a:gd name="T89" fmla="*/ 2147483646 h 2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99"/>
              <a:gd name="T136" fmla="*/ 0 h 247"/>
              <a:gd name="T137" fmla="*/ 1399 w 1399"/>
              <a:gd name="T138" fmla="*/ 247 h 2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99" h="247">
                <a:moveTo>
                  <a:pt x="1398" y="206"/>
                </a:moveTo>
                <a:lnTo>
                  <a:pt x="1304" y="166"/>
                </a:lnTo>
                <a:lnTo>
                  <a:pt x="1257" y="147"/>
                </a:lnTo>
                <a:lnTo>
                  <a:pt x="1210" y="128"/>
                </a:lnTo>
                <a:lnTo>
                  <a:pt x="1165" y="109"/>
                </a:lnTo>
                <a:lnTo>
                  <a:pt x="1118" y="92"/>
                </a:lnTo>
                <a:lnTo>
                  <a:pt x="1071" y="75"/>
                </a:lnTo>
                <a:lnTo>
                  <a:pt x="1027" y="60"/>
                </a:lnTo>
                <a:lnTo>
                  <a:pt x="980" y="46"/>
                </a:lnTo>
                <a:lnTo>
                  <a:pt x="957" y="40"/>
                </a:lnTo>
                <a:lnTo>
                  <a:pt x="935" y="34"/>
                </a:lnTo>
                <a:lnTo>
                  <a:pt x="913" y="28"/>
                </a:lnTo>
                <a:lnTo>
                  <a:pt x="888" y="23"/>
                </a:lnTo>
                <a:lnTo>
                  <a:pt x="866" y="19"/>
                </a:lnTo>
                <a:lnTo>
                  <a:pt x="843" y="14"/>
                </a:lnTo>
                <a:lnTo>
                  <a:pt x="821" y="10"/>
                </a:lnTo>
                <a:lnTo>
                  <a:pt x="799" y="7"/>
                </a:lnTo>
                <a:lnTo>
                  <a:pt x="776" y="4"/>
                </a:lnTo>
                <a:lnTo>
                  <a:pt x="754" y="2"/>
                </a:lnTo>
                <a:lnTo>
                  <a:pt x="731" y="1"/>
                </a:lnTo>
                <a:lnTo>
                  <a:pt x="711" y="0"/>
                </a:lnTo>
                <a:lnTo>
                  <a:pt x="689" y="0"/>
                </a:lnTo>
                <a:lnTo>
                  <a:pt x="667" y="0"/>
                </a:lnTo>
                <a:lnTo>
                  <a:pt x="644" y="1"/>
                </a:lnTo>
                <a:lnTo>
                  <a:pt x="624" y="2"/>
                </a:lnTo>
                <a:lnTo>
                  <a:pt x="602" y="4"/>
                </a:lnTo>
                <a:lnTo>
                  <a:pt x="579" y="7"/>
                </a:lnTo>
                <a:lnTo>
                  <a:pt x="559" y="11"/>
                </a:lnTo>
                <a:lnTo>
                  <a:pt x="537" y="15"/>
                </a:lnTo>
                <a:lnTo>
                  <a:pt x="517" y="19"/>
                </a:lnTo>
                <a:lnTo>
                  <a:pt x="494" y="24"/>
                </a:lnTo>
                <a:lnTo>
                  <a:pt x="474" y="30"/>
                </a:lnTo>
                <a:lnTo>
                  <a:pt x="452" y="36"/>
                </a:lnTo>
                <a:lnTo>
                  <a:pt x="432" y="42"/>
                </a:lnTo>
                <a:lnTo>
                  <a:pt x="412" y="49"/>
                </a:lnTo>
                <a:lnTo>
                  <a:pt x="389" y="56"/>
                </a:lnTo>
                <a:lnTo>
                  <a:pt x="369" y="64"/>
                </a:lnTo>
                <a:lnTo>
                  <a:pt x="327" y="80"/>
                </a:lnTo>
                <a:lnTo>
                  <a:pt x="286" y="98"/>
                </a:lnTo>
                <a:lnTo>
                  <a:pt x="246" y="117"/>
                </a:lnTo>
                <a:lnTo>
                  <a:pt x="204" y="137"/>
                </a:lnTo>
                <a:lnTo>
                  <a:pt x="163" y="158"/>
                </a:lnTo>
                <a:lnTo>
                  <a:pt x="123" y="179"/>
                </a:lnTo>
                <a:lnTo>
                  <a:pt x="81" y="201"/>
                </a:lnTo>
                <a:lnTo>
                  <a:pt x="0" y="246"/>
                </a:lnTo>
              </a:path>
            </a:pathLst>
          </a:custGeom>
          <a:noFill/>
          <a:ln w="31750" cap="rnd">
            <a:solidFill>
              <a:srgbClr val="FF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459540" name="Rectangle 788">
            <a:extLst>
              <a:ext uri="{FF2B5EF4-FFF2-40B4-BE49-F238E27FC236}">
                <a16:creationId xmlns:a16="http://schemas.microsoft.com/office/drawing/2014/main" id="{57C8095B-9B0E-5907-CFDC-48B68CF6B74C}"/>
              </a:ext>
            </a:extLst>
          </p:cNvPr>
          <p:cNvSpPr>
            <a:spLocks noChangeArrowheads="1"/>
          </p:cNvSpPr>
          <p:nvPr/>
        </p:nvSpPr>
        <p:spPr bwMode="auto">
          <a:xfrm>
            <a:off x="5710502" y="2233613"/>
            <a:ext cx="917046" cy="369974"/>
          </a:xfrm>
          <a:prstGeom prst="rect">
            <a:avLst/>
          </a:prstGeom>
          <a:noFill/>
          <a:ln w="9525">
            <a:noFill/>
            <a:miter lim="800000"/>
            <a:headEnd/>
            <a:tailEnd/>
          </a:ln>
          <a:effectLst/>
        </p:spPr>
        <p:txBody>
          <a:bodyPr wrap="none" lIns="92075" tIns="46038" rIns="92075" bIns="46038">
            <a:spAutoFit/>
          </a:bodyPr>
          <a:lstStyle/>
          <a:p>
            <a:pPr algn="ctr">
              <a:lnSpc>
                <a:spcPct val="90000"/>
              </a:lnSpc>
              <a:defRPr/>
            </a:pPr>
            <a:r>
              <a:rPr lang="en-GB" sz="2000">
                <a:effectLst>
                  <a:outerShdw blurRad="38100" dist="38100" dir="2700000" algn="tl">
                    <a:srgbClr val="FFFFFF"/>
                  </a:outerShdw>
                </a:effectLst>
                <a:latin typeface="Arial" charset="0"/>
              </a:rPr>
              <a:t>Tumor</a:t>
            </a:r>
          </a:p>
        </p:txBody>
      </p:sp>
      <p:sp>
        <p:nvSpPr>
          <p:cNvPr id="86149" name="Line 789">
            <a:extLst>
              <a:ext uri="{FF2B5EF4-FFF2-40B4-BE49-F238E27FC236}">
                <a16:creationId xmlns:a16="http://schemas.microsoft.com/office/drawing/2014/main" id="{9F064628-92E1-6B90-F54C-2E71ED7B44CB}"/>
              </a:ext>
            </a:extLst>
          </p:cNvPr>
          <p:cNvSpPr>
            <a:spLocks noChangeShapeType="1"/>
          </p:cNvSpPr>
          <p:nvPr/>
        </p:nvSpPr>
        <p:spPr bwMode="auto">
          <a:xfrm flipH="1">
            <a:off x="5434013" y="4084639"/>
            <a:ext cx="330200" cy="79375"/>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459542" name="Text Box 790">
            <a:extLst>
              <a:ext uri="{FF2B5EF4-FFF2-40B4-BE49-F238E27FC236}">
                <a16:creationId xmlns:a16="http://schemas.microsoft.com/office/drawing/2014/main" id="{0BC51E58-B757-7632-16EB-EF1E81FFE9C2}"/>
              </a:ext>
            </a:extLst>
          </p:cNvPr>
          <p:cNvSpPr txBox="1">
            <a:spLocks noChangeArrowheads="1"/>
          </p:cNvSpPr>
          <p:nvPr/>
        </p:nvSpPr>
        <p:spPr bwMode="auto">
          <a:xfrm>
            <a:off x="1800226" y="6367463"/>
            <a:ext cx="3463925" cy="369332"/>
          </a:xfrm>
          <a:prstGeom prst="rect">
            <a:avLst/>
          </a:prstGeom>
          <a:noFill/>
          <a:ln w="25400">
            <a:noFill/>
            <a:miter lim="800000"/>
            <a:headEnd type="none" w="sm" len="sm"/>
            <a:tailEnd type="none" w="sm" len="sm"/>
          </a:ln>
          <a:effectLst/>
        </p:spPr>
        <p:txBody>
          <a:bodyPr>
            <a:spAutoFit/>
          </a:bodyPr>
          <a:lstStyle/>
          <a:p>
            <a:pPr>
              <a:defRPr/>
            </a:pPr>
            <a:r>
              <a:rPr lang="en-GB">
                <a:solidFill>
                  <a:schemeClr val="hlink"/>
                </a:solidFill>
                <a:effectLst>
                  <a:outerShdw blurRad="38100" dist="38100" dir="2700000" algn="tl">
                    <a:srgbClr val="000000"/>
                  </a:outerShdw>
                </a:effectLst>
                <a:latin typeface="Arial" charset="0"/>
              </a:rPr>
              <a:t>ECM, extracellular matrix</a:t>
            </a:r>
          </a:p>
        </p:txBody>
      </p:sp>
      <p:pic>
        <p:nvPicPr>
          <p:cNvPr id="86151" name="Εικόνα 4">
            <a:extLst>
              <a:ext uri="{FF2B5EF4-FFF2-40B4-BE49-F238E27FC236}">
                <a16:creationId xmlns:a16="http://schemas.microsoft.com/office/drawing/2014/main" id="{FB640587-70BC-5635-F00C-DFB805CE4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a:extLst>
              <a:ext uri="{FF2B5EF4-FFF2-40B4-BE49-F238E27FC236}">
                <a16:creationId xmlns:a16="http://schemas.microsoft.com/office/drawing/2014/main" id="{1D11EDD4-0159-579B-067E-A58C8BBFC95F}"/>
              </a:ext>
            </a:extLst>
          </p:cNvPr>
          <p:cNvSpPr>
            <a:spLocks noGrp="1" noChangeArrowheads="1"/>
          </p:cNvSpPr>
          <p:nvPr>
            <p:ph type="title"/>
          </p:nvPr>
        </p:nvSpPr>
        <p:spPr/>
        <p:txBody>
          <a:bodyPr/>
          <a:lstStyle/>
          <a:p>
            <a:pPr>
              <a:defRPr/>
            </a:pPr>
            <a:r>
              <a:rPr lang="en-US" sz="3200">
                <a:solidFill>
                  <a:srgbClr val="FFFF00"/>
                </a:solidFill>
                <a:effectLst>
                  <a:outerShdw blurRad="38100" dist="38100" dir="2700000" algn="tl">
                    <a:srgbClr val="000000"/>
                  </a:outerShdw>
                </a:effectLst>
              </a:rPr>
              <a:t>The VEGF / VEGF-R family</a:t>
            </a:r>
          </a:p>
        </p:txBody>
      </p:sp>
      <p:sp>
        <p:nvSpPr>
          <p:cNvPr id="943107" name="Rectangle 3">
            <a:extLst>
              <a:ext uri="{FF2B5EF4-FFF2-40B4-BE49-F238E27FC236}">
                <a16:creationId xmlns:a16="http://schemas.microsoft.com/office/drawing/2014/main" id="{74C9F60F-4993-5209-257F-A30B4D8AFD87}"/>
              </a:ext>
            </a:extLst>
          </p:cNvPr>
          <p:cNvSpPr>
            <a:spLocks noGrp="1" noChangeArrowheads="1"/>
          </p:cNvSpPr>
          <p:nvPr>
            <p:ph type="body" idx="1"/>
          </p:nvPr>
        </p:nvSpPr>
        <p:spPr/>
        <p:txBody>
          <a:bodyPr/>
          <a:lstStyle/>
          <a:p>
            <a:pPr marL="495300" indent="-495300">
              <a:buNone/>
              <a:defRPr/>
            </a:pPr>
            <a:r>
              <a:rPr lang="en-GB" sz="2800" b="1" dirty="0">
                <a:solidFill>
                  <a:srgbClr val="FF6600"/>
                </a:solidFill>
                <a:effectLst>
                  <a:outerShdw blurRad="38100" dist="38100" dir="2700000" algn="tl">
                    <a:srgbClr val="000000"/>
                  </a:outerShdw>
                </a:effectLst>
              </a:rPr>
              <a:t>VEGF </a:t>
            </a:r>
            <a:r>
              <a:rPr lang="en-US" sz="2800" b="1" dirty="0">
                <a:solidFill>
                  <a:srgbClr val="FF6600"/>
                </a:solidFill>
                <a:effectLst>
                  <a:outerShdw blurRad="38100" dist="38100" dir="2700000" algn="tl">
                    <a:srgbClr val="000000"/>
                  </a:outerShdw>
                </a:effectLst>
              </a:rPr>
              <a:t>Family</a:t>
            </a:r>
            <a:endParaRPr lang="el-GR" sz="2800" b="1" dirty="0">
              <a:solidFill>
                <a:srgbClr val="FF6600"/>
              </a:solidFill>
              <a:effectLst>
                <a:outerShdw blurRad="38100" dist="38100" dir="2700000" algn="tl">
                  <a:srgbClr val="000000"/>
                </a:outerShdw>
              </a:effectLst>
            </a:endParaRPr>
          </a:p>
          <a:p>
            <a:pPr marL="495300" indent="-495300">
              <a:buClr>
                <a:srgbClr val="FF6600"/>
              </a:buClr>
              <a:buFontTx/>
              <a:buAutoNum type="arabicPeriod"/>
              <a:defRPr/>
            </a:pPr>
            <a:r>
              <a:rPr lang="en-GB" sz="2400" b="1" dirty="0">
                <a:effectLst>
                  <a:outerShdw blurRad="38100" dist="38100" dir="2700000" algn="tl">
                    <a:srgbClr val="000000"/>
                  </a:outerShdw>
                </a:effectLst>
              </a:rPr>
              <a:t>VEGF-A</a:t>
            </a:r>
          </a:p>
          <a:p>
            <a:pPr marL="495300" indent="-495300">
              <a:buClr>
                <a:srgbClr val="FF6600"/>
              </a:buClr>
              <a:buFontTx/>
              <a:buAutoNum type="arabicPeriod"/>
              <a:defRPr/>
            </a:pPr>
            <a:r>
              <a:rPr lang="en-GB" sz="2400" b="1" dirty="0">
                <a:effectLst>
                  <a:outerShdw blurRad="38100" dist="38100" dir="2700000" algn="tl">
                    <a:srgbClr val="000000"/>
                  </a:outerShdw>
                </a:effectLst>
              </a:rPr>
              <a:t>VEGF-B</a:t>
            </a:r>
          </a:p>
          <a:p>
            <a:pPr marL="495300" indent="-495300">
              <a:buClr>
                <a:srgbClr val="FF6600"/>
              </a:buClr>
              <a:buFontTx/>
              <a:buAutoNum type="arabicPeriod"/>
              <a:defRPr/>
            </a:pPr>
            <a:r>
              <a:rPr lang="en-GB" sz="2400" b="1" dirty="0">
                <a:effectLst>
                  <a:outerShdw blurRad="38100" dist="38100" dir="2700000" algn="tl">
                    <a:srgbClr val="000000"/>
                  </a:outerShdw>
                </a:effectLst>
              </a:rPr>
              <a:t>VEGF-C</a:t>
            </a:r>
          </a:p>
          <a:p>
            <a:pPr marL="495300" indent="-495300">
              <a:buClr>
                <a:srgbClr val="FF6600"/>
              </a:buClr>
              <a:buFontTx/>
              <a:buAutoNum type="arabicPeriod"/>
              <a:defRPr/>
            </a:pPr>
            <a:r>
              <a:rPr lang="en-GB" sz="2400" b="1" dirty="0">
                <a:effectLst>
                  <a:outerShdw blurRad="38100" dist="38100" dir="2700000" algn="tl">
                    <a:srgbClr val="000000"/>
                  </a:outerShdw>
                </a:effectLst>
              </a:rPr>
              <a:t>VEGF-D</a:t>
            </a:r>
          </a:p>
          <a:p>
            <a:pPr marL="495300" indent="-495300">
              <a:buClr>
                <a:srgbClr val="FF6600"/>
              </a:buClr>
              <a:buFontTx/>
              <a:buAutoNum type="arabicPeriod"/>
              <a:defRPr/>
            </a:pPr>
            <a:r>
              <a:rPr lang="en-GB" sz="2400" b="1" dirty="0">
                <a:effectLst>
                  <a:outerShdw blurRad="38100" dist="38100" dir="2700000" algn="tl">
                    <a:srgbClr val="000000"/>
                  </a:outerShdw>
                </a:effectLst>
              </a:rPr>
              <a:t>VEGF-E</a:t>
            </a:r>
          </a:p>
          <a:p>
            <a:pPr marL="495300" indent="-495300">
              <a:buClr>
                <a:srgbClr val="FF6600"/>
              </a:buClr>
              <a:buFontTx/>
              <a:buAutoNum type="arabicPeriod"/>
              <a:defRPr/>
            </a:pPr>
            <a:r>
              <a:rPr lang="en-GB" sz="2400" b="1" dirty="0">
                <a:effectLst>
                  <a:outerShdw blurRad="38100" dist="38100" dir="2700000" algn="tl">
                    <a:srgbClr val="000000"/>
                  </a:outerShdw>
                </a:effectLst>
              </a:rPr>
              <a:t>Placenta Growth Factor 1 (</a:t>
            </a:r>
            <a:r>
              <a:rPr lang="en-GB" sz="2400" b="1" dirty="0" err="1">
                <a:effectLst>
                  <a:outerShdw blurRad="38100" dist="38100" dir="2700000" algn="tl">
                    <a:srgbClr val="000000"/>
                  </a:outerShdw>
                </a:effectLst>
              </a:rPr>
              <a:t>PGF1</a:t>
            </a:r>
            <a:r>
              <a:rPr lang="en-GB" sz="2400" b="1" dirty="0">
                <a:effectLst>
                  <a:outerShdw blurRad="38100" dist="38100" dir="2700000" algn="tl">
                    <a:srgbClr val="000000"/>
                  </a:outerShdw>
                </a:effectLst>
              </a:rPr>
              <a:t>)</a:t>
            </a:r>
          </a:p>
          <a:p>
            <a:pPr marL="495300" indent="-495300">
              <a:buClr>
                <a:srgbClr val="FF6600"/>
              </a:buClr>
              <a:buFontTx/>
              <a:buAutoNum type="arabicPeriod"/>
              <a:defRPr/>
            </a:pPr>
            <a:r>
              <a:rPr lang="en-GB" sz="2400" b="1" dirty="0">
                <a:effectLst>
                  <a:outerShdw blurRad="38100" dist="38100" dir="2700000" algn="tl">
                    <a:srgbClr val="000000"/>
                  </a:outerShdw>
                </a:effectLst>
              </a:rPr>
              <a:t>Placenta Growth Factor 2 (</a:t>
            </a:r>
            <a:r>
              <a:rPr lang="en-GB" sz="2400" b="1" dirty="0" err="1">
                <a:effectLst>
                  <a:outerShdw blurRad="38100" dist="38100" dir="2700000" algn="tl">
                    <a:srgbClr val="000000"/>
                  </a:outerShdw>
                </a:effectLst>
              </a:rPr>
              <a:t>PGF2</a:t>
            </a:r>
            <a:r>
              <a:rPr lang="en-GB" sz="2400" b="1" dirty="0">
                <a:effectLst>
                  <a:outerShdw blurRad="38100" dist="38100" dir="2700000" algn="tl">
                    <a:srgbClr val="000000"/>
                  </a:outerShdw>
                </a:effectLst>
              </a:rPr>
              <a:t>)</a:t>
            </a:r>
          </a:p>
        </p:txBody>
      </p:sp>
      <p:pic>
        <p:nvPicPr>
          <p:cNvPr id="88068" name="Εικόνα 4">
            <a:extLst>
              <a:ext uri="{FF2B5EF4-FFF2-40B4-BE49-F238E27FC236}">
                <a16:creationId xmlns:a16="http://schemas.microsoft.com/office/drawing/2014/main" id="{7F54E1B7-5381-5771-74AF-29BEF45EE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Image">
            <a:extLst>
              <a:ext uri="{FF2B5EF4-FFF2-40B4-BE49-F238E27FC236}">
                <a16:creationId xmlns:a16="http://schemas.microsoft.com/office/drawing/2014/main" id="{AC7F9530-9665-5A1A-5A8D-B2BBBDD6C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058" r="12018"/>
          <a:stretch>
            <a:fillRect/>
          </a:stretch>
        </p:blipFill>
        <p:spPr bwMode="auto">
          <a:xfrm>
            <a:off x="4051300" y="1393825"/>
            <a:ext cx="41783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1299" name="Rectangle 3">
            <a:extLst>
              <a:ext uri="{FF2B5EF4-FFF2-40B4-BE49-F238E27FC236}">
                <a16:creationId xmlns:a16="http://schemas.microsoft.com/office/drawing/2014/main" id="{84F08688-E766-7920-8359-5EEBCE4DBFDC}"/>
              </a:ext>
            </a:extLst>
          </p:cNvPr>
          <p:cNvSpPr>
            <a:spLocks noChangeArrowheads="1"/>
          </p:cNvSpPr>
          <p:nvPr/>
        </p:nvSpPr>
        <p:spPr bwMode="auto">
          <a:xfrm>
            <a:off x="3371851" y="5889626"/>
            <a:ext cx="7077075" cy="709613"/>
          </a:xfrm>
          <a:prstGeom prst="rect">
            <a:avLst/>
          </a:prstGeom>
          <a:noFill/>
          <a:ln w="9525">
            <a:noFill/>
            <a:miter lim="800000"/>
            <a:headEnd/>
            <a:tailEnd/>
          </a:ln>
          <a:effectLst/>
        </p:spPr>
        <p:txBody>
          <a:bodyPr anchor="ctr"/>
          <a:lstStyle/>
          <a:p>
            <a:pPr algn="r">
              <a:lnSpc>
                <a:spcPct val="97000"/>
              </a:lnSpc>
              <a:buClr>
                <a:srgbClr val="000000"/>
              </a:buClr>
              <a:buSzPct val="100000"/>
              <a:buFont typeface="Times New Roman" panose="02020603050405020304" pitchFamily="18" charset="0"/>
              <a:buNone/>
              <a:defRPr/>
            </a:pPr>
            <a:r>
              <a:rPr lang="en-US">
                <a:effectLst>
                  <a:outerShdw blurRad="38100" dist="38100" dir="2700000" algn="tl">
                    <a:srgbClr val="000000"/>
                  </a:outerShdw>
                </a:effectLst>
              </a:rPr>
              <a:t>Ho &amp; Kuo Int J Biochem Cell Biol 2007;39:1349</a:t>
            </a:r>
            <a:endParaRPr lang="el-GR">
              <a:effectLst>
                <a:outerShdw blurRad="38100" dist="38100" dir="2700000" algn="tl">
                  <a:srgbClr val="000000"/>
                </a:outerShdw>
              </a:effectLst>
            </a:endParaRPr>
          </a:p>
        </p:txBody>
      </p:sp>
      <p:sp>
        <p:nvSpPr>
          <p:cNvPr id="90116" name="Rectangle 4">
            <a:extLst>
              <a:ext uri="{FF2B5EF4-FFF2-40B4-BE49-F238E27FC236}">
                <a16:creationId xmlns:a16="http://schemas.microsoft.com/office/drawing/2014/main" id="{C5F7672A-C2C4-1E9B-5F12-FDCB6E9E413E}"/>
              </a:ext>
            </a:extLst>
          </p:cNvPr>
          <p:cNvSpPr>
            <a:spLocks noChangeArrowheads="1"/>
          </p:cNvSpPr>
          <p:nvPr/>
        </p:nvSpPr>
        <p:spPr bwMode="auto">
          <a:xfrm>
            <a:off x="1981200" y="160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lnSpc>
                <a:spcPct val="97000"/>
              </a:lnSpc>
              <a:spcBef>
                <a:spcPct val="0"/>
              </a:spcBef>
              <a:buClr>
                <a:srgbClr val="000000"/>
              </a:buClr>
              <a:buFont typeface="Times New Roman" panose="02020603050405020304" pitchFamily="18" charset="0"/>
              <a:buNone/>
            </a:pPr>
            <a:r>
              <a:rPr lang="en-US" altLang="el-GR" sz="3200">
                <a:solidFill>
                  <a:srgbClr val="FFFF00"/>
                </a:solidFill>
              </a:rPr>
              <a:t>The VEGF / VEGF-R family (cont.)</a:t>
            </a:r>
            <a:br>
              <a:rPr lang="en-US" altLang="el-GR" sz="3200">
                <a:solidFill>
                  <a:srgbClr val="FFFF00"/>
                </a:solidFill>
              </a:rPr>
            </a:br>
            <a:r>
              <a:rPr lang="en-US" altLang="el-GR" sz="2800">
                <a:solidFill>
                  <a:srgbClr val="00B0F0"/>
                </a:solidFill>
              </a:rPr>
              <a:t>VEGF-Receptors</a:t>
            </a:r>
          </a:p>
        </p:txBody>
      </p:sp>
      <p:sp>
        <p:nvSpPr>
          <p:cNvPr id="951301" name="Rectangle 5">
            <a:extLst>
              <a:ext uri="{FF2B5EF4-FFF2-40B4-BE49-F238E27FC236}">
                <a16:creationId xmlns:a16="http://schemas.microsoft.com/office/drawing/2014/main" id="{5B53233C-2869-B0E3-35B5-574CAD6317E5}"/>
              </a:ext>
            </a:extLst>
          </p:cNvPr>
          <p:cNvSpPr>
            <a:spLocks noChangeArrowheads="1"/>
          </p:cNvSpPr>
          <p:nvPr/>
        </p:nvSpPr>
        <p:spPr bwMode="auto">
          <a:xfrm>
            <a:off x="1831976" y="3968751"/>
            <a:ext cx="2085975" cy="320675"/>
          </a:xfrm>
          <a:prstGeom prst="rect">
            <a:avLst/>
          </a:prstGeom>
          <a:noFill/>
          <a:ln w="9525">
            <a:noFill/>
            <a:miter lim="800000"/>
            <a:headEnd/>
            <a:tailEnd/>
          </a:ln>
          <a:effectLst/>
        </p:spPr>
        <p:txBody>
          <a:bodyPr wrap="none" anchor="ctr"/>
          <a:lstStyle/>
          <a:p>
            <a:pPr algn="r">
              <a:lnSpc>
                <a:spcPct val="97000"/>
              </a:lnSpc>
              <a:buClr>
                <a:srgbClr val="000000"/>
              </a:buClr>
              <a:buSzPct val="100000"/>
              <a:buFont typeface="Times New Roman" panose="02020603050405020304" pitchFamily="18" charset="0"/>
              <a:buNone/>
              <a:defRPr/>
            </a:pPr>
            <a:r>
              <a:rPr lang="en-GB" sz="1200">
                <a:solidFill>
                  <a:schemeClr val="bg1"/>
                </a:solidFill>
                <a:effectLst>
                  <a:outerShdw blurRad="38100" dist="38100" dir="2700000" algn="tl">
                    <a:srgbClr val="000000"/>
                  </a:outerShdw>
                </a:effectLst>
              </a:rPr>
              <a:t>Increased expression</a:t>
            </a:r>
          </a:p>
          <a:p>
            <a:pPr algn="r">
              <a:lnSpc>
                <a:spcPct val="97000"/>
              </a:lnSpc>
              <a:buClr>
                <a:srgbClr val="000000"/>
              </a:buClr>
              <a:buSzPct val="100000"/>
              <a:buFont typeface="Times New Roman" panose="02020603050405020304" pitchFamily="18" charset="0"/>
              <a:buNone/>
              <a:defRPr/>
            </a:pPr>
            <a:r>
              <a:rPr lang="en-GB" sz="1200">
                <a:solidFill>
                  <a:schemeClr val="bg1"/>
                </a:solidFill>
                <a:effectLst>
                  <a:outerShdw blurRad="38100" dist="38100" dir="2700000" algn="tl">
                    <a:srgbClr val="000000"/>
                  </a:outerShdw>
                </a:effectLst>
              </a:rPr>
              <a:t>of proteases that contribute</a:t>
            </a:r>
          </a:p>
          <a:p>
            <a:pPr algn="r">
              <a:lnSpc>
                <a:spcPct val="97000"/>
              </a:lnSpc>
              <a:buClr>
                <a:srgbClr val="000000"/>
              </a:buClr>
              <a:buSzPct val="100000"/>
              <a:buFont typeface="Times New Roman" panose="02020603050405020304" pitchFamily="18" charset="0"/>
              <a:buNone/>
              <a:defRPr/>
            </a:pPr>
            <a:r>
              <a:rPr lang="en-GB" sz="1200">
                <a:solidFill>
                  <a:schemeClr val="bg1"/>
                </a:solidFill>
                <a:effectLst>
                  <a:outerShdw blurRad="38100" dist="38100" dir="2700000" algn="tl">
                    <a:srgbClr val="000000"/>
                  </a:outerShdw>
                </a:effectLst>
              </a:rPr>
              <a:t>to ECM degradation and</a:t>
            </a:r>
          </a:p>
          <a:p>
            <a:pPr algn="r">
              <a:lnSpc>
                <a:spcPct val="97000"/>
              </a:lnSpc>
              <a:buClr>
                <a:srgbClr val="000000"/>
              </a:buClr>
              <a:buSzPct val="100000"/>
              <a:buFont typeface="Times New Roman" panose="02020603050405020304" pitchFamily="18" charset="0"/>
              <a:buNone/>
              <a:defRPr/>
            </a:pPr>
            <a:r>
              <a:rPr lang="en-GB" sz="1200">
                <a:solidFill>
                  <a:schemeClr val="bg1"/>
                </a:solidFill>
                <a:effectLst>
                  <a:outerShdw blurRad="38100" dist="38100" dir="2700000" algn="tl">
                    <a:srgbClr val="000000"/>
                  </a:outerShdw>
                </a:effectLst>
              </a:rPr>
              <a:t>cell migration</a:t>
            </a:r>
          </a:p>
        </p:txBody>
      </p:sp>
      <p:sp>
        <p:nvSpPr>
          <p:cNvPr id="90118" name="Line 6">
            <a:extLst>
              <a:ext uri="{FF2B5EF4-FFF2-40B4-BE49-F238E27FC236}">
                <a16:creationId xmlns:a16="http://schemas.microsoft.com/office/drawing/2014/main" id="{E1D12DDE-1182-BF47-CD0D-D4CFAB98FFBB}"/>
              </a:ext>
            </a:extLst>
          </p:cNvPr>
          <p:cNvSpPr>
            <a:spLocks noChangeShapeType="1"/>
          </p:cNvSpPr>
          <p:nvPr/>
        </p:nvSpPr>
        <p:spPr bwMode="auto">
          <a:xfrm flipH="1">
            <a:off x="3751264" y="3708401"/>
            <a:ext cx="1379537" cy="1682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951303" name="Rectangle 7">
            <a:extLst>
              <a:ext uri="{FF2B5EF4-FFF2-40B4-BE49-F238E27FC236}">
                <a16:creationId xmlns:a16="http://schemas.microsoft.com/office/drawing/2014/main" id="{E4AF28C9-80C2-A171-1378-F61078A304A1}"/>
              </a:ext>
            </a:extLst>
          </p:cNvPr>
          <p:cNvSpPr>
            <a:spLocks noChangeArrowheads="1"/>
          </p:cNvSpPr>
          <p:nvPr/>
        </p:nvSpPr>
        <p:spPr bwMode="auto">
          <a:xfrm>
            <a:off x="1524001" y="1868488"/>
            <a:ext cx="2524125" cy="1300162"/>
          </a:xfrm>
          <a:prstGeom prst="rect">
            <a:avLst/>
          </a:prstGeom>
          <a:noFill/>
          <a:ln w="25400">
            <a:solidFill>
              <a:srgbClr val="FF6600"/>
            </a:solidFill>
            <a:miter lim="800000"/>
            <a:headEnd/>
            <a:tailEnd/>
          </a:ln>
          <a:effectLst/>
        </p:spPr>
        <p:txBody>
          <a:bodyPr wrap="none" anchor="ctr"/>
          <a:lstStyle/>
          <a:p>
            <a:pPr algn="ctr">
              <a:lnSpc>
                <a:spcPct val="97000"/>
              </a:lnSpc>
              <a:buClr>
                <a:srgbClr val="000000"/>
              </a:buClr>
              <a:buSzPct val="100000"/>
              <a:buFont typeface="Times New Roman" panose="02020603050405020304" pitchFamily="18" charset="0"/>
              <a:buNone/>
              <a:defRPr/>
            </a:pPr>
            <a:r>
              <a:rPr lang="en-GB" dirty="0">
                <a:solidFill>
                  <a:srgbClr val="FF6600"/>
                </a:solidFill>
                <a:effectLst>
                  <a:outerShdw blurRad="38100" dist="38100" dir="2700000" algn="tl">
                    <a:srgbClr val="000000"/>
                  </a:outerShdw>
                </a:effectLst>
              </a:rPr>
              <a:t>VEGF-</a:t>
            </a:r>
            <a:r>
              <a:rPr lang="en-GB" dirty="0" err="1">
                <a:solidFill>
                  <a:srgbClr val="FF6600"/>
                </a:solidFill>
                <a:effectLst>
                  <a:outerShdw blurRad="38100" dist="38100" dir="2700000" algn="tl">
                    <a:srgbClr val="000000"/>
                  </a:outerShdw>
                </a:effectLst>
              </a:rPr>
              <a:t>R1</a:t>
            </a:r>
            <a:r>
              <a:rPr lang="en-GB" dirty="0">
                <a:solidFill>
                  <a:srgbClr val="FF6600"/>
                </a:solidFill>
                <a:effectLst>
                  <a:outerShdw blurRad="38100" dist="38100" dir="2700000" algn="tl">
                    <a:srgbClr val="000000"/>
                  </a:outerShdw>
                </a:effectLst>
              </a:rPr>
              <a:t> has greater</a:t>
            </a:r>
          </a:p>
          <a:p>
            <a:pPr algn="ctr">
              <a:lnSpc>
                <a:spcPct val="97000"/>
              </a:lnSpc>
              <a:buClr>
                <a:srgbClr val="000000"/>
              </a:buClr>
              <a:buSzPct val="100000"/>
              <a:buFont typeface="Times New Roman" panose="02020603050405020304" pitchFamily="18" charset="0"/>
              <a:buNone/>
              <a:defRPr/>
            </a:pPr>
            <a:r>
              <a:rPr lang="en-GB" dirty="0">
                <a:solidFill>
                  <a:srgbClr val="FF6600"/>
                </a:solidFill>
                <a:effectLst>
                  <a:outerShdw blurRad="38100" dist="38100" dir="2700000" algn="tl">
                    <a:srgbClr val="000000"/>
                  </a:outerShdw>
                </a:effectLst>
              </a:rPr>
              <a:t> affinity </a:t>
            </a:r>
          </a:p>
          <a:p>
            <a:pPr algn="ctr">
              <a:lnSpc>
                <a:spcPct val="97000"/>
              </a:lnSpc>
              <a:buClr>
                <a:srgbClr val="000000"/>
              </a:buClr>
              <a:buSzPct val="100000"/>
              <a:buFont typeface="Times New Roman" panose="02020603050405020304" pitchFamily="18" charset="0"/>
              <a:buNone/>
              <a:defRPr/>
            </a:pPr>
            <a:r>
              <a:rPr lang="en-GB" dirty="0">
                <a:solidFill>
                  <a:srgbClr val="FF6600"/>
                </a:solidFill>
                <a:effectLst>
                  <a:outerShdw blurRad="38100" dist="38100" dir="2700000" algn="tl">
                    <a:srgbClr val="000000"/>
                  </a:outerShdw>
                </a:effectLst>
              </a:rPr>
              <a:t>for VEGF than </a:t>
            </a:r>
          </a:p>
          <a:p>
            <a:pPr algn="ctr">
              <a:lnSpc>
                <a:spcPct val="97000"/>
              </a:lnSpc>
              <a:buClr>
                <a:srgbClr val="000000"/>
              </a:buClr>
              <a:buSzPct val="100000"/>
              <a:buFont typeface="Times New Roman" panose="02020603050405020304" pitchFamily="18" charset="0"/>
              <a:buNone/>
              <a:defRPr/>
            </a:pPr>
            <a:r>
              <a:rPr lang="en-GB" dirty="0">
                <a:solidFill>
                  <a:srgbClr val="FF6600"/>
                </a:solidFill>
                <a:effectLst>
                  <a:outerShdw blurRad="38100" dist="38100" dir="2700000" algn="tl">
                    <a:srgbClr val="000000"/>
                  </a:outerShdw>
                </a:effectLst>
              </a:rPr>
              <a:t>VEGF-</a:t>
            </a:r>
            <a:r>
              <a:rPr lang="en-GB" dirty="0" err="1">
                <a:solidFill>
                  <a:srgbClr val="FF6600"/>
                </a:solidFill>
                <a:effectLst>
                  <a:outerShdw blurRad="38100" dist="38100" dir="2700000" algn="tl">
                    <a:srgbClr val="000000"/>
                  </a:outerShdw>
                </a:effectLst>
              </a:rPr>
              <a:t>R2</a:t>
            </a:r>
            <a:endParaRPr lang="en-GB" dirty="0">
              <a:solidFill>
                <a:srgbClr val="FF6600"/>
              </a:solidFill>
              <a:effectLst>
                <a:outerShdw blurRad="38100" dist="38100" dir="2700000" algn="tl">
                  <a:srgbClr val="000000"/>
                </a:outerShdw>
              </a:effectLst>
            </a:endParaRPr>
          </a:p>
        </p:txBody>
      </p:sp>
      <p:sp>
        <p:nvSpPr>
          <p:cNvPr id="951304" name="Rectangle 8">
            <a:extLst>
              <a:ext uri="{FF2B5EF4-FFF2-40B4-BE49-F238E27FC236}">
                <a16:creationId xmlns:a16="http://schemas.microsoft.com/office/drawing/2014/main" id="{F6577AC6-88C5-59A9-676B-718D0BE8164D}"/>
              </a:ext>
            </a:extLst>
          </p:cNvPr>
          <p:cNvSpPr>
            <a:spLocks noChangeArrowheads="1"/>
          </p:cNvSpPr>
          <p:nvPr/>
        </p:nvSpPr>
        <p:spPr bwMode="auto">
          <a:xfrm>
            <a:off x="8234364" y="3179764"/>
            <a:ext cx="2433637" cy="1673225"/>
          </a:xfrm>
          <a:prstGeom prst="rect">
            <a:avLst/>
          </a:prstGeom>
          <a:noFill/>
          <a:ln w="25400">
            <a:solidFill>
              <a:srgbClr val="FF6600"/>
            </a:solidFill>
            <a:miter lim="800000"/>
            <a:headEnd/>
            <a:tailEnd/>
          </a:ln>
          <a:effectLst/>
        </p:spPr>
        <p:txBody>
          <a:bodyPr wrap="none" anchor="ctr"/>
          <a:lstStyle/>
          <a:p>
            <a:pPr algn="ctr">
              <a:lnSpc>
                <a:spcPct val="97000"/>
              </a:lnSpc>
              <a:buClr>
                <a:srgbClr val="000000"/>
              </a:buClr>
              <a:buSzPct val="100000"/>
              <a:buFont typeface="Times New Roman" panose="02020603050405020304" pitchFamily="18" charset="0"/>
              <a:buNone/>
              <a:defRPr/>
            </a:pPr>
            <a:r>
              <a:rPr lang="en-GB" dirty="0">
                <a:solidFill>
                  <a:srgbClr val="FF6600"/>
                </a:solidFill>
                <a:effectLst>
                  <a:outerShdw blurRad="38100" dist="38100" dir="2700000" algn="tl">
                    <a:srgbClr val="000000"/>
                  </a:outerShdw>
                </a:effectLst>
              </a:rPr>
              <a:t>VEGF-</a:t>
            </a:r>
            <a:r>
              <a:rPr lang="en-GB" dirty="0" err="1">
                <a:solidFill>
                  <a:srgbClr val="FF6600"/>
                </a:solidFill>
                <a:effectLst>
                  <a:outerShdw blurRad="38100" dist="38100" dir="2700000" algn="tl">
                    <a:srgbClr val="000000"/>
                  </a:outerShdw>
                </a:effectLst>
              </a:rPr>
              <a:t>R1</a:t>
            </a:r>
            <a:r>
              <a:rPr lang="en-GB" dirty="0">
                <a:solidFill>
                  <a:srgbClr val="FF6600"/>
                </a:solidFill>
                <a:effectLst>
                  <a:outerShdw blurRad="38100" dist="38100" dir="2700000" algn="tl">
                    <a:srgbClr val="000000"/>
                  </a:outerShdw>
                </a:effectLst>
              </a:rPr>
              <a:t> has weaker </a:t>
            </a:r>
          </a:p>
          <a:p>
            <a:pPr algn="ctr">
              <a:lnSpc>
                <a:spcPct val="97000"/>
              </a:lnSpc>
              <a:buClr>
                <a:srgbClr val="000000"/>
              </a:buClr>
              <a:buSzPct val="100000"/>
              <a:buFont typeface="Times New Roman" panose="02020603050405020304" pitchFamily="18" charset="0"/>
              <a:buNone/>
              <a:defRPr/>
            </a:pPr>
            <a:r>
              <a:rPr lang="en-GB" dirty="0">
                <a:solidFill>
                  <a:srgbClr val="FF6600"/>
                </a:solidFill>
                <a:effectLst>
                  <a:outerShdw blurRad="38100" dist="38100" dir="2700000" algn="tl">
                    <a:srgbClr val="000000"/>
                  </a:outerShdw>
                </a:effectLst>
              </a:rPr>
              <a:t>TK activity than </a:t>
            </a:r>
          </a:p>
          <a:p>
            <a:pPr algn="ctr">
              <a:lnSpc>
                <a:spcPct val="97000"/>
              </a:lnSpc>
              <a:buClr>
                <a:srgbClr val="000000"/>
              </a:buClr>
              <a:buSzPct val="100000"/>
              <a:buFont typeface="Times New Roman" panose="02020603050405020304" pitchFamily="18" charset="0"/>
              <a:buNone/>
              <a:defRPr/>
            </a:pPr>
            <a:r>
              <a:rPr lang="en-GB" dirty="0">
                <a:solidFill>
                  <a:srgbClr val="FF6600"/>
                </a:solidFill>
                <a:effectLst>
                  <a:outerShdw blurRad="38100" dist="38100" dir="2700000" algn="tl">
                    <a:srgbClr val="000000"/>
                  </a:outerShdw>
                </a:effectLst>
              </a:rPr>
              <a:t>VEGF-</a:t>
            </a:r>
            <a:r>
              <a:rPr lang="en-GB" dirty="0" err="1">
                <a:solidFill>
                  <a:srgbClr val="FF6600"/>
                </a:solidFill>
                <a:effectLst>
                  <a:outerShdw blurRad="38100" dist="38100" dir="2700000" algn="tl">
                    <a:srgbClr val="000000"/>
                  </a:outerShdw>
                </a:effectLst>
              </a:rPr>
              <a:t>R2</a:t>
            </a:r>
            <a:r>
              <a:rPr lang="en-GB" dirty="0">
                <a:solidFill>
                  <a:srgbClr val="FF6600"/>
                </a:solidFill>
                <a:effectLst>
                  <a:outerShdw blurRad="38100" dist="38100" dir="2700000" algn="tl">
                    <a:srgbClr val="000000"/>
                  </a:outerShdw>
                </a:effectLst>
              </a:rPr>
              <a:t> after VEGF</a:t>
            </a:r>
          </a:p>
          <a:p>
            <a:pPr algn="ctr">
              <a:lnSpc>
                <a:spcPct val="97000"/>
              </a:lnSpc>
              <a:buClr>
                <a:srgbClr val="000000"/>
              </a:buClr>
              <a:buSzPct val="100000"/>
              <a:buFont typeface="Times New Roman" panose="02020603050405020304" pitchFamily="18" charset="0"/>
              <a:buNone/>
              <a:defRPr/>
            </a:pPr>
            <a:r>
              <a:rPr lang="en-GB" dirty="0">
                <a:solidFill>
                  <a:srgbClr val="FF6600"/>
                </a:solidFill>
                <a:effectLst>
                  <a:outerShdw blurRad="38100" dist="38100" dir="2700000" algn="tl">
                    <a:srgbClr val="000000"/>
                  </a:outerShdw>
                </a:effectLst>
              </a:rPr>
              <a:t>activation</a:t>
            </a:r>
          </a:p>
        </p:txBody>
      </p:sp>
      <p:sp>
        <p:nvSpPr>
          <p:cNvPr id="951305" name="Rectangle 9">
            <a:extLst>
              <a:ext uri="{FF2B5EF4-FFF2-40B4-BE49-F238E27FC236}">
                <a16:creationId xmlns:a16="http://schemas.microsoft.com/office/drawing/2014/main" id="{40126B0A-0331-D885-94F9-623658F09FB1}"/>
              </a:ext>
            </a:extLst>
          </p:cNvPr>
          <p:cNvSpPr>
            <a:spLocks noChangeArrowheads="1"/>
          </p:cNvSpPr>
          <p:nvPr/>
        </p:nvSpPr>
        <p:spPr bwMode="auto">
          <a:xfrm>
            <a:off x="8234364" y="1579563"/>
            <a:ext cx="2433637" cy="1390650"/>
          </a:xfrm>
          <a:prstGeom prst="rect">
            <a:avLst/>
          </a:prstGeom>
          <a:noFill/>
          <a:ln w="25400">
            <a:solidFill>
              <a:srgbClr val="FF6600"/>
            </a:solidFill>
            <a:miter lim="800000"/>
            <a:headEnd/>
            <a:tailEnd/>
          </a:ln>
          <a:effectLst/>
        </p:spPr>
        <p:txBody>
          <a:bodyPr wrap="none" anchor="ctr"/>
          <a:lstStyle/>
          <a:p>
            <a:pPr algn="ctr">
              <a:lnSpc>
                <a:spcPct val="97000"/>
              </a:lnSpc>
              <a:buClr>
                <a:srgbClr val="000000"/>
              </a:buClr>
              <a:buSzPct val="100000"/>
              <a:buFont typeface="Times New Roman" panose="02020603050405020304" pitchFamily="18" charset="0"/>
              <a:buNone/>
              <a:defRPr/>
            </a:pPr>
            <a:r>
              <a:rPr lang="en-GB" dirty="0">
                <a:solidFill>
                  <a:srgbClr val="FF6600"/>
                </a:solidFill>
                <a:effectLst>
                  <a:outerShdw blurRad="38100" dist="38100" dir="2700000" algn="tl">
                    <a:srgbClr val="000000"/>
                  </a:outerShdw>
                </a:effectLst>
              </a:rPr>
              <a:t>VEGF-</a:t>
            </a:r>
            <a:r>
              <a:rPr lang="en-GB" dirty="0" err="1">
                <a:solidFill>
                  <a:srgbClr val="FF6600"/>
                </a:solidFill>
                <a:effectLst>
                  <a:outerShdw blurRad="38100" dist="38100" dir="2700000" algn="tl">
                    <a:srgbClr val="000000"/>
                  </a:outerShdw>
                </a:effectLst>
              </a:rPr>
              <a:t>R2</a:t>
            </a:r>
            <a:r>
              <a:rPr lang="en-GB" dirty="0">
                <a:solidFill>
                  <a:srgbClr val="FF6600"/>
                </a:solidFill>
                <a:effectLst>
                  <a:outerShdw blurRad="38100" dist="38100" dir="2700000" algn="tl">
                    <a:srgbClr val="000000"/>
                  </a:outerShdw>
                </a:effectLst>
              </a:rPr>
              <a:t> is conjugated</a:t>
            </a:r>
          </a:p>
          <a:p>
            <a:pPr algn="ctr">
              <a:lnSpc>
                <a:spcPct val="97000"/>
              </a:lnSpc>
              <a:buClr>
                <a:srgbClr val="000000"/>
              </a:buClr>
              <a:buSzPct val="100000"/>
              <a:buFont typeface="Times New Roman" panose="02020603050405020304" pitchFamily="18" charset="0"/>
              <a:buNone/>
              <a:defRPr/>
            </a:pPr>
            <a:r>
              <a:rPr lang="en-GB" dirty="0">
                <a:solidFill>
                  <a:srgbClr val="FF6600"/>
                </a:solidFill>
                <a:effectLst>
                  <a:outerShdw blurRad="38100" dist="38100" dir="2700000" algn="tl">
                    <a:srgbClr val="000000"/>
                  </a:outerShdw>
                </a:effectLst>
              </a:rPr>
              <a:t>with smaller proteins</a:t>
            </a:r>
          </a:p>
          <a:p>
            <a:pPr algn="ctr">
              <a:lnSpc>
                <a:spcPct val="97000"/>
              </a:lnSpc>
              <a:buClr>
                <a:srgbClr val="000000"/>
              </a:buClr>
              <a:buSzPct val="100000"/>
              <a:buFont typeface="Times New Roman" panose="02020603050405020304" pitchFamily="18" charset="0"/>
              <a:buNone/>
              <a:defRPr/>
            </a:pPr>
            <a:r>
              <a:rPr lang="en-GB" dirty="0">
                <a:solidFill>
                  <a:srgbClr val="FF6600"/>
                </a:solidFill>
                <a:effectLst>
                  <a:outerShdw blurRad="38100" dist="38100" dir="2700000" algn="tl">
                    <a:srgbClr val="000000"/>
                  </a:outerShdw>
                </a:effectLst>
              </a:rPr>
              <a:t>than VEGF</a:t>
            </a:r>
            <a:endParaRPr lang="el-GR" dirty="0">
              <a:solidFill>
                <a:srgbClr val="FF6600"/>
              </a:solidFill>
              <a:effectLst>
                <a:outerShdw blurRad="38100" dist="38100" dir="2700000" algn="tl">
                  <a:srgbClr val="000000"/>
                </a:outerShdw>
              </a:effectLst>
            </a:endParaRPr>
          </a:p>
          <a:p>
            <a:pPr algn="ctr">
              <a:lnSpc>
                <a:spcPct val="97000"/>
              </a:lnSpc>
              <a:buClr>
                <a:srgbClr val="000000"/>
              </a:buClr>
              <a:buSzPct val="100000"/>
              <a:buFont typeface="Times New Roman" panose="02020603050405020304" pitchFamily="18" charset="0"/>
              <a:buNone/>
              <a:defRPr/>
            </a:pPr>
            <a:r>
              <a:rPr lang="en-GB" dirty="0">
                <a:solidFill>
                  <a:srgbClr val="FF6600"/>
                </a:solidFill>
                <a:effectLst>
                  <a:outerShdw blurRad="38100" dist="38100" dir="2700000" algn="tl">
                    <a:srgbClr val="000000"/>
                  </a:outerShdw>
                </a:effectLst>
              </a:rPr>
              <a:t>(110-165 </a:t>
            </a:r>
            <a:r>
              <a:rPr lang="en-GB" dirty="0" err="1">
                <a:solidFill>
                  <a:srgbClr val="FF6600"/>
                </a:solidFill>
                <a:effectLst>
                  <a:outerShdw blurRad="38100" dist="38100" dir="2700000" algn="tl">
                    <a:srgbClr val="000000"/>
                  </a:outerShdw>
                </a:effectLst>
              </a:rPr>
              <a:t>a.a.</a:t>
            </a:r>
            <a:r>
              <a:rPr lang="en-GB" dirty="0">
                <a:solidFill>
                  <a:srgbClr val="FF6600"/>
                </a:solidFill>
                <a:effectLst>
                  <a:outerShdw blurRad="38100" dist="38100" dir="2700000" algn="tl">
                    <a:srgbClr val="000000"/>
                  </a:outerShdw>
                </a:effectLst>
              </a:rPr>
              <a:t>)</a:t>
            </a:r>
          </a:p>
        </p:txBody>
      </p:sp>
      <p:sp>
        <p:nvSpPr>
          <p:cNvPr id="90122" name="Line 10">
            <a:extLst>
              <a:ext uri="{FF2B5EF4-FFF2-40B4-BE49-F238E27FC236}">
                <a16:creationId xmlns:a16="http://schemas.microsoft.com/office/drawing/2014/main" id="{CD4E7259-06A5-E49D-2AC4-6C0386298E62}"/>
              </a:ext>
            </a:extLst>
          </p:cNvPr>
          <p:cNvSpPr>
            <a:spLocks noChangeShapeType="1"/>
          </p:cNvSpPr>
          <p:nvPr/>
        </p:nvSpPr>
        <p:spPr bwMode="auto">
          <a:xfrm flipH="1">
            <a:off x="3997325" y="4405313"/>
            <a:ext cx="554038" cy="461962"/>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951307" name="Rectangle 11">
            <a:extLst>
              <a:ext uri="{FF2B5EF4-FFF2-40B4-BE49-F238E27FC236}">
                <a16:creationId xmlns:a16="http://schemas.microsoft.com/office/drawing/2014/main" id="{92737D9E-ECF8-1442-C019-93B6143DC6FD}"/>
              </a:ext>
            </a:extLst>
          </p:cNvPr>
          <p:cNvSpPr>
            <a:spLocks noChangeArrowheads="1"/>
          </p:cNvSpPr>
          <p:nvPr/>
        </p:nvSpPr>
        <p:spPr bwMode="auto">
          <a:xfrm>
            <a:off x="1524001" y="4908551"/>
            <a:ext cx="2601913" cy="1222375"/>
          </a:xfrm>
          <a:prstGeom prst="rect">
            <a:avLst/>
          </a:prstGeom>
          <a:noFill/>
          <a:ln w="9525">
            <a:solidFill>
              <a:srgbClr val="FF00FF"/>
            </a:solidFill>
            <a:miter lim="800000"/>
            <a:headEnd/>
            <a:tailEnd/>
          </a:ln>
          <a:effectLst/>
        </p:spPr>
        <p:txBody>
          <a:bodyPr wrap="none" anchor="ctr"/>
          <a:lstStyle/>
          <a:p>
            <a:pPr algn="ctr">
              <a:lnSpc>
                <a:spcPct val="97000"/>
              </a:lnSpc>
              <a:buClr>
                <a:srgbClr val="000000"/>
              </a:buClr>
              <a:buSzPct val="100000"/>
              <a:buFont typeface="Times New Roman" panose="02020603050405020304" pitchFamily="18" charset="0"/>
              <a:buNone/>
              <a:defRPr/>
            </a:pPr>
            <a:r>
              <a:rPr lang="en-GB" dirty="0">
                <a:solidFill>
                  <a:srgbClr val="FF3399"/>
                </a:solidFill>
                <a:effectLst>
                  <a:outerShdw blurRad="38100" dist="38100" dir="2700000" algn="tl">
                    <a:srgbClr val="000000"/>
                  </a:outerShdw>
                </a:effectLst>
              </a:rPr>
              <a:t>VEGF is released by</a:t>
            </a:r>
          </a:p>
          <a:p>
            <a:pPr algn="ctr">
              <a:lnSpc>
                <a:spcPct val="97000"/>
              </a:lnSpc>
              <a:buClr>
                <a:srgbClr val="000000"/>
              </a:buClr>
              <a:buSzPct val="100000"/>
              <a:buFont typeface="Times New Roman" panose="02020603050405020304" pitchFamily="18" charset="0"/>
              <a:buNone/>
              <a:defRPr/>
            </a:pPr>
            <a:r>
              <a:rPr lang="en-GB" dirty="0" err="1">
                <a:solidFill>
                  <a:srgbClr val="FF3399"/>
                </a:solidFill>
                <a:effectLst>
                  <a:outerShdw blurRad="38100" dist="38100" dir="2700000" algn="tl">
                    <a:srgbClr val="000000"/>
                  </a:outerShdw>
                </a:effectLst>
              </a:rPr>
              <a:t>tumor</a:t>
            </a:r>
            <a:r>
              <a:rPr lang="en-GB" dirty="0">
                <a:solidFill>
                  <a:srgbClr val="FF3399"/>
                </a:solidFill>
                <a:effectLst>
                  <a:outerShdw blurRad="38100" dist="38100" dir="2700000" algn="tl">
                    <a:srgbClr val="000000"/>
                  </a:outerShdw>
                </a:effectLst>
              </a:rPr>
              <a:t>  and stroma cells</a:t>
            </a:r>
          </a:p>
        </p:txBody>
      </p:sp>
      <p:pic>
        <p:nvPicPr>
          <p:cNvPr id="90124" name="Εικόνα 4">
            <a:extLst>
              <a:ext uri="{FF2B5EF4-FFF2-40B4-BE49-F238E27FC236}">
                <a16:creationId xmlns:a16="http://schemas.microsoft.com/office/drawing/2014/main" id="{FB775E0C-DAE6-D315-0CA6-2BC2E47B66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a:extLst>
              <a:ext uri="{FF2B5EF4-FFF2-40B4-BE49-F238E27FC236}">
                <a16:creationId xmlns:a16="http://schemas.microsoft.com/office/drawing/2014/main" id="{6265CD03-08CA-09A8-8213-C923C1DEE56B}"/>
              </a:ext>
            </a:extLst>
          </p:cNvPr>
          <p:cNvSpPr>
            <a:spLocks noGrp="1" noChangeArrowheads="1"/>
          </p:cNvSpPr>
          <p:nvPr>
            <p:ph type="body" idx="1"/>
          </p:nvPr>
        </p:nvSpPr>
        <p:spPr>
          <a:xfrm>
            <a:off x="2057400" y="1427163"/>
            <a:ext cx="8077200" cy="4610100"/>
          </a:xfrm>
        </p:spPr>
        <p:txBody>
          <a:bodyPr/>
          <a:lstStyle/>
          <a:p>
            <a:pPr>
              <a:lnSpc>
                <a:spcPct val="90000"/>
              </a:lnSpc>
              <a:buClr>
                <a:srgbClr val="FF6600"/>
              </a:buClr>
              <a:buFont typeface="Wingdings" pitchFamily="2" charset="2"/>
              <a:buChar char="v"/>
              <a:defRPr/>
            </a:pPr>
            <a:r>
              <a:rPr lang="en-GB" sz="2000" b="1" dirty="0">
                <a:effectLst>
                  <a:outerShdw blurRad="38100" dist="38100" dir="2700000" algn="tl">
                    <a:srgbClr val="000000"/>
                  </a:outerShdw>
                </a:effectLst>
              </a:rPr>
              <a:t>VEGF is implicated in </a:t>
            </a:r>
          </a:p>
          <a:p>
            <a:pPr lvl="1">
              <a:lnSpc>
                <a:spcPct val="90000"/>
              </a:lnSpc>
              <a:defRPr/>
            </a:pPr>
            <a:r>
              <a:rPr lang="en-US" sz="2000" b="1" dirty="0">
                <a:effectLst>
                  <a:outerShdw blurRad="38100" dist="38100" dir="2700000" algn="tl">
                    <a:srgbClr val="000000"/>
                  </a:outerShdw>
                </a:effectLst>
              </a:rPr>
              <a:t>Proliferation of endothelial cells</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Migration of endothelial cells</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Expression of proteases of endothelial cells</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Adhesion of endothelial cells</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Creation of vasculature</a:t>
            </a:r>
            <a:r>
              <a:rPr lang="el-GR" sz="2000" b="1" dirty="0">
                <a:effectLst>
                  <a:outerShdw blurRad="38100" dist="38100" dir="2700000" algn="tl">
                    <a:srgbClr val="000000"/>
                  </a:outerShdw>
                </a:effectLst>
              </a:rPr>
              <a:t> </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Vessel maturation </a:t>
            </a:r>
            <a:r>
              <a:rPr lang="el-GR" sz="2000" b="1" dirty="0">
                <a:effectLst>
                  <a:outerShdw blurRad="38100" dist="38100" dir="2700000" algn="tl">
                    <a:srgbClr val="000000"/>
                  </a:outerShdw>
                </a:effectLst>
              </a:rPr>
              <a:t>/ </a:t>
            </a:r>
            <a:r>
              <a:rPr lang="en-US" sz="2000" b="1" dirty="0">
                <a:effectLst>
                  <a:outerShdw blurRad="38100" dist="38100" dir="2700000" algn="tl">
                    <a:srgbClr val="000000"/>
                  </a:outerShdw>
                </a:effectLst>
              </a:rPr>
              <a:t>P</a:t>
            </a:r>
            <a:r>
              <a:rPr lang="en-GB" sz="2000" b="1" dirty="0" err="1">
                <a:effectLst>
                  <a:outerShdw blurRad="38100" dist="38100" dir="2700000" algn="tl">
                    <a:srgbClr val="000000"/>
                  </a:outerShdw>
                </a:effectLst>
              </a:rPr>
              <a:t>ericytes</a:t>
            </a:r>
            <a:r>
              <a:rPr lang="en-GB" sz="2000" b="1" dirty="0">
                <a:effectLst>
                  <a:outerShdw blurRad="38100" dist="38100" dir="2700000" algn="tl">
                    <a:srgbClr val="000000"/>
                  </a:outerShdw>
                </a:effectLst>
              </a:rPr>
              <a:t> migration</a:t>
            </a:r>
          </a:p>
          <a:p>
            <a:pPr>
              <a:lnSpc>
                <a:spcPct val="90000"/>
              </a:lnSpc>
              <a:buFont typeface="Times" pitchFamily="18" charset="0"/>
              <a:buChar char="•"/>
              <a:defRPr/>
            </a:pPr>
            <a:endParaRPr lang="en-GB" sz="2000" b="1" dirty="0">
              <a:effectLst>
                <a:outerShdw blurRad="38100" dist="38100" dir="2700000" algn="tl">
                  <a:srgbClr val="000000"/>
                </a:outerShdw>
              </a:effectLst>
            </a:endParaRPr>
          </a:p>
          <a:p>
            <a:pPr>
              <a:lnSpc>
                <a:spcPct val="90000"/>
              </a:lnSpc>
              <a:buClr>
                <a:srgbClr val="FF6600"/>
              </a:buClr>
              <a:buFont typeface="Wingdings" pitchFamily="2" charset="2"/>
              <a:buChar char="v"/>
              <a:defRPr/>
            </a:pPr>
            <a:r>
              <a:rPr lang="en-US" sz="2000" b="1" dirty="0">
                <a:effectLst>
                  <a:outerShdw blurRad="38100" dist="38100" dir="2700000" algn="tl">
                    <a:srgbClr val="000000"/>
                  </a:outerShdw>
                </a:effectLst>
              </a:rPr>
              <a:t>Also act as</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Survival Factor of neo-vessels</a:t>
            </a:r>
            <a:endParaRPr lang="en-GB" sz="2000" b="1" dirty="0">
              <a:effectLst>
                <a:outerShdw blurRad="38100" dist="38100" dir="2700000" algn="tl">
                  <a:srgbClr val="000000"/>
                </a:outerShdw>
              </a:effectLst>
            </a:endParaRPr>
          </a:p>
          <a:p>
            <a:pPr lvl="1">
              <a:lnSpc>
                <a:spcPct val="90000"/>
              </a:lnSpc>
              <a:defRPr/>
            </a:pPr>
            <a:r>
              <a:rPr lang="en-US" sz="2000" b="1" dirty="0">
                <a:effectLst>
                  <a:outerShdw blurRad="38100" dist="38100" dir="2700000" algn="tl">
                    <a:srgbClr val="000000"/>
                  </a:outerShdw>
                </a:effectLst>
              </a:rPr>
              <a:t>Factor affecting vascular permeability</a:t>
            </a:r>
            <a:endParaRPr lang="en-GB" sz="2000" b="1" dirty="0">
              <a:effectLst>
                <a:outerShdw blurRad="38100" dist="38100" dir="2700000" algn="tl">
                  <a:srgbClr val="000000"/>
                </a:outerShdw>
              </a:effectLst>
            </a:endParaRPr>
          </a:p>
        </p:txBody>
      </p:sp>
      <p:sp>
        <p:nvSpPr>
          <p:cNvPr id="894979" name="Rectangle 3">
            <a:extLst>
              <a:ext uri="{FF2B5EF4-FFF2-40B4-BE49-F238E27FC236}">
                <a16:creationId xmlns:a16="http://schemas.microsoft.com/office/drawing/2014/main" id="{0E6F907D-A46B-44D6-BC83-768DA1075BF9}"/>
              </a:ext>
            </a:extLst>
          </p:cNvPr>
          <p:cNvSpPr>
            <a:spLocks noGrp="1" noChangeArrowheads="1"/>
          </p:cNvSpPr>
          <p:nvPr>
            <p:ph type="title"/>
          </p:nvPr>
        </p:nvSpPr>
        <p:spPr>
          <a:xfrm>
            <a:off x="1524000" y="123825"/>
            <a:ext cx="9144000" cy="1143000"/>
          </a:xfrm>
        </p:spPr>
        <p:txBody>
          <a:bodyPr/>
          <a:lstStyle/>
          <a:p>
            <a:pPr>
              <a:defRPr/>
            </a:pPr>
            <a:r>
              <a:rPr lang="en-GB" sz="3200" dirty="0">
                <a:solidFill>
                  <a:srgbClr val="FFFF00"/>
                </a:solidFill>
                <a:effectLst>
                  <a:outerShdw blurRad="38100" dist="38100" dir="2700000" algn="tl">
                    <a:srgbClr val="000000"/>
                  </a:outerShdw>
                </a:effectLst>
              </a:rPr>
              <a:t>Targeting </a:t>
            </a:r>
            <a:r>
              <a:rPr lang="en-GB" sz="3200" dirty="0" err="1">
                <a:solidFill>
                  <a:srgbClr val="FFFF00"/>
                </a:solidFill>
                <a:effectLst>
                  <a:outerShdw blurRad="38100" dist="38100" dir="2700000" algn="tl">
                    <a:srgbClr val="000000"/>
                  </a:outerShdw>
                </a:effectLst>
              </a:rPr>
              <a:t>tumor</a:t>
            </a:r>
            <a:r>
              <a:rPr lang="en-GB" sz="3200" dirty="0">
                <a:solidFill>
                  <a:srgbClr val="FFFF00"/>
                </a:solidFill>
                <a:effectLst>
                  <a:outerShdw blurRad="38100" dist="38100" dir="2700000" algn="tl">
                    <a:srgbClr val="000000"/>
                  </a:outerShdw>
                </a:effectLst>
              </a:rPr>
              <a:t> angiogenesis</a:t>
            </a:r>
            <a:br>
              <a:rPr lang="en-GB" dirty="0">
                <a:effectLst>
                  <a:outerShdw blurRad="38100" dist="38100" dir="2700000" algn="tl">
                    <a:srgbClr val="000000"/>
                  </a:outerShdw>
                </a:effectLst>
              </a:rPr>
            </a:br>
            <a:r>
              <a:rPr lang="en-GB" sz="2800" dirty="0">
                <a:solidFill>
                  <a:srgbClr val="00B0F0"/>
                </a:solidFill>
                <a:effectLst>
                  <a:outerShdw blurRad="38100" dist="38100" dir="2700000" algn="tl">
                    <a:srgbClr val="000000"/>
                  </a:outerShdw>
                </a:effectLst>
              </a:rPr>
              <a:t>VEGF / </a:t>
            </a:r>
            <a:r>
              <a:rPr lang="en-GB" sz="2800" dirty="0" err="1">
                <a:solidFill>
                  <a:srgbClr val="00B0F0"/>
                </a:solidFill>
                <a:effectLst>
                  <a:outerShdw blurRad="38100" dist="38100" dir="2700000" algn="tl">
                    <a:srgbClr val="000000"/>
                  </a:outerShdw>
                </a:effectLst>
              </a:rPr>
              <a:t>VEGFR</a:t>
            </a:r>
            <a:r>
              <a:rPr lang="en-GB" sz="2800" dirty="0">
                <a:solidFill>
                  <a:srgbClr val="00B0F0"/>
                </a:solidFill>
                <a:effectLst>
                  <a:outerShdw blurRad="38100" dist="38100" dir="2700000" algn="tl">
                    <a:srgbClr val="000000"/>
                  </a:outerShdw>
                </a:effectLst>
              </a:rPr>
              <a:t> in Carcinogenesis</a:t>
            </a:r>
          </a:p>
        </p:txBody>
      </p:sp>
      <p:pic>
        <p:nvPicPr>
          <p:cNvPr id="92164" name="Εικόνα 4">
            <a:extLst>
              <a:ext uri="{FF2B5EF4-FFF2-40B4-BE49-F238E27FC236}">
                <a16:creationId xmlns:a16="http://schemas.microsoft.com/office/drawing/2014/main" id="{34E893E0-BFA7-8E5F-3F6E-F7409F3B1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5">
            <a:extLst>
              <a:ext uri="{FF2B5EF4-FFF2-40B4-BE49-F238E27FC236}">
                <a16:creationId xmlns:a16="http://schemas.microsoft.com/office/drawing/2014/main" id="{55A05925-3D65-2A46-096D-CB0A8B1B8014}"/>
              </a:ext>
            </a:extLst>
          </p:cNvPr>
          <p:cNvSpPr txBox="1">
            <a:spLocks noChangeArrowheads="1"/>
          </p:cNvSpPr>
          <p:nvPr/>
        </p:nvSpPr>
        <p:spPr bwMode="auto">
          <a:xfrm>
            <a:off x="3588589" y="6037263"/>
            <a:ext cx="47934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2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l-GR" altLang="el-GR" sz="1600" dirty="0">
                <a:solidFill>
                  <a:srgbClr val="00CC00"/>
                </a:solidFill>
              </a:rPr>
              <a:t>https://www.youtube.com/watch?v=Ep_nCSEDeAE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ull-size image">
            <a:hlinkClick r:id="" action="ppaction://noaction"/>
            <a:extLst>
              <a:ext uri="{FF2B5EF4-FFF2-40B4-BE49-F238E27FC236}">
                <a16:creationId xmlns:a16="http://schemas.microsoft.com/office/drawing/2014/main" id="{292FA208-EECF-D7EF-ECFF-1F170583E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1" y="1049338"/>
            <a:ext cx="732472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DCAB758E-B7CF-1302-EC57-D63C7F3A0C91}"/>
              </a:ext>
            </a:extLst>
          </p:cNvPr>
          <p:cNvSpPr>
            <a:spLocks noChangeArrowheads="1"/>
          </p:cNvSpPr>
          <p:nvPr/>
        </p:nvSpPr>
        <p:spPr bwMode="auto">
          <a:xfrm>
            <a:off x="6686550" y="6619876"/>
            <a:ext cx="3867150" cy="238125"/>
          </a:xfrm>
          <a:prstGeom prst="rect">
            <a:avLst/>
          </a:prstGeom>
          <a:noFill/>
          <a:ln w="9525" algn="ctr">
            <a:noFill/>
            <a:miter lim="800000"/>
            <a:headEnd/>
            <a:tailEnd/>
          </a:ln>
          <a:effectLst/>
        </p:spPr>
        <p:txBody>
          <a:bodyPr wrap="none" lIns="0" tIns="0" rIns="0" bIns="0" anchor="ctr">
            <a:spAutoFit/>
          </a:bodyPr>
          <a:lstStyle/>
          <a:p>
            <a:pPr algn="ctr" eaLnBrk="0" fontAlgn="base" hangingPunct="0">
              <a:lnSpc>
                <a:spcPct val="97000"/>
              </a:lnSpc>
              <a:spcBef>
                <a:spcPct val="0"/>
              </a:spcBef>
              <a:spcAft>
                <a:spcPct val="0"/>
              </a:spcAft>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600" b="1" i="1" dirty="0" err="1">
                <a:solidFill>
                  <a:srgbClr val="00CC00"/>
                </a:solidFill>
                <a:effectLst>
                  <a:outerShdw blurRad="38100" dist="38100" dir="2700000" algn="tl">
                    <a:srgbClr val="000000"/>
                  </a:outerShdw>
                </a:effectLst>
                <a:latin typeface="Arial" charset="0"/>
              </a:rPr>
              <a:t>Hanahan</a:t>
            </a:r>
            <a:r>
              <a:rPr lang="en-US" sz="1600" b="1" i="1" dirty="0">
                <a:solidFill>
                  <a:srgbClr val="00CC00"/>
                </a:solidFill>
                <a:effectLst>
                  <a:outerShdw blurRad="38100" dist="38100" dir="2700000" algn="tl">
                    <a:srgbClr val="000000"/>
                  </a:outerShdw>
                </a:effectLst>
                <a:latin typeface="Arial" charset="0"/>
              </a:rPr>
              <a:t> &amp; Weinberg, Cell 2011;144:646</a:t>
            </a:r>
            <a:endParaRPr lang="en-GB" sz="1600" b="1" i="1" dirty="0">
              <a:solidFill>
                <a:srgbClr val="00CC00"/>
              </a:solidFill>
              <a:effectLst>
                <a:outerShdw blurRad="38100" dist="38100" dir="2700000" algn="tl">
                  <a:srgbClr val="000000"/>
                </a:outerShdw>
              </a:effectLst>
              <a:latin typeface="Arial" charset="0"/>
            </a:endParaRPr>
          </a:p>
        </p:txBody>
      </p:sp>
      <p:pic>
        <p:nvPicPr>
          <p:cNvPr id="15364" name="Εικόνα 4">
            <a:extLst>
              <a:ext uri="{FF2B5EF4-FFF2-40B4-BE49-F238E27FC236}">
                <a16:creationId xmlns:a16="http://schemas.microsoft.com/office/drawing/2014/main" id="{7C2FA7E2-F03D-E26E-9574-C1E38D08F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7">
            <a:extLst>
              <a:ext uri="{FF2B5EF4-FFF2-40B4-BE49-F238E27FC236}">
                <a16:creationId xmlns:a16="http://schemas.microsoft.com/office/drawing/2014/main" id="{2CB63C8A-FE99-43FC-07D2-037A7020C107}"/>
              </a:ext>
            </a:extLst>
          </p:cNvPr>
          <p:cNvSpPr txBox="1">
            <a:spLocks noChangeArrowheads="1"/>
          </p:cNvSpPr>
          <p:nvPr/>
        </p:nvSpPr>
        <p:spPr>
          <a:xfrm>
            <a:off x="1955800" y="258763"/>
            <a:ext cx="8597900" cy="819150"/>
          </a:xfrm>
          <a:prstGeom prst="rect">
            <a:avLst/>
          </a:prstGeom>
        </p:spPr>
        <p:txBody>
          <a:bodyPr/>
          <a:lstStyle>
            <a:lvl1pPr algn="ctr" rtl="0" eaLnBrk="0" fontAlgn="base" hangingPunct="0">
              <a:spcBef>
                <a:spcPct val="0"/>
              </a:spcBef>
              <a:spcAft>
                <a:spcPct val="0"/>
              </a:spcAft>
              <a:defRPr sz="3400" b="1">
                <a:solidFill>
                  <a:srgbClr val="FFEA18"/>
                </a:solidFill>
                <a:latin typeface="+mj-lt"/>
                <a:ea typeface="+mj-ea"/>
                <a:cs typeface="+mj-cs"/>
              </a:defRPr>
            </a:lvl1pPr>
            <a:lvl2pPr algn="ctr" rtl="0" eaLnBrk="0" fontAlgn="base" hangingPunct="0">
              <a:spcBef>
                <a:spcPct val="0"/>
              </a:spcBef>
              <a:spcAft>
                <a:spcPct val="0"/>
              </a:spcAft>
              <a:defRPr sz="3400" b="1">
                <a:solidFill>
                  <a:srgbClr val="FFEA18"/>
                </a:solidFill>
                <a:latin typeface="Arial" charset="0"/>
              </a:defRPr>
            </a:lvl2pPr>
            <a:lvl3pPr algn="ctr" rtl="0" eaLnBrk="0" fontAlgn="base" hangingPunct="0">
              <a:spcBef>
                <a:spcPct val="0"/>
              </a:spcBef>
              <a:spcAft>
                <a:spcPct val="0"/>
              </a:spcAft>
              <a:defRPr sz="3400" b="1">
                <a:solidFill>
                  <a:srgbClr val="FFEA18"/>
                </a:solidFill>
                <a:latin typeface="Arial" charset="0"/>
              </a:defRPr>
            </a:lvl3pPr>
            <a:lvl4pPr algn="ctr" rtl="0" eaLnBrk="0" fontAlgn="base" hangingPunct="0">
              <a:spcBef>
                <a:spcPct val="0"/>
              </a:spcBef>
              <a:spcAft>
                <a:spcPct val="0"/>
              </a:spcAft>
              <a:defRPr sz="3400" b="1">
                <a:solidFill>
                  <a:srgbClr val="FFEA18"/>
                </a:solidFill>
                <a:latin typeface="Arial" charset="0"/>
              </a:defRPr>
            </a:lvl4pPr>
            <a:lvl5pPr algn="ctr" rtl="0" eaLnBrk="0" fontAlgn="base" hangingPunct="0">
              <a:spcBef>
                <a:spcPct val="0"/>
              </a:spcBef>
              <a:spcAft>
                <a:spcPct val="0"/>
              </a:spcAft>
              <a:defRPr sz="3400" b="1">
                <a:solidFill>
                  <a:srgbClr val="FFEA18"/>
                </a:solidFill>
                <a:latin typeface="Arial" charset="0"/>
              </a:defRPr>
            </a:lvl5pPr>
            <a:lvl6pPr marL="457200" algn="ctr" rtl="0" fontAlgn="base">
              <a:spcBef>
                <a:spcPct val="0"/>
              </a:spcBef>
              <a:spcAft>
                <a:spcPct val="0"/>
              </a:spcAft>
              <a:defRPr sz="3400" b="1">
                <a:solidFill>
                  <a:srgbClr val="FFEA18"/>
                </a:solidFill>
                <a:latin typeface="Arial" charset="0"/>
              </a:defRPr>
            </a:lvl6pPr>
            <a:lvl7pPr marL="914400" algn="ctr" rtl="0" fontAlgn="base">
              <a:spcBef>
                <a:spcPct val="0"/>
              </a:spcBef>
              <a:spcAft>
                <a:spcPct val="0"/>
              </a:spcAft>
              <a:defRPr sz="3400" b="1">
                <a:solidFill>
                  <a:srgbClr val="FFEA18"/>
                </a:solidFill>
                <a:latin typeface="Arial" charset="0"/>
              </a:defRPr>
            </a:lvl7pPr>
            <a:lvl8pPr marL="1371600" algn="ctr" rtl="0" fontAlgn="base">
              <a:spcBef>
                <a:spcPct val="0"/>
              </a:spcBef>
              <a:spcAft>
                <a:spcPct val="0"/>
              </a:spcAft>
              <a:defRPr sz="3400" b="1">
                <a:solidFill>
                  <a:srgbClr val="FFEA18"/>
                </a:solidFill>
                <a:latin typeface="Arial" charset="0"/>
              </a:defRPr>
            </a:lvl8pPr>
            <a:lvl9pPr marL="1828800" algn="ctr" rtl="0" fontAlgn="base">
              <a:spcBef>
                <a:spcPct val="0"/>
              </a:spcBef>
              <a:spcAft>
                <a:spcPct val="0"/>
              </a:spcAft>
              <a:defRPr sz="3400" b="1">
                <a:solidFill>
                  <a:srgbClr val="FFEA18"/>
                </a:solidFill>
                <a:latin typeface="Arial" charset="0"/>
              </a:defRPr>
            </a:lvl9pPr>
          </a:lstStyle>
          <a:p>
            <a:pPr rtl="1">
              <a:defRPr/>
            </a:pPr>
            <a:r>
              <a:rPr lang="en-US" sz="3200" kern="0">
                <a:solidFill>
                  <a:srgbClr val="FFFF00"/>
                </a:solidFill>
                <a:effectLst>
                  <a:outerShdw blurRad="38100" dist="38100" dir="2700000" algn="tl">
                    <a:srgbClr val="000000"/>
                  </a:outerShdw>
                </a:effectLst>
                <a:latin typeface="Arial"/>
              </a:rPr>
              <a:t>Cancer Cell Basic Features</a:t>
            </a:r>
            <a:endParaRPr lang="en-US" sz="3200" kern="0" dirty="0">
              <a:solidFill>
                <a:srgbClr val="FFFF00"/>
              </a:solidFill>
              <a:effectLst>
                <a:outerShdw blurRad="38100" dist="38100" dir="2700000" algn="tl">
                  <a:srgbClr val="000000"/>
                </a:outerShdw>
              </a:effectLst>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Εικόνα 4">
            <a:extLst>
              <a:ext uri="{FF2B5EF4-FFF2-40B4-BE49-F238E27FC236}">
                <a16:creationId xmlns:a16="http://schemas.microsoft.com/office/drawing/2014/main" id="{ED9D689D-5BF9-C953-92D8-8BF59A55C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 - Τίτλος">
            <a:extLst>
              <a:ext uri="{FF2B5EF4-FFF2-40B4-BE49-F238E27FC236}">
                <a16:creationId xmlns:a16="http://schemas.microsoft.com/office/drawing/2014/main" id="{9C8B288B-F833-CBE9-7C6A-8CCA236F3F54}"/>
              </a:ext>
            </a:extLst>
          </p:cNvPr>
          <p:cNvSpPr txBox="1">
            <a:spLocks/>
          </p:cNvSpPr>
          <p:nvPr/>
        </p:nvSpPr>
        <p:spPr bwMode="auto">
          <a:xfrm>
            <a:off x="2074863" y="30163"/>
            <a:ext cx="8229600" cy="811212"/>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3200" b="1" kern="0" dirty="0">
                <a:solidFill>
                  <a:srgbClr val="FFFF00"/>
                </a:solidFill>
                <a:effectLst>
                  <a:outerShdw blurRad="38100" dist="38100" dir="2700000" algn="tl">
                    <a:srgbClr val="000000">
                      <a:alpha val="43137"/>
                    </a:srgbClr>
                  </a:outerShdw>
                </a:effectLst>
                <a:latin typeface="Arial"/>
              </a:rPr>
              <a:t>Signal Transduction</a:t>
            </a:r>
            <a:endParaRPr lang="el-GR" sz="3200" b="1" kern="0" dirty="0">
              <a:solidFill>
                <a:srgbClr val="FFFF00"/>
              </a:solidFill>
              <a:effectLst>
                <a:outerShdw blurRad="38100" dist="38100" dir="2700000" algn="tl">
                  <a:srgbClr val="000000">
                    <a:alpha val="43137"/>
                  </a:srgbClr>
                </a:outerShdw>
              </a:effectLst>
              <a:latin typeface="Arial"/>
            </a:endParaRPr>
          </a:p>
        </p:txBody>
      </p:sp>
      <p:pic>
        <p:nvPicPr>
          <p:cNvPr id="17412" name="Picture 2">
            <a:extLst>
              <a:ext uri="{FF2B5EF4-FFF2-40B4-BE49-F238E27FC236}">
                <a16:creationId xmlns:a16="http://schemas.microsoft.com/office/drawing/2014/main" id="{59D5E991-50F9-1D9A-44E0-8E06DC0CA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700" y="841376"/>
            <a:ext cx="7437438"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Εικόνα 4">
            <a:extLst>
              <a:ext uri="{FF2B5EF4-FFF2-40B4-BE49-F238E27FC236}">
                <a16:creationId xmlns:a16="http://schemas.microsoft.com/office/drawing/2014/main" id="{AB86E7A3-E7D4-DF5C-150E-A9CE39B52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3 - Τίτλος">
            <a:extLst>
              <a:ext uri="{FF2B5EF4-FFF2-40B4-BE49-F238E27FC236}">
                <a16:creationId xmlns:a16="http://schemas.microsoft.com/office/drawing/2014/main" id="{B7FE6776-8E1D-2440-31E3-B4AEB4E2A7D6}"/>
              </a:ext>
            </a:extLst>
          </p:cNvPr>
          <p:cNvSpPr txBox="1">
            <a:spLocks/>
          </p:cNvSpPr>
          <p:nvPr/>
        </p:nvSpPr>
        <p:spPr bwMode="auto">
          <a:xfrm>
            <a:off x="2074863" y="30163"/>
            <a:ext cx="8229600" cy="811212"/>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3200" b="1" kern="0" dirty="0">
                <a:solidFill>
                  <a:srgbClr val="FFFF00"/>
                </a:solidFill>
                <a:effectLst>
                  <a:outerShdw blurRad="38100" dist="38100" dir="2700000" algn="tl">
                    <a:srgbClr val="000000">
                      <a:alpha val="43137"/>
                    </a:srgbClr>
                  </a:outerShdw>
                </a:effectLst>
                <a:latin typeface="Arial"/>
              </a:rPr>
              <a:t>Signal Transduction</a:t>
            </a:r>
            <a:endParaRPr lang="el-GR" sz="3200" b="1" kern="0" dirty="0">
              <a:solidFill>
                <a:srgbClr val="FFFF00"/>
              </a:solidFill>
              <a:effectLst>
                <a:outerShdw blurRad="38100" dist="38100" dir="2700000" algn="tl">
                  <a:srgbClr val="000000">
                    <a:alpha val="43137"/>
                  </a:srgbClr>
                </a:outerShdw>
              </a:effectLst>
              <a:latin typeface="Arial"/>
            </a:endParaRPr>
          </a:p>
        </p:txBody>
      </p:sp>
      <p:pic>
        <p:nvPicPr>
          <p:cNvPr id="18436" name="Picture 3">
            <a:extLst>
              <a:ext uri="{FF2B5EF4-FFF2-40B4-BE49-F238E27FC236}">
                <a16:creationId xmlns:a16="http://schemas.microsoft.com/office/drawing/2014/main" id="{D717BC36-F38D-00DE-F720-AEBB892CE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1371601"/>
            <a:ext cx="873125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Εικόνα 4">
            <a:extLst>
              <a:ext uri="{FF2B5EF4-FFF2-40B4-BE49-F238E27FC236}">
                <a16:creationId xmlns:a16="http://schemas.microsoft.com/office/drawing/2014/main" id="{38F2488E-7640-9FBD-C2D0-D608B2945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3 - Τίτλος">
            <a:extLst>
              <a:ext uri="{FF2B5EF4-FFF2-40B4-BE49-F238E27FC236}">
                <a16:creationId xmlns:a16="http://schemas.microsoft.com/office/drawing/2014/main" id="{E31BA4A8-E44B-93B3-90C4-0A5E2E2A21D3}"/>
              </a:ext>
            </a:extLst>
          </p:cNvPr>
          <p:cNvSpPr txBox="1">
            <a:spLocks/>
          </p:cNvSpPr>
          <p:nvPr/>
        </p:nvSpPr>
        <p:spPr bwMode="auto">
          <a:xfrm>
            <a:off x="2074863" y="30163"/>
            <a:ext cx="8229600" cy="811212"/>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3200" b="1" kern="0" dirty="0">
                <a:solidFill>
                  <a:srgbClr val="FFFF00"/>
                </a:solidFill>
                <a:effectLst>
                  <a:outerShdw blurRad="38100" dist="38100" dir="2700000" algn="tl">
                    <a:srgbClr val="000000">
                      <a:alpha val="43137"/>
                    </a:srgbClr>
                  </a:outerShdw>
                </a:effectLst>
                <a:latin typeface="Arial"/>
              </a:rPr>
              <a:t>Signal Transduction</a:t>
            </a:r>
            <a:endParaRPr lang="el-GR" sz="3200" b="1" kern="0" dirty="0">
              <a:solidFill>
                <a:srgbClr val="FFFF00"/>
              </a:solidFill>
              <a:effectLst>
                <a:outerShdw blurRad="38100" dist="38100" dir="2700000" algn="tl">
                  <a:srgbClr val="000000">
                    <a:alpha val="43137"/>
                  </a:srgbClr>
                </a:outerShdw>
              </a:effectLst>
              <a:latin typeface="Arial"/>
            </a:endParaRPr>
          </a:p>
        </p:txBody>
      </p:sp>
      <p:pic>
        <p:nvPicPr>
          <p:cNvPr id="19460" name="Picture 3">
            <a:extLst>
              <a:ext uri="{FF2B5EF4-FFF2-40B4-BE49-F238E27FC236}">
                <a16:creationId xmlns:a16="http://schemas.microsoft.com/office/drawing/2014/main" id="{0AAFCEE3-8C84-5355-D5C4-94FA56F79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163" y="642938"/>
            <a:ext cx="5715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9">
            <a:extLst>
              <a:ext uri="{FF2B5EF4-FFF2-40B4-BE49-F238E27FC236}">
                <a16:creationId xmlns:a16="http://schemas.microsoft.com/office/drawing/2014/main" id="{BE561BDB-DB8C-A733-5E24-293113F25802}"/>
              </a:ext>
            </a:extLst>
          </p:cNvPr>
          <p:cNvSpPr txBox="1">
            <a:spLocks noChangeArrowheads="1"/>
          </p:cNvSpPr>
          <p:nvPr/>
        </p:nvSpPr>
        <p:spPr bwMode="auto">
          <a:xfrm>
            <a:off x="1524000" y="5411788"/>
            <a:ext cx="9144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rgbClr val="00CC00"/>
                </a:solidFill>
                <a:latin typeface="Arial" panose="020B0604020202020204" pitchFamily="34" charset="0"/>
              </a:defRPr>
            </a:lvl1pPr>
            <a:lvl2pPr marL="742950" indent="-285750">
              <a:defRPr sz="1600" b="1" i="1">
                <a:solidFill>
                  <a:srgbClr val="00CC00"/>
                </a:solidFill>
                <a:latin typeface="Arial" panose="020B0604020202020204" pitchFamily="34" charset="0"/>
              </a:defRPr>
            </a:lvl2pPr>
            <a:lvl3pPr marL="1143000" indent="-228600">
              <a:defRPr sz="1600" b="1" i="1">
                <a:solidFill>
                  <a:srgbClr val="00CC00"/>
                </a:solidFill>
                <a:latin typeface="Arial" panose="020B0604020202020204" pitchFamily="34" charset="0"/>
              </a:defRPr>
            </a:lvl3pPr>
            <a:lvl4pPr marL="1600200" indent="-228600">
              <a:defRPr sz="1600" b="1" i="1">
                <a:solidFill>
                  <a:srgbClr val="00CC00"/>
                </a:solidFill>
                <a:latin typeface="Arial" panose="020B0604020202020204" pitchFamily="34" charset="0"/>
              </a:defRPr>
            </a:lvl4pPr>
            <a:lvl5pPr marL="2057400" indent="-228600">
              <a:defRPr sz="1600" b="1" i="1">
                <a:solidFill>
                  <a:srgbClr val="00CC00"/>
                </a:solidFill>
                <a:latin typeface="Arial" panose="020B0604020202020204" pitchFamily="34" charset="0"/>
              </a:defRPr>
            </a:lvl5pPr>
            <a:lvl6pPr marL="2514600" indent="-228600" eaLnBrk="0" fontAlgn="base" hangingPunct="0">
              <a:spcBef>
                <a:spcPct val="0"/>
              </a:spcBef>
              <a:spcAft>
                <a:spcPct val="0"/>
              </a:spcAft>
              <a:defRPr sz="1600" b="1" i="1">
                <a:solidFill>
                  <a:srgbClr val="00CC00"/>
                </a:solidFill>
                <a:latin typeface="Arial" panose="020B0604020202020204" pitchFamily="34" charset="0"/>
              </a:defRPr>
            </a:lvl6pPr>
            <a:lvl7pPr marL="2971800" indent="-228600" eaLnBrk="0" fontAlgn="base" hangingPunct="0">
              <a:spcBef>
                <a:spcPct val="0"/>
              </a:spcBef>
              <a:spcAft>
                <a:spcPct val="0"/>
              </a:spcAft>
              <a:defRPr sz="1600" b="1" i="1">
                <a:solidFill>
                  <a:srgbClr val="00CC00"/>
                </a:solidFill>
                <a:latin typeface="Arial" panose="020B0604020202020204" pitchFamily="34" charset="0"/>
              </a:defRPr>
            </a:lvl7pPr>
            <a:lvl8pPr marL="3429000" indent="-228600" eaLnBrk="0" fontAlgn="base" hangingPunct="0">
              <a:spcBef>
                <a:spcPct val="0"/>
              </a:spcBef>
              <a:spcAft>
                <a:spcPct val="0"/>
              </a:spcAft>
              <a:defRPr sz="1600" b="1" i="1">
                <a:solidFill>
                  <a:srgbClr val="00CC00"/>
                </a:solidFill>
                <a:latin typeface="Arial" panose="020B0604020202020204" pitchFamily="34" charset="0"/>
              </a:defRPr>
            </a:lvl8pPr>
            <a:lvl9pPr marL="3886200" indent="-228600" eaLnBrk="0" fontAlgn="base" hangingPunct="0">
              <a:spcBef>
                <a:spcPct val="0"/>
              </a:spcBef>
              <a:spcAft>
                <a:spcPct val="0"/>
              </a:spcAft>
              <a:defRPr sz="1600" b="1" i="1">
                <a:solidFill>
                  <a:srgbClr val="00CC00"/>
                </a:solidFill>
                <a:latin typeface="Arial" panose="020B0604020202020204" pitchFamily="34" charset="0"/>
              </a:defRPr>
            </a:lvl9pPr>
          </a:lstStyle>
          <a:p>
            <a:pPr algn="ctr" eaLnBrk="0" fontAlgn="base" hangingPunct="0">
              <a:spcBef>
                <a:spcPct val="0"/>
              </a:spcBef>
              <a:spcAft>
                <a:spcPct val="0"/>
              </a:spcAft>
            </a:pPr>
            <a:r>
              <a:rPr lang="en-US" altLang="el-GR" sz="1100" i="0">
                <a:solidFill>
                  <a:srgbClr val="FFFFFF"/>
                </a:solidFill>
                <a:latin typeface="TimesNewRomanPS-BoldMT"/>
              </a:rPr>
              <a:t>Receptor tyrosine kinases. </a:t>
            </a:r>
            <a:r>
              <a:rPr lang="en-US" altLang="el-GR" sz="1100" b="0" i="0">
                <a:solidFill>
                  <a:srgbClr val="FFFFFF"/>
                </a:solidFill>
                <a:latin typeface="TimesNewRomanPSMT"/>
              </a:rPr>
              <a:t>Growth factor receptors that initiate signals through Tyr kinase activity</a:t>
            </a:r>
          </a:p>
          <a:p>
            <a:pPr algn="ctr" eaLnBrk="0" fontAlgn="base" hangingPunct="0">
              <a:spcBef>
                <a:spcPct val="0"/>
              </a:spcBef>
              <a:spcAft>
                <a:spcPct val="0"/>
              </a:spcAft>
            </a:pPr>
            <a:r>
              <a:rPr lang="en-US" altLang="el-GR" sz="1100" b="0" i="0">
                <a:solidFill>
                  <a:srgbClr val="FFFFFF"/>
                </a:solidFill>
                <a:latin typeface="TimesNewRomanPSMT"/>
              </a:rPr>
              <a:t>include those for insulin (INSR), vascular epidermal growth factor (VEGFR), platelet-derived growth factor (PDGFR),</a:t>
            </a:r>
          </a:p>
          <a:p>
            <a:pPr algn="ctr" eaLnBrk="0" fontAlgn="base" hangingPunct="0">
              <a:spcBef>
                <a:spcPct val="0"/>
              </a:spcBef>
              <a:spcAft>
                <a:spcPct val="0"/>
              </a:spcAft>
            </a:pPr>
            <a:r>
              <a:rPr lang="en-US" altLang="el-GR" sz="1100" b="0" i="0">
                <a:solidFill>
                  <a:srgbClr val="FFFFFF"/>
                </a:solidFill>
                <a:latin typeface="TimesNewRomanPSMT"/>
              </a:rPr>
              <a:t>epidermal growth factor (EGFR), high-affinity nerve growth factor (TrkA), and fibroblast growth factor (FGFR). All these</a:t>
            </a:r>
          </a:p>
          <a:p>
            <a:pPr algn="ctr" eaLnBrk="0" fontAlgn="base" hangingPunct="0">
              <a:spcBef>
                <a:spcPct val="0"/>
              </a:spcBef>
              <a:spcAft>
                <a:spcPct val="0"/>
              </a:spcAft>
            </a:pPr>
            <a:r>
              <a:rPr lang="en-US" altLang="el-GR" sz="1100" b="0" i="0">
                <a:solidFill>
                  <a:srgbClr val="FFFFFF"/>
                </a:solidFill>
                <a:latin typeface="TimesNewRomanPSMT"/>
              </a:rPr>
              <a:t>receptors have a Tyr kinase domain on the cytoplasmic side of the plasma membrane (blue). The extracellular domain is</a:t>
            </a:r>
          </a:p>
          <a:p>
            <a:pPr algn="ctr" eaLnBrk="0" fontAlgn="base" hangingPunct="0">
              <a:spcBef>
                <a:spcPct val="0"/>
              </a:spcBef>
              <a:spcAft>
                <a:spcPct val="0"/>
              </a:spcAft>
            </a:pPr>
            <a:r>
              <a:rPr lang="en-US" altLang="el-GR" sz="1100" b="0" i="0">
                <a:solidFill>
                  <a:srgbClr val="FFFFFF"/>
                </a:solidFill>
                <a:latin typeface="TimesNewRomanPSMT"/>
              </a:rPr>
              <a:t>unique to each type of receptor, reflecting the different growth-factor specificities. These extracellular domains are</a:t>
            </a:r>
          </a:p>
          <a:p>
            <a:pPr algn="ctr" eaLnBrk="0" fontAlgn="base" hangingPunct="0">
              <a:spcBef>
                <a:spcPct val="0"/>
              </a:spcBef>
              <a:spcAft>
                <a:spcPct val="0"/>
              </a:spcAft>
            </a:pPr>
            <a:r>
              <a:rPr lang="en-US" altLang="el-GR" sz="1100" b="0" i="0">
                <a:solidFill>
                  <a:srgbClr val="FFFFFF"/>
                </a:solidFill>
                <a:latin typeface="TimesNewRomanPSMT"/>
              </a:rPr>
              <a:t>typically combinations of structural motifs such as cysteine- or leucine-rich segments and segments containing one of</a:t>
            </a:r>
          </a:p>
          <a:p>
            <a:pPr algn="ctr" eaLnBrk="0" fontAlgn="base" hangingPunct="0">
              <a:spcBef>
                <a:spcPct val="0"/>
              </a:spcBef>
              <a:spcAft>
                <a:spcPct val="0"/>
              </a:spcAft>
            </a:pPr>
            <a:r>
              <a:rPr lang="en-US" altLang="el-GR" sz="1100" b="0" i="0">
                <a:solidFill>
                  <a:srgbClr val="FFFFFF"/>
                </a:solidFill>
                <a:latin typeface="TimesNewRomanPSMT"/>
              </a:rPr>
              <a:t>several motifs common to immunoglobulins (Ig). Many other receptors of this type are encoded in the human genome, each</a:t>
            </a:r>
          </a:p>
          <a:p>
            <a:pPr algn="ctr" eaLnBrk="0" fontAlgn="base" hangingPunct="0">
              <a:spcBef>
                <a:spcPct val="0"/>
              </a:spcBef>
              <a:spcAft>
                <a:spcPct val="0"/>
              </a:spcAft>
            </a:pPr>
            <a:r>
              <a:rPr lang="en-US" altLang="el-GR" sz="1100" b="0" i="0">
                <a:solidFill>
                  <a:srgbClr val="FFFFFF"/>
                </a:solidFill>
                <a:latin typeface="TimesNewRomanPSMT"/>
              </a:rPr>
              <a:t>with a different extracellular domain and ligand specificity.</a:t>
            </a:r>
            <a:endParaRPr lang="el-GR" altLang="el-G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a:extLst>
              <a:ext uri="{FF2B5EF4-FFF2-40B4-BE49-F238E27FC236}">
                <a16:creationId xmlns:a16="http://schemas.microsoft.com/office/drawing/2014/main" id="{FF0D0031-092E-B35D-F96C-77E93159A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1120775"/>
            <a:ext cx="7053262"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15" name="Text Box 3">
            <a:extLst>
              <a:ext uri="{FF2B5EF4-FFF2-40B4-BE49-F238E27FC236}">
                <a16:creationId xmlns:a16="http://schemas.microsoft.com/office/drawing/2014/main" id="{A86D0AAB-CB2C-79AF-5264-15370D06D52F}"/>
              </a:ext>
            </a:extLst>
          </p:cNvPr>
          <p:cNvSpPr txBox="1">
            <a:spLocks noChangeArrowheads="1"/>
          </p:cNvSpPr>
          <p:nvPr/>
        </p:nvSpPr>
        <p:spPr bwMode="auto">
          <a:xfrm>
            <a:off x="3868739" y="6457950"/>
            <a:ext cx="6613525" cy="236538"/>
          </a:xfrm>
          <a:prstGeom prst="rect">
            <a:avLst/>
          </a:prstGeom>
          <a:noFill/>
          <a:ln w="9525">
            <a:noFill/>
            <a:miter lim="800000"/>
            <a:headEnd/>
            <a:tailEnd/>
          </a:ln>
        </p:spPr>
        <p:txBody>
          <a:bodyPr lIns="0" tIns="0" rIns="0" bIns="0">
            <a:spAutoFit/>
          </a:bodyPr>
          <a:lstStyle/>
          <a:p>
            <a:pPr algn="r" defTabSz="828675" eaLnBrk="0" fontAlgn="base" hangingPunct="0">
              <a:lnSpc>
                <a:spcPct val="97000"/>
              </a:lnSpc>
              <a:spcBef>
                <a:spcPct val="0"/>
              </a:spcBef>
              <a:spcAft>
                <a:spcPct val="0"/>
              </a:spcAft>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defRPr/>
            </a:pPr>
            <a:r>
              <a:rPr lang="en-GB" sz="1600" b="1" i="1">
                <a:solidFill>
                  <a:srgbClr val="00CC00"/>
                </a:solidFill>
                <a:effectLst>
                  <a:outerShdw blurRad="38100" dist="38100" dir="2700000" algn="tl">
                    <a:srgbClr val="000000"/>
                  </a:outerShdw>
                </a:effectLst>
                <a:latin typeface="Arial" panose="020B0604020202020204" pitchFamily="34" charset="0"/>
              </a:rPr>
              <a:t>Karamouzis MV et al. Int J Biochem Cell Biol 2007;39:851</a:t>
            </a:r>
          </a:p>
        </p:txBody>
      </p:sp>
      <p:sp>
        <p:nvSpPr>
          <p:cNvPr id="294917" name="Rectangle 5">
            <a:extLst>
              <a:ext uri="{FF2B5EF4-FFF2-40B4-BE49-F238E27FC236}">
                <a16:creationId xmlns:a16="http://schemas.microsoft.com/office/drawing/2014/main" id="{36961FA5-01DF-0B09-A555-1635B87BA0DD}"/>
              </a:ext>
            </a:extLst>
          </p:cNvPr>
          <p:cNvSpPr>
            <a:spLocks noChangeArrowheads="1"/>
          </p:cNvSpPr>
          <p:nvPr/>
        </p:nvSpPr>
        <p:spPr bwMode="auto">
          <a:xfrm>
            <a:off x="1981200" y="160338"/>
            <a:ext cx="8229600" cy="1143000"/>
          </a:xfrm>
          <a:prstGeom prst="rect">
            <a:avLst/>
          </a:prstGeom>
          <a:noFill/>
          <a:ln w="9525">
            <a:noFill/>
            <a:miter lim="800000"/>
            <a:headEnd/>
            <a:tailEnd/>
          </a:ln>
          <a:effectLst/>
        </p:spPr>
        <p:txBody>
          <a:bodyPr anchor="ctr"/>
          <a:lstStyle/>
          <a:p>
            <a:pPr algn="ctr" eaLnBrk="0" fontAlgn="base" hangingPunct="0">
              <a:lnSpc>
                <a:spcPct val="97000"/>
              </a:lnSpc>
              <a:spcBef>
                <a:spcPct val="0"/>
              </a:spcBef>
              <a:spcAft>
                <a:spcPct val="0"/>
              </a:spcAft>
              <a:buClr>
                <a:srgbClr val="000000"/>
              </a:buClr>
              <a:buSzPct val="100000"/>
              <a:defRPr/>
            </a:pPr>
            <a:r>
              <a:rPr lang="en-GB" sz="3200" b="1" dirty="0">
                <a:solidFill>
                  <a:srgbClr val="FFFF00"/>
                </a:solidFill>
                <a:effectLst>
                  <a:outerShdw blurRad="38100" dist="38100" dir="2700000" algn="tl">
                    <a:srgbClr val="000000"/>
                  </a:outerShdw>
                </a:effectLst>
                <a:latin typeface="Arial" panose="020B0604020202020204" pitchFamily="34" charset="0"/>
              </a:rPr>
              <a:t>ER</a:t>
            </a:r>
            <a:r>
              <a:rPr lang="el-GR" sz="3200" b="1" dirty="0">
                <a:solidFill>
                  <a:srgbClr val="FFFF00"/>
                </a:solidFill>
                <a:effectLst>
                  <a:outerShdw blurRad="38100" dist="38100" dir="2700000" algn="tl">
                    <a:srgbClr val="000000"/>
                  </a:outerShdw>
                </a:effectLst>
                <a:latin typeface="Arial" panose="020B0604020202020204" pitchFamily="34" charset="0"/>
              </a:rPr>
              <a:t>Β</a:t>
            </a:r>
            <a:r>
              <a:rPr lang="en-GB" sz="3200" b="1" dirty="0">
                <a:solidFill>
                  <a:srgbClr val="FFFF00"/>
                </a:solidFill>
                <a:effectLst>
                  <a:outerShdw blurRad="38100" dist="38100" dir="2700000" algn="tl">
                    <a:srgbClr val="000000"/>
                  </a:outerShdw>
                </a:effectLst>
                <a:latin typeface="Arial" panose="020B0604020202020204" pitchFamily="34" charset="0"/>
              </a:rPr>
              <a:t>B Receptor Family</a:t>
            </a:r>
            <a:endParaRPr lang="en-GB" sz="3400" b="1" dirty="0">
              <a:solidFill>
                <a:srgbClr val="FFFF00"/>
              </a:solidFill>
              <a:latin typeface="Arial" panose="020B0604020202020204" pitchFamily="34" charset="0"/>
            </a:endParaRPr>
          </a:p>
        </p:txBody>
      </p:sp>
      <p:pic>
        <p:nvPicPr>
          <p:cNvPr id="20485" name="Εικόνα 4">
            <a:extLst>
              <a:ext uri="{FF2B5EF4-FFF2-40B4-BE49-F238E27FC236}">
                <a16:creationId xmlns:a16="http://schemas.microsoft.com/office/drawing/2014/main" id="{FEED4B87-382F-6122-CD24-C3F21FBF18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017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r" defTabSz="914400" rtl="0" eaLnBrk="0" fontAlgn="base" latinLnBrk="0" hangingPunct="0">
          <a:lnSpc>
            <a:spcPct val="97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0" lang="de-DE" sz="1600" b="1" i="1" u="none" strike="noStrike" cap="none" normalizeH="0" baseline="0" smtClean="0">
            <a:ln>
              <a:noFill/>
            </a:ln>
            <a:solidFill>
              <a:srgbClr val="00CC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r" defTabSz="914400" rtl="0" eaLnBrk="0" fontAlgn="base" latinLnBrk="0" hangingPunct="0">
          <a:lnSpc>
            <a:spcPct val="97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0" lang="de-DE" sz="1600" b="1" i="1" u="none" strike="noStrike" cap="none" normalizeH="0" baseline="0" smtClean="0">
            <a:ln>
              <a:noFill/>
            </a:ln>
            <a:solidFill>
              <a:srgbClr val="00CC00"/>
            </a:solidFill>
            <a:effectLst>
              <a:outerShdw blurRad="38100" dist="38100" dir="2700000" algn="tl">
                <a:srgbClr val="000000">
                  <a:alpha val="43137"/>
                </a:srgbClr>
              </a:outerShdw>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2489</Words>
  <Application>Microsoft Office PowerPoint</Application>
  <PresentationFormat>Widescreen</PresentationFormat>
  <Paragraphs>426</Paragraphs>
  <Slides>46</Slides>
  <Notes>37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7" baseType="lpstr">
      <vt:lpstr>Arial</vt:lpstr>
      <vt:lpstr>Calibri</vt:lpstr>
      <vt:lpstr>Courier New</vt:lpstr>
      <vt:lpstr>News Gothic MT</vt:lpstr>
      <vt:lpstr>Times</vt:lpstr>
      <vt:lpstr>Times New Roman</vt:lpstr>
      <vt:lpstr>TimesNewRomanPS-BoldMT</vt:lpstr>
      <vt:lpstr>TimesNewRomanPSMT</vt:lpstr>
      <vt:lpstr>Wingdings</vt:lpstr>
      <vt:lpstr>3_Custom Design</vt:lpstr>
      <vt:lpstr>CorelDRAW</vt:lpstr>
      <vt:lpstr>PowerPoint Presentation</vt:lpstr>
      <vt:lpstr>Cancer Cell Basic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EGFR expression in various tumors</vt:lpstr>
      <vt:lpstr>EGFR Activation Process</vt:lpstr>
      <vt:lpstr>PowerPoint Presentation</vt:lpstr>
      <vt:lpstr>PowerPoint Presentation</vt:lpstr>
      <vt:lpstr>Complexity Levels of EGFR action by cell / tissue Specifity by tissue and/or cell?</vt:lpstr>
      <vt:lpstr>Therapeutic Strategies against EGFR </vt:lpstr>
      <vt:lpstr>PowerPoint Presentation</vt:lpstr>
      <vt:lpstr>EGFR Inhibitors Actions</vt:lpstr>
      <vt:lpstr>PowerPoint Presentation</vt:lpstr>
      <vt:lpstr>PowerPoint Presentation</vt:lpstr>
      <vt:lpstr>PowerPoint Presentation</vt:lpstr>
      <vt:lpstr>PowerPoint Presentation</vt:lpstr>
      <vt:lpstr>PowerPoint Presentation</vt:lpstr>
      <vt:lpstr>PowerPoint Presentation</vt:lpstr>
      <vt:lpstr>Trastuzumab disrupts ligand-independent  HER2-HER3-PI3K complex </vt:lpstr>
      <vt:lpstr>Pertuzumab prevents ligand-induced  HER2-HER3 dimerization  </vt:lpstr>
      <vt:lpstr>PowerPoint Presentation</vt:lpstr>
      <vt:lpstr>T-DM1: the first-in-class HER2-targeted  antibody-drug conjugate </vt:lpstr>
      <vt:lpstr>T-DM1 selectively delivers a highly toxic payload to HER2-positive tumor cells</vt:lpstr>
      <vt:lpstr>PowerPoint Presentation</vt:lpstr>
      <vt:lpstr>Cancer Cell Basic Features</vt:lpstr>
      <vt:lpstr>PowerPoint Presentation</vt:lpstr>
      <vt:lpstr>Tumor Αngiogenesis</vt:lpstr>
      <vt:lpstr>PowerPoint Presentation</vt:lpstr>
      <vt:lpstr>Targeting tumor angiogenesis VEGF / VEGFR in Carcinogenesis</vt:lpstr>
      <vt:lpstr>Tumor Αngiogenesis Endothelial Cells</vt:lpstr>
      <vt:lpstr>Sprouting Αngiogenesis</vt:lpstr>
      <vt:lpstr>The VEGF / VEGF-R family</vt:lpstr>
      <vt:lpstr>PowerPoint Presentation</vt:lpstr>
      <vt:lpstr>Targeting tumor angiogenesis VEGF / VEGFR in Carcinogenesis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Panagiotis Sarantis</dc:creator>
  <cp:lastModifiedBy>Panagiotis Sarantis</cp:lastModifiedBy>
  <cp:revision>3</cp:revision>
  <dcterms:created xsi:type="dcterms:W3CDTF">2023-10-18T08:23:45Z</dcterms:created>
  <dcterms:modified xsi:type="dcterms:W3CDTF">2023-10-18T12:42:18Z</dcterms:modified>
</cp:coreProperties>
</file>