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57" r:id="rId4"/>
    <p:sldId id="258" r:id="rId5"/>
    <p:sldId id="259" r:id="rId6"/>
    <p:sldId id="337" r:id="rId7"/>
    <p:sldId id="260" r:id="rId8"/>
    <p:sldId id="261" r:id="rId9"/>
    <p:sldId id="262" r:id="rId10"/>
    <p:sldId id="327" r:id="rId11"/>
    <p:sldId id="263" r:id="rId12"/>
    <p:sldId id="264" r:id="rId13"/>
    <p:sldId id="266" r:id="rId14"/>
    <p:sldId id="336" r:id="rId15"/>
    <p:sldId id="267" r:id="rId16"/>
    <p:sldId id="268" r:id="rId17"/>
    <p:sldId id="270" r:id="rId18"/>
    <p:sldId id="328" r:id="rId19"/>
    <p:sldId id="271" r:id="rId20"/>
    <p:sldId id="272" r:id="rId21"/>
    <p:sldId id="293" r:id="rId22"/>
    <p:sldId id="294" r:id="rId23"/>
    <p:sldId id="295" r:id="rId24"/>
    <p:sldId id="296" r:id="rId25"/>
    <p:sldId id="331" r:id="rId26"/>
    <p:sldId id="318" r:id="rId27"/>
    <p:sldId id="342" r:id="rId28"/>
    <p:sldId id="344" r:id="rId29"/>
    <p:sldId id="345" r:id="rId30"/>
    <p:sldId id="333" r:id="rId31"/>
    <p:sldId id="307" r:id="rId32"/>
    <p:sldId id="339" r:id="rId33"/>
    <p:sldId id="303" r:id="rId34"/>
    <p:sldId id="340" r:id="rId35"/>
    <p:sldId id="304" r:id="rId36"/>
    <p:sldId id="341" r:id="rId37"/>
    <p:sldId id="305" r:id="rId38"/>
    <p:sldId id="319" r:id="rId39"/>
    <p:sldId id="320" r:id="rId40"/>
    <p:sldId id="321" r:id="rId41"/>
    <p:sldId id="297" r:id="rId42"/>
    <p:sldId id="298" r:id="rId43"/>
    <p:sldId id="299" r:id="rId44"/>
    <p:sldId id="325" r:id="rId45"/>
    <p:sldId id="300" r:id="rId46"/>
    <p:sldId id="301" r:id="rId47"/>
    <p:sldId id="273" r:id="rId48"/>
    <p:sldId id="289" r:id="rId49"/>
    <p:sldId id="274" r:id="rId50"/>
    <p:sldId id="275" r:id="rId51"/>
    <p:sldId id="276" r:id="rId52"/>
    <p:sldId id="277" r:id="rId53"/>
    <p:sldId id="278" r:id="rId54"/>
    <p:sldId id="279" r:id="rId55"/>
    <p:sldId id="282" r:id="rId56"/>
    <p:sldId id="283" r:id="rId57"/>
    <p:sldId id="330" r:id="rId58"/>
    <p:sldId id="30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B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2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5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8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4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CBC6-9A6B-49FC-A8B3-885A4193B17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41D8-4686-41E5-86F5-9C83E489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5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zerohedge.com/news/2017-01-16/defense-populis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gr/url?sa=i&amp;rct=j&amp;q=&amp;esrc=s&amp;source=images&amp;cd=&amp;ved=0ahUKEwiX3pqVvvfVAhXBWBoKHcFPD_oQjRwIBw&amp;url=https://epicenter.wcfia.harvard.edu/blog/background-brexit-nationalism-populism-and-politics-resentment&amp;psig=AFQjCNHoDA0hYuTKg_no3KRmklw02bzcQQ&amp;ust=150392509239276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witter.com/guyverhofstadt/status/85277845533470310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gr/url?sa=i&amp;rct=j&amp;q=&amp;esrc=s&amp;source=images&amp;cd=&amp;ved=&amp;url=https://www.reddit.com/r/europe/comments/8n7t0j/european_countries_by_their_extreme_right_parties/&amp;psig=AOvVaw3jl_AYkHDHjr12zFXd29zZ&amp;ust=157505637089186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gr/url?sa=i&amp;rct=j&amp;q=&amp;esrc=s&amp;source=images&amp;cd=&amp;cad=rja&amp;uact=8&amp;ved=0ahUKEwj7mtrWs8nTAhVDXBQKHQgpB54QjRwIBw&amp;url=http://cerclearistote.com/de-quoi-le-concept-notion-terme-de-populisme-est-il-le-nom-par-jean-gerard-lapacherie/&amp;psig=AFQjCNEmqgjH97VGqbJlHlMwICvvXaElMQ&amp;ust=149354612505416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links.org.au/far-right-populism-morbid-symptom-of-our-time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gr/url?sa=i&amp;rct=j&amp;q=&amp;esrc=s&amp;source=images&amp;cd=&amp;ved=&amp;url=http://www.democraticaudit.com/2018/03/28/nativists-are-populists-and-not-liberals/&amp;psig=AOvVaw2Oaqq4Eu2ZBmxeyl7YDdy3&amp;ust=157506059412073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opendemocracy.net/en/5050/revealed-the-trump-linked-super-pac-working-behind-the-scenes-to-drive-europes-voters-to-the-far-right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gr/url?sa=i&amp;rct=j&amp;q=&amp;esrc=s&amp;source=images&amp;cd=&amp;ved=&amp;url=https://www.reuters.com/article/us-eu-election-economy/eu-vote-points-to-less-ambitious-euro-zone-integration-more-italy-budget-clashes-idUSKCN1SX1B3&amp;psig=AOvVaw09YoNS0S9JZZQz2SXRZ-to&amp;ust=1575058905972610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oogle.gr/url?sa=i&amp;rct=j&amp;q=&amp;esrc=s&amp;source=images&amp;cd=&amp;cad=rja&amp;uact=8&amp;ved=0ahUKEwjiu_X6w_fVAhWDXBoKHSN5B3oQjRwIBw&amp;url=https://daphnecaruanagalizia.com/2016/06/european-newspapers-warn-rise-populism-nationalism-wake-brexit-vote/&amp;psig=AFQjCNEYt6GpLhXXry0pgtFz4PKWN2_Ivw&amp;ust=150392727884370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hyperlink" Target="https://www.google.gr/url?sa=i&amp;rct=j&amp;q=&amp;esrc=s&amp;source=images&amp;cd=&amp;cad=rja&amp;uact=8&amp;ved=2ahUKEwiK8ZGR2KDdAhXKEVAKHcaEAw8QjRx6BAgBEAU&amp;url=https://www.dw.com/en/german-media-respond-to-new-rules-on-reporting-ethnicity-of-criminals/a-38251869&amp;psig=AOvVaw0zODqJ0VOaSTDg9awjxsYX&amp;ust=1536127747906679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ocraticaudit.com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thisdaylive.com/index.php/2019/08/30/xenophobia-nigerians-in-south-africa-storm-high-commission-in-protes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pmu.mah.se/nmict182group5/2018/11/01/right-wing-populism-1x1-use-your-social-medi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gr/url?sa=i&amp;rct=j&amp;q=&amp;esrc=s&amp;source=images&amp;cd=&amp;cad=rja&amp;uact=8&amp;ved=0ahUKEwiz1a3BvffVAhVMmBoKHdczB5AQjRwIBw&amp;url=https://www.123rf.com/stock-photo/populism.html&amp;psig=AFQjCNHoDA0hYuTKg_no3KRmklw02bzcQQ&amp;ust=15039250923927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en-US" dirty="0" smtClean="0"/>
              <a:t>Refugee / Migration Flows Old and New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2024"/>
            <a:ext cx="6400800" cy="83894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Migration and populist rhetoric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831992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Professor emerita Roy </a:t>
            </a:r>
            <a:r>
              <a:rPr lang="en-US" dirty="0" err="1" smtClean="0"/>
              <a:t>Panagiotopoulou</a:t>
            </a:r>
            <a:endParaRPr lang="en-US" dirty="0" smtClean="0"/>
          </a:p>
          <a:p>
            <a:r>
              <a:rPr lang="en-US" dirty="0" smtClean="0"/>
              <a:t>Department of Communication and Media Studies</a:t>
            </a:r>
          </a:p>
          <a:p>
            <a:r>
              <a:rPr lang="en-US" dirty="0" smtClean="0"/>
              <a:t>National and </a:t>
            </a:r>
            <a:r>
              <a:rPr lang="en-US" dirty="0" err="1" smtClean="0"/>
              <a:t>Kapodistrian</a:t>
            </a:r>
            <a:r>
              <a:rPr lang="en-US" dirty="0" smtClean="0"/>
              <a:t> University of Athens</a:t>
            </a:r>
          </a:p>
          <a:p>
            <a:r>
              <a:rPr lang="en-US" dirty="0" smtClean="0"/>
              <a:t>rpanag@media.uoa.gr</a:t>
            </a:r>
            <a:endParaRPr lang="en-US" dirty="0"/>
          </a:p>
        </p:txBody>
      </p:sp>
      <p:pic>
        <p:nvPicPr>
          <p:cNvPr id="5" name="Picture 2" descr="Is there a solution to the problem of mass migration? | The Japan Ti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26311"/>
            <a:ext cx="4068000" cy="28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1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57808"/>
            <a:ext cx="555496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Populism ideology : We vs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dangerous others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80119"/>
            <a:ext cx="8568952" cy="423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 smtClean="0"/>
              <a:t>Cas</a:t>
            </a:r>
            <a:r>
              <a:rPr lang="en-US" i="1" dirty="0" smtClean="0"/>
              <a:t> </a:t>
            </a:r>
            <a:r>
              <a:rPr lang="en-US" i="1" dirty="0" err="1" smtClean="0"/>
              <a:t>Mudde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2004: </a:t>
            </a:r>
            <a:r>
              <a:rPr lang="en-US" dirty="0"/>
              <a:t>543</a:t>
            </a:r>
            <a:r>
              <a:rPr lang="en-US" dirty="0" smtClean="0"/>
              <a:t>) defines populism as “</a:t>
            </a:r>
            <a:r>
              <a:rPr lang="en-US" b="1" i="1" dirty="0" smtClean="0">
                <a:solidFill>
                  <a:srgbClr val="C00000"/>
                </a:solidFill>
              </a:rPr>
              <a:t>ideology</a:t>
            </a:r>
            <a:r>
              <a:rPr lang="en-US" dirty="0" smtClean="0"/>
              <a:t> </a:t>
            </a:r>
            <a:r>
              <a:rPr lang="en-US" dirty="0"/>
              <a:t>which </a:t>
            </a:r>
            <a:r>
              <a:rPr lang="en-US" b="1" i="1" dirty="0">
                <a:solidFill>
                  <a:srgbClr val="C00000"/>
                </a:solidFill>
              </a:rPr>
              <a:t>pits a virtuous and homogeneous people against a set of elites and </a:t>
            </a:r>
            <a:r>
              <a:rPr lang="en-US" b="1" i="1" dirty="0" smtClean="0">
                <a:solidFill>
                  <a:srgbClr val="C00000"/>
                </a:solidFill>
              </a:rPr>
              <a:t>dangerous ‘</a:t>
            </a:r>
            <a:r>
              <a:rPr lang="en-US" b="1" i="1" dirty="0">
                <a:solidFill>
                  <a:srgbClr val="C00000"/>
                </a:solidFill>
              </a:rPr>
              <a:t>others’ </a:t>
            </a:r>
            <a:r>
              <a:rPr lang="en-US" dirty="0"/>
              <a:t>who are together depicted as depriving (or attempting to deprive) the </a:t>
            </a:r>
            <a:r>
              <a:rPr lang="en-US" dirty="0" smtClean="0"/>
              <a:t>sovereign people </a:t>
            </a:r>
            <a:r>
              <a:rPr lang="en-US" dirty="0"/>
              <a:t>of their rights, values, prosperity, identity and </a:t>
            </a:r>
            <a:r>
              <a:rPr lang="en-US" dirty="0" smtClean="0"/>
              <a:t>voice”. </a:t>
            </a:r>
          </a:p>
        </p:txBody>
      </p:sp>
      <p:pic>
        <p:nvPicPr>
          <p:cNvPr id="4" name="Picture 4" descr="Αποτέλεσμα εικόνας για populis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78"/>
            <a:ext cx="3056128" cy="25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Populism: theoretical approaches 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14075"/>
              </p:ext>
            </p:extLst>
          </p:nvPr>
        </p:nvGraphicFramePr>
        <p:xfrm>
          <a:off x="827584" y="1340768"/>
          <a:ext cx="7632848" cy="5218129"/>
        </p:xfrm>
        <a:graphic>
          <a:graphicData uri="http://schemas.openxmlformats.org/drawingml/2006/table">
            <a:tbl>
              <a:tblPr firstRow="1" firstCol="1" bandRow="1"/>
              <a:tblGrid>
                <a:gridCol w="179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Perspective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Main characteristics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Key theorists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Populism as an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ideology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Populism is an ideology that considers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society split into two homogeneous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groups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: the pure people vs. the corrupt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elite. However, it is a </a:t>
                      </a:r>
                      <a:r>
                        <a:rPr lang="en-US" sz="1300" i="1" dirty="0">
                          <a:solidFill>
                            <a:srgbClr val="C00000"/>
                          </a:solidFill>
                          <a:effectLst/>
                          <a:latin typeface="Avenir-BookOblique"/>
                          <a:ea typeface="Calibri"/>
                          <a:cs typeface="Avenir-BookOblique"/>
                        </a:rPr>
                        <a:t>thin</a:t>
                      </a:r>
                      <a:r>
                        <a:rPr lang="en-US" sz="1300" i="1" dirty="0">
                          <a:effectLst/>
                          <a:latin typeface="Avenir-BookOblique"/>
                          <a:ea typeface="Calibri"/>
                          <a:cs typeface="Avenir-BookOblique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ideology because it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lacks political consistency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 and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attaches itself to </a:t>
                      </a:r>
                      <a:r>
                        <a:rPr lang="en-US" sz="1300" i="1" dirty="0">
                          <a:solidFill>
                            <a:srgbClr val="C00000"/>
                          </a:solidFill>
                          <a:effectLst/>
                          <a:latin typeface="Avenir-BookOblique"/>
                          <a:ea typeface="Calibri"/>
                          <a:cs typeface="Avenir-BookOblique"/>
                        </a:rPr>
                        <a:t>thick</a:t>
                      </a:r>
                      <a:r>
                        <a:rPr lang="en-US" sz="1300" i="1" dirty="0">
                          <a:effectLst/>
                          <a:latin typeface="Avenir-BookOblique"/>
                          <a:ea typeface="Calibri"/>
                          <a:cs typeface="Avenir-BookOblique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ideologies like liberalism or socialism.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Cas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Mudde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Christóbal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Kaltwasser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Margaret </a:t>
                      </a: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Canovan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Populism as a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style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Populism is a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style of political representation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 that includes the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discursive content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 of what politicians say, as well as the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performative elements 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that accompany discourse, for example: rhetorical devices, gestures, staging, attire, accents, and mannerisms. Populists appeal to ‘the people’, talk or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act in unconventional ways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, and conjure a sense of crisis through political performances.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Benjamin Moffitt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Simon </a:t>
                      </a: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Tormey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Michael </a:t>
                      </a:r>
                      <a:r>
                        <a:rPr lang="en-US" sz="1300" dirty="0" err="1" smtClean="0">
                          <a:effectLst/>
                          <a:latin typeface="Avenir-Book"/>
                          <a:ea typeface="Calibri"/>
                          <a:cs typeface="Avenir-Book"/>
                        </a:rPr>
                        <a:t>Bossetta</a:t>
                      </a:r>
                      <a:endParaRPr lang="en-US" sz="1300" dirty="0" smtClean="0">
                        <a:effectLst/>
                        <a:latin typeface="Avenir-Book"/>
                        <a:ea typeface="Calibri"/>
                        <a:cs typeface="Avenir-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venir-Book"/>
                          <a:ea typeface="Calibri"/>
                          <a:cs typeface="Times New Roman"/>
                        </a:rPr>
                        <a:t>Yannis </a:t>
                      </a:r>
                      <a:r>
                        <a:rPr lang="en-US" sz="1300" dirty="0" err="1" smtClean="0">
                          <a:effectLst/>
                          <a:latin typeface="Avenir-Book"/>
                          <a:ea typeface="Calibri"/>
                          <a:cs typeface="Times New Roman"/>
                        </a:rPr>
                        <a:t>Stavrakakis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5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Populism: theoretical approaches II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32119"/>
              </p:ext>
            </p:extLst>
          </p:nvPr>
        </p:nvGraphicFramePr>
        <p:xfrm>
          <a:off x="827584" y="1700808"/>
          <a:ext cx="7344816" cy="4896544"/>
        </p:xfrm>
        <a:graphic>
          <a:graphicData uri="http://schemas.openxmlformats.org/drawingml/2006/table">
            <a:tbl>
              <a:tblPr firstRow="1" firstCol="1" bandRow="1"/>
              <a:tblGrid>
                <a:gridCol w="1904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Perspective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8" marR="4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Main characteristics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8" marR="4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Key theorists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8" marR="4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Populism as a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movement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8" marR="4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Populism is an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undemocratic movement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that primarily exists on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the right side 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of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the political spectrum. It is characterized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as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anti-pluralist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 in the sense that its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proponents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 see themselves as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the only representatives of the ‘true’ people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 and excludes those who do not belong to this category. Populism should be fought with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liberal democratic means.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8" marR="4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Jan-Werner Müller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Robert Jansen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8" marR="4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Populism as a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logic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8" marR="4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Populism is a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logic of articulation 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that unifies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political identities 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in </a:t>
                      </a: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equivalential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 chains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against a common adversary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. The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adversary is often known as ‘the elite’ or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‘the establishment’, but this is not a given.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Populism is </a:t>
                      </a:r>
                      <a:r>
                        <a:rPr lang="en-US" sz="1300" b="1" i="1" dirty="0">
                          <a:solidFill>
                            <a:srgbClr val="C00000"/>
                          </a:solidFill>
                          <a:effectLst/>
                          <a:latin typeface="Avenir-BookOblique"/>
                          <a:ea typeface="Calibri"/>
                          <a:cs typeface="Avenir-BookOblique"/>
                        </a:rPr>
                        <a:t>not</a:t>
                      </a:r>
                      <a:r>
                        <a:rPr lang="en-US" sz="1300" i="1" dirty="0">
                          <a:effectLst/>
                          <a:latin typeface="Avenir-BookOblique"/>
                          <a:ea typeface="Calibri"/>
                          <a:cs typeface="Avenir-BookOblique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a distinct trait of particular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movements or parties, but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an integral part of </a:t>
                      </a:r>
                      <a:r>
                        <a:rPr lang="en-US" sz="1300" i="1" dirty="0">
                          <a:solidFill>
                            <a:srgbClr val="C00000"/>
                          </a:solidFill>
                          <a:effectLst/>
                          <a:latin typeface="Avenir-BookOblique"/>
                          <a:ea typeface="Calibri"/>
                          <a:cs typeface="Avenir-BookOblique"/>
                        </a:rPr>
                        <a:t>all 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Avenir-Book"/>
                          <a:ea typeface="Calibri"/>
                          <a:cs typeface="Avenir-Book"/>
                        </a:rPr>
                        <a:t>political projects</a:t>
                      </a: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. As such, the end of populism coincides with the end of politics.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8" marR="4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Ernesto </a:t>
                      </a: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Laclau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Chantal </a:t>
                      </a: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Mouffe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venir-Book"/>
                          <a:ea typeface="Calibri"/>
                          <a:cs typeface="Avenir-Book"/>
                        </a:rPr>
                        <a:t>David </a:t>
                      </a:r>
                      <a:r>
                        <a:rPr lang="en-US" sz="1300" dirty="0" err="1">
                          <a:effectLst/>
                          <a:latin typeface="Avenir-Book"/>
                          <a:ea typeface="Calibri"/>
                          <a:cs typeface="Avenir-Book"/>
                        </a:rPr>
                        <a:t>Howarth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8" marR="4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1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92888" cy="9361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Contested times, contested definitions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main reason why there is no universal definition of populism is the fact that </a:t>
            </a:r>
            <a:r>
              <a:rPr lang="en-US" dirty="0" smtClean="0"/>
              <a:t>it manifests </a:t>
            </a:r>
            <a:r>
              <a:rPr lang="en-US" dirty="0"/>
              <a:t>itself differently depending on the </a:t>
            </a:r>
            <a:r>
              <a:rPr lang="en-US" b="1" i="1" dirty="0">
                <a:solidFill>
                  <a:srgbClr val="C00000"/>
                </a:solidFill>
              </a:rPr>
              <a:t>contextual </a:t>
            </a:r>
            <a:r>
              <a:rPr lang="en-US" b="1" i="1" dirty="0" smtClean="0">
                <a:solidFill>
                  <a:srgbClr val="C00000"/>
                </a:solidFill>
              </a:rPr>
              <a:t>conditions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some social and political phenomena of </a:t>
            </a:r>
            <a:r>
              <a:rPr lang="en-US" b="1" i="1" dirty="0" smtClean="0">
                <a:solidFill>
                  <a:srgbClr val="C00000"/>
                </a:solidFill>
              </a:rPr>
              <a:t>neoliberal policies</a:t>
            </a:r>
            <a:r>
              <a:rPr lang="en-US" b="1" i="1" dirty="0" smtClean="0"/>
              <a:t> </a:t>
            </a:r>
            <a:r>
              <a:rPr lang="en-US" dirty="0"/>
              <a:t>implemented </a:t>
            </a:r>
            <a:r>
              <a:rPr lang="en-US" dirty="0" smtClean="0"/>
              <a:t>in the EU have </a:t>
            </a:r>
            <a:r>
              <a:rPr lang="en-US" dirty="0"/>
              <a:t>become increasingly </a:t>
            </a:r>
            <a:r>
              <a:rPr lang="en-US" b="1" i="1" dirty="0">
                <a:solidFill>
                  <a:srgbClr val="C00000"/>
                </a:solidFill>
              </a:rPr>
              <a:t>unpopular</a:t>
            </a:r>
            <a:r>
              <a:rPr lang="en-US" dirty="0" smtClean="0"/>
              <a:t>, triggering </a:t>
            </a:r>
            <a:r>
              <a:rPr lang="en-US" b="1" i="1" dirty="0">
                <a:solidFill>
                  <a:srgbClr val="C00000"/>
                </a:solidFill>
              </a:rPr>
              <a:t>popular </a:t>
            </a:r>
            <a:r>
              <a:rPr lang="en-US" b="1" dirty="0">
                <a:solidFill>
                  <a:srgbClr val="C00000"/>
                </a:solidFill>
              </a:rPr>
              <a:t>mobilizations </a:t>
            </a:r>
            <a:r>
              <a:rPr lang="en-US" dirty="0"/>
              <a:t>that, in turn, </a:t>
            </a:r>
            <a:r>
              <a:rPr lang="en-US" b="1" dirty="0" smtClean="0">
                <a:solidFill>
                  <a:srgbClr val="C00000"/>
                </a:solidFill>
              </a:rPr>
              <a:t>are denounced </a:t>
            </a:r>
            <a:r>
              <a:rPr lang="en-US" b="1" dirty="0">
                <a:solidFill>
                  <a:srgbClr val="C00000"/>
                </a:solidFill>
              </a:rPr>
              <a:t>as </a:t>
            </a:r>
            <a:r>
              <a:rPr lang="en-US" b="1" i="1" dirty="0"/>
              <a:t>populist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European </a:t>
            </a:r>
            <a:r>
              <a:rPr lang="en-US" dirty="0" smtClean="0"/>
              <a:t>crisis seems </a:t>
            </a:r>
            <a:r>
              <a:rPr lang="en-US" dirty="0"/>
              <a:t>to intensify both the renewed appeal </a:t>
            </a:r>
            <a:r>
              <a:rPr lang="en-US" dirty="0" smtClean="0"/>
              <a:t>for empowering the ‘people’ and the complexity </a:t>
            </a:r>
            <a:r>
              <a:rPr lang="en-US" dirty="0"/>
              <a:t>of the various language games around </a:t>
            </a:r>
            <a:r>
              <a:rPr lang="en-US" dirty="0" smtClean="0"/>
              <a:t>the terms </a:t>
            </a:r>
            <a:r>
              <a:rPr lang="en-US" dirty="0"/>
              <a:t>“the people” and “populism</a:t>
            </a:r>
            <a:r>
              <a:rPr lang="en-US" dirty="0" smtClean="0"/>
              <a:t>.” (</a:t>
            </a:r>
            <a:r>
              <a:rPr lang="en-US" dirty="0" err="1" smtClean="0"/>
              <a:t>Stavrakakis</a:t>
            </a:r>
            <a:r>
              <a:rPr lang="en-US" dirty="0" smtClean="0"/>
              <a:t> 2014: 505).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4 reasons of the rise of populist parties in Europe 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Ruth </a:t>
            </a:r>
            <a:r>
              <a:rPr lang="en-US" sz="2300" dirty="0" err="1" smtClean="0"/>
              <a:t>Wodak</a:t>
            </a:r>
            <a:r>
              <a:rPr lang="en-US" sz="2300" dirty="0"/>
              <a:t> </a:t>
            </a:r>
            <a:r>
              <a:rPr lang="en-US" sz="2300" dirty="0" smtClean="0"/>
              <a:t>(2014) spoke </a:t>
            </a:r>
            <a:r>
              <a:rPr lang="en-US" sz="2300" dirty="0"/>
              <a:t>about </a:t>
            </a:r>
            <a:r>
              <a:rPr lang="en-US" sz="2300" dirty="0">
                <a:solidFill>
                  <a:srgbClr val="C00000"/>
                </a:solidFill>
              </a:rPr>
              <a:t>four</a:t>
            </a:r>
            <a:r>
              <a:rPr lang="en-US" sz="2300" dirty="0"/>
              <a:t> distinctive </a:t>
            </a:r>
            <a:r>
              <a:rPr lang="en-US" sz="2300" dirty="0">
                <a:solidFill>
                  <a:srgbClr val="C00000"/>
                </a:solidFill>
              </a:rPr>
              <a:t>reasons</a:t>
            </a:r>
            <a:r>
              <a:rPr lang="en-US" sz="2300" dirty="0"/>
              <a:t> that would explain their rise in different countries: 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"</a:t>
            </a:r>
            <a:r>
              <a:rPr lang="en-US" sz="2300" dirty="0"/>
              <a:t>Parties [that] gain support via an </a:t>
            </a:r>
            <a:r>
              <a:rPr lang="en-US" sz="2300" dirty="0">
                <a:solidFill>
                  <a:srgbClr val="C00000"/>
                </a:solidFill>
              </a:rPr>
              <a:t>ambivalent relationship with fascist and Nazi pasts</a:t>
            </a:r>
            <a:r>
              <a:rPr lang="en-US" sz="2300" dirty="0"/>
              <a:t>" (e.g., in Austria, Hungary, Italy, Romania, and France), 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parties </a:t>
            </a:r>
            <a:r>
              <a:rPr lang="en-US" sz="2300" dirty="0"/>
              <a:t>that "focus primarily on </a:t>
            </a:r>
            <a:r>
              <a:rPr lang="en-US" sz="2300" dirty="0">
                <a:solidFill>
                  <a:srgbClr val="C00000"/>
                </a:solidFill>
              </a:rPr>
              <a:t>a perceived threat from Islam</a:t>
            </a:r>
            <a:r>
              <a:rPr lang="en-US" sz="2300" dirty="0"/>
              <a:t>" (e.g., in the Netherlands, Denmark, Poland, Sweden, and Switzerland), 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parties </a:t>
            </a:r>
            <a:r>
              <a:rPr lang="en-US" sz="2300" dirty="0"/>
              <a:t>that "restrict their propaganda to </a:t>
            </a:r>
            <a:r>
              <a:rPr lang="en-US" sz="2300" dirty="0">
                <a:solidFill>
                  <a:srgbClr val="C00000"/>
                </a:solidFill>
              </a:rPr>
              <a:t>a perceived threat to their national identities from ethnic minorities</a:t>
            </a:r>
            <a:r>
              <a:rPr lang="en-US" sz="2300" dirty="0"/>
              <a:t>" (e.g., in Hungary, Greece, Italy, and the United Kingdom) and 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parties </a:t>
            </a:r>
            <a:r>
              <a:rPr lang="en-US" sz="2300" dirty="0"/>
              <a:t>that "</a:t>
            </a:r>
            <a:r>
              <a:rPr lang="en-US" sz="2300" dirty="0">
                <a:solidFill>
                  <a:srgbClr val="C00000"/>
                </a:solidFill>
              </a:rPr>
              <a:t>endorse a fundamentalist Christian conservative-reactionary agenda</a:t>
            </a:r>
            <a:r>
              <a:rPr lang="en-US" sz="2300" dirty="0"/>
              <a:t>" (e.g., in Poland, Romania and Bulgaria</a:t>
            </a:r>
            <a:r>
              <a:rPr lang="en-US" sz="2300" dirty="0" smtClean="0"/>
              <a:t>).”</a:t>
            </a:r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139286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36" y="116632"/>
            <a:ext cx="6383312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Populist parties are </a:t>
            </a:r>
            <a:r>
              <a:rPr lang="en-US" sz="3600" b="1" dirty="0" smtClean="0">
                <a:solidFill>
                  <a:srgbClr val="002060"/>
                </a:solidFill>
              </a:rPr>
              <a:t>not exclusively </a:t>
            </a:r>
            <a:r>
              <a:rPr lang="en-US" sz="3600" b="1" dirty="0">
                <a:solidFill>
                  <a:srgbClr val="002060"/>
                </a:solidFill>
              </a:rPr>
              <a:t>extreme right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 recent years, the dominant tendency in scholarly literature has been to identify and </a:t>
            </a:r>
            <a:r>
              <a:rPr lang="en-US" dirty="0" err="1"/>
              <a:t>analyse</a:t>
            </a:r>
            <a:r>
              <a:rPr lang="en-US" dirty="0"/>
              <a:t> the rise of populism in Western Europe as </a:t>
            </a:r>
            <a:r>
              <a:rPr lang="en-US" dirty="0">
                <a:solidFill>
                  <a:srgbClr val="C00000"/>
                </a:solidFill>
              </a:rPr>
              <a:t>a phenomenon exclusively of the Right </a:t>
            </a:r>
            <a:r>
              <a:rPr lang="en-US" dirty="0" smtClean="0"/>
              <a:t>(Betz </a:t>
            </a:r>
            <a:r>
              <a:rPr lang="en-US" dirty="0"/>
              <a:t>1994</a:t>
            </a:r>
            <a:r>
              <a:rPr lang="en-US" dirty="0" smtClean="0"/>
              <a:t>) stressing on issues</a:t>
            </a:r>
            <a:r>
              <a:rPr lang="en-US" dirty="0"/>
              <a:t>, such as </a:t>
            </a:r>
            <a:r>
              <a:rPr lang="en-US" dirty="0">
                <a:solidFill>
                  <a:srgbClr val="C00000"/>
                </a:solidFill>
              </a:rPr>
              <a:t>immigration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taxation</a:t>
            </a:r>
            <a:r>
              <a:rPr lang="en-US" dirty="0"/>
              <a:t>, which populists have sought to capitalize </a:t>
            </a:r>
            <a:r>
              <a:rPr lang="en-US" dirty="0" smtClean="0"/>
              <a:t>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populism is not exclusively connected with </a:t>
            </a:r>
            <a:r>
              <a:rPr lang="en-US" dirty="0"/>
              <a:t>the </a:t>
            </a:r>
            <a:r>
              <a:rPr lang="en-US" dirty="0" smtClean="0"/>
              <a:t>Right. </a:t>
            </a:r>
            <a:r>
              <a:rPr lang="en-US" dirty="0"/>
              <a:t>In fact, the claim that </a:t>
            </a:r>
            <a:r>
              <a:rPr lang="en-US" dirty="0">
                <a:solidFill>
                  <a:srgbClr val="C00000"/>
                </a:solidFill>
              </a:rPr>
              <a:t>the people </a:t>
            </a:r>
            <a:r>
              <a:rPr lang="en-US" dirty="0"/>
              <a:t>(however defined) are the only legitimate sovereign </a:t>
            </a:r>
            <a:r>
              <a:rPr lang="en-US" dirty="0">
                <a:solidFill>
                  <a:srgbClr val="C00000"/>
                </a:solidFill>
              </a:rPr>
              <a:t>and have been deprived of power can sit quite easily with leftist ideologies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Taguieff</a:t>
            </a:r>
            <a:r>
              <a:rPr lang="en-US" dirty="0" smtClean="0"/>
              <a:t> </a:t>
            </a:r>
            <a:r>
              <a:rPr lang="en-US" dirty="0"/>
              <a:t>(2002: 84), </a:t>
            </a:r>
            <a:r>
              <a:rPr lang="en-US" dirty="0" smtClean="0"/>
              <a:t>consider populism </a:t>
            </a:r>
            <a:r>
              <a:rPr lang="en-US" dirty="0"/>
              <a:t>as being highly compatible ‘not only with any political ideology </a:t>
            </a:r>
            <a:r>
              <a:rPr lang="en-US" dirty="0" smtClean="0"/>
              <a:t>(Left </a:t>
            </a:r>
            <a:r>
              <a:rPr lang="en-US" dirty="0"/>
              <a:t>or Right, reactionary or progressive, reformist or revolutionary) and any economic programme (from state-planned to neoliberal), but also with </a:t>
            </a:r>
            <a:r>
              <a:rPr lang="en-US" dirty="0">
                <a:solidFill>
                  <a:srgbClr val="C00000"/>
                </a:solidFill>
              </a:rPr>
              <a:t>diverse social bases and diverse types of </a:t>
            </a:r>
            <a:r>
              <a:rPr lang="en-US" dirty="0" smtClean="0">
                <a:solidFill>
                  <a:srgbClr val="C00000"/>
                </a:solidFill>
              </a:rPr>
              <a:t>regime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Power to the people - Marian Blo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-27384"/>
            <a:ext cx="2340000" cy="13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Who is ‘the people’?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b="1" dirty="0" smtClean="0">
                <a:solidFill>
                  <a:srgbClr val="C00000"/>
                </a:solidFill>
              </a:rPr>
              <a:t>The people</a:t>
            </a:r>
            <a:r>
              <a:rPr lang="en-US" dirty="0" smtClean="0"/>
              <a:t>’ </a:t>
            </a:r>
            <a:r>
              <a:rPr lang="en-US" dirty="0"/>
              <a:t>refers to the </a:t>
            </a:r>
            <a:r>
              <a:rPr lang="en-US" b="1" i="1" dirty="0">
                <a:solidFill>
                  <a:srgbClr val="C00000"/>
                </a:solidFill>
              </a:rPr>
              <a:t>totality of a given political communit</a:t>
            </a:r>
            <a:r>
              <a:rPr lang="en-US" b="1" dirty="0">
                <a:solidFill>
                  <a:srgbClr val="C00000"/>
                </a:solidFill>
              </a:rPr>
              <a:t>y</a:t>
            </a:r>
            <a:r>
              <a:rPr lang="en-US" dirty="0"/>
              <a:t>, to the </a:t>
            </a:r>
            <a:r>
              <a:rPr lang="en-US" b="1" i="1" dirty="0">
                <a:solidFill>
                  <a:srgbClr val="C00000"/>
                </a:solidFill>
              </a:rPr>
              <a:t>citizenry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as a unitary political body (</a:t>
            </a:r>
            <a:r>
              <a:rPr lang="en-US" dirty="0" smtClean="0"/>
              <a:t>e.g. </a:t>
            </a:r>
            <a:r>
              <a:rPr lang="en-US" dirty="0"/>
              <a:t>constitutional references to “We, the people”), and, at the same time, designates “</a:t>
            </a:r>
            <a:r>
              <a:rPr lang="en-US" b="1" i="1" dirty="0">
                <a:solidFill>
                  <a:srgbClr val="C00000"/>
                </a:solidFill>
              </a:rPr>
              <a:t>the poor</a:t>
            </a:r>
            <a:r>
              <a:rPr lang="en-US" dirty="0"/>
              <a:t>, the </a:t>
            </a:r>
            <a:r>
              <a:rPr lang="en-US" b="1" i="1" dirty="0">
                <a:solidFill>
                  <a:srgbClr val="C00000"/>
                </a:solidFill>
              </a:rPr>
              <a:t>disinherited</a:t>
            </a:r>
            <a:r>
              <a:rPr lang="en-US" dirty="0"/>
              <a:t>, and the </a:t>
            </a:r>
            <a:r>
              <a:rPr lang="en-US" b="1" i="1" dirty="0">
                <a:solidFill>
                  <a:srgbClr val="C00000"/>
                </a:solidFill>
              </a:rPr>
              <a:t>excluded</a:t>
            </a:r>
            <a:r>
              <a:rPr lang="en-US" dirty="0" smtClean="0"/>
              <a:t>”; the marginalized </a:t>
            </a:r>
            <a:r>
              <a:rPr lang="en-US" dirty="0"/>
              <a:t>from political participation, excluded from the enjoyment of political rights and socioeconomic </a:t>
            </a:r>
            <a:r>
              <a:rPr lang="en-US" dirty="0" smtClean="0"/>
              <a:t>rewards and public life. </a:t>
            </a:r>
            <a:r>
              <a:rPr lang="en-US" dirty="0"/>
              <a:t>Simply put, </a:t>
            </a:r>
            <a:r>
              <a:rPr lang="en-US" b="1" i="1" dirty="0">
                <a:solidFill>
                  <a:srgbClr val="C00000"/>
                </a:solidFill>
              </a:rPr>
              <a:t>‘the people’ is simultaneously part and </a:t>
            </a:r>
            <a:r>
              <a:rPr lang="en-US" b="1" i="1" dirty="0" smtClean="0">
                <a:solidFill>
                  <a:srgbClr val="C00000"/>
                </a:solidFill>
              </a:rPr>
              <a:t>whole</a:t>
            </a:r>
            <a:r>
              <a:rPr lang="en-US" b="1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Stavrakakis</a:t>
            </a:r>
            <a:r>
              <a:rPr lang="en-US" dirty="0" smtClean="0"/>
              <a:t> 2014).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Political </a:t>
            </a:r>
            <a:r>
              <a:rPr lang="en-US" dirty="0"/>
              <a:t>battles between the 'us and them' of populist politics </a:t>
            </a:r>
            <a:r>
              <a:rPr lang="en-US" dirty="0" smtClean="0"/>
              <a:t>involve struggles </a:t>
            </a:r>
            <a:r>
              <a:rPr lang="en-US" dirty="0"/>
              <a:t>to </a:t>
            </a:r>
            <a:r>
              <a:rPr lang="en-US" b="1" i="1" dirty="0" smtClean="0">
                <a:solidFill>
                  <a:srgbClr val="C00000"/>
                </a:solidFill>
              </a:rPr>
              <a:t>determine the </a:t>
            </a:r>
            <a:r>
              <a:rPr lang="en-US" b="1" i="1" dirty="0">
                <a:solidFill>
                  <a:srgbClr val="C00000"/>
                </a:solidFill>
              </a:rPr>
              <a:t>divides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constitute </a:t>
            </a:r>
            <a:r>
              <a:rPr lang="en-US" b="1" i="1" dirty="0">
                <a:solidFill>
                  <a:srgbClr val="C00000"/>
                </a:solidFill>
              </a:rPr>
              <a:t>populist identities</a:t>
            </a:r>
            <a:r>
              <a:rPr lang="en-US" dirty="0" smtClean="0"/>
              <a:t>, and </a:t>
            </a:r>
            <a:r>
              <a:rPr lang="en-US" b="1" i="1" dirty="0">
                <a:solidFill>
                  <a:srgbClr val="C00000"/>
                </a:solidFill>
              </a:rPr>
              <a:t>set up new political frontiers</a:t>
            </a:r>
            <a:r>
              <a:rPr lang="en-US" dirty="0"/>
              <a:t>.</a:t>
            </a:r>
          </a:p>
        </p:txBody>
      </p:sp>
      <p:pic>
        <p:nvPicPr>
          <p:cNvPr id="5122" name="Picture 2" descr="Αποτέλεσμα εικόνας για populis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4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Us vs </a:t>
            </a:r>
            <a:r>
              <a:rPr lang="en-US" sz="3600" b="1" dirty="0">
                <a:solidFill>
                  <a:srgbClr val="002060"/>
                </a:solidFill>
              </a:rPr>
              <a:t>them: Regarding migrant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For right-wing populists, </a:t>
            </a:r>
            <a:r>
              <a:rPr lang="en-US" dirty="0" smtClean="0">
                <a:solidFill>
                  <a:srgbClr val="C00000"/>
                </a:solidFill>
              </a:rPr>
              <a:t>immigration</a:t>
            </a:r>
            <a:r>
              <a:rPr lang="en-US" dirty="0" smtClean="0"/>
              <a:t> is not simply a question of economic competition but it constitutes </a:t>
            </a:r>
            <a:r>
              <a:rPr lang="en-US" dirty="0" smtClean="0">
                <a:solidFill>
                  <a:srgbClr val="C00000"/>
                </a:solidFill>
              </a:rPr>
              <a:t>a threat</a:t>
            </a:r>
            <a:r>
              <a:rPr lang="en-US" dirty="0" smtClean="0"/>
              <a:t> against the presumed (constructed) </a:t>
            </a:r>
            <a:r>
              <a:rPr lang="en-US" dirty="0" smtClean="0">
                <a:solidFill>
                  <a:srgbClr val="C00000"/>
                </a:solidFill>
              </a:rPr>
              <a:t>identity</a:t>
            </a:r>
            <a:r>
              <a:rPr lang="en-US" dirty="0" smtClean="0"/>
              <a:t> of the people and their </a:t>
            </a:r>
            <a:r>
              <a:rPr lang="en-US" dirty="0" smtClean="0">
                <a:solidFill>
                  <a:srgbClr val="C00000"/>
                </a:solidFill>
              </a:rPr>
              <a:t>traditional values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Again, </a:t>
            </a:r>
            <a:r>
              <a:rPr lang="en-US" dirty="0" smtClean="0">
                <a:solidFill>
                  <a:srgbClr val="C00000"/>
                </a:solidFill>
              </a:rPr>
              <a:t>the principle of “othering”</a:t>
            </a:r>
            <a:r>
              <a:rPr lang="en-US" dirty="0" smtClean="0"/>
              <a:t>, of constructing and highlighting an antagonism of “us versus them”, </a:t>
            </a:r>
            <a:r>
              <a:rPr lang="en-US" dirty="0" smtClean="0">
                <a:solidFill>
                  <a:srgbClr val="C00000"/>
                </a:solidFill>
              </a:rPr>
              <a:t>is uniformly applied by right-wing populists</a:t>
            </a:r>
            <a:r>
              <a:rPr lang="en-US" dirty="0" smtClean="0"/>
              <a:t>, but the definition of “the other” varies pursuant to nationally specific conditions (Greven 2016).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The more Western democracies turn to despotic, oligarchic forms of governance, the more is populism likely to ﬁgure as a suitable vehicle for a sought after re-democratization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5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768752" cy="106613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Anxieties, threats and fears surround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the ‘common people’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Socio-political challenges raise concern regarding the migration flows. Populist rhetoric is based on </a:t>
            </a:r>
            <a:r>
              <a:rPr lang="en-US" dirty="0" smtClean="0">
                <a:solidFill>
                  <a:srgbClr val="C00000"/>
                </a:solidFill>
              </a:rPr>
              <a:t>social inequalities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uncertainties</a:t>
            </a:r>
            <a:r>
              <a:rPr lang="en-US" dirty="0" smtClean="0"/>
              <a:t> in many domains of life. Thus </a:t>
            </a:r>
            <a:r>
              <a:rPr lang="en-US" dirty="0" smtClean="0">
                <a:solidFill>
                  <a:srgbClr val="C00000"/>
                </a:solidFill>
              </a:rPr>
              <a:t>populist media</a:t>
            </a:r>
            <a:r>
              <a:rPr lang="en-US" dirty="0" smtClean="0"/>
              <a:t> attract specific audiences and </a:t>
            </a:r>
            <a:r>
              <a:rPr lang="en-US" dirty="0" smtClean="0">
                <a:solidFill>
                  <a:srgbClr val="C00000"/>
                </a:solidFill>
              </a:rPr>
              <a:t>adapt their narratives to specific contents </a:t>
            </a:r>
            <a:r>
              <a:rPr lang="en-US" dirty="0" smtClean="0"/>
              <a:t>such as enhancing all kind of fears.</a:t>
            </a:r>
          </a:p>
          <a:p>
            <a:pPr marL="0" indent="0">
              <a:buNone/>
            </a:pPr>
            <a:r>
              <a:rPr lang="en-US" dirty="0" smtClean="0"/>
              <a:t>Fear of: </a:t>
            </a:r>
          </a:p>
          <a:p>
            <a:r>
              <a:rPr lang="en-US" dirty="0" smtClean="0"/>
              <a:t>Losing one’s job</a:t>
            </a:r>
          </a:p>
          <a:p>
            <a:r>
              <a:rPr lang="en-US" dirty="0" smtClean="0"/>
              <a:t>‘Strangers’ (i.e. migrants internal or international)</a:t>
            </a:r>
          </a:p>
          <a:p>
            <a:r>
              <a:rPr lang="en-US" dirty="0" smtClean="0"/>
              <a:t>Losing national autonomy, or identity</a:t>
            </a:r>
          </a:p>
          <a:p>
            <a:r>
              <a:rPr lang="en-US" dirty="0" smtClean="0"/>
              <a:t>Losing old traditions and values</a:t>
            </a:r>
          </a:p>
          <a:p>
            <a:r>
              <a:rPr lang="en-US" dirty="0" smtClean="0"/>
              <a:t>Climate change and pollution</a:t>
            </a:r>
          </a:p>
          <a:p>
            <a:r>
              <a:rPr lang="en-US" dirty="0" smtClean="0"/>
              <a:t>Disappointment or even disgust with mainstream politics and parties</a:t>
            </a:r>
          </a:p>
          <a:p>
            <a:r>
              <a:rPr lang="en-US" dirty="0" smtClean="0"/>
              <a:t>Anger about growing gap between rich and poor</a:t>
            </a:r>
          </a:p>
          <a:p>
            <a:r>
              <a:rPr lang="en-US" dirty="0" smtClean="0"/>
              <a:t>Disgust for lack of transparency in political decisions and corruption.</a:t>
            </a:r>
          </a:p>
          <a:p>
            <a:endParaRPr lang="en-US" dirty="0"/>
          </a:p>
        </p:txBody>
      </p:sp>
      <p:pic>
        <p:nvPicPr>
          <p:cNvPr id="2050" name="Picture 2" descr="Science communicators intimidated: researchers&amp;#39; freedom of expression and  the rise of authoritarian popul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4117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01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Representation of migrants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Community</a:t>
            </a:r>
            <a:r>
              <a:rPr lang="en-US" dirty="0" smtClean="0"/>
              <a:t> </a:t>
            </a:r>
            <a:r>
              <a:rPr lang="en-US" dirty="0"/>
              <a:t>is a place where </a:t>
            </a:r>
            <a:r>
              <a:rPr lang="en-US" dirty="0" smtClean="0"/>
              <a:t>‘it </a:t>
            </a:r>
            <a:r>
              <a:rPr lang="en-US" dirty="0"/>
              <a:t>is crystal-clear who is “one of us” and who is not, there is no muddle and no cause for confusion’ (Bauman, 2001: 12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contrast, </a:t>
            </a:r>
            <a:r>
              <a:rPr lang="en-US" dirty="0">
                <a:solidFill>
                  <a:srgbClr val="C00000"/>
                </a:solidFill>
              </a:rPr>
              <a:t>the enemies of the people</a:t>
            </a:r>
            <a:r>
              <a:rPr lang="en-US" dirty="0"/>
              <a:t> − the elites and ‘others’ </a:t>
            </a:r>
            <a:r>
              <a:rPr lang="en-US" dirty="0" smtClean="0"/>
              <a:t>like immigrants– </a:t>
            </a:r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neither homogeneous nor virtuous</a:t>
            </a:r>
            <a:r>
              <a:rPr lang="en-US" dirty="0"/>
              <a:t>. Rather, they are accused of </a:t>
            </a:r>
            <a:r>
              <a:rPr lang="en-US" dirty="0">
                <a:solidFill>
                  <a:srgbClr val="C00000"/>
                </a:solidFill>
              </a:rPr>
              <a:t>conspiring together against the people</a:t>
            </a:r>
            <a:r>
              <a:rPr lang="en-US" dirty="0"/>
              <a:t>, who are depicted as being under siege from above by the elites and from below by a range of dangerous others.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Recently, </a:t>
            </a:r>
            <a:r>
              <a:rPr lang="en-US" dirty="0" smtClean="0">
                <a:solidFill>
                  <a:srgbClr val="C00000"/>
                </a:solidFill>
              </a:rPr>
              <a:t>immigrants make the most salient ‘enemy’ </a:t>
            </a:r>
            <a:r>
              <a:rPr lang="en-US" dirty="0" smtClean="0"/>
              <a:t>with few possibilities to tolerate their presence in some host countries, not to mention their social integration.  </a:t>
            </a:r>
            <a:endParaRPr lang="en-US" dirty="0"/>
          </a:p>
        </p:txBody>
      </p:sp>
      <p:pic>
        <p:nvPicPr>
          <p:cNvPr id="2052" name="Picture 4" descr="Migration Advisory Services - Welcome Center Germa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4"/>
            <a:ext cx="2267496" cy="15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0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Structure of presentation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Populism (definitions, characteristics)</a:t>
            </a:r>
          </a:p>
          <a:p>
            <a:r>
              <a:rPr lang="en-US" dirty="0" smtClean="0"/>
              <a:t>EU and the rise of populist parties</a:t>
            </a:r>
          </a:p>
          <a:p>
            <a:r>
              <a:rPr lang="en-US" dirty="0" smtClean="0"/>
              <a:t>Populism and Media coverage of migration policies</a:t>
            </a:r>
          </a:p>
        </p:txBody>
      </p:sp>
    </p:spTree>
    <p:extLst>
      <p:ext uri="{BB962C8B-B14F-4D97-AF65-F5344CB8AC3E}">
        <p14:creationId xmlns:p14="http://schemas.microsoft.com/office/powerpoint/2010/main" val="36175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Facebook </a:t>
            </a:r>
            <a:r>
              <a:rPr lang="en-US" sz="3200" b="1" dirty="0" smtClean="0">
                <a:solidFill>
                  <a:srgbClr val="002060"/>
                </a:solidFill>
              </a:rPr>
              <a:t>fueled anti-refugee attacks </a:t>
            </a:r>
            <a:r>
              <a:rPr lang="en-US" sz="3200" b="1" dirty="0">
                <a:solidFill>
                  <a:srgbClr val="002060"/>
                </a:solidFill>
              </a:rPr>
              <a:t>in Germany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According to an article in NYT (21.8.2018) a study in </a:t>
            </a:r>
            <a:r>
              <a:rPr lang="en-US" dirty="0" err="1" smtClean="0"/>
              <a:t>Altena</a:t>
            </a:r>
            <a:r>
              <a:rPr lang="en-US" dirty="0" smtClean="0"/>
              <a:t> (a small country town of 3000 inhabitants) with a frequent Facebook use gave the following findings: </a:t>
            </a:r>
          </a:p>
          <a:p>
            <a:r>
              <a:rPr lang="en-US" dirty="0" err="1" smtClean="0"/>
              <a:t>Altena</a:t>
            </a:r>
            <a:r>
              <a:rPr lang="en-US" dirty="0" smtClean="0"/>
              <a:t> </a:t>
            </a:r>
            <a:r>
              <a:rPr lang="en-US" dirty="0"/>
              <a:t>exemplifies a phenomenon </a:t>
            </a:r>
            <a:r>
              <a:rPr lang="en-US" dirty="0" smtClean="0"/>
              <a:t>long suspected </a:t>
            </a:r>
            <a:r>
              <a:rPr lang="en-US" dirty="0"/>
              <a:t>by researchers who study Facebook: that the platform makes communities </a:t>
            </a:r>
            <a:r>
              <a:rPr lang="en-US" dirty="0">
                <a:solidFill>
                  <a:srgbClr val="C00000"/>
                </a:solidFill>
              </a:rPr>
              <a:t>more prone to racial violence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Social </a:t>
            </a:r>
            <a:r>
              <a:rPr lang="en-US" dirty="0">
                <a:solidFill>
                  <a:srgbClr val="C00000"/>
                </a:solidFill>
              </a:rPr>
              <a:t>media </a:t>
            </a:r>
            <a:r>
              <a:rPr lang="en-US" dirty="0" smtClean="0">
                <a:solidFill>
                  <a:srgbClr val="C00000"/>
                </a:solidFill>
              </a:rPr>
              <a:t>scramble </a:t>
            </a:r>
            <a:r>
              <a:rPr lang="en-US" dirty="0">
                <a:solidFill>
                  <a:srgbClr val="C00000"/>
                </a:solidFill>
              </a:rPr>
              <a:t>users’ perceptions</a:t>
            </a:r>
            <a:r>
              <a:rPr lang="en-US" dirty="0"/>
              <a:t> of outsiders, of reality, even of right and wrong</a:t>
            </a:r>
            <a:r>
              <a:rPr lang="en-US" dirty="0" smtClean="0"/>
              <a:t>.</a:t>
            </a:r>
          </a:p>
          <a:p>
            <a:r>
              <a:rPr lang="en-US" dirty="0"/>
              <a:t>Some posts appeared to come from </a:t>
            </a:r>
            <a:r>
              <a:rPr lang="en-US" dirty="0">
                <a:solidFill>
                  <a:srgbClr val="C00000"/>
                </a:solidFill>
              </a:rPr>
              <a:t>outsiders</a:t>
            </a:r>
            <a:r>
              <a:rPr lang="en-US" dirty="0"/>
              <a:t>, joined by a handful of locals. Over time, their </a:t>
            </a:r>
            <a:r>
              <a:rPr lang="en-US" dirty="0">
                <a:solidFill>
                  <a:srgbClr val="C00000"/>
                </a:solidFill>
              </a:rPr>
              <a:t>anger proved infectious, dominating the </a:t>
            </a:r>
            <a:r>
              <a:rPr lang="en-US" dirty="0" smtClean="0">
                <a:solidFill>
                  <a:srgbClr val="C00000"/>
                </a:solidFill>
              </a:rPr>
              <a:t>local public opinion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algorithm</a:t>
            </a:r>
            <a:r>
              <a:rPr lang="en-US" dirty="0" smtClean="0"/>
              <a:t> used by Facebook is </a:t>
            </a:r>
            <a:r>
              <a:rPr lang="en-US" dirty="0"/>
              <a:t>built around a core mission: </a:t>
            </a:r>
            <a:r>
              <a:rPr lang="en-US" dirty="0">
                <a:solidFill>
                  <a:srgbClr val="C00000"/>
                </a:solidFill>
              </a:rPr>
              <a:t>promote content that will maximize user engagement</a:t>
            </a:r>
            <a:r>
              <a:rPr lang="en-US" dirty="0"/>
              <a:t>. </a:t>
            </a:r>
            <a:r>
              <a:rPr lang="en-US" b="1" dirty="0">
                <a:solidFill>
                  <a:srgbClr val="C00000"/>
                </a:solidFill>
              </a:rPr>
              <a:t>Posts that tap into negative, primal emotions like anger or fear, </a:t>
            </a:r>
            <a:r>
              <a:rPr lang="en-US" b="1" dirty="0" smtClean="0">
                <a:solidFill>
                  <a:srgbClr val="C00000"/>
                </a:solidFill>
              </a:rPr>
              <a:t>perform </a:t>
            </a:r>
            <a:r>
              <a:rPr lang="en-US" b="1" dirty="0">
                <a:solidFill>
                  <a:srgbClr val="C00000"/>
                </a:solidFill>
              </a:rPr>
              <a:t>best and so proliferate</a:t>
            </a:r>
            <a:r>
              <a:rPr lang="en-US" dirty="0" smtClean="0"/>
              <a:t>. That </a:t>
            </a:r>
            <a:r>
              <a:rPr lang="en-US" dirty="0"/>
              <a:t>is how </a:t>
            </a:r>
            <a:r>
              <a:rPr lang="en-US" dirty="0">
                <a:solidFill>
                  <a:srgbClr val="C00000"/>
                </a:solidFill>
              </a:rPr>
              <a:t>anti-refugee sentiment </a:t>
            </a:r>
            <a:r>
              <a:rPr lang="en-US" dirty="0"/>
              <a:t>— which combines fear of social change with us-versus-them rallying cries, two powerful forces on the algorithm — </a:t>
            </a:r>
            <a:r>
              <a:rPr lang="en-US" dirty="0">
                <a:solidFill>
                  <a:srgbClr val="C00000"/>
                </a:solidFill>
              </a:rPr>
              <a:t>can seem unusually common on Facebook</a:t>
            </a:r>
            <a:r>
              <a:rPr lang="en-US" dirty="0"/>
              <a:t>, even in </a:t>
            </a:r>
            <a:r>
              <a:rPr lang="en-US" dirty="0" smtClean="0"/>
              <a:t> </a:t>
            </a:r>
            <a:r>
              <a:rPr lang="en-US" dirty="0"/>
              <a:t>pro-refugee </a:t>
            </a:r>
            <a:r>
              <a:rPr lang="en-US" dirty="0" smtClean="0"/>
              <a:t>communities.</a:t>
            </a:r>
            <a:endParaRPr lang="en-US" dirty="0"/>
          </a:p>
          <a:p>
            <a:pPr fontAlgn="base"/>
            <a:r>
              <a:rPr lang="en-US" dirty="0" smtClean="0"/>
              <a:t>Even </a:t>
            </a:r>
            <a:r>
              <a:rPr lang="en-US" dirty="0"/>
              <a:t>if only a </a:t>
            </a:r>
            <a:r>
              <a:rPr lang="en-US" dirty="0">
                <a:solidFill>
                  <a:srgbClr val="C00000"/>
                </a:solidFill>
              </a:rPr>
              <a:t>minority</a:t>
            </a:r>
            <a:r>
              <a:rPr lang="en-US" dirty="0"/>
              <a:t> of users express vehement anti-refugee </a:t>
            </a:r>
            <a:r>
              <a:rPr lang="en-US" dirty="0">
                <a:solidFill>
                  <a:srgbClr val="C00000"/>
                </a:solidFill>
              </a:rPr>
              <a:t>views, once they dominate the newsfeed, this can have consequences for everyone else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People instinctively conform to their community’s social norms, which are normally a brake on bad behavior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https://</a:t>
            </a:r>
            <a:r>
              <a:rPr lang="en-US" dirty="0" smtClean="0"/>
              <a:t>www.nytimes.com/2018/08/21/world/europe/facebook-refugee-attacks-germany.html)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0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EU and the rise of populist parties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Image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4" y="1739232"/>
            <a:ext cx="6096000" cy="40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65304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Supporters of France's far-right National Rally party celebrate in Paris on May 26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3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C00000"/>
                </a:solidFill>
              </a:rPr>
              <a:t>Right-wing </a:t>
            </a:r>
            <a:r>
              <a:rPr lang="en-US" dirty="0">
                <a:solidFill>
                  <a:srgbClr val="C00000"/>
                </a:solidFill>
              </a:rPr>
              <a:t>extremism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C00000"/>
                </a:solidFill>
              </a:rPr>
              <a:t>Euroscepticism</a:t>
            </a:r>
            <a:r>
              <a:rPr lang="en-US" dirty="0"/>
              <a:t> are </a:t>
            </a:r>
            <a:r>
              <a:rPr lang="en-US" dirty="0" smtClean="0">
                <a:solidFill>
                  <a:srgbClr val="C00000"/>
                </a:solidFill>
              </a:rPr>
              <a:t>not new </a:t>
            </a:r>
            <a:r>
              <a:rPr lang="en-US" dirty="0"/>
              <a:t>terms in post-war European history. </a:t>
            </a:r>
            <a:endParaRPr lang="en-US" dirty="0" smtClean="0"/>
          </a:p>
          <a:p>
            <a:pPr>
              <a:buClr>
                <a:srgbClr val="002060"/>
              </a:buClr>
            </a:pPr>
            <a:r>
              <a:rPr lang="en-US" dirty="0" smtClean="0"/>
              <a:t>The </a:t>
            </a:r>
            <a:r>
              <a:rPr lang="en-US" dirty="0"/>
              <a:t>recent escalation of the migration crisis </a:t>
            </a:r>
            <a:r>
              <a:rPr lang="en-US" dirty="0" smtClean="0"/>
              <a:t>has </a:t>
            </a:r>
            <a:r>
              <a:rPr lang="en-US" dirty="0"/>
              <a:t>become a very serious and sinister driving force for far right wing </a:t>
            </a:r>
            <a:r>
              <a:rPr lang="en-US" dirty="0" smtClean="0"/>
              <a:t>parties. </a:t>
            </a:r>
          </a:p>
          <a:p>
            <a:pPr>
              <a:buClr>
                <a:srgbClr val="002060"/>
              </a:buClr>
            </a:pPr>
            <a:r>
              <a:rPr lang="en-US" dirty="0" smtClean="0"/>
              <a:t>After </a:t>
            </a:r>
            <a:r>
              <a:rPr lang="en-US" dirty="0"/>
              <a:t>WWII extreme right parties witnessed a significant </a:t>
            </a:r>
            <a:r>
              <a:rPr lang="en-US" dirty="0">
                <a:solidFill>
                  <a:srgbClr val="C00000"/>
                </a:solidFill>
              </a:rPr>
              <a:t>decline</a:t>
            </a:r>
            <a:r>
              <a:rPr lang="en-US" dirty="0"/>
              <a:t> in their popularity in Europe. They started to </a:t>
            </a:r>
            <a:r>
              <a:rPr lang="en-US" dirty="0">
                <a:solidFill>
                  <a:srgbClr val="C00000"/>
                </a:solidFill>
              </a:rPr>
              <a:t>evolve</a:t>
            </a:r>
            <a:r>
              <a:rPr lang="en-US" dirty="0"/>
              <a:t> into the contemporary political power in the end of the </a:t>
            </a:r>
            <a:r>
              <a:rPr lang="en-US" dirty="0">
                <a:solidFill>
                  <a:srgbClr val="C00000"/>
                </a:solidFill>
              </a:rPr>
              <a:t>1980s as </a:t>
            </a:r>
            <a:r>
              <a:rPr lang="en-US" dirty="0" smtClean="0">
                <a:solidFill>
                  <a:srgbClr val="C00000"/>
                </a:solidFill>
              </a:rPr>
              <a:t>anti-globalist</a:t>
            </a:r>
            <a:r>
              <a:rPr lang="en-US" dirty="0">
                <a:solidFill>
                  <a:srgbClr val="C00000"/>
                </a:solidFill>
              </a:rPr>
              <a:t>, anti-immigrant movements</a:t>
            </a:r>
            <a:r>
              <a:rPr lang="en-US" dirty="0"/>
              <a:t>.</a:t>
            </a:r>
          </a:p>
          <a:p>
            <a:pPr>
              <a:buClr>
                <a:srgbClr val="002060"/>
              </a:buClr>
            </a:pPr>
            <a:r>
              <a:rPr lang="en-US" dirty="0" smtClean="0"/>
              <a:t>Far </a:t>
            </a:r>
            <a:r>
              <a:rPr lang="en-US" dirty="0"/>
              <a:t>right parties did well in the </a:t>
            </a:r>
            <a:r>
              <a:rPr lang="en-US" dirty="0" smtClean="0"/>
              <a:t>European </a:t>
            </a:r>
            <a:r>
              <a:rPr lang="en-US" dirty="0"/>
              <a:t>Parliament (EP) elections in </a:t>
            </a:r>
            <a:r>
              <a:rPr lang="en-US" dirty="0" smtClean="0"/>
              <a:t>2014</a:t>
            </a:r>
            <a:r>
              <a:rPr lang="el-GR" dirty="0" smtClean="0"/>
              <a:t>,</a:t>
            </a:r>
            <a:r>
              <a:rPr lang="en-US" dirty="0" smtClean="0"/>
              <a:t> 2019 and 2024. </a:t>
            </a: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trend to vote far right parties among the European Union (EU) countries is constantly increasing</a:t>
            </a:r>
            <a:r>
              <a:rPr lang="en-US" dirty="0"/>
              <a:t>. 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5497" y="553750"/>
            <a:ext cx="57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The rise of extreme-right parties</a:t>
            </a:r>
          </a:p>
        </p:txBody>
      </p:sp>
      <p:pic>
        <p:nvPicPr>
          <p:cNvPr id="15362" name="Picture 2" descr="Αποτέλεσμα εικόνας για EU unit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-27385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8582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Increase of far right parties in EU for first time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84984"/>
            <a:ext cx="8784976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Right-wing </a:t>
            </a:r>
            <a:r>
              <a:rPr lang="en-US" sz="2100" dirty="0"/>
              <a:t>extremists or populists </a:t>
            </a:r>
            <a:r>
              <a:rPr lang="en-US" sz="2100" dirty="0" smtClean="0"/>
              <a:t>turned </a:t>
            </a:r>
            <a:r>
              <a:rPr lang="en-US" sz="2100" dirty="0"/>
              <a:t>out to be the </a:t>
            </a:r>
            <a:r>
              <a:rPr lang="en-US" sz="2100" dirty="0">
                <a:solidFill>
                  <a:srgbClr val="C00000"/>
                </a:solidFill>
              </a:rPr>
              <a:t>strongest </a:t>
            </a:r>
            <a:r>
              <a:rPr lang="en-US" sz="2100" dirty="0" smtClean="0">
                <a:solidFill>
                  <a:srgbClr val="C00000"/>
                </a:solidFill>
              </a:rPr>
              <a:t>party </a:t>
            </a:r>
            <a:r>
              <a:rPr lang="en-US" sz="2100" dirty="0" smtClean="0"/>
              <a:t>in EP elections </a:t>
            </a:r>
            <a:r>
              <a:rPr lang="en-US" sz="2100" dirty="0" smtClean="0">
                <a:solidFill>
                  <a:srgbClr val="C00000"/>
                </a:solidFill>
              </a:rPr>
              <a:t>2014</a:t>
            </a:r>
            <a:r>
              <a:rPr lang="el-GR" sz="2100" dirty="0" smtClean="0">
                <a:solidFill>
                  <a:srgbClr val="C00000"/>
                </a:solidFill>
              </a:rPr>
              <a:t> </a:t>
            </a:r>
            <a:r>
              <a:rPr lang="en-US" sz="2100" dirty="0" smtClean="0"/>
              <a:t>and </a:t>
            </a:r>
            <a:r>
              <a:rPr lang="en-US" sz="2100" dirty="0"/>
              <a:t>received the highest share of voters in their </a:t>
            </a:r>
            <a:r>
              <a:rPr lang="en-US" sz="2100" dirty="0" smtClean="0"/>
              <a:t>respective countries: </a:t>
            </a:r>
          </a:p>
          <a:p>
            <a:pPr lvl="1"/>
            <a:r>
              <a:rPr lang="en-US" sz="2100" dirty="0" smtClean="0"/>
              <a:t>Front </a:t>
            </a:r>
            <a:r>
              <a:rPr lang="en-US" sz="2100" dirty="0"/>
              <a:t>National (FN) in </a:t>
            </a:r>
            <a:r>
              <a:rPr lang="en-US" sz="2100" dirty="0">
                <a:solidFill>
                  <a:srgbClr val="C00000"/>
                </a:solidFill>
              </a:rPr>
              <a:t>France</a:t>
            </a:r>
            <a:r>
              <a:rPr lang="en-US" sz="2100" dirty="0"/>
              <a:t>, </a:t>
            </a:r>
            <a:endParaRPr lang="en-US" sz="2100" dirty="0" smtClean="0"/>
          </a:p>
          <a:p>
            <a:pPr lvl="1"/>
            <a:r>
              <a:rPr lang="en-US" sz="2100" dirty="0" smtClean="0"/>
              <a:t>United </a:t>
            </a:r>
            <a:r>
              <a:rPr lang="en-US" sz="2100" dirty="0"/>
              <a:t>Kingdom Independence Party (UKIP) in </a:t>
            </a:r>
            <a:r>
              <a:rPr lang="en-US" sz="2100" dirty="0" smtClean="0">
                <a:solidFill>
                  <a:srgbClr val="C00000"/>
                </a:solidFill>
              </a:rPr>
              <a:t>Great Britain</a:t>
            </a:r>
          </a:p>
          <a:p>
            <a:pPr lvl="1"/>
            <a:r>
              <a:rPr lang="en-US" sz="2100" dirty="0" smtClean="0"/>
              <a:t>Danish </a:t>
            </a:r>
            <a:r>
              <a:rPr lang="en-US" sz="2100" dirty="0"/>
              <a:t>People’s Party (Dansk </a:t>
            </a:r>
            <a:r>
              <a:rPr lang="en-US" sz="2100" dirty="0" err="1"/>
              <a:t>Folkeparti</a:t>
            </a:r>
            <a:r>
              <a:rPr lang="en-US" sz="2100" dirty="0"/>
              <a:t> - DF) in </a:t>
            </a:r>
            <a:r>
              <a:rPr lang="en-US" sz="2100" dirty="0">
                <a:solidFill>
                  <a:srgbClr val="C00000"/>
                </a:solidFill>
              </a:rPr>
              <a:t>Denmark</a:t>
            </a:r>
            <a:r>
              <a:rPr lang="en-US" sz="2100" dirty="0"/>
              <a:t>.</a:t>
            </a:r>
          </a:p>
          <a:p>
            <a:pPr marL="0" indent="0">
              <a:buNone/>
            </a:pPr>
            <a:r>
              <a:rPr lang="en-US" sz="2100" dirty="0" smtClean="0"/>
              <a:t>Unexpected </a:t>
            </a:r>
            <a:r>
              <a:rPr lang="en-US" sz="2100" dirty="0"/>
              <a:t>growth for those parties (right </a:t>
            </a:r>
            <a:r>
              <a:rPr lang="en-US" sz="2100" dirty="0" smtClean="0"/>
              <a:t>but also </a:t>
            </a:r>
            <a:r>
              <a:rPr lang="en-US" sz="2100" dirty="0"/>
              <a:t>left) which </a:t>
            </a:r>
            <a:r>
              <a:rPr lang="en-US" sz="2100" dirty="0">
                <a:solidFill>
                  <a:srgbClr val="C00000"/>
                </a:solidFill>
              </a:rPr>
              <a:t>call for withdrawal from the EU</a:t>
            </a:r>
            <a:r>
              <a:rPr lang="en-US" sz="2100" dirty="0"/>
              <a:t>. About </a:t>
            </a:r>
            <a:r>
              <a:rPr lang="en-US" sz="2100" dirty="0">
                <a:solidFill>
                  <a:srgbClr val="C00000"/>
                </a:solidFill>
              </a:rPr>
              <a:t>one quarter of the MEPs </a:t>
            </a:r>
            <a:r>
              <a:rPr lang="en-US" sz="2100" dirty="0"/>
              <a:t>belong to Eurosceptic parties of the far right and left political </a:t>
            </a:r>
            <a:r>
              <a:rPr lang="en-US" sz="2100" dirty="0" smtClean="0"/>
              <a:t>spectrum.</a:t>
            </a:r>
          </a:p>
        </p:txBody>
      </p:sp>
      <p:pic>
        <p:nvPicPr>
          <p:cNvPr id="10242" name="Picture 2" descr="Αποτέλεσμα εικόνας για extreme right parti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40314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624"/>
            <a:ext cx="6048672" cy="63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30932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BBC, Guide to nationalist parties challenging Europe. 23 May 2016, http://www.bbc.com/news/world-europe-36130006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772816"/>
            <a:ext cx="155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9013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0"/>
            <a:ext cx="506436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988840"/>
            <a:ext cx="1234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Voters share for far right populist parties in Europe 2015-2019</a:t>
            </a:r>
            <a:endParaRPr lang="el-G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5068922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https://www.statista.com/chart/17860/results-of-far-right-parties-in-the-most-recent-legislave-elections/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3715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39" y="116632"/>
            <a:ext cx="9033765" cy="864096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European national parliaments with representatives from right-wing populist parties in November 2019:</a:t>
            </a:r>
            <a:endParaRPr lang="en-US" sz="3200" dirty="0"/>
          </a:p>
        </p:txBody>
      </p:sp>
      <p:pic>
        <p:nvPicPr>
          <p:cNvPr id="11266" name="Picture 2" descr="https://upload.wikimedia.org/wikipedia/commons/thumb/a/ab/Right-wing_populist_parties_in_European_national_parliaments_%28October_2019%29.png/1024px-Right-wing_populist_parties_in_European_national_parliaments_%28October_2019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" y="1052868"/>
            <a:ext cx="5721397" cy="57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55576" y="292494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739" y="2420888"/>
            <a:ext cx="104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Right-wing populists providing external support for government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43608" y="5085184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39" y="4581128"/>
            <a:ext cx="118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Right-wing populists represented in the parliamen</a:t>
            </a:r>
            <a:r>
              <a:rPr lang="en-US" sz="1100" dirty="0" smtClean="0"/>
              <a:t>t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436096" y="2132856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48264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</a:rPr>
              <a:t>Right-wing populists appoint prime minister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72000" y="4293096"/>
            <a:ext cx="172819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216" y="42210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</a:rPr>
              <a:t>Right-wing populists involved in the government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5517231"/>
            <a:ext cx="3054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</a:t>
            </a:r>
            <a:r>
              <a:rPr lang="en-US" sz="1400" dirty="0" smtClean="0"/>
              <a:t>: https://en.wikipedia.org/wiki/List_of_active_nationalist_parties_in_Europe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9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252028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Right wing parties in the EU before EP elections 2024</a:t>
            </a:r>
            <a:endParaRPr lang="el-GR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229" y="332656"/>
            <a:ext cx="6391275" cy="6326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149080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</a:t>
            </a:r>
            <a:r>
              <a:rPr lang="en-US" sz="1400" dirty="0" smtClean="0"/>
              <a:t>: </a:t>
            </a:r>
            <a:r>
              <a:rPr lang="en-US" sz="1400" dirty="0"/>
              <a:t> </a:t>
            </a:r>
            <a:r>
              <a:rPr lang="en-US" sz="1400" b="1" dirty="0"/>
              <a:t> </a:t>
            </a:r>
            <a:r>
              <a:rPr lang="en-US" sz="1400" dirty="0"/>
              <a:t>POLITICO </a:t>
            </a:r>
            <a:r>
              <a:rPr lang="en-US" sz="1400" dirty="0" smtClean="0"/>
              <a:t>research </a:t>
            </a:r>
            <a:r>
              <a:rPr lang="en-US" sz="1400" b="1" dirty="0" smtClean="0"/>
              <a:t>Polling </a:t>
            </a:r>
            <a:r>
              <a:rPr lang="en-US" sz="1400" b="1" dirty="0"/>
              <a:t>data as of May 23, 2024. </a:t>
            </a:r>
            <a:r>
              <a:rPr lang="en-US" sz="1400" dirty="0"/>
              <a:t>https://www.politico.eu/article/mapped-europe-far-right-government-power-politics-eu-italy-finalnd-hungary-parties-elections-polling/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246627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2636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EP elections 2024, score of far right political  parties 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1344"/>
            <a:ext cx="6984776" cy="53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312" y="4566607"/>
            <a:ext cx="1728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</a:t>
            </a:r>
            <a:r>
              <a:rPr lang="en-US" sz="1400" dirty="0"/>
              <a:t>: https://www.lemonde.fr/en/international/article/2024/06/13/european-elections-the-far-right-gained-ground-in-eu-founding-countries_6674740_4.html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565016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 descr="Infographic: How Much Sway Does the Far-Right Have? | Statis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200799" cy="52743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60212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</a:t>
            </a:r>
            <a:r>
              <a:rPr lang="en-US" sz="1400" dirty="0" smtClean="0"/>
              <a:t>: </a:t>
            </a:r>
            <a:r>
              <a:rPr lang="el-GR" sz="1400" dirty="0"/>
              <a:t>https://www.statista.com/topics/3291/right-wing-populism-in-the-european-union/#</a:t>
            </a:r>
            <a:r>
              <a:rPr lang="el-GR" sz="1400" dirty="0" smtClean="0"/>
              <a:t>topicOverview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38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Populism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Image result for populis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3" y="-27384"/>
            <a:ext cx="3642969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wer to the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3983688"/>
            <a:ext cx="4064000" cy="290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2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Populist Parties have increased their vote shares in many recent European elections </a:t>
            </a:r>
            <a:r>
              <a:rPr lang="en-US" sz="3200" b="1" dirty="0" smtClean="0">
                <a:solidFill>
                  <a:srgbClr val="002060"/>
                </a:solidFill>
              </a:rPr>
              <a:t>during 2000-2022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74"/>
          <a:stretch/>
        </p:blipFill>
        <p:spPr>
          <a:xfrm>
            <a:off x="35496" y="1988868"/>
            <a:ext cx="4536000" cy="2828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29530"/>
            <a:ext cx="4536000" cy="2739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97" y="5478363"/>
            <a:ext cx="81533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EU Parliament elections results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285887"/>
            <a:ext cx="344414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3624"/>
            <a:ext cx="4181856" cy="334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5900"/>
            <a:ext cx="4164806" cy="22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14780"/>
            <a:ext cx="4766310" cy="21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90872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2014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90872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94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European Parliament seats distribution 2019-2024 and 2024-2029</a:t>
            </a:r>
            <a:endParaRPr lang="el-GR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3850357"/>
            <a:ext cx="5556473" cy="2891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96752"/>
            <a:ext cx="4962880" cy="26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EP seats distribution 2019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6716"/>
            <a:ext cx="8609076" cy="51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8604448" y="3356992"/>
            <a:ext cx="43204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048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EP seats distribution </a:t>
            </a:r>
            <a:r>
              <a:rPr lang="en-US" sz="3200" b="1" dirty="0" smtClean="0">
                <a:solidFill>
                  <a:srgbClr val="002060"/>
                </a:solidFill>
              </a:rPr>
              <a:t>2024 by political group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412776"/>
            <a:ext cx="5915025" cy="4790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</a:t>
            </a:r>
            <a:r>
              <a:rPr lang="en-US" sz="1400" dirty="0" smtClean="0"/>
              <a:t>: https</a:t>
            </a:r>
            <a:r>
              <a:rPr lang="en-US" sz="1400" dirty="0"/>
              <a:t>://en.wikipedia.org/wiki/2024_European_Parliament_election</a:t>
            </a:r>
            <a:endParaRPr lang="el-GR" sz="1400" dirty="0"/>
          </a:p>
        </p:txBody>
      </p:sp>
      <p:sp>
        <p:nvSpPr>
          <p:cNvPr id="5" name="Left Arrow 4"/>
          <p:cNvSpPr/>
          <p:nvPr/>
        </p:nvSpPr>
        <p:spPr>
          <a:xfrm>
            <a:off x="7667920" y="2500636"/>
            <a:ext cx="43204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C0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701924" y="4528544"/>
            <a:ext cx="43204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C0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676108" y="2960914"/>
            <a:ext cx="43204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4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6421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Shrinking of traditional center parties, increasing of right and left parties 2019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Far-right populists had some wins in 2019</a:t>
            </a:r>
            <a:r>
              <a:rPr lang="en-US" dirty="0" smtClean="0"/>
              <a:t>, but it wasn't quite the dramatic, widespread surge seen in recent elections at the national and local level across the continent.</a:t>
            </a:r>
          </a:p>
          <a:p>
            <a:r>
              <a:rPr lang="en-US" dirty="0" smtClean="0"/>
              <a:t>What is clear is that </a:t>
            </a:r>
            <a:r>
              <a:rPr lang="en-US" dirty="0" smtClean="0">
                <a:solidFill>
                  <a:srgbClr val="C00000"/>
                </a:solidFill>
              </a:rPr>
              <a:t>the mainstream parties from the center-left and center-right hemorrhaged votes</a:t>
            </a:r>
            <a:r>
              <a:rPr lang="en-US" dirty="0" smtClean="0"/>
              <a:t>, with much of their support going to a fragmented collection of environmentalists and pro-European Union liberals.</a:t>
            </a:r>
          </a:p>
          <a:p>
            <a:r>
              <a:rPr lang="en-US" dirty="0" smtClean="0"/>
              <a:t>The 2019 EP election results represented a seismic </a:t>
            </a:r>
            <a:r>
              <a:rPr lang="en-US" b="1" dirty="0" smtClean="0">
                <a:solidFill>
                  <a:srgbClr val="C00000"/>
                </a:solidFill>
              </a:rPr>
              <a:t>rejection of the traditional ruling parties across the continent</a:t>
            </a:r>
            <a:r>
              <a:rPr lang="en-US" dirty="0" smtClean="0"/>
              <a:t>. "We are facing a shrinking center of the European Union parliament" (Manfred Weber, European Peoples Party).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Αποτέλεσμα εικόνας για extreme right parti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338437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43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Shrinking of </a:t>
            </a:r>
            <a:r>
              <a:rPr lang="en-US" sz="3200" b="1" dirty="0" smtClean="0">
                <a:solidFill>
                  <a:srgbClr val="002060"/>
                </a:solidFill>
              </a:rPr>
              <a:t>Green and Left parties</a:t>
            </a:r>
            <a:r>
              <a:rPr lang="en-US" sz="3200" b="1" dirty="0">
                <a:solidFill>
                  <a:srgbClr val="002060"/>
                </a:solidFill>
              </a:rPr>
              <a:t>, increasing of </a:t>
            </a:r>
            <a:r>
              <a:rPr lang="en-US" sz="3200" b="1" dirty="0" smtClean="0">
                <a:solidFill>
                  <a:srgbClr val="002060"/>
                </a:solidFill>
              </a:rPr>
              <a:t>far right parties 2024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Germany’s </a:t>
            </a:r>
            <a:r>
              <a:rPr lang="en-US" dirty="0" err="1" smtClean="0"/>
              <a:t>AfD</a:t>
            </a:r>
            <a:r>
              <a:rPr lang="en-US" dirty="0" smtClean="0"/>
              <a:t> </a:t>
            </a:r>
            <a:r>
              <a:rPr lang="en-US" dirty="0"/>
              <a:t>will enter the Parliament for the first time with 15 seats, and Hungary’s </a:t>
            </a:r>
            <a:r>
              <a:rPr lang="en-US" dirty="0" err="1"/>
              <a:t>Fidesz</a:t>
            </a:r>
            <a:r>
              <a:rPr lang="en-US" dirty="0"/>
              <a:t> </a:t>
            </a:r>
            <a:r>
              <a:rPr lang="en-US" dirty="0" smtClean="0"/>
              <a:t>has gained 10 seats. </a:t>
            </a:r>
            <a:r>
              <a:rPr lang="en-US" dirty="0"/>
              <a:t>These two national parties, together with ECR and ID, hold </a:t>
            </a:r>
            <a:r>
              <a:rPr lang="en-US" b="1" dirty="0">
                <a:solidFill>
                  <a:srgbClr val="C00000"/>
                </a:solidFill>
              </a:rPr>
              <a:t>156 </a:t>
            </a:r>
            <a:r>
              <a:rPr lang="en-US" b="1" dirty="0" smtClean="0">
                <a:solidFill>
                  <a:srgbClr val="C00000"/>
                </a:solidFill>
              </a:rPr>
              <a:t>seats (21.7%)</a:t>
            </a:r>
            <a:r>
              <a:rPr lang="en-US" dirty="0" smtClean="0"/>
              <a:t> </a:t>
            </a:r>
            <a:r>
              <a:rPr lang="en-US" dirty="0"/>
              <a:t>– more than the S&amp;D group</a:t>
            </a:r>
            <a:r>
              <a:rPr lang="en-US" dirty="0" smtClean="0"/>
              <a:t>.</a:t>
            </a:r>
          </a:p>
          <a:p>
            <a:r>
              <a:rPr lang="en-US" dirty="0"/>
              <a:t>The ability of far right parties to </a:t>
            </a:r>
            <a:r>
              <a:rPr lang="en-US" b="1" dirty="0">
                <a:solidFill>
                  <a:srgbClr val="C00000"/>
                </a:solidFill>
              </a:rPr>
              <a:t>exert real influence </a:t>
            </a:r>
            <a:r>
              <a:rPr lang="en-US" dirty="0"/>
              <a:t>in the Parliament will be impacted by </a:t>
            </a:r>
            <a:r>
              <a:rPr lang="en-US" b="1" dirty="0">
                <a:solidFill>
                  <a:srgbClr val="C00000"/>
                </a:solidFill>
              </a:rPr>
              <a:t>how united they can be</a:t>
            </a:r>
            <a:r>
              <a:rPr lang="en-US" dirty="0"/>
              <a:t>. They are not in alignment on key issues such as support for Ukraine, and fiscal responsibilities</a:t>
            </a:r>
            <a:r>
              <a:rPr lang="en-US" dirty="0" smtClean="0"/>
              <a:t>.</a:t>
            </a:r>
          </a:p>
          <a:p>
            <a:r>
              <a:rPr lang="en-US" dirty="0"/>
              <a:t>As the number of Eurosceptic leaders and parties increase at national level, </a:t>
            </a:r>
            <a:r>
              <a:rPr lang="en-US" b="1" dirty="0">
                <a:solidFill>
                  <a:srgbClr val="C00000"/>
                </a:solidFill>
              </a:rPr>
              <a:t>the positions that member states take at the Council may change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Hostility towards immigration into the EU is perhaps the sole policy issue the various far right factions agree </a:t>
            </a:r>
            <a:r>
              <a:rPr lang="en-US" b="1" dirty="0" smtClean="0">
                <a:solidFill>
                  <a:srgbClr val="C00000"/>
                </a:solidFill>
              </a:rPr>
              <a:t>on</a:t>
            </a:r>
            <a:r>
              <a:rPr lang="en-US" dirty="0" smtClean="0"/>
              <a:t>.</a:t>
            </a:r>
          </a:p>
          <a:p>
            <a:r>
              <a:rPr lang="en-US" dirty="0"/>
              <a:t>Far right parties have </a:t>
            </a:r>
            <a:r>
              <a:rPr lang="en-US" b="1" dirty="0">
                <a:solidFill>
                  <a:srgbClr val="C00000"/>
                </a:solidFill>
              </a:rPr>
              <a:t>used immigration to exploit people’s genuine grievances</a:t>
            </a:r>
            <a:r>
              <a:rPr lang="en-US" dirty="0"/>
              <a:t> about healthcare, housing and the cost of living. This has made the </a:t>
            </a:r>
            <a:r>
              <a:rPr lang="en-US" b="1" dirty="0">
                <a:solidFill>
                  <a:srgbClr val="C00000"/>
                </a:solidFill>
              </a:rPr>
              <a:t>debate around immigration particularly sensitive </a:t>
            </a:r>
            <a:r>
              <a:rPr lang="en-US" dirty="0"/>
              <a:t>in member </a:t>
            </a:r>
            <a:r>
              <a:rPr lang="en-US" dirty="0" smtClean="0"/>
              <a:t>states. </a:t>
            </a:r>
            <a:r>
              <a:rPr lang="en-US" dirty="0"/>
              <a:t>Since then, </a:t>
            </a:r>
            <a:r>
              <a:rPr lang="en-US" b="1" dirty="0">
                <a:solidFill>
                  <a:srgbClr val="C00000"/>
                </a:solidFill>
              </a:rPr>
              <a:t>centrist parties have tried to adopt far right narratives </a:t>
            </a:r>
            <a:r>
              <a:rPr lang="en-US" dirty="0"/>
              <a:t>on immigration at both national and EU level, hoping to retain voters who might otherwise consider defecting to far right parties.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696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Far right populists appear as a durable political force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Right-wing populists </a:t>
            </a:r>
            <a:r>
              <a:rPr lang="en-US" dirty="0" smtClean="0">
                <a:solidFill>
                  <a:srgbClr val="C00000"/>
                </a:solidFill>
              </a:rPr>
              <a:t>fell short </a:t>
            </a:r>
            <a:r>
              <a:rPr lang="en-US" dirty="0" smtClean="0"/>
              <a:t>of expectations in </a:t>
            </a:r>
            <a:r>
              <a:rPr lang="en-US" dirty="0" smtClean="0">
                <a:solidFill>
                  <a:srgbClr val="C00000"/>
                </a:solidFill>
              </a:rPr>
              <a:t>Austria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the Netherlands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Denmark</a:t>
            </a:r>
            <a:r>
              <a:rPr lang="en-US" dirty="0" smtClean="0"/>
              <a:t>, while Germany's </a:t>
            </a:r>
            <a:r>
              <a:rPr lang="en-US" dirty="0" err="1" smtClean="0"/>
              <a:t>AfD</a:t>
            </a:r>
            <a:r>
              <a:rPr lang="en-US" dirty="0" smtClean="0"/>
              <a:t> party made only slight </a:t>
            </a:r>
            <a:r>
              <a:rPr lang="en-US" dirty="0" smtClean="0"/>
              <a:t>gains (2024). </a:t>
            </a:r>
            <a:r>
              <a:rPr lang="en-US" dirty="0" smtClean="0"/>
              <a:t>There were </a:t>
            </a:r>
            <a:r>
              <a:rPr lang="en-US" dirty="0" smtClean="0">
                <a:solidFill>
                  <a:srgbClr val="C00000"/>
                </a:solidFill>
              </a:rPr>
              <a:t>clear victories </a:t>
            </a:r>
            <a:r>
              <a:rPr lang="en-US" dirty="0" smtClean="0"/>
              <a:t>for the far right parties in </a:t>
            </a:r>
            <a:r>
              <a:rPr lang="en-US" dirty="0" smtClean="0">
                <a:solidFill>
                  <a:srgbClr val="C00000"/>
                </a:solidFill>
              </a:rPr>
              <a:t>Poland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Hungary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Italy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France</a:t>
            </a:r>
            <a:r>
              <a:rPr lang="en-US" dirty="0"/>
              <a:t> led the rightward lurch with such a crushing victory for the far-right National Rally </a:t>
            </a:r>
            <a:r>
              <a:rPr lang="en-US" dirty="0" smtClean="0"/>
              <a:t>(31.4%) that </a:t>
            </a:r>
            <a:r>
              <a:rPr lang="en-US" dirty="0"/>
              <a:t>liberal President Emmanuel Macron dissolved France’s parliament and called an early election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b="1" dirty="0">
                <a:solidFill>
                  <a:srgbClr val="C00000"/>
                </a:solidFill>
              </a:rPr>
              <a:t>Germany</a:t>
            </a:r>
            <a:r>
              <a:rPr lang="en-US" dirty="0"/>
              <a:t>, the center-right is cruising to a comfortable victory, with the far-right Alternative for Germany (</a:t>
            </a:r>
            <a:r>
              <a:rPr lang="en-US" dirty="0" err="1"/>
              <a:t>AfD</a:t>
            </a:r>
            <a:r>
              <a:rPr lang="en-US" dirty="0"/>
              <a:t>) </a:t>
            </a:r>
            <a:r>
              <a:rPr lang="en-US" dirty="0" smtClean="0"/>
              <a:t>(15.9%)coming </a:t>
            </a:r>
            <a:r>
              <a:rPr lang="en-US" dirty="0"/>
              <a:t>second and beating Chancellor Olaf </a:t>
            </a:r>
            <a:r>
              <a:rPr lang="en-US" dirty="0" err="1"/>
              <a:t>Scholz’s</a:t>
            </a:r>
            <a:r>
              <a:rPr lang="en-US" dirty="0"/>
              <a:t> Socialists into third </a:t>
            </a:r>
            <a:r>
              <a:rPr lang="en-US" dirty="0" smtClean="0"/>
              <a:t>place (14%). </a:t>
            </a:r>
          </a:p>
          <a:p>
            <a:pPr marL="0" indent="0">
              <a:buNone/>
            </a:pPr>
            <a:r>
              <a:rPr lang="en-US" dirty="0" smtClean="0"/>
              <a:t>That said, while the gains might not have been as dramatic as some forecast, </a:t>
            </a:r>
            <a:r>
              <a:rPr lang="en-US" b="1" dirty="0" smtClean="0">
                <a:solidFill>
                  <a:srgbClr val="C00000"/>
                </a:solidFill>
              </a:rPr>
              <a:t>the election arguably cemented far-right populism as a European force</a:t>
            </a:r>
            <a:r>
              <a:rPr lang="en-US" dirty="0" smtClean="0"/>
              <a:t> that isn't going away soon. Such parties are often anti-migrant, anti-Muslim and anti-EU, or at least wish to radically reshape the bloc from within.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7152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Eurozone’s deep aversion to populism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From the standpoint of the </a:t>
            </a:r>
            <a:r>
              <a:rPr lang="en-US" b="1" i="1" dirty="0">
                <a:solidFill>
                  <a:srgbClr val="C00000"/>
                </a:solidFill>
              </a:rPr>
              <a:t>Eurozone’s</a:t>
            </a:r>
            <a:r>
              <a:rPr lang="en-US" dirty="0"/>
              <a:t> economic, political and intellectual </a:t>
            </a:r>
            <a:r>
              <a:rPr lang="en-US" b="1" i="1" dirty="0">
                <a:solidFill>
                  <a:srgbClr val="C00000"/>
                </a:solidFill>
              </a:rPr>
              <a:t>elites</a:t>
            </a:r>
            <a:r>
              <a:rPr lang="en-US" dirty="0"/>
              <a:t>, </a:t>
            </a:r>
            <a:r>
              <a:rPr lang="en-US" b="1" i="1" dirty="0">
                <a:solidFill>
                  <a:srgbClr val="C00000"/>
                </a:solidFill>
              </a:rPr>
              <a:t>Europe and populism</a:t>
            </a:r>
            <a:r>
              <a:rPr lang="en-US" dirty="0"/>
              <a:t> are viewed as </a:t>
            </a:r>
            <a:r>
              <a:rPr lang="en-US" b="1" i="1" dirty="0">
                <a:solidFill>
                  <a:srgbClr val="C00000"/>
                </a:solidFill>
              </a:rPr>
              <a:t>the two </a:t>
            </a:r>
            <a:r>
              <a:rPr lang="en-US" dirty="0"/>
              <a:t>extremes of a </a:t>
            </a:r>
            <a:r>
              <a:rPr lang="en-US" b="1" i="1" dirty="0">
                <a:solidFill>
                  <a:srgbClr val="C00000"/>
                </a:solidFill>
              </a:rPr>
              <a:t>radical antithesis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Elites</a:t>
            </a:r>
            <a:r>
              <a:rPr lang="en-US" dirty="0"/>
              <a:t>, who define the issues, have lost touch with the </a:t>
            </a:r>
            <a:r>
              <a:rPr lang="en-US" dirty="0" smtClean="0"/>
              <a:t>people, </a:t>
            </a:r>
            <a:r>
              <a:rPr lang="en-US" dirty="0"/>
              <a:t>but also with reality too. They are </a:t>
            </a:r>
            <a:r>
              <a:rPr lang="en-US" b="1" i="1" dirty="0">
                <a:solidFill>
                  <a:srgbClr val="C00000"/>
                </a:solidFill>
              </a:rPr>
              <a:t>unaware</a:t>
            </a:r>
            <a:r>
              <a:rPr lang="en-US" dirty="0"/>
              <a:t> that, in order to function properly, both the </a:t>
            </a:r>
            <a:r>
              <a:rPr lang="en-US" b="1" i="1" dirty="0">
                <a:solidFill>
                  <a:srgbClr val="C00000"/>
                </a:solidFill>
              </a:rPr>
              <a:t>economy and democracy require a broad distribution of wealth and income</a:t>
            </a:r>
            <a:r>
              <a:rPr lang="en-US" dirty="0"/>
              <a:t>. They also think that the </a:t>
            </a:r>
            <a:r>
              <a:rPr lang="en-US" b="1" i="1" dirty="0">
                <a:solidFill>
                  <a:srgbClr val="C00000"/>
                </a:solidFill>
              </a:rPr>
              <a:t>people’s say</a:t>
            </a:r>
            <a:r>
              <a:rPr lang="en-US" dirty="0"/>
              <a:t> on their own future is </a:t>
            </a:r>
            <a:r>
              <a:rPr lang="en-US" b="1" i="1" dirty="0">
                <a:solidFill>
                  <a:srgbClr val="C00000"/>
                </a:solidFill>
              </a:rPr>
              <a:t>superfluous</a:t>
            </a:r>
            <a:r>
              <a:rPr lang="en-US" dirty="0"/>
              <a:t>. And when they pose demands, </a:t>
            </a:r>
            <a:r>
              <a:rPr lang="en-US" b="1" i="1" dirty="0">
                <a:solidFill>
                  <a:srgbClr val="C00000"/>
                </a:solidFill>
              </a:rPr>
              <a:t>their demands are conveniently denounced as populism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European </a:t>
            </a:r>
            <a:r>
              <a:rPr lang="en-US" dirty="0"/>
              <a:t>elites opt to </a:t>
            </a:r>
            <a:r>
              <a:rPr lang="en-US" b="1" i="1" dirty="0">
                <a:solidFill>
                  <a:srgbClr val="C00000"/>
                </a:solidFill>
              </a:rPr>
              <a:t>demonize </a:t>
            </a:r>
            <a:r>
              <a:rPr lang="en-US" b="1" i="1" dirty="0" smtClean="0">
                <a:solidFill>
                  <a:srgbClr val="C00000"/>
                </a:solidFill>
              </a:rPr>
              <a:t>populism</a:t>
            </a:r>
            <a:r>
              <a:rPr lang="en-US" dirty="0" smtClean="0"/>
              <a:t>, shaping </a:t>
            </a:r>
            <a:r>
              <a:rPr lang="en-US" dirty="0"/>
              <a:t>their political future in the articulation of an extreme anti-populist </a:t>
            </a:r>
            <a:r>
              <a:rPr lang="en-US" dirty="0" smtClean="0"/>
              <a:t>agenda. However, they often use populist strategies to demonstrate their discontent or opposition either to national political decisions </a:t>
            </a:r>
            <a:r>
              <a:rPr lang="en-US" dirty="0"/>
              <a:t>(e.g. Greek Referendum of </a:t>
            </a:r>
            <a:r>
              <a:rPr lang="en-US" dirty="0" smtClean="0"/>
              <a:t>5.7.2015) or to broader socio-economic phenomena (e.g. </a:t>
            </a:r>
            <a:r>
              <a:rPr lang="en-US" dirty="0" smtClean="0"/>
              <a:t>‘</a:t>
            </a:r>
            <a:r>
              <a:rPr lang="en-US" dirty="0" smtClean="0"/>
              <a:t>refugee crisis</a:t>
            </a:r>
            <a:r>
              <a:rPr lang="en-US" dirty="0"/>
              <a:t>’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dirty="0"/>
              <a:t>March 2015 – March 2016</a:t>
            </a:r>
            <a:r>
              <a:rPr lang="en-US" dirty="0" smtClean="0"/>
              <a:t>).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89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7070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EU’s inability to overcome ‘burden-sharing’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Migration and asylum </a:t>
            </a:r>
            <a:r>
              <a:rPr lang="en-US" dirty="0"/>
              <a:t>only became part of EU affairs as a result of the Tampere European Summit in 1999. The summit </a:t>
            </a:r>
            <a:r>
              <a:rPr lang="en-US" dirty="0" smtClean="0"/>
              <a:t>signaled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diplomatic move from low to high politics</a:t>
            </a:r>
            <a:r>
              <a:rPr lang="en-US" dirty="0"/>
              <a:t> that – as the EU’s ongoing </a:t>
            </a:r>
            <a:r>
              <a:rPr lang="en-US" dirty="0">
                <a:solidFill>
                  <a:srgbClr val="C00000"/>
                </a:solidFill>
              </a:rPr>
              <a:t>difficulties</a:t>
            </a:r>
            <a:r>
              <a:rPr lang="en-US" dirty="0"/>
              <a:t> in agreeing and enforcing a </a:t>
            </a:r>
            <a:r>
              <a:rPr lang="en-US" dirty="0">
                <a:solidFill>
                  <a:srgbClr val="C00000"/>
                </a:solidFill>
              </a:rPr>
              <a:t>common response to unabated migrant arrivals</a:t>
            </a:r>
            <a:r>
              <a:rPr lang="en-US" dirty="0"/>
              <a:t> show – is not reflected in the reality of current immigration policy or crisis management.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EU’s </a:t>
            </a:r>
            <a:r>
              <a:rPr lang="en-US" dirty="0">
                <a:solidFill>
                  <a:srgbClr val="C00000"/>
                </a:solidFill>
              </a:rPr>
              <a:t>inability </a:t>
            </a:r>
            <a:r>
              <a:rPr lang="en-US" dirty="0"/>
              <a:t>to </a:t>
            </a:r>
            <a:r>
              <a:rPr lang="en-US" dirty="0">
                <a:solidFill>
                  <a:srgbClr val="C00000"/>
                </a:solidFill>
              </a:rPr>
              <a:t>overcome</a:t>
            </a:r>
            <a:r>
              <a:rPr lang="en-US" dirty="0"/>
              <a:t> its member states’ </a:t>
            </a:r>
            <a:r>
              <a:rPr lang="en-US" dirty="0">
                <a:solidFill>
                  <a:srgbClr val="C00000"/>
                </a:solidFill>
              </a:rPr>
              <a:t>aversion to ‘burden-sharing</a:t>
            </a:r>
            <a:r>
              <a:rPr lang="en-US" dirty="0"/>
              <a:t>’ and redistributing asylum seekers across its territory has been taken to indicate the exhaustion of the European integration project itself.</a:t>
            </a:r>
          </a:p>
        </p:txBody>
      </p:sp>
      <p:pic>
        <p:nvPicPr>
          <p:cNvPr id="4098" name="Picture 2" descr="Legal Representation for Asylum-Seekers and Refugees: Much Needed yet Spar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3" y="1282"/>
            <a:ext cx="2185989" cy="148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8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Populism again!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Populism </a:t>
            </a:r>
            <a:r>
              <a:rPr lang="en-US" dirty="0"/>
              <a:t>is dynamically and unexpectedly </a:t>
            </a:r>
            <a:r>
              <a:rPr lang="en-US" dirty="0" smtClean="0">
                <a:solidFill>
                  <a:srgbClr val="C00000"/>
                </a:solidFill>
              </a:rPr>
              <a:t>back on </a:t>
            </a: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agenda of political studies</a:t>
            </a:r>
            <a:r>
              <a:rPr lang="en-US" dirty="0" smtClean="0"/>
              <a:t> in general and political communication, especially regarding the impact of new communication forms such as internet and social media. </a:t>
            </a:r>
            <a:r>
              <a:rPr lang="en-US" dirty="0" smtClean="0">
                <a:solidFill>
                  <a:srgbClr val="C00000"/>
                </a:solidFill>
              </a:rPr>
              <a:t>Disinformation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C00000"/>
                </a:solidFill>
              </a:rPr>
              <a:t>misinformation</a:t>
            </a:r>
            <a:r>
              <a:rPr lang="en-US" dirty="0" smtClean="0"/>
              <a:t> are also powerful weapons on the populist agenda.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rise of populism in Western Europe </a:t>
            </a:r>
            <a:r>
              <a:rPr lang="en-US" dirty="0" smtClean="0"/>
              <a:t>is considered mainly as </a:t>
            </a:r>
            <a:r>
              <a:rPr lang="en-US" b="1" i="1" dirty="0" smtClean="0">
                <a:solidFill>
                  <a:srgbClr val="C00000"/>
                </a:solidFill>
              </a:rPr>
              <a:t>a </a:t>
            </a:r>
            <a:r>
              <a:rPr lang="en-US" b="1" i="1" dirty="0">
                <a:solidFill>
                  <a:srgbClr val="C00000"/>
                </a:solidFill>
              </a:rPr>
              <a:t>reaction to </a:t>
            </a:r>
            <a:r>
              <a:rPr lang="en-US" b="1" i="1" dirty="0" smtClean="0">
                <a:solidFill>
                  <a:srgbClr val="C00000"/>
                </a:solidFill>
              </a:rPr>
              <a:t>the failure </a:t>
            </a:r>
            <a:r>
              <a:rPr lang="en-US" b="1" i="1" dirty="0">
                <a:solidFill>
                  <a:srgbClr val="C00000"/>
                </a:solidFill>
              </a:rPr>
              <a:t>of traditional parties to respond adequately in the eyes of the </a:t>
            </a:r>
            <a:r>
              <a:rPr lang="en-US" b="1" i="1" dirty="0" smtClean="0">
                <a:solidFill>
                  <a:srgbClr val="C00000"/>
                </a:solidFill>
              </a:rPr>
              <a:t>voters to </a:t>
            </a:r>
            <a:r>
              <a:rPr lang="en-US" b="1" i="1" dirty="0">
                <a:solidFill>
                  <a:srgbClr val="C00000"/>
                </a:solidFill>
              </a:rPr>
              <a:t>a series of phenomena </a:t>
            </a:r>
            <a:r>
              <a:rPr lang="en-US" dirty="0"/>
              <a:t>such </a:t>
            </a:r>
            <a:r>
              <a:rPr lang="en-US" dirty="0" smtClean="0"/>
              <a:t>as (</a:t>
            </a:r>
            <a:r>
              <a:rPr lang="en-US" dirty="0"/>
              <a:t>Albertazzi and </a:t>
            </a:r>
            <a:r>
              <a:rPr lang="en-US" dirty="0" smtClean="0"/>
              <a:t>McDonnell 2008): </a:t>
            </a:r>
          </a:p>
          <a:p>
            <a:pPr lvl="1"/>
            <a:r>
              <a:rPr lang="en-US" sz="3100" dirty="0" smtClean="0"/>
              <a:t>Economic </a:t>
            </a:r>
            <a:r>
              <a:rPr lang="en-US" sz="3100" dirty="0"/>
              <a:t>and cultural </a:t>
            </a:r>
            <a:r>
              <a:rPr lang="en-US" sz="3100" dirty="0" smtClean="0"/>
              <a:t>globalization </a:t>
            </a:r>
          </a:p>
          <a:p>
            <a:pPr lvl="1"/>
            <a:r>
              <a:rPr lang="en-US" sz="3100" dirty="0" smtClean="0"/>
              <a:t>Speed </a:t>
            </a:r>
            <a:r>
              <a:rPr lang="en-US" sz="3100" dirty="0"/>
              <a:t>and direction of European </a:t>
            </a:r>
            <a:r>
              <a:rPr lang="en-US" sz="3100" dirty="0" smtClean="0"/>
              <a:t>integration</a:t>
            </a:r>
          </a:p>
          <a:p>
            <a:pPr lvl="1"/>
            <a:r>
              <a:rPr lang="en-US" sz="3100" dirty="0" smtClean="0"/>
              <a:t>Immigration </a:t>
            </a:r>
          </a:p>
          <a:p>
            <a:pPr lvl="1"/>
            <a:r>
              <a:rPr lang="en-US" sz="3100" dirty="0" smtClean="0"/>
              <a:t>Decline of </a:t>
            </a:r>
            <a:r>
              <a:rPr lang="en-US" sz="3100" dirty="0"/>
              <a:t>ideologies and class </a:t>
            </a:r>
            <a:r>
              <a:rPr lang="en-US" sz="3100" dirty="0" smtClean="0"/>
              <a:t>politics </a:t>
            </a:r>
          </a:p>
          <a:p>
            <a:pPr lvl="1"/>
            <a:r>
              <a:rPr lang="en-US" sz="3100" dirty="0" smtClean="0"/>
              <a:t>Elite </a:t>
            </a:r>
            <a:r>
              <a:rPr lang="en-US" sz="3100" dirty="0"/>
              <a:t>corruption, etc.</a:t>
            </a:r>
          </a:p>
        </p:txBody>
      </p:sp>
    </p:spTree>
    <p:extLst>
      <p:ext uri="{BB962C8B-B14F-4D97-AF65-F5344CB8AC3E}">
        <p14:creationId xmlns:p14="http://schemas.microsoft.com/office/powerpoint/2010/main" val="41681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No comprehensive European immigration policy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2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Hence, the comprehensive European immigration policy seems to be failing to gather all member states around common decisions. Besides, the reactions of some countries to its implementation </a:t>
            </a:r>
            <a:r>
              <a:rPr lang="en-US" dirty="0">
                <a:solidFill>
                  <a:srgbClr val="C00000"/>
                </a:solidFill>
              </a:rPr>
              <a:t>completely </a:t>
            </a:r>
            <a:r>
              <a:rPr lang="en-US" dirty="0" err="1">
                <a:solidFill>
                  <a:srgbClr val="C00000"/>
                </a:solidFill>
              </a:rPr>
              <a:t>jeopardise</a:t>
            </a:r>
            <a:r>
              <a:rPr lang="en-US" dirty="0">
                <a:solidFill>
                  <a:srgbClr val="C00000"/>
                </a:solidFill>
              </a:rPr>
              <a:t> the sentiment and goal of unity and solidarity between EU members</a:t>
            </a:r>
            <a:r>
              <a:rPr lang="en-US" dirty="0" smtClean="0"/>
              <a:t>.</a:t>
            </a:r>
            <a:r>
              <a:rPr lang="en-US" dirty="0"/>
              <a:t> </a:t>
            </a:r>
          </a:p>
        </p:txBody>
      </p:sp>
      <p:pic>
        <p:nvPicPr>
          <p:cNvPr id="17410" name="Picture 2" descr="Αποτέλεσμα εικόνας για populists and libera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92" y="4869160"/>
            <a:ext cx="38862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03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Characteristics of far right voters and parties </a:t>
            </a:r>
            <a:r>
              <a:rPr lang="en-US" sz="3600" b="1" dirty="0" smtClean="0">
                <a:solidFill>
                  <a:srgbClr val="002060"/>
                </a:solidFill>
              </a:rPr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People from </a:t>
            </a:r>
            <a:r>
              <a:rPr lang="en-US" dirty="0" smtClean="0">
                <a:solidFill>
                  <a:srgbClr val="C00000"/>
                </a:solidFill>
              </a:rPr>
              <a:t>lower </a:t>
            </a:r>
            <a:r>
              <a:rPr lang="en-US" dirty="0">
                <a:solidFill>
                  <a:srgbClr val="C00000"/>
                </a:solidFill>
              </a:rPr>
              <a:t>social strata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social categories suﬀering from disintegration are </a:t>
            </a:r>
            <a:r>
              <a:rPr lang="en-US" dirty="0">
                <a:solidFill>
                  <a:srgbClr val="C00000"/>
                </a:solidFill>
              </a:rPr>
              <a:t>more likely to vote for a radical right-wing </a:t>
            </a:r>
            <a:r>
              <a:rPr lang="en-US" dirty="0" smtClean="0">
                <a:solidFill>
                  <a:srgbClr val="C00000"/>
                </a:solidFill>
              </a:rPr>
              <a:t>party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Five </a:t>
            </a:r>
            <a:r>
              <a:rPr lang="en-US" dirty="0"/>
              <a:t>clusters of socio-economic characteristics (</a:t>
            </a:r>
            <a:r>
              <a:rPr lang="en-US" dirty="0" err="1"/>
              <a:t>Billiet</a:t>
            </a:r>
            <a:r>
              <a:rPr lang="en-US" dirty="0"/>
              <a:t> and De Witte, 1995; </a:t>
            </a:r>
            <a:r>
              <a:rPr lang="en-US" dirty="0" err="1"/>
              <a:t>Mudde</a:t>
            </a:r>
            <a:r>
              <a:rPr lang="en-US" dirty="0"/>
              <a:t>, 2007):</a:t>
            </a:r>
          </a:p>
          <a:p>
            <a:pPr lvl="1"/>
            <a:r>
              <a:rPr lang="en-US" dirty="0"/>
              <a:t>Anti-immigrant attitudes </a:t>
            </a:r>
          </a:p>
          <a:p>
            <a:pPr lvl="1"/>
            <a:r>
              <a:rPr lang="en-US" dirty="0"/>
              <a:t>Favorable in-group attitudes </a:t>
            </a:r>
          </a:p>
          <a:p>
            <a:pPr lvl="1"/>
            <a:r>
              <a:rPr lang="en-US" dirty="0"/>
              <a:t>Authoritarian attitudes </a:t>
            </a:r>
          </a:p>
          <a:p>
            <a:pPr lvl="1"/>
            <a:r>
              <a:rPr lang="en-US" dirty="0"/>
              <a:t>Political dissatisfaction </a:t>
            </a:r>
          </a:p>
          <a:p>
            <a:pPr lvl="1"/>
            <a:r>
              <a:rPr lang="en-US" dirty="0"/>
              <a:t>Euroscepticism</a:t>
            </a:r>
          </a:p>
          <a:p>
            <a:endParaRPr lang="en-US" dirty="0"/>
          </a:p>
        </p:txBody>
      </p:sp>
      <p:pic>
        <p:nvPicPr>
          <p:cNvPr id="9220" name="Picture 4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52" y="4330398"/>
            <a:ext cx="3680460" cy="255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47260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Far right parties are against EU integration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2060"/>
              </a:buClr>
            </a:pPr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opening of </a:t>
            </a:r>
            <a:r>
              <a:rPr lang="en-US" dirty="0" smtClean="0">
                <a:solidFill>
                  <a:srgbClr val="C00000"/>
                </a:solidFill>
              </a:rPr>
              <a:t>the borders</a:t>
            </a:r>
            <a:r>
              <a:rPr lang="en-US" dirty="0" smtClean="0"/>
              <a:t> </a:t>
            </a:r>
            <a:r>
              <a:rPr lang="en-US" dirty="0"/>
              <a:t>through the Schengen Agreement, the </a:t>
            </a:r>
            <a:r>
              <a:rPr lang="en-US" dirty="0">
                <a:solidFill>
                  <a:srgbClr val="C00000"/>
                </a:solidFill>
              </a:rPr>
              <a:t>EU enlargement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globalization</a:t>
            </a:r>
            <a:r>
              <a:rPr lang="en-US" dirty="0"/>
              <a:t> have </a:t>
            </a:r>
            <a:r>
              <a:rPr lang="en-US" dirty="0">
                <a:solidFill>
                  <a:srgbClr val="C00000"/>
                </a:solidFill>
              </a:rPr>
              <a:t>increased competition </a:t>
            </a:r>
            <a:r>
              <a:rPr lang="en-US" dirty="0"/>
              <a:t>on lower levels </a:t>
            </a:r>
            <a:r>
              <a:rPr lang="en-US" dirty="0">
                <a:solidFill>
                  <a:srgbClr val="C00000"/>
                </a:solidFill>
              </a:rPr>
              <a:t>of the labor market </a:t>
            </a:r>
            <a:r>
              <a:rPr lang="en-US" dirty="0"/>
              <a:t>and the threat of cheap labor force offered by immigrants increase political distrust and discontent of the citizens. </a:t>
            </a:r>
            <a:endParaRPr lang="en-US" dirty="0" smtClean="0"/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C00000"/>
                </a:solidFill>
              </a:rPr>
              <a:t>Migration </a:t>
            </a:r>
            <a:r>
              <a:rPr lang="en-US" dirty="0">
                <a:solidFill>
                  <a:srgbClr val="C00000"/>
                </a:solidFill>
              </a:rPr>
              <a:t>and asylum policy </a:t>
            </a:r>
            <a:r>
              <a:rPr lang="en-US" dirty="0"/>
              <a:t>in the radical right’s rhetoric as well as euroscepticism are strongly associated with perceived </a:t>
            </a:r>
            <a:r>
              <a:rPr lang="en-US" dirty="0">
                <a:solidFill>
                  <a:srgbClr val="C00000"/>
                </a:solidFill>
              </a:rPr>
              <a:t>ethnic threats</a:t>
            </a:r>
            <a:r>
              <a:rPr lang="en-US" dirty="0"/>
              <a:t>. </a:t>
            </a:r>
            <a:endParaRPr lang="en-US" dirty="0" smtClean="0"/>
          </a:p>
          <a:p>
            <a:pPr>
              <a:buClr>
                <a:srgbClr val="002060"/>
              </a:buClr>
            </a:pPr>
            <a:r>
              <a:rPr lang="en-US" dirty="0" smtClean="0"/>
              <a:t>Radical-right </a:t>
            </a:r>
            <a:r>
              <a:rPr lang="en-US" dirty="0"/>
              <a:t>parties have a </a:t>
            </a:r>
            <a:r>
              <a:rPr lang="en-US" dirty="0">
                <a:solidFill>
                  <a:srgbClr val="C00000"/>
                </a:solidFill>
              </a:rPr>
              <a:t>nativist ideology </a:t>
            </a:r>
            <a:r>
              <a:rPr lang="en-US" dirty="0"/>
              <a:t>that combines </a:t>
            </a:r>
            <a:r>
              <a:rPr lang="en-US" dirty="0">
                <a:solidFill>
                  <a:srgbClr val="C00000"/>
                </a:solidFill>
              </a:rPr>
              <a:t>xenophobia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nationalism</a:t>
            </a:r>
            <a:r>
              <a:rPr lang="en-US" dirty="0"/>
              <a:t> which leads to </a:t>
            </a:r>
            <a:r>
              <a:rPr lang="en-US" dirty="0">
                <a:solidFill>
                  <a:srgbClr val="C00000"/>
                </a:solidFill>
              </a:rPr>
              <a:t>Euroscepticism</a:t>
            </a:r>
            <a:r>
              <a:rPr lang="en-US" dirty="0"/>
              <a:t> because it is inherently against the idea of supranational authority that overrides the will of the people.</a:t>
            </a:r>
          </a:p>
          <a:p>
            <a:endParaRPr lang="en-US" dirty="0"/>
          </a:p>
        </p:txBody>
      </p:sp>
      <p:pic>
        <p:nvPicPr>
          <p:cNvPr id="13314" name="Picture 2" descr="Αποτέλεσμα εικόνας για far right parties EU integr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804160" cy="18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72808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Political crisis, social inequalities, disillusions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61248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In the course of the profound financial </a:t>
            </a:r>
            <a:r>
              <a:rPr lang="en-US" sz="3400" dirty="0" smtClean="0"/>
              <a:t>crisis, </a:t>
            </a:r>
            <a:r>
              <a:rPr lang="en-US" sz="3400" dirty="0" smtClean="0">
                <a:solidFill>
                  <a:srgbClr val="C00000"/>
                </a:solidFill>
              </a:rPr>
              <a:t>political </a:t>
            </a:r>
            <a:r>
              <a:rPr lang="en-US" sz="3400" dirty="0">
                <a:solidFill>
                  <a:srgbClr val="C00000"/>
                </a:solidFill>
              </a:rPr>
              <a:t>systems</a:t>
            </a:r>
            <a:r>
              <a:rPr lang="en-US" sz="3400" dirty="0"/>
              <a:t> have also plunged </a:t>
            </a:r>
            <a:r>
              <a:rPr lang="en-US" sz="3400" dirty="0">
                <a:solidFill>
                  <a:srgbClr val="C00000"/>
                </a:solidFill>
              </a:rPr>
              <a:t>into serious crisis</a:t>
            </a:r>
            <a:r>
              <a:rPr lang="en-US" sz="3400" dirty="0"/>
              <a:t>. The ruling elites have proved incapable of dealing with the collapse of traditional bourgeois civil society and its economic </a:t>
            </a:r>
            <a:r>
              <a:rPr lang="en-US" sz="3400" dirty="0" smtClean="0"/>
              <a:t>dynamic. </a:t>
            </a:r>
            <a:r>
              <a:rPr lang="en-US" sz="3400" dirty="0"/>
              <a:t>The priority to </a:t>
            </a:r>
            <a:r>
              <a:rPr lang="en-US" sz="3400" dirty="0">
                <a:solidFill>
                  <a:srgbClr val="C00000"/>
                </a:solidFill>
              </a:rPr>
              <a:t>safeguard </a:t>
            </a:r>
            <a:r>
              <a:rPr lang="en-US" sz="3400" dirty="0" smtClean="0">
                <a:solidFill>
                  <a:srgbClr val="C00000"/>
                </a:solidFill>
              </a:rPr>
              <a:t>the </a:t>
            </a:r>
            <a:r>
              <a:rPr lang="en-US" sz="3400" dirty="0">
                <a:solidFill>
                  <a:srgbClr val="C00000"/>
                </a:solidFill>
              </a:rPr>
              <a:t>interests of the financial capital and banking </a:t>
            </a:r>
            <a:r>
              <a:rPr lang="en-US" sz="3400" dirty="0" smtClean="0">
                <a:solidFill>
                  <a:srgbClr val="C00000"/>
                </a:solidFill>
              </a:rPr>
              <a:t>system</a:t>
            </a:r>
            <a:r>
              <a:rPr lang="en-US" sz="3400" dirty="0" smtClean="0"/>
              <a:t>, </a:t>
            </a:r>
            <a:r>
              <a:rPr lang="en-US" sz="3400" dirty="0"/>
              <a:t>no matter of the citizens living </a:t>
            </a:r>
            <a:r>
              <a:rPr lang="en-US" sz="3400" dirty="0" smtClean="0"/>
              <a:t>conditions, </a:t>
            </a:r>
            <a:r>
              <a:rPr lang="en-US" sz="3400" dirty="0"/>
              <a:t>has further </a:t>
            </a:r>
            <a:r>
              <a:rPr lang="en-US" sz="3400" dirty="0" smtClean="0">
                <a:solidFill>
                  <a:srgbClr val="C00000"/>
                </a:solidFill>
              </a:rPr>
              <a:t>enhanced </a:t>
            </a:r>
            <a:r>
              <a:rPr lang="en-US" sz="3400" dirty="0">
                <a:solidFill>
                  <a:srgbClr val="C00000"/>
                </a:solidFill>
              </a:rPr>
              <a:t>nationalistic feelings</a:t>
            </a:r>
            <a:r>
              <a:rPr lang="en-US" sz="3400" dirty="0"/>
              <a:t>. </a:t>
            </a:r>
            <a:endParaRPr lang="en-US" sz="3400" dirty="0" smtClean="0"/>
          </a:p>
          <a:p>
            <a:r>
              <a:rPr lang="en-US" sz="3400" dirty="0" smtClean="0"/>
              <a:t>Profound </a:t>
            </a:r>
            <a:r>
              <a:rPr lang="en-US" sz="3400" dirty="0"/>
              <a:t>disillusion, growing insecurity, and the feeling that </a:t>
            </a:r>
            <a:r>
              <a:rPr lang="en-US" sz="3400" dirty="0">
                <a:solidFill>
                  <a:srgbClr val="C00000"/>
                </a:solidFill>
              </a:rPr>
              <a:t>politics is no longer able to deliver solutions </a:t>
            </a:r>
            <a:r>
              <a:rPr lang="en-US" sz="3400" dirty="0"/>
              <a:t>affect the whole traditional political spectrum. </a:t>
            </a:r>
            <a:r>
              <a:rPr lang="en-US" sz="3400" dirty="0" smtClean="0">
                <a:solidFill>
                  <a:srgbClr val="C00000"/>
                </a:solidFill>
              </a:rPr>
              <a:t>Social </a:t>
            </a:r>
            <a:r>
              <a:rPr lang="en-US" sz="3400" dirty="0">
                <a:solidFill>
                  <a:srgbClr val="C00000"/>
                </a:solidFill>
              </a:rPr>
              <a:t>inequalities </a:t>
            </a:r>
            <a:r>
              <a:rPr lang="en-US" sz="3400" dirty="0"/>
              <a:t>between poor and rich countries and </a:t>
            </a:r>
            <a:r>
              <a:rPr lang="en-US" sz="3400" dirty="0" smtClean="0"/>
              <a:t>individuals constantly increase </a:t>
            </a:r>
            <a:r>
              <a:rPr lang="en-US" sz="3400" dirty="0"/>
              <a:t>and </a:t>
            </a:r>
            <a:r>
              <a:rPr lang="en-US" sz="3400" dirty="0">
                <a:solidFill>
                  <a:srgbClr val="C00000"/>
                </a:solidFill>
              </a:rPr>
              <a:t>demonstrate the size of the chasm </a:t>
            </a:r>
            <a:r>
              <a:rPr lang="en-US" sz="3400" dirty="0"/>
              <a:t>which is deepening within a ‘unified’ Europe. </a:t>
            </a:r>
            <a:endParaRPr lang="en-US" sz="3400" dirty="0" smtClean="0"/>
          </a:p>
          <a:p>
            <a:r>
              <a:rPr lang="en-US" sz="3400" dirty="0" smtClean="0"/>
              <a:t>Widespread </a:t>
            </a:r>
            <a:r>
              <a:rPr lang="en-US" sz="3400" dirty="0">
                <a:solidFill>
                  <a:srgbClr val="C00000"/>
                </a:solidFill>
              </a:rPr>
              <a:t>criticism</a:t>
            </a:r>
            <a:r>
              <a:rPr lang="en-US" sz="3400" dirty="0"/>
              <a:t> of the system </a:t>
            </a:r>
            <a:r>
              <a:rPr lang="en-US" sz="3400" dirty="0">
                <a:solidFill>
                  <a:srgbClr val="C00000"/>
                </a:solidFill>
              </a:rPr>
              <a:t>is not</a:t>
            </a:r>
            <a:r>
              <a:rPr lang="en-US" sz="3400" dirty="0"/>
              <a:t> spontaneously </a:t>
            </a:r>
            <a:r>
              <a:rPr lang="en-US" sz="3400" dirty="0">
                <a:solidFill>
                  <a:srgbClr val="C00000"/>
                </a:solidFill>
              </a:rPr>
              <a:t>generating progressive options</a:t>
            </a:r>
            <a:r>
              <a:rPr lang="en-US" sz="3400" dirty="0"/>
              <a:t>.  A </a:t>
            </a:r>
            <a:r>
              <a:rPr lang="en-US" sz="3400" dirty="0">
                <a:solidFill>
                  <a:srgbClr val="C00000"/>
                </a:solidFill>
              </a:rPr>
              <a:t>North –South axis</a:t>
            </a:r>
            <a:r>
              <a:rPr lang="en-US" sz="3400" dirty="0"/>
              <a:t> is emerging which influence political behavior. Central and North </a:t>
            </a:r>
            <a:r>
              <a:rPr lang="en-US" sz="3400" dirty="0" smtClean="0"/>
              <a:t>EU  –wealthy- countries </a:t>
            </a:r>
            <a:r>
              <a:rPr lang="en-US" sz="3400" dirty="0"/>
              <a:t>tend to turn to far right, while the South EU </a:t>
            </a:r>
            <a:r>
              <a:rPr lang="en-US" sz="3400" dirty="0" smtClean="0"/>
              <a:t>–poor- countries </a:t>
            </a:r>
            <a:r>
              <a:rPr lang="en-US" sz="3400" dirty="0"/>
              <a:t>turn to the left</a:t>
            </a:r>
            <a:r>
              <a:rPr lang="en-US" sz="3400" dirty="0" smtClean="0"/>
              <a:t>. This tendency is shifting after 2020.</a:t>
            </a:r>
            <a:endParaRPr lang="en-US" sz="3400" dirty="0"/>
          </a:p>
          <a:p>
            <a:endParaRPr lang="en-US" dirty="0"/>
          </a:p>
        </p:txBody>
      </p:sp>
      <p:pic>
        <p:nvPicPr>
          <p:cNvPr id="4" name="Picture 3" descr="Legacy &amp; Data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27384"/>
            <a:ext cx="1627378" cy="108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Migration – populism nexus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683221"/>
            <a:ext cx="77057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Populism as an ideology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EU is caught in the crossfire between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nationalists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internationalists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populists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liberals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in </a:t>
            </a:r>
            <a:r>
              <a:rPr lang="en-US" dirty="0"/>
              <a:t>the political battle across Europe.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Eurozone and migration crises have dramatically accelerated preexisting trends of </a:t>
            </a:r>
            <a:r>
              <a:rPr lang="en-US" dirty="0">
                <a:solidFill>
                  <a:srgbClr val="C00000"/>
                </a:solidFill>
              </a:rPr>
              <a:t>polarization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fragmentation</a:t>
            </a:r>
            <a:r>
              <a:rPr lang="en-US" dirty="0"/>
              <a:t>. Some long-established parties are disappearing. Anti-establishment movements have been gaining support in many </a:t>
            </a:r>
            <a:r>
              <a:rPr lang="en-US" dirty="0" smtClean="0"/>
              <a:t>countries.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Populism</a:t>
            </a:r>
            <a:r>
              <a:rPr lang="en-US" dirty="0" smtClean="0"/>
              <a:t> </a:t>
            </a:r>
            <a:r>
              <a:rPr lang="en-US" dirty="0"/>
              <a:t>as an ideology that </a:t>
            </a:r>
            <a:r>
              <a:rPr lang="en-US" dirty="0" smtClean="0"/>
              <a:t>considers </a:t>
            </a:r>
            <a:r>
              <a:rPr lang="en-US" dirty="0"/>
              <a:t>society to be ultimately separated into two homogeneous and antagonistic groups – ‘</a:t>
            </a:r>
            <a:r>
              <a:rPr lang="en-US" dirty="0">
                <a:solidFill>
                  <a:srgbClr val="C00000"/>
                </a:solidFill>
              </a:rPr>
              <a:t>the pure people</a:t>
            </a:r>
            <a:r>
              <a:rPr lang="en-US" dirty="0"/>
              <a:t>’ versus the ‘</a:t>
            </a:r>
            <a:r>
              <a:rPr lang="en-US" dirty="0">
                <a:solidFill>
                  <a:srgbClr val="C00000"/>
                </a:solidFill>
              </a:rPr>
              <a:t>corrupt elite</a:t>
            </a:r>
            <a:r>
              <a:rPr lang="en-US" dirty="0"/>
              <a:t>’, and which argues that politics should be an expression of the volonté </a:t>
            </a:r>
            <a:r>
              <a:rPr lang="en-US" dirty="0" err="1"/>
              <a:t>générale</a:t>
            </a:r>
            <a:r>
              <a:rPr lang="en-US" dirty="0"/>
              <a:t> (general </a:t>
            </a:r>
            <a:r>
              <a:rPr lang="en-US" dirty="0" smtClean="0"/>
              <a:t>will, J.J. Rousseau) </a:t>
            </a:r>
            <a:r>
              <a:rPr lang="en-US" dirty="0"/>
              <a:t>of the people and not of some bureaucrats in </a:t>
            </a:r>
            <a:r>
              <a:rPr lang="en-US" dirty="0" smtClean="0"/>
              <a:t>Brussels.</a:t>
            </a:r>
            <a:endParaRPr lang="en-US" dirty="0"/>
          </a:p>
        </p:txBody>
      </p:sp>
      <p:pic>
        <p:nvPicPr>
          <p:cNvPr id="4" name="Picture 3" descr="Legacy &amp; Data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27384"/>
            <a:ext cx="1627378" cy="108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1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752"/>
            <a:ext cx="5904656" cy="164705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Migration </a:t>
            </a:r>
            <a:r>
              <a:rPr lang="en-US" sz="3600" b="1" dirty="0" smtClean="0">
                <a:solidFill>
                  <a:srgbClr val="002060"/>
                </a:solidFill>
              </a:rPr>
              <a:t>crisis the biggest challenge for the EU member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Migration crisis has </a:t>
            </a:r>
            <a:r>
              <a:rPr lang="en-US" dirty="0"/>
              <a:t>placed </a:t>
            </a: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unity, cooperation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harmony</a:t>
            </a:r>
            <a:r>
              <a:rPr lang="en-US" dirty="0"/>
              <a:t> of the EU </a:t>
            </a:r>
            <a:r>
              <a:rPr lang="en-US" dirty="0">
                <a:solidFill>
                  <a:srgbClr val="C00000"/>
                </a:solidFill>
              </a:rPr>
              <a:t>under scrutiny </a:t>
            </a:r>
            <a:r>
              <a:rPr lang="en-US" dirty="0"/>
              <a:t>from its outset and has tested the union’s moral ground to the limits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common European policy toward migration could be followed since 2015. Euroscepticism is constantly rising rather fast, but not as fast and dramatically as feared by democratic parties. </a:t>
            </a:r>
            <a:endParaRPr lang="en-US" dirty="0"/>
          </a:p>
        </p:txBody>
      </p:sp>
      <p:pic>
        <p:nvPicPr>
          <p:cNvPr id="14338" name="Picture 2" descr="Αποτέλεσμα εικόνας για EU 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-2738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Populism and Media </a:t>
            </a:r>
            <a:r>
              <a:rPr lang="en-US" b="1" dirty="0">
                <a:solidFill>
                  <a:srgbClr val="002060"/>
                </a:solidFill>
              </a:rPr>
              <a:t>coverage of migration </a:t>
            </a:r>
            <a:r>
              <a:rPr lang="en-US" b="1" dirty="0" smtClean="0">
                <a:solidFill>
                  <a:srgbClr val="002060"/>
                </a:solidFill>
              </a:rPr>
              <a:t>policies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4365104"/>
            <a:ext cx="30598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Σχετική εικόνα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2" y="4108275"/>
            <a:ext cx="4933950" cy="27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s and Them: how populist parties get their message across | British  Politics and Policy at L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8" y="44657"/>
            <a:ext cx="6911848" cy="26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78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Role of the media in representing immigration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Although some cast ‘</a:t>
            </a:r>
            <a:r>
              <a:rPr lang="en-US" dirty="0" smtClean="0">
                <a:solidFill>
                  <a:srgbClr val="C00000"/>
                </a:solidFill>
              </a:rPr>
              <a:t>the media</a:t>
            </a:r>
            <a:r>
              <a:rPr lang="en-US" dirty="0" smtClean="0"/>
              <a:t>’ as a singular entity, they </a:t>
            </a:r>
            <a:r>
              <a:rPr lang="en-US" dirty="0" smtClean="0">
                <a:solidFill>
                  <a:srgbClr val="C00000"/>
                </a:solidFill>
              </a:rPr>
              <a:t>are in fact a complex set of institutions</a:t>
            </a:r>
            <a:r>
              <a:rPr lang="en-US" dirty="0" smtClean="0"/>
              <a:t>, with tremendous internal variation. For our purposes, we view the media as </a:t>
            </a:r>
            <a:r>
              <a:rPr lang="en-US" dirty="0" smtClean="0">
                <a:solidFill>
                  <a:srgbClr val="C00000"/>
                </a:solidFill>
              </a:rPr>
              <a:t>a range of communication sources </a:t>
            </a:r>
            <a:r>
              <a:rPr lang="en-US" dirty="0" smtClean="0"/>
              <a:t>that transfer information from producers to consumers; increasingly, with internet-based and social media, </a:t>
            </a:r>
            <a:r>
              <a:rPr lang="en-US" dirty="0" smtClean="0">
                <a:solidFill>
                  <a:srgbClr val="C00000"/>
                </a:solidFill>
              </a:rPr>
              <a:t>consumers are also producers </a:t>
            </a:r>
            <a:r>
              <a:rPr lang="en-US" dirty="0" smtClean="0"/>
              <a:t>engaged in more direct exchanges than in traditional newspapers, magazines, TV and radio.</a:t>
            </a:r>
          </a:p>
          <a:p>
            <a:pPr marL="0" indent="0">
              <a:buNone/>
            </a:pPr>
            <a:r>
              <a:rPr lang="en-US" dirty="0" smtClean="0"/>
              <a:t>Role of the media regarding migration: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provide a </a:t>
            </a:r>
            <a:r>
              <a:rPr lang="en-US" dirty="0" smtClean="0">
                <a:solidFill>
                  <a:srgbClr val="C00000"/>
                </a:solidFill>
              </a:rPr>
              <a:t>source of information </a:t>
            </a:r>
            <a:r>
              <a:rPr lang="en-US" dirty="0" smtClean="0"/>
              <a:t>about groups or issues related to migration and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convey or </a:t>
            </a:r>
            <a:r>
              <a:rPr lang="en-US" dirty="0" smtClean="0">
                <a:solidFill>
                  <a:srgbClr val="C00000"/>
                </a:solidFill>
              </a:rPr>
              <a:t>construct particular representations </a:t>
            </a:r>
            <a:r>
              <a:rPr lang="en-US" dirty="0" smtClean="0"/>
              <a:t>of minorities and immigrants, including negative depictions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act as </a:t>
            </a:r>
            <a:r>
              <a:rPr lang="en-US" dirty="0" smtClean="0">
                <a:solidFill>
                  <a:srgbClr val="C00000"/>
                </a:solidFill>
              </a:rPr>
              <a:t>a space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C00000"/>
                </a:solidFill>
              </a:rPr>
              <a:t>participation of migrants </a:t>
            </a:r>
            <a:r>
              <a:rPr lang="en-US" dirty="0" smtClean="0"/>
              <a:t>and minorities </a:t>
            </a:r>
            <a:r>
              <a:rPr lang="en-US" dirty="0" smtClean="0">
                <a:solidFill>
                  <a:srgbClr val="C00000"/>
                </a:solidFill>
              </a:rPr>
              <a:t>in a public sphere </a:t>
            </a:r>
            <a:r>
              <a:rPr lang="en-US" dirty="0" smtClean="0"/>
              <a:t>where they can advance their interests and 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54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Populism and migration the perfect mixture for media coverage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general, </a:t>
            </a:r>
            <a:r>
              <a:rPr lang="en-US" dirty="0" smtClean="0">
                <a:solidFill>
                  <a:srgbClr val="C00000"/>
                </a:solidFill>
              </a:rPr>
              <a:t>right-wing populist parties profit </a:t>
            </a:r>
            <a:r>
              <a:rPr lang="en-US" dirty="0" smtClean="0"/>
              <a:t>from the mechanisms of modern media (even though they make it a point to consider them as part of the “corrupt” establishment), because </a:t>
            </a:r>
            <a:r>
              <a:rPr lang="en-US" dirty="0" smtClean="0">
                <a:solidFill>
                  <a:srgbClr val="C00000"/>
                </a:solidFill>
              </a:rPr>
              <a:t>their strategies of political communication resonate with the needs of the media in terms of market demands and the news cycle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Political malaise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It is also the product of a much-cited, but rarely defined, ‘</a:t>
            </a:r>
            <a:r>
              <a:rPr lang="en-US" b="1" i="1" dirty="0" smtClean="0">
                <a:solidFill>
                  <a:srgbClr val="C00000"/>
                </a:solidFill>
              </a:rPr>
              <a:t>political malaise</a:t>
            </a:r>
            <a:r>
              <a:rPr lang="en-US" dirty="0" smtClean="0"/>
              <a:t>’, manifested in: </a:t>
            </a:r>
          </a:p>
          <a:p>
            <a:pPr lvl="0"/>
            <a:r>
              <a:rPr lang="en-US" dirty="0" smtClean="0"/>
              <a:t>steadily falling turnouts across Western Europe, </a:t>
            </a:r>
          </a:p>
          <a:p>
            <a:pPr lvl="0"/>
            <a:r>
              <a:rPr lang="en-US" dirty="0" smtClean="0"/>
              <a:t>declining party memberships, </a:t>
            </a:r>
          </a:p>
          <a:p>
            <a:pPr lvl="0"/>
            <a:r>
              <a:rPr lang="en-US" dirty="0" smtClean="0"/>
              <a:t>ever-greater numbers of citizens citing a lack of interest  </a:t>
            </a:r>
          </a:p>
          <a:p>
            <a:pPr lvl="0"/>
            <a:r>
              <a:rPr lang="en-US" dirty="0" smtClean="0"/>
              <a:t>distrust in politics and politicians.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fostered by the media</a:t>
            </a:r>
            <a:r>
              <a:rPr lang="en-US" b="1" i="1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/>
              <a:t>and political malaise − a common precondition for the growth of anti-political sentiments − shows that </a:t>
            </a:r>
            <a:r>
              <a:rPr lang="en-US" dirty="0">
                <a:solidFill>
                  <a:srgbClr val="C00000"/>
                </a:solidFill>
              </a:rPr>
              <a:t>both political and media factors form a </a:t>
            </a:r>
            <a:r>
              <a:rPr lang="en-US" b="1" i="1" dirty="0">
                <a:solidFill>
                  <a:srgbClr val="C00000"/>
                </a:solidFill>
              </a:rPr>
              <a:t>unique alliance</a:t>
            </a:r>
            <a:r>
              <a:rPr lang="en-US" dirty="0">
                <a:solidFill>
                  <a:srgbClr val="C00000"/>
                </a:solidFill>
              </a:rPr>
              <a:t>, whose catalyst may be found in the country’s </a:t>
            </a:r>
            <a:r>
              <a:rPr lang="en-US" b="1" i="1" dirty="0">
                <a:solidFill>
                  <a:srgbClr val="C00000"/>
                </a:solidFill>
              </a:rPr>
              <a:t>political culture at a given time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9412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Populism and media relation has </a:t>
            </a:r>
            <a:r>
              <a:rPr lang="en-US" sz="3600" b="1" dirty="0">
                <a:solidFill>
                  <a:srgbClr val="002060"/>
                </a:solidFill>
              </a:rPr>
              <a:t>a contagious quality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scholars believe that communication through the </a:t>
            </a:r>
            <a:r>
              <a:rPr lang="en-US" b="1" i="1" dirty="0">
                <a:solidFill>
                  <a:srgbClr val="C00000"/>
                </a:solidFill>
              </a:rPr>
              <a:t>Internet</a:t>
            </a:r>
            <a:r>
              <a:rPr lang="en-US" dirty="0"/>
              <a:t> can </a:t>
            </a:r>
            <a:r>
              <a:rPr lang="en-US" b="1" i="1" dirty="0">
                <a:solidFill>
                  <a:srgbClr val="C00000"/>
                </a:solidFill>
              </a:rPr>
              <a:t>restructure political power</a:t>
            </a:r>
            <a:r>
              <a:rPr lang="en-US" dirty="0"/>
              <a:t> in a populist direction and </a:t>
            </a:r>
            <a:r>
              <a:rPr lang="en-US" b="1" i="1" dirty="0">
                <a:solidFill>
                  <a:srgbClr val="C00000"/>
                </a:solidFill>
              </a:rPr>
              <a:t>promote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unmediated communication between politicians and citizens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It is true that right </a:t>
            </a:r>
            <a:r>
              <a:rPr lang="en-US" dirty="0"/>
              <a:t>and left-wing populist receive a lot of </a:t>
            </a:r>
            <a:r>
              <a:rPr lang="en-US" b="1" i="1" dirty="0">
                <a:solidFill>
                  <a:srgbClr val="C00000"/>
                </a:solidFill>
              </a:rPr>
              <a:t>free media attention</a:t>
            </a:r>
            <a:r>
              <a:rPr lang="en-US" b="1" dirty="0"/>
              <a:t> </a:t>
            </a:r>
            <a:r>
              <a:rPr lang="en-US" dirty="0"/>
              <a:t>because of the sometimes provocative, emotional and simplified nature of their political communication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Populism</a:t>
            </a:r>
            <a:r>
              <a:rPr lang="en-US" b="1" dirty="0"/>
              <a:t> </a:t>
            </a:r>
            <a:r>
              <a:rPr lang="en-US" dirty="0"/>
              <a:t>is threatening because it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has a contagious quality</a:t>
            </a:r>
            <a:r>
              <a:rPr lang="en-US" b="1" dirty="0"/>
              <a:t> </a:t>
            </a:r>
            <a:r>
              <a:rPr lang="en-US" dirty="0"/>
              <a:t>– the appearance and rise of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a populist party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will predictably </a:t>
            </a:r>
            <a:r>
              <a:rPr lang="en-US" b="1" i="1" dirty="0">
                <a:solidFill>
                  <a:srgbClr val="C00000"/>
                </a:solidFill>
              </a:rPr>
              <a:t>push a country’s other parties in a populist direction </a:t>
            </a:r>
            <a:r>
              <a:rPr lang="en-US" dirty="0"/>
              <a:t>– and because populism can lead to the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consolidation of illiberal polities</a:t>
            </a:r>
            <a:r>
              <a:rPr lang="en-US" b="1" dirty="0"/>
              <a:t> </a:t>
            </a:r>
            <a:r>
              <a:rPr lang="en-US" dirty="0"/>
              <a:t>(mostly right-wing populism)</a:t>
            </a:r>
            <a:r>
              <a:rPr lang="en-US" b="1" dirty="0"/>
              <a:t> </a:t>
            </a:r>
            <a:r>
              <a:rPr lang="en-US" sz="2600" dirty="0"/>
              <a:t>(</a:t>
            </a:r>
            <a:r>
              <a:rPr lang="en-US" sz="2000" dirty="0"/>
              <a:t>Pappas 2017 </a:t>
            </a:r>
            <a:r>
              <a:rPr lang="en-US" sz="2000" dirty="0">
                <a:hlinkClick r:id="rId2"/>
              </a:rPr>
              <a:t>www.democraticaudit.com</a:t>
            </a:r>
            <a:r>
              <a:rPr lang="en-US" sz="2600" dirty="0"/>
              <a:t>)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454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Populism: is media </a:t>
            </a:r>
            <a:r>
              <a:rPr lang="en-US" sz="3600" b="1" dirty="0" smtClean="0">
                <a:solidFill>
                  <a:srgbClr val="002060"/>
                </a:solidFill>
              </a:rPr>
              <a:t>attractive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Populist </a:t>
            </a:r>
            <a:r>
              <a:rPr lang="en-US" dirty="0" smtClean="0"/>
              <a:t>are </a:t>
            </a:r>
            <a:r>
              <a:rPr lang="en-US" dirty="0"/>
              <a:t>frequently more personal and sensationalistic in nature. In this way, social media provide the populists with the </a:t>
            </a:r>
            <a:r>
              <a:rPr lang="en-US" b="1" i="1" dirty="0">
                <a:solidFill>
                  <a:srgbClr val="C00000"/>
                </a:solidFill>
              </a:rPr>
              <a:t>freedom to uncontested articulate their ideology</a:t>
            </a:r>
            <a:r>
              <a:rPr lang="en-US" dirty="0"/>
              <a:t> and spread their messages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While the mass media adhere to professional norms and news values, </a:t>
            </a:r>
            <a:r>
              <a:rPr lang="en-US" b="1" i="1" dirty="0">
                <a:solidFill>
                  <a:srgbClr val="C00000"/>
                </a:solidFill>
              </a:rPr>
              <a:t>social media </a:t>
            </a:r>
            <a:r>
              <a:rPr lang="en-US" dirty="0"/>
              <a:t>serve as </a:t>
            </a:r>
            <a:r>
              <a:rPr lang="en-US" b="1" i="1" dirty="0">
                <a:solidFill>
                  <a:srgbClr val="C00000"/>
                </a:solidFill>
              </a:rPr>
              <a:t>direct linkage to the people</a:t>
            </a:r>
            <a:r>
              <a:rPr lang="en-US" dirty="0"/>
              <a:t> and allow the populists to </a:t>
            </a:r>
            <a:r>
              <a:rPr lang="en-US" b="1" i="1" dirty="0">
                <a:solidFill>
                  <a:srgbClr val="C00000"/>
                </a:solidFill>
              </a:rPr>
              <a:t>circumvent the journalistic gatekeepers</a:t>
            </a:r>
            <a:r>
              <a:rPr lang="en-US" dirty="0"/>
              <a:t>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79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Journalism and media coverage of migration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>
                <a:solidFill>
                  <a:srgbClr val="C00000"/>
                </a:solidFill>
              </a:rPr>
              <a:t>similarity</a:t>
            </a:r>
            <a:r>
              <a:rPr lang="en-US" dirty="0"/>
              <a:t> in media coverage of refugees around the world is that “</a:t>
            </a:r>
            <a:r>
              <a:rPr lang="en-US" dirty="0">
                <a:solidFill>
                  <a:srgbClr val="C00000"/>
                </a:solidFill>
              </a:rPr>
              <a:t>journalism is under pressure</a:t>
            </a:r>
            <a:r>
              <a:rPr lang="en-US" dirty="0"/>
              <a:t> from a weakening media economy; political bias and opportunism that drives the news agenda” (Ethical Journalism Network, 2015).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is adaptive </a:t>
            </a:r>
            <a:r>
              <a:rPr lang="en-US" dirty="0">
                <a:solidFill>
                  <a:srgbClr val="C00000"/>
                </a:solidFill>
              </a:rPr>
              <a:t>challenge</a:t>
            </a:r>
            <a:r>
              <a:rPr lang="en-US" dirty="0"/>
              <a:t> for the whole industry </a:t>
            </a:r>
            <a:r>
              <a:rPr lang="en-US" dirty="0">
                <a:solidFill>
                  <a:srgbClr val="C00000"/>
                </a:solidFill>
              </a:rPr>
              <a:t>to change </a:t>
            </a:r>
            <a:r>
              <a:rPr lang="en-US" dirty="0"/>
              <a:t>from 24-hour sensationalist and negative news </a:t>
            </a:r>
            <a:r>
              <a:rPr lang="en-US" dirty="0">
                <a:solidFill>
                  <a:srgbClr val="C00000"/>
                </a:solidFill>
              </a:rPr>
              <a:t>towards more solution and positive coverage</a:t>
            </a:r>
            <a:r>
              <a:rPr lang="en-US" dirty="0"/>
              <a:t>, not only regarding the issue of refugees, but everyday issues as well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Media should re-take its power in </a:t>
            </a:r>
            <a:r>
              <a:rPr lang="en-US" b="1" i="1" dirty="0">
                <a:solidFill>
                  <a:srgbClr val="C00000"/>
                </a:solidFill>
              </a:rPr>
              <a:t>helping public understand the facts, causes and solutions regarding the refugee crisis</a:t>
            </a:r>
            <a:r>
              <a:rPr lang="en-US" dirty="0"/>
              <a:t>. Human side of the refugees’ crisis should not be excluded from the reporting on refugees if we seek to create a more profound understanding of the situation.</a:t>
            </a:r>
          </a:p>
        </p:txBody>
      </p:sp>
    </p:spTree>
    <p:extLst>
      <p:ext uri="{BB962C8B-B14F-4D97-AF65-F5344CB8AC3E}">
        <p14:creationId xmlns:p14="http://schemas.microsoft.com/office/powerpoint/2010/main" val="38910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Media coverage of migration and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far right populism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As </a:t>
            </a:r>
            <a:r>
              <a:rPr lang="en-US" dirty="0" smtClean="0"/>
              <a:t>migration flows </a:t>
            </a:r>
            <a:r>
              <a:rPr lang="en-US" dirty="0"/>
              <a:t>grew bigger and more countries were </a:t>
            </a:r>
            <a:r>
              <a:rPr lang="en-US" dirty="0" smtClean="0"/>
              <a:t>affected, </a:t>
            </a:r>
            <a:r>
              <a:rPr lang="en-US" dirty="0" smtClean="0">
                <a:solidFill>
                  <a:srgbClr val="C00000"/>
                </a:solidFill>
              </a:rPr>
              <a:t>citizens</a:t>
            </a:r>
            <a:r>
              <a:rPr lang="en-US" dirty="0" smtClean="0"/>
              <a:t> </a:t>
            </a:r>
            <a:r>
              <a:rPr lang="en-US" dirty="0"/>
              <a:t>got anxious and </a:t>
            </a:r>
            <a:r>
              <a:rPr lang="en-US" dirty="0" smtClean="0">
                <a:solidFill>
                  <a:srgbClr val="C00000"/>
                </a:solidFill>
              </a:rPr>
              <a:t>became aware </a:t>
            </a:r>
            <a:r>
              <a:rPr lang="en-US" dirty="0" smtClean="0"/>
              <a:t>of the consequences.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shift in public awareness of the </a:t>
            </a:r>
            <a:r>
              <a:rPr lang="en-US" dirty="0" smtClean="0"/>
              <a:t>impact of migration </a:t>
            </a:r>
            <a:r>
              <a:rPr lang="en-US" dirty="0"/>
              <a:t>crisis to the national economies and the EU </a:t>
            </a:r>
            <a:r>
              <a:rPr lang="en-US" dirty="0" smtClean="0"/>
              <a:t>led to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consolidation of </a:t>
            </a:r>
            <a:r>
              <a:rPr lang="en-US" dirty="0" smtClean="0">
                <a:solidFill>
                  <a:srgbClr val="C00000"/>
                </a:solidFill>
              </a:rPr>
              <a:t>an </a:t>
            </a:r>
            <a:r>
              <a:rPr lang="en-US" dirty="0">
                <a:solidFill>
                  <a:srgbClr val="C00000"/>
                </a:solidFill>
              </a:rPr>
              <a:t>EU public </a:t>
            </a:r>
            <a:r>
              <a:rPr lang="en-US" dirty="0" smtClean="0">
                <a:solidFill>
                  <a:srgbClr val="C00000"/>
                </a:solidFill>
              </a:rPr>
              <a:t>sphere</a:t>
            </a:r>
            <a:r>
              <a:rPr lang="en-US" dirty="0" smtClean="0"/>
              <a:t>. Ongoing </a:t>
            </a:r>
            <a:r>
              <a:rPr lang="en-US" dirty="0"/>
              <a:t>negative information about Eurozone hazards has encouraged individuals to gradually engage in systematic evidence-based opinion </a:t>
            </a:r>
            <a:r>
              <a:rPr lang="en-US" dirty="0" smtClean="0"/>
              <a:t>formation. 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Newspapers </a:t>
            </a:r>
            <a:r>
              <a:rPr lang="en-US" dirty="0">
                <a:solidFill>
                  <a:srgbClr val="C00000"/>
                </a:solidFill>
              </a:rPr>
              <a:t>and online media were flooded with articles </a:t>
            </a:r>
            <a:r>
              <a:rPr lang="en-US" dirty="0"/>
              <a:t>describing and analyzing this unprecedented phenomenon, the respective politics and, peoples’ opinions and stances. </a:t>
            </a:r>
          </a:p>
        </p:txBody>
      </p:sp>
    </p:spTree>
    <p:extLst>
      <p:ext uri="{BB962C8B-B14F-4D97-AF65-F5344CB8AC3E}">
        <p14:creationId xmlns:p14="http://schemas.microsoft.com/office/powerpoint/2010/main" val="1290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704856" cy="7109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 media politics </a:t>
            </a:r>
            <a:r>
              <a:rPr lang="en-US" sz="3600" b="1" dirty="0">
                <a:solidFill>
                  <a:srgbClr val="002060"/>
                </a:solidFill>
              </a:rPr>
              <a:t>of everyday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For populist media there </a:t>
            </a:r>
            <a:r>
              <a:rPr lang="en-US" dirty="0"/>
              <a:t>is </a:t>
            </a:r>
            <a:r>
              <a:rPr lang="en-US" dirty="0" smtClean="0"/>
              <a:t>a ‘</a:t>
            </a:r>
            <a:r>
              <a:rPr lang="en-US" b="1" i="1" dirty="0" smtClean="0">
                <a:solidFill>
                  <a:srgbClr val="C00000"/>
                </a:solidFill>
              </a:rPr>
              <a:t>culture </a:t>
            </a:r>
            <a:r>
              <a:rPr lang="en-US" b="1" i="1" dirty="0">
                <a:solidFill>
                  <a:srgbClr val="C00000"/>
                </a:solidFill>
              </a:rPr>
              <a:t>of fear</a:t>
            </a:r>
            <a:r>
              <a:rPr lang="en-US" dirty="0"/>
              <a:t>’ in western societies in relation to health, </a:t>
            </a:r>
            <a:r>
              <a:rPr lang="en-US" dirty="0" smtClean="0"/>
              <a:t>the environment, migration, technology and personal </a:t>
            </a:r>
            <a:r>
              <a:rPr lang="en-US" dirty="0"/>
              <a:t>security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Within </a:t>
            </a:r>
            <a:r>
              <a:rPr lang="en-US" dirty="0" smtClean="0"/>
              <a:t>refugee –migration ‘crisis’ discourse, </a:t>
            </a:r>
            <a:r>
              <a:rPr lang="en-US" b="1" i="1" dirty="0">
                <a:solidFill>
                  <a:srgbClr val="C00000"/>
                </a:solidFill>
              </a:rPr>
              <a:t>immigrants</a:t>
            </a:r>
            <a:r>
              <a:rPr lang="en-US" dirty="0"/>
              <a:t>, especially those categorized as ‘non-whites</a:t>
            </a:r>
            <a:r>
              <a:rPr lang="en-US" dirty="0" smtClean="0"/>
              <a:t>’ or ‘Muslims’, </a:t>
            </a:r>
            <a:r>
              <a:rPr lang="en-US" dirty="0"/>
              <a:t>are </a:t>
            </a:r>
            <a:r>
              <a:rPr lang="en-US" dirty="0" smtClean="0"/>
              <a:t>not labelled </a:t>
            </a:r>
            <a:r>
              <a:rPr lang="en-US" dirty="0"/>
              <a:t>as being racially inferior</a:t>
            </a:r>
            <a:r>
              <a:rPr lang="en-US" dirty="0" smtClean="0"/>
              <a:t>. Nonetheless</a:t>
            </a:r>
            <a:r>
              <a:rPr lang="en-US" dirty="0"/>
              <a:t>, their cultures and values </a:t>
            </a:r>
            <a:r>
              <a:rPr lang="en-US" dirty="0" smtClean="0"/>
              <a:t>are commonly </a:t>
            </a:r>
            <a:r>
              <a:rPr lang="en-US" b="1" i="1" dirty="0">
                <a:solidFill>
                  <a:srgbClr val="C00000"/>
                </a:solidFill>
              </a:rPr>
              <a:t>represented in media discourse </a:t>
            </a:r>
            <a:r>
              <a:rPr lang="en-US" b="1" i="1" dirty="0" smtClean="0">
                <a:solidFill>
                  <a:srgbClr val="C00000"/>
                </a:solidFill>
              </a:rPr>
              <a:t>as ‘</a:t>
            </a:r>
            <a:r>
              <a:rPr lang="en-US" b="1" i="1" dirty="0">
                <a:solidFill>
                  <a:srgbClr val="C00000"/>
                </a:solidFill>
              </a:rPr>
              <a:t>alien’</a:t>
            </a:r>
            <a:r>
              <a:rPr lang="en-US" dirty="0"/>
              <a:t> and </a:t>
            </a:r>
            <a:r>
              <a:rPr lang="en-US" b="1" i="1" dirty="0">
                <a:solidFill>
                  <a:srgbClr val="C00000"/>
                </a:solidFill>
              </a:rPr>
              <a:t>a threat </a:t>
            </a:r>
            <a:r>
              <a:rPr lang="en-US" dirty="0"/>
              <a:t>to </a:t>
            </a:r>
            <a:r>
              <a:rPr lang="en-US" dirty="0" smtClean="0"/>
              <a:t>native people, and </a:t>
            </a:r>
            <a:r>
              <a:rPr lang="en-US" dirty="0"/>
              <a:t>western, core values or democracy itself.</a:t>
            </a:r>
          </a:p>
        </p:txBody>
      </p:sp>
    </p:spTree>
    <p:extLst>
      <p:ext uri="{BB962C8B-B14F-4D97-AF65-F5344CB8AC3E}">
        <p14:creationId xmlns:p14="http://schemas.microsoft.com/office/powerpoint/2010/main" val="41837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Is there a common ‘European’ narrative in the press?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Various comparative researches among different EU member states concluded </a:t>
            </a:r>
            <a:r>
              <a:rPr lang="en-US" dirty="0" smtClean="0">
                <a:solidFill>
                  <a:srgbClr val="C00000"/>
                </a:solidFill>
              </a:rPr>
              <a:t>that there is significant variation among national press</a:t>
            </a:r>
            <a:r>
              <a:rPr lang="en-US" dirty="0" smtClean="0"/>
              <a:t> “</a:t>
            </a:r>
            <a:r>
              <a:rPr lang="en-US" dirty="0" err="1" smtClean="0"/>
              <a:t>challeng</a:t>
            </a:r>
            <a:r>
              <a:rPr lang="en-US" dirty="0" smtClean="0"/>
              <a:t>[</a:t>
            </a:r>
            <a:r>
              <a:rPr lang="en-US" dirty="0" err="1" smtClean="0"/>
              <a:t>ing</a:t>
            </a:r>
            <a:r>
              <a:rPr lang="en-US" dirty="0" smtClean="0"/>
              <a:t>] assertions of an emerging single coherent European mode of framing immigration.” (</a:t>
            </a:r>
            <a:r>
              <a:rPr lang="en-US" dirty="0" err="1" smtClean="0"/>
              <a:t>Caviedes</a:t>
            </a:r>
            <a:r>
              <a:rPr lang="en-US" dirty="0" smtClean="0"/>
              <a:t> 2015: 911).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Against the aspiration of a common policy on migration, the result demonstrate divergent narratives across countries… separate, nationally tailored solutions appear (ibid. 912, see also Berry, Garcia-Blanco &amp; Moore 2016:7).  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“One size” reporting does not fit all. Effective media advocacy requires nationally targeted, tailored campaigning.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Thus, exclusion </a:t>
            </a:r>
            <a:r>
              <a:rPr lang="en-US" b="1" i="1" dirty="0">
                <a:solidFill>
                  <a:srgbClr val="C00000"/>
                </a:solidFill>
              </a:rPr>
              <a:t>seems for the right and far right parties the only solution to defend oneself </a:t>
            </a:r>
            <a:r>
              <a:rPr lang="en-US" b="1" i="1" dirty="0" smtClean="0">
                <a:solidFill>
                  <a:srgbClr val="C00000"/>
                </a:solidFill>
              </a:rPr>
              <a:t>and </a:t>
            </a:r>
            <a:r>
              <a:rPr lang="en-US" b="1" i="1" dirty="0">
                <a:solidFill>
                  <a:srgbClr val="C00000"/>
                </a:solidFill>
              </a:rPr>
              <a:t>the nation</a:t>
            </a:r>
            <a:r>
              <a:rPr lang="en-US" b="1" i="1" dirty="0"/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5825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8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Media are incapable to understand and mediate the new phase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Media represent a key domain for Europe to encounter </a:t>
            </a:r>
            <a:r>
              <a:rPr lang="en-US" dirty="0" smtClean="0"/>
              <a:t>refugees. As </a:t>
            </a:r>
            <a:r>
              <a:rPr lang="en-US" dirty="0"/>
              <a:t>the </a:t>
            </a:r>
            <a:r>
              <a:rPr lang="en-US" dirty="0" smtClean="0"/>
              <a:t>refugee - migration </a:t>
            </a:r>
            <a:r>
              <a:rPr lang="en-US" dirty="0"/>
              <a:t>‘crisis’ is entering a new phase, </a:t>
            </a:r>
            <a:r>
              <a:rPr lang="en-US" dirty="0" smtClean="0"/>
              <a:t>that of </a:t>
            </a:r>
            <a:r>
              <a:rPr lang="en-US" dirty="0" smtClean="0">
                <a:solidFill>
                  <a:srgbClr val="C00000"/>
                </a:solidFill>
              </a:rPr>
              <a:t>refugees becoming immigrants</a:t>
            </a:r>
            <a:r>
              <a:rPr lang="en-US" dirty="0" smtClean="0"/>
              <a:t> and that of </a:t>
            </a:r>
            <a:r>
              <a:rPr lang="en-US" dirty="0" smtClean="0">
                <a:solidFill>
                  <a:srgbClr val="C00000"/>
                </a:solidFill>
              </a:rPr>
              <a:t>their integration to the host societies</a:t>
            </a:r>
            <a:r>
              <a:rPr lang="en-US" dirty="0" smtClean="0"/>
              <a:t>, media </a:t>
            </a:r>
            <a:r>
              <a:rPr lang="en-US" dirty="0"/>
              <a:t>continue to face significant </a:t>
            </a:r>
            <a:r>
              <a:rPr lang="en-US" dirty="0" smtClean="0"/>
              <a:t>challenges to understand the responsibilities and consequences of the new residents (</a:t>
            </a:r>
            <a:r>
              <a:rPr lang="en-US" dirty="0" err="1" smtClean="0"/>
              <a:t>Chouliaraki</a:t>
            </a:r>
            <a:r>
              <a:rPr lang="en-US" dirty="0" smtClean="0"/>
              <a:t>, Georgiou, </a:t>
            </a:r>
            <a:r>
              <a:rPr lang="en-US" dirty="0" err="1" smtClean="0"/>
              <a:t>Zaborowski</a:t>
            </a:r>
            <a:r>
              <a:rPr lang="en-US" dirty="0" smtClean="0"/>
              <a:t> 2017).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Bibliography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Albertazzi D. </a:t>
            </a:r>
            <a:r>
              <a:rPr lang="en-US" dirty="0"/>
              <a:t>and Duncan </a:t>
            </a:r>
            <a:r>
              <a:rPr lang="en-US" dirty="0" smtClean="0"/>
              <a:t>McDonnell (eds.) (2008), </a:t>
            </a:r>
            <a:r>
              <a:rPr lang="en-US" dirty="0"/>
              <a:t>Twenty-First Century Populism: The Spectre of Western European </a:t>
            </a:r>
            <a:r>
              <a:rPr lang="en-US" dirty="0" smtClean="0"/>
              <a:t>Democracy, Palgrave Macmillan, New York.</a:t>
            </a:r>
          </a:p>
          <a:p>
            <a:r>
              <a:rPr lang="en-US" dirty="0"/>
              <a:t>Baumann </a:t>
            </a:r>
            <a:r>
              <a:rPr lang="en-US" dirty="0" err="1"/>
              <a:t>Zygmund</a:t>
            </a:r>
            <a:r>
              <a:rPr lang="en-US" dirty="0"/>
              <a:t> (2001) The Individualized Society, Cambridge Polity Press.</a:t>
            </a:r>
          </a:p>
          <a:p>
            <a:r>
              <a:rPr lang="en-US" dirty="0"/>
              <a:t>Berry M., Garcia-Blanco I., Moore K. (2016), Press Coverage of the Refugee and Migrant Crisis in the EU: A Content</a:t>
            </a:r>
          </a:p>
          <a:p>
            <a:r>
              <a:rPr lang="en-US" dirty="0"/>
              <a:t>Analysis of Five European Countries, Report prepared for the United Nations High Commission for Refugees</a:t>
            </a:r>
          </a:p>
          <a:p>
            <a:r>
              <a:rPr lang="en-US" dirty="0"/>
              <a:t>(December 2015).</a:t>
            </a:r>
          </a:p>
          <a:p>
            <a:r>
              <a:rPr lang="en-US" dirty="0" err="1" smtClean="0"/>
              <a:t>Billiet</a:t>
            </a:r>
            <a:r>
              <a:rPr lang="en-US" dirty="0" smtClean="0"/>
              <a:t> </a:t>
            </a:r>
            <a:r>
              <a:rPr lang="en-US" dirty="0"/>
              <a:t>J., De Witte H. (1995), Attitudinal Dispositions to Vote for a ’New’ Extreme Right-Wing Party: The Case of </a:t>
            </a:r>
            <a:r>
              <a:rPr lang="en-US" dirty="0" err="1"/>
              <a:t>Vlaams</a:t>
            </a:r>
            <a:r>
              <a:rPr lang="en-US" dirty="0"/>
              <a:t> Blok, </a:t>
            </a:r>
            <a:r>
              <a:rPr lang="en-US" i="1" dirty="0"/>
              <a:t>European Journal of Political Research</a:t>
            </a:r>
            <a:r>
              <a:rPr lang="en-US" dirty="0"/>
              <a:t>, 27, 181-202.</a:t>
            </a:r>
          </a:p>
          <a:p>
            <a:r>
              <a:rPr lang="en-US" dirty="0" err="1" smtClean="0"/>
              <a:t>Caviedes</a:t>
            </a:r>
            <a:r>
              <a:rPr lang="en-US" dirty="0" smtClean="0"/>
              <a:t> A. (2015</a:t>
            </a:r>
            <a:r>
              <a:rPr lang="en-US" dirty="0"/>
              <a:t>), An Emerging ‘European’ </a:t>
            </a:r>
            <a:r>
              <a:rPr lang="en-US" dirty="0" smtClean="0"/>
              <a:t>News </a:t>
            </a:r>
            <a:r>
              <a:rPr lang="en-US" dirty="0"/>
              <a:t>Portrayal of Immigration</a:t>
            </a:r>
            <a:r>
              <a:rPr lang="en-US" dirty="0" smtClean="0"/>
              <a:t>?,  </a:t>
            </a:r>
            <a:r>
              <a:rPr lang="en-US" i="1" dirty="0" smtClean="0"/>
              <a:t>Journal for Ethnic and Migration</a:t>
            </a:r>
            <a:r>
              <a:rPr lang="en-US" dirty="0" smtClean="0"/>
              <a:t> </a:t>
            </a:r>
            <a:r>
              <a:rPr lang="en-US" i="1" dirty="0" smtClean="0"/>
              <a:t>Studies</a:t>
            </a:r>
            <a:r>
              <a:rPr lang="en-US" dirty="0" smtClean="0"/>
              <a:t>, 41, 897-917.</a:t>
            </a:r>
          </a:p>
          <a:p>
            <a:r>
              <a:rPr lang="en-US" dirty="0"/>
              <a:t>Greven T, (2016), The Rise of Right-wing Populism in Europe and the United States A Comparative Perspective, Friedrich Ebert </a:t>
            </a:r>
            <a:r>
              <a:rPr lang="en-US" dirty="0" err="1"/>
              <a:t>Stiftung</a:t>
            </a:r>
            <a:r>
              <a:rPr lang="en-US" dirty="0"/>
              <a:t>,</a:t>
            </a:r>
          </a:p>
          <a:p>
            <a:r>
              <a:rPr lang="en-US" dirty="0" err="1" smtClean="0"/>
              <a:t>Mazzoleni</a:t>
            </a:r>
            <a:r>
              <a:rPr lang="en-US" dirty="0" smtClean="0"/>
              <a:t> G. (2003), </a:t>
            </a:r>
            <a:r>
              <a:rPr lang="en-US" dirty="0"/>
              <a:t>The Media and Neo-populism: A Contemporary Comparative </a:t>
            </a:r>
            <a:r>
              <a:rPr lang="en-US" dirty="0" smtClean="0"/>
              <a:t>Analysis, </a:t>
            </a:r>
            <a:r>
              <a:rPr lang="en-US" dirty="0"/>
              <a:t>Greenwood Publishing </a:t>
            </a:r>
            <a:r>
              <a:rPr lang="en-US" dirty="0" smtClean="0"/>
              <a:t>Group, California.</a:t>
            </a:r>
          </a:p>
          <a:p>
            <a:r>
              <a:rPr lang="en-US" dirty="0" err="1" smtClean="0"/>
              <a:t>Mazzoleni</a:t>
            </a:r>
            <a:r>
              <a:rPr lang="en-US" dirty="0" smtClean="0"/>
              <a:t> G. (2008), Populism and the Media, in: </a:t>
            </a:r>
            <a:r>
              <a:rPr lang="en-US" dirty="0"/>
              <a:t>Albertazzi D. and Duncan McDonnell </a:t>
            </a:r>
            <a:r>
              <a:rPr lang="en-US" dirty="0" smtClean="0"/>
              <a:t>(eds.), Twenty-First </a:t>
            </a:r>
            <a:r>
              <a:rPr lang="en-US" dirty="0"/>
              <a:t>Century Populism: The Spectre of Western European Democracy, Palgrave Macmillan, New </a:t>
            </a:r>
            <a:r>
              <a:rPr lang="en-US" dirty="0" smtClean="0"/>
              <a:t>York, pp. 49-66.</a:t>
            </a:r>
          </a:p>
          <a:p>
            <a:r>
              <a:rPr lang="en-US" dirty="0" smtClean="0"/>
              <a:t>Betz G. Right- wing Populism in Western Europe, MacMillan, London.</a:t>
            </a:r>
          </a:p>
          <a:p>
            <a:r>
              <a:rPr lang="en-US" dirty="0" err="1"/>
              <a:t>Mudde</a:t>
            </a:r>
            <a:r>
              <a:rPr lang="en-US" dirty="0"/>
              <a:t>, </a:t>
            </a:r>
            <a:r>
              <a:rPr lang="en-US" dirty="0" err="1"/>
              <a:t>Cas</a:t>
            </a:r>
            <a:r>
              <a:rPr lang="en-US" dirty="0"/>
              <a:t>. 2004. The populist Zeitgeist. </a:t>
            </a:r>
            <a:r>
              <a:rPr lang="en-US" i="1" dirty="0"/>
              <a:t>Government and </a:t>
            </a:r>
            <a:r>
              <a:rPr lang="en-US" i="1" dirty="0" smtClean="0"/>
              <a:t>Opposition,</a:t>
            </a:r>
            <a:r>
              <a:rPr lang="en-US" dirty="0" smtClean="0"/>
              <a:t> </a:t>
            </a:r>
            <a:r>
              <a:rPr lang="en-US" dirty="0"/>
              <a:t>39 (4): 541–563. </a:t>
            </a:r>
            <a:endParaRPr lang="en-US" dirty="0" smtClean="0"/>
          </a:p>
          <a:p>
            <a:r>
              <a:rPr lang="en-US" dirty="0" err="1" smtClean="0"/>
              <a:t>Mudde</a:t>
            </a:r>
            <a:r>
              <a:rPr lang="en-US" dirty="0"/>
              <a:t>, </a:t>
            </a:r>
            <a:r>
              <a:rPr lang="en-US" dirty="0" err="1"/>
              <a:t>Cas</a:t>
            </a:r>
            <a:r>
              <a:rPr lang="en-US" dirty="0"/>
              <a:t>. 2007. Populist radical right parties in Europe. Cambridge: Cambridge University Press.  </a:t>
            </a:r>
          </a:p>
          <a:p>
            <a:r>
              <a:rPr lang="en-US" dirty="0" err="1"/>
              <a:t>Stavrakakis</a:t>
            </a:r>
            <a:r>
              <a:rPr lang="en-US" dirty="0"/>
              <a:t>, </a:t>
            </a:r>
            <a:r>
              <a:rPr lang="en-US" dirty="0" err="1"/>
              <a:t>Yannis</a:t>
            </a:r>
            <a:r>
              <a:rPr lang="en-US" dirty="0"/>
              <a:t>, and </a:t>
            </a:r>
            <a:r>
              <a:rPr lang="en-US" dirty="0" err="1"/>
              <a:t>Giorgos</a:t>
            </a:r>
            <a:r>
              <a:rPr lang="en-US" dirty="0"/>
              <a:t> </a:t>
            </a:r>
            <a:r>
              <a:rPr lang="en-US" dirty="0" err="1"/>
              <a:t>Katsambekis</a:t>
            </a:r>
            <a:r>
              <a:rPr lang="en-US" dirty="0"/>
              <a:t>. 2014. “Left-Wing Populism in the European </a:t>
            </a:r>
            <a:r>
              <a:rPr lang="en-US" dirty="0" smtClean="0"/>
              <a:t>Periphery</a:t>
            </a:r>
            <a:r>
              <a:rPr lang="en-US" dirty="0"/>
              <a:t>: The Case of SYRIZA.” </a:t>
            </a:r>
            <a:r>
              <a:rPr lang="en-US" i="1" dirty="0"/>
              <a:t>Journal of Political Ideologies </a:t>
            </a:r>
            <a:r>
              <a:rPr lang="en-US" dirty="0"/>
              <a:t>19 (2): 119–142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Visvizi</a:t>
            </a:r>
            <a:r>
              <a:rPr lang="en-US" dirty="0" smtClean="0"/>
              <a:t> A.(2017), Querying </a:t>
            </a:r>
            <a:r>
              <a:rPr lang="en-US" dirty="0"/>
              <a:t>the Migration-Populism Nexus</a:t>
            </a:r>
            <a:r>
              <a:rPr lang="en-US" dirty="0" smtClean="0"/>
              <a:t>: Poland </a:t>
            </a:r>
            <a:r>
              <a:rPr lang="en-US" dirty="0"/>
              <a:t>and Greece in Focus, V4 EUROPE – </a:t>
            </a:r>
            <a:r>
              <a:rPr lang="en-US" dirty="0" smtClean="0"/>
              <a:t>“Pieces of populism in Europe and how to overcome the challenge”, Budapest </a:t>
            </a:r>
            <a:r>
              <a:rPr lang="en-US" dirty="0"/>
              <a:t>– </a:t>
            </a:r>
            <a:r>
              <a:rPr lang="en-US" dirty="0" smtClean="0"/>
              <a:t>Hungary, Discussion Paper.</a:t>
            </a:r>
            <a:endParaRPr lang="en-US" dirty="0"/>
          </a:p>
          <a:p>
            <a:r>
              <a:rPr lang="en-US" dirty="0" err="1"/>
              <a:t>Wodak</a:t>
            </a:r>
            <a:r>
              <a:rPr lang="en-US" dirty="0"/>
              <a:t>, Ruth (4 March 2014). "Right wing populist parties on the rise". </a:t>
            </a:r>
            <a:r>
              <a:rPr lang="en-US" i="1" dirty="0"/>
              <a:t>Cyprus </a:t>
            </a:r>
            <a:r>
              <a:rPr lang="en-US" i="1" dirty="0" smtClean="0"/>
              <a:t>Mail.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41419850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Thank you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531296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newsdeeply.imgix.net/20180118091336/ronchini-demonstr171210_npVAu1.jpg?w=640&amp;fit=max&amp;q=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80" y="-27384"/>
            <a:ext cx="4714240" cy="31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6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Turnout European Parliament Elections</a:t>
            </a:r>
            <a:endParaRPr lang="el-GR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7092000" cy="4356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034846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</a:t>
            </a:r>
            <a:r>
              <a:rPr lang="en-US" sz="1400" dirty="0"/>
              <a:t>: https://results.elections.europa.eu/en/turnout/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30311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Irrelevant politics, incapable politicians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anti-political climate </a:t>
            </a:r>
            <a:r>
              <a:rPr lang="en-US" dirty="0"/>
              <a:t>is said to have grown throughout Western European societies in which people perceive </a:t>
            </a:r>
            <a:r>
              <a:rPr lang="en-US" dirty="0">
                <a:solidFill>
                  <a:srgbClr val="C00000"/>
                </a:solidFill>
              </a:rPr>
              <a:t>politics</a:t>
            </a:r>
            <a:r>
              <a:rPr lang="en-US" dirty="0"/>
              <a:t> as:</a:t>
            </a:r>
          </a:p>
          <a:p>
            <a:pPr lvl="0"/>
            <a:r>
              <a:rPr lang="en-US" dirty="0"/>
              <a:t>more convoluted, </a:t>
            </a:r>
          </a:p>
          <a:p>
            <a:pPr lvl="0"/>
            <a:r>
              <a:rPr lang="en-US" dirty="0"/>
              <a:t>distant and </a:t>
            </a:r>
          </a:p>
          <a:p>
            <a:r>
              <a:rPr lang="en-US" dirty="0"/>
              <a:t>irrelevant to people’s lives.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Politicians</a:t>
            </a:r>
            <a:r>
              <a:rPr lang="en-US" dirty="0" smtClean="0"/>
              <a:t> are criticised as:</a:t>
            </a:r>
            <a:endParaRPr lang="en-US" dirty="0"/>
          </a:p>
          <a:p>
            <a:r>
              <a:rPr lang="en-US" dirty="0"/>
              <a:t>more incapable, </a:t>
            </a:r>
          </a:p>
          <a:p>
            <a:pPr lvl="0"/>
            <a:r>
              <a:rPr lang="en-US" dirty="0"/>
              <a:t>impotent, </a:t>
            </a:r>
          </a:p>
          <a:p>
            <a:pPr lvl="0"/>
            <a:r>
              <a:rPr lang="en-US" dirty="0"/>
              <a:t>self-serving and </a:t>
            </a:r>
          </a:p>
          <a:p>
            <a:pPr lvl="0"/>
            <a:r>
              <a:rPr lang="en-US" dirty="0"/>
              <a:t>similar to one another than in the past. </a:t>
            </a:r>
          </a:p>
          <a:p>
            <a:endParaRPr lang="en-US" dirty="0"/>
          </a:p>
        </p:txBody>
      </p:sp>
      <p:pic>
        <p:nvPicPr>
          <p:cNvPr id="16386" name="Picture 2" descr="Αποτέλεσμα εικόνας για populism and med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9014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Media do play a role in disseminating political malaise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malaise is certainly not provoked by the media, but the </a:t>
            </a:r>
            <a:r>
              <a:rPr lang="en-US" dirty="0">
                <a:solidFill>
                  <a:srgbClr val="C00000"/>
                </a:solidFill>
              </a:rPr>
              <a:t>media do play a role in disseminating it</a:t>
            </a:r>
            <a:r>
              <a:rPr lang="en-US" dirty="0"/>
              <a:t>, either by simply </a:t>
            </a:r>
            <a:r>
              <a:rPr lang="en-US" dirty="0">
                <a:solidFill>
                  <a:srgbClr val="C00000"/>
                </a:solidFill>
              </a:rPr>
              <a:t>keeping it on a country’s public agenda</a:t>
            </a:r>
            <a:r>
              <a:rPr lang="en-US" dirty="0"/>
              <a:t>, or by spreading political </a:t>
            </a:r>
            <a:r>
              <a:rPr lang="en-US" dirty="0">
                <a:solidFill>
                  <a:srgbClr val="C00000"/>
                </a:solidFill>
              </a:rPr>
              <a:t>mistrust</a:t>
            </a:r>
            <a:r>
              <a:rPr lang="en-US" dirty="0"/>
              <a:t> and a mood of </a:t>
            </a:r>
            <a:r>
              <a:rPr lang="en-US" dirty="0">
                <a:solidFill>
                  <a:srgbClr val="C00000"/>
                </a:solidFill>
              </a:rPr>
              <a:t>fatalistic disengagement </a:t>
            </a:r>
            <a:r>
              <a:rPr lang="en-US" dirty="0"/>
              <a:t>− all elements that can be easily and promptly exploited by populist </a:t>
            </a:r>
            <a:r>
              <a:rPr lang="en-US" dirty="0" smtClean="0"/>
              <a:t>politicians (</a:t>
            </a:r>
            <a:r>
              <a:rPr lang="en-US" dirty="0" err="1" smtClean="0"/>
              <a:t>Mazzoleni</a:t>
            </a:r>
            <a:r>
              <a:rPr lang="en-US" dirty="0" smtClean="0"/>
              <a:t> 2008).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classical distinction between </a:t>
            </a:r>
            <a:r>
              <a:rPr lang="en-US" dirty="0">
                <a:solidFill>
                  <a:srgbClr val="C00000"/>
                </a:solidFill>
              </a:rPr>
              <a:t>mainstream and tabloid news </a:t>
            </a:r>
            <a:r>
              <a:rPr lang="en-US" dirty="0"/>
              <a:t>media </a:t>
            </a:r>
            <a:r>
              <a:rPr lang="en-US" dirty="0" smtClean="0"/>
              <a:t>and recently </a:t>
            </a:r>
            <a:r>
              <a:rPr lang="en-US" dirty="0" smtClean="0">
                <a:solidFill>
                  <a:srgbClr val="C00000"/>
                </a:solidFill>
              </a:rPr>
              <a:t>social media </a:t>
            </a:r>
            <a:r>
              <a:rPr lang="en-US" dirty="0" smtClean="0"/>
              <a:t>is </a:t>
            </a:r>
            <a:r>
              <a:rPr lang="en-US" dirty="0"/>
              <a:t>of great value in </a:t>
            </a:r>
            <a:r>
              <a:rPr lang="en-US" dirty="0" smtClean="0"/>
              <a:t>the analysis, </a:t>
            </a:r>
            <a:r>
              <a:rPr lang="en-US" dirty="0"/>
              <a:t>as it has been argued that these </a:t>
            </a:r>
            <a:r>
              <a:rPr lang="en-US" dirty="0" smtClean="0"/>
              <a:t>types </a:t>
            </a:r>
            <a:r>
              <a:rPr lang="en-US" dirty="0"/>
              <a:t>of news outlets adopt different approaches in their treatment of populism (</a:t>
            </a:r>
            <a:r>
              <a:rPr lang="en-US" dirty="0" err="1"/>
              <a:t>Mazzoleni</a:t>
            </a:r>
            <a:r>
              <a:rPr lang="en-US" dirty="0"/>
              <a:t>, 2003: 15−16). In most countries, the established news media are the mouthpieces of the ruling classes.</a:t>
            </a:r>
          </a:p>
        </p:txBody>
      </p:sp>
    </p:spTree>
    <p:extLst>
      <p:ext uri="{BB962C8B-B14F-4D97-AF65-F5344CB8AC3E}">
        <p14:creationId xmlns:p14="http://schemas.microsoft.com/office/powerpoint/2010/main" val="32206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Populism: ‘</a:t>
            </a:r>
            <a:r>
              <a:rPr lang="en-US" sz="3600" b="1" dirty="0" err="1" smtClean="0">
                <a:solidFill>
                  <a:srgbClr val="002060"/>
                </a:solidFill>
              </a:rPr>
              <a:t>Spectre</a:t>
            </a:r>
            <a:r>
              <a:rPr lang="en-US" sz="3600" b="1" dirty="0" smtClean="0">
                <a:solidFill>
                  <a:srgbClr val="002060"/>
                </a:solidFill>
              </a:rPr>
              <a:t> haunting </a:t>
            </a:r>
            <a:r>
              <a:rPr lang="en-US" sz="3600" b="1" dirty="0">
                <a:solidFill>
                  <a:srgbClr val="002060"/>
                </a:solidFill>
              </a:rPr>
              <a:t>the </a:t>
            </a:r>
            <a:r>
              <a:rPr lang="en-US" sz="3600" b="1" dirty="0" smtClean="0">
                <a:solidFill>
                  <a:srgbClr val="002060"/>
                </a:solidFill>
              </a:rPr>
              <a:t>world’ or ‘spirit </a:t>
            </a:r>
            <a:r>
              <a:rPr lang="en-US" sz="3600" b="1" dirty="0">
                <a:solidFill>
                  <a:srgbClr val="002060"/>
                </a:solidFill>
              </a:rPr>
              <a:t>of the </a:t>
            </a:r>
            <a:r>
              <a:rPr lang="en-US" sz="3600" b="1" dirty="0" smtClean="0">
                <a:solidFill>
                  <a:srgbClr val="002060"/>
                </a:solidFill>
              </a:rPr>
              <a:t>time’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37762"/>
            <a:ext cx="8435280" cy="4199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Ionescu</a:t>
            </a:r>
            <a:r>
              <a:rPr lang="en-US" dirty="0" smtClean="0"/>
              <a:t> and </a:t>
            </a:r>
            <a:r>
              <a:rPr lang="en-US" dirty="0" err="1" smtClean="0"/>
              <a:t>Gellner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1969:1) </a:t>
            </a:r>
            <a:r>
              <a:rPr lang="en-US" dirty="0"/>
              <a:t>perceived populism as a ‘</a:t>
            </a:r>
            <a:r>
              <a:rPr lang="en-US" dirty="0" err="1" smtClean="0"/>
              <a:t>spectre</a:t>
            </a:r>
            <a:r>
              <a:rPr lang="en-US" dirty="0" smtClean="0"/>
              <a:t> haunting </a:t>
            </a:r>
            <a:r>
              <a:rPr lang="en-US" dirty="0"/>
              <a:t>the world’ </a:t>
            </a:r>
            <a:r>
              <a:rPr lang="en-US" dirty="0" smtClean="0"/>
              <a:t>implicating </a:t>
            </a:r>
            <a:r>
              <a:rPr lang="en-US" dirty="0"/>
              <a:t>something obscure, unnatural, and terrifying. </a:t>
            </a:r>
            <a:r>
              <a:rPr lang="en-US" b="1" dirty="0" smtClean="0">
                <a:solidFill>
                  <a:srgbClr val="FF0000"/>
                </a:solidFill>
              </a:rPr>
              <a:t>Populism</a:t>
            </a:r>
            <a:r>
              <a:rPr lang="en-US" dirty="0"/>
              <a:t>, at least in Western Europe, was </a:t>
            </a:r>
            <a:r>
              <a:rPr lang="en-US" dirty="0" smtClean="0"/>
              <a:t>initially understood </a:t>
            </a:r>
            <a:r>
              <a:rPr lang="en-US" dirty="0"/>
              <a:t>as a </a:t>
            </a:r>
            <a:r>
              <a:rPr lang="en-US" b="1" i="1" dirty="0">
                <a:solidFill>
                  <a:srgbClr val="C00000"/>
                </a:solidFill>
              </a:rPr>
              <a:t>pathological form of democracy </a:t>
            </a:r>
            <a:r>
              <a:rPr lang="en-US" dirty="0"/>
              <a:t>(Betz, 1994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However, </a:t>
            </a:r>
            <a:r>
              <a:rPr lang="en-US" dirty="0" err="1" smtClean="0"/>
              <a:t>Mudde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2004:542) proposed </a:t>
            </a:r>
            <a:r>
              <a:rPr lang="en-US" dirty="0"/>
              <a:t>a shift of perception by arguing that populism was not </a:t>
            </a:r>
            <a:r>
              <a:rPr lang="en-US" dirty="0" smtClean="0"/>
              <a:t>a political disease,  but </a:t>
            </a:r>
            <a:r>
              <a:rPr lang="en-US" dirty="0"/>
              <a:t>had become ‘</a:t>
            </a:r>
            <a:r>
              <a:rPr lang="en-US" b="1" i="1" dirty="0">
                <a:solidFill>
                  <a:srgbClr val="C00000"/>
                </a:solidFill>
              </a:rPr>
              <a:t>mainstream in the politics of Western </a:t>
            </a:r>
            <a:r>
              <a:rPr lang="en-US" b="1" i="1" dirty="0" smtClean="0">
                <a:solidFill>
                  <a:srgbClr val="C00000"/>
                </a:solidFill>
              </a:rPr>
              <a:t>democracies</a:t>
            </a:r>
            <a:r>
              <a:rPr lang="en-US" dirty="0" smtClean="0"/>
              <a:t>’. It takes the </a:t>
            </a:r>
            <a:r>
              <a:rPr lang="en-US" dirty="0"/>
              <a:t>notion of a </a:t>
            </a:r>
            <a:r>
              <a:rPr lang="en-US" dirty="0" smtClean="0"/>
              <a:t>populist ‘</a:t>
            </a:r>
            <a:r>
              <a:rPr lang="en-US" dirty="0" smtClean="0">
                <a:solidFill>
                  <a:srgbClr val="C00000"/>
                </a:solidFill>
              </a:rPr>
              <a:t>Zeitgeist</a:t>
            </a:r>
            <a:r>
              <a:rPr lang="en-US" dirty="0" smtClean="0"/>
              <a:t>’.</a:t>
            </a:r>
          </a:p>
        </p:txBody>
      </p:sp>
      <p:pic>
        <p:nvPicPr>
          <p:cNvPr id="3074" name="Picture 2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327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5049</Words>
  <Application>Microsoft Office PowerPoint</Application>
  <PresentationFormat>On-screen Show (4:3)</PresentationFormat>
  <Paragraphs>303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Avenir-Book</vt:lpstr>
      <vt:lpstr>Avenir-BookOblique</vt:lpstr>
      <vt:lpstr>Calibri</vt:lpstr>
      <vt:lpstr>Times New Roman</vt:lpstr>
      <vt:lpstr>Office Theme</vt:lpstr>
      <vt:lpstr>Refugee / Migration Flows Old and New Media</vt:lpstr>
      <vt:lpstr>Structure of presentation</vt:lpstr>
      <vt:lpstr>Populism</vt:lpstr>
      <vt:lpstr>Populism again!</vt:lpstr>
      <vt:lpstr>Political malaise</vt:lpstr>
      <vt:lpstr>Turnout European Parliament Elections</vt:lpstr>
      <vt:lpstr>Irrelevant politics, incapable politicians</vt:lpstr>
      <vt:lpstr>Media do play a role in disseminating political malaise</vt:lpstr>
      <vt:lpstr>Populism: ‘Spectre haunting the world’ or ‘spirit of the time’</vt:lpstr>
      <vt:lpstr>Populism ideology : We vs  dangerous others</vt:lpstr>
      <vt:lpstr>Populism: theoretical approaches I</vt:lpstr>
      <vt:lpstr>Populism: theoretical approaches II</vt:lpstr>
      <vt:lpstr>Contested times, contested definitions</vt:lpstr>
      <vt:lpstr>4 reasons of the rise of populist parties in Europe </vt:lpstr>
      <vt:lpstr>Populist parties are not exclusively extreme right parties</vt:lpstr>
      <vt:lpstr>Who is ‘the people’?</vt:lpstr>
      <vt:lpstr>Us vs them: Regarding migrant integration</vt:lpstr>
      <vt:lpstr>Anxieties, threats and fears surround  the ‘common people’</vt:lpstr>
      <vt:lpstr>Representation of migrants</vt:lpstr>
      <vt:lpstr>Facebook fueled anti-refugee attacks in Germany</vt:lpstr>
      <vt:lpstr>EU and the rise of populist parties</vt:lpstr>
      <vt:lpstr>The rise of extreme-right parties</vt:lpstr>
      <vt:lpstr>Increase of far right parties in EU for first time</vt:lpstr>
      <vt:lpstr>PowerPoint Presentation</vt:lpstr>
      <vt:lpstr>PowerPoint Presentation</vt:lpstr>
      <vt:lpstr>European national parliaments with representatives from right-wing populist parties in November 2019:</vt:lpstr>
      <vt:lpstr>Right wing parties in the EU before EP elections 2024</vt:lpstr>
      <vt:lpstr>EP elections 2024, score of far right political  parties </vt:lpstr>
      <vt:lpstr>PowerPoint Presentation</vt:lpstr>
      <vt:lpstr>Populist Parties have increased their vote shares in many recent European elections during 2000-2022</vt:lpstr>
      <vt:lpstr>EU Parliament elections results</vt:lpstr>
      <vt:lpstr>European Parliament seats distribution 2019-2024 and 2024-2029</vt:lpstr>
      <vt:lpstr>EP seats distribution 2019</vt:lpstr>
      <vt:lpstr>EP seats distribution 2024 by political group</vt:lpstr>
      <vt:lpstr>Shrinking of traditional center parties, increasing of right and left parties 2019</vt:lpstr>
      <vt:lpstr>Shrinking of Green and Left parties, increasing of far right parties 2024</vt:lpstr>
      <vt:lpstr>Far right populists appear as a durable political force </vt:lpstr>
      <vt:lpstr>Eurozone’s deep aversion to populism</vt:lpstr>
      <vt:lpstr>EU’s inability to overcome ‘burden-sharing’</vt:lpstr>
      <vt:lpstr>No comprehensive European immigration policy</vt:lpstr>
      <vt:lpstr>Characteristics of far right voters and parties programs</vt:lpstr>
      <vt:lpstr>Far right parties are against EU integration</vt:lpstr>
      <vt:lpstr>Political crisis, social inequalities, disillusions </vt:lpstr>
      <vt:lpstr>Migration – populism nexus</vt:lpstr>
      <vt:lpstr>Populism as an ideology</vt:lpstr>
      <vt:lpstr>Migration crisis the biggest challenge for the EU member states</vt:lpstr>
      <vt:lpstr>Populism and Media coverage of migration policies</vt:lpstr>
      <vt:lpstr>Role of the media in representing immigration</vt:lpstr>
      <vt:lpstr>Populism and migration the perfect mixture for media coverage</vt:lpstr>
      <vt:lpstr>Populism and media relation has a contagious quality </vt:lpstr>
      <vt:lpstr>Populism: is media attractive</vt:lpstr>
      <vt:lpstr>Journalism and media coverage of migration</vt:lpstr>
      <vt:lpstr>Media coverage of migration and  far right populism</vt:lpstr>
      <vt:lpstr>The media politics of everyday fear</vt:lpstr>
      <vt:lpstr>Is there a common ‘European’ narrative in the press?</vt:lpstr>
      <vt:lpstr>Media are incapable to understand and mediate the new phase</vt:lpstr>
      <vt:lpstr>Bibliography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/ Migration Flows Old and New Media</dc:title>
  <dc:creator>Roy</dc:creator>
  <cp:lastModifiedBy>Roy</cp:lastModifiedBy>
  <cp:revision>85</cp:revision>
  <dcterms:created xsi:type="dcterms:W3CDTF">2019-11-28T15:22:27Z</dcterms:created>
  <dcterms:modified xsi:type="dcterms:W3CDTF">2025-11-07T12:07:38Z</dcterms:modified>
</cp:coreProperties>
</file>