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57" r:id="rId3"/>
    <p:sldId id="306" r:id="rId4"/>
    <p:sldId id="279" r:id="rId5"/>
    <p:sldId id="280" r:id="rId6"/>
    <p:sldId id="281" r:id="rId7"/>
    <p:sldId id="282" r:id="rId8"/>
    <p:sldId id="283" r:id="rId9"/>
    <p:sldId id="299" r:id="rId10"/>
    <p:sldId id="300" r:id="rId11"/>
    <p:sldId id="307" r:id="rId12"/>
    <p:sldId id="319" r:id="rId13"/>
    <p:sldId id="313" r:id="rId14"/>
    <p:sldId id="314" r:id="rId15"/>
    <p:sldId id="286" r:id="rId16"/>
    <p:sldId id="287" r:id="rId17"/>
    <p:sldId id="289" r:id="rId18"/>
    <p:sldId id="316" r:id="rId19"/>
    <p:sldId id="320" r:id="rId20"/>
    <p:sldId id="321" r:id="rId21"/>
    <p:sldId id="272" r:id="rId22"/>
    <p:sldId id="275" r:id="rId23"/>
    <p:sldId id="317" r:id="rId24"/>
    <p:sldId id="261" r:id="rId25"/>
    <p:sldId id="293" r:id="rId26"/>
    <p:sldId id="305" r:id="rId27"/>
    <p:sldId id="302" r:id="rId28"/>
    <p:sldId id="315" r:id="rId29"/>
    <p:sldId id="294" r:id="rId30"/>
    <p:sldId id="308" r:id="rId31"/>
    <p:sldId id="262" r:id="rId32"/>
    <p:sldId id="263" r:id="rId33"/>
    <p:sldId id="324" r:id="rId34"/>
    <p:sldId id="325" r:id="rId35"/>
    <p:sldId id="266" r:id="rId36"/>
    <p:sldId id="297" r:id="rId37"/>
    <p:sldId id="301" r:id="rId38"/>
    <p:sldId id="304" r:id="rId39"/>
    <p:sldId id="295" r:id="rId40"/>
    <p:sldId id="309" r:id="rId41"/>
    <p:sldId id="310" r:id="rId42"/>
    <p:sldId id="322" r:id="rId43"/>
    <p:sldId id="323" r:id="rId44"/>
    <p:sldId id="326" r:id="rId45"/>
    <p:sldId id="296" r:id="rId46"/>
    <p:sldId id="303" r:id="rId47"/>
    <p:sldId id="267" r:id="rId48"/>
    <p:sldId id="268" r:id="rId49"/>
    <p:sldId id="269" r:id="rId50"/>
    <p:sldId id="270" r:id="rId51"/>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7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70A76C43-C437-4025-A313-F1EBE4F373F2}" type="datetimeFigureOut">
              <a:rPr lang="en-US" smtClean="0"/>
              <a:t>10/31/2025</a:t>
            </a:fld>
            <a:endParaRPr lang="en-US"/>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CD2C7E3-6C6C-428F-949A-ED097B12AE52}" type="slidenum">
              <a:rPr lang="en-US" smtClean="0"/>
              <a:t>‹#›</a:t>
            </a:fld>
            <a:endParaRPr lang="en-US"/>
          </a:p>
        </p:txBody>
      </p:sp>
    </p:spTree>
    <p:extLst>
      <p:ext uri="{BB962C8B-B14F-4D97-AF65-F5344CB8AC3E}">
        <p14:creationId xmlns:p14="http://schemas.microsoft.com/office/powerpoint/2010/main" val="2365043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E40CF0-AF6D-4CDF-B906-7290D4AA842C}" type="slidenum">
              <a:rPr lang="en-US" smtClean="0"/>
              <a:t>22</a:t>
            </a:fld>
            <a:endParaRPr lang="en-US"/>
          </a:p>
        </p:txBody>
      </p:sp>
    </p:spTree>
    <p:extLst>
      <p:ext uri="{BB962C8B-B14F-4D97-AF65-F5344CB8AC3E}">
        <p14:creationId xmlns:p14="http://schemas.microsoft.com/office/powerpoint/2010/main" val="166067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A39554C-423B-44D3-B52E-FDA68FFE2FB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3869910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9554C-423B-44D3-B52E-FDA68FFE2FB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281066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9554C-423B-44D3-B52E-FDA68FFE2FB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410930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A39554C-423B-44D3-B52E-FDA68FFE2FB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132348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39554C-423B-44D3-B52E-FDA68FFE2FB9}" type="datetimeFigureOut">
              <a:rPr lang="en-US" smtClean="0"/>
              <a:t>10/31/2025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361339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39554C-423B-44D3-B52E-FDA68FFE2FB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3223112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39554C-423B-44D3-B52E-FDA68FFE2FB9}" type="datetimeFigureOut">
              <a:rPr lang="en-US" smtClean="0"/>
              <a:t>10/31/2025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112653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39554C-423B-44D3-B52E-FDA68FFE2FB9}" type="datetimeFigureOut">
              <a:rPr lang="en-US" smtClean="0"/>
              <a:t>10/31/2025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2771792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9554C-423B-44D3-B52E-FDA68FFE2FB9}" type="datetimeFigureOut">
              <a:rPr lang="en-US" smtClean="0"/>
              <a:t>10/31/2025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1297251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9554C-423B-44D3-B52E-FDA68FFE2FB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13029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39554C-423B-44D3-B52E-FDA68FFE2FB9}" type="datetimeFigureOut">
              <a:rPr lang="en-US" smtClean="0"/>
              <a:t>10/31/2025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54ED4B-9A1B-4013-88FB-AFBEB2B37B1C}" type="slidenum">
              <a:rPr lang="en-US" smtClean="0"/>
              <a:t>‹#›</a:t>
            </a:fld>
            <a:endParaRPr lang="en-US"/>
          </a:p>
        </p:txBody>
      </p:sp>
    </p:spTree>
    <p:extLst>
      <p:ext uri="{BB962C8B-B14F-4D97-AF65-F5344CB8AC3E}">
        <p14:creationId xmlns:p14="http://schemas.microsoft.com/office/powerpoint/2010/main" val="326869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9554C-423B-44D3-B52E-FDA68FFE2FB9}" type="datetimeFigureOut">
              <a:rPr lang="en-US" smtClean="0"/>
              <a:t>10/31/2025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54ED4B-9A1B-4013-88FB-AFBEB2B37B1C}" type="slidenum">
              <a:rPr lang="en-US" smtClean="0"/>
              <a:t>‹#›</a:t>
            </a:fld>
            <a:endParaRPr lang="en-US"/>
          </a:p>
        </p:txBody>
      </p:sp>
    </p:spTree>
    <p:extLst>
      <p:ext uri="{BB962C8B-B14F-4D97-AF65-F5344CB8AC3E}">
        <p14:creationId xmlns:p14="http://schemas.microsoft.com/office/powerpoint/2010/main" val="1550485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google.gr/url?sa=i&amp;rct=j&amp;q=&amp;esrc=s&amp;source=images&amp;cd=&amp;cad=rja&amp;uact=8&amp;ved=0ahUKEwiTpLKXiOzQAhWFchQKHdOYBBIQjRwIBw&amp;url=http://www.nbcnews.com/storyline/europes-border-crisis/greece-vows-clear-idomeni-migrant-camp-without-tear-gas-n536546&amp;bvm=bv.141320020,d.d24&amp;psig=AFQjCNHX72Mwtskn4IwnCLREADL2dG95Pg&amp;ust=1481542726710289" TargetMode="External"/><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hyperlink" Target="http://www.google.gr/url?sa=i&amp;rct=j&amp;q=&amp;esrc=s&amp;source=images&amp;cd=&amp;cad=rja&amp;uact=8&amp;ved=0ahUKEwiS-NKjhuzQAhXDSBQKHbBQAA8QjRwIBw&amp;url=http://www.foxnews.com/world/2016/02/28/greece-becoming-migrant-warehouse-as-refugees-slowly-trickle-into-macedonia.html&amp;psig=AFQjCNG17bGhHDVRGB9i41zmdrXSfp9Mqg&amp;ust=1481542338522349" TargetMode="External"/><Relationship Id="rId1" Type="http://schemas.openxmlformats.org/officeDocument/2006/relationships/slideLayout" Target="../slideLayouts/slideLayout6.xml"/><Relationship Id="rId6" Type="http://schemas.openxmlformats.org/officeDocument/2006/relationships/hyperlink" Target="http://www.iamsyria.org/anxiety-is-high-among-syrian-refugees-at-idomeni-camp-in-greece.html" TargetMode="External"/><Relationship Id="rId5" Type="http://schemas.openxmlformats.org/officeDocument/2006/relationships/image" Target="../media/image7.jpeg"/><Relationship Id="rId4" Type="http://schemas.openxmlformats.org/officeDocument/2006/relationships/hyperlink" Target="http://www.google.gr/url?sa=i&amp;rct=j&amp;q=&amp;esrc=s&amp;source=images&amp;cd=&amp;cad=rja&amp;uact=8&amp;ved=0ahUKEwjbppKEh-zQAhVCXBoKHcH3DrwQjRwIBw&amp;url=http://www.dailymail.co.uk/news/article-3492868/Migrants-risked-lives-crossing-river-Macedonia-rounded-trucks-sent-straight-Greece.html&amp;bvm=bv.141320020,d.d24&amp;psig=AFQjCNHX72Mwtskn4IwnCLREADL2dG95Pg&amp;ust=1481542726710289" TargetMode="External"/><Relationship Id="rId9"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gr/url?sa=i&amp;rct=j&amp;q=&amp;esrc=s&amp;source=images&amp;cd=&amp;cad=rja&amp;uact=8&amp;ved=0ahUKEwjb-fW_jOzQAhUHWRQKHU5MAwsQjRwIBw&amp;url=http://www.irishtimes.com/news/world/europe/anger-as-greece-macedonia-border-is-closed-to-most-1.2563609&amp;bvm=bv.141320020,d.d24&amp;psig=AFQjCNHX72Mwtskn4IwnCLREADL2dG95Pg&amp;ust=1481542726710289"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gr/url?sa=i&amp;rct=j&amp;q=&amp;esrc=s&amp;source=images&amp;cd=&amp;cad=rja&amp;uact=8&amp;ved=0ahUKEwiAteKqwvfVAhXBWhoKHX3AArQQjRwIBw&amp;url=http://www.capital-moments.com/populism-another-problem-for-the-european-union/&amp;psig=AFQjCNHoDA0hYuTKg_no3KRmklw02bzcQQ&amp;ust=1503925092392767"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gr/url?sa=i&amp;rct=j&amp;q=&amp;esrc=s&amp;source=images&amp;cd=&amp;cad=rja&amp;uact=8&amp;ved=2ahUKEwil8bWJ4KDdAhUF_iwKHbirAMAQjRx6BAgBEAU&amp;url=http://www.critical-theory.com/the-critical-theory-guide-to-that-time-zizek-pissed-everyone-off-again/&amp;psig=AOvVaw0BYgGLZJLcEBubJAT5frj-&amp;ust=1536129900332114"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1470025"/>
          </a:xfrm>
        </p:spPr>
        <p:txBody>
          <a:bodyPr/>
          <a:lstStyle/>
          <a:p>
            <a:r>
              <a:rPr lang="en-US" dirty="0" smtClean="0"/>
              <a:t>Refugee / Migration Flows Old and New Media</a:t>
            </a:r>
            <a:endParaRPr lang="en-US" dirty="0"/>
          </a:p>
        </p:txBody>
      </p:sp>
      <p:sp>
        <p:nvSpPr>
          <p:cNvPr id="3" name="Subtitle 2"/>
          <p:cNvSpPr>
            <a:spLocks noGrp="1"/>
          </p:cNvSpPr>
          <p:nvPr>
            <p:ph type="subTitle" idx="1"/>
          </p:nvPr>
        </p:nvSpPr>
        <p:spPr>
          <a:xfrm>
            <a:off x="1371600" y="1988840"/>
            <a:ext cx="6400800" cy="1752600"/>
          </a:xfrm>
        </p:spPr>
        <p:txBody>
          <a:bodyPr/>
          <a:lstStyle/>
          <a:p>
            <a:r>
              <a:rPr lang="en-US" b="1" dirty="0">
                <a:solidFill>
                  <a:srgbClr val="C00000"/>
                </a:solidFill>
              </a:rPr>
              <a:t>The European media discourse on immigration</a:t>
            </a:r>
          </a:p>
        </p:txBody>
      </p:sp>
      <p:sp>
        <p:nvSpPr>
          <p:cNvPr id="4" name="TextBox 3"/>
          <p:cNvSpPr txBox="1"/>
          <p:nvPr/>
        </p:nvSpPr>
        <p:spPr>
          <a:xfrm>
            <a:off x="971600" y="4365104"/>
            <a:ext cx="6624736" cy="1200329"/>
          </a:xfrm>
          <a:prstGeom prst="rect">
            <a:avLst/>
          </a:prstGeom>
          <a:noFill/>
        </p:spPr>
        <p:txBody>
          <a:bodyPr wrap="square" rtlCol="0">
            <a:spAutoFit/>
          </a:bodyPr>
          <a:lstStyle/>
          <a:p>
            <a:r>
              <a:rPr lang="en-US" dirty="0" smtClean="0"/>
              <a:t>Professor emerita Roy </a:t>
            </a:r>
            <a:r>
              <a:rPr lang="en-US" dirty="0" err="1" smtClean="0"/>
              <a:t>Panagiotopoulou</a:t>
            </a:r>
            <a:endParaRPr lang="en-US" dirty="0" smtClean="0"/>
          </a:p>
          <a:p>
            <a:r>
              <a:rPr lang="en-US" dirty="0" smtClean="0"/>
              <a:t>Department of Communication and Media Studies</a:t>
            </a:r>
          </a:p>
          <a:p>
            <a:r>
              <a:rPr lang="en-US" dirty="0" smtClean="0"/>
              <a:t>National and </a:t>
            </a:r>
            <a:r>
              <a:rPr lang="en-US" dirty="0" err="1" smtClean="0"/>
              <a:t>Kapodistrian</a:t>
            </a:r>
            <a:r>
              <a:rPr lang="en-US" dirty="0" smtClean="0"/>
              <a:t> University of Athens</a:t>
            </a:r>
          </a:p>
          <a:p>
            <a:r>
              <a:rPr lang="en-US" dirty="0" smtClean="0"/>
              <a:t>rpanag@media.uoa.gr</a:t>
            </a:r>
            <a:endParaRPr lang="en-US" dirty="0"/>
          </a:p>
        </p:txBody>
      </p:sp>
    </p:spTree>
    <p:extLst>
      <p:ext uri="{BB962C8B-B14F-4D97-AF65-F5344CB8AC3E}">
        <p14:creationId xmlns:p14="http://schemas.microsoft.com/office/powerpoint/2010/main" val="372937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06090"/>
          </a:xfrm>
        </p:spPr>
        <p:txBody>
          <a:bodyPr>
            <a:normAutofit fontScale="90000"/>
          </a:bodyPr>
          <a:lstStyle/>
          <a:p>
            <a:r>
              <a:rPr lang="en-US" sz="3200" b="1" dirty="0" smtClean="0"/>
              <a:t>Refugees and asylum seekers at the end of 2015</a:t>
            </a:r>
            <a:endParaRPr lang="en-US"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57288"/>
            <a:ext cx="7776864" cy="5008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17772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8734"/>
            <a:ext cx="8229600" cy="1714202"/>
          </a:xfrm>
        </p:spPr>
        <p:txBody>
          <a:bodyPr>
            <a:noAutofit/>
          </a:bodyPr>
          <a:lstStyle/>
          <a:p>
            <a:r>
              <a:rPr lang="en-US" sz="4800" b="1" dirty="0">
                <a:solidFill>
                  <a:srgbClr val="002060"/>
                </a:solidFill>
              </a:rPr>
              <a:t>EU immigration policy based on solidarity</a:t>
            </a:r>
            <a:r>
              <a:rPr lang="en-US" sz="4800" b="1" dirty="0" smtClean="0">
                <a:solidFill>
                  <a:srgbClr val="002060"/>
                </a:solidFill>
              </a:rPr>
              <a:t>?</a:t>
            </a:r>
            <a:endParaRPr lang="en-US" sz="4800" b="1" dirty="0">
              <a:solidFill>
                <a:srgbClr val="002060"/>
              </a:solidFill>
            </a:endParaRPr>
          </a:p>
        </p:txBody>
      </p:sp>
      <p:pic>
        <p:nvPicPr>
          <p:cNvPr id="2050" name="Picture 2" descr="Migration and Europe: Protecting fundamental rights | EM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3109" y="3256654"/>
            <a:ext cx="4479131" cy="2980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448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200" b="1" dirty="0" smtClean="0">
                <a:solidFill>
                  <a:srgbClr val="002060"/>
                </a:solidFill>
              </a:rPr>
              <a:t>EU SOLIDARITY </a:t>
            </a:r>
            <a:r>
              <a:rPr lang="en-US" sz="3200" b="1" dirty="0">
                <a:solidFill>
                  <a:srgbClr val="002060"/>
                </a:solidFill>
              </a:rPr>
              <a:t>CLAUSE</a:t>
            </a:r>
            <a:endParaRPr lang="el-GR" sz="3200" b="1" dirty="0">
              <a:solidFill>
                <a:srgbClr val="002060"/>
              </a:solidFill>
            </a:endParaRPr>
          </a:p>
        </p:txBody>
      </p:sp>
      <p:sp>
        <p:nvSpPr>
          <p:cNvPr id="3" name="Content Placeholder 2"/>
          <p:cNvSpPr>
            <a:spLocks noGrp="1"/>
          </p:cNvSpPr>
          <p:nvPr>
            <p:ph idx="1"/>
          </p:nvPr>
        </p:nvSpPr>
        <p:spPr>
          <a:xfrm>
            <a:off x="457200" y="1196752"/>
            <a:ext cx="8435280" cy="5328592"/>
          </a:xfrm>
        </p:spPr>
        <p:txBody>
          <a:bodyPr>
            <a:normAutofit fontScale="70000" lnSpcReduction="20000"/>
          </a:bodyPr>
          <a:lstStyle/>
          <a:p>
            <a:pPr marL="0" indent="0">
              <a:buNone/>
            </a:pPr>
            <a:r>
              <a:rPr lang="en-US" dirty="0"/>
              <a:t>The Solidarity clause, introduced by </a:t>
            </a:r>
            <a:r>
              <a:rPr lang="en-US" dirty="0">
                <a:solidFill>
                  <a:srgbClr val="C00000"/>
                </a:solidFill>
              </a:rPr>
              <a:t>Article 222 </a:t>
            </a:r>
            <a:r>
              <a:rPr lang="en-US" dirty="0"/>
              <a:t>of the </a:t>
            </a:r>
            <a:r>
              <a:rPr lang="en-US" dirty="0">
                <a:solidFill>
                  <a:srgbClr val="C00000"/>
                </a:solidFill>
              </a:rPr>
              <a:t>Treaty on the Functioning of the European Union</a:t>
            </a:r>
            <a:r>
              <a:rPr lang="en-US" dirty="0"/>
              <a:t> (TFEU), provides the option for the EU </a:t>
            </a:r>
            <a:r>
              <a:rPr lang="en-US" dirty="0" smtClean="0"/>
              <a:t>countries</a:t>
            </a:r>
            <a:r>
              <a:rPr lang="en-US" dirty="0"/>
              <a:t>:</a:t>
            </a:r>
          </a:p>
          <a:p>
            <a:r>
              <a:rPr lang="en-US" dirty="0"/>
              <a:t>to act jointly;</a:t>
            </a:r>
          </a:p>
          <a:p>
            <a:r>
              <a:rPr lang="en-US" dirty="0"/>
              <a:t>to prevent the terrorist threat in the territory of an EU </a:t>
            </a:r>
            <a:r>
              <a:rPr lang="en-US" dirty="0" smtClean="0"/>
              <a:t>country;</a:t>
            </a:r>
            <a:endParaRPr lang="en-US" dirty="0"/>
          </a:p>
          <a:p>
            <a:r>
              <a:rPr lang="en-US" dirty="0"/>
              <a:t>to provide assistance to another EU country which is the victim of a natural or man-made disaster.</a:t>
            </a:r>
          </a:p>
          <a:p>
            <a:pPr marL="0" indent="0">
              <a:buNone/>
            </a:pPr>
            <a:r>
              <a:rPr lang="en-US" dirty="0"/>
              <a:t>The clause was implemented as anticipated following the terrorist attacks in Madrid in </a:t>
            </a:r>
            <a:r>
              <a:rPr lang="en-US" b="1" dirty="0">
                <a:solidFill>
                  <a:srgbClr val="C00000"/>
                </a:solidFill>
              </a:rPr>
              <a:t>March 2004</a:t>
            </a:r>
            <a:r>
              <a:rPr lang="en-US" dirty="0"/>
              <a:t>.</a:t>
            </a:r>
          </a:p>
          <a:p>
            <a:pPr marL="0" indent="0">
              <a:buNone/>
            </a:pPr>
            <a:r>
              <a:rPr lang="en-US" dirty="0"/>
              <a:t>In </a:t>
            </a:r>
            <a:r>
              <a:rPr lang="en-US" b="1" dirty="0">
                <a:solidFill>
                  <a:srgbClr val="C00000"/>
                </a:solidFill>
              </a:rPr>
              <a:t>2014</a:t>
            </a:r>
            <a:r>
              <a:rPr lang="en-US" dirty="0"/>
              <a:t>, the EU adopted a </a:t>
            </a:r>
            <a:r>
              <a:rPr lang="en-US" dirty="0">
                <a:solidFill>
                  <a:srgbClr val="C00000"/>
                </a:solidFill>
              </a:rPr>
              <a:t>decision laying down the rules and procedures for the operation of the solidarity clause</a:t>
            </a:r>
            <a:r>
              <a:rPr lang="en-US" dirty="0"/>
              <a:t>. It ensures that all the parties concerned at national and at EU levels </a:t>
            </a:r>
            <a:r>
              <a:rPr lang="en-US" b="1" dirty="0">
                <a:solidFill>
                  <a:srgbClr val="C00000"/>
                </a:solidFill>
              </a:rPr>
              <a:t>work together </a:t>
            </a:r>
            <a:r>
              <a:rPr lang="en-US" dirty="0"/>
              <a:t>to respond quickly, effectively and consistently in the event of terrorist attacks or natural or man-made disasters.</a:t>
            </a:r>
          </a:p>
          <a:p>
            <a:pPr marL="0" indent="0">
              <a:buNone/>
            </a:pPr>
            <a:r>
              <a:rPr lang="en-US" dirty="0"/>
              <a:t>The </a:t>
            </a:r>
            <a:r>
              <a:rPr lang="en-US" dirty="0">
                <a:solidFill>
                  <a:srgbClr val="C00000"/>
                </a:solidFill>
              </a:rPr>
              <a:t>European Union Solidarity Fund </a:t>
            </a:r>
            <a:r>
              <a:rPr lang="en-US" dirty="0"/>
              <a:t>is an instrument financing operations in the field of civil protection </a:t>
            </a:r>
            <a:r>
              <a:rPr lang="en-US" dirty="0">
                <a:solidFill>
                  <a:srgbClr val="C00000"/>
                </a:solidFill>
              </a:rPr>
              <a:t>first created in 2002</a:t>
            </a:r>
            <a:r>
              <a:rPr lang="en-US" dirty="0"/>
              <a:t>. Under </a:t>
            </a:r>
            <a:r>
              <a:rPr lang="en-US" dirty="0">
                <a:solidFill>
                  <a:srgbClr val="C00000"/>
                </a:solidFill>
              </a:rPr>
              <a:t>revised rules </a:t>
            </a:r>
            <a:r>
              <a:rPr lang="en-US" dirty="0"/>
              <a:t>adopted in </a:t>
            </a:r>
            <a:r>
              <a:rPr lang="en-US" b="1" dirty="0">
                <a:solidFill>
                  <a:srgbClr val="C00000"/>
                </a:solidFill>
              </a:rPr>
              <a:t>2014</a:t>
            </a:r>
            <a:r>
              <a:rPr lang="en-US" dirty="0"/>
              <a:t>, working procedures have been simplified and eligibility criteria clarified and extended to cover drought.</a:t>
            </a:r>
          </a:p>
          <a:p>
            <a:endParaRPr lang="el-GR" dirty="0"/>
          </a:p>
        </p:txBody>
      </p:sp>
    </p:spTree>
    <p:extLst>
      <p:ext uri="{BB962C8B-B14F-4D97-AF65-F5344CB8AC3E}">
        <p14:creationId xmlns:p14="http://schemas.microsoft.com/office/powerpoint/2010/main" val="167258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3200" b="1" dirty="0" smtClean="0">
                <a:solidFill>
                  <a:srgbClr val="002060"/>
                </a:solidFill>
              </a:rPr>
              <a:t>EU migration policy based on solidarity?</a:t>
            </a:r>
            <a:endParaRPr lang="en-US" sz="3200" b="1" dirty="0">
              <a:solidFill>
                <a:srgbClr val="002060"/>
              </a:solidFill>
            </a:endParaRPr>
          </a:p>
        </p:txBody>
      </p:sp>
      <p:sp>
        <p:nvSpPr>
          <p:cNvPr id="3" name="Content Placeholder 2"/>
          <p:cNvSpPr>
            <a:spLocks noGrp="1"/>
          </p:cNvSpPr>
          <p:nvPr>
            <p:ph idx="1"/>
          </p:nvPr>
        </p:nvSpPr>
        <p:spPr>
          <a:xfrm>
            <a:off x="323528" y="980728"/>
            <a:ext cx="8640960" cy="5688632"/>
          </a:xfrm>
        </p:spPr>
        <p:txBody>
          <a:bodyPr>
            <a:normAutofit fontScale="85000" lnSpcReduction="10000"/>
          </a:bodyPr>
          <a:lstStyle/>
          <a:p>
            <a:pPr marL="0" indent="0">
              <a:buNone/>
            </a:pPr>
            <a:r>
              <a:rPr lang="en-US" dirty="0"/>
              <a:t> </a:t>
            </a:r>
          </a:p>
          <a:p>
            <a:pPr marL="0" indent="0">
              <a:buNone/>
            </a:pPr>
            <a:r>
              <a:rPr lang="en-US" dirty="0"/>
              <a:t>On </a:t>
            </a:r>
            <a:r>
              <a:rPr lang="en-US" b="1" dirty="0">
                <a:solidFill>
                  <a:srgbClr val="C00000"/>
                </a:solidFill>
              </a:rPr>
              <a:t>2 September 2015</a:t>
            </a:r>
            <a:r>
              <a:rPr lang="en-US" dirty="0"/>
              <a:t>, the </a:t>
            </a:r>
            <a:r>
              <a:rPr lang="en-US" dirty="0">
                <a:solidFill>
                  <a:srgbClr val="C00000"/>
                </a:solidFill>
              </a:rPr>
              <a:t>Czech Republic </a:t>
            </a:r>
            <a:r>
              <a:rPr lang="en-US" dirty="0" smtClean="0"/>
              <a:t>decided not to </a:t>
            </a:r>
            <a:r>
              <a:rPr lang="en-US" dirty="0"/>
              <a:t>offer </a:t>
            </a:r>
            <a:r>
              <a:rPr lang="en-US" dirty="0" smtClean="0"/>
              <a:t>asylum to Syrian </a:t>
            </a:r>
            <a:r>
              <a:rPr lang="en-US" dirty="0"/>
              <a:t>refugees who have already applied for asylum in other EU countries and who reach the country to either have their application processed in the Czech Republic (i.e. get asylum there) or to continue their journey elsewhere.</a:t>
            </a:r>
            <a:r>
              <a:rPr lang="en-US" baseline="30000" dirty="0"/>
              <a:t> </a:t>
            </a:r>
            <a:r>
              <a:rPr lang="en-US" dirty="0"/>
              <a:t> </a:t>
            </a:r>
          </a:p>
          <a:p>
            <a:pPr marL="0" indent="0">
              <a:buNone/>
            </a:pPr>
            <a:endParaRPr lang="en-US" dirty="0" smtClean="0"/>
          </a:p>
          <a:p>
            <a:pPr marL="0" indent="0">
              <a:buNone/>
            </a:pPr>
            <a:r>
              <a:rPr lang="en-US" dirty="0" smtClean="0"/>
              <a:t>Apart from Czech Republic other </a:t>
            </a:r>
            <a:r>
              <a:rPr lang="en-US" dirty="0"/>
              <a:t>member states such as Hungary, Slovakia and Poland (</a:t>
            </a:r>
            <a:r>
              <a:rPr lang="en-US" dirty="0" err="1">
                <a:solidFill>
                  <a:srgbClr val="C00000"/>
                </a:solidFill>
              </a:rPr>
              <a:t>Visegrad</a:t>
            </a:r>
            <a:r>
              <a:rPr lang="en-US" dirty="0">
                <a:solidFill>
                  <a:srgbClr val="C00000"/>
                </a:solidFill>
              </a:rPr>
              <a:t> </a:t>
            </a:r>
            <a:r>
              <a:rPr lang="en-US" dirty="0" smtClean="0">
                <a:solidFill>
                  <a:srgbClr val="C00000"/>
                </a:solidFill>
              </a:rPr>
              <a:t>group</a:t>
            </a:r>
            <a:r>
              <a:rPr lang="en-US" dirty="0" smtClean="0"/>
              <a:t>) </a:t>
            </a:r>
            <a:r>
              <a:rPr lang="en-US" dirty="0"/>
              <a:t>officially stated their </a:t>
            </a:r>
            <a:r>
              <a:rPr lang="en-US" dirty="0">
                <a:solidFill>
                  <a:srgbClr val="C00000"/>
                </a:solidFill>
              </a:rPr>
              <a:t>opposition to any possible revision or enlargement of the Dublin Regulation</a:t>
            </a:r>
            <a:r>
              <a:rPr lang="en-US" dirty="0"/>
              <a:t>, specifically referring to the eventual introduction of new mandatory or permanent quotas for solidarity measures</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15667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EU migration policy based on solidarity?</a:t>
            </a:r>
            <a:endParaRPr lang="en-US" sz="3200" dirty="0"/>
          </a:p>
        </p:txBody>
      </p:sp>
      <p:sp>
        <p:nvSpPr>
          <p:cNvPr id="3" name="Content Placeholder 2"/>
          <p:cNvSpPr>
            <a:spLocks noGrp="1"/>
          </p:cNvSpPr>
          <p:nvPr>
            <p:ph idx="1"/>
          </p:nvPr>
        </p:nvSpPr>
        <p:spPr/>
        <p:txBody>
          <a:bodyPr>
            <a:normAutofit fontScale="85000" lnSpcReduction="20000"/>
          </a:bodyPr>
          <a:lstStyle/>
          <a:p>
            <a:pPr marL="0" indent="0">
              <a:buNone/>
            </a:pPr>
            <a:r>
              <a:rPr lang="en-US" b="1" dirty="0">
                <a:solidFill>
                  <a:srgbClr val="C00000"/>
                </a:solidFill>
              </a:rPr>
              <a:t>Objectives of a common immigration policy</a:t>
            </a:r>
          </a:p>
          <a:p>
            <a:pPr marL="0" indent="0">
              <a:buNone/>
            </a:pPr>
            <a:r>
              <a:rPr lang="en-US" dirty="0"/>
              <a:t>A forward-looking and comprehensive European </a:t>
            </a:r>
            <a:r>
              <a:rPr lang="en-US" dirty="0">
                <a:solidFill>
                  <a:srgbClr val="C00000"/>
                </a:solidFill>
              </a:rPr>
              <a:t>immigration policy</a:t>
            </a:r>
            <a:r>
              <a:rPr lang="en-US" dirty="0"/>
              <a:t>, based on </a:t>
            </a:r>
            <a:r>
              <a:rPr lang="en-US" dirty="0">
                <a:solidFill>
                  <a:srgbClr val="C00000"/>
                </a:solidFill>
              </a:rPr>
              <a:t>solidarity</a:t>
            </a:r>
            <a:r>
              <a:rPr lang="en-US" dirty="0"/>
              <a:t>, is a key objective for the European Union. Immigration policy </a:t>
            </a:r>
            <a:r>
              <a:rPr lang="en-US" dirty="0">
                <a:solidFill>
                  <a:srgbClr val="C00000"/>
                </a:solidFill>
              </a:rPr>
              <a:t>is intended to establish a balanced approach </a:t>
            </a:r>
            <a:r>
              <a:rPr lang="en-US" dirty="0"/>
              <a:t>to dealing with both regular and irregular migration.</a:t>
            </a:r>
          </a:p>
          <a:p>
            <a:pPr marL="0" indent="0">
              <a:buNone/>
            </a:pPr>
            <a:endParaRPr lang="en-US" b="1" dirty="0">
              <a:solidFill>
                <a:srgbClr val="C00000"/>
              </a:solidFill>
            </a:endParaRPr>
          </a:p>
          <a:p>
            <a:pPr marL="0" indent="0">
              <a:buNone/>
            </a:pPr>
            <a:r>
              <a:rPr lang="en-US" b="1" dirty="0" smtClean="0">
                <a:solidFill>
                  <a:srgbClr val="C00000"/>
                </a:solidFill>
              </a:rPr>
              <a:t>From 2015 onwards solidarity </a:t>
            </a:r>
            <a:r>
              <a:rPr lang="en-US" b="1" dirty="0">
                <a:solidFill>
                  <a:srgbClr val="C00000"/>
                </a:solidFill>
              </a:rPr>
              <a:t>and </a:t>
            </a:r>
            <a:r>
              <a:rPr lang="en-US" b="1" dirty="0" smtClean="0">
                <a:solidFill>
                  <a:srgbClr val="C00000"/>
                </a:solidFill>
              </a:rPr>
              <a:t>common </a:t>
            </a:r>
            <a:r>
              <a:rPr lang="en-US" b="1" dirty="0">
                <a:solidFill>
                  <a:srgbClr val="C00000"/>
                </a:solidFill>
              </a:rPr>
              <a:t>dealing with the migration policy – refugee crisis was over! </a:t>
            </a:r>
          </a:p>
          <a:p>
            <a:pPr marL="0" indent="0">
              <a:buNone/>
            </a:pPr>
            <a:r>
              <a:rPr lang="en-US" b="1" dirty="0">
                <a:solidFill>
                  <a:srgbClr val="C00000"/>
                </a:solidFill>
              </a:rPr>
              <a:t>Lack of common decisions and therefore a common policy characterize the entire EU migration policy up to now.</a:t>
            </a:r>
          </a:p>
        </p:txBody>
      </p:sp>
    </p:spTree>
    <p:extLst>
      <p:ext uri="{BB962C8B-B14F-4D97-AF65-F5344CB8AC3E}">
        <p14:creationId xmlns:p14="http://schemas.microsoft.com/office/powerpoint/2010/main" val="2599944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888" y="274638"/>
            <a:ext cx="5122911" cy="1143000"/>
          </a:xfrm>
        </p:spPr>
        <p:txBody>
          <a:bodyPr/>
          <a:lstStyle/>
          <a:p>
            <a:r>
              <a:rPr lang="en-US" sz="3200" b="1" dirty="0" smtClean="0"/>
              <a:t>Closing boarders to Europe</a:t>
            </a:r>
            <a:endParaRPr lang="en-US" sz="3200" b="1" dirty="0"/>
          </a:p>
        </p:txBody>
      </p:sp>
      <p:sp>
        <p:nvSpPr>
          <p:cNvPr id="3" name="Content Placeholder 2"/>
          <p:cNvSpPr>
            <a:spLocks noGrp="1"/>
          </p:cNvSpPr>
          <p:nvPr>
            <p:ph idx="1"/>
          </p:nvPr>
        </p:nvSpPr>
        <p:spPr>
          <a:xfrm>
            <a:off x="395536" y="2536304"/>
            <a:ext cx="8229600" cy="3989040"/>
          </a:xfrm>
        </p:spPr>
        <p:txBody>
          <a:bodyPr>
            <a:normAutofit fontScale="70000" lnSpcReduction="20000"/>
          </a:bodyPr>
          <a:lstStyle/>
          <a:p>
            <a:r>
              <a:rPr lang="en-US" dirty="0" smtClean="0"/>
              <a:t>After closing the boarders in Hungary, Austria, Czech Republic and Germany in September 2015, the </a:t>
            </a:r>
            <a:r>
              <a:rPr lang="en-US" dirty="0" smtClean="0">
                <a:solidFill>
                  <a:srgbClr val="C00000"/>
                </a:solidFill>
              </a:rPr>
              <a:t>Schengen agreement  </a:t>
            </a:r>
            <a:r>
              <a:rPr lang="en-US" dirty="0" smtClean="0"/>
              <a:t>of free circulation of people was </a:t>
            </a:r>
            <a:r>
              <a:rPr lang="en-US" dirty="0" smtClean="0">
                <a:solidFill>
                  <a:srgbClr val="C00000"/>
                </a:solidFill>
              </a:rPr>
              <a:t>overrode</a:t>
            </a:r>
            <a:r>
              <a:rPr lang="en-US" dirty="0" smtClean="0"/>
              <a:t> until the end of this year.</a:t>
            </a:r>
          </a:p>
          <a:p>
            <a:r>
              <a:rPr lang="en-US" dirty="0" smtClean="0"/>
              <a:t>After reducing the </a:t>
            </a:r>
            <a:r>
              <a:rPr lang="en-US" dirty="0"/>
              <a:t>flow to a trickle of a few hundred Syrians and Afghans a day, </a:t>
            </a:r>
            <a:r>
              <a:rPr lang="en-US" b="1" dirty="0" smtClean="0">
                <a:solidFill>
                  <a:srgbClr val="C00000"/>
                </a:solidFill>
              </a:rPr>
              <a:t>Norther Macedonia </a:t>
            </a:r>
            <a:r>
              <a:rPr lang="en-US" b="1" dirty="0">
                <a:solidFill>
                  <a:srgbClr val="C00000"/>
                </a:solidFill>
              </a:rPr>
              <a:t>fully sealed its border with Greece </a:t>
            </a:r>
            <a:r>
              <a:rPr lang="en-US" b="1" dirty="0" smtClean="0">
                <a:solidFill>
                  <a:srgbClr val="C00000"/>
                </a:solidFill>
              </a:rPr>
              <a:t>on 9.3.2016</a:t>
            </a:r>
            <a:r>
              <a:rPr lang="en-US" dirty="0" smtClean="0"/>
              <a:t>, </a:t>
            </a:r>
            <a:r>
              <a:rPr lang="en-US" dirty="0"/>
              <a:t>shutting down the Balkan trail used by more than a million </a:t>
            </a:r>
            <a:r>
              <a:rPr lang="en-US" dirty="0" smtClean="0"/>
              <a:t>people. Northern Macedonia </a:t>
            </a:r>
            <a:r>
              <a:rPr lang="en-US" dirty="0"/>
              <a:t>said the lockdown was a response to action by Slovenia, Croatia and Serbia further up the route. Hungary </a:t>
            </a:r>
            <a:r>
              <a:rPr lang="en-US" dirty="0" smtClean="0"/>
              <a:t>on 8.3.2016 </a:t>
            </a:r>
            <a:r>
              <a:rPr lang="en-US" dirty="0"/>
              <a:t>extended a “state of emergency” to the whole country and said it was ready to deploy </a:t>
            </a:r>
            <a:r>
              <a:rPr lang="en-US" dirty="0" smtClean="0"/>
              <a:t>troops.</a:t>
            </a:r>
          </a:p>
          <a:p>
            <a:r>
              <a:rPr lang="en-US" dirty="0" smtClean="0"/>
              <a:t>Due to these measures refugees were trapped in the northern boarder of Greece (</a:t>
            </a:r>
            <a:r>
              <a:rPr lang="en-US" dirty="0" err="1" smtClean="0"/>
              <a:t>Idomeni</a:t>
            </a:r>
            <a:r>
              <a:rPr lang="en-US" dirty="0" smtClean="0"/>
              <a:t>) refusing at the beginning to accept the new situation. </a:t>
            </a:r>
            <a:r>
              <a:rPr lang="en-US" dirty="0" smtClean="0">
                <a:solidFill>
                  <a:srgbClr val="C00000"/>
                </a:solidFill>
              </a:rPr>
              <a:t>The majority of migrants wants to settle somewhere in central or northern Europe</a:t>
            </a:r>
            <a:r>
              <a:rPr lang="en-US" dirty="0" smtClean="0"/>
              <a:t>. </a:t>
            </a:r>
            <a:endParaRPr lang="en-US" dirty="0"/>
          </a:p>
        </p:txBody>
      </p:sp>
      <p:pic>
        <p:nvPicPr>
          <p:cNvPr id="18434" name="Picture 1" descr="The Associated Pres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 y="12"/>
            <a:ext cx="3418523" cy="228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0826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008" y="-27384"/>
            <a:ext cx="4042792" cy="1143000"/>
          </a:xfrm>
        </p:spPr>
        <p:txBody>
          <a:bodyPr>
            <a:normAutofit/>
          </a:bodyPr>
          <a:lstStyle/>
          <a:p>
            <a:r>
              <a:rPr lang="en-US" sz="3200" b="1" dirty="0" smtClean="0"/>
              <a:t>Open the boarders! Deadly desperate…</a:t>
            </a:r>
            <a:endParaRPr lang="en-US" sz="3200" b="1" dirty="0"/>
          </a:p>
        </p:txBody>
      </p:sp>
      <p:sp>
        <p:nvSpPr>
          <p:cNvPr id="3" name="AutoShape 2" descr="Αποτέλεσμα εικόνας για Greece a warehouse of migran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Αποτέλεσμα εικόνας για Greece a warehouse of migrant"/>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Αποτέλεσμα εικόνας για Greece a warehouse of migran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443555"/>
            <a:ext cx="4338828" cy="244182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Σχετική εικόνα">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1362973"/>
            <a:ext cx="4505539" cy="30021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2400" y="692696"/>
            <a:ext cx="3843536" cy="646331"/>
          </a:xfrm>
          <a:prstGeom prst="rect">
            <a:avLst/>
          </a:prstGeom>
          <a:noFill/>
        </p:spPr>
        <p:txBody>
          <a:bodyPr wrap="square" rtlCol="0">
            <a:spAutoFit/>
          </a:bodyPr>
          <a:lstStyle/>
          <a:p>
            <a:r>
              <a:rPr lang="en-US" dirty="0" smtClean="0"/>
              <a:t>15.3.2016 </a:t>
            </a:r>
            <a:r>
              <a:rPr lang="en-US" b="1" dirty="0" err="1" smtClean="0">
                <a:solidFill>
                  <a:srgbClr val="C00000"/>
                </a:solidFill>
              </a:rPr>
              <a:t>Idomeni</a:t>
            </a:r>
            <a:r>
              <a:rPr lang="en-US" dirty="0" smtClean="0"/>
              <a:t>, trying to cross the boarder illegally</a:t>
            </a:r>
            <a:endParaRPr lang="en-US" dirty="0"/>
          </a:p>
        </p:txBody>
      </p:sp>
      <p:pic>
        <p:nvPicPr>
          <p:cNvPr id="6156" name="Picture 12" descr="Αποτέλεσμα εικόνας για Greece Idomeni">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040" y="1052736"/>
            <a:ext cx="4031742" cy="302171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Αποτέλεσμα εικόνας για Greece Idomeni">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16016" y="4149080"/>
            <a:ext cx="4305110"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185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The EU –Turkey agreement nine months later </a:t>
            </a:r>
            <a:r>
              <a:rPr lang="en-US" sz="2000" dirty="0" smtClean="0"/>
              <a:t>(The Guardian 8.12.2016)</a:t>
            </a:r>
            <a:endParaRPr lang="en-US" sz="2000" dirty="0"/>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en-US" dirty="0"/>
              <a:t>After the </a:t>
            </a:r>
            <a:r>
              <a:rPr lang="en-US" dirty="0">
                <a:solidFill>
                  <a:srgbClr val="C00000"/>
                </a:solidFill>
              </a:rPr>
              <a:t>EU-Turkey Statement </a:t>
            </a:r>
            <a:r>
              <a:rPr lang="en-US" dirty="0"/>
              <a:t>was signed on </a:t>
            </a:r>
            <a:r>
              <a:rPr lang="en-US" dirty="0" smtClean="0"/>
              <a:t>the </a:t>
            </a:r>
            <a:r>
              <a:rPr lang="en-US" dirty="0">
                <a:solidFill>
                  <a:srgbClr val="C00000"/>
                </a:solidFill>
              </a:rPr>
              <a:t>18 March, 2016 </a:t>
            </a:r>
            <a:r>
              <a:rPr lang="en-US" dirty="0"/>
              <a:t>and the borders with </a:t>
            </a:r>
            <a:r>
              <a:rPr lang="en-US" dirty="0" smtClean="0"/>
              <a:t>Northern Macedonia </a:t>
            </a:r>
            <a:r>
              <a:rPr lang="en-US" dirty="0"/>
              <a:t>were </a:t>
            </a:r>
            <a:r>
              <a:rPr lang="en-US" dirty="0" smtClean="0"/>
              <a:t>closed</a:t>
            </a:r>
            <a:r>
              <a:rPr lang="en-US" dirty="0"/>
              <a:t>, the bulk of the migration flows were diverted </a:t>
            </a:r>
            <a:r>
              <a:rPr lang="en-US" dirty="0" smtClean="0"/>
              <a:t>to the </a:t>
            </a:r>
            <a:r>
              <a:rPr lang="en-US" dirty="0"/>
              <a:t>Central Mediterranean route. </a:t>
            </a:r>
          </a:p>
          <a:p>
            <a:r>
              <a:rPr lang="en-US" dirty="0" smtClean="0"/>
              <a:t>From a total of </a:t>
            </a:r>
            <a:r>
              <a:rPr lang="en-US" b="1" dirty="0" smtClean="0">
                <a:solidFill>
                  <a:srgbClr val="C00000"/>
                </a:solidFill>
              </a:rPr>
              <a:t>160,000</a:t>
            </a:r>
            <a:r>
              <a:rPr lang="en-US" dirty="0" smtClean="0"/>
              <a:t> refugees to be relocated according the EU-Turkey Statement, up to 5.12.2016 </a:t>
            </a:r>
            <a:r>
              <a:rPr lang="en-US" b="1" dirty="0" smtClean="0">
                <a:solidFill>
                  <a:srgbClr val="C00000"/>
                </a:solidFill>
              </a:rPr>
              <a:t>only 8,162 </a:t>
            </a:r>
            <a:r>
              <a:rPr lang="en-US" dirty="0" smtClean="0"/>
              <a:t>have been relocated. This is about </a:t>
            </a:r>
            <a:r>
              <a:rPr lang="en-US" b="1" dirty="0" smtClean="0">
                <a:solidFill>
                  <a:srgbClr val="C00000"/>
                </a:solidFill>
              </a:rPr>
              <a:t>5%</a:t>
            </a:r>
            <a:r>
              <a:rPr lang="en-US" dirty="0" smtClean="0"/>
              <a:t> of the total refugee population. This is </a:t>
            </a:r>
            <a:r>
              <a:rPr lang="el-GR" dirty="0" smtClean="0">
                <a:solidFill>
                  <a:srgbClr val="C00000"/>
                </a:solidFill>
              </a:rPr>
              <a:t>6.212</a:t>
            </a:r>
            <a:r>
              <a:rPr lang="el-GR" dirty="0" smtClean="0"/>
              <a:t> </a:t>
            </a:r>
            <a:r>
              <a:rPr lang="en-US" dirty="0" smtClean="0"/>
              <a:t>refugees come from Greece and </a:t>
            </a:r>
            <a:r>
              <a:rPr lang="el-GR" dirty="0" smtClean="0">
                <a:solidFill>
                  <a:srgbClr val="C00000"/>
                </a:solidFill>
              </a:rPr>
              <a:t>1.950</a:t>
            </a:r>
            <a:r>
              <a:rPr lang="el-GR" dirty="0" smtClean="0"/>
              <a:t> </a:t>
            </a:r>
            <a:r>
              <a:rPr lang="en-US" dirty="0" smtClean="0"/>
              <a:t>from Italy.</a:t>
            </a:r>
          </a:p>
          <a:p>
            <a:r>
              <a:rPr lang="en-US" dirty="0" smtClean="0"/>
              <a:t>From the </a:t>
            </a:r>
            <a:r>
              <a:rPr lang="en-US" dirty="0" err="1" smtClean="0"/>
              <a:t>Visegrad</a:t>
            </a:r>
            <a:r>
              <a:rPr lang="en-US" dirty="0" smtClean="0"/>
              <a:t> group Hungary and Poland haven’t accepted any refugee, Slovakia 9 and Czech Republic 12! </a:t>
            </a:r>
          </a:p>
          <a:p>
            <a:r>
              <a:rPr lang="en-US" dirty="0" smtClean="0"/>
              <a:t>At the same time </a:t>
            </a:r>
            <a:r>
              <a:rPr lang="en-US" b="1" dirty="0" smtClean="0">
                <a:solidFill>
                  <a:srgbClr val="C00000"/>
                </a:solidFill>
              </a:rPr>
              <a:t>748</a:t>
            </a:r>
            <a:r>
              <a:rPr lang="en-US" dirty="0" smtClean="0"/>
              <a:t> migrants have been send back from Greece to Turkey.</a:t>
            </a:r>
          </a:p>
          <a:p>
            <a:r>
              <a:rPr lang="en-US" dirty="0" smtClean="0"/>
              <a:t>From the promised </a:t>
            </a:r>
            <a:r>
              <a:rPr lang="en-US" dirty="0" smtClean="0">
                <a:solidFill>
                  <a:srgbClr val="C00000"/>
                </a:solidFill>
              </a:rPr>
              <a:t>3 billion</a:t>
            </a:r>
            <a:r>
              <a:rPr lang="en-US" dirty="0" smtClean="0"/>
              <a:t> Euros only </a:t>
            </a:r>
            <a:r>
              <a:rPr lang="en-US" dirty="0" smtClean="0">
                <a:solidFill>
                  <a:srgbClr val="C00000"/>
                </a:solidFill>
              </a:rPr>
              <a:t>677 </a:t>
            </a:r>
            <a:r>
              <a:rPr lang="en-US" dirty="0" err="1" smtClean="0">
                <a:solidFill>
                  <a:srgbClr val="C00000"/>
                </a:solidFill>
              </a:rPr>
              <a:t>mio</a:t>
            </a:r>
            <a:r>
              <a:rPr lang="en-US" dirty="0" smtClean="0">
                <a:solidFill>
                  <a:srgbClr val="C00000"/>
                </a:solidFill>
              </a:rPr>
              <a:t>.</a:t>
            </a:r>
            <a:r>
              <a:rPr lang="en-US" dirty="0" smtClean="0"/>
              <a:t> have been given </a:t>
            </a:r>
            <a:r>
              <a:rPr lang="en-US" dirty="0"/>
              <a:t>to Turkey as </a:t>
            </a:r>
            <a:r>
              <a:rPr lang="en-US" dirty="0" smtClean="0"/>
              <a:t>support  for the migration flow in the first two years of the Statement. </a:t>
            </a:r>
          </a:p>
          <a:p>
            <a:r>
              <a:rPr lang="en-US" dirty="0" smtClean="0"/>
              <a:t>Deep disagreement and national political priorities still prevail. Up to now the </a:t>
            </a:r>
            <a:r>
              <a:rPr lang="en-US" b="1" dirty="0" smtClean="0">
                <a:solidFill>
                  <a:srgbClr val="C00000"/>
                </a:solidFill>
              </a:rPr>
              <a:t>EU countries have not succeed to set up a common migration policy that is accepted and followed by  all member states</a:t>
            </a:r>
            <a:r>
              <a:rPr lang="en-US" dirty="0" smtClean="0"/>
              <a:t>. </a:t>
            </a:r>
            <a:endParaRPr lang="en-US" dirty="0"/>
          </a:p>
        </p:txBody>
      </p:sp>
    </p:spTree>
    <p:extLst>
      <p:ext uri="{BB962C8B-B14F-4D97-AF65-F5344CB8AC3E}">
        <p14:creationId xmlns:p14="http://schemas.microsoft.com/office/powerpoint/2010/main" val="2657315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3172" y="182166"/>
            <a:ext cx="3114972" cy="1143000"/>
          </a:xfrm>
        </p:spPr>
        <p:txBody>
          <a:bodyPr>
            <a:normAutofit/>
          </a:bodyPr>
          <a:lstStyle/>
          <a:p>
            <a:r>
              <a:rPr lang="en-US" sz="3200" b="1" dirty="0" smtClean="0"/>
              <a:t>Unaccompanied minors</a:t>
            </a:r>
            <a:endParaRPr lang="en-US" sz="3200" b="1" dirty="0"/>
          </a:p>
        </p:txBody>
      </p:sp>
      <p:sp>
        <p:nvSpPr>
          <p:cNvPr id="3" name="Content Placeholder 2"/>
          <p:cNvSpPr>
            <a:spLocks noGrp="1"/>
          </p:cNvSpPr>
          <p:nvPr>
            <p:ph idx="1"/>
          </p:nvPr>
        </p:nvSpPr>
        <p:spPr>
          <a:xfrm>
            <a:off x="323528" y="2143397"/>
            <a:ext cx="8229600" cy="4525963"/>
          </a:xfrm>
        </p:spPr>
        <p:txBody>
          <a:bodyPr>
            <a:normAutofit fontScale="70000" lnSpcReduction="20000"/>
          </a:bodyPr>
          <a:lstStyle/>
          <a:p>
            <a:r>
              <a:rPr lang="en-US" dirty="0" smtClean="0"/>
              <a:t>According </a:t>
            </a:r>
            <a:r>
              <a:rPr lang="en-US" dirty="0"/>
              <a:t>to UNICEF, </a:t>
            </a:r>
            <a:r>
              <a:rPr lang="en-US" b="1" dirty="0">
                <a:solidFill>
                  <a:srgbClr val="C00000"/>
                </a:solidFill>
              </a:rPr>
              <a:t>37%</a:t>
            </a:r>
            <a:r>
              <a:rPr lang="en-US" dirty="0"/>
              <a:t> of people arriving in Greece since January 2016 </a:t>
            </a:r>
            <a:r>
              <a:rPr lang="en-US" dirty="0" smtClean="0"/>
              <a:t>ware </a:t>
            </a:r>
            <a:r>
              <a:rPr lang="en-US" dirty="0"/>
              <a:t>children</a:t>
            </a:r>
            <a:r>
              <a:rPr lang="en-US" dirty="0" smtClean="0"/>
              <a:t>. With new </a:t>
            </a:r>
            <a:r>
              <a:rPr lang="en-US" dirty="0"/>
              <a:t>arrivals detained on the islands since the </a:t>
            </a:r>
            <a:r>
              <a:rPr lang="en-US" dirty="0" smtClean="0"/>
              <a:t>EU’s Statement </a:t>
            </a:r>
            <a:r>
              <a:rPr lang="en-US" dirty="0"/>
              <a:t>with </a:t>
            </a:r>
            <a:r>
              <a:rPr lang="en-US" dirty="0" smtClean="0"/>
              <a:t>Turkey, there ware about </a:t>
            </a:r>
            <a:r>
              <a:rPr lang="en-US" b="1" dirty="0" smtClean="0">
                <a:solidFill>
                  <a:srgbClr val="C00000"/>
                </a:solidFill>
              </a:rPr>
              <a:t>6,000</a:t>
            </a:r>
            <a:r>
              <a:rPr lang="en-US" dirty="0" smtClean="0"/>
              <a:t> </a:t>
            </a:r>
            <a:r>
              <a:rPr lang="en-US" dirty="0"/>
              <a:t>children </a:t>
            </a:r>
            <a:r>
              <a:rPr lang="en-US" dirty="0" smtClean="0"/>
              <a:t>living </a:t>
            </a:r>
            <a:r>
              <a:rPr lang="en-US" dirty="0"/>
              <a:t>in </a:t>
            </a:r>
            <a:r>
              <a:rPr lang="en-US" dirty="0" smtClean="0"/>
              <a:t>camp facilities </a:t>
            </a:r>
            <a:r>
              <a:rPr lang="en-US" sz="2600" dirty="0" smtClean="0"/>
              <a:t>(Save the Children 14.11.2016).</a:t>
            </a:r>
          </a:p>
          <a:p>
            <a:r>
              <a:rPr lang="en-US" dirty="0"/>
              <a:t>At least </a:t>
            </a:r>
            <a:r>
              <a:rPr lang="en-US" b="1" dirty="0">
                <a:solidFill>
                  <a:srgbClr val="C00000"/>
                </a:solidFill>
              </a:rPr>
              <a:t>600</a:t>
            </a:r>
            <a:r>
              <a:rPr lang="en-US" b="1" dirty="0"/>
              <a:t> </a:t>
            </a:r>
            <a:r>
              <a:rPr lang="en-US" dirty="0"/>
              <a:t>children have </a:t>
            </a:r>
            <a:r>
              <a:rPr lang="en-US" b="1" dirty="0">
                <a:solidFill>
                  <a:srgbClr val="C00000"/>
                </a:solidFill>
              </a:rPr>
              <a:t>died</a:t>
            </a:r>
            <a:r>
              <a:rPr lang="en-US" dirty="0"/>
              <a:t> trying to cross the Mediterranean so far </a:t>
            </a:r>
            <a:r>
              <a:rPr lang="en-US" dirty="0" smtClean="0"/>
              <a:t>in </a:t>
            </a:r>
            <a:r>
              <a:rPr lang="en-US" b="1" dirty="0" smtClean="0">
                <a:solidFill>
                  <a:srgbClr val="C00000"/>
                </a:solidFill>
              </a:rPr>
              <a:t>2016</a:t>
            </a:r>
            <a:r>
              <a:rPr lang="en-US" dirty="0" smtClean="0"/>
              <a:t> </a:t>
            </a:r>
            <a:r>
              <a:rPr lang="en-US" sz="2600" dirty="0" smtClean="0"/>
              <a:t>(Save </a:t>
            </a:r>
            <a:r>
              <a:rPr lang="en-US" sz="2600" dirty="0"/>
              <a:t>the Children </a:t>
            </a:r>
            <a:r>
              <a:rPr lang="en-US" sz="2600" dirty="0" smtClean="0"/>
              <a:t>3.10.2016).</a:t>
            </a:r>
          </a:p>
          <a:p>
            <a:r>
              <a:rPr lang="en-US" dirty="0"/>
              <a:t>The majority of the children seeking asylum (</a:t>
            </a:r>
            <a:r>
              <a:rPr lang="en-US" dirty="0">
                <a:solidFill>
                  <a:srgbClr val="C00000"/>
                </a:solidFill>
              </a:rPr>
              <a:t>75</a:t>
            </a:r>
            <a:r>
              <a:rPr lang="en-US" dirty="0" smtClean="0">
                <a:solidFill>
                  <a:srgbClr val="C00000"/>
                </a:solidFill>
              </a:rPr>
              <a:t>%</a:t>
            </a:r>
            <a:r>
              <a:rPr lang="en-US" dirty="0" smtClean="0"/>
              <a:t>) ware </a:t>
            </a:r>
            <a:r>
              <a:rPr lang="en-US" dirty="0"/>
              <a:t>15-17 years </a:t>
            </a:r>
            <a:r>
              <a:rPr lang="en-US" dirty="0" smtClean="0"/>
              <a:t>old, </a:t>
            </a:r>
            <a:r>
              <a:rPr lang="en-US" dirty="0"/>
              <a:t>while 19% </a:t>
            </a:r>
            <a:r>
              <a:rPr lang="en-US" dirty="0" smtClean="0"/>
              <a:t>ware </a:t>
            </a:r>
            <a:r>
              <a:rPr lang="en-US" dirty="0"/>
              <a:t>10-14 years old. Regarding country of origin</a:t>
            </a:r>
            <a:r>
              <a:rPr lang="en-US" dirty="0" smtClean="0"/>
              <a:t>, 51% originated </a:t>
            </a:r>
            <a:r>
              <a:rPr lang="en-US" dirty="0"/>
              <a:t>from </a:t>
            </a:r>
            <a:r>
              <a:rPr lang="en-US" dirty="0" smtClean="0"/>
              <a:t>Afghanistan, 33</a:t>
            </a:r>
            <a:r>
              <a:rPr lang="en-US" dirty="0"/>
              <a:t>% </a:t>
            </a:r>
            <a:r>
              <a:rPr lang="en-US" dirty="0" smtClean="0"/>
              <a:t>from </a:t>
            </a:r>
            <a:r>
              <a:rPr lang="en-US" dirty="0"/>
              <a:t>Syria and 13% from </a:t>
            </a:r>
            <a:r>
              <a:rPr lang="en-US" dirty="0" smtClean="0"/>
              <a:t>Iraq (total 690 </a:t>
            </a:r>
            <a:r>
              <a:rPr lang="en-US" dirty="0"/>
              <a:t>unaccompanied children) </a:t>
            </a:r>
            <a:r>
              <a:rPr lang="en-US" sz="2600" dirty="0"/>
              <a:t>(</a:t>
            </a:r>
            <a:r>
              <a:rPr lang="en-US" sz="2300" dirty="0"/>
              <a:t>2.8.2016 </a:t>
            </a:r>
            <a:r>
              <a:rPr lang="en-US" sz="2300" dirty="0" smtClean="0"/>
              <a:t>http</a:t>
            </a:r>
            <a:r>
              <a:rPr lang="en-US" sz="2300" dirty="0"/>
              <a:t>://greece.greekreporter.com/2016/08/02/hundreds-of-unaccompanied-children-among-asylum-seekers-in-greece</a:t>
            </a:r>
            <a:r>
              <a:rPr lang="en-US" sz="2300" dirty="0" smtClean="0"/>
              <a:t>/). </a:t>
            </a:r>
          </a:p>
          <a:p>
            <a:r>
              <a:rPr lang="en-US" dirty="0" smtClean="0"/>
              <a:t>This is a </a:t>
            </a:r>
            <a:r>
              <a:rPr lang="en-US" dirty="0" smtClean="0">
                <a:solidFill>
                  <a:srgbClr val="C00000"/>
                </a:solidFill>
              </a:rPr>
              <a:t>family reunion strategy </a:t>
            </a:r>
            <a:r>
              <a:rPr lang="en-US" dirty="0" smtClean="0"/>
              <a:t>followed by immigrants who have not the status of refugee.</a:t>
            </a:r>
          </a:p>
          <a:p>
            <a:endParaRPr lang="en-US" dirty="0"/>
          </a:p>
        </p:txBody>
      </p:sp>
      <p:pic>
        <p:nvPicPr>
          <p:cNvPr id="7170" name="Picture 2" descr="Αποτέλεσμα εικόνας για Greece Idomeni">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27384"/>
            <a:ext cx="293370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παιδια-προσφυγες-735x4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30" y="0"/>
            <a:ext cx="3419870" cy="19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23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778098"/>
          </a:xfrm>
        </p:spPr>
        <p:txBody>
          <a:bodyPr>
            <a:normAutofit fontScale="90000"/>
          </a:bodyPr>
          <a:lstStyle/>
          <a:p>
            <a:r>
              <a:rPr lang="en-US" sz="3200" b="1" dirty="0">
                <a:solidFill>
                  <a:schemeClr val="accent1">
                    <a:lumMod val="75000"/>
                  </a:schemeClr>
                </a:solidFill>
              </a:rPr>
              <a:t>Lost </a:t>
            </a:r>
            <a:r>
              <a:rPr lang="en-US" sz="3200" b="1" dirty="0" smtClean="0">
                <a:solidFill>
                  <a:schemeClr val="accent1">
                    <a:lumMod val="75000"/>
                  </a:schemeClr>
                </a:solidFill>
              </a:rPr>
              <a:t>in Europe: Migrant and refugee children missing </a:t>
            </a:r>
            <a:r>
              <a:rPr lang="en-US" sz="3200" b="1" dirty="0">
                <a:solidFill>
                  <a:schemeClr val="accent1">
                    <a:lumMod val="75000"/>
                  </a:schemeClr>
                </a:solidFill>
              </a:rPr>
              <a:t>in </a:t>
            </a:r>
            <a:r>
              <a:rPr lang="en-US" sz="3200" b="1" dirty="0" smtClean="0">
                <a:solidFill>
                  <a:schemeClr val="accent1">
                    <a:lumMod val="75000"/>
                  </a:schemeClr>
                </a:solidFill>
              </a:rPr>
              <a:t>Europe (2021)</a:t>
            </a:r>
            <a:endParaRPr lang="el-GR" sz="3200" b="1" dirty="0">
              <a:solidFill>
                <a:schemeClr val="accent1">
                  <a:lumMod val="75000"/>
                </a:schemeClr>
              </a:solidFill>
            </a:endParaRP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en-US" dirty="0" smtClean="0"/>
              <a:t>Between </a:t>
            </a:r>
            <a:r>
              <a:rPr lang="en-US" dirty="0"/>
              <a:t>2018-2020, </a:t>
            </a:r>
            <a:r>
              <a:rPr lang="en-US" b="1" dirty="0">
                <a:solidFill>
                  <a:srgbClr val="C00000"/>
                </a:solidFill>
              </a:rPr>
              <a:t>18,292</a:t>
            </a:r>
            <a:r>
              <a:rPr lang="en-US" dirty="0"/>
              <a:t> children in migration </a:t>
            </a:r>
            <a:r>
              <a:rPr lang="en-US" dirty="0">
                <a:solidFill>
                  <a:srgbClr val="C00000"/>
                </a:solidFill>
              </a:rPr>
              <a:t>went missing in Europe</a:t>
            </a:r>
            <a:r>
              <a:rPr lang="en-US" dirty="0" smtClean="0">
                <a:solidFill>
                  <a:srgbClr val="C00000"/>
                </a:solidFill>
              </a:rPr>
              <a:t>.</a:t>
            </a:r>
          </a:p>
          <a:p>
            <a:r>
              <a:rPr lang="en-US" dirty="0"/>
              <a:t>The countries with the largest numbers of missing children were Italy (5,775), Belgium (2,642), and Greece (2,118</a:t>
            </a:r>
            <a:r>
              <a:rPr lang="en-US" dirty="0" smtClean="0"/>
              <a:t>).</a:t>
            </a:r>
          </a:p>
          <a:p>
            <a:r>
              <a:rPr lang="en-US" dirty="0" smtClean="0"/>
              <a:t>The </a:t>
            </a:r>
            <a:r>
              <a:rPr lang="en-US" dirty="0"/>
              <a:t>situation is </a:t>
            </a:r>
            <a:r>
              <a:rPr lang="en-US" dirty="0">
                <a:solidFill>
                  <a:srgbClr val="C00000"/>
                </a:solidFill>
              </a:rPr>
              <a:t>partly a consequence of the migration </a:t>
            </a:r>
            <a:r>
              <a:rPr lang="en-US" dirty="0" smtClean="0">
                <a:solidFill>
                  <a:srgbClr val="C00000"/>
                </a:solidFill>
              </a:rPr>
              <a:t>policies</a:t>
            </a:r>
            <a:r>
              <a:rPr lang="en-US" dirty="0" smtClean="0"/>
              <a:t>. </a:t>
            </a:r>
            <a:r>
              <a:rPr lang="en-US" dirty="0"/>
              <a:t>In some countries, migrant minors need to go through very bureaucratic processes to prove their age when applying for asylum. This can result in </a:t>
            </a:r>
            <a:r>
              <a:rPr lang="en-US" dirty="0" smtClean="0"/>
              <a:t>trying </a:t>
            </a:r>
            <a:r>
              <a:rPr lang="en-US" dirty="0"/>
              <a:t>their luck elsewhere, </a:t>
            </a:r>
            <a:r>
              <a:rPr lang="en-US" dirty="0" smtClean="0"/>
              <a:t>as </a:t>
            </a:r>
            <a:r>
              <a:rPr lang="en-US" dirty="0"/>
              <a:t>they move to another </a:t>
            </a:r>
            <a:r>
              <a:rPr lang="en-US" dirty="0" smtClean="0"/>
              <a:t>country. First country is losing </a:t>
            </a:r>
            <a:r>
              <a:rPr lang="en-US" dirty="0"/>
              <a:t>track of them</a:t>
            </a:r>
            <a:r>
              <a:rPr lang="en-US" dirty="0" smtClean="0"/>
              <a:t>. There are also criminal cases (work exploitation, trafficking, porn, etc.).</a:t>
            </a:r>
            <a:r>
              <a:rPr lang="en-US" dirty="0"/>
              <a:t> </a:t>
            </a:r>
            <a:endParaRPr lang="en-US" dirty="0" smtClean="0"/>
          </a:p>
          <a:p>
            <a:r>
              <a:rPr lang="en-US" dirty="0"/>
              <a:t>Since </a:t>
            </a:r>
            <a:r>
              <a:rPr lang="en-US" dirty="0">
                <a:solidFill>
                  <a:srgbClr val="C00000"/>
                </a:solidFill>
              </a:rPr>
              <a:t>2018</a:t>
            </a:r>
            <a:r>
              <a:rPr lang="en-US" dirty="0"/>
              <a:t>, at least </a:t>
            </a:r>
            <a:r>
              <a:rPr lang="en-US" dirty="0">
                <a:solidFill>
                  <a:srgbClr val="C00000"/>
                </a:solidFill>
              </a:rPr>
              <a:t>440</a:t>
            </a:r>
            <a:r>
              <a:rPr lang="en-US" dirty="0"/>
              <a:t> underage refugees and migrants have </a:t>
            </a:r>
            <a:r>
              <a:rPr lang="en-US" dirty="0">
                <a:solidFill>
                  <a:srgbClr val="C00000"/>
                </a:solidFill>
              </a:rPr>
              <a:t>died</a:t>
            </a:r>
            <a:r>
              <a:rPr lang="en-US" dirty="0"/>
              <a:t> on their way to </a:t>
            </a:r>
            <a:r>
              <a:rPr lang="en-US" dirty="0" smtClean="0"/>
              <a:t>Europe </a:t>
            </a:r>
            <a:r>
              <a:rPr lang="en-US" sz="2300" dirty="0" smtClean="0"/>
              <a:t>(open </a:t>
            </a:r>
            <a:r>
              <a:rPr lang="en-US" sz="2300" dirty="0"/>
              <a:t>source database compiled by UNITED, https://</a:t>
            </a:r>
            <a:r>
              <a:rPr lang="en-US" sz="2300" dirty="0" smtClean="0"/>
              <a:t>lostineurope.eu/file/no-numbers-file)</a:t>
            </a:r>
            <a:r>
              <a:rPr lang="en-US" dirty="0" smtClean="0"/>
              <a:t>.</a:t>
            </a:r>
            <a:endParaRPr lang="el-GR" dirty="0"/>
          </a:p>
        </p:txBody>
      </p:sp>
    </p:spTree>
    <p:extLst>
      <p:ext uri="{BB962C8B-B14F-4D97-AF65-F5344CB8AC3E}">
        <p14:creationId xmlns:p14="http://schemas.microsoft.com/office/powerpoint/2010/main" val="30064322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Content of this presentation</a:t>
            </a:r>
            <a:endParaRPr lang="en-US" sz="3200" b="1"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Development </a:t>
            </a:r>
            <a:r>
              <a:rPr lang="en-US" dirty="0"/>
              <a:t>of common migration </a:t>
            </a:r>
            <a:r>
              <a:rPr lang="en-US" dirty="0" smtClean="0"/>
              <a:t>policy</a:t>
            </a:r>
          </a:p>
          <a:p>
            <a:pPr marL="514350" indent="-514350">
              <a:buFont typeface="+mj-lt"/>
              <a:buAutoNum type="arabicPeriod"/>
            </a:pPr>
            <a:r>
              <a:rPr lang="en-US" dirty="0" smtClean="0"/>
              <a:t>EU </a:t>
            </a:r>
            <a:r>
              <a:rPr lang="en-US" dirty="0"/>
              <a:t>immigration policy based on solidarity</a:t>
            </a:r>
            <a:r>
              <a:rPr lang="en-US" dirty="0" smtClean="0"/>
              <a:t>?</a:t>
            </a:r>
          </a:p>
          <a:p>
            <a:pPr marL="514350" indent="-514350">
              <a:buFont typeface="+mj-lt"/>
              <a:buAutoNum type="arabicPeriod"/>
            </a:pPr>
            <a:r>
              <a:rPr lang="en-US" dirty="0" smtClean="0"/>
              <a:t>EU </a:t>
            </a:r>
            <a:r>
              <a:rPr lang="en-US" dirty="0"/>
              <a:t>solidarity and cohesion at stake</a:t>
            </a:r>
            <a:r>
              <a:rPr lang="en-US" dirty="0" smtClean="0"/>
              <a:t>?</a:t>
            </a:r>
          </a:p>
          <a:p>
            <a:pPr marL="514350" indent="-514350">
              <a:buFont typeface="+mj-lt"/>
              <a:buAutoNum type="arabicPeriod"/>
            </a:pPr>
            <a:r>
              <a:rPr lang="en-US" dirty="0" smtClean="0"/>
              <a:t>The </a:t>
            </a:r>
            <a:r>
              <a:rPr lang="en-US" dirty="0"/>
              <a:t>rise of extreme-right </a:t>
            </a:r>
            <a:r>
              <a:rPr lang="en-US" dirty="0" smtClean="0"/>
              <a:t>parties in the EU and   immigration issues</a:t>
            </a:r>
            <a:endParaRPr lang="en-US" dirty="0"/>
          </a:p>
        </p:txBody>
      </p:sp>
    </p:spTree>
    <p:extLst>
      <p:ext uri="{BB962C8B-B14F-4D97-AF65-F5344CB8AC3E}">
        <p14:creationId xmlns:p14="http://schemas.microsoft.com/office/powerpoint/2010/main" val="2276315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pic>
        <p:nvPicPr>
          <p:cNvPr id="5" name="Picture 4"/>
          <p:cNvPicPr>
            <a:picLocks noChangeAspect="1"/>
          </p:cNvPicPr>
          <p:nvPr/>
        </p:nvPicPr>
        <p:blipFill>
          <a:blip r:embed="rId2"/>
          <a:stretch>
            <a:fillRect/>
          </a:stretch>
        </p:blipFill>
        <p:spPr>
          <a:xfrm>
            <a:off x="539553" y="44624"/>
            <a:ext cx="7488832" cy="6394722"/>
          </a:xfrm>
          <a:prstGeom prst="rect">
            <a:avLst/>
          </a:prstGeom>
        </p:spPr>
      </p:pic>
      <p:sp>
        <p:nvSpPr>
          <p:cNvPr id="6" name="TextBox 5"/>
          <p:cNvSpPr txBox="1"/>
          <p:nvPr/>
        </p:nvSpPr>
        <p:spPr>
          <a:xfrm>
            <a:off x="539553" y="6381328"/>
            <a:ext cx="6480719" cy="307777"/>
          </a:xfrm>
          <a:prstGeom prst="rect">
            <a:avLst/>
          </a:prstGeom>
          <a:noFill/>
        </p:spPr>
        <p:txBody>
          <a:bodyPr wrap="square" rtlCol="0">
            <a:spAutoFit/>
          </a:bodyPr>
          <a:lstStyle/>
          <a:p>
            <a:r>
              <a:rPr lang="en-US" sz="1400" b="1" dirty="0" smtClean="0"/>
              <a:t>Source</a:t>
            </a:r>
            <a:r>
              <a:rPr lang="en-US" sz="1400" dirty="0" smtClean="0"/>
              <a:t>: https</a:t>
            </a:r>
            <a:r>
              <a:rPr lang="en-US" sz="1400" dirty="0"/>
              <a:t>://missingchildreneurope.eu/over-18-000-missing-children-in-migration/</a:t>
            </a:r>
            <a:endParaRPr lang="el-GR" sz="1400" dirty="0"/>
          </a:p>
        </p:txBody>
      </p:sp>
    </p:spTree>
    <p:extLst>
      <p:ext uri="{BB962C8B-B14F-4D97-AF65-F5344CB8AC3E}">
        <p14:creationId xmlns:p14="http://schemas.microsoft.com/office/powerpoint/2010/main" val="2645747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EU: Development </a:t>
            </a:r>
            <a:r>
              <a:rPr lang="en-US" sz="3200" b="1" dirty="0"/>
              <a:t>of </a:t>
            </a:r>
            <a:r>
              <a:rPr lang="en-US" sz="3200" b="1" dirty="0" smtClean="0"/>
              <a:t>common </a:t>
            </a:r>
            <a:r>
              <a:rPr lang="en-US" sz="3200" b="1" dirty="0"/>
              <a:t>migration policy</a:t>
            </a:r>
          </a:p>
        </p:txBody>
      </p:sp>
      <p:sp>
        <p:nvSpPr>
          <p:cNvPr id="3" name="Content Placeholder 2"/>
          <p:cNvSpPr>
            <a:spLocks noGrp="1"/>
          </p:cNvSpPr>
          <p:nvPr>
            <p:ph idx="1"/>
          </p:nvPr>
        </p:nvSpPr>
        <p:spPr>
          <a:xfrm>
            <a:off x="457200" y="1600200"/>
            <a:ext cx="8435280" cy="4925144"/>
          </a:xfrm>
        </p:spPr>
        <p:txBody>
          <a:bodyPr>
            <a:normAutofit fontScale="85000" lnSpcReduction="20000"/>
          </a:bodyPr>
          <a:lstStyle/>
          <a:p>
            <a:pPr marL="0" indent="0">
              <a:buNone/>
            </a:pPr>
            <a:r>
              <a:rPr lang="en-US" dirty="0"/>
              <a:t>The development of a common migration policy in the </a:t>
            </a:r>
            <a:r>
              <a:rPr lang="en-US" dirty="0" smtClean="0"/>
              <a:t>EU </a:t>
            </a:r>
            <a:r>
              <a:rPr lang="en-US" dirty="0"/>
              <a:t>is embedded in wider social, political and economic processes that in the majority of cases articulate an </a:t>
            </a:r>
            <a:r>
              <a:rPr lang="en-US" dirty="0">
                <a:solidFill>
                  <a:srgbClr val="C00000"/>
                </a:solidFill>
              </a:rPr>
              <a:t>endangered society</a:t>
            </a:r>
            <a:r>
              <a:rPr lang="en-US" dirty="0"/>
              <a:t>. </a:t>
            </a:r>
            <a:r>
              <a:rPr lang="en-US" dirty="0">
                <a:solidFill>
                  <a:srgbClr val="C00000"/>
                </a:solidFill>
              </a:rPr>
              <a:t>Integration of migrants</a:t>
            </a:r>
            <a:r>
              <a:rPr lang="en-US" dirty="0"/>
              <a:t> into the societies of the member states </a:t>
            </a:r>
            <a:r>
              <a:rPr lang="en-US" dirty="0" smtClean="0"/>
              <a:t>faces </a:t>
            </a:r>
            <a:r>
              <a:rPr lang="en-US" dirty="0"/>
              <a:t>a wide range of </a:t>
            </a:r>
            <a:r>
              <a:rPr lang="en-US" dirty="0">
                <a:solidFill>
                  <a:srgbClr val="C00000"/>
                </a:solidFill>
              </a:rPr>
              <a:t>challenges</a:t>
            </a:r>
            <a:r>
              <a:rPr lang="en-US" dirty="0"/>
              <a:t> and </a:t>
            </a:r>
            <a:r>
              <a:rPr lang="en-US" dirty="0">
                <a:solidFill>
                  <a:srgbClr val="C00000"/>
                </a:solidFill>
              </a:rPr>
              <a:t>political legitimacy </a:t>
            </a:r>
            <a:r>
              <a:rPr lang="en-US" dirty="0"/>
              <a:t>such as: </a:t>
            </a:r>
            <a:endParaRPr lang="en-US" dirty="0" smtClean="0"/>
          </a:p>
          <a:p>
            <a:r>
              <a:rPr lang="en-US" dirty="0" smtClean="0"/>
              <a:t>economic </a:t>
            </a:r>
            <a:r>
              <a:rPr lang="en-US" dirty="0"/>
              <a:t>and financial globalization, </a:t>
            </a:r>
            <a:endParaRPr lang="en-US" dirty="0" smtClean="0"/>
          </a:p>
          <a:p>
            <a:r>
              <a:rPr lang="en-US" dirty="0" smtClean="0"/>
              <a:t>rise </a:t>
            </a:r>
            <a:r>
              <a:rPr lang="en-US" dirty="0"/>
              <a:t>of poverty, </a:t>
            </a:r>
            <a:endParaRPr lang="en-US" dirty="0" smtClean="0"/>
          </a:p>
          <a:p>
            <a:r>
              <a:rPr lang="en-US" dirty="0" smtClean="0"/>
              <a:t>deterioration </a:t>
            </a:r>
            <a:r>
              <a:rPr lang="en-US" dirty="0"/>
              <a:t>of living conditions mostly in cities, </a:t>
            </a:r>
            <a:endParaRPr lang="en-US" dirty="0" smtClean="0"/>
          </a:p>
          <a:p>
            <a:r>
              <a:rPr lang="en-US" dirty="0" smtClean="0"/>
              <a:t>revival </a:t>
            </a:r>
            <a:r>
              <a:rPr lang="en-US" dirty="0"/>
              <a:t>of racist and xenophobic parties and movements</a:t>
            </a:r>
            <a:r>
              <a:rPr lang="en-US" dirty="0" smtClean="0"/>
              <a:t>,</a:t>
            </a:r>
          </a:p>
          <a:p>
            <a:r>
              <a:rPr lang="en-US" dirty="0" smtClean="0"/>
              <a:t>estrangement </a:t>
            </a:r>
            <a:r>
              <a:rPr lang="en-US" dirty="0"/>
              <a:t>of the electorate from the traditional political parties and elites, </a:t>
            </a:r>
            <a:endParaRPr lang="en-US" dirty="0" smtClean="0"/>
          </a:p>
          <a:p>
            <a:r>
              <a:rPr lang="en-US" dirty="0" smtClean="0"/>
              <a:t>rise </a:t>
            </a:r>
            <a:r>
              <a:rPr lang="en-US" dirty="0"/>
              <a:t>of </a:t>
            </a:r>
            <a:r>
              <a:rPr lang="en-US" dirty="0" smtClean="0"/>
              <a:t>multiculturalism, etc. </a:t>
            </a:r>
            <a:endParaRPr lang="en-US" dirty="0"/>
          </a:p>
        </p:txBody>
      </p:sp>
    </p:spTree>
    <p:extLst>
      <p:ext uri="{BB962C8B-B14F-4D97-AF65-F5344CB8AC3E}">
        <p14:creationId xmlns:p14="http://schemas.microsoft.com/office/powerpoint/2010/main" val="41359913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sz="3600" b="1" dirty="0" smtClean="0">
                <a:solidFill>
                  <a:srgbClr val="002060"/>
                </a:solidFill>
              </a:rPr>
              <a:t>Fortress Europe. Open or closed borders?</a:t>
            </a:r>
            <a:endParaRPr lang="en-US" sz="3600" b="1" dirty="0">
              <a:solidFill>
                <a:srgbClr val="002060"/>
              </a:solidFill>
            </a:endParaRPr>
          </a:p>
        </p:txBody>
      </p:sp>
      <p:sp>
        <p:nvSpPr>
          <p:cNvPr id="3" name="Content Placeholder 2"/>
          <p:cNvSpPr>
            <a:spLocks noGrp="1"/>
          </p:cNvSpPr>
          <p:nvPr>
            <p:ph idx="1"/>
          </p:nvPr>
        </p:nvSpPr>
        <p:spPr>
          <a:xfrm>
            <a:off x="467544" y="1052736"/>
            <a:ext cx="8424936" cy="5616624"/>
          </a:xfrm>
        </p:spPr>
        <p:txBody>
          <a:bodyPr>
            <a:normAutofit fontScale="62500" lnSpcReduction="20000"/>
          </a:bodyPr>
          <a:lstStyle/>
          <a:p>
            <a:pPr marL="0" indent="0">
              <a:buNone/>
            </a:pPr>
            <a:r>
              <a:rPr lang="en-US" dirty="0" smtClean="0"/>
              <a:t>Although in </a:t>
            </a:r>
            <a:r>
              <a:rPr lang="en-US" dirty="0" smtClean="0">
                <a:solidFill>
                  <a:srgbClr val="C00000"/>
                </a:solidFill>
              </a:rPr>
              <a:t>2018</a:t>
            </a:r>
            <a:r>
              <a:rPr lang="en-US" dirty="0" smtClean="0"/>
              <a:t> migration crisis was almost over, the problem of migrant settlement remains acute and causes political tensions.</a:t>
            </a:r>
          </a:p>
          <a:p>
            <a:pPr marL="0" indent="0">
              <a:buNone/>
            </a:pPr>
            <a:r>
              <a:rPr lang="en-US" dirty="0" smtClean="0"/>
              <a:t>End of </a:t>
            </a:r>
            <a:r>
              <a:rPr lang="en-US" dirty="0" smtClean="0">
                <a:solidFill>
                  <a:srgbClr val="C00000"/>
                </a:solidFill>
              </a:rPr>
              <a:t>June 2018</a:t>
            </a:r>
            <a:r>
              <a:rPr lang="en-US" dirty="0" smtClean="0"/>
              <a:t>, a severe crisis among the governing party coalition in </a:t>
            </a:r>
            <a:r>
              <a:rPr lang="en-US" dirty="0" smtClean="0">
                <a:solidFill>
                  <a:srgbClr val="C00000"/>
                </a:solidFill>
              </a:rPr>
              <a:t>Germany</a:t>
            </a:r>
            <a:r>
              <a:rPr lang="en-US" dirty="0" smtClean="0"/>
              <a:t> has sawn how splitting this issue may be. CDU and CSU heads </a:t>
            </a:r>
            <a:r>
              <a:rPr lang="en-US" dirty="0"/>
              <a:t>split over “secondary” </a:t>
            </a:r>
            <a:r>
              <a:rPr lang="en-US" dirty="0" smtClean="0"/>
              <a:t>migrants. </a:t>
            </a:r>
          </a:p>
          <a:p>
            <a:pPr marL="0" indent="0">
              <a:buNone/>
            </a:pPr>
            <a:r>
              <a:rPr lang="en-US" dirty="0" smtClean="0">
                <a:solidFill>
                  <a:srgbClr val="C00000"/>
                </a:solidFill>
              </a:rPr>
              <a:t>Ms</a:t>
            </a:r>
            <a:r>
              <a:rPr lang="en-US" dirty="0">
                <a:solidFill>
                  <a:srgbClr val="C00000"/>
                </a:solidFill>
              </a:rPr>
              <a:t>. Merkel </a:t>
            </a:r>
            <a:r>
              <a:rPr lang="en-US" dirty="0" smtClean="0"/>
              <a:t>(CDU) has </a:t>
            </a:r>
            <a:r>
              <a:rPr lang="en-US" dirty="0"/>
              <a:t>staked her legacy on </a:t>
            </a:r>
            <a:r>
              <a:rPr lang="en-US" dirty="0">
                <a:solidFill>
                  <a:srgbClr val="C00000"/>
                </a:solidFill>
              </a:rPr>
              <a:t>upholding the European </a:t>
            </a:r>
            <a:r>
              <a:rPr lang="en-US" dirty="0" smtClean="0">
                <a:solidFill>
                  <a:srgbClr val="C00000"/>
                </a:solidFill>
              </a:rPr>
              <a:t>Union </a:t>
            </a:r>
            <a:r>
              <a:rPr lang="en-US" dirty="0" smtClean="0"/>
              <a:t>and </a:t>
            </a:r>
            <a:r>
              <a:rPr lang="en-US" dirty="0" smtClean="0">
                <a:solidFill>
                  <a:srgbClr val="C00000"/>
                </a:solidFill>
              </a:rPr>
              <a:t>maintain </a:t>
            </a:r>
            <a:r>
              <a:rPr lang="en-US" dirty="0">
                <a:solidFill>
                  <a:srgbClr val="C00000"/>
                </a:solidFill>
              </a:rPr>
              <a:t>open borders</a:t>
            </a:r>
            <a:r>
              <a:rPr lang="en-US" dirty="0"/>
              <a:t> among member states. She has also emphasized German leadership on accepting migrants and refugees.</a:t>
            </a:r>
            <a:r>
              <a:rPr lang="en-US" dirty="0" smtClean="0"/>
              <a:t>  </a:t>
            </a:r>
          </a:p>
          <a:p>
            <a:pPr marL="0" indent="0">
              <a:buNone/>
            </a:pPr>
            <a:r>
              <a:rPr lang="en-US" dirty="0">
                <a:solidFill>
                  <a:srgbClr val="C00000"/>
                </a:solidFill>
              </a:rPr>
              <a:t>Mr. </a:t>
            </a:r>
            <a:r>
              <a:rPr lang="en-US" dirty="0" err="1" smtClean="0">
                <a:solidFill>
                  <a:srgbClr val="C00000"/>
                </a:solidFill>
              </a:rPr>
              <a:t>Seehofer</a:t>
            </a:r>
            <a:r>
              <a:rPr lang="en-US" dirty="0" smtClean="0"/>
              <a:t>, leader of CSU and Minister of Interior, underpinned that </a:t>
            </a:r>
            <a:r>
              <a:rPr lang="en-US" dirty="0" smtClean="0">
                <a:solidFill>
                  <a:srgbClr val="C00000"/>
                </a:solidFill>
              </a:rPr>
              <a:t>Bavaria</a:t>
            </a:r>
            <a:r>
              <a:rPr lang="en-US" dirty="0"/>
              <a:t>, </a:t>
            </a:r>
            <a:r>
              <a:rPr lang="en-US" dirty="0" smtClean="0"/>
              <a:t>located </a:t>
            </a:r>
            <a:r>
              <a:rPr lang="en-US" dirty="0"/>
              <a:t>on the border with Austria, </a:t>
            </a:r>
            <a:r>
              <a:rPr lang="en-US" dirty="0" smtClean="0">
                <a:solidFill>
                  <a:srgbClr val="C00000"/>
                </a:solidFill>
              </a:rPr>
              <a:t>receives </a:t>
            </a:r>
            <a:r>
              <a:rPr lang="en-US" dirty="0">
                <a:solidFill>
                  <a:srgbClr val="C00000"/>
                </a:solidFill>
              </a:rPr>
              <a:t>a disproportionate number of secondary migrants</a:t>
            </a:r>
            <a:r>
              <a:rPr lang="en-US" dirty="0" smtClean="0"/>
              <a:t>.(although </a:t>
            </a:r>
            <a:r>
              <a:rPr lang="en-US" dirty="0"/>
              <a:t>new arrivals </a:t>
            </a:r>
            <a:r>
              <a:rPr lang="en-US" dirty="0" smtClean="0"/>
              <a:t>have</a:t>
            </a:r>
            <a:r>
              <a:rPr lang="en-US" dirty="0"/>
              <a:t> dropped </a:t>
            </a:r>
            <a:r>
              <a:rPr lang="en-US" dirty="0" smtClean="0"/>
              <a:t>off).</a:t>
            </a:r>
          </a:p>
          <a:p>
            <a:pPr marL="0" indent="0">
              <a:buNone/>
            </a:pPr>
            <a:r>
              <a:rPr lang="en-US" dirty="0" smtClean="0"/>
              <a:t>Ms. Merkel announced</a:t>
            </a:r>
            <a:r>
              <a:rPr lang="en-US" dirty="0"/>
              <a:t> a </a:t>
            </a:r>
            <a:r>
              <a:rPr lang="en-US" dirty="0">
                <a:solidFill>
                  <a:srgbClr val="C00000"/>
                </a:solidFill>
              </a:rPr>
              <a:t>compromise deal</a:t>
            </a:r>
            <a:r>
              <a:rPr lang="en-US" dirty="0"/>
              <a:t>. Germany would </a:t>
            </a:r>
            <a:r>
              <a:rPr lang="en-US" dirty="0">
                <a:solidFill>
                  <a:srgbClr val="C00000"/>
                </a:solidFill>
              </a:rPr>
              <a:t>set up </a:t>
            </a:r>
            <a:r>
              <a:rPr lang="en-US" dirty="0" smtClean="0">
                <a:solidFill>
                  <a:srgbClr val="C00000"/>
                </a:solidFill>
              </a:rPr>
              <a:t>closed </a:t>
            </a:r>
            <a:r>
              <a:rPr lang="en-US" b="1" dirty="0" smtClean="0">
                <a:solidFill>
                  <a:srgbClr val="C00000"/>
                </a:solidFill>
              </a:rPr>
              <a:t>camps</a:t>
            </a:r>
            <a:r>
              <a:rPr lang="en-US" dirty="0" smtClean="0">
                <a:solidFill>
                  <a:srgbClr val="C00000"/>
                </a:solidFill>
              </a:rPr>
              <a:t> </a:t>
            </a:r>
            <a:r>
              <a:rPr lang="en-US" dirty="0"/>
              <a:t>along the Austrian border to house secondary migrants while their status was reviewed. </a:t>
            </a:r>
            <a:r>
              <a:rPr lang="en-US" dirty="0" smtClean="0"/>
              <a:t>The plan </a:t>
            </a:r>
            <a:r>
              <a:rPr lang="en-US" dirty="0"/>
              <a:t>would work </a:t>
            </a:r>
            <a:r>
              <a:rPr lang="en-US" dirty="0">
                <a:solidFill>
                  <a:srgbClr val="C00000"/>
                </a:solidFill>
              </a:rPr>
              <a:t>through </a:t>
            </a:r>
            <a:r>
              <a:rPr lang="en-US" b="1" dirty="0">
                <a:solidFill>
                  <a:srgbClr val="C00000"/>
                </a:solidFill>
              </a:rPr>
              <a:t>bilateral deals </a:t>
            </a:r>
            <a:r>
              <a:rPr lang="en-US" dirty="0">
                <a:solidFill>
                  <a:srgbClr val="C00000"/>
                </a:solidFill>
              </a:rPr>
              <a:t>between Germany and other European countries — </a:t>
            </a:r>
            <a:r>
              <a:rPr lang="en-US" b="1" dirty="0">
                <a:solidFill>
                  <a:srgbClr val="C00000"/>
                </a:solidFill>
              </a:rPr>
              <a:t>rather than through big</a:t>
            </a:r>
            <a:r>
              <a:rPr lang="en-US" b="1" dirty="0"/>
              <a:t>,</a:t>
            </a:r>
            <a:r>
              <a:rPr lang="en-US" b="1" dirty="0">
                <a:solidFill>
                  <a:srgbClr val="C00000"/>
                </a:solidFill>
              </a:rPr>
              <a:t> multilateral agreements</a:t>
            </a:r>
            <a:r>
              <a:rPr lang="en-US" dirty="0"/>
              <a:t>, which is how the union is supposed to work. That would further chip away at the union</a:t>
            </a:r>
            <a:r>
              <a:rPr lang="en-US" dirty="0" smtClean="0"/>
              <a:t>.</a:t>
            </a:r>
          </a:p>
          <a:p>
            <a:pPr marL="0" indent="0">
              <a:buNone/>
            </a:pPr>
            <a:r>
              <a:rPr lang="en-US" dirty="0" smtClean="0"/>
              <a:t>Closing </a:t>
            </a:r>
            <a:r>
              <a:rPr lang="en-US" dirty="0"/>
              <a:t>Europe’s internal borders would put </a:t>
            </a:r>
            <a:r>
              <a:rPr lang="en-US" dirty="0">
                <a:solidFill>
                  <a:srgbClr val="C00000"/>
                </a:solidFill>
              </a:rPr>
              <a:t>enormous pressure on the countries where migrants and refugees typically arrive first</a:t>
            </a:r>
            <a:r>
              <a:rPr lang="en-US" dirty="0"/>
              <a:t>. Italy’s new populist government </a:t>
            </a:r>
            <a:r>
              <a:rPr lang="en-US" dirty="0" smtClean="0"/>
              <a:t>threatened to leave </a:t>
            </a:r>
            <a:r>
              <a:rPr lang="en-US" dirty="0"/>
              <a:t>the </a:t>
            </a:r>
            <a:r>
              <a:rPr lang="en-US" dirty="0" smtClean="0"/>
              <a:t>Union </a:t>
            </a:r>
            <a:r>
              <a:rPr lang="en-US" dirty="0"/>
              <a:t>altogether.</a:t>
            </a:r>
          </a:p>
          <a:p>
            <a:endParaRPr lang="en-US" dirty="0" smtClean="0"/>
          </a:p>
          <a:p>
            <a:endParaRPr lang="en-US" dirty="0"/>
          </a:p>
        </p:txBody>
      </p:sp>
    </p:spTree>
    <p:extLst>
      <p:ext uri="{BB962C8B-B14F-4D97-AF65-F5344CB8AC3E}">
        <p14:creationId xmlns:p14="http://schemas.microsoft.com/office/powerpoint/2010/main" val="39238645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706090"/>
          </a:xfrm>
        </p:spPr>
        <p:txBody>
          <a:bodyPr>
            <a:normAutofit fontScale="90000"/>
          </a:bodyPr>
          <a:lstStyle/>
          <a:p>
            <a:r>
              <a:rPr lang="en-US" sz="3200" b="1" dirty="0" smtClean="0"/>
              <a:t>EU common </a:t>
            </a:r>
            <a:r>
              <a:rPr lang="en-US" sz="3200" b="1" dirty="0"/>
              <a:t>measures </a:t>
            </a:r>
            <a:r>
              <a:rPr lang="en-US" sz="3200" b="1" dirty="0" smtClean="0"/>
              <a:t>on </a:t>
            </a:r>
            <a:r>
              <a:rPr lang="en-US" sz="3200" b="1" dirty="0"/>
              <a:t>COVID-19 </a:t>
            </a:r>
            <a:r>
              <a:rPr lang="en-US" sz="3200" b="1" dirty="0" smtClean="0"/>
              <a:t>pandemic concerning immigration</a:t>
            </a:r>
            <a:endParaRPr lang="el-GR" sz="3200" b="1" dirty="0"/>
          </a:p>
        </p:txBody>
      </p:sp>
      <p:sp>
        <p:nvSpPr>
          <p:cNvPr id="3" name="Content Placeholder 2"/>
          <p:cNvSpPr>
            <a:spLocks noGrp="1"/>
          </p:cNvSpPr>
          <p:nvPr>
            <p:ph idx="1"/>
          </p:nvPr>
        </p:nvSpPr>
        <p:spPr>
          <a:xfrm>
            <a:off x="457200" y="1268760"/>
            <a:ext cx="8229600" cy="4525963"/>
          </a:xfrm>
        </p:spPr>
        <p:txBody>
          <a:bodyPr>
            <a:normAutofit fontScale="70000" lnSpcReduction="20000"/>
          </a:bodyPr>
          <a:lstStyle/>
          <a:p>
            <a:r>
              <a:rPr lang="en-US" dirty="0" smtClean="0"/>
              <a:t>Although COVID-19 pandemic affected all EU member states, there were </a:t>
            </a:r>
            <a:r>
              <a:rPr lang="en-US" dirty="0" smtClean="0">
                <a:solidFill>
                  <a:srgbClr val="C00000"/>
                </a:solidFill>
              </a:rPr>
              <a:t>only few measures applying to all countries</a:t>
            </a:r>
            <a:r>
              <a:rPr lang="en-US" dirty="0" smtClean="0"/>
              <a:t> to bring the virus under control, keep systems operation </a:t>
            </a:r>
            <a:r>
              <a:rPr lang="en-US" dirty="0"/>
              <a:t>and to mitigate the impacts on migrants and </a:t>
            </a:r>
            <a:r>
              <a:rPr lang="en-US" dirty="0" smtClean="0"/>
              <a:t>citizens. </a:t>
            </a:r>
            <a:r>
              <a:rPr lang="en-US" dirty="0" smtClean="0">
                <a:solidFill>
                  <a:srgbClr val="C00000"/>
                </a:solidFill>
              </a:rPr>
              <a:t>Each member state has decided for its own system of citizen and </a:t>
            </a:r>
            <a:r>
              <a:rPr lang="en-US" dirty="0" smtClean="0">
                <a:solidFill>
                  <a:srgbClr val="C00000"/>
                </a:solidFill>
              </a:rPr>
              <a:t>migrant </a:t>
            </a:r>
            <a:r>
              <a:rPr lang="en-US" dirty="0" smtClean="0">
                <a:solidFill>
                  <a:srgbClr val="C00000"/>
                </a:solidFill>
              </a:rPr>
              <a:t>protection </a:t>
            </a:r>
            <a:r>
              <a:rPr lang="en-US" dirty="0" smtClean="0"/>
              <a:t>(e.g. </a:t>
            </a:r>
            <a:r>
              <a:rPr lang="en-US" dirty="0"/>
              <a:t>border closures, </a:t>
            </a:r>
            <a:r>
              <a:rPr lang="en-US" dirty="0" smtClean="0"/>
              <a:t>quarantines, lockdowns, vaccination, travel restrictions, </a:t>
            </a:r>
            <a:r>
              <a:rPr lang="en-US" dirty="0"/>
              <a:t>residence permits, restrictions on in-person </a:t>
            </a:r>
            <a:r>
              <a:rPr lang="en-US" dirty="0" smtClean="0"/>
              <a:t>immigration related services </a:t>
            </a:r>
            <a:r>
              <a:rPr lang="en-US" dirty="0"/>
              <a:t>and </a:t>
            </a:r>
            <a:r>
              <a:rPr lang="en-US" dirty="0" smtClean="0"/>
              <a:t>introduction of </a:t>
            </a:r>
            <a:r>
              <a:rPr lang="en-US" dirty="0"/>
              <a:t>sanitary </a:t>
            </a:r>
            <a:r>
              <a:rPr lang="en-US" dirty="0" smtClean="0"/>
              <a:t>measures).</a:t>
            </a:r>
          </a:p>
          <a:p>
            <a:r>
              <a:rPr lang="en-US" dirty="0" smtClean="0">
                <a:solidFill>
                  <a:srgbClr val="C00000"/>
                </a:solidFill>
              </a:rPr>
              <a:t>Mainstream </a:t>
            </a:r>
            <a:r>
              <a:rPr lang="en-US" dirty="0">
                <a:solidFill>
                  <a:srgbClr val="C00000"/>
                </a:solidFill>
              </a:rPr>
              <a:t>supports </a:t>
            </a:r>
            <a:r>
              <a:rPr lang="en-US" dirty="0"/>
              <a:t>available to the unemployed </a:t>
            </a:r>
            <a:r>
              <a:rPr lang="en-US" dirty="0" smtClean="0"/>
              <a:t>were </a:t>
            </a:r>
            <a:r>
              <a:rPr lang="en-US" dirty="0"/>
              <a:t>also </a:t>
            </a:r>
            <a:r>
              <a:rPr lang="en-US" dirty="0">
                <a:solidFill>
                  <a:srgbClr val="C00000"/>
                </a:solidFill>
              </a:rPr>
              <a:t>applicable to migrants </a:t>
            </a:r>
            <a:r>
              <a:rPr lang="en-US" dirty="0"/>
              <a:t>during this </a:t>
            </a:r>
            <a:r>
              <a:rPr lang="en-US" dirty="0" smtClean="0"/>
              <a:t>period and special health care measures and facilities were initiated (medical care, vaccination). </a:t>
            </a:r>
            <a:r>
              <a:rPr lang="en-US" dirty="0"/>
              <a:t>Especially COVID-19 </a:t>
            </a:r>
            <a:r>
              <a:rPr lang="en-US" dirty="0" smtClean="0"/>
              <a:t>related </a:t>
            </a:r>
            <a:r>
              <a:rPr lang="en-US" dirty="0"/>
              <a:t>healthcare was available for all </a:t>
            </a:r>
            <a:r>
              <a:rPr lang="en-US" dirty="0" smtClean="0"/>
              <a:t>migrants but not </a:t>
            </a:r>
            <a:r>
              <a:rPr lang="en-US" dirty="0"/>
              <a:t>all EU countries </a:t>
            </a:r>
            <a:r>
              <a:rPr lang="en-US" dirty="0" smtClean="0"/>
              <a:t>adopted the same level of service provision. </a:t>
            </a:r>
            <a:r>
              <a:rPr lang="en-US" dirty="0" smtClean="0">
                <a:solidFill>
                  <a:srgbClr val="C00000"/>
                </a:solidFill>
              </a:rPr>
              <a:t>UNHCR undertook a great part of emergency </a:t>
            </a:r>
            <a:r>
              <a:rPr lang="en-US" dirty="0">
                <a:solidFill>
                  <a:srgbClr val="C00000"/>
                </a:solidFill>
              </a:rPr>
              <a:t>healthcare and </a:t>
            </a:r>
            <a:r>
              <a:rPr lang="en-US" dirty="0" smtClean="0">
                <a:solidFill>
                  <a:srgbClr val="C00000"/>
                </a:solidFill>
              </a:rPr>
              <a:t>essential </a:t>
            </a:r>
            <a:r>
              <a:rPr lang="en-US" dirty="0">
                <a:solidFill>
                  <a:srgbClr val="C00000"/>
                </a:solidFill>
              </a:rPr>
              <a:t>treatment </a:t>
            </a:r>
            <a:r>
              <a:rPr lang="en-US" dirty="0" smtClean="0">
                <a:solidFill>
                  <a:srgbClr val="C00000"/>
                </a:solidFill>
              </a:rPr>
              <a:t>for refugees / migrants.  </a:t>
            </a:r>
            <a:endParaRPr lang="en-US" dirty="0">
              <a:solidFill>
                <a:srgbClr val="C00000"/>
              </a:solidFill>
            </a:endParaRPr>
          </a:p>
          <a:p>
            <a:endParaRPr lang="en-US" dirty="0" smtClean="0"/>
          </a:p>
          <a:p>
            <a:endParaRPr lang="el-GR" dirty="0"/>
          </a:p>
        </p:txBody>
      </p:sp>
      <p:sp>
        <p:nvSpPr>
          <p:cNvPr id="4" name="TextBox 3"/>
          <p:cNvSpPr txBox="1"/>
          <p:nvPr/>
        </p:nvSpPr>
        <p:spPr>
          <a:xfrm>
            <a:off x="323528" y="6021288"/>
            <a:ext cx="8712968" cy="646331"/>
          </a:xfrm>
          <a:prstGeom prst="rect">
            <a:avLst/>
          </a:prstGeom>
          <a:noFill/>
        </p:spPr>
        <p:txBody>
          <a:bodyPr wrap="square" rtlCol="0">
            <a:spAutoFit/>
          </a:bodyPr>
          <a:lstStyle/>
          <a:p>
            <a:r>
              <a:rPr lang="en-US" sz="1200" b="1" dirty="0" smtClean="0"/>
              <a:t>Source</a:t>
            </a:r>
            <a:r>
              <a:rPr lang="en-US" sz="1200" dirty="0" smtClean="0"/>
              <a:t>: European </a:t>
            </a:r>
            <a:r>
              <a:rPr lang="en-US" sz="1200" dirty="0"/>
              <a:t>Commission (2021</a:t>
            </a:r>
            <a:r>
              <a:rPr lang="en-US" sz="1200" dirty="0" smtClean="0"/>
              <a:t>), </a:t>
            </a:r>
            <a:r>
              <a:rPr lang="en-US" sz="1200" dirty="0"/>
              <a:t>The impact of COVID-19 in the migration area in EU and OECD countries EMN OECD UMBRELLA </a:t>
            </a:r>
            <a:r>
              <a:rPr lang="en-US" sz="1200" dirty="0" smtClean="0"/>
              <a:t>INFORM</a:t>
            </a:r>
            <a:r>
              <a:rPr lang="en-US" sz="1200" dirty="0"/>
              <a:t>, file:///D:/My%20Documents/NEW_OLD%20WINDOWS%202013/Pandemic%20Koronoios%202020/00-eu-emn-covid19-umbrella-inform-en.pdf</a:t>
            </a:r>
            <a:endParaRPr lang="el-GR" sz="1200" dirty="0"/>
          </a:p>
        </p:txBody>
      </p:sp>
    </p:spTree>
    <p:extLst>
      <p:ext uri="{BB962C8B-B14F-4D97-AF65-F5344CB8AC3E}">
        <p14:creationId xmlns:p14="http://schemas.microsoft.com/office/powerpoint/2010/main" val="3558003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56792"/>
            <a:ext cx="7772400" cy="1470025"/>
          </a:xfrm>
        </p:spPr>
        <p:txBody>
          <a:bodyPr/>
          <a:lstStyle/>
          <a:p>
            <a:r>
              <a:rPr lang="en-US" b="1" dirty="0">
                <a:solidFill>
                  <a:srgbClr val="002060"/>
                </a:solidFill>
              </a:rPr>
              <a:t>EU </a:t>
            </a:r>
            <a:r>
              <a:rPr lang="en-US" b="1" dirty="0" smtClean="0">
                <a:solidFill>
                  <a:srgbClr val="002060"/>
                </a:solidFill>
              </a:rPr>
              <a:t>solidarity and cohesion </a:t>
            </a:r>
            <a:r>
              <a:rPr lang="en-US" b="1" dirty="0">
                <a:solidFill>
                  <a:srgbClr val="002060"/>
                </a:solidFill>
              </a:rPr>
              <a:t>at stake?</a:t>
            </a:r>
          </a:p>
        </p:txBody>
      </p:sp>
      <p:sp>
        <p:nvSpPr>
          <p:cNvPr id="5" name="Subtitle 4"/>
          <p:cNvSpPr>
            <a:spLocks noGrp="1"/>
          </p:cNvSpPr>
          <p:nvPr>
            <p:ph type="subTitle" idx="1"/>
          </p:nvPr>
        </p:nvSpPr>
        <p:spPr>
          <a:xfrm>
            <a:off x="1371600" y="3068960"/>
            <a:ext cx="6400800" cy="1752600"/>
          </a:xfrm>
        </p:spPr>
        <p:txBody>
          <a:bodyPr/>
          <a:lstStyle/>
          <a:p>
            <a:endParaRPr lang="en-US" dirty="0"/>
          </a:p>
        </p:txBody>
      </p:sp>
      <p:pic>
        <p:nvPicPr>
          <p:cNvPr id="6" name="Picture 2" descr="Αποτέλεσμα εικόνας για populis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3284984"/>
            <a:ext cx="4743450" cy="296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708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a:t>UNHCR </a:t>
            </a:r>
            <a:r>
              <a:rPr lang="en-US" sz="3200" dirty="0" smtClean="0"/>
              <a:t>chief </a:t>
            </a:r>
            <a:r>
              <a:rPr lang="en-GB" sz="3200" dirty="0"/>
              <a:t>Filippo </a:t>
            </a:r>
            <a:r>
              <a:rPr lang="en-GB" sz="3200" dirty="0" err="1" smtClean="0"/>
              <a:t>Grandi</a:t>
            </a:r>
            <a:r>
              <a:rPr lang="en-US" sz="3200" dirty="0" smtClean="0"/>
              <a:t>: </a:t>
            </a:r>
            <a:r>
              <a:rPr lang="en-US" sz="3200" dirty="0"/>
              <a:t>EU won’t solve migration </a:t>
            </a:r>
            <a:r>
              <a:rPr lang="en-US" sz="3200" dirty="0" smtClean="0"/>
              <a:t>crisis </a:t>
            </a:r>
            <a:r>
              <a:rPr lang="en-US" sz="3200" dirty="0"/>
              <a:t>without restoring solidarity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3149" y="1382041"/>
            <a:ext cx="4159091" cy="4639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6130338"/>
            <a:ext cx="4226719" cy="68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62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Solidarity </a:t>
            </a:r>
            <a:r>
              <a:rPr lang="en-US" sz="3200" b="1" dirty="0"/>
              <a:t>is the glue that keeps our Union together</a:t>
            </a:r>
          </a:p>
        </p:txBody>
      </p:sp>
      <p:sp>
        <p:nvSpPr>
          <p:cNvPr id="4" name="Content Placeholder 3"/>
          <p:cNvSpPr>
            <a:spLocks noGrp="1"/>
          </p:cNvSpPr>
          <p:nvPr>
            <p:ph idx="1"/>
          </p:nvPr>
        </p:nvSpPr>
        <p:spPr/>
        <p:txBody>
          <a:bodyPr>
            <a:normAutofit fontScale="85000" lnSpcReduction="20000"/>
          </a:bodyPr>
          <a:lstStyle/>
          <a:p>
            <a:endParaRPr lang="en-US" dirty="0"/>
          </a:p>
          <a:p>
            <a:pPr marL="0" indent="0">
              <a:buNone/>
            </a:pPr>
            <a:r>
              <a:rPr lang="en-US" dirty="0" smtClean="0"/>
              <a:t>On </a:t>
            </a:r>
            <a:r>
              <a:rPr lang="en-US" dirty="0"/>
              <a:t>14 September </a:t>
            </a:r>
            <a:r>
              <a:rPr lang="en-US" dirty="0">
                <a:solidFill>
                  <a:srgbClr val="C00000"/>
                </a:solidFill>
              </a:rPr>
              <a:t>2016</a:t>
            </a:r>
            <a:r>
              <a:rPr lang="en-US" dirty="0"/>
              <a:t> the president of the European Commission </a:t>
            </a:r>
            <a:r>
              <a:rPr lang="en-US" dirty="0">
                <a:solidFill>
                  <a:srgbClr val="C00000"/>
                </a:solidFill>
              </a:rPr>
              <a:t>Jean-Claude Junker </a:t>
            </a:r>
            <a:r>
              <a:rPr lang="en-US" dirty="0"/>
              <a:t>delivered his State of the Union speech before the European Parliament. He stated that </a:t>
            </a:r>
            <a:r>
              <a:rPr lang="en-US" b="1" dirty="0">
                <a:solidFill>
                  <a:srgbClr val="C00000"/>
                </a:solidFill>
              </a:rPr>
              <a:t>solidarity is the glue that keeps our Union together</a:t>
            </a:r>
            <a:r>
              <a:rPr lang="en-US" dirty="0"/>
              <a:t>. Regarding Europe’s response to the dramatic increase in the number of migrants coming to Europe since Spring 2015, he argued: </a:t>
            </a:r>
          </a:p>
          <a:p>
            <a:pPr marL="400050" lvl="1" indent="0">
              <a:buNone/>
            </a:pPr>
            <a:r>
              <a:rPr lang="en-US" dirty="0" smtClean="0"/>
              <a:t>“And </a:t>
            </a:r>
            <a:r>
              <a:rPr lang="en-US" dirty="0"/>
              <a:t>when it comes to managing the refugee crisis, we have started to see solidarity. I am convinced much more solidarity is needed. But I also know that solidarity must be given voluntarily. It must come from the heart. It cannot be forced</a:t>
            </a:r>
            <a:r>
              <a:rPr lang="en-US" dirty="0" smtClean="0"/>
              <a:t>.” </a:t>
            </a:r>
            <a:r>
              <a:rPr lang="en-US" dirty="0"/>
              <a:t>(European Commission, 2016a, p.16). </a:t>
            </a:r>
          </a:p>
        </p:txBody>
      </p:sp>
    </p:spTree>
    <p:extLst>
      <p:ext uri="{BB962C8B-B14F-4D97-AF65-F5344CB8AC3E}">
        <p14:creationId xmlns:p14="http://schemas.microsoft.com/office/powerpoint/2010/main" val="1763231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b="1" dirty="0" smtClean="0"/>
              <a:t>Attempts to develop a relocation scheme accepted by all EU member states</a:t>
            </a:r>
            <a:endParaRPr lang="en-US" sz="3200" b="1" dirty="0"/>
          </a:p>
        </p:txBody>
      </p:sp>
      <p:sp>
        <p:nvSpPr>
          <p:cNvPr id="4" name="Content Placeholder 3"/>
          <p:cNvSpPr>
            <a:spLocks noGrp="1"/>
          </p:cNvSpPr>
          <p:nvPr>
            <p:ph idx="1"/>
          </p:nvPr>
        </p:nvSpPr>
        <p:spPr>
          <a:xfrm>
            <a:off x="457200" y="1600200"/>
            <a:ext cx="8229600" cy="4997152"/>
          </a:xfrm>
        </p:spPr>
        <p:txBody>
          <a:bodyPr>
            <a:normAutofit fontScale="92500" lnSpcReduction="10000"/>
          </a:bodyPr>
          <a:lstStyle/>
          <a:p>
            <a:pPr marL="0" indent="0">
              <a:buNone/>
            </a:pPr>
            <a:r>
              <a:rPr lang="en-US" dirty="0"/>
              <a:t>Following highly debated controversies on the role that the Union needs to play in regards to several accidents in the Mediterranean Sea, the European Commission established its </a:t>
            </a:r>
            <a:r>
              <a:rPr lang="en-US" b="1" dirty="0">
                <a:solidFill>
                  <a:srgbClr val="C00000"/>
                </a:solidFill>
              </a:rPr>
              <a:t>first relocation scheme in May 2015</a:t>
            </a:r>
            <a:r>
              <a:rPr lang="en-US" dirty="0"/>
              <a:t>. </a:t>
            </a:r>
            <a:endParaRPr lang="en-US" dirty="0" smtClean="0"/>
          </a:p>
          <a:p>
            <a:pPr marL="0" indent="0">
              <a:buNone/>
            </a:pPr>
            <a:r>
              <a:rPr lang="en-US" dirty="0" smtClean="0"/>
              <a:t>However</a:t>
            </a:r>
            <a:r>
              <a:rPr lang="en-US" dirty="0"/>
              <a:t>, still facing a huge number of asylum applications, the European Union decided, in </a:t>
            </a:r>
            <a:r>
              <a:rPr lang="en-US" dirty="0">
                <a:solidFill>
                  <a:srgbClr val="C00000"/>
                </a:solidFill>
              </a:rPr>
              <a:t>September 2015</a:t>
            </a:r>
            <a:r>
              <a:rPr lang="en-US" dirty="0"/>
              <a:t>, to set up </a:t>
            </a:r>
            <a:r>
              <a:rPr lang="en-US" dirty="0">
                <a:solidFill>
                  <a:srgbClr val="C00000"/>
                </a:solidFill>
              </a:rPr>
              <a:t>new refugee quotas</a:t>
            </a:r>
            <a:r>
              <a:rPr lang="en-US" dirty="0"/>
              <a:t>. </a:t>
            </a:r>
            <a:r>
              <a:rPr lang="en-US" dirty="0">
                <a:solidFill>
                  <a:srgbClr val="C00000"/>
                </a:solidFill>
              </a:rPr>
              <a:t>The plan </a:t>
            </a:r>
            <a:r>
              <a:rPr lang="en-US" dirty="0"/>
              <a:t>of relocating 120,000 people located in Italy, Greece and Hungary has been </a:t>
            </a:r>
            <a:r>
              <a:rPr lang="en-US" dirty="0">
                <a:solidFill>
                  <a:srgbClr val="C00000"/>
                </a:solidFill>
              </a:rPr>
              <a:t>quite controversial </a:t>
            </a:r>
            <a:r>
              <a:rPr lang="en-US" dirty="0"/>
              <a:t>amongst EU member </a:t>
            </a:r>
            <a:r>
              <a:rPr lang="en-US" dirty="0" smtClean="0"/>
              <a:t>states.</a:t>
            </a:r>
          </a:p>
        </p:txBody>
      </p:sp>
    </p:spTree>
    <p:extLst>
      <p:ext uri="{BB962C8B-B14F-4D97-AF65-F5344CB8AC3E}">
        <p14:creationId xmlns:p14="http://schemas.microsoft.com/office/powerpoint/2010/main" val="41224105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Attempts to develop a relocation scheme accepted by all EU member states</a:t>
            </a:r>
            <a:endParaRPr lang="en-US" sz="3200"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dirty="0"/>
              <a:t>More specifically, in </a:t>
            </a:r>
            <a:r>
              <a:rPr lang="en-US" dirty="0">
                <a:solidFill>
                  <a:srgbClr val="C00000"/>
                </a:solidFill>
              </a:rPr>
              <a:t>May 2015 </a:t>
            </a:r>
            <a:r>
              <a:rPr lang="en-US" dirty="0"/>
              <a:t>the Council issued a proposal for the relocation of </a:t>
            </a:r>
            <a:r>
              <a:rPr lang="en-US" dirty="0">
                <a:solidFill>
                  <a:srgbClr val="C00000"/>
                </a:solidFill>
              </a:rPr>
              <a:t>40,000 asylum seekers</a:t>
            </a:r>
            <a:r>
              <a:rPr lang="en-US" dirty="0"/>
              <a:t>. In </a:t>
            </a:r>
            <a:r>
              <a:rPr lang="en-US" dirty="0">
                <a:solidFill>
                  <a:srgbClr val="C00000"/>
                </a:solidFill>
              </a:rPr>
              <a:t>September</a:t>
            </a:r>
            <a:r>
              <a:rPr lang="en-US" dirty="0"/>
              <a:t> of the same year, a new proposal was presented, which provided for the relocation of </a:t>
            </a:r>
            <a:r>
              <a:rPr lang="en-US" dirty="0">
                <a:solidFill>
                  <a:srgbClr val="C00000"/>
                </a:solidFill>
              </a:rPr>
              <a:t>106,000 asylum seekers</a:t>
            </a:r>
            <a:r>
              <a:rPr lang="en-US" dirty="0"/>
              <a:t> from Greece and Italy, </a:t>
            </a:r>
            <a:r>
              <a:rPr lang="en-US" dirty="0">
                <a:solidFill>
                  <a:srgbClr val="C00000"/>
                </a:solidFill>
              </a:rPr>
              <a:t>plus 54,000 </a:t>
            </a:r>
            <a:r>
              <a:rPr lang="en-US" dirty="0"/>
              <a:t>from an unspecified country, mainly from Hungary, the total number amounting to </a:t>
            </a:r>
            <a:r>
              <a:rPr lang="en-US" dirty="0">
                <a:solidFill>
                  <a:srgbClr val="C00000"/>
                </a:solidFill>
              </a:rPr>
              <a:t>160,000 persons</a:t>
            </a:r>
            <a:r>
              <a:rPr lang="en-US" dirty="0"/>
              <a:t>.</a:t>
            </a:r>
          </a:p>
          <a:p>
            <a:pPr marL="0" indent="0">
              <a:buNone/>
            </a:pPr>
            <a:r>
              <a:rPr lang="en-US" dirty="0"/>
              <a:t>The countries of the </a:t>
            </a:r>
            <a:r>
              <a:rPr lang="en-US" dirty="0" err="1"/>
              <a:t>Visegrad</a:t>
            </a:r>
            <a:r>
              <a:rPr lang="en-US" dirty="0"/>
              <a:t> Group (Poland, Hungary, Slovakia, Czech </a:t>
            </a:r>
            <a:r>
              <a:rPr lang="en-US" dirty="0" smtClean="0"/>
              <a:t>Republic, </a:t>
            </a:r>
            <a:r>
              <a:rPr lang="en-US" dirty="0"/>
              <a:t>V4) are showing clear opposition to this relocation system.</a:t>
            </a:r>
          </a:p>
          <a:p>
            <a:pPr marL="0" indent="0">
              <a:buNone/>
            </a:pPr>
            <a:r>
              <a:rPr lang="en-US" b="1" dirty="0" smtClean="0">
                <a:solidFill>
                  <a:srgbClr val="C00000"/>
                </a:solidFill>
              </a:rPr>
              <a:t>Ultimately, </a:t>
            </a:r>
            <a:r>
              <a:rPr lang="en-US" b="1" dirty="0">
                <a:solidFill>
                  <a:srgbClr val="C00000"/>
                </a:solidFill>
              </a:rPr>
              <a:t>relocations were limited only to Syrian nationals</a:t>
            </a:r>
            <a:r>
              <a:rPr lang="en-US" dirty="0"/>
              <a:t>. </a:t>
            </a:r>
          </a:p>
          <a:p>
            <a:endParaRPr lang="en-US" dirty="0"/>
          </a:p>
        </p:txBody>
      </p:sp>
    </p:spTree>
    <p:extLst>
      <p:ext uri="{BB962C8B-B14F-4D97-AF65-F5344CB8AC3E}">
        <p14:creationId xmlns:p14="http://schemas.microsoft.com/office/powerpoint/2010/main" val="908827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b="1" dirty="0" smtClean="0"/>
              <a:t>Solidarity </a:t>
            </a:r>
            <a:r>
              <a:rPr lang="en-US" sz="3200" b="1" dirty="0"/>
              <a:t>discourse in the </a:t>
            </a:r>
            <a:r>
              <a:rPr lang="en-US" sz="3200" b="1" dirty="0" smtClean="0"/>
              <a:t>refugee </a:t>
            </a:r>
            <a:r>
              <a:rPr lang="en-US" sz="3200" b="1" dirty="0"/>
              <a:t>crisis </a:t>
            </a:r>
          </a:p>
        </p:txBody>
      </p:sp>
      <p:sp>
        <p:nvSpPr>
          <p:cNvPr id="5" name="Content Placeholder 4"/>
          <p:cNvSpPr>
            <a:spLocks noGrp="1"/>
          </p:cNvSpPr>
          <p:nvPr>
            <p:ph idx="1"/>
          </p:nvPr>
        </p:nvSpPr>
        <p:spPr/>
        <p:txBody>
          <a:bodyPr>
            <a:normAutofit fontScale="77500" lnSpcReduction="20000"/>
          </a:bodyPr>
          <a:lstStyle/>
          <a:p>
            <a:pPr marL="0" indent="0">
              <a:buNone/>
            </a:pPr>
            <a:r>
              <a:rPr lang="en-US" dirty="0" smtClean="0"/>
              <a:t>The </a:t>
            </a:r>
            <a:r>
              <a:rPr lang="en-US" dirty="0"/>
              <a:t>solidarity discourse in the </a:t>
            </a:r>
            <a:r>
              <a:rPr lang="en-US" dirty="0" smtClean="0"/>
              <a:t>refugee </a:t>
            </a:r>
            <a:r>
              <a:rPr lang="en-US" dirty="0"/>
              <a:t>crisis was </a:t>
            </a:r>
            <a:r>
              <a:rPr lang="en-US" dirty="0">
                <a:solidFill>
                  <a:srgbClr val="C00000"/>
                </a:solidFill>
              </a:rPr>
              <a:t>predominantly on political solidarity </a:t>
            </a:r>
            <a:r>
              <a:rPr lang="en-US" dirty="0"/>
              <a:t>and served as common ground for the public debate among party actors. </a:t>
            </a:r>
            <a:endParaRPr lang="en-US" dirty="0" smtClean="0"/>
          </a:p>
          <a:p>
            <a:pPr marL="0" indent="0">
              <a:buNone/>
            </a:pPr>
            <a:r>
              <a:rPr lang="en-US" dirty="0" smtClean="0"/>
              <a:t>The </a:t>
            </a:r>
            <a:r>
              <a:rPr lang="en-US" dirty="0"/>
              <a:t>demand for an </a:t>
            </a:r>
            <a:r>
              <a:rPr lang="en-US" dirty="0">
                <a:solidFill>
                  <a:srgbClr val="C00000"/>
                </a:solidFill>
              </a:rPr>
              <a:t>institutional reform </a:t>
            </a:r>
            <a:r>
              <a:rPr lang="en-US" dirty="0"/>
              <a:t>of the Common </a:t>
            </a:r>
            <a:r>
              <a:rPr lang="en-US" dirty="0">
                <a:solidFill>
                  <a:srgbClr val="C00000"/>
                </a:solidFill>
              </a:rPr>
              <a:t>European Asylum System </a:t>
            </a:r>
            <a:r>
              <a:rPr lang="en-US" dirty="0"/>
              <a:t>(CEAS) combined with the aim of protecting the Schengen Agreement created unique solidarity discourses that largely focused on political means to solidarity. Nonetheless, at the end of </a:t>
            </a:r>
            <a:r>
              <a:rPr lang="en-US" dirty="0">
                <a:solidFill>
                  <a:srgbClr val="C00000"/>
                </a:solidFill>
              </a:rPr>
              <a:t>2015</a:t>
            </a:r>
            <a:r>
              <a:rPr lang="en-US" dirty="0"/>
              <a:t>, </a:t>
            </a:r>
            <a:r>
              <a:rPr lang="en-US" dirty="0">
                <a:solidFill>
                  <a:srgbClr val="C00000"/>
                </a:solidFill>
              </a:rPr>
              <a:t>security</a:t>
            </a:r>
            <a:r>
              <a:rPr lang="en-US" dirty="0"/>
              <a:t> and </a:t>
            </a:r>
            <a:r>
              <a:rPr lang="en-US" dirty="0">
                <a:solidFill>
                  <a:srgbClr val="C00000"/>
                </a:solidFill>
              </a:rPr>
              <a:t>demarcation </a:t>
            </a:r>
            <a:r>
              <a:rPr lang="en-US" dirty="0"/>
              <a:t>issues became more visible and challenged the predominant solidarity framing of the German media discourse. </a:t>
            </a:r>
            <a:endParaRPr lang="en-US" dirty="0" smtClean="0"/>
          </a:p>
          <a:p>
            <a:pPr marL="0" indent="0">
              <a:buNone/>
            </a:pPr>
            <a:r>
              <a:rPr lang="en-US" dirty="0" smtClean="0"/>
              <a:t>Then</a:t>
            </a:r>
            <a:r>
              <a:rPr lang="en-US" dirty="0"/>
              <a:t>, setting up fences at national borders and the </a:t>
            </a:r>
            <a:r>
              <a:rPr lang="en-US" dirty="0" smtClean="0">
                <a:solidFill>
                  <a:srgbClr val="C00000"/>
                </a:solidFill>
              </a:rPr>
              <a:t>renationalization </a:t>
            </a:r>
            <a:r>
              <a:rPr lang="en-US" dirty="0">
                <a:solidFill>
                  <a:srgbClr val="C00000"/>
                </a:solidFill>
              </a:rPr>
              <a:t>of border control </a:t>
            </a:r>
            <a:r>
              <a:rPr lang="en-US" dirty="0"/>
              <a:t>and border surveillance fundamentally questioned a solidarity solution to the </a:t>
            </a:r>
            <a:r>
              <a:rPr lang="en-US" dirty="0" smtClean="0"/>
              <a:t>refugee </a:t>
            </a:r>
            <a:r>
              <a:rPr lang="en-US" dirty="0"/>
              <a:t>crisis.</a:t>
            </a:r>
          </a:p>
          <a:p>
            <a:endParaRPr lang="en-US" dirty="0"/>
          </a:p>
        </p:txBody>
      </p:sp>
    </p:spTree>
    <p:extLst>
      <p:ext uri="{BB962C8B-B14F-4D97-AF65-F5344CB8AC3E}">
        <p14:creationId xmlns:p14="http://schemas.microsoft.com/office/powerpoint/2010/main" val="1477174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53952"/>
            <a:ext cx="8229600" cy="1143000"/>
          </a:xfrm>
        </p:spPr>
        <p:txBody>
          <a:bodyPr>
            <a:noAutofit/>
          </a:bodyPr>
          <a:lstStyle/>
          <a:p>
            <a:r>
              <a:rPr lang="en-US" sz="4800" b="1" dirty="0">
                <a:solidFill>
                  <a:srgbClr val="002060"/>
                </a:solidFill>
              </a:rPr>
              <a:t>Development of common migration </a:t>
            </a:r>
            <a:r>
              <a:rPr lang="en-US" sz="4800" b="1" dirty="0" smtClean="0">
                <a:solidFill>
                  <a:srgbClr val="002060"/>
                </a:solidFill>
              </a:rPr>
              <a:t>policy in the EU</a:t>
            </a:r>
            <a:endParaRPr lang="en-US" sz="4800" dirty="0">
              <a:solidFill>
                <a:srgbClr val="002060"/>
              </a:solidFill>
            </a:endParaRPr>
          </a:p>
        </p:txBody>
      </p:sp>
      <p:pic>
        <p:nvPicPr>
          <p:cNvPr id="1026" name="Picture 2" descr="Union of European Federalists (UEF): Polic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326" y="4131046"/>
            <a:ext cx="7638098" cy="232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310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504" y="332656"/>
            <a:ext cx="8928992" cy="1642194"/>
          </a:xfrm>
        </p:spPr>
        <p:txBody>
          <a:bodyPr>
            <a:noAutofit/>
          </a:bodyPr>
          <a:lstStyle/>
          <a:p>
            <a:r>
              <a:rPr lang="en-US" sz="4800" b="1" dirty="0">
                <a:solidFill>
                  <a:srgbClr val="002060"/>
                </a:solidFill>
              </a:rPr>
              <a:t>The rise of extreme-right parties in the EU and   immigration issues</a:t>
            </a:r>
          </a:p>
        </p:txBody>
      </p:sp>
      <p:pic>
        <p:nvPicPr>
          <p:cNvPr id="3074" name="Picture 2" descr="The European Extreme Right Yesterday and Today – Active His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780928"/>
            <a:ext cx="3901440" cy="3901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734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6752"/>
            <a:ext cx="8229600" cy="5256584"/>
          </a:xfrm>
        </p:spPr>
        <p:txBody>
          <a:bodyPr>
            <a:normAutofit fontScale="77500" lnSpcReduction="20000"/>
          </a:bodyPr>
          <a:lstStyle/>
          <a:p>
            <a:pPr marL="0" indent="0">
              <a:buClr>
                <a:srgbClr val="002060"/>
              </a:buClr>
              <a:buNone/>
            </a:pPr>
            <a:r>
              <a:rPr lang="en-US" dirty="0" smtClean="0">
                <a:solidFill>
                  <a:srgbClr val="C00000"/>
                </a:solidFill>
              </a:rPr>
              <a:t>Right-wing </a:t>
            </a:r>
            <a:r>
              <a:rPr lang="en-US" dirty="0">
                <a:solidFill>
                  <a:srgbClr val="C00000"/>
                </a:solidFill>
              </a:rPr>
              <a:t>extremism </a:t>
            </a:r>
            <a:r>
              <a:rPr lang="en-US" dirty="0" smtClean="0"/>
              <a:t>and </a:t>
            </a:r>
            <a:r>
              <a:rPr lang="en-US" dirty="0">
                <a:solidFill>
                  <a:srgbClr val="C00000"/>
                </a:solidFill>
              </a:rPr>
              <a:t>Euroscepticism</a:t>
            </a:r>
            <a:r>
              <a:rPr lang="en-US" dirty="0"/>
              <a:t> are </a:t>
            </a:r>
            <a:r>
              <a:rPr lang="en-US" dirty="0" smtClean="0">
                <a:solidFill>
                  <a:srgbClr val="C00000"/>
                </a:solidFill>
              </a:rPr>
              <a:t>not new </a:t>
            </a:r>
            <a:r>
              <a:rPr lang="en-US" dirty="0"/>
              <a:t>terms in post-war European history</a:t>
            </a:r>
            <a:r>
              <a:rPr lang="en-US" dirty="0" smtClean="0"/>
              <a:t>. The </a:t>
            </a:r>
            <a:r>
              <a:rPr lang="en-US" dirty="0"/>
              <a:t>recent escalation of the </a:t>
            </a:r>
            <a:r>
              <a:rPr lang="en-US" dirty="0" smtClean="0"/>
              <a:t>refugee </a:t>
            </a:r>
            <a:r>
              <a:rPr lang="en-US" dirty="0" smtClean="0"/>
              <a:t>‘crisis’ has </a:t>
            </a:r>
            <a:r>
              <a:rPr lang="en-US" dirty="0"/>
              <a:t>become a very serious and sinister driving force for far right wing </a:t>
            </a:r>
            <a:r>
              <a:rPr lang="en-US" dirty="0" smtClean="0"/>
              <a:t>parties. </a:t>
            </a:r>
          </a:p>
          <a:p>
            <a:pPr marL="0" indent="0">
              <a:buClr>
                <a:srgbClr val="002060"/>
              </a:buClr>
              <a:buNone/>
            </a:pPr>
            <a:endParaRPr lang="en-US" dirty="0" smtClean="0"/>
          </a:p>
          <a:p>
            <a:pPr marL="0" indent="0">
              <a:buClr>
                <a:srgbClr val="002060"/>
              </a:buClr>
              <a:buNone/>
            </a:pPr>
            <a:r>
              <a:rPr lang="en-US" dirty="0" smtClean="0"/>
              <a:t>After </a:t>
            </a:r>
            <a:r>
              <a:rPr lang="en-US" dirty="0"/>
              <a:t>WWII extreme right parties witnessed a significant </a:t>
            </a:r>
            <a:r>
              <a:rPr lang="en-US" dirty="0">
                <a:solidFill>
                  <a:srgbClr val="C00000"/>
                </a:solidFill>
              </a:rPr>
              <a:t>decline</a:t>
            </a:r>
            <a:r>
              <a:rPr lang="en-US" dirty="0"/>
              <a:t> in their popularity in Europe. They started to </a:t>
            </a:r>
            <a:r>
              <a:rPr lang="en-US" dirty="0">
                <a:solidFill>
                  <a:srgbClr val="C00000"/>
                </a:solidFill>
              </a:rPr>
              <a:t>evolve</a:t>
            </a:r>
            <a:r>
              <a:rPr lang="en-US" dirty="0"/>
              <a:t> into the contemporary political power in the end of the </a:t>
            </a:r>
            <a:r>
              <a:rPr lang="en-US" dirty="0">
                <a:solidFill>
                  <a:srgbClr val="C00000"/>
                </a:solidFill>
              </a:rPr>
              <a:t>1980s as </a:t>
            </a:r>
            <a:r>
              <a:rPr lang="en-US" dirty="0" smtClean="0">
                <a:solidFill>
                  <a:srgbClr val="C00000"/>
                </a:solidFill>
              </a:rPr>
              <a:t>anti-globalist</a:t>
            </a:r>
            <a:r>
              <a:rPr lang="en-US" dirty="0">
                <a:solidFill>
                  <a:srgbClr val="C00000"/>
                </a:solidFill>
              </a:rPr>
              <a:t>, anti-immigrant movements</a:t>
            </a:r>
            <a:r>
              <a:rPr lang="en-US" dirty="0"/>
              <a:t>.</a:t>
            </a:r>
          </a:p>
          <a:p>
            <a:pPr marL="0" indent="0">
              <a:buClr>
                <a:srgbClr val="002060"/>
              </a:buClr>
              <a:buNone/>
            </a:pPr>
            <a:endParaRPr lang="en-US" dirty="0" smtClean="0"/>
          </a:p>
          <a:p>
            <a:pPr marL="0" indent="0">
              <a:buClr>
                <a:srgbClr val="002060"/>
              </a:buClr>
              <a:buNone/>
            </a:pPr>
            <a:r>
              <a:rPr lang="en-US" dirty="0" smtClean="0"/>
              <a:t>Far </a:t>
            </a:r>
            <a:r>
              <a:rPr lang="en-US" dirty="0"/>
              <a:t>right parties did well in the </a:t>
            </a:r>
            <a:r>
              <a:rPr lang="en-US" dirty="0" smtClean="0"/>
              <a:t>European </a:t>
            </a:r>
            <a:r>
              <a:rPr lang="en-US" dirty="0"/>
              <a:t>Parliament (EP) elections in </a:t>
            </a:r>
            <a:r>
              <a:rPr lang="en-US" dirty="0" smtClean="0"/>
              <a:t>2014, 2019 </a:t>
            </a:r>
            <a:r>
              <a:rPr lang="en-US" dirty="0" smtClean="0"/>
              <a:t>and </a:t>
            </a:r>
            <a:r>
              <a:rPr lang="en-US" dirty="0" smtClean="0"/>
              <a:t>2024. </a:t>
            </a:r>
            <a:endParaRPr lang="en-US" dirty="0" smtClean="0"/>
          </a:p>
          <a:p>
            <a:pPr marL="0" indent="0">
              <a:buClr>
                <a:srgbClr val="002060"/>
              </a:buClr>
              <a:buNone/>
            </a:pPr>
            <a:endParaRPr lang="en-US" dirty="0" smtClean="0">
              <a:solidFill>
                <a:srgbClr val="C00000"/>
              </a:solidFill>
            </a:endParaRPr>
          </a:p>
          <a:p>
            <a:pPr marL="0" indent="0">
              <a:buClr>
                <a:srgbClr val="002060"/>
              </a:buClr>
              <a:buNone/>
            </a:pPr>
            <a:r>
              <a:rPr lang="en-US" b="1" i="1" dirty="0" smtClean="0">
                <a:solidFill>
                  <a:srgbClr val="C00000"/>
                </a:solidFill>
              </a:rPr>
              <a:t>The </a:t>
            </a:r>
            <a:r>
              <a:rPr lang="en-US" b="1" i="1" dirty="0">
                <a:solidFill>
                  <a:srgbClr val="C00000"/>
                </a:solidFill>
              </a:rPr>
              <a:t>trend to vote far right parties among the European Union (EU) countries is constantly increasing</a:t>
            </a:r>
            <a:r>
              <a:rPr lang="en-US" b="1" i="1" dirty="0"/>
              <a:t>.</a:t>
            </a:r>
            <a:r>
              <a:rPr lang="en-US" dirty="0"/>
              <a:t> </a:t>
            </a:r>
          </a:p>
        </p:txBody>
      </p:sp>
      <p:sp>
        <p:nvSpPr>
          <p:cNvPr id="5" name="Title 4"/>
          <p:cNvSpPr txBox="1">
            <a:spLocks noGrp="1"/>
          </p:cNvSpPr>
          <p:nvPr>
            <p:ph type="title"/>
          </p:nvPr>
        </p:nvSpPr>
        <p:spPr>
          <a:xfrm>
            <a:off x="35496" y="553750"/>
            <a:ext cx="7719441" cy="584775"/>
          </a:xfrm>
          <a:prstGeom prst="rect">
            <a:avLst/>
          </a:prstGeom>
          <a:noFill/>
        </p:spPr>
        <p:txBody>
          <a:bodyPr wrap="square" rtlCol="0">
            <a:spAutoFit/>
          </a:bodyPr>
          <a:lstStyle/>
          <a:p>
            <a:r>
              <a:rPr lang="en-US" sz="3200" b="1" dirty="0"/>
              <a:t>The rise of extreme-right parties</a:t>
            </a:r>
          </a:p>
        </p:txBody>
      </p:sp>
    </p:spTree>
    <p:extLst>
      <p:ext uri="{BB962C8B-B14F-4D97-AF65-F5344CB8AC3E}">
        <p14:creationId xmlns:p14="http://schemas.microsoft.com/office/powerpoint/2010/main" val="30250882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A right wing party shift in 2014 EP elections</a:t>
            </a:r>
            <a:endParaRPr lang="en-US" sz="3600"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In Europe, the results of the </a:t>
            </a:r>
            <a:r>
              <a:rPr lang="en-US" dirty="0">
                <a:solidFill>
                  <a:srgbClr val="C00000"/>
                </a:solidFill>
              </a:rPr>
              <a:t>2014 European Parliament elections</a:t>
            </a:r>
            <a:r>
              <a:rPr lang="en-US" dirty="0"/>
              <a:t> were largely interpreted as a </a:t>
            </a:r>
            <a:r>
              <a:rPr lang="en-US" dirty="0">
                <a:solidFill>
                  <a:srgbClr val="C00000"/>
                </a:solidFill>
              </a:rPr>
              <a:t>populist backlash</a:t>
            </a:r>
            <a:r>
              <a:rPr lang="en-US" dirty="0"/>
              <a:t>, giving rise to the success of Eurosceptic parties</a:t>
            </a:r>
            <a:r>
              <a:rPr lang="en-US" dirty="0" smtClean="0"/>
              <a:t>.</a:t>
            </a:r>
          </a:p>
          <a:p>
            <a:pPr marL="0" indent="0">
              <a:buNone/>
            </a:pPr>
            <a:endParaRPr lang="en-US" dirty="0" smtClean="0"/>
          </a:p>
          <a:p>
            <a:pPr marL="0" indent="0">
              <a:buNone/>
            </a:pPr>
            <a:r>
              <a:rPr lang="en-US" dirty="0" smtClean="0">
                <a:solidFill>
                  <a:srgbClr val="C00000"/>
                </a:solidFill>
              </a:rPr>
              <a:t>Right-wing parties </a:t>
            </a:r>
            <a:r>
              <a:rPr lang="en-US" dirty="0" smtClean="0"/>
              <a:t>such as the </a:t>
            </a:r>
            <a:r>
              <a:rPr lang="en-US" i="1" dirty="0" smtClean="0"/>
              <a:t>French National Front </a:t>
            </a:r>
            <a:r>
              <a:rPr lang="en-US" dirty="0" smtClean="0"/>
              <a:t>(FN), the </a:t>
            </a:r>
            <a:r>
              <a:rPr lang="en-US" i="1" dirty="0" smtClean="0"/>
              <a:t>United Kingdom Independence Party</a:t>
            </a:r>
            <a:r>
              <a:rPr lang="en-US" dirty="0" smtClean="0"/>
              <a:t> (UKIP), and the </a:t>
            </a:r>
            <a:r>
              <a:rPr lang="en-US" i="1" dirty="0" smtClean="0"/>
              <a:t>Danish People’s Party</a:t>
            </a:r>
            <a:r>
              <a:rPr lang="en-US" dirty="0" smtClean="0"/>
              <a:t>, </a:t>
            </a:r>
            <a:r>
              <a:rPr lang="en-US" dirty="0" smtClean="0">
                <a:solidFill>
                  <a:srgbClr val="C00000"/>
                </a:solidFill>
              </a:rPr>
              <a:t>received the highest share of voters in their respective countries</a:t>
            </a:r>
            <a:r>
              <a:rPr lang="en-US" dirty="0" smtClean="0"/>
              <a:t>. At the same election left wing parties like </a:t>
            </a:r>
            <a:r>
              <a:rPr lang="en-US" i="1" dirty="0" smtClean="0"/>
              <a:t>SYRIZA</a:t>
            </a:r>
            <a:r>
              <a:rPr lang="en-US" dirty="0" smtClean="0"/>
              <a:t> in Greece and </a:t>
            </a:r>
            <a:r>
              <a:rPr lang="en-US" i="1" dirty="0" err="1" smtClean="0"/>
              <a:t>Podemos</a:t>
            </a:r>
            <a:r>
              <a:rPr lang="en-US" i="1" dirty="0" smtClean="0"/>
              <a:t> </a:t>
            </a:r>
            <a:r>
              <a:rPr lang="en-US" dirty="0" smtClean="0"/>
              <a:t>in Spain have gained considerable support. </a:t>
            </a:r>
          </a:p>
          <a:p>
            <a:endParaRPr lang="en-US" dirty="0"/>
          </a:p>
        </p:txBody>
      </p:sp>
    </p:spTree>
    <p:extLst>
      <p:ext uri="{BB962C8B-B14F-4D97-AF65-F5344CB8AC3E}">
        <p14:creationId xmlns:p14="http://schemas.microsoft.com/office/powerpoint/2010/main" val="2708457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78098"/>
          </a:xfrm>
        </p:spPr>
        <p:txBody>
          <a:bodyPr>
            <a:normAutofit fontScale="90000"/>
          </a:bodyPr>
          <a:lstStyle/>
          <a:p>
            <a:r>
              <a:rPr lang="en-US" sz="3200" b="1" dirty="0" smtClean="0"/>
              <a:t>European Parliament seats distribution 2019-2024 and 2024-2029</a:t>
            </a:r>
            <a:endParaRPr lang="el-GR" sz="3200" b="1" dirty="0"/>
          </a:p>
        </p:txBody>
      </p:sp>
      <p:pic>
        <p:nvPicPr>
          <p:cNvPr id="5" name="Picture 4"/>
          <p:cNvPicPr>
            <a:picLocks noChangeAspect="1"/>
          </p:cNvPicPr>
          <p:nvPr/>
        </p:nvPicPr>
        <p:blipFill>
          <a:blip r:embed="rId2"/>
          <a:stretch>
            <a:fillRect/>
          </a:stretch>
        </p:blipFill>
        <p:spPr>
          <a:xfrm>
            <a:off x="1247775" y="3850357"/>
            <a:ext cx="5556473" cy="2891011"/>
          </a:xfrm>
          <a:prstGeom prst="rect">
            <a:avLst/>
          </a:prstGeom>
        </p:spPr>
      </p:pic>
      <p:pic>
        <p:nvPicPr>
          <p:cNvPr id="6" name="Picture 5"/>
          <p:cNvPicPr>
            <a:picLocks noChangeAspect="1"/>
          </p:cNvPicPr>
          <p:nvPr/>
        </p:nvPicPr>
        <p:blipFill>
          <a:blip r:embed="rId3"/>
          <a:stretch>
            <a:fillRect/>
          </a:stretch>
        </p:blipFill>
        <p:spPr>
          <a:xfrm>
            <a:off x="1403648" y="1196752"/>
            <a:ext cx="4962880" cy="2632695"/>
          </a:xfrm>
          <a:prstGeom prst="rect">
            <a:avLst/>
          </a:prstGeom>
        </p:spPr>
      </p:pic>
    </p:spTree>
    <p:extLst>
      <p:ext uri="{BB962C8B-B14F-4D97-AF65-F5344CB8AC3E}">
        <p14:creationId xmlns:p14="http://schemas.microsoft.com/office/powerpoint/2010/main" val="690272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778098"/>
          </a:xfrm>
        </p:spPr>
        <p:txBody>
          <a:bodyPr>
            <a:noAutofit/>
          </a:bodyPr>
          <a:lstStyle/>
          <a:p>
            <a:r>
              <a:rPr lang="en-US" sz="2800" b="1" dirty="0"/>
              <a:t>European Parliament seats distribution 2019-2024 and 2024-2029</a:t>
            </a:r>
            <a:endParaRPr lang="el-GR" sz="2800" dirty="0"/>
          </a:p>
        </p:txBody>
      </p:sp>
      <p:pic>
        <p:nvPicPr>
          <p:cNvPr id="3" name="Picture 2"/>
          <p:cNvPicPr>
            <a:picLocks noChangeAspect="1"/>
          </p:cNvPicPr>
          <p:nvPr/>
        </p:nvPicPr>
        <p:blipFill>
          <a:blip r:embed="rId2"/>
          <a:stretch>
            <a:fillRect/>
          </a:stretch>
        </p:blipFill>
        <p:spPr>
          <a:xfrm>
            <a:off x="179513" y="1628799"/>
            <a:ext cx="4536504" cy="4781525"/>
          </a:xfrm>
          <a:prstGeom prst="rect">
            <a:avLst/>
          </a:prstGeom>
        </p:spPr>
      </p:pic>
      <p:pic>
        <p:nvPicPr>
          <p:cNvPr id="4" name="Picture 3"/>
          <p:cNvPicPr>
            <a:picLocks noChangeAspect="1"/>
          </p:cNvPicPr>
          <p:nvPr/>
        </p:nvPicPr>
        <p:blipFill>
          <a:blip r:embed="rId3"/>
          <a:stretch>
            <a:fillRect/>
          </a:stretch>
        </p:blipFill>
        <p:spPr>
          <a:xfrm>
            <a:off x="4860032" y="1628799"/>
            <a:ext cx="4121076" cy="5014888"/>
          </a:xfrm>
          <a:prstGeom prst="rect">
            <a:avLst/>
          </a:prstGeom>
        </p:spPr>
      </p:pic>
      <p:sp>
        <p:nvSpPr>
          <p:cNvPr id="5" name="TextBox 4"/>
          <p:cNvSpPr txBox="1"/>
          <p:nvPr/>
        </p:nvSpPr>
        <p:spPr>
          <a:xfrm>
            <a:off x="179513" y="1052736"/>
            <a:ext cx="3960439" cy="338554"/>
          </a:xfrm>
          <a:prstGeom prst="rect">
            <a:avLst/>
          </a:prstGeom>
          <a:noFill/>
        </p:spPr>
        <p:txBody>
          <a:bodyPr wrap="square" rtlCol="0">
            <a:spAutoFit/>
          </a:bodyPr>
          <a:lstStyle/>
          <a:p>
            <a:r>
              <a:rPr lang="en-US" sz="1600" b="1" dirty="0" smtClean="0"/>
              <a:t>EP seats distribution 2019-2024 (and in %)</a:t>
            </a:r>
            <a:endParaRPr lang="el-GR" sz="1600" b="1" dirty="0"/>
          </a:p>
        </p:txBody>
      </p:sp>
      <p:sp>
        <p:nvSpPr>
          <p:cNvPr id="6" name="TextBox 5"/>
          <p:cNvSpPr txBox="1"/>
          <p:nvPr/>
        </p:nvSpPr>
        <p:spPr>
          <a:xfrm>
            <a:off x="4860032" y="1052736"/>
            <a:ext cx="3888432" cy="338554"/>
          </a:xfrm>
          <a:prstGeom prst="rect">
            <a:avLst/>
          </a:prstGeom>
          <a:noFill/>
        </p:spPr>
        <p:txBody>
          <a:bodyPr wrap="square" rtlCol="0">
            <a:spAutoFit/>
          </a:bodyPr>
          <a:lstStyle/>
          <a:p>
            <a:r>
              <a:rPr lang="en-US" sz="1600" b="1" dirty="0"/>
              <a:t>EP seats distribution </a:t>
            </a:r>
            <a:r>
              <a:rPr lang="en-US" sz="1600" b="1" dirty="0" smtClean="0"/>
              <a:t>2024-2029 </a:t>
            </a:r>
            <a:r>
              <a:rPr lang="en-US" sz="1600" b="1" dirty="0"/>
              <a:t>(and in %)</a:t>
            </a:r>
            <a:endParaRPr lang="el-GR" sz="1600" b="1" dirty="0"/>
          </a:p>
        </p:txBody>
      </p:sp>
    </p:spTree>
    <p:extLst>
      <p:ext uri="{BB962C8B-B14F-4D97-AF65-F5344CB8AC3E}">
        <p14:creationId xmlns:p14="http://schemas.microsoft.com/office/powerpoint/2010/main" val="466679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7715200" cy="850106"/>
          </a:xfrm>
        </p:spPr>
        <p:txBody>
          <a:bodyPr>
            <a:normAutofit/>
          </a:bodyPr>
          <a:lstStyle/>
          <a:p>
            <a:r>
              <a:rPr lang="en-US" sz="3200" b="1" dirty="0" smtClean="0"/>
              <a:t>Eurozone’s deep aversion to populism</a:t>
            </a:r>
            <a:endParaRPr lang="en-US" sz="3200" b="1" dirty="0"/>
          </a:p>
        </p:txBody>
      </p:sp>
      <p:sp>
        <p:nvSpPr>
          <p:cNvPr id="3" name="Content Placeholder 2"/>
          <p:cNvSpPr>
            <a:spLocks noGrp="1"/>
          </p:cNvSpPr>
          <p:nvPr>
            <p:ph idx="1"/>
          </p:nvPr>
        </p:nvSpPr>
        <p:spPr>
          <a:xfrm>
            <a:off x="179512" y="1052736"/>
            <a:ext cx="8856984" cy="5616624"/>
          </a:xfrm>
        </p:spPr>
        <p:txBody>
          <a:bodyPr>
            <a:normAutofit fontScale="77500" lnSpcReduction="20000"/>
          </a:bodyPr>
          <a:lstStyle/>
          <a:p>
            <a:r>
              <a:rPr lang="en-US" dirty="0"/>
              <a:t>From the standpoint of the </a:t>
            </a:r>
            <a:r>
              <a:rPr lang="en-US" b="1" i="1" dirty="0">
                <a:solidFill>
                  <a:srgbClr val="C00000"/>
                </a:solidFill>
              </a:rPr>
              <a:t>Eurozone’s</a:t>
            </a:r>
            <a:r>
              <a:rPr lang="en-US" dirty="0"/>
              <a:t> economic, political and intellectual </a:t>
            </a:r>
            <a:r>
              <a:rPr lang="en-US" b="1" i="1" dirty="0">
                <a:solidFill>
                  <a:srgbClr val="C00000"/>
                </a:solidFill>
              </a:rPr>
              <a:t>elites</a:t>
            </a:r>
            <a:r>
              <a:rPr lang="en-US" dirty="0"/>
              <a:t>, </a:t>
            </a:r>
            <a:r>
              <a:rPr lang="en-US" b="1" i="1" dirty="0">
                <a:solidFill>
                  <a:srgbClr val="C00000"/>
                </a:solidFill>
              </a:rPr>
              <a:t>Europe and populism</a:t>
            </a:r>
            <a:r>
              <a:rPr lang="en-US" dirty="0"/>
              <a:t> are viewed as </a:t>
            </a:r>
            <a:r>
              <a:rPr lang="en-US" b="1" i="1" dirty="0">
                <a:solidFill>
                  <a:srgbClr val="C00000"/>
                </a:solidFill>
              </a:rPr>
              <a:t>the two </a:t>
            </a:r>
            <a:r>
              <a:rPr lang="en-US" dirty="0"/>
              <a:t>extremes of a </a:t>
            </a:r>
            <a:r>
              <a:rPr lang="en-US" b="1" i="1" dirty="0">
                <a:solidFill>
                  <a:srgbClr val="C00000"/>
                </a:solidFill>
              </a:rPr>
              <a:t>radical antithesis</a:t>
            </a:r>
            <a:r>
              <a:rPr lang="en-US" dirty="0" smtClean="0"/>
              <a:t>.</a:t>
            </a:r>
          </a:p>
          <a:p>
            <a:r>
              <a:rPr lang="en-US" b="1" i="1" dirty="0" smtClean="0">
                <a:solidFill>
                  <a:srgbClr val="C00000"/>
                </a:solidFill>
              </a:rPr>
              <a:t>Elites</a:t>
            </a:r>
            <a:r>
              <a:rPr lang="en-US" dirty="0"/>
              <a:t>, who define the issues, have lost touch with the </a:t>
            </a:r>
            <a:r>
              <a:rPr lang="en-US" dirty="0" smtClean="0"/>
              <a:t>people, </a:t>
            </a:r>
            <a:r>
              <a:rPr lang="en-US" dirty="0"/>
              <a:t>but also with reality too. They are </a:t>
            </a:r>
            <a:r>
              <a:rPr lang="en-US" b="1" i="1" dirty="0">
                <a:solidFill>
                  <a:srgbClr val="C00000"/>
                </a:solidFill>
              </a:rPr>
              <a:t>unaware</a:t>
            </a:r>
            <a:r>
              <a:rPr lang="en-US" dirty="0"/>
              <a:t> that, in order to function properly, both the </a:t>
            </a:r>
            <a:r>
              <a:rPr lang="en-US" b="1" i="1" dirty="0">
                <a:solidFill>
                  <a:srgbClr val="C00000"/>
                </a:solidFill>
              </a:rPr>
              <a:t>economy and democracy require a broad distribution of wealth and income</a:t>
            </a:r>
            <a:r>
              <a:rPr lang="en-US" dirty="0"/>
              <a:t>. They also think that the </a:t>
            </a:r>
            <a:r>
              <a:rPr lang="en-US" b="1" i="1" dirty="0">
                <a:solidFill>
                  <a:srgbClr val="C00000"/>
                </a:solidFill>
              </a:rPr>
              <a:t>people’s say</a:t>
            </a:r>
            <a:r>
              <a:rPr lang="en-US" dirty="0"/>
              <a:t> on their own future is </a:t>
            </a:r>
            <a:r>
              <a:rPr lang="en-US" b="1" i="1" dirty="0">
                <a:solidFill>
                  <a:srgbClr val="C00000"/>
                </a:solidFill>
              </a:rPr>
              <a:t>superfluous</a:t>
            </a:r>
            <a:r>
              <a:rPr lang="en-US" dirty="0"/>
              <a:t>. And when they pose demands, </a:t>
            </a:r>
            <a:r>
              <a:rPr lang="en-US" b="1" i="1" dirty="0">
                <a:solidFill>
                  <a:srgbClr val="C00000"/>
                </a:solidFill>
              </a:rPr>
              <a:t>their demands are conveniently denounced as populism</a:t>
            </a:r>
            <a:r>
              <a:rPr lang="en-US" dirty="0" smtClean="0"/>
              <a:t>.</a:t>
            </a:r>
          </a:p>
          <a:p>
            <a:r>
              <a:rPr lang="en-US" dirty="0" smtClean="0"/>
              <a:t>European </a:t>
            </a:r>
            <a:r>
              <a:rPr lang="en-US" dirty="0"/>
              <a:t>elites opt to </a:t>
            </a:r>
            <a:r>
              <a:rPr lang="en-US" b="1" i="1" dirty="0">
                <a:solidFill>
                  <a:srgbClr val="C00000"/>
                </a:solidFill>
              </a:rPr>
              <a:t>demonize </a:t>
            </a:r>
            <a:r>
              <a:rPr lang="en-US" b="1" i="1" dirty="0" smtClean="0">
                <a:solidFill>
                  <a:srgbClr val="C00000"/>
                </a:solidFill>
              </a:rPr>
              <a:t>populism</a:t>
            </a:r>
            <a:r>
              <a:rPr lang="en-US" dirty="0" smtClean="0"/>
              <a:t>, shaping </a:t>
            </a:r>
            <a:r>
              <a:rPr lang="en-US" dirty="0"/>
              <a:t>their political future in the articulation of an extreme anti-populist </a:t>
            </a:r>
            <a:r>
              <a:rPr lang="en-US" dirty="0" smtClean="0"/>
              <a:t>agenda. However, they often use populist strategies to demonstrate their discontent or opposition either to national political decisions </a:t>
            </a:r>
            <a:r>
              <a:rPr lang="en-US" dirty="0"/>
              <a:t>(e.g. Greek Referendum of </a:t>
            </a:r>
            <a:r>
              <a:rPr lang="en-US" dirty="0" smtClean="0"/>
              <a:t>5.7.2015) or to broader socio-economic phenomena (e.g. </a:t>
            </a:r>
            <a:r>
              <a:rPr lang="en-US" dirty="0"/>
              <a:t>migration ‘crisis’</a:t>
            </a:r>
            <a:r>
              <a:rPr lang="en-US" b="1" i="1" dirty="0">
                <a:solidFill>
                  <a:srgbClr val="C00000"/>
                </a:solidFill>
              </a:rPr>
              <a:t> </a:t>
            </a:r>
            <a:r>
              <a:rPr lang="en-US" dirty="0"/>
              <a:t>March 2015 – March 2016</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15689725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EU a community of shared values?</a:t>
            </a:r>
            <a:endParaRPr lang="en-US" sz="3200" b="1" dirty="0"/>
          </a:p>
        </p:txBody>
      </p:sp>
      <p:sp>
        <p:nvSpPr>
          <p:cNvPr id="3" name="Content Placeholder 2"/>
          <p:cNvSpPr>
            <a:spLocks noGrp="1"/>
          </p:cNvSpPr>
          <p:nvPr>
            <p:ph idx="1"/>
          </p:nvPr>
        </p:nvSpPr>
        <p:spPr/>
        <p:txBody>
          <a:bodyPr>
            <a:normAutofit fontScale="77500" lnSpcReduction="20000"/>
          </a:bodyPr>
          <a:lstStyle/>
          <a:p>
            <a:r>
              <a:rPr lang="en-US" dirty="0"/>
              <a:t>However, the </a:t>
            </a:r>
            <a:r>
              <a:rPr lang="en-US" dirty="0">
                <a:solidFill>
                  <a:srgbClr val="C00000"/>
                </a:solidFill>
              </a:rPr>
              <a:t>EU</a:t>
            </a:r>
            <a:r>
              <a:rPr lang="en-US" dirty="0"/>
              <a:t> itself also </a:t>
            </a:r>
            <a:r>
              <a:rPr lang="en-US" dirty="0">
                <a:solidFill>
                  <a:srgbClr val="C00000"/>
                </a:solidFill>
              </a:rPr>
              <a:t>claims to be a community of shared values</a:t>
            </a:r>
            <a:r>
              <a:rPr lang="en-US" dirty="0"/>
              <a:t>, as expressed in the 2001 </a:t>
            </a:r>
            <a:r>
              <a:rPr lang="en-US" dirty="0" err="1"/>
              <a:t>Laeken</a:t>
            </a:r>
            <a:r>
              <a:rPr lang="en-US" dirty="0"/>
              <a:t> Declaration, the 2007 Berlin Declaration, the 2011 GAMM framework, the Copenhagen criteria for accession and the conditionality it imposes on trade agreements with third countries. It is this community of value on whose behalf then EU Commission President José Manuel Barroso accepted the Nobel peace prize in 2012 and to which Angela Merkel doggedly refers. Phrases like </a:t>
            </a:r>
            <a:r>
              <a:rPr lang="en-US" dirty="0">
                <a:solidFill>
                  <a:srgbClr val="C00000"/>
                </a:solidFill>
              </a:rPr>
              <a:t>‘Europe’s disgrace’ </a:t>
            </a:r>
            <a:r>
              <a:rPr lang="en-US" dirty="0"/>
              <a:t>and </a:t>
            </a:r>
            <a:r>
              <a:rPr lang="en-US" dirty="0">
                <a:solidFill>
                  <a:srgbClr val="C00000"/>
                </a:solidFill>
              </a:rPr>
              <a:t>‘shame’ </a:t>
            </a:r>
            <a:r>
              <a:rPr lang="en-US" dirty="0"/>
              <a:t>to describe the </a:t>
            </a:r>
            <a:r>
              <a:rPr lang="en-US" dirty="0">
                <a:solidFill>
                  <a:srgbClr val="C00000"/>
                </a:solidFill>
              </a:rPr>
              <a:t>terrible humanitarian situation in </a:t>
            </a:r>
            <a:r>
              <a:rPr lang="en-US" dirty="0" err="1">
                <a:solidFill>
                  <a:srgbClr val="C00000"/>
                </a:solidFill>
              </a:rPr>
              <a:t>Idomeni</a:t>
            </a:r>
            <a:r>
              <a:rPr lang="en-US" dirty="0">
                <a:solidFill>
                  <a:srgbClr val="C00000"/>
                </a:solidFill>
              </a:rPr>
              <a:t>, Lesvos, Chios and elsewhere along the EU’s borders explicitly refer to these putative shared values</a:t>
            </a:r>
            <a:r>
              <a:rPr lang="en-US" dirty="0"/>
              <a:t>. These are values that member states now only </a:t>
            </a:r>
            <a:r>
              <a:rPr lang="en-US" dirty="0" err="1"/>
              <a:t>honour</a:t>
            </a:r>
            <a:r>
              <a:rPr lang="en-US" dirty="0"/>
              <a:t> </a:t>
            </a:r>
            <a:r>
              <a:rPr lang="en-US" dirty="0" smtClean="0"/>
              <a:t>but not follow.</a:t>
            </a:r>
            <a:endParaRPr lang="en-US" dirty="0"/>
          </a:p>
        </p:txBody>
      </p:sp>
    </p:spTree>
    <p:extLst>
      <p:ext uri="{BB962C8B-B14F-4D97-AF65-F5344CB8AC3E}">
        <p14:creationId xmlns:p14="http://schemas.microsoft.com/office/powerpoint/2010/main" val="455328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EU’s inability to overcome ‘burden-sharing’</a:t>
            </a:r>
            <a:endParaRPr lang="en-US" sz="3200" b="1"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solidFill>
                  <a:srgbClr val="C00000"/>
                </a:solidFill>
              </a:rPr>
              <a:t>Migration and asylum </a:t>
            </a:r>
            <a:r>
              <a:rPr lang="en-US" dirty="0"/>
              <a:t>only became part of EU affairs as a result of the Tampere European Summit in </a:t>
            </a:r>
            <a:r>
              <a:rPr lang="en-US" dirty="0">
                <a:solidFill>
                  <a:srgbClr val="C00000"/>
                </a:solidFill>
              </a:rPr>
              <a:t>1999</a:t>
            </a:r>
            <a:r>
              <a:rPr lang="en-US" dirty="0"/>
              <a:t>. The summit </a:t>
            </a:r>
            <a:r>
              <a:rPr lang="en-US" dirty="0" smtClean="0"/>
              <a:t>signaled </a:t>
            </a:r>
            <a:r>
              <a:rPr lang="en-US" dirty="0"/>
              <a:t>a </a:t>
            </a:r>
            <a:r>
              <a:rPr lang="en-US" dirty="0">
                <a:solidFill>
                  <a:srgbClr val="C00000"/>
                </a:solidFill>
              </a:rPr>
              <a:t>diplomatic move from low to high politics</a:t>
            </a:r>
            <a:r>
              <a:rPr lang="en-US" dirty="0"/>
              <a:t> that – as the EU’s ongoing </a:t>
            </a:r>
            <a:r>
              <a:rPr lang="en-US" dirty="0">
                <a:solidFill>
                  <a:srgbClr val="C00000"/>
                </a:solidFill>
              </a:rPr>
              <a:t>difficulties</a:t>
            </a:r>
            <a:r>
              <a:rPr lang="en-US" dirty="0"/>
              <a:t> in agreeing and enforcing a </a:t>
            </a:r>
            <a:r>
              <a:rPr lang="en-US" dirty="0">
                <a:solidFill>
                  <a:srgbClr val="C00000"/>
                </a:solidFill>
              </a:rPr>
              <a:t>common response to unabated migrant arrivals</a:t>
            </a:r>
            <a:r>
              <a:rPr lang="en-US" dirty="0"/>
              <a:t> show – is not reflected in the reality of current immigration policy or crisis management. </a:t>
            </a:r>
            <a:endParaRPr lang="en-US" dirty="0" smtClean="0"/>
          </a:p>
          <a:p>
            <a:pPr marL="0" indent="0">
              <a:buNone/>
            </a:pPr>
            <a:r>
              <a:rPr lang="en-US" dirty="0" smtClean="0"/>
              <a:t>The </a:t>
            </a:r>
            <a:r>
              <a:rPr lang="en-US" dirty="0"/>
              <a:t>EU’s </a:t>
            </a:r>
            <a:r>
              <a:rPr lang="en-US" dirty="0">
                <a:solidFill>
                  <a:srgbClr val="C00000"/>
                </a:solidFill>
              </a:rPr>
              <a:t>inability </a:t>
            </a:r>
            <a:r>
              <a:rPr lang="en-US" dirty="0"/>
              <a:t>to </a:t>
            </a:r>
            <a:r>
              <a:rPr lang="en-US" dirty="0">
                <a:solidFill>
                  <a:srgbClr val="C00000"/>
                </a:solidFill>
              </a:rPr>
              <a:t>overcome</a:t>
            </a:r>
            <a:r>
              <a:rPr lang="en-US" dirty="0"/>
              <a:t> its member states’ </a:t>
            </a:r>
            <a:r>
              <a:rPr lang="en-US" dirty="0">
                <a:solidFill>
                  <a:srgbClr val="C00000"/>
                </a:solidFill>
              </a:rPr>
              <a:t>aversion to ‘burden-sharing’</a:t>
            </a:r>
            <a:r>
              <a:rPr lang="en-US" dirty="0"/>
              <a:t> and redistributing asylum seekers across its territory has been taken to indicate the exhaustion of the European integration project itself.</a:t>
            </a:r>
          </a:p>
        </p:txBody>
      </p:sp>
    </p:spTree>
    <p:extLst>
      <p:ext uri="{BB962C8B-B14F-4D97-AF65-F5344CB8AC3E}">
        <p14:creationId xmlns:p14="http://schemas.microsoft.com/office/powerpoint/2010/main" val="708176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No comprehensive European immigration policy</a:t>
            </a:r>
            <a:endParaRPr lang="en-US" sz="3200" b="1" dirty="0"/>
          </a:p>
        </p:txBody>
      </p:sp>
      <p:sp>
        <p:nvSpPr>
          <p:cNvPr id="3" name="Content Placeholder 2"/>
          <p:cNvSpPr>
            <a:spLocks noGrp="1"/>
          </p:cNvSpPr>
          <p:nvPr>
            <p:ph idx="1"/>
          </p:nvPr>
        </p:nvSpPr>
        <p:spPr/>
        <p:txBody>
          <a:bodyPr>
            <a:normAutofit/>
          </a:bodyPr>
          <a:lstStyle/>
          <a:p>
            <a:pPr marL="0" indent="0">
              <a:buNone/>
            </a:pPr>
            <a:r>
              <a:rPr lang="en-US" dirty="0"/>
              <a:t>Hence, the comprehensive European immigration policy seems to be failing to gather all member states around common decisions. Besides, the reactions of some countries to its implementation </a:t>
            </a:r>
            <a:r>
              <a:rPr lang="en-US" dirty="0">
                <a:solidFill>
                  <a:srgbClr val="C00000"/>
                </a:solidFill>
              </a:rPr>
              <a:t>completely </a:t>
            </a:r>
            <a:r>
              <a:rPr lang="en-US" dirty="0" err="1">
                <a:solidFill>
                  <a:srgbClr val="C00000"/>
                </a:solidFill>
              </a:rPr>
              <a:t>jeopardise</a:t>
            </a:r>
            <a:r>
              <a:rPr lang="en-US" dirty="0">
                <a:solidFill>
                  <a:srgbClr val="C00000"/>
                </a:solidFill>
              </a:rPr>
              <a:t> the sentiment and goal of unity and solidarity between EU members</a:t>
            </a:r>
            <a:r>
              <a:rPr lang="en-US" dirty="0" smtClean="0"/>
              <a:t>.</a:t>
            </a:r>
            <a:r>
              <a:rPr lang="en-US" dirty="0"/>
              <a:t> </a:t>
            </a:r>
          </a:p>
        </p:txBody>
      </p:sp>
    </p:spTree>
    <p:extLst>
      <p:ext uri="{BB962C8B-B14F-4D97-AF65-F5344CB8AC3E}">
        <p14:creationId xmlns:p14="http://schemas.microsoft.com/office/powerpoint/2010/main" val="24759197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200" b="1" dirty="0" smtClean="0"/>
              <a:t>EU countries with at least one right-wing populist party in government 2015</a:t>
            </a:r>
            <a:endParaRPr lang="en-US" sz="3200" b="1" dirty="0"/>
          </a:p>
        </p:txBody>
      </p:sp>
      <p:pic>
        <p:nvPicPr>
          <p:cNvPr id="1026" name="Picture 3" descr="Foto: Policy Net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6768752" cy="446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1520" y="6093296"/>
            <a:ext cx="8712968" cy="646331"/>
          </a:xfrm>
          <a:prstGeom prst="rect">
            <a:avLst/>
          </a:prstGeom>
          <a:noFill/>
        </p:spPr>
        <p:txBody>
          <a:bodyPr wrap="square" rtlCol="0">
            <a:spAutoFit/>
          </a:bodyPr>
          <a:lstStyle/>
          <a:p>
            <a:r>
              <a:rPr lang="en-US" dirty="0" smtClean="0"/>
              <a:t>Source: </a:t>
            </a:r>
            <a:r>
              <a:rPr lang="de-DE" dirty="0" err="1"/>
              <a:t>Tamás</a:t>
            </a:r>
            <a:r>
              <a:rPr lang="de-DE" dirty="0"/>
              <a:t> </a:t>
            </a:r>
            <a:r>
              <a:rPr lang="de-DE" dirty="0" smtClean="0"/>
              <a:t>Boros, 15.3.2016,</a:t>
            </a:r>
            <a:r>
              <a:rPr lang="en-US" dirty="0" smtClean="0"/>
              <a:t> http</a:t>
            </a:r>
            <a:r>
              <a:rPr lang="en-US" dirty="0"/>
              <a:t>://www.progressives-zentrum.org/populism-and-migration-challenges-for-the-left/</a:t>
            </a:r>
          </a:p>
        </p:txBody>
      </p:sp>
    </p:spTree>
    <p:extLst>
      <p:ext uri="{BB962C8B-B14F-4D97-AF65-F5344CB8AC3E}">
        <p14:creationId xmlns:p14="http://schemas.microsoft.com/office/powerpoint/2010/main" val="3140481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Brief timeline of European migration regulations I</a:t>
            </a:r>
            <a:endParaRPr lang="en-US" sz="3200" b="1" dirty="0"/>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en-US" b="1" dirty="0" smtClean="0">
                <a:solidFill>
                  <a:srgbClr val="C00000"/>
                </a:solidFill>
              </a:rPr>
              <a:t>1950 – 1960</a:t>
            </a:r>
            <a:r>
              <a:rPr lang="en-US" dirty="0" smtClean="0"/>
              <a:t>: Although it is difficult to generalize about different policies and countries, it can be argued that </a:t>
            </a:r>
            <a:r>
              <a:rPr lang="en-US" dirty="0" smtClean="0">
                <a:solidFill>
                  <a:srgbClr val="C00000"/>
                </a:solidFill>
              </a:rPr>
              <a:t>immigrants were primarily an extra workforce</a:t>
            </a:r>
            <a:r>
              <a:rPr lang="en-US" dirty="0" smtClean="0"/>
              <a:t> in most western European countries. They offered cheap and flexible workforce that did not exist in the domestic market. France, Germany, Belgium and the Netherlands used </a:t>
            </a:r>
            <a:r>
              <a:rPr lang="en-US" dirty="0" smtClean="0">
                <a:solidFill>
                  <a:srgbClr val="C00000"/>
                </a:solidFill>
              </a:rPr>
              <a:t>a permissive or even promotional migration policy</a:t>
            </a:r>
            <a:r>
              <a:rPr lang="en-US" dirty="0" smtClean="0"/>
              <a:t>.</a:t>
            </a:r>
          </a:p>
          <a:p>
            <a:r>
              <a:rPr lang="en-US" b="1" dirty="0" smtClean="0">
                <a:solidFill>
                  <a:srgbClr val="C00000"/>
                </a:solidFill>
              </a:rPr>
              <a:t>1960 -1970</a:t>
            </a:r>
            <a:r>
              <a:rPr lang="en-US" dirty="0" smtClean="0"/>
              <a:t>: immigration became increasingly a subject of </a:t>
            </a:r>
            <a:r>
              <a:rPr lang="en-US" dirty="0" smtClean="0">
                <a:solidFill>
                  <a:srgbClr val="C00000"/>
                </a:solidFill>
              </a:rPr>
              <a:t>public concern</a:t>
            </a:r>
            <a:r>
              <a:rPr lang="en-US" dirty="0" smtClean="0"/>
              <a:t>. There was a </a:t>
            </a:r>
            <a:r>
              <a:rPr lang="en-US" dirty="0" smtClean="0">
                <a:solidFill>
                  <a:srgbClr val="C00000"/>
                </a:solidFill>
              </a:rPr>
              <a:t>shift</a:t>
            </a:r>
            <a:r>
              <a:rPr lang="en-US" dirty="0" smtClean="0"/>
              <a:t> from a permissive immigration policy to </a:t>
            </a:r>
            <a:r>
              <a:rPr lang="en-US" dirty="0" smtClean="0">
                <a:solidFill>
                  <a:srgbClr val="C00000"/>
                </a:solidFill>
              </a:rPr>
              <a:t>a control-oriented, restrictive policy</a:t>
            </a:r>
            <a:r>
              <a:rPr lang="en-US" dirty="0" smtClean="0"/>
              <a:t>. However, the understanding of immigrants itself did not radically changed, they were still categorized as </a:t>
            </a:r>
            <a:r>
              <a:rPr lang="en-US" dirty="0" smtClean="0">
                <a:solidFill>
                  <a:srgbClr val="C00000"/>
                </a:solidFill>
              </a:rPr>
              <a:t>guest workers </a:t>
            </a:r>
            <a:r>
              <a:rPr lang="en-US" dirty="0" smtClean="0"/>
              <a:t>(</a:t>
            </a:r>
            <a:r>
              <a:rPr lang="en-US" dirty="0" err="1" smtClean="0"/>
              <a:t>Gastarbeiter</a:t>
            </a:r>
            <a:r>
              <a:rPr lang="en-US" dirty="0" smtClean="0"/>
              <a:t>). The restrictive policies were motivated by changes in the labor market and by a desire to protect the social and economic rights of the domestic workforce. </a:t>
            </a:r>
          </a:p>
          <a:p>
            <a:r>
              <a:rPr lang="en-US" b="1" dirty="0" smtClean="0">
                <a:solidFill>
                  <a:srgbClr val="C00000"/>
                </a:solidFill>
              </a:rPr>
              <a:t>1974</a:t>
            </a:r>
            <a:r>
              <a:rPr lang="en-US" dirty="0" smtClean="0"/>
              <a:t>: A first attempt towards a common migration policy was the adoption of the </a:t>
            </a:r>
            <a:r>
              <a:rPr lang="en-US" dirty="0" smtClean="0">
                <a:solidFill>
                  <a:srgbClr val="C00000"/>
                </a:solidFill>
              </a:rPr>
              <a:t>action programme </a:t>
            </a:r>
            <a:r>
              <a:rPr lang="en-US" dirty="0" smtClean="0"/>
              <a:t>in favor of migrant workers and their families. The interest in regulating questions of migration was connected to EC enlargement to the UK, Ireland and Denmark.</a:t>
            </a:r>
            <a:endParaRPr lang="en-US" dirty="0"/>
          </a:p>
        </p:txBody>
      </p:sp>
    </p:spTree>
    <p:extLst>
      <p:ext uri="{BB962C8B-B14F-4D97-AF65-F5344CB8AC3E}">
        <p14:creationId xmlns:p14="http://schemas.microsoft.com/office/powerpoint/2010/main" val="1855858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63" y="44624"/>
            <a:ext cx="70008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3528" y="6021288"/>
            <a:ext cx="8568952" cy="523220"/>
          </a:xfrm>
          <a:prstGeom prst="rect">
            <a:avLst/>
          </a:prstGeom>
          <a:noFill/>
        </p:spPr>
        <p:txBody>
          <a:bodyPr wrap="square" rtlCol="0">
            <a:spAutoFit/>
          </a:bodyPr>
          <a:lstStyle/>
          <a:p>
            <a:r>
              <a:rPr lang="en-US" sz="1400" b="1" dirty="0" smtClean="0"/>
              <a:t>Source</a:t>
            </a:r>
            <a:r>
              <a:rPr lang="en-US" sz="1400" dirty="0" smtClean="0"/>
              <a:t>: https</a:t>
            </a:r>
            <a:r>
              <a:rPr lang="en-US" sz="1400" dirty="0"/>
              <a:t>://www.reddit.com/r/MapPorn/comments/870ybl/farright_parties_power_in_europe_as_of_march_2018/</a:t>
            </a:r>
          </a:p>
        </p:txBody>
      </p:sp>
    </p:spTree>
    <p:extLst>
      <p:ext uri="{BB962C8B-B14F-4D97-AF65-F5344CB8AC3E}">
        <p14:creationId xmlns:p14="http://schemas.microsoft.com/office/powerpoint/2010/main" val="17208868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Support for right-wing populist parties in Europe, 2018 : europ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9808" y="188640"/>
            <a:ext cx="7022592" cy="59973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5536" y="6361583"/>
            <a:ext cx="8640960" cy="307777"/>
          </a:xfrm>
          <a:prstGeom prst="rect">
            <a:avLst/>
          </a:prstGeom>
        </p:spPr>
        <p:txBody>
          <a:bodyPr wrap="square">
            <a:spAutoFit/>
          </a:bodyPr>
          <a:lstStyle/>
          <a:p>
            <a:r>
              <a:rPr lang="en-US" sz="1400" b="1" dirty="0" smtClean="0"/>
              <a:t>Source</a:t>
            </a:r>
            <a:r>
              <a:rPr lang="en-US" sz="1400" dirty="0" smtClean="0"/>
              <a:t>: https</a:t>
            </a:r>
            <a:r>
              <a:rPr lang="en-US" sz="1400" dirty="0"/>
              <a:t>://www.reddit.com/r/europe/comments/9jou5h/support_for_rightwing_populist_parties_in_europe/</a:t>
            </a:r>
          </a:p>
        </p:txBody>
      </p:sp>
    </p:spTree>
    <p:extLst>
      <p:ext uri="{BB962C8B-B14F-4D97-AF65-F5344CB8AC3E}">
        <p14:creationId xmlns:p14="http://schemas.microsoft.com/office/powerpoint/2010/main" val="466140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pic>
        <p:nvPicPr>
          <p:cNvPr id="3" name="Picture 2"/>
          <p:cNvPicPr>
            <a:picLocks noChangeAspect="1"/>
          </p:cNvPicPr>
          <p:nvPr/>
        </p:nvPicPr>
        <p:blipFill>
          <a:blip r:embed="rId2"/>
          <a:stretch>
            <a:fillRect/>
          </a:stretch>
        </p:blipFill>
        <p:spPr>
          <a:xfrm>
            <a:off x="1922172" y="-73104"/>
            <a:ext cx="6322236" cy="6194548"/>
          </a:xfrm>
          <a:prstGeom prst="rect">
            <a:avLst/>
          </a:prstGeom>
        </p:spPr>
      </p:pic>
      <p:sp>
        <p:nvSpPr>
          <p:cNvPr id="4" name="TextBox 3"/>
          <p:cNvSpPr txBox="1"/>
          <p:nvPr/>
        </p:nvSpPr>
        <p:spPr>
          <a:xfrm>
            <a:off x="611560" y="6237312"/>
            <a:ext cx="4752528" cy="307777"/>
          </a:xfrm>
          <a:prstGeom prst="rect">
            <a:avLst/>
          </a:prstGeom>
          <a:noFill/>
        </p:spPr>
        <p:txBody>
          <a:bodyPr wrap="square" rtlCol="0">
            <a:spAutoFit/>
          </a:bodyPr>
          <a:lstStyle/>
          <a:p>
            <a:r>
              <a:rPr lang="en-US" sz="1400" b="1" dirty="0"/>
              <a:t>Source</a:t>
            </a:r>
            <a:r>
              <a:rPr lang="en-US" sz="1400" dirty="0"/>
              <a:t>: https://www.bbc.com/news/world-europe-36130006</a:t>
            </a:r>
            <a:endParaRPr lang="el-GR" sz="1400" dirty="0"/>
          </a:p>
        </p:txBody>
      </p:sp>
      <p:sp>
        <p:nvSpPr>
          <p:cNvPr id="5" name="TextBox 4"/>
          <p:cNvSpPr txBox="1"/>
          <p:nvPr/>
        </p:nvSpPr>
        <p:spPr>
          <a:xfrm>
            <a:off x="323528" y="332656"/>
            <a:ext cx="1584176" cy="584775"/>
          </a:xfrm>
          <a:prstGeom prst="rect">
            <a:avLst/>
          </a:prstGeom>
          <a:noFill/>
        </p:spPr>
        <p:txBody>
          <a:bodyPr wrap="square" rtlCol="0">
            <a:spAutoFit/>
          </a:bodyPr>
          <a:lstStyle/>
          <a:p>
            <a:r>
              <a:rPr lang="en-US" sz="3200" b="1" dirty="0" smtClean="0"/>
              <a:t>2019</a:t>
            </a:r>
            <a:endParaRPr lang="el-GR" sz="3200" b="1" dirty="0"/>
          </a:p>
        </p:txBody>
      </p:sp>
    </p:spTree>
    <p:extLst>
      <p:ext uri="{BB962C8B-B14F-4D97-AF65-F5344CB8AC3E}">
        <p14:creationId xmlns:p14="http://schemas.microsoft.com/office/powerpoint/2010/main" val="2506688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992"/>
            <a:ext cx="2592944" cy="1143000"/>
          </a:xfrm>
        </p:spPr>
        <p:txBody>
          <a:bodyPr>
            <a:normAutofit fontScale="90000"/>
          </a:bodyPr>
          <a:lstStyle/>
          <a:p>
            <a:r>
              <a:rPr lang="en-US" sz="2800" b="1" dirty="0" smtClean="0"/>
              <a:t>Rise of </a:t>
            </a:r>
            <a:r>
              <a:rPr lang="en-US" sz="2800" b="1" dirty="0" err="1" smtClean="0"/>
              <a:t>Natio-nalism</a:t>
            </a:r>
            <a:r>
              <a:rPr lang="en-US" sz="2800" b="1" dirty="0" smtClean="0"/>
              <a:t> in Europe 2023 </a:t>
            </a:r>
            <a:endParaRPr lang="el-GR" sz="2800" b="1" dirty="0"/>
          </a:p>
        </p:txBody>
      </p:sp>
      <p:pic>
        <p:nvPicPr>
          <p:cNvPr id="3" name="Picture 2" descr="The hard right is getting closer to power all over Europe"/>
          <p:cNvPicPr/>
          <p:nvPr/>
        </p:nvPicPr>
        <p:blipFill>
          <a:blip r:embed="rId2">
            <a:extLst>
              <a:ext uri="{28A0092B-C50C-407E-A947-70E740481C1C}">
                <a14:useLocalDpi xmlns:a14="http://schemas.microsoft.com/office/drawing/2010/main" val="0"/>
              </a:ext>
            </a:extLst>
          </a:blip>
          <a:srcRect/>
          <a:stretch>
            <a:fillRect/>
          </a:stretch>
        </p:blipFill>
        <p:spPr bwMode="auto">
          <a:xfrm>
            <a:off x="2700448" y="476672"/>
            <a:ext cx="5904000" cy="6300000"/>
          </a:xfrm>
          <a:prstGeom prst="rect">
            <a:avLst/>
          </a:prstGeom>
          <a:noFill/>
          <a:ln>
            <a:noFill/>
          </a:ln>
        </p:spPr>
      </p:pic>
    </p:spTree>
    <p:extLst>
      <p:ext uri="{BB962C8B-B14F-4D97-AF65-F5344CB8AC3E}">
        <p14:creationId xmlns:p14="http://schemas.microsoft.com/office/powerpoint/2010/main" val="3658216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2520280" cy="1143000"/>
          </a:xfrm>
        </p:spPr>
        <p:txBody>
          <a:bodyPr>
            <a:normAutofit fontScale="90000"/>
          </a:bodyPr>
          <a:lstStyle/>
          <a:p>
            <a:r>
              <a:rPr lang="en-US" sz="2400" b="1" dirty="0" smtClean="0"/>
              <a:t>Right wing parties in the EU before EP elections 2024</a:t>
            </a:r>
            <a:endParaRPr lang="el-GR" sz="2400" b="1" dirty="0"/>
          </a:p>
        </p:txBody>
      </p:sp>
      <p:pic>
        <p:nvPicPr>
          <p:cNvPr id="3" name="Picture 2"/>
          <p:cNvPicPr>
            <a:picLocks noChangeAspect="1"/>
          </p:cNvPicPr>
          <p:nvPr/>
        </p:nvPicPr>
        <p:blipFill>
          <a:blip r:embed="rId2"/>
          <a:stretch>
            <a:fillRect/>
          </a:stretch>
        </p:blipFill>
        <p:spPr>
          <a:xfrm>
            <a:off x="2717229" y="332656"/>
            <a:ext cx="6391275" cy="6326658"/>
          </a:xfrm>
          <a:prstGeom prst="rect">
            <a:avLst/>
          </a:prstGeom>
        </p:spPr>
      </p:pic>
      <p:sp>
        <p:nvSpPr>
          <p:cNvPr id="4" name="TextBox 3"/>
          <p:cNvSpPr txBox="1"/>
          <p:nvPr/>
        </p:nvSpPr>
        <p:spPr>
          <a:xfrm>
            <a:off x="179512" y="4149080"/>
            <a:ext cx="2304256" cy="2031325"/>
          </a:xfrm>
          <a:prstGeom prst="rect">
            <a:avLst/>
          </a:prstGeom>
          <a:noFill/>
        </p:spPr>
        <p:txBody>
          <a:bodyPr wrap="square" rtlCol="0">
            <a:spAutoFit/>
          </a:bodyPr>
          <a:lstStyle/>
          <a:p>
            <a:r>
              <a:rPr lang="en-US" sz="1400" b="1" dirty="0" smtClean="0"/>
              <a:t>Source</a:t>
            </a:r>
            <a:r>
              <a:rPr lang="en-US" sz="1400" dirty="0" smtClean="0"/>
              <a:t>: </a:t>
            </a:r>
            <a:r>
              <a:rPr lang="en-US" sz="1400" dirty="0"/>
              <a:t> </a:t>
            </a:r>
            <a:r>
              <a:rPr lang="en-US" sz="1400" b="1" dirty="0"/>
              <a:t> </a:t>
            </a:r>
            <a:r>
              <a:rPr lang="en-US" sz="1400" dirty="0"/>
              <a:t>POLITICO </a:t>
            </a:r>
            <a:r>
              <a:rPr lang="en-US" sz="1400" dirty="0" smtClean="0"/>
              <a:t>research </a:t>
            </a:r>
            <a:r>
              <a:rPr lang="en-US" sz="1400" b="1" dirty="0" smtClean="0"/>
              <a:t>Polling </a:t>
            </a:r>
            <a:r>
              <a:rPr lang="en-US" sz="1400" b="1" dirty="0"/>
              <a:t>data as of May 23, 2024. </a:t>
            </a:r>
            <a:r>
              <a:rPr lang="en-US" sz="1400" dirty="0"/>
              <a:t>https://www.politico.eu/article/mapped-europe-far-right-government-power-politics-eu-italy-finalnd-hungary-parties-elections-polling/</a:t>
            </a:r>
            <a:endParaRPr lang="el-GR" sz="1400" dirty="0"/>
          </a:p>
        </p:txBody>
      </p:sp>
    </p:spTree>
    <p:extLst>
      <p:ext uri="{BB962C8B-B14F-4D97-AF65-F5344CB8AC3E}">
        <p14:creationId xmlns:p14="http://schemas.microsoft.com/office/powerpoint/2010/main" val="1207605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496944" cy="792088"/>
          </a:xfrm>
        </p:spPr>
        <p:txBody>
          <a:bodyPr>
            <a:noAutofit/>
          </a:bodyPr>
          <a:lstStyle/>
          <a:p>
            <a:r>
              <a:rPr lang="en-US" sz="3200" b="1" dirty="0" smtClean="0"/>
              <a:t>Populism as ideology regarding EU politics </a:t>
            </a:r>
            <a:endParaRPr lang="en-US" sz="3200" b="1" dirty="0"/>
          </a:p>
        </p:txBody>
      </p:sp>
      <p:sp>
        <p:nvSpPr>
          <p:cNvPr id="3" name="Content Placeholder 2"/>
          <p:cNvSpPr>
            <a:spLocks noGrp="1"/>
          </p:cNvSpPr>
          <p:nvPr>
            <p:ph idx="1"/>
          </p:nvPr>
        </p:nvSpPr>
        <p:spPr>
          <a:xfrm>
            <a:off x="539552" y="1628800"/>
            <a:ext cx="8229600" cy="4824536"/>
          </a:xfrm>
        </p:spPr>
        <p:txBody>
          <a:bodyPr>
            <a:normAutofit fontScale="92500" lnSpcReduction="20000"/>
          </a:bodyPr>
          <a:lstStyle/>
          <a:p>
            <a:pPr marL="0" indent="0">
              <a:buNone/>
            </a:pPr>
            <a:r>
              <a:rPr lang="en-US" dirty="0"/>
              <a:t>The EU is caught in the crossfire between </a:t>
            </a:r>
            <a:endParaRPr lang="en-US" dirty="0" smtClean="0"/>
          </a:p>
          <a:p>
            <a:pPr marL="457200" lvl="1" indent="0">
              <a:buNone/>
            </a:pPr>
            <a:r>
              <a:rPr lang="en-US" b="1" i="1" dirty="0" smtClean="0">
                <a:solidFill>
                  <a:srgbClr val="C00000"/>
                </a:solidFill>
              </a:rPr>
              <a:t>nationalists</a:t>
            </a:r>
            <a:r>
              <a:rPr lang="en-US" dirty="0" smtClean="0"/>
              <a:t> </a:t>
            </a:r>
            <a:r>
              <a:rPr lang="en-US" dirty="0"/>
              <a:t>and </a:t>
            </a:r>
            <a:r>
              <a:rPr lang="en-US" b="1" i="1" dirty="0">
                <a:solidFill>
                  <a:srgbClr val="C00000"/>
                </a:solidFill>
              </a:rPr>
              <a:t>internationalists</a:t>
            </a:r>
            <a:r>
              <a:rPr lang="en-US" dirty="0"/>
              <a:t>, </a:t>
            </a:r>
            <a:endParaRPr lang="en-US" dirty="0" smtClean="0"/>
          </a:p>
          <a:p>
            <a:pPr marL="457200" lvl="1" indent="0">
              <a:buNone/>
            </a:pPr>
            <a:r>
              <a:rPr lang="en-US" b="1" i="1" dirty="0" smtClean="0">
                <a:solidFill>
                  <a:srgbClr val="C00000"/>
                </a:solidFill>
              </a:rPr>
              <a:t>populists</a:t>
            </a:r>
            <a:r>
              <a:rPr lang="en-US" dirty="0" smtClean="0"/>
              <a:t> </a:t>
            </a:r>
            <a:r>
              <a:rPr lang="en-US" dirty="0"/>
              <a:t>and </a:t>
            </a:r>
            <a:r>
              <a:rPr lang="en-US" b="1" i="1" dirty="0">
                <a:solidFill>
                  <a:srgbClr val="C00000"/>
                </a:solidFill>
              </a:rPr>
              <a:t>liberals</a:t>
            </a:r>
            <a:r>
              <a:rPr lang="en-US" dirty="0"/>
              <a:t>, </a:t>
            </a:r>
            <a:endParaRPr lang="en-US" dirty="0" smtClean="0"/>
          </a:p>
          <a:p>
            <a:pPr marL="0" indent="0">
              <a:buNone/>
            </a:pPr>
            <a:r>
              <a:rPr lang="en-US" dirty="0" smtClean="0"/>
              <a:t>in </a:t>
            </a:r>
            <a:r>
              <a:rPr lang="en-US" dirty="0"/>
              <a:t>the political battle across </a:t>
            </a:r>
            <a:r>
              <a:rPr lang="en-US" dirty="0" smtClean="0"/>
              <a:t>the future of Europe</a:t>
            </a:r>
            <a:r>
              <a:rPr lang="en-US" dirty="0"/>
              <a:t>. </a:t>
            </a:r>
            <a:endParaRPr lang="en-US" dirty="0" smtClean="0"/>
          </a:p>
          <a:p>
            <a:pPr marL="0" indent="0">
              <a:buNone/>
            </a:pPr>
            <a:endParaRPr lang="en-US" dirty="0" smtClean="0"/>
          </a:p>
          <a:p>
            <a:pPr marL="0" indent="0">
              <a:buNone/>
            </a:pPr>
            <a:r>
              <a:rPr lang="en-US" dirty="0" smtClean="0"/>
              <a:t>The </a:t>
            </a:r>
            <a:r>
              <a:rPr lang="en-US" dirty="0"/>
              <a:t>Eurozone and migration </a:t>
            </a:r>
            <a:r>
              <a:rPr lang="en-US" dirty="0" smtClean="0"/>
              <a:t>‘crises’ </a:t>
            </a:r>
            <a:r>
              <a:rPr lang="en-US" dirty="0"/>
              <a:t>have dramatically accelerated preexisting trends of </a:t>
            </a:r>
            <a:r>
              <a:rPr lang="en-US" b="1" i="1" dirty="0">
                <a:solidFill>
                  <a:srgbClr val="C00000"/>
                </a:solidFill>
              </a:rPr>
              <a:t>polarization</a:t>
            </a:r>
            <a:r>
              <a:rPr lang="en-US" dirty="0"/>
              <a:t> and </a:t>
            </a:r>
            <a:r>
              <a:rPr lang="en-US" b="1" i="1" dirty="0">
                <a:solidFill>
                  <a:srgbClr val="C00000"/>
                </a:solidFill>
              </a:rPr>
              <a:t>fragmentation</a:t>
            </a:r>
            <a:r>
              <a:rPr lang="en-US" dirty="0"/>
              <a:t>. Some long-established parties are disappearing. Anti-establishment movements </a:t>
            </a:r>
            <a:r>
              <a:rPr lang="en-US" dirty="0" smtClean="0"/>
              <a:t>and far right political parties have </a:t>
            </a:r>
            <a:r>
              <a:rPr lang="en-US" dirty="0"/>
              <a:t>been gaining support in many </a:t>
            </a:r>
            <a:r>
              <a:rPr lang="en-US" dirty="0" smtClean="0"/>
              <a:t>countries.</a:t>
            </a:r>
            <a:endParaRPr lang="en-US" dirty="0"/>
          </a:p>
          <a:p>
            <a:endParaRPr lang="en-US" dirty="0"/>
          </a:p>
        </p:txBody>
      </p:sp>
    </p:spTree>
    <p:extLst>
      <p:ext uri="{BB962C8B-B14F-4D97-AF65-F5344CB8AC3E}">
        <p14:creationId xmlns:p14="http://schemas.microsoft.com/office/powerpoint/2010/main" val="150995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Clear division of member states on immigration policy and its implications</a:t>
            </a:r>
            <a:endParaRPr lang="en-US" sz="3200" b="1"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The </a:t>
            </a:r>
            <a:r>
              <a:rPr lang="en-US" dirty="0">
                <a:solidFill>
                  <a:srgbClr val="C00000"/>
                </a:solidFill>
              </a:rPr>
              <a:t>division</a:t>
            </a:r>
            <a:r>
              <a:rPr lang="en-US" dirty="0"/>
              <a:t> of member states on immigration policy is </a:t>
            </a:r>
            <a:r>
              <a:rPr lang="en-US" dirty="0">
                <a:solidFill>
                  <a:srgbClr val="C00000"/>
                </a:solidFill>
              </a:rPr>
              <a:t>leading to significant consequences</a:t>
            </a:r>
            <a:r>
              <a:rPr lang="en-US" dirty="0"/>
              <a:t>, in a time when the Union is already facing huge difficulties, notably with </a:t>
            </a:r>
            <a:r>
              <a:rPr lang="en-US" dirty="0" err="1" smtClean="0"/>
              <a:t>Brexit</a:t>
            </a:r>
            <a:r>
              <a:rPr lang="en-US" dirty="0" smtClean="0"/>
              <a:t>, various crises </a:t>
            </a:r>
            <a:r>
              <a:rPr lang="en-US" dirty="0"/>
              <a:t>and the democratic deficit. </a:t>
            </a:r>
            <a:endParaRPr lang="en-US" dirty="0" smtClean="0"/>
          </a:p>
          <a:p>
            <a:pPr marL="0" indent="0">
              <a:buNone/>
            </a:pPr>
            <a:r>
              <a:rPr lang="en-US" dirty="0" smtClean="0"/>
              <a:t>The </a:t>
            </a:r>
            <a:r>
              <a:rPr lang="en-US" dirty="0"/>
              <a:t>migration crisis and the reactions of some member states might be </a:t>
            </a:r>
            <a:r>
              <a:rPr lang="en-US" dirty="0">
                <a:solidFill>
                  <a:srgbClr val="C00000"/>
                </a:solidFill>
              </a:rPr>
              <a:t>revealing a deeper issue related to xenophobia and </a:t>
            </a:r>
            <a:r>
              <a:rPr lang="en-US" dirty="0" smtClean="0">
                <a:solidFill>
                  <a:srgbClr val="C00000"/>
                </a:solidFill>
              </a:rPr>
              <a:t>islamophobia</a:t>
            </a:r>
            <a:r>
              <a:rPr lang="en-US" dirty="0"/>
              <a:t>. Eventually, the European Union needs to take concrete actions in order to </a:t>
            </a:r>
            <a:r>
              <a:rPr lang="en-US" dirty="0">
                <a:solidFill>
                  <a:srgbClr val="C00000"/>
                </a:solidFill>
              </a:rPr>
              <a:t>overcome this wave of non-toleration</a:t>
            </a:r>
            <a:r>
              <a:rPr lang="en-US" dirty="0"/>
              <a:t>, as it goes </a:t>
            </a:r>
            <a:r>
              <a:rPr lang="en-US" dirty="0">
                <a:solidFill>
                  <a:srgbClr val="C00000"/>
                </a:solidFill>
              </a:rPr>
              <a:t>against the values and core essence of the Union</a:t>
            </a:r>
            <a:r>
              <a:rPr lang="en-US" dirty="0"/>
              <a:t>, and call into question the coexistence of different cultures across Europe.</a:t>
            </a:r>
          </a:p>
          <a:p>
            <a:pPr marL="0" indent="0">
              <a:buNone/>
            </a:pPr>
            <a:endParaRPr lang="en-US" dirty="0"/>
          </a:p>
        </p:txBody>
      </p:sp>
    </p:spTree>
    <p:extLst>
      <p:ext uri="{BB962C8B-B14F-4D97-AF65-F5344CB8AC3E}">
        <p14:creationId xmlns:p14="http://schemas.microsoft.com/office/powerpoint/2010/main" val="17827070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338376"/>
            <a:ext cx="6347048" cy="1143000"/>
          </a:xfrm>
        </p:spPr>
        <p:txBody>
          <a:bodyPr>
            <a:normAutofit fontScale="90000"/>
          </a:bodyPr>
          <a:lstStyle/>
          <a:p>
            <a:r>
              <a:rPr lang="en-US" sz="3600" b="1" dirty="0" smtClean="0"/>
              <a:t>The weakness of a Europe: </a:t>
            </a:r>
            <a:br>
              <a:rPr lang="en-US" sz="3600" b="1" dirty="0" smtClean="0"/>
            </a:br>
            <a:r>
              <a:rPr lang="en-US" sz="3600" b="1" dirty="0" smtClean="0"/>
              <a:t>identity and cohesion </a:t>
            </a:r>
            <a:endParaRPr lang="en-US" sz="3600" b="1" dirty="0"/>
          </a:p>
        </p:txBody>
      </p:sp>
      <p:sp>
        <p:nvSpPr>
          <p:cNvPr id="3" name="Content Placeholder 2"/>
          <p:cNvSpPr>
            <a:spLocks noGrp="1"/>
          </p:cNvSpPr>
          <p:nvPr>
            <p:ph idx="1"/>
          </p:nvPr>
        </p:nvSpPr>
        <p:spPr/>
        <p:txBody>
          <a:bodyPr>
            <a:normAutofit lnSpcReduction="10000"/>
          </a:bodyPr>
          <a:lstStyle/>
          <a:p>
            <a:pPr marL="0" indent="0">
              <a:buNone/>
            </a:pPr>
            <a:r>
              <a:rPr lang="en-US" dirty="0" err="1"/>
              <a:t>Slavoj</a:t>
            </a:r>
            <a:r>
              <a:rPr lang="en-US" dirty="0"/>
              <a:t> </a:t>
            </a:r>
            <a:r>
              <a:rPr lang="en-US" dirty="0" err="1" smtClean="0"/>
              <a:t>Žižek</a:t>
            </a:r>
            <a:r>
              <a:rPr lang="en-US" dirty="0" smtClean="0"/>
              <a:t> (2016), underpin that the </a:t>
            </a:r>
            <a:r>
              <a:rPr lang="en-US" dirty="0">
                <a:solidFill>
                  <a:srgbClr val="C00000"/>
                </a:solidFill>
              </a:rPr>
              <a:t>paranoid talk </a:t>
            </a:r>
            <a:r>
              <a:rPr lang="en-US" dirty="0"/>
              <a:t>about the </a:t>
            </a:r>
            <a:r>
              <a:rPr lang="en-US" dirty="0">
                <a:solidFill>
                  <a:srgbClr val="C00000"/>
                </a:solidFill>
              </a:rPr>
              <a:t>immigrant threat</a:t>
            </a:r>
            <a:r>
              <a:rPr lang="en-US" dirty="0"/>
              <a:t> is still an </a:t>
            </a:r>
            <a:r>
              <a:rPr lang="en-US" dirty="0">
                <a:solidFill>
                  <a:srgbClr val="C00000"/>
                </a:solidFill>
              </a:rPr>
              <a:t>ideological pathology</a:t>
            </a:r>
            <a:r>
              <a:rPr lang="en-US" dirty="0"/>
              <a:t>. It tells more about us, Europeans, than about immigrants. </a:t>
            </a:r>
            <a:endParaRPr lang="en-US" dirty="0" smtClean="0"/>
          </a:p>
          <a:p>
            <a:pPr marL="0" indent="0">
              <a:buNone/>
            </a:pPr>
            <a:r>
              <a:rPr lang="en-US" dirty="0" smtClean="0"/>
              <a:t>The </a:t>
            </a:r>
            <a:r>
              <a:rPr lang="en-US" dirty="0">
                <a:solidFill>
                  <a:srgbClr val="C00000"/>
                </a:solidFill>
              </a:rPr>
              <a:t>true question </a:t>
            </a:r>
            <a:r>
              <a:rPr lang="en-US" dirty="0"/>
              <a:t>is not “are immigrants a real threat to Europe?”, but “</a:t>
            </a:r>
            <a:r>
              <a:rPr lang="en-US" b="1" dirty="0">
                <a:solidFill>
                  <a:srgbClr val="C00000"/>
                </a:solidFill>
              </a:rPr>
              <a:t>what does this obsession with the immigrant threat tell us about the weakness of Europe</a:t>
            </a:r>
            <a:r>
              <a:rPr lang="en-US" b="1" dirty="0" smtClean="0">
                <a:solidFill>
                  <a:srgbClr val="C00000"/>
                </a:solidFill>
              </a:rPr>
              <a:t>?</a:t>
            </a:r>
            <a:r>
              <a:rPr lang="en-US" dirty="0" smtClean="0"/>
              <a:t>” </a:t>
            </a:r>
          </a:p>
          <a:p>
            <a:pPr marL="0" indent="0">
              <a:buNone/>
            </a:pPr>
            <a:r>
              <a:rPr lang="en-US" sz="1900" dirty="0" smtClean="0"/>
              <a:t>(</a:t>
            </a:r>
            <a:r>
              <a:rPr lang="en-US" sz="1900" dirty="0"/>
              <a:t>https://</a:t>
            </a:r>
            <a:r>
              <a:rPr lang="en-US" sz="1900" dirty="0" smtClean="0"/>
              <a:t>www.newstatesman.com/politics/uk/2016/02/slavoj-zizek-what-our-fear-refugees-says-about-europe)</a:t>
            </a:r>
            <a:endParaRPr lang="en-US" sz="1900" dirty="0"/>
          </a:p>
        </p:txBody>
      </p:sp>
      <p:pic>
        <p:nvPicPr>
          <p:cNvPr id="7170" name="Picture 2" descr="Αποτέλεσμα εικόνας για SLAVOJ ŽIŽEK">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 y="-27384"/>
            <a:ext cx="2263140" cy="1508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7935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74638"/>
            <a:ext cx="6131024" cy="1143000"/>
          </a:xfrm>
        </p:spPr>
        <p:txBody>
          <a:bodyPr>
            <a:normAutofit/>
          </a:bodyPr>
          <a:lstStyle/>
          <a:p>
            <a:r>
              <a:rPr lang="en-US" sz="3200" b="1" dirty="0"/>
              <a:t>Are </a:t>
            </a:r>
            <a:r>
              <a:rPr lang="en-US" sz="3200" b="1" dirty="0" smtClean="0"/>
              <a:t>we still good </a:t>
            </a:r>
            <a:r>
              <a:rPr lang="en-US" sz="3200" b="1" dirty="0"/>
              <a:t>Europeans?</a:t>
            </a:r>
            <a:endParaRPr lang="en-US" sz="3200" dirty="0"/>
          </a:p>
        </p:txBody>
      </p:sp>
      <p:sp>
        <p:nvSpPr>
          <p:cNvPr id="3" name="Content Placeholder 2"/>
          <p:cNvSpPr>
            <a:spLocks noGrp="1"/>
          </p:cNvSpPr>
          <p:nvPr>
            <p:ph idx="1"/>
          </p:nvPr>
        </p:nvSpPr>
        <p:spPr>
          <a:xfrm>
            <a:off x="457200" y="1600200"/>
            <a:ext cx="8507288" cy="4997152"/>
          </a:xfrm>
        </p:spPr>
        <p:txBody>
          <a:bodyPr>
            <a:normAutofit fontScale="77500" lnSpcReduction="20000"/>
          </a:bodyPr>
          <a:lstStyle/>
          <a:p>
            <a:endParaRPr lang="en-US" dirty="0"/>
          </a:p>
          <a:p>
            <a:pPr marL="0" indent="0">
              <a:buNone/>
            </a:pPr>
            <a:r>
              <a:rPr lang="de-DE" dirty="0"/>
              <a:t>Jürgen </a:t>
            </a:r>
            <a:r>
              <a:rPr lang="de-DE" dirty="0" smtClean="0"/>
              <a:t>Habermas (</a:t>
            </a:r>
            <a:r>
              <a:rPr lang="de-DE" sz="2300" dirty="0" smtClean="0"/>
              <a:t>speech, </a:t>
            </a:r>
            <a:r>
              <a:rPr lang="en-US" sz="2300" i="1" dirty="0"/>
              <a:t>German-French Media Prize </a:t>
            </a:r>
            <a:r>
              <a:rPr lang="de-DE" sz="2300" dirty="0" smtClean="0"/>
              <a:t>6.7.2018, </a:t>
            </a:r>
            <a:r>
              <a:rPr lang="en-US" sz="2300" dirty="0"/>
              <a:t>https://www.zeit.de/kultur/2018-07/european-union-germany-challenges-loyalty-solidarity/komplettansicht</a:t>
            </a:r>
            <a:r>
              <a:rPr lang="de-DE" dirty="0" smtClean="0"/>
              <a:t>)</a:t>
            </a:r>
            <a:r>
              <a:rPr lang="en-US" dirty="0" smtClean="0"/>
              <a:t>: </a:t>
            </a:r>
          </a:p>
          <a:p>
            <a:pPr marL="0" indent="0">
              <a:buNone/>
            </a:pPr>
            <a:endParaRPr lang="en-US" dirty="0" smtClean="0"/>
          </a:p>
          <a:p>
            <a:pPr marL="0" indent="0">
              <a:buNone/>
            </a:pPr>
            <a:r>
              <a:rPr lang="en-US" dirty="0" smtClean="0"/>
              <a:t>…</a:t>
            </a:r>
            <a:r>
              <a:rPr lang="en-US" dirty="0"/>
              <a:t> </a:t>
            </a:r>
            <a:r>
              <a:rPr lang="en-US" dirty="0" smtClean="0"/>
              <a:t>Merkel </a:t>
            </a:r>
            <a:r>
              <a:rPr lang="en-US" dirty="0"/>
              <a:t>demanded joint political action on asylum </a:t>
            </a:r>
            <a:r>
              <a:rPr lang="en-US" dirty="0" smtClean="0"/>
              <a:t>policy …, </a:t>
            </a:r>
            <a:r>
              <a:rPr lang="en-US" dirty="0"/>
              <a:t>and in this context called for the "loyalty" of the EU partners. Generally, it is the boss who expects loyalty from her employees, while joint political action generally requires </a:t>
            </a:r>
            <a:r>
              <a:rPr lang="en-US" dirty="0">
                <a:solidFill>
                  <a:srgbClr val="C00000"/>
                </a:solidFill>
              </a:rPr>
              <a:t>solidarity rather than loyalty</a:t>
            </a:r>
            <a:r>
              <a:rPr lang="en-US" dirty="0"/>
              <a:t>. Depending on the constellation of interests, it is sometimes the one, sometimes the other, who must subordinate their own interests to those of the whole</a:t>
            </a:r>
            <a:r>
              <a:rPr lang="en-US" dirty="0" smtClean="0"/>
              <a:t>. …In </a:t>
            </a:r>
            <a:r>
              <a:rPr lang="en-US" dirty="0"/>
              <a:t>such cases, joint </a:t>
            </a:r>
            <a:r>
              <a:rPr lang="en-US" dirty="0">
                <a:solidFill>
                  <a:srgbClr val="C00000"/>
                </a:solidFill>
              </a:rPr>
              <a:t>political action means </a:t>
            </a:r>
            <a:r>
              <a:rPr lang="en-US" dirty="0"/>
              <a:t>that one party takes the interests of others into consideration and </a:t>
            </a:r>
            <a:r>
              <a:rPr lang="en-US" dirty="0">
                <a:solidFill>
                  <a:srgbClr val="C00000"/>
                </a:solidFill>
              </a:rPr>
              <a:t>takes on its share of responsibility for the jointly approved political resolution</a:t>
            </a:r>
            <a:r>
              <a:rPr lang="en-US" dirty="0" smtClean="0"/>
              <a:t>.</a:t>
            </a:r>
          </a:p>
        </p:txBody>
      </p:sp>
      <p:pic>
        <p:nvPicPr>
          <p:cNvPr id="6146" name="Picture 2" descr="Jürgen Haberm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 y="7"/>
            <a:ext cx="2499360" cy="140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7391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7784" y="-27384"/>
            <a:ext cx="6336704" cy="1858218"/>
          </a:xfrm>
        </p:spPr>
        <p:txBody>
          <a:bodyPr>
            <a:normAutofit fontScale="90000"/>
          </a:bodyPr>
          <a:lstStyle/>
          <a:p>
            <a:r>
              <a:rPr lang="en-US" sz="3600" b="1" dirty="0" smtClean="0"/>
              <a:t>Simply retreating </a:t>
            </a:r>
            <a:r>
              <a:rPr lang="en-US" sz="3600" b="1" dirty="0"/>
              <a:t>behind national borders is not an adequate response to the challenges of our </a:t>
            </a:r>
            <a:r>
              <a:rPr lang="en-US" sz="3600" b="1" dirty="0" smtClean="0"/>
              <a:t>time!</a:t>
            </a:r>
            <a:endParaRPr lang="en-US" sz="3600" b="1" dirty="0"/>
          </a:p>
        </p:txBody>
      </p:sp>
      <p:sp>
        <p:nvSpPr>
          <p:cNvPr id="3" name="Content Placeholder 2"/>
          <p:cNvSpPr>
            <a:spLocks noGrp="1"/>
          </p:cNvSpPr>
          <p:nvPr>
            <p:ph idx="1"/>
          </p:nvPr>
        </p:nvSpPr>
        <p:spPr>
          <a:xfrm>
            <a:off x="457200" y="1772817"/>
            <a:ext cx="8229600" cy="4896544"/>
          </a:xfrm>
        </p:spPr>
        <p:txBody>
          <a:bodyPr>
            <a:normAutofit fontScale="77500" lnSpcReduction="20000"/>
          </a:bodyPr>
          <a:lstStyle/>
          <a:p>
            <a:pPr marL="0" indent="0">
              <a:buNone/>
            </a:pPr>
            <a:r>
              <a:rPr lang="en-US" dirty="0"/>
              <a:t>Right-wing populism may feed off anti-migrant prejudice and the fears of modernization rampant in the middle class, but symptoms are not the illness itself. The underlying </a:t>
            </a:r>
            <a:r>
              <a:rPr lang="en-US" dirty="0">
                <a:solidFill>
                  <a:srgbClr val="C00000"/>
                </a:solidFill>
              </a:rPr>
              <a:t>cause of political regression </a:t>
            </a:r>
            <a:r>
              <a:rPr lang="en-US" dirty="0"/>
              <a:t>is the palpable disappointment that the EU in its current state is more than merely </a:t>
            </a:r>
            <a:r>
              <a:rPr lang="en-US" dirty="0">
                <a:solidFill>
                  <a:srgbClr val="C00000"/>
                </a:solidFill>
              </a:rPr>
              <a:t>lacking the necessary political efficacy to counteract the trends of growing social inequality </a:t>
            </a:r>
            <a:r>
              <a:rPr lang="en-US" dirty="0"/>
              <a:t>within and between its member states. …. </a:t>
            </a:r>
            <a:r>
              <a:rPr lang="en-US" dirty="0">
                <a:solidFill>
                  <a:srgbClr val="C00000"/>
                </a:solidFill>
              </a:rPr>
              <a:t>In its current condition, the </a:t>
            </a:r>
            <a:r>
              <a:rPr lang="en-US" dirty="0" smtClean="0">
                <a:solidFill>
                  <a:srgbClr val="C00000"/>
                </a:solidFill>
              </a:rPr>
              <a:t>Union </a:t>
            </a:r>
            <a:r>
              <a:rPr lang="en-US" dirty="0">
                <a:solidFill>
                  <a:srgbClr val="C00000"/>
                </a:solidFill>
              </a:rPr>
              <a:t>can only accelerate this dangerous destabilization</a:t>
            </a:r>
            <a:r>
              <a:rPr lang="en-US" dirty="0"/>
              <a:t>.</a:t>
            </a:r>
          </a:p>
          <a:p>
            <a:pPr marL="0" indent="0">
              <a:buNone/>
            </a:pPr>
            <a:endParaRPr lang="en-US" dirty="0" smtClean="0"/>
          </a:p>
          <a:p>
            <a:pPr marL="0" indent="0">
              <a:buNone/>
            </a:pPr>
            <a:r>
              <a:rPr lang="en-US" dirty="0" smtClean="0"/>
              <a:t>Today</a:t>
            </a:r>
            <a:r>
              <a:rPr lang="en-US" dirty="0"/>
              <a:t>, national populations are overwhelmed by the politically uncontrollable functional imperatives of a global capitalism that is being driven by unregulated financial markets. </a:t>
            </a:r>
            <a:r>
              <a:rPr lang="en-US" b="1" i="1" dirty="0">
                <a:solidFill>
                  <a:srgbClr val="C00000"/>
                </a:solidFill>
              </a:rPr>
              <a:t>The frightened retreat behind national borders cannot be the correct response to that challenge</a:t>
            </a:r>
            <a:r>
              <a:rPr lang="en-US" dirty="0"/>
              <a:t>.</a:t>
            </a:r>
          </a:p>
        </p:txBody>
      </p:sp>
      <p:pic>
        <p:nvPicPr>
          <p:cNvPr id="4" name="Picture 2" descr="Jürgen Haberm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 y="11324"/>
            <a:ext cx="2499360" cy="1405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97515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03232" cy="1143000"/>
          </a:xfrm>
        </p:spPr>
        <p:txBody>
          <a:bodyPr>
            <a:normAutofit/>
          </a:bodyPr>
          <a:lstStyle/>
          <a:p>
            <a:r>
              <a:rPr lang="en-US" sz="3200" b="1" dirty="0" smtClean="0"/>
              <a:t>Brief timeline of European migration regulations II</a:t>
            </a:r>
            <a:endParaRPr lang="en-US" sz="3200" b="1" dirty="0"/>
          </a:p>
        </p:txBody>
      </p:sp>
      <p:sp>
        <p:nvSpPr>
          <p:cNvPr id="3" name="Content Placeholder 2"/>
          <p:cNvSpPr>
            <a:spLocks noGrp="1"/>
          </p:cNvSpPr>
          <p:nvPr>
            <p:ph idx="1"/>
          </p:nvPr>
        </p:nvSpPr>
        <p:spPr/>
        <p:txBody>
          <a:bodyPr>
            <a:normAutofit fontScale="77500" lnSpcReduction="20000"/>
          </a:bodyPr>
          <a:lstStyle/>
          <a:p>
            <a:r>
              <a:rPr lang="en-US" dirty="0" smtClean="0">
                <a:effectLst/>
              </a:rPr>
              <a:t>Since the </a:t>
            </a:r>
            <a:r>
              <a:rPr lang="en-US" b="1" dirty="0" smtClean="0">
                <a:solidFill>
                  <a:srgbClr val="C00000"/>
                </a:solidFill>
                <a:effectLst/>
              </a:rPr>
              <a:t>mid-1980s</a:t>
            </a:r>
            <a:r>
              <a:rPr lang="en-US" dirty="0" smtClean="0">
                <a:effectLst/>
              </a:rPr>
              <a:t>, immigration has been increasingly politicized through the </a:t>
            </a:r>
            <a:r>
              <a:rPr lang="en-US" dirty="0" smtClean="0">
                <a:solidFill>
                  <a:srgbClr val="C00000"/>
                </a:solidFill>
                <a:effectLst/>
              </a:rPr>
              <a:t>question of asylum</a:t>
            </a:r>
            <a:r>
              <a:rPr lang="en-US" dirty="0" smtClean="0">
                <a:effectLst/>
              </a:rPr>
              <a:t>, or through the (con)fusion of immigration and asylum. Asylum has been politicized as </a:t>
            </a:r>
            <a:r>
              <a:rPr lang="en-US" dirty="0" smtClean="0">
                <a:solidFill>
                  <a:srgbClr val="C00000"/>
                </a:solidFill>
                <a:effectLst/>
              </a:rPr>
              <a:t>an alternative route for economic immigration in the EU</a:t>
            </a:r>
            <a:r>
              <a:rPr lang="en-US" dirty="0" smtClean="0">
                <a:effectLst/>
              </a:rPr>
              <a:t>. This </a:t>
            </a:r>
            <a:r>
              <a:rPr lang="en-US" dirty="0" smtClean="0">
                <a:solidFill>
                  <a:srgbClr val="C00000"/>
                </a:solidFill>
                <a:effectLst/>
              </a:rPr>
              <a:t>politicization</a:t>
            </a:r>
            <a:r>
              <a:rPr lang="en-US" dirty="0" smtClean="0">
                <a:effectLst/>
              </a:rPr>
              <a:t> also explains why asylum has been so easily connected to </a:t>
            </a:r>
            <a:r>
              <a:rPr lang="en-US" dirty="0" smtClean="0">
                <a:solidFill>
                  <a:srgbClr val="C00000"/>
                </a:solidFill>
                <a:effectLst/>
              </a:rPr>
              <a:t>illegal immigration</a:t>
            </a:r>
            <a:r>
              <a:rPr lang="en-US" dirty="0" smtClean="0">
                <a:effectLst/>
              </a:rPr>
              <a:t>. </a:t>
            </a:r>
          </a:p>
          <a:p>
            <a:r>
              <a:rPr lang="en-US" dirty="0" smtClean="0">
                <a:solidFill>
                  <a:srgbClr val="C00000"/>
                </a:solidFill>
                <a:effectLst/>
              </a:rPr>
              <a:t>Migration became an important issue</a:t>
            </a:r>
            <a:r>
              <a:rPr lang="en-US" dirty="0" smtClean="0">
                <a:effectLst/>
              </a:rPr>
              <a:t> in intergovernmental fora in Europe such as </a:t>
            </a:r>
            <a:r>
              <a:rPr lang="en-US" dirty="0" err="1" smtClean="0">
                <a:solidFill>
                  <a:srgbClr val="C00000"/>
                </a:solidFill>
                <a:effectLst/>
              </a:rPr>
              <a:t>Trevi</a:t>
            </a:r>
            <a:r>
              <a:rPr lang="en-US" dirty="0" smtClean="0">
                <a:effectLst/>
              </a:rPr>
              <a:t>, (Ad Hoc Group on Immigration) and the </a:t>
            </a:r>
            <a:r>
              <a:rPr lang="en-US" dirty="0" smtClean="0">
                <a:solidFill>
                  <a:srgbClr val="C00000"/>
                </a:solidFill>
                <a:effectLst/>
              </a:rPr>
              <a:t>Schengen group</a:t>
            </a:r>
            <a:r>
              <a:rPr lang="en-US" dirty="0" smtClean="0">
                <a:effectLst/>
              </a:rPr>
              <a:t>. These fora shaped the development of migration policy within the EU. </a:t>
            </a:r>
          </a:p>
          <a:p>
            <a:r>
              <a:rPr lang="en-US" b="1" dirty="0" smtClean="0">
                <a:solidFill>
                  <a:srgbClr val="C00000"/>
                </a:solidFill>
                <a:effectLst/>
              </a:rPr>
              <a:t>1992</a:t>
            </a:r>
            <a:r>
              <a:rPr lang="en-US" dirty="0" smtClean="0">
                <a:effectLst/>
              </a:rPr>
              <a:t>: The </a:t>
            </a:r>
            <a:r>
              <a:rPr lang="en-US" dirty="0" smtClean="0">
                <a:solidFill>
                  <a:srgbClr val="C00000"/>
                </a:solidFill>
                <a:effectLst/>
              </a:rPr>
              <a:t>Treaty on European Union</a:t>
            </a:r>
            <a:r>
              <a:rPr lang="en-US" dirty="0" smtClean="0">
                <a:effectLst/>
              </a:rPr>
              <a:t> introduced a </a:t>
            </a:r>
            <a:r>
              <a:rPr lang="en-US" dirty="0" smtClean="0">
                <a:solidFill>
                  <a:srgbClr val="C00000"/>
                </a:solidFill>
                <a:effectLst/>
              </a:rPr>
              <a:t>Third Pillar on Justice and Home Affairs</a:t>
            </a:r>
            <a:r>
              <a:rPr lang="en-US" dirty="0" smtClean="0">
                <a:effectLst/>
              </a:rPr>
              <a:t> in which migration was an explicit subject of </a:t>
            </a:r>
            <a:r>
              <a:rPr lang="en-US" dirty="0" smtClean="0">
                <a:solidFill>
                  <a:srgbClr val="C00000"/>
                </a:solidFill>
                <a:effectLst/>
              </a:rPr>
              <a:t>intergovernmental regulation </a:t>
            </a:r>
            <a:r>
              <a:rPr lang="en-US" dirty="0" smtClean="0">
                <a:effectLst/>
              </a:rPr>
              <a:t>within the EU.</a:t>
            </a:r>
          </a:p>
          <a:p>
            <a:endParaRPr lang="en-US" dirty="0" smtClean="0">
              <a:effectLst/>
            </a:endParaRPr>
          </a:p>
          <a:p>
            <a:endParaRPr lang="en-US"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31076974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8104" y="274638"/>
            <a:ext cx="3178696" cy="2290266"/>
          </a:xfrm>
        </p:spPr>
        <p:txBody>
          <a:bodyPr>
            <a:normAutofit/>
          </a:bodyPr>
          <a:lstStyle/>
          <a:p>
            <a:r>
              <a:rPr lang="en-US" sz="3600" b="1" dirty="0" smtClean="0">
                <a:solidFill>
                  <a:srgbClr val="002060"/>
                </a:solidFill>
              </a:rPr>
              <a:t>Former refugees now migrants</a:t>
            </a:r>
            <a:endParaRPr lang="en-US" sz="3600" b="1" dirty="0">
              <a:solidFill>
                <a:srgbClr val="002060"/>
              </a:solidFill>
            </a:endParaRPr>
          </a:p>
        </p:txBody>
      </p:sp>
      <p:pic>
        <p:nvPicPr>
          <p:cNvPr id="1026" name="Picture 1" descr="https://static01.nyt.com/newsgraphics/2018/06/26/europe-migration-drop/assets/images/budapest-2015-01-640_x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27384"/>
            <a:ext cx="5266944" cy="350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descr="https://static01.nyt.com/newsgraphics/2018/06/26/europe-migration-drop/assets/images/budapest-2018-01-640_x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3568" y="3375460"/>
            <a:ext cx="5266944" cy="3509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95536" y="4077072"/>
            <a:ext cx="3168352" cy="1938992"/>
          </a:xfrm>
          <a:prstGeom prst="rect">
            <a:avLst/>
          </a:prstGeom>
          <a:noFill/>
        </p:spPr>
        <p:txBody>
          <a:bodyPr wrap="square" rtlCol="0">
            <a:spAutoFit/>
          </a:bodyPr>
          <a:lstStyle/>
          <a:p>
            <a:r>
              <a:rPr lang="en-US" sz="2400" dirty="0"/>
              <a:t>Refugee families camped in central Budapest, Hungary, in 2015. The same location </a:t>
            </a:r>
            <a:r>
              <a:rPr lang="en-US" sz="2400" dirty="0" smtClean="0"/>
              <a:t>in June 2018.</a:t>
            </a:r>
            <a:endParaRPr lang="en-US" sz="2400" dirty="0"/>
          </a:p>
        </p:txBody>
      </p:sp>
    </p:spTree>
    <p:extLst>
      <p:ext uri="{BB962C8B-B14F-4D97-AF65-F5344CB8AC3E}">
        <p14:creationId xmlns:p14="http://schemas.microsoft.com/office/powerpoint/2010/main" val="2333157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614"/>
            <a:ext cx="8229600" cy="634082"/>
          </a:xfrm>
        </p:spPr>
        <p:txBody>
          <a:bodyPr>
            <a:normAutofit/>
          </a:bodyPr>
          <a:lstStyle/>
          <a:p>
            <a:r>
              <a:rPr lang="en-US" sz="3200" b="1" dirty="0" smtClean="0"/>
              <a:t>Dublin Convention – Refugee policy</a:t>
            </a:r>
            <a:endParaRPr lang="en-US" sz="3200" b="1" dirty="0"/>
          </a:p>
        </p:txBody>
      </p:sp>
      <p:sp>
        <p:nvSpPr>
          <p:cNvPr id="3" name="Content Placeholder 2"/>
          <p:cNvSpPr>
            <a:spLocks noGrp="1"/>
          </p:cNvSpPr>
          <p:nvPr>
            <p:ph idx="1"/>
          </p:nvPr>
        </p:nvSpPr>
        <p:spPr>
          <a:xfrm>
            <a:off x="251520" y="1124744"/>
            <a:ext cx="8784976" cy="5184576"/>
          </a:xfrm>
        </p:spPr>
        <p:txBody>
          <a:bodyPr>
            <a:noAutofit/>
          </a:bodyPr>
          <a:lstStyle/>
          <a:p>
            <a:r>
              <a:rPr lang="en-US" sz="2400" b="1" dirty="0" smtClean="0">
                <a:solidFill>
                  <a:srgbClr val="C00000"/>
                </a:solidFill>
              </a:rPr>
              <a:t>1997:</a:t>
            </a:r>
            <a:r>
              <a:rPr lang="en-US" sz="2400" b="1" dirty="0">
                <a:solidFill>
                  <a:srgbClr val="C00000"/>
                </a:solidFill>
              </a:rPr>
              <a:t> Dublin Convention</a:t>
            </a:r>
            <a:r>
              <a:rPr lang="en-US" sz="2400" dirty="0"/>
              <a:t>, </a:t>
            </a:r>
            <a:r>
              <a:rPr lang="en-US" sz="2400" dirty="0" smtClean="0"/>
              <a:t>came </a:t>
            </a:r>
            <a:r>
              <a:rPr lang="en-US" sz="2400" dirty="0"/>
              <a:t>into force on </a:t>
            </a:r>
            <a:r>
              <a:rPr lang="en-US" sz="2400" dirty="0" smtClean="0">
                <a:solidFill>
                  <a:srgbClr val="C00000"/>
                </a:solidFill>
              </a:rPr>
              <a:t>September </a:t>
            </a:r>
            <a:r>
              <a:rPr lang="en-US" sz="2400" dirty="0">
                <a:solidFill>
                  <a:srgbClr val="C00000"/>
                </a:solidFill>
              </a:rPr>
              <a:t>1997</a:t>
            </a:r>
            <a:r>
              <a:rPr lang="en-US" sz="2400" dirty="0"/>
              <a:t> for the first </a:t>
            </a:r>
            <a:r>
              <a:rPr lang="en-US" sz="2400" dirty="0" smtClean="0"/>
              <a:t>twelve signatories. The Dublin Convention is a piece of </a:t>
            </a:r>
            <a:r>
              <a:rPr lang="en-US" sz="2400" dirty="0" smtClean="0">
                <a:solidFill>
                  <a:srgbClr val="C00000"/>
                </a:solidFill>
              </a:rPr>
              <a:t>European law</a:t>
            </a:r>
            <a:r>
              <a:rPr lang="en-US" sz="2400" dirty="0" smtClean="0"/>
              <a:t> that has two main aims: to </a:t>
            </a:r>
            <a:r>
              <a:rPr lang="en-US" sz="2400" dirty="0" smtClean="0">
                <a:solidFill>
                  <a:srgbClr val="C00000"/>
                </a:solidFill>
              </a:rPr>
              <a:t>establish a common framework</a:t>
            </a:r>
            <a:r>
              <a:rPr lang="en-US" sz="2400" dirty="0" smtClean="0"/>
              <a:t> for determining </a:t>
            </a:r>
            <a:r>
              <a:rPr lang="en-US" sz="2400" dirty="0" smtClean="0">
                <a:solidFill>
                  <a:srgbClr val="C00000"/>
                </a:solidFill>
              </a:rPr>
              <a:t>which country</a:t>
            </a:r>
            <a:r>
              <a:rPr lang="en-US" sz="2400" dirty="0" smtClean="0"/>
              <a:t> in the European Union </a:t>
            </a:r>
            <a:r>
              <a:rPr lang="en-US" sz="2400" dirty="0" smtClean="0">
                <a:solidFill>
                  <a:srgbClr val="C00000"/>
                </a:solidFill>
              </a:rPr>
              <a:t>decides an asylum seeker’s application</a:t>
            </a:r>
            <a:r>
              <a:rPr lang="en-US" sz="2400" dirty="0" smtClean="0"/>
              <a:t> and to ensure that </a:t>
            </a:r>
            <a:r>
              <a:rPr lang="en-US" sz="2400" dirty="0" smtClean="0">
                <a:solidFill>
                  <a:srgbClr val="C00000"/>
                </a:solidFill>
              </a:rPr>
              <a:t>only one member state should process each asylum application</a:t>
            </a:r>
            <a:r>
              <a:rPr lang="en-US" sz="2400" dirty="0" smtClean="0"/>
              <a:t>. </a:t>
            </a:r>
            <a:r>
              <a:rPr lang="en-US" sz="2400" dirty="0" smtClean="0">
                <a:effectLst/>
              </a:rPr>
              <a:t>Common regulations on migration in western Europe have emphasized the need for restrictions of population flows. The Dublin Convention limits the ability of states to pass the buck in the case of application for asylum. It sets out </a:t>
            </a:r>
            <a:r>
              <a:rPr lang="en-US" sz="2400" dirty="0" smtClean="0">
                <a:solidFill>
                  <a:srgbClr val="C00000"/>
                </a:solidFill>
                <a:effectLst/>
              </a:rPr>
              <a:t>criteria</a:t>
            </a:r>
            <a:r>
              <a:rPr lang="en-US" sz="2400" dirty="0" smtClean="0">
                <a:effectLst/>
              </a:rPr>
              <a:t> – for example, place of application and family links – determining </a:t>
            </a:r>
            <a:r>
              <a:rPr lang="en-US" sz="2400" dirty="0" smtClean="0">
                <a:solidFill>
                  <a:srgbClr val="C00000"/>
                </a:solidFill>
                <a:effectLst/>
              </a:rPr>
              <a:t>the state that must process the asylum application</a:t>
            </a:r>
            <a:r>
              <a:rPr lang="en-US" sz="2400" dirty="0" smtClean="0">
                <a:effectLst/>
              </a:rPr>
              <a:t>. In a way the convention improves the situation for the asylum-seeker. </a:t>
            </a:r>
          </a:p>
        </p:txBody>
      </p:sp>
    </p:spTree>
    <p:extLst>
      <p:ext uri="{BB962C8B-B14F-4D97-AF65-F5344CB8AC3E}">
        <p14:creationId xmlns:p14="http://schemas.microsoft.com/office/powerpoint/2010/main" val="310981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Dublin Regulation </a:t>
            </a:r>
            <a:r>
              <a:rPr lang="en-US" b="1" dirty="0" smtClean="0"/>
              <a:t>I </a:t>
            </a:r>
            <a:r>
              <a:rPr lang="en-US" b="1" dirty="0"/>
              <a:t>– Refugee policy</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solidFill>
                  <a:srgbClr val="C00000"/>
                </a:solidFill>
              </a:rPr>
              <a:t>2003: </a:t>
            </a:r>
            <a:r>
              <a:rPr lang="en-US" dirty="0">
                <a:solidFill>
                  <a:srgbClr val="C00000"/>
                </a:solidFill>
              </a:rPr>
              <a:t>The </a:t>
            </a:r>
            <a:r>
              <a:rPr lang="en-US" b="1" dirty="0">
                <a:solidFill>
                  <a:srgbClr val="C00000"/>
                </a:solidFill>
              </a:rPr>
              <a:t>Dublin II Regulation</a:t>
            </a:r>
            <a:r>
              <a:rPr lang="en-US" dirty="0"/>
              <a:t> was replacing the </a:t>
            </a:r>
            <a:r>
              <a:rPr lang="en-US" b="1" dirty="0"/>
              <a:t>Dublin Convention</a:t>
            </a:r>
            <a:r>
              <a:rPr lang="en-US" dirty="0"/>
              <a:t> in all EU member states except Denmark. It  determines </a:t>
            </a:r>
            <a:r>
              <a:rPr lang="en-US" dirty="0">
                <a:solidFill>
                  <a:srgbClr val="C00000"/>
                </a:solidFill>
              </a:rPr>
              <a:t>which EU Member state is responsible for the examination of applications  from asylum seekers</a:t>
            </a:r>
            <a:r>
              <a:rPr lang="en-US" dirty="0"/>
              <a:t> seeking international protection within the EU under the Geneva Convention and the EU Qualification Directive. It is the cornerstone of the Dublin System, which consists of the </a:t>
            </a:r>
            <a:r>
              <a:rPr lang="en-US" dirty="0">
                <a:solidFill>
                  <a:srgbClr val="C00000"/>
                </a:solidFill>
              </a:rPr>
              <a:t>Dublin Regulation</a:t>
            </a:r>
            <a:r>
              <a:rPr lang="en-US" dirty="0"/>
              <a:t> and the </a:t>
            </a:r>
            <a:r>
              <a:rPr lang="en-US" dirty="0">
                <a:solidFill>
                  <a:srgbClr val="C00000"/>
                </a:solidFill>
              </a:rPr>
              <a:t>EURODAC Regulation</a:t>
            </a:r>
            <a:r>
              <a:rPr lang="en-US" dirty="0"/>
              <a:t>, which establishes a </a:t>
            </a:r>
            <a:r>
              <a:rPr lang="en-US" dirty="0">
                <a:solidFill>
                  <a:srgbClr val="C00000"/>
                </a:solidFill>
              </a:rPr>
              <a:t>Europe-wide fingerprinting database</a:t>
            </a:r>
            <a:r>
              <a:rPr lang="en-US" dirty="0"/>
              <a:t> for unauthorized entrants to the EU.</a:t>
            </a:r>
          </a:p>
          <a:p>
            <a:r>
              <a:rPr lang="en-US" dirty="0"/>
              <a:t>The vast majority of </a:t>
            </a:r>
            <a:r>
              <a:rPr lang="en-US" dirty="0" smtClean="0">
                <a:solidFill>
                  <a:srgbClr val="C00000"/>
                </a:solidFill>
              </a:rPr>
              <a:t>“illegal” </a:t>
            </a:r>
            <a:r>
              <a:rPr lang="en-US" dirty="0">
                <a:solidFill>
                  <a:srgbClr val="C00000"/>
                </a:solidFill>
              </a:rPr>
              <a:t>immigrants </a:t>
            </a:r>
            <a:r>
              <a:rPr lang="en-US" dirty="0"/>
              <a:t>or asylum seekers enter Europe through countries like Greece, Malta, Italy and Spain. Some of them are too small (Malta), or economically too weak at the moment (Greece) to deal with the sheer numbers of immigrants on their own. </a:t>
            </a:r>
            <a:r>
              <a:rPr lang="en-US" dirty="0" smtClean="0">
                <a:solidFill>
                  <a:srgbClr val="C00000"/>
                </a:solidFill>
              </a:rPr>
              <a:t>However, Central and North EU countries make </a:t>
            </a:r>
            <a:r>
              <a:rPr lang="en-US" dirty="0">
                <a:solidFill>
                  <a:srgbClr val="C00000"/>
                </a:solidFill>
              </a:rPr>
              <a:t>it very difficult for countries on the borders of Europe to deal with the problem, plus they criticize them for any failure or mishandling.</a:t>
            </a:r>
          </a:p>
          <a:p>
            <a:endParaRPr lang="en-US" dirty="0"/>
          </a:p>
        </p:txBody>
      </p:sp>
    </p:spTree>
    <p:extLst>
      <p:ext uri="{BB962C8B-B14F-4D97-AF65-F5344CB8AC3E}">
        <p14:creationId xmlns:p14="http://schemas.microsoft.com/office/powerpoint/2010/main" val="302965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200" b="1" dirty="0"/>
              <a:t>Dublin Regulation I</a:t>
            </a:r>
            <a:r>
              <a:rPr lang="en-US" sz="3200" b="1" dirty="0" smtClean="0"/>
              <a:t>II </a:t>
            </a:r>
            <a:r>
              <a:rPr lang="en-US" sz="3200" b="1" dirty="0"/>
              <a:t>– Refugee policy</a:t>
            </a:r>
          </a:p>
        </p:txBody>
      </p:sp>
      <p:sp>
        <p:nvSpPr>
          <p:cNvPr id="3" name="Content Placeholder 2"/>
          <p:cNvSpPr>
            <a:spLocks noGrp="1"/>
          </p:cNvSpPr>
          <p:nvPr>
            <p:ph idx="1"/>
          </p:nvPr>
        </p:nvSpPr>
        <p:spPr>
          <a:xfrm>
            <a:off x="457200" y="1340768"/>
            <a:ext cx="8507288" cy="5400600"/>
          </a:xfrm>
        </p:spPr>
        <p:txBody>
          <a:bodyPr>
            <a:normAutofit fontScale="77500" lnSpcReduction="20000"/>
          </a:bodyPr>
          <a:lstStyle/>
          <a:p>
            <a:pPr marL="0" indent="0">
              <a:buNone/>
            </a:pPr>
            <a:r>
              <a:rPr lang="en-US" dirty="0"/>
              <a:t>The </a:t>
            </a:r>
            <a:r>
              <a:rPr lang="en-US" b="1" dirty="0">
                <a:solidFill>
                  <a:srgbClr val="C00000"/>
                </a:solidFill>
              </a:rPr>
              <a:t>Dublin III Regulation</a:t>
            </a:r>
            <a:r>
              <a:rPr lang="en-US" dirty="0"/>
              <a:t> (No. 604/2013) was approved in </a:t>
            </a:r>
            <a:r>
              <a:rPr lang="en-US" b="1" dirty="0">
                <a:solidFill>
                  <a:srgbClr val="C00000"/>
                </a:solidFill>
              </a:rPr>
              <a:t>June</a:t>
            </a:r>
            <a:r>
              <a:rPr lang="en-US" dirty="0">
                <a:solidFill>
                  <a:srgbClr val="C00000"/>
                </a:solidFill>
              </a:rPr>
              <a:t> </a:t>
            </a:r>
            <a:r>
              <a:rPr lang="en-US" b="1" dirty="0">
                <a:solidFill>
                  <a:srgbClr val="C00000"/>
                </a:solidFill>
              </a:rPr>
              <a:t>2013</a:t>
            </a:r>
            <a:r>
              <a:rPr lang="en-US" dirty="0"/>
              <a:t>, replacing the Dublin II Regulation, and applies to all member states except Denmark.</a:t>
            </a:r>
          </a:p>
          <a:p>
            <a:pPr marL="0" indent="0">
              <a:buNone/>
            </a:pPr>
            <a:r>
              <a:rPr lang="en-US" dirty="0" smtClean="0"/>
              <a:t>Under </a:t>
            </a:r>
            <a:r>
              <a:rPr lang="en-US" dirty="0"/>
              <a:t>the Dublin Regulation, an </a:t>
            </a:r>
            <a:r>
              <a:rPr lang="en-US" b="1" dirty="0">
                <a:solidFill>
                  <a:srgbClr val="C00000"/>
                </a:solidFill>
              </a:rPr>
              <a:t>asylum seeker </a:t>
            </a:r>
            <a:r>
              <a:rPr lang="en-US" dirty="0"/>
              <a:t>has to apply for asylum </a:t>
            </a:r>
            <a:r>
              <a:rPr lang="en-US" b="1" dirty="0">
                <a:solidFill>
                  <a:srgbClr val="C00000"/>
                </a:solidFill>
              </a:rPr>
              <a:t>in the first EU country </a:t>
            </a:r>
            <a:r>
              <a:rPr lang="en-US" b="1" dirty="0" smtClean="0">
                <a:solidFill>
                  <a:srgbClr val="C00000"/>
                </a:solidFill>
              </a:rPr>
              <a:t>he/she enters</a:t>
            </a:r>
            <a:r>
              <a:rPr lang="en-US" dirty="0" smtClean="0"/>
              <a:t>, </a:t>
            </a:r>
            <a:r>
              <a:rPr lang="en-US" dirty="0"/>
              <a:t>and, if </a:t>
            </a:r>
            <a:r>
              <a:rPr lang="en-US" dirty="0" smtClean="0"/>
              <a:t>he/she </a:t>
            </a:r>
            <a:r>
              <a:rPr lang="en-US" dirty="0"/>
              <a:t>cross borders to another country after being fingerprinted, </a:t>
            </a:r>
            <a:r>
              <a:rPr lang="en-US" dirty="0" smtClean="0"/>
              <a:t>he/she </a:t>
            </a:r>
            <a:r>
              <a:rPr lang="en-US" dirty="0"/>
              <a:t>can be returned to the former. </a:t>
            </a:r>
            <a:endParaRPr lang="en-US" dirty="0" smtClean="0"/>
          </a:p>
          <a:p>
            <a:pPr marL="0" indent="0">
              <a:buNone/>
            </a:pPr>
            <a:r>
              <a:rPr lang="en-US" dirty="0" smtClean="0"/>
              <a:t>During </a:t>
            </a:r>
            <a:r>
              <a:rPr lang="en-US" dirty="0"/>
              <a:t>the 2015 European refugee and migrant crisis, </a:t>
            </a:r>
            <a:r>
              <a:rPr lang="en-US" dirty="0">
                <a:solidFill>
                  <a:srgbClr val="C00000"/>
                </a:solidFill>
              </a:rPr>
              <a:t>Hungary</a:t>
            </a:r>
            <a:r>
              <a:rPr lang="en-US" dirty="0"/>
              <a:t> became overburdened by asylum applications to the point that it stopped on </a:t>
            </a:r>
            <a:r>
              <a:rPr lang="en-US" b="1" dirty="0">
                <a:solidFill>
                  <a:srgbClr val="C00000"/>
                </a:solidFill>
              </a:rPr>
              <a:t>23 June 2015 </a:t>
            </a:r>
            <a:r>
              <a:rPr lang="en-US" dirty="0"/>
              <a:t>receiving back its applicants who later crossed the borders to other EU countries and were detained there</a:t>
            </a:r>
            <a:r>
              <a:rPr lang="en-US" dirty="0" smtClean="0"/>
              <a:t>.</a:t>
            </a:r>
            <a:r>
              <a:rPr lang="en-US" baseline="30000" dirty="0" smtClean="0"/>
              <a:t> </a:t>
            </a:r>
          </a:p>
          <a:p>
            <a:pPr marL="0" indent="0">
              <a:buNone/>
            </a:pPr>
            <a:r>
              <a:rPr lang="en-US" dirty="0"/>
              <a:t> </a:t>
            </a:r>
            <a:r>
              <a:rPr lang="en-US" dirty="0" smtClean="0"/>
              <a:t>On </a:t>
            </a:r>
            <a:r>
              <a:rPr lang="en-US" b="1" dirty="0">
                <a:solidFill>
                  <a:srgbClr val="C00000"/>
                </a:solidFill>
              </a:rPr>
              <a:t>24 August 2015</a:t>
            </a:r>
            <a:r>
              <a:rPr lang="en-US" dirty="0"/>
              <a:t>, </a:t>
            </a:r>
            <a:r>
              <a:rPr lang="en-US" dirty="0">
                <a:solidFill>
                  <a:srgbClr val="C00000"/>
                </a:solidFill>
              </a:rPr>
              <a:t>Germany</a:t>
            </a:r>
            <a:r>
              <a:rPr lang="en-US" dirty="0"/>
              <a:t> decided to make use of the "sovereignty clause" to voluntarily assume responsibility for processing Syrian asylum applications for which it is not otherwise responsible under the criteria of the Regulation.</a:t>
            </a:r>
            <a:r>
              <a:rPr lang="en-US" baseline="30000" dirty="0"/>
              <a:t> </a:t>
            </a:r>
            <a:endParaRPr lang="en-US" dirty="0" smtClean="0"/>
          </a:p>
        </p:txBody>
      </p:sp>
    </p:spTree>
    <p:extLst>
      <p:ext uri="{BB962C8B-B14F-4D97-AF65-F5344CB8AC3E}">
        <p14:creationId xmlns:p14="http://schemas.microsoft.com/office/powerpoint/2010/main" val="1978110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4000" dirty="0">
                <a:solidFill>
                  <a:srgbClr val="002060"/>
                </a:solidFill>
              </a:rPr>
              <a:t>Eastern Mediterranean Route</a:t>
            </a:r>
          </a:p>
        </p:txBody>
      </p:sp>
      <p:pic>
        <p:nvPicPr>
          <p:cNvPr id="5122" name="Picture 1" descr="http://news.nationalgeographic.com/content/dam/news/rights-exempt/nat-geo-staff-graphics-illustrations/2015/09/Syrian_Migrant_Routes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52736"/>
            <a:ext cx="7848872" cy="5153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683568" y="6237312"/>
            <a:ext cx="8352928" cy="738664"/>
          </a:xfrm>
          <a:prstGeom prst="rect">
            <a:avLst/>
          </a:prstGeom>
          <a:noFill/>
        </p:spPr>
        <p:txBody>
          <a:bodyPr wrap="square" rtlCol="0">
            <a:spAutoFit/>
          </a:bodyPr>
          <a:lstStyle/>
          <a:p>
            <a:r>
              <a:rPr lang="en-US" sz="1400" b="1" i="1" dirty="0" smtClean="0"/>
              <a:t>Source</a:t>
            </a:r>
            <a:r>
              <a:rPr lang="en-US" sz="1400" dirty="0" smtClean="0"/>
              <a:t>: </a:t>
            </a:r>
            <a:r>
              <a:rPr lang="en-US" sz="1400" dirty="0"/>
              <a:t>http://news.nationalgeographic.com/2015/09/150919-data-points-refugees-migrants-maps-human-migrations-syria-world/</a:t>
            </a:r>
          </a:p>
          <a:p>
            <a:r>
              <a:rPr lang="en-US" sz="1400" dirty="0" smtClean="0"/>
              <a:t> </a:t>
            </a:r>
            <a:endParaRPr lang="en-US" sz="1400" dirty="0"/>
          </a:p>
        </p:txBody>
      </p:sp>
    </p:spTree>
    <p:extLst>
      <p:ext uri="{BB962C8B-B14F-4D97-AF65-F5344CB8AC3E}">
        <p14:creationId xmlns:p14="http://schemas.microsoft.com/office/powerpoint/2010/main" val="3240949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2204</TotalTime>
  <Words>3594</Words>
  <Application>Microsoft Office PowerPoint</Application>
  <PresentationFormat>On-screen Show (4:3)</PresentationFormat>
  <Paragraphs>179</Paragraphs>
  <Slides>50</Slides>
  <Notes>1</Notes>
  <HiddenSlides>1</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Refugee / Migration Flows Old and New Media</vt:lpstr>
      <vt:lpstr>Content of this presentation</vt:lpstr>
      <vt:lpstr>Development of common migration policy in the EU</vt:lpstr>
      <vt:lpstr>Brief timeline of European migration regulations I</vt:lpstr>
      <vt:lpstr>Brief timeline of European migration regulations II</vt:lpstr>
      <vt:lpstr>Dublin Convention – Refugee policy</vt:lpstr>
      <vt:lpstr>Dublin Regulation I – Refugee policy</vt:lpstr>
      <vt:lpstr>Dublin Regulation III – Refugee policy</vt:lpstr>
      <vt:lpstr>Eastern Mediterranean Route</vt:lpstr>
      <vt:lpstr>Refugees and asylum seekers at the end of 2015</vt:lpstr>
      <vt:lpstr>EU immigration policy based on solidarity?</vt:lpstr>
      <vt:lpstr>EU SOLIDARITY CLAUSE</vt:lpstr>
      <vt:lpstr>EU migration policy based on solidarity?</vt:lpstr>
      <vt:lpstr>EU migration policy based on solidarity?</vt:lpstr>
      <vt:lpstr>Closing boarders to Europe</vt:lpstr>
      <vt:lpstr>Open the boarders! Deadly desperate…</vt:lpstr>
      <vt:lpstr>The EU –Turkey agreement nine months later (The Guardian 8.12.2016)</vt:lpstr>
      <vt:lpstr>Unaccompanied minors</vt:lpstr>
      <vt:lpstr>Lost in Europe: Migrant and refugee children missing in Europe (2021)</vt:lpstr>
      <vt:lpstr>PowerPoint Presentation</vt:lpstr>
      <vt:lpstr>EU: Development of common migration policy</vt:lpstr>
      <vt:lpstr>Fortress Europe. Open or closed borders?</vt:lpstr>
      <vt:lpstr>EU common measures on COVID-19 pandemic concerning immigration</vt:lpstr>
      <vt:lpstr>EU solidarity and cohesion at stake?</vt:lpstr>
      <vt:lpstr>UNHCR chief Filippo Grandi: EU won’t solve migration crisis without restoring solidarity</vt:lpstr>
      <vt:lpstr>Solidarity is the glue that keeps our Union together</vt:lpstr>
      <vt:lpstr>Attempts to develop a relocation scheme accepted by all EU member states</vt:lpstr>
      <vt:lpstr>Attempts to develop a relocation scheme accepted by all EU member states</vt:lpstr>
      <vt:lpstr>Solidarity discourse in the refugee crisis </vt:lpstr>
      <vt:lpstr>The rise of extreme-right parties in the EU and   immigration issues</vt:lpstr>
      <vt:lpstr>The rise of extreme-right parties</vt:lpstr>
      <vt:lpstr>A right wing party shift in 2014 EP elections</vt:lpstr>
      <vt:lpstr>European Parliament seats distribution 2019-2024 and 2024-2029</vt:lpstr>
      <vt:lpstr>European Parliament seats distribution 2019-2024 and 2024-2029</vt:lpstr>
      <vt:lpstr>Eurozone’s deep aversion to populism</vt:lpstr>
      <vt:lpstr>EU a community of shared values?</vt:lpstr>
      <vt:lpstr>EU’s inability to overcome ‘burden-sharing’</vt:lpstr>
      <vt:lpstr>No comprehensive European immigration policy</vt:lpstr>
      <vt:lpstr>EU countries with at least one right-wing populist party in government 2015</vt:lpstr>
      <vt:lpstr>PowerPoint Presentation</vt:lpstr>
      <vt:lpstr>PowerPoint Presentation</vt:lpstr>
      <vt:lpstr>PowerPoint Presentation</vt:lpstr>
      <vt:lpstr>Rise of Natio-nalism in Europe 2023 </vt:lpstr>
      <vt:lpstr>Right wing parties in the EU before EP elections 2024</vt:lpstr>
      <vt:lpstr>Populism as ideology regarding EU politics </vt:lpstr>
      <vt:lpstr>Clear division of member states on immigration policy and its implications</vt:lpstr>
      <vt:lpstr>The weakness of a Europe:  identity and cohesion </vt:lpstr>
      <vt:lpstr>Are we still good Europeans?</vt:lpstr>
      <vt:lpstr>Simply retreating behind national borders is not an adequate response to the challenges of our time!</vt:lpstr>
      <vt:lpstr>Former refugees now migrants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Refugee / Migration Flows Old and New Media</dc:title>
  <dc:creator>Roy</dc:creator>
  <cp:lastModifiedBy>Roy</cp:lastModifiedBy>
  <cp:revision>64</cp:revision>
  <cp:lastPrinted>2019-11-01T13:32:10Z</cp:lastPrinted>
  <dcterms:created xsi:type="dcterms:W3CDTF">2019-10-29T10:02:38Z</dcterms:created>
  <dcterms:modified xsi:type="dcterms:W3CDTF">2025-10-31T12:01:10Z</dcterms:modified>
</cp:coreProperties>
</file>