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9" r:id="rId3"/>
    <p:sldId id="308" r:id="rId4"/>
    <p:sldId id="324" r:id="rId5"/>
    <p:sldId id="322" r:id="rId6"/>
    <p:sldId id="323" r:id="rId7"/>
    <p:sldId id="260" r:id="rId8"/>
    <p:sldId id="307" r:id="rId9"/>
    <p:sldId id="315" r:id="rId10"/>
    <p:sldId id="312" r:id="rId11"/>
    <p:sldId id="326" r:id="rId12"/>
    <p:sldId id="327" r:id="rId13"/>
    <p:sldId id="328" r:id="rId14"/>
    <p:sldId id="332" r:id="rId15"/>
    <p:sldId id="333" r:id="rId16"/>
    <p:sldId id="335" r:id="rId17"/>
    <p:sldId id="336" r:id="rId18"/>
    <p:sldId id="337" r:id="rId19"/>
    <p:sldId id="313" r:id="rId20"/>
    <p:sldId id="325" r:id="rId21"/>
    <p:sldId id="329" r:id="rId22"/>
    <p:sldId id="330" r:id="rId23"/>
    <p:sldId id="331" r:id="rId24"/>
    <p:sldId id="338" r:id="rId25"/>
    <p:sldId id="339" r:id="rId26"/>
    <p:sldId id="340" r:id="rId27"/>
    <p:sldId id="34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4" autoAdjust="0"/>
    <p:restoredTop sz="94660"/>
  </p:normalViewPr>
  <p:slideViewPr>
    <p:cSldViewPr snapToGrid="0">
      <p:cViewPr varScale="1">
        <p:scale>
          <a:sx n="82" d="100"/>
          <a:sy n="82" d="100"/>
        </p:scale>
        <p:origin x="49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a:t>Κάντε κλικ για να επεξεργαστείτε τον τίτλο υποδείγματος</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3/31/2025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2A54C80-263E-416B-A8E0-580EDEADCBDC}" type="datetimeFigureOut">
              <a:rPr lang="en-US" dirty="0"/>
              <a:t>3/31/2025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3/31/2025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3/31/2025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docs.google.com/forms/d/1QYSZbsILm4HiQ-161Z-Zkx0fpzryCeFhxW0KKREtZsk/edi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FF28DE-9593-F458-9232-AB2B44171378}"/>
              </a:ext>
            </a:extLst>
          </p:cNvPr>
          <p:cNvSpPr>
            <a:spLocks noGrp="1"/>
          </p:cNvSpPr>
          <p:nvPr>
            <p:ph type="ctrTitle"/>
          </p:nvPr>
        </p:nvSpPr>
        <p:spPr>
          <a:xfrm>
            <a:off x="289249" y="438539"/>
            <a:ext cx="10879494" cy="3612297"/>
          </a:xfrm>
        </p:spPr>
        <p:txBody>
          <a:bodyPr/>
          <a:lstStyle/>
          <a:p>
            <a:pPr algn="ctr"/>
            <a:r>
              <a:rPr lang="el-GR" sz="3600" b="1" dirty="0">
                <a:solidFill>
                  <a:schemeClr val="tx1"/>
                </a:solidFill>
                <a:latin typeface="+mn-lt"/>
              </a:rPr>
              <a:t>Σχεδιασμός Ερωτηματολογίου_ Ποσοτική έρευνα</a:t>
            </a:r>
            <a:br>
              <a:rPr lang="el-GR" sz="3600" b="1" dirty="0">
                <a:solidFill>
                  <a:schemeClr val="tx1"/>
                </a:solidFill>
                <a:latin typeface="+mn-lt"/>
              </a:rPr>
            </a:br>
            <a:br>
              <a:rPr lang="el-GR" sz="3600" b="1" dirty="0">
                <a:solidFill>
                  <a:schemeClr val="tx1"/>
                </a:solidFill>
                <a:latin typeface="+mn-lt"/>
              </a:rPr>
            </a:br>
            <a:r>
              <a:rPr lang="el-GR" sz="3600" b="1" dirty="0">
                <a:solidFill>
                  <a:schemeClr val="tx1"/>
                </a:solidFill>
                <a:latin typeface="+mn-lt"/>
              </a:rPr>
              <a:t>Οδηγός Συνέντευξης για Ποιοτική έρευνα</a:t>
            </a:r>
            <a:br>
              <a:rPr lang="el-GR" sz="3600" b="1" dirty="0">
                <a:solidFill>
                  <a:schemeClr val="tx1"/>
                </a:solidFill>
                <a:latin typeface="+mn-lt"/>
              </a:rPr>
            </a:br>
            <a:endParaRPr lang="el-GR" sz="3600" b="1" dirty="0">
              <a:solidFill>
                <a:schemeClr val="tx1"/>
              </a:solidFill>
              <a:latin typeface="+mn-lt"/>
            </a:endParaRPr>
          </a:p>
        </p:txBody>
      </p:sp>
      <p:sp>
        <p:nvSpPr>
          <p:cNvPr id="3" name="Υπότιτλος 2">
            <a:extLst>
              <a:ext uri="{FF2B5EF4-FFF2-40B4-BE49-F238E27FC236}">
                <a16:creationId xmlns:a16="http://schemas.microsoft.com/office/drawing/2014/main" id="{CA9B0CC2-6E32-AEE9-C8FA-903D00156FF8}"/>
              </a:ext>
            </a:extLst>
          </p:cNvPr>
          <p:cNvSpPr>
            <a:spLocks noGrp="1"/>
          </p:cNvSpPr>
          <p:nvPr>
            <p:ph type="subTitle" idx="1"/>
          </p:nvPr>
        </p:nvSpPr>
        <p:spPr>
          <a:xfrm>
            <a:off x="1507067" y="4564626"/>
            <a:ext cx="7766936" cy="678426"/>
          </a:xfrm>
        </p:spPr>
        <p:txBody>
          <a:bodyPr/>
          <a:lstStyle/>
          <a:p>
            <a:r>
              <a:rPr lang="el-GR" sz="2800" b="1" dirty="0">
                <a:solidFill>
                  <a:srgbClr val="000000"/>
                </a:solidFill>
                <a:latin typeface="Noto Sans Symbols"/>
              </a:rPr>
              <a:t>Δρ. </a:t>
            </a:r>
            <a:r>
              <a:rPr lang="el-GR" sz="2800" b="1" dirty="0" err="1">
                <a:solidFill>
                  <a:srgbClr val="000000"/>
                </a:solidFill>
                <a:latin typeface="Noto Sans Symbols"/>
              </a:rPr>
              <a:t>Σαββατού</a:t>
            </a:r>
            <a:r>
              <a:rPr lang="el-GR" sz="2800" b="1" dirty="0">
                <a:solidFill>
                  <a:srgbClr val="000000"/>
                </a:solidFill>
                <a:latin typeface="Noto Sans Symbols"/>
              </a:rPr>
              <a:t> Τσολακίδου</a:t>
            </a:r>
          </a:p>
        </p:txBody>
      </p:sp>
    </p:spTree>
    <p:extLst>
      <p:ext uri="{BB962C8B-B14F-4D97-AF65-F5344CB8AC3E}">
        <p14:creationId xmlns:p14="http://schemas.microsoft.com/office/powerpoint/2010/main" val="22323304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6F5D08-01E7-9F28-51E0-7235FDBEF61F}"/>
              </a:ext>
            </a:extLst>
          </p:cNvPr>
          <p:cNvSpPr>
            <a:spLocks noGrp="1"/>
          </p:cNvSpPr>
          <p:nvPr>
            <p:ph type="title"/>
          </p:nvPr>
        </p:nvSpPr>
        <p:spPr>
          <a:xfrm>
            <a:off x="612019" y="345233"/>
            <a:ext cx="8596668" cy="619132"/>
          </a:xfrm>
        </p:spPr>
        <p:txBody>
          <a:bodyPr>
            <a:normAutofit/>
          </a:bodyPr>
          <a:lstStyle/>
          <a:p>
            <a:r>
              <a:rPr lang="el-GR" sz="3200" dirty="0">
                <a:solidFill>
                  <a:schemeClr val="accent2"/>
                </a:solidFill>
              </a:rPr>
              <a:t>Η μορφή του ερωτηματολογίου</a:t>
            </a:r>
          </a:p>
        </p:txBody>
      </p:sp>
      <p:sp>
        <p:nvSpPr>
          <p:cNvPr id="3" name="Θέση περιεχομένου 2">
            <a:extLst>
              <a:ext uri="{FF2B5EF4-FFF2-40B4-BE49-F238E27FC236}">
                <a16:creationId xmlns:a16="http://schemas.microsoft.com/office/drawing/2014/main" id="{E19596DE-A02C-C8C7-FA9E-4B9B35F2B92E}"/>
              </a:ext>
            </a:extLst>
          </p:cNvPr>
          <p:cNvSpPr>
            <a:spLocks noGrp="1"/>
          </p:cNvSpPr>
          <p:nvPr>
            <p:ph idx="1"/>
          </p:nvPr>
        </p:nvSpPr>
        <p:spPr>
          <a:xfrm>
            <a:off x="279918" y="964365"/>
            <a:ext cx="10468947" cy="5958949"/>
          </a:xfrm>
        </p:spPr>
        <p:txBody>
          <a:bodyPr>
            <a:normAutofit fontScale="77500" lnSpcReduction="20000"/>
          </a:bodyPr>
          <a:lstStyle/>
          <a:p>
            <a:pPr marL="342900" lvl="0" indent="-342900" algn="just">
              <a:lnSpc>
                <a:spcPct val="107000"/>
              </a:lnSpc>
              <a:buFont typeface="Symbol" panose="05050102010706020507" pitchFamily="18" charset="2"/>
              <a:buChar char=""/>
            </a:pPr>
            <a:r>
              <a:rPr lang="el-GR" sz="2800" b="1" dirty="0">
                <a:solidFill>
                  <a:srgbClr val="000000"/>
                </a:solidFill>
                <a:latin typeface="Noto Sans Symbols"/>
              </a:rPr>
              <a:t>Καλαίσθητη με ομοιόμορφο κείμενο να μην προκαλεί κόπωση και να προδιαθέτει θετικά τον ερωτώμενο για την συμπλήρωσή του.</a:t>
            </a:r>
          </a:p>
          <a:p>
            <a:pPr marL="342900" lvl="0" indent="-342900" algn="just">
              <a:lnSpc>
                <a:spcPct val="107000"/>
              </a:lnSpc>
              <a:spcAft>
                <a:spcPts val="800"/>
              </a:spcAft>
              <a:buFont typeface="Symbol" panose="05050102010706020507" pitchFamily="18" charset="2"/>
              <a:buChar char=""/>
            </a:pPr>
            <a:r>
              <a:rPr lang="el-GR" sz="2900" b="1" dirty="0">
                <a:solidFill>
                  <a:srgbClr val="000000"/>
                </a:solidFill>
                <a:latin typeface="Noto Sans Symbols"/>
              </a:rPr>
              <a:t>Οι απαντήσεις σε ερωτήσεις παρόμοιας μορφής να είναι ομοιόμορφες, έτσι ώστε αφ’ ενός να μη δημιουργείται σύγχυση στους συμμετέχοντες και αφ’ ετέρου να αυξάνεται η εγκυρότητα και η αξιοπιστία του ερωτηματολογίου. </a:t>
            </a:r>
          </a:p>
          <a:p>
            <a:pPr algn="just">
              <a:lnSpc>
                <a:spcPct val="107000"/>
              </a:lnSpc>
              <a:spcAft>
                <a:spcPts val="800"/>
              </a:spcAft>
              <a:buNone/>
            </a:pPr>
            <a:r>
              <a:rPr lang="el-GR" sz="2900" b="1" dirty="0">
                <a:solidFill>
                  <a:srgbClr val="000000"/>
                </a:solidFill>
                <a:latin typeface="Noto Sans Symbols"/>
              </a:rPr>
              <a:t>	 Ενδεικτικά, σε ένα ερωτηματολόγιο αν χρησιμοποιηθούν 10 ερωτήσεις για τη μέτρηση της ικανοποίησης των επισκεπτών από τις παρεχόμενες υπηρεσίες ενός οργανισμού, τότε κάθε μια από τις 10 ερωτήσεις πρέπει να αντιστοιχηθεί σε ένα ξεχωριστό στοιχείο </a:t>
            </a:r>
            <a:r>
              <a:rPr lang="el-GR" sz="2900" b="1" dirty="0">
                <a:solidFill>
                  <a:srgbClr val="C00000"/>
                </a:solidFill>
                <a:latin typeface="Noto Sans Symbols"/>
              </a:rPr>
              <a:t>κλίμακας </a:t>
            </a:r>
            <a:r>
              <a:rPr lang="el-GR" sz="2900" b="1" dirty="0" err="1">
                <a:solidFill>
                  <a:srgbClr val="C00000"/>
                </a:solidFill>
                <a:latin typeface="Noto Sans Symbols"/>
              </a:rPr>
              <a:t>Likert</a:t>
            </a:r>
            <a:r>
              <a:rPr lang="el-GR" sz="2900" b="1" dirty="0">
                <a:solidFill>
                  <a:srgbClr val="C00000"/>
                </a:solidFill>
                <a:latin typeface="Noto Sans Symbols"/>
              </a:rPr>
              <a:t> </a:t>
            </a:r>
            <a:r>
              <a:rPr lang="el-GR" sz="2900" b="1" dirty="0">
                <a:solidFill>
                  <a:srgbClr val="000000"/>
                </a:solidFill>
                <a:latin typeface="Noto Sans Symbols"/>
              </a:rPr>
              <a:t>και επί πλέον οι πιθανές απαντήσεις και στις 10 ερωτήσεις να είναι σε πενταβαθμια κλίμακα του τύπου: </a:t>
            </a:r>
          </a:p>
          <a:p>
            <a:pPr algn="just">
              <a:lnSpc>
                <a:spcPct val="107000"/>
              </a:lnSpc>
              <a:spcAft>
                <a:spcPts val="800"/>
              </a:spcAft>
              <a:buFont typeface="Wingdings" panose="05000000000000000000" pitchFamily="2" charset="2"/>
              <a:buChar char="§"/>
            </a:pPr>
            <a:r>
              <a:rPr lang="el-GR" sz="18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l-GR" sz="2200" b="1" kern="100" dirty="0">
                <a:solidFill>
                  <a:srgbClr val="000000"/>
                </a:solidFill>
                <a:effectLst/>
                <a:latin typeface="Noto Sans Symbols"/>
                <a:ea typeface="Aptos" panose="020B0004020202020204" pitchFamily="34" charset="0"/>
                <a:cs typeface="Times New Roman" panose="02020603050405020304" pitchFamily="18" charset="0"/>
              </a:rPr>
              <a:t>Κ</a:t>
            </a:r>
            <a:r>
              <a:rPr lang="el-GR" sz="2200" b="1" dirty="0">
                <a:solidFill>
                  <a:srgbClr val="000000"/>
                </a:solidFill>
                <a:latin typeface="Noto Sans Symbols"/>
              </a:rPr>
              <a:t>αθόλου»            «Λίγο»	      «Αρκετά»             «Μέτρια»                «Πολύ» 		 </a:t>
            </a:r>
          </a:p>
          <a:p>
            <a:pPr algn="just">
              <a:lnSpc>
                <a:spcPct val="107000"/>
              </a:lnSpc>
              <a:spcAft>
                <a:spcPts val="800"/>
              </a:spcAft>
              <a:buNone/>
            </a:pPr>
            <a:r>
              <a:rPr lang="el-GR" sz="1800" b="1" kern="100" dirty="0">
                <a:effectLst/>
                <a:latin typeface="Times New Roman" panose="02020603050405020304" pitchFamily="18" charset="0"/>
                <a:ea typeface="Aptos" panose="020B0004020202020204" pitchFamily="34" charset="0"/>
                <a:cs typeface="Times New Roman" panose="02020603050405020304" pitchFamily="18" charset="0"/>
              </a:rPr>
              <a:t>ή του τύπου </a:t>
            </a:r>
            <a:r>
              <a:rPr lang="el-GR" sz="1800" b="1" kern="100" dirty="0">
                <a:solidFill>
                  <a:srgbClr val="C0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l-GR" sz="2200" b="1" dirty="0">
                <a:solidFill>
                  <a:srgbClr val="000000"/>
                </a:solidFill>
                <a:latin typeface="Noto Sans Symbols"/>
              </a:rPr>
              <a:t>διαφωνώ τελείως», «διαφωνώ», «ούτε συμφωνώ/ ούτε διαφωνώ», «συμφωνώ» ή «συμφωνώ τελείως». </a:t>
            </a:r>
          </a:p>
          <a:p>
            <a:pPr algn="just">
              <a:lnSpc>
                <a:spcPct val="107000"/>
              </a:lnSpc>
              <a:spcAft>
                <a:spcPts val="800"/>
              </a:spcAft>
            </a:pPr>
            <a:r>
              <a:rPr lang="el-GR" sz="2900" b="1" dirty="0">
                <a:solidFill>
                  <a:srgbClr val="000000"/>
                </a:solidFill>
                <a:latin typeface="Noto Sans Symbols"/>
              </a:rPr>
              <a:t>Μπορούν να αφιερώνονται περίπου 2 με 3 ερωτήσεις για κάθε ερευνητικό ερώτημα.</a:t>
            </a:r>
          </a:p>
          <a:p>
            <a:endParaRPr lang="el-GR" dirty="0"/>
          </a:p>
        </p:txBody>
      </p:sp>
      <p:sp>
        <p:nvSpPr>
          <p:cNvPr id="4" name="Ορθογώνιο 3">
            <a:extLst>
              <a:ext uri="{FF2B5EF4-FFF2-40B4-BE49-F238E27FC236}">
                <a16:creationId xmlns:a16="http://schemas.microsoft.com/office/drawing/2014/main" id="{CA8BC10A-8C04-BB16-A3A9-D3D1AB6A86D6}"/>
              </a:ext>
            </a:extLst>
          </p:cNvPr>
          <p:cNvSpPr/>
          <p:nvPr/>
        </p:nvSpPr>
        <p:spPr>
          <a:xfrm>
            <a:off x="1856792" y="4413344"/>
            <a:ext cx="354564" cy="3172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6" name="Ορθογώνιο 5">
            <a:extLst>
              <a:ext uri="{FF2B5EF4-FFF2-40B4-BE49-F238E27FC236}">
                <a16:creationId xmlns:a16="http://schemas.microsoft.com/office/drawing/2014/main" id="{2DABA0E1-57A1-E690-3911-BD31CC6968AC}"/>
              </a:ext>
            </a:extLst>
          </p:cNvPr>
          <p:cNvSpPr/>
          <p:nvPr/>
        </p:nvSpPr>
        <p:spPr>
          <a:xfrm>
            <a:off x="4426383" y="4366655"/>
            <a:ext cx="354564" cy="3172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7" name="Ορθογώνιο 6">
            <a:extLst>
              <a:ext uri="{FF2B5EF4-FFF2-40B4-BE49-F238E27FC236}">
                <a16:creationId xmlns:a16="http://schemas.microsoft.com/office/drawing/2014/main" id="{6795DFF2-DC3B-2DDC-2DA0-744BCEF99EA6}"/>
              </a:ext>
            </a:extLst>
          </p:cNvPr>
          <p:cNvSpPr/>
          <p:nvPr/>
        </p:nvSpPr>
        <p:spPr>
          <a:xfrm flipH="1">
            <a:off x="3141587" y="4357251"/>
            <a:ext cx="354564" cy="3172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8" name="Ορθογώνιο 7">
            <a:extLst>
              <a:ext uri="{FF2B5EF4-FFF2-40B4-BE49-F238E27FC236}">
                <a16:creationId xmlns:a16="http://schemas.microsoft.com/office/drawing/2014/main" id="{0C9D2811-7413-CFC3-5A1D-84C08F5FD915}"/>
              </a:ext>
            </a:extLst>
          </p:cNvPr>
          <p:cNvSpPr/>
          <p:nvPr/>
        </p:nvSpPr>
        <p:spPr>
          <a:xfrm flipH="1">
            <a:off x="6096000" y="4375950"/>
            <a:ext cx="354564" cy="3172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Ορθογώνιο 8">
            <a:extLst>
              <a:ext uri="{FF2B5EF4-FFF2-40B4-BE49-F238E27FC236}">
                <a16:creationId xmlns:a16="http://schemas.microsoft.com/office/drawing/2014/main" id="{69F61923-6CE8-82AC-9398-D10EE9745690}"/>
              </a:ext>
            </a:extLst>
          </p:cNvPr>
          <p:cNvSpPr/>
          <p:nvPr/>
        </p:nvSpPr>
        <p:spPr>
          <a:xfrm flipH="1">
            <a:off x="7469865" y="4366583"/>
            <a:ext cx="382555" cy="317241"/>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1919917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61C85D-22CE-A8CB-018F-F73068F29B0A}"/>
              </a:ext>
            </a:extLst>
          </p:cNvPr>
          <p:cNvSpPr>
            <a:spLocks noGrp="1"/>
          </p:cNvSpPr>
          <p:nvPr>
            <p:ph type="title"/>
          </p:nvPr>
        </p:nvSpPr>
        <p:spPr>
          <a:xfrm>
            <a:off x="606490" y="401216"/>
            <a:ext cx="8667512" cy="802433"/>
          </a:xfrm>
        </p:spPr>
        <p:txBody>
          <a:bodyPr>
            <a:normAutofit/>
          </a:bodyPr>
          <a:lstStyle/>
          <a:p>
            <a:r>
              <a:rPr lang="el-GR" sz="3200" dirty="0">
                <a:solidFill>
                  <a:schemeClr val="accent2"/>
                </a:solidFill>
              </a:rPr>
              <a:t>Η μορφή του ερωτηματολογίου</a:t>
            </a:r>
          </a:p>
        </p:txBody>
      </p:sp>
      <p:sp>
        <p:nvSpPr>
          <p:cNvPr id="3" name="Θέση περιεχομένου 2">
            <a:extLst>
              <a:ext uri="{FF2B5EF4-FFF2-40B4-BE49-F238E27FC236}">
                <a16:creationId xmlns:a16="http://schemas.microsoft.com/office/drawing/2014/main" id="{200931B2-20D1-8CD4-502B-7BF126521BD9}"/>
              </a:ext>
            </a:extLst>
          </p:cNvPr>
          <p:cNvSpPr>
            <a:spLocks noGrp="1"/>
          </p:cNvSpPr>
          <p:nvPr>
            <p:ph idx="1"/>
          </p:nvPr>
        </p:nvSpPr>
        <p:spPr>
          <a:xfrm>
            <a:off x="677334" y="1436915"/>
            <a:ext cx="9147802" cy="5019869"/>
          </a:xfrm>
        </p:spPr>
        <p:txBody>
          <a:bodyPr>
            <a:normAutofit lnSpcReduction="10000"/>
          </a:bodyPr>
          <a:lstStyle/>
          <a:p>
            <a:pPr algn="just">
              <a:lnSpc>
                <a:spcPct val="107000"/>
              </a:lnSpc>
              <a:spcAft>
                <a:spcPts val="800"/>
              </a:spcAft>
            </a:pPr>
            <a:r>
              <a:rPr lang="el-GR" sz="2000" b="1" dirty="0">
                <a:solidFill>
                  <a:srgbClr val="000000"/>
                </a:solidFill>
                <a:latin typeface="Noto Sans Symbols"/>
              </a:rPr>
              <a:t>Κατά τη συμπλήρωση του ερωτηματολογίου, οι συμμετέχοντες πρέπει να κατευθύνονται σωστά στις επόμενες ερωτήσεις. </a:t>
            </a:r>
          </a:p>
          <a:p>
            <a:pPr algn="just">
              <a:lnSpc>
                <a:spcPct val="107000"/>
              </a:lnSpc>
              <a:spcAft>
                <a:spcPts val="800"/>
              </a:spcAft>
            </a:pPr>
            <a:r>
              <a:rPr lang="el-GR" sz="2000" b="1" dirty="0">
                <a:solidFill>
                  <a:srgbClr val="000000"/>
                </a:solidFill>
                <a:latin typeface="Noto Sans Symbols"/>
              </a:rPr>
              <a:t>Οι οδηγίες συμπλήρωσης του ερωτηματολογίου να είναι απλές, σαφείς και κατανοητές από όλους τους συμμετέχοντες ανεξαρτήτως δημογραφικών χαρακτηριστικών και ιδιαίτερα του εκπαιδευτικού και οικονομικού επιπέδου. </a:t>
            </a:r>
          </a:p>
          <a:p>
            <a:pPr algn="just">
              <a:lnSpc>
                <a:spcPct val="107000"/>
              </a:lnSpc>
              <a:spcAft>
                <a:spcPts val="800"/>
              </a:spcAft>
            </a:pPr>
            <a:r>
              <a:rPr lang="el-GR" sz="2000" b="1" dirty="0">
                <a:solidFill>
                  <a:srgbClr val="000000"/>
                </a:solidFill>
                <a:latin typeface="Noto Sans Symbols"/>
              </a:rPr>
              <a:t>Για παράδειγμα, εάν η ερώτηση είναι «κατέχετε θέση διευθυντή/ προϊστάμενου στο οργανισμό όπου εργάζεστε;», τότε οι πιθανές απαντήσεις είναι «Ναι» ή «Όχι». </a:t>
            </a:r>
          </a:p>
          <a:p>
            <a:pPr algn="just">
              <a:lnSpc>
                <a:spcPct val="107000"/>
              </a:lnSpc>
              <a:spcAft>
                <a:spcPts val="800"/>
              </a:spcAft>
            </a:pPr>
            <a:r>
              <a:rPr lang="el-GR" sz="2000" b="1" dirty="0">
                <a:solidFill>
                  <a:srgbClr val="C00000"/>
                </a:solidFill>
                <a:latin typeface="Noto Sans Symbols"/>
              </a:rPr>
              <a:t>Προσοχή: </a:t>
            </a:r>
            <a:r>
              <a:rPr lang="el-GR" sz="2000" b="1" dirty="0">
                <a:solidFill>
                  <a:srgbClr val="000000"/>
                </a:solidFill>
                <a:latin typeface="Noto Sans Symbols"/>
              </a:rPr>
              <a:t>Ανάλογα με την απάντηση, οι συμμετέχοντες θα πρέπει να κατευθυνθούν από τις οδηγίες του ερωτηματολογίου στην επόμενη ερώτηση στην οποία πρέπει να απαντήσουν, καθώς ορισμένες ερωτήσεις αφορούν μόνο σε αυτούς που κατέχουν θέση διευθυντή/προϊστάμενου, ενώ ορισμένες άλλες ερωτήσεις αφορούν μόνο σε αυτούς που δεν κατέχουν θέση διευθυντή/προϊστάμενου.</a:t>
            </a:r>
          </a:p>
          <a:p>
            <a:endParaRPr lang="el-GR" dirty="0"/>
          </a:p>
        </p:txBody>
      </p:sp>
    </p:spTree>
    <p:extLst>
      <p:ext uri="{BB962C8B-B14F-4D97-AF65-F5344CB8AC3E}">
        <p14:creationId xmlns:p14="http://schemas.microsoft.com/office/powerpoint/2010/main" val="998598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58720B-9AA4-0E54-E825-CFA99FB797A2}"/>
              </a:ext>
            </a:extLst>
          </p:cNvPr>
          <p:cNvSpPr>
            <a:spLocks noGrp="1"/>
          </p:cNvSpPr>
          <p:nvPr>
            <p:ph type="title"/>
          </p:nvPr>
        </p:nvSpPr>
        <p:spPr>
          <a:xfrm>
            <a:off x="742648" y="432319"/>
            <a:ext cx="8596668" cy="1320800"/>
          </a:xfrm>
        </p:spPr>
        <p:txBody>
          <a:bodyPr vert="horz" lIns="91440" tIns="45720" rIns="91440" bIns="45720" rtlCol="0" anchor="t">
            <a:normAutofit/>
          </a:bodyPr>
          <a:lstStyle/>
          <a:p>
            <a:r>
              <a:rPr lang="el-GR" sz="3200" dirty="0">
                <a:solidFill>
                  <a:schemeClr val="accent2"/>
                </a:solidFill>
              </a:rPr>
              <a:t>Άλλο Παράδειγμα </a:t>
            </a:r>
            <a:r>
              <a:rPr lang="en-US" altLang="el-GR" sz="3200" dirty="0">
                <a:solidFill>
                  <a:schemeClr val="accent2"/>
                </a:solidFill>
              </a:rPr>
              <a:t>Likert</a:t>
            </a:r>
            <a:br>
              <a:rPr kumimoji="0" lang="en-US" altLang="el-GR" sz="3600" b="0" i="0" u="none" strike="noStrike" cap="none" normalizeH="0" baseline="0" dirty="0">
                <a:ln>
                  <a:noFill/>
                </a:ln>
                <a:solidFill>
                  <a:schemeClr val="tx1">
                    <a:lumMod val="75000"/>
                    <a:lumOff val="25000"/>
                  </a:schemeClr>
                </a:solidFill>
                <a:effectLst/>
              </a:rPr>
            </a:br>
            <a:endParaRPr lang="en-US" dirty="0"/>
          </a:p>
        </p:txBody>
      </p:sp>
      <p:sp>
        <p:nvSpPr>
          <p:cNvPr id="5" name="Rectangle 1">
            <a:extLst>
              <a:ext uri="{FF2B5EF4-FFF2-40B4-BE49-F238E27FC236}">
                <a16:creationId xmlns:a16="http://schemas.microsoft.com/office/drawing/2014/main" id="{43D18486-A724-1A48-BF85-ACAC75767C56}"/>
              </a:ext>
            </a:extLst>
          </p:cNvPr>
          <p:cNvSpPr>
            <a:spLocks noChangeArrowheads="1"/>
          </p:cNvSpPr>
          <p:nvPr/>
        </p:nvSpPr>
        <p:spPr bwMode="auto">
          <a:xfrm>
            <a:off x="6273053" y="2485015"/>
            <a:ext cx="3561412" cy="3556347"/>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rmAutofit/>
          </a:bodyPr>
          <a:lstStyle/>
          <a:p>
            <a:pPr marL="0" marR="0" lvl="0" indent="0" fontAlgn="base">
              <a:spcBef>
                <a:spcPts val="1000"/>
              </a:spcBef>
              <a:buClr>
                <a:schemeClr val="accent1"/>
              </a:buClr>
              <a:buSzPct val="80000"/>
              <a:buFont typeface="Wingdings 3" charset="2"/>
              <a:buChar char=""/>
              <a:tabLst/>
            </a:pPr>
            <a:r>
              <a:rPr kumimoji="0" lang="en-US" altLang="el-GR" sz="1500" b="1" i="0" u="none" strike="noStrike" cap="none" normalizeH="0" baseline="0" dirty="0">
                <a:ln>
                  <a:noFill/>
                </a:ln>
                <a:solidFill>
                  <a:schemeClr val="tx1">
                    <a:lumMod val="75000"/>
                    <a:lumOff val="25000"/>
                  </a:schemeClr>
                </a:solidFill>
                <a:effectLst/>
              </a:rPr>
              <a:t>ΠΙΝΑΚΑΣ Likert</a:t>
            </a:r>
            <a:endParaRPr kumimoji="0" lang="en-US" altLang="el-GR" sz="1500" b="0" i="0" u="none" strike="noStrike" cap="none" normalizeH="0" baseline="0" dirty="0">
              <a:ln>
                <a:noFill/>
              </a:ln>
              <a:solidFill>
                <a:schemeClr val="tx1">
                  <a:lumMod val="75000"/>
                  <a:lumOff val="25000"/>
                </a:schemeClr>
              </a:solidFill>
              <a:effectLst/>
            </a:endParaRPr>
          </a:p>
          <a:p>
            <a:pPr marL="0" marR="0" lvl="0" indent="0" fontAlgn="base">
              <a:spcBef>
                <a:spcPts val="1000"/>
              </a:spcBef>
              <a:buClr>
                <a:schemeClr val="accent1"/>
              </a:buClr>
              <a:buSzPct val="80000"/>
              <a:buFont typeface="Wingdings 3" charset="2"/>
              <a:buChar char=""/>
              <a:tabLst/>
            </a:pPr>
            <a:r>
              <a:rPr kumimoji="0" lang="en-US" altLang="el-GR" sz="1500" b="0" i="0" u="none" strike="noStrike" cap="none" normalizeH="0" baseline="0" dirty="0">
                <a:ln>
                  <a:noFill/>
                </a:ln>
                <a:solidFill>
                  <a:schemeClr val="tx1">
                    <a:lumMod val="75000"/>
                    <a:lumOff val="25000"/>
                  </a:schemeClr>
                </a:solidFill>
                <a:effectLst/>
              </a:rPr>
              <a:t>Η </a:t>
            </a:r>
            <a:r>
              <a:rPr kumimoji="0" lang="en-US" altLang="el-GR" sz="1500" b="0" i="0" u="none" strike="noStrike" cap="none" normalizeH="0" baseline="0" dirty="0" err="1">
                <a:ln>
                  <a:noFill/>
                </a:ln>
                <a:solidFill>
                  <a:schemeClr val="tx1">
                    <a:lumMod val="75000"/>
                    <a:lumOff val="25000"/>
                  </a:schemeClr>
                </a:solidFill>
                <a:effectLst/>
              </a:rPr>
              <a:t>τυ</a:t>
            </a:r>
            <a:r>
              <a:rPr kumimoji="0" lang="en-US" altLang="el-GR" sz="1500" b="0" i="0" u="none" strike="noStrike" cap="none" normalizeH="0" baseline="0" dirty="0">
                <a:ln>
                  <a:noFill/>
                </a:ln>
                <a:solidFill>
                  <a:schemeClr val="tx1">
                    <a:lumMod val="75000"/>
                    <a:lumOff val="25000"/>
                  </a:schemeClr>
                </a:solidFill>
                <a:effectLst/>
              </a:rPr>
              <a:t>πική δομή ενός στοιχείου Likert, στο οποίο υπάρχουν 5 πιθανές απαντήσεις σε διατεταγμένη κλίμακα αναφορικά με το βαθμό συμφωνίας (ή βαθμό διαφωνίας) με μια</a:t>
            </a:r>
            <a:r>
              <a:rPr kumimoji="0" lang="el-GR" altLang="el-GR" sz="1500" b="0" i="0" u="none" strike="noStrike" cap="none" normalizeH="0" baseline="0" dirty="0">
                <a:ln>
                  <a:noFill/>
                </a:ln>
                <a:solidFill>
                  <a:schemeClr val="tx1">
                    <a:lumMod val="75000"/>
                    <a:lumOff val="25000"/>
                  </a:schemeClr>
                </a:solidFill>
                <a:effectLst/>
              </a:rPr>
              <a:t> </a:t>
            </a:r>
            <a:r>
              <a:rPr kumimoji="0" lang="en-US" altLang="el-GR" sz="1500" b="0" i="0" u="none" strike="noStrike" cap="none" normalizeH="0" baseline="0" dirty="0" err="1">
                <a:ln>
                  <a:noFill/>
                </a:ln>
                <a:solidFill>
                  <a:schemeClr val="tx1">
                    <a:lumMod val="75000"/>
                    <a:lumOff val="25000"/>
                  </a:schemeClr>
                </a:solidFill>
                <a:effectLst/>
              </a:rPr>
              <a:t>δήλωση</a:t>
            </a:r>
            <a:r>
              <a:rPr kumimoji="0" lang="en-US" altLang="el-GR" sz="1500" b="0" i="0" u="none" strike="noStrike" cap="none" normalizeH="0" baseline="0" dirty="0">
                <a:ln>
                  <a:noFill/>
                </a:ln>
                <a:solidFill>
                  <a:schemeClr val="tx1">
                    <a:lumMod val="75000"/>
                    <a:lumOff val="25000"/>
                  </a:schemeClr>
                </a:solidFill>
                <a:effectLst/>
              </a:rPr>
              <a:t>/πρόταση. </a:t>
            </a:r>
          </a:p>
          <a:p>
            <a:pPr marL="0" marR="0" lvl="0" indent="0" fontAlgn="base">
              <a:spcBef>
                <a:spcPts val="1000"/>
              </a:spcBef>
              <a:buClr>
                <a:schemeClr val="accent1"/>
              </a:buClr>
              <a:buSzPct val="80000"/>
              <a:buFont typeface="Wingdings 3" charset="2"/>
              <a:buChar char=""/>
              <a:tabLst/>
            </a:pPr>
            <a:r>
              <a:rPr kumimoji="0" lang="en-US" altLang="el-GR" sz="1500" b="0" i="0" u="none" strike="noStrike" cap="none" normalizeH="0" baseline="0" dirty="0">
                <a:ln>
                  <a:noFill/>
                </a:ln>
                <a:solidFill>
                  <a:schemeClr val="tx1">
                    <a:lumMod val="75000"/>
                    <a:lumOff val="25000"/>
                  </a:schemeClr>
                </a:solidFill>
                <a:effectLst/>
              </a:rPr>
              <a:t>(Παρακα</a:t>
            </a:r>
            <a:r>
              <a:rPr kumimoji="0" lang="en-US" altLang="el-GR" sz="1500" b="0" i="0" u="none" strike="noStrike" cap="none" normalizeH="0" baseline="0" dirty="0" err="1">
                <a:ln>
                  <a:noFill/>
                </a:ln>
                <a:solidFill>
                  <a:schemeClr val="tx1">
                    <a:lumMod val="75000"/>
                    <a:lumOff val="25000"/>
                  </a:schemeClr>
                </a:solidFill>
                <a:effectLst/>
              </a:rPr>
              <a:t>λώ</a:t>
            </a:r>
            <a:r>
              <a:rPr kumimoji="0" lang="en-US" altLang="el-GR" sz="1500" b="0" i="0" u="none" strike="noStrike" cap="none" normalizeH="0" baseline="0" dirty="0">
                <a:ln>
                  <a:noFill/>
                </a:ln>
                <a:solidFill>
                  <a:schemeClr val="tx1">
                    <a:lumMod val="75000"/>
                    <a:lumOff val="25000"/>
                  </a:schemeClr>
                </a:solidFill>
                <a:effectLst/>
              </a:rPr>
              <a:t>, κυκλώστε </a:t>
            </a:r>
            <a:r>
              <a:rPr kumimoji="0" lang="en-US" altLang="el-GR" sz="1500" b="0" i="0" u="none" strike="noStrike" cap="none" normalizeH="0" baseline="0" dirty="0" err="1">
                <a:ln>
                  <a:noFill/>
                </a:ln>
                <a:solidFill>
                  <a:schemeClr val="tx1">
                    <a:lumMod val="75000"/>
                    <a:lumOff val="25000"/>
                  </a:schemeClr>
                </a:solidFill>
                <a:effectLst/>
              </a:rPr>
              <a:t>την</a:t>
            </a:r>
            <a:r>
              <a:rPr kumimoji="0" lang="en-US" altLang="el-GR" sz="1500" b="0" i="0" u="none" strike="noStrike" cap="none" normalizeH="0" baseline="0" dirty="0">
                <a:ln>
                  <a:noFill/>
                </a:ln>
                <a:solidFill>
                  <a:schemeClr val="tx1">
                    <a:lumMod val="75000"/>
                    <a:lumOff val="25000"/>
                  </a:schemeClr>
                </a:solidFill>
                <a:effectLst/>
              </a:rPr>
              <a:t> απ</a:t>
            </a:r>
            <a:r>
              <a:rPr kumimoji="0" lang="en-US" altLang="el-GR" sz="1500" b="0" i="0" u="none" strike="noStrike" cap="none" normalizeH="0" baseline="0" dirty="0" err="1">
                <a:ln>
                  <a:noFill/>
                </a:ln>
                <a:solidFill>
                  <a:schemeClr val="tx1">
                    <a:lumMod val="75000"/>
                    <a:lumOff val="25000"/>
                  </a:schemeClr>
                </a:solidFill>
                <a:effectLst/>
              </a:rPr>
              <a:t>άντηση</a:t>
            </a:r>
            <a:r>
              <a:rPr kumimoji="0" lang="en-US" altLang="el-GR" sz="1500" b="0" i="0" u="none" strike="noStrike" cap="none" normalizeH="0" baseline="0" dirty="0">
                <a:ln>
                  <a:noFill/>
                </a:ln>
                <a:solidFill>
                  <a:schemeClr val="tx1">
                    <a:lumMod val="75000"/>
                    <a:lumOff val="25000"/>
                  </a:schemeClr>
                </a:solidFill>
                <a:effectLst/>
              </a:rPr>
              <a:t> π</a:t>
            </a:r>
            <a:r>
              <a:rPr kumimoji="0" lang="en-US" altLang="el-GR" sz="1500" b="0" i="0" u="none" strike="noStrike" cap="none" normalizeH="0" baseline="0" dirty="0" err="1">
                <a:ln>
                  <a:noFill/>
                </a:ln>
                <a:solidFill>
                  <a:schemeClr val="tx1">
                    <a:lumMod val="75000"/>
                    <a:lumOff val="25000"/>
                  </a:schemeClr>
                </a:solidFill>
                <a:effectLst/>
              </a:rPr>
              <a:t>ου</a:t>
            </a:r>
            <a:r>
              <a:rPr kumimoji="0" lang="en-US" altLang="el-GR" sz="1500" b="0" i="0" u="none" strike="noStrike" cap="none" normalizeH="0" baseline="0" dirty="0">
                <a:ln>
                  <a:noFill/>
                </a:ln>
                <a:solidFill>
                  <a:schemeClr val="tx1">
                    <a:lumMod val="75000"/>
                    <a:lumOff val="25000"/>
                  </a:schemeClr>
                </a:solidFill>
                <a:effectLst/>
              </a:rPr>
              <a:t> σας </a:t>
            </a:r>
            <a:r>
              <a:rPr kumimoji="0" lang="en-US" altLang="el-GR" sz="1500" b="0" i="0" u="none" strike="noStrike" cap="none" normalizeH="0" baseline="0" dirty="0" err="1">
                <a:ln>
                  <a:noFill/>
                </a:ln>
                <a:solidFill>
                  <a:schemeClr val="tx1">
                    <a:lumMod val="75000"/>
                    <a:lumOff val="25000"/>
                  </a:schemeClr>
                </a:solidFill>
                <a:effectLst/>
              </a:rPr>
              <a:t>εκφράζει</a:t>
            </a:r>
            <a:r>
              <a:rPr kumimoji="0" lang="en-US" altLang="el-GR" sz="1500" b="0" i="0" u="none" strike="noStrike" cap="none" normalizeH="0" baseline="0" dirty="0">
                <a:ln>
                  <a:noFill/>
                </a:ln>
                <a:solidFill>
                  <a:schemeClr val="tx1">
                    <a:lumMod val="75000"/>
                    <a:lumOff val="25000"/>
                  </a:schemeClr>
                </a:solidFill>
                <a:effectLst/>
              </a:rPr>
              <a:t> π</a:t>
            </a:r>
            <a:r>
              <a:rPr kumimoji="0" lang="en-US" altLang="el-GR" sz="1500" b="0" i="0" u="none" strike="noStrike" cap="none" normalizeH="0" baseline="0" dirty="0" err="1">
                <a:ln>
                  <a:noFill/>
                </a:ln>
                <a:solidFill>
                  <a:schemeClr val="tx1">
                    <a:lumMod val="75000"/>
                    <a:lumOff val="25000"/>
                  </a:schemeClr>
                </a:solidFill>
                <a:effectLst/>
              </a:rPr>
              <a:t>ερισσότερο</a:t>
            </a:r>
            <a:r>
              <a:rPr kumimoji="0" lang="en-US" altLang="el-GR" sz="1500" b="0" i="0" u="none" strike="noStrike" cap="none" normalizeH="0" baseline="0" dirty="0">
                <a:ln>
                  <a:noFill/>
                </a:ln>
                <a:solidFill>
                  <a:schemeClr val="tx1">
                    <a:lumMod val="75000"/>
                    <a:lumOff val="25000"/>
                  </a:schemeClr>
                </a:solidFill>
                <a:effectLst/>
              </a:rPr>
              <a:t>)</a:t>
            </a:r>
          </a:p>
        </p:txBody>
      </p:sp>
      <p:graphicFrame>
        <p:nvGraphicFramePr>
          <p:cNvPr id="4" name="Θέση περιεχομένου 3">
            <a:extLst>
              <a:ext uri="{FF2B5EF4-FFF2-40B4-BE49-F238E27FC236}">
                <a16:creationId xmlns:a16="http://schemas.microsoft.com/office/drawing/2014/main" id="{05096E0C-C5FA-3EF7-AA85-838BBFC3DDD6}"/>
              </a:ext>
            </a:extLst>
          </p:cNvPr>
          <p:cNvGraphicFramePr>
            <a:graphicFrameLocks noGrp="1"/>
          </p:cNvGraphicFramePr>
          <p:nvPr>
            <p:ph idx="1"/>
            <p:extLst>
              <p:ext uri="{D42A27DB-BD31-4B8C-83A1-F6EECF244321}">
                <p14:modId xmlns:p14="http://schemas.microsoft.com/office/powerpoint/2010/main" val="1591793040"/>
              </p:ext>
            </p:extLst>
          </p:nvPr>
        </p:nvGraphicFramePr>
        <p:xfrm>
          <a:off x="559398" y="3658128"/>
          <a:ext cx="5541368" cy="956353"/>
        </p:xfrm>
        <a:graphic>
          <a:graphicData uri="http://schemas.openxmlformats.org/drawingml/2006/table">
            <a:tbl>
              <a:tblPr firstRow="1" firstCol="1" bandRow="1"/>
              <a:tblGrid>
                <a:gridCol w="1067197">
                  <a:extLst>
                    <a:ext uri="{9D8B030D-6E8A-4147-A177-3AD203B41FA5}">
                      <a16:colId xmlns:a16="http://schemas.microsoft.com/office/drawing/2014/main" val="3355957575"/>
                    </a:ext>
                  </a:extLst>
                </a:gridCol>
                <a:gridCol w="1014386">
                  <a:extLst>
                    <a:ext uri="{9D8B030D-6E8A-4147-A177-3AD203B41FA5}">
                      <a16:colId xmlns:a16="http://schemas.microsoft.com/office/drawing/2014/main" val="687743304"/>
                    </a:ext>
                  </a:extLst>
                </a:gridCol>
                <a:gridCol w="1370378">
                  <a:extLst>
                    <a:ext uri="{9D8B030D-6E8A-4147-A177-3AD203B41FA5}">
                      <a16:colId xmlns:a16="http://schemas.microsoft.com/office/drawing/2014/main" val="790103922"/>
                    </a:ext>
                  </a:extLst>
                </a:gridCol>
                <a:gridCol w="1047637">
                  <a:extLst>
                    <a:ext uri="{9D8B030D-6E8A-4147-A177-3AD203B41FA5}">
                      <a16:colId xmlns:a16="http://schemas.microsoft.com/office/drawing/2014/main" val="471631473"/>
                    </a:ext>
                  </a:extLst>
                </a:gridCol>
                <a:gridCol w="1041770">
                  <a:extLst>
                    <a:ext uri="{9D8B030D-6E8A-4147-A177-3AD203B41FA5}">
                      <a16:colId xmlns:a16="http://schemas.microsoft.com/office/drawing/2014/main" val="3260123950"/>
                    </a:ext>
                  </a:extLst>
                </a:gridCol>
              </a:tblGrid>
              <a:tr h="681688">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Διαφωνώ τελείως    </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Διαφωνώ</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Ούτε διαφωνώ/ούτε συμφωνώ    </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Συμφωνώ</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Συμφωνώ τελείως</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91626921"/>
                  </a:ext>
                </a:extLst>
              </a:tr>
              <a:tr h="260316">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1   </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2</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3</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4</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fontAlgn="t">
                        <a:lnSpc>
                          <a:spcPct val="107000"/>
                        </a:lnSpc>
                        <a:spcAft>
                          <a:spcPts val="800"/>
                        </a:spcAft>
                        <a:buNone/>
                      </a:pPr>
                      <a:r>
                        <a:rPr lang="el-GR" sz="1400" b="0" i="0" u="none" strike="noStrike" kern="100">
                          <a:effectLst/>
                          <a:latin typeface="Times New Roman" panose="02020603050405020304" pitchFamily="18" charset="0"/>
                          <a:ea typeface="Aptos" panose="020B0004020202020204" pitchFamily="34" charset="0"/>
                          <a:cs typeface="Times New Roman" panose="02020603050405020304" pitchFamily="18" charset="0"/>
                        </a:rPr>
                        <a:t>5</a:t>
                      </a:r>
                      <a:endParaRPr lang="el-GR" sz="2100" b="0" i="0" u="none" strike="noStrike">
                        <a:effectLst/>
                        <a:latin typeface="Arial" panose="020B0604020202020204" pitchFamily="34" charset="0"/>
                      </a:endParaRPr>
                    </a:p>
                  </a:txBody>
                  <a:tcPr marL="80564" marR="80564" marT="11189"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65010393"/>
                  </a:ext>
                </a:extLst>
              </a:tr>
            </a:tbl>
          </a:graphicData>
        </a:graphic>
      </p:graphicFrame>
    </p:spTree>
    <p:extLst>
      <p:ext uri="{BB962C8B-B14F-4D97-AF65-F5344CB8AC3E}">
        <p14:creationId xmlns:p14="http://schemas.microsoft.com/office/powerpoint/2010/main" val="408595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978E74-8CAE-1798-D333-B0ECD2FCE5DC}"/>
              </a:ext>
            </a:extLst>
          </p:cNvPr>
          <p:cNvSpPr>
            <a:spLocks noGrp="1"/>
          </p:cNvSpPr>
          <p:nvPr>
            <p:ph type="title"/>
          </p:nvPr>
        </p:nvSpPr>
        <p:spPr/>
        <p:txBody>
          <a:bodyPr/>
          <a:lstStyle/>
          <a:p>
            <a:r>
              <a:rPr lang="el-GR" sz="3200" dirty="0">
                <a:solidFill>
                  <a:schemeClr val="accent2"/>
                </a:solidFill>
              </a:rPr>
              <a:t>Παράδειγμα με ανοικτή ερώτηση</a:t>
            </a:r>
          </a:p>
        </p:txBody>
      </p:sp>
      <p:sp>
        <p:nvSpPr>
          <p:cNvPr id="3" name="Θέση περιεχομένου 2">
            <a:extLst>
              <a:ext uri="{FF2B5EF4-FFF2-40B4-BE49-F238E27FC236}">
                <a16:creationId xmlns:a16="http://schemas.microsoft.com/office/drawing/2014/main" id="{3C21F373-9C85-C6FB-3C1F-ED295D17BE53}"/>
              </a:ext>
            </a:extLst>
          </p:cNvPr>
          <p:cNvSpPr>
            <a:spLocks noGrp="1"/>
          </p:cNvSpPr>
          <p:nvPr>
            <p:ph idx="1"/>
          </p:nvPr>
        </p:nvSpPr>
        <p:spPr>
          <a:xfrm>
            <a:off x="332101" y="1427584"/>
            <a:ext cx="9409058" cy="5262465"/>
          </a:xfrm>
        </p:spPr>
        <p:txBody>
          <a:bodyPr>
            <a:normAutofit fontScale="85000" lnSpcReduction="20000"/>
          </a:bodyPr>
          <a:lstStyle/>
          <a:p>
            <a:pPr marL="0" indent="0">
              <a:buNone/>
            </a:pPr>
            <a:r>
              <a:rPr lang="el-GR" sz="2600" b="1" dirty="0">
                <a:solidFill>
                  <a:srgbClr val="000000"/>
                </a:solidFill>
                <a:latin typeface="Noto Sans Symbols"/>
              </a:rPr>
              <a:t>1. Ποιο είναι το φύλο σας;</a:t>
            </a:r>
          </a:p>
          <a:p>
            <a:pPr marL="0" indent="0">
              <a:buNone/>
            </a:pPr>
            <a:r>
              <a:rPr lang="el-GR" sz="2600" b="1" dirty="0">
                <a:solidFill>
                  <a:srgbClr val="000000"/>
                </a:solidFill>
                <a:latin typeface="Noto Sans Symbols"/>
              </a:rPr>
              <a:t>Άνδρας</a:t>
            </a:r>
          </a:p>
          <a:p>
            <a:pPr marL="0" indent="0">
              <a:buNone/>
            </a:pPr>
            <a:r>
              <a:rPr lang="el-GR" sz="2400" b="1" dirty="0">
                <a:solidFill>
                  <a:srgbClr val="000000"/>
                </a:solidFill>
                <a:latin typeface="Noto Sans Symbols"/>
              </a:rPr>
              <a:t>Γυναίκα</a:t>
            </a:r>
          </a:p>
          <a:p>
            <a:pPr marL="0" indent="0">
              <a:buNone/>
            </a:pPr>
            <a:r>
              <a:rPr lang="el-GR" sz="2600" b="1" dirty="0">
                <a:solidFill>
                  <a:srgbClr val="000000"/>
                </a:solidFill>
                <a:latin typeface="Noto Sans Symbols"/>
              </a:rPr>
              <a:t>Άλλο (προσδιορίστε)…………..</a:t>
            </a:r>
          </a:p>
          <a:p>
            <a:pPr marL="0" indent="0">
              <a:buNone/>
            </a:pPr>
            <a:endParaRPr lang="el-GR" dirty="0"/>
          </a:p>
          <a:p>
            <a:pPr marL="0" indent="0">
              <a:buNone/>
            </a:pPr>
            <a:r>
              <a:rPr lang="el-GR" sz="2600" b="1" dirty="0">
                <a:solidFill>
                  <a:srgbClr val="000000"/>
                </a:solidFill>
                <a:latin typeface="Noto Sans Symbols"/>
              </a:rPr>
              <a:t>2.Ποια είναι η ηλικία σας σε έτη:…………………………………..</a:t>
            </a:r>
          </a:p>
          <a:p>
            <a:pPr marL="0" indent="0">
              <a:buNone/>
            </a:pPr>
            <a:endParaRPr lang="el-GR" dirty="0"/>
          </a:p>
          <a:p>
            <a:pPr marL="0" indent="0">
              <a:buNone/>
            </a:pPr>
            <a:r>
              <a:rPr lang="el-GR" sz="2600" b="1" dirty="0">
                <a:solidFill>
                  <a:srgbClr val="000000"/>
                </a:solidFill>
                <a:latin typeface="Noto Sans Symbols"/>
              </a:rPr>
              <a:t>3. Ποια είναι η οικογενειακή σας κατάσταση;</a:t>
            </a:r>
          </a:p>
          <a:p>
            <a:pPr marL="0" indent="0">
              <a:buNone/>
            </a:pPr>
            <a:r>
              <a:rPr lang="el-GR" sz="2600" b="1" dirty="0">
                <a:solidFill>
                  <a:srgbClr val="000000"/>
                </a:solidFill>
                <a:latin typeface="Noto Sans Symbols"/>
              </a:rPr>
              <a:t> Άγαμος(η)</a:t>
            </a:r>
          </a:p>
          <a:p>
            <a:pPr marL="0" indent="0">
              <a:buNone/>
            </a:pPr>
            <a:r>
              <a:rPr lang="el-GR" sz="2600" b="1" dirty="0">
                <a:solidFill>
                  <a:srgbClr val="000000"/>
                </a:solidFill>
                <a:latin typeface="Noto Sans Symbols"/>
              </a:rPr>
              <a:t> Έγγαμος(η)</a:t>
            </a:r>
          </a:p>
          <a:p>
            <a:pPr marL="0" indent="0">
              <a:buNone/>
            </a:pPr>
            <a:r>
              <a:rPr lang="el-GR" sz="2600" b="1" dirty="0">
                <a:solidFill>
                  <a:srgbClr val="000000"/>
                </a:solidFill>
                <a:latin typeface="Noto Sans Symbols"/>
              </a:rPr>
              <a:t> Διαζευγμένος(η)</a:t>
            </a:r>
          </a:p>
          <a:p>
            <a:pPr marL="0" indent="0">
              <a:buNone/>
            </a:pPr>
            <a:r>
              <a:rPr lang="el-GR" sz="2600" b="1" dirty="0">
                <a:solidFill>
                  <a:srgbClr val="000000"/>
                </a:solidFill>
                <a:latin typeface="Noto Sans Symbols"/>
              </a:rPr>
              <a:t>Άλλο………………………………… (π.χ. σε διάσταση, χήρος/α…κλπ.)</a:t>
            </a:r>
          </a:p>
          <a:p>
            <a:pPr marL="0" indent="0">
              <a:buNone/>
            </a:pPr>
            <a:endParaRPr lang="el-GR" sz="2600" b="1" dirty="0">
              <a:solidFill>
                <a:srgbClr val="000000"/>
              </a:solidFill>
              <a:latin typeface="Noto Sans Symbols"/>
            </a:endParaRPr>
          </a:p>
          <a:p>
            <a:pPr marL="0" indent="0">
              <a:buNone/>
            </a:pPr>
            <a:r>
              <a:rPr lang="el-GR" dirty="0"/>
              <a:t> </a:t>
            </a:r>
          </a:p>
        </p:txBody>
      </p:sp>
    </p:spTree>
    <p:extLst>
      <p:ext uri="{BB962C8B-B14F-4D97-AF65-F5344CB8AC3E}">
        <p14:creationId xmlns:p14="http://schemas.microsoft.com/office/powerpoint/2010/main" val="2494367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5371E4-7CA1-E8AC-E109-22C1CB33736C}"/>
              </a:ext>
            </a:extLst>
          </p:cNvPr>
          <p:cNvSpPr>
            <a:spLocks noGrp="1"/>
          </p:cNvSpPr>
          <p:nvPr>
            <p:ph type="title"/>
          </p:nvPr>
        </p:nvSpPr>
        <p:spPr>
          <a:xfrm>
            <a:off x="677334" y="609600"/>
            <a:ext cx="9567678" cy="1320800"/>
          </a:xfrm>
        </p:spPr>
        <p:txBody>
          <a:bodyPr>
            <a:normAutofit/>
          </a:bodyPr>
          <a:lstStyle/>
          <a:p>
            <a:r>
              <a:rPr lang="el-GR" sz="3200" dirty="0">
                <a:solidFill>
                  <a:schemeClr val="accent2"/>
                </a:solidFill>
              </a:rPr>
              <a:t>Άλλο Παράδειγμα ερωτηματολογίου για τις απόψεις των πολιτών στα Κοινωνικά Δίκτυα</a:t>
            </a:r>
          </a:p>
        </p:txBody>
      </p:sp>
      <p:sp>
        <p:nvSpPr>
          <p:cNvPr id="3" name="Θέση περιεχομένου 2">
            <a:extLst>
              <a:ext uri="{FF2B5EF4-FFF2-40B4-BE49-F238E27FC236}">
                <a16:creationId xmlns:a16="http://schemas.microsoft.com/office/drawing/2014/main" id="{20349E2B-2A78-D0C4-ED9A-99B8223ED6EC}"/>
              </a:ext>
            </a:extLst>
          </p:cNvPr>
          <p:cNvSpPr>
            <a:spLocks noGrp="1"/>
          </p:cNvSpPr>
          <p:nvPr>
            <p:ph idx="1"/>
          </p:nvPr>
        </p:nvSpPr>
        <p:spPr>
          <a:xfrm>
            <a:off x="677333" y="1930401"/>
            <a:ext cx="9035833" cy="4110962"/>
          </a:xfrm>
        </p:spPr>
        <p:txBody>
          <a:bodyPr>
            <a:normAutofit lnSpcReduction="10000"/>
          </a:bodyPr>
          <a:lstStyle/>
          <a:p>
            <a:pPr marL="0" indent="0">
              <a:buNone/>
            </a:pPr>
            <a:r>
              <a:rPr lang="el-GR" sz="2000" b="1" dirty="0">
                <a:solidFill>
                  <a:srgbClr val="000000"/>
                </a:solidFill>
                <a:latin typeface="Noto Sans Symbols"/>
              </a:rPr>
              <a:t>ΣΚΟΠΟΣ ΜΕΛΕΤΗΣ</a:t>
            </a:r>
          </a:p>
          <a:p>
            <a:r>
              <a:rPr lang="el-GR" sz="2000" b="1" dirty="0">
                <a:solidFill>
                  <a:srgbClr val="000000"/>
                </a:solidFill>
                <a:latin typeface="Noto Sans Symbols"/>
              </a:rPr>
              <a:t>Περιγραφή στόχου: Το ερωτηματολόγιο αποσκοπεί στη συλλογή και ανάλυση των απόψεων των πολιτών σχετικά με τη χρήση των κοινωνικών δικτύων και τη σημασία που αποδίδουν σε αυτά, καθώς και την επιρροή που έχουν στη διαμόρφωση κοινωνικών και πολιτικών απόψεων.</a:t>
            </a:r>
          </a:p>
          <a:p>
            <a:pPr>
              <a:buNone/>
            </a:pPr>
            <a:r>
              <a:rPr lang="el-GR" sz="2000" b="1" dirty="0">
                <a:solidFill>
                  <a:srgbClr val="000000"/>
                </a:solidFill>
                <a:latin typeface="Noto Sans Symbols"/>
              </a:rPr>
              <a:t>ΕΡΕΥΝΗΤΙΚΑ ΕΡΩΤΗΜΑΤΑ ΜΕΛΕΤΗΣ:</a:t>
            </a:r>
          </a:p>
          <a:p>
            <a:pPr>
              <a:buFont typeface="Arial" panose="020B0604020202020204" pitchFamily="34" charset="0"/>
              <a:buChar char="•"/>
            </a:pPr>
            <a:r>
              <a:rPr lang="el-GR" sz="2000" b="1" dirty="0">
                <a:solidFill>
                  <a:srgbClr val="000000"/>
                </a:solidFill>
                <a:latin typeface="Noto Sans Symbols"/>
              </a:rPr>
              <a:t>Ποιες είναι οι συνήθειες των πολιτών όσον αφορά τη χρήση κοινωνικών δικτύων;</a:t>
            </a:r>
          </a:p>
          <a:p>
            <a:pPr>
              <a:buFont typeface="Arial" panose="020B0604020202020204" pitchFamily="34" charset="0"/>
              <a:buChar char="•"/>
            </a:pPr>
            <a:r>
              <a:rPr lang="el-GR" sz="2000" b="1" dirty="0">
                <a:solidFill>
                  <a:srgbClr val="000000"/>
                </a:solidFill>
                <a:latin typeface="Noto Sans Symbols"/>
              </a:rPr>
              <a:t>Ποιες απόψεις έχουν οι πολίτες για την αξιοπιστία των πληροφοριών που κυκλοφορούν;</a:t>
            </a:r>
          </a:p>
          <a:p>
            <a:pPr>
              <a:buFont typeface="Arial" panose="020B0604020202020204" pitchFamily="34" charset="0"/>
              <a:buChar char="•"/>
            </a:pPr>
            <a:r>
              <a:rPr lang="el-GR" sz="2000" b="1" dirty="0">
                <a:solidFill>
                  <a:srgbClr val="000000"/>
                </a:solidFill>
                <a:latin typeface="Noto Sans Symbols"/>
              </a:rPr>
              <a:t>Ποιες είναι οι αντιλήψεις τους για τις κοινωνικές και πολιτικές επιπτώσεις της χρήσης των κοινωνικών δικτύων;</a:t>
            </a:r>
          </a:p>
          <a:p>
            <a:endParaRPr lang="el-GR" dirty="0"/>
          </a:p>
        </p:txBody>
      </p:sp>
    </p:spTree>
    <p:extLst>
      <p:ext uri="{BB962C8B-B14F-4D97-AF65-F5344CB8AC3E}">
        <p14:creationId xmlns:p14="http://schemas.microsoft.com/office/powerpoint/2010/main" val="840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2FCD0D-1299-A697-B6C7-DFBBFC025866}"/>
              </a:ext>
            </a:extLst>
          </p:cNvPr>
          <p:cNvSpPr>
            <a:spLocks noGrp="1"/>
          </p:cNvSpPr>
          <p:nvPr>
            <p:ph type="title"/>
          </p:nvPr>
        </p:nvSpPr>
        <p:spPr>
          <a:xfrm>
            <a:off x="677334" y="335902"/>
            <a:ext cx="8596668" cy="746449"/>
          </a:xfrm>
        </p:spPr>
        <p:txBody>
          <a:bodyPr>
            <a:normAutofit fontScale="90000"/>
          </a:bodyPr>
          <a:lstStyle/>
          <a:p>
            <a:r>
              <a:rPr lang="el-GR" b="1" dirty="0"/>
              <a:t>2</a:t>
            </a:r>
            <a:r>
              <a:rPr lang="el-GR" dirty="0">
                <a:solidFill>
                  <a:schemeClr val="accent2"/>
                </a:solidFill>
              </a:rPr>
              <a:t>. Δομή και Περιεχόμενο Ερωτηματολογίου</a:t>
            </a:r>
            <a:br>
              <a:rPr lang="el-GR" b="1" dirty="0"/>
            </a:br>
            <a:endParaRPr lang="el-GR" dirty="0"/>
          </a:p>
        </p:txBody>
      </p:sp>
      <p:sp>
        <p:nvSpPr>
          <p:cNvPr id="3" name="Θέση περιεχομένου 2">
            <a:extLst>
              <a:ext uri="{FF2B5EF4-FFF2-40B4-BE49-F238E27FC236}">
                <a16:creationId xmlns:a16="http://schemas.microsoft.com/office/drawing/2014/main" id="{9BD16DB0-7FF9-A1E7-2EF3-7A351DE00456}"/>
              </a:ext>
            </a:extLst>
          </p:cNvPr>
          <p:cNvSpPr>
            <a:spLocks noGrp="1"/>
          </p:cNvSpPr>
          <p:nvPr>
            <p:ph idx="1"/>
          </p:nvPr>
        </p:nvSpPr>
        <p:spPr>
          <a:xfrm>
            <a:off x="494521" y="989045"/>
            <a:ext cx="9573209" cy="5052317"/>
          </a:xfrm>
        </p:spPr>
        <p:txBody>
          <a:bodyPr>
            <a:normAutofit fontScale="77500" lnSpcReduction="20000"/>
          </a:bodyPr>
          <a:lstStyle/>
          <a:p>
            <a:pPr>
              <a:buFont typeface="Arial" panose="020B0604020202020204" pitchFamily="34" charset="0"/>
              <a:buChar char="•"/>
            </a:pPr>
            <a:r>
              <a:rPr lang="el-GR" b="1" dirty="0"/>
              <a:t>ΚΟΙΝΩΝΙΚΑ ΔΙΚΤΥΑ &amp; ΧΡΗΣΗ</a:t>
            </a:r>
            <a:r>
              <a:rPr lang="el-GR" dirty="0"/>
              <a:t>:</a:t>
            </a:r>
          </a:p>
          <a:p>
            <a:pPr marL="742950" lvl="1" indent="-285750">
              <a:buFont typeface="Arial" panose="020B0604020202020204" pitchFamily="34" charset="0"/>
              <a:buChar char="•"/>
            </a:pPr>
            <a:r>
              <a:rPr lang="el-GR" sz="2200" b="1" dirty="0">
                <a:solidFill>
                  <a:srgbClr val="000000"/>
                </a:solidFill>
                <a:latin typeface="Noto Sans Symbols"/>
              </a:rPr>
              <a:t>Συχνότητα χρήσης (ημέρες και ώρες).</a:t>
            </a:r>
          </a:p>
          <a:p>
            <a:pPr marL="742950" lvl="1" indent="-285750">
              <a:buFont typeface="Arial" panose="020B0604020202020204" pitchFamily="34" charset="0"/>
              <a:buChar char="•"/>
            </a:pPr>
            <a:r>
              <a:rPr lang="el-GR" sz="2200" b="1" dirty="0">
                <a:solidFill>
                  <a:srgbClr val="000000"/>
                </a:solidFill>
                <a:latin typeface="Noto Sans Symbols"/>
              </a:rPr>
              <a:t>Ποια κοινωνικά δίκτυα χρησιμοποιούν περισσότερο;</a:t>
            </a:r>
          </a:p>
          <a:p>
            <a:pPr marL="742950" lvl="1" indent="-285750">
              <a:buFont typeface="Arial" panose="020B0604020202020204" pitchFamily="34" charset="0"/>
              <a:buChar char="•"/>
            </a:pPr>
            <a:r>
              <a:rPr lang="el-GR" sz="2200" b="1" dirty="0">
                <a:solidFill>
                  <a:srgbClr val="000000"/>
                </a:solidFill>
                <a:latin typeface="Noto Sans Symbols"/>
              </a:rPr>
              <a:t>Ανάγκη για κοινωνική δικτύωση ή ενημέρωση.</a:t>
            </a:r>
          </a:p>
          <a:p>
            <a:pPr>
              <a:buFont typeface="Arial" panose="020B0604020202020204" pitchFamily="34" charset="0"/>
              <a:buChar char="•"/>
            </a:pPr>
            <a:r>
              <a:rPr lang="el-GR" b="1" dirty="0"/>
              <a:t>ΑΞΙΟΠΙΣΤΙΑ ΠΛΗΡΟΦΟΡΙΩΝ:</a:t>
            </a:r>
          </a:p>
          <a:p>
            <a:pPr marL="742950" lvl="1" indent="-285750">
              <a:buFont typeface="Arial" panose="020B0604020202020204" pitchFamily="34" charset="0"/>
              <a:buChar char="•"/>
            </a:pPr>
            <a:r>
              <a:rPr lang="el-GR" sz="2200" b="1" dirty="0">
                <a:solidFill>
                  <a:srgbClr val="000000"/>
                </a:solidFill>
                <a:latin typeface="Noto Sans Symbols"/>
              </a:rPr>
              <a:t>Από πού αντλούν τις πληροφορίες οι χρήστες;</a:t>
            </a:r>
          </a:p>
          <a:p>
            <a:pPr marL="742950" lvl="1" indent="-285750">
              <a:buFont typeface="Arial" panose="020B0604020202020204" pitchFamily="34" charset="0"/>
              <a:buChar char="•"/>
            </a:pPr>
            <a:r>
              <a:rPr lang="el-GR" sz="2200" b="1" dirty="0">
                <a:solidFill>
                  <a:srgbClr val="000000"/>
                </a:solidFill>
                <a:latin typeface="Noto Sans Symbols"/>
              </a:rPr>
              <a:t>Εμπιστοσύνη στις πηγές που χρησιμοποιούν.</a:t>
            </a:r>
          </a:p>
          <a:p>
            <a:pPr marL="742950" lvl="1" indent="-285750">
              <a:buFont typeface="Arial" panose="020B0604020202020204" pitchFamily="34" charset="0"/>
              <a:buChar char="•"/>
            </a:pPr>
            <a:r>
              <a:rPr lang="el-GR" sz="2200" b="1" dirty="0">
                <a:solidFill>
                  <a:srgbClr val="000000"/>
                </a:solidFill>
                <a:latin typeface="Noto Sans Symbols"/>
              </a:rPr>
              <a:t>Αντιλήψεις για την παραπληροφόρηση στα κοινωνικά δίκτυα.</a:t>
            </a:r>
          </a:p>
          <a:p>
            <a:pPr>
              <a:buFont typeface="Arial" panose="020B0604020202020204" pitchFamily="34" charset="0"/>
              <a:buChar char="•"/>
            </a:pPr>
            <a:r>
              <a:rPr lang="el-GR" b="1" dirty="0"/>
              <a:t>ΑΝΤΙΚΤΥΠΟΙ ΣΤΙΣ ΚΟΙΝΩΝΙΚΕΣ ΚΑΙ ΠΟΛΙΤΙΚΕΣ ΑΠΟΨΕΙΣ:</a:t>
            </a:r>
          </a:p>
          <a:p>
            <a:pPr lvl="1">
              <a:buFont typeface="Arial" panose="020B0604020202020204" pitchFamily="34" charset="0"/>
              <a:buChar char="•"/>
            </a:pPr>
            <a:r>
              <a:rPr lang="el-GR" sz="2200" b="1" dirty="0">
                <a:solidFill>
                  <a:srgbClr val="000000"/>
                </a:solidFill>
                <a:latin typeface="Noto Sans Symbols"/>
              </a:rPr>
              <a:t>Επηρεάζονται οι πολιτικές και κοινωνικές απόψεις μέσω των κοινωνικών δικτύων;</a:t>
            </a:r>
          </a:p>
          <a:p>
            <a:pPr lvl="1">
              <a:buFont typeface="Arial" panose="020B0604020202020204" pitchFamily="34" charset="0"/>
              <a:buChar char="•"/>
            </a:pPr>
            <a:r>
              <a:rPr lang="el-GR" sz="2200" b="1" dirty="0">
                <a:solidFill>
                  <a:srgbClr val="000000"/>
                </a:solidFill>
                <a:latin typeface="Noto Sans Symbols"/>
              </a:rPr>
              <a:t>Αντιλήψεις για τις αντιπαραθέσεις και τις «φούσκες πληροφοριών».</a:t>
            </a:r>
          </a:p>
          <a:p>
            <a:pPr lvl="1">
              <a:buFont typeface="Arial" panose="020B0604020202020204" pitchFamily="34" charset="0"/>
              <a:buChar char="•"/>
            </a:pPr>
            <a:r>
              <a:rPr lang="el-GR" sz="2200" b="1" dirty="0">
                <a:solidFill>
                  <a:srgbClr val="000000"/>
                </a:solidFill>
                <a:latin typeface="Noto Sans Symbols"/>
              </a:rPr>
              <a:t>Ρόλος των κοινωνικών δικτύων στις εκλογικές διαδικασίες ή κοινωνικές κινητοποιήσεις.</a:t>
            </a:r>
          </a:p>
          <a:p>
            <a:pPr lvl="1">
              <a:buFont typeface="Arial" panose="020B0604020202020204" pitchFamily="34" charset="0"/>
              <a:buChar char="•"/>
            </a:pPr>
            <a:r>
              <a:rPr lang="el-GR" sz="2200" b="1" dirty="0">
                <a:solidFill>
                  <a:srgbClr val="000000"/>
                </a:solidFill>
                <a:latin typeface="Noto Sans Symbols"/>
              </a:rPr>
              <a:t>ΣΧΕΣΗ ΜΕ ΤΗ ΔΗΜΟΚΡΑΤΙΑ:</a:t>
            </a:r>
          </a:p>
          <a:p>
            <a:pPr lvl="1">
              <a:buFont typeface="Arial" panose="020B0604020202020204" pitchFamily="34" charset="0"/>
              <a:buChar char="•"/>
            </a:pPr>
            <a:r>
              <a:rPr lang="el-GR" sz="2200" b="1" dirty="0">
                <a:solidFill>
                  <a:srgbClr val="000000"/>
                </a:solidFill>
                <a:latin typeface="Noto Sans Symbols"/>
              </a:rPr>
              <a:t>Επίδραση των κοινωνικών δικτύων στην ελευθερία λόγου και τη δημοκρατική διαδικασία.</a:t>
            </a:r>
          </a:p>
          <a:p>
            <a:endParaRPr lang="el-GR" dirty="0"/>
          </a:p>
        </p:txBody>
      </p:sp>
    </p:spTree>
    <p:extLst>
      <p:ext uri="{BB962C8B-B14F-4D97-AF65-F5344CB8AC3E}">
        <p14:creationId xmlns:p14="http://schemas.microsoft.com/office/powerpoint/2010/main" val="2851241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D930C6-CBE7-804D-07AA-1DA643F0E1DC}"/>
              </a:ext>
            </a:extLst>
          </p:cNvPr>
          <p:cNvSpPr>
            <a:spLocks noGrp="1"/>
          </p:cNvSpPr>
          <p:nvPr>
            <p:ph type="title"/>
          </p:nvPr>
        </p:nvSpPr>
        <p:spPr>
          <a:xfrm>
            <a:off x="677332" y="609600"/>
            <a:ext cx="8596669" cy="556727"/>
          </a:xfrm>
        </p:spPr>
        <p:txBody>
          <a:bodyPr>
            <a:normAutofit fontScale="90000"/>
          </a:bodyPr>
          <a:lstStyle/>
          <a:p>
            <a:r>
              <a:rPr lang="el-GR" dirty="0">
                <a:solidFill>
                  <a:schemeClr val="accent2"/>
                </a:solidFill>
              </a:rPr>
              <a:t>3. Μεθοδολογία έρευνας</a:t>
            </a:r>
          </a:p>
        </p:txBody>
      </p:sp>
      <p:sp>
        <p:nvSpPr>
          <p:cNvPr id="3" name="Θέση περιεχομένου 2">
            <a:extLst>
              <a:ext uri="{FF2B5EF4-FFF2-40B4-BE49-F238E27FC236}">
                <a16:creationId xmlns:a16="http://schemas.microsoft.com/office/drawing/2014/main" id="{22E8988C-20EB-252E-8137-0B7A2EEDC699}"/>
              </a:ext>
            </a:extLst>
          </p:cNvPr>
          <p:cNvSpPr>
            <a:spLocks noGrp="1"/>
          </p:cNvSpPr>
          <p:nvPr>
            <p:ph idx="1"/>
          </p:nvPr>
        </p:nvSpPr>
        <p:spPr>
          <a:xfrm>
            <a:off x="677334" y="1324947"/>
            <a:ext cx="8596668" cy="4716415"/>
          </a:xfrm>
        </p:spPr>
        <p:txBody>
          <a:bodyPr/>
          <a:lstStyle/>
          <a:p>
            <a:pPr marL="0" marR="0" lvl="0" indent="0" algn="l" defTabSz="914400" rtl="0" eaLnBrk="0" fontAlgn="base" latinLnBrk="0" hangingPunct="0">
              <a:lnSpc>
                <a:spcPct val="100000"/>
              </a:lnSpc>
              <a:spcBef>
                <a:spcPct val="0"/>
              </a:spcBef>
              <a:spcAft>
                <a:spcPct val="0"/>
              </a:spcAft>
              <a:buClrTx/>
              <a:buSzTx/>
              <a:buNone/>
              <a:tabLst/>
            </a:pPr>
            <a:r>
              <a:rPr lang="el-GR" altLang="el-GR" sz="2000" b="1" dirty="0">
                <a:solidFill>
                  <a:srgbClr val="000000"/>
                </a:solidFill>
                <a:latin typeface="Noto Sans Symbols"/>
              </a:rPr>
              <a:t>ΠΛΗΘΥΣΜΟΣ ΚΑΙ ΔΕΙΓΜΑ: </a:t>
            </a:r>
          </a:p>
          <a:p>
            <a:pPr marL="0" marR="0" lvl="0" indent="0" algn="l" defTabSz="914400" rtl="0" eaLnBrk="0" fontAlgn="base" latinLnBrk="0" hangingPunct="0">
              <a:lnSpc>
                <a:spcPct val="100000"/>
              </a:lnSpc>
              <a:spcBef>
                <a:spcPct val="0"/>
              </a:spcBef>
              <a:spcAft>
                <a:spcPct val="0"/>
              </a:spcAft>
              <a:buClrTx/>
              <a:buSzTx/>
              <a:buFontTx/>
              <a:buChar char="•"/>
              <a:tabLst/>
            </a:pPr>
            <a:r>
              <a:rPr lang="el-GR" altLang="el-GR" sz="2000" b="1" dirty="0">
                <a:solidFill>
                  <a:srgbClr val="000000"/>
                </a:solidFill>
                <a:latin typeface="Noto Sans Symbols"/>
              </a:rPr>
              <a:t>Περιγραφή του πληθυσμού που εξετάζεται (π.χ. ηλικία, φύλο, κοινωνικοοικονομική κατάσταση).</a:t>
            </a:r>
          </a:p>
          <a:p>
            <a:pPr marL="0" marR="0" lvl="0" indent="0" algn="l" defTabSz="914400" rtl="0" eaLnBrk="0" fontAlgn="base" latinLnBrk="0" hangingPunct="0">
              <a:lnSpc>
                <a:spcPct val="100000"/>
              </a:lnSpc>
              <a:spcBef>
                <a:spcPct val="0"/>
              </a:spcBef>
              <a:spcAft>
                <a:spcPct val="0"/>
              </a:spcAft>
              <a:buClrTx/>
              <a:buSzTx/>
              <a:buNone/>
              <a:tabLst/>
            </a:pPr>
            <a:endParaRPr lang="el-GR" altLang="el-GR" sz="2000" b="1" dirty="0">
              <a:solidFill>
                <a:srgbClr val="000000"/>
              </a:solidFill>
              <a:latin typeface="Noto Sans Symbols"/>
            </a:endParaRPr>
          </a:p>
          <a:p>
            <a:pPr marL="0" marR="0" lvl="0" indent="0" algn="l" defTabSz="914400" rtl="0" eaLnBrk="0" fontAlgn="base" latinLnBrk="0" hangingPunct="0">
              <a:lnSpc>
                <a:spcPct val="100000"/>
              </a:lnSpc>
              <a:spcBef>
                <a:spcPct val="0"/>
              </a:spcBef>
              <a:spcAft>
                <a:spcPct val="0"/>
              </a:spcAft>
              <a:buClrTx/>
              <a:buSzTx/>
              <a:buNone/>
              <a:tabLst/>
            </a:pPr>
            <a:r>
              <a:rPr lang="el-GR" altLang="el-GR" sz="2000" b="1" dirty="0">
                <a:solidFill>
                  <a:srgbClr val="000000"/>
                </a:solidFill>
                <a:latin typeface="Noto Sans Symbols"/>
              </a:rPr>
              <a:t>ΤΥΠΟΣ ΕΡΩΤΗΣΕΩΝ:</a:t>
            </a:r>
          </a:p>
          <a:p>
            <a:pPr marL="0" marR="0" lvl="0" indent="0" algn="l" defTabSz="914400" rtl="0" eaLnBrk="0" fontAlgn="base" latinLnBrk="0" hangingPunct="0">
              <a:lnSpc>
                <a:spcPct val="100000"/>
              </a:lnSpc>
              <a:spcBef>
                <a:spcPct val="0"/>
              </a:spcBef>
              <a:spcAft>
                <a:spcPct val="0"/>
              </a:spcAft>
              <a:buClrTx/>
              <a:buSzTx/>
              <a:buFontTx/>
              <a:buChar char="•"/>
              <a:tabLst/>
            </a:pPr>
            <a:r>
              <a:rPr lang="el-GR" altLang="el-GR" sz="2000" b="1" dirty="0">
                <a:solidFill>
                  <a:srgbClr val="000000"/>
                </a:solidFill>
                <a:latin typeface="Noto Sans Symbols"/>
              </a:rPr>
              <a:t>Κλειστού τύπου (ποσοτικές ερωτήσεις με συγκεκριμένες απαντήσεις, π.χ. κλίμακες </a:t>
            </a:r>
            <a:r>
              <a:rPr lang="el-GR" altLang="el-GR" sz="2000" b="1" dirty="0" err="1">
                <a:solidFill>
                  <a:srgbClr val="000000"/>
                </a:solidFill>
                <a:latin typeface="Noto Sans Symbols"/>
              </a:rPr>
              <a:t>Likert</a:t>
            </a:r>
            <a:r>
              <a:rPr lang="el-GR" altLang="el-GR" sz="2000" b="1" dirty="0">
                <a:solidFill>
                  <a:srgbClr val="000000"/>
                </a:solidFill>
                <a:latin typeface="Noto Sans Symbols"/>
              </a:rPr>
              <a:t>, επιλογή από πολλαπλές απαντήσεις).</a:t>
            </a:r>
          </a:p>
          <a:p>
            <a:pPr marL="0" marR="0" lvl="0" indent="0" algn="l" defTabSz="914400" rtl="0" eaLnBrk="0" fontAlgn="base" latinLnBrk="0" hangingPunct="0">
              <a:lnSpc>
                <a:spcPct val="100000"/>
              </a:lnSpc>
              <a:spcBef>
                <a:spcPct val="0"/>
              </a:spcBef>
              <a:spcAft>
                <a:spcPct val="0"/>
              </a:spcAft>
              <a:buClrTx/>
              <a:buSzTx/>
              <a:buFontTx/>
              <a:buChar char="•"/>
              <a:tabLst/>
            </a:pPr>
            <a:r>
              <a:rPr lang="el-GR" altLang="el-GR" sz="2000" b="1" dirty="0">
                <a:solidFill>
                  <a:srgbClr val="000000"/>
                </a:solidFill>
                <a:latin typeface="Noto Sans Symbols"/>
              </a:rPr>
              <a:t>Ανοικτού τύπου (πιο αναλυτικές απαντήσεις για να κατανοήσουμε καλύτερα τις απόψεις των πολιτών).</a:t>
            </a:r>
          </a:p>
          <a:p>
            <a:pPr marL="0" marR="0" lvl="0" indent="0" algn="l" defTabSz="914400" rtl="0" eaLnBrk="0" fontAlgn="base" latinLnBrk="0" hangingPunct="0">
              <a:lnSpc>
                <a:spcPct val="100000"/>
              </a:lnSpc>
              <a:spcBef>
                <a:spcPct val="0"/>
              </a:spcBef>
              <a:spcAft>
                <a:spcPct val="0"/>
              </a:spcAft>
              <a:buClrTx/>
              <a:buSzTx/>
              <a:buNone/>
              <a:tabLst/>
            </a:pPr>
            <a:endParaRPr lang="el-GR" altLang="el-GR" sz="2000" b="1" dirty="0">
              <a:solidFill>
                <a:srgbClr val="000000"/>
              </a:solidFill>
              <a:latin typeface="Noto Sans Symbols"/>
            </a:endParaRPr>
          </a:p>
          <a:p>
            <a:pPr marL="0" marR="0" lvl="0" indent="0" algn="l" defTabSz="914400" rtl="0" eaLnBrk="0" fontAlgn="base" latinLnBrk="0" hangingPunct="0">
              <a:lnSpc>
                <a:spcPct val="100000"/>
              </a:lnSpc>
              <a:spcBef>
                <a:spcPct val="0"/>
              </a:spcBef>
              <a:spcAft>
                <a:spcPct val="0"/>
              </a:spcAft>
              <a:buClrTx/>
              <a:buSzTx/>
              <a:buNone/>
              <a:tabLst/>
            </a:pPr>
            <a:r>
              <a:rPr lang="el-GR" altLang="el-GR" sz="2000" b="1" dirty="0">
                <a:solidFill>
                  <a:srgbClr val="000000"/>
                </a:solidFill>
                <a:latin typeface="Noto Sans Symbols"/>
              </a:rPr>
              <a:t>ΔΙΑΔΙΚΑΣΙΑ ΣΥΛΛΟΓΗΣ ΔΕΔΟΜΕΝΩΝ: Χρήση </a:t>
            </a:r>
            <a:r>
              <a:rPr lang="el-GR" altLang="el-GR" sz="2000" b="1" dirty="0" err="1">
                <a:solidFill>
                  <a:srgbClr val="000000"/>
                </a:solidFill>
                <a:latin typeface="Noto Sans Symbols"/>
              </a:rPr>
              <a:t>online</a:t>
            </a:r>
            <a:r>
              <a:rPr lang="el-GR" altLang="el-GR" sz="2000" b="1" dirty="0">
                <a:solidFill>
                  <a:srgbClr val="000000"/>
                </a:solidFill>
                <a:latin typeface="Noto Sans Symbols"/>
              </a:rPr>
              <a:t> εργαλείων ή εφαρμογών για τη διανομή του ερωτηματολογίου, όπως </a:t>
            </a:r>
            <a:r>
              <a:rPr lang="el-GR" altLang="el-GR" sz="2000" b="1" dirty="0" err="1">
                <a:solidFill>
                  <a:srgbClr val="000000"/>
                </a:solidFill>
                <a:latin typeface="Noto Sans Symbols"/>
              </a:rPr>
              <a:t>Google</a:t>
            </a:r>
            <a:r>
              <a:rPr lang="el-GR" altLang="el-GR" sz="2000" b="1" dirty="0">
                <a:solidFill>
                  <a:srgbClr val="000000"/>
                </a:solidFill>
                <a:latin typeface="Noto Sans Symbols"/>
              </a:rPr>
              <a:t> </a:t>
            </a:r>
            <a:r>
              <a:rPr lang="el-GR" altLang="el-GR" sz="2000" b="1" dirty="0" err="1">
                <a:solidFill>
                  <a:srgbClr val="000000"/>
                </a:solidFill>
                <a:latin typeface="Noto Sans Symbols"/>
              </a:rPr>
              <a:t>Forms</a:t>
            </a:r>
            <a:r>
              <a:rPr lang="el-GR" altLang="el-GR" sz="2000" b="1" dirty="0">
                <a:solidFill>
                  <a:srgbClr val="000000"/>
                </a:solidFill>
                <a:latin typeface="Noto Sans Symbols"/>
              </a:rPr>
              <a:t>.</a:t>
            </a:r>
          </a:p>
          <a:p>
            <a:endParaRPr lang="el-GR" dirty="0"/>
          </a:p>
        </p:txBody>
      </p:sp>
    </p:spTree>
    <p:extLst>
      <p:ext uri="{BB962C8B-B14F-4D97-AF65-F5344CB8AC3E}">
        <p14:creationId xmlns:p14="http://schemas.microsoft.com/office/powerpoint/2010/main" val="38365112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A7D2AF1-4A60-9C37-A536-A96CC5E13A35}"/>
              </a:ext>
            </a:extLst>
          </p:cNvPr>
          <p:cNvSpPr>
            <a:spLocks noGrp="1"/>
          </p:cNvSpPr>
          <p:nvPr>
            <p:ph type="title"/>
          </p:nvPr>
        </p:nvSpPr>
        <p:spPr>
          <a:xfrm>
            <a:off x="677334" y="609600"/>
            <a:ext cx="8596668" cy="817984"/>
          </a:xfrm>
        </p:spPr>
        <p:txBody>
          <a:bodyPr>
            <a:normAutofit fontScale="90000"/>
          </a:bodyPr>
          <a:lstStyle/>
          <a:p>
            <a:r>
              <a:rPr lang="el-GR" dirty="0">
                <a:solidFill>
                  <a:schemeClr val="accent2"/>
                </a:solidFill>
              </a:rPr>
              <a:t>4. Ανάλυση Δεδομένων</a:t>
            </a:r>
            <a:br>
              <a:rPr lang="el-GR" b="1" dirty="0"/>
            </a:br>
            <a:endParaRPr lang="el-GR" dirty="0"/>
          </a:p>
        </p:txBody>
      </p:sp>
      <p:sp>
        <p:nvSpPr>
          <p:cNvPr id="3" name="Θέση περιεχομένου 2">
            <a:extLst>
              <a:ext uri="{FF2B5EF4-FFF2-40B4-BE49-F238E27FC236}">
                <a16:creationId xmlns:a16="http://schemas.microsoft.com/office/drawing/2014/main" id="{773772DA-C165-FD73-9E83-622FAFD9F22B}"/>
              </a:ext>
            </a:extLst>
          </p:cNvPr>
          <p:cNvSpPr>
            <a:spLocks noGrp="1"/>
          </p:cNvSpPr>
          <p:nvPr>
            <p:ph idx="1"/>
          </p:nvPr>
        </p:nvSpPr>
        <p:spPr>
          <a:xfrm>
            <a:off x="677334" y="1548883"/>
            <a:ext cx="8596668" cy="4492480"/>
          </a:xfrm>
        </p:spPr>
        <p:txBody>
          <a:bodyPr/>
          <a:lstStyle/>
          <a:p>
            <a:pPr marL="0" indent="0">
              <a:buNone/>
            </a:pPr>
            <a:r>
              <a:rPr lang="el-GR" sz="2000" b="1" dirty="0">
                <a:solidFill>
                  <a:srgbClr val="000000"/>
                </a:solidFill>
                <a:latin typeface="Noto Sans Symbols"/>
              </a:rPr>
              <a:t>ΣΤΑΤΙΣΤΙΚΗ ΑΝΑΛΥΣΗ: </a:t>
            </a:r>
          </a:p>
          <a:p>
            <a:pPr>
              <a:buFont typeface="Arial" panose="020B0604020202020204" pitchFamily="34" charset="0"/>
              <a:buChar char="•"/>
            </a:pPr>
            <a:r>
              <a:rPr lang="el-GR" sz="2000" b="1" dirty="0">
                <a:solidFill>
                  <a:srgbClr val="000000"/>
                </a:solidFill>
                <a:latin typeface="Noto Sans Symbols"/>
              </a:rPr>
              <a:t>Χρήση περιγραφικών στατιστικών για να εξεταστούν τα μοτίβα και οι τάσεις στις απαντήσεις.</a:t>
            </a:r>
          </a:p>
          <a:p>
            <a:pPr marL="0" indent="0">
              <a:buNone/>
            </a:pPr>
            <a:r>
              <a:rPr lang="el-GR" sz="2000" b="1" dirty="0">
                <a:solidFill>
                  <a:srgbClr val="000000"/>
                </a:solidFill>
                <a:latin typeface="Noto Sans Symbols"/>
              </a:rPr>
              <a:t>ΑΝΑΓΝΩΡΙΣΗ ΣΧΕΣΕΩΝ: </a:t>
            </a:r>
          </a:p>
          <a:p>
            <a:pPr>
              <a:buFont typeface="Arial" panose="020B0604020202020204" pitchFamily="34" charset="0"/>
              <a:buChar char="•"/>
            </a:pPr>
            <a:r>
              <a:rPr lang="el-GR" sz="2000" b="1" dirty="0">
                <a:solidFill>
                  <a:srgbClr val="000000"/>
                </a:solidFill>
                <a:latin typeface="Noto Sans Symbols"/>
              </a:rPr>
              <a:t>Χρήση συγκριτικών στατιστικών μεθόδων (π.χ. ανάλυση συσχέτισης, ANOVA, ανάλυση διακύμανσης ή διασποράς) για να εξεταστεί η σχέση μεταξύ της χρήσης κοινωνικών δικτύων και άλλων παραμέτρων (π.χ. ηλικία, κοινωνικοοικονομική κατάσταση).</a:t>
            </a:r>
          </a:p>
          <a:p>
            <a:pPr marL="0" indent="0">
              <a:buNone/>
            </a:pPr>
            <a:r>
              <a:rPr lang="el-GR" sz="2000" b="1" dirty="0">
                <a:solidFill>
                  <a:srgbClr val="000000"/>
                </a:solidFill>
                <a:latin typeface="Noto Sans Symbols"/>
              </a:rPr>
              <a:t>ΣΥΜΠΕΡΑΣΜΑΤΑ ΚΑΙ ΠΡΟΤΑΣΕΙΣ:</a:t>
            </a:r>
          </a:p>
          <a:p>
            <a:r>
              <a:rPr lang="el-GR" dirty="0"/>
              <a:t> Ανάλογα με τα αποτελέσματα, να προταθούν τρόποι για βελτίωση της ποιότητας πληροφόρησης ή της χρήσης κοινωνικών δικτύων στην κοινωνία.</a:t>
            </a:r>
          </a:p>
          <a:p>
            <a:r>
              <a:rPr lang="el-GR" dirty="0"/>
              <a:t>Προτάσεις για άλλες έρευνες, διαφορετικές οπτικές ανάλυσης του θέματος.</a:t>
            </a:r>
          </a:p>
        </p:txBody>
      </p:sp>
    </p:spTree>
    <p:extLst>
      <p:ext uri="{BB962C8B-B14F-4D97-AF65-F5344CB8AC3E}">
        <p14:creationId xmlns:p14="http://schemas.microsoft.com/office/powerpoint/2010/main" val="1846517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2154D3-C273-7AF8-DEA9-10541CBC95F8}"/>
              </a:ext>
            </a:extLst>
          </p:cNvPr>
          <p:cNvSpPr>
            <a:spLocks noGrp="1"/>
          </p:cNvSpPr>
          <p:nvPr>
            <p:ph type="title"/>
          </p:nvPr>
        </p:nvSpPr>
        <p:spPr>
          <a:xfrm>
            <a:off x="677334" y="609600"/>
            <a:ext cx="8596668" cy="901959"/>
          </a:xfrm>
        </p:spPr>
        <p:txBody>
          <a:bodyPr>
            <a:normAutofit fontScale="90000"/>
          </a:bodyPr>
          <a:lstStyle/>
          <a:p>
            <a:r>
              <a:rPr lang="el-GR" dirty="0">
                <a:solidFill>
                  <a:schemeClr val="accent2"/>
                </a:solidFill>
              </a:rPr>
              <a:t>5. Επίλογος</a:t>
            </a:r>
            <a:br>
              <a:rPr lang="el-GR" b="1" dirty="0"/>
            </a:br>
            <a:endParaRPr lang="el-GR" dirty="0"/>
          </a:p>
        </p:txBody>
      </p:sp>
      <p:sp>
        <p:nvSpPr>
          <p:cNvPr id="3" name="Θέση περιεχομένου 2">
            <a:extLst>
              <a:ext uri="{FF2B5EF4-FFF2-40B4-BE49-F238E27FC236}">
                <a16:creationId xmlns:a16="http://schemas.microsoft.com/office/drawing/2014/main" id="{3C0CEC97-C269-3504-3025-2945B3F72628}"/>
              </a:ext>
            </a:extLst>
          </p:cNvPr>
          <p:cNvSpPr>
            <a:spLocks noGrp="1"/>
          </p:cNvSpPr>
          <p:nvPr>
            <p:ph idx="1"/>
          </p:nvPr>
        </p:nvSpPr>
        <p:spPr/>
        <p:txBody>
          <a:bodyPr/>
          <a:lstStyle/>
          <a:p>
            <a:pPr>
              <a:buFont typeface="Wingdings" panose="05000000000000000000" pitchFamily="2" charset="2"/>
              <a:buChar char="Ø"/>
            </a:pPr>
            <a:r>
              <a:rPr lang="el-GR" sz="2000" b="1" dirty="0">
                <a:solidFill>
                  <a:srgbClr val="000000"/>
                </a:solidFill>
                <a:latin typeface="Noto Sans Symbols"/>
              </a:rPr>
              <a:t>Συνοπτική παρουσίαση των κυριότερων ευρημάτων.</a:t>
            </a:r>
          </a:p>
          <a:p>
            <a:pPr>
              <a:buFont typeface="Wingdings" panose="05000000000000000000" pitchFamily="2" charset="2"/>
              <a:buChar char="Ø"/>
            </a:pPr>
            <a:r>
              <a:rPr lang="el-GR" sz="2000" b="1" dirty="0">
                <a:solidFill>
                  <a:srgbClr val="000000"/>
                </a:solidFill>
                <a:latin typeface="Noto Sans Symbols"/>
              </a:rPr>
              <a:t>Σημαντικότητα των αποτελεσμάτων για την κατανόηση της επιρροής των κοινωνικών δικτύων στην κοινωνία και την πολιτική ζωή.</a:t>
            </a:r>
          </a:p>
          <a:p>
            <a:pPr>
              <a:buFont typeface="Wingdings" panose="05000000000000000000" pitchFamily="2" charset="2"/>
              <a:buChar char="Ø"/>
            </a:pPr>
            <a:r>
              <a:rPr lang="el-GR" sz="2000" b="1" dirty="0">
                <a:solidFill>
                  <a:srgbClr val="000000"/>
                </a:solidFill>
                <a:latin typeface="Noto Sans Symbols"/>
              </a:rPr>
              <a:t>Αυτό το ερωτηματολόγιο και η παρουσίαση του ΠΠΤ θα μπορούσαν να είναι χρήσιμα για την ανάλυση του ρόλου των κοινωνικών δικτύων στις σύγχρονες κοινωνίες και την κατανόηση της επίδρασής τους σε διάφορους τομείς.</a:t>
            </a:r>
          </a:p>
          <a:p>
            <a:endParaRPr lang="el-GR" dirty="0"/>
          </a:p>
        </p:txBody>
      </p:sp>
    </p:spTree>
    <p:extLst>
      <p:ext uri="{BB962C8B-B14F-4D97-AF65-F5344CB8AC3E}">
        <p14:creationId xmlns:p14="http://schemas.microsoft.com/office/powerpoint/2010/main" val="954649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BA063F-C2CC-528A-7FA4-4C44ED61F25A}"/>
              </a:ext>
            </a:extLst>
          </p:cNvPr>
          <p:cNvSpPr>
            <a:spLocks noGrp="1"/>
          </p:cNvSpPr>
          <p:nvPr>
            <p:ph type="title"/>
          </p:nvPr>
        </p:nvSpPr>
        <p:spPr>
          <a:xfrm>
            <a:off x="677334" y="609600"/>
            <a:ext cx="8596668" cy="883298"/>
          </a:xfrm>
        </p:spPr>
        <p:txBody>
          <a:bodyPr/>
          <a:lstStyle/>
          <a:p>
            <a:r>
              <a:rPr lang="el-GR" sz="3200" dirty="0">
                <a:solidFill>
                  <a:schemeClr val="accent2"/>
                </a:solidFill>
              </a:rPr>
              <a:t>Ερωτηματολόγιο στα </a:t>
            </a:r>
            <a:r>
              <a:rPr lang="en-US" sz="3200" dirty="0">
                <a:solidFill>
                  <a:schemeClr val="accent2"/>
                </a:solidFill>
              </a:rPr>
              <a:t>google forms</a:t>
            </a:r>
            <a:endParaRPr lang="el-GR" sz="3200" dirty="0">
              <a:solidFill>
                <a:schemeClr val="accent2"/>
              </a:solidFill>
            </a:endParaRPr>
          </a:p>
        </p:txBody>
      </p:sp>
      <p:sp>
        <p:nvSpPr>
          <p:cNvPr id="3" name="Θέση περιεχομένου 2">
            <a:extLst>
              <a:ext uri="{FF2B5EF4-FFF2-40B4-BE49-F238E27FC236}">
                <a16:creationId xmlns:a16="http://schemas.microsoft.com/office/drawing/2014/main" id="{A34421EE-74B6-0FAE-EA61-FD83F948AC94}"/>
              </a:ext>
            </a:extLst>
          </p:cNvPr>
          <p:cNvSpPr>
            <a:spLocks noGrp="1"/>
          </p:cNvSpPr>
          <p:nvPr>
            <p:ph idx="1"/>
          </p:nvPr>
        </p:nvSpPr>
        <p:spPr>
          <a:xfrm>
            <a:off x="677334" y="1380931"/>
            <a:ext cx="9297090" cy="5130482"/>
          </a:xfrm>
        </p:spPr>
        <p:txBody>
          <a:bodyPr>
            <a:normAutofit lnSpcReduction="10000"/>
          </a:bodyPr>
          <a:lstStyle/>
          <a:p>
            <a:pPr marL="0" indent="0">
              <a:buNone/>
            </a:pPr>
            <a:r>
              <a:rPr lang="el-GR" sz="2000" b="1" dirty="0">
                <a:solidFill>
                  <a:srgbClr val="000000"/>
                </a:solidFill>
                <a:latin typeface="Noto Sans Symbols"/>
                <a:hlinkClick r:id="rId2">
                  <a:extLst>
                    <a:ext uri="{A12FA001-AC4F-418D-AE19-62706E023703}">
                      <ahyp:hlinkClr xmlns:ahyp="http://schemas.microsoft.com/office/drawing/2018/hyperlinkcolor" val="tx"/>
                    </a:ext>
                  </a:extLst>
                </a:hlinkClick>
              </a:rPr>
              <a:t>Παράδειγμα</a:t>
            </a:r>
          </a:p>
          <a:p>
            <a:r>
              <a:rPr lang="en-US" dirty="0">
                <a:solidFill>
                  <a:srgbClr val="3FCDE7"/>
                </a:solidFill>
                <a:hlinkClick r:id="rId2">
                  <a:extLst>
                    <a:ext uri="{A12FA001-AC4F-418D-AE19-62706E023703}">
                      <ahyp:hlinkClr xmlns:ahyp="http://schemas.microsoft.com/office/drawing/2018/hyperlinkcolor" val="tx"/>
                    </a:ext>
                  </a:extLst>
                </a:hlinkClick>
              </a:rPr>
              <a:t>https://docs.google.com/forms/d/1QYSZbsILm4HiQ-161Z-Zkx0fpzryCeFhxW0KKREtZsk/edit</a:t>
            </a:r>
            <a:endParaRPr lang="en-US" dirty="0"/>
          </a:p>
          <a:p>
            <a:r>
              <a:rPr lang="el-GR" sz="2000" b="1" dirty="0">
                <a:solidFill>
                  <a:srgbClr val="000000"/>
                </a:solidFill>
                <a:latin typeface="Noto Sans Symbols"/>
              </a:rPr>
              <a:t>Τίτλος_ Εισαγωγή</a:t>
            </a:r>
          </a:p>
          <a:p>
            <a:r>
              <a:rPr lang="el-GR" sz="2000" b="1" dirty="0">
                <a:solidFill>
                  <a:srgbClr val="000000"/>
                </a:solidFill>
                <a:latin typeface="Noto Sans Symbols"/>
              </a:rPr>
              <a:t>Ενότητες ερωτήσεων και ερωτήσεις ανά ενότητα</a:t>
            </a:r>
          </a:p>
          <a:p>
            <a:r>
              <a:rPr lang="el-GR" sz="2000" b="1" dirty="0">
                <a:solidFill>
                  <a:srgbClr val="000000"/>
                </a:solidFill>
                <a:latin typeface="Noto Sans Symbols"/>
              </a:rPr>
              <a:t>Πιλοτική εφαρμογή ερωτηματολογίου</a:t>
            </a:r>
          </a:p>
          <a:p>
            <a:r>
              <a:rPr lang="el-GR" sz="2000" b="1" dirty="0">
                <a:solidFill>
                  <a:srgbClr val="000000"/>
                </a:solidFill>
                <a:latin typeface="Noto Sans Symbols"/>
              </a:rPr>
              <a:t>Συγκεντρωτικά στοιχεία, παρακολούθηση κατά την υλοποίηση και συμπλήρωση</a:t>
            </a:r>
          </a:p>
          <a:p>
            <a:r>
              <a:rPr lang="el-GR" sz="2000" b="1" dirty="0">
                <a:solidFill>
                  <a:srgbClr val="000000"/>
                </a:solidFill>
                <a:latin typeface="Noto Sans Symbols"/>
              </a:rPr>
              <a:t>Σχολιασμός συνολικών απαντήσεων ανά ενότητα ή ανά ερώτηση</a:t>
            </a:r>
          </a:p>
          <a:p>
            <a:r>
              <a:rPr lang="el-GR" sz="2000" b="1" dirty="0">
                <a:solidFill>
                  <a:srgbClr val="000000"/>
                </a:solidFill>
                <a:latin typeface="Noto Sans Symbols"/>
              </a:rPr>
              <a:t>Ονοματολογία πινάκων, Σχημάτων, Διαγραμμάτων</a:t>
            </a:r>
          </a:p>
          <a:p>
            <a:r>
              <a:rPr lang="el-GR" sz="2000" b="1" dirty="0">
                <a:solidFill>
                  <a:srgbClr val="000000"/>
                </a:solidFill>
                <a:latin typeface="Noto Sans Symbols"/>
              </a:rPr>
              <a:t>1</a:t>
            </a:r>
            <a:r>
              <a:rPr lang="el-GR" sz="2000" b="1" i="1" dirty="0">
                <a:solidFill>
                  <a:srgbClr val="000000"/>
                </a:solidFill>
                <a:latin typeface="Noto Sans Symbols"/>
              </a:rPr>
              <a:t>. </a:t>
            </a:r>
            <a:r>
              <a:rPr lang="el-GR" sz="2000" b="1" i="1" dirty="0" err="1">
                <a:solidFill>
                  <a:srgbClr val="000000"/>
                </a:solidFill>
                <a:latin typeface="Noto Sans Symbols"/>
              </a:rPr>
              <a:t>Summary</a:t>
            </a:r>
            <a:r>
              <a:rPr lang="el-GR" sz="2000" b="1" i="1" dirty="0">
                <a:solidFill>
                  <a:srgbClr val="000000"/>
                </a:solidFill>
                <a:latin typeface="Noto Sans Symbols"/>
              </a:rPr>
              <a:t> </a:t>
            </a:r>
            <a:r>
              <a:rPr lang="el-GR" sz="2000" b="1" i="1" dirty="0" err="1">
                <a:solidFill>
                  <a:srgbClr val="000000"/>
                </a:solidFill>
                <a:latin typeface="Noto Sans Symbols"/>
              </a:rPr>
              <a:t>View</a:t>
            </a:r>
            <a:r>
              <a:rPr lang="el-GR" sz="2000" b="1" i="1" dirty="0">
                <a:solidFill>
                  <a:srgbClr val="000000"/>
                </a:solidFill>
                <a:latin typeface="Noto Sans Symbols"/>
              </a:rPr>
              <a:t> (Προβολή Σύνοψης)</a:t>
            </a:r>
          </a:p>
          <a:p>
            <a:r>
              <a:rPr lang="el-GR" sz="2000" b="1" dirty="0">
                <a:solidFill>
                  <a:srgbClr val="000000"/>
                </a:solidFill>
                <a:latin typeface="Noto Sans Symbols"/>
              </a:rPr>
              <a:t>2. </a:t>
            </a:r>
            <a:r>
              <a:rPr lang="el-GR" sz="2000" b="1" i="1" dirty="0" err="1">
                <a:solidFill>
                  <a:srgbClr val="000000"/>
                </a:solidFill>
                <a:latin typeface="Noto Sans Symbols"/>
              </a:rPr>
              <a:t>Question</a:t>
            </a:r>
            <a:r>
              <a:rPr lang="el-GR" sz="2000" b="1" i="1" dirty="0">
                <a:solidFill>
                  <a:srgbClr val="000000"/>
                </a:solidFill>
                <a:latin typeface="Noto Sans Symbols"/>
              </a:rPr>
              <a:t> </a:t>
            </a:r>
            <a:r>
              <a:rPr lang="el-GR" sz="2000" b="1" i="1" dirty="0" err="1">
                <a:solidFill>
                  <a:srgbClr val="000000"/>
                </a:solidFill>
                <a:latin typeface="Noto Sans Symbols"/>
              </a:rPr>
              <a:t>View</a:t>
            </a:r>
            <a:r>
              <a:rPr lang="el-GR" sz="2000" b="1" i="1" dirty="0">
                <a:solidFill>
                  <a:srgbClr val="000000"/>
                </a:solidFill>
                <a:latin typeface="Noto Sans Symbols"/>
              </a:rPr>
              <a:t> (Προβολή Ερώτησης)</a:t>
            </a:r>
          </a:p>
          <a:p>
            <a:r>
              <a:rPr lang="el-GR" sz="2000" b="1" dirty="0">
                <a:solidFill>
                  <a:srgbClr val="000000"/>
                </a:solidFill>
                <a:latin typeface="Noto Sans Symbols"/>
              </a:rPr>
              <a:t>3. </a:t>
            </a:r>
            <a:r>
              <a:rPr lang="el-GR" sz="2000" b="1" i="1" dirty="0" err="1">
                <a:solidFill>
                  <a:srgbClr val="000000"/>
                </a:solidFill>
                <a:latin typeface="Noto Sans Symbols"/>
              </a:rPr>
              <a:t>Individual</a:t>
            </a:r>
            <a:r>
              <a:rPr lang="el-GR" sz="2000" b="1" i="1" dirty="0">
                <a:solidFill>
                  <a:srgbClr val="000000"/>
                </a:solidFill>
                <a:latin typeface="Noto Sans Symbols"/>
              </a:rPr>
              <a:t> </a:t>
            </a:r>
            <a:r>
              <a:rPr lang="el-GR" sz="2000" b="1" i="1" dirty="0" err="1">
                <a:solidFill>
                  <a:srgbClr val="000000"/>
                </a:solidFill>
                <a:latin typeface="Noto Sans Symbols"/>
              </a:rPr>
              <a:t>View</a:t>
            </a:r>
            <a:r>
              <a:rPr lang="el-GR" sz="2000" b="1" i="1" dirty="0">
                <a:solidFill>
                  <a:srgbClr val="000000"/>
                </a:solidFill>
                <a:latin typeface="Noto Sans Symbols"/>
              </a:rPr>
              <a:t> (Προβολή Ατομικών Απαντήσεων)</a:t>
            </a:r>
          </a:p>
          <a:p>
            <a:r>
              <a:rPr lang="el-GR" b="1" i="0" dirty="0">
                <a:effectLst/>
                <a:latin typeface="var(--thim-font-title-font-family)"/>
              </a:rPr>
              <a:t>Πληροφορίες στο: </a:t>
            </a:r>
            <a:r>
              <a:rPr lang="en-US" b="1" i="0" dirty="0">
                <a:effectLst/>
                <a:latin typeface="var(--thim-font-title-font-family)"/>
              </a:rPr>
              <a:t>https://stepupadvisor.gr/erotimatologio-google-forms/6/</a:t>
            </a:r>
            <a:endParaRPr lang="el-GR" b="1" i="0" dirty="0">
              <a:effectLst/>
              <a:latin typeface="var(--thim-font-title-font-family)"/>
            </a:endParaRPr>
          </a:p>
          <a:p>
            <a:endParaRPr lang="el-GR" dirty="0"/>
          </a:p>
          <a:p>
            <a:endParaRPr lang="el-GR" dirty="0"/>
          </a:p>
          <a:p>
            <a:endParaRPr lang="el-GR" dirty="0"/>
          </a:p>
        </p:txBody>
      </p:sp>
    </p:spTree>
    <p:extLst>
      <p:ext uri="{BB962C8B-B14F-4D97-AF65-F5344CB8AC3E}">
        <p14:creationId xmlns:p14="http://schemas.microsoft.com/office/powerpoint/2010/main" val="4062025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0201FF-FE27-3906-6B4A-FA0B5F48CBFA}"/>
              </a:ext>
            </a:extLst>
          </p:cNvPr>
          <p:cNvSpPr>
            <a:spLocks noGrp="1"/>
          </p:cNvSpPr>
          <p:nvPr>
            <p:ph type="title"/>
          </p:nvPr>
        </p:nvSpPr>
        <p:spPr>
          <a:xfrm>
            <a:off x="373224" y="609600"/>
            <a:ext cx="11056775" cy="660400"/>
          </a:xfrm>
        </p:spPr>
        <p:txBody>
          <a:bodyPr>
            <a:normAutofit fontScale="90000"/>
          </a:bodyPr>
          <a:lstStyle/>
          <a:p>
            <a:r>
              <a:rPr lang="el-GR" sz="4000" dirty="0">
                <a:solidFill>
                  <a:schemeClr val="accent2"/>
                </a:solidFill>
              </a:rPr>
              <a:t>1ο Βήμα: Η Διατύπωση Ερευνητικών Ερωτημάτων</a:t>
            </a:r>
            <a:br>
              <a:rPr lang="el-GR" kern="100" dirty="0">
                <a:latin typeface="Aptos" panose="020B0004020202020204" pitchFamily="34" charset="0"/>
                <a:ea typeface="Aptos" panose="020B000402020202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EFA5ABE4-4057-E6F9-BFA6-453EE3F08961}"/>
              </a:ext>
            </a:extLst>
          </p:cNvPr>
          <p:cNvSpPr>
            <a:spLocks noGrp="1"/>
          </p:cNvSpPr>
          <p:nvPr>
            <p:ph idx="1"/>
          </p:nvPr>
        </p:nvSpPr>
        <p:spPr>
          <a:xfrm>
            <a:off x="606490" y="1455576"/>
            <a:ext cx="8994710" cy="4937850"/>
          </a:xfrm>
        </p:spPr>
        <p:txBody>
          <a:bodyPr>
            <a:normAutofit fontScale="70000" lnSpcReduction="20000"/>
          </a:bodyPr>
          <a:lstStyle/>
          <a:p>
            <a:pPr>
              <a:lnSpc>
                <a:spcPct val="117000"/>
              </a:lnSpc>
              <a:spcAft>
                <a:spcPts val="800"/>
              </a:spcAft>
            </a:pPr>
            <a:r>
              <a:rPr lang="el-GR" sz="3200" b="1" dirty="0">
                <a:solidFill>
                  <a:srgbClr val="000000"/>
                </a:solidFill>
                <a:latin typeface="Noto Sans Symbols"/>
              </a:rPr>
              <a:t>Τα ερευνητικά ερωτήματα συμβάλλουν στον ορισμό του θέματος και του αντικειμένου της έρευνας, περιορίζοντας ταυτόχρονα το εύρος της έρευνας και καταδεικνύουν το περιεχόμενο των ερωτήσεων στην ποσοτική έρευνα ή την συνέντευξη.</a:t>
            </a:r>
          </a:p>
          <a:p>
            <a:pPr>
              <a:lnSpc>
                <a:spcPct val="117000"/>
              </a:lnSpc>
              <a:spcAft>
                <a:spcPts val="800"/>
              </a:spcAft>
            </a:pPr>
            <a:r>
              <a:rPr lang="el-GR" sz="3200" b="1" dirty="0">
                <a:solidFill>
                  <a:srgbClr val="000000"/>
                </a:solidFill>
                <a:latin typeface="Noto Sans Symbols"/>
              </a:rPr>
              <a:t>Τα ερευνητικά ερωτήματα πρέπει να είναι σωστά διατυπωμένα, να είναι σαφή και ακριβή, να επιτρέπουν απαντήσεις με βάση δεδομένα στοιχεία. </a:t>
            </a:r>
          </a:p>
          <a:p>
            <a:pPr lvl="0">
              <a:lnSpc>
                <a:spcPct val="117000"/>
              </a:lnSpc>
              <a:spcAft>
                <a:spcPts val="800"/>
              </a:spcAft>
              <a:buFont typeface="Wingdings" panose="05000000000000000000" pitchFamily="2" charset="2"/>
              <a:buChar char="v"/>
            </a:pPr>
            <a:r>
              <a:rPr lang="el-GR" sz="3200" b="1" dirty="0">
                <a:solidFill>
                  <a:srgbClr val="000000"/>
                </a:solidFill>
                <a:latin typeface="Noto Sans Symbols"/>
              </a:rPr>
              <a:t>Να μπορούν να γίνονται συγκρίσεις, διασυνδέσεις μεταξύ των ερωτημάτων και των απαντήσεων ώστε να παρέχεται όσο το δυνατόν πιο ολοκληρωμένη τεκμηρίωση των ερευνητικών ερωτημάτων.</a:t>
            </a:r>
          </a:p>
          <a:p>
            <a:endParaRPr lang="el-GR" dirty="0"/>
          </a:p>
        </p:txBody>
      </p:sp>
    </p:spTree>
    <p:extLst>
      <p:ext uri="{BB962C8B-B14F-4D97-AF65-F5344CB8AC3E}">
        <p14:creationId xmlns:p14="http://schemas.microsoft.com/office/powerpoint/2010/main" val="2999438905"/>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AE4E4D-3DE6-5381-E3DD-92261EF9DD4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4B296E12-D19F-84D2-1781-439A35AE315E}"/>
              </a:ext>
            </a:extLst>
          </p:cNvPr>
          <p:cNvSpPr>
            <a:spLocks noGrp="1"/>
          </p:cNvSpPr>
          <p:nvPr>
            <p:ph type="title"/>
          </p:nvPr>
        </p:nvSpPr>
        <p:spPr>
          <a:xfrm>
            <a:off x="656302" y="140110"/>
            <a:ext cx="8617699" cy="523567"/>
          </a:xfrm>
        </p:spPr>
        <p:txBody>
          <a:bodyPr>
            <a:normAutofit fontScale="90000"/>
          </a:bodyPr>
          <a:lstStyle/>
          <a:p>
            <a:r>
              <a:rPr lang="el-GR" sz="3200" dirty="0">
                <a:solidFill>
                  <a:schemeClr val="accent2"/>
                </a:solidFill>
              </a:rPr>
              <a:t>Η ΣΥΝΕΝΤΕΥΞΗ - ΕΙΣΑΓΩΓΗ</a:t>
            </a:r>
          </a:p>
        </p:txBody>
      </p:sp>
      <p:sp>
        <p:nvSpPr>
          <p:cNvPr id="3" name="Θέση περιεχομένου 2">
            <a:extLst>
              <a:ext uri="{FF2B5EF4-FFF2-40B4-BE49-F238E27FC236}">
                <a16:creationId xmlns:a16="http://schemas.microsoft.com/office/drawing/2014/main" id="{9827CA4F-BD70-3499-4DA7-92FB41642A93}"/>
              </a:ext>
            </a:extLst>
          </p:cNvPr>
          <p:cNvSpPr>
            <a:spLocks noGrp="1"/>
          </p:cNvSpPr>
          <p:nvPr>
            <p:ph idx="1"/>
          </p:nvPr>
        </p:nvSpPr>
        <p:spPr>
          <a:xfrm>
            <a:off x="250722" y="663677"/>
            <a:ext cx="10106257" cy="6194323"/>
          </a:xfrm>
        </p:spPr>
        <p:txBody>
          <a:bodyPr>
            <a:normAutofit fontScale="70000" lnSpcReduction="20000"/>
          </a:bodyPr>
          <a:lstStyle/>
          <a:p>
            <a:pPr>
              <a:lnSpc>
                <a:spcPct val="107000"/>
              </a:lnSpc>
              <a:spcAft>
                <a:spcPts val="800"/>
              </a:spcAft>
              <a:buNone/>
            </a:pPr>
            <a:r>
              <a:rPr lang="el-GR" sz="1800"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sz="2600" b="1" dirty="0">
                <a:solidFill>
                  <a:srgbClr val="000000"/>
                </a:solidFill>
                <a:latin typeface="Noto Sans Symbols"/>
              </a:rPr>
              <a:t>Εκπονώντας πτυχιακή εργασία με θέμα π.χ. «Ψευδείς ειδήσεις για τους πρόσφυγες/μετανάστες. Πώς αντιλαμβάνονται και αντιμετωπίζουν το πρόβλημα οι ΜΚΟ στην Ελλάδα» στην εισαγωγή καταγράφετε ότι θα θέλατε να απαντήσουν σε π.χ. 10 λεπτά στις ερωτήσεις που ακολουθούν…</a:t>
            </a:r>
          </a:p>
          <a:p>
            <a:pPr algn="just">
              <a:lnSpc>
                <a:spcPct val="107000"/>
              </a:lnSpc>
              <a:spcAft>
                <a:spcPts val="800"/>
              </a:spcAft>
            </a:pPr>
            <a:r>
              <a:rPr lang="el-GR" sz="2600" b="1" dirty="0">
                <a:solidFill>
                  <a:srgbClr val="000000"/>
                </a:solidFill>
                <a:latin typeface="Noto Sans Symbols"/>
              </a:rPr>
              <a:t> Η πτυχιακή εργασία βασίζεται σε ποιοτική έρευνα και συγκεκριμένα σε συνεντεύξεις με εκπροσώπους επιλεγμένων ΜΚΟ. Όπως διαφαίνεται και από το θέμα της έρευνας, ο σκοπός της είναι να καταγράψει α) σε ποιο βαθμό οι ΜΚΟ έχουν καταγράψει και λάβει υπόψη τους την παραγωγή και διάδοση </a:t>
            </a:r>
            <a:r>
              <a:rPr lang="el-GR" sz="2600" b="1" dirty="0" err="1">
                <a:solidFill>
                  <a:srgbClr val="000000"/>
                </a:solidFill>
                <a:latin typeface="Noto Sans Symbols"/>
              </a:rPr>
              <a:t>fake</a:t>
            </a:r>
            <a:r>
              <a:rPr lang="el-GR" sz="2600" b="1" dirty="0">
                <a:solidFill>
                  <a:srgbClr val="000000"/>
                </a:solidFill>
                <a:latin typeface="Noto Sans Symbols"/>
              </a:rPr>
              <a:t> </a:t>
            </a:r>
            <a:r>
              <a:rPr lang="el-GR" sz="2600" b="1" dirty="0" err="1">
                <a:solidFill>
                  <a:srgbClr val="000000"/>
                </a:solidFill>
                <a:latin typeface="Noto Sans Symbols"/>
              </a:rPr>
              <a:t>news</a:t>
            </a:r>
            <a:r>
              <a:rPr lang="el-GR" sz="2600" b="1" dirty="0">
                <a:solidFill>
                  <a:srgbClr val="000000"/>
                </a:solidFill>
                <a:latin typeface="Noto Sans Symbols"/>
              </a:rPr>
              <a:t> σχετικά με του πρόσφυγες και μετανάστες στην Ελλάδα, β) σε ποιο βαθμό και με ποιο τρόπο επηρεάζουν το έργο τους, γ) αν και σε ποιες ενέργειες προβαίνουν προκειμένου να αντιμετωπίσουν το πρόβλημα και δ) με ποια αποτελεσματικότητα. Προκειμένου να συλλεχθούν οι απαραίτητες πληροφορίες προτείνεται να πραγματοποιηθεί συνέντευξη με εκπρόσωπο της ΜΚΟ στην οποία ανήκετε.</a:t>
            </a:r>
          </a:p>
          <a:p>
            <a:pPr algn="just">
              <a:lnSpc>
                <a:spcPct val="107000"/>
              </a:lnSpc>
              <a:spcAft>
                <a:spcPts val="800"/>
              </a:spcAft>
            </a:pPr>
            <a:r>
              <a:rPr lang="el-GR" sz="2600" b="1" dirty="0">
                <a:solidFill>
                  <a:srgbClr val="000000"/>
                </a:solidFill>
                <a:latin typeface="Noto Sans Symbols"/>
              </a:rPr>
              <a:t>Οι συνεντεύξεις θα παρατίθενται στο κείμενο της διπλωματικής εργασίας με ψευδώνυμο και όχι με το πραγματικό όνομα του ατόμου που θα δίνει συνέντευξη, προκειμένου να διασφαλιστεί η ανωνυμία σας. </a:t>
            </a:r>
          </a:p>
          <a:p>
            <a:r>
              <a:rPr lang="el-GR" sz="2600" b="1" dirty="0">
                <a:solidFill>
                  <a:srgbClr val="000000"/>
                </a:solidFill>
                <a:latin typeface="Noto Sans Symbols"/>
              </a:rPr>
              <a:t>Η συμβολή σας στην επιτυχία της έρευνας είναι καθοριστική και χρήσιμη για όσους/</a:t>
            </a:r>
            <a:r>
              <a:rPr lang="el-GR" sz="2600" b="1" dirty="0" err="1">
                <a:solidFill>
                  <a:srgbClr val="000000"/>
                </a:solidFill>
                <a:latin typeface="Noto Sans Symbols"/>
              </a:rPr>
              <a:t>ες</a:t>
            </a:r>
            <a:r>
              <a:rPr lang="el-GR" sz="2600" b="1" dirty="0">
                <a:solidFill>
                  <a:srgbClr val="000000"/>
                </a:solidFill>
                <a:latin typeface="Noto Sans Symbols"/>
              </a:rPr>
              <a:t> ασχολούνται με παρεμφερή θέματα.</a:t>
            </a:r>
          </a:p>
          <a:p>
            <a:pPr algn="just">
              <a:lnSpc>
                <a:spcPct val="107000"/>
              </a:lnSpc>
              <a:spcAft>
                <a:spcPts val="800"/>
              </a:spcAft>
              <a:buNone/>
            </a:pPr>
            <a:r>
              <a:rPr lang="el-GR" sz="2600" b="1" dirty="0">
                <a:solidFill>
                  <a:srgbClr val="000000"/>
                </a:solidFill>
                <a:latin typeface="Noto Sans Symbols"/>
              </a:rPr>
              <a:t>	Προκαταβολικά σας εκφράζω τις ειλικρινείς μου ευχαριστίες και ελπίζω για τη βοήθεια και τη στήριξής σας με την απάντηση σας στο ερωτηματολόγιο.</a:t>
            </a:r>
          </a:p>
          <a:p>
            <a:pPr algn="just">
              <a:lnSpc>
                <a:spcPct val="107000"/>
              </a:lnSpc>
              <a:spcAft>
                <a:spcPts val="800"/>
              </a:spcAft>
              <a:buNone/>
            </a:pPr>
            <a:r>
              <a:rPr lang="el-GR" sz="2600" b="1" dirty="0">
                <a:solidFill>
                  <a:srgbClr val="000000"/>
                </a:solidFill>
                <a:latin typeface="Noto Sans Symbols"/>
              </a:rPr>
              <a:t> 	Με εκτίμηση, Ο φοιτητής/</a:t>
            </a:r>
            <a:r>
              <a:rPr lang="el-GR" sz="2600" b="1" dirty="0" err="1">
                <a:solidFill>
                  <a:srgbClr val="000000"/>
                </a:solidFill>
                <a:latin typeface="Noto Sans Symbols"/>
              </a:rPr>
              <a:t>τρια</a:t>
            </a:r>
            <a:endParaRPr lang="el-GR" sz="2600" b="1" dirty="0">
              <a:solidFill>
                <a:srgbClr val="000000"/>
              </a:solidFill>
              <a:latin typeface="Noto Sans Symbols"/>
            </a:endParaRPr>
          </a:p>
          <a:p>
            <a:endParaRPr lang="el-GR" dirty="0"/>
          </a:p>
        </p:txBody>
      </p:sp>
    </p:spTree>
    <p:extLst>
      <p:ext uri="{BB962C8B-B14F-4D97-AF65-F5344CB8AC3E}">
        <p14:creationId xmlns:p14="http://schemas.microsoft.com/office/powerpoint/2010/main" val="26777947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0CC92E-4AF6-7341-95AF-815A283408EB}"/>
              </a:ext>
            </a:extLst>
          </p:cNvPr>
          <p:cNvSpPr>
            <a:spLocks noGrp="1"/>
          </p:cNvSpPr>
          <p:nvPr>
            <p:ph type="title"/>
          </p:nvPr>
        </p:nvSpPr>
        <p:spPr>
          <a:xfrm>
            <a:off x="677334" y="609600"/>
            <a:ext cx="8596668" cy="678024"/>
          </a:xfrm>
        </p:spPr>
        <p:txBody>
          <a:bodyPr/>
          <a:lstStyle/>
          <a:p>
            <a:r>
              <a:rPr lang="el-GR" sz="2900" dirty="0">
                <a:solidFill>
                  <a:schemeClr val="accent2"/>
                </a:solidFill>
              </a:rPr>
              <a:t>Ενδεικτικές Ερωτήσεις Συνέντευξης</a:t>
            </a:r>
          </a:p>
        </p:txBody>
      </p:sp>
      <p:sp>
        <p:nvSpPr>
          <p:cNvPr id="3" name="Θέση περιεχομένου 2">
            <a:extLst>
              <a:ext uri="{FF2B5EF4-FFF2-40B4-BE49-F238E27FC236}">
                <a16:creationId xmlns:a16="http://schemas.microsoft.com/office/drawing/2014/main" id="{6B4ABBDB-5E2F-3720-87A9-C17F2FD03DAE}"/>
              </a:ext>
            </a:extLst>
          </p:cNvPr>
          <p:cNvSpPr>
            <a:spLocks noGrp="1"/>
          </p:cNvSpPr>
          <p:nvPr>
            <p:ph idx="1"/>
          </p:nvPr>
        </p:nvSpPr>
        <p:spPr>
          <a:xfrm>
            <a:off x="298579" y="1427585"/>
            <a:ext cx="9507893" cy="4613778"/>
          </a:xfrm>
        </p:spPr>
        <p:txBody>
          <a:bodyPr>
            <a:normAutofit lnSpcReduction="10000"/>
          </a:bodyPr>
          <a:lstStyle/>
          <a:p>
            <a:pPr marL="342900" lvl="0" indent="-342900" algn="just">
              <a:lnSpc>
                <a:spcPct val="107000"/>
              </a:lnSpc>
              <a:buFont typeface="+mj-lt"/>
              <a:buAutoNum type="arabicPeriod"/>
            </a:pPr>
            <a:r>
              <a:rPr lang="el-GR" b="1" dirty="0">
                <a:solidFill>
                  <a:srgbClr val="000000"/>
                </a:solidFill>
                <a:latin typeface="Noto Sans Symbols"/>
              </a:rPr>
              <a:t>Η πρώτη ερώτηση θα αφορά την ΜΚΟ στην οποία εργάζεστε και εκπροσωπείτε, όπως τα έτη δράσης της ΜΚΟ, αν ασχολείται μόνο με πρόσφυγες και μετανάστες ή και άλλα ζητήματα, τα έτη λειτουργίας της και δραστηριοποίησής της στο ζήτημα των προσφύγων και μεταναστών. Από ποιους παράγοντες ευνοείται και από ποιους παράγοντες δυσχεραίνει η δραστηριότητα των ΜΚΟ γενικά και αυτής την οποία εκπροσωπείτε;</a:t>
            </a:r>
          </a:p>
          <a:p>
            <a:pPr marL="342900" lvl="0" indent="-342900" algn="just">
              <a:lnSpc>
                <a:spcPct val="107000"/>
              </a:lnSpc>
              <a:spcAft>
                <a:spcPts val="800"/>
              </a:spcAft>
              <a:buFont typeface="+mj-lt"/>
              <a:buAutoNum type="arabicPeriod"/>
            </a:pPr>
            <a:r>
              <a:rPr lang="el-GR" b="1" dirty="0">
                <a:solidFill>
                  <a:srgbClr val="000000"/>
                </a:solidFill>
                <a:latin typeface="Noto Sans Symbols"/>
              </a:rPr>
              <a:t>Αν η ΜΚΟ την οποία εκπροσωπείτε ασχολείται ειδικά/συστηματικά ή περιστασιακά με τα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για τους πρόσφυγες και μετανάστες. Δηλαδή αν συλλέγει και αρχειοθετεί, αν αναλύει κ.λπ. τα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που αφορούν μετανάστες ή και γενικά τα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κοκ.</a:t>
            </a:r>
          </a:p>
          <a:p>
            <a:pPr algn="just">
              <a:lnSpc>
                <a:spcPct val="107000"/>
              </a:lnSpc>
              <a:spcAft>
                <a:spcPts val="800"/>
              </a:spcAft>
              <a:buFont typeface="+mj-lt"/>
              <a:buAutoNum type="arabicPeriod"/>
            </a:pPr>
            <a:r>
              <a:rPr lang="el-GR" b="1" dirty="0">
                <a:solidFill>
                  <a:srgbClr val="000000"/>
                </a:solidFill>
                <a:latin typeface="Noto Sans Symbols"/>
              </a:rPr>
              <a:t>Εσείς ή/και η  ΜΚΟ την οποία εκπροσωπείτε, πόσο μεγάλο ή συχνό εκτιμάτε ότι είναι το πρόβλημα των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για τους πρόσφυγες/μετανάστες και τη μετανάστευση, γύρω από ποια ζητήματα ή γύρω από ποιες ιδέες εκτιμάτε ότι κινούνται τα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για μετανάστες (λ.χ. αν αποτελούν υγειονομική, εθνική, πολιτιστική, θρησκευτική κ.ά. απειλή, αν φέρονται ότι διέπραξαν βανδαλισμούς, αν φέρονται ότι διέπραξαν αδικήματα όπως ληστείες, κλοπές, βιασμούς κ.λπ.).</a:t>
            </a:r>
          </a:p>
          <a:p>
            <a:pPr marL="342900" lvl="0" indent="-342900" algn="just">
              <a:lnSpc>
                <a:spcPct val="107000"/>
              </a:lnSpc>
              <a:spcAft>
                <a:spcPts val="800"/>
              </a:spcAft>
              <a:buFont typeface="+mj-lt"/>
              <a:buAutoNum type="arabicPeriod"/>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8996260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72585A-FC09-4537-0D63-783CED8DADE5}"/>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7406027B-3DF2-37F3-D086-BF806F4457A1}"/>
              </a:ext>
            </a:extLst>
          </p:cNvPr>
          <p:cNvSpPr>
            <a:spLocks noGrp="1"/>
          </p:cNvSpPr>
          <p:nvPr>
            <p:ph type="title"/>
          </p:nvPr>
        </p:nvSpPr>
        <p:spPr>
          <a:xfrm>
            <a:off x="677334" y="261257"/>
            <a:ext cx="8596668" cy="746449"/>
          </a:xfrm>
        </p:spPr>
        <p:txBody>
          <a:bodyPr/>
          <a:lstStyle/>
          <a:p>
            <a:r>
              <a:rPr lang="el-GR" sz="2900" dirty="0">
                <a:solidFill>
                  <a:schemeClr val="accent2"/>
                </a:solidFill>
              </a:rPr>
              <a:t>Ενδεικτικές Ερωτήσεις Συνέντευξης</a:t>
            </a:r>
          </a:p>
        </p:txBody>
      </p:sp>
      <p:sp>
        <p:nvSpPr>
          <p:cNvPr id="3" name="Θέση περιεχομένου 2">
            <a:extLst>
              <a:ext uri="{FF2B5EF4-FFF2-40B4-BE49-F238E27FC236}">
                <a16:creationId xmlns:a16="http://schemas.microsoft.com/office/drawing/2014/main" id="{91444C92-7F8B-65AC-658E-4BB176B27981}"/>
              </a:ext>
            </a:extLst>
          </p:cNvPr>
          <p:cNvSpPr>
            <a:spLocks noGrp="1"/>
          </p:cNvSpPr>
          <p:nvPr>
            <p:ph idx="1"/>
          </p:nvPr>
        </p:nvSpPr>
        <p:spPr>
          <a:xfrm>
            <a:off x="391886" y="1082351"/>
            <a:ext cx="9414586" cy="5673012"/>
          </a:xfrm>
        </p:spPr>
        <p:txBody>
          <a:bodyPr>
            <a:normAutofit/>
          </a:bodyPr>
          <a:lstStyle/>
          <a:p>
            <a:pPr marL="0" lvl="0" indent="0" algn="just">
              <a:lnSpc>
                <a:spcPct val="107000"/>
              </a:lnSpc>
              <a:buNone/>
            </a:pPr>
            <a:r>
              <a:rPr lang="el-GR" sz="1800" dirty="0">
                <a:solidFill>
                  <a:srgbClr val="222222"/>
                </a:solidFill>
                <a:effectLst/>
                <a:latin typeface="Arial" panose="020B0604020202020204" pitchFamily="34" charset="0"/>
                <a:ea typeface="Times New Roman" panose="02020603050405020304" pitchFamily="18" charset="0"/>
              </a:rPr>
              <a:t>4. </a:t>
            </a:r>
            <a:r>
              <a:rPr lang="el-GR" b="1" dirty="0">
                <a:solidFill>
                  <a:srgbClr val="000000"/>
                </a:solidFill>
                <a:latin typeface="Noto Sans Symbols"/>
              </a:rPr>
              <a:t>Σε ποια ΜΜΕ εκτιμάτε ότι είναι μεγαλύτερο το πρόβλημα, στην Τηλεόραση, στον Τύπο, στο Ραδιόφωνο ή στο Διαδίκτυο, και δευτερευόντως σε ποιο είδος τηλεοπτικών/ραδιοφωνικών σταθμών και τηλεοπτικών/ραδιοφωνικών εκπομπών, άρθρων και διαδικτυακών σελίδων (π.χ. ενημερωτικά </a:t>
            </a:r>
            <a:r>
              <a:rPr lang="el-GR" b="1" dirty="0" err="1">
                <a:solidFill>
                  <a:srgbClr val="000000"/>
                </a:solidFill>
                <a:latin typeface="Noto Sans Symbols"/>
              </a:rPr>
              <a:t>sites</a:t>
            </a:r>
            <a:r>
              <a:rPr lang="el-GR" b="1" dirty="0">
                <a:solidFill>
                  <a:srgbClr val="000000"/>
                </a:solidFill>
                <a:latin typeface="Noto Sans Symbols"/>
              </a:rPr>
              <a:t>, ιστοσελίδες Facebook απλών χρηστών, </a:t>
            </a:r>
            <a:r>
              <a:rPr lang="el-GR" b="1" dirty="0" err="1">
                <a:solidFill>
                  <a:srgbClr val="000000"/>
                </a:solidFill>
                <a:latin typeface="Noto Sans Symbols"/>
              </a:rPr>
              <a:t>off</a:t>
            </a:r>
            <a:r>
              <a:rPr lang="el-GR" b="1" dirty="0">
                <a:solidFill>
                  <a:srgbClr val="000000"/>
                </a:solidFill>
                <a:latin typeface="Noto Sans Symbols"/>
              </a:rPr>
              <a:t> </a:t>
            </a:r>
            <a:r>
              <a:rPr lang="el-GR" b="1" dirty="0" err="1">
                <a:solidFill>
                  <a:srgbClr val="000000"/>
                </a:solidFill>
                <a:latin typeface="Noto Sans Symbols"/>
              </a:rPr>
              <a:t>line</a:t>
            </a:r>
            <a:r>
              <a:rPr lang="el-GR" b="1" dirty="0">
                <a:solidFill>
                  <a:srgbClr val="000000"/>
                </a:solidFill>
                <a:latin typeface="Noto Sans Symbols"/>
              </a:rPr>
              <a:t> ΜΜΕ  ή οργανωμένων ακροδεξιών και άλλων ομάδων κοκ).</a:t>
            </a:r>
          </a:p>
          <a:p>
            <a:pPr marL="0" lvl="0" indent="0" algn="just">
              <a:lnSpc>
                <a:spcPct val="107000"/>
              </a:lnSpc>
              <a:spcAft>
                <a:spcPts val="800"/>
              </a:spcAft>
              <a:buNone/>
            </a:pPr>
            <a:r>
              <a:rPr lang="el-GR" b="1" dirty="0">
                <a:solidFill>
                  <a:srgbClr val="000000"/>
                </a:solidFill>
                <a:latin typeface="Noto Sans Symbols"/>
              </a:rPr>
              <a:t>5. Πόσο επηρεάζουν τα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για τους πρόσφυγες και μετανάστες τη δραστηριότητα των ΜΚΟ γενικά και ειδικότερα αυτής την οποία εκπροσωπείτε;</a:t>
            </a:r>
          </a:p>
          <a:p>
            <a:pPr marL="0" indent="0" algn="just">
              <a:lnSpc>
                <a:spcPct val="107000"/>
              </a:lnSpc>
              <a:spcAft>
                <a:spcPts val="800"/>
              </a:spcAft>
              <a:buNone/>
            </a:pPr>
            <a:r>
              <a:rPr lang="el-GR" b="1" dirty="0">
                <a:solidFill>
                  <a:srgbClr val="000000"/>
                </a:solidFill>
                <a:latin typeface="Noto Sans Symbols"/>
              </a:rPr>
              <a:t>6. Τι είδους δράσεις έχει αναλάβει η δική σας ΜΚΟ για την αντιμετώπιση των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Για παράδειγμα δελτία Τύπου διαμαρτυρίας ή διάψευσης των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συγκεντρώσεις και ομιλίες, εκδηλώσεις ενημέρωσης του κοινού,  παραστάσεις διαμαρτυρίας (και σε ποιους). Οι ενέργειες αυτές στις οποίες έχετε πιθανόν προβεί είναι αποτέλεσμα συστηματικής μελέτης και σχεδιασμού ή τρέχουσας πρακτικής; Βρίσκεστε σε συνεννόηση με άλλες ΜΚΟ ή με άλλες διεθνείς υπηρεσίες ή κρατικές υπηρεσίες για την αντιμετώπιση του προβλήματος; Θεωρείτε ότι πρέπει κάτι να γίνει και τι πιστεύετε ότι πρέπει να γίνει από τις μεμονωμένες ΜΚΟ, ή όλες μαζί ή από τις εθνικές, κρατικές και μη κρατικές και άλλες διεθνείς  υπηρεσίες για την αντιμετώπιση των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γύρω από τη μετανάστευση, ή και γενικά;</a:t>
            </a:r>
            <a:endParaRPr lang="el-GR" dirty="0"/>
          </a:p>
        </p:txBody>
      </p:sp>
    </p:spTree>
    <p:extLst>
      <p:ext uri="{BB962C8B-B14F-4D97-AF65-F5344CB8AC3E}">
        <p14:creationId xmlns:p14="http://schemas.microsoft.com/office/powerpoint/2010/main" val="736479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70D636-8359-DEDC-5224-890E4F815C46}"/>
              </a:ext>
            </a:extLst>
          </p:cNvPr>
          <p:cNvSpPr>
            <a:spLocks noGrp="1"/>
          </p:cNvSpPr>
          <p:nvPr>
            <p:ph type="title"/>
          </p:nvPr>
        </p:nvSpPr>
        <p:spPr>
          <a:xfrm>
            <a:off x="677334" y="609600"/>
            <a:ext cx="8596668" cy="1060580"/>
          </a:xfrm>
        </p:spPr>
        <p:txBody>
          <a:bodyPr/>
          <a:lstStyle/>
          <a:p>
            <a:r>
              <a:rPr lang="el-GR" sz="2900" dirty="0">
                <a:solidFill>
                  <a:schemeClr val="accent2"/>
                </a:solidFill>
              </a:rPr>
              <a:t>Ενδεικτικές Ερωτήσεις Συνέντευξης</a:t>
            </a:r>
          </a:p>
        </p:txBody>
      </p:sp>
      <p:sp>
        <p:nvSpPr>
          <p:cNvPr id="3" name="Θέση περιεχομένου 2">
            <a:extLst>
              <a:ext uri="{FF2B5EF4-FFF2-40B4-BE49-F238E27FC236}">
                <a16:creationId xmlns:a16="http://schemas.microsoft.com/office/drawing/2014/main" id="{720785CE-E659-A9DC-177D-D8950490E36C}"/>
              </a:ext>
            </a:extLst>
          </p:cNvPr>
          <p:cNvSpPr>
            <a:spLocks noGrp="1"/>
          </p:cNvSpPr>
          <p:nvPr>
            <p:ph idx="1"/>
          </p:nvPr>
        </p:nvSpPr>
        <p:spPr>
          <a:xfrm>
            <a:off x="677334" y="2057952"/>
            <a:ext cx="8596668" cy="3880773"/>
          </a:xfrm>
        </p:spPr>
        <p:txBody>
          <a:bodyPr/>
          <a:lstStyle/>
          <a:p>
            <a:pPr marL="0" indent="0">
              <a:buNone/>
            </a:pPr>
            <a:r>
              <a:rPr lang="el-GR" b="1" dirty="0">
                <a:solidFill>
                  <a:srgbClr val="000000"/>
                </a:solidFill>
                <a:latin typeface="Noto Sans Symbols"/>
              </a:rPr>
              <a:t>7. Στο βαθμό που έχετε αναλάβει κάποιες ενέργειες για την αντιμετώπιση των </a:t>
            </a:r>
            <a:r>
              <a:rPr lang="el-GR" b="1" dirty="0" err="1">
                <a:solidFill>
                  <a:srgbClr val="000000"/>
                </a:solidFill>
                <a:latin typeface="Noto Sans Symbols"/>
              </a:rPr>
              <a:t>fake</a:t>
            </a:r>
            <a:r>
              <a:rPr lang="el-GR" b="1" dirty="0">
                <a:solidFill>
                  <a:srgbClr val="000000"/>
                </a:solidFill>
                <a:latin typeface="Noto Sans Symbols"/>
              </a:rPr>
              <a:t> </a:t>
            </a:r>
            <a:r>
              <a:rPr lang="el-GR" b="1" dirty="0" err="1">
                <a:solidFill>
                  <a:srgbClr val="000000"/>
                </a:solidFill>
                <a:latin typeface="Noto Sans Symbols"/>
              </a:rPr>
              <a:t>news</a:t>
            </a:r>
            <a:r>
              <a:rPr lang="el-GR" b="1" dirty="0">
                <a:solidFill>
                  <a:srgbClr val="000000"/>
                </a:solidFill>
                <a:latin typeface="Noto Sans Symbols"/>
              </a:rPr>
              <a:t>  για τους πρόσφυγες, τους μετανάστες και τη μετανάστευση, έχετε παρατηρήσει κάποια υποχώρηση της επιρροής  τους και κάποια βελτίωση του δικού σας έργου; Μπορείτε να αναφέρετε παραδείγματα; </a:t>
            </a:r>
          </a:p>
          <a:p>
            <a:r>
              <a:rPr lang="el-GR" b="1" dirty="0">
                <a:solidFill>
                  <a:srgbClr val="000000"/>
                </a:solidFill>
                <a:latin typeface="Noto Sans Symbols"/>
              </a:rPr>
              <a:t>Κ.λπ.……………….</a:t>
            </a:r>
          </a:p>
        </p:txBody>
      </p:sp>
    </p:spTree>
    <p:extLst>
      <p:ext uri="{BB962C8B-B14F-4D97-AF65-F5344CB8AC3E}">
        <p14:creationId xmlns:p14="http://schemas.microsoft.com/office/powerpoint/2010/main" val="19396867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4FF1C8-6830-4048-6A28-562C095BBC5C}"/>
              </a:ext>
            </a:extLst>
          </p:cNvPr>
          <p:cNvSpPr>
            <a:spLocks noGrp="1"/>
          </p:cNvSpPr>
          <p:nvPr>
            <p:ph type="title"/>
          </p:nvPr>
        </p:nvSpPr>
        <p:spPr>
          <a:xfrm>
            <a:off x="677333" y="111968"/>
            <a:ext cx="9483703" cy="1334277"/>
          </a:xfrm>
        </p:spPr>
        <p:txBody>
          <a:bodyPr>
            <a:normAutofit fontScale="90000"/>
          </a:bodyPr>
          <a:lstStyle/>
          <a:p>
            <a:r>
              <a:rPr lang="el-GR" sz="2800" dirty="0"/>
              <a:t>Ενδεικτικό παράδειγμα για την έννοια της βιωσιμότητας και πώς γίνεται αντιληπτή από ιδιοκτήτες τουριστικών επιχειρήσεων</a:t>
            </a:r>
          </a:p>
        </p:txBody>
      </p:sp>
      <p:sp>
        <p:nvSpPr>
          <p:cNvPr id="3" name="Θέση περιεχομένου 2">
            <a:extLst>
              <a:ext uri="{FF2B5EF4-FFF2-40B4-BE49-F238E27FC236}">
                <a16:creationId xmlns:a16="http://schemas.microsoft.com/office/drawing/2014/main" id="{27FF54DA-7B19-7F95-2ED6-D0ACCE997693}"/>
              </a:ext>
            </a:extLst>
          </p:cNvPr>
          <p:cNvSpPr>
            <a:spLocks noGrp="1"/>
          </p:cNvSpPr>
          <p:nvPr>
            <p:ph idx="1"/>
          </p:nvPr>
        </p:nvSpPr>
        <p:spPr>
          <a:xfrm>
            <a:off x="677333" y="1222310"/>
            <a:ext cx="9735629" cy="5579705"/>
          </a:xfrm>
        </p:spPr>
        <p:txBody>
          <a:bodyPr>
            <a:normAutofit fontScale="92500" lnSpcReduction="20000"/>
          </a:bodyPr>
          <a:lstStyle/>
          <a:p>
            <a:pPr marL="0" indent="0">
              <a:buNone/>
            </a:pPr>
            <a:r>
              <a:rPr lang="el-GR" b="1" u="sng" dirty="0">
                <a:solidFill>
                  <a:srgbClr val="000000"/>
                </a:solidFill>
                <a:latin typeface="Noto Sans Symbols"/>
              </a:rPr>
              <a:t>Δύο είδη ερωτήσεων:</a:t>
            </a:r>
          </a:p>
          <a:p>
            <a:pPr>
              <a:buFont typeface="Wingdings" panose="05000000000000000000" pitchFamily="2" charset="2"/>
              <a:buChar char="Ø"/>
            </a:pPr>
            <a:r>
              <a:rPr lang="el-GR" b="1" dirty="0">
                <a:solidFill>
                  <a:srgbClr val="000000"/>
                </a:solidFill>
                <a:latin typeface="Noto Sans Symbols"/>
              </a:rPr>
              <a:t>ερωτήσεις που αφορούν τόσο την προσωπική τους αντίληψη για τη βιωσιμότητα</a:t>
            </a:r>
          </a:p>
          <a:p>
            <a:pPr>
              <a:buFont typeface="Wingdings" panose="05000000000000000000" pitchFamily="2" charset="2"/>
              <a:buChar char="Ø"/>
            </a:pPr>
            <a:r>
              <a:rPr lang="el-GR" b="1" dirty="0">
                <a:solidFill>
                  <a:srgbClr val="000000"/>
                </a:solidFill>
                <a:latin typeface="Noto Sans Symbols"/>
              </a:rPr>
              <a:t>εφαρμογή βιώσιμων πρακτικών στην επιχείρησή τους</a:t>
            </a:r>
          </a:p>
          <a:p>
            <a:pPr marL="0" indent="0">
              <a:buNone/>
            </a:pPr>
            <a:r>
              <a:rPr lang="el-GR" b="1" u="sng" dirty="0">
                <a:solidFill>
                  <a:srgbClr val="000000"/>
                </a:solidFill>
                <a:latin typeface="Noto Sans Symbols"/>
              </a:rPr>
              <a:t>Ενδεικτικές ερωτήσεις</a:t>
            </a:r>
          </a:p>
          <a:p>
            <a:pPr>
              <a:buNone/>
            </a:pPr>
            <a:r>
              <a:rPr lang="el-GR" b="1" dirty="0"/>
              <a:t>1</a:t>
            </a:r>
            <a:r>
              <a:rPr lang="el-GR" b="1" dirty="0">
                <a:solidFill>
                  <a:srgbClr val="000000"/>
                </a:solidFill>
                <a:latin typeface="Noto Sans Symbols"/>
              </a:rPr>
              <a:t>. ΕΙΣΑΓΩΓΙΚΕΣ ΕΡΩΤΗΣΕΙΣ:</a:t>
            </a:r>
          </a:p>
          <a:p>
            <a:pPr>
              <a:buFont typeface="Arial" panose="020B0604020202020204" pitchFamily="34" charset="0"/>
              <a:buChar char="•"/>
            </a:pPr>
            <a:r>
              <a:rPr lang="el-GR" b="1" dirty="0">
                <a:solidFill>
                  <a:srgbClr val="000000"/>
                </a:solidFill>
                <a:latin typeface="Noto Sans Symbols"/>
              </a:rPr>
              <a:t>Ποιο είναι το όνομα της επιχείρησής σας και ποιος είναι ο τομέας στον οποίο δραστηριοποιείται;</a:t>
            </a:r>
          </a:p>
          <a:p>
            <a:pPr>
              <a:buFont typeface="Arial" panose="020B0604020202020204" pitchFamily="34" charset="0"/>
              <a:buChar char="•"/>
            </a:pPr>
            <a:r>
              <a:rPr lang="el-GR" b="1" dirty="0">
                <a:solidFill>
                  <a:srgbClr val="000000"/>
                </a:solidFill>
                <a:latin typeface="Noto Sans Symbols"/>
              </a:rPr>
              <a:t>Πόσα χρόνια δραστηριοποιείται η επιχείρησή σας στον τουριστικό τομέα;</a:t>
            </a:r>
          </a:p>
          <a:p>
            <a:pPr>
              <a:buNone/>
            </a:pPr>
            <a:r>
              <a:rPr lang="el-GR" b="1" dirty="0">
                <a:solidFill>
                  <a:srgbClr val="000000"/>
                </a:solidFill>
                <a:latin typeface="Noto Sans Symbols"/>
              </a:rPr>
              <a:t>2. ΑΝΤΙΛΗΨΗ ΓΙΑ ΤΗ ΒΙΩΣΙΜΟΤΗΤΑ:</a:t>
            </a:r>
          </a:p>
          <a:p>
            <a:pPr>
              <a:buNone/>
            </a:pPr>
            <a:r>
              <a:rPr lang="el-GR" i="1" dirty="0"/>
              <a:t>	</a:t>
            </a:r>
            <a:r>
              <a:rPr lang="el-GR" i="1" dirty="0">
                <a:solidFill>
                  <a:srgbClr val="FF0000"/>
                </a:solidFill>
              </a:rPr>
              <a:t>Ο όρος Βιωσιμότητα υποδηλώνει την ισορροπία μεταξύ παραγωγής αγαθών και πρώτης ύλης (που δαπανήθηκε για να επιτευχθεί η παραγωγή). Στόχος των βιώσιμων διαδικασιών είναι να επιτύχουν περισσότερη παραγωγή με μικρότερη δαπάνη πρώτης ύλης.</a:t>
            </a:r>
          </a:p>
          <a:p>
            <a:pPr>
              <a:buFont typeface="Arial" panose="020B0604020202020204" pitchFamily="34" charset="0"/>
              <a:buChar char="•"/>
            </a:pPr>
            <a:r>
              <a:rPr lang="el-GR" b="1" dirty="0">
                <a:solidFill>
                  <a:srgbClr val="000000"/>
                </a:solidFill>
                <a:latin typeface="Noto Sans Symbols"/>
              </a:rPr>
              <a:t>Τι σημαίνει για εσάς η έννοια της «βιωσιμότητας» και πώς πιστεύετε ότι συνδέεται με τους Στόχους Βιώσιμης Ανάπτυξης του ΟΗΕ (</a:t>
            </a:r>
            <a:r>
              <a:rPr lang="el-GR" b="1" i="1" dirty="0">
                <a:solidFill>
                  <a:srgbClr val="000000"/>
                </a:solidFill>
                <a:latin typeface="Noto Sans Symbols"/>
              </a:rPr>
              <a:t>π.χ. Στόχος 8: Αξιοπρεπής εργασία και οικονομική ανάπτυξη, Στόχος 12: Υπεύθυνη κατανάλωση και παραγωγή, Στόχος 13: Δράση για το κλίμα);</a:t>
            </a:r>
          </a:p>
          <a:p>
            <a:pPr>
              <a:buFont typeface="Arial" panose="020B0604020202020204" pitchFamily="34" charset="0"/>
              <a:buChar char="•"/>
            </a:pPr>
            <a:r>
              <a:rPr lang="el-GR" b="1" dirty="0">
                <a:solidFill>
                  <a:srgbClr val="000000"/>
                </a:solidFill>
                <a:latin typeface="Noto Sans Symbols"/>
              </a:rPr>
              <a:t>Ποιες θεωρείτε ότι είναι οι βασικές πτυχές της βιωσιμότητας που πρέπει να λαμβάνονται υπόψη από τις τουριστικές επιχειρήσεις;</a:t>
            </a:r>
          </a:p>
          <a:p>
            <a:pPr>
              <a:buFont typeface="Arial" panose="020B0604020202020204" pitchFamily="34" charset="0"/>
              <a:buChar char="•"/>
            </a:pPr>
            <a:r>
              <a:rPr lang="el-GR" b="1" dirty="0">
                <a:solidFill>
                  <a:srgbClr val="000000"/>
                </a:solidFill>
                <a:latin typeface="Noto Sans Symbols"/>
              </a:rPr>
              <a:t>Πιστεύετε ότι η βιωσιμότητα είναι ένας όρος που έχει αποκτήσει μεγαλύτερη σημασία τα τελευταία χρόνια; Αν ναι, ποιοι παράγοντες συντελούν σε αυτό;</a:t>
            </a:r>
          </a:p>
          <a:p>
            <a:pPr marL="0" indent="0">
              <a:buNone/>
            </a:pPr>
            <a:endParaRPr lang="el-GR" b="1" u="sng" dirty="0">
              <a:solidFill>
                <a:srgbClr val="000000"/>
              </a:solidFill>
              <a:latin typeface="Noto Sans Symbols"/>
            </a:endParaRPr>
          </a:p>
        </p:txBody>
      </p:sp>
    </p:spTree>
    <p:extLst>
      <p:ext uri="{BB962C8B-B14F-4D97-AF65-F5344CB8AC3E}">
        <p14:creationId xmlns:p14="http://schemas.microsoft.com/office/powerpoint/2010/main" val="1383157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FB68F4D-342A-8D92-1358-C31A58CD05E5}"/>
              </a:ext>
            </a:extLst>
          </p:cNvPr>
          <p:cNvSpPr>
            <a:spLocks noGrp="1"/>
          </p:cNvSpPr>
          <p:nvPr>
            <p:ph idx="1"/>
          </p:nvPr>
        </p:nvSpPr>
        <p:spPr>
          <a:xfrm>
            <a:off x="298579" y="261257"/>
            <a:ext cx="9815805" cy="6466114"/>
          </a:xfrm>
        </p:spPr>
        <p:txBody>
          <a:bodyPr>
            <a:normAutofit fontScale="92500" lnSpcReduction="10000"/>
          </a:bodyPr>
          <a:lstStyle/>
          <a:p>
            <a:pPr>
              <a:buNone/>
            </a:pPr>
            <a:r>
              <a:rPr lang="el-GR" sz="1700" b="1" dirty="0">
                <a:solidFill>
                  <a:srgbClr val="000000"/>
                </a:solidFill>
                <a:latin typeface="Noto Sans Symbols"/>
              </a:rPr>
              <a:t>3. ΣΤΡΑΤΗΓΙΚΕΣ ΒΙΩΣΙΜΟΤΗΤΑΣ ΣΤΗΝ ΕΠΙΧΕΙΡΗΣΗ ΣΑΣ:</a:t>
            </a:r>
          </a:p>
          <a:p>
            <a:pPr>
              <a:buFont typeface="Arial" panose="020B0604020202020204" pitchFamily="34" charset="0"/>
              <a:buChar char="•"/>
            </a:pPr>
            <a:r>
              <a:rPr lang="el-GR" b="1" dirty="0">
                <a:solidFill>
                  <a:srgbClr val="000000"/>
                </a:solidFill>
                <a:latin typeface="Noto Sans Symbols"/>
              </a:rPr>
              <a:t>Έχετε εφαρμόσει βιώσιμες πρακτικές στην επιχείρησή σας; Αν ναι, ποια μέτρα έχετε λάβει για να μειώσετε τον περιβαλλοντικό αντίκτυπο;</a:t>
            </a:r>
          </a:p>
          <a:p>
            <a:pPr>
              <a:buFont typeface="Arial" panose="020B0604020202020204" pitchFamily="34" charset="0"/>
              <a:buChar char="•"/>
            </a:pPr>
            <a:r>
              <a:rPr lang="el-GR" b="1" dirty="0">
                <a:solidFill>
                  <a:srgbClr val="000000"/>
                </a:solidFill>
                <a:latin typeface="Noto Sans Symbols"/>
              </a:rPr>
              <a:t>Έχετε εφαρμόσει βιώσιμες πρακτικές στην επιχείρησή σας που ευθυγραμμίζονται με τους Στόχους Βιώσιμης Ανάπτυξης; Αν ναι, ποιες είναι αυτές; (π.χ. χρήση ανανεώσιμων πηγών ενέργειας, μείωση αποβλήτων, κοινωνική ενσωμάτωση)</a:t>
            </a:r>
          </a:p>
          <a:p>
            <a:pPr>
              <a:lnSpc>
                <a:spcPct val="107000"/>
              </a:lnSpc>
              <a:spcAft>
                <a:spcPts val="800"/>
              </a:spcAft>
            </a:pPr>
            <a:r>
              <a:rPr lang="el-GR" b="1" dirty="0">
                <a:solidFill>
                  <a:srgbClr val="000000"/>
                </a:solidFill>
                <a:latin typeface="Noto Sans Symbols"/>
              </a:rPr>
              <a:t>Ποιες ενέργειες έχετε αναλάβει για την προώθηση της «υπεύθυνης κατανάλωσης και παραγωγής» (Στόχος 12); Ποιες στρατηγικές υιοθετείτε για την μείωση της σπατάλης και την ανακύκλωση;</a:t>
            </a:r>
          </a:p>
          <a:p>
            <a:pPr>
              <a:buNone/>
            </a:pPr>
            <a:r>
              <a:rPr lang="el-GR" b="1" dirty="0"/>
              <a:t>4</a:t>
            </a:r>
            <a:r>
              <a:rPr lang="el-GR" sz="1700" b="1" dirty="0">
                <a:solidFill>
                  <a:srgbClr val="000000"/>
                </a:solidFill>
                <a:latin typeface="Noto Sans Symbols"/>
              </a:rPr>
              <a:t>. ΕΠΙΔΡΑΣΕΙΣ ΣΤΗ ΛΕΙΤΟΥΡΓΙΑ ΤΗΣ ΕΠΙΧΕΙΡΗΣΗΣ:</a:t>
            </a:r>
          </a:p>
          <a:p>
            <a:pPr>
              <a:buFont typeface="Arial" panose="020B0604020202020204" pitchFamily="34" charset="0"/>
              <a:buChar char="•"/>
            </a:pPr>
            <a:r>
              <a:rPr lang="el-GR" b="1" dirty="0">
                <a:solidFill>
                  <a:srgbClr val="000000"/>
                </a:solidFill>
                <a:latin typeface="Noto Sans Symbols"/>
              </a:rPr>
              <a:t>Πώς θεωρείτε ότι η εφαρμογή βιώσιμων πρακτικών συμβάλλει στην ενίσχυση της οικονομικής ανάπτυξης της επιχείρησής σας (Στόχος 8);</a:t>
            </a:r>
          </a:p>
          <a:p>
            <a:pPr>
              <a:buFont typeface="Arial" panose="020B0604020202020204" pitchFamily="34" charset="0"/>
              <a:buChar char="•"/>
            </a:pPr>
            <a:r>
              <a:rPr lang="el-GR" b="1" dirty="0">
                <a:solidFill>
                  <a:srgbClr val="000000"/>
                </a:solidFill>
                <a:latin typeface="Noto Sans Symbols"/>
              </a:rPr>
              <a:t>Έχετε παρατηρήσει κάποια αλλαγή στη ζήτηση ή την προτίμηση των πελατών για βιώσιμες και υπεύθυνες τουριστικές υπηρεσίες, και πώς αυτό σχετίζεται με την προώθηση των ΣΒΑ; </a:t>
            </a:r>
            <a:r>
              <a:rPr lang="el-GR" sz="1700" b="1" dirty="0">
                <a:solidFill>
                  <a:srgbClr val="000000"/>
                </a:solidFill>
                <a:latin typeface="Noto Sans Symbols"/>
              </a:rPr>
              <a:t> </a:t>
            </a:r>
          </a:p>
          <a:p>
            <a:pPr marL="0" indent="0">
              <a:buNone/>
            </a:pPr>
            <a:r>
              <a:rPr lang="el-GR" sz="1700" b="1" dirty="0">
                <a:solidFill>
                  <a:srgbClr val="000000"/>
                </a:solidFill>
                <a:latin typeface="Noto Sans Symbols"/>
              </a:rPr>
              <a:t>5. ΑΝΤΙΛΗΨΕΙΣ ΚΑΙ ΣΧΕΣΕΙΣ ΜΕ ΠΕΛΑΤΕΣ ΚΑΙ ΕΤΑΙΡΙΚΟΥΣ ΣΥΝΕΡΓΑΤΕΣ:</a:t>
            </a:r>
          </a:p>
          <a:p>
            <a:pPr>
              <a:buFont typeface="Arial" panose="020B0604020202020204" pitchFamily="34" charset="0"/>
              <a:buChar char="•"/>
            </a:pPr>
            <a:r>
              <a:rPr lang="el-GR" b="1" dirty="0">
                <a:solidFill>
                  <a:srgbClr val="000000"/>
                </a:solidFill>
                <a:latin typeface="Noto Sans Symbols"/>
              </a:rPr>
              <a:t>Θεωρείτε ότι οι πελάτες σας εκτιμούν τη βιωσιμότητα και αναγνωρίζουν τις ενέργειες που κάνετε για την προστασία του περιβάλλοντος;</a:t>
            </a:r>
          </a:p>
          <a:p>
            <a:pPr>
              <a:buFont typeface="Arial" panose="020B0604020202020204" pitchFamily="34" charset="0"/>
              <a:buChar char="•"/>
            </a:pPr>
            <a:r>
              <a:rPr lang="el-GR" b="1" dirty="0">
                <a:solidFill>
                  <a:srgbClr val="000000"/>
                </a:solidFill>
                <a:latin typeface="Noto Sans Symbols"/>
              </a:rPr>
              <a:t>Έχετε λάβει ανατροφοδότηση από τους πελάτες σχετικά με τις βιώσιμες πρακτικές της επιχείρησής σας;</a:t>
            </a:r>
            <a:r>
              <a:rPr lang="el-GR" dirty="0"/>
              <a:t> </a:t>
            </a:r>
            <a:endParaRPr lang="en-US" dirty="0"/>
          </a:p>
          <a:p>
            <a:pPr>
              <a:buFont typeface="Arial" panose="020B0604020202020204" pitchFamily="34" charset="0"/>
              <a:buChar char="•"/>
            </a:pPr>
            <a:r>
              <a:rPr lang="el-GR" b="1" dirty="0">
                <a:solidFill>
                  <a:srgbClr val="000000"/>
                </a:solidFill>
                <a:latin typeface="Noto Sans Symbols"/>
              </a:rPr>
              <a:t>Εργάζεστε με συνεργάτες ή προμηθευτές που ενσωματώνουν τις αξίες της βιωσιμότητας και των ΣΒΑ στις δραστηριότητές τους;</a:t>
            </a:r>
          </a:p>
          <a:p>
            <a:pPr>
              <a:buFont typeface="Arial" panose="020B0604020202020204" pitchFamily="34" charset="0"/>
              <a:buChar char="•"/>
            </a:pPr>
            <a:endParaRPr lang="el-GR" b="1" dirty="0">
              <a:solidFill>
                <a:srgbClr val="000000"/>
              </a:solidFill>
              <a:latin typeface="Noto Sans Symbols"/>
            </a:endParaRPr>
          </a:p>
          <a:p>
            <a:endParaRPr lang="el-GR" dirty="0"/>
          </a:p>
        </p:txBody>
      </p:sp>
    </p:spTree>
    <p:extLst>
      <p:ext uri="{BB962C8B-B14F-4D97-AF65-F5344CB8AC3E}">
        <p14:creationId xmlns:p14="http://schemas.microsoft.com/office/powerpoint/2010/main" val="19326949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852D3A1-E4EF-1E4F-5429-F356C2EC11F7}"/>
              </a:ext>
            </a:extLst>
          </p:cNvPr>
          <p:cNvSpPr>
            <a:spLocks noGrp="1"/>
          </p:cNvSpPr>
          <p:nvPr>
            <p:ph idx="1"/>
          </p:nvPr>
        </p:nvSpPr>
        <p:spPr>
          <a:xfrm>
            <a:off x="513184" y="289249"/>
            <a:ext cx="8760818" cy="5752113"/>
          </a:xfrm>
        </p:spPr>
        <p:txBody>
          <a:bodyPr/>
          <a:lstStyle/>
          <a:p>
            <a:pPr>
              <a:buNone/>
            </a:pPr>
            <a:r>
              <a:rPr lang="el-GR" sz="1700" b="1" dirty="0">
                <a:solidFill>
                  <a:srgbClr val="000000"/>
                </a:solidFill>
                <a:latin typeface="Noto Sans Symbols"/>
              </a:rPr>
              <a:t>6. ΣΤΡΑΤΗΓΙΚΕΣ ΚΑΙ ΜΕΛΛΟΝ:</a:t>
            </a:r>
          </a:p>
          <a:p>
            <a:pPr>
              <a:buFont typeface="Arial" panose="020B0604020202020204" pitchFamily="34" charset="0"/>
              <a:buChar char="•"/>
            </a:pPr>
            <a:r>
              <a:rPr lang="el-GR" b="1" dirty="0">
                <a:solidFill>
                  <a:srgbClr val="000000"/>
                </a:solidFill>
                <a:latin typeface="Noto Sans Symbols"/>
              </a:rPr>
              <a:t>Ποιες στρατηγικές πιστεύετε ότι πρέπει να ακολουθήσουν οι τουριστικές επιχειρήσεις για να παραμείνουν βιώσιμες στο μέλλον;</a:t>
            </a:r>
          </a:p>
          <a:p>
            <a:pPr>
              <a:buFont typeface="Arial" panose="020B0604020202020204" pitchFamily="34" charset="0"/>
              <a:buChar char="•"/>
            </a:pPr>
            <a:r>
              <a:rPr lang="el-GR" b="1" dirty="0">
                <a:solidFill>
                  <a:srgbClr val="000000"/>
                </a:solidFill>
                <a:latin typeface="Noto Sans Symbols"/>
              </a:rPr>
              <a:t>Ποιες εξελίξεις στην παγκόσμια τουριστική βιομηχανία βλέπετε να επηρεάζουν την ανάγκη για βιωσιμότητα;</a:t>
            </a:r>
          </a:p>
          <a:p>
            <a:pPr>
              <a:buFont typeface="Arial" panose="020B0604020202020204" pitchFamily="34" charset="0"/>
              <a:buChar char="•"/>
            </a:pPr>
            <a:r>
              <a:rPr lang="el-GR" b="1" dirty="0">
                <a:solidFill>
                  <a:srgbClr val="000000"/>
                </a:solidFill>
                <a:latin typeface="Noto Sans Symbols"/>
              </a:rPr>
              <a:t>Ποιες είναι οι μελλοντικές σας προθέσεις για την περαιτέρω ενσωμάτωση βιώσιμων πρακτικών στην επιχείρησή σας;</a:t>
            </a:r>
          </a:p>
          <a:p>
            <a:endParaRPr lang="el-GR" dirty="0"/>
          </a:p>
          <a:p>
            <a:pPr>
              <a:buNone/>
            </a:pPr>
            <a:r>
              <a:rPr lang="el-GR" sz="1700" b="1" dirty="0">
                <a:solidFill>
                  <a:srgbClr val="000000"/>
                </a:solidFill>
                <a:latin typeface="Noto Sans Symbols"/>
              </a:rPr>
              <a:t>7. ΣΥΜΠΕΡΑΣΜΑΤΑ ΚΑΙ ΠΡΟΤΑΣΕΙΣ:</a:t>
            </a:r>
          </a:p>
          <a:p>
            <a:pPr>
              <a:buFont typeface="Arial" panose="020B0604020202020204" pitchFamily="34" charset="0"/>
              <a:buChar char="•"/>
            </a:pPr>
            <a:r>
              <a:rPr lang="el-GR" b="1" dirty="0">
                <a:solidFill>
                  <a:srgbClr val="000000"/>
                </a:solidFill>
                <a:latin typeface="Noto Sans Symbols"/>
              </a:rPr>
              <a:t>Τι πιστεύετε ότι θα μπορούσε να κάνει η κυβέρνηση ή άλλοι φορείς για να υποστηρίξουν τις τουριστικές επιχειρήσεις στην εφαρμογή βιώσιμων πρακτικών;</a:t>
            </a:r>
          </a:p>
          <a:p>
            <a:pPr>
              <a:buFont typeface="Arial" panose="020B0604020202020204" pitchFamily="34" charset="0"/>
              <a:buChar char="•"/>
            </a:pPr>
            <a:r>
              <a:rPr lang="el-GR" b="1" dirty="0">
                <a:solidFill>
                  <a:srgbClr val="000000"/>
                </a:solidFill>
                <a:latin typeface="Noto Sans Symbols"/>
              </a:rPr>
              <a:t>Έχετε κάποια προτάσεις ή συμβουλές προς άλλους ιδιοκτήτες τουριστικών επιχειρήσεων σχετικά με τη βιωσιμότητα;</a:t>
            </a:r>
          </a:p>
          <a:p>
            <a:endParaRPr lang="el-GR" dirty="0"/>
          </a:p>
        </p:txBody>
      </p:sp>
    </p:spTree>
    <p:extLst>
      <p:ext uri="{BB962C8B-B14F-4D97-AF65-F5344CB8AC3E}">
        <p14:creationId xmlns:p14="http://schemas.microsoft.com/office/powerpoint/2010/main" val="2411259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12E7ECB7-7924-4CCB-7F6F-44B494DD9E9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17474" y="1226372"/>
            <a:ext cx="5283289" cy="5195943"/>
          </a:xfrm>
          <a:prstGeom prst="rect">
            <a:avLst/>
          </a:prstGeom>
          <a:noFill/>
          <a:extLst>
            <a:ext uri="{909E8E84-426E-40DD-AFC4-6F175D3DCCD1}">
              <a14:hiddenFill xmlns:a14="http://schemas.microsoft.com/office/drawing/2010/main">
                <a:solidFill>
                  <a:srgbClr val="FFFFFF"/>
                </a:solidFill>
              </a14:hiddenFill>
            </a:ext>
          </a:extLst>
        </p:spPr>
      </p:pic>
      <p:sp>
        <p:nvSpPr>
          <p:cNvPr id="8" name="Θέση περιεχομένου 2">
            <a:extLst>
              <a:ext uri="{FF2B5EF4-FFF2-40B4-BE49-F238E27FC236}">
                <a16:creationId xmlns:a16="http://schemas.microsoft.com/office/drawing/2014/main" id="{546FA342-20AD-F53B-317A-50CBDBA3C6C7}"/>
              </a:ext>
            </a:extLst>
          </p:cNvPr>
          <p:cNvSpPr>
            <a:spLocks noGrp="1"/>
          </p:cNvSpPr>
          <p:nvPr>
            <p:ph idx="1"/>
          </p:nvPr>
        </p:nvSpPr>
        <p:spPr>
          <a:xfrm>
            <a:off x="6416039" y="2160589"/>
            <a:ext cx="4094182" cy="3880773"/>
          </a:xfrm>
        </p:spPr>
        <p:txBody>
          <a:bodyPr>
            <a:normAutofit/>
          </a:bodyPr>
          <a:lstStyle/>
          <a:p>
            <a:pPr marL="0" indent="0">
              <a:buNone/>
            </a:pPr>
            <a:endParaRPr lang="el-GR" sz="1500" dirty="0"/>
          </a:p>
          <a:p>
            <a:pPr marL="0" indent="0">
              <a:buNone/>
            </a:pPr>
            <a:endParaRPr lang="el-GR" sz="1500" dirty="0"/>
          </a:p>
          <a:p>
            <a:pPr marL="0" indent="0">
              <a:buNone/>
            </a:pPr>
            <a:endParaRPr lang="el-GR" sz="1500" dirty="0"/>
          </a:p>
          <a:p>
            <a:pPr marL="0" indent="0" algn="ctr">
              <a:buNone/>
            </a:pPr>
            <a:r>
              <a:rPr lang="el-GR" sz="3600" b="1" dirty="0">
                <a:latin typeface="Noto Sans Symbols"/>
              </a:rPr>
              <a:t>ΚΑΛΗ ΕΠΙΤΥΧΙΑ!</a:t>
            </a:r>
          </a:p>
          <a:p>
            <a:pPr marL="0" indent="0" algn="ctr">
              <a:buNone/>
            </a:pPr>
            <a:endParaRPr lang="el-GR" sz="3600" b="1" dirty="0">
              <a:latin typeface="Noto Sans Symbols"/>
            </a:endParaRPr>
          </a:p>
          <a:p>
            <a:pPr marL="0" indent="0">
              <a:buNone/>
            </a:pPr>
            <a:endParaRPr lang="el-GR" sz="1500" b="1" dirty="0">
              <a:latin typeface="Noto Sans Symbols"/>
            </a:endParaRPr>
          </a:p>
        </p:txBody>
      </p:sp>
    </p:spTree>
    <p:extLst>
      <p:ext uri="{BB962C8B-B14F-4D97-AF65-F5344CB8AC3E}">
        <p14:creationId xmlns:p14="http://schemas.microsoft.com/office/powerpoint/2010/main" val="4228228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6B522D-45EC-E322-3717-DE4F25238BCF}"/>
              </a:ext>
            </a:extLst>
          </p:cNvPr>
          <p:cNvSpPr>
            <a:spLocks noGrp="1"/>
          </p:cNvSpPr>
          <p:nvPr>
            <p:ph type="title"/>
          </p:nvPr>
        </p:nvSpPr>
        <p:spPr>
          <a:xfrm>
            <a:off x="677334" y="609600"/>
            <a:ext cx="8596668" cy="1060580"/>
          </a:xfrm>
        </p:spPr>
        <p:txBody>
          <a:bodyPr/>
          <a:lstStyle/>
          <a:p>
            <a:r>
              <a:rPr lang="el-GR" dirty="0">
                <a:solidFill>
                  <a:schemeClr val="accent2"/>
                </a:solidFill>
              </a:rPr>
              <a:t>2. Ποσοτική έρευνα _Ερωτηματολόγιο</a:t>
            </a:r>
          </a:p>
        </p:txBody>
      </p:sp>
      <p:sp>
        <p:nvSpPr>
          <p:cNvPr id="3" name="Θέση περιεχομένου 2">
            <a:extLst>
              <a:ext uri="{FF2B5EF4-FFF2-40B4-BE49-F238E27FC236}">
                <a16:creationId xmlns:a16="http://schemas.microsoft.com/office/drawing/2014/main" id="{242E4C1F-DE04-ACAA-E9BD-624237F589AD}"/>
              </a:ext>
            </a:extLst>
          </p:cNvPr>
          <p:cNvSpPr>
            <a:spLocks noGrp="1"/>
          </p:cNvSpPr>
          <p:nvPr>
            <p:ph idx="1"/>
          </p:nvPr>
        </p:nvSpPr>
        <p:spPr>
          <a:xfrm>
            <a:off x="335902" y="1306287"/>
            <a:ext cx="9871788" cy="5281126"/>
          </a:xfrm>
        </p:spPr>
        <p:txBody>
          <a:bodyPr>
            <a:normAutofit fontScale="92500"/>
          </a:bodyPr>
          <a:lstStyle/>
          <a:p>
            <a:r>
              <a:rPr lang="el-GR" sz="2200" b="1" dirty="0">
                <a:solidFill>
                  <a:srgbClr val="000000"/>
                </a:solidFill>
                <a:latin typeface="Noto Sans Symbols"/>
              </a:rPr>
              <a:t>Το Ερωτηματολόγιο (Questionnaire), δομημένο ή </a:t>
            </a:r>
            <a:r>
              <a:rPr lang="el-GR" sz="2200" b="1" dirty="0" err="1">
                <a:solidFill>
                  <a:srgbClr val="000000"/>
                </a:solidFill>
                <a:latin typeface="Noto Sans Symbols"/>
              </a:rPr>
              <a:t>ημιδομημένο</a:t>
            </a:r>
            <a:r>
              <a:rPr lang="el-GR" sz="2200" b="1" dirty="0">
                <a:solidFill>
                  <a:srgbClr val="000000"/>
                </a:solidFill>
                <a:latin typeface="Noto Sans Symbols"/>
              </a:rPr>
              <a:t> αξιοποιείται στην Ποσοτική έρευνα. Ο ερωτώμενος καλείται να απαντήσει σε μια σειρά ερωτήσεων τις οποίες θέτει ο ερευνητής. </a:t>
            </a:r>
          </a:p>
          <a:p>
            <a:r>
              <a:rPr lang="el-GR" sz="2200" b="1" dirty="0">
                <a:solidFill>
                  <a:srgbClr val="000000"/>
                </a:solidFill>
                <a:latin typeface="Noto Sans Symbols"/>
              </a:rPr>
              <a:t>Στην περίπτωση του Δομημένου ερωτηματολογίου όλες οι ερωτήσεις είναι «κλειστές» και ο ερωτώμενος καλείτε να επιλέξει μια από τις υπάρχουσες απαντήσεις.  </a:t>
            </a:r>
          </a:p>
          <a:p>
            <a:r>
              <a:rPr lang="el-GR" sz="2200" b="1" dirty="0">
                <a:solidFill>
                  <a:srgbClr val="000000"/>
                </a:solidFill>
                <a:latin typeface="Noto Sans Symbols"/>
              </a:rPr>
              <a:t>Στην περίπτωση του </a:t>
            </a:r>
            <a:r>
              <a:rPr lang="el-GR" sz="2200" b="1" dirty="0" err="1">
                <a:solidFill>
                  <a:srgbClr val="000000"/>
                </a:solidFill>
                <a:latin typeface="Noto Sans Symbols"/>
              </a:rPr>
              <a:t>ημιδομημενου</a:t>
            </a:r>
            <a:r>
              <a:rPr lang="el-GR" sz="2200" b="1" dirty="0">
                <a:solidFill>
                  <a:srgbClr val="000000"/>
                </a:solidFill>
                <a:latin typeface="Noto Sans Symbols"/>
              </a:rPr>
              <a:t> ερωτηματολογίου, ο ερωτώμενος καλείται να απαντήσεις σε κλειστές αλλά και ανοικτές ερωτήσεις. Στις ανοικτές ερωτήσεις μπορεί να γράψει την δική του άποψη για το ερώτημα που τίθεται.</a:t>
            </a:r>
          </a:p>
          <a:p>
            <a:r>
              <a:rPr lang="el-GR" sz="2200" b="1" dirty="0">
                <a:solidFill>
                  <a:srgbClr val="000000"/>
                </a:solidFill>
                <a:latin typeface="Noto Sans Symbols"/>
              </a:rPr>
              <a:t>Ένα ερωτηματολόγιο δύναται να συμπληρωθεί σε έντυπη ή ηλεκτρονική μορφή αλλά και από το τηλέφωνο μέσω των τηλεφωνικών δημοσκοπήσεων.</a:t>
            </a:r>
          </a:p>
          <a:p>
            <a:r>
              <a:rPr lang="el-GR" sz="2200" b="1" dirty="0">
                <a:solidFill>
                  <a:srgbClr val="000000"/>
                </a:solidFill>
                <a:latin typeface="Noto Sans Symbols"/>
              </a:rPr>
              <a:t>Βασικός στόχος ενός ερωτηματολογίου είναι να συγκεντρώσει δεδομένα και απόψεις ζητώντας από ένα σύνολο ανθρώπων να απαντήσουν στις ίδιες ακριβώς ερωτήσεις.</a:t>
            </a:r>
          </a:p>
          <a:p>
            <a:r>
              <a:rPr lang="el-GR" sz="2100" b="1" dirty="0">
                <a:solidFill>
                  <a:srgbClr val="FF0000"/>
                </a:solidFill>
                <a:latin typeface="Noto Sans Symbols"/>
              </a:rPr>
              <a:t>Τα </a:t>
            </a:r>
            <a:r>
              <a:rPr lang="en-US" sz="2100" b="1" dirty="0">
                <a:solidFill>
                  <a:srgbClr val="FF0000"/>
                </a:solidFill>
                <a:latin typeface="Noto Sans Symbols"/>
              </a:rPr>
              <a:t>google forms </a:t>
            </a:r>
            <a:r>
              <a:rPr lang="el-GR" sz="2100" b="1" dirty="0">
                <a:solidFill>
                  <a:srgbClr val="000000"/>
                </a:solidFill>
                <a:latin typeface="Noto Sans Symbols"/>
              </a:rPr>
              <a:t>παρέχουν την δυνατότητα συλλογής και ανάλυσης δεδομένων σε πραγματικό χρόνο. Μπορεί κανείς να παρακολουθεί την συλλογή των απαντήσεων μέσω της καρτέλας «Απαντήσεις/</a:t>
            </a:r>
            <a:r>
              <a:rPr lang="el-GR" sz="2100" b="1" dirty="0" err="1">
                <a:solidFill>
                  <a:srgbClr val="000000"/>
                </a:solidFill>
                <a:latin typeface="Noto Sans Symbols"/>
              </a:rPr>
              <a:t>Responses</a:t>
            </a:r>
            <a:r>
              <a:rPr lang="el-GR" sz="2100" b="1" dirty="0">
                <a:solidFill>
                  <a:srgbClr val="000000"/>
                </a:solidFill>
                <a:latin typeface="Noto Sans Symbols"/>
              </a:rPr>
              <a:t>» όπως θα παρουσιαστεί αργότερα. </a:t>
            </a:r>
          </a:p>
        </p:txBody>
      </p:sp>
    </p:spTree>
    <p:extLst>
      <p:ext uri="{BB962C8B-B14F-4D97-AF65-F5344CB8AC3E}">
        <p14:creationId xmlns:p14="http://schemas.microsoft.com/office/powerpoint/2010/main" val="689620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DFBC36-C950-A49E-8D8C-A588618D17CC}"/>
              </a:ext>
            </a:extLst>
          </p:cNvPr>
          <p:cNvSpPr>
            <a:spLocks noGrp="1"/>
          </p:cNvSpPr>
          <p:nvPr>
            <p:ph type="title"/>
          </p:nvPr>
        </p:nvSpPr>
        <p:spPr/>
        <p:txBody>
          <a:bodyPr/>
          <a:lstStyle/>
          <a:p>
            <a:r>
              <a:rPr lang="el-GR" dirty="0">
                <a:solidFill>
                  <a:schemeClr val="accent2"/>
                </a:solidFill>
              </a:rPr>
              <a:t>Είδη Ποσοτικών Μεθόδων</a:t>
            </a:r>
          </a:p>
        </p:txBody>
      </p:sp>
      <p:sp>
        <p:nvSpPr>
          <p:cNvPr id="3" name="Θέση περιεχομένου 2">
            <a:extLst>
              <a:ext uri="{FF2B5EF4-FFF2-40B4-BE49-F238E27FC236}">
                <a16:creationId xmlns:a16="http://schemas.microsoft.com/office/drawing/2014/main" id="{781AEDEE-2115-33DD-B992-DFD0CCF8C23E}"/>
              </a:ext>
            </a:extLst>
          </p:cNvPr>
          <p:cNvSpPr>
            <a:spLocks noGrp="1"/>
          </p:cNvSpPr>
          <p:nvPr>
            <p:ph idx="1"/>
          </p:nvPr>
        </p:nvSpPr>
        <p:spPr>
          <a:xfrm>
            <a:off x="677334" y="1604865"/>
            <a:ext cx="8802568" cy="5029200"/>
          </a:xfrm>
        </p:spPr>
        <p:txBody>
          <a:bodyPr>
            <a:normAutofit/>
          </a:bodyPr>
          <a:lstStyle/>
          <a:p>
            <a:pPr marL="0" indent="0" algn="just">
              <a:buNone/>
            </a:pPr>
            <a:r>
              <a:rPr lang="el-GR" sz="2000" b="1" dirty="0">
                <a:solidFill>
                  <a:srgbClr val="000000"/>
                </a:solidFill>
                <a:latin typeface="Noto Sans Symbols"/>
              </a:rPr>
              <a:t>Η Ποσοτική Μέθοδος έχει αρκετά είδη ερευνητικής διαδικασίας. </a:t>
            </a:r>
          </a:p>
          <a:p>
            <a:pPr algn="just"/>
            <a:r>
              <a:rPr lang="el-GR" sz="2000" b="1" dirty="0">
                <a:solidFill>
                  <a:srgbClr val="FF0000"/>
                </a:solidFill>
                <a:latin typeface="Noto Sans Symbols"/>
              </a:rPr>
              <a:t>η Δειγματοληπτική μέθοδος </a:t>
            </a:r>
            <a:r>
              <a:rPr lang="el-GR" sz="2000" b="1" dirty="0">
                <a:solidFill>
                  <a:srgbClr val="000000"/>
                </a:solidFill>
                <a:latin typeface="Noto Sans Symbols"/>
              </a:rPr>
              <a:t>(Συλλογή δεδομένων μέσω ερωτηματολογίων), </a:t>
            </a:r>
          </a:p>
          <a:p>
            <a:pPr algn="just"/>
            <a:r>
              <a:rPr lang="el-GR" sz="2000" b="1" dirty="0">
                <a:solidFill>
                  <a:srgbClr val="FF0000"/>
                </a:solidFill>
                <a:latin typeface="Noto Sans Symbols"/>
              </a:rPr>
              <a:t>η Πειραματική μέθοδος </a:t>
            </a:r>
            <a:r>
              <a:rPr lang="el-GR" sz="2000" b="1" dirty="0">
                <a:solidFill>
                  <a:srgbClr val="000000"/>
                </a:solidFill>
                <a:latin typeface="Noto Sans Symbols"/>
              </a:rPr>
              <a:t>(ο ερευνητής καλείται να ελέγξει ορισμένες συνθήκες)</a:t>
            </a:r>
          </a:p>
          <a:p>
            <a:pPr algn="just"/>
            <a:r>
              <a:rPr lang="el-GR" sz="2000" b="1" dirty="0">
                <a:solidFill>
                  <a:srgbClr val="FF0000"/>
                </a:solidFill>
                <a:latin typeface="Noto Sans Symbols"/>
              </a:rPr>
              <a:t>η Δευτερογενής έρευνα </a:t>
            </a:r>
            <a:r>
              <a:rPr lang="el-GR" sz="2000" b="1" dirty="0">
                <a:solidFill>
                  <a:srgbClr val="000000"/>
                </a:solidFill>
                <a:latin typeface="Noto Sans Symbols"/>
              </a:rPr>
              <a:t>(Τα δεδομένα αντλούνται από διάφορες στατιστικές/κρατικές υπηρεσίες και από Ερευνητικά Κέντρα και αναλύονται)</a:t>
            </a:r>
          </a:p>
          <a:p>
            <a:pPr algn="just"/>
            <a:r>
              <a:rPr lang="el-GR" sz="2000" b="1" dirty="0">
                <a:solidFill>
                  <a:srgbClr val="FF0000"/>
                </a:solidFill>
                <a:latin typeface="Noto Sans Symbols"/>
              </a:rPr>
              <a:t>η Ανάλυση Περιεχομένου </a:t>
            </a:r>
            <a:r>
              <a:rPr lang="el-GR" sz="2000" b="1" dirty="0">
                <a:solidFill>
                  <a:srgbClr val="000000"/>
                </a:solidFill>
                <a:latin typeface="Noto Sans Symbols"/>
              </a:rPr>
              <a:t>(Μετατροπή ποιοτικών δεδομένων σε ποσοτικά, τοποθέτησή τους σε κατηγορίες).</a:t>
            </a:r>
          </a:p>
        </p:txBody>
      </p:sp>
    </p:spTree>
    <p:extLst>
      <p:ext uri="{BB962C8B-B14F-4D97-AF65-F5344CB8AC3E}">
        <p14:creationId xmlns:p14="http://schemas.microsoft.com/office/powerpoint/2010/main" val="4113205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299700-5CEC-3AB3-33BB-BF27EA6D4877}"/>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AC1A520-128A-F13A-8B32-55C7B38429C1}"/>
              </a:ext>
            </a:extLst>
          </p:cNvPr>
          <p:cNvSpPr>
            <a:spLocks noGrp="1"/>
          </p:cNvSpPr>
          <p:nvPr>
            <p:ph type="title"/>
          </p:nvPr>
        </p:nvSpPr>
        <p:spPr>
          <a:xfrm>
            <a:off x="677333" y="177282"/>
            <a:ext cx="9530355" cy="867747"/>
          </a:xfrm>
        </p:spPr>
        <p:txBody>
          <a:bodyPr>
            <a:normAutofit fontScale="90000"/>
          </a:bodyPr>
          <a:lstStyle/>
          <a:p>
            <a:r>
              <a:rPr lang="el-GR" dirty="0">
                <a:solidFill>
                  <a:schemeClr val="accent2"/>
                </a:solidFill>
              </a:rPr>
              <a:t>Το Ερωτηματολόγιο στην Δειγματοληπτική Έρευνα</a:t>
            </a:r>
          </a:p>
        </p:txBody>
      </p:sp>
      <p:sp>
        <p:nvSpPr>
          <p:cNvPr id="3" name="Θέση περιεχομένου 2">
            <a:extLst>
              <a:ext uri="{FF2B5EF4-FFF2-40B4-BE49-F238E27FC236}">
                <a16:creationId xmlns:a16="http://schemas.microsoft.com/office/drawing/2014/main" id="{8AC36BE5-C12D-D779-3CE9-22417E0CF0E1}"/>
              </a:ext>
            </a:extLst>
          </p:cNvPr>
          <p:cNvSpPr>
            <a:spLocks noGrp="1"/>
          </p:cNvSpPr>
          <p:nvPr>
            <p:ph idx="1"/>
          </p:nvPr>
        </p:nvSpPr>
        <p:spPr>
          <a:xfrm>
            <a:off x="438538" y="886408"/>
            <a:ext cx="9769151" cy="5701005"/>
          </a:xfrm>
        </p:spPr>
        <p:txBody>
          <a:bodyPr>
            <a:normAutofit/>
          </a:bodyPr>
          <a:lstStyle/>
          <a:p>
            <a:pPr algn="l" fontAlgn="base">
              <a:buNone/>
            </a:pPr>
            <a:r>
              <a:rPr lang="el-GR" sz="2000" b="1" u="sng" dirty="0">
                <a:solidFill>
                  <a:srgbClr val="000000"/>
                </a:solidFill>
                <a:latin typeface="Noto Sans Symbols"/>
              </a:rPr>
              <a:t>Για την δημιουργία ενός Ερωτηματολογίου πρέπει να ληφθούν υπόψη τα εξής:</a:t>
            </a:r>
          </a:p>
          <a:p>
            <a:pPr algn="l" fontAlgn="base">
              <a:lnSpc>
                <a:spcPts val="1950"/>
              </a:lnSpc>
              <a:buFont typeface="+mj-lt"/>
              <a:buAutoNum type="arabicPeriod"/>
            </a:pPr>
            <a:r>
              <a:rPr lang="el-GR" sz="2400" b="1" dirty="0">
                <a:solidFill>
                  <a:srgbClr val="000000"/>
                </a:solidFill>
                <a:latin typeface="Noto Sans Symbols"/>
              </a:rPr>
              <a:t>Ο στόχος της έρευνας</a:t>
            </a:r>
          </a:p>
          <a:p>
            <a:pPr algn="l" fontAlgn="base">
              <a:lnSpc>
                <a:spcPts val="1950"/>
              </a:lnSpc>
              <a:buFont typeface="+mj-lt"/>
              <a:buAutoNum type="arabicPeriod"/>
            </a:pPr>
            <a:r>
              <a:rPr lang="el-GR" sz="2400" b="1" dirty="0">
                <a:solidFill>
                  <a:srgbClr val="000000"/>
                </a:solidFill>
                <a:latin typeface="Noto Sans Symbols"/>
              </a:rPr>
              <a:t>Τα ερευνητικά ερωτήματα</a:t>
            </a:r>
          </a:p>
          <a:p>
            <a:pPr algn="l" fontAlgn="base">
              <a:lnSpc>
                <a:spcPts val="1950"/>
              </a:lnSpc>
              <a:buFont typeface="+mj-lt"/>
              <a:buAutoNum type="arabicPeriod"/>
            </a:pPr>
            <a:r>
              <a:rPr lang="el-GR" sz="2400" b="1" dirty="0">
                <a:solidFill>
                  <a:srgbClr val="000000"/>
                </a:solidFill>
                <a:latin typeface="Noto Sans Symbols"/>
              </a:rPr>
              <a:t>Η κατανόηση των χαρακτηριστικών των ερωτώμενων</a:t>
            </a:r>
          </a:p>
          <a:p>
            <a:endParaRPr lang="el-GR" sz="2100" b="1" dirty="0">
              <a:solidFill>
                <a:srgbClr val="000000"/>
              </a:solidFill>
              <a:latin typeface="Noto Sans Symbols"/>
            </a:endParaRPr>
          </a:p>
          <a:p>
            <a:pPr algn="l" fontAlgn="base">
              <a:buNone/>
            </a:pPr>
            <a:r>
              <a:rPr lang="el-GR" sz="2400" b="1" u="sng" dirty="0">
                <a:solidFill>
                  <a:srgbClr val="000000"/>
                </a:solidFill>
                <a:latin typeface="Noto Sans Symbols"/>
              </a:rPr>
              <a:t>Τύποι Ερωτήσεων</a:t>
            </a:r>
          </a:p>
          <a:p>
            <a:pPr algn="l" fontAlgn="base">
              <a:buNone/>
            </a:pPr>
            <a:r>
              <a:rPr lang="el-GR" sz="2400" b="1" dirty="0">
                <a:solidFill>
                  <a:srgbClr val="000000"/>
                </a:solidFill>
                <a:latin typeface="Noto Sans Symbols"/>
              </a:rPr>
              <a:t>Οι ερωτήσεις, όπως προαναφέρθηκε μπορεί να είναι:</a:t>
            </a:r>
          </a:p>
          <a:p>
            <a:pPr algn="l" fontAlgn="base">
              <a:lnSpc>
                <a:spcPts val="1950"/>
              </a:lnSpc>
              <a:buFont typeface="+mj-lt"/>
              <a:buAutoNum type="arabicPeriod"/>
            </a:pPr>
            <a:r>
              <a:rPr lang="el-GR" sz="2400" b="1" dirty="0">
                <a:solidFill>
                  <a:srgbClr val="000000"/>
                </a:solidFill>
                <a:latin typeface="Noto Sans Symbols"/>
              </a:rPr>
              <a:t>Ανοιχτού τύπου</a:t>
            </a:r>
          </a:p>
          <a:p>
            <a:pPr algn="l" fontAlgn="base">
              <a:lnSpc>
                <a:spcPts val="1950"/>
              </a:lnSpc>
              <a:buFont typeface="+mj-lt"/>
              <a:buAutoNum type="arabicPeriod"/>
            </a:pPr>
            <a:r>
              <a:rPr lang="el-GR" sz="2400" b="1" dirty="0">
                <a:solidFill>
                  <a:srgbClr val="000000"/>
                </a:solidFill>
                <a:latin typeface="Noto Sans Symbols"/>
              </a:rPr>
              <a:t>Κλειστού τύπου (Πολλαπλής επιλογής, διαβαθμισμένης κλίμακας, κ.ά.)</a:t>
            </a:r>
          </a:p>
          <a:p>
            <a:pPr algn="l" fontAlgn="base">
              <a:lnSpc>
                <a:spcPts val="1950"/>
              </a:lnSpc>
              <a:buFont typeface="+mj-lt"/>
              <a:buAutoNum type="arabicPeriod"/>
            </a:pPr>
            <a:endParaRPr lang="el-GR" sz="2400" b="1" dirty="0">
              <a:solidFill>
                <a:srgbClr val="000000"/>
              </a:solidFill>
              <a:latin typeface="Noto Sans Symbols"/>
            </a:endParaRPr>
          </a:p>
          <a:p>
            <a:pPr marL="0" indent="0" algn="l" fontAlgn="base">
              <a:lnSpc>
                <a:spcPct val="110000"/>
              </a:lnSpc>
              <a:buNone/>
            </a:pPr>
            <a:r>
              <a:rPr lang="el-GR" sz="2400" b="1" u="sng" dirty="0">
                <a:solidFill>
                  <a:srgbClr val="C00000"/>
                </a:solidFill>
                <a:latin typeface="Noto Sans Symbols"/>
              </a:rPr>
              <a:t>Αντιπροσωπευτικό δείγμα </a:t>
            </a:r>
            <a:r>
              <a:rPr lang="el-GR" sz="2400" b="1" dirty="0">
                <a:solidFill>
                  <a:srgbClr val="C00000"/>
                </a:solidFill>
                <a:latin typeface="Noto Sans Symbols"/>
              </a:rPr>
              <a:t>μπορεί να οδηγήσει σε γενικά συμπεράσματα , διαφορετικά τονίζονται οι περιορισμοί της έρευνας.</a:t>
            </a:r>
          </a:p>
          <a:p>
            <a:endParaRPr lang="el-GR" sz="2100" b="1" dirty="0">
              <a:solidFill>
                <a:srgbClr val="000000"/>
              </a:solidFill>
              <a:latin typeface="Noto Sans Symbols"/>
            </a:endParaRPr>
          </a:p>
        </p:txBody>
      </p:sp>
    </p:spTree>
    <p:extLst>
      <p:ext uri="{BB962C8B-B14F-4D97-AF65-F5344CB8AC3E}">
        <p14:creationId xmlns:p14="http://schemas.microsoft.com/office/powerpoint/2010/main" val="4404086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8C28D-8074-2676-0A5B-196B02FB0F68}"/>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CCF02B91-ACCE-6CDE-C83D-99E30C69B258}"/>
              </a:ext>
            </a:extLst>
          </p:cNvPr>
          <p:cNvSpPr>
            <a:spLocks noGrp="1"/>
          </p:cNvSpPr>
          <p:nvPr>
            <p:ph type="title"/>
          </p:nvPr>
        </p:nvSpPr>
        <p:spPr>
          <a:xfrm>
            <a:off x="677333" y="609600"/>
            <a:ext cx="9455711" cy="724678"/>
          </a:xfrm>
        </p:spPr>
        <p:txBody>
          <a:bodyPr>
            <a:normAutofit/>
          </a:bodyPr>
          <a:lstStyle/>
          <a:p>
            <a:r>
              <a:rPr lang="el-GR" sz="3200" dirty="0">
                <a:solidFill>
                  <a:schemeClr val="accent2"/>
                </a:solidFill>
              </a:rPr>
              <a:t>Το Ερωτηματολόγιο στην Δειγματοληπτική Έρευνα</a:t>
            </a:r>
          </a:p>
        </p:txBody>
      </p:sp>
      <p:sp>
        <p:nvSpPr>
          <p:cNvPr id="3" name="Θέση περιεχομένου 2">
            <a:extLst>
              <a:ext uri="{FF2B5EF4-FFF2-40B4-BE49-F238E27FC236}">
                <a16:creationId xmlns:a16="http://schemas.microsoft.com/office/drawing/2014/main" id="{A301D375-4DF0-B15E-109C-CC275D3080A6}"/>
              </a:ext>
            </a:extLst>
          </p:cNvPr>
          <p:cNvSpPr>
            <a:spLocks noGrp="1"/>
          </p:cNvSpPr>
          <p:nvPr>
            <p:ph idx="1"/>
          </p:nvPr>
        </p:nvSpPr>
        <p:spPr>
          <a:xfrm>
            <a:off x="438539" y="1511559"/>
            <a:ext cx="9339944" cy="5075854"/>
          </a:xfrm>
        </p:spPr>
        <p:txBody>
          <a:bodyPr>
            <a:normAutofit lnSpcReduction="10000"/>
          </a:bodyPr>
          <a:lstStyle/>
          <a:p>
            <a:pPr algn="l" fontAlgn="base">
              <a:buNone/>
            </a:pPr>
            <a:r>
              <a:rPr lang="el-GR" sz="2000" b="1" u="sng" dirty="0">
                <a:solidFill>
                  <a:srgbClr val="000000"/>
                </a:solidFill>
                <a:latin typeface="Noto Sans Symbols"/>
              </a:rPr>
              <a:t>Σειρά Ερωτήσεων</a:t>
            </a:r>
          </a:p>
          <a:p>
            <a:pPr algn="just" fontAlgn="base"/>
            <a:r>
              <a:rPr lang="el-GR" sz="2000" b="1" dirty="0">
                <a:solidFill>
                  <a:srgbClr val="000000"/>
                </a:solidFill>
                <a:latin typeface="Noto Sans Symbols"/>
              </a:rPr>
              <a:t>Το Ερωτηματολόγιο πρέπει να είναι φιλικό προς τον ερωτώμενο. Ο ερευνητής δεν «εξετάζει» τον ερωτώμενο αλλά διερευνά τις απόψεις του. Γι' αυτό δύσκολα θέματα που ενδεχομένως μπορεί και να μην γνωρίζει ή να μην θυμάται ο ερωτώμενος επεξηγούνται από τον ερευνητή έχοντας ως βάση την βιβλιογραφική επισκόπηση.</a:t>
            </a:r>
          </a:p>
          <a:p>
            <a:pPr algn="just" fontAlgn="base"/>
            <a:r>
              <a:rPr lang="el-GR" sz="2000" b="1" dirty="0">
                <a:solidFill>
                  <a:srgbClr val="000000"/>
                </a:solidFill>
                <a:latin typeface="Noto Sans Symbols"/>
              </a:rPr>
              <a:t>Η σειρά των ερωτήσεων πρέπει να ακολουθεί μια διαβαθμισμένη πορεία. Στην αρχή μπορούν να τίθενται ερωτήσεις που αφορούν τα δημογραφικά στοιχεία των ερωτώμενων (πχ. ηλικία, φύλο, κατοικία, μορφωτικό επίπεδο, κ.ά.) και ακολουθούν ερωτήσεις που αφορούν στα ερευνητικά ερωτήματα. Για την πτυχιακή εργασία, δύο με τρεις ερωτήσεις είναι επαρκείς για κάθε ερευνητικό ερώτημα.</a:t>
            </a:r>
          </a:p>
          <a:p>
            <a:r>
              <a:rPr lang="el-GR" sz="2100" b="1" dirty="0">
                <a:solidFill>
                  <a:srgbClr val="000000"/>
                </a:solidFill>
                <a:latin typeface="Noto Sans Symbols"/>
              </a:rPr>
              <a:t>Ως προς την κατασκευή του το ερωτηματολόγιο χρειάζεται να είναι σαφές και συνεκτικό, να παρέχονται οδηγίες συμπλήρωσης και να δίδεται η δυνατότητα επεξεργασίας και </a:t>
            </a:r>
            <a:r>
              <a:rPr lang="el-GR" sz="2100" b="1" dirty="0" err="1">
                <a:solidFill>
                  <a:srgbClr val="000000"/>
                </a:solidFill>
                <a:latin typeface="Noto Sans Symbols"/>
              </a:rPr>
              <a:t>κωδικογράφησης</a:t>
            </a:r>
            <a:r>
              <a:rPr lang="el-GR" sz="2100" b="1" dirty="0">
                <a:solidFill>
                  <a:srgbClr val="000000"/>
                </a:solidFill>
                <a:latin typeface="Noto Sans Symbols"/>
              </a:rPr>
              <a:t> στις περιπτώσεις των ανοικτών ερωτήσεων (π.χ. με αρίθμηση, ή άλλο τρόπο) </a:t>
            </a:r>
          </a:p>
        </p:txBody>
      </p:sp>
    </p:spTree>
    <p:extLst>
      <p:ext uri="{BB962C8B-B14F-4D97-AF65-F5344CB8AC3E}">
        <p14:creationId xmlns:p14="http://schemas.microsoft.com/office/powerpoint/2010/main" val="27478744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551825-4707-A9D8-54B0-54E57990BB29}"/>
              </a:ext>
            </a:extLst>
          </p:cNvPr>
          <p:cNvSpPr>
            <a:spLocks noGrp="1"/>
          </p:cNvSpPr>
          <p:nvPr>
            <p:ph type="title"/>
          </p:nvPr>
        </p:nvSpPr>
        <p:spPr>
          <a:xfrm>
            <a:off x="553065" y="117988"/>
            <a:ext cx="9623321" cy="1157747"/>
          </a:xfrm>
        </p:spPr>
        <p:txBody>
          <a:bodyPr rtlCol="0">
            <a:normAutofit/>
          </a:bodyPr>
          <a:lstStyle/>
          <a:p>
            <a:pPr eaLnBrk="1" fontAlgn="auto" hangingPunct="1">
              <a:spcAft>
                <a:spcPts val="0"/>
              </a:spcAft>
              <a:defRPr/>
            </a:pPr>
            <a:r>
              <a:rPr lang="el-GR" dirty="0">
                <a:solidFill>
                  <a:schemeClr val="accent2"/>
                </a:solidFill>
              </a:rPr>
              <a:t>Το Ερωτηματολόγιο</a:t>
            </a:r>
            <a:endParaRPr lang="el-GR" sz="3600" b="1" dirty="0">
              <a:latin typeface="+mn-lt"/>
            </a:endParaRPr>
          </a:p>
        </p:txBody>
      </p:sp>
      <p:sp>
        <p:nvSpPr>
          <p:cNvPr id="6147" name="Content Placeholder 2">
            <a:extLst>
              <a:ext uri="{FF2B5EF4-FFF2-40B4-BE49-F238E27FC236}">
                <a16:creationId xmlns:a16="http://schemas.microsoft.com/office/drawing/2014/main" id="{A33F3C8D-5293-546D-EE15-D35386A8D6AB}"/>
              </a:ext>
            </a:extLst>
          </p:cNvPr>
          <p:cNvSpPr>
            <a:spLocks noGrp="1"/>
          </p:cNvSpPr>
          <p:nvPr>
            <p:ph idx="1"/>
          </p:nvPr>
        </p:nvSpPr>
        <p:spPr>
          <a:xfrm>
            <a:off x="677333" y="1175657"/>
            <a:ext cx="9623321" cy="4865706"/>
          </a:xfrm>
        </p:spPr>
        <p:txBody>
          <a:bodyPr>
            <a:normAutofit/>
          </a:bodyPr>
          <a:lstStyle/>
          <a:p>
            <a:pPr marL="0" indent="0" eaLnBrk="1" hangingPunct="1">
              <a:buNone/>
            </a:pPr>
            <a:r>
              <a:rPr lang="el-GR" sz="2000" b="1" dirty="0">
                <a:solidFill>
                  <a:srgbClr val="000000"/>
                </a:solidFill>
                <a:latin typeface="Noto Sans Symbols"/>
              </a:rPr>
              <a:t>Το ερωτηματολόγιο αποτελεί το συνδετικό κρίκο μεταξύ του ορισμένου ή τυχαίου δείγματος και του ερευνητή.</a:t>
            </a:r>
          </a:p>
          <a:p>
            <a:pPr algn="l" fontAlgn="base">
              <a:buFont typeface="Wingdings" panose="05000000000000000000" pitchFamily="2" charset="2"/>
              <a:buChar char="Ø"/>
            </a:pPr>
            <a:r>
              <a:rPr lang="el-GR" sz="2000" b="1" dirty="0">
                <a:solidFill>
                  <a:srgbClr val="000000"/>
                </a:solidFill>
                <a:latin typeface="Noto Sans Symbols"/>
              </a:rPr>
              <a:t>Δύναται να αποσταλεί και να συμπληρωθεί από μεγάλο σύνολο ανθρώπων (Δείγμα)</a:t>
            </a:r>
          </a:p>
          <a:p>
            <a:pPr algn="l" fontAlgn="base">
              <a:buFont typeface="Wingdings" panose="05000000000000000000" pitchFamily="2" charset="2"/>
              <a:buChar char="Ø"/>
            </a:pPr>
            <a:r>
              <a:rPr lang="el-GR" sz="2000" b="1" dirty="0">
                <a:solidFill>
                  <a:srgbClr val="000000"/>
                </a:solidFill>
                <a:latin typeface="Noto Sans Symbols"/>
              </a:rPr>
              <a:t>Η δημιουργία και η χρήση του χρειάζεται να είναι απλή και να ενισχύεται η ελεύθερη έκφραση</a:t>
            </a:r>
          </a:p>
          <a:p>
            <a:pPr algn="l" fontAlgn="base">
              <a:buFont typeface="Wingdings" panose="05000000000000000000" pitchFamily="2" charset="2"/>
              <a:buChar char="Ø"/>
            </a:pPr>
            <a:r>
              <a:rPr lang="el-GR" sz="2000" b="1" dirty="0">
                <a:solidFill>
                  <a:srgbClr val="000000"/>
                </a:solidFill>
                <a:latin typeface="Noto Sans Symbols"/>
              </a:rPr>
              <a:t>Ο ερευνητής δεν πρέπει να επηρεάζει τις απαντήσεις αλλά να </a:t>
            </a:r>
            <a:r>
              <a:rPr lang="el-GR" sz="2000" b="1" dirty="0" err="1">
                <a:solidFill>
                  <a:srgbClr val="000000"/>
                </a:solidFill>
                <a:latin typeface="Noto Sans Symbols"/>
              </a:rPr>
              <a:t>παρε΄χει</a:t>
            </a:r>
            <a:r>
              <a:rPr lang="el-GR" sz="2000" b="1" dirty="0">
                <a:solidFill>
                  <a:srgbClr val="000000"/>
                </a:solidFill>
                <a:latin typeface="Noto Sans Symbols"/>
              </a:rPr>
              <a:t> δεδομένα σε περίπτωση που κρίνει ότι χρειάζεται</a:t>
            </a:r>
          </a:p>
          <a:p>
            <a:pPr algn="l" fontAlgn="base">
              <a:buFont typeface="Wingdings" panose="05000000000000000000" pitchFamily="2" charset="2"/>
              <a:buChar char="Ø"/>
            </a:pPr>
            <a:r>
              <a:rPr lang="el-GR" sz="2000" b="1" dirty="0">
                <a:solidFill>
                  <a:srgbClr val="000000"/>
                </a:solidFill>
                <a:latin typeface="Noto Sans Symbols"/>
              </a:rPr>
              <a:t>Η συμπλήρωση των ερωτηματολογίων πρέπει να αναφέρεται όταν είναι ανώνυμη</a:t>
            </a:r>
          </a:p>
          <a:p>
            <a:pPr algn="l" fontAlgn="base">
              <a:buFont typeface="Wingdings" panose="05000000000000000000" pitchFamily="2" charset="2"/>
              <a:buChar char="Ø"/>
            </a:pPr>
            <a:r>
              <a:rPr lang="el-GR" sz="2000" b="1" dirty="0">
                <a:solidFill>
                  <a:srgbClr val="000000"/>
                </a:solidFill>
                <a:latin typeface="Noto Sans Symbols"/>
              </a:rPr>
              <a:t>Οι τρόποι ανάλυσης του υλικού είναι τυποποιημένοι</a:t>
            </a:r>
          </a:p>
          <a:p>
            <a:pPr algn="l" fontAlgn="base">
              <a:buFont typeface="Wingdings" panose="05000000000000000000" pitchFamily="2" charset="2"/>
              <a:buChar char="Ø"/>
            </a:pPr>
            <a:r>
              <a:rPr lang="el-GR" sz="2000" b="1" dirty="0">
                <a:solidFill>
                  <a:srgbClr val="000000"/>
                </a:solidFill>
                <a:latin typeface="Noto Sans Symbols"/>
              </a:rPr>
              <a:t>Κοστίζει χρονικά και οικονομικά λιγότερο όταν γίνεται με </a:t>
            </a:r>
            <a:r>
              <a:rPr lang="en-US" sz="2000" b="1" dirty="0">
                <a:solidFill>
                  <a:srgbClr val="000000"/>
                </a:solidFill>
                <a:latin typeface="Noto Sans Symbols"/>
              </a:rPr>
              <a:t>google forms.</a:t>
            </a:r>
            <a:endParaRPr lang="el-GR" sz="2000" b="1" dirty="0">
              <a:solidFill>
                <a:srgbClr val="000000"/>
              </a:solidFill>
              <a:latin typeface="Noto Sans Symbols"/>
            </a:endParaRPr>
          </a:p>
          <a:p>
            <a:pPr eaLnBrk="1" hangingPunct="1"/>
            <a:endParaRPr lang="el-GR" altLang="en-US" sz="2800" b="1" dirty="0">
              <a:solidFill>
                <a:srgbClr val="000000"/>
              </a:solidFill>
              <a:latin typeface="Noto Sans Symbol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6A36C4-68AC-3B80-95A3-A5A09CF19B4C}"/>
              </a:ext>
            </a:extLst>
          </p:cNvPr>
          <p:cNvSpPr>
            <a:spLocks noGrp="1"/>
          </p:cNvSpPr>
          <p:nvPr>
            <p:ph type="title"/>
          </p:nvPr>
        </p:nvSpPr>
        <p:spPr>
          <a:xfrm>
            <a:off x="758450" y="307257"/>
            <a:ext cx="8596668" cy="857865"/>
          </a:xfrm>
        </p:spPr>
        <p:txBody>
          <a:bodyPr>
            <a:normAutofit/>
          </a:bodyPr>
          <a:lstStyle/>
          <a:p>
            <a:r>
              <a:rPr lang="el-GR" sz="3200" dirty="0">
                <a:solidFill>
                  <a:schemeClr val="accent2"/>
                </a:solidFill>
              </a:rPr>
              <a:t>Το Ερωτηματολόγιο</a:t>
            </a:r>
          </a:p>
        </p:txBody>
      </p:sp>
      <p:sp>
        <p:nvSpPr>
          <p:cNvPr id="3" name="Θέση περιεχομένου 2">
            <a:extLst>
              <a:ext uri="{FF2B5EF4-FFF2-40B4-BE49-F238E27FC236}">
                <a16:creationId xmlns:a16="http://schemas.microsoft.com/office/drawing/2014/main" id="{10B35FBA-2A94-96C6-1ADD-345824B08BB8}"/>
              </a:ext>
            </a:extLst>
          </p:cNvPr>
          <p:cNvSpPr>
            <a:spLocks noGrp="1"/>
          </p:cNvSpPr>
          <p:nvPr>
            <p:ph idx="1"/>
          </p:nvPr>
        </p:nvSpPr>
        <p:spPr>
          <a:xfrm>
            <a:off x="405581" y="1178921"/>
            <a:ext cx="9354239" cy="5156565"/>
          </a:xfrm>
        </p:spPr>
        <p:txBody>
          <a:bodyPr>
            <a:normAutofit lnSpcReduction="10000"/>
          </a:bodyPr>
          <a:lstStyle/>
          <a:p>
            <a:pPr marL="228600" lvl="1" indent="-342900" algn="just">
              <a:lnSpc>
                <a:spcPct val="107000"/>
              </a:lnSpc>
              <a:spcAft>
                <a:spcPts val="800"/>
              </a:spcAft>
            </a:pPr>
            <a:r>
              <a:rPr lang="en-US" sz="2000" b="1" dirty="0">
                <a:solidFill>
                  <a:srgbClr val="000000"/>
                </a:solidFill>
                <a:latin typeface="Noto Sans Symbols"/>
              </a:rPr>
              <a:t>A</a:t>
            </a:r>
            <a:r>
              <a:rPr lang="el-GR" sz="2000" b="1" dirty="0" err="1">
                <a:solidFill>
                  <a:srgbClr val="000000"/>
                </a:solidFill>
                <a:latin typeface="Noto Sans Symbols"/>
              </a:rPr>
              <a:t>ποτελείται</a:t>
            </a:r>
            <a:r>
              <a:rPr lang="el-GR" sz="2000" b="1" dirty="0">
                <a:solidFill>
                  <a:srgbClr val="000000"/>
                </a:solidFill>
                <a:latin typeface="Noto Sans Symbols"/>
              </a:rPr>
              <a:t> από διάφορες ερωτήσεις που διερευνούν διαφορετικά θέματα</a:t>
            </a:r>
            <a:r>
              <a:rPr lang="en-US" sz="2000" b="1" dirty="0">
                <a:solidFill>
                  <a:srgbClr val="000000"/>
                </a:solidFill>
                <a:latin typeface="Noto Sans Symbols"/>
              </a:rPr>
              <a:t> </a:t>
            </a:r>
            <a:r>
              <a:rPr lang="el-GR" sz="2000" b="1" dirty="0">
                <a:solidFill>
                  <a:srgbClr val="000000"/>
                </a:solidFill>
                <a:latin typeface="Noto Sans Symbols"/>
              </a:rPr>
              <a:t>και οι ερωτήσεις είναι απαραίτητο να ομαδοποιούνται ανά ενότητες σε σύνδεση με τα ερευνητικά ερωτήματα</a:t>
            </a:r>
          </a:p>
          <a:p>
            <a:pPr marL="228600" algn="just">
              <a:lnSpc>
                <a:spcPct val="107000"/>
              </a:lnSpc>
              <a:spcAft>
                <a:spcPts val="800"/>
              </a:spcAft>
            </a:pPr>
            <a:r>
              <a:rPr lang="el-GR" sz="2000" b="1" dirty="0">
                <a:solidFill>
                  <a:srgbClr val="000000"/>
                </a:solidFill>
                <a:latin typeface="Noto Sans Symbols"/>
              </a:rPr>
              <a:t>Ενδεικτικά, σε μια μελέτη που διερευνά </a:t>
            </a:r>
            <a:r>
              <a:rPr lang="el-GR" sz="2000" b="1" i="1" dirty="0">
                <a:solidFill>
                  <a:srgbClr val="C00000"/>
                </a:solidFill>
                <a:latin typeface="Noto Sans Symbols"/>
              </a:rPr>
              <a:t>τη σχέση μεταξύ δημογραφικών χαρακτηριστικών και στάσεων και γνώσεων των πολιτών σε σχέση με τα κοινωνικά δίκτυα, </a:t>
            </a:r>
            <a:r>
              <a:rPr lang="el-GR" sz="2000" b="1" dirty="0">
                <a:solidFill>
                  <a:srgbClr val="000000"/>
                </a:solidFill>
                <a:latin typeface="Noto Sans Symbols"/>
              </a:rPr>
              <a:t> το ερωτηματολόγιο πρέπει να αποτελείται από τρεις επί μέρους ενότητες ερωτήσεων: </a:t>
            </a:r>
          </a:p>
          <a:p>
            <a:pPr indent="-457200" algn="just">
              <a:lnSpc>
                <a:spcPct val="107000"/>
              </a:lnSpc>
              <a:spcAft>
                <a:spcPts val="800"/>
              </a:spcAft>
              <a:buFont typeface="+mj-lt"/>
              <a:buAutoNum type="alphaLcParenR"/>
            </a:pPr>
            <a:r>
              <a:rPr lang="el-GR" sz="2000" b="1" dirty="0">
                <a:solidFill>
                  <a:srgbClr val="000000"/>
                </a:solidFill>
                <a:latin typeface="Noto Sans Symbols"/>
              </a:rPr>
              <a:t>δημογραφικά χαρακτηριστικά, </a:t>
            </a:r>
          </a:p>
          <a:p>
            <a:pPr indent="-457200" algn="just">
              <a:lnSpc>
                <a:spcPct val="107000"/>
              </a:lnSpc>
              <a:spcAft>
                <a:spcPts val="800"/>
              </a:spcAft>
              <a:buFont typeface="+mj-lt"/>
              <a:buAutoNum type="alphaLcParenR"/>
            </a:pPr>
            <a:r>
              <a:rPr lang="el-GR" sz="2000" b="1" dirty="0">
                <a:solidFill>
                  <a:srgbClr val="000000"/>
                </a:solidFill>
                <a:latin typeface="Noto Sans Symbols"/>
              </a:rPr>
              <a:t>στάσεις αναφορικά με τα κοινωνικά δίκτυα  </a:t>
            </a:r>
          </a:p>
          <a:p>
            <a:pPr indent="-457200" algn="just">
              <a:lnSpc>
                <a:spcPct val="107000"/>
              </a:lnSpc>
              <a:spcAft>
                <a:spcPts val="800"/>
              </a:spcAft>
              <a:buFont typeface="+mj-lt"/>
              <a:buAutoNum type="alphaLcParenR"/>
            </a:pPr>
            <a:r>
              <a:rPr lang="el-GR" sz="2000" b="1" dirty="0">
                <a:solidFill>
                  <a:srgbClr val="000000"/>
                </a:solidFill>
                <a:latin typeface="Noto Sans Symbols"/>
              </a:rPr>
              <a:t>γνώσεις αναφορικά με τα κοινωνικά δίκτυα </a:t>
            </a:r>
          </a:p>
          <a:p>
            <a:pPr indent="-457200" algn="just">
              <a:lnSpc>
                <a:spcPct val="107000"/>
              </a:lnSpc>
              <a:spcAft>
                <a:spcPts val="800"/>
              </a:spcAft>
              <a:buFont typeface="+mj-lt"/>
              <a:buAutoNum type="alphaLcParenR"/>
            </a:pPr>
            <a:r>
              <a:rPr lang="el-GR" sz="2000" b="1" dirty="0">
                <a:solidFill>
                  <a:srgbClr val="000000"/>
                </a:solidFill>
                <a:latin typeface="Noto Sans Symbols"/>
              </a:rPr>
              <a:t>προτιμήσεις κοινωνικών δικτύων ώστε τα αποτελέσματα να συσχετίζονται με τα δημογραφικά χαρακτηριστικά.</a:t>
            </a:r>
          </a:p>
          <a:p>
            <a:endParaRPr lang="el-GR" dirty="0"/>
          </a:p>
        </p:txBody>
      </p:sp>
    </p:spTree>
    <p:extLst>
      <p:ext uri="{BB962C8B-B14F-4D97-AF65-F5344CB8AC3E}">
        <p14:creationId xmlns:p14="http://schemas.microsoft.com/office/powerpoint/2010/main" val="1847458963"/>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C775321-F441-156D-D72F-D3CF81A7F810}"/>
              </a:ext>
            </a:extLst>
          </p:cNvPr>
          <p:cNvSpPr>
            <a:spLocks noGrp="1"/>
          </p:cNvSpPr>
          <p:nvPr>
            <p:ph type="title"/>
          </p:nvPr>
        </p:nvSpPr>
        <p:spPr>
          <a:xfrm>
            <a:off x="656302" y="140110"/>
            <a:ext cx="8617699" cy="523567"/>
          </a:xfrm>
        </p:spPr>
        <p:txBody>
          <a:bodyPr>
            <a:noAutofit/>
          </a:bodyPr>
          <a:lstStyle/>
          <a:p>
            <a:r>
              <a:rPr lang="el-GR" sz="3200" dirty="0">
                <a:solidFill>
                  <a:schemeClr val="accent2"/>
                </a:solidFill>
              </a:rPr>
              <a:t>ΤΟ ΔΕΙΓΜΑ</a:t>
            </a:r>
          </a:p>
        </p:txBody>
      </p:sp>
      <p:sp>
        <p:nvSpPr>
          <p:cNvPr id="3" name="Θέση περιεχομένου 2">
            <a:extLst>
              <a:ext uri="{FF2B5EF4-FFF2-40B4-BE49-F238E27FC236}">
                <a16:creationId xmlns:a16="http://schemas.microsoft.com/office/drawing/2014/main" id="{F42D7D72-3407-DD91-0C90-F3B59722692C}"/>
              </a:ext>
            </a:extLst>
          </p:cNvPr>
          <p:cNvSpPr>
            <a:spLocks noGrp="1"/>
          </p:cNvSpPr>
          <p:nvPr>
            <p:ph idx="1"/>
          </p:nvPr>
        </p:nvSpPr>
        <p:spPr>
          <a:xfrm>
            <a:off x="250723" y="663677"/>
            <a:ext cx="9682316" cy="6194323"/>
          </a:xfrm>
        </p:spPr>
        <p:txBody>
          <a:bodyPr>
            <a:normAutofit fontScale="92500"/>
          </a:bodyPr>
          <a:lstStyle/>
          <a:p>
            <a:r>
              <a:rPr lang="el-GR" sz="2200" b="1" dirty="0">
                <a:solidFill>
                  <a:srgbClr val="000000"/>
                </a:solidFill>
                <a:latin typeface="Noto Sans Symbols"/>
              </a:rPr>
              <a:t>Επιλογή ομάδας ερωτώμενων από έναν ευρύτερο πληθυσμό. Επιλέγεται τυχαίο δείγμα, αντιπροσωπευτικό ή βολικό δείγμα. </a:t>
            </a:r>
          </a:p>
          <a:p>
            <a:r>
              <a:rPr lang="el-GR" sz="2200" b="1" dirty="0">
                <a:solidFill>
                  <a:srgbClr val="000000"/>
                </a:solidFill>
                <a:latin typeface="Noto Sans Symbols"/>
              </a:rPr>
              <a:t>Ορίζεται το μέγεθος καθώς και άλλα παράμετροι, όπως το φύλο, το μορφωτικό επίπεδο κλπ. Ανάλογα με τα ενδιαφέροντα του ερευνητή.</a:t>
            </a:r>
          </a:p>
          <a:p>
            <a:r>
              <a:rPr lang="el-GR" sz="2200" b="1" dirty="0">
                <a:solidFill>
                  <a:srgbClr val="000000"/>
                </a:solidFill>
                <a:latin typeface="Noto Sans Symbols"/>
              </a:rPr>
              <a:t>Το βολικό δείγμα υπόκειται στον περιορισμό της γενίκευσης μιας και διότι δεν είναι αντιπροσωπευτικό.</a:t>
            </a:r>
          </a:p>
          <a:p>
            <a:r>
              <a:rPr lang="el-GR" sz="2200" b="1" u="sng" dirty="0">
                <a:solidFill>
                  <a:srgbClr val="000000"/>
                </a:solidFill>
                <a:latin typeface="Noto Sans Symbols"/>
              </a:rPr>
              <a:t>Η δειγματοληψία μπορεί ενδεικτικά να είναι:</a:t>
            </a:r>
          </a:p>
          <a:p>
            <a:pPr>
              <a:buFont typeface="Wingdings" panose="05000000000000000000" pitchFamily="2" charset="2"/>
              <a:buChar char="ü"/>
            </a:pPr>
            <a:r>
              <a:rPr lang="el-GR" sz="2200" b="1" dirty="0">
                <a:solidFill>
                  <a:srgbClr val="C00000"/>
                </a:solidFill>
                <a:latin typeface="Noto Sans Symbols"/>
              </a:rPr>
              <a:t>ευκολίας </a:t>
            </a:r>
            <a:r>
              <a:rPr lang="el-GR" sz="2200" b="1" dirty="0">
                <a:solidFill>
                  <a:srgbClr val="000000"/>
                </a:solidFill>
                <a:latin typeface="Noto Sans Symbols"/>
              </a:rPr>
              <a:t>(</a:t>
            </a:r>
            <a:r>
              <a:rPr lang="el-GR" sz="2200" b="1" dirty="0" err="1">
                <a:solidFill>
                  <a:srgbClr val="000000"/>
                </a:solidFill>
                <a:latin typeface="Noto Sans Symbols"/>
              </a:rPr>
              <a:t>convenience</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 το δείγμα αποτελείται από αυτούς που 	είναι διαθέσιμοι εκείνη τη χρονική στιγμή που γίνεται η έρευνα</a:t>
            </a:r>
          </a:p>
          <a:p>
            <a:pPr>
              <a:buFont typeface="Wingdings" panose="05000000000000000000" pitchFamily="2" charset="2"/>
              <a:buChar char="ü"/>
            </a:pPr>
            <a:r>
              <a:rPr lang="el-GR" sz="2200" b="1" dirty="0">
                <a:solidFill>
                  <a:srgbClr val="C00000"/>
                </a:solidFill>
                <a:latin typeface="Noto Sans Symbols"/>
              </a:rPr>
              <a:t>σκοπιμότητας </a:t>
            </a:r>
            <a:r>
              <a:rPr lang="el-GR" sz="2200" b="1" dirty="0">
                <a:solidFill>
                  <a:srgbClr val="000000"/>
                </a:solidFill>
                <a:latin typeface="Noto Sans Symbols"/>
              </a:rPr>
              <a:t>(</a:t>
            </a:r>
            <a:r>
              <a:rPr lang="el-GR" sz="2200" b="1" dirty="0" err="1">
                <a:solidFill>
                  <a:srgbClr val="000000"/>
                </a:solidFill>
                <a:latin typeface="Noto Sans Symbols"/>
              </a:rPr>
              <a:t>purposive</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 ο ερευνητής επιλέγει όσους θεωρεί πως ανταποκρίνονται σε 	προκαθορισμένο προφίλ, π.χ. γυναίκες 40 ετών που βρίσκονται στο Γραφείο Ευρέσεως Εργασίας την συγκεκριμένη ημέρα, κλπ. </a:t>
            </a:r>
          </a:p>
          <a:p>
            <a:pPr>
              <a:buFont typeface="Wingdings" panose="05000000000000000000" pitchFamily="2" charset="2"/>
              <a:buChar char="ü"/>
            </a:pPr>
            <a:r>
              <a:rPr lang="el-GR" sz="2200" b="1" dirty="0">
                <a:solidFill>
                  <a:srgbClr val="C00000"/>
                </a:solidFill>
                <a:latin typeface="Noto Sans Symbols"/>
              </a:rPr>
              <a:t>δειγματοληψία αναλογίας </a:t>
            </a:r>
            <a:r>
              <a:rPr lang="el-GR" sz="2200" b="1" dirty="0">
                <a:solidFill>
                  <a:srgbClr val="000000"/>
                </a:solidFill>
                <a:latin typeface="Noto Sans Symbols"/>
              </a:rPr>
              <a:t>(</a:t>
            </a:r>
            <a:r>
              <a:rPr lang="el-GR" sz="2200" b="1" dirty="0" err="1">
                <a:solidFill>
                  <a:srgbClr val="000000"/>
                </a:solidFill>
                <a:latin typeface="Noto Sans Symbols"/>
              </a:rPr>
              <a:t>quota</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 δείγμα που αντανακλά την δημογραφική δομή του πληθυσμού ως προς ένα ή περισσότερα χαρακτηριστικά</a:t>
            </a:r>
          </a:p>
          <a:p>
            <a:pPr>
              <a:buFont typeface="Wingdings" panose="05000000000000000000" pitchFamily="2" charset="2"/>
              <a:buChar char="ü"/>
            </a:pPr>
            <a:r>
              <a:rPr lang="el-GR" sz="2200" b="1" dirty="0">
                <a:solidFill>
                  <a:srgbClr val="C00000"/>
                </a:solidFill>
                <a:latin typeface="Noto Sans Symbols"/>
              </a:rPr>
              <a:t>δειγματοληψία χιονοστιβάδας </a:t>
            </a:r>
            <a:r>
              <a:rPr lang="el-GR" sz="2200" b="1" dirty="0">
                <a:solidFill>
                  <a:srgbClr val="000000"/>
                </a:solidFill>
                <a:latin typeface="Noto Sans Symbols"/>
              </a:rPr>
              <a:t>(</a:t>
            </a:r>
            <a:r>
              <a:rPr lang="el-GR" sz="2200" b="1" dirty="0" err="1">
                <a:solidFill>
                  <a:srgbClr val="000000"/>
                </a:solidFill>
                <a:latin typeface="Noto Sans Symbols"/>
              </a:rPr>
              <a:t>Snowball</a:t>
            </a:r>
            <a:r>
              <a:rPr lang="el-GR" sz="2200" b="1" dirty="0">
                <a:solidFill>
                  <a:srgbClr val="000000"/>
                </a:solidFill>
                <a:latin typeface="Noto Sans Symbols"/>
              </a:rPr>
              <a:t> </a:t>
            </a:r>
            <a:r>
              <a:rPr lang="el-GR" sz="2200" b="1" dirty="0" err="1">
                <a:solidFill>
                  <a:srgbClr val="000000"/>
                </a:solidFill>
                <a:latin typeface="Noto Sans Symbols"/>
              </a:rPr>
              <a:t>Sampling</a:t>
            </a:r>
            <a:r>
              <a:rPr lang="el-GR" sz="2200" b="1" dirty="0">
                <a:solidFill>
                  <a:srgbClr val="000000"/>
                </a:solidFill>
                <a:latin typeface="Noto Sans Symbols"/>
              </a:rPr>
              <a:t>),αρχική επιλογή ενός δείγματος με </a:t>
            </a:r>
            <a:r>
              <a:rPr lang="el-GR" sz="2200" b="1" dirty="0" err="1">
                <a:solidFill>
                  <a:srgbClr val="000000"/>
                </a:solidFill>
                <a:latin typeface="Noto Sans Symbols"/>
              </a:rPr>
              <a:t>πιθανοθεωρητική</a:t>
            </a:r>
            <a:r>
              <a:rPr lang="el-GR" sz="2200" b="1" dirty="0">
                <a:solidFill>
                  <a:srgbClr val="000000"/>
                </a:solidFill>
                <a:latin typeface="Noto Sans Symbols"/>
              </a:rPr>
              <a:t> μέθοδο και σε δεύτερο στάδιο συνέχιση της δειγματοληψίας από φίλο σε φίλο, από γείτονα σε γείτονα κλπ..</a:t>
            </a:r>
          </a:p>
          <a:p>
            <a:endParaRPr lang="el-GR" dirty="0"/>
          </a:p>
        </p:txBody>
      </p:sp>
    </p:spTree>
    <p:extLst>
      <p:ext uri="{BB962C8B-B14F-4D97-AF65-F5344CB8AC3E}">
        <p14:creationId xmlns:p14="http://schemas.microsoft.com/office/powerpoint/2010/main" val="1532790865"/>
      </p:ext>
    </p:extLst>
  </p:cSld>
  <p:clrMapOvr>
    <a:masterClrMapping/>
  </p:clrMapOvr>
</p:sld>
</file>

<file path=ppt/theme/theme1.xml><?xml version="1.0" encoding="utf-8"?>
<a:theme xmlns:a="http://schemas.openxmlformats.org/drawingml/2006/main" name="Όψη">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ppt/theme/themeOverride2.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themeOverride>
</file>

<file path=docProps/app.xml><?xml version="1.0" encoding="utf-8"?>
<Properties xmlns="http://schemas.openxmlformats.org/officeDocument/2006/extended-properties" xmlns:vt="http://schemas.openxmlformats.org/officeDocument/2006/docPropsVTypes">
  <Template/>
  <TotalTime>967</TotalTime>
  <Words>3205</Words>
  <Application>Microsoft Office PowerPoint</Application>
  <PresentationFormat>Ευρεία οθόνη</PresentationFormat>
  <Paragraphs>212</Paragraphs>
  <Slides>27</Slides>
  <Notes>0</Notes>
  <HiddenSlides>0</HiddenSlides>
  <MMClips>0</MMClips>
  <ScaleCrop>false</ScaleCrop>
  <HeadingPairs>
    <vt:vector size="6" baseType="variant">
      <vt:variant>
        <vt:lpstr>Γραμματοσειρές που χρησιμοποιούνται</vt:lpstr>
      </vt:variant>
      <vt:variant>
        <vt:i4>10</vt:i4>
      </vt:variant>
      <vt:variant>
        <vt:lpstr>Θέμα</vt:lpstr>
      </vt:variant>
      <vt:variant>
        <vt:i4>1</vt:i4>
      </vt:variant>
      <vt:variant>
        <vt:lpstr>Τίτλοι διαφανειών</vt:lpstr>
      </vt:variant>
      <vt:variant>
        <vt:i4>27</vt:i4>
      </vt:variant>
    </vt:vector>
  </HeadingPairs>
  <TitlesOfParts>
    <vt:vector size="38" baseType="lpstr">
      <vt:lpstr>Aptos</vt:lpstr>
      <vt:lpstr>Arial</vt:lpstr>
      <vt:lpstr>Calibri</vt:lpstr>
      <vt:lpstr>Noto Sans Symbols</vt:lpstr>
      <vt:lpstr>Symbol</vt:lpstr>
      <vt:lpstr>Times New Roman</vt:lpstr>
      <vt:lpstr>Trebuchet MS</vt:lpstr>
      <vt:lpstr>var(--thim-font-title-font-family)</vt:lpstr>
      <vt:lpstr>Wingdings</vt:lpstr>
      <vt:lpstr>Wingdings 3</vt:lpstr>
      <vt:lpstr>Όψη</vt:lpstr>
      <vt:lpstr>Σχεδιασμός Ερωτηματολογίου_ Ποσοτική έρευνα  Οδηγός Συνέντευξης για Ποιοτική έρευνα </vt:lpstr>
      <vt:lpstr>1ο Βήμα: Η Διατύπωση Ερευνητικών Ερωτημάτων </vt:lpstr>
      <vt:lpstr>2. Ποσοτική έρευνα _Ερωτηματολόγιο</vt:lpstr>
      <vt:lpstr>Είδη Ποσοτικών Μεθόδων</vt:lpstr>
      <vt:lpstr>Το Ερωτηματολόγιο στην Δειγματοληπτική Έρευνα</vt:lpstr>
      <vt:lpstr>Το Ερωτηματολόγιο στην Δειγματοληπτική Έρευνα</vt:lpstr>
      <vt:lpstr>Το Ερωτηματολόγιο</vt:lpstr>
      <vt:lpstr>Το Ερωτηματολόγιο</vt:lpstr>
      <vt:lpstr>ΤΟ ΔΕΙΓΜΑ</vt:lpstr>
      <vt:lpstr>Η μορφή του ερωτηματολογίου</vt:lpstr>
      <vt:lpstr>Η μορφή του ερωτηματολογίου</vt:lpstr>
      <vt:lpstr>Άλλο Παράδειγμα Likert </vt:lpstr>
      <vt:lpstr>Παράδειγμα με ανοικτή ερώτηση</vt:lpstr>
      <vt:lpstr>Άλλο Παράδειγμα ερωτηματολογίου για τις απόψεις των πολιτών στα Κοινωνικά Δίκτυα</vt:lpstr>
      <vt:lpstr>2. Δομή και Περιεχόμενο Ερωτηματολογίου </vt:lpstr>
      <vt:lpstr>3. Μεθοδολογία έρευνας</vt:lpstr>
      <vt:lpstr>4. Ανάλυση Δεδομένων </vt:lpstr>
      <vt:lpstr>5. Επίλογος </vt:lpstr>
      <vt:lpstr>Ερωτηματολόγιο στα google forms</vt:lpstr>
      <vt:lpstr>Η ΣΥΝΕΝΤΕΥΞΗ - ΕΙΣΑΓΩΓΗ</vt:lpstr>
      <vt:lpstr>Ενδεικτικές Ερωτήσεις Συνέντευξης</vt:lpstr>
      <vt:lpstr>Ενδεικτικές Ερωτήσεις Συνέντευξης</vt:lpstr>
      <vt:lpstr>Ενδεικτικές Ερωτήσεις Συνέντευξης</vt:lpstr>
      <vt:lpstr>Ενδεικτικό παράδειγμα για την έννοια της βιωσιμότητας και πώς γίνεται αντιληπτή από ιδιοκτήτες τουριστικών επιχειρήσεων</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write an essay for the course Social Policies for Vulnerable Groups and the Media</dc:title>
  <dc:creator>Savvatou Tsolakidou</dc:creator>
  <cp:lastModifiedBy>TSOLAKIDOU SAVVATOU</cp:lastModifiedBy>
  <cp:revision>9</cp:revision>
  <dcterms:created xsi:type="dcterms:W3CDTF">2022-12-08T19:13:05Z</dcterms:created>
  <dcterms:modified xsi:type="dcterms:W3CDTF">2025-03-31T14:23:37Z</dcterms:modified>
</cp:coreProperties>
</file>