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Override1.xml" ContentType="application/vnd.openxmlformats-officedocument.themeOverride+xml"/>
  <Override PartName="/ppt/theme/themeOverride2.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308" r:id="rId3"/>
    <p:sldId id="261" r:id="rId4"/>
    <p:sldId id="260" r:id="rId5"/>
    <p:sldId id="307" r:id="rId6"/>
    <p:sldId id="309" r:id="rId7"/>
    <p:sldId id="310" r:id="rId8"/>
    <p:sldId id="311" r:id="rId9"/>
    <p:sldId id="312" r:id="rId10"/>
    <p:sldId id="313" r:id="rId11"/>
    <p:sldId id="257" r:id="rId12"/>
    <p:sldId id="259" r:id="rId13"/>
    <p:sldId id="314" r:id="rId14"/>
    <p:sldId id="262" r:id="rId15"/>
    <p:sldId id="315" r:id="rId16"/>
    <p:sldId id="302" r:id="rId17"/>
    <p:sldId id="316" r:id="rId18"/>
    <p:sldId id="321" r:id="rId19"/>
    <p:sldId id="320" r:id="rId20"/>
    <p:sldId id="317" r:id="rId21"/>
    <p:sldId id="319" r:id="rId22"/>
    <p:sldId id="301" r:id="rId23"/>
    <p:sldId id="306" r:id="rId24"/>
    <p:sldId id="258" r:id="rId2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24" autoAdjust="0"/>
    <p:restoredTop sz="94660"/>
  </p:normalViewPr>
  <p:slideViewPr>
    <p:cSldViewPr snapToGrid="0">
      <p:cViewPr varScale="1">
        <p:scale>
          <a:sx n="112" d="100"/>
          <a:sy n="112" d="100"/>
        </p:scale>
        <p:origin x="264"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Διαφάνεια τίτλου">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sp>
          <p:nvSpPr>
            <p:cNvPr id="15" name="Freeform 14"/>
            <p:cNvSpPr/>
            <p:nvPr/>
          </p:nvSpPr>
          <p:spPr>
            <a:xfrm>
              <a:off x="0" y="-7862"/>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l-GR"/>
              <a:t>Κάντε κλικ για να επεξεργαστείτε τον τίτλο υποδείγματος</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a:t>Κάντε κλικ για να επεξεργαστείτε τον υπότιτλο του υποδείγματος</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3/21/2025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Τίτλος και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a:t>Στυλ κειμένου υποδείγματος</a:t>
            </a:r>
          </a:p>
        </p:txBody>
      </p:sp>
      <p:sp>
        <p:nvSpPr>
          <p:cNvPr id="4" name="Date Placeholder 3"/>
          <p:cNvSpPr>
            <a:spLocks noGrp="1"/>
          </p:cNvSpPr>
          <p:nvPr>
            <p:ph type="dt" sz="half" idx="10"/>
          </p:nvPr>
        </p:nvSpPr>
        <p:spPr/>
        <p:txBody>
          <a:bodyPr/>
          <a:lstStyle/>
          <a:p>
            <a:fld id="{B61BEF0D-F0BB-DE4B-95CE-6DB70DBA9567}" type="datetimeFigureOut">
              <a:rPr lang="en-US" dirty="0"/>
              <a:pPr/>
              <a:t>3/21/2025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Εισαγωγικά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l-GR"/>
              <a:t>Κάντε κλικ για να επεξεργαστείτε τον τίτλο υποδείγματος</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l-GR"/>
              <a:t>Στυλ κειμένου υποδείγματος</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a:t>Στυλ κειμένου υποδείγματος</a:t>
            </a:r>
          </a:p>
        </p:txBody>
      </p:sp>
      <p:sp>
        <p:nvSpPr>
          <p:cNvPr id="4" name="Date Placeholder 3"/>
          <p:cNvSpPr>
            <a:spLocks noGrp="1"/>
          </p:cNvSpPr>
          <p:nvPr>
            <p:ph type="dt" sz="half" idx="10"/>
          </p:nvPr>
        </p:nvSpPr>
        <p:spPr/>
        <p:txBody>
          <a:bodyPr/>
          <a:lstStyle/>
          <a:p>
            <a:fld id="{B61BEF0D-F0BB-DE4B-95CE-6DB70DBA9567}" type="datetimeFigureOut">
              <a:rPr lang="en-US" dirty="0"/>
              <a:pPr/>
              <a:t>3/21/2025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Κάρτα ονόματος">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a:t>Στυλ κειμένου υποδείγματος</a:t>
            </a:r>
          </a:p>
        </p:txBody>
      </p:sp>
      <p:sp>
        <p:nvSpPr>
          <p:cNvPr id="4" name="Date Placeholder 3"/>
          <p:cNvSpPr>
            <a:spLocks noGrp="1"/>
          </p:cNvSpPr>
          <p:nvPr>
            <p:ph type="dt" sz="half" idx="10"/>
          </p:nvPr>
        </p:nvSpPr>
        <p:spPr/>
        <p:txBody>
          <a:bodyPr/>
          <a:lstStyle/>
          <a:p>
            <a:fld id="{B61BEF0D-F0BB-DE4B-95CE-6DB70DBA9567}" type="datetimeFigureOut">
              <a:rPr lang="en-US" dirty="0"/>
              <a:pPr/>
              <a:t>3/21/2025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Κάρτα ονόματος με φράση">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l-GR"/>
              <a:t>Κάντε κλικ για να επεξεργαστείτε τον τίτλο υποδείγματος</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l-GR"/>
              <a:t>Στυλ κειμένου υποδείγματος</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a:t>Στυλ κειμένου υποδείγματος</a:t>
            </a:r>
          </a:p>
        </p:txBody>
      </p:sp>
      <p:sp>
        <p:nvSpPr>
          <p:cNvPr id="4" name="Date Placeholder 3"/>
          <p:cNvSpPr>
            <a:spLocks noGrp="1"/>
          </p:cNvSpPr>
          <p:nvPr>
            <p:ph type="dt" sz="half" idx="10"/>
          </p:nvPr>
        </p:nvSpPr>
        <p:spPr/>
        <p:txBody>
          <a:bodyPr/>
          <a:lstStyle/>
          <a:p>
            <a:fld id="{B61BEF0D-F0BB-DE4B-95CE-6DB70DBA9567}" type="datetimeFigureOut">
              <a:rPr lang="en-US" dirty="0"/>
              <a:pPr/>
              <a:t>3/21/2025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ή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l-GR"/>
              <a:t>Κάντε κλικ για να επεξεργαστείτε τον τίτλο υποδείγματος</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l-GR"/>
              <a:t>Στυλ κειμένου υποδείγματος</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a:t>Στυλ κειμένου υποδείγματος</a:t>
            </a:r>
          </a:p>
        </p:txBody>
      </p:sp>
      <p:sp>
        <p:nvSpPr>
          <p:cNvPr id="4" name="Date Placeholder 3"/>
          <p:cNvSpPr>
            <a:spLocks noGrp="1"/>
          </p:cNvSpPr>
          <p:nvPr>
            <p:ph type="dt" sz="half" idx="10"/>
          </p:nvPr>
        </p:nvSpPr>
        <p:spPr/>
        <p:txBody>
          <a:bodyPr/>
          <a:lstStyle/>
          <a:p>
            <a:fld id="{B61BEF0D-F0BB-DE4B-95CE-6DB70DBA9567}" type="datetimeFigureOut">
              <a:rPr lang="en-US" dirty="0"/>
              <a:pPr/>
              <a:t>3/21/2025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Vertical Text Placeholder 2"/>
          <p:cNvSpPr>
            <a:spLocks noGrp="1"/>
          </p:cNvSpPr>
          <p:nvPr>
            <p:ph type="body" orient="vert" idx="1"/>
          </p:nvPr>
        </p:nvSpPr>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dirty="0"/>
              <a:t>3/21/2025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l-GR"/>
              <a:t>Κάντε κλικ για να επεξεργαστείτε τον τίτλο υποδείγματος</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3/21/2025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idx="1"/>
          </p:nvPr>
        </p:nvSpPr>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10"/>
          </p:nvPr>
        </p:nvSpPr>
        <p:spPr/>
        <p:txBody>
          <a:bodyPr/>
          <a:lstStyle/>
          <a:p>
            <a:fld id="{42A54C80-263E-416B-A8E0-580EDEADCBDC}" type="datetimeFigureOut">
              <a:rPr lang="en-US" dirty="0"/>
              <a:t>3/21/2025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a:t>Στυλ κειμένου υποδείγματος</a:t>
            </a:r>
          </a:p>
        </p:txBody>
      </p:sp>
      <p:sp>
        <p:nvSpPr>
          <p:cNvPr id="4" name="Date Placeholder 3"/>
          <p:cNvSpPr>
            <a:spLocks noGrp="1"/>
          </p:cNvSpPr>
          <p:nvPr>
            <p:ph type="dt" sz="half" idx="10"/>
          </p:nvPr>
        </p:nvSpPr>
        <p:spPr/>
        <p:txBody>
          <a:bodyPr/>
          <a:lstStyle/>
          <a:p>
            <a:fld id="{B61BEF0D-F0BB-DE4B-95CE-6DB70DBA9567}" type="datetimeFigureOut">
              <a:rPr lang="en-US" dirty="0"/>
              <a:pPr/>
              <a:t>3/21/2025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5" name="Date Placeholder 4"/>
          <p:cNvSpPr>
            <a:spLocks noGrp="1"/>
          </p:cNvSpPr>
          <p:nvPr>
            <p:ph type="dt" sz="half" idx="10"/>
          </p:nvPr>
        </p:nvSpPr>
        <p:spPr/>
        <p:txBody>
          <a:bodyPr/>
          <a:lstStyle/>
          <a:p>
            <a:fld id="{42A54C80-263E-416B-A8E0-580EDEADCBDC}" type="datetimeFigureOut">
              <a:rPr lang="en-US" dirty="0"/>
              <a:t>3/21/2025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3/21/2025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l-GR"/>
              <a:t>Κάντε κλικ για να επεξεργαστείτε τον τίτλο υποδείγματος</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3/21/2025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3/21/2025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l-GR"/>
              <a:t>Στυλ κειμένου υποδείγματος</a:t>
            </a:r>
          </a:p>
        </p:txBody>
      </p:sp>
      <p:sp>
        <p:nvSpPr>
          <p:cNvPr id="5" name="Date Placeholder 4"/>
          <p:cNvSpPr>
            <a:spLocks noGrp="1"/>
          </p:cNvSpPr>
          <p:nvPr>
            <p:ph type="dt" sz="half" idx="10"/>
          </p:nvPr>
        </p:nvSpPr>
        <p:spPr/>
        <p:txBody>
          <a:bodyPr/>
          <a:lstStyle/>
          <a:p>
            <a:fld id="{42A54C80-263E-416B-A8E0-580EDEADCBDC}" type="datetimeFigureOut">
              <a:rPr lang="en-US" dirty="0"/>
              <a:t>3/21/2025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l-GR"/>
              <a:t>Κάντε κλικ για να επεξεργαστείτε τον τίτλο υποδείγματος</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l-GR"/>
              <a:t>Κάντε κλικ στο εικονίδιο για να προσθέσετε εικόνα</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κειμένου υποδείγματος</a:t>
            </a:r>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3/21/2025</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44" name="Group 43"/>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3/21/2025</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65" r:id="rId2"/>
    <p:sldLayoutId id="2147483651" r:id="rId3"/>
    <p:sldLayoutId id="2147483666" r:id="rId4"/>
    <p:sldLayoutId id="2147483653" r:id="rId5"/>
    <p:sldLayoutId id="2147483654" r:id="rId6"/>
    <p:sldLayoutId id="2147483655" r:id="rId7"/>
    <p:sldLayoutId id="2147483667" r:id="rId8"/>
    <p:sldLayoutId id="2147483657" r:id="rId9"/>
    <p:sldLayoutId id="2147483660" r:id="rId10"/>
    <p:sldLayoutId id="2147483661" r:id="rId11"/>
    <p:sldLayoutId id="2147483662" r:id="rId12"/>
    <p:sldLayoutId id="2147483663" r:id="rId13"/>
    <p:sldLayoutId id="2147483664" r:id="rId14"/>
    <p:sldLayoutId id="2147483668" r:id="rId15"/>
    <p:sldLayoutId id="2147483659"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BFF28DE-9593-F458-9232-AB2B44171378}"/>
              </a:ext>
            </a:extLst>
          </p:cNvPr>
          <p:cNvSpPr>
            <a:spLocks noGrp="1"/>
          </p:cNvSpPr>
          <p:nvPr>
            <p:ph type="ctrTitle"/>
          </p:nvPr>
        </p:nvSpPr>
        <p:spPr/>
        <p:txBody>
          <a:bodyPr/>
          <a:lstStyle/>
          <a:p>
            <a:pPr algn="ctr"/>
            <a:r>
              <a:rPr lang="el-GR" sz="3600" b="1" dirty="0">
                <a:solidFill>
                  <a:schemeClr val="tx1"/>
                </a:solidFill>
                <a:latin typeface="+mn-lt"/>
              </a:rPr>
              <a:t>Σχεδιασμός κοινωνικής έρευνας- Ένας οδηγός για την Πτυχιακή εργασία</a:t>
            </a:r>
          </a:p>
        </p:txBody>
      </p:sp>
      <p:sp>
        <p:nvSpPr>
          <p:cNvPr id="3" name="Υπότιτλος 2">
            <a:extLst>
              <a:ext uri="{FF2B5EF4-FFF2-40B4-BE49-F238E27FC236}">
                <a16:creationId xmlns:a16="http://schemas.microsoft.com/office/drawing/2014/main" id="{CA9B0CC2-6E32-AEE9-C8FA-903D00156FF8}"/>
              </a:ext>
            </a:extLst>
          </p:cNvPr>
          <p:cNvSpPr>
            <a:spLocks noGrp="1"/>
          </p:cNvSpPr>
          <p:nvPr>
            <p:ph type="subTitle" idx="1"/>
          </p:nvPr>
        </p:nvSpPr>
        <p:spPr>
          <a:xfrm>
            <a:off x="1507067" y="4564626"/>
            <a:ext cx="7766936" cy="678426"/>
          </a:xfrm>
        </p:spPr>
        <p:txBody>
          <a:bodyPr/>
          <a:lstStyle/>
          <a:p>
            <a:r>
              <a:rPr lang="el-GR" sz="2800" b="1" dirty="0">
                <a:solidFill>
                  <a:srgbClr val="000000"/>
                </a:solidFill>
                <a:latin typeface="Noto Sans Symbols"/>
              </a:rPr>
              <a:t>Δρ. </a:t>
            </a:r>
            <a:r>
              <a:rPr lang="el-GR" sz="2800" b="1" dirty="0" err="1">
                <a:solidFill>
                  <a:srgbClr val="000000"/>
                </a:solidFill>
                <a:latin typeface="Noto Sans Symbols"/>
              </a:rPr>
              <a:t>Σαββατού</a:t>
            </a:r>
            <a:r>
              <a:rPr lang="el-GR" sz="2800" b="1" dirty="0">
                <a:solidFill>
                  <a:srgbClr val="000000"/>
                </a:solidFill>
                <a:latin typeface="Noto Sans Symbols"/>
              </a:rPr>
              <a:t> Τσολακίδου</a:t>
            </a:r>
          </a:p>
        </p:txBody>
      </p:sp>
    </p:spTree>
    <p:extLst>
      <p:ext uri="{BB962C8B-B14F-4D97-AF65-F5344CB8AC3E}">
        <p14:creationId xmlns:p14="http://schemas.microsoft.com/office/powerpoint/2010/main" val="223233045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2BA063F-C2CC-528A-7FA4-4C44ED61F25A}"/>
              </a:ext>
            </a:extLst>
          </p:cNvPr>
          <p:cNvSpPr>
            <a:spLocks noGrp="1"/>
          </p:cNvSpPr>
          <p:nvPr>
            <p:ph type="title"/>
          </p:nvPr>
        </p:nvSpPr>
        <p:spPr/>
        <p:txBody>
          <a:bodyPr/>
          <a:lstStyle/>
          <a:p>
            <a:endParaRPr lang="el-GR"/>
          </a:p>
        </p:txBody>
      </p:sp>
      <p:sp>
        <p:nvSpPr>
          <p:cNvPr id="3" name="Θέση περιεχομένου 2">
            <a:extLst>
              <a:ext uri="{FF2B5EF4-FFF2-40B4-BE49-F238E27FC236}">
                <a16:creationId xmlns:a16="http://schemas.microsoft.com/office/drawing/2014/main" id="{A34421EE-74B6-0FAE-EA61-FD83F948AC94}"/>
              </a:ext>
            </a:extLst>
          </p:cNvPr>
          <p:cNvSpPr>
            <a:spLocks noGrp="1"/>
          </p:cNvSpPr>
          <p:nvPr>
            <p:ph idx="1"/>
          </p:nvPr>
        </p:nvSpPr>
        <p:spPr>
          <a:xfrm>
            <a:off x="677334" y="1873045"/>
            <a:ext cx="8596668" cy="4638368"/>
          </a:xfrm>
        </p:spPr>
        <p:txBody>
          <a:bodyPr>
            <a:normAutofit/>
          </a:bodyPr>
          <a:lstStyle/>
          <a:p>
            <a:pPr>
              <a:lnSpc>
                <a:spcPct val="97000"/>
              </a:lnSpc>
              <a:spcAft>
                <a:spcPts val="800"/>
              </a:spcAft>
            </a:pPr>
            <a:r>
              <a:rPr lang="el-GR" sz="2000" b="1" dirty="0">
                <a:solidFill>
                  <a:srgbClr val="000000"/>
                </a:solidFill>
                <a:latin typeface="Noto Sans Symbols"/>
              </a:rPr>
              <a:t>Δοκιμή θεωριών – ερωτήσεων – υποθέσεων βασισμένων σε γεγονότα από την κοινωνική πραγματικότητα </a:t>
            </a:r>
          </a:p>
          <a:p>
            <a:pPr>
              <a:lnSpc>
                <a:spcPct val="97000"/>
              </a:lnSpc>
              <a:spcAft>
                <a:spcPts val="800"/>
              </a:spcAft>
            </a:pPr>
            <a:r>
              <a:rPr lang="el-GR" sz="2000" b="1" dirty="0">
                <a:solidFill>
                  <a:srgbClr val="000000"/>
                </a:solidFill>
                <a:latin typeface="Noto Sans Symbols"/>
              </a:rPr>
              <a:t>Αυστηρά προκαθορισμένα ερευνητικά ερωτήματα</a:t>
            </a:r>
          </a:p>
          <a:p>
            <a:pPr>
              <a:lnSpc>
                <a:spcPct val="97000"/>
              </a:lnSpc>
              <a:spcAft>
                <a:spcPts val="800"/>
              </a:spcAft>
            </a:pPr>
            <a:r>
              <a:rPr lang="el-GR" sz="2000" b="1" dirty="0">
                <a:solidFill>
                  <a:srgbClr val="000000"/>
                </a:solidFill>
                <a:latin typeface="Noto Sans Symbols"/>
              </a:rPr>
              <a:t>Αυστηρά καθορισμένο ερευνητικό σχέδιο για τη συλλογή του υλικού και τον πληθυσμό της έρευνας, το χρονοδιάγραμμα και την τοποθεσία της</a:t>
            </a:r>
          </a:p>
          <a:p>
            <a:pPr>
              <a:lnSpc>
                <a:spcPct val="97000"/>
              </a:lnSpc>
              <a:spcAft>
                <a:spcPts val="800"/>
              </a:spcAft>
            </a:pPr>
            <a:r>
              <a:rPr lang="el-GR" sz="2000" b="1" dirty="0">
                <a:solidFill>
                  <a:srgbClr val="000000"/>
                </a:solidFill>
                <a:latin typeface="Noto Sans Symbols"/>
              </a:rPr>
              <a:t>Προσεκτική επιλογή του δείγματος ώστε να αποτελούν τυπικές περιπτώσεις του πληθυσμού του δείγματος και επομένως να μπορούν να γενικευθούν</a:t>
            </a:r>
          </a:p>
          <a:p>
            <a:pPr>
              <a:lnSpc>
                <a:spcPct val="97000"/>
              </a:lnSpc>
              <a:spcAft>
                <a:spcPts val="800"/>
              </a:spcAft>
            </a:pPr>
            <a:r>
              <a:rPr lang="el-GR" sz="2000" b="1" dirty="0">
                <a:solidFill>
                  <a:srgbClr val="000000"/>
                </a:solidFill>
                <a:latin typeface="Noto Sans Symbols"/>
              </a:rPr>
              <a:t>Βασικό χαρακτηριστικό μιας ποσοτικής έρευνας είναι ο αυστηρός προκαθορισμός των παραμέτρων της</a:t>
            </a:r>
          </a:p>
          <a:p>
            <a:endParaRPr lang="el-GR" dirty="0"/>
          </a:p>
        </p:txBody>
      </p:sp>
    </p:spTree>
    <p:extLst>
      <p:ext uri="{BB962C8B-B14F-4D97-AF65-F5344CB8AC3E}">
        <p14:creationId xmlns:p14="http://schemas.microsoft.com/office/powerpoint/2010/main" val="406202595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380D12EC-FA06-6D00-4DFA-DA3C073D3AD6}"/>
              </a:ext>
            </a:extLst>
          </p:cNvPr>
          <p:cNvSpPr txBox="1"/>
          <p:nvPr/>
        </p:nvSpPr>
        <p:spPr>
          <a:xfrm>
            <a:off x="1002890" y="0"/>
            <a:ext cx="8930148" cy="523220"/>
          </a:xfrm>
          <a:prstGeom prst="rect">
            <a:avLst/>
          </a:prstGeom>
          <a:noFill/>
        </p:spPr>
        <p:txBody>
          <a:bodyPr wrap="square" rtlCol="0">
            <a:spAutoFit/>
          </a:bodyPr>
          <a:lstStyle/>
          <a:p>
            <a:r>
              <a:rPr lang="el-GR" sz="2800" b="1" dirty="0">
                <a:solidFill>
                  <a:schemeClr val="accent2"/>
                </a:solidFill>
              </a:rPr>
              <a:t>ΔΟΜΗ ΤΗΣ ΠΤΥΧΙΑΚΗΣ ΕΡΓΑΣΙΑΣ</a:t>
            </a:r>
          </a:p>
        </p:txBody>
      </p:sp>
      <p:sp>
        <p:nvSpPr>
          <p:cNvPr id="5" name="TextBox 4">
            <a:extLst>
              <a:ext uri="{FF2B5EF4-FFF2-40B4-BE49-F238E27FC236}">
                <a16:creationId xmlns:a16="http://schemas.microsoft.com/office/drawing/2014/main" id="{E9CE30B1-FAB8-09E3-2223-8255FB85C190}"/>
              </a:ext>
            </a:extLst>
          </p:cNvPr>
          <p:cNvSpPr txBox="1"/>
          <p:nvPr/>
        </p:nvSpPr>
        <p:spPr>
          <a:xfrm>
            <a:off x="302342" y="390832"/>
            <a:ext cx="11739716" cy="6577955"/>
          </a:xfrm>
          <a:prstGeom prst="rect">
            <a:avLst/>
          </a:prstGeom>
          <a:noFill/>
        </p:spPr>
        <p:txBody>
          <a:bodyPr wrap="square">
            <a:spAutoFit/>
          </a:bodyPr>
          <a:lstStyle/>
          <a:p>
            <a:pPr>
              <a:lnSpc>
                <a:spcPct val="107000"/>
              </a:lnSpc>
              <a:spcAft>
                <a:spcPts val="800"/>
              </a:spcAft>
              <a:buNone/>
            </a:pPr>
            <a:r>
              <a:rPr lang="el-GR" sz="2000" b="1" dirty="0">
                <a:solidFill>
                  <a:srgbClr val="000000"/>
                </a:solidFill>
                <a:latin typeface="Noto Sans Symbols"/>
              </a:rPr>
              <a:t>ΕΙΣΑΓΩΓΗ</a:t>
            </a:r>
          </a:p>
          <a:p>
            <a:pPr>
              <a:lnSpc>
                <a:spcPct val="107000"/>
              </a:lnSpc>
              <a:spcAft>
                <a:spcPts val="800"/>
              </a:spcAft>
              <a:buNone/>
            </a:pPr>
            <a:r>
              <a:rPr lang="el-GR" sz="2000" b="1" dirty="0">
                <a:solidFill>
                  <a:srgbClr val="000000"/>
                </a:solidFill>
                <a:latin typeface="Noto Sans Symbols"/>
              </a:rPr>
              <a:t>ΚΕΦΑΛΑΙΟ 1 ΒΙΒΛΙΟΓΡΑΦΙΚΗ ΑΝΑΣΚΟΠΗΣΗ</a:t>
            </a:r>
          </a:p>
          <a:p>
            <a:pPr marL="742950" lvl="1" indent="-285750">
              <a:lnSpc>
                <a:spcPct val="107000"/>
              </a:lnSpc>
              <a:buFont typeface="+mj-lt"/>
              <a:buAutoNum type="arabicPeriod"/>
            </a:pPr>
            <a:r>
              <a:rPr lang="el-GR" sz="2000" b="1" dirty="0">
                <a:solidFill>
                  <a:srgbClr val="000000"/>
                </a:solidFill>
                <a:latin typeface="Noto Sans Symbols"/>
              </a:rPr>
              <a:t>Παρουσίαση δεδομένων που αφορούν γενικά στο θέμα και ειδικότερα στο πρώτο ερευνητικό ερώτημα. Καταγραφή της κατάστασης, των δεδομένων, κλπ.</a:t>
            </a:r>
          </a:p>
          <a:p>
            <a:pPr marL="742950" lvl="1" indent="-285750">
              <a:lnSpc>
                <a:spcPct val="107000"/>
              </a:lnSpc>
              <a:buFont typeface="+mj-lt"/>
              <a:buAutoNum type="arabicPeriod"/>
            </a:pPr>
            <a:r>
              <a:rPr lang="el-GR" sz="2000" b="1" dirty="0">
                <a:solidFill>
                  <a:srgbClr val="000000"/>
                </a:solidFill>
                <a:latin typeface="Noto Sans Symbols"/>
              </a:rPr>
              <a:t>Αναφορά περιεχομένου σχετικά με το 2ο ερευνητικό ερώτημα</a:t>
            </a:r>
          </a:p>
          <a:p>
            <a:pPr marL="742950" lvl="1" indent="-285750">
              <a:lnSpc>
                <a:spcPct val="107000"/>
              </a:lnSpc>
              <a:spcAft>
                <a:spcPts val="800"/>
              </a:spcAft>
              <a:buFont typeface="+mj-lt"/>
              <a:buAutoNum type="arabicPeriod"/>
            </a:pPr>
            <a:r>
              <a:rPr lang="el-GR" sz="2000" b="1" dirty="0">
                <a:solidFill>
                  <a:srgbClr val="000000"/>
                </a:solidFill>
                <a:latin typeface="Noto Sans Symbols"/>
              </a:rPr>
              <a:t>Αναφορά σχετικά με το 3ο ερευνητικό ερώτημα</a:t>
            </a:r>
          </a:p>
          <a:p>
            <a:pPr>
              <a:lnSpc>
                <a:spcPct val="107000"/>
              </a:lnSpc>
              <a:spcAft>
                <a:spcPts val="800"/>
              </a:spcAft>
              <a:buNone/>
            </a:pPr>
            <a:r>
              <a:rPr lang="el-GR" sz="2000" b="1" dirty="0">
                <a:solidFill>
                  <a:srgbClr val="000000"/>
                </a:solidFill>
                <a:latin typeface="Noto Sans Symbols"/>
              </a:rPr>
              <a:t>ΚΕΦΑΛΑΙΟ 2 ΜΕΘΟΔΟΛΟΓΙΑ ΤΗΣ ΕΡΕΥΝΑΣ</a:t>
            </a:r>
          </a:p>
          <a:p>
            <a:pPr>
              <a:lnSpc>
                <a:spcPct val="107000"/>
              </a:lnSpc>
              <a:spcAft>
                <a:spcPts val="800"/>
              </a:spcAft>
              <a:buNone/>
            </a:pPr>
            <a:r>
              <a:rPr lang="el-GR" sz="2000" b="1" dirty="0">
                <a:solidFill>
                  <a:srgbClr val="000000"/>
                </a:solidFill>
                <a:latin typeface="Noto Sans Symbols"/>
              </a:rPr>
              <a:t> 2.1. Ενδιαφέρον, προκλήσεις της έρευνας και ερευνητικά ερωτήματα</a:t>
            </a:r>
          </a:p>
          <a:p>
            <a:pPr>
              <a:lnSpc>
                <a:spcPct val="107000"/>
              </a:lnSpc>
              <a:spcAft>
                <a:spcPts val="800"/>
              </a:spcAft>
              <a:buNone/>
            </a:pPr>
            <a:r>
              <a:rPr lang="el-GR" sz="2000" b="1" dirty="0">
                <a:solidFill>
                  <a:srgbClr val="000000"/>
                </a:solidFill>
                <a:latin typeface="Noto Sans Symbols"/>
              </a:rPr>
              <a:t>2.2. Μεθοδολογική προσέγγιση, ερευνητικό εργαλείο, δείγμα, χρονική περίοδος έρευνας, κλπ.</a:t>
            </a:r>
          </a:p>
          <a:p>
            <a:pPr>
              <a:lnSpc>
                <a:spcPct val="107000"/>
              </a:lnSpc>
              <a:spcAft>
                <a:spcPts val="800"/>
              </a:spcAft>
              <a:buNone/>
            </a:pPr>
            <a:r>
              <a:rPr lang="el-GR" sz="2000" b="1" dirty="0">
                <a:solidFill>
                  <a:srgbClr val="000000"/>
                </a:solidFill>
                <a:latin typeface="Noto Sans Symbols"/>
              </a:rPr>
              <a:t>2.3. Περιορισμοί της έρευνας</a:t>
            </a:r>
          </a:p>
          <a:p>
            <a:pPr>
              <a:lnSpc>
                <a:spcPct val="107000"/>
              </a:lnSpc>
              <a:spcAft>
                <a:spcPts val="800"/>
              </a:spcAft>
              <a:buNone/>
            </a:pPr>
            <a:r>
              <a:rPr lang="el-GR" sz="2000" b="1" dirty="0">
                <a:solidFill>
                  <a:srgbClr val="000000"/>
                </a:solidFill>
                <a:latin typeface="Noto Sans Symbols"/>
              </a:rPr>
              <a:t>ΚΕΦΑΛΑΙΟ 3 ΠΑΡΟΥΣΙΑΣΗ ΤΩΝ ΑΠΟΤΕΛΕΣΜΑΤΩΝ ΤΗ ΕΡΕΥΝΑΣ</a:t>
            </a:r>
          </a:p>
          <a:p>
            <a:pPr>
              <a:lnSpc>
                <a:spcPct val="107000"/>
              </a:lnSpc>
              <a:spcAft>
                <a:spcPts val="800"/>
              </a:spcAft>
              <a:buNone/>
            </a:pPr>
            <a:r>
              <a:rPr lang="el-GR" sz="2000" b="1" dirty="0">
                <a:solidFill>
                  <a:srgbClr val="000000"/>
                </a:solidFill>
                <a:latin typeface="Noto Sans Symbols"/>
              </a:rPr>
              <a:t>3.1. Τα αποτελέσματα της έρευνας (σχολιασμός ανά ερώτηση…)</a:t>
            </a:r>
          </a:p>
          <a:p>
            <a:pPr>
              <a:lnSpc>
                <a:spcPct val="107000"/>
              </a:lnSpc>
              <a:spcAft>
                <a:spcPts val="800"/>
              </a:spcAft>
              <a:buNone/>
            </a:pPr>
            <a:r>
              <a:rPr lang="el-GR" sz="2000" b="1" dirty="0">
                <a:solidFill>
                  <a:srgbClr val="000000"/>
                </a:solidFill>
                <a:latin typeface="Noto Sans Symbols"/>
              </a:rPr>
              <a:t>3.2. Ερμηνεία των Αποτελεσμάτων (Ερμηνεία των αποτελεσμάτων ανά ερευνητικό ερώτημα)</a:t>
            </a:r>
          </a:p>
          <a:p>
            <a:pPr>
              <a:lnSpc>
                <a:spcPct val="107000"/>
              </a:lnSpc>
              <a:spcAft>
                <a:spcPts val="800"/>
              </a:spcAft>
              <a:buNone/>
            </a:pPr>
            <a:r>
              <a:rPr lang="el-GR" sz="2000" b="1" dirty="0">
                <a:solidFill>
                  <a:srgbClr val="000000"/>
                </a:solidFill>
                <a:latin typeface="Noto Sans Symbols"/>
              </a:rPr>
              <a:t>ΣΥΜΠΕΡΑΣΜΑΤΑ-ΠΡΟΤΑΣΕΙΣ</a:t>
            </a:r>
          </a:p>
          <a:p>
            <a:pPr>
              <a:lnSpc>
                <a:spcPct val="107000"/>
              </a:lnSpc>
              <a:spcAft>
                <a:spcPts val="800"/>
              </a:spcAft>
              <a:buNone/>
            </a:pPr>
            <a:r>
              <a:rPr lang="el-GR" sz="2000" b="1" dirty="0">
                <a:solidFill>
                  <a:srgbClr val="000000"/>
                </a:solidFill>
                <a:latin typeface="Noto Sans Symbols"/>
              </a:rPr>
              <a:t>ΒΙΒΛΙΟΓΡΑΦΙΑ</a:t>
            </a:r>
          </a:p>
          <a:p>
            <a:pPr>
              <a:lnSpc>
                <a:spcPct val="107000"/>
              </a:lnSpc>
              <a:spcAft>
                <a:spcPts val="800"/>
              </a:spcAft>
            </a:pPr>
            <a:r>
              <a:rPr lang="el-GR" sz="2000" b="1" dirty="0">
                <a:solidFill>
                  <a:srgbClr val="000000"/>
                </a:solidFill>
                <a:latin typeface="Noto Sans Symbols"/>
              </a:rPr>
              <a:t>ΠΑΡΑΡΤΗΜΑ</a:t>
            </a:r>
          </a:p>
        </p:txBody>
      </p:sp>
    </p:spTree>
    <p:extLst>
      <p:ext uri="{BB962C8B-B14F-4D97-AF65-F5344CB8AC3E}">
        <p14:creationId xmlns:p14="http://schemas.microsoft.com/office/powerpoint/2010/main" val="42735565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380D12EC-FA06-6D00-4DFA-DA3C073D3AD6}"/>
              </a:ext>
            </a:extLst>
          </p:cNvPr>
          <p:cNvSpPr txBox="1"/>
          <p:nvPr/>
        </p:nvSpPr>
        <p:spPr>
          <a:xfrm>
            <a:off x="368710" y="154858"/>
            <a:ext cx="8620431" cy="523220"/>
          </a:xfrm>
          <a:prstGeom prst="rect">
            <a:avLst/>
          </a:prstGeom>
          <a:noFill/>
        </p:spPr>
        <p:txBody>
          <a:bodyPr wrap="square" rtlCol="0">
            <a:spAutoFit/>
          </a:bodyPr>
          <a:lstStyle/>
          <a:p>
            <a:r>
              <a:rPr lang="el-GR" sz="2800" b="1" dirty="0">
                <a:solidFill>
                  <a:schemeClr val="accent2"/>
                </a:solidFill>
              </a:rPr>
              <a:t>ΕΙΣΑΓΩΓΗ</a:t>
            </a:r>
          </a:p>
        </p:txBody>
      </p:sp>
      <p:sp>
        <p:nvSpPr>
          <p:cNvPr id="5" name="TextBox 4">
            <a:extLst>
              <a:ext uri="{FF2B5EF4-FFF2-40B4-BE49-F238E27FC236}">
                <a16:creationId xmlns:a16="http://schemas.microsoft.com/office/drawing/2014/main" id="{C760B2EC-270C-1CE0-413F-82A9BD5A4304}"/>
              </a:ext>
            </a:extLst>
          </p:cNvPr>
          <p:cNvSpPr txBox="1"/>
          <p:nvPr/>
        </p:nvSpPr>
        <p:spPr>
          <a:xfrm>
            <a:off x="302342" y="678078"/>
            <a:ext cx="9446342" cy="5969839"/>
          </a:xfrm>
          <a:prstGeom prst="rect">
            <a:avLst/>
          </a:prstGeom>
          <a:noFill/>
        </p:spPr>
        <p:txBody>
          <a:bodyPr wrap="square">
            <a:spAutoFit/>
          </a:bodyPr>
          <a:lstStyle/>
          <a:p>
            <a:pPr algn="just">
              <a:lnSpc>
                <a:spcPct val="107000"/>
              </a:lnSpc>
              <a:spcAft>
                <a:spcPts val="800"/>
              </a:spcAft>
            </a:pPr>
            <a:r>
              <a:rPr lang="el-GR" sz="2000" b="1" dirty="0">
                <a:solidFill>
                  <a:srgbClr val="000000"/>
                </a:solidFill>
                <a:latin typeface="Noto Sans Symbols"/>
              </a:rPr>
              <a:t>Στην εισαγωγή, η οποία δεν αριθμείται ως κεφαλαίο, ο φοιτητής/</a:t>
            </a:r>
            <a:r>
              <a:rPr lang="el-GR" sz="2000" b="1" dirty="0" err="1">
                <a:solidFill>
                  <a:srgbClr val="000000"/>
                </a:solidFill>
                <a:latin typeface="Noto Sans Symbols"/>
              </a:rPr>
              <a:t>τρια</a:t>
            </a:r>
            <a:r>
              <a:rPr lang="el-GR" sz="2000" b="1" dirty="0">
                <a:solidFill>
                  <a:srgbClr val="000000"/>
                </a:solidFill>
                <a:latin typeface="Noto Sans Symbols"/>
              </a:rPr>
              <a:t> διατυπώνει και προσδιορίζει το θέμα το οποίο προτίθεται να εξετάσει, αναφέρεται στον σκοπό της εργασίας του, διατυπώνει τα ερευνητικά του ερωτήματα  και στην συνέχεια αναφέρει την μεθοδολογία που ακολουθήθηκε με αναφορά στις βασικές πηγές πληροφοριών, τα προβλήματα, τις αδυναμίες κατά την διάρκεια της συγγραφής. </a:t>
            </a:r>
          </a:p>
          <a:p>
            <a:pPr algn="just">
              <a:lnSpc>
                <a:spcPct val="107000"/>
              </a:lnSpc>
              <a:spcAft>
                <a:spcPts val="800"/>
              </a:spcAft>
            </a:pPr>
            <a:r>
              <a:rPr lang="el-GR" sz="2000" b="1" dirty="0">
                <a:solidFill>
                  <a:srgbClr val="000000"/>
                </a:solidFill>
                <a:latin typeface="Noto Sans Symbols"/>
              </a:rPr>
              <a:t>Στην συνέχεια καταλήγει στην διατύπωση των σημαντικότερων συμπερασμάτων  και προτείνει ενδεικτικές μελλοντικές ερευνητικές κατευθύνσεις. </a:t>
            </a:r>
          </a:p>
          <a:p>
            <a:pPr algn="just">
              <a:lnSpc>
                <a:spcPct val="107000"/>
              </a:lnSpc>
              <a:spcAft>
                <a:spcPts val="800"/>
              </a:spcAft>
            </a:pPr>
            <a:r>
              <a:rPr lang="el-GR" sz="2000" b="1" dirty="0">
                <a:solidFill>
                  <a:srgbClr val="000000"/>
                </a:solidFill>
                <a:latin typeface="Noto Sans Symbols"/>
              </a:rPr>
              <a:t>Η εισαγωγή ολοκληρώνεται με την αναφορά στη συνολική δομή της πτυχιακής εργασίας, πώς είναι δομημένη και ποια είναι τα επιμέρους κεφάλαια αυτής.</a:t>
            </a:r>
          </a:p>
          <a:p>
            <a:pPr>
              <a:lnSpc>
                <a:spcPct val="107000"/>
              </a:lnSpc>
              <a:spcAft>
                <a:spcPts val="800"/>
              </a:spcAft>
              <a:buNone/>
            </a:pPr>
            <a:r>
              <a:rPr lang="el-GR" sz="1800" u="sng" kern="100" dirty="0">
                <a:effectLst/>
                <a:latin typeface="Aptos" panose="020B0004020202020204" pitchFamily="34" charset="0"/>
                <a:ea typeface="Aptos" panose="020B0004020202020204" pitchFamily="34" charset="0"/>
                <a:cs typeface="Times New Roman" panose="02020603050405020304" pitchFamily="18" charset="0"/>
              </a:rPr>
              <a:t>Τα ερωτήματα που απαντώνται στην εισαγωγή είναι:</a:t>
            </a:r>
          </a:p>
          <a:p>
            <a:pPr>
              <a:lnSpc>
                <a:spcPct val="107000"/>
              </a:lnSpc>
              <a:spcAft>
                <a:spcPts val="800"/>
              </a:spcAft>
              <a:buNone/>
            </a:pPr>
            <a:r>
              <a:rPr lang="el-GR" sz="1800" kern="100" dirty="0">
                <a:effectLst/>
                <a:latin typeface="Aptos" panose="020B0004020202020204" pitchFamily="34" charset="0"/>
                <a:ea typeface="Aptos" panose="020B0004020202020204" pitchFamily="34" charset="0"/>
                <a:cs typeface="Times New Roman" panose="02020603050405020304" pitchFamily="18" charset="0"/>
              </a:rPr>
              <a:t>- γιατί είναι σημαντικό να ασχοληθεί κανείς με το συγκεκριμένο θέμα; </a:t>
            </a:r>
          </a:p>
          <a:p>
            <a:pPr>
              <a:lnSpc>
                <a:spcPct val="107000"/>
              </a:lnSpc>
              <a:spcAft>
                <a:spcPts val="800"/>
              </a:spcAft>
              <a:buNone/>
            </a:pPr>
            <a:r>
              <a:rPr lang="el-GR" sz="1800" kern="100" dirty="0">
                <a:effectLst/>
                <a:latin typeface="Aptos" panose="020B0004020202020204" pitchFamily="34" charset="0"/>
                <a:ea typeface="Aptos" panose="020B0004020202020204" pitchFamily="34" charset="0"/>
                <a:cs typeface="Times New Roman" panose="02020603050405020304" pitchFamily="18" charset="0"/>
              </a:rPr>
              <a:t>- ποιες είναι οι κύριες επιπτώσεις, σε ποιους τομείς, τι έχει γίνει μέχρι τώρα σε αυτόν τον τομέα (π.χ. βιβλιογραφία, έρευνα)</a:t>
            </a:r>
          </a:p>
          <a:p>
            <a:pPr>
              <a:lnSpc>
                <a:spcPct val="107000"/>
              </a:lnSpc>
              <a:spcAft>
                <a:spcPts val="800"/>
              </a:spcAft>
            </a:pPr>
            <a:r>
              <a:rPr lang="el-GR" sz="1800" kern="100" dirty="0">
                <a:effectLst/>
                <a:latin typeface="Aptos" panose="020B0004020202020204" pitchFamily="34" charset="0"/>
                <a:ea typeface="Aptos" panose="020B0004020202020204" pitchFamily="34" charset="0"/>
                <a:cs typeface="Times New Roman" panose="02020603050405020304" pitchFamily="18" charset="0"/>
              </a:rPr>
              <a:t> - ποιες είναι οι καινοτομίες, τα ευρήματα και </a:t>
            </a:r>
          </a:p>
          <a:p>
            <a:pPr>
              <a:lnSpc>
                <a:spcPct val="107000"/>
              </a:lnSpc>
              <a:spcAft>
                <a:spcPts val="800"/>
              </a:spcAft>
            </a:pPr>
            <a:r>
              <a:rPr lang="el-GR" kern="100" dirty="0">
                <a:latin typeface="Aptos" panose="020B0004020202020204" pitchFamily="34" charset="0"/>
                <a:ea typeface="Aptos" panose="020B0004020202020204" pitchFamily="34" charset="0"/>
                <a:cs typeface="Times New Roman" panose="02020603050405020304" pitchFamily="18" charset="0"/>
              </a:rPr>
              <a:t>- </a:t>
            </a:r>
            <a:r>
              <a:rPr lang="el-GR" sz="1800" kern="100" dirty="0">
                <a:effectLst/>
                <a:latin typeface="Aptos" panose="020B0004020202020204" pitchFamily="34" charset="0"/>
                <a:ea typeface="Aptos" panose="020B0004020202020204" pitchFamily="34" charset="0"/>
                <a:cs typeface="Times New Roman" panose="02020603050405020304" pitchFamily="18" charset="0"/>
              </a:rPr>
              <a:t>πώς δομείται η εργασία;</a:t>
            </a:r>
          </a:p>
          <a:p>
            <a:pPr algn="just">
              <a:lnSpc>
                <a:spcPct val="107000"/>
              </a:lnSpc>
              <a:spcAft>
                <a:spcPts val="800"/>
              </a:spcAft>
            </a:pPr>
            <a:endParaRPr lang="el-GR" sz="2000" b="1" dirty="0">
              <a:solidFill>
                <a:srgbClr val="000000"/>
              </a:solidFill>
              <a:latin typeface="Noto Sans Symbols"/>
            </a:endParaRPr>
          </a:p>
        </p:txBody>
      </p:sp>
    </p:spTree>
    <p:extLst>
      <p:ext uri="{BB962C8B-B14F-4D97-AF65-F5344CB8AC3E}">
        <p14:creationId xmlns:p14="http://schemas.microsoft.com/office/powerpoint/2010/main" val="326956000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64AC4180-2C66-6745-B051-5B6D017BD209}"/>
              </a:ext>
            </a:extLst>
          </p:cNvPr>
          <p:cNvSpPr txBox="1"/>
          <p:nvPr/>
        </p:nvSpPr>
        <p:spPr>
          <a:xfrm>
            <a:off x="302342" y="1209368"/>
            <a:ext cx="10279625" cy="5222712"/>
          </a:xfrm>
          <a:prstGeom prst="rect">
            <a:avLst/>
          </a:prstGeom>
          <a:noFill/>
        </p:spPr>
        <p:txBody>
          <a:bodyPr wrap="square">
            <a:spAutoFit/>
          </a:bodyPr>
          <a:lstStyle/>
          <a:p>
            <a:pPr algn="just">
              <a:lnSpc>
                <a:spcPct val="107000"/>
              </a:lnSpc>
              <a:spcAft>
                <a:spcPts val="800"/>
              </a:spcAft>
              <a:buNone/>
            </a:pPr>
            <a:r>
              <a:rPr lang="el-GR" sz="2000" b="1" dirty="0">
                <a:solidFill>
                  <a:srgbClr val="000000"/>
                </a:solidFill>
                <a:latin typeface="Noto Sans Symbols"/>
              </a:rPr>
              <a:t>Η θεωρητική ανασκόπηση ελληνικής και ξενόγλωσσης βιβλιογραφίας συμβάλλει στην κατανόηση του θέματος και στην υιοθέτηση θεωρητικών ερμηνειών του προβλήματος π.χ. ποιες πτυχές του προβλήματος έχουν μελετηθεί, ποιες δεν έχουν, ποιες πλευρές του προβλήματος δεν έχουν απαντηθεί έως σήμερα. </a:t>
            </a:r>
          </a:p>
          <a:p>
            <a:pPr algn="just">
              <a:lnSpc>
                <a:spcPct val="107000"/>
              </a:lnSpc>
              <a:spcAft>
                <a:spcPts val="800"/>
              </a:spcAft>
              <a:buNone/>
            </a:pPr>
            <a:r>
              <a:rPr lang="el-GR" sz="2000" b="1" dirty="0">
                <a:solidFill>
                  <a:srgbClr val="000000"/>
                </a:solidFill>
                <a:latin typeface="Noto Sans Symbols"/>
              </a:rPr>
              <a:t>Η σχετική βιβλιογραφική ανασκόπηση δίνει επίσης την δυνατότητα ορισμού του υπό εξέταση  φαινόμενου ή προβλήματος, την ανάλυση των μορφών που αυτό παρουσιάζεται σε διεθνές και ευρωπαϊκό επίπεδο και την ανάδειξη των διαφόρων πρακτικών. Αναφορές μπορούν να γίνουν σε θεσμικό πλαίσιο εφόσον κρίνεται απαραίτητο ή να παρουσιαστούν άλλες μελέτες και έρευνες που έχουν ασχοληθεί με το θέμα στο παρελθόν.</a:t>
            </a:r>
          </a:p>
          <a:p>
            <a:pPr>
              <a:lnSpc>
                <a:spcPct val="107000"/>
              </a:lnSpc>
              <a:spcAft>
                <a:spcPts val="800"/>
              </a:spcAft>
            </a:pPr>
            <a:r>
              <a:rPr lang="el-GR" sz="2000" b="1" dirty="0">
                <a:solidFill>
                  <a:srgbClr val="000000"/>
                </a:solidFill>
                <a:latin typeface="Noto Sans Symbols"/>
              </a:rPr>
              <a:t>Κρίσιμο στοιχείο της θεωρητικής ανασκόπησης αποτελεί η γλώσσα και η σύνταξη του κειμένου, οι </a:t>
            </a:r>
            <a:r>
              <a:rPr lang="el-GR" sz="2000" b="1" dirty="0" err="1">
                <a:solidFill>
                  <a:srgbClr val="000000"/>
                </a:solidFill>
                <a:latin typeface="Noto Sans Symbols"/>
              </a:rPr>
              <a:t>ενδοκειμενικές</a:t>
            </a:r>
            <a:r>
              <a:rPr lang="el-GR" sz="2000" b="1" dirty="0">
                <a:solidFill>
                  <a:srgbClr val="000000"/>
                </a:solidFill>
                <a:latin typeface="Noto Sans Symbols"/>
              </a:rPr>
              <a:t> αναφορές προκειμένου να αναδειχθεί η θεωρητική έρευνα και να αποφευχθεί η </a:t>
            </a:r>
            <a:r>
              <a:rPr lang="el-GR" sz="2000" b="1" dirty="0" err="1">
                <a:solidFill>
                  <a:srgbClr val="000000"/>
                </a:solidFill>
                <a:latin typeface="Noto Sans Symbols"/>
              </a:rPr>
              <a:t>κειμενική</a:t>
            </a:r>
            <a:r>
              <a:rPr lang="el-GR" sz="2000" b="1" dirty="0">
                <a:solidFill>
                  <a:srgbClr val="000000"/>
                </a:solidFill>
                <a:latin typeface="Noto Sans Symbols"/>
              </a:rPr>
              <a:t> ταύτιση ή λογοκλοπή. Οι </a:t>
            </a:r>
            <a:r>
              <a:rPr lang="el-GR" sz="2000" b="1" dirty="0" err="1">
                <a:solidFill>
                  <a:srgbClr val="000000"/>
                </a:solidFill>
                <a:latin typeface="Noto Sans Symbols"/>
              </a:rPr>
              <a:t>ενδοκειμενικές</a:t>
            </a:r>
            <a:r>
              <a:rPr lang="el-GR" sz="2000" b="1" dirty="0">
                <a:solidFill>
                  <a:srgbClr val="000000"/>
                </a:solidFill>
                <a:latin typeface="Noto Sans Symbols"/>
              </a:rPr>
              <a:t> αναφορές αναβαθμίζουν την εργασία, της δίνουν κύρος και βοηθούν μελλοντικούς ερευνητές οι οποίοι αναφέρονται στην συγκεκριμένη εργασία με παραπομπές. Οι </a:t>
            </a:r>
            <a:r>
              <a:rPr lang="el-GR" sz="2000" b="1" dirty="0" err="1">
                <a:solidFill>
                  <a:srgbClr val="000000"/>
                </a:solidFill>
                <a:latin typeface="Noto Sans Symbols"/>
              </a:rPr>
              <a:t>ενδοκειμενικές</a:t>
            </a:r>
            <a:r>
              <a:rPr lang="el-GR" sz="2000" b="1" dirty="0">
                <a:solidFill>
                  <a:srgbClr val="000000"/>
                </a:solidFill>
                <a:latin typeface="Noto Sans Symbols"/>
              </a:rPr>
              <a:t> αναφορές </a:t>
            </a:r>
            <a:r>
              <a:rPr lang="el-GR" sz="2000" b="1" dirty="0" err="1">
                <a:solidFill>
                  <a:srgbClr val="000000"/>
                </a:solidFill>
                <a:latin typeface="Noto Sans Symbols"/>
              </a:rPr>
              <a:t>πρεπει</a:t>
            </a:r>
            <a:r>
              <a:rPr lang="el-GR" sz="2000" b="1" dirty="0">
                <a:solidFill>
                  <a:srgbClr val="000000"/>
                </a:solidFill>
                <a:latin typeface="Noto Sans Symbols"/>
              </a:rPr>
              <a:t> να εμφανίζονται και στο τέλος στην βιβλιογραφία.</a:t>
            </a:r>
          </a:p>
        </p:txBody>
      </p:sp>
      <p:sp>
        <p:nvSpPr>
          <p:cNvPr id="4" name="TextBox 3">
            <a:extLst>
              <a:ext uri="{FF2B5EF4-FFF2-40B4-BE49-F238E27FC236}">
                <a16:creationId xmlns:a16="http://schemas.microsoft.com/office/drawing/2014/main" id="{61631489-D14D-B208-FB45-29635DF35B2D}"/>
              </a:ext>
            </a:extLst>
          </p:cNvPr>
          <p:cNvSpPr txBox="1"/>
          <p:nvPr/>
        </p:nvSpPr>
        <p:spPr>
          <a:xfrm>
            <a:off x="494071" y="88490"/>
            <a:ext cx="8893278" cy="523220"/>
          </a:xfrm>
          <a:prstGeom prst="rect">
            <a:avLst/>
          </a:prstGeom>
          <a:noFill/>
        </p:spPr>
        <p:txBody>
          <a:bodyPr wrap="square" rtlCol="0">
            <a:spAutoFit/>
          </a:bodyPr>
          <a:lstStyle/>
          <a:p>
            <a:r>
              <a:rPr lang="el-GR" sz="2800" b="1" dirty="0">
                <a:solidFill>
                  <a:schemeClr val="accent2"/>
                </a:solidFill>
              </a:rPr>
              <a:t>ΑΝΑΣΚΟΠΗΣΗ ΒΙΒΛΙΟΓΡΑΦΙΑΣ</a:t>
            </a:r>
          </a:p>
        </p:txBody>
      </p:sp>
    </p:spTree>
    <p:extLst>
      <p:ext uri="{BB962C8B-B14F-4D97-AF65-F5344CB8AC3E}">
        <p14:creationId xmlns:p14="http://schemas.microsoft.com/office/powerpoint/2010/main" val="423854244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F8401C-5C05-BEF5-D591-8C3008C25CCB}"/>
              </a:ext>
            </a:extLst>
          </p:cNvPr>
          <p:cNvSpPr>
            <a:spLocks noGrp="1"/>
          </p:cNvSpPr>
          <p:nvPr>
            <p:ph type="title"/>
          </p:nvPr>
        </p:nvSpPr>
        <p:spPr>
          <a:xfrm>
            <a:off x="420329" y="176981"/>
            <a:ext cx="8853673" cy="737419"/>
          </a:xfrm>
        </p:spPr>
        <p:txBody>
          <a:bodyPr rtlCol="0">
            <a:normAutofit/>
          </a:bodyPr>
          <a:lstStyle/>
          <a:p>
            <a:pPr eaLnBrk="1" fontAlgn="auto" hangingPunct="1">
              <a:spcAft>
                <a:spcPts val="0"/>
              </a:spcAft>
              <a:defRPr/>
            </a:pPr>
            <a:r>
              <a:rPr lang="el-GR" sz="2800" b="1" dirty="0">
                <a:solidFill>
                  <a:schemeClr val="accent2"/>
                </a:solidFill>
                <a:latin typeface="+mn-lt"/>
                <a:ea typeface="+mn-ea"/>
                <a:cs typeface="+mn-cs"/>
              </a:rPr>
              <a:t>ΤΑ ΕΡΕΥΝΗΤΙΚΑ ΕΡΩΤΗΜΑΤΑ</a:t>
            </a:r>
          </a:p>
        </p:txBody>
      </p:sp>
      <p:sp>
        <p:nvSpPr>
          <p:cNvPr id="3" name="Content Placeholder 2">
            <a:extLst>
              <a:ext uri="{FF2B5EF4-FFF2-40B4-BE49-F238E27FC236}">
                <a16:creationId xmlns:a16="http://schemas.microsoft.com/office/drawing/2014/main" id="{E9E62C17-2C8D-D7ED-AD9E-D855ED2EDF38}"/>
              </a:ext>
            </a:extLst>
          </p:cNvPr>
          <p:cNvSpPr>
            <a:spLocks noGrp="1"/>
          </p:cNvSpPr>
          <p:nvPr>
            <p:ph idx="1"/>
          </p:nvPr>
        </p:nvSpPr>
        <p:spPr>
          <a:xfrm>
            <a:off x="184355" y="1209368"/>
            <a:ext cx="9365226" cy="5234295"/>
          </a:xfrm>
        </p:spPr>
        <p:txBody>
          <a:bodyPr rtlCol="0">
            <a:normAutofit/>
          </a:bodyPr>
          <a:lstStyle/>
          <a:p>
            <a:pPr>
              <a:lnSpc>
                <a:spcPct val="107000"/>
              </a:lnSpc>
              <a:spcAft>
                <a:spcPts val="800"/>
              </a:spcAft>
            </a:pPr>
            <a:r>
              <a:rPr lang="el-GR" sz="2000" b="1" dirty="0">
                <a:solidFill>
                  <a:srgbClr val="000000"/>
                </a:solidFill>
                <a:latin typeface="Noto Sans Symbols"/>
              </a:rPr>
              <a:t>Ο ερευνητής μπορεί να επιλέξει ένα κύρια ερευνητικό ερώτημα ή να κάνει μια υπόθεση εργασίας, και να προσπαθήσει να </a:t>
            </a:r>
            <a:r>
              <a:rPr lang="el-GR" sz="2000" b="1" dirty="0" err="1">
                <a:solidFill>
                  <a:srgbClr val="000000"/>
                </a:solidFill>
                <a:latin typeface="Noto Sans Symbols"/>
              </a:rPr>
              <a:t>βρεί</a:t>
            </a:r>
            <a:r>
              <a:rPr lang="el-GR" sz="2000" b="1" dirty="0">
                <a:solidFill>
                  <a:srgbClr val="000000"/>
                </a:solidFill>
                <a:latin typeface="Noto Sans Symbols"/>
              </a:rPr>
              <a:t> τον πιο ουσιαστικό τρόπο για να ορίσει με σαφήνεια το αντικείμενο της έρευνάς.</a:t>
            </a:r>
          </a:p>
          <a:p>
            <a:pPr>
              <a:lnSpc>
                <a:spcPct val="107000"/>
              </a:lnSpc>
              <a:spcAft>
                <a:spcPts val="800"/>
              </a:spcAft>
            </a:pPr>
            <a:r>
              <a:rPr lang="el-GR" sz="2000" b="1" dirty="0">
                <a:solidFill>
                  <a:srgbClr val="000000"/>
                </a:solidFill>
                <a:latin typeface="Noto Sans Symbols"/>
              </a:rPr>
              <a:t> Όταν ένα θέμα είναι ευρύ τα ερευνητικά ερωτήματα μπορεί να είναι πολλά. Είναι δουλειά του ερευνητή να διατυπώσει ένα κύριο ερευνητικό ερώτημα και έναν μικρό αριθμό μεμονωμένων ερευνητικών ερωτήσεων (π.χ. έως 2 ή 3) προκειμένου να τονίσει περαιτέρω πτυχές του ερευνητικού ερωτήματος.</a:t>
            </a:r>
          </a:p>
          <a:p>
            <a:pPr>
              <a:lnSpc>
                <a:spcPct val="107000"/>
              </a:lnSpc>
              <a:spcAft>
                <a:spcPts val="800"/>
              </a:spcAft>
            </a:pPr>
            <a:r>
              <a:rPr lang="el-GR" sz="2000" b="1" dirty="0">
                <a:solidFill>
                  <a:srgbClr val="000000"/>
                </a:solidFill>
                <a:latin typeface="Noto Sans Symbols"/>
              </a:rPr>
              <a:t>Τα ερευνητικά ερωτήματα πρέπει να είναι σωστά διατυπωμένα, πράγμα που σημαίνει ότι πρέπει να είναι διατυπωμένα με σαφήνεια και ακρίβεια, να είναι συγκεκριμένα, να οδηγούν σε απαντήσεις , να είναι καινοτόμα και όχι τετριμμένα, να είναι αλληλοσυνδεόμενα.</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C775321-F441-156D-D72F-D3CF81A7F810}"/>
              </a:ext>
            </a:extLst>
          </p:cNvPr>
          <p:cNvSpPr>
            <a:spLocks noGrp="1"/>
          </p:cNvSpPr>
          <p:nvPr>
            <p:ph type="title"/>
          </p:nvPr>
        </p:nvSpPr>
        <p:spPr>
          <a:xfrm>
            <a:off x="656302" y="140110"/>
            <a:ext cx="8617699" cy="523567"/>
          </a:xfrm>
        </p:spPr>
        <p:txBody>
          <a:bodyPr>
            <a:normAutofit/>
          </a:bodyPr>
          <a:lstStyle/>
          <a:p>
            <a:r>
              <a:rPr lang="el-GR" sz="2800" b="1" dirty="0">
                <a:solidFill>
                  <a:schemeClr val="accent2"/>
                </a:solidFill>
                <a:latin typeface="+mn-lt"/>
                <a:ea typeface="+mn-ea"/>
                <a:cs typeface="+mn-cs"/>
              </a:rPr>
              <a:t>ΤΟ ΔΕΙΓΜΑ</a:t>
            </a:r>
          </a:p>
        </p:txBody>
      </p:sp>
      <p:sp>
        <p:nvSpPr>
          <p:cNvPr id="3" name="Θέση περιεχομένου 2">
            <a:extLst>
              <a:ext uri="{FF2B5EF4-FFF2-40B4-BE49-F238E27FC236}">
                <a16:creationId xmlns:a16="http://schemas.microsoft.com/office/drawing/2014/main" id="{F42D7D72-3407-DD91-0C90-F3B59722692C}"/>
              </a:ext>
            </a:extLst>
          </p:cNvPr>
          <p:cNvSpPr>
            <a:spLocks noGrp="1"/>
          </p:cNvSpPr>
          <p:nvPr>
            <p:ph idx="1"/>
          </p:nvPr>
        </p:nvSpPr>
        <p:spPr>
          <a:xfrm>
            <a:off x="250723" y="663677"/>
            <a:ext cx="9682316" cy="6194323"/>
          </a:xfrm>
        </p:spPr>
        <p:txBody>
          <a:bodyPr>
            <a:normAutofit fontScale="92500"/>
          </a:bodyPr>
          <a:lstStyle/>
          <a:p>
            <a:r>
              <a:rPr lang="el-GR" sz="2200" b="1" dirty="0">
                <a:solidFill>
                  <a:srgbClr val="000000"/>
                </a:solidFill>
                <a:latin typeface="Noto Sans Symbols"/>
              </a:rPr>
              <a:t>Επιλογή ομάδας ερωτώμενων από έναν ευρύτερο πληθυσμό. Επιλέγεται τυχαίο δείγμα, αντιπροσωπευτικό ή βολικό δείγμα. </a:t>
            </a:r>
          </a:p>
          <a:p>
            <a:r>
              <a:rPr lang="el-GR" sz="2200" b="1" dirty="0">
                <a:solidFill>
                  <a:srgbClr val="000000"/>
                </a:solidFill>
                <a:latin typeface="Noto Sans Symbols"/>
              </a:rPr>
              <a:t>Ορίζεται το μέγεθος καθώς και άλλα παράμετροι, όπως το φύλο, το μορφωτικό επίπεδο κλπ. Ανάλογα με τα ενδιαφέροντα του ερευνητή.</a:t>
            </a:r>
          </a:p>
          <a:p>
            <a:r>
              <a:rPr lang="el-GR" sz="2200" b="1" dirty="0">
                <a:solidFill>
                  <a:srgbClr val="000000"/>
                </a:solidFill>
                <a:latin typeface="Noto Sans Symbols"/>
              </a:rPr>
              <a:t>Το βολικό δείγμα υπόκειται στον περιορισμό της γενίκευσης μιας και δεν είναι αντιπροσωπευτικό</a:t>
            </a:r>
          </a:p>
          <a:p>
            <a:r>
              <a:rPr lang="el-GR" sz="2200" b="1" u="sng" dirty="0">
                <a:solidFill>
                  <a:srgbClr val="000000"/>
                </a:solidFill>
                <a:latin typeface="Noto Sans Symbols"/>
              </a:rPr>
              <a:t>Η δειγματοληψία μπορεί ενδεικτικά να είναι:</a:t>
            </a:r>
          </a:p>
          <a:p>
            <a:pPr>
              <a:buFont typeface="Wingdings" panose="05000000000000000000" pitchFamily="2" charset="2"/>
              <a:buChar char="ü"/>
            </a:pPr>
            <a:r>
              <a:rPr lang="el-GR" sz="2200" b="1" dirty="0">
                <a:solidFill>
                  <a:srgbClr val="000000"/>
                </a:solidFill>
                <a:latin typeface="Noto Sans Symbols"/>
              </a:rPr>
              <a:t>ευκολίας (</a:t>
            </a:r>
            <a:r>
              <a:rPr lang="el-GR" sz="2200" b="1" dirty="0" err="1">
                <a:solidFill>
                  <a:srgbClr val="000000"/>
                </a:solidFill>
                <a:latin typeface="Noto Sans Symbols"/>
              </a:rPr>
              <a:t>convenience</a:t>
            </a:r>
            <a:r>
              <a:rPr lang="el-GR" sz="2200" b="1" dirty="0">
                <a:solidFill>
                  <a:srgbClr val="000000"/>
                </a:solidFill>
                <a:latin typeface="Noto Sans Symbols"/>
              </a:rPr>
              <a:t> </a:t>
            </a:r>
            <a:r>
              <a:rPr lang="el-GR" sz="2200" b="1" dirty="0" err="1">
                <a:solidFill>
                  <a:srgbClr val="000000"/>
                </a:solidFill>
                <a:latin typeface="Noto Sans Symbols"/>
              </a:rPr>
              <a:t>sampling</a:t>
            </a:r>
            <a:r>
              <a:rPr lang="el-GR" sz="2200" b="1" dirty="0">
                <a:solidFill>
                  <a:srgbClr val="000000"/>
                </a:solidFill>
                <a:latin typeface="Noto Sans Symbols"/>
              </a:rPr>
              <a:t>), το δείγμα αποτελείται από αυτούς που 	είναι διαθέσιμοι εκείνη τη χρονική στιγμή που γίνεται η έρευνα</a:t>
            </a:r>
          </a:p>
          <a:p>
            <a:pPr>
              <a:buFont typeface="Wingdings" panose="05000000000000000000" pitchFamily="2" charset="2"/>
              <a:buChar char="ü"/>
            </a:pPr>
            <a:r>
              <a:rPr lang="el-GR" sz="2200" b="1" dirty="0">
                <a:solidFill>
                  <a:srgbClr val="000000"/>
                </a:solidFill>
                <a:latin typeface="Noto Sans Symbols"/>
              </a:rPr>
              <a:t>σκοπιμότητας (</a:t>
            </a:r>
            <a:r>
              <a:rPr lang="el-GR" sz="2200" b="1" dirty="0" err="1">
                <a:solidFill>
                  <a:srgbClr val="000000"/>
                </a:solidFill>
                <a:latin typeface="Noto Sans Symbols"/>
              </a:rPr>
              <a:t>purposive</a:t>
            </a:r>
            <a:r>
              <a:rPr lang="el-GR" sz="2200" b="1" dirty="0">
                <a:solidFill>
                  <a:srgbClr val="000000"/>
                </a:solidFill>
                <a:latin typeface="Noto Sans Symbols"/>
              </a:rPr>
              <a:t> </a:t>
            </a:r>
            <a:r>
              <a:rPr lang="el-GR" sz="2200" b="1" dirty="0" err="1">
                <a:solidFill>
                  <a:srgbClr val="000000"/>
                </a:solidFill>
                <a:latin typeface="Noto Sans Symbols"/>
              </a:rPr>
              <a:t>sampling</a:t>
            </a:r>
            <a:r>
              <a:rPr lang="el-GR" sz="2200" b="1" dirty="0">
                <a:solidFill>
                  <a:srgbClr val="000000"/>
                </a:solidFill>
                <a:latin typeface="Noto Sans Symbols"/>
              </a:rPr>
              <a:t>), ο ερευνητής επιλέγει όσους θεωρεί πως ανταποκρίνονται σε 	προκαθορισμένο προφίλ, π.χ. γυναίκες 40 ετών που </a:t>
            </a:r>
            <a:r>
              <a:rPr lang="el-GR" sz="2200" b="1" dirty="0" err="1">
                <a:solidFill>
                  <a:srgbClr val="000000"/>
                </a:solidFill>
                <a:latin typeface="Noto Sans Symbols"/>
              </a:rPr>
              <a:t>βρισκονται</a:t>
            </a:r>
            <a:r>
              <a:rPr lang="el-GR" sz="2200" b="1" dirty="0">
                <a:solidFill>
                  <a:srgbClr val="000000"/>
                </a:solidFill>
                <a:latin typeface="Noto Sans Symbols"/>
              </a:rPr>
              <a:t> στο Γραφείο Ευρέσεως Εργασίας την συγκεκριμένη ημέρα, κλπ. </a:t>
            </a:r>
          </a:p>
          <a:p>
            <a:pPr>
              <a:buFont typeface="Wingdings" panose="05000000000000000000" pitchFamily="2" charset="2"/>
              <a:buChar char="ü"/>
            </a:pPr>
            <a:r>
              <a:rPr lang="el-GR" sz="2200" b="1" dirty="0">
                <a:solidFill>
                  <a:srgbClr val="000000"/>
                </a:solidFill>
                <a:latin typeface="Noto Sans Symbols"/>
              </a:rPr>
              <a:t>δειγματοληψία αναλογίας (</a:t>
            </a:r>
            <a:r>
              <a:rPr lang="el-GR" sz="2200" b="1" dirty="0" err="1">
                <a:solidFill>
                  <a:srgbClr val="000000"/>
                </a:solidFill>
                <a:latin typeface="Noto Sans Symbols"/>
              </a:rPr>
              <a:t>quota</a:t>
            </a:r>
            <a:r>
              <a:rPr lang="el-GR" sz="2200" b="1" dirty="0">
                <a:solidFill>
                  <a:srgbClr val="000000"/>
                </a:solidFill>
                <a:latin typeface="Noto Sans Symbols"/>
              </a:rPr>
              <a:t> </a:t>
            </a:r>
            <a:r>
              <a:rPr lang="el-GR" sz="2200" b="1" dirty="0" err="1">
                <a:solidFill>
                  <a:srgbClr val="000000"/>
                </a:solidFill>
                <a:latin typeface="Noto Sans Symbols"/>
              </a:rPr>
              <a:t>sampling</a:t>
            </a:r>
            <a:r>
              <a:rPr lang="el-GR" sz="2200" b="1" dirty="0">
                <a:solidFill>
                  <a:srgbClr val="000000"/>
                </a:solidFill>
                <a:latin typeface="Noto Sans Symbols"/>
              </a:rPr>
              <a:t>), δείγμα που αντανακλά την δημογραφική δομή του πληθυσμού ως προς ένα ή περισσότερα χαρακτηριστικά</a:t>
            </a:r>
          </a:p>
          <a:p>
            <a:pPr>
              <a:buFont typeface="Wingdings" panose="05000000000000000000" pitchFamily="2" charset="2"/>
              <a:buChar char="ü"/>
            </a:pPr>
            <a:r>
              <a:rPr lang="el-GR" sz="2200" b="1" dirty="0">
                <a:solidFill>
                  <a:srgbClr val="000000"/>
                </a:solidFill>
                <a:latin typeface="Noto Sans Symbols"/>
              </a:rPr>
              <a:t>δειγματοληψία χιονοστιβάδας (</a:t>
            </a:r>
            <a:r>
              <a:rPr lang="el-GR" sz="2200" b="1" dirty="0" err="1">
                <a:solidFill>
                  <a:srgbClr val="000000"/>
                </a:solidFill>
                <a:latin typeface="Noto Sans Symbols"/>
              </a:rPr>
              <a:t>Snowball</a:t>
            </a:r>
            <a:r>
              <a:rPr lang="el-GR" sz="2200" b="1" dirty="0">
                <a:solidFill>
                  <a:srgbClr val="000000"/>
                </a:solidFill>
                <a:latin typeface="Noto Sans Symbols"/>
              </a:rPr>
              <a:t> </a:t>
            </a:r>
            <a:r>
              <a:rPr lang="el-GR" sz="2200" b="1" dirty="0" err="1">
                <a:solidFill>
                  <a:srgbClr val="000000"/>
                </a:solidFill>
                <a:latin typeface="Noto Sans Symbols"/>
              </a:rPr>
              <a:t>Sampling</a:t>
            </a:r>
            <a:r>
              <a:rPr lang="el-GR" sz="2200" b="1" dirty="0">
                <a:solidFill>
                  <a:srgbClr val="000000"/>
                </a:solidFill>
                <a:latin typeface="Noto Sans Symbols"/>
              </a:rPr>
              <a:t>),αρχική επιλογή ενός δείγματος με </a:t>
            </a:r>
            <a:r>
              <a:rPr lang="el-GR" sz="2200" b="1" dirty="0" err="1">
                <a:solidFill>
                  <a:srgbClr val="000000"/>
                </a:solidFill>
                <a:latin typeface="Noto Sans Symbols"/>
              </a:rPr>
              <a:t>πιθανοθεωρητική</a:t>
            </a:r>
            <a:r>
              <a:rPr lang="el-GR" sz="2200" b="1" dirty="0">
                <a:solidFill>
                  <a:srgbClr val="000000"/>
                </a:solidFill>
                <a:latin typeface="Noto Sans Symbols"/>
              </a:rPr>
              <a:t> μέθοδο και σε δεύτερο στάδιο συνέχιση της δειγματοληψίας από φίλο σε φίλο, από γείτονα σε γείτονα κλπ..</a:t>
            </a:r>
          </a:p>
          <a:p>
            <a:endParaRPr lang="el-GR" dirty="0"/>
          </a:p>
        </p:txBody>
      </p:sp>
    </p:spTree>
    <p:extLst>
      <p:ext uri="{BB962C8B-B14F-4D97-AF65-F5344CB8AC3E}">
        <p14:creationId xmlns:p14="http://schemas.microsoft.com/office/powerpoint/2010/main" val="153279086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1CEAAA-D3E8-73D0-B3E1-FE4C9B16A1E1}"/>
              </a:ext>
            </a:extLst>
          </p:cNvPr>
          <p:cNvSpPr>
            <a:spLocks noGrp="1"/>
          </p:cNvSpPr>
          <p:nvPr>
            <p:ph type="title"/>
          </p:nvPr>
        </p:nvSpPr>
        <p:spPr>
          <a:xfrm>
            <a:off x="677334" y="309716"/>
            <a:ext cx="8596668" cy="648929"/>
          </a:xfrm>
        </p:spPr>
        <p:txBody>
          <a:bodyPr rtlCol="0">
            <a:normAutofit/>
          </a:bodyPr>
          <a:lstStyle/>
          <a:p>
            <a:pPr eaLnBrk="1" fontAlgn="auto" hangingPunct="1">
              <a:spcAft>
                <a:spcPts val="0"/>
              </a:spcAft>
              <a:defRPr/>
            </a:pPr>
            <a:r>
              <a:rPr lang="el-GR" sz="2800" b="1" dirty="0">
                <a:solidFill>
                  <a:schemeClr val="accent2"/>
                </a:solidFill>
                <a:latin typeface="+mn-lt"/>
                <a:ea typeface="+mn-ea"/>
                <a:cs typeface="+mn-cs"/>
              </a:rPr>
              <a:t>ΤΟ ΕΡΓΑΛΕΙΟ ΤΗΣ ΕΡΕΥΝΑΣ</a:t>
            </a:r>
          </a:p>
        </p:txBody>
      </p:sp>
      <p:sp>
        <p:nvSpPr>
          <p:cNvPr id="52227" name="Content Placeholder 2">
            <a:extLst>
              <a:ext uri="{FF2B5EF4-FFF2-40B4-BE49-F238E27FC236}">
                <a16:creationId xmlns:a16="http://schemas.microsoft.com/office/drawing/2014/main" id="{E45D1ABB-7455-986A-D143-F195FB2C085B}"/>
              </a:ext>
            </a:extLst>
          </p:cNvPr>
          <p:cNvSpPr>
            <a:spLocks noGrp="1"/>
          </p:cNvSpPr>
          <p:nvPr>
            <p:ph idx="1"/>
          </p:nvPr>
        </p:nvSpPr>
        <p:spPr>
          <a:xfrm>
            <a:off x="390832" y="958644"/>
            <a:ext cx="9874045" cy="5899355"/>
          </a:xfrm>
        </p:spPr>
        <p:txBody>
          <a:bodyPr>
            <a:normAutofit lnSpcReduction="10000"/>
          </a:bodyPr>
          <a:lstStyle/>
          <a:p>
            <a:pPr marL="0" indent="0" eaLnBrk="1" hangingPunct="1">
              <a:buNone/>
            </a:pPr>
            <a:r>
              <a:rPr lang="el-GR" sz="2000" b="1" dirty="0">
                <a:solidFill>
                  <a:srgbClr val="FF0000"/>
                </a:solidFill>
                <a:latin typeface="Noto Sans Symbols"/>
              </a:rPr>
              <a:t>ΤΟ ΕΡΩΤΗΜΑΤΟΛΟΓΙΟ (ΔΟΜΗΜΕΝΟ ή ΗΜΙΔΟΜΗΜΕΝΟ)</a:t>
            </a:r>
          </a:p>
          <a:p>
            <a:pPr marL="0" indent="0" algn="just" eaLnBrk="1" hangingPunct="1">
              <a:buNone/>
            </a:pPr>
            <a:r>
              <a:rPr lang="el-GR" sz="2000" b="1" dirty="0">
                <a:solidFill>
                  <a:srgbClr val="000000"/>
                </a:solidFill>
                <a:latin typeface="Noto Sans Symbols"/>
              </a:rPr>
              <a:t>Το δομημένο ερωτηματολόγιο περιλαμβάνει ερωτήσεις κλειστού τύπου, πολλαπλών επιλογών ή απαντήσεων με ΝΑΙ ή ΌΧΙ. Διαβαθμίσεις </a:t>
            </a:r>
            <a:r>
              <a:rPr lang="el-GR" sz="2000" b="1" dirty="0" err="1">
                <a:solidFill>
                  <a:srgbClr val="000000"/>
                </a:solidFill>
                <a:latin typeface="Noto Sans Symbols"/>
              </a:rPr>
              <a:t>πενταβάθμιας</a:t>
            </a:r>
            <a:r>
              <a:rPr lang="el-GR" sz="2000" b="1" dirty="0">
                <a:solidFill>
                  <a:srgbClr val="000000"/>
                </a:solidFill>
                <a:latin typeface="Noto Sans Symbols"/>
              </a:rPr>
              <a:t> ή </a:t>
            </a:r>
            <a:r>
              <a:rPr lang="el-GR" sz="2000" b="1" dirty="0" err="1">
                <a:solidFill>
                  <a:srgbClr val="000000"/>
                </a:solidFill>
                <a:latin typeface="Noto Sans Symbols"/>
              </a:rPr>
              <a:t>επταβάθμιας</a:t>
            </a:r>
            <a:r>
              <a:rPr lang="el-GR" sz="2000" b="1" dirty="0">
                <a:solidFill>
                  <a:srgbClr val="000000"/>
                </a:solidFill>
                <a:latin typeface="Noto Sans Symbols"/>
              </a:rPr>
              <a:t> κλίμακας </a:t>
            </a:r>
            <a:r>
              <a:rPr lang="en-GB" sz="2000" b="1" dirty="0">
                <a:solidFill>
                  <a:srgbClr val="000000"/>
                </a:solidFill>
                <a:latin typeface="Noto Sans Symbols"/>
              </a:rPr>
              <a:t>LIKERT </a:t>
            </a:r>
            <a:r>
              <a:rPr lang="el-GR" sz="2000" b="1" dirty="0">
                <a:solidFill>
                  <a:srgbClr val="000000"/>
                </a:solidFill>
                <a:latin typeface="Noto Sans Symbols"/>
              </a:rPr>
              <a:t>μπορούν να αξιοποιηθούν από τον ερευνητή ή ταξινομήσεις. </a:t>
            </a:r>
          </a:p>
          <a:p>
            <a:pPr marL="0" indent="0" algn="just" eaLnBrk="1" hangingPunct="1">
              <a:buNone/>
            </a:pPr>
            <a:r>
              <a:rPr lang="el-GR" sz="2000" b="1" dirty="0">
                <a:solidFill>
                  <a:srgbClr val="000000"/>
                </a:solidFill>
                <a:latin typeface="Noto Sans Symbols"/>
              </a:rPr>
              <a:t>Το </a:t>
            </a:r>
            <a:r>
              <a:rPr lang="el-GR" sz="2000" b="1" dirty="0" err="1">
                <a:solidFill>
                  <a:srgbClr val="000000"/>
                </a:solidFill>
                <a:latin typeface="Noto Sans Symbols"/>
              </a:rPr>
              <a:t>ημιδομιμένο</a:t>
            </a:r>
            <a:r>
              <a:rPr lang="el-GR" sz="2000" b="1" dirty="0">
                <a:solidFill>
                  <a:srgbClr val="000000"/>
                </a:solidFill>
                <a:latin typeface="Noto Sans Symbols"/>
              </a:rPr>
              <a:t> συνδυάζει ανοικτές και κλειστές ερωτήσεις. Στις ερωτήσεις ανοιχτού τύπου ο ερωτώμενος καλείται να εκθέσει τις προσωπικές του απόψεις.</a:t>
            </a:r>
          </a:p>
          <a:p>
            <a:pPr marL="0" indent="0" algn="just" eaLnBrk="1" hangingPunct="1">
              <a:buNone/>
            </a:pPr>
            <a:r>
              <a:rPr lang="el-GR" sz="2000" b="1" dirty="0">
                <a:solidFill>
                  <a:srgbClr val="FF0000"/>
                </a:solidFill>
                <a:latin typeface="Noto Sans Symbols"/>
              </a:rPr>
              <a:t> Η ΣΥΝΕΝΤΕΥΞΗ </a:t>
            </a:r>
          </a:p>
          <a:p>
            <a:pPr marL="0" indent="0" algn="just" eaLnBrk="1" hangingPunct="1">
              <a:buNone/>
            </a:pPr>
            <a:r>
              <a:rPr lang="el-GR" sz="2000" b="1" dirty="0">
                <a:solidFill>
                  <a:srgbClr val="000000"/>
                </a:solidFill>
                <a:latin typeface="Noto Sans Symbols"/>
              </a:rPr>
              <a:t>Η Συνέντευξη είναι το εργαλείο που επιτρέπει την συλλογή στοιχείων μέσω της άμεσης λεκτικής επικοινωνίας και αλληλεπίδρασης του ερευνητή με τον συνεντευξιαζόμενο. Επιτρέπει επίσης στον ερευνητή να αξιοποιήσει πλήρως τις απαντήσεις του ερωτώμενου, να θέσει διευκρινιστικές ερωτήσεις και να ανασύρει επιπρόσθετες απαντήσεις, να διερευνήσει θέματα που δεν είχαν εκ των προτέρων καθοριστεί. Η συνέντευξη, μπορεί να είναι περισσότερο ή λιγότερο κατευθυνόμενη από το πρόσωπο που παίρνει τη συνέντευξη, να είναι ανοιχτή ή κλειστή, μη-δομημένη (ελεύθερη) ή δομημένη.</a:t>
            </a:r>
          </a:p>
          <a:p>
            <a:pPr marL="0" indent="0" algn="just" eaLnBrk="1" hangingPunct="1">
              <a:buNone/>
            </a:pPr>
            <a:r>
              <a:rPr lang="el-GR" sz="2100" b="1" dirty="0">
                <a:solidFill>
                  <a:srgbClr val="FF0000"/>
                </a:solidFill>
                <a:latin typeface="Noto Sans Symbols"/>
              </a:rPr>
              <a:t>Η </a:t>
            </a:r>
            <a:r>
              <a:rPr lang="el-GR" sz="2100" b="1" dirty="0" err="1">
                <a:solidFill>
                  <a:srgbClr val="FF0000"/>
                </a:solidFill>
                <a:latin typeface="Noto Sans Symbols"/>
              </a:rPr>
              <a:t>τριγωνοποίηση</a:t>
            </a:r>
            <a:r>
              <a:rPr lang="el-GR" sz="2100" b="1" dirty="0">
                <a:solidFill>
                  <a:srgbClr val="000000"/>
                </a:solidFill>
                <a:latin typeface="Noto Sans Symbols"/>
              </a:rPr>
              <a:t>, αφορά τη χρήση περισσότερων της μιας ερευνητικής μεθόδου με στόχο την ενίσχυση της εγκυρότητας των ερευνητικών δεδομένων που προκύπτουν από αυτήν</a:t>
            </a:r>
            <a:endParaRPr lang="el-GR" altLang="en-US" sz="2100" b="1" dirty="0">
              <a:solidFill>
                <a:srgbClr val="000000"/>
              </a:solidFill>
              <a:latin typeface="Noto Sans Symbols"/>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A20796C-6A7A-1857-83BE-C0C38E64BF39}"/>
              </a:ext>
            </a:extLst>
          </p:cNvPr>
          <p:cNvSpPr>
            <a:spLocks noGrp="1"/>
          </p:cNvSpPr>
          <p:nvPr>
            <p:ph type="title"/>
          </p:nvPr>
        </p:nvSpPr>
        <p:spPr>
          <a:xfrm>
            <a:off x="331839" y="73743"/>
            <a:ext cx="8942163" cy="742896"/>
          </a:xfrm>
        </p:spPr>
        <p:txBody>
          <a:bodyPr>
            <a:normAutofit/>
          </a:bodyPr>
          <a:lstStyle/>
          <a:p>
            <a:r>
              <a:rPr lang="el-GR" sz="2800" b="1" dirty="0">
                <a:solidFill>
                  <a:schemeClr val="accent2"/>
                </a:solidFill>
                <a:latin typeface="+mn-lt"/>
                <a:ea typeface="+mn-ea"/>
                <a:cs typeface="+mn-cs"/>
              </a:rPr>
              <a:t>ΔΟΜΗΜΕΝΗ ΚΑΙ ΗΜΙΔΟΜΗΜΕΝΗ ΣΥΝΕΝΤΕΥΞΗ</a:t>
            </a:r>
          </a:p>
        </p:txBody>
      </p:sp>
      <p:sp>
        <p:nvSpPr>
          <p:cNvPr id="3" name="Θέση περιεχομένου 2">
            <a:extLst>
              <a:ext uri="{FF2B5EF4-FFF2-40B4-BE49-F238E27FC236}">
                <a16:creationId xmlns:a16="http://schemas.microsoft.com/office/drawing/2014/main" id="{F91ACA67-7143-449C-8895-49A97F3E54AE}"/>
              </a:ext>
            </a:extLst>
          </p:cNvPr>
          <p:cNvSpPr>
            <a:spLocks noGrp="1"/>
          </p:cNvSpPr>
          <p:nvPr>
            <p:ph idx="1"/>
          </p:nvPr>
        </p:nvSpPr>
        <p:spPr>
          <a:xfrm>
            <a:off x="147484" y="914400"/>
            <a:ext cx="9615947" cy="5501147"/>
          </a:xfrm>
        </p:spPr>
        <p:txBody>
          <a:bodyPr/>
          <a:lstStyle/>
          <a:p>
            <a:pPr>
              <a:defRPr/>
            </a:pPr>
            <a:r>
              <a:rPr lang="el-GR" sz="2000" b="1" dirty="0">
                <a:solidFill>
                  <a:srgbClr val="000000"/>
                </a:solidFill>
                <a:latin typeface="Noto Sans Symbols"/>
              </a:rPr>
              <a:t>Για τις δομημένες συνεντεύξεις, χρειάζεται προετοιμασία των ερωτήσεων και Οδηγός συνέντευξης ώστε οι ίδιες ερωτήσεις να τίθενται σε όλους τους ερωτώμενους.</a:t>
            </a:r>
          </a:p>
          <a:p>
            <a:pPr>
              <a:defRPr/>
            </a:pPr>
            <a:r>
              <a:rPr lang="el-GR" sz="2000" b="1" dirty="0">
                <a:solidFill>
                  <a:srgbClr val="000000"/>
                </a:solidFill>
                <a:latin typeface="Noto Sans Symbols"/>
              </a:rPr>
              <a:t>Στις ανοικτές ερωτήσεις, μπορεί να ζητούνται από τον ερευνητή διευκρινήσεις, παράφραση (π.χ. αυτό που νομίζω ότι είπατε είναι…, ή αυτό που κατάλαβα είναι…)</a:t>
            </a:r>
          </a:p>
          <a:p>
            <a:pPr algn="just">
              <a:defRPr/>
            </a:pPr>
            <a:r>
              <a:rPr lang="el-GR" sz="2000" b="1" dirty="0">
                <a:solidFill>
                  <a:srgbClr val="000000"/>
                </a:solidFill>
                <a:latin typeface="Noto Sans Symbols"/>
              </a:rPr>
              <a:t>Στις κλειστές ερωτήσεις, ο ερευνητής δεν επεμβαίνει, ο ερωτώμενος έχει εναλλακτικές τις οποίες επιλέγει. Αξιοποιείται η κλίμακα </a:t>
            </a:r>
            <a:r>
              <a:rPr lang="en-US" sz="2000" b="1" dirty="0">
                <a:solidFill>
                  <a:srgbClr val="000000"/>
                </a:solidFill>
                <a:latin typeface="Noto Sans Symbols"/>
              </a:rPr>
              <a:t>Likert</a:t>
            </a:r>
            <a:r>
              <a:rPr lang="el-GR" sz="2000" b="1" dirty="0">
                <a:solidFill>
                  <a:srgbClr val="000000"/>
                </a:solidFill>
                <a:latin typeface="Noto Sans Symbols"/>
              </a:rPr>
              <a:t>, ήτοι,</a:t>
            </a:r>
          </a:p>
          <a:p>
            <a:pPr algn="just">
              <a:defRPr/>
            </a:pPr>
            <a:r>
              <a:rPr lang="en-US" sz="2000" b="1" dirty="0">
                <a:solidFill>
                  <a:srgbClr val="000000"/>
                </a:solidFill>
                <a:latin typeface="Noto Sans Symbols"/>
              </a:rPr>
              <a:t> </a:t>
            </a:r>
            <a:r>
              <a:rPr lang="en-US" sz="2000" b="1" i="1" dirty="0">
                <a:solidFill>
                  <a:srgbClr val="000000"/>
                </a:solidFill>
                <a:latin typeface="Noto Sans Symbols"/>
              </a:rPr>
              <a:t>- </a:t>
            </a:r>
            <a:r>
              <a:rPr lang="el-GR" sz="2000" b="1" i="1" dirty="0">
                <a:solidFill>
                  <a:srgbClr val="000000"/>
                </a:solidFill>
                <a:latin typeface="Noto Sans Symbols"/>
              </a:rPr>
              <a:t>(α) «Διαφωνώ», «Μάλλον διαφωνώ», «Ούτε συμφωνώ ούτε διαφωνώ», «Μάλλον συμφωνώ», «Συμφωνώ» ή </a:t>
            </a:r>
          </a:p>
          <a:p>
            <a:pPr algn="just">
              <a:defRPr/>
            </a:pPr>
            <a:r>
              <a:rPr lang="el-GR" sz="2000" b="1" i="1" dirty="0">
                <a:solidFill>
                  <a:srgbClr val="000000"/>
                </a:solidFill>
                <a:latin typeface="Noto Sans Symbols"/>
              </a:rPr>
              <a:t>- (β) «Καθόλου ικανοποιητικά», «Λίγο ικανοποιητικά», «Μέτρια ικανοποιητικά», «Πολύ ικανοποιητικά», «Πλήρως ικανοποιητικά». </a:t>
            </a:r>
          </a:p>
          <a:p>
            <a:pPr algn="just">
              <a:defRPr/>
            </a:pPr>
            <a:r>
              <a:rPr lang="el-GR" sz="2000" b="1" dirty="0">
                <a:solidFill>
                  <a:srgbClr val="000000"/>
                </a:solidFill>
                <a:latin typeface="Noto Sans Symbols"/>
              </a:rPr>
              <a:t>Ο ερωτώμενος καλείται να σημειώσει το βαθμό συμφωνίας ή διαφωνίας του με την εκάστοτε πρόταση.</a:t>
            </a:r>
          </a:p>
          <a:p>
            <a:endParaRPr lang="el-GR" dirty="0"/>
          </a:p>
        </p:txBody>
      </p:sp>
    </p:spTree>
    <p:extLst>
      <p:ext uri="{BB962C8B-B14F-4D97-AF65-F5344CB8AC3E}">
        <p14:creationId xmlns:p14="http://schemas.microsoft.com/office/powerpoint/2010/main" val="324959880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2AB38AE-7AA0-77D1-92B2-D68E44A13820}"/>
              </a:ext>
            </a:extLst>
          </p:cNvPr>
          <p:cNvSpPr>
            <a:spLocks noGrp="1"/>
          </p:cNvSpPr>
          <p:nvPr>
            <p:ph type="title"/>
          </p:nvPr>
        </p:nvSpPr>
        <p:spPr>
          <a:xfrm>
            <a:off x="677334" y="486697"/>
            <a:ext cx="8596668" cy="641555"/>
          </a:xfrm>
        </p:spPr>
        <p:txBody>
          <a:bodyPr/>
          <a:lstStyle/>
          <a:p>
            <a:r>
              <a:rPr lang="el-GR" sz="2800" b="1" dirty="0">
                <a:solidFill>
                  <a:schemeClr val="accent2"/>
                </a:solidFill>
                <a:latin typeface="+mn-lt"/>
                <a:ea typeface="+mn-ea"/>
                <a:cs typeface="+mn-cs"/>
              </a:rPr>
              <a:t>ΣΧΕΔΙΑΣΜΟΣ ΕΡΩΤΗΜΑΤΟΛΟΓΙΟΥ</a:t>
            </a:r>
          </a:p>
        </p:txBody>
      </p:sp>
      <p:sp>
        <p:nvSpPr>
          <p:cNvPr id="3" name="Θέση περιεχομένου 2">
            <a:extLst>
              <a:ext uri="{FF2B5EF4-FFF2-40B4-BE49-F238E27FC236}">
                <a16:creationId xmlns:a16="http://schemas.microsoft.com/office/drawing/2014/main" id="{2FBA4449-1724-66A4-F4BC-535A81944127}"/>
              </a:ext>
            </a:extLst>
          </p:cNvPr>
          <p:cNvSpPr>
            <a:spLocks noGrp="1"/>
          </p:cNvSpPr>
          <p:nvPr>
            <p:ph idx="1"/>
          </p:nvPr>
        </p:nvSpPr>
        <p:spPr>
          <a:xfrm>
            <a:off x="677333" y="1297858"/>
            <a:ext cx="9115595" cy="5073445"/>
          </a:xfrm>
        </p:spPr>
        <p:txBody>
          <a:bodyPr>
            <a:normAutofit fontScale="70000" lnSpcReduction="20000"/>
          </a:bodyPr>
          <a:lstStyle/>
          <a:p>
            <a:pPr algn="just">
              <a:lnSpc>
                <a:spcPct val="107000"/>
              </a:lnSpc>
              <a:spcAft>
                <a:spcPts val="800"/>
              </a:spcAft>
              <a:buNone/>
            </a:pPr>
            <a:r>
              <a:rPr lang="el-GR" sz="3200" b="1" dirty="0">
                <a:solidFill>
                  <a:srgbClr val="000000"/>
                </a:solidFill>
                <a:latin typeface="Noto Sans Symbols"/>
              </a:rPr>
              <a:t>Για τον σχεδιασμό του ερωτηματολογίου ο ερευνητής χρειάζεται να ακολουθήσει συγκεκριμένα βήματα ώστε αυτό να είναι αποτελεσματικό και κατανοητό:</a:t>
            </a:r>
          </a:p>
          <a:p>
            <a:pPr algn="just">
              <a:lnSpc>
                <a:spcPct val="107000"/>
              </a:lnSpc>
              <a:spcAft>
                <a:spcPts val="800"/>
              </a:spcAft>
            </a:pPr>
            <a:r>
              <a:rPr lang="el-GR" sz="3200" b="1" dirty="0">
                <a:solidFill>
                  <a:srgbClr val="000000"/>
                </a:solidFill>
                <a:latin typeface="Noto Sans Symbols"/>
              </a:rPr>
              <a:t>1η ενότητα ερωτηματολογίου: Δημογραφικά στοιχεία, φύλο, εκπαιδευτικό υπόβαθρο, κλπ.</a:t>
            </a:r>
          </a:p>
          <a:p>
            <a:pPr algn="just">
              <a:lnSpc>
                <a:spcPct val="107000"/>
              </a:lnSpc>
              <a:spcAft>
                <a:spcPts val="800"/>
              </a:spcAft>
            </a:pPr>
            <a:r>
              <a:rPr lang="el-GR" sz="3200" b="1" dirty="0">
                <a:solidFill>
                  <a:srgbClr val="000000"/>
                </a:solidFill>
                <a:latin typeface="Noto Sans Symbols"/>
              </a:rPr>
              <a:t>2η έως 3η ενότητα: δύο με τρεις ερωτήσεις ανά ερευνητικό ερώτημα λαμβάνοντας υπόψη τα ιδιαίτερα χαρακτηριστικά των ερωτώμενων. </a:t>
            </a:r>
          </a:p>
          <a:p>
            <a:pPr algn="just">
              <a:lnSpc>
                <a:spcPct val="107000"/>
              </a:lnSpc>
              <a:spcAft>
                <a:spcPts val="800"/>
              </a:spcAft>
              <a:buNone/>
            </a:pPr>
            <a:r>
              <a:rPr lang="el-GR" sz="3200" b="1" dirty="0">
                <a:solidFill>
                  <a:srgbClr val="000000"/>
                </a:solidFill>
                <a:latin typeface="Noto Sans Symbols"/>
              </a:rPr>
              <a:t>Οι ερωτήσεις να είναι κατανοητές, σαφείς και να μην δυσκολεύουν τον ερωτώμενο στην κατανόησή τους. Ο ερευνητής δεν εξετάζει τον ερωτώμενο για να διαπιστώσει εάν γνωρίζει ορισμένα θέματα αλλά κυρίως διερευνά την στάση του απέναντι στο εξεταζόμενο θέμα και τις εφαρμοζόμενες πρακτικές.</a:t>
            </a:r>
          </a:p>
          <a:p>
            <a:pPr>
              <a:lnSpc>
                <a:spcPct val="107000"/>
              </a:lnSpc>
              <a:spcAft>
                <a:spcPts val="800"/>
              </a:spcAft>
            </a:pPr>
            <a:endParaRPr lang="el-GR" sz="3400" b="1" dirty="0">
              <a:solidFill>
                <a:srgbClr val="000000"/>
              </a:solidFill>
              <a:latin typeface="Noto Sans Symbols"/>
            </a:endParaRPr>
          </a:p>
          <a:p>
            <a:endParaRPr lang="el-GR" dirty="0"/>
          </a:p>
        </p:txBody>
      </p:sp>
    </p:spTree>
    <p:extLst>
      <p:ext uri="{BB962C8B-B14F-4D97-AF65-F5344CB8AC3E}">
        <p14:creationId xmlns:p14="http://schemas.microsoft.com/office/powerpoint/2010/main" val="162245155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a:extLst>
            <a:ext uri="{FF2B5EF4-FFF2-40B4-BE49-F238E27FC236}">
              <a16:creationId xmlns:a16="http://schemas.microsoft.com/office/drawing/2014/main" id="{999B45EA-0808-7D83-9C1E-09D3E225B6A7}"/>
            </a:ext>
          </a:extLst>
        </p:cNvPr>
        <p:cNvGrpSpPr/>
        <p:nvPr/>
      </p:nvGrpSpPr>
      <p:grpSpPr>
        <a:xfrm>
          <a:off x="0" y="0"/>
          <a:ext cx="0" cy="0"/>
          <a:chOff x="0" y="0"/>
          <a:chExt cx="0" cy="0"/>
        </a:xfrm>
      </p:grpSpPr>
      <p:sp>
        <p:nvSpPr>
          <p:cNvPr id="2" name="Τίτλος 1">
            <a:extLst>
              <a:ext uri="{FF2B5EF4-FFF2-40B4-BE49-F238E27FC236}">
                <a16:creationId xmlns:a16="http://schemas.microsoft.com/office/drawing/2014/main" id="{E3E47CA0-58A0-2ACE-9376-9878D1C2FEE1}"/>
              </a:ext>
            </a:extLst>
          </p:cNvPr>
          <p:cNvSpPr>
            <a:spLocks noGrp="1"/>
          </p:cNvSpPr>
          <p:nvPr>
            <p:ph type="title"/>
          </p:nvPr>
        </p:nvSpPr>
        <p:spPr>
          <a:xfrm>
            <a:off x="604684" y="191730"/>
            <a:ext cx="8669318" cy="604683"/>
          </a:xfrm>
        </p:spPr>
        <p:txBody>
          <a:bodyPr/>
          <a:lstStyle/>
          <a:p>
            <a:r>
              <a:rPr lang="el-GR" sz="2800" b="1" dirty="0">
                <a:solidFill>
                  <a:schemeClr val="accent2"/>
                </a:solidFill>
                <a:latin typeface="+mn-lt"/>
                <a:ea typeface="+mn-ea"/>
                <a:cs typeface="+mn-cs"/>
              </a:rPr>
              <a:t>ΣΥΛΛΟΓΗ ΔΕΔΟΜΕΝΩΝ</a:t>
            </a:r>
          </a:p>
        </p:txBody>
      </p:sp>
      <p:sp>
        <p:nvSpPr>
          <p:cNvPr id="3" name="Θέση περιεχομένου 2">
            <a:extLst>
              <a:ext uri="{FF2B5EF4-FFF2-40B4-BE49-F238E27FC236}">
                <a16:creationId xmlns:a16="http://schemas.microsoft.com/office/drawing/2014/main" id="{9D0D12B3-F9A7-8A99-C29A-967B8E4AFB96}"/>
              </a:ext>
            </a:extLst>
          </p:cNvPr>
          <p:cNvSpPr>
            <a:spLocks noGrp="1"/>
          </p:cNvSpPr>
          <p:nvPr>
            <p:ph idx="1"/>
          </p:nvPr>
        </p:nvSpPr>
        <p:spPr>
          <a:xfrm>
            <a:off x="243349" y="671052"/>
            <a:ext cx="9940412" cy="6127953"/>
          </a:xfrm>
        </p:spPr>
        <p:txBody>
          <a:bodyPr>
            <a:normAutofit fontScale="92500" lnSpcReduction="10000"/>
          </a:bodyPr>
          <a:lstStyle/>
          <a:p>
            <a:pPr>
              <a:lnSpc>
                <a:spcPct val="107000"/>
              </a:lnSpc>
              <a:spcAft>
                <a:spcPts val="800"/>
              </a:spcAft>
              <a:buNone/>
            </a:pPr>
            <a:r>
              <a:rPr lang="el-GR" sz="2200" b="1" dirty="0">
                <a:solidFill>
                  <a:srgbClr val="000000"/>
                </a:solidFill>
                <a:latin typeface="Noto Sans Symbols"/>
              </a:rPr>
              <a:t>Όταν ολοκληρωθεί το στάδιο συλλογής δεδομένων, ακολουθεί το βήμα επεξεργασίας και ανάλυσης δεδομένων. </a:t>
            </a:r>
          </a:p>
          <a:p>
            <a:pPr>
              <a:lnSpc>
                <a:spcPct val="107000"/>
              </a:lnSpc>
              <a:spcAft>
                <a:spcPts val="800"/>
              </a:spcAft>
              <a:buNone/>
            </a:pPr>
            <a:r>
              <a:rPr lang="el-GR" sz="2200" b="1" u="sng" dirty="0">
                <a:solidFill>
                  <a:srgbClr val="000000"/>
                </a:solidFill>
                <a:latin typeface="Noto Sans Symbols"/>
              </a:rPr>
              <a:t>Η επεξεργασία περιλαμβάνει τα ακόλουθα βήματα: </a:t>
            </a:r>
          </a:p>
          <a:p>
            <a:pPr>
              <a:lnSpc>
                <a:spcPct val="107000"/>
              </a:lnSpc>
              <a:spcAft>
                <a:spcPts val="800"/>
              </a:spcAft>
            </a:pPr>
            <a:r>
              <a:rPr lang="el-GR" sz="2200" b="1" dirty="0">
                <a:solidFill>
                  <a:srgbClr val="000000"/>
                </a:solidFill>
                <a:latin typeface="Noto Sans Symbols"/>
              </a:rPr>
              <a:t>Έλεγχος (π.χ. % απάντηση, σωστή συμπλήρωση ερωτηματολογίων) </a:t>
            </a:r>
          </a:p>
          <a:p>
            <a:pPr>
              <a:lnSpc>
                <a:spcPct val="107000"/>
              </a:lnSpc>
              <a:spcAft>
                <a:spcPts val="800"/>
              </a:spcAft>
            </a:pPr>
            <a:r>
              <a:rPr lang="el-GR" sz="2200" b="1" dirty="0">
                <a:solidFill>
                  <a:srgbClr val="000000"/>
                </a:solidFill>
                <a:latin typeface="Noto Sans Symbols"/>
              </a:rPr>
              <a:t>Κωδικοποίηση (μετατροπή απαντήσεων σε αριθμούς ή σύμβολα και δημιουργία βάσης δεδομένων, π.χ. SPSS) </a:t>
            </a:r>
          </a:p>
          <a:p>
            <a:pPr>
              <a:lnSpc>
                <a:spcPct val="107000"/>
              </a:lnSpc>
              <a:spcAft>
                <a:spcPts val="800"/>
              </a:spcAft>
            </a:pPr>
            <a:r>
              <a:rPr lang="el-GR" sz="2200" b="1" dirty="0">
                <a:solidFill>
                  <a:srgbClr val="000000"/>
                </a:solidFill>
                <a:latin typeface="Noto Sans Symbols"/>
              </a:rPr>
              <a:t>Επεξεργασία, δηλαδή: Εισαγωγή δεδομένων σε Η/Υ, πίνακες, γραφήματα – ανάλυση.</a:t>
            </a:r>
          </a:p>
          <a:p>
            <a:pPr marL="0" indent="0">
              <a:lnSpc>
                <a:spcPct val="107000"/>
              </a:lnSpc>
              <a:spcAft>
                <a:spcPts val="800"/>
              </a:spcAft>
              <a:buNone/>
            </a:pPr>
            <a:r>
              <a:rPr lang="el-GR" sz="2200" b="1" dirty="0">
                <a:solidFill>
                  <a:srgbClr val="C00000"/>
                </a:solidFill>
                <a:latin typeface="Noto Sans Symbols"/>
              </a:rPr>
              <a:t>Στις περιπτώσεις </a:t>
            </a:r>
            <a:r>
              <a:rPr lang="el-GR" sz="2200" b="1" dirty="0" err="1">
                <a:solidFill>
                  <a:srgbClr val="C00000"/>
                </a:solidFill>
                <a:latin typeface="Noto Sans Symbols"/>
              </a:rPr>
              <a:t>Google</a:t>
            </a:r>
            <a:r>
              <a:rPr lang="el-GR" sz="2200" b="1" dirty="0">
                <a:solidFill>
                  <a:srgbClr val="C00000"/>
                </a:solidFill>
                <a:latin typeface="Noto Sans Symbols"/>
              </a:rPr>
              <a:t> </a:t>
            </a:r>
            <a:r>
              <a:rPr lang="el-GR" sz="2200" b="1" dirty="0" err="1">
                <a:solidFill>
                  <a:srgbClr val="C00000"/>
                </a:solidFill>
                <a:latin typeface="Noto Sans Symbols"/>
              </a:rPr>
              <a:t>Forms</a:t>
            </a:r>
            <a:r>
              <a:rPr lang="el-GR" sz="2200" b="1" dirty="0">
                <a:solidFill>
                  <a:srgbClr val="C00000"/>
                </a:solidFill>
                <a:latin typeface="Noto Sans Symbols"/>
              </a:rPr>
              <a:t> - Διαδικτυακών ερωτηματολογίων </a:t>
            </a:r>
            <a:r>
              <a:rPr lang="el-GR" sz="2200" b="1" dirty="0">
                <a:solidFill>
                  <a:srgbClr val="000000"/>
                </a:solidFill>
                <a:latin typeface="Noto Sans Symbols"/>
              </a:rPr>
              <a:t>η επεξεργασία γίνεται αυτόματα. Μπορεί να απαντηθούν από πολλούς και η  δημιουργία του γίνεται στην διεύθυνση https://forms.google.com ή πατώντας το εικονίδιο δημιουργίας Φόρμας από την οθόνη διαχείρισης του </a:t>
            </a:r>
            <a:r>
              <a:rPr lang="el-GR" sz="2200" b="1" dirty="0" err="1">
                <a:solidFill>
                  <a:srgbClr val="000000"/>
                </a:solidFill>
                <a:latin typeface="Noto Sans Symbols"/>
              </a:rPr>
              <a:t>Google</a:t>
            </a:r>
            <a:r>
              <a:rPr lang="el-GR" sz="2200" b="1" dirty="0">
                <a:solidFill>
                  <a:srgbClr val="000000"/>
                </a:solidFill>
                <a:latin typeface="Noto Sans Symbols"/>
              </a:rPr>
              <a:t> </a:t>
            </a:r>
            <a:r>
              <a:rPr lang="el-GR" sz="2200" b="1" dirty="0" err="1">
                <a:solidFill>
                  <a:srgbClr val="000000"/>
                </a:solidFill>
                <a:latin typeface="Noto Sans Symbols"/>
              </a:rPr>
              <a:t>Drive</a:t>
            </a:r>
            <a:r>
              <a:rPr lang="el-GR" sz="2200" b="1" dirty="0">
                <a:solidFill>
                  <a:srgbClr val="000000"/>
                </a:solidFill>
                <a:latin typeface="Noto Sans Symbols"/>
              </a:rPr>
              <a:t> όπου και εμφανίζεται η οθόνη δημιουργίας της Φόρμας.</a:t>
            </a:r>
          </a:p>
          <a:p>
            <a:pPr marL="0" indent="0">
              <a:lnSpc>
                <a:spcPct val="107000"/>
              </a:lnSpc>
              <a:spcAft>
                <a:spcPts val="800"/>
              </a:spcAft>
              <a:buNone/>
            </a:pPr>
            <a:r>
              <a:rPr lang="el-GR" sz="2200" b="1" dirty="0">
                <a:solidFill>
                  <a:srgbClr val="000000"/>
                </a:solidFill>
                <a:latin typeface="Noto Sans Symbols"/>
              </a:rPr>
              <a:t>Οι απαντήσεις των συμμετεχόντων καταχωρούνται αυτόματα σε ένα Υπολογιστικό Φύλλο (</a:t>
            </a:r>
            <a:r>
              <a:rPr lang="el-GR" sz="2200" b="1" dirty="0" err="1">
                <a:solidFill>
                  <a:srgbClr val="000000"/>
                </a:solidFill>
                <a:latin typeface="Noto Sans Symbols"/>
              </a:rPr>
              <a:t>Sheet</a:t>
            </a:r>
            <a:r>
              <a:rPr lang="el-GR" sz="2200" b="1" dirty="0">
                <a:solidFill>
                  <a:srgbClr val="000000"/>
                </a:solidFill>
                <a:latin typeface="Noto Sans Symbols"/>
              </a:rPr>
              <a:t>), από όπου ο χρήστης μπορεί να τις ταξινομήσει, να τις διαχειριστεί και να τις αναλύσει και να εξάγει τα αποτελέσματα σε διαγράμματα.</a:t>
            </a:r>
          </a:p>
          <a:p>
            <a:pPr marL="0" indent="0">
              <a:lnSpc>
                <a:spcPct val="107000"/>
              </a:lnSpc>
              <a:spcAft>
                <a:spcPts val="800"/>
              </a:spcAft>
              <a:buNone/>
            </a:pPr>
            <a:endParaRPr lang="el-GR" sz="1800" kern="100" dirty="0">
              <a:effectLst/>
              <a:latin typeface="Aptos" panose="020B000402020202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4131255314"/>
      </p:ext>
    </p:extLst>
  </p:cSld>
  <p:clrMapOvr>
    <a:overrideClrMapping bg1="lt1" tx1="dk1" bg2="lt2" tx2="dk2" accent1="accent1" accent2="accent2" accent3="accent3" accent4="accent4" accent5="accent5" accent6="accent6" hlink="hlink" folHlink="folHlink"/>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76B522D-45EC-E322-3717-DE4F25238BCF}"/>
              </a:ext>
            </a:extLst>
          </p:cNvPr>
          <p:cNvSpPr>
            <a:spLocks noGrp="1"/>
          </p:cNvSpPr>
          <p:nvPr>
            <p:ph type="title"/>
          </p:nvPr>
        </p:nvSpPr>
        <p:spPr/>
        <p:txBody>
          <a:bodyPr/>
          <a:lstStyle/>
          <a:p>
            <a:r>
              <a:rPr lang="el-GR" dirty="0"/>
              <a:t>Μαθησιακά αποτελέσματα</a:t>
            </a:r>
          </a:p>
        </p:txBody>
      </p:sp>
      <p:sp>
        <p:nvSpPr>
          <p:cNvPr id="3" name="Θέση περιεχομένου 2">
            <a:extLst>
              <a:ext uri="{FF2B5EF4-FFF2-40B4-BE49-F238E27FC236}">
                <a16:creationId xmlns:a16="http://schemas.microsoft.com/office/drawing/2014/main" id="{242E4C1F-DE04-ACAA-E9BD-624237F589AD}"/>
              </a:ext>
            </a:extLst>
          </p:cNvPr>
          <p:cNvSpPr>
            <a:spLocks noGrp="1"/>
          </p:cNvSpPr>
          <p:nvPr>
            <p:ph idx="1"/>
          </p:nvPr>
        </p:nvSpPr>
        <p:spPr>
          <a:xfrm>
            <a:off x="677333" y="1504336"/>
            <a:ext cx="8968111" cy="4514904"/>
          </a:xfrm>
        </p:spPr>
        <p:txBody>
          <a:bodyPr>
            <a:normAutofit fontScale="77500" lnSpcReduction="20000"/>
          </a:bodyPr>
          <a:lstStyle/>
          <a:p>
            <a:pPr>
              <a:lnSpc>
                <a:spcPct val="107000"/>
              </a:lnSpc>
              <a:spcAft>
                <a:spcPts val="800"/>
              </a:spcAft>
              <a:buNone/>
            </a:pPr>
            <a:r>
              <a:rPr lang="el-GR" sz="2800" b="1" dirty="0">
                <a:solidFill>
                  <a:srgbClr val="000000"/>
                </a:solidFill>
                <a:latin typeface="Noto Sans Symbols"/>
              </a:rPr>
              <a:t>Η εκπαιδευτική ενότητα αποβλέπει στην εξής:</a:t>
            </a:r>
          </a:p>
          <a:p>
            <a:pPr>
              <a:lnSpc>
                <a:spcPct val="107000"/>
              </a:lnSpc>
              <a:spcAft>
                <a:spcPts val="800"/>
              </a:spcAft>
              <a:buFont typeface="Wingdings" panose="05000000000000000000" pitchFamily="2" charset="2"/>
              <a:buChar char="Ø"/>
            </a:pPr>
            <a:r>
              <a:rPr lang="el-GR" sz="2800" b="1" dirty="0">
                <a:solidFill>
                  <a:srgbClr val="000000"/>
                </a:solidFill>
                <a:latin typeface="Noto Sans Symbols"/>
              </a:rPr>
              <a:t>Πώς να σχεδιάσει κανείς και να πραγματοποιήσει μια επιστημονική έρευνα</a:t>
            </a:r>
          </a:p>
          <a:p>
            <a:pPr>
              <a:lnSpc>
                <a:spcPct val="107000"/>
              </a:lnSpc>
              <a:spcAft>
                <a:spcPts val="800"/>
              </a:spcAft>
              <a:buFont typeface="Wingdings" panose="05000000000000000000" pitchFamily="2" charset="2"/>
              <a:buChar char="Ø"/>
            </a:pPr>
            <a:r>
              <a:rPr lang="el-GR" sz="2800" b="1" dirty="0">
                <a:solidFill>
                  <a:srgbClr val="000000"/>
                </a:solidFill>
                <a:latin typeface="Noto Sans Symbols"/>
              </a:rPr>
              <a:t>Πώς να αναλύσει και να αξιολογήσει τα αποτελέσματα της επιστημονικής έρευνας</a:t>
            </a:r>
          </a:p>
          <a:p>
            <a:pPr>
              <a:lnSpc>
                <a:spcPct val="107000"/>
              </a:lnSpc>
              <a:spcAft>
                <a:spcPts val="800"/>
              </a:spcAft>
              <a:buFont typeface="Wingdings" panose="05000000000000000000" pitchFamily="2" charset="2"/>
              <a:buChar char="Ø"/>
            </a:pPr>
            <a:r>
              <a:rPr lang="el-GR" sz="2800" b="1" dirty="0">
                <a:solidFill>
                  <a:srgbClr val="000000"/>
                </a:solidFill>
                <a:latin typeface="Noto Sans Symbols"/>
              </a:rPr>
              <a:t>Να διατυπώσει ερευνητικά ερωτήματα και να επιλέξει την ερευνητική μέθοδο, τρόπο δειγματοληψίας </a:t>
            </a:r>
          </a:p>
          <a:p>
            <a:pPr>
              <a:lnSpc>
                <a:spcPct val="107000"/>
              </a:lnSpc>
              <a:spcAft>
                <a:spcPts val="800"/>
              </a:spcAft>
              <a:buFont typeface="Wingdings" panose="05000000000000000000" pitchFamily="2" charset="2"/>
              <a:buChar char="Ø"/>
            </a:pPr>
            <a:r>
              <a:rPr lang="el-GR" sz="2800" b="1" dirty="0">
                <a:solidFill>
                  <a:srgbClr val="000000"/>
                </a:solidFill>
                <a:latin typeface="Noto Sans Symbols"/>
              </a:rPr>
              <a:t>Να περιγράψει τις βασικές αρχές σύνταξης μιας ερευνητικής μελέτης</a:t>
            </a:r>
          </a:p>
          <a:p>
            <a:pPr>
              <a:lnSpc>
                <a:spcPct val="107000"/>
              </a:lnSpc>
              <a:spcAft>
                <a:spcPts val="800"/>
              </a:spcAft>
              <a:buFont typeface="Wingdings" panose="05000000000000000000" pitchFamily="2" charset="2"/>
              <a:buChar char="Ø"/>
            </a:pPr>
            <a:r>
              <a:rPr lang="el-GR" sz="2800" b="1" dirty="0">
                <a:solidFill>
                  <a:srgbClr val="000000"/>
                </a:solidFill>
                <a:latin typeface="Noto Sans Symbols"/>
              </a:rPr>
              <a:t>Να αναλύσει, παρουσιάσει και ερμηνεύσει τα αποτελέσματα της ερευνητικής διαδικασίας</a:t>
            </a:r>
          </a:p>
          <a:p>
            <a:endParaRPr lang="el-GR" dirty="0"/>
          </a:p>
        </p:txBody>
      </p:sp>
    </p:spTree>
    <p:extLst>
      <p:ext uri="{BB962C8B-B14F-4D97-AF65-F5344CB8AC3E}">
        <p14:creationId xmlns:p14="http://schemas.microsoft.com/office/powerpoint/2010/main" val="68962031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4140A485-ED75-F1FE-8448-5F3FDE44A421}"/>
              </a:ext>
            </a:extLst>
          </p:cNvPr>
          <p:cNvSpPr>
            <a:spLocks noGrp="1"/>
          </p:cNvSpPr>
          <p:nvPr>
            <p:ph idx="1"/>
          </p:nvPr>
        </p:nvSpPr>
        <p:spPr>
          <a:xfrm>
            <a:off x="405581" y="1607574"/>
            <a:ext cx="9394721" cy="4640825"/>
          </a:xfrm>
        </p:spPr>
        <p:txBody>
          <a:bodyPr>
            <a:normAutofit lnSpcReduction="10000"/>
          </a:bodyPr>
          <a:lstStyle/>
          <a:p>
            <a:pPr>
              <a:lnSpc>
                <a:spcPct val="107000"/>
              </a:lnSpc>
              <a:spcAft>
                <a:spcPts val="800"/>
              </a:spcAft>
            </a:pPr>
            <a:r>
              <a:rPr lang="el-GR" sz="2000" b="1" dirty="0">
                <a:solidFill>
                  <a:srgbClr val="000000"/>
                </a:solidFill>
                <a:latin typeface="Noto Sans Symbols"/>
              </a:rPr>
              <a:t>Η σύνταξη της αναφοράς αποτελεσμάτων είναι το τελικό στάδιο της έρευνας που στοχεύει στην προώθηση των ευρημάτων. </a:t>
            </a:r>
          </a:p>
          <a:p>
            <a:pPr>
              <a:lnSpc>
                <a:spcPct val="107000"/>
              </a:lnSpc>
              <a:spcAft>
                <a:spcPts val="800"/>
              </a:spcAft>
            </a:pPr>
            <a:r>
              <a:rPr lang="el-GR" sz="2000" b="1" dirty="0">
                <a:solidFill>
                  <a:srgbClr val="000000"/>
                </a:solidFill>
                <a:latin typeface="Noto Sans Symbols"/>
              </a:rPr>
              <a:t>Η παρουσίαση των αποτελεσμάτων γίνεται </a:t>
            </a:r>
            <a:r>
              <a:rPr lang="el-GR" sz="2000" b="1" dirty="0">
                <a:solidFill>
                  <a:srgbClr val="C00000"/>
                </a:solidFill>
                <a:latin typeface="Noto Sans Symbols"/>
              </a:rPr>
              <a:t>ανά ερώτηση </a:t>
            </a:r>
            <a:r>
              <a:rPr lang="el-GR" sz="2000" b="1" dirty="0">
                <a:solidFill>
                  <a:srgbClr val="000000"/>
                </a:solidFill>
                <a:latin typeface="Noto Sans Symbols"/>
              </a:rPr>
              <a:t>και παρουσιάζεται το σχήμα με τα αποτελέσματα ή το διάγραμμα ή η πίτα. </a:t>
            </a:r>
            <a:r>
              <a:rPr lang="el-GR" sz="2000" b="1" dirty="0">
                <a:solidFill>
                  <a:srgbClr val="C00000"/>
                </a:solidFill>
                <a:latin typeface="Noto Sans Symbols"/>
              </a:rPr>
              <a:t>Κάθε σχήμα έχει τίτλο που απορρέει από την ερώτηση.</a:t>
            </a:r>
            <a:r>
              <a:rPr lang="el-GR" sz="2000" b="1" dirty="0">
                <a:solidFill>
                  <a:srgbClr val="000000"/>
                </a:solidFill>
                <a:latin typeface="Noto Sans Symbols"/>
              </a:rPr>
              <a:t> Μετά το σχήμα παρουσιάζονται περιγραφικά τα ευρήματα. </a:t>
            </a:r>
          </a:p>
          <a:p>
            <a:pPr>
              <a:lnSpc>
                <a:spcPct val="107000"/>
              </a:lnSpc>
              <a:spcAft>
                <a:spcPts val="800"/>
              </a:spcAft>
            </a:pPr>
            <a:r>
              <a:rPr lang="el-GR" sz="2000" b="1" dirty="0">
                <a:solidFill>
                  <a:srgbClr val="000000"/>
                </a:solidFill>
                <a:latin typeface="Noto Sans Symbols"/>
              </a:rPr>
              <a:t>Ο ερευνητής σε περιπτώσεις που κρίνει σκόπιμο μπορεί να συνδυάσει την παρουσίαση των αποτελεσμάτων με την ταυτόχρονη ερμηνεία τους. </a:t>
            </a:r>
          </a:p>
          <a:p>
            <a:pPr>
              <a:lnSpc>
                <a:spcPct val="107000"/>
              </a:lnSpc>
              <a:spcAft>
                <a:spcPts val="800"/>
              </a:spcAft>
            </a:pPr>
            <a:r>
              <a:rPr lang="el-GR" sz="2000" b="1" dirty="0">
                <a:solidFill>
                  <a:srgbClr val="000000"/>
                </a:solidFill>
                <a:latin typeface="Noto Sans Symbols"/>
              </a:rPr>
              <a:t>Διαφορετικά </a:t>
            </a:r>
            <a:r>
              <a:rPr lang="el-GR" sz="2000" b="1" dirty="0">
                <a:solidFill>
                  <a:srgbClr val="C00000"/>
                </a:solidFill>
                <a:latin typeface="Noto Sans Symbols"/>
              </a:rPr>
              <a:t>η ερμηνεία των αποτελεσμάτων γίνεται στην επόμενη ενότητα </a:t>
            </a:r>
            <a:r>
              <a:rPr lang="el-GR" sz="2000" b="1" dirty="0">
                <a:solidFill>
                  <a:srgbClr val="000000"/>
                </a:solidFill>
                <a:latin typeface="Noto Sans Symbols"/>
              </a:rPr>
              <a:t>και ο ερευνητής προσπαθεί να ερμηνεύσει τα ευρήματα, μπορεί να κάνει αναφορές ή συγκρίσεις με ευρήματα που παρουσιάστηκαν την βιβλιογραφική επισκόπηση και να εκθέσει και τις δικές του προσωπικές απόψεις.</a:t>
            </a:r>
          </a:p>
          <a:p>
            <a:endParaRPr lang="el-GR" dirty="0"/>
          </a:p>
        </p:txBody>
      </p:sp>
      <p:sp>
        <p:nvSpPr>
          <p:cNvPr id="5" name="Τίτλος 4">
            <a:extLst>
              <a:ext uri="{FF2B5EF4-FFF2-40B4-BE49-F238E27FC236}">
                <a16:creationId xmlns:a16="http://schemas.microsoft.com/office/drawing/2014/main" id="{CB061BF0-3378-6345-BE36-CEECE4F88176}"/>
              </a:ext>
            </a:extLst>
          </p:cNvPr>
          <p:cNvSpPr>
            <a:spLocks noGrp="1"/>
          </p:cNvSpPr>
          <p:nvPr>
            <p:ph type="title"/>
          </p:nvPr>
        </p:nvSpPr>
        <p:spPr>
          <a:xfrm>
            <a:off x="560439" y="609600"/>
            <a:ext cx="9394721" cy="865239"/>
          </a:xfrm>
        </p:spPr>
        <p:txBody>
          <a:bodyPr/>
          <a:lstStyle/>
          <a:p>
            <a:r>
              <a:rPr lang="el-GR" sz="2800" b="1" dirty="0">
                <a:solidFill>
                  <a:schemeClr val="accent2"/>
                </a:solidFill>
                <a:latin typeface="+mn-lt"/>
                <a:ea typeface="+mn-ea"/>
                <a:cs typeface="+mn-cs"/>
              </a:rPr>
              <a:t>ΠΑΡΟΥΣΙΑΣΗ ΑΠΟΤΕΛΕΣΜΑΤΩΝ ΤΗΣ ΕΡΕΥΝΑΣ</a:t>
            </a:r>
          </a:p>
        </p:txBody>
      </p:sp>
    </p:spTree>
    <p:extLst>
      <p:ext uri="{BB962C8B-B14F-4D97-AF65-F5344CB8AC3E}">
        <p14:creationId xmlns:p14="http://schemas.microsoft.com/office/powerpoint/2010/main" val="149993663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ABA940A-94F2-28E3-2208-2E4B1CE2ACEC}"/>
              </a:ext>
            </a:extLst>
          </p:cNvPr>
          <p:cNvSpPr>
            <a:spLocks noGrp="1"/>
          </p:cNvSpPr>
          <p:nvPr>
            <p:ph type="title"/>
          </p:nvPr>
        </p:nvSpPr>
        <p:spPr>
          <a:xfrm>
            <a:off x="810070" y="425245"/>
            <a:ext cx="8596668" cy="1320800"/>
          </a:xfrm>
        </p:spPr>
        <p:txBody>
          <a:bodyPr/>
          <a:lstStyle/>
          <a:p>
            <a:r>
              <a:rPr lang="el-GR" sz="2800" b="1" dirty="0">
                <a:solidFill>
                  <a:schemeClr val="accent2"/>
                </a:solidFill>
                <a:latin typeface="+mn-lt"/>
                <a:ea typeface="+mn-ea"/>
                <a:cs typeface="+mn-cs"/>
              </a:rPr>
              <a:t>ΣΥΜΠΕΡΑΣΜΑΤΑ ΚΑΙ ΠΡΟΤΑΣΕΙΣ</a:t>
            </a:r>
          </a:p>
        </p:txBody>
      </p:sp>
      <p:sp>
        <p:nvSpPr>
          <p:cNvPr id="3" name="Θέση περιεχομένου 2">
            <a:extLst>
              <a:ext uri="{FF2B5EF4-FFF2-40B4-BE49-F238E27FC236}">
                <a16:creationId xmlns:a16="http://schemas.microsoft.com/office/drawing/2014/main" id="{62B5F94B-C9CB-0156-0F93-2FAB63114743}"/>
              </a:ext>
            </a:extLst>
          </p:cNvPr>
          <p:cNvSpPr>
            <a:spLocks noGrp="1"/>
          </p:cNvSpPr>
          <p:nvPr>
            <p:ph idx="1"/>
          </p:nvPr>
        </p:nvSpPr>
        <p:spPr>
          <a:xfrm>
            <a:off x="464574" y="1201995"/>
            <a:ext cx="8809428" cy="4839368"/>
          </a:xfrm>
        </p:spPr>
        <p:txBody>
          <a:bodyPr/>
          <a:lstStyle/>
          <a:p>
            <a:pPr>
              <a:lnSpc>
                <a:spcPct val="107000"/>
              </a:lnSpc>
              <a:spcAft>
                <a:spcPts val="800"/>
              </a:spcAft>
            </a:pPr>
            <a:r>
              <a:rPr lang="el-GR" sz="2000" b="1" dirty="0">
                <a:solidFill>
                  <a:srgbClr val="000000"/>
                </a:solidFill>
                <a:latin typeface="Noto Sans Symbols"/>
              </a:rPr>
              <a:t>Στο τελευταίο μέρος των Συμπερασμάτων ο ερευνητής σε μια πρώτη παράγραφο κάνει μια συνοπτική αναφορά,  στο σύνολο της εργασίας (ανακεφαλαίωση). </a:t>
            </a:r>
          </a:p>
          <a:p>
            <a:pPr>
              <a:lnSpc>
                <a:spcPct val="107000"/>
              </a:lnSpc>
              <a:spcAft>
                <a:spcPts val="800"/>
              </a:spcAft>
            </a:pPr>
            <a:r>
              <a:rPr lang="el-GR" sz="2000" b="1" dirty="0">
                <a:solidFill>
                  <a:srgbClr val="000000"/>
                </a:solidFill>
                <a:latin typeface="Noto Sans Symbols"/>
              </a:rPr>
              <a:t>Στην συνέχεια, παραθέτει τα σημαντικότερα ευρήματα της εργασίας και τονίζει την προστιθέμενη αξία τους στην έρευνα για το συγκεκριμένο θέμα</a:t>
            </a:r>
          </a:p>
          <a:p>
            <a:pPr>
              <a:lnSpc>
                <a:spcPct val="107000"/>
              </a:lnSpc>
              <a:spcAft>
                <a:spcPts val="800"/>
              </a:spcAft>
            </a:pPr>
            <a:r>
              <a:rPr lang="el-GR" sz="2000" b="1" dirty="0">
                <a:solidFill>
                  <a:srgbClr val="000000"/>
                </a:solidFill>
                <a:latin typeface="Noto Sans Symbols"/>
              </a:rPr>
              <a:t>Τέλος, καταλήγει με προτάσεις για μελλοντικές έρευνες που μπορούν να κάνουν άλλοι ερευνητές. Τι επιπλέον θα μπορούσε να μελετηθεί, από ποια οπτική, σε ποιον πληθυσμό στόχο, κ.ά. για περαιτέρω επέκταση της εργασίας</a:t>
            </a:r>
          </a:p>
          <a:p>
            <a:pPr>
              <a:lnSpc>
                <a:spcPct val="107000"/>
              </a:lnSpc>
              <a:spcAft>
                <a:spcPts val="800"/>
              </a:spcAft>
            </a:pPr>
            <a:r>
              <a:rPr lang="el-GR" sz="2000" b="1" dirty="0">
                <a:solidFill>
                  <a:srgbClr val="000000"/>
                </a:solidFill>
                <a:latin typeface="Noto Sans Symbols"/>
              </a:rPr>
              <a:t>Τα συμπεράσματα θα πρέπει να είναι συνάρτηση των ευρημάτων και των άλλων θεωρητικών προσεγγίσεων και όχι αυθαίρετες προσωπικές απόψεις.</a:t>
            </a:r>
          </a:p>
          <a:p>
            <a:endParaRPr lang="el-GR" dirty="0"/>
          </a:p>
        </p:txBody>
      </p:sp>
    </p:spTree>
    <p:extLst>
      <p:ext uri="{BB962C8B-B14F-4D97-AF65-F5344CB8AC3E}">
        <p14:creationId xmlns:p14="http://schemas.microsoft.com/office/powerpoint/2010/main" val="388716673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0DACF3-B5AC-F1A1-B0F5-9477394D7950}"/>
              </a:ext>
            </a:extLst>
          </p:cNvPr>
          <p:cNvSpPr>
            <a:spLocks noGrp="1"/>
          </p:cNvSpPr>
          <p:nvPr>
            <p:ph type="title"/>
          </p:nvPr>
        </p:nvSpPr>
        <p:spPr>
          <a:xfrm>
            <a:off x="685800" y="383458"/>
            <a:ext cx="8588202" cy="656303"/>
          </a:xfrm>
        </p:spPr>
        <p:txBody>
          <a:bodyPr rtlCol="0">
            <a:normAutofit/>
          </a:bodyPr>
          <a:lstStyle/>
          <a:p>
            <a:pPr eaLnBrk="1" fontAlgn="auto" hangingPunct="1">
              <a:spcAft>
                <a:spcPts val="0"/>
              </a:spcAft>
              <a:defRPr/>
            </a:pPr>
            <a:r>
              <a:rPr lang="el-GR" sz="3600" b="1" dirty="0">
                <a:latin typeface="+mn-lt"/>
              </a:rPr>
              <a:t>ΠΕΡΙΛΗΨΗ ΤΗΣ ΕΡΓΑΣΙΑΣ</a:t>
            </a:r>
          </a:p>
        </p:txBody>
      </p:sp>
      <p:sp>
        <p:nvSpPr>
          <p:cNvPr id="3" name="Content Placeholder 2">
            <a:extLst>
              <a:ext uri="{FF2B5EF4-FFF2-40B4-BE49-F238E27FC236}">
                <a16:creationId xmlns:a16="http://schemas.microsoft.com/office/drawing/2014/main" id="{EE3B9919-17BF-EDD3-CC3D-93D8BF6E000B}"/>
              </a:ext>
            </a:extLst>
          </p:cNvPr>
          <p:cNvSpPr>
            <a:spLocks noGrp="1"/>
          </p:cNvSpPr>
          <p:nvPr>
            <p:ph idx="1"/>
          </p:nvPr>
        </p:nvSpPr>
        <p:spPr>
          <a:xfrm>
            <a:off x="766915" y="1496962"/>
            <a:ext cx="9188245" cy="4977580"/>
          </a:xfrm>
        </p:spPr>
        <p:txBody>
          <a:bodyPr rtlCol="0">
            <a:normAutofit/>
          </a:bodyPr>
          <a:lstStyle/>
          <a:p>
            <a:pPr>
              <a:lnSpc>
                <a:spcPct val="107000"/>
              </a:lnSpc>
              <a:spcAft>
                <a:spcPts val="800"/>
              </a:spcAft>
            </a:pPr>
            <a:r>
              <a:rPr lang="el-GR" sz="1800" kern="100" dirty="0">
                <a:effectLst/>
                <a:latin typeface="Aptos" panose="020B0004020202020204" pitchFamily="34" charset="0"/>
                <a:ea typeface="Aptos" panose="020B0004020202020204" pitchFamily="34" charset="0"/>
                <a:cs typeface="Times New Roman" panose="02020603050405020304" pitchFamily="18" charset="0"/>
              </a:rPr>
              <a:t> </a:t>
            </a:r>
            <a:r>
              <a:rPr lang="el-GR" sz="2000" b="1" dirty="0">
                <a:solidFill>
                  <a:srgbClr val="000000"/>
                </a:solidFill>
                <a:latin typeface="Noto Sans Symbols"/>
              </a:rPr>
              <a:t>Είναι ίσως το </a:t>
            </a:r>
            <a:r>
              <a:rPr lang="el-GR" sz="2000" b="1" dirty="0" err="1">
                <a:solidFill>
                  <a:srgbClr val="000000"/>
                </a:solidFill>
                <a:latin typeface="Noto Sans Symbols"/>
              </a:rPr>
              <a:t>σπουδιαότερο</a:t>
            </a:r>
            <a:r>
              <a:rPr lang="el-GR" sz="2000" b="1" dirty="0">
                <a:solidFill>
                  <a:srgbClr val="000000"/>
                </a:solidFill>
                <a:latin typeface="Noto Sans Symbols"/>
              </a:rPr>
              <a:t> </a:t>
            </a:r>
            <a:r>
              <a:rPr lang="el-GR" sz="2000" b="1" dirty="0" err="1">
                <a:solidFill>
                  <a:srgbClr val="000000"/>
                </a:solidFill>
                <a:latin typeface="Noto Sans Symbols"/>
              </a:rPr>
              <a:t>τµήµα</a:t>
            </a:r>
            <a:r>
              <a:rPr lang="el-GR" sz="2000" b="1" dirty="0">
                <a:solidFill>
                  <a:srgbClr val="000000"/>
                </a:solidFill>
                <a:latin typeface="Noto Sans Symbols"/>
              </a:rPr>
              <a:t> της πτυχιακής εργασίας γιατί συνήθως μελετάται από όλους. Η έκταση της περιορίζεται σε μισή ή μία σελίδα το πολύ και αναφέρεται:</a:t>
            </a:r>
          </a:p>
          <a:p>
            <a:pPr lvl="0">
              <a:lnSpc>
                <a:spcPct val="107000"/>
              </a:lnSpc>
              <a:buFont typeface="Wingdings" panose="05000000000000000000" pitchFamily="2" charset="2"/>
              <a:buChar char="§"/>
            </a:pPr>
            <a:r>
              <a:rPr lang="el-GR" sz="2000" b="1" dirty="0">
                <a:solidFill>
                  <a:srgbClr val="000000"/>
                </a:solidFill>
                <a:latin typeface="Noto Sans Symbols"/>
              </a:rPr>
              <a:t>  ο σκοπός της πτυχιακής εργασίας, </a:t>
            </a:r>
          </a:p>
          <a:p>
            <a:pPr lvl="0">
              <a:lnSpc>
                <a:spcPct val="107000"/>
              </a:lnSpc>
              <a:buFont typeface="Wingdings" panose="05000000000000000000" pitchFamily="2" charset="2"/>
              <a:buChar char="§"/>
            </a:pPr>
            <a:r>
              <a:rPr lang="el-GR" sz="2000" b="1" dirty="0">
                <a:solidFill>
                  <a:srgbClr val="000000"/>
                </a:solidFill>
                <a:latin typeface="Noto Sans Symbols"/>
              </a:rPr>
              <a:t>η μεθοδολογία και τα κυριότερα ευρήματα, </a:t>
            </a:r>
          </a:p>
          <a:p>
            <a:pPr lvl="0">
              <a:lnSpc>
                <a:spcPct val="107000"/>
              </a:lnSpc>
              <a:spcAft>
                <a:spcPts val="800"/>
              </a:spcAft>
              <a:buFont typeface="Wingdings" panose="05000000000000000000" pitchFamily="2" charset="2"/>
              <a:buChar char="§"/>
            </a:pPr>
            <a:r>
              <a:rPr lang="el-GR" sz="2000" b="1" dirty="0">
                <a:solidFill>
                  <a:srgbClr val="000000"/>
                </a:solidFill>
                <a:latin typeface="Noto Sans Symbols"/>
              </a:rPr>
              <a:t>τα συμπεράσματα και οι τυχόν προτάσεις. </a:t>
            </a:r>
          </a:p>
          <a:p>
            <a:pPr marL="228600">
              <a:lnSpc>
                <a:spcPct val="107000"/>
              </a:lnSpc>
              <a:spcAft>
                <a:spcPts val="800"/>
              </a:spcAft>
            </a:pPr>
            <a:r>
              <a:rPr lang="el-GR" sz="2000" b="1" dirty="0">
                <a:solidFill>
                  <a:srgbClr val="000000"/>
                </a:solidFill>
                <a:latin typeface="Noto Sans Symbols"/>
              </a:rPr>
              <a:t>Στο τέλος της Περίληψης γράφονται οι σημαντικότερες  Λέξεις – Κλειδιά που έχουν αναλυθεί στην εργασία.</a:t>
            </a:r>
          </a:p>
          <a:p>
            <a:pPr eaLnBrk="1" fontAlgn="auto" hangingPunct="1">
              <a:spcAft>
                <a:spcPts val="0"/>
              </a:spcAft>
              <a:defRPr/>
            </a:pPr>
            <a:endParaRPr lang="el-GR" sz="2600" b="1" dirty="0">
              <a:solidFill>
                <a:srgbClr val="000000"/>
              </a:solidFill>
              <a:latin typeface="Noto Sans Symbols"/>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F598BF-3143-8D40-38EA-AF25591169EC}"/>
              </a:ext>
            </a:extLst>
          </p:cNvPr>
          <p:cNvSpPr>
            <a:spLocks noGrp="1"/>
          </p:cNvSpPr>
          <p:nvPr>
            <p:ph type="title"/>
          </p:nvPr>
        </p:nvSpPr>
        <p:spPr>
          <a:xfrm>
            <a:off x="677334" y="110613"/>
            <a:ext cx="8596668" cy="634181"/>
          </a:xfrm>
        </p:spPr>
        <p:txBody>
          <a:bodyPr rtlCol="0">
            <a:normAutofit fontScale="90000"/>
          </a:bodyPr>
          <a:lstStyle/>
          <a:p>
            <a:pPr eaLnBrk="1" fontAlgn="auto" hangingPunct="1">
              <a:spcAft>
                <a:spcPts val="0"/>
              </a:spcAft>
              <a:defRPr/>
            </a:pPr>
            <a:r>
              <a:rPr lang="el-GR" sz="3600" b="1" dirty="0">
                <a:latin typeface="+mn-lt"/>
              </a:rPr>
              <a:t>ΒΙΒΛΙΟΓΡΑΦΙΚΕΣ ΑΝΑΦΟΡΕΣ</a:t>
            </a:r>
          </a:p>
        </p:txBody>
      </p:sp>
      <p:sp>
        <p:nvSpPr>
          <p:cNvPr id="56323" name="Content Placeholder 2">
            <a:extLst>
              <a:ext uri="{FF2B5EF4-FFF2-40B4-BE49-F238E27FC236}">
                <a16:creationId xmlns:a16="http://schemas.microsoft.com/office/drawing/2014/main" id="{A37D4529-D0A7-54DF-20B7-923CB5F3FF14}"/>
              </a:ext>
            </a:extLst>
          </p:cNvPr>
          <p:cNvSpPr>
            <a:spLocks noGrp="1"/>
          </p:cNvSpPr>
          <p:nvPr>
            <p:ph idx="1"/>
          </p:nvPr>
        </p:nvSpPr>
        <p:spPr>
          <a:xfrm>
            <a:off x="405581" y="671052"/>
            <a:ext cx="10948219" cy="6297561"/>
          </a:xfrm>
        </p:spPr>
        <p:txBody>
          <a:bodyPr>
            <a:normAutofit/>
          </a:bodyPr>
          <a:lstStyle/>
          <a:p>
            <a:pPr>
              <a:lnSpc>
                <a:spcPct val="107000"/>
              </a:lnSpc>
              <a:spcAft>
                <a:spcPts val="800"/>
              </a:spcAft>
            </a:pPr>
            <a:r>
              <a:rPr lang="el-GR" sz="2000" b="1" dirty="0">
                <a:solidFill>
                  <a:srgbClr val="000000"/>
                </a:solidFill>
                <a:latin typeface="Noto Sans Symbols"/>
              </a:rPr>
              <a:t>Ένα άλλο βασικό μέρος της πτυχιακής είναι η χρήση συγκεκριμένου συστήματος αναφορών και υποσημειώσεων. </a:t>
            </a:r>
          </a:p>
          <a:p>
            <a:pPr>
              <a:lnSpc>
                <a:spcPct val="107000"/>
              </a:lnSpc>
              <a:spcAft>
                <a:spcPts val="800"/>
              </a:spcAft>
            </a:pPr>
            <a:r>
              <a:rPr lang="el-GR" sz="2000" b="1" dirty="0">
                <a:solidFill>
                  <a:srgbClr val="000000"/>
                </a:solidFill>
                <a:latin typeface="Noto Sans Symbols"/>
              </a:rPr>
              <a:t>Πρέπει να επιλέξετε ανάμεσα σε διαφορετικά συστήματα. Το πιο ευρέως χρησιμοποιούμενο είναι APA_7 </a:t>
            </a:r>
          </a:p>
          <a:p>
            <a:pPr>
              <a:lnSpc>
                <a:spcPct val="107000"/>
              </a:lnSpc>
              <a:spcAft>
                <a:spcPts val="800"/>
              </a:spcAft>
            </a:pPr>
            <a:r>
              <a:rPr lang="el-GR" sz="2000" b="1" dirty="0">
                <a:solidFill>
                  <a:srgbClr val="000000"/>
                </a:solidFill>
                <a:latin typeface="Noto Sans Symbols"/>
              </a:rPr>
              <a:t>Πρόσθετο υλικό υποστήριξης παρατίθεται στα παραρτήματα της έρευνας. </a:t>
            </a:r>
          </a:p>
          <a:p>
            <a:pPr>
              <a:lnSpc>
                <a:spcPct val="107000"/>
              </a:lnSpc>
              <a:spcAft>
                <a:spcPts val="800"/>
              </a:spcAft>
            </a:pPr>
            <a:r>
              <a:rPr lang="el-GR" sz="2000" b="1" dirty="0">
                <a:solidFill>
                  <a:srgbClr val="000000"/>
                </a:solidFill>
                <a:latin typeface="Noto Sans Symbols"/>
              </a:rPr>
              <a:t>Παραδείγματα αναφορών APA</a:t>
            </a:r>
            <a:r>
              <a:rPr lang="en-GB" sz="2000" b="1" dirty="0">
                <a:solidFill>
                  <a:srgbClr val="000000"/>
                </a:solidFill>
                <a:latin typeface="Noto Sans Symbols"/>
              </a:rPr>
              <a:t>_</a:t>
            </a:r>
            <a:r>
              <a:rPr lang="el-GR" sz="2000" b="1" dirty="0">
                <a:solidFill>
                  <a:srgbClr val="000000"/>
                </a:solidFill>
                <a:latin typeface="Noto Sans Symbols"/>
              </a:rPr>
              <a:t> 7:</a:t>
            </a:r>
          </a:p>
          <a:p>
            <a:pPr eaLnBrk="1" hangingPunct="1"/>
            <a:r>
              <a:rPr lang="el-GR" altLang="en-US" sz="2400" b="1" u="sng" dirty="0">
                <a:solidFill>
                  <a:srgbClr val="C00000"/>
                </a:solidFill>
                <a:latin typeface="Noto Sans Symbols"/>
              </a:rPr>
              <a:t>Βιβλίο</a:t>
            </a:r>
            <a:endParaRPr lang="en-US" altLang="en-US" sz="2400" b="1" u="sng" dirty="0">
              <a:solidFill>
                <a:srgbClr val="C00000"/>
              </a:solidFill>
              <a:latin typeface="Noto Sans Symbols"/>
            </a:endParaRPr>
          </a:p>
          <a:p>
            <a:pPr algn="l">
              <a:buFont typeface="Arial" panose="020B0604020202020204" pitchFamily="34" charset="0"/>
              <a:buChar char="•"/>
            </a:pPr>
            <a:r>
              <a:rPr lang="en-US" sz="2400" b="0" i="0" dirty="0">
                <a:solidFill>
                  <a:srgbClr val="333333"/>
                </a:solidFill>
                <a:effectLst/>
                <a:latin typeface="arial" panose="020B0604020202020204" pitchFamily="34" charset="0"/>
              </a:rPr>
              <a:t>Brader, T. (2006). </a:t>
            </a:r>
            <a:r>
              <a:rPr lang="en-US" sz="2400" b="0" i="1" dirty="0">
                <a:solidFill>
                  <a:srgbClr val="333333"/>
                </a:solidFill>
                <a:effectLst/>
                <a:latin typeface="arial" panose="020B0604020202020204" pitchFamily="34" charset="0"/>
              </a:rPr>
              <a:t>Campaigning for hearts and minds: How emotional appeals in political ads work</a:t>
            </a:r>
            <a:r>
              <a:rPr lang="en-US" sz="2400" b="0" i="0" dirty="0">
                <a:solidFill>
                  <a:srgbClr val="333333"/>
                </a:solidFill>
                <a:effectLst/>
                <a:latin typeface="arial" panose="020B0604020202020204" pitchFamily="34" charset="0"/>
              </a:rPr>
              <a:t>. University of Chicago Press. </a:t>
            </a:r>
            <a:endParaRPr lang="en-US" sz="2400" b="0" i="0" dirty="0">
              <a:solidFill>
                <a:srgbClr val="333333"/>
              </a:solidFill>
              <a:effectLst/>
              <a:latin typeface="Arial" panose="020B0604020202020204" pitchFamily="34" charset="0"/>
            </a:endParaRPr>
          </a:p>
          <a:p>
            <a:pPr algn="l">
              <a:buFont typeface="Arial" panose="020B0604020202020204" pitchFamily="34" charset="0"/>
              <a:buChar char="•"/>
            </a:pPr>
            <a:r>
              <a:rPr lang="el-GR" sz="2400" b="1" dirty="0" err="1">
                <a:solidFill>
                  <a:srgbClr val="333333"/>
                </a:solidFill>
                <a:latin typeface="arial" panose="020B0604020202020204" pitchFamily="34" charset="0"/>
              </a:rPr>
              <a:t>Ενδοκειμενική</a:t>
            </a:r>
            <a:r>
              <a:rPr lang="el-GR" sz="2400" b="1" dirty="0">
                <a:solidFill>
                  <a:srgbClr val="333333"/>
                </a:solidFill>
                <a:latin typeface="arial" panose="020B0604020202020204" pitchFamily="34" charset="0"/>
              </a:rPr>
              <a:t> αναφορά</a:t>
            </a:r>
            <a:r>
              <a:rPr lang="en-US" sz="2400" b="1" i="0" dirty="0">
                <a:solidFill>
                  <a:srgbClr val="333333"/>
                </a:solidFill>
                <a:effectLst/>
                <a:latin typeface="arial" panose="020B0604020202020204" pitchFamily="34" charset="0"/>
              </a:rPr>
              <a:t>:</a:t>
            </a:r>
            <a:r>
              <a:rPr lang="en-US" sz="2400" b="0" i="0" dirty="0">
                <a:solidFill>
                  <a:srgbClr val="333333"/>
                </a:solidFill>
                <a:effectLst/>
                <a:latin typeface="arial" panose="020B0604020202020204" pitchFamily="34" charset="0"/>
              </a:rPr>
              <a:t> (Brader, 2006)</a:t>
            </a:r>
            <a:endParaRPr lang="en-US" sz="2400" b="0" i="0" dirty="0">
              <a:solidFill>
                <a:srgbClr val="333333"/>
              </a:solidFill>
              <a:effectLst/>
              <a:latin typeface="Arial" panose="020B0604020202020204" pitchFamily="34" charset="0"/>
            </a:endParaRPr>
          </a:p>
          <a:p>
            <a:pPr eaLnBrk="1" hangingPunct="1"/>
            <a:r>
              <a:rPr lang="el-GR" altLang="en-US" sz="2400" b="1" u="sng" dirty="0">
                <a:solidFill>
                  <a:srgbClr val="C00000"/>
                </a:solidFill>
                <a:latin typeface="Noto Sans Symbols"/>
              </a:rPr>
              <a:t>Περιοδικό</a:t>
            </a:r>
            <a:endParaRPr lang="en-US" altLang="en-US" sz="2400" b="1" u="sng" dirty="0">
              <a:solidFill>
                <a:srgbClr val="C00000"/>
              </a:solidFill>
              <a:latin typeface="Noto Sans Symbols"/>
            </a:endParaRPr>
          </a:p>
          <a:p>
            <a:pPr eaLnBrk="1" hangingPunct="1"/>
            <a:r>
              <a:rPr lang="en-US" sz="2400" b="0" i="0" dirty="0">
                <a:solidFill>
                  <a:srgbClr val="000000"/>
                </a:solidFill>
                <a:effectLst/>
                <a:latin typeface="arial" panose="020B0604020202020204" pitchFamily="34" charset="0"/>
              </a:rPr>
              <a:t>White, C. (2006, April). The spirit of disobedience: An invitation to resistance. </a:t>
            </a:r>
            <a:r>
              <a:rPr lang="en-US" sz="2400" b="0" i="1" dirty="0">
                <a:solidFill>
                  <a:srgbClr val="000000"/>
                </a:solidFill>
                <a:effectLst/>
                <a:latin typeface="arial" panose="020B0604020202020204" pitchFamily="34" charset="0"/>
              </a:rPr>
              <a:t>Harper's Magazine, 312</a:t>
            </a:r>
            <a:r>
              <a:rPr lang="en-US" sz="2400" b="0" i="0" dirty="0">
                <a:solidFill>
                  <a:srgbClr val="000000"/>
                </a:solidFill>
                <a:effectLst/>
                <a:latin typeface="arial" panose="020B0604020202020204" pitchFamily="34" charset="0"/>
              </a:rPr>
              <a:t>(1871), 31-40.</a:t>
            </a:r>
            <a:endParaRPr lang="en-US" altLang="en-US" sz="2400" b="1" dirty="0">
              <a:solidFill>
                <a:srgbClr val="000000"/>
              </a:solidFill>
              <a:latin typeface="Noto Sans Symbols"/>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180EBE08-3113-D533-8EF4-08FF00301837}"/>
              </a:ext>
            </a:extLst>
          </p:cNvPr>
          <p:cNvSpPr txBox="1"/>
          <p:nvPr/>
        </p:nvSpPr>
        <p:spPr>
          <a:xfrm>
            <a:off x="287593" y="877529"/>
            <a:ext cx="8911713" cy="4154984"/>
          </a:xfrm>
          <a:prstGeom prst="rect">
            <a:avLst/>
          </a:prstGeom>
          <a:noFill/>
        </p:spPr>
        <p:txBody>
          <a:bodyPr wrap="square">
            <a:spAutoFit/>
          </a:bodyPr>
          <a:lstStyle/>
          <a:p>
            <a:pPr algn="l"/>
            <a:r>
              <a:rPr lang="el-GR" sz="2400" b="1" u="sng" dirty="0">
                <a:solidFill>
                  <a:srgbClr val="C00000"/>
                </a:solidFill>
                <a:latin typeface="Noto Sans Symbols"/>
              </a:rPr>
              <a:t>Άρθρο σε εφημερίδα</a:t>
            </a:r>
            <a:endParaRPr lang="en-US" sz="2400" b="1" u="sng" dirty="0">
              <a:solidFill>
                <a:srgbClr val="C00000"/>
              </a:solidFill>
              <a:latin typeface="Noto Sans Symbols"/>
            </a:endParaRPr>
          </a:p>
          <a:p>
            <a:pPr algn="l"/>
            <a:r>
              <a:rPr lang="en-US" sz="2400" dirty="0">
                <a:solidFill>
                  <a:srgbClr val="333333"/>
                </a:solidFill>
                <a:latin typeface="arial" panose="020B0604020202020204" pitchFamily="34" charset="0"/>
              </a:rPr>
              <a:t>Zernike, K. (2015, October 25). White House moves to limit school testing. </a:t>
            </a:r>
            <a:r>
              <a:rPr lang="en-US" sz="2400" i="1" dirty="0">
                <a:solidFill>
                  <a:srgbClr val="333333"/>
                </a:solidFill>
                <a:latin typeface="arial" panose="020B0604020202020204" pitchFamily="34" charset="0"/>
              </a:rPr>
              <a:t>New York Times</a:t>
            </a:r>
            <a:r>
              <a:rPr lang="en-US" sz="2400" dirty="0">
                <a:solidFill>
                  <a:srgbClr val="333333"/>
                </a:solidFill>
                <a:latin typeface="arial" panose="020B0604020202020204" pitchFamily="34" charset="0"/>
              </a:rPr>
              <a:t>, p. A1.</a:t>
            </a:r>
          </a:p>
          <a:p>
            <a:pPr algn="l"/>
            <a:endParaRPr lang="en-US" sz="2400" b="1" u="sng" dirty="0">
              <a:solidFill>
                <a:srgbClr val="C00000"/>
              </a:solidFill>
              <a:latin typeface="Noto Sans Symbols"/>
            </a:endParaRPr>
          </a:p>
          <a:p>
            <a:pPr algn="l"/>
            <a:r>
              <a:rPr lang="el-GR" sz="2400" b="1" u="sng">
                <a:solidFill>
                  <a:srgbClr val="C00000"/>
                </a:solidFill>
                <a:latin typeface="Noto Sans Symbols"/>
              </a:rPr>
              <a:t>Ηλεκτρονική εφημερίδα</a:t>
            </a:r>
            <a:endParaRPr lang="en-US" sz="2400" b="1" u="sng" dirty="0">
              <a:solidFill>
                <a:srgbClr val="C00000"/>
              </a:solidFill>
              <a:latin typeface="Noto Sans Symbols"/>
            </a:endParaRPr>
          </a:p>
          <a:p>
            <a:pPr algn="l"/>
            <a:r>
              <a:rPr lang="en-US" sz="2400" b="0" i="0" dirty="0">
                <a:solidFill>
                  <a:srgbClr val="000000"/>
                </a:solidFill>
                <a:effectLst/>
                <a:latin typeface="arial" panose="020B0604020202020204" pitchFamily="34" charset="0"/>
              </a:rPr>
              <a:t>Zernike, K. (2016, February 29). Testing for joy and grit? Schools nationwide push to measure students’ emotional skills. </a:t>
            </a:r>
            <a:r>
              <a:rPr lang="en-US" sz="2400" b="0" i="1" dirty="0">
                <a:solidFill>
                  <a:srgbClr val="000000"/>
                </a:solidFill>
                <a:effectLst/>
                <a:latin typeface="arial" panose="020B0604020202020204" pitchFamily="34" charset="0"/>
              </a:rPr>
              <a:t>The New York Times</a:t>
            </a:r>
            <a:r>
              <a:rPr lang="en-US" sz="2400" b="0" i="0" dirty="0">
                <a:solidFill>
                  <a:srgbClr val="000000"/>
                </a:solidFill>
                <a:effectLst/>
                <a:latin typeface="arial" panose="020B0604020202020204" pitchFamily="34" charset="0"/>
              </a:rPr>
              <a:t>. http://www.nytimes.com/2016/03/01/us/testing-for-joy-and-grit-schools-nationwide-push-to-measure-students-emotional-skills.html?_r=0 </a:t>
            </a:r>
            <a:endParaRPr lang="en-US" sz="2400" b="0" i="0" dirty="0">
              <a:solidFill>
                <a:srgbClr val="333333"/>
              </a:solidFill>
              <a:effectLst/>
              <a:latin typeface="Arial" panose="020B0604020202020204" pitchFamily="34" charset="0"/>
            </a:endParaRPr>
          </a:p>
        </p:txBody>
      </p:sp>
    </p:spTree>
    <p:extLst>
      <p:ext uri="{BB962C8B-B14F-4D97-AF65-F5344CB8AC3E}">
        <p14:creationId xmlns:p14="http://schemas.microsoft.com/office/powerpoint/2010/main" val="255924316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24422BA-839D-93FA-0C18-9340D8E0D149}"/>
              </a:ext>
            </a:extLst>
          </p:cNvPr>
          <p:cNvSpPr>
            <a:spLocks noGrp="1"/>
          </p:cNvSpPr>
          <p:nvPr>
            <p:ph type="title"/>
          </p:nvPr>
        </p:nvSpPr>
        <p:spPr>
          <a:xfrm>
            <a:off x="677334" y="81116"/>
            <a:ext cx="8596668" cy="560439"/>
          </a:xfrm>
        </p:spPr>
        <p:txBody>
          <a:bodyPr>
            <a:normAutofit/>
          </a:bodyPr>
          <a:lstStyle/>
          <a:p>
            <a:r>
              <a:rPr lang="el-GR" sz="2800" b="1" dirty="0">
                <a:solidFill>
                  <a:schemeClr val="accent2"/>
                </a:solidFill>
                <a:latin typeface="+mn-lt"/>
                <a:ea typeface="+mn-ea"/>
                <a:cs typeface="+mn-cs"/>
              </a:rPr>
              <a:t> Ορισμός της Κοινωνικής έρευνας</a:t>
            </a:r>
          </a:p>
        </p:txBody>
      </p:sp>
      <p:sp>
        <p:nvSpPr>
          <p:cNvPr id="3" name="Θέση περιεχομένου 2">
            <a:extLst>
              <a:ext uri="{FF2B5EF4-FFF2-40B4-BE49-F238E27FC236}">
                <a16:creationId xmlns:a16="http://schemas.microsoft.com/office/drawing/2014/main" id="{FF418075-8A55-0977-260D-8269D57F9D82}"/>
              </a:ext>
            </a:extLst>
          </p:cNvPr>
          <p:cNvSpPr>
            <a:spLocks noGrp="1"/>
          </p:cNvSpPr>
          <p:nvPr>
            <p:ph idx="1"/>
          </p:nvPr>
        </p:nvSpPr>
        <p:spPr>
          <a:xfrm>
            <a:off x="677334" y="796413"/>
            <a:ext cx="8909118" cy="5648632"/>
          </a:xfrm>
        </p:spPr>
        <p:txBody>
          <a:bodyPr>
            <a:normAutofit/>
          </a:bodyPr>
          <a:lstStyle/>
          <a:p>
            <a:pPr>
              <a:lnSpc>
                <a:spcPct val="107000"/>
              </a:lnSpc>
              <a:spcAft>
                <a:spcPts val="800"/>
              </a:spcAft>
              <a:buFont typeface="Wingdings" panose="05000000000000000000" pitchFamily="2" charset="2"/>
              <a:buChar char="Ø"/>
            </a:pPr>
            <a:r>
              <a:rPr lang="el-GR" sz="2200" b="1" dirty="0">
                <a:solidFill>
                  <a:srgbClr val="000000"/>
                </a:solidFill>
                <a:latin typeface="Noto Sans Symbols"/>
              </a:rPr>
              <a:t>Η κοινωνική έρευνα είναι η επιστημονική μελέτη της κοινωνίας. Εξετάζει στάσεις, πεποιθήσεις, τάσεις και επιδιώκει να δώσει απαντήσεις ή ακόμα και να λύσει κοινωνικά προβλήματα. </a:t>
            </a:r>
          </a:p>
          <a:p>
            <a:pPr>
              <a:lnSpc>
                <a:spcPct val="107000"/>
              </a:lnSpc>
              <a:spcAft>
                <a:spcPts val="800"/>
              </a:spcAft>
              <a:buFont typeface="Wingdings" panose="05000000000000000000" pitchFamily="2" charset="2"/>
              <a:buChar char="Ø"/>
            </a:pPr>
            <a:r>
              <a:rPr lang="el-GR" sz="2200" b="1" dirty="0">
                <a:solidFill>
                  <a:srgbClr val="000000"/>
                </a:solidFill>
                <a:latin typeface="Noto Sans Symbols"/>
              </a:rPr>
              <a:t>Με βάση τις υπάρχουσες προσεγγίσεις, η κοινωνική έρευνα μπορεί να θεωρηθεί ως η συστηματική διαδικασία συλλογής, ανάλυσης και ερμηνείας πληροφοριών και δεδομένων για την απόδειξη μιας υπόθεσης ή απάντησης σε μια συγκεκριμένη ερώτηση που μπορεί να βοηθήσει στην κατανόηση ενός κοινωνικού φαινομένου.</a:t>
            </a:r>
          </a:p>
          <a:p>
            <a:pPr>
              <a:lnSpc>
                <a:spcPct val="107000"/>
              </a:lnSpc>
              <a:spcAft>
                <a:spcPts val="800"/>
              </a:spcAft>
              <a:buFont typeface="Wingdings" panose="05000000000000000000" pitchFamily="2" charset="2"/>
              <a:buChar char="Ø"/>
            </a:pPr>
            <a:r>
              <a:rPr lang="el-GR" sz="2200" b="1" dirty="0">
                <a:solidFill>
                  <a:srgbClr val="000000"/>
                </a:solidFill>
                <a:latin typeface="Noto Sans Symbols"/>
              </a:rPr>
              <a:t>Η κοινωνική έρευνα εφαρμόζεται σε ένα ευρύ φάσμα επιστημονικών κλάδων, όπως η κοινωνιολογία, οι πολιτικές επιστήμες, η ψυχολογία, τα οικονομικά και τα μέσα ενημέρωσης.</a:t>
            </a:r>
          </a:p>
          <a:p>
            <a:pPr marL="0" indent="0">
              <a:lnSpc>
                <a:spcPct val="107000"/>
              </a:lnSpc>
              <a:spcAft>
                <a:spcPts val="800"/>
              </a:spcAft>
              <a:buNone/>
            </a:pPr>
            <a:r>
              <a:rPr lang="el-GR" sz="1800" kern="100" dirty="0">
                <a:effectLst/>
                <a:latin typeface="Aptos" panose="020B0004020202020204" pitchFamily="34" charset="0"/>
                <a:ea typeface="Aptos" panose="020B0004020202020204" pitchFamily="34" charset="0"/>
                <a:cs typeface="Times New Roman" panose="02020603050405020304" pitchFamily="18" charset="0"/>
              </a:rPr>
              <a:t> </a:t>
            </a:r>
          </a:p>
          <a:p>
            <a:endParaRPr lang="el-GR" dirty="0"/>
          </a:p>
        </p:txBody>
      </p:sp>
    </p:spTree>
    <p:extLst>
      <p:ext uri="{BB962C8B-B14F-4D97-AF65-F5344CB8AC3E}">
        <p14:creationId xmlns:p14="http://schemas.microsoft.com/office/powerpoint/2010/main" val="389974687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551825-4707-A9D8-54B0-54E57990BB29}"/>
              </a:ext>
            </a:extLst>
          </p:cNvPr>
          <p:cNvSpPr>
            <a:spLocks noGrp="1"/>
          </p:cNvSpPr>
          <p:nvPr>
            <p:ph type="title"/>
          </p:nvPr>
        </p:nvSpPr>
        <p:spPr>
          <a:xfrm>
            <a:off x="553065" y="117988"/>
            <a:ext cx="9623321" cy="1157747"/>
          </a:xfrm>
        </p:spPr>
        <p:txBody>
          <a:bodyPr rtlCol="0">
            <a:normAutofit/>
          </a:bodyPr>
          <a:lstStyle/>
          <a:p>
            <a:pPr eaLnBrk="1" fontAlgn="auto" hangingPunct="1">
              <a:spcAft>
                <a:spcPts val="0"/>
              </a:spcAft>
              <a:defRPr/>
            </a:pPr>
            <a:r>
              <a:rPr lang="el-GR" sz="3600" b="1" dirty="0">
                <a:latin typeface="+mn-lt"/>
              </a:rPr>
              <a:t>Πώς να επιλέξεις το θέμα της έρευνας</a:t>
            </a:r>
          </a:p>
        </p:txBody>
      </p:sp>
      <p:sp>
        <p:nvSpPr>
          <p:cNvPr id="6147" name="Content Placeholder 2">
            <a:extLst>
              <a:ext uri="{FF2B5EF4-FFF2-40B4-BE49-F238E27FC236}">
                <a16:creationId xmlns:a16="http://schemas.microsoft.com/office/drawing/2014/main" id="{A33F3C8D-5293-546D-EE15-D35386A8D6AB}"/>
              </a:ext>
            </a:extLst>
          </p:cNvPr>
          <p:cNvSpPr>
            <a:spLocks noGrp="1"/>
          </p:cNvSpPr>
          <p:nvPr>
            <p:ph idx="1"/>
          </p:nvPr>
        </p:nvSpPr>
        <p:spPr>
          <a:xfrm>
            <a:off x="677333" y="1511711"/>
            <a:ext cx="9623321" cy="4529652"/>
          </a:xfrm>
        </p:spPr>
        <p:txBody>
          <a:bodyPr>
            <a:normAutofit/>
          </a:bodyPr>
          <a:lstStyle/>
          <a:p>
            <a:pPr>
              <a:lnSpc>
                <a:spcPct val="107000"/>
              </a:lnSpc>
              <a:spcAft>
                <a:spcPts val="800"/>
              </a:spcAft>
              <a:buFont typeface="Wingdings" panose="05000000000000000000" pitchFamily="2" charset="2"/>
              <a:buChar char="Ø"/>
            </a:pPr>
            <a:r>
              <a:rPr lang="el-GR" sz="2200" b="1" dirty="0">
                <a:solidFill>
                  <a:srgbClr val="000000"/>
                </a:solidFill>
                <a:latin typeface="Noto Sans Symbols"/>
              </a:rPr>
              <a:t>Προσωπικό επιστημονικό ενδιαφέρον του ερευνητή</a:t>
            </a:r>
          </a:p>
          <a:p>
            <a:pPr>
              <a:lnSpc>
                <a:spcPct val="107000"/>
              </a:lnSpc>
              <a:spcAft>
                <a:spcPts val="800"/>
              </a:spcAft>
              <a:buFont typeface="Wingdings" panose="05000000000000000000" pitchFamily="2" charset="2"/>
              <a:buChar char="Ø"/>
            </a:pPr>
            <a:r>
              <a:rPr lang="el-GR" sz="2200" b="1" dirty="0">
                <a:solidFill>
                  <a:srgbClr val="000000"/>
                </a:solidFill>
                <a:latin typeface="Noto Sans Symbols"/>
              </a:rPr>
              <a:t>Ενδιαφέρον για τη βελτίωση των γνώσεων και των δεξιοτήτων του ερευνητή</a:t>
            </a:r>
          </a:p>
          <a:p>
            <a:pPr>
              <a:lnSpc>
                <a:spcPct val="107000"/>
              </a:lnSpc>
              <a:spcAft>
                <a:spcPts val="800"/>
              </a:spcAft>
              <a:buFont typeface="Wingdings" panose="05000000000000000000" pitchFamily="2" charset="2"/>
              <a:buChar char="Ø"/>
            </a:pPr>
            <a:r>
              <a:rPr lang="el-GR" sz="2200" b="1" dirty="0">
                <a:solidFill>
                  <a:srgbClr val="000000"/>
                </a:solidFill>
                <a:latin typeface="Noto Sans Symbols"/>
              </a:rPr>
              <a:t>Συζητήσεις με συναδέλφους</a:t>
            </a:r>
          </a:p>
          <a:p>
            <a:pPr>
              <a:lnSpc>
                <a:spcPct val="107000"/>
              </a:lnSpc>
              <a:spcAft>
                <a:spcPts val="800"/>
              </a:spcAft>
              <a:buFont typeface="Wingdings" panose="05000000000000000000" pitchFamily="2" charset="2"/>
              <a:buChar char="Ø"/>
            </a:pPr>
            <a:r>
              <a:rPr lang="el-GR" sz="2200" b="1" dirty="0">
                <a:solidFill>
                  <a:srgbClr val="000000"/>
                </a:solidFill>
                <a:latin typeface="Noto Sans Symbols"/>
              </a:rPr>
              <a:t>Προσβασιμότητα δεδομένων</a:t>
            </a:r>
          </a:p>
          <a:p>
            <a:pPr>
              <a:lnSpc>
                <a:spcPct val="107000"/>
              </a:lnSpc>
              <a:spcAft>
                <a:spcPts val="800"/>
              </a:spcAft>
              <a:buFont typeface="Wingdings" panose="05000000000000000000" pitchFamily="2" charset="2"/>
              <a:buChar char="Ø"/>
            </a:pPr>
            <a:r>
              <a:rPr lang="el-GR" sz="2200" b="1" dirty="0">
                <a:solidFill>
                  <a:srgbClr val="000000"/>
                </a:solidFill>
                <a:latin typeface="Noto Sans Symbols"/>
              </a:rPr>
              <a:t>Εξετάστε το ενδεχόμενο συνεργασίας με αρμόδιες αρχές ή ερευνητικούς πληθυσμούς</a:t>
            </a:r>
          </a:p>
          <a:p>
            <a:pPr>
              <a:lnSpc>
                <a:spcPct val="107000"/>
              </a:lnSpc>
              <a:spcAft>
                <a:spcPts val="800"/>
              </a:spcAft>
              <a:buFont typeface="Wingdings" panose="05000000000000000000" pitchFamily="2" charset="2"/>
              <a:buChar char="Ø"/>
            </a:pPr>
            <a:r>
              <a:rPr lang="el-GR" sz="2200" b="1" dirty="0">
                <a:solidFill>
                  <a:srgbClr val="000000"/>
                </a:solidFill>
                <a:latin typeface="Noto Sans Symbols"/>
              </a:rPr>
              <a:t>Στρατηγική επίλυσης θεμάτων που ενδέχεται να προκύψουν σε σχέση με την αβεβαιότητα ύπαρξης / συλλογής δεδομένων</a:t>
            </a:r>
          </a:p>
          <a:p>
            <a:pPr eaLnBrk="1" hangingPunct="1"/>
            <a:endParaRPr lang="el-GR" altLang="en-US" sz="2800" b="1" dirty="0">
              <a:solidFill>
                <a:srgbClr val="000000"/>
              </a:solidFill>
              <a:latin typeface="Noto Sans Symbols"/>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46A36C4-68AC-3B80-95A3-A5A09CF19B4C}"/>
              </a:ext>
            </a:extLst>
          </p:cNvPr>
          <p:cNvSpPr>
            <a:spLocks noGrp="1"/>
          </p:cNvSpPr>
          <p:nvPr>
            <p:ph type="title"/>
          </p:nvPr>
        </p:nvSpPr>
        <p:spPr>
          <a:xfrm>
            <a:off x="758450" y="307257"/>
            <a:ext cx="8596668" cy="857865"/>
          </a:xfrm>
        </p:spPr>
        <p:txBody>
          <a:bodyPr>
            <a:normAutofit fontScale="90000"/>
          </a:bodyPr>
          <a:lstStyle/>
          <a:p>
            <a:r>
              <a:rPr lang="el-GR" sz="2800" b="1" dirty="0">
                <a:solidFill>
                  <a:schemeClr val="accent2"/>
                </a:solidFill>
                <a:latin typeface="+mn-lt"/>
                <a:ea typeface="+mn-ea"/>
                <a:cs typeface="+mn-cs"/>
              </a:rPr>
              <a:t>Ποια ερευνητικά θέματα παρουσιάζουν δυσκολίες και </a:t>
            </a:r>
            <a:r>
              <a:rPr lang="el-GR" sz="2800" b="1" dirty="0" err="1">
                <a:solidFill>
                  <a:schemeClr val="accent2"/>
                </a:solidFill>
                <a:latin typeface="+mn-lt"/>
                <a:ea typeface="+mn-ea"/>
                <a:cs typeface="+mn-cs"/>
              </a:rPr>
              <a:t>χρειαζεται</a:t>
            </a:r>
            <a:r>
              <a:rPr lang="el-GR" sz="2800" b="1" dirty="0">
                <a:solidFill>
                  <a:schemeClr val="accent2"/>
                </a:solidFill>
                <a:latin typeface="+mn-lt"/>
                <a:ea typeface="+mn-ea"/>
                <a:cs typeface="+mn-cs"/>
              </a:rPr>
              <a:t> να αποφεύγονται</a:t>
            </a:r>
          </a:p>
        </p:txBody>
      </p:sp>
      <p:sp>
        <p:nvSpPr>
          <p:cNvPr id="3" name="Θέση περιεχομένου 2">
            <a:extLst>
              <a:ext uri="{FF2B5EF4-FFF2-40B4-BE49-F238E27FC236}">
                <a16:creationId xmlns:a16="http://schemas.microsoft.com/office/drawing/2014/main" id="{10B35FBA-2A94-96C6-1ADD-345824B08BB8}"/>
              </a:ext>
            </a:extLst>
          </p:cNvPr>
          <p:cNvSpPr>
            <a:spLocks noGrp="1"/>
          </p:cNvSpPr>
          <p:nvPr>
            <p:ph idx="1"/>
          </p:nvPr>
        </p:nvSpPr>
        <p:spPr>
          <a:xfrm>
            <a:off x="405581" y="1541205"/>
            <a:ext cx="8868421" cy="4500157"/>
          </a:xfrm>
        </p:spPr>
        <p:txBody>
          <a:bodyPr>
            <a:normAutofit lnSpcReduction="10000"/>
          </a:bodyPr>
          <a:lstStyle/>
          <a:p>
            <a:pPr>
              <a:lnSpc>
                <a:spcPct val="107000"/>
              </a:lnSpc>
              <a:spcAft>
                <a:spcPts val="800"/>
              </a:spcAft>
            </a:pPr>
            <a:r>
              <a:rPr lang="el-GR" sz="2200" b="1" dirty="0">
                <a:solidFill>
                  <a:srgbClr val="000000"/>
                </a:solidFill>
                <a:latin typeface="Noto Sans Symbols"/>
              </a:rPr>
              <a:t>Εξαιρετικά ευρεία θέματα, δύσκολο να τεκμηριωθούν με 10.000 λέξεις</a:t>
            </a:r>
          </a:p>
          <a:p>
            <a:pPr>
              <a:lnSpc>
                <a:spcPct val="107000"/>
              </a:lnSpc>
              <a:spcAft>
                <a:spcPts val="800"/>
              </a:spcAft>
            </a:pPr>
            <a:r>
              <a:rPr lang="el-GR" sz="2200" b="1" dirty="0">
                <a:solidFill>
                  <a:srgbClr val="000000"/>
                </a:solidFill>
                <a:latin typeface="Noto Sans Symbols"/>
              </a:rPr>
              <a:t>Κοινά θέματα, χωρίς ιδιαίτερο επιστημονικό ενδιαφέρον</a:t>
            </a:r>
          </a:p>
          <a:p>
            <a:pPr>
              <a:lnSpc>
                <a:spcPct val="107000"/>
              </a:lnSpc>
              <a:spcAft>
                <a:spcPts val="800"/>
              </a:spcAft>
            </a:pPr>
            <a:r>
              <a:rPr lang="el-GR" sz="2200" b="1" dirty="0">
                <a:solidFill>
                  <a:srgbClr val="000000"/>
                </a:solidFill>
                <a:latin typeface="Noto Sans Symbols"/>
              </a:rPr>
              <a:t>Θέματα για τα οποία δεν υπάρχει ερευνητικό υλικό ή η πρόσβαση στο υλικό είναι εξαιρετικά δύσκολη</a:t>
            </a:r>
          </a:p>
          <a:p>
            <a:pPr>
              <a:lnSpc>
                <a:spcPct val="107000"/>
              </a:lnSpc>
              <a:spcAft>
                <a:spcPts val="800"/>
              </a:spcAft>
            </a:pPr>
            <a:r>
              <a:rPr lang="el-GR" sz="2200" b="1" dirty="0">
                <a:solidFill>
                  <a:srgbClr val="000000"/>
                </a:solidFill>
                <a:latin typeface="Noto Sans Symbols"/>
              </a:rPr>
              <a:t>Πολύ τεχνικά και άκρως εξειδικευμένα θέματα </a:t>
            </a:r>
          </a:p>
          <a:p>
            <a:pPr>
              <a:lnSpc>
                <a:spcPct val="107000"/>
              </a:lnSpc>
              <a:spcAft>
                <a:spcPts val="800"/>
              </a:spcAft>
            </a:pPr>
            <a:r>
              <a:rPr lang="el-GR" sz="2200" b="1" dirty="0">
                <a:solidFill>
                  <a:srgbClr val="000000"/>
                </a:solidFill>
                <a:latin typeface="Noto Sans Symbols"/>
              </a:rPr>
              <a:t>Θέματα που η πορεία τους εξαρτάται από την ολοκλήρωση άλλων ερευνητικών έργων </a:t>
            </a:r>
          </a:p>
          <a:p>
            <a:pPr>
              <a:lnSpc>
                <a:spcPct val="107000"/>
              </a:lnSpc>
              <a:spcAft>
                <a:spcPts val="800"/>
              </a:spcAft>
            </a:pPr>
            <a:r>
              <a:rPr lang="el-GR" sz="2200" b="1" dirty="0">
                <a:solidFill>
                  <a:srgbClr val="000000"/>
                </a:solidFill>
                <a:latin typeface="Noto Sans Symbols"/>
              </a:rPr>
              <a:t>Ζητήματα που παραβιάζουν τους κώδικες δεοντολογίας και δεοντολογίας της κοινωνικής έρευνας</a:t>
            </a:r>
          </a:p>
          <a:p>
            <a:endParaRPr lang="el-GR" dirty="0"/>
          </a:p>
        </p:txBody>
      </p:sp>
    </p:spTree>
    <p:extLst>
      <p:ext uri="{BB962C8B-B14F-4D97-AF65-F5344CB8AC3E}">
        <p14:creationId xmlns:p14="http://schemas.microsoft.com/office/powerpoint/2010/main" val="184745896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180201FF-FE27-3906-6B4A-FA0B5F48CBFA}"/>
              </a:ext>
            </a:extLst>
          </p:cNvPr>
          <p:cNvSpPr>
            <a:spLocks noGrp="1"/>
          </p:cNvSpPr>
          <p:nvPr>
            <p:ph type="title"/>
          </p:nvPr>
        </p:nvSpPr>
        <p:spPr/>
        <p:txBody>
          <a:bodyPr/>
          <a:lstStyle/>
          <a:p>
            <a:r>
              <a:rPr lang="el-GR" kern="100" dirty="0">
                <a:latin typeface="Aptos" panose="020B0004020202020204" pitchFamily="34" charset="0"/>
                <a:ea typeface="Aptos" panose="020B0004020202020204" pitchFamily="34" charset="0"/>
                <a:cs typeface="Times New Roman" panose="02020603050405020304" pitchFamily="18" charset="0"/>
              </a:rPr>
              <a:t>Διατύπωση ερευνητικών ερωτημάτων</a:t>
            </a:r>
            <a:br>
              <a:rPr lang="el-GR" kern="100" dirty="0">
                <a:latin typeface="Aptos" panose="020B0004020202020204" pitchFamily="34" charset="0"/>
                <a:ea typeface="Aptos" panose="020B0004020202020204" pitchFamily="34" charset="0"/>
                <a:cs typeface="Times New Roman" panose="02020603050405020304" pitchFamily="18" charset="0"/>
              </a:rPr>
            </a:br>
            <a:endParaRPr lang="el-GR" dirty="0"/>
          </a:p>
        </p:txBody>
      </p:sp>
      <p:sp>
        <p:nvSpPr>
          <p:cNvPr id="3" name="Θέση περιεχομένου 2">
            <a:extLst>
              <a:ext uri="{FF2B5EF4-FFF2-40B4-BE49-F238E27FC236}">
                <a16:creationId xmlns:a16="http://schemas.microsoft.com/office/drawing/2014/main" id="{EFA5ABE4-4057-E6F9-BFA6-453EE3F08961}"/>
              </a:ext>
            </a:extLst>
          </p:cNvPr>
          <p:cNvSpPr>
            <a:spLocks noGrp="1"/>
          </p:cNvSpPr>
          <p:nvPr>
            <p:ph idx="1"/>
          </p:nvPr>
        </p:nvSpPr>
        <p:spPr>
          <a:xfrm>
            <a:off x="588844" y="1270000"/>
            <a:ext cx="9012356" cy="5123426"/>
          </a:xfrm>
        </p:spPr>
        <p:txBody>
          <a:bodyPr>
            <a:normAutofit fontScale="62500" lnSpcReduction="20000"/>
          </a:bodyPr>
          <a:lstStyle/>
          <a:p>
            <a:pPr>
              <a:lnSpc>
                <a:spcPct val="117000"/>
              </a:lnSpc>
              <a:spcAft>
                <a:spcPts val="800"/>
              </a:spcAft>
            </a:pPr>
            <a:r>
              <a:rPr lang="el-GR" sz="3200" b="1" dirty="0">
                <a:solidFill>
                  <a:srgbClr val="000000"/>
                </a:solidFill>
                <a:latin typeface="Noto Sans Symbols"/>
              </a:rPr>
              <a:t>Τα ερευνητικά ερωτήματα συμβάλλουν στον ορισμό του θέματος και του αντικειμένου της έρευνας, περιορίζοντας ταυτόχρονα το εύρος της έρευνας</a:t>
            </a:r>
          </a:p>
          <a:p>
            <a:pPr>
              <a:lnSpc>
                <a:spcPct val="117000"/>
              </a:lnSpc>
              <a:spcAft>
                <a:spcPts val="800"/>
              </a:spcAft>
            </a:pPr>
            <a:r>
              <a:rPr lang="el-GR" sz="3200" b="1" dirty="0">
                <a:solidFill>
                  <a:srgbClr val="000000"/>
                </a:solidFill>
                <a:latin typeface="Noto Sans Symbols"/>
              </a:rPr>
              <a:t>Όταν ένα θέμα είναι ευρύ τα ερευνητικά ερωτήματα μπορεί να είναι πολλά. Είναι δουλειά του ερευνητή να διατυπώσει ένα κύριο ερευνητικό ερώτημα ή μια υπόθεση και έναν μικρό αριθμό 2-4  ερευνητικών ερωτήσεων προκειμένου να ερευνηθούν  περαιτέρω πτυχές του θέματος.</a:t>
            </a:r>
          </a:p>
          <a:p>
            <a:pPr>
              <a:lnSpc>
                <a:spcPct val="117000"/>
              </a:lnSpc>
              <a:spcAft>
                <a:spcPts val="800"/>
              </a:spcAft>
            </a:pPr>
            <a:r>
              <a:rPr lang="el-GR" sz="3200" b="1" dirty="0">
                <a:solidFill>
                  <a:srgbClr val="000000"/>
                </a:solidFill>
                <a:latin typeface="Noto Sans Symbols"/>
              </a:rPr>
              <a:t>Τα ερευνητικά ερωτήματα πρέπει να είναι σωστά διατυπωμένα, ήτοι;</a:t>
            </a:r>
          </a:p>
          <a:p>
            <a:pPr lvl="0">
              <a:lnSpc>
                <a:spcPct val="117000"/>
              </a:lnSpc>
              <a:spcAft>
                <a:spcPts val="800"/>
              </a:spcAft>
              <a:buFont typeface="Wingdings" panose="05000000000000000000" pitchFamily="2" charset="2"/>
              <a:buChar char="v"/>
            </a:pPr>
            <a:r>
              <a:rPr lang="el-GR" sz="3200" b="1" dirty="0">
                <a:solidFill>
                  <a:srgbClr val="000000"/>
                </a:solidFill>
                <a:latin typeface="Noto Sans Symbols"/>
              </a:rPr>
              <a:t>Να είναι σαφή και ακριβή</a:t>
            </a:r>
          </a:p>
          <a:p>
            <a:pPr lvl="0">
              <a:lnSpc>
                <a:spcPct val="117000"/>
              </a:lnSpc>
              <a:spcAft>
                <a:spcPts val="800"/>
              </a:spcAft>
              <a:buFont typeface="Wingdings" panose="05000000000000000000" pitchFamily="2" charset="2"/>
              <a:buChar char="v"/>
            </a:pPr>
            <a:r>
              <a:rPr lang="el-GR" sz="3200" b="1" dirty="0">
                <a:solidFill>
                  <a:srgbClr val="000000"/>
                </a:solidFill>
                <a:latin typeface="Noto Sans Symbols"/>
              </a:rPr>
              <a:t> Συγκεκριμένα που θα επιτρέπουν την ανάλυση του σκοπού της έρευνας </a:t>
            </a:r>
          </a:p>
          <a:p>
            <a:pPr lvl="0">
              <a:lnSpc>
                <a:spcPct val="117000"/>
              </a:lnSpc>
              <a:spcAft>
                <a:spcPts val="800"/>
              </a:spcAft>
              <a:buFont typeface="Wingdings" panose="05000000000000000000" pitchFamily="2" charset="2"/>
              <a:buChar char="v"/>
            </a:pPr>
            <a:r>
              <a:rPr lang="el-GR" sz="3200" b="1" dirty="0">
                <a:solidFill>
                  <a:srgbClr val="000000"/>
                </a:solidFill>
                <a:latin typeface="Noto Sans Symbols"/>
              </a:rPr>
              <a:t>Να δίνουν απαντήσεις με βάση στοιχεία δεδομένα</a:t>
            </a:r>
          </a:p>
          <a:p>
            <a:pPr lvl="0">
              <a:lnSpc>
                <a:spcPct val="117000"/>
              </a:lnSpc>
              <a:spcAft>
                <a:spcPts val="800"/>
              </a:spcAft>
              <a:buFont typeface="Wingdings" panose="05000000000000000000" pitchFamily="2" charset="2"/>
              <a:buChar char="v"/>
            </a:pPr>
            <a:r>
              <a:rPr lang="el-GR" sz="3200" b="1" dirty="0">
                <a:solidFill>
                  <a:srgbClr val="000000"/>
                </a:solidFill>
                <a:latin typeface="Noto Sans Symbols"/>
              </a:rPr>
              <a:t>Να γίνονται συγκρίσεις, διασυνδέσεις μεταξύ τους ώστε να παρέχονται απαντήσεις στα ερευνητικά ερωτήματα</a:t>
            </a:r>
          </a:p>
          <a:p>
            <a:endParaRPr lang="el-GR" dirty="0"/>
          </a:p>
        </p:txBody>
      </p:sp>
    </p:spTree>
    <p:extLst>
      <p:ext uri="{BB962C8B-B14F-4D97-AF65-F5344CB8AC3E}">
        <p14:creationId xmlns:p14="http://schemas.microsoft.com/office/powerpoint/2010/main" val="2999438905"/>
      </p:ext>
    </p:extLst>
  </p:cSld>
  <p:clrMapOvr>
    <a:overrideClrMapping bg1="lt1" tx1="dk1" bg2="lt2" tx2="dk2" accent1="accent1" accent2="accent2" accent3="accent3" accent4="accent4" accent5="accent5" accent6="accent6" hlink="hlink" folHlink="folHlink"/>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1EF2037-6D51-704C-A27C-0C56917302FC}"/>
              </a:ext>
            </a:extLst>
          </p:cNvPr>
          <p:cNvSpPr>
            <a:spLocks noGrp="1"/>
          </p:cNvSpPr>
          <p:nvPr>
            <p:ph type="title"/>
          </p:nvPr>
        </p:nvSpPr>
        <p:spPr/>
        <p:txBody>
          <a:bodyPr/>
          <a:lstStyle/>
          <a:p>
            <a:r>
              <a:rPr lang="el-GR" dirty="0"/>
              <a:t>ΟΙ Υποθέσεις Εργασίας</a:t>
            </a:r>
          </a:p>
        </p:txBody>
      </p:sp>
      <p:sp>
        <p:nvSpPr>
          <p:cNvPr id="3" name="Θέση περιεχομένου 2">
            <a:extLst>
              <a:ext uri="{FF2B5EF4-FFF2-40B4-BE49-F238E27FC236}">
                <a16:creationId xmlns:a16="http://schemas.microsoft.com/office/drawing/2014/main" id="{CAD618AA-5F5D-5562-4354-A73A41B143BE}"/>
              </a:ext>
            </a:extLst>
          </p:cNvPr>
          <p:cNvSpPr>
            <a:spLocks noGrp="1"/>
          </p:cNvSpPr>
          <p:nvPr>
            <p:ph idx="1"/>
          </p:nvPr>
        </p:nvSpPr>
        <p:spPr>
          <a:xfrm>
            <a:off x="677334" y="1836175"/>
            <a:ext cx="8596668" cy="4205188"/>
          </a:xfrm>
        </p:spPr>
        <p:txBody>
          <a:bodyPr>
            <a:normAutofit fontScale="92500" lnSpcReduction="10000"/>
          </a:bodyPr>
          <a:lstStyle/>
          <a:p>
            <a:pPr>
              <a:lnSpc>
                <a:spcPct val="107000"/>
              </a:lnSpc>
              <a:spcAft>
                <a:spcPts val="800"/>
              </a:spcAft>
            </a:pPr>
            <a:r>
              <a:rPr lang="el-GR" sz="2200" b="1" dirty="0">
                <a:solidFill>
                  <a:srgbClr val="000000"/>
                </a:solidFill>
                <a:latin typeface="Noto Sans Symbols"/>
              </a:rPr>
              <a:t>Η/Οι ερευνητική/</a:t>
            </a:r>
            <a:r>
              <a:rPr lang="el-GR" sz="2200" b="1" dirty="0" err="1">
                <a:solidFill>
                  <a:srgbClr val="000000"/>
                </a:solidFill>
                <a:latin typeface="Noto Sans Symbols"/>
              </a:rPr>
              <a:t>ές</a:t>
            </a:r>
            <a:r>
              <a:rPr lang="el-GR" sz="2200" b="1" dirty="0">
                <a:solidFill>
                  <a:srgbClr val="000000"/>
                </a:solidFill>
                <a:latin typeface="Noto Sans Symbols"/>
              </a:rPr>
              <a:t> υπόθεση στοχεύει/</a:t>
            </a:r>
            <a:r>
              <a:rPr lang="el-GR" sz="2200" b="1" dirty="0" err="1">
                <a:solidFill>
                  <a:srgbClr val="000000"/>
                </a:solidFill>
                <a:latin typeface="Noto Sans Symbols"/>
              </a:rPr>
              <a:t>ουν</a:t>
            </a:r>
            <a:r>
              <a:rPr lang="el-GR" sz="2200" b="1" dirty="0">
                <a:solidFill>
                  <a:srgbClr val="000000"/>
                </a:solidFill>
                <a:latin typeface="Noto Sans Symbols"/>
              </a:rPr>
              <a:t> στην ερμηνεία της σχέσης μεταξύ θεωρίας και έρευνας</a:t>
            </a:r>
          </a:p>
          <a:p>
            <a:pPr>
              <a:lnSpc>
                <a:spcPct val="107000"/>
              </a:lnSpc>
              <a:spcAft>
                <a:spcPts val="800"/>
              </a:spcAft>
            </a:pPr>
            <a:r>
              <a:rPr lang="el-GR" sz="2200" b="1" dirty="0">
                <a:solidFill>
                  <a:srgbClr val="000000"/>
                </a:solidFill>
                <a:latin typeface="Noto Sans Symbols"/>
              </a:rPr>
              <a:t>Οι ερευνητικές υποθέσεις περιγράφουν τις ερωτήσεις, κάνουν κρίσεις για την απάντησή τους (σύμφωνα με τη θεωρία)</a:t>
            </a:r>
          </a:p>
          <a:p>
            <a:pPr>
              <a:lnSpc>
                <a:spcPct val="107000"/>
              </a:lnSpc>
              <a:spcAft>
                <a:spcPts val="800"/>
              </a:spcAft>
            </a:pPr>
            <a:r>
              <a:rPr lang="el-GR" sz="2200" b="1" dirty="0">
                <a:solidFill>
                  <a:srgbClr val="000000"/>
                </a:solidFill>
                <a:latin typeface="Noto Sans Symbols"/>
              </a:rPr>
              <a:t>Τα αποτελέσματα μιας έρευνας έχουν σκοπό να επαληθεύσουν ή όχι τις εκτιμήσεις που γίνονται από τις υποθέσεις της έρευνας. </a:t>
            </a:r>
          </a:p>
          <a:p>
            <a:pPr>
              <a:lnSpc>
                <a:spcPct val="107000"/>
              </a:lnSpc>
              <a:spcAft>
                <a:spcPts val="800"/>
              </a:spcAft>
            </a:pPr>
            <a:r>
              <a:rPr lang="el-GR" sz="2200" b="1" dirty="0">
                <a:solidFill>
                  <a:srgbClr val="000000"/>
                </a:solidFill>
                <a:latin typeface="Noto Sans Symbols"/>
              </a:rPr>
              <a:t>Η απόρριψη μιας ερευνητικής υπόθεσης δεν σημαίνει απαραίτητα ότι είναι λάθος. Αντίθετα, μπορεί να σημαίνει ότι μια θεωρητική προσέγγιση δεν ισχύει για την περίπτωση της συγκεκριμένης έρευνας</a:t>
            </a:r>
          </a:p>
          <a:p>
            <a:pPr marL="0" indent="0">
              <a:lnSpc>
                <a:spcPct val="107000"/>
              </a:lnSpc>
              <a:spcAft>
                <a:spcPts val="800"/>
              </a:spcAft>
              <a:buNone/>
            </a:pPr>
            <a:r>
              <a:rPr lang="el-GR" sz="2000" b="1" dirty="0">
                <a:solidFill>
                  <a:srgbClr val="000000"/>
                </a:solidFill>
                <a:latin typeface="Noto Sans Symbols"/>
              </a:rPr>
              <a:t> </a:t>
            </a:r>
          </a:p>
          <a:p>
            <a:endParaRPr lang="el-GR" dirty="0"/>
          </a:p>
        </p:txBody>
      </p:sp>
    </p:spTree>
    <p:extLst>
      <p:ext uri="{BB962C8B-B14F-4D97-AF65-F5344CB8AC3E}">
        <p14:creationId xmlns:p14="http://schemas.microsoft.com/office/powerpoint/2010/main" val="330979711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73A58B0-3543-B78A-F46D-D53C6536EC14}"/>
              </a:ext>
            </a:extLst>
          </p:cNvPr>
          <p:cNvSpPr>
            <a:spLocks noGrp="1"/>
          </p:cNvSpPr>
          <p:nvPr>
            <p:ph type="title"/>
          </p:nvPr>
        </p:nvSpPr>
        <p:spPr/>
        <p:txBody>
          <a:bodyPr/>
          <a:lstStyle/>
          <a:p>
            <a:r>
              <a:rPr lang="el-GR" dirty="0"/>
              <a:t>Τρόποι συλλογής δεδομένων</a:t>
            </a:r>
          </a:p>
        </p:txBody>
      </p:sp>
      <p:sp>
        <p:nvSpPr>
          <p:cNvPr id="3" name="Θέση περιεχομένου 2">
            <a:extLst>
              <a:ext uri="{FF2B5EF4-FFF2-40B4-BE49-F238E27FC236}">
                <a16:creationId xmlns:a16="http://schemas.microsoft.com/office/drawing/2014/main" id="{060254FF-5F3B-10C5-11E4-0F3C67E59982}"/>
              </a:ext>
            </a:extLst>
          </p:cNvPr>
          <p:cNvSpPr>
            <a:spLocks noGrp="1"/>
          </p:cNvSpPr>
          <p:nvPr>
            <p:ph idx="1"/>
          </p:nvPr>
        </p:nvSpPr>
        <p:spPr/>
        <p:txBody>
          <a:bodyPr>
            <a:normAutofit/>
          </a:bodyPr>
          <a:lstStyle/>
          <a:p>
            <a:r>
              <a:rPr lang="el-GR" sz="2400" b="1" dirty="0">
                <a:solidFill>
                  <a:srgbClr val="000000"/>
                </a:solidFill>
                <a:latin typeface="Noto Sans Symbols"/>
              </a:rPr>
              <a:t>Ανάλυση Περιεχομένου</a:t>
            </a:r>
          </a:p>
          <a:p>
            <a:r>
              <a:rPr lang="el-GR" sz="2400" b="1" dirty="0">
                <a:solidFill>
                  <a:srgbClr val="000000"/>
                </a:solidFill>
                <a:latin typeface="Noto Sans Symbols"/>
              </a:rPr>
              <a:t>Ποσοτική έρευνα</a:t>
            </a:r>
          </a:p>
          <a:p>
            <a:r>
              <a:rPr lang="el-GR" sz="2400" b="1" dirty="0">
                <a:solidFill>
                  <a:srgbClr val="000000"/>
                </a:solidFill>
                <a:latin typeface="Noto Sans Symbols"/>
              </a:rPr>
              <a:t>Ποιοτική έρευνα</a:t>
            </a:r>
          </a:p>
          <a:p>
            <a:r>
              <a:rPr lang="el-GR" sz="2400" b="1" dirty="0">
                <a:solidFill>
                  <a:srgbClr val="000000"/>
                </a:solidFill>
                <a:latin typeface="Noto Sans Symbols"/>
              </a:rPr>
              <a:t>Ανάλυση ιστοριών</a:t>
            </a:r>
          </a:p>
          <a:p>
            <a:r>
              <a:rPr lang="el-GR" sz="2400" b="1" dirty="0">
                <a:solidFill>
                  <a:srgbClr val="000000"/>
                </a:solidFill>
                <a:latin typeface="Noto Sans Symbols"/>
              </a:rPr>
              <a:t>Μελέτη περίπτωσης</a:t>
            </a:r>
          </a:p>
        </p:txBody>
      </p:sp>
    </p:spTree>
    <p:extLst>
      <p:ext uri="{BB962C8B-B14F-4D97-AF65-F5344CB8AC3E}">
        <p14:creationId xmlns:p14="http://schemas.microsoft.com/office/powerpoint/2010/main" val="245998863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F6F5D08-01E7-9F28-51E0-7235FDBEF61F}"/>
              </a:ext>
            </a:extLst>
          </p:cNvPr>
          <p:cNvSpPr>
            <a:spLocks noGrp="1"/>
          </p:cNvSpPr>
          <p:nvPr>
            <p:ph type="title"/>
          </p:nvPr>
        </p:nvSpPr>
        <p:spPr>
          <a:xfrm>
            <a:off x="677334" y="609600"/>
            <a:ext cx="8596668" cy="1101213"/>
          </a:xfrm>
        </p:spPr>
        <p:txBody>
          <a:bodyPr>
            <a:normAutofit fontScale="90000"/>
          </a:bodyPr>
          <a:lstStyle/>
          <a:p>
            <a:r>
              <a:rPr lang="el-GR" dirty="0"/>
              <a:t>Σημαντικά μέρη της ερευνητικής εργασίας</a:t>
            </a:r>
          </a:p>
        </p:txBody>
      </p:sp>
      <p:sp>
        <p:nvSpPr>
          <p:cNvPr id="3" name="Θέση περιεχομένου 2">
            <a:extLst>
              <a:ext uri="{FF2B5EF4-FFF2-40B4-BE49-F238E27FC236}">
                <a16:creationId xmlns:a16="http://schemas.microsoft.com/office/drawing/2014/main" id="{E19596DE-A02C-C8C7-FA9E-4B9B35F2B92E}"/>
              </a:ext>
            </a:extLst>
          </p:cNvPr>
          <p:cNvSpPr>
            <a:spLocks noGrp="1"/>
          </p:cNvSpPr>
          <p:nvPr>
            <p:ph idx="1"/>
          </p:nvPr>
        </p:nvSpPr>
        <p:spPr>
          <a:xfrm>
            <a:off x="677334" y="1408471"/>
            <a:ext cx="8596668" cy="4632891"/>
          </a:xfrm>
        </p:spPr>
        <p:txBody>
          <a:bodyPr>
            <a:normAutofit fontScale="92500"/>
          </a:bodyPr>
          <a:lstStyle/>
          <a:p>
            <a:pPr>
              <a:lnSpc>
                <a:spcPct val="107000"/>
              </a:lnSpc>
              <a:spcAft>
                <a:spcPts val="800"/>
              </a:spcAft>
            </a:pPr>
            <a:r>
              <a:rPr lang="el-GR" sz="1900" b="1" dirty="0">
                <a:solidFill>
                  <a:srgbClr val="000000"/>
                </a:solidFill>
                <a:latin typeface="Noto Sans Symbols"/>
              </a:rPr>
              <a:t>Η </a:t>
            </a:r>
            <a:r>
              <a:rPr lang="el-GR" sz="2200" b="1" dirty="0">
                <a:solidFill>
                  <a:srgbClr val="000000"/>
                </a:solidFill>
                <a:latin typeface="Noto Sans Symbols"/>
              </a:rPr>
              <a:t>βιβλιογραφική ανασκόπηση είναι το πρώτο σημαντικό βήμα που  χρειάζεται να συνδέεται με τα ερευνητικά ερωτήματα. Παρατίθεται η άποψη άλλων ερευνητών για το υπό μελέτη θέμα</a:t>
            </a:r>
          </a:p>
          <a:p>
            <a:pPr>
              <a:lnSpc>
                <a:spcPct val="107000"/>
              </a:lnSpc>
              <a:spcAft>
                <a:spcPts val="800"/>
              </a:spcAft>
            </a:pPr>
            <a:r>
              <a:rPr lang="el-GR" sz="2200" b="1" dirty="0">
                <a:solidFill>
                  <a:srgbClr val="000000"/>
                </a:solidFill>
                <a:latin typeface="Noto Sans Symbols"/>
              </a:rPr>
              <a:t>Η διατύπωση υπόθεσης ή ερευνητικών ερωτημάτων είναι απαραίτητη και γίνεται προσπάθεια απάντησής τους τόσο από την βιβλιογραφική επισκόπηση όσο και από την τρέχουσα έρευνα</a:t>
            </a:r>
          </a:p>
          <a:p>
            <a:pPr>
              <a:lnSpc>
                <a:spcPct val="107000"/>
              </a:lnSpc>
              <a:spcAft>
                <a:spcPts val="800"/>
              </a:spcAft>
            </a:pPr>
            <a:r>
              <a:rPr lang="el-GR" sz="2200" b="1" dirty="0">
                <a:solidFill>
                  <a:srgbClr val="000000"/>
                </a:solidFill>
                <a:latin typeface="Noto Sans Symbols"/>
              </a:rPr>
              <a:t>Η συλλογή δεδομένων είναι απαραίτητη και σύμφωνα με τα ερευνητικά εργαλεία και μεθόδους που θα επιλέξει ο ερευνητής</a:t>
            </a:r>
          </a:p>
          <a:p>
            <a:pPr>
              <a:lnSpc>
                <a:spcPct val="107000"/>
              </a:lnSpc>
              <a:spcAft>
                <a:spcPts val="800"/>
              </a:spcAft>
            </a:pPr>
            <a:r>
              <a:rPr lang="el-GR" sz="2200" b="1" dirty="0">
                <a:solidFill>
                  <a:srgbClr val="000000"/>
                </a:solidFill>
                <a:latin typeface="Noto Sans Symbols"/>
              </a:rPr>
              <a:t>Επεξεργασία και ανάλυση πληροφοριών μέσω διαφορετικών εργαλείων  </a:t>
            </a:r>
          </a:p>
          <a:p>
            <a:pPr>
              <a:lnSpc>
                <a:spcPct val="107000"/>
              </a:lnSpc>
              <a:spcAft>
                <a:spcPts val="800"/>
              </a:spcAft>
            </a:pPr>
            <a:r>
              <a:rPr lang="el-GR" sz="2200" b="1" dirty="0">
                <a:solidFill>
                  <a:srgbClr val="000000"/>
                </a:solidFill>
                <a:latin typeface="Noto Sans Symbols"/>
              </a:rPr>
              <a:t>Αποτελέσματα και συμπεράσματα</a:t>
            </a:r>
          </a:p>
          <a:p>
            <a:endParaRPr lang="el-GR" dirty="0"/>
          </a:p>
        </p:txBody>
      </p:sp>
    </p:spTree>
    <p:extLst>
      <p:ext uri="{BB962C8B-B14F-4D97-AF65-F5344CB8AC3E}">
        <p14:creationId xmlns:p14="http://schemas.microsoft.com/office/powerpoint/2010/main" val="1919917741"/>
      </p:ext>
    </p:extLst>
  </p:cSld>
  <p:clrMapOvr>
    <a:masterClrMapping/>
  </p:clrMapOvr>
</p:sld>
</file>

<file path=ppt/theme/theme1.xml><?xml version="1.0" encoding="utf-8"?>
<a:theme xmlns:a="http://schemas.openxmlformats.org/drawingml/2006/main" name="Όψη">
  <a:themeElements>
    <a:clrScheme name="Facet">
      <a:dk1>
        <a:sysClr val="windowText" lastClr="000000"/>
      </a:dk1>
      <a:lt1>
        <a:sysClr val="window" lastClr="FFFFFF"/>
      </a:lt1>
      <a:dk2>
        <a:srgbClr val="2C3C43"/>
      </a:dk2>
      <a:lt2>
        <a:srgbClr val="EBEBEB"/>
      </a:lt2>
      <a:accent1>
        <a:srgbClr val="5FCBEF"/>
      </a:accent1>
      <a:accent2>
        <a:srgbClr val="2E83C3"/>
      </a:accent2>
      <a:accent3>
        <a:srgbClr val="42D0A2"/>
      </a:accent3>
      <a:accent4>
        <a:srgbClr val="2E946B"/>
      </a:accent4>
      <a:accent5>
        <a:srgbClr val="42B051"/>
      </a:accent5>
      <a:accent6>
        <a:srgbClr val="96D141"/>
      </a:accent6>
      <a:hlink>
        <a:srgbClr val="3FCDE7"/>
      </a:hlink>
      <a:folHlink>
        <a:srgbClr val="A9D3E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0B5AB586-D108-4FC1-8368-649FE654B894}"/>
    </a:ext>
  </a:extLst>
</a:theme>
</file>

<file path=ppt/theme/themeOverride1.xml><?xml version="1.0" encoding="utf-8"?>
<a:themeOverride xmlns:a="http://schemas.openxmlformats.org/drawingml/2006/main">
  <a:clrScheme name="Facet">
    <a:dk1>
      <a:sysClr val="windowText" lastClr="000000"/>
    </a:dk1>
    <a:lt1>
      <a:sysClr val="window" lastClr="FFFFFF"/>
    </a:lt1>
    <a:dk2>
      <a:srgbClr val="2C3C43"/>
    </a:dk2>
    <a:lt2>
      <a:srgbClr val="EBEBEB"/>
    </a:lt2>
    <a:accent1>
      <a:srgbClr val="5FCBEF"/>
    </a:accent1>
    <a:accent2>
      <a:srgbClr val="2E83C3"/>
    </a:accent2>
    <a:accent3>
      <a:srgbClr val="42D0A2"/>
    </a:accent3>
    <a:accent4>
      <a:srgbClr val="2E946B"/>
    </a:accent4>
    <a:accent5>
      <a:srgbClr val="42B051"/>
    </a:accent5>
    <a:accent6>
      <a:srgbClr val="96D141"/>
    </a:accent6>
    <a:hlink>
      <a:srgbClr val="3FCDE7"/>
    </a:hlink>
    <a:folHlink>
      <a:srgbClr val="A9D3E1"/>
    </a:folHlink>
  </a:clrScheme>
</a:themeOverride>
</file>

<file path=ppt/theme/themeOverride2.xml><?xml version="1.0" encoding="utf-8"?>
<a:themeOverride xmlns:a="http://schemas.openxmlformats.org/drawingml/2006/main">
  <a:clrScheme name="Facet">
    <a:dk1>
      <a:sysClr val="windowText" lastClr="000000"/>
    </a:dk1>
    <a:lt1>
      <a:sysClr val="window" lastClr="FFFFFF"/>
    </a:lt1>
    <a:dk2>
      <a:srgbClr val="2C3C43"/>
    </a:dk2>
    <a:lt2>
      <a:srgbClr val="EBEBEB"/>
    </a:lt2>
    <a:accent1>
      <a:srgbClr val="5FCBEF"/>
    </a:accent1>
    <a:accent2>
      <a:srgbClr val="2E83C3"/>
    </a:accent2>
    <a:accent3>
      <a:srgbClr val="42D0A2"/>
    </a:accent3>
    <a:accent4>
      <a:srgbClr val="2E946B"/>
    </a:accent4>
    <a:accent5>
      <a:srgbClr val="42B051"/>
    </a:accent5>
    <a:accent6>
      <a:srgbClr val="96D141"/>
    </a:accent6>
    <a:hlink>
      <a:srgbClr val="3FCDE7"/>
    </a:hlink>
    <a:folHlink>
      <a:srgbClr val="A9D3E1"/>
    </a:folHlink>
  </a:clrScheme>
</a:themeOverride>
</file>

<file path=docProps/app.xml><?xml version="1.0" encoding="utf-8"?>
<Properties xmlns="http://schemas.openxmlformats.org/officeDocument/2006/extended-properties" xmlns:vt="http://schemas.openxmlformats.org/officeDocument/2006/docPropsVTypes">
  <Template/>
  <TotalTime>475</TotalTime>
  <Words>2521</Words>
  <Application>Microsoft Office PowerPoint</Application>
  <PresentationFormat>Widescreen</PresentationFormat>
  <Paragraphs>159</Paragraphs>
  <Slides>24</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24</vt:i4>
      </vt:variant>
    </vt:vector>
  </HeadingPairs>
  <TitlesOfParts>
    <vt:vector size="32" baseType="lpstr">
      <vt:lpstr>Aptos</vt:lpstr>
      <vt:lpstr>arial</vt:lpstr>
      <vt:lpstr>arial</vt:lpstr>
      <vt:lpstr>Noto Sans Symbols</vt:lpstr>
      <vt:lpstr>Trebuchet MS</vt:lpstr>
      <vt:lpstr>Wingdings</vt:lpstr>
      <vt:lpstr>Wingdings 3</vt:lpstr>
      <vt:lpstr>Όψη</vt:lpstr>
      <vt:lpstr>Σχεδιασμός κοινωνικής έρευνας- Ένας οδηγός για την Πτυχιακή εργασία</vt:lpstr>
      <vt:lpstr>Μαθησιακά αποτελέσματα</vt:lpstr>
      <vt:lpstr> Ορισμός της Κοινωνικής έρευνας</vt:lpstr>
      <vt:lpstr>Πώς να επιλέξεις το θέμα της έρευνας</vt:lpstr>
      <vt:lpstr>Ποια ερευνητικά θέματα παρουσιάζουν δυσκολίες και χρειαζεται να αποφεύγονται</vt:lpstr>
      <vt:lpstr>Διατύπωση ερευνητικών ερωτημάτων </vt:lpstr>
      <vt:lpstr>ΟΙ Υποθέσεις Εργασίας</vt:lpstr>
      <vt:lpstr>Τρόποι συλλογής δεδομένων</vt:lpstr>
      <vt:lpstr>Σημαντικά μέρη της ερευνητικής εργασίας</vt:lpstr>
      <vt:lpstr>PowerPoint Presentation</vt:lpstr>
      <vt:lpstr>PowerPoint Presentation</vt:lpstr>
      <vt:lpstr>PowerPoint Presentation</vt:lpstr>
      <vt:lpstr>PowerPoint Presentation</vt:lpstr>
      <vt:lpstr>ΤΑ ΕΡΕΥΝΗΤΙΚΑ ΕΡΩΤΗΜΑΤΑ</vt:lpstr>
      <vt:lpstr>ΤΟ ΔΕΙΓΜΑ</vt:lpstr>
      <vt:lpstr>ΤΟ ΕΡΓΑΛΕΙΟ ΤΗΣ ΕΡΕΥΝΑΣ</vt:lpstr>
      <vt:lpstr>ΔΟΜΗΜΕΝΗ ΚΑΙ ΗΜΙΔΟΜΗΜΕΝΗ ΣΥΝΕΝΤΕΥΞΗ</vt:lpstr>
      <vt:lpstr>ΣΧΕΔΙΑΣΜΟΣ ΕΡΩΤΗΜΑΤΟΛΟΓΙΟΥ</vt:lpstr>
      <vt:lpstr>ΣΥΛΛΟΓΗ ΔΕΔΟΜΕΝΩΝ</vt:lpstr>
      <vt:lpstr>ΠΑΡΟΥΣΙΑΣΗ ΑΠΟΤΕΛΕΣΜΑΤΩΝ ΤΗΣ ΕΡΕΥΝΑΣ</vt:lpstr>
      <vt:lpstr>ΣΥΜΠΕΡΑΣΜΑΤΑ ΚΑΙ ΠΡΟΤΑΣΕΙΣ</vt:lpstr>
      <vt:lpstr>ΠΕΡΙΛΗΨΗ ΤΗΣ ΕΡΓΑΣΙΑΣ</vt:lpstr>
      <vt:lpstr>ΒΙΒΛΙΟΓΡΑΦΙΚΕΣ ΑΝΑΦΟΡΕΣ</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How to write an essay for the course Social Policies for Vulnerable Groups and the Media</dc:title>
  <dc:creator>Savvatou Tsolakidou</dc:creator>
  <cp:lastModifiedBy>Savvatou Tsolakidou</cp:lastModifiedBy>
  <cp:revision>4</cp:revision>
  <dcterms:created xsi:type="dcterms:W3CDTF">2022-12-08T19:13:05Z</dcterms:created>
  <dcterms:modified xsi:type="dcterms:W3CDTF">2025-03-21T11:30:13Z</dcterms:modified>
</cp:coreProperties>
</file>