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8288000" cy="10287000"/>
  <p:notesSz cx="6858000" cy="9144000"/>
  <p:embeddedFontLst>
    <p:embeddedFont>
      <p:font typeface="DejaVu Serif" panose="020B0604020202020204" charset="0"/>
      <p:regular r:id="rId21"/>
    </p:embeddedFont>
    <p:embeddedFont>
      <p:font typeface="DejaVu Serif Bold" panose="020B0604020202020204" charset="0"/>
      <p:regular r:id="rId22"/>
    </p:embeddedFont>
    <p:embeddedFont>
      <p:font typeface="Noto Serif Display" panose="020B0604020202020204"/>
      <p:regular r:id="rId23"/>
    </p:embeddedFont>
    <p:embeddedFont>
      <p:font typeface="Noto Serif Display Bold" panose="020B0604020202020204"/>
      <p:regular r:id="rId24"/>
    </p:embeddedFont>
    <p:embeddedFont>
      <p:font typeface="Raleway Bold" panose="020B0604020202020204" charset="0"/>
      <p:regular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1" d="100"/>
          <a:sy n="51" d="100"/>
        </p:scale>
        <p:origin x="826" y="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7/18/2025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7/18/2025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31.svg"/><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33.svg"/><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37.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39.jpeg"/><Relationship Id="rId4" Type="http://schemas.openxmlformats.org/officeDocument/2006/relationships/image" Target="../media/image38.jpeg"/></Relationships>
</file>

<file path=ppt/slides/_rels/slide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sv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9.png"/><Relationship Id="rId7" Type="http://schemas.openxmlformats.org/officeDocument/2006/relationships/image" Target="../media/image14.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21.sv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27.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 Id="rId5" Type="http://schemas.openxmlformats.org/officeDocument/2006/relationships/image" Target="../media/image7.sv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4F0D9"/>
        </a:solidFill>
        <a:effectLst/>
      </p:bgPr>
    </p:bg>
    <p:spTree>
      <p:nvGrpSpPr>
        <p:cNvPr id="1" name=""/>
        <p:cNvGrpSpPr/>
        <p:nvPr/>
      </p:nvGrpSpPr>
      <p:grpSpPr>
        <a:xfrm>
          <a:off x="0" y="0"/>
          <a:ext cx="0" cy="0"/>
          <a:chOff x="0" y="0"/>
          <a:chExt cx="0" cy="0"/>
        </a:xfrm>
      </p:grpSpPr>
      <p:sp>
        <p:nvSpPr>
          <p:cNvPr id="2" name="Freeform 2"/>
          <p:cNvSpPr/>
          <p:nvPr/>
        </p:nvSpPr>
        <p:spPr>
          <a:xfrm rot="5313745" flipV="1">
            <a:off x="11102365" y="1416630"/>
            <a:ext cx="11423443" cy="6334818"/>
          </a:xfrm>
          <a:custGeom>
            <a:avLst/>
            <a:gdLst/>
            <a:ahLst/>
            <a:cxnLst/>
            <a:rect l="l" t="t" r="r" b="b"/>
            <a:pathLst>
              <a:path w="11423443" h="6334818">
                <a:moveTo>
                  <a:pt x="0" y="6334818"/>
                </a:moveTo>
                <a:lnTo>
                  <a:pt x="11423443" y="6334818"/>
                </a:lnTo>
                <a:lnTo>
                  <a:pt x="11423443" y="0"/>
                </a:lnTo>
                <a:lnTo>
                  <a:pt x="0" y="0"/>
                </a:lnTo>
                <a:lnTo>
                  <a:pt x="0" y="6334818"/>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l-GR"/>
          </a:p>
        </p:txBody>
      </p:sp>
      <p:sp>
        <p:nvSpPr>
          <p:cNvPr id="3" name="Freeform 3"/>
          <p:cNvSpPr/>
          <p:nvPr/>
        </p:nvSpPr>
        <p:spPr>
          <a:xfrm rot="5400000" flipH="1">
            <a:off x="-4052353" y="2382570"/>
            <a:ext cx="11423443" cy="6334818"/>
          </a:xfrm>
          <a:custGeom>
            <a:avLst/>
            <a:gdLst/>
            <a:ahLst/>
            <a:cxnLst/>
            <a:rect l="l" t="t" r="r" b="b"/>
            <a:pathLst>
              <a:path w="11423443" h="6334818">
                <a:moveTo>
                  <a:pt x="11423443" y="0"/>
                </a:moveTo>
                <a:lnTo>
                  <a:pt x="0" y="0"/>
                </a:lnTo>
                <a:lnTo>
                  <a:pt x="0" y="6334819"/>
                </a:lnTo>
                <a:lnTo>
                  <a:pt x="11423443" y="6334819"/>
                </a:lnTo>
                <a:lnTo>
                  <a:pt x="11423443"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l-GR"/>
          </a:p>
        </p:txBody>
      </p:sp>
      <p:sp>
        <p:nvSpPr>
          <p:cNvPr id="4" name="Freeform 4"/>
          <p:cNvSpPr/>
          <p:nvPr/>
        </p:nvSpPr>
        <p:spPr>
          <a:xfrm rot="-5400000" flipH="1" flipV="1">
            <a:off x="-8259610" y="7907369"/>
            <a:ext cx="18725784" cy="2587563"/>
          </a:xfrm>
          <a:custGeom>
            <a:avLst/>
            <a:gdLst/>
            <a:ahLst/>
            <a:cxnLst/>
            <a:rect l="l" t="t" r="r" b="b"/>
            <a:pathLst>
              <a:path w="18725784" h="2587563">
                <a:moveTo>
                  <a:pt x="18725783" y="2587562"/>
                </a:moveTo>
                <a:lnTo>
                  <a:pt x="0" y="2587562"/>
                </a:lnTo>
                <a:lnTo>
                  <a:pt x="0" y="0"/>
                </a:lnTo>
                <a:lnTo>
                  <a:pt x="18725783" y="0"/>
                </a:lnTo>
                <a:lnTo>
                  <a:pt x="18725783" y="2587562"/>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l-GR"/>
          </a:p>
        </p:txBody>
      </p:sp>
      <p:sp>
        <p:nvSpPr>
          <p:cNvPr id="5" name="TextBox 5"/>
          <p:cNvSpPr txBox="1"/>
          <p:nvPr/>
        </p:nvSpPr>
        <p:spPr>
          <a:xfrm>
            <a:off x="-2820993" y="4805919"/>
            <a:ext cx="23487816" cy="744061"/>
          </a:xfrm>
          <a:prstGeom prst="rect">
            <a:avLst/>
          </a:prstGeom>
        </p:spPr>
        <p:txBody>
          <a:bodyPr lIns="0" tIns="0" rIns="0" bIns="0" rtlCol="0" anchor="t">
            <a:spAutoFit/>
          </a:bodyPr>
          <a:lstStyle/>
          <a:p>
            <a:pPr algn="ctr">
              <a:lnSpc>
                <a:spcPts val="5418"/>
              </a:lnSpc>
            </a:pPr>
            <a:r>
              <a:rPr lang="en-US" sz="5418" b="1" spc="5">
                <a:solidFill>
                  <a:srgbClr val="0A1618"/>
                </a:solidFill>
                <a:latin typeface="DejaVu Serif Bold"/>
                <a:ea typeface="DejaVu Serif Bold"/>
                <a:cs typeface="DejaVu Serif Bold"/>
                <a:sym typeface="DejaVu Serif Bold"/>
              </a:rPr>
              <a:t>ΒΙΩΣΙΜOΤΗΤΑ &amp; FAST FASHION: </a:t>
            </a:r>
          </a:p>
        </p:txBody>
      </p:sp>
      <p:sp>
        <p:nvSpPr>
          <p:cNvPr id="6" name="Freeform 6"/>
          <p:cNvSpPr/>
          <p:nvPr/>
        </p:nvSpPr>
        <p:spPr>
          <a:xfrm rot="-5400000" flipH="1">
            <a:off x="7944033" y="7935944"/>
            <a:ext cx="18725784" cy="2587563"/>
          </a:xfrm>
          <a:custGeom>
            <a:avLst/>
            <a:gdLst/>
            <a:ahLst/>
            <a:cxnLst/>
            <a:rect l="l" t="t" r="r" b="b"/>
            <a:pathLst>
              <a:path w="18725784" h="2587563">
                <a:moveTo>
                  <a:pt x="18725784" y="0"/>
                </a:moveTo>
                <a:lnTo>
                  <a:pt x="0" y="0"/>
                </a:lnTo>
                <a:lnTo>
                  <a:pt x="0" y="2587562"/>
                </a:lnTo>
                <a:lnTo>
                  <a:pt x="18725784" y="2587562"/>
                </a:lnTo>
                <a:lnTo>
                  <a:pt x="18725784"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l-GR"/>
          </a:p>
        </p:txBody>
      </p:sp>
      <p:sp>
        <p:nvSpPr>
          <p:cNvPr id="7" name="Freeform 7"/>
          <p:cNvSpPr/>
          <p:nvPr/>
        </p:nvSpPr>
        <p:spPr>
          <a:xfrm>
            <a:off x="7488120" y="170385"/>
            <a:ext cx="2869590" cy="1716630"/>
          </a:xfrm>
          <a:custGeom>
            <a:avLst/>
            <a:gdLst/>
            <a:ahLst/>
            <a:cxnLst/>
            <a:rect l="l" t="t" r="r" b="b"/>
            <a:pathLst>
              <a:path w="2869590" h="1716630">
                <a:moveTo>
                  <a:pt x="0" y="0"/>
                </a:moveTo>
                <a:lnTo>
                  <a:pt x="2869590" y="0"/>
                </a:lnTo>
                <a:lnTo>
                  <a:pt x="2869590" y="1716630"/>
                </a:lnTo>
                <a:lnTo>
                  <a:pt x="0" y="1716630"/>
                </a:lnTo>
                <a:lnTo>
                  <a:pt x="0" y="0"/>
                </a:lnTo>
                <a:close/>
              </a:path>
            </a:pathLst>
          </a:custGeom>
          <a:blipFill>
            <a:blip r:embed="rId6"/>
            <a:stretch>
              <a:fillRect/>
            </a:stretch>
          </a:blipFill>
        </p:spPr>
        <p:txBody>
          <a:bodyPr/>
          <a:lstStyle/>
          <a:p>
            <a:endParaRPr lang="el-GR"/>
          </a:p>
        </p:txBody>
      </p:sp>
      <p:sp>
        <p:nvSpPr>
          <p:cNvPr id="8" name="TextBox 8"/>
          <p:cNvSpPr txBox="1"/>
          <p:nvPr/>
        </p:nvSpPr>
        <p:spPr>
          <a:xfrm>
            <a:off x="1659368" y="8841740"/>
            <a:ext cx="15458201" cy="641986"/>
          </a:xfrm>
          <a:prstGeom prst="rect">
            <a:avLst/>
          </a:prstGeom>
        </p:spPr>
        <p:txBody>
          <a:bodyPr lIns="0" tIns="0" rIns="0" bIns="0" rtlCol="0" anchor="t">
            <a:spAutoFit/>
          </a:bodyPr>
          <a:lstStyle/>
          <a:p>
            <a:pPr algn="ctr">
              <a:lnSpc>
                <a:spcPts val="2400"/>
              </a:lnSpc>
            </a:pPr>
            <a:r>
              <a:rPr lang="en-US" sz="2400" b="1">
                <a:solidFill>
                  <a:srgbClr val="0A1618"/>
                </a:solidFill>
                <a:latin typeface="DejaVu Serif Bold"/>
                <a:ea typeface="DejaVu Serif Bold"/>
                <a:cs typeface="DejaVu Serif Bold"/>
                <a:sym typeface="DejaVu Serif Bold"/>
              </a:rPr>
              <a:t>Φοιτήτρια: Πάνου Βάια - Ευαγγελία                                                                     Επιβλέπουσα Καθηγήτρια: Δρ. Σαββατού Τσολακίδου (Ε.ΔΙ.Π)</a:t>
            </a:r>
          </a:p>
        </p:txBody>
      </p:sp>
      <p:sp>
        <p:nvSpPr>
          <p:cNvPr id="9" name="TextBox 9"/>
          <p:cNvSpPr txBox="1"/>
          <p:nvPr/>
        </p:nvSpPr>
        <p:spPr>
          <a:xfrm>
            <a:off x="3928388" y="5607130"/>
            <a:ext cx="10431224" cy="802640"/>
          </a:xfrm>
          <a:prstGeom prst="rect">
            <a:avLst/>
          </a:prstGeom>
        </p:spPr>
        <p:txBody>
          <a:bodyPr lIns="0" tIns="0" rIns="0" bIns="0" rtlCol="0" anchor="t">
            <a:spAutoFit/>
          </a:bodyPr>
          <a:lstStyle/>
          <a:p>
            <a:pPr algn="ctr">
              <a:lnSpc>
                <a:spcPts val="3099"/>
              </a:lnSpc>
              <a:spcBef>
                <a:spcPct val="0"/>
              </a:spcBef>
            </a:pPr>
            <a:r>
              <a:rPr lang="en-US" sz="3099">
                <a:solidFill>
                  <a:srgbClr val="0A1618"/>
                </a:solidFill>
                <a:latin typeface="DejaVu Serif"/>
                <a:ea typeface="DejaVu Serif"/>
                <a:cs typeface="DejaVu Serif"/>
                <a:sym typeface="DejaVu Serif"/>
              </a:rPr>
              <a:t>Η προβολή της έννοιας της βιωσιμότητας μέσω της στρατηγικής επικοινωνίας των H&amp;M</a:t>
            </a:r>
          </a:p>
        </p:txBody>
      </p:sp>
      <p:sp>
        <p:nvSpPr>
          <p:cNvPr id="10" name="TextBox 10"/>
          <p:cNvSpPr txBox="1"/>
          <p:nvPr/>
        </p:nvSpPr>
        <p:spPr>
          <a:xfrm>
            <a:off x="4702426" y="2076138"/>
            <a:ext cx="9005355" cy="483871"/>
          </a:xfrm>
          <a:prstGeom prst="rect">
            <a:avLst/>
          </a:prstGeom>
        </p:spPr>
        <p:txBody>
          <a:bodyPr lIns="0" tIns="0" rIns="0" bIns="0" rtlCol="0" anchor="t">
            <a:spAutoFit/>
          </a:bodyPr>
          <a:lstStyle/>
          <a:p>
            <a:pPr algn="ctr">
              <a:lnSpc>
                <a:spcPts val="1800"/>
              </a:lnSpc>
              <a:spcBef>
                <a:spcPct val="0"/>
              </a:spcBef>
            </a:pPr>
            <a:r>
              <a:rPr lang="en-US" sz="1800">
                <a:solidFill>
                  <a:srgbClr val="0A1618"/>
                </a:solidFill>
                <a:latin typeface="DejaVu Serif"/>
                <a:ea typeface="DejaVu Serif"/>
                <a:cs typeface="DejaVu Serif"/>
                <a:sym typeface="DejaVu Serif"/>
              </a:rPr>
              <a:t>Σχολή Οικονομικών και Πολιτικών Επιστημών</a:t>
            </a:r>
          </a:p>
          <a:p>
            <a:pPr algn="ctr">
              <a:lnSpc>
                <a:spcPts val="1800"/>
              </a:lnSpc>
              <a:spcBef>
                <a:spcPct val="0"/>
              </a:spcBef>
            </a:pPr>
            <a:r>
              <a:rPr lang="en-US" sz="1800">
                <a:solidFill>
                  <a:srgbClr val="0A1618"/>
                </a:solidFill>
                <a:latin typeface="DejaVu Serif"/>
                <a:ea typeface="DejaVu Serif"/>
                <a:cs typeface="DejaVu Serif"/>
                <a:sym typeface="DejaVu Serif"/>
              </a:rPr>
              <a:t>Τμήμα Επικοινωνίας και Μέσων Μαζικής Ενημέρωσης</a:t>
            </a:r>
          </a:p>
        </p:txBody>
      </p:sp>
      <p:sp>
        <p:nvSpPr>
          <p:cNvPr id="11" name="TextBox 11"/>
          <p:cNvSpPr txBox="1"/>
          <p:nvPr/>
        </p:nvSpPr>
        <p:spPr>
          <a:xfrm>
            <a:off x="3944654" y="3521870"/>
            <a:ext cx="9763126" cy="382269"/>
          </a:xfrm>
          <a:prstGeom prst="rect">
            <a:avLst/>
          </a:prstGeom>
        </p:spPr>
        <p:txBody>
          <a:bodyPr lIns="0" tIns="0" rIns="0" bIns="0" rtlCol="0" anchor="t">
            <a:spAutoFit/>
          </a:bodyPr>
          <a:lstStyle/>
          <a:p>
            <a:pPr algn="ctr">
              <a:lnSpc>
                <a:spcPts val="3080"/>
              </a:lnSpc>
            </a:pPr>
            <a:r>
              <a:rPr lang="en-US" sz="2200" b="1">
                <a:solidFill>
                  <a:srgbClr val="0A1618"/>
                </a:solidFill>
                <a:latin typeface="DejaVu Serif Bold"/>
                <a:ea typeface="DejaVu Serif Bold"/>
                <a:cs typeface="DejaVu Serif Bold"/>
                <a:sym typeface="DejaVu Serif Bold"/>
              </a:rPr>
              <a:t>Παρουσίαση Πτυχιακής Εργασίας - Αθήνα, Ιούλιος 2025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638C80"/>
        </a:solidFill>
        <a:effectLst/>
      </p:bgPr>
    </p:bg>
    <p:spTree>
      <p:nvGrpSpPr>
        <p:cNvPr id="1" name=""/>
        <p:cNvGrpSpPr/>
        <p:nvPr/>
      </p:nvGrpSpPr>
      <p:grpSpPr>
        <a:xfrm>
          <a:off x="0" y="0"/>
          <a:ext cx="0" cy="0"/>
          <a:chOff x="0" y="0"/>
          <a:chExt cx="0" cy="0"/>
        </a:xfrm>
      </p:grpSpPr>
      <p:sp>
        <p:nvSpPr>
          <p:cNvPr id="2" name="Freeform 2"/>
          <p:cNvSpPr/>
          <p:nvPr/>
        </p:nvSpPr>
        <p:spPr>
          <a:xfrm rot="-5400000" flipH="1" flipV="1">
            <a:off x="-8248922" y="7663166"/>
            <a:ext cx="18725784" cy="2587563"/>
          </a:xfrm>
          <a:custGeom>
            <a:avLst/>
            <a:gdLst/>
            <a:ahLst/>
            <a:cxnLst/>
            <a:rect l="l" t="t" r="r" b="b"/>
            <a:pathLst>
              <a:path w="18725784" h="2587563">
                <a:moveTo>
                  <a:pt x="18725783" y="2587563"/>
                </a:moveTo>
                <a:lnTo>
                  <a:pt x="0" y="2587563"/>
                </a:lnTo>
                <a:lnTo>
                  <a:pt x="0" y="0"/>
                </a:lnTo>
                <a:lnTo>
                  <a:pt x="18725783" y="0"/>
                </a:lnTo>
                <a:lnTo>
                  <a:pt x="18725783" y="2587563"/>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l-GR"/>
          </a:p>
        </p:txBody>
      </p:sp>
      <p:sp>
        <p:nvSpPr>
          <p:cNvPr id="3" name="Freeform 3"/>
          <p:cNvSpPr/>
          <p:nvPr/>
        </p:nvSpPr>
        <p:spPr>
          <a:xfrm rot="-5400000" flipH="1">
            <a:off x="7954721" y="7691741"/>
            <a:ext cx="18725784" cy="2587563"/>
          </a:xfrm>
          <a:custGeom>
            <a:avLst/>
            <a:gdLst/>
            <a:ahLst/>
            <a:cxnLst/>
            <a:rect l="l" t="t" r="r" b="b"/>
            <a:pathLst>
              <a:path w="18725784" h="2587563">
                <a:moveTo>
                  <a:pt x="18725784" y="0"/>
                </a:moveTo>
                <a:lnTo>
                  <a:pt x="0" y="0"/>
                </a:lnTo>
                <a:lnTo>
                  <a:pt x="0" y="2587563"/>
                </a:lnTo>
                <a:lnTo>
                  <a:pt x="18725784" y="2587563"/>
                </a:lnTo>
                <a:lnTo>
                  <a:pt x="18725784"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l-GR"/>
          </a:p>
        </p:txBody>
      </p:sp>
      <p:sp>
        <p:nvSpPr>
          <p:cNvPr id="4" name="Freeform 4"/>
          <p:cNvSpPr/>
          <p:nvPr/>
        </p:nvSpPr>
        <p:spPr>
          <a:xfrm rot="5400000">
            <a:off x="13242537" y="517816"/>
            <a:ext cx="3067385" cy="3165219"/>
          </a:xfrm>
          <a:custGeom>
            <a:avLst/>
            <a:gdLst/>
            <a:ahLst/>
            <a:cxnLst/>
            <a:rect l="l" t="t" r="r" b="b"/>
            <a:pathLst>
              <a:path w="3067385" h="3165219">
                <a:moveTo>
                  <a:pt x="0" y="0"/>
                </a:moveTo>
                <a:lnTo>
                  <a:pt x="3067385" y="0"/>
                </a:lnTo>
                <a:lnTo>
                  <a:pt x="3067385" y="3165219"/>
                </a:lnTo>
                <a:lnTo>
                  <a:pt x="0" y="316521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l-GR"/>
          </a:p>
        </p:txBody>
      </p:sp>
      <p:sp>
        <p:nvSpPr>
          <p:cNvPr id="5" name="TextBox 5"/>
          <p:cNvSpPr txBox="1"/>
          <p:nvPr/>
        </p:nvSpPr>
        <p:spPr>
          <a:xfrm>
            <a:off x="2617698" y="671508"/>
            <a:ext cx="13196186" cy="819159"/>
          </a:xfrm>
          <a:prstGeom prst="rect">
            <a:avLst/>
          </a:prstGeom>
        </p:spPr>
        <p:txBody>
          <a:bodyPr lIns="0" tIns="0" rIns="0" bIns="0" rtlCol="0" anchor="t">
            <a:spAutoFit/>
          </a:bodyPr>
          <a:lstStyle/>
          <a:p>
            <a:pPr algn="ctr">
              <a:lnSpc>
                <a:spcPts val="6000"/>
              </a:lnSpc>
            </a:pPr>
            <a:r>
              <a:rPr lang="en-US" sz="6000" b="1">
                <a:solidFill>
                  <a:srgbClr val="F4F0D9"/>
                </a:solidFill>
                <a:latin typeface="DejaVu Serif Bold"/>
                <a:ea typeface="DejaVu Serif Bold"/>
                <a:cs typeface="DejaVu Serif Bold"/>
                <a:sym typeface="DejaVu Serif Bold"/>
              </a:rPr>
              <a:t>ΜΕΘΟΔΟΛΟΓΙΑ</a:t>
            </a:r>
          </a:p>
        </p:txBody>
      </p:sp>
      <p:sp>
        <p:nvSpPr>
          <p:cNvPr id="6" name="TextBox 6"/>
          <p:cNvSpPr txBox="1"/>
          <p:nvPr/>
        </p:nvSpPr>
        <p:spPr>
          <a:xfrm>
            <a:off x="1368443" y="2241691"/>
            <a:ext cx="11825177" cy="3165854"/>
          </a:xfrm>
          <a:prstGeom prst="rect">
            <a:avLst/>
          </a:prstGeom>
        </p:spPr>
        <p:txBody>
          <a:bodyPr lIns="0" tIns="0" rIns="0" bIns="0" rtlCol="0" anchor="t">
            <a:spAutoFit/>
          </a:bodyPr>
          <a:lstStyle/>
          <a:p>
            <a:pPr marL="496575" lvl="1" indent="-248288" algn="l">
              <a:lnSpc>
                <a:spcPts val="4232"/>
              </a:lnSpc>
              <a:buFont typeface="Arial"/>
              <a:buChar char="•"/>
            </a:pPr>
            <a:r>
              <a:rPr lang="en-US" sz="2300">
                <a:solidFill>
                  <a:srgbClr val="F4F0D9"/>
                </a:solidFill>
                <a:latin typeface="DejaVu Serif"/>
                <a:ea typeface="DejaVu Serif"/>
                <a:cs typeface="DejaVu Serif"/>
                <a:sym typeface="DejaVu Serif"/>
              </a:rPr>
              <a:t>Εφαρμογή ποσοτικής έρευνας</a:t>
            </a:r>
          </a:p>
          <a:p>
            <a:pPr marL="496575" lvl="1" indent="-248288" algn="l">
              <a:lnSpc>
                <a:spcPts val="4232"/>
              </a:lnSpc>
              <a:buFont typeface="Arial"/>
              <a:buChar char="•"/>
            </a:pPr>
            <a:r>
              <a:rPr lang="en-US" sz="2300" b="1">
                <a:solidFill>
                  <a:srgbClr val="F4F0D9"/>
                </a:solidFill>
                <a:latin typeface="DejaVu Serif Bold"/>
                <a:ea typeface="DejaVu Serif Bold"/>
                <a:cs typeface="DejaVu Serif Bold"/>
                <a:sym typeface="DejaVu Serif Bold"/>
              </a:rPr>
              <a:t>Εργαλείο</a:t>
            </a:r>
            <a:r>
              <a:rPr lang="en-US" sz="2300">
                <a:solidFill>
                  <a:srgbClr val="F4F0D9"/>
                </a:solidFill>
                <a:latin typeface="DejaVu Serif"/>
                <a:ea typeface="DejaVu Serif"/>
                <a:cs typeface="DejaVu Serif"/>
                <a:sym typeface="DejaVu Serif"/>
              </a:rPr>
              <a:t>: Ερωτηματολόγιο Google Forms</a:t>
            </a:r>
          </a:p>
          <a:p>
            <a:pPr marL="496575" lvl="1" indent="-248288" algn="l">
              <a:lnSpc>
                <a:spcPts val="4232"/>
              </a:lnSpc>
              <a:buFont typeface="Arial"/>
              <a:buChar char="•"/>
            </a:pPr>
            <a:r>
              <a:rPr lang="en-US" sz="2300" b="1">
                <a:solidFill>
                  <a:srgbClr val="F4F0D9"/>
                </a:solidFill>
                <a:latin typeface="DejaVu Serif Bold"/>
                <a:ea typeface="DejaVu Serif Bold"/>
                <a:cs typeface="DejaVu Serif Bold"/>
                <a:sym typeface="DejaVu Serif Bold"/>
              </a:rPr>
              <a:t>Διάρκεια Έρευνας</a:t>
            </a:r>
            <a:r>
              <a:rPr lang="en-US" sz="2300">
                <a:solidFill>
                  <a:srgbClr val="F4F0D9"/>
                </a:solidFill>
                <a:latin typeface="DejaVu Serif"/>
                <a:ea typeface="DejaVu Serif"/>
                <a:cs typeface="DejaVu Serif"/>
                <a:sym typeface="DejaVu Serif"/>
              </a:rPr>
              <a:t>: 2 εβδομάδες (23/05/25 - 06/06/25</a:t>
            </a:r>
          </a:p>
          <a:p>
            <a:pPr marL="496575" lvl="1" indent="-248288" algn="l">
              <a:lnSpc>
                <a:spcPts val="4232"/>
              </a:lnSpc>
              <a:buFont typeface="Arial"/>
              <a:buChar char="•"/>
            </a:pPr>
            <a:r>
              <a:rPr lang="en-US" sz="2300">
                <a:solidFill>
                  <a:srgbClr val="F4F0D9"/>
                </a:solidFill>
                <a:latin typeface="DejaVu Serif"/>
                <a:ea typeface="DejaVu Serif"/>
                <a:cs typeface="DejaVu Serif"/>
                <a:sym typeface="DejaVu Serif"/>
              </a:rPr>
              <a:t>Πλατφόρμες κοινοποίησης: Facebook, Messenger, LinkedIn, Instagram (με την  μορφή δημοσίευσης &amp; με προσωπικά μηνύματα μέσω chat</a:t>
            </a:r>
          </a:p>
          <a:p>
            <a:pPr marL="496575" lvl="1" indent="-248288" algn="l">
              <a:lnSpc>
                <a:spcPts val="4232"/>
              </a:lnSpc>
              <a:buFont typeface="Arial"/>
              <a:buChar char="•"/>
            </a:pPr>
            <a:r>
              <a:rPr lang="en-US" sz="2300">
                <a:solidFill>
                  <a:srgbClr val="F4F0D9"/>
                </a:solidFill>
                <a:latin typeface="DejaVu Serif"/>
                <a:ea typeface="DejaVu Serif"/>
                <a:cs typeface="DejaVu Serif"/>
                <a:sym typeface="DejaVu Serif"/>
              </a:rPr>
              <a:t>Μη τυχαία δειγματοληψία (120 απαντήσεις)</a:t>
            </a:r>
          </a:p>
        </p:txBody>
      </p:sp>
      <p:sp>
        <p:nvSpPr>
          <p:cNvPr id="7" name="TextBox 7"/>
          <p:cNvSpPr txBox="1"/>
          <p:nvPr/>
        </p:nvSpPr>
        <p:spPr>
          <a:xfrm>
            <a:off x="-1723659" y="1688379"/>
            <a:ext cx="11825177" cy="441324"/>
          </a:xfrm>
          <a:prstGeom prst="rect">
            <a:avLst/>
          </a:prstGeom>
        </p:spPr>
        <p:txBody>
          <a:bodyPr lIns="0" tIns="0" rIns="0" bIns="0" rtlCol="0" anchor="t">
            <a:spAutoFit/>
          </a:bodyPr>
          <a:lstStyle/>
          <a:p>
            <a:pPr algn="ctr">
              <a:lnSpc>
                <a:spcPts val="3500"/>
              </a:lnSpc>
            </a:pPr>
            <a:r>
              <a:rPr lang="en-US" sz="2500" b="1" u="sng">
                <a:solidFill>
                  <a:srgbClr val="F4F0D9"/>
                </a:solidFill>
                <a:latin typeface="DejaVu Serif Bold"/>
                <a:ea typeface="DejaVu Serif Bold"/>
                <a:cs typeface="DejaVu Serif Bold"/>
                <a:sym typeface="DejaVu Serif Bold"/>
              </a:rPr>
              <a:t>Τύπος Έρευνας &amp; Εργαλείο</a:t>
            </a:r>
          </a:p>
        </p:txBody>
      </p:sp>
      <p:sp>
        <p:nvSpPr>
          <p:cNvPr id="8" name="TextBox 8"/>
          <p:cNvSpPr txBox="1"/>
          <p:nvPr/>
        </p:nvSpPr>
        <p:spPr>
          <a:xfrm>
            <a:off x="1670285" y="5712345"/>
            <a:ext cx="4362926" cy="441324"/>
          </a:xfrm>
          <a:prstGeom prst="rect">
            <a:avLst/>
          </a:prstGeom>
        </p:spPr>
        <p:txBody>
          <a:bodyPr lIns="0" tIns="0" rIns="0" bIns="0" rtlCol="0" anchor="t">
            <a:spAutoFit/>
          </a:bodyPr>
          <a:lstStyle/>
          <a:p>
            <a:pPr algn="ctr">
              <a:lnSpc>
                <a:spcPts val="3500"/>
              </a:lnSpc>
            </a:pPr>
            <a:r>
              <a:rPr lang="en-US" sz="2500" b="1" u="sng">
                <a:solidFill>
                  <a:srgbClr val="F4F0D9"/>
                </a:solidFill>
                <a:latin typeface="DejaVu Serif Bold"/>
                <a:ea typeface="DejaVu Serif Bold"/>
                <a:cs typeface="DejaVu Serif Bold"/>
                <a:sym typeface="DejaVu Serif Bold"/>
              </a:rPr>
              <a:t>Δομή Ερωτηματολογίου</a:t>
            </a:r>
          </a:p>
        </p:txBody>
      </p:sp>
      <p:sp>
        <p:nvSpPr>
          <p:cNvPr id="9" name="TextBox 9"/>
          <p:cNvSpPr txBox="1"/>
          <p:nvPr/>
        </p:nvSpPr>
        <p:spPr>
          <a:xfrm>
            <a:off x="1566165" y="6633604"/>
            <a:ext cx="9615011" cy="1755774"/>
          </a:xfrm>
          <a:prstGeom prst="rect">
            <a:avLst/>
          </a:prstGeom>
        </p:spPr>
        <p:txBody>
          <a:bodyPr lIns="0" tIns="0" rIns="0" bIns="0" rtlCol="0" anchor="t">
            <a:spAutoFit/>
          </a:bodyPr>
          <a:lstStyle/>
          <a:p>
            <a:pPr algn="ctr">
              <a:lnSpc>
                <a:spcPts val="3500"/>
              </a:lnSpc>
            </a:pPr>
            <a:r>
              <a:rPr lang="en-US" sz="2500">
                <a:solidFill>
                  <a:srgbClr val="F4F0D9"/>
                </a:solidFill>
                <a:latin typeface="DejaVu Serif"/>
                <a:ea typeface="DejaVu Serif"/>
                <a:cs typeface="DejaVu Serif"/>
                <a:sym typeface="DejaVu Serif"/>
              </a:rPr>
              <a:t>Δομημένο ερωτηματολόγιο με 28 υποχρεωτικές ερωτήσεις -</a:t>
            </a:r>
          </a:p>
          <a:p>
            <a:pPr marL="539754" lvl="1" indent="-269877" algn="l">
              <a:lnSpc>
                <a:spcPts val="3500"/>
              </a:lnSpc>
              <a:buFont typeface="Arial"/>
              <a:buChar char="•"/>
            </a:pPr>
            <a:r>
              <a:rPr lang="en-US" sz="2500">
                <a:solidFill>
                  <a:srgbClr val="F4F0D9"/>
                </a:solidFill>
                <a:latin typeface="DejaVu Serif"/>
                <a:ea typeface="DejaVu Serif"/>
                <a:cs typeface="DejaVu Serif"/>
                <a:sym typeface="DejaVu Serif"/>
              </a:rPr>
              <a:t>ερωτήσεις κλειστού τύπου με μια απάντηση</a:t>
            </a:r>
          </a:p>
          <a:p>
            <a:pPr marL="539754" lvl="1" indent="-269877" algn="l">
              <a:lnSpc>
                <a:spcPts val="3500"/>
              </a:lnSpc>
              <a:buFont typeface="Arial"/>
              <a:buChar char="•"/>
            </a:pPr>
            <a:r>
              <a:rPr lang="en-US" sz="2500">
                <a:solidFill>
                  <a:srgbClr val="F4F0D9"/>
                </a:solidFill>
                <a:latin typeface="DejaVu Serif"/>
                <a:ea typeface="DejaVu Serif"/>
                <a:cs typeface="DejaVu Serif"/>
                <a:sym typeface="DejaVu Serif"/>
              </a:rPr>
              <a:t>ερωτήσεις πολλαπλών επιλογών</a:t>
            </a:r>
          </a:p>
          <a:p>
            <a:pPr marL="539754" lvl="1" indent="-269877" algn="l">
              <a:lnSpc>
                <a:spcPts val="3500"/>
              </a:lnSpc>
              <a:buFont typeface="Arial"/>
              <a:buChar char="•"/>
            </a:pPr>
            <a:r>
              <a:rPr lang="en-US" sz="2500">
                <a:solidFill>
                  <a:srgbClr val="F4F0D9"/>
                </a:solidFill>
                <a:latin typeface="DejaVu Serif"/>
                <a:ea typeface="DejaVu Serif"/>
                <a:cs typeface="DejaVu Serif"/>
                <a:sym typeface="DejaVu Serif"/>
              </a:rPr>
              <a:t>ερωτήσεις κλίμακας Likert (1-5)</a:t>
            </a:r>
          </a:p>
        </p:txBody>
      </p:sp>
      <p:sp>
        <p:nvSpPr>
          <p:cNvPr id="10" name="TextBox 10"/>
          <p:cNvSpPr txBox="1"/>
          <p:nvPr/>
        </p:nvSpPr>
        <p:spPr>
          <a:xfrm>
            <a:off x="11547487" y="4889500"/>
            <a:ext cx="5770126" cy="441324"/>
          </a:xfrm>
          <a:prstGeom prst="rect">
            <a:avLst/>
          </a:prstGeom>
        </p:spPr>
        <p:txBody>
          <a:bodyPr lIns="0" tIns="0" rIns="0" bIns="0" rtlCol="0" anchor="t">
            <a:spAutoFit/>
          </a:bodyPr>
          <a:lstStyle/>
          <a:p>
            <a:pPr algn="ctr">
              <a:lnSpc>
                <a:spcPts val="3500"/>
              </a:lnSpc>
            </a:pPr>
            <a:r>
              <a:rPr lang="en-US" sz="2500" b="1" u="sng">
                <a:solidFill>
                  <a:srgbClr val="F4F0D9"/>
                </a:solidFill>
                <a:latin typeface="DejaVu Serif Bold"/>
                <a:ea typeface="DejaVu Serif Bold"/>
                <a:cs typeface="DejaVu Serif Bold"/>
                <a:sym typeface="DejaVu Serif Bold"/>
              </a:rPr>
              <a:t>Περιεχόμενο Ερωτηματολογίου</a:t>
            </a:r>
          </a:p>
        </p:txBody>
      </p:sp>
      <p:sp>
        <p:nvSpPr>
          <p:cNvPr id="11" name="TextBox 11"/>
          <p:cNvSpPr txBox="1"/>
          <p:nvPr/>
        </p:nvSpPr>
        <p:spPr>
          <a:xfrm>
            <a:off x="11181177" y="5569979"/>
            <a:ext cx="6480116" cy="3946524"/>
          </a:xfrm>
          <a:prstGeom prst="rect">
            <a:avLst/>
          </a:prstGeom>
        </p:spPr>
        <p:txBody>
          <a:bodyPr lIns="0" tIns="0" rIns="0" bIns="0" rtlCol="0" anchor="t">
            <a:spAutoFit/>
          </a:bodyPr>
          <a:lstStyle/>
          <a:p>
            <a:pPr marL="539754" lvl="1" indent="-269877" algn="l">
              <a:lnSpc>
                <a:spcPts val="3500"/>
              </a:lnSpc>
              <a:buFont typeface="Arial"/>
              <a:buChar char="•"/>
            </a:pPr>
            <a:r>
              <a:rPr lang="en-US" sz="2500">
                <a:solidFill>
                  <a:srgbClr val="F4F0D9"/>
                </a:solidFill>
                <a:latin typeface="DejaVu Serif"/>
                <a:ea typeface="DejaVu Serif"/>
                <a:cs typeface="DejaVu Serif"/>
                <a:sym typeface="DejaVu Serif"/>
              </a:rPr>
              <a:t>ερωτήσεις δημογραφικού χαρακτήρα</a:t>
            </a:r>
          </a:p>
          <a:p>
            <a:pPr marL="539754" lvl="1" indent="-269877" algn="l">
              <a:lnSpc>
                <a:spcPts val="3500"/>
              </a:lnSpc>
              <a:buFont typeface="Arial"/>
              <a:buChar char="•"/>
            </a:pPr>
            <a:r>
              <a:rPr lang="en-US" sz="2500">
                <a:solidFill>
                  <a:srgbClr val="F4F0D9"/>
                </a:solidFill>
                <a:latin typeface="DejaVu Serif"/>
                <a:ea typeface="DejaVu Serif"/>
                <a:cs typeface="DejaVu Serif"/>
                <a:sym typeface="DejaVu Serif"/>
              </a:rPr>
              <a:t>ερώτηση συμπεριφορικού χαρακτήρα</a:t>
            </a:r>
          </a:p>
          <a:p>
            <a:pPr marL="539754" lvl="1" indent="-269877" algn="l">
              <a:lnSpc>
                <a:spcPts val="3500"/>
              </a:lnSpc>
              <a:buFont typeface="Arial"/>
              <a:buChar char="•"/>
            </a:pPr>
            <a:r>
              <a:rPr lang="en-US" sz="2500">
                <a:solidFill>
                  <a:srgbClr val="F4F0D9"/>
                </a:solidFill>
                <a:latin typeface="DejaVu Serif"/>
                <a:ea typeface="DejaVu Serif"/>
                <a:cs typeface="DejaVu Serif"/>
                <a:sym typeface="DejaVu Serif"/>
              </a:rPr>
              <a:t>ερωτήσεις σε σχέση με τον βαθμό πληροφόρησης για τους θεματικούς άξονες</a:t>
            </a:r>
          </a:p>
          <a:p>
            <a:pPr marL="539754" lvl="1" indent="-269877" algn="l">
              <a:lnSpc>
                <a:spcPts val="3500"/>
              </a:lnSpc>
              <a:buFont typeface="Arial"/>
              <a:buChar char="•"/>
            </a:pPr>
            <a:r>
              <a:rPr lang="en-US" sz="2500">
                <a:solidFill>
                  <a:srgbClr val="F4F0D9"/>
                </a:solidFill>
                <a:latin typeface="DejaVu Serif"/>
                <a:ea typeface="DejaVu Serif"/>
                <a:cs typeface="DejaVu Serif"/>
                <a:sym typeface="DejaVu Serif"/>
              </a:rPr>
              <a:t>ερωτήσεις για την αντίληψη και την αξιολόγηση των συμμετεχόντων σε σχέση με τους θεματικούς άξονες</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4F0D9"/>
        </a:solidFill>
        <a:effectLst/>
      </p:bgPr>
    </p:bg>
    <p:spTree>
      <p:nvGrpSpPr>
        <p:cNvPr id="1" name=""/>
        <p:cNvGrpSpPr/>
        <p:nvPr/>
      </p:nvGrpSpPr>
      <p:grpSpPr>
        <a:xfrm>
          <a:off x="0" y="0"/>
          <a:ext cx="0" cy="0"/>
          <a:chOff x="0" y="0"/>
          <a:chExt cx="0" cy="0"/>
        </a:xfrm>
      </p:grpSpPr>
      <p:sp>
        <p:nvSpPr>
          <p:cNvPr id="2" name="Freeform 2"/>
          <p:cNvSpPr/>
          <p:nvPr/>
        </p:nvSpPr>
        <p:spPr>
          <a:xfrm rot="-10800000">
            <a:off x="-28575" y="-100875"/>
            <a:ext cx="18725784" cy="2587563"/>
          </a:xfrm>
          <a:custGeom>
            <a:avLst/>
            <a:gdLst/>
            <a:ahLst/>
            <a:cxnLst/>
            <a:rect l="l" t="t" r="r" b="b"/>
            <a:pathLst>
              <a:path w="18725784" h="2587563">
                <a:moveTo>
                  <a:pt x="0" y="0"/>
                </a:moveTo>
                <a:lnTo>
                  <a:pt x="18725784" y="0"/>
                </a:lnTo>
                <a:lnTo>
                  <a:pt x="18725784" y="2587562"/>
                </a:lnTo>
                <a:lnTo>
                  <a:pt x="0" y="258756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l-GR"/>
          </a:p>
        </p:txBody>
      </p:sp>
      <p:sp>
        <p:nvSpPr>
          <p:cNvPr id="3" name="Freeform 3"/>
          <p:cNvSpPr/>
          <p:nvPr/>
        </p:nvSpPr>
        <p:spPr>
          <a:xfrm rot="-10800000" flipH="1" flipV="1">
            <a:off x="-28575" y="7766088"/>
            <a:ext cx="18725784" cy="2587563"/>
          </a:xfrm>
          <a:custGeom>
            <a:avLst/>
            <a:gdLst/>
            <a:ahLst/>
            <a:cxnLst/>
            <a:rect l="l" t="t" r="r" b="b"/>
            <a:pathLst>
              <a:path w="18725784" h="2587563">
                <a:moveTo>
                  <a:pt x="18725784" y="2587563"/>
                </a:moveTo>
                <a:lnTo>
                  <a:pt x="0" y="2587563"/>
                </a:lnTo>
                <a:lnTo>
                  <a:pt x="0" y="0"/>
                </a:lnTo>
                <a:lnTo>
                  <a:pt x="18725784" y="0"/>
                </a:lnTo>
                <a:lnTo>
                  <a:pt x="18725784" y="2587563"/>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l-GR"/>
          </a:p>
        </p:txBody>
      </p:sp>
      <p:sp>
        <p:nvSpPr>
          <p:cNvPr id="4" name="Freeform 4"/>
          <p:cNvSpPr/>
          <p:nvPr/>
        </p:nvSpPr>
        <p:spPr>
          <a:xfrm>
            <a:off x="14401565" y="3871573"/>
            <a:ext cx="3886435" cy="2706372"/>
          </a:xfrm>
          <a:custGeom>
            <a:avLst/>
            <a:gdLst/>
            <a:ahLst/>
            <a:cxnLst/>
            <a:rect l="l" t="t" r="r" b="b"/>
            <a:pathLst>
              <a:path w="3886435" h="2706372">
                <a:moveTo>
                  <a:pt x="0" y="0"/>
                </a:moveTo>
                <a:lnTo>
                  <a:pt x="3886435" y="0"/>
                </a:lnTo>
                <a:lnTo>
                  <a:pt x="3886435" y="2706372"/>
                </a:lnTo>
                <a:lnTo>
                  <a:pt x="0" y="270637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l-GR"/>
          </a:p>
        </p:txBody>
      </p:sp>
      <p:sp>
        <p:nvSpPr>
          <p:cNvPr id="5" name="TextBox 5"/>
          <p:cNvSpPr txBox="1"/>
          <p:nvPr/>
        </p:nvSpPr>
        <p:spPr>
          <a:xfrm>
            <a:off x="1028700" y="4322783"/>
            <a:ext cx="13630649" cy="306063"/>
          </a:xfrm>
          <a:prstGeom prst="rect">
            <a:avLst/>
          </a:prstGeom>
        </p:spPr>
        <p:txBody>
          <a:bodyPr lIns="0" tIns="0" rIns="0" bIns="0" rtlCol="0" anchor="t">
            <a:spAutoFit/>
          </a:bodyPr>
          <a:lstStyle/>
          <a:p>
            <a:pPr algn="l">
              <a:lnSpc>
                <a:spcPts val="2299"/>
              </a:lnSpc>
            </a:pPr>
            <a:r>
              <a:rPr lang="en-US" sz="2299">
                <a:solidFill>
                  <a:srgbClr val="0A1618"/>
                </a:solidFill>
                <a:latin typeface="DejaVu Serif"/>
                <a:ea typeface="DejaVu Serif"/>
                <a:cs typeface="DejaVu Serif"/>
                <a:sym typeface="DejaVu Serif"/>
              </a:rPr>
              <a:t>Ανάλυση στοιχείων που συλλέχθηκαν από τα ερωτηματολόγια: </a:t>
            </a:r>
          </a:p>
        </p:txBody>
      </p:sp>
      <p:sp>
        <p:nvSpPr>
          <p:cNvPr id="6" name="TextBox 6"/>
          <p:cNvSpPr txBox="1"/>
          <p:nvPr/>
        </p:nvSpPr>
        <p:spPr>
          <a:xfrm>
            <a:off x="1713735" y="5596883"/>
            <a:ext cx="2736871" cy="477512"/>
          </a:xfrm>
          <a:prstGeom prst="rect">
            <a:avLst/>
          </a:prstGeom>
        </p:spPr>
        <p:txBody>
          <a:bodyPr lIns="0" tIns="0" rIns="0" bIns="0" rtlCol="0" anchor="t">
            <a:spAutoFit/>
          </a:bodyPr>
          <a:lstStyle/>
          <a:p>
            <a:pPr algn="ctr">
              <a:lnSpc>
                <a:spcPts val="3499"/>
              </a:lnSpc>
            </a:pPr>
            <a:r>
              <a:rPr lang="en-US" sz="3499" b="1">
                <a:solidFill>
                  <a:srgbClr val="0A1618"/>
                </a:solidFill>
                <a:latin typeface="DejaVu Serif Bold"/>
                <a:ea typeface="DejaVu Serif Bold"/>
                <a:cs typeface="DejaVu Serif Bold"/>
                <a:sym typeface="DejaVu Serif Bold"/>
              </a:rPr>
              <a:t>1ο ΜΕΡΟΣ</a:t>
            </a:r>
          </a:p>
        </p:txBody>
      </p:sp>
      <p:sp>
        <p:nvSpPr>
          <p:cNvPr id="7" name="TextBox 7"/>
          <p:cNvSpPr txBox="1"/>
          <p:nvPr/>
        </p:nvSpPr>
        <p:spPr>
          <a:xfrm>
            <a:off x="1713735" y="6700532"/>
            <a:ext cx="2976760" cy="487045"/>
          </a:xfrm>
          <a:prstGeom prst="rect">
            <a:avLst/>
          </a:prstGeom>
        </p:spPr>
        <p:txBody>
          <a:bodyPr lIns="0" tIns="0" rIns="0" bIns="0" rtlCol="0" anchor="t">
            <a:spAutoFit/>
          </a:bodyPr>
          <a:lstStyle/>
          <a:p>
            <a:pPr algn="ctr">
              <a:lnSpc>
                <a:spcPts val="3500"/>
              </a:lnSpc>
            </a:pPr>
            <a:r>
              <a:rPr lang="en-US" sz="3500" b="1">
                <a:solidFill>
                  <a:srgbClr val="0A1618"/>
                </a:solidFill>
                <a:latin typeface="DejaVu Serif Bold"/>
                <a:ea typeface="DejaVu Serif Bold"/>
                <a:cs typeface="DejaVu Serif Bold"/>
                <a:sym typeface="DejaVu Serif Bold"/>
              </a:rPr>
              <a:t>2ο ΜΕΡΟΣ</a:t>
            </a:r>
          </a:p>
        </p:txBody>
      </p:sp>
      <p:sp>
        <p:nvSpPr>
          <p:cNvPr id="8" name="TextBox 8"/>
          <p:cNvSpPr txBox="1"/>
          <p:nvPr/>
        </p:nvSpPr>
        <p:spPr>
          <a:xfrm>
            <a:off x="1713735" y="1864281"/>
            <a:ext cx="14860529" cy="819150"/>
          </a:xfrm>
          <a:prstGeom prst="rect">
            <a:avLst/>
          </a:prstGeom>
        </p:spPr>
        <p:txBody>
          <a:bodyPr lIns="0" tIns="0" rIns="0" bIns="0" rtlCol="0" anchor="t">
            <a:spAutoFit/>
          </a:bodyPr>
          <a:lstStyle/>
          <a:p>
            <a:pPr algn="ctr">
              <a:lnSpc>
                <a:spcPts val="6000"/>
              </a:lnSpc>
            </a:pPr>
            <a:r>
              <a:rPr lang="en-US" sz="6000" b="1">
                <a:solidFill>
                  <a:srgbClr val="0A1618"/>
                </a:solidFill>
                <a:latin typeface="DejaVu Serif Bold"/>
                <a:ea typeface="DejaVu Serif Bold"/>
                <a:cs typeface="DejaVu Serif Bold"/>
                <a:sym typeface="DejaVu Serif Bold"/>
              </a:rPr>
              <a:t>ΑΠΟΤΕΛΕΣΜΑΤΑ ΕΡΕΥΝΑΣ</a:t>
            </a:r>
          </a:p>
        </p:txBody>
      </p:sp>
      <p:sp>
        <p:nvSpPr>
          <p:cNvPr id="9" name="TextBox 9"/>
          <p:cNvSpPr txBox="1"/>
          <p:nvPr/>
        </p:nvSpPr>
        <p:spPr>
          <a:xfrm>
            <a:off x="5158671" y="5568308"/>
            <a:ext cx="11415593" cy="315595"/>
          </a:xfrm>
          <a:prstGeom prst="rect">
            <a:avLst/>
          </a:prstGeom>
        </p:spPr>
        <p:txBody>
          <a:bodyPr lIns="0" tIns="0" rIns="0" bIns="0" rtlCol="0" anchor="t">
            <a:spAutoFit/>
          </a:bodyPr>
          <a:lstStyle/>
          <a:p>
            <a:pPr algn="l">
              <a:lnSpc>
                <a:spcPts val="2300"/>
              </a:lnSpc>
            </a:pPr>
            <a:r>
              <a:rPr lang="en-US" sz="2300">
                <a:solidFill>
                  <a:srgbClr val="0A1618"/>
                </a:solidFill>
                <a:latin typeface="DejaVu Serif"/>
                <a:ea typeface="DejaVu Serif"/>
                <a:cs typeface="DejaVu Serif"/>
                <a:sym typeface="DejaVu Serif"/>
              </a:rPr>
              <a:t>Παρουσίαση αποτελεσμάτων των ερωτήσεων και σχολιασμός</a:t>
            </a:r>
          </a:p>
        </p:txBody>
      </p:sp>
      <p:sp>
        <p:nvSpPr>
          <p:cNvPr id="10" name="TextBox 10"/>
          <p:cNvSpPr txBox="1"/>
          <p:nvPr/>
        </p:nvSpPr>
        <p:spPr>
          <a:xfrm>
            <a:off x="5158671" y="6524571"/>
            <a:ext cx="11415593" cy="601345"/>
          </a:xfrm>
          <a:prstGeom prst="rect">
            <a:avLst/>
          </a:prstGeom>
        </p:spPr>
        <p:txBody>
          <a:bodyPr lIns="0" tIns="0" rIns="0" bIns="0" rtlCol="0" anchor="t">
            <a:spAutoFit/>
          </a:bodyPr>
          <a:lstStyle/>
          <a:p>
            <a:pPr algn="l">
              <a:lnSpc>
                <a:spcPts val="2300"/>
              </a:lnSpc>
            </a:pPr>
            <a:r>
              <a:rPr lang="en-US" sz="2300">
                <a:solidFill>
                  <a:srgbClr val="0A1618"/>
                </a:solidFill>
                <a:latin typeface="DejaVu Serif"/>
                <a:ea typeface="DejaVu Serif"/>
                <a:cs typeface="DejaVu Serif"/>
                <a:sym typeface="DejaVu Serif"/>
              </a:rPr>
              <a:t>Ερμηνεία αποτελεσμάτων σε σχέση με τα ερευνητικά ερωτήματα, με στόχο την εξαγωγή συμπερασμάτων</a:t>
            </a:r>
          </a:p>
        </p:txBody>
      </p:sp>
      <p:sp>
        <p:nvSpPr>
          <p:cNvPr id="11" name="TextBox 11"/>
          <p:cNvSpPr txBox="1"/>
          <p:nvPr/>
        </p:nvSpPr>
        <p:spPr>
          <a:xfrm>
            <a:off x="1028700" y="2965897"/>
            <a:ext cx="16946842" cy="772794"/>
          </a:xfrm>
          <a:prstGeom prst="rect">
            <a:avLst/>
          </a:prstGeom>
        </p:spPr>
        <p:txBody>
          <a:bodyPr lIns="0" tIns="0" rIns="0" bIns="0" rtlCol="0" anchor="t">
            <a:spAutoFit/>
          </a:bodyPr>
          <a:lstStyle/>
          <a:p>
            <a:pPr algn="l">
              <a:lnSpc>
                <a:spcPts val="3080"/>
              </a:lnSpc>
            </a:pPr>
            <a:r>
              <a:rPr lang="en-US" sz="2200" b="1">
                <a:solidFill>
                  <a:srgbClr val="0A1618"/>
                </a:solidFill>
                <a:latin typeface="DejaVu Serif Bold"/>
                <a:ea typeface="DejaVu Serif Bold"/>
                <a:cs typeface="DejaVu Serif Bold"/>
                <a:sym typeface="DejaVu Serif Bold"/>
              </a:rPr>
              <a:t>Σκοπός:</a:t>
            </a:r>
            <a:r>
              <a:rPr lang="en-US" sz="2200">
                <a:solidFill>
                  <a:srgbClr val="0A1618"/>
                </a:solidFill>
                <a:latin typeface="DejaVu Serif"/>
                <a:ea typeface="DejaVu Serif"/>
                <a:cs typeface="DejaVu Serif"/>
                <a:sym typeface="DejaVu Serif"/>
              </a:rPr>
              <a:t> Η ανίχνευση του βαθμού ενημέρωσης, της αντίληψης και της αξιολόγησης των καταναλωτών απέναντι στην έννοια της βιωσιμότητας, και στον ρόλο της ως στρατηγική επικοινωνίας, της εταιρείας H&amp;M.</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638C80"/>
        </a:solidFill>
        <a:effectLst/>
      </p:bgPr>
    </p:bg>
    <p:spTree>
      <p:nvGrpSpPr>
        <p:cNvPr id="1" name=""/>
        <p:cNvGrpSpPr/>
        <p:nvPr/>
      </p:nvGrpSpPr>
      <p:grpSpPr>
        <a:xfrm>
          <a:off x="0" y="0"/>
          <a:ext cx="0" cy="0"/>
          <a:chOff x="0" y="0"/>
          <a:chExt cx="0" cy="0"/>
        </a:xfrm>
      </p:grpSpPr>
      <p:sp>
        <p:nvSpPr>
          <p:cNvPr id="2" name="Freeform 2"/>
          <p:cNvSpPr/>
          <p:nvPr/>
        </p:nvSpPr>
        <p:spPr>
          <a:xfrm rot="-5400000" flipH="1" flipV="1">
            <a:off x="-8248922" y="7663166"/>
            <a:ext cx="18725784" cy="2587563"/>
          </a:xfrm>
          <a:custGeom>
            <a:avLst/>
            <a:gdLst/>
            <a:ahLst/>
            <a:cxnLst/>
            <a:rect l="l" t="t" r="r" b="b"/>
            <a:pathLst>
              <a:path w="18725784" h="2587563">
                <a:moveTo>
                  <a:pt x="18725783" y="2587563"/>
                </a:moveTo>
                <a:lnTo>
                  <a:pt x="0" y="2587563"/>
                </a:lnTo>
                <a:lnTo>
                  <a:pt x="0" y="0"/>
                </a:lnTo>
                <a:lnTo>
                  <a:pt x="18725783" y="0"/>
                </a:lnTo>
                <a:lnTo>
                  <a:pt x="18725783" y="2587563"/>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l-GR"/>
          </a:p>
        </p:txBody>
      </p:sp>
      <p:sp>
        <p:nvSpPr>
          <p:cNvPr id="3" name="Freeform 3"/>
          <p:cNvSpPr/>
          <p:nvPr/>
        </p:nvSpPr>
        <p:spPr>
          <a:xfrm rot="-5400000" flipH="1">
            <a:off x="7954721" y="7691741"/>
            <a:ext cx="18725784" cy="2587563"/>
          </a:xfrm>
          <a:custGeom>
            <a:avLst/>
            <a:gdLst/>
            <a:ahLst/>
            <a:cxnLst/>
            <a:rect l="l" t="t" r="r" b="b"/>
            <a:pathLst>
              <a:path w="18725784" h="2587563">
                <a:moveTo>
                  <a:pt x="18725784" y="0"/>
                </a:moveTo>
                <a:lnTo>
                  <a:pt x="0" y="0"/>
                </a:lnTo>
                <a:lnTo>
                  <a:pt x="0" y="2587563"/>
                </a:lnTo>
                <a:lnTo>
                  <a:pt x="18725784" y="2587563"/>
                </a:lnTo>
                <a:lnTo>
                  <a:pt x="18725784"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l-GR"/>
          </a:p>
        </p:txBody>
      </p:sp>
      <p:sp>
        <p:nvSpPr>
          <p:cNvPr id="4" name="Freeform 4"/>
          <p:cNvSpPr/>
          <p:nvPr/>
        </p:nvSpPr>
        <p:spPr>
          <a:xfrm>
            <a:off x="12454233" y="2054221"/>
            <a:ext cx="3445489" cy="1449394"/>
          </a:xfrm>
          <a:custGeom>
            <a:avLst/>
            <a:gdLst/>
            <a:ahLst/>
            <a:cxnLst/>
            <a:rect l="l" t="t" r="r" b="b"/>
            <a:pathLst>
              <a:path w="3445489" h="1449394">
                <a:moveTo>
                  <a:pt x="0" y="0"/>
                </a:moveTo>
                <a:lnTo>
                  <a:pt x="3445489" y="0"/>
                </a:lnTo>
                <a:lnTo>
                  <a:pt x="3445489" y="1449394"/>
                </a:lnTo>
                <a:lnTo>
                  <a:pt x="0" y="1449394"/>
                </a:lnTo>
                <a:lnTo>
                  <a:pt x="0" y="0"/>
                </a:lnTo>
                <a:close/>
              </a:path>
            </a:pathLst>
          </a:custGeom>
          <a:blipFill>
            <a:blip r:embed="rId4"/>
            <a:stretch>
              <a:fillRect/>
            </a:stretch>
          </a:blipFill>
        </p:spPr>
        <p:txBody>
          <a:bodyPr/>
          <a:lstStyle/>
          <a:p>
            <a:endParaRPr lang="el-GR"/>
          </a:p>
        </p:txBody>
      </p:sp>
      <p:sp>
        <p:nvSpPr>
          <p:cNvPr id="5" name="Freeform 5"/>
          <p:cNvSpPr/>
          <p:nvPr/>
        </p:nvSpPr>
        <p:spPr>
          <a:xfrm>
            <a:off x="10858270" y="3804316"/>
            <a:ext cx="3542221" cy="1488583"/>
          </a:xfrm>
          <a:custGeom>
            <a:avLst/>
            <a:gdLst/>
            <a:ahLst/>
            <a:cxnLst/>
            <a:rect l="l" t="t" r="r" b="b"/>
            <a:pathLst>
              <a:path w="3542221" h="1488583">
                <a:moveTo>
                  <a:pt x="0" y="0"/>
                </a:moveTo>
                <a:lnTo>
                  <a:pt x="3542221" y="0"/>
                </a:lnTo>
                <a:lnTo>
                  <a:pt x="3542221" y="1488584"/>
                </a:lnTo>
                <a:lnTo>
                  <a:pt x="0" y="1488584"/>
                </a:lnTo>
                <a:lnTo>
                  <a:pt x="0" y="0"/>
                </a:lnTo>
                <a:close/>
              </a:path>
            </a:pathLst>
          </a:custGeom>
          <a:blipFill>
            <a:blip r:embed="rId5"/>
            <a:stretch>
              <a:fillRect/>
            </a:stretch>
          </a:blipFill>
        </p:spPr>
        <p:txBody>
          <a:bodyPr/>
          <a:lstStyle/>
          <a:p>
            <a:endParaRPr lang="el-GR"/>
          </a:p>
        </p:txBody>
      </p:sp>
      <p:sp>
        <p:nvSpPr>
          <p:cNvPr id="6" name="Freeform 6"/>
          <p:cNvSpPr/>
          <p:nvPr/>
        </p:nvSpPr>
        <p:spPr>
          <a:xfrm>
            <a:off x="12454233" y="5691063"/>
            <a:ext cx="4144072" cy="1748739"/>
          </a:xfrm>
          <a:custGeom>
            <a:avLst/>
            <a:gdLst/>
            <a:ahLst/>
            <a:cxnLst/>
            <a:rect l="l" t="t" r="r" b="b"/>
            <a:pathLst>
              <a:path w="4144072" h="1748739">
                <a:moveTo>
                  <a:pt x="0" y="0"/>
                </a:moveTo>
                <a:lnTo>
                  <a:pt x="4144071" y="0"/>
                </a:lnTo>
                <a:lnTo>
                  <a:pt x="4144071" y="1748739"/>
                </a:lnTo>
                <a:lnTo>
                  <a:pt x="0" y="1748739"/>
                </a:lnTo>
                <a:lnTo>
                  <a:pt x="0" y="0"/>
                </a:lnTo>
                <a:close/>
              </a:path>
            </a:pathLst>
          </a:custGeom>
          <a:blipFill>
            <a:blip r:embed="rId6"/>
            <a:stretch>
              <a:fillRect/>
            </a:stretch>
          </a:blipFill>
        </p:spPr>
        <p:txBody>
          <a:bodyPr/>
          <a:lstStyle/>
          <a:p>
            <a:endParaRPr lang="el-GR"/>
          </a:p>
        </p:txBody>
      </p:sp>
      <p:grpSp>
        <p:nvGrpSpPr>
          <p:cNvPr id="7" name="Group 7"/>
          <p:cNvGrpSpPr/>
          <p:nvPr/>
        </p:nvGrpSpPr>
        <p:grpSpPr>
          <a:xfrm>
            <a:off x="7130049" y="3109674"/>
            <a:ext cx="601885" cy="269348"/>
            <a:chOff x="0" y="0"/>
            <a:chExt cx="1816286" cy="812800"/>
          </a:xfrm>
        </p:grpSpPr>
        <p:sp>
          <p:nvSpPr>
            <p:cNvPr id="8" name="Freeform 8"/>
            <p:cNvSpPr/>
            <p:nvPr/>
          </p:nvSpPr>
          <p:spPr>
            <a:xfrm>
              <a:off x="0" y="0"/>
              <a:ext cx="1816286" cy="812800"/>
            </a:xfrm>
            <a:custGeom>
              <a:avLst/>
              <a:gdLst/>
              <a:ahLst/>
              <a:cxnLst/>
              <a:rect l="l" t="t" r="r" b="b"/>
              <a:pathLst>
                <a:path w="1816286" h="812800">
                  <a:moveTo>
                    <a:pt x="1816286" y="406400"/>
                  </a:moveTo>
                  <a:lnTo>
                    <a:pt x="1409886" y="0"/>
                  </a:lnTo>
                  <a:lnTo>
                    <a:pt x="1409886" y="203200"/>
                  </a:lnTo>
                  <a:lnTo>
                    <a:pt x="0" y="203200"/>
                  </a:lnTo>
                  <a:lnTo>
                    <a:pt x="0" y="609600"/>
                  </a:lnTo>
                  <a:lnTo>
                    <a:pt x="1409886" y="609600"/>
                  </a:lnTo>
                  <a:lnTo>
                    <a:pt x="1409886" y="812800"/>
                  </a:lnTo>
                  <a:lnTo>
                    <a:pt x="1816286" y="406400"/>
                  </a:lnTo>
                  <a:close/>
                </a:path>
              </a:pathLst>
            </a:custGeom>
            <a:solidFill>
              <a:srgbClr val="F4F0D9"/>
            </a:solidFill>
          </p:spPr>
          <p:txBody>
            <a:bodyPr/>
            <a:lstStyle/>
            <a:p>
              <a:endParaRPr lang="el-GR"/>
            </a:p>
          </p:txBody>
        </p:sp>
        <p:sp>
          <p:nvSpPr>
            <p:cNvPr id="9" name="TextBox 9"/>
            <p:cNvSpPr txBox="1"/>
            <p:nvPr/>
          </p:nvSpPr>
          <p:spPr>
            <a:xfrm>
              <a:off x="0" y="155575"/>
              <a:ext cx="1714686" cy="454025"/>
            </a:xfrm>
            <a:prstGeom prst="rect">
              <a:avLst/>
            </a:prstGeom>
          </p:spPr>
          <p:txBody>
            <a:bodyPr lIns="50800" tIns="50800" rIns="50800" bIns="50800" rtlCol="0" anchor="ctr"/>
            <a:lstStyle/>
            <a:p>
              <a:pPr algn="ctr">
                <a:lnSpc>
                  <a:spcPts val="2660"/>
                </a:lnSpc>
              </a:pPr>
              <a:endParaRPr/>
            </a:p>
          </p:txBody>
        </p:sp>
      </p:grpSp>
      <p:sp>
        <p:nvSpPr>
          <p:cNvPr id="10" name="TextBox 10"/>
          <p:cNvSpPr txBox="1"/>
          <p:nvPr/>
        </p:nvSpPr>
        <p:spPr>
          <a:xfrm>
            <a:off x="315377" y="474987"/>
            <a:ext cx="17657246" cy="1579235"/>
          </a:xfrm>
          <a:prstGeom prst="rect">
            <a:avLst/>
          </a:prstGeom>
        </p:spPr>
        <p:txBody>
          <a:bodyPr lIns="0" tIns="0" rIns="0" bIns="0" rtlCol="0" anchor="t">
            <a:spAutoFit/>
          </a:bodyPr>
          <a:lstStyle/>
          <a:p>
            <a:pPr algn="ctr">
              <a:lnSpc>
                <a:spcPts val="6000"/>
              </a:lnSpc>
            </a:pPr>
            <a:r>
              <a:rPr lang="en-US" sz="6000" b="1">
                <a:solidFill>
                  <a:srgbClr val="F4F0D9"/>
                </a:solidFill>
                <a:latin typeface="DejaVu Serif Bold"/>
                <a:ea typeface="DejaVu Serif Bold"/>
                <a:cs typeface="DejaVu Serif Bold"/>
                <a:sym typeface="DejaVu Serif Bold"/>
              </a:rPr>
              <a:t>ΑΠΟΤΕΛΕΣΜΑΤΑ ΕΡΕΥΝΑΣ</a:t>
            </a:r>
          </a:p>
          <a:p>
            <a:pPr algn="ctr">
              <a:lnSpc>
                <a:spcPts val="6000"/>
              </a:lnSpc>
            </a:pPr>
            <a:endParaRPr lang="en-US" sz="6000" b="1">
              <a:solidFill>
                <a:srgbClr val="F4F0D9"/>
              </a:solidFill>
              <a:latin typeface="DejaVu Serif Bold"/>
              <a:ea typeface="DejaVu Serif Bold"/>
              <a:cs typeface="DejaVu Serif Bold"/>
              <a:sym typeface="DejaVu Serif Bold"/>
            </a:endParaRPr>
          </a:p>
        </p:txBody>
      </p:sp>
      <p:sp>
        <p:nvSpPr>
          <p:cNvPr id="11" name="TextBox 11"/>
          <p:cNvSpPr txBox="1"/>
          <p:nvPr/>
        </p:nvSpPr>
        <p:spPr>
          <a:xfrm>
            <a:off x="2531860" y="1317615"/>
            <a:ext cx="13367862" cy="589915"/>
          </a:xfrm>
          <a:prstGeom prst="rect">
            <a:avLst/>
          </a:prstGeom>
        </p:spPr>
        <p:txBody>
          <a:bodyPr lIns="0" tIns="0" rIns="0" bIns="0" rtlCol="0" anchor="t">
            <a:spAutoFit/>
          </a:bodyPr>
          <a:lstStyle/>
          <a:p>
            <a:pPr algn="ctr">
              <a:lnSpc>
                <a:spcPts val="4759"/>
              </a:lnSpc>
            </a:pPr>
            <a:r>
              <a:rPr lang="en-US" sz="3399">
                <a:solidFill>
                  <a:srgbClr val="F4F0D9"/>
                </a:solidFill>
                <a:latin typeface="DejaVu Serif"/>
                <a:ea typeface="DejaVu Serif"/>
                <a:cs typeface="DejaVu Serif"/>
                <a:sym typeface="DejaVu Serif"/>
              </a:rPr>
              <a:t>Δημογραφικά στοιχεία &amp; συμπεριφορική ανάλυση δείγματος</a:t>
            </a:r>
          </a:p>
        </p:txBody>
      </p:sp>
      <p:sp>
        <p:nvSpPr>
          <p:cNvPr id="12" name="TextBox 12"/>
          <p:cNvSpPr txBox="1"/>
          <p:nvPr/>
        </p:nvSpPr>
        <p:spPr>
          <a:xfrm>
            <a:off x="1645507" y="2550982"/>
            <a:ext cx="9747320" cy="1598929"/>
          </a:xfrm>
          <a:prstGeom prst="rect">
            <a:avLst/>
          </a:prstGeom>
        </p:spPr>
        <p:txBody>
          <a:bodyPr lIns="0" tIns="0" rIns="0" bIns="0" rtlCol="0" anchor="t">
            <a:spAutoFit/>
          </a:bodyPr>
          <a:lstStyle/>
          <a:p>
            <a:pPr algn="l">
              <a:lnSpc>
                <a:spcPts val="3220"/>
              </a:lnSpc>
            </a:pPr>
            <a:r>
              <a:rPr lang="en-US" sz="2300" b="1">
                <a:solidFill>
                  <a:srgbClr val="000000"/>
                </a:solidFill>
                <a:latin typeface="DejaVu Serif Bold"/>
                <a:ea typeface="DejaVu Serif Bold"/>
                <a:cs typeface="DejaVu Serif Bold"/>
                <a:sym typeface="DejaVu Serif Bold"/>
              </a:rPr>
              <a:t>Φύλο</a:t>
            </a:r>
            <a:r>
              <a:rPr lang="en-US" sz="2300">
                <a:solidFill>
                  <a:srgbClr val="000000"/>
                </a:solidFill>
                <a:latin typeface="DejaVu Serif"/>
                <a:ea typeface="DejaVu Serif"/>
                <a:cs typeface="DejaVu Serif"/>
                <a:sym typeface="DejaVu Serif"/>
              </a:rPr>
              <a:t>: 68,3% γυναίκες, 25,8% άντρες, 2,5% «Μη δυαδικό/Άλλο» και 3,3% «Δεν θέλω να απαντήσω»           εμφανής η κυρίαρχη συμμετοχή των γυναικών - μεγαλύτερο ενδιαφέρον για τον χώρο της μόδας           </a:t>
            </a:r>
          </a:p>
        </p:txBody>
      </p:sp>
      <p:sp>
        <p:nvSpPr>
          <p:cNvPr id="13" name="TextBox 13"/>
          <p:cNvSpPr txBox="1"/>
          <p:nvPr/>
        </p:nvSpPr>
        <p:spPr>
          <a:xfrm>
            <a:off x="1645507" y="4323648"/>
            <a:ext cx="7731934" cy="2381249"/>
          </a:xfrm>
          <a:prstGeom prst="rect">
            <a:avLst/>
          </a:prstGeom>
        </p:spPr>
        <p:txBody>
          <a:bodyPr lIns="0" tIns="0" rIns="0" bIns="0" rtlCol="0" anchor="t">
            <a:spAutoFit/>
          </a:bodyPr>
          <a:lstStyle/>
          <a:p>
            <a:pPr algn="l">
              <a:lnSpc>
                <a:spcPts val="3080"/>
              </a:lnSpc>
            </a:pPr>
            <a:r>
              <a:rPr lang="en-US" sz="2200" b="1">
                <a:solidFill>
                  <a:srgbClr val="000000"/>
                </a:solidFill>
                <a:latin typeface="DejaVu Serif Bold"/>
                <a:ea typeface="DejaVu Serif Bold"/>
                <a:cs typeface="DejaVu Serif Bold"/>
                <a:sym typeface="DejaVu Serif Bold"/>
              </a:rPr>
              <a:t>Ηλικία</a:t>
            </a:r>
            <a:r>
              <a:rPr lang="en-US" sz="2200">
                <a:solidFill>
                  <a:srgbClr val="000000"/>
                </a:solidFill>
                <a:latin typeface="DejaVu Serif"/>
                <a:ea typeface="DejaVu Serif"/>
                <a:cs typeface="DejaVu Serif"/>
                <a:sym typeface="DejaVu Serif"/>
              </a:rPr>
              <a:t>:</a:t>
            </a:r>
          </a:p>
          <a:p>
            <a:pPr marL="496575" lvl="1" indent="-248288" algn="just">
              <a:lnSpc>
                <a:spcPts val="3220"/>
              </a:lnSpc>
              <a:buFont typeface="Arial"/>
              <a:buChar char="•"/>
            </a:pPr>
            <a:r>
              <a:rPr lang="en-US" sz="2300">
                <a:solidFill>
                  <a:srgbClr val="000000"/>
                </a:solidFill>
                <a:latin typeface="DejaVu Serif"/>
                <a:ea typeface="DejaVu Serif"/>
                <a:cs typeface="DejaVu Serif"/>
                <a:sym typeface="DejaVu Serif"/>
              </a:rPr>
              <a:t>18-24 ετών =73,3%</a:t>
            </a:r>
          </a:p>
          <a:p>
            <a:pPr marL="496575" lvl="1" indent="-248288" algn="just">
              <a:lnSpc>
                <a:spcPts val="3220"/>
              </a:lnSpc>
              <a:buFont typeface="Arial"/>
              <a:buChar char="•"/>
            </a:pPr>
            <a:r>
              <a:rPr lang="en-US" sz="2300">
                <a:solidFill>
                  <a:srgbClr val="000000"/>
                </a:solidFill>
                <a:latin typeface="DejaVu Serif"/>
                <a:ea typeface="DejaVu Serif"/>
                <a:cs typeface="DejaVu Serif"/>
                <a:sym typeface="DejaVu Serif"/>
              </a:rPr>
              <a:t>25-34 ετών = 10% </a:t>
            </a:r>
          </a:p>
          <a:p>
            <a:pPr marL="496575" lvl="1" indent="-248288" algn="just">
              <a:lnSpc>
                <a:spcPts val="3220"/>
              </a:lnSpc>
              <a:buFont typeface="Arial"/>
              <a:buChar char="•"/>
            </a:pPr>
            <a:r>
              <a:rPr lang="en-US" sz="2300">
                <a:solidFill>
                  <a:srgbClr val="000000"/>
                </a:solidFill>
                <a:latin typeface="DejaVu Serif"/>
                <a:ea typeface="DejaVu Serif"/>
                <a:cs typeface="DejaVu Serif"/>
                <a:sym typeface="DejaVu Serif"/>
              </a:rPr>
              <a:t>άνω των 45 ετών = 9,2%  </a:t>
            </a:r>
          </a:p>
          <a:p>
            <a:pPr marL="496575" lvl="1" indent="-248288" algn="just">
              <a:lnSpc>
                <a:spcPts val="3220"/>
              </a:lnSpc>
              <a:buFont typeface="Arial"/>
              <a:buChar char="•"/>
            </a:pPr>
            <a:r>
              <a:rPr lang="en-US" sz="2300">
                <a:solidFill>
                  <a:srgbClr val="000000"/>
                </a:solidFill>
                <a:latin typeface="DejaVu Serif"/>
                <a:ea typeface="DejaVu Serif"/>
                <a:cs typeface="DejaVu Serif"/>
                <a:sym typeface="DejaVu Serif"/>
              </a:rPr>
              <a:t>35-44 ετών =6,7% </a:t>
            </a:r>
          </a:p>
          <a:p>
            <a:pPr marL="496575" lvl="1" indent="-248288" algn="just">
              <a:lnSpc>
                <a:spcPts val="3220"/>
              </a:lnSpc>
              <a:buFont typeface="Arial"/>
              <a:buChar char="•"/>
            </a:pPr>
            <a:r>
              <a:rPr lang="en-US" sz="2300">
                <a:solidFill>
                  <a:srgbClr val="000000"/>
                </a:solidFill>
                <a:latin typeface="DejaVu Serif"/>
                <a:ea typeface="DejaVu Serif"/>
                <a:cs typeface="DejaVu Serif"/>
                <a:sym typeface="DejaVu Serif"/>
              </a:rPr>
              <a:t>κάτω των 18 ετών = 0,8%</a:t>
            </a:r>
          </a:p>
        </p:txBody>
      </p:sp>
      <p:sp>
        <p:nvSpPr>
          <p:cNvPr id="14" name="TextBox 14"/>
          <p:cNvSpPr txBox="1"/>
          <p:nvPr/>
        </p:nvSpPr>
        <p:spPr>
          <a:xfrm>
            <a:off x="1645507" y="6866823"/>
            <a:ext cx="7008257" cy="2799079"/>
          </a:xfrm>
          <a:prstGeom prst="rect">
            <a:avLst/>
          </a:prstGeom>
        </p:spPr>
        <p:txBody>
          <a:bodyPr lIns="0" tIns="0" rIns="0" bIns="0" rtlCol="0" anchor="t">
            <a:spAutoFit/>
          </a:bodyPr>
          <a:lstStyle/>
          <a:p>
            <a:pPr algn="just">
              <a:lnSpc>
                <a:spcPts val="3220"/>
              </a:lnSpc>
            </a:pPr>
            <a:r>
              <a:rPr lang="en-US" sz="2300" b="1">
                <a:solidFill>
                  <a:srgbClr val="000000"/>
                </a:solidFill>
                <a:latin typeface="DejaVu Serif Bold"/>
                <a:ea typeface="DejaVu Serif Bold"/>
                <a:cs typeface="DejaVu Serif Bold"/>
                <a:sym typeface="DejaVu Serif Bold"/>
              </a:rPr>
              <a:t>Επίπεδο εκπαίδευσης:  </a:t>
            </a:r>
          </a:p>
          <a:p>
            <a:pPr marL="496575" lvl="1" indent="-248288" algn="just">
              <a:lnSpc>
                <a:spcPts val="3220"/>
              </a:lnSpc>
              <a:buFont typeface="Arial"/>
              <a:buChar char="•"/>
            </a:pPr>
            <a:r>
              <a:rPr lang="en-US" sz="2300">
                <a:solidFill>
                  <a:srgbClr val="000000"/>
                </a:solidFill>
                <a:latin typeface="DejaVu Serif"/>
                <a:ea typeface="DejaVu Serif"/>
                <a:cs typeface="DejaVu Serif"/>
                <a:sym typeface="DejaVu Serif"/>
              </a:rPr>
              <a:t> Τριτοβάθμια εκπαίδευση (ΑΕΙ/ΤΕΙ) = 75%  </a:t>
            </a:r>
          </a:p>
          <a:p>
            <a:pPr marL="496575" lvl="1" indent="-248288" algn="just">
              <a:lnSpc>
                <a:spcPts val="3220"/>
              </a:lnSpc>
              <a:buFont typeface="Arial"/>
              <a:buChar char="•"/>
            </a:pPr>
            <a:r>
              <a:rPr lang="en-US" sz="2300">
                <a:solidFill>
                  <a:srgbClr val="000000"/>
                </a:solidFill>
                <a:latin typeface="DejaVu Serif"/>
                <a:ea typeface="DejaVu Serif"/>
                <a:cs typeface="DejaVu Serif"/>
                <a:sym typeface="DejaVu Serif"/>
              </a:rPr>
              <a:t> Δευτεροβάθμια εκπαίδευση = 15% </a:t>
            </a:r>
          </a:p>
          <a:p>
            <a:pPr marL="496575" lvl="1" indent="-248288" algn="just">
              <a:lnSpc>
                <a:spcPts val="3220"/>
              </a:lnSpc>
              <a:buFont typeface="Arial"/>
              <a:buChar char="•"/>
            </a:pPr>
            <a:r>
              <a:rPr lang="en-US" sz="2300">
                <a:solidFill>
                  <a:srgbClr val="000000"/>
                </a:solidFill>
                <a:latin typeface="DejaVu Serif"/>
                <a:ea typeface="DejaVu Serif"/>
                <a:cs typeface="DejaVu Serif"/>
                <a:sym typeface="DejaVu Serif"/>
              </a:rPr>
              <a:t> Μεταπτυχιακό = 7,5%  </a:t>
            </a:r>
          </a:p>
          <a:p>
            <a:pPr marL="496575" lvl="1" indent="-248288" algn="just">
              <a:lnSpc>
                <a:spcPts val="3220"/>
              </a:lnSpc>
              <a:buFont typeface="Arial"/>
              <a:buChar char="•"/>
            </a:pPr>
            <a:r>
              <a:rPr lang="en-US" sz="2300">
                <a:solidFill>
                  <a:srgbClr val="000000"/>
                </a:solidFill>
                <a:latin typeface="DejaVu Serif"/>
                <a:ea typeface="DejaVu Serif"/>
                <a:cs typeface="DejaVu Serif"/>
                <a:sym typeface="DejaVu Serif"/>
              </a:rPr>
              <a:t>Διδακτορικό = 0,8%</a:t>
            </a:r>
          </a:p>
          <a:p>
            <a:pPr marL="496575" lvl="1" indent="-248288" algn="just">
              <a:lnSpc>
                <a:spcPts val="3220"/>
              </a:lnSpc>
              <a:buFont typeface="Arial"/>
              <a:buChar char="•"/>
            </a:pPr>
            <a:r>
              <a:rPr lang="en-US" sz="2300">
                <a:solidFill>
                  <a:srgbClr val="000000"/>
                </a:solidFill>
                <a:latin typeface="DejaVu Serif"/>
                <a:ea typeface="DejaVu Serif"/>
                <a:cs typeface="DejaVu Serif"/>
                <a:sym typeface="DejaVu Serif"/>
              </a:rPr>
              <a:t>Πτυχίο ΕΠΑ.Λ = 0,8%  </a:t>
            </a:r>
          </a:p>
          <a:p>
            <a:pPr marL="496575" lvl="1" indent="-248288" algn="just">
              <a:lnSpc>
                <a:spcPts val="3220"/>
              </a:lnSpc>
              <a:buFont typeface="Arial"/>
              <a:buChar char="•"/>
            </a:pPr>
            <a:r>
              <a:rPr lang="en-US" sz="2300">
                <a:solidFill>
                  <a:srgbClr val="000000"/>
                </a:solidFill>
                <a:latin typeface="DejaVu Serif"/>
                <a:ea typeface="DejaVu Serif"/>
                <a:cs typeface="DejaVu Serif"/>
                <a:sym typeface="DejaVu Serif"/>
              </a:rPr>
              <a:t>«Πτυχιούχος» = 0,8% </a:t>
            </a:r>
          </a:p>
        </p:txBody>
      </p:sp>
      <p:pic>
        <p:nvPicPr>
          <p:cNvPr id="15" name="Picture 15"/>
          <p:cNvPicPr>
            <a:picLocks noChangeAspect="1"/>
          </p:cNvPicPr>
          <p:nvPr/>
        </p:nvPicPr>
        <p:blipFill>
          <a:blip r:embed="rId7"/>
          <a:stretch>
            <a:fillRect/>
          </a:stretch>
        </p:blipFill>
        <p:spPr>
          <a:xfrm>
            <a:off x="8917209" y="6625391"/>
            <a:ext cx="3582984" cy="3506498"/>
          </a:xfrm>
          <a:prstGeom prst="rect">
            <a:avLst/>
          </a:prstGeom>
        </p:spPr>
      </p:pic>
      <p:sp>
        <p:nvSpPr>
          <p:cNvPr id="16" name="TextBox 16"/>
          <p:cNvSpPr txBox="1"/>
          <p:nvPr/>
        </p:nvSpPr>
        <p:spPr>
          <a:xfrm>
            <a:off x="12548791" y="7687452"/>
            <a:ext cx="4049514" cy="1198879"/>
          </a:xfrm>
          <a:prstGeom prst="rect">
            <a:avLst/>
          </a:prstGeom>
        </p:spPr>
        <p:txBody>
          <a:bodyPr lIns="0" tIns="0" rIns="0" bIns="0" rtlCol="0" anchor="t">
            <a:spAutoFit/>
          </a:bodyPr>
          <a:lstStyle/>
          <a:p>
            <a:pPr algn="ctr">
              <a:lnSpc>
                <a:spcPts val="3220"/>
              </a:lnSpc>
            </a:pPr>
            <a:r>
              <a:rPr lang="en-US" sz="2300" b="1">
                <a:solidFill>
                  <a:srgbClr val="000000"/>
                </a:solidFill>
                <a:latin typeface="DejaVu Serif Bold"/>
                <a:ea typeface="DejaVu Serif Bold"/>
                <a:cs typeface="DejaVu Serif Bold"/>
                <a:sym typeface="DejaVu Serif Bold"/>
              </a:rPr>
              <a:t>Αγοραστική Δραστηριότητα (το τελευταίο 12μηνο)</a:t>
            </a:r>
            <a:r>
              <a:rPr lang="en-US" sz="2300">
                <a:solidFill>
                  <a:srgbClr val="000000"/>
                </a:solidFill>
                <a:latin typeface="DejaVu Serif"/>
                <a:ea typeface="DejaVu Serif"/>
                <a:cs typeface="DejaVu Serif"/>
                <a:sym typeface="DejaVu Serif"/>
              </a:rPr>
              <a:t> </a:t>
            </a:r>
          </a:p>
        </p:txBody>
      </p:sp>
      <p:sp>
        <p:nvSpPr>
          <p:cNvPr id="17" name="TextBox 17"/>
          <p:cNvSpPr txBox="1"/>
          <p:nvPr/>
        </p:nvSpPr>
        <p:spPr>
          <a:xfrm>
            <a:off x="12629381" y="8991106"/>
            <a:ext cx="4897446" cy="519581"/>
          </a:xfrm>
          <a:prstGeom prst="rect">
            <a:avLst/>
          </a:prstGeom>
        </p:spPr>
        <p:txBody>
          <a:bodyPr lIns="0" tIns="0" rIns="0" bIns="0" rtlCol="0" anchor="t">
            <a:spAutoFit/>
          </a:bodyPr>
          <a:lstStyle/>
          <a:p>
            <a:pPr algn="l">
              <a:lnSpc>
                <a:spcPts val="2061"/>
              </a:lnSpc>
            </a:pPr>
            <a:r>
              <a:rPr lang="en-US" sz="1472">
                <a:solidFill>
                  <a:srgbClr val="000000"/>
                </a:solidFill>
                <a:latin typeface="DejaVu Serif"/>
                <a:ea typeface="DejaVu Serif"/>
                <a:cs typeface="DejaVu Serif"/>
                <a:sym typeface="DejaVu Serif"/>
              </a:rPr>
              <a:t>70% γνωρίζει την εταιρεία - είναι συχνοί πελάτες</a:t>
            </a:r>
          </a:p>
          <a:p>
            <a:pPr algn="l">
              <a:lnSpc>
                <a:spcPts val="2061"/>
              </a:lnSpc>
            </a:pPr>
            <a:r>
              <a:rPr lang="en-US" sz="1472">
                <a:solidFill>
                  <a:srgbClr val="000000"/>
                </a:solidFill>
                <a:latin typeface="DejaVu Serif"/>
                <a:ea typeface="DejaVu Serif"/>
                <a:cs typeface="DejaVu Serif"/>
                <a:sym typeface="DejaVu Serif"/>
              </a:rPr>
              <a:t>30% δεν γνωρίζει την εταιρεία / δεν είναι πελάτες</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4F0D9"/>
        </a:solidFill>
        <a:effectLst/>
      </p:bgPr>
    </p:bg>
    <p:spTree>
      <p:nvGrpSpPr>
        <p:cNvPr id="1" name=""/>
        <p:cNvGrpSpPr/>
        <p:nvPr/>
      </p:nvGrpSpPr>
      <p:grpSpPr>
        <a:xfrm>
          <a:off x="0" y="0"/>
          <a:ext cx="0" cy="0"/>
          <a:chOff x="0" y="0"/>
          <a:chExt cx="0" cy="0"/>
        </a:xfrm>
      </p:grpSpPr>
      <p:sp>
        <p:nvSpPr>
          <p:cNvPr id="2" name="TextBox 2"/>
          <p:cNvSpPr txBox="1"/>
          <p:nvPr/>
        </p:nvSpPr>
        <p:spPr>
          <a:xfrm>
            <a:off x="1851846" y="1746329"/>
            <a:ext cx="14273304" cy="1579254"/>
          </a:xfrm>
          <a:prstGeom prst="rect">
            <a:avLst/>
          </a:prstGeom>
        </p:spPr>
        <p:txBody>
          <a:bodyPr lIns="0" tIns="0" rIns="0" bIns="0" rtlCol="0" anchor="t">
            <a:spAutoFit/>
          </a:bodyPr>
          <a:lstStyle/>
          <a:p>
            <a:pPr algn="ctr">
              <a:lnSpc>
                <a:spcPts val="6000"/>
              </a:lnSpc>
            </a:pPr>
            <a:r>
              <a:rPr lang="en-US" sz="6000" b="1">
                <a:solidFill>
                  <a:srgbClr val="0A1618"/>
                </a:solidFill>
                <a:latin typeface="DejaVu Serif Bold"/>
                <a:ea typeface="DejaVu Serif Bold"/>
                <a:cs typeface="DejaVu Serif Bold"/>
                <a:sym typeface="DejaVu Serif Bold"/>
              </a:rPr>
              <a:t>ΑΠΟΤΕΛΕΣΜΑΤΑ ΕΡΕΥΝΑΣ</a:t>
            </a:r>
          </a:p>
          <a:p>
            <a:pPr algn="ctr">
              <a:lnSpc>
                <a:spcPts val="6000"/>
              </a:lnSpc>
            </a:pPr>
            <a:endParaRPr lang="en-US" sz="6000" b="1">
              <a:solidFill>
                <a:srgbClr val="0A1618"/>
              </a:solidFill>
              <a:latin typeface="DejaVu Serif Bold"/>
              <a:ea typeface="DejaVu Serif Bold"/>
              <a:cs typeface="DejaVu Serif Bold"/>
              <a:sym typeface="DejaVu Serif Bold"/>
            </a:endParaRPr>
          </a:p>
        </p:txBody>
      </p:sp>
      <p:sp>
        <p:nvSpPr>
          <p:cNvPr id="3" name="TextBox 3"/>
          <p:cNvSpPr txBox="1"/>
          <p:nvPr/>
        </p:nvSpPr>
        <p:spPr>
          <a:xfrm>
            <a:off x="1028700" y="3708369"/>
            <a:ext cx="16139308" cy="5360442"/>
          </a:xfrm>
          <a:prstGeom prst="rect">
            <a:avLst/>
          </a:prstGeom>
        </p:spPr>
        <p:txBody>
          <a:bodyPr lIns="0" tIns="0" rIns="0" bIns="0" rtlCol="0" anchor="t">
            <a:spAutoFit/>
          </a:bodyPr>
          <a:lstStyle/>
          <a:p>
            <a:pPr marL="474984" lvl="1" indent="-237492" algn="l">
              <a:lnSpc>
                <a:spcPts val="2200"/>
              </a:lnSpc>
              <a:buFont typeface="Arial"/>
              <a:buChar char="•"/>
            </a:pPr>
            <a:r>
              <a:rPr lang="en-US" sz="2200" dirty="0">
                <a:solidFill>
                  <a:srgbClr val="0A1618"/>
                </a:solidFill>
                <a:latin typeface="DejaVu Serif"/>
                <a:ea typeface="DejaVu Serif"/>
                <a:cs typeface="DejaVu Serif"/>
                <a:sym typeface="DejaVu Serif"/>
              </a:rPr>
              <a:t>Ενημέρωση </a:t>
            </a:r>
            <a:r>
              <a:rPr lang="en-US" sz="2200" dirty="0" err="1">
                <a:solidFill>
                  <a:srgbClr val="0A1618"/>
                </a:solidFill>
                <a:latin typeface="DejaVu Serif"/>
                <a:ea typeface="DejaVu Serif"/>
                <a:cs typeface="DejaVu Serif"/>
                <a:sym typeface="DejaVu Serif"/>
              </a:rPr>
              <a:t>σε</a:t>
            </a:r>
            <a:r>
              <a:rPr lang="en-US" sz="2200" dirty="0">
                <a:solidFill>
                  <a:srgbClr val="0A1618"/>
                </a:solidFill>
                <a:latin typeface="DejaVu Serif"/>
                <a:ea typeface="DejaVu Serif"/>
                <a:cs typeface="DejaVu Serif"/>
                <a:sym typeface="DejaVu Serif"/>
              </a:rPr>
              <a:t> </a:t>
            </a:r>
            <a:r>
              <a:rPr lang="en-US" sz="2200" dirty="0" err="1">
                <a:solidFill>
                  <a:srgbClr val="0A1618"/>
                </a:solidFill>
                <a:latin typeface="DejaVu Serif"/>
                <a:ea typeface="DejaVu Serif"/>
                <a:cs typeface="DejaVu Serif"/>
                <a:sym typeface="DejaVu Serif"/>
              </a:rPr>
              <a:t>σχέση</a:t>
            </a:r>
            <a:r>
              <a:rPr lang="en-US" sz="2200" dirty="0">
                <a:solidFill>
                  <a:srgbClr val="0A1618"/>
                </a:solidFill>
                <a:latin typeface="DejaVu Serif"/>
                <a:ea typeface="DejaVu Serif"/>
                <a:cs typeface="DejaVu Serif"/>
                <a:sym typeface="DejaVu Serif"/>
              </a:rPr>
              <a:t> </a:t>
            </a:r>
            <a:r>
              <a:rPr lang="en-US" sz="2200" dirty="0" err="1">
                <a:solidFill>
                  <a:srgbClr val="0A1618"/>
                </a:solidFill>
                <a:latin typeface="DejaVu Serif"/>
                <a:ea typeface="DejaVu Serif"/>
                <a:cs typeface="DejaVu Serif"/>
                <a:sym typeface="DejaVu Serif"/>
              </a:rPr>
              <a:t>με</a:t>
            </a:r>
            <a:r>
              <a:rPr lang="en-US" sz="2200" dirty="0">
                <a:solidFill>
                  <a:srgbClr val="0A1618"/>
                </a:solidFill>
                <a:latin typeface="DejaVu Serif"/>
                <a:ea typeface="DejaVu Serif"/>
                <a:cs typeface="DejaVu Serif"/>
                <a:sym typeface="DejaVu Serif"/>
              </a:rPr>
              <a:t> </a:t>
            </a:r>
            <a:r>
              <a:rPr lang="en-US" sz="2200" dirty="0" err="1">
                <a:solidFill>
                  <a:srgbClr val="0A1618"/>
                </a:solidFill>
                <a:latin typeface="DejaVu Serif"/>
                <a:ea typeface="DejaVu Serif"/>
                <a:cs typeface="DejaVu Serif"/>
                <a:sym typeface="DejaVu Serif"/>
              </a:rPr>
              <a:t>την</a:t>
            </a:r>
            <a:r>
              <a:rPr lang="en-US" sz="2200" dirty="0">
                <a:solidFill>
                  <a:srgbClr val="0A1618"/>
                </a:solidFill>
                <a:latin typeface="DejaVu Serif"/>
                <a:ea typeface="DejaVu Serif"/>
                <a:cs typeface="DejaVu Serif"/>
                <a:sym typeface="DejaVu Serif"/>
              </a:rPr>
              <a:t> </a:t>
            </a:r>
            <a:r>
              <a:rPr lang="en-US" sz="2200" dirty="0" err="1">
                <a:solidFill>
                  <a:srgbClr val="0A1618"/>
                </a:solidFill>
                <a:latin typeface="DejaVu Serif"/>
                <a:ea typeface="DejaVu Serif"/>
                <a:cs typeface="DejaVu Serif"/>
                <a:sym typeface="DejaVu Serif"/>
              </a:rPr>
              <a:t>έννοι</a:t>
            </a:r>
            <a:r>
              <a:rPr lang="en-US" sz="2200" dirty="0">
                <a:solidFill>
                  <a:srgbClr val="0A1618"/>
                </a:solidFill>
                <a:latin typeface="DejaVu Serif"/>
                <a:ea typeface="DejaVu Serif"/>
                <a:cs typeface="DejaVu Serif"/>
                <a:sym typeface="DejaVu Serif"/>
              </a:rPr>
              <a:t>α της βιωσιμότητας  =  </a:t>
            </a:r>
            <a:r>
              <a:rPr lang="en-US" sz="2200" b="1" dirty="0">
                <a:solidFill>
                  <a:srgbClr val="0A1618"/>
                </a:solidFill>
                <a:latin typeface="DejaVu Serif Bold"/>
                <a:ea typeface="DejaVu Serif Bold"/>
                <a:cs typeface="DejaVu Serif Bold"/>
                <a:sym typeface="DejaVu Serif Bold"/>
              </a:rPr>
              <a:t>μέτρια</a:t>
            </a:r>
            <a:r>
              <a:rPr lang="en-US" sz="2200" dirty="0">
                <a:solidFill>
                  <a:srgbClr val="0A1618"/>
                </a:solidFill>
                <a:latin typeface="DejaVu Serif"/>
                <a:ea typeface="DejaVu Serif"/>
                <a:cs typeface="DejaVu Serif"/>
                <a:sym typeface="DejaVu Serif"/>
              </a:rPr>
              <a:t> - συσχέτιση με την περιβαλλοντική της διάσταση - μειωμένη επίγνωση για τις άλλες δύο διαστάσεις.</a:t>
            </a:r>
          </a:p>
          <a:p>
            <a:pPr marL="474984" lvl="1" indent="-237492" algn="l">
              <a:lnSpc>
                <a:spcPts val="2200"/>
              </a:lnSpc>
              <a:buFont typeface="Arial"/>
              <a:buChar char="•"/>
            </a:pPr>
            <a:r>
              <a:rPr lang="en-US" sz="2200" dirty="0">
                <a:solidFill>
                  <a:srgbClr val="0A1618"/>
                </a:solidFill>
                <a:latin typeface="DejaVu Serif"/>
                <a:ea typeface="DejaVu Serif"/>
                <a:cs typeface="DejaVu Serif"/>
                <a:sym typeface="DejaVu Serif"/>
              </a:rPr>
              <a:t>Ενημέρωση </a:t>
            </a:r>
            <a:r>
              <a:rPr lang="en-US" sz="2200" dirty="0" err="1">
                <a:solidFill>
                  <a:srgbClr val="0A1618"/>
                </a:solidFill>
                <a:latin typeface="DejaVu Serif"/>
                <a:ea typeface="DejaVu Serif"/>
                <a:cs typeface="DejaVu Serif"/>
                <a:sym typeface="DejaVu Serif"/>
              </a:rPr>
              <a:t>σε</a:t>
            </a:r>
            <a:r>
              <a:rPr lang="en-US" sz="2200" dirty="0">
                <a:solidFill>
                  <a:srgbClr val="0A1618"/>
                </a:solidFill>
                <a:latin typeface="DejaVu Serif"/>
                <a:ea typeface="DejaVu Serif"/>
                <a:cs typeface="DejaVu Serif"/>
                <a:sym typeface="DejaVu Serif"/>
              </a:rPr>
              <a:t> </a:t>
            </a:r>
            <a:r>
              <a:rPr lang="en-US" sz="2200" dirty="0" err="1">
                <a:solidFill>
                  <a:srgbClr val="0A1618"/>
                </a:solidFill>
                <a:latin typeface="DejaVu Serif"/>
                <a:ea typeface="DejaVu Serif"/>
                <a:cs typeface="DejaVu Serif"/>
                <a:sym typeface="DejaVu Serif"/>
              </a:rPr>
              <a:t>σχέση</a:t>
            </a:r>
            <a:r>
              <a:rPr lang="en-US" sz="2200" dirty="0">
                <a:solidFill>
                  <a:srgbClr val="0A1618"/>
                </a:solidFill>
                <a:latin typeface="DejaVu Serif"/>
                <a:ea typeface="DejaVu Serif"/>
                <a:cs typeface="DejaVu Serif"/>
                <a:sym typeface="DejaVu Serif"/>
              </a:rPr>
              <a:t> </a:t>
            </a:r>
            <a:r>
              <a:rPr lang="en-US" sz="2200" dirty="0" err="1">
                <a:solidFill>
                  <a:srgbClr val="0A1618"/>
                </a:solidFill>
                <a:latin typeface="DejaVu Serif"/>
                <a:ea typeface="DejaVu Serif"/>
                <a:cs typeface="DejaVu Serif"/>
                <a:sym typeface="DejaVu Serif"/>
              </a:rPr>
              <a:t>με</a:t>
            </a:r>
            <a:r>
              <a:rPr lang="en-US" sz="2200" dirty="0">
                <a:solidFill>
                  <a:srgbClr val="0A1618"/>
                </a:solidFill>
                <a:latin typeface="DejaVu Serif"/>
                <a:ea typeface="DejaVu Serif"/>
                <a:cs typeface="DejaVu Serif"/>
                <a:sym typeface="DejaVu Serif"/>
              </a:rPr>
              <a:t> </a:t>
            </a:r>
            <a:r>
              <a:rPr lang="en-US" sz="2200" dirty="0" err="1">
                <a:solidFill>
                  <a:srgbClr val="0A1618"/>
                </a:solidFill>
                <a:latin typeface="DejaVu Serif"/>
                <a:ea typeface="DejaVu Serif"/>
                <a:cs typeface="DejaVu Serif"/>
                <a:sym typeface="DejaVu Serif"/>
              </a:rPr>
              <a:t>την</a:t>
            </a:r>
            <a:r>
              <a:rPr lang="en-US" sz="2200" dirty="0">
                <a:solidFill>
                  <a:srgbClr val="0A1618"/>
                </a:solidFill>
                <a:latin typeface="DejaVu Serif"/>
                <a:ea typeface="DejaVu Serif"/>
                <a:cs typeface="DejaVu Serif"/>
                <a:sym typeface="DejaVu Serif"/>
              </a:rPr>
              <a:t> </a:t>
            </a:r>
            <a:r>
              <a:rPr lang="en-US" sz="2200" dirty="0" err="1">
                <a:solidFill>
                  <a:srgbClr val="0A1618"/>
                </a:solidFill>
                <a:latin typeface="DejaVu Serif"/>
                <a:ea typeface="DejaVu Serif"/>
                <a:cs typeface="DejaVu Serif"/>
                <a:sym typeface="DejaVu Serif"/>
              </a:rPr>
              <a:t>Ατζέντ</a:t>
            </a:r>
            <a:r>
              <a:rPr lang="en-US" sz="2200" dirty="0">
                <a:solidFill>
                  <a:srgbClr val="0A1618"/>
                </a:solidFill>
                <a:latin typeface="DejaVu Serif"/>
                <a:ea typeface="DejaVu Serif"/>
                <a:cs typeface="DejaVu Serif"/>
                <a:sym typeface="DejaVu Serif"/>
              </a:rPr>
              <a:t>α 2030 = </a:t>
            </a:r>
            <a:r>
              <a:rPr lang="en-US" sz="2200" b="1" dirty="0">
                <a:solidFill>
                  <a:srgbClr val="0A1618"/>
                </a:solidFill>
                <a:latin typeface="DejaVu Serif Bold"/>
                <a:ea typeface="DejaVu Serif Bold"/>
                <a:cs typeface="DejaVu Serif Bold"/>
                <a:sym typeface="DejaVu Serif Bold"/>
              </a:rPr>
              <a:t>χαμηλή εξοικείωση</a:t>
            </a:r>
            <a:r>
              <a:rPr lang="en-US" sz="2200" dirty="0">
                <a:solidFill>
                  <a:srgbClr val="0A1618"/>
                </a:solidFill>
                <a:latin typeface="DejaVu Serif"/>
                <a:ea typeface="DejaVu Serif"/>
                <a:cs typeface="DejaVu Serif"/>
                <a:sym typeface="DejaVu Serif"/>
              </a:rPr>
              <a:t> (μόνο το 21,7% την γνωρίζει) - υψηλά ποσοστά άγνοιας.</a:t>
            </a:r>
          </a:p>
          <a:p>
            <a:pPr marL="474984" lvl="1" indent="-237492" algn="l">
              <a:lnSpc>
                <a:spcPts val="2200"/>
              </a:lnSpc>
              <a:buFont typeface="Arial"/>
              <a:buChar char="•"/>
            </a:pPr>
            <a:r>
              <a:rPr lang="en-US" sz="2200" dirty="0">
                <a:solidFill>
                  <a:srgbClr val="0A1618"/>
                </a:solidFill>
                <a:latin typeface="DejaVu Serif"/>
                <a:ea typeface="DejaVu Serif"/>
                <a:cs typeface="DejaVu Serif"/>
                <a:sym typeface="DejaVu Serif"/>
              </a:rPr>
              <a:t>Κατα</a:t>
            </a:r>
            <a:r>
              <a:rPr lang="en-US" sz="2200" dirty="0" err="1">
                <a:solidFill>
                  <a:srgbClr val="0A1618"/>
                </a:solidFill>
                <a:latin typeface="DejaVu Serif"/>
                <a:ea typeface="DejaVu Serif"/>
                <a:cs typeface="DejaVu Serif"/>
                <a:sym typeface="DejaVu Serif"/>
              </a:rPr>
              <a:t>νόηση</a:t>
            </a:r>
            <a:r>
              <a:rPr lang="en-US" sz="2200" dirty="0">
                <a:solidFill>
                  <a:srgbClr val="0A1618"/>
                </a:solidFill>
                <a:latin typeface="DejaVu Serif"/>
                <a:ea typeface="DejaVu Serif"/>
                <a:cs typeface="DejaVu Serif"/>
                <a:sym typeface="DejaVu Serif"/>
              </a:rPr>
              <a:t> </a:t>
            </a:r>
            <a:r>
              <a:rPr lang="en-US" sz="2200" dirty="0" err="1">
                <a:solidFill>
                  <a:srgbClr val="0A1618"/>
                </a:solidFill>
                <a:latin typeface="DejaVu Serif"/>
                <a:ea typeface="DejaVu Serif"/>
                <a:cs typeface="DejaVu Serif"/>
                <a:sym typeface="DejaVu Serif"/>
              </a:rPr>
              <a:t>της</a:t>
            </a:r>
            <a:r>
              <a:rPr lang="en-US" sz="2200" dirty="0">
                <a:solidFill>
                  <a:srgbClr val="0A1618"/>
                </a:solidFill>
                <a:latin typeface="DejaVu Serif"/>
                <a:ea typeface="DejaVu Serif"/>
                <a:cs typeface="DejaVu Serif"/>
                <a:sym typeface="DejaVu Serif"/>
              </a:rPr>
              <a:t> β</a:t>
            </a:r>
            <a:r>
              <a:rPr lang="en-US" sz="2200" dirty="0" err="1">
                <a:solidFill>
                  <a:srgbClr val="0A1618"/>
                </a:solidFill>
                <a:latin typeface="DejaVu Serif"/>
                <a:ea typeface="DejaVu Serif"/>
                <a:cs typeface="DejaVu Serif"/>
                <a:sym typeface="DejaVu Serif"/>
              </a:rPr>
              <a:t>ιωσιμότητ</a:t>
            </a:r>
            <a:r>
              <a:rPr lang="en-US" sz="2200" dirty="0">
                <a:solidFill>
                  <a:srgbClr val="0A1618"/>
                </a:solidFill>
                <a:latin typeface="DejaVu Serif"/>
                <a:ea typeface="DejaVu Serif"/>
                <a:cs typeface="DejaVu Serif"/>
                <a:sym typeface="DejaVu Serif"/>
              </a:rPr>
              <a:t>ας στην μόδα </a:t>
            </a:r>
            <a:r>
              <a:rPr lang="en-US" sz="2200" b="1" dirty="0">
                <a:solidFill>
                  <a:srgbClr val="0A1618"/>
                </a:solidFill>
                <a:latin typeface="DejaVu Serif Bold"/>
                <a:ea typeface="DejaVu Serif Bold"/>
                <a:cs typeface="DejaVu Serif Bold"/>
                <a:sym typeface="DejaVu Serif Bold"/>
              </a:rPr>
              <a:t>μέτρια έως καλά - χαμηλά </a:t>
            </a:r>
            <a:r>
              <a:rPr lang="en-US" sz="2200" dirty="0">
                <a:solidFill>
                  <a:srgbClr val="0A1618"/>
                </a:solidFill>
                <a:latin typeface="DejaVu Serif"/>
                <a:ea typeface="DejaVu Serif"/>
                <a:cs typeface="DejaVu Serif"/>
                <a:sym typeface="DejaVu Serif"/>
              </a:rPr>
              <a:t>ποσοστά στην πλήρη και ελλιπή κατανόησή του φαινομένου.</a:t>
            </a:r>
          </a:p>
          <a:p>
            <a:pPr marL="474984" lvl="1" indent="-237492" algn="l">
              <a:lnSpc>
                <a:spcPts val="2200"/>
              </a:lnSpc>
              <a:buFont typeface="Arial"/>
              <a:buChar char="•"/>
            </a:pPr>
            <a:r>
              <a:rPr lang="en-US" sz="2200" dirty="0" err="1">
                <a:solidFill>
                  <a:srgbClr val="0A1618"/>
                </a:solidFill>
                <a:latin typeface="DejaVu Serif"/>
                <a:ea typeface="DejaVu Serif"/>
                <a:cs typeface="DejaVu Serif"/>
                <a:sym typeface="DejaVu Serif"/>
              </a:rPr>
              <a:t>Σημ</a:t>
            </a:r>
            <a:r>
              <a:rPr lang="en-US" sz="2200" dirty="0">
                <a:solidFill>
                  <a:srgbClr val="0A1618"/>
                </a:solidFill>
                <a:latin typeface="DejaVu Serif"/>
                <a:ea typeface="DejaVu Serif"/>
                <a:cs typeface="DejaVu Serif"/>
                <a:sym typeface="DejaVu Serif"/>
              </a:rPr>
              <a:t>ασία της βιωσιμότητας στην μόδα για τους καταναλωτές - χαρακτηρίστηκε </a:t>
            </a:r>
            <a:r>
              <a:rPr lang="en-US" sz="2200" b="1" dirty="0">
                <a:solidFill>
                  <a:srgbClr val="0A1618"/>
                </a:solidFill>
                <a:latin typeface="DejaVu Serif Bold"/>
                <a:ea typeface="DejaVu Serif Bold"/>
                <a:cs typeface="DejaVu Serif Bold"/>
                <a:sym typeface="DejaVu Serif Bold"/>
              </a:rPr>
              <a:t>μέτρια έως και σημαντική</a:t>
            </a:r>
            <a:r>
              <a:rPr lang="en-US" sz="2200" dirty="0">
                <a:solidFill>
                  <a:srgbClr val="0A1618"/>
                </a:solidFill>
                <a:latin typeface="DejaVu Serif"/>
                <a:ea typeface="DejaVu Serif"/>
                <a:cs typeface="DejaVu Serif"/>
                <a:sym typeface="DejaVu Serif"/>
              </a:rPr>
              <a:t> - μικρότερα τα ποσοστά για λίγο έως και καθόλου σημαντική.</a:t>
            </a:r>
          </a:p>
          <a:p>
            <a:pPr marL="474984" lvl="1" indent="-237492" algn="l">
              <a:lnSpc>
                <a:spcPts val="2200"/>
              </a:lnSpc>
              <a:buFont typeface="Arial"/>
              <a:buChar char="•"/>
            </a:pPr>
            <a:r>
              <a:rPr lang="en-US" sz="2200" dirty="0" err="1">
                <a:solidFill>
                  <a:srgbClr val="0A1618"/>
                </a:solidFill>
                <a:latin typeface="DejaVu Serif"/>
                <a:ea typeface="DejaVu Serif"/>
                <a:cs typeface="DejaVu Serif"/>
                <a:sym typeface="DejaVu Serif"/>
              </a:rPr>
              <a:t>Σύνδεση</a:t>
            </a:r>
            <a:r>
              <a:rPr lang="en-US" sz="2200" dirty="0">
                <a:solidFill>
                  <a:srgbClr val="0A1618"/>
                </a:solidFill>
                <a:latin typeface="DejaVu Serif"/>
                <a:ea typeface="DejaVu Serif"/>
                <a:cs typeface="DejaVu Serif"/>
                <a:sym typeface="DejaVu Serif"/>
              </a:rPr>
              <a:t>  </a:t>
            </a:r>
            <a:r>
              <a:rPr lang="en-US" sz="2200" dirty="0" err="1">
                <a:solidFill>
                  <a:srgbClr val="0A1618"/>
                </a:solidFill>
                <a:latin typeface="DejaVu Serif"/>
                <a:ea typeface="DejaVu Serif"/>
                <a:cs typeface="DejaVu Serif"/>
                <a:sym typeface="DejaVu Serif"/>
              </a:rPr>
              <a:t>Στόχων</a:t>
            </a:r>
            <a:r>
              <a:rPr lang="en-US" sz="2200" dirty="0">
                <a:solidFill>
                  <a:srgbClr val="0A1618"/>
                </a:solidFill>
                <a:latin typeface="DejaVu Serif"/>
                <a:ea typeface="DejaVu Serif"/>
                <a:cs typeface="DejaVu Serif"/>
                <a:sym typeface="DejaVu Serif"/>
              </a:rPr>
              <a:t> </a:t>
            </a:r>
            <a:r>
              <a:rPr lang="el-GR" sz="2200" dirty="0">
                <a:solidFill>
                  <a:srgbClr val="0A1618"/>
                </a:solidFill>
                <a:latin typeface="DejaVu Serif"/>
                <a:ea typeface="DejaVu Serif"/>
                <a:cs typeface="DejaVu Serif"/>
                <a:sym typeface="DejaVu Serif"/>
              </a:rPr>
              <a:t>Β</a:t>
            </a:r>
            <a:r>
              <a:rPr lang="en-US" sz="2200" dirty="0" err="1">
                <a:solidFill>
                  <a:srgbClr val="0A1618"/>
                </a:solidFill>
                <a:latin typeface="DejaVu Serif"/>
                <a:ea typeface="DejaVu Serif"/>
                <a:cs typeface="DejaVu Serif"/>
                <a:sym typeface="DejaVu Serif"/>
              </a:rPr>
              <a:t>ιώσιμης</a:t>
            </a:r>
            <a:r>
              <a:rPr lang="en-US" sz="2200" dirty="0">
                <a:solidFill>
                  <a:srgbClr val="0A1618"/>
                </a:solidFill>
                <a:latin typeface="DejaVu Serif"/>
                <a:ea typeface="DejaVu Serif"/>
                <a:cs typeface="DejaVu Serif"/>
                <a:sym typeface="DejaVu Serif"/>
              </a:rPr>
              <a:t> </a:t>
            </a:r>
            <a:r>
              <a:rPr lang="el-GR" sz="2200" dirty="0">
                <a:solidFill>
                  <a:srgbClr val="0A1618"/>
                </a:solidFill>
                <a:latin typeface="DejaVu Serif"/>
                <a:ea typeface="DejaVu Serif"/>
                <a:cs typeface="DejaVu Serif"/>
                <a:sym typeface="DejaVu Serif"/>
              </a:rPr>
              <a:t>Α</a:t>
            </a:r>
            <a:r>
              <a:rPr lang="en-US" sz="2200" dirty="0" err="1">
                <a:solidFill>
                  <a:srgbClr val="0A1618"/>
                </a:solidFill>
                <a:latin typeface="DejaVu Serif"/>
                <a:ea typeface="DejaVu Serif"/>
                <a:cs typeface="DejaVu Serif"/>
                <a:sym typeface="DejaVu Serif"/>
              </a:rPr>
              <a:t>νά</a:t>
            </a:r>
            <a:r>
              <a:rPr lang="en-US" sz="2200" dirty="0">
                <a:solidFill>
                  <a:srgbClr val="0A1618"/>
                </a:solidFill>
                <a:latin typeface="DejaVu Serif"/>
                <a:ea typeface="DejaVu Serif"/>
                <a:cs typeface="DejaVu Serif"/>
                <a:sym typeface="DejaVu Serif"/>
              </a:rPr>
              <a:t>πτυξης με τον χώρο της μόδας - μεγαλύτερη έμφαση στην </a:t>
            </a:r>
            <a:r>
              <a:rPr lang="en-US" sz="2200" b="1" dirty="0">
                <a:solidFill>
                  <a:srgbClr val="0A1618"/>
                </a:solidFill>
                <a:latin typeface="DejaVu Serif Bold"/>
                <a:ea typeface="DejaVu Serif Bold"/>
                <a:cs typeface="DejaVu Serif Bold"/>
                <a:sym typeface="DejaVu Serif Bold"/>
              </a:rPr>
              <a:t>Υπεύθυνη Κατανάλωση και Παραγωγή</a:t>
            </a:r>
            <a:r>
              <a:rPr lang="en-US" sz="2200" dirty="0">
                <a:solidFill>
                  <a:srgbClr val="0A1618"/>
                </a:solidFill>
                <a:latin typeface="DejaVu Serif"/>
                <a:ea typeface="DejaVu Serif"/>
                <a:cs typeface="DejaVu Serif"/>
                <a:sym typeface="DejaVu Serif"/>
              </a:rPr>
              <a:t> </a:t>
            </a:r>
            <a:r>
              <a:rPr lang="en-US" sz="2200" b="1" dirty="0">
                <a:solidFill>
                  <a:srgbClr val="0A1618"/>
                </a:solidFill>
                <a:latin typeface="DejaVu Serif Bold"/>
                <a:ea typeface="DejaVu Serif Bold"/>
                <a:cs typeface="DejaVu Serif Bold"/>
                <a:sym typeface="DejaVu Serif Bold"/>
              </a:rPr>
              <a:t>(Στόχος 12)</a:t>
            </a:r>
            <a:r>
              <a:rPr lang="en-US" sz="2200" dirty="0">
                <a:solidFill>
                  <a:srgbClr val="0A1618"/>
                </a:solidFill>
                <a:latin typeface="DejaVu Serif"/>
                <a:ea typeface="DejaVu Serif"/>
                <a:cs typeface="DejaVu Serif"/>
                <a:sym typeface="DejaVu Serif"/>
              </a:rPr>
              <a:t>  ( το 80% των συμμετεχόντων) &amp; στην </a:t>
            </a:r>
            <a:r>
              <a:rPr lang="en-US" sz="2200" b="1" dirty="0">
                <a:solidFill>
                  <a:srgbClr val="0A1618"/>
                </a:solidFill>
                <a:latin typeface="DejaVu Serif Bold"/>
                <a:ea typeface="DejaVu Serif Bold"/>
                <a:cs typeface="DejaVu Serif Bold"/>
                <a:sym typeface="DejaVu Serif Bold"/>
              </a:rPr>
              <a:t>Αξιοπρεπή Εργασία και Οικονομική Ανάπτυξη (Στόχος 8)</a:t>
            </a:r>
            <a:r>
              <a:rPr lang="en-US" sz="2200" dirty="0">
                <a:solidFill>
                  <a:srgbClr val="0A1618"/>
                </a:solidFill>
                <a:latin typeface="DejaVu Serif"/>
                <a:ea typeface="DejaVu Serif"/>
                <a:cs typeface="DejaVu Serif"/>
                <a:sym typeface="DejaVu Serif"/>
              </a:rPr>
              <a:t>  - μεγαλύτερη συσχέτιση με τις άλλες δύο διαστάσεις (κοινωνική &amp; οικονομική).</a:t>
            </a:r>
          </a:p>
          <a:p>
            <a:pPr marL="474984" lvl="1" indent="-237492" algn="l">
              <a:lnSpc>
                <a:spcPts val="2200"/>
              </a:lnSpc>
              <a:buFont typeface="Arial"/>
              <a:buChar char="•"/>
            </a:pPr>
            <a:r>
              <a:rPr lang="en-US" sz="2200" dirty="0" err="1">
                <a:solidFill>
                  <a:srgbClr val="0A1618"/>
                </a:solidFill>
                <a:latin typeface="DejaVu Serif"/>
                <a:ea typeface="DejaVu Serif"/>
                <a:cs typeface="DejaVu Serif"/>
                <a:sym typeface="DejaVu Serif"/>
              </a:rPr>
              <a:t>Στάση</a:t>
            </a:r>
            <a:r>
              <a:rPr lang="en-US" sz="2200" dirty="0">
                <a:solidFill>
                  <a:srgbClr val="0A1618"/>
                </a:solidFill>
                <a:latin typeface="DejaVu Serif"/>
                <a:ea typeface="DejaVu Serif"/>
                <a:cs typeface="DejaVu Serif"/>
                <a:sym typeface="DejaVu Serif"/>
              </a:rPr>
              <a:t> </a:t>
            </a:r>
            <a:r>
              <a:rPr lang="en-US" sz="2200" dirty="0" err="1">
                <a:solidFill>
                  <a:srgbClr val="0A1618"/>
                </a:solidFill>
                <a:latin typeface="DejaVu Serif"/>
                <a:ea typeface="DejaVu Serif"/>
                <a:cs typeface="DejaVu Serif"/>
                <a:sym typeface="DejaVu Serif"/>
              </a:rPr>
              <a:t>σε</a:t>
            </a:r>
            <a:r>
              <a:rPr lang="en-US" sz="2200" dirty="0">
                <a:solidFill>
                  <a:srgbClr val="0A1618"/>
                </a:solidFill>
                <a:latin typeface="DejaVu Serif"/>
                <a:ea typeface="DejaVu Serif"/>
                <a:cs typeface="DejaVu Serif"/>
                <a:sym typeface="DejaVu Serif"/>
              </a:rPr>
              <a:t> </a:t>
            </a:r>
            <a:r>
              <a:rPr lang="en-US" sz="2200" dirty="0" err="1">
                <a:solidFill>
                  <a:srgbClr val="0A1618"/>
                </a:solidFill>
                <a:latin typeface="DejaVu Serif"/>
                <a:ea typeface="DejaVu Serif"/>
                <a:cs typeface="DejaVu Serif"/>
                <a:sym typeface="DejaVu Serif"/>
              </a:rPr>
              <a:t>σχέση</a:t>
            </a:r>
            <a:r>
              <a:rPr lang="en-US" sz="2200" dirty="0">
                <a:solidFill>
                  <a:srgbClr val="0A1618"/>
                </a:solidFill>
                <a:latin typeface="DejaVu Serif"/>
                <a:ea typeface="DejaVu Serif"/>
                <a:cs typeface="DejaVu Serif"/>
                <a:sym typeface="DejaVu Serif"/>
              </a:rPr>
              <a:t> </a:t>
            </a:r>
            <a:r>
              <a:rPr lang="en-US" sz="2200" dirty="0" err="1">
                <a:solidFill>
                  <a:srgbClr val="0A1618"/>
                </a:solidFill>
                <a:latin typeface="DejaVu Serif"/>
                <a:ea typeface="DejaVu Serif"/>
                <a:cs typeface="DejaVu Serif"/>
                <a:sym typeface="DejaVu Serif"/>
              </a:rPr>
              <a:t>με</a:t>
            </a:r>
            <a:r>
              <a:rPr lang="en-US" sz="2200" dirty="0">
                <a:solidFill>
                  <a:srgbClr val="0A1618"/>
                </a:solidFill>
                <a:latin typeface="DejaVu Serif"/>
                <a:ea typeface="DejaVu Serif"/>
                <a:cs typeface="DejaVu Serif"/>
                <a:sym typeface="DejaVu Serif"/>
              </a:rPr>
              <a:t> </a:t>
            </a:r>
            <a:r>
              <a:rPr lang="en-US" sz="2200" dirty="0" err="1">
                <a:solidFill>
                  <a:srgbClr val="0A1618"/>
                </a:solidFill>
                <a:latin typeface="DejaVu Serif"/>
                <a:ea typeface="DejaVu Serif"/>
                <a:cs typeface="DejaVu Serif"/>
                <a:sym typeface="DejaVu Serif"/>
              </a:rPr>
              <a:t>την</a:t>
            </a:r>
            <a:r>
              <a:rPr lang="en-US" sz="2200" dirty="0">
                <a:solidFill>
                  <a:srgbClr val="0A1618"/>
                </a:solidFill>
                <a:latin typeface="DejaVu Serif"/>
                <a:ea typeface="DejaVu Serif"/>
                <a:cs typeface="DejaVu Serif"/>
                <a:sym typeface="DejaVu Serif"/>
              </a:rPr>
              <a:t> </a:t>
            </a:r>
            <a:r>
              <a:rPr lang="en-US" sz="2200" dirty="0" err="1">
                <a:solidFill>
                  <a:srgbClr val="0A1618"/>
                </a:solidFill>
                <a:latin typeface="DejaVu Serif"/>
                <a:ea typeface="DejaVu Serif"/>
                <a:cs typeface="DejaVu Serif"/>
                <a:sym typeface="DejaVu Serif"/>
              </a:rPr>
              <a:t>εφ</a:t>
            </a:r>
            <a:r>
              <a:rPr lang="en-US" sz="2200" dirty="0">
                <a:solidFill>
                  <a:srgbClr val="0A1618"/>
                </a:solidFill>
                <a:latin typeface="DejaVu Serif"/>
                <a:ea typeface="DejaVu Serif"/>
                <a:cs typeface="DejaVu Serif"/>
                <a:sym typeface="DejaVu Serif"/>
              </a:rPr>
              <a:t>αρμογή των Στόχων Βιώσιμης Ανάπτυξης στις εταιρείες μόδας - το 89,2 % συμφώνησε απόλυτα - μηδενικά ποσοστά άρνησης</a:t>
            </a:r>
          </a:p>
          <a:p>
            <a:pPr marL="474984" lvl="1" indent="-237492" algn="l">
              <a:lnSpc>
                <a:spcPts val="2200"/>
              </a:lnSpc>
              <a:buFont typeface="Arial"/>
              <a:buChar char="•"/>
            </a:pPr>
            <a:r>
              <a:rPr lang="en-US" sz="2200" dirty="0" err="1">
                <a:solidFill>
                  <a:srgbClr val="0A1618"/>
                </a:solidFill>
                <a:latin typeface="DejaVu Serif"/>
                <a:ea typeface="DejaVu Serif"/>
                <a:cs typeface="DejaVu Serif"/>
                <a:sym typeface="DejaVu Serif"/>
              </a:rPr>
              <a:t>Στάση</a:t>
            </a:r>
            <a:r>
              <a:rPr lang="en-US" sz="2200" dirty="0">
                <a:solidFill>
                  <a:srgbClr val="0A1618"/>
                </a:solidFill>
                <a:latin typeface="DejaVu Serif"/>
                <a:ea typeface="DejaVu Serif"/>
                <a:cs typeface="DejaVu Serif"/>
                <a:sym typeface="DejaVu Serif"/>
              </a:rPr>
              <a:t> απ</a:t>
            </a:r>
            <a:r>
              <a:rPr lang="en-US" sz="2200" dirty="0" err="1">
                <a:solidFill>
                  <a:srgbClr val="0A1618"/>
                </a:solidFill>
                <a:latin typeface="DejaVu Serif"/>
                <a:ea typeface="DejaVu Serif"/>
                <a:cs typeface="DejaVu Serif"/>
                <a:sym typeface="DejaVu Serif"/>
              </a:rPr>
              <a:t>έν</a:t>
            </a:r>
            <a:r>
              <a:rPr lang="en-US" sz="2200" dirty="0">
                <a:solidFill>
                  <a:srgbClr val="0A1618"/>
                </a:solidFill>
                <a:latin typeface="DejaVu Serif"/>
                <a:ea typeface="DejaVu Serif"/>
                <a:cs typeface="DejaVu Serif"/>
                <a:sym typeface="DejaVu Serif"/>
              </a:rPr>
              <a:t>αντι στην γρήγορη μόδα - σημειώθηκαν ποσοστά </a:t>
            </a:r>
            <a:r>
              <a:rPr lang="en-US" sz="2200" b="1" dirty="0">
                <a:solidFill>
                  <a:srgbClr val="0A1618"/>
                </a:solidFill>
                <a:latin typeface="DejaVu Serif Bold"/>
                <a:ea typeface="DejaVu Serif Bold"/>
                <a:cs typeface="DejaVu Serif Bold"/>
                <a:sym typeface="DejaVu Serif Bold"/>
              </a:rPr>
              <a:t>ουδέτερης έως και αρνητικής στάσης (55,8% &amp; 26,7%)</a:t>
            </a:r>
          </a:p>
          <a:p>
            <a:pPr marL="474984" lvl="1" indent="-237492" algn="l">
              <a:lnSpc>
                <a:spcPts val="2200"/>
              </a:lnSpc>
              <a:buFont typeface="Arial"/>
              <a:buChar char="•"/>
            </a:pPr>
            <a:r>
              <a:rPr lang="en-US" sz="2200" dirty="0">
                <a:solidFill>
                  <a:srgbClr val="0A1618"/>
                </a:solidFill>
                <a:latin typeface="DejaVu Serif"/>
                <a:ea typeface="DejaVu Serif"/>
                <a:cs typeface="DejaVu Serif"/>
                <a:sym typeface="DejaVu Serif"/>
              </a:rPr>
              <a:t>Βα</a:t>
            </a:r>
            <a:r>
              <a:rPr lang="en-US" sz="2200" dirty="0" err="1">
                <a:solidFill>
                  <a:srgbClr val="0A1618"/>
                </a:solidFill>
                <a:latin typeface="DejaVu Serif"/>
                <a:ea typeface="DejaVu Serif"/>
                <a:cs typeface="DejaVu Serif"/>
                <a:sym typeface="DejaVu Serif"/>
              </a:rPr>
              <a:t>θμός</a:t>
            </a:r>
            <a:r>
              <a:rPr lang="en-US" sz="2200" dirty="0">
                <a:solidFill>
                  <a:srgbClr val="0A1618"/>
                </a:solidFill>
                <a:latin typeface="DejaVu Serif"/>
                <a:ea typeface="DejaVu Serif"/>
                <a:cs typeface="DejaVu Serif"/>
                <a:sym typeface="DejaVu Serif"/>
              </a:rPr>
              <a:t> α</a:t>
            </a:r>
            <a:r>
              <a:rPr lang="en-US" sz="2200" dirty="0" err="1">
                <a:solidFill>
                  <a:srgbClr val="0A1618"/>
                </a:solidFill>
                <a:latin typeface="DejaVu Serif"/>
                <a:ea typeface="DejaVu Serif"/>
                <a:cs typeface="DejaVu Serif"/>
                <a:sym typeface="DejaVu Serif"/>
              </a:rPr>
              <a:t>γορ</a:t>
            </a:r>
            <a:r>
              <a:rPr lang="en-US" sz="2200" dirty="0">
                <a:solidFill>
                  <a:srgbClr val="0A1618"/>
                </a:solidFill>
                <a:latin typeface="DejaVu Serif"/>
                <a:ea typeface="DejaVu Serif"/>
                <a:cs typeface="DejaVu Serif"/>
                <a:sym typeface="DejaVu Serif"/>
              </a:rPr>
              <a:t>αστικής δραστηριότητας από αλυσίδες fast fashion - </a:t>
            </a:r>
            <a:r>
              <a:rPr lang="en-US" sz="2200" b="1" dirty="0">
                <a:solidFill>
                  <a:srgbClr val="0A1618"/>
                </a:solidFill>
                <a:latin typeface="DejaVu Serif Bold"/>
                <a:ea typeface="DejaVu Serif Bold"/>
                <a:cs typeface="DejaVu Serif Bold"/>
                <a:sym typeface="DejaVu Serif Bold"/>
              </a:rPr>
              <a:t>περιοδικά έως συχνά</a:t>
            </a:r>
            <a:r>
              <a:rPr lang="en-US" sz="2200" dirty="0">
                <a:solidFill>
                  <a:srgbClr val="0A1618"/>
                </a:solidFill>
                <a:latin typeface="DejaVu Serif"/>
                <a:ea typeface="DejaVu Serif"/>
                <a:cs typeface="DejaVu Serif"/>
                <a:sym typeface="DejaVu Serif"/>
              </a:rPr>
              <a:t>  (παρά την αρνητική ή ουδέτερη στάση που αποτυπώθηκε προηγουμένως απέναντι στο φαινόμενο).</a:t>
            </a:r>
          </a:p>
          <a:p>
            <a:pPr algn="l">
              <a:lnSpc>
                <a:spcPts val="2200"/>
              </a:lnSpc>
            </a:pPr>
            <a:endParaRPr lang="en-US" sz="2200" dirty="0">
              <a:solidFill>
                <a:srgbClr val="0A1618"/>
              </a:solidFill>
              <a:latin typeface="DejaVu Serif"/>
              <a:ea typeface="DejaVu Serif"/>
              <a:cs typeface="DejaVu Serif"/>
              <a:sym typeface="DejaVu Serif"/>
            </a:endParaRPr>
          </a:p>
        </p:txBody>
      </p:sp>
      <p:sp>
        <p:nvSpPr>
          <p:cNvPr id="4" name="Freeform 4"/>
          <p:cNvSpPr/>
          <p:nvPr/>
        </p:nvSpPr>
        <p:spPr>
          <a:xfrm rot="-10800000" flipH="1" flipV="1">
            <a:off x="-28575" y="7766088"/>
            <a:ext cx="18725784" cy="2587563"/>
          </a:xfrm>
          <a:custGeom>
            <a:avLst/>
            <a:gdLst/>
            <a:ahLst/>
            <a:cxnLst/>
            <a:rect l="l" t="t" r="r" b="b"/>
            <a:pathLst>
              <a:path w="18725784" h="2587563">
                <a:moveTo>
                  <a:pt x="18725784" y="2587563"/>
                </a:moveTo>
                <a:lnTo>
                  <a:pt x="0" y="2587563"/>
                </a:lnTo>
                <a:lnTo>
                  <a:pt x="0" y="0"/>
                </a:lnTo>
                <a:lnTo>
                  <a:pt x="18725784" y="0"/>
                </a:lnTo>
                <a:lnTo>
                  <a:pt x="18725784" y="2587563"/>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l-GR"/>
          </a:p>
        </p:txBody>
      </p:sp>
      <p:sp>
        <p:nvSpPr>
          <p:cNvPr id="5" name="Freeform 5"/>
          <p:cNvSpPr/>
          <p:nvPr/>
        </p:nvSpPr>
        <p:spPr>
          <a:xfrm rot="-10800000">
            <a:off x="-437784" y="-265081"/>
            <a:ext cx="18725784" cy="2587563"/>
          </a:xfrm>
          <a:custGeom>
            <a:avLst/>
            <a:gdLst/>
            <a:ahLst/>
            <a:cxnLst/>
            <a:rect l="l" t="t" r="r" b="b"/>
            <a:pathLst>
              <a:path w="18725784" h="2587563">
                <a:moveTo>
                  <a:pt x="0" y="0"/>
                </a:moveTo>
                <a:lnTo>
                  <a:pt x="18725784" y="0"/>
                </a:lnTo>
                <a:lnTo>
                  <a:pt x="18725784" y="2587562"/>
                </a:lnTo>
                <a:lnTo>
                  <a:pt x="0" y="258756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l-GR"/>
          </a:p>
        </p:txBody>
      </p:sp>
      <p:sp>
        <p:nvSpPr>
          <p:cNvPr id="6" name="TextBox 6"/>
          <p:cNvSpPr txBox="1"/>
          <p:nvPr/>
        </p:nvSpPr>
        <p:spPr>
          <a:xfrm>
            <a:off x="1851846" y="2421342"/>
            <a:ext cx="14273304" cy="904240"/>
          </a:xfrm>
          <a:prstGeom prst="rect">
            <a:avLst/>
          </a:prstGeom>
        </p:spPr>
        <p:txBody>
          <a:bodyPr lIns="0" tIns="0" rIns="0" bIns="0" rtlCol="0" anchor="t">
            <a:spAutoFit/>
          </a:bodyPr>
          <a:lstStyle/>
          <a:p>
            <a:pPr algn="ctr">
              <a:lnSpc>
                <a:spcPts val="7279"/>
              </a:lnSpc>
            </a:pPr>
            <a:r>
              <a:rPr lang="en-US" sz="5199" b="1">
                <a:solidFill>
                  <a:srgbClr val="0A1618"/>
                </a:solidFill>
                <a:latin typeface="DejaVu Serif Bold"/>
                <a:ea typeface="DejaVu Serif Bold"/>
                <a:cs typeface="DejaVu Serif Bold"/>
                <a:sym typeface="DejaVu Serif Bold"/>
              </a:rPr>
              <a:t>Επίπεδο Ενημέρωσης &amp; Κατανόησης</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638C80"/>
        </a:solidFill>
        <a:effectLst/>
      </p:bgPr>
    </p:bg>
    <p:spTree>
      <p:nvGrpSpPr>
        <p:cNvPr id="1" name=""/>
        <p:cNvGrpSpPr/>
        <p:nvPr/>
      </p:nvGrpSpPr>
      <p:grpSpPr>
        <a:xfrm>
          <a:off x="0" y="0"/>
          <a:ext cx="0" cy="0"/>
          <a:chOff x="0" y="0"/>
          <a:chExt cx="0" cy="0"/>
        </a:xfrm>
      </p:grpSpPr>
      <p:sp>
        <p:nvSpPr>
          <p:cNvPr id="2" name="Freeform 2"/>
          <p:cNvSpPr/>
          <p:nvPr/>
        </p:nvSpPr>
        <p:spPr>
          <a:xfrm rot="-5400000" flipH="1" flipV="1">
            <a:off x="-8248922" y="7663166"/>
            <a:ext cx="18725784" cy="2587563"/>
          </a:xfrm>
          <a:custGeom>
            <a:avLst/>
            <a:gdLst/>
            <a:ahLst/>
            <a:cxnLst/>
            <a:rect l="l" t="t" r="r" b="b"/>
            <a:pathLst>
              <a:path w="18725784" h="2587563">
                <a:moveTo>
                  <a:pt x="18725783" y="2587563"/>
                </a:moveTo>
                <a:lnTo>
                  <a:pt x="0" y="2587563"/>
                </a:lnTo>
                <a:lnTo>
                  <a:pt x="0" y="0"/>
                </a:lnTo>
                <a:lnTo>
                  <a:pt x="18725783" y="0"/>
                </a:lnTo>
                <a:lnTo>
                  <a:pt x="18725783" y="2587563"/>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l-GR"/>
          </a:p>
        </p:txBody>
      </p:sp>
      <p:sp>
        <p:nvSpPr>
          <p:cNvPr id="3" name="Freeform 3"/>
          <p:cNvSpPr/>
          <p:nvPr/>
        </p:nvSpPr>
        <p:spPr>
          <a:xfrm rot="-5400000" flipH="1">
            <a:off x="7954721" y="7691741"/>
            <a:ext cx="18725784" cy="2587563"/>
          </a:xfrm>
          <a:custGeom>
            <a:avLst/>
            <a:gdLst/>
            <a:ahLst/>
            <a:cxnLst/>
            <a:rect l="l" t="t" r="r" b="b"/>
            <a:pathLst>
              <a:path w="18725784" h="2587563">
                <a:moveTo>
                  <a:pt x="18725784" y="0"/>
                </a:moveTo>
                <a:lnTo>
                  <a:pt x="0" y="0"/>
                </a:lnTo>
                <a:lnTo>
                  <a:pt x="0" y="2587563"/>
                </a:lnTo>
                <a:lnTo>
                  <a:pt x="18725784" y="2587563"/>
                </a:lnTo>
                <a:lnTo>
                  <a:pt x="18725784"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l-GR"/>
          </a:p>
        </p:txBody>
      </p:sp>
      <p:sp>
        <p:nvSpPr>
          <p:cNvPr id="4" name="TextBox 4"/>
          <p:cNvSpPr txBox="1"/>
          <p:nvPr/>
        </p:nvSpPr>
        <p:spPr>
          <a:xfrm>
            <a:off x="1777062" y="910936"/>
            <a:ext cx="14398139" cy="797887"/>
          </a:xfrm>
          <a:prstGeom prst="rect">
            <a:avLst/>
          </a:prstGeom>
        </p:spPr>
        <p:txBody>
          <a:bodyPr lIns="0" tIns="0" rIns="0" bIns="0" rtlCol="0" anchor="t">
            <a:spAutoFit/>
          </a:bodyPr>
          <a:lstStyle/>
          <a:p>
            <a:pPr algn="ctr">
              <a:lnSpc>
                <a:spcPts val="5987"/>
              </a:lnSpc>
            </a:pPr>
            <a:r>
              <a:rPr lang="en-US" sz="5987" b="1">
                <a:solidFill>
                  <a:srgbClr val="F4F0D9"/>
                </a:solidFill>
                <a:latin typeface="DejaVu Serif Bold"/>
                <a:ea typeface="DejaVu Serif Bold"/>
                <a:cs typeface="DejaVu Serif Bold"/>
                <a:sym typeface="DejaVu Serif Bold"/>
              </a:rPr>
              <a:t>ΑΠΟΤΕΛΕΣΜΑΤΑ ΕΡΕΥΝΑΣ </a:t>
            </a:r>
          </a:p>
        </p:txBody>
      </p:sp>
      <p:sp>
        <p:nvSpPr>
          <p:cNvPr id="5" name="TextBox 5"/>
          <p:cNvSpPr txBox="1"/>
          <p:nvPr/>
        </p:nvSpPr>
        <p:spPr>
          <a:xfrm>
            <a:off x="1777062" y="1596428"/>
            <a:ext cx="15314370" cy="904240"/>
          </a:xfrm>
          <a:prstGeom prst="rect">
            <a:avLst/>
          </a:prstGeom>
        </p:spPr>
        <p:txBody>
          <a:bodyPr lIns="0" tIns="0" rIns="0" bIns="0" rtlCol="0" anchor="t">
            <a:spAutoFit/>
          </a:bodyPr>
          <a:lstStyle/>
          <a:p>
            <a:pPr algn="ctr">
              <a:lnSpc>
                <a:spcPts val="7279"/>
              </a:lnSpc>
            </a:pPr>
            <a:r>
              <a:rPr lang="en-US" sz="5199" b="1">
                <a:solidFill>
                  <a:srgbClr val="F4F0D9"/>
                </a:solidFill>
                <a:latin typeface="DejaVu Serif Bold"/>
                <a:ea typeface="DejaVu Serif Bold"/>
                <a:cs typeface="DejaVu Serif Bold"/>
                <a:sym typeface="DejaVu Serif Bold"/>
              </a:rPr>
              <a:t>Αξιολόγηση Στρατηγικής Επικοινωνίας</a:t>
            </a:r>
          </a:p>
        </p:txBody>
      </p:sp>
      <p:sp>
        <p:nvSpPr>
          <p:cNvPr id="6" name="TextBox 6"/>
          <p:cNvSpPr txBox="1"/>
          <p:nvPr/>
        </p:nvSpPr>
        <p:spPr>
          <a:xfrm>
            <a:off x="1113969" y="2637156"/>
            <a:ext cx="16645555" cy="7129131"/>
          </a:xfrm>
          <a:prstGeom prst="rect">
            <a:avLst/>
          </a:prstGeom>
        </p:spPr>
        <p:txBody>
          <a:bodyPr lIns="0" tIns="0" rIns="0" bIns="0" rtlCol="0" anchor="t">
            <a:spAutoFit/>
          </a:bodyPr>
          <a:lstStyle/>
          <a:p>
            <a:pPr marL="474986" lvl="1" indent="-237493" algn="l">
              <a:lnSpc>
                <a:spcPts val="3080"/>
              </a:lnSpc>
              <a:buAutoNum type="arabicPeriod"/>
            </a:pPr>
            <a:r>
              <a:rPr lang="en-US" sz="2200" dirty="0">
                <a:solidFill>
                  <a:srgbClr val="F4F0D9"/>
                </a:solidFill>
                <a:latin typeface="Noto Serif Display"/>
                <a:ea typeface="Noto Serif Display"/>
                <a:cs typeface="Noto Serif Display"/>
                <a:sym typeface="Noto Serif Display"/>
              </a:rPr>
              <a:t>     Απ</a:t>
            </a:r>
            <a:r>
              <a:rPr lang="en-US" sz="2200" dirty="0" err="1">
                <a:solidFill>
                  <a:srgbClr val="F4F0D9"/>
                </a:solidFill>
                <a:latin typeface="Noto Serif Display"/>
                <a:ea typeface="Noto Serif Display"/>
                <a:cs typeface="Noto Serif Display"/>
                <a:sym typeface="Noto Serif Display"/>
              </a:rPr>
              <a:t>οτελεσμ</a:t>
            </a:r>
            <a:r>
              <a:rPr lang="en-US" sz="2200" dirty="0">
                <a:solidFill>
                  <a:srgbClr val="F4F0D9"/>
                </a:solidFill>
                <a:latin typeface="Noto Serif Display"/>
                <a:ea typeface="Noto Serif Display"/>
                <a:cs typeface="Noto Serif Display"/>
                <a:sym typeface="Noto Serif Display"/>
              </a:rPr>
              <a:t>ατικότερα μέσα επιρροής - μέσα κοινωνικής δικτύωσης (58,3%) - χαμηλότερα ποσοστά  στα καταστήματα, website κλπ.</a:t>
            </a:r>
          </a:p>
          <a:p>
            <a:pPr marL="474986" lvl="1" indent="-237493" algn="l">
              <a:lnSpc>
                <a:spcPts val="3080"/>
              </a:lnSpc>
              <a:buAutoNum type="arabicPeriod"/>
            </a:pPr>
            <a:r>
              <a:rPr lang="en-US" sz="2200" dirty="0">
                <a:solidFill>
                  <a:srgbClr val="F4F0D9"/>
                </a:solidFill>
                <a:latin typeface="Noto Serif Display"/>
                <a:ea typeface="Noto Serif Display"/>
                <a:cs typeface="Noto Serif Display"/>
                <a:sym typeface="Noto Serif Display"/>
              </a:rPr>
              <a:t>    Βα</a:t>
            </a:r>
            <a:r>
              <a:rPr lang="en-US" sz="2200" dirty="0" err="1">
                <a:solidFill>
                  <a:srgbClr val="F4F0D9"/>
                </a:solidFill>
                <a:latin typeface="Noto Serif Display"/>
                <a:ea typeface="Noto Serif Display"/>
                <a:cs typeface="Noto Serif Display"/>
                <a:sym typeface="Noto Serif Display"/>
              </a:rPr>
              <a:t>θμός</a:t>
            </a:r>
            <a:r>
              <a:rPr lang="en-US" sz="2200" dirty="0">
                <a:solidFill>
                  <a:srgbClr val="F4F0D9"/>
                </a:solidFill>
                <a:latin typeface="Noto Serif Display"/>
                <a:ea typeface="Noto Serif Display"/>
                <a:cs typeface="Noto Serif Display"/>
                <a:sym typeface="Noto Serif Display"/>
              </a:rPr>
              <a:t> </a:t>
            </a:r>
            <a:r>
              <a:rPr lang="en-US" sz="2200" dirty="0" err="1">
                <a:solidFill>
                  <a:srgbClr val="F4F0D9"/>
                </a:solidFill>
                <a:latin typeface="Noto Serif Display"/>
                <a:ea typeface="Noto Serif Display"/>
                <a:cs typeface="Noto Serif Display"/>
                <a:sym typeface="Noto Serif Display"/>
              </a:rPr>
              <a:t>εμ</a:t>
            </a:r>
            <a:r>
              <a:rPr lang="en-US" sz="2200" dirty="0">
                <a:solidFill>
                  <a:srgbClr val="F4F0D9"/>
                </a:solidFill>
                <a:latin typeface="Noto Serif Display"/>
                <a:ea typeface="Noto Serif Display"/>
                <a:cs typeface="Noto Serif Display"/>
                <a:sym typeface="Noto Serif Display"/>
              </a:rPr>
              <a:t>πιστοσύνης στην εταιρική επικοινωνία - </a:t>
            </a:r>
            <a:r>
              <a:rPr lang="en-US" sz="2200" b="1" dirty="0">
                <a:solidFill>
                  <a:srgbClr val="F4F0D9"/>
                </a:solidFill>
                <a:latin typeface="Noto Serif Display Bold"/>
                <a:ea typeface="Noto Serif Display Bold"/>
                <a:cs typeface="Noto Serif Display Bold"/>
                <a:sym typeface="Noto Serif Display Bold"/>
              </a:rPr>
              <a:t>λίγο έως και καθόλου - </a:t>
            </a:r>
            <a:r>
              <a:rPr lang="en-US" sz="2200" dirty="0">
                <a:solidFill>
                  <a:srgbClr val="F4F0D9"/>
                </a:solidFill>
                <a:latin typeface="Noto Serif Display"/>
                <a:ea typeface="Noto Serif Display"/>
                <a:cs typeface="Noto Serif Display"/>
                <a:sym typeface="Noto Serif Display"/>
              </a:rPr>
              <a:t>σημαντικό ποσοστό ουδετερότητας (32, 5 %).</a:t>
            </a:r>
          </a:p>
          <a:p>
            <a:pPr marL="474986" lvl="1" indent="-237493" algn="l">
              <a:lnSpc>
                <a:spcPts val="3080"/>
              </a:lnSpc>
              <a:buAutoNum type="arabicPeriod"/>
            </a:pPr>
            <a:r>
              <a:rPr lang="en-US" sz="2200" dirty="0">
                <a:solidFill>
                  <a:srgbClr val="F4F0D9"/>
                </a:solidFill>
                <a:latin typeface="Noto Serif Display"/>
                <a:ea typeface="Noto Serif Display"/>
                <a:cs typeface="Noto Serif Display"/>
                <a:sym typeface="Noto Serif Display"/>
              </a:rPr>
              <a:t>    </a:t>
            </a:r>
            <a:r>
              <a:rPr lang="en-US" sz="2200" dirty="0" err="1">
                <a:solidFill>
                  <a:srgbClr val="F4F0D9"/>
                </a:solidFill>
                <a:latin typeface="Noto Serif Display"/>
                <a:ea typeface="Noto Serif Display"/>
                <a:cs typeface="Noto Serif Display"/>
                <a:sym typeface="Noto Serif Display"/>
              </a:rPr>
              <a:t>Αξιολόγηση</a:t>
            </a:r>
            <a:r>
              <a:rPr lang="en-US" sz="2200" dirty="0">
                <a:solidFill>
                  <a:srgbClr val="F4F0D9"/>
                </a:solidFill>
                <a:latin typeface="Noto Serif Display"/>
                <a:ea typeface="Noto Serif Display"/>
                <a:cs typeface="Noto Serif Display"/>
                <a:sym typeface="Noto Serif Display"/>
              </a:rPr>
              <a:t> brand image </a:t>
            </a:r>
            <a:r>
              <a:rPr lang="en-US" sz="2200" dirty="0" err="1">
                <a:solidFill>
                  <a:srgbClr val="F4F0D9"/>
                </a:solidFill>
                <a:latin typeface="Noto Serif Display"/>
                <a:ea typeface="Noto Serif Display"/>
                <a:cs typeface="Noto Serif Display"/>
                <a:sym typeface="Noto Serif Display"/>
              </a:rPr>
              <a:t>της</a:t>
            </a:r>
            <a:r>
              <a:rPr lang="en-US" sz="2200" dirty="0">
                <a:solidFill>
                  <a:srgbClr val="F4F0D9"/>
                </a:solidFill>
                <a:latin typeface="Noto Serif Display"/>
                <a:ea typeface="Noto Serif Display"/>
                <a:cs typeface="Noto Serif Display"/>
                <a:sym typeface="Noto Serif Display"/>
              </a:rPr>
              <a:t> H&amp;M - </a:t>
            </a:r>
            <a:r>
              <a:rPr lang="en-US" sz="2200" b="1" dirty="0" err="1">
                <a:solidFill>
                  <a:srgbClr val="F4F0D9"/>
                </a:solidFill>
                <a:latin typeface="Noto Serif Display Bold"/>
                <a:ea typeface="Noto Serif Display Bold"/>
                <a:cs typeface="Noto Serif Display Bold"/>
                <a:sym typeface="Noto Serif Display Bold"/>
              </a:rPr>
              <a:t>ουδέτερη</a:t>
            </a:r>
            <a:r>
              <a:rPr lang="en-US" sz="2200" b="1" dirty="0">
                <a:solidFill>
                  <a:srgbClr val="F4F0D9"/>
                </a:solidFill>
                <a:latin typeface="Noto Serif Display Bold"/>
                <a:ea typeface="Noto Serif Display Bold"/>
                <a:cs typeface="Noto Serif Display Bold"/>
                <a:sym typeface="Noto Serif Display Bold"/>
              </a:rPr>
              <a:t> (50%) και α</a:t>
            </a:r>
            <a:r>
              <a:rPr lang="en-US" sz="2200" b="1" dirty="0" err="1">
                <a:solidFill>
                  <a:srgbClr val="F4F0D9"/>
                </a:solidFill>
                <a:latin typeface="Noto Serif Display Bold"/>
                <a:ea typeface="Noto Serif Display Bold"/>
                <a:cs typeface="Noto Serif Display Bold"/>
                <a:sym typeface="Noto Serif Display Bold"/>
              </a:rPr>
              <a:t>ντικρουόμενη</a:t>
            </a:r>
            <a:r>
              <a:rPr lang="en-US" sz="2200" b="1" dirty="0">
                <a:solidFill>
                  <a:srgbClr val="F4F0D9"/>
                </a:solidFill>
                <a:latin typeface="Noto Serif Display Bold"/>
                <a:ea typeface="Noto Serif Display Bold"/>
                <a:cs typeface="Noto Serif Display Bold"/>
                <a:sym typeface="Noto Serif Display Bold"/>
              </a:rPr>
              <a:t>  άπ</a:t>
            </a:r>
            <a:r>
              <a:rPr lang="en-US" sz="2200" b="1" dirty="0" err="1">
                <a:solidFill>
                  <a:srgbClr val="F4F0D9"/>
                </a:solidFill>
                <a:latin typeface="Noto Serif Display Bold"/>
                <a:ea typeface="Noto Serif Display Bold"/>
                <a:cs typeface="Noto Serif Display Bold"/>
                <a:sym typeface="Noto Serif Display Bold"/>
              </a:rPr>
              <a:t>οψη</a:t>
            </a:r>
            <a:r>
              <a:rPr lang="en-US" sz="2200" b="1" dirty="0">
                <a:solidFill>
                  <a:srgbClr val="F4F0D9"/>
                </a:solidFill>
                <a:latin typeface="Noto Serif Display Bold"/>
                <a:ea typeface="Noto Serif Display Bold"/>
                <a:cs typeface="Noto Serif Display Bold"/>
                <a:sym typeface="Noto Serif Display Bold"/>
              </a:rPr>
              <a:t> (23,3%)  -  </a:t>
            </a:r>
            <a:r>
              <a:rPr lang="en-US" sz="2200" dirty="0" err="1">
                <a:solidFill>
                  <a:srgbClr val="F4F0D9"/>
                </a:solidFill>
                <a:latin typeface="Noto Serif Display"/>
                <a:ea typeface="Noto Serif Display"/>
                <a:cs typeface="Noto Serif Display"/>
                <a:sym typeface="Noto Serif Display"/>
              </a:rPr>
              <a:t>σημ</a:t>
            </a:r>
            <a:r>
              <a:rPr lang="en-US" sz="2200" dirty="0">
                <a:solidFill>
                  <a:srgbClr val="F4F0D9"/>
                </a:solidFill>
                <a:latin typeface="Noto Serif Display"/>
                <a:ea typeface="Noto Serif Display"/>
                <a:cs typeface="Noto Serif Display"/>
                <a:sym typeface="Noto Serif Display"/>
              </a:rPr>
              <a:t>ατοδοτούν το ανίσχυρο brand image της.</a:t>
            </a:r>
          </a:p>
          <a:p>
            <a:pPr marL="474986" lvl="1" indent="-237493" algn="l">
              <a:lnSpc>
                <a:spcPts val="3080"/>
              </a:lnSpc>
              <a:buAutoNum type="arabicPeriod"/>
            </a:pPr>
            <a:r>
              <a:rPr lang="en-US" sz="2200" dirty="0">
                <a:solidFill>
                  <a:srgbClr val="F4F0D9"/>
                </a:solidFill>
                <a:latin typeface="Noto Serif Display"/>
                <a:ea typeface="Noto Serif Display"/>
                <a:cs typeface="Noto Serif Display"/>
                <a:sym typeface="Noto Serif Display"/>
              </a:rPr>
              <a:t>    Ενημέρωση &amp; α</a:t>
            </a:r>
            <a:r>
              <a:rPr lang="en-US" sz="2200" dirty="0" err="1">
                <a:solidFill>
                  <a:srgbClr val="F4F0D9"/>
                </a:solidFill>
                <a:latin typeface="Noto Serif Display"/>
                <a:ea typeface="Noto Serif Display"/>
                <a:cs typeface="Noto Serif Display"/>
                <a:sym typeface="Noto Serif Display"/>
              </a:rPr>
              <a:t>ξιολόγηση</a:t>
            </a:r>
            <a:r>
              <a:rPr lang="en-US" sz="2200" dirty="0">
                <a:solidFill>
                  <a:srgbClr val="F4F0D9"/>
                </a:solidFill>
                <a:latin typeface="Noto Serif Display"/>
                <a:ea typeface="Noto Serif Display"/>
                <a:cs typeface="Noto Serif Display"/>
                <a:sym typeface="Noto Serif Display"/>
              </a:rPr>
              <a:t> β</a:t>
            </a:r>
            <a:r>
              <a:rPr lang="en-US" sz="2200" dirty="0" err="1">
                <a:solidFill>
                  <a:srgbClr val="F4F0D9"/>
                </a:solidFill>
                <a:latin typeface="Noto Serif Display"/>
                <a:ea typeface="Noto Serif Display"/>
                <a:cs typeface="Noto Serif Display"/>
                <a:sym typeface="Noto Serif Display"/>
              </a:rPr>
              <a:t>ιώσιμων</a:t>
            </a:r>
            <a:r>
              <a:rPr lang="en-US" sz="2200" dirty="0">
                <a:solidFill>
                  <a:srgbClr val="F4F0D9"/>
                </a:solidFill>
                <a:latin typeface="Noto Serif Display"/>
                <a:ea typeface="Noto Serif Display"/>
                <a:cs typeface="Noto Serif Display"/>
                <a:sym typeface="Noto Serif Display"/>
              </a:rPr>
              <a:t> πρα</a:t>
            </a:r>
            <a:r>
              <a:rPr lang="en-US" sz="2200" dirty="0" err="1">
                <a:solidFill>
                  <a:srgbClr val="F4F0D9"/>
                </a:solidFill>
                <a:latin typeface="Noto Serif Display"/>
                <a:ea typeface="Noto Serif Display"/>
                <a:cs typeface="Noto Serif Display"/>
                <a:sym typeface="Noto Serif Display"/>
              </a:rPr>
              <a:t>κτικών</a:t>
            </a:r>
            <a:r>
              <a:rPr lang="en-US" sz="2200" dirty="0">
                <a:solidFill>
                  <a:srgbClr val="F4F0D9"/>
                </a:solidFill>
                <a:latin typeface="Noto Serif Display"/>
                <a:ea typeface="Noto Serif Display"/>
                <a:cs typeface="Noto Serif Display"/>
                <a:sym typeface="Noto Serif Display"/>
              </a:rPr>
              <a:t> </a:t>
            </a:r>
            <a:r>
              <a:rPr lang="en-US" sz="2200" dirty="0" err="1">
                <a:solidFill>
                  <a:srgbClr val="F4F0D9"/>
                </a:solidFill>
                <a:latin typeface="Noto Serif Display"/>
                <a:ea typeface="Noto Serif Display"/>
                <a:cs typeface="Noto Serif Display"/>
                <a:sym typeface="Noto Serif Display"/>
              </a:rPr>
              <a:t>ετ</a:t>
            </a:r>
            <a:r>
              <a:rPr lang="en-US" sz="2200" dirty="0">
                <a:solidFill>
                  <a:srgbClr val="F4F0D9"/>
                </a:solidFill>
                <a:latin typeface="Noto Serif Display"/>
                <a:ea typeface="Noto Serif Display"/>
                <a:cs typeface="Noto Serif Display"/>
                <a:sym typeface="Noto Serif Display"/>
              </a:rPr>
              <a:t>αιρείας - </a:t>
            </a:r>
            <a:r>
              <a:rPr lang="en-US" sz="2200" b="1" dirty="0">
                <a:solidFill>
                  <a:srgbClr val="F4F0D9"/>
                </a:solidFill>
                <a:latin typeface="Noto Serif Display"/>
                <a:ea typeface="Noto Serif Display"/>
                <a:cs typeface="Noto Serif Display"/>
                <a:sym typeface="Noto Serif Display"/>
              </a:rPr>
              <a:t>η πλειοψηφία δεν γνωρίζει την ύπαρξη αυτών των πρακτικών &amp; δεν έχει εντοπίσει ενημέρωση</a:t>
            </a:r>
            <a:r>
              <a:rPr lang="en-US" sz="2200" dirty="0">
                <a:solidFill>
                  <a:srgbClr val="F4F0D9"/>
                </a:solidFill>
                <a:latin typeface="Noto Serif Display"/>
                <a:ea typeface="Noto Serif Display"/>
                <a:cs typeface="Noto Serif Display"/>
                <a:sym typeface="Noto Serif Display"/>
              </a:rPr>
              <a:t> σε σχέση με την Ατζέντα 2030 - αναποτελεσματική στρατηγική επικοινωνία. </a:t>
            </a:r>
          </a:p>
          <a:p>
            <a:pPr marL="474986" lvl="1" indent="-237493" algn="l">
              <a:lnSpc>
                <a:spcPts val="3080"/>
              </a:lnSpc>
              <a:buAutoNum type="arabicPeriod"/>
            </a:pPr>
            <a:r>
              <a:rPr lang="en-US" sz="2200" dirty="0">
                <a:solidFill>
                  <a:srgbClr val="F4F0D9"/>
                </a:solidFill>
                <a:latin typeface="Noto Serif Display"/>
                <a:ea typeface="Noto Serif Display"/>
                <a:cs typeface="Noto Serif Display"/>
                <a:sym typeface="Noto Serif Display"/>
              </a:rPr>
              <a:t>   </a:t>
            </a:r>
            <a:r>
              <a:rPr lang="en-US" sz="2200" dirty="0" err="1">
                <a:solidFill>
                  <a:srgbClr val="F4F0D9"/>
                </a:solidFill>
                <a:latin typeface="Noto Serif Display"/>
                <a:ea typeface="Noto Serif Display"/>
                <a:cs typeface="Noto Serif Display"/>
                <a:sym typeface="Noto Serif Display"/>
              </a:rPr>
              <a:t>Αξιολόγηση</a:t>
            </a:r>
            <a:r>
              <a:rPr lang="en-US" sz="2200" dirty="0">
                <a:solidFill>
                  <a:srgbClr val="F4F0D9"/>
                </a:solidFill>
                <a:latin typeface="Noto Serif Display"/>
                <a:ea typeface="Noto Serif Display"/>
                <a:cs typeface="Noto Serif Display"/>
                <a:sym typeface="Noto Serif Display"/>
              </a:rPr>
              <a:t>  </a:t>
            </a:r>
            <a:r>
              <a:rPr lang="en-US" sz="2200" dirty="0" err="1">
                <a:solidFill>
                  <a:srgbClr val="F4F0D9"/>
                </a:solidFill>
                <a:latin typeface="Noto Serif Display"/>
                <a:ea typeface="Noto Serif Display"/>
                <a:cs typeface="Noto Serif Display"/>
                <a:sym typeface="Noto Serif Display"/>
              </a:rPr>
              <a:t>της</a:t>
            </a:r>
            <a:r>
              <a:rPr lang="en-US" sz="2200" dirty="0">
                <a:solidFill>
                  <a:srgbClr val="F4F0D9"/>
                </a:solidFill>
                <a:latin typeface="Noto Serif Display"/>
                <a:ea typeface="Noto Serif Display"/>
                <a:cs typeface="Noto Serif Display"/>
                <a:sym typeface="Noto Serif Display"/>
              </a:rPr>
              <a:t> </a:t>
            </a:r>
            <a:r>
              <a:rPr lang="en-US" sz="2200" dirty="0" err="1">
                <a:solidFill>
                  <a:srgbClr val="F4F0D9"/>
                </a:solidFill>
                <a:latin typeface="Noto Serif Display"/>
                <a:ea typeface="Noto Serif Display"/>
                <a:cs typeface="Noto Serif Display"/>
                <a:sym typeface="Noto Serif Display"/>
              </a:rPr>
              <a:t>στρ</a:t>
            </a:r>
            <a:r>
              <a:rPr lang="en-US" sz="2200" dirty="0">
                <a:solidFill>
                  <a:srgbClr val="F4F0D9"/>
                </a:solidFill>
                <a:latin typeface="Noto Serif Display"/>
                <a:ea typeface="Noto Serif Display"/>
                <a:cs typeface="Noto Serif Display"/>
                <a:sym typeface="Noto Serif Display"/>
              </a:rPr>
              <a:t>ατηγικής διαφοροποίησης της εταιρείας με επίκεντρο την βιωσιμότητα - μεγάλο μέρος των συμμετεχόντων </a:t>
            </a:r>
            <a:r>
              <a:rPr lang="en-US" sz="2200" b="1" dirty="0">
                <a:solidFill>
                  <a:srgbClr val="F4F0D9"/>
                </a:solidFill>
                <a:latin typeface="Noto Serif Display"/>
                <a:ea typeface="Noto Serif Display"/>
                <a:cs typeface="Noto Serif Display"/>
                <a:sym typeface="Noto Serif Display"/>
              </a:rPr>
              <a:t>συμφώνησε </a:t>
            </a:r>
            <a:r>
              <a:rPr lang="en-US" sz="2200" dirty="0">
                <a:solidFill>
                  <a:srgbClr val="F4F0D9"/>
                </a:solidFill>
                <a:latin typeface="Noto Serif Display"/>
                <a:ea typeface="Noto Serif Display"/>
                <a:cs typeface="Noto Serif Display"/>
                <a:sym typeface="Noto Serif Display"/>
              </a:rPr>
              <a:t>- υπήρχαν και ποσοστά άγνοιας.</a:t>
            </a:r>
          </a:p>
          <a:p>
            <a:pPr marL="474986" lvl="1" indent="-237493" algn="l">
              <a:lnSpc>
                <a:spcPts val="3080"/>
              </a:lnSpc>
              <a:buAutoNum type="arabicPeriod"/>
            </a:pPr>
            <a:r>
              <a:rPr lang="en-US" sz="2200" dirty="0">
                <a:solidFill>
                  <a:srgbClr val="F4F0D9"/>
                </a:solidFill>
                <a:latin typeface="Noto Serif Display"/>
                <a:ea typeface="Noto Serif Display"/>
                <a:cs typeface="Noto Serif Display"/>
                <a:sym typeface="Noto Serif Display"/>
              </a:rPr>
              <a:t>   Κα</a:t>
            </a:r>
            <a:r>
              <a:rPr lang="en-US" sz="2200" dirty="0" err="1">
                <a:solidFill>
                  <a:srgbClr val="F4F0D9"/>
                </a:solidFill>
                <a:latin typeface="Noto Serif Display"/>
                <a:ea typeface="Noto Serif Display"/>
                <a:cs typeface="Noto Serif Display"/>
                <a:sym typeface="Noto Serif Display"/>
              </a:rPr>
              <a:t>νάλι</a:t>
            </a:r>
            <a:r>
              <a:rPr lang="en-US" sz="2200" dirty="0">
                <a:solidFill>
                  <a:srgbClr val="F4F0D9"/>
                </a:solidFill>
                <a:latin typeface="Noto Serif Display"/>
                <a:ea typeface="Noto Serif Display"/>
                <a:cs typeface="Noto Serif Display"/>
                <a:sym typeface="Noto Serif Display"/>
              </a:rPr>
              <a:t>α ενημέρωσης για τις στρατηγικές - κυρίως μέσα κοινωνικής δικτύωσης, καταστήματα &amp; ιστοσελίδα.</a:t>
            </a:r>
          </a:p>
          <a:p>
            <a:pPr marL="474986" lvl="1" indent="-237493" algn="l">
              <a:lnSpc>
                <a:spcPts val="3080"/>
              </a:lnSpc>
              <a:buAutoNum type="arabicPeriod"/>
            </a:pPr>
            <a:r>
              <a:rPr lang="en-US" sz="2200" dirty="0">
                <a:solidFill>
                  <a:srgbClr val="F4F0D9"/>
                </a:solidFill>
                <a:latin typeface="Noto Serif Display"/>
                <a:ea typeface="Noto Serif Display"/>
                <a:cs typeface="Noto Serif Display"/>
                <a:sym typeface="Noto Serif Display"/>
              </a:rPr>
              <a:t>  </a:t>
            </a:r>
            <a:r>
              <a:rPr lang="en-US" sz="2200" b="1" dirty="0">
                <a:solidFill>
                  <a:srgbClr val="F4F0D9"/>
                </a:solidFill>
                <a:latin typeface="Noto Serif Display Bold"/>
                <a:ea typeface="Noto Serif Display Bold"/>
                <a:cs typeface="Noto Serif Display Bold"/>
                <a:sym typeface="Noto Serif Display Bold"/>
              </a:rPr>
              <a:t> Χα</a:t>
            </a:r>
            <a:r>
              <a:rPr lang="en-US" sz="2200" b="1" dirty="0" err="1">
                <a:solidFill>
                  <a:srgbClr val="F4F0D9"/>
                </a:solidFill>
                <a:latin typeface="Noto Serif Display Bold"/>
                <a:ea typeface="Noto Serif Display Bold"/>
                <a:cs typeface="Noto Serif Display Bold"/>
                <a:sym typeface="Noto Serif Display Bold"/>
              </a:rPr>
              <a:t>μηλή</a:t>
            </a:r>
            <a:r>
              <a:rPr lang="en-US" sz="2200" b="1" dirty="0">
                <a:solidFill>
                  <a:srgbClr val="F4F0D9"/>
                </a:solidFill>
                <a:latin typeface="Noto Serif Display Bold"/>
                <a:ea typeface="Noto Serif Display Bold"/>
                <a:cs typeface="Noto Serif Display Bold"/>
                <a:sym typeface="Noto Serif Display Bold"/>
              </a:rPr>
              <a:t> α</a:t>
            </a:r>
            <a:r>
              <a:rPr lang="en-US" sz="2200" b="1" dirty="0" err="1">
                <a:solidFill>
                  <a:srgbClr val="F4F0D9"/>
                </a:solidFill>
                <a:latin typeface="Noto Serif Display Bold"/>
                <a:ea typeface="Noto Serif Display Bold"/>
                <a:cs typeface="Noto Serif Display Bold"/>
                <a:sym typeface="Noto Serif Display Bold"/>
              </a:rPr>
              <a:t>λληλε</a:t>
            </a:r>
            <a:r>
              <a:rPr lang="en-US" sz="2200" b="1" dirty="0">
                <a:solidFill>
                  <a:srgbClr val="F4F0D9"/>
                </a:solidFill>
                <a:latin typeface="Noto Serif Display Bold"/>
                <a:ea typeface="Noto Serif Display Bold"/>
                <a:cs typeface="Noto Serif Display Bold"/>
                <a:sym typeface="Noto Serif Display Bold"/>
              </a:rPr>
              <a:t>πίδραση</a:t>
            </a:r>
            <a:r>
              <a:rPr lang="en-US" sz="2200" dirty="0">
                <a:solidFill>
                  <a:srgbClr val="F4F0D9"/>
                </a:solidFill>
                <a:latin typeface="Noto Serif Display"/>
                <a:ea typeface="Noto Serif Display"/>
                <a:cs typeface="Noto Serif Display"/>
                <a:sym typeface="Noto Serif Display"/>
              </a:rPr>
              <a:t> των συμμετεχόντων με την βιώσιμη συλλογή της εταιρείας - υψηλά ποσοστά άγνοιας.</a:t>
            </a:r>
          </a:p>
          <a:p>
            <a:pPr marL="474986" lvl="1" indent="-237493" algn="l">
              <a:lnSpc>
                <a:spcPts val="3080"/>
              </a:lnSpc>
              <a:buAutoNum type="arabicPeriod"/>
            </a:pPr>
            <a:r>
              <a:rPr lang="en-US" sz="2200" dirty="0">
                <a:solidFill>
                  <a:srgbClr val="F4F0D9"/>
                </a:solidFill>
                <a:latin typeface="Noto Serif Display"/>
                <a:ea typeface="Noto Serif Display"/>
                <a:cs typeface="Noto Serif Display"/>
                <a:sym typeface="Noto Serif Display"/>
              </a:rPr>
              <a:t>   </a:t>
            </a:r>
            <a:r>
              <a:rPr lang="en-US" sz="2200" b="1" dirty="0">
                <a:solidFill>
                  <a:srgbClr val="F4F0D9"/>
                </a:solidFill>
                <a:latin typeface="Noto Serif Display Bold"/>
                <a:ea typeface="Noto Serif Display Bold"/>
                <a:cs typeface="Noto Serif Display Bold"/>
                <a:sym typeface="Noto Serif Display Bold"/>
              </a:rPr>
              <a:t>Χα</a:t>
            </a:r>
            <a:r>
              <a:rPr lang="en-US" sz="2200" b="1" dirty="0" err="1">
                <a:solidFill>
                  <a:srgbClr val="F4F0D9"/>
                </a:solidFill>
                <a:latin typeface="Noto Serif Display Bold"/>
                <a:ea typeface="Noto Serif Display Bold"/>
                <a:cs typeface="Noto Serif Display Bold"/>
                <a:sym typeface="Noto Serif Display Bold"/>
              </a:rPr>
              <a:t>μηλά</a:t>
            </a:r>
            <a:r>
              <a:rPr lang="en-US" sz="2200" b="1" dirty="0">
                <a:solidFill>
                  <a:srgbClr val="F4F0D9"/>
                </a:solidFill>
                <a:latin typeface="Noto Serif Display Bold"/>
                <a:ea typeface="Noto Serif Display Bold"/>
                <a:cs typeface="Noto Serif Display Bold"/>
                <a:sym typeface="Noto Serif Display Bold"/>
              </a:rPr>
              <a:t>  &amp; </a:t>
            </a:r>
            <a:r>
              <a:rPr lang="en-US" sz="2200" b="1" dirty="0" err="1">
                <a:solidFill>
                  <a:srgbClr val="F4F0D9"/>
                </a:solidFill>
                <a:latin typeface="Noto Serif Display Bold"/>
                <a:ea typeface="Noto Serif Display Bold"/>
                <a:cs typeface="Noto Serif Display Bold"/>
                <a:sym typeface="Noto Serif Display Bold"/>
              </a:rPr>
              <a:t>ουδέτερ</a:t>
            </a:r>
            <a:r>
              <a:rPr lang="en-US" sz="2200" b="1" dirty="0">
                <a:solidFill>
                  <a:srgbClr val="F4F0D9"/>
                </a:solidFill>
                <a:latin typeface="Noto Serif Display Bold"/>
                <a:ea typeface="Noto Serif Display Bold"/>
                <a:cs typeface="Noto Serif Display Bold"/>
                <a:sym typeface="Noto Serif Display Bold"/>
              </a:rPr>
              <a:t>α ποσοστά</a:t>
            </a:r>
            <a:r>
              <a:rPr lang="en-US" sz="2200" dirty="0">
                <a:solidFill>
                  <a:srgbClr val="F4F0D9"/>
                </a:solidFill>
                <a:latin typeface="Noto Serif Display"/>
                <a:ea typeface="Noto Serif Display"/>
                <a:cs typeface="Noto Serif Display"/>
                <a:sym typeface="Noto Serif Display"/>
              </a:rPr>
              <a:t> </a:t>
            </a:r>
            <a:r>
              <a:rPr lang="en-US" sz="2200" b="1" dirty="0">
                <a:solidFill>
                  <a:srgbClr val="F4F0D9"/>
                </a:solidFill>
                <a:latin typeface="Noto Serif Display Bold"/>
                <a:ea typeface="Noto Serif Display Bold"/>
                <a:cs typeface="Noto Serif Display Bold"/>
                <a:sym typeface="Noto Serif Display Bold"/>
              </a:rPr>
              <a:t>διαφάνειας (50,8%) και πειστικότητας  (49,2%) της στρατηγικής επικοινωνίας</a:t>
            </a:r>
            <a:r>
              <a:rPr lang="en-US" sz="2200" dirty="0">
                <a:solidFill>
                  <a:srgbClr val="F4F0D9"/>
                </a:solidFill>
                <a:latin typeface="Noto Serif Display"/>
                <a:ea typeface="Noto Serif Display"/>
                <a:cs typeface="Noto Serif Display"/>
                <a:sym typeface="Noto Serif Display"/>
              </a:rPr>
              <a:t> της εταιρείας, για την βιωσιμότητα - </a:t>
            </a:r>
            <a:r>
              <a:rPr lang="en-US" sz="2200" b="1" dirty="0">
                <a:solidFill>
                  <a:srgbClr val="F4F0D9"/>
                </a:solidFill>
                <a:latin typeface="Noto Serif Display Bold"/>
                <a:ea typeface="Noto Serif Display Bold"/>
                <a:cs typeface="Noto Serif Display Bold"/>
                <a:sym typeface="Noto Serif Display Bold"/>
              </a:rPr>
              <a:t>χαμηλή αξιοπιστία και εγκυρότητα</a:t>
            </a:r>
            <a:r>
              <a:rPr lang="en-US" sz="2200" dirty="0">
                <a:solidFill>
                  <a:srgbClr val="F4F0D9"/>
                </a:solidFill>
                <a:latin typeface="Noto Serif Display"/>
                <a:ea typeface="Noto Serif Display"/>
                <a:cs typeface="Noto Serif Display"/>
                <a:sym typeface="Noto Serif Display"/>
              </a:rPr>
              <a:t> σε σχέση με την εφαρμογή των βιώσιμων πρακτικών -</a:t>
            </a:r>
            <a:r>
              <a:rPr lang="en-US" sz="2200" b="1" dirty="0">
                <a:solidFill>
                  <a:srgbClr val="F4F0D9"/>
                </a:solidFill>
                <a:latin typeface="Noto Serif Display Bold"/>
                <a:ea typeface="Noto Serif Display Bold"/>
                <a:cs typeface="Noto Serif Display Bold"/>
                <a:sym typeface="Noto Serif Display Bold"/>
              </a:rPr>
              <a:t> ποσοστά άγνοιας και άρνησης σε σχέση με την εφαρμογή στα ελληνικά καταστήματα.</a:t>
            </a:r>
          </a:p>
          <a:p>
            <a:pPr marL="474986" lvl="1" indent="-237493" algn="l">
              <a:lnSpc>
                <a:spcPts val="3080"/>
              </a:lnSpc>
              <a:buAutoNum type="arabicPeriod"/>
            </a:pPr>
            <a:r>
              <a:rPr lang="en-US" sz="2200" b="1" dirty="0">
                <a:solidFill>
                  <a:srgbClr val="F4F0D9"/>
                </a:solidFill>
                <a:latin typeface="Noto Serif Display Bold"/>
                <a:ea typeface="Noto Serif Display Bold"/>
                <a:cs typeface="Noto Serif Display Bold"/>
                <a:sym typeface="Noto Serif Display Bold"/>
              </a:rPr>
              <a:t> Χα</a:t>
            </a:r>
            <a:r>
              <a:rPr lang="en-US" sz="2200" b="1" dirty="0" err="1">
                <a:solidFill>
                  <a:srgbClr val="F4F0D9"/>
                </a:solidFill>
                <a:latin typeface="Noto Serif Display Bold"/>
                <a:ea typeface="Noto Serif Display Bold"/>
                <a:cs typeface="Noto Serif Display Bold"/>
                <a:sym typeface="Noto Serif Display Bold"/>
              </a:rPr>
              <a:t>μηλή</a:t>
            </a:r>
            <a:r>
              <a:rPr lang="en-US" sz="2200" b="1" dirty="0">
                <a:solidFill>
                  <a:srgbClr val="F4F0D9"/>
                </a:solidFill>
                <a:latin typeface="Noto Serif Display Bold"/>
                <a:ea typeface="Noto Serif Display Bold"/>
                <a:cs typeface="Noto Serif Display Bold"/>
                <a:sym typeface="Noto Serif Display Bold"/>
              </a:rPr>
              <a:t> και α</a:t>
            </a:r>
            <a:r>
              <a:rPr lang="en-US" sz="2200" b="1" dirty="0" err="1">
                <a:solidFill>
                  <a:srgbClr val="F4F0D9"/>
                </a:solidFill>
                <a:latin typeface="Noto Serif Display Bold"/>
                <a:ea typeface="Noto Serif Display Bold"/>
                <a:cs typeface="Noto Serif Display Bold"/>
                <a:sym typeface="Noto Serif Display Bold"/>
              </a:rPr>
              <a:t>νε</a:t>
            </a:r>
            <a:r>
              <a:rPr lang="en-US" sz="2200" b="1" dirty="0">
                <a:solidFill>
                  <a:srgbClr val="F4F0D9"/>
                </a:solidFill>
                <a:latin typeface="Noto Serif Display Bold"/>
                <a:ea typeface="Noto Serif Display Bold"/>
                <a:cs typeface="Noto Serif Display Bold"/>
                <a:sym typeface="Noto Serif Display Bold"/>
              </a:rPr>
              <a:t>παίσθητη</a:t>
            </a:r>
            <a:r>
              <a:rPr lang="en-US" sz="2200" dirty="0">
                <a:solidFill>
                  <a:srgbClr val="F4F0D9"/>
                </a:solidFill>
                <a:latin typeface="Noto Serif Display"/>
                <a:ea typeface="Noto Serif Display"/>
                <a:cs typeface="Noto Serif Display"/>
                <a:sym typeface="Noto Serif Display"/>
              </a:rPr>
              <a:t> η επιρροή των στρατηγικών αυτών στους καταναλωτές - σημειώνονται επίσης </a:t>
            </a:r>
            <a:r>
              <a:rPr lang="en-US" sz="2200" b="1" dirty="0">
                <a:solidFill>
                  <a:srgbClr val="F4F0D9"/>
                </a:solidFill>
                <a:latin typeface="Noto Serif Display Bold"/>
                <a:ea typeface="Noto Serif Display Bold"/>
                <a:cs typeface="Noto Serif Display Bold"/>
                <a:sym typeface="Noto Serif Display Bold"/>
              </a:rPr>
              <a:t>ποσοστά ουδετερότητας</a:t>
            </a:r>
            <a:r>
              <a:rPr lang="en-US" sz="2200" dirty="0">
                <a:solidFill>
                  <a:srgbClr val="F4F0D9"/>
                </a:solidFill>
                <a:latin typeface="Noto Serif Display"/>
                <a:ea typeface="Noto Serif Display"/>
                <a:cs typeface="Noto Serif Display"/>
                <a:sym typeface="Noto Serif Display"/>
              </a:rPr>
              <a:t> (27,5%) - συσχέτιση με στρατηγικές μάρκετινγκ - δεν ανταποκρίνονται σε ρεαλιστικά δεδομένα.</a:t>
            </a:r>
          </a:p>
          <a:p>
            <a:pPr marL="474986" lvl="1" indent="-237493" algn="l">
              <a:lnSpc>
                <a:spcPts val="3080"/>
              </a:lnSpc>
              <a:buAutoNum type="arabicPeriod"/>
            </a:pPr>
            <a:r>
              <a:rPr lang="en-US" sz="2200" dirty="0" err="1">
                <a:solidFill>
                  <a:srgbClr val="F4F0D9"/>
                </a:solidFill>
                <a:latin typeface="Noto Serif Display"/>
                <a:ea typeface="Noto Serif Display"/>
                <a:cs typeface="Noto Serif Display"/>
                <a:sym typeface="Noto Serif Display"/>
              </a:rPr>
              <a:t>Αξιολόγηση</a:t>
            </a:r>
            <a:r>
              <a:rPr lang="en-US" sz="2200" dirty="0">
                <a:solidFill>
                  <a:srgbClr val="F4F0D9"/>
                </a:solidFill>
                <a:latin typeface="Noto Serif Display"/>
                <a:ea typeface="Noto Serif Display"/>
                <a:cs typeface="Noto Serif Display"/>
                <a:sym typeface="Noto Serif Display"/>
              </a:rPr>
              <a:t> </a:t>
            </a:r>
            <a:r>
              <a:rPr lang="en-US" sz="2200" dirty="0" err="1">
                <a:solidFill>
                  <a:srgbClr val="F4F0D9"/>
                </a:solidFill>
                <a:latin typeface="Noto Serif Display"/>
                <a:ea typeface="Noto Serif Display"/>
                <a:cs typeface="Noto Serif Display"/>
                <a:sym typeface="Noto Serif Display"/>
              </a:rPr>
              <a:t>στρ</a:t>
            </a:r>
            <a:r>
              <a:rPr lang="en-US" sz="2200" dirty="0">
                <a:solidFill>
                  <a:srgbClr val="F4F0D9"/>
                </a:solidFill>
                <a:latin typeface="Noto Serif Display"/>
                <a:ea typeface="Noto Serif Display"/>
                <a:cs typeface="Noto Serif Display"/>
                <a:sym typeface="Noto Serif Display"/>
              </a:rPr>
              <a:t>ατηγικής ως</a:t>
            </a:r>
            <a:r>
              <a:rPr lang="en-US" sz="2200" b="1" dirty="0">
                <a:solidFill>
                  <a:srgbClr val="F4F0D9"/>
                </a:solidFill>
                <a:latin typeface="Noto Serif Display Bold"/>
                <a:ea typeface="Noto Serif Display Bold"/>
                <a:cs typeface="Noto Serif Display Bold"/>
                <a:sym typeface="Noto Serif Display Bold"/>
              </a:rPr>
              <a:t> όμοια προς ελαφρώς καλύτερη </a:t>
            </a:r>
            <a:r>
              <a:rPr lang="en-US" sz="2200" dirty="0">
                <a:solidFill>
                  <a:srgbClr val="F4F0D9"/>
                </a:solidFill>
                <a:latin typeface="Noto Serif Display"/>
                <a:ea typeface="Noto Serif Display"/>
                <a:cs typeface="Noto Serif Display"/>
                <a:sym typeface="Noto Serif Display"/>
              </a:rPr>
              <a:t>σε σχέση με αυτή των ανταγωνιστών </a:t>
            </a:r>
            <a:r>
              <a:rPr lang="en-US" sz="2200" b="1" dirty="0">
                <a:solidFill>
                  <a:srgbClr val="F4F0D9"/>
                </a:solidFill>
                <a:latin typeface="Noto Serif Display Bold"/>
                <a:ea typeface="Noto Serif Display Bold"/>
                <a:cs typeface="Noto Serif Display Bold"/>
                <a:sym typeface="Noto Serif Display Bold"/>
              </a:rPr>
              <a:t>(37,5% και 33,3%).</a:t>
            </a:r>
          </a:p>
          <a:p>
            <a:pPr marL="474986" lvl="1" indent="-237493" algn="l">
              <a:lnSpc>
                <a:spcPts val="3080"/>
              </a:lnSpc>
              <a:buAutoNum type="arabicPeriod"/>
            </a:pPr>
            <a:r>
              <a:rPr lang="en-US" sz="2200" b="1" dirty="0">
                <a:solidFill>
                  <a:srgbClr val="F4F0D9"/>
                </a:solidFill>
                <a:latin typeface="Noto Serif Display Bold"/>
                <a:ea typeface="Noto Serif Display Bold"/>
                <a:cs typeface="Noto Serif Display Bold"/>
                <a:sym typeface="Noto Serif Display Bold"/>
              </a:rPr>
              <a:t> </a:t>
            </a:r>
            <a:r>
              <a:rPr lang="en-US" sz="2200" b="1" dirty="0" err="1">
                <a:solidFill>
                  <a:srgbClr val="F4F0D9"/>
                </a:solidFill>
                <a:latin typeface="Noto Serif Display Bold"/>
                <a:ea typeface="Noto Serif Display Bold"/>
                <a:cs typeface="Noto Serif Display Bold"/>
                <a:sym typeface="Noto Serif Display Bold"/>
              </a:rPr>
              <a:t>Βελτίωση</a:t>
            </a:r>
            <a:r>
              <a:rPr lang="en-US" sz="2200" b="1" dirty="0">
                <a:solidFill>
                  <a:srgbClr val="F4F0D9"/>
                </a:solidFill>
                <a:latin typeface="Noto Serif Display Bold"/>
                <a:ea typeface="Noto Serif Display Bold"/>
                <a:cs typeface="Noto Serif Display Bold"/>
                <a:sym typeface="Noto Serif Display Bold"/>
              </a:rPr>
              <a:t> επ</a:t>
            </a:r>
            <a:r>
              <a:rPr lang="en-US" sz="2200" b="1" dirty="0" err="1">
                <a:solidFill>
                  <a:srgbClr val="F4F0D9"/>
                </a:solidFill>
                <a:latin typeface="Noto Serif Display Bold"/>
                <a:ea typeface="Noto Serif Display Bold"/>
                <a:cs typeface="Noto Serif Display Bold"/>
                <a:sym typeface="Noto Serif Display Bold"/>
              </a:rPr>
              <a:t>ικοινωνί</a:t>
            </a:r>
            <a:r>
              <a:rPr lang="en-US" sz="2200" b="1" dirty="0">
                <a:solidFill>
                  <a:srgbClr val="F4F0D9"/>
                </a:solidFill>
                <a:latin typeface="Noto Serif Display Bold"/>
                <a:ea typeface="Noto Serif Display Bold"/>
                <a:cs typeface="Noto Serif Display Bold"/>
                <a:sym typeface="Noto Serif Display Bold"/>
              </a:rPr>
              <a:t>ας ως προς τις συνθήκες παραγωγής (50%) &amp; το οικολογικό αποτύπωμα  (26,7%).</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4F0D9"/>
        </a:solidFill>
        <a:effectLst/>
      </p:bgPr>
    </p:bg>
    <p:spTree>
      <p:nvGrpSpPr>
        <p:cNvPr id="1" name=""/>
        <p:cNvGrpSpPr/>
        <p:nvPr/>
      </p:nvGrpSpPr>
      <p:grpSpPr>
        <a:xfrm>
          <a:off x="0" y="0"/>
          <a:ext cx="0" cy="0"/>
          <a:chOff x="0" y="0"/>
          <a:chExt cx="0" cy="0"/>
        </a:xfrm>
      </p:grpSpPr>
      <p:sp>
        <p:nvSpPr>
          <p:cNvPr id="2" name="TextBox 2"/>
          <p:cNvSpPr txBox="1"/>
          <p:nvPr/>
        </p:nvSpPr>
        <p:spPr>
          <a:xfrm>
            <a:off x="1207909" y="3479442"/>
            <a:ext cx="14881375" cy="601345"/>
          </a:xfrm>
          <a:prstGeom prst="rect">
            <a:avLst/>
          </a:prstGeom>
        </p:spPr>
        <p:txBody>
          <a:bodyPr lIns="0" tIns="0" rIns="0" bIns="0" rtlCol="0" anchor="t">
            <a:spAutoFit/>
          </a:bodyPr>
          <a:lstStyle/>
          <a:p>
            <a:pPr algn="l">
              <a:lnSpc>
                <a:spcPts val="2300"/>
              </a:lnSpc>
            </a:pPr>
            <a:r>
              <a:rPr lang="en-US" sz="2300" b="1">
                <a:solidFill>
                  <a:srgbClr val="0A1618"/>
                </a:solidFill>
                <a:latin typeface="DejaVu Serif Bold"/>
                <a:ea typeface="DejaVu Serif Bold"/>
                <a:cs typeface="DejaVu Serif Bold"/>
                <a:sym typeface="DejaVu Serif Bold"/>
              </a:rPr>
              <a:t>Σκοπός: </a:t>
            </a:r>
            <a:r>
              <a:rPr lang="en-US" sz="2300">
                <a:solidFill>
                  <a:srgbClr val="0A1618"/>
                </a:solidFill>
                <a:latin typeface="DejaVu Serif"/>
                <a:ea typeface="DejaVu Serif"/>
                <a:cs typeface="DejaVu Serif"/>
                <a:sym typeface="DejaVu Serif"/>
              </a:rPr>
              <a:t>Διασύνδεση του θεωρητικού μέρους με τα αποτελέσματα της ερευνητικής διαδικασίας = εξαγωγή έγκυρων συμπερασμάτων.</a:t>
            </a:r>
          </a:p>
        </p:txBody>
      </p:sp>
      <p:sp>
        <p:nvSpPr>
          <p:cNvPr id="3" name="Freeform 3"/>
          <p:cNvSpPr/>
          <p:nvPr/>
        </p:nvSpPr>
        <p:spPr>
          <a:xfrm rot="-10800000" flipH="1" flipV="1">
            <a:off x="-28575" y="7766088"/>
            <a:ext cx="18725784" cy="2587563"/>
          </a:xfrm>
          <a:custGeom>
            <a:avLst/>
            <a:gdLst/>
            <a:ahLst/>
            <a:cxnLst/>
            <a:rect l="l" t="t" r="r" b="b"/>
            <a:pathLst>
              <a:path w="18725784" h="2587563">
                <a:moveTo>
                  <a:pt x="18725784" y="2587563"/>
                </a:moveTo>
                <a:lnTo>
                  <a:pt x="0" y="2587563"/>
                </a:lnTo>
                <a:lnTo>
                  <a:pt x="0" y="0"/>
                </a:lnTo>
                <a:lnTo>
                  <a:pt x="18725784" y="0"/>
                </a:lnTo>
                <a:lnTo>
                  <a:pt x="18725784" y="2587563"/>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l-GR"/>
          </a:p>
        </p:txBody>
      </p:sp>
      <p:sp>
        <p:nvSpPr>
          <p:cNvPr id="4" name="Freeform 4"/>
          <p:cNvSpPr/>
          <p:nvPr/>
        </p:nvSpPr>
        <p:spPr>
          <a:xfrm rot="-10800000">
            <a:off x="-28575" y="-108740"/>
            <a:ext cx="18725784" cy="2587563"/>
          </a:xfrm>
          <a:custGeom>
            <a:avLst/>
            <a:gdLst/>
            <a:ahLst/>
            <a:cxnLst/>
            <a:rect l="l" t="t" r="r" b="b"/>
            <a:pathLst>
              <a:path w="18725784" h="2587563">
                <a:moveTo>
                  <a:pt x="0" y="0"/>
                </a:moveTo>
                <a:lnTo>
                  <a:pt x="18725784" y="0"/>
                </a:lnTo>
                <a:lnTo>
                  <a:pt x="18725784" y="2587563"/>
                </a:lnTo>
                <a:lnTo>
                  <a:pt x="0" y="258756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l-GR"/>
          </a:p>
        </p:txBody>
      </p:sp>
      <p:sp>
        <p:nvSpPr>
          <p:cNvPr id="5" name="TextBox 5"/>
          <p:cNvSpPr txBox="1"/>
          <p:nvPr/>
        </p:nvSpPr>
        <p:spPr>
          <a:xfrm>
            <a:off x="2409496" y="1587897"/>
            <a:ext cx="13417273" cy="1045833"/>
          </a:xfrm>
          <a:prstGeom prst="rect">
            <a:avLst/>
          </a:prstGeom>
        </p:spPr>
        <p:txBody>
          <a:bodyPr lIns="0" tIns="0" rIns="0" bIns="0" rtlCol="0" anchor="t">
            <a:spAutoFit/>
          </a:bodyPr>
          <a:lstStyle/>
          <a:p>
            <a:pPr algn="ctr">
              <a:lnSpc>
                <a:spcPts val="8400"/>
              </a:lnSpc>
            </a:pPr>
            <a:r>
              <a:rPr lang="en-US" sz="6000" b="1">
                <a:solidFill>
                  <a:srgbClr val="0A1618"/>
                </a:solidFill>
                <a:latin typeface="DejaVu Serif Bold"/>
                <a:ea typeface="DejaVu Serif Bold"/>
                <a:cs typeface="DejaVu Serif Bold"/>
                <a:sym typeface="DejaVu Serif Bold"/>
              </a:rPr>
              <a:t>ΕΡΜΗΝΕΙΑ ΑΠΟΤΕΛΕΣΜΑΤΩΝ</a:t>
            </a:r>
          </a:p>
        </p:txBody>
      </p:sp>
      <p:sp>
        <p:nvSpPr>
          <p:cNvPr id="6" name="TextBox 6"/>
          <p:cNvSpPr txBox="1"/>
          <p:nvPr/>
        </p:nvSpPr>
        <p:spPr>
          <a:xfrm>
            <a:off x="1066801" y="2374048"/>
            <a:ext cx="15743966" cy="862737"/>
          </a:xfrm>
          <a:prstGeom prst="rect">
            <a:avLst/>
          </a:prstGeom>
        </p:spPr>
        <p:txBody>
          <a:bodyPr wrap="square" lIns="0" tIns="0" rIns="0" bIns="0" rtlCol="0" anchor="t">
            <a:spAutoFit/>
          </a:bodyPr>
          <a:lstStyle/>
          <a:p>
            <a:pPr algn="ctr">
              <a:lnSpc>
                <a:spcPts val="7279"/>
              </a:lnSpc>
            </a:pPr>
            <a:r>
              <a:rPr lang="en-US" sz="5199" b="1" dirty="0" err="1">
                <a:solidFill>
                  <a:srgbClr val="0A1618"/>
                </a:solidFill>
                <a:latin typeface="DejaVu Serif Bold"/>
                <a:ea typeface="DejaVu Serif Bold"/>
                <a:cs typeface="DejaVu Serif Bold"/>
                <a:sym typeface="DejaVu Serif Bold"/>
              </a:rPr>
              <a:t>σύμφων</a:t>
            </a:r>
            <a:r>
              <a:rPr lang="en-US" sz="5199" b="1" dirty="0">
                <a:solidFill>
                  <a:srgbClr val="0A1618"/>
                </a:solidFill>
                <a:latin typeface="DejaVu Serif Bold"/>
                <a:ea typeface="DejaVu Serif Bold"/>
                <a:cs typeface="DejaVu Serif Bold"/>
                <a:sym typeface="DejaVu Serif Bold"/>
              </a:rPr>
              <a:t>α με τα ερευνητικά ερωτήματα</a:t>
            </a:r>
          </a:p>
        </p:txBody>
      </p:sp>
      <p:sp>
        <p:nvSpPr>
          <p:cNvPr id="7" name="TextBox 7"/>
          <p:cNvSpPr txBox="1"/>
          <p:nvPr/>
        </p:nvSpPr>
        <p:spPr>
          <a:xfrm>
            <a:off x="201396" y="4023637"/>
            <a:ext cx="17833473" cy="798829"/>
          </a:xfrm>
          <a:prstGeom prst="rect">
            <a:avLst/>
          </a:prstGeom>
        </p:spPr>
        <p:txBody>
          <a:bodyPr lIns="0" tIns="0" rIns="0" bIns="0" rtlCol="0" anchor="t">
            <a:spAutoFit/>
          </a:bodyPr>
          <a:lstStyle/>
          <a:p>
            <a:pPr marL="496575" lvl="1" indent="-248288" algn="l">
              <a:lnSpc>
                <a:spcPts val="3220"/>
              </a:lnSpc>
              <a:buAutoNum type="arabicPeriod"/>
            </a:pPr>
            <a:r>
              <a:rPr lang="en-US" sz="2300" b="1">
                <a:solidFill>
                  <a:srgbClr val="0A1618"/>
                </a:solidFill>
                <a:latin typeface="DejaVu Serif Bold"/>
                <a:ea typeface="DejaVu Serif Bold"/>
                <a:cs typeface="DejaVu Serif Bold"/>
                <a:sym typeface="DejaVu Serif Bold"/>
              </a:rPr>
              <a:t>Ενημέρωση καταναλωτών για την έννοια της βιωσιμότητας και το θεσμικό της πλαίσιο ανάλογα με τα δημογραφικά τους στοιχεία </a:t>
            </a:r>
          </a:p>
        </p:txBody>
      </p:sp>
      <p:sp>
        <p:nvSpPr>
          <p:cNvPr id="8" name="TextBox 8"/>
          <p:cNvSpPr txBox="1"/>
          <p:nvPr/>
        </p:nvSpPr>
        <p:spPr>
          <a:xfrm>
            <a:off x="201396" y="4333875"/>
            <a:ext cx="18034869" cy="4924425"/>
          </a:xfrm>
          <a:prstGeom prst="rect">
            <a:avLst/>
          </a:prstGeom>
        </p:spPr>
        <p:txBody>
          <a:bodyPr lIns="0" tIns="0" rIns="0" bIns="0" rtlCol="0" anchor="t">
            <a:spAutoFit/>
          </a:bodyPr>
          <a:lstStyle/>
          <a:p>
            <a:pPr algn="ctr">
              <a:lnSpc>
                <a:spcPts val="4200"/>
              </a:lnSpc>
            </a:pPr>
            <a:endParaRPr/>
          </a:p>
          <a:p>
            <a:pPr marL="410218" lvl="1" indent="-205109" algn="l">
              <a:lnSpc>
                <a:spcPts val="2660"/>
              </a:lnSpc>
              <a:buFont typeface="Arial"/>
              <a:buChar char="•"/>
            </a:pPr>
            <a:r>
              <a:rPr lang="en-US" sz="1900">
                <a:solidFill>
                  <a:srgbClr val="0A1618"/>
                </a:solidFill>
                <a:latin typeface="DejaVu Serif"/>
                <a:ea typeface="DejaVu Serif"/>
                <a:cs typeface="DejaVu Serif"/>
                <a:sym typeface="DejaVu Serif"/>
              </a:rPr>
              <a:t>Η πλειοψηφία των συμμετεχόντων κατανοεί τη βιωσιμότητα κυρίως ως περιβαλλοντική έννοια (προστασία περιβάλλοντος 75,8%, ανακύκλωση 70%).</a:t>
            </a:r>
          </a:p>
          <a:p>
            <a:pPr marL="410218" lvl="1" indent="-205109" algn="l">
              <a:lnSpc>
                <a:spcPts val="2660"/>
              </a:lnSpc>
              <a:buFont typeface="Arial"/>
              <a:buChar char="•"/>
            </a:pPr>
            <a:r>
              <a:rPr lang="en-US" sz="1900">
                <a:solidFill>
                  <a:srgbClr val="0A1618"/>
                </a:solidFill>
                <a:latin typeface="DejaVu Serif"/>
                <a:ea typeface="DejaVu Serif"/>
                <a:cs typeface="DejaVu Serif"/>
                <a:sym typeface="DejaVu Serif"/>
              </a:rPr>
              <a:t>Οι κοινωνικές και οικονομικές διαστάσεις της βιωσιμότητας (π.χ. αξιοπρεπείς συνθήκες εργασίας) αναγνωρίστηκαν περισσότερο από άτομα 18-24 ετών.</a:t>
            </a:r>
          </a:p>
          <a:p>
            <a:pPr marL="410218" lvl="1" indent="-205109" algn="l">
              <a:lnSpc>
                <a:spcPts val="2660"/>
              </a:lnSpc>
              <a:buFont typeface="Arial"/>
              <a:buChar char="•"/>
            </a:pPr>
            <a:r>
              <a:rPr lang="en-US" sz="1900">
                <a:solidFill>
                  <a:srgbClr val="0A1618"/>
                </a:solidFill>
                <a:latin typeface="DejaVu Serif"/>
                <a:ea typeface="DejaVu Serif"/>
                <a:cs typeface="DejaVu Serif"/>
                <a:sym typeface="DejaVu Serif"/>
              </a:rPr>
              <a:t>Το μορφωτικό επίπεδο (κυρίως προπτυχιακό) φαίνεται να σχετίζεται με τη μερική κατανόηση της έννοιας.</a:t>
            </a:r>
          </a:p>
          <a:p>
            <a:pPr marL="410218" lvl="1" indent="-205109" algn="l">
              <a:lnSpc>
                <a:spcPts val="2660"/>
              </a:lnSpc>
              <a:buFont typeface="Arial"/>
              <a:buChar char="•"/>
            </a:pPr>
            <a:r>
              <a:rPr lang="en-US" sz="1900">
                <a:solidFill>
                  <a:srgbClr val="0A1618"/>
                </a:solidFill>
                <a:latin typeface="DejaVu Serif"/>
                <a:ea typeface="DejaVu Serif"/>
                <a:cs typeface="DejaVu Serif"/>
                <a:sym typeface="DejaVu Serif"/>
              </a:rPr>
              <a:t>Το 68,3% των συμμετεχόντων ήταν γυναίκες, που παρουσίασαν μεγαλύτερη ευαισθησία σε κοινωνικά ζητήματα σε σύγκριση με τους άντρες.</a:t>
            </a:r>
          </a:p>
          <a:p>
            <a:pPr marL="410218" lvl="1" indent="-205109" algn="l">
              <a:lnSpc>
                <a:spcPts val="2660"/>
              </a:lnSpc>
              <a:buFont typeface="Arial"/>
              <a:buChar char="•"/>
            </a:pPr>
            <a:r>
              <a:rPr lang="en-US" sz="1900">
                <a:solidFill>
                  <a:srgbClr val="0A1618"/>
                </a:solidFill>
                <a:latin typeface="DejaVu Serif"/>
                <a:ea typeface="DejaVu Serif"/>
                <a:cs typeface="DejaVu Serif"/>
                <a:sym typeface="DejaVu Serif"/>
              </a:rPr>
              <a:t>Το 50% αγνοεί τους Στόχους Βιώσιμης Ανάπτυξης, ενώ 20% δηλώνει αβεβαιότητα, παρότι οι περισσότεροι έχουν πανεπιστημιακή εκπαίδευση.</a:t>
            </a:r>
          </a:p>
          <a:p>
            <a:pPr marL="410218" lvl="1" indent="-205109" algn="l">
              <a:lnSpc>
                <a:spcPts val="2660"/>
              </a:lnSpc>
              <a:buFont typeface="Arial"/>
              <a:buChar char="•"/>
            </a:pPr>
            <a:r>
              <a:rPr lang="en-US" sz="1900">
                <a:solidFill>
                  <a:srgbClr val="0A1618"/>
                </a:solidFill>
                <a:latin typeface="DejaVu Serif"/>
                <a:ea typeface="DejaVu Serif"/>
                <a:cs typeface="DejaVu Serif"/>
                <a:sym typeface="DejaVu Serif"/>
              </a:rPr>
              <a:t>Η Ατζέντα 2030 φαίνεται να μην έχει ενσωματωθεί επαρκώς στην εκπαίδευση ή να μην έχει προβληθεί αποτελεσματικά στα μέσα και την κοινωνία.</a:t>
            </a:r>
          </a:p>
          <a:p>
            <a:pPr marL="410218" lvl="1" indent="-205109" algn="l">
              <a:lnSpc>
                <a:spcPts val="2660"/>
              </a:lnSpc>
              <a:buFont typeface="Arial"/>
              <a:buChar char="•"/>
            </a:pPr>
            <a:r>
              <a:rPr lang="en-US" sz="1900">
                <a:solidFill>
                  <a:srgbClr val="0A1618"/>
                </a:solidFill>
                <a:latin typeface="DejaVu Serif"/>
                <a:ea typeface="DejaVu Serif"/>
                <a:cs typeface="DejaVu Serif"/>
                <a:sym typeface="DejaVu Serif"/>
              </a:rPr>
              <a:t>Οι ηλικίες 18-24 και άνω των 45 γνωρίζουν περισσότερο το θεσμικό πλαίσιο, ενώ οι 25-45 εμφανίζουν τη μεγαλύτερη άγνοια.</a:t>
            </a:r>
          </a:p>
          <a:p>
            <a:pPr algn="ctr">
              <a:lnSpc>
                <a:spcPts val="4200"/>
              </a:lnSpc>
            </a:pPr>
            <a:endParaRPr lang="en-US" sz="1900">
              <a:solidFill>
                <a:srgbClr val="0A1618"/>
              </a:solidFill>
              <a:latin typeface="DejaVu Serif"/>
              <a:ea typeface="DejaVu Serif"/>
              <a:cs typeface="DejaVu Serif"/>
              <a:sym typeface="DejaVu Serif"/>
            </a:endParaRPr>
          </a:p>
          <a:p>
            <a:pPr algn="ctr">
              <a:lnSpc>
                <a:spcPts val="4200"/>
              </a:lnSpc>
            </a:pPr>
            <a:endParaRPr lang="en-US" sz="1900">
              <a:solidFill>
                <a:srgbClr val="0A1618"/>
              </a:solidFill>
              <a:latin typeface="DejaVu Serif"/>
              <a:ea typeface="DejaVu Serif"/>
              <a:cs typeface="DejaVu Serif"/>
              <a:sym typeface="DejaVu Serif"/>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638C80"/>
        </a:solidFill>
        <a:effectLst/>
      </p:bgPr>
    </p:bg>
    <p:spTree>
      <p:nvGrpSpPr>
        <p:cNvPr id="1" name=""/>
        <p:cNvGrpSpPr/>
        <p:nvPr/>
      </p:nvGrpSpPr>
      <p:grpSpPr>
        <a:xfrm>
          <a:off x="0" y="0"/>
          <a:ext cx="0" cy="0"/>
          <a:chOff x="0" y="0"/>
          <a:chExt cx="0" cy="0"/>
        </a:xfrm>
      </p:grpSpPr>
      <p:sp>
        <p:nvSpPr>
          <p:cNvPr id="2" name="TextBox 2"/>
          <p:cNvSpPr txBox="1"/>
          <p:nvPr/>
        </p:nvSpPr>
        <p:spPr>
          <a:xfrm>
            <a:off x="2291823" y="904875"/>
            <a:ext cx="13417273" cy="1045833"/>
          </a:xfrm>
          <a:prstGeom prst="rect">
            <a:avLst/>
          </a:prstGeom>
        </p:spPr>
        <p:txBody>
          <a:bodyPr lIns="0" tIns="0" rIns="0" bIns="0" rtlCol="0" anchor="t">
            <a:spAutoFit/>
          </a:bodyPr>
          <a:lstStyle/>
          <a:p>
            <a:pPr algn="ctr">
              <a:lnSpc>
                <a:spcPts val="8400"/>
              </a:lnSpc>
            </a:pPr>
            <a:r>
              <a:rPr lang="en-US" sz="6000" b="1">
                <a:solidFill>
                  <a:srgbClr val="000000"/>
                </a:solidFill>
                <a:latin typeface="DejaVu Serif Bold"/>
                <a:ea typeface="DejaVu Serif Bold"/>
                <a:cs typeface="DejaVu Serif Bold"/>
                <a:sym typeface="DejaVu Serif Bold"/>
              </a:rPr>
              <a:t>ΕΡΜΗΝΕΙΑ ΑΠΟΤΕΛΕΣΜΑΤΩΝ</a:t>
            </a:r>
          </a:p>
        </p:txBody>
      </p:sp>
      <p:sp>
        <p:nvSpPr>
          <p:cNvPr id="3" name="TextBox 3"/>
          <p:cNvSpPr txBox="1"/>
          <p:nvPr/>
        </p:nvSpPr>
        <p:spPr>
          <a:xfrm>
            <a:off x="1113970" y="1845933"/>
            <a:ext cx="15840338" cy="862737"/>
          </a:xfrm>
          <a:prstGeom prst="rect">
            <a:avLst/>
          </a:prstGeom>
        </p:spPr>
        <p:txBody>
          <a:bodyPr wrap="square" lIns="0" tIns="0" rIns="0" bIns="0" rtlCol="0" anchor="t">
            <a:spAutoFit/>
          </a:bodyPr>
          <a:lstStyle/>
          <a:p>
            <a:pPr algn="ctr">
              <a:lnSpc>
                <a:spcPts val="7279"/>
              </a:lnSpc>
            </a:pPr>
            <a:r>
              <a:rPr lang="en-US" sz="5199" b="1" dirty="0" err="1">
                <a:solidFill>
                  <a:srgbClr val="0A1618"/>
                </a:solidFill>
                <a:latin typeface="DejaVu Serif Bold"/>
                <a:ea typeface="DejaVu Serif Bold"/>
                <a:cs typeface="DejaVu Serif Bold"/>
                <a:sym typeface="DejaVu Serif Bold"/>
              </a:rPr>
              <a:t>σύμφων</a:t>
            </a:r>
            <a:r>
              <a:rPr lang="en-US" sz="5199" b="1" dirty="0">
                <a:solidFill>
                  <a:srgbClr val="0A1618"/>
                </a:solidFill>
                <a:latin typeface="DejaVu Serif Bold"/>
                <a:ea typeface="DejaVu Serif Bold"/>
                <a:cs typeface="DejaVu Serif Bold"/>
                <a:sym typeface="DejaVu Serif Bold"/>
              </a:rPr>
              <a:t>α με τα ερευνητικά ερωτήματα</a:t>
            </a:r>
          </a:p>
        </p:txBody>
      </p:sp>
      <p:sp>
        <p:nvSpPr>
          <p:cNvPr id="4" name="Freeform 4"/>
          <p:cNvSpPr/>
          <p:nvPr/>
        </p:nvSpPr>
        <p:spPr>
          <a:xfrm rot="-5400000" flipH="1" flipV="1">
            <a:off x="-8248922" y="7663166"/>
            <a:ext cx="18725784" cy="2587563"/>
          </a:xfrm>
          <a:custGeom>
            <a:avLst/>
            <a:gdLst/>
            <a:ahLst/>
            <a:cxnLst/>
            <a:rect l="l" t="t" r="r" b="b"/>
            <a:pathLst>
              <a:path w="18725784" h="2587563">
                <a:moveTo>
                  <a:pt x="18725783" y="2587563"/>
                </a:moveTo>
                <a:lnTo>
                  <a:pt x="0" y="2587563"/>
                </a:lnTo>
                <a:lnTo>
                  <a:pt x="0" y="0"/>
                </a:lnTo>
                <a:lnTo>
                  <a:pt x="18725783" y="0"/>
                </a:lnTo>
                <a:lnTo>
                  <a:pt x="18725783" y="2587563"/>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l-GR"/>
          </a:p>
        </p:txBody>
      </p:sp>
      <p:sp>
        <p:nvSpPr>
          <p:cNvPr id="5" name="Freeform 5"/>
          <p:cNvSpPr/>
          <p:nvPr/>
        </p:nvSpPr>
        <p:spPr>
          <a:xfrm rot="5400000" flipH="1" flipV="1">
            <a:off x="8183490" y="6561932"/>
            <a:ext cx="18725784" cy="2587563"/>
          </a:xfrm>
          <a:custGeom>
            <a:avLst/>
            <a:gdLst/>
            <a:ahLst/>
            <a:cxnLst/>
            <a:rect l="l" t="t" r="r" b="b"/>
            <a:pathLst>
              <a:path w="18725784" h="2587563">
                <a:moveTo>
                  <a:pt x="18725784" y="2587562"/>
                </a:moveTo>
                <a:lnTo>
                  <a:pt x="0" y="2587562"/>
                </a:lnTo>
                <a:lnTo>
                  <a:pt x="0" y="0"/>
                </a:lnTo>
                <a:lnTo>
                  <a:pt x="18725784" y="0"/>
                </a:lnTo>
                <a:lnTo>
                  <a:pt x="18725784" y="2587562"/>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l-GR"/>
          </a:p>
        </p:txBody>
      </p:sp>
      <p:sp>
        <p:nvSpPr>
          <p:cNvPr id="6" name="TextBox 6"/>
          <p:cNvSpPr txBox="1"/>
          <p:nvPr/>
        </p:nvSpPr>
        <p:spPr>
          <a:xfrm>
            <a:off x="1113969" y="4101465"/>
            <a:ext cx="14866943" cy="6585585"/>
          </a:xfrm>
          <a:prstGeom prst="rect">
            <a:avLst/>
          </a:prstGeom>
        </p:spPr>
        <p:txBody>
          <a:bodyPr lIns="0" tIns="0" rIns="0" bIns="0" rtlCol="0" anchor="t">
            <a:spAutoFit/>
          </a:bodyPr>
          <a:lstStyle/>
          <a:p>
            <a:pPr marL="496571" lvl="1" indent="-248285" algn="l">
              <a:lnSpc>
                <a:spcPts val="3220"/>
              </a:lnSpc>
              <a:buFont typeface="Arial"/>
              <a:buChar char="•"/>
            </a:pPr>
            <a:r>
              <a:rPr lang="en-US" sz="2300">
                <a:solidFill>
                  <a:srgbClr val="000000"/>
                </a:solidFill>
                <a:latin typeface="DejaVu Serif"/>
                <a:ea typeface="DejaVu Serif"/>
                <a:cs typeface="DejaVu Serif"/>
                <a:sym typeface="DejaVu Serif"/>
              </a:rPr>
              <a:t>Το 89,2% των συμμετεχόντων θεωρεί πως οι εταιρείες πρέπει να συνδέουν τις πρακτικές τους με τους Στόχους του ΟΗΕ.</a:t>
            </a:r>
          </a:p>
          <a:p>
            <a:pPr marL="496571" lvl="1" indent="-248285" algn="l">
              <a:lnSpc>
                <a:spcPts val="3220"/>
              </a:lnSpc>
              <a:buFont typeface="Arial"/>
              <a:buChar char="•"/>
            </a:pPr>
            <a:r>
              <a:rPr lang="en-US" sz="2300">
                <a:solidFill>
                  <a:srgbClr val="000000"/>
                </a:solidFill>
                <a:latin typeface="DejaVu Serif"/>
                <a:ea typeface="DejaVu Serif"/>
                <a:cs typeface="DejaVu Serif"/>
                <a:sym typeface="DejaVu Serif"/>
              </a:rPr>
              <a:t>Οι βιώσιμες πρακτικές είναι σημαντικές για το 45% των καταναλωτών κατά την αγορά, αλλά 37,5% εμφανίζουν ουδετερότητα.</a:t>
            </a:r>
          </a:p>
          <a:p>
            <a:pPr marL="496571" lvl="1" indent="-248285" algn="l">
              <a:lnSpc>
                <a:spcPts val="3220"/>
              </a:lnSpc>
              <a:buFont typeface="Arial"/>
              <a:buChar char="•"/>
            </a:pPr>
            <a:r>
              <a:rPr lang="en-US" sz="2300">
                <a:solidFill>
                  <a:srgbClr val="000000"/>
                </a:solidFill>
                <a:latin typeface="DejaVu Serif"/>
                <a:ea typeface="DejaVu Serif"/>
                <a:cs typeface="DejaVu Serif"/>
                <a:sym typeface="DejaVu Serif"/>
              </a:rPr>
              <a:t>Μόνο το 12,5% εμπιστεύεται την εταιρική επικοινωνία για τη βιωσιμότητα· το 87,5% είναι ουδέτεροι ή δύσπιστοι.</a:t>
            </a:r>
          </a:p>
          <a:p>
            <a:pPr marL="496571" lvl="1" indent="-248285" algn="l">
              <a:lnSpc>
                <a:spcPts val="3220"/>
              </a:lnSpc>
              <a:buFont typeface="Arial"/>
              <a:buChar char="•"/>
            </a:pPr>
            <a:r>
              <a:rPr lang="en-US" sz="2300">
                <a:solidFill>
                  <a:srgbClr val="000000"/>
                </a:solidFill>
                <a:latin typeface="DejaVu Serif"/>
                <a:ea typeface="DejaVu Serif"/>
                <a:cs typeface="DejaVu Serif"/>
                <a:sym typeface="DejaVu Serif"/>
              </a:rPr>
              <a:t>Πάνω από τους μισούς (51,7%) δεν γνωρίζουν τη στρατηγική βιωσιμότητας της H&amp;M, ενώ μόλις το 39,2% δηλώνει μια σχετική ενημέρωση.</a:t>
            </a:r>
          </a:p>
          <a:p>
            <a:pPr marL="496571" lvl="1" indent="-248285" algn="l">
              <a:lnSpc>
                <a:spcPts val="3220"/>
              </a:lnSpc>
              <a:buFont typeface="Arial"/>
              <a:buChar char="•"/>
            </a:pPr>
            <a:r>
              <a:rPr lang="en-US" sz="2300">
                <a:solidFill>
                  <a:srgbClr val="000000"/>
                </a:solidFill>
                <a:latin typeface="DejaVu Serif"/>
                <a:ea typeface="DejaVu Serif"/>
                <a:cs typeface="DejaVu Serif"/>
                <a:sym typeface="DejaVu Serif"/>
              </a:rPr>
              <a:t>Σχεδόν τα ¾ των συμμετεχόντων αγνοεί τη σύνδεση της H&amp;M με την Ατζέντα 2030· μόνο το 16,7% έχει αλληλοεπιδράσει με σχετικό περιεχόμενο.</a:t>
            </a:r>
          </a:p>
          <a:p>
            <a:pPr marL="496571" lvl="1" indent="-248285" algn="l">
              <a:lnSpc>
                <a:spcPts val="3220"/>
              </a:lnSpc>
              <a:buFont typeface="Arial"/>
              <a:buChar char="•"/>
            </a:pPr>
            <a:r>
              <a:rPr lang="en-US" sz="2300">
                <a:solidFill>
                  <a:srgbClr val="000000"/>
                </a:solidFill>
                <a:latin typeface="DejaVu Serif"/>
                <a:ea typeface="DejaVu Serif"/>
                <a:cs typeface="DejaVu Serif"/>
                <a:sym typeface="DejaVu Serif"/>
              </a:rPr>
              <a:t>Οι καταναλωτές δεν βρίσκουν την επικοινωνία της εταιρείας πειστική (35%) ή διαφανή (35,8%), με το 50% να δηλώνει ουδετερότητα.</a:t>
            </a:r>
          </a:p>
          <a:p>
            <a:pPr marL="496571" lvl="1" indent="-248285" algn="l">
              <a:lnSpc>
                <a:spcPts val="3220"/>
              </a:lnSpc>
              <a:buFont typeface="Arial"/>
              <a:buChar char="•"/>
            </a:pPr>
            <a:r>
              <a:rPr lang="en-US" sz="2300">
                <a:solidFill>
                  <a:srgbClr val="000000"/>
                </a:solidFill>
                <a:latin typeface="DejaVu Serif"/>
                <a:ea typeface="DejaVu Serif"/>
                <a:cs typeface="DejaVu Serif"/>
                <a:sym typeface="DejaVu Serif"/>
              </a:rPr>
              <a:t>Το 55% δηλώνει πλήρη άγνοια για τις δράσεις της H&amp;M και το 28,3% αμφισβητεί την εφαρμογή όσων προβάλλει, συνδέοντας τα περισσότερο με στρατηγικές μάρκετινγκ και όχι ρεαλιστικές πρακτικές.</a:t>
            </a:r>
          </a:p>
          <a:p>
            <a:pPr algn="l">
              <a:lnSpc>
                <a:spcPts val="4759"/>
              </a:lnSpc>
            </a:pPr>
            <a:endParaRPr lang="en-US" sz="2300">
              <a:solidFill>
                <a:srgbClr val="000000"/>
              </a:solidFill>
              <a:latin typeface="DejaVu Serif"/>
              <a:ea typeface="DejaVu Serif"/>
              <a:cs typeface="DejaVu Serif"/>
              <a:sym typeface="DejaVu Serif"/>
            </a:endParaRPr>
          </a:p>
        </p:txBody>
      </p:sp>
      <p:sp>
        <p:nvSpPr>
          <p:cNvPr id="7" name="TextBox 7"/>
          <p:cNvSpPr txBox="1"/>
          <p:nvPr/>
        </p:nvSpPr>
        <p:spPr>
          <a:xfrm>
            <a:off x="1385657" y="3026404"/>
            <a:ext cx="14866943" cy="798829"/>
          </a:xfrm>
          <a:prstGeom prst="rect">
            <a:avLst/>
          </a:prstGeom>
        </p:spPr>
        <p:txBody>
          <a:bodyPr lIns="0" tIns="0" rIns="0" bIns="0" rtlCol="0" anchor="t">
            <a:spAutoFit/>
          </a:bodyPr>
          <a:lstStyle/>
          <a:p>
            <a:pPr algn="l">
              <a:lnSpc>
                <a:spcPts val="3220"/>
              </a:lnSpc>
            </a:pPr>
            <a:r>
              <a:rPr lang="en-US" sz="2300">
                <a:solidFill>
                  <a:srgbClr val="000000"/>
                </a:solidFill>
                <a:latin typeface="DejaVu Serif"/>
                <a:ea typeface="DejaVu Serif"/>
                <a:cs typeface="DejaVu Serif"/>
                <a:sym typeface="DejaVu Serif"/>
              </a:rPr>
              <a:t>2. </a:t>
            </a:r>
            <a:r>
              <a:rPr lang="en-US" sz="2300" b="1">
                <a:solidFill>
                  <a:srgbClr val="000000"/>
                </a:solidFill>
                <a:latin typeface="DejaVu Serif Bold"/>
                <a:ea typeface="DejaVu Serif Bold"/>
                <a:cs typeface="DejaVu Serif Bold"/>
                <a:sym typeface="DejaVu Serif Bold"/>
              </a:rPr>
              <a:t>Η προβολή της στρατηγικής επικοινωνίας της H&amp;M, με επίκεντρο της βιωσιμότητα και η αξιολόγησή της από τους καταναλωτές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4F0D9"/>
        </a:solidFill>
        <a:effectLst/>
      </p:bgPr>
    </p:bg>
    <p:spTree>
      <p:nvGrpSpPr>
        <p:cNvPr id="1" name=""/>
        <p:cNvGrpSpPr/>
        <p:nvPr/>
      </p:nvGrpSpPr>
      <p:grpSpPr>
        <a:xfrm>
          <a:off x="0" y="0"/>
          <a:ext cx="0" cy="0"/>
          <a:chOff x="0" y="0"/>
          <a:chExt cx="0" cy="0"/>
        </a:xfrm>
      </p:grpSpPr>
      <p:sp>
        <p:nvSpPr>
          <p:cNvPr id="2" name="TextBox 2"/>
          <p:cNvSpPr txBox="1"/>
          <p:nvPr/>
        </p:nvSpPr>
        <p:spPr>
          <a:xfrm>
            <a:off x="468438" y="3711385"/>
            <a:ext cx="17731757" cy="5899051"/>
          </a:xfrm>
          <a:prstGeom prst="rect">
            <a:avLst/>
          </a:prstGeom>
        </p:spPr>
        <p:txBody>
          <a:bodyPr lIns="0" tIns="0" rIns="0" bIns="0" rtlCol="0" anchor="t">
            <a:spAutoFit/>
          </a:bodyPr>
          <a:lstStyle/>
          <a:p>
            <a:pPr algn="l">
              <a:lnSpc>
                <a:spcPts val="2330"/>
              </a:lnSpc>
            </a:pPr>
            <a:endParaRPr dirty="0"/>
          </a:p>
          <a:p>
            <a:pPr marL="503049" lvl="1" indent="-251525" algn="l">
              <a:lnSpc>
                <a:spcPts val="2330"/>
              </a:lnSpc>
              <a:buFont typeface="Arial"/>
              <a:buChar char="•"/>
            </a:pPr>
            <a:r>
              <a:rPr lang="en-US" sz="2330" dirty="0">
                <a:solidFill>
                  <a:srgbClr val="0A1618"/>
                </a:solidFill>
                <a:latin typeface="DejaVu Serif"/>
                <a:ea typeface="DejaVu Serif"/>
                <a:cs typeface="DejaVu Serif"/>
                <a:sym typeface="DejaVu Serif"/>
              </a:rPr>
              <a:t>Τα social media (58,3%) απ</a:t>
            </a:r>
            <a:r>
              <a:rPr lang="en-US" sz="2330" dirty="0" err="1">
                <a:solidFill>
                  <a:srgbClr val="0A1618"/>
                </a:solidFill>
                <a:latin typeface="DejaVu Serif"/>
                <a:ea typeface="DejaVu Serif"/>
                <a:cs typeface="DejaVu Serif"/>
                <a:sym typeface="DejaVu Serif"/>
              </a:rPr>
              <a:t>οτελούν</a:t>
            </a:r>
            <a:r>
              <a:rPr lang="en-US" sz="2330" dirty="0">
                <a:solidFill>
                  <a:srgbClr val="0A1618"/>
                </a:solidFill>
                <a:latin typeface="DejaVu Serif"/>
                <a:ea typeface="DejaVu Serif"/>
                <a:cs typeface="DejaVu Serif"/>
                <a:sym typeface="DejaVu Serif"/>
              </a:rPr>
              <a:t> </a:t>
            </a:r>
            <a:r>
              <a:rPr lang="en-US" sz="2330" dirty="0" err="1">
                <a:solidFill>
                  <a:srgbClr val="0A1618"/>
                </a:solidFill>
                <a:latin typeface="DejaVu Serif"/>
                <a:ea typeface="DejaVu Serif"/>
                <a:cs typeface="DejaVu Serif"/>
                <a:sym typeface="DejaVu Serif"/>
              </a:rPr>
              <a:t>το</a:t>
            </a:r>
            <a:r>
              <a:rPr lang="en-US" sz="2330" dirty="0">
                <a:solidFill>
                  <a:srgbClr val="0A1618"/>
                </a:solidFill>
                <a:latin typeface="DejaVu Serif"/>
                <a:ea typeface="DejaVu Serif"/>
                <a:cs typeface="DejaVu Serif"/>
                <a:sym typeface="DejaVu Serif"/>
              </a:rPr>
              <a:t> </a:t>
            </a:r>
            <a:r>
              <a:rPr lang="en-US" sz="2330" dirty="0" err="1">
                <a:solidFill>
                  <a:srgbClr val="0A1618"/>
                </a:solidFill>
                <a:latin typeface="DejaVu Serif"/>
                <a:ea typeface="DejaVu Serif"/>
                <a:cs typeface="DejaVu Serif"/>
                <a:sym typeface="DejaVu Serif"/>
              </a:rPr>
              <a:t>κύριο</a:t>
            </a:r>
            <a:r>
              <a:rPr lang="en-US" sz="2330" dirty="0">
                <a:solidFill>
                  <a:srgbClr val="0A1618"/>
                </a:solidFill>
                <a:latin typeface="DejaVu Serif"/>
                <a:ea typeface="DejaVu Serif"/>
                <a:cs typeface="DejaVu Serif"/>
                <a:sym typeface="DejaVu Serif"/>
              </a:rPr>
              <a:t> </a:t>
            </a:r>
            <a:r>
              <a:rPr lang="en-US" sz="2330" dirty="0" err="1">
                <a:solidFill>
                  <a:srgbClr val="0A1618"/>
                </a:solidFill>
                <a:latin typeface="DejaVu Serif"/>
                <a:ea typeface="DejaVu Serif"/>
                <a:cs typeface="DejaVu Serif"/>
                <a:sym typeface="DejaVu Serif"/>
              </a:rPr>
              <a:t>μέσο</a:t>
            </a:r>
            <a:r>
              <a:rPr lang="en-US" sz="2330" dirty="0">
                <a:solidFill>
                  <a:srgbClr val="0A1618"/>
                </a:solidFill>
                <a:latin typeface="DejaVu Serif"/>
                <a:ea typeface="DejaVu Serif"/>
                <a:cs typeface="DejaVu Serif"/>
                <a:sym typeface="DejaVu Serif"/>
              </a:rPr>
              <a:t> επ</a:t>
            </a:r>
            <a:r>
              <a:rPr lang="en-US" sz="2330" dirty="0" err="1">
                <a:solidFill>
                  <a:srgbClr val="0A1618"/>
                </a:solidFill>
                <a:latin typeface="DejaVu Serif"/>
                <a:ea typeface="DejaVu Serif"/>
                <a:cs typeface="DejaVu Serif"/>
                <a:sym typeface="DejaVu Serif"/>
              </a:rPr>
              <a:t>ιρροής</a:t>
            </a:r>
            <a:r>
              <a:rPr lang="en-US" sz="2330" dirty="0">
                <a:solidFill>
                  <a:srgbClr val="0A1618"/>
                </a:solidFill>
                <a:latin typeface="DejaVu Serif"/>
                <a:ea typeface="DejaVu Serif"/>
                <a:cs typeface="DejaVu Serif"/>
                <a:sym typeface="DejaVu Serif"/>
              </a:rPr>
              <a:t> </a:t>
            </a:r>
            <a:r>
              <a:rPr lang="en-US" sz="2330" dirty="0" err="1">
                <a:solidFill>
                  <a:srgbClr val="0A1618"/>
                </a:solidFill>
                <a:latin typeface="DejaVu Serif"/>
                <a:ea typeface="DejaVu Serif"/>
                <a:cs typeface="DejaVu Serif"/>
                <a:sym typeface="DejaVu Serif"/>
              </a:rPr>
              <a:t>γι</a:t>
            </a:r>
            <a:r>
              <a:rPr lang="en-US" sz="2330" dirty="0">
                <a:solidFill>
                  <a:srgbClr val="0A1618"/>
                </a:solidFill>
                <a:latin typeface="DejaVu Serif"/>
                <a:ea typeface="DejaVu Serif"/>
                <a:cs typeface="DejaVu Serif"/>
                <a:sym typeface="DejaVu Serif"/>
              </a:rPr>
              <a:t>α την ηλικιακή ομάδα 18-24, που είναι και η πλειοψηφία του δείγματος. </a:t>
            </a:r>
            <a:r>
              <a:rPr lang="en-US" sz="2330" dirty="0" err="1">
                <a:solidFill>
                  <a:srgbClr val="0A1618"/>
                </a:solidFill>
                <a:latin typeface="DejaVu Serif"/>
                <a:ea typeface="DejaVu Serif"/>
                <a:cs typeface="DejaVu Serif"/>
                <a:sym typeface="DejaVu Serif"/>
              </a:rPr>
              <a:t>Στην</a:t>
            </a:r>
            <a:r>
              <a:rPr lang="en-US" sz="2330" dirty="0">
                <a:solidFill>
                  <a:srgbClr val="0A1618"/>
                </a:solidFill>
                <a:latin typeface="DejaVu Serif"/>
                <a:ea typeface="DejaVu Serif"/>
                <a:cs typeface="DejaVu Serif"/>
                <a:sym typeface="DejaVu Serif"/>
              </a:rPr>
              <a:t> π</a:t>
            </a:r>
            <a:r>
              <a:rPr lang="en-US" sz="2330" dirty="0" err="1">
                <a:solidFill>
                  <a:srgbClr val="0A1618"/>
                </a:solidFill>
                <a:latin typeface="DejaVu Serif"/>
                <a:ea typeface="DejaVu Serif"/>
                <a:cs typeface="DejaVu Serif"/>
                <a:sym typeface="DejaVu Serif"/>
              </a:rPr>
              <a:t>ερί</a:t>
            </a:r>
            <a:r>
              <a:rPr lang="en-US" sz="2330" dirty="0">
                <a:solidFill>
                  <a:srgbClr val="0A1618"/>
                </a:solidFill>
                <a:latin typeface="DejaVu Serif"/>
                <a:ea typeface="DejaVu Serif"/>
                <a:cs typeface="DejaVu Serif"/>
                <a:sym typeface="DejaVu Serif"/>
              </a:rPr>
              <a:t>πτωση της H&amp;M, είναι επίσης το κύριο κανάλι από όπου οι συμμετέχοντες ενημερώθηκαν για τις δράσεις βιωσιμότητας (48,3%).</a:t>
            </a:r>
            <a:endParaRPr lang="el-GR" sz="2330" dirty="0">
              <a:solidFill>
                <a:srgbClr val="0A1618"/>
              </a:solidFill>
              <a:latin typeface="DejaVu Serif"/>
              <a:ea typeface="DejaVu Serif"/>
              <a:cs typeface="DejaVu Serif"/>
              <a:sym typeface="DejaVu Serif"/>
            </a:endParaRPr>
          </a:p>
          <a:p>
            <a:pPr marL="251524" lvl="1" algn="l">
              <a:lnSpc>
                <a:spcPts val="2330"/>
              </a:lnSpc>
            </a:pPr>
            <a:endParaRPr lang="en-US" sz="2330" dirty="0">
              <a:solidFill>
                <a:srgbClr val="0A1618"/>
              </a:solidFill>
              <a:latin typeface="DejaVu Serif"/>
              <a:ea typeface="DejaVu Serif"/>
              <a:cs typeface="DejaVu Serif"/>
              <a:sym typeface="DejaVu Serif"/>
            </a:endParaRPr>
          </a:p>
          <a:p>
            <a:pPr marL="503049" lvl="1" indent="-251525" algn="l">
              <a:lnSpc>
                <a:spcPts val="2330"/>
              </a:lnSpc>
              <a:buFont typeface="Arial"/>
              <a:buChar char="•"/>
            </a:pPr>
            <a:r>
              <a:rPr lang="en-US" sz="2330" dirty="0">
                <a:solidFill>
                  <a:srgbClr val="0A1618"/>
                </a:solidFill>
                <a:latin typeface="DejaVu Serif"/>
                <a:ea typeface="DejaVu Serif"/>
                <a:cs typeface="DejaVu Serif"/>
                <a:sym typeface="DejaVu Serif"/>
              </a:rPr>
              <a:t>Πα</a:t>
            </a:r>
            <a:r>
              <a:rPr lang="en-US" sz="2330" dirty="0" err="1">
                <a:solidFill>
                  <a:srgbClr val="0A1618"/>
                </a:solidFill>
                <a:latin typeface="DejaVu Serif"/>
                <a:ea typeface="DejaVu Serif"/>
                <a:cs typeface="DejaVu Serif"/>
                <a:sym typeface="DejaVu Serif"/>
              </a:rPr>
              <a:t>ρότι</a:t>
            </a:r>
            <a:r>
              <a:rPr lang="en-US" sz="2330" dirty="0">
                <a:solidFill>
                  <a:srgbClr val="0A1618"/>
                </a:solidFill>
                <a:latin typeface="DejaVu Serif"/>
                <a:ea typeface="DejaVu Serif"/>
                <a:cs typeface="DejaVu Serif"/>
                <a:sym typeface="DejaVu Serif"/>
              </a:rPr>
              <a:t> </a:t>
            </a:r>
            <a:r>
              <a:rPr lang="en-US" sz="2330" dirty="0" err="1">
                <a:solidFill>
                  <a:srgbClr val="0A1618"/>
                </a:solidFill>
                <a:latin typeface="DejaVu Serif"/>
                <a:ea typeface="DejaVu Serif"/>
                <a:cs typeface="DejaVu Serif"/>
                <a:sym typeface="DejaVu Serif"/>
              </a:rPr>
              <a:t>χρησιμο</a:t>
            </a:r>
            <a:r>
              <a:rPr lang="en-US" sz="2330" dirty="0">
                <a:solidFill>
                  <a:srgbClr val="0A1618"/>
                </a:solidFill>
                <a:latin typeface="DejaVu Serif"/>
                <a:ea typeface="DejaVu Serif"/>
                <a:cs typeface="DejaVu Serif"/>
                <a:sym typeface="DejaVu Serif"/>
              </a:rPr>
              <a:t>ποιούνται κατάλληλα κανάλια (social media, καταστήματα, ιστοσελίδα), η στρατηγική επικοινωνίας της H&amp;M δεν επηρεάζει ουσιαστικά τις προτιμήσεις των καταναλωτών αφού μόλις το 27,5% δηλώνει ουδέτερη επίδραση και το 41,7% δηλώνει πολύ χαμηλή.</a:t>
            </a:r>
            <a:endParaRPr lang="el-GR" sz="2330" dirty="0">
              <a:solidFill>
                <a:srgbClr val="0A1618"/>
              </a:solidFill>
              <a:latin typeface="DejaVu Serif"/>
              <a:ea typeface="DejaVu Serif"/>
              <a:cs typeface="DejaVu Serif"/>
              <a:sym typeface="DejaVu Serif"/>
            </a:endParaRPr>
          </a:p>
          <a:p>
            <a:pPr marL="251524" lvl="1" algn="l">
              <a:lnSpc>
                <a:spcPts val="2330"/>
              </a:lnSpc>
            </a:pPr>
            <a:endParaRPr lang="en-US" sz="2330" dirty="0">
              <a:solidFill>
                <a:srgbClr val="0A1618"/>
              </a:solidFill>
              <a:latin typeface="DejaVu Serif"/>
              <a:ea typeface="DejaVu Serif"/>
              <a:cs typeface="DejaVu Serif"/>
              <a:sym typeface="DejaVu Serif"/>
            </a:endParaRPr>
          </a:p>
          <a:p>
            <a:pPr marL="503049" lvl="1" indent="-251525" algn="l">
              <a:lnSpc>
                <a:spcPts val="2330"/>
              </a:lnSpc>
              <a:buFont typeface="Arial"/>
              <a:buChar char="•"/>
            </a:pPr>
            <a:r>
              <a:rPr lang="en-US" sz="2330" dirty="0">
                <a:solidFill>
                  <a:srgbClr val="0A1618"/>
                </a:solidFill>
                <a:latin typeface="DejaVu Serif"/>
                <a:ea typeface="DejaVu Serif"/>
                <a:cs typeface="DejaVu Serif"/>
                <a:sym typeface="DejaVu Serif"/>
              </a:rPr>
              <a:t>Η </a:t>
            </a:r>
            <a:r>
              <a:rPr lang="en-US" sz="2330" dirty="0" err="1">
                <a:solidFill>
                  <a:srgbClr val="0A1618"/>
                </a:solidFill>
                <a:latin typeface="DejaVu Serif"/>
                <a:ea typeface="DejaVu Serif"/>
                <a:cs typeface="DejaVu Serif"/>
                <a:sym typeface="DejaVu Serif"/>
              </a:rPr>
              <a:t>εικόν</a:t>
            </a:r>
            <a:r>
              <a:rPr lang="en-US" sz="2330" dirty="0">
                <a:solidFill>
                  <a:srgbClr val="0A1618"/>
                </a:solidFill>
                <a:latin typeface="DejaVu Serif"/>
                <a:ea typeface="DejaVu Serif"/>
                <a:cs typeface="DejaVu Serif"/>
                <a:sym typeface="DejaVu Serif"/>
              </a:rPr>
              <a:t>α της εταιρείας είναι ουδέτερη ή αρνητική για το 73,3% του δείγματος (50% ουδέτεροι, 23,3% με μεικτή/αρνητική στάση), γεγονός που εμποδίζει τη διαμόρφωση θετικής προτίμησης.</a:t>
            </a:r>
          </a:p>
          <a:p>
            <a:pPr marL="503049" lvl="1" indent="-251525" algn="l">
              <a:lnSpc>
                <a:spcPts val="2330"/>
              </a:lnSpc>
              <a:buFont typeface="Arial"/>
              <a:buChar char="•"/>
            </a:pPr>
            <a:r>
              <a:rPr lang="en-US" sz="2330" dirty="0">
                <a:solidFill>
                  <a:srgbClr val="0A1618"/>
                </a:solidFill>
                <a:latin typeface="DejaVu Serif"/>
                <a:ea typeface="DejaVu Serif"/>
                <a:cs typeface="DejaVu Serif"/>
                <a:sym typeface="DejaVu Serif"/>
              </a:rPr>
              <a:t>Η </a:t>
            </a:r>
            <a:r>
              <a:rPr lang="en-US" sz="2330" dirty="0" err="1">
                <a:solidFill>
                  <a:srgbClr val="0A1618"/>
                </a:solidFill>
                <a:latin typeface="DejaVu Serif"/>
                <a:ea typeface="DejaVu Serif"/>
                <a:cs typeface="DejaVu Serif"/>
                <a:sym typeface="DejaVu Serif"/>
              </a:rPr>
              <a:t>δυσ</a:t>
            </a:r>
            <a:r>
              <a:rPr lang="en-US" sz="2330" dirty="0">
                <a:solidFill>
                  <a:srgbClr val="0A1618"/>
                </a:solidFill>
                <a:latin typeface="DejaVu Serif"/>
                <a:ea typeface="DejaVu Serif"/>
                <a:cs typeface="DejaVu Serif"/>
                <a:sym typeface="DejaVu Serif"/>
              </a:rPr>
              <a:t>πιστία των καταναλωτών (65,8%) απέναντι στις προθέσεις της εταιρείας (π.χ. </a:t>
            </a:r>
            <a:r>
              <a:rPr lang="en-US" sz="2330" dirty="0" err="1">
                <a:solidFill>
                  <a:srgbClr val="0A1618"/>
                </a:solidFill>
                <a:latin typeface="DejaVu Serif"/>
                <a:ea typeface="DejaVu Serif"/>
                <a:cs typeface="DejaVu Serif"/>
                <a:sym typeface="DejaVu Serif"/>
              </a:rPr>
              <a:t>ότι</a:t>
            </a:r>
            <a:r>
              <a:rPr lang="en-US" sz="2330" dirty="0">
                <a:solidFill>
                  <a:srgbClr val="0A1618"/>
                </a:solidFill>
                <a:latin typeface="DejaVu Serif"/>
                <a:ea typeface="DejaVu Serif"/>
                <a:cs typeface="DejaVu Serif"/>
                <a:sym typeface="DejaVu Serif"/>
              </a:rPr>
              <a:t> </a:t>
            </a:r>
            <a:r>
              <a:rPr lang="en-US" sz="2330" dirty="0" err="1">
                <a:solidFill>
                  <a:srgbClr val="0A1618"/>
                </a:solidFill>
                <a:latin typeface="DejaVu Serif"/>
                <a:ea typeface="DejaVu Serif"/>
                <a:cs typeface="DejaVu Serif"/>
                <a:sym typeface="DejaVu Serif"/>
              </a:rPr>
              <a:t>στοχεύει</a:t>
            </a:r>
            <a:r>
              <a:rPr lang="en-US" sz="2330" dirty="0">
                <a:solidFill>
                  <a:srgbClr val="0A1618"/>
                </a:solidFill>
                <a:latin typeface="DejaVu Serif"/>
                <a:ea typeface="DejaVu Serif"/>
                <a:cs typeface="DejaVu Serif"/>
                <a:sym typeface="DejaVu Serif"/>
              </a:rPr>
              <a:t> </a:t>
            </a:r>
            <a:r>
              <a:rPr lang="en-US" sz="2330" dirty="0" err="1">
                <a:solidFill>
                  <a:srgbClr val="0A1618"/>
                </a:solidFill>
                <a:latin typeface="DejaVu Serif"/>
                <a:ea typeface="DejaVu Serif"/>
                <a:cs typeface="DejaVu Serif"/>
                <a:sym typeface="DejaVu Serif"/>
              </a:rPr>
              <a:t>μόνο</a:t>
            </a:r>
            <a:r>
              <a:rPr lang="en-US" sz="2330" dirty="0">
                <a:solidFill>
                  <a:srgbClr val="0A1618"/>
                </a:solidFill>
                <a:latin typeface="DejaVu Serif"/>
                <a:ea typeface="DejaVu Serif"/>
                <a:cs typeface="DejaVu Serif"/>
                <a:sym typeface="DejaVu Serif"/>
              </a:rPr>
              <a:t> </a:t>
            </a:r>
            <a:r>
              <a:rPr lang="en-US" sz="2330" dirty="0" err="1">
                <a:solidFill>
                  <a:srgbClr val="0A1618"/>
                </a:solidFill>
                <a:latin typeface="DejaVu Serif"/>
                <a:ea typeface="DejaVu Serif"/>
                <a:cs typeface="DejaVu Serif"/>
                <a:sym typeface="DejaVu Serif"/>
              </a:rPr>
              <a:t>σε</a:t>
            </a:r>
            <a:r>
              <a:rPr lang="en-US" sz="2330" dirty="0">
                <a:solidFill>
                  <a:srgbClr val="0A1618"/>
                </a:solidFill>
                <a:latin typeface="DejaVu Serif"/>
                <a:ea typeface="DejaVu Serif"/>
                <a:cs typeface="DejaVu Serif"/>
                <a:sym typeface="DejaVu Serif"/>
              </a:rPr>
              <a:t> π</a:t>
            </a:r>
            <a:r>
              <a:rPr lang="en-US" sz="2330" dirty="0" err="1">
                <a:solidFill>
                  <a:srgbClr val="0A1618"/>
                </a:solidFill>
                <a:latin typeface="DejaVu Serif"/>
                <a:ea typeface="DejaVu Serif"/>
                <a:cs typeface="DejaVu Serif"/>
                <a:sym typeface="DejaVu Serif"/>
              </a:rPr>
              <a:t>ωλήσεις</a:t>
            </a:r>
            <a:r>
              <a:rPr lang="en-US" sz="2330" dirty="0">
                <a:solidFill>
                  <a:srgbClr val="0A1618"/>
                </a:solidFill>
                <a:latin typeface="DejaVu Serif"/>
                <a:ea typeface="DejaVu Serif"/>
                <a:cs typeface="DejaVu Serif"/>
                <a:sym typeface="DejaVu Serif"/>
              </a:rPr>
              <a:t>) υπ</a:t>
            </a:r>
            <a:r>
              <a:rPr lang="en-US" sz="2330" dirty="0" err="1">
                <a:solidFill>
                  <a:srgbClr val="0A1618"/>
                </a:solidFill>
                <a:latin typeface="DejaVu Serif"/>
                <a:ea typeface="DejaVu Serif"/>
                <a:cs typeface="DejaVu Serif"/>
                <a:sym typeface="DejaVu Serif"/>
              </a:rPr>
              <a:t>ονομεύει</a:t>
            </a:r>
            <a:r>
              <a:rPr lang="en-US" sz="2330" dirty="0">
                <a:solidFill>
                  <a:srgbClr val="0A1618"/>
                </a:solidFill>
                <a:latin typeface="DejaVu Serif"/>
                <a:ea typeface="DejaVu Serif"/>
                <a:cs typeface="DejaVu Serif"/>
                <a:sym typeface="DejaVu Serif"/>
              </a:rPr>
              <a:t> </a:t>
            </a:r>
            <a:r>
              <a:rPr lang="en-US" sz="2330" dirty="0" err="1">
                <a:solidFill>
                  <a:srgbClr val="0A1618"/>
                </a:solidFill>
                <a:latin typeface="DejaVu Serif"/>
                <a:ea typeface="DejaVu Serif"/>
                <a:cs typeface="DejaVu Serif"/>
                <a:sym typeface="DejaVu Serif"/>
              </a:rPr>
              <a:t>την</a:t>
            </a:r>
            <a:r>
              <a:rPr lang="en-US" sz="2330" dirty="0">
                <a:solidFill>
                  <a:srgbClr val="0A1618"/>
                </a:solidFill>
                <a:latin typeface="DejaVu Serif"/>
                <a:ea typeface="DejaVu Serif"/>
                <a:cs typeface="DejaVu Serif"/>
                <a:sym typeface="DejaVu Serif"/>
              </a:rPr>
              <a:t> απ</a:t>
            </a:r>
            <a:r>
              <a:rPr lang="en-US" sz="2330" dirty="0" err="1">
                <a:solidFill>
                  <a:srgbClr val="0A1618"/>
                </a:solidFill>
                <a:latin typeface="DejaVu Serif"/>
                <a:ea typeface="DejaVu Serif"/>
                <a:cs typeface="DejaVu Serif"/>
                <a:sym typeface="DejaVu Serif"/>
              </a:rPr>
              <a:t>οδοτικότητ</a:t>
            </a:r>
            <a:r>
              <a:rPr lang="en-US" sz="2330" dirty="0">
                <a:solidFill>
                  <a:srgbClr val="0A1618"/>
                </a:solidFill>
                <a:latin typeface="DejaVu Serif"/>
                <a:ea typeface="DejaVu Serif"/>
                <a:cs typeface="DejaVu Serif"/>
                <a:sym typeface="DejaVu Serif"/>
              </a:rPr>
              <a:t>α της στρατηγικής, ακόμα και όταν επικοινωνιακά μέσα αξιοποιούνται σωστά.</a:t>
            </a:r>
          </a:p>
          <a:p>
            <a:pPr marL="503049" lvl="1" indent="-251525" algn="l">
              <a:lnSpc>
                <a:spcPts val="2330"/>
              </a:lnSpc>
              <a:buFont typeface="Arial"/>
              <a:buChar char="•"/>
            </a:pPr>
            <a:r>
              <a:rPr lang="en-US" sz="2330" dirty="0" err="1">
                <a:solidFill>
                  <a:srgbClr val="0A1618"/>
                </a:solidFill>
                <a:latin typeface="DejaVu Serif"/>
                <a:ea typeface="DejaVu Serif"/>
                <a:cs typeface="DejaVu Serif"/>
                <a:sym typeface="DejaVu Serif"/>
              </a:rPr>
              <a:t>Γι</a:t>
            </a:r>
            <a:r>
              <a:rPr lang="en-US" sz="2330" dirty="0">
                <a:solidFill>
                  <a:srgbClr val="0A1618"/>
                </a:solidFill>
                <a:latin typeface="DejaVu Serif"/>
                <a:ea typeface="DejaVu Serif"/>
                <a:cs typeface="DejaVu Serif"/>
                <a:sym typeface="DejaVu Serif"/>
              </a:rPr>
              <a:t>α να επηρεαστούν θετικά οι καταναλωτές, απαιτείται διαφάνεια και ουσιαστική πληροφόρηση γύρω από:</a:t>
            </a:r>
          </a:p>
          <a:p>
            <a:pPr marL="1006098" lvl="2" indent="-335366" algn="l">
              <a:lnSpc>
                <a:spcPts val="2330"/>
              </a:lnSpc>
              <a:buFont typeface="Arial"/>
              <a:buChar char="⚬"/>
            </a:pPr>
            <a:r>
              <a:rPr lang="en-US" sz="2330" dirty="0" err="1">
                <a:solidFill>
                  <a:srgbClr val="0A1618"/>
                </a:solidFill>
                <a:latin typeface="DejaVu Serif"/>
                <a:ea typeface="DejaVu Serif"/>
                <a:cs typeface="DejaVu Serif"/>
                <a:sym typeface="DejaVu Serif"/>
              </a:rPr>
              <a:t>Συνθήκες</a:t>
            </a:r>
            <a:r>
              <a:rPr lang="en-US" sz="2330" dirty="0">
                <a:solidFill>
                  <a:srgbClr val="0A1618"/>
                </a:solidFill>
                <a:latin typeface="DejaVu Serif"/>
                <a:ea typeface="DejaVu Serif"/>
                <a:cs typeface="DejaVu Serif"/>
                <a:sym typeface="DejaVu Serif"/>
              </a:rPr>
              <a:t> παρα</a:t>
            </a:r>
            <a:r>
              <a:rPr lang="en-US" sz="2330" dirty="0" err="1">
                <a:solidFill>
                  <a:srgbClr val="0A1618"/>
                </a:solidFill>
                <a:latin typeface="DejaVu Serif"/>
                <a:ea typeface="DejaVu Serif"/>
                <a:cs typeface="DejaVu Serif"/>
                <a:sym typeface="DejaVu Serif"/>
              </a:rPr>
              <a:t>γωγής</a:t>
            </a:r>
            <a:r>
              <a:rPr lang="en-US" sz="2330" dirty="0">
                <a:solidFill>
                  <a:srgbClr val="0A1618"/>
                </a:solidFill>
                <a:latin typeface="DejaVu Serif"/>
                <a:ea typeface="DejaVu Serif"/>
                <a:cs typeface="DejaVu Serif"/>
                <a:sym typeface="DejaVu Serif"/>
              </a:rPr>
              <a:t> (50%)</a:t>
            </a:r>
          </a:p>
          <a:p>
            <a:pPr marL="1006098" lvl="2" indent="-335366" algn="l">
              <a:lnSpc>
                <a:spcPts val="2330"/>
              </a:lnSpc>
              <a:buFont typeface="Arial"/>
              <a:buChar char="⚬"/>
            </a:pPr>
            <a:r>
              <a:rPr lang="en-US" sz="2330" dirty="0" err="1">
                <a:solidFill>
                  <a:srgbClr val="0A1618"/>
                </a:solidFill>
                <a:latin typeface="DejaVu Serif"/>
                <a:ea typeface="DejaVu Serif"/>
                <a:cs typeface="DejaVu Serif"/>
                <a:sym typeface="DejaVu Serif"/>
              </a:rPr>
              <a:t>Οικολογικό</a:t>
            </a:r>
            <a:r>
              <a:rPr lang="en-US" sz="2330" dirty="0">
                <a:solidFill>
                  <a:srgbClr val="0A1618"/>
                </a:solidFill>
                <a:latin typeface="DejaVu Serif"/>
                <a:ea typeface="DejaVu Serif"/>
                <a:cs typeface="DejaVu Serif"/>
                <a:sym typeface="DejaVu Serif"/>
              </a:rPr>
              <a:t> απ</a:t>
            </a:r>
            <a:r>
              <a:rPr lang="en-US" sz="2330" dirty="0" err="1">
                <a:solidFill>
                  <a:srgbClr val="0A1618"/>
                </a:solidFill>
                <a:latin typeface="DejaVu Serif"/>
                <a:ea typeface="DejaVu Serif"/>
                <a:cs typeface="DejaVu Serif"/>
                <a:sym typeface="DejaVu Serif"/>
              </a:rPr>
              <a:t>οτύ</a:t>
            </a:r>
            <a:r>
              <a:rPr lang="en-US" sz="2330" dirty="0">
                <a:solidFill>
                  <a:srgbClr val="0A1618"/>
                </a:solidFill>
                <a:latin typeface="DejaVu Serif"/>
                <a:ea typeface="DejaVu Serif"/>
                <a:cs typeface="DejaVu Serif"/>
                <a:sym typeface="DejaVu Serif"/>
              </a:rPr>
              <a:t>πωμα (26,7%)</a:t>
            </a:r>
          </a:p>
          <a:p>
            <a:pPr marL="1006098" lvl="2" indent="-335366" algn="l">
              <a:lnSpc>
                <a:spcPts val="2330"/>
              </a:lnSpc>
              <a:buFont typeface="Arial"/>
              <a:buChar char="⚬"/>
            </a:pPr>
            <a:r>
              <a:rPr lang="en-US" sz="2330" dirty="0" err="1">
                <a:solidFill>
                  <a:srgbClr val="0A1618"/>
                </a:solidFill>
                <a:latin typeface="DejaVu Serif"/>
                <a:ea typeface="DejaVu Serif"/>
                <a:cs typeface="DejaVu Serif"/>
                <a:sym typeface="DejaVu Serif"/>
              </a:rPr>
              <a:t>Προέλευση</a:t>
            </a:r>
            <a:r>
              <a:rPr lang="en-US" sz="2330" dirty="0">
                <a:solidFill>
                  <a:srgbClr val="0A1618"/>
                </a:solidFill>
                <a:latin typeface="DejaVu Serif"/>
                <a:ea typeface="DejaVu Serif"/>
                <a:cs typeface="DejaVu Serif"/>
                <a:sym typeface="DejaVu Serif"/>
              </a:rPr>
              <a:t> </a:t>
            </a:r>
            <a:r>
              <a:rPr lang="en-US" sz="2330" dirty="0" err="1">
                <a:solidFill>
                  <a:srgbClr val="0A1618"/>
                </a:solidFill>
                <a:latin typeface="DejaVu Serif"/>
                <a:ea typeface="DejaVu Serif"/>
                <a:cs typeface="DejaVu Serif"/>
                <a:sym typeface="DejaVu Serif"/>
              </a:rPr>
              <a:t>υλικών</a:t>
            </a:r>
            <a:r>
              <a:rPr lang="en-US" sz="2330" dirty="0">
                <a:solidFill>
                  <a:srgbClr val="0A1618"/>
                </a:solidFill>
                <a:latin typeface="DejaVu Serif"/>
                <a:ea typeface="DejaVu Serif"/>
                <a:cs typeface="DejaVu Serif"/>
                <a:sym typeface="DejaVu Serif"/>
              </a:rPr>
              <a:t> (10%)</a:t>
            </a:r>
          </a:p>
          <a:p>
            <a:pPr algn="l">
              <a:lnSpc>
                <a:spcPts val="2330"/>
              </a:lnSpc>
            </a:pPr>
            <a:endParaRPr lang="en-US" sz="2330" dirty="0">
              <a:solidFill>
                <a:srgbClr val="0A1618"/>
              </a:solidFill>
              <a:latin typeface="DejaVu Serif"/>
              <a:ea typeface="DejaVu Serif"/>
              <a:cs typeface="DejaVu Serif"/>
              <a:sym typeface="DejaVu Serif"/>
            </a:endParaRPr>
          </a:p>
          <a:p>
            <a:pPr algn="l">
              <a:lnSpc>
                <a:spcPts val="2330"/>
              </a:lnSpc>
            </a:pPr>
            <a:endParaRPr lang="en-US" sz="2330" dirty="0">
              <a:solidFill>
                <a:srgbClr val="0A1618"/>
              </a:solidFill>
              <a:latin typeface="DejaVu Serif"/>
              <a:ea typeface="DejaVu Serif"/>
              <a:cs typeface="DejaVu Serif"/>
              <a:sym typeface="DejaVu Serif"/>
            </a:endParaRPr>
          </a:p>
        </p:txBody>
      </p:sp>
      <p:sp>
        <p:nvSpPr>
          <p:cNvPr id="3" name="Freeform 3"/>
          <p:cNvSpPr/>
          <p:nvPr/>
        </p:nvSpPr>
        <p:spPr>
          <a:xfrm rot="-10800000" flipH="1" flipV="1">
            <a:off x="-218892" y="7964519"/>
            <a:ext cx="18725784" cy="2587563"/>
          </a:xfrm>
          <a:custGeom>
            <a:avLst/>
            <a:gdLst/>
            <a:ahLst/>
            <a:cxnLst/>
            <a:rect l="l" t="t" r="r" b="b"/>
            <a:pathLst>
              <a:path w="18725784" h="2587563">
                <a:moveTo>
                  <a:pt x="18725784" y="2587562"/>
                </a:moveTo>
                <a:lnTo>
                  <a:pt x="0" y="2587562"/>
                </a:lnTo>
                <a:lnTo>
                  <a:pt x="0" y="0"/>
                </a:lnTo>
                <a:lnTo>
                  <a:pt x="18725784" y="0"/>
                </a:lnTo>
                <a:lnTo>
                  <a:pt x="18725784" y="2587562"/>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l-GR"/>
          </a:p>
        </p:txBody>
      </p:sp>
      <p:sp>
        <p:nvSpPr>
          <p:cNvPr id="4" name="Freeform 4"/>
          <p:cNvSpPr/>
          <p:nvPr/>
        </p:nvSpPr>
        <p:spPr>
          <a:xfrm rot="-10800000">
            <a:off x="-28575" y="-108740"/>
            <a:ext cx="18725784" cy="2587563"/>
          </a:xfrm>
          <a:custGeom>
            <a:avLst/>
            <a:gdLst/>
            <a:ahLst/>
            <a:cxnLst/>
            <a:rect l="l" t="t" r="r" b="b"/>
            <a:pathLst>
              <a:path w="18725784" h="2587563">
                <a:moveTo>
                  <a:pt x="0" y="0"/>
                </a:moveTo>
                <a:lnTo>
                  <a:pt x="18725784" y="0"/>
                </a:lnTo>
                <a:lnTo>
                  <a:pt x="18725784" y="2587563"/>
                </a:lnTo>
                <a:lnTo>
                  <a:pt x="0" y="258756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l-GR"/>
          </a:p>
        </p:txBody>
      </p:sp>
      <p:sp>
        <p:nvSpPr>
          <p:cNvPr id="5" name="TextBox 5"/>
          <p:cNvSpPr txBox="1"/>
          <p:nvPr/>
        </p:nvSpPr>
        <p:spPr>
          <a:xfrm>
            <a:off x="2818139" y="1432990"/>
            <a:ext cx="13417273" cy="1045833"/>
          </a:xfrm>
          <a:prstGeom prst="rect">
            <a:avLst/>
          </a:prstGeom>
        </p:spPr>
        <p:txBody>
          <a:bodyPr lIns="0" tIns="0" rIns="0" bIns="0" rtlCol="0" anchor="t">
            <a:spAutoFit/>
          </a:bodyPr>
          <a:lstStyle/>
          <a:p>
            <a:pPr algn="ctr">
              <a:lnSpc>
                <a:spcPts val="8400"/>
              </a:lnSpc>
            </a:pPr>
            <a:r>
              <a:rPr lang="en-US" sz="6000" b="1" dirty="0">
                <a:solidFill>
                  <a:srgbClr val="000000"/>
                </a:solidFill>
                <a:latin typeface="DejaVu Serif Bold"/>
                <a:ea typeface="DejaVu Serif Bold"/>
                <a:cs typeface="DejaVu Serif Bold"/>
                <a:sym typeface="DejaVu Serif Bold"/>
              </a:rPr>
              <a:t>ΕΡΜΗΝΕΙΑ ΑΠΟΤΕΛΕΣΜΑΤΩΝ</a:t>
            </a:r>
          </a:p>
        </p:txBody>
      </p:sp>
      <p:sp>
        <p:nvSpPr>
          <p:cNvPr id="6" name="TextBox 6"/>
          <p:cNvSpPr txBox="1"/>
          <p:nvPr/>
        </p:nvSpPr>
        <p:spPr>
          <a:xfrm>
            <a:off x="534998" y="3227312"/>
            <a:ext cx="15306795" cy="398778"/>
          </a:xfrm>
          <a:prstGeom prst="rect">
            <a:avLst/>
          </a:prstGeom>
        </p:spPr>
        <p:txBody>
          <a:bodyPr lIns="0" tIns="0" rIns="0" bIns="0" rtlCol="0" anchor="t">
            <a:spAutoFit/>
          </a:bodyPr>
          <a:lstStyle/>
          <a:p>
            <a:pPr algn="ctr">
              <a:lnSpc>
                <a:spcPts val="3220"/>
              </a:lnSpc>
            </a:pPr>
            <a:r>
              <a:rPr lang="en-US" sz="2300">
                <a:solidFill>
                  <a:srgbClr val="000000"/>
                </a:solidFill>
                <a:latin typeface="DejaVu Serif"/>
                <a:ea typeface="DejaVu Serif"/>
                <a:cs typeface="DejaVu Serif"/>
                <a:sym typeface="DejaVu Serif"/>
              </a:rPr>
              <a:t>3</a:t>
            </a:r>
            <a:r>
              <a:rPr lang="en-US" sz="2300" b="1">
                <a:solidFill>
                  <a:srgbClr val="000000"/>
                </a:solidFill>
                <a:latin typeface="DejaVu Serif Bold"/>
                <a:ea typeface="DejaVu Serif Bold"/>
                <a:cs typeface="DejaVu Serif Bold"/>
                <a:sym typeface="DejaVu Serif Bold"/>
              </a:rPr>
              <a:t>. Η επιρροή της στρατηγικής επικοινωνία της H&amp;M στις προτιμήσεις των καταναλωτών</a:t>
            </a:r>
          </a:p>
        </p:txBody>
      </p:sp>
      <p:sp>
        <p:nvSpPr>
          <p:cNvPr id="7" name="TextBox 7"/>
          <p:cNvSpPr txBox="1"/>
          <p:nvPr/>
        </p:nvSpPr>
        <p:spPr>
          <a:xfrm>
            <a:off x="534999" y="2232089"/>
            <a:ext cx="16552306" cy="862737"/>
          </a:xfrm>
          <a:prstGeom prst="rect">
            <a:avLst/>
          </a:prstGeom>
        </p:spPr>
        <p:txBody>
          <a:bodyPr wrap="square" lIns="0" tIns="0" rIns="0" bIns="0" rtlCol="0" anchor="t">
            <a:spAutoFit/>
          </a:bodyPr>
          <a:lstStyle/>
          <a:p>
            <a:pPr algn="ctr">
              <a:lnSpc>
                <a:spcPts val="7279"/>
              </a:lnSpc>
            </a:pPr>
            <a:r>
              <a:rPr lang="en-US" sz="5199" b="1" dirty="0" err="1">
                <a:solidFill>
                  <a:srgbClr val="0A1618"/>
                </a:solidFill>
                <a:latin typeface="DejaVu Serif Bold"/>
                <a:ea typeface="DejaVu Serif Bold"/>
                <a:cs typeface="DejaVu Serif Bold"/>
                <a:sym typeface="DejaVu Serif Bold"/>
              </a:rPr>
              <a:t>σύμφων</a:t>
            </a:r>
            <a:r>
              <a:rPr lang="en-US" sz="5199" b="1" dirty="0">
                <a:solidFill>
                  <a:srgbClr val="0A1618"/>
                </a:solidFill>
                <a:latin typeface="DejaVu Serif Bold"/>
                <a:ea typeface="DejaVu Serif Bold"/>
                <a:cs typeface="DejaVu Serif Bold"/>
                <a:sym typeface="DejaVu Serif Bold"/>
              </a:rPr>
              <a:t>α με τα ερευνητικά ερωτήματα</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638C80"/>
        </a:solidFill>
        <a:effectLst/>
      </p:bgPr>
    </p:bg>
    <p:spTree>
      <p:nvGrpSpPr>
        <p:cNvPr id="1" name=""/>
        <p:cNvGrpSpPr/>
        <p:nvPr/>
      </p:nvGrpSpPr>
      <p:grpSpPr>
        <a:xfrm>
          <a:off x="0" y="0"/>
          <a:ext cx="0" cy="0"/>
          <a:chOff x="0" y="0"/>
          <a:chExt cx="0" cy="0"/>
        </a:xfrm>
      </p:grpSpPr>
      <p:sp>
        <p:nvSpPr>
          <p:cNvPr id="2" name="Freeform 2"/>
          <p:cNvSpPr/>
          <p:nvPr/>
        </p:nvSpPr>
        <p:spPr>
          <a:xfrm rot="-5400000" flipH="1" flipV="1">
            <a:off x="-8248922" y="7663166"/>
            <a:ext cx="18725784" cy="2587563"/>
          </a:xfrm>
          <a:custGeom>
            <a:avLst/>
            <a:gdLst/>
            <a:ahLst/>
            <a:cxnLst/>
            <a:rect l="l" t="t" r="r" b="b"/>
            <a:pathLst>
              <a:path w="18725784" h="2587563">
                <a:moveTo>
                  <a:pt x="18725783" y="2587563"/>
                </a:moveTo>
                <a:lnTo>
                  <a:pt x="0" y="2587563"/>
                </a:lnTo>
                <a:lnTo>
                  <a:pt x="0" y="0"/>
                </a:lnTo>
                <a:lnTo>
                  <a:pt x="18725783" y="0"/>
                </a:lnTo>
                <a:lnTo>
                  <a:pt x="18725783" y="2587563"/>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l-GR"/>
          </a:p>
        </p:txBody>
      </p:sp>
      <p:sp>
        <p:nvSpPr>
          <p:cNvPr id="3" name="Freeform 3"/>
          <p:cNvSpPr/>
          <p:nvPr/>
        </p:nvSpPr>
        <p:spPr>
          <a:xfrm rot="-5400000" flipH="1">
            <a:off x="7954721" y="7691741"/>
            <a:ext cx="18725784" cy="2587563"/>
          </a:xfrm>
          <a:custGeom>
            <a:avLst/>
            <a:gdLst/>
            <a:ahLst/>
            <a:cxnLst/>
            <a:rect l="l" t="t" r="r" b="b"/>
            <a:pathLst>
              <a:path w="18725784" h="2587563">
                <a:moveTo>
                  <a:pt x="18725784" y="0"/>
                </a:moveTo>
                <a:lnTo>
                  <a:pt x="0" y="0"/>
                </a:lnTo>
                <a:lnTo>
                  <a:pt x="0" y="2587563"/>
                </a:lnTo>
                <a:lnTo>
                  <a:pt x="18725784" y="2587563"/>
                </a:lnTo>
                <a:lnTo>
                  <a:pt x="18725784"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l-GR"/>
          </a:p>
        </p:txBody>
      </p:sp>
      <p:sp>
        <p:nvSpPr>
          <p:cNvPr id="4" name="Freeform 4"/>
          <p:cNvSpPr/>
          <p:nvPr/>
        </p:nvSpPr>
        <p:spPr>
          <a:xfrm>
            <a:off x="11584054" y="7416267"/>
            <a:ext cx="3202567" cy="2401925"/>
          </a:xfrm>
          <a:custGeom>
            <a:avLst/>
            <a:gdLst/>
            <a:ahLst/>
            <a:cxnLst/>
            <a:rect l="l" t="t" r="r" b="b"/>
            <a:pathLst>
              <a:path w="3202567" h="2401925">
                <a:moveTo>
                  <a:pt x="0" y="0"/>
                </a:moveTo>
                <a:lnTo>
                  <a:pt x="3202567" y="0"/>
                </a:lnTo>
                <a:lnTo>
                  <a:pt x="3202567" y="2401926"/>
                </a:lnTo>
                <a:lnTo>
                  <a:pt x="0" y="2401926"/>
                </a:lnTo>
                <a:lnTo>
                  <a:pt x="0" y="0"/>
                </a:lnTo>
                <a:close/>
              </a:path>
            </a:pathLst>
          </a:custGeom>
          <a:blipFill>
            <a:blip r:embed="rId4"/>
            <a:stretch>
              <a:fillRect/>
            </a:stretch>
          </a:blipFill>
        </p:spPr>
        <p:txBody>
          <a:bodyPr/>
          <a:lstStyle/>
          <a:p>
            <a:endParaRPr lang="el-GR"/>
          </a:p>
        </p:txBody>
      </p:sp>
      <p:sp>
        <p:nvSpPr>
          <p:cNvPr id="5" name="Freeform 5"/>
          <p:cNvSpPr/>
          <p:nvPr/>
        </p:nvSpPr>
        <p:spPr>
          <a:xfrm>
            <a:off x="14471362" y="7126356"/>
            <a:ext cx="2236310" cy="2981747"/>
          </a:xfrm>
          <a:custGeom>
            <a:avLst/>
            <a:gdLst/>
            <a:ahLst/>
            <a:cxnLst/>
            <a:rect l="l" t="t" r="r" b="b"/>
            <a:pathLst>
              <a:path w="2236310" h="2981747">
                <a:moveTo>
                  <a:pt x="0" y="0"/>
                </a:moveTo>
                <a:lnTo>
                  <a:pt x="2236311" y="0"/>
                </a:lnTo>
                <a:lnTo>
                  <a:pt x="2236311" y="2981747"/>
                </a:lnTo>
                <a:lnTo>
                  <a:pt x="0" y="2981747"/>
                </a:lnTo>
                <a:lnTo>
                  <a:pt x="0" y="0"/>
                </a:lnTo>
                <a:close/>
              </a:path>
            </a:pathLst>
          </a:custGeom>
          <a:blipFill>
            <a:blip r:embed="rId5"/>
            <a:stretch>
              <a:fillRect/>
            </a:stretch>
          </a:blipFill>
        </p:spPr>
        <p:txBody>
          <a:bodyPr/>
          <a:lstStyle/>
          <a:p>
            <a:endParaRPr lang="el-GR"/>
          </a:p>
        </p:txBody>
      </p:sp>
      <p:sp>
        <p:nvSpPr>
          <p:cNvPr id="6" name="TextBox 6"/>
          <p:cNvSpPr txBox="1"/>
          <p:nvPr/>
        </p:nvSpPr>
        <p:spPr>
          <a:xfrm>
            <a:off x="3033411" y="895019"/>
            <a:ext cx="12556106" cy="1586874"/>
          </a:xfrm>
          <a:prstGeom prst="rect">
            <a:avLst/>
          </a:prstGeom>
        </p:spPr>
        <p:txBody>
          <a:bodyPr lIns="0" tIns="0" rIns="0" bIns="0" rtlCol="0" anchor="t">
            <a:spAutoFit/>
          </a:bodyPr>
          <a:lstStyle/>
          <a:p>
            <a:pPr algn="ctr">
              <a:lnSpc>
                <a:spcPts val="6000"/>
              </a:lnSpc>
            </a:pPr>
            <a:r>
              <a:rPr lang="en-US" sz="6000" b="1">
                <a:solidFill>
                  <a:srgbClr val="F4F0D9"/>
                </a:solidFill>
                <a:latin typeface="DejaVu Serif Bold"/>
                <a:ea typeface="DejaVu Serif Bold"/>
                <a:cs typeface="DejaVu Serif Bold"/>
                <a:sym typeface="DejaVu Serif Bold"/>
              </a:rPr>
              <a:t>ΣΥΜΠΕΡΑΣΜΑΤΑ &amp; ΠΡΟΤΑΣΕΙΣ</a:t>
            </a:r>
          </a:p>
        </p:txBody>
      </p:sp>
      <p:sp>
        <p:nvSpPr>
          <p:cNvPr id="7" name="TextBox 7"/>
          <p:cNvSpPr txBox="1"/>
          <p:nvPr/>
        </p:nvSpPr>
        <p:spPr>
          <a:xfrm>
            <a:off x="1113969" y="2700303"/>
            <a:ext cx="15589518" cy="5457776"/>
          </a:xfrm>
          <a:prstGeom prst="rect">
            <a:avLst/>
          </a:prstGeom>
        </p:spPr>
        <p:txBody>
          <a:bodyPr lIns="0" tIns="0" rIns="0" bIns="0" rtlCol="0" anchor="t">
            <a:spAutoFit/>
          </a:bodyPr>
          <a:lstStyle/>
          <a:p>
            <a:pPr marL="248287" lvl="1" algn="l">
              <a:lnSpc>
                <a:spcPts val="3220"/>
              </a:lnSpc>
            </a:pPr>
            <a:r>
              <a:rPr lang="en-US" sz="2300" dirty="0">
                <a:solidFill>
                  <a:srgbClr val="F4F0D9"/>
                </a:solidFill>
                <a:latin typeface="DejaVu Serif"/>
                <a:ea typeface="DejaVu Serif"/>
                <a:cs typeface="DejaVu Serif"/>
                <a:sym typeface="DejaVu Serif"/>
              </a:rPr>
              <a:t>Η </a:t>
            </a:r>
            <a:r>
              <a:rPr lang="en-US" sz="2300" dirty="0" err="1">
                <a:solidFill>
                  <a:srgbClr val="F4F0D9"/>
                </a:solidFill>
                <a:latin typeface="DejaVu Serif"/>
                <a:ea typeface="DejaVu Serif"/>
                <a:cs typeface="DejaVu Serif"/>
                <a:sym typeface="DejaVu Serif"/>
              </a:rPr>
              <a:t>εργ</a:t>
            </a:r>
            <a:r>
              <a:rPr lang="en-US" sz="2300" dirty="0">
                <a:solidFill>
                  <a:srgbClr val="F4F0D9"/>
                </a:solidFill>
                <a:latin typeface="DejaVu Serif"/>
                <a:ea typeface="DejaVu Serif"/>
                <a:cs typeface="DejaVu Serif"/>
                <a:sym typeface="DejaVu Serif"/>
              </a:rPr>
              <a:t>ασία μελέτησε τη στρατηγική επικοινωνίας της H&amp;M γύρω από τη βιωσιμότητα, στο πλαίσιο του θεσμικού πλαισίου της βιώσιμης ανάπτυξης και των Στόχων του ΟΗΕ (Agenda 2030).</a:t>
            </a:r>
          </a:p>
          <a:p>
            <a:pPr marL="496575" lvl="1" indent="-248288" algn="l">
              <a:lnSpc>
                <a:spcPts val="3220"/>
              </a:lnSpc>
              <a:buFont typeface="Arial"/>
              <a:buChar char="•"/>
            </a:pPr>
            <a:r>
              <a:rPr lang="en-US" sz="2300" dirty="0" err="1">
                <a:solidFill>
                  <a:srgbClr val="F4F0D9"/>
                </a:solidFill>
                <a:latin typeface="DejaVu Serif"/>
                <a:ea typeface="DejaVu Serif"/>
                <a:cs typeface="DejaVu Serif"/>
                <a:sym typeface="DejaVu Serif"/>
              </a:rPr>
              <a:t>Δι</a:t>
            </a:r>
            <a:r>
              <a:rPr lang="en-US" sz="2300" dirty="0">
                <a:solidFill>
                  <a:srgbClr val="F4F0D9"/>
                </a:solidFill>
                <a:latin typeface="DejaVu Serif"/>
                <a:ea typeface="DejaVu Serif"/>
                <a:cs typeface="DejaVu Serif"/>
                <a:sym typeface="DejaVu Serif"/>
              </a:rPr>
              <a:t>απιστώθηκε χαμηλή ενημέρωση των καταναλωτών για την έννοια της βιωσιμότητας και το θεσμικό της πλαίσιο, γεγονός που αναδεικνύει την ανάγκη για ενίσχυση της ενημέρωσης από θεσμικούς φορείς.</a:t>
            </a:r>
          </a:p>
          <a:p>
            <a:pPr marL="496575" lvl="1" indent="-248288" algn="l">
              <a:lnSpc>
                <a:spcPts val="3220"/>
              </a:lnSpc>
              <a:buFont typeface="Arial"/>
              <a:buChar char="•"/>
            </a:pPr>
            <a:r>
              <a:rPr lang="en-US" sz="2300" dirty="0" err="1">
                <a:solidFill>
                  <a:srgbClr val="F4F0D9"/>
                </a:solidFill>
                <a:latin typeface="DejaVu Serif"/>
                <a:ea typeface="DejaVu Serif"/>
                <a:cs typeface="DejaVu Serif"/>
                <a:sym typeface="DejaVu Serif"/>
              </a:rPr>
              <a:t>Αν</a:t>
            </a:r>
            <a:r>
              <a:rPr lang="en-US" sz="2300" dirty="0">
                <a:solidFill>
                  <a:srgbClr val="F4F0D9"/>
                </a:solidFill>
                <a:latin typeface="DejaVu Serif"/>
                <a:ea typeface="DejaVu Serif"/>
                <a:cs typeface="DejaVu Serif"/>
                <a:sym typeface="DejaVu Serif"/>
              </a:rPr>
              <a:t> και η H&amp;M </a:t>
            </a:r>
            <a:r>
              <a:rPr lang="en-US" sz="2300" dirty="0" err="1">
                <a:solidFill>
                  <a:srgbClr val="F4F0D9"/>
                </a:solidFill>
                <a:latin typeface="DejaVu Serif"/>
                <a:ea typeface="DejaVu Serif"/>
                <a:cs typeface="DejaVu Serif"/>
                <a:sym typeface="DejaVu Serif"/>
              </a:rPr>
              <a:t>έχει</a:t>
            </a:r>
            <a:r>
              <a:rPr lang="en-US" sz="2300" dirty="0">
                <a:solidFill>
                  <a:srgbClr val="F4F0D9"/>
                </a:solidFill>
                <a:latin typeface="DejaVu Serif"/>
                <a:ea typeface="DejaVu Serif"/>
                <a:cs typeface="DejaVu Serif"/>
                <a:sym typeface="DejaVu Serif"/>
              </a:rPr>
              <a:t> </a:t>
            </a:r>
            <a:r>
              <a:rPr lang="en-US" sz="2300" dirty="0" err="1">
                <a:solidFill>
                  <a:srgbClr val="F4F0D9"/>
                </a:solidFill>
                <a:latin typeface="DejaVu Serif"/>
                <a:ea typeface="DejaVu Serif"/>
                <a:cs typeface="DejaVu Serif"/>
                <a:sym typeface="DejaVu Serif"/>
              </a:rPr>
              <a:t>εντάξει</a:t>
            </a:r>
            <a:r>
              <a:rPr lang="en-US" sz="2300" dirty="0">
                <a:solidFill>
                  <a:srgbClr val="F4F0D9"/>
                </a:solidFill>
                <a:latin typeface="DejaVu Serif"/>
                <a:ea typeface="DejaVu Serif"/>
                <a:cs typeface="DejaVu Serif"/>
                <a:sym typeface="DejaVu Serif"/>
              </a:rPr>
              <a:t> </a:t>
            </a:r>
            <a:r>
              <a:rPr lang="en-US" sz="2300" dirty="0" err="1">
                <a:solidFill>
                  <a:srgbClr val="F4F0D9"/>
                </a:solidFill>
                <a:latin typeface="DejaVu Serif"/>
                <a:ea typeface="DejaVu Serif"/>
                <a:cs typeface="DejaVu Serif"/>
                <a:sym typeface="DejaVu Serif"/>
              </a:rPr>
              <a:t>στρ</a:t>
            </a:r>
            <a:r>
              <a:rPr lang="en-US" sz="2300" dirty="0">
                <a:solidFill>
                  <a:srgbClr val="F4F0D9"/>
                </a:solidFill>
                <a:latin typeface="DejaVu Serif"/>
                <a:ea typeface="DejaVu Serif"/>
                <a:cs typeface="DejaVu Serif"/>
                <a:sym typeface="DejaVu Serif"/>
              </a:rPr>
              <a:t>ατηγικές βιωσιμότητας στην επικοινωνία της, η πλειοψηφία των καταναλωτών τις αντιλαμβάνεται ως εργαλείο marketing και όχι ως πραγματική δέσμευση.</a:t>
            </a:r>
          </a:p>
          <a:p>
            <a:pPr marL="496575" lvl="1" indent="-248288" algn="l">
              <a:lnSpc>
                <a:spcPts val="3220"/>
              </a:lnSpc>
              <a:buFont typeface="Arial"/>
              <a:buChar char="•"/>
            </a:pPr>
            <a:r>
              <a:rPr lang="en-US" sz="2300" dirty="0">
                <a:solidFill>
                  <a:srgbClr val="F4F0D9"/>
                </a:solidFill>
                <a:latin typeface="DejaVu Serif"/>
                <a:ea typeface="DejaVu Serif"/>
                <a:cs typeface="DejaVu Serif"/>
                <a:sym typeface="DejaVu Serif"/>
              </a:rPr>
              <a:t>Η </a:t>
            </a:r>
            <a:r>
              <a:rPr lang="en-US" sz="2300" dirty="0" err="1">
                <a:solidFill>
                  <a:srgbClr val="F4F0D9"/>
                </a:solidFill>
                <a:latin typeface="DejaVu Serif"/>
                <a:ea typeface="DejaVu Serif"/>
                <a:cs typeface="DejaVu Serif"/>
                <a:sym typeface="DejaVu Serif"/>
              </a:rPr>
              <a:t>στρ</a:t>
            </a:r>
            <a:r>
              <a:rPr lang="en-US" sz="2300" dirty="0">
                <a:solidFill>
                  <a:srgbClr val="F4F0D9"/>
                </a:solidFill>
                <a:latin typeface="DejaVu Serif"/>
                <a:ea typeface="DejaVu Serif"/>
                <a:cs typeface="DejaVu Serif"/>
                <a:sym typeface="DejaVu Serif"/>
              </a:rPr>
              <a:t>ατηγική επικοινωνίας της εταιρείας δεν καταφέρνει να επηρεάσει θετικά τις προτιμήσεις των καταναλωτών, οι οποίοι παραμένουν ουδέτεροι ή δύσπιστοι απέναντι στην εταιρεία.</a:t>
            </a:r>
          </a:p>
          <a:p>
            <a:pPr marL="496575" lvl="1" indent="-248288" algn="l">
              <a:lnSpc>
                <a:spcPts val="3220"/>
              </a:lnSpc>
              <a:buFont typeface="Arial"/>
              <a:buChar char="•"/>
            </a:pPr>
            <a:r>
              <a:rPr lang="en-US" sz="2300" dirty="0" err="1">
                <a:solidFill>
                  <a:srgbClr val="F4F0D9"/>
                </a:solidFill>
                <a:latin typeface="DejaVu Serif"/>
                <a:ea typeface="DejaVu Serif"/>
                <a:cs typeface="DejaVu Serif"/>
                <a:sym typeface="DejaVu Serif"/>
              </a:rPr>
              <a:t>Γι</a:t>
            </a:r>
            <a:r>
              <a:rPr lang="en-US" sz="2300" dirty="0">
                <a:solidFill>
                  <a:srgbClr val="F4F0D9"/>
                </a:solidFill>
                <a:latin typeface="DejaVu Serif"/>
                <a:ea typeface="DejaVu Serif"/>
                <a:cs typeface="DejaVu Serif"/>
                <a:sym typeface="DejaVu Serif"/>
              </a:rPr>
              <a:t>α </a:t>
            </a:r>
            <a:r>
              <a:rPr lang="en-US" sz="2300" b="1" dirty="0">
                <a:solidFill>
                  <a:srgbClr val="F4F0D9"/>
                </a:solidFill>
                <a:latin typeface="DejaVu Serif"/>
                <a:ea typeface="DejaVu Serif"/>
                <a:cs typeface="DejaVu Serif"/>
                <a:sym typeface="DejaVu Serif"/>
              </a:rPr>
              <a:t>μελλοντική έρευνα </a:t>
            </a:r>
            <a:r>
              <a:rPr lang="en-US" sz="2300" dirty="0">
                <a:solidFill>
                  <a:srgbClr val="F4F0D9"/>
                </a:solidFill>
                <a:latin typeface="DejaVu Serif"/>
                <a:ea typeface="DejaVu Serif"/>
                <a:cs typeface="DejaVu Serif"/>
                <a:sym typeface="DejaVu Serif"/>
              </a:rPr>
              <a:t>προτείνεται η διερεύνηση της στρατηγικής βιωσιμότητας "εκ των έσω", μέσω συνεντεύξεων με στελέχη της εταιρείας, ώστε να εξεταστεί η εφαρμογή και η ουσία των πολιτικών από την πλευρά των ίδιων των υπευθύνων.</a:t>
            </a:r>
          </a:p>
          <a:p>
            <a:pPr algn="ctr">
              <a:lnSpc>
                <a:spcPts val="4759"/>
              </a:lnSpc>
            </a:pPr>
            <a:endParaRPr lang="en-US" sz="2300" dirty="0">
              <a:solidFill>
                <a:srgbClr val="F4F0D9"/>
              </a:solidFill>
              <a:latin typeface="DejaVu Serif"/>
              <a:ea typeface="DejaVu Serif"/>
              <a:cs typeface="DejaVu Serif"/>
              <a:sym typeface="DejaVu Serif"/>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4F0D9"/>
        </a:solidFill>
        <a:effectLst/>
      </p:bgPr>
    </p:bg>
    <p:spTree>
      <p:nvGrpSpPr>
        <p:cNvPr id="1" name=""/>
        <p:cNvGrpSpPr/>
        <p:nvPr/>
      </p:nvGrpSpPr>
      <p:grpSpPr>
        <a:xfrm>
          <a:off x="0" y="0"/>
          <a:ext cx="0" cy="0"/>
          <a:chOff x="0" y="0"/>
          <a:chExt cx="0" cy="0"/>
        </a:xfrm>
      </p:grpSpPr>
      <p:sp>
        <p:nvSpPr>
          <p:cNvPr id="2" name="Freeform 2"/>
          <p:cNvSpPr/>
          <p:nvPr/>
        </p:nvSpPr>
        <p:spPr>
          <a:xfrm rot="-5400000">
            <a:off x="11927907" y="2350236"/>
            <a:ext cx="10552081" cy="5851609"/>
          </a:xfrm>
          <a:custGeom>
            <a:avLst/>
            <a:gdLst/>
            <a:ahLst/>
            <a:cxnLst/>
            <a:rect l="l" t="t" r="r" b="b"/>
            <a:pathLst>
              <a:path w="10552081" h="5851609">
                <a:moveTo>
                  <a:pt x="0" y="0"/>
                </a:moveTo>
                <a:lnTo>
                  <a:pt x="10552082" y="0"/>
                </a:lnTo>
                <a:lnTo>
                  <a:pt x="10552082" y="5851609"/>
                </a:lnTo>
                <a:lnTo>
                  <a:pt x="0" y="585160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l-GR"/>
          </a:p>
        </p:txBody>
      </p:sp>
      <p:sp>
        <p:nvSpPr>
          <p:cNvPr id="3" name="Freeform 3"/>
          <p:cNvSpPr/>
          <p:nvPr/>
        </p:nvSpPr>
        <p:spPr>
          <a:xfrm flipH="1">
            <a:off x="45543" y="7964519"/>
            <a:ext cx="18725784" cy="2587563"/>
          </a:xfrm>
          <a:custGeom>
            <a:avLst/>
            <a:gdLst/>
            <a:ahLst/>
            <a:cxnLst/>
            <a:rect l="l" t="t" r="r" b="b"/>
            <a:pathLst>
              <a:path w="18725784" h="2587563">
                <a:moveTo>
                  <a:pt x="18725784" y="0"/>
                </a:moveTo>
                <a:lnTo>
                  <a:pt x="0" y="0"/>
                </a:lnTo>
                <a:lnTo>
                  <a:pt x="0" y="2587562"/>
                </a:lnTo>
                <a:lnTo>
                  <a:pt x="18725784" y="2587562"/>
                </a:lnTo>
                <a:lnTo>
                  <a:pt x="18725784"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l-GR"/>
          </a:p>
        </p:txBody>
      </p:sp>
      <p:sp>
        <p:nvSpPr>
          <p:cNvPr id="4" name="TextBox 4"/>
          <p:cNvSpPr txBox="1"/>
          <p:nvPr/>
        </p:nvSpPr>
        <p:spPr>
          <a:xfrm>
            <a:off x="5531377" y="2736145"/>
            <a:ext cx="7225245" cy="1355725"/>
          </a:xfrm>
          <a:prstGeom prst="rect">
            <a:avLst/>
          </a:prstGeom>
        </p:spPr>
        <p:txBody>
          <a:bodyPr lIns="0" tIns="0" rIns="0" bIns="0" rtlCol="0" anchor="t">
            <a:spAutoFit/>
          </a:bodyPr>
          <a:lstStyle/>
          <a:p>
            <a:pPr algn="ctr">
              <a:lnSpc>
                <a:spcPts val="3500"/>
              </a:lnSpc>
            </a:pPr>
            <a:r>
              <a:rPr lang="en-US" sz="3500">
                <a:solidFill>
                  <a:srgbClr val="0A1618"/>
                </a:solidFill>
                <a:latin typeface="DejaVu Serif"/>
                <a:ea typeface="DejaVu Serif"/>
                <a:cs typeface="DejaVu Serif"/>
                <a:sym typeface="DejaVu Serif"/>
              </a:rPr>
              <a:t>Εθνικό και Καποδιστριακό Πανεπιστήμιο Αθηνών | Ιούλιος 2025</a:t>
            </a:r>
          </a:p>
        </p:txBody>
      </p:sp>
      <p:sp>
        <p:nvSpPr>
          <p:cNvPr id="5" name="TextBox 5"/>
          <p:cNvSpPr txBox="1"/>
          <p:nvPr/>
        </p:nvSpPr>
        <p:spPr>
          <a:xfrm>
            <a:off x="2952748" y="4413445"/>
            <a:ext cx="12382504" cy="2168082"/>
          </a:xfrm>
          <a:prstGeom prst="rect">
            <a:avLst/>
          </a:prstGeom>
        </p:spPr>
        <p:txBody>
          <a:bodyPr lIns="0" tIns="0" rIns="0" bIns="0" rtlCol="0" anchor="t">
            <a:spAutoFit/>
          </a:bodyPr>
          <a:lstStyle/>
          <a:p>
            <a:pPr algn="ctr">
              <a:lnSpc>
                <a:spcPts val="8257"/>
              </a:lnSpc>
            </a:pPr>
            <a:r>
              <a:rPr lang="en-US" sz="8257" b="1">
                <a:solidFill>
                  <a:srgbClr val="0A1618"/>
                </a:solidFill>
                <a:latin typeface="DejaVu Serif Bold"/>
                <a:ea typeface="DejaVu Serif Bold"/>
                <a:cs typeface="DejaVu Serif Bold"/>
                <a:sym typeface="DejaVu Serif Bold"/>
              </a:rPr>
              <a:t>Σας ευχαριστώ για τον χρόνο σας!</a:t>
            </a:r>
          </a:p>
        </p:txBody>
      </p:sp>
      <p:sp>
        <p:nvSpPr>
          <p:cNvPr id="6" name="TextBox 6"/>
          <p:cNvSpPr txBox="1"/>
          <p:nvPr/>
        </p:nvSpPr>
        <p:spPr>
          <a:xfrm>
            <a:off x="4910122" y="7396194"/>
            <a:ext cx="8467756" cy="351791"/>
          </a:xfrm>
          <a:prstGeom prst="rect">
            <a:avLst/>
          </a:prstGeom>
        </p:spPr>
        <p:txBody>
          <a:bodyPr lIns="0" tIns="0" rIns="0" bIns="0" rtlCol="0" anchor="t">
            <a:spAutoFit/>
          </a:bodyPr>
          <a:lstStyle/>
          <a:p>
            <a:pPr algn="ctr">
              <a:lnSpc>
                <a:spcPts val="2600"/>
              </a:lnSpc>
            </a:pPr>
            <a:r>
              <a:rPr lang="en-US" sz="2600">
                <a:solidFill>
                  <a:srgbClr val="0A1618"/>
                </a:solidFill>
                <a:latin typeface="DejaVu Serif"/>
                <a:ea typeface="DejaVu Serif"/>
                <a:cs typeface="DejaVu Serif"/>
                <a:sym typeface="DejaVu Serif"/>
              </a:rPr>
              <a:t>Φοιτήτρια: Πάνου Βάια - Ευαγγελία</a:t>
            </a:r>
          </a:p>
        </p:txBody>
      </p:sp>
      <p:sp>
        <p:nvSpPr>
          <p:cNvPr id="7" name="Freeform 7"/>
          <p:cNvSpPr/>
          <p:nvPr/>
        </p:nvSpPr>
        <p:spPr>
          <a:xfrm rot="-5400000" flipV="1">
            <a:off x="-4565264" y="2414936"/>
            <a:ext cx="10842572" cy="6012699"/>
          </a:xfrm>
          <a:custGeom>
            <a:avLst/>
            <a:gdLst/>
            <a:ahLst/>
            <a:cxnLst/>
            <a:rect l="l" t="t" r="r" b="b"/>
            <a:pathLst>
              <a:path w="10842572" h="6012699">
                <a:moveTo>
                  <a:pt x="0" y="6012699"/>
                </a:moveTo>
                <a:lnTo>
                  <a:pt x="10842572" y="6012699"/>
                </a:lnTo>
                <a:lnTo>
                  <a:pt x="10842572" y="0"/>
                </a:lnTo>
                <a:lnTo>
                  <a:pt x="0" y="0"/>
                </a:lnTo>
                <a:lnTo>
                  <a:pt x="0" y="6012699"/>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l-G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4F0D9"/>
        </a:solidFill>
        <a:effectLst/>
      </p:bgPr>
    </p:bg>
    <p:spTree>
      <p:nvGrpSpPr>
        <p:cNvPr id="1" name=""/>
        <p:cNvGrpSpPr/>
        <p:nvPr/>
      </p:nvGrpSpPr>
      <p:grpSpPr>
        <a:xfrm>
          <a:off x="0" y="0"/>
          <a:ext cx="0" cy="0"/>
          <a:chOff x="0" y="0"/>
          <a:chExt cx="0" cy="0"/>
        </a:xfrm>
      </p:grpSpPr>
      <p:sp>
        <p:nvSpPr>
          <p:cNvPr id="2" name="Freeform 2"/>
          <p:cNvSpPr/>
          <p:nvPr/>
        </p:nvSpPr>
        <p:spPr>
          <a:xfrm rot="-10800000" flipH="1" flipV="1">
            <a:off x="0" y="7724400"/>
            <a:ext cx="18725784" cy="2587563"/>
          </a:xfrm>
          <a:custGeom>
            <a:avLst/>
            <a:gdLst/>
            <a:ahLst/>
            <a:cxnLst/>
            <a:rect l="l" t="t" r="r" b="b"/>
            <a:pathLst>
              <a:path w="18725784" h="2587563">
                <a:moveTo>
                  <a:pt x="18725784" y="2587563"/>
                </a:moveTo>
                <a:lnTo>
                  <a:pt x="0" y="2587563"/>
                </a:lnTo>
                <a:lnTo>
                  <a:pt x="0" y="0"/>
                </a:lnTo>
                <a:lnTo>
                  <a:pt x="18725784" y="0"/>
                </a:lnTo>
                <a:lnTo>
                  <a:pt x="18725784" y="2587563"/>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l-GR"/>
          </a:p>
        </p:txBody>
      </p:sp>
      <p:sp>
        <p:nvSpPr>
          <p:cNvPr id="3" name="Freeform 3"/>
          <p:cNvSpPr/>
          <p:nvPr/>
        </p:nvSpPr>
        <p:spPr>
          <a:xfrm rot="-10800000">
            <a:off x="-28575" y="-76200"/>
            <a:ext cx="18725784" cy="2587563"/>
          </a:xfrm>
          <a:custGeom>
            <a:avLst/>
            <a:gdLst/>
            <a:ahLst/>
            <a:cxnLst/>
            <a:rect l="l" t="t" r="r" b="b"/>
            <a:pathLst>
              <a:path w="18725784" h="2587563">
                <a:moveTo>
                  <a:pt x="0" y="0"/>
                </a:moveTo>
                <a:lnTo>
                  <a:pt x="18725784" y="0"/>
                </a:lnTo>
                <a:lnTo>
                  <a:pt x="18725784" y="2587563"/>
                </a:lnTo>
                <a:lnTo>
                  <a:pt x="0" y="258756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l-GR"/>
          </a:p>
        </p:txBody>
      </p:sp>
      <p:grpSp>
        <p:nvGrpSpPr>
          <p:cNvPr id="4" name="Group 4"/>
          <p:cNvGrpSpPr/>
          <p:nvPr/>
        </p:nvGrpSpPr>
        <p:grpSpPr>
          <a:xfrm>
            <a:off x="10969947" y="3575337"/>
            <a:ext cx="1080741" cy="4315116"/>
            <a:chOff x="0" y="0"/>
            <a:chExt cx="284639" cy="1136491"/>
          </a:xfrm>
        </p:grpSpPr>
        <p:sp>
          <p:nvSpPr>
            <p:cNvPr id="5" name="Freeform 5"/>
            <p:cNvSpPr/>
            <p:nvPr/>
          </p:nvSpPr>
          <p:spPr>
            <a:xfrm>
              <a:off x="0" y="0"/>
              <a:ext cx="284639" cy="1136491"/>
            </a:xfrm>
            <a:custGeom>
              <a:avLst/>
              <a:gdLst/>
              <a:ahLst/>
              <a:cxnLst/>
              <a:rect l="l" t="t" r="r" b="b"/>
              <a:pathLst>
                <a:path w="284639" h="1136491">
                  <a:moveTo>
                    <a:pt x="121780" y="0"/>
                  </a:moveTo>
                  <a:lnTo>
                    <a:pt x="162859" y="0"/>
                  </a:lnTo>
                  <a:cubicBezTo>
                    <a:pt x="230117" y="0"/>
                    <a:pt x="284639" y="54523"/>
                    <a:pt x="284639" y="121780"/>
                  </a:cubicBezTo>
                  <a:lnTo>
                    <a:pt x="284639" y="1014711"/>
                  </a:lnTo>
                  <a:cubicBezTo>
                    <a:pt x="284639" y="1081969"/>
                    <a:pt x="230117" y="1136491"/>
                    <a:pt x="162859" y="1136491"/>
                  </a:cubicBezTo>
                  <a:lnTo>
                    <a:pt x="121780" y="1136491"/>
                  </a:lnTo>
                  <a:cubicBezTo>
                    <a:pt x="54523" y="1136491"/>
                    <a:pt x="0" y="1081969"/>
                    <a:pt x="0" y="1014711"/>
                  </a:cubicBezTo>
                  <a:lnTo>
                    <a:pt x="0" y="121780"/>
                  </a:lnTo>
                  <a:cubicBezTo>
                    <a:pt x="0" y="54523"/>
                    <a:pt x="54523" y="0"/>
                    <a:pt x="121780" y="0"/>
                  </a:cubicBezTo>
                  <a:close/>
                </a:path>
              </a:pathLst>
            </a:custGeom>
            <a:solidFill>
              <a:srgbClr val="0A1618"/>
            </a:solidFill>
          </p:spPr>
          <p:txBody>
            <a:bodyPr/>
            <a:lstStyle/>
            <a:p>
              <a:endParaRPr lang="el-GR"/>
            </a:p>
          </p:txBody>
        </p:sp>
        <p:sp>
          <p:nvSpPr>
            <p:cNvPr id="6" name="TextBox 6"/>
            <p:cNvSpPr txBox="1"/>
            <p:nvPr/>
          </p:nvSpPr>
          <p:spPr>
            <a:xfrm>
              <a:off x="0" y="19050"/>
              <a:ext cx="284639" cy="1117441"/>
            </a:xfrm>
            <a:prstGeom prst="rect">
              <a:avLst/>
            </a:prstGeom>
          </p:spPr>
          <p:txBody>
            <a:bodyPr lIns="50800" tIns="50800" rIns="50800" bIns="50800" rtlCol="0" anchor="ctr"/>
            <a:lstStyle/>
            <a:p>
              <a:pPr algn="ctr">
                <a:lnSpc>
                  <a:spcPts val="2000"/>
                </a:lnSpc>
              </a:pPr>
              <a:endParaRPr/>
            </a:p>
          </p:txBody>
        </p:sp>
      </p:grpSp>
      <p:grpSp>
        <p:nvGrpSpPr>
          <p:cNvPr id="7" name="Group 7"/>
          <p:cNvGrpSpPr/>
          <p:nvPr/>
        </p:nvGrpSpPr>
        <p:grpSpPr>
          <a:xfrm>
            <a:off x="2431452" y="3575337"/>
            <a:ext cx="1080741" cy="4494010"/>
            <a:chOff x="0" y="0"/>
            <a:chExt cx="284639" cy="1183608"/>
          </a:xfrm>
        </p:grpSpPr>
        <p:sp>
          <p:nvSpPr>
            <p:cNvPr id="8" name="Freeform 8"/>
            <p:cNvSpPr/>
            <p:nvPr/>
          </p:nvSpPr>
          <p:spPr>
            <a:xfrm>
              <a:off x="0" y="0"/>
              <a:ext cx="284639" cy="1183608"/>
            </a:xfrm>
            <a:custGeom>
              <a:avLst/>
              <a:gdLst/>
              <a:ahLst/>
              <a:cxnLst/>
              <a:rect l="l" t="t" r="r" b="b"/>
              <a:pathLst>
                <a:path w="284639" h="1183608">
                  <a:moveTo>
                    <a:pt x="121780" y="0"/>
                  </a:moveTo>
                  <a:lnTo>
                    <a:pt x="162859" y="0"/>
                  </a:lnTo>
                  <a:cubicBezTo>
                    <a:pt x="230117" y="0"/>
                    <a:pt x="284639" y="54523"/>
                    <a:pt x="284639" y="121780"/>
                  </a:cubicBezTo>
                  <a:lnTo>
                    <a:pt x="284639" y="1061827"/>
                  </a:lnTo>
                  <a:cubicBezTo>
                    <a:pt x="284639" y="1129085"/>
                    <a:pt x="230117" y="1183608"/>
                    <a:pt x="162859" y="1183608"/>
                  </a:cubicBezTo>
                  <a:lnTo>
                    <a:pt x="121780" y="1183608"/>
                  </a:lnTo>
                  <a:cubicBezTo>
                    <a:pt x="54523" y="1183608"/>
                    <a:pt x="0" y="1129085"/>
                    <a:pt x="0" y="1061827"/>
                  </a:cubicBezTo>
                  <a:lnTo>
                    <a:pt x="0" y="121780"/>
                  </a:lnTo>
                  <a:cubicBezTo>
                    <a:pt x="0" y="54523"/>
                    <a:pt x="54523" y="0"/>
                    <a:pt x="121780" y="0"/>
                  </a:cubicBezTo>
                  <a:close/>
                </a:path>
              </a:pathLst>
            </a:custGeom>
            <a:solidFill>
              <a:srgbClr val="0A1618"/>
            </a:solidFill>
          </p:spPr>
          <p:txBody>
            <a:bodyPr/>
            <a:lstStyle/>
            <a:p>
              <a:endParaRPr lang="el-GR"/>
            </a:p>
          </p:txBody>
        </p:sp>
        <p:sp>
          <p:nvSpPr>
            <p:cNvPr id="9" name="TextBox 9"/>
            <p:cNvSpPr txBox="1"/>
            <p:nvPr/>
          </p:nvSpPr>
          <p:spPr>
            <a:xfrm>
              <a:off x="0" y="19050"/>
              <a:ext cx="284639" cy="1164558"/>
            </a:xfrm>
            <a:prstGeom prst="rect">
              <a:avLst/>
            </a:prstGeom>
          </p:spPr>
          <p:txBody>
            <a:bodyPr lIns="50800" tIns="50800" rIns="50800" bIns="50800" rtlCol="0" anchor="ctr"/>
            <a:lstStyle/>
            <a:p>
              <a:pPr algn="ctr">
                <a:lnSpc>
                  <a:spcPts val="2000"/>
                </a:lnSpc>
              </a:pPr>
              <a:endParaRPr/>
            </a:p>
          </p:txBody>
        </p:sp>
      </p:grpSp>
      <p:sp>
        <p:nvSpPr>
          <p:cNvPr id="10" name="TextBox 10"/>
          <p:cNvSpPr txBox="1"/>
          <p:nvPr/>
        </p:nvSpPr>
        <p:spPr>
          <a:xfrm>
            <a:off x="3512193" y="1772792"/>
            <a:ext cx="11043988" cy="1543049"/>
          </a:xfrm>
          <a:prstGeom prst="rect">
            <a:avLst/>
          </a:prstGeom>
        </p:spPr>
        <p:txBody>
          <a:bodyPr lIns="0" tIns="0" rIns="0" bIns="0" rtlCol="0" anchor="t">
            <a:spAutoFit/>
          </a:bodyPr>
          <a:lstStyle/>
          <a:p>
            <a:pPr algn="ctr">
              <a:lnSpc>
                <a:spcPts val="5999"/>
              </a:lnSpc>
            </a:pPr>
            <a:r>
              <a:rPr lang="en-US" sz="5999" b="1">
                <a:solidFill>
                  <a:srgbClr val="0A1618"/>
                </a:solidFill>
                <a:latin typeface="DejaVu Serif Bold"/>
                <a:ea typeface="DejaVu Serif Bold"/>
                <a:cs typeface="DejaVu Serif Bold"/>
                <a:sym typeface="DejaVu Serif Bold"/>
              </a:rPr>
              <a:t>ΠΕΡΙΕΧΟΜΕΝΑ ΕΡΓΑΣΙΑΣ</a:t>
            </a:r>
          </a:p>
        </p:txBody>
      </p:sp>
      <p:sp>
        <p:nvSpPr>
          <p:cNvPr id="11" name="TextBox 11"/>
          <p:cNvSpPr txBox="1"/>
          <p:nvPr/>
        </p:nvSpPr>
        <p:spPr>
          <a:xfrm>
            <a:off x="10771687" y="4012865"/>
            <a:ext cx="1430639" cy="527524"/>
          </a:xfrm>
          <a:prstGeom prst="rect">
            <a:avLst/>
          </a:prstGeom>
        </p:spPr>
        <p:txBody>
          <a:bodyPr lIns="0" tIns="0" rIns="0" bIns="0" rtlCol="0" anchor="t">
            <a:spAutoFit/>
          </a:bodyPr>
          <a:lstStyle/>
          <a:p>
            <a:pPr algn="ctr">
              <a:lnSpc>
                <a:spcPts val="3893"/>
              </a:lnSpc>
            </a:pPr>
            <a:r>
              <a:rPr lang="en-US" sz="3893" b="1">
                <a:solidFill>
                  <a:srgbClr val="F4F0D9"/>
                </a:solidFill>
                <a:latin typeface="DejaVu Serif Bold"/>
                <a:ea typeface="DejaVu Serif Bold"/>
                <a:cs typeface="DejaVu Serif Bold"/>
                <a:sym typeface="DejaVu Serif Bold"/>
              </a:rPr>
              <a:t>05</a:t>
            </a:r>
          </a:p>
        </p:txBody>
      </p:sp>
      <p:sp>
        <p:nvSpPr>
          <p:cNvPr id="12" name="TextBox 12"/>
          <p:cNvSpPr txBox="1"/>
          <p:nvPr/>
        </p:nvSpPr>
        <p:spPr>
          <a:xfrm>
            <a:off x="10946637" y="5027081"/>
            <a:ext cx="1127362" cy="527524"/>
          </a:xfrm>
          <a:prstGeom prst="rect">
            <a:avLst/>
          </a:prstGeom>
        </p:spPr>
        <p:txBody>
          <a:bodyPr lIns="0" tIns="0" rIns="0" bIns="0" rtlCol="0" anchor="t">
            <a:spAutoFit/>
          </a:bodyPr>
          <a:lstStyle/>
          <a:p>
            <a:pPr algn="ctr">
              <a:lnSpc>
                <a:spcPts val="3893"/>
              </a:lnSpc>
            </a:pPr>
            <a:r>
              <a:rPr lang="en-US" sz="3893" b="1">
                <a:solidFill>
                  <a:srgbClr val="F4F0D9"/>
                </a:solidFill>
                <a:latin typeface="DejaVu Serif Bold"/>
                <a:ea typeface="DejaVu Serif Bold"/>
                <a:cs typeface="DejaVu Serif Bold"/>
                <a:sym typeface="DejaVu Serif Bold"/>
              </a:rPr>
              <a:t>06</a:t>
            </a:r>
          </a:p>
        </p:txBody>
      </p:sp>
      <p:sp>
        <p:nvSpPr>
          <p:cNvPr id="13" name="TextBox 13"/>
          <p:cNvSpPr txBox="1"/>
          <p:nvPr/>
        </p:nvSpPr>
        <p:spPr>
          <a:xfrm>
            <a:off x="10866441" y="6089990"/>
            <a:ext cx="1287754" cy="527525"/>
          </a:xfrm>
          <a:prstGeom prst="rect">
            <a:avLst/>
          </a:prstGeom>
        </p:spPr>
        <p:txBody>
          <a:bodyPr lIns="0" tIns="0" rIns="0" bIns="0" rtlCol="0" anchor="t">
            <a:spAutoFit/>
          </a:bodyPr>
          <a:lstStyle/>
          <a:p>
            <a:pPr algn="ctr">
              <a:lnSpc>
                <a:spcPts val="3893"/>
              </a:lnSpc>
            </a:pPr>
            <a:r>
              <a:rPr lang="en-US" sz="3893" b="1">
                <a:solidFill>
                  <a:srgbClr val="F4F0D9"/>
                </a:solidFill>
                <a:latin typeface="DejaVu Serif Bold"/>
                <a:ea typeface="DejaVu Serif Bold"/>
                <a:cs typeface="DejaVu Serif Bold"/>
                <a:sym typeface="DejaVu Serif Bold"/>
              </a:rPr>
              <a:t>07</a:t>
            </a:r>
          </a:p>
        </p:txBody>
      </p:sp>
      <p:sp>
        <p:nvSpPr>
          <p:cNvPr id="14" name="TextBox 14"/>
          <p:cNvSpPr txBox="1"/>
          <p:nvPr/>
        </p:nvSpPr>
        <p:spPr>
          <a:xfrm>
            <a:off x="10865575" y="7080116"/>
            <a:ext cx="1208423" cy="527525"/>
          </a:xfrm>
          <a:prstGeom prst="rect">
            <a:avLst/>
          </a:prstGeom>
        </p:spPr>
        <p:txBody>
          <a:bodyPr lIns="0" tIns="0" rIns="0" bIns="0" rtlCol="0" anchor="t">
            <a:spAutoFit/>
          </a:bodyPr>
          <a:lstStyle/>
          <a:p>
            <a:pPr algn="ctr">
              <a:lnSpc>
                <a:spcPts val="3893"/>
              </a:lnSpc>
            </a:pPr>
            <a:r>
              <a:rPr lang="en-US" sz="3893" b="1">
                <a:solidFill>
                  <a:srgbClr val="F4F0D9"/>
                </a:solidFill>
                <a:latin typeface="DejaVu Serif Bold"/>
                <a:ea typeface="DejaVu Serif Bold"/>
                <a:cs typeface="DejaVu Serif Bold"/>
                <a:sym typeface="DejaVu Serif Bold"/>
              </a:rPr>
              <a:t>08</a:t>
            </a:r>
          </a:p>
        </p:txBody>
      </p:sp>
      <p:sp>
        <p:nvSpPr>
          <p:cNvPr id="15" name="TextBox 15"/>
          <p:cNvSpPr txBox="1"/>
          <p:nvPr/>
        </p:nvSpPr>
        <p:spPr>
          <a:xfrm>
            <a:off x="13142843" y="4171810"/>
            <a:ext cx="2494941" cy="601345"/>
          </a:xfrm>
          <a:prstGeom prst="rect">
            <a:avLst/>
          </a:prstGeom>
        </p:spPr>
        <p:txBody>
          <a:bodyPr lIns="0" tIns="0" rIns="0" bIns="0" rtlCol="0" anchor="t">
            <a:spAutoFit/>
          </a:bodyPr>
          <a:lstStyle/>
          <a:p>
            <a:pPr algn="l">
              <a:lnSpc>
                <a:spcPts val="2300"/>
              </a:lnSpc>
            </a:pPr>
            <a:r>
              <a:rPr lang="en-US" sz="2300" b="1">
                <a:solidFill>
                  <a:srgbClr val="0A1618"/>
                </a:solidFill>
                <a:latin typeface="DejaVu Serif Bold"/>
                <a:ea typeface="DejaVu Serif Bold"/>
                <a:cs typeface="DejaVu Serif Bold"/>
                <a:sym typeface="DejaVu Serif Bold"/>
              </a:rPr>
              <a:t>Αποτελέσματα  Έρευνας</a:t>
            </a:r>
          </a:p>
        </p:txBody>
      </p:sp>
      <p:sp>
        <p:nvSpPr>
          <p:cNvPr id="16" name="TextBox 16"/>
          <p:cNvSpPr txBox="1"/>
          <p:nvPr/>
        </p:nvSpPr>
        <p:spPr>
          <a:xfrm>
            <a:off x="13142843" y="5109787"/>
            <a:ext cx="2978636" cy="601345"/>
          </a:xfrm>
          <a:prstGeom prst="rect">
            <a:avLst/>
          </a:prstGeom>
        </p:spPr>
        <p:txBody>
          <a:bodyPr lIns="0" tIns="0" rIns="0" bIns="0" rtlCol="0" anchor="t">
            <a:spAutoFit/>
          </a:bodyPr>
          <a:lstStyle/>
          <a:p>
            <a:pPr algn="l">
              <a:lnSpc>
                <a:spcPts val="2300"/>
              </a:lnSpc>
            </a:pPr>
            <a:r>
              <a:rPr lang="en-US" sz="2300" b="1">
                <a:solidFill>
                  <a:srgbClr val="0A1618"/>
                </a:solidFill>
                <a:latin typeface="DejaVu Serif Bold"/>
                <a:ea typeface="DejaVu Serif Bold"/>
                <a:cs typeface="DejaVu Serif Bold"/>
                <a:sym typeface="DejaVu Serif Bold"/>
              </a:rPr>
              <a:t>Ερμηνεία Αποτελεσμάτων</a:t>
            </a:r>
          </a:p>
        </p:txBody>
      </p:sp>
      <p:sp>
        <p:nvSpPr>
          <p:cNvPr id="17" name="TextBox 17"/>
          <p:cNvSpPr txBox="1"/>
          <p:nvPr/>
        </p:nvSpPr>
        <p:spPr>
          <a:xfrm>
            <a:off x="2362791" y="4074100"/>
            <a:ext cx="1218063" cy="527524"/>
          </a:xfrm>
          <a:prstGeom prst="rect">
            <a:avLst/>
          </a:prstGeom>
        </p:spPr>
        <p:txBody>
          <a:bodyPr lIns="0" tIns="0" rIns="0" bIns="0" rtlCol="0" anchor="t">
            <a:spAutoFit/>
          </a:bodyPr>
          <a:lstStyle/>
          <a:p>
            <a:pPr algn="ctr">
              <a:lnSpc>
                <a:spcPts val="3893"/>
              </a:lnSpc>
            </a:pPr>
            <a:r>
              <a:rPr lang="en-US" sz="3893" b="1">
                <a:solidFill>
                  <a:srgbClr val="F4F0D9"/>
                </a:solidFill>
                <a:latin typeface="DejaVu Serif Bold"/>
                <a:ea typeface="DejaVu Serif Bold"/>
                <a:cs typeface="DejaVu Serif Bold"/>
                <a:sym typeface="DejaVu Serif Bold"/>
              </a:rPr>
              <a:t>01</a:t>
            </a:r>
          </a:p>
        </p:txBody>
      </p:sp>
      <p:sp>
        <p:nvSpPr>
          <p:cNvPr id="18" name="TextBox 18"/>
          <p:cNvSpPr txBox="1"/>
          <p:nvPr/>
        </p:nvSpPr>
        <p:spPr>
          <a:xfrm>
            <a:off x="2362791" y="5183608"/>
            <a:ext cx="1218063" cy="527524"/>
          </a:xfrm>
          <a:prstGeom prst="rect">
            <a:avLst/>
          </a:prstGeom>
        </p:spPr>
        <p:txBody>
          <a:bodyPr lIns="0" tIns="0" rIns="0" bIns="0" rtlCol="0" anchor="t">
            <a:spAutoFit/>
          </a:bodyPr>
          <a:lstStyle/>
          <a:p>
            <a:pPr algn="ctr">
              <a:lnSpc>
                <a:spcPts val="3893"/>
              </a:lnSpc>
            </a:pPr>
            <a:r>
              <a:rPr lang="en-US" sz="3893" b="1">
                <a:solidFill>
                  <a:srgbClr val="F4F0D9"/>
                </a:solidFill>
                <a:latin typeface="DejaVu Serif Bold"/>
                <a:ea typeface="DejaVu Serif Bold"/>
                <a:cs typeface="DejaVu Serif Bold"/>
                <a:sym typeface="DejaVu Serif Bold"/>
              </a:rPr>
              <a:t>02</a:t>
            </a:r>
          </a:p>
        </p:txBody>
      </p:sp>
      <p:sp>
        <p:nvSpPr>
          <p:cNvPr id="19" name="TextBox 19"/>
          <p:cNvSpPr txBox="1"/>
          <p:nvPr/>
        </p:nvSpPr>
        <p:spPr>
          <a:xfrm>
            <a:off x="2362791" y="6235642"/>
            <a:ext cx="1218063" cy="527524"/>
          </a:xfrm>
          <a:prstGeom prst="rect">
            <a:avLst/>
          </a:prstGeom>
        </p:spPr>
        <p:txBody>
          <a:bodyPr lIns="0" tIns="0" rIns="0" bIns="0" rtlCol="0" anchor="t">
            <a:spAutoFit/>
          </a:bodyPr>
          <a:lstStyle/>
          <a:p>
            <a:pPr algn="ctr">
              <a:lnSpc>
                <a:spcPts val="3893"/>
              </a:lnSpc>
            </a:pPr>
            <a:r>
              <a:rPr lang="en-US" sz="3893" b="1">
                <a:solidFill>
                  <a:srgbClr val="F4F0D9"/>
                </a:solidFill>
                <a:latin typeface="DejaVu Serif Bold"/>
                <a:ea typeface="DejaVu Serif Bold"/>
                <a:cs typeface="DejaVu Serif Bold"/>
                <a:sym typeface="DejaVu Serif Bold"/>
              </a:rPr>
              <a:t>03</a:t>
            </a:r>
          </a:p>
        </p:txBody>
      </p:sp>
      <p:sp>
        <p:nvSpPr>
          <p:cNvPr id="20" name="TextBox 20"/>
          <p:cNvSpPr txBox="1"/>
          <p:nvPr/>
        </p:nvSpPr>
        <p:spPr>
          <a:xfrm>
            <a:off x="2362791" y="7315617"/>
            <a:ext cx="1218063" cy="527524"/>
          </a:xfrm>
          <a:prstGeom prst="rect">
            <a:avLst/>
          </a:prstGeom>
        </p:spPr>
        <p:txBody>
          <a:bodyPr lIns="0" tIns="0" rIns="0" bIns="0" rtlCol="0" anchor="t">
            <a:spAutoFit/>
          </a:bodyPr>
          <a:lstStyle/>
          <a:p>
            <a:pPr algn="ctr">
              <a:lnSpc>
                <a:spcPts val="3893"/>
              </a:lnSpc>
            </a:pPr>
            <a:r>
              <a:rPr lang="en-US" sz="3893" b="1">
                <a:solidFill>
                  <a:srgbClr val="F4F0D9"/>
                </a:solidFill>
                <a:latin typeface="DejaVu Serif Bold"/>
                <a:ea typeface="DejaVu Serif Bold"/>
                <a:cs typeface="DejaVu Serif Bold"/>
                <a:sym typeface="DejaVu Serif Bold"/>
              </a:rPr>
              <a:t>04</a:t>
            </a:r>
          </a:p>
        </p:txBody>
      </p:sp>
      <p:sp>
        <p:nvSpPr>
          <p:cNvPr id="21" name="TextBox 21"/>
          <p:cNvSpPr txBox="1"/>
          <p:nvPr/>
        </p:nvSpPr>
        <p:spPr>
          <a:xfrm>
            <a:off x="4550418" y="4205744"/>
            <a:ext cx="2148695" cy="325120"/>
          </a:xfrm>
          <a:prstGeom prst="rect">
            <a:avLst/>
          </a:prstGeom>
        </p:spPr>
        <p:txBody>
          <a:bodyPr lIns="0" tIns="0" rIns="0" bIns="0" rtlCol="0" anchor="t">
            <a:spAutoFit/>
          </a:bodyPr>
          <a:lstStyle/>
          <a:p>
            <a:pPr algn="l">
              <a:lnSpc>
                <a:spcPts val="2300"/>
              </a:lnSpc>
            </a:pPr>
            <a:r>
              <a:rPr lang="en-US" sz="2300" b="1">
                <a:solidFill>
                  <a:srgbClr val="0A1618"/>
                </a:solidFill>
                <a:latin typeface="DejaVu Serif Bold"/>
                <a:ea typeface="DejaVu Serif Bold"/>
                <a:cs typeface="DejaVu Serif Bold"/>
                <a:sym typeface="DejaVu Serif Bold"/>
              </a:rPr>
              <a:t>Εισαγωγή</a:t>
            </a:r>
          </a:p>
        </p:txBody>
      </p:sp>
      <p:sp>
        <p:nvSpPr>
          <p:cNvPr id="22" name="TextBox 22"/>
          <p:cNvSpPr txBox="1"/>
          <p:nvPr/>
        </p:nvSpPr>
        <p:spPr>
          <a:xfrm>
            <a:off x="4570440" y="5074625"/>
            <a:ext cx="2747489" cy="620395"/>
          </a:xfrm>
          <a:prstGeom prst="rect">
            <a:avLst/>
          </a:prstGeom>
        </p:spPr>
        <p:txBody>
          <a:bodyPr lIns="0" tIns="0" rIns="0" bIns="0" rtlCol="0" anchor="t">
            <a:spAutoFit/>
          </a:bodyPr>
          <a:lstStyle/>
          <a:p>
            <a:pPr algn="l">
              <a:lnSpc>
                <a:spcPts val="2300"/>
              </a:lnSpc>
            </a:pPr>
            <a:r>
              <a:rPr lang="en-US" sz="2300" b="1">
                <a:solidFill>
                  <a:srgbClr val="0A1618"/>
                </a:solidFill>
                <a:latin typeface="DejaVu Serif Bold"/>
                <a:ea typeface="DejaVu Serif Bold"/>
                <a:cs typeface="DejaVu Serif Bold"/>
                <a:sym typeface="DejaVu Serif Bold"/>
              </a:rPr>
              <a:t>Θεωρητικό Πλαίσιο</a:t>
            </a:r>
          </a:p>
        </p:txBody>
      </p:sp>
      <p:sp>
        <p:nvSpPr>
          <p:cNvPr id="23" name="TextBox 23"/>
          <p:cNvSpPr txBox="1"/>
          <p:nvPr/>
        </p:nvSpPr>
        <p:spPr>
          <a:xfrm>
            <a:off x="4570440" y="6215721"/>
            <a:ext cx="2747489" cy="610870"/>
          </a:xfrm>
          <a:prstGeom prst="rect">
            <a:avLst/>
          </a:prstGeom>
        </p:spPr>
        <p:txBody>
          <a:bodyPr lIns="0" tIns="0" rIns="0" bIns="0" rtlCol="0" anchor="t">
            <a:spAutoFit/>
          </a:bodyPr>
          <a:lstStyle/>
          <a:p>
            <a:pPr algn="l">
              <a:lnSpc>
                <a:spcPts val="2299"/>
              </a:lnSpc>
            </a:pPr>
            <a:r>
              <a:rPr lang="en-US" sz="2299" b="1">
                <a:solidFill>
                  <a:srgbClr val="0A1618"/>
                </a:solidFill>
                <a:latin typeface="DejaVu Serif Bold"/>
                <a:ea typeface="DejaVu Serif Bold"/>
                <a:cs typeface="DejaVu Serif Bold"/>
                <a:sym typeface="DejaVu Serif Bold"/>
              </a:rPr>
              <a:t>Ερευνητικά Ερωτήματα</a:t>
            </a:r>
          </a:p>
        </p:txBody>
      </p:sp>
      <p:sp>
        <p:nvSpPr>
          <p:cNvPr id="24" name="TextBox 24"/>
          <p:cNvSpPr txBox="1"/>
          <p:nvPr/>
        </p:nvSpPr>
        <p:spPr>
          <a:xfrm>
            <a:off x="4570440" y="7478816"/>
            <a:ext cx="2340155" cy="325120"/>
          </a:xfrm>
          <a:prstGeom prst="rect">
            <a:avLst/>
          </a:prstGeom>
        </p:spPr>
        <p:txBody>
          <a:bodyPr lIns="0" tIns="0" rIns="0" bIns="0" rtlCol="0" anchor="t">
            <a:spAutoFit/>
          </a:bodyPr>
          <a:lstStyle/>
          <a:p>
            <a:pPr algn="l">
              <a:lnSpc>
                <a:spcPts val="2300"/>
              </a:lnSpc>
            </a:pPr>
            <a:r>
              <a:rPr lang="en-US" sz="2300" b="1">
                <a:solidFill>
                  <a:srgbClr val="0A1618"/>
                </a:solidFill>
                <a:latin typeface="DejaVu Serif Bold"/>
                <a:ea typeface="DejaVu Serif Bold"/>
                <a:cs typeface="DejaVu Serif Bold"/>
                <a:sym typeface="DejaVu Serif Bold"/>
              </a:rPr>
              <a:t>Μεθοδολογία</a:t>
            </a:r>
          </a:p>
        </p:txBody>
      </p:sp>
      <p:sp>
        <p:nvSpPr>
          <p:cNvPr id="25" name="TextBox 25"/>
          <p:cNvSpPr txBox="1"/>
          <p:nvPr/>
        </p:nvSpPr>
        <p:spPr>
          <a:xfrm>
            <a:off x="13142843" y="6246836"/>
            <a:ext cx="2628228" cy="887095"/>
          </a:xfrm>
          <a:prstGeom prst="rect">
            <a:avLst/>
          </a:prstGeom>
        </p:spPr>
        <p:txBody>
          <a:bodyPr lIns="0" tIns="0" rIns="0" bIns="0" rtlCol="0" anchor="t">
            <a:spAutoFit/>
          </a:bodyPr>
          <a:lstStyle/>
          <a:p>
            <a:pPr algn="l">
              <a:lnSpc>
                <a:spcPts val="2300"/>
              </a:lnSpc>
            </a:pPr>
            <a:r>
              <a:rPr lang="en-US" sz="2300" b="1">
                <a:solidFill>
                  <a:srgbClr val="0A1618"/>
                </a:solidFill>
                <a:latin typeface="DejaVu Serif Bold"/>
                <a:ea typeface="DejaVu Serif Bold"/>
                <a:cs typeface="DejaVu Serif Bold"/>
                <a:sym typeface="DejaVu Serif Bold"/>
              </a:rPr>
              <a:t>Συμπεράσματα &amp; Προτάσεις</a:t>
            </a:r>
          </a:p>
          <a:p>
            <a:pPr algn="l">
              <a:lnSpc>
                <a:spcPts val="2300"/>
              </a:lnSpc>
            </a:pPr>
            <a:endParaRPr lang="en-US" sz="2300" b="1">
              <a:solidFill>
                <a:srgbClr val="0A1618"/>
              </a:solidFill>
              <a:latin typeface="DejaVu Serif Bold"/>
              <a:ea typeface="DejaVu Serif Bold"/>
              <a:cs typeface="DejaVu Serif Bold"/>
              <a:sym typeface="DejaVu Serif Bold"/>
            </a:endParaRPr>
          </a:p>
        </p:txBody>
      </p:sp>
      <p:sp>
        <p:nvSpPr>
          <p:cNvPr id="26" name="TextBox 26"/>
          <p:cNvSpPr txBox="1"/>
          <p:nvPr/>
        </p:nvSpPr>
        <p:spPr>
          <a:xfrm>
            <a:off x="13142843" y="7168301"/>
            <a:ext cx="2264198" cy="315595"/>
          </a:xfrm>
          <a:prstGeom prst="rect">
            <a:avLst/>
          </a:prstGeom>
        </p:spPr>
        <p:txBody>
          <a:bodyPr lIns="0" tIns="0" rIns="0" bIns="0" rtlCol="0" anchor="t">
            <a:spAutoFit/>
          </a:bodyPr>
          <a:lstStyle/>
          <a:p>
            <a:pPr algn="l">
              <a:lnSpc>
                <a:spcPts val="2300"/>
              </a:lnSpc>
            </a:pPr>
            <a:r>
              <a:rPr lang="en-US" sz="2300" b="1">
                <a:solidFill>
                  <a:srgbClr val="0A1618"/>
                </a:solidFill>
                <a:latin typeface="DejaVu Serif Bold"/>
                <a:ea typeface="DejaVu Serif Bold"/>
                <a:cs typeface="DejaVu Serif Bold"/>
                <a:sym typeface="DejaVu Serif Bold"/>
              </a:rPr>
              <a:t>Ευχαριστίες</a:t>
            </a:r>
          </a:p>
        </p:txBody>
      </p:sp>
      <p:sp>
        <p:nvSpPr>
          <p:cNvPr id="27" name="AutoShape 27"/>
          <p:cNvSpPr/>
          <p:nvPr/>
        </p:nvSpPr>
        <p:spPr>
          <a:xfrm flipV="1">
            <a:off x="8667424" y="3574882"/>
            <a:ext cx="0" cy="4417892"/>
          </a:xfrm>
          <a:prstGeom prst="line">
            <a:avLst/>
          </a:prstGeom>
          <a:ln w="38100" cap="flat">
            <a:solidFill>
              <a:srgbClr val="6D9B92"/>
            </a:solidFill>
            <a:prstDash val="sysDash"/>
            <a:headEnd type="none" w="sm" len="sm"/>
            <a:tailEnd type="none" w="sm" len="sm"/>
          </a:ln>
        </p:spPr>
        <p:txBody>
          <a:bodyPr/>
          <a:lstStyle/>
          <a:p>
            <a:endParaRPr lang="el-G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638C80"/>
        </a:solidFill>
        <a:effectLst/>
      </p:bgPr>
    </p:bg>
    <p:spTree>
      <p:nvGrpSpPr>
        <p:cNvPr id="1" name=""/>
        <p:cNvGrpSpPr/>
        <p:nvPr/>
      </p:nvGrpSpPr>
      <p:grpSpPr>
        <a:xfrm>
          <a:off x="0" y="0"/>
          <a:ext cx="0" cy="0"/>
          <a:chOff x="0" y="0"/>
          <a:chExt cx="0" cy="0"/>
        </a:xfrm>
      </p:grpSpPr>
      <p:sp>
        <p:nvSpPr>
          <p:cNvPr id="2" name="Freeform 2"/>
          <p:cNvSpPr/>
          <p:nvPr/>
        </p:nvSpPr>
        <p:spPr>
          <a:xfrm rot="-5400000" flipH="1" flipV="1">
            <a:off x="-8248922" y="7663166"/>
            <a:ext cx="18725784" cy="2587563"/>
          </a:xfrm>
          <a:custGeom>
            <a:avLst/>
            <a:gdLst/>
            <a:ahLst/>
            <a:cxnLst/>
            <a:rect l="l" t="t" r="r" b="b"/>
            <a:pathLst>
              <a:path w="18725784" h="2587563">
                <a:moveTo>
                  <a:pt x="18725783" y="2587563"/>
                </a:moveTo>
                <a:lnTo>
                  <a:pt x="0" y="2587563"/>
                </a:lnTo>
                <a:lnTo>
                  <a:pt x="0" y="0"/>
                </a:lnTo>
                <a:lnTo>
                  <a:pt x="18725783" y="0"/>
                </a:lnTo>
                <a:lnTo>
                  <a:pt x="18725783" y="2587563"/>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l-GR"/>
          </a:p>
        </p:txBody>
      </p:sp>
      <p:sp>
        <p:nvSpPr>
          <p:cNvPr id="3" name="Freeform 3"/>
          <p:cNvSpPr/>
          <p:nvPr/>
        </p:nvSpPr>
        <p:spPr>
          <a:xfrm rot="-5400000" flipH="1">
            <a:off x="7954721" y="7691741"/>
            <a:ext cx="18725784" cy="2587563"/>
          </a:xfrm>
          <a:custGeom>
            <a:avLst/>
            <a:gdLst/>
            <a:ahLst/>
            <a:cxnLst/>
            <a:rect l="l" t="t" r="r" b="b"/>
            <a:pathLst>
              <a:path w="18725784" h="2587563">
                <a:moveTo>
                  <a:pt x="18725784" y="0"/>
                </a:moveTo>
                <a:lnTo>
                  <a:pt x="0" y="0"/>
                </a:lnTo>
                <a:lnTo>
                  <a:pt x="0" y="2587563"/>
                </a:lnTo>
                <a:lnTo>
                  <a:pt x="18725784" y="2587563"/>
                </a:lnTo>
                <a:lnTo>
                  <a:pt x="18725784"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l-GR"/>
          </a:p>
        </p:txBody>
      </p:sp>
      <p:grpSp>
        <p:nvGrpSpPr>
          <p:cNvPr id="4" name="Group 4"/>
          <p:cNvGrpSpPr/>
          <p:nvPr/>
        </p:nvGrpSpPr>
        <p:grpSpPr>
          <a:xfrm>
            <a:off x="11893340" y="2343690"/>
            <a:ext cx="4337808" cy="4337808"/>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4"/>
              <a:stretch>
                <a:fillRect l="-75396" t="-25559" r="-12771"/>
              </a:stretch>
            </a:blipFill>
          </p:spPr>
          <p:txBody>
            <a:bodyPr/>
            <a:lstStyle/>
            <a:p>
              <a:endParaRPr lang="el-GR"/>
            </a:p>
          </p:txBody>
        </p:sp>
      </p:grpSp>
      <p:sp>
        <p:nvSpPr>
          <p:cNvPr id="6" name="Freeform 6"/>
          <p:cNvSpPr/>
          <p:nvPr/>
        </p:nvSpPr>
        <p:spPr>
          <a:xfrm rot="2112824">
            <a:off x="-4680289" y="6617472"/>
            <a:ext cx="12539030" cy="4042583"/>
          </a:xfrm>
          <a:custGeom>
            <a:avLst/>
            <a:gdLst/>
            <a:ahLst/>
            <a:cxnLst/>
            <a:rect l="l" t="t" r="r" b="b"/>
            <a:pathLst>
              <a:path w="12539030" h="4042583">
                <a:moveTo>
                  <a:pt x="0" y="0"/>
                </a:moveTo>
                <a:lnTo>
                  <a:pt x="12539030" y="0"/>
                </a:lnTo>
                <a:lnTo>
                  <a:pt x="12539030" y="4042584"/>
                </a:lnTo>
                <a:lnTo>
                  <a:pt x="0" y="404258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l-GR"/>
          </a:p>
        </p:txBody>
      </p:sp>
      <p:sp>
        <p:nvSpPr>
          <p:cNvPr id="7" name="TextBox 7"/>
          <p:cNvSpPr txBox="1"/>
          <p:nvPr/>
        </p:nvSpPr>
        <p:spPr>
          <a:xfrm>
            <a:off x="1113969" y="2511709"/>
            <a:ext cx="9140192" cy="4129336"/>
          </a:xfrm>
          <a:prstGeom prst="rect">
            <a:avLst/>
          </a:prstGeom>
        </p:spPr>
        <p:txBody>
          <a:bodyPr lIns="0" tIns="0" rIns="0" bIns="0" rtlCol="0" anchor="t">
            <a:spAutoFit/>
          </a:bodyPr>
          <a:lstStyle/>
          <a:p>
            <a:pPr marL="496571" lvl="1" indent="-248285" algn="l">
              <a:lnSpc>
                <a:spcPts val="2300"/>
              </a:lnSpc>
              <a:buFont typeface="Arial"/>
              <a:buChar char="•"/>
            </a:pPr>
            <a:r>
              <a:rPr lang="en-US" sz="2300" dirty="0">
                <a:solidFill>
                  <a:srgbClr val="F4F0D9"/>
                </a:solidFill>
                <a:latin typeface="DejaVu Serif"/>
                <a:ea typeface="DejaVu Serif"/>
                <a:cs typeface="DejaVu Serif"/>
                <a:sym typeface="DejaVu Serif"/>
              </a:rPr>
              <a:t>Η πα</a:t>
            </a:r>
            <a:r>
              <a:rPr lang="en-US" sz="2300" dirty="0" err="1">
                <a:solidFill>
                  <a:srgbClr val="F4F0D9"/>
                </a:solidFill>
                <a:latin typeface="DejaVu Serif"/>
                <a:ea typeface="DejaVu Serif"/>
                <a:cs typeface="DejaVu Serif"/>
                <a:sym typeface="DejaVu Serif"/>
              </a:rPr>
              <a:t>ρούσ</a:t>
            </a:r>
            <a:r>
              <a:rPr lang="en-US" sz="2300" dirty="0">
                <a:solidFill>
                  <a:srgbClr val="F4F0D9"/>
                </a:solidFill>
                <a:latin typeface="DejaVu Serif"/>
                <a:ea typeface="DejaVu Serif"/>
                <a:cs typeface="DejaVu Serif"/>
                <a:sym typeface="DejaVu Serif"/>
              </a:rPr>
              <a:t>α πτυχιακή εργασία </a:t>
            </a:r>
            <a:r>
              <a:rPr lang="en-US" sz="2300" b="1" dirty="0">
                <a:solidFill>
                  <a:srgbClr val="F4F0D9"/>
                </a:solidFill>
                <a:latin typeface="DejaVu Serif"/>
                <a:ea typeface="DejaVu Serif"/>
                <a:cs typeface="DejaVu Serif"/>
                <a:sym typeface="DejaVu Serif"/>
              </a:rPr>
              <a:t>εξετάζει και αξιολογεί την στρατηγική επικοινωνίας, με επίκεντρο την βιωσιμότητα, που χρησιμοποιεί η εταιρεία fast fashion H&amp;M</a:t>
            </a:r>
            <a:r>
              <a:rPr lang="en-US" sz="2300" dirty="0">
                <a:solidFill>
                  <a:srgbClr val="F4F0D9"/>
                </a:solidFill>
                <a:latin typeface="DejaVu Serif"/>
                <a:ea typeface="DejaVu Serif"/>
                <a:cs typeface="DejaVu Serif"/>
                <a:sym typeface="DejaVu Serif"/>
              </a:rPr>
              <a:t>. </a:t>
            </a:r>
            <a:r>
              <a:rPr lang="en-US" sz="2300" dirty="0" err="1">
                <a:solidFill>
                  <a:srgbClr val="F4F0D9"/>
                </a:solidFill>
                <a:latin typeface="DejaVu Serif"/>
                <a:ea typeface="DejaVu Serif"/>
                <a:cs typeface="DejaVu Serif"/>
                <a:sym typeface="DejaVu Serif"/>
              </a:rPr>
              <a:t>Πιο</a:t>
            </a:r>
            <a:r>
              <a:rPr lang="en-US" sz="2300" dirty="0">
                <a:solidFill>
                  <a:srgbClr val="F4F0D9"/>
                </a:solidFill>
                <a:latin typeface="DejaVu Serif"/>
                <a:ea typeface="DejaVu Serif"/>
                <a:cs typeface="DejaVu Serif"/>
                <a:sym typeface="DejaVu Serif"/>
              </a:rPr>
              <a:t> </a:t>
            </a:r>
            <a:r>
              <a:rPr lang="en-US" sz="2300" dirty="0" err="1">
                <a:solidFill>
                  <a:srgbClr val="F4F0D9"/>
                </a:solidFill>
                <a:latin typeface="DejaVu Serif"/>
                <a:ea typeface="DejaVu Serif"/>
                <a:cs typeface="DejaVu Serif"/>
                <a:sym typeface="DejaVu Serif"/>
              </a:rPr>
              <a:t>συγκεκριμέν</a:t>
            </a:r>
            <a:r>
              <a:rPr lang="en-US" sz="2300" dirty="0">
                <a:solidFill>
                  <a:srgbClr val="F4F0D9"/>
                </a:solidFill>
                <a:latin typeface="DejaVu Serif"/>
                <a:ea typeface="DejaVu Serif"/>
                <a:cs typeface="DejaVu Serif"/>
                <a:sym typeface="DejaVu Serif"/>
              </a:rPr>
              <a:t>α, μελετά πως μια εταιρεία, που στην προκειμένη περίπτωση συμβάλλει στην περιβαλλοντική, κοινωνική και οικονομική κρίση, μπορεί να εφαρμόσει βιώσιμες πρακτικές, στα πλαίσια της στρατηγικής της επικοινωνίας, προκειμένου να επηρεάσει θετικά το καταναλωτικό κοινό. Η </a:t>
            </a:r>
            <a:r>
              <a:rPr lang="en-US" sz="2300" dirty="0" err="1">
                <a:solidFill>
                  <a:srgbClr val="F4F0D9"/>
                </a:solidFill>
                <a:latin typeface="DejaVu Serif"/>
                <a:ea typeface="DejaVu Serif"/>
                <a:cs typeface="DejaVu Serif"/>
                <a:sym typeface="DejaVu Serif"/>
              </a:rPr>
              <a:t>ερευνητική</a:t>
            </a:r>
            <a:r>
              <a:rPr lang="en-US" sz="2300" dirty="0">
                <a:solidFill>
                  <a:srgbClr val="F4F0D9"/>
                </a:solidFill>
                <a:latin typeface="DejaVu Serif"/>
                <a:ea typeface="DejaVu Serif"/>
                <a:cs typeface="DejaVu Serif"/>
                <a:sym typeface="DejaVu Serif"/>
              </a:rPr>
              <a:t> </a:t>
            </a:r>
            <a:r>
              <a:rPr lang="en-US" sz="2300" dirty="0" err="1">
                <a:solidFill>
                  <a:srgbClr val="F4F0D9"/>
                </a:solidFill>
                <a:latin typeface="DejaVu Serif"/>
                <a:ea typeface="DejaVu Serif"/>
                <a:cs typeface="DejaVu Serif"/>
                <a:sym typeface="DejaVu Serif"/>
              </a:rPr>
              <a:t>εργ</a:t>
            </a:r>
            <a:r>
              <a:rPr lang="en-US" sz="2300" dirty="0">
                <a:solidFill>
                  <a:srgbClr val="F4F0D9"/>
                </a:solidFill>
                <a:latin typeface="DejaVu Serif"/>
                <a:ea typeface="DejaVu Serif"/>
                <a:cs typeface="DejaVu Serif"/>
                <a:sym typeface="DejaVu Serif"/>
              </a:rPr>
              <a:t>ασία χωρίζεται σε ένα </a:t>
            </a:r>
            <a:r>
              <a:rPr lang="en-US" sz="2300" b="1" dirty="0">
                <a:solidFill>
                  <a:srgbClr val="F4F0D9"/>
                </a:solidFill>
                <a:latin typeface="DejaVu Serif"/>
                <a:ea typeface="DejaVu Serif"/>
                <a:cs typeface="DejaVu Serif"/>
                <a:sym typeface="DejaVu Serif"/>
              </a:rPr>
              <a:t>θεωρητικό μέρος, σε ένα μεθοδολογικό και στο ερευνητικό, όπου αναλύονται και ερμηνεύονται τα αποτελέσματα</a:t>
            </a:r>
            <a:r>
              <a:rPr lang="en-US" sz="2300" dirty="0">
                <a:solidFill>
                  <a:srgbClr val="F4F0D9"/>
                </a:solidFill>
                <a:latin typeface="DejaVu Serif"/>
                <a:ea typeface="DejaVu Serif"/>
                <a:cs typeface="DejaVu Serif"/>
                <a:sym typeface="DejaVu Serif"/>
              </a:rPr>
              <a:t>. Από </a:t>
            </a:r>
            <a:r>
              <a:rPr lang="en-US" sz="2300" dirty="0" err="1">
                <a:solidFill>
                  <a:srgbClr val="F4F0D9"/>
                </a:solidFill>
                <a:latin typeface="DejaVu Serif"/>
                <a:ea typeface="DejaVu Serif"/>
                <a:cs typeface="DejaVu Serif"/>
                <a:sym typeface="DejaVu Serif"/>
              </a:rPr>
              <a:t>την</a:t>
            </a:r>
            <a:r>
              <a:rPr lang="en-US" sz="2300" dirty="0">
                <a:solidFill>
                  <a:srgbClr val="F4F0D9"/>
                </a:solidFill>
                <a:latin typeface="DejaVu Serif"/>
                <a:ea typeface="DejaVu Serif"/>
                <a:cs typeface="DejaVu Serif"/>
                <a:sym typeface="DejaVu Serif"/>
              </a:rPr>
              <a:t> </a:t>
            </a:r>
            <a:r>
              <a:rPr lang="en-US" sz="2300" dirty="0" err="1">
                <a:solidFill>
                  <a:srgbClr val="F4F0D9"/>
                </a:solidFill>
                <a:latin typeface="DejaVu Serif"/>
                <a:ea typeface="DejaVu Serif"/>
                <a:cs typeface="DejaVu Serif"/>
                <a:sym typeface="DejaVu Serif"/>
              </a:rPr>
              <a:t>δομή</a:t>
            </a:r>
            <a:r>
              <a:rPr lang="en-US" sz="2300" dirty="0">
                <a:solidFill>
                  <a:srgbClr val="F4F0D9"/>
                </a:solidFill>
                <a:latin typeface="DejaVu Serif"/>
                <a:ea typeface="DejaVu Serif"/>
                <a:cs typeface="DejaVu Serif"/>
                <a:sym typeface="DejaVu Serif"/>
              </a:rPr>
              <a:t> </a:t>
            </a:r>
            <a:r>
              <a:rPr lang="en-US" sz="2300" dirty="0" err="1">
                <a:solidFill>
                  <a:srgbClr val="F4F0D9"/>
                </a:solidFill>
                <a:latin typeface="DejaVu Serif"/>
                <a:ea typeface="DejaVu Serif"/>
                <a:cs typeface="DejaVu Serif"/>
                <a:sym typeface="DejaVu Serif"/>
              </a:rPr>
              <a:t>της</a:t>
            </a:r>
            <a:r>
              <a:rPr lang="en-US" sz="2300" dirty="0">
                <a:solidFill>
                  <a:srgbClr val="F4F0D9"/>
                </a:solidFill>
                <a:latin typeface="DejaVu Serif"/>
                <a:ea typeface="DejaVu Serif"/>
                <a:cs typeface="DejaVu Serif"/>
                <a:sym typeface="DejaVu Serif"/>
              </a:rPr>
              <a:t> </a:t>
            </a:r>
            <a:r>
              <a:rPr lang="en-US" sz="2300" dirty="0" err="1">
                <a:solidFill>
                  <a:srgbClr val="F4F0D9"/>
                </a:solidFill>
                <a:latin typeface="DejaVu Serif"/>
                <a:ea typeface="DejaVu Serif"/>
                <a:cs typeface="DejaVu Serif"/>
                <a:sym typeface="DejaVu Serif"/>
              </a:rPr>
              <a:t>εργ</a:t>
            </a:r>
            <a:r>
              <a:rPr lang="en-US" sz="2300" dirty="0">
                <a:solidFill>
                  <a:srgbClr val="F4F0D9"/>
                </a:solidFill>
                <a:latin typeface="DejaVu Serif"/>
                <a:ea typeface="DejaVu Serif"/>
                <a:cs typeface="DejaVu Serif"/>
                <a:sym typeface="DejaVu Serif"/>
              </a:rPr>
              <a:t>ασίας, δεν απουσιάζουν τα </a:t>
            </a:r>
            <a:r>
              <a:rPr lang="en-US" sz="2300" b="1" dirty="0">
                <a:solidFill>
                  <a:srgbClr val="F4F0D9"/>
                </a:solidFill>
                <a:latin typeface="DejaVu Serif"/>
                <a:ea typeface="DejaVu Serif"/>
                <a:cs typeface="DejaVu Serif"/>
                <a:sym typeface="DejaVu Serif"/>
              </a:rPr>
              <a:t>συμπεράσματα</a:t>
            </a:r>
            <a:r>
              <a:rPr lang="en-US" sz="2300" dirty="0">
                <a:solidFill>
                  <a:srgbClr val="F4F0D9"/>
                </a:solidFill>
                <a:latin typeface="DejaVu Serif"/>
                <a:ea typeface="DejaVu Serif"/>
                <a:cs typeface="DejaVu Serif"/>
                <a:sym typeface="DejaVu Serif"/>
              </a:rPr>
              <a:t>, καθώς και οι </a:t>
            </a:r>
            <a:r>
              <a:rPr lang="en-US" sz="2300" b="1" dirty="0">
                <a:solidFill>
                  <a:srgbClr val="F4F0D9"/>
                </a:solidFill>
                <a:latin typeface="DejaVu Serif"/>
                <a:ea typeface="DejaVu Serif"/>
                <a:cs typeface="DejaVu Serif"/>
                <a:sym typeface="DejaVu Serif"/>
              </a:rPr>
              <a:t>προτάσεις </a:t>
            </a:r>
            <a:r>
              <a:rPr lang="en-US" sz="2300" dirty="0">
                <a:solidFill>
                  <a:srgbClr val="F4F0D9"/>
                </a:solidFill>
                <a:latin typeface="DejaVu Serif"/>
                <a:ea typeface="DejaVu Serif"/>
                <a:cs typeface="DejaVu Serif"/>
                <a:sym typeface="DejaVu Serif"/>
              </a:rPr>
              <a:t>για μελλοντική έρευνα.</a:t>
            </a:r>
          </a:p>
        </p:txBody>
      </p:sp>
      <p:sp>
        <p:nvSpPr>
          <p:cNvPr id="8" name="TextBox 8"/>
          <p:cNvSpPr txBox="1"/>
          <p:nvPr/>
        </p:nvSpPr>
        <p:spPr>
          <a:xfrm>
            <a:off x="3625060" y="1007047"/>
            <a:ext cx="10252376" cy="790574"/>
          </a:xfrm>
          <a:prstGeom prst="rect">
            <a:avLst/>
          </a:prstGeom>
        </p:spPr>
        <p:txBody>
          <a:bodyPr lIns="0" tIns="0" rIns="0" bIns="0" rtlCol="0" anchor="t">
            <a:spAutoFit/>
          </a:bodyPr>
          <a:lstStyle/>
          <a:p>
            <a:pPr algn="ctr">
              <a:lnSpc>
                <a:spcPts val="5999"/>
              </a:lnSpc>
            </a:pPr>
            <a:r>
              <a:rPr lang="en-US" sz="5999" b="1">
                <a:solidFill>
                  <a:srgbClr val="F4F0D9"/>
                </a:solidFill>
                <a:latin typeface="DejaVu Serif Bold"/>
                <a:ea typeface="DejaVu Serif Bold"/>
                <a:cs typeface="DejaVu Serif Bold"/>
                <a:sym typeface="DejaVu Serif Bold"/>
              </a:rPr>
              <a:t>ΕΙΣΑΓΩΓΗ</a:t>
            </a:r>
          </a:p>
        </p:txBody>
      </p:sp>
      <p:sp>
        <p:nvSpPr>
          <p:cNvPr id="9" name="TextBox 9"/>
          <p:cNvSpPr txBox="1"/>
          <p:nvPr/>
        </p:nvSpPr>
        <p:spPr>
          <a:xfrm>
            <a:off x="7082842" y="7170416"/>
            <a:ext cx="9620994" cy="2408555"/>
          </a:xfrm>
          <a:prstGeom prst="rect">
            <a:avLst/>
          </a:prstGeom>
        </p:spPr>
        <p:txBody>
          <a:bodyPr lIns="0" tIns="0" rIns="0" bIns="0" rtlCol="0" anchor="t">
            <a:spAutoFit/>
          </a:bodyPr>
          <a:lstStyle/>
          <a:p>
            <a:pPr marL="496571" lvl="1" indent="-248285" algn="l">
              <a:lnSpc>
                <a:spcPts val="3220"/>
              </a:lnSpc>
              <a:buFont typeface="Arial"/>
              <a:buChar char="•"/>
            </a:pPr>
            <a:r>
              <a:rPr lang="en-US" sz="2300" b="1">
                <a:solidFill>
                  <a:srgbClr val="F4F0D9"/>
                </a:solidFill>
                <a:latin typeface="DejaVu Serif Bold"/>
                <a:ea typeface="DejaVu Serif Bold"/>
                <a:cs typeface="DejaVu Serif Bold"/>
                <a:sym typeface="DejaVu Serif Bold"/>
              </a:rPr>
              <a:t>Στόχοι εργασίας:</a:t>
            </a:r>
          </a:p>
          <a:p>
            <a:pPr algn="l">
              <a:lnSpc>
                <a:spcPts val="3220"/>
              </a:lnSpc>
            </a:pPr>
            <a:endParaRPr lang="en-US" sz="2300" b="1">
              <a:solidFill>
                <a:srgbClr val="F4F0D9"/>
              </a:solidFill>
              <a:latin typeface="DejaVu Serif Bold"/>
              <a:ea typeface="DejaVu Serif Bold"/>
              <a:cs typeface="DejaVu Serif Bold"/>
              <a:sym typeface="DejaVu Serif Bold"/>
            </a:endParaRPr>
          </a:p>
          <a:p>
            <a:pPr marL="496571" lvl="1" indent="-248285" algn="l">
              <a:lnSpc>
                <a:spcPts val="3220"/>
              </a:lnSpc>
              <a:buAutoNum type="arabicPeriod"/>
            </a:pPr>
            <a:r>
              <a:rPr lang="en-US" sz="2300">
                <a:solidFill>
                  <a:srgbClr val="F4F0D9"/>
                </a:solidFill>
                <a:latin typeface="DejaVu Serif"/>
                <a:ea typeface="DejaVu Serif"/>
                <a:cs typeface="DejaVu Serif"/>
                <a:sym typeface="DejaVu Serif"/>
              </a:rPr>
              <a:t>Η διερεύνηση ενός πολύπλευρου θεωρητικού πλαισίου</a:t>
            </a:r>
          </a:p>
          <a:p>
            <a:pPr marL="496571" lvl="1" indent="-248285" algn="l">
              <a:lnSpc>
                <a:spcPts val="3220"/>
              </a:lnSpc>
              <a:buAutoNum type="arabicPeriod"/>
            </a:pPr>
            <a:r>
              <a:rPr lang="en-US" sz="2300">
                <a:solidFill>
                  <a:srgbClr val="F4F0D9"/>
                </a:solidFill>
                <a:latin typeface="DejaVu Serif"/>
                <a:ea typeface="DejaVu Serif"/>
                <a:cs typeface="DejaVu Serif"/>
                <a:sym typeface="DejaVu Serif"/>
              </a:rPr>
              <a:t>Η επαρκής κάλυψη των ερευνητικών ερωτημάτων</a:t>
            </a:r>
          </a:p>
          <a:p>
            <a:pPr marL="496571" lvl="1" indent="-248285" algn="l">
              <a:lnSpc>
                <a:spcPts val="3220"/>
              </a:lnSpc>
              <a:buAutoNum type="arabicPeriod"/>
            </a:pPr>
            <a:r>
              <a:rPr lang="en-US" sz="2300">
                <a:solidFill>
                  <a:srgbClr val="F4F0D9"/>
                </a:solidFill>
                <a:latin typeface="DejaVu Serif"/>
                <a:ea typeface="DejaVu Serif"/>
                <a:cs typeface="DejaVu Serif"/>
                <a:sym typeface="DejaVu Serif"/>
              </a:rPr>
              <a:t>Η εξαγωγή λογικών και τεκμηριωμένων συμπερασμάτων</a:t>
            </a:r>
          </a:p>
          <a:p>
            <a:pPr marL="496571" lvl="1" indent="-248285" algn="l">
              <a:lnSpc>
                <a:spcPts val="3220"/>
              </a:lnSpc>
              <a:buAutoNum type="arabicPeriod"/>
            </a:pPr>
            <a:r>
              <a:rPr lang="en-US" sz="2300">
                <a:solidFill>
                  <a:srgbClr val="F4F0D9"/>
                </a:solidFill>
                <a:latin typeface="DejaVu Serif"/>
                <a:ea typeface="DejaVu Serif"/>
                <a:cs typeface="DejaVu Serif"/>
                <a:sym typeface="DejaVu Serif"/>
              </a:rPr>
              <a:t>Η ανάδυση εναλλακτικών προτάσεων για μελλοντική μελέτη</a:t>
            </a:r>
          </a:p>
        </p:txBody>
      </p:sp>
      <p:sp>
        <p:nvSpPr>
          <p:cNvPr id="10" name="Freeform 10"/>
          <p:cNvSpPr/>
          <p:nvPr/>
        </p:nvSpPr>
        <p:spPr>
          <a:xfrm>
            <a:off x="11562962" y="-866315"/>
            <a:ext cx="7315200" cy="2992582"/>
          </a:xfrm>
          <a:custGeom>
            <a:avLst/>
            <a:gdLst/>
            <a:ahLst/>
            <a:cxnLst/>
            <a:rect l="l" t="t" r="r" b="b"/>
            <a:pathLst>
              <a:path w="7315200" h="2992582">
                <a:moveTo>
                  <a:pt x="0" y="0"/>
                </a:moveTo>
                <a:lnTo>
                  <a:pt x="7315200" y="0"/>
                </a:lnTo>
                <a:lnTo>
                  <a:pt x="7315200" y="2992581"/>
                </a:lnTo>
                <a:lnTo>
                  <a:pt x="0" y="299258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l-G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4F0D9"/>
        </a:solidFill>
        <a:effectLst/>
      </p:bgPr>
    </p:bg>
    <p:spTree>
      <p:nvGrpSpPr>
        <p:cNvPr id="1" name=""/>
        <p:cNvGrpSpPr/>
        <p:nvPr/>
      </p:nvGrpSpPr>
      <p:grpSpPr>
        <a:xfrm>
          <a:off x="0" y="0"/>
          <a:ext cx="0" cy="0"/>
          <a:chOff x="0" y="0"/>
          <a:chExt cx="0" cy="0"/>
        </a:xfrm>
      </p:grpSpPr>
      <p:sp>
        <p:nvSpPr>
          <p:cNvPr id="2" name="TextBox 2"/>
          <p:cNvSpPr txBox="1"/>
          <p:nvPr/>
        </p:nvSpPr>
        <p:spPr>
          <a:xfrm>
            <a:off x="1373812" y="5577336"/>
            <a:ext cx="4331982" cy="2030095"/>
          </a:xfrm>
          <a:prstGeom prst="rect">
            <a:avLst/>
          </a:prstGeom>
        </p:spPr>
        <p:txBody>
          <a:bodyPr lIns="0" tIns="0" rIns="0" bIns="0" rtlCol="0" anchor="t">
            <a:spAutoFit/>
          </a:bodyPr>
          <a:lstStyle/>
          <a:p>
            <a:pPr algn="just">
              <a:lnSpc>
                <a:spcPts val="2300"/>
              </a:lnSpc>
            </a:pPr>
            <a:r>
              <a:rPr lang="en-US" sz="2300" dirty="0" err="1">
                <a:solidFill>
                  <a:srgbClr val="0A1618"/>
                </a:solidFill>
                <a:latin typeface="DejaVu Serif"/>
                <a:ea typeface="DejaVu Serif"/>
                <a:cs typeface="DejaVu Serif"/>
                <a:sym typeface="DejaVu Serif"/>
              </a:rPr>
              <a:t>Στην</a:t>
            </a:r>
            <a:r>
              <a:rPr lang="en-US" sz="2300" dirty="0">
                <a:solidFill>
                  <a:srgbClr val="0A1618"/>
                </a:solidFill>
                <a:latin typeface="DejaVu Serif"/>
                <a:ea typeface="DejaVu Serif"/>
                <a:cs typeface="DejaVu Serif"/>
                <a:sym typeface="DejaVu Serif"/>
              </a:rPr>
              <a:t> π</a:t>
            </a:r>
            <a:r>
              <a:rPr lang="en-US" sz="2300" dirty="0" err="1">
                <a:solidFill>
                  <a:srgbClr val="0A1618"/>
                </a:solidFill>
                <a:latin typeface="DejaVu Serif"/>
                <a:ea typeface="DejaVu Serif"/>
                <a:cs typeface="DejaVu Serif"/>
                <a:sym typeface="DejaVu Serif"/>
              </a:rPr>
              <a:t>ρώτη</a:t>
            </a:r>
            <a:r>
              <a:rPr lang="en-US" sz="2300" dirty="0">
                <a:solidFill>
                  <a:srgbClr val="0A1618"/>
                </a:solidFill>
                <a:latin typeface="DejaVu Serif"/>
                <a:ea typeface="DejaVu Serif"/>
                <a:cs typeface="DejaVu Serif"/>
                <a:sym typeface="DejaVu Serif"/>
              </a:rPr>
              <a:t> </a:t>
            </a:r>
            <a:r>
              <a:rPr lang="en-US" sz="2300" dirty="0" err="1">
                <a:solidFill>
                  <a:srgbClr val="0A1618"/>
                </a:solidFill>
                <a:latin typeface="DejaVu Serif"/>
                <a:ea typeface="DejaVu Serif"/>
                <a:cs typeface="DejaVu Serif"/>
                <a:sym typeface="DejaVu Serif"/>
              </a:rPr>
              <a:t>ενότητ</a:t>
            </a:r>
            <a:r>
              <a:rPr lang="en-US" sz="2300" dirty="0">
                <a:solidFill>
                  <a:srgbClr val="0A1618"/>
                </a:solidFill>
                <a:latin typeface="DejaVu Serif"/>
                <a:ea typeface="DejaVu Serif"/>
                <a:cs typeface="DejaVu Serif"/>
                <a:sym typeface="DejaVu Serif"/>
              </a:rPr>
              <a:t>α εξετάζεται η έννοια της βιωσιμότητας στον σύγχρονο κόσμο, με εστιασμένη αναφορά στον ορισμό της έννοιας, στο ιστορικό της πλαίσιο, στις διαστάσεις της, στην παγκόσμια, ευρωπαϊκή και τοπική της εμβέλεια, καθώς και στην εμφάνιση της βιώσιμης μόδας.</a:t>
            </a:r>
          </a:p>
        </p:txBody>
      </p:sp>
      <p:grpSp>
        <p:nvGrpSpPr>
          <p:cNvPr id="3" name="Group 3"/>
          <p:cNvGrpSpPr/>
          <p:nvPr/>
        </p:nvGrpSpPr>
        <p:grpSpPr>
          <a:xfrm rot="-5400000">
            <a:off x="8961272" y="-3430569"/>
            <a:ext cx="803239" cy="16230600"/>
            <a:chOff x="0" y="0"/>
            <a:chExt cx="211553" cy="4274726"/>
          </a:xfrm>
        </p:grpSpPr>
        <p:sp>
          <p:nvSpPr>
            <p:cNvPr id="4" name="Freeform 4"/>
            <p:cNvSpPr/>
            <p:nvPr/>
          </p:nvSpPr>
          <p:spPr>
            <a:xfrm>
              <a:off x="0" y="0"/>
              <a:ext cx="211553" cy="4274726"/>
            </a:xfrm>
            <a:custGeom>
              <a:avLst/>
              <a:gdLst/>
              <a:ahLst/>
              <a:cxnLst/>
              <a:rect l="l" t="t" r="r" b="b"/>
              <a:pathLst>
                <a:path w="211553" h="4274726">
                  <a:moveTo>
                    <a:pt x="105776" y="0"/>
                  </a:moveTo>
                  <a:lnTo>
                    <a:pt x="105776" y="0"/>
                  </a:lnTo>
                  <a:cubicBezTo>
                    <a:pt x="164195" y="0"/>
                    <a:pt x="211553" y="47358"/>
                    <a:pt x="211553" y="105776"/>
                  </a:cubicBezTo>
                  <a:lnTo>
                    <a:pt x="211553" y="4168949"/>
                  </a:lnTo>
                  <a:cubicBezTo>
                    <a:pt x="211553" y="4227368"/>
                    <a:pt x="164195" y="4274726"/>
                    <a:pt x="105776" y="4274726"/>
                  </a:cubicBezTo>
                  <a:lnTo>
                    <a:pt x="105776" y="4274726"/>
                  </a:lnTo>
                  <a:cubicBezTo>
                    <a:pt x="77723" y="4274726"/>
                    <a:pt x="50818" y="4263582"/>
                    <a:pt x="30981" y="4243745"/>
                  </a:cubicBezTo>
                  <a:cubicBezTo>
                    <a:pt x="11144" y="4223908"/>
                    <a:pt x="0" y="4197003"/>
                    <a:pt x="0" y="4168949"/>
                  </a:cubicBezTo>
                  <a:lnTo>
                    <a:pt x="0" y="105776"/>
                  </a:lnTo>
                  <a:cubicBezTo>
                    <a:pt x="0" y="77723"/>
                    <a:pt x="11144" y="50818"/>
                    <a:pt x="30981" y="30981"/>
                  </a:cubicBezTo>
                  <a:cubicBezTo>
                    <a:pt x="50818" y="11144"/>
                    <a:pt x="77723" y="0"/>
                    <a:pt x="105776" y="0"/>
                  </a:cubicBezTo>
                  <a:close/>
                </a:path>
              </a:pathLst>
            </a:custGeom>
            <a:solidFill>
              <a:srgbClr val="0A1618"/>
            </a:solidFill>
          </p:spPr>
          <p:txBody>
            <a:bodyPr/>
            <a:lstStyle/>
            <a:p>
              <a:endParaRPr lang="el-GR"/>
            </a:p>
          </p:txBody>
        </p:sp>
        <p:sp>
          <p:nvSpPr>
            <p:cNvPr id="5" name="TextBox 5"/>
            <p:cNvSpPr txBox="1"/>
            <p:nvPr/>
          </p:nvSpPr>
          <p:spPr>
            <a:xfrm>
              <a:off x="0" y="19050"/>
              <a:ext cx="211553" cy="4255676"/>
            </a:xfrm>
            <a:prstGeom prst="rect">
              <a:avLst/>
            </a:prstGeom>
          </p:spPr>
          <p:txBody>
            <a:bodyPr lIns="50800" tIns="50800" rIns="50800" bIns="50800" rtlCol="0" anchor="ctr"/>
            <a:lstStyle/>
            <a:p>
              <a:pPr algn="ctr">
                <a:lnSpc>
                  <a:spcPts val="2000"/>
                </a:lnSpc>
              </a:pPr>
              <a:endParaRPr/>
            </a:p>
          </p:txBody>
        </p:sp>
      </p:grpSp>
      <p:sp>
        <p:nvSpPr>
          <p:cNvPr id="6" name="TextBox 6"/>
          <p:cNvSpPr txBox="1"/>
          <p:nvPr/>
        </p:nvSpPr>
        <p:spPr>
          <a:xfrm>
            <a:off x="2469908" y="4359311"/>
            <a:ext cx="1930168" cy="609600"/>
          </a:xfrm>
          <a:prstGeom prst="rect">
            <a:avLst/>
          </a:prstGeom>
        </p:spPr>
        <p:txBody>
          <a:bodyPr lIns="0" tIns="0" rIns="0" bIns="0" rtlCol="0" anchor="t">
            <a:spAutoFit/>
          </a:bodyPr>
          <a:lstStyle/>
          <a:p>
            <a:pPr algn="ctr">
              <a:lnSpc>
                <a:spcPts val="4500"/>
              </a:lnSpc>
            </a:pPr>
            <a:r>
              <a:rPr lang="en-US" sz="4500" b="1">
                <a:solidFill>
                  <a:srgbClr val="F4F0D9"/>
                </a:solidFill>
                <a:latin typeface="Raleway Bold"/>
                <a:ea typeface="Raleway Bold"/>
                <a:cs typeface="Raleway Bold"/>
                <a:sym typeface="Raleway Bold"/>
              </a:rPr>
              <a:t>01</a:t>
            </a:r>
          </a:p>
        </p:txBody>
      </p:sp>
      <p:sp>
        <p:nvSpPr>
          <p:cNvPr id="7" name="TextBox 7"/>
          <p:cNvSpPr txBox="1"/>
          <p:nvPr/>
        </p:nvSpPr>
        <p:spPr>
          <a:xfrm>
            <a:off x="4400076" y="965397"/>
            <a:ext cx="8792358" cy="1590684"/>
          </a:xfrm>
          <a:prstGeom prst="rect">
            <a:avLst/>
          </a:prstGeom>
        </p:spPr>
        <p:txBody>
          <a:bodyPr lIns="0" tIns="0" rIns="0" bIns="0" rtlCol="0" anchor="t">
            <a:spAutoFit/>
          </a:bodyPr>
          <a:lstStyle/>
          <a:p>
            <a:pPr algn="ctr">
              <a:lnSpc>
                <a:spcPts val="6000"/>
              </a:lnSpc>
            </a:pPr>
            <a:r>
              <a:rPr lang="en-US" sz="6000" b="1">
                <a:solidFill>
                  <a:srgbClr val="0A1618"/>
                </a:solidFill>
                <a:latin typeface="DejaVu Serif Bold"/>
                <a:ea typeface="DejaVu Serif Bold"/>
                <a:cs typeface="DejaVu Serif Bold"/>
                <a:sym typeface="DejaVu Serif Bold"/>
              </a:rPr>
              <a:t>ΘΕΩΡΗΤΙΚΟ ΠΛΑΙΣΙΟ </a:t>
            </a:r>
          </a:p>
        </p:txBody>
      </p:sp>
      <p:sp>
        <p:nvSpPr>
          <p:cNvPr id="8" name="TextBox 8"/>
          <p:cNvSpPr txBox="1"/>
          <p:nvPr/>
        </p:nvSpPr>
        <p:spPr>
          <a:xfrm>
            <a:off x="6419569" y="5646111"/>
            <a:ext cx="4753372" cy="1458595"/>
          </a:xfrm>
          <a:prstGeom prst="rect">
            <a:avLst/>
          </a:prstGeom>
        </p:spPr>
        <p:txBody>
          <a:bodyPr lIns="0" tIns="0" rIns="0" bIns="0" rtlCol="0" anchor="t">
            <a:spAutoFit/>
          </a:bodyPr>
          <a:lstStyle/>
          <a:p>
            <a:pPr algn="just">
              <a:lnSpc>
                <a:spcPts val="2300"/>
              </a:lnSpc>
            </a:pPr>
            <a:r>
              <a:rPr lang="en-US" sz="2300" dirty="0" err="1">
                <a:solidFill>
                  <a:srgbClr val="0A1618"/>
                </a:solidFill>
                <a:latin typeface="DejaVu Serif"/>
                <a:ea typeface="DejaVu Serif"/>
                <a:cs typeface="DejaVu Serif"/>
                <a:sym typeface="DejaVu Serif"/>
              </a:rPr>
              <a:t>Σε</a:t>
            </a:r>
            <a:r>
              <a:rPr lang="en-US" sz="2300" dirty="0">
                <a:solidFill>
                  <a:srgbClr val="0A1618"/>
                </a:solidFill>
                <a:latin typeface="DejaVu Serif"/>
                <a:ea typeface="DejaVu Serif"/>
                <a:cs typeface="DejaVu Serif"/>
                <a:sym typeface="DejaVu Serif"/>
              </a:rPr>
              <a:t> α</a:t>
            </a:r>
            <a:r>
              <a:rPr lang="en-US" sz="2300" dirty="0" err="1">
                <a:solidFill>
                  <a:srgbClr val="0A1618"/>
                </a:solidFill>
                <a:latin typeface="DejaVu Serif"/>
                <a:ea typeface="DejaVu Serif"/>
                <a:cs typeface="DejaVu Serif"/>
                <a:sym typeface="DejaVu Serif"/>
              </a:rPr>
              <a:t>υτή</a:t>
            </a:r>
            <a:r>
              <a:rPr lang="en-US" sz="2300" dirty="0">
                <a:solidFill>
                  <a:srgbClr val="0A1618"/>
                </a:solidFill>
                <a:latin typeface="DejaVu Serif"/>
                <a:ea typeface="DejaVu Serif"/>
                <a:cs typeface="DejaVu Serif"/>
                <a:sym typeface="DejaVu Serif"/>
              </a:rPr>
              <a:t> </a:t>
            </a:r>
            <a:r>
              <a:rPr lang="en-US" sz="2300" dirty="0" err="1">
                <a:solidFill>
                  <a:srgbClr val="0A1618"/>
                </a:solidFill>
                <a:latin typeface="DejaVu Serif"/>
                <a:ea typeface="DejaVu Serif"/>
                <a:cs typeface="DejaVu Serif"/>
                <a:sym typeface="DejaVu Serif"/>
              </a:rPr>
              <a:t>την</a:t>
            </a:r>
            <a:r>
              <a:rPr lang="en-US" sz="2300" dirty="0">
                <a:solidFill>
                  <a:srgbClr val="0A1618"/>
                </a:solidFill>
                <a:latin typeface="DejaVu Serif"/>
                <a:ea typeface="DejaVu Serif"/>
                <a:cs typeface="DejaVu Serif"/>
                <a:sym typeface="DejaVu Serif"/>
              </a:rPr>
              <a:t> </a:t>
            </a:r>
            <a:r>
              <a:rPr lang="en-US" sz="2300" dirty="0" err="1">
                <a:solidFill>
                  <a:srgbClr val="0A1618"/>
                </a:solidFill>
                <a:latin typeface="DejaVu Serif"/>
                <a:ea typeface="DejaVu Serif"/>
                <a:cs typeface="DejaVu Serif"/>
                <a:sym typeface="DejaVu Serif"/>
              </a:rPr>
              <a:t>ενότητ</a:t>
            </a:r>
            <a:r>
              <a:rPr lang="en-US" sz="2300" dirty="0">
                <a:solidFill>
                  <a:srgbClr val="0A1618"/>
                </a:solidFill>
                <a:latin typeface="DejaVu Serif"/>
                <a:ea typeface="DejaVu Serif"/>
                <a:cs typeface="DejaVu Serif"/>
                <a:sym typeface="DejaVu Serif"/>
              </a:rPr>
              <a:t>α, αναλύεται η έννοια της στρατηγικής επικοινωνίας, ο ρόλος και τα κανάλια της, ενώ πραγματοποιείται και μια εκτενής αναφορά σε στρατηγικές επικοινωνίας που σχετίζονται με την βιώσιμη ανάπτυξη.</a:t>
            </a:r>
          </a:p>
        </p:txBody>
      </p:sp>
      <p:sp>
        <p:nvSpPr>
          <p:cNvPr id="9" name="TextBox 9"/>
          <p:cNvSpPr txBox="1"/>
          <p:nvPr/>
        </p:nvSpPr>
        <p:spPr>
          <a:xfrm>
            <a:off x="11999617" y="5665656"/>
            <a:ext cx="4823935" cy="1458595"/>
          </a:xfrm>
          <a:prstGeom prst="rect">
            <a:avLst/>
          </a:prstGeom>
        </p:spPr>
        <p:txBody>
          <a:bodyPr lIns="0" tIns="0" rIns="0" bIns="0" rtlCol="0" anchor="t">
            <a:spAutoFit/>
          </a:bodyPr>
          <a:lstStyle/>
          <a:p>
            <a:pPr algn="just">
              <a:lnSpc>
                <a:spcPts val="2300"/>
              </a:lnSpc>
            </a:pPr>
            <a:r>
              <a:rPr lang="en-US" sz="2300" dirty="0">
                <a:solidFill>
                  <a:srgbClr val="0A1618"/>
                </a:solidFill>
                <a:latin typeface="DejaVu Serif"/>
                <a:ea typeface="DejaVu Serif"/>
                <a:cs typeface="DejaVu Serif"/>
                <a:sym typeface="DejaVu Serif"/>
              </a:rPr>
              <a:t>Η </a:t>
            </a:r>
            <a:r>
              <a:rPr lang="en-US" sz="2300" dirty="0" err="1">
                <a:solidFill>
                  <a:srgbClr val="0A1618"/>
                </a:solidFill>
                <a:latin typeface="DejaVu Serif"/>
                <a:ea typeface="DejaVu Serif"/>
                <a:cs typeface="DejaVu Serif"/>
                <a:sym typeface="DejaVu Serif"/>
              </a:rPr>
              <a:t>τελευτ</a:t>
            </a:r>
            <a:r>
              <a:rPr lang="en-US" sz="2300" dirty="0">
                <a:solidFill>
                  <a:srgbClr val="0A1618"/>
                </a:solidFill>
                <a:latin typeface="DejaVu Serif"/>
                <a:ea typeface="DejaVu Serif"/>
                <a:cs typeface="DejaVu Serif"/>
                <a:sym typeface="DejaVu Serif"/>
              </a:rPr>
              <a:t>αία ενότητα του θεωρητικού μέρους μελετά την περίπτωση της εταιρείας fast fashion H&amp;M, αναλύει κάποιες από τις βασικές στρατηγικές της εταιρείας και εστιάζει σε εκείνες που αφορούν τις βιώσιμες πρακτικές της επιχείρησης.</a:t>
            </a:r>
          </a:p>
        </p:txBody>
      </p:sp>
      <p:sp>
        <p:nvSpPr>
          <p:cNvPr id="10" name="TextBox 10"/>
          <p:cNvSpPr txBox="1"/>
          <p:nvPr/>
        </p:nvSpPr>
        <p:spPr>
          <a:xfrm>
            <a:off x="7895241" y="4359311"/>
            <a:ext cx="1802028" cy="609600"/>
          </a:xfrm>
          <a:prstGeom prst="rect">
            <a:avLst/>
          </a:prstGeom>
        </p:spPr>
        <p:txBody>
          <a:bodyPr lIns="0" tIns="0" rIns="0" bIns="0" rtlCol="0" anchor="t">
            <a:spAutoFit/>
          </a:bodyPr>
          <a:lstStyle/>
          <a:p>
            <a:pPr algn="ctr">
              <a:lnSpc>
                <a:spcPts val="4500"/>
              </a:lnSpc>
            </a:pPr>
            <a:r>
              <a:rPr lang="en-US" sz="4500" b="1">
                <a:solidFill>
                  <a:srgbClr val="F4F0D9"/>
                </a:solidFill>
                <a:latin typeface="Raleway Bold"/>
                <a:ea typeface="Raleway Bold"/>
                <a:cs typeface="Raleway Bold"/>
                <a:sym typeface="Raleway Bold"/>
              </a:rPr>
              <a:t>02</a:t>
            </a:r>
          </a:p>
        </p:txBody>
      </p:sp>
      <p:sp>
        <p:nvSpPr>
          <p:cNvPr id="11" name="TextBox 11"/>
          <p:cNvSpPr txBox="1"/>
          <p:nvPr/>
        </p:nvSpPr>
        <p:spPr>
          <a:xfrm>
            <a:off x="13561656" y="4359311"/>
            <a:ext cx="1699859" cy="609600"/>
          </a:xfrm>
          <a:prstGeom prst="rect">
            <a:avLst/>
          </a:prstGeom>
        </p:spPr>
        <p:txBody>
          <a:bodyPr lIns="0" tIns="0" rIns="0" bIns="0" rtlCol="0" anchor="t">
            <a:spAutoFit/>
          </a:bodyPr>
          <a:lstStyle/>
          <a:p>
            <a:pPr algn="ctr">
              <a:lnSpc>
                <a:spcPts val="4500"/>
              </a:lnSpc>
            </a:pPr>
            <a:r>
              <a:rPr lang="en-US" sz="4500" b="1">
                <a:solidFill>
                  <a:srgbClr val="F4F0D9"/>
                </a:solidFill>
                <a:latin typeface="Raleway Bold"/>
                <a:ea typeface="Raleway Bold"/>
                <a:cs typeface="Raleway Bold"/>
                <a:sym typeface="Raleway Bold"/>
              </a:rPr>
              <a:t>03</a:t>
            </a:r>
          </a:p>
        </p:txBody>
      </p:sp>
      <p:sp>
        <p:nvSpPr>
          <p:cNvPr id="12" name="Freeform 12"/>
          <p:cNvSpPr/>
          <p:nvPr/>
        </p:nvSpPr>
        <p:spPr>
          <a:xfrm rot="-10800000" flipH="1" flipV="1">
            <a:off x="0" y="8098417"/>
            <a:ext cx="18725784" cy="2587563"/>
          </a:xfrm>
          <a:custGeom>
            <a:avLst/>
            <a:gdLst/>
            <a:ahLst/>
            <a:cxnLst/>
            <a:rect l="l" t="t" r="r" b="b"/>
            <a:pathLst>
              <a:path w="18725784" h="2587563">
                <a:moveTo>
                  <a:pt x="18725784" y="2587562"/>
                </a:moveTo>
                <a:lnTo>
                  <a:pt x="0" y="2587562"/>
                </a:lnTo>
                <a:lnTo>
                  <a:pt x="0" y="0"/>
                </a:lnTo>
                <a:lnTo>
                  <a:pt x="18725784" y="0"/>
                </a:lnTo>
                <a:lnTo>
                  <a:pt x="18725784" y="2587562"/>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l-GR"/>
          </a:p>
        </p:txBody>
      </p:sp>
      <p:sp>
        <p:nvSpPr>
          <p:cNvPr id="13" name="Freeform 13"/>
          <p:cNvSpPr/>
          <p:nvPr/>
        </p:nvSpPr>
        <p:spPr>
          <a:xfrm rot="-10800000">
            <a:off x="0" y="-433160"/>
            <a:ext cx="18725784" cy="2587563"/>
          </a:xfrm>
          <a:custGeom>
            <a:avLst/>
            <a:gdLst/>
            <a:ahLst/>
            <a:cxnLst/>
            <a:rect l="l" t="t" r="r" b="b"/>
            <a:pathLst>
              <a:path w="18725784" h="2587563">
                <a:moveTo>
                  <a:pt x="0" y="0"/>
                </a:moveTo>
                <a:lnTo>
                  <a:pt x="18725784" y="0"/>
                </a:lnTo>
                <a:lnTo>
                  <a:pt x="18725784" y="2587563"/>
                </a:lnTo>
                <a:lnTo>
                  <a:pt x="0" y="258756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l-GR"/>
          </a:p>
        </p:txBody>
      </p:sp>
      <p:sp>
        <p:nvSpPr>
          <p:cNvPr id="14" name="TextBox 14"/>
          <p:cNvSpPr txBox="1"/>
          <p:nvPr/>
        </p:nvSpPr>
        <p:spPr>
          <a:xfrm>
            <a:off x="0" y="3107811"/>
            <a:ext cx="18288000" cy="798829"/>
          </a:xfrm>
          <a:prstGeom prst="rect">
            <a:avLst/>
          </a:prstGeom>
        </p:spPr>
        <p:txBody>
          <a:bodyPr lIns="0" tIns="0" rIns="0" bIns="0" rtlCol="0" anchor="t">
            <a:spAutoFit/>
          </a:bodyPr>
          <a:lstStyle/>
          <a:p>
            <a:pPr algn="ctr">
              <a:lnSpc>
                <a:spcPts val="3220"/>
              </a:lnSpc>
            </a:pPr>
            <a:r>
              <a:rPr lang="en-US" sz="2300">
                <a:solidFill>
                  <a:srgbClr val="000000"/>
                </a:solidFill>
                <a:latin typeface="DejaVu Serif"/>
                <a:ea typeface="DejaVu Serif"/>
                <a:cs typeface="DejaVu Serif"/>
                <a:sym typeface="DejaVu Serif"/>
              </a:rPr>
              <a:t> Το θεωρητικό πλαίσιο της εργασίας εξετάζει τρεις βασικές θεματικές, οι οποίες αφορούν  </a:t>
            </a:r>
            <a:r>
              <a:rPr lang="en-US" sz="2300" b="1">
                <a:solidFill>
                  <a:srgbClr val="000000"/>
                </a:solidFill>
                <a:latin typeface="DejaVu Serif Bold"/>
                <a:ea typeface="DejaVu Serif Bold"/>
                <a:cs typeface="DejaVu Serif Bold"/>
                <a:sym typeface="DejaVu Serif Bold"/>
              </a:rPr>
              <a:t>α)</a:t>
            </a:r>
            <a:r>
              <a:rPr lang="en-US" sz="2300">
                <a:solidFill>
                  <a:srgbClr val="000000"/>
                </a:solidFill>
                <a:latin typeface="DejaVu Serif"/>
                <a:ea typeface="DejaVu Serif"/>
                <a:cs typeface="DejaVu Serif"/>
                <a:sym typeface="DejaVu Serif"/>
              </a:rPr>
              <a:t> την  βιωσιμότητα </a:t>
            </a:r>
            <a:r>
              <a:rPr lang="en-US" sz="2300" b="1">
                <a:solidFill>
                  <a:srgbClr val="000000"/>
                </a:solidFill>
                <a:latin typeface="DejaVu Serif Bold"/>
                <a:ea typeface="DejaVu Serif Bold"/>
                <a:cs typeface="DejaVu Serif Bold"/>
                <a:sym typeface="DejaVu Serif Bold"/>
              </a:rPr>
              <a:t>β)</a:t>
            </a:r>
            <a:r>
              <a:rPr lang="en-US" sz="2300">
                <a:solidFill>
                  <a:srgbClr val="000000"/>
                </a:solidFill>
                <a:latin typeface="DejaVu Serif"/>
                <a:ea typeface="DejaVu Serif"/>
                <a:cs typeface="DejaVu Serif"/>
                <a:sym typeface="DejaVu Serif"/>
              </a:rPr>
              <a:t> την στρατηγική επικοινωνία και </a:t>
            </a:r>
            <a:r>
              <a:rPr lang="en-US" sz="2300" b="1">
                <a:solidFill>
                  <a:srgbClr val="000000"/>
                </a:solidFill>
                <a:latin typeface="DejaVu Serif Bold"/>
                <a:ea typeface="DejaVu Serif Bold"/>
                <a:cs typeface="DejaVu Serif Bold"/>
                <a:sym typeface="DejaVu Serif Bold"/>
              </a:rPr>
              <a:t>γ)</a:t>
            </a:r>
            <a:r>
              <a:rPr lang="en-US" sz="2300">
                <a:solidFill>
                  <a:srgbClr val="000000"/>
                </a:solidFill>
                <a:latin typeface="DejaVu Serif"/>
                <a:ea typeface="DejaVu Serif"/>
                <a:cs typeface="DejaVu Serif"/>
                <a:sym typeface="DejaVu Serif"/>
              </a:rPr>
              <a:t> την μελέτη περίπτωσης, δηλαδή την εταιρεία H&amp;M.</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638C80"/>
        </a:solidFill>
        <a:effectLst/>
      </p:bgPr>
    </p:bg>
    <p:spTree>
      <p:nvGrpSpPr>
        <p:cNvPr id="1" name=""/>
        <p:cNvGrpSpPr/>
        <p:nvPr/>
      </p:nvGrpSpPr>
      <p:grpSpPr>
        <a:xfrm>
          <a:off x="0" y="0"/>
          <a:ext cx="0" cy="0"/>
          <a:chOff x="0" y="0"/>
          <a:chExt cx="0" cy="0"/>
        </a:xfrm>
      </p:grpSpPr>
      <p:sp>
        <p:nvSpPr>
          <p:cNvPr id="2" name="Freeform 2"/>
          <p:cNvSpPr/>
          <p:nvPr/>
        </p:nvSpPr>
        <p:spPr>
          <a:xfrm rot="-5400000" flipH="1" flipV="1">
            <a:off x="-8248922" y="7663166"/>
            <a:ext cx="18725784" cy="2587563"/>
          </a:xfrm>
          <a:custGeom>
            <a:avLst/>
            <a:gdLst/>
            <a:ahLst/>
            <a:cxnLst/>
            <a:rect l="l" t="t" r="r" b="b"/>
            <a:pathLst>
              <a:path w="18725784" h="2587563">
                <a:moveTo>
                  <a:pt x="18725783" y="2587563"/>
                </a:moveTo>
                <a:lnTo>
                  <a:pt x="0" y="2587563"/>
                </a:lnTo>
                <a:lnTo>
                  <a:pt x="0" y="0"/>
                </a:lnTo>
                <a:lnTo>
                  <a:pt x="18725783" y="0"/>
                </a:lnTo>
                <a:lnTo>
                  <a:pt x="18725783" y="2587563"/>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l-GR"/>
          </a:p>
        </p:txBody>
      </p:sp>
      <p:sp>
        <p:nvSpPr>
          <p:cNvPr id="3" name="Freeform 3"/>
          <p:cNvSpPr/>
          <p:nvPr/>
        </p:nvSpPr>
        <p:spPr>
          <a:xfrm rot="-5400000" flipH="1">
            <a:off x="7954721" y="7691741"/>
            <a:ext cx="18725784" cy="2587563"/>
          </a:xfrm>
          <a:custGeom>
            <a:avLst/>
            <a:gdLst/>
            <a:ahLst/>
            <a:cxnLst/>
            <a:rect l="l" t="t" r="r" b="b"/>
            <a:pathLst>
              <a:path w="18725784" h="2587563">
                <a:moveTo>
                  <a:pt x="18725784" y="0"/>
                </a:moveTo>
                <a:lnTo>
                  <a:pt x="0" y="0"/>
                </a:lnTo>
                <a:lnTo>
                  <a:pt x="0" y="2587563"/>
                </a:lnTo>
                <a:lnTo>
                  <a:pt x="18725784" y="2587563"/>
                </a:lnTo>
                <a:lnTo>
                  <a:pt x="18725784"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l-GR"/>
          </a:p>
        </p:txBody>
      </p:sp>
      <p:sp>
        <p:nvSpPr>
          <p:cNvPr id="4" name="TextBox 4"/>
          <p:cNvSpPr txBox="1"/>
          <p:nvPr/>
        </p:nvSpPr>
        <p:spPr>
          <a:xfrm>
            <a:off x="682870" y="3207922"/>
            <a:ext cx="8442079" cy="1598929"/>
          </a:xfrm>
          <a:prstGeom prst="rect">
            <a:avLst/>
          </a:prstGeom>
        </p:spPr>
        <p:txBody>
          <a:bodyPr lIns="0" tIns="0" rIns="0" bIns="0" rtlCol="0" anchor="t">
            <a:spAutoFit/>
          </a:bodyPr>
          <a:lstStyle/>
          <a:p>
            <a:pPr marL="496575" lvl="1" indent="-248288" algn="l">
              <a:lnSpc>
                <a:spcPts val="3220"/>
              </a:lnSpc>
              <a:buFont typeface="Arial"/>
              <a:buChar char="•"/>
            </a:pPr>
            <a:r>
              <a:rPr lang="en-US" sz="2300" u="sng" dirty="0" err="1">
                <a:solidFill>
                  <a:srgbClr val="F4F0D9"/>
                </a:solidFill>
                <a:latin typeface="DejaVu Serif"/>
                <a:ea typeface="DejaVu Serif"/>
                <a:cs typeface="DejaVu Serif"/>
                <a:sym typeface="DejaVu Serif"/>
              </a:rPr>
              <a:t>Ετυμολογί</a:t>
            </a:r>
            <a:r>
              <a:rPr lang="en-US" sz="2300" u="sng" dirty="0">
                <a:solidFill>
                  <a:srgbClr val="F4F0D9"/>
                </a:solidFill>
                <a:latin typeface="DejaVu Serif"/>
                <a:ea typeface="DejaVu Serif"/>
                <a:cs typeface="DejaVu Serif"/>
                <a:sym typeface="DejaVu Serif"/>
              </a:rPr>
              <a:t>α Βιωσιμότητας</a:t>
            </a:r>
            <a:r>
              <a:rPr lang="en-US" sz="2300" dirty="0">
                <a:solidFill>
                  <a:srgbClr val="F4F0D9"/>
                </a:solidFill>
                <a:latin typeface="DejaVu Serif"/>
                <a:ea typeface="DejaVu Serif"/>
                <a:cs typeface="DejaVu Serif"/>
                <a:sym typeface="DejaVu Serif"/>
              </a:rPr>
              <a:t> = επίθετο «βιώσιμος» = παράγωγο του ρ. β</a:t>
            </a:r>
            <a:r>
              <a:rPr lang="en-US" sz="2300" dirty="0" err="1">
                <a:solidFill>
                  <a:srgbClr val="F4F0D9"/>
                </a:solidFill>
                <a:latin typeface="DejaVu Serif"/>
                <a:ea typeface="DejaVu Serif"/>
                <a:cs typeface="DejaVu Serif"/>
                <a:sym typeface="DejaVu Serif"/>
              </a:rPr>
              <a:t>ιόω</a:t>
            </a:r>
            <a:r>
              <a:rPr lang="en-US" sz="2300" dirty="0">
                <a:solidFill>
                  <a:srgbClr val="F4F0D9"/>
                </a:solidFill>
                <a:latin typeface="DejaVu Serif"/>
                <a:ea typeface="DejaVu Serif"/>
                <a:cs typeface="DejaVu Serif"/>
                <a:sym typeface="DejaVu Serif"/>
              </a:rPr>
              <a:t> / β</a:t>
            </a:r>
            <a:r>
              <a:rPr lang="en-US" sz="2300" dirty="0" err="1">
                <a:solidFill>
                  <a:srgbClr val="F4F0D9"/>
                </a:solidFill>
                <a:latin typeface="DejaVu Serif"/>
                <a:ea typeface="DejaVu Serif"/>
                <a:cs typeface="DejaVu Serif"/>
                <a:sym typeface="DejaVu Serif"/>
              </a:rPr>
              <a:t>ιῶ</a:t>
            </a:r>
            <a:r>
              <a:rPr lang="en-US" sz="2300" dirty="0">
                <a:solidFill>
                  <a:srgbClr val="F4F0D9"/>
                </a:solidFill>
                <a:latin typeface="DejaVu Serif"/>
                <a:ea typeface="DejaVu Serif"/>
                <a:cs typeface="DejaVu Serif"/>
                <a:sym typeface="DejaVu Serif"/>
              </a:rPr>
              <a:t> = “επιβ</a:t>
            </a:r>
            <a:r>
              <a:rPr lang="en-US" sz="2300" dirty="0" err="1">
                <a:solidFill>
                  <a:srgbClr val="F4F0D9"/>
                </a:solidFill>
                <a:latin typeface="DejaVu Serif"/>
                <a:ea typeface="DejaVu Serif"/>
                <a:cs typeface="DejaVu Serif"/>
                <a:sym typeface="DejaVu Serif"/>
              </a:rPr>
              <a:t>ιώνω</a:t>
            </a:r>
            <a:r>
              <a:rPr lang="en-US" sz="2300" dirty="0">
                <a:solidFill>
                  <a:srgbClr val="F4F0D9"/>
                </a:solidFill>
                <a:latin typeface="DejaVu Serif"/>
                <a:ea typeface="DejaVu Serif"/>
                <a:cs typeface="DejaVu Serif"/>
                <a:sym typeface="DejaVu Serif"/>
              </a:rPr>
              <a:t>”  +  παρα</a:t>
            </a:r>
            <a:r>
              <a:rPr lang="en-US" sz="2300" dirty="0" err="1">
                <a:solidFill>
                  <a:srgbClr val="F4F0D9"/>
                </a:solidFill>
                <a:latin typeface="DejaVu Serif"/>
                <a:ea typeface="DejaVu Serif"/>
                <a:cs typeface="DejaVu Serif"/>
                <a:sym typeface="DejaVu Serif"/>
              </a:rPr>
              <a:t>γωγικό</a:t>
            </a:r>
            <a:r>
              <a:rPr lang="en-US" sz="2300" dirty="0">
                <a:solidFill>
                  <a:srgbClr val="F4F0D9"/>
                </a:solidFill>
                <a:latin typeface="DejaVu Serif"/>
                <a:ea typeface="DejaVu Serif"/>
                <a:cs typeface="DejaVu Serif"/>
                <a:sym typeface="DejaVu Serif"/>
              </a:rPr>
              <a:t> επ</a:t>
            </a:r>
            <a:r>
              <a:rPr lang="en-US" sz="2300" dirty="0" err="1">
                <a:solidFill>
                  <a:srgbClr val="F4F0D9"/>
                </a:solidFill>
                <a:latin typeface="DejaVu Serif"/>
                <a:ea typeface="DejaVu Serif"/>
                <a:cs typeface="DejaVu Serif"/>
                <a:sym typeface="DejaVu Serif"/>
              </a:rPr>
              <a:t>ίθημ</a:t>
            </a:r>
            <a:r>
              <a:rPr lang="en-US" sz="2300" dirty="0">
                <a:solidFill>
                  <a:srgbClr val="F4F0D9"/>
                </a:solidFill>
                <a:latin typeface="DejaVu Serif"/>
                <a:ea typeface="DejaVu Serif"/>
                <a:cs typeface="DejaVu Serif"/>
                <a:sym typeface="DejaVu Serif"/>
              </a:rPr>
              <a:t>α -οτητα</a:t>
            </a:r>
          </a:p>
          <a:p>
            <a:pPr algn="l">
              <a:lnSpc>
                <a:spcPts val="3220"/>
              </a:lnSpc>
            </a:pPr>
            <a:endParaRPr lang="en-US" sz="2300" dirty="0">
              <a:solidFill>
                <a:srgbClr val="F4F0D9"/>
              </a:solidFill>
              <a:latin typeface="DejaVu Serif"/>
              <a:ea typeface="DejaVu Serif"/>
              <a:cs typeface="DejaVu Serif"/>
              <a:sym typeface="DejaVu Serif"/>
            </a:endParaRPr>
          </a:p>
          <a:p>
            <a:pPr marL="496575" lvl="1" indent="-248288" algn="l">
              <a:lnSpc>
                <a:spcPts val="3220"/>
              </a:lnSpc>
              <a:buFont typeface="Arial"/>
              <a:buChar char="•"/>
            </a:pPr>
            <a:r>
              <a:rPr lang="en-US" sz="2300" u="sng" dirty="0">
                <a:solidFill>
                  <a:srgbClr val="F4F0D9"/>
                </a:solidFill>
                <a:latin typeface="DejaVu Serif"/>
                <a:ea typeface="DejaVu Serif"/>
                <a:cs typeface="DejaVu Serif"/>
                <a:sym typeface="DejaVu Serif"/>
              </a:rPr>
              <a:t>Επ</a:t>
            </a:r>
            <a:r>
              <a:rPr lang="en-US" sz="2300" u="sng" dirty="0" err="1">
                <a:solidFill>
                  <a:srgbClr val="F4F0D9"/>
                </a:solidFill>
                <a:latin typeface="DejaVu Serif"/>
                <a:ea typeface="DejaVu Serif"/>
                <a:cs typeface="DejaVu Serif"/>
                <a:sym typeface="DejaVu Serif"/>
              </a:rPr>
              <a:t>ίσημος</a:t>
            </a:r>
            <a:r>
              <a:rPr lang="en-US" sz="2300" u="sng" dirty="0">
                <a:solidFill>
                  <a:srgbClr val="F4F0D9"/>
                </a:solidFill>
                <a:latin typeface="DejaVu Serif"/>
                <a:ea typeface="DejaVu Serif"/>
                <a:cs typeface="DejaVu Serif"/>
                <a:sym typeface="DejaVu Serif"/>
              </a:rPr>
              <a:t> </a:t>
            </a:r>
            <a:r>
              <a:rPr lang="en-US" sz="2300" u="sng" dirty="0" err="1">
                <a:solidFill>
                  <a:srgbClr val="F4F0D9"/>
                </a:solidFill>
                <a:latin typeface="DejaVu Serif"/>
                <a:ea typeface="DejaVu Serif"/>
                <a:cs typeface="DejaVu Serif"/>
                <a:sym typeface="DejaVu Serif"/>
              </a:rPr>
              <a:t>Ορισμός</a:t>
            </a:r>
            <a:r>
              <a:rPr lang="en-US" sz="2300" u="sng" dirty="0">
                <a:solidFill>
                  <a:srgbClr val="F4F0D9"/>
                </a:solidFill>
                <a:latin typeface="DejaVu Serif"/>
                <a:ea typeface="DejaVu Serif"/>
                <a:cs typeface="DejaVu Serif"/>
                <a:sym typeface="DejaVu Serif"/>
              </a:rPr>
              <a:t> (1987)</a:t>
            </a:r>
            <a:r>
              <a:rPr lang="en-US" sz="2300" dirty="0">
                <a:solidFill>
                  <a:srgbClr val="F4F0D9"/>
                </a:solidFill>
                <a:latin typeface="DejaVu Serif"/>
                <a:ea typeface="DejaVu Serif"/>
                <a:cs typeface="DejaVu Serif"/>
                <a:sym typeface="DejaVu Serif"/>
              </a:rPr>
              <a:t>: </a:t>
            </a:r>
            <a:r>
              <a:rPr lang="en-US" sz="2300" dirty="0" err="1">
                <a:solidFill>
                  <a:srgbClr val="F4F0D9"/>
                </a:solidFill>
                <a:latin typeface="DejaVu Serif"/>
                <a:ea typeface="DejaVu Serif"/>
                <a:cs typeface="DejaVu Serif"/>
                <a:sym typeface="DejaVu Serif"/>
              </a:rPr>
              <a:t>έκθεση</a:t>
            </a:r>
            <a:r>
              <a:rPr lang="en-US" sz="2300" dirty="0">
                <a:solidFill>
                  <a:srgbClr val="F4F0D9"/>
                </a:solidFill>
                <a:latin typeface="DejaVu Serif"/>
                <a:ea typeface="DejaVu Serif"/>
                <a:cs typeface="DejaVu Serif"/>
                <a:sym typeface="DejaVu Serif"/>
              </a:rPr>
              <a:t> Brundtland - «Our Common Future» </a:t>
            </a:r>
          </a:p>
        </p:txBody>
      </p:sp>
      <p:sp>
        <p:nvSpPr>
          <p:cNvPr id="5" name="AutoShape 5"/>
          <p:cNvSpPr/>
          <p:nvPr/>
        </p:nvSpPr>
        <p:spPr>
          <a:xfrm>
            <a:off x="4903909" y="5143500"/>
            <a:ext cx="0" cy="1307468"/>
          </a:xfrm>
          <a:prstGeom prst="line">
            <a:avLst/>
          </a:prstGeom>
          <a:ln w="38100" cap="flat">
            <a:solidFill>
              <a:srgbClr val="000000"/>
            </a:solidFill>
            <a:prstDash val="sysDot"/>
            <a:headEnd type="none" w="sm" len="sm"/>
            <a:tailEnd type="arrow" w="med" len="sm"/>
          </a:ln>
        </p:spPr>
        <p:txBody>
          <a:bodyPr/>
          <a:lstStyle/>
          <a:p>
            <a:endParaRPr lang="el-GR" dirty="0"/>
          </a:p>
        </p:txBody>
      </p:sp>
      <p:sp>
        <p:nvSpPr>
          <p:cNvPr id="6" name="AutoShape 6"/>
          <p:cNvSpPr/>
          <p:nvPr/>
        </p:nvSpPr>
        <p:spPr>
          <a:xfrm>
            <a:off x="3489320" y="7680689"/>
            <a:ext cx="0" cy="1955136"/>
          </a:xfrm>
          <a:prstGeom prst="line">
            <a:avLst/>
          </a:prstGeom>
          <a:ln w="38100" cap="flat">
            <a:solidFill>
              <a:srgbClr val="F4F0D9"/>
            </a:solidFill>
            <a:prstDash val="sysDash"/>
            <a:headEnd type="none" w="sm" len="sm"/>
            <a:tailEnd type="none" w="sm" len="sm"/>
          </a:ln>
        </p:spPr>
        <p:txBody>
          <a:bodyPr/>
          <a:lstStyle/>
          <a:p>
            <a:endParaRPr lang="el-GR"/>
          </a:p>
        </p:txBody>
      </p:sp>
      <p:sp>
        <p:nvSpPr>
          <p:cNvPr id="7" name="AutoShape 7"/>
          <p:cNvSpPr/>
          <p:nvPr/>
        </p:nvSpPr>
        <p:spPr>
          <a:xfrm>
            <a:off x="6909456" y="7655729"/>
            <a:ext cx="0" cy="1955136"/>
          </a:xfrm>
          <a:prstGeom prst="line">
            <a:avLst/>
          </a:prstGeom>
          <a:ln w="38100" cap="flat">
            <a:solidFill>
              <a:srgbClr val="F4F0D9"/>
            </a:solidFill>
            <a:prstDash val="sysDash"/>
            <a:headEnd type="none" w="sm" len="sm"/>
            <a:tailEnd type="none" w="sm" len="sm"/>
          </a:ln>
        </p:spPr>
        <p:txBody>
          <a:bodyPr/>
          <a:lstStyle/>
          <a:p>
            <a:endParaRPr lang="el-GR"/>
          </a:p>
        </p:txBody>
      </p:sp>
      <p:sp>
        <p:nvSpPr>
          <p:cNvPr id="8" name="TextBox 8"/>
          <p:cNvSpPr txBox="1"/>
          <p:nvPr/>
        </p:nvSpPr>
        <p:spPr>
          <a:xfrm>
            <a:off x="1584602" y="553753"/>
            <a:ext cx="15121509" cy="1590675"/>
          </a:xfrm>
          <a:prstGeom prst="rect">
            <a:avLst/>
          </a:prstGeom>
        </p:spPr>
        <p:txBody>
          <a:bodyPr lIns="0" tIns="0" rIns="0" bIns="0" rtlCol="0" anchor="t">
            <a:spAutoFit/>
          </a:bodyPr>
          <a:lstStyle/>
          <a:p>
            <a:pPr algn="l">
              <a:lnSpc>
                <a:spcPts val="6000"/>
              </a:lnSpc>
            </a:pPr>
            <a:r>
              <a:rPr lang="en-US" sz="6000" b="1" dirty="0">
                <a:solidFill>
                  <a:srgbClr val="F4F0D9"/>
                </a:solidFill>
                <a:latin typeface="DejaVu Serif Bold"/>
                <a:ea typeface="DejaVu Serif Bold"/>
                <a:cs typeface="DejaVu Serif Bold"/>
                <a:sym typeface="DejaVu Serif Bold"/>
              </a:rPr>
              <a:t>1. H ΕΝΝΟΙΑ ΤΗΣ ΒΙΩΣΙΜΟΤΗΤΑΣ ΣΤΟΝ ΣΥΓΧΡΟΝΟ ΚΟΣΜΟ</a:t>
            </a:r>
          </a:p>
        </p:txBody>
      </p:sp>
      <p:sp>
        <p:nvSpPr>
          <p:cNvPr id="9" name="TextBox 9"/>
          <p:cNvSpPr txBox="1"/>
          <p:nvPr/>
        </p:nvSpPr>
        <p:spPr>
          <a:xfrm>
            <a:off x="1555825" y="2356389"/>
            <a:ext cx="6734270" cy="746758"/>
          </a:xfrm>
          <a:prstGeom prst="rect">
            <a:avLst/>
          </a:prstGeom>
        </p:spPr>
        <p:txBody>
          <a:bodyPr lIns="0" tIns="0" rIns="0" bIns="0" rtlCol="0" anchor="t">
            <a:spAutoFit/>
          </a:bodyPr>
          <a:lstStyle/>
          <a:p>
            <a:pPr algn="ctr">
              <a:lnSpc>
                <a:spcPts val="2940"/>
              </a:lnSpc>
            </a:pPr>
            <a:r>
              <a:rPr lang="en-US" sz="2100" b="1" u="sng" dirty="0" err="1">
                <a:solidFill>
                  <a:srgbClr val="F4F0D9"/>
                </a:solidFill>
                <a:latin typeface="DejaVu Serif Bold"/>
                <a:ea typeface="DejaVu Serif Bold"/>
                <a:cs typeface="DejaVu Serif Bold"/>
                <a:sym typeface="DejaVu Serif Bold"/>
              </a:rPr>
              <a:t>Ορισμός</a:t>
            </a:r>
            <a:r>
              <a:rPr lang="en-US" sz="2100" b="1" u="sng" dirty="0">
                <a:solidFill>
                  <a:srgbClr val="F4F0D9"/>
                </a:solidFill>
                <a:latin typeface="DejaVu Serif Bold"/>
                <a:ea typeface="DejaVu Serif Bold"/>
                <a:cs typeface="DejaVu Serif Bold"/>
                <a:sym typeface="DejaVu Serif Bold"/>
              </a:rPr>
              <a:t> &amp; </a:t>
            </a:r>
            <a:r>
              <a:rPr lang="en-US" sz="2100" b="1" u="sng" dirty="0" err="1">
                <a:solidFill>
                  <a:srgbClr val="F4F0D9"/>
                </a:solidFill>
                <a:latin typeface="DejaVu Serif Bold"/>
                <a:ea typeface="DejaVu Serif Bold"/>
                <a:cs typeface="DejaVu Serif Bold"/>
                <a:sym typeface="DejaVu Serif Bold"/>
              </a:rPr>
              <a:t>Ετυμολογί</a:t>
            </a:r>
            <a:r>
              <a:rPr lang="en-US" sz="2100" b="1" u="sng" dirty="0">
                <a:solidFill>
                  <a:srgbClr val="F4F0D9"/>
                </a:solidFill>
                <a:latin typeface="DejaVu Serif Bold"/>
                <a:ea typeface="DejaVu Serif Bold"/>
                <a:cs typeface="DejaVu Serif Bold"/>
                <a:sym typeface="DejaVu Serif Bold"/>
              </a:rPr>
              <a:t>α όρου “Βιωσιμότητα”</a:t>
            </a:r>
          </a:p>
        </p:txBody>
      </p:sp>
      <p:sp>
        <p:nvSpPr>
          <p:cNvPr id="10" name="TextBox 10"/>
          <p:cNvSpPr txBox="1"/>
          <p:nvPr/>
        </p:nvSpPr>
        <p:spPr>
          <a:xfrm>
            <a:off x="1874692" y="6433220"/>
            <a:ext cx="6602476" cy="408304"/>
          </a:xfrm>
          <a:prstGeom prst="rect">
            <a:avLst/>
          </a:prstGeom>
        </p:spPr>
        <p:txBody>
          <a:bodyPr lIns="0" tIns="0" rIns="0" bIns="0" rtlCol="0" anchor="t">
            <a:spAutoFit/>
          </a:bodyPr>
          <a:lstStyle/>
          <a:p>
            <a:pPr algn="l">
              <a:lnSpc>
                <a:spcPts val="3220"/>
              </a:lnSpc>
            </a:pPr>
            <a:r>
              <a:rPr lang="en-US" sz="2300" b="1" u="sng" dirty="0" err="1">
                <a:solidFill>
                  <a:srgbClr val="F4F0D9"/>
                </a:solidFill>
                <a:latin typeface="DejaVu Serif Bold"/>
                <a:ea typeface="DejaVu Serif Bold"/>
                <a:cs typeface="DejaVu Serif Bold"/>
                <a:sym typeface="DejaVu Serif Bold"/>
              </a:rPr>
              <a:t>Οι</a:t>
            </a:r>
            <a:r>
              <a:rPr lang="en-US" sz="2300" b="1" u="sng" dirty="0">
                <a:solidFill>
                  <a:srgbClr val="F4F0D9"/>
                </a:solidFill>
                <a:latin typeface="DejaVu Serif Bold"/>
                <a:ea typeface="DejaVu Serif Bold"/>
                <a:cs typeface="DejaVu Serif Bold"/>
                <a:sym typeface="DejaVu Serif Bold"/>
              </a:rPr>
              <a:t> 3 π</a:t>
            </a:r>
            <a:r>
              <a:rPr lang="en-US" sz="2300" b="1" u="sng" dirty="0" err="1">
                <a:solidFill>
                  <a:srgbClr val="F4F0D9"/>
                </a:solidFill>
                <a:latin typeface="DejaVu Serif Bold"/>
                <a:ea typeface="DejaVu Serif Bold"/>
                <a:cs typeface="DejaVu Serif Bold"/>
                <a:sym typeface="DejaVu Serif Bold"/>
              </a:rPr>
              <a:t>υλώνες</a:t>
            </a:r>
            <a:r>
              <a:rPr lang="en-US" sz="2300" b="1" u="sng" dirty="0">
                <a:solidFill>
                  <a:srgbClr val="F4F0D9"/>
                </a:solidFill>
                <a:latin typeface="DejaVu Serif Bold"/>
                <a:ea typeface="DejaVu Serif Bold"/>
                <a:cs typeface="DejaVu Serif Bold"/>
                <a:sym typeface="DejaVu Serif Bold"/>
              </a:rPr>
              <a:t> </a:t>
            </a:r>
            <a:r>
              <a:rPr lang="en-US" sz="2300" b="1" u="sng" dirty="0" err="1">
                <a:solidFill>
                  <a:srgbClr val="F4F0D9"/>
                </a:solidFill>
                <a:latin typeface="DejaVu Serif Bold"/>
                <a:ea typeface="DejaVu Serif Bold"/>
                <a:cs typeface="DejaVu Serif Bold"/>
                <a:sym typeface="DejaVu Serif Bold"/>
              </a:rPr>
              <a:t>της</a:t>
            </a:r>
            <a:r>
              <a:rPr lang="en-US" sz="2300" b="1" u="sng" dirty="0">
                <a:solidFill>
                  <a:srgbClr val="F4F0D9"/>
                </a:solidFill>
                <a:latin typeface="DejaVu Serif Bold"/>
                <a:ea typeface="DejaVu Serif Bold"/>
                <a:cs typeface="DejaVu Serif Bold"/>
                <a:sym typeface="DejaVu Serif Bold"/>
              </a:rPr>
              <a:t> β</a:t>
            </a:r>
            <a:r>
              <a:rPr lang="en-US" sz="2300" b="1" u="sng" dirty="0" err="1">
                <a:solidFill>
                  <a:srgbClr val="F4F0D9"/>
                </a:solidFill>
                <a:latin typeface="DejaVu Serif Bold"/>
                <a:ea typeface="DejaVu Serif Bold"/>
                <a:cs typeface="DejaVu Serif Bold"/>
                <a:sym typeface="DejaVu Serif Bold"/>
              </a:rPr>
              <a:t>ιώσιμης</a:t>
            </a:r>
            <a:r>
              <a:rPr lang="en-US" sz="2300" b="1" u="sng" dirty="0">
                <a:solidFill>
                  <a:srgbClr val="F4F0D9"/>
                </a:solidFill>
                <a:latin typeface="DejaVu Serif Bold"/>
                <a:ea typeface="DejaVu Serif Bold"/>
                <a:cs typeface="DejaVu Serif Bold"/>
                <a:sym typeface="DejaVu Serif Bold"/>
              </a:rPr>
              <a:t> α</a:t>
            </a:r>
            <a:r>
              <a:rPr lang="en-US" sz="2300" b="1" u="sng" dirty="0" err="1">
                <a:solidFill>
                  <a:srgbClr val="F4F0D9"/>
                </a:solidFill>
                <a:latin typeface="DejaVu Serif Bold"/>
                <a:ea typeface="DejaVu Serif Bold"/>
                <a:cs typeface="DejaVu Serif Bold"/>
                <a:sym typeface="DejaVu Serif Bold"/>
              </a:rPr>
              <a:t>νά</a:t>
            </a:r>
            <a:r>
              <a:rPr lang="en-US" sz="2300" b="1" u="sng" dirty="0">
                <a:solidFill>
                  <a:srgbClr val="F4F0D9"/>
                </a:solidFill>
                <a:latin typeface="DejaVu Serif Bold"/>
                <a:ea typeface="DejaVu Serif Bold"/>
                <a:cs typeface="DejaVu Serif Bold"/>
                <a:sym typeface="DejaVu Serif Bold"/>
              </a:rPr>
              <a:t>πτυξης</a:t>
            </a:r>
          </a:p>
        </p:txBody>
      </p:sp>
      <p:sp>
        <p:nvSpPr>
          <p:cNvPr id="11" name="TextBox 11"/>
          <p:cNvSpPr txBox="1"/>
          <p:nvPr/>
        </p:nvSpPr>
        <p:spPr>
          <a:xfrm>
            <a:off x="7030471" y="7119124"/>
            <a:ext cx="3634886" cy="2125838"/>
          </a:xfrm>
          <a:prstGeom prst="rect">
            <a:avLst/>
          </a:prstGeom>
        </p:spPr>
        <p:txBody>
          <a:bodyPr wrap="square" lIns="0" tIns="0" rIns="0" bIns="0" rtlCol="0" anchor="t">
            <a:spAutoFit/>
          </a:bodyPr>
          <a:lstStyle/>
          <a:p>
            <a:pPr algn="ctr">
              <a:lnSpc>
                <a:spcPts val="2767"/>
              </a:lnSpc>
            </a:pPr>
            <a:r>
              <a:rPr lang="en-US" sz="1962" b="1" spc="137" dirty="0" err="1">
                <a:solidFill>
                  <a:srgbClr val="F4F0D9"/>
                </a:solidFill>
                <a:latin typeface="DejaVu Serif Bold"/>
                <a:ea typeface="DejaVu Serif Bold"/>
                <a:cs typeface="DejaVu Serif Bold"/>
                <a:sym typeface="DejaVu Serif Bold"/>
              </a:rPr>
              <a:t>Κοινωνική</a:t>
            </a:r>
            <a:r>
              <a:rPr lang="en-US" sz="1962" b="1" spc="137" dirty="0">
                <a:solidFill>
                  <a:srgbClr val="F4F0D9"/>
                </a:solidFill>
                <a:latin typeface="DejaVu Serif Bold"/>
                <a:ea typeface="DejaVu Serif Bold"/>
                <a:cs typeface="DejaVu Serif Bold"/>
                <a:sym typeface="DejaVu Serif Bold"/>
              </a:rPr>
              <a:t>:</a:t>
            </a:r>
            <a:r>
              <a:rPr lang="el-GR" sz="1962" b="1" spc="137" dirty="0">
                <a:solidFill>
                  <a:srgbClr val="F4F0D9"/>
                </a:solidFill>
                <a:latin typeface="DejaVu Serif Bold"/>
                <a:ea typeface="DejaVu Serif Bold"/>
                <a:cs typeface="DejaVu Serif Bold"/>
                <a:sym typeface="DejaVu Serif Bold"/>
              </a:rPr>
              <a:t>                   </a:t>
            </a:r>
            <a:r>
              <a:rPr lang="en-US" sz="1962" spc="137" dirty="0">
                <a:solidFill>
                  <a:srgbClr val="F4F0D9"/>
                </a:solidFill>
                <a:latin typeface="DejaVu Serif"/>
                <a:ea typeface="DejaVu Serif"/>
                <a:cs typeface="DejaVu Serif"/>
                <a:sym typeface="DejaVu Serif"/>
              </a:rPr>
              <a:t> πρα</a:t>
            </a:r>
            <a:r>
              <a:rPr lang="en-US" sz="1962" spc="137" dirty="0" err="1">
                <a:solidFill>
                  <a:srgbClr val="F4F0D9"/>
                </a:solidFill>
                <a:latin typeface="DejaVu Serif"/>
                <a:ea typeface="DejaVu Serif"/>
                <a:cs typeface="DejaVu Serif"/>
                <a:sym typeface="DejaVu Serif"/>
              </a:rPr>
              <a:t>κτικές</a:t>
            </a:r>
            <a:r>
              <a:rPr lang="en-US" sz="1962" spc="137" dirty="0">
                <a:solidFill>
                  <a:srgbClr val="F4F0D9"/>
                </a:solidFill>
                <a:latin typeface="DejaVu Serif"/>
                <a:ea typeface="DejaVu Serif"/>
                <a:cs typeface="DejaVu Serif"/>
                <a:sym typeface="DejaVu Serif"/>
              </a:rPr>
              <a:t> β</a:t>
            </a:r>
            <a:r>
              <a:rPr lang="en-US" sz="1962" spc="137" dirty="0" err="1">
                <a:solidFill>
                  <a:srgbClr val="F4F0D9"/>
                </a:solidFill>
                <a:latin typeface="DejaVu Serif"/>
                <a:ea typeface="DejaVu Serif"/>
                <a:cs typeface="DejaVu Serif"/>
                <a:sym typeface="DejaVu Serif"/>
              </a:rPr>
              <a:t>ελτίωσης</a:t>
            </a:r>
            <a:r>
              <a:rPr lang="en-US" sz="1962" spc="137" dirty="0">
                <a:solidFill>
                  <a:srgbClr val="F4F0D9"/>
                </a:solidFill>
                <a:latin typeface="DejaVu Serif"/>
                <a:ea typeface="DejaVu Serif"/>
                <a:cs typeface="DejaVu Serif"/>
                <a:sym typeface="DejaVu Serif"/>
              </a:rPr>
              <a:t> α</a:t>
            </a:r>
            <a:r>
              <a:rPr lang="en-US" sz="1962" spc="137" dirty="0" err="1">
                <a:solidFill>
                  <a:srgbClr val="F4F0D9"/>
                </a:solidFill>
                <a:latin typeface="DejaVu Serif"/>
                <a:ea typeface="DejaVu Serif"/>
                <a:cs typeface="DejaVu Serif"/>
                <a:sym typeface="DejaVu Serif"/>
              </a:rPr>
              <a:t>νθρώ</a:t>
            </a:r>
            <a:r>
              <a:rPr lang="en-US" sz="1962" spc="137" dirty="0">
                <a:solidFill>
                  <a:srgbClr val="F4F0D9"/>
                </a:solidFill>
                <a:latin typeface="DejaVu Serif"/>
                <a:ea typeface="DejaVu Serif"/>
                <a:cs typeface="DejaVu Serif"/>
                <a:sym typeface="DejaVu Serif"/>
              </a:rPr>
              <a:t>πινης διαβίωσης &amp; μείωση ανισοτήτων (</a:t>
            </a:r>
            <a:r>
              <a:rPr lang="en-US" sz="1962" u="sng" spc="137" dirty="0">
                <a:solidFill>
                  <a:srgbClr val="F4F0D9"/>
                </a:solidFill>
                <a:latin typeface="DejaVu Serif"/>
                <a:ea typeface="DejaVu Serif"/>
                <a:cs typeface="DejaVu Serif"/>
                <a:sym typeface="DejaVu Serif"/>
              </a:rPr>
              <a:t>εταιρικά πλαίσια</a:t>
            </a:r>
            <a:r>
              <a:rPr lang="en-US" sz="1962" spc="137" dirty="0">
                <a:solidFill>
                  <a:srgbClr val="F4F0D9"/>
                </a:solidFill>
                <a:latin typeface="DejaVu Serif"/>
                <a:ea typeface="DejaVu Serif"/>
                <a:cs typeface="DejaVu Serif"/>
                <a:sym typeface="DejaVu Serif"/>
              </a:rPr>
              <a:t>: Ε.Κ.Ε &amp; εταιρική βιωσιμότητα)</a:t>
            </a:r>
          </a:p>
        </p:txBody>
      </p:sp>
      <p:sp>
        <p:nvSpPr>
          <p:cNvPr id="12" name="TextBox 12"/>
          <p:cNvSpPr txBox="1"/>
          <p:nvPr/>
        </p:nvSpPr>
        <p:spPr>
          <a:xfrm>
            <a:off x="651363" y="7074595"/>
            <a:ext cx="2587563" cy="2126159"/>
          </a:xfrm>
          <a:prstGeom prst="rect">
            <a:avLst/>
          </a:prstGeom>
        </p:spPr>
        <p:txBody>
          <a:bodyPr wrap="square" lIns="0" tIns="0" rIns="0" bIns="0" rtlCol="0" anchor="t">
            <a:spAutoFit/>
          </a:bodyPr>
          <a:lstStyle/>
          <a:p>
            <a:pPr algn="just">
              <a:lnSpc>
                <a:spcPts val="2761"/>
              </a:lnSpc>
            </a:pPr>
            <a:r>
              <a:rPr lang="en-US" sz="1972" b="1" dirty="0" err="1">
                <a:solidFill>
                  <a:srgbClr val="F4F0D9"/>
                </a:solidFill>
                <a:latin typeface="DejaVu Serif Bold"/>
                <a:ea typeface="DejaVu Serif Bold"/>
                <a:cs typeface="DejaVu Serif Bold"/>
                <a:sym typeface="DejaVu Serif Bold"/>
              </a:rPr>
              <a:t>Περι</a:t>
            </a:r>
            <a:r>
              <a:rPr lang="en-US" sz="1972" b="1" dirty="0">
                <a:solidFill>
                  <a:srgbClr val="F4F0D9"/>
                </a:solidFill>
                <a:latin typeface="DejaVu Serif Bold"/>
                <a:ea typeface="DejaVu Serif Bold"/>
                <a:cs typeface="DejaVu Serif Bold"/>
                <a:sym typeface="DejaVu Serif Bold"/>
              </a:rPr>
              <a:t>βαλλοντική:</a:t>
            </a:r>
            <a:r>
              <a:rPr lang="en-US" sz="1972" dirty="0">
                <a:solidFill>
                  <a:srgbClr val="F4F0D9"/>
                </a:solidFill>
                <a:latin typeface="DejaVu Serif"/>
                <a:ea typeface="DejaVu Serif"/>
                <a:cs typeface="DejaVu Serif"/>
                <a:sym typeface="DejaVu Serif"/>
              </a:rPr>
              <a:t> ζητήματα φυσικών πόρων &amp; υιοθέτηση εναλλακτικών βιώσιμων πρακτικών</a:t>
            </a:r>
          </a:p>
        </p:txBody>
      </p:sp>
      <p:sp>
        <p:nvSpPr>
          <p:cNvPr id="13" name="TextBox 13"/>
          <p:cNvSpPr txBox="1"/>
          <p:nvPr/>
        </p:nvSpPr>
        <p:spPr>
          <a:xfrm>
            <a:off x="3496435" y="7089113"/>
            <a:ext cx="3413016" cy="3203890"/>
          </a:xfrm>
          <a:prstGeom prst="rect">
            <a:avLst/>
          </a:prstGeom>
        </p:spPr>
        <p:txBody>
          <a:bodyPr wrap="square" lIns="0" tIns="0" rIns="0" bIns="0" rtlCol="0" anchor="t">
            <a:spAutoFit/>
          </a:bodyPr>
          <a:lstStyle/>
          <a:p>
            <a:pPr algn="ctr">
              <a:lnSpc>
                <a:spcPts val="2785"/>
              </a:lnSpc>
            </a:pPr>
            <a:r>
              <a:rPr lang="en-US" sz="1989" b="1" dirty="0" err="1">
                <a:solidFill>
                  <a:srgbClr val="F4F0D9"/>
                </a:solidFill>
                <a:latin typeface="DejaVu Serif Bold"/>
                <a:ea typeface="DejaVu Serif Bold"/>
                <a:cs typeface="DejaVu Serif Bold"/>
                <a:sym typeface="DejaVu Serif Bold"/>
              </a:rPr>
              <a:t>Οικονομική</a:t>
            </a:r>
            <a:r>
              <a:rPr lang="en-US" sz="1989" b="1" dirty="0">
                <a:solidFill>
                  <a:srgbClr val="F4F0D9"/>
                </a:solidFill>
                <a:latin typeface="DejaVu Serif Bold"/>
                <a:ea typeface="DejaVu Serif Bold"/>
                <a:cs typeface="DejaVu Serif Bold"/>
                <a:sym typeface="DejaVu Serif Bold"/>
              </a:rPr>
              <a:t>:</a:t>
            </a:r>
            <a:r>
              <a:rPr lang="el-GR" sz="1989" b="1" dirty="0">
                <a:solidFill>
                  <a:srgbClr val="F4F0D9"/>
                </a:solidFill>
                <a:latin typeface="DejaVu Serif Bold"/>
                <a:ea typeface="DejaVu Serif Bold"/>
                <a:cs typeface="DejaVu Serif Bold"/>
                <a:sym typeface="DejaVu Serif Bold"/>
              </a:rPr>
              <a:t>                 </a:t>
            </a:r>
            <a:r>
              <a:rPr lang="en-US" sz="1989" dirty="0">
                <a:solidFill>
                  <a:srgbClr val="F4F0D9"/>
                </a:solidFill>
                <a:latin typeface="DejaVu Serif"/>
                <a:ea typeface="DejaVu Serif"/>
                <a:cs typeface="DejaVu Serif"/>
                <a:sym typeface="DejaVu Serif"/>
              </a:rPr>
              <a:t> α</a:t>
            </a:r>
            <a:r>
              <a:rPr lang="en-US" sz="1989" dirty="0" err="1">
                <a:solidFill>
                  <a:srgbClr val="F4F0D9"/>
                </a:solidFill>
                <a:latin typeface="DejaVu Serif"/>
                <a:ea typeface="DejaVu Serif"/>
                <a:cs typeface="DejaVu Serif"/>
                <a:sym typeface="DejaVu Serif"/>
              </a:rPr>
              <a:t>νθεκτικό</a:t>
            </a:r>
            <a:r>
              <a:rPr lang="en-US" sz="1989" dirty="0">
                <a:solidFill>
                  <a:srgbClr val="F4F0D9"/>
                </a:solidFill>
                <a:latin typeface="DejaVu Serif"/>
                <a:ea typeface="DejaVu Serif"/>
                <a:cs typeface="DejaVu Serif"/>
                <a:sym typeface="DejaVu Serif"/>
              </a:rPr>
              <a:t> &amp; β</a:t>
            </a:r>
            <a:r>
              <a:rPr lang="en-US" sz="1989" dirty="0" err="1">
                <a:solidFill>
                  <a:srgbClr val="F4F0D9"/>
                </a:solidFill>
                <a:latin typeface="DejaVu Serif"/>
                <a:ea typeface="DejaVu Serif"/>
                <a:cs typeface="DejaVu Serif"/>
                <a:sym typeface="DejaVu Serif"/>
              </a:rPr>
              <a:t>ιώσιμο</a:t>
            </a:r>
            <a:r>
              <a:rPr lang="en-US" sz="1989" dirty="0">
                <a:solidFill>
                  <a:srgbClr val="F4F0D9"/>
                </a:solidFill>
                <a:latin typeface="DejaVu Serif"/>
                <a:ea typeface="DejaVu Serif"/>
                <a:cs typeface="DejaVu Serif"/>
                <a:sym typeface="DejaVu Serif"/>
              </a:rPr>
              <a:t> </a:t>
            </a:r>
            <a:r>
              <a:rPr lang="en-US" sz="1989" dirty="0" err="1">
                <a:solidFill>
                  <a:srgbClr val="F4F0D9"/>
                </a:solidFill>
                <a:latin typeface="DejaVu Serif"/>
                <a:ea typeface="DejaVu Serif"/>
                <a:cs typeface="DejaVu Serif"/>
                <a:sym typeface="DejaVu Serif"/>
              </a:rPr>
              <a:t>οικονομικό</a:t>
            </a:r>
            <a:r>
              <a:rPr lang="en-US" sz="1989" dirty="0">
                <a:solidFill>
                  <a:srgbClr val="F4F0D9"/>
                </a:solidFill>
                <a:latin typeface="DejaVu Serif"/>
                <a:ea typeface="DejaVu Serif"/>
                <a:cs typeface="DejaVu Serif"/>
                <a:sym typeface="DejaVu Serif"/>
              </a:rPr>
              <a:t> “</a:t>
            </a:r>
            <a:r>
              <a:rPr lang="en-US" sz="1989" dirty="0" err="1">
                <a:solidFill>
                  <a:srgbClr val="F4F0D9"/>
                </a:solidFill>
                <a:latin typeface="DejaVu Serif"/>
                <a:ea typeface="DejaVu Serif"/>
                <a:cs typeface="DejaVu Serif"/>
                <a:sym typeface="DejaVu Serif"/>
              </a:rPr>
              <a:t>γίγνεσθ</a:t>
            </a:r>
            <a:r>
              <a:rPr lang="en-US" sz="1989" dirty="0">
                <a:solidFill>
                  <a:srgbClr val="F4F0D9"/>
                </a:solidFill>
                <a:latin typeface="DejaVu Serif"/>
                <a:ea typeface="DejaVu Serif"/>
                <a:cs typeface="DejaVu Serif"/>
                <a:sym typeface="DejaVu Serif"/>
              </a:rPr>
              <a:t>αι” - ισάξιες επενδύσεις στην παραγωγή &amp; εξασφάλιση διαθεσιμότητας και επάρκειας αγαθών - εμφάνιση “πράσινης οικονομίας”</a:t>
            </a:r>
          </a:p>
        </p:txBody>
      </p:sp>
      <p:sp>
        <p:nvSpPr>
          <p:cNvPr id="14" name="TextBox 14"/>
          <p:cNvSpPr txBox="1"/>
          <p:nvPr/>
        </p:nvSpPr>
        <p:spPr>
          <a:xfrm>
            <a:off x="11052274" y="2817172"/>
            <a:ext cx="5569595" cy="375284"/>
          </a:xfrm>
          <a:prstGeom prst="rect">
            <a:avLst/>
          </a:prstGeom>
        </p:spPr>
        <p:txBody>
          <a:bodyPr lIns="0" tIns="0" rIns="0" bIns="0" rtlCol="0" anchor="t">
            <a:spAutoFit/>
          </a:bodyPr>
          <a:lstStyle/>
          <a:p>
            <a:pPr algn="ctr">
              <a:lnSpc>
                <a:spcPts val="2940"/>
              </a:lnSpc>
            </a:pPr>
            <a:r>
              <a:rPr lang="en-US" sz="2100" b="1" u="sng">
                <a:solidFill>
                  <a:srgbClr val="F4F0D9"/>
                </a:solidFill>
                <a:latin typeface="DejaVu Serif Bold"/>
                <a:ea typeface="DejaVu Serif Bold"/>
                <a:cs typeface="DejaVu Serif Bold"/>
                <a:sym typeface="DejaVu Serif Bold"/>
              </a:rPr>
              <a:t>Παγκόσμια &amp; Ευρωπαϊκή Εφαρμογή</a:t>
            </a:r>
          </a:p>
        </p:txBody>
      </p:sp>
      <p:sp>
        <p:nvSpPr>
          <p:cNvPr id="15" name="TextBox 15"/>
          <p:cNvSpPr txBox="1"/>
          <p:nvPr/>
        </p:nvSpPr>
        <p:spPr>
          <a:xfrm>
            <a:off x="10414843" y="3506781"/>
            <a:ext cx="6577453" cy="711199"/>
          </a:xfrm>
          <a:prstGeom prst="rect">
            <a:avLst/>
          </a:prstGeom>
        </p:spPr>
        <p:txBody>
          <a:bodyPr lIns="0" tIns="0" rIns="0" bIns="0" rtlCol="0" anchor="t">
            <a:spAutoFit/>
          </a:bodyPr>
          <a:lstStyle/>
          <a:p>
            <a:pPr marL="431807" lvl="1" indent="-215904" algn="l">
              <a:lnSpc>
                <a:spcPts val="2800"/>
              </a:lnSpc>
              <a:buFont typeface="Arial"/>
              <a:buChar char="•"/>
            </a:pPr>
            <a:r>
              <a:rPr lang="en-US" sz="2000" b="1">
                <a:solidFill>
                  <a:srgbClr val="F4F0D9"/>
                </a:solidFill>
                <a:latin typeface="DejaVu Serif Bold"/>
                <a:ea typeface="DejaVu Serif Bold"/>
                <a:cs typeface="DejaVu Serif Bold"/>
                <a:sym typeface="DejaVu Serif Bold"/>
              </a:rPr>
              <a:t>ΟΗΕ:</a:t>
            </a:r>
            <a:r>
              <a:rPr lang="en-US" sz="2000">
                <a:solidFill>
                  <a:srgbClr val="F4F0D9"/>
                </a:solidFill>
                <a:latin typeface="DejaVu Serif"/>
                <a:ea typeface="DejaVu Serif"/>
                <a:cs typeface="DejaVu Serif"/>
                <a:sym typeface="DejaVu Serif"/>
              </a:rPr>
              <a:t> Ατζέντα 2030 - </a:t>
            </a:r>
            <a:r>
              <a:rPr lang="en-US" sz="2000" b="1">
                <a:solidFill>
                  <a:srgbClr val="F4F0D9"/>
                </a:solidFill>
                <a:latin typeface="DejaVu Serif Bold"/>
                <a:ea typeface="DejaVu Serif Bold"/>
                <a:cs typeface="DejaVu Serif Bold"/>
                <a:sym typeface="DejaVu Serif Bold"/>
              </a:rPr>
              <a:t>17 Στόχοι Βιώσιμης Ανάπτυξης</a:t>
            </a:r>
            <a:r>
              <a:rPr lang="en-US" sz="2000">
                <a:solidFill>
                  <a:srgbClr val="F4F0D9"/>
                </a:solidFill>
                <a:latin typeface="DejaVu Serif"/>
                <a:ea typeface="DejaVu Serif"/>
                <a:cs typeface="DejaVu Serif"/>
                <a:sym typeface="DejaVu Serif"/>
              </a:rPr>
              <a:t> (SDGs) (&amp; 169 υπόστοχοι): επικεντρώνονται στις 3 διαστάσεις</a:t>
            </a:r>
          </a:p>
        </p:txBody>
      </p:sp>
      <p:sp>
        <p:nvSpPr>
          <p:cNvPr id="16" name="TextBox 16"/>
          <p:cNvSpPr txBox="1"/>
          <p:nvPr/>
        </p:nvSpPr>
        <p:spPr>
          <a:xfrm>
            <a:off x="10414843" y="4700580"/>
            <a:ext cx="6676983" cy="1416049"/>
          </a:xfrm>
          <a:prstGeom prst="rect">
            <a:avLst/>
          </a:prstGeom>
        </p:spPr>
        <p:txBody>
          <a:bodyPr lIns="0" tIns="0" rIns="0" bIns="0" rtlCol="0" anchor="t">
            <a:spAutoFit/>
          </a:bodyPr>
          <a:lstStyle/>
          <a:p>
            <a:pPr marL="431807" lvl="1" indent="-215904" algn="l">
              <a:lnSpc>
                <a:spcPts val="2800"/>
              </a:lnSpc>
              <a:buFont typeface="Arial"/>
              <a:buChar char="•"/>
            </a:pPr>
            <a:r>
              <a:rPr lang="en-US" sz="2000" b="1">
                <a:solidFill>
                  <a:srgbClr val="F4F0D9"/>
                </a:solidFill>
                <a:latin typeface="DejaVu Serif Bold"/>
                <a:ea typeface="DejaVu Serif Bold"/>
                <a:cs typeface="DejaVu Serif Bold"/>
                <a:sym typeface="DejaVu Serif Bold"/>
              </a:rPr>
              <a:t>Ευρωπαϊκή Ένωση:</a:t>
            </a:r>
            <a:r>
              <a:rPr lang="en-US" sz="2000">
                <a:solidFill>
                  <a:srgbClr val="F4F0D9"/>
                </a:solidFill>
                <a:latin typeface="DejaVu Serif"/>
                <a:ea typeface="DejaVu Serif"/>
                <a:cs typeface="DejaVu Serif"/>
                <a:sym typeface="DejaVu Serif"/>
              </a:rPr>
              <a:t> 6 προγράμματα δράσης &amp; υπογραφή Ενιαίαας Ευρωπαϊκής Πράξης (1986) - ίδρυση Ευρωπαϊκού Οργανισμού Περιβάλλοντος (Π.Ο.Υ) (1993) - 21ος αιώνας: ένταξη SDGs στην </a:t>
            </a:r>
            <a:r>
              <a:rPr lang="en-US" sz="2000" b="1">
                <a:solidFill>
                  <a:srgbClr val="F4F0D9"/>
                </a:solidFill>
                <a:latin typeface="DejaVu Serif Bold"/>
                <a:ea typeface="DejaVu Serif Bold"/>
                <a:cs typeface="DejaVu Serif Bold"/>
                <a:sym typeface="DejaVu Serif Bold"/>
              </a:rPr>
              <a:t>Ευρωπαϊκή Πράσινη Συμφωνία &amp; Ευρωπαϊκό Εξάμηνο</a:t>
            </a:r>
          </a:p>
        </p:txBody>
      </p:sp>
      <p:sp>
        <p:nvSpPr>
          <p:cNvPr id="17" name="Freeform 17"/>
          <p:cNvSpPr/>
          <p:nvPr/>
        </p:nvSpPr>
        <p:spPr>
          <a:xfrm>
            <a:off x="11255658" y="6637372"/>
            <a:ext cx="6091935" cy="3652414"/>
          </a:xfrm>
          <a:custGeom>
            <a:avLst/>
            <a:gdLst/>
            <a:ahLst/>
            <a:cxnLst/>
            <a:rect l="l" t="t" r="r" b="b"/>
            <a:pathLst>
              <a:path w="5519247" h="3652414">
                <a:moveTo>
                  <a:pt x="0" y="0"/>
                </a:moveTo>
                <a:lnTo>
                  <a:pt x="5519247" y="0"/>
                </a:lnTo>
                <a:lnTo>
                  <a:pt x="5519247" y="3652414"/>
                </a:lnTo>
                <a:lnTo>
                  <a:pt x="0" y="3652414"/>
                </a:lnTo>
                <a:lnTo>
                  <a:pt x="0" y="0"/>
                </a:lnTo>
                <a:close/>
              </a:path>
            </a:pathLst>
          </a:custGeom>
          <a:blipFill>
            <a:blip r:embed="rId4"/>
            <a:stretch>
              <a:fillRect t="-8367" b="-8367"/>
            </a:stretch>
          </a:blipFill>
        </p:spPr>
        <p:txBody>
          <a:bodyPr/>
          <a:lstStyle/>
          <a:p>
            <a:endParaRPr lang="el-G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4F0D9"/>
        </a:solidFill>
        <a:effectLst/>
      </p:bgPr>
    </p:bg>
    <p:spTree>
      <p:nvGrpSpPr>
        <p:cNvPr id="1" name=""/>
        <p:cNvGrpSpPr/>
        <p:nvPr/>
      </p:nvGrpSpPr>
      <p:grpSpPr>
        <a:xfrm>
          <a:off x="0" y="0"/>
          <a:ext cx="0" cy="0"/>
          <a:chOff x="0" y="0"/>
          <a:chExt cx="0" cy="0"/>
        </a:xfrm>
      </p:grpSpPr>
      <p:sp>
        <p:nvSpPr>
          <p:cNvPr id="2" name="Freeform 2"/>
          <p:cNvSpPr/>
          <p:nvPr/>
        </p:nvSpPr>
        <p:spPr>
          <a:xfrm>
            <a:off x="6444703" y="3934860"/>
            <a:ext cx="2699297" cy="3822014"/>
          </a:xfrm>
          <a:custGeom>
            <a:avLst/>
            <a:gdLst/>
            <a:ahLst/>
            <a:cxnLst/>
            <a:rect l="l" t="t" r="r" b="b"/>
            <a:pathLst>
              <a:path w="2699297" h="3822014">
                <a:moveTo>
                  <a:pt x="0" y="0"/>
                </a:moveTo>
                <a:lnTo>
                  <a:pt x="2699297" y="0"/>
                </a:lnTo>
                <a:lnTo>
                  <a:pt x="2699297" y="3822014"/>
                </a:lnTo>
                <a:lnTo>
                  <a:pt x="0" y="3822014"/>
                </a:lnTo>
                <a:lnTo>
                  <a:pt x="0" y="0"/>
                </a:lnTo>
                <a:close/>
              </a:path>
            </a:pathLst>
          </a:custGeom>
          <a:blipFill>
            <a:blip r:embed="rId2"/>
            <a:stretch>
              <a:fillRect/>
            </a:stretch>
          </a:blipFill>
        </p:spPr>
        <p:txBody>
          <a:bodyPr/>
          <a:lstStyle/>
          <a:p>
            <a:endParaRPr lang="el-GR"/>
          </a:p>
        </p:txBody>
      </p:sp>
      <p:sp>
        <p:nvSpPr>
          <p:cNvPr id="3" name="Freeform 3"/>
          <p:cNvSpPr/>
          <p:nvPr/>
        </p:nvSpPr>
        <p:spPr>
          <a:xfrm>
            <a:off x="8300107" y="384003"/>
            <a:ext cx="3135264" cy="3135264"/>
          </a:xfrm>
          <a:custGeom>
            <a:avLst/>
            <a:gdLst/>
            <a:ahLst/>
            <a:cxnLst/>
            <a:rect l="l" t="t" r="r" b="b"/>
            <a:pathLst>
              <a:path w="3135264" h="3135264">
                <a:moveTo>
                  <a:pt x="0" y="0"/>
                </a:moveTo>
                <a:lnTo>
                  <a:pt x="3135263" y="0"/>
                </a:lnTo>
                <a:lnTo>
                  <a:pt x="3135263" y="3135263"/>
                </a:lnTo>
                <a:lnTo>
                  <a:pt x="0" y="3135263"/>
                </a:lnTo>
                <a:lnTo>
                  <a:pt x="0" y="0"/>
                </a:lnTo>
                <a:close/>
              </a:path>
            </a:pathLst>
          </a:custGeom>
          <a:blipFill>
            <a:blip r:embed="rId3"/>
            <a:stretch>
              <a:fillRect/>
            </a:stretch>
          </a:blipFill>
        </p:spPr>
        <p:txBody>
          <a:bodyPr/>
          <a:lstStyle/>
          <a:p>
            <a:endParaRPr lang="el-GR"/>
          </a:p>
        </p:txBody>
      </p:sp>
      <p:sp>
        <p:nvSpPr>
          <p:cNvPr id="4" name="Freeform 4"/>
          <p:cNvSpPr/>
          <p:nvPr/>
        </p:nvSpPr>
        <p:spPr>
          <a:xfrm rot="-1823025">
            <a:off x="9206231" y="7476280"/>
            <a:ext cx="12539030" cy="4042583"/>
          </a:xfrm>
          <a:custGeom>
            <a:avLst/>
            <a:gdLst/>
            <a:ahLst/>
            <a:cxnLst/>
            <a:rect l="l" t="t" r="r" b="b"/>
            <a:pathLst>
              <a:path w="12539030" h="4042583">
                <a:moveTo>
                  <a:pt x="0" y="0"/>
                </a:moveTo>
                <a:lnTo>
                  <a:pt x="12539030" y="0"/>
                </a:lnTo>
                <a:lnTo>
                  <a:pt x="12539030" y="4042584"/>
                </a:lnTo>
                <a:lnTo>
                  <a:pt x="0" y="404258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l-GR"/>
          </a:p>
        </p:txBody>
      </p:sp>
      <p:sp>
        <p:nvSpPr>
          <p:cNvPr id="5" name="Freeform 5"/>
          <p:cNvSpPr/>
          <p:nvPr/>
        </p:nvSpPr>
        <p:spPr>
          <a:xfrm rot="1973132">
            <a:off x="-2395769" y="7476280"/>
            <a:ext cx="12539030" cy="4042583"/>
          </a:xfrm>
          <a:custGeom>
            <a:avLst/>
            <a:gdLst/>
            <a:ahLst/>
            <a:cxnLst/>
            <a:rect l="l" t="t" r="r" b="b"/>
            <a:pathLst>
              <a:path w="12539030" h="4042583">
                <a:moveTo>
                  <a:pt x="0" y="0"/>
                </a:moveTo>
                <a:lnTo>
                  <a:pt x="12539030" y="0"/>
                </a:lnTo>
                <a:lnTo>
                  <a:pt x="12539030" y="4042584"/>
                </a:lnTo>
                <a:lnTo>
                  <a:pt x="0" y="404258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l-GR"/>
          </a:p>
        </p:txBody>
      </p:sp>
      <p:sp>
        <p:nvSpPr>
          <p:cNvPr id="6" name="Freeform 6"/>
          <p:cNvSpPr/>
          <p:nvPr/>
        </p:nvSpPr>
        <p:spPr>
          <a:xfrm>
            <a:off x="11435370" y="-276203"/>
            <a:ext cx="7315200" cy="2992582"/>
          </a:xfrm>
          <a:custGeom>
            <a:avLst/>
            <a:gdLst/>
            <a:ahLst/>
            <a:cxnLst/>
            <a:rect l="l" t="t" r="r" b="b"/>
            <a:pathLst>
              <a:path w="7315200" h="2992582">
                <a:moveTo>
                  <a:pt x="0" y="0"/>
                </a:moveTo>
                <a:lnTo>
                  <a:pt x="7315200" y="0"/>
                </a:lnTo>
                <a:lnTo>
                  <a:pt x="7315200" y="2992582"/>
                </a:lnTo>
                <a:lnTo>
                  <a:pt x="0" y="299258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l-GR"/>
          </a:p>
        </p:txBody>
      </p:sp>
      <p:sp>
        <p:nvSpPr>
          <p:cNvPr id="7" name="Freeform 7"/>
          <p:cNvSpPr/>
          <p:nvPr/>
        </p:nvSpPr>
        <p:spPr>
          <a:xfrm rot="-2455326">
            <a:off x="-763112" y="-166646"/>
            <a:ext cx="5368226" cy="2196092"/>
          </a:xfrm>
          <a:custGeom>
            <a:avLst/>
            <a:gdLst/>
            <a:ahLst/>
            <a:cxnLst/>
            <a:rect l="l" t="t" r="r" b="b"/>
            <a:pathLst>
              <a:path w="5368226" h="2196092">
                <a:moveTo>
                  <a:pt x="0" y="0"/>
                </a:moveTo>
                <a:lnTo>
                  <a:pt x="5368226" y="0"/>
                </a:lnTo>
                <a:lnTo>
                  <a:pt x="5368226" y="2196093"/>
                </a:lnTo>
                <a:lnTo>
                  <a:pt x="0" y="219609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l-GR"/>
          </a:p>
        </p:txBody>
      </p:sp>
      <p:grpSp>
        <p:nvGrpSpPr>
          <p:cNvPr id="8" name="Group 8"/>
          <p:cNvGrpSpPr/>
          <p:nvPr/>
        </p:nvGrpSpPr>
        <p:grpSpPr>
          <a:xfrm>
            <a:off x="524306" y="3142040"/>
            <a:ext cx="5547960" cy="3771906"/>
            <a:chOff x="0" y="0"/>
            <a:chExt cx="1461191" cy="993424"/>
          </a:xfrm>
        </p:grpSpPr>
        <p:sp>
          <p:nvSpPr>
            <p:cNvPr id="9" name="Freeform 9"/>
            <p:cNvSpPr/>
            <p:nvPr/>
          </p:nvSpPr>
          <p:spPr>
            <a:xfrm>
              <a:off x="0" y="0"/>
              <a:ext cx="1461191" cy="993424"/>
            </a:xfrm>
            <a:custGeom>
              <a:avLst/>
              <a:gdLst/>
              <a:ahLst/>
              <a:cxnLst/>
              <a:rect l="l" t="t" r="r" b="b"/>
              <a:pathLst>
                <a:path w="1461191" h="993424">
                  <a:moveTo>
                    <a:pt x="71168" y="0"/>
                  </a:moveTo>
                  <a:lnTo>
                    <a:pt x="1390023" y="0"/>
                  </a:lnTo>
                  <a:cubicBezTo>
                    <a:pt x="1408898" y="0"/>
                    <a:pt x="1427000" y="7498"/>
                    <a:pt x="1440346" y="20845"/>
                  </a:cubicBezTo>
                  <a:cubicBezTo>
                    <a:pt x="1453693" y="34191"/>
                    <a:pt x="1461191" y="52293"/>
                    <a:pt x="1461191" y="71168"/>
                  </a:cubicBezTo>
                  <a:lnTo>
                    <a:pt x="1461191" y="922256"/>
                  </a:lnTo>
                  <a:cubicBezTo>
                    <a:pt x="1461191" y="941131"/>
                    <a:pt x="1453693" y="959233"/>
                    <a:pt x="1440346" y="972579"/>
                  </a:cubicBezTo>
                  <a:cubicBezTo>
                    <a:pt x="1427000" y="985926"/>
                    <a:pt x="1408898" y="993424"/>
                    <a:pt x="1390023" y="993424"/>
                  </a:cubicBezTo>
                  <a:lnTo>
                    <a:pt x="71168" y="993424"/>
                  </a:lnTo>
                  <a:cubicBezTo>
                    <a:pt x="52293" y="993424"/>
                    <a:pt x="34191" y="985926"/>
                    <a:pt x="20845" y="972579"/>
                  </a:cubicBezTo>
                  <a:cubicBezTo>
                    <a:pt x="7498" y="959233"/>
                    <a:pt x="0" y="941131"/>
                    <a:pt x="0" y="922256"/>
                  </a:cubicBezTo>
                  <a:lnTo>
                    <a:pt x="0" y="71168"/>
                  </a:lnTo>
                  <a:cubicBezTo>
                    <a:pt x="0" y="52293"/>
                    <a:pt x="7498" y="34191"/>
                    <a:pt x="20845" y="20845"/>
                  </a:cubicBezTo>
                  <a:cubicBezTo>
                    <a:pt x="34191" y="7498"/>
                    <a:pt x="52293" y="0"/>
                    <a:pt x="71168" y="0"/>
                  </a:cubicBezTo>
                  <a:close/>
                </a:path>
              </a:pathLst>
            </a:custGeom>
            <a:solidFill>
              <a:srgbClr val="638C80"/>
            </a:solidFill>
          </p:spPr>
          <p:txBody>
            <a:bodyPr/>
            <a:lstStyle/>
            <a:p>
              <a:endParaRPr lang="el-GR"/>
            </a:p>
          </p:txBody>
        </p:sp>
        <p:sp>
          <p:nvSpPr>
            <p:cNvPr id="10" name="TextBox 10"/>
            <p:cNvSpPr txBox="1"/>
            <p:nvPr/>
          </p:nvSpPr>
          <p:spPr>
            <a:xfrm>
              <a:off x="0" y="28575"/>
              <a:ext cx="1461191" cy="964849"/>
            </a:xfrm>
            <a:prstGeom prst="rect">
              <a:avLst/>
            </a:prstGeom>
          </p:spPr>
          <p:txBody>
            <a:bodyPr lIns="50800" tIns="50800" rIns="50800" bIns="50800" rtlCol="0" anchor="ctr"/>
            <a:lstStyle/>
            <a:p>
              <a:pPr algn="ctr">
                <a:lnSpc>
                  <a:spcPts val="2300"/>
                </a:lnSpc>
              </a:pPr>
              <a:endParaRPr/>
            </a:p>
          </p:txBody>
        </p:sp>
      </p:grpSp>
      <p:grpSp>
        <p:nvGrpSpPr>
          <p:cNvPr id="11" name="Group 11"/>
          <p:cNvGrpSpPr/>
          <p:nvPr/>
        </p:nvGrpSpPr>
        <p:grpSpPr>
          <a:xfrm>
            <a:off x="12193156" y="2473676"/>
            <a:ext cx="5829325" cy="4768399"/>
            <a:chOff x="0" y="0"/>
            <a:chExt cx="1535295" cy="1255875"/>
          </a:xfrm>
        </p:grpSpPr>
        <p:sp>
          <p:nvSpPr>
            <p:cNvPr id="12" name="Freeform 12"/>
            <p:cNvSpPr/>
            <p:nvPr/>
          </p:nvSpPr>
          <p:spPr>
            <a:xfrm>
              <a:off x="0" y="0"/>
              <a:ext cx="1535295" cy="1255875"/>
            </a:xfrm>
            <a:custGeom>
              <a:avLst/>
              <a:gdLst/>
              <a:ahLst/>
              <a:cxnLst/>
              <a:rect l="l" t="t" r="r" b="b"/>
              <a:pathLst>
                <a:path w="1535295" h="1255875">
                  <a:moveTo>
                    <a:pt x="0" y="50800"/>
                  </a:moveTo>
                  <a:lnTo>
                    <a:pt x="767648" y="0"/>
                  </a:lnTo>
                  <a:lnTo>
                    <a:pt x="1535295" y="50800"/>
                  </a:lnTo>
                  <a:lnTo>
                    <a:pt x="1535295" y="1205075"/>
                  </a:lnTo>
                  <a:lnTo>
                    <a:pt x="767648" y="1255875"/>
                  </a:lnTo>
                  <a:lnTo>
                    <a:pt x="0" y="1205075"/>
                  </a:lnTo>
                  <a:lnTo>
                    <a:pt x="0" y="50800"/>
                  </a:lnTo>
                  <a:close/>
                </a:path>
              </a:pathLst>
            </a:custGeom>
            <a:solidFill>
              <a:srgbClr val="638C80"/>
            </a:solidFill>
          </p:spPr>
          <p:txBody>
            <a:bodyPr/>
            <a:lstStyle/>
            <a:p>
              <a:endParaRPr lang="el-GR"/>
            </a:p>
          </p:txBody>
        </p:sp>
        <p:sp>
          <p:nvSpPr>
            <p:cNvPr id="13" name="TextBox 13"/>
            <p:cNvSpPr txBox="1"/>
            <p:nvPr/>
          </p:nvSpPr>
          <p:spPr>
            <a:xfrm>
              <a:off x="0" y="53975"/>
              <a:ext cx="1535295" cy="1176500"/>
            </a:xfrm>
            <a:prstGeom prst="rect">
              <a:avLst/>
            </a:prstGeom>
          </p:spPr>
          <p:txBody>
            <a:bodyPr lIns="50800" tIns="50800" rIns="50800" bIns="50800" rtlCol="0" anchor="ctr"/>
            <a:lstStyle/>
            <a:p>
              <a:pPr algn="ctr">
                <a:lnSpc>
                  <a:spcPts val="2300"/>
                </a:lnSpc>
              </a:pPr>
              <a:endParaRPr/>
            </a:p>
          </p:txBody>
        </p:sp>
      </p:grpSp>
      <p:sp>
        <p:nvSpPr>
          <p:cNvPr id="14" name="Freeform 14"/>
          <p:cNvSpPr/>
          <p:nvPr/>
        </p:nvSpPr>
        <p:spPr>
          <a:xfrm>
            <a:off x="9339902" y="7242075"/>
            <a:ext cx="2645917" cy="2645917"/>
          </a:xfrm>
          <a:custGeom>
            <a:avLst/>
            <a:gdLst/>
            <a:ahLst/>
            <a:cxnLst/>
            <a:rect l="l" t="t" r="r" b="b"/>
            <a:pathLst>
              <a:path w="2645917" h="2645917">
                <a:moveTo>
                  <a:pt x="0" y="0"/>
                </a:moveTo>
                <a:lnTo>
                  <a:pt x="2645917" y="0"/>
                </a:lnTo>
                <a:lnTo>
                  <a:pt x="2645917" y="2645916"/>
                </a:lnTo>
                <a:lnTo>
                  <a:pt x="0" y="2645916"/>
                </a:lnTo>
                <a:lnTo>
                  <a:pt x="0" y="0"/>
                </a:lnTo>
                <a:close/>
              </a:path>
            </a:pathLst>
          </a:custGeom>
          <a:blipFill>
            <a:blip r:embed="rId8"/>
            <a:stretch>
              <a:fillRect/>
            </a:stretch>
          </a:blipFill>
        </p:spPr>
        <p:txBody>
          <a:bodyPr/>
          <a:lstStyle/>
          <a:p>
            <a:endParaRPr lang="el-GR"/>
          </a:p>
        </p:txBody>
      </p:sp>
      <p:sp>
        <p:nvSpPr>
          <p:cNvPr id="15" name="TextBox 15"/>
          <p:cNvSpPr txBox="1"/>
          <p:nvPr/>
        </p:nvSpPr>
        <p:spPr>
          <a:xfrm>
            <a:off x="1133349" y="1965041"/>
            <a:ext cx="4737563" cy="960120"/>
          </a:xfrm>
          <a:prstGeom prst="rect">
            <a:avLst/>
          </a:prstGeom>
        </p:spPr>
        <p:txBody>
          <a:bodyPr lIns="0" tIns="0" rIns="0" bIns="0" rtlCol="0" anchor="t">
            <a:spAutoFit/>
          </a:bodyPr>
          <a:lstStyle/>
          <a:p>
            <a:pPr algn="ctr">
              <a:lnSpc>
                <a:spcPts val="3780"/>
              </a:lnSpc>
            </a:pPr>
            <a:r>
              <a:rPr lang="en-US" sz="2700" b="1" u="sng">
                <a:solidFill>
                  <a:srgbClr val="638C80"/>
                </a:solidFill>
                <a:latin typeface="DejaVu Serif Bold"/>
                <a:ea typeface="DejaVu Serif Bold"/>
                <a:cs typeface="DejaVu Serif Bold"/>
                <a:sym typeface="DejaVu Serif Bold"/>
              </a:rPr>
              <a:t>Βιωσιμότητα στην Μόδα</a:t>
            </a:r>
          </a:p>
        </p:txBody>
      </p:sp>
      <p:sp>
        <p:nvSpPr>
          <p:cNvPr id="16" name="TextBox 16"/>
          <p:cNvSpPr txBox="1"/>
          <p:nvPr/>
        </p:nvSpPr>
        <p:spPr>
          <a:xfrm>
            <a:off x="1028700" y="3144832"/>
            <a:ext cx="4492355" cy="3613922"/>
          </a:xfrm>
          <a:prstGeom prst="rect">
            <a:avLst/>
          </a:prstGeom>
        </p:spPr>
        <p:txBody>
          <a:bodyPr lIns="0" tIns="0" rIns="0" bIns="0" rtlCol="0" anchor="t">
            <a:spAutoFit/>
          </a:bodyPr>
          <a:lstStyle/>
          <a:p>
            <a:pPr algn="l">
              <a:lnSpc>
                <a:spcPts val="3625"/>
              </a:lnSpc>
            </a:pPr>
            <a:r>
              <a:rPr lang="en-US" sz="1734" b="1">
                <a:solidFill>
                  <a:srgbClr val="F4F0D9"/>
                </a:solidFill>
                <a:latin typeface="DejaVu Serif Bold"/>
                <a:ea typeface="DejaVu Serif Bold"/>
                <a:cs typeface="DejaVu Serif Bold"/>
                <a:sym typeface="DejaVu Serif Bold"/>
              </a:rPr>
              <a:t>Επιπτώσεις “γρήγορης μόδας”:</a:t>
            </a:r>
          </a:p>
          <a:p>
            <a:pPr marL="374531" lvl="1" indent="-187265" algn="l">
              <a:lnSpc>
                <a:spcPts val="3625"/>
              </a:lnSpc>
              <a:buFont typeface="Arial"/>
              <a:buChar char="•"/>
            </a:pPr>
            <a:r>
              <a:rPr lang="en-US" sz="1734">
                <a:solidFill>
                  <a:srgbClr val="F4F0D9"/>
                </a:solidFill>
                <a:latin typeface="DejaVu Serif"/>
                <a:ea typeface="DejaVu Serif"/>
                <a:cs typeface="DejaVu Serif"/>
                <a:sym typeface="DejaVu Serif"/>
              </a:rPr>
              <a:t>απρόσκοπτη χρήση πρώτων υλών</a:t>
            </a:r>
          </a:p>
          <a:p>
            <a:pPr marL="374531" lvl="1" indent="-187265" algn="l">
              <a:lnSpc>
                <a:spcPts val="3625"/>
              </a:lnSpc>
              <a:buFont typeface="Arial"/>
              <a:buChar char="•"/>
            </a:pPr>
            <a:r>
              <a:rPr lang="en-US" sz="1734">
                <a:solidFill>
                  <a:srgbClr val="F4F0D9"/>
                </a:solidFill>
                <a:latin typeface="DejaVu Serif"/>
                <a:ea typeface="DejaVu Serif"/>
                <a:cs typeface="DejaVu Serif"/>
                <a:sym typeface="DejaVu Serif"/>
              </a:rPr>
              <a:t>υπερκατανάλωση &amp; υπερπαραγωγή</a:t>
            </a:r>
          </a:p>
          <a:p>
            <a:pPr marL="374531" lvl="1" indent="-187265" algn="l">
              <a:lnSpc>
                <a:spcPts val="3625"/>
              </a:lnSpc>
              <a:buFont typeface="Arial"/>
              <a:buChar char="•"/>
            </a:pPr>
            <a:r>
              <a:rPr lang="en-US" sz="1734">
                <a:solidFill>
                  <a:srgbClr val="F4F0D9"/>
                </a:solidFill>
                <a:latin typeface="DejaVu Serif"/>
                <a:ea typeface="DejaVu Serif"/>
                <a:cs typeface="DejaVu Serif"/>
                <a:sym typeface="DejaVu Serif"/>
              </a:rPr>
              <a:t>εξουθένωση ανθρώπινου δυναμικού</a:t>
            </a:r>
          </a:p>
          <a:p>
            <a:pPr marL="374531" lvl="1" indent="-187265" algn="l">
              <a:lnSpc>
                <a:spcPts val="3625"/>
              </a:lnSpc>
              <a:buFont typeface="Arial"/>
              <a:buChar char="•"/>
            </a:pPr>
            <a:r>
              <a:rPr lang="en-US" sz="1734">
                <a:solidFill>
                  <a:srgbClr val="F4F0D9"/>
                </a:solidFill>
                <a:latin typeface="DejaVu Serif"/>
                <a:ea typeface="DejaVu Serif"/>
                <a:cs typeface="DejaVu Serif"/>
                <a:sym typeface="DejaVu Serif"/>
              </a:rPr>
              <a:t>εκπομπές διοξειδίου του άνθρακα</a:t>
            </a:r>
          </a:p>
          <a:p>
            <a:pPr marL="374531" lvl="1" indent="-187265" algn="l">
              <a:lnSpc>
                <a:spcPts val="3625"/>
              </a:lnSpc>
              <a:buFont typeface="Arial"/>
              <a:buChar char="•"/>
            </a:pPr>
            <a:r>
              <a:rPr lang="en-US" sz="1734">
                <a:solidFill>
                  <a:srgbClr val="F4F0D9"/>
                </a:solidFill>
                <a:latin typeface="DejaVu Serif"/>
                <a:ea typeface="DejaVu Serif"/>
                <a:cs typeface="DejaVu Serif"/>
                <a:sym typeface="DejaVu Serif"/>
              </a:rPr>
              <a:t>συνεχής κατανάλωση νερού</a:t>
            </a:r>
          </a:p>
          <a:p>
            <a:pPr marL="374531" lvl="1" indent="-187265" algn="l">
              <a:lnSpc>
                <a:spcPts val="3625"/>
              </a:lnSpc>
              <a:buFont typeface="Arial"/>
              <a:buChar char="•"/>
            </a:pPr>
            <a:r>
              <a:rPr lang="en-US" sz="1734">
                <a:solidFill>
                  <a:srgbClr val="F4F0D9"/>
                </a:solidFill>
                <a:latin typeface="DejaVu Serif"/>
                <a:ea typeface="DejaVu Serif"/>
                <a:cs typeface="DejaVu Serif"/>
                <a:sym typeface="DejaVu Serif"/>
              </a:rPr>
              <a:t>παραβίαση ανθρώπινων δικαιωμάτων</a:t>
            </a:r>
          </a:p>
        </p:txBody>
      </p:sp>
      <p:sp>
        <p:nvSpPr>
          <p:cNvPr id="17" name="TextBox 17"/>
          <p:cNvSpPr txBox="1"/>
          <p:nvPr/>
        </p:nvSpPr>
        <p:spPr>
          <a:xfrm>
            <a:off x="12480007" y="2678279"/>
            <a:ext cx="5143519" cy="585469"/>
          </a:xfrm>
          <a:prstGeom prst="rect">
            <a:avLst/>
          </a:prstGeom>
        </p:spPr>
        <p:txBody>
          <a:bodyPr lIns="0" tIns="0" rIns="0" bIns="0" rtlCol="0" anchor="t">
            <a:spAutoFit/>
          </a:bodyPr>
          <a:lstStyle/>
          <a:p>
            <a:pPr algn="ctr">
              <a:lnSpc>
                <a:spcPts val="2380"/>
              </a:lnSpc>
            </a:pPr>
            <a:r>
              <a:rPr lang="en-US" sz="1700" b="1">
                <a:solidFill>
                  <a:srgbClr val="F4F0D9"/>
                </a:solidFill>
                <a:latin typeface="DejaVu Serif Bold"/>
                <a:ea typeface="DejaVu Serif Bold"/>
                <a:cs typeface="DejaVu Serif Bold"/>
                <a:sym typeface="DejaVu Serif Bold"/>
              </a:rPr>
              <a:t>Εφαρμογή των SDGs στην Βιώσιμη Μόδα</a:t>
            </a:r>
          </a:p>
        </p:txBody>
      </p:sp>
      <p:sp>
        <p:nvSpPr>
          <p:cNvPr id="18" name="TextBox 18"/>
          <p:cNvSpPr txBox="1"/>
          <p:nvPr/>
        </p:nvSpPr>
        <p:spPr>
          <a:xfrm>
            <a:off x="12480007" y="3259132"/>
            <a:ext cx="5440810" cy="3733355"/>
          </a:xfrm>
          <a:prstGeom prst="rect">
            <a:avLst/>
          </a:prstGeom>
        </p:spPr>
        <p:txBody>
          <a:bodyPr lIns="0" tIns="0" rIns="0" bIns="0" rtlCol="0" anchor="t">
            <a:spAutoFit/>
          </a:bodyPr>
          <a:lstStyle/>
          <a:p>
            <a:pPr marL="327633" lvl="1" indent="-163816" algn="l">
              <a:lnSpc>
                <a:spcPts val="2124"/>
              </a:lnSpc>
              <a:buFont typeface="Arial"/>
              <a:buChar char="•"/>
            </a:pPr>
            <a:r>
              <a:rPr lang="en-US" sz="1517">
                <a:solidFill>
                  <a:srgbClr val="F4F0D9"/>
                </a:solidFill>
                <a:latin typeface="DejaVu Serif"/>
                <a:ea typeface="DejaVu Serif"/>
                <a:cs typeface="DejaVu Serif"/>
                <a:sym typeface="DejaVu Serif"/>
              </a:rPr>
              <a:t>ισότητα των φύλων και χειραφέτηση γυναικών (Στόχος 5)</a:t>
            </a:r>
          </a:p>
          <a:p>
            <a:pPr algn="l">
              <a:lnSpc>
                <a:spcPts val="2124"/>
              </a:lnSpc>
            </a:pPr>
            <a:endParaRPr lang="en-US" sz="1517">
              <a:solidFill>
                <a:srgbClr val="F4F0D9"/>
              </a:solidFill>
              <a:latin typeface="DejaVu Serif"/>
              <a:ea typeface="DejaVu Serif"/>
              <a:cs typeface="DejaVu Serif"/>
              <a:sym typeface="DejaVu Serif"/>
            </a:endParaRPr>
          </a:p>
          <a:p>
            <a:pPr marL="327633" lvl="1" indent="-163816" algn="l">
              <a:lnSpc>
                <a:spcPts val="2124"/>
              </a:lnSpc>
              <a:buFont typeface="Arial"/>
              <a:buChar char="•"/>
            </a:pPr>
            <a:r>
              <a:rPr lang="en-US" sz="1517">
                <a:solidFill>
                  <a:srgbClr val="F4F0D9"/>
                </a:solidFill>
                <a:latin typeface="DejaVu Serif"/>
                <a:ea typeface="DejaVu Serif"/>
                <a:cs typeface="DejaVu Serif"/>
                <a:sym typeface="DejaVu Serif"/>
              </a:rPr>
              <a:t>προστασία δικαιωμάτων  ανθρώπινου δυναμικού (Στόχος 10)</a:t>
            </a:r>
          </a:p>
          <a:p>
            <a:pPr marL="327633" lvl="1" indent="-163816" algn="l">
              <a:lnSpc>
                <a:spcPts val="2124"/>
              </a:lnSpc>
              <a:buFont typeface="Arial"/>
              <a:buChar char="•"/>
            </a:pPr>
            <a:endParaRPr lang="en-US" sz="1517">
              <a:solidFill>
                <a:srgbClr val="F4F0D9"/>
              </a:solidFill>
              <a:latin typeface="DejaVu Serif"/>
              <a:ea typeface="DejaVu Serif"/>
              <a:cs typeface="DejaVu Serif"/>
              <a:sym typeface="DejaVu Serif"/>
            </a:endParaRPr>
          </a:p>
          <a:p>
            <a:pPr marL="327633" lvl="1" indent="-163816" algn="l">
              <a:lnSpc>
                <a:spcPts val="2124"/>
              </a:lnSpc>
              <a:buFont typeface="Arial"/>
              <a:buChar char="•"/>
            </a:pPr>
            <a:r>
              <a:rPr lang="en-US" sz="1517">
                <a:solidFill>
                  <a:srgbClr val="F4F0D9"/>
                </a:solidFill>
                <a:latin typeface="DejaVu Serif"/>
                <a:ea typeface="DejaVu Serif"/>
                <a:cs typeface="DejaVu Serif"/>
                <a:sym typeface="DejaVu Serif"/>
              </a:rPr>
              <a:t>αξιοπρεπής εργασία &amp; οικονομική ανάπτυξη (Στόχος 8)</a:t>
            </a:r>
          </a:p>
          <a:p>
            <a:pPr algn="l">
              <a:lnSpc>
                <a:spcPts val="2124"/>
              </a:lnSpc>
            </a:pPr>
            <a:endParaRPr lang="en-US" sz="1517">
              <a:solidFill>
                <a:srgbClr val="F4F0D9"/>
              </a:solidFill>
              <a:latin typeface="DejaVu Serif"/>
              <a:ea typeface="DejaVu Serif"/>
              <a:cs typeface="DejaVu Serif"/>
              <a:sym typeface="DejaVu Serif"/>
            </a:endParaRPr>
          </a:p>
          <a:p>
            <a:pPr marL="327633" lvl="1" indent="-163816" algn="l">
              <a:lnSpc>
                <a:spcPts val="2124"/>
              </a:lnSpc>
              <a:buFont typeface="Arial"/>
              <a:buChar char="•"/>
            </a:pPr>
            <a:r>
              <a:rPr lang="en-US" sz="1517">
                <a:solidFill>
                  <a:srgbClr val="F4F0D9"/>
                </a:solidFill>
                <a:latin typeface="DejaVu Serif"/>
                <a:ea typeface="DejaVu Serif"/>
                <a:cs typeface="DejaVu Serif"/>
                <a:sym typeface="DejaVu Serif"/>
              </a:rPr>
              <a:t>υπεύθυνη κατανάλωση &amp; παραγωγή (Στόχος 12)</a:t>
            </a:r>
          </a:p>
          <a:p>
            <a:pPr algn="l">
              <a:lnSpc>
                <a:spcPts val="2124"/>
              </a:lnSpc>
            </a:pPr>
            <a:endParaRPr lang="en-US" sz="1517">
              <a:solidFill>
                <a:srgbClr val="F4F0D9"/>
              </a:solidFill>
              <a:latin typeface="DejaVu Serif"/>
              <a:ea typeface="DejaVu Serif"/>
              <a:cs typeface="DejaVu Serif"/>
              <a:sym typeface="DejaVu Serif"/>
            </a:endParaRPr>
          </a:p>
          <a:p>
            <a:pPr marL="327633" lvl="1" indent="-163816" algn="l">
              <a:lnSpc>
                <a:spcPts val="2124"/>
              </a:lnSpc>
              <a:buFont typeface="Arial"/>
              <a:buChar char="•"/>
            </a:pPr>
            <a:r>
              <a:rPr lang="en-US" sz="1517">
                <a:solidFill>
                  <a:srgbClr val="F4F0D9"/>
                </a:solidFill>
                <a:latin typeface="DejaVu Serif"/>
                <a:ea typeface="DejaVu Serif"/>
                <a:cs typeface="DejaVu Serif"/>
                <a:sym typeface="DejaVu Serif"/>
              </a:rPr>
              <a:t>ανάληψη δράσης για το κλίμα (Στόχος 13)</a:t>
            </a:r>
          </a:p>
          <a:p>
            <a:pPr algn="l">
              <a:lnSpc>
                <a:spcPts val="2124"/>
              </a:lnSpc>
            </a:pPr>
            <a:endParaRPr lang="en-US" sz="1517">
              <a:solidFill>
                <a:srgbClr val="F4F0D9"/>
              </a:solidFill>
              <a:latin typeface="DejaVu Serif"/>
              <a:ea typeface="DejaVu Serif"/>
              <a:cs typeface="DejaVu Serif"/>
              <a:sym typeface="DejaVu Serif"/>
            </a:endParaRPr>
          </a:p>
          <a:p>
            <a:pPr marL="327633" lvl="1" indent="-163816" algn="l">
              <a:lnSpc>
                <a:spcPts val="2124"/>
              </a:lnSpc>
              <a:buFont typeface="Arial"/>
              <a:buChar char="•"/>
            </a:pPr>
            <a:r>
              <a:rPr lang="en-US" sz="1517">
                <a:solidFill>
                  <a:srgbClr val="F4F0D9"/>
                </a:solidFill>
                <a:latin typeface="DejaVu Serif"/>
                <a:ea typeface="DejaVu Serif"/>
                <a:cs typeface="DejaVu Serif"/>
                <a:sym typeface="DejaVu Serif"/>
              </a:rPr>
              <a:t>καθαρό και επαρκές νερό (Στόχος 6)</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4F0D9"/>
        </a:solidFill>
        <a:effectLst/>
      </p:bgPr>
    </p:bg>
    <p:spTree>
      <p:nvGrpSpPr>
        <p:cNvPr id="1" name=""/>
        <p:cNvGrpSpPr/>
        <p:nvPr/>
      </p:nvGrpSpPr>
      <p:grpSpPr>
        <a:xfrm>
          <a:off x="0" y="0"/>
          <a:ext cx="0" cy="0"/>
          <a:chOff x="0" y="0"/>
          <a:chExt cx="0" cy="0"/>
        </a:xfrm>
      </p:grpSpPr>
      <p:sp>
        <p:nvSpPr>
          <p:cNvPr id="2" name="TextBox 2"/>
          <p:cNvSpPr txBox="1"/>
          <p:nvPr/>
        </p:nvSpPr>
        <p:spPr>
          <a:xfrm>
            <a:off x="677888" y="1939332"/>
            <a:ext cx="17459783" cy="1590675"/>
          </a:xfrm>
          <a:prstGeom prst="rect">
            <a:avLst/>
          </a:prstGeom>
        </p:spPr>
        <p:txBody>
          <a:bodyPr lIns="0" tIns="0" rIns="0" bIns="0" rtlCol="0" anchor="t">
            <a:spAutoFit/>
          </a:bodyPr>
          <a:lstStyle/>
          <a:p>
            <a:pPr algn="l">
              <a:lnSpc>
                <a:spcPts val="6000"/>
              </a:lnSpc>
            </a:pPr>
            <a:r>
              <a:rPr lang="en-US" sz="6000" b="1">
                <a:solidFill>
                  <a:srgbClr val="0A1618"/>
                </a:solidFill>
                <a:latin typeface="DejaVu Serif Bold"/>
                <a:ea typeface="DejaVu Serif Bold"/>
                <a:cs typeface="DejaVu Serif Bold"/>
                <a:sym typeface="DejaVu Serif Bold"/>
              </a:rPr>
              <a:t>2. Η ΒΙΩΣΙΜΟΤΗΤΑ ΩΣ ΣΤΡΑΤΗΓΙΚΗ ΕΠΙΚΟΙΝΩΝΙΑΣ</a:t>
            </a:r>
          </a:p>
        </p:txBody>
      </p:sp>
      <p:sp>
        <p:nvSpPr>
          <p:cNvPr id="3" name="Freeform 3"/>
          <p:cNvSpPr/>
          <p:nvPr/>
        </p:nvSpPr>
        <p:spPr>
          <a:xfrm rot="-10800000" flipH="1" flipV="1">
            <a:off x="-28575" y="7766088"/>
            <a:ext cx="18725784" cy="2587563"/>
          </a:xfrm>
          <a:custGeom>
            <a:avLst/>
            <a:gdLst/>
            <a:ahLst/>
            <a:cxnLst/>
            <a:rect l="l" t="t" r="r" b="b"/>
            <a:pathLst>
              <a:path w="18725784" h="2587563">
                <a:moveTo>
                  <a:pt x="18725784" y="2587563"/>
                </a:moveTo>
                <a:lnTo>
                  <a:pt x="0" y="2587563"/>
                </a:lnTo>
                <a:lnTo>
                  <a:pt x="0" y="0"/>
                </a:lnTo>
                <a:lnTo>
                  <a:pt x="18725784" y="0"/>
                </a:lnTo>
                <a:lnTo>
                  <a:pt x="18725784" y="2587563"/>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l-GR"/>
          </a:p>
        </p:txBody>
      </p:sp>
      <p:sp>
        <p:nvSpPr>
          <p:cNvPr id="4" name="Freeform 4"/>
          <p:cNvSpPr/>
          <p:nvPr/>
        </p:nvSpPr>
        <p:spPr>
          <a:xfrm rot="-10800000">
            <a:off x="-28575" y="-85725"/>
            <a:ext cx="18725784" cy="2587563"/>
          </a:xfrm>
          <a:custGeom>
            <a:avLst/>
            <a:gdLst/>
            <a:ahLst/>
            <a:cxnLst/>
            <a:rect l="l" t="t" r="r" b="b"/>
            <a:pathLst>
              <a:path w="18725784" h="2587563">
                <a:moveTo>
                  <a:pt x="0" y="0"/>
                </a:moveTo>
                <a:lnTo>
                  <a:pt x="18725784" y="0"/>
                </a:lnTo>
                <a:lnTo>
                  <a:pt x="18725784" y="2587563"/>
                </a:lnTo>
                <a:lnTo>
                  <a:pt x="0" y="258756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l-GR"/>
          </a:p>
        </p:txBody>
      </p:sp>
      <p:sp>
        <p:nvSpPr>
          <p:cNvPr id="5" name="AutoShape 5"/>
          <p:cNvSpPr/>
          <p:nvPr/>
        </p:nvSpPr>
        <p:spPr>
          <a:xfrm flipH="1">
            <a:off x="2377402" y="5971092"/>
            <a:ext cx="890817" cy="797449"/>
          </a:xfrm>
          <a:prstGeom prst="line">
            <a:avLst/>
          </a:prstGeom>
          <a:ln w="38100" cap="flat">
            <a:solidFill>
              <a:srgbClr val="000000"/>
            </a:solidFill>
            <a:prstDash val="solid"/>
            <a:headEnd type="none" w="sm" len="sm"/>
            <a:tailEnd type="triangle" w="lg" len="med"/>
          </a:ln>
        </p:spPr>
        <p:txBody>
          <a:bodyPr/>
          <a:lstStyle/>
          <a:p>
            <a:endParaRPr lang="el-GR"/>
          </a:p>
        </p:txBody>
      </p:sp>
      <p:sp>
        <p:nvSpPr>
          <p:cNvPr id="6" name="AutoShape 6"/>
          <p:cNvSpPr/>
          <p:nvPr/>
        </p:nvSpPr>
        <p:spPr>
          <a:xfrm>
            <a:off x="3280926" y="5956898"/>
            <a:ext cx="774064" cy="822582"/>
          </a:xfrm>
          <a:prstGeom prst="line">
            <a:avLst/>
          </a:prstGeom>
          <a:ln w="38100" cap="flat">
            <a:solidFill>
              <a:srgbClr val="000000"/>
            </a:solidFill>
            <a:prstDash val="solid"/>
            <a:headEnd type="none" w="sm" len="sm"/>
            <a:tailEnd type="triangle" w="lg" len="med"/>
          </a:ln>
        </p:spPr>
        <p:txBody>
          <a:bodyPr/>
          <a:lstStyle/>
          <a:p>
            <a:endParaRPr lang="el-GR"/>
          </a:p>
        </p:txBody>
      </p:sp>
      <p:sp>
        <p:nvSpPr>
          <p:cNvPr id="7" name="Freeform 7"/>
          <p:cNvSpPr/>
          <p:nvPr/>
        </p:nvSpPr>
        <p:spPr>
          <a:xfrm>
            <a:off x="5860091" y="7201975"/>
            <a:ext cx="3283909" cy="2187899"/>
          </a:xfrm>
          <a:custGeom>
            <a:avLst/>
            <a:gdLst/>
            <a:ahLst/>
            <a:cxnLst/>
            <a:rect l="l" t="t" r="r" b="b"/>
            <a:pathLst>
              <a:path w="3283909" h="2187899">
                <a:moveTo>
                  <a:pt x="0" y="0"/>
                </a:moveTo>
                <a:lnTo>
                  <a:pt x="3283909" y="0"/>
                </a:lnTo>
                <a:lnTo>
                  <a:pt x="3283909" y="2187900"/>
                </a:lnTo>
                <a:lnTo>
                  <a:pt x="0" y="2187900"/>
                </a:lnTo>
                <a:lnTo>
                  <a:pt x="0" y="0"/>
                </a:lnTo>
                <a:close/>
              </a:path>
            </a:pathLst>
          </a:custGeom>
          <a:blipFill>
            <a:blip r:embed="rId4"/>
            <a:stretch>
              <a:fillRect/>
            </a:stretch>
          </a:blipFill>
        </p:spPr>
        <p:txBody>
          <a:bodyPr/>
          <a:lstStyle/>
          <a:p>
            <a:endParaRPr lang="el-GR"/>
          </a:p>
        </p:txBody>
      </p:sp>
      <p:sp>
        <p:nvSpPr>
          <p:cNvPr id="8" name="TextBox 8"/>
          <p:cNvSpPr txBox="1"/>
          <p:nvPr/>
        </p:nvSpPr>
        <p:spPr>
          <a:xfrm>
            <a:off x="430623" y="3818283"/>
            <a:ext cx="6801158" cy="1999614"/>
          </a:xfrm>
          <a:prstGeom prst="rect">
            <a:avLst/>
          </a:prstGeom>
        </p:spPr>
        <p:txBody>
          <a:bodyPr lIns="0" tIns="0" rIns="0" bIns="0" rtlCol="0" anchor="t">
            <a:spAutoFit/>
          </a:bodyPr>
          <a:lstStyle/>
          <a:p>
            <a:pPr algn="l">
              <a:lnSpc>
                <a:spcPts val="2660"/>
              </a:lnSpc>
            </a:pPr>
            <a:r>
              <a:rPr lang="en-US" sz="1900" b="1">
                <a:solidFill>
                  <a:srgbClr val="0A1618"/>
                </a:solidFill>
                <a:latin typeface="DejaVu Serif Bold"/>
                <a:ea typeface="DejaVu Serif Bold"/>
                <a:cs typeface="DejaVu Serif Bold"/>
                <a:sym typeface="DejaVu Serif Bold"/>
              </a:rPr>
              <a:t>Στρατηγική Επικοινωνία =</a:t>
            </a:r>
            <a:r>
              <a:rPr lang="en-US" sz="1900">
                <a:solidFill>
                  <a:srgbClr val="0A1618"/>
                </a:solidFill>
                <a:latin typeface="DejaVu Serif"/>
                <a:ea typeface="DejaVu Serif"/>
                <a:cs typeface="DejaVu Serif"/>
                <a:sym typeface="DejaVu Serif"/>
              </a:rPr>
              <a:t> η δημιουργία και η εφαρμογή πρακτικών με στόχο την θετική επίδραση στους καταναλωτες (Paul, 2011).</a:t>
            </a:r>
          </a:p>
          <a:p>
            <a:pPr algn="l">
              <a:lnSpc>
                <a:spcPts val="2660"/>
              </a:lnSpc>
            </a:pPr>
            <a:endParaRPr lang="en-US" sz="1900">
              <a:solidFill>
                <a:srgbClr val="0A1618"/>
              </a:solidFill>
              <a:latin typeface="DejaVu Serif"/>
              <a:ea typeface="DejaVu Serif"/>
              <a:cs typeface="DejaVu Serif"/>
              <a:sym typeface="DejaVu Serif"/>
            </a:endParaRPr>
          </a:p>
          <a:p>
            <a:pPr algn="l">
              <a:lnSpc>
                <a:spcPts val="2660"/>
              </a:lnSpc>
            </a:pPr>
            <a:r>
              <a:rPr lang="en-US" sz="1900">
                <a:solidFill>
                  <a:srgbClr val="0A1618"/>
                </a:solidFill>
                <a:latin typeface="DejaVu Serif"/>
                <a:ea typeface="DejaVu Serif"/>
                <a:cs typeface="DejaVu Serif"/>
                <a:sym typeface="DejaVu Serif"/>
              </a:rPr>
              <a:t>Μορφές </a:t>
            </a:r>
            <a:r>
              <a:rPr lang="en-US" sz="1900" b="1">
                <a:solidFill>
                  <a:srgbClr val="0A1618"/>
                </a:solidFill>
                <a:latin typeface="DejaVu Serif Bold"/>
                <a:ea typeface="DejaVu Serif Bold"/>
                <a:cs typeface="DejaVu Serif Bold"/>
                <a:sym typeface="DejaVu Serif Bold"/>
              </a:rPr>
              <a:t>Στρατηγικής Επικοινωνίας</a:t>
            </a:r>
            <a:r>
              <a:rPr lang="en-US" sz="1900">
                <a:solidFill>
                  <a:srgbClr val="0A1618"/>
                </a:solidFill>
                <a:latin typeface="DejaVu Serif"/>
                <a:ea typeface="DejaVu Serif"/>
                <a:cs typeface="DejaVu Serif"/>
                <a:sym typeface="DejaVu Serif"/>
              </a:rPr>
              <a:t> με επίκεντρο την </a:t>
            </a:r>
            <a:r>
              <a:rPr lang="en-US" sz="1900" b="1">
                <a:solidFill>
                  <a:srgbClr val="0A1618"/>
                </a:solidFill>
                <a:latin typeface="DejaVu Serif Bold"/>
                <a:ea typeface="DejaVu Serif Bold"/>
                <a:cs typeface="DejaVu Serif Bold"/>
                <a:sym typeface="DejaVu Serif Bold"/>
              </a:rPr>
              <a:t>Βιώσιμη Ανάπτυξη</a:t>
            </a:r>
            <a:r>
              <a:rPr lang="en-US" sz="1900">
                <a:solidFill>
                  <a:srgbClr val="0A1618"/>
                </a:solidFill>
                <a:latin typeface="DejaVu Serif"/>
                <a:ea typeface="DejaVu Serif"/>
                <a:cs typeface="DejaVu Serif"/>
                <a:sym typeface="DejaVu Serif"/>
              </a:rPr>
              <a:t>:</a:t>
            </a:r>
          </a:p>
        </p:txBody>
      </p:sp>
      <p:sp>
        <p:nvSpPr>
          <p:cNvPr id="9" name="TextBox 9"/>
          <p:cNvSpPr txBox="1"/>
          <p:nvPr/>
        </p:nvSpPr>
        <p:spPr>
          <a:xfrm>
            <a:off x="0" y="6798530"/>
            <a:ext cx="6343369" cy="267336"/>
          </a:xfrm>
          <a:prstGeom prst="rect">
            <a:avLst/>
          </a:prstGeom>
        </p:spPr>
        <p:txBody>
          <a:bodyPr lIns="0" tIns="0" rIns="0" bIns="0" rtlCol="0" anchor="t">
            <a:spAutoFit/>
          </a:bodyPr>
          <a:lstStyle/>
          <a:p>
            <a:pPr algn="ctr">
              <a:lnSpc>
                <a:spcPts val="1900"/>
              </a:lnSpc>
              <a:spcBef>
                <a:spcPct val="0"/>
              </a:spcBef>
            </a:pPr>
            <a:r>
              <a:rPr lang="en-US" sz="1900" b="1">
                <a:solidFill>
                  <a:srgbClr val="0A1618"/>
                </a:solidFill>
                <a:latin typeface="DejaVu Serif Bold"/>
                <a:ea typeface="DejaVu Serif Bold"/>
                <a:cs typeface="DejaVu Serif Bold"/>
                <a:sym typeface="DejaVu Serif Bold"/>
              </a:rPr>
              <a:t>Green Marketing» vs «Greenwashing</a:t>
            </a:r>
          </a:p>
        </p:txBody>
      </p:sp>
      <p:sp>
        <p:nvSpPr>
          <p:cNvPr id="10" name="TextBox 10"/>
          <p:cNvSpPr txBox="1"/>
          <p:nvPr/>
        </p:nvSpPr>
        <p:spPr>
          <a:xfrm>
            <a:off x="9058514" y="3197268"/>
            <a:ext cx="7987159" cy="332739"/>
          </a:xfrm>
          <a:prstGeom prst="rect">
            <a:avLst/>
          </a:prstGeom>
        </p:spPr>
        <p:txBody>
          <a:bodyPr lIns="0" tIns="0" rIns="0" bIns="0" rtlCol="0" anchor="t">
            <a:spAutoFit/>
          </a:bodyPr>
          <a:lstStyle/>
          <a:p>
            <a:pPr algn="ctr">
              <a:lnSpc>
                <a:spcPts val="2660"/>
              </a:lnSpc>
            </a:pPr>
            <a:r>
              <a:rPr lang="en-US" sz="1900" b="1" u="sng">
                <a:solidFill>
                  <a:srgbClr val="0A1618"/>
                </a:solidFill>
                <a:latin typeface="DejaVu Serif Bold"/>
                <a:ea typeface="DejaVu Serif Bold"/>
                <a:cs typeface="DejaVu Serif Bold"/>
                <a:sym typeface="DejaVu Serif Bold"/>
              </a:rPr>
              <a:t>Στρατηγική Επικοινωνία με επίκεντρο την Βιωσιμότητα</a:t>
            </a:r>
          </a:p>
        </p:txBody>
      </p:sp>
      <p:sp>
        <p:nvSpPr>
          <p:cNvPr id="11" name="TextBox 11"/>
          <p:cNvSpPr txBox="1"/>
          <p:nvPr/>
        </p:nvSpPr>
        <p:spPr>
          <a:xfrm>
            <a:off x="9058514" y="3668190"/>
            <a:ext cx="6700168" cy="2666521"/>
          </a:xfrm>
          <a:prstGeom prst="rect">
            <a:avLst/>
          </a:prstGeom>
        </p:spPr>
        <p:txBody>
          <a:bodyPr lIns="0" tIns="0" rIns="0" bIns="0" rtlCol="0" anchor="t">
            <a:spAutoFit/>
          </a:bodyPr>
          <a:lstStyle/>
          <a:p>
            <a:pPr marL="408887" lvl="1" indent="-204443" algn="l">
              <a:lnSpc>
                <a:spcPts val="2651"/>
              </a:lnSpc>
              <a:buFont typeface="Arial"/>
              <a:buChar char="•"/>
            </a:pPr>
            <a:r>
              <a:rPr lang="en-US" sz="1893">
                <a:solidFill>
                  <a:srgbClr val="0A1618"/>
                </a:solidFill>
                <a:latin typeface="DejaVu Serif"/>
                <a:ea typeface="DejaVu Serif"/>
                <a:cs typeface="DejaVu Serif"/>
                <a:sym typeface="DejaVu Serif"/>
              </a:rPr>
              <a:t>καθορισμός ταυτότητας εταιρείας / προσανατολισμός σε συγκεκριμένες συλλογές</a:t>
            </a:r>
          </a:p>
          <a:p>
            <a:pPr marL="408887" lvl="1" indent="-204443" algn="l">
              <a:lnSpc>
                <a:spcPts val="2651"/>
              </a:lnSpc>
              <a:buFont typeface="Arial"/>
              <a:buChar char="•"/>
            </a:pPr>
            <a:r>
              <a:rPr lang="en-US" sz="1893">
                <a:solidFill>
                  <a:srgbClr val="0A1618"/>
                </a:solidFill>
                <a:latin typeface="DejaVu Serif"/>
                <a:ea typeface="DejaVu Serif"/>
                <a:cs typeface="DejaVu Serif"/>
                <a:sym typeface="DejaVu Serif"/>
              </a:rPr>
              <a:t>εστίαση σε ήδη υπάρχοντες καταναλωτές / προσέλκυση νέων καταναλωτών</a:t>
            </a:r>
          </a:p>
          <a:p>
            <a:pPr marL="408887" lvl="1" indent="-204443" algn="l">
              <a:lnSpc>
                <a:spcPts val="2651"/>
              </a:lnSpc>
              <a:buFont typeface="Arial"/>
              <a:buChar char="•"/>
            </a:pPr>
            <a:r>
              <a:rPr lang="en-US" sz="1893">
                <a:solidFill>
                  <a:srgbClr val="0A1618"/>
                </a:solidFill>
                <a:latin typeface="DejaVu Serif"/>
                <a:ea typeface="DejaVu Serif"/>
                <a:cs typeface="DejaVu Serif"/>
                <a:sym typeface="DejaVu Serif"/>
              </a:rPr>
              <a:t>καθολικό μήνυμα που απευθύνεται σε όλες τις ομάδες καταναλωτών</a:t>
            </a:r>
          </a:p>
          <a:p>
            <a:pPr marL="408887" lvl="1" indent="-204443" algn="l">
              <a:lnSpc>
                <a:spcPts val="2651"/>
              </a:lnSpc>
              <a:buFont typeface="Arial"/>
              <a:buChar char="•"/>
            </a:pPr>
            <a:r>
              <a:rPr lang="en-US" sz="1893">
                <a:solidFill>
                  <a:srgbClr val="0A1618"/>
                </a:solidFill>
                <a:latin typeface="DejaVu Serif"/>
                <a:ea typeface="DejaVu Serif"/>
                <a:cs typeface="DejaVu Serif"/>
                <a:sym typeface="DejaVu Serif"/>
              </a:rPr>
              <a:t>αυθεντικότητα &amp; εγκυρότητα μηνύματος και επικοινωνίας</a:t>
            </a:r>
          </a:p>
        </p:txBody>
      </p:sp>
      <p:sp>
        <p:nvSpPr>
          <p:cNvPr id="12" name="TextBox 12"/>
          <p:cNvSpPr txBox="1"/>
          <p:nvPr/>
        </p:nvSpPr>
        <p:spPr>
          <a:xfrm>
            <a:off x="9058514" y="6774569"/>
            <a:ext cx="6700168" cy="332739"/>
          </a:xfrm>
          <a:prstGeom prst="rect">
            <a:avLst/>
          </a:prstGeom>
        </p:spPr>
        <p:txBody>
          <a:bodyPr lIns="0" tIns="0" rIns="0" bIns="0" rtlCol="0" anchor="t">
            <a:spAutoFit/>
          </a:bodyPr>
          <a:lstStyle/>
          <a:p>
            <a:pPr algn="ctr">
              <a:lnSpc>
                <a:spcPts val="2660"/>
              </a:lnSpc>
            </a:pPr>
            <a:r>
              <a:rPr lang="en-US" sz="1900" b="1" u="sng">
                <a:solidFill>
                  <a:srgbClr val="0A1618"/>
                </a:solidFill>
                <a:latin typeface="DejaVu Serif Bold"/>
                <a:ea typeface="DejaVu Serif Bold"/>
                <a:cs typeface="DejaVu Serif Bold"/>
                <a:sym typeface="DejaVu Serif Bold"/>
              </a:rPr>
              <a:t>Μετάδοση Μηνύματος &amp; Κανάλια </a:t>
            </a:r>
          </a:p>
        </p:txBody>
      </p:sp>
      <p:sp>
        <p:nvSpPr>
          <p:cNvPr id="13" name="AutoShape 13"/>
          <p:cNvSpPr/>
          <p:nvPr/>
        </p:nvSpPr>
        <p:spPr>
          <a:xfrm flipH="1">
            <a:off x="11590561" y="7107308"/>
            <a:ext cx="890817" cy="797449"/>
          </a:xfrm>
          <a:prstGeom prst="line">
            <a:avLst/>
          </a:prstGeom>
          <a:ln w="38100" cap="flat">
            <a:solidFill>
              <a:srgbClr val="000000"/>
            </a:solidFill>
            <a:prstDash val="solid"/>
            <a:headEnd type="none" w="sm" len="sm"/>
            <a:tailEnd type="triangle" w="lg" len="med"/>
          </a:ln>
        </p:spPr>
        <p:txBody>
          <a:bodyPr/>
          <a:lstStyle/>
          <a:p>
            <a:endParaRPr lang="el-GR"/>
          </a:p>
        </p:txBody>
      </p:sp>
      <p:sp>
        <p:nvSpPr>
          <p:cNvPr id="14" name="AutoShape 14"/>
          <p:cNvSpPr/>
          <p:nvPr/>
        </p:nvSpPr>
        <p:spPr>
          <a:xfrm>
            <a:off x="12507957" y="7093114"/>
            <a:ext cx="774064" cy="822582"/>
          </a:xfrm>
          <a:prstGeom prst="line">
            <a:avLst/>
          </a:prstGeom>
          <a:ln w="38100" cap="flat">
            <a:solidFill>
              <a:srgbClr val="000000"/>
            </a:solidFill>
            <a:prstDash val="solid"/>
            <a:headEnd type="none" w="sm" len="sm"/>
            <a:tailEnd type="triangle" w="lg" len="med"/>
          </a:ln>
        </p:spPr>
        <p:txBody>
          <a:bodyPr/>
          <a:lstStyle/>
          <a:p>
            <a:endParaRPr lang="el-GR"/>
          </a:p>
        </p:txBody>
      </p:sp>
      <p:sp>
        <p:nvSpPr>
          <p:cNvPr id="15" name="TextBox 15"/>
          <p:cNvSpPr txBox="1"/>
          <p:nvPr/>
        </p:nvSpPr>
        <p:spPr>
          <a:xfrm>
            <a:off x="10017346" y="7965852"/>
            <a:ext cx="4782504" cy="207644"/>
          </a:xfrm>
          <a:prstGeom prst="rect">
            <a:avLst/>
          </a:prstGeom>
        </p:spPr>
        <p:txBody>
          <a:bodyPr lIns="0" tIns="0" rIns="0" bIns="0" rtlCol="0" anchor="t">
            <a:spAutoFit/>
          </a:bodyPr>
          <a:lstStyle/>
          <a:p>
            <a:pPr algn="ctr">
              <a:lnSpc>
                <a:spcPts val="1680"/>
              </a:lnSpc>
            </a:pPr>
            <a:r>
              <a:rPr lang="en-US" sz="1200" b="1">
                <a:solidFill>
                  <a:srgbClr val="0A1618"/>
                </a:solidFill>
                <a:latin typeface="DejaVu Serif Bold"/>
                <a:ea typeface="DejaVu Serif Bold"/>
                <a:cs typeface="DejaVu Serif Bold"/>
                <a:sym typeface="DejaVu Serif Bold"/>
              </a:rPr>
              <a:t>παραδοσιακή επικοινωνία   ψηφιακή επικοινωνία</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638C80"/>
        </a:solidFill>
        <a:effectLst/>
      </p:bgPr>
    </p:bg>
    <p:spTree>
      <p:nvGrpSpPr>
        <p:cNvPr id="1" name=""/>
        <p:cNvGrpSpPr/>
        <p:nvPr/>
      </p:nvGrpSpPr>
      <p:grpSpPr>
        <a:xfrm>
          <a:off x="0" y="0"/>
          <a:ext cx="0" cy="0"/>
          <a:chOff x="0" y="0"/>
          <a:chExt cx="0" cy="0"/>
        </a:xfrm>
      </p:grpSpPr>
      <p:sp>
        <p:nvSpPr>
          <p:cNvPr id="2" name="Freeform 2"/>
          <p:cNvSpPr/>
          <p:nvPr/>
        </p:nvSpPr>
        <p:spPr>
          <a:xfrm rot="-5400000" flipH="1" flipV="1">
            <a:off x="-8248922" y="7663166"/>
            <a:ext cx="18725784" cy="2587563"/>
          </a:xfrm>
          <a:custGeom>
            <a:avLst/>
            <a:gdLst/>
            <a:ahLst/>
            <a:cxnLst/>
            <a:rect l="l" t="t" r="r" b="b"/>
            <a:pathLst>
              <a:path w="18725784" h="2587563">
                <a:moveTo>
                  <a:pt x="18725783" y="2587563"/>
                </a:moveTo>
                <a:lnTo>
                  <a:pt x="0" y="2587563"/>
                </a:lnTo>
                <a:lnTo>
                  <a:pt x="0" y="0"/>
                </a:lnTo>
                <a:lnTo>
                  <a:pt x="18725783" y="0"/>
                </a:lnTo>
                <a:lnTo>
                  <a:pt x="18725783" y="2587563"/>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l-GR"/>
          </a:p>
        </p:txBody>
      </p:sp>
      <p:sp>
        <p:nvSpPr>
          <p:cNvPr id="3" name="Freeform 3"/>
          <p:cNvSpPr/>
          <p:nvPr/>
        </p:nvSpPr>
        <p:spPr>
          <a:xfrm rot="-5400000" flipH="1">
            <a:off x="7954721" y="7691741"/>
            <a:ext cx="18725784" cy="2587563"/>
          </a:xfrm>
          <a:custGeom>
            <a:avLst/>
            <a:gdLst/>
            <a:ahLst/>
            <a:cxnLst/>
            <a:rect l="l" t="t" r="r" b="b"/>
            <a:pathLst>
              <a:path w="18725784" h="2587563">
                <a:moveTo>
                  <a:pt x="18725784" y="0"/>
                </a:moveTo>
                <a:lnTo>
                  <a:pt x="0" y="0"/>
                </a:lnTo>
                <a:lnTo>
                  <a:pt x="0" y="2587563"/>
                </a:lnTo>
                <a:lnTo>
                  <a:pt x="18725784" y="2587563"/>
                </a:lnTo>
                <a:lnTo>
                  <a:pt x="18725784"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l-GR"/>
          </a:p>
        </p:txBody>
      </p:sp>
      <p:sp>
        <p:nvSpPr>
          <p:cNvPr id="4" name="Freeform 4"/>
          <p:cNvSpPr/>
          <p:nvPr/>
        </p:nvSpPr>
        <p:spPr>
          <a:xfrm>
            <a:off x="13900140" y="576504"/>
            <a:ext cx="2680718" cy="2680718"/>
          </a:xfrm>
          <a:custGeom>
            <a:avLst/>
            <a:gdLst/>
            <a:ahLst/>
            <a:cxnLst/>
            <a:rect l="l" t="t" r="r" b="b"/>
            <a:pathLst>
              <a:path w="2680718" h="2680718">
                <a:moveTo>
                  <a:pt x="0" y="0"/>
                </a:moveTo>
                <a:lnTo>
                  <a:pt x="2680717" y="0"/>
                </a:lnTo>
                <a:lnTo>
                  <a:pt x="2680717" y="2680718"/>
                </a:lnTo>
                <a:lnTo>
                  <a:pt x="0" y="2680718"/>
                </a:lnTo>
                <a:lnTo>
                  <a:pt x="0" y="0"/>
                </a:lnTo>
                <a:close/>
              </a:path>
            </a:pathLst>
          </a:custGeom>
          <a:blipFill>
            <a:blip r:embed="rId4"/>
            <a:stretch>
              <a:fillRect/>
            </a:stretch>
          </a:blipFill>
        </p:spPr>
        <p:txBody>
          <a:bodyPr/>
          <a:lstStyle/>
          <a:p>
            <a:endParaRPr lang="el-GR"/>
          </a:p>
        </p:txBody>
      </p:sp>
      <p:sp>
        <p:nvSpPr>
          <p:cNvPr id="5" name="Freeform 5"/>
          <p:cNvSpPr/>
          <p:nvPr/>
        </p:nvSpPr>
        <p:spPr>
          <a:xfrm>
            <a:off x="11764499" y="2215782"/>
            <a:ext cx="3063059" cy="2082880"/>
          </a:xfrm>
          <a:custGeom>
            <a:avLst/>
            <a:gdLst/>
            <a:ahLst/>
            <a:cxnLst/>
            <a:rect l="l" t="t" r="r" b="b"/>
            <a:pathLst>
              <a:path w="3063059" h="2082880">
                <a:moveTo>
                  <a:pt x="0" y="0"/>
                </a:moveTo>
                <a:lnTo>
                  <a:pt x="3063059" y="0"/>
                </a:lnTo>
                <a:lnTo>
                  <a:pt x="3063059" y="2082880"/>
                </a:lnTo>
                <a:lnTo>
                  <a:pt x="0" y="2082880"/>
                </a:lnTo>
                <a:lnTo>
                  <a:pt x="0" y="0"/>
                </a:lnTo>
                <a:close/>
              </a:path>
            </a:pathLst>
          </a:custGeom>
          <a:blipFill>
            <a:blip r:embed="rId5"/>
            <a:stretch>
              <a:fillRect/>
            </a:stretch>
          </a:blipFill>
        </p:spPr>
        <p:txBody>
          <a:bodyPr/>
          <a:lstStyle/>
          <a:p>
            <a:endParaRPr lang="el-GR"/>
          </a:p>
        </p:txBody>
      </p:sp>
      <p:sp>
        <p:nvSpPr>
          <p:cNvPr id="6" name="Freeform 6"/>
          <p:cNvSpPr/>
          <p:nvPr/>
        </p:nvSpPr>
        <p:spPr>
          <a:xfrm>
            <a:off x="14445705" y="2742346"/>
            <a:ext cx="2871908" cy="1916863"/>
          </a:xfrm>
          <a:custGeom>
            <a:avLst/>
            <a:gdLst/>
            <a:ahLst/>
            <a:cxnLst/>
            <a:rect l="l" t="t" r="r" b="b"/>
            <a:pathLst>
              <a:path w="2871908" h="1916863">
                <a:moveTo>
                  <a:pt x="0" y="0"/>
                </a:moveTo>
                <a:lnTo>
                  <a:pt x="2871908" y="0"/>
                </a:lnTo>
                <a:lnTo>
                  <a:pt x="2871908" y="1916862"/>
                </a:lnTo>
                <a:lnTo>
                  <a:pt x="0" y="1916862"/>
                </a:lnTo>
                <a:lnTo>
                  <a:pt x="0" y="0"/>
                </a:lnTo>
                <a:close/>
              </a:path>
            </a:pathLst>
          </a:custGeom>
          <a:blipFill>
            <a:blip r:embed="rId6"/>
            <a:stretch>
              <a:fillRect/>
            </a:stretch>
          </a:blipFill>
        </p:spPr>
        <p:txBody>
          <a:bodyPr/>
          <a:lstStyle/>
          <a:p>
            <a:endParaRPr lang="el-GR"/>
          </a:p>
        </p:txBody>
      </p:sp>
      <p:sp>
        <p:nvSpPr>
          <p:cNvPr id="7" name="Freeform 7"/>
          <p:cNvSpPr/>
          <p:nvPr/>
        </p:nvSpPr>
        <p:spPr>
          <a:xfrm>
            <a:off x="2407751" y="8078758"/>
            <a:ext cx="4170523" cy="1813529"/>
          </a:xfrm>
          <a:custGeom>
            <a:avLst/>
            <a:gdLst/>
            <a:ahLst/>
            <a:cxnLst/>
            <a:rect l="l" t="t" r="r" b="b"/>
            <a:pathLst>
              <a:path w="4170523" h="1813529">
                <a:moveTo>
                  <a:pt x="0" y="0"/>
                </a:moveTo>
                <a:lnTo>
                  <a:pt x="4170523" y="0"/>
                </a:lnTo>
                <a:lnTo>
                  <a:pt x="4170523" y="1813529"/>
                </a:lnTo>
                <a:lnTo>
                  <a:pt x="0" y="1813529"/>
                </a:lnTo>
                <a:lnTo>
                  <a:pt x="0" y="0"/>
                </a:lnTo>
                <a:close/>
              </a:path>
            </a:pathLst>
          </a:custGeom>
          <a:blipFill>
            <a:blip r:embed="rId7"/>
            <a:stretch>
              <a:fillRect t="-14678" b="-14678"/>
            </a:stretch>
          </a:blipFill>
        </p:spPr>
        <p:txBody>
          <a:bodyPr/>
          <a:lstStyle/>
          <a:p>
            <a:endParaRPr lang="el-GR"/>
          </a:p>
        </p:txBody>
      </p:sp>
      <p:sp>
        <p:nvSpPr>
          <p:cNvPr id="8" name="TextBox 8"/>
          <p:cNvSpPr txBox="1"/>
          <p:nvPr/>
        </p:nvSpPr>
        <p:spPr>
          <a:xfrm>
            <a:off x="2129432" y="681279"/>
            <a:ext cx="13111066" cy="1590684"/>
          </a:xfrm>
          <a:prstGeom prst="rect">
            <a:avLst/>
          </a:prstGeom>
        </p:spPr>
        <p:txBody>
          <a:bodyPr lIns="0" tIns="0" rIns="0" bIns="0" rtlCol="0" anchor="t">
            <a:spAutoFit/>
          </a:bodyPr>
          <a:lstStyle/>
          <a:p>
            <a:pPr algn="l">
              <a:lnSpc>
                <a:spcPts val="6000"/>
              </a:lnSpc>
            </a:pPr>
            <a:r>
              <a:rPr lang="en-US" sz="6000" b="1">
                <a:solidFill>
                  <a:srgbClr val="F4F0D9"/>
                </a:solidFill>
                <a:latin typeface="DejaVu Serif Bold"/>
                <a:ea typeface="DejaVu Serif Bold"/>
                <a:cs typeface="DejaVu Serif Bold"/>
                <a:sym typeface="DejaVu Serif Bold"/>
              </a:rPr>
              <a:t>3. Η ΠΕΡΙΠΤΩΣΗ ΤΗΣ ΕΤΑΙΡΕΙΑΣ H&amp;M</a:t>
            </a:r>
          </a:p>
        </p:txBody>
      </p:sp>
      <p:sp>
        <p:nvSpPr>
          <p:cNvPr id="9" name="TextBox 9"/>
          <p:cNvSpPr txBox="1"/>
          <p:nvPr/>
        </p:nvSpPr>
        <p:spPr>
          <a:xfrm>
            <a:off x="1756488" y="2915615"/>
            <a:ext cx="8536728" cy="2473324"/>
          </a:xfrm>
          <a:prstGeom prst="rect">
            <a:avLst/>
          </a:prstGeom>
        </p:spPr>
        <p:txBody>
          <a:bodyPr lIns="0" tIns="0" rIns="0" bIns="0" rtlCol="0" anchor="t">
            <a:spAutoFit/>
          </a:bodyPr>
          <a:lstStyle/>
          <a:p>
            <a:pPr marL="431807" lvl="1" indent="-215904" algn="l">
              <a:lnSpc>
                <a:spcPts val="2800"/>
              </a:lnSpc>
              <a:buFont typeface="Arial"/>
              <a:buChar char="•"/>
            </a:pPr>
            <a:r>
              <a:rPr lang="en-US" sz="2000" b="1">
                <a:solidFill>
                  <a:srgbClr val="F4F0D9"/>
                </a:solidFill>
                <a:latin typeface="DejaVu Serif Bold"/>
                <a:ea typeface="DejaVu Serif Bold"/>
                <a:cs typeface="DejaVu Serif Bold"/>
                <a:sym typeface="DejaVu Serif Bold"/>
              </a:rPr>
              <a:t>H&amp;M</a:t>
            </a:r>
            <a:r>
              <a:rPr lang="en-US" sz="2000">
                <a:solidFill>
                  <a:srgbClr val="F4F0D9"/>
                </a:solidFill>
                <a:latin typeface="DejaVu Serif"/>
                <a:ea typeface="DejaVu Serif"/>
                <a:cs typeface="DejaVu Serif"/>
                <a:sym typeface="DejaVu Serif"/>
              </a:rPr>
              <a:t>: </a:t>
            </a:r>
            <a:r>
              <a:rPr lang="en-US" sz="2000" b="1">
                <a:solidFill>
                  <a:srgbClr val="F4F0D9"/>
                </a:solidFill>
                <a:latin typeface="DejaVu Serif Bold"/>
                <a:ea typeface="DejaVu Serif Bold"/>
                <a:cs typeface="DejaVu Serif Bold"/>
                <a:sym typeface="DejaVu Serif Bold"/>
              </a:rPr>
              <a:t>παγκόσμια fast-fashion εταιρεία</a:t>
            </a:r>
            <a:r>
              <a:rPr lang="en-US" sz="2000">
                <a:solidFill>
                  <a:srgbClr val="F4F0D9"/>
                </a:solidFill>
                <a:latin typeface="DejaVu Serif"/>
                <a:ea typeface="DejaVu Serif"/>
                <a:cs typeface="DejaVu Serif"/>
                <a:sym typeface="DejaVu Serif"/>
              </a:rPr>
              <a:t> ρούχων, υποδημάτων και αξεσουάρ (ίδρυση 1947 στη Σουηδία) - Σουηδός έμπορος Erling Persson &amp; πωλητής Mauritz Widforss, ονόμασαν την εταιρεία «Hennes &amp; Mauritz» και μετονομάστηκε σε H&amp;M το 1976  - σήμερα 4.000 καταστήματα και 79 αγορές &amp; διαδικτυακές ιστοσελίδες παγκοσμίως</a:t>
            </a:r>
          </a:p>
        </p:txBody>
      </p:sp>
      <p:sp>
        <p:nvSpPr>
          <p:cNvPr id="10" name="TextBox 10"/>
          <p:cNvSpPr txBox="1"/>
          <p:nvPr/>
        </p:nvSpPr>
        <p:spPr>
          <a:xfrm>
            <a:off x="2129432" y="5676242"/>
            <a:ext cx="8536728" cy="332739"/>
          </a:xfrm>
          <a:prstGeom prst="rect">
            <a:avLst/>
          </a:prstGeom>
        </p:spPr>
        <p:txBody>
          <a:bodyPr lIns="0" tIns="0" rIns="0" bIns="0" rtlCol="0" anchor="t">
            <a:spAutoFit/>
          </a:bodyPr>
          <a:lstStyle/>
          <a:p>
            <a:pPr algn="l">
              <a:lnSpc>
                <a:spcPts val="2660"/>
              </a:lnSpc>
            </a:pPr>
            <a:r>
              <a:rPr lang="en-US" sz="1900" b="1" u="sng">
                <a:solidFill>
                  <a:srgbClr val="F4F0D9"/>
                </a:solidFill>
                <a:latin typeface="DejaVu Serif Bold"/>
                <a:ea typeface="DejaVu Serif Bold"/>
                <a:cs typeface="DejaVu Serif Bold"/>
                <a:sym typeface="DejaVu Serif Bold"/>
              </a:rPr>
              <a:t>Στρατηγική Επικοινωνία H&amp;M</a:t>
            </a:r>
          </a:p>
        </p:txBody>
      </p:sp>
      <p:sp>
        <p:nvSpPr>
          <p:cNvPr id="11" name="TextBox 11"/>
          <p:cNvSpPr txBox="1"/>
          <p:nvPr/>
        </p:nvSpPr>
        <p:spPr>
          <a:xfrm>
            <a:off x="2129432" y="6294732"/>
            <a:ext cx="6192228" cy="2247265"/>
          </a:xfrm>
          <a:prstGeom prst="rect">
            <a:avLst/>
          </a:prstGeom>
        </p:spPr>
        <p:txBody>
          <a:bodyPr lIns="0" tIns="0" rIns="0" bIns="0" rtlCol="0" anchor="t">
            <a:spAutoFit/>
          </a:bodyPr>
          <a:lstStyle/>
          <a:p>
            <a:pPr marL="410211" lvl="1" indent="-205106" algn="l">
              <a:lnSpc>
                <a:spcPts val="2660"/>
              </a:lnSpc>
              <a:buFont typeface="Arial"/>
              <a:buChar char="•"/>
            </a:pPr>
            <a:r>
              <a:rPr lang="en-US" sz="1900">
                <a:solidFill>
                  <a:srgbClr val="F4F0D9"/>
                </a:solidFill>
                <a:latin typeface="DejaVu Serif"/>
                <a:ea typeface="DejaVu Serif"/>
                <a:cs typeface="DejaVu Serif"/>
                <a:sym typeface="DejaVu Serif"/>
              </a:rPr>
              <a:t>συλλογές υψηλής ραπτικής σε προσιτές τιμές</a:t>
            </a:r>
          </a:p>
          <a:p>
            <a:pPr marL="410211" lvl="1" indent="-205106" algn="l">
              <a:lnSpc>
                <a:spcPts val="2660"/>
              </a:lnSpc>
              <a:buFont typeface="Arial"/>
              <a:buChar char="•"/>
            </a:pPr>
            <a:r>
              <a:rPr lang="en-US" sz="1900">
                <a:solidFill>
                  <a:srgbClr val="F4F0D9"/>
                </a:solidFill>
                <a:latin typeface="DejaVu Serif"/>
                <a:ea typeface="DejaVu Serif"/>
                <a:cs typeface="DejaVu Serif"/>
                <a:sym typeface="DejaVu Serif"/>
              </a:rPr>
              <a:t>προωθήσεις πωλήσεων με κουπόνια</a:t>
            </a:r>
          </a:p>
          <a:p>
            <a:pPr marL="410211" lvl="1" indent="-205106" algn="l">
              <a:lnSpc>
                <a:spcPts val="2660"/>
              </a:lnSpc>
              <a:buFont typeface="Arial"/>
              <a:buChar char="•"/>
            </a:pPr>
            <a:r>
              <a:rPr lang="en-US" sz="1900">
                <a:solidFill>
                  <a:srgbClr val="F4F0D9"/>
                </a:solidFill>
                <a:latin typeface="DejaVu Serif"/>
                <a:ea typeface="DejaVu Serif"/>
                <a:cs typeface="DejaVu Serif"/>
                <a:sym typeface="DejaVu Serif"/>
              </a:rPr>
              <a:t>καμπάνια με κλώνους ΑΙ</a:t>
            </a:r>
          </a:p>
          <a:p>
            <a:pPr marL="410211" lvl="1" indent="-205106" algn="l">
              <a:lnSpc>
                <a:spcPts val="2660"/>
              </a:lnSpc>
              <a:buFont typeface="Arial"/>
              <a:buChar char="•"/>
            </a:pPr>
            <a:r>
              <a:rPr lang="en-US" sz="1900">
                <a:solidFill>
                  <a:srgbClr val="F4F0D9"/>
                </a:solidFill>
                <a:latin typeface="DejaVu Serif"/>
                <a:ea typeface="DejaVu Serif"/>
                <a:cs typeface="DejaVu Serif"/>
                <a:sym typeface="DejaVu Serif"/>
              </a:rPr>
              <a:t>καμπάνιες με Influencers</a:t>
            </a:r>
          </a:p>
          <a:p>
            <a:pPr marL="410211" lvl="1" indent="-205106" algn="l">
              <a:lnSpc>
                <a:spcPts val="2660"/>
              </a:lnSpc>
              <a:buFont typeface="Arial"/>
              <a:buChar char="•"/>
            </a:pPr>
            <a:r>
              <a:rPr lang="en-US" sz="1900">
                <a:solidFill>
                  <a:srgbClr val="F4F0D9"/>
                </a:solidFill>
                <a:latin typeface="DejaVu Serif"/>
                <a:ea typeface="DejaVu Serif"/>
                <a:cs typeface="DejaVu Serif"/>
                <a:sym typeface="DejaVu Serif"/>
              </a:rPr>
              <a:t>προσαρμογή τιμών στα δεδομένα κάθε χώρας</a:t>
            </a:r>
          </a:p>
          <a:p>
            <a:pPr algn="ctr">
              <a:lnSpc>
                <a:spcPts val="4759"/>
              </a:lnSpc>
            </a:pPr>
            <a:endParaRPr lang="en-US" sz="1900">
              <a:solidFill>
                <a:srgbClr val="F4F0D9"/>
              </a:solidFill>
              <a:latin typeface="DejaVu Serif"/>
              <a:ea typeface="DejaVu Serif"/>
              <a:cs typeface="DejaVu Serif"/>
              <a:sym typeface="DejaVu Serif"/>
            </a:endParaRPr>
          </a:p>
        </p:txBody>
      </p:sp>
      <p:sp>
        <p:nvSpPr>
          <p:cNvPr id="12" name="TextBox 12"/>
          <p:cNvSpPr txBox="1"/>
          <p:nvPr/>
        </p:nvSpPr>
        <p:spPr>
          <a:xfrm>
            <a:off x="3044766" y="10046336"/>
            <a:ext cx="2896493" cy="240664"/>
          </a:xfrm>
          <a:prstGeom prst="rect">
            <a:avLst/>
          </a:prstGeom>
        </p:spPr>
        <p:txBody>
          <a:bodyPr lIns="0" tIns="0" rIns="0" bIns="0" rtlCol="0" anchor="t">
            <a:spAutoFit/>
          </a:bodyPr>
          <a:lstStyle/>
          <a:p>
            <a:pPr algn="ctr">
              <a:lnSpc>
                <a:spcPts val="1960"/>
              </a:lnSpc>
            </a:pPr>
            <a:r>
              <a:rPr lang="en-US" sz="1400">
                <a:solidFill>
                  <a:srgbClr val="F4F0D9"/>
                </a:solidFill>
                <a:latin typeface="DejaVu Serif"/>
                <a:ea typeface="DejaVu Serif"/>
                <a:cs typeface="DejaVu Serif"/>
                <a:sym typeface="DejaVu Serif"/>
              </a:rPr>
              <a:t>RAYE (american singer) X H&amp;M</a:t>
            </a:r>
          </a:p>
        </p:txBody>
      </p:sp>
      <p:sp>
        <p:nvSpPr>
          <p:cNvPr id="13" name="TextBox 13"/>
          <p:cNvSpPr txBox="1"/>
          <p:nvPr/>
        </p:nvSpPr>
        <p:spPr>
          <a:xfrm>
            <a:off x="10945928" y="4963222"/>
            <a:ext cx="5634930" cy="332739"/>
          </a:xfrm>
          <a:prstGeom prst="rect">
            <a:avLst/>
          </a:prstGeom>
        </p:spPr>
        <p:txBody>
          <a:bodyPr lIns="0" tIns="0" rIns="0" bIns="0" rtlCol="0" anchor="t">
            <a:spAutoFit/>
          </a:bodyPr>
          <a:lstStyle/>
          <a:p>
            <a:pPr algn="ctr">
              <a:lnSpc>
                <a:spcPts val="2660"/>
              </a:lnSpc>
            </a:pPr>
            <a:r>
              <a:rPr lang="en-US" sz="1900" b="1" u="sng" dirty="0" err="1">
                <a:solidFill>
                  <a:srgbClr val="F4F0D9"/>
                </a:solidFill>
                <a:latin typeface="DejaVu Serif Bold"/>
                <a:ea typeface="DejaVu Serif Bold"/>
                <a:cs typeface="DejaVu Serif Bold"/>
                <a:sym typeface="DejaVu Serif Bold"/>
              </a:rPr>
              <a:t>Στρ</a:t>
            </a:r>
            <a:r>
              <a:rPr lang="en-US" sz="1900" b="1" u="sng" dirty="0">
                <a:solidFill>
                  <a:srgbClr val="F4F0D9"/>
                </a:solidFill>
                <a:latin typeface="DejaVu Serif Bold"/>
                <a:ea typeface="DejaVu Serif Bold"/>
                <a:cs typeface="DejaVu Serif Bold"/>
                <a:sym typeface="DejaVu Serif Bold"/>
              </a:rPr>
              <a:t>ατηγική Επικοινωνία Βιωσιμότητας</a:t>
            </a:r>
          </a:p>
        </p:txBody>
      </p:sp>
      <p:sp>
        <p:nvSpPr>
          <p:cNvPr id="14" name="TextBox 14"/>
          <p:cNvSpPr txBox="1"/>
          <p:nvPr/>
        </p:nvSpPr>
        <p:spPr>
          <a:xfrm>
            <a:off x="9313499" y="5600042"/>
            <a:ext cx="8543878" cy="4434075"/>
          </a:xfrm>
          <a:prstGeom prst="rect">
            <a:avLst/>
          </a:prstGeom>
        </p:spPr>
        <p:txBody>
          <a:bodyPr lIns="0" tIns="0" rIns="0" bIns="0" rtlCol="0" anchor="t">
            <a:spAutoFit/>
          </a:bodyPr>
          <a:lstStyle/>
          <a:p>
            <a:pPr marL="410218" lvl="1" indent="-205109" algn="l">
              <a:lnSpc>
                <a:spcPts val="3591"/>
              </a:lnSpc>
              <a:buFont typeface="Arial"/>
              <a:buChar char="•"/>
            </a:pPr>
            <a:r>
              <a:rPr lang="en-US" sz="1900">
                <a:solidFill>
                  <a:srgbClr val="F4F0D9"/>
                </a:solidFill>
                <a:latin typeface="Noto Serif Display"/>
                <a:ea typeface="Noto Serif Display"/>
                <a:cs typeface="Noto Serif Display"/>
                <a:sym typeface="Noto Serif Display"/>
              </a:rPr>
              <a:t>συλλογή ρούχων με βιώσιμα υλικά</a:t>
            </a:r>
          </a:p>
          <a:p>
            <a:pPr marL="410218" lvl="1" indent="-205109" algn="l">
              <a:lnSpc>
                <a:spcPts val="3591"/>
              </a:lnSpc>
              <a:buFont typeface="Arial"/>
              <a:buChar char="•"/>
            </a:pPr>
            <a:r>
              <a:rPr lang="en-US" sz="1900">
                <a:solidFill>
                  <a:srgbClr val="F4F0D9"/>
                </a:solidFill>
                <a:latin typeface="Noto Serif Display"/>
                <a:ea typeface="Noto Serif Display"/>
                <a:cs typeface="Noto Serif Display"/>
                <a:sym typeface="Noto Serif Display"/>
              </a:rPr>
              <a:t>δημοσίευση αναφορών σε σχέση με τους SDGs</a:t>
            </a:r>
          </a:p>
          <a:p>
            <a:pPr marL="410218" lvl="1" indent="-205109" algn="l">
              <a:lnSpc>
                <a:spcPts val="3591"/>
              </a:lnSpc>
              <a:buFont typeface="Arial"/>
              <a:buChar char="•"/>
            </a:pPr>
            <a:r>
              <a:rPr lang="en-US" sz="1900">
                <a:solidFill>
                  <a:srgbClr val="F4F0D9"/>
                </a:solidFill>
                <a:latin typeface="Noto Serif Display"/>
                <a:ea typeface="Noto Serif Display"/>
                <a:cs typeface="Noto Serif Display"/>
                <a:sym typeface="Noto Serif Display"/>
              </a:rPr>
              <a:t>αναλυτικές πληροφορίες  στα καρτελάκια των προϊόντων/σήμανση «Conscious»</a:t>
            </a:r>
          </a:p>
          <a:p>
            <a:pPr marL="410218" lvl="1" indent="-205109" algn="l">
              <a:lnSpc>
                <a:spcPts val="3591"/>
              </a:lnSpc>
              <a:buFont typeface="Arial"/>
              <a:buChar char="•"/>
            </a:pPr>
            <a:r>
              <a:rPr lang="en-US" sz="1900">
                <a:solidFill>
                  <a:srgbClr val="F4F0D9"/>
                </a:solidFill>
                <a:latin typeface="Noto Serif Display"/>
                <a:ea typeface="Noto Serif Display"/>
                <a:cs typeface="Noto Serif Display"/>
                <a:sym typeface="Noto Serif Display"/>
              </a:rPr>
              <a:t>εκπαιδευτικό περιεχόμενο στα ΜΚΔ</a:t>
            </a:r>
          </a:p>
          <a:p>
            <a:pPr marL="410218" lvl="1" indent="-205109" algn="l">
              <a:lnSpc>
                <a:spcPts val="3591"/>
              </a:lnSpc>
              <a:buFont typeface="Arial"/>
              <a:buChar char="•"/>
            </a:pPr>
            <a:r>
              <a:rPr lang="en-US" sz="1900">
                <a:solidFill>
                  <a:srgbClr val="F4F0D9"/>
                </a:solidFill>
                <a:latin typeface="Noto Serif Display"/>
                <a:ea typeface="Noto Serif Display"/>
                <a:cs typeface="Noto Serif Display"/>
                <a:sym typeface="Noto Serif Display"/>
              </a:rPr>
              <a:t>συγκρότηση υψηλόβαθμων θέσεων με γυναίκες/ 8ο% των υπαλλήλων</a:t>
            </a:r>
          </a:p>
          <a:p>
            <a:pPr marL="410218" lvl="1" indent="-205109" algn="l">
              <a:lnSpc>
                <a:spcPts val="3591"/>
              </a:lnSpc>
              <a:buFont typeface="Arial"/>
              <a:buChar char="•"/>
            </a:pPr>
            <a:r>
              <a:rPr lang="en-US" sz="1900">
                <a:solidFill>
                  <a:srgbClr val="F4F0D9"/>
                </a:solidFill>
                <a:latin typeface="Noto Serif Display"/>
                <a:ea typeface="Noto Serif Display"/>
                <a:cs typeface="Noto Serif Display"/>
                <a:sym typeface="Noto Serif Display"/>
              </a:rPr>
              <a:t>συνεργασίες με ΜΚΟ για την καταπολέμηση της έμφυλης  βιας</a:t>
            </a:r>
          </a:p>
          <a:p>
            <a:pPr marL="410218" lvl="1" indent="-205109" algn="l">
              <a:lnSpc>
                <a:spcPts val="3591"/>
              </a:lnSpc>
              <a:buFont typeface="Arial"/>
              <a:buChar char="•"/>
            </a:pPr>
            <a:r>
              <a:rPr lang="en-US" sz="1900">
                <a:solidFill>
                  <a:srgbClr val="F4F0D9"/>
                </a:solidFill>
                <a:latin typeface="Noto Serif Display"/>
                <a:ea typeface="Noto Serif Display"/>
                <a:cs typeface="Noto Serif Display"/>
                <a:sym typeface="Noto Serif Display"/>
              </a:rPr>
              <a:t>προγράμματα ανακύκλωσης ρούχων με reward για τους πελάτες</a:t>
            </a:r>
          </a:p>
          <a:p>
            <a:pPr marL="410218" lvl="1" indent="-205109" algn="l">
              <a:lnSpc>
                <a:spcPts val="3591"/>
              </a:lnSpc>
              <a:buFont typeface="Arial"/>
              <a:buChar char="•"/>
            </a:pPr>
            <a:r>
              <a:rPr lang="en-US" sz="1900">
                <a:solidFill>
                  <a:srgbClr val="F4F0D9"/>
                </a:solidFill>
                <a:latin typeface="Noto Serif Display"/>
                <a:ea typeface="Noto Serif Display"/>
                <a:cs typeface="Noto Serif Display"/>
                <a:sym typeface="Noto Serif Display"/>
              </a:rPr>
              <a:t>προώθηση αγοράς μεταχειρισμένων ρούχων π.χ. «Pre-Loved»</a:t>
            </a:r>
          </a:p>
          <a:p>
            <a:pPr marL="410218" lvl="1" indent="-205109" algn="l">
              <a:lnSpc>
                <a:spcPts val="3591"/>
              </a:lnSpc>
              <a:buFont typeface="Arial"/>
              <a:buChar char="•"/>
            </a:pPr>
            <a:r>
              <a:rPr lang="en-US" sz="1900">
                <a:solidFill>
                  <a:srgbClr val="F4F0D9"/>
                </a:solidFill>
                <a:latin typeface="Noto Serif Display"/>
                <a:ea typeface="Noto Serif Display"/>
                <a:cs typeface="Noto Serif Display"/>
                <a:sym typeface="Noto Serif Display"/>
              </a:rPr>
              <a:t>δημιουργία βιώσιμης συλλογής “Conscious Collection”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4F0D9"/>
        </a:solidFill>
        <a:effectLst/>
      </p:bgPr>
    </p:bg>
    <p:spTree>
      <p:nvGrpSpPr>
        <p:cNvPr id="1" name=""/>
        <p:cNvGrpSpPr/>
        <p:nvPr/>
      </p:nvGrpSpPr>
      <p:grpSpPr>
        <a:xfrm>
          <a:off x="0" y="0"/>
          <a:ext cx="0" cy="0"/>
          <a:chOff x="0" y="0"/>
          <a:chExt cx="0" cy="0"/>
        </a:xfrm>
      </p:grpSpPr>
      <p:grpSp>
        <p:nvGrpSpPr>
          <p:cNvPr id="2" name="Group 2"/>
          <p:cNvGrpSpPr/>
          <p:nvPr/>
        </p:nvGrpSpPr>
        <p:grpSpPr>
          <a:xfrm>
            <a:off x="12943077" y="4381872"/>
            <a:ext cx="2748582" cy="2748582"/>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2"/>
              <a:stretch>
                <a:fillRect l="-25000" r="-25000"/>
              </a:stretch>
            </a:blipFill>
          </p:spPr>
          <p:txBody>
            <a:bodyPr/>
            <a:lstStyle/>
            <a:p>
              <a:endParaRPr lang="el-GR"/>
            </a:p>
          </p:txBody>
        </p:sp>
      </p:grpSp>
      <p:grpSp>
        <p:nvGrpSpPr>
          <p:cNvPr id="4" name="Group 4"/>
          <p:cNvGrpSpPr/>
          <p:nvPr/>
        </p:nvGrpSpPr>
        <p:grpSpPr>
          <a:xfrm>
            <a:off x="14173827" y="1858901"/>
            <a:ext cx="2748582" cy="2748582"/>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3"/>
              <a:stretch>
                <a:fillRect l="-25000" r="-25000"/>
              </a:stretch>
            </a:blipFill>
          </p:spPr>
          <p:txBody>
            <a:bodyPr/>
            <a:lstStyle/>
            <a:p>
              <a:endParaRPr lang="el-GR"/>
            </a:p>
          </p:txBody>
        </p:sp>
      </p:grpSp>
      <p:sp>
        <p:nvSpPr>
          <p:cNvPr id="6" name="Freeform 6"/>
          <p:cNvSpPr/>
          <p:nvPr/>
        </p:nvSpPr>
        <p:spPr>
          <a:xfrm rot="-10800000" flipH="1" flipV="1">
            <a:off x="-28575" y="7766088"/>
            <a:ext cx="18725784" cy="2587563"/>
          </a:xfrm>
          <a:custGeom>
            <a:avLst/>
            <a:gdLst/>
            <a:ahLst/>
            <a:cxnLst/>
            <a:rect l="l" t="t" r="r" b="b"/>
            <a:pathLst>
              <a:path w="18725784" h="2587563">
                <a:moveTo>
                  <a:pt x="18725784" y="2587563"/>
                </a:moveTo>
                <a:lnTo>
                  <a:pt x="0" y="2587563"/>
                </a:lnTo>
                <a:lnTo>
                  <a:pt x="0" y="0"/>
                </a:lnTo>
                <a:lnTo>
                  <a:pt x="18725784" y="0"/>
                </a:lnTo>
                <a:lnTo>
                  <a:pt x="18725784" y="2587563"/>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l-GR"/>
          </a:p>
        </p:txBody>
      </p:sp>
      <p:sp>
        <p:nvSpPr>
          <p:cNvPr id="7" name="Freeform 7"/>
          <p:cNvSpPr/>
          <p:nvPr/>
        </p:nvSpPr>
        <p:spPr>
          <a:xfrm rot="-10800000">
            <a:off x="-28575" y="-108740"/>
            <a:ext cx="18725784" cy="2587563"/>
          </a:xfrm>
          <a:custGeom>
            <a:avLst/>
            <a:gdLst/>
            <a:ahLst/>
            <a:cxnLst/>
            <a:rect l="l" t="t" r="r" b="b"/>
            <a:pathLst>
              <a:path w="18725784" h="2587563">
                <a:moveTo>
                  <a:pt x="0" y="0"/>
                </a:moveTo>
                <a:lnTo>
                  <a:pt x="18725784" y="0"/>
                </a:lnTo>
                <a:lnTo>
                  <a:pt x="18725784" y="2587563"/>
                </a:lnTo>
                <a:lnTo>
                  <a:pt x="0" y="258756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l-GR"/>
          </a:p>
        </p:txBody>
      </p:sp>
      <p:sp>
        <p:nvSpPr>
          <p:cNvPr id="8" name="TextBox 8"/>
          <p:cNvSpPr txBox="1"/>
          <p:nvPr/>
        </p:nvSpPr>
        <p:spPr>
          <a:xfrm>
            <a:off x="4337254" y="1642509"/>
            <a:ext cx="9006435" cy="1590684"/>
          </a:xfrm>
          <a:prstGeom prst="rect">
            <a:avLst/>
          </a:prstGeom>
        </p:spPr>
        <p:txBody>
          <a:bodyPr lIns="0" tIns="0" rIns="0" bIns="0" rtlCol="0" anchor="t">
            <a:spAutoFit/>
          </a:bodyPr>
          <a:lstStyle/>
          <a:p>
            <a:pPr algn="ctr">
              <a:lnSpc>
                <a:spcPts val="6000"/>
              </a:lnSpc>
            </a:pPr>
            <a:r>
              <a:rPr lang="en-US" sz="6000" b="1">
                <a:solidFill>
                  <a:srgbClr val="0A1618"/>
                </a:solidFill>
                <a:latin typeface="DejaVu Serif Bold"/>
                <a:ea typeface="DejaVu Serif Bold"/>
                <a:cs typeface="DejaVu Serif Bold"/>
                <a:sym typeface="DejaVu Serif Bold"/>
              </a:rPr>
              <a:t>ΕΡΕΥΝΗΤΙΚΑ ΕΡΩΤΗΜΑΤΑ</a:t>
            </a:r>
          </a:p>
        </p:txBody>
      </p:sp>
      <p:sp>
        <p:nvSpPr>
          <p:cNvPr id="9" name="TextBox 9"/>
          <p:cNvSpPr txBox="1"/>
          <p:nvPr/>
        </p:nvSpPr>
        <p:spPr>
          <a:xfrm>
            <a:off x="625333" y="3776145"/>
            <a:ext cx="10935538" cy="4399279"/>
          </a:xfrm>
          <a:prstGeom prst="rect">
            <a:avLst/>
          </a:prstGeom>
        </p:spPr>
        <p:txBody>
          <a:bodyPr lIns="0" tIns="0" rIns="0" bIns="0" rtlCol="0" anchor="t">
            <a:spAutoFit/>
          </a:bodyPr>
          <a:lstStyle/>
          <a:p>
            <a:pPr algn="l">
              <a:lnSpc>
                <a:spcPts val="3220"/>
              </a:lnSpc>
            </a:pPr>
            <a:r>
              <a:rPr lang="en-US" sz="2300" b="1">
                <a:solidFill>
                  <a:srgbClr val="0A1618"/>
                </a:solidFill>
                <a:latin typeface="DejaVu Serif Bold"/>
                <a:ea typeface="DejaVu Serif Bold"/>
                <a:cs typeface="DejaVu Serif Bold"/>
                <a:sym typeface="DejaVu Serif Bold"/>
              </a:rPr>
              <a:t>Α)</a:t>
            </a:r>
            <a:r>
              <a:rPr lang="en-US" sz="2300">
                <a:solidFill>
                  <a:srgbClr val="0A1618"/>
                </a:solidFill>
                <a:latin typeface="DejaVu Serif"/>
                <a:ea typeface="DejaVu Serif"/>
                <a:cs typeface="DejaVu Serif"/>
                <a:sym typeface="DejaVu Serif"/>
              </a:rPr>
              <a:t> Κατά πόσο οι καταναλωτές είναι ενήμεροι για την έννοια της βιωσιμότητας και το θεσμικό της πλαίσιο, σε σχέση με τα δημογραφικά στοιχεία και το μορφωτικό τους επίπεδο;</a:t>
            </a:r>
          </a:p>
          <a:p>
            <a:pPr algn="l">
              <a:lnSpc>
                <a:spcPts val="3220"/>
              </a:lnSpc>
            </a:pPr>
            <a:endParaRPr lang="en-US" sz="2300">
              <a:solidFill>
                <a:srgbClr val="0A1618"/>
              </a:solidFill>
              <a:latin typeface="DejaVu Serif"/>
              <a:ea typeface="DejaVu Serif"/>
              <a:cs typeface="DejaVu Serif"/>
              <a:sym typeface="DejaVu Serif"/>
            </a:endParaRPr>
          </a:p>
          <a:p>
            <a:pPr algn="ctr">
              <a:lnSpc>
                <a:spcPts val="3220"/>
              </a:lnSpc>
            </a:pPr>
            <a:r>
              <a:rPr lang="en-US" sz="2300" b="1">
                <a:solidFill>
                  <a:srgbClr val="0A1618"/>
                </a:solidFill>
                <a:latin typeface="DejaVu Serif Bold"/>
                <a:ea typeface="DejaVu Serif Bold"/>
                <a:cs typeface="DejaVu Serif Bold"/>
                <a:sym typeface="DejaVu Serif Bold"/>
              </a:rPr>
              <a:t>Β)</a:t>
            </a:r>
            <a:r>
              <a:rPr lang="en-US" sz="2300">
                <a:solidFill>
                  <a:srgbClr val="0A1618"/>
                </a:solidFill>
                <a:latin typeface="DejaVu Serif"/>
                <a:ea typeface="DejaVu Serif"/>
                <a:cs typeface="DejaVu Serif"/>
                <a:sym typeface="DejaVu Serif"/>
              </a:rPr>
              <a:t> Με ποιον τρόπο μια εταιρεία fast fashion, όπως είναι η H&amp;M, προβάλλει και εφαρμόζει την βιωσιμότητα στα πλαίσια της λειτουργίας της και πώς αξιολογούν οι καταναλωτές αυτήν την στρατηγική επικοινωνίας;</a:t>
            </a:r>
          </a:p>
          <a:p>
            <a:pPr algn="ctr">
              <a:lnSpc>
                <a:spcPts val="3220"/>
              </a:lnSpc>
            </a:pPr>
            <a:endParaRPr lang="en-US" sz="2300">
              <a:solidFill>
                <a:srgbClr val="0A1618"/>
              </a:solidFill>
              <a:latin typeface="DejaVu Serif"/>
              <a:ea typeface="DejaVu Serif"/>
              <a:cs typeface="DejaVu Serif"/>
              <a:sym typeface="DejaVu Serif"/>
            </a:endParaRPr>
          </a:p>
          <a:p>
            <a:pPr algn="r">
              <a:lnSpc>
                <a:spcPts val="3220"/>
              </a:lnSpc>
            </a:pPr>
            <a:r>
              <a:rPr lang="en-US" sz="2300" b="1">
                <a:solidFill>
                  <a:srgbClr val="0A1618"/>
                </a:solidFill>
                <a:latin typeface="DejaVu Serif Bold"/>
                <a:ea typeface="DejaVu Serif Bold"/>
                <a:cs typeface="DejaVu Serif Bold"/>
                <a:sym typeface="DejaVu Serif Bold"/>
              </a:rPr>
              <a:t> Γ)</a:t>
            </a:r>
            <a:r>
              <a:rPr lang="en-US" sz="2300">
                <a:solidFill>
                  <a:srgbClr val="0A1618"/>
                </a:solidFill>
                <a:latin typeface="DejaVu Serif"/>
                <a:ea typeface="DejaVu Serif"/>
                <a:cs typeface="DejaVu Serif"/>
                <a:sym typeface="DejaVu Serif"/>
              </a:rPr>
              <a:t> Σε ποιο βαθμό η στρατηγική επικοινωνίας της H&amp;M, με επίκεντρο την βιωσιμότητα έχει επηρεάσει τις προτιμήσεις των καταναλωτών;</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TotalTime>
  <Words>2619</Words>
  <Application>Microsoft Office PowerPoint</Application>
  <PresentationFormat>Προσαρμογή</PresentationFormat>
  <Paragraphs>219</Paragraphs>
  <Slides>19</Slides>
  <Notes>0</Notes>
  <HiddenSlides>0</HiddenSlides>
  <MMClips>0</MMClips>
  <ScaleCrop>false</ScaleCrop>
  <HeadingPairs>
    <vt:vector size="6" baseType="variant">
      <vt:variant>
        <vt:lpstr>Γραμματοσειρές που χρησιμοποιούνται</vt:lpstr>
      </vt:variant>
      <vt:variant>
        <vt:i4>7</vt:i4>
      </vt:variant>
      <vt:variant>
        <vt:lpstr>Θέμα</vt:lpstr>
      </vt:variant>
      <vt:variant>
        <vt:i4>1</vt:i4>
      </vt:variant>
      <vt:variant>
        <vt:lpstr>Τίτλοι διαφανειών</vt:lpstr>
      </vt:variant>
      <vt:variant>
        <vt:i4>19</vt:i4>
      </vt:variant>
    </vt:vector>
  </HeadingPairs>
  <TitlesOfParts>
    <vt:vector size="27" baseType="lpstr">
      <vt:lpstr>DejaVu Serif Bold</vt:lpstr>
      <vt:lpstr>Noto Serif Display Bold</vt:lpstr>
      <vt:lpstr>DejaVu Serif</vt:lpstr>
      <vt:lpstr>Raleway Bold</vt:lpstr>
      <vt:lpstr>Arial</vt:lpstr>
      <vt:lpstr>Calibri</vt:lpstr>
      <vt:lpstr>Noto Serif Display</vt:lpstr>
      <vt:lpstr>Office Theme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 Modern Thesis Defense Presentation</dc:title>
  <dc:creator>Valia</dc:creator>
  <cp:lastModifiedBy>Vaia-Evangelia Panou</cp:lastModifiedBy>
  <cp:revision>8</cp:revision>
  <dcterms:created xsi:type="dcterms:W3CDTF">2006-08-16T00:00:00Z</dcterms:created>
  <dcterms:modified xsi:type="dcterms:W3CDTF">2025-07-18T16:04:35Z</dcterms:modified>
  <dc:identifier>DAGs-Ir4dz0</dc:identifier>
</cp:coreProperties>
</file>