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298" r:id="rId2"/>
    <p:sldId id="365" r:id="rId3"/>
    <p:sldId id="419" r:id="rId4"/>
    <p:sldId id="421" r:id="rId5"/>
    <p:sldId id="422" r:id="rId6"/>
    <p:sldId id="423" r:id="rId7"/>
    <p:sldId id="336" r:id="rId8"/>
    <p:sldId id="424" r:id="rId9"/>
    <p:sldId id="425" r:id="rId10"/>
    <p:sldId id="341" r:id="rId11"/>
    <p:sldId id="352" r:id="rId12"/>
    <p:sldId id="353" r:id="rId13"/>
    <p:sldId id="358" r:id="rId14"/>
    <p:sldId id="354" r:id="rId15"/>
    <p:sldId id="343" r:id="rId16"/>
    <p:sldId id="349" r:id="rId17"/>
    <p:sldId id="359" r:id="rId18"/>
    <p:sldId id="344" r:id="rId19"/>
    <p:sldId id="355" r:id="rId20"/>
    <p:sldId id="426" r:id="rId21"/>
    <p:sldId id="427" r:id="rId22"/>
    <p:sldId id="323" r:id="rId23"/>
    <p:sldId id="360" r:id="rId24"/>
    <p:sldId id="361" r:id="rId25"/>
    <p:sldId id="362" r:id="rId26"/>
    <p:sldId id="311" r:id="rId27"/>
    <p:sldId id="338" r:id="rId28"/>
    <p:sldId id="351" r:id="rId29"/>
    <p:sldId id="366" r:id="rId30"/>
    <p:sldId id="367" r:id="rId31"/>
    <p:sldId id="346" r:id="rId32"/>
    <p:sldId id="370" r:id="rId33"/>
    <p:sldId id="372" r:id="rId34"/>
    <p:sldId id="371" r:id="rId35"/>
    <p:sldId id="308" r:id="rId36"/>
    <p:sldId id="334" r:id="rId37"/>
    <p:sldId id="381" r:id="rId38"/>
    <p:sldId id="386" r:id="rId39"/>
    <p:sldId id="335" r:id="rId40"/>
    <p:sldId id="377" r:id="rId41"/>
    <p:sldId id="387" r:id="rId42"/>
    <p:sldId id="378" r:id="rId43"/>
    <p:sldId id="383" r:id="rId44"/>
    <p:sldId id="322" r:id="rId45"/>
    <p:sldId id="375" r:id="rId46"/>
    <p:sldId id="388" r:id="rId47"/>
    <p:sldId id="357" r:id="rId48"/>
    <p:sldId id="389" r:id="rId49"/>
    <p:sldId id="403" r:id="rId50"/>
    <p:sldId id="393" r:id="rId51"/>
    <p:sldId id="398" r:id="rId52"/>
    <p:sldId id="391" r:id="rId53"/>
    <p:sldId id="347" r:id="rId54"/>
    <p:sldId id="345" r:id="rId55"/>
    <p:sldId id="400" r:id="rId56"/>
    <p:sldId id="401" r:id="rId57"/>
    <p:sldId id="402" r:id="rId58"/>
    <p:sldId id="385" r:id="rId59"/>
    <p:sldId id="380" r:id="rId60"/>
    <p:sldId id="404" r:id="rId61"/>
    <p:sldId id="405" r:id="rId62"/>
    <p:sldId id="406" r:id="rId63"/>
    <p:sldId id="407" r:id="rId64"/>
    <p:sldId id="408" r:id="rId65"/>
    <p:sldId id="410" r:id="rId66"/>
    <p:sldId id="411" r:id="rId67"/>
    <p:sldId id="412" r:id="rId68"/>
    <p:sldId id="413" r:id="rId69"/>
    <p:sldId id="414" r:id="rId70"/>
    <p:sldId id="415" r:id="rId71"/>
    <p:sldId id="416" r:id="rId72"/>
    <p:sldId id="417" r:id="rId73"/>
    <p:sldId id="418"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62"/>
  </p:normalViewPr>
  <p:slideViewPr>
    <p:cSldViewPr snapToGrid="0">
      <p:cViewPr varScale="1">
        <p:scale>
          <a:sx n="81" d="100"/>
          <a:sy n="81" d="100"/>
        </p:scale>
        <p:origin x="96" y="45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C3576A-32EF-A640-A99D-967DA519D027}" type="doc">
      <dgm:prSet loTypeId="urn:microsoft.com/office/officeart/2009/3/layout/StepUpProcess" loCatId="" qsTypeId="urn:microsoft.com/office/officeart/2005/8/quickstyle/simple1" qsCatId="simple" csTypeId="urn:microsoft.com/office/officeart/2005/8/colors/accent1_2" csCatId="accent1" phldr="1"/>
      <dgm:spPr/>
      <dgm:t>
        <a:bodyPr/>
        <a:lstStyle/>
        <a:p>
          <a:endParaRPr lang="en-GB"/>
        </a:p>
      </dgm:t>
    </dgm:pt>
    <dgm:pt modelId="{D50D6846-2B90-ED4B-A9AA-BACC57098DCA}">
      <dgm:prSet phldrT="[Text]"/>
      <dgm:spPr/>
      <dgm:t>
        <a:bodyPr/>
        <a:lstStyle/>
        <a:p>
          <a:r>
            <a:rPr lang="el-GR" dirty="0"/>
            <a:t>Επικοινωνία</a:t>
          </a:r>
          <a:endParaRPr lang="en-GB" dirty="0"/>
        </a:p>
      </dgm:t>
    </dgm:pt>
    <dgm:pt modelId="{FF51A3A9-1D32-6942-A494-057C20ADCCE4}" type="parTrans" cxnId="{96DB80C4-607F-364E-8AE2-6F2CEC841719}">
      <dgm:prSet/>
      <dgm:spPr/>
      <dgm:t>
        <a:bodyPr/>
        <a:lstStyle/>
        <a:p>
          <a:endParaRPr lang="en-GB"/>
        </a:p>
      </dgm:t>
    </dgm:pt>
    <dgm:pt modelId="{443CDA92-21D2-8A4A-8D8E-E07D04A52D02}" type="sibTrans" cxnId="{96DB80C4-607F-364E-8AE2-6F2CEC841719}">
      <dgm:prSet/>
      <dgm:spPr/>
      <dgm:t>
        <a:bodyPr/>
        <a:lstStyle/>
        <a:p>
          <a:endParaRPr lang="en-GB"/>
        </a:p>
      </dgm:t>
    </dgm:pt>
    <dgm:pt modelId="{7EA3B1D3-3C83-9243-8C30-A108D0BB1792}">
      <dgm:prSet phldrT="[Text]"/>
      <dgm:spPr/>
      <dgm:t>
        <a:bodyPr/>
        <a:lstStyle/>
        <a:p>
          <a:r>
            <a:rPr lang="el-GR" dirty="0"/>
            <a:t>Ενημέρωση</a:t>
          </a:r>
          <a:endParaRPr lang="en-GB" dirty="0"/>
        </a:p>
      </dgm:t>
    </dgm:pt>
    <dgm:pt modelId="{7AE38573-CB9F-6D4B-8788-C4A7171C11C7}" type="parTrans" cxnId="{3350A431-D8BD-4A42-BC2D-4A4FD0E5EE43}">
      <dgm:prSet/>
      <dgm:spPr/>
      <dgm:t>
        <a:bodyPr/>
        <a:lstStyle/>
        <a:p>
          <a:endParaRPr lang="en-GB"/>
        </a:p>
      </dgm:t>
    </dgm:pt>
    <dgm:pt modelId="{FC298C35-B389-E544-9058-83A0F567748E}" type="sibTrans" cxnId="{3350A431-D8BD-4A42-BC2D-4A4FD0E5EE43}">
      <dgm:prSet/>
      <dgm:spPr/>
      <dgm:t>
        <a:bodyPr/>
        <a:lstStyle/>
        <a:p>
          <a:endParaRPr lang="en-GB"/>
        </a:p>
      </dgm:t>
    </dgm:pt>
    <dgm:pt modelId="{FDDA3C7B-C028-7A47-8AA5-0932F7D8F246}">
      <dgm:prSet phldrT="[Text]"/>
      <dgm:spPr/>
      <dgm:t>
        <a:bodyPr/>
        <a:lstStyle/>
        <a:p>
          <a:r>
            <a:rPr lang="el-GR" dirty="0"/>
            <a:t>Γνώση</a:t>
          </a:r>
          <a:endParaRPr lang="en-GB" dirty="0"/>
        </a:p>
      </dgm:t>
    </dgm:pt>
    <dgm:pt modelId="{DEA0FCF3-1D69-B943-B696-EFB39D78AFD6}" type="parTrans" cxnId="{64164D55-8BE7-F54D-A787-6DB924295CA0}">
      <dgm:prSet/>
      <dgm:spPr/>
      <dgm:t>
        <a:bodyPr/>
        <a:lstStyle/>
        <a:p>
          <a:endParaRPr lang="en-GB"/>
        </a:p>
      </dgm:t>
    </dgm:pt>
    <dgm:pt modelId="{3F263C9A-1A21-0243-8929-E42F05AF0ABA}" type="sibTrans" cxnId="{64164D55-8BE7-F54D-A787-6DB924295CA0}">
      <dgm:prSet/>
      <dgm:spPr/>
      <dgm:t>
        <a:bodyPr/>
        <a:lstStyle/>
        <a:p>
          <a:endParaRPr lang="en-GB"/>
        </a:p>
      </dgm:t>
    </dgm:pt>
    <dgm:pt modelId="{15C76AB1-BA3F-8641-A093-34F6BE23C088}">
      <dgm:prSet/>
      <dgm:spPr/>
      <dgm:t>
        <a:bodyPr/>
        <a:lstStyle/>
        <a:p>
          <a:r>
            <a:rPr lang="el-GR" dirty="0"/>
            <a:t>Ενδιαφέρον/εμπλοκή</a:t>
          </a:r>
          <a:endParaRPr lang="en-GB" dirty="0"/>
        </a:p>
      </dgm:t>
    </dgm:pt>
    <dgm:pt modelId="{EED64770-2852-E244-9D31-1F3956F8A477}" type="parTrans" cxnId="{F79E439F-585C-8A48-A49A-A5FB0E16636C}">
      <dgm:prSet/>
      <dgm:spPr/>
      <dgm:t>
        <a:bodyPr/>
        <a:lstStyle/>
        <a:p>
          <a:endParaRPr lang="en-GB"/>
        </a:p>
      </dgm:t>
    </dgm:pt>
    <dgm:pt modelId="{A58236DA-8763-C644-B265-E6979DAE67D1}" type="sibTrans" cxnId="{F79E439F-585C-8A48-A49A-A5FB0E16636C}">
      <dgm:prSet/>
      <dgm:spPr/>
      <dgm:t>
        <a:bodyPr/>
        <a:lstStyle/>
        <a:p>
          <a:endParaRPr lang="en-GB"/>
        </a:p>
      </dgm:t>
    </dgm:pt>
    <dgm:pt modelId="{0B582D35-B13B-5F49-825F-EABED390F22D}">
      <dgm:prSet/>
      <dgm:spPr/>
      <dgm:t>
        <a:bodyPr/>
        <a:lstStyle/>
        <a:p>
          <a:r>
            <a:rPr lang="el-GR" dirty="0"/>
            <a:t>Συμμετοχή</a:t>
          </a:r>
          <a:endParaRPr lang="en-GB" dirty="0"/>
        </a:p>
      </dgm:t>
    </dgm:pt>
    <dgm:pt modelId="{68836477-AB71-C54A-A13E-F80AE0B27496}" type="parTrans" cxnId="{ABB60CAC-9C7A-C941-B799-75F9A3CBA9F4}">
      <dgm:prSet/>
      <dgm:spPr/>
      <dgm:t>
        <a:bodyPr/>
        <a:lstStyle/>
        <a:p>
          <a:endParaRPr lang="en-GB"/>
        </a:p>
      </dgm:t>
    </dgm:pt>
    <dgm:pt modelId="{1E6B0786-F457-9943-8CD0-9289E48B10F2}" type="sibTrans" cxnId="{ABB60CAC-9C7A-C941-B799-75F9A3CBA9F4}">
      <dgm:prSet/>
      <dgm:spPr/>
      <dgm:t>
        <a:bodyPr/>
        <a:lstStyle/>
        <a:p>
          <a:endParaRPr lang="en-GB"/>
        </a:p>
      </dgm:t>
    </dgm:pt>
    <dgm:pt modelId="{13F1626F-2BFA-A24C-B267-B1EC1BC5789F}" type="pres">
      <dgm:prSet presAssocID="{48C3576A-32EF-A640-A99D-967DA519D027}" presName="rootnode" presStyleCnt="0">
        <dgm:presLayoutVars>
          <dgm:chMax/>
          <dgm:chPref/>
          <dgm:dir/>
          <dgm:animLvl val="lvl"/>
        </dgm:presLayoutVars>
      </dgm:prSet>
      <dgm:spPr/>
    </dgm:pt>
    <dgm:pt modelId="{9F27C6AB-6D34-7E4D-BD18-9BAFBBDE5B4C}" type="pres">
      <dgm:prSet presAssocID="{D50D6846-2B90-ED4B-A9AA-BACC57098DCA}" presName="composite" presStyleCnt="0"/>
      <dgm:spPr/>
    </dgm:pt>
    <dgm:pt modelId="{7C78AFBF-DDCD-F544-B56B-A6C76275A032}" type="pres">
      <dgm:prSet presAssocID="{D50D6846-2B90-ED4B-A9AA-BACC57098DCA}" presName="LShape" presStyleLbl="alignNode1" presStyleIdx="0" presStyleCnt="9"/>
      <dgm:spPr/>
    </dgm:pt>
    <dgm:pt modelId="{321DF19A-D967-2048-A661-E6AE8F74456F}" type="pres">
      <dgm:prSet presAssocID="{D50D6846-2B90-ED4B-A9AA-BACC57098DCA}" presName="ParentText" presStyleLbl="revTx" presStyleIdx="0" presStyleCnt="5">
        <dgm:presLayoutVars>
          <dgm:chMax val="0"/>
          <dgm:chPref val="0"/>
          <dgm:bulletEnabled val="1"/>
        </dgm:presLayoutVars>
      </dgm:prSet>
      <dgm:spPr/>
    </dgm:pt>
    <dgm:pt modelId="{13D8B980-C5DA-0C4C-85DA-64A4460857FA}" type="pres">
      <dgm:prSet presAssocID="{D50D6846-2B90-ED4B-A9AA-BACC57098DCA}" presName="Triangle" presStyleLbl="alignNode1" presStyleIdx="1" presStyleCnt="9"/>
      <dgm:spPr/>
    </dgm:pt>
    <dgm:pt modelId="{2239ABE8-CDE3-9845-BD48-A82663A4E08A}" type="pres">
      <dgm:prSet presAssocID="{443CDA92-21D2-8A4A-8D8E-E07D04A52D02}" presName="sibTrans" presStyleCnt="0"/>
      <dgm:spPr/>
    </dgm:pt>
    <dgm:pt modelId="{BAF10C24-D3D1-8745-9543-1A219495B3D2}" type="pres">
      <dgm:prSet presAssocID="{443CDA92-21D2-8A4A-8D8E-E07D04A52D02}" presName="space" presStyleCnt="0"/>
      <dgm:spPr/>
    </dgm:pt>
    <dgm:pt modelId="{1073F099-0106-E443-9033-4DB2A00CF2AB}" type="pres">
      <dgm:prSet presAssocID="{7EA3B1D3-3C83-9243-8C30-A108D0BB1792}" presName="composite" presStyleCnt="0"/>
      <dgm:spPr/>
    </dgm:pt>
    <dgm:pt modelId="{1B8805E2-AE76-C644-9454-3C80F0B1944F}" type="pres">
      <dgm:prSet presAssocID="{7EA3B1D3-3C83-9243-8C30-A108D0BB1792}" presName="LShape" presStyleLbl="alignNode1" presStyleIdx="2" presStyleCnt="9"/>
      <dgm:spPr/>
    </dgm:pt>
    <dgm:pt modelId="{8A30040B-C995-B749-981C-E8CF4CF2FCCD}" type="pres">
      <dgm:prSet presAssocID="{7EA3B1D3-3C83-9243-8C30-A108D0BB1792}" presName="ParentText" presStyleLbl="revTx" presStyleIdx="1" presStyleCnt="5">
        <dgm:presLayoutVars>
          <dgm:chMax val="0"/>
          <dgm:chPref val="0"/>
          <dgm:bulletEnabled val="1"/>
        </dgm:presLayoutVars>
      </dgm:prSet>
      <dgm:spPr/>
    </dgm:pt>
    <dgm:pt modelId="{95BE4573-2A5C-EE41-8D32-CAA40813E95F}" type="pres">
      <dgm:prSet presAssocID="{7EA3B1D3-3C83-9243-8C30-A108D0BB1792}" presName="Triangle" presStyleLbl="alignNode1" presStyleIdx="3" presStyleCnt="9"/>
      <dgm:spPr/>
    </dgm:pt>
    <dgm:pt modelId="{310CB668-15BD-E341-907A-2BF06C05B3E3}" type="pres">
      <dgm:prSet presAssocID="{FC298C35-B389-E544-9058-83A0F567748E}" presName="sibTrans" presStyleCnt="0"/>
      <dgm:spPr/>
    </dgm:pt>
    <dgm:pt modelId="{38C07800-BB47-9541-B7BA-1D5326FA6350}" type="pres">
      <dgm:prSet presAssocID="{FC298C35-B389-E544-9058-83A0F567748E}" presName="space" presStyleCnt="0"/>
      <dgm:spPr/>
    </dgm:pt>
    <dgm:pt modelId="{C57860CB-2306-A444-A5BF-5E39158B83CF}" type="pres">
      <dgm:prSet presAssocID="{FDDA3C7B-C028-7A47-8AA5-0932F7D8F246}" presName="composite" presStyleCnt="0"/>
      <dgm:spPr/>
    </dgm:pt>
    <dgm:pt modelId="{88C79776-2837-1645-8CFA-A2CE066C2D9D}" type="pres">
      <dgm:prSet presAssocID="{FDDA3C7B-C028-7A47-8AA5-0932F7D8F246}" presName="LShape" presStyleLbl="alignNode1" presStyleIdx="4" presStyleCnt="9"/>
      <dgm:spPr/>
    </dgm:pt>
    <dgm:pt modelId="{4A2F176F-B9CD-1240-AC64-C7AC51B159A2}" type="pres">
      <dgm:prSet presAssocID="{FDDA3C7B-C028-7A47-8AA5-0932F7D8F246}" presName="ParentText" presStyleLbl="revTx" presStyleIdx="2" presStyleCnt="5">
        <dgm:presLayoutVars>
          <dgm:chMax val="0"/>
          <dgm:chPref val="0"/>
          <dgm:bulletEnabled val="1"/>
        </dgm:presLayoutVars>
      </dgm:prSet>
      <dgm:spPr/>
    </dgm:pt>
    <dgm:pt modelId="{D273FAE2-F1DD-4441-B36E-95A4981AE95E}" type="pres">
      <dgm:prSet presAssocID="{FDDA3C7B-C028-7A47-8AA5-0932F7D8F246}" presName="Triangle" presStyleLbl="alignNode1" presStyleIdx="5" presStyleCnt="9"/>
      <dgm:spPr/>
    </dgm:pt>
    <dgm:pt modelId="{30D52106-1BDC-5040-A570-3DF11E875CD3}" type="pres">
      <dgm:prSet presAssocID="{3F263C9A-1A21-0243-8929-E42F05AF0ABA}" presName="sibTrans" presStyleCnt="0"/>
      <dgm:spPr/>
    </dgm:pt>
    <dgm:pt modelId="{A035AAAB-5541-C14C-A1CD-7ED720B73A3E}" type="pres">
      <dgm:prSet presAssocID="{3F263C9A-1A21-0243-8929-E42F05AF0ABA}" presName="space" presStyleCnt="0"/>
      <dgm:spPr/>
    </dgm:pt>
    <dgm:pt modelId="{B9BB824D-7603-8049-917B-35845B62CBA5}" type="pres">
      <dgm:prSet presAssocID="{15C76AB1-BA3F-8641-A093-34F6BE23C088}" presName="composite" presStyleCnt="0"/>
      <dgm:spPr/>
    </dgm:pt>
    <dgm:pt modelId="{2834878E-8963-054A-B6C4-0871FCE79589}" type="pres">
      <dgm:prSet presAssocID="{15C76AB1-BA3F-8641-A093-34F6BE23C088}" presName="LShape" presStyleLbl="alignNode1" presStyleIdx="6" presStyleCnt="9"/>
      <dgm:spPr/>
    </dgm:pt>
    <dgm:pt modelId="{D3D30E2F-0E97-3048-BEDE-D1465C5DAB0B}" type="pres">
      <dgm:prSet presAssocID="{15C76AB1-BA3F-8641-A093-34F6BE23C088}" presName="ParentText" presStyleLbl="revTx" presStyleIdx="3" presStyleCnt="5">
        <dgm:presLayoutVars>
          <dgm:chMax val="0"/>
          <dgm:chPref val="0"/>
          <dgm:bulletEnabled val="1"/>
        </dgm:presLayoutVars>
      </dgm:prSet>
      <dgm:spPr/>
    </dgm:pt>
    <dgm:pt modelId="{9A15B0B3-1406-8C45-A33D-72CFA8A41476}" type="pres">
      <dgm:prSet presAssocID="{15C76AB1-BA3F-8641-A093-34F6BE23C088}" presName="Triangle" presStyleLbl="alignNode1" presStyleIdx="7" presStyleCnt="9"/>
      <dgm:spPr/>
    </dgm:pt>
    <dgm:pt modelId="{6B42EF77-F8A2-924B-92D1-58629E8C4BF2}" type="pres">
      <dgm:prSet presAssocID="{A58236DA-8763-C644-B265-E6979DAE67D1}" presName="sibTrans" presStyleCnt="0"/>
      <dgm:spPr/>
    </dgm:pt>
    <dgm:pt modelId="{38929F60-C828-1144-A80F-9A9FDD8A7A0A}" type="pres">
      <dgm:prSet presAssocID="{A58236DA-8763-C644-B265-E6979DAE67D1}" presName="space" presStyleCnt="0"/>
      <dgm:spPr/>
    </dgm:pt>
    <dgm:pt modelId="{D6C589FF-0351-A84B-BDC6-86FBF3275C82}" type="pres">
      <dgm:prSet presAssocID="{0B582D35-B13B-5F49-825F-EABED390F22D}" presName="composite" presStyleCnt="0"/>
      <dgm:spPr/>
    </dgm:pt>
    <dgm:pt modelId="{D54229C5-3B5F-5145-B26B-24B5BE32D10C}" type="pres">
      <dgm:prSet presAssocID="{0B582D35-B13B-5F49-825F-EABED390F22D}" presName="LShape" presStyleLbl="alignNode1" presStyleIdx="8" presStyleCnt="9"/>
      <dgm:spPr/>
    </dgm:pt>
    <dgm:pt modelId="{BBE3CB38-8E67-7748-BCAD-F34D13D75A54}" type="pres">
      <dgm:prSet presAssocID="{0B582D35-B13B-5F49-825F-EABED390F22D}" presName="ParentText" presStyleLbl="revTx" presStyleIdx="4" presStyleCnt="5">
        <dgm:presLayoutVars>
          <dgm:chMax val="0"/>
          <dgm:chPref val="0"/>
          <dgm:bulletEnabled val="1"/>
        </dgm:presLayoutVars>
      </dgm:prSet>
      <dgm:spPr/>
    </dgm:pt>
  </dgm:ptLst>
  <dgm:cxnLst>
    <dgm:cxn modelId="{8B83782A-C67A-9543-9F32-675ADE42AA0E}" type="presOf" srcId="{D50D6846-2B90-ED4B-A9AA-BACC57098DCA}" destId="{321DF19A-D967-2048-A661-E6AE8F74456F}" srcOrd="0" destOrd="0" presId="urn:microsoft.com/office/officeart/2009/3/layout/StepUpProcess"/>
    <dgm:cxn modelId="{3350A431-D8BD-4A42-BC2D-4A4FD0E5EE43}" srcId="{48C3576A-32EF-A640-A99D-967DA519D027}" destId="{7EA3B1D3-3C83-9243-8C30-A108D0BB1792}" srcOrd="1" destOrd="0" parTransId="{7AE38573-CB9F-6D4B-8788-C4A7171C11C7}" sibTransId="{FC298C35-B389-E544-9058-83A0F567748E}"/>
    <dgm:cxn modelId="{3550CA70-6449-FB4D-89F6-5DD9DF54AC55}" type="presOf" srcId="{7EA3B1D3-3C83-9243-8C30-A108D0BB1792}" destId="{8A30040B-C995-B749-981C-E8CF4CF2FCCD}" srcOrd="0" destOrd="0" presId="urn:microsoft.com/office/officeart/2009/3/layout/StepUpProcess"/>
    <dgm:cxn modelId="{64164D55-8BE7-F54D-A787-6DB924295CA0}" srcId="{48C3576A-32EF-A640-A99D-967DA519D027}" destId="{FDDA3C7B-C028-7A47-8AA5-0932F7D8F246}" srcOrd="2" destOrd="0" parTransId="{DEA0FCF3-1D69-B943-B696-EFB39D78AFD6}" sibTransId="{3F263C9A-1A21-0243-8929-E42F05AF0ABA}"/>
    <dgm:cxn modelId="{B428E679-45C6-A748-A232-8834DFE2817B}" type="presOf" srcId="{15C76AB1-BA3F-8641-A093-34F6BE23C088}" destId="{D3D30E2F-0E97-3048-BEDE-D1465C5DAB0B}" srcOrd="0" destOrd="0" presId="urn:microsoft.com/office/officeart/2009/3/layout/StepUpProcess"/>
    <dgm:cxn modelId="{D85D3381-D640-E841-B90D-717F00832753}" type="presOf" srcId="{0B582D35-B13B-5F49-825F-EABED390F22D}" destId="{BBE3CB38-8E67-7748-BCAD-F34D13D75A54}" srcOrd="0" destOrd="0" presId="urn:microsoft.com/office/officeart/2009/3/layout/StepUpProcess"/>
    <dgm:cxn modelId="{F79E439F-585C-8A48-A49A-A5FB0E16636C}" srcId="{48C3576A-32EF-A640-A99D-967DA519D027}" destId="{15C76AB1-BA3F-8641-A093-34F6BE23C088}" srcOrd="3" destOrd="0" parTransId="{EED64770-2852-E244-9D31-1F3956F8A477}" sibTransId="{A58236DA-8763-C644-B265-E6979DAE67D1}"/>
    <dgm:cxn modelId="{B4995CA8-C9AB-524F-80DB-156483712502}" type="presOf" srcId="{48C3576A-32EF-A640-A99D-967DA519D027}" destId="{13F1626F-2BFA-A24C-B267-B1EC1BC5789F}" srcOrd="0" destOrd="0" presId="urn:microsoft.com/office/officeart/2009/3/layout/StepUpProcess"/>
    <dgm:cxn modelId="{ABB60CAC-9C7A-C941-B799-75F9A3CBA9F4}" srcId="{48C3576A-32EF-A640-A99D-967DA519D027}" destId="{0B582D35-B13B-5F49-825F-EABED390F22D}" srcOrd="4" destOrd="0" parTransId="{68836477-AB71-C54A-A13E-F80AE0B27496}" sibTransId="{1E6B0786-F457-9943-8CD0-9289E48B10F2}"/>
    <dgm:cxn modelId="{CC850EC0-E2AE-994E-9C7E-CEC712ECA31E}" type="presOf" srcId="{FDDA3C7B-C028-7A47-8AA5-0932F7D8F246}" destId="{4A2F176F-B9CD-1240-AC64-C7AC51B159A2}" srcOrd="0" destOrd="0" presId="urn:microsoft.com/office/officeart/2009/3/layout/StepUpProcess"/>
    <dgm:cxn modelId="{96DB80C4-607F-364E-8AE2-6F2CEC841719}" srcId="{48C3576A-32EF-A640-A99D-967DA519D027}" destId="{D50D6846-2B90-ED4B-A9AA-BACC57098DCA}" srcOrd="0" destOrd="0" parTransId="{FF51A3A9-1D32-6942-A494-057C20ADCCE4}" sibTransId="{443CDA92-21D2-8A4A-8D8E-E07D04A52D02}"/>
    <dgm:cxn modelId="{F0FABC4E-0888-7549-B1C3-32860DA06A5C}" type="presParOf" srcId="{13F1626F-2BFA-A24C-B267-B1EC1BC5789F}" destId="{9F27C6AB-6D34-7E4D-BD18-9BAFBBDE5B4C}" srcOrd="0" destOrd="0" presId="urn:microsoft.com/office/officeart/2009/3/layout/StepUpProcess"/>
    <dgm:cxn modelId="{E1C95F3A-7E14-C640-8DE6-AFA15AACE502}" type="presParOf" srcId="{9F27C6AB-6D34-7E4D-BD18-9BAFBBDE5B4C}" destId="{7C78AFBF-DDCD-F544-B56B-A6C76275A032}" srcOrd="0" destOrd="0" presId="urn:microsoft.com/office/officeart/2009/3/layout/StepUpProcess"/>
    <dgm:cxn modelId="{E4098131-C407-0E4D-9C92-1E50FD962151}" type="presParOf" srcId="{9F27C6AB-6D34-7E4D-BD18-9BAFBBDE5B4C}" destId="{321DF19A-D967-2048-A661-E6AE8F74456F}" srcOrd="1" destOrd="0" presId="urn:microsoft.com/office/officeart/2009/3/layout/StepUpProcess"/>
    <dgm:cxn modelId="{8BF7BF76-0308-294B-884B-FF76E1749844}" type="presParOf" srcId="{9F27C6AB-6D34-7E4D-BD18-9BAFBBDE5B4C}" destId="{13D8B980-C5DA-0C4C-85DA-64A4460857FA}" srcOrd="2" destOrd="0" presId="urn:microsoft.com/office/officeart/2009/3/layout/StepUpProcess"/>
    <dgm:cxn modelId="{DC9A57EE-4A5A-6241-B193-7CD77438B113}" type="presParOf" srcId="{13F1626F-2BFA-A24C-B267-B1EC1BC5789F}" destId="{2239ABE8-CDE3-9845-BD48-A82663A4E08A}" srcOrd="1" destOrd="0" presId="urn:microsoft.com/office/officeart/2009/3/layout/StepUpProcess"/>
    <dgm:cxn modelId="{493907F7-5150-D941-914F-09E3C96E6D51}" type="presParOf" srcId="{2239ABE8-CDE3-9845-BD48-A82663A4E08A}" destId="{BAF10C24-D3D1-8745-9543-1A219495B3D2}" srcOrd="0" destOrd="0" presId="urn:microsoft.com/office/officeart/2009/3/layout/StepUpProcess"/>
    <dgm:cxn modelId="{DE154FAC-0575-A746-9973-461ACAF97507}" type="presParOf" srcId="{13F1626F-2BFA-A24C-B267-B1EC1BC5789F}" destId="{1073F099-0106-E443-9033-4DB2A00CF2AB}" srcOrd="2" destOrd="0" presId="urn:microsoft.com/office/officeart/2009/3/layout/StepUpProcess"/>
    <dgm:cxn modelId="{6ACB9D21-4639-584C-9D1E-96FE89D153E1}" type="presParOf" srcId="{1073F099-0106-E443-9033-4DB2A00CF2AB}" destId="{1B8805E2-AE76-C644-9454-3C80F0B1944F}" srcOrd="0" destOrd="0" presId="urn:microsoft.com/office/officeart/2009/3/layout/StepUpProcess"/>
    <dgm:cxn modelId="{29E486A6-9BEF-8242-867F-4AE5662AEEAB}" type="presParOf" srcId="{1073F099-0106-E443-9033-4DB2A00CF2AB}" destId="{8A30040B-C995-B749-981C-E8CF4CF2FCCD}" srcOrd="1" destOrd="0" presId="urn:microsoft.com/office/officeart/2009/3/layout/StepUpProcess"/>
    <dgm:cxn modelId="{CC63BA8F-CE3D-EA49-931C-1592A8B55FCC}" type="presParOf" srcId="{1073F099-0106-E443-9033-4DB2A00CF2AB}" destId="{95BE4573-2A5C-EE41-8D32-CAA40813E95F}" srcOrd="2" destOrd="0" presId="urn:microsoft.com/office/officeart/2009/3/layout/StepUpProcess"/>
    <dgm:cxn modelId="{B38B471A-C1EE-5A42-8C54-01E4B6CE7EC9}" type="presParOf" srcId="{13F1626F-2BFA-A24C-B267-B1EC1BC5789F}" destId="{310CB668-15BD-E341-907A-2BF06C05B3E3}" srcOrd="3" destOrd="0" presId="urn:microsoft.com/office/officeart/2009/3/layout/StepUpProcess"/>
    <dgm:cxn modelId="{B6B68073-1BE6-BC41-B966-E399DB5F3A48}" type="presParOf" srcId="{310CB668-15BD-E341-907A-2BF06C05B3E3}" destId="{38C07800-BB47-9541-B7BA-1D5326FA6350}" srcOrd="0" destOrd="0" presId="urn:microsoft.com/office/officeart/2009/3/layout/StepUpProcess"/>
    <dgm:cxn modelId="{CE868A0E-C3B3-A747-B7BF-6B2DB24B0AB8}" type="presParOf" srcId="{13F1626F-2BFA-A24C-B267-B1EC1BC5789F}" destId="{C57860CB-2306-A444-A5BF-5E39158B83CF}" srcOrd="4" destOrd="0" presId="urn:microsoft.com/office/officeart/2009/3/layout/StepUpProcess"/>
    <dgm:cxn modelId="{F75AB823-AD19-B840-B6EF-2CD7353BB659}" type="presParOf" srcId="{C57860CB-2306-A444-A5BF-5E39158B83CF}" destId="{88C79776-2837-1645-8CFA-A2CE066C2D9D}" srcOrd="0" destOrd="0" presId="urn:microsoft.com/office/officeart/2009/3/layout/StepUpProcess"/>
    <dgm:cxn modelId="{B739E852-98BC-9347-BEAE-41D381BB09CA}" type="presParOf" srcId="{C57860CB-2306-A444-A5BF-5E39158B83CF}" destId="{4A2F176F-B9CD-1240-AC64-C7AC51B159A2}" srcOrd="1" destOrd="0" presId="urn:microsoft.com/office/officeart/2009/3/layout/StepUpProcess"/>
    <dgm:cxn modelId="{E1DA5C1D-A680-5141-B6D1-50DC5B655021}" type="presParOf" srcId="{C57860CB-2306-A444-A5BF-5E39158B83CF}" destId="{D273FAE2-F1DD-4441-B36E-95A4981AE95E}" srcOrd="2" destOrd="0" presId="urn:microsoft.com/office/officeart/2009/3/layout/StepUpProcess"/>
    <dgm:cxn modelId="{DB893E58-843A-9D48-B020-70D8C669AB6D}" type="presParOf" srcId="{13F1626F-2BFA-A24C-B267-B1EC1BC5789F}" destId="{30D52106-1BDC-5040-A570-3DF11E875CD3}" srcOrd="5" destOrd="0" presId="urn:microsoft.com/office/officeart/2009/3/layout/StepUpProcess"/>
    <dgm:cxn modelId="{70704ADD-CA58-BB43-99DB-4F1901D2CB6E}" type="presParOf" srcId="{30D52106-1BDC-5040-A570-3DF11E875CD3}" destId="{A035AAAB-5541-C14C-A1CD-7ED720B73A3E}" srcOrd="0" destOrd="0" presId="urn:microsoft.com/office/officeart/2009/3/layout/StepUpProcess"/>
    <dgm:cxn modelId="{3D778F80-BBF8-6E40-B890-41EBB5278936}" type="presParOf" srcId="{13F1626F-2BFA-A24C-B267-B1EC1BC5789F}" destId="{B9BB824D-7603-8049-917B-35845B62CBA5}" srcOrd="6" destOrd="0" presId="urn:microsoft.com/office/officeart/2009/3/layout/StepUpProcess"/>
    <dgm:cxn modelId="{0EE0D2B1-D3A5-684A-8CA6-FC6860BA24D7}" type="presParOf" srcId="{B9BB824D-7603-8049-917B-35845B62CBA5}" destId="{2834878E-8963-054A-B6C4-0871FCE79589}" srcOrd="0" destOrd="0" presId="urn:microsoft.com/office/officeart/2009/3/layout/StepUpProcess"/>
    <dgm:cxn modelId="{E4C91958-7AA6-A349-AA71-D20F7685F8BF}" type="presParOf" srcId="{B9BB824D-7603-8049-917B-35845B62CBA5}" destId="{D3D30E2F-0E97-3048-BEDE-D1465C5DAB0B}" srcOrd="1" destOrd="0" presId="urn:microsoft.com/office/officeart/2009/3/layout/StepUpProcess"/>
    <dgm:cxn modelId="{DA8D055A-F52A-C745-810B-49C37418528D}" type="presParOf" srcId="{B9BB824D-7603-8049-917B-35845B62CBA5}" destId="{9A15B0B3-1406-8C45-A33D-72CFA8A41476}" srcOrd="2" destOrd="0" presId="urn:microsoft.com/office/officeart/2009/3/layout/StepUpProcess"/>
    <dgm:cxn modelId="{06C2DE7B-272D-654B-A591-E483F2AB8D5B}" type="presParOf" srcId="{13F1626F-2BFA-A24C-B267-B1EC1BC5789F}" destId="{6B42EF77-F8A2-924B-92D1-58629E8C4BF2}" srcOrd="7" destOrd="0" presId="urn:microsoft.com/office/officeart/2009/3/layout/StepUpProcess"/>
    <dgm:cxn modelId="{2E8FB503-6A57-4047-929A-6A81B76F3363}" type="presParOf" srcId="{6B42EF77-F8A2-924B-92D1-58629E8C4BF2}" destId="{38929F60-C828-1144-A80F-9A9FDD8A7A0A}" srcOrd="0" destOrd="0" presId="urn:microsoft.com/office/officeart/2009/3/layout/StepUpProcess"/>
    <dgm:cxn modelId="{32E31D13-3250-2B4A-86D8-0EECA4281747}" type="presParOf" srcId="{13F1626F-2BFA-A24C-B267-B1EC1BC5789F}" destId="{D6C589FF-0351-A84B-BDC6-86FBF3275C82}" srcOrd="8" destOrd="0" presId="urn:microsoft.com/office/officeart/2009/3/layout/StepUpProcess"/>
    <dgm:cxn modelId="{A6020F3F-186D-6448-819A-B53D2C23F32A}" type="presParOf" srcId="{D6C589FF-0351-A84B-BDC6-86FBF3275C82}" destId="{D54229C5-3B5F-5145-B26B-24B5BE32D10C}" srcOrd="0" destOrd="0" presId="urn:microsoft.com/office/officeart/2009/3/layout/StepUpProcess"/>
    <dgm:cxn modelId="{AADF813D-1AF0-FE4A-A61A-16C1B619A0C6}" type="presParOf" srcId="{D6C589FF-0351-A84B-BDC6-86FBF3275C82}" destId="{BBE3CB38-8E67-7748-BCAD-F34D13D75A54}"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78AFBF-DDCD-F544-B56B-A6C76275A032}">
      <dsp:nvSpPr>
        <dsp:cNvPr id="0" name=""/>
        <dsp:cNvSpPr/>
      </dsp:nvSpPr>
      <dsp:spPr>
        <a:xfrm rot="5400000">
          <a:off x="394667" y="2227476"/>
          <a:ext cx="1173312" cy="1952366"/>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1DF19A-D967-2048-A661-E6AE8F74456F}">
      <dsp:nvSpPr>
        <dsp:cNvPr id="0" name=""/>
        <dsp:cNvSpPr/>
      </dsp:nvSpPr>
      <dsp:spPr>
        <a:xfrm>
          <a:off x="198812" y="2810813"/>
          <a:ext cx="1762607" cy="1545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l-GR" sz="1400" kern="1200" dirty="0"/>
            <a:t>Επικοινωνία</a:t>
          </a:r>
          <a:endParaRPr lang="en-GB" sz="1400" kern="1200" dirty="0"/>
        </a:p>
      </dsp:txBody>
      <dsp:txXfrm>
        <a:off x="198812" y="2810813"/>
        <a:ext cx="1762607" cy="1545028"/>
      </dsp:txXfrm>
    </dsp:sp>
    <dsp:sp modelId="{13D8B980-C5DA-0C4C-85DA-64A4460857FA}">
      <dsp:nvSpPr>
        <dsp:cNvPr id="0" name=""/>
        <dsp:cNvSpPr/>
      </dsp:nvSpPr>
      <dsp:spPr>
        <a:xfrm>
          <a:off x="1628852" y="2083741"/>
          <a:ext cx="332567" cy="332567"/>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8805E2-AE76-C644-9454-3C80F0B1944F}">
      <dsp:nvSpPr>
        <dsp:cNvPr id="0" name=""/>
        <dsp:cNvSpPr/>
      </dsp:nvSpPr>
      <dsp:spPr>
        <a:xfrm rot="5400000">
          <a:off x="2552442" y="1693533"/>
          <a:ext cx="1173312" cy="1952366"/>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30040B-C995-B749-981C-E8CF4CF2FCCD}">
      <dsp:nvSpPr>
        <dsp:cNvPr id="0" name=""/>
        <dsp:cNvSpPr/>
      </dsp:nvSpPr>
      <dsp:spPr>
        <a:xfrm>
          <a:off x="2356587" y="2276870"/>
          <a:ext cx="1762607" cy="1545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l-GR" sz="1400" kern="1200" dirty="0"/>
            <a:t>Ενημέρωση</a:t>
          </a:r>
          <a:endParaRPr lang="en-GB" sz="1400" kern="1200" dirty="0"/>
        </a:p>
      </dsp:txBody>
      <dsp:txXfrm>
        <a:off x="2356587" y="2276870"/>
        <a:ext cx="1762607" cy="1545028"/>
      </dsp:txXfrm>
    </dsp:sp>
    <dsp:sp modelId="{95BE4573-2A5C-EE41-8D32-CAA40813E95F}">
      <dsp:nvSpPr>
        <dsp:cNvPr id="0" name=""/>
        <dsp:cNvSpPr/>
      </dsp:nvSpPr>
      <dsp:spPr>
        <a:xfrm>
          <a:off x="3786627" y="1549797"/>
          <a:ext cx="332567" cy="332567"/>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C79776-2837-1645-8CFA-A2CE066C2D9D}">
      <dsp:nvSpPr>
        <dsp:cNvPr id="0" name=""/>
        <dsp:cNvSpPr/>
      </dsp:nvSpPr>
      <dsp:spPr>
        <a:xfrm rot="5400000">
          <a:off x="4710218" y="1159589"/>
          <a:ext cx="1173312" cy="1952366"/>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2F176F-B9CD-1240-AC64-C7AC51B159A2}">
      <dsp:nvSpPr>
        <dsp:cNvPr id="0" name=""/>
        <dsp:cNvSpPr/>
      </dsp:nvSpPr>
      <dsp:spPr>
        <a:xfrm>
          <a:off x="4514363" y="1742926"/>
          <a:ext cx="1762607" cy="1545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l-GR" sz="1400" kern="1200" dirty="0"/>
            <a:t>Γνώση</a:t>
          </a:r>
          <a:endParaRPr lang="en-GB" sz="1400" kern="1200" dirty="0"/>
        </a:p>
      </dsp:txBody>
      <dsp:txXfrm>
        <a:off x="4514363" y="1742926"/>
        <a:ext cx="1762607" cy="1545028"/>
      </dsp:txXfrm>
    </dsp:sp>
    <dsp:sp modelId="{D273FAE2-F1DD-4441-B36E-95A4981AE95E}">
      <dsp:nvSpPr>
        <dsp:cNvPr id="0" name=""/>
        <dsp:cNvSpPr/>
      </dsp:nvSpPr>
      <dsp:spPr>
        <a:xfrm>
          <a:off x="5944402" y="1015854"/>
          <a:ext cx="332567" cy="332567"/>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34878E-8963-054A-B6C4-0871FCE79589}">
      <dsp:nvSpPr>
        <dsp:cNvPr id="0" name=""/>
        <dsp:cNvSpPr/>
      </dsp:nvSpPr>
      <dsp:spPr>
        <a:xfrm rot="5400000">
          <a:off x="6867993" y="625645"/>
          <a:ext cx="1173312" cy="1952366"/>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D30E2F-0E97-3048-BEDE-D1465C5DAB0B}">
      <dsp:nvSpPr>
        <dsp:cNvPr id="0" name=""/>
        <dsp:cNvSpPr/>
      </dsp:nvSpPr>
      <dsp:spPr>
        <a:xfrm>
          <a:off x="6672138" y="1208982"/>
          <a:ext cx="1762607" cy="1545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l-GR" sz="1400" kern="1200" dirty="0"/>
            <a:t>Ενδιαφέρον/εμπλοκή</a:t>
          </a:r>
          <a:endParaRPr lang="en-GB" sz="1400" kern="1200" dirty="0"/>
        </a:p>
      </dsp:txBody>
      <dsp:txXfrm>
        <a:off x="6672138" y="1208982"/>
        <a:ext cx="1762607" cy="1545028"/>
      </dsp:txXfrm>
    </dsp:sp>
    <dsp:sp modelId="{9A15B0B3-1406-8C45-A33D-72CFA8A41476}">
      <dsp:nvSpPr>
        <dsp:cNvPr id="0" name=""/>
        <dsp:cNvSpPr/>
      </dsp:nvSpPr>
      <dsp:spPr>
        <a:xfrm>
          <a:off x="8102178" y="481910"/>
          <a:ext cx="332567" cy="332567"/>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4229C5-3B5F-5145-B26B-24B5BE32D10C}">
      <dsp:nvSpPr>
        <dsp:cNvPr id="0" name=""/>
        <dsp:cNvSpPr/>
      </dsp:nvSpPr>
      <dsp:spPr>
        <a:xfrm rot="5400000">
          <a:off x="9025769" y="91702"/>
          <a:ext cx="1173312" cy="1952366"/>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E3CB38-8E67-7748-BCAD-F34D13D75A54}">
      <dsp:nvSpPr>
        <dsp:cNvPr id="0" name=""/>
        <dsp:cNvSpPr/>
      </dsp:nvSpPr>
      <dsp:spPr>
        <a:xfrm>
          <a:off x="8829914" y="675039"/>
          <a:ext cx="1762607" cy="1545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l-GR" sz="1400" kern="1200" dirty="0"/>
            <a:t>Συμμετοχή</a:t>
          </a:r>
          <a:endParaRPr lang="en-GB" sz="1400" kern="1200" dirty="0"/>
        </a:p>
      </dsp:txBody>
      <dsp:txXfrm>
        <a:off x="8829914" y="675039"/>
        <a:ext cx="1762607" cy="1545028"/>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2B1778-576D-D545-8312-FBFFED8F14B7}" type="datetimeFigureOut">
              <a:rPr lang="x-none" smtClean="0"/>
              <a:pPr/>
              <a:t>26/4/2023</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68803D-F31E-CE45-A4B4-927FC46A103E}" type="slidenum">
              <a:rPr lang="x-none" smtClean="0"/>
              <a:pPr/>
              <a:t>‹#›</a:t>
            </a:fld>
            <a:endParaRPr lang="x-none"/>
          </a:p>
        </p:txBody>
      </p:sp>
    </p:spTree>
    <p:extLst>
      <p:ext uri="{BB962C8B-B14F-4D97-AF65-F5344CB8AC3E}">
        <p14:creationId xmlns:p14="http://schemas.microsoft.com/office/powerpoint/2010/main" val="1570706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D168803D-F31E-CE45-A4B4-927FC46A103E}" type="slidenum">
              <a:rPr lang="x-none" smtClean="0"/>
              <a:pPr/>
              <a:t>28</a:t>
            </a:fld>
            <a:endParaRPr lang="x-none"/>
          </a:p>
        </p:txBody>
      </p:sp>
    </p:spTree>
    <p:extLst>
      <p:ext uri="{BB962C8B-B14F-4D97-AF65-F5344CB8AC3E}">
        <p14:creationId xmlns:p14="http://schemas.microsoft.com/office/powerpoint/2010/main" val="164117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ACE96-4EFB-F577-3FA4-4AFCD6B28C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5C10819-5964-766B-D086-D4FC24A49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45F9454-87E7-0E94-1CD7-860A7A69FBF9}"/>
              </a:ext>
            </a:extLst>
          </p:cNvPr>
          <p:cNvSpPr>
            <a:spLocks noGrp="1"/>
          </p:cNvSpPr>
          <p:nvPr>
            <p:ph type="dt" sz="half" idx="10"/>
          </p:nvPr>
        </p:nvSpPr>
        <p:spPr/>
        <p:txBody>
          <a:bodyPr/>
          <a:lstStyle/>
          <a:p>
            <a:fld id="{47B2E3F4-2A57-476E-B513-DF7BEAC8D53C}" type="datetimeFigureOut">
              <a:rPr lang="en-GB" smtClean="0"/>
              <a:pPr/>
              <a:t>26/04/2023</a:t>
            </a:fld>
            <a:endParaRPr lang="en-GB"/>
          </a:p>
        </p:txBody>
      </p:sp>
      <p:sp>
        <p:nvSpPr>
          <p:cNvPr id="5" name="Footer Placeholder 4">
            <a:extLst>
              <a:ext uri="{FF2B5EF4-FFF2-40B4-BE49-F238E27FC236}">
                <a16:creationId xmlns:a16="http://schemas.microsoft.com/office/drawing/2014/main" id="{4307B2EE-1E5A-242B-E37A-546FE727E3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B0606A-D364-C2B8-73B2-CB3681916D71}"/>
              </a:ext>
            </a:extLst>
          </p:cNvPr>
          <p:cNvSpPr>
            <a:spLocks noGrp="1"/>
          </p:cNvSpPr>
          <p:nvPr>
            <p:ph type="sldNum" sz="quarter" idx="12"/>
          </p:nvPr>
        </p:nvSpPr>
        <p:spPr/>
        <p:txBody>
          <a:bodyPr/>
          <a:lstStyle/>
          <a:p>
            <a:fld id="{715E6269-0BBA-4448-961B-8F8564FA144E}" type="slidenum">
              <a:rPr lang="en-GB" smtClean="0"/>
              <a:pPr/>
              <a:t>‹#›</a:t>
            </a:fld>
            <a:endParaRPr lang="en-GB"/>
          </a:p>
        </p:txBody>
      </p:sp>
    </p:spTree>
    <p:extLst>
      <p:ext uri="{BB962C8B-B14F-4D97-AF65-F5344CB8AC3E}">
        <p14:creationId xmlns:p14="http://schemas.microsoft.com/office/powerpoint/2010/main" val="607184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88CB8-176F-695C-28CC-96D9502C495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38A6DC-383A-1E4A-5DF5-C1F5BEA379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7C7D42-C39C-D192-CDF7-C2CF4E742061}"/>
              </a:ext>
            </a:extLst>
          </p:cNvPr>
          <p:cNvSpPr>
            <a:spLocks noGrp="1"/>
          </p:cNvSpPr>
          <p:nvPr>
            <p:ph type="dt" sz="half" idx="10"/>
          </p:nvPr>
        </p:nvSpPr>
        <p:spPr/>
        <p:txBody>
          <a:bodyPr/>
          <a:lstStyle/>
          <a:p>
            <a:fld id="{47B2E3F4-2A57-476E-B513-DF7BEAC8D53C}" type="datetimeFigureOut">
              <a:rPr lang="en-GB" smtClean="0"/>
              <a:pPr/>
              <a:t>26/04/2023</a:t>
            </a:fld>
            <a:endParaRPr lang="en-GB"/>
          </a:p>
        </p:txBody>
      </p:sp>
      <p:sp>
        <p:nvSpPr>
          <p:cNvPr id="5" name="Footer Placeholder 4">
            <a:extLst>
              <a:ext uri="{FF2B5EF4-FFF2-40B4-BE49-F238E27FC236}">
                <a16:creationId xmlns:a16="http://schemas.microsoft.com/office/drawing/2014/main" id="{CA890641-1079-E6EC-C6B8-16FAA21600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8980BB-A295-AC54-2D26-DC62CA7AB666}"/>
              </a:ext>
            </a:extLst>
          </p:cNvPr>
          <p:cNvSpPr>
            <a:spLocks noGrp="1"/>
          </p:cNvSpPr>
          <p:nvPr>
            <p:ph type="sldNum" sz="quarter" idx="12"/>
          </p:nvPr>
        </p:nvSpPr>
        <p:spPr/>
        <p:txBody>
          <a:bodyPr/>
          <a:lstStyle/>
          <a:p>
            <a:fld id="{715E6269-0BBA-4448-961B-8F8564FA144E}" type="slidenum">
              <a:rPr lang="en-GB" smtClean="0"/>
              <a:pPr/>
              <a:t>‹#›</a:t>
            </a:fld>
            <a:endParaRPr lang="en-GB"/>
          </a:p>
        </p:txBody>
      </p:sp>
    </p:spTree>
    <p:extLst>
      <p:ext uri="{BB962C8B-B14F-4D97-AF65-F5344CB8AC3E}">
        <p14:creationId xmlns:p14="http://schemas.microsoft.com/office/powerpoint/2010/main" val="4110182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65DB5C-68EF-C6FC-1F6F-9F66FE8D625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22CD7B8-8F4C-DA93-4DC0-90CBB95F44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F9FE17-DB1F-A812-A578-4FC608110404}"/>
              </a:ext>
            </a:extLst>
          </p:cNvPr>
          <p:cNvSpPr>
            <a:spLocks noGrp="1"/>
          </p:cNvSpPr>
          <p:nvPr>
            <p:ph type="dt" sz="half" idx="10"/>
          </p:nvPr>
        </p:nvSpPr>
        <p:spPr/>
        <p:txBody>
          <a:bodyPr/>
          <a:lstStyle/>
          <a:p>
            <a:fld id="{47B2E3F4-2A57-476E-B513-DF7BEAC8D53C}" type="datetimeFigureOut">
              <a:rPr lang="en-GB" smtClean="0"/>
              <a:pPr/>
              <a:t>26/04/2023</a:t>
            </a:fld>
            <a:endParaRPr lang="en-GB"/>
          </a:p>
        </p:txBody>
      </p:sp>
      <p:sp>
        <p:nvSpPr>
          <p:cNvPr id="5" name="Footer Placeholder 4">
            <a:extLst>
              <a:ext uri="{FF2B5EF4-FFF2-40B4-BE49-F238E27FC236}">
                <a16:creationId xmlns:a16="http://schemas.microsoft.com/office/drawing/2014/main" id="{EFF30275-5960-FA9D-BDA4-2558DA780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CA16E4-0B18-99BD-3AC5-31EAE7B36575}"/>
              </a:ext>
            </a:extLst>
          </p:cNvPr>
          <p:cNvSpPr>
            <a:spLocks noGrp="1"/>
          </p:cNvSpPr>
          <p:nvPr>
            <p:ph type="sldNum" sz="quarter" idx="12"/>
          </p:nvPr>
        </p:nvSpPr>
        <p:spPr/>
        <p:txBody>
          <a:bodyPr/>
          <a:lstStyle/>
          <a:p>
            <a:fld id="{715E6269-0BBA-4448-961B-8F8564FA144E}" type="slidenum">
              <a:rPr lang="en-GB" smtClean="0"/>
              <a:pPr/>
              <a:t>‹#›</a:t>
            </a:fld>
            <a:endParaRPr lang="en-GB"/>
          </a:p>
        </p:txBody>
      </p:sp>
    </p:spTree>
    <p:extLst>
      <p:ext uri="{BB962C8B-B14F-4D97-AF65-F5344CB8AC3E}">
        <p14:creationId xmlns:p14="http://schemas.microsoft.com/office/powerpoint/2010/main" val="707914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47541-7EB7-AF03-FBB3-C191A4F5A67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675F58B-D798-4793-837D-8A4A0D75D2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96FD4C-C990-ADE7-D076-7F4410D0587F}"/>
              </a:ext>
            </a:extLst>
          </p:cNvPr>
          <p:cNvSpPr>
            <a:spLocks noGrp="1"/>
          </p:cNvSpPr>
          <p:nvPr>
            <p:ph type="dt" sz="half" idx="10"/>
          </p:nvPr>
        </p:nvSpPr>
        <p:spPr/>
        <p:txBody>
          <a:bodyPr/>
          <a:lstStyle/>
          <a:p>
            <a:fld id="{47B2E3F4-2A57-476E-B513-DF7BEAC8D53C}" type="datetimeFigureOut">
              <a:rPr lang="en-GB" smtClean="0"/>
              <a:pPr/>
              <a:t>26/04/2023</a:t>
            </a:fld>
            <a:endParaRPr lang="en-GB"/>
          </a:p>
        </p:txBody>
      </p:sp>
      <p:sp>
        <p:nvSpPr>
          <p:cNvPr id="5" name="Footer Placeholder 4">
            <a:extLst>
              <a:ext uri="{FF2B5EF4-FFF2-40B4-BE49-F238E27FC236}">
                <a16:creationId xmlns:a16="http://schemas.microsoft.com/office/drawing/2014/main" id="{A00ED7A1-BDF1-9DE9-E87B-4A6DDB8E10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7D8366-8F9F-E8C0-5409-D96EB6A17FF5}"/>
              </a:ext>
            </a:extLst>
          </p:cNvPr>
          <p:cNvSpPr>
            <a:spLocks noGrp="1"/>
          </p:cNvSpPr>
          <p:nvPr>
            <p:ph type="sldNum" sz="quarter" idx="12"/>
          </p:nvPr>
        </p:nvSpPr>
        <p:spPr/>
        <p:txBody>
          <a:bodyPr/>
          <a:lstStyle/>
          <a:p>
            <a:fld id="{715E6269-0BBA-4448-961B-8F8564FA144E}" type="slidenum">
              <a:rPr lang="en-GB" smtClean="0"/>
              <a:pPr/>
              <a:t>‹#›</a:t>
            </a:fld>
            <a:endParaRPr lang="en-GB"/>
          </a:p>
        </p:txBody>
      </p:sp>
    </p:spTree>
    <p:extLst>
      <p:ext uri="{BB962C8B-B14F-4D97-AF65-F5344CB8AC3E}">
        <p14:creationId xmlns:p14="http://schemas.microsoft.com/office/powerpoint/2010/main" val="3440074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D8189-EC73-61B4-F826-10EB062795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DC938DE-7DDC-55F9-678A-E866C0FBF4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D6D181-016C-DDAC-36BC-A4E61CD00BD4}"/>
              </a:ext>
            </a:extLst>
          </p:cNvPr>
          <p:cNvSpPr>
            <a:spLocks noGrp="1"/>
          </p:cNvSpPr>
          <p:nvPr>
            <p:ph type="dt" sz="half" idx="10"/>
          </p:nvPr>
        </p:nvSpPr>
        <p:spPr/>
        <p:txBody>
          <a:bodyPr/>
          <a:lstStyle/>
          <a:p>
            <a:fld id="{47B2E3F4-2A57-476E-B513-DF7BEAC8D53C}" type="datetimeFigureOut">
              <a:rPr lang="en-GB" smtClean="0"/>
              <a:pPr/>
              <a:t>26/04/2023</a:t>
            </a:fld>
            <a:endParaRPr lang="en-GB"/>
          </a:p>
        </p:txBody>
      </p:sp>
      <p:sp>
        <p:nvSpPr>
          <p:cNvPr id="5" name="Footer Placeholder 4">
            <a:extLst>
              <a:ext uri="{FF2B5EF4-FFF2-40B4-BE49-F238E27FC236}">
                <a16:creationId xmlns:a16="http://schemas.microsoft.com/office/drawing/2014/main" id="{046C057C-5FBB-4C48-5ADD-C479E90691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81D1D8-F712-CF1D-76A6-59D6C6BE795A}"/>
              </a:ext>
            </a:extLst>
          </p:cNvPr>
          <p:cNvSpPr>
            <a:spLocks noGrp="1"/>
          </p:cNvSpPr>
          <p:nvPr>
            <p:ph type="sldNum" sz="quarter" idx="12"/>
          </p:nvPr>
        </p:nvSpPr>
        <p:spPr/>
        <p:txBody>
          <a:bodyPr/>
          <a:lstStyle/>
          <a:p>
            <a:fld id="{715E6269-0BBA-4448-961B-8F8564FA144E}" type="slidenum">
              <a:rPr lang="en-GB" smtClean="0"/>
              <a:pPr/>
              <a:t>‹#›</a:t>
            </a:fld>
            <a:endParaRPr lang="en-GB"/>
          </a:p>
        </p:txBody>
      </p:sp>
    </p:spTree>
    <p:extLst>
      <p:ext uri="{BB962C8B-B14F-4D97-AF65-F5344CB8AC3E}">
        <p14:creationId xmlns:p14="http://schemas.microsoft.com/office/powerpoint/2010/main" val="405287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0C11E-B550-4983-1A51-A8037712748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3038DDB-B95F-B43F-FB07-6748E8B56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FEA62D3-20FF-1F40-3EB7-F8C3C29D59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5514223-7FEB-6768-3B95-E17FF90DB185}"/>
              </a:ext>
            </a:extLst>
          </p:cNvPr>
          <p:cNvSpPr>
            <a:spLocks noGrp="1"/>
          </p:cNvSpPr>
          <p:nvPr>
            <p:ph type="dt" sz="half" idx="10"/>
          </p:nvPr>
        </p:nvSpPr>
        <p:spPr/>
        <p:txBody>
          <a:bodyPr/>
          <a:lstStyle/>
          <a:p>
            <a:fld id="{47B2E3F4-2A57-476E-B513-DF7BEAC8D53C}" type="datetimeFigureOut">
              <a:rPr lang="en-GB" smtClean="0"/>
              <a:pPr/>
              <a:t>26/04/2023</a:t>
            </a:fld>
            <a:endParaRPr lang="en-GB"/>
          </a:p>
        </p:txBody>
      </p:sp>
      <p:sp>
        <p:nvSpPr>
          <p:cNvPr id="6" name="Footer Placeholder 5">
            <a:extLst>
              <a:ext uri="{FF2B5EF4-FFF2-40B4-BE49-F238E27FC236}">
                <a16:creationId xmlns:a16="http://schemas.microsoft.com/office/drawing/2014/main" id="{752CE447-79E7-20E6-17EB-A054227088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CFD0C7-D4D2-1286-6799-CBC90ED2C78D}"/>
              </a:ext>
            </a:extLst>
          </p:cNvPr>
          <p:cNvSpPr>
            <a:spLocks noGrp="1"/>
          </p:cNvSpPr>
          <p:nvPr>
            <p:ph type="sldNum" sz="quarter" idx="12"/>
          </p:nvPr>
        </p:nvSpPr>
        <p:spPr/>
        <p:txBody>
          <a:bodyPr/>
          <a:lstStyle/>
          <a:p>
            <a:fld id="{715E6269-0BBA-4448-961B-8F8564FA144E}" type="slidenum">
              <a:rPr lang="en-GB" smtClean="0"/>
              <a:pPr/>
              <a:t>‹#›</a:t>
            </a:fld>
            <a:endParaRPr lang="en-GB"/>
          </a:p>
        </p:txBody>
      </p:sp>
    </p:spTree>
    <p:extLst>
      <p:ext uri="{BB962C8B-B14F-4D97-AF65-F5344CB8AC3E}">
        <p14:creationId xmlns:p14="http://schemas.microsoft.com/office/powerpoint/2010/main" val="229993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5D884-67B7-9BF5-C1BC-2787A5767E4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1610D60-E086-14FF-1A89-536649795E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C3733C-C89F-78B2-3C5B-C2E71D8031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E307495-B175-1023-A245-E3C7A3E29C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C4412E-DEF7-4385-A27B-E7D4A56039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F87AE39-2FBB-CB9C-C9A5-6BAE7B3E3C92}"/>
              </a:ext>
            </a:extLst>
          </p:cNvPr>
          <p:cNvSpPr>
            <a:spLocks noGrp="1"/>
          </p:cNvSpPr>
          <p:nvPr>
            <p:ph type="dt" sz="half" idx="10"/>
          </p:nvPr>
        </p:nvSpPr>
        <p:spPr/>
        <p:txBody>
          <a:bodyPr/>
          <a:lstStyle/>
          <a:p>
            <a:fld id="{47B2E3F4-2A57-476E-B513-DF7BEAC8D53C}" type="datetimeFigureOut">
              <a:rPr lang="en-GB" smtClean="0"/>
              <a:pPr/>
              <a:t>26/04/2023</a:t>
            </a:fld>
            <a:endParaRPr lang="en-GB"/>
          </a:p>
        </p:txBody>
      </p:sp>
      <p:sp>
        <p:nvSpPr>
          <p:cNvPr id="8" name="Footer Placeholder 7">
            <a:extLst>
              <a:ext uri="{FF2B5EF4-FFF2-40B4-BE49-F238E27FC236}">
                <a16:creationId xmlns:a16="http://schemas.microsoft.com/office/drawing/2014/main" id="{F6B6C37E-D4A9-FCD6-350F-156E1FCB0C5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F876149-2C54-230D-EE40-AD57339B315E}"/>
              </a:ext>
            </a:extLst>
          </p:cNvPr>
          <p:cNvSpPr>
            <a:spLocks noGrp="1"/>
          </p:cNvSpPr>
          <p:nvPr>
            <p:ph type="sldNum" sz="quarter" idx="12"/>
          </p:nvPr>
        </p:nvSpPr>
        <p:spPr/>
        <p:txBody>
          <a:bodyPr/>
          <a:lstStyle/>
          <a:p>
            <a:fld id="{715E6269-0BBA-4448-961B-8F8564FA144E}" type="slidenum">
              <a:rPr lang="en-GB" smtClean="0"/>
              <a:pPr/>
              <a:t>‹#›</a:t>
            </a:fld>
            <a:endParaRPr lang="en-GB"/>
          </a:p>
        </p:txBody>
      </p:sp>
    </p:spTree>
    <p:extLst>
      <p:ext uri="{BB962C8B-B14F-4D97-AF65-F5344CB8AC3E}">
        <p14:creationId xmlns:p14="http://schemas.microsoft.com/office/powerpoint/2010/main" val="1934710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A5757-3FEE-9662-678D-D9BA4D074DD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40CB6C4-0E7A-604E-49DB-499D8A757B8E}"/>
              </a:ext>
            </a:extLst>
          </p:cNvPr>
          <p:cNvSpPr>
            <a:spLocks noGrp="1"/>
          </p:cNvSpPr>
          <p:nvPr>
            <p:ph type="dt" sz="half" idx="10"/>
          </p:nvPr>
        </p:nvSpPr>
        <p:spPr/>
        <p:txBody>
          <a:bodyPr/>
          <a:lstStyle/>
          <a:p>
            <a:fld id="{47B2E3F4-2A57-476E-B513-DF7BEAC8D53C}" type="datetimeFigureOut">
              <a:rPr lang="en-GB" smtClean="0"/>
              <a:pPr/>
              <a:t>26/04/2023</a:t>
            </a:fld>
            <a:endParaRPr lang="en-GB"/>
          </a:p>
        </p:txBody>
      </p:sp>
      <p:sp>
        <p:nvSpPr>
          <p:cNvPr id="4" name="Footer Placeholder 3">
            <a:extLst>
              <a:ext uri="{FF2B5EF4-FFF2-40B4-BE49-F238E27FC236}">
                <a16:creationId xmlns:a16="http://schemas.microsoft.com/office/drawing/2014/main" id="{4B425373-BFCB-1908-DA7B-82733A3BCC2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D784CAE-4BAF-74D8-AE05-09572602FE92}"/>
              </a:ext>
            </a:extLst>
          </p:cNvPr>
          <p:cNvSpPr>
            <a:spLocks noGrp="1"/>
          </p:cNvSpPr>
          <p:nvPr>
            <p:ph type="sldNum" sz="quarter" idx="12"/>
          </p:nvPr>
        </p:nvSpPr>
        <p:spPr/>
        <p:txBody>
          <a:bodyPr/>
          <a:lstStyle/>
          <a:p>
            <a:fld id="{715E6269-0BBA-4448-961B-8F8564FA144E}" type="slidenum">
              <a:rPr lang="en-GB" smtClean="0"/>
              <a:pPr/>
              <a:t>‹#›</a:t>
            </a:fld>
            <a:endParaRPr lang="en-GB"/>
          </a:p>
        </p:txBody>
      </p:sp>
    </p:spTree>
    <p:extLst>
      <p:ext uri="{BB962C8B-B14F-4D97-AF65-F5344CB8AC3E}">
        <p14:creationId xmlns:p14="http://schemas.microsoft.com/office/powerpoint/2010/main" val="1178087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46BF2D-F348-9B3C-A62F-F06043987B84}"/>
              </a:ext>
            </a:extLst>
          </p:cNvPr>
          <p:cNvSpPr>
            <a:spLocks noGrp="1"/>
          </p:cNvSpPr>
          <p:nvPr>
            <p:ph type="dt" sz="half" idx="10"/>
          </p:nvPr>
        </p:nvSpPr>
        <p:spPr/>
        <p:txBody>
          <a:bodyPr/>
          <a:lstStyle/>
          <a:p>
            <a:fld id="{47B2E3F4-2A57-476E-B513-DF7BEAC8D53C}" type="datetimeFigureOut">
              <a:rPr lang="en-GB" smtClean="0"/>
              <a:pPr/>
              <a:t>26/04/2023</a:t>
            </a:fld>
            <a:endParaRPr lang="en-GB"/>
          </a:p>
        </p:txBody>
      </p:sp>
      <p:sp>
        <p:nvSpPr>
          <p:cNvPr id="3" name="Footer Placeholder 2">
            <a:extLst>
              <a:ext uri="{FF2B5EF4-FFF2-40B4-BE49-F238E27FC236}">
                <a16:creationId xmlns:a16="http://schemas.microsoft.com/office/drawing/2014/main" id="{799E6DFD-A953-0C00-2309-AE00E19DA9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08A72A6-1FB5-6281-81D2-2E7BAF927D83}"/>
              </a:ext>
            </a:extLst>
          </p:cNvPr>
          <p:cNvSpPr>
            <a:spLocks noGrp="1"/>
          </p:cNvSpPr>
          <p:nvPr>
            <p:ph type="sldNum" sz="quarter" idx="12"/>
          </p:nvPr>
        </p:nvSpPr>
        <p:spPr/>
        <p:txBody>
          <a:bodyPr/>
          <a:lstStyle/>
          <a:p>
            <a:fld id="{715E6269-0BBA-4448-961B-8F8564FA144E}" type="slidenum">
              <a:rPr lang="en-GB" smtClean="0"/>
              <a:pPr/>
              <a:t>‹#›</a:t>
            </a:fld>
            <a:endParaRPr lang="en-GB"/>
          </a:p>
        </p:txBody>
      </p:sp>
    </p:spTree>
    <p:extLst>
      <p:ext uri="{BB962C8B-B14F-4D97-AF65-F5344CB8AC3E}">
        <p14:creationId xmlns:p14="http://schemas.microsoft.com/office/powerpoint/2010/main" val="686721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005DD-8061-EEAE-30A3-86E64854D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C89989-2967-AE54-B16E-169D8F2E08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FB32702-8FE9-7895-71BF-D8019D574C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970A04-AFE7-ACF9-EE92-B7C04E5F7F25}"/>
              </a:ext>
            </a:extLst>
          </p:cNvPr>
          <p:cNvSpPr>
            <a:spLocks noGrp="1"/>
          </p:cNvSpPr>
          <p:nvPr>
            <p:ph type="dt" sz="half" idx="10"/>
          </p:nvPr>
        </p:nvSpPr>
        <p:spPr/>
        <p:txBody>
          <a:bodyPr/>
          <a:lstStyle/>
          <a:p>
            <a:fld id="{47B2E3F4-2A57-476E-B513-DF7BEAC8D53C}" type="datetimeFigureOut">
              <a:rPr lang="en-GB" smtClean="0"/>
              <a:pPr/>
              <a:t>26/04/2023</a:t>
            </a:fld>
            <a:endParaRPr lang="en-GB"/>
          </a:p>
        </p:txBody>
      </p:sp>
      <p:sp>
        <p:nvSpPr>
          <p:cNvPr id="6" name="Footer Placeholder 5">
            <a:extLst>
              <a:ext uri="{FF2B5EF4-FFF2-40B4-BE49-F238E27FC236}">
                <a16:creationId xmlns:a16="http://schemas.microsoft.com/office/drawing/2014/main" id="{EBE4D7C2-47F9-2683-C1AF-53C2D4D189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98B950-A240-BF33-77C2-486F2D2A7DA2}"/>
              </a:ext>
            </a:extLst>
          </p:cNvPr>
          <p:cNvSpPr>
            <a:spLocks noGrp="1"/>
          </p:cNvSpPr>
          <p:nvPr>
            <p:ph type="sldNum" sz="quarter" idx="12"/>
          </p:nvPr>
        </p:nvSpPr>
        <p:spPr/>
        <p:txBody>
          <a:bodyPr/>
          <a:lstStyle/>
          <a:p>
            <a:fld id="{715E6269-0BBA-4448-961B-8F8564FA144E}" type="slidenum">
              <a:rPr lang="en-GB" smtClean="0"/>
              <a:pPr/>
              <a:t>‹#›</a:t>
            </a:fld>
            <a:endParaRPr lang="en-GB"/>
          </a:p>
        </p:txBody>
      </p:sp>
    </p:spTree>
    <p:extLst>
      <p:ext uri="{BB962C8B-B14F-4D97-AF65-F5344CB8AC3E}">
        <p14:creationId xmlns:p14="http://schemas.microsoft.com/office/powerpoint/2010/main" val="2521323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A28B9-AC70-C029-B5C4-1E17E7A338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0BCEEE9-AEF1-C51B-0A41-1D3B8C0B29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02C867E-D44B-81DC-059B-BEF59B269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F25607-7C58-7BC7-743A-E49EB4457214}"/>
              </a:ext>
            </a:extLst>
          </p:cNvPr>
          <p:cNvSpPr>
            <a:spLocks noGrp="1"/>
          </p:cNvSpPr>
          <p:nvPr>
            <p:ph type="dt" sz="half" idx="10"/>
          </p:nvPr>
        </p:nvSpPr>
        <p:spPr/>
        <p:txBody>
          <a:bodyPr/>
          <a:lstStyle/>
          <a:p>
            <a:fld id="{47B2E3F4-2A57-476E-B513-DF7BEAC8D53C}" type="datetimeFigureOut">
              <a:rPr lang="en-GB" smtClean="0"/>
              <a:pPr/>
              <a:t>26/04/2023</a:t>
            </a:fld>
            <a:endParaRPr lang="en-GB"/>
          </a:p>
        </p:txBody>
      </p:sp>
      <p:sp>
        <p:nvSpPr>
          <p:cNvPr id="6" name="Footer Placeholder 5">
            <a:extLst>
              <a:ext uri="{FF2B5EF4-FFF2-40B4-BE49-F238E27FC236}">
                <a16:creationId xmlns:a16="http://schemas.microsoft.com/office/drawing/2014/main" id="{0D33AAB8-9B0A-4CB7-48F7-FDBBF154A05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83C9D71-87A4-AC09-E78C-A6DC067D4AB1}"/>
              </a:ext>
            </a:extLst>
          </p:cNvPr>
          <p:cNvSpPr>
            <a:spLocks noGrp="1"/>
          </p:cNvSpPr>
          <p:nvPr>
            <p:ph type="sldNum" sz="quarter" idx="12"/>
          </p:nvPr>
        </p:nvSpPr>
        <p:spPr/>
        <p:txBody>
          <a:bodyPr/>
          <a:lstStyle/>
          <a:p>
            <a:fld id="{715E6269-0BBA-4448-961B-8F8564FA144E}" type="slidenum">
              <a:rPr lang="en-GB" smtClean="0"/>
              <a:pPr/>
              <a:t>‹#›</a:t>
            </a:fld>
            <a:endParaRPr lang="en-GB"/>
          </a:p>
        </p:txBody>
      </p:sp>
    </p:spTree>
    <p:extLst>
      <p:ext uri="{BB962C8B-B14F-4D97-AF65-F5344CB8AC3E}">
        <p14:creationId xmlns:p14="http://schemas.microsoft.com/office/powerpoint/2010/main" val="3564235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B11D0C-5346-C69A-B576-E67CCB3B70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84AC8B-F4D1-AE7A-EB9F-65F76F700F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A94B64-9919-DFE9-3D48-DA6E9532B1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B2E3F4-2A57-476E-B513-DF7BEAC8D53C}" type="datetimeFigureOut">
              <a:rPr lang="en-GB" smtClean="0"/>
              <a:pPr/>
              <a:t>26/04/2023</a:t>
            </a:fld>
            <a:endParaRPr lang="en-GB"/>
          </a:p>
        </p:txBody>
      </p:sp>
      <p:sp>
        <p:nvSpPr>
          <p:cNvPr id="5" name="Footer Placeholder 4">
            <a:extLst>
              <a:ext uri="{FF2B5EF4-FFF2-40B4-BE49-F238E27FC236}">
                <a16:creationId xmlns:a16="http://schemas.microsoft.com/office/drawing/2014/main" id="{B4A87546-2A25-670B-B8A2-3834155102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55BED8A-2B89-3AF6-9785-5F7A842879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E6269-0BBA-4448-961B-8F8564FA144E}" type="slidenum">
              <a:rPr lang="en-GB" smtClean="0"/>
              <a:pPr/>
              <a:t>‹#›</a:t>
            </a:fld>
            <a:endParaRPr lang="en-GB"/>
          </a:p>
        </p:txBody>
      </p:sp>
    </p:spTree>
    <p:extLst>
      <p:ext uri="{BB962C8B-B14F-4D97-AF65-F5344CB8AC3E}">
        <p14:creationId xmlns:p14="http://schemas.microsoft.com/office/powerpoint/2010/main" val="735336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lifo.gr/now/greece/ta-diasima-fotistika-tis-odoy-pittaki-stoy-psyrri-den-yparhoyn-pia-giati-esbisan-kai"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synathina.gr/event/%cf%80%ce%b5%ce%b4%ce%af%ce%bf_%ce%b1%ce%b3%ce%bf%cf%81%ce%ac/"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parallaximag.gr/epikairotita/orizetai-os-mitropolitiko-parko-to-proin-stratopedo-karatasiou"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mind.org.uk/media-a/4924/open-space-method.pdf" TargetMode="External"/><Relationship Id="rId2" Type="http://schemas.openxmlformats.org/officeDocument/2006/relationships/hyperlink" Target="https://theworldcafe.com/key-concepts-resources/world-cafe-method/" TargetMode="Externa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involve.org.uk/resources/methods/citizens-jury"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ppcity.eu/1o-ergastirio-symmetochikoy-schediasmoy-sta-sepolia"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danewesolko.medium.com/peter-morvilles-user-experience-honeycomb-904c383b6886"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gamestorming.com/the-5-whys/"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gamestorming.com/start-stop-continue"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islandsofhope.gr/%ce%bb%ce%b7%ce%bc%ce%bd%ce%af%ce%b4%ce%b9%ce%b1-2021/"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among.gr/el/case-studies/municipality-kavala/"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s://dimos-dramas.gr/wp-content/uploads/2022/09/%CE%A3%CE%A5%CE%9C%CE%A6%CE%A9%CE%9D%CE%9F-%CE%A6%CE%9F%CE%A1%CE%95%CE%A9%CE%9D_%CE%A3%CE%92%CE%91%CE%9A-%CE%94%CE%97%CE%9C%CE%9F%CE%A5-%CE%94%CE%A1%CE%91%CE%9C%CE%91%CE%A3.pdf"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ww.kifissia.gr/el/StratigikesProtereotitesProipologismos"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europa.eu/citizens-initiative/_el"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europa.eu/citizens-initiative/thresholds_el"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F367442-C17E-79DF-F929-1043249F9FC4}"/>
              </a:ext>
            </a:extLst>
          </p:cNvPr>
          <p:cNvSpPr>
            <a:spLocks noGrp="1"/>
          </p:cNvSpPr>
          <p:nvPr>
            <p:ph type="ctrTitle"/>
          </p:nvPr>
        </p:nvSpPr>
        <p:spPr>
          <a:xfrm>
            <a:off x="1523999" y="3240000"/>
            <a:ext cx="9144000" cy="1531385"/>
          </a:xfrm>
        </p:spPr>
        <p:txBody>
          <a:bodyPr>
            <a:normAutofit fontScale="90000"/>
          </a:bodyPr>
          <a:lstStyle/>
          <a:p>
            <a:br>
              <a:rPr lang="el-GR" dirty="0">
                <a:solidFill>
                  <a:srgbClr val="C00000"/>
                </a:solidFill>
              </a:rPr>
            </a:br>
            <a:br>
              <a:rPr lang="el-GR" dirty="0">
                <a:solidFill>
                  <a:srgbClr val="C00000"/>
                </a:solidFill>
              </a:rPr>
            </a:br>
            <a:r>
              <a:rPr lang="el-GR" dirty="0">
                <a:solidFill>
                  <a:srgbClr val="C00000"/>
                </a:solidFill>
              </a:rPr>
              <a:t>εργαλεία συμμετοχικού σχεδιασμού</a:t>
            </a:r>
          </a:p>
        </p:txBody>
      </p:sp>
    </p:spTree>
    <p:extLst>
      <p:ext uri="{BB962C8B-B14F-4D97-AF65-F5344CB8AC3E}">
        <p14:creationId xmlns:p14="http://schemas.microsoft.com/office/powerpoint/2010/main" val="2595775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20B1-FBB7-F8F3-B1CB-2C5829D4F7DE}"/>
              </a:ext>
            </a:extLst>
          </p:cNvPr>
          <p:cNvSpPr>
            <a:spLocks noGrp="1"/>
          </p:cNvSpPr>
          <p:nvPr>
            <p:ph type="title"/>
          </p:nvPr>
        </p:nvSpPr>
        <p:spPr/>
        <p:txBody>
          <a:bodyPr/>
          <a:lstStyle/>
          <a:p>
            <a:r>
              <a:rPr lang="el-GR" dirty="0">
                <a:solidFill>
                  <a:srgbClr val="C00000"/>
                </a:solidFill>
              </a:rPr>
              <a:t>Συμμετοχικός σχεδιασμός </a:t>
            </a:r>
            <a:endParaRPr lang="en-GB" dirty="0">
              <a:solidFill>
                <a:srgbClr val="C00000"/>
              </a:solidFill>
            </a:endParaRPr>
          </a:p>
        </p:txBody>
      </p:sp>
      <p:sp>
        <p:nvSpPr>
          <p:cNvPr id="3" name="Content Placeholder 2">
            <a:extLst>
              <a:ext uri="{FF2B5EF4-FFF2-40B4-BE49-F238E27FC236}">
                <a16:creationId xmlns:a16="http://schemas.microsoft.com/office/drawing/2014/main" id="{39FBB4C2-F92F-CE4B-51EF-DB680F6FCA0B}"/>
              </a:ext>
            </a:extLst>
          </p:cNvPr>
          <p:cNvSpPr>
            <a:spLocks noGrp="1"/>
          </p:cNvSpPr>
          <p:nvPr>
            <p:ph idx="1"/>
          </p:nvPr>
        </p:nvSpPr>
        <p:spPr>
          <a:xfrm>
            <a:off x="838200" y="1572706"/>
            <a:ext cx="10515600" cy="4351338"/>
          </a:xfrm>
        </p:spPr>
        <p:txBody>
          <a:bodyPr>
            <a:noAutofit/>
          </a:bodyPr>
          <a:lstStyle/>
          <a:p>
            <a:pPr>
              <a:lnSpc>
                <a:spcPct val="200000"/>
              </a:lnSpc>
            </a:pPr>
            <a:r>
              <a:rPr lang="el-GR" u="sng" dirty="0">
                <a:solidFill>
                  <a:srgbClr val="C00000"/>
                </a:solidFill>
              </a:rPr>
              <a:t>ένα είδος σχεδιαστικής διαδικασίας με κέντρο τον χρήστη</a:t>
            </a:r>
            <a:r>
              <a:rPr lang="el-GR" dirty="0">
                <a:solidFill>
                  <a:srgbClr val="C00000"/>
                </a:solidFill>
              </a:rPr>
              <a:t>, κατά την οποία αυτός εμπλέκεται  ως συνεργάτης των σχεδιαστών </a:t>
            </a:r>
            <a:r>
              <a:rPr lang="el-GR" dirty="0" err="1">
                <a:solidFill>
                  <a:srgbClr val="C00000"/>
                </a:solidFill>
              </a:rPr>
              <a:t>καθόλη</a:t>
            </a:r>
            <a:r>
              <a:rPr lang="el-GR" dirty="0">
                <a:solidFill>
                  <a:srgbClr val="C00000"/>
                </a:solidFill>
              </a:rPr>
              <a:t> τη διάρκεια και σε όλα τα στάδια του σχεδιασμού, με αποτέλεσμα η εμπλοκή του να επηρεάζει τον τελικά παραγόμενο χώρο (</a:t>
            </a:r>
            <a:r>
              <a:rPr lang="el-GR" dirty="0" err="1">
                <a:solidFill>
                  <a:srgbClr val="C00000"/>
                </a:solidFill>
              </a:rPr>
              <a:t>Ακτσελή</a:t>
            </a:r>
            <a:r>
              <a:rPr lang="el-GR" dirty="0">
                <a:solidFill>
                  <a:srgbClr val="C00000"/>
                </a:solidFill>
              </a:rPr>
              <a:t>, 2013: 14).</a:t>
            </a:r>
          </a:p>
          <a:p>
            <a:pPr>
              <a:lnSpc>
                <a:spcPct val="200000"/>
              </a:lnSpc>
              <a:spcBef>
                <a:spcPts val="0"/>
              </a:spcBef>
              <a:buNone/>
            </a:pPr>
            <a:endParaRPr lang="el-GR" dirty="0">
              <a:solidFill>
                <a:srgbClr val="C00000"/>
              </a:solidFill>
            </a:endParaRPr>
          </a:p>
          <a:p>
            <a:pPr>
              <a:lnSpc>
                <a:spcPct val="200000"/>
              </a:lnSpc>
              <a:spcBef>
                <a:spcPts val="0"/>
              </a:spcBef>
            </a:pPr>
            <a:endParaRPr lang="el-GR" dirty="0">
              <a:solidFill>
                <a:srgbClr val="C00000"/>
              </a:solidFill>
            </a:endParaRPr>
          </a:p>
          <a:p>
            <a:pPr>
              <a:lnSpc>
                <a:spcPct val="200000"/>
              </a:lnSpc>
              <a:spcBef>
                <a:spcPts val="0"/>
              </a:spcBef>
            </a:pPr>
            <a:endParaRPr lang="el-GR" dirty="0">
              <a:solidFill>
                <a:srgbClr val="C00000"/>
              </a:solidFill>
            </a:endParaRPr>
          </a:p>
          <a:p>
            <a:pPr>
              <a:lnSpc>
                <a:spcPct val="200000"/>
              </a:lnSpc>
              <a:spcBef>
                <a:spcPts val="0"/>
              </a:spcBef>
            </a:pPr>
            <a:endParaRPr lang="en-US" dirty="0">
              <a:solidFill>
                <a:srgbClr val="C00000"/>
              </a:solidFill>
            </a:endParaRPr>
          </a:p>
        </p:txBody>
      </p:sp>
    </p:spTree>
    <p:extLst>
      <p:ext uri="{BB962C8B-B14F-4D97-AF65-F5344CB8AC3E}">
        <p14:creationId xmlns:p14="http://schemas.microsoft.com/office/powerpoint/2010/main" val="4228240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A5E60D2-DCA9-5D76-1155-292C9A43F8A8}"/>
              </a:ext>
            </a:extLst>
          </p:cNvPr>
          <p:cNvSpPr>
            <a:spLocks noGrp="1"/>
          </p:cNvSpPr>
          <p:nvPr>
            <p:ph type="title"/>
          </p:nvPr>
        </p:nvSpPr>
        <p:spPr/>
        <p:txBody>
          <a:bodyPr/>
          <a:lstStyle/>
          <a:p>
            <a:r>
              <a:rPr lang="el-GR" dirty="0">
                <a:solidFill>
                  <a:srgbClr val="C00000"/>
                </a:solidFill>
              </a:rPr>
              <a:t>Συμμετοχικός σχεδιασμός </a:t>
            </a:r>
          </a:p>
        </p:txBody>
      </p:sp>
      <p:sp>
        <p:nvSpPr>
          <p:cNvPr id="3" name="Θέση περιεχομένου 2">
            <a:extLst>
              <a:ext uri="{FF2B5EF4-FFF2-40B4-BE49-F238E27FC236}">
                <a16:creationId xmlns:a16="http://schemas.microsoft.com/office/drawing/2014/main" id="{73497582-9C95-A6AF-3CD5-3C97726286CE}"/>
              </a:ext>
            </a:extLst>
          </p:cNvPr>
          <p:cNvSpPr>
            <a:spLocks noGrp="1"/>
          </p:cNvSpPr>
          <p:nvPr>
            <p:ph idx="1"/>
          </p:nvPr>
        </p:nvSpPr>
        <p:spPr/>
        <p:txBody>
          <a:bodyPr>
            <a:normAutofit fontScale="92500" lnSpcReduction="10000"/>
          </a:bodyPr>
          <a:lstStyle/>
          <a:p>
            <a:endParaRPr lang="el-GR" dirty="0"/>
          </a:p>
          <a:p>
            <a:pPr>
              <a:lnSpc>
                <a:spcPct val="200000"/>
              </a:lnSpc>
            </a:pPr>
            <a:r>
              <a:rPr lang="el-GR" u="sng" dirty="0">
                <a:solidFill>
                  <a:srgbClr val="C00000"/>
                </a:solidFill>
              </a:rPr>
              <a:t>ένα εργαλείο για τη διαμόρφωση των δημόσιων χώρων </a:t>
            </a:r>
            <a:r>
              <a:rPr lang="el-GR" dirty="0">
                <a:solidFill>
                  <a:srgbClr val="C00000"/>
                </a:solidFill>
              </a:rPr>
              <a:t>– συνθηκών εργασίας, διαβίωσης, σχεδιασμού προϊόντων, έργων τέχνης, λογισμικού κ.α. – με την άμεση εμπλοκή των πολιτών σε όλα τα στάδια της διαδικασίας σχεδιασμού αλλά και στις αποφάσεις για τη μετέπειτα χρήση του. </a:t>
            </a:r>
          </a:p>
        </p:txBody>
      </p:sp>
    </p:spTree>
    <p:extLst>
      <p:ext uri="{BB962C8B-B14F-4D97-AF65-F5344CB8AC3E}">
        <p14:creationId xmlns:p14="http://schemas.microsoft.com/office/powerpoint/2010/main" val="3331515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20B1-FBB7-F8F3-B1CB-2C5829D4F7DE}"/>
              </a:ext>
            </a:extLst>
          </p:cNvPr>
          <p:cNvSpPr>
            <a:spLocks noGrp="1"/>
          </p:cNvSpPr>
          <p:nvPr>
            <p:ph type="title"/>
          </p:nvPr>
        </p:nvSpPr>
        <p:spPr/>
        <p:txBody>
          <a:bodyPr/>
          <a:lstStyle/>
          <a:p>
            <a:r>
              <a:rPr lang="el-GR" dirty="0">
                <a:solidFill>
                  <a:srgbClr val="C00000"/>
                </a:solidFill>
              </a:rPr>
              <a:t>Συμμετοχικός σχεδιασμός </a:t>
            </a:r>
            <a:endParaRPr lang="en-GB" dirty="0">
              <a:solidFill>
                <a:srgbClr val="C00000"/>
              </a:solidFill>
            </a:endParaRPr>
          </a:p>
        </p:txBody>
      </p:sp>
      <p:sp>
        <p:nvSpPr>
          <p:cNvPr id="3" name="Content Placeholder 2">
            <a:extLst>
              <a:ext uri="{FF2B5EF4-FFF2-40B4-BE49-F238E27FC236}">
                <a16:creationId xmlns:a16="http://schemas.microsoft.com/office/drawing/2014/main" id="{39FBB4C2-F92F-CE4B-51EF-DB680F6FCA0B}"/>
              </a:ext>
            </a:extLst>
          </p:cNvPr>
          <p:cNvSpPr>
            <a:spLocks noGrp="1"/>
          </p:cNvSpPr>
          <p:nvPr>
            <p:ph idx="1"/>
          </p:nvPr>
        </p:nvSpPr>
        <p:spPr/>
        <p:txBody>
          <a:bodyPr>
            <a:noAutofit/>
          </a:bodyPr>
          <a:lstStyle/>
          <a:p>
            <a:pPr>
              <a:lnSpc>
                <a:spcPct val="200000"/>
              </a:lnSpc>
              <a:spcBef>
                <a:spcPts val="0"/>
              </a:spcBef>
            </a:pPr>
            <a:r>
              <a:rPr lang="el-GR" u="sng" dirty="0">
                <a:solidFill>
                  <a:srgbClr val="C00000"/>
                </a:solidFill>
                <a:sym typeface="Wingdings" pitchFamily="2" charset="2"/>
              </a:rPr>
              <a:t>ένα μέσο </a:t>
            </a:r>
            <a:r>
              <a:rPr lang="el-GR" dirty="0">
                <a:solidFill>
                  <a:srgbClr val="C00000"/>
                </a:solidFill>
                <a:sym typeface="Wingdings" pitchFamily="2" charset="2"/>
              </a:rPr>
              <a:t>για να παραμένει ο δημόσιος χώρος της πόλης ένας ζωντανός οργανισμός  που θα λειτουργεί ως πεδίο για να αναπτυχθεί η διαφορετικότητα και η κοινωνική αλληλεπίδραση.</a:t>
            </a:r>
            <a:endParaRPr lang="el-GR" dirty="0">
              <a:solidFill>
                <a:srgbClr val="C00000"/>
              </a:solidFill>
            </a:endParaRPr>
          </a:p>
          <a:p>
            <a:pPr>
              <a:lnSpc>
                <a:spcPct val="200000"/>
              </a:lnSpc>
              <a:spcBef>
                <a:spcPts val="0"/>
              </a:spcBef>
            </a:pPr>
            <a:endParaRPr lang="el-GR" dirty="0">
              <a:solidFill>
                <a:srgbClr val="C00000"/>
              </a:solidFill>
            </a:endParaRPr>
          </a:p>
          <a:p>
            <a:pPr>
              <a:lnSpc>
                <a:spcPct val="200000"/>
              </a:lnSpc>
              <a:spcBef>
                <a:spcPts val="0"/>
              </a:spcBef>
            </a:pPr>
            <a:endParaRPr lang="en-US" dirty="0">
              <a:solidFill>
                <a:srgbClr val="C00000"/>
              </a:solidFill>
            </a:endParaRPr>
          </a:p>
        </p:txBody>
      </p:sp>
    </p:spTree>
    <p:extLst>
      <p:ext uri="{BB962C8B-B14F-4D97-AF65-F5344CB8AC3E}">
        <p14:creationId xmlns:p14="http://schemas.microsoft.com/office/powerpoint/2010/main" val="4117371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2DA41749-EE22-33A1-83E1-6AA5987E4D75}"/>
              </a:ext>
            </a:extLst>
          </p:cNvPr>
          <p:cNvPicPr>
            <a:picLocks noGrp="1" noChangeAspect="1"/>
          </p:cNvPicPr>
          <p:nvPr>
            <p:ph idx="1"/>
          </p:nvPr>
        </p:nvPicPr>
        <p:blipFill rotWithShape="1">
          <a:blip r:embed="rId2"/>
          <a:srcRect l="11938" t="18631" r="27148" b="13687"/>
          <a:stretch/>
        </p:blipFill>
        <p:spPr>
          <a:xfrm>
            <a:off x="4963886" y="0"/>
            <a:ext cx="7228113" cy="6994566"/>
          </a:xfrm>
        </p:spPr>
      </p:pic>
      <p:sp>
        <p:nvSpPr>
          <p:cNvPr id="8" name="TextBox 7">
            <a:extLst>
              <a:ext uri="{FF2B5EF4-FFF2-40B4-BE49-F238E27FC236}">
                <a16:creationId xmlns:a16="http://schemas.microsoft.com/office/drawing/2014/main" id="{C00E95CD-1E70-5286-3EE1-B7262D92252D}"/>
              </a:ext>
            </a:extLst>
          </p:cNvPr>
          <p:cNvSpPr txBox="1"/>
          <p:nvPr/>
        </p:nvSpPr>
        <p:spPr>
          <a:xfrm>
            <a:off x="377042" y="2984113"/>
            <a:ext cx="6071259" cy="1924245"/>
          </a:xfrm>
          <a:prstGeom prst="rect">
            <a:avLst/>
          </a:prstGeom>
          <a:noFill/>
        </p:spPr>
        <p:txBody>
          <a:bodyPr wrap="square">
            <a:spAutoFit/>
          </a:bodyPr>
          <a:lstStyle/>
          <a:p>
            <a:pPr>
              <a:lnSpc>
                <a:spcPct val="200000"/>
              </a:lnSpc>
            </a:pPr>
            <a:r>
              <a:rPr lang="el-GR" sz="3200" dirty="0">
                <a:solidFill>
                  <a:srgbClr val="C00000"/>
                </a:solidFill>
              </a:rPr>
              <a:t>ας συνεχίσουμε με </a:t>
            </a:r>
            <a:br>
              <a:rPr lang="el-GR" sz="3200" dirty="0">
                <a:solidFill>
                  <a:srgbClr val="C00000"/>
                </a:solidFill>
              </a:rPr>
            </a:br>
            <a:r>
              <a:rPr lang="el-GR" sz="3200" dirty="0">
                <a:solidFill>
                  <a:srgbClr val="C00000"/>
                </a:solidFill>
              </a:rPr>
              <a:t>μια ιστορία</a:t>
            </a:r>
          </a:p>
        </p:txBody>
      </p:sp>
    </p:spTree>
    <p:extLst>
      <p:ext uri="{BB962C8B-B14F-4D97-AF65-F5344CB8AC3E}">
        <p14:creationId xmlns:p14="http://schemas.microsoft.com/office/powerpoint/2010/main" val="557728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20B1-FBB7-F8F3-B1CB-2C5829D4F7DE}"/>
              </a:ext>
            </a:extLst>
          </p:cNvPr>
          <p:cNvSpPr>
            <a:spLocks noGrp="1"/>
          </p:cNvSpPr>
          <p:nvPr>
            <p:ph type="title"/>
          </p:nvPr>
        </p:nvSpPr>
        <p:spPr/>
        <p:txBody>
          <a:bodyPr/>
          <a:lstStyle/>
          <a:p>
            <a:r>
              <a:rPr lang="el-GR" dirty="0">
                <a:solidFill>
                  <a:srgbClr val="C00000"/>
                </a:solidFill>
              </a:rPr>
              <a:t>Συμμετοχικός σχεδιασμός </a:t>
            </a:r>
            <a:endParaRPr lang="en-GB" dirty="0">
              <a:solidFill>
                <a:srgbClr val="C00000"/>
              </a:solidFill>
            </a:endParaRPr>
          </a:p>
        </p:txBody>
      </p:sp>
      <p:sp>
        <p:nvSpPr>
          <p:cNvPr id="3" name="Content Placeholder 2">
            <a:extLst>
              <a:ext uri="{FF2B5EF4-FFF2-40B4-BE49-F238E27FC236}">
                <a16:creationId xmlns:a16="http://schemas.microsoft.com/office/drawing/2014/main" id="{39FBB4C2-F92F-CE4B-51EF-DB680F6FCA0B}"/>
              </a:ext>
            </a:extLst>
          </p:cNvPr>
          <p:cNvSpPr>
            <a:spLocks noGrp="1"/>
          </p:cNvSpPr>
          <p:nvPr>
            <p:ph idx="1"/>
          </p:nvPr>
        </p:nvSpPr>
        <p:spPr/>
        <p:txBody>
          <a:bodyPr>
            <a:noAutofit/>
          </a:bodyPr>
          <a:lstStyle/>
          <a:p>
            <a:pPr>
              <a:lnSpc>
                <a:spcPct val="200000"/>
              </a:lnSpc>
            </a:pPr>
            <a:endParaRPr lang="el-GR" dirty="0">
              <a:solidFill>
                <a:srgbClr val="C00000"/>
              </a:solidFill>
            </a:endParaRPr>
          </a:p>
          <a:p>
            <a:pPr>
              <a:lnSpc>
                <a:spcPct val="200000"/>
              </a:lnSpc>
            </a:pPr>
            <a:r>
              <a:rPr lang="el-GR" dirty="0">
                <a:solidFill>
                  <a:srgbClr val="C00000"/>
                </a:solidFill>
              </a:rPr>
              <a:t>Γιατί μας ενδιαφέρει η </a:t>
            </a:r>
            <a:r>
              <a:rPr lang="el-GR" u="sng" dirty="0">
                <a:solidFill>
                  <a:srgbClr val="C00000"/>
                </a:solidFill>
              </a:rPr>
              <a:t>“στροφή στη </a:t>
            </a:r>
            <a:r>
              <a:rPr lang="el-GR" u="sng" dirty="0" err="1">
                <a:solidFill>
                  <a:srgbClr val="C00000"/>
                </a:solidFill>
              </a:rPr>
              <a:t>συμμετοχικότητα</a:t>
            </a:r>
            <a:r>
              <a:rPr lang="el-GR" u="sng" dirty="0">
                <a:solidFill>
                  <a:srgbClr val="C00000"/>
                </a:solidFill>
              </a:rPr>
              <a:t>” </a:t>
            </a:r>
            <a:r>
              <a:rPr lang="el-GR" dirty="0">
                <a:solidFill>
                  <a:srgbClr val="C00000"/>
                </a:solidFill>
              </a:rPr>
              <a:t>(</a:t>
            </a:r>
            <a:r>
              <a:rPr lang="el-GR" dirty="0" err="1">
                <a:solidFill>
                  <a:srgbClr val="C00000"/>
                </a:solidFill>
              </a:rPr>
              <a:t>participatory</a:t>
            </a:r>
            <a:r>
              <a:rPr lang="el-GR" dirty="0">
                <a:solidFill>
                  <a:srgbClr val="C00000"/>
                </a:solidFill>
              </a:rPr>
              <a:t> </a:t>
            </a:r>
            <a:r>
              <a:rPr lang="el-GR" dirty="0" err="1">
                <a:solidFill>
                  <a:srgbClr val="C00000"/>
                </a:solidFill>
              </a:rPr>
              <a:t>turn</a:t>
            </a:r>
            <a:r>
              <a:rPr lang="el-GR" dirty="0">
                <a:solidFill>
                  <a:srgbClr val="C00000"/>
                </a:solidFill>
              </a:rPr>
              <a:t>) </a:t>
            </a:r>
          </a:p>
          <a:p>
            <a:pPr>
              <a:lnSpc>
                <a:spcPct val="200000"/>
              </a:lnSpc>
              <a:spcBef>
                <a:spcPts val="0"/>
              </a:spcBef>
            </a:pPr>
            <a:endParaRPr lang="el-GR" dirty="0">
              <a:solidFill>
                <a:srgbClr val="C00000"/>
              </a:solidFill>
            </a:endParaRPr>
          </a:p>
          <a:p>
            <a:pPr>
              <a:lnSpc>
                <a:spcPct val="200000"/>
              </a:lnSpc>
              <a:spcBef>
                <a:spcPts val="0"/>
              </a:spcBef>
            </a:pPr>
            <a:endParaRPr lang="en-US" dirty="0">
              <a:solidFill>
                <a:srgbClr val="C00000"/>
              </a:solidFill>
            </a:endParaRPr>
          </a:p>
        </p:txBody>
      </p:sp>
    </p:spTree>
    <p:extLst>
      <p:ext uri="{BB962C8B-B14F-4D97-AF65-F5344CB8AC3E}">
        <p14:creationId xmlns:p14="http://schemas.microsoft.com/office/powerpoint/2010/main" val="1782708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20B1-FBB7-F8F3-B1CB-2C5829D4F7DE}"/>
              </a:ext>
            </a:extLst>
          </p:cNvPr>
          <p:cNvSpPr>
            <a:spLocks noGrp="1"/>
          </p:cNvSpPr>
          <p:nvPr>
            <p:ph type="title"/>
          </p:nvPr>
        </p:nvSpPr>
        <p:spPr/>
        <p:txBody>
          <a:bodyPr/>
          <a:lstStyle/>
          <a:p>
            <a:r>
              <a:rPr lang="el-GR" dirty="0">
                <a:solidFill>
                  <a:srgbClr val="C00000"/>
                </a:solidFill>
              </a:rPr>
              <a:t>Συμμετοχικός σχεδιασμός </a:t>
            </a:r>
            <a:endParaRPr lang="en-GB" dirty="0">
              <a:solidFill>
                <a:srgbClr val="C00000"/>
              </a:solidFill>
            </a:endParaRPr>
          </a:p>
        </p:txBody>
      </p:sp>
      <p:sp>
        <p:nvSpPr>
          <p:cNvPr id="3" name="Content Placeholder 2">
            <a:extLst>
              <a:ext uri="{FF2B5EF4-FFF2-40B4-BE49-F238E27FC236}">
                <a16:creationId xmlns:a16="http://schemas.microsoft.com/office/drawing/2014/main" id="{39FBB4C2-F92F-CE4B-51EF-DB680F6FCA0B}"/>
              </a:ext>
            </a:extLst>
          </p:cNvPr>
          <p:cNvSpPr>
            <a:spLocks noGrp="1"/>
          </p:cNvSpPr>
          <p:nvPr>
            <p:ph idx="1"/>
          </p:nvPr>
        </p:nvSpPr>
        <p:spPr/>
        <p:txBody>
          <a:bodyPr>
            <a:noAutofit/>
          </a:bodyPr>
          <a:lstStyle/>
          <a:p>
            <a:pPr>
              <a:lnSpc>
                <a:spcPct val="200000"/>
              </a:lnSpc>
            </a:pPr>
            <a:r>
              <a:rPr lang="el-GR" dirty="0">
                <a:solidFill>
                  <a:srgbClr val="C00000"/>
                </a:solidFill>
              </a:rPr>
              <a:t>Την τελευταία δεκαετία παρατηρείται μια στροφή προς διαδικασίες λήψης αποφάσεων πιο δημοκρατικές, πιο συμμετοχικές έξω από τα συγκεντρωτικά θεσμικά μοντέλα. </a:t>
            </a:r>
          </a:p>
          <a:p>
            <a:pPr>
              <a:lnSpc>
                <a:spcPct val="200000"/>
              </a:lnSpc>
              <a:spcBef>
                <a:spcPts val="0"/>
              </a:spcBef>
              <a:buNone/>
            </a:pPr>
            <a:endParaRPr lang="el-GR" dirty="0">
              <a:solidFill>
                <a:srgbClr val="C00000"/>
              </a:solidFill>
            </a:endParaRPr>
          </a:p>
          <a:p>
            <a:pPr>
              <a:lnSpc>
                <a:spcPct val="200000"/>
              </a:lnSpc>
              <a:spcBef>
                <a:spcPts val="0"/>
              </a:spcBef>
            </a:pPr>
            <a:endParaRPr lang="el-GR" dirty="0">
              <a:solidFill>
                <a:srgbClr val="C00000"/>
              </a:solidFill>
            </a:endParaRPr>
          </a:p>
          <a:p>
            <a:pPr>
              <a:lnSpc>
                <a:spcPct val="200000"/>
              </a:lnSpc>
              <a:spcBef>
                <a:spcPts val="0"/>
              </a:spcBef>
            </a:pPr>
            <a:endParaRPr lang="en-US" dirty="0">
              <a:solidFill>
                <a:srgbClr val="C00000"/>
              </a:solidFill>
            </a:endParaRPr>
          </a:p>
        </p:txBody>
      </p:sp>
    </p:spTree>
    <p:extLst>
      <p:ext uri="{BB962C8B-B14F-4D97-AF65-F5344CB8AC3E}">
        <p14:creationId xmlns:p14="http://schemas.microsoft.com/office/powerpoint/2010/main" val="627200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20B1-FBB7-F8F3-B1CB-2C5829D4F7DE}"/>
              </a:ext>
            </a:extLst>
          </p:cNvPr>
          <p:cNvSpPr>
            <a:spLocks noGrp="1"/>
          </p:cNvSpPr>
          <p:nvPr>
            <p:ph type="title"/>
          </p:nvPr>
        </p:nvSpPr>
        <p:spPr/>
        <p:txBody>
          <a:bodyPr/>
          <a:lstStyle/>
          <a:p>
            <a:r>
              <a:rPr lang="el-GR" dirty="0">
                <a:solidFill>
                  <a:srgbClr val="C00000"/>
                </a:solidFill>
              </a:rPr>
              <a:t>Συμμετοχικός σχεδιασμός </a:t>
            </a:r>
            <a:endParaRPr lang="en-GB" dirty="0">
              <a:solidFill>
                <a:srgbClr val="C00000"/>
              </a:solidFill>
            </a:endParaRPr>
          </a:p>
        </p:txBody>
      </p:sp>
      <p:sp>
        <p:nvSpPr>
          <p:cNvPr id="3" name="Content Placeholder 2">
            <a:extLst>
              <a:ext uri="{FF2B5EF4-FFF2-40B4-BE49-F238E27FC236}">
                <a16:creationId xmlns:a16="http://schemas.microsoft.com/office/drawing/2014/main" id="{39FBB4C2-F92F-CE4B-51EF-DB680F6FCA0B}"/>
              </a:ext>
            </a:extLst>
          </p:cNvPr>
          <p:cNvSpPr>
            <a:spLocks noGrp="1"/>
          </p:cNvSpPr>
          <p:nvPr>
            <p:ph idx="1"/>
          </p:nvPr>
        </p:nvSpPr>
        <p:spPr/>
        <p:txBody>
          <a:bodyPr>
            <a:noAutofit/>
          </a:bodyPr>
          <a:lstStyle/>
          <a:p>
            <a:pPr>
              <a:lnSpc>
                <a:spcPct val="200000"/>
              </a:lnSpc>
            </a:pPr>
            <a:endParaRPr lang="el-GR" dirty="0">
              <a:solidFill>
                <a:srgbClr val="C00000"/>
              </a:solidFill>
            </a:endParaRPr>
          </a:p>
          <a:p>
            <a:pPr algn="ctr">
              <a:lnSpc>
                <a:spcPct val="200000"/>
              </a:lnSpc>
              <a:buNone/>
            </a:pPr>
            <a:r>
              <a:rPr lang="el-GR" dirty="0">
                <a:solidFill>
                  <a:srgbClr val="C00000"/>
                </a:solidFill>
              </a:rPr>
              <a:t>εμπλοκή - </a:t>
            </a:r>
            <a:r>
              <a:rPr lang="el-GR" dirty="0" err="1">
                <a:solidFill>
                  <a:srgbClr val="C00000"/>
                </a:solidFill>
              </a:rPr>
              <a:t>συνδιαμόρφωση</a:t>
            </a:r>
            <a:r>
              <a:rPr lang="el-GR" dirty="0">
                <a:solidFill>
                  <a:srgbClr val="C00000"/>
                </a:solidFill>
              </a:rPr>
              <a:t> – συναίνεση – συμμόρφωση</a:t>
            </a:r>
          </a:p>
          <a:p>
            <a:pPr algn="ctr">
              <a:lnSpc>
                <a:spcPct val="200000"/>
              </a:lnSpc>
              <a:buNone/>
            </a:pPr>
            <a:r>
              <a:rPr lang="el-GR" dirty="0">
                <a:solidFill>
                  <a:srgbClr val="C00000"/>
                </a:solidFill>
              </a:rPr>
              <a:t> </a:t>
            </a:r>
          </a:p>
          <a:p>
            <a:pPr>
              <a:lnSpc>
                <a:spcPct val="200000"/>
              </a:lnSpc>
              <a:spcBef>
                <a:spcPts val="0"/>
              </a:spcBef>
              <a:buNone/>
            </a:pPr>
            <a:endParaRPr lang="el-GR" dirty="0">
              <a:solidFill>
                <a:srgbClr val="C00000"/>
              </a:solidFill>
            </a:endParaRPr>
          </a:p>
          <a:p>
            <a:pPr>
              <a:lnSpc>
                <a:spcPct val="200000"/>
              </a:lnSpc>
              <a:spcBef>
                <a:spcPts val="0"/>
              </a:spcBef>
            </a:pPr>
            <a:endParaRPr lang="el-GR" dirty="0">
              <a:solidFill>
                <a:srgbClr val="C00000"/>
              </a:solidFill>
            </a:endParaRPr>
          </a:p>
          <a:p>
            <a:pPr>
              <a:lnSpc>
                <a:spcPct val="200000"/>
              </a:lnSpc>
              <a:spcBef>
                <a:spcPts val="0"/>
              </a:spcBef>
            </a:pPr>
            <a:endParaRPr lang="en-US" dirty="0">
              <a:solidFill>
                <a:srgbClr val="C00000"/>
              </a:solidFill>
            </a:endParaRPr>
          </a:p>
        </p:txBody>
      </p:sp>
    </p:spTree>
    <p:extLst>
      <p:ext uri="{BB962C8B-B14F-4D97-AF65-F5344CB8AC3E}">
        <p14:creationId xmlns:p14="http://schemas.microsoft.com/office/powerpoint/2010/main" val="4077301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26CA9A30-82BB-DA54-BABE-36BCEDCC7853}"/>
              </a:ext>
            </a:extLst>
          </p:cNvPr>
          <p:cNvSpPr>
            <a:spLocks noGrp="1"/>
          </p:cNvSpPr>
          <p:nvPr>
            <p:ph idx="1"/>
          </p:nvPr>
        </p:nvSpPr>
        <p:spPr/>
        <p:txBody>
          <a:bodyPr>
            <a:normAutofit/>
          </a:bodyPr>
          <a:lstStyle/>
          <a:p>
            <a:pPr marL="0" indent="0">
              <a:buNone/>
            </a:pPr>
            <a:endParaRPr lang="el-GR" dirty="0"/>
          </a:p>
          <a:p>
            <a:pPr>
              <a:lnSpc>
                <a:spcPct val="200000"/>
              </a:lnSpc>
            </a:pPr>
            <a:r>
              <a:rPr lang="el-GR" dirty="0">
                <a:solidFill>
                  <a:srgbClr val="C00000"/>
                </a:solidFill>
              </a:rPr>
              <a:t>Συμμετοχικός σχεδιασμός, ως μια «δημοκρατική διαδικασία διαρκούς μάθησης, όπου οι συμμετέχοντες αποκτούν γνώση για τον εαυτό τους, αλλά και τις αξίες και τις απόψεις των άλλων συμμετεχόντων» (</a:t>
            </a:r>
            <a:r>
              <a:rPr lang="el-GR" dirty="0" err="1">
                <a:solidFill>
                  <a:srgbClr val="C00000"/>
                </a:solidFill>
              </a:rPr>
              <a:t>Γιαουτζή</a:t>
            </a:r>
            <a:r>
              <a:rPr lang="el-GR" dirty="0">
                <a:solidFill>
                  <a:srgbClr val="C00000"/>
                </a:solidFill>
              </a:rPr>
              <a:t> και </a:t>
            </a:r>
            <a:r>
              <a:rPr lang="el-GR" dirty="0" err="1">
                <a:solidFill>
                  <a:srgbClr val="C00000"/>
                </a:solidFill>
              </a:rPr>
              <a:t>Στρατηγέα</a:t>
            </a:r>
            <a:r>
              <a:rPr lang="el-GR" dirty="0">
                <a:solidFill>
                  <a:srgbClr val="C00000"/>
                </a:solidFill>
              </a:rPr>
              <a:t>, 2011).</a:t>
            </a:r>
          </a:p>
        </p:txBody>
      </p:sp>
      <p:sp>
        <p:nvSpPr>
          <p:cNvPr id="4" name="Title 1">
            <a:extLst>
              <a:ext uri="{FF2B5EF4-FFF2-40B4-BE49-F238E27FC236}">
                <a16:creationId xmlns:a16="http://schemas.microsoft.com/office/drawing/2014/main" id="{0F1920B1-FBB7-F8F3-B1CB-2C5829D4F7DE}"/>
              </a:ext>
            </a:extLst>
          </p:cNvPr>
          <p:cNvSpPr>
            <a:spLocks noGrp="1"/>
          </p:cNvSpPr>
          <p:nvPr>
            <p:ph type="title"/>
          </p:nvPr>
        </p:nvSpPr>
        <p:spPr>
          <a:xfrm>
            <a:off x="838200" y="365125"/>
            <a:ext cx="10515600" cy="1325563"/>
          </a:xfrm>
        </p:spPr>
        <p:txBody>
          <a:bodyPr/>
          <a:lstStyle/>
          <a:p>
            <a:r>
              <a:rPr lang="el-GR" dirty="0">
                <a:solidFill>
                  <a:srgbClr val="C00000"/>
                </a:solidFill>
              </a:rPr>
              <a:t>Συμμετοχικός σχεδιασμός </a:t>
            </a:r>
            <a:endParaRPr lang="en-GB" dirty="0">
              <a:solidFill>
                <a:srgbClr val="C00000"/>
              </a:solidFill>
            </a:endParaRPr>
          </a:p>
        </p:txBody>
      </p:sp>
    </p:spTree>
    <p:extLst>
      <p:ext uri="{BB962C8B-B14F-4D97-AF65-F5344CB8AC3E}">
        <p14:creationId xmlns:p14="http://schemas.microsoft.com/office/powerpoint/2010/main" val="3456490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20B1-FBB7-F8F3-B1CB-2C5829D4F7DE}"/>
              </a:ext>
            </a:extLst>
          </p:cNvPr>
          <p:cNvSpPr>
            <a:spLocks noGrp="1"/>
          </p:cNvSpPr>
          <p:nvPr>
            <p:ph type="title"/>
          </p:nvPr>
        </p:nvSpPr>
        <p:spPr/>
        <p:txBody>
          <a:bodyPr/>
          <a:lstStyle/>
          <a:p>
            <a:r>
              <a:rPr lang="el-GR" dirty="0">
                <a:solidFill>
                  <a:srgbClr val="C00000"/>
                </a:solidFill>
              </a:rPr>
              <a:t>Ιστορικά στοιχεία </a:t>
            </a:r>
            <a:endParaRPr lang="en-GB" dirty="0">
              <a:solidFill>
                <a:srgbClr val="C00000"/>
              </a:solidFill>
            </a:endParaRPr>
          </a:p>
        </p:txBody>
      </p:sp>
      <p:sp>
        <p:nvSpPr>
          <p:cNvPr id="3" name="Content Placeholder 2">
            <a:extLst>
              <a:ext uri="{FF2B5EF4-FFF2-40B4-BE49-F238E27FC236}">
                <a16:creationId xmlns:a16="http://schemas.microsoft.com/office/drawing/2014/main" id="{39FBB4C2-F92F-CE4B-51EF-DB680F6FCA0B}"/>
              </a:ext>
            </a:extLst>
          </p:cNvPr>
          <p:cNvSpPr>
            <a:spLocks noGrp="1"/>
          </p:cNvSpPr>
          <p:nvPr>
            <p:ph idx="1"/>
          </p:nvPr>
        </p:nvSpPr>
        <p:spPr/>
        <p:txBody>
          <a:bodyPr>
            <a:noAutofit/>
          </a:bodyPr>
          <a:lstStyle/>
          <a:p>
            <a:pPr>
              <a:lnSpc>
                <a:spcPct val="200000"/>
              </a:lnSpc>
            </a:pPr>
            <a:r>
              <a:rPr lang="el-GR" dirty="0">
                <a:solidFill>
                  <a:srgbClr val="C00000"/>
                </a:solidFill>
              </a:rPr>
              <a:t>Στην αρχιτεκτονική, τον αστικό σχεδιασμό και την πολεοδομία ο συμμετοχικός σχεδιασμός (</a:t>
            </a:r>
            <a:r>
              <a:rPr lang="el-GR" dirty="0" err="1">
                <a:solidFill>
                  <a:srgbClr val="C00000"/>
                </a:solidFill>
              </a:rPr>
              <a:t>participatory</a:t>
            </a:r>
            <a:r>
              <a:rPr lang="el-GR" dirty="0">
                <a:solidFill>
                  <a:srgbClr val="C00000"/>
                </a:solidFill>
              </a:rPr>
              <a:t>  </a:t>
            </a:r>
            <a:r>
              <a:rPr lang="el-GR" dirty="0" err="1">
                <a:solidFill>
                  <a:srgbClr val="C00000"/>
                </a:solidFill>
              </a:rPr>
              <a:t>design</a:t>
            </a:r>
            <a:r>
              <a:rPr lang="el-GR" dirty="0">
                <a:solidFill>
                  <a:srgbClr val="C00000"/>
                </a:solidFill>
              </a:rPr>
              <a:t>) έχει τις ρίζες του στην δεκαετία του 1960, όπου συνδέθηκε και με κινήσεις πολιτών που διεκδικούσαν διαφάνεια και μεγαλύτερη συμμετοχή στο τρόπο λήψης αποφάσεων σχετικά με το δημόσιο χώρο και την πόλη</a:t>
            </a:r>
            <a:r>
              <a:rPr lang="el-GR" dirty="0"/>
              <a:t>. </a:t>
            </a:r>
            <a:endParaRPr lang="el-GR" dirty="0">
              <a:solidFill>
                <a:srgbClr val="C00000"/>
              </a:solidFill>
            </a:endParaRPr>
          </a:p>
          <a:p>
            <a:pPr>
              <a:lnSpc>
                <a:spcPct val="200000"/>
              </a:lnSpc>
              <a:spcBef>
                <a:spcPts val="0"/>
              </a:spcBef>
            </a:pPr>
            <a:endParaRPr lang="el-GR" dirty="0">
              <a:solidFill>
                <a:srgbClr val="C00000"/>
              </a:solidFill>
            </a:endParaRPr>
          </a:p>
          <a:p>
            <a:pPr>
              <a:lnSpc>
                <a:spcPct val="200000"/>
              </a:lnSpc>
              <a:spcBef>
                <a:spcPts val="0"/>
              </a:spcBef>
            </a:pPr>
            <a:endParaRPr lang="el-GR" dirty="0">
              <a:solidFill>
                <a:srgbClr val="C00000"/>
              </a:solidFill>
            </a:endParaRPr>
          </a:p>
          <a:p>
            <a:pPr>
              <a:lnSpc>
                <a:spcPct val="200000"/>
              </a:lnSpc>
              <a:spcBef>
                <a:spcPts val="0"/>
              </a:spcBef>
            </a:pPr>
            <a:endParaRPr lang="en-US" dirty="0">
              <a:solidFill>
                <a:srgbClr val="C00000"/>
              </a:solidFill>
            </a:endParaRPr>
          </a:p>
        </p:txBody>
      </p:sp>
    </p:spTree>
    <p:extLst>
      <p:ext uri="{BB962C8B-B14F-4D97-AF65-F5344CB8AC3E}">
        <p14:creationId xmlns:p14="http://schemas.microsoft.com/office/powerpoint/2010/main" val="269716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B83DAC6-97AD-9CE0-261B-43F555B67A72}"/>
              </a:ext>
            </a:extLst>
          </p:cNvPr>
          <p:cNvSpPr>
            <a:spLocks noGrp="1"/>
          </p:cNvSpPr>
          <p:nvPr>
            <p:ph type="title"/>
          </p:nvPr>
        </p:nvSpPr>
        <p:spPr/>
        <p:txBody>
          <a:bodyPr/>
          <a:lstStyle/>
          <a:p>
            <a:r>
              <a:rPr lang="el-GR" dirty="0">
                <a:solidFill>
                  <a:srgbClr val="C00000"/>
                </a:solidFill>
              </a:rPr>
              <a:t>Ιστορικά στοιχεία </a:t>
            </a:r>
          </a:p>
        </p:txBody>
      </p:sp>
      <p:sp>
        <p:nvSpPr>
          <p:cNvPr id="3" name="Θέση περιεχομένου 2">
            <a:extLst>
              <a:ext uri="{FF2B5EF4-FFF2-40B4-BE49-F238E27FC236}">
                <a16:creationId xmlns:a16="http://schemas.microsoft.com/office/drawing/2014/main" id="{C4D41BBC-F1AD-5E82-D3FF-711F45BE1534}"/>
              </a:ext>
            </a:extLst>
          </p:cNvPr>
          <p:cNvSpPr>
            <a:spLocks noGrp="1"/>
          </p:cNvSpPr>
          <p:nvPr>
            <p:ph idx="1"/>
          </p:nvPr>
        </p:nvSpPr>
        <p:spPr/>
        <p:txBody>
          <a:bodyPr/>
          <a:lstStyle/>
          <a:p>
            <a:r>
              <a:rPr lang="el-GR" dirty="0">
                <a:solidFill>
                  <a:srgbClr val="C00000"/>
                </a:solidFill>
              </a:rPr>
              <a:t>Σημαντικές εξελίξεις και προώθηση συμμετοχής του κοινού στη λήψη αποφάσεων ακολουθούν τη δεκαετία του ’70  κυρίως στη Σκανδιναβία.</a:t>
            </a:r>
          </a:p>
          <a:p>
            <a:r>
              <a:rPr lang="el-GR" dirty="0">
                <a:solidFill>
                  <a:srgbClr val="C00000"/>
                </a:solidFill>
              </a:rPr>
              <a:t>Τη δεκαετία του ’80, οι νεοφιλελεύθερες κυβερνήσεις, προωθούν τον ιδιωτικό τομέα με αποτέλεσμα το ζήτημα της συμμετοχής να μείνει στην άκρη και να επικρατήσει μία επιστροφή στις κλασσικές μορφές σχεδιασμού.</a:t>
            </a:r>
          </a:p>
          <a:p>
            <a:r>
              <a:rPr lang="el-GR" dirty="0">
                <a:solidFill>
                  <a:srgbClr val="C00000"/>
                </a:solidFill>
              </a:rPr>
              <a:t>Από τη δεκαετία του ’90 και μετά η συμμετοχή των πολιτών εντάσσεται σιγά σιγά στα κυβερνητικά προγράμματα κυρίως σε Ευρώπη και ΗΠΑ.</a:t>
            </a:r>
          </a:p>
        </p:txBody>
      </p:sp>
    </p:spTree>
    <p:extLst>
      <p:ext uri="{BB962C8B-B14F-4D97-AF65-F5344CB8AC3E}">
        <p14:creationId xmlns:p14="http://schemas.microsoft.com/office/powerpoint/2010/main" val="1922446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F367442-C17E-79DF-F929-1043249F9FC4}"/>
              </a:ext>
            </a:extLst>
          </p:cNvPr>
          <p:cNvSpPr>
            <a:spLocks noGrp="1"/>
          </p:cNvSpPr>
          <p:nvPr>
            <p:ph type="ctrTitle"/>
          </p:nvPr>
        </p:nvSpPr>
        <p:spPr>
          <a:xfrm>
            <a:off x="763978" y="2563106"/>
            <a:ext cx="9144000" cy="1531385"/>
          </a:xfrm>
        </p:spPr>
        <p:txBody>
          <a:bodyPr>
            <a:normAutofit/>
          </a:bodyPr>
          <a:lstStyle/>
          <a:p>
            <a:pPr algn="l"/>
            <a:br>
              <a:rPr lang="el-GR" dirty="0">
                <a:solidFill>
                  <a:srgbClr val="C00000"/>
                </a:solidFill>
              </a:rPr>
            </a:br>
            <a:r>
              <a:rPr lang="el-GR" sz="3100" dirty="0">
                <a:solidFill>
                  <a:srgbClr val="C00000"/>
                </a:solidFill>
                <a:latin typeface="+mn-lt"/>
              </a:rPr>
              <a:t>ας ξεκινήσουμε με μια ιστορία</a:t>
            </a:r>
          </a:p>
        </p:txBody>
      </p:sp>
      <p:sp>
        <p:nvSpPr>
          <p:cNvPr id="4" name="3 - Ορθογώνιο"/>
          <p:cNvSpPr/>
          <p:nvPr/>
        </p:nvSpPr>
        <p:spPr>
          <a:xfrm>
            <a:off x="732817" y="4671988"/>
            <a:ext cx="6096000" cy="646331"/>
          </a:xfrm>
          <a:prstGeom prst="rect">
            <a:avLst/>
          </a:prstGeom>
        </p:spPr>
        <p:txBody>
          <a:bodyPr>
            <a:spAutoFit/>
          </a:bodyPr>
          <a:lstStyle/>
          <a:p>
            <a:r>
              <a:rPr lang="en-US" dirty="0">
                <a:hlinkClick r:id="rId2"/>
              </a:rPr>
              <a:t> https://www.lifo.gr/now/greece/ta-diasima-fotistika-tis-odoy-pittaki-stoy-psyrri-den-yparhoyn-pia-giati-esbisan-kai</a:t>
            </a:r>
            <a:r>
              <a:rPr lang="en-US" dirty="0"/>
              <a:t> </a:t>
            </a:r>
            <a:endParaRPr lang="el-GR" dirty="0"/>
          </a:p>
        </p:txBody>
      </p:sp>
      <p:pic>
        <p:nvPicPr>
          <p:cNvPr id="1026" name="Picture 2"/>
          <p:cNvPicPr>
            <a:picLocks noChangeAspect="1" noChangeArrowheads="1"/>
          </p:cNvPicPr>
          <p:nvPr/>
        </p:nvPicPr>
        <p:blipFill>
          <a:blip r:embed="rId3"/>
          <a:srcRect l="47393" t="17589" r="17101" b="15745"/>
          <a:stretch>
            <a:fillRect/>
          </a:stretch>
        </p:blipFill>
        <p:spPr bwMode="auto">
          <a:xfrm>
            <a:off x="7383294" y="1196502"/>
            <a:ext cx="4328808" cy="4572000"/>
          </a:xfrm>
          <a:prstGeom prst="rect">
            <a:avLst/>
          </a:prstGeom>
          <a:noFill/>
          <a:ln w="9525">
            <a:noFill/>
            <a:miter lim="800000"/>
            <a:headEnd/>
            <a:tailEnd/>
          </a:ln>
          <a:effectLst/>
        </p:spPr>
      </p:pic>
    </p:spTree>
    <p:extLst>
      <p:ext uri="{BB962C8B-B14F-4D97-AF65-F5344CB8AC3E}">
        <p14:creationId xmlns:p14="http://schemas.microsoft.com/office/powerpoint/2010/main" val="1849344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20B1-FBB7-F8F3-B1CB-2C5829D4F7DE}"/>
              </a:ext>
            </a:extLst>
          </p:cNvPr>
          <p:cNvSpPr>
            <a:spLocks noGrp="1"/>
          </p:cNvSpPr>
          <p:nvPr>
            <p:ph type="title"/>
          </p:nvPr>
        </p:nvSpPr>
        <p:spPr/>
        <p:txBody>
          <a:bodyPr/>
          <a:lstStyle/>
          <a:p>
            <a:r>
              <a:rPr lang="en-US" dirty="0">
                <a:solidFill>
                  <a:srgbClr val="C00000"/>
                </a:solidFill>
              </a:rPr>
              <a:t>O</a:t>
            </a:r>
            <a:r>
              <a:rPr lang="el-GR" dirty="0">
                <a:solidFill>
                  <a:srgbClr val="C00000"/>
                </a:solidFill>
              </a:rPr>
              <a:t> τρόπος σχεδιασμού </a:t>
            </a:r>
            <a:endParaRPr lang="en-GB" dirty="0">
              <a:solidFill>
                <a:srgbClr val="C00000"/>
              </a:solidFill>
            </a:endParaRPr>
          </a:p>
        </p:txBody>
      </p:sp>
      <p:sp>
        <p:nvSpPr>
          <p:cNvPr id="3" name="Content Placeholder 2">
            <a:extLst>
              <a:ext uri="{FF2B5EF4-FFF2-40B4-BE49-F238E27FC236}">
                <a16:creationId xmlns:a16="http://schemas.microsoft.com/office/drawing/2014/main" id="{39FBB4C2-F92F-CE4B-51EF-DB680F6FCA0B}"/>
              </a:ext>
            </a:extLst>
          </p:cNvPr>
          <p:cNvSpPr>
            <a:spLocks noGrp="1"/>
          </p:cNvSpPr>
          <p:nvPr>
            <p:ph idx="1"/>
          </p:nvPr>
        </p:nvSpPr>
        <p:spPr>
          <a:xfrm>
            <a:off x="933203" y="1968129"/>
            <a:ext cx="10515600" cy="4351338"/>
          </a:xfrm>
        </p:spPr>
        <p:txBody>
          <a:bodyPr>
            <a:noAutofit/>
          </a:bodyPr>
          <a:lstStyle/>
          <a:p>
            <a:pPr>
              <a:lnSpc>
                <a:spcPct val="200000"/>
              </a:lnSpc>
              <a:spcBef>
                <a:spcPts val="0"/>
              </a:spcBef>
              <a:buNone/>
            </a:pPr>
            <a:r>
              <a:rPr lang="el-GR" dirty="0">
                <a:solidFill>
                  <a:srgbClr val="C00000"/>
                </a:solidFill>
              </a:rPr>
              <a:t>4 στάδια του </a:t>
            </a:r>
            <a:r>
              <a:rPr lang="el-GR" dirty="0" err="1">
                <a:solidFill>
                  <a:srgbClr val="C00000"/>
                </a:solidFill>
              </a:rPr>
              <a:t>Design</a:t>
            </a:r>
            <a:r>
              <a:rPr lang="el-GR" dirty="0">
                <a:solidFill>
                  <a:srgbClr val="C00000"/>
                </a:solidFill>
              </a:rPr>
              <a:t> </a:t>
            </a:r>
            <a:r>
              <a:rPr lang="el-GR" dirty="0" err="1">
                <a:solidFill>
                  <a:srgbClr val="C00000"/>
                </a:solidFill>
              </a:rPr>
              <a:t>Thinking</a:t>
            </a:r>
            <a:r>
              <a:rPr lang="el-GR" dirty="0">
                <a:solidFill>
                  <a:srgbClr val="C00000"/>
                </a:solidFill>
              </a:rPr>
              <a:t>:</a:t>
            </a:r>
          </a:p>
          <a:p>
            <a:r>
              <a:rPr lang="el-GR" dirty="0" err="1">
                <a:solidFill>
                  <a:srgbClr val="C00000"/>
                </a:solidFill>
              </a:rPr>
              <a:t>Ενσυναίσθηση</a:t>
            </a:r>
            <a:r>
              <a:rPr lang="el-GR" dirty="0">
                <a:solidFill>
                  <a:srgbClr val="C00000"/>
                </a:solidFill>
              </a:rPr>
              <a:t> (</a:t>
            </a:r>
            <a:r>
              <a:rPr lang="el-GR" dirty="0" err="1">
                <a:solidFill>
                  <a:srgbClr val="C00000"/>
                </a:solidFill>
              </a:rPr>
              <a:t>empathy</a:t>
            </a:r>
            <a:r>
              <a:rPr lang="el-GR" dirty="0">
                <a:solidFill>
                  <a:srgbClr val="C00000"/>
                </a:solidFill>
              </a:rPr>
              <a:t>): η κατανόηση των πραγματικών αναγκών, η έρευνα, η μελέτη του συστήματος</a:t>
            </a:r>
          </a:p>
          <a:p>
            <a:r>
              <a:rPr lang="el-GR" dirty="0">
                <a:solidFill>
                  <a:srgbClr val="C00000"/>
                </a:solidFill>
              </a:rPr>
              <a:t>Δημιουργία Ιδεών (</a:t>
            </a:r>
            <a:r>
              <a:rPr lang="el-GR" dirty="0" err="1">
                <a:solidFill>
                  <a:srgbClr val="C00000"/>
                </a:solidFill>
              </a:rPr>
              <a:t>ideate</a:t>
            </a:r>
            <a:r>
              <a:rPr lang="el-GR" dirty="0">
                <a:solidFill>
                  <a:srgbClr val="C00000"/>
                </a:solidFill>
              </a:rPr>
              <a:t>): η παραγωγή λύσεων, προτάσεων</a:t>
            </a:r>
          </a:p>
          <a:p>
            <a:r>
              <a:rPr lang="el-GR" dirty="0">
                <a:solidFill>
                  <a:srgbClr val="C00000"/>
                </a:solidFill>
              </a:rPr>
              <a:t>Δημιουργία Πρωτοτύπων (</a:t>
            </a:r>
            <a:r>
              <a:rPr lang="el-GR" dirty="0" err="1">
                <a:solidFill>
                  <a:srgbClr val="C00000"/>
                </a:solidFill>
              </a:rPr>
              <a:t>prototype</a:t>
            </a:r>
            <a:r>
              <a:rPr lang="el-GR" dirty="0">
                <a:solidFill>
                  <a:srgbClr val="C00000"/>
                </a:solidFill>
              </a:rPr>
              <a:t>): η εύκολη και γρήγορη παραγωγή πρωτότυπων λύσεων</a:t>
            </a:r>
          </a:p>
          <a:p>
            <a:r>
              <a:rPr lang="el-GR" dirty="0">
                <a:solidFill>
                  <a:srgbClr val="C00000"/>
                </a:solidFill>
              </a:rPr>
              <a:t>Έλεγχος (</a:t>
            </a:r>
            <a:r>
              <a:rPr lang="el-GR" dirty="0" err="1">
                <a:solidFill>
                  <a:srgbClr val="C00000"/>
                </a:solidFill>
              </a:rPr>
              <a:t>test</a:t>
            </a:r>
            <a:r>
              <a:rPr lang="el-GR" dirty="0">
                <a:solidFill>
                  <a:srgbClr val="C00000"/>
                </a:solidFill>
              </a:rPr>
              <a:t>): η εφαρμογή των λύσεων</a:t>
            </a:r>
          </a:p>
          <a:p>
            <a:pPr marL="0" indent="0">
              <a:lnSpc>
                <a:spcPct val="200000"/>
              </a:lnSpc>
              <a:spcBef>
                <a:spcPts val="0"/>
              </a:spcBef>
              <a:buNone/>
            </a:pPr>
            <a:endParaRPr lang="el-GR" dirty="0">
              <a:solidFill>
                <a:srgbClr val="C00000"/>
              </a:solidFill>
            </a:endParaRPr>
          </a:p>
          <a:p>
            <a:pPr>
              <a:lnSpc>
                <a:spcPct val="200000"/>
              </a:lnSpc>
              <a:spcBef>
                <a:spcPts val="0"/>
              </a:spcBef>
            </a:pPr>
            <a:endParaRPr lang="el-GR" dirty="0">
              <a:solidFill>
                <a:srgbClr val="C00000"/>
              </a:solidFill>
            </a:endParaRPr>
          </a:p>
          <a:p>
            <a:pPr>
              <a:lnSpc>
                <a:spcPct val="200000"/>
              </a:lnSpc>
              <a:spcBef>
                <a:spcPts val="0"/>
              </a:spcBef>
            </a:pPr>
            <a:endParaRPr lang="en-US" dirty="0">
              <a:solidFill>
                <a:srgbClr val="C00000"/>
              </a:solidFill>
            </a:endParaRPr>
          </a:p>
        </p:txBody>
      </p:sp>
    </p:spTree>
    <p:extLst>
      <p:ext uri="{BB962C8B-B14F-4D97-AF65-F5344CB8AC3E}">
        <p14:creationId xmlns:p14="http://schemas.microsoft.com/office/powerpoint/2010/main" val="2644213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20B1-FBB7-F8F3-B1CB-2C5829D4F7DE}"/>
              </a:ext>
            </a:extLst>
          </p:cNvPr>
          <p:cNvSpPr>
            <a:spLocks noGrp="1"/>
          </p:cNvSpPr>
          <p:nvPr>
            <p:ph type="title"/>
          </p:nvPr>
        </p:nvSpPr>
        <p:spPr/>
        <p:txBody>
          <a:bodyPr>
            <a:normAutofit/>
          </a:bodyPr>
          <a:lstStyle/>
          <a:p>
            <a:r>
              <a:rPr lang="en-US" dirty="0">
                <a:solidFill>
                  <a:srgbClr val="C00000"/>
                </a:solidFill>
              </a:rPr>
              <a:t>E</a:t>
            </a:r>
            <a:r>
              <a:rPr lang="el-GR" dirty="0" err="1">
                <a:solidFill>
                  <a:srgbClr val="C00000"/>
                </a:solidFill>
              </a:rPr>
              <a:t>πίκεντρο</a:t>
            </a:r>
            <a:r>
              <a:rPr lang="el-GR" dirty="0">
                <a:solidFill>
                  <a:srgbClr val="C00000"/>
                </a:solidFill>
              </a:rPr>
              <a:t> η εμπειρία του χρήστη</a:t>
            </a:r>
            <a:br>
              <a:rPr lang="el-GR" dirty="0">
                <a:solidFill>
                  <a:srgbClr val="C00000"/>
                </a:solidFill>
              </a:rPr>
            </a:br>
            <a:r>
              <a:rPr lang="el-GR" dirty="0">
                <a:solidFill>
                  <a:srgbClr val="C00000"/>
                </a:solidFill>
              </a:rPr>
              <a:t> </a:t>
            </a:r>
            <a:endParaRPr lang="en-GB" dirty="0">
              <a:solidFill>
                <a:srgbClr val="C00000"/>
              </a:solidFill>
            </a:endParaRPr>
          </a:p>
        </p:txBody>
      </p:sp>
      <p:sp>
        <p:nvSpPr>
          <p:cNvPr id="3" name="Content Placeholder 2">
            <a:extLst>
              <a:ext uri="{FF2B5EF4-FFF2-40B4-BE49-F238E27FC236}">
                <a16:creationId xmlns:a16="http://schemas.microsoft.com/office/drawing/2014/main" id="{39FBB4C2-F92F-CE4B-51EF-DB680F6FCA0B}"/>
              </a:ext>
            </a:extLst>
          </p:cNvPr>
          <p:cNvSpPr>
            <a:spLocks noGrp="1"/>
          </p:cNvSpPr>
          <p:nvPr>
            <p:ph idx="1"/>
          </p:nvPr>
        </p:nvSpPr>
        <p:spPr/>
        <p:txBody>
          <a:bodyPr>
            <a:noAutofit/>
          </a:bodyPr>
          <a:lstStyle/>
          <a:p>
            <a:pPr marL="0" indent="0">
              <a:buNone/>
            </a:pPr>
            <a:r>
              <a:rPr lang="el-GR" dirty="0">
                <a:solidFill>
                  <a:srgbClr val="C00000"/>
                </a:solidFill>
              </a:rPr>
              <a:t>Σχεδιάζουμε για αξίες :</a:t>
            </a:r>
          </a:p>
          <a:p>
            <a:pPr marL="0" indent="0">
              <a:buNone/>
            </a:pPr>
            <a:endParaRPr lang="el-GR" dirty="0">
              <a:solidFill>
                <a:srgbClr val="C00000"/>
              </a:solidFill>
            </a:endParaRPr>
          </a:p>
          <a:p>
            <a:r>
              <a:rPr lang="el-GR" dirty="0">
                <a:solidFill>
                  <a:srgbClr val="C00000"/>
                </a:solidFill>
              </a:rPr>
              <a:t>Ευχρηστία</a:t>
            </a:r>
          </a:p>
          <a:p>
            <a:r>
              <a:rPr lang="el-GR" dirty="0" err="1">
                <a:solidFill>
                  <a:srgbClr val="C00000"/>
                </a:solidFill>
              </a:rPr>
              <a:t>Ευρεσιμότητα</a:t>
            </a:r>
            <a:endParaRPr lang="el-GR" dirty="0">
              <a:solidFill>
                <a:srgbClr val="C00000"/>
              </a:solidFill>
            </a:endParaRPr>
          </a:p>
          <a:p>
            <a:r>
              <a:rPr lang="el-GR" dirty="0">
                <a:solidFill>
                  <a:srgbClr val="C00000"/>
                </a:solidFill>
              </a:rPr>
              <a:t>Προσβασιμότητα</a:t>
            </a:r>
          </a:p>
          <a:p>
            <a:r>
              <a:rPr lang="el-GR" dirty="0">
                <a:solidFill>
                  <a:srgbClr val="C00000"/>
                </a:solidFill>
              </a:rPr>
              <a:t>Αξιοπιστία</a:t>
            </a:r>
          </a:p>
          <a:p>
            <a:r>
              <a:rPr lang="el-GR" dirty="0">
                <a:solidFill>
                  <a:srgbClr val="C00000"/>
                </a:solidFill>
              </a:rPr>
              <a:t>Καλή αισθητική</a:t>
            </a:r>
          </a:p>
          <a:p>
            <a:r>
              <a:rPr lang="el-GR" dirty="0">
                <a:solidFill>
                  <a:srgbClr val="C00000"/>
                </a:solidFill>
              </a:rPr>
              <a:t>Χρησιμότητα</a:t>
            </a:r>
          </a:p>
          <a:p>
            <a:pPr>
              <a:lnSpc>
                <a:spcPct val="200000"/>
              </a:lnSpc>
              <a:spcBef>
                <a:spcPts val="0"/>
              </a:spcBef>
              <a:buNone/>
            </a:pPr>
            <a:endParaRPr lang="el-GR" dirty="0">
              <a:solidFill>
                <a:srgbClr val="C00000"/>
              </a:solidFill>
            </a:endParaRPr>
          </a:p>
          <a:p>
            <a:pPr>
              <a:lnSpc>
                <a:spcPct val="200000"/>
              </a:lnSpc>
              <a:spcBef>
                <a:spcPts val="0"/>
              </a:spcBef>
            </a:pPr>
            <a:endParaRPr lang="el-GR" dirty="0">
              <a:solidFill>
                <a:srgbClr val="C00000"/>
              </a:solidFill>
            </a:endParaRPr>
          </a:p>
          <a:p>
            <a:pPr>
              <a:lnSpc>
                <a:spcPct val="200000"/>
              </a:lnSpc>
              <a:spcBef>
                <a:spcPts val="0"/>
              </a:spcBef>
            </a:pPr>
            <a:endParaRPr lang="en-US" dirty="0">
              <a:solidFill>
                <a:srgbClr val="C00000"/>
              </a:solidFill>
            </a:endParaRPr>
          </a:p>
        </p:txBody>
      </p:sp>
      <p:pic>
        <p:nvPicPr>
          <p:cNvPr id="4" name="3 - Εικόνα"/>
          <p:cNvPicPr/>
          <p:nvPr/>
        </p:nvPicPr>
        <p:blipFill>
          <a:blip r:embed="rId2"/>
          <a:srcRect l="44344" t="30289" r="13974" b="15996"/>
          <a:stretch>
            <a:fillRect/>
          </a:stretch>
        </p:blipFill>
        <p:spPr>
          <a:xfrm>
            <a:off x="7250349" y="1371602"/>
            <a:ext cx="4941651" cy="4484451"/>
          </a:xfrm>
          <a:prstGeom prst="rect">
            <a:avLst/>
          </a:prstGeom>
        </p:spPr>
      </p:pic>
    </p:spTree>
    <p:extLst>
      <p:ext uri="{BB962C8B-B14F-4D97-AF65-F5344CB8AC3E}">
        <p14:creationId xmlns:p14="http://schemas.microsoft.com/office/powerpoint/2010/main" val="3289609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20B1-FBB7-F8F3-B1CB-2C5829D4F7DE}"/>
              </a:ext>
            </a:extLst>
          </p:cNvPr>
          <p:cNvSpPr>
            <a:spLocks noGrp="1"/>
          </p:cNvSpPr>
          <p:nvPr>
            <p:ph type="title"/>
          </p:nvPr>
        </p:nvSpPr>
        <p:spPr/>
        <p:txBody>
          <a:bodyPr/>
          <a:lstStyle/>
          <a:p>
            <a:r>
              <a:rPr lang="el-GR" dirty="0">
                <a:solidFill>
                  <a:srgbClr val="C00000"/>
                </a:solidFill>
              </a:rPr>
              <a:t>Η σκάλα της Συμμετοχής (καλλιτέχνης: Σ.Ε.Ρ.)</a:t>
            </a:r>
            <a:endParaRPr lang="en-GB" dirty="0">
              <a:solidFill>
                <a:srgbClr val="C00000"/>
              </a:solidFill>
            </a:endParaRPr>
          </a:p>
        </p:txBody>
      </p:sp>
      <p:graphicFrame>
        <p:nvGraphicFramePr>
          <p:cNvPr id="6" name="Diagram 5">
            <a:extLst>
              <a:ext uri="{FF2B5EF4-FFF2-40B4-BE49-F238E27FC236}">
                <a16:creationId xmlns:a16="http://schemas.microsoft.com/office/drawing/2014/main" id="{01B005E5-9576-462F-B15C-6BDD7121F71B}"/>
              </a:ext>
            </a:extLst>
          </p:cNvPr>
          <p:cNvGraphicFramePr/>
          <p:nvPr/>
        </p:nvGraphicFramePr>
        <p:xfrm>
          <a:off x="838200" y="1690688"/>
          <a:ext cx="10597662" cy="48370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3417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435F7B-81B9-6CF9-AD83-CCA171F57C44}"/>
              </a:ext>
            </a:extLst>
          </p:cNvPr>
          <p:cNvSpPr>
            <a:spLocks noGrp="1"/>
          </p:cNvSpPr>
          <p:nvPr>
            <p:ph type="title"/>
          </p:nvPr>
        </p:nvSpPr>
        <p:spPr/>
        <p:txBody>
          <a:bodyPr/>
          <a:lstStyle/>
          <a:p>
            <a:r>
              <a:rPr lang="el-GR" dirty="0" err="1">
                <a:solidFill>
                  <a:srgbClr val="C00000"/>
                </a:solidFill>
              </a:rPr>
              <a:t>Περι</a:t>
            </a:r>
            <a:r>
              <a:rPr lang="el-GR" dirty="0">
                <a:solidFill>
                  <a:srgbClr val="C00000"/>
                </a:solidFill>
              </a:rPr>
              <a:t> διαδικασίας</a:t>
            </a:r>
          </a:p>
        </p:txBody>
      </p:sp>
      <p:sp>
        <p:nvSpPr>
          <p:cNvPr id="3" name="Θέση περιεχομένου 2">
            <a:extLst>
              <a:ext uri="{FF2B5EF4-FFF2-40B4-BE49-F238E27FC236}">
                <a16:creationId xmlns:a16="http://schemas.microsoft.com/office/drawing/2014/main" id="{15254E37-14B6-3425-0619-A39A10DDF251}"/>
              </a:ext>
            </a:extLst>
          </p:cNvPr>
          <p:cNvSpPr>
            <a:spLocks noGrp="1"/>
          </p:cNvSpPr>
          <p:nvPr>
            <p:ph idx="1"/>
          </p:nvPr>
        </p:nvSpPr>
        <p:spPr/>
        <p:txBody>
          <a:bodyPr>
            <a:normAutofit/>
          </a:bodyPr>
          <a:lstStyle/>
          <a:p>
            <a:r>
              <a:rPr lang="el-GR" dirty="0">
                <a:solidFill>
                  <a:srgbClr val="C00000"/>
                </a:solidFill>
              </a:rPr>
              <a:t>Ακολουθείται οργανωμένη διαδικασία, η οποία </a:t>
            </a:r>
            <a:r>
              <a:rPr lang="el-GR" dirty="0" err="1">
                <a:solidFill>
                  <a:srgbClr val="C00000"/>
                </a:solidFill>
              </a:rPr>
              <a:t>διέπεται</a:t>
            </a:r>
            <a:r>
              <a:rPr lang="el-GR" dirty="0">
                <a:solidFill>
                  <a:srgbClr val="C00000"/>
                </a:solidFill>
              </a:rPr>
              <a:t> από αρχές και πρακτικές ΟΙ ΟΠΟΙΕΣ ΓΙΝΟΝΤΑΙ ΑΠΟΔΕΚΤΕΣ ΑΠΟ ΤΗΝ ΟΜΑΔΑ </a:t>
            </a:r>
          </a:p>
          <a:p>
            <a:r>
              <a:rPr lang="el-GR" dirty="0">
                <a:solidFill>
                  <a:srgbClr val="C00000"/>
                </a:solidFill>
              </a:rPr>
              <a:t>Προωθείται η αλληλεπίδραση μεταξύ των σχεδιαστών και των εμπλεκόμενων ομάδων με στόχο τη λήψη μιας απόφασης ή την ανάπτυξη  μιας σχεδιαστικής πρότασης με τη συμμετοχή των κοινωνικών ομάδων.</a:t>
            </a:r>
          </a:p>
          <a:p>
            <a:r>
              <a:rPr lang="el-GR" dirty="0">
                <a:solidFill>
                  <a:srgbClr val="C00000"/>
                </a:solidFill>
              </a:rPr>
              <a:t>Αξιοποιείται ένας συνδυασμός τεχνικών και εργαλείων.</a:t>
            </a:r>
          </a:p>
          <a:p>
            <a:endParaRPr lang="el-GR" dirty="0">
              <a:solidFill>
                <a:srgbClr val="C00000"/>
              </a:solidFill>
            </a:endParaRPr>
          </a:p>
          <a:p>
            <a:pPr marL="0" indent="0" algn="ctr">
              <a:buNone/>
            </a:pPr>
            <a:r>
              <a:rPr lang="el-GR" dirty="0">
                <a:solidFill>
                  <a:srgbClr val="C00000"/>
                </a:solidFill>
              </a:rPr>
              <a:t>ΙΣΟΤΙΜΙΑ- ΚΑΤΑΓΡΑΦΗ ΔΕΔΟΜΕΝΩΝ-ΕΥΧΡΗΣΤΙΑ-ΑΠΟΔΟΧΗ</a:t>
            </a:r>
          </a:p>
        </p:txBody>
      </p:sp>
    </p:spTree>
    <p:extLst>
      <p:ext uri="{BB962C8B-B14F-4D97-AF65-F5344CB8AC3E}">
        <p14:creationId xmlns:p14="http://schemas.microsoft.com/office/powerpoint/2010/main" val="1968687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8A0165F-9BAA-EEBE-2626-0615020BC3BA}"/>
              </a:ext>
            </a:extLst>
          </p:cNvPr>
          <p:cNvSpPr>
            <a:spLocks noGrp="1"/>
          </p:cNvSpPr>
          <p:nvPr>
            <p:ph type="title"/>
          </p:nvPr>
        </p:nvSpPr>
        <p:spPr>
          <a:xfrm>
            <a:off x="185057" y="2968790"/>
            <a:ext cx="6370122" cy="1721963"/>
          </a:xfrm>
        </p:spPr>
        <p:txBody>
          <a:bodyPr>
            <a:normAutofit fontScale="90000"/>
          </a:bodyPr>
          <a:lstStyle/>
          <a:p>
            <a:r>
              <a:rPr lang="el-GR" dirty="0">
                <a:solidFill>
                  <a:srgbClr val="C00000"/>
                </a:solidFill>
              </a:rPr>
              <a:t>“Μια κλίμακα για την συμμετοχή των πολιτών”</a:t>
            </a:r>
            <a:r>
              <a:rPr lang="en-US" dirty="0">
                <a:solidFill>
                  <a:srgbClr val="C00000"/>
                </a:solidFill>
              </a:rPr>
              <a:t> Sherry R. </a:t>
            </a:r>
            <a:r>
              <a:rPr lang="en-US" dirty="0" err="1">
                <a:solidFill>
                  <a:srgbClr val="C00000"/>
                </a:solidFill>
              </a:rPr>
              <a:t>Arnstein</a:t>
            </a:r>
            <a:r>
              <a:rPr lang="en-US" dirty="0">
                <a:solidFill>
                  <a:srgbClr val="C00000"/>
                </a:solidFill>
              </a:rPr>
              <a:t> </a:t>
            </a:r>
            <a:endParaRPr lang="el-GR" dirty="0">
              <a:solidFill>
                <a:srgbClr val="C00000"/>
              </a:solidFill>
            </a:endParaRPr>
          </a:p>
        </p:txBody>
      </p:sp>
      <p:pic>
        <p:nvPicPr>
          <p:cNvPr id="4" name="Θέση περιεχομένου 3">
            <a:extLst>
              <a:ext uri="{FF2B5EF4-FFF2-40B4-BE49-F238E27FC236}">
                <a16:creationId xmlns:a16="http://schemas.microsoft.com/office/drawing/2014/main" id="{8E29AAB3-64DA-FC7A-7371-8688ED541F4C}"/>
              </a:ext>
            </a:extLst>
          </p:cNvPr>
          <p:cNvPicPr>
            <a:picLocks noGrp="1" noChangeAspect="1"/>
          </p:cNvPicPr>
          <p:nvPr>
            <p:ph idx="1"/>
          </p:nvPr>
        </p:nvPicPr>
        <p:blipFill>
          <a:blip r:embed="rId2"/>
          <a:stretch>
            <a:fillRect/>
          </a:stretch>
        </p:blipFill>
        <p:spPr>
          <a:xfrm>
            <a:off x="7498707" y="1567522"/>
            <a:ext cx="4254585" cy="4958010"/>
          </a:xfrm>
          <a:prstGeom prst="rect">
            <a:avLst/>
          </a:prstGeom>
        </p:spPr>
      </p:pic>
      <p:sp>
        <p:nvSpPr>
          <p:cNvPr id="6" name="Τίτλος 1">
            <a:extLst>
              <a:ext uri="{FF2B5EF4-FFF2-40B4-BE49-F238E27FC236}">
                <a16:creationId xmlns:a16="http://schemas.microsoft.com/office/drawing/2014/main" id="{391C626D-7982-5A2F-ECF4-C36344BC9BC1}"/>
              </a:ext>
            </a:extLst>
          </p:cNvPr>
          <p:cNvSpPr txBox="1">
            <a:spLocks/>
          </p:cNvSpPr>
          <p:nvPr/>
        </p:nvSpPr>
        <p:spPr>
          <a:xfrm>
            <a:off x="325582" y="282987"/>
            <a:ext cx="6370122" cy="17219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dirty="0">
                <a:solidFill>
                  <a:srgbClr val="C00000"/>
                </a:solidFill>
              </a:rPr>
              <a:t>Και όλα αυτά καταλήγουν…</a:t>
            </a:r>
          </a:p>
        </p:txBody>
      </p:sp>
    </p:spTree>
    <p:extLst>
      <p:ext uri="{BB962C8B-B14F-4D97-AF65-F5344CB8AC3E}">
        <p14:creationId xmlns:p14="http://schemas.microsoft.com/office/powerpoint/2010/main" val="2790439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3160DC1-3683-902D-6B87-2DEA1F3FCC02}"/>
              </a:ext>
            </a:extLst>
          </p:cNvPr>
          <p:cNvSpPr>
            <a:spLocks noGrp="1"/>
          </p:cNvSpPr>
          <p:nvPr>
            <p:ph idx="1"/>
          </p:nvPr>
        </p:nvSpPr>
        <p:spPr/>
        <p:txBody>
          <a:bodyPr/>
          <a:lstStyle/>
          <a:p>
            <a:endParaRPr lang="el-GR" dirty="0"/>
          </a:p>
          <a:p>
            <a:r>
              <a:rPr lang="el-GR" dirty="0">
                <a:solidFill>
                  <a:srgbClr val="C00000"/>
                </a:solidFill>
              </a:rPr>
              <a:t>Ονομαστική ή υποτιθέμενη συμμετοχή (</a:t>
            </a:r>
            <a:r>
              <a:rPr lang="en-US" dirty="0">
                <a:solidFill>
                  <a:srgbClr val="C00000"/>
                </a:solidFill>
              </a:rPr>
              <a:t>Nominal participation),</a:t>
            </a:r>
          </a:p>
          <a:p>
            <a:r>
              <a:rPr lang="en-US" dirty="0">
                <a:solidFill>
                  <a:srgbClr val="C00000"/>
                </a:solidFill>
              </a:rPr>
              <a:t>“</a:t>
            </a:r>
            <a:r>
              <a:rPr lang="el-GR" dirty="0" err="1">
                <a:solidFill>
                  <a:srgbClr val="C00000"/>
                </a:solidFill>
              </a:rPr>
              <a:t>Εργαλειακή</a:t>
            </a:r>
            <a:r>
              <a:rPr lang="el-GR" dirty="0">
                <a:solidFill>
                  <a:srgbClr val="C00000"/>
                </a:solidFill>
              </a:rPr>
              <a:t>” συμμετοχή ή συμμετοχή της επιρροής (</a:t>
            </a:r>
            <a:r>
              <a:rPr lang="en-US" dirty="0">
                <a:solidFill>
                  <a:srgbClr val="C00000"/>
                </a:solidFill>
              </a:rPr>
              <a:t>Instrumental participation), </a:t>
            </a:r>
            <a:endParaRPr lang="el-GR" dirty="0">
              <a:solidFill>
                <a:srgbClr val="C00000"/>
              </a:solidFill>
            </a:endParaRPr>
          </a:p>
          <a:p>
            <a:r>
              <a:rPr lang="el-GR" dirty="0">
                <a:solidFill>
                  <a:srgbClr val="C00000"/>
                </a:solidFill>
              </a:rPr>
              <a:t>Αντιπροσωπευτική συμμετοχή (</a:t>
            </a:r>
            <a:r>
              <a:rPr lang="en-US" dirty="0">
                <a:solidFill>
                  <a:srgbClr val="C00000"/>
                </a:solidFill>
              </a:rPr>
              <a:t>Representative participation)</a:t>
            </a:r>
          </a:p>
          <a:p>
            <a:r>
              <a:rPr lang="el-GR" dirty="0">
                <a:solidFill>
                  <a:srgbClr val="C00000"/>
                </a:solidFill>
              </a:rPr>
              <a:t>Μετασχηματιστική συμμετοχή (</a:t>
            </a:r>
            <a:r>
              <a:rPr lang="en-US" dirty="0">
                <a:solidFill>
                  <a:srgbClr val="C00000"/>
                </a:solidFill>
              </a:rPr>
              <a:t>Transformative participation).</a:t>
            </a:r>
            <a:endParaRPr lang="el-GR" dirty="0">
              <a:solidFill>
                <a:srgbClr val="C00000"/>
              </a:solidFill>
            </a:endParaRPr>
          </a:p>
        </p:txBody>
      </p:sp>
      <p:sp>
        <p:nvSpPr>
          <p:cNvPr id="4" name="Τίτλος 1">
            <a:extLst>
              <a:ext uri="{FF2B5EF4-FFF2-40B4-BE49-F238E27FC236}">
                <a16:creationId xmlns:a16="http://schemas.microsoft.com/office/drawing/2014/main" id="{37A3651A-9A5E-98DC-8771-680B3E26B673}"/>
              </a:ext>
            </a:extLst>
          </p:cNvPr>
          <p:cNvSpPr txBox="1">
            <a:spLocks noGrp="1"/>
          </p:cNvSpPr>
          <p:nvPr>
            <p:ph type="title"/>
          </p:nvPr>
        </p:nvSpPr>
        <p:spPr>
          <a:xfrm>
            <a:off x="838200" y="365125"/>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dirty="0">
                <a:solidFill>
                  <a:srgbClr val="C00000"/>
                </a:solidFill>
              </a:rPr>
              <a:t>Και όλα αυτά καταλήγουν…</a:t>
            </a:r>
          </a:p>
        </p:txBody>
      </p:sp>
    </p:spTree>
    <p:extLst>
      <p:ext uri="{BB962C8B-B14F-4D97-AF65-F5344CB8AC3E}">
        <p14:creationId xmlns:p14="http://schemas.microsoft.com/office/powerpoint/2010/main" val="4163380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20B1-FBB7-F8F3-B1CB-2C5829D4F7DE}"/>
              </a:ext>
            </a:extLst>
          </p:cNvPr>
          <p:cNvSpPr>
            <a:spLocks noGrp="1"/>
          </p:cNvSpPr>
          <p:nvPr>
            <p:ph type="title"/>
          </p:nvPr>
        </p:nvSpPr>
        <p:spPr/>
        <p:txBody>
          <a:bodyPr/>
          <a:lstStyle/>
          <a:p>
            <a:r>
              <a:rPr lang="el-GR" dirty="0" err="1">
                <a:solidFill>
                  <a:srgbClr val="C00000"/>
                </a:solidFill>
              </a:rPr>
              <a:t>Αρα</a:t>
            </a:r>
            <a:r>
              <a:rPr lang="el-GR" dirty="0">
                <a:solidFill>
                  <a:srgbClr val="C00000"/>
                </a:solidFill>
              </a:rPr>
              <a:t>…</a:t>
            </a:r>
            <a:endParaRPr lang="en-GB" dirty="0">
              <a:solidFill>
                <a:srgbClr val="C00000"/>
              </a:solidFill>
            </a:endParaRPr>
          </a:p>
        </p:txBody>
      </p:sp>
      <p:sp>
        <p:nvSpPr>
          <p:cNvPr id="3" name="Content Placeholder 2">
            <a:extLst>
              <a:ext uri="{FF2B5EF4-FFF2-40B4-BE49-F238E27FC236}">
                <a16:creationId xmlns:a16="http://schemas.microsoft.com/office/drawing/2014/main" id="{39FBB4C2-F92F-CE4B-51EF-DB680F6FCA0B}"/>
              </a:ext>
            </a:extLst>
          </p:cNvPr>
          <p:cNvSpPr>
            <a:spLocks noGrp="1"/>
          </p:cNvSpPr>
          <p:nvPr>
            <p:ph idx="1"/>
          </p:nvPr>
        </p:nvSpPr>
        <p:spPr/>
        <p:txBody>
          <a:bodyPr>
            <a:noAutofit/>
          </a:bodyPr>
          <a:lstStyle/>
          <a:p>
            <a:pPr>
              <a:lnSpc>
                <a:spcPct val="200000"/>
              </a:lnSpc>
              <a:spcBef>
                <a:spcPts val="0"/>
              </a:spcBef>
            </a:pPr>
            <a:r>
              <a:rPr lang="el-GR" dirty="0">
                <a:solidFill>
                  <a:srgbClr val="C00000"/>
                </a:solidFill>
              </a:rPr>
              <a:t>Ο ανθρωποκεντρικός σχεδιασμός  υπηρεσιών (</a:t>
            </a:r>
            <a:r>
              <a:rPr lang="el-GR" dirty="0" err="1">
                <a:solidFill>
                  <a:srgbClr val="C00000"/>
                </a:solidFill>
              </a:rPr>
              <a:t>service</a:t>
            </a:r>
            <a:r>
              <a:rPr lang="el-GR" dirty="0">
                <a:solidFill>
                  <a:srgbClr val="C00000"/>
                </a:solidFill>
              </a:rPr>
              <a:t> </a:t>
            </a:r>
            <a:r>
              <a:rPr lang="el-GR" dirty="0" err="1">
                <a:solidFill>
                  <a:srgbClr val="C00000"/>
                </a:solidFill>
              </a:rPr>
              <a:t>design</a:t>
            </a:r>
            <a:r>
              <a:rPr lang="el-GR" dirty="0">
                <a:solidFill>
                  <a:srgbClr val="C00000"/>
                </a:solidFill>
              </a:rPr>
              <a:t>) είναι μια διεπιστημονική προσέγγιση για τη δημιουργική επίλυση πολύπλοκων προβλημάτων. </a:t>
            </a:r>
          </a:p>
          <a:p>
            <a:pPr>
              <a:lnSpc>
                <a:spcPct val="200000"/>
              </a:lnSpc>
              <a:spcBef>
                <a:spcPts val="0"/>
              </a:spcBef>
            </a:pPr>
            <a:endParaRPr lang="en-US" dirty="0">
              <a:solidFill>
                <a:srgbClr val="C00000"/>
              </a:solidFill>
            </a:endParaRPr>
          </a:p>
        </p:txBody>
      </p:sp>
    </p:spTree>
    <p:extLst>
      <p:ext uri="{BB962C8B-B14F-4D97-AF65-F5344CB8AC3E}">
        <p14:creationId xmlns:p14="http://schemas.microsoft.com/office/powerpoint/2010/main" val="1563757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FBB4C2-F92F-CE4B-51EF-DB680F6FCA0B}"/>
              </a:ext>
            </a:extLst>
          </p:cNvPr>
          <p:cNvSpPr>
            <a:spLocks noGrp="1"/>
          </p:cNvSpPr>
          <p:nvPr>
            <p:ph idx="1"/>
          </p:nvPr>
        </p:nvSpPr>
        <p:spPr/>
        <p:txBody>
          <a:bodyPr>
            <a:noAutofit/>
          </a:bodyPr>
          <a:lstStyle/>
          <a:p>
            <a:pPr>
              <a:lnSpc>
                <a:spcPct val="200000"/>
              </a:lnSpc>
              <a:spcBef>
                <a:spcPts val="0"/>
              </a:spcBef>
            </a:pPr>
            <a:r>
              <a:rPr lang="el-GR" dirty="0">
                <a:solidFill>
                  <a:srgbClr val="C00000"/>
                </a:solidFill>
              </a:rPr>
              <a:t>Ο ανθρωποκεντρικός σχεδιασμός υπηρεσιών (</a:t>
            </a:r>
            <a:r>
              <a:rPr lang="el-GR" dirty="0" err="1">
                <a:solidFill>
                  <a:srgbClr val="C00000"/>
                </a:solidFill>
              </a:rPr>
              <a:t>service</a:t>
            </a:r>
            <a:r>
              <a:rPr lang="el-GR" dirty="0">
                <a:solidFill>
                  <a:srgbClr val="C00000"/>
                </a:solidFill>
              </a:rPr>
              <a:t> </a:t>
            </a:r>
            <a:r>
              <a:rPr lang="el-GR" dirty="0" err="1">
                <a:solidFill>
                  <a:srgbClr val="C00000"/>
                </a:solidFill>
              </a:rPr>
              <a:t>design</a:t>
            </a:r>
            <a:r>
              <a:rPr lang="el-GR" dirty="0">
                <a:solidFill>
                  <a:srgbClr val="C00000"/>
                </a:solidFill>
              </a:rPr>
              <a:t>) ως διαδικασία θέτει τους ανθρώπους για τους οποίους σχεδιάζουμε, τους χρήστες των υπηρεσιών, στο επίκεντρο της σχεδιαστικής διαδικασίας και λήψης των αποφάσεων.</a:t>
            </a:r>
          </a:p>
          <a:p>
            <a:pPr>
              <a:lnSpc>
                <a:spcPct val="200000"/>
              </a:lnSpc>
              <a:spcBef>
                <a:spcPts val="0"/>
              </a:spcBef>
            </a:pPr>
            <a:endParaRPr lang="el-GR" dirty="0">
              <a:solidFill>
                <a:srgbClr val="C00000"/>
              </a:solidFill>
            </a:endParaRPr>
          </a:p>
          <a:p>
            <a:pPr>
              <a:lnSpc>
                <a:spcPct val="200000"/>
              </a:lnSpc>
              <a:spcBef>
                <a:spcPts val="0"/>
              </a:spcBef>
            </a:pPr>
            <a:endParaRPr lang="en-US" dirty="0">
              <a:solidFill>
                <a:srgbClr val="C00000"/>
              </a:solidFill>
            </a:endParaRPr>
          </a:p>
        </p:txBody>
      </p:sp>
      <p:sp>
        <p:nvSpPr>
          <p:cNvPr id="4" name="3 - Ορθογώνιο"/>
          <p:cNvSpPr/>
          <p:nvPr/>
        </p:nvSpPr>
        <p:spPr>
          <a:xfrm>
            <a:off x="788460" y="588683"/>
            <a:ext cx="9678502" cy="523220"/>
          </a:xfrm>
          <a:prstGeom prst="rect">
            <a:avLst/>
          </a:prstGeom>
        </p:spPr>
        <p:txBody>
          <a:bodyPr wrap="square">
            <a:spAutoFit/>
          </a:bodyPr>
          <a:lstStyle/>
          <a:p>
            <a:r>
              <a:rPr lang="el-GR" sz="2800" dirty="0">
                <a:solidFill>
                  <a:srgbClr val="C00000"/>
                </a:solidFill>
              </a:rPr>
              <a:t>Ανθρωποκεντρικός σχεδιασμός υπηρεσιών </a:t>
            </a:r>
            <a:endParaRPr lang="el-GR" sz="2800" dirty="0"/>
          </a:p>
        </p:txBody>
      </p:sp>
    </p:spTree>
    <p:extLst>
      <p:ext uri="{BB962C8B-B14F-4D97-AF65-F5344CB8AC3E}">
        <p14:creationId xmlns:p14="http://schemas.microsoft.com/office/powerpoint/2010/main" val="363133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FBB4C2-F92F-CE4B-51EF-DB680F6FCA0B}"/>
              </a:ext>
            </a:extLst>
          </p:cNvPr>
          <p:cNvSpPr>
            <a:spLocks noGrp="1"/>
          </p:cNvSpPr>
          <p:nvPr>
            <p:ph idx="1"/>
          </p:nvPr>
        </p:nvSpPr>
        <p:spPr>
          <a:xfrm>
            <a:off x="838200" y="1893213"/>
            <a:ext cx="10515600" cy="4351338"/>
          </a:xfrm>
        </p:spPr>
        <p:txBody>
          <a:bodyPr>
            <a:noAutofit/>
          </a:bodyPr>
          <a:lstStyle/>
          <a:p>
            <a:pPr>
              <a:lnSpc>
                <a:spcPct val="200000"/>
              </a:lnSpc>
              <a:spcBef>
                <a:spcPts val="0"/>
              </a:spcBef>
            </a:pPr>
            <a:r>
              <a:rPr lang="el-GR" dirty="0">
                <a:solidFill>
                  <a:srgbClr val="C00000"/>
                </a:solidFill>
              </a:rPr>
              <a:t>…να εμπλέκει ενεργά τους χρήστες στο σχεδιασμό, δηλαδή να μην τους παρουσιάζει μία έτοιμη σχεδιαστική λύση αλλά να τους εμπλέκει στη διαδικασία δημιουργίας της. (</a:t>
            </a:r>
            <a:r>
              <a:rPr lang="el-GR" dirty="0" err="1">
                <a:solidFill>
                  <a:srgbClr val="C00000"/>
                </a:solidFill>
              </a:rPr>
              <a:t>participatory</a:t>
            </a:r>
            <a:r>
              <a:rPr lang="el-GR" dirty="0">
                <a:solidFill>
                  <a:srgbClr val="C00000"/>
                </a:solidFill>
              </a:rPr>
              <a:t> </a:t>
            </a:r>
            <a:r>
              <a:rPr lang="el-GR" dirty="0" err="1">
                <a:solidFill>
                  <a:srgbClr val="C00000"/>
                </a:solidFill>
              </a:rPr>
              <a:t>design</a:t>
            </a:r>
            <a:r>
              <a:rPr lang="el-GR" dirty="0">
                <a:solidFill>
                  <a:srgbClr val="C00000"/>
                </a:solidFill>
              </a:rPr>
              <a:t> ή</a:t>
            </a:r>
          </a:p>
          <a:p>
            <a:pPr>
              <a:lnSpc>
                <a:spcPct val="200000"/>
              </a:lnSpc>
              <a:spcBef>
                <a:spcPts val="0"/>
              </a:spcBef>
            </a:pPr>
            <a:r>
              <a:rPr lang="el-GR" dirty="0" err="1">
                <a:solidFill>
                  <a:srgbClr val="C00000"/>
                </a:solidFill>
              </a:rPr>
              <a:t>cooperative</a:t>
            </a:r>
            <a:r>
              <a:rPr lang="el-GR" dirty="0">
                <a:solidFill>
                  <a:srgbClr val="C00000"/>
                </a:solidFill>
              </a:rPr>
              <a:t> </a:t>
            </a:r>
            <a:r>
              <a:rPr lang="el-GR" dirty="0" err="1">
                <a:solidFill>
                  <a:srgbClr val="C00000"/>
                </a:solidFill>
              </a:rPr>
              <a:t>design</a:t>
            </a:r>
            <a:r>
              <a:rPr lang="el-GR" dirty="0">
                <a:solidFill>
                  <a:srgbClr val="C00000"/>
                </a:solidFill>
              </a:rPr>
              <a:t>).</a:t>
            </a:r>
          </a:p>
          <a:p>
            <a:pPr>
              <a:lnSpc>
                <a:spcPct val="200000"/>
              </a:lnSpc>
              <a:spcBef>
                <a:spcPts val="0"/>
              </a:spcBef>
            </a:pPr>
            <a:endParaRPr lang="el-GR" dirty="0">
              <a:solidFill>
                <a:srgbClr val="C00000"/>
              </a:solidFill>
            </a:endParaRPr>
          </a:p>
          <a:p>
            <a:pPr>
              <a:lnSpc>
                <a:spcPct val="200000"/>
              </a:lnSpc>
              <a:spcBef>
                <a:spcPts val="0"/>
              </a:spcBef>
            </a:pPr>
            <a:endParaRPr lang="el-GR" dirty="0">
              <a:solidFill>
                <a:srgbClr val="C00000"/>
              </a:solidFill>
            </a:endParaRPr>
          </a:p>
          <a:p>
            <a:pPr>
              <a:lnSpc>
                <a:spcPct val="200000"/>
              </a:lnSpc>
              <a:spcBef>
                <a:spcPts val="0"/>
              </a:spcBef>
            </a:pPr>
            <a:endParaRPr lang="en-US" dirty="0">
              <a:solidFill>
                <a:srgbClr val="C00000"/>
              </a:solidFill>
            </a:endParaRPr>
          </a:p>
        </p:txBody>
      </p:sp>
      <p:sp>
        <p:nvSpPr>
          <p:cNvPr id="4" name="3 - Ορθογώνιο"/>
          <p:cNvSpPr/>
          <p:nvPr/>
        </p:nvSpPr>
        <p:spPr>
          <a:xfrm>
            <a:off x="740853" y="362635"/>
            <a:ext cx="6469271" cy="833433"/>
          </a:xfrm>
          <a:prstGeom prst="rect">
            <a:avLst/>
          </a:prstGeom>
        </p:spPr>
        <p:txBody>
          <a:bodyPr wrap="none">
            <a:spAutoFit/>
          </a:bodyPr>
          <a:lstStyle/>
          <a:p>
            <a:pPr>
              <a:lnSpc>
                <a:spcPct val="200000"/>
              </a:lnSpc>
            </a:pPr>
            <a:r>
              <a:rPr lang="el-GR" sz="2800" dirty="0">
                <a:solidFill>
                  <a:srgbClr val="C00000"/>
                </a:solidFill>
              </a:rPr>
              <a:t>Ανθρωποκεντρική προσέγγιση σχεδιασμού</a:t>
            </a:r>
          </a:p>
        </p:txBody>
      </p:sp>
    </p:spTree>
    <p:extLst>
      <p:ext uri="{BB962C8B-B14F-4D97-AF65-F5344CB8AC3E}">
        <p14:creationId xmlns:p14="http://schemas.microsoft.com/office/powerpoint/2010/main" val="875081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01837524-CFFB-71CD-A333-336310C5FF17}"/>
              </a:ext>
            </a:extLst>
          </p:cNvPr>
          <p:cNvSpPr>
            <a:spLocks noGrp="1"/>
          </p:cNvSpPr>
          <p:nvPr>
            <p:ph idx="1"/>
          </p:nvPr>
        </p:nvSpPr>
        <p:spPr/>
        <p:txBody>
          <a:bodyPr/>
          <a:lstStyle/>
          <a:p>
            <a:endParaRPr lang="el-GR" dirty="0"/>
          </a:p>
          <a:p>
            <a:endParaRPr lang="el-GR" dirty="0"/>
          </a:p>
          <a:p>
            <a:pPr marL="0" indent="0">
              <a:lnSpc>
                <a:spcPct val="150000"/>
              </a:lnSpc>
              <a:buNone/>
            </a:pPr>
            <a:r>
              <a:rPr lang="el-GR" dirty="0">
                <a:solidFill>
                  <a:srgbClr val="C00000"/>
                </a:solidFill>
              </a:rPr>
              <a:t>ας συνεχίσουμε με </a:t>
            </a:r>
            <a:br>
              <a:rPr lang="el-GR" dirty="0">
                <a:solidFill>
                  <a:srgbClr val="C00000"/>
                </a:solidFill>
              </a:rPr>
            </a:br>
            <a:r>
              <a:rPr lang="el-GR" dirty="0">
                <a:solidFill>
                  <a:srgbClr val="C00000"/>
                </a:solidFill>
              </a:rPr>
              <a:t>μια ιστορία</a:t>
            </a:r>
          </a:p>
        </p:txBody>
      </p:sp>
      <p:pic>
        <p:nvPicPr>
          <p:cNvPr id="4" name="Εικόνα 3">
            <a:extLst>
              <a:ext uri="{FF2B5EF4-FFF2-40B4-BE49-F238E27FC236}">
                <a16:creationId xmlns:a16="http://schemas.microsoft.com/office/drawing/2014/main" id="{3F026BF4-0FF4-B14F-2698-673773A4B11A}"/>
              </a:ext>
            </a:extLst>
          </p:cNvPr>
          <p:cNvPicPr>
            <a:picLocks noChangeAspect="1"/>
          </p:cNvPicPr>
          <p:nvPr/>
        </p:nvPicPr>
        <p:blipFill>
          <a:blip r:embed="rId2"/>
          <a:stretch>
            <a:fillRect/>
          </a:stretch>
        </p:blipFill>
        <p:spPr>
          <a:xfrm>
            <a:off x="5811864" y="0"/>
            <a:ext cx="6380135" cy="6858000"/>
          </a:xfrm>
          <a:prstGeom prst="rect">
            <a:avLst/>
          </a:prstGeom>
        </p:spPr>
      </p:pic>
      <p:sp>
        <p:nvSpPr>
          <p:cNvPr id="5" name="4 - Ορθογώνιο"/>
          <p:cNvSpPr/>
          <p:nvPr/>
        </p:nvSpPr>
        <p:spPr>
          <a:xfrm>
            <a:off x="226979" y="5411290"/>
            <a:ext cx="5317787" cy="1200329"/>
          </a:xfrm>
          <a:prstGeom prst="rect">
            <a:avLst/>
          </a:prstGeom>
        </p:spPr>
        <p:txBody>
          <a:bodyPr wrap="square">
            <a:spAutoFit/>
          </a:bodyPr>
          <a:lstStyle/>
          <a:p>
            <a:r>
              <a:rPr lang="el-GR" dirty="0"/>
              <a:t>Πηγή </a:t>
            </a:r>
            <a:r>
              <a:rPr lang="en-US" dirty="0"/>
              <a:t>: </a:t>
            </a:r>
            <a:r>
              <a:rPr lang="en-US" dirty="0">
                <a:hlinkClick r:id="rId3"/>
              </a:rPr>
              <a:t>https://www.synathina.gr/event/%cf%80%ce%b5%ce%b4%ce%af%ce%bf_%ce%b1%ce%b3%ce%bf%cf%81%ce%ac/</a:t>
            </a:r>
            <a:r>
              <a:rPr lang="en-US" dirty="0"/>
              <a:t> </a:t>
            </a:r>
            <a:endParaRPr lang="el-GR" dirty="0"/>
          </a:p>
        </p:txBody>
      </p:sp>
    </p:spTree>
    <p:extLst>
      <p:ext uri="{BB962C8B-B14F-4D97-AF65-F5344CB8AC3E}">
        <p14:creationId xmlns:p14="http://schemas.microsoft.com/office/powerpoint/2010/main" val="1555669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421AFD-AC69-C9E5-377B-680E1C9594C9}"/>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A886151C-A29A-823E-9550-C47687DF1EFD}"/>
              </a:ext>
            </a:extLst>
          </p:cNvPr>
          <p:cNvSpPr>
            <a:spLocks noGrp="1"/>
          </p:cNvSpPr>
          <p:nvPr>
            <p:ph idx="1"/>
          </p:nvPr>
        </p:nvSpPr>
        <p:spPr/>
        <p:txBody>
          <a:bodyPr/>
          <a:lstStyle/>
          <a:p>
            <a:endParaRPr lang="el-GR"/>
          </a:p>
        </p:txBody>
      </p:sp>
      <p:pic>
        <p:nvPicPr>
          <p:cNvPr id="4" name="Εικόνα 3">
            <a:extLst>
              <a:ext uri="{FF2B5EF4-FFF2-40B4-BE49-F238E27FC236}">
                <a16:creationId xmlns:a16="http://schemas.microsoft.com/office/drawing/2014/main" id="{437CED6E-9197-90D7-6A0B-B9D19134646E}"/>
              </a:ext>
            </a:extLst>
          </p:cNvPr>
          <p:cNvPicPr>
            <a:picLocks noChangeAspect="1"/>
          </p:cNvPicPr>
          <p:nvPr/>
        </p:nvPicPr>
        <p:blipFill>
          <a:blip r:embed="rId2"/>
          <a:stretch>
            <a:fillRect/>
          </a:stretch>
        </p:blipFill>
        <p:spPr>
          <a:xfrm>
            <a:off x="838200" y="365125"/>
            <a:ext cx="10515600" cy="5811838"/>
          </a:xfrm>
          <a:prstGeom prst="rect">
            <a:avLst/>
          </a:prstGeom>
        </p:spPr>
      </p:pic>
    </p:spTree>
    <p:extLst>
      <p:ext uri="{BB962C8B-B14F-4D97-AF65-F5344CB8AC3E}">
        <p14:creationId xmlns:p14="http://schemas.microsoft.com/office/powerpoint/2010/main" val="1865739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895D38-72FA-48A7-E9A6-823E4A81750D}"/>
              </a:ext>
            </a:extLst>
          </p:cNvPr>
          <p:cNvSpPr>
            <a:spLocks noGrp="1"/>
          </p:cNvSpPr>
          <p:nvPr>
            <p:ph type="title"/>
          </p:nvPr>
        </p:nvSpPr>
        <p:spPr/>
        <p:txBody>
          <a:bodyPr/>
          <a:lstStyle/>
          <a:p>
            <a:endParaRPr lang="el-GR"/>
          </a:p>
        </p:txBody>
      </p:sp>
      <p:pic>
        <p:nvPicPr>
          <p:cNvPr id="4" name="Θέση περιεχομένου 3">
            <a:extLst>
              <a:ext uri="{FF2B5EF4-FFF2-40B4-BE49-F238E27FC236}">
                <a16:creationId xmlns:a16="http://schemas.microsoft.com/office/drawing/2014/main" id="{EFCBEC3D-0D43-7183-FD2E-3A53E410961C}"/>
              </a:ext>
            </a:extLst>
          </p:cNvPr>
          <p:cNvPicPr>
            <a:picLocks noGrp="1" noChangeAspect="1"/>
          </p:cNvPicPr>
          <p:nvPr>
            <p:ph idx="1"/>
          </p:nvPr>
        </p:nvPicPr>
        <p:blipFill>
          <a:blip r:embed="rId2"/>
          <a:stretch>
            <a:fillRect/>
          </a:stretch>
        </p:blipFill>
        <p:spPr>
          <a:xfrm>
            <a:off x="0" y="0"/>
            <a:ext cx="5801941" cy="3859078"/>
          </a:xfrm>
          <a:prstGeom prst="rect">
            <a:avLst/>
          </a:prstGeom>
        </p:spPr>
      </p:pic>
      <p:pic>
        <p:nvPicPr>
          <p:cNvPr id="5" name="Εικόνα 4">
            <a:extLst>
              <a:ext uri="{FF2B5EF4-FFF2-40B4-BE49-F238E27FC236}">
                <a16:creationId xmlns:a16="http://schemas.microsoft.com/office/drawing/2014/main" id="{99F91818-A62E-9356-E703-268E8B8D2CC5}"/>
              </a:ext>
            </a:extLst>
          </p:cNvPr>
          <p:cNvPicPr>
            <a:picLocks noChangeAspect="1"/>
          </p:cNvPicPr>
          <p:nvPr/>
        </p:nvPicPr>
        <p:blipFill>
          <a:blip r:embed="rId3"/>
          <a:stretch>
            <a:fillRect/>
          </a:stretch>
        </p:blipFill>
        <p:spPr>
          <a:xfrm>
            <a:off x="5729858" y="0"/>
            <a:ext cx="6462142" cy="3859078"/>
          </a:xfrm>
          <a:prstGeom prst="rect">
            <a:avLst/>
          </a:prstGeom>
        </p:spPr>
      </p:pic>
      <p:pic>
        <p:nvPicPr>
          <p:cNvPr id="6" name="Εικόνα 5">
            <a:extLst>
              <a:ext uri="{FF2B5EF4-FFF2-40B4-BE49-F238E27FC236}">
                <a16:creationId xmlns:a16="http://schemas.microsoft.com/office/drawing/2014/main" id="{936C2B41-358F-89AA-8E29-A6E5746A1B45}"/>
              </a:ext>
            </a:extLst>
          </p:cNvPr>
          <p:cNvPicPr>
            <a:picLocks noChangeAspect="1"/>
          </p:cNvPicPr>
          <p:nvPr/>
        </p:nvPicPr>
        <p:blipFill>
          <a:blip r:embed="rId4"/>
          <a:stretch>
            <a:fillRect/>
          </a:stretch>
        </p:blipFill>
        <p:spPr>
          <a:xfrm>
            <a:off x="5729856" y="3859078"/>
            <a:ext cx="6462143" cy="2998922"/>
          </a:xfrm>
          <a:prstGeom prst="rect">
            <a:avLst/>
          </a:prstGeom>
        </p:spPr>
      </p:pic>
      <p:pic>
        <p:nvPicPr>
          <p:cNvPr id="7" name="Εικόνα 6">
            <a:extLst>
              <a:ext uri="{FF2B5EF4-FFF2-40B4-BE49-F238E27FC236}">
                <a16:creationId xmlns:a16="http://schemas.microsoft.com/office/drawing/2014/main" id="{E0534927-6F70-AF92-5D18-88B91AE76FC7}"/>
              </a:ext>
            </a:extLst>
          </p:cNvPr>
          <p:cNvPicPr>
            <a:picLocks noChangeAspect="1"/>
          </p:cNvPicPr>
          <p:nvPr/>
        </p:nvPicPr>
        <p:blipFill>
          <a:blip r:embed="rId5"/>
          <a:stretch>
            <a:fillRect/>
          </a:stretch>
        </p:blipFill>
        <p:spPr>
          <a:xfrm>
            <a:off x="0" y="3859078"/>
            <a:ext cx="5729855" cy="2998922"/>
          </a:xfrm>
          <a:prstGeom prst="rect">
            <a:avLst/>
          </a:prstGeom>
        </p:spPr>
      </p:pic>
    </p:spTree>
    <p:extLst>
      <p:ext uri="{BB962C8B-B14F-4D97-AF65-F5344CB8AC3E}">
        <p14:creationId xmlns:p14="http://schemas.microsoft.com/office/powerpoint/2010/main" val="2778040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20B1-FBB7-F8F3-B1CB-2C5829D4F7DE}"/>
              </a:ext>
            </a:extLst>
          </p:cNvPr>
          <p:cNvSpPr>
            <a:spLocks noGrp="1"/>
          </p:cNvSpPr>
          <p:nvPr>
            <p:ph type="title"/>
          </p:nvPr>
        </p:nvSpPr>
        <p:spPr/>
        <p:txBody>
          <a:bodyPr/>
          <a:lstStyle/>
          <a:p>
            <a:r>
              <a:rPr lang="el-GR" dirty="0">
                <a:solidFill>
                  <a:srgbClr val="C00000"/>
                </a:solidFill>
              </a:rPr>
              <a:t>Είναι όλα εύκολα</a:t>
            </a:r>
            <a:r>
              <a:rPr lang="en-US" dirty="0">
                <a:solidFill>
                  <a:srgbClr val="C00000"/>
                </a:solidFill>
              </a:rPr>
              <a:t>/</a:t>
            </a:r>
            <a:r>
              <a:rPr lang="el-GR" dirty="0">
                <a:solidFill>
                  <a:srgbClr val="C00000"/>
                </a:solidFill>
              </a:rPr>
              <a:t>δύσκολα ..</a:t>
            </a:r>
            <a:endParaRPr lang="en-GB" dirty="0">
              <a:solidFill>
                <a:srgbClr val="C00000"/>
              </a:solidFill>
            </a:endParaRPr>
          </a:p>
        </p:txBody>
      </p:sp>
      <p:sp>
        <p:nvSpPr>
          <p:cNvPr id="3" name="Content Placeholder 2">
            <a:extLst>
              <a:ext uri="{FF2B5EF4-FFF2-40B4-BE49-F238E27FC236}">
                <a16:creationId xmlns:a16="http://schemas.microsoft.com/office/drawing/2014/main" id="{39FBB4C2-F92F-CE4B-51EF-DB680F6FCA0B}"/>
              </a:ext>
            </a:extLst>
          </p:cNvPr>
          <p:cNvSpPr>
            <a:spLocks noGrp="1"/>
          </p:cNvSpPr>
          <p:nvPr>
            <p:ph idx="1"/>
          </p:nvPr>
        </p:nvSpPr>
        <p:spPr>
          <a:xfrm>
            <a:off x="838200" y="1825625"/>
            <a:ext cx="10515600" cy="4313918"/>
          </a:xfrm>
        </p:spPr>
        <p:txBody>
          <a:bodyPr>
            <a:noAutofit/>
          </a:bodyPr>
          <a:lstStyle/>
          <a:p>
            <a:pPr marL="342900" indent="-342900">
              <a:lnSpc>
                <a:spcPct val="150000"/>
              </a:lnSpc>
              <a:spcAft>
                <a:spcPts val="1000"/>
              </a:spcAft>
              <a:buFont typeface="+mj-lt"/>
              <a:buAutoNum type="arabicPeriod"/>
            </a:pPr>
            <a:r>
              <a:rPr lang="el-GR"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Η οργάνωση της ομάδας συντονισμού. </a:t>
            </a:r>
          </a:p>
          <a:p>
            <a:pPr marL="342900" indent="-342900">
              <a:lnSpc>
                <a:spcPct val="150000"/>
              </a:lnSpc>
              <a:spcAft>
                <a:spcPts val="1000"/>
              </a:spcAft>
              <a:buFont typeface="+mj-lt"/>
              <a:buAutoNum type="arabicPeriod"/>
            </a:pPr>
            <a:r>
              <a:rPr lang="el-GR"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Ο </a:t>
            </a:r>
            <a:r>
              <a:rPr lang="el-GR" sz="180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σχεδιασμός</a:t>
            </a:r>
            <a:r>
              <a:rPr lang="el-GR"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των </a:t>
            </a:r>
            <a:r>
              <a:rPr lang="el-GR" sz="180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δρασεων</a:t>
            </a:r>
            <a:r>
              <a:rPr lang="el-GR"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indent="-342900">
              <a:lnSpc>
                <a:spcPct val="150000"/>
              </a:lnSpc>
              <a:spcAft>
                <a:spcPts val="1000"/>
              </a:spcAft>
              <a:buFont typeface="+mj-lt"/>
              <a:buAutoNum type="arabicPeriod"/>
            </a:pPr>
            <a:r>
              <a:rPr lang="el-GR"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Η ανάπτυξη </a:t>
            </a:r>
            <a:r>
              <a:rPr lang="el-GR" sz="180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σχέσεων</a:t>
            </a:r>
            <a:r>
              <a:rPr lang="el-GR"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εμπιστοσύνης </a:t>
            </a:r>
            <a:r>
              <a:rPr lang="el-GR" sz="180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μεταξυ</a:t>
            </a:r>
            <a:r>
              <a:rPr lang="el-GR"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της ομάδας </a:t>
            </a:r>
            <a:r>
              <a:rPr lang="el-GR" sz="180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συντονιστών</a:t>
            </a:r>
            <a:r>
              <a:rPr lang="el-GR"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και των συμμετεχόντων. </a:t>
            </a:r>
          </a:p>
          <a:p>
            <a:pPr marL="342900" indent="-342900">
              <a:lnSpc>
                <a:spcPct val="150000"/>
              </a:lnSpc>
              <a:spcAft>
                <a:spcPts val="1000"/>
              </a:spcAft>
              <a:buFont typeface="+mj-lt"/>
              <a:buAutoNum type="arabicPeriod"/>
            </a:pPr>
            <a:r>
              <a:rPr lang="el-GR"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Ο </a:t>
            </a:r>
            <a:r>
              <a:rPr lang="el-GR" sz="180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σεβασμός</a:t>
            </a:r>
            <a:r>
              <a:rPr lang="el-GR"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στην αντικρουόμενη </a:t>
            </a:r>
            <a:r>
              <a:rPr lang="el-GR" sz="180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άποψη</a:t>
            </a:r>
            <a:r>
              <a:rPr lang="el-GR"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indent="-342900">
              <a:lnSpc>
                <a:spcPct val="150000"/>
              </a:lnSpc>
              <a:spcAft>
                <a:spcPts val="1000"/>
              </a:spcAft>
              <a:buFont typeface="+mj-lt"/>
              <a:buAutoNum type="arabicPeriod"/>
            </a:pPr>
            <a:r>
              <a:rPr lang="el-GR"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Η διατήρηση της ζωντάνιας και της ελκυστικότητας της διαδικασίας καθ’ όλη τη </a:t>
            </a:r>
            <a:r>
              <a:rPr lang="el-GR" sz="180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διάρκειά</a:t>
            </a:r>
            <a:r>
              <a:rPr lang="el-GR"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της.</a:t>
            </a:r>
            <a:endParaRPr lang="el-GR" sz="18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lnSpc>
                <a:spcPct val="150000"/>
              </a:lnSpc>
              <a:spcAft>
                <a:spcPts val="1000"/>
              </a:spcAft>
              <a:buFont typeface="+mj-lt"/>
              <a:buAutoNum type="arabicPeriod"/>
            </a:pPr>
            <a:r>
              <a:rPr lang="el-GR"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Η </a:t>
            </a:r>
            <a:r>
              <a:rPr lang="el-GR" sz="180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καταγραφη</a:t>
            </a:r>
            <a:r>
              <a:rPr lang="el-GR"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αρχειοθέτηση και </a:t>
            </a:r>
            <a:r>
              <a:rPr lang="el-GR" sz="180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οργάνωση</a:t>
            </a:r>
            <a:r>
              <a:rPr lang="el-GR"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των </a:t>
            </a:r>
            <a:r>
              <a:rPr lang="el-GR" sz="180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παραγόμενων</a:t>
            </a:r>
            <a:r>
              <a:rPr lang="el-GR"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αποτελεσμάτων από όλα τα μέτωπα (εργαστήρια, συνεντεύξεις </a:t>
            </a:r>
            <a:r>
              <a:rPr lang="el-GR" sz="180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κλπ</a:t>
            </a:r>
            <a:r>
              <a:rPr lang="el-GR"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κατά τη διάρκεια της διαδικασίας</a:t>
            </a:r>
            <a:endParaRPr lang="el-GR" sz="18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200000"/>
              </a:lnSpc>
              <a:spcBef>
                <a:spcPts val="0"/>
              </a:spcBef>
            </a:pPr>
            <a:endParaRPr lang="el-GR" dirty="0">
              <a:solidFill>
                <a:srgbClr val="C00000"/>
              </a:solidFill>
            </a:endParaRPr>
          </a:p>
          <a:p>
            <a:pPr>
              <a:lnSpc>
                <a:spcPct val="200000"/>
              </a:lnSpc>
              <a:spcBef>
                <a:spcPts val="0"/>
              </a:spcBef>
            </a:pPr>
            <a:endParaRPr lang="en-US" dirty="0">
              <a:solidFill>
                <a:srgbClr val="C00000"/>
              </a:solidFill>
            </a:endParaRPr>
          </a:p>
        </p:txBody>
      </p:sp>
    </p:spTree>
    <p:extLst>
      <p:ext uri="{BB962C8B-B14F-4D97-AF65-F5344CB8AC3E}">
        <p14:creationId xmlns:p14="http://schemas.microsoft.com/office/powerpoint/2010/main" val="3929378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06655FE-E866-D408-5057-125EED22578D}"/>
              </a:ext>
            </a:extLst>
          </p:cNvPr>
          <p:cNvSpPr>
            <a:spLocks noGrp="1"/>
          </p:cNvSpPr>
          <p:nvPr>
            <p:ph type="title"/>
          </p:nvPr>
        </p:nvSpPr>
        <p:spPr/>
        <p:txBody>
          <a:bodyPr/>
          <a:lstStyle/>
          <a:p>
            <a:r>
              <a:rPr lang="el-GR" dirty="0">
                <a:solidFill>
                  <a:srgbClr val="C00000"/>
                </a:solidFill>
              </a:rPr>
              <a:t>Και τελικά τι ….</a:t>
            </a:r>
          </a:p>
        </p:txBody>
      </p:sp>
      <p:sp>
        <p:nvSpPr>
          <p:cNvPr id="3" name="Θέση περιεχομένου 2">
            <a:extLst>
              <a:ext uri="{FF2B5EF4-FFF2-40B4-BE49-F238E27FC236}">
                <a16:creationId xmlns:a16="http://schemas.microsoft.com/office/drawing/2014/main" id="{45EB1C00-FCB3-E42A-CDDF-F2622EF39741}"/>
              </a:ext>
            </a:extLst>
          </p:cNvPr>
          <p:cNvSpPr>
            <a:spLocks noGrp="1"/>
          </p:cNvSpPr>
          <p:nvPr>
            <p:ph idx="1"/>
          </p:nvPr>
        </p:nvSpPr>
        <p:spPr/>
        <p:txBody>
          <a:bodyPr>
            <a:normAutofit lnSpcReduction="10000"/>
          </a:bodyPr>
          <a:lstStyle/>
          <a:p>
            <a:r>
              <a:rPr lang="el-GR" dirty="0">
                <a:solidFill>
                  <a:srgbClr val="C00000"/>
                </a:solidFill>
              </a:rPr>
              <a:t>επικοινωνία και παραγωγή νέας γνώσης </a:t>
            </a:r>
          </a:p>
          <a:p>
            <a:r>
              <a:rPr lang="el-GR" dirty="0">
                <a:solidFill>
                  <a:srgbClr val="C00000"/>
                </a:solidFill>
              </a:rPr>
              <a:t>μια σε βάθος αντίληψη για το ζήτημα υπό εξέταση. </a:t>
            </a:r>
          </a:p>
          <a:p>
            <a:r>
              <a:rPr lang="el-GR" dirty="0">
                <a:solidFill>
                  <a:srgbClr val="C00000"/>
                </a:solidFill>
              </a:rPr>
              <a:t>υπάρχουσα πραγματικότητα γίνεται ορατή μέσα από τις αξίες, τις πολιτισμικές παραδόσεις, την ιστορική διαδρομή και τους κοινωνικούς συσχετισμούς, ως στοιχεία που αναδύονται στην καθημερινότητα και αναζητούν έκφραση.</a:t>
            </a:r>
          </a:p>
          <a:p>
            <a:r>
              <a:rPr lang="el-GR" dirty="0">
                <a:solidFill>
                  <a:srgbClr val="C00000"/>
                </a:solidFill>
              </a:rPr>
              <a:t>υπόβαθρο διαπραγμάτευσης για το φυσικό, ιστορικό, πολιτιστικό, κοινωνικό και οικονομικό πλαίσιο που επηρεάζει την διαχείριση του δημόσιου χώρου. </a:t>
            </a:r>
          </a:p>
          <a:p>
            <a:r>
              <a:rPr lang="el-GR" dirty="0">
                <a:solidFill>
                  <a:srgbClr val="C00000"/>
                </a:solidFill>
              </a:rPr>
              <a:t>“κοινός τόπος” σε κοινωνικό επίπεδο.</a:t>
            </a:r>
          </a:p>
          <a:p>
            <a:endParaRPr lang="el-GR" dirty="0"/>
          </a:p>
        </p:txBody>
      </p:sp>
    </p:spTree>
    <p:extLst>
      <p:ext uri="{BB962C8B-B14F-4D97-AF65-F5344CB8AC3E}">
        <p14:creationId xmlns:p14="http://schemas.microsoft.com/office/powerpoint/2010/main" val="4614189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D1A6DCBD-2005-0B2C-6478-5F304FF3BD36}"/>
              </a:ext>
            </a:extLst>
          </p:cNvPr>
          <p:cNvPicPr>
            <a:picLocks noGrp="1" noChangeAspect="1"/>
          </p:cNvPicPr>
          <p:nvPr>
            <p:ph idx="1"/>
          </p:nvPr>
        </p:nvPicPr>
        <p:blipFill>
          <a:blip r:embed="rId2"/>
          <a:stretch>
            <a:fillRect/>
          </a:stretch>
        </p:blipFill>
        <p:spPr>
          <a:xfrm>
            <a:off x="6096000" y="1134577"/>
            <a:ext cx="5959655" cy="4909963"/>
          </a:xfrm>
          <a:prstGeom prst="rect">
            <a:avLst/>
          </a:prstGeom>
        </p:spPr>
      </p:pic>
      <p:sp>
        <p:nvSpPr>
          <p:cNvPr id="5" name="Θέση περιεχομένου 2">
            <a:extLst>
              <a:ext uri="{FF2B5EF4-FFF2-40B4-BE49-F238E27FC236}">
                <a16:creationId xmlns:a16="http://schemas.microsoft.com/office/drawing/2014/main" id="{38387514-1342-34F7-C187-D57E951DB8CD}"/>
              </a:ext>
            </a:extLst>
          </p:cNvPr>
          <p:cNvSpPr txBox="1">
            <a:spLocks/>
          </p:cNvSpPr>
          <p:nvPr/>
        </p:nvSpPr>
        <p:spPr>
          <a:xfrm>
            <a:off x="838200" y="1825625"/>
            <a:ext cx="468382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l-GR" dirty="0"/>
          </a:p>
          <a:p>
            <a:endParaRPr lang="el-GR" dirty="0"/>
          </a:p>
          <a:p>
            <a:pPr marL="0" indent="0">
              <a:lnSpc>
                <a:spcPct val="150000"/>
              </a:lnSpc>
              <a:buFont typeface="Arial" panose="020B0604020202020204" pitchFamily="34" charset="0"/>
              <a:buNone/>
            </a:pPr>
            <a:r>
              <a:rPr lang="el-GR" dirty="0">
                <a:solidFill>
                  <a:srgbClr val="C00000"/>
                </a:solidFill>
              </a:rPr>
              <a:t>ας κλείσουμε με </a:t>
            </a:r>
            <a:br>
              <a:rPr lang="el-GR" dirty="0">
                <a:solidFill>
                  <a:srgbClr val="C00000"/>
                </a:solidFill>
              </a:rPr>
            </a:br>
            <a:r>
              <a:rPr lang="el-GR" dirty="0">
                <a:solidFill>
                  <a:srgbClr val="C00000"/>
                </a:solidFill>
              </a:rPr>
              <a:t>μια ιστορία</a:t>
            </a:r>
          </a:p>
        </p:txBody>
      </p:sp>
    </p:spTree>
    <p:extLst>
      <p:ext uri="{BB962C8B-B14F-4D97-AF65-F5344CB8AC3E}">
        <p14:creationId xmlns:p14="http://schemas.microsoft.com/office/powerpoint/2010/main" val="2509344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7C2055-53F0-58AB-9EFB-E341A788A70A}"/>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id="{5E1365E2-05DF-BAC7-842E-AA73CBBDF8CD}"/>
              </a:ext>
            </a:extLst>
          </p:cNvPr>
          <p:cNvPicPr>
            <a:picLocks noGrp="1" noChangeAspect="1"/>
          </p:cNvPicPr>
          <p:nvPr>
            <p:ph idx="1"/>
          </p:nvPr>
        </p:nvPicPr>
        <p:blipFill>
          <a:blip r:embed="rId2"/>
          <a:stretch>
            <a:fillRect/>
          </a:stretch>
        </p:blipFill>
        <p:spPr>
          <a:xfrm>
            <a:off x="5655744" y="0"/>
            <a:ext cx="6523821" cy="3899600"/>
          </a:xfrm>
          <a:prstGeom prst="rect">
            <a:avLst/>
          </a:prstGeom>
        </p:spPr>
      </p:pic>
      <p:pic>
        <p:nvPicPr>
          <p:cNvPr id="4" name="Εικόνα 3">
            <a:extLst>
              <a:ext uri="{FF2B5EF4-FFF2-40B4-BE49-F238E27FC236}">
                <a16:creationId xmlns:a16="http://schemas.microsoft.com/office/drawing/2014/main" id="{C85AB7F0-A9C1-85D9-8665-376067F34686}"/>
              </a:ext>
            </a:extLst>
          </p:cNvPr>
          <p:cNvPicPr>
            <a:picLocks noChangeAspect="1"/>
          </p:cNvPicPr>
          <p:nvPr/>
        </p:nvPicPr>
        <p:blipFill>
          <a:blip r:embed="rId3"/>
          <a:stretch>
            <a:fillRect/>
          </a:stretch>
        </p:blipFill>
        <p:spPr>
          <a:xfrm>
            <a:off x="0" y="0"/>
            <a:ext cx="5668179" cy="3890073"/>
          </a:xfrm>
          <a:prstGeom prst="rect">
            <a:avLst/>
          </a:prstGeom>
        </p:spPr>
      </p:pic>
      <p:pic>
        <p:nvPicPr>
          <p:cNvPr id="6" name="Εικόνα 5">
            <a:extLst>
              <a:ext uri="{FF2B5EF4-FFF2-40B4-BE49-F238E27FC236}">
                <a16:creationId xmlns:a16="http://schemas.microsoft.com/office/drawing/2014/main" id="{A6CA7B90-2B43-1BF9-7C79-970D9C4281D6}"/>
              </a:ext>
            </a:extLst>
          </p:cNvPr>
          <p:cNvPicPr>
            <a:picLocks noChangeAspect="1"/>
          </p:cNvPicPr>
          <p:nvPr/>
        </p:nvPicPr>
        <p:blipFill>
          <a:blip r:embed="rId4"/>
          <a:stretch>
            <a:fillRect/>
          </a:stretch>
        </p:blipFill>
        <p:spPr>
          <a:xfrm>
            <a:off x="0" y="3890074"/>
            <a:ext cx="5668178" cy="2967925"/>
          </a:xfrm>
          <a:prstGeom prst="rect">
            <a:avLst/>
          </a:prstGeom>
        </p:spPr>
      </p:pic>
      <p:pic>
        <p:nvPicPr>
          <p:cNvPr id="7" name="Εικόνα 6">
            <a:extLst>
              <a:ext uri="{FF2B5EF4-FFF2-40B4-BE49-F238E27FC236}">
                <a16:creationId xmlns:a16="http://schemas.microsoft.com/office/drawing/2014/main" id="{36A96426-766C-8852-74DA-7226DF7E9B8B}"/>
              </a:ext>
            </a:extLst>
          </p:cNvPr>
          <p:cNvPicPr>
            <a:picLocks noChangeAspect="1"/>
          </p:cNvPicPr>
          <p:nvPr/>
        </p:nvPicPr>
        <p:blipFill>
          <a:blip r:embed="rId5"/>
          <a:stretch>
            <a:fillRect/>
          </a:stretch>
        </p:blipFill>
        <p:spPr>
          <a:xfrm>
            <a:off x="5668178" y="3890073"/>
            <a:ext cx="6511387" cy="2967925"/>
          </a:xfrm>
          <a:prstGeom prst="rect">
            <a:avLst/>
          </a:prstGeom>
        </p:spPr>
      </p:pic>
    </p:spTree>
    <p:extLst>
      <p:ext uri="{BB962C8B-B14F-4D97-AF65-F5344CB8AC3E}">
        <p14:creationId xmlns:p14="http://schemas.microsoft.com/office/powerpoint/2010/main" val="7209496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20B1-FBB7-F8F3-B1CB-2C5829D4F7DE}"/>
              </a:ext>
            </a:extLst>
          </p:cNvPr>
          <p:cNvSpPr>
            <a:spLocks noGrp="1"/>
          </p:cNvSpPr>
          <p:nvPr>
            <p:ph type="title"/>
          </p:nvPr>
        </p:nvSpPr>
        <p:spPr/>
        <p:txBody>
          <a:bodyPr/>
          <a:lstStyle/>
          <a:p>
            <a:r>
              <a:rPr lang="el-GR" dirty="0">
                <a:solidFill>
                  <a:srgbClr val="C00000"/>
                </a:solidFill>
              </a:rPr>
              <a:t>θέτοντας</a:t>
            </a:r>
            <a:r>
              <a:rPr lang="en-US" dirty="0">
                <a:solidFill>
                  <a:srgbClr val="C00000"/>
                </a:solidFill>
              </a:rPr>
              <a:t> </a:t>
            </a:r>
            <a:r>
              <a:rPr lang="el-GR" dirty="0">
                <a:solidFill>
                  <a:srgbClr val="C00000"/>
                </a:solidFill>
              </a:rPr>
              <a:t>το πλαίσιο </a:t>
            </a:r>
            <a:endParaRPr lang="en-GB" dirty="0">
              <a:solidFill>
                <a:srgbClr val="C00000"/>
              </a:solidFill>
            </a:endParaRPr>
          </a:p>
        </p:txBody>
      </p:sp>
      <p:sp>
        <p:nvSpPr>
          <p:cNvPr id="3" name="Content Placeholder 2">
            <a:extLst>
              <a:ext uri="{FF2B5EF4-FFF2-40B4-BE49-F238E27FC236}">
                <a16:creationId xmlns:a16="http://schemas.microsoft.com/office/drawing/2014/main" id="{39FBB4C2-F92F-CE4B-51EF-DB680F6FCA0B}"/>
              </a:ext>
            </a:extLst>
          </p:cNvPr>
          <p:cNvSpPr>
            <a:spLocks noGrp="1"/>
          </p:cNvSpPr>
          <p:nvPr>
            <p:ph idx="1"/>
          </p:nvPr>
        </p:nvSpPr>
        <p:spPr/>
        <p:txBody>
          <a:bodyPr>
            <a:noAutofit/>
          </a:bodyPr>
          <a:lstStyle/>
          <a:p>
            <a:pPr>
              <a:lnSpc>
                <a:spcPct val="200000"/>
              </a:lnSpc>
              <a:spcBef>
                <a:spcPts val="0"/>
              </a:spcBef>
              <a:buNone/>
            </a:pPr>
            <a:endParaRPr lang="el-GR" dirty="0"/>
          </a:p>
          <a:p>
            <a:pPr>
              <a:lnSpc>
                <a:spcPct val="200000"/>
              </a:lnSpc>
              <a:spcBef>
                <a:spcPts val="0"/>
              </a:spcBef>
            </a:pPr>
            <a:r>
              <a:rPr lang="el-GR" dirty="0">
                <a:solidFill>
                  <a:srgbClr val="C00000"/>
                </a:solidFill>
              </a:rPr>
              <a:t>η διαδικασία του σχεδιασμού  ως πεδίο πολιτειακού διαλόγου</a:t>
            </a:r>
          </a:p>
          <a:p>
            <a:pPr>
              <a:lnSpc>
                <a:spcPct val="200000"/>
              </a:lnSpc>
              <a:spcBef>
                <a:spcPts val="0"/>
              </a:spcBef>
              <a:buNone/>
            </a:pPr>
            <a:endParaRPr lang="el-GR" dirty="0"/>
          </a:p>
          <a:p>
            <a:pPr>
              <a:lnSpc>
                <a:spcPct val="200000"/>
              </a:lnSpc>
              <a:spcBef>
                <a:spcPts val="0"/>
              </a:spcBef>
              <a:buNone/>
            </a:pPr>
            <a:endParaRPr lang="el-GR" dirty="0">
              <a:solidFill>
                <a:srgbClr val="C00000"/>
              </a:solidFill>
            </a:endParaRPr>
          </a:p>
          <a:p>
            <a:pPr>
              <a:lnSpc>
                <a:spcPct val="200000"/>
              </a:lnSpc>
              <a:spcBef>
                <a:spcPts val="0"/>
              </a:spcBef>
            </a:pPr>
            <a:endParaRPr lang="en-US" dirty="0">
              <a:solidFill>
                <a:srgbClr val="C00000"/>
              </a:solidFill>
            </a:endParaRPr>
          </a:p>
        </p:txBody>
      </p:sp>
    </p:spTree>
    <p:extLst>
      <p:ext uri="{BB962C8B-B14F-4D97-AF65-F5344CB8AC3E}">
        <p14:creationId xmlns:p14="http://schemas.microsoft.com/office/powerpoint/2010/main" val="36684513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20B1-FBB7-F8F3-B1CB-2C5829D4F7DE}"/>
              </a:ext>
            </a:extLst>
          </p:cNvPr>
          <p:cNvSpPr>
            <a:spLocks noGrp="1"/>
          </p:cNvSpPr>
          <p:nvPr>
            <p:ph type="title"/>
          </p:nvPr>
        </p:nvSpPr>
        <p:spPr/>
        <p:txBody>
          <a:bodyPr/>
          <a:lstStyle/>
          <a:p>
            <a:r>
              <a:rPr lang="el-GR" dirty="0">
                <a:solidFill>
                  <a:srgbClr val="C00000"/>
                </a:solidFill>
              </a:rPr>
              <a:t>θέτοντας το πλαίσιο </a:t>
            </a:r>
            <a:endParaRPr lang="en-GB" dirty="0">
              <a:solidFill>
                <a:srgbClr val="C00000"/>
              </a:solidFill>
            </a:endParaRPr>
          </a:p>
        </p:txBody>
      </p:sp>
      <p:sp>
        <p:nvSpPr>
          <p:cNvPr id="3" name="Content Placeholder 2">
            <a:extLst>
              <a:ext uri="{FF2B5EF4-FFF2-40B4-BE49-F238E27FC236}">
                <a16:creationId xmlns:a16="http://schemas.microsoft.com/office/drawing/2014/main" id="{39FBB4C2-F92F-CE4B-51EF-DB680F6FCA0B}"/>
              </a:ext>
            </a:extLst>
          </p:cNvPr>
          <p:cNvSpPr>
            <a:spLocks noGrp="1"/>
          </p:cNvSpPr>
          <p:nvPr>
            <p:ph idx="1"/>
          </p:nvPr>
        </p:nvSpPr>
        <p:spPr/>
        <p:txBody>
          <a:bodyPr>
            <a:noAutofit/>
          </a:bodyPr>
          <a:lstStyle/>
          <a:p>
            <a:pPr>
              <a:lnSpc>
                <a:spcPct val="200000"/>
              </a:lnSpc>
              <a:spcBef>
                <a:spcPts val="0"/>
              </a:spcBef>
            </a:pPr>
            <a:endParaRPr lang="en-US" dirty="0">
              <a:solidFill>
                <a:srgbClr val="C00000"/>
              </a:solidFill>
            </a:endParaRPr>
          </a:p>
          <a:p>
            <a:pPr>
              <a:lnSpc>
                <a:spcPct val="200000"/>
              </a:lnSpc>
              <a:spcBef>
                <a:spcPts val="0"/>
              </a:spcBef>
            </a:pPr>
            <a:r>
              <a:rPr lang="el-GR" dirty="0">
                <a:solidFill>
                  <a:srgbClr val="C00000"/>
                </a:solidFill>
              </a:rPr>
              <a:t>μέθοδος δόμησης ουσιαστικού διαλόγου και αλληλεπίδρασης (</a:t>
            </a:r>
            <a:r>
              <a:rPr lang="el-GR" dirty="0" err="1">
                <a:solidFill>
                  <a:srgbClr val="C00000"/>
                </a:solidFill>
              </a:rPr>
              <a:t>deliberative</a:t>
            </a:r>
            <a:r>
              <a:rPr lang="el-GR" dirty="0">
                <a:solidFill>
                  <a:srgbClr val="C00000"/>
                </a:solidFill>
              </a:rPr>
              <a:t> </a:t>
            </a:r>
            <a:r>
              <a:rPr lang="el-GR" dirty="0" err="1">
                <a:solidFill>
                  <a:srgbClr val="C00000"/>
                </a:solidFill>
              </a:rPr>
              <a:t>or</a:t>
            </a:r>
            <a:r>
              <a:rPr lang="el-GR" dirty="0">
                <a:solidFill>
                  <a:srgbClr val="C00000"/>
                </a:solidFill>
              </a:rPr>
              <a:t> </a:t>
            </a:r>
            <a:r>
              <a:rPr lang="el-GR" dirty="0" err="1">
                <a:solidFill>
                  <a:srgbClr val="C00000"/>
                </a:solidFill>
              </a:rPr>
              <a:t>interactive</a:t>
            </a:r>
            <a:r>
              <a:rPr lang="el-GR" dirty="0">
                <a:solidFill>
                  <a:srgbClr val="C00000"/>
                </a:solidFill>
              </a:rPr>
              <a:t> </a:t>
            </a:r>
            <a:r>
              <a:rPr lang="el-GR" dirty="0" err="1">
                <a:solidFill>
                  <a:srgbClr val="C00000"/>
                </a:solidFill>
              </a:rPr>
              <a:t>methods</a:t>
            </a:r>
            <a:r>
              <a:rPr lang="el-GR" dirty="0">
                <a:solidFill>
                  <a:srgbClr val="C00000"/>
                </a:solidFill>
              </a:rPr>
              <a:t>) </a:t>
            </a:r>
          </a:p>
          <a:p>
            <a:pPr>
              <a:lnSpc>
                <a:spcPct val="200000"/>
              </a:lnSpc>
              <a:spcBef>
                <a:spcPts val="0"/>
              </a:spcBef>
            </a:pPr>
            <a:endParaRPr lang="el-GR" dirty="0">
              <a:solidFill>
                <a:srgbClr val="C00000"/>
              </a:solidFill>
            </a:endParaRPr>
          </a:p>
          <a:p>
            <a:pPr>
              <a:lnSpc>
                <a:spcPct val="200000"/>
              </a:lnSpc>
              <a:spcBef>
                <a:spcPts val="0"/>
              </a:spcBef>
            </a:pPr>
            <a:endParaRPr lang="en-US" dirty="0">
              <a:solidFill>
                <a:srgbClr val="C00000"/>
              </a:solidFill>
            </a:endParaRPr>
          </a:p>
        </p:txBody>
      </p:sp>
    </p:spTree>
    <p:extLst>
      <p:ext uri="{BB962C8B-B14F-4D97-AF65-F5344CB8AC3E}">
        <p14:creationId xmlns:p14="http://schemas.microsoft.com/office/powerpoint/2010/main" val="3230047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20B1-FBB7-F8F3-B1CB-2C5829D4F7DE}"/>
              </a:ext>
            </a:extLst>
          </p:cNvPr>
          <p:cNvSpPr>
            <a:spLocks noGrp="1"/>
          </p:cNvSpPr>
          <p:nvPr>
            <p:ph type="title"/>
          </p:nvPr>
        </p:nvSpPr>
        <p:spPr/>
        <p:txBody>
          <a:bodyPr/>
          <a:lstStyle/>
          <a:p>
            <a:r>
              <a:rPr lang="el-GR" dirty="0">
                <a:solidFill>
                  <a:srgbClr val="C00000"/>
                </a:solidFill>
              </a:rPr>
              <a:t>θέτοντας το πλαίσιο</a:t>
            </a:r>
            <a:endParaRPr lang="en-GB" dirty="0">
              <a:solidFill>
                <a:srgbClr val="C00000"/>
              </a:solidFill>
            </a:endParaRPr>
          </a:p>
        </p:txBody>
      </p:sp>
      <p:sp>
        <p:nvSpPr>
          <p:cNvPr id="3" name="Content Placeholder 2">
            <a:extLst>
              <a:ext uri="{FF2B5EF4-FFF2-40B4-BE49-F238E27FC236}">
                <a16:creationId xmlns:a16="http://schemas.microsoft.com/office/drawing/2014/main" id="{39FBB4C2-F92F-CE4B-51EF-DB680F6FCA0B}"/>
              </a:ext>
            </a:extLst>
          </p:cNvPr>
          <p:cNvSpPr>
            <a:spLocks noGrp="1"/>
          </p:cNvSpPr>
          <p:nvPr>
            <p:ph idx="1"/>
          </p:nvPr>
        </p:nvSpPr>
        <p:spPr/>
        <p:txBody>
          <a:bodyPr>
            <a:noAutofit/>
          </a:bodyPr>
          <a:lstStyle/>
          <a:p>
            <a:pPr>
              <a:lnSpc>
                <a:spcPct val="200000"/>
              </a:lnSpc>
              <a:spcBef>
                <a:spcPts val="0"/>
              </a:spcBef>
            </a:pPr>
            <a:endParaRPr lang="el-GR" dirty="0"/>
          </a:p>
          <a:p>
            <a:pPr>
              <a:lnSpc>
                <a:spcPct val="200000"/>
              </a:lnSpc>
              <a:spcBef>
                <a:spcPts val="0"/>
              </a:spcBef>
            </a:pPr>
            <a:r>
              <a:rPr lang="el-GR" dirty="0"/>
              <a:t> </a:t>
            </a:r>
            <a:r>
              <a:rPr lang="el-GR" dirty="0">
                <a:solidFill>
                  <a:srgbClr val="C00000"/>
                </a:solidFill>
              </a:rPr>
              <a:t>εργαλεία για τη δόμηση ομαδικών διαδικασιών διαλόγου </a:t>
            </a:r>
          </a:p>
          <a:p>
            <a:pPr>
              <a:lnSpc>
                <a:spcPct val="200000"/>
              </a:lnSpc>
              <a:spcBef>
                <a:spcPts val="0"/>
              </a:spcBef>
            </a:pPr>
            <a:r>
              <a:rPr lang="el-GR" dirty="0">
                <a:solidFill>
                  <a:srgbClr val="C00000"/>
                </a:solidFill>
              </a:rPr>
              <a:t>  σεβασμός στον ενεργό ρόλο των συμμετεχόντων</a:t>
            </a:r>
          </a:p>
          <a:p>
            <a:pPr>
              <a:lnSpc>
                <a:spcPct val="200000"/>
              </a:lnSpc>
              <a:spcBef>
                <a:spcPts val="0"/>
              </a:spcBef>
            </a:pPr>
            <a:r>
              <a:rPr lang="el-GR" dirty="0">
                <a:solidFill>
                  <a:srgbClr val="C00000"/>
                </a:solidFill>
              </a:rPr>
              <a:t> σεβασμός στις γνώση και τις αξίες τους</a:t>
            </a:r>
            <a:endParaRPr lang="en-US" dirty="0">
              <a:solidFill>
                <a:srgbClr val="C00000"/>
              </a:solidFill>
            </a:endParaRPr>
          </a:p>
        </p:txBody>
      </p:sp>
    </p:spTree>
    <p:extLst>
      <p:ext uri="{BB962C8B-B14F-4D97-AF65-F5344CB8AC3E}">
        <p14:creationId xmlns:p14="http://schemas.microsoft.com/office/powerpoint/2010/main" val="1334808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2C37B32-4578-4D33-A8B7-749EFF125DE5}"/>
              </a:ext>
            </a:extLst>
          </p:cNvPr>
          <p:cNvSpPr>
            <a:spLocks noGrp="1"/>
          </p:cNvSpPr>
          <p:nvPr>
            <p:ph type="title"/>
          </p:nvPr>
        </p:nvSpPr>
        <p:spPr/>
        <p:txBody>
          <a:bodyPr/>
          <a:lstStyle/>
          <a:p>
            <a:r>
              <a:rPr lang="el-GR" dirty="0">
                <a:solidFill>
                  <a:srgbClr val="C00000"/>
                </a:solidFill>
              </a:rPr>
              <a:t>θέτοντας το πλαίσιο</a:t>
            </a:r>
          </a:p>
        </p:txBody>
      </p:sp>
      <p:sp>
        <p:nvSpPr>
          <p:cNvPr id="3" name="Θέση περιεχομένου 2">
            <a:extLst>
              <a:ext uri="{FF2B5EF4-FFF2-40B4-BE49-F238E27FC236}">
                <a16:creationId xmlns:a16="http://schemas.microsoft.com/office/drawing/2014/main" id="{EE25DA31-BD3B-C8AE-4C00-78733E2B0403}"/>
              </a:ext>
            </a:extLst>
          </p:cNvPr>
          <p:cNvSpPr>
            <a:spLocks noGrp="1"/>
          </p:cNvSpPr>
          <p:nvPr>
            <p:ph idx="1"/>
          </p:nvPr>
        </p:nvSpPr>
        <p:spPr/>
        <p:txBody>
          <a:bodyPr/>
          <a:lstStyle/>
          <a:p>
            <a:endParaRPr lang="el-GR" dirty="0"/>
          </a:p>
          <a:p>
            <a:endParaRPr lang="el-GR" dirty="0"/>
          </a:p>
          <a:p>
            <a:endParaRPr lang="el-GR" dirty="0"/>
          </a:p>
          <a:p>
            <a:r>
              <a:rPr lang="el-GR" dirty="0">
                <a:solidFill>
                  <a:srgbClr val="C00000"/>
                </a:solidFill>
              </a:rPr>
              <a:t>δημιουργία και κατανάλωση δημόσιας πληροφορίας </a:t>
            </a:r>
          </a:p>
        </p:txBody>
      </p:sp>
    </p:spTree>
    <p:extLst>
      <p:ext uri="{BB962C8B-B14F-4D97-AF65-F5344CB8AC3E}">
        <p14:creationId xmlns:p14="http://schemas.microsoft.com/office/powerpoint/2010/main" val="10565639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20B1-FBB7-F8F3-B1CB-2C5829D4F7DE}"/>
              </a:ext>
            </a:extLst>
          </p:cNvPr>
          <p:cNvSpPr>
            <a:spLocks noGrp="1"/>
          </p:cNvSpPr>
          <p:nvPr>
            <p:ph type="title"/>
          </p:nvPr>
        </p:nvSpPr>
        <p:spPr>
          <a:xfrm>
            <a:off x="838200" y="377000"/>
            <a:ext cx="10515600" cy="1325563"/>
          </a:xfrm>
        </p:spPr>
        <p:txBody>
          <a:bodyPr/>
          <a:lstStyle/>
          <a:p>
            <a:r>
              <a:rPr lang="el-GR" dirty="0">
                <a:solidFill>
                  <a:srgbClr val="C00000"/>
                </a:solidFill>
              </a:rPr>
              <a:t>θέτοντας το πλαίσιο</a:t>
            </a:r>
            <a:endParaRPr lang="en-GB" dirty="0">
              <a:solidFill>
                <a:srgbClr val="C00000"/>
              </a:solidFill>
            </a:endParaRPr>
          </a:p>
        </p:txBody>
      </p:sp>
      <p:sp>
        <p:nvSpPr>
          <p:cNvPr id="3" name="Content Placeholder 2">
            <a:extLst>
              <a:ext uri="{FF2B5EF4-FFF2-40B4-BE49-F238E27FC236}">
                <a16:creationId xmlns:a16="http://schemas.microsoft.com/office/drawing/2014/main" id="{39FBB4C2-F92F-CE4B-51EF-DB680F6FCA0B}"/>
              </a:ext>
            </a:extLst>
          </p:cNvPr>
          <p:cNvSpPr>
            <a:spLocks noGrp="1"/>
          </p:cNvSpPr>
          <p:nvPr>
            <p:ph idx="1"/>
          </p:nvPr>
        </p:nvSpPr>
        <p:spPr/>
        <p:txBody>
          <a:bodyPr>
            <a:noAutofit/>
          </a:bodyPr>
          <a:lstStyle/>
          <a:p>
            <a:pPr>
              <a:lnSpc>
                <a:spcPct val="200000"/>
              </a:lnSpc>
              <a:spcBef>
                <a:spcPts val="0"/>
              </a:spcBef>
              <a:buNone/>
            </a:pPr>
            <a:r>
              <a:rPr lang="el-GR" dirty="0">
                <a:solidFill>
                  <a:srgbClr val="C00000"/>
                </a:solidFill>
              </a:rPr>
              <a:t>Η πρόσβαση  στην δημόσια πληροφορία </a:t>
            </a:r>
          </a:p>
          <a:p>
            <a:pPr>
              <a:lnSpc>
                <a:spcPct val="200000"/>
              </a:lnSpc>
              <a:spcBef>
                <a:spcPts val="0"/>
              </a:spcBef>
            </a:pPr>
            <a:r>
              <a:rPr lang="el-GR" dirty="0">
                <a:solidFill>
                  <a:srgbClr val="C00000"/>
                </a:solidFill>
              </a:rPr>
              <a:t>ως «βασικό δικαίωμα»</a:t>
            </a:r>
          </a:p>
          <a:p>
            <a:pPr>
              <a:lnSpc>
                <a:spcPct val="200000"/>
              </a:lnSpc>
              <a:spcBef>
                <a:spcPts val="0"/>
              </a:spcBef>
            </a:pPr>
            <a:r>
              <a:rPr lang="el-GR" dirty="0">
                <a:solidFill>
                  <a:srgbClr val="C00000"/>
                </a:solidFill>
              </a:rPr>
              <a:t>ως προϋπόθεση για την αποτελεσματική συμμετοχική  διαδικασία </a:t>
            </a:r>
          </a:p>
          <a:p>
            <a:pPr>
              <a:lnSpc>
                <a:spcPct val="200000"/>
              </a:lnSpc>
              <a:spcBef>
                <a:spcPts val="0"/>
              </a:spcBef>
            </a:pPr>
            <a:r>
              <a:rPr lang="el-GR" dirty="0">
                <a:solidFill>
                  <a:srgbClr val="C00000"/>
                </a:solidFill>
              </a:rPr>
              <a:t>ως προϋπόθεση για αλληλεπίδραση «με νόημα»</a:t>
            </a:r>
          </a:p>
          <a:p>
            <a:pPr>
              <a:lnSpc>
                <a:spcPct val="200000"/>
              </a:lnSpc>
              <a:spcBef>
                <a:spcPts val="0"/>
              </a:spcBef>
            </a:pPr>
            <a:endParaRPr lang="el-GR" dirty="0">
              <a:solidFill>
                <a:srgbClr val="C00000"/>
              </a:solidFill>
            </a:endParaRPr>
          </a:p>
          <a:p>
            <a:pPr>
              <a:lnSpc>
                <a:spcPct val="200000"/>
              </a:lnSpc>
              <a:spcBef>
                <a:spcPts val="0"/>
              </a:spcBef>
            </a:pPr>
            <a:endParaRPr lang="en-US" dirty="0">
              <a:solidFill>
                <a:srgbClr val="C00000"/>
              </a:solidFill>
            </a:endParaRPr>
          </a:p>
        </p:txBody>
      </p:sp>
    </p:spTree>
    <p:extLst>
      <p:ext uri="{BB962C8B-B14F-4D97-AF65-F5344CB8AC3E}">
        <p14:creationId xmlns:p14="http://schemas.microsoft.com/office/powerpoint/2010/main" val="542781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20B1-FBB7-F8F3-B1CB-2C5829D4F7DE}"/>
              </a:ext>
            </a:extLst>
          </p:cNvPr>
          <p:cNvSpPr>
            <a:spLocks noGrp="1"/>
          </p:cNvSpPr>
          <p:nvPr>
            <p:ph type="title"/>
          </p:nvPr>
        </p:nvSpPr>
        <p:spPr/>
        <p:txBody>
          <a:bodyPr/>
          <a:lstStyle/>
          <a:p>
            <a:r>
              <a:rPr lang="el-GR" dirty="0">
                <a:solidFill>
                  <a:srgbClr val="C00000"/>
                </a:solidFill>
              </a:rPr>
              <a:t>Θέτοντας</a:t>
            </a:r>
            <a:r>
              <a:rPr lang="en-US" dirty="0">
                <a:solidFill>
                  <a:srgbClr val="C00000"/>
                </a:solidFill>
              </a:rPr>
              <a:t> </a:t>
            </a:r>
            <a:r>
              <a:rPr lang="el-GR" dirty="0">
                <a:solidFill>
                  <a:srgbClr val="C00000"/>
                </a:solidFill>
              </a:rPr>
              <a:t>το πλαίσιο </a:t>
            </a:r>
            <a:endParaRPr lang="en-GB" dirty="0">
              <a:solidFill>
                <a:srgbClr val="C00000"/>
              </a:solidFill>
            </a:endParaRPr>
          </a:p>
        </p:txBody>
      </p:sp>
      <p:sp>
        <p:nvSpPr>
          <p:cNvPr id="3" name="Content Placeholder 2">
            <a:extLst>
              <a:ext uri="{FF2B5EF4-FFF2-40B4-BE49-F238E27FC236}">
                <a16:creationId xmlns:a16="http://schemas.microsoft.com/office/drawing/2014/main" id="{39FBB4C2-F92F-CE4B-51EF-DB680F6FCA0B}"/>
              </a:ext>
            </a:extLst>
          </p:cNvPr>
          <p:cNvSpPr>
            <a:spLocks noGrp="1"/>
          </p:cNvSpPr>
          <p:nvPr>
            <p:ph idx="1"/>
          </p:nvPr>
        </p:nvSpPr>
        <p:spPr/>
        <p:txBody>
          <a:bodyPr>
            <a:noAutofit/>
          </a:bodyPr>
          <a:lstStyle/>
          <a:p>
            <a:pPr>
              <a:lnSpc>
                <a:spcPct val="200000"/>
              </a:lnSpc>
              <a:spcBef>
                <a:spcPts val="0"/>
              </a:spcBef>
            </a:pPr>
            <a:endParaRPr lang="en-US" dirty="0">
              <a:solidFill>
                <a:srgbClr val="C00000"/>
              </a:solidFill>
            </a:endParaRPr>
          </a:p>
          <a:p>
            <a:pPr>
              <a:lnSpc>
                <a:spcPct val="200000"/>
              </a:lnSpc>
              <a:spcBef>
                <a:spcPts val="0"/>
              </a:spcBef>
            </a:pPr>
            <a:r>
              <a:rPr lang="el-GR" dirty="0">
                <a:solidFill>
                  <a:srgbClr val="C00000"/>
                </a:solidFill>
              </a:rPr>
              <a:t>πως θα ορίζατε την συμμετοχή  </a:t>
            </a:r>
            <a:r>
              <a:rPr lang="el-GR" u="sng" dirty="0">
                <a:solidFill>
                  <a:srgbClr val="C00000"/>
                </a:solidFill>
              </a:rPr>
              <a:t>των πολιτών </a:t>
            </a:r>
            <a:r>
              <a:rPr lang="el-GR" dirty="0">
                <a:solidFill>
                  <a:srgbClr val="C00000"/>
                </a:solidFill>
              </a:rPr>
              <a:t>στα κοινά ? </a:t>
            </a:r>
          </a:p>
          <a:p>
            <a:pPr>
              <a:lnSpc>
                <a:spcPct val="200000"/>
              </a:lnSpc>
              <a:spcBef>
                <a:spcPts val="0"/>
              </a:spcBef>
            </a:pPr>
            <a:endParaRPr lang="el-GR" dirty="0">
              <a:solidFill>
                <a:srgbClr val="C00000"/>
              </a:solidFill>
            </a:endParaRPr>
          </a:p>
          <a:p>
            <a:pPr>
              <a:lnSpc>
                <a:spcPct val="200000"/>
              </a:lnSpc>
              <a:spcBef>
                <a:spcPts val="0"/>
              </a:spcBef>
            </a:pPr>
            <a:endParaRPr lang="en-US" dirty="0">
              <a:solidFill>
                <a:srgbClr val="C00000"/>
              </a:solidFill>
            </a:endParaRPr>
          </a:p>
        </p:txBody>
      </p:sp>
    </p:spTree>
    <p:extLst>
      <p:ext uri="{BB962C8B-B14F-4D97-AF65-F5344CB8AC3E}">
        <p14:creationId xmlns:p14="http://schemas.microsoft.com/office/powerpoint/2010/main" val="40722314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solidFill>
                  <a:srgbClr val="C00000"/>
                </a:solidFill>
              </a:rPr>
              <a:t>θέτοντας το πλαίσιο</a:t>
            </a:r>
          </a:p>
        </p:txBody>
      </p:sp>
      <p:sp>
        <p:nvSpPr>
          <p:cNvPr id="3" name="2 - Θέση περιεχομένου"/>
          <p:cNvSpPr>
            <a:spLocks noGrp="1"/>
          </p:cNvSpPr>
          <p:nvPr>
            <p:ph idx="1"/>
          </p:nvPr>
        </p:nvSpPr>
        <p:spPr/>
        <p:txBody>
          <a:bodyPr>
            <a:normAutofit/>
          </a:bodyPr>
          <a:lstStyle/>
          <a:p>
            <a:endParaRPr lang="el-GR" dirty="0"/>
          </a:p>
          <a:p>
            <a:r>
              <a:rPr lang="el-GR" dirty="0">
                <a:solidFill>
                  <a:srgbClr val="C00000"/>
                </a:solidFill>
              </a:rPr>
              <a:t>υποχρέωση της πολιτείας για ενημέρωση – πληροφόρηση του κοινού</a:t>
            </a:r>
          </a:p>
          <a:p>
            <a:endParaRPr lang="el-GR" dirty="0">
              <a:solidFill>
                <a:srgbClr val="C00000"/>
              </a:solidFill>
            </a:endParaRPr>
          </a:p>
          <a:p>
            <a:r>
              <a:rPr lang="el-GR" dirty="0">
                <a:solidFill>
                  <a:srgbClr val="C00000"/>
                </a:solidFill>
              </a:rPr>
              <a:t>άρθρο 5Α του Συντάγματος </a:t>
            </a:r>
          </a:p>
          <a:p>
            <a:endParaRPr lang="el-GR" dirty="0">
              <a:solidFill>
                <a:srgbClr val="C00000"/>
              </a:solidFill>
            </a:endParaRPr>
          </a:p>
          <a:p>
            <a:r>
              <a:rPr lang="el-GR" dirty="0">
                <a:solidFill>
                  <a:srgbClr val="C00000"/>
                </a:solidFill>
              </a:rPr>
              <a:t>«καθένας έχει δικαίωμα στην πληροφόρηση</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solidFill>
                  <a:srgbClr val="C00000"/>
                </a:solidFill>
              </a:rPr>
              <a:t>θέτοντας το πλαίσιο</a:t>
            </a:r>
          </a:p>
        </p:txBody>
      </p:sp>
      <p:sp>
        <p:nvSpPr>
          <p:cNvPr id="3" name="2 - Θέση περιεχομένου"/>
          <p:cNvSpPr>
            <a:spLocks noGrp="1"/>
          </p:cNvSpPr>
          <p:nvPr>
            <p:ph idx="1"/>
          </p:nvPr>
        </p:nvSpPr>
        <p:spPr/>
        <p:txBody>
          <a:bodyPr>
            <a:normAutofit/>
          </a:bodyPr>
          <a:lstStyle/>
          <a:p>
            <a:endParaRPr lang="el-GR" dirty="0"/>
          </a:p>
          <a:p>
            <a:r>
              <a:rPr lang="el-GR" dirty="0">
                <a:solidFill>
                  <a:srgbClr val="C00000"/>
                </a:solidFill>
              </a:rPr>
              <a:t>περιορισμοί  μόνο με νόμο εφόσον είναι απολύτως αναγκαίοι</a:t>
            </a:r>
          </a:p>
          <a:p>
            <a:endParaRPr lang="el-GR" dirty="0">
              <a:solidFill>
                <a:srgbClr val="C00000"/>
              </a:solidFill>
            </a:endParaRPr>
          </a:p>
          <a:p>
            <a:r>
              <a:rPr lang="el-GR" dirty="0">
                <a:solidFill>
                  <a:srgbClr val="C00000"/>
                </a:solidFill>
              </a:rPr>
              <a:t>δικαίωμα πρόσβασης στα έγγραφα δημόσιων υπηρεσιών</a:t>
            </a:r>
          </a:p>
        </p:txBody>
      </p:sp>
    </p:spTree>
    <p:extLst>
      <p:ext uri="{BB962C8B-B14F-4D97-AF65-F5344CB8AC3E}">
        <p14:creationId xmlns:p14="http://schemas.microsoft.com/office/powerpoint/2010/main" val="12259631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solidFill>
                  <a:srgbClr val="C00000"/>
                </a:solidFill>
              </a:rPr>
              <a:t>ενδεικτικά συμμετοχικά εργαλεία</a:t>
            </a:r>
          </a:p>
        </p:txBody>
      </p:sp>
      <p:sp>
        <p:nvSpPr>
          <p:cNvPr id="3" name="2 - Θέση περιεχομένου"/>
          <p:cNvSpPr>
            <a:spLocks noGrp="1"/>
          </p:cNvSpPr>
          <p:nvPr>
            <p:ph idx="1"/>
          </p:nvPr>
        </p:nvSpPr>
        <p:spPr/>
        <p:txBody>
          <a:bodyPr>
            <a:normAutofit/>
          </a:bodyPr>
          <a:lstStyle/>
          <a:p>
            <a:pPr marL="0" indent="0">
              <a:buNone/>
            </a:pPr>
            <a:endParaRPr lang="el-GR" dirty="0"/>
          </a:p>
          <a:p>
            <a:r>
              <a:rPr lang="el-GR" dirty="0">
                <a:solidFill>
                  <a:srgbClr val="C00000"/>
                </a:solidFill>
              </a:rPr>
              <a:t>τοπικά και Δημοτικά/Περιφερειακά Δημοψηφίσματα </a:t>
            </a:r>
          </a:p>
          <a:p>
            <a:endParaRPr lang="el-GR" dirty="0">
              <a:solidFill>
                <a:srgbClr val="C00000"/>
              </a:solidFill>
            </a:endParaRPr>
          </a:p>
          <a:p>
            <a:r>
              <a:rPr lang="el-GR" dirty="0">
                <a:solidFill>
                  <a:srgbClr val="C00000"/>
                </a:solidFill>
              </a:rPr>
              <a:t>συνέλευση Κατοίκων Κοινότητας </a:t>
            </a:r>
          </a:p>
          <a:p>
            <a:pPr marL="0" indent="0">
              <a:buNone/>
            </a:pPr>
            <a:endParaRPr lang="el-GR" dirty="0">
              <a:solidFill>
                <a:srgbClr val="C00000"/>
              </a:solidFill>
            </a:endParaRPr>
          </a:p>
          <a:p>
            <a:r>
              <a:rPr lang="el-GR" dirty="0">
                <a:solidFill>
                  <a:srgbClr val="C00000"/>
                </a:solidFill>
              </a:rPr>
              <a:t>δημοτική Επιτροπή Διαβούλευσης</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599935" y="4987315"/>
            <a:ext cx="6588805" cy="870074"/>
          </a:xfrm>
        </p:spPr>
        <p:txBody>
          <a:bodyPr>
            <a:normAutofit fontScale="85000" lnSpcReduction="10000"/>
          </a:bodyPr>
          <a:lstStyle/>
          <a:p>
            <a:pPr marL="0" indent="0">
              <a:buNone/>
            </a:pPr>
            <a:r>
              <a:rPr lang="en-US" dirty="0">
                <a:hlinkClick r:id="rId2"/>
              </a:rPr>
              <a:t>https://parallaximag.gr/epikairotita/orizetai-os-mitropolitiko-parko-to-proin-stratopedo-karatasiou</a:t>
            </a:r>
            <a:r>
              <a:rPr lang="en-US" dirty="0"/>
              <a:t> </a:t>
            </a:r>
            <a:endParaRPr lang="el-GR" dirty="0"/>
          </a:p>
        </p:txBody>
      </p:sp>
      <p:sp>
        <p:nvSpPr>
          <p:cNvPr id="5" name="Title 1">
            <a:extLst>
              <a:ext uri="{FF2B5EF4-FFF2-40B4-BE49-F238E27FC236}">
                <a16:creationId xmlns:a16="http://schemas.microsoft.com/office/drawing/2014/main" id="{B11EF936-F8EC-A493-23DA-3E594249D4AC}"/>
              </a:ext>
            </a:extLst>
          </p:cNvPr>
          <p:cNvSpPr txBox="1">
            <a:spLocks/>
          </p:cNvSpPr>
          <p:nvPr/>
        </p:nvSpPr>
        <p:spPr>
          <a:xfrm>
            <a:off x="604136" y="3306448"/>
            <a:ext cx="5932852" cy="15313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l-GR" dirty="0">
                <a:solidFill>
                  <a:srgbClr val="C00000"/>
                </a:solidFill>
              </a:rPr>
            </a:br>
            <a:r>
              <a:rPr lang="el-GR" sz="3100" dirty="0">
                <a:solidFill>
                  <a:srgbClr val="C00000"/>
                </a:solidFill>
                <a:latin typeface="+mn-lt"/>
              </a:rPr>
              <a:t>ας συνεχίσουμε με μια ιστορία</a:t>
            </a:r>
          </a:p>
        </p:txBody>
      </p:sp>
      <p:pic>
        <p:nvPicPr>
          <p:cNvPr id="2050" name="Picture 2"/>
          <p:cNvPicPr>
            <a:picLocks noChangeAspect="1" noChangeArrowheads="1"/>
          </p:cNvPicPr>
          <p:nvPr/>
        </p:nvPicPr>
        <p:blipFill>
          <a:blip r:embed="rId3"/>
          <a:srcRect l="5825" t="29362" r="36170" b="15461"/>
          <a:stretch>
            <a:fillRect/>
          </a:stretch>
        </p:blipFill>
        <p:spPr bwMode="auto">
          <a:xfrm>
            <a:off x="5119991" y="0"/>
            <a:ext cx="7072009" cy="3784059"/>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20B1-FBB7-F8F3-B1CB-2C5829D4F7DE}"/>
              </a:ext>
            </a:extLst>
          </p:cNvPr>
          <p:cNvSpPr>
            <a:spLocks noGrp="1"/>
          </p:cNvSpPr>
          <p:nvPr>
            <p:ph type="title"/>
          </p:nvPr>
        </p:nvSpPr>
        <p:spPr/>
        <p:txBody>
          <a:bodyPr/>
          <a:lstStyle/>
          <a:p>
            <a:r>
              <a:rPr lang="el-GR" dirty="0">
                <a:solidFill>
                  <a:srgbClr val="C00000"/>
                </a:solidFill>
              </a:rPr>
              <a:t>η αρχιτεκτονική της συμμετοχής </a:t>
            </a:r>
            <a:endParaRPr lang="en-GB" dirty="0">
              <a:solidFill>
                <a:srgbClr val="C00000"/>
              </a:solidFill>
            </a:endParaRPr>
          </a:p>
        </p:txBody>
      </p:sp>
      <p:sp>
        <p:nvSpPr>
          <p:cNvPr id="3" name="Content Placeholder 2">
            <a:extLst>
              <a:ext uri="{FF2B5EF4-FFF2-40B4-BE49-F238E27FC236}">
                <a16:creationId xmlns:a16="http://schemas.microsoft.com/office/drawing/2014/main" id="{39FBB4C2-F92F-CE4B-51EF-DB680F6FCA0B}"/>
              </a:ext>
            </a:extLst>
          </p:cNvPr>
          <p:cNvSpPr>
            <a:spLocks noGrp="1"/>
          </p:cNvSpPr>
          <p:nvPr>
            <p:ph idx="1"/>
          </p:nvPr>
        </p:nvSpPr>
        <p:spPr/>
        <p:txBody>
          <a:bodyPr>
            <a:noAutofit/>
          </a:bodyPr>
          <a:lstStyle/>
          <a:p>
            <a:pPr>
              <a:lnSpc>
                <a:spcPct val="200000"/>
              </a:lnSpc>
              <a:spcBef>
                <a:spcPts val="0"/>
              </a:spcBef>
            </a:pPr>
            <a:r>
              <a:rPr lang="el-GR" dirty="0">
                <a:solidFill>
                  <a:srgbClr val="C00000"/>
                </a:solidFill>
              </a:rPr>
              <a:t>δημιουργία δομημένων διαδικασιών διαλόγου </a:t>
            </a:r>
          </a:p>
          <a:p>
            <a:pPr>
              <a:lnSpc>
                <a:spcPct val="200000"/>
              </a:lnSpc>
              <a:spcBef>
                <a:spcPts val="0"/>
              </a:spcBef>
            </a:pPr>
            <a:r>
              <a:rPr lang="el-GR" dirty="0">
                <a:solidFill>
                  <a:srgbClr val="C00000"/>
                </a:solidFill>
              </a:rPr>
              <a:t>εισάγουν μεθοδολογικό πλαίσιο </a:t>
            </a:r>
          </a:p>
          <a:p>
            <a:pPr>
              <a:lnSpc>
                <a:spcPct val="200000"/>
              </a:lnSpc>
              <a:spcBef>
                <a:spcPts val="0"/>
              </a:spcBef>
            </a:pPr>
            <a:r>
              <a:rPr lang="el-GR" dirty="0">
                <a:solidFill>
                  <a:srgbClr val="C00000"/>
                </a:solidFill>
              </a:rPr>
              <a:t>καθορίζουν τους κανόνες εμπλοκής και ρόλους συμμετεχόντων</a:t>
            </a:r>
          </a:p>
          <a:p>
            <a:pPr>
              <a:lnSpc>
                <a:spcPct val="200000"/>
              </a:lnSpc>
              <a:spcBef>
                <a:spcPts val="0"/>
              </a:spcBef>
            </a:pPr>
            <a:r>
              <a:rPr lang="el-GR" dirty="0">
                <a:solidFill>
                  <a:srgbClr val="C00000"/>
                </a:solidFill>
              </a:rPr>
              <a:t>οριοθετούν την δράση των ομάδων που συμμετέχουν </a:t>
            </a:r>
          </a:p>
          <a:p>
            <a:pPr>
              <a:lnSpc>
                <a:spcPct val="200000"/>
              </a:lnSpc>
              <a:spcBef>
                <a:spcPts val="0"/>
              </a:spcBef>
            </a:pPr>
            <a:r>
              <a:rPr lang="el-GR" dirty="0">
                <a:solidFill>
                  <a:srgbClr val="C00000"/>
                </a:solidFill>
              </a:rPr>
              <a:t>καθοριζόμουν τον αρμόδιο για την τελική απόφαση </a:t>
            </a:r>
          </a:p>
          <a:p>
            <a:pPr>
              <a:lnSpc>
                <a:spcPct val="200000"/>
              </a:lnSpc>
              <a:spcBef>
                <a:spcPts val="0"/>
              </a:spcBef>
            </a:pPr>
            <a:endParaRPr lang="en-US" dirty="0">
              <a:solidFill>
                <a:srgbClr val="C00000"/>
              </a:solidFill>
            </a:endParaRPr>
          </a:p>
        </p:txBody>
      </p:sp>
    </p:spTree>
    <p:extLst>
      <p:ext uri="{BB962C8B-B14F-4D97-AF65-F5344CB8AC3E}">
        <p14:creationId xmlns:p14="http://schemas.microsoft.com/office/powerpoint/2010/main" val="4419184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20B1-FBB7-F8F3-B1CB-2C5829D4F7DE}"/>
              </a:ext>
            </a:extLst>
          </p:cNvPr>
          <p:cNvSpPr>
            <a:spLocks noGrp="1"/>
          </p:cNvSpPr>
          <p:nvPr>
            <p:ph type="title"/>
          </p:nvPr>
        </p:nvSpPr>
        <p:spPr/>
        <p:txBody>
          <a:bodyPr/>
          <a:lstStyle/>
          <a:p>
            <a:r>
              <a:rPr lang="el-GR" dirty="0">
                <a:solidFill>
                  <a:srgbClr val="C00000"/>
                </a:solidFill>
              </a:rPr>
              <a:t>η αρχιτεκτονική της συμμετοχής</a:t>
            </a:r>
            <a:endParaRPr lang="en-GB" dirty="0">
              <a:solidFill>
                <a:srgbClr val="C00000"/>
              </a:solidFill>
            </a:endParaRPr>
          </a:p>
        </p:txBody>
      </p:sp>
      <p:sp>
        <p:nvSpPr>
          <p:cNvPr id="3" name="Content Placeholder 2">
            <a:extLst>
              <a:ext uri="{FF2B5EF4-FFF2-40B4-BE49-F238E27FC236}">
                <a16:creationId xmlns:a16="http://schemas.microsoft.com/office/drawing/2014/main" id="{39FBB4C2-F92F-CE4B-51EF-DB680F6FCA0B}"/>
              </a:ext>
            </a:extLst>
          </p:cNvPr>
          <p:cNvSpPr>
            <a:spLocks noGrp="1"/>
          </p:cNvSpPr>
          <p:nvPr>
            <p:ph idx="1"/>
          </p:nvPr>
        </p:nvSpPr>
        <p:spPr/>
        <p:txBody>
          <a:bodyPr>
            <a:noAutofit/>
          </a:bodyPr>
          <a:lstStyle/>
          <a:p>
            <a:pPr>
              <a:lnSpc>
                <a:spcPct val="200000"/>
              </a:lnSpc>
              <a:spcBef>
                <a:spcPts val="0"/>
              </a:spcBef>
            </a:pPr>
            <a:endParaRPr lang="el-GR" dirty="0">
              <a:solidFill>
                <a:srgbClr val="C00000"/>
              </a:solidFill>
            </a:endParaRPr>
          </a:p>
          <a:p>
            <a:pPr>
              <a:lnSpc>
                <a:spcPct val="200000"/>
              </a:lnSpc>
              <a:spcBef>
                <a:spcPts val="0"/>
              </a:spcBef>
            </a:pPr>
            <a:r>
              <a:rPr lang="el-GR" dirty="0">
                <a:solidFill>
                  <a:srgbClr val="C00000"/>
                </a:solidFill>
              </a:rPr>
              <a:t>κίνητρα συμμετοχής στις λιγότερο ισχυρές ομάδες </a:t>
            </a:r>
          </a:p>
          <a:p>
            <a:pPr>
              <a:lnSpc>
                <a:spcPct val="200000"/>
              </a:lnSpc>
              <a:spcBef>
                <a:spcPts val="0"/>
              </a:spcBef>
            </a:pPr>
            <a:r>
              <a:rPr lang="el-GR" dirty="0">
                <a:solidFill>
                  <a:srgbClr val="C00000"/>
                </a:solidFill>
              </a:rPr>
              <a:t>ισότιμη βάση συμμετοχής</a:t>
            </a:r>
          </a:p>
          <a:p>
            <a:pPr>
              <a:lnSpc>
                <a:spcPct val="200000"/>
              </a:lnSpc>
              <a:spcBef>
                <a:spcPts val="0"/>
              </a:spcBef>
            </a:pPr>
            <a:r>
              <a:rPr lang="el-GR" dirty="0">
                <a:solidFill>
                  <a:srgbClr val="C00000"/>
                </a:solidFill>
              </a:rPr>
              <a:t>ευελιξία να προσαρμόζονται στο εκάστοτε περιβάλλον-πλαίσιο</a:t>
            </a:r>
          </a:p>
          <a:p>
            <a:pPr marL="0" indent="0">
              <a:lnSpc>
                <a:spcPct val="200000"/>
              </a:lnSpc>
              <a:spcBef>
                <a:spcPts val="0"/>
              </a:spcBef>
              <a:buNone/>
            </a:pPr>
            <a:endParaRPr lang="el-GR" dirty="0">
              <a:solidFill>
                <a:srgbClr val="C00000"/>
              </a:solidFill>
            </a:endParaRPr>
          </a:p>
          <a:p>
            <a:pPr>
              <a:lnSpc>
                <a:spcPct val="200000"/>
              </a:lnSpc>
              <a:spcBef>
                <a:spcPts val="0"/>
              </a:spcBef>
            </a:pPr>
            <a:endParaRPr lang="el-GR" dirty="0">
              <a:solidFill>
                <a:srgbClr val="C00000"/>
              </a:solidFill>
            </a:endParaRPr>
          </a:p>
          <a:p>
            <a:pPr>
              <a:lnSpc>
                <a:spcPct val="200000"/>
              </a:lnSpc>
              <a:spcBef>
                <a:spcPts val="0"/>
              </a:spcBef>
            </a:pPr>
            <a:endParaRPr lang="en-US" dirty="0">
              <a:solidFill>
                <a:srgbClr val="C00000"/>
              </a:solidFill>
            </a:endParaRPr>
          </a:p>
        </p:txBody>
      </p:sp>
    </p:spTree>
    <p:extLst>
      <p:ext uri="{BB962C8B-B14F-4D97-AF65-F5344CB8AC3E}">
        <p14:creationId xmlns:p14="http://schemas.microsoft.com/office/powerpoint/2010/main" val="4419184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20B1-FBB7-F8F3-B1CB-2C5829D4F7DE}"/>
              </a:ext>
            </a:extLst>
          </p:cNvPr>
          <p:cNvSpPr>
            <a:spLocks noGrp="1"/>
          </p:cNvSpPr>
          <p:nvPr>
            <p:ph type="title"/>
          </p:nvPr>
        </p:nvSpPr>
        <p:spPr/>
        <p:txBody>
          <a:bodyPr/>
          <a:lstStyle/>
          <a:p>
            <a:r>
              <a:rPr lang="el-GR" dirty="0">
                <a:solidFill>
                  <a:srgbClr val="C00000"/>
                </a:solidFill>
              </a:rPr>
              <a:t>η αρχιτεκτονική της συμμετοχής</a:t>
            </a:r>
            <a:endParaRPr lang="en-GB" dirty="0">
              <a:solidFill>
                <a:srgbClr val="C00000"/>
              </a:solidFill>
            </a:endParaRPr>
          </a:p>
        </p:txBody>
      </p:sp>
      <p:sp>
        <p:nvSpPr>
          <p:cNvPr id="3" name="Content Placeholder 2">
            <a:extLst>
              <a:ext uri="{FF2B5EF4-FFF2-40B4-BE49-F238E27FC236}">
                <a16:creationId xmlns:a16="http://schemas.microsoft.com/office/drawing/2014/main" id="{39FBB4C2-F92F-CE4B-51EF-DB680F6FCA0B}"/>
              </a:ext>
            </a:extLst>
          </p:cNvPr>
          <p:cNvSpPr>
            <a:spLocks noGrp="1"/>
          </p:cNvSpPr>
          <p:nvPr>
            <p:ph idx="1"/>
          </p:nvPr>
        </p:nvSpPr>
        <p:spPr/>
        <p:txBody>
          <a:bodyPr>
            <a:noAutofit/>
          </a:bodyPr>
          <a:lstStyle/>
          <a:p>
            <a:pPr>
              <a:lnSpc>
                <a:spcPct val="200000"/>
              </a:lnSpc>
              <a:spcBef>
                <a:spcPts val="0"/>
              </a:spcBef>
            </a:pPr>
            <a:endParaRPr lang="el-GR" dirty="0"/>
          </a:p>
          <a:p>
            <a:pPr>
              <a:lnSpc>
                <a:spcPct val="200000"/>
              </a:lnSpc>
              <a:spcBef>
                <a:spcPts val="0"/>
              </a:spcBef>
            </a:pPr>
            <a:r>
              <a:rPr lang="el-GR" dirty="0">
                <a:solidFill>
                  <a:srgbClr val="C00000"/>
                </a:solidFill>
              </a:rPr>
              <a:t>συνδυασμός περισσότερων μεθόδων και εργαλείων </a:t>
            </a:r>
          </a:p>
          <a:p>
            <a:pPr>
              <a:lnSpc>
                <a:spcPct val="200000"/>
              </a:lnSpc>
              <a:spcBef>
                <a:spcPts val="0"/>
              </a:spcBef>
            </a:pPr>
            <a:endParaRPr lang="el-GR" dirty="0">
              <a:solidFill>
                <a:srgbClr val="C00000"/>
              </a:solidFill>
            </a:endParaRPr>
          </a:p>
          <a:p>
            <a:pPr>
              <a:lnSpc>
                <a:spcPct val="200000"/>
              </a:lnSpc>
              <a:spcBef>
                <a:spcPts val="0"/>
              </a:spcBef>
            </a:pPr>
            <a:endParaRPr lang="en-US" dirty="0">
              <a:solidFill>
                <a:srgbClr val="C00000"/>
              </a:solidFill>
            </a:endParaRPr>
          </a:p>
        </p:txBody>
      </p:sp>
    </p:spTree>
    <p:extLst>
      <p:ext uri="{BB962C8B-B14F-4D97-AF65-F5344CB8AC3E}">
        <p14:creationId xmlns:p14="http://schemas.microsoft.com/office/powerpoint/2010/main" val="40156394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45003AB1-71AF-1F91-7058-2A82E4E45182}"/>
              </a:ext>
            </a:extLst>
          </p:cNvPr>
          <p:cNvSpPr>
            <a:spLocks noGrp="1"/>
          </p:cNvSpPr>
          <p:nvPr>
            <p:ph idx="1"/>
          </p:nvPr>
        </p:nvSpPr>
        <p:spPr/>
        <p:txBody>
          <a:bodyPr/>
          <a:lstStyle/>
          <a:p>
            <a:endParaRPr lang="el-GR" dirty="0"/>
          </a:p>
          <a:p>
            <a:endParaRPr lang="el-GR" dirty="0"/>
          </a:p>
          <a:p>
            <a:r>
              <a:rPr lang="en-US" dirty="0">
                <a:solidFill>
                  <a:srgbClr val="C00000"/>
                </a:solidFill>
              </a:rPr>
              <a:t>experts by experience</a:t>
            </a:r>
          </a:p>
          <a:p>
            <a:endParaRPr lang="en-US" dirty="0">
              <a:solidFill>
                <a:srgbClr val="C00000"/>
              </a:solidFill>
            </a:endParaRPr>
          </a:p>
          <a:p>
            <a:r>
              <a:rPr lang="en-US" dirty="0">
                <a:solidFill>
                  <a:srgbClr val="C00000"/>
                </a:solidFill>
              </a:rPr>
              <a:t>citizen science</a:t>
            </a:r>
            <a:endParaRPr lang="el-GR" dirty="0">
              <a:solidFill>
                <a:srgbClr val="C00000"/>
              </a:solidFill>
            </a:endParaRPr>
          </a:p>
          <a:p>
            <a:endParaRPr lang="en-US" dirty="0">
              <a:solidFill>
                <a:srgbClr val="C00000"/>
              </a:solidFill>
            </a:endParaRPr>
          </a:p>
          <a:p>
            <a:r>
              <a:rPr lang="el-GR" dirty="0">
                <a:solidFill>
                  <a:srgbClr val="C00000"/>
                </a:solidFill>
              </a:rPr>
              <a:t>πρόσβαση στην ψηφιακή πληροφορία ως ανθρώπινο δικαίωμα</a:t>
            </a:r>
            <a:endParaRPr lang="en-US" dirty="0">
              <a:solidFill>
                <a:srgbClr val="C00000"/>
              </a:solidFill>
            </a:endParaRPr>
          </a:p>
        </p:txBody>
      </p:sp>
      <p:sp>
        <p:nvSpPr>
          <p:cNvPr id="2" name="Title 1">
            <a:extLst>
              <a:ext uri="{FF2B5EF4-FFF2-40B4-BE49-F238E27FC236}">
                <a16:creationId xmlns:a16="http://schemas.microsoft.com/office/drawing/2014/main" id="{6D0346F4-4DDC-6669-C9BF-5C2E2C571F78}"/>
              </a:ext>
            </a:extLst>
          </p:cNvPr>
          <p:cNvSpPr>
            <a:spLocks noGrp="1"/>
          </p:cNvSpPr>
          <p:nvPr>
            <p:ph type="title"/>
          </p:nvPr>
        </p:nvSpPr>
        <p:spPr>
          <a:xfrm>
            <a:off x="838200" y="365125"/>
            <a:ext cx="10515600" cy="1325563"/>
          </a:xfrm>
        </p:spPr>
        <p:txBody>
          <a:bodyPr/>
          <a:lstStyle/>
          <a:p>
            <a:r>
              <a:rPr lang="el-GR" dirty="0">
                <a:solidFill>
                  <a:srgbClr val="C00000"/>
                </a:solidFill>
              </a:rPr>
              <a:t>η αρχιτεκτονική της συμμετοχής</a:t>
            </a:r>
            <a:endParaRPr lang="en-GB" dirty="0">
              <a:solidFill>
                <a:srgbClr val="C00000"/>
              </a:solidFill>
            </a:endParaRPr>
          </a:p>
        </p:txBody>
      </p:sp>
    </p:spTree>
    <p:extLst>
      <p:ext uri="{BB962C8B-B14F-4D97-AF65-F5344CB8AC3E}">
        <p14:creationId xmlns:p14="http://schemas.microsoft.com/office/powerpoint/2010/main" val="30440208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7AE4E4-0BFB-9E75-DE39-25D59BE04A48}"/>
              </a:ext>
            </a:extLst>
          </p:cNvPr>
          <p:cNvSpPr>
            <a:spLocks noGrp="1"/>
          </p:cNvSpPr>
          <p:nvPr>
            <p:ph type="title"/>
          </p:nvPr>
        </p:nvSpPr>
        <p:spPr/>
        <p:txBody>
          <a:bodyPr/>
          <a:lstStyle/>
          <a:p>
            <a:r>
              <a:rPr lang="el-GR" dirty="0">
                <a:solidFill>
                  <a:srgbClr val="C00000"/>
                </a:solidFill>
              </a:rPr>
              <a:t>εργαλεία και μέθοδοι </a:t>
            </a:r>
          </a:p>
        </p:txBody>
      </p:sp>
      <p:sp>
        <p:nvSpPr>
          <p:cNvPr id="3" name="Θέση περιεχομένου 2">
            <a:extLst>
              <a:ext uri="{FF2B5EF4-FFF2-40B4-BE49-F238E27FC236}">
                <a16:creationId xmlns:a16="http://schemas.microsoft.com/office/drawing/2014/main" id="{7C9E3C17-10F3-FD3A-CA98-CF527189D0DE}"/>
              </a:ext>
            </a:extLst>
          </p:cNvPr>
          <p:cNvSpPr>
            <a:spLocks noGrp="1"/>
          </p:cNvSpPr>
          <p:nvPr>
            <p:ph idx="1"/>
          </p:nvPr>
        </p:nvSpPr>
        <p:spPr/>
        <p:txBody>
          <a:bodyPr>
            <a:normAutofit/>
          </a:bodyPr>
          <a:lstStyle/>
          <a:p>
            <a:pPr marL="0" indent="0">
              <a:buNone/>
            </a:pPr>
            <a:endParaRPr lang="el-GR" dirty="0"/>
          </a:p>
          <a:p>
            <a:pPr>
              <a:lnSpc>
                <a:spcPct val="150000"/>
              </a:lnSpc>
            </a:pPr>
            <a:r>
              <a:rPr lang="el-GR" dirty="0">
                <a:solidFill>
                  <a:srgbClr val="C00000"/>
                </a:solidFill>
              </a:rPr>
              <a:t>ασκήσεις πολιτικής (Policy </a:t>
            </a:r>
            <a:r>
              <a:rPr lang="el-GR" dirty="0" err="1">
                <a:solidFill>
                  <a:srgbClr val="C00000"/>
                </a:solidFill>
              </a:rPr>
              <a:t>exercise</a:t>
            </a:r>
            <a:r>
              <a:rPr lang="en-US" dirty="0">
                <a:solidFill>
                  <a:srgbClr val="C00000"/>
                </a:solidFill>
              </a:rPr>
              <a:t>)</a:t>
            </a:r>
            <a:endParaRPr lang="el-GR" dirty="0">
              <a:solidFill>
                <a:srgbClr val="C00000"/>
              </a:solidFill>
            </a:endParaRPr>
          </a:p>
          <a:p>
            <a:pPr>
              <a:lnSpc>
                <a:spcPct val="150000"/>
              </a:lnSpc>
            </a:pPr>
            <a:r>
              <a:rPr lang="el-GR" dirty="0">
                <a:solidFill>
                  <a:srgbClr val="C00000"/>
                </a:solidFill>
              </a:rPr>
              <a:t>ομάδες εστίασης (</a:t>
            </a:r>
            <a:r>
              <a:rPr lang="el-GR" dirty="0" err="1">
                <a:solidFill>
                  <a:srgbClr val="C00000"/>
                </a:solidFill>
              </a:rPr>
              <a:t>Focus</a:t>
            </a:r>
            <a:r>
              <a:rPr lang="el-GR" dirty="0">
                <a:solidFill>
                  <a:srgbClr val="C00000"/>
                </a:solidFill>
              </a:rPr>
              <a:t> </a:t>
            </a:r>
            <a:r>
              <a:rPr lang="el-GR" dirty="0" err="1">
                <a:solidFill>
                  <a:srgbClr val="C00000"/>
                </a:solidFill>
              </a:rPr>
              <a:t>Groups</a:t>
            </a:r>
            <a:r>
              <a:rPr lang="el-GR" dirty="0">
                <a:solidFill>
                  <a:srgbClr val="C00000"/>
                </a:solidFill>
              </a:rPr>
              <a:t>) </a:t>
            </a:r>
          </a:p>
          <a:p>
            <a:pPr>
              <a:lnSpc>
                <a:spcPct val="150000"/>
              </a:lnSpc>
            </a:pPr>
            <a:r>
              <a:rPr lang="el-GR" dirty="0">
                <a:solidFill>
                  <a:srgbClr val="C00000"/>
                </a:solidFill>
              </a:rPr>
              <a:t>μέθοδος </a:t>
            </a:r>
            <a:r>
              <a:rPr lang="en-US" dirty="0">
                <a:solidFill>
                  <a:srgbClr val="C00000"/>
                </a:solidFill>
              </a:rPr>
              <a:t>w</a:t>
            </a:r>
            <a:r>
              <a:rPr lang="el-GR" dirty="0" err="1">
                <a:solidFill>
                  <a:srgbClr val="C00000"/>
                </a:solidFill>
              </a:rPr>
              <a:t>orld</a:t>
            </a:r>
            <a:r>
              <a:rPr lang="el-GR" dirty="0">
                <a:solidFill>
                  <a:srgbClr val="C00000"/>
                </a:solidFill>
              </a:rPr>
              <a:t> </a:t>
            </a:r>
            <a:r>
              <a:rPr lang="el-GR" dirty="0" err="1">
                <a:solidFill>
                  <a:srgbClr val="C00000"/>
                </a:solidFill>
              </a:rPr>
              <a:t>Café</a:t>
            </a:r>
            <a:endParaRPr lang="el-GR" dirty="0">
              <a:solidFill>
                <a:srgbClr val="C00000"/>
              </a:solidFill>
            </a:endParaRPr>
          </a:p>
          <a:p>
            <a:pPr>
              <a:lnSpc>
                <a:spcPct val="150000"/>
              </a:lnSpc>
            </a:pPr>
            <a:r>
              <a:rPr lang="el-GR" dirty="0">
                <a:solidFill>
                  <a:srgbClr val="C00000"/>
                </a:solidFill>
              </a:rPr>
              <a:t>μέθοδος ανάλυσης σεναρίων (</a:t>
            </a:r>
            <a:r>
              <a:rPr lang="el-GR" dirty="0" err="1">
                <a:solidFill>
                  <a:srgbClr val="C00000"/>
                </a:solidFill>
              </a:rPr>
              <a:t>Scenario</a:t>
            </a:r>
            <a:r>
              <a:rPr lang="el-GR" dirty="0">
                <a:solidFill>
                  <a:srgbClr val="C00000"/>
                </a:solidFill>
              </a:rPr>
              <a:t> </a:t>
            </a:r>
            <a:r>
              <a:rPr lang="el-GR" dirty="0" err="1">
                <a:solidFill>
                  <a:srgbClr val="C00000"/>
                </a:solidFill>
              </a:rPr>
              <a:t>Analysis</a:t>
            </a:r>
            <a:endParaRPr lang="el-GR" dirty="0">
              <a:solidFill>
                <a:srgbClr val="C00000"/>
              </a:solidFill>
            </a:endParaRPr>
          </a:p>
          <a:p>
            <a:pPr>
              <a:lnSpc>
                <a:spcPct val="150000"/>
              </a:lnSpc>
            </a:pPr>
            <a:r>
              <a:rPr lang="el-GR" dirty="0">
                <a:solidFill>
                  <a:srgbClr val="C00000"/>
                </a:solidFill>
              </a:rPr>
              <a:t>συμμετοχικά μοντέλα (</a:t>
            </a:r>
            <a:r>
              <a:rPr lang="el-GR" dirty="0" err="1">
                <a:solidFill>
                  <a:srgbClr val="C00000"/>
                </a:solidFill>
              </a:rPr>
              <a:t>Participatory</a:t>
            </a:r>
            <a:r>
              <a:rPr lang="el-GR" dirty="0">
                <a:solidFill>
                  <a:srgbClr val="C00000"/>
                </a:solidFill>
              </a:rPr>
              <a:t> </a:t>
            </a:r>
            <a:r>
              <a:rPr lang="el-GR" dirty="0" err="1">
                <a:solidFill>
                  <a:srgbClr val="C00000"/>
                </a:solidFill>
              </a:rPr>
              <a:t>Modelling</a:t>
            </a:r>
            <a:r>
              <a:rPr lang="el-GR" dirty="0">
                <a:solidFill>
                  <a:srgbClr val="C00000"/>
                </a:solidFill>
              </a:rPr>
              <a:t>)</a:t>
            </a:r>
          </a:p>
          <a:p>
            <a:pPr>
              <a:lnSpc>
                <a:spcPct val="150000"/>
              </a:lnSpc>
            </a:pPr>
            <a:endParaRPr lang="el-GR" dirty="0"/>
          </a:p>
          <a:p>
            <a:endParaRPr lang="el-GR" dirty="0"/>
          </a:p>
        </p:txBody>
      </p:sp>
    </p:spTree>
    <p:extLst>
      <p:ext uri="{BB962C8B-B14F-4D97-AF65-F5344CB8AC3E}">
        <p14:creationId xmlns:p14="http://schemas.microsoft.com/office/powerpoint/2010/main" val="22259235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847928" y="3907345"/>
            <a:ext cx="10515600" cy="2590732"/>
          </a:xfrm>
        </p:spPr>
        <p:txBody>
          <a:bodyPr/>
          <a:lstStyle/>
          <a:p>
            <a:pPr>
              <a:buNone/>
            </a:pPr>
            <a:endParaRPr lang="en-US" dirty="0">
              <a:hlinkClick r:id="rId2"/>
            </a:endParaRPr>
          </a:p>
          <a:p>
            <a:pPr>
              <a:buNone/>
            </a:pPr>
            <a:endParaRPr lang="en-US" dirty="0">
              <a:hlinkClick r:id="rId2"/>
            </a:endParaRPr>
          </a:p>
          <a:p>
            <a:pPr>
              <a:buNone/>
            </a:pPr>
            <a:r>
              <a:rPr lang="en-US" dirty="0">
                <a:hlinkClick r:id="rId2"/>
              </a:rPr>
              <a:t>https://theworldcafe.com/key-concepts-resources/world-cafe-method/</a:t>
            </a:r>
            <a:endParaRPr lang="en-US" dirty="0"/>
          </a:p>
          <a:p>
            <a:pPr>
              <a:buNone/>
            </a:pPr>
            <a:endParaRPr lang="en-US" dirty="0"/>
          </a:p>
          <a:p>
            <a:pPr>
              <a:buNone/>
            </a:pPr>
            <a:r>
              <a:rPr lang="en-US" dirty="0"/>
              <a:t> </a:t>
            </a:r>
            <a:r>
              <a:rPr lang="en-US" dirty="0">
                <a:hlinkClick r:id="rId3"/>
              </a:rPr>
              <a:t>https://www.mind.org.uk/media-a/4924/open-space-method.pdf</a:t>
            </a:r>
            <a:endParaRPr lang="en-US" dirty="0"/>
          </a:p>
          <a:p>
            <a:pPr>
              <a:buNone/>
            </a:pPr>
            <a:endParaRPr lang="el-GR" dirty="0"/>
          </a:p>
        </p:txBody>
      </p:sp>
      <p:pic>
        <p:nvPicPr>
          <p:cNvPr id="19458" name="Picture 2" descr="World cafe | BetterEvaluation"/>
          <p:cNvPicPr>
            <a:picLocks noChangeAspect="1" noChangeArrowheads="1"/>
          </p:cNvPicPr>
          <p:nvPr/>
        </p:nvPicPr>
        <p:blipFill>
          <a:blip r:embed="rId4"/>
          <a:srcRect/>
          <a:stretch>
            <a:fillRect/>
          </a:stretch>
        </p:blipFill>
        <p:spPr bwMode="auto">
          <a:xfrm>
            <a:off x="313890" y="334267"/>
            <a:ext cx="3704812" cy="3754877"/>
          </a:xfrm>
          <a:prstGeom prst="rect">
            <a:avLst/>
          </a:prstGeom>
          <a:noFill/>
        </p:spPr>
      </p:pic>
      <p:pic>
        <p:nvPicPr>
          <p:cNvPr id="19460" name="Picture 4" descr="World Cafe | involve.org.uk"/>
          <p:cNvPicPr>
            <a:picLocks noChangeAspect="1" noChangeArrowheads="1"/>
          </p:cNvPicPr>
          <p:nvPr/>
        </p:nvPicPr>
        <p:blipFill>
          <a:blip r:embed="rId5" cstate="print"/>
          <a:srcRect/>
          <a:stretch>
            <a:fillRect/>
          </a:stretch>
        </p:blipFill>
        <p:spPr bwMode="auto">
          <a:xfrm>
            <a:off x="4381080" y="417532"/>
            <a:ext cx="3959051" cy="3511374"/>
          </a:xfrm>
          <a:prstGeom prst="rect">
            <a:avLst/>
          </a:prstGeom>
          <a:noFill/>
        </p:spPr>
      </p:pic>
      <p:pic>
        <p:nvPicPr>
          <p:cNvPr id="19462" name="Picture 6" descr="Open Space Technology | involve.org.uk"/>
          <p:cNvPicPr>
            <a:picLocks noChangeAspect="1" noChangeArrowheads="1"/>
          </p:cNvPicPr>
          <p:nvPr/>
        </p:nvPicPr>
        <p:blipFill>
          <a:blip r:embed="rId6"/>
          <a:srcRect/>
          <a:stretch>
            <a:fillRect/>
          </a:stretch>
        </p:blipFill>
        <p:spPr bwMode="auto">
          <a:xfrm>
            <a:off x="8670971" y="803868"/>
            <a:ext cx="3249723" cy="3165231"/>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20B1-FBB7-F8F3-B1CB-2C5829D4F7DE}"/>
              </a:ext>
            </a:extLst>
          </p:cNvPr>
          <p:cNvSpPr>
            <a:spLocks noGrp="1"/>
          </p:cNvSpPr>
          <p:nvPr>
            <p:ph type="title"/>
          </p:nvPr>
        </p:nvSpPr>
        <p:spPr/>
        <p:txBody>
          <a:bodyPr/>
          <a:lstStyle/>
          <a:p>
            <a:r>
              <a:rPr lang="el-GR" dirty="0">
                <a:solidFill>
                  <a:srgbClr val="C00000"/>
                </a:solidFill>
              </a:rPr>
              <a:t>Θέτοντας το πλαίσιο </a:t>
            </a:r>
            <a:endParaRPr lang="en-GB" dirty="0">
              <a:solidFill>
                <a:srgbClr val="C00000"/>
              </a:solidFill>
            </a:endParaRPr>
          </a:p>
        </p:txBody>
      </p:sp>
      <p:sp>
        <p:nvSpPr>
          <p:cNvPr id="3" name="Content Placeholder 2">
            <a:extLst>
              <a:ext uri="{FF2B5EF4-FFF2-40B4-BE49-F238E27FC236}">
                <a16:creationId xmlns:a16="http://schemas.microsoft.com/office/drawing/2014/main" id="{39FBB4C2-F92F-CE4B-51EF-DB680F6FCA0B}"/>
              </a:ext>
            </a:extLst>
          </p:cNvPr>
          <p:cNvSpPr>
            <a:spLocks noGrp="1"/>
          </p:cNvSpPr>
          <p:nvPr>
            <p:ph idx="1"/>
          </p:nvPr>
        </p:nvSpPr>
        <p:spPr/>
        <p:txBody>
          <a:bodyPr>
            <a:noAutofit/>
          </a:bodyPr>
          <a:lstStyle/>
          <a:p>
            <a:pPr>
              <a:lnSpc>
                <a:spcPct val="200000"/>
              </a:lnSpc>
              <a:spcBef>
                <a:spcPts val="0"/>
              </a:spcBef>
            </a:pPr>
            <a:endParaRPr lang="en-US" dirty="0">
              <a:solidFill>
                <a:srgbClr val="C00000"/>
              </a:solidFill>
            </a:endParaRPr>
          </a:p>
          <a:p>
            <a:pPr>
              <a:lnSpc>
                <a:spcPct val="200000"/>
              </a:lnSpc>
              <a:spcBef>
                <a:spcPts val="0"/>
              </a:spcBef>
            </a:pPr>
            <a:r>
              <a:rPr lang="el-GR" dirty="0">
                <a:solidFill>
                  <a:srgbClr val="C00000"/>
                </a:solidFill>
              </a:rPr>
              <a:t>πως θα ορίζατε την συμμετοχή </a:t>
            </a:r>
            <a:r>
              <a:rPr lang="el-GR" u="sng" dirty="0">
                <a:solidFill>
                  <a:srgbClr val="C00000"/>
                </a:solidFill>
              </a:rPr>
              <a:t>κοινοτήτων</a:t>
            </a:r>
            <a:r>
              <a:rPr lang="el-GR" dirty="0">
                <a:solidFill>
                  <a:srgbClr val="C00000"/>
                </a:solidFill>
              </a:rPr>
              <a:t>  στα κοινά ?</a:t>
            </a:r>
          </a:p>
          <a:p>
            <a:pPr>
              <a:lnSpc>
                <a:spcPct val="200000"/>
              </a:lnSpc>
              <a:spcBef>
                <a:spcPts val="0"/>
              </a:spcBef>
            </a:pPr>
            <a:endParaRPr lang="el-GR" dirty="0">
              <a:solidFill>
                <a:srgbClr val="C00000"/>
              </a:solidFill>
            </a:endParaRPr>
          </a:p>
          <a:p>
            <a:pPr>
              <a:lnSpc>
                <a:spcPct val="200000"/>
              </a:lnSpc>
              <a:spcBef>
                <a:spcPts val="0"/>
              </a:spcBef>
            </a:pPr>
            <a:endParaRPr lang="en-US" dirty="0">
              <a:solidFill>
                <a:srgbClr val="C00000"/>
              </a:solidFill>
            </a:endParaRPr>
          </a:p>
        </p:txBody>
      </p:sp>
    </p:spTree>
    <p:extLst>
      <p:ext uri="{BB962C8B-B14F-4D97-AF65-F5344CB8AC3E}">
        <p14:creationId xmlns:p14="http://schemas.microsoft.com/office/powerpoint/2010/main" val="31046855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7AE4E4-0BFB-9E75-DE39-25D59BE04A48}"/>
              </a:ext>
            </a:extLst>
          </p:cNvPr>
          <p:cNvSpPr>
            <a:spLocks noGrp="1"/>
          </p:cNvSpPr>
          <p:nvPr>
            <p:ph type="title"/>
          </p:nvPr>
        </p:nvSpPr>
        <p:spPr/>
        <p:txBody>
          <a:bodyPr/>
          <a:lstStyle/>
          <a:p>
            <a:r>
              <a:rPr lang="el-GR" dirty="0">
                <a:solidFill>
                  <a:srgbClr val="C00000"/>
                </a:solidFill>
              </a:rPr>
              <a:t>εργαλεία και μέθοδοι </a:t>
            </a:r>
          </a:p>
        </p:txBody>
      </p:sp>
      <p:sp>
        <p:nvSpPr>
          <p:cNvPr id="3" name="Θέση περιεχομένου 2">
            <a:extLst>
              <a:ext uri="{FF2B5EF4-FFF2-40B4-BE49-F238E27FC236}">
                <a16:creationId xmlns:a16="http://schemas.microsoft.com/office/drawing/2014/main" id="{7C9E3C17-10F3-FD3A-CA98-CF527189D0DE}"/>
              </a:ext>
            </a:extLst>
          </p:cNvPr>
          <p:cNvSpPr>
            <a:spLocks noGrp="1"/>
          </p:cNvSpPr>
          <p:nvPr>
            <p:ph idx="1"/>
          </p:nvPr>
        </p:nvSpPr>
        <p:spPr/>
        <p:txBody>
          <a:bodyPr>
            <a:normAutofit/>
          </a:bodyPr>
          <a:lstStyle/>
          <a:p>
            <a:pPr marL="0" indent="0">
              <a:buNone/>
            </a:pPr>
            <a:endParaRPr lang="el-GR" dirty="0"/>
          </a:p>
          <a:p>
            <a:pPr>
              <a:lnSpc>
                <a:spcPct val="150000"/>
              </a:lnSpc>
            </a:pPr>
            <a:r>
              <a:rPr lang="el-GR" dirty="0">
                <a:solidFill>
                  <a:srgbClr val="C00000"/>
                </a:solidFill>
              </a:rPr>
              <a:t>διασκέψεις πολιτών (</a:t>
            </a:r>
            <a:r>
              <a:rPr lang="el-GR" dirty="0" err="1">
                <a:solidFill>
                  <a:srgbClr val="C00000"/>
                </a:solidFill>
              </a:rPr>
              <a:t>Citizens</a:t>
            </a:r>
            <a:r>
              <a:rPr lang="el-GR" dirty="0">
                <a:solidFill>
                  <a:srgbClr val="C00000"/>
                </a:solidFill>
              </a:rPr>
              <a:t>’ </a:t>
            </a:r>
            <a:r>
              <a:rPr lang="el-GR" dirty="0" err="1">
                <a:solidFill>
                  <a:srgbClr val="C00000"/>
                </a:solidFill>
              </a:rPr>
              <a:t>Juries</a:t>
            </a:r>
            <a:r>
              <a:rPr lang="el-GR" dirty="0">
                <a:solidFill>
                  <a:srgbClr val="C00000"/>
                </a:solidFill>
              </a:rPr>
              <a:t>) </a:t>
            </a:r>
          </a:p>
          <a:p>
            <a:pPr>
              <a:lnSpc>
                <a:spcPct val="150000"/>
              </a:lnSpc>
            </a:pPr>
            <a:r>
              <a:rPr lang="el-GR" dirty="0">
                <a:solidFill>
                  <a:srgbClr val="C00000"/>
                </a:solidFill>
              </a:rPr>
              <a:t>Διασκέψεις Συναίνεσης (</a:t>
            </a:r>
            <a:r>
              <a:rPr lang="el-GR" dirty="0" err="1">
                <a:solidFill>
                  <a:srgbClr val="C00000"/>
                </a:solidFill>
              </a:rPr>
              <a:t>Consensus</a:t>
            </a:r>
            <a:r>
              <a:rPr lang="el-GR" dirty="0">
                <a:solidFill>
                  <a:srgbClr val="C00000"/>
                </a:solidFill>
              </a:rPr>
              <a:t> </a:t>
            </a:r>
            <a:r>
              <a:rPr lang="el-GR" dirty="0" err="1">
                <a:solidFill>
                  <a:srgbClr val="C00000"/>
                </a:solidFill>
              </a:rPr>
              <a:t>Conferences</a:t>
            </a:r>
            <a:r>
              <a:rPr lang="el-GR" dirty="0">
                <a:solidFill>
                  <a:srgbClr val="C00000"/>
                </a:solidFill>
              </a:rPr>
              <a:t>) </a:t>
            </a:r>
            <a:endParaRPr lang="en-US" dirty="0">
              <a:solidFill>
                <a:srgbClr val="C00000"/>
              </a:solidFill>
            </a:endParaRPr>
          </a:p>
          <a:p>
            <a:pPr>
              <a:lnSpc>
                <a:spcPct val="150000"/>
              </a:lnSpc>
            </a:pPr>
            <a:r>
              <a:rPr lang="el-GR" dirty="0" err="1">
                <a:solidFill>
                  <a:srgbClr val="C00000"/>
                </a:solidFill>
              </a:rPr>
              <a:t>Delphi</a:t>
            </a:r>
            <a:endParaRPr lang="en-US" dirty="0">
              <a:solidFill>
                <a:srgbClr val="C00000"/>
              </a:solidFill>
            </a:endParaRPr>
          </a:p>
          <a:p>
            <a:pPr>
              <a:lnSpc>
                <a:spcPct val="150000"/>
              </a:lnSpc>
            </a:pPr>
            <a:r>
              <a:rPr lang="el-GR" dirty="0">
                <a:solidFill>
                  <a:srgbClr val="C00000"/>
                </a:solidFill>
              </a:rPr>
              <a:t>συναντήσεις ειδικών (</a:t>
            </a:r>
            <a:r>
              <a:rPr lang="el-GR" dirty="0" err="1">
                <a:solidFill>
                  <a:srgbClr val="C00000"/>
                </a:solidFill>
              </a:rPr>
              <a:t>Experts</a:t>
            </a:r>
            <a:r>
              <a:rPr lang="el-GR" dirty="0">
                <a:solidFill>
                  <a:srgbClr val="C00000"/>
                </a:solidFill>
              </a:rPr>
              <a:t>’ </a:t>
            </a:r>
            <a:r>
              <a:rPr lang="el-GR" dirty="0" err="1">
                <a:solidFill>
                  <a:srgbClr val="C00000"/>
                </a:solidFill>
              </a:rPr>
              <a:t>Panel</a:t>
            </a:r>
            <a:r>
              <a:rPr lang="el-GR" dirty="0">
                <a:solidFill>
                  <a:srgbClr val="C00000"/>
                </a:solidFill>
              </a:rPr>
              <a:t>) </a:t>
            </a:r>
            <a:endParaRPr lang="en-US" dirty="0">
              <a:solidFill>
                <a:srgbClr val="C00000"/>
              </a:solidFill>
            </a:endParaRPr>
          </a:p>
          <a:p>
            <a:pPr>
              <a:lnSpc>
                <a:spcPct val="150000"/>
              </a:lnSpc>
            </a:pPr>
            <a:r>
              <a:rPr lang="el-GR" dirty="0">
                <a:solidFill>
                  <a:srgbClr val="C00000"/>
                </a:solidFill>
              </a:rPr>
              <a:t>εργαστήρια οραματισμού (</a:t>
            </a:r>
            <a:r>
              <a:rPr lang="el-GR" dirty="0" err="1">
                <a:solidFill>
                  <a:srgbClr val="C00000"/>
                </a:solidFill>
              </a:rPr>
              <a:t>Future</a:t>
            </a:r>
            <a:r>
              <a:rPr lang="el-GR" dirty="0">
                <a:solidFill>
                  <a:srgbClr val="C00000"/>
                </a:solidFill>
              </a:rPr>
              <a:t> </a:t>
            </a:r>
            <a:r>
              <a:rPr lang="el-GR" dirty="0" err="1">
                <a:solidFill>
                  <a:srgbClr val="C00000"/>
                </a:solidFill>
              </a:rPr>
              <a:t>Workshops</a:t>
            </a:r>
            <a:r>
              <a:rPr lang="el-GR" dirty="0">
                <a:solidFill>
                  <a:srgbClr val="C00000"/>
                </a:solidFill>
              </a:rPr>
              <a:t>)</a:t>
            </a:r>
          </a:p>
        </p:txBody>
      </p:sp>
    </p:spTree>
    <p:extLst>
      <p:ext uri="{BB962C8B-B14F-4D97-AF65-F5344CB8AC3E}">
        <p14:creationId xmlns:p14="http://schemas.microsoft.com/office/powerpoint/2010/main" val="12851599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6F2F12D-7995-033A-91B0-D03C25AF646D}"/>
              </a:ext>
            </a:extLst>
          </p:cNvPr>
          <p:cNvSpPr>
            <a:spLocks noGrp="1"/>
          </p:cNvSpPr>
          <p:nvPr>
            <p:ph idx="1"/>
          </p:nvPr>
        </p:nvSpPr>
        <p:spPr>
          <a:xfrm>
            <a:off x="176718" y="1553251"/>
            <a:ext cx="4794115" cy="4351338"/>
          </a:xfrm>
        </p:spPr>
        <p:txBody>
          <a:bodyPr/>
          <a:lstStyle/>
          <a:p>
            <a:pPr>
              <a:buNone/>
            </a:pPr>
            <a:endParaRPr lang="en-US" dirty="0">
              <a:hlinkClick r:id="rId2"/>
            </a:endParaRPr>
          </a:p>
          <a:p>
            <a:pPr>
              <a:buNone/>
            </a:pPr>
            <a:endParaRPr lang="en-US" dirty="0">
              <a:hlinkClick r:id="rId2"/>
            </a:endParaRPr>
          </a:p>
          <a:p>
            <a:pPr>
              <a:buNone/>
            </a:pPr>
            <a:endParaRPr lang="en-US" dirty="0">
              <a:hlinkClick r:id="rId2"/>
            </a:endParaRPr>
          </a:p>
          <a:p>
            <a:pPr algn="ctr">
              <a:buNone/>
            </a:pPr>
            <a:r>
              <a:rPr lang="en-US" dirty="0">
                <a:hlinkClick r:id="rId2"/>
              </a:rPr>
              <a:t>https://involve.org.uk/resources/methods/citizens-jury</a:t>
            </a:r>
            <a:r>
              <a:rPr lang="en-US" dirty="0"/>
              <a:t> </a:t>
            </a:r>
            <a:endParaRPr lang="el-GR" dirty="0"/>
          </a:p>
        </p:txBody>
      </p:sp>
      <p:pic>
        <p:nvPicPr>
          <p:cNvPr id="17409" name="Picture 1"/>
          <p:cNvPicPr>
            <a:picLocks noChangeAspect="1" noChangeArrowheads="1"/>
          </p:cNvPicPr>
          <p:nvPr/>
        </p:nvPicPr>
        <p:blipFill>
          <a:blip r:embed="rId3"/>
          <a:srcRect l="11011" t="12624" r="9202" b="6383"/>
          <a:stretch>
            <a:fillRect/>
          </a:stretch>
        </p:blipFill>
        <p:spPr bwMode="auto">
          <a:xfrm>
            <a:off x="5107021" y="564205"/>
            <a:ext cx="6935821" cy="5554493"/>
          </a:xfrm>
          <a:prstGeom prst="rect">
            <a:avLst/>
          </a:prstGeom>
          <a:noFill/>
          <a:ln w="9525">
            <a:noFill/>
            <a:miter lim="800000"/>
            <a:headEnd/>
            <a:tailEnd/>
          </a:ln>
          <a:effectLst/>
        </p:spPr>
      </p:pic>
    </p:spTree>
    <p:extLst>
      <p:ext uri="{BB962C8B-B14F-4D97-AF65-F5344CB8AC3E}">
        <p14:creationId xmlns:p14="http://schemas.microsoft.com/office/powerpoint/2010/main" val="25138328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περιεχομένου"/>
          <p:cNvSpPr>
            <a:spLocks noGrp="1"/>
          </p:cNvSpPr>
          <p:nvPr>
            <p:ph idx="1"/>
          </p:nvPr>
        </p:nvSpPr>
        <p:spPr>
          <a:xfrm>
            <a:off x="264269" y="4627191"/>
            <a:ext cx="5883612" cy="1082945"/>
          </a:xfrm>
        </p:spPr>
        <p:txBody>
          <a:bodyPr/>
          <a:lstStyle/>
          <a:p>
            <a:pPr>
              <a:buNone/>
            </a:pPr>
            <a:r>
              <a:rPr lang="el-GR" dirty="0">
                <a:solidFill>
                  <a:srgbClr val="C00000"/>
                </a:solidFill>
              </a:rPr>
              <a:t>Και μια ακόμα ιστορία </a:t>
            </a:r>
          </a:p>
        </p:txBody>
      </p:sp>
      <p:sp>
        <p:nvSpPr>
          <p:cNvPr id="5" name="4 - Ορθογώνιο"/>
          <p:cNvSpPr/>
          <p:nvPr/>
        </p:nvSpPr>
        <p:spPr>
          <a:xfrm>
            <a:off x="168612" y="5903893"/>
            <a:ext cx="6952034" cy="954107"/>
          </a:xfrm>
          <a:prstGeom prst="rect">
            <a:avLst/>
          </a:prstGeom>
        </p:spPr>
        <p:txBody>
          <a:bodyPr wrap="square">
            <a:spAutoFit/>
          </a:bodyPr>
          <a:lstStyle/>
          <a:p>
            <a:r>
              <a:rPr lang="en-US" sz="2800" dirty="0">
                <a:hlinkClick r:id="rId2"/>
              </a:rPr>
              <a:t>https://ppcity.eu/1o-ergastirio-symmetochikoy-schediasmoy-sta-sepolia</a:t>
            </a:r>
            <a:r>
              <a:rPr lang="el-GR" sz="2800" dirty="0"/>
              <a:t>  </a:t>
            </a:r>
            <a:r>
              <a:rPr lang="en-US" sz="2800" dirty="0"/>
              <a:t> </a:t>
            </a:r>
            <a:endParaRPr lang="el-GR" sz="2800" dirty="0"/>
          </a:p>
        </p:txBody>
      </p:sp>
      <p:pic>
        <p:nvPicPr>
          <p:cNvPr id="16385" name="Picture 1"/>
          <p:cNvPicPr>
            <a:picLocks noChangeAspect="1" noChangeArrowheads="1"/>
          </p:cNvPicPr>
          <p:nvPr/>
        </p:nvPicPr>
        <p:blipFill>
          <a:blip r:embed="rId3"/>
          <a:srcRect l="5904" t="12482" r="7207" b="15887"/>
          <a:stretch>
            <a:fillRect/>
          </a:stretch>
        </p:blipFill>
        <p:spPr bwMode="auto">
          <a:xfrm>
            <a:off x="4322324" y="165370"/>
            <a:ext cx="7869676" cy="4912468"/>
          </a:xfrm>
          <a:prstGeom prst="rect">
            <a:avLst/>
          </a:prstGeom>
          <a:noFill/>
          <a:ln w="9525">
            <a:noFill/>
            <a:miter lim="800000"/>
            <a:headEnd/>
            <a:tailEnd/>
          </a:ln>
          <a:effectLst/>
        </p:spPr>
      </p:pic>
    </p:spTree>
    <p:extLst>
      <p:ext uri="{BB962C8B-B14F-4D97-AF65-F5344CB8AC3E}">
        <p14:creationId xmlns:p14="http://schemas.microsoft.com/office/powerpoint/2010/main" val="34917217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20B1-FBB7-F8F3-B1CB-2C5829D4F7DE}"/>
              </a:ext>
            </a:extLst>
          </p:cNvPr>
          <p:cNvSpPr>
            <a:spLocks noGrp="1"/>
          </p:cNvSpPr>
          <p:nvPr>
            <p:ph type="title"/>
          </p:nvPr>
        </p:nvSpPr>
        <p:spPr/>
        <p:txBody>
          <a:bodyPr/>
          <a:lstStyle/>
          <a:p>
            <a:r>
              <a:rPr lang="en-US" dirty="0">
                <a:solidFill>
                  <a:srgbClr val="C00000"/>
                </a:solidFill>
              </a:rPr>
              <a:t>O</a:t>
            </a:r>
            <a:r>
              <a:rPr lang="el-GR" dirty="0">
                <a:solidFill>
                  <a:srgbClr val="C00000"/>
                </a:solidFill>
              </a:rPr>
              <a:t> τρόπος σχεδιασμού </a:t>
            </a:r>
            <a:endParaRPr lang="en-GB" dirty="0">
              <a:solidFill>
                <a:srgbClr val="C00000"/>
              </a:solidFill>
            </a:endParaRPr>
          </a:p>
        </p:txBody>
      </p:sp>
      <p:sp>
        <p:nvSpPr>
          <p:cNvPr id="3" name="Content Placeholder 2">
            <a:extLst>
              <a:ext uri="{FF2B5EF4-FFF2-40B4-BE49-F238E27FC236}">
                <a16:creationId xmlns:a16="http://schemas.microsoft.com/office/drawing/2014/main" id="{39FBB4C2-F92F-CE4B-51EF-DB680F6FCA0B}"/>
              </a:ext>
            </a:extLst>
          </p:cNvPr>
          <p:cNvSpPr>
            <a:spLocks noGrp="1"/>
          </p:cNvSpPr>
          <p:nvPr>
            <p:ph idx="1"/>
          </p:nvPr>
        </p:nvSpPr>
        <p:spPr>
          <a:xfrm>
            <a:off x="933203" y="1968129"/>
            <a:ext cx="10515600" cy="4351338"/>
          </a:xfrm>
        </p:spPr>
        <p:txBody>
          <a:bodyPr>
            <a:noAutofit/>
          </a:bodyPr>
          <a:lstStyle/>
          <a:p>
            <a:pPr>
              <a:lnSpc>
                <a:spcPct val="200000"/>
              </a:lnSpc>
              <a:spcBef>
                <a:spcPts val="0"/>
              </a:spcBef>
              <a:buNone/>
            </a:pPr>
            <a:r>
              <a:rPr lang="el-GR" dirty="0">
                <a:solidFill>
                  <a:srgbClr val="C00000"/>
                </a:solidFill>
              </a:rPr>
              <a:t>4 στάδια του </a:t>
            </a:r>
            <a:r>
              <a:rPr lang="el-GR" dirty="0" err="1">
                <a:solidFill>
                  <a:srgbClr val="C00000"/>
                </a:solidFill>
              </a:rPr>
              <a:t>Design</a:t>
            </a:r>
            <a:r>
              <a:rPr lang="el-GR" dirty="0">
                <a:solidFill>
                  <a:srgbClr val="C00000"/>
                </a:solidFill>
              </a:rPr>
              <a:t> </a:t>
            </a:r>
            <a:r>
              <a:rPr lang="el-GR" dirty="0" err="1">
                <a:solidFill>
                  <a:srgbClr val="C00000"/>
                </a:solidFill>
              </a:rPr>
              <a:t>Thinking</a:t>
            </a:r>
            <a:r>
              <a:rPr lang="el-GR" dirty="0">
                <a:solidFill>
                  <a:srgbClr val="C00000"/>
                </a:solidFill>
              </a:rPr>
              <a:t>:</a:t>
            </a:r>
          </a:p>
          <a:p>
            <a:r>
              <a:rPr lang="el-GR" dirty="0" err="1">
                <a:solidFill>
                  <a:srgbClr val="C00000"/>
                </a:solidFill>
              </a:rPr>
              <a:t>Ενσυναίσθηση</a:t>
            </a:r>
            <a:r>
              <a:rPr lang="el-GR" dirty="0">
                <a:solidFill>
                  <a:srgbClr val="C00000"/>
                </a:solidFill>
              </a:rPr>
              <a:t> (</a:t>
            </a:r>
            <a:r>
              <a:rPr lang="el-GR" dirty="0" err="1">
                <a:solidFill>
                  <a:srgbClr val="C00000"/>
                </a:solidFill>
              </a:rPr>
              <a:t>empathy</a:t>
            </a:r>
            <a:r>
              <a:rPr lang="el-GR" dirty="0">
                <a:solidFill>
                  <a:srgbClr val="C00000"/>
                </a:solidFill>
              </a:rPr>
              <a:t>): κατανόηση των πραγματικών αναγκών</a:t>
            </a:r>
          </a:p>
          <a:p>
            <a:r>
              <a:rPr lang="el-GR" dirty="0">
                <a:solidFill>
                  <a:srgbClr val="C00000"/>
                </a:solidFill>
              </a:rPr>
              <a:t>Δημιουργία Ιδεών (</a:t>
            </a:r>
            <a:r>
              <a:rPr lang="el-GR" dirty="0" err="1">
                <a:solidFill>
                  <a:srgbClr val="C00000"/>
                </a:solidFill>
              </a:rPr>
              <a:t>ideate</a:t>
            </a:r>
            <a:r>
              <a:rPr lang="el-GR" dirty="0">
                <a:solidFill>
                  <a:srgbClr val="C00000"/>
                </a:solidFill>
              </a:rPr>
              <a:t>): παραγωγή λύσεων, προτάσεων</a:t>
            </a:r>
          </a:p>
          <a:p>
            <a:r>
              <a:rPr lang="el-GR" dirty="0">
                <a:solidFill>
                  <a:srgbClr val="C00000"/>
                </a:solidFill>
              </a:rPr>
              <a:t>Δημιουργία Πρωτοτύπων (</a:t>
            </a:r>
            <a:r>
              <a:rPr lang="el-GR" dirty="0" err="1">
                <a:solidFill>
                  <a:srgbClr val="C00000"/>
                </a:solidFill>
              </a:rPr>
              <a:t>prototype</a:t>
            </a:r>
            <a:r>
              <a:rPr lang="el-GR" dirty="0">
                <a:solidFill>
                  <a:srgbClr val="C00000"/>
                </a:solidFill>
              </a:rPr>
              <a:t>): εύκολες και γρήγορες λύσεις </a:t>
            </a:r>
          </a:p>
          <a:p>
            <a:r>
              <a:rPr lang="el-GR" dirty="0">
                <a:solidFill>
                  <a:srgbClr val="C00000"/>
                </a:solidFill>
              </a:rPr>
              <a:t>Έλεγχος (</a:t>
            </a:r>
            <a:r>
              <a:rPr lang="el-GR" dirty="0" err="1">
                <a:solidFill>
                  <a:srgbClr val="C00000"/>
                </a:solidFill>
              </a:rPr>
              <a:t>test</a:t>
            </a:r>
            <a:r>
              <a:rPr lang="el-GR" dirty="0">
                <a:solidFill>
                  <a:srgbClr val="C00000"/>
                </a:solidFill>
              </a:rPr>
              <a:t>): η εφαρμογή των λύσεων</a:t>
            </a:r>
          </a:p>
          <a:p>
            <a:pPr marL="0" indent="0">
              <a:lnSpc>
                <a:spcPct val="200000"/>
              </a:lnSpc>
              <a:spcBef>
                <a:spcPts val="0"/>
              </a:spcBef>
              <a:buNone/>
            </a:pPr>
            <a:endParaRPr lang="el-GR" dirty="0">
              <a:solidFill>
                <a:srgbClr val="C00000"/>
              </a:solidFill>
            </a:endParaRPr>
          </a:p>
          <a:p>
            <a:pPr>
              <a:lnSpc>
                <a:spcPct val="200000"/>
              </a:lnSpc>
              <a:spcBef>
                <a:spcPts val="0"/>
              </a:spcBef>
            </a:pPr>
            <a:endParaRPr lang="el-GR" dirty="0">
              <a:solidFill>
                <a:srgbClr val="C00000"/>
              </a:solidFill>
            </a:endParaRPr>
          </a:p>
          <a:p>
            <a:pPr>
              <a:lnSpc>
                <a:spcPct val="200000"/>
              </a:lnSpc>
              <a:spcBef>
                <a:spcPts val="0"/>
              </a:spcBef>
            </a:pPr>
            <a:endParaRPr lang="en-US" dirty="0">
              <a:solidFill>
                <a:srgbClr val="C00000"/>
              </a:solidFill>
            </a:endParaRPr>
          </a:p>
        </p:txBody>
      </p:sp>
    </p:spTree>
    <p:extLst>
      <p:ext uri="{BB962C8B-B14F-4D97-AF65-F5344CB8AC3E}">
        <p14:creationId xmlns:p14="http://schemas.microsoft.com/office/powerpoint/2010/main" val="34897217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20B1-FBB7-F8F3-B1CB-2C5829D4F7DE}"/>
              </a:ext>
            </a:extLst>
          </p:cNvPr>
          <p:cNvSpPr>
            <a:spLocks noGrp="1"/>
          </p:cNvSpPr>
          <p:nvPr>
            <p:ph type="title"/>
          </p:nvPr>
        </p:nvSpPr>
        <p:spPr/>
        <p:txBody>
          <a:bodyPr>
            <a:normAutofit/>
          </a:bodyPr>
          <a:lstStyle/>
          <a:p>
            <a:r>
              <a:rPr lang="en-US" dirty="0">
                <a:solidFill>
                  <a:srgbClr val="C00000"/>
                </a:solidFill>
              </a:rPr>
              <a:t>E</a:t>
            </a:r>
            <a:r>
              <a:rPr lang="el-GR" dirty="0" err="1">
                <a:solidFill>
                  <a:srgbClr val="C00000"/>
                </a:solidFill>
              </a:rPr>
              <a:t>πίκεντρο</a:t>
            </a:r>
            <a:r>
              <a:rPr lang="el-GR" dirty="0">
                <a:solidFill>
                  <a:srgbClr val="C00000"/>
                </a:solidFill>
              </a:rPr>
              <a:t> η εμπειρία του χρήστη</a:t>
            </a:r>
            <a:br>
              <a:rPr lang="el-GR" dirty="0">
                <a:solidFill>
                  <a:srgbClr val="C00000"/>
                </a:solidFill>
              </a:rPr>
            </a:br>
            <a:r>
              <a:rPr lang="el-GR" dirty="0">
                <a:solidFill>
                  <a:srgbClr val="C00000"/>
                </a:solidFill>
              </a:rPr>
              <a:t> </a:t>
            </a:r>
            <a:endParaRPr lang="en-GB" dirty="0">
              <a:solidFill>
                <a:srgbClr val="C00000"/>
              </a:solidFill>
            </a:endParaRPr>
          </a:p>
        </p:txBody>
      </p:sp>
      <p:sp>
        <p:nvSpPr>
          <p:cNvPr id="3" name="Content Placeholder 2">
            <a:extLst>
              <a:ext uri="{FF2B5EF4-FFF2-40B4-BE49-F238E27FC236}">
                <a16:creationId xmlns:a16="http://schemas.microsoft.com/office/drawing/2014/main" id="{39FBB4C2-F92F-CE4B-51EF-DB680F6FCA0B}"/>
              </a:ext>
            </a:extLst>
          </p:cNvPr>
          <p:cNvSpPr>
            <a:spLocks noGrp="1"/>
          </p:cNvSpPr>
          <p:nvPr>
            <p:ph idx="1"/>
          </p:nvPr>
        </p:nvSpPr>
        <p:spPr/>
        <p:txBody>
          <a:bodyPr>
            <a:noAutofit/>
          </a:bodyPr>
          <a:lstStyle/>
          <a:p>
            <a:pPr marL="0" indent="0">
              <a:buNone/>
            </a:pPr>
            <a:r>
              <a:rPr lang="el-GR" dirty="0">
                <a:solidFill>
                  <a:srgbClr val="C00000"/>
                </a:solidFill>
              </a:rPr>
              <a:t>Σχεδιάζουμε για αξίες </a:t>
            </a:r>
          </a:p>
          <a:p>
            <a:pPr marL="0" indent="0">
              <a:buNone/>
            </a:pPr>
            <a:endParaRPr lang="el-GR" dirty="0">
              <a:solidFill>
                <a:srgbClr val="C00000"/>
              </a:solidFill>
            </a:endParaRPr>
          </a:p>
          <a:p>
            <a:r>
              <a:rPr lang="el-GR" dirty="0">
                <a:solidFill>
                  <a:srgbClr val="C00000"/>
                </a:solidFill>
              </a:rPr>
              <a:t>Ευχρηστία</a:t>
            </a:r>
          </a:p>
          <a:p>
            <a:r>
              <a:rPr lang="el-GR" dirty="0" err="1">
                <a:solidFill>
                  <a:srgbClr val="C00000"/>
                </a:solidFill>
              </a:rPr>
              <a:t>Ευρεσιμότητα</a:t>
            </a:r>
            <a:endParaRPr lang="el-GR" dirty="0">
              <a:solidFill>
                <a:srgbClr val="C00000"/>
              </a:solidFill>
            </a:endParaRPr>
          </a:p>
          <a:p>
            <a:r>
              <a:rPr lang="el-GR" dirty="0">
                <a:solidFill>
                  <a:srgbClr val="C00000"/>
                </a:solidFill>
              </a:rPr>
              <a:t>Προσβασιμότητα</a:t>
            </a:r>
          </a:p>
          <a:p>
            <a:r>
              <a:rPr lang="el-GR" dirty="0">
                <a:solidFill>
                  <a:srgbClr val="C00000"/>
                </a:solidFill>
              </a:rPr>
              <a:t>Αξιοπιστία</a:t>
            </a:r>
          </a:p>
          <a:p>
            <a:r>
              <a:rPr lang="el-GR" dirty="0">
                <a:solidFill>
                  <a:srgbClr val="C00000"/>
                </a:solidFill>
              </a:rPr>
              <a:t>Καλή αισθητική</a:t>
            </a:r>
          </a:p>
          <a:p>
            <a:r>
              <a:rPr lang="el-GR" dirty="0">
                <a:solidFill>
                  <a:srgbClr val="C00000"/>
                </a:solidFill>
              </a:rPr>
              <a:t>Χρησιμότητα</a:t>
            </a:r>
          </a:p>
          <a:p>
            <a:pPr>
              <a:lnSpc>
                <a:spcPct val="200000"/>
              </a:lnSpc>
              <a:spcBef>
                <a:spcPts val="0"/>
              </a:spcBef>
              <a:buNone/>
            </a:pPr>
            <a:endParaRPr lang="el-GR" dirty="0">
              <a:solidFill>
                <a:srgbClr val="C00000"/>
              </a:solidFill>
            </a:endParaRPr>
          </a:p>
          <a:p>
            <a:pPr>
              <a:lnSpc>
                <a:spcPct val="200000"/>
              </a:lnSpc>
              <a:spcBef>
                <a:spcPts val="0"/>
              </a:spcBef>
            </a:pPr>
            <a:endParaRPr lang="el-GR" dirty="0">
              <a:solidFill>
                <a:srgbClr val="C00000"/>
              </a:solidFill>
            </a:endParaRPr>
          </a:p>
          <a:p>
            <a:pPr>
              <a:lnSpc>
                <a:spcPct val="200000"/>
              </a:lnSpc>
              <a:spcBef>
                <a:spcPts val="0"/>
              </a:spcBef>
            </a:pPr>
            <a:endParaRPr lang="en-US" dirty="0">
              <a:solidFill>
                <a:srgbClr val="C00000"/>
              </a:solidFill>
            </a:endParaRPr>
          </a:p>
        </p:txBody>
      </p:sp>
      <p:sp>
        <p:nvSpPr>
          <p:cNvPr id="5" name="4 - Ορθογώνιο"/>
          <p:cNvSpPr/>
          <p:nvPr/>
        </p:nvSpPr>
        <p:spPr>
          <a:xfrm>
            <a:off x="4280170" y="5635026"/>
            <a:ext cx="7714035" cy="954107"/>
          </a:xfrm>
          <a:prstGeom prst="rect">
            <a:avLst/>
          </a:prstGeom>
        </p:spPr>
        <p:txBody>
          <a:bodyPr wrap="square">
            <a:spAutoFit/>
          </a:bodyPr>
          <a:lstStyle/>
          <a:p>
            <a:r>
              <a:rPr lang="en-US" sz="2800" dirty="0">
                <a:hlinkClick r:id="rId2"/>
              </a:rPr>
              <a:t>https://danewesolko.medium.com/peter-morvilles-user-experience-honeycomb-904c383b6886</a:t>
            </a:r>
            <a:r>
              <a:rPr lang="en-US" sz="2800" dirty="0"/>
              <a:t> </a:t>
            </a:r>
            <a:endParaRPr lang="el-GR" sz="2800" dirty="0"/>
          </a:p>
        </p:txBody>
      </p:sp>
      <p:pic>
        <p:nvPicPr>
          <p:cNvPr id="14337" name="Picture 1"/>
          <p:cNvPicPr>
            <a:picLocks noChangeAspect="1" noChangeArrowheads="1"/>
          </p:cNvPicPr>
          <p:nvPr/>
        </p:nvPicPr>
        <p:blipFill>
          <a:blip r:embed="rId3"/>
          <a:srcRect l="26888" t="10638" r="26037" b="5674"/>
          <a:stretch>
            <a:fillRect/>
          </a:stretch>
        </p:blipFill>
        <p:spPr bwMode="auto">
          <a:xfrm>
            <a:off x="5707389" y="1780162"/>
            <a:ext cx="5109768" cy="3258766"/>
          </a:xfrm>
          <a:prstGeom prst="rect">
            <a:avLst/>
          </a:prstGeom>
          <a:noFill/>
          <a:ln w="9525">
            <a:noFill/>
            <a:miter lim="800000"/>
            <a:headEnd/>
            <a:tailEnd/>
          </a:ln>
          <a:effectLst/>
        </p:spPr>
      </p:pic>
    </p:spTree>
    <p:extLst>
      <p:ext uri="{BB962C8B-B14F-4D97-AF65-F5344CB8AC3E}">
        <p14:creationId xmlns:p14="http://schemas.microsoft.com/office/powerpoint/2010/main" val="4419184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E85EED-7F81-DC0D-B509-C11C298D80C5}"/>
              </a:ext>
            </a:extLst>
          </p:cNvPr>
          <p:cNvSpPr>
            <a:spLocks noGrp="1"/>
          </p:cNvSpPr>
          <p:nvPr>
            <p:ph type="title"/>
          </p:nvPr>
        </p:nvSpPr>
        <p:spPr/>
        <p:txBody>
          <a:bodyPr/>
          <a:lstStyle/>
          <a:p>
            <a:r>
              <a:rPr lang="el-GR" dirty="0">
                <a:solidFill>
                  <a:srgbClr val="C00000"/>
                </a:solidFill>
              </a:rPr>
              <a:t>χρήζουν προσοχής </a:t>
            </a:r>
          </a:p>
        </p:txBody>
      </p:sp>
      <p:sp>
        <p:nvSpPr>
          <p:cNvPr id="3" name="Θέση περιεχομένου 2">
            <a:extLst>
              <a:ext uri="{FF2B5EF4-FFF2-40B4-BE49-F238E27FC236}">
                <a16:creationId xmlns:a16="http://schemas.microsoft.com/office/drawing/2014/main" id="{D712C7E7-B63C-55BA-7523-B9EA12CA4E28}"/>
              </a:ext>
            </a:extLst>
          </p:cNvPr>
          <p:cNvSpPr>
            <a:spLocks noGrp="1"/>
          </p:cNvSpPr>
          <p:nvPr>
            <p:ph idx="1"/>
          </p:nvPr>
        </p:nvSpPr>
        <p:spPr/>
        <p:txBody>
          <a:bodyPr/>
          <a:lstStyle/>
          <a:p>
            <a:pPr marL="0" indent="0">
              <a:buNone/>
            </a:pPr>
            <a:endParaRPr lang="el-GR" dirty="0"/>
          </a:p>
          <a:p>
            <a:pPr>
              <a:lnSpc>
                <a:spcPct val="150000"/>
              </a:lnSpc>
            </a:pPr>
            <a:r>
              <a:rPr lang="el-GR" dirty="0">
                <a:solidFill>
                  <a:srgbClr val="C00000"/>
                </a:solidFill>
              </a:rPr>
              <a:t>ο ρόλος του συντονιστή – </a:t>
            </a:r>
            <a:r>
              <a:rPr lang="el-GR" dirty="0" err="1">
                <a:solidFill>
                  <a:srgbClr val="C00000"/>
                </a:solidFill>
              </a:rPr>
              <a:t>διευκολυντή</a:t>
            </a:r>
            <a:endParaRPr lang="el-GR" dirty="0">
              <a:solidFill>
                <a:srgbClr val="C00000"/>
              </a:solidFill>
            </a:endParaRPr>
          </a:p>
          <a:p>
            <a:pPr>
              <a:lnSpc>
                <a:spcPct val="150000"/>
              </a:lnSpc>
            </a:pPr>
            <a:r>
              <a:rPr lang="el-GR" dirty="0">
                <a:solidFill>
                  <a:srgbClr val="C00000"/>
                </a:solidFill>
              </a:rPr>
              <a:t>οι αρχές της αναλογικότητας και προσαρμοστικότητας</a:t>
            </a:r>
          </a:p>
          <a:p>
            <a:pPr>
              <a:lnSpc>
                <a:spcPct val="150000"/>
              </a:lnSpc>
            </a:pPr>
            <a:r>
              <a:rPr lang="el-GR" dirty="0">
                <a:solidFill>
                  <a:srgbClr val="C00000"/>
                </a:solidFill>
              </a:rPr>
              <a:t>η σημασία του </a:t>
            </a:r>
            <a:r>
              <a:rPr lang="en-US" dirty="0">
                <a:solidFill>
                  <a:srgbClr val="C00000"/>
                </a:solidFill>
              </a:rPr>
              <a:t>awareness </a:t>
            </a:r>
            <a:r>
              <a:rPr lang="el-GR" dirty="0">
                <a:solidFill>
                  <a:srgbClr val="C00000"/>
                </a:solidFill>
              </a:rPr>
              <a:t>την εμπλοκή</a:t>
            </a:r>
          </a:p>
          <a:p>
            <a:pPr>
              <a:lnSpc>
                <a:spcPct val="150000"/>
              </a:lnSpc>
            </a:pPr>
            <a:r>
              <a:rPr lang="el-GR" dirty="0">
                <a:solidFill>
                  <a:srgbClr val="C00000"/>
                </a:solidFill>
              </a:rPr>
              <a:t>η συμβολή </a:t>
            </a:r>
            <a:r>
              <a:rPr lang="el-GR" dirty="0" err="1">
                <a:solidFill>
                  <a:srgbClr val="C00000"/>
                </a:solidFill>
              </a:rPr>
              <a:t>παιγνιδιοποιημένων</a:t>
            </a:r>
            <a:r>
              <a:rPr lang="el-GR" dirty="0">
                <a:solidFill>
                  <a:srgbClr val="C00000"/>
                </a:solidFill>
              </a:rPr>
              <a:t> διαδικασιών </a:t>
            </a:r>
            <a:endParaRPr lang="en-US" dirty="0">
              <a:solidFill>
                <a:srgbClr val="C00000"/>
              </a:solidFill>
            </a:endParaRPr>
          </a:p>
        </p:txBody>
      </p:sp>
    </p:spTree>
    <p:extLst>
      <p:ext uri="{BB962C8B-B14F-4D97-AF65-F5344CB8AC3E}">
        <p14:creationId xmlns:p14="http://schemas.microsoft.com/office/powerpoint/2010/main" val="10781358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7307D1-649B-F0DE-8EE4-85BCF4C74D4D}"/>
              </a:ext>
            </a:extLst>
          </p:cNvPr>
          <p:cNvSpPr>
            <a:spLocks noGrp="1"/>
          </p:cNvSpPr>
          <p:nvPr>
            <p:ph type="title"/>
          </p:nvPr>
        </p:nvSpPr>
        <p:spPr/>
        <p:txBody>
          <a:bodyPr/>
          <a:lstStyle/>
          <a:p>
            <a:r>
              <a:rPr lang="el-GR" dirty="0">
                <a:solidFill>
                  <a:srgbClr val="C00000"/>
                </a:solidFill>
              </a:rPr>
              <a:t>παιχνίδια εξερεύνησης : the 5 </a:t>
            </a:r>
            <a:r>
              <a:rPr lang="el-GR" dirty="0" err="1">
                <a:solidFill>
                  <a:srgbClr val="C00000"/>
                </a:solidFill>
              </a:rPr>
              <a:t>whys</a:t>
            </a:r>
            <a:endParaRPr lang="el-GR" dirty="0">
              <a:solidFill>
                <a:srgbClr val="C00000"/>
              </a:solidFill>
            </a:endParaRPr>
          </a:p>
        </p:txBody>
      </p:sp>
      <p:sp>
        <p:nvSpPr>
          <p:cNvPr id="3" name="Θέση περιεχομένου 2">
            <a:extLst>
              <a:ext uri="{FF2B5EF4-FFF2-40B4-BE49-F238E27FC236}">
                <a16:creationId xmlns:a16="http://schemas.microsoft.com/office/drawing/2014/main" id="{8FADA9AD-1613-9481-6FD8-2B6DC444EBFF}"/>
              </a:ext>
            </a:extLst>
          </p:cNvPr>
          <p:cNvSpPr>
            <a:spLocks noGrp="1"/>
          </p:cNvSpPr>
          <p:nvPr>
            <p:ph idx="1"/>
          </p:nvPr>
        </p:nvSpPr>
        <p:spPr/>
        <p:txBody>
          <a:bodyPr/>
          <a:lstStyle/>
          <a:p>
            <a:endParaRPr lang="en-US" dirty="0"/>
          </a:p>
          <a:p>
            <a:endParaRPr lang="en-US" dirty="0"/>
          </a:p>
          <a:p>
            <a:endParaRPr lang="en-US" dirty="0"/>
          </a:p>
          <a:p>
            <a:pPr>
              <a:buNone/>
            </a:pPr>
            <a:r>
              <a:rPr lang="en-US" dirty="0">
                <a:hlinkClick r:id="rId2"/>
              </a:rPr>
              <a:t>https://gamestorming.com/the-5-whys/</a:t>
            </a:r>
            <a:r>
              <a:rPr lang="en-US" dirty="0"/>
              <a:t> </a:t>
            </a:r>
            <a:endParaRPr lang="el-GR" dirty="0"/>
          </a:p>
        </p:txBody>
      </p:sp>
    </p:spTree>
    <p:extLst>
      <p:ext uri="{BB962C8B-B14F-4D97-AF65-F5344CB8AC3E}">
        <p14:creationId xmlns:p14="http://schemas.microsoft.com/office/powerpoint/2010/main" val="30964983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BB4E17-212C-1007-BF2A-A26220931AA7}"/>
              </a:ext>
            </a:extLst>
          </p:cNvPr>
          <p:cNvSpPr>
            <a:spLocks noGrp="1"/>
          </p:cNvSpPr>
          <p:nvPr>
            <p:ph type="title"/>
          </p:nvPr>
        </p:nvSpPr>
        <p:spPr/>
        <p:txBody>
          <a:bodyPr/>
          <a:lstStyle/>
          <a:p>
            <a:r>
              <a:rPr lang="el-GR" dirty="0">
                <a:solidFill>
                  <a:srgbClr val="C00000"/>
                </a:solidFill>
              </a:rPr>
              <a:t>παιχνίδια κλεισίματος : </a:t>
            </a:r>
            <a:r>
              <a:rPr lang="en-US" dirty="0">
                <a:solidFill>
                  <a:srgbClr val="C00000"/>
                </a:solidFill>
              </a:rPr>
              <a:t>start-stop-continue</a:t>
            </a:r>
            <a:endParaRPr lang="el-GR" dirty="0">
              <a:solidFill>
                <a:srgbClr val="C00000"/>
              </a:solidFill>
            </a:endParaRPr>
          </a:p>
        </p:txBody>
      </p:sp>
      <p:sp>
        <p:nvSpPr>
          <p:cNvPr id="3" name="Θέση περιεχομένου 2">
            <a:extLst>
              <a:ext uri="{FF2B5EF4-FFF2-40B4-BE49-F238E27FC236}">
                <a16:creationId xmlns:a16="http://schemas.microsoft.com/office/drawing/2014/main" id="{5BC1D5C9-F9CD-F331-3262-9F6199B7114A}"/>
              </a:ext>
            </a:extLst>
          </p:cNvPr>
          <p:cNvSpPr>
            <a:spLocks noGrp="1"/>
          </p:cNvSpPr>
          <p:nvPr>
            <p:ph idx="1"/>
          </p:nvPr>
        </p:nvSpPr>
        <p:spPr>
          <a:xfrm>
            <a:off x="838200" y="1825625"/>
            <a:ext cx="7809689" cy="4351338"/>
          </a:xfrm>
        </p:spPr>
        <p:txBody>
          <a:bodyPr/>
          <a:lstStyle/>
          <a:p>
            <a:endParaRPr lang="en-US" dirty="0"/>
          </a:p>
          <a:p>
            <a:endParaRPr lang="en-US" dirty="0"/>
          </a:p>
          <a:p>
            <a:endParaRPr lang="en-US" dirty="0"/>
          </a:p>
          <a:p>
            <a:endParaRPr lang="en-US" dirty="0"/>
          </a:p>
          <a:p>
            <a:pPr>
              <a:buNone/>
            </a:pPr>
            <a:r>
              <a:rPr lang="en-US" dirty="0">
                <a:hlinkClick r:id="rId2"/>
              </a:rPr>
              <a:t>https://gamestorming.com/start-stop-continue</a:t>
            </a:r>
            <a:r>
              <a:rPr lang="en-US" dirty="0"/>
              <a:t> </a:t>
            </a:r>
            <a:endParaRPr lang="el-GR" dirty="0"/>
          </a:p>
        </p:txBody>
      </p:sp>
    </p:spTree>
    <p:extLst>
      <p:ext uri="{BB962C8B-B14F-4D97-AF65-F5344CB8AC3E}">
        <p14:creationId xmlns:p14="http://schemas.microsoft.com/office/powerpoint/2010/main" val="28658006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303179" y="5070896"/>
            <a:ext cx="6817468" cy="1384995"/>
          </a:xfrm>
          <a:prstGeom prst="rect">
            <a:avLst/>
          </a:prstGeom>
        </p:spPr>
        <p:txBody>
          <a:bodyPr wrap="square">
            <a:spAutoFit/>
          </a:bodyPr>
          <a:lstStyle/>
          <a:p>
            <a:r>
              <a:rPr lang="en-US" sz="2800" dirty="0">
                <a:hlinkClick r:id="rId2"/>
              </a:rPr>
              <a:t>http://islandsofhope.gr/%ce%bb%ce%b7%ce%bc%ce%bd%ce%af%ce%b4%ce%b9%ce%b1-2021/</a:t>
            </a:r>
            <a:r>
              <a:rPr lang="el-GR" sz="2800" dirty="0"/>
              <a:t> </a:t>
            </a:r>
          </a:p>
        </p:txBody>
      </p:sp>
      <p:sp>
        <p:nvSpPr>
          <p:cNvPr id="10" name="TextBox 9">
            <a:extLst>
              <a:ext uri="{FF2B5EF4-FFF2-40B4-BE49-F238E27FC236}">
                <a16:creationId xmlns:a16="http://schemas.microsoft.com/office/drawing/2014/main" id="{BF4CB0F8-BD26-E4F8-A781-B18D77F50996}"/>
              </a:ext>
            </a:extLst>
          </p:cNvPr>
          <p:cNvSpPr txBox="1"/>
          <p:nvPr/>
        </p:nvSpPr>
        <p:spPr>
          <a:xfrm>
            <a:off x="397760" y="4094548"/>
            <a:ext cx="6097978" cy="671851"/>
          </a:xfrm>
          <a:prstGeom prst="rect">
            <a:avLst/>
          </a:prstGeom>
          <a:noFill/>
        </p:spPr>
        <p:txBody>
          <a:bodyPr wrap="square">
            <a:spAutoFit/>
          </a:bodyPr>
          <a:lstStyle/>
          <a:p>
            <a:pPr marL="0" indent="0">
              <a:lnSpc>
                <a:spcPct val="150000"/>
              </a:lnSpc>
              <a:buNone/>
            </a:pPr>
            <a:r>
              <a:rPr lang="el-GR" sz="2800" dirty="0">
                <a:solidFill>
                  <a:srgbClr val="C00000"/>
                </a:solidFill>
              </a:rPr>
              <a:t>ας συνεχίσουμε με μια ιστορία</a:t>
            </a:r>
          </a:p>
        </p:txBody>
      </p:sp>
      <p:pic>
        <p:nvPicPr>
          <p:cNvPr id="4098" name="Picture 2"/>
          <p:cNvPicPr>
            <a:picLocks noChangeAspect="1" noChangeArrowheads="1"/>
          </p:cNvPicPr>
          <p:nvPr/>
        </p:nvPicPr>
        <p:blipFill>
          <a:blip r:embed="rId3"/>
          <a:srcRect l="6941" t="14184" r="4495" b="6809"/>
          <a:stretch>
            <a:fillRect/>
          </a:stretch>
        </p:blipFill>
        <p:spPr bwMode="auto">
          <a:xfrm>
            <a:off x="5131542" y="0"/>
            <a:ext cx="6804298" cy="3414408"/>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599625" y="4274686"/>
            <a:ext cx="6618298" cy="1119053"/>
          </a:xfrm>
        </p:spPr>
        <p:txBody>
          <a:bodyPr>
            <a:normAutofit/>
          </a:bodyPr>
          <a:lstStyle/>
          <a:p>
            <a:pPr marL="0" indent="0">
              <a:buNone/>
            </a:pPr>
            <a:r>
              <a:rPr lang="en-US" dirty="0">
                <a:hlinkClick r:id="rId2"/>
              </a:rPr>
              <a:t>https://among.gr/el/case-studies/municipality-kavala/</a:t>
            </a:r>
            <a:endParaRPr lang="el-GR" dirty="0"/>
          </a:p>
          <a:p>
            <a:endParaRPr lang="el-GR" dirty="0"/>
          </a:p>
        </p:txBody>
      </p:sp>
      <p:sp>
        <p:nvSpPr>
          <p:cNvPr id="8" name="TextBox 7">
            <a:extLst>
              <a:ext uri="{FF2B5EF4-FFF2-40B4-BE49-F238E27FC236}">
                <a16:creationId xmlns:a16="http://schemas.microsoft.com/office/drawing/2014/main" id="{4B84EA58-A65F-6DDB-8F4A-D8F1B95DE949}"/>
              </a:ext>
            </a:extLst>
          </p:cNvPr>
          <p:cNvSpPr txBox="1"/>
          <p:nvPr/>
        </p:nvSpPr>
        <p:spPr>
          <a:xfrm>
            <a:off x="543296" y="2757149"/>
            <a:ext cx="6097978" cy="671851"/>
          </a:xfrm>
          <a:prstGeom prst="rect">
            <a:avLst/>
          </a:prstGeom>
          <a:noFill/>
        </p:spPr>
        <p:txBody>
          <a:bodyPr wrap="square">
            <a:spAutoFit/>
          </a:bodyPr>
          <a:lstStyle/>
          <a:p>
            <a:pPr marL="0" indent="0">
              <a:lnSpc>
                <a:spcPct val="150000"/>
              </a:lnSpc>
              <a:buNone/>
            </a:pPr>
            <a:r>
              <a:rPr lang="el-GR" sz="2800" dirty="0">
                <a:solidFill>
                  <a:srgbClr val="C00000"/>
                </a:solidFill>
              </a:rPr>
              <a:t>ας καταλήξουμε με μια ιστορία</a:t>
            </a:r>
          </a:p>
        </p:txBody>
      </p:sp>
      <p:pic>
        <p:nvPicPr>
          <p:cNvPr id="9217" name="Picture 1"/>
          <p:cNvPicPr>
            <a:picLocks noChangeAspect="1" noChangeArrowheads="1"/>
          </p:cNvPicPr>
          <p:nvPr/>
        </p:nvPicPr>
        <p:blipFill>
          <a:blip r:embed="rId3"/>
          <a:srcRect l="3511" t="18582" r="4415" b="16454"/>
          <a:stretch>
            <a:fillRect/>
          </a:stretch>
        </p:blipFill>
        <p:spPr bwMode="auto">
          <a:xfrm>
            <a:off x="428017" y="1274323"/>
            <a:ext cx="11225719" cy="4455268"/>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20B1-FBB7-F8F3-B1CB-2C5829D4F7DE}"/>
              </a:ext>
            </a:extLst>
          </p:cNvPr>
          <p:cNvSpPr>
            <a:spLocks noGrp="1"/>
          </p:cNvSpPr>
          <p:nvPr>
            <p:ph type="title"/>
          </p:nvPr>
        </p:nvSpPr>
        <p:spPr>
          <a:xfrm>
            <a:off x="838200" y="377000"/>
            <a:ext cx="10515600" cy="1325563"/>
          </a:xfrm>
        </p:spPr>
        <p:txBody>
          <a:bodyPr/>
          <a:lstStyle/>
          <a:p>
            <a:r>
              <a:rPr lang="el-GR" dirty="0">
                <a:solidFill>
                  <a:srgbClr val="C00000"/>
                </a:solidFill>
              </a:rPr>
              <a:t>Θέτοντας κοινές έννοιες</a:t>
            </a:r>
            <a:endParaRPr lang="en-GB" dirty="0">
              <a:solidFill>
                <a:srgbClr val="C00000"/>
              </a:solidFill>
            </a:endParaRPr>
          </a:p>
        </p:txBody>
      </p:sp>
      <p:sp>
        <p:nvSpPr>
          <p:cNvPr id="3" name="Content Placeholder 2">
            <a:extLst>
              <a:ext uri="{FF2B5EF4-FFF2-40B4-BE49-F238E27FC236}">
                <a16:creationId xmlns:a16="http://schemas.microsoft.com/office/drawing/2014/main" id="{39FBB4C2-F92F-CE4B-51EF-DB680F6FCA0B}"/>
              </a:ext>
            </a:extLst>
          </p:cNvPr>
          <p:cNvSpPr>
            <a:spLocks noGrp="1"/>
          </p:cNvSpPr>
          <p:nvPr>
            <p:ph idx="1"/>
          </p:nvPr>
        </p:nvSpPr>
        <p:spPr/>
        <p:txBody>
          <a:bodyPr>
            <a:noAutofit/>
          </a:bodyPr>
          <a:lstStyle/>
          <a:p>
            <a:pPr>
              <a:lnSpc>
                <a:spcPct val="200000"/>
              </a:lnSpc>
              <a:spcBef>
                <a:spcPts val="0"/>
              </a:spcBef>
            </a:pPr>
            <a:endParaRPr lang="en-US" dirty="0">
              <a:solidFill>
                <a:srgbClr val="C00000"/>
              </a:solidFill>
            </a:endParaRPr>
          </a:p>
          <a:p>
            <a:pPr>
              <a:lnSpc>
                <a:spcPct val="200000"/>
              </a:lnSpc>
              <a:spcBef>
                <a:spcPts val="0"/>
              </a:spcBef>
            </a:pPr>
            <a:r>
              <a:rPr lang="el-GR" dirty="0">
                <a:solidFill>
                  <a:srgbClr val="C00000"/>
                </a:solidFill>
              </a:rPr>
              <a:t>τι τελικά είναι τα κοινά ? </a:t>
            </a:r>
          </a:p>
          <a:p>
            <a:pPr>
              <a:lnSpc>
                <a:spcPct val="200000"/>
              </a:lnSpc>
              <a:spcBef>
                <a:spcPts val="0"/>
              </a:spcBef>
            </a:pPr>
            <a:r>
              <a:rPr lang="el-GR" dirty="0">
                <a:solidFill>
                  <a:srgbClr val="C00000"/>
                </a:solidFill>
              </a:rPr>
              <a:t>τι τελικά είναι η συμμετοχή ? </a:t>
            </a:r>
            <a:endParaRPr lang="en-US" dirty="0">
              <a:solidFill>
                <a:srgbClr val="C00000"/>
              </a:solidFill>
            </a:endParaRPr>
          </a:p>
          <a:p>
            <a:pPr>
              <a:lnSpc>
                <a:spcPct val="200000"/>
              </a:lnSpc>
              <a:spcBef>
                <a:spcPts val="0"/>
              </a:spcBef>
            </a:pPr>
            <a:r>
              <a:rPr lang="el-GR" dirty="0">
                <a:solidFill>
                  <a:srgbClr val="C00000"/>
                </a:solidFill>
              </a:rPr>
              <a:t>τι τελικά είναι οι κοινότητες ?</a:t>
            </a:r>
          </a:p>
          <a:p>
            <a:pPr>
              <a:lnSpc>
                <a:spcPct val="200000"/>
              </a:lnSpc>
              <a:spcBef>
                <a:spcPts val="0"/>
              </a:spcBef>
            </a:pPr>
            <a:endParaRPr lang="el-GR" dirty="0">
              <a:solidFill>
                <a:srgbClr val="C00000"/>
              </a:solidFill>
            </a:endParaRPr>
          </a:p>
          <a:p>
            <a:pPr>
              <a:lnSpc>
                <a:spcPct val="200000"/>
              </a:lnSpc>
              <a:spcBef>
                <a:spcPts val="0"/>
              </a:spcBef>
            </a:pPr>
            <a:endParaRPr lang="en-US" dirty="0">
              <a:solidFill>
                <a:srgbClr val="C00000"/>
              </a:solidFill>
            </a:endParaRPr>
          </a:p>
        </p:txBody>
      </p:sp>
    </p:spTree>
    <p:extLst>
      <p:ext uri="{BB962C8B-B14F-4D97-AF65-F5344CB8AC3E}">
        <p14:creationId xmlns:p14="http://schemas.microsoft.com/office/powerpoint/2010/main" val="23134947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026" name="Picture 2"/>
          <p:cNvPicPr>
            <a:picLocks noChangeAspect="1" noChangeArrowheads="1"/>
          </p:cNvPicPr>
          <p:nvPr/>
        </p:nvPicPr>
        <p:blipFill>
          <a:blip r:embed="rId2"/>
          <a:srcRect b="12482"/>
          <a:stretch>
            <a:fillRect/>
          </a:stretch>
        </p:blipFill>
        <p:spPr bwMode="auto">
          <a:xfrm>
            <a:off x="0" y="194553"/>
            <a:ext cx="12192000" cy="6001966"/>
          </a:xfrm>
          <a:prstGeom prst="rect">
            <a:avLst/>
          </a:prstGeom>
          <a:noFill/>
          <a:ln w="9525">
            <a:noFill/>
            <a:miter lim="800000"/>
            <a:headEnd/>
            <a:tailEnd/>
          </a:ln>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50" name="Picture 2"/>
          <p:cNvPicPr>
            <a:picLocks noGrp="1" noChangeAspect="1" noChangeArrowheads="1"/>
          </p:cNvPicPr>
          <p:nvPr>
            <p:ph idx="1"/>
          </p:nvPr>
        </p:nvPicPr>
        <p:blipFill>
          <a:blip r:embed="rId2"/>
          <a:srcRect t="11203" r="1094" b="5437"/>
          <a:stretch>
            <a:fillRect/>
          </a:stretch>
        </p:blipFill>
        <p:spPr bwMode="auto">
          <a:xfrm>
            <a:off x="787941" y="505838"/>
            <a:ext cx="10554511" cy="5603133"/>
          </a:xfrm>
          <a:prstGeom prst="rect">
            <a:avLst/>
          </a:prstGeom>
          <a:noFill/>
          <a:ln w="9525">
            <a:noFill/>
            <a:miter lim="800000"/>
            <a:headEnd/>
            <a:tailEnd/>
          </a:ln>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buNone/>
            </a:pPr>
            <a:r>
              <a:rPr lang="el-GR" dirty="0">
                <a:solidFill>
                  <a:srgbClr val="C00000"/>
                </a:solidFill>
              </a:rPr>
              <a:t>«Σύμφωνο Συμμετοχικού Σχεδιασμού»</a:t>
            </a:r>
          </a:p>
          <a:p>
            <a:pPr>
              <a:buNone/>
            </a:pPr>
            <a:endParaRPr lang="el-GR" b="1" dirty="0">
              <a:solidFill>
                <a:srgbClr val="C00000"/>
              </a:solidFill>
            </a:endParaRPr>
          </a:p>
          <a:p>
            <a:pPr>
              <a:buNone/>
            </a:pPr>
            <a:r>
              <a:rPr lang="en-US" dirty="0">
                <a:hlinkClick r:id="rId2"/>
              </a:rPr>
              <a:t>https://dimos-dramas.gr/wp-content/uploads/2022/09/%CE%A3%CE%A5%CE%9C%CE%A6%CE%A9%CE%9D%CE%9F-%CE%A6%CE%9F%CE%A1%CE%95%CE%A9%CE%9D_%CE%A3%CE%92%CE%91%CE%9A-%CE%94%CE%97%CE%9C%CE%9F%CE%A5-%CE%94%CE%A1%CE%91%CE%9C%CE%91%CE%A3.pdf</a:t>
            </a:r>
            <a:endParaRPr lang="el-GR" dirty="0">
              <a:hlinkClick r:id="rId2"/>
            </a:endParaRPr>
          </a:p>
          <a:p>
            <a:endParaRPr lang="el-G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dirty="0"/>
          </a:p>
        </p:txBody>
      </p:sp>
      <p:pic>
        <p:nvPicPr>
          <p:cNvPr id="3074" name="Picture 2"/>
          <p:cNvPicPr>
            <a:picLocks noChangeAspect="1" noChangeArrowheads="1"/>
          </p:cNvPicPr>
          <p:nvPr/>
        </p:nvPicPr>
        <p:blipFill>
          <a:blip r:embed="rId2"/>
          <a:srcRect l="5266" t="10638" r="3457" b="8652"/>
          <a:stretch>
            <a:fillRect/>
          </a:stretch>
        </p:blipFill>
        <p:spPr bwMode="auto">
          <a:xfrm>
            <a:off x="350196" y="515565"/>
            <a:ext cx="11430000" cy="5758775"/>
          </a:xfrm>
          <a:prstGeom prst="rect">
            <a:avLst/>
          </a:prstGeom>
          <a:noFill/>
          <a:ln w="9525">
            <a:noFill/>
            <a:miter lim="800000"/>
            <a:headEnd/>
            <a:tailEnd/>
          </a:ln>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r>
              <a:rPr lang="en-US" dirty="0"/>
              <a:t>https://www.euractiv.gr/section/eyropaika-programmata/video/o-symmetochikos-proypologismos-me-mia-diexodiki-matia/</a:t>
            </a:r>
            <a:endParaRPr lang="el-G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E85EED-7F81-DC0D-B509-C11C298D80C5}"/>
              </a:ext>
            </a:extLst>
          </p:cNvPr>
          <p:cNvSpPr>
            <a:spLocks noGrp="1"/>
          </p:cNvSpPr>
          <p:nvPr>
            <p:ph type="title"/>
          </p:nvPr>
        </p:nvSpPr>
        <p:spPr/>
        <p:txBody>
          <a:bodyPr/>
          <a:lstStyle/>
          <a:p>
            <a:r>
              <a:rPr lang="el-GR" dirty="0">
                <a:solidFill>
                  <a:srgbClr val="C00000"/>
                </a:solidFill>
              </a:rPr>
              <a:t>συμμετοχικός προϋπολογισμός</a:t>
            </a:r>
          </a:p>
        </p:txBody>
      </p:sp>
      <p:sp>
        <p:nvSpPr>
          <p:cNvPr id="3" name="Θέση περιεχομένου 2">
            <a:extLst>
              <a:ext uri="{FF2B5EF4-FFF2-40B4-BE49-F238E27FC236}">
                <a16:creationId xmlns:a16="http://schemas.microsoft.com/office/drawing/2014/main" id="{D712C7E7-B63C-55BA-7523-B9EA12CA4E28}"/>
              </a:ext>
            </a:extLst>
          </p:cNvPr>
          <p:cNvSpPr>
            <a:spLocks noGrp="1"/>
          </p:cNvSpPr>
          <p:nvPr>
            <p:ph idx="1"/>
          </p:nvPr>
        </p:nvSpPr>
        <p:spPr/>
        <p:txBody>
          <a:bodyPr>
            <a:normAutofit/>
          </a:bodyPr>
          <a:lstStyle/>
          <a:p>
            <a:pPr marL="0" indent="0">
              <a:buNone/>
            </a:pPr>
            <a:endParaRPr lang="el-GR" dirty="0"/>
          </a:p>
          <a:p>
            <a:pPr>
              <a:lnSpc>
                <a:spcPct val="150000"/>
              </a:lnSpc>
            </a:pPr>
            <a:r>
              <a:rPr lang="el-GR" dirty="0">
                <a:solidFill>
                  <a:srgbClr val="C00000"/>
                </a:solidFill>
              </a:rPr>
              <a:t> εργαλείο για την αναθεώρηση των μικρών δημόσιων δαπανών και των προτεραιοτήτων σε τοπικό επίπεδο.</a:t>
            </a:r>
            <a:endParaRPr lang="en-US" dirty="0">
              <a:solidFill>
                <a:srgbClr val="C00000"/>
              </a:solidFill>
            </a:endParaRPr>
          </a:p>
        </p:txBody>
      </p:sp>
    </p:spTree>
    <p:extLst>
      <p:ext uri="{BB962C8B-B14F-4D97-AF65-F5344CB8AC3E}">
        <p14:creationId xmlns:p14="http://schemas.microsoft.com/office/powerpoint/2010/main" val="10781358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E85EED-7F81-DC0D-B509-C11C298D80C5}"/>
              </a:ext>
            </a:extLst>
          </p:cNvPr>
          <p:cNvSpPr>
            <a:spLocks noGrp="1"/>
          </p:cNvSpPr>
          <p:nvPr>
            <p:ph type="title"/>
          </p:nvPr>
        </p:nvSpPr>
        <p:spPr/>
        <p:txBody>
          <a:bodyPr/>
          <a:lstStyle/>
          <a:p>
            <a:r>
              <a:rPr lang="el-GR" dirty="0">
                <a:solidFill>
                  <a:srgbClr val="C00000"/>
                </a:solidFill>
              </a:rPr>
              <a:t>συμμετοχικός προϋπολογισμός </a:t>
            </a:r>
          </a:p>
        </p:txBody>
      </p:sp>
      <p:sp>
        <p:nvSpPr>
          <p:cNvPr id="3" name="Θέση περιεχομένου 2">
            <a:extLst>
              <a:ext uri="{FF2B5EF4-FFF2-40B4-BE49-F238E27FC236}">
                <a16:creationId xmlns:a16="http://schemas.microsoft.com/office/drawing/2014/main" id="{D712C7E7-B63C-55BA-7523-B9EA12CA4E28}"/>
              </a:ext>
            </a:extLst>
          </p:cNvPr>
          <p:cNvSpPr>
            <a:spLocks noGrp="1"/>
          </p:cNvSpPr>
          <p:nvPr>
            <p:ph idx="1"/>
          </p:nvPr>
        </p:nvSpPr>
        <p:spPr/>
        <p:txBody>
          <a:bodyPr>
            <a:normAutofit/>
          </a:bodyPr>
          <a:lstStyle/>
          <a:p>
            <a:pPr marL="0" indent="0">
              <a:buNone/>
            </a:pPr>
            <a:endParaRPr lang="el-GR" dirty="0"/>
          </a:p>
          <a:p>
            <a:pPr>
              <a:lnSpc>
                <a:spcPct val="150000"/>
              </a:lnSpc>
            </a:pPr>
            <a:r>
              <a:rPr lang="el-GR" dirty="0">
                <a:solidFill>
                  <a:srgbClr val="C00000"/>
                </a:solidFill>
              </a:rPr>
              <a:t> οι πολίτες αποφασίζουν που «πάνε» τα χρήματά τους</a:t>
            </a:r>
          </a:p>
          <a:p>
            <a:pPr>
              <a:lnSpc>
                <a:spcPct val="150000"/>
              </a:lnSpc>
            </a:pPr>
            <a:r>
              <a:rPr lang="el-GR" dirty="0">
                <a:solidFill>
                  <a:srgbClr val="C00000"/>
                </a:solidFill>
              </a:rPr>
              <a:t> εργατικοί της Βραζιλίας στο Πόρτο </a:t>
            </a:r>
            <a:r>
              <a:rPr lang="el-GR" dirty="0" err="1">
                <a:solidFill>
                  <a:srgbClr val="C00000"/>
                </a:solidFill>
              </a:rPr>
              <a:t>Αλέγκρε</a:t>
            </a:r>
            <a:r>
              <a:rPr lang="el-GR" dirty="0">
                <a:solidFill>
                  <a:srgbClr val="C00000"/>
                </a:solidFill>
              </a:rPr>
              <a:t> το 1989</a:t>
            </a:r>
          </a:p>
          <a:p>
            <a:pPr>
              <a:lnSpc>
                <a:spcPct val="150000"/>
              </a:lnSpc>
            </a:pPr>
            <a:r>
              <a:rPr lang="el-GR" dirty="0">
                <a:solidFill>
                  <a:srgbClr val="C00000"/>
                </a:solidFill>
              </a:rPr>
              <a:t>διαδικασία κοινωνικής ενσωμάτωσης </a:t>
            </a:r>
          </a:p>
          <a:p>
            <a:pPr>
              <a:lnSpc>
                <a:spcPct val="150000"/>
              </a:lnSpc>
              <a:buNone/>
            </a:pPr>
            <a:endParaRPr lang="en-US" dirty="0">
              <a:solidFill>
                <a:srgbClr val="C00000"/>
              </a:solidFill>
            </a:endParaRPr>
          </a:p>
        </p:txBody>
      </p:sp>
    </p:spTree>
    <p:extLst>
      <p:ext uri="{BB962C8B-B14F-4D97-AF65-F5344CB8AC3E}">
        <p14:creationId xmlns:p14="http://schemas.microsoft.com/office/powerpoint/2010/main" val="10781358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E85EED-7F81-DC0D-B509-C11C298D80C5}"/>
              </a:ext>
            </a:extLst>
          </p:cNvPr>
          <p:cNvSpPr>
            <a:spLocks noGrp="1"/>
          </p:cNvSpPr>
          <p:nvPr>
            <p:ph type="title"/>
          </p:nvPr>
        </p:nvSpPr>
        <p:spPr/>
        <p:txBody>
          <a:bodyPr/>
          <a:lstStyle/>
          <a:p>
            <a:r>
              <a:rPr lang="el-GR" dirty="0">
                <a:solidFill>
                  <a:srgbClr val="C00000"/>
                </a:solidFill>
              </a:rPr>
              <a:t>συμμετοχικός προϋπολογισμός  </a:t>
            </a:r>
          </a:p>
        </p:txBody>
      </p:sp>
      <p:sp>
        <p:nvSpPr>
          <p:cNvPr id="3" name="Θέση περιεχομένου 2">
            <a:extLst>
              <a:ext uri="{FF2B5EF4-FFF2-40B4-BE49-F238E27FC236}">
                <a16:creationId xmlns:a16="http://schemas.microsoft.com/office/drawing/2014/main" id="{D712C7E7-B63C-55BA-7523-B9EA12CA4E28}"/>
              </a:ext>
            </a:extLst>
          </p:cNvPr>
          <p:cNvSpPr>
            <a:spLocks noGrp="1"/>
          </p:cNvSpPr>
          <p:nvPr>
            <p:ph idx="1"/>
          </p:nvPr>
        </p:nvSpPr>
        <p:spPr/>
        <p:txBody>
          <a:bodyPr>
            <a:normAutofit/>
          </a:bodyPr>
          <a:lstStyle/>
          <a:p>
            <a:pPr>
              <a:lnSpc>
                <a:spcPct val="150000"/>
              </a:lnSpc>
              <a:buNone/>
            </a:pPr>
            <a:r>
              <a:rPr lang="el-GR" dirty="0">
                <a:solidFill>
                  <a:srgbClr val="C00000"/>
                </a:solidFill>
              </a:rPr>
              <a:t>οι πολίτες μπορούν να </a:t>
            </a:r>
          </a:p>
          <a:p>
            <a:pPr>
              <a:lnSpc>
                <a:spcPct val="150000"/>
              </a:lnSpc>
            </a:pPr>
            <a:r>
              <a:rPr lang="el-GR" dirty="0">
                <a:solidFill>
                  <a:srgbClr val="C00000"/>
                </a:solidFill>
              </a:rPr>
              <a:t>συζητούν και να ιεραρχούν τις προτεραιότητες της πόλης </a:t>
            </a:r>
          </a:p>
          <a:p>
            <a:pPr>
              <a:lnSpc>
                <a:spcPct val="150000"/>
              </a:lnSpc>
              <a:buNone/>
            </a:pPr>
            <a:r>
              <a:rPr lang="el-GR" dirty="0">
                <a:solidFill>
                  <a:srgbClr val="C00000"/>
                </a:solidFill>
              </a:rPr>
              <a:t>ή </a:t>
            </a:r>
          </a:p>
          <a:p>
            <a:pPr>
              <a:lnSpc>
                <a:spcPct val="150000"/>
              </a:lnSpc>
            </a:pPr>
            <a:r>
              <a:rPr lang="el-GR" dirty="0">
                <a:solidFill>
                  <a:srgbClr val="C00000"/>
                </a:solidFill>
              </a:rPr>
              <a:t>επιλέγουν κάποιες νέες επενδύσεις και</a:t>
            </a:r>
          </a:p>
          <a:p>
            <a:pPr>
              <a:lnSpc>
                <a:spcPct val="150000"/>
              </a:lnSpc>
            </a:pPr>
            <a:r>
              <a:rPr lang="el-GR" dirty="0">
                <a:solidFill>
                  <a:srgbClr val="C00000"/>
                </a:solidFill>
              </a:rPr>
              <a:t>επιδρούν σε ένα % του δημοτικού προϋπολογισμού</a:t>
            </a:r>
            <a:endParaRPr lang="en-US" dirty="0">
              <a:solidFill>
                <a:srgbClr val="C00000"/>
              </a:solidFill>
            </a:endParaRPr>
          </a:p>
        </p:txBody>
      </p:sp>
    </p:spTree>
    <p:extLst>
      <p:ext uri="{BB962C8B-B14F-4D97-AF65-F5344CB8AC3E}">
        <p14:creationId xmlns:p14="http://schemas.microsoft.com/office/powerpoint/2010/main" val="10781358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E85EED-7F81-DC0D-B509-C11C298D80C5}"/>
              </a:ext>
            </a:extLst>
          </p:cNvPr>
          <p:cNvSpPr>
            <a:spLocks noGrp="1"/>
          </p:cNvSpPr>
          <p:nvPr>
            <p:ph type="title"/>
          </p:nvPr>
        </p:nvSpPr>
        <p:spPr/>
        <p:txBody>
          <a:bodyPr/>
          <a:lstStyle/>
          <a:p>
            <a:r>
              <a:rPr lang="el-GR" dirty="0">
                <a:solidFill>
                  <a:srgbClr val="C00000"/>
                </a:solidFill>
              </a:rPr>
              <a:t>συμμετοχικός προϋπολογισμός </a:t>
            </a:r>
          </a:p>
        </p:txBody>
      </p:sp>
      <p:sp>
        <p:nvSpPr>
          <p:cNvPr id="3" name="Θέση περιεχομένου 2">
            <a:extLst>
              <a:ext uri="{FF2B5EF4-FFF2-40B4-BE49-F238E27FC236}">
                <a16:creationId xmlns:a16="http://schemas.microsoft.com/office/drawing/2014/main" id="{D712C7E7-B63C-55BA-7523-B9EA12CA4E28}"/>
              </a:ext>
            </a:extLst>
          </p:cNvPr>
          <p:cNvSpPr>
            <a:spLocks noGrp="1"/>
          </p:cNvSpPr>
          <p:nvPr>
            <p:ph idx="1"/>
          </p:nvPr>
        </p:nvSpPr>
        <p:spPr/>
        <p:txBody>
          <a:bodyPr>
            <a:normAutofit/>
          </a:bodyPr>
          <a:lstStyle/>
          <a:p>
            <a:pPr marL="0" indent="0">
              <a:buNone/>
            </a:pPr>
            <a:endParaRPr lang="el-GR" dirty="0">
              <a:solidFill>
                <a:srgbClr val="C00000"/>
              </a:solidFill>
            </a:endParaRPr>
          </a:p>
          <a:p>
            <a:pPr>
              <a:lnSpc>
                <a:spcPct val="150000"/>
              </a:lnSpc>
            </a:pPr>
            <a:r>
              <a:rPr lang="el-GR" dirty="0">
                <a:solidFill>
                  <a:srgbClr val="C00000"/>
                </a:solidFill>
              </a:rPr>
              <a:t> διαδικασία δημοκρατικής διαβούλευσης και λήψης αποφάσεων</a:t>
            </a:r>
          </a:p>
          <a:p>
            <a:pPr>
              <a:lnSpc>
                <a:spcPct val="150000"/>
              </a:lnSpc>
            </a:pPr>
            <a:r>
              <a:rPr lang="el-GR" dirty="0">
                <a:solidFill>
                  <a:srgbClr val="C00000"/>
                </a:solidFill>
              </a:rPr>
              <a:t>συναντήσεις πρόσωπο με πρόσωπο ( τοπικές συνελεύσεις, εργαστήρια, προγραμματικές κλπ) </a:t>
            </a:r>
          </a:p>
          <a:p>
            <a:pPr>
              <a:lnSpc>
                <a:spcPct val="150000"/>
              </a:lnSpc>
            </a:pPr>
            <a:r>
              <a:rPr lang="el-GR" dirty="0">
                <a:solidFill>
                  <a:srgbClr val="C00000"/>
                </a:solidFill>
              </a:rPr>
              <a:t>‘ψυχρά’ εργαλεία λήψης αποφάσεων (χρήση ΙΤ ή δημοψηφίσματα)</a:t>
            </a:r>
            <a:endParaRPr lang="en-US" dirty="0">
              <a:solidFill>
                <a:srgbClr val="C00000"/>
              </a:solidFill>
            </a:endParaRPr>
          </a:p>
        </p:txBody>
      </p:sp>
    </p:spTree>
    <p:extLst>
      <p:ext uri="{BB962C8B-B14F-4D97-AF65-F5344CB8AC3E}">
        <p14:creationId xmlns:p14="http://schemas.microsoft.com/office/powerpoint/2010/main" val="10781358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E85EED-7F81-DC0D-B509-C11C298D80C5}"/>
              </a:ext>
            </a:extLst>
          </p:cNvPr>
          <p:cNvSpPr>
            <a:spLocks noGrp="1"/>
          </p:cNvSpPr>
          <p:nvPr>
            <p:ph type="title"/>
          </p:nvPr>
        </p:nvSpPr>
        <p:spPr/>
        <p:txBody>
          <a:bodyPr/>
          <a:lstStyle/>
          <a:p>
            <a:r>
              <a:rPr lang="el-GR" dirty="0">
                <a:solidFill>
                  <a:srgbClr val="C00000"/>
                </a:solidFill>
              </a:rPr>
              <a:t>συμμετοχικός προϋπολογισμός </a:t>
            </a:r>
          </a:p>
        </p:txBody>
      </p:sp>
      <p:sp>
        <p:nvSpPr>
          <p:cNvPr id="3" name="Θέση περιεχομένου 2">
            <a:extLst>
              <a:ext uri="{FF2B5EF4-FFF2-40B4-BE49-F238E27FC236}">
                <a16:creationId xmlns:a16="http://schemas.microsoft.com/office/drawing/2014/main" id="{D712C7E7-B63C-55BA-7523-B9EA12CA4E28}"/>
              </a:ext>
            </a:extLst>
          </p:cNvPr>
          <p:cNvSpPr>
            <a:spLocks noGrp="1"/>
          </p:cNvSpPr>
          <p:nvPr>
            <p:ph idx="1"/>
          </p:nvPr>
        </p:nvSpPr>
        <p:spPr/>
        <p:txBody>
          <a:bodyPr>
            <a:normAutofit/>
          </a:bodyPr>
          <a:lstStyle/>
          <a:p>
            <a:pPr marL="0" indent="0">
              <a:buNone/>
            </a:pPr>
            <a:endParaRPr lang="el-GR" dirty="0">
              <a:solidFill>
                <a:srgbClr val="C00000"/>
              </a:solidFill>
            </a:endParaRPr>
          </a:p>
          <a:p>
            <a:pPr>
              <a:lnSpc>
                <a:spcPct val="150000"/>
              </a:lnSpc>
            </a:pPr>
            <a:r>
              <a:rPr lang="el-GR" dirty="0">
                <a:solidFill>
                  <a:srgbClr val="C00000"/>
                </a:solidFill>
              </a:rPr>
              <a:t> ‘τροφοδοτεί’ τον δημόσιο διάλογο και τις διαδικασίες διαβούλευσης</a:t>
            </a:r>
          </a:p>
          <a:p>
            <a:pPr>
              <a:lnSpc>
                <a:spcPct val="150000"/>
              </a:lnSpc>
            </a:pPr>
            <a:r>
              <a:rPr lang="el-GR" dirty="0">
                <a:solidFill>
                  <a:srgbClr val="C00000"/>
                </a:solidFill>
              </a:rPr>
              <a:t>παρακινεί  μέσω ανοιχτών αντιπαραθέσεων τον διάλογο</a:t>
            </a:r>
          </a:p>
          <a:p>
            <a:pPr>
              <a:lnSpc>
                <a:spcPct val="150000"/>
              </a:lnSpc>
            </a:pPr>
            <a:r>
              <a:rPr lang="el-GR" dirty="0">
                <a:solidFill>
                  <a:srgbClr val="C00000"/>
                </a:solidFill>
              </a:rPr>
              <a:t>συμπεριληπτική διαδικασία </a:t>
            </a:r>
            <a:endParaRPr lang="en-US" dirty="0">
              <a:solidFill>
                <a:srgbClr val="C00000"/>
              </a:solidFill>
            </a:endParaRPr>
          </a:p>
        </p:txBody>
      </p:sp>
    </p:spTree>
    <p:extLst>
      <p:ext uri="{BB962C8B-B14F-4D97-AF65-F5344CB8AC3E}">
        <p14:creationId xmlns:p14="http://schemas.microsoft.com/office/powerpoint/2010/main" val="1078135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20B1-FBB7-F8F3-B1CB-2C5829D4F7DE}"/>
              </a:ext>
            </a:extLst>
          </p:cNvPr>
          <p:cNvSpPr>
            <a:spLocks noGrp="1"/>
          </p:cNvSpPr>
          <p:nvPr>
            <p:ph type="title"/>
          </p:nvPr>
        </p:nvSpPr>
        <p:spPr/>
        <p:txBody>
          <a:bodyPr/>
          <a:lstStyle/>
          <a:p>
            <a:r>
              <a:rPr lang="el-GR" dirty="0">
                <a:solidFill>
                  <a:srgbClr val="C00000"/>
                </a:solidFill>
              </a:rPr>
              <a:t>Θέτοντας κοινές ορολογίες</a:t>
            </a:r>
            <a:endParaRPr lang="en-GB" dirty="0">
              <a:solidFill>
                <a:srgbClr val="C00000"/>
              </a:solidFill>
            </a:endParaRPr>
          </a:p>
        </p:txBody>
      </p:sp>
      <p:sp>
        <p:nvSpPr>
          <p:cNvPr id="3" name="Content Placeholder 2">
            <a:extLst>
              <a:ext uri="{FF2B5EF4-FFF2-40B4-BE49-F238E27FC236}">
                <a16:creationId xmlns:a16="http://schemas.microsoft.com/office/drawing/2014/main" id="{39FBB4C2-F92F-CE4B-51EF-DB680F6FCA0B}"/>
              </a:ext>
            </a:extLst>
          </p:cNvPr>
          <p:cNvSpPr>
            <a:spLocks noGrp="1"/>
          </p:cNvSpPr>
          <p:nvPr>
            <p:ph idx="1"/>
          </p:nvPr>
        </p:nvSpPr>
        <p:spPr/>
        <p:txBody>
          <a:bodyPr>
            <a:noAutofit/>
          </a:bodyPr>
          <a:lstStyle/>
          <a:p>
            <a:pPr>
              <a:lnSpc>
                <a:spcPct val="200000"/>
              </a:lnSpc>
              <a:spcBef>
                <a:spcPts val="0"/>
              </a:spcBef>
            </a:pPr>
            <a:r>
              <a:rPr lang="el-GR" u="sng" dirty="0">
                <a:solidFill>
                  <a:srgbClr val="C00000"/>
                </a:solidFill>
              </a:rPr>
              <a:t>τα κοινά </a:t>
            </a:r>
            <a:r>
              <a:rPr lang="el-GR" dirty="0">
                <a:solidFill>
                  <a:srgbClr val="C00000"/>
                </a:solidFill>
              </a:rPr>
              <a:t>περιλαμβάνουν αγαθά τα οποία οι κοινότητες διαχειρίζονται σύμφωνα με κανόνες και πρότυπα που έχουν οι ίδιες καθορίσει. </a:t>
            </a:r>
            <a:endParaRPr lang="en-US" dirty="0">
              <a:solidFill>
                <a:srgbClr val="C00000"/>
              </a:solidFill>
            </a:endParaRPr>
          </a:p>
          <a:p>
            <a:pPr>
              <a:lnSpc>
                <a:spcPct val="200000"/>
              </a:lnSpc>
              <a:spcBef>
                <a:spcPts val="0"/>
              </a:spcBef>
            </a:pPr>
            <a:r>
              <a:rPr lang="el-GR" dirty="0">
                <a:solidFill>
                  <a:srgbClr val="C00000"/>
                </a:solidFill>
              </a:rPr>
              <a:t>αποτελούνται από τρία αλληλένδετα επίπεδα: το αγαθό, την κοινότητα και το ρυθμιστικό πλαίσιο.</a:t>
            </a:r>
          </a:p>
          <a:p>
            <a:pPr>
              <a:lnSpc>
                <a:spcPct val="200000"/>
              </a:lnSpc>
              <a:spcBef>
                <a:spcPts val="0"/>
              </a:spcBef>
            </a:pPr>
            <a:endParaRPr lang="el-GR" dirty="0">
              <a:solidFill>
                <a:srgbClr val="C00000"/>
              </a:solidFill>
            </a:endParaRPr>
          </a:p>
          <a:p>
            <a:pPr>
              <a:lnSpc>
                <a:spcPct val="200000"/>
              </a:lnSpc>
              <a:spcBef>
                <a:spcPts val="0"/>
              </a:spcBef>
            </a:pPr>
            <a:endParaRPr lang="en-US" dirty="0">
              <a:solidFill>
                <a:srgbClr val="C00000"/>
              </a:solidFill>
            </a:endParaRPr>
          </a:p>
        </p:txBody>
      </p:sp>
    </p:spTree>
    <p:extLst>
      <p:ext uri="{BB962C8B-B14F-4D97-AF65-F5344CB8AC3E}">
        <p14:creationId xmlns:p14="http://schemas.microsoft.com/office/powerpoint/2010/main" val="25186354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a:xfrm>
            <a:off x="632298" y="4912468"/>
            <a:ext cx="11060350" cy="1663430"/>
          </a:xfrm>
        </p:spPr>
        <p:txBody>
          <a:bodyPr>
            <a:normAutofit fontScale="92500" lnSpcReduction="20000"/>
          </a:bodyPr>
          <a:lstStyle/>
          <a:p>
            <a:pPr>
              <a:buNone/>
            </a:pPr>
            <a:endParaRPr lang="el-GR" dirty="0">
              <a:hlinkClick r:id="rId2"/>
            </a:endParaRPr>
          </a:p>
          <a:p>
            <a:pPr>
              <a:buNone/>
            </a:pPr>
            <a:endParaRPr lang="el-GR" dirty="0">
              <a:hlinkClick r:id="rId2"/>
            </a:endParaRPr>
          </a:p>
          <a:p>
            <a:pPr>
              <a:buNone/>
            </a:pPr>
            <a:endParaRPr lang="el-GR" dirty="0">
              <a:hlinkClick r:id="rId2"/>
            </a:endParaRPr>
          </a:p>
          <a:p>
            <a:pPr>
              <a:buNone/>
            </a:pPr>
            <a:r>
              <a:rPr lang="en-US" dirty="0">
                <a:hlinkClick r:id="rId2"/>
              </a:rPr>
              <a:t>https://www.kifissia.gr/el/StratigikesProtereotitesProipologismos</a:t>
            </a:r>
            <a:r>
              <a:rPr lang="el-GR" dirty="0"/>
              <a:t> </a:t>
            </a:r>
          </a:p>
        </p:txBody>
      </p:sp>
      <p:pic>
        <p:nvPicPr>
          <p:cNvPr id="10242" name="Picture 2" descr="https://www.kifissia.gr/sites/default/files/arxia/A%27_0_0.jpg"/>
          <p:cNvPicPr>
            <a:picLocks noChangeAspect="1" noChangeArrowheads="1"/>
          </p:cNvPicPr>
          <p:nvPr/>
        </p:nvPicPr>
        <p:blipFill>
          <a:blip r:embed="rId3"/>
          <a:srcRect/>
          <a:stretch>
            <a:fillRect/>
          </a:stretch>
        </p:blipFill>
        <p:spPr bwMode="auto">
          <a:xfrm>
            <a:off x="778145" y="761189"/>
            <a:ext cx="5429250" cy="4048125"/>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771755"/>
            <a:ext cx="10515600" cy="1325563"/>
          </a:xfrm>
        </p:spPr>
        <p:txBody>
          <a:bodyPr/>
          <a:lstStyle/>
          <a:p>
            <a:r>
              <a:rPr lang="el-GR" dirty="0">
                <a:solidFill>
                  <a:srgbClr val="C00000"/>
                </a:solidFill>
              </a:rPr>
              <a:t>ευρωπαϊκή πρωτοβουλία πολιτών </a:t>
            </a:r>
          </a:p>
        </p:txBody>
      </p:sp>
      <p:sp>
        <p:nvSpPr>
          <p:cNvPr id="3" name="2 - Θέση περιεχομένου"/>
          <p:cNvSpPr>
            <a:spLocks noGrp="1"/>
          </p:cNvSpPr>
          <p:nvPr>
            <p:ph idx="1"/>
          </p:nvPr>
        </p:nvSpPr>
        <p:spPr>
          <a:xfrm>
            <a:off x="291829" y="4743924"/>
            <a:ext cx="6778557" cy="1763881"/>
          </a:xfrm>
        </p:spPr>
        <p:txBody>
          <a:bodyPr>
            <a:normAutofit fontScale="92500" lnSpcReduction="10000"/>
          </a:bodyPr>
          <a:lstStyle/>
          <a:p>
            <a:pPr>
              <a:buNone/>
            </a:pPr>
            <a:endParaRPr lang="el-GR" dirty="0">
              <a:hlinkClick r:id="rId2"/>
            </a:endParaRPr>
          </a:p>
          <a:p>
            <a:pPr>
              <a:buNone/>
            </a:pPr>
            <a:endParaRPr lang="el-GR" dirty="0">
              <a:hlinkClick r:id="rId2"/>
            </a:endParaRPr>
          </a:p>
          <a:p>
            <a:pPr>
              <a:buNone/>
            </a:pPr>
            <a:endParaRPr lang="en-US" dirty="0">
              <a:hlinkClick r:id="rId2"/>
            </a:endParaRPr>
          </a:p>
          <a:p>
            <a:pPr>
              <a:buNone/>
            </a:pPr>
            <a:r>
              <a:rPr lang="en-US" dirty="0">
                <a:hlinkClick r:id="rId2"/>
              </a:rPr>
              <a:t>https://europa.eu/citizens-initiative/_el</a:t>
            </a:r>
            <a:endParaRPr lang="el-GR" dirty="0"/>
          </a:p>
          <a:p>
            <a:endParaRPr lang="el-GR" dirty="0"/>
          </a:p>
          <a:p>
            <a:endParaRPr lang="el-GR" dirty="0"/>
          </a:p>
        </p:txBody>
      </p:sp>
      <p:pic>
        <p:nvPicPr>
          <p:cNvPr id="9217" name="Picture 1"/>
          <p:cNvPicPr>
            <a:picLocks noChangeAspect="1" noChangeArrowheads="1"/>
          </p:cNvPicPr>
          <p:nvPr/>
        </p:nvPicPr>
        <p:blipFill>
          <a:blip r:embed="rId3"/>
          <a:srcRect l="2074" t="13050" r="2261" b="6383"/>
          <a:stretch>
            <a:fillRect/>
          </a:stretch>
        </p:blipFill>
        <p:spPr bwMode="auto">
          <a:xfrm>
            <a:off x="2828375" y="0"/>
            <a:ext cx="9363625" cy="4435812"/>
          </a:xfrm>
          <a:prstGeom prst="rect">
            <a:avLst/>
          </a:prstGeom>
          <a:noFill/>
          <a:ln w="9525">
            <a:noFill/>
            <a:miter lim="800000"/>
            <a:headEnd/>
            <a:tailEnd/>
          </a:ln>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pPr>
              <a:buNone/>
            </a:pPr>
            <a:r>
              <a:rPr lang="el-GR" dirty="0">
                <a:solidFill>
                  <a:srgbClr val="C00000"/>
                </a:solidFill>
              </a:rPr>
              <a:t>προϋποθέσεις για να εξεταστεί από την ΕΕ</a:t>
            </a:r>
          </a:p>
          <a:p>
            <a:pPr>
              <a:buNone/>
            </a:pPr>
            <a:endParaRPr lang="el-GR" dirty="0">
              <a:solidFill>
                <a:srgbClr val="C00000"/>
              </a:solidFill>
            </a:endParaRPr>
          </a:p>
          <a:p>
            <a:r>
              <a:rPr lang="el-GR" dirty="0">
                <a:solidFill>
                  <a:srgbClr val="C00000"/>
                </a:solidFill>
              </a:rPr>
              <a:t>τουλάχιστον 1 εκατομμύριο έγκυρες υπογραφές υποστήριξης</a:t>
            </a:r>
          </a:p>
          <a:p>
            <a:r>
              <a:rPr lang="el-GR" dirty="0">
                <a:solidFill>
                  <a:srgbClr val="C00000"/>
                </a:solidFill>
              </a:rPr>
              <a:t>7 τουλάχιστον χώρες της ΕΕ </a:t>
            </a:r>
          </a:p>
          <a:p>
            <a:r>
              <a:rPr lang="el-GR" dirty="0">
                <a:solidFill>
                  <a:srgbClr val="C00000"/>
                </a:solidFill>
              </a:rPr>
              <a:t>τηρείται  </a:t>
            </a:r>
            <a:r>
              <a:rPr lang="el-GR" u="sng" dirty="0">
                <a:solidFill>
                  <a:srgbClr val="C00000"/>
                </a:solidFill>
                <a:hlinkClick r:id="rId2"/>
              </a:rPr>
              <a:t>ελάχιστος αριθμός υπογραφών</a:t>
            </a:r>
            <a:r>
              <a:rPr lang="el-GR" dirty="0">
                <a:solidFill>
                  <a:srgbClr val="C00000"/>
                </a:solidFill>
              </a:rPr>
              <a:t> ανά χώρα</a:t>
            </a:r>
          </a:p>
          <a:p>
            <a:endParaRPr lang="el-GR"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endParaRPr lang="el-GR" dirty="0">
              <a:solidFill>
                <a:srgbClr val="C00000"/>
              </a:solidFill>
            </a:endParaRPr>
          </a:p>
          <a:p>
            <a:r>
              <a:rPr lang="el-GR" dirty="0">
                <a:solidFill>
                  <a:srgbClr val="C00000"/>
                </a:solidFill>
              </a:rPr>
              <a:t>εντός 1 μηνός  συνάντηση  με ΕΕ</a:t>
            </a:r>
          </a:p>
          <a:p>
            <a:r>
              <a:rPr lang="el-GR" dirty="0">
                <a:solidFill>
                  <a:srgbClr val="C00000"/>
                </a:solidFill>
              </a:rPr>
              <a:t>εντός 3 μηνών</a:t>
            </a:r>
          </a:p>
          <a:p>
            <a:r>
              <a:rPr lang="el-GR" dirty="0">
                <a:solidFill>
                  <a:srgbClr val="C00000"/>
                </a:solidFill>
              </a:rPr>
              <a:t>δημόσια ακρόαση στο Ευρωπαϊκό Κοινοβούλιο</a:t>
            </a:r>
          </a:p>
          <a:p>
            <a:r>
              <a:rPr lang="el-GR" dirty="0">
                <a:solidFill>
                  <a:srgbClr val="C00000"/>
                </a:solidFill>
              </a:rPr>
              <a:t>εντός 6 μηνών</a:t>
            </a:r>
          </a:p>
          <a:p>
            <a:r>
              <a:rPr lang="el-GR" dirty="0">
                <a:solidFill>
                  <a:srgbClr val="C00000"/>
                </a:solidFill>
              </a:rPr>
              <a:t>απάντηση  της ΕΕ για νέα νομοθεσία με βάση την πρότασή </a:t>
            </a:r>
          </a:p>
          <a:p>
            <a:endParaRPr lang="el-G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20B1-FBB7-F8F3-B1CB-2C5829D4F7DE}"/>
              </a:ext>
            </a:extLst>
          </p:cNvPr>
          <p:cNvSpPr>
            <a:spLocks noGrp="1"/>
          </p:cNvSpPr>
          <p:nvPr>
            <p:ph type="title"/>
          </p:nvPr>
        </p:nvSpPr>
        <p:spPr/>
        <p:txBody>
          <a:bodyPr/>
          <a:lstStyle/>
          <a:p>
            <a:r>
              <a:rPr lang="el-GR" dirty="0">
                <a:solidFill>
                  <a:srgbClr val="C00000"/>
                </a:solidFill>
              </a:rPr>
              <a:t>Δημόσια Συμμετοχή</a:t>
            </a:r>
            <a:endParaRPr lang="en-GB" dirty="0">
              <a:solidFill>
                <a:srgbClr val="C00000"/>
              </a:solidFill>
            </a:endParaRPr>
          </a:p>
        </p:txBody>
      </p:sp>
      <p:sp>
        <p:nvSpPr>
          <p:cNvPr id="3" name="Content Placeholder 2">
            <a:extLst>
              <a:ext uri="{FF2B5EF4-FFF2-40B4-BE49-F238E27FC236}">
                <a16:creationId xmlns:a16="http://schemas.microsoft.com/office/drawing/2014/main" id="{39FBB4C2-F92F-CE4B-51EF-DB680F6FCA0B}"/>
              </a:ext>
            </a:extLst>
          </p:cNvPr>
          <p:cNvSpPr>
            <a:spLocks noGrp="1"/>
          </p:cNvSpPr>
          <p:nvPr>
            <p:ph idx="1"/>
          </p:nvPr>
        </p:nvSpPr>
        <p:spPr/>
        <p:txBody>
          <a:bodyPr>
            <a:noAutofit/>
          </a:bodyPr>
          <a:lstStyle/>
          <a:p>
            <a:pPr>
              <a:lnSpc>
                <a:spcPct val="200000"/>
              </a:lnSpc>
              <a:spcBef>
                <a:spcPts val="0"/>
              </a:spcBef>
            </a:pPr>
            <a:r>
              <a:rPr lang="el-GR" dirty="0">
                <a:solidFill>
                  <a:srgbClr val="C00000"/>
                </a:solidFill>
              </a:rPr>
              <a:t>η συμμετοχή  έχει νόημα και εάν ναι για ποιους,  πότε και υπό ποιες προϋποθέσεις?</a:t>
            </a:r>
          </a:p>
          <a:p>
            <a:pPr>
              <a:lnSpc>
                <a:spcPct val="200000"/>
              </a:lnSpc>
              <a:spcBef>
                <a:spcPts val="0"/>
              </a:spcBef>
            </a:pPr>
            <a:r>
              <a:rPr lang="el-GR" dirty="0">
                <a:solidFill>
                  <a:srgbClr val="C00000"/>
                </a:solidFill>
              </a:rPr>
              <a:t>η «αρχιτεκτονική» της συμμετοχής</a:t>
            </a:r>
          </a:p>
          <a:p>
            <a:pPr marL="0" indent="0">
              <a:lnSpc>
                <a:spcPct val="200000"/>
              </a:lnSpc>
              <a:spcBef>
                <a:spcPts val="0"/>
              </a:spcBef>
              <a:buNone/>
            </a:pPr>
            <a:endParaRPr lang="el-GR" dirty="0">
              <a:solidFill>
                <a:srgbClr val="C00000"/>
              </a:solidFill>
            </a:endParaRPr>
          </a:p>
          <a:p>
            <a:pPr>
              <a:lnSpc>
                <a:spcPct val="200000"/>
              </a:lnSpc>
              <a:spcBef>
                <a:spcPts val="0"/>
              </a:spcBef>
            </a:pPr>
            <a:endParaRPr lang="el-GR" dirty="0">
              <a:solidFill>
                <a:srgbClr val="C00000"/>
              </a:solidFill>
            </a:endParaRPr>
          </a:p>
          <a:p>
            <a:pPr>
              <a:lnSpc>
                <a:spcPct val="200000"/>
              </a:lnSpc>
              <a:spcBef>
                <a:spcPts val="0"/>
              </a:spcBef>
            </a:pPr>
            <a:endParaRPr lang="en-US" dirty="0">
              <a:solidFill>
                <a:srgbClr val="C00000"/>
              </a:solidFill>
            </a:endParaRPr>
          </a:p>
        </p:txBody>
      </p:sp>
    </p:spTree>
    <p:extLst>
      <p:ext uri="{BB962C8B-B14F-4D97-AF65-F5344CB8AC3E}">
        <p14:creationId xmlns:p14="http://schemas.microsoft.com/office/powerpoint/2010/main" val="2559798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45003AB1-71AF-1F91-7058-2A82E4E45182}"/>
              </a:ext>
            </a:extLst>
          </p:cNvPr>
          <p:cNvSpPr>
            <a:spLocks noGrp="1"/>
          </p:cNvSpPr>
          <p:nvPr>
            <p:ph idx="1"/>
          </p:nvPr>
        </p:nvSpPr>
        <p:spPr/>
        <p:txBody>
          <a:bodyPr/>
          <a:lstStyle/>
          <a:p>
            <a:endParaRPr lang="el-GR" dirty="0"/>
          </a:p>
          <a:p>
            <a:endParaRPr lang="el-GR" dirty="0"/>
          </a:p>
          <a:p>
            <a:pPr marL="0" indent="0">
              <a:buNone/>
            </a:pPr>
            <a:r>
              <a:rPr lang="el-GR" dirty="0">
                <a:solidFill>
                  <a:srgbClr val="C00000"/>
                </a:solidFill>
              </a:rPr>
              <a:t> τι είναι ο συμμετοχικός σχεδιασμός  ? </a:t>
            </a:r>
          </a:p>
        </p:txBody>
      </p:sp>
    </p:spTree>
    <p:extLst>
      <p:ext uri="{BB962C8B-B14F-4D97-AF65-F5344CB8AC3E}">
        <p14:creationId xmlns:p14="http://schemas.microsoft.com/office/powerpoint/2010/main" val="13081741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2084</TotalTime>
  <Words>1888</Words>
  <Application>Microsoft Office PowerPoint</Application>
  <PresentationFormat>Ευρεία οθόνη</PresentationFormat>
  <Paragraphs>299</Paragraphs>
  <Slides>73</Slides>
  <Notes>1</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73</vt:i4>
      </vt:variant>
    </vt:vector>
  </HeadingPairs>
  <TitlesOfParts>
    <vt:vector size="78" baseType="lpstr">
      <vt:lpstr>Arial</vt:lpstr>
      <vt:lpstr>Calibri</vt:lpstr>
      <vt:lpstr>Calibri Light</vt:lpstr>
      <vt:lpstr>Times New Roman</vt:lpstr>
      <vt:lpstr>Office Theme</vt:lpstr>
      <vt:lpstr>  εργαλεία συμμετοχικού σχεδιασμού</vt:lpstr>
      <vt:lpstr> ας ξεκινήσουμε με μια ιστορία</vt:lpstr>
      <vt:lpstr>Παρουσίαση του PowerPoint</vt:lpstr>
      <vt:lpstr>Θέτοντας το πλαίσιο </vt:lpstr>
      <vt:lpstr>Θέτοντας το πλαίσιο </vt:lpstr>
      <vt:lpstr>Θέτοντας κοινές έννοιες</vt:lpstr>
      <vt:lpstr>Θέτοντας κοινές ορολογίες</vt:lpstr>
      <vt:lpstr>Δημόσια Συμμετοχή</vt:lpstr>
      <vt:lpstr>Παρουσίαση του PowerPoint</vt:lpstr>
      <vt:lpstr>Συμμετοχικός σχεδιασμός </vt:lpstr>
      <vt:lpstr>Συμμετοχικός σχεδιασμός </vt:lpstr>
      <vt:lpstr>Συμμετοχικός σχεδιασμός </vt:lpstr>
      <vt:lpstr>Παρουσίαση του PowerPoint</vt:lpstr>
      <vt:lpstr>Συμμετοχικός σχεδιασμός </vt:lpstr>
      <vt:lpstr>Συμμετοχικός σχεδιασμός </vt:lpstr>
      <vt:lpstr>Συμμετοχικός σχεδιασμός </vt:lpstr>
      <vt:lpstr>Συμμετοχικός σχεδιασμός </vt:lpstr>
      <vt:lpstr>Ιστορικά στοιχεία </vt:lpstr>
      <vt:lpstr>Ιστορικά στοιχεία </vt:lpstr>
      <vt:lpstr>O τρόπος σχεδιασμού </vt:lpstr>
      <vt:lpstr>Eπίκεντρο η εμπειρία του χρήστη  </vt:lpstr>
      <vt:lpstr>Η σκάλα της Συμμετοχής (καλλιτέχνης: Σ.Ε.Ρ.)</vt:lpstr>
      <vt:lpstr>Περι διαδικασίας</vt:lpstr>
      <vt:lpstr>“Μια κλίμακα για την συμμετοχή των πολιτών” Sherry R. Arnstein </vt:lpstr>
      <vt:lpstr>Και όλα αυτά καταλήγουν…</vt:lpstr>
      <vt:lpstr>Αρα…</vt:lpstr>
      <vt:lpstr>Παρουσίαση του PowerPoint</vt:lpstr>
      <vt:lpstr>Παρουσίαση του PowerPoint</vt:lpstr>
      <vt:lpstr>Παρουσίαση του PowerPoint</vt:lpstr>
      <vt:lpstr>Παρουσίαση του PowerPoint</vt:lpstr>
      <vt:lpstr>Είναι όλα εύκολα/δύσκολα ..</vt:lpstr>
      <vt:lpstr>Και τελικά τι ….</vt:lpstr>
      <vt:lpstr>Παρουσίαση του PowerPoint</vt:lpstr>
      <vt:lpstr>Παρουσίαση του PowerPoint</vt:lpstr>
      <vt:lpstr>θέτοντας το πλαίσιο </vt:lpstr>
      <vt:lpstr>θέτοντας το πλαίσιο </vt:lpstr>
      <vt:lpstr>θέτοντας το πλαίσιο</vt:lpstr>
      <vt:lpstr>θέτοντας το πλαίσιο</vt:lpstr>
      <vt:lpstr>θέτοντας το πλαίσιο</vt:lpstr>
      <vt:lpstr>θέτοντας το πλαίσιο</vt:lpstr>
      <vt:lpstr>θέτοντας το πλαίσιο</vt:lpstr>
      <vt:lpstr>ενδεικτικά συμμετοχικά εργαλεία</vt:lpstr>
      <vt:lpstr>Παρουσίαση του PowerPoint</vt:lpstr>
      <vt:lpstr>η αρχιτεκτονική της συμμετοχής </vt:lpstr>
      <vt:lpstr>η αρχιτεκτονική της συμμετοχής</vt:lpstr>
      <vt:lpstr>η αρχιτεκτονική της συμμετοχής</vt:lpstr>
      <vt:lpstr>η αρχιτεκτονική της συμμετοχής</vt:lpstr>
      <vt:lpstr>εργαλεία και μέθοδοι </vt:lpstr>
      <vt:lpstr>Παρουσίαση του PowerPoint</vt:lpstr>
      <vt:lpstr>εργαλεία και μέθοδοι </vt:lpstr>
      <vt:lpstr>Παρουσίαση του PowerPoint</vt:lpstr>
      <vt:lpstr>Παρουσίαση του PowerPoint</vt:lpstr>
      <vt:lpstr>O τρόπος σχεδιασμού </vt:lpstr>
      <vt:lpstr>Eπίκεντρο η εμπειρία του χρήστη  </vt:lpstr>
      <vt:lpstr>χρήζουν προσοχής </vt:lpstr>
      <vt:lpstr>παιχνίδια εξερεύνησης : the 5 whys</vt:lpstr>
      <vt:lpstr>παιχνίδια κλεισίματος : start-stop-continue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συμμετοχικός προϋπολογισμός</vt:lpstr>
      <vt:lpstr>συμμετοχικός προϋπολογισμός </vt:lpstr>
      <vt:lpstr>συμμετοχικός προϋπολογισμός  </vt:lpstr>
      <vt:lpstr>συμμετοχικός προϋπολογισμός </vt:lpstr>
      <vt:lpstr>συμμετοχικός προϋπολογισμός </vt:lpstr>
      <vt:lpstr>Παρουσίαση του PowerPoint</vt:lpstr>
      <vt:lpstr>ευρωπαϊκή πρωτοβουλία πολιτών </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Σχεδιασμός και Ανάπτυξη Συνεργατικού Περιεχομένου στο Διαδίκτυο</dc:title>
  <dc:creator>Dimitris Gouscos</dc:creator>
  <cp:lastModifiedBy>Evika Karamagioli</cp:lastModifiedBy>
  <cp:revision>153</cp:revision>
  <dcterms:created xsi:type="dcterms:W3CDTF">2022-10-06T21:37:39Z</dcterms:created>
  <dcterms:modified xsi:type="dcterms:W3CDTF">2023-04-26T12:41:39Z</dcterms:modified>
</cp:coreProperties>
</file>