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99" r:id="rId3"/>
    <p:sldId id="295" r:id="rId4"/>
    <p:sldId id="296" r:id="rId5"/>
    <p:sldId id="297" r:id="rId6"/>
    <p:sldId id="274" r:id="rId7"/>
    <p:sldId id="275" r:id="rId8"/>
    <p:sldId id="276" r:id="rId9"/>
    <p:sldId id="277" r:id="rId10"/>
    <p:sldId id="278" r:id="rId11"/>
    <p:sldId id="279" r:id="rId12"/>
    <p:sldId id="280" r:id="rId13"/>
    <p:sldId id="281" r:id="rId14"/>
    <p:sldId id="282" r:id="rId15"/>
    <p:sldId id="294" r:id="rId16"/>
    <p:sldId id="298" r:id="rId17"/>
    <p:sldId id="283" r:id="rId18"/>
    <p:sldId id="284" r:id="rId19"/>
    <p:sldId id="285" r:id="rId20"/>
    <p:sldId id="286" r:id="rId21"/>
    <p:sldId id="287" r:id="rId22"/>
    <p:sldId id="289" r:id="rId23"/>
    <p:sldId id="288" r:id="rId24"/>
    <p:sldId id="263" r:id="rId25"/>
    <p:sldId id="264" r:id="rId26"/>
    <p:sldId id="257" r:id="rId27"/>
    <p:sldId id="259" r:id="rId28"/>
    <p:sldId id="290" r:id="rId29"/>
    <p:sldId id="291" r:id="rId30"/>
    <p:sldId id="258" r:id="rId31"/>
    <p:sldId id="261" r:id="rId32"/>
    <p:sldId id="262" r:id="rId33"/>
    <p:sldId id="260" r:id="rId34"/>
    <p:sldId id="265" r:id="rId35"/>
    <p:sldId id="266" r:id="rId36"/>
    <p:sldId id="267" r:id="rId37"/>
    <p:sldId id="268" r:id="rId38"/>
    <p:sldId id="269" r:id="rId39"/>
    <p:sldId id="270" r:id="rId40"/>
    <p:sldId id="271" r:id="rId41"/>
    <p:sldId id="273" r:id="rId42"/>
    <p:sldId id="272" r:id="rId43"/>
    <p:sldId id="293" r:id="rId44"/>
    <p:sldId id="292"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AAE821-87A3-4B1A-8CFD-56D4085A50FF}" v="5" dt="2025-04-04T09:26:56.2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3/16/2026</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7626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3/16/2026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16306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3/16/2026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97648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3/16/2026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8968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3/16/2026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89661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3/16/2026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2233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3/16/2026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49564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3/16/2026</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33525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3/16/2026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635160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3/16/2026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0720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3/16/2026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07662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3/16/2026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283817411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84" r:id="rId6"/>
    <p:sldLayoutId id="2147483689"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goodreads.com/author/show/85606.Sue_Palmer" TargetMode="External"/><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hyperlink" Target="https://www.mothersathomematter.com/articles/toxicchildhoo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5">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Freeform: Shape 17">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Freeform: Shape 19">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4CF8E35-8134-4D39-8511-A9483391DB69}"/>
              </a:ext>
            </a:extLst>
          </p:cNvPr>
          <p:cNvSpPr>
            <a:spLocks noGrp="1"/>
          </p:cNvSpPr>
          <p:nvPr>
            <p:ph type="ctrTitle"/>
          </p:nvPr>
        </p:nvSpPr>
        <p:spPr>
          <a:xfrm>
            <a:off x="477981" y="1122363"/>
            <a:ext cx="4023360" cy="3204134"/>
          </a:xfrm>
        </p:spPr>
        <p:txBody>
          <a:bodyPr anchor="b">
            <a:normAutofit/>
          </a:bodyPr>
          <a:lstStyle/>
          <a:p>
            <a:r>
              <a:rPr lang="en-US" sz="4800"/>
              <a:t>The social construction of</a:t>
            </a:r>
          </a:p>
        </p:txBody>
      </p:sp>
      <p:sp>
        <p:nvSpPr>
          <p:cNvPr id="3" name="Subtitle 2">
            <a:extLst>
              <a:ext uri="{FF2B5EF4-FFF2-40B4-BE49-F238E27FC236}">
                <a16:creationId xmlns:a16="http://schemas.microsoft.com/office/drawing/2014/main" id="{6C1319F3-E0EE-4C3B-9443-3CD75A041C64}"/>
              </a:ext>
            </a:extLst>
          </p:cNvPr>
          <p:cNvSpPr>
            <a:spLocks noGrp="1"/>
          </p:cNvSpPr>
          <p:nvPr>
            <p:ph type="subTitle" idx="1"/>
          </p:nvPr>
        </p:nvSpPr>
        <p:spPr>
          <a:xfrm>
            <a:off x="477981" y="4872922"/>
            <a:ext cx="3933306" cy="1208141"/>
          </a:xfrm>
        </p:spPr>
        <p:txBody>
          <a:bodyPr>
            <a:normAutofit/>
          </a:bodyPr>
          <a:lstStyle/>
          <a:p>
            <a:r>
              <a:rPr lang="en-US" sz="2000" dirty="0"/>
              <a:t>Children and childhood</a:t>
            </a:r>
          </a:p>
        </p:txBody>
      </p:sp>
      <p:sp>
        <p:nvSpPr>
          <p:cNvPr id="22" name="Rectangle 2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Video 3">
            <a:extLst>
              <a:ext uri="{FF2B5EF4-FFF2-40B4-BE49-F238E27FC236}">
                <a16:creationId xmlns:a16="http://schemas.microsoft.com/office/drawing/2014/main" id="{34AB032B-50A7-22EE-4BD9-9CDC3CCA1ED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5414356" y="1556008"/>
            <a:ext cx="6408836" cy="3594731"/>
          </a:xfrm>
          <a:prstGeom prst="rect">
            <a:avLst/>
          </a:prstGeom>
        </p:spPr>
      </p:pic>
    </p:spTree>
    <p:extLst>
      <p:ext uri="{BB962C8B-B14F-4D97-AF65-F5344CB8AC3E}">
        <p14:creationId xmlns:p14="http://schemas.microsoft.com/office/powerpoint/2010/main" val="1025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Freeform: Shape 14">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7" name="Freeform: Shape 16">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C45D6CE-2359-E221-C60C-4D6323FE4D6D}"/>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t>Children, sexuality, popular culture</a:t>
            </a:r>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67DBE71E-005B-51CB-84A7-8B04C7A423E7}"/>
              </a:ext>
            </a:extLst>
          </p:cNvPr>
          <p:cNvPicPr>
            <a:picLocks noGrp="1" noChangeAspect="1"/>
          </p:cNvPicPr>
          <p:nvPr>
            <p:ph idx="1"/>
          </p:nvPr>
        </p:nvPicPr>
        <p:blipFill>
          <a:blip r:embed="rId2"/>
          <a:stretch>
            <a:fillRect/>
          </a:stretch>
        </p:blipFill>
        <p:spPr>
          <a:xfrm>
            <a:off x="6688934" y="625684"/>
            <a:ext cx="3859680" cy="5455380"/>
          </a:xfrm>
          <a:prstGeom prst="rect">
            <a:avLst/>
          </a:prstGeom>
        </p:spPr>
      </p:pic>
    </p:spTree>
    <p:extLst>
      <p:ext uri="{BB962C8B-B14F-4D97-AF65-F5344CB8AC3E}">
        <p14:creationId xmlns:p14="http://schemas.microsoft.com/office/powerpoint/2010/main" val="828246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237F4F-F659-350C-5433-1C9C37C6F10A}"/>
              </a:ext>
            </a:extLst>
          </p:cNvPr>
          <p:cNvSpPr>
            <a:spLocks noGrp="1"/>
          </p:cNvSpPr>
          <p:nvPr>
            <p:ph type="title"/>
          </p:nvPr>
        </p:nvSpPr>
        <p:spPr>
          <a:xfrm>
            <a:off x="5080216" y="1076324"/>
            <a:ext cx="6272784" cy="1535051"/>
          </a:xfrm>
        </p:spPr>
        <p:txBody>
          <a:bodyPr vert="horz" lIns="91440" tIns="45720" rIns="91440" bIns="45720" rtlCol="0" anchor="b">
            <a:normAutofit fontScale="90000"/>
          </a:bodyPr>
          <a:lstStyle/>
          <a:p>
            <a:r>
              <a:rPr lang="en-US" sz="5400" dirty="0"/>
              <a:t>Moral panics about children</a:t>
            </a:r>
            <a:endParaRPr lang="en-US" sz="5200" dirty="0"/>
          </a:p>
        </p:txBody>
      </p:sp>
      <p:pic>
        <p:nvPicPr>
          <p:cNvPr id="5" name="Content Placeholder 4" descr="A book cover with a hand on a blue background&#10;&#10;Description automatically generated">
            <a:extLst>
              <a:ext uri="{FF2B5EF4-FFF2-40B4-BE49-F238E27FC236}">
                <a16:creationId xmlns:a16="http://schemas.microsoft.com/office/drawing/2014/main" id="{58E1CBD4-F910-CE20-8B6C-2B4BB1032F4F}"/>
              </a:ext>
            </a:extLst>
          </p:cNvPr>
          <p:cNvPicPr>
            <a:picLocks noGrp="1" noChangeAspect="1"/>
          </p:cNvPicPr>
          <p:nvPr>
            <p:ph sz="half" idx="1"/>
          </p:nvPr>
        </p:nvPicPr>
        <p:blipFill rotWithShape="1">
          <a:blip r:embed="rId2"/>
          <a:srcRect r="-1" b="123"/>
          <a:stretch/>
        </p:blipFill>
        <p:spPr>
          <a:xfrm>
            <a:off x="20" y="10"/>
            <a:ext cx="4505305" cy="6857990"/>
          </a:xfrm>
          <a:prstGeom prst="rect">
            <a:avLst/>
          </a:prstGeom>
        </p:spPr>
      </p:pic>
      <p:sp>
        <p:nvSpPr>
          <p:cNvPr id="18" name="!!accent">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F61BF3F1-B5C2-9169-4DF8-98974BC89A94}"/>
              </a:ext>
            </a:extLst>
          </p:cNvPr>
          <p:cNvSpPr>
            <a:spLocks noGrp="1"/>
          </p:cNvSpPr>
          <p:nvPr>
            <p:ph sz="half" idx="2"/>
          </p:nvPr>
        </p:nvSpPr>
        <p:spPr>
          <a:xfrm>
            <a:off x="5080216" y="3351276"/>
            <a:ext cx="6272784" cy="2825686"/>
          </a:xfrm>
        </p:spPr>
        <p:txBody>
          <a:bodyPr vert="horz" lIns="91440" tIns="45720" rIns="91440" bIns="45720" rtlCol="0">
            <a:normAutofit/>
          </a:bodyPr>
          <a:lstStyle/>
          <a:p>
            <a:pPr algn="l" rtl="0"/>
            <a:r>
              <a:rPr lang="en-US" b="0" i="0" dirty="0">
                <a:solidFill>
                  <a:srgbClr val="000000"/>
                </a:solidFill>
                <a:effectLst/>
                <a:highlight>
                  <a:srgbClr val="FFFFFF"/>
                </a:highlight>
                <a:latin typeface="Google Sans"/>
              </a:rPr>
              <a:t>So Sexy So Soon: </a:t>
            </a:r>
            <a:r>
              <a:rPr lang="en-US" b="0" i="0" dirty="0">
                <a:solidFill>
                  <a:srgbClr val="1F1F1F"/>
                </a:solidFill>
                <a:effectLst/>
                <a:highlight>
                  <a:srgbClr val="FFFFFF"/>
                </a:highlight>
                <a:latin typeface="Google Sans"/>
              </a:rPr>
              <a:t>The New Sexualized Childhood, and What Parents Can Do to Protect Their Kids</a:t>
            </a:r>
          </a:p>
          <a:p>
            <a:pPr algn="l"/>
            <a:r>
              <a:rPr lang="en-US" b="0" i="0" dirty="0">
                <a:effectLst/>
                <a:highlight>
                  <a:srgbClr val="FFFFFF"/>
                </a:highlight>
                <a:latin typeface="Roboto" panose="02000000000000000000" pitchFamily="2" charset="0"/>
              </a:rPr>
              <a:t>By </a:t>
            </a:r>
            <a:r>
              <a:rPr lang="en-US" dirty="0">
                <a:solidFill>
                  <a:srgbClr val="1A73E8"/>
                </a:solidFill>
                <a:highlight>
                  <a:srgbClr val="FFFFFF"/>
                </a:highlight>
                <a:latin typeface="Roboto" panose="02000000000000000000" pitchFamily="2" charset="0"/>
              </a:rPr>
              <a:t>Diane E. Levin and Jean Kilbourne</a:t>
            </a:r>
            <a:r>
              <a:rPr lang="en-US" b="0" i="0" dirty="0">
                <a:effectLst/>
                <a:highlight>
                  <a:srgbClr val="FFFFFF"/>
                </a:highlight>
                <a:latin typeface="Roboto" panose="02000000000000000000" pitchFamily="2" charset="0"/>
              </a:rPr>
              <a:t> · 2008</a:t>
            </a:r>
          </a:p>
          <a:p>
            <a:endParaRPr lang="en-US" sz="1800" dirty="0"/>
          </a:p>
        </p:txBody>
      </p:sp>
    </p:spTree>
    <p:extLst>
      <p:ext uri="{BB962C8B-B14F-4D97-AF65-F5344CB8AC3E}">
        <p14:creationId xmlns:p14="http://schemas.microsoft.com/office/powerpoint/2010/main" val="3094300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8">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Rectangle 22">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C9C41F-E44F-BBA7-3016-8337F58C1739}"/>
              </a:ext>
            </a:extLst>
          </p:cNvPr>
          <p:cNvSpPr>
            <a:spLocks noGrp="1"/>
          </p:cNvSpPr>
          <p:nvPr>
            <p:ph type="title"/>
          </p:nvPr>
        </p:nvSpPr>
        <p:spPr>
          <a:xfrm>
            <a:off x="5080216" y="1076324"/>
            <a:ext cx="6272784" cy="1535051"/>
          </a:xfrm>
        </p:spPr>
        <p:txBody>
          <a:bodyPr vert="horz" lIns="91440" tIns="45720" rIns="91440" bIns="45720" rtlCol="0" anchor="b">
            <a:normAutofit/>
          </a:bodyPr>
          <a:lstStyle/>
          <a:p>
            <a:r>
              <a:rPr lang="en-US" sz="4800" dirty="0"/>
              <a:t>Moral panics about children</a:t>
            </a:r>
            <a:endParaRPr lang="en-US" sz="5200" dirty="0"/>
          </a:p>
        </p:txBody>
      </p:sp>
      <p:pic>
        <p:nvPicPr>
          <p:cNvPr id="12" name="Content Placeholder 11" descr="A hand pointing at a poster&#10;&#10;Description automatically generated">
            <a:extLst>
              <a:ext uri="{FF2B5EF4-FFF2-40B4-BE49-F238E27FC236}">
                <a16:creationId xmlns:a16="http://schemas.microsoft.com/office/drawing/2014/main" id="{BB237D09-445E-6CB1-17AA-F911E657D5F1}"/>
              </a:ext>
            </a:extLst>
          </p:cNvPr>
          <p:cNvPicPr>
            <a:picLocks noGrp="1" noChangeAspect="1"/>
          </p:cNvPicPr>
          <p:nvPr>
            <p:ph sz="half" idx="1"/>
          </p:nvPr>
        </p:nvPicPr>
        <p:blipFill rotWithShape="1">
          <a:blip r:embed="rId2"/>
          <a:srcRect r="-1" b="1056"/>
          <a:stretch/>
        </p:blipFill>
        <p:spPr>
          <a:xfrm>
            <a:off x="20" y="10"/>
            <a:ext cx="4505305" cy="6857990"/>
          </a:xfrm>
          <a:prstGeom prst="rect">
            <a:avLst/>
          </a:prstGeom>
        </p:spPr>
      </p:pic>
      <p:sp>
        <p:nvSpPr>
          <p:cNvPr id="25" name="!!accent">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7FF4CF79-4E48-7D90-1A0E-99DE5FE6AA3C}"/>
              </a:ext>
            </a:extLst>
          </p:cNvPr>
          <p:cNvSpPr>
            <a:spLocks noGrp="1"/>
          </p:cNvSpPr>
          <p:nvPr>
            <p:ph sz="half" idx="2"/>
          </p:nvPr>
        </p:nvSpPr>
        <p:spPr>
          <a:xfrm>
            <a:off x="4734560" y="3351276"/>
            <a:ext cx="6988048" cy="2832439"/>
          </a:xfrm>
        </p:spPr>
        <p:txBody>
          <a:bodyPr vert="horz" lIns="91440" tIns="45720" rIns="91440" bIns="45720" rtlCol="0">
            <a:normAutofit/>
          </a:bodyPr>
          <a:lstStyle/>
          <a:p>
            <a:r>
              <a:rPr lang="en-US" sz="3200" b="0" i="0" u="none" strike="noStrike" dirty="0">
                <a:effectLst/>
                <a:highlight>
                  <a:srgbClr val="FFFFFF"/>
                </a:highlight>
                <a:latin typeface="Copernicus"/>
                <a:hlinkClick r:id="rId3"/>
              </a:rPr>
              <a:t>Sue Palmer</a:t>
            </a:r>
            <a:r>
              <a:rPr lang="en-US" sz="3200" b="0" i="0" u="none" strike="noStrike" dirty="0">
                <a:effectLst/>
                <a:highlight>
                  <a:srgbClr val="FFFFFF"/>
                </a:highlight>
                <a:latin typeface="Copernicus"/>
              </a:rPr>
              <a:t> 2007; 2015</a:t>
            </a:r>
          </a:p>
          <a:p>
            <a:r>
              <a:rPr lang="en-US" sz="3200" dirty="0">
                <a:hlinkClick r:id="rId4"/>
              </a:rPr>
              <a:t>https://www.mothersathomematter.com/articles/toxicchildhood</a:t>
            </a:r>
            <a:endParaRPr lang="en-US" sz="3200" dirty="0">
              <a:highlight>
                <a:srgbClr val="FFFFFF"/>
              </a:highlight>
              <a:latin typeface="Copernicus"/>
            </a:endParaRPr>
          </a:p>
          <a:p>
            <a:endParaRPr lang="en-US" sz="3600" dirty="0"/>
          </a:p>
        </p:txBody>
      </p:sp>
    </p:spTree>
    <p:extLst>
      <p:ext uri="{BB962C8B-B14F-4D97-AF65-F5344CB8AC3E}">
        <p14:creationId xmlns:p14="http://schemas.microsoft.com/office/powerpoint/2010/main" val="3625867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68AF7-9F54-748B-6991-0EF1B0D842DE}"/>
              </a:ext>
            </a:extLst>
          </p:cNvPr>
          <p:cNvSpPr>
            <a:spLocks noGrp="1"/>
          </p:cNvSpPr>
          <p:nvPr>
            <p:ph type="title"/>
          </p:nvPr>
        </p:nvSpPr>
        <p:spPr>
          <a:xfrm>
            <a:off x="762001" y="5074024"/>
            <a:ext cx="10109199" cy="598032"/>
          </a:xfrm>
        </p:spPr>
        <p:txBody>
          <a:bodyPr vert="horz" lIns="91440" tIns="45720" rIns="91440" bIns="45720" rtlCol="0" anchor="ctr">
            <a:normAutofit fontScale="90000"/>
          </a:bodyPr>
          <a:lstStyle/>
          <a:p>
            <a:r>
              <a:rPr lang="en-US" sz="2300" kern="1200">
                <a:solidFill>
                  <a:schemeClr val="tx1"/>
                </a:soli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The public discourse: young people and the ‘porndemic’- the effects argument </a:t>
            </a:r>
          </a:p>
        </p:txBody>
      </p:sp>
      <p:pic>
        <p:nvPicPr>
          <p:cNvPr id="5" name="Content Placeholder 4" descr="A person in a white dress&#10;&#10;Description automatically generated">
            <a:extLst>
              <a:ext uri="{FF2B5EF4-FFF2-40B4-BE49-F238E27FC236}">
                <a16:creationId xmlns:a16="http://schemas.microsoft.com/office/drawing/2014/main" id="{EE718894-38D3-C38F-E03F-A32E340E3150}"/>
              </a:ext>
            </a:extLst>
          </p:cNvPr>
          <p:cNvPicPr>
            <a:picLocks noGrp="1" noChangeAspect="1"/>
          </p:cNvPicPr>
          <p:nvPr>
            <p:ph idx="1"/>
          </p:nvPr>
        </p:nvPicPr>
        <p:blipFill rotWithShape="1">
          <a:blip r:embed="rId2"/>
          <a:srcRect l="15270" r="-2" b="-2"/>
          <a:stretch/>
        </p:blipFill>
        <p:spPr>
          <a:xfrm>
            <a:off x="20" y="-40"/>
            <a:ext cx="6095980" cy="4172827"/>
          </a:xfrm>
          <a:prstGeom prst="rect">
            <a:avLst/>
          </a:prstGeom>
        </p:spPr>
      </p:pic>
      <p:pic>
        <p:nvPicPr>
          <p:cNvPr id="7" name="Picture 6" descr="A child using a computer&#10;&#10;Description automatically generated">
            <a:extLst>
              <a:ext uri="{FF2B5EF4-FFF2-40B4-BE49-F238E27FC236}">
                <a16:creationId xmlns:a16="http://schemas.microsoft.com/office/drawing/2014/main" id="{71EA0BBC-FFD5-3E10-25DA-E2D513198F41}"/>
              </a:ext>
            </a:extLst>
          </p:cNvPr>
          <p:cNvPicPr>
            <a:picLocks noChangeAspect="1"/>
          </p:cNvPicPr>
          <p:nvPr/>
        </p:nvPicPr>
        <p:blipFill rotWithShape="1">
          <a:blip r:embed="rId3"/>
          <a:srcRect r="2119" b="-2"/>
          <a:stretch/>
        </p:blipFill>
        <p:spPr>
          <a:xfrm>
            <a:off x="6096000" y="-43"/>
            <a:ext cx="6096000" cy="4172829"/>
          </a:xfrm>
          <a:prstGeom prst="rect">
            <a:avLst/>
          </a:prstGeom>
        </p:spPr>
      </p:pic>
      <p:pic>
        <p:nvPicPr>
          <p:cNvPr id="3" name="Picture 2">
            <a:extLst>
              <a:ext uri="{FF2B5EF4-FFF2-40B4-BE49-F238E27FC236}">
                <a16:creationId xmlns:a16="http://schemas.microsoft.com/office/drawing/2014/main" id="{296171F1-E36D-C0D5-5F50-046CE7E6ED1B}"/>
              </a:ext>
            </a:extLst>
          </p:cNvPr>
          <p:cNvPicPr>
            <a:picLocks noChangeAspect="1"/>
          </p:cNvPicPr>
          <p:nvPr/>
        </p:nvPicPr>
        <p:blipFill>
          <a:blip r:embed="rId4"/>
          <a:stretch>
            <a:fillRect/>
          </a:stretch>
        </p:blipFill>
        <p:spPr>
          <a:xfrm>
            <a:off x="9969910" y="5526910"/>
            <a:ext cx="2055737" cy="1331090"/>
          </a:xfrm>
          <a:prstGeom prst="rect">
            <a:avLst/>
          </a:prstGeom>
        </p:spPr>
      </p:pic>
    </p:spTree>
    <p:extLst>
      <p:ext uri="{BB962C8B-B14F-4D97-AF65-F5344CB8AC3E}">
        <p14:creationId xmlns:p14="http://schemas.microsoft.com/office/powerpoint/2010/main" val="129225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0C91-12EF-4E9A-A3D9-981662D51356}"/>
              </a:ext>
            </a:extLst>
          </p:cNvPr>
          <p:cNvSpPr>
            <a:spLocks noGrp="1"/>
          </p:cNvSpPr>
          <p:nvPr>
            <p:ph type="title"/>
          </p:nvPr>
        </p:nvSpPr>
        <p:spPr/>
        <p:txBody>
          <a:bodyPr/>
          <a:lstStyle/>
          <a:p>
            <a:r>
              <a:rPr lang="en-US" dirty="0"/>
              <a:t>Moral panics about children</a:t>
            </a:r>
          </a:p>
        </p:txBody>
      </p:sp>
      <p:sp>
        <p:nvSpPr>
          <p:cNvPr id="3" name="Content Placeholder 2">
            <a:extLst>
              <a:ext uri="{FF2B5EF4-FFF2-40B4-BE49-F238E27FC236}">
                <a16:creationId xmlns:a16="http://schemas.microsoft.com/office/drawing/2014/main" id="{BB1FEF1E-8A01-4865-945C-29719117F29D}"/>
              </a:ext>
            </a:extLst>
          </p:cNvPr>
          <p:cNvSpPr>
            <a:spLocks noGrp="1"/>
          </p:cNvSpPr>
          <p:nvPr>
            <p:ph idx="1"/>
          </p:nvPr>
        </p:nvSpPr>
        <p:spPr>
          <a:xfrm>
            <a:off x="1115568" y="2478024"/>
            <a:ext cx="10168128" cy="4170426"/>
          </a:xfrm>
        </p:spPr>
        <p:txBody>
          <a:bodyPr/>
          <a:lstStyle/>
          <a:p>
            <a:r>
              <a:rPr lang="en-US" dirty="0"/>
              <a:t>Usually tied to childhood  and children’s relation with the media and popular culture</a:t>
            </a:r>
          </a:p>
          <a:p>
            <a:pPr lvl="1"/>
            <a:r>
              <a:rPr lang="en-US" dirty="0"/>
              <a:t>=&gt; children’s media consumption consistently under scrutiny since the 19</a:t>
            </a:r>
            <a:r>
              <a:rPr lang="en-US" baseline="30000" dirty="0"/>
              <a:t>th</a:t>
            </a:r>
            <a:r>
              <a:rPr lang="en-US" dirty="0"/>
              <a:t> c.</a:t>
            </a:r>
          </a:p>
          <a:p>
            <a:pPr lvl="2"/>
            <a:r>
              <a:rPr lang="en-US" dirty="0"/>
              <a:t>(at the time, concern mostly about boys;</a:t>
            </a:r>
          </a:p>
          <a:p>
            <a:pPr lvl="2"/>
            <a:r>
              <a:rPr lang="en-US" dirty="0"/>
              <a:t>Think about the social construction of women-and girls- as pertinent to domesticity)</a:t>
            </a:r>
          </a:p>
        </p:txBody>
      </p:sp>
    </p:spTree>
    <p:extLst>
      <p:ext uri="{BB962C8B-B14F-4D97-AF65-F5344CB8AC3E}">
        <p14:creationId xmlns:p14="http://schemas.microsoft.com/office/powerpoint/2010/main" val="435806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0C91-12EF-4E9A-A3D9-981662D51356}"/>
              </a:ext>
            </a:extLst>
          </p:cNvPr>
          <p:cNvSpPr>
            <a:spLocks noGrp="1"/>
          </p:cNvSpPr>
          <p:nvPr>
            <p:ph type="title"/>
          </p:nvPr>
        </p:nvSpPr>
        <p:spPr/>
        <p:txBody>
          <a:bodyPr/>
          <a:lstStyle/>
          <a:p>
            <a:r>
              <a:rPr lang="en-US" dirty="0"/>
              <a:t>Moral panics about children</a:t>
            </a:r>
          </a:p>
        </p:txBody>
      </p:sp>
      <p:sp>
        <p:nvSpPr>
          <p:cNvPr id="3" name="Content Placeholder 2">
            <a:extLst>
              <a:ext uri="{FF2B5EF4-FFF2-40B4-BE49-F238E27FC236}">
                <a16:creationId xmlns:a16="http://schemas.microsoft.com/office/drawing/2014/main" id="{BB1FEF1E-8A01-4865-945C-29719117F29D}"/>
              </a:ext>
            </a:extLst>
          </p:cNvPr>
          <p:cNvSpPr>
            <a:spLocks noGrp="1"/>
          </p:cNvSpPr>
          <p:nvPr>
            <p:ph idx="1"/>
          </p:nvPr>
        </p:nvSpPr>
        <p:spPr>
          <a:xfrm>
            <a:off x="1115568" y="2095499"/>
            <a:ext cx="10168128" cy="4524375"/>
          </a:xfrm>
        </p:spPr>
        <p:txBody>
          <a:bodyPr>
            <a:normAutofit lnSpcReduction="10000"/>
          </a:bodyPr>
          <a:lstStyle/>
          <a:p>
            <a:r>
              <a:rPr lang="en-US" dirty="0"/>
              <a:t>What various ‘discourses of anxiety’ show:</a:t>
            </a:r>
          </a:p>
          <a:p>
            <a:pPr lvl="1"/>
            <a:r>
              <a:rPr lang="en-US" dirty="0"/>
              <a:t>Confluence of childhood and sexuality -&gt; infringes upon child’s ability to ‘just be’ a kid =&gt;</a:t>
            </a:r>
          </a:p>
          <a:p>
            <a:pPr lvl="1"/>
            <a:r>
              <a:rPr lang="en-US" dirty="0"/>
              <a:t>Which shows that the domain of childhood CANNOT include sexuality =&gt;</a:t>
            </a:r>
          </a:p>
          <a:p>
            <a:pPr lvl="1"/>
            <a:r>
              <a:rPr lang="en-US" dirty="0"/>
              <a:t>Any young person experiencing sexuality =outside of domain of childhood =&gt;</a:t>
            </a:r>
          </a:p>
          <a:p>
            <a:pPr lvl="1"/>
            <a:r>
              <a:rPr lang="en-US" dirty="0"/>
              <a:t>There is a prevailing cultural ambivalence about childhood sexuality and what this entails</a:t>
            </a:r>
          </a:p>
          <a:p>
            <a:pPr lvl="2"/>
            <a:r>
              <a:rPr lang="en-US" dirty="0"/>
              <a:t>(usually including any notion of </a:t>
            </a:r>
            <a:r>
              <a:rPr lang="en-US" b="1" dirty="0">
                <a:solidFill>
                  <a:srgbClr val="FF0000"/>
                </a:solidFill>
              </a:rPr>
              <a:t>sexual knowledge </a:t>
            </a:r>
            <a:r>
              <a:rPr lang="en-US" dirty="0"/>
              <a:t>as well =&gt;</a:t>
            </a:r>
          </a:p>
          <a:p>
            <a:pPr lvl="2"/>
            <a:r>
              <a:rPr lang="en-US" dirty="0"/>
              <a:t>Which further complicates the discussion about </a:t>
            </a:r>
            <a:r>
              <a:rPr lang="en-US" b="1" dirty="0">
                <a:solidFill>
                  <a:srgbClr val="FF0000"/>
                </a:solidFill>
              </a:rPr>
              <a:t>sex-ed</a:t>
            </a:r>
            <a:r>
              <a:rPr lang="en-US" dirty="0"/>
              <a:t>)</a:t>
            </a:r>
          </a:p>
        </p:txBody>
      </p:sp>
    </p:spTree>
    <p:extLst>
      <p:ext uri="{BB962C8B-B14F-4D97-AF65-F5344CB8AC3E}">
        <p14:creationId xmlns:p14="http://schemas.microsoft.com/office/powerpoint/2010/main" val="317395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0C91-12EF-4E9A-A3D9-981662D51356}"/>
              </a:ext>
            </a:extLst>
          </p:cNvPr>
          <p:cNvSpPr>
            <a:spLocks noGrp="1"/>
          </p:cNvSpPr>
          <p:nvPr>
            <p:ph type="title"/>
          </p:nvPr>
        </p:nvSpPr>
        <p:spPr/>
        <p:txBody>
          <a:bodyPr/>
          <a:lstStyle/>
          <a:p>
            <a:r>
              <a:rPr lang="en-US" dirty="0"/>
              <a:t>Moral panics about children</a:t>
            </a:r>
          </a:p>
        </p:txBody>
      </p:sp>
      <p:sp>
        <p:nvSpPr>
          <p:cNvPr id="3" name="Content Placeholder 2">
            <a:extLst>
              <a:ext uri="{FF2B5EF4-FFF2-40B4-BE49-F238E27FC236}">
                <a16:creationId xmlns:a16="http://schemas.microsoft.com/office/drawing/2014/main" id="{BB1FEF1E-8A01-4865-945C-29719117F29D}"/>
              </a:ext>
            </a:extLst>
          </p:cNvPr>
          <p:cNvSpPr>
            <a:spLocks noGrp="1"/>
          </p:cNvSpPr>
          <p:nvPr>
            <p:ph idx="1"/>
          </p:nvPr>
        </p:nvSpPr>
        <p:spPr>
          <a:xfrm>
            <a:off x="1115568" y="2095499"/>
            <a:ext cx="10168128" cy="4524375"/>
          </a:xfrm>
        </p:spPr>
        <p:txBody>
          <a:bodyPr>
            <a:normAutofit/>
          </a:bodyPr>
          <a:lstStyle/>
          <a:p>
            <a:r>
              <a:rPr lang="en-US" dirty="0"/>
              <a:t>Foucault’s work (</a:t>
            </a:r>
            <a:r>
              <a:rPr lang="en-US" i="1" dirty="0"/>
              <a:t>The History of Sexuality</a:t>
            </a:r>
            <a:r>
              <a:rPr lang="en-US" dirty="0"/>
              <a:t>, 1984) shows -&gt;</a:t>
            </a:r>
          </a:p>
          <a:p>
            <a:r>
              <a:rPr lang="en-US" dirty="0"/>
              <a:t>How discourses of </a:t>
            </a:r>
            <a:r>
              <a:rPr lang="en-US" b="1" dirty="0"/>
              <a:t>protection and social reform </a:t>
            </a:r>
            <a:r>
              <a:rPr lang="en-US" i="1" dirty="0"/>
              <a:t>legitimated</a:t>
            </a:r>
            <a:r>
              <a:rPr lang="en-US" dirty="0"/>
              <a:t> </a:t>
            </a:r>
            <a:r>
              <a:rPr lang="en-US" b="1" dirty="0"/>
              <a:t>social intervention </a:t>
            </a:r>
            <a:r>
              <a:rPr lang="en-US" dirty="0"/>
              <a:t>through the </a:t>
            </a:r>
            <a:r>
              <a:rPr lang="en-US" dirty="0">
                <a:solidFill>
                  <a:srgbClr val="FF0000"/>
                </a:solidFill>
              </a:rPr>
              <a:t>government of childhood sexuality</a:t>
            </a:r>
          </a:p>
          <a:p>
            <a:pPr lvl="1"/>
            <a:r>
              <a:rPr lang="en-US" dirty="0"/>
              <a:t>(in terms of discipline, surveillance, scientific management)</a:t>
            </a:r>
          </a:p>
          <a:p>
            <a:pPr marL="228600" lvl="1">
              <a:spcBef>
                <a:spcPts val="1000"/>
              </a:spcBef>
            </a:pPr>
            <a:r>
              <a:rPr lang="en-US" sz="2800" dirty="0"/>
              <a:t>Philippe Aries (1962): conceptualization of child as distinct from adults = 18th c</a:t>
            </a:r>
          </a:p>
        </p:txBody>
      </p:sp>
    </p:spTree>
    <p:extLst>
      <p:ext uri="{BB962C8B-B14F-4D97-AF65-F5344CB8AC3E}">
        <p14:creationId xmlns:p14="http://schemas.microsoft.com/office/powerpoint/2010/main" val="3871273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0C91-12EF-4E9A-A3D9-981662D51356}"/>
              </a:ext>
            </a:extLst>
          </p:cNvPr>
          <p:cNvSpPr>
            <a:spLocks noGrp="1"/>
          </p:cNvSpPr>
          <p:nvPr>
            <p:ph type="title"/>
          </p:nvPr>
        </p:nvSpPr>
        <p:spPr/>
        <p:txBody>
          <a:bodyPr/>
          <a:lstStyle/>
          <a:p>
            <a:r>
              <a:rPr lang="en-US" dirty="0"/>
              <a:t>Moral panics about children</a:t>
            </a:r>
          </a:p>
        </p:txBody>
      </p:sp>
      <p:sp>
        <p:nvSpPr>
          <p:cNvPr id="3" name="Content Placeholder 2">
            <a:extLst>
              <a:ext uri="{FF2B5EF4-FFF2-40B4-BE49-F238E27FC236}">
                <a16:creationId xmlns:a16="http://schemas.microsoft.com/office/drawing/2014/main" id="{BB1FEF1E-8A01-4865-945C-29719117F29D}"/>
              </a:ext>
            </a:extLst>
          </p:cNvPr>
          <p:cNvSpPr>
            <a:spLocks noGrp="1"/>
          </p:cNvSpPr>
          <p:nvPr>
            <p:ph idx="1"/>
          </p:nvPr>
        </p:nvSpPr>
        <p:spPr>
          <a:xfrm>
            <a:off x="1115568" y="1584961"/>
            <a:ext cx="10168128" cy="5034914"/>
          </a:xfrm>
        </p:spPr>
        <p:txBody>
          <a:bodyPr>
            <a:normAutofit/>
          </a:bodyPr>
          <a:lstStyle/>
          <a:p>
            <a:r>
              <a:rPr lang="en-US" sz="2800" dirty="0"/>
              <a:t>Good example of such </a:t>
            </a:r>
            <a:r>
              <a:rPr lang="en-US" dirty="0"/>
              <a:t>moral panics:</a:t>
            </a:r>
          </a:p>
          <a:p>
            <a:pPr lvl="1"/>
            <a:r>
              <a:rPr lang="en-US" dirty="0"/>
              <a:t>The social construction of the sexual child in the age of modernity.</a:t>
            </a:r>
          </a:p>
          <a:p>
            <a:pPr lvl="1"/>
            <a:endParaRPr lang="en-US" dirty="0"/>
          </a:p>
          <a:p>
            <a:pPr lvl="1"/>
            <a:r>
              <a:rPr lang="en-US" dirty="0"/>
              <a:t>Two distinct discourses:</a:t>
            </a:r>
          </a:p>
          <a:p>
            <a:pPr lvl="2"/>
            <a:r>
              <a:rPr lang="en-US" dirty="0"/>
              <a:t>A. 18</a:t>
            </a:r>
            <a:r>
              <a:rPr lang="en-US" baseline="30000" dirty="0"/>
              <a:t>th</a:t>
            </a:r>
            <a:r>
              <a:rPr lang="en-US" dirty="0"/>
              <a:t> c. discourse of ‘sensationism’:</a:t>
            </a:r>
          </a:p>
          <a:p>
            <a:pPr lvl="3"/>
            <a:r>
              <a:rPr lang="en-US" dirty="0"/>
              <a:t>Drawing from Enlightenment/John Locke’s ‘wild children’</a:t>
            </a:r>
          </a:p>
          <a:p>
            <a:pPr lvl="2"/>
            <a:r>
              <a:rPr lang="en-US" dirty="0"/>
              <a:t>B. 19th c. ‘masturbation phobia’</a:t>
            </a:r>
          </a:p>
        </p:txBody>
      </p:sp>
    </p:spTree>
    <p:extLst>
      <p:ext uri="{BB962C8B-B14F-4D97-AF65-F5344CB8AC3E}">
        <p14:creationId xmlns:p14="http://schemas.microsoft.com/office/powerpoint/2010/main" val="1334758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29" name="Rectangle 72">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0" name="Rectangle 74">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1" name="Rectangle 76">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2" name="Freeform: Shape 78">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3" name="Freeform: Shape 80">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1A95DBE-32F4-430C-887E-75CE461F8A85}"/>
              </a:ext>
            </a:extLst>
          </p:cNvPr>
          <p:cNvSpPr>
            <a:spLocks noGrp="1"/>
          </p:cNvSpPr>
          <p:nvPr>
            <p:ph type="title"/>
          </p:nvPr>
        </p:nvSpPr>
        <p:spPr>
          <a:xfrm>
            <a:off x="371094" y="1161288"/>
            <a:ext cx="3438144" cy="1239012"/>
          </a:xfrm>
        </p:spPr>
        <p:txBody>
          <a:bodyPr vert="horz" lIns="91440" tIns="45720" rIns="91440" bIns="45720" rtlCol="0" anchor="ctr">
            <a:normAutofit/>
          </a:bodyPr>
          <a:lstStyle/>
          <a:p>
            <a:r>
              <a:rPr lang="en-US" sz="2800" dirty="0"/>
              <a:t>18</a:t>
            </a:r>
            <a:r>
              <a:rPr lang="en-US" sz="2800" baseline="30000" dirty="0"/>
              <a:t>th</a:t>
            </a:r>
            <a:r>
              <a:rPr lang="en-US" sz="2800" dirty="0"/>
              <a:t> c. discourse of ‘sensationism</a:t>
            </a:r>
          </a:p>
        </p:txBody>
      </p:sp>
      <p:sp>
        <p:nvSpPr>
          <p:cNvPr id="1034" name="Rectangle 82">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8259EE8-60F6-4213-A915-56EB56911F56}"/>
              </a:ext>
            </a:extLst>
          </p:cNvPr>
          <p:cNvSpPr>
            <a:spLocks noGrp="1"/>
          </p:cNvSpPr>
          <p:nvPr>
            <p:ph sz="half" idx="1"/>
          </p:nvPr>
        </p:nvSpPr>
        <p:spPr>
          <a:xfrm>
            <a:off x="371094" y="2718054"/>
            <a:ext cx="3438906" cy="3774186"/>
          </a:xfrm>
        </p:spPr>
        <p:txBody>
          <a:bodyPr vert="horz" lIns="91440" tIns="45720" rIns="91440" bIns="45720" rtlCol="0" anchor="t">
            <a:normAutofit fontScale="85000" lnSpcReduction="20000"/>
          </a:bodyPr>
          <a:lstStyle/>
          <a:p>
            <a:r>
              <a:rPr lang="en-US" sz="2400" dirty="0"/>
              <a:t>Children, with proper education and training =&gt;</a:t>
            </a:r>
          </a:p>
          <a:p>
            <a:r>
              <a:rPr lang="en-US" sz="2400" dirty="0"/>
              <a:t>Will tame the inner savage and monitor balance between senses, body, reason</a:t>
            </a:r>
          </a:p>
          <a:p>
            <a:r>
              <a:rPr lang="en-US" sz="2400" dirty="0"/>
              <a:t>=&gt; education was possible and desirable</a:t>
            </a:r>
          </a:p>
          <a:p>
            <a:r>
              <a:rPr lang="en-US" sz="2400" dirty="0"/>
              <a:t>And the child-to-be-educated = essentially ‘good’</a:t>
            </a:r>
          </a:p>
        </p:txBody>
      </p:sp>
      <p:pic>
        <p:nvPicPr>
          <p:cNvPr id="1026" name="Picture 2">
            <a:extLst>
              <a:ext uri="{FF2B5EF4-FFF2-40B4-BE49-F238E27FC236}">
                <a16:creationId xmlns:a16="http://schemas.microsoft.com/office/drawing/2014/main" id="{640FC638-1CEA-4DC1-84CC-662DD95C175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901184" y="1766095"/>
            <a:ext cx="6922008" cy="3426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714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4CE5841-C184-4A70-A609-5FE4A5078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AC3CEA-58C6-4305-AAD0-1FE197400494}"/>
              </a:ext>
            </a:extLst>
          </p:cNvPr>
          <p:cNvSpPr>
            <a:spLocks noGrp="1"/>
          </p:cNvSpPr>
          <p:nvPr>
            <p:ph type="title"/>
          </p:nvPr>
        </p:nvSpPr>
        <p:spPr>
          <a:xfrm>
            <a:off x="841248" y="1683169"/>
            <a:ext cx="4068849" cy="4148586"/>
          </a:xfrm>
        </p:spPr>
        <p:txBody>
          <a:bodyPr anchor="t">
            <a:normAutofit/>
          </a:bodyPr>
          <a:lstStyle/>
          <a:p>
            <a:r>
              <a:rPr lang="en-US" sz="4800"/>
              <a:t>18</a:t>
            </a:r>
            <a:r>
              <a:rPr lang="en-US" sz="4800" baseline="30000"/>
              <a:t>th</a:t>
            </a:r>
            <a:r>
              <a:rPr lang="en-US" sz="4800"/>
              <a:t> c. discourse of ‘sensationism</a:t>
            </a:r>
          </a:p>
        </p:txBody>
      </p:sp>
      <p:sp>
        <p:nvSpPr>
          <p:cNvPr id="3" name="Content Placeholder 2">
            <a:extLst>
              <a:ext uri="{FF2B5EF4-FFF2-40B4-BE49-F238E27FC236}">
                <a16:creationId xmlns:a16="http://schemas.microsoft.com/office/drawing/2014/main" id="{58B0F5C5-0009-4B07-8056-577357A5F743}"/>
              </a:ext>
            </a:extLst>
          </p:cNvPr>
          <p:cNvSpPr>
            <a:spLocks noGrp="1"/>
          </p:cNvSpPr>
          <p:nvPr>
            <p:ph idx="1"/>
          </p:nvPr>
        </p:nvSpPr>
        <p:spPr>
          <a:xfrm>
            <a:off x="5532504" y="1683170"/>
            <a:ext cx="5818248" cy="4148585"/>
          </a:xfrm>
        </p:spPr>
        <p:txBody>
          <a:bodyPr>
            <a:normAutofit/>
          </a:bodyPr>
          <a:lstStyle/>
          <a:p>
            <a:r>
              <a:rPr lang="en-US" sz="2000" dirty="0"/>
              <a:t>Such optimism was tempered by fears of negative impact of civilization</a:t>
            </a:r>
          </a:p>
          <a:p>
            <a:pPr lvl="1"/>
            <a:r>
              <a:rPr lang="en-US" sz="2000" dirty="0"/>
              <a:t>The ‘adult-in-training- must be protected from ‘bad influences’</a:t>
            </a:r>
          </a:p>
          <a:p>
            <a:pPr lvl="1"/>
            <a:r>
              <a:rPr lang="en-US" sz="2000" dirty="0"/>
              <a:t>In the Anglophone world = this was translated as the result of </a:t>
            </a:r>
            <a:r>
              <a:rPr lang="en-US" sz="2000" b="1" dirty="0"/>
              <a:t>urbanization</a:t>
            </a:r>
            <a:r>
              <a:rPr lang="en-US" sz="2000" dirty="0"/>
              <a:t>, </a:t>
            </a:r>
            <a:r>
              <a:rPr lang="en-US" sz="2000" b="1" dirty="0"/>
              <a:t>industrialization</a:t>
            </a:r>
            <a:r>
              <a:rPr lang="en-US" sz="2000" dirty="0"/>
              <a:t> (reflected in epidemic disease, demographic imbalance and social unrest)</a:t>
            </a:r>
          </a:p>
          <a:p>
            <a:pPr marL="228600" lvl="1">
              <a:spcBef>
                <a:spcPts val="1000"/>
              </a:spcBef>
            </a:pPr>
            <a:r>
              <a:rPr lang="en-US" sz="2000" dirty="0"/>
              <a:t>How to deal with all that?</a:t>
            </a:r>
          </a:p>
        </p:txBody>
      </p:sp>
      <p:sp>
        <p:nvSpPr>
          <p:cNvPr id="10" name="Rectangle 9">
            <a:extLst>
              <a:ext uri="{FF2B5EF4-FFF2-40B4-BE49-F238E27FC236}">
                <a16:creationId xmlns:a16="http://schemas.microsoft.com/office/drawing/2014/main" id="{CD1AAA2C-FBBE-42AA-B869-31D524B76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F937BBF-9326-4230-AB1B-F1795E350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16936" y="4000284"/>
            <a:ext cx="54864" cy="4206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9826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4CE5841-C184-4A70-A609-5FE4A5078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AC3CEA-58C6-4305-AAD0-1FE197400494}"/>
              </a:ext>
            </a:extLst>
          </p:cNvPr>
          <p:cNvSpPr>
            <a:spLocks noGrp="1"/>
          </p:cNvSpPr>
          <p:nvPr>
            <p:ph type="title"/>
          </p:nvPr>
        </p:nvSpPr>
        <p:spPr>
          <a:xfrm>
            <a:off x="841248" y="1683169"/>
            <a:ext cx="4068849" cy="4148586"/>
          </a:xfrm>
        </p:spPr>
        <p:txBody>
          <a:bodyPr anchor="t">
            <a:normAutofit/>
          </a:bodyPr>
          <a:lstStyle/>
          <a:p>
            <a:r>
              <a:rPr lang="en-US" sz="4800"/>
              <a:t>18</a:t>
            </a:r>
            <a:r>
              <a:rPr lang="en-US" sz="4800" baseline="30000"/>
              <a:t>th</a:t>
            </a:r>
            <a:r>
              <a:rPr lang="en-US" sz="4800"/>
              <a:t> c. discourse of ‘sensationism</a:t>
            </a:r>
          </a:p>
        </p:txBody>
      </p:sp>
      <p:sp>
        <p:nvSpPr>
          <p:cNvPr id="3" name="Content Placeholder 2">
            <a:extLst>
              <a:ext uri="{FF2B5EF4-FFF2-40B4-BE49-F238E27FC236}">
                <a16:creationId xmlns:a16="http://schemas.microsoft.com/office/drawing/2014/main" id="{58B0F5C5-0009-4B07-8056-577357A5F743}"/>
              </a:ext>
            </a:extLst>
          </p:cNvPr>
          <p:cNvSpPr>
            <a:spLocks noGrp="1"/>
          </p:cNvSpPr>
          <p:nvPr>
            <p:ph idx="1"/>
          </p:nvPr>
        </p:nvSpPr>
        <p:spPr>
          <a:xfrm>
            <a:off x="5532504" y="1683170"/>
            <a:ext cx="5818248" cy="4148585"/>
          </a:xfrm>
        </p:spPr>
        <p:txBody>
          <a:bodyPr>
            <a:normAutofit/>
          </a:bodyPr>
          <a:lstStyle/>
          <a:p>
            <a:pPr marL="228600" lvl="1">
              <a:spcBef>
                <a:spcPts val="1000"/>
              </a:spcBef>
            </a:pPr>
            <a:r>
              <a:rPr lang="en-US" sz="2000" dirty="0"/>
              <a:t>How to deal with all that?</a:t>
            </a:r>
          </a:p>
          <a:p>
            <a:pPr marL="685800" lvl="2">
              <a:spcBef>
                <a:spcPts val="1000"/>
              </a:spcBef>
            </a:pPr>
            <a:r>
              <a:rPr lang="en-US" dirty="0"/>
              <a:t>-&gt; deployment of scientific methods </a:t>
            </a:r>
            <a:r>
              <a:rPr lang="en-US"/>
              <a:t>to modern pathological </a:t>
            </a:r>
            <a:r>
              <a:rPr lang="en-US" dirty="0"/>
              <a:t>social phenomena =&gt; this leads to:</a:t>
            </a:r>
          </a:p>
          <a:p>
            <a:pPr marL="685800" lvl="2">
              <a:spcBef>
                <a:spcPts val="1000"/>
              </a:spcBef>
            </a:pPr>
            <a:r>
              <a:rPr lang="en-US" dirty="0"/>
              <a:t>Increase in medical knowledge and empowerment of the medical profession</a:t>
            </a:r>
          </a:p>
          <a:p>
            <a:pPr marL="228600" lvl="1">
              <a:spcBef>
                <a:spcPts val="1000"/>
              </a:spcBef>
            </a:pPr>
            <a:r>
              <a:rPr lang="en-US" sz="2000" dirty="0"/>
              <a:t>John Locke’s ‘wild children’:</a:t>
            </a:r>
          </a:p>
          <a:p>
            <a:pPr marL="685800" lvl="2">
              <a:spcBef>
                <a:spcPts val="1000"/>
              </a:spcBef>
            </a:pPr>
            <a:r>
              <a:rPr lang="en-US" dirty="0"/>
              <a:t>Children </a:t>
            </a:r>
            <a:r>
              <a:rPr lang="en-US" b="1" dirty="0"/>
              <a:t>need adult guidance </a:t>
            </a:r>
            <a:r>
              <a:rPr lang="en-US" dirty="0"/>
              <a:t>since they lack </a:t>
            </a:r>
            <a:r>
              <a:rPr lang="en-US" b="1" dirty="0"/>
              <a:t>moral guidelines</a:t>
            </a:r>
          </a:p>
        </p:txBody>
      </p:sp>
      <p:sp>
        <p:nvSpPr>
          <p:cNvPr id="10" name="Rectangle 9">
            <a:extLst>
              <a:ext uri="{FF2B5EF4-FFF2-40B4-BE49-F238E27FC236}">
                <a16:creationId xmlns:a16="http://schemas.microsoft.com/office/drawing/2014/main" id="{CD1AAA2C-FBBE-42AA-B869-31D524B76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F937BBF-9326-4230-AB1B-F1795E350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16936" y="4000284"/>
            <a:ext cx="54864" cy="4206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4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4CE5841-C184-4A70-A609-5FE4A5078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674FA9-D5B2-48D9-86B1-ED26FD6E3D38}"/>
              </a:ext>
            </a:extLst>
          </p:cNvPr>
          <p:cNvSpPr>
            <a:spLocks noGrp="1"/>
          </p:cNvSpPr>
          <p:nvPr>
            <p:ph type="title"/>
          </p:nvPr>
        </p:nvSpPr>
        <p:spPr>
          <a:xfrm>
            <a:off x="841248" y="1683169"/>
            <a:ext cx="4068849" cy="4148586"/>
          </a:xfrm>
        </p:spPr>
        <p:txBody>
          <a:bodyPr anchor="t">
            <a:normAutofit/>
          </a:bodyPr>
          <a:lstStyle/>
          <a:p>
            <a:r>
              <a:rPr lang="en-US" sz="4800"/>
              <a:t>19</a:t>
            </a:r>
            <a:r>
              <a:rPr lang="en-US" sz="4800" baseline="30000"/>
              <a:t>th</a:t>
            </a:r>
            <a:r>
              <a:rPr lang="en-US" sz="4800"/>
              <a:t> c. ‘masturbation phobia’</a:t>
            </a:r>
          </a:p>
        </p:txBody>
      </p:sp>
      <p:sp>
        <p:nvSpPr>
          <p:cNvPr id="3" name="Content Placeholder 2">
            <a:extLst>
              <a:ext uri="{FF2B5EF4-FFF2-40B4-BE49-F238E27FC236}">
                <a16:creationId xmlns:a16="http://schemas.microsoft.com/office/drawing/2014/main" id="{516DA4E5-E3EE-4BDB-B41F-098AFAF05595}"/>
              </a:ext>
            </a:extLst>
          </p:cNvPr>
          <p:cNvSpPr>
            <a:spLocks noGrp="1"/>
          </p:cNvSpPr>
          <p:nvPr>
            <p:ph idx="1"/>
          </p:nvPr>
        </p:nvSpPr>
        <p:spPr>
          <a:xfrm>
            <a:off x="5532504" y="1683170"/>
            <a:ext cx="5818248" cy="4148585"/>
          </a:xfrm>
        </p:spPr>
        <p:txBody>
          <a:bodyPr>
            <a:normAutofit/>
          </a:bodyPr>
          <a:lstStyle/>
          <a:p>
            <a:r>
              <a:rPr lang="en-US" sz="2000" dirty="0"/>
              <a:t>As Foucault says, </a:t>
            </a:r>
          </a:p>
          <a:p>
            <a:r>
              <a:rPr lang="en-US" sz="2000" dirty="0"/>
              <a:t>Modernity was characterized by urgency to manage populations</a:t>
            </a:r>
          </a:p>
          <a:p>
            <a:pPr lvl="1"/>
            <a:r>
              <a:rPr lang="en-US" sz="2000" dirty="0"/>
              <a:t>Masturbation was the way to articulate the secular </a:t>
            </a:r>
            <a:r>
              <a:rPr lang="en-US" sz="2000" b="1" dirty="0"/>
              <a:t>problematization of the sexual body</a:t>
            </a:r>
            <a:r>
              <a:rPr lang="en-US" sz="2000" dirty="0"/>
              <a:t>,</a:t>
            </a:r>
          </a:p>
          <a:p>
            <a:pPr lvl="1"/>
            <a:r>
              <a:rPr lang="en-US" sz="2000" dirty="0"/>
              <a:t>With the parallel establishment of the medical profession (which would determine ‘normality’)</a:t>
            </a:r>
          </a:p>
        </p:txBody>
      </p:sp>
      <p:sp>
        <p:nvSpPr>
          <p:cNvPr id="10" name="Rectangle 9">
            <a:extLst>
              <a:ext uri="{FF2B5EF4-FFF2-40B4-BE49-F238E27FC236}">
                <a16:creationId xmlns:a16="http://schemas.microsoft.com/office/drawing/2014/main" id="{CD1AAA2C-FBBE-42AA-B869-31D524B76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F937BBF-9326-4230-AB1B-F1795E350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16936" y="4000284"/>
            <a:ext cx="54864" cy="4206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6957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4CE5841-C184-4A70-A609-5FE4A5078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674FA9-D5B2-48D9-86B1-ED26FD6E3D38}"/>
              </a:ext>
            </a:extLst>
          </p:cNvPr>
          <p:cNvSpPr>
            <a:spLocks noGrp="1"/>
          </p:cNvSpPr>
          <p:nvPr>
            <p:ph type="title"/>
          </p:nvPr>
        </p:nvSpPr>
        <p:spPr>
          <a:xfrm>
            <a:off x="841248" y="1683169"/>
            <a:ext cx="4068849" cy="4148586"/>
          </a:xfrm>
        </p:spPr>
        <p:txBody>
          <a:bodyPr anchor="t">
            <a:normAutofit/>
          </a:bodyPr>
          <a:lstStyle/>
          <a:p>
            <a:r>
              <a:rPr lang="en-US" sz="4800"/>
              <a:t>19</a:t>
            </a:r>
            <a:r>
              <a:rPr lang="en-US" sz="4800" baseline="30000"/>
              <a:t>th</a:t>
            </a:r>
            <a:r>
              <a:rPr lang="en-US" sz="4800"/>
              <a:t> c. ‘masturbation phobia’</a:t>
            </a:r>
          </a:p>
        </p:txBody>
      </p:sp>
      <p:sp>
        <p:nvSpPr>
          <p:cNvPr id="3" name="Content Placeholder 2">
            <a:extLst>
              <a:ext uri="{FF2B5EF4-FFF2-40B4-BE49-F238E27FC236}">
                <a16:creationId xmlns:a16="http://schemas.microsoft.com/office/drawing/2014/main" id="{516DA4E5-E3EE-4BDB-B41F-098AFAF05595}"/>
              </a:ext>
            </a:extLst>
          </p:cNvPr>
          <p:cNvSpPr>
            <a:spLocks noGrp="1"/>
          </p:cNvSpPr>
          <p:nvPr>
            <p:ph idx="1"/>
          </p:nvPr>
        </p:nvSpPr>
        <p:spPr>
          <a:xfrm>
            <a:off x="5532504" y="1683170"/>
            <a:ext cx="5818248" cy="4148585"/>
          </a:xfrm>
        </p:spPr>
        <p:txBody>
          <a:bodyPr>
            <a:normAutofit/>
          </a:bodyPr>
          <a:lstStyle/>
          <a:p>
            <a:r>
              <a:rPr lang="en-US" sz="2000" dirty="0"/>
              <a:t>The child seen as equally susceptible to masturbation as adults</a:t>
            </a:r>
          </a:p>
          <a:p>
            <a:pPr lvl="1"/>
            <a:r>
              <a:rPr lang="en-US" sz="2000" b="1" dirty="0"/>
              <a:t>Masturbatory insanity; masturbation as disease, vice, compulsion </a:t>
            </a:r>
            <a:r>
              <a:rPr lang="en-US" sz="2000" dirty="0"/>
              <a:t>(1830s-1840s)</a:t>
            </a:r>
          </a:p>
          <a:p>
            <a:pPr lvl="2"/>
            <a:r>
              <a:rPr lang="en-US" dirty="0"/>
              <a:t>Avoid tight clothing, excessive heat, feather beds, too much meat</a:t>
            </a:r>
          </a:p>
          <a:p>
            <a:pPr lvl="1"/>
            <a:r>
              <a:rPr lang="en-US" sz="2000" dirty="0"/>
              <a:t>Seen as a </a:t>
            </a:r>
            <a:r>
              <a:rPr lang="en-US" sz="2000" b="1" dirty="0"/>
              <a:t>threat for child’s moral health </a:t>
            </a:r>
            <a:r>
              <a:rPr lang="en-US" sz="2000" dirty="0"/>
              <a:t>– role of the medical expert</a:t>
            </a:r>
          </a:p>
        </p:txBody>
      </p:sp>
      <p:sp>
        <p:nvSpPr>
          <p:cNvPr id="10" name="Rectangle 9">
            <a:extLst>
              <a:ext uri="{FF2B5EF4-FFF2-40B4-BE49-F238E27FC236}">
                <a16:creationId xmlns:a16="http://schemas.microsoft.com/office/drawing/2014/main" id="{CD1AAA2C-FBBE-42AA-B869-31D524B76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F937BBF-9326-4230-AB1B-F1795E350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16936" y="4000284"/>
            <a:ext cx="54864" cy="4206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061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EA58-96D2-49E5-AB83-934E50169230}"/>
              </a:ext>
            </a:extLst>
          </p:cNvPr>
          <p:cNvSpPr>
            <a:spLocks noGrp="1"/>
          </p:cNvSpPr>
          <p:nvPr>
            <p:ph type="title"/>
          </p:nvPr>
        </p:nvSpPr>
        <p:spPr/>
        <p:txBody>
          <a:bodyPr>
            <a:normAutofit/>
          </a:bodyPr>
          <a:lstStyle/>
          <a:p>
            <a:r>
              <a:rPr lang="en-US" sz="3600" b="0" i="0" dirty="0">
                <a:solidFill>
                  <a:srgbClr val="5D5D5D"/>
                </a:solidFill>
                <a:effectLst/>
                <a:latin typeface="Rokkitt"/>
              </a:rPr>
              <a:t>19</a:t>
            </a:r>
            <a:r>
              <a:rPr lang="en-US" sz="3600" b="0" i="0" baseline="30000" dirty="0">
                <a:solidFill>
                  <a:srgbClr val="5D5D5D"/>
                </a:solidFill>
                <a:effectLst/>
                <a:latin typeface="Rokkitt"/>
              </a:rPr>
              <a:t>th</a:t>
            </a:r>
            <a:r>
              <a:rPr lang="en-US" sz="3600" b="0" i="0" dirty="0">
                <a:solidFill>
                  <a:srgbClr val="5D5D5D"/>
                </a:solidFill>
                <a:effectLst/>
                <a:latin typeface="Rokkitt"/>
              </a:rPr>
              <a:t> c. self-pollution, self-abuse, or onanism</a:t>
            </a:r>
            <a:endParaRPr lang="en-US" sz="3600" dirty="0"/>
          </a:p>
        </p:txBody>
      </p:sp>
      <p:sp>
        <p:nvSpPr>
          <p:cNvPr id="3" name="Content Placeholder 2">
            <a:extLst>
              <a:ext uri="{FF2B5EF4-FFF2-40B4-BE49-F238E27FC236}">
                <a16:creationId xmlns:a16="http://schemas.microsoft.com/office/drawing/2014/main" id="{A9F7B515-BE81-4E16-8E89-52FC8EAD4B53}"/>
              </a:ext>
            </a:extLst>
          </p:cNvPr>
          <p:cNvSpPr>
            <a:spLocks noGrp="1"/>
          </p:cNvSpPr>
          <p:nvPr>
            <p:ph sz="half" idx="1"/>
          </p:nvPr>
        </p:nvSpPr>
        <p:spPr/>
        <p:txBody>
          <a:bodyPr/>
          <a:lstStyle/>
          <a:p>
            <a:r>
              <a:rPr lang="en-US" b="0" i="0" dirty="0">
                <a:solidFill>
                  <a:srgbClr val="5D5D5D"/>
                </a:solidFill>
                <a:effectLst/>
                <a:latin typeface="Rokkitt"/>
              </a:rPr>
              <a:t>The Victorians: The ‘solitary vice’ was being discussed in medical texts and religious treatises.</a:t>
            </a:r>
            <a:endParaRPr lang="en-US" dirty="0"/>
          </a:p>
        </p:txBody>
      </p:sp>
      <p:pic>
        <p:nvPicPr>
          <p:cNvPr id="4098" name="Picture 2">
            <a:extLst>
              <a:ext uri="{FF2B5EF4-FFF2-40B4-BE49-F238E27FC236}">
                <a16:creationId xmlns:a16="http://schemas.microsoft.com/office/drawing/2014/main" id="{F4BBA968-58E8-43E6-9525-D832416748D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2727484"/>
            <a:ext cx="5181600" cy="2655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34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27B8B-4985-4030-90C3-03A60DE51419}"/>
              </a:ext>
            </a:extLst>
          </p:cNvPr>
          <p:cNvSpPr>
            <a:spLocks noGrp="1"/>
          </p:cNvSpPr>
          <p:nvPr>
            <p:ph type="title"/>
          </p:nvPr>
        </p:nvSpPr>
        <p:spPr>
          <a:xfrm>
            <a:off x="838200" y="171451"/>
            <a:ext cx="10515600" cy="1343024"/>
          </a:xfrm>
        </p:spPr>
        <p:txBody>
          <a:bodyPr>
            <a:normAutofit fontScale="90000"/>
          </a:bodyPr>
          <a:lstStyle/>
          <a:p>
            <a:r>
              <a:rPr lang="en-US" sz="2700" b="0" i="0" dirty="0">
                <a:solidFill>
                  <a:srgbClr val="5D5D5D"/>
                </a:solidFill>
                <a:effectLst/>
                <a:latin typeface="Rokkitt"/>
              </a:rPr>
              <a:t>The Four Pointed Urethral Ring, 1887 and The Electric Alarum for Treatment of Masturbation, 1887</a:t>
            </a:r>
            <a:br>
              <a:rPr lang="en-US" b="0" i="0" dirty="0">
                <a:solidFill>
                  <a:srgbClr val="5D5D5D"/>
                </a:solidFill>
                <a:effectLst/>
                <a:latin typeface="Rokkitt"/>
              </a:rPr>
            </a:br>
            <a:endParaRPr lang="en-US" dirty="0"/>
          </a:p>
        </p:txBody>
      </p:sp>
      <p:pic>
        <p:nvPicPr>
          <p:cNvPr id="5122" name="Picture 2">
            <a:extLst>
              <a:ext uri="{FF2B5EF4-FFF2-40B4-BE49-F238E27FC236}">
                <a16:creationId xmlns:a16="http://schemas.microsoft.com/office/drawing/2014/main" id="{1085FA9C-5719-4F9E-BAA9-5DAF0275973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06444" y="1928813"/>
            <a:ext cx="4913111" cy="425291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600CE851-C187-4959-91F1-3FAC74F1941C}"/>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2010966"/>
            <a:ext cx="5181600" cy="4088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3938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7B4C0-5629-4D99-9BBF-57E56862ADA5}"/>
              </a:ext>
            </a:extLst>
          </p:cNvPr>
          <p:cNvSpPr>
            <a:spLocks noGrp="1"/>
          </p:cNvSpPr>
          <p:nvPr>
            <p:ph type="title"/>
          </p:nvPr>
        </p:nvSpPr>
        <p:spPr/>
        <p:txBody>
          <a:bodyPr>
            <a:normAutofit fontScale="90000"/>
          </a:bodyPr>
          <a:lstStyle/>
          <a:p>
            <a:r>
              <a:rPr lang="en-US" dirty="0"/>
              <a:t>The ‘social purity’ movement – turn of 20</a:t>
            </a:r>
            <a:r>
              <a:rPr lang="en-US" baseline="30000" dirty="0"/>
              <a:t>th</a:t>
            </a:r>
            <a:r>
              <a:rPr lang="en-US" dirty="0"/>
              <a:t> c.</a:t>
            </a:r>
          </a:p>
        </p:txBody>
      </p:sp>
      <p:sp>
        <p:nvSpPr>
          <p:cNvPr id="3" name="Content Placeholder 2">
            <a:extLst>
              <a:ext uri="{FF2B5EF4-FFF2-40B4-BE49-F238E27FC236}">
                <a16:creationId xmlns:a16="http://schemas.microsoft.com/office/drawing/2014/main" id="{2AA52B35-521A-4590-B60D-41CAD6708458}"/>
              </a:ext>
            </a:extLst>
          </p:cNvPr>
          <p:cNvSpPr>
            <a:spLocks noGrp="1"/>
          </p:cNvSpPr>
          <p:nvPr>
            <p:ph idx="1"/>
          </p:nvPr>
        </p:nvSpPr>
        <p:spPr>
          <a:xfrm>
            <a:off x="1115568" y="2478024"/>
            <a:ext cx="10168128" cy="4113276"/>
          </a:xfrm>
        </p:spPr>
        <p:txBody>
          <a:bodyPr>
            <a:normAutofit fontScale="92500" lnSpcReduction="20000"/>
          </a:bodyPr>
          <a:lstStyle/>
          <a:p>
            <a:r>
              <a:rPr lang="en-US" dirty="0"/>
              <a:t>It advocated the end of sexual ignorance for children</a:t>
            </a:r>
          </a:p>
          <a:p>
            <a:pPr lvl="1"/>
            <a:r>
              <a:rPr lang="en-US" dirty="0"/>
              <a:t>In order to counter and redeem damage of solitary masturbation</a:t>
            </a:r>
          </a:p>
          <a:p>
            <a:pPr lvl="1"/>
            <a:endParaRPr lang="en-US" dirty="0"/>
          </a:p>
          <a:p>
            <a:pPr marL="228600" lvl="1">
              <a:spcBef>
                <a:spcPts val="1000"/>
              </a:spcBef>
            </a:pPr>
            <a:r>
              <a:rPr lang="en-US" sz="2800" dirty="0"/>
              <a:t>So, </a:t>
            </a:r>
            <a:r>
              <a:rPr lang="en-US" sz="2800" b="1" dirty="0">
                <a:solidFill>
                  <a:srgbClr val="FF0000"/>
                </a:solidFill>
              </a:rPr>
              <a:t>child = sexual </a:t>
            </a:r>
            <a:r>
              <a:rPr lang="en-US" sz="2800" dirty="0"/>
              <a:t>now,</a:t>
            </a:r>
          </a:p>
          <a:p>
            <a:pPr marL="228600" lvl="1">
              <a:spcBef>
                <a:spcPts val="1000"/>
              </a:spcBef>
            </a:pPr>
            <a:r>
              <a:rPr lang="en-US" sz="2800" dirty="0"/>
              <a:t>and </a:t>
            </a:r>
            <a:r>
              <a:rPr lang="en-US" sz="2800" b="1" dirty="0"/>
              <a:t>child-rearing advice and sexual training </a:t>
            </a:r>
            <a:r>
              <a:rPr lang="en-US" sz="2800" dirty="0"/>
              <a:t>= </a:t>
            </a:r>
            <a:r>
              <a:rPr lang="en-US" sz="2800" b="1" dirty="0">
                <a:solidFill>
                  <a:srgbClr val="FF0000"/>
                </a:solidFill>
              </a:rPr>
              <a:t>correctives</a:t>
            </a:r>
          </a:p>
          <a:p>
            <a:pPr marL="228600" lvl="1">
              <a:spcBef>
                <a:spcPts val="1000"/>
              </a:spcBef>
            </a:pPr>
            <a:r>
              <a:rPr lang="en-US" sz="2800" dirty="0"/>
              <a:t>Innocence = inherent in children, </a:t>
            </a:r>
            <a:r>
              <a:rPr lang="en-US" sz="2800" dirty="0">
                <a:solidFill>
                  <a:srgbClr val="FF0000"/>
                </a:solidFill>
              </a:rPr>
              <a:t>YET</a:t>
            </a:r>
            <a:r>
              <a:rPr lang="en-US" sz="2800" dirty="0"/>
              <a:t> -&gt; a virtue </a:t>
            </a:r>
            <a:r>
              <a:rPr lang="en-US" sz="2800" b="1" dirty="0"/>
              <a:t>to be taught </a:t>
            </a:r>
            <a:r>
              <a:rPr lang="en-US" sz="2800" dirty="0"/>
              <a:t>=&gt; </a:t>
            </a:r>
            <a:r>
              <a:rPr lang="en-US" sz="2800" b="1" dirty="0"/>
              <a:t>Parental instruction </a:t>
            </a:r>
            <a:r>
              <a:rPr lang="en-US" sz="2800" dirty="0"/>
              <a:t>= important,</a:t>
            </a:r>
          </a:p>
          <a:p>
            <a:pPr marL="228600" lvl="1">
              <a:spcBef>
                <a:spcPts val="1000"/>
              </a:spcBef>
            </a:pPr>
            <a:r>
              <a:rPr lang="en-US" sz="2800" dirty="0"/>
              <a:t>If not =&gt; </a:t>
            </a:r>
            <a:r>
              <a:rPr lang="en-US" sz="2800" dirty="0">
                <a:solidFill>
                  <a:srgbClr val="FF0000"/>
                </a:solidFill>
              </a:rPr>
              <a:t>corruption and vice </a:t>
            </a:r>
            <a:r>
              <a:rPr lang="en-US" sz="2800" dirty="0"/>
              <a:t>-&gt; e.g. </a:t>
            </a:r>
            <a:r>
              <a:rPr lang="en-US" sz="2800" u="sng" dirty="0"/>
              <a:t>the new urban culture</a:t>
            </a:r>
          </a:p>
          <a:p>
            <a:pPr marL="685800" lvl="2">
              <a:spcBef>
                <a:spcPts val="1000"/>
              </a:spcBef>
            </a:pPr>
            <a:r>
              <a:rPr lang="en-US" sz="2400" dirty="0"/>
              <a:t>(hotbed for moral </a:t>
            </a:r>
            <a:r>
              <a:rPr lang="en-US" sz="2400"/>
              <a:t>pollution)/ Temperance movement</a:t>
            </a:r>
            <a:endParaRPr lang="en-US" sz="2400" dirty="0"/>
          </a:p>
        </p:txBody>
      </p:sp>
    </p:spTree>
    <p:extLst>
      <p:ext uri="{BB962C8B-B14F-4D97-AF65-F5344CB8AC3E}">
        <p14:creationId xmlns:p14="http://schemas.microsoft.com/office/powerpoint/2010/main" val="4259288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CF4E-BCFA-4391-BCED-7DA45C295244}"/>
              </a:ext>
            </a:extLst>
          </p:cNvPr>
          <p:cNvSpPr>
            <a:spLocks noGrp="1"/>
          </p:cNvSpPr>
          <p:nvPr>
            <p:ph type="title"/>
          </p:nvPr>
        </p:nvSpPr>
        <p:spPr/>
        <p:txBody>
          <a:bodyPr/>
          <a:lstStyle/>
          <a:p>
            <a:r>
              <a:rPr lang="en-US" dirty="0"/>
              <a:t>The child in pre-modern times</a:t>
            </a:r>
          </a:p>
        </p:txBody>
      </p:sp>
      <p:sp>
        <p:nvSpPr>
          <p:cNvPr id="3" name="Content Placeholder 2">
            <a:extLst>
              <a:ext uri="{FF2B5EF4-FFF2-40B4-BE49-F238E27FC236}">
                <a16:creationId xmlns:a16="http://schemas.microsoft.com/office/drawing/2014/main" id="{3988AC8B-0F97-47B5-AD5F-F0DA8B39703B}"/>
              </a:ext>
            </a:extLst>
          </p:cNvPr>
          <p:cNvSpPr>
            <a:spLocks noGrp="1"/>
          </p:cNvSpPr>
          <p:nvPr>
            <p:ph idx="1"/>
          </p:nvPr>
        </p:nvSpPr>
        <p:spPr/>
        <p:txBody>
          <a:bodyPr/>
          <a:lstStyle/>
          <a:p>
            <a:r>
              <a:rPr lang="en-US" dirty="0"/>
              <a:t>Middle Ages- 1600s: children valued for their role in inheritance, but</a:t>
            </a:r>
          </a:p>
          <a:p>
            <a:r>
              <a:rPr lang="en-US" dirty="0"/>
              <a:t>Losing a child = not the emotional tragedy it is today</a:t>
            </a:r>
          </a:p>
          <a:p>
            <a:r>
              <a:rPr lang="en-US" dirty="0"/>
              <a:t>Appropriate sexuality: sex tied to reproduction within marriage</a:t>
            </a:r>
          </a:p>
          <a:p>
            <a:pPr lvl="1"/>
            <a:r>
              <a:rPr lang="en-US" dirty="0"/>
              <a:t>Royal families -&gt; married children 12-13ys; the rest, much later</a:t>
            </a:r>
          </a:p>
          <a:p>
            <a:pPr marL="457200" lvl="1" indent="0">
              <a:buNone/>
            </a:pPr>
            <a:endParaRPr lang="en-US" dirty="0"/>
          </a:p>
        </p:txBody>
      </p:sp>
    </p:spTree>
    <p:extLst>
      <p:ext uri="{BB962C8B-B14F-4D97-AF65-F5344CB8AC3E}">
        <p14:creationId xmlns:p14="http://schemas.microsoft.com/office/powerpoint/2010/main" val="412980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CF4E-BCFA-4391-BCED-7DA45C295244}"/>
              </a:ext>
            </a:extLst>
          </p:cNvPr>
          <p:cNvSpPr>
            <a:spLocks noGrp="1"/>
          </p:cNvSpPr>
          <p:nvPr>
            <p:ph type="title"/>
          </p:nvPr>
        </p:nvSpPr>
        <p:spPr/>
        <p:txBody>
          <a:bodyPr/>
          <a:lstStyle/>
          <a:p>
            <a:r>
              <a:rPr lang="en-US" dirty="0"/>
              <a:t>The child in pre-modern times</a:t>
            </a:r>
          </a:p>
        </p:txBody>
      </p:sp>
      <p:sp>
        <p:nvSpPr>
          <p:cNvPr id="3" name="Content Placeholder 2">
            <a:extLst>
              <a:ext uri="{FF2B5EF4-FFF2-40B4-BE49-F238E27FC236}">
                <a16:creationId xmlns:a16="http://schemas.microsoft.com/office/drawing/2014/main" id="{3988AC8B-0F97-47B5-AD5F-F0DA8B39703B}"/>
              </a:ext>
            </a:extLst>
          </p:cNvPr>
          <p:cNvSpPr>
            <a:spLocks noGrp="1"/>
          </p:cNvSpPr>
          <p:nvPr>
            <p:ph idx="1"/>
          </p:nvPr>
        </p:nvSpPr>
        <p:spPr/>
        <p:txBody>
          <a:bodyPr/>
          <a:lstStyle/>
          <a:p>
            <a:pPr marL="457200" lvl="1" indent="0">
              <a:buNone/>
            </a:pPr>
            <a:r>
              <a:rPr lang="en-US" dirty="0"/>
              <a:t>Up to 17</a:t>
            </a:r>
            <a:r>
              <a:rPr lang="en-US" baseline="30000" dirty="0"/>
              <a:t>th</a:t>
            </a:r>
            <a:r>
              <a:rPr lang="en-US" dirty="0"/>
              <a:t> c., children not sheltered from sexual acts</a:t>
            </a:r>
          </a:p>
          <a:p>
            <a:pPr lvl="1"/>
            <a:r>
              <a:rPr lang="en-US" dirty="0"/>
              <a:t>	(‘privacy’/common habits in households; sexual references in songs, jokes, stories; sexual </a:t>
            </a:r>
            <a:r>
              <a:rPr lang="en-US" dirty="0" err="1"/>
              <a:t>humour</a:t>
            </a:r>
            <a:r>
              <a:rPr lang="en-US" dirty="0"/>
              <a:t> in fairy tales)</a:t>
            </a:r>
          </a:p>
          <a:p>
            <a:pPr marL="457200" lvl="1" indent="0">
              <a:buNone/>
            </a:pPr>
            <a:r>
              <a:rPr lang="en-US" dirty="0"/>
              <a:t>Early 17</a:t>
            </a:r>
            <a:r>
              <a:rPr lang="en-US" baseline="30000" dirty="0"/>
              <a:t>th</a:t>
            </a:r>
            <a:r>
              <a:rPr lang="en-US" dirty="0"/>
              <a:t> c.: sexual references start to be expurgated,</a:t>
            </a:r>
          </a:p>
          <a:p>
            <a:pPr marL="457200" lvl="1" indent="0">
              <a:buNone/>
            </a:pPr>
            <a:r>
              <a:rPr lang="en-US" dirty="0"/>
              <a:t>	as childhood ‘innocence’ = sexual ignorance</a:t>
            </a:r>
          </a:p>
        </p:txBody>
      </p:sp>
    </p:spTree>
    <p:extLst>
      <p:ext uri="{BB962C8B-B14F-4D97-AF65-F5344CB8AC3E}">
        <p14:creationId xmlns:p14="http://schemas.microsoft.com/office/powerpoint/2010/main" val="21081291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CF4E-BCFA-4391-BCED-7DA45C295244}"/>
              </a:ext>
            </a:extLst>
          </p:cNvPr>
          <p:cNvSpPr>
            <a:spLocks noGrp="1"/>
          </p:cNvSpPr>
          <p:nvPr>
            <p:ph type="title"/>
          </p:nvPr>
        </p:nvSpPr>
        <p:spPr/>
        <p:txBody>
          <a:bodyPr/>
          <a:lstStyle/>
          <a:p>
            <a:r>
              <a:rPr lang="en-US" dirty="0"/>
              <a:t>The child in pre-modern times</a:t>
            </a:r>
          </a:p>
        </p:txBody>
      </p:sp>
      <p:sp>
        <p:nvSpPr>
          <p:cNvPr id="3" name="Content Placeholder 2">
            <a:extLst>
              <a:ext uri="{FF2B5EF4-FFF2-40B4-BE49-F238E27FC236}">
                <a16:creationId xmlns:a16="http://schemas.microsoft.com/office/drawing/2014/main" id="{3988AC8B-0F97-47B5-AD5F-F0DA8B39703B}"/>
              </a:ext>
            </a:extLst>
          </p:cNvPr>
          <p:cNvSpPr>
            <a:spLocks noGrp="1"/>
          </p:cNvSpPr>
          <p:nvPr>
            <p:ph idx="1"/>
          </p:nvPr>
        </p:nvSpPr>
        <p:spPr/>
        <p:txBody>
          <a:bodyPr>
            <a:normAutofit/>
          </a:bodyPr>
          <a:lstStyle/>
          <a:p>
            <a:pPr lvl="1"/>
            <a:r>
              <a:rPr lang="en-US" dirty="0"/>
              <a:t>Childhood innocence reinforced with severe physical punishment</a:t>
            </a:r>
          </a:p>
          <a:p>
            <a:pPr marL="457200" lvl="1" indent="0">
              <a:buNone/>
            </a:pPr>
            <a:endParaRPr lang="en-US" dirty="0"/>
          </a:p>
          <a:p>
            <a:pPr lvl="1"/>
            <a:r>
              <a:rPr lang="en-US" dirty="0"/>
              <a:t>End of 16</a:t>
            </a:r>
            <a:r>
              <a:rPr lang="en-US" baseline="30000" dirty="0"/>
              <a:t>th</a:t>
            </a:r>
            <a:r>
              <a:rPr lang="en-US" dirty="0"/>
              <a:t> c. England: rise of mercantilism =&gt;individualistic values-&gt; families start closing in around their children/family privacy</a:t>
            </a:r>
          </a:p>
        </p:txBody>
      </p:sp>
    </p:spTree>
    <p:extLst>
      <p:ext uri="{BB962C8B-B14F-4D97-AF65-F5344CB8AC3E}">
        <p14:creationId xmlns:p14="http://schemas.microsoft.com/office/powerpoint/2010/main" val="2689740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CF4E-BCFA-4391-BCED-7DA45C295244}"/>
              </a:ext>
            </a:extLst>
          </p:cNvPr>
          <p:cNvSpPr>
            <a:spLocks noGrp="1"/>
          </p:cNvSpPr>
          <p:nvPr>
            <p:ph type="title"/>
          </p:nvPr>
        </p:nvSpPr>
        <p:spPr/>
        <p:txBody>
          <a:bodyPr/>
          <a:lstStyle/>
          <a:p>
            <a:r>
              <a:rPr lang="en-US" dirty="0"/>
              <a:t>The child in pre-modern times</a:t>
            </a:r>
          </a:p>
        </p:txBody>
      </p:sp>
      <p:sp>
        <p:nvSpPr>
          <p:cNvPr id="3" name="Content Placeholder 2">
            <a:extLst>
              <a:ext uri="{FF2B5EF4-FFF2-40B4-BE49-F238E27FC236}">
                <a16:creationId xmlns:a16="http://schemas.microsoft.com/office/drawing/2014/main" id="{3988AC8B-0F97-47B5-AD5F-F0DA8B39703B}"/>
              </a:ext>
            </a:extLst>
          </p:cNvPr>
          <p:cNvSpPr>
            <a:spLocks noGrp="1"/>
          </p:cNvSpPr>
          <p:nvPr>
            <p:ph idx="1"/>
          </p:nvPr>
        </p:nvSpPr>
        <p:spPr/>
        <p:txBody>
          <a:bodyPr>
            <a:normAutofit/>
          </a:bodyPr>
          <a:lstStyle/>
          <a:p>
            <a:pPr lvl="1">
              <a:buFont typeface="Symbol" panose="05050102010706020507" pitchFamily="18" charset="2"/>
              <a:buChar char="Þ"/>
            </a:pPr>
            <a:r>
              <a:rPr lang="en-US" dirty="0"/>
              <a:t>Changes in children’s attire – now different from adults’</a:t>
            </a:r>
          </a:p>
          <a:p>
            <a:pPr lvl="2">
              <a:buFont typeface="Symbol" panose="05050102010706020507" pitchFamily="18" charset="2"/>
              <a:buChar char="Þ"/>
            </a:pPr>
            <a:r>
              <a:rPr lang="en-US" dirty="0"/>
              <a:t>(initially applied to upper class and middle class boys under 7,</a:t>
            </a:r>
          </a:p>
          <a:p>
            <a:pPr lvl="2">
              <a:buFont typeface="Symbol" panose="05050102010706020507" pitchFamily="18" charset="2"/>
              <a:buChar char="Þ"/>
            </a:pPr>
            <a:r>
              <a:rPr lang="en-US" dirty="0"/>
              <a:t>Gradually included girls and older children).</a:t>
            </a:r>
          </a:p>
          <a:p>
            <a:pPr marL="914400" lvl="2" indent="0">
              <a:buNone/>
            </a:pPr>
            <a:endParaRPr lang="en-US" dirty="0"/>
          </a:p>
          <a:p>
            <a:pPr lvl="1">
              <a:buFont typeface="Symbol" panose="05050102010706020507" pitchFamily="18" charset="2"/>
              <a:buChar char="Þ"/>
            </a:pPr>
            <a:r>
              <a:rPr lang="en-US" dirty="0"/>
              <a:t>This differentiation spread to games, rhymes and stories,</a:t>
            </a:r>
          </a:p>
          <a:p>
            <a:pPr lvl="1">
              <a:buFont typeface="Symbol" panose="05050102010706020507" pitchFamily="18" charset="2"/>
              <a:buChar char="Þ"/>
            </a:pPr>
            <a:r>
              <a:rPr lang="en-US" dirty="0"/>
              <a:t>And education (age –grading for children of aristocracy and rising bourgeoisie)</a:t>
            </a:r>
          </a:p>
          <a:p>
            <a:pPr lvl="1">
              <a:buFont typeface="Symbol" panose="05050102010706020507" pitchFamily="18" charset="2"/>
              <a:buChar char="Þ"/>
            </a:pPr>
            <a:r>
              <a:rPr lang="en-US" dirty="0"/>
              <a:t>Lower-class children continued to share lives of adults</a:t>
            </a:r>
          </a:p>
        </p:txBody>
      </p:sp>
    </p:spTree>
    <p:extLst>
      <p:ext uri="{BB962C8B-B14F-4D97-AF65-F5344CB8AC3E}">
        <p14:creationId xmlns:p14="http://schemas.microsoft.com/office/powerpoint/2010/main" val="2923904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CF4E-BCFA-4391-BCED-7DA45C295244}"/>
              </a:ext>
            </a:extLst>
          </p:cNvPr>
          <p:cNvSpPr>
            <a:spLocks noGrp="1"/>
          </p:cNvSpPr>
          <p:nvPr>
            <p:ph type="title"/>
          </p:nvPr>
        </p:nvSpPr>
        <p:spPr/>
        <p:txBody>
          <a:bodyPr/>
          <a:lstStyle/>
          <a:p>
            <a:r>
              <a:rPr lang="en-US" dirty="0"/>
              <a:t>The child in pre-modern times</a:t>
            </a:r>
          </a:p>
        </p:txBody>
      </p:sp>
      <p:sp>
        <p:nvSpPr>
          <p:cNvPr id="3" name="Content Placeholder 2">
            <a:extLst>
              <a:ext uri="{FF2B5EF4-FFF2-40B4-BE49-F238E27FC236}">
                <a16:creationId xmlns:a16="http://schemas.microsoft.com/office/drawing/2014/main" id="{3988AC8B-0F97-47B5-AD5F-F0DA8B39703B}"/>
              </a:ext>
            </a:extLst>
          </p:cNvPr>
          <p:cNvSpPr>
            <a:spLocks noGrp="1"/>
          </p:cNvSpPr>
          <p:nvPr>
            <p:ph idx="1"/>
          </p:nvPr>
        </p:nvSpPr>
        <p:spPr>
          <a:xfrm>
            <a:off x="1115568" y="2478023"/>
            <a:ext cx="10168128" cy="4141851"/>
          </a:xfrm>
        </p:spPr>
        <p:txBody>
          <a:bodyPr>
            <a:normAutofit/>
          </a:bodyPr>
          <a:lstStyle/>
          <a:p>
            <a:pPr marL="457200" lvl="1" indent="0">
              <a:buNone/>
            </a:pPr>
            <a:r>
              <a:rPr lang="en-US" dirty="0"/>
              <a:t>In pre-modern America (1630s):</a:t>
            </a:r>
          </a:p>
          <a:p>
            <a:pPr marL="457200" lvl="1" indent="0">
              <a:buNone/>
            </a:pPr>
            <a:r>
              <a:rPr lang="en-US" dirty="0"/>
              <a:t>Relationship between children and adults, shaped by a Puritan (Calvinist) ideology:</a:t>
            </a:r>
          </a:p>
          <a:p>
            <a:pPr marL="457200" lvl="1" indent="0">
              <a:buNone/>
            </a:pPr>
            <a:r>
              <a:rPr lang="en-US" dirty="0"/>
              <a:t>	human relations ordained by God;</a:t>
            </a:r>
          </a:p>
          <a:p>
            <a:pPr marL="457200" lvl="1" indent="0">
              <a:buNone/>
            </a:pPr>
            <a:r>
              <a:rPr lang="en-US" dirty="0"/>
              <a:t>	the baptized male = closer to the top;</a:t>
            </a:r>
          </a:p>
          <a:p>
            <a:pPr marL="457200" lvl="1" indent="0">
              <a:buNone/>
            </a:pPr>
            <a:r>
              <a:rPr lang="en-US" dirty="0"/>
              <a:t>	the child = near the bottom</a:t>
            </a:r>
          </a:p>
          <a:p>
            <a:pPr marL="457200" lvl="1" indent="0">
              <a:buNone/>
            </a:pPr>
            <a:r>
              <a:rPr lang="en-US" dirty="0"/>
              <a:t>Central to Puritan view:</a:t>
            </a:r>
          </a:p>
          <a:p>
            <a:pPr marL="457200" lvl="1" indent="0">
              <a:buNone/>
            </a:pPr>
            <a:r>
              <a:rPr lang="en-US" dirty="0"/>
              <a:t>	Calvinist notion of ‘original sin’</a:t>
            </a:r>
          </a:p>
          <a:p>
            <a:pPr marL="457200" lvl="1" indent="0">
              <a:buNone/>
            </a:pPr>
            <a:r>
              <a:rPr lang="en-US" dirty="0"/>
              <a:t>		</a:t>
            </a:r>
          </a:p>
        </p:txBody>
      </p:sp>
    </p:spTree>
    <p:extLst>
      <p:ext uri="{BB962C8B-B14F-4D97-AF65-F5344CB8AC3E}">
        <p14:creationId xmlns:p14="http://schemas.microsoft.com/office/powerpoint/2010/main" val="1033552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CF4E-BCFA-4391-BCED-7DA45C295244}"/>
              </a:ext>
            </a:extLst>
          </p:cNvPr>
          <p:cNvSpPr>
            <a:spLocks noGrp="1"/>
          </p:cNvSpPr>
          <p:nvPr>
            <p:ph type="title"/>
          </p:nvPr>
        </p:nvSpPr>
        <p:spPr/>
        <p:txBody>
          <a:bodyPr/>
          <a:lstStyle/>
          <a:p>
            <a:r>
              <a:rPr lang="en-US" dirty="0"/>
              <a:t>The child in pre-modern times</a:t>
            </a:r>
          </a:p>
        </p:txBody>
      </p:sp>
      <p:sp>
        <p:nvSpPr>
          <p:cNvPr id="3" name="Content Placeholder 2">
            <a:extLst>
              <a:ext uri="{FF2B5EF4-FFF2-40B4-BE49-F238E27FC236}">
                <a16:creationId xmlns:a16="http://schemas.microsoft.com/office/drawing/2014/main" id="{3988AC8B-0F97-47B5-AD5F-F0DA8B39703B}"/>
              </a:ext>
            </a:extLst>
          </p:cNvPr>
          <p:cNvSpPr>
            <a:spLocks noGrp="1"/>
          </p:cNvSpPr>
          <p:nvPr>
            <p:ph idx="1"/>
          </p:nvPr>
        </p:nvSpPr>
        <p:spPr>
          <a:xfrm>
            <a:off x="1115568" y="2171701"/>
            <a:ext cx="10168128" cy="4448174"/>
          </a:xfrm>
        </p:spPr>
        <p:txBody>
          <a:bodyPr>
            <a:normAutofit fontScale="92500" lnSpcReduction="20000"/>
          </a:bodyPr>
          <a:lstStyle/>
          <a:p>
            <a:pPr marL="457200" lvl="1" indent="0">
              <a:buNone/>
            </a:pPr>
            <a:r>
              <a:rPr lang="en-US" dirty="0"/>
              <a:t>	one of the most influential colonial texts in 17</a:t>
            </a:r>
            <a:r>
              <a:rPr lang="en-US" baseline="30000" dirty="0"/>
              <a:t>th</a:t>
            </a:r>
            <a:r>
              <a:rPr lang="en-US" dirty="0"/>
              <a:t>-18</a:t>
            </a:r>
            <a:r>
              <a:rPr lang="en-US" baseline="30000" dirty="0"/>
              <a:t>th</a:t>
            </a:r>
            <a:r>
              <a:rPr lang="en-US" dirty="0"/>
              <a:t> c. America 		= a school text, the </a:t>
            </a:r>
            <a:r>
              <a:rPr lang="en-US" b="1" dirty="0">
                <a:solidFill>
                  <a:srgbClr val="FF0000"/>
                </a:solidFill>
              </a:rPr>
              <a:t>New England Primer</a:t>
            </a:r>
            <a:r>
              <a:rPr lang="en-US" dirty="0"/>
              <a:t>:</a:t>
            </a:r>
          </a:p>
          <a:p>
            <a:pPr marL="457200" lvl="1" indent="0">
              <a:buNone/>
            </a:pPr>
            <a:endParaRPr lang="en-US" dirty="0"/>
          </a:p>
          <a:p>
            <a:pPr marL="457200" lvl="1" indent="0">
              <a:buNone/>
            </a:pPr>
            <a:r>
              <a:rPr lang="en-US" dirty="0"/>
              <a:t>	reminder that the child = sinner.</a:t>
            </a:r>
          </a:p>
          <a:p>
            <a:pPr marL="457200" lvl="1" indent="0">
              <a:buNone/>
            </a:pPr>
            <a:r>
              <a:rPr lang="en-US" dirty="0"/>
              <a:t>The Primer taught children </a:t>
            </a:r>
            <a:r>
              <a:rPr lang="en-US" b="1" dirty="0">
                <a:solidFill>
                  <a:srgbClr val="FF0000"/>
                </a:solidFill>
              </a:rPr>
              <a:t>their right place in the world</a:t>
            </a:r>
          </a:p>
          <a:p>
            <a:pPr marL="457200" lvl="1" indent="0">
              <a:buNone/>
            </a:pPr>
            <a:r>
              <a:rPr lang="en-US" b="1" dirty="0">
                <a:solidFill>
                  <a:srgbClr val="FF0000"/>
                </a:solidFill>
              </a:rPr>
              <a:t>	</a:t>
            </a:r>
            <a:r>
              <a:rPr lang="en-US" dirty="0"/>
              <a:t>(Puritan adult approach to children: </a:t>
            </a:r>
          </a:p>
          <a:p>
            <a:pPr marL="457200" lvl="1" indent="0">
              <a:buNone/>
            </a:pPr>
            <a:r>
              <a:rPr lang="en-US" dirty="0"/>
              <a:t>	children are sinners who need terror and trauma</a:t>
            </a:r>
          </a:p>
          <a:p>
            <a:pPr marL="457200" lvl="1" indent="0">
              <a:buNone/>
            </a:pPr>
            <a:r>
              <a:rPr lang="en-US" dirty="0"/>
              <a:t>	before they can live happy and well-adjusted lives.</a:t>
            </a:r>
          </a:p>
          <a:p>
            <a:pPr marL="457200" lvl="1" indent="0">
              <a:buNone/>
            </a:pPr>
            <a:r>
              <a:rPr lang="en-US" dirty="0"/>
              <a:t>	in order to please God, </a:t>
            </a:r>
            <a:r>
              <a:rPr lang="en-US" b="1" dirty="0"/>
              <a:t>children have to be broken</a:t>
            </a:r>
          </a:p>
          <a:p>
            <a:pPr marL="457200" lvl="1" indent="0">
              <a:buNone/>
            </a:pPr>
            <a:r>
              <a:rPr lang="en-US" dirty="0"/>
              <a:t>	at the hands of the father/school master) =&gt;</a:t>
            </a:r>
          </a:p>
          <a:p>
            <a:pPr marL="457200" lvl="1" indent="0">
              <a:buNone/>
            </a:pPr>
            <a:r>
              <a:rPr lang="en-US" dirty="0"/>
              <a:t>Pedagogies of submission (i.e. corporal punishment -&gt;</a:t>
            </a:r>
          </a:p>
          <a:p>
            <a:pPr marL="457200" lvl="1" indent="0">
              <a:buNone/>
            </a:pPr>
            <a:r>
              <a:rPr lang="en-US" b="1" dirty="0"/>
              <a:t>link between sin and physical punishment</a:t>
            </a:r>
            <a:r>
              <a:rPr lang="en-US" dirty="0"/>
              <a:t>)</a:t>
            </a:r>
          </a:p>
          <a:p>
            <a:pPr marL="457200" lvl="1" indent="0">
              <a:buNone/>
            </a:pPr>
            <a:endParaRPr lang="en-US" dirty="0"/>
          </a:p>
        </p:txBody>
      </p:sp>
    </p:spTree>
    <p:extLst>
      <p:ext uri="{BB962C8B-B14F-4D97-AF65-F5344CB8AC3E}">
        <p14:creationId xmlns:p14="http://schemas.microsoft.com/office/powerpoint/2010/main" val="1108140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943EECF-03A4-4CEB-899E-47C8038396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2F606D8-696E-4B76-BB10-43672AA147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367" y="319440"/>
            <a:ext cx="11543267" cy="5932503"/>
          </a:xfrm>
          <a:prstGeom prst="rect">
            <a:avLst/>
          </a:prstGeom>
          <a:solidFill>
            <a:schemeClr val="bg1"/>
          </a:solid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descr="A page of a book&#10;&#10;Description automatically generated with low confidence">
            <a:extLst>
              <a:ext uri="{FF2B5EF4-FFF2-40B4-BE49-F238E27FC236}">
                <a16:creationId xmlns:a16="http://schemas.microsoft.com/office/drawing/2014/main" id="{8163DA83-FF00-452B-A954-5178F5DA7277}"/>
              </a:ext>
            </a:extLst>
          </p:cNvPr>
          <p:cNvPicPr>
            <a:picLocks noGrp="1" noChangeAspect="1"/>
          </p:cNvPicPr>
          <p:nvPr>
            <p:ph idx="1"/>
          </p:nvPr>
        </p:nvPicPr>
        <p:blipFill rotWithShape="1">
          <a:blip r:embed="rId2"/>
          <a:srcRect t="4407" r="-2" b="1619"/>
          <a:stretch/>
        </p:blipFill>
        <p:spPr>
          <a:xfrm>
            <a:off x="328486" y="319441"/>
            <a:ext cx="11530584" cy="5932503"/>
          </a:xfrm>
          <a:prstGeom prst="rect">
            <a:avLst/>
          </a:prstGeom>
        </p:spPr>
      </p:pic>
      <p:sp>
        <p:nvSpPr>
          <p:cNvPr id="13" name="Rectangle 12">
            <a:extLst>
              <a:ext uri="{FF2B5EF4-FFF2-40B4-BE49-F238E27FC236}">
                <a16:creationId xmlns:a16="http://schemas.microsoft.com/office/drawing/2014/main" id="{3ABF1881-5AFD-48F9-979A-19EE2FE30A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998349" y="2960103"/>
            <a:ext cx="190858" cy="6583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6938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943EECF-03A4-4CEB-899E-47C8038396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2F606D8-696E-4B76-BB10-43672AA147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367" y="319440"/>
            <a:ext cx="11543267" cy="5932503"/>
          </a:xfrm>
          <a:prstGeom prst="rect">
            <a:avLst/>
          </a:prstGeom>
          <a:solidFill>
            <a:schemeClr val="bg1"/>
          </a:solid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2FF86CC9-697D-4BC8-8CFD-2DA6AF5124DE}"/>
              </a:ext>
            </a:extLst>
          </p:cNvPr>
          <p:cNvPicPr>
            <a:picLocks noGrp="1" noChangeAspect="1"/>
          </p:cNvPicPr>
          <p:nvPr>
            <p:ph idx="1"/>
          </p:nvPr>
        </p:nvPicPr>
        <p:blipFill rotWithShape="1">
          <a:blip r:embed="rId2"/>
          <a:srcRect t="2986" r="-2" b="2173"/>
          <a:stretch/>
        </p:blipFill>
        <p:spPr>
          <a:xfrm>
            <a:off x="328486" y="319441"/>
            <a:ext cx="11530584" cy="5932503"/>
          </a:xfrm>
          <a:prstGeom prst="rect">
            <a:avLst/>
          </a:prstGeom>
        </p:spPr>
      </p:pic>
      <p:sp>
        <p:nvSpPr>
          <p:cNvPr id="13" name="Rectangle 12">
            <a:extLst>
              <a:ext uri="{FF2B5EF4-FFF2-40B4-BE49-F238E27FC236}">
                <a16:creationId xmlns:a16="http://schemas.microsoft.com/office/drawing/2014/main" id="{3ABF1881-5AFD-48F9-979A-19EE2FE30A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998349" y="2960103"/>
            <a:ext cx="190858" cy="6583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059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95CA3-EA39-446A-B1F6-D8D9936BEBEA}"/>
              </a:ext>
            </a:extLst>
          </p:cNvPr>
          <p:cNvSpPr>
            <a:spLocks noGrp="1"/>
          </p:cNvSpPr>
          <p:nvPr>
            <p:ph type="title"/>
          </p:nvPr>
        </p:nvSpPr>
        <p:spPr>
          <a:xfrm>
            <a:off x="1115568" y="548640"/>
            <a:ext cx="10168128" cy="756285"/>
          </a:xfrm>
        </p:spPr>
        <p:txBody>
          <a:bodyPr/>
          <a:lstStyle/>
          <a:p>
            <a:r>
              <a:rPr lang="en-US" dirty="0"/>
              <a:t>Children and Victorian imperialism</a:t>
            </a:r>
          </a:p>
        </p:txBody>
      </p:sp>
      <p:sp>
        <p:nvSpPr>
          <p:cNvPr id="3" name="Content Placeholder 2">
            <a:extLst>
              <a:ext uri="{FF2B5EF4-FFF2-40B4-BE49-F238E27FC236}">
                <a16:creationId xmlns:a16="http://schemas.microsoft.com/office/drawing/2014/main" id="{EAE9D844-6152-4F91-B1B6-CAF22097EB71}"/>
              </a:ext>
            </a:extLst>
          </p:cNvPr>
          <p:cNvSpPr>
            <a:spLocks noGrp="1"/>
          </p:cNvSpPr>
          <p:nvPr>
            <p:ph idx="1"/>
          </p:nvPr>
        </p:nvSpPr>
        <p:spPr>
          <a:xfrm>
            <a:off x="1115568" y="1788160"/>
            <a:ext cx="10730992" cy="4384040"/>
          </a:xfrm>
        </p:spPr>
        <p:txBody>
          <a:bodyPr>
            <a:normAutofit lnSpcReduction="10000"/>
          </a:bodyPr>
          <a:lstStyle/>
          <a:p>
            <a:r>
              <a:rPr lang="en-US" sz="1800" b="0" i="1" dirty="0">
                <a:solidFill>
                  <a:srgbClr val="242021"/>
                </a:solidFill>
                <a:effectLst/>
                <a:latin typeface="Times-Italic"/>
              </a:rPr>
              <a:t>Parental Duties in the Promotion of Early Piety</a:t>
            </a:r>
            <a:r>
              <a:rPr lang="en-US" dirty="0"/>
              <a:t> </a:t>
            </a:r>
            <a:r>
              <a:rPr lang="en-US" sz="1800" dirty="0">
                <a:solidFill>
                  <a:srgbClr val="242021"/>
                </a:solidFill>
                <a:latin typeface="Times-Roman"/>
              </a:rPr>
              <a:t> (</a:t>
            </a:r>
            <a:r>
              <a:rPr lang="en-US" sz="1800" b="0" i="0" dirty="0">
                <a:solidFill>
                  <a:srgbClr val="242021"/>
                </a:solidFill>
                <a:effectLst/>
                <a:latin typeface="Times-Roman"/>
              </a:rPr>
              <a:t>1834 ) Reverend Jacob Abbot:</a:t>
            </a:r>
          </a:p>
          <a:p>
            <a:pPr lvl="1"/>
            <a:r>
              <a:rPr lang="en-US" sz="1800" b="0" i="0" dirty="0">
                <a:solidFill>
                  <a:srgbClr val="242021"/>
                </a:solidFill>
                <a:effectLst/>
                <a:latin typeface="Times-Roman"/>
              </a:rPr>
              <a:t>I would also remark, that parents cannot take a single step to advantage in</a:t>
            </a:r>
            <a:br>
              <a:rPr lang="en-US" sz="1800" b="0" i="0" dirty="0">
                <a:solidFill>
                  <a:srgbClr val="242021"/>
                </a:solidFill>
                <a:effectLst/>
                <a:latin typeface="Times-Roman"/>
              </a:rPr>
            </a:br>
            <a:r>
              <a:rPr lang="en-US" sz="1800" b="0" i="0" dirty="0">
                <a:solidFill>
                  <a:srgbClr val="242021"/>
                </a:solidFill>
                <a:effectLst/>
                <a:latin typeface="Times-Roman"/>
              </a:rPr>
              <a:t>endeavoring to train up their children to piety, without first obtaining their</a:t>
            </a:r>
            <a:br>
              <a:rPr lang="en-US" sz="1800" b="0" i="0" dirty="0">
                <a:solidFill>
                  <a:srgbClr val="242021"/>
                </a:solidFill>
                <a:effectLst/>
                <a:latin typeface="Times-Roman"/>
              </a:rPr>
            </a:br>
            <a:r>
              <a:rPr lang="en-US" sz="1800" b="0" i="1" dirty="0">
                <a:solidFill>
                  <a:srgbClr val="242021"/>
                </a:solidFill>
                <a:effectLst/>
                <a:latin typeface="Times-Italic"/>
              </a:rPr>
              <a:t>unlimited, unqualified, entire submission </a:t>
            </a:r>
            <a:r>
              <a:rPr lang="en-US" sz="1800" b="0" i="0" dirty="0">
                <a:solidFill>
                  <a:srgbClr val="242021"/>
                </a:solidFill>
                <a:effectLst/>
                <a:latin typeface="Times-Roman"/>
              </a:rPr>
              <a:t>to their authority. The </a:t>
            </a:r>
            <a:r>
              <a:rPr lang="en-US" sz="1800" b="0" i="1" dirty="0">
                <a:solidFill>
                  <a:srgbClr val="242021"/>
                </a:solidFill>
                <a:effectLst/>
                <a:latin typeface="Times-Italic"/>
              </a:rPr>
              <a:t>very first</a:t>
            </a:r>
            <a:br>
              <a:rPr lang="en-US" sz="1800" b="0" i="1" dirty="0">
                <a:solidFill>
                  <a:srgbClr val="242021"/>
                </a:solidFill>
                <a:effectLst/>
                <a:latin typeface="Times-Italic"/>
              </a:rPr>
            </a:br>
            <a:r>
              <a:rPr lang="en-US" sz="1800" b="0" i="0" dirty="0">
                <a:solidFill>
                  <a:srgbClr val="242021"/>
                </a:solidFill>
                <a:effectLst/>
                <a:latin typeface="Times-Roman"/>
              </a:rPr>
              <a:t>lesson to be taught the child is to </a:t>
            </a:r>
            <a:r>
              <a:rPr lang="en-US" sz="1800" b="0" i="1" dirty="0">
                <a:solidFill>
                  <a:srgbClr val="242021"/>
                </a:solidFill>
                <a:effectLst/>
                <a:latin typeface="Times-Italic"/>
              </a:rPr>
              <a:t>submit, to obey. </a:t>
            </a:r>
            <a:r>
              <a:rPr lang="en-US" sz="1800" b="0" i="0" dirty="0">
                <a:solidFill>
                  <a:srgbClr val="242021"/>
                </a:solidFill>
                <a:effectLst/>
                <a:latin typeface="Times-Roman"/>
              </a:rPr>
              <a:t>There are various</a:t>
            </a:r>
            <a:br>
              <a:rPr lang="en-US" sz="1800" b="0" i="0" dirty="0">
                <a:solidFill>
                  <a:srgbClr val="242021"/>
                </a:solidFill>
                <a:effectLst/>
                <a:latin typeface="Times-Roman"/>
              </a:rPr>
            </a:br>
            <a:r>
              <a:rPr lang="en-US" sz="1800" b="0" i="0" dirty="0">
                <a:solidFill>
                  <a:srgbClr val="242021"/>
                </a:solidFill>
                <a:effectLst/>
                <a:latin typeface="Times-Roman"/>
              </a:rPr>
              <a:t>methods of obtaining this ascendancy. </a:t>
            </a:r>
            <a:r>
              <a:rPr lang="en-US" sz="1800" b="0" i="1" dirty="0">
                <a:solidFill>
                  <a:srgbClr val="242021"/>
                </a:solidFill>
                <a:effectLst/>
                <a:latin typeface="Times-Italic"/>
              </a:rPr>
              <a:t>In some way or other it </a:t>
            </a:r>
            <a:r>
              <a:rPr lang="en-US" sz="1800" b="0" i="0" dirty="0">
                <a:solidFill>
                  <a:srgbClr val="242021"/>
                </a:solidFill>
                <a:effectLst/>
                <a:latin typeface="Times-Roman"/>
              </a:rPr>
              <a:t>must be</a:t>
            </a:r>
            <a:br>
              <a:rPr lang="en-US" sz="1800" b="0" i="0" dirty="0">
                <a:solidFill>
                  <a:srgbClr val="242021"/>
                </a:solidFill>
                <a:effectLst/>
                <a:latin typeface="Times-Roman"/>
              </a:rPr>
            </a:br>
            <a:r>
              <a:rPr lang="en-US" sz="1800" b="0" i="0" dirty="0">
                <a:solidFill>
                  <a:srgbClr val="242021"/>
                </a:solidFill>
                <a:effectLst/>
                <a:latin typeface="Times-Roman"/>
              </a:rPr>
              <a:t>done. Your children must be habituated to do what you command, and to</a:t>
            </a:r>
            <a:br>
              <a:rPr lang="en-US" sz="1800" b="0" i="0" dirty="0">
                <a:solidFill>
                  <a:srgbClr val="242021"/>
                </a:solidFill>
                <a:effectLst/>
                <a:latin typeface="Times-Roman"/>
              </a:rPr>
            </a:br>
            <a:r>
              <a:rPr lang="en-US" sz="1800" b="0" i="0" dirty="0">
                <a:solidFill>
                  <a:srgbClr val="242021"/>
                </a:solidFill>
                <a:effectLst/>
                <a:latin typeface="Times-Roman"/>
              </a:rPr>
              <a:t>refrain from what you forbid; not because they can see the reason for it, but</a:t>
            </a:r>
            <a:br>
              <a:rPr lang="en-US" sz="1800" b="0" i="0" dirty="0">
                <a:solidFill>
                  <a:srgbClr val="242021"/>
                </a:solidFill>
                <a:effectLst/>
                <a:latin typeface="Times-Roman"/>
              </a:rPr>
            </a:br>
            <a:r>
              <a:rPr lang="en-US" sz="1800" b="0" i="0" dirty="0">
                <a:solidFill>
                  <a:srgbClr val="242021"/>
                </a:solidFill>
                <a:effectLst/>
                <a:latin typeface="Times-Roman"/>
              </a:rPr>
              <a:t>because you </a:t>
            </a:r>
            <a:r>
              <a:rPr lang="en-US" sz="1800" b="0" i="1" dirty="0">
                <a:solidFill>
                  <a:srgbClr val="242021"/>
                </a:solidFill>
                <a:effectLst/>
                <a:latin typeface="Times-Italic"/>
              </a:rPr>
              <a:t>command or forbid: </a:t>
            </a:r>
            <a:r>
              <a:rPr lang="en-US" sz="1800" b="0" i="0" dirty="0">
                <a:solidFill>
                  <a:srgbClr val="242021"/>
                </a:solidFill>
                <a:effectLst/>
                <a:latin typeface="Times-Roman"/>
              </a:rPr>
              <a:t>submission, not to your </a:t>
            </a:r>
            <a:r>
              <a:rPr lang="en-US" sz="1800" b="0" i="1" dirty="0">
                <a:solidFill>
                  <a:srgbClr val="242021"/>
                </a:solidFill>
                <a:effectLst/>
                <a:latin typeface="Times-Italic"/>
              </a:rPr>
              <a:t>reason, </a:t>
            </a:r>
            <a:r>
              <a:rPr lang="en-US" sz="1800" b="0" i="0" dirty="0">
                <a:solidFill>
                  <a:srgbClr val="242021"/>
                </a:solidFill>
                <a:effectLst/>
                <a:latin typeface="Times-Roman"/>
              </a:rPr>
              <a:t>but to</a:t>
            </a:r>
            <a:br>
              <a:rPr lang="en-US" sz="1800" b="0" i="0" dirty="0">
                <a:solidFill>
                  <a:srgbClr val="242021"/>
                </a:solidFill>
                <a:effectLst/>
                <a:latin typeface="Times-Roman"/>
              </a:rPr>
            </a:br>
            <a:r>
              <a:rPr lang="en-US" sz="1800" b="0" i="0" dirty="0">
                <a:solidFill>
                  <a:srgbClr val="242021"/>
                </a:solidFill>
                <a:effectLst/>
                <a:latin typeface="Times-Roman"/>
              </a:rPr>
              <a:t>your </a:t>
            </a:r>
            <a:r>
              <a:rPr lang="en-US" sz="1800" b="0" i="1" dirty="0">
                <a:solidFill>
                  <a:srgbClr val="242021"/>
                </a:solidFill>
                <a:effectLst/>
                <a:latin typeface="Times-Italic"/>
              </a:rPr>
              <a:t>authority </a:t>
            </a:r>
            <a:r>
              <a:rPr lang="en-US" sz="1800" b="0" i="0" dirty="0">
                <a:solidFill>
                  <a:srgbClr val="242021"/>
                </a:solidFill>
                <a:effectLst/>
                <a:latin typeface="Times-Roman"/>
              </a:rPr>
              <a:t>[remains vital]…. Be it remembered, insubordination is the</a:t>
            </a:r>
            <a:br>
              <a:rPr lang="en-US" sz="1800" b="0" i="0" dirty="0">
                <a:solidFill>
                  <a:srgbClr val="242021"/>
                </a:solidFill>
                <a:effectLst/>
                <a:latin typeface="Times-Roman"/>
              </a:rPr>
            </a:br>
            <a:r>
              <a:rPr lang="en-US" sz="1800" b="0" i="0" dirty="0">
                <a:solidFill>
                  <a:srgbClr val="242021"/>
                </a:solidFill>
                <a:effectLst/>
                <a:latin typeface="Times-Roman"/>
              </a:rPr>
              <a:t>essence of irreligion. I repeat it—insubordination is the essence of</a:t>
            </a:r>
            <a:br>
              <a:rPr lang="en-US" sz="1800" b="0" i="0" dirty="0">
                <a:solidFill>
                  <a:srgbClr val="242021"/>
                </a:solidFill>
                <a:effectLst/>
                <a:latin typeface="Times-Roman"/>
              </a:rPr>
            </a:br>
            <a:r>
              <a:rPr lang="en-US" sz="1800" b="0" i="0" dirty="0">
                <a:solidFill>
                  <a:srgbClr val="242021"/>
                </a:solidFill>
                <a:effectLst/>
                <a:latin typeface="Times-Roman"/>
              </a:rPr>
              <a:t>irreligion</a:t>
            </a:r>
            <a:r>
              <a:rPr lang="en-US" dirty="0"/>
              <a:t> </a:t>
            </a:r>
            <a:br>
              <a:rPr lang="en-US" dirty="0"/>
            </a:br>
            <a:endParaRPr lang="en-US" dirty="0"/>
          </a:p>
        </p:txBody>
      </p:sp>
    </p:spTree>
    <p:extLst>
      <p:ext uri="{BB962C8B-B14F-4D97-AF65-F5344CB8AC3E}">
        <p14:creationId xmlns:p14="http://schemas.microsoft.com/office/powerpoint/2010/main" val="19495554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4DE2E-4DD4-4695-B46A-0FEBFAD4B8FB}"/>
              </a:ext>
            </a:extLst>
          </p:cNvPr>
          <p:cNvSpPr>
            <a:spLocks noGrp="1"/>
          </p:cNvSpPr>
          <p:nvPr>
            <p:ph type="title"/>
          </p:nvPr>
        </p:nvSpPr>
        <p:spPr/>
        <p:txBody>
          <a:bodyPr/>
          <a:lstStyle/>
          <a:p>
            <a:r>
              <a:rPr lang="en-US" sz="4000" dirty="0"/>
              <a:t>Children and Victorian imperialism</a:t>
            </a:r>
            <a:endParaRPr lang="en-US" dirty="0"/>
          </a:p>
        </p:txBody>
      </p:sp>
      <p:sp>
        <p:nvSpPr>
          <p:cNvPr id="3" name="Content Placeholder 2">
            <a:extLst>
              <a:ext uri="{FF2B5EF4-FFF2-40B4-BE49-F238E27FC236}">
                <a16:creationId xmlns:a16="http://schemas.microsoft.com/office/drawing/2014/main" id="{784BBB4B-4FB6-4FDE-BFDA-38E2E728A4EA}"/>
              </a:ext>
            </a:extLst>
          </p:cNvPr>
          <p:cNvSpPr>
            <a:spLocks noGrp="1"/>
          </p:cNvSpPr>
          <p:nvPr>
            <p:ph idx="1"/>
          </p:nvPr>
        </p:nvSpPr>
        <p:spPr/>
        <p:txBody>
          <a:bodyPr/>
          <a:lstStyle/>
          <a:p>
            <a:r>
              <a:rPr lang="en-US" sz="2800" b="0" i="0" dirty="0">
                <a:effectLst/>
              </a:rPr>
              <a:t>Ellice Hopkins, </a:t>
            </a:r>
            <a:r>
              <a:rPr lang="en-US" sz="2800" b="0" i="1" dirty="0">
                <a:effectLst/>
              </a:rPr>
              <a:t>On the Early Training of Girls and Boys: An Appeal to Working Women </a:t>
            </a:r>
            <a:r>
              <a:rPr lang="en-US" sz="2800" b="0" i="0" dirty="0">
                <a:effectLst/>
              </a:rPr>
              <a:t>(London: </a:t>
            </a:r>
            <a:r>
              <a:rPr lang="en-US" sz="2800" b="0" i="0" dirty="0" err="1">
                <a:effectLst/>
              </a:rPr>
              <a:t>Hatchards</a:t>
            </a:r>
            <a:r>
              <a:rPr lang="en-US" sz="2800" b="0" i="0" dirty="0">
                <a:effectLst/>
              </a:rPr>
              <a:t>, 1882), p. 343</a:t>
            </a:r>
            <a:r>
              <a:rPr lang="en-US" sz="2800" dirty="0"/>
              <a:t> </a:t>
            </a:r>
            <a:br>
              <a:rPr lang="en-US" sz="2800" dirty="0"/>
            </a:br>
            <a:r>
              <a:rPr lang="en-US" sz="2800" b="0" i="0" dirty="0">
                <a:effectLst/>
              </a:rPr>
              <a:t>“Teach them to obey you, and children will be happy”… “That one great lesson of all life, </a:t>
            </a:r>
            <a:r>
              <a:rPr lang="en-US" sz="2800" b="0" i="1" dirty="0">
                <a:effectLst/>
              </a:rPr>
              <a:t>‘to submit’”</a:t>
            </a:r>
          </a:p>
          <a:p>
            <a:endParaRPr lang="en-US" dirty="0"/>
          </a:p>
        </p:txBody>
      </p:sp>
    </p:spTree>
    <p:extLst>
      <p:ext uri="{BB962C8B-B14F-4D97-AF65-F5344CB8AC3E}">
        <p14:creationId xmlns:p14="http://schemas.microsoft.com/office/powerpoint/2010/main" val="632057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4DE2E-4DD4-4695-B46A-0FEBFAD4B8FB}"/>
              </a:ext>
            </a:extLst>
          </p:cNvPr>
          <p:cNvSpPr>
            <a:spLocks noGrp="1"/>
          </p:cNvSpPr>
          <p:nvPr>
            <p:ph type="title"/>
          </p:nvPr>
        </p:nvSpPr>
        <p:spPr/>
        <p:txBody>
          <a:bodyPr/>
          <a:lstStyle/>
          <a:p>
            <a:r>
              <a:rPr lang="en-US" sz="4000" dirty="0"/>
              <a:t>Children and Victorian imperialism</a:t>
            </a:r>
            <a:endParaRPr lang="en-US" dirty="0"/>
          </a:p>
        </p:txBody>
      </p:sp>
      <p:sp>
        <p:nvSpPr>
          <p:cNvPr id="3" name="Content Placeholder 2">
            <a:extLst>
              <a:ext uri="{FF2B5EF4-FFF2-40B4-BE49-F238E27FC236}">
                <a16:creationId xmlns:a16="http://schemas.microsoft.com/office/drawing/2014/main" id="{784BBB4B-4FB6-4FDE-BFDA-38E2E728A4EA}"/>
              </a:ext>
            </a:extLst>
          </p:cNvPr>
          <p:cNvSpPr>
            <a:spLocks noGrp="1"/>
          </p:cNvSpPr>
          <p:nvPr>
            <p:ph idx="1"/>
          </p:nvPr>
        </p:nvSpPr>
        <p:spPr>
          <a:xfrm>
            <a:off x="1115568" y="2133600"/>
            <a:ext cx="10168128" cy="4038600"/>
          </a:xfrm>
        </p:spPr>
        <p:txBody>
          <a:bodyPr>
            <a:normAutofit fontScale="92500" lnSpcReduction="10000"/>
          </a:bodyPr>
          <a:lstStyle/>
          <a:p>
            <a:r>
              <a:rPr lang="en-US" dirty="0"/>
              <a:t>Child rearing technologies (middle/upper class) – facilitating mother-child separation (= civilized):</a:t>
            </a:r>
          </a:p>
          <a:p>
            <a:pPr lvl="1"/>
            <a:r>
              <a:rPr lang="en-US" dirty="0"/>
              <a:t>nursery</a:t>
            </a:r>
          </a:p>
          <a:p>
            <a:pPr lvl="1"/>
            <a:r>
              <a:rPr lang="en-US" dirty="0"/>
              <a:t>Baby bottle</a:t>
            </a:r>
          </a:p>
          <a:p>
            <a:pPr lvl="1"/>
            <a:r>
              <a:rPr lang="en-US" dirty="0"/>
              <a:t>Rubber nipple</a:t>
            </a:r>
          </a:p>
          <a:p>
            <a:pPr lvl="1"/>
            <a:r>
              <a:rPr lang="en-US" dirty="0"/>
              <a:t>Crib</a:t>
            </a:r>
          </a:p>
          <a:p>
            <a:pPr lvl="1"/>
            <a:r>
              <a:rPr lang="en-US" dirty="0"/>
              <a:t>Nanny</a:t>
            </a:r>
          </a:p>
          <a:p>
            <a:pPr marL="228600" lvl="1">
              <a:lnSpc>
                <a:spcPct val="120000"/>
              </a:lnSpc>
              <a:spcBef>
                <a:spcPts val="1000"/>
              </a:spcBef>
            </a:pPr>
            <a:r>
              <a:rPr lang="en-US" sz="2800" dirty="0"/>
              <a:t>Child obedience started at the home -&gt; church -&gt; completed at (public) school (the English gentleman)</a:t>
            </a:r>
          </a:p>
        </p:txBody>
      </p:sp>
    </p:spTree>
    <p:extLst>
      <p:ext uri="{BB962C8B-B14F-4D97-AF65-F5344CB8AC3E}">
        <p14:creationId xmlns:p14="http://schemas.microsoft.com/office/powerpoint/2010/main" val="3162470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4DE2E-4DD4-4695-B46A-0FEBFAD4B8FB}"/>
              </a:ext>
            </a:extLst>
          </p:cNvPr>
          <p:cNvSpPr>
            <a:spLocks noGrp="1"/>
          </p:cNvSpPr>
          <p:nvPr>
            <p:ph type="title"/>
          </p:nvPr>
        </p:nvSpPr>
        <p:spPr/>
        <p:txBody>
          <a:bodyPr/>
          <a:lstStyle/>
          <a:p>
            <a:r>
              <a:rPr lang="en-US" sz="4000" dirty="0"/>
              <a:t>Children and Victorian imperialism</a:t>
            </a:r>
            <a:endParaRPr lang="en-US" dirty="0"/>
          </a:p>
        </p:txBody>
      </p:sp>
      <p:sp>
        <p:nvSpPr>
          <p:cNvPr id="3" name="Content Placeholder 2">
            <a:extLst>
              <a:ext uri="{FF2B5EF4-FFF2-40B4-BE49-F238E27FC236}">
                <a16:creationId xmlns:a16="http://schemas.microsoft.com/office/drawing/2014/main" id="{784BBB4B-4FB6-4FDE-BFDA-38E2E728A4EA}"/>
              </a:ext>
            </a:extLst>
          </p:cNvPr>
          <p:cNvSpPr>
            <a:spLocks noGrp="1"/>
          </p:cNvSpPr>
          <p:nvPr>
            <p:ph idx="1"/>
          </p:nvPr>
        </p:nvSpPr>
        <p:spPr>
          <a:xfrm>
            <a:off x="571500" y="1828800"/>
            <a:ext cx="10712196" cy="4343400"/>
          </a:xfrm>
        </p:spPr>
        <p:txBody>
          <a:bodyPr>
            <a:normAutofit fontScale="92500" lnSpcReduction="20000"/>
          </a:bodyPr>
          <a:lstStyle/>
          <a:p>
            <a:r>
              <a:rPr lang="en-US" sz="2800" dirty="0"/>
              <a:t>In Victorian England: the child perceived in a state of original sin =&gt;</a:t>
            </a:r>
          </a:p>
          <a:p>
            <a:pPr lvl="1"/>
            <a:r>
              <a:rPr lang="en-US" dirty="0"/>
              <a:t>Becoming a true Englishman = a process of ‘reform’ (corporal punishment);</a:t>
            </a:r>
          </a:p>
          <a:p>
            <a:pPr lvl="1"/>
            <a:r>
              <a:rPr lang="en-US" dirty="0"/>
              <a:t>The child = savage,</a:t>
            </a:r>
          </a:p>
          <a:p>
            <a:pPr lvl="1"/>
            <a:r>
              <a:rPr lang="en-US" dirty="0"/>
              <a:t>The adult = civilized</a:t>
            </a:r>
          </a:p>
          <a:p>
            <a:pPr lvl="1"/>
            <a:endParaRPr lang="en-US" dirty="0"/>
          </a:p>
          <a:p>
            <a:pPr lvl="1"/>
            <a:r>
              <a:rPr lang="en-US" dirty="0"/>
              <a:t>1870s Britain:</a:t>
            </a:r>
          </a:p>
          <a:p>
            <a:pPr lvl="2"/>
            <a:r>
              <a:rPr lang="en-US" dirty="0"/>
              <a:t>children banned from productive </a:t>
            </a:r>
            <a:r>
              <a:rPr lang="en-US" dirty="0" err="1"/>
              <a:t>labour</a:t>
            </a:r>
            <a:r>
              <a:rPr lang="en-US" dirty="0"/>
              <a:t>;</a:t>
            </a:r>
            <a:endParaRPr lang="en-US" sz="1800" dirty="0"/>
          </a:p>
          <a:p>
            <a:pPr lvl="2"/>
            <a:r>
              <a:rPr lang="en-US" sz="2400" dirty="0"/>
              <a:t>Compulsory comprehensive education</a:t>
            </a:r>
          </a:p>
          <a:p>
            <a:pPr marL="914400" lvl="2" indent="0">
              <a:buNone/>
            </a:pPr>
            <a:endParaRPr lang="en-US" sz="2800" dirty="0"/>
          </a:p>
          <a:p>
            <a:pPr marL="914400" lvl="2" indent="0">
              <a:buNone/>
            </a:pPr>
            <a:r>
              <a:rPr lang="en-US" sz="2800" b="1" dirty="0">
                <a:solidFill>
                  <a:srgbClr val="FF0000"/>
                </a:solidFill>
              </a:rPr>
              <a:t>New theories of child development  </a:t>
            </a:r>
            <a:r>
              <a:rPr lang="en-US" sz="2800" b="1" dirty="0">
                <a:solidFill>
                  <a:schemeClr val="tx1">
                    <a:lumMod val="95000"/>
                    <a:lumOff val="5000"/>
                  </a:schemeClr>
                </a:solidFill>
              </a:rPr>
              <a:t>were brought by the </a:t>
            </a:r>
            <a:r>
              <a:rPr lang="en-US" sz="2800" b="1" dirty="0">
                <a:solidFill>
                  <a:srgbClr val="FF0000"/>
                </a:solidFill>
              </a:rPr>
              <a:t>new science of psychology</a:t>
            </a:r>
          </a:p>
        </p:txBody>
      </p:sp>
    </p:spTree>
    <p:extLst>
      <p:ext uri="{BB962C8B-B14F-4D97-AF65-F5344CB8AC3E}">
        <p14:creationId xmlns:p14="http://schemas.microsoft.com/office/powerpoint/2010/main" val="457847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D6FBB9D-1CAA-4D05-AB33-BABDFE17B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04727B71-B4B6-4823-80A1-68C40B475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9A6DB05-9FB5-4B07-8675-74C23D4F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Rectangle 17">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5F20F8-7BAC-439D-8C39-CBE1998BDD0C}"/>
              </a:ext>
            </a:extLst>
          </p:cNvPr>
          <p:cNvSpPr>
            <a:spLocks noGrp="1"/>
          </p:cNvSpPr>
          <p:nvPr>
            <p:ph type="title"/>
          </p:nvPr>
        </p:nvSpPr>
        <p:spPr>
          <a:xfrm>
            <a:off x="411480" y="987552"/>
            <a:ext cx="4485861" cy="1088136"/>
          </a:xfrm>
        </p:spPr>
        <p:txBody>
          <a:bodyPr vert="horz" lIns="91440" tIns="45720" rIns="91440" bIns="45720" rtlCol="0" anchor="b">
            <a:normAutofit/>
          </a:bodyPr>
          <a:lstStyle/>
          <a:p>
            <a:r>
              <a:rPr lang="en-US" sz="3400" dirty="0"/>
              <a:t>Children and Victorian imperialism</a:t>
            </a:r>
          </a:p>
        </p:txBody>
      </p:sp>
      <p:sp>
        <p:nvSpPr>
          <p:cNvPr id="20" name="Rectangle 19">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DA64308-7505-41BE-81FE-135563414E7D}"/>
              </a:ext>
            </a:extLst>
          </p:cNvPr>
          <p:cNvSpPr>
            <a:spLocks noGrp="1"/>
          </p:cNvSpPr>
          <p:nvPr>
            <p:ph sz="half" idx="1"/>
          </p:nvPr>
        </p:nvSpPr>
        <p:spPr>
          <a:xfrm>
            <a:off x="411479" y="2688336"/>
            <a:ext cx="4498848" cy="3584448"/>
          </a:xfrm>
        </p:spPr>
        <p:txBody>
          <a:bodyPr vert="horz" lIns="91440" tIns="45720" rIns="91440" bIns="45720" rtlCol="0" anchor="t">
            <a:normAutofit/>
          </a:bodyPr>
          <a:lstStyle/>
          <a:p>
            <a:pPr>
              <a:lnSpc>
                <a:spcPct val="100000"/>
              </a:lnSpc>
            </a:pPr>
            <a:endParaRPr lang="en-US" sz="1400" i="1" dirty="0"/>
          </a:p>
          <a:p>
            <a:pPr>
              <a:lnSpc>
                <a:spcPct val="100000"/>
              </a:lnSpc>
            </a:pPr>
            <a:r>
              <a:rPr lang="en-US" b="0" i="0" dirty="0">
                <a:effectLst/>
              </a:rPr>
              <a:t>Charles Dodgson</a:t>
            </a:r>
            <a:r>
              <a:rPr lang="en-US" dirty="0"/>
              <a:t>-</a:t>
            </a:r>
            <a:r>
              <a:rPr lang="en-US" b="0" i="0" dirty="0">
                <a:effectLst/>
              </a:rPr>
              <a:t>Lewis Carroll and</a:t>
            </a:r>
            <a:r>
              <a:rPr lang="en-US" dirty="0"/>
              <a:t> </a:t>
            </a:r>
          </a:p>
          <a:p>
            <a:pPr>
              <a:lnSpc>
                <a:spcPct val="100000"/>
              </a:lnSpc>
            </a:pPr>
            <a:r>
              <a:rPr lang="en-US" b="0" i="0" dirty="0">
                <a:effectLst/>
              </a:rPr>
              <a:t>Alice Liddle</a:t>
            </a:r>
            <a:r>
              <a:rPr lang="en-US" dirty="0"/>
              <a:t> </a:t>
            </a:r>
            <a:br>
              <a:rPr lang="en-US" dirty="0"/>
            </a:br>
            <a:br>
              <a:rPr lang="en-US" sz="1400" dirty="0"/>
            </a:br>
            <a:br>
              <a:rPr lang="en-US" sz="1400" dirty="0"/>
            </a:br>
            <a:br>
              <a:rPr lang="en-US" sz="1400" dirty="0"/>
            </a:br>
            <a:endParaRPr lang="en-US" sz="1400" dirty="0"/>
          </a:p>
        </p:txBody>
      </p:sp>
      <p:pic>
        <p:nvPicPr>
          <p:cNvPr id="7" name="Content Placeholder 6">
            <a:extLst>
              <a:ext uri="{FF2B5EF4-FFF2-40B4-BE49-F238E27FC236}">
                <a16:creationId xmlns:a16="http://schemas.microsoft.com/office/drawing/2014/main" id="{C5BC4BF1-7576-4031-A1D8-7C518DDB4685}"/>
              </a:ext>
            </a:extLst>
          </p:cNvPr>
          <p:cNvPicPr>
            <a:picLocks noGrp="1" noChangeAspect="1"/>
          </p:cNvPicPr>
          <p:nvPr>
            <p:ph sz="half" idx="2"/>
          </p:nvPr>
        </p:nvPicPr>
        <p:blipFill rotWithShape="1">
          <a:blip r:embed="rId2"/>
          <a:srcRect t="15328" b="12695"/>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1519734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91A21-05E0-457F-8CA4-6CA37552E255}"/>
              </a:ext>
            </a:extLst>
          </p:cNvPr>
          <p:cNvSpPr>
            <a:spLocks noGrp="1"/>
          </p:cNvSpPr>
          <p:nvPr>
            <p:ph type="title"/>
          </p:nvPr>
        </p:nvSpPr>
        <p:spPr/>
        <p:txBody>
          <a:bodyPr/>
          <a:lstStyle/>
          <a:p>
            <a:r>
              <a:rPr lang="en-US" dirty="0"/>
              <a:t>Victorian sensibilities</a:t>
            </a:r>
          </a:p>
        </p:txBody>
      </p:sp>
      <p:sp>
        <p:nvSpPr>
          <p:cNvPr id="3" name="Content Placeholder 2">
            <a:extLst>
              <a:ext uri="{FF2B5EF4-FFF2-40B4-BE49-F238E27FC236}">
                <a16:creationId xmlns:a16="http://schemas.microsoft.com/office/drawing/2014/main" id="{07BAE1B1-C8BA-493E-99C5-094D29C7E95C}"/>
              </a:ext>
            </a:extLst>
          </p:cNvPr>
          <p:cNvSpPr>
            <a:spLocks noGrp="1"/>
          </p:cNvSpPr>
          <p:nvPr>
            <p:ph idx="1"/>
          </p:nvPr>
        </p:nvSpPr>
        <p:spPr/>
        <p:txBody>
          <a:bodyPr/>
          <a:lstStyle/>
          <a:p>
            <a:r>
              <a:rPr lang="en-US" b="0" i="0" dirty="0">
                <a:solidFill>
                  <a:srgbClr val="000000"/>
                </a:solidFill>
                <a:effectLst/>
                <a:latin typeface="open sans" panose="020B0606030504020204" pitchFamily="34" charset="0"/>
              </a:rPr>
              <a:t>Photographs of nude children sometimes appeared on postcards or birthday cards, and nude portraits—skillfully done—were praised as art studies.</a:t>
            </a:r>
          </a:p>
          <a:p>
            <a:r>
              <a:rPr lang="en-US" b="0" i="0" dirty="0">
                <a:solidFill>
                  <a:srgbClr val="000000"/>
                </a:solidFill>
                <a:effectLst/>
                <a:latin typeface="open sans" panose="020B0606030504020204" pitchFamily="34" charset="0"/>
              </a:rPr>
              <a:t>Victorians saw childhood as a state of grace; even nude photographs of children were considered pictures of innocence itself.</a:t>
            </a:r>
            <a:endParaRPr lang="en-US" dirty="0"/>
          </a:p>
        </p:txBody>
      </p:sp>
    </p:spTree>
    <p:extLst>
      <p:ext uri="{BB962C8B-B14F-4D97-AF65-F5344CB8AC3E}">
        <p14:creationId xmlns:p14="http://schemas.microsoft.com/office/powerpoint/2010/main" val="4170138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FC390-1DCD-4ED4-A732-70E2E8F44265}"/>
              </a:ext>
            </a:extLst>
          </p:cNvPr>
          <p:cNvSpPr>
            <a:spLocks noGrp="1"/>
          </p:cNvSpPr>
          <p:nvPr>
            <p:ph type="title"/>
          </p:nvPr>
        </p:nvSpPr>
        <p:spPr/>
        <p:txBody>
          <a:bodyPr/>
          <a:lstStyle/>
          <a:p>
            <a:r>
              <a:rPr lang="en-US" dirty="0"/>
              <a:t>Victorian sensibilities</a:t>
            </a:r>
          </a:p>
        </p:txBody>
      </p:sp>
      <p:sp>
        <p:nvSpPr>
          <p:cNvPr id="3" name="Content Placeholder 2">
            <a:extLst>
              <a:ext uri="{FF2B5EF4-FFF2-40B4-BE49-F238E27FC236}">
                <a16:creationId xmlns:a16="http://schemas.microsoft.com/office/drawing/2014/main" id="{0290401C-0CF5-40C6-B336-8022939EEACD}"/>
              </a:ext>
            </a:extLst>
          </p:cNvPr>
          <p:cNvSpPr>
            <a:spLocks noGrp="1"/>
          </p:cNvSpPr>
          <p:nvPr>
            <p:ph idx="1"/>
          </p:nvPr>
        </p:nvSpPr>
        <p:spPr/>
        <p:txBody>
          <a:bodyPr/>
          <a:lstStyle/>
          <a:p>
            <a:r>
              <a:rPr lang="en-US" b="0" i="0" dirty="0">
                <a:solidFill>
                  <a:srgbClr val="000000"/>
                </a:solidFill>
                <a:effectLst/>
                <a:latin typeface="open sans" panose="020B0606030504020204" pitchFamily="34" charset="0"/>
              </a:rPr>
              <a:t>In discussing the possibility of photographing one 8-year-old girl unclothed, Dodgson wrote to her mother: “It is a chance not to be lost, to get a few good attitudes of Annie’s lovely form and face, as by next year she may (though I much hope won’t) fancy herself too old to be a ‘daughter of Eve.’ ”</a:t>
            </a:r>
            <a:endParaRPr lang="en-US" dirty="0"/>
          </a:p>
        </p:txBody>
      </p:sp>
    </p:spTree>
    <p:extLst>
      <p:ext uri="{BB962C8B-B14F-4D97-AF65-F5344CB8AC3E}">
        <p14:creationId xmlns:p14="http://schemas.microsoft.com/office/powerpoint/2010/main" val="3159121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870F1-6177-4788-8D00-C585CDD14890}"/>
              </a:ext>
            </a:extLst>
          </p:cNvPr>
          <p:cNvSpPr>
            <a:spLocks noGrp="1"/>
          </p:cNvSpPr>
          <p:nvPr>
            <p:ph type="title"/>
          </p:nvPr>
        </p:nvSpPr>
        <p:spPr/>
        <p:txBody>
          <a:bodyPr/>
          <a:lstStyle/>
          <a:p>
            <a:r>
              <a:rPr lang="en-US" dirty="0"/>
              <a:t>Victorian sensibilities- Alice </a:t>
            </a:r>
            <a:r>
              <a:rPr lang="en-US" b="0" i="0" dirty="0">
                <a:solidFill>
                  <a:srgbClr val="000000"/>
                </a:solidFill>
                <a:effectLst/>
                <a:latin typeface="open sans" panose="020B0606030504020204" pitchFamily="34" charset="0"/>
              </a:rPr>
              <a:t>Liddell</a:t>
            </a:r>
            <a:endParaRPr lang="en-US" dirty="0"/>
          </a:p>
        </p:txBody>
      </p:sp>
      <p:pic>
        <p:nvPicPr>
          <p:cNvPr id="5" name="Content Placeholder 4">
            <a:extLst>
              <a:ext uri="{FF2B5EF4-FFF2-40B4-BE49-F238E27FC236}">
                <a16:creationId xmlns:a16="http://schemas.microsoft.com/office/drawing/2014/main" id="{3DC1E8CA-18AE-44E0-AE98-D3BC40F251CD}"/>
              </a:ext>
            </a:extLst>
          </p:cNvPr>
          <p:cNvPicPr>
            <a:picLocks noGrp="1" noChangeAspect="1"/>
          </p:cNvPicPr>
          <p:nvPr>
            <p:ph sz="half" idx="1"/>
          </p:nvPr>
        </p:nvPicPr>
        <p:blipFill>
          <a:blip r:embed="rId2"/>
          <a:stretch>
            <a:fillRect/>
          </a:stretch>
        </p:blipFill>
        <p:spPr>
          <a:xfrm>
            <a:off x="2369781" y="2478088"/>
            <a:ext cx="2429589" cy="3694112"/>
          </a:xfrm>
          <a:prstGeom prst="rect">
            <a:avLst/>
          </a:prstGeom>
        </p:spPr>
      </p:pic>
      <p:pic>
        <p:nvPicPr>
          <p:cNvPr id="6" name="Content Placeholder 5">
            <a:extLst>
              <a:ext uri="{FF2B5EF4-FFF2-40B4-BE49-F238E27FC236}">
                <a16:creationId xmlns:a16="http://schemas.microsoft.com/office/drawing/2014/main" id="{CA8A5719-7BD2-4E4F-94AF-60EC35F44A65}"/>
              </a:ext>
            </a:extLst>
          </p:cNvPr>
          <p:cNvPicPr>
            <a:picLocks noGrp="1" noChangeAspect="1"/>
          </p:cNvPicPr>
          <p:nvPr>
            <p:ph sz="half" idx="2"/>
          </p:nvPr>
        </p:nvPicPr>
        <p:blipFill>
          <a:blip r:embed="rId3"/>
          <a:stretch>
            <a:fillRect/>
          </a:stretch>
        </p:blipFill>
        <p:spPr>
          <a:xfrm>
            <a:off x="7329845" y="2478088"/>
            <a:ext cx="2969497" cy="3694112"/>
          </a:xfrm>
          <a:prstGeom prst="rect">
            <a:avLst/>
          </a:prstGeom>
        </p:spPr>
      </p:pic>
    </p:spTree>
    <p:extLst>
      <p:ext uri="{BB962C8B-B14F-4D97-AF65-F5344CB8AC3E}">
        <p14:creationId xmlns:p14="http://schemas.microsoft.com/office/powerpoint/2010/main" val="27320522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5B5AE-97FF-495C-96AD-43FE679CA3C1}"/>
              </a:ext>
            </a:extLst>
          </p:cNvPr>
          <p:cNvSpPr>
            <a:spLocks noGrp="1"/>
          </p:cNvSpPr>
          <p:nvPr>
            <p:ph type="title"/>
          </p:nvPr>
        </p:nvSpPr>
        <p:spPr>
          <a:xfrm>
            <a:off x="725043" y="491490"/>
            <a:ext cx="10168128" cy="1179576"/>
          </a:xfrm>
        </p:spPr>
        <p:txBody>
          <a:bodyPr>
            <a:normAutofit/>
          </a:bodyPr>
          <a:lstStyle/>
          <a:p>
            <a:r>
              <a:rPr lang="en-US" sz="3200" dirty="0">
                <a:solidFill>
                  <a:srgbClr val="242021"/>
                </a:solidFill>
              </a:rPr>
              <a:t>P</a:t>
            </a:r>
            <a:r>
              <a:rPr lang="en-US" sz="3200" b="0" i="0" dirty="0">
                <a:solidFill>
                  <a:srgbClr val="242021"/>
                </a:solidFill>
                <a:effectLst/>
              </a:rPr>
              <a:t>hallic imagery in Alice in Wonderland</a:t>
            </a:r>
            <a:endParaRPr lang="en-US" sz="3200" dirty="0"/>
          </a:p>
        </p:txBody>
      </p:sp>
      <p:pic>
        <p:nvPicPr>
          <p:cNvPr id="4" name="Content Placeholder 3">
            <a:extLst>
              <a:ext uri="{FF2B5EF4-FFF2-40B4-BE49-F238E27FC236}">
                <a16:creationId xmlns:a16="http://schemas.microsoft.com/office/drawing/2014/main" id="{B28BF8B2-0708-4148-A885-68BA00651F2A}"/>
              </a:ext>
            </a:extLst>
          </p:cNvPr>
          <p:cNvPicPr>
            <a:picLocks noGrp="1" noChangeAspect="1"/>
          </p:cNvPicPr>
          <p:nvPr>
            <p:ph idx="1"/>
          </p:nvPr>
        </p:nvPicPr>
        <p:blipFill>
          <a:blip r:embed="rId2"/>
          <a:stretch>
            <a:fillRect/>
          </a:stretch>
        </p:blipFill>
        <p:spPr>
          <a:xfrm>
            <a:off x="5414983" y="2478088"/>
            <a:ext cx="1569997" cy="3694112"/>
          </a:xfrm>
          <a:prstGeom prst="rect">
            <a:avLst/>
          </a:prstGeom>
        </p:spPr>
      </p:pic>
    </p:spTree>
    <p:extLst>
      <p:ext uri="{BB962C8B-B14F-4D97-AF65-F5344CB8AC3E}">
        <p14:creationId xmlns:p14="http://schemas.microsoft.com/office/powerpoint/2010/main" val="9968838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305C943-21A2-4B30-9B38-ECAF6EF2CC86}"/>
              </a:ext>
            </a:extLst>
          </p:cNvPr>
          <p:cNvSpPr>
            <a:spLocks noGrp="1"/>
          </p:cNvSpPr>
          <p:nvPr>
            <p:ph type="title"/>
          </p:nvPr>
        </p:nvSpPr>
        <p:spPr>
          <a:xfrm>
            <a:off x="621792" y="1161288"/>
            <a:ext cx="3602736" cy="4526280"/>
          </a:xfrm>
        </p:spPr>
        <p:txBody>
          <a:bodyPr>
            <a:normAutofit/>
          </a:bodyPr>
          <a:lstStyle/>
          <a:p>
            <a:r>
              <a:rPr lang="en-US" i="0">
                <a:effectLst/>
              </a:rPr>
              <a:t>The Brothers Grimm and Black Pedagogy</a:t>
            </a:r>
            <a:r>
              <a:rPr lang="en-US" dirty="0"/>
              <a:t> </a:t>
            </a:r>
            <a:br>
              <a:rPr lang="en-US" dirty="0"/>
            </a:br>
            <a:endParaRPr lang="en-US" dirty="0"/>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8DADC16-6C36-4B55-B1E7-C041985CDDFA}"/>
              </a:ext>
            </a:extLst>
          </p:cNvPr>
          <p:cNvSpPr>
            <a:spLocks noGrp="1"/>
          </p:cNvSpPr>
          <p:nvPr>
            <p:ph idx="1"/>
          </p:nvPr>
        </p:nvSpPr>
        <p:spPr>
          <a:xfrm>
            <a:off x="5434149" y="932688"/>
            <a:ext cx="5916603" cy="4992624"/>
          </a:xfrm>
        </p:spPr>
        <p:txBody>
          <a:bodyPr anchor="ctr">
            <a:normAutofit/>
          </a:bodyPr>
          <a:lstStyle/>
          <a:p>
            <a:r>
              <a:rPr lang="en-US" sz="2000" b="0">
                <a:effectLst/>
                <a:latin typeface="Times-Italic"/>
              </a:rPr>
              <a:t>In</a:t>
            </a:r>
            <a:r>
              <a:rPr lang="en-US" sz="2000" b="0" i="1">
                <a:effectLst/>
                <a:latin typeface="Times-Italic"/>
              </a:rPr>
              <a:t> </a:t>
            </a:r>
            <a:r>
              <a:rPr lang="en-US" sz="2000" b="1" i="1">
                <a:effectLst/>
                <a:latin typeface="Times-Italic"/>
              </a:rPr>
              <a:t>Kinder-und Hausmärchen </a:t>
            </a:r>
            <a:r>
              <a:rPr lang="en-US" sz="2000" b="1" i="0">
                <a:effectLst/>
                <a:latin typeface="Times-Roman"/>
              </a:rPr>
              <a:t>(Children’s and Household Tales) </a:t>
            </a:r>
            <a:r>
              <a:rPr lang="en-US" sz="2000" b="0" i="0">
                <a:effectLst/>
                <a:latin typeface="Times-Roman"/>
              </a:rPr>
              <a:t>in 1812</a:t>
            </a:r>
            <a:r>
              <a:rPr lang="en-US" sz="2000"/>
              <a:t> </a:t>
            </a:r>
            <a:r>
              <a:rPr lang="en-US" sz="2000" b="0" i="0">
                <a:effectLst/>
                <a:latin typeface="Times-Roman"/>
              </a:rPr>
              <a:t>the Brothers Grimm</a:t>
            </a:r>
          </a:p>
          <a:p>
            <a:pPr lvl="1"/>
            <a:r>
              <a:rPr lang="en-US" sz="2000" b="0" i="0">
                <a:effectLst/>
                <a:latin typeface="Times-Roman"/>
              </a:rPr>
              <a:t>hoped to lead the reader to an ideological and emotional identification with an idea of </a:t>
            </a:r>
            <a:r>
              <a:rPr lang="en-US" sz="2000" b="1" i="0">
                <a:effectLst/>
                <a:latin typeface="Times-Roman"/>
              </a:rPr>
              <a:t>a past Germany </a:t>
            </a:r>
          </a:p>
          <a:p>
            <a:pPr lvl="1"/>
            <a:r>
              <a:rPr lang="en-US" sz="2000" b="0" i="0">
                <a:effectLst/>
                <a:latin typeface="Times-Roman"/>
              </a:rPr>
              <a:t>through the production—and reproduction—of </a:t>
            </a:r>
            <a:r>
              <a:rPr lang="en-US" sz="2000" b="1" i="0">
                <a:effectLst/>
                <a:latin typeface="Times-Roman"/>
              </a:rPr>
              <a:t>the ancient German </a:t>
            </a:r>
            <a:r>
              <a:rPr lang="en-US" sz="2000" b="1" i="1">
                <a:effectLst/>
                <a:latin typeface="Times-Italic"/>
              </a:rPr>
              <a:t>folklore.</a:t>
            </a:r>
          </a:p>
          <a:p>
            <a:r>
              <a:rPr lang="en-US" sz="2000" b="0" i="0">
                <a:effectLst/>
                <a:latin typeface="Times-Roman"/>
              </a:rPr>
              <a:t>The Brothers Grimm operated from the assumption that </a:t>
            </a:r>
            <a:r>
              <a:rPr lang="en-US" sz="2000" b="1" i="0">
                <a:effectLst/>
                <a:latin typeface="Times-Roman"/>
              </a:rPr>
              <a:t>the stories of </a:t>
            </a:r>
            <a:r>
              <a:rPr lang="en-US" sz="2000" b="1" i="1">
                <a:effectLst/>
                <a:latin typeface="Times-Italic"/>
              </a:rPr>
              <a:t>das Volk</a:t>
            </a:r>
            <a:r>
              <a:rPr lang="en-US" sz="2000" b="0" i="1">
                <a:effectLst/>
                <a:latin typeface="Times-Italic"/>
              </a:rPr>
              <a:t> </a:t>
            </a:r>
            <a:r>
              <a:rPr lang="en-US" sz="2000" b="0" i="0">
                <a:effectLst/>
                <a:latin typeface="Times-Roman"/>
              </a:rPr>
              <a:t>provided access to the 	real, the pure, and the truly German.</a:t>
            </a:r>
            <a:r>
              <a:rPr lang="en-US" sz="2000"/>
              <a:t> </a:t>
            </a:r>
            <a:br>
              <a:rPr lang="en-US" sz="2000"/>
            </a:br>
            <a:br>
              <a:rPr lang="en-US" sz="2000"/>
            </a:br>
            <a:br>
              <a:rPr lang="en-US" sz="2000"/>
            </a:br>
            <a:endParaRPr lang="en-US" sz="2000"/>
          </a:p>
        </p:txBody>
      </p:sp>
    </p:spTree>
    <p:extLst>
      <p:ext uri="{BB962C8B-B14F-4D97-AF65-F5344CB8AC3E}">
        <p14:creationId xmlns:p14="http://schemas.microsoft.com/office/powerpoint/2010/main" val="1821709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305C943-21A2-4B30-9B38-ECAF6EF2CC86}"/>
              </a:ext>
            </a:extLst>
          </p:cNvPr>
          <p:cNvSpPr>
            <a:spLocks noGrp="1"/>
          </p:cNvSpPr>
          <p:nvPr>
            <p:ph type="title"/>
          </p:nvPr>
        </p:nvSpPr>
        <p:spPr>
          <a:xfrm>
            <a:off x="621792" y="1161288"/>
            <a:ext cx="3602736" cy="4526280"/>
          </a:xfrm>
        </p:spPr>
        <p:txBody>
          <a:bodyPr>
            <a:normAutofit/>
          </a:bodyPr>
          <a:lstStyle/>
          <a:p>
            <a:r>
              <a:rPr lang="en-US" i="0" dirty="0">
                <a:effectLst/>
              </a:rPr>
              <a:t>The Brothers Grimm and Black Pedagogy</a:t>
            </a:r>
            <a:r>
              <a:rPr lang="en-US" dirty="0"/>
              <a:t> </a:t>
            </a:r>
            <a:br>
              <a:rPr lang="en-US" dirty="0"/>
            </a:br>
            <a:endParaRPr lang="en-US" dirty="0"/>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8DADC16-6C36-4B55-B1E7-C041985CDDFA}"/>
              </a:ext>
            </a:extLst>
          </p:cNvPr>
          <p:cNvSpPr>
            <a:spLocks noGrp="1"/>
          </p:cNvSpPr>
          <p:nvPr>
            <p:ph idx="1"/>
          </p:nvPr>
        </p:nvSpPr>
        <p:spPr>
          <a:xfrm>
            <a:off x="5434149" y="264160"/>
            <a:ext cx="6462576" cy="5661152"/>
          </a:xfrm>
        </p:spPr>
        <p:txBody>
          <a:bodyPr anchor="ctr">
            <a:normAutofit/>
          </a:bodyPr>
          <a:lstStyle/>
          <a:p>
            <a:r>
              <a:rPr lang="en-US" sz="1900" b="0" i="0" dirty="0">
                <a:effectLst/>
                <a:latin typeface="Times-Roman"/>
              </a:rPr>
              <a:t>In </a:t>
            </a:r>
            <a:r>
              <a:rPr lang="en-US" sz="1900" dirty="0">
                <a:latin typeface="Times-Roman"/>
              </a:rPr>
              <a:t>the Kingdom of Westphalia – the Brothers were seen as part of the illiterate </a:t>
            </a:r>
            <a:r>
              <a:rPr lang="en-US" sz="1900" i="1" dirty="0">
                <a:latin typeface="Times-Italic"/>
              </a:rPr>
              <a:t>Volk</a:t>
            </a:r>
            <a:r>
              <a:rPr lang="en-US" sz="1900" dirty="0"/>
              <a:t> </a:t>
            </a:r>
            <a:r>
              <a:rPr lang="en-US" sz="1900" dirty="0">
                <a:latin typeface="Times-Roman"/>
              </a:rPr>
              <a:t>due to their Hessian ethnicity;</a:t>
            </a:r>
          </a:p>
          <a:p>
            <a:r>
              <a:rPr lang="en-US" sz="1900" b="0" i="0" dirty="0">
                <a:effectLst/>
                <a:latin typeface="Times-Roman"/>
              </a:rPr>
              <a:t>In their willingness </a:t>
            </a:r>
            <a:r>
              <a:rPr lang="en-US" sz="1900" dirty="0">
                <a:latin typeface="Times-Roman"/>
              </a:rPr>
              <a:t>to create </a:t>
            </a:r>
            <a:r>
              <a:rPr lang="en-US" sz="1900" b="0" i="0" dirty="0">
                <a:effectLst/>
                <a:latin typeface="Times-Roman"/>
              </a:rPr>
              <a:t>a tradition of folk wisdom</a:t>
            </a:r>
            <a:r>
              <a:rPr lang="en-US" sz="1900" dirty="0"/>
              <a:t>  </a:t>
            </a:r>
            <a:r>
              <a:rPr lang="en-US" sz="1900" dirty="0">
                <a:latin typeface="Times-Roman"/>
              </a:rPr>
              <a:t>- the Brothers Grimm </a:t>
            </a:r>
            <a:r>
              <a:rPr lang="en-US" sz="1900" b="0" i="0" dirty="0">
                <a:effectLst/>
                <a:latin typeface="Times-Roman"/>
              </a:rPr>
              <a:t>collected stories from family</a:t>
            </a:r>
            <a:br>
              <a:rPr lang="en-US" sz="1900" b="0" i="0" dirty="0">
                <a:effectLst/>
                <a:latin typeface="Times-Roman"/>
              </a:rPr>
            </a:br>
            <a:r>
              <a:rPr lang="en-US" sz="1900" b="0" i="0" dirty="0">
                <a:effectLst/>
                <a:latin typeface="Times-Roman"/>
              </a:rPr>
              <a:t>friends</a:t>
            </a:r>
            <a:r>
              <a:rPr lang="en-US" sz="1900" dirty="0">
                <a:latin typeface="Times-Roman"/>
              </a:rPr>
              <a:t>, </a:t>
            </a:r>
            <a:r>
              <a:rPr lang="en-US" sz="1900" b="0" i="0" dirty="0">
                <a:effectLst/>
                <a:latin typeface="Times-Roman"/>
              </a:rPr>
              <a:t>read</a:t>
            </a:r>
            <a:r>
              <a:rPr lang="en-US" sz="1900" dirty="0">
                <a:latin typeface="Times-Roman"/>
              </a:rPr>
              <a:t> </a:t>
            </a:r>
            <a:r>
              <a:rPr lang="en-US" sz="1900" b="0" i="0" dirty="0">
                <a:effectLst/>
                <a:latin typeface="Times-Roman"/>
              </a:rPr>
              <a:t>previously published stories, and then</a:t>
            </a:r>
            <a:br>
              <a:rPr lang="en-US" sz="1900" b="0" i="0" dirty="0">
                <a:effectLst/>
                <a:latin typeface="Times-Roman"/>
              </a:rPr>
            </a:br>
            <a:r>
              <a:rPr lang="en-US" sz="1900" b="0" i="0" dirty="0">
                <a:effectLst/>
                <a:latin typeface="Times-Roman"/>
              </a:rPr>
              <a:t>presenting a construction of the oral tradition and an image of </a:t>
            </a:r>
            <a:r>
              <a:rPr lang="en-US" sz="1900" b="0" i="1" dirty="0">
                <a:effectLst/>
                <a:latin typeface="Times-Italic"/>
              </a:rPr>
              <a:t>das Volk </a:t>
            </a:r>
            <a:r>
              <a:rPr lang="en-US" sz="1900" b="0" i="0" dirty="0">
                <a:effectLst/>
                <a:latin typeface="Times-Roman"/>
              </a:rPr>
              <a:t>as </a:t>
            </a:r>
            <a:r>
              <a:rPr lang="en-US" sz="1900" b="1" i="0" dirty="0">
                <a:effectLst/>
                <a:latin typeface="Times-Roman"/>
              </a:rPr>
              <a:t>if it were collected from the peasants themselves</a:t>
            </a:r>
            <a:r>
              <a:rPr lang="en-US" sz="1900" b="1" dirty="0"/>
              <a:t> </a:t>
            </a:r>
            <a:br>
              <a:rPr lang="en-US" sz="1900" dirty="0"/>
            </a:br>
            <a:br>
              <a:rPr lang="en-US" sz="1900" dirty="0"/>
            </a:br>
            <a:r>
              <a:rPr lang="en-US" sz="1800" b="0" i="0" dirty="0">
                <a:solidFill>
                  <a:srgbClr val="242021"/>
                </a:solidFill>
                <a:effectLst/>
                <a:latin typeface="Times-Roman"/>
              </a:rPr>
              <a:t>the Hessian </a:t>
            </a:r>
            <a:r>
              <a:rPr lang="en-US" sz="1800" b="0" i="1" dirty="0">
                <a:solidFill>
                  <a:srgbClr val="242021"/>
                </a:solidFill>
                <a:effectLst/>
                <a:latin typeface="Times-Italic"/>
              </a:rPr>
              <a:t>Volk </a:t>
            </a:r>
            <a:r>
              <a:rPr lang="en-US" sz="1800" b="0" i="0" dirty="0">
                <a:solidFill>
                  <a:srgbClr val="242021"/>
                </a:solidFill>
                <a:effectLst/>
                <a:latin typeface="Times-Roman"/>
              </a:rPr>
              <a:t>as they were constructed by the Brothers</a:t>
            </a:r>
            <a:br>
              <a:rPr lang="en-US" sz="1800" b="0" i="0" dirty="0">
                <a:solidFill>
                  <a:srgbClr val="242021"/>
                </a:solidFill>
                <a:effectLst/>
                <a:latin typeface="Times-Roman"/>
              </a:rPr>
            </a:br>
            <a:r>
              <a:rPr lang="en-US" sz="1800" b="0" i="0" dirty="0">
                <a:solidFill>
                  <a:srgbClr val="242021"/>
                </a:solidFill>
                <a:effectLst/>
                <a:latin typeface="Times-Roman"/>
              </a:rPr>
              <a:t>Grimm in </a:t>
            </a:r>
            <a:r>
              <a:rPr lang="en-US" sz="1800" b="0" i="1" dirty="0">
                <a:solidFill>
                  <a:srgbClr val="242021"/>
                </a:solidFill>
                <a:effectLst/>
                <a:latin typeface="Times-Italic"/>
              </a:rPr>
              <a:t>Children’s and Household Tales</a:t>
            </a:r>
          </a:p>
          <a:p>
            <a:r>
              <a:rPr lang="en-US" sz="1800" b="0" i="0" dirty="0">
                <a:solidFill>
                  <a:srgbClr val="242021"/>
                </a:solidFill>
                <a:effectLst/>
                <a:latin typeface="Times-Roman"/>
              </a:rPr>
              <a:t>might be understood as </a:t>
            </a:r>
            <a:r>
              <a:rPr lang="en-US" sz="1800" b="1" i="0" dirty="0">
                <a:solidFill>
                  <a:srgbClr val="242021"/>
                </a:solidFill>
                <a:effectLst/>
                <a:latin typeface="Times-Roman"/>
              </a:rPr>
              <a:t>repositories of the Germanic tradition</a:t>
            </a:r>
            <a:r>
              <a:rPr lang="en-US" sz="1400" b="1" dirty="0"/>
              <a:t> </a:t>
            </a:r>
          </a:p>
          <a:p>
            <a:r>
              <a:rPr lang="en-US" sz="1800" b="1" i="0" dirty="0">
                <a:solidFill>
                  <a:srgbClr val="FF0000"/>
                </a:solidFill>
                <a:effectLst/>
                <a:latin typeface="Times-Roman"/>
              </a:rPr>
              <a:t>Ideological indoctrination of the child through fairytales </a:t>
            </a:r>
            <a:endParaRPr lang="en-US" sz="1900" b="1" dirty="0">
              <a:solidFill>
                <a:srgbClr val="FF0000"/>
              </a:solidFill>
            </a:endParaRPr>
          </a:p>
        </p:txBody>
      </p:sp>
    </p:spTree>
    <p:extLst>
      <p:ext uri="{BB962C8B-B14F-4D97-AF65-F5344CB8AC3E}">
        <p14:creationId xmlns:p14="http://schemas.microsoft.com/office/powerpoint/2010/main" val="4071292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6D64975-E0FD-44CA-A1DE-431BB12B26DC}"/>
              </a:ext>
            </a:extLst>
          </p:cNvPr>
          <p:cNvSpPr>
            <a:spLocks noGrp="1"/>
          </p:cNvSpPr>
          <p:nvPr>
            <p:ph type="title"/>
          </p:nvPr>
        </p:nvSpPr>
        <p:spPr>
          <a:xfrm>
            <a:off x="621792" y="1161288"/>
            <a:ext cx="3602736" cy="4526280"/>
          </a:xfrm>
        </p:spPr>
        <p:txBody>
          <a:bodyPr>
            <a:normAutofit/>
          </a:bodyPr>
          <a:lstStyle/>
          <a:p>
            <a:r>
              <a:rPr lang="en-US" i="0" dirty="0">
                <a:effectLst/>
              </a:rPr>
              <a:t>The Brothers Grimm and Black Pedagogy</a:t>
            </a:r>
            <a:r>
              <a:rPr lang="en-US" dirty="0"/>
              <a:t> </a:t>
            </a:r>
            <a:br>
              <a:rPr lang="en-US" dirty="0"/>
            </a:br>
            <a:endParaRPr lang="en-US" dirty="0"/>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F954447-13CB-4BE9-8CED-AFA0123769BC}"/>
              </a:ext>
            </a:extLst>
          </p:cNvPr>
          <p:cNvSpPr>
            <a:spLocks noGrp="1"/>
          </p:cNvSpPr>
          <p:nvPr>
            <p:ph idx="1"/>
          </p:nvPr>
        </p:nvSpPr>
        <p:spPr>
          <a:xfrm>
            <a:off x="5434149" y="932688"/>
            <a:ext cx="5916603" cy="4992624"/>
          </a:xfrm>
        </p:spPr>
        <p:txBody>
          <a:bodyPr anchor="ctr">
            <a:normAutofit/>
          </a:bodyPr>
          <a:lstStyle/>
          <a:p>
            <a:r>
              <a:rPr lang="en-US" sz="2000" b="0" i="0" dirty="0">
                <a:effectLst/>
                <a:latin typeface="Times-Roman"/>
              </a:rPr>
              <a:t>Child-rearing pedagogies bent on the </a:t>
            </a:r>
            <a:r>
              <a:rPr lang="en-US" sz="2000" b="1" i="0" dirty="0">
                <a:solidFill>
                  <a:srgbClr val="FF0000"/>
                </a:solidFill>
                <a:effectLst/>
                <a:latin typeface="Times-Roman"/>
              </a:rPr>
              <a:t>domination and subjugation of the child =</a:t>
            </a:r>
          </a:p>
          <a:p>
            <a:pPr marL="0" indent="0">
              <a:buNone/>
            </a:pPr>
            <a:r>
              <a:rPr lang="en-US" sz="2000" b="0" i="0" dirty="0">
                <a:effectLst/>
                <a:latin typeface="Times-Roman"/>
              </a:rPr>
              <a:t> direct appropriation of the Judeo-Christian child-rearing model as</a:t>
            </a:r>
            <a:br>
              <a:rPr lang="en-US" sz="2000" b="0" i="0" dirty="0">
                <a:effectLst/>
                <a:latin typeface="Times-Roman"/>
              </a:rPr>
            </a:br>
            <a:r>
              <a:rPr lang="en-US" sz="2000" b="0" i="0" dirty="0">
                <a:effectLst/>
                <a:latin typeface="Times-Roman"/>
              </a:rPr>
              <a:t>it was understood and adapted from the Bible, especially the Old Testament.</a:t>
            </a:r>
          </a:p>
          <a:p>
            <a:pPr marL="0" indent="0">
              <a:buNone/>
            </a:pPr>
            <a:br>
              <a:rPr lang="en-US" sz="2000" b="0" i="0" dirty="0">
                <a:effectLst/>
                <a:latin typeface="Times-Roman"/>
              </a:rPr>
            </a:br>
            <a:r>
              <a:rPr lang="en-US" sz="2000" b="0" i="0" dirty="0">
                <a:effectLst/>
                <a:latin typeface="Times-Roman"/>
              </a:rPr>
              <a:t>For the Brothers Grimm this tradition, like the Puritans in America, drew on the Protestant Christianity of Calvinism,</a:t>
            </a:r>
            <a:br>
              <a:rPr lang="en-US" sz="2000" b="0" i="0" dirty="0">
                <a:effectLst/>
                <a:latin typeface="Times-Roman"/>
              </a:rPr>
            </a:br>
            <a:r>
              <a:rPr lang="en-US" sz="2000" b="0" i="0" dirty="0">
                <a:effectLst/>
                <a:latin typeface="Times-Roman"/>
              </a:rPr>
              <a:t>a theology defined by </a:t>
            </a:r>
            <a:r>
              <a:rPr lang="en-US" sz="2000" b="1" i="0" dirty="0">
                <a:effectLst/>
                <a:latin typeface="Times-Roman"/>
              </a:rPr>
              <a:t>the doctrine of “original sin”</a:t>
            </a:r>
            <a:br>
              <a:rPr lang="en-US" sz="2000" dirty="0"/>
            </a:br>
            <a:endParaRPr lang="en-US" sz="2000" dirty="0"/>
          </a:p>
        </p:txBody>
      </p:sp>
    </p:spTree>
    <p:extLst>
      <p:ext uri="{BB962C8B-B14F-4D97-AF65-F5344CB8AC3E}">
        <p14:creationId xmlns:p14="http://schemas.microsoft.com/office/powerpoint/2010/main" val="2181901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73127F3-DE95-40A0-8A94-DB6CBC19D015}"/>
              </a:ext>
            </a:extLst>
          </p:cNvPr>
          <p:cNvSpPr>
            <a:spLocks noGrp="1"/>
          </p:cNvSpPr>
          <p:nvPr>
            <p:ph type="title"/>
          </p:nvPr>
        </p:nvSpPr>
        <p:spPr>
          <a:xfrm>
            <a:off x="621792" y="1161288"/>
            <a:ext cx="3602736" cy="4526280"/>
          </a:xfrm>
        </p:spPr>
        <p:txBody>
          <a:bodyPr>
            <a:normAutofit/>
          </a:bodyPr>
          <a:lstStyle/>
          <a:p>
            <a:r>
              <a:rPr lang="en-US" i="0" dirty="0">
                <a:effectLst/>
              </a:rPr>
              <a:t>The Brothers Grimm and Black Pedagogy</a:t>
            </a:r>
            <a:endParaRPr lang="en-US" dirty="0"/>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AD65AD4-0D3C-4807-A8CD-447A82FE8F95}"/>
              </a:ext>
            </a:extLst>
          </p:cNvPr>
          <p:cNvSpPr>
            <a:spLocks noGrp="1"/>
          </p:cNvSpPr>
          <p:nvPr>
            <p:ph idx="1"/>
          </p:nvPr>
        </p:nvSpPr>
        <p:spPr>
          <a:xfrm>
            <a:off x="5434149" y="932688"/>
            <a:ext cx="5916603" cy="4992624"/>
          </a:xfrm>
        </p:spPr>
        <p:txBody>
          <a:bodyPr anchor="ctr">
            <a:normAutofit/>
          </a:bodyPr>
          <a:lstStyle/>
          <a:p>
            <a:r>
              <a:rPr lang="en-US" sz="2000" b="0" i="0" dirty="0">
                <a:effectLst/>
                <a:latin typeface="Times-Roman"/>
              </a:rPr>
              <a:t>According to the Reform Calvinist perspective of the Brothers Grimm,</a:t>
            </a:r>
            <a:br>
              <a:rPr lang="en-US" sz="2000" b="0" i="0" dirty="0">
                <a:effectLst/>
                <a:latin typeface="Times-Roman"/>
              </a:rPr>
            </a:br>
            <a:r>
              <a:rPr lang="en-US" sz="2000" b="1" i="0" dirty="0">
                <a:solidFill>
                  <a:srgbClr val="FF0000"/>
                </a:solidFill>
                <a:effectLst/>
                <a:latin typeface="Times-Roman"/>
              </a:rPr>
              <a:t>cleanliness, orderliness, and above all, obedience </a:t>
            </a:r>
            <a:r>
              <a:rPr lang="en-US" sz="2000" b="0" i="0" dirty="0">
                <a:effectLst/>
                <a:latin typeface="Times-Roman"/>
              </a:rPr>
              <a:t>were traits that, when</a:t>
            </a:r>
            <a:br>
              <a:rPr lang="en-US" sz="2000" b="0" i="0" dirty="0">
                <a:effectLst/>
                <a:latin typeface="Times-Roman"/>
              </a:rPr>
            </a:br>
            <a:r>
              <a:rPr lang="en-US" sz="2000" b="0" i="0" dirty="0">
                <a:effectLst/>
                <a:latin typeface="Times-Roman"/>
              </a:rPr>
              <a:t>adhered to passionately, would have “</a:t>
            </a:r>
            <a:r>
              <a:rPr lang="en-US" sz="2000" b="1" i="0" dirty="0">
                <a:solidFill>
                  <a:srgbClr val="FF0000"/>
                </a:solidFill>
                <a:effectLst/>
                <a:latin typeface="Times-Roman"/>
              </a:rPr>
              <a:t>salvific</a:t>
            </a:r>
            <a:r>
              <a:rPr lang="en-US" sz="2000" b="0" i="0" dirty="0">
                <a:effectLst/>
                <a:latin typeface="Times-Roman"/>
              </a:rPr>
              <a:t>” results for the depraved child.</a:t>
            </a:r>
          </a:p>
          <a:p>
            <a:pPr marL="0" indent="0">
              <a:buNone/>
            </a:pPr>
            <a:br>
              <a:rPr lang="en-US" sz="2000" b="0" i="0" dirty="0">
                <a:effectLst/>
                <a:latin typeface="Times-Roman"/>
              </a:rPr>
            </a:br>
            <a:r>
              <a:rPr lang="en-US" sz="2000" b="0" i="0" dirty="0">
                <a:effectLst/>
                <a:latin typeface="Times-Roman"/>
              </a:rPr>
              <a:t>From the point of view of the dominant culture, the ideal child raised in this</a:t>
            </a:r>
            <a:br>
              <a:rPr lang="en-US" sz="2000" b="0" i="0" dirty="0">
                <a:effectLst/>
                <a:latin typeface="Times-Roman"/>
              </a:rPr>
            </a:br>
            <a:r>
              <a:rPr lang="en-US" sz="2000" b="0" i="0" dirty="0">
                <a:effectLst/>
                <a:latin typeface="Times-Roman"/>
              </a:rPr>
              <a:t>way is—or should be—</a:t>
            </a:r>
            <a:r>
              <a:rPr lang="en-US" sz="2000" b="1" i="0" dirty="0">
                <a:solidFill>
                  <a:srgbClr val="FF0000"/>
                </a:solidFill>
                <a:effectLst/>
                <a:latin typeface="Times-Roman"/>
              </a:rPr>
              <a:t>tractable, obedient</a:t>
            </a:r>
            <a:r>
              <a:rPr lang="en-US" sz="2000" b="0" i="0" dirty="0">
                <a:effectLst/>
                <a:latin typeface="Times-Roman"/>
              </a:rPr>
              <a:t>. These qualities lead to “success.”</a:t>
            </a:r>
            <a:r>
              <a:rPr lang="en-US" sz="2000" dirty="0"/>
              <a:t> </a:t>
            </a:r>
          </a:p>
        </p:txBody>
      </p:sp>
    </p:spTree>
    <p:extLst>
      <p:ext uri="{BB962C8B-B14F-4D97-AF65-F5344CB8AC3E}">
        <p14:creationId xmlns:p14="http://schemas.microsoft.com/office/powerpoint/2010/main" val="40381750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DF950FE-B79D-4992-8AC0-F7B79224F1AF}"/>
              </a:ext>
            </a:extLst>
          </p:cNvPr>
          <p:cNvSpPr>
            <a:spLocks noGrp="1"/>
          </p:cNvSpPr>
          <p:nvPr>
            <p:ph type="title"/>
          </p:nvPr>
        </p:nvSpPr>
        <p:spPr>
          <a:xfrm>
            <a:off x="621792" y="1161288"/>
            <a:ext cx="3602736" cy="4526280"/>
          </a:xfrm>
        </p:spPr>
        <p:txBody>
          <a:bodyPr>
            <a:normAutofit/>
          </a:bodyPr>
          <a:lstStyle/>
          <a:p>
            <a:r>
              <a:rPr lang="en-US" i="0" dirty="0">
                <a:effectLst/>
              </a:rPr>
              <a:t>The Brothers Grimm and Black Pedagogy</a:t>
            </a:r>
            <a:endParaRPr lang="en-US" dirty="0"/>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94BADED-D593-43E3-A8A2-FB9B2296DDFF}"/>
              </a:ext>
            </a:extLst>
          </p:cNvPr>
          <p:cNvSpPr>
            <a:spLocks noGrp="1"/>
          </p:cNvSpPr>
          <p:nvPr>
            <p:ph idx="1"/>
          </p:nvPr>
        </p:nvSpPr>
        <p:spPr>
          <a:xfrm>
            <a:off x="5434149" y="426720"/>
            <a:ext cx="6260011" cy="5498592"/>
          </a:xfrm>
        </p:spPr>
        <p:txBody>
          <a:bodyPr anchor="ctr">
            <a:normAutofit fontScale="92500" lnSpcReduction="20000"/>
          </a:bodyPr>
          <a:lstStyle/>
          <a:p>
            <a:endParaRPr lang="en-US" b="0" i="0" dirty="0">
              <a:effectLst/>
              <a:latin typeface="Times-Roman"/>
            </a:endParaRPr>
          </a:p>
          <a:p>
            <a:r>
              <a:rPr lang="en-US" b="0" i="0" dirty="0">
                <a:effectLst/>
                <a:latin typeface="Times-Roman"/>
              </a:rPr>
              <a:t>the </a:t>
            </a:r>
            <a:r>
              <a:rPr lang="en-US" b="1" i="0" dirty="0">
                <a:effectLst/>
                <a:latin typeface="Times-Roman"/>
              </a:rPr>
              <a:t>black pedagogy </a:t>
            </a:r>
            <a:r>
              <a:rPr lang="en-US" b="0" i="0" dirty="0">
                <a:effectLst/>
                <a:latin typeface="Times-Roman"/>
              </a:rPr>
              <a:t>in 18</a:t>
            </a:r>
            <a:r>
              <a:rPr lang="en-US" b="0" i="0" baseline="30000" dirty="0">
                <a:effectLst/>
                <a:latin typeface="Times-Roman"/>
              </a:rPr>
              <a:t>th</a:t>
            </a:r>
            <a:r>
              <a:rPr lang="en-US" b="0" i="0" dirty="0">
                <a:effectLst/>
                <a:latin typeface="Times-Roman"/>
              </a:rPr>
              <a:t>-19</a:t>
            </a:r>
            <a:r>
              <a:rPr lang="en-US" b="0" i="0" baseline="30000" dirty="0">
                <a:effectLst/>
                <a:latin typeface="Times-Roman"/>
              </a:rPr>
              <a:t>th</a:t>
            </a:r>
            <a:r>
              <a:rPr lang="en-US" b="0" i="0" dirty="0">
                <a:effectLst/>
                <a:latin typeface="Times-Roman"/>
              </a:rPr>
              <a:t> c. Germany offers a way of seeing how</a:t>
            </a:r>
          </a:p>
          <a:p>
            <a:r>
              <a:rPr lang="en-US" b="1" i="0" dirty="0">
                <a:solidFill>
                  <a:srgbClr val="FF0000"/>
                </a:solidFill>
                <a:effectLst/>
                <a:latin typeface="Times-Roman"/>
              </a:rPr>
              <a:t>violent child-rearing practices </a:t>
            </a:r>
            <a:r>
              <a:rPr lang="en-US" b="1" dirty="0">
                <a:solidFill>
                  <a:srgbClr val="FF0000"/>
                </a:solidFill>
                <a:latin typeface="Times-Roman"/>
              </a:rPr>
              <a:t>are directly related with the rise of 20</a:t>
            </a:r>
            <a:r>
              <a:rPr lang="en-US" b="1" baseline="30000" dirty="0">
                <a:solidFill>
                  <a:srgbClr val="FF0000"/>
                </a:solidFill>
                <a:latin typeface="Times-Roman"/>
              </a:rPr>
              <a:t>th</a:t>
            </a:r>
            <a:r>
              <a:rPr lang="en-US" b="1" dirty="0">
                <a:solidFill>
                  <a:srgbClr val="FF0000"/>
                </a:solidFill>
                <a:latin typeface="Times-Roman"/>
              </a:rPr>
              <a:t> c. fascism</a:t>
            </a:r>
          </a:p>
          <a:p>
            <a:r>
              <a:rPr lang="en-US" b="0" i="0" dirty="0">
                <a:effectLst/>
                <a:latin typeface="Times-Roman"/>
              </a:rPr>
              <a:t>The hierarchy of authority must never be questioned; therefore the child who</a:t>
            </a:r>
            <a:br>
              <a:rPr lang="en-US" b="0" i="0" dirty="0">
                <a:effectLst/>
                <a:latin typeface="Times-Roman"/>
              </a:rPr>
            </a:br>
            <a:r>
              <a:rPr lang="en-US" b="0" i="0" dirty="0">
                <a:effectLst/>
                <a:latin typeface="Times-Roman"/>
              </a:rPr>
              <a:t>wishes to avoid violence, shame, and suffering</a:t>
            </a:r>
          </a:p>
          <a:p>
            <a:r>
              <a:rPr lang="en-US" b="0" i="0" dirty="0">
                <a:effectLst/>
                <a:latin typeface="Times-Roman"/>
              </a:rPr>
              <a:t>learns early and often </a:t>
            </a:r>
            <a:r>
              <a:rPr lang="en-US" b="1" i="0" dirty="0">
                <a:effectLst/>
                <a:latin typeface="Times-Roman"/>
              </a:rPr>
              <a:t>not to question the dominant social order</a:t>
            </a:r>
            <a:r>
              <a:rPr lang="en-US" b="1" dirty="0"/>
              <a:t> </a:t>
            </a:r>
            <a:br>
              <a:rPr lang="en-US" sz="2000" dirty="0"/>
            </a:br>
            <a:endParaRPr lang="en-US" sz="2000" dirty="0">
              <a:latin typeface="Times-Roman"/>
            </a:endParaRPr>
          </a:p>
          <a:p>
            <a:pPr marL="0" indent="0">
              <a:buNone/>
            </a:pPr>
            <a:endParaRPr lang="en-US" sz="2000" dirty="0"/>
          </a:p>
        </p:txBody>
      </p:sp>
    </p:spTree>
    <p:extLst>
      <p:ext uri="{BB962C8B-B14F-4D97-AF65-F5344CB8AC3E}">
        <p14:creationId xmlns:p14="http://schemas.microsoft.com/office/powerpoint/2010/main" val="34977871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640B3DF-3C1C-49A7-8FA7-EE4A21CB0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2" name="Rectangle 31">
            <a:extLst>
              <a:ext uri="{FF2B5EF4-FFF2-40B4-BE49-F238E27FC236}">
                <a16:creationId xmlns:a16="http://schemas.microsoft.com/office/drawing/2014/main" id="{AFF79527-C7F1-4E06-8126-A8E8C5FEB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11F4BE1-91B8-494B-8A3E-D97AF6A7F1D2}"/>
              </a:ext>
            </a:extLst>
          </p:cNvPr>
          <p:cNvSpPr>
            <a:spLocks noGrp="1"/>
          </p:cNvSpPr>
          <p:nvPr>
            <p:ph type="title"/>
          </p:nvPr>
        </p:nvSpPr>
        <p:spPr>
          <a:xfrm>
            <a:off x="868680" y="1709928"/>
            <a:ext cx="3103427" cy="3520440"/>
          </a:xfrm>
        </p:spPr>
        <p:txBody>
          <a:bodyPr anchor="t">
            <a:normAutofit/>
          </a:bodyPr>
          <a:lstStyle/>
          <a:p>
            <a:r>
              <a:rPr lang="en-US" sz="3200" i="0">
                <a:effectLst/>
              </a:rPr>
              <a:t>The Brothers Grimm and Black Pedagogy</a:t>
            </a:r>
            <a:endParaRPr lang="en-US" sz="3200"/>
          </a:p>
        </p:txBody>
      </p:sp>
      <p:sp>
        <p:nvSpPr>
          <p:cNvPr id="34" name="Rectangle 33">
            <a:extLst>
              <a:ext uri="{FF2B5EF4-FFF2-40B4-BE49-F238E27FC236}">
                <a16:creationId xmlns:a16="http://schemas.microsoft.com/office/drawing/2014/main" id="{55986208-8A53-4E92-9197-6B57BCCB2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56D1714-580E-4EAF-A30B-1DF5820B4211}"/>
              </a:ext>
            </a:extLst>
          </p:cNvPr>
          <p:cNvSpPr>
            <a:spLocks noGrp="1"/>
          </p:cNvSpPr>
          <p:nvPr>
            <p:ph idx="1"/>
          </p:nvPr>
        </p:nvSpPr>
        <p:spPr>
          <a:xfrm>
            <a:off x="4522492" y="1076960"/>
            <a:ext cx="7263108" cy="5648960"/>
          </a:xfrm>
        </p:spPr>
        <p:txBody>
          <a:bodyPr>
            <a:noAutofit/>
          </a:bodyPr>
          <a:lstStyle/>
          <a:p>
            <a:pPr>
              <a:lnSpc>
                <a:spcPct val="100000"/>
              </a:lnSpc>
            </a:pPr>
            <a:r>
              <a:rPr lang="en-US" sz="2400" b="0" i="0" dirty="0">
                <a:effectLst/>
                <a:latin typeface="Times-Roman"/>
              </a:rPr>
              <a:t>“the first appearance of willfulness.”</a:t>
            </a:r>
            <a:r>
              <a:rPr lang="en-US" sz="2400" dirty="0"/>
              <a:t>   </a:t>
            </a:r>
            <a:r>
              <a:rPr lang="en-US" sz="2400" b="0" i="0" dirty="0">
                <a:effectLst/>
                <a:latin typeface="Times-Roman"/>
              </a:rPr>
              <a:t>Dr. </a:t>
            </a:r>
            <a:r>
              <a:rPr lang="en-US" sz="2400" b="0" i="0" dirty="0" err="1">
                <a:effectLst/>
                <a:latin typeface="Times-Roman"/>
              </a:rPr>
              <a:t>Schreber</a:t>
            </a:r>
            <a:r>
              <a:rPr lang="en-US" sz="2400" b="0" i="0" dirty="0">
                <a:effectLst/>
                <a:latin typeface="Times-Roman"/>
              </a:rPr>
              <a:t> advises that the adult</a:t>
            </a:r>
          </a:p>
          <a:p>
            <a:pPr>
              <a:lnSpc>
                <a:spcPct val="100000"/>
              </a:lnSpc>
            </a:pPr>
            <a:r>
              <a:rPr lang="en-US" sz="2400" b="0" i="0" dirty="0">
                <a:effectLst/>
                <a:latin typeface="Times-Roman"/>
              </a:rPr>
              <a:t>‘should no longer simply wait for it to pass…but should proceed in a somewhat more positive way: by quickly diverting its attention, by </a:t>
            </a:r>
            <a:r>
              <a:rPr lang="en-US" sz="2400" b="1" i="0" dirty="0">
                <a:effectLst/>
                <a:latin typeface="Times-Roman"/>
              </a:rPr>
              <a:t>stern words, threatening gestures, rapping on the bed</a:t>
            </a:r>
            <a:r>
              <a:rPr lang="en-US" sz="2400" b="0" i="0" dirty="0">
                <a:effectLst/>
                <a:latin typeface="Times-Roman"/>
              </a:rPr>
              <a:t>…or if none of this helps, by appropriately mild </a:t>
            </a:r>
            <a:r>
              <a:rPr lang="en-US" sz="2400" b="1" i="0" dirty="0">
                <a:effectLst/>
                <a:latin typeface="Times-Roman"/>
              </a:rPr>
              <a:t>corporal admonitions repeated persistently at brief intervals until the child quiets down or falls asleep</a:t>
            </a:r>
            <a:r>
              <a:rPr lang="en-US" sz="2400" b="0" i="0" dirty="0">
                <a:effectLst/>
                <a:latin typeface="Times-Roman"/>
              </a:rPr>
              <a:t>…. This procedure will be necessary only once or at most twice and then you will be master of the child forever. From </a:t>
            </a:r>
            <a:r>
              <a:rPr lang="en-US" sz="2400" b="1" i="0" dirty="0">
                <a:solidFill>
                  <a:srgbClr val="FF0000"/>
                </a:solidFill>
                <a:effectLst/>
                <a:latin typeface="Times-Roman"/>
              </a:rPr>
              <a:t>now on a glance, a word, a single threatening gesture will be sufficient to control the child</a:t>
            </a:r>
            <a:r>
              <a:rPr lang="en-US" sz="2400" b="1" dirty="0">
                <a:solidFill>
                  <a:srgbClr val="FF0000"/>
                </a:solidFill>
              </a:rPr>
              <a:t> </a:t>
            </a:r>
            <a:endParaRPr lang="en-US" sz="2400" b="1" i="0" dirty="0">
              <a:solidFill>
                <a:srgbClr val="FF0000"/>
              </a:solidFill>
              <a:effectLst/>
              <a:latin typeface="Times-Roman"/>
            </a:endParaRPr>
          </a:p>
        </p:txBody>
      </p:sp>
    </p:spTree>
    <p:extLst>
      <p:ext uri="{BB962C8B-B14F-4D97-AF65-F5344CB8AC3E}">
        <p14:creationId xmlns:p14="http://schemas.microsoft.com/office/powerpoint/2010/main" val="20084755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87556-8B98-4489-9846-019572EE30B3}"/>
              </a:ext>
            </a:extLst>
          </p:cNvPr>
          <p:cNvSpPr>
            <a:spLocks noGrp="1"/>
          </p:cNvSpPr>
          <p:nvPr>
            <p:ph type="title"/>
          </p:nvPr>
        </p:nvSpPr>
        <p:spPr/>
        <p:txBody>
          <a:bodyPr>
            <a:normAutofit fontScale="90000"/>
          </a:bodyPr>
          <a:lstStyle/>
          <a:p>
            <a:r>
              <a:rPr lang="en-US" sz="4400" b="0" i="0" dirty="0">
                <a:solidFill>
                  <a:srgbClr val="242021"/>
                </a:solidFill>
                <a:effectLst/>
              </a:rPr>
              <a:t>Hansel and Gretel</a:t>
            </a:r>
            <a:r>
              <a:rPr lang="en-US" sz="4400" dirty="0"/>
              <a:t> </a:t>
            </a:r>
            <a:br>
              <a:rPr lang="en-US" dirty="0"/>
            </a:br>
            <a:endParaRPr lang="en-US" dirty="0"/>
          </a:p>
        </p:txBody>
      </p:sp>
      <p:pic>
        <p:nvPicPr>
          <p:cNvPr id="5" name="Content Placeholder 4">
            <a:extLst>
              <a:ext uri="{FF2B5EF4-FFF2-40B4-BE49-F238E27FC236}">
                <a16:creationId xmlns:a16="http://schemas.microsoft.com/office/drawing/2014/main" id="{D8428AF9-EAA1-4148-842D-31E88B995A69}"/>
              </a:ext>
            </a:extLst>
          </p:cNvPr>
          <p:cNvPicPr>
            <a:picLocks noGrp="1" noChangeAspect="1"/>
          </p:cNvPicPr>
          <p:nvPr>
            <p:ph sz="half" idx="1"/>
          </p:nvPr>
        </p:nvPicPr>
        <p:blipFill>
          <a:blip r:embed="rId2"/>
          <a:stretch>
            <a:fillRect/>
          </a:stretch>
        </p:blipFill>
        <p:spPr>
          <a:xfrm>
            <a:off x="1721757" y="2478088"/>
            <a:ext cx="3725636" cy="3694112"/>
          </a:xfrm>
          <a:prstGeom prst="rect">
            <a:avLst/>
          </a:prstGeom>
        </p:spPr>
      </p:pic>
      <p:pic>
        <p:nvPicPr>
          <p:cNvPr id="6" name="Content Placeholder 5">
            <a:extLst>
              <a:ext uri="{FF2B5EF4-FFF2-40B4-BE49-F238E27FC236}">
                <a16:creationId xmlns:a16="http://schemas.microsoft.com/office/drawing/2014/main" id="{464BA22D-6A7B-4CF8-A51D-CE8DDD68D25A}"/>
              </a:ext>
            </a:extLst>
          </p:cNvPr>
          <p:cNvPicPr>
            <a:picLocks noGrp="1" noChangeAspect="1"/>
          </p:cNvPicPr>
          <p:nvPr>
            <p:ph sz="half" idx="2"/>
          </p:nvPr>
        </p:nvPicPr>
        <p:blipFill>
          <a:blip r:embed="rId3"/>
          <a:stretch>
            <a:fillRect/>
          </a:stretch>
        </p:blipFill>
        <p:spPr>
          <a:xfrm>
            <a:off x="6899860" y="2478088"/>
            <a:ext cx="3829468" cy="3694112"/>
          </a:xfrm>
          <a:prstGeom prst="rect">
            <a:avLst/>
          </a:prstGeom>
        </p:spPr>
      </p:pic>
    </p:spTree>
    <p:extLst>
      <p:ext uri="{BB962C8B-B14F-4D97-AF65-F5344CB8AC3E}">
        <p14:creationId xmlns:p14="http://schemas.microsoft.com/office/powerpoint/2010/main" val="16253752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C9FB8-EA45-4F67-B7BA-E251F1B97888}"/>
              </a:ext>
            </a:extLst>
          </p:cNvPr>
          <p:cNvSpPr>
            <a:spLocks noGrp="1"/>
          </p:cNvSpPr>
          <p:nvPr>
            <p:ph type="title"/>
          </p:nvPr>
        </p:nvSpPr>
        <p:spPr/>
        <p:txBody>
          <a:bodyPr>
            <a:normAutofit fontScale="90000"/>
          </a:bodyPr>
          <a:lstStyle/>
          <a:p>
            <a:r>
              <a:rPr lang="en-US" b="1" i="1" dirty="0">
                <a:solidFill>
                  <a:srgbClr val="000000"/>
                </a:solidFill>
                <a:effectLst/>
                <a:latin typeface="Arial" panose="020B0604020202020204" pitchFamily="34" charset="0"/>
              </a:rPr>
              <a:t>Little Red Riding Hood</a:t>
            </a:r>
            <a:r>
              <a:rPr lang="en-US" b="1" i="0" dirty="0">
                <a:solidFill>
                  <a:srgbClr val="000000"/>
                </a:solidFill>
                <a:effectLst/>
                <a:latin typeface="Arial" panose="020B0604020202020204" pitchFamily="34" charset="0"/>
              </a:rPr>
              <a:t>, 1810</a:t>
            </a:r>
            <a:br>
              <a:rPr lang="en-US" b="1" i="0" dirty="0">
                <a:solidFill>
                  <a:srgbClr val="000000"/>
                </a:solidFill>
                <a:effectLst/>
                <a:latin typeface="Arial" panose="020B0604020202020204" pitchFamily="34" charset="0"/>
              </a:rPr>
            </a:br>
            <a:endParaRPr lang="en-US" dirty="0"/>
          </a:p>
        </p:txBody>
      </p:sp>
      <p:pic>
        <p:nvPicPr>
          <p:cNvPr id="5" name="Content Placeholder 4">
            <a:extLst>
              <a:ext uri="{FF2B5EF4-FFF2-40B4-BE49-F238E27FC236}">
                <a16:creationId xmlns:a16="http://schemas.microsoft.com/office/drawing/2014/main" id="{BEC105A0-A926-4F9C-B780-A29C215D8C59}"/>
              </a:ext>
            </a:extLst>
          </p:cNvPr>
          <p:cNvPicPr>
            <a:picLocks noGrp="1" noChangeAspect="1"/>
          </p:cNvPicPr>
          <p:nvPr>
            <p:ph sz="half" idx="1"/>
          </p:nvPr>
        </p:nvPicPr>
        <p:blipFill>
          <a:blip r:embed="rId2"/>
          <a:stretch>
            <a:fillRect/>
          </a:stretch>
        </p:blipFill>
        <p:spPr>
          <a:xfrm>
            <a:off x="1116013" y="2936578"/>
            <a:ext cx="4937125" cy="2777132"/>
          </a:xfrm>
          <a:prstGeom prst="rect">
            <a:avLst/>
          </a:prstGeom>
        </p:spPr>
      </p:pic>
      <p:sp>
        <p:nvSpPr>
          <p:cNvPr id="4" name="Content Placeholder 3">
            <a:extLst>
              <a:ext uri="{FF2B5EF4-FFF2-40B4-BE49-F238E27FC236}">
                <a16:creationId xmlns:a16="http://schemas.microsoft.com/office/drawing/2014/main" id="{7EF970DF-55D5-4AC3-9C98-29362DC9D202}"/>
              </a:ext>
            </a:extLst>
          </p:cNvPr>
          <p:cNvSpPr>
            <a:spLocks noGrp="1"/>
          </p:cNvSpPr>
          <p:nvPr>
            <p:ph sz="half" idx="2"/>
          </p:nvPr>
        </p:nvSpPr>
        <p:spPr/>
        <p:txBody>
          <a:bodyPr>
            <a:normAutofit lnSpcReduction="10000"/>
          </a:bodyPr>
          <a:lstStyle/>
          <a:p>
            <a:r>
              <a:rPr lang="en-US" sz="1800" b="0" i="0" dirty="0">
                <a:solidFill>
                  <a:srgbClr val="242021"/>
                </a:solidFill>
                <a:effectLst/>
                <a:latin typeface="Times-Roman"/>
              </a:rPr>
              <a:t>Come, Little Red Cap, take this piece of cake and bottle of wine and bring them to your grandmother. She’s sick and weak, and this will strengthen her. Get an early start, before it becomes hot, and when you’re out in the</a:t>
            </a:r>
            <a:br>
              <a:rPr lang="en-US" sz="1800" b="0" i="0" dirty="0">
                <a:solidFill>
                  <a:srgbClr val="242021"/>
                </a:solidFill>
                <a:effectLst/>
                <a:latin typeface="Times-Roman"/>
              </a:rPr>
            </a:br>
            <a:r>
              <a:rPr lang="en-US" sz="1800" b="0" i="0" dirty="0">
                <a:solidFill>
                  <a:srgbClr val="242021"/>
                </a:solidFill>
                <a:effectLst/>
                <a:latin typeface="Times-Roman"/>
              </a:rPr>
              <a:t>woods, be nice and good and don’t stray from the path, otherwise you’ll fall and break the glass, and your grandmother will get nothing. And when you enter her room, don’t forget to say good morning, and don’t go peeping in all the corners.</a:t>
            </a:r>
            <a:r>
              <a:rPr lang="en-US" dirty="0"/>
              <a:t> </a:t>
            </a:r>
            <a:br>
              <a:rPr lang="en-US" dirty="0"/>
            </a:br>
            <a:endParaRPr lang="en-US" dirty="0"/>
          </a:p>
        </p:txBody>
      </p:sp>
    </p:spTree>
    <p:extLst>
      <p:ext uri="{BB962C8B-B14F-4D97-AF65-F5344CB8AC3E}">
        <p14:creationId xmlns:p14="http://schemas.microsoft.com/office/powerpoint/2010/main" val="22991420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4EE3D-05D8-434A-963F-50BF27BC632F}"/>
              </a:ext>
            </a:extLst>
          </p:cNvPr>
          <p:cNvSpPr>
            <a:spLocks noGrp="1"/>
          </p:cNvSpPr>
          <p:nvPr>
            <p:ph type="title"/>
          </p:nvPr>
        </p:nvSpPr>
        <p:spPr/>
        <p:txBody>
          <a:bodyPr/>
          <a:lstStyle/>
          <a:p>
            <a:r>
              <a:rPr lang="en-US" dirty="0"/>
              <a:t>‘New sociology of childhood’</a:t>
            </a:r>
          </a:p>
        </p:txBody>
      </p:sp>
      <p:sp>
        <p:nvSpPr>
          <p:cNvPr id="3" name="Content Placeholder 2">
            <a:extLst>
              <a:ext uri="{FF2B5EF4-FFF2-40B4-BE49-F238E27FC236}">
                <a16:creationId xmlns:a16="http://schemas.microsoft.com/office/drawing/2014/main" id="{CAD5ABFD-3EAA-4BC7-ADF6-9375D1FC0F9B}"/>
              </a:ext>
            </a:extLst>
          </p:cNvPr>
          <p:cNvSpPr>
            <a:spLocks noGrp="1"/>
          </p:cNvSpPr>
          <p:nvPr>
            <p:ph idx="1"/>
          </p:nvPr>
        </p:nvSpPr>
        <p:spPr/>
        <p:txBody>
          <a:bodyPr>
            <a:normAutofit/>
          </a:bodyPr>
          <a:lstStyle/>
          <a:p>
            <a:r>
              <a:rPr lang="en-US" dirty="0"/>
              <a:t>1980s- Philippe Aries: childhood ceased to be naturalized, and was recognized as a </a:t>
            </a:r>
            <a:r>
              <a:rPr lang="en-US" dirty="0">
                <a:solidFill>
                  <a:srgbClr val="FF0000"/>
                </a:solidFill>
              </a:rPr>
              <a:t>cultural phenomenon</a:t>
            </a:r>
          </a:p>
          <a:p>
            <a:pPr lvl="1"/>
            <a:r>
              <a:rPr lang="en-US" sz="2800" dirty="0">
                <a:solidFill>
                  <a:srgbClr val="FF0000"/>
                </a:solidFill>
              </a:rPr>
              <a:t>Role of psychology since 19thc:</a:t>
            </a:r>
          </a:p>
          <a:p>
            <a:pPr lvl="2"/>
            <a:r>
              <a:rPr lang="en-US" sz="2800" dirty="0">
                <a:solidFill>
                  <a:srgbClr val="FF0000"/>
                </a:solidFill>
              </a:rPr>
              <a:t>Pathologized children -&gt; </a:t>
            </a:r>
            <a:r>
              <a:rPr lang="en-US" sz="2800" dirty="0">
                <a:solidFill>
                  <a:schemeClr val="tx1">
                    <a:lumMod val="95000"/>
                    <a:lumOff val="5000"/>
                  </a:schemeClr>
                </a:solidFill>
              </a:rPr>
              <a:t>promoted notion of children’s incompetence and dependency -&gt; shaped childhood policy-making</a:t>
            </a:r>
          </a:p>
        </p:txBody>
      </p:sp>
    </p:spTree>
    <p:extLst>
      <p:ext uri="{BB962C8B-B14F-4D97-AF65-F5344CB8AC3E}">
        <p14:creationId xmlns:p14="http://schemas.microsoft.com/office/powerpoint/2010/main" val="1101696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4EE3D-05D8-434A-963F-50BF27BC632F}"/>
              </a:ext>
            </a:extLst>
          </p:cNvPr>
          <p:cNvSpPr>
            <a:spLocks noGrp="1"/>
          </p:cNvSpPr>
          <p:nvPr>
            <p:ph type="title"/>
          </p:nvPr>
        </p:nvSpPr>
        <p:spPr/>
        <p:txBody>
          <a:bodyPr/>
          <a:lstStyle/>
          <a:p>
            <a:r>
              <a:rPr lang="en-US" dirty="0"/>
              <a:t>‘New sociology of childhood’</a:t>
            </a:r>
          </a:p>
        </p:txBody>
      </p:sp>
      <p:sp>
        <p:nvSpPr>
          <p:cNvPr id="3" name="Content Placeholder 2">
            <a:extLst>
              <a:ext uri="{FF2B5EF4-FFF2-40B4-BE49-F238E27FC236}">
                <a16:creationId xmlns:a16="http://schemas.microsoft.com/office/drawing/2014/main" id="{CAD5ABFD-3EAA-4BC7-ADF6-9375D1FC0F9B}"/>
              </a:ext>
            </a:extLst>
          </p:cNvPr>
          <p:cNvSpPr>
            <a:spLocks noGrp="1"/>
          </p:cNvSpPr>
          <p:nvPr>
            <p:ph idx="1"/>
          </p:nvPr>
        </p:nvSpPr>
        <p:spPr>
          <a:xfrm>
            <a:off x="1115568" y="2478024"/>
            <a:ext cx="10168128" cy="4379976"/>
          </a:xfrm>
        </p:spPr>
        <p:txBody>
          <a:bodyPr>
            <a:normAutofit/>
          </a:bodyPr>
          <a:lstStyle/>
          <a:p>
            <a:pPr marL="914400" lvl="2" indent="0">
              <a:buNone/>
            </a:pPr>
            <a:endParaRPr lang="en-US" dirty="0">
              <a:solidFill>
                <a:srgbClr val="FF0000"/>
              </a:solidFill>
            </a:endParaRPr>
          </a:p>
          <a:p>
            <a:pPr lvl="2"/>
            <a:r>
              <a:rPr lang="en-US" sz="2400" dirty="0">
                <a:solidFill>
                  <a:srgbClr val="FF0000"/>
                </a:solidFill>
              </a:rPr>
              <a:t>By the time </a:t>
            </a:r>
            <a:r>
              <a:rPr lang="en-US" sz="2400" b="1" dirty="0">
                <a:solidFill>
                  <a:srgbClr val="FF0000"/>
                </a:solidFill>
              </a:rPr>
              <a:t>sociology</a:t>
            </a:r>
            <a:r>
              <a:rPr lang="en-US" sz="2400" dirty="0">
                <a:solidFill>
                  <a:srgbClr val="FF0000"/>
                </a:solidFill>
              </a:rPr>
              <a:t> entered academia, </a:t>
            </a:r>
            <a:r>
              <a:rPr lang="en-US" sz="2400" b="1" dirty="0">
                <a:solidFill>
                  <a:srgbClr val="FF0000"/>
                </a:solidFill>
              </a:rPr>
              <a:t>childhood had already been psychologized</a:t>
            </a:r>
          </a:p>
          <a:p>
            <a:pPr lvl="2"/>
            <a:r>
              <a:rPr lang="en-US" sz="2400" dirty="0">
                <a:solidFill>
                  <a:srgbClr val="FF0000"/>
                </a:solidFill>
              </a:rPr>
              <a:t>1980s-1990s: </a:t>
            </a:r>
            <a:r>
              <a:rPr lang="en-US" sz="2400" dirty="0">
                <a:solidFill>
                  <a:schemeClr val="tx1">
                    <a:lumMod val="95000"/>
                    <a:lumOff val="5000"/>
                  </a:schemeClr>
                </a:solidFill>
              </a:rPr>
              <a:t>‘new sociology of childhood</a:t>
            </a:r>
            <a:r>
              <a:rPr lang="en-US" sz="2400" dirty="0">
                <a:solidFill>
                  <a:srgbClr val="FF0000"/>
                </a:solidFill>
              </a:rPr>
              <a:t>’-&gt; emphasis on its inventiveness; challenged psychological approaches</a:t>
            </a:r>
          </a:p>
          <a:p>
            <a:pPr lvl="2"/>
            <a:r>
              <a:rPr lang="en-US" sz="2400" dirty="0">
                <a:solidFill>
                  <a:srgbClr val="FF0000"/>
                </a:solidFill>
              </a:rPr>
              <a:t>Alas, </a:t>
            </a:r>
            <a:r>
              <a:rPr lang="en-US" sz="2400" b="1" dirty="0">
                <a:solidFill>
                  <a:schemeClr val="tx1">
                    <a:lumMod val="95000"/>
                    <a:lumOff val="5000"/>
                  </a:schemeClr>
                </a:solidFill>
              </a:rPr>
              <a:t>hegemony of ‘pro-effects’ approach </a:t>
            </a:r>
            <a:r>
              <a:rPr lang="en-US" sz="2400" dirty="0">
                <a:solidFill>
                  <a:srgbClr val="FF0000"/>
                </a:solidFill>
              </a:rPr>
              <a:t>=&gt; </a:t>
            </a:r>
            <a:r>
              <a:rPr lang="en-US" sz="2400" dirty="0">
                <a:solidFill>
                  <a:schemeClr val="tx1">
                    <a:lumMod val="95000"/>
                    <a:lumOff val="5000"/>
                  </a:schemeClr>
                </a:solidFill>
              </a:rPr>
              <a:t>construction of children as </a:t>
            </a:r>
            <a:r>
              <a:rPr lang="en-US" sz="2400" b="1" dirty="0">
                <a:solidFill>
                  <a:schemeClr val="tx1">
                    <a:lumMod val="95000"/>
                    <a:lumOff val="5000"/>
                  </a:schemeClr>
                </a:solidFill>
              </a:rPr>
              <a:t>‘being at risk’,</a:t>
            </a:r>
          </a:p>
          <a:p>
            <a:pPr lvl="3"/>
            <a:r>
              <a:rPr lang="en-US" sz="2400" dirty="0">
                <a:solidFill>
                  <a:srgbClr val="FF0000"/>
                </a:solidFill>
              </a:rPr>
              <a:t>Especially of all things sexual….</a:t>
            </a:r>
          </a:p>
        </p:txBody>
      </p:sp>
    </p:spTree>
    <p:extLst>
      <p:ext uri="{BB962C8B-B14F-4D97-AF65-F5344CB8AC3E}">
        <p14:creationId xmlns:p14="http://schemas.microsoft.com/office/powerpoint/2010/main" val="1226629073"/>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3500</TotalTime>
  <Words>2383</Words>
  <Application>Microsoft Office PowerPoint</Application>
  <PresentationFormat>Widescreen</PresentationFormat>
  <Paragraphs>191</Paragraphs>
  <Slides>44</Slides>
  <Notes>0</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44</vt:i4>
      </vt:variant>
    </vt:vector>
  </HeadingPairs>
  <TitlesOfParts>
    <vt:vector size="56" baseType="lpstr">
      <vt:lpstr>Arial</vt:lpstr>
      <vt:lpstr>Avenir Next LT Pro</vt:lpstr>
      <vt:lpstr>Calibri</vt:lpstr>
      <vt:lpstr>Copernicus</vt:lpstr>
      <vt:lpstr>Google Sans</vt:lpstr>
      <vt:lpstr>open sans</vt:lpstr>
      <vt:lpstr>Roboto</vt:lpstr>
      <vt:lpstr>Rokkitt</vt:lpstr>
      <vt:lpstr>Symbol</vt:lpstr>
      <vt:lpstr>Times-Italic</vt:lpstr>
      <vt:lpstr>Times-Roman</vt:lpstr>
      <vt:lpstr>AccentBoxVTI</vt:lpstr>
      <vt:lpstr>The social construction of</vt:lpstr>
      <vt:lpstr>Children, sexuality, popular culture</vt:lpstr>
      <vt:lpstr>Moral panics about children</vt:lpstr>
      <vt:lpstr>Moral panics about children</vt:lpstr>
      <vt:lpstr>The public discourse: young people and the ‘porndemic’- the effects argument </vt:lpstr>
      <vt:lpstr>Moral panics about children</vt:lpstr>
      <vt:lpstr>Moral panics about children</vt:lpstr>
      <vt:lpstr>Moral panics about children</vt:lpstr>
      <vt:lpstr>Moral panics about children</vt:lpstr>
      <vt:lpstr>18th c. discourse of ‘sensationism</vt:lpstr>
      <vt:lpstr>18th c. discourse of ‘sensationism</vt:lpstr>
      <vt:lpstr>18th c. discourse of ‘sensationism</vt:lpstr>
      <vt:lpstr>19th c. ‘masturbation phobia’</vt:lpstr>
      <vt:lpstr>19th c. ‘masturbation phobia’</vt:lpstr>
      <vt:lpstr>19th c. self-pollution, self-abuse, or onanism</vt:lpstr>
      <vt:lpstr>The Four Pointed Urethral Ring, 1887 and The Electric Alarum for Treatment of Masturbation, 1887 </vt:lpstr>
      <vt:lpstr>The ‘social purity’ movement – turn of 20th c.</vt:lpstr>
      <vt:lpstr>The child in pre-modern times</vt:lpstr>
      <vt:lpstr>The child in pre-modern times</vt:lpstr>
      <vt:lpstr>The child in pre-modern times</vt:lpstr>
      <vt:lpstr>The child in pre-modern times</vt:lpstr>
      <vt:lpstr>The child in pre-modern times</vt:lpstr>
      <vt:lpstr>The child in pre-modern times</vt:lpstr>
      <vt:lpstr>PowerPoint Presentation</vt:lpstr>
      <vt:lpstr>PowerPoint Presentation</vt:lpstr>
      <vt:lpstr>Children and Victorian imperialism</vt:lpstr>
      <vt:lpstr>Children and Victorian imperialism</vt:lpstr>
      <vt:lpstr>Children and Victorian imperialism</vt:lpstr>
      <vt:lpstr>Children and Victorian imperialism</vt:lpstr>
      <vt:lpstr>Children and Victorian imperialism</vt:lpstr>
      <vt:lpstr>Victorian sensibilities</vt:lpstr>
      <vt:lpstr>Victorian sensibilities</vt:lpstr>
      <vt:lpstr>Victorian sensibilities- Alice Liddell</vt:lpstr>
      <vt:lpstr>Phallic imagery in Alice in Wonderland</vt:lpstr>
      <vt:lpstr>The Brothers Grimm and Black Pedagogy  </vt:lpstr>
      <vt:lpstr>The Brothers Grimm and Black Pedagogy  </vt:lpstr>
      <vt:lpstr>The Brothers Grimm and Black Pedagogy  </vt:lpstr>
      <vt:lpstr>The Brothers Grimm and Black Pedagogy</vt:lpstr>
      <vt:lpstr>The Brothers Grimm and Black Pedagogy</vt:lpstr>
      <vt:lpstr>The Brothers Grimm and Black Pedagogy</vt:lpstr>
      <vt:lpstr>Hansel and Gretel  </vt:lpstr>
      <vt:lpstr>Little Red Riding Hood, 1810 </vt:lpstr>
      <vt:lpstr>‘New sociology of childhood’</vt:lpstr>
      <vt:lpstr>‘New sociology of childhood’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social construction of</dc:title>
  <dc:creator>Liza Tsaliki</dc:creator>
  <cp:lastModifiedBy>Liza Tsaliki</cp:lastModifiedBy>
  <cp:revision>4</cp:revision>
  <dcterms:created xsi:type="dcterms:W3CDTF">2022-03-28T16:03:46Z</dcterms:created>
  <dcterms:modified xsi:type="dcterms:W3CDTF">2026-03-16T20:41:21Z</dcterms:modified>
</cp:coreProperties>
</file>