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64" r:id="rId11"/>
    <p:sldId id="265" r:id="rId12"/>
    <p:sldId id="266" r:id="rId13"/>
    <p:sldId id="270" r:id="rId14"/>
    <p:sldId id="271" r:id="rId15"/>
    <p:sldId id="26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C76010-3BF8-4810-A07F-88A069F207C7}" v="1" dt="2026-05-12T12:25:00.1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za Tsaliki" userId="66229fef-d0ce-4288-bb0d-8dacc6a64628" providerId="ADAL" clId="{DE4DCB02-929E-4770-8B1F-960F7384261C}"/>
    <pc:docChg chg="custSel modSld">
      <pc:chgData name="Liza Tsaliki" userId="66229fef-d0ce-4288-bb0d-8dacc6a64628" providerId="ADAL" clId="{DE4DCB02-929E-4770-8B1F-960F7384261C}" dt="2026-05-12T12:47:15.129" v="106" actId="207"/>
      <pc:docMkLst>
        <pc:docMk/>
      </pc:docMkLst>
      <pc:sldChg chg="modSp mod">
        <pc:chgData name="Liza Tsaliki" userId="66229fef-d0ce-4288-bb0d-8dacc6a64628" providerId="ADAL" clId="{DE4DCB02-929E-4770-8B1F-960F7384261C}" dt="2026-05-12T12:24:39.852" v="40" actId="20577"/>
        <pc:sldMkLst>
          <pc:docMk/>
          <pc:sldMk cId="2304475291" sldId="257"/>
        </pc:sldMkLst>
        <pc:spChg chg="mod">
          <ac:chgData name="Liza Tsaliki" userId="66229fef-d0ce-4288-bb0d-8dacc6a64628" providerId="ADAL" clId="{DE4DCB02-929E-4770-8B1F-960F7384261C}" dt="2026-05-12T12:24:39.852" v="40" actId="20577"/>
          <ac:spMkLst>
            <pc:docMk/>
            <pc:sldMk cId="2304475291" sldId="257"/>
            <ac:spMk id="3" creationId="{0DCB4CE0-0346-4727-A948-84AAD0DEE544}"/>
          </ac:spMkLst>
        </pc:spChg>
      </pc:sldChg>
      <pc:sldChg chg="modSp mod">
        <pc:chgData name="Liza Tsaliki" userId="66229fef-d0ce-4288-bb0d-8dacc6a64628" providerId="ADAL" clId="{DE4DCB02-929E-4770-8B1F-960F7384261C}" dt="2026-05-12T12:26:14.353" v="57" actId="113"/>
        <pc:sldMkLst>
          <pc:docMk/>
          <pc:sldMk cId="1627839574" sldId="258"/>
        </pc:sldMkLst>
        <pc:spChg chg="mod">
          <ac:chgData name="Liza Tsaliki" userId="66229fef-d0ce-4288-bb0d-8dacc6a64628" providerId="ADAL" clId="{DE4DCB02-929E-4770-8B1F-960F7384261C}" dt="2026-05-12T12:25:08.161" v="44" actId="207"/>
          <ac:spMkLst>
            <pc:docMk/>
            <pc:sldMk cId="1627839574" sldId="258"/>
            <ac:spMk id="2" creationId="{54D812F2-09B4-4ED4-87D2-D20C902B5C00}"/>
          </ac:spMkLst>
        </pc:spChg>
        <pc:spChg chg="mod">
          <ac:chgData name="Liza Tsaliki" userId="66229fef-d0ce-4288-bb0d-8dacc6a64628" providerId="ADAL" clId="{DE4DCB02-929E-4770-8B1F-960F7384261C}" dt="2026-05-12T12:26:14.353" v="57" actId="113"/>
          <ac:spMkLst>
            <pc:docMk/>
            <pc:sldMk cId="1627839574" sldId="258"/>
            <ac:spMk id="3" creationId="{4D555C3C-D3FE-4A3B-B210-B873D25BCD80}"/>
          </ac:spMkLst>
        </pc:spChg>
      </pc:sldChg>
      <pc:sldChg chg="modSp mod">
        <pc:chgData name="Liza Tsaliki" userId="66229fef-d0ce-4288-bb0d-8dacc6a64628" providerId="ADAL" clId="{DE4DCB02-929E-4770-8B1F-960F7384261C}" dt="2026-05-12T12:27:37.181" v="69" actId="13926"/>
        <pc:sldMkLst>
          <pc:docMk/>
          <pc:sldMk cId="2846915224" sldId="259"/>
        </pc:sldMkLst>
        <pc:spChg chg="mod">
          <ac:chgData name="Liza Tsaliki" userId="66229fef-d0ce-4288-bb0d-8dacc6a64628" providerId="ADAL" clId="{DE4DCB02-929E-4770-8B1F-960F7384261C}" dt="2026-05-12T12:27:37.181" v="69" actId="13926"/>
          <ac:spMkLst>
            <pc:docMk/>
            <pc:sldMk cId="2846915224" sldId="259"/>
            <ac:spMk id="3" creationId="{8D4BED4F-F3CD-4534-A778-D92E9A57BBA6}"/>
          </ac:spMkLst>
        </pc:spChg>
      </pc:sldChg>
      <pc:sldChg chg="modSp mod">
        <pc:chgData name="Liza Tsaliki" userId="66229fef-d0ce-4288-bb0d-8dacc6a64628" providerId="ADAL" clId="{DE4DCB02-929E-4770-8B1F-960F7384261C}" dt="2026-05-12T12:28:22.615" v="78" actId="207"/>
        <pc:sldMkLst>
          <pc:docMk/>
          <pc:sldMk cId="223282995" sldId="260"/>
        </pc:sldMkLst>
        <pc:spChg chg="mod">
          <ac:chgData name="Liza Tsaliki" userId="66229fef-d0ce-4288-bb0d-8dacc6a64628" providerId="ADAL" clId="{DE4DCB02-929E-4770-8B1F-960F7384261C}" dt="2026-05-12T12:28:22.615" v="78" actId="207"/>
          <ac:spMkLst>
            <pc:docMk/>
            <pc:sldMk cId="223282995" sldId="260"/>
            <ac:spMk id="3" creationId="{5BEF60C7-E606-4B4A-AF6A-AB98E3906DE9}"/>
          </ac:spMkLst>
        </pc:spChg>
      </pc:sldChg>
      <pc:sldChg chg="modSp mod">
        <pc:chgData name="Liza Tsaliki" userId="66229fef-d0ce-4288-bb0d-8dacc6a64628" providerId="ADAL" clId="{DE4DCB02-929E-4770-8B1F-960F7384261C}" dt="2026-05-12T12:29:15.430" v="82" actId="207"/>
        <pc:sldMkLst>
          <pc:docMk/>
          <pc:sldMk cId="3199231070" sldId="261"/>
        </pc:sldMkLst>
        <pc:spChg chg="mod">
          <ac:chgData name="Liza Tsaliki" userId="66229fef-d0ce-4288-bb0d-8dacc6a64628" providerId="ADAL" clId="{DE4DCB02-929E-4770-8B1F-960F7384261C}" dt="2026-05-12T12:29:15.430" v="82" actId="207"/>
          <ac:spMkLst>
            <pc:docMk/>
            <pc:sldMk cId="3199231070" sldId="261"/>
            <ac:spMk id="3" creationId="{C65EFF93-4C9C-4BF8-8985-DC85C2187CB7}"/>
          </ac:spMkLst>
        </pc:spChg>
      </pc:sldChg>
      <pc:sldChg chg="modSp mod">
        <pc:chgData name="Liza Tsaliki" userId="66229fef-d0ce-4288-bb0d-8dacc6a64628" providerId="ADAL" clId="{DE4DCB02-929E-4770-8B1F-960F7384261C}" dt="2026-05-12T12:29:57.721" v="85" actId="207"/>
        <pc:sldMkLst>
          <pc:docMk/>
          <pc:sldMk cId="3617584818" sldId="262"/>
        </pc:sldMkLst>
        <pc:spChg chg="mod">
          <ac:chgData name="Liza Tsaliki" userId="66229fef-d0ce-4288-bb0d-8dacc6a64628" providerId="ADAL" clId="{DE4DCB02-929E-4770-8B1F-960F7384261C}" dt="2026-05-12T12:29:57.721" v="85" actId="207"/>
          <ac:spMkLst>
            <pc:docMk/>
            <pc:sldMk cId="3617584818" sldId="262"/>
            <ac:spMk id="3" creationId="{B9AB57D7-79D5-4851-A6A7-0A70E8F557E9}"/>
          </ac:spMkLst>
        </pc:spChg>
      </pc:sldChg>
      <pc:sldChg chg="modSp mod">
        <pc:chgData name="Liza Tsaliki" userId="66229fef-d0ce-4288-bb0d-8dacc6a64628" providerId="ADAL" clId="{DE4DCB02-929E-4770-8B1F-960F7384261C}" dt="2026-05-12T12:45:07.755" v="89" actId="207"/>
        <pc:sldMkLst>
          <pc:docMk/>
          <pc:sldMk cId="2996328016" sldId="263"/>
        </pc:sldMkLst>
        <pc:spChg chg="mod">
          <ac:chgData name="Liza Tsaliki" userId="66229fef-d0ce-4288-bb0d-8dacc6a64628" providerId="ADAL" clId="{DE4DCB02-929E-4770-8B1F-960F7384261C}" dt="2026-05-12T12:45:07.755" v="89" actId="207"/>
          <ac:spMkLst>
            <pc:docMk/>
            <pc:sldMk cId="2996328016" sldId="263"/>
            <ac:spMk id="3" creationId="{9008D554-C0A8-4E4E-9E9A-4DE94505C110}"/>
          </ac:spMkLst>
        </pc:spChg>
      </pc:sldChg>
      <pc:sldChg chg="modSp mod">
        <pc:chgData name="Liza Tsaliki" userId="66229fef-d0ce-4288-bb0d-8dacc6a64628" providerId="ADAL" clId="{DE4DCB02-929E-4770-8B1F-960F7384261C}" dt="2026-05-12T12:46:26.625" v="99" actId="207"/>
        <pc:sldMkLst>
          <pc:docMk/>
          <pc:sldMk cId="3239679160" sldId="264"/>
        </pc:sldMkLst>
        <pc:spChg chg="mod">
          <ac:chgData name="Liza Tsaliki" userId="66229fef-d0ce-4288-bb0d-8dacc6a64628" providerId="ADAL" clId="{DE4DCB02-929E-4770-8B1F-960F7384261C}" dt="2026-05-12T12:46:26.625" v="99" actId="207"/>
          <ac:spMkLst>
            <pc:docMk/>
            <pc:sldMk cId="3239679160" sldId="264"/>
            <ac:spMk id="3" creationId="{9008D554-C0A8-4E4E-9E9A-4DE94505C110}"/>
          </ac:spMkLst>
        </pc:spChg>
      </pc:sldChg>
      <pc:sldChg chg="modSp mod">
        <pc:chgData name="Liza Tsaliki" userId="66229fef-d0ce-4288-bb0d-8dacc6a64628" providerId="ADAL" clId="{DE4DCB02-929E-4770-8B1F-960F7384261C}" dt="2026-05-12T12:46:52.807" v="103" actId="207"/>
        <pc:sldMkLst>
          <pc:docMk/>
          <pc:sldMk cId="3105393405" sldId="265"/>
        </pc:sldMkLst>
        <pc:spChg chg="mod">
          <ac:chgData name="Liza Tsaliki" userId="66229fef-d0ce-4288-bb0d-8dacc6a64628" providerId="ADAL" clId="{DE4DCB02-929E-4770-8B1F-960F7384261C}" dt="2026-05-12T12:46:52.807" v="103" actId="207"/>
          <ac:spMkLst>
            <pc:docMk/>
            <pc:sldMk cId="3105393405" sldId="265"/>
            <ac:spMk id="3" creationId="{A25EDB50-D91A-4A0B-9947-76896A5C1A9B}"/>
          </ac:spMkLst>
        </pc:spChg>
      </pc:sldChg>
      <pc:sldChg chg="modSp mod">
        <pc:chgData name="Liza Tsaliki" userId="66229fef-d0ce-4288-bb0d-8dacc6a64628" providerId="ADAL" clId="{DE4DCB02-929E-4770-8B1F-960F7384261C}" dt="2026-05-12T12:47:15.129" v="106" actId="207"/>
        <pc:sldMkLst>
          <pc:docMk/>
          <pc:sldMk cId="786333203" sldId="266"/>
        </pc:sldMkLst>
        <pc:spChg chg="mod">
          <ac:chgData name="Liza Tsaliki" userId="66229fef-d0ce-4288-bb0d-8dacc6a64628" providerId="ADAL" clId="{DE4DCB02-929E-4770-8B1F-960F7384261C}" dt="2026-05-12T12:47:15.129" v="106" actId="207"/>
          <ac:spMkLst>
            <pc:docMk/>
            <pc:sldMk cId="786333203" sldId="266"/>
            <ac:spMk id="3" creationId="{7D5EFA91-98EC-4B33-BF3A-48424B635BA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3891A0-33E3-4BDA-8758-16582EDAF9DE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201B3-5E75-4A4C-B0D2-80AA251EE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19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F1928A7C-8C81-455E-81CE-11CE7E49DAB5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1CD3C-151B-44F6-9A4E-EF978D287F5B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0A219CD-26A4-46DC-9D3E-59A80D24A86B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C85CA-3F3D-41DB-BDE3-4323012B0806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27D5-067C-40CE-A1AA-241A19F87F70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17252-C0DA-4741-9ECD-D04A75C85BBC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71CF4-9175-4A22-99D7-1224DB6CA4D2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2B828-0CC4-4AC5-BC2E-3CCB5BBBDE03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0A7DAC44-1D34-453E-A299-360057EB3068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D2CE4-89B4-4DA4-AF70-BB70F2CE2758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84849-4F7B-4DDB-AC16-0F82D3296E6F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72D6D07-EADB-4C33-B761-0C03EEE037FF}" type="datetime1">
              <a:rPr lang="en-US" smtClean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tomov.gr/2017/02/23/%CF%80%CE%BF%CF%8D-%CF%80%CE%AE%CE%B3%CE%B1%CE%BD-%CE%BF%CE%B9-%CE%B5%CE%BB%CE%BB%CE%B7%CE%BD%CE%AF%CE%B4%CE%B5%CF%82-%CF%86%CE%B5%CE%BC%CE%B9%CE%BD%CE%AF%CF%83%CF%84%CF%81%CE%B9%CE%B5%CF%82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F79913-691A-47A7-AB71-CEFBA5F051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1447067"/>
          </a:xfrm>
        </p:spPr>
        <p:txBody>
          <a:bodyPr/>
          <a:lstStyle/>
          <a:p>
            <a:r>
              <a:rPr lang="en-GB" sz="5400" dirty="0"/>
              <a:t>The  porn debate in </a:t>
            </a:r>
            <a:r>
              <a:rPr lang="en-GB" sz="5400" dirty="0" err="1"/>
              <a:t>greece</a:t>
            </a:r>
            <a:endParaRPr lang="en-US" sz="5400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7582B78C-FC3B-4C31-9083-17D42ED8A2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2100" y="4174436"/>
            <a:ext cx="9070848" cy="964828"/>
          </a:xfrm>
        </p:spPr>
        <p:txBody>
          <a:bodyPr>
            <a:normAutofit/>
          </a:bodyPr>
          <a:lstStyle/>
          <a:p>
            <a:r>
              <a:rPr lang="en-GB" sz="4000" dirty="0"/>
              <a:t>Porn studies seminar</a:t>
            </a:r>
            <a:endParaRPr lang="en-US" sz="4000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F069BC95-1187-4BE7-BD39-DD160C5F7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960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2271F53-885C-4441-9D2A-1F2FB0A51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63826"/>
            <a:ext cx="10058400" cy="530087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Overall context</a:t>
            </a:r>
            <a:endParaRPr lang="en-US" b="1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DCB4CE0-0346-4727-A948-84AAD0DEE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993913"/>
            <a:ext cx="10058400" cy="5221493"/>
          </a:xfrm>
        </p:spPr>
        <p:txBody>
          <a:bodyPr>
            <a:noAutofit/>
          </a:bodyPr>
          <a:lstStyle/>
          <a:p>
            <a:r>
              <a:rPr lang="en-US" sz="2800" dirty="0"/>
              <a:t>overabundance of research that accounts for either the (usually </a:t>
            </a:r>
            <a:r>
              <a:rPr lang="en-US" sz="2800" b="1" dirty="0"/>
              <a:t>negative) impact of pornographic content on children and teenagers</a:t>
            </a:r>
          </a:p>
          <a:p>
            <a:pPr lvl="1"/>
            <a:r>
              <a:rPr lang="en-US" sz="2800" dirty="0"/>
              <a:t>or for its </a:t>
            </a:r>
            <a:r>
              <a:rPr lang="en-US" sz="2800" b="1" dirty="0"/>
              <a:t>cultivation of sexist and misogynistic </a:t>
            </a:r>
            <a:r>
              <a:rPr lang="en-US" sz="2800" dirty="0"/>
              <a:t>stereotypes</a:t>
            </a:r>
          </a:p>
          <a:p>
            <a:r>
              <a:rPr lang="en-US" sz="2800" b="1" dirty="0"/>
              <a:t>contemporary public debate </a:t>
            </a:r>
            <a:r>
              <a:rPr lang="en-US" sz="2800" dirty="0"/>
              <a:t>= largely framed by notion of </a:t>
            </a:r>
            <a:r>
              <a:rPr lang="en-US" sz="2800" b="1" dirty="0">
                <a:solidFill>
                  <a:srgbClr val="FF0000"/>
                </a:solidFill>
              </a:rPr>
              <a:t>psychological effects </a:t>
            </a:r>
            <a:r>
              <a:rPr lang="en-US" sz="2800" dirty="0"/>
              <a:t>that follow consumption of porn, </a:t>
            </a:r>
            <a:r>
              <a:rPr lang="en-US" sz="2800" b="1" dirty="0">
                <a:solidFill>
                  <a:srgbClr val="FF0000"/>
                </a:solidFill>
              </a:rPr>
              <a:t>[‘addiction’ discourse /adoption of violent behavior</a:t>
            </a:r>
            <a:r>
              <a:rPr lang="en-US" sz="2800" dirty="0"/>
              <a:t>]</a:t>
            </a:r>
          </a:p>
          <a:p>
            <a:r>
              <a:rPr lang="en-US" sz="2800" dirty="0"/>
              <a:t>preoccupation with </a:t>
            </a:r>
            <a:r>
              <a:rPr lang="en-US" sz="2800" b="1" dirty="0"/>
              <a:t>violent </a:t>
            </a:r>
            <a:r>
              <a:rPr lang="en-US" sz="2800" b="1" dirty="0" err="1"/>
              <a:t>behaviour</a:t>
            </a:r>
            <a:r>
              <a:rPr lang="en-US" sz="2800" b="1" dirty="0"/>
              <a:t> </a:t>
            </a:r>
            <a:r>
              <a:rPr lang="en-US" sz="2800" dirty="0"/>
              <a:t>= common within </a:t>
            </a:r>
            <a:r>
              <a:rPr lang="en-US" sz="2800" b="1" dirty="0"/>
              <a:t>radical feminist agenda</a:t>
            </a:r>
            <a:r>
              <a:rPr lang="en-US" sz="2800" dirty="0"/>
              <a:t>, where pornography = </a:t>
            </a:r>
            <a:r>
              <a:rPr lang="en-US" sz="2800" b="1" dirty="0">
                <a:solidFill>
                  <a:srgbClr val="FF0000"/>
                </a:solidFill>
              </a:rPr>
              <a:t>objectification</a:t>
            </a:r>
            <a:r>
              <a:rPr lang="en-US" sz="2800" dirty="0"/>
              <a:t> </a:t>
            </a:r>
          </a:p>
          <a:p>
            <a:pPr lvl="1"/>
            <a:r>
              <a:rPr lang="en-US" sz="2800" dirty="0"/>
              <a:t>and </a:t>
            </a:r>
            <a:r>
              <a:rPr lang="en-US" sz="2800" b="1" dirty="0">
                <a:solidFill>
                  <a:srgbClr val="FF0000"/>
                </a:solidFill>
              </a:rPr>
              <a:t>unrealistic body images and standards </a:t>
            </a:r>
            <a:r>
              <a:rPr lang="en-US" sz="2800" dirty="0"/>
              <a:t>of sexual performance</a:t>
            </a: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600" dirty="0"/>
            </a:br>
            <a:endParaRPr lang="en-US" sz="2600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329FA589-F686-4227-A9DD-2DBB6426E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475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4D812F2-09B4-4ED4-87D2-D20C902B5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24070"/>
            <a:ext cx="10058400" cy="344556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In Greece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D555C3C-D3FE-4A3B-B210-B873D25BCD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768626"/>
            <a:ext cx="10058400" cy="5665304"/>
          </a:xfrm>
        </p:spPr>
        <p:txBody>
          <a:bodyPr>
            <a:noAutofit/>
          </a:bodyPr>
          <a:lstStyle/>
          <a:p>
            <a:pPr marL="182880" lvl="1">
              <a:lnSpc>
                <a:spcPct val="110000"/>
              </a:lnSpc>
              <a:spcBef>
                <a:spcPts val="900"/>
              </a:spcBef>
            </a:pPr>
            <a:endParaRPr lang="en-US" sz="2800" dirty="0"/>
          </a:p>
          <a:p>
            <a:pPr marL="182880" lvl="1">
              <a:lnSpc>
                <a:spcPct val="110000"/>
              </a:lnSpc>
              <a:spcBef>
                <a:spcPts val="900"/>
              </a:spcBef>
            </a:pPr>
            <a:r>
              <a:rPr lang="en-US" sz="2800" dirty="0"/>
              <a:t>= study of pornography underdeveloped and dominated by </a:t>
            </a:r>
            <a:r>
              <a:rPr lang="en-US" sz="2800" b="1" dirty="0"/>
              <a:t>hegemonic pro-effects </a:t>
            </a:r>
            <a:r>
              <a:rPr lang="en-US" sz="2800" dirty="0"/>
              <a:t>approach regarding its impact on </a:t>
            </a:r>
            <a:r>
              <a:rPr lang="en-US" sz="2800" b="1" dirty="0"/>
              <a:t>children’s</a:t>
            </a:r>
            <a:r>
              <a:rPr lang="en-US" sz="2800" dirty="0"/>
              <a:t> and </a:t>
            </a:r>
            <a:r>
              <a:rPr lang="en-US" sz="2800" b="1" dirty="0"/>
              <a:t>adolescents</a:t>
            </a:r>
            <a:r>
              <a:rPr lang="en-US" sz="2800" dirty="0"/>
              <a:t>’ wellbeing</a:t>
            </a:r>
            <a:br>
              <a:rPr lang="en-US" sz="2800" dirty="0"/>
            </a:br>
            <a:endParaRPr lang="en-US" sz="2800" dirty="0"/>
          </a:p>
          <a:p>
            <a:pPr marL="182880" lvl="1">
              <a:lnSpc>
                <a:spcPct val="110000"/>
              </a:lnSpc>
              <a:spcBef>
                <a:spcPts val="900"/>
              </a:spcBef>
            </a:pPr>
            <a:r>
              <a:rPr lang="en-US" sz="2800" b="1" dirty="0"/>
              <a:t>Contrary research </a:t>
            </a:r>
            <a:r>
              <a:rPr lang="en-US" sz="2800" dirty="0"/>
              <a:t>has shown that social, policy and academic </a:t>
            </a:r>
            <a:r>
              <a:rPr lang="en-US" sz="2800" b="1" dirty="0">
                <a:solidFill>
                  <a:srgbClr val="FF0000"/>
                </a:solidFill>
              </a:rPr>
              <a:t>concerns regarding the ‘devastating’ impact </a:t>
            </a:r>
            <a:r>
              <a:rPr lang="en-US" sz="2800" dirty="0"/>
              <a:t>of pornographic content on youngsters = </a:t>
            </a:r>
            <a:r>
              <a:rPr lang="en-US" sz="2800" b="1" dirty="0">
                <a:solidFill>
                  <a:srgbClr val="FF0000"/>
                </a:solidFill>
              </a:rPr>
              <a:t>seriously overstated </a:t>
            </a:r>
            <a:r>
              <a:rPr lang="en-US" sz="2800" dirty="0"/>
              <a:t>=&gt;a </a:t>
            </a:r>
            <a:r>
              <a:rPr lang="en-US" sz="2800" b="1" dirty="0"/>
              <a:t>media alarmist and sensationalist culture </a:t>
            </a:r>
            <a:r>
              <a:rPr lang="en-US" sz="2800" dirty="0"/>
              <a:t>and</a:t>
            </a:r>
          </a:p>
          <a:p>
            <a:pPr marL="182880" lvl="1">
              <a:lnSpc>
                <a:spcPct val="110000"/>
              </a:lnSpc>
              <a:spcBef>
                <a:spcPts val="900"/>
              </a:spcBef>
            </a:pPr>
            <a:r>
              <a:rPr lang="en-US" sz="2800" dirty="0"/>
              <a:t>largely </a:t>
            </a:r>
            <a:r>
              <a:rPr lang="en-US" sz="2800" b="1" dirty="0" err="1"/>
              <a:t>Νorth</a:t>
            </a:r>
            <a:r>
              <a:rPr lang="en-US" sz="2800" b="1" dirty="0"/>
              <a:t> American conceptions and political divisions </a:t>
            </a:r>
            <a:r>
              <a:rPr lang="en-US" sz="2800" dirty="0"/>
              <a:t>(which take a more conservative view to legal action and social policy)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DBAF537B-EA05-42E2-9171-7120FE267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839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00B867C-2E4C-44A8-B74C-923DF57A7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50574"/>
            <a:ext cx="10058400" cy="477078"/>
          </a:xfrm>
        </p:spPr>
        <p:txBody>
          <a:bodyPr>
            <a:noAutofit/>
          </a:bodyPr>
          <a:lstStyle/>
          <a:p>
            <a:r>
              <a:rPr lang="en-GB" sz="4000" b="1" dirty="0"/>
              <a:t>Overall context</a:t>
            </a:r>
            <a:endParaRPr lang="en-US" sz="400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D4BED4F-F3CD-4534-A778-D92E9A57B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096" y="1046922"/>
            <a:ext cx="11131826" cy="5360504"/>
          </a:xfrm>
        </p:spPr>
        <p:txBody>
          <a:bodyPr>
            <a:noAutofit/>
          </a:bodyPr>
          <a:lstStyle/>
          <a:p>
            <a:r>
              <a:rPr lang="en-US" sz="2800" dirty="0"/>
              <a:t>within the </a:t>
            </a:r>
            <a:r>
              <a:rPr lang="en-US" sz="2800" b="1" dirty="0">
                <a:solidFill>
                  <a:srgbClr val="FF0000"/>
                </a:solidFill>
              </a:rPr>
              <a:t>EU Kids Online II project </a:t>
            </a:r>
            <a:r>
              <a:rPr lang="en-US" sz="2800" dirty="0"/>
              <a:t>-&gt; </a:t>
            </a:r>
            <a:r>
              <a:rPr lang="en-US" sz="2800" b="1" dirty="0"/>
              <a:t>media coverage </a:t>
            </a:r>
            <a:r>
              <a:rPr lang="en-US" sz="2800" dirty="0"/>
              <a:t>focuses public attention </a:t>
            </a:r>
            <a:r>
              <a:rPr lang="en-US" sz="2800" b="1" dirty="0">
                <a:solidFill>
                  <a:srgbClr val="FF0000"/>
                </a:solidFill>
                <a:highlight>
                  <a:srgbClr val="FFFF00"/>
                </a:highlight>
              </a:rPr>
              <a:t>disproportionately on internet risks</a:t>
            </a:r>
            <a:r>
              <a:rPr lang="en-US" sz="2800" dirty="0"/>
              <a:t>:</a:t>
            </a:r>
          </a:p>
          <a:p>
            <a:r>
              <a:rPr lang="en-US" sz="2800" dirty="0"/>
              <a:t>in Greece, </a:t>
            </a:r>
            <a:r>
              <a:rPr lang="en-US" sz="2800" b="1" dirty="0"/>
              <a:t>pornography</a:t>
            </a:r>
            <a:r>
              <a:rPr lang="en-US" sz="2800" dirty="0"/>
              <a:t> = </a:t>
            </a:r>
            <a:r>
              <a:rPr lang="en-US" sz="2800" b="1" dirty="0">
                <a:solidFill>
                  <a:srgbClr val="FF0000"/>
                </a:solidFill>
              </a:rPr>
              <a:t>over half of risks </a:t>
            </a:r>
            <a:r>
              <a:rPr lang="en-US" sz="2800" dirty="0"/>
              <a:t>covered in the press.</a:t>
            </a:r>
          </a:p>
          <a:p>
            <a:r>
              <a:rPr lang="en-US" sz="2800" dirty="0"/>
              <a:t>quite often newspapers in Greece confuse </a:t>
            </a:r>
            <a:r>
              <a:rPr lang="en-US" sz="2800" b="1" dirty="0"/>
              <a:t>pornography which features children </a:t>
            </a:r>
            <a:r>
              <a:rPr lang="en-US" sz="2800" dirty="0"/>
              <a:t>with </a:t>
            </a:r>
            <a:r>
              <a:rPr lang="en-US" sz="2800" b="1" dirty="0"/>
              <a:t>sexual content which is consumed </a:t>
            </a:r>
            <a:r>
              <a:rPr lang="en-US" sz="2800" dirty="0"/>
              <a:t>by them. </a:t>
            </a:r>
          </a:p>
          <a:p>
            <a:r>
              <a:rPr lang="en-US" sz="2800" dirty="0"/>
              <a:t>=&gt; the </a:t>
            </a:r>
            <a:r>
              <a:rPr lang="en-US" sz="2800" b="1" dirty="0"/>
              <a:t>media agenda serves to concentrate public discussion on children who are ‘at risk’ from the consumption of porn </a:t>
            </a:r>
          </a:p>
          <a:p>
            <a:r>
              <a:rPr lang="en-US" sz="2800" dirty="0"/>
              <a:t>Greek Google search on </a:t>
            </a:r>
            <a:r>
              <a:rPr lang="en-US" sz="2800" dirty="0">
                <a:solidFill>
                  <a:srgbClr val="FF0000"/>
                </a:solidFill>
              </a:rPr>
              <a:t>‘pornography in Greece</a:t>
            </a:r>
            <a:r>
              <a:rPr lang="en-US" sz="2800" dirty="0"/>
              <a:t>’ -&gt; almost exclusively, about apprehension of networks of child pornography =&gt;</a:t>
            </a:r>
          </a:p>
          <a:p>
            <a:pPr lvl="1"/>
            <a:r>
              <a:rPr lang="en-US" sz="2800" dirty="0"/>
              <a:t>public debate in Greece conflates </a:t>
            </a:r>
            <a:r>
              <a:rPr lang="en-US" sz="2800" dirty="0">
                <a:highlight>
                  <a:srgbClr val="FFFF00"/>
                </a:highlight>
              </a:rPr>
              <a:t>‘pornography’ with </a:t>
            </a:r>
            <a:r>
              <a:rPr lang="en-US" sz="2800" b="1" dirty="0">
                <a:highlight>
                  <a:srgbClr val="FFFF00"/>
                </a:highlight>
              </a:rPr>
              <a:t>child</a:t>
            </a:r>
            <a:r>
              <a:rPr lang="en-US" sz="2800" dirty="0">
                <a:highlight>
                  <a:srgbClr val="FFFF00"/>
                </a:highlight>
              </a:rPr>
              <a:t> pornography </a:t>
            </a: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endParaRPr lang="en-US" sz="2800" dirty="0"/>
          </a:p>
          <a:p>
            <a:pPr marL="548640" lvl="3" indent="0">
              <a:spcBef>
                <a:spcPts val="900"/>
              </a:spcBef>
              <a:buNone/>
            </a:pPr>
            <a:br>
              <a:rPr lang="en-US" sz="2800" dirty="0"/>
            </a:br>
            <a:br>
              <a:rPr lang="en-US" sz="2800" dirty="0"/>
            </a:br>
            <a:endParaRPr lang="en-US" sz="2800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EB4ED3E-CC8C-4C57-A3A6-737828C67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915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7877148-9086-4F62-BAF8-3E59650BD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463826"/>
            <a:ext cx="10058400" cy="556591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Overall context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BEF60C7-E606-4B4A-AF6A-AB98E3906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020417"/>
            <a:ext cx="10058400" cy="5373757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What we see here:</a:t>
            </a:r>
            <a:endParaRPr lang="en-US" sz="2600" dirty="0"/>
          </a:p>
          <a:p>
            <a:pPr lvl="1"/>
            <a:r>
              <a:rPr lang="en-US" sz="2800" dirty="0"/>
              <a:t>gradual acceptance in Greece of </a:t>
            </a:r>
            <a:r>
              <a:rPr lang="en-US" sz="2800" b="1" dirty="0"/>
              <a:t>19</a:t>
            </a:r>
            <a:r>
              <a:rPr lang="en-US" sz="2800" b="1" baseline="30000" dirty="0"/>
              <a:t>th</a:t>
            </a:r>
            <a:r>
              <a:rPr lang="en-US" sz="2800" b="1" dirty="0"/>
              <a:t> c. Anglophone constructions of the ‘sexual child’ </a:t>
            </a:r>
            <a:r>
              <a:rPr lang="en-US" sz="2800" dirty="0"/>
              <a:t>[and significantly shaped how we make sense of pornographic culture and its assumed effects </a:t>
            </a:r>
            <a:r>
              <a:rPr lang="en-US" sz="2800" b="1" dirty="0">
                <a:solidFill>
                  <a:srgbClr val="FF0000"/>
                </a:solidFill>
              </a:rPr>
              <a:t>today</a:t>
            </a:r>
            <a:r>
              <a:rPr lang="en-US" sz="2800" dirty="0"/>
              <a:t>]</a:t>
            </a:r>
            <a:br>
              <a:rPr lang="en-US" sz="2800" dirty="0"/>
            </a:br>
            <a:endParaRPr lang="en-US" sz="2800" dirty="0"/>
          </a:p>
          <a:p>
            <a:pPr marL="182880" lvl="1">
              <a:spcBef>
                <a:spcPts val="900"/>
              </a:spcBef>
            </a:pPr>
            <a:r>
              <a:rPr lang="en-US" sz="2800" dirty="0"/>
              <a:t>=&gt; Greek conceptions of ‘pornography controversy’, </a:t>
            </a:r>
            <a:r>
              <a:rPr lang="en-US" sz="2800" dirty="0" err="1"/>
              <a:t>moulded</a:t>
            </a:r>
            <a:r>
              <a:rPr lang="en-US" sz="2800" dirty="0"/>
              <a:t> by </a:t>
            </a:r>
            <a:r>
              <a:rPr lang="en-US" sz="2800" b="1" dirty="0" err="1">
                <a:solidFill>
                  <a:srgbClr val="FF0000"/>
                </a:solidFill>
              </a:rPr>
              <a:t>Anglosaxon</a:t>
            </a:r>
            <a:r>
              <a:rPr lang="en-US" sz="2800" b="1" dirty="0">
                <a:solidFill>
                  <a:srgbClr val="FF0000"/>
                </a:solidFill>
              </a:rPr>
              <a:t> (mainly US-originating, morally conservative, effects-dominated) perspective</a:t>
            </a:r>
          </a:p>
          <a:p>
            <a:pPr marL="182880" lvl="1">
              <a:spcBef>
                <a:spcPts val="900"/>
              </a:spcBef>
            </a:pPr>
            <a:r>
              <a:rPr lang="en-US" sz="2800" dirty="0"/>
              <a:t>we attempt to make sense of this discussion in Greece, and we offer an explanation of </a:t>
            </a:r>
            <a:r>
              <a:rPr lang="en-US" sz="2800" b="1" dirty="0"/>
              <a:t>why it has turned out the way it has. 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10F134E-551B-439C-A51B-5DF0315E1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82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C912CB7-BF39-4461-8AE8-FCFAC7D2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23462"/>
            <a:ext cx="10058400" cy="493449"/>
          </a:xfrm>
        </p:spPr>
        <p:txBody>
          <a:bodyPr>
            <a:noAutofit/>
          </a:bodyPr>
          <a:lstStyle/>
          <a:p>
            <a:r>
              <a:rPr lang="en-GB" sz="2800" b="1" dirty="0"/>
              <a:t>Overall context</a:t>
            </a:r>
            <a:endParaRPr lang="en-US" sz="2800" b="1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65EFF93-4C9C-4BF8-8985-DC85C2187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583" y="1016911"/>
            <a:ext cx="11104217" cy="5453656"/>
          </a:xfrm>
        </p:spPr>
        <p:txBody>
          <a:bodyPr>
            <a:normAutofit fontScale="85000" lnSpcReduction="10000"/>
          </a:bodyPr>
          <a:lstStyle/>
          <a:p>
            <a:pPr marL="571500" lvl="4">
              <a:lnSpc>
                <a:spcPct val="120000"/>
              </a:lnSpc>
              <a:spcBef>
                <a:spcPts val="900"/>
              </a:spcBef>
            </a:pPr>
            <a:r>
              <a:rPr lang="en-US" sz="3100" dirty="0"/>
              <a:t>We argue =</a:t>
            </a:r>
            <a:r>
              <a:rPr lang="en-US" sz="3100" b="1" dirty="0"/>
              <a:t> main reason for the linkage between pornography and children </a:t>
            </a:r>
            <a:r>
              <a:rPr lang="en-US" sz="3100" dirty="0"/>
              <a:t>in the public imagination in Greece:</a:t>
            </a:r>
            <a:br>
              <a:rPr lang="en-US" sz="3100" dirty="0"/>
            </a:br>
            <a:r>
              <a:rPr lang="en-US" sz="3100" u="sng" dirty="0"/>
              <a:t>debate on pornography </a:t>
            </a:r>
            <a:r>
              <a:rPr lang="en-US" sz="3100" b="1" u="sng" dirty="0">
                <a:solidFill>
                  <a:srgbClr val="FF0000"/>
                </a:solidFill>
              </a:rPr>
              <a:t>not shaped by feminist controversies</a:t>
            </a:r>
            <a:r>
              <a:rPr lang="en-US" sz="3100" b="1" dirty="0">
                <a:solidFill>
                  <a:srgbClr val="FF0000"/>
                </a:solidFill>
              </a:rPr>
              <a:t> </a:t>
            </a:r>
            <a:r>
              <a:rPr lang="en-US" sz="3100" dirty="0"/>
              <a:t>that have saturated other cultural contexts in the West, </a:t>
            </a:r>
            <a:r>
              <a:rPr lang="en-US" sz="3100" u="sng" dirty="0"/>
              <a:t>and has taken a different course.</a:t>
            </a:r>
            <a:r>
              <a:rPr lang="en-US" sz="3100" dirty="0"/>
              <a:t> </a:t>
            </a:r>
          </a:p>
          <a:p>
            <a:pPr marL="891340" lvl="5" indent="-182880">
              <a:lnSpc>
                <a:spcPct val="120000"/>
              </a:lnSpc>
              <a:spcBef>
                <a:spcPts val="900"/>
              </a:spcBef>
            </a:pPr>
            <a:r>
              <a:rPr lang="en-US" sz="3100" dirty="0"/>
              <a:t>concise trajectory </a:t>
            </a:r>
            <a:r>
              <a:rPr lang="en-US" sz="3100" b="1" dirty="0"/>
              <a:t>of </a:t>
            </a:r>
            <a:r>
              <a:rPr lang="en-US" sz="3100" b="1" dirty="0">
                <a:solidFill>
                  <a:srgbClr val="FF0000"/>
                </a:solidFill>
              </a:rPr>
              <a:t>Greek feminism </a:t>
            </a:r>
            <a:r>
              <a:rPr lang="en-US" sz="3100" dirty="0"/>
              <a:t>that spans</a:t>
            </a:r>
            <a:br>
              <a:rPr lang="en-US" sz="3100" dirty="0"/>
            </a:br>
            <a:r>
              <a:rPr lang="en-US" sz="3100" dirty="0"/>
              <a:t>from the 1920s,  when the Greek Communist Party (then the Socialist </a:t>
            </a:r>
            <a:r>
              <a:rPr lang="en-US" sz="3100" dirty="0" err="1"/>
              <a:t>Labour</a:t>
            </a:r>
            <a:r>
              <a:rPr lang="en-US" sz="3100" dirty="0"/>
              <a:t> Party) and the League for the Rights of Greek Women were both founded, to date </a:t>
            </a:r>
          </a:p>
          <a:p>
            <a:pPr marL="891340" lvl="5" indent="-182880">
              <a:lnSpc>
                <a:spcPct val="120000"/>
              </a:lnSpc>
              <a:spcBef>
                <a:spcPts val="900"/>
              </a:spcBef>
            </a:pPr>
            <a:r>
              <a:rPr lang="en-US" sz="3100" b="1" dirty="0">
                <a:solidFill>
                  <a:srgbClr val="FF0000"/>
                </a:solidFill>
              </a:rPr>
              <a:t>Greek erotic cinema of mid-seventies</a:t>
            </a:r>
            <a:r>
              <a:rPr lang="en-US" sz="3100" dirty="0"/>
              <a:t>, which, we argue, has been also instrumental in shaping of culture of pornography in present-day Greece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3ADF9903-FBBE-47E8-990B-A0B61E644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231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CC9FCE6-B7F4-4C63-8F4A-836B548B2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87433"/>
            <a:ext cx="10058400" cy="613835"/>
          </a:xfrm>
        </p:spPr>
        <p:txBody>
          <a:bodyPr>
            <a:normAutofit fontScale="90000"/>
          </a:bodyPr>
          <a:lstStyle/>
          <a:p>
            <a:br>
              <a:rPr lang="en-US" sz="3100" dirty="0"/>
            </a:br>
            <a:r>
              <a:rPr lang="en-US" sz="3100" b="1" dirty="0"/>
              <a:t>A short history of Greek feminism 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9AB57D7-79D5-4851-A6A7-0A70E8F55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513" y="1001268"/>
            <a:ext cx="10058400" cy="5469299"/>
          </a:xfrm>
        </p:spPr>
        <p:txBody>
          <a:bodyPr>
            <a:normAutofit fontScale="25000" lnSpcReduction="20000"/>
          </a:bodyPr>
          <a:lstStyle/>
          <a:p>
            <a:pPr marL="0" lvl="3" indent="0">
              <a:spcBef>
                <a:spcPts val="900"/>
              </a:spcBef>
              <a:buNone/>
            </a:pPr>
            <a:r>
              <a:rPr lang="en-US" sz="11200" dirty="0"/>
              <a:t>From its inception, the </a:t>
            </a:r>
            <a:r>
              <a:rPr lang="en-US" sz="11200" b="1" dirty="0"/>
              <a:t>communist movement </a:t>
            </a:r>
            <a:r>
              <a:rPr lang="en-US" sz="11200" dirty="0"/>
              <a:t>in Greece did not espouse feminism:</a:t>
            </a:r>
          </a:p>
          <a:p>
            <a:pPr marL="457200" lvl="4">
              <a:spcBef>
                <a:spcPts val="900"/>
              </a:spcBef>
            </a:pPr>
            <a:r>
              <a:rPr lang="en-US" sz="11200" dirty="0"/>
              <a:t>the </a:t>
            </a:r>
            <a:r>
              <a:rPr lang="en-US" sz="11200" b="1" dirty="0"/>
              <a:t>Communist Party systematically denounced the feminists </a:t>
            </a:r>
            <a:r>
              <a:rPr lang="en-US" sz="11200" dirty="0"/>
              <a:t>for luring working women into ‘parliamentary delusions’ </a:t>
            </a:r>
          </a:p>
          <a:p>
            <a:pPr marL="457200" lvl="4">
              <a:spcBef>
                <a:spcPts val="900"/>
              </a:spcBef>
            </a:pPr>
            <a:r>
              <a:rPr lang="en-US" sz="11200" dirty="0"/>
              <a:t>For the communists, gender oppression = a corollary of class oppression. </a:t>
            </a:r>
          </a:p>
          <a:p>
            <a:pPr marL="457200" lvl="4">
              <a:spcBef>
                <a:spcPts val="900"/>
              </a:spcBef>
            </a:pPr>
            <a:r>
              <a:rPr lang="en-US" sz="11200" dirty="0"/>
              <a:t>=&gt; by the end of 1920s, </a:t>
            </a:r>
            <a:r>
              <a:rPr lang="en-US" sz="11200" b="1" dirty="0"/>
              <a:t>feminism in Greece = ‘</a:t>
            </a:r>
            <a:r>
              <a:rPr lang="en-US" sz="11200" b="1" dirty="0">
                <a:solidFill>
                  <a:srgbClr val="FF0000"/>
                </a:solidFill>
              </a:rPr>
              <a:t>bourgeois</a:t>
            </a:r>
            <a:r>
              <a:rPr lang="en-US" sz="11200" b="1" dirty="0"/>
              <a:t>’</a:t>
            </a:r>
          </a:p>
          <a:p>
            <a:pPr marL="777040" lvl="5">
              <a:spcBef>
                <a:spcPts val="900"/>
              </a:spcBef>
            </a:pPr>
            <a:r>
              <a:rPr lang="en-US" sz="11200" dirty="0"/>
              <a:t>by depicting feminism as ‘bourgeois’ =&gt; the communists </a:t>
            </a:r>
            <a:r>
              <a:rPr lang="en-US" sz="11200" b="1" dirty="0"/>
              <a:t>relegated the feminist movement to the realm of social conservatism</a:t>
            </a:r>
            <a:r>
              <a:rPr lang="en-US" sz="11200" dirty="0"/>
              <a:t>, =&gt;any institutional feminist demands (right to vote) either suppressed or ridiculed</a:t>
            </a:r>
            <a:r>
              <a:rPr lang="en-US" sz="7400" dirty="0"/>
              <a:t>.</a:t>
            </a:r>
            <a:endParaRPr lang="en-US" sz="2400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60497E7D-23A0-40B0-828A-1EE6479B5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584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382814B-4130-4B2A-A219-E01661620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60311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 short history of Greek feminism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008D554-C0A8-4E4E-9E9A-4DE94505C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104" y="1524000"/>
            <a:ext cx="10489096" cy="4850296"/>
          </a:xfrm>
        </p:spPr>
        <p:txBody>
          <a:bodyPr>
            <a:normAutofit/>
          </a:bodyPr>
          <a:lstStyle/>
          <a:p>
            <a:r>
              <a:rPr lang="en-US" sz="2800" b="1" dirty="0"/>
              <a:t>During inter-war years</a:t>
            </a:r>
            <a:r>
              <a:rPr lang="en-US" sz="2800" dirty="0"/>
              <a:t>,</a:t>
            </a:r>
          </a:p>
          <a:p>
            <a:r>
              <a:rPr lang="en-US" sz="2800" dirty="0"/>
              <a:t>The communists sought to reinforce </a:t>
            </a:r>
            <a:r>
              <a:rPr lang="en-US" sz="2800" b="1" dirty="0"/>
              <a:t>negative stereotype of the feminist </a:t>
            </a:r>
            <a:r>
              <a:rPr lang="en-US" sz="2800" dirty="0"/>
              <a:t>as the </a:t>
            </a:r>
            <a:r>
              <a:rPr lang="en-US" sz="2800" b="1" dirty="0">
                <a:solidFill>
                  <a:srgbClr val="FF0000"/>
                </a:solidFill>
              </a:rPr>
              <a:t>‘new woman’, </a:t>
            </a:r>
            <a:r>
              <a:rPr lang="en-US" sz="2800" dirty="0"/>
              <a:t>[ridiculous and dangerous/ dubious morals and insatiable sexuality] </a:t>
            </a:r>
          </a:p>
          <a:p>
            <a:r>
              <a:rPr lang="en-US" sz="2800" dirty="0"/>
              <a:t>In contrast to this stereotype, the Communist Party offered own construction of </a:t>
            </a:r>
            <a:r>
              <a:rPr lang="en-US" sz="2800" b="1" dirty="0">
                <a:solidFill>
                  <a:srgbClr val="FF0000"/>
                </a:solidFill>
              </a:rPr>
              <a:t>‘legitimate’ femininity </a:t>
            </a:r>
            <a:r>
              <a:rPr lang="en-US" sz="2800" dirty="0"/>
              <a:t>=</a:t>
            </a:r>
          </a:p>
          <a:p>
            <a:pPr lvl="1"/>
            <a:r>
              <a:rPr lang="en-US" sz="2800" dirty="0"/>
              <a:t>the woman worker who would find deliverance from the ills of capitalism through class struggle and always through her role as </a:t>
            </a:r>
            <a:r>
              <a:rPr lang="en-US" sz="2800" b="1" dirty="0"/>
              <a:t>wife, mother and sister of (male) fighter </a:t>
            </a:r>
            <a:endParaRPr lang="en-US" sz="2800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9E0DC3F3-A1E5-46DD-BB87-B6DE09CFE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328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2FF1174-3A1F-4CD6-8A81-FBC2A359D5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7A3457-FBCC-4FE0-8F02-685C0CB27F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7B2BA5B-1894-4AF7-A31A-68B310384E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F8292AA-2164-4B18-AEBD-CC13F4CA6F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6165" y="282258"/>
            <a:ext cx="5617029" cy="632381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844031-8101-4B65-B52E-4DB5FFB92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486" y="727626"/>
            <a:ext cx="4602152" cy="17182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Flapper girls (the ‘new woman’)</a:t>
            </a:r>
          </a:p>
        </p:txBody>
      </p:sp>
      <p:pic>
        <p:nvPicPr>
          <p:cNvPr id="11" name="Content Placeholder 10" descr="A person standing in a kitchen&#10;&#10;Description automatically generated">
            <a:extLst>
              <a:ext uri="{FF2B5EF4-FFF2-40B4-BE49-F238E27FC236}">
                <a16:creationId xmlns:a16="http://schemas.microsoft.com/office/drawing/2014/main" id="{8426751B-7268-4044-95D3-35E76245A35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086769" y="3136900"/>
            <a:ext cx="1905000" cy="2400300"/>
          </a:xfr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25B8B2C1-56D3-48CF-B950-1C2F68E19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15771" y="282258"/>
            <a:ext cx="1846073" cy="27808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D37A8D7-D2CC-4162-895A-C3ECA645FB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13957" y="4194827"/>
            <a:ext cx="2071742" cy="24112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6" descr="A group of people wearing costumes&#10;&#10;Description automatically generated">
            <a:extLst>
              <a:ext uri="{FF2B5EF4-FFF2-40B4-BE49-F238E27FC236}">
                <a16:creationId xmlns:a16="http://schemas.microsoft.com/office/drawing/2014/main" id="{4E78623E-06D1-4025-8355-4F47753F67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157" r="7137"/>
          <a:stretch/>
        </p:blipFill>
        <p:spPr>
          <a:xfrm>
            <a:off x="8245165" y="3209731"/>
            <a:ext cx="3716680" cy="3396343"/>
          </a:xfrm>
          <a:prstGeom prst="rect">
            <a:avLst/>
          </a:prstGeom>
        </p:spPr>
      </p:pic>
      <p:pic>
        <p:nvPicPr>
          <p:cNvPr id="9" name="Content Placeholder 8" descr="A group of people standing in a newspaper&#10;&#10;Description automatically generated">
            <a:extLst>
              <a:ext uri="{FF2B5EF4-FFF2-40B4-BE49-F238E27FC236}">
                <a16:creationId xmlns:a16="http://schemas.microsoft.com/office/drawing/2014/main" id="{08D00E76-EEA2-4076-B079-3794122DD99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/>
          <a:srcRect t="9343" r="3" b="3"/>
          <a:stretch/>
        </p:blipFill>
        <p:spPr>
          <a:xfrm>
            <a:off x="6013956" y="282258"/>
            <a:ext cx="3950144" cy="3749831"/>
          </a:xfrm>
          <a:custGeom>
            <a:avLst/>
            <a:gdLst/>
            <a:ahLst/>
            <a:cxnLst/>
            <a:rect l="l" t="t" r="r" b="b"/>
            <a:pathLst>
              <a:path w="3950144" h="3749831">
                <a:moveTo>
                  <a:pt x="0" y="0"/>
                </a:moveTo>
                <a:lnTo>
                  <a:pt x="3950144" y="0"/>
                </a:lnTo>
                <a:lnTo>
                  <a:pt x="3950144" y="2780881"/>
                </a:lnTo>
                <a:lnTo>
                  <a:pt x="2071742" y="2780881"/>
                </a:lnTo>
                <a:lnTo>
                  <a:pt x="2071742" y="3749831"/>
                </a:lnTo>
                <a:lnTo>
                  <a:pt x="0" y="3749831"/>
                </a:lnTo>
                <a:close/>
              </a:path>
            </a:pathLst>
          </a:cu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492E3DD6-EE3F-4714-B087-11DF4E1FBC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5" y="424872"/>
            <a:ext cx="5336217" cy="6058223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53231D-B47E-4CEB-91B8-9A2950F47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7218" y="6208776"/>
            <a:ext cx="548640" cy="27432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953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382814B-4130-4B2A-A219-E01661620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37782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 short history of Greek feminism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008D554-C0A8-4E4E-9E9A-4DE94505C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104" y="1245704"/>
            <a:ext cx="10489096" cy="5128592"/>
          </a:xfrm>
        </p:spPr>
        <p:txBody>
          <a:bodyPr>
            <a:normAutofit fontScale="55000" lnSpcReduction="20000"/>
          </a:bodyPr>
          <a:lstStyle/>
          <a:p>
            <a:r>
              <a:rPr lang="en-GB" sz="4700" b="1" dirty="0"/>
              <a:t>By 1936</a:t>
            </a:r>
            <a:r>
              <a:rPr lang="en-US" sz="4700" dirty="0"/>
              <a:t>, communist women collaborated with feminists to set up wider anti-fascist women’s front</a:t>
            </a:r>
          </a:p>
          <a:p>
            <a:r>
              <a:rPr lang="en-US" sz="4700" dirty="0"/>
              <a:t>In Greece, =&gt; </a:t>
            </a:r>
            <a:r>
              <a:rPr lang="en-US" sz="4700" b="1" dirty="0">
                <a:solidFill>
                  <a:srgbClr val="FF0000"/>
                </a:solidFill>
              </a:rPr>
              <a:t>subordination of feminist demands to major left-wing political forces of the time</a:t>
            </a:r>
          </a:p>
          <a:p>
            <a:r>
              <a:rPr lang="en-US" sz="4700" b="1" dirty="0"/>
              <a:t>within the Resistance</a:t>
            </a:r>
            <a:r>
              <a:rPr lang="en-US" sz="4700" dirty="0"/>
              <a:t>, political commitment of women = feminine </a:t>
            </a:r>
            <a:r>
              <a:rPr lang="en-US" sz="4700" b="1" dirty="0"/>
              <a:t>familial</a:t>
            </a:r>
            <a:r>
              <a:rPr lang="en-US" sz="4700" dirty="0"/>
              <a:t> obligation, associating motherly care with the survival of the nation. </a:t>
            </a:r>
          </a:p>
          <a:p>
            <a:r>
              <a:rPr lang="en-US" sz="4700" dirty="0"/>
              <a:t>During </a:t>
            </a:r>
            <a:r>
              <a:rPr lang="en-US" sz="4700" b="1" dirty="0"/>
              <a:t>Greek civil war (1946–1949</a:t>
            </a:r>
            <a:r>
              <a:rPr lang="en-US" sz="4700" dirty="0"/>
              <a:t>)= </a:t>
            </a:r>
            <a:r>
              <a:rPr lang="en-US" sz="4700" b="1" dirty="0">
                <a:solidFill>
                  <a:srgbClr val="FF0000"/>
                </a:solidFill>
              </a:rPr>
              <a:t>mass sexual violence </a:t>
            </a:r>
            <a:r>
              <a:rPr lang="en-US" sz="4700" dirty="0"/>
              <a:t>used to coerce women on the left; communist women were depicted as ‘the mothers of the nation’  =&gt;</a:t>
            </a:r>
          </a:p>
          <a:p>
            <a:r>
              <a:rPr lang="en-US" sz="4700" b="1" dirty="0">
                <a:solidFill>
                  <a:srgbClr val="FF0000"/>
                </a:solidFill>
              </a:rPr>
              <a:t>feminism</a:t>
            </a:r>
            <a:r>
              <a:rPr lang="en-US" sz="4700" dirty="0"/>
              <a:t> came to be seen as </a:t>
            </a:r>
            <a:r>
              <a:rPr lang="en-US" sz="4700" b="1" dirty="0"/>
              <a:t>old-fashioned</a:t>
            </a:r>
            <a:r>
              <a:rPr lang="en-US" sz="4700" dirty="0"/>
              <a:t> and those women who were active in gender politics </a:t>
            </a:r>
            <a:r>
              <a:rPr lang="en-US" sz="4700" b="1" dirty="0"/>
              <a:t>did not identify themselves as feminists </a:t>
            </a: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9E0DC3F3-A1E5-46DD-BB87-B6DE09CFE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679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E455B30-6784-44DA-A3DD-585A49238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425559"/>
          </a:xfrm>
        </p:spPr>
        <p:txBody>
          <a:bodyPr>
            <a:normAutofit fontScale="90000"/>
          </a:bodyPr>
          <a:lstStyle/>
          <a:p>
            <a:r>
              <a:rPr lang="en-US" sz="3200" b="1" dirty="0"/>
              <a:t>A short history of Greek feminism</a:t>
            </a:r>
            <a:endParaRPr lang="en-US" sz="320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25EDB50-D91A-4A0B-9947-76896A5C1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158240"/>
            <a:ext cx="10058400" cy="5161280"/>
          </a:xfrm>
        </p:spPr>
        <p:txBody>
          <a:bodyPr>
            <a:noAutofit/>
          </a:bodyPr>
          <a:lstStyle/>
          <a:p>
            <a:r>
              <a:rPr lang="en-US" sz="2800" dirty="0"/>
              <a:t>Following collapse of military dictatorship (</a:t>
            </a:r>
            <a:r>
              <a:rPr lang="en-US" sz="2800" b="1" dirty="0"/>
              <a:t>1974</a:t>
            </a:r>
            <a:r>
              <a:rPr lang="en-US" sz="2800" dirty="0"/>
              <a:t>), the Left experienced a political renaissance </a:t>
            </a:r>
          </a:p>
          <a:p>
            <a:r>
              <a:rPr lang="en-US" sz="2800" dirty="0"/>
              <a:t>Within this </a:t>
            </a:r>
            <a:r>
              <a:rPr lang="en-US" sz="2800" b="1" dirty="0"/>
              <a:t>re-empowerment of the Left -&gt;</a:t>
            </a:r>
            <a:r>
              <a:rPr lang="en-US" sz="2800" dirty="0"/>
              <a:t>mass women’s movement brought the ‘woman question’ into the mainstream</a:t>
            </a:r>
          </a:p>
          <a:p>
            <a:r>
              <a:rPr lang="en-US" sz="2800" dirty="0"/>
              <a:t>entry into the European Union (then, the EEC) meant that Greece was obliged to assimilate equality discourse of the West </a:t>
            </a:r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However, the </a:t>
            </a:r>
            <a:r>
              <a:rPr lang="en-US" sz="2800" b="1" dirty="0">
                <a:solidFill>
                  <a:srgbClr val="FF0000"/>
                </a:solidFill>
              </a:rPr>
              <a:t>more influential, older generation </a:t>
            </a:r>
            <a:r>
              <a:rPr lang="en-US" sz="2800" dirty="0"/>
              <a:t>aligned </a:t>
            </a:r>
            <a:r>
              <a:rPr lang="en-US" sz="2800" b="1" dirty="0">
                <a:solidFill>
                  <a:srgbClr val="FF0000"/>
                </a:solidFill>
              </a:rPr>
              <a:t>women’s liberation with the</a:t>
            </a:r>
            <a:r>
              <a:rPr lang="el-GR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Left, </a:t>
            </a:r>
            <a:r>
              <a:rPr lang="en-US" sz="2800" dirty="0"/>
              <a:t>and saw women’s organizations mainly as appendages to </a:t>
            </a:r>
            <a:r>
              <a:rPr lang="en-US" sz="2800" b="1" dirty="0">
                <a:solidFill>
                  <a:srgbClr val="FF0000"/>
                </a:solidFill>
              </a:rPr>
              <a:t>the parties of the Left</a:t>
            </a:r>
            <a:r>
              <a:rPr lang="en-US" sz="2800" dirty="0"/>
              <a:t>:</a:t>
            </a: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9C434E6C-395F-49AB-8653-10586F546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393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DE1D200-A63B-405D-B1BB-A8CBA2F6B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62961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 short history of Greek feminism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D5EFA91-98EC-4B33-BF3A-48424B635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272209"/>
            <a:ext cx="10058400" cy="4762831"/>
          </a:xfrm>
        </p:spPr>
        <p:txBody>
          <a:bodyPr/>
          <a:lstStyle/>
          <a:p>
            <a:pPr lvl="1"/>
            <a:r>
              <a:rPr lang="en-US" sz="2800" b="1" dirty="0"/>
              <a:t>during the 1980s</a:t>
            </a:r>
            <a:r>
              <a:rPr lang="en-US" sz="2800" dirty="0"/>
              <a:t>, a wave of progressive institutional changes in Greece altered de jure status of women. </a:t>
            </a:r>
          </a:p>
          <a:p>
            <a:pPr lvl="1"/>
            <a:r>
              <a:rPr lang="en-US" sz="2800" b="1" dirty="0"/>
              <a:t>women’s movement divided over the issue of ‘autonomy’ </a:t>
            </a:r>
          </a:p>
          <a:p>
            <a:pPr lvl="1"/>
            <a:r>
              <a:rPr lang="en-US" sz="2800" b="1" dirty="0">
                <a:solidFill>
                  <a:srgbClr val="FF0000"/>
                </a:solidFill>
              </a:rPr>
              <a:t>Younger advocates espoused autonomy </a:t>
            </a:r>
            <a:r>
              <a:rPr lang="en-US" sz="2800" dirty="0"/>
              <a:t>– independence</a:t>
            </a:r>
            <a:br>
              <a:rPr lang="en-US" sz="2800" dirty="0"/>
            </a:br>
            <a:r>
              <a:rPr lang="en-US" sz="2800" dirty="0"/>
              <a:t>from the conventional political parties – along the lines of Anglo-American feminism.</a:t>
            </a:r>
          </a:p>
          <a:p>
            <a:pPr lvl="1"/>
            <a:r>
              <a:rPr lang="en-US" sz="2800" dirty="0"/>
              <a:t>Older: </a:t>
            </a:r>
            <a:r>
              <a:rPr lang="en-US" sz="2800" b="1" dirty="0">
                <a:solidFill>
                  <a:srgbClr val="FF0000"/>
                </a:solidFill>
              </a:rPr>
              <a:t>women’s lib with the Left (state feminism)</a:t>
            </a: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DF255B18-8F30-48D3-B32F-ADFE8B7C7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333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51311-6BC7-444E-BCA5-7913378AB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1980s Greek feminism</a:t>
            </a:r>
            <a:endParaRPr lang="el-GR" dirty="0"/>
          </a:p>
        </p:txBody>
      </p:sp>
      <p:pic>
        <p:nvPicPr>
          <p:cNvPr id="7" name="Content Placeholder 6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50AAC9B8-4C12-4372-8E57-D4D8526CE14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910568" y="2103438"/>
            <a:ext cx="3067026" cy="3748087"/>
          </a:xfrm>
        </p:spPr>
      </p:pic>
      <p:pic>
        <p:nvPicPr>
          <p:cNvPr id="9" name="Content Placeholder 8" descr="A close up of a book&#10;&#10;Description automatically generated">
            <a:extLst>
              <a:ext uri="{FF2B5EF4-FFF2-40B4-BE49-F238E27FC236}">
                <a16:creationId xmlns:a16="http://schemas.microsoft.com/office/drawing/2014/main" id="{E6FC2F0A-6AD2-4D65-8770-0FDB773118C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344450" y="2103438"/>
            <a:ext cx="2806937" cy="3748087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55E898-D0DA-40EB-A5EB-1EF6B41B4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313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B560C-08DE-4F3C-874D-733236A55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1980s Greek feminism</a:t>
            </a:r>
            <a:endParaRPr lang="el-GR" dirty="0"/>
          </a:p>
        </p:txBody>
      </p:sp>
      <p:pic>
        <p:nvPicPr>
          <p:cNvPr id="7" name="Content Placeholder 6" descr="A person standing in front of a building&#10;&#10;Description automatically generated">
            <a:extLst>
              <a:ext uri="{FF2B5EF4-FFF2-40B4-BE49-F238E27FC236}">
                <a16:creationId xmlns:a16="http://schemas.microsoft.com/office/drawing/2014/main" id="{DE1AAA74-33C0-45C8-A01E-F9207E9B347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93493" y="2103438"/>
            <a:ext cx="2501176" cy="3748087"/>
          </a:xfrm>
        </p:spPr>
      </p:pic>
      <p:pic>
        <p:nvPicPr>
          <p:cNvPr id="9" name="Content Placeholder 8" descr="A group of people holding a sign&#10;&#10;Description automatically generated">
            <a:extLst>
              <a:ext uri="{FF2B5EF4-FFF2-40B4-BE49-F238E27FC236}">
                <a16:creationId xmlns:a16="http://schemas.microsoft.com/office/drawing/2014/main" id="{F745B21E-E581-49B6-82D5-3C633E71F13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70638" y="2393793"/>
            <a:ext cx="4754562" cy="3167377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91A046-5D46-421B-8E2C-A5863B950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14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DE1D200-A63B-405D-B1BB-A8CBA2F6B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62961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 short history of Greek feminism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D5EFA91-98EC-4B33-BF3A-48424B635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272209"/>
            <a:ext cx="10058400" cy="4762831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l-GR" sz="2800" dirty="0"/>
              <a:t>1974ΚΚΕεσωτερικού = Κίνηση Δημοκρατικών Γυναικών</a:t>
            </a:r>
          </a:p>
          <a:p>
            <a:pPr lvl="1"/>
            <a:r>
              <a:rPr lang="el-GR" sz="2800" dirty="0"/>
              <a:t>1974 </a:t>
            </a:r>
            <a:r>
              <a:rPr lang="el-GR" sz="2800" dirty="0" err="1"/>
              <a:t>επανιδρυση</a:t>
            </a:r>
            <a:r>
              <a:rPr lang="el-GR" sz="2800" dirty="0"/>
              <a:t> Συνδέσμου για Δικαιώματα Γυναίκας</a:t>
            </a:r>
          </a:p>
          <a:p>
            <a:pPr lvl="1"/>
            <a:r>
              <a:rPr lang="el-GR" sz="2800" dirty="0"/>
              <a:t>1975 Κίνηση για απελευθέρωση γυναίκας (Αυτόνομο κίνημα)</a:t>
            </a:r>
          </a:p>
          <a:p>
            <a:pPr lvl="1"/>
            <a:r>
              <a:rPr lang="en-GB" sz="2800" dirty="0"/>
              <a:t>1976 </a:t>
            </a:r>
            <a:r>
              <a:rPr lang="el-GR" sz="2800" dirty="0"/>
              <a:t>ΠΑΣΟΚ = ‘Ένωση Γυναικών Ελλάδος</a:t>
            </a:r>
          </a:p>
          <a:p>
            <a:pPr lvl="1"/>
            <a:r>
              <a:rPr lang="el-GR" sz="2800" dirty="0"/>
              <a:t>1976 ΚΚΕ = Ομοσπονδία </a:t>
            </a:r>
            <a:r>
              <a:rPr lang="el-GR" sz="2800" dirty="0" err="1"/>
              <a:t>Γυναικων</a:t>
            </a:r>
            <a:r>
              <a:rPr lang="el-GR" sz="2800" dirty="0"/>
              <a:t> Ελλάδος</a:t>
            </a:r>
          </a:p>
          <a:p>
            <a:pPr marL="274320" lvl="1" indent="0">
              <a:buNone/>
            </a:pPr>
            <a:r>
              <a:rPr lang="en-US" sz="2800" dirty="0">
                <a:hlinkClick r:id="rId2"/>
              </a:rPr>
              <a:t>https://tomov.gr/2017/02/23/%CF%80%CE%BF%CF%8D-%CF%80%CE%AE%CE%B3%CE%B1%CE%BD-%CE%BF%CE%B9-%CE%B5%CE%BB%CE%BB%CE%B7%CE%BD%CE%AF%CE%B4%CE%B5%CF%82-%CF%86%CE%B5%CE%BC%CE%B9%CE%BD%CE%AF%CF%83%CF%84%CF%81%CE%B9%CE%B5%CF%82/</a:t>
            </a:r>
            <a:endParaRPr lang="el-GR" sz="2800" dirty="0"/>
          </a:p>
          <a:p>
            <a:pPr marL="274320" lvl="1" indent="0">
              <a:buNone/>
            </a:pPr>
            <a:endParaRPr lang="en-US" sz="2800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DF255B18-8F30-48D3-B32F-ADFE8B7C7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2329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3671</TotalTime>
  <Words>1143</Words>
  <Application>Microsoft Office PowerPoint</Application>
  <PresentationFormat>Widescreen</PresentationFormat>
  <Paragraphs>83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Garamond</vt:lpstr>
      <vt:lpstr>Savon</vt:lpstr>
      <vt:lpstr>The  porn debate in greece</vt:lpstr>
      <vt:lpstr>Overall context</vt:lpstr>
      <vt:lpstr>In Greece</vt:lpstr>
      <vt:lpstr>Overall context</vt:lpstr>
      <vt:lpstr>Overall context</vt:lpstr>
      <vt:lpstr>Overall context</vt:lpstr>
      <vt:lpstr> A short history of Greek feminism  </vt:lpstr>
      <vt:lpstr>A short history of Greek feminism</vt:lpstr>
      <vt:lpstr>Flapper girls (the ‘new woman’)</vt:lpstr>
      <vt:lpstr>A short history of Greek feminism</vt:lpstr>
      <vt:lpstr>A short history of Greek feminism</vt:lpstr>
      <vt:lpstr>A short history of Greek feminism</vt:lpstr>
      <vt:lpstr>1980s Greek feminism</vt:lpstr>
      <vt:lpstr>1980s Greek feminism</vt:lpstr>
      <vt:lpstr>A short history of Greek feminism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 porn debate in greece</dc:title>
  <dc:creator>Liza</dc:creator>
  <cp:lastModifiedBy>Liza Tsaliki</cp:lastModifiedBy>
  <cp:revision>3</cp:revision>
  <dcterms:created xsi:type="dcterms:W3CDTF">2020-03-23T21:35:51Z</dcterms:created>
  <dcterms:modified xsi:type="dcterms:W3CDTF">2026-05-12T12:47:15Z</dcterms:modified>
</cp:coreProperties>
</file>