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sldIdLst>
    <p:sldId id="256" r:id="rId2"/>
    <p:sldId id="264" r:id="rId3"/>
    <p:sldId id="267" r:id="rId4"/>
    <p:sldId id="265" r:id="rId5"/>
    <p:sldId id="266" r:id="rId6"/>
    <p:sldId id="268" r:id="rId7"/>
    <p:sldId id="269" r:id="rId8"/>
    <p:sldId id="270" r:id="rId9"/>
    <p:sldId id="271" r:id="rId10"/>
    <p:sldId id="272" r:id="rId11"/>
    <p:sldId id="273" r:id="rId12"/>
    <p:sldId id="274" r:id="rId13"/>
    <p:sldId id="275" r:id="rId14"/>
    <p:sldId id="276" r:id="rId15"/>
    <p:sldId id="277" r:id="rId16"/>
    <p:sldId id="278" r:id="rId17"/>
    <p:sldId id="279" r:id="rId18"/>
    <p:sldId id="282" r:id="rId19"/>
    <p:sldId id="284" r:id="rId20"/>
    <p:sldId id="283" r:id="rId21"/>
    <p:sldId id="285" r:id="rId22"/>
    <p:sldId id="263" r:id="rId23"/>
    <p:sldId id="286" r:id="rId24"/>
    <p:sldId id="257" r:id="rId25"/>
    <p:sldId id="287" r:id="rId26"/>
    <p:sldId id="288" r:id="rId27"/>
    <p:sldId id="289" r:id="rId28"/>
    <p:sldId id="290" r:id="rId29"/>
    <p:sldId id="260" r:id="rId30"/>
    <p:sldId id="259" r:id="rId31"/>
    <p:sldId id="261" r:id="rId32"/>
    <p:sldId id="262" r:id="rId33"/>
    <p:sldId id="291" r:id="rId34"/>
    <p:sldId id="292" r:id="rId35"/>
    <p:sldId id="293" r:id="rId36"/>
    <p:sldId id="294" r:id="rId37"/>
    <p:sldId id="295" r:id="rId38"/>
    <p:sldId id="296" r:id="rId39"/>
    <p:sldId id="281" r:id="rId40"/>
    <p:sldId id="280"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5/12/2026</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21803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5/12/2026</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43770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5/12/2026</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569735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5/12/2026</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773417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5/12/2026</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088055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5/12/2026</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110924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5/12/2026</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13592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5/12/2026</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695417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5/12/2026</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80935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5/12/2026</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217261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5/12/2026</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336967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fld id="{62D6E202-B606-4609-B914-27C9371A1F6D}" type="datetime1">
              <a:rPr lang="en-US" smtClean="0"/>
              <a:t>5/12/2026</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9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4158081"/>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2" r:id="rId6"/>
    <p:sldLayoutId id="2147483688" r:id="rId7"/>
    <p:sldLayoutId id="2147483689" r:id="rId8"/>
    <p:sldLayoutId id="2147483690" r:id="rId9"/>
    <p:sldLayoutId id="2147483691" r:id="rId10"/>
    <p:sldLayoutId id="2147483693" r:id="rId11"/>
  </p:sldLayoutIdLst>
  <p:hf sldNum="0" hdr="0" ftr="0" dt="0"/>
  <p:txStyles>
    <p:titleStyle>
      <a:lvl1pPr algn="l" defTabSz="914400" rtl="0" eaLnBrk="1" latinLnBrk="0" hangingPunct="1">
        <a:lnSpc>
          <a:spcPct val="90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hyperlink" Target="https://www.youtube.com/watch?v=9Xgot4UWWTc&amp;ab_channel=ERT3Social"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youtube.com/watch?v=91phFR2MTUs&amp;ab_channel=DimC1rca"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BuVG4zFCCqo&amp;ab_channel=arismak64" TargetMode="External"/><Relationship Id="rId2" Type="http://schemas.openxmlformats.org/officeDocument/2006/relationships/image" Target="../media/image6.jpeg"/><Relationship Id="rId1" Type="http://schemas.openxmlformats.org/officeDocument/2006/relationships/slideLayout" Target="../slideLayouts/slideLayout4.xml"/><Relationship Id="rId5" Type="http://schemas.openxmlformats.org/officeDocument/2006/relationships/hyperlink" Target="https://www.lifo.gr/culture/cinema/gia-vortex-i-prosopo-tis-medoysas-toy-nikoy-koyndoyroy" TargetMode="External"/><Relationship Id="rId4" Type="http://schemas.openxmlformats.org/officeDocument/2006/relationships/hyperlink" Target="https://www.youtube.com/watch?v=VHVUkgGssQ8"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o-P8_oiHDgY&amp;ab_channel=%CE%95%CE%A3%CE%91967" TargetMode="External"/><Relationship Id="rId2" Type="http://schemas.openxmlformats.org/officeDocument/2006/relationships/hyperlink" Target="https://www.mixanitouxronou.gr/i-alithini-istoria-tis-kinimatografikisevdokias-egkatelipse-tin-kariera-tis-gia-to-megalo-erota-chorise-ke-pethane-se-mikri-ilikia-apo-karkino/"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lifo.gr/culture/cinema/giannis-kokkolis-i-istoria-enos-entelos-paragnorismenoy-kai-tolmiroy-skinotheti" TargetMode="External"/><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6vGFT_srvSc&amp;ab_channel=iliask68" TargetMode="External"/><Relationship Id="rId2" Type="http://schemas.openxmlformats.org/officeDocument/2006/relationships/hyperlink" Target="https://www.lifo.gr/various/greek-erotica-ta-mystika-tis-amartolis-athinas-1966" TargetMode="External"/><Relationship Id="rId1" Type="http://schemas.openxmlformats.org/officeDocument/2006/relationships/slideLayout" Target="../slideLayouts/slideLayout4.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hyperlink" Target="https://www.lifo.gr/culture/cinema/o-zestos-minas-aygoystos-mia-erotiki-astynomiki-peripeteia-apo-1966-me-diahroniko"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hyperlink" Target="https://www.retrodb.gr/wiki/index.php/%CE%8C%CE%BC%CE%B7%CF%81%CE%BF%CF%82_%CE%95%CF%85%CF%83%CF%84%CF%81%CE%B1%CF%84%CE%B9%CE%AC%CE%B4%CE%B7%CF%82" TargetMode="External"/><Relationship Id="rId2" Type="http://schemas.openxmlformats.org/officeDocument/2006/relationships/hyperlink" Target="https://www.retrodb.gr/wiki/index.php/%CE%91%CF%80%CF%8C%CF%83%CF%84%CE%BF%CE%BB%CE%BF%CF%82_%CE%A4%CE%B5%CE%B3%CF%8C%CF%80%CE%BF%CF%85%CE%BB%CE%BF%CF%82" TargetMode="Externa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hyperlink" Target="https://www.youtube.com/watch?v=JYneKJLYRRI&amp;ab_channel=exintavelones60"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vimeo.com/653996883/17e0b471c9" TargetMode="External"/><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https://pelop.gr/kostas-gkousgkounis-oi-atakes-pou-afisan-epochi/"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9286AD2-18A9-4868-A4E3-7A2097A20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4222E9-656A-499D-8A95-AF03CFB10CEA}"/>
              </a:ext>
            </a:extLst>
          </p:cNvPr>
          <p:cNvSpPr>
            <a:spLocks noGrp="1"/>
          </p:cNvSpPr>
          <p:nvPr>
            <p:ph type="ctrTitle"/>
          </p:nvPr>
        </p:nvSpPr>
        <p:spPr>
          <a:xfrm>
            <a:off x="5289754" y="639097"/>
            <a:ext cx="6253317" cy="3686015"/>
          </a:xfrm>
        </p:spPr>
        <p:txBody>
          <a:bodyPr>
            <a:normAutofit/>
          </a:bodyPr>
          <a:lstStyle/>
          <a:p>
            <a:r>
              <a:rPr lang="en-US" dirty="0"/>
              <a:t>Greek erotica</a:t>
            </a:r>
          </a:p>
        </p:txBody>
      </p:sp>
      <p:sp>
        <p:nvSpPr>
          <p:cNvPr id="3" name="Subtitle 2">
            <a:extLst>
              <a:ext uri="{FF2B5EF4-FFF2-40B4-BE49-F238E27FC236}">
                <a16:creationId xmlns:a16="http://schemas.microsoft.com/office/drawing/2014/main" id="{C3233A1D-F4D8-411F-9796-44184FE77A96}"/>
              </a:ext>
            </a:extLst>
          </p:cNvPr>
          <p:cNvSpPr>
            <a:spLocks noGrp="1"/>
          </p:cNvSpPr>
          <p:nvPr>
            <p:ph type="subTitle" idx="1"/>
          </p:nvPr>
        </p:nvSpPr>
        <p:spPr>
          <a:xfrm>
            <a:off x="5289753" y="4672739"/>
            <a:ext cx="6269347" cy="1021498"/>
          </a:xfrm>
        </p:spPr>
        <p:txBody>
          <a:bodyPr>
            <a:normAutofit/>
          </a:bodyPr>
          <a:lstStyle/>
          <a:p>
            <a:r>
              <a:rPr lang="en-US" dirty="0">
                <a:solidFill>
                  <a:schemeClr val="tx1">
                    <a:lumMod val="85000"/>
                    <a:lumOff val="15000"/>
                  </a:schemeClr>
                </a:solidFill>
              </a:rPr>
              <a:t>1971-1975</a:t>
            </a:r>
          </a:p>
        </p:txBody>
      </p:sp>
      <p:pic>
        <p:nvPicPr>
          <p:cNvPr id="4" name="Picture 3" descr="Flat lay top view of headphones, coffee cup, and white keyboard">
            <a:extLst>
              <a:ext uri="{FF2B5EF4-FFF2-40B4-BE49-F238E27FC236}">
                <a16:creationId xmlns:a16="http://schemas.microsoft.com/office/drawing/2014/main" id="{14E4EC60-73F5-7DD9-F5D1-17D428D68CC0}"/>
              </a:ext>
            </a:extLst>
          </p:cNvPr>
          <p:cNvPicPr>
            <a:picLocks noChangeAspect="1"/>
          </p:cNvPicPr>
          <p:nvPr/>
        </p:nvPicPr>
        <p:blipFill rotWithShape="1">
          <a:blip r:embed="rId2"/>
          <a:srcRect r="54883" b="-2"/>
          <a:stretch/>
        </p:blipFill>
        <p:spPr>
          <a:xfrm>
            <a:off x="-1" y="1"/>
            <a:ext cx="4635315" cy="6857999"/>
          </a:xfrm>
          <a:prstGeom prst="rect">
            <a:avLst/>
          </a:prstGeom>
        </p:spPr>
      </p:pic>
      <p:cxnSp>
        <p:nvCxnSpPr>
          <p:cNvPr id="11" name="Straight Connector 10">
            <a:extLst>
              <a:ext uri="{FF2B5EF4-FFF2-40B4-BE49-F238E27FC236}">
                <a16:creationId xmlns:a16="http://schemas.microsoft.com/office/drawing/2014/main" id="{E7A7CD63-7EC3-44F3-95D0-595C4019FF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27754" y="4498925"/>
            <a:ext cx="5636107"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15228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2" name="Rectangle 191">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93" name="Straight Connector 192">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94" name="Rectangle 193">
            <a:extLst>
              <a:ext uri="{FF2B5EF4-FFF2-40B4-BE49-F238E27FC236}">
                <a16:creationId xmlns:a16="http://schemas.microsoft.com/office/drawing/2014/main" id="{44A37DD3-1B84-4776-94E1-C0AAA5C0F6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4"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 name="Rectangle 194">
            <a:extLst>
              <a:ext uri="{FF2B5EF4-FFF2-40B4-BE49-F238E27FC236}">
                <a16:creationId xmlns:a16="http://schemas.microsoft.com/office/drawing/2014/main" id="{0B4FB531-34DA-4777-9BD5-5B885DC38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15076"/>
            <a:ext cx="12188952" cy="1942924"/>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CF3FC988-3643-CF01-465D-32EB80A0053C}"/>
              </a:ext>
            </a:extLst>
          </p:cNvPr>
          <p:cNvSpPr>
            <a:spLocks noGrp="1"/>
          </p:cNvSpPr>
          <p:nvPr>
            <p:ph type="title"/>
          </p:nvPr>
        </p:nvSpPr>
        <p:spPr>
          <a:xfrm>
            <a:off x="828675" y="5120639"/>
            <a:ext cx="7137263" cy="1280161"/>
          </a:xfrm>
        </p:spPr>
        <p:txBody>
          <a:bodyPr vert="horz" lIns="91440" tIns="45720" rIns="91440" bIns="45720" rtlCol="0" anchor="ctr">
            <a:normAutofit/>
          </a:bodyPr>
          <a:lstStyle/>
          <a:p>
            <a:pPr algn="r"/>
            <a:r>
              <a:rPr lang="en-US" sz="4100" dirty="0" err="1">
                <a:solidFill>
                  <a:srgbClr val="FFFFFF"/>
                </a:solidFill>
              </a:rPr>
              <a:t>Δάφν</a:t>
            </a:r>
            <a:r>
              <a:rPr lang="el-GR" sz="4100" dirty="0">
                <a:solidFill>
                  <a:srgbClr val="FFFFFF"/>
                </a:solidFill>
              </a:rPr>
              <a:t>ι</a:t>
            </a:r>
            <a:r>
              <a:rPr lang="en-US" sz="4100" dirty="0">
                <a:solidFill>
                  <a:srgbClr val="FFFFFF"/>
                </a:solidFill>
              </a:rPr>
              <a:t>ς και </a:t>
            </a:r>
            <a:r>
              <a:rPr lang="en-US" sz="4100" dirty="0" err="1">
                <a:solidFill>
                  <a:srgbClr val="FFFFFF"/>
                </a:solidFill>
              </a:rPr>
              <a:t>Χλόη</a:t>
            </a:r>
            <a:r>
              <a:rPr lang="en-US" sz="4100" dirty="0">
                <a:solidFill>
                  <a:srgbClr val="FFFFFF"/>
                </a:solidFill>
              </a:rPr>
              <a:t> (1931)- </a:t>
            </a:r>
            <a:r>
              <a:rPr lang="en-US" sz="4100" dirty="0" err="1">
                <a:solidFill>
                  <a:srgbClr val="FFFFFF"/>
                </a:solidFill>
              </a:rPr>
              <a:t>Ορέστης</a:t>
            </a:r>
            <a:r>
              <a:rPr lang="en-US" sz="4100" dirty="0">
                <a:solidFill>
                  <a:srgbClr val="FFFFFF"/>
                </a:solidFill>
              </a:rPr>
              <a:t> </a:t>
            </a:r>
            <a:r>
              <a:rPr lang="en-US" sz="4100" dirty="0" err="1">
                <a:solidFill>
                  <a:srgbClr val="FFFFFF"/>
                </a:solidFill>
              </a:rPr>
              <a:t>Λιάσκος</a:t>
            </a:r>
            <a:endParaRPr lang="en-US" sz="4100" dirty="0">
              <a:solidFill>
                <a:srgbClr val="FFFFFF"/>
              </a:solidFill>
            </a:endParaRPr>
          </a:p>
        </p:txBody>
      </p:sp>
      <p:pic>
        <p:nvPicPr>
          <p:cNvPr id="1028" name="Picture 4" descr="Δάφνις και Χλόη, Το έργο του Λόγγου αποτελείται από 4 βιβλία. Λόγγος δεν ήταν το πραγματικό όνομα του συγγραφέα αλλά έχει προέλθει από παρερμηνεία της τελευταίας φράσης Λεσβιακῶν ἐρωτικῶν λόγοι που αναγράφεται στον τίτλο χειρογράφου έργου του">
            <a:extLst>
              <a:ext uri="{FF2B5EF4-FFF2-40B4-BE49-F238E27FC236}">
                <a16:creationId xmlns:a16="http://schemas.microsoft.com/office/drawing/2014/main" id="{199F0884-A037-DA2F-D717-7D6C8CEFE55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000712" y="666486"/>
            <a:ext cx="4773537" cy="358015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Σκηνή από την ταινία όταν η Χλόη βγάζει τα ρούχα της στη λίμνη">
            <a:extLst>
              <a:ext uri="{FF2B5EF4-FFF2-40B4-BE49-F238E27FC236}">
                <a16:creationId xmlns:a16="http://schemas.microsoft.com/office/drawing/2014/main" id="{A299A02F-93A2-30FD-12CA-C1B8BDA31E8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158" r="18704" b="1"/>
          <a:stretch/>
        </p:blipFill>
        <p:spPr bwMode="auto">
          <a:xfrm>
            <a:off x="6417716" y="643467"/>
            <a:ext cx="2594727" cy="3626191"/>
          </a:xfrm>
          <a:prstGeom prst="rect">
            <a:avLst/>
          </a:prstGeom>
          <a:noFill/>
          <a:extLst>
            <a:ext uri="{909E8E84-426E-40DD-AFC4-6F175D3DCCD1}">
              <a14:hiddenFill xmlns:a14="http://schemas.microsoft.com/office/drawing/2010/main">
                <a:solidFill>
                  <a:srgbClr val="FFFFFF"/>
                </a:solidFill>
              </a14:hiddenFill>
            </a:ext>
          </a:extLst>
        </p:spPr>
      </p:pic>
      <p:cxnSp>
        <p:nvCxnSpPr>
          <p:cNvPr id="196" name="Straight Connector 195">
            <a:extLst>
              <a:ext uri="{FF2B5EF4-FFF2-40B4-BE49-F238E27FC236}">
                <a16:creationId xmlns:a16="http://schemas.microsoft.com/office/drawing/2014/main" id="{D5B557D3-D7B4-404B-84A1-9BD182BE5B0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7532813" y="5760720"/>
            <a:ext cx="118872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1513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0D07C-A094-C1F0-1B0D-358538CAD327}"/>
              </a:ext>
            </a:extLst>
          </p:cNvPr>
          <p:cNvSpPr>
            <a:spLocks noGrp="1"/>
          </p:cNvSpPr>
          <p:nvPr>
            <p:ph type="title"/>
          </p:nvPr>
        </p:nvSpPr>
        <p:spPr/>
        <p:txBody>
          <a:bodyPr/>
          <a:lstStyle/>
          <a:p>
            <a:r>
              <a:rPr lang="el-GR" dirty="0"/>
              <a:t>Η πρώτη γυμνή σκηνή στον ευρωπαϊκό </a:t>
            </a:r>
            <a:r>
              <a:rPr lang="el-GR" dirty="0" err="1"/>
              <a:t>κιν</a:t>
            </a:r>
            <a:r>
              <a:rPr lang="el-GR" dirty="0"/>
              <a:t>/</a:t>
            </a:r>
            <a:r>
              <a:rPr lang="el-GR" dirty="0" err="1"/>
              <a:t>φο</a:t>
            </a:r>
            <a:endParaRPr lang="en-US" dirty="0"/>
          </a:p>
        </p:txBody>
      </p:sp>
      <p:pic>
        <p:nvPicPr>
          <p:cNvPr id="3074" name="Picture 2" descr="Η Χλόη βγάζει τα ρούχα της στη λίμνη. Θεωρείται η πρώτη γυμνή εμφάνιση στον ευρωπαϊκό κινηματογράφο.">
            <a:extLst>
              <a:ext uri="{FF2B5EF4-FFF2-40B4-BE49-F238E27FC236}">
                <a16:creationId xmlns:a16="http://schemas.microsoft.com/office/drawing/2014/main" id="{FF679F74-FEA2-98AF-E26F-85597793D85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59138" y="2140744"/>
            <a:ext cx="5734050" cy="3695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4249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A1669-CA78-0574-D8ED-C56AAF5BBA57}"/>
              </a:ext>
            </a:extLst>
          </p:cNvPr>
          <p:cNvSpPr>
            <a:spLocks noGrp="1"/>
          </p:cNvSpPr>
          <p:nvPr>
            <p:ph type="title"/>
          </p:nvPr>
        </p:nvSpPr>
        <p:spPr/>
        <p:txBody>
          <a:bodyPr/>
          <a:lstStyle/>
          <a:p>
            <a:r>
              <a:rPr lang="el-GR" dirty="0" err="1"/>
              <a:t>Δάφνις</a:t>
            </a:r>
            <a:r>
              <a:rPr lang="el-GR" dirty="0"/>
              <a:t> και Χλόη</a:t>
            </a:r>
            <a:endParaRPr lang="en-US" dirty="0"/>
          </a:p>
        </p:txBody>
      </p:sp>
      <p:sp>
        <p:nvSpPr>
          <p:cNvPr id="3" name="Content Placeholder 2">
            <a:extLst>
              <a:ext uri="{FF2B5EF4-FFF2-40B4-BE49-F238E27FC236}">
                <a16:creationId xmlns:a16="http://schemas.microsoft.com/office/drawing/2014/main" id="{54E9AF5A-9D4D-7A00-2167-41E939A823C5}"/>
              </a:ext>
            </a:extLst>
          </p:cNvPr>
          <p:cNvSpPr>
            <a:spLocks noGrp="1"/>
          </p:cNvSpPr>
          <p:nvPr>
            <p:ph idx="1"/>
          </p:nvPr>
        </p:nvSpPr>
        <p:spPr>
          <a:xfrm>
            <a:off x="1097280" y="2108201"/>
            <a:ext cx="10058400" cy="4130553"/>
          </a:xfrm>
        </p:spPr>
        <p:txBody>
          <a:bodyPr>
            <a:noAutofit/>
          </a:bodyPr>
          <a:lstStyle/>
          <a:p>
            <a:r>
              <a:rPr lang="el-GR" sz="2800" dirty="0"/>
              <a:t>Βασισμένο στο  έργο του Λόγγου – έζησε την ρωμαϊκή εποχή, μάλλον στη Λέσβο, όπου και διαδραματίζεται η πλοκή.</a:t>
            </a:r>
          </a:p>
          <a:p>
            <a:r>
              <a:rPr lang="el-GR" sz="2800" dirty="0"/>
              <a:t>Το έργο αποτελείται από  4 βιβλία.</a:t>
            </a:r>
          </a:p>
          <a:p>
            <a:r>
              <a:rPr lang="el-GR" sz="2800" dirty="0"/>
              <a:t>Το όνομα του συγγραφέα δεν ήταν Λόγγος – πρόκειται για παραφθορά από το βιβλίο του της φράσης ‘Λεσβιακών ερωτικών λόγοι’.</a:t>
            </a:r>
          </a:p>
          <a:p>
            <a:r>
              <a:rPr lang="el-GR" sz="2800" dirty="0"/>
              <a:t>Ο συγγραφέας θεωρείται από τους πρώτους μυθιστοριογράφους στον κόσμο.</a:t>
            </a:r>
            <a:endParaRPr lang="en-US" sz="2800" dirty="0"/>
          </a:p>
        </p:txBody>
      </p:sp>
    </p:spTree>
    <p:extLst>
      <p:ext uri="{BB962C8B-B14F-4D97-AF65-F5344CB8AC3E}">
        <p14:creationId xmlns:p14="http://schemas.microsoft.com/office/powerpoint/2010/main" val="11731613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73" name="Straight Connector 72">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5" name="Rectangle 74">
            <a:extLst>
              <a:ext uri="{FF2B5EF4-FFF2-40B4-BE49-F238E27FC236}">
                <a16:creationId xmlns:a16="http://schemas.microsoft.com/office/drawing/2014/main" id="{E844E128-FF69-4E9F-8327-6B504B3C5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1219198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Title 3">
            <a:extLst>
              <a:ext uri="{FF2B5EF4-FFF2-40B4-BE49-F238E27FC236}">
                <a16:creationId xmlns:a16="http://schemas.microsoft.com/office/drawing/2014/main" id="{0BBEBCE5-F617-72F6-C5A5-14B18266AA7A}"/>
              </a:ext>
            </a:extLst>
          </p:cNvPr>
          <p:cNvSpPr>
            <a:spLocks noGrp="1"/>
          </p:cNvSpPr>
          <p:nvPr>
            <p:ph type="title"/>
          </p:nvPr>
        </p:nvSpPr>
        <p:spPr>
          <a:xfrm>
            <a:off x="643467" y="516836"/>
            <a:ext cx="3448259" cy="924334"/>
          </a:xfrm>
        </p:spPr>
        <p:txBody>
          <a:bodyPr vert="horz" lIns="91440" tIns="45720" rIns="91440" bIns="45720" rtlCol="0" anchor="b">
            <a:normAutofit/>
          </a:bodyPr>
          <a:lstStyle/>
          <a:p>
            <a:r>
              <a:rPr lang="el-GR" sz="4000" dirty="0" err="1">
                <a:solidFill>
                  <a:srgbClr val="FFFFFF"/>
                </a:solidFill>
              </a:rPr>
              <a:t>Δάφνις</a:t>
            </a:r>
            <a:r>
              <a:rPr lang="el-GR" sz="4000" dirty="0">
                <a:solidFill>
                  <a:srgbClr val="FFFFFF"/>
                </a:solidFill>
              </a:rPr>
              <a:t> και Χλόη</a:t>
            </a:r>
            <a:endParaRPr lang="en-US" sz="4000" dirty="0">
              <a:solidFill>
                <a:srgbClr val="FFFFFF"/>
              </a:solidFill>
            </a:endParaRPr>
          </a:p>
        </p:txBody>
      </p:sp>
      <p:cxnSp>
        <p:nvCxnSpPr>
          <p:cNvPr id="77" name="Straight Connector 76">
            <a:extLst>
              <a:ext uri="{FF2B5EF4-FFF2-40B4-BE49-F238E27FC236}">
                <a16:creationId xmlns:a16="http://schemas.microsoft.com/office/drawing/2014/main" id="{055CEADF-09EA-423C-8C45-F94AF44D5A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686" y="2353592"/>
            <a:ext cx="329184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892503A-0838-82E5-92B2-8C0712E484ED}"/>
              </a:ext>
            </a:extLst>
          </p:cNvPr>
          <p:cNvSpPr>
            <a:spLocks noGrp="1"/>
          </p:cNvSpPr>
          <p:nvPr>
            <p:ph sz="half" idx="1"/>
          </p:nvPr>
        </p:nvSpPr>
        <p:spPr>
          <a:xfrm>
            <a:off x="243068" y="2353591"/>
            <a:ext cx="4190035" cy="4503419"/>
          </a:xfrm>
        </p:spPr>
        <p:txBody>
          <a:bodyPr vert="horz" lIns="0" tIns="45720" rIns="0" bIns="45720" rtlCol="0">
            <a:noAutofit/>
          </a:bodyPr>
          <a:lstStyle/>
          <a:p>
            <a:r>
              <a:rPr lang="en-US" sz="2400" dirty="0">
                <a:solidFill>
                  <a:srgbClr val="FFFFFF"/>
                </a:solidFill>
              </a:rPr>
              <a:t>Η </a:t>
            </a:r>
            <a:r>
              <a:rPr lang="en-US" sz="2400" dirty="0" err="1">
                <a:solidFill>
                  <a:srgbClr val="FFFFFF"/>
                </a:solidFill>
              </a:rPr>
              <a:t>ιστορί</a:t>
            </a:r>
            <a:r>
              <a:rPr lang="en-US" sz="2400" dirty="0">
                <a:solidFill>
                  <a:srgbClr val="FFFFFF"/>
                </a:solidFill>
              </a:rPr>
              <a:t>α αγάπης μεταφράστηκε για πρώτη φορά στα γαλλικά το 1551, και ακολούθησαν και άλλες γλώσσες.</a:t>
            </a:r>
            <a:endParaRPr lang="el-GR" sz="2400" dirty="0">
              <a:solidFill>
                <a:srgbClr val="FFFFFF"/>
              </a:solidFill>
            </a:endParaRPr>
          </a:p>
          <a:p>
            <a:r>
              <a:rPr lang="el-GR" sz="2400" dirty="0">
                <a:solidFill>
                  <a:srgbClr val="FFFFFF"/>
                </a:solidFill>
              </a:rPr>
              <a:t>Στην ταινία του Λάσκου παίζουν ο </a:t>
            </a:r>
            <a:r>
              <a:rPr lang="el-GR" sz="2400" dirty="0" err="1">
                <a:solidFill>
                  <a:srgbClr val="FFFFFF"/>
                </a:solidFill>
              </a:rPr>
              <a:t>Εντισον</a:t>
            </a:r>
            <a:r>
              <a:rPr lang="el-GR" sz="2400" dirty="0">
                <a:solidFill>
                  <a:srgbClr val="FFFFFF"/>
                </a:solidFill>
              </a:rPr>
              <a:t> </a:t>
            </a:r>
            <a:r>
              <a:rPr lang="el-GR" sz="2400" dirty="0" err="1">
                <a:solidFill>
                  <a:srgbClr val="FFFFFF"/>
                </a:solidFill>
              </a:rPr>
              <a:t>Βήχος</a:t>
            </a:r>
            <a:r>
              <a:rPr lang="el-GR" sz="2400" dirty="0">
                <a:solidFill>
                  <a:srgbClr val="FFFFFF"/>
                </a:solidFill>
              </a:rPr>
              <a:t> και η </a:t>
            </a:r>
            <a:r>
              <a:rPr lang="el-GR" sz="2400" dirty="0" err="1">
                <a:solidFill>
                  <a:srgbClr val="FFFFFF"/>
                </a:solidFill>
              </a:rPr>
              <a:t>Ελληνοαμερικανίδα</a:t>
            </a:r>
            <a:r>
              <a:rPr lang="el-GR" sz="2400" dirty="0">
                <a:solidFill>
                  <a:srgbClr val="FFFFFF"/>
                </a:solidFill>
              </a:rPr>
              <a:t> χορεύτρια </a:t>
            </a:r>
            <a:r>
              <a:rPr lang="el-GR" sz="2400" dirty="0" err="1">
                <a:solidFill>
                  <a:srgbClr val="FFFFFF"/>
                </a:solidFill>
              </a:rPr>
              <a:t>Λούση</a:t>
            </a:r>
            <a:r>
              <a:rPr lang="el-GR" sz="2400" dirty="0">
                <a:solidFill>
                  <a:srgbClr val="FFFFFF"/>
                </a:solidFill>
              </a:rPr>
              <a:t> </a:t>
            </a:r>
            <a:r>
              <a:rPr lang="el-GR" sz="2400" dirty="0" err="1">
                <a:solidFill>
                  <a:srgbClr val="FFFFFF"/>
                </a:solidFill>
              </a:rPr>
              <a:t>Μπατλή</a:t>
            </a:r>
            <a:r>
              <a:rPr lang="el-GR" sz="2400" dirty="0">
                <a:solidFill>
                  <a:srgbClr val="FFFFFF"/>
                </a:solidFill>
              </a:rPr>
              <a:t> – την οποία </a:t>
            </a:r>
            <a:r>
              <a:rPr lang="el-GR" sz="2400" dirty="0" err="1">
                <a:solidFill>
                  <a:srgbClr val="FFFFFF"/>
                </a:solidFill>
              </a:rPr>
              <a:t>ελέγετο</a:t>
            </a:r>
            <a:r>
              <a:rPr lang="el-GR" sz="2400" dirty="0">
                <a:solidFill>
                  <a:srgbClr val="FFFFFF"/>
                </a:solidFill>
              </a:rPr>
              <a:t> ότι είχε ερωτευθεί παράφορα ο σκηνοθέτης</a:t>
            </a:r>
            <a:endParaRPr lang="en-US" sz="2400" dirty="0">
              <a:solidFill>
                <a:srgbClr val="FFFFFF"/>
              </a:solidFill>
            </a:endParaRPr>
          </a:p>
        </p:txBody>
      </p:sp>
      <p:pic>
        <p:nvPicPr>
          <p:cNvPr id="2050" name="Picture 2" descr="Ορέστης Λάσκος ήταν αδερφός του τελευταίου κυβερνήτη του υποβρυχίου «Κατσώνης», Βασίλης Λάσκου και του αφιέρωσε στον αδερφό του τη ποιητική συλλογή «Πλοίαρχος Λάσκος και άλλα ποιήματα» ">
            <a:extLst>
              <a:ext uri="{FF2B5EF4-FFF2-40B4-BE49-F238E27FC236}">
                <a16:creationId xmlns:a16="http://schemas.microsoft.com/office/drawing/2014/main" id="{80A9B493-E499-3D1D-2B41-67E443ADCC14}"/>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7407" r="8785" b="-1"/>
          <a:stretch/>
        </p:blipFill>
        <p:spPr bwMode="auto">
          <a:xfrm>
            <a:off x="4654296" y="10"/>
            <a:ext cx="7537703"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6867558"/>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B8050-68B8-AE0D-65CF-E5E11726C52E}"/>
              </a:ext>
            </a:extLst>
          </p:cNvPr>
          <p:cNvSpPr>
            <a:spLocks noGrp="1"/>
          </p:cNvSpPr>
          <p:nvPr>
            <p:ph type="title"/>
          </p:nvPr>
        </p:nvSpPr>
        <p:spPr>
          <a:xfrm>
            <a:off x="1097280" y="286604"/>
            <a:ext cx="10058400" cy="1183382"/>
          </a:xfrm>
        </p:spPr>
        <p:txBody>
          <a:bodyPr/>
          <a:lstStyle/>
          <a:p>
            <a:r>
              <a:rPr lang="el-GR" dirty="0" err="1"/>
              <a:t>Δάφνις</a:t>
            </a:r>
            <a:r>
              <a:rPr lang="el-GR" dirty="0"/>
              <a:t> και Χλόη</a:t>
            </a:r>
            <a:endParaRPr lang="en-US" dirty="0"/>
          </a:p>
        </p:txBody>
      </p:sp>
      <p:sp>
        <p:nvSpPr>
          <p:cNvPr id="3" name="Content Placeholder 2">
            <a:extLst>
              <a:ext uri="{FF2B5EF4-FFF2-40B4-BE49-F238E27FC236}">
                <a16:creationId xmlns:a16="http://schemas.microsoft.com/office/drawing/2014/main" id="{76DB290C-6271-A7B1-D46A-1D88D6E72848}"/>
              </a:ext>
            </a:extLst>
          </p:cNvPr>
          <p:cNvSpPr>
            <a:spLocks noGrp="1"/>
          </p:cNvSpPr>
          <p:nvPr>
            <p:ph idx="1"/>
          </p:nvPr>
        </p:nvSpPr>
        <p:spPr>
          <a:xfrm>
            <a:off x="277791" y="1921397"/>
            <a:ext cx="11620983" cy="4433104"/>
          </a:xfrm>
        </p:spPr>
        <p:txBody>
          <a:bodyPr>
            <a:noAutofit/>
          </a:bodyPr>
          <a:lstStyle/>
          <a:p>
            <a:r>
              <a:rPr lang="el-GR" sz="2400" dirty="0"/>
              <a:t>Όταν </a:t>
            </a:r>
            <a:r>
              <a:rPr lang="el-GR" sz="2400" dirty="0" err="1"/>
              <a:t>πρωτοπροβλήθηκε</a:t>
            </a:r>
            <a:r>
              <a:rPr lang="el-GR" sz="2400" dirty="0"/>
              <a:t> η ταινία στις 27.6.1931, χαρακτηρίστηκε ως ‘πορνογράφημα’ από πολλούς.</a:t>
            </a:r>
          </a:p>
          <a:p>
            <a:r>
              <a:rPr lang="el-GR" sz="2400" dirty="0"/>
              <a:t>Αποτέλεσε εισπρακτική επιτυχία για τον Λάσκο –  θεωρήθηκε «η πιο καλλιτεχνική ταινία του προπολεμικού καλλιτεχνικού κινηματογράφου» .</a:t>
            </a:r>
          </a:p>
          <a:p>
            <a:r>
              <a:rPr lang="el-GR" sz="2400" dirty="0"/>
              <a:t>Οι σκηνές γυρίστηκαν στη Λέσβο και τη λίμνη Βουλιαγμένης, ενώ οι πρωταγωνιστές φορούν κοστούμια από τις Δελφικές Γιορτές που διοργάνωσε ο Άγγελος Σικελιανός το 1927-1930 στους Δελφούς.</a:t>
            </a:r>
          </a:p>
          <a:p>
            <a:r>
              <a:rPr lang="el-GR" sz="2400" dirty="0"/>
              <a:t>Το αρνητικό και η αρχική κόπια είχαν χαθεί, βρέθηκαν αργότερα στην Αμερική και αποκαταστάθηκαν το 1992 από την Ταινιοθήκη της Ελλάδος με την βοήθεια του Λάσκου.</a:t>
            </a:r>
          </a:p>
          <a:p>
            <a:r>
              <a:rPr lang="en-US" sz="2400" dirty="0">
                <a:hlinkClick r:id="rId2"/>
              </a:rPr>
              <a:t>https://www.youtube.com/watch?v=9Xgot4UWWTc&amp;ab_channel=ERT3Social</a:t>
            </a:r>
            <a:endParaRPr lang="el-GR" sz="2400" dirty="0"/>
          </a:p>
          <a:p>
            <a:endParaRPr lang="en-US" sz="2400" dirty="0"/>
          </a:p>
        </p:txBody>
      </p:sp>
    </p:spTree>
    <p:extLst>
      <p:ext uri="{BB962C8B-B14F-4D97-AF65-F5344CB8AC3E}">
        <p14:creationId xmlns:p14="http://schemas.microsoft.com/office/powerpoint/2010/main" val="1417638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F0F9B-0FEC-A641-8E0C-BC73C48E9710}"/>
              </a:ext>
            </a:extLst>
          </p:cNvPr>
          <p:cNvSpPr>
            <a:spLocks noGrp="1"/>
          </p:cNvSpPr>
          <p:nvPr>
            <p:ph type="title"/>
          </p:nvPr>
        </p:nvSpPr>
        <p:spPr/>
        <p:txBody>
          <a:bodyPr/>
          <a:lstStyle/>
          <a:p>
            <a:r>
              <a:rPr lang="el-GR" dirty="0"/>
              <a:t>Νέος Ελληνικός Κινηματογράφος- </a:t>
            </a:r>
            <a:r>
              <a:rPr lang="en-US" dirty="0"/>
              <a:t>‘</a:t>
            </a:r>
            <a:r>
              <a:rPr lang="el-GR" dirty="0"/>
              <a:t>Σινεμά Τέχνης</a:t>
            </a:r>
            <a:r>
              <a:rPr lang="en-US" dirty="0"/>
              <a:t>’</a:t>
            </a:r>
          </a:p>
        </p:txBody>
      </p:sp>
      <p:sp>
        <p:nvSpPr>
          <p:cNvPr id="3" name="Content Placeholder 2">
            <a:extLst>
              <a:ext uri="{FF2B5EF4-FFF2-40B4-BE49-F238E27FC236}">
                <a16:creationId xmlns:a16="http://schemas.microsoft.com/office/drawing/2014/main" id="{5FB5F8E2-F040-C88A-0A7E-D91459BB6DD1}"/>
              </a:ext>
            </a:extLst>
          </p:cNvPr>
          <p:cNvSpPr>
            <a:spLocks noGrp="1"/>
          </p:cNvSpPr>
          <p:nvPr>
            <p:ph idx="1"/>
          </p:nvPr>
        </p:nvSpPr>
        <p:spPr/>
        <p:txBody>
          <a:bodyPr>
            <a:normAutofit lnSpcReduction="10000"/>
          </a:bodyPr>
          <a:lstStyle/>
          <a:p>
            <a:r>
              <a:rPr lang="el-GR" sz="2800" dirty="0"/>
              <a:t>Το ‘σινεμά τέχνης’ φιλοξενεί τον ερωτισμό την εποχή του ΝΕΚ:</a:t>
            </a:r>
          </a:p>
          <a:p>
            <a:r>
              <a:rPr lang="en-US" sz="2800" dirty="0">
                <a:effectLst/>
                <a:latin typeface="Calibri" panose="020F0502020204030204" pitchFamily="34" charset="0"/>
                <a:ea typeface="Calibri" panose="020F0502020204030204" pitchFamily="34" charset="0"/>
              </a:rPr>
              <a:t>Art cinema was a revisionary strand of the New Greek Cinematography with a more ‘libertine’ approach to sexual mores.</a:t>
            </a:r>
            <a:endParaRPr lang="el-GR" sz="2800" dirty="0">
              <a:effectLst/>
              <a:latin typeface="Calibri" panose="020F0502020204030204" pitchFamily="34" charset="0"/>
              <a:ea typeface="Calibri" panose="020F0502020204030204" pitchFamily="34" charset="0"/>
            </a:endParaRPr>
          </a:p>
          <a:p>
            <a:r>
              <a:rPr lang="en-US" sz="2800" dirty="0">
                <a:latin typeface="Calibri" panose="020F0502020204030204" pitchFamily="34" charset="0"/>
              </a:rPr>
              <a:t>E.g. </a:t>
            </a:r>
            <a:r>
              <a:rPr lang="en-US" sz="2800" b="1" i="1" dirty="0" err="1">
                <a:effectLst/>
                <a:latin typeface="Calibri" panose="020F0502020204030204" pitchFamily="34" charset="0"/>
                <a:ea typeface="Calibri" panose="020F0502020204030204" pitchFamily="34" charset="0"/>
              </a:rPr>
              <a:t>Mikres</a:t>
            </a:r>
            <a:r>
              <a:rPr lang="en-US" sz="2800" b="1" i="1" dirty="0">
                <a:effectLst/>
                <a:latin typeface="Calibri" panose="020F0502020204030204" pitchFamily="34" charset="0"/>
                <a:ea typeface="Calibri" panose="020F0502020204030204" pitchFamily="34" charset="0"/>
              </a:rPr>
              <a:t> </a:t>
            </a:r>
            <a:r>
              <a:rPr lang="en-US" sz="2800" b="1" i="1" dirty="0" err="1">
                <a:effectLst/>
                <a:latin typeface="Calibri" panose="020F0502020204030204" pitchFamily="34" charset="0"/>
                <a:ea typeface="Calibri" panose="020F0502020204030204" pitchFamily="34" charset="0"/>
              </a:rPr>
              <a:t>Afrodites</a:t>
            </a:r>
            <a:r>
              <a:rPr lang="en-US" sz="2800" b="1" i="1" dirty="0">
                <a:latin typeface="Calibri" panose="020F0502020204030204" pitchFamily="34" charset="0"/>
                <a:ea typeface="Calibri" panose="020F0502020204030204" pitchFamily="34" charset="0"/>
              </a:rPr>
              <a:t> (</a:t>
            </a:r>
            <a:r>
              <a:rPr lang="en-US" sz="2800" dirty="0">
                <a:effectLst/>
                <a:latin typeface="Calibri" panose="020F0502020204030204" pitchFamily="34" charset="0"/>
                <a:ea typeface="Calibri" panose="020F0502020204030204" pitchFamily="34" charset="0"/>
              </a:rPr>
              <a:t>1963) directed by Nikos </a:t>
            </a:r>
            <a:r>
              <a:rPr lang="en-US" sz="2800" dirty="0" err="1">
                <a:effectLst/>
                <a:latin typeface="Calibri" panose="020F0502020204030204" pitchFamily="34" charset="0"/>
                <a:ea typeface="Calibri" panose="020F0502020204030204" pitchFamily="34" charset="0"/>
              </a:rPr>
              <a:t>Koundouros</a:t>
            </a:r>
            <a:r>
              <a:rPr lang="en-US" sz="2800" dirty="0">
                <a:effectLst/>
                <a:latin typeface="Calibri" panose="020F0502020204030204" pitchFamily="34" charset="0"/>
                <a:ea typeface="Calibri" panose="020F0502020204030204" pitchFamily="34" charset="0"/>
              </a:rPr>
              <a:t> with a narrative that unfolds in ancient Greece and owes a lot to ‘</a:t>
            </a:r>
            <a:r>
              <a:rPr lang="en-US" sz="2800" dirty="0" err="1">
                <a:effectLst/>
                <a:latin typeface="Calibri" panose="020F0502020204030204" pitchFamily="34" charset="0"/>
                <a:ea typeface="Calibri" panose="020F0502020204030204" pitchFamily="34" charset="0"/>
              </a:rPr>
              <a:t>Dafnis</a:t>
            </a:r>
            <a:r>
              <a:rPr lang="en-US" sz="2800" dirty="0">
                <a:effectLst/>
                <a:latin typeface="Calibri" panose="020F0502020204030204" pitchFamily="34" charset="0"/>
                <a:ea typeface="Calibri" panose="020F0502020204030204" pitchFamily="34" charset="0"/>
              </a:rPr>
              <a:t> and Chloe’.</a:t>
            </a:r>
            <a:r>
              <a:rPr lang="el-GR" sz="2800" dirty="0">
                <a:effectLst/>
                <a:latin typeface="Calibri" panose="020F0502020204030204" pitchFamily="34" charset="0"/>
                <a:ea typeface="Calibri" panose="020F0502020204030204" pitchFamily="34" charset="0"/>
              </a:rPr>
              <a:t> (μουσική Γιάννης Μαρκόπουλος)</a:t>
            </a:r>
          </a:p>
          <a:p>
            <a:r>
              <a:rPr lang="en-US" sz="2800" dirty="0">
                <a:hlinkClick r:id="rId2"/>
              </a:rPr>
              <a:t>https://www.youtube.com/watch?v=91phFR2MTUs&amp;ab_channel=DimC1rca</a:t>
            </a:r>
            <a:endParaRPr lang="el-GR" sz="2800" dirty="0"/>
          </a:p>
          <a:p>
            <a:endParaRPr lang="en-US" sz="2800" dirty="0"/>
          </a:p>
        </p:txBody>
      </p:sp>
    </p:spTree>
    <p:extLst>
      <p:ext uri="{BB962C8B-B14F-4D97-AF65-F5344CB8AC3E}">
        <p14:creationId xmlns:p14="http://schemas.microsoft.com/office/powerpoint/2010/main" val="4210168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 name="Rectangle 74">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77" name="Straight Connector 76">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79" name="Rectangle 78">
            <a:extLst>
              <a:ext uri="{FF2B5EF4-FFF2-40B4-BE49-F238E27FC236}">
                <a16:creationId xmlns:a16="http://schemas.microsoft.com/office/drawing/2014/main" id="{67B74F2B-9534-4540-96B0-5C8E958B9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56442D5A-5B52-A163-50C6-6E621FCE1A3E}"/>
              </a:ext>
            </a:extLst>
          </p:cNvPr>
          <p:cNvSpPr>
            <a:spLocks noGrp="1"/>
          </p:cNvSpPr>
          <p:nvPr>
            <p:ph type="title"/>
          </p:nvPr>
        </p:nvSpPr>
        <p:spPr>
          <a:xfrm>
            <a:off x="5172074" y="286603"/>
            <a:ext cx="5983605" cy="1450757"/>
          </a:xfrm>
        </p:spPr>
        <p:txBody>
          <a:bodyPr vert="horz" lIns="91440" tIns="45720" rIns="91440" bIns="45720" rtlCol="0" anchor="b">
            <a:normAutofit/>
          </a:bodyPr>
          <a:lstStyle/>
          <a:p>
            <a:r>
              <a:rPr lang="en-US" dirty="0"/>
              <a:t>Vortex- 1967 (1970)</a:t>
            </a:r>
            <a:r>
              <a:rPr lang="el-GR" dirty="0"/>
              <a:t>-</a:t>
            </a:r>
            <a:r>
              <a:rPr lang="en-US" dirty="0"/>
              <a:t> </a:t>
            </a:r>
            <a:r>
              <a:rPr lang="el-GR" dirty="0"/>
              <a:t>Ν. Κούνδουρος</a:t>
            </a:r>
            <a:endParaRPr lang="en-US" dirty="0"/>
          </a:p>
        </p:txBody>
      </p:sp>
      <p:pic>
        <p:nvPicPr>
          <p:cNvPr id="4102" name="Picture 6">
            <a:extLst>
              <a:ext uri="{FF2B5EF4-FFF2-40B4-BE49-F238E27FC236}">
                <a16:creationId xmlns:a16="http://schemas.microsoft.com/office/drawing/2014/main" id="{3CF5E4C8-3732-431D-DDB3-B007B36D36DF}"/>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t="1824" r="-1" b="-1"/>
          <a:stretch/>
        </p:blipFill>
        <p:spPr bwMode="auto">
          <a:xfrm>
            <a:off x="20" y="10"/>
            <a:ext cx="4580077" cy="6400784"/>
          </a:xfrm>
          <a:prstGeom prst="rect">
            <a:avLst/>
          </a:prstGeom>
          <a:noFill/>
          <a:extLst>
            <a:ext uri="{909E8E84-426E-40DD-AFC4-6F175D3DCCD1}">
              <a14:hiddenFill xmlns:a14="http://schemas.microsoft.com/office/drawing/2010/main">
                <a:solidFill>
                  <a:srgbClr val="FFFFFF"/>
                </a:solidFill>
              </a14:hiddenFill>
            </a:ext>
          </a:extLst>
        </p:spPr>
      </p:pic>
      <p:cxnSp>
        <p:nvCxnSpPr>
          <p:cNvPr id="81" name="!!Straight Connector">
            <a:extLst>
              <a:ext uri="{FF2B5EF4-FFF2-40B4-BE49-F238E27FC236}">
                <a16:creationId xmlns:a16="http://schemas.microsoft.com/office/drawing/2014/main" id="{33BECB2B-2CFA-412C-880F-C4B6097493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42903" y="1917852"/>
            <a:ext cx="59436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E37CA12-F66D-881A-0F57-262460B622E4}"/>
              </a:ext>
            </a:extLst>
          </p:cNvPr>
          <p:cNvSpPr>
            <a:spLocks noGrp="1"/>
          </p:cNvSpPr>
          <p:nvPr>
            <p:ph sz="half" idx="1"/>
          </p:nvPr>
        </p:nvSpPr>
        <p:spPr>
          <a:xfrm>
            <a:off x="5172074" y="2108201"/>
            <a:ext cx="5983606" cy="3760891"/>
          </a:xfrm>
        </p:spPr>
        <p:txBody>
          <a:bodyPr vert="horz" lIns="0" tIns="45720" rIns="0" bIns="45720" rtlCol="0">
            <a:normAutofit lnSpcReduction="10000"/>
          </a:bodyPr>
          <a:lstStyle/>
          <a:p>
            <a:r>
              <a:rPr lang="en-US" dirty="0">
                <a:hlinkClick r:id="rId3"/>
              </a:rPr>
              <a:t>https://www.youtube.com/watch?v=BuVG4zFCCqo&amp;ab_channel=arismak64</a:t>
            </a:r>
            <a:endParaRPr lang="en-US" dirty="0"/>
          </a:p>
          <a:p>
            <a:r>
              <a:rPr lang="en-US" b="1" i="1" dirty="0">
                <a:effectLst/>
              </a:rPr>
              <a:t>Vortex</a:t>
            </a:r>
            <a:r>
              <a:rPr lang="en-US" dirty="0">
                <a:effectLst/>
              </a:rPr>
              <a:t> – a 1967 film that is seen as being far removed from the moralizing discourses of Greek mainstream cinema, touching upon homosexuality and polyamory</a:t>
            </a:r>
          </a:p>
          <a:p>
            <a:r>
              <a:rPr lang="en-US" dirty="0">
                <a:hlinkClick r:id="rId4"/>
              </a:rPr>
              <a:t>https://www.youtube.com/watch?v=VHVUkgGssQ8</a:t>
            </a:r>
            <a:endParaRPr lang="en-US" dirty="0"/>
          </a:p>
          <a:p>
            <a:r>
              <a:rPr lang="en-US" dirty="0"/>
              <a:t>1.07-1.10</a:t>
            </a:r>
          </a:p>
          <a:p>
            <a:endParaRPr lang="en-US" dirty="0"/>
          </a:p>
          <a:p>
            <a:r>
              <a:rPr lang="en-US" dirty="0">
                <a:hlinkClick r:id="rId5"/>
              </a:rPr>
              <a:t>https://www.lifo.gr/culture/cinema/gia-vortex-i-prosopo-tis-medoysas-toy-nikoy-koyndoyroy</a:t>
            </a:r>
            <a:endParaRPr lang="en-US" dirty="0"/>
          </a:p>
          <a:p>
            <a:endParaRPr lang="en-US" dirty="0"/>
          </a:p>
        </p:txBody>
      </p:sp>
      <p:sp>
        <p:nvSpPr>
          <p:cNvPr id="83" name="Rectangle 82">
            <a:extLst>
              <a:ext uri="{FF2B5EF4-FFF2-40B4-BE49-F238E27FC236}">
                <a16:creationId xmlns:a16="http://schemas.microsoft.com/office/drawing/2014/main" id="{C1B60310-C5C3-46A0-A452-2A0B008434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597577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C21C5-E3FD-DDFB-C3F7-333047A63061}"/>
              </a:ext>
            </a:extLst>
          </p:cNvPr>
          <p:cNvSpPr>
            <a:spLocks noGrp="1"/>
          </p:cNvSpPr>
          <p:nvPr>
            <p:ph type="title"/>
          </p:nvPr>
        </p:nvSpPr>
        <p:spPr>
          <a:xfrm>
            <a:off x="1097280" y="286603"/>
            <a:ext cx="10058400" cy="702305"/>
          </a:xfrm>
        </p:spPr>
        <p:txBody>
          <a:bodyPr>
            <a:normAutofit fontScale="90000"/>
          </a:bodyPr>
          <a:lstStyle/>
          <a:p>
            <a:r>
              <a:rPr lang="en-US" dirty="0"/>
              <a:t>Vortex</a:t>
            </a:r>
          </a:p>
        </p:txBody>
      </p:sp>
      <p:sp>
        <p:nvSpPr>
          <p:cNvPr id="3" name="Content Placeholder 2">
            <a:extLst>
              <a:ext uri="{FF2B5EF4-FFF2-40B4-BE49-F238E27FC236}">
                <a16:creationId xmlns:a16="http://schemas.microsoft.com/office/drawing/2014/main" id="{565A3476-E455-6306-3E03-AB45A8C0A77E}"/>
              </a:ext>
            </a:extLst>
          </p:cNvPr>
          <p:cNvSpPr>
            <a:spLocks noGrp="1"/>
          </p:cNvSpPr>
          <p:nvPr>
            <p:ph idx="1"/>
          </p:nvPr>
        </p:nvSpPr>
        <p:spPr>
          <a:xfrm>
            <a:off x="219919" y="1134319"/>
            <a:ext cx="11748304" cy="4734774"/>
          </a:xfrm>
        </p:spPr>
        <p:txBody>
          <a:bodyPr>
            <a:normAutofit fontScale="85000" lnSpcReduction="10000"/>
          </a:bodyPr>
          <a:lstStyle/>
          <a:p>
            <a:r>
              <a:rPr lang="el-GR" b="0" i="1" dirty="0">
                <a:solidFill>
                  <a:srgbClr val="000000"/>
                </a:solidFill>
                <a:effectLst/>
                <a:latin typeface="Fedra Sans"/>
              </a:rPr>
              <a:t>«Μ' ενδιαφέρει η εκδορά των προσώπων που παρουσιάζω στην ταινία. Στην αρχή είναι λουστραρισμένοι, πασπαλισμένοι με τη συμβατική ηθική της κοινωνίας μας. Στο τέλος της ταινίας έχουν φτάσει στο άλλο άκρο: έχουν μετατραπεί σε λυκάνθρωπους. Η ηθική τους είναι αυτή της ζούγκλας. Οι μάσκες τους έχουν πέσει. Το ξεγύμνωμά τους αυτό μ' ενδιαφέρει. Η ταπείνωση των τριών αρσενικών γύρω από το ένα θηλυκό, που βρίσκεται ανάμεσά τους, τη "Μέδουσα".</a:t>
            </a:r>
          </a:p>
          <a:p>
            <a:pPr algn="l"/>
            <a:r>
              <a:rPr lang="el-GR" b="0" i="0" dirty="0">
                <a:solidFill>
                  <a:srgbClr val="000000"/>
                </a:solidFill>
                <a:effectLst/>
                <a:latin typeface="Fedra Sans"/>
              </a:rPr>
              <a:t>«Είμαστε στη δυσάρεστη θέση να σας πληροφορήσουμε ότι η ταινία </a:t>
            </a:r>
            <a:r>
              <a:rPr lang="el-GR" b="0" i="0" dirty="0" err="1">
                <a:solidFill>
                  <a:srgbClr val="000000"/>
                </a:solidFill>
                <a:effectLst/>
                <a:latin typeface="Fedra Sans"/>
              </a:rPr>
              <a:t>Vortex</a:t>
            </a:r>
            <a:r>
              <a:rPr lang="el-GR" b="0" i="0" dirty="0">
                <a:solidFill>
                  <a:srgbClr val="000000"/>
                </a:solidFill>
                <a:effectLst/>
                <a:latin typeface="Fedra Sans"/>
              </a:rPr>
              <a:t>, παρ' όλη την άψογη τεχνική της, είναι εντελώς ακατάλληλη για να προβληθεί μπροστά σε αμερικάνικο κοινό. Η έλλειψη μύθου και ευανάγνωστης πλοκής απογοητεύουν το μεσαίο θεατή. Πιστεύουμε όμως ότι τα κυκλώματα των κολλεγίων, των πανεπιστημίων....»</a:t>
            </a:r>
          </a:p>
          <a:p>
            <a:pPr algn="r"/>
            <a:r>
              <a:rPr lang="el-GR" b="0" i="1" dirty="0" err="1">
                <a:solidFill>
                  <a:srgbClr val="000000"/>
                </a:solidFill>
                <a:effectLst/>
                <a:latin typeface="Fedra Sans"/>
              </a:rPr>
              <a:t>Paramount</a:t>
            </a:r>
            <a:r>
              <a:rPr lang="el-GR" b="0" i="1" dirty="0">
                <a:solidFill>
                  <a:srgbClr val="000000"/>
                </a:solidFill>
                <a:effectLst/>
                <a:latin typeface="Fedra Sans"/>
              </a:rPr>
              <a:t> Picture</a:t>
            </a:r>
          </a:p>
          <a:p>
            <a:pPr algn="l"/>
            <a:r>
              <a:rPr lang="el-GR" b="0" i="0" dirty="0">
                <a:solidFill>
                  <a:srgbClr val="000000"/>
                </a:solidFill>
                <a:effectLst/>
                <a:latin typeface="Fedra Sans"/>
              </a:rPr>
              <a:t>«Ο πρόεδρος και τα μέλη της επιτροπής βρίσκονται στην δυσάρεστη θέση να αρνηθούν στην ταινία </a:t>
            </a:r>
            <a:r>
              <a:rPr lang="el-GR" b="0" i="0" dirty="0" err="1">
                <a:solidFill>
                  <a:srgbClr val="000000"/>
                </a:solidFill>
                <a:effectLst/>
                <a:latin typeface="Fedra Sans"/>
              </a:rPr>
              <a:t>Vortex</a:t>
            </a:r>
            <a:r>
              <a:rPr lang="el-GR" b="0" i="0" dirty="0">
                <a:solidFill>
                  <a:srgbClr val="000000"/>
                </a:solidFill>
                <a:effectLst/>
                <a:latin typeface="Fedra Sans"/>
              </a:rPr>
              <a:t> άδεια δημόσιας προβολής, παρ' όλο που κανένας από εμάς δεν πιστεύει πως στόχος της ταινίας είναι η πορνογραφία. Ο λόγος, φυσικά, είναι η τελική ερωτική σκηνή, που, σύμφωνα με τις απόψεις του προέδρου, των μελών και επίσης τη δική μου, ξεπερνάει σε μήκος και σε τόλμη οποιαδήποτε σκηνή από ταινία, που μέχρι στιγμής έχει πάρει άδεια προβολής από την υπηρεσία μας».</a:t>
            </a:r>
          </a:p>
          <a:p>
            <a:pPr algn="r"/>
            <a:r>
              <a:rPr lang="el-GR" b="0" i="1" dirty="0">
                <a:solidFill>
                  <a:srgbClr val="000000"/>
                </a:solidFill>
                <a:effectLst/>
                <a:latin typeface="Fedra Sans"/>
              </a:rPr>
              <a:t>Βρετανική Επιτροπή Λογοκρισίας Κινηματογράφου (ο γραμματέας </a:t>
            </a:r>
            <a:r>
              <a:rPr lang="el-GR" b="0" i="1" dirty="0" err="1">
                <a:solidFill>
                  <a:srgbClr val="000000"/>
                </a:solidFill>
                <a:effectLst/>
                <a:latin typeface="Fedra Sans"/>
              </a:rPr>
              <a:t>Stephen</a:t>
            </a:r>
            <a:r>
              <a:rPr lang="el-GR" b="0" i="1" dirty="0">
                <a:solidFill>
                  <a:srgbClr val="000000"/>
                </a:solidFill>
                <a:effectLst/>
                <a:latin typeface="Fedra Sans"/>
              </a:rPr>
              <a:t> </a:t>
            </a:r>
            <a:r>
              <a:rPr lang="el-GR" b="0" i="1" dirty="0" err="1">
                <a:solidFill>
                  <a:srgbClr val="000000"/>
                </a:solidFill>
                <a:effectLst/>
                <a:latin typeface="Fedra Sans"/>
              </a:rPr>
              <a:t>Murphy</a:t>
            </a:r>
            <a:endParaRPr lang="el-GR" i="1" dirty="0">
              <a:solidFill>
                <a:srgbClr val="000000"/>
              </a:solidFill>
              <a:latin typeface="Fedra Sans"/>
            </a:endParaRPr>
          </a:p>
          <a:p>
            <a:pPr algn="r"/>
            <a:endParaRPr lang="el-GR" b="0" i="1" dirty="0">
              <a:solidFill>
                <a:srgbClr val="000000"/>
              </a:solidFill>
              <a:effectLst/>
              <a:latin typeface="Fedra Sans"/>
            </a:endParaRPr>
          </a:p>
          <a:p>
            <a:pPr algn="r"/>
            <a:r>
              <a:rPr lang="en-US" b="0" i="1" dirty="0">
                <a:solidFill>
                  <a:srgbClr val="000000"/>
                </a:solidFill>
                <a:effectLst/>
                <a:latin typeface="Fedra Sans"/>
              </a:rPr>
              <a:t>https://www.lifo.gr/culture/cinema/gia-vortex-i-prosopo-tis-medoysas-toy-nikoy-koyndoyroy </a:t>
            </a:r>
            <a:endParaRPr lang="el-GR" b="0" i="0" dirty="0">
              <a:solidFill>
                <a:srgbClr val="000000"/>
              </a:solidFill>
              <a:effectLst/>
              <a:latin typeface="Fedra Sans"/>
            </a:endParaRPr>
          </a:p>
          <a:p>
            <a:endParaRPr lang="en-US" dirty="0"/>
          </a:p>
        </p:txBody>
      </p:sp>
    </p:spTree>
    <p:extLst>
      <p:ext uri="{BB962C8B-B14F-4D97-AF65-F5344CB8AC3E}">
        <p14:creationId xmlns:p14="http://schemas.microsoft.com/office/powerpoint/2010/main" val="1671460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E844E128-FF69-4E9F-8327-6B504B3C5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1219198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1CE390F5-A6F6-2E40-8104-9E23A66B0109}"/>
              </a:ext>
            </a:extLst>
          </p:cNvPr>
          <p:cNvSpPr>
            <a:spLocks noGrp="1"/>
          </p:cNvSpPr>
          <p:nvPr>
            <p:ph type="title"/>
          </p:nvPr>
        </p:nvSpPr>
        <p:spPr>
          <a:xfrm>
            <a:off x="643467" y="516835"/>
            <a:ext cx="3448259" cy="1666501"/>
          </a:xfrm>
        </p:spPr>
        <p:txBody>
          <a:bodyPr>
            <a:normAutofit fontScale="90000"/>
          </a:bodyPr>
          <a:lstStyle/>
          <a:p>
            <a:r>
              <a:rPr lang="el-GR" sz="4000" i="1" dirty="0">
                <a:solidFill>
                  <a:srgbClr val="FFFFFF"/>
                </a:solidFill>
              </a:rPr>
              <a:t>Ευδοκία</a:t>
            </a:r>
            <a:r>
              <a:rPr lang="el-GR" sz="4000" dirty="0">
                <a:solidFill>
                  <a:srgbClr val="FFFFFF"/>
                </a:solidFill>
              </a:rPr>
              <a:t> του Αλέξη Δαμιανού (1971)</a:t>
            </a:r>
            <a:endParaRPr lang="en-US" sz="4000" dirty="0">
              <a:solidFill>
                <a:srgbClr val="FFFFFF"/>
              </a:solidFill>
            </a:endParaRPr>
          </a:p>
        </p:txBody>
      </p:sp>
      <p:cxnSp>
        <p:nvCxnSpPr>
          <p:cNvPr id="75" name="Straight Connector 74">
            <a:extLst>
              <a:ext uri="{FF2B5EF4-FFF2-40B4-BE49-F238E27FC236}">
                <a16:creationId xmlns:a16="http://schemas.microsoft.com/office/drawing/2014/main" id="{055CEADF-09EA-423C-8C45-F94AF44D5A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686" y="2353592"/>
            <a:ext cx="329184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5122" name="Picture 2" descr="Η Ευδοκία με το λοχία της, Γιώργο Κουτούζη ">
            <a:extLst>
              <a:ext uri="{FF2B5EF4-FFF2-40B4-BE49-F238E27FC236}">
                <a16:creationId xmlns:a16="http://schemas.microsoft.com/office/drawing/2014/main" id="{14BB7EA7-01CA-2CE6-A3C7-801011C01C1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695" r="14938" b="-1"/>
          <a:stretch/>
        </p:blipFill>
        <p:spPr bwMode="auto">
          <a:xfrm>
            <a:off x="4654296" y="10"/>
            <a:ext cx="7537703" cy="685799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Η αληθινή ιστορία της κινηματογραφικής “Ευδοκίας”. Εγκατέλειψε την καριέρα της για τον μεγάλο έρωτα. Χώρισε και πέθανε σε μικρή ηλικία από καρκίνο">
            <a:extLst>
              <a:ext uri="{FF2B5EF4-FFF2-40B4-BE49-F238E27FC236}">
                <a16:creationId xmlns:a16="http://schemas.microsoft.com/office/drawing/2014/main" id="{F918F0CB-3E5E-BE9D-0BAD-3D6790D197D0}"/>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42938" y="2950829"/>
            <a:ext cx="3448050" cy="2534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3860962"/>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D680B-0DD0-85CD-1034-20C62AA688D3}"/>
              </a:ext>
            </a:extLst>
          </p:cNvPr>
          <p:cNvSpPr>
            <a:spLocks noGrp="1"/>
          </p:cNvSpPr>
          <p:nvPr>
            <p:ph type="title"/>
          </p:nvPr>
        </p:nvSpPr>
        <p:spPr>
          <a:xfrm>
            <a:off x="1097280" y="286603"/>
            <a:ext cx="10058400" cy="1102359"/>
          </a:xfrm>
        </p:spPr>
        <p:txBody>
          <a:bodyPr/>
          <a:lstStyle/>
          <a:p>
            <a:r>
              <a:rPr lang="el-GR" i="1" dirty="0"/>
              <a:t>Ευδοκία</a:t>
            </a:r>
            <a:endParaRPr lang="en-US" i="1" dirty="0"/>
          </a:p>
        </p:txBody>
      </p:sp>
      <p:sp>
        <p:nvSpPr>
          <p:cNvPr id="3" name="Content Placeholder 2">
            <a:extLst>
              <a:ext uri="{FF2B5EF4-FFF2-40B4-BE49-F238E27FC236}">
                <a16:creationId xmlns:a16="http://schemas.microsoft.com/office/drawing/2014/main" id="{61B71BEF-314A-2EAF-3641-56FFC7EF06F5}"/>
              </a:ext>
            </a:extLst>
          </p:cNvPr>
          <p:cNvSpPr>
            <a:spLocks noGrp="1"/>
          </p:cNvSpPr>
          <p:nvPr>
            <p:ph idx="1"/>
          </p:nvPr>
        </p:nvSpPr>
        <p:spPr>
          <a:xfrm>
            <a:off x="196770" y="1932973"/>
            <a:ext cx="11829326" cy="4328932"/>
          </a:xfrm>
        </p:spPr>
        <p:txBody>
          <a:bodyPr>
            <a:normAutofit lnSpcReduction="10000"/>
          </a:bodyPr>
          <a:lstStyle/>
          <a:p>
            <a:r>
              <a:rPr lang="el-GR" dirty="0"/>
              <a:t>Αρχικός τίτλος: </a:t>
            </a:r>
            <a:r>
              <a:rPr lang="el-GR" i="1" dirty="0"/>
              <a:t>Η Πόρνη και ο Στρατιώτης</a:t>
            </a:r>
          </a:p>
          <a:p>
            <a:r>
              <a:rPr lang="el-GR" dirty="0"/>
              <a:t>Μαρία Βασιλείου: Κύπρια από Λονδίνο. Μετά από πρόταση του Μάνου </a:t>
            </a:r>
            <a:r>
              <a:rPr lang="el-GR" dirty="0" err="1"/>
              <a:t>Λοϊζου</a:t>
            </a:r>
            <a:r>
              <a:rPr lang="el-GR" dirty="0"/>
              <a:t>, την ντουμπλάρισε η Ελένη </a:t>
            </a:r>
            <a:r>
              <a:rPr lang="el-GR" dirty="0" err="1"/>
              <a:t>Ροδά</a:t>
            </a:r>
            <a:r>
              <a:rPr lang="el-GR" dirty="0"/>
              <a:t>.</a:t>
            </a:r>
          </a:p>
          <a:p>
            <a:r>
              <a:rPr lang="el-GR" dirty="0"/>
              <a:t>Γιώργος </a:t>
            </a:r>
            <a:r>
              <a:rPr lang="el-GR" dirty="0" err="1"/>
              <a:t>Κουτουζής</a:t>
            </a:r>
            <a:r>
              <a:rPr lang="el-GR" dirty="0"/>
              <a:t>: οικοδόμος από την Καβάλα, μόλις είχε απολυθεί απ’ τον </a:t>
            </a:r>
            <a:r>
              <a:rPr lang="el-GR" dirty="0" err="1"/>
              <a:t>στρατο</a:t>
            </a:r>
            <a:r>
              <a:rPr lang="el-GR" dirty="0"/>
              <a:t>, τον συνάντησε ο Δαμιανός </a:t>
            </a:r>
            <a:r>
              <a:rPr lang="el-GR" dirty="0" err="1"/>
              <a:t>σ’ένα</a:t>
            </a:r>
            <a:r>
              <a:rPr lang="el-GR" dirty="0"/>
              <a:t> καβγά.</a:t>
            </a:r>
          </a:p>
          <a:p>
            <a:r>
              <a:rPr lang="el-GR" dirty="0"/>
              <a:t>Μετά την προβολή, ο Δαμιανός φυλακίστηκε για 6 μήνες γιατί θεωρήθηκε ότι έθιξε τις αξίες του ελληνικού στρατού.</a:t>
            </a:r>
          </a:p>
          <a:p>
            <a:r>
              <a:rPr lang="el-GR" dirty="0"/>
              <a:t>Το ζεϊμπέκικο (Μάνος </a:t>
            </a:r>
            <a:r>
              <a:rPr lang="el-GR" dirty="0" err="1"/>
              <a:t>Λοϊζος</a:t>
            </a:r>
            <a:r>
              <a:rPr lang="el-GR" dirty="0"/>
              <a:t>), για το οποίο αρνήθηκε να γράψει στίχους ο Λ. Παπαδόπουλος (γιατί θα ‘χαλούσαν’ την μελωδία). Στην ηχογράφηση παίζει και ο Θανάσης </a:t>
            </a:r>
            <a:r>
              <a:rPr lang="el-GR" dirty="0" err="1"/>
              <a:t>Πολυκανδριωτης</a:t>
            </a:r>
            <a:endParaRPr lang="en-US" dirty="0"/>
          </a:p>
          <a:p>
            <a:r>
              <a:rPr lang="en-US" dirty="0">
                <a:hlinkClick r:id="rId2"/>
              </a:rPr>
              <a:t>https://www.mixanitouxronou.gr/i-alithini-istoria-tis-kinimatografikisevdokias-egkatelipse-tin-kariera-tis-gia-to-megalo-erota-chorise-ke-pethane-se-mikri-ilikia-apo-karkino/</a:t>
            </a:r>
            <a:endParaRPr lang="el-GR" dirty="0"/>
          </a:p>
          <a:p>
            <a:r>
              <a:rPr lang="en-US" dirty="0">
                <a:hlinkClick r:id="rId3"/>
              </a:rPr>
              <a:t>https://www.youtube.com/watch?v=o-P8_oiHDgY&amp;ab_channel=%CE%95%CE%A3%CE%91967</a:t>
            </a:r>
            <a:endParaRPr lang="el-GR" dirty="0"/>
          </a:p>
          <a:p>
            <a:endParaRPr lang="en-US" dirty="0"/>
          </a:p>
        </p:txBody>
      </p:sp>
    </p:spTree>
    <p:extLst>
      <p:ext uri="{BB962C8B-B14F-4D97-AF65-F5344CB8AC3E}">
        <p14:creationId xmlns:p14="http://schemas.microsoft.com/office/powerpoint/2010/main" val="3904164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08CB54FC-0B2A-4107-9A70-958B90B765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5B132B-56F6-9EB2-3657-0C1FCB2EA83B}"/>
              </a:ext>
            </a:extLst>
          </p:cNvPr>
          <p:cNvSpPr>
            <a:spLocks noGrp="1"/>
          </p:cNvSpPr>
          <p:nvPr>
            <p:ph type="title"/>
          </p:nvPr>
        </p:nvSpPr>
        <p:spPr>
          <a:xfrm>
            <a:off x="6411685" y="634947"/>
            <a:ext cx="5127171" cy="997084"/>
          </a:xfrm>
        </p:spPr>
        <p:txBody>
          <a:bodyPr>
            <a:normAutofit/>
          </a:bodyPr>
          <a:lstStyle/>
          <a:p>
            <a:r>
              <a:rPr lang="el-GR" sz="2800" dirty="0">
                <a:solidFill>
                  <a:srgbClr val="000000"/>
                </a:solidFill>
                <a:latin typeface="Fedra Sans"/>
              </a:rPr>
              <a:t>2η</a:t>
            </a:r>
            <a:r>
              <a:rPr lang="el-GR" sz="2800" b="0" i="0" dirty="0">
                <a:solidFill>
                  <a:srgbClr val="000000"/>
                </a:solidFill>
                <a:effectLst/>
                <a:latin typeface="Fedra Sans"/>
              </a:rPr>
              <a:t> σκηνοθετική απόπειρα του Γιάννη </a:t>
            </a:r>
            <a:r>
              <a:rPr lang="el-GR" sz="2800" b="0" i="0" dirty="0" err="1">
                <a:solidFill>
                  <a:srgbClr val="000000"/>
                </a:solidFill>
                <a:effectLst/>
                <a:latin typeface="Fedra Sans"/>
              </a:rPr>
              <a:t>Κοκκόλη</a:t>
            </a:r>
            <a:r>
              <a:rPr lang="el-GR" sz="2800" b="0" i="0" dirty="0">
                <a:solidFill>
                  <a:srgbClr val="000000"/>
                </a:solidFill>
                <a:effectLst/>
                <a:latin typeface="Fedra Sans"/>
              </a:rPr>
              <a:t>  (196</a:t>
            </a:r>
            <a:r>
              <a:rPr lang="en-US" sz="2800" b="0" i="0" dirty="0">
                <a:solidFill>
                  <a:srgbClr val="000000"/>
                </a:solidFill>
                <a:effectLst/>
                <a:latin typeface="Fedra Sans"/>
              </a:rPr>
              <a:t>6</a:t>
            </a:r>
            <a:r>
              <a:rPr lang="el-GR" sz="2800" b="0" i="0" dirty="0">
                <a:solidFill>
                  <a:srgbClr val="000000"/>
                </a:solidFill>
                <a:effectLst/>
                <a:latin typeface="Fedra Sans"/>
              </a:rPr>
              <a:t>)</a:t>
            </a:r>
            <a:endParaRPr lang="en-US" sz="2800" dirty="0"/>
          </a:p>
        </p:txBody>
      </p:sp>
      <p:pic>
        <p:nvPicPr>
          <p:cNvPr id="6146" name="Picture 2" descr="βιασμός-παρθενας">
            <a:extLst>
              <a:ext uri="{FF2B5EF4-FFF2-40B4-BE49-F238E27FC236}">
                <a16:creationId xmlns:a16="http://schemas.microsoft.com/office/drawing/2014/main" id="{90318592-D77D-C4D4-6489-70BC952DDB7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57576" y="576527"/>
            <a:ext cx="4381868" cy="5247747"/>
          </a:xfrm>
          <a:prstGeom prst="rect">
            <a:avLst/>
          </a:prstGeom>
          <a:noFill/>
          <a:extLst>
            <a:ext uri="{909E8E84-426E-40DD-AFC4-6F175D3DCCD1}">
              <a14:hiddenFill xmlns:a14="http://schemas.microsoft.com/office/drawing/2010/main">
                <a:solidFill>
                  <a:srgbClr val="FFFFFF"/>
                </a:solidFill>
              </a14:hiddenFill>
            </a:ext>
          </a:extLst>
        </p:spPr>
      </p:pic>
      <p:cxnSp>
        <p:nvCxnSpPr>
          <p:cNvPr id="75" name="Straight Connector 74">
            <a:extLst>
              <a:ext uri="{FF2B5EF4-FFF2-40B4-BE49-F238E27FC236}">
                <a16:creationId xmlns:a16="http://schemas.microsoft.com/office/drawing/2014/main" id="{7855A9B5-1710-4B19-B0F1-CDFDD4ED5B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14044" y="2246569"/>
            <a:ext cx="4572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6150" name="Content Placeholder 6149">
            <a:extLst>
              <a:ext uri="{FF2B5EF4-FFF2-40B4-BE49-F238E27FC236}">
                <a16:creationId xmlns:a16="http://schemas.microsoft.com/office/drawing/2014/main" id="{819DF632-21F8-8621-55FD-9F8E6B914244}"/>
              </a:ext>
            </a:extLst>
          </p:cNvPr>
          <p:cNvSpPr>
            <a:spLocks noGrp="1"/>
          </p:cNvSpPr>
          <p:nvPr>
            <p:ph idx="1"/>
          </p:nvPr>
        </p:nvSpPr>
        <p:spPr>
          <a:xfrm>
            <a:off x="4815068" y="1956123"/>
            <a:ext cx="7292051" cy="4266924"/>
          </a:xfrm>
        </p:spPr>
        <p:txBody>
          <a:bodyPr>
            <a:normAutofit fontScale="92500" lnSpcReduction="10000"/>
          </a:bodyPr>
          <a:lstStyle/>
          <a:p>
            <a:r>
              <a:rPr lang="el-GR" b="0" i="0" dirty="0">
                <a:solidFill>
                  <a:srgbClr val="000000"/>
                </a:solidFill>
                <a:effectLst/>
                <a:latin typeface="Fedra Sans"/>
              </a:rPr>
              <a:t>Μια παρέα χαμερπών ατόμων και απατεώνων (υποδύονται οι Γιώργος </a:t>
            </a:r>
            <a:r>
              <a:rPr lang="el-GR" b="0" i="0" dirty="0" err="1">
                <a:solidFill>
                  <a:srgbClr val="000000"/>
                </a:solidFill>
                <a:effectLst/>
                <a:latin typeface="Fedra Sans"/>
              </a:rPr>
              <a:t>Εμιρζάς</a:t>
            </a:r>
            <a:r>
              <a:rPr lang="el-GR" b="0" i="0" dirty="0">
                <a:solidFill>
                  <a:srgbClr val="000000"/>
                </a:solidFill>
                <a:effectLst/>
                <a:latin typeface="Fedra Sans"/>
              </a:rPr>
              <a:t>, Γιώργος </a:t>
            </a:r>
            <a:r>
              <a:rPr lang="el-GR" b="0" i="0" dirty="0" err="1">
                <a:solidFill>
                  <a:srgbClr val="000000"/>
                </a:solidFill>
                <a:effectLst/>
                <a:latin typeface="Fedra Sans"/>
              </a:rPr>
              <a:t>Ζαϊφίδης</a:t>
            </a:r>
            <a:r>
              <a:rPr lang="el-GR" b="0" i="0" dirty="0">
                <a:solidFill>
                  <a:srgbClr val="000000"/>
                </a:solidFill>
                <a:effectLst/>
                <a:latin typeface="Fedra Sans"/>
              </a:rPr>
              <a:t> κ.ά.), που παριστάνουν τους παραγωγούς και τους σκηνοθέτες, επωφελούνται από την άνθηση της ντόπιας κινηματογραφικής «βιομηχανίας», μα και από την ανάγκη των κοριτσιών των φτωχών συνοικιών, να ξεφύγουν από την ανέχεια και την μιζέρια –καθώς δοκιμάζουν να πραγματώσουν τα όνειρά τους, μέσω της μεγάλης οθόνης–, στήνοντας ένα δήθεν γραφείο παραγωγής και κάνοντας </a:t>
            </a:r>
            <a:r>
              <a:rPr lang="el-GR" b="0" i="0" dirty="0" err="1">
                <a:solidFill>
                  <a:srgbClr val="000000"/>
                </a:solidFill>
                <a:effectLst/>
                <a:latin typeface="Fedra Sans"/>
              </a:rPr>
              <a:t>κάστιν</a:t>
            </a:r>
            <a:r>
              <a:rPr lang="el-GR" b="0" i="0" dirty="0">
                <a:solidFill>
                  <a:srgbClr val="000000"/>
                </a:solidFill>
                <a:effectLst/>
                <a:latin typeface="Fedra Sans"/>
              </a:rPr>
              <a:t>, για την υποτιθέμενη ερωτική ταινία που σκοπεύουν να γυρίσουν. Στο δρόμο τους θα βρεθεί μια όμορφη κοπέλα (</a:t>
            </a:r>
            <a:r>
              <a:rPr lang="el-GR" b="0" i="0" dirty="0" err="1">
                <a:solidFill>
                  <a:srgbClr val="000000"/>
                </a:solidFill>
                <a:effectLst/>
                <a:latin typeface="Fedra Sans"/>
              </a:rPr>
              <a:t>Γιούλη</a:t>
            </a:r>
            <a:r>
              <a:rPr lang="el-GR" b="0" i="0" dirty="0">
                <a:solidFill>
                  <a:srgbClr val="000000"/>
                </a:solidFill>
                <a:effectLst/>
                <a:latin typeface="Fedra Sans"/>
              </a:rPr>
              <a:t> </a:t>
            </a:r>
            <a:r>
              <a:rPr lang="el-GR" b="0" i="0" dirty="0" err="1">
                <a:solidFill>
                  <a:srgbClr val="000000"/>
                </a:solidFill>
                <a:effectLst/>
                <a:latin typeface="Fedra Sans"/>
              </a:rPr>
              <a:t>Σταμουλάκη</a:t>
            </a:r>
            <a:r>
              <a:rPr lang="el-GR" b="0" i="0" dirty="0">
                <a:solidFill>
                  <a:srgbClr val="000000"/>
                </a:solidFill>
                <a:effectLst/>
                <a:latin typeface="Fedra Sans"/>
              </a:rPr>
              <a:t>), που θα τους πιστέψει, την οποίαν, αφού κακοποιήσουν και ξεφτιλίσουν, σε </a:t>
            </a:r>
            <a:r>
              <a:rPr lang="el-GR" b="0" i="0" dirty="0" err="1">
                <a:solidFill>
                  <a:srgbClr val="000000"/>
                </a:solidFill>
                <a:effectLst/>
                <a:latin typeface="Fedra Sans"/>
              </a:rPr>
              <a:t>μιαν</a:t>
            </a:r>
            <a:r>
              <a:rPr lang="el-GR" b="0" i="0" dirty="0">
                <a:solidFill>
                  <a:srgbClr val="000000"/>
                </a:solidFill>
                <a:effectLst/>
                <a:latin typeface="Fedra Sans"/>
              </a:rPr>
              <a:t> έρημη ακρογιαλιά, στην οποίαν έχουν μεταβεί για το υποτιθέμενο γύρισμα, στην συνέχεια την παρατούν ταπεινωμένη κάπου στην Αθήνα, πριν τους συλλάβει στο τέλος η αστυνομία</a:t>
            </a:r>
            <a:endParaRPr lang="en-US" b="0" i="0" dirty="0">
              <a:solidFill>
                <a:srgbClr val="000000"/>
              </a:solidFill>
              <a:effectLst/>
              <a:latin typeface="Fedra Sans"/>
            </a:endParaRPr>
          </a:p>
          <a:p>
            <a:r>
              <a:rPr lang="en-US" dirty="0">
                <a:hlinkClick r:id="rId3"/>
              </a:rPr>
              <a:t>https://www.lifo.gr/culture/cinema/giannis-kokkolis-i-istoria-enos-entelos-paragnorismenoy-kai-tolmiroy-skinotheti</a:t>
            </a:r>
            <a:endParaRPr lang="en-US" dirty="0"/>
          </a:p>
          <a:p>
            <a:endParaRPr lang="en-US" dirty="0"/>
          </a:p>
        </p:txBody>
      </p:sp>
      <p:sp>
        <p:nvSpPr>
          <p:cNvPr id="77" name="Rectangle 76">
            <a:extLst>
              <a:ext uri="{FF2B5EF4-FFF2-40B4-BE49-F238E27FC236}">
                <a16:creationId xmlns:a16="http://schemas.microsoft.com/office/drawing/2014/main" id="{9AA76026-5689-4584-8D93-D71D739E6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997206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873ECEC8-0F24-45B8-950F-35FC94BCEA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34B5C8-0E96-FD21-34AB-4D571FB96D7D}"/>
              </a:ext>
            </a:extLst>
          </p:cNvPr>
          <p:cNvSpPr>
            <a:spLocks noGrp="1"/>
          </p:cNvSpPr>
          <p:nvPr>
            <p:ph type="title"/>
          </p:nvPr>
        </p:nvSpPr>
        <p:spPr>
          <a:xfrm>
            <a:off x="642257" y="634947"/>
            <a:ext cx="3690257" cy="962360"/>
          </a:xfrm>
        </p:spPr>
        <p:txBody>
          <a:bodyPr>
            <a:normAutofit fontScale="90000"/>
          </a:bodyPr>
          <a:lstStyle/>
          <a:p>
            <a:r>
              <a:rPr lang="el-GR" sz="3200" b="0" i="0" dirty="0">
                <a:solidFill>
                  <a:srgbClr val="000000"/>
                </a:solidFill>
                <a:effectLst/>
                <a:latin typeface="Fedra Sans"/>
              </a:rPr>
              <a:t>«Ο Βιασμός μιας Παρθένας»</a:t>
            </a:r>
            <a:endParaRPr lang="en-US" sz="3200" dirty="0"/>
          </a:p>
        </p:txBody>
      </p:sp>
      <p:cxnSp>
        <p:nvCxnSpPr>
          <p:cNvPr id="75" name="Straight Connector 74">
            <a:extLst>
              <a:ext uri="{FF2B5EF4-FFF2-40B4-BE49-F238E27FC236}">
                <a16:creationId xmlns:a16="http://schemas.microsoft.com/office/drawing/2014/main" id="{89EB8C68-FF1B-4849-867B-32D29B19F10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0797" y="2250460"/>
            <a:ext cx="34747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174" name="Content Placeholder 7173">
            <a:extLst>
              <a:ext uri="{FF2B5EF4-FFF2-40B4-BE49-F238E27FC236}">
                <a16:creationId xmlns:a16="http://schemas.microsoft.com/office/drawing/2014/main" id="{51DCE1D7-8C8D-1FCB-D526-FABAD6252115}"/>
              </a:ext>
            </a:extLst>
          </p:cNvPr>
          <p:cNvSpPr>
            <a:spLocks noGrp="1"/>
          </p:cNvSpPr>
          <p:nvPr>
            <p:ph idx="1"/>
          </p:nvPr>
        </p:nvSpPr>
        <p:spPr>
          <a:xfrm>
            <a:off x="231495" y="2407436"/>
            <a:ext cx="4101020" cy="3461658"/>
          </a:xfrm>
        </p:spPr>
        <p:txBody>
          <a:bodyPr>
            <a:normAutofit fontScale="85000" lnSpcReduction="20000"/>
          </a:bodyPr>
          <a:lstStyle/>
          <a:p>
            <a:r>
              <a:rPr lang="el-GR" b="0" i="0" dirty="0">
                <a:solidFill>
                  <a:srgbClr val="000000"/>
                </a:solidFill>
                <a:effectLst/>
                <a:latin typeface="Fedra Sans"/>
              </a:rPr>
              <a:t>….. που στην πραγματικότητα θα μπορούσε να ήταν (και) μια ταινία με... ηθικό σκοπό, να προβληματίσει δηλαδή και να προφυλάξει τα κορίτσια από διάφορες κακοτοπιές, που τους έστηναν οι επιτήδειοι (αν υποτεθεί πως η ταινία ήθελε να περάσει και κάποιο «μήνυμα»), βρέθηκε στο στόχαστρο ορισμένων, γι’ αυτόν ακριβώς το λόγο. Πως δυσφημούσε, δηλαδή, το κινηματογραφικό σινάφι, την ώρα όπου ο χώρος επιχειρούσε να ορθοποδήσει</a:t>
            </a:r>
          </a:p>
          <a:p>
            <a:r>
              <a:rPr lang="el-GR" b="0" i="0" dirty="0">
                <a:solidFill>
                  <a:srgbClr val="000000"/>
                </a:solidFill>
                <a:effectLst/>
                <a:latin typeface="Fedra Sans"/>
              </a:rPr>
              <a:t>Το 1984 αποσπάσματα από τον «Βιασμό μιας Παρθένας» θα χρησιμοποιούνταν σε μια σκηνή της ταινίας «Λούφα και Παραλλαγή» του Νίκου </a:t>
            </a:r>
            <a:r>
              <a:rPr lang="el-GR" b="0" i="0" dirty="0" err="1">
                <a:solidFill>
                  <a:srgbClr val="000000"/>
                </a:solidFill>
                <a:effectLst/>
                <a:latin typeface="Fedra Sans"/>
              </a:rPr>
              <a:t>Περάκη</a:t>
            </a:r>
            <a:r>
              <a:rPr lang="el-GR" b="0" i="0" dirty="0">
                <a:solidFill>
                  <a:srgbClr val="000000"/>
                </a:solidFill>
                <a:effectLst/>
                <a:latin typeface="Fedra Sans"/>
              </a:rPr>
              <a:t>. </a:t>
            </a:r>
            <a:endParaRPr lang="en-US" dirty="0"/>
          </a:p>
        </p:txBody>
      </p:sp>
      <p:pic>
        <p:nvPicPr>
          <p:cNvPr id="7170" name="Picture 2" descr="Γιάννης Κοκκόλης: ένα ταλέντο του ελληνικού κινηματογράφου, που προσπάθησε, σε δύσκολες εποχές, να υλοποιήσει προκλητικές ιδέες">
            <a:extLst>
              <a:ext uri="{FF2B5EF4-FFF2-40B4-BE49-F238E27FC236}">
                <a16:creationId xmlns:a16="http://schemas.microsoft.com/office/drawing/2014/main" id="{3B03FA3B-CFDF-708B-00F3-8901FC10BDF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60" r="1" b="1"/>
          <a:stretch/>
        </p:blipFill>
        <p:spPr bwMode="auto">
          <a:xfrm>
            <a:off x="4648201" y="640081"/>
            <a:ext cx="6909801" cy="5314406"/>
          </a:xfrm>
          <a:prstGeom prst="rect">
            <a:avLst/>
          </a:prstGeom>
          <a:noFill/>
          <a:extLst>
            <a:ext uri="{909E8E84-426E-40DD-AFC4-6F175D3DCCD1}">
              <a14:hiddenFill xmlns:a14="http://schemas.microsoft.com/office/drawing/2010/main">
                <a:solidFill>
                  <a:srgbClr val="FFFFFF"/>
                </a:solidFill>
              </a14:hiddenFill>
            </a:ext>
          </a:extLst>
        </p:spPr>
      </p:pic>
      <p:sp>
        <p:nvSpPr>
          <p:cNvPr id="77" name="Rectangle 76">
            <a:extLst>
              <a:ext uri="{FF2B5EF4-FFF2-40B4-BE49-F238E27FC236}">
                <a16:creationId xmlns:a16="http://schemas.microsoft.com/office/drawing/2014/main" id="{8B53612E-ADB2-4457-9688-89506397A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5898543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21DEA-7380-1460-5FCE-3B3A85366BEC}"/>
              </a:ext>
            </a:extLst>
          </p:cNvPr>
          <p:cNvSpPr>
            <a:spLocks noGrp="1"/>
          </p:cNvSpPr>
          <p:nvPr>
            <p:ph type="title"/>
          </p:nvPr>
        </p:nvSpPr>
        <p:spPr/>
        <p:txBody>
          <a:bodyPr/>
          <a:lstStyle/>
          <a:p>
            <a:r>
              <a:rPr lang="el-GR" dirty="0"/>
              <a:t>Τα Μυστικά της Αμαρτωλής Αθήνας -1966</a:t>
            </a:r>
            <a:endParaRPr lang="en-US" dirty="0"/>
          </a:p>
        </p:txBody>
      </p:sp>
      <p:sp>
        <p:nvSpPr>
          <p:cNvPr id="3" name="Content Placeholder 2">
            <a:extLst>
              <a:ext uri="{FF2B5EF4-FFF2-40B4-BE49-F238E27FC236}">
                <a16:creationId xmlns:a16="http://schemas.microsoft.com/office/drawing/2014/main" id="{CB50807E-A7FA-9F0F-8C37-7AD968D53275}"/>
              </a:ext>
            </a:extLst>
          </p:cNvPr>
          <p:cNvSpPr>
            <a:spLocks noGrp="1"/>
          </p:cNvSpPr>
          <p:nvPr>
            <p:ph sz="half" idx="1"/>
          </p:nvPr>
        </p:nvSpPr>
        <p:spPr>
          <a:xfrm>
            <a:off x="162046" y="1990364"/>
            <a:ext cx="5574970" cy="4306994"/>
          </a:xfrm>
        </p:spPr>
        <p:txBody>
          <a:bodyPr>
            <a:normAutofit fontScale="92500"/>
          </a:bodyPr>
          <a:lstStyle/>
          <a:p>
            <a:r>
              <a:rPr lang="el-GR" b="0" i="0" dirty="0">
                <a:solidFill>
                  <a:srgbClr val="000000"/>
                </a:solidFill>
                <a:effectLst/>
                <a:latin typeface="Fedra Sans"/>
              </a:rPr>
              <a:t>Ένα φτωχό </a:t>
            </a:r>
            <a:r>
              <a:rPr lang="el-GR" b="0" i="0" dirty="0" err="1">
                <a:solidFill>
                  <a:srgbClr val="000000"/>
                </a:solidFill>
                <a:effectLst/>
                <a:latin typeface="Fedra Sans"/>
              </a:rPr>
              <a:t>επαρχιωτόπουλο</a:t>
            </a:r>
            <a:r>
              <a:rPr lang="el-GR" b="0" i="0" dirty="0">
                <a:solidFill>
                  <a:srgbClr val="000000"/>
                </a:solidFill>
                <a:effectLst/>
                <a:latin typeface="Fedra Sans"/>
              </a:rPr>
              <a:t> (Άλκης </a:t>
            </a:r>
            <a:r>
              <a:rPr lang="el-GR" b="0" i="0" dirty="0" err="1">
                <a:solidFill>
                  <a:srgbClr val="000000"/>
                </a:solidFill>
                <a:effectLst/>
                <a:latin typeface="Fedra Sans"/>
              </a:rPr>
              <a:t>Γιαwακάς</a:t>
            </a:r>
            <a:r>
              <a:rPr lang="el-GR" b="0" i="0" dirty="0">
                <a:solidFill>
                  <a:srgbClr val="000000"/>
                </a:solidFill>
                <a:effectLst/>
                <a:latin typeface="Fedra Sans"/>
              </a:rPr>
              <a:t>) κατεβαίνει στην Αθήνα για να πλουτίσει και µπλέκεται µε έναν άνθρωπο του </a:t>
            </a:r>
            <a:r>
              <a:rPr lang="el-GR" b="0" i="0" dirty="0" err="1">
                <a:solidFill>
                  <a:srgbClr val="000000"/>
                </a:solidFill>
                <a:effectLst/>
                <a:latin typeface="Fedra Sans"/>
              </a:rPr>
              <a:t>υποκόσµου</a:t>
            </a:r>
            <a:r>
              <a:rPr lang="el-GR" b="0" i="0" dirty="0">
                <a:solidFill>
                  <a:srgbClr val="000000"/>
                </a:solidFill>
                <a:effectLst/>
                <a:latin typeface="Fedra Sans"/>
              </a:rPr>
              <a:t> (Σταύρος Ξενίδης). Παράλληλα στήνει µ</a:t>
            </a:r>
            <a:r>
              <a:rPr lang="el-GR" b="0" i="0" dirty="0" err="1">
                <a:solidFill>
                  <a:srgbClr val="000000"/>
                </a:solidFill>
                <a:effectLst/>
                <a:latin typeface="Fedra Sans"/>
              </a:rPr>
              <a:t>ικροκόλπα</a:t>
            </a:r>
            <a:r>
              <a:rPr lang="el-GR" b="0" i="0" dirty="0">
                <a:solidFill>
                  <a:srgbClr val="000000"/>
                </a:solidFill>
                <a:effectLst/>
                <a:latin typeface="Fedra Sans"/>
              </a:rPr>
              <a:t> στα οποία </a:t>
            </a:r>
            <a:r>
              <a:rPr lang="el-GR" b="0" i="0" dirty="0" err="1">
                <a:solidFill>
                  <a:srgbClr val="000000"/>
                </a:solidFill>
                <a:effectLst/>
                <a:latin typeface="Fedra Sans"/>
              </a:rPr>
              <a:t>χρησιµοποιεί</a:t>
            </a:r>
            <a:r>
              <a:rPr lang="el-GR" b="0" i="0" dirty="0">
                <a:solidFill>
                  <a:srgbClr val="000000"/>
                </a:solidFill>
                <a:effectLst/>
                <a:latin typeface="Fedra Sans"/>
              </a:rPr>
              <a:t> µ</a:t>
            </a:r>
            <a:r>
              <a:rPr lang="el-GR" b="0" i="0" dirty="0" err="1">
                <a:solidFill>
                  <a:srgbClr val="000000"/>
                </a:solidFill>
                <a:effectLst/>
                <a:latin typeface="Fedra Sans"/>
              </a:rPr>
              <a:t>ια</a:t>
            </a:r>
            <a:r>
              <a:rPr lang="el-GR" b="0" i="0" dirty="0">
                <a:solidFill>
                  <a:srgbClr val="000000"/>
                </a:solidFill>
                <a:effectLst/>
                <a:latin typeface="Fedra Sans"/>
              </a:rPr>
              <a:t> στριπτιζέζ (Ζέτα Αποστόλου).</a:t>
            </a:r>
          </a:p>
          <a:p>
            <a:r>
              <a:rPr lang="el-GR" b="0" i="0" dirty="0">
                <a:solidFill>
                  <a:srgbClr val="000000"/>
                </a:solidFill>
                <a:effectLst/>
                <a:latin typeface="Fedra Sans"/>
              </a:rPr>
              <a:t>Σκηνοθεσία: Κώστας Καραγιάννης Παραγωγή: Καράγιαννης / </a:t>
            </a:r>
            <a:r>
              <a:rPr lang="el-GR" b="0" i="0" dirty="0" err="1">
                <a:solidFill>
                  <a:srgbClr val="000000"/>
                </a:solidFill>
                <a:effectLst/>
                <a:latin typeface="Fedra Sans"/>
              </a:rPr>
              <a:t>Καρατζόπουλος</a:t>
            </a:r>
            <a:endParaRPr lang="el-GR" b="0" i="0" dirty="0">
              <a:solidFill>
                <a:srgbClr val="000000"/>
              </a:solidFill>
              <a:effectLst/>
              <a:latin typeface="Fedra Sans"/>
            </a:endParaRPr>
          </a:p>
          <a:p>
            <a:r>
              <a:rPr lang="en-US" dirty="0">
                <a:hlinkClick r:id="rId2"/>
              </a:rPr>
              <a:t>https://www.lifo.gr/various/greek-erotica-ta-mystika-tis-amartolis-athinas-1966</a:t>
            </a:r>
            <a:endParaRPr lang="el-GR" dirty="0">
              <a:hlinkClick r:id="rId3"/>
            </a:endParaRPr>
          </a:p>
          <a:p>
            <a:r>
              <a:rPr lang="en-US" dirty="0">
                <a:hlinkClick r:id="rId3"/>
              </a:rPr>
              <a:t>https://www.youtube.com/watch?v=6vGFT_srvSc&amp;ab_channel=iliask68</a:t>
            </a:r>
            <a:endParaRPr lang="en-US" dirty="0"/>
          </a:p>
          <a:p>
            <a:r>
              <a:rPr lang="el-GR" b="0" i="0" dirty="0">
                <a:effectLst/>
                <a:latin typeface="Roboto" panose="02000000000000000000" pitchFamily="2" charset="0"/>
              </a:rPr>
              <a:t>Ζέτα Αποστόλου - ''Με μια φούστα μίνι‘’</a:t>
            </a:r>
          </a:p>
          <a:p>
            <a:endParaRPr lang="el-GR" dirty="0"/>
          </a:p>
        </p:txBody>
      </p:sp>
      <p:sp>
        <p:nvSpPr>
          <p:cNvPr id="4" name="Content Placeholder 3">
            <a:extLst>
              <a:ext uri="{FF2B5EF4-FFF2-40B4-BE49-F238E27FC236}">
                <a16:creationId xmlns:a16="http://schemas.microsoft.com/office/drawing/2014/main" id="{AF74BCEB-08D7-32E2-79D8-34E14A87E7B3}"/>
              </a:ext>
            </a:extLst>
          </p:cNvPr>
          <p:cNvSpPr>
            <a:spLocks noGrp="1"/>
          </p:cNvSpPr>
          <p:nvPr>
            <p:ph sz="half" idx="2"/>
          </p:nvPr>
        </p:nvSpPr>
        <p:spPr>
          <a:xfrm>
            <a:off x="9373444" y="2549163"/>
            <a:ext cx="4639736" cy="3748194"/>
          </a:xfrm>
        </p:spPr>
        <p:txBody>
          <a:bodyPr>
            <a:normAutofit fontScale="92500"/>
          </a:bodyPr>
          <a:lstStyle/>
          <a:p>
            <a:pPr algn="l"/>
            <a:endParaRPr lang="el-GR" b="0" i="0" dirty="0">
              <a:solidFill>
                <a:srgbClr val="000000"/>
              </a:solidFill>
              <a:effectLst/>
              <a:latin typeface="Fedra Sans"/>
            </a:endParaRPr>
          </a:p>
          <a:p>
            <a:endParaRPr lang="en-US" dirty="0"/>
          </a:p>
        </p:txBody>
      </p:sp>
      <p:pic>
        <p:nvPicPr>
          <p:cNvPr id="8194" name="Picture 2" descr="GREEK EROTICA: Τα μυστικά της αμαρτωλής Αθήνας, 1966">
            <a:extLst>
              <a:ext uri="{FF2B5EF4-FFF2-40B4-BE49-F238E27FC236}">
                <a16:creationId xmlns:a16="http://schemas.microsoft.com/office/drawing/2014/main" id="{C0658A58-138C-17F7-2BBD-B111EB3132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1990363"/>
            <a:ext cx="5715000" cy="373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2110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20" name="Rectangle 70">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9221" name="Straight Connector 72">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9222" name="Rectangle 74">
            <a:extLst>
              <a:ext uri="{FF2B5EF4-FFF2-40B4-BE49-F238E27FC236}">
                <a16:creationId xmlns:a16="http://schemas.microsoft.com/office/drawing/2014/main" id="{E844E128-FF69-4E9F-8327-6B504B3C5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1219198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53B861E4-439D-DE2B-A074-9883D1A99CEC}"/>
              </a:ext>
            </a:extLst>
          </p:cNvPr>
          <p:cNvSpPr>
            <a:spLocks noGrp="1"/>
          </p:cNvSpPr>
          <p:nvPr>
            <p:ph type="title"/>
          </p:nvPr>
        </p:nvSpPr>
        <p:spPr>
          <a:xfrm>
            <a:off x="643467" y="516835"/>
            <a:ext cx="3448259" cy="1666501"/>
          </a:xfrm>
        </p:spPr>
        <p:txBody>
          <a:bodyPr vert="horz" lIns="91440" tIns="45720" rIns="91440" bIns="45720" rtlCol="0" anchor="b">
            <a:normAutofit fontScale="90000"/>
          </a:bodyPr>
          <a:lstStyle/>
          <a:p>
            <a:r>
              <a:rPr lang="el-GR" sz="4000" dirty="0"/>
              <a:t>Τα Μυστικά της Αμαρτωλής Αθήνας -1966</a:t>
            </a:r>
            <a:endParaRPr lang="en-US" sz="4000" dirty="0">
              <a:solidFill>
                <a:srgbClr val="FFFFFF"/>
              </a:solidFill>
            </a:endParaRPr>
          </a:p>
        </p:txBody>
      </p:sp>
      <p:cxnSp>
        <p:nvCxnSpPr>
          <p:cNvPr id="9223" name="Straight Connector 76">
            <a:extLst>
              <a:ext uri="{FF2B5EF4-FFF2-40B4-BE49-F238E27FC236}">
                <a16:creationId xmlns:a16="http://schemas.microsoft.com/office/drawing/2014/main" id="{055CEADF-09EA-423C-8C45-F94AF44D5A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686" y="2353592"/>
            <a:ext cx="329184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E3AC4E1-B1C2-F7C9-1CBC-396B97CAE454}"/>
              </a:ext>
            </a:extLst>
          </p:cNvPr>
          <p:cNvSpPr>
            <a:spLocks noGrp="1"/>
          </p:cNvSpPr>
          <p:nvPr>
            <p:ph sz="half" idx="1"/>
          </p:nvPr>
        </p:nvSpPr>
        <p:spPr>
          <a:xfrm>
            <a:off x="643467" y="2546224"/>
            <a:ext cx="3448259" cy="3342747"/>
          </a:xfrm>
        </p:spPr>
        <p:txBody>
          <a:bodyPr vert="horz" lIns="0" tIns="45720" rIns="0" bIns="45720" rtlCol="0">
            <a:normAutofit/>
          </a:bodyPr>
          <a:lstStyle/>
          <a:p>
            <a:r>
              <a:rPr lang="en-US" sz="1800" b="0" i="0">
                <a:solidFill>
                  <a:srgbClr val="FFFFFF"/>
                </a:solidFill>
                <a:effectLst/>
              </a:rPr>
              <a:t> Η αστυ­νοµία τον εντοπίζει, γιατί, φεύγοντας από το χωριό του, έκλεψε µια εικόνα από την εκκλησία, για να την πουλήσει. Η ξέφρενη πορεία του νεαρού και ο ηθικός ξεπεσµός του τον οδηγούν στο θάνατο. Το παράδειγµά του όµως θα είναι διδακτικό για τους υπόλοιπους νεαρούς συχωριανούς του: Η πρωτεύουσα είναι µια γλυκιά παγίδα γένους θηλυκού.</a:t>
            </a:r>
            <a:endParaRPr lang="en-US" sz="1800">
              <a:solidFill>
                <a:srgbClr val="FFFFFF"/>
              </a:solidFill>
            </a:endParaRPr>
          </a:p>
        </p:txBody>
      </p:sp>
      <p:pic>
        <p:nvPicPr>
          <p:cNvPr id="9218" name="Picture 2" descr="GREEK EROTICA: Τα μυστικά της αμαρτωλής Αθήνας, 1966">
            <a:extLst>
              <a:ext uri="{FF2B5EF4-FFF2-40B4-BE49-F238E27FC236}">
                <a16:creationId xmlns:a16="http://schemas.microsoft.com/office/drawing/2014/main" id="{00C9877E-2392-4CCA-BA7D-3CD00EDB4A22}"/>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4793" r="7001" b="-2"/>
          <a:stretch/>
        </p:blipFill>
        <p:spPr bwMode="auto">
          <a:xfrm>
            <a:off x="4654296" y="10"/>
            <a:ext cx="7537703"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7682844"/>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68A76-309F-0E73-E4A4-37650642AD41}"/>
              </a:ext>
            </a:extLst>
          </p:cNvPr>
          <p:cNvSpPr>
            <a:spLocks noGrp="1"/>
          </p:cNvSpPr>
          <p:nvPr>
            <p:ph type="title"/>
          </p:nvPr>
        </p:nvSpPr>
        <p:spPr/>
        <p:txBody>
          <a:bodyPr>
            <a:normAutofit/>
          </a:bodyPr>
          <a:lstStyle/>
          <a:p>
            <a:r>
              <a:rPr lang="el-GR" b="0" i="0" dirty="0">
                <a:solidFill>
                  <a:srgbClr val="000000"/>
                </a:solidFill>
                <a:effectLst/>
                <a:latin typeface="Fedra Sans"/>
              </a:rPr>
              <a:t> </a:t>
            </a:r>
            <a:r>
              <a:rPr lang="el-GR" sz="4000" b="0" i="1" dirty="0">
                <a:solidFill>
                  <a:srgbClr val="000000"/>
                </a:solidFill>
                <a:effectLst/>
                <a:latin typeface="Fedra Sans"/>
              </a:rPr>
              <a:t>Ο Ζεστός Μήνας Αύγουστος</a:t>
            </a:r>
            <a:r>
              <a:rPr lang="el-GR" sz="4000" b="0" i="0" dirty="0">
                <a:solidFill>
                  <a:srgbClr val="000000"/>
                </a:solidFill>
                <a:effectLst/>
                <a:latin typeface="Fedra Sans"/>
              </a:rPr>
              <a:t> (1966)- </a:t>
            </a:r>
            <a:r>
              <a:rPr lang="el-GR" sz="4000" b="0" i="0" dirty="0" err="1">
                <a:solidFill>
                  <a:srgbClr val="000000"/>
                </a:solidFill>
                <a:effectLst/>
                <a:latin typeface="Fedra Sans"/>
              </a:rPr>
              <a:t>Σωκ</a:t>
            </a:r>
            <a:r>
              <a:rPr lang="el-GR" sz="4000" b="0" i="0" dirty="0">
                <a:solidFill>
                  <a:srgbClr val="000000"/>
                </a:solidFill>
                <a:effectLst/>
                <a:latin typeface="Fedra Sans"/>
              </a:rPr>
              <a:t>. </a:t>
            </a:r>
            <a:r>
              <a:rPr lang="el-GR" sz="4000" b="0" i="0" dirty="0" err="1">
                <a:solidFill>
                  <a:srgbClr val="000000"/>
                </a:solidFill>
                <a:effectLst/>
                <a:latin typeface="Fedra Sans"/>
              </a:rPr>
              <a:t>Καψάσκης</a:t>
            </a:r>
            <a:r>
              <a:rPr lang="el-GR" sz="4000" b="0" i="0" dirty="0">
                <a:solidFill>
                  <a:srgbClr val="000000"/>
                </a:solidFill>
                <a:effectLst/>
                <a:latin typeface="Fedra Sans"/>
              </a:rPr>
              <a:t> και </a:t>
            </a:r>
            <a:r>
              <a:rPr lang="el-GR" sz="4000" b="0" i="1" dirty="0">
                <a:solidFill>
                  <a:srgbClr val="000000"/>
                </a:solidFill>
                <a:effectLst/>
                <a:latin typeface="Fedra Sans"/>
              </a:rPr>
              <a:t>Πυρετός</a:t>
            </a:r>
            <a:r>
              <a:rPr lang="el-GR" sz="4000" b="0" i="0" dirty="0">
                <a:solidFill>
                  <a:srgbClr val="000000"/>
                </a:solidFill>
                <a:effectLst/>
                <a:latin typeface="Fedra Sans"/>
              </a:rPr>
              <a:t> (1965) –Στέλιος Τζάκσον </a:t>
            </a:r>
            <a:endParaRPr lang="en-US" sz="4000" dirty="0"/>
          </a:p>
        </p:txBody>
      </p:sp>
      <p:sp>
        <p:nvSpPr>
          <p:cNvPr id="4" name="Content Placeholder 3">
            <a:extLst>
              <a:ext uri="{FF2B5EF4-FFF2-40B4-BE49-F238E27FC236}">
                <a16:creationId xmlns:a16="http://schemas.microsoft.com/office/drawing/2014/main" id="{3C584E5E-4F7D-835F-6218-10C3B8F15637}"/>
              </a:ext>
            </a:extLst>
          </p:cNvPr>
          <p:cNvSpPr>
            <a:spLocks noGrp="1"/>
          </p:cNvSpPr>
          <p:nvPr>
            <p:ph sz="half" idx="2"/>
          </p:nvPr>
        </p:nvSpPr>
        <p:spPr>
          <a:xfrm>
            <a:off x="5891513" y="2120900"/>
            <a:ext cx="5914663" cy="3748194"/>
          </a:xfrm>
        </p:spPr>
        <p:txBody>
          <a:bodyPr>
            <a:normAutofit fontScale="85000" lnSpcReduction="10000"/>
          </a:bodyPr>
          <a:lstStyle/>
          <a:p>
            <a:pPr marL="0" indent="0">
              <a:buNone/>
            </a:pPr>
            <a:r>
              <a:rPr lang="el-GR" b="0" i="0" dirty="0">
                <a:solidFill>
                  <a:srgbClr val="000000"/>
                </a:solidFill>
                <a:effectLst/>
                <a:latin typeface="Fedra Sans"/>
              </a:rPr>
              <a:t>Ο Ζεστός Μήνας Αύγουστος</a:t>
            </a:r>
            <a:r>
              <a:rPr lang="el-GR" dirty="0">
                <a:solidFill>
                  <a:srgbClr val="000000"/>
                </a:solidFill>
                <a:latin typeface="Fedra Sans"/>
              </a:rPr>
              <a:t>, μαζί με το σπονδυλωτό </a:t>
            </a:r>
            <a:r>
              <a:rPr lang="el-GR" b="0" i="0" dirty="0">
                <a:solidFill>
                  <a:srgbClr val="000000"/>
                </a:solidFill>
                <a:effectLst/>
                <a:latin typeface="Fedra Sans"/>
              </a:rPr>
              <a:t>  </a:t>
            </a:r>
            <a:r>
              <a:rPr lang="el-GR" b="0" i="1" dirty="0">
                <a:solidFill>
                  <a:srgbClr val="000000"/>
                </a:solidFill>
                <a:effectLst/>
                <a:latin typeface="Fedra Sans"/>
              </a:rPr>
              <a:t>Ερωτικές Ιστορίες</a:t>
            </a:r>
            <a:r>
              <a:rPr lang="el-GR" b="0" i="0" dirty="0">
                <a:solidFill>
                  <a:srgbClr val="000000"/>
                </a:solidFill>
                <a:effectLst/>
                <a:latin typeface="Fedra Sans"/>
              </a:rPr>
              <a:t> (1959), </a:t>
            </a:r>
            <a:r>
              <a:rPr lang="el-GR" dirty="0">
                <a:solidFill>
                  <a:srgbClr val="000000"/>
                </a:solidFill>
                <a:latin typeface="Fedra Sans"/>
              </a:rPr>
              <a:t>)</a:t>
            </a:r>
            <a:r>
              <a:rPr lang="el-GR" b="0" i="0" dirty="0">
                <a:solidFill>
                  <a:srgbClr val="000000"/>
                </a:solidFill>
                <a:effectLst/>
                <a:latin typeface="Fedra Sans"/>
              </a:rPr>
              <a:t>Αλίκη Βουγιουκλάκη κ.ά. και μουσική τού Μάνου Χατζιδάκι), και </a:t>
            </a:r>
            <a:r>
              <a:rPr lang="el-GR" b="0" i="1" dirty="0">
                <a:solidFill>
                  <a:srgbClr val="000000"/>
                </a:solidFill>
                <a:effectLst/>
                <a:latin typeface="Fedra Sans"/>
              </a:rPr>
              <a:t>Οι Γαμπροί της Ευτυχίας</a:t>
            </a:r>
            <a:r>
              <a:rPr lang="el-GR" b="0" i="0" dirty="0">
                <a:solidFill>
                  <a:srgbClr val="000000"/>
                </a:solidFill>
                <a:effectLst/>
                <a:latin typeface="Fedra Sans"/>
              </a:rPr>
              <a:t> (1962) (</a:t>
            </a:r>
            <a:r>
              <a:rPr lang="el-GR" dirty="0">
                <a:solidFill>
                  <a:srgbClr val="000000"/>
                </a:solidFill>
                <a:latin typeface="Fedra Sans"/>
              </a:rPr>
              <a:t>με </a:t>
            </a:r>
            <a:r>
              <a:rPr lang="el-GR" b="0" i="0" dirty="0">
                <a:solidFill>
                  <a:srgbClr val="000000"/>
                </a:solidFill>
                <a:effectLst/>
                <a:latin typeface="Fedra Sans"/>
              </a:rPr>
              <a:t>Βασίλη </a:t>
            </a:r>
            <a:r>
              <a:rPr lang="el-GR" b="0" i="0" dirty="0" err="1">
                <a:solidFill>
                  <a:srgbClr val="000000"/>
                </a:solidFill>
                <a:effectLst/>
                <a:latin typeface="Fedra Sans"/>
              </a:rPr>
              <a:t>Αυλωνίτη</a:t>
            </a:r>
            <a:r>
              <a:rPr lang="el-GR" b="0" i="0" dirty="0">
                <a:solidFill>
                  <a:srgbClr val="000000"/>
                </a:solidFill>
                <a:effectLst/>
                <a:latin typeface="Fedra Sans"/>
              </a:rPr>
              <a:t>, Γεωργία Βασιλειάδου κ.ά.,), είναι 3 από τις καλύτερες ταινίες του Σωκράτη </a:t>
            </a:r>
            <a:r>
              <a:rPr lang="el-GR" b="0" i="0" dirty="0" err="1">
                <a:solidFill>
                  <a:srgbClr val="000000"/>
                </a:solidFill>
                <a:effectLst/>
                <a:latin typeface="Fedra Sans"/>
              </a:rPr>
              <a:t>Καψάσκη</a:t>
            </a:r>
            <a:r>
              <a:rPr lang="el-GR" b="0" i="0" dirty="0">
                <a:solidFill>
                  <a:srgbClr val="000000"/>
                </a:solidFill>
                <a:effectLst/>
                <a:latin typeface="Fedra Sans"/>
              </a:rPr>
              <a:t>.</a:t>
            </a:r>
          </a:p>
          <a:p>
            <a:r>
              <a:rPr lang="el-GR" dirty="0">
                <a:solidFill>
                  <a:srgbClr val="000000"/>
                </a:solidFill>
                <a:latin typeface="Fedra Sans"/>
              </a:rPr>
              <a:t>….</a:t>
            </a:r>
            <a:r>
              <a:rPr lang="el-GR" b="0" i="0" dirty="0">
                <a:solidFill>
                  <a:srgbClr val="000000"/>
                </a:solidFill>
                <a:effectLst/>
                <a:latin typeface="Fedra Sans"/>
              </a:rPr>
              <a:t> ανακατεύοντας ερωτικά πάθη, που τα ευνοεί ούτως ή άλλως ο ζεστός μήνας Αύγουστος, με αστυνομική ίντριγκα, ανατροπές, κλοπές, φόνους, μυστήριο και τα λοιπά, παρουσιάζοντας μία σειρά από πρόσωπα, που είναι έρμαια των συμπεριφορών ή της δολιότητάς τους, παγιδευμένα κατ' </a:t>
            </a:r>
            <a:r>
              <a:rPr lang="el-GR" b="0" i="0" dirty="0" err="1">
                <a:solidFill>
                  <a:srgbClr val="000000"/>
                </a:solidFill>
                <a:effectLst/>
                <a:latin typeface="Fedra Sans"/>
              </a:rPr>
              <a:t>ουσίαν</a:t>
            </a:r>
            <a:r>
              <a:rPr lang="el-GR" b="0" i="0" dirty="0">
                <a:solidFill>
                  <a:srgbClr val="000000"/>
                </a:solidFill>
                <a:effectLst/>
                <a:latin typeface="Fedra Sans"/>
              </a:rPr>
              <a:t> σ' ένα παιγνίδι χωρίς αύριο. Αύριο, βεβαίως υπάρχει μόνον για έναν, ή μάλλον για δύο, καθώς το χάπι-</a:t>
            </a:r>
            <a:r>
              <a:rPr lang="el-GR" b="0" i="0" dirty="0" err="1">
                <a:solidFill>
                  <a:srgbClr val="000000"/>
                </a:solidFill>
                <a:effectLst/>
                <a:latin typeface="Fedra Sans"/>
              </a:rPr>
              <a:t>εντ</a:t>
            </a:r>
            <a:r>
              <a:rPr lang="el-GR" b="0" i="0" dirty="0">
                <a:solidFill>
                  <a:srgbClr val="000000"/>
                </a:solidFill>
                <a:effectLst/>
                <a:latin typeface="Fedra Sans"/>
              </a:rPr>
              <a:t>, σε ελληνική ταινία της εποχής είναι κάτι το αναμενόμενο.</a:t>
            </a:r>
            <a:endParaRPr lang="en-US" dirty="0"/>
          </a:p>
        </p:txBody>
      </p:sp>
      <p:pic>
        <p:nvPicPr>
          <p:cNvPr id="10242" name="Picture 2" descr="«Ο Ζεστός Μήνας Αύγουστος»: μια ερωτική-αστυνομική περιπέτεια από το 1966 με διαχρονικό τίτλο">
            <a:extLst>
              <a:ext uri="{FF2B5EF4-FFF2-40B4-BE49-F238E27FC236}">
                <a16:creationId xmlns:a16="http://schemas.microsoft.com/office/drawing/2014/main" id="{E986BF42-F146-A908-1ABE-B5B617F81342}"/>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096963" y="2212310"/>
            <a:ext cx="4640262" cy="3565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96484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0E5DBE5-E32A-DF98-A587-905F46C782F3}"/>
              </a:ext>
            </a:extLst>
          </p:cNvPr>
          <p:cNvSpPr>
            <a:spLocks noGrp="1"/>
          </p:cNvSpPr>
          <p:nvPr>
            <p:ph type="title"/>
          </p:nvPr>
        </p:nvSpPr>
        <p:spPr>
          <a:xfrm>
            <a:off x="1097280" y="286603"/>
            <a:ext cx="10058400" cy="1171807"/>
          </a:xfrm>
        </p:spPr>
        <p:txBody>
          <a:bodyPr>
            <a:normAutofit fontScale="90000"/>
          </a:bodyPr>
          <a:lstStyle/>
          <a:p>
            <a:r>
              <a:rPr lang="el-GR" b="0" i="0" dirty="0">
                <a:solidFill>
                  <a:srgbClr val="000000"/>
                </a:solidFill>
                <a:effectLst/>
                <a:latin typeface="Fedra Sans"/>
              </a:rPr>
              <a:t> </a:t>
            </a:r>
            <a:r>
              <a:rPr lang="el-GR" sz="3600" b="0" i="1" dirty="0">
                <a:solidFill>
                  <a:srgbClr val="000000"/>
                </a:solidFill>
                <a:effectLst/>
                <a:latin typeface="Fedra Sans"/>
              </a:rPr>
              <a:t>Ο Ζεστός Μήνας Αύγουστος</a:t>
            </a:r>
            <a:r>
              <a:rPr lang="el-GR" sz="3600" b="0" i="0" dirty="0">
                <a:solidFill>
                  <a:srgbClr val="000000"/>
                </a:solidFill>
                <a:effectLst/>
                <a:latin typeface="Fedra Sans"/>
              </a:rPr>
              <a:t> (1966)- </a:t>
            </a:r>
            <a:r>
              <a:rPr lang="el-GR" sz="3600" b="0" i="0" dirty="0" err="1">
                <a:solidFill>
                  <a:srgbClr val="000000"/>
                </a:solidFill>
                <a:effectLst/>
                <a:latin typeface="Fedra Sans"/>
              </a:rPr>
              <a:t>Σωκ</a:t>
            </a:r>
            <a:r>
              <a:rPr lang="el-GR" sz="3600" b="0" i="0" dirty="0">
                <a:solidFill>
                  <a:srgbClr val="000000"/>
                </a:solidFill>
                <a:effectLst/>
                <a:latin typeface="Fedra Sans"/>
              </a:rPr>
              <a:t>. </a:t>
            </a:r>
            <a:r>
              <a:rPr lang="el-GR" sz="3600" b="0" i="0" dirty="0" err="1">
                <a:solidFill>
                  <a:srgbClr val="000000"/>
                </a:solidFill>
                <a:effectLst/>
                <a:latin typeface="Fedra Sans"/>
              </a:rPr>
              <a:t>Καψάσκης</a:t>
            </a:r>
            <a:r>
              <a:rPr lang="el-GR" sz="3600" b="0" i="0" dirty="0">
                <a:solidFill>
                  <a:srgbClr val="000000"/>
                </a:solidFill>
                <a:effectLst/>
                <a:latin typeface="Fedra Sans"/>
              </a:rPr>
              <a:t> και </a:t>
            </a:r>
            <a:r>
              <a:rPr lang="el-GR" sz="3600" b="0" i="1" dirty="0">
                <a:solidFill>
                  <a:srgbClr val="000000"/>
                </a:solidFill>
                <a:effectLst/>
                <a:latin typeface="Fedra Sans"/>
              </a:rPr>
              <a:t>Πυρετός</a:t>
            </a:r>
            <a:r>
              <a:rPr lang="el-GR" sz="3600" b="0" i="0" dirty="0">
                <a:solidFill>
                  <a:srgbClr val="000000"/>
                </a:solidFill>
                <a:effectLst/>
                <a:latin typeface="Fedra Sans"/>
              </a:rPr>
              <a:t> (1965) –Στέλιος Τζάκσον </a:t>
            </a:r>
            <a:endParaRPr lang="en-US" sz="3600" dirty="0"/>
          </a:p>
        </p:txBody>
      </p:sp>
      <p:sp>
        <p:nvSpPr>
          <p:cNvPr id="3" name="Content Placeholder 2">
            <a:extLst>
              <a:ext uri="{FF2B5EF4-FFF2-40B4-BE49-F238E27FC236}">
                <a16:creationId xmlns:a16="http://schemas.microsoft.com/office/drawing/2014/main" id="{F5DF5559-2642-9544-59EB-582E4C5C9EBE}"/>
              </a:ext>
            </a:extLst>
          </p:cNvPr>
          <p:cNvSpPr>
            <a:spLocks noGrp="1"/>
          </p:cNvSpPr>
          <p:nvPr>
            <p:ph idx="1"/>
          </p:nvPr>
        </p:nvSpPr>
        <p:spPr>
          <a:xfrm>
            <a:off x="162046" y="2108201"/>
            <a:ext cx="11887200" cy="4107404"/>
          </a:xfrm>
        </p:spPr>
        <p:txBody>
          <a:bodyPr>
            <a:normAutofit lnSpcReduction="10000"/>
          </a:bodyPr>
          <a:lstStyle/>
          <a:p>
            <a:r>
              <a:rPr lang="el-GR" b="0" i="0" dirty="0">
                <a:solidFill>
                  <a:srgbClr val="000000"/>
                </a:solidFill>
                <a:effectLst/>
                <a:latin typeface="Fedra Sans"/>
              </a:rPr>
              <a:t>Αμερικανίδα </a:t>
            </a:r>
            <a:r>
              <a:rPr lang="el-GR" b="0" i="0" dirty="0" err="1">
                <a:solidFill>
                  <a:srgbClr val="000000"/>
                </a:solidFill>
                <a:effectLst/>
                <a:latin typeface="Fedra Sans"/>
              </a:rPr>
              <a:t>σκηνοθέτιδα</a:t>
            </a:r>
            <a:r>
              <a:rPr lang="el-GR" b="0" i="0" dirty="0">
                <a:solidFill>
                  <a:srgbClr val="000000"/>
                </a:solidFill>
                <a:effectLst/>
                <a:latin typeface="Fedra Sans"/>
              </a:rPr>
              <a:t> </a:t>
            </a:r>
            <a:r>
              <a:rPr lang="el-GR" b="0" i="0" dirty="0" err="1">
                <a:solidFill>
                  <a:srgbClr val="000000"/>
                </a:solidFill>
                <a:effectLst/>
                <a:latin typeface="Fedra Sans"/>
              </a:rPr>
              <a:t>Doris</a:t>
            </a:r>
            <a:r>
              <a:rPr lang="el-GR" b="0" i="0" dirty="0">
                <a:solidFill>
                  <a:srgbClr val="000000"/>
                </a:solidFill>
                <a:effectLst/>
                <a:latin typeface="Fedra Sans"/>
              </a:rPr>
              <a:t> </a:t>
            </a:r>
            <a:r>
              <a:rPr lang="el-GR" b="0" i="0" dirty="0" err="1">
                <a:solidFill>
                  <a:srgbClr val="000000"/>
                </a:solidFill>
                <a:effectLst/>
                <a:latin typeface="Fedra Sans"/>
              </a:rPr>
              <a:t>Wishman</a:t>
            </a:r>
            <a:r>
              <a:rPr lang="el-GR" b="0" i="0" dirty="0">
                <a:solidFill>
                  <a:srgbClr val="000000"/>
                </a:solidFill>
                <a:effectLst/>
                <a:latin typeface="Fedra Sans"/>
              </a:rPr>
              <a:t> (1912-2002), η αποκαλούμενη και «βασίλισσα του </a:t>
            </a:r>
            <a:r>
              <a:rPr lang="el-GR" b="0" i="0" dirty="0" err="1">
                <a:solidFill>
                  <a:srgbClr val="000000"/>
                </a:solidFill>
                <a:effectLst/>
                <a:latin typeface="Fedra Sans"/>
              </a:rPr>
              <a:t>sexploitation</a:t>
            </a:r>
            <a:r>
              <a:rPr lang="el-GR" b="0" i="0" dirty="0">
                <a:solidFill>
                  <a:srgbClr val="000000"/>
                </a:solidFill>
                <a:effectLst/>
                <a:latin typeface="Fedra Sans"/>
              </a:rPr>
              <a:t>»: Στην </a:t>
            </a:r>
            <a:r>
              <a:rPr lang="el-GR" b="0" i="0" dirty="0" err="1">
                <a:solidFill>
                  <a:srgbClr val="000000"/>
                </a:solidFill>
                <a:effectLst/>
                <a:latin typeface="Fedra Sans"/>
              </a:rPr>
              <a:t>φιλμογραφία</a:t>
            </a:r>
            <a:r>
              <a:rPr lang="el-GR" b="0" i="0" dirty="0">
                <a:solidFill>
                  <a:srgbClr val="000000"/>
                </a:solidFill>
                <a:effectLst/>
                <a:latin typeface="Fedra Sans"/>
              </a:rPr>
              <a:t> της </a:t>
            </a:r>
            <a:r>
              <a:rPr lang="el-GR" b="0" i="0" dirty="0" err="1">
                <a:solidFill>
                  <a:srgbClr val="000000"/>
                </a:solidFill>
                <a:effectLst/>
                <a:latin typeface="Fedra Sans"/>
              </a:rPr>
              <a:t>Wishman</a:t>
            </a:r>
            <a:r>
              <a:rPr lang="el-GR" b="0" i="0" dirty="0">
                <a:solidFill>
                  <a:srgbClr val="000000"/>
                </a:solidFill>
                <a:effectLst/>
                <a:latin typeface="Fedra Sans"/>
              </a:rPr>
              <a:t> (περί τις 30 ταινίες), υπάρχουν και δύο ελληνικές ταινίες…</a:t>
            </a:r>
          </a:p>
          <a:p>
            <a:pPr algn="l"/>
            <a:r>
              <a:rPr lang="el-GR" dirty="0">
                <a:solidFill>
                  <a:srgbClr val="000000"/>
                </a:solidFill>
                <a:latin typeface="Fedra Sans"/>
              </a:rPr>
              <a:t>….</a:t>
            </a:r>
            <a:r>
              <a:rPr lang="el-GR" b="0" i="0" dirty="0">
                <a:solidFill>
                  <a:srgbClr val="000000"/>
                </a:solidFill>
                <a:effectLst/>
                <a:latin typeface="Fedra Sans"/>
              </a:rPr>
              <a:t> Χωρίς τη συγκατάθεση του </a:t>
            </a:r>
            <a:r>
              <a:rPr lang="el-GR" b="0" i="0" dirty="0" err="1">
                <a:solidFill>
                  <a:srgbClr val="000000"/>
                </a:solidFill>
                <a:effectLst/>
                <a:latin typeface="Fedra Sans"/>
              </a:rPr>
              <a:t>Καψάσκη</a:t>
            </a:r>
            <a:r>
              <a:rPr lang="el-GR" b="0" i="0" dirty="0">
                <a:solidFill>
                  <a:srgbClr val="000000"/>
                </a:solidFill>
                <a:effectLst/>
                <a:latin typeface="Fedra Sans"/>
              </a:rPr>
              <a:t> η </a:t>
            </a:r>
            <a:r>
              <a:rPr lang="el-GR" b="0" i="0" dirty="0" err="1">
                <a:solidFill>
                  <a:srgbClr val="000000"/>
                </a:solidFill>
                <a:effectLst/>
                <a:latin typeface="Fedra Sans"/>
              </a:rPr>
              <a:t>Wishman</a:t>
            </a:r>
            <a:r>
              <a:rPr lang="el-GR" b="0" i="0" dirty="0">
                <a:solidFill>
                  <a:srgbClr val="000000"/>
                </a:solidFill>
                <a:effectLst/>
                <a:latin typeface="Fedra Sans"/>
              </a:rPr>
              <a:t> προσθέτει κάποιες γυμνές σκηνές (εμφανίζεται και η Σουηδή </a:t>
            </a:r>
            <a:r>
              <a:rPr lang="el-GR" b="0" i="0" dirty="0" err="1">
                <a:solidFill>
                  <a:srgbClr val="000000"/>
                </a:solidFill>
                <a:effectLst/>
                <a:latin typeface="Fedra Sans"/>
              </a:rPr>
              <a:t>Marie</a:t>
            </a:r>
            <a:r>
              <a:rPr lang="el-GR" b="0" i="0" dirty="0">
                <a:solidFill>
                  <a:srgbClr val="000000"/>
                </a:solidFill>
                <a:effectLst/>
                <a:latin typeface="Fedra Sans"/>
              </a:rPr>
              <a:t> </a:t>
            </a:r>
            <a:r>
              <a:rPr lang="el-GR" b="0" i="0" dirty="0" err="1">
                <a:solidFill>
                  <a:srgbClr val="000000"/>
                </a:solidFill>
                <a:effectLst/>
                <a:latin typeface="Fedra Sans"/>
              </a:rPr>
              <a:t>Liljedahl</a:t>
            </a:r>
            <a:r>
              <a:rPr lang="el-GR" b="0" i="0" dirty="0">
                <a:solidFill>
                  <a:srgbClr val="000000"/>
                </a:solidFill>
                <a:effectLst/>
                <a:latin typeface="Fedra Sans"/>
              </a:rPr>
              <a:t> ανάμεσα), αλλάζει τους διαλόγους (χάθηκαν οι αυθεντικοί, δεν ήταν δυνατόν να γίνει η μεταγλώττιση κι έτσι επινοήθηκαν καινούριοι) και ως </a:t>
            </a:r>
            <a:r>
              <a:rPr lang="el-GR" b="0" i="1" dirty="0">
                <a:solidFill>
                  <a:srgbClr val="000000"/>
                </a:solidFill>
                <a:effectLst/>
                <a:latin typeface="Fedra Sans"/>
              </a:rPr>
              <a:t>The </a:t>
            </a:r>
            <a:r>
              <a:rPr lang="el-GR" b="0" i="1" dirty="0" err="1">
                <a:solidFill>
                  <a:srgbClr val="000000"/>
                </a:solidFill>
                <a:effectLst/>
                <a:latin typeface="Fedra Sans"/>
              </a:rPr>
              <a:t>Hot</a:t>
            </a:r>
            <a:r>
              <a:rPr lang="el-GR" b="0" i="1" dirty="0">
                <a:solidFill>
                  <a:srgbClr val="000000"/>
                </a:solidFill>
                <a:effectLst/>
                <a:latin typeface="Fedra Sans"/>
              </a:rPr>
              <a:t> </a:t>
            </a:r>
            <a:r>
              <a:rPr lang="el-GR" b="0" i="1" dirty="0" err="1">
                <a:solidFill>
                  <a:srgbClr val="000000"/>
                </a:solidFill>
                <a:effectLst/>
                <a:latin typeface="Fedra Sans"/>
              </a:rPr>
              <a:t>Month</a:t>
            </a:r>
            <a:r>
              <a:rPr lang="el-GR" b="0" i="1" dirty="0">
                <a:solidFill>
                  <a:srgbClr val="000000"/>
                </a:solidFill>
                <a:effectLst/>
                <a:latin typeface="Fedra Sans"/>
              </a:rPr>
              <a:t> of </a:t>
            </a:r>
            <a:r>
              <a:rPr lang="el-GR" b="0" i="1" dirty="0" err="1">
                <a:solidFill>
                  <a:srgbClr val="000000"/>
                </a:solidFill>
                <a:effectLst/>
                <a:latin typeface="Fedra Sans"/>
              </a:rPr>
              <a:t>August</a:t>
            </a:r>
            <a:r>
              <a:rPr lang="el-GR" b="0" i="1" dirty="0">
                <a:solidFill>
                  <a:srgbClr val="000000"/>
                </a:solidFill>
                <a:effectLst/>
                <a:latin typeface="Fedra Sans"/>
              </a:rPr>
              <a:t> </a:t>
            </a:r>
            <a:r>
              <a:rPr lang="el-GR" b="0" i="0" dirty="0">
                <a:solidFill>
                  <a:srgbClr val="000000"/>
                </a:solidFill>
                <a:effectLst/>
                <a:latin typeface="Fedra Sans"/>
              </a:rPr>
              <a:t>προβάλλει την ταινία στις ΗΠΑ, στο ενήλικο κοινό.</a:t>
            </a:r>
          </a:p>
          <a:p>
            <a:pPr algn="l"/>
            <a:r>
              <a:rPr lang="el-GR" b="0" i="0" dirty="0">
                <a:solidFill>
                  <a:srgbClr val="000000"/>
                </a:solidFill>
                <a:effectLst/>
                <a:latin typeface="Fedra Sans"/>
              </a:rPr>
              <a:t>Αλλού (στο </a:t>
            </a:r>
            <a:r>
              <a:rPr lang="el-GR" b="0" i="0" dirty="0" err="1">
                <a:solidFill>
                  <a:srgbClr val="000000"/>
                </a:solidFill>
                <a:effectLst/>
                <a:latin typeface="Fedra Sans"/>
              </a:rPr>
              <a:t>σάιτ</a:t>
            </a:r>
            <a:r>
              <a:rPr lang="el-GR" b="0" i="0" dirty="0">
                <a:solidFill>
                  <a:srgbClr val="000000"/>
                </a:solidFill>
                <a:effectLst/>
                <a:latin typeface="Fedra Sans"/>
              </a:rPr>
              <a:t> </a:t>
            </a:r>
            <a:r>
              <a:rPr lang="el-GR" b="0" i="0" dirty="0" err="1">
                <a:solidFill>
                  <a:srgbClr val="000000"/>
                </a:solidFill>
                <a:effectLst/>
                <a:latin typeface="Fedra Sans"/>
              </a:rPr>
              <a:t>Senses</a:t>
            </a:r>
            <a:r>
              <a:rPr lang="el-GR" b="0" i="0" dirty="0">
                <a:solidFill>
                  <a:srgbClr val="000000"/>
                </a:solidFill>
                <a:effectLst/>
                <a:latin typeface="Fedra Sans"/>
              </a:rPr>
              <a:t> of </a:t>
            </a:r>
            <a:r>
              <a:rPr lang="el-GR" b="0" i="0" dirty="0" err="1">
                <a:solidFill>
                  <a:srgbClr val="000000"/>
                </a:solidFill>
                <a:effectLst/>
                <a:latin typeface="Fedra Sans"/>
              </a:rPr>
              <a:t>Cinema</a:t>
            </a:r>
            <a:r>
              <a:rPr lang="el-GR" b="0" i="0" dirty="0">
                <a:solidFill>
                  <a:srgbClr val="000000"/>
                </a:solidFill>
                <a:effectLst/>
                <a:latin typeface="Fedra Sans"/>
              </a:rPr>
              <a:t>) διαβάζουμε πως η </a:t>
            </a:r>
            <a:r>
              <a:rPr lang="el-GR" b="0" i="0" dirty="0" err="1">
                <a:solidFill>
                  <a:srgbClr val="000000"/>
                </a:solidFill>
                <a:effectLst/>
                <a:latin typeface="Fedra Sans"/>
              </a:rPr>
              <a:t>Wishman</a:t>
            </a:r>
            <a:r>
              <a:rPr lang="el-GR" b="0" i="0" dirty="0">
                <a:solidFill>
                  <a:srgbClr val="000000"/>
                </a:solidFill>
                <a:effectLst/>
                <a:latin typeface="Fedra Sans"/>
              </a:rPr>
              <a:t> είχε αγοράσει δύο ελληνικές ταινίες, για 4 χιλιάδες δολάρια, κατά τη διάρκεια κάποιων διακοπών της στην Ελλάδα (αυτό ακούγεται πιο πιστευτό). Η μία ήταν </a:t>
            </a:r>
            <a:r>
              <a:rPr lang="el-GR" b="0" i="1" dirty="0">
                <a:solidFill>
                  <a:srgbClr val="000000"/>
                </a:solidFill>
                <a:effectLst/>
                <a:latin typeface="Fedra Sans"/>
              </a:rPr>
              <a:t>Ο Ζεστός Μήνας Αύγουστος</a:t>
            </a:r>
            <a:r>
              <a:rPr lang="el-GR" b="0" i="0" dirty="0">
                <a:solidFill>
                  <a:srgbClr val="000000"/>
                </a:solidFill>
                <a:effectLst/>
                <a:latin typeface="Fedra Sans"/>
              </a:rPr>
              <a:t> και η άλλη ο </a:t>
            </a:r>
            <a:r>
              <a:rPr lang="el-GR" b="0" i="1" dirty="0">
                <a:solidFill>
                  <a:srgbClr val="000000"/>
                </a:solidFill>
                <a:effectLst/>
                <a:latin typeface="Fedra Sans"/>
              </a:rPr>
              <a:t>Πυρετός</a:t>
            </a:r>
            <a:r>
              <a:rPr lang="el-GR" b="0" i="0" dirty="0">
                <a:solidFill>
                  <a:srgbClr val="000000"/>
                </a:solidFill>
                <a:effectLst/>
                <a:latin typeface="Fedra Sans"/>
              </a:rPr>
              <a:t> (1965) του Στέλιου Τζάκσον με τους Πάνο </a:t>
            </a:r>
            <a:r>
              <a:rPr lang="el-GR" b="0" i="0" dirty="0" err="1">
                <a:solidFill>
                  <a:srgbClr val="000000"/>
                </a:solidFill>
                <a:effectLst/>
                <a:latin typeface="Fedra Sans"/>
              </a:rPr>
              <a:t>Κατέρη</a:t>
            </a:r>
            <a:r>
              <a:rPr lang="el-GR" b="0" i="0" dirty="0">
                <a:solidFill>
                  <a:srgbClr val="000000"/>
                </a:solidFill>
                <a:effectLst/>
                <a:latin typeface="Fedra Sans"/>
              </a:rPr>
              <a:t>, Κατερίνα </a:t>
            </a:r>
            <a:r>
              <a:rPr lang="el-GR" b="0" i="0" dirty="0" err="1">
                <a:solidFill>
                  <a:srgbClr val="000000"/>
                </a:solidFill>
                <a:effectLst/>
                <a:latin typeface="Fedra Sans"/>
              </a:rPr>
              <a:t>Χέλμη</a:t>
            </a:r>
            <a:r>
              <a:rPr lang="el-GR" b="0" i="0" dirty="0">
                <a:solidFill>
                  <a:srgbClr val="000000"/>
                </a:solidFill>
                <a:effectLst/>
                <a:latin typeface="Fedra Sans"/>
              </a:rPr>
              <a:t>, Ελένη Ανουσάκη και άλλους (και με μουσική του Σταύρου Ξαρχάκου).</a:t>
            </a:r>
          </a:p>
          <a:p>
            <a:pPr algn="l"/>
            <a:r>
              <a:rPr lang="en-US" b="0" i="0" dirty="0">
                <a:solidFill>
                  <a:srgbClr val="000000"/>
                </a:solidFill>
                <a:effectLst/>
                <a:latin typeface="Fedra Sans"/>
                <a:hlinkClick r:id="rId2"/>
              </a:rPr>
              <a:t>https://www.lifo.gr/culture/cinema/o-zestos-minas-aygoystos-mia-erotiki-astynomiki-peripeteia-apo-1966-me-diahroniko</a:t>
            </a:r>
            <a:endParaRPr lang="el-GR" b="0" i="0" dirty="0">
              <a:solidFill>
                <a:srgbClr val="000000"/>
              </a:solidFill>
              <a:effectLst/>
              <a:latin typeface="Fedra Sans"/>
            </a:endParaRPr>
          </a:p>
          <a:p>
            <a:pPr algn="l"/>
            <a:endParaRPr lang="el-GR" b="0" i="0" dirty="0">
              <a:solidFill>
                <a:srgbClr val="000000"/>
              </a:solidFill>
              <a:effectLst/>
              <a:latin typeface="Fedra Sans"/>
            </a:endParaRPr>
          </a:p>
          <a:p>
            <a:endParaRPr lang="en-US" dirty="0"/>
          </a:p>
        </p:txBody>
      </p:sp>
    </p:spTree>
    <p:extLst>
      <p:ext uri="{BB962C8B-B14F-4D97-AF65-F5344CB8AC3E}">
        <p14:creationId xmlns:p14="http://schemas.microsoft.com/office/powerpoint/2010/main" val="40633120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272" name="Rectangle 72">
            <a:extLst>
              <a:ext uri="{FF2B5EF4-FFF2-40B4-BE49-F238E27FC236}">
                <a16:creationId xmlns:a16="http://schemas.microsoft.com/office/drawing/2014/main" id="{08CB54FC-0B2A-4107-9A70-958B90B765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F9D44E-B147-4A02-7292-80F4B0CE0A5D}"/>
              </a:ext>
            </a:extLst>
          </p:cNvPr>
          <p:cNvSpPr>
            <a:spLocks noGrp="1"/>
          </p:cNvSpPr>
          <p:nvPr>
            <p:ph type="title"/>
          </p:nvPr>
        </p:nvSpPr>
        <p:spPr>
          <a:xfrm>
            <a:off x="6411685" y="634946"/>
            <a:ext cx="5127171" cy="1450757"/>
          </a:xfrm>
        </p:spPr>
        <p:txBody>
          <a:bodyPr>
            <a:normAutofit/>
          </a:bodyPr>
          <a:lstStyle/>
          <a:p>
            <a:r>
              <a:rPr lang="el-GR" dirty="0"/>
              <a:t>Χωρίς Ιδανικά (1965)</a:t>
            </a:r>
            <a:endParaRPr lang="en-US" dirty="0"/>
          </a:p>
        </p:txBody>
      </p:sp>
      <p:pic>
        <p:nvPicPr>
          <p:cNvPr id="11266" name="Picture 2" descr="r/greece - Διαφήμιση της ερωτικής ταινίας &quot;Χωρίς Ιδανικά&quot; (1965)">
            <a:extLst>
              <a:ext uri="{FF2B5EF4-FFF2-40B4-BE49-F238E27FC236}">
                <a16:creationId xmlns:a16="http://schemas.microsoft.com/office/drawing/2014/main" id="{3C813274-C408-3279-D07F-7AD5EF86773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249711" y="645106"/>
            <a:ext cx="1902308" cy="5247747"/>
          </a:xfrm>
          <a:prstGeom prst="rect">
            <a:avLst/>
          </a:prstGeom>
          <a:noFill/>
          <a:extLst>
            <a:ext uri="{909E8E84-426E-40DD-AFC4-6F175D3DCCD1}">
              <a14:hiddenFill xmlns:a14="http://schemas.microsoft.com/office/drawing/2010/main">
                <a:solidFill>
                  <a:srgbClr val="FFFFFF"/>
                </a:solidFill>
              </a14:hiddenFill>
            </a:ext>
          </a:extLst>
        </p:spPr>
      </p:pic>
      <p:cxnSp>
        <p:nvCxnSpPr>
          <p:cNvPr id="11273" name="Straight Connector 74">
            <a:extLst>
              <a:ext uri="{FF2B5EF4-FFF2-40B4-BE49-F238E27FC236}">
                <a16:creationId xmlns:a16="http://schemas.microsoft.com/office/drawing/2014/main" id="{7855A9B5-1710-4B19-B0F1-CDFDD4ED5B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14044" y="2246569"/>
            <a:ext cx="4572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1274" name="Content Placeholder 11269">
            <a:extLst>
              <a:ext uri="{FF2B5EF4-FFF2-40B4-BE49-F238E27FC236}">
                <a16:creationId xmlns:a16="http://schemas.microsoft.com/office/drawing/2014/main" id="{79AD1083-8DD7-B264-7DFA-4C85BA3ACB8C}"/>
              </a:ext>
            </a:extLst>
          </p:cNvPr>
          <p:cNvSpPr>
            <a:spLocks noGrp="1"/>
          </p:cNvSpPr>
          <p:nvPr>
            <p:ph idx="1"/>
          </p:nvPr>
        </p:nvSpPr>
        <p:spPr>
          <a:xfrm>
            <a:off x="6411684" y="2407436"/>
            <a:ext cx="5127172" cy="3461658"/>
          </a:xfrm>
        </p:spPr>
        <p:txBody>
          <a:bodyPr>
            <a:normAutofit/>
          </a:bodyPr>
          <a:lstStyle/>
          <a:p>
            <a:r>
              <a:rPr lang="el-GR" b="1" i="0" dirty="0">
                <a:solidFill>
                  <a:srgbClr val="202122"/>
                </a:solidFill>
                <a:effectLst/>
                <a:latin typeface="Roboto Condensed" panose="02000000000000000000" pitchFamily="2" charset="0"/>
              </a:rPr>
              <a:t> </a:t>
            </a:r>
            <a:r>
              <a:rPr lang="el-GR" b="0" i="0" dirty="0">
                <a:solidFill>
                  <a:srgbClr val="202122"/>
                </a:solidFill>
                <a:effectLst/>
                <a:latin typeface="Roboto Condensed" panose="02000000000000000000" pitchFamily="2" charset="0"/>
              </a:rPr>
              <a:t>Ο αρχηγός μιας συμμορίας οδηγεί νεαρές κοπέλες στην πορνεία. Ένας αξιωματικός της αστυνομίας παρακολουθεί τους εγκληματίες προκειμένου να τους συλλάβει.</a:t>
            </a:r>
            <a:endParaRPr lang="en-US" dirty="0"/>
          </a:p>
        </p:txBody>
      </p:sp>
      <p:sp>
        <p:nvSpPr>
          <p:cNvPr id="77" name="Rectangle 76">
            <a:extLst>
              <a:ext uri="{FF2B5EF4-FFF2-40B4-BE49-F238E27FC236}">
                <a16:creationId xmlns:a16="http://schemas.microsoft.com/office/drawing/2014/main" id="{9AA76026-5689-4584-8D93-D71D739E6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6693719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3A7EB-9944-73C6-2AAC-10E91DDE1480}"/>
              </a:ext>
            </a:extLst>
          </p:cNvPr>
          <p:cNvSpPr>
            <a:spLocks noGrp="1"/>
          </p:cNvSpPr>
          <p:nvPr>
            <p:ph type="title"/>
          </p:nvPr>
        </p:nvSpPr>
        <p:spPr>
          <a:xfrm>
            <a:off x="1097280" y="286603"/>
            <a:ext cx="10058400" cy="905589"/>
          </a:xfrm>
        </p:spPr>
        <p:txBody>
          <a:bodyPr/>
          <a:lstStyle/>
          <a:p>
            <a:r>
              <a:rPr lang="en-US" sz="3200" dirty="0">
                <a:solidFill>
                  <a:srgbClr val="000000"/>
                </a:solidFill>
                <a:latin typeface="Fedra Sans"/>
              </a:rPr>
              <a:t>The</a:t>
            </a:r>
            <a:r>
              <a:rPr lang="en-US" sz="1800" b="1" u="sng" dirty="0">
                <a:solidFill>
                  <a:srgbClr val="000000"/>
                </a:solidFill>
                <a:latin typeface="Calibri" panose="020F0502020204030204" pitchFamily="34" charset="0"/>
              </a:rPr>
              <a:t> </a:t>
            </a:r>
            <a:r>
              <a:rPr lang="en-US" sz="3200" dirty="0">
                <a:solidFill>
                  <a:srgbClr val="000000"/>
                </a:solidFill>
                <a:latin typeface="Fedra Sans"/>
              </a:rPr>
              <a:t>landscape of Greek erotic filmmaking in the 1970s</a:t>
            </a:r>
          </a:p>
        </p:txBody>
      </p:sp>
      <p:sp>
        <p:nvSpPr>
          <p:cNvPr id="3" name="Content Placeholder 2">
            <a:extLst>
              <a:ext uri="{FF2B5EF4-FFF2-40B4-BE49-F238E27FC236}">
                <a16:creationId xmlns:a16="http://schemas.microsoft.com/office/drawing/2014/main" id="{6ACFF0FC-EAD1-84E7-0A38-1F7387690B5D}"/>
              </a:ext>
            </a:extLst>
          </p:cNvPr>
          <p:cNvSpPr>
            <a:spLocks noGrp="1"/>
          </p:cNvSpPr>
          <p:nvPr>
            <p:ph idx="1"/>
          </p:nvPr>
        </p:nvSpPr>
        <p:spPr>
          <a:xfrm>
            <a:off x="405114" y="1934581"/>
            <a:ext cx="10553796" cy="4338897"/>
          </a:xfrm>
        </p:spPr>
        <p:txBody>
          <a:bodyPr>
            <a:noAutofit/>
          </a:bodyPr>
          <a:lstStyle/>
          <a:p>
            <a:pPr marL="365760" marR="0" indent="-457200">
              <a:lnSpc>
                <a:spcPct val="107000"/>
              </a:lnSpc>
              <a:spcBef>
                <a:spcPts val="0"/>
              </a:spcBef>
              <a:spcAft>
                <a:spcPts val="800"/>
              </a:spcAft>
              <a:buFont typeface="Arial" panose="020B0604020202020204" pitchFamily="34" charset="0"/>
              <a:buChar char="•"/>
            </a:pPr>
            <a:r>
              <a:rPr lang="en-US" sz="2800" dirty="0">
                <a:solidFill>
                  <a:srgbClr val="000000"/>
                </a:solidFill>
                <a:latin typeface="Fedra Sans"/>
              </a:rPr>
              <a:t>Greek</a:t>
            </a:r>
            <a:r>
              <a:rPr lang="en-US" sz="2800" dirty="0">
                <a:effectLst/>
                <a:latin typeface="Calibri" panose="020F0502020204030204" pitchFamily="34" charset="0"/>
                <a:ea typeface="Calibri" panose="020F0502020204030204" pitchFamily="34" charset="0"/>
                <a:cs typeface="Calibri" panose="020F0502020204030204" pitchFamily="34" charset="0"/>
              </a:rPr>
              <a:t> </a:t>
            </a:r>
            <a:r>
              <a:rPr lang="en-US" sz="2800" dirty="0">
                <a:solidFill>
                  <a:srgbClr val="000000"/>
                </a:solidFill>
                <a:latin typeface="Fedra Sans"/>
              </a:rPr>
              <a:t>erotica in the early 70s presented a </a:t>
            </a:r>
            <a:r>
              <a:rPr lang="en-US" sz="2800" b="1" dirty="0">
                <a:solidFill>
                  <a:srgbClr val="000000"/>
                </a:solidFill>
                <a:latin typeface="Fedra Sans"/>
              </a:rPr>
              <a:t>linear narrative</a:t>
            </a:r>
            <a:r>
              <a:rPr lang="en-US" sz="2800" dirty="0">
                <a:solidFill>
                  <a:srgbClr val="000000"/>
                </a:solidFill>
                <a:latin typeface="Fedra Sans"/>
              </a:rPr>
              <a:t>, interspersed with </a:t>
            </a:r>
            <a:r>
              <a:rPr lang="en-US" sz="2800" b="1" dirty="0">
                <a:solidFill>
                  <a:srgbClr val="000000"/>
                </a:solidFill>
                <a:latin typeface="Fedra Sans"/>
              </a:rPr>
              <a:t>flashbacks</a:t>
            </a:r>
            <a:r>
              <a:rPr lang="en-US" sz="2800" dirty="0">
                <a:solidFill>
                  <a:srgbClr val="000000"/>
                </a:solidFill>
                <a:latin typeface="Fedra Sans"/>
              </a:rPr>
              <a:t> (especially in the case of police and crime dramas).</a:t>
            </a:r>
          </a:p>
          <a:p>
            <a:pPr marL="365760" marR="0" indent="-457200">
              <a:lnSpc>
                <a:spcPct val="107000"/>
              </a:lnSpc>
              <a:spcBef>
                <a:spcPts val="0"/>
              </a:spcBef>
              <a:spcAft>
                <a:spcPts val="800"/>
              </a:spcAft>
              <a:buFont typeface="Arial" panose="020B0604020202020204" pitchFamily="34" charset="0"/>
              <a:buChar char="•"/>
            </a:pPr>
            <a:r>
              <a:rPr lang="en-US" sz="2800" dirty="0">
                <a:solidFill>
                  <a:srgbClr val="000000"/>
                </a:solidFill>
                <a:latin typeface="Fedra Sans"/>
              </a:rPr>
              <a:t>Under the pretext of action and pursuit, the erotic movies of this era, deviate from the </a:t>
            </a:r>
            <a:r>
              <a:rPr lang="en-US" sz="2800" b="1" dirty="0">
                <a:solidFill>
                  <a:srgbClr val="000000"/>
                </a:solidFill>
                <a:latin typeface="Fedra Sans"/>
              </a:rPr>
              <a:t>latent eroticism of Greek mainstream/’commercial’ filmmaking</a:t>
            </a:r>
            <a:r>
              <a:rPr lang="en-US" sz="2800" dirty="0">
                <a:solidFill>
                  <a:srgbClr val="000000"/>
                </a:solidFill>
                <a:latin typeface="Fedra Sans"/>
              </a:rPr>
              <a:t>:</a:t>
            </a:r>
          </a:p>
          <a:p>
            <a:r>
              <a:rPr lang="en-US" sz="2800" dirty="0">
                <a:solidFill>
                  <a:srgbClr val="000000"/>
                </a:solidFill>
                <a:latin typeface="Fedra Sans"/>
              </a:rPr>
              <a:t>Here, female and male leads expose their bodies, for they are depicted as full-blown sexual subjects with a right in polyamory.</a:t>
            </a:r>
          </a:p>
        </p:txBody>
      </p:sp>
    </p:spTree>
    <p:extLst>
      <p:ext uri="{BB962C8B-B14F-4D97-AF65-F5344CB8AC3E}">
        <p14:creationId xmlns:p14="http://schemas.microsoft.com/office/powerpoint/2010/main" val="36606636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3A7EB-9944-73C6-2AAC-10E91DDE1480}"/>
              </a:ext>
            </a:extLst>
          </p:cNvPr>
          <p:cNvSpPr>
            <a:spLocks noGrp="1"/>
          </p:cNvSpPr>
          <p:nvPr>
            <p:ph type="title"/>
          </p:nvPr>
        </p:nvSpPr>
        <p:spPr>
          <a:xfrm>
            <a:off x="1097280" y="286603"/>
            <a:ext cx="10058400" cy="905589"/>
          </a:xfrm>
        </p:spPr>
        <p:txBody>
          <a:bodyPr/>
          <a:lstStyle/>
          <a:p>
            <a:r>
              <a:rPr lang="en-US" sz="3200" dirty="0">
                <a:solidFill>
                  <a:srgbClr val="000000"/>
                </a:solidFill>
                <a:latin typeface="Fedra Sans"/>
              </a:rPr>
              <a:t>The</a:t>
            </a:r>
            <a:r>
              <a:rPr lang="en-US" sz="1800" b="1" u="sng" dirty="0">
                <a:solidFill>
                  <a:srgbClr val="000000"/>
                </a:solidFill>
                <a:latin typeface="Calibri" panose="020F0502020204030204" pitchFamily="34" charset="0"/>
              </a:rPr>
              <a:t> </a:t>
            </a:r>
            <a:r>
              <a:rPr lang="en-US" sz="3200" dirty="0">
                <a:solidFill>
                  <a:srgbClr val="000000"/>
                </a:solidFill>
                <a:latin typeface="Fedra Sans"/>
              </a:rPr>
              <a:t>landscape of Greek erotic filmmaking in the 1970s</a:t>
            </a:r>
          </a:p>
        </p:txBody>
      </p:sp>
      <p:sp>
        <p:nvSpPr>
          <p:cNvPr id="3" name="Content Placeholder 2">
            <a:extLst>
              <a:ext uri="{FF2B5EF4-FFF2-40B4-BE49-F238E27FC236}">
                <a16:creationId xmlns:a16="http://schemas.microsoft.com/office/drawing/2014/main" id="{6ACFF0FC-EAD1-84E7-0A38-1F7387690B5D}"/>
              </a:ext>
            </a:extLst>
          </p:cNvPr>
          <p:cNvSpPr>
            <a:spLocks noGrp="1"/>
          </p:cNvSpPr>
          <p:nvPr>
            <p:ph idx="1"/>
          </p:nvPr>
        </p:nvSpPr>
        <p:spPr>
          <a:xfrm>
            <a:off x="393539" y="1504709"/>
            <a:ext cx="10565371" cy="4641448"/>
          </a:xfrm>
        </p:spPr>
        <p:txBody>
          <a:bodyPr>
            <a:normAutofit lnSpcReduction="10000"/>
          </a:bodyPr>
          <a:lstStyle/>
          <a:p>
            <a:pPr marL="365760" marR="0" indent="-457200">
              <a:lnSpc>
                <a:spcPct val="107000"/>
              </a:lnSpc>
              <a:spcBef>
                <a:spcPts val="0"/>
              </a:spcBef>
              <a:spcAft>
                <a:spcPts val="800"/>
              </a:spcAft>
              <a:buFont typeface="Arial" panose="020B0604020202020204" pitchFamily="34" charset="0"/>
              <a:buChar char="•"/>
            </a:pPr>
            <a:r>
              <a:rPr lang="en-US" sz="2800" dirty="0">
                <a:solidFill>
                  <a:srgbClr val="000000"/>
                </a:solidFill>
                <a:latin typeface="Fedra Sans"/>
              </a:rPr>
              <a:t>By contrast, in mainstream 1960s mainstream filmmaking, we see the legitimation of eroticism and sensuality either</a:t>
            </a:r>
          </a:p>
          <a:p>
            <a:pPr marL="342900" marR="0" lvl="0" indent="-342900">
              <a:lnSpc>
                <a:spcPct val="107000"/>
              </a:lnSpc>
              <a:spcBef>
                <a:spcPts val="0"/>
              </a:spcBef>
              <a:spcAft>
                <a:spcPts val="800"/>
              </a:spcAft>
              <a:buFont typeface="Calibri" panose="020F0502020204030204" pitchFamily="34" charset="0"/>
              <a:buChar char="-"/>
            </a:pPr>
            <a:r>
              <a:rPr lang="en-US" sz="2800" dirty="0">
                <a:solidFill>
                  <a:srgbClr val="000000"/>
                </a:solidFill>
                <a:latin typeface="Fedra Sans"/>
              </a:rPr>
              <a:t>as an inherent part of </a:t>
            </a:r>
            <a:r>
              <a:rPr lang="en-US" sz="2800" b="1" dirty="0">
                <a:solidFill>
                  <a:srgbClr val="000000"/>
                </a:solidFill>
                <a:latin typeface="Fedra Sans"/>
              </a:rPr>
              <a:t>contemporary youth culture </a:t>
            </a:r>
            <a:r>
              <a:rPr lang="en-US" sz="2800" dirty="0">
                <a:solidFill>
                  <a:srgbClr val="000000"/>
                </a:solidFill>
                <a:latin typeface="Fedra Sans"/>
              </a:rPr>
              <a:t>(and within it, a notion of ‘</a:t>
            </a:r>
            <a:r>
              <a:rPr lang="en-US" sz="2800" b="1" dirty="0">
                <a:solidFill>
                  <a:srgbClr val="FF0000"/>
                </a:solidFill>
                <a:latin typeface="Fedra Sans"/>
              </a:rPr>
              <a:t>delinquent youth’</a:t>
            </a:r>
            <a:r>
              <a:rPr lang="en-US" sz="2800" dirty="0">
                <a:solidFill>
                  <a:srgbClr val="000000"/>
                </a:solidFill>
                <a:latin typeface="Fedra Sans"/>
              </a:rPr>
              <a:t> or of ‘rich youth’ spoiled by their proximity to American culture),</a:t>
            </a:r>
          </a:p>
          <a:p>
            <a:pPr>
              <a:buFont typeface="Arial" panose="020B0604020202020204" pitchFamily="34" charset="0"/>
              <a:buChar char="•"/>
            </a:pPr>
            <a:r>
              <a:rPr lang="en-US" sz="2800" dirty="0">
                <a:solidFill>
                  <a:srgbClr val="000000"/>
                </a:solidFill>
                <a:latin typeface="Fedra Sans"/>
              </a:rPr>
              <a:t>or as something linked with </a:t>
            </a:r>
            <a:r>
              <a:rPr lang="en-US" sz="2800" b="1" dirty="0">
                <a:solidFill>
                  <a:srgbClr val="FF0000"/>
                </a:solidFill>
                <a:latin typeface="Fedra Sans"/>
              </a:rPr>
              <a:t>‘fallen’ women</a:t>
            </a:r>
            <a:r>
              <a:rPr lang="en-US" sz="2800" dirty="0">
                <a:solidFill>
                  <a:srgbClr val="000000"/>
                </a:solidFill>
                <a:latin typeface="Fedra Sans"/>
              </a:rPr>
              <a:t>. Here, eroticism and sensuality are latent, since emphasis is put on the leads’ (esp. the female lead’s) character rather than their sex-appeal and lustiness</a:t>
            </a:r>
          </a:p>
          <a:p>
            <a:pPr>
              <a:buFont typeface="Arial" panose="020B0604020202020204" pitchFamily="34" charset="0"/>
              <a:buChar char="•"/>
            </a:pPr>
            <a:r>
              <a:rPr lang="en-US" sz="2800" dirty="0">
                <a:solidFill>
                  <a:srgbClr val="000000"/>
                </a:solidFill>
                <a:latin typeface="Fedra Sans"/>
              </a:rPr>
              <a:t> soft Greek erotica quickly found its way onto the European market (France, Germany, Italy and the Greek diaspora in the US) - </a:t>
            </a:r>
            <a:r>
              <a:rPr lang="el-GR" sz="2800" b="1" i="1" dirty="0">
                <a:solidFill>
                  <a:srgbClr val="FF0000"/>
                </a:solidFill>
                <a:latin typeface="Fedra Sans"/>
              </a:rPr>
              <a:t>τσόντα</a:t>
            </a:r>
            <a:endParaRPr lang="en-US" sz="2800" b="1" i="1" dirty="0">
              <a:solidFill>
                <a:srgbClr val="FF0000"/>
              </a:solidFill>
              <a:latin typeface="Fedra Sans"/>
            </a:endParaRPr>
          </a:p>
        </p:txBody>
      </p:sp>
    </p:spTree>
    <p:extLst>
      <p:ext uri="{BB962C8B-B14F-4D97-AF65-F5344CB8AC3E}">
        <p14:creationId xmlns:p14="http://schemas.microsoft.com/office/powerpoint/2010/main" val="28561056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3A7EB-9944-73C6-2AAC-10E91DDE1480}"/>
              </a:ext>
            </a:extLst>
          </p:cNvPr>
          <p:cNvSpPr>
            <a:spLocks noGrp="1"/>
          </p:cNvSpPr>
          <p:nvPr>
            <p:ph type="title"/>
          </p:nvPr>
        </p:nvSpPr>
        <p:spPr>
          <a:xfrm>
            <a:off x="1097280" y="286603"/>
            <a:ext cx="10058400" cy="905589"/>
          </a:xfrm>
        </p:spPr>
        <p:txBody>
          <a:bodyPr/>
          <a:lstStyle/>
          <a:p>
            <a:r>
              <a:rPr lang="en-US" sz="3200" dirty="0">
                <a:solidFill>
                  <a:srgbClr val="000000"/>
                </a:solidFill>
                <a:latin typeface="Fedra Sans"/>
              </a:rPr>
              <a:t>The</a:t>
            </a:r>
            <a:r>
              <a:rPr lang="en-US" sz="1800" b="1" u="sng" dirty="0">
                <a:solidFill>
                  <a:srgbClr val="000000"/>
                </a:solidFill>
                <a:latin typeface="Calibri" panose="020F0502020204030204" pitchFamily="34" charset="0"/>
              </a:rPr>
              <a:t> </a:t>
            </a:r>
            <a:r>
              <a:rPr lang="en-US" sz="3200" dirty="0">
                <a:solidFill>
                  <a:srgbClr val="000000"/>
                </a:solidFill>
                <a:latin typeface="Fedra Sans"/>
              </a:rPr>
              <a:t>landscape of Greek erotic filmmaking in the 1970s</a:t>
            </a:r>
          </a:p>
        </p:txBody>
      </p:sp>
      <p:sp>
        <p:nvSpPr>
          <p:cNvPr id="3" name="Content Placeholder 2">
            <a:extLst>
              <a:ext uri="{FF2B5EF4-FFF2-40B4-BE49-F238E27FC236}">
                <a16:creationId xmlns:a16="http://schemas.microsoft.com/office/drawing/2014/main" id="{6ACFF0FC-EAD1-84E7-0A38-1F7387690B5D}"/>
              </a:ext>
            </a:extLst>
          </p:cNvPr>
          <p:cNvSpPr>
            <a:spLocks noGrp="1"/>
          </p:cNvSpPr>
          <p:nvPr>
            <p:ph idx="1"/>
          </p:nvPr>
        </p:nvSpPr>
        <p:spPr>
          <a:xfrm>
            <a:off x="393539" y="1504709"/>
            <a:ext cx="10565371" cy="4641448"/>
          </a:xfrm>
        </p:spPr>
        <p:txBody>
          <a:bodyPr>
            <a:normAutofit/>
          </a:bodyPr>
          <a:lstStyle/>
          <a:p>
            <a:pPr>
              <a:buFont typeface="Arial" panose="020B0604020202020204" pitchFamily="34" charset="0"/>
              <a:buChar char="•"/>
            </a:pPr>
            <a:r>
              <a:rPr lang="en-US" sz="2800" dirty="0">
                <a:solidFill>
                  <a:srgbClr val="000000"/>
                </a:solidFill>
                <a:latin typeface="Fedra Sans"/>
              </a:rPr>
              <a:t>So the Greek tradition of erotica</a:t>
            </a:r>
            <a:r>
              <a:rPr lang="el-GR" sz="2800" dirty="0">
                <a:solidFill>
                  <a:srgbClr val="000000"/>
                </a:solidFill>
                <a:latin typeface="Fedra Sans"/>
              </a:rPr>
              <a:t>=</a:t>
            </a:r>
            <a:r>
              <a:rPr lang="en-US" sz="2800" dirty="0">
                <a:solidFill>
                  <a:srgbClr val="000000"/>
                </a:solidFill>
                <a:latin typeface="Fedra Sans"/>
              </a:rPr>
              <a:t> inspired by the Italian </a:t>
            </a:r>
            <a:r>
              <a:rPr lang="en-US" sz="2800" b="1" dirty="0" err="1">
                <a:solidFill>
                  <a:srgbClr val="FF0000"/>
                </a:solidFill>
                <a:latin typeface="Fedra Sans"/>
              </a:rPr>
              <a:t>giallo</a:t>
            </a:r>
            <a:r>
              <a:rPr lang="en-US" sz="2800" dirty="0">
                <a:solidFill>
                  <a:srgbClr val="000000"/>
                </a:solidFill>
                <a:latin typeface="Fedra Sans"/>
              </a:rPr>
              <a:t> films, where a strong police/crime narrative plot prevails</a:t>
            </a:r>
            <a:r>
              <a:rPr lang="el-GR" sz="2800" dirty="0">
                <a:solidFill>
                  <a:srgbClr val="000000"/>
                </a:solidFill>
                <a:latin typeface="Fedra Sans"/>
              </a:rPr>
              <a:t>.</a:t>
            </a:r>
            <a:endParaRPr lang="en-US" sz="2800" dirty="0">
              <a:solidFill>
                <a:srgbClr val="000000"/>
              </a:solidFill>
              <a:latin typeface="Fedra Sans"/>
            </a:endParaRPr>
          </a:p>
          <a:p>
            <a:pPr marL="365760" marR="0" indent="-457200">
              <a:lnSpc>
                <a:spcPct val="107000"/>
              </a:lnSpc>
              <a:spcBef>
                <a:spcPts val="0"/>
              </a:spcBef>
              <a:spcAft>
                <a:spcPts val="800"/>
              </a:spcAft>
              <a:buFont typeface="Arial" panose="020B0604020202020204" pitchFamily="34" charset="0"/>
              <a:buChar char="•"/>
            </a:pPr>
            <a:r>
              <a:rPr lang="en-US" sz="2800" dirty="0">
                <a:solidFill>
                  <a:srgbClr val="000000"/>
                </a:solidFill>
                <a:latin typeface="Fedra Sans"/>
              </a:rPr>
              <a:t>from the mid-70s onwards, Greek erotica follows very closely Italian sexploitation filmmaking (rather than the French equivalent of the likes of Jean Rollin and his tradition with vampires and zombies).</a:t>
            </a:r>
            <a:endParaRPr lang="el-GR" sz="2800" dirty="0">
              <a:solidFill>
                <a:srgbClr val="000000"/>
              </a:solidFill>
              <a:latin typeface="Fedra Sans"/>
            </a:endParaRPr>
          </a:p>
          <a:p>
            <a:pPr marL="365760" marR="0" indent="-457200">
              <a:lnSpc>
                <a:spcPct val="107000"/>
              </a:lnSpc>
              <a:spcBef>
                <a:spcPts val="0"/>
              </a:spcBef>
              <a:spcAft>
                <a:spcPts val="800"/>
              </a:spcAft>
              <a:buFont typeface="Arial" panose="020B0604020202020204" pitchFamily="34" charset="0"/>
              <a:buChar char="•"/>
            </a:pPr>
            <a:r>
              <a:rPr lang="el-GR" sz="2800" dirty="0">
                <a:solidFill>
                  <a:srgbClr val="000000"/>
                </a:solidFill>
                <a:latin typeface="Fedra Sans"/>
              </a:rPr>
              <a:t>Ας </a:t>
            </a:r>
            <a:r>
              <a:rPr lang="en-US" sz="2800" dirty="0">
                <a:solidFill>
                  <a:srgbClr val="000000"/>
                </a:solidFill>
                <a:latin typeface="Fedra Sans"/>
              </a:rPr>
              <a:t>the decade goes by, and especially during the 80s, erotica becomes </a:t>
            </a:r>
            <a:r>
              <a:rPr lang="en-US" sz="2800" b="1" dirty="0">
                <a:solidFill>
                  <a:srgbClr val="000000"/>
                </a:solidFill>
                <a:latin typeface="Fedra Sans"/>
              </a:rPr>
              <a:t>hardcore</a:t>
            </a:r>
            <a:r>
              <a:rPr lang="en-US" sz="2800" dirty="0">
                <a:solidFill>
                  <a:srgbClr val="000000"/>
                </a:solidFill>
                <a:latin typeface="Fedra Sans"/>
              </a:rPr>
              <a:t>, following the lead of the American industry – and</a:t>
            </a:r>
            <a:r>
              <a:rPr lang="el-GR" sz="2800" dirty="0">
                <a:solidFill>
                  <a:srgbClr val="000000"/>
                </a:solidFill>
                <a:latin typeface="Fedra Sans"/>
              </a:rPr>
              <a:t> </a:t>
            </a:r>
            <a:r>
              <a:rPr lang="en-US" sz="2800" dirty="0">
                <a:solidFill>
                  <a:srgbClr val="000000"/>
                </a:solidFill>
                <a:latin typeface="Fedra Sans"/>
              </a:rPr>
              <a:t>straight to video</a:t>
            </a:r>
          </a:p>
        </p:txBody>
      </p:sp>
    </p:spTree>
    <p:extLst>
      <p:ext uri="{BB962C8B-B14F-4D97-AF65-F5344CB8AC3E}">
        <p14:creationId xmlns:p14="http://schemas.microsoft.com/office/powerpoint/2010/main" val="36663419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6" name="Rectangle 135">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38" name="Straight Connector 137">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40" name="Rectangle 139">
            <a:extLst>
              <a:ext uri="{FF2B5EF4-FFF2-40B4-BE49-F238E27FC236}">
                <a16:creationId xmlns:a16="http://schemas.microsoft.com/office/drawing/2014/main" id="{548B4202-DCD5-4F8C-B481-743A989A9D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140F88-558E-4E9B-BACB-E0A869DE3A60}"/>
              </a:ext>
            </a:extLst>
          </p:cNvPr>
          <p:cNvSpPr>
            <a:spLocks noGrp="1"/>
          </p:cNvSpPr>
          <p:nvPr>
            <p:ph type="title"/>
          </p:nvPr>
        </p:nvSpPr>
        <p:spPr>
          <a:xfrm>
            <a:off x="633999" y="4550230"/>
            <a:ext cx="10909073" cy="957902"/>
          </a:xfrm>
        </p:spPr>
        <p:txBody>
          <a:bodyPr vert="horz" lIns="91440" tIns="45720" rIns="91440" bIns="45720" rtlCol="0" anchor="b">
            <a:normAutofit fontScale="90000"/>
          </a:bodyPr>
          <a:lstStyle/>
          <a:p>
            <a:r>
              <a:rPr lang="en-US" sz="6000" dirty="0" err="1">
                <a:solidFill>
                  <a:schemeClr val="tx1">
                    <a:lumMod val="85000"/>
                    <a:lumOff val="15000"/>
                  </a:schemeClr>
                </a:solidFill>
              </a:rPr>
              <a:t>Giallo</a:t>
            </a:r>
            <a:r>
              <a:rPr lang="en-US" sz="6000" dirty="0">
                <a:solidFill>
                  <a:schemeClr val="tx1">
                    <a:lumMod val="85000"/>
                    <a:lumOff val="15000"/>
                  </a:schemeClr>
                </a:solidFill>
              </a:rPr>
              <a:t> novels- and Italian sexploitation</a:t>
            </a:r>
          </a:p>
        </p:txBody>
      </p:sp>
      <p:pic>
        <p:nvPicPr>
          <p:cNvPr id="2050" name="Picture 2">
            <a:extLst>
              <a:ext uri="{FF2B5EF4-FFF2-40B4-BE49-F238E27FC236}">
                <a16:creationId xmlns:a16="http://schemas.microsoft.com/office/drawing/2014/main" id="{B7ABE137-1CBF-49A2-819A-6B2E45609157}"/>
              </a:ext>
            </a:extLst>
          </p:cNvPr>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l="13425" r="15019" b="-2"/>
          <a:stretch/>
        </p:blipFill>
        <p:spPr bwMode="auto">
          <a:xfrm>
            <a:off x="1996335" y="640080"/>
            <a:ext cx="2577923" cy="3602736"/>
          </a:xfrm>
          <a:prstGeom prst="rect">
            <a:avLst/>
          </a:prstGeom>
          <a:noFill/>
          <a:extLst>
            <a:ext uri="{909E8E84-426E-40DD-AFC4-6F175D3DCCD1}">
              <a14:hiddenFill xmlns:a14="http://schemas.microsoft.com/office/drawing/2010/main">
                <a:solidFill>
                  <a:srgbClr val="FFFFFF"/>
                </a:solidFill>
              </a14:hiddenFill>
            </a:ext>
          </a:extLst>
        </p:spPr>
      </p:pic>
      <p:pic>
        <p:nvPicPr>
          <p:cNvPr id="12290" name="Picture 2" descr="Ennio Morricone – Le Foto Proibite Di Una Signora Per Bene / Il Ritorno Di  Ringo (Original Motion Picture Soundtracks) (2014, CD) - Discogs">
            <a:extLst>
              <a:ext uri="{FF2B5EF4-FFF2-40B4-BE49-F238E27FC236}">
                <a16:creationId xmlns:a16="http://schemas.microsoft.com/office/drawing/2014/main" id="{A5A18026-789B-D4B6-D578-D4863BC008F6}"/>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7106615" y="640079"/>
            <a:ext cx="3602736" cy="3602736"/>
          </a:xfrm>
          <a:prstGeom prst="rect">
            <a:avLst/>
          </a:prstGeom>
          <a:noFill/>
          <a:extLst>
            <a:ext uri="{909E8E84-426E-40DD-AFC4-6F175D3DCCD1}">
              <a14:hiddenFill xmlns:a14="http://schemas.microsoft.com/office/drawing/2010/main">
                <a:solidFill>
                  <a:srgbClr val="FFFFFF"/>
                </a:solidFill>
              </a14:hiddenFill>
            </a:ext>
          </a:extLst>
        </p:spPr>
      </p:pic>
      <p:cxnSp>
        <p:nvCxnSpPr>
          <p:cNvPr id="142" name="Straight Connector 141">
            <a:extLst>
              <a:ext uri="{FF2B5EF4-FFF2-40B4-BE49-F238E27FC236}">
                <a16:creationId xmlns:a16="http://schemas.microsoft.com/office/drawing/2014/main" id="{F7F57F6B-E621-4E40-A34D-2FE12902AA2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086" y="5645296"/>
            <a:ext cx="105156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4" name="Rectangle 143">
            <a:extLst>
              <a:ext uri="{FF2B5EF4-FFF2-40B4-BE49-F238E27FC236}">
                <a16:creationId xmlns:a16="http://schemas.microsoft.com/office/drawing/2014/main" id="{8EE702CF-91CE-4661-ACBF-3C8160D1B4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2084008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E5697-D716-8DD1-5950-D7AF7F445069}"/>
              </a:ext>
            </a:extLst>
          </p:cNvPr>
          <p:cNvSpPr>
            <a:spLocks noGrp="1"/>
          </p:cNvSpPr>
          <p:nvPr>
            <p:ph type="title"/>
          </p:nvPr>
        </p:nvSpPr>
        <p:spPr>
          <a:xfrm>
            <a:off x="1097280" y="286604"/>
            <a:ext cx="10058400" cy="1183382"/>
          </a:xfrm>
        </p:spPr>
        <p:txBody>
          <a:bodyPr>
            <a:normAutofit/>
          </a:bodyPr>
          <a:lstStyle/>
          <a:p>
            <a:r>
              <a:rPr lang="en-US" sz="3600" dirty="0">
                <a:effectLst/>
                <a:latin typeface="Calibri" panose="020F0502020204030204" pitchFamily="34" charset="0"/>
                <a:ea typeface="Calibri" panose="020F0502020204030204" pitchFamily="34" charset="0"/>
                <a:cs typeface="Calibri" panose="020F0502020204030204" pitchFamily="34" charset="0"/>
              </a:rPr>
              <a:t>what does erotic action in Greek erotica involve?</a:t>
            </a:r>
            <a:br>
              <a:rPr lang="en-US" sz="3600" dirty="0">
                <a:effectLst/>
                <a:latin typeface="Calibri" panose="020F0502020204030204" pitchFamily="34" charset="0"/>
                <a:ea typeface="Calibri" panose="020F0502020204030204" pitchFamily="34" charset="0"/>
                <a:cs typeface="Arial" panose="020B0604020202020204" pitchFamily="34" charset="0"/>
              </a:rPr>
            </a:br>
            <a:endParaRPr lang="en-US" sz="3600" dirty="0"/>
          </a:p>
        </p:txBody>
      </p:sp>
      <p:sp>
        <p:nvSpPr>
          <p:cNvPr id="3" name="Content Placeholder 2">
            <a:extLst>
              <a:ext uri="{FF2B5EF4-FFF2-40B4-BE49-F238E27FC236}">
                <a16:creationId xmlns:a16="http://schemas.microsoft.com/office/drawing/2014/main" id="{9F838AAF-E722-249B-4A4E-C76B45F55B40}"/>
              </a:ext>
            </a:extLst>
          </p:cNvPr>
          <p:cNvSpPr>
            <a:spLocks noGrp="1"/>
          </p:cNvSpPr>
          <p:nvPr>
            <p:ph idx="1"/>
          </p:nvPr>
        </p:nvSpPr>
        <p:spPr/>
        <p:txBody>
          <a:bodyPr>
            <a:normAutofit fontScale="92500" lnSpcReduction="20000"/>
          </a:bodyPr>
          <a:lstStyle/>
          <a:p>
            <a:pPr marL="0" marR="0" indent="0">
              <a:lnSpc>
                <a:spcPct val="107000"/>
              </a:lnSpc>
              <a:spcBef>
                <a:spcPts val="0"/>
              </a:spcBef>
              <a:spcAft>
                <a:spcPts val="800"/>
              </a:spcAft>
              <a:buNone/>
            </a:pPr>
            <a:r>
              <a:rPr lang="en-US" sz="2800" dirty="0">
                <a:solidFill>
                  <a:srgbClr val="000000"/>
                </a:solidFill>
                <a:latin typeface="Fedra Sans"/>
              </a:rPr>
              <a:t>Well, usually we get to see either</a:t>
            </a:r>
          </a:p>
          <a:p>
            <a:pPr marL="342900" marR="0" lvl="0" indent="-342900">
              <a:lnSpc>
                <a:spcPct val="107000"/>
              </a:lnSpc>
              <a:spcBef>
                <a:spcPts val="0"/>
              </a:spcBef>
              <a:spcAft>
                <a:spcPts val="0"/>
              </a:spcAft>
              <a:buFont typeface="Calibri" panose="020F0502020204030204" pitchFamily="34" charset="0"/>
              <a:buChar char="-"/>
            </a:pPr>
            <a:r>
              <a:rPr lang="en-US" sz="2800" dirty="0">
                <a:solidFill>
                  <a:srgbClr val="000000"/>
                </a:solidFill>
                <a:latin typeface="Fedra Sans"/>
              </a:rPr>
              <a:t>the erotic adventures of working-class heroes with upper-class women -the honest lad from the countryside who migrates to Athens to build a better life for himself – (The Lady is a Whore, </a:t>
            </a:r>
            <a:r>
              <a:rPr lang="el-GR" sz="2800" dirty="0">
                <a:solidFill>
                  <a:srgbClr val="000000"/>
                </a:solidFill>
                <a:latin typeface="Fedra Sans"/>
              </a:rPr>
              <a:t>Πιο θερμή και από τον ήλιο, Ο. </a:t>
            </a:r>
            <a:r>
              <a:rPr lang="el-GR" sz="2800" dirty="0" err="1">
                <a:solidFill>
                  <a:srgbClr val="000000"/>
                </a:solidFill>
                <a:latin typeface="Fedra Sans"/>
              </a:rPr>
              <a:t>Ευστρατιάδης</a:t>
            </a:r>
            <a:r>
              <a:rPr lang="el-GR" sz="2800" dirty="0">
                <a:solidFill>
                  <a:srgbClr val="000000"/>
                </a:solidFill>
                <a:latin typeface="Fedra Sans"/>
              </a:rPr>
              <a:t> </a:t>
            </a:r>
            <a:r>
              <a:rPr lang="en-US" sz="2800" dirty="0">
                <a:solidFill>
                  <a:srgbClr val="000000"/>
                </a:solidFill>
                <a:latin typeface="Fedra Sans"/>
              </a:rPr>
              <a:t>1972),</a:t>
            </a:r>
          </a:p>
          <a:p>
            <a:pPr marL="342900" marR="0" lvl="0" indent="-342900">
              <a:lnSpc>
                <a:spcPct val="107000"/>
              </a:lnSpc>
              <a:spcBef>
                <a:spcPts val="0"/>
              </a:spcBef>
              <a:spcAft>
                <a:spcPts val="0"/>
              </a:spcAft>
              <a:buFont typeface="Calibri" panose="020F0502020204030204" pitchFamily="34" charset="0"/>
              <a:buChar char="-"/>
            </a:pPr>
            <a:r>
              <a:rPr lang="en-US" sz="2800" dirty="0">
                <a:solidFill>
                  <a:srgbClr val="000000"/>
                </a:solidFill>
                <a:latin typeface="Fedra Sans"/>
              </a:rPr>
              <a:t>the erotic passions of the spoiled rich, where people get caught up in conspiracies and intrigue (</a:t>
            </a:r>
            <a:r>
              <a:rPr lang="el-GR" sz="2800" dirty="0">
                <a:solidFill>
                  <a:srgbClr val="000000"/>
                </a:solidFill>
                <a:latin typeface="Fedra Sans"/>
              </a:rPr>
              <a:t>Ερωτισμός και Πάθος</a:t>
            </a:r>
            <a:r>
              <a:rPr lang="en-US" sz="2800" dirty="0">
                <a:solidFill>
                  <a:srgbClr val="000000"/>
                </a:solidFill>
                <a:latin typeface="Fedra Sans"/>
              </a:rPr>
              <a:t>/1974)</a:t>
            </a:r>
          </a:p>
          <a:p>
            <a:pPr marL="342900" marR="0" lvl="0" indent="-342900">
              <a:lnSpc>
                <a:spcPct val="107000"/>
              </a:lnSpc>
              <a:spcBef>
                <a:spcPts val="0"/>
              </a:spcBef>
              <a:spcAft>
                <a:spcPts val="800"/>
              </a:spcAft>
              <a:buFont typeface="Calibri" panose="020F0502020204030204" pitchFamily="34" charset="0"/>
              <a:buChar char="-"/>
            </a:pPr>
            <a:r>
              <a:rPr lang="en-US" sz="2800" dirty="0">
                <a:solidFill>
                  <a:srgbClr val="000000"/>
                </a:solidFill>
                <a:latin typeface="Fedra Sans"/>
              </a:rPr>
              <a:t>Or a love affair between 2 ppl with a great age difference with a tragic ending usually for the female lead (Love on a horse/</a:t>
            </a:r>
            <a:r>
              <a:rPr lang="el-GR" sz="2800" dirty="0">
                <a:solidFill>
                  <a:srgbClr val="000000"/>
                </a:solidFill>
                <a:latin typeface="Fedra Sans"/>
              </a:rPr>
              <a:t>Το Κορίτσι και το Άλογο</a:t>
            </a:r>
            <a:r>
              <a:rPr lang="en-US" sz="2800" dirty="0">
                <a:solidFill>
                  <a:srgbClr val="000000"/>
                </a:solidFill>
                <a:latin typeface="Fedra Sans"/>
              </a:rPr>
              <a:t>, 1973).</a:t>
            </a:r>
          </a:p>
          <a:p>
            <a:endParaRPr lang="en-US" dirty="0"/>
          </a:p>
        </p:txBody>
      </p:sp>
    </p:spTree>
    <p:extLst>
      <p:ext uri="{BB962C8B-B14F-4D97-AF65-F5344CB8AC3E}">
        <p14:creationId xmlns:p14="http://schemas.microsoft.com/office/powerpoint/2010/main" val="42679727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67B74F2B-9534-4540-96B0-5C8E958B9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D27C21-138B-47A1-88B3-1328C0CADD12}"/>
              </a:ext>
            </a:extLst>
          </p:cNvPr>
          <p:cNvSpPr>
            <a:spLocks noGrp="1"/>
          </p:cNvSpPr>
          <p:nvPr>
            <p:ph type="title"/>
          </p:nvPr>
        </p:nvSpPr>
        <p:spPr>
          <a:xfrm>
            <a:off x="5172074" y="286603"/>
            <a:ext cx="5983605" cy="1450757"/>
          </a:xfrm>
        </p:spPr>
        <p:txBody>
          <a:bodyPr>
            <a:normAutofit/>
          </a:bodyPr>
          <a:lstStyle/>
          <a:p>
            <a:r>
              <a:rPr lang="en-US" sz="4800" dirty="0">
                <a:solidFill>
                  <a:srgbClr val="000000"/>
                </a:solidFill>
                <a:latin typeface="Fedra Sans"/>
              </a:rPr>
              <a:t>The Lady is a Whore, 1972</a:t>
            </a:r>
            <a:endParaRPr lang="en-US" dirty="0"/>
          </a:p>
        </p:txBody>
      </p:sp>
      <p:pic>
        <p:nvPicPr>
          <p:cNvPr id="1026" name="Picture 2" descr="m.media-amazon.com/images/M/MV5BYTE0MDVhYzktODN...">
            <a:extLst>
              <a:ext uri="{FF2B5EF4-FFF2-40B4-BE49-F238E27FC236}">
                <a16:creationId xmlns:a16="http://schemas.microsoft.com/office/drawing/2014/main" id="{02B54BA4-2060-4382-A1B6-D8591AFBF1C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3921"/>
          <a:stretch/>
        </p:blipFill>
        <p:spPr bwMode="auto">
          <a:xfrm>
            <a:off x="20" y="10"/>
            <a:ext cx="4580077" cy="6400784"/>
          </a:xfrm>
          <a:prstGeom prst="rect">
            <a:avLst/>
          </a:prstGeom>
          <a:noFill/>
          <a:extLst>
            <a:ext uri="{909E8E84-426E-40DD-AFC4-6F175D3DCCD1}">
              <a14:hiddenFill xmlns:a14="http://schemas.microsoft.com/office/drawing/2010/main">
                <a:solidFill>
                  <a:srgbClr val="FFFFFF"/>
                </a:solidFill>
              </a14:hiddenFill>
            </a:ext>
          </a:extLst>
        </p:spPr>
      </p:pic>
      <p:cxnSp>
        <p:nvCxnSpPr>
          <p:cNvPr id="75" name="!!Straight Connector">
            <a:extLst>
              <a:ext uri="{FF2B5EF4-FFF2-40B4-BE49-F238E27FC236}">
                <a16:creationId xmlns:a16="http://schemas.microsoft.com/office/drawing/2014/main" id="{33BECB2B-2CFA-412C-880F-C4B6097493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42903" y="1917852"/>
            <a:ext cx="59436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030" name="Content Placeholder 1029">
            <a:extLst>
              <a:ext uri="{FF2B5EF4-FFF2-40B4-BE49-F238E27FC236}">
                <a16:creationId xmlns:a16="http://schemas.microsoft.com/office/drawing/2014/main" id="{C96CB9E3-C09D-F10D-C85D-AA2FC4D0FB2C}"/>
              </a:ext>
            </a:extLst>
          </p:cNvPr>
          <p:cNvSpPr>
            <a:spLocks noGrp="1"/>
          </p:cNvSpPr>
          <p:nvPr>
            <p:ph idx="1"/>
          </p:nvPr>
        </p:nvSpPr>
        <p:spPr>
          <a:xfrm>
            <a:off x="5172074" y="2108201"/>
            <a:ext cx="5983606" cy="3760891"/>
          </a:xfrm>
        </p:spPr>
        <p:txBody>
          <a:bodyPr>
            <a:normAutofit lnSpcReduction="10000"/>
          </a:bodyPr>
          <a:lstStyle/>
          <a:p>
            <a:r>
              <a:rPr lang="el-GR" sz="2600" dirty="0">
                <a:solidFill>
                  <a:srgbClr val="000000"/>
                </a:solidFill>
                <a:latin typeface="Fedra Sans"/>
              </a:rPr>
              <a:t>Κυκλοφόρησε</a:t>
            </a:r>
            <a:r>
              <a:rPr lang="el-GR" b="0" i="0" dirty="0">
                <a:solidFill>
                  <a:srgbClr val="202122"/>
                </a:solidFill>
                <a:effectLst/>
                <a:latin typeface="Roboto Condensed" panose="02000000000000000000" pitchFamily="2" charset="0"/>
              </a:rPr>
              <a:t> </a:t>
            </a:r>
            <a:r>
              <a:rPr lang="el-GR" sz="2600" dirty="0">
                <a:solidFill>
                  <a:srgbClr val="000000"/>
                </a:solidFill>
                <a:latin typeface="Fedra Sans"/>
              </a:rPr>
              <a:t>έκδοση με κομμένες σκηνές στην Δυτική Γερμανία και άλλες χώρες της Ευρώπης, με τους τίτλους "</a:t>
            </a:r>
            <a:r>
              <a:rPr lang="el-GR" sz="2600" dirty="0" err="1">
                <a:solidFill>
                  <a:srgbClr val="000000"/>
                </a:solidFill>
                <a:latin typeface="Fedra Sans"/>
              </a:rPr>
              <a:t>Totale</a:t>
            </a:r>
            <a:r>
              <a:rPr lang="el-GR" sz="2600" dirty="0">
                <a:solidFill>
                  <a:srgbClr val="000000"/>
                </a:solidFill>
                <a:latin typeface="Fedra Sans"/>
              </a:rPr>
              <a:t> </a:t>
            </a:r>
            <a:r>
              <a:rPr lang="el-GR" sz="2600" dirty="0" err="1">
                <a:solidFill>
                  <a:srgbClr val="000000"/>
                </a:solidFill>
                <a:latin typeface="Fedra Sans"/>
              </a:rPr>
              <a:t>Lust</a:t>
            </a:r>
            <a:r>
              <a:rPr lang="el-GR" sz="2600" dirty="0">
                <a:solidFill>
                  <a:srgbClr val="000000"/>
                </a:solidFill>
                <a:latin typeface="Fedra Sans"/>
              </a:rPr>
              <a:t>" και "The </a:t>
            </a:r>
            <a:r>
              <a:rPr lang="el-GR" sz="2600" dirty="0" err="1">
                <a:solidFill>
                  <a:srgbClr val="000000"/>
                </a:solidFill>
                <a:latin typeface="Fedra Sans"/>
              </a:rPr>
              <a:t>Two</a:t>
            </a:r>
            <a:r>
              <a:rPr lang="el-GR" sz="2600" dirty="0">
                <a:solidFill>
                  <a:srgbClr val="000000"/>
                </a:solidFill>
                <a:latin typeface="Fedra Sans"/>
              </a:rPr>
              <a:t> </a:t>
            </a:r>
            <a:r>
              <a:rPr lang="el-GR" sz="2600" dirty="0" err="1">
                <a:solidFill>
                  <a:srgbClr val="000000"/>
                </a:solidFill>
                <a:latin typeface="Fedra Sans"/>
              </a:rPr>
              <a:t>Faces</a:t>
            </a:r>
            <a:r>
              <a:rPr lang="el-GR" sz="2600" dirty="0">
                <a:solidFill>
                  <a:srgbClr val="000000"/>
                </a:solidFill>
                <a:latin typeface="Fedra Sans"/>
              </a:rPr>
              <a:t> Of </a:t>
            </a:r>
            <a:r>
              <a:rPr lang="el-GR" sz="2600" dirty="0" err="1">
                <a:solidFill>
                  <a:srgbClr val="000000"/>
                </a:solidFill>
                <a:latin typeface="Fedra Sans"/>
              </a:rPr>
              <a:t>Love</a:t>
            </a:r>
            <a:r>
              <a:rPr lang="el-GR" sz="2600" dirty="0">
                <a:solidFill>
                  <a:srgbClr val="000000"/>
                </a:solidFill>
                <a:latin typeface="Fedra Sans"/>
              </a:rPr>
              <a:t>". Στην βερσιόν της Δυτικής Γερμανίας, η ταινία κυκλοφόρησε με γερμανική μεταγλώττιση και ελληνικούς υπότιτλους. Επίσης κυκλοφόρησε και μια άλλη έκδοση στην Αγγλία κι αυτή με κομμένες σκηνές </a:t>
            </a:r>
            <a:r>
              <a:rPr lang="el-GR" sz="2600" dirty="0" err="1">
                <a:solidFill>
                  <a:srgbClr val="000000"/>
                </a:solidFill>
                <a:latin typeface="Fedra Sans"/>
              </a:rPr>
              <a:t>σκηνές</a:t>
            </a:r>
            <a:r>
              <a:rPr lang="el-GR" sz="2600" dirty="0">
                <a:solidFill>
                  <a:srgbClr val="000000"/>
                </a:solidFill>
                <a:latin typeface="Fedra Sans"/>
              </a:rPr>
              <a:t>, που φέρει τον τίτλο "The </a:t>
            </a:r>
            <a:r>
              <a:rPr lang="el-GR" sz="2600" dirty="0" err="1">
                <a:solidFill>
                  <a:srgbClr val="000000"/>
                </a:solidFill>
                <a:latin typeface="Fedra Sans"/>
              </a:rPr>
              <a:t>Lady</a:t>
            </a:r>
            <a:r>
              <a:rPr lang="el-GR" sz="2600" dirty="0">
                <a:solidFill>
                  <a:srgbClr val="000000"/>
                </a:solidFill>
                <a:latin typeface="Fedra Sans"/>
              </a:rPr>
              <a:t> </a:t>
            </a:r>
            <a:r>
              <a:rPr lang="el-GR" sz="2600" dirty="0" err="1">
                <a:solidFill>
                  <a:srgbClr val="000000"/>
                </a:solidFill>
                <a:latin typeface="Fedra Sans"/>
              </a:rPr>
              <a:t>Is</a:t>
            </a:r>
            <a:r>
              <a:rPr lang="el-GR" sz="2600" dirty="0">
                <a:solidFill>
                  <a:srgbClr val="000000"/>
                </a:solidFill>
                <a:latin typeface="Fedra Sans"/>
              </a:rPr>
              <a:t> </a:t>
            </a:r>
            <a:r>
              <a:rPr lang="el-GR" sz="2600" dirty="0" err="1">
                <a:solidFill>
                  <a:srgbClr val="000000"/>
                </a:solidFill>
                <a:latin typeface="Fedra Sans"/>
              </a:rPr>
              <a:t>Whore</a:t>
            </a:r>
            <a:r>
              <a:rPr lang="el-GR" sz="2600" dirty="0">
                <a:solidFill>
                  <a:srgbClr val="000000"/>
                </a:solidFill>
                <a:latin typeface="Fedra Sans"/>
              </a:rPr>
              <a:t>".</a:t>
            </a:r>
            <a:endParaRPr lang="en-US" sz="2600" dirty="0">
              <a:solidFill>
                <a:srgbClr val="000000"/>
              </a:solidFill>
              <a:latin typeface="Fedra Sans"/>
            </a:endParaRPr>
          </a:p>
        </p:txBody>
      </p:sp>
      <p:sp>
        <p:nvSpPr>
          <p:cNvPr id="77" name="Rectangle 76">
            <a:extLst>
              <a:ext uri="{FF2B5EF4-FFF2-40B4-BE49-F238E27FC236}">
                <a16:creationId xmlns:a16="http://schemas.microsoft.com/office/drawing/2014/main" id="{C1B60310-C5C3-46A0-A452-2A0B008434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40007678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73" name="Straight Connector 72">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5" name="Rectangle 74">
            <a:extLst>
              <a:ext uri="{FF2B5EF4-FFF2-40B4-BE49-F238E27FC236}">
                <a16:creationId xmlns:a16="http://schemas.microsoft.com/office/drawing/2014/main" id="{E844E128-FF69-4E9F-8327-6B504B3C5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1219198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Title 3">
            <a:extLst>
              <a:ext uri="{FF2B5EF4-FFF2-40B4-BE49-F238E27FC236}">
                <a16:creationId xmlns:a16="http://schemas.microsoft.com/office/drawing/2014/main" id="{E3F65654-3258-6C1B-72D1-911E1ADBE29F}"/>
              </a:ext>
            </a:extLst>
          </p:cNvPr>
          <p:cNvSpPr>
            <a:spLocks noGrp="1"/>
          </p:cNvSpPr>
          <p:nvPr>
            <p:ph type="title"/>
          </p:nvPr>
        </p:nvSpPr>
        <p:spPr>
          <a:xfrm>
            <a:off x="643467" y="516836"/>
            <a:ext cx="3448259" cy="1324928"/>
          </a:xfrm>
        </p:spPr>
        <p:txBody>
          <a:bodyPr vert="horz" lIns="91440" tIns="45720" rIns="91440" bIns="45720" rtlCol="0" anchor="b">
            <a:normAutofit fontScale="90000"/>
          </a:bodyPr>
          <a:lstStyle/>
          <a:p>
            <a:r>
              <a:rPr lang="el-GR" sz="3200" dirty="0">
                <a:solidFill>
                  <a:srgbClr val="FFFFFF"/>
                </a:solidFill>
              </a:rPr>
              <a:t>Το Κορίτσι και το Άλογο (1973)- Βασίλης </a:t>
            </a:r>
            <a:r>
              <a:rPr lang="el-GR" sz="3200" dirty="0" err="1">
                <a:solidFill>
                  <a:srgbClr val="FFFFFF"/>
                </a:solidFill>
              </a:rPr>
              <a:t>Σερντάρης</a:t>
            </a:r>
            <a:endParaRPr lang="en-US" sz="3200" dirty="0">
              <a:solidFill>
                <a:srgbClr val="FFFFFF"/>
              </a:solidFill>
            </a:endParaRPr>
          </a:p>
        </p:txBody>
      </p:sp>
      <p:cxnSp>
        <p:nvCxnSpPr>
          <p:cNvPr id="77" name="Straight Connector 76">
            <a:extLst>
              <a:ext uri="{FF2B5EF4-FFF2-40B4-BE49-F238E27FC236}">
                <a16:creationId xmlns:a16="http://schemas.microsoft.com/office/drawing/2014/main" id="{055CEADF-09EA-423C-8C45-F94AF44D5A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686" y="2353592"/>
            <a:ext cx="329184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DCB5CB1-257E-E9D2-BF06-846AC191EE3B}"/>
              </a:ext>
            </a:extLst>
          </p:cNvPr>
          <p:cNvSpPr>
            <a:spLocks noGrp="1"/>
          </p:cNvSpPr>
          <p:nvPr>
            <p:ph sz="half" idx="1"/>
          </p:nvPr>
        </p:nvSpPr>
        <p:spPr>
          <a:xfrm>
            <a:off x="104172" y="2546224"/>
            <a:ext cx="4421529" cy="4109218"/>
          </a:xfrm>
        </p:spPr>
        <p:txBody>
          <a:bodyPr vert="horz" lIns="0" tIns="45720" rIns="0" bIns="45720" rtlCol="0">
            <a:normAutofit/>
          </a:bodyPr>
          <a:lstStyle/>
          <a:p>
            <a:pPr>
              <a:lnSpc>
                <a:spcPct val="90000"/>
              </a:lnSpc>
            </a:pPr>
            <a:r>
              <a:rPr lang="en-US" sz="3600" b="0" i="0" dirty="0" err="1">
                <a:solidFill>
                  <a:srgbClr val="FFFFFF"/>
                </a:solidFill>
                <a:effectLst/>
              </a:rPr>
              <a:t>Ίσως</a:t>
            </a:r>
            <a:r>
              <a:rPr lang="en-US" sz="3600" b="0" i="0" dirty="0">
                <a:solidFill>
                  <a:srgbClr val="FFFFFF"/>
                </a:solidFill>
                <a:effectLst/>
              </a:rPr>
              <a:t> η π</a:t>
            </a:r>
            <a:r>
              <a:rPr lang="en-US" sz="3600" b="0" i="0" dirty="0" err="1">
                <a:solidFill>
                  <a:srgbClr val="FFFFFF"/>
                </a:solidFill>
                <a:effectLst/>
              </a:rPr>
              <a:t>ιο</a:t>
            </a:r>
            <a:r>
              <a:rPr lang="en-US" sz="3600" b="0" i="0" dirty="0">
                <a:solidFill>
                  <a:srgbClr val="FFFFFF"/>
                </a:solidFill>
                <a:effectLst/>
              </a:rPr>
              <a:t> </a:t>
            </a:r>
            <a:r>
              <a:rPr lang="en-US" sz="3600" b="0" i="0" dirty="0" err="1">
                <a:solidFill>
                  <a:srgbClr val="FFFFFF"/>
                </a:solidFill>
                <a:effectLst/>
              </a:rPr>
              <a:t>εμ</a:t>
            </a:r>
            <a:r>
              <a:rPr lang="en-US" sz="3600" b="0" i="0" dirty="0">
                <a:solidFill>
                  <a:srgbClr val="FFFFFF"/>
                </a:solidFill>
                <a:effectLst/>
              </a:rPr>
              <a:t>πορική κάλτ ελληνική ταινία Με αυτή τη ταινία, η Άννα Φόνσου γίνεται η αιώνια ποίηση κάθε εφήβου και το άρωμα της χαμένης αθωότητας</a:t>
            </a:r>
            <a:endParaRPr lang="en-US" sz="1100" dirty="0">
              <a:solidFill>
                <a:srgbClr val="FFFFFF"/>
              </a:solidFill>
            </a:endParaRPr>
          </a:p>
        </p:txBody>
      </p:sp>
      <p:pic>
        <p:nvPicPr>
          <p:cNvPr id="13314" name="Picture 2" descr="Το κορίτσι και το άλογο (pics)">
            <a:extLst>
              <a:ext uri="{FF2B5EF4-FFF2-40B4-BE49-F238E27FC236}">
                <a16:creationId xmlns:a16="http://schemas.microsoft.com/office/drawing/2014/main" id="{D1A3BFE2-C3DB-FF15-1F8A-D42553200F36}"/>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11032" r="26868"/>
          <a:stretch/>
        </p:blipFill>
        <p:spPr bwMode="auto">
          <a:xfrm>
            <a:off x="4654296" y="10"/>
            <a:ext cx="7537703"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5901227"/>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DE962-9AFD-7EA9-75F1-68227B95A67E}"/>
              </a:ext>
            </a:extLst>
          </p:cNvPr>
          <p:cNvSpPr>
            <a:spLocks noGrp="1"/>
          </p:cNvSpPr>
          <p:nvPr>
            <p:ph type="title"/>
          </p:nvPr>
        </p:nvSpPr>
        <p:spPr/>
        <p:txBody>
          <a:bodyPr/>
          <a:lstStyle/>
          <a:p>
            <a:r>
              <a:rPr lang="el-GR" dirty="0"/>
              <a:t>Το Κορίτσι και το ‘</a:t>
            </a:r>
            <a:r>
              <a:rPr lang="el-GR" dirty="0" err="1"/>
              <a:t>Αλογο</a:t>
            </a:r>
            <a:endParaRPr lang="en-US" dirty="0"/>
          </a:p>
        </p:txBody>
      </p:sp>
      <p:sp>
        <p:nvSpPr>
          <p:cNvPr id="3" name="Content Placeholder 2">
            <a:extLst>
              <a:ext uri="{FF2B5EF4-FFF2-40B4-BE49-F238E27FC236}">
                <a16:creationId xmlns:a16="http://schemas.microsoft.com/office/drawing/2014/main" id="{EE811728-2316-6488-347C-EAD8289B2969}"/>
              </a:ext>
            </a:extLst>
          </p:cNvPr>
          <p:cNvSpPr>
            <a:spLocks noGrp="1"/>
          </p:cNvSpPr>
          <p:nvPr>
            <p:ph idx="1"/>
          </p:nvPr>
        </p:nvSpPr>
        <p:spPr>
          <a:xfrm>
            <a:off x="243068" y="2108201"/>
            <a:ext cx="11783028" cy="4269450"/>
          </a:xfrm>
        </p:spPr>
        <p:txBody>
          <a:bodyPr>
            <a:normAutofit fontScale="92500" lnSpcReduction="10000"/>
          </a:bodyPr>
          <a:lstStyle/>
          <a:p>
            <a:r>
              <a:rPr lang="en-US" sz="2100" dirty="0">
                <a:solidFill>
                  <a:srgbClr val="202122"/>
                </a:solidFill>
                <a:latin typeface="Roboto Condensed" panose="02000000000000000000" pitchFamily="2" charset="0"/>
              </a:rPr>
              <a:t>Ο </a:t>
            </a:r>
            <a:r>
              <a:rPr lang="en-US" sz="2600" dirty="0" err="1">
                <a:solidFill>
                  <a:srgbClr val="000000"/>
                </a:solidFill>
                <a:latin typeface="Fedra Sans"/>
              </a:rPr>
              <a:t>Λάρυ</a:t>
            </a:r>
            <a:r>
              <a:rPr lang="en-US" sz="2600" dirty="0">
                <a:solidFill>
                  <a:srgbClr val="000000"/>
                </a:solidFill>
                <a:latin typeface="Fedra Sans"/>
              </a:rPr>
              <a:t> </a:t>
            </a:r>
            <a:r>
              <a:rPr lang="en-US" sz="2600" dirty="0" err="1">
                <a:solidFill>
                  <a:srgbClr val="000000"/>
                </a:solidFill>
                <a:latin typeface="Fedra Sans"/>
              </a:rPr>
              <a:t>είν</a:t>
            </a:r>
            <a:r>
              <a:rPr lang="en-US" sz="2600" dirty="0">
                <a:solidFill>
                  <a:srgbClr val="000000"/>
                </a:solidFill>
                <a:latin typeface="Fedra Sans"/>
              </a:rPr>
              <a:t>αι ένας ωραίος νέος, γύρω στα είκοσι του, που γυρίζει πίσω στο σπίτι του, για να συναντήσει τον πατέρα του, μετά από μακροχρόνια απουσία του για σπουδές στο εξωτερικό. Ο πα</a:t>
            </a:r>
            <a:r>
              <a:rPr lang="en-US" sz="2600" dirty="0" err="1">
                <a:solidFill>
                  <a:srgbClr val="000000"/>
                </a:solidFill>
                <a:latin typeface="Fedra Sans"/>
              </a:rPr>
              <a:t>τέρ</a:t>
            </a:r>
            <a:r>
              <a:rPr lang="en-US" sz="2600" dirty="0">
                <a:solidFill>
                  <a:srgbClr val="000000"/>
                </a:solidFill>
                <a:latin typeface="Fedra Sans"/>
              </a:rPr>
              <a:t>ας του που είναι ζωγράφος, ζει απομονωμένος σε μια βίλα με την Τζούλια, μια νεαρή όμορφη κοπέλα, απερίσπαστος να ζωγραφίζει... </a:t>
            </a:r>
            <a:r>
              <a:rPr lang="en-US" sz="2600" dirty="0" err="1">
                <a:solidFill>
                  <a:srgbClr val="000000"/>
                </a:solidFill>
                <a:latin typeface="Fedra Sans"/>
              </a:rPr>
              <a:t>Οι</a:t>
            </a:r>
            <a:r>
              <a:rPr lang="en-US" sz="2600" dirty="0">
                <a:solidFill>
                  <a:srgbClr val="000000"/>
                </a:solidFill>
                <a:latin typeface="Fedra Sans"/>
              </a:rPr>
              <a:t> </a:t>
            </a:r>
            <a:r>
              <a:rPr lang="en-US" sz="2600" dirty="0" err="1">
                <a:solidFill>
                  <a:srgbClr val="000000"/>
                </a:solidFill>
                <a:latin typeface="Fedra Sans"/>
              </a:rPr>
              <a:t>δύο</a:t>
            </a:r>
            <a:r>
              <a:rPr lang="en-US" sz="2600" dirty="0">
                <a:solidFill>
                  <a:srgbClr val="000000"/>
                </a:solidFill>
                <a:latin typeface="Fedra Sans"/>
              </a:rPr>
              <a:t> </a:t>
            </a:r>
            <a:r>
              <a:rPr lang="en-US" sz="2600" dirty="0" err="1">
                <a:solidFill>
                  <a:srgbClr val="000000"/>
                </a:solidFill>
                <a:latin typeface="Fedra Sans"/>
              </a:rPr>
              <a:t>νέοι</a:t>
            </a:r>
            <a:r>
              <a:rPr lang="en-US" sz="2600" dirty="0">
                <a:solidFill>
                  <a:srgbClr val="000000"/>
                </a:solidFill>
                <a:latin typeface="Fedra Sans"/>
              </a:rPr>
              <a:t>, ο </a:t>
            </a:r>
            <a:r>
              <a:rPr lang="en-US" sz="2600" dirty="0" err="1">
                <a:solidFill>
                  <a:srgbClr val="000000"/>
                </a:solidFill>
                <a:latin typeface="Fedra Sans"/>
              </a:rPr>
              <a:t>Λάρυ</a:t>
            </a:r>
            <a:r>
              <a:rPr lang="en-US" sz="2600" dirty="0">
                <a:solidFill>
                  <a:srgbClr val="000000"/>
                </a:solidFill>
                <a:latin typeface="Fedra Sans"/>
              </a:rPr>
              <a:t> και η </a:t>
            </a:r>
            <a:r>
              <a:rPr lang="en-US" sz="2600" dirty="0" err="1">
                <a:solidFill>
                  <a:srgbClr val="000000"/>
                </a:solidFill>
                <a:latin typeface="Fedra Sans"/>
              </a:rPr>
              <a:t>Τζούλι</a:t>
            </a:r>
            <a:r>
              <a:rPr lang="en-US" sz="2600" dirty="0">
                <a:solidFill>
                  <a:srgbClr val="000000"/>
                </a:solidFill>
                <a:latin typeface="Fedra Sans"/>
              </a:rPr>
              <a:t>α, ερωτεύονται ο ένας τον άλλον. Ο πα</a:t>
            </a:r>
            <a:r>
              <a:rPr lang="en-US" sz="2600" dirty="0" err="1">
                <a:solidFill>
                  <a:srgbClr val="000000"/>
                </a:solidFill>
                <a:latin typeface="Fedra Sans"/>
              </a:rPr>
              <a:t>τέρ</a:t>
            </a:r>
            <a:r>
              <a:rPr lang="en-US" sz="2600" dirty="0">
                <a:solidFill>
                  <a:srgbClr val="000000"/>
                </a:solidFill>
                <a:latin typeface="Fedra Sans"/>
              </a:rPr>
              <a:t>ας αν και το ξέρει δεν δείχνει να ενοχλείται. </a:t>
            </a:r>
            <a:r>
              <a:rPr lang="en-US" sz="2600" dirty="0" err="1">
                <a:solidFill>
                  <a:srgbClr val="000000"/>
                </a:solidFill>
                <a:latin typeface="Fedra Sans"/>
              </a:rPr>
              <a:t>Το</a:t>
            </a:r>
            <a:r>
              <a:rPr lang="en-US" sz="2600" dirty="0">
                <a:solidFill>
                  <a:srgbClr val="000000"/>
                </a:solidFill>
                <a:latin typeface="Fedra Sans"/>
              </a:rPr>
              <a:t> α</a:t>
            </a:r>
            <a:r>
              <a:rPr lang="en-US" sz="2600" dirty="0" err="1">
                <a:solidFill>
                  <a:srgbClr val="000000"/>
                </a:solidFill>
                <a:latin typeface="Fedra Sans"/>
              </a:rPr>
              <a:t>ντίθετο</a:t>
            </a:r>
            <a:r>
              <a:rPr lang="en-US" sz="2600" dirty="0">
                <a:solidFill>
                  <a:srgbClr val="000000"/>
                </a:solidFill>
                <a:latin typeface="Fedra Sans"/>
              </a:rPr>
              <a:t> </a:t>
            </a:r>
            <a:r>
              <a:rPr lang="en-US" sz="2600" dirty="0" err="1">
                <a:solidFill>
                  <a:srgbClr val="000000"/>
                </a:solidFill>
                <a:latin typeface="Fedra Sans"/>
              </a:rPr>
              <a:t>μάλιστ</a:t>
            </a:r>
            <a:r>
              <a:rPr lang="en-US" sz="2600">
                <a:solidFill>
                  <a:srgbClr val="000000"/>
                </a:solidFill>
                <a:latin typeface="Fedra Sans"/>
              </a:rPr>
              <a:t>α.....</a:t>
            </a:r>
            <a:endParaRPr lang="el-GR" sz="2600" dirty="0">
              <a:solidFill>
                <a:srgbClr val="000000"/>
              </a:solidFill>
              <a:latin typeface="Fedra Sans"/>
            </a:endParaRPr>
          </a:p>
          <a:p>
            <a:r>
              <a:rPr lang="el-GR" sz="2600" dirty="0">
                <a:solidFill>
                  <a:srgbClr val="000000"/>
                </a:solidFill>
                <a:latin typeface="Fedra Sans"/>
              </a:rPr>
              <a:t> Ο Λάρι όμως θέλει να φύγει και ζητάει απ' την Τζούλια να τον ακολουθήσει. Η Τζούλια διστάζει αλλά αργότερα, όταν ανακαλύπτει τον τελευταίο πίνακα του Αλέξη, όπου οι δύο νέοι απεικονίζονται να κάνουν έρωτα πάνω σ' ένα άλογο, δέχεται. Όταν ο Αλέξης ανακαλύπτει τα σχέδιά τους, τους σκοτώνει. Μετά, συνειδητοποιώντας την κατάσταση, καθώς και ότι ο πίνακάς του είναι άχρηστος, αυτοκτονεί πάνω από τον τάφο που άνοιξε για να θάψει τους δύο νέους.</a:t>
            </a:r>
          </a:p>
        </p:txBody>
      </p:sp>
    </p:spTree>
    <p:extLst>
      <p:ext uri="{BB962C8B-B14F-4D97-AF65-F5344CB8AC3E}">
        <p14:creationId xmlns:p14="http://schemas.microsoft.com/office/powerpoint/2010/main" val="38036614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A7FD5-3DFB-4D32-A183-0BD165E03E55}"/>
              </a:ext>
            </a:extLst>
          </p:cNvPr>
          <p:cNvSpPr>
            <a:spLocks noGrp="1"/>
          </p:cNvSpPr>
          <p:nvPr>
            <p:ph type="title"/>
          </p:nvPr>
        </p:nvSpPr>
        <p:spPr/>
        <p:txBody>
          <a:bodyPr/>
          <a:lstStyle/>
          <a:p>
            <a:r>
              <a:rPr lang="el-GR" dirty="0"/>
              <a:t>Το Κορίτσι και το ‘</a:t>
            </a:r>
            <a:r>
              <a:rPr lang="el-GR" dirty="0" err="1"/>
              <a:t>Αλογο</a:t>
            </a:r>
            <a:endParaRPr lang="en-US" dirty="0"/>
          </a:p>
        </p:txBody>
      </p:sp>
      <p:sp>
        <p:nvSpPr>
          <p:cNvPr id="3" name="Content Placeholder 2">
            <a:extLst>
              <a:ext uri="{FF2B5EF4-FFF2-40B4-BE49-F238E27FC236}">
                <a16:creationId xmlns:a16="http://schemas.microsoft.com/office/drawing/2014/main" id="{90B5902D-0AD4-509F-9278-116FEB0EA01F}"/>
              </a:ext>
            </a:extLst>
          </p:cNvPr>
          <p:cNvSpPr>
            <a:spLocks noGrp="1"/>
          </p:cNvSpPr>
          <p:nvPr>
            <p:ph sz="half" idx="1"/>
          </p:nvPr>
        </p:nvSpPr>
        <p:spPr/>
        <p:txBody>
          <a:bodyPr/>
          <a:lstStyle/>
          <a:p>
            <a:r>
              <a:rPr lang="el-GR" sz="2400" dirty="0">
                <a:solidFill>
                  <a:srgbClr val="000000"/>
                </a:solidFill>
                <a:latin typeface="Fedra Sans"/>
              </a:rPr>
              <a:t>Στη διεθνή εκδοχή της ταινίας, που κυκλοφόρησε μόνο στο εξωτερικό, με τίτλο "</a:t>
            </a:r>
            <a:r>
              <a:rPr lang="el-GR" sz="2400" dirty="0" err="1">
                <a:solidFill>
                  <a:srgbClr val="000000"/>
                </a:solidFill>
                <a:latin typeface="Fedra Sans"/>
              </a:rPr>
              <a:t>Love</a:t>
            </a:r>
            <a:r>
              <a:rPr lang="el-GR" sz="2400" dirty="0">
                <a:solidFill>
                  <a:srgbClr val="000000"/>
                </a:solidFill>
                <a:latin typeface="Fedra Sans"/>
              </a:rPr>
              <a:t> On A </a:t>
            </a:r>
            <a:r>
              <a:rPr lang="el-GR" sz="2400" dirty="0" err="1">
                <a:solidFill>
                  <a:srgbClr val="000000"/>
                </a:solidFill>
                <a:latin typeface="Fedra Sans"/>
              </a:rPr>
              <a:t>Horse</a:t>
            </a:r>
            <a:r>
              <a:rPr lang="el-GR" sz="2400" dirty="0">
                <a:solidFill>
                  <a:srgbClr val="000000"/>
                </a:solidFill>
                <a:latin typeface="Fedra Sans"/>
              </a:rPr>
              <a:t>" και κάποιες πρόσθετες σκηνές, η αφήγηση δε δίδεται σε φλας-</a:t>
            </a:r>
            <a:r>
              <a:rPr lang="el-GR" sz="2400" dirty="0" err="1">
                <a:solidFill>
                  <a:srgbClr val="000000"/>
                </a:solidFill>
                <a:latin typeface="Fedra Sans"/>
              </a:rPr>
              <a:t>μπακ</a:t>
            </a:r>
            <a:r>
              <a:rPr lang="el-GR" sz="2400" dirty="0">
                <a:solidFill>
                  <a:srgbClr val="000000"/>
                </a:solidFill>
                <a:latin typeface="Fedra Sans"/>
              </a:rPr>
              <a:t> και το φινάλε είναι διαφορετικό: ο Λάρι παίρνει τη Τζούλια και φεύγουν, αφήνοντας μονάχο τον πατέρα του.</a:t>
            </a:r>
            <a:endParaRPr lang="en-US" sz="2400" dirty="0">
              <a:solidFill>
                <a:srgbClr val="000000"/>
              </a:solidFill>
              <a:latin typeface="Fedra Sans"/>
            </a:endParaRPr>
          </a:p>
          <a:p>
            <a:endParaRPr lang="en-US" dirty="0"/>
          </a:p>
        </p:txBody>
      </p:sp>
      <p:pic>
        <p:nvPicPr>
          <p:cNvPr id="14338" name="Picture 2" descr="GREEK EROTICA: Το Κορίτσι και το Άλογο">
            <a:extLst>
              <a:ext uri="{FF2B5EF4-FFF2-40B4-BE49-F238E27FC236}">
                <a16:creationId xmlns:a16="http://schemas.microsoft.com/office/drawing/2014/main" id="{11F6BBBB-F22E-212B-38C2-E3DEDF0B1E2D}"/>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093909" y="2120900"/>
            <a:ext cx="3484233" cy="3748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97781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73" name="Straight Connector 72">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5" name="Rectangle 74">
            <a:extLst>
              <a:ext uri="{FF2B5EF4-FFF2-40B4-BE49-F238E27FC236}">
                <a16:creationId xmlns:a16="http://schemas.microsoft.com/office/drawing/2014/main" id="{E844E128-FF69-4E9F-8327-6B504B3C5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1219198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Title 3">
            <a:extLst>
              <a:ext uri="{FF2B5EF4-FFF2-40B4-BE49-F238E27FC236}">
                <a16:creationId xmlns:a16="http://schemas.microsoft.com/office/drawing/2014/main" id="{D1F19FC0-C6B1-D743-1EB0-3B1BC05B8BB1}"/>
              </a:ext>
            </a:extLst>
          </p:cNvPr>
          <p:cNvSpPr>
            <a:spLocks noGrp="1"/>
          </p:cNvSpPr>
          <p:nvPr>
            <p:ph type="title"/>
          </p:nvPr>
        </p:nvSpPr>
        <p:spPr>
          <a:xfrm>
            <a:off x="643467" y="516836"/>
            <a:ext cx="3448259" cy="1230942"/>
          </a:xfrm>
        </p:spPr>
        <p:txBody>
          <a:bodyPr vert="horz" lIns="91440" tIns="45720" rIns="91440" bIns="45720" rtlCol="0" anchor="b">
            <a:normAutofit fontScale="90000"/>
          </a:bodyPr>
          <a:lstStyle/>
          <a:p>
            <a:r>
              <a:rPr lang="en-US" sz="2800" dirty="0">
                <a:solidFill>
                  <a:srgbClr val="FFFFFF"/>
                </a:solidFill>
              </a:rPr>
              <a:t>https://www.lifo.gr/various/greek-erotica-koritsi-kai-alogo</a:t>
            </a:r>
          </a:p>
        </p:txBody>
      </p:sp>
      <p:cxnSp>
        <p:nvCxnSpPr>
          <p:cNvPr id="77" name="Straight Connector 76">
            <a:extLst>
              <a:ext uri="{FF2B5EF4-FFF2-40B4-BE49-F238E27FC236}">
                <a16:creationId xmlns:a16="http://schemas.microsoft.com/office/drawing/2014/main" id="{055CEADF-09EA-423C-8C45-F94AF44D5A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686" y="2353592"/>
            <a:ext cx="329184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54ED43D-36B1-4E78-C4D6-1B8056AC85B5}"/>
              </a:ext>
            </a:extLst>
          </p:cNvPr>
          <p:cNvSpPr>
            <a:spLocks noGrp="1"/>
          </p:cNvSpPr>
          <p:nvPr>
            <p:ph sz="half" idx="1"/>
          </p:nvPr>
        </p:nvSpPr>
        <p:spPr>
          <a:xfrm>
            <a:off x="173621" y="1747778"/>
            <a:ext cx="4386804" cy="4823276"/>
          </a:xfrm>
        </p:spPr>
        <p:txBody>
          <a:bodyPr vert="horz" lIns="0" tIns="45720" rIns="0" bIns="45720" rtlCol="0">
            <a:noAutofit/>
          </a:bodyPr>
          <a:lstStyle/>
          <a:p>
            <a:pPr>
              <a:lnSpc>
                <a:spcPct val="90000"/>
              </a:lnSpc>
            </a:pPr>
            <a:r>
              <a:rPr lang="en-US" sz="2400" b="0" i="0" dirty="0" err="1">
                <a:solidFill>
                  <a:srgbClr val="FFFFFF"/>
                </a:solidFill>
                <a:effectLst/>
              </a:rPr>
              <a:t>Γι</a:t>
            </a:r>
            <a:r>
              <a:rPr lang="en-US" sz="2400" b="0" i="0" dirty="0">
                <a:solidFill>
                  <a:srgbClr val="FFFFFF"/>
                </a:solidFill>
                <a:effectLst/>
              </a:rPr>
              <a:t>ατί σας προτρέπω να δείτε "Το κορίτσι και το άλογο"; Γιατί πρόκειται για μια ταινία που αν διαρκούσε περισσότερο και το σενάριο ήταν πιο πλούσιο, θα ήταν το masterpiece της εποχής της και σήμερα θα θεωρούνταν απ' όλους κλασσική. </a:t>
            </a:r>
            <a:r>
              <a:rPr lang="en-US" sz="2400" b="0" i="0" dirty="0" err="1">
                <a:solidFill>
                  <a:srgbClr val="FFFFFF"/>
                </a:solidFill>
                <a:effectLst/>
              </a:rPr>
              <a:t>Γι</a:t>
            </a:r>
            <a:r>
              <a:rPr lang="en-US" sz="2400" b="0" i="0" dirty="0">
                <a:solidFill>
                  <a:srgbClr val="FFFFFF"/>
                </a:solidFill>
                <a:effectLst/>
              </a:rPr>
              <a:t>ατί πρόκειται για μια ταινία που αν γυρίζονταν σήμερα, με λίγο παραπάνω σεξ και λίγη περισσότερη βία θα κατακτούσε όλα τα φεστιβάλ.</a:t>
            </a:r>
            <a:endParaRPr lang="el-GR" sz="2400" dirty="0">
              <a:solidFill>
                <a:schemeClr val="tx1"/>
              </a:solidFill>
            </a:endParaRPr>
          </a:p>
          <a:p>
            <a:pPr>
              <a:lnSpc>
                <a:spcPct val="90000"/>
              </a:lnSpc>
            </a:pPr>
            <a:r>
              <a:rPr lang="el-GR" sz="2400" dirty="0" err="1">
                <a:solidFill>
                  <a:srgbClr val="FFFFFF"/>
                </a:solidFill>
              </a:rPr>
              <a:t>To</a:t>
            </a:r>
            <a:r>
              <a:rPr lang="el-GR" sz="2400" dirty="0">
                <a:solidFill>
                  <a:srgbClr val="FFFFFF"/>
                </a:solidFill>
              </a:rPr>
              <a:t> </a:t>
            </a:r>
            <a:r>
              <a:rPr lang="el-GR" sz="2400" dirty="0" err="1">
                <a:solidFill>
                  <a:srgbClr val="FFFFFF"/>
                </a:solidFill>
              </a:rPr>
              <a:t>soundtrack</a:t>
            </a:r>
            <a:r>
              <a:rPr lang="el-GR" sz="2400" dirty="0">
                <a:solidFill>
                  <a:srgbClr val="FFFFFF"/>
                </a:solidFill>
              </a:rPr>
              <a:t> της ταινίας ερμηνεύει η Ελπίδα</a:t>
            </a:r>
            <a:endParaRPr lang="en-US" sz="2400" dirty="0">
              <a:solidFill>
                <a:srgbClr val="FFFFFF"/>
              </a:solidFill>
            </a:endParaRPr>
          </a:p>
        </p:txBody>
      </p:sp>
      <p:pic>
        <p:nvPicPr>
          <p:cNvPr id="15362" name="Picture 2">
            <a:extLst>
              <a:ext uri="{FF2B5EF4-FFF2-40B4-BE49-F238E27FC236}">
                <a16:creationId xmlns:a16="http://schemas.microsoft.com/office/drawing/2014/main" id="{81418517-FAA1-5A90-71D3-8984D40C0EAC}"/>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t="10701" r="-1" b="25611"/>
          <a:stretch/>
        </p:blipFill>
        <p:spPr bwMode="auto">
          <a:xfrm>
            <a:off x="4654296" y="10"/>
            <a:ext cx="7537703"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5241847"/>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F4FAA6B4-BAFB-4474-9B14-DC83A90965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E9A1B5-E260-469B-92B4-1FEBCD9334D6}"/>
              </a:ext>
            </a:extLst>
          </p:cNvPr>
          <p:cNvSpPr>
            <a:spLocks noGrp="1"/>
          </p:cNvSpPr>
          <p:nvPr>
            <p:ph type="title"/>
          </p:nvPr>
        </p:nvSpPr>
        <p:spPr>
          <a:xfrm>
            <a:off x="1097280" y="286603"/>
            <a:ext cx="10058400" cy="1450757"/>
          </a:xfrm>
        </p:spPr>
        <p:txBody>
          <a:bodyPr>
            <a:normAutofit fontScale="90000"/>
          </a:bodyPr>
          <a:lstStyle/>
          <a:p>
            <a:r>
              <a:rPr lang="el-GR" b="0" i="0" dirty="0">
                <a:solidFill>
                  <a:srgbClr val="202122"/>
                </a:solidFill>
                <a:effectLst/>
                <a:latin typeface="Roboto Condensed" panose="02000000000000000000" pitchFamily="2" charset="0"/>
              </a:rPr>
              <a:t>Ανήλικες αμαρτωλές (1971) </a:t>
            </a:r>
            <a:r>
              <a:rPr lang="el-GR" b="0" i="0" dirty="0" err="1">
                <a:solidFill>
                  <a:srgbClr val="202122"/>
                </a:solidFill>
                <a:effectLst/>
                <a:latin typeface="Roboto Condensed" panose="02000000000000000000" pitchFamily="2" charset="0"/>
              </a:rPr>
              <a:t>a.k.a</a:t>
            </a:r>
            <a:r>
              <a:rPr lang="el-GR" b="0" i="0" dirty="0">
                <a:solidFill>
                  <a:srgbClr val="202122"/>
                </a:solidFill>
                <a:effectLst/>
                <a:latin typeface="Roboto Condensed" panose="02000000000000000000" pitchFamily="2" charset="0"/>
              </a:rPr>
              <a:t>. Μοιραίος έρωτας </a:t>
            </a:r>
            <a:r>
              <a:rPr lang="el-GR" b="0" i="0" dirty="0" err="1">
                <a:solidFill>
                  <a:srgbClr val="202122"/>
                </a:solidFill>
                <a:effectLst/>
                <a:latin typeface="Roboto Condensed" panose="02000000000000000000" pitchFamily="2" charset="0"/>
              </a:rPr>
              <a:t>a.k.a</a:t>
            </a:r>
            <a:r>
              <a:rPr lang="el-GR" b="0" i="0" dirty="0">
                <a:solidFill>
                  <a:srgbClr val="202122"/>
                </a:solidFill>
                <a:effectLst/>
                <a:latin typeface="Roboto Condensed" panose="02000000000000000000" pitchFamily="2" charset="0"/>
              </a:rPr>
              <a:t>. Ερωτικό ξύπνημα !975)</a:t>
            </a:r>
            <a:endParaRPr lang="en-US" dirty="0"/>
          </a:p>
        </p:txBody>
      </p:sp>
      <p:cxnSp>
        <p:nvCxnSpPr>
          <p:cNvPr id="75" name="!!Straight Connector">
            <a:extLst>
              <a:ext uri="{FF2B5EF4-FFF2-40B4-BE49-F238E27FC236}">
                <a16:creationId xmlns:a16="http://schemas.microsoft.com/office/drawing/2014/main" id="{4364CDC3-ADB0-4691-9286-5925F160C2D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102" name="Content Placeholder 4101">
            <a:extLst>
              <a:ext uri="{FF2B5EF4-FFF2-40B4-BE49-F238E27FC236}">
                <a16:creationId xmlns:a16="http://schemas.microsoft.com/office/drawing/2014/main" id="{F865D6CC-ABF2-A849-8156-CA84A1901B8E}"/>
              </a:ext>
            </a:extLst>
          </p:cNvPr>
          <p:cNvSpPr>
            <a:spLocks noGrp="1"/>
          </p:cNvSpPr>
          <p:nvPr>
            <p:ph idx="1"/>
          </p:nvPr>
        </p:nvSpPr>
        <p:spPr>
          <a:xfrm>
            <a:off x="1097280" y="2108201"/>
            <a:ext cx="5575367" cy="3760891"/>
          </a:xfrm>
        </p:spPr>
        <p:txBody>
          <a:bodyPr>
            <a:normAutofit fontScale="92500" lnSpcReduction="20000"/>
          </a:bodyPr>
          <a:lstStyle/>
          <a:p>
            <a:r>
              <a:rPr lang="el-GR" sz="2400" dirty="0">
                <a:solidFill>
                  <a:srgbClr val="000000"/>
                </a:solidFill>
                <a:latin typeface="Fedra Sans"/>
              </a:rPr>
              <a:t>Σκηνοθεσία: </a:t>
            </a:r>
            <a:r>
              <a:rPr lang="el-GR" sz="2400" dirty="0">
                <a:solidFill>
                  <a:srgbClr val="000000"/>
                </a:solidFill>
                <a:latin typeface="Fedra Sans"/>
                <a:hlinkClick r:id="rId2" tooltip="Απόστολος Τεγόπουλος">
                  <a:extLst>
                    <a:ext uri="{A12FA001-AC4F-418D-AE19-62706E023703}">
                      <ahyp:hlinkClr xmlns:ahyp="http://schemas.microsoft.com/office/drawing/2018/hyperlinkcolor" val="tx"/>
                    </a:ext>
                  </a:extLst>
                </a:hlinkClick>
              </a:rPr>
              <a:t>Απόστολος Τεγόπουλος</a:t>
            </a:r>
            <a:r>
              <a:rPr lang="el-GR" sz="2400" dirty="0">
                <a:solidFill>
                  <a:srgbClr val="000000"/>
                </a:solidFill>
                <a:latin typeface="Fedra Sans"/>
              </a:rPr>
              <a:t> , </a:t>
            </a:r>
            <a:r>
              <a:rPr lang="el-GR" sz="2400" dirty="0">
                <a:solidFill>
                  <a:srgbClr val="000000"/>
                </a:solidFill>
                <a:latin typeface="Fedra Sans"/>
                <a:hlinkClick r:id="rId3" tooltip="Όμηρος Ευστρατιάδης">
                  <a:extLst>
                    <a:ext uri="{A12FA001-AC4F-418D-AE19-62706E023703}">
                      <ahyp:hlinkClr xmlns:ahyp="http://schemas.microsoft.com/office/drawing/2018/hyperlinkcolor" val="tx"/>
                    </a:ext>
                  </a:extLst>
                </a:hlinkClick>
              </a:rPr>
              <a:t>Όμηρος </a:t>
            </a:r>
            <a:r>
              <a:rPr lang="el-GR" sz="2400" dirty="0" err="1">
                <a:solidFill>
                  <a:srgbClr val="000000"/>
                </a:solidFill>
                <a:latin typeface="Fedra Sans"/>
                <a:hlinkClick r:id="rId3" tooltip="Όμηρος Ευστρατιάδης">
                  <a:extLst>
                    <a:ext uri="{A12FA001-AC4F-418D-AE19-62706E023703}">
                      <ahyp:hlinkClr xmlns:ahyp="http://schemas.microsoft.com/office/drawing/2018/hyperlinkcolor" val="tx"/>
                    </a:ext>
                  </a:extLst>
                </a:hlinkClick>
              </a:rPr>
              <a:t>Ευστρατιάδης</a:t>
            </a:r>
            <a:endParaRPr lang="el-GR" sz="2400" dirty="0">
              <a:solidFill>
                <a:srgbClr val="000000"/>
              </a:solidFill>
              <a:latin typeface="Fedra Sans"/>
            </a:endParaRPr>
          </a:p>
          <a:p>
            <a:r>
              <a:rPr lang="el-GR" sz="2400" dirty="0">
                <a:solidFill>
                  <a:srgbClr val="000000"/>
                </a:solidFill>
                <a:latin typeface="Fedra Sans"/>
              </a:rPr>
              <a:t>Η σπείρα των σωματεμπόρων Φλωρά και </a:t>
            </a:r>
            <a:r>
              <a:rPr lang="el-GR" sz="2400" dirty="0" err="1">
                <a:solidFill>
                  <a:srgbClr val="000000"/>
                </a:solidFill>
                <a:latin typeface="Fedra Sans"/>
              </a:rPr>
              <a:t>Μπιζάκοφ</a:t>
            </a:r>
            <a:r>
              <a:rPr lang="el-GR" sz="2400" dirty="0">
                <a:solidFill>
                  <a:srgbClr val="000000"/>
                </a:solidFill>
                <a:latin typeface="Fedra Sans"/>
              </a:rPr>
              <a:t> φτάνει από το βόρειο Αιγαίο στον Πόρο, με σκοπό να βρει κοπέλες με προορισμό τη Μέση Ανατολή. Η Άννα, που θέλει να ξεφύγει από το στενό περίγυρο του νησιού, θα γνωριστεί με έναν από τα μέλη της συμμορίας, τον Φαίδωνα...</a:t>
            </a:r>
          </a:p>
          <a:p>
            <a:r>
              <a:rPr lang="en-US" sz="2400" dirty="0">
                <a:solidFill>
                  <a:srgbClr val="000000"/>
                </a:solidFill>
                <a:latin typeface="Fedra Sans"/>
                <a:hlinkClick r:id="rId4"/>
              </a:rPr>
              <a:t>https://www.youtube.com/watch?v=JYneKJLYRRI&amp;ab_channel=exintavelones60</a:t>
            </a:r>
            <a:endParaRPr lang="el-GR" sz="2400" dirty="0">
              <a:solidFill>
                <a:srgbClr val="000000"/>
              </a:solidFill>
              <a:latin typeface="Fedra Sans"/>
            </a:endParaRPr>
          </a:p>
          <a:p>
            <a:endParaRPr lang="en-US" sz="2400" dirty="0">
              <a:solidFill>
                <a:srgbClr val="000000"/>
              </a:solidFill>
              <a:latin typeface="Fedra Sans"/>
            </a:endParaRPr>
          </a:p>
        </p:txBody>
      </p:sp>
      <p:pic>
        <p:nvPicPr>
          <p:cNvPr id="4098" name="Picture 2">
            <a:extLst>
              <a:ext uri="{FF2B5EF4-FFF2-40B4-BE49-F238E27FC236}">
                <a16:creationId xmlns:a16="http://schemas.microsoft.com/office/drawing/2014/main" id="{0E71019E-3935-4A65-8C66-41851E4FAC3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3788" r="7770" b="1"/>
          <a:stretch/>
        </p:blipFill>
        <p:spPr bwMode="auto">
          <a:xfrm>
            <a:off x="7534656" y="2108200"/>
            <a:ext cx="3621024" cy="3600613"/>
          </a:xfrm>
          <a:prstGeom prst="rect">
            <a:avLst/>
          </a:prstGeom>
          <a:noFill/>
          <a:extLst>
            <a:ext uri="{909E8E84-426E-40DD-AFC4-6F175D3DCCD1}">
              <a14:hiddenFill xmlns:a14="http://schemas.microsoft.com/office/drawing/2010/main">
                <a:solidFill>
                  <a:srgbClr val="FFFFFF"/>
                </a:solidFill>
              </a14:hiddenFill>
            </a:ext>
          </a:extLst>
        </p:spPr>
      </p:pic>
      <p:sp>
        <p:nvSpPr>
          <p:cNvPr id="77" name="Rectangle 76">
            <a:extLst>
              <a:ext uri="{FF2B5EF4-FFF2-40B4-BE49-F238E27FC236}">
                <a16:creationId xmlns:a16="http://schemas.microsoft.com/office/drawing/2014/main" id="{DB148495-5F82-48E2-A76C-C8E1C89499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8606818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73" name="Straight Connector 72">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75" name="Rectangle 74">
            <a:extLst>
              <a:ext uri="{FF2B5EF4-FFF2-40B4-BE49-F238E27FC236}">
                <a16:creationId xmlns:a16="http://schemas.microsoft.com/office/drawing/2014/main" id="{67B74F2B-9534-4540-96B0-5C8E958B9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6BD0ADC5-7083-7B9C-9DA1-60BAA3E901D7}"/>
              </a:ext>
            </a:extLst>
          </p:cNvPr>
          <p:cNvSpPr>
            <a:spLocks noGrp="1"/>
          </p:cNvSpPr>
          <p:nvPr>
            <p:ph type="title"/>
          </p:nvPr>
        </p:nvSpPr>
        <p:spPr>
          <a:xfrm>
            <a:off x="5172074" y="286603"/>
            <a:ext cx="5983605" cy="1450757"/>
          </a:xfrm>
        </p:spPr>
        <p:txBody>
          <a:bodyPr vert="horz" lIns="91440" tIns="45720" rIns="91440" bIns="45720" rtlCol="0" anchor="b">
            <a:normAutofit/>
          </a:bodyPr>
          <a:lstStyle/>
          <a:p>
            <a:r>
              <a:rPr lang="en-US" dirty="0"/>
              <a:t>1970s Greek erotica</a:t>
            </a:r>
          </a:p>
        </p:txBody>
      </p:sp>
      <p:pic>
        <p:nvPicPr>
          <p:cNvPr id="3074" name="Picture 2" descr="Gimno fotomodelo">
            <a:extLst>
              <a:ext uri="{FF2B5EF4-FFF2-40B4-BE49-F238E27FC236}">
                <a16:creationId xmlns:a16="http://schemas.microsoft.com/office/drawing/2014/main" id="{F3B31824-66BE-414F-B63F-24493AA89FA2}"/>
              </a:ext>
            </a:extLst>
          </p:cNvPr>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t="7763" r="1" b="1"/>
          <a:stretch/>
        </p:blipFill>
        <p:spPr bwMode="auto">
          <a:xfrm>
            <a:off x="20" y="10"/>
            <a:ext cx="4580077" cy="6400784"/>
          </a:xfrm>
          <a:prstGeom prst="rect">
            <a:avLst/>
          </a:prstGeom>
          <a:noFill/>
          <a:extLst>
            <a:ext uri="{909E8E84-426E-40DD-AFC4-6F175D3DCCD1}">
              <a14:hiddenFill xmlns:a14="http://schemas.microsoft.com/office/drawing/2010/main">
                <a:solidFill>
                  <a:srgbClr val="FFFFFF"/>
                </a:solidFill>
              </a14:hiddenFill>
            </a:ext>
          </a:extLst>
        </p:spPr>
      </p:pic>
      <p:cxnSp>
        <p:nvCxnSpPr>
          <p:cNvPr id="77" name="!!Straight Connector">
            <a:extLst>
              <a:ext uri="{FF2B5EF4-FFF2-40B4-BE49-F238E27FC236}">
                <a16:creationId xmlns:a16="http://schemas.microsoft.com/office/drawing/2014/main" id="{33BECB2B-2CFA-412C-880F-C4B6097493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42903" y="1917852"/>
            <a:ext cx="59436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BEB1B8BA-8A40-4327-3DD8-142D7FD59E49}"/>
              </a:ext>
            </a:extLst>
          </p:cNvPr>
          <p:cNvSpPr>
            <a:spLocks noGrp="1"/>
          </p:cNvSpPr>
          <p:nvPr>
            <p:ph sz="half" idx="2"/>
          </p:nvPr>
        </p:nvSpPr>
        <p:spPr>
          <a:xfrm>
            <a:off x="5172074" y="2108201"/>
            <a:ext cx="5983606" cy="3760891"/>
          </a:xfrm>
        </p:spPr>
        <p:txBody>
          <a:bodyPr vert="horz" lIns="0" tIns="45720" rIns="0" bIns="45720" rtlCol="0">
            <a:normAutofit/>
          </a:bodyPr>
          <a:lstStyle/>
          <a:p>
            <a:r>
              <a:rPr lang="en-US" b="1" i="0" dirty="0" err="1">
                <a:effectLst/>
              </a:rPr>
              <a:t>Σκηνοθεσί</a:t>
            </a:r>
            <a:r>
              <a:rPr lang="en-US" b="1" i="0" dirty="0">
                <a:effectLst/>
              </a:rPr>
              <a:t>α: Όμηρος Ευστρατιάδης</a:t>
            </a:r>
            <a:br>
              <a:rPr lang="en-US" b="1" i="0" dirty="0">
                <a:effectLst/>
              </a:rPr>
            </a:br>
            <a:r>
              <a:rPr lang="en-US" b="1" i="0" dirty="0">
                <a:effectLst/>
              </a:rPr>
              <a:t>Ηθοποιοί: Γιώργος Γκίντης, Sylvia Lueff, Χάρης Τρύφωνας</a:t>
            </a:r>
            <a:br>
              <a:rPr lang="en-US" b="0" i="0" dirty="0">
                <a:effectLst/>
              </a:rPr>
            </a:br>
            <a:r>
              <a:rPr lang="en-US" b="0" i="0" dirty="0">
                <a:effectLst/>
              </a:rPr>
              <a:t>1978</a:t>
            </a:r>
            <a:endParaRPr lang="en-US" dirty="0"/>
          </a:p>
        </p:txBody>
      </p:sp>
      <p:sp>
        <p:nvSpPr>
          <p:cNvPr id="79" name="Rectangle 78">
            <a:extLst>
              <a:ext uri="{FF2B5EF4-FFF2-40B4-BE49-F238E27FC236}">
                <a16:creationId xmlns:a16="http://schemas.microsoft.com/office/drawing/2014/main" id="{C1B60310-C5C3-46A0-A452-2A0B008434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9397098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9BD92-971B-48E8-A6FE-6FAC538BC634}"/>
              </a:ext>
            </a:extLst>
          </p:cNvPr>
          <p:cNvSpPr>
            <a:spLocks noGrp="1"/>
          </p:cNvSpPr>
          <p:nvPr>
            <p:ph type="title"/>
          </p:nvPr>
        </p:nvSpPr>
        <p:spPr/>
        <p:txBody>
          <a:bodyPr/>
          <a:lstStyle/>
          <a:p>
            <a:r>
              <a:rPr lang="en-US" dirty="0"/>
              <a:t>1970s Greek erotica</a:t>
            </a:r>
          </a:p>
        </p:txBody>
      </p:sp>
      <p:sp>
        <p:nvSpPr>
          <p:cNvPr id="3" name="Content Placeholder 2">
            <a:extLst>
              <a:ext uri="{FF2B5EF4-FFF2-40B4-BE49-F238E27FC236}">
                <a16:creationId xmlns:a16="http://schemas.microsoft.com/office/drawing/2014/main" id="{D9BA6BED-F61E-4186-9DAA-C8F8BF90E3FB}"/>
              </a:ext>
            </a:extLst>
          </p:cNvPr>
          <p:cNvSpPr>
            <a:spLocks noGrp="1"/>
          </p:cNvSpPr>
          <p:nvPr>
            <p:ph sz="half" idx="1"/>
          </p:nvPr>
        </p:nvSpPr>
        <p:spPr/>
        <p:txBody>
          <a:bodyPr/>
          <a:lstStyle/>
          <a:p>
            <a:endParaRPr lang="el-GR" b="0" i="0" dirty="0">
              <a:solidFill>
                <a:srgbClr val="000000"/>
              </a:solidFill>
              <a:effectLst/>
              <a:latin typeface="Roboto Condensed" panose="02000000000000000000" pitchFamily="2" charset="0"/>
            </a:endParaRPr>
          </a:p>
          <a:p>
            <a:r>
              <a:rPr lang="el-GR" b="0" i="0" dirty="0">
                <a:solidFill>
                  <a:srgbClr val="202122"/>
                </a:solidFill>
                <a:effectLst/>
                <a:latin typeface="Roboto Condensed" panose="02000000000000000000" pitchFamily="2" charset="0"/>
              </a:rPr>
              <a:t>Ο κύκλος της ανωμαλίας </a:t>
            </a:r>
            <a:r>
              <a:rPr lang="el-GR" b="0" i="0" dirty="0" err="1">
                <a:solidFill>
                  <a:srgbClr val="202122"/>
                </a:solidFill>
                <a:effectLst/>
                <a:latin typeface="Roboto Condensed" panose="02000000000000000000" pitchFamily="2" charset="0"/>
              </a:rPr>
              <a:t>a.k.a</a:t>
            </a:r>
            <a:r>
              <a:rPr lang="el-GR" b="0" i="0" dirty="0">
                <a:solidFill>
                  <a:srgbClr val="202122"/>
                </a:solidFill>
                <a:effectLst/>
                <a:latin typeface="Roboto Condensed" panose="02000000000000000000" pitchFamily="2" charset="0"/>
              </a:rPr>
              <a:t>. Η διαθήκη (1971) </a:t>
            </a:r>
            <a:r>
              <a:rPr lang="el-GR" b="0" i="0" dirty="0" err="1">
                <a:solidFill>
                  <a:srgbClr val="202122"/>
                </a:solidFill>
                <a:effectLst/>
                <a:latin typeface="Roboto Condensed" panose="02000000000000000000" pitchFamily="2" charset="0"/>
              </a:rPr>
              <a:t>a.k.a</a:t>
            </a:r>
            <a:r>
              <a:rPr lang="el-GR" b="0" i="0" dirty="0">
                <a:solidFill>
                  <a:srgbClr val="202122"/>
                </a:solidFill>
                <a:effectLst/>
                <a:latin typeface="Roboto Condensed" panose="02000000000000000000" pitchFamily="2" charset="0"/>
              </a:rPr>
              <a:t>. Ο κύκλος των ενόχων</a:t>
            </a:r>
            <a:endParaRPr lang="en-US" dirty="0"/>
          </a:p>
        </p:txBody>
      </p:sp>
      <p:pic>
        <p:nvPicPr>
          <p:cNvPr id="5122" name="Picture 2">
            <a:extLst>
              <a:ext uri="{FF2B5EF4-FFF2-40B4-BE49-F238E27FC236}">
                <a16:creationId xmlns:a16="http://schemas.microsoft.com/office/drawing/2014/main" id="{C2469718-E4CF-4601-861C-41B7C5B1A08F}"/>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122160" y="2743200"/>
            <a:ext cx="3718559" cy="23774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90459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73" name="Straight Connector 72">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5" name="Rectangle 74">
            <a:extLst>
              <a:ext uri="{FF2B5EF4-FFF2-40B4-BE49-F238E27FC236}">
                <a16:creationId xmlns:a16="http://schemas.microsoft.com/office/drawing/2014/main" id="{6482F060-A4AF-4E0B-B364-7C6BA4AE9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6220" y="0"/>
            <a:ext cx="464131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8DCEB668-8D39-4D96-9A0D-1F6BA61E6A7E}"/>
              </a:ext>
            </a:extLst>
          </p:cNvPr>
          <p:cNvSpPr>
            <a:spLocks noGrp="1"/>
          </p:cNvSpPr>
          <p:nvPr>
            <p:ph type="title"/>
          </p:nvPr>
        </p:nvSpPr>
        <p:spPr>
          <a:xfrm>
            <a:off x="484814" y="640080"/>
            <a:ext cx="3659246" cy="2850319"/>
          </a:xfrm>
        </p:spPr>
        <p:txBody>
          <a:bodyPr vert="horz" lIns="91440" tIns="45720" rIns="91440" bIns="45720" rtlCol="0" anchor="b">
            <a:normAutofit/>
          </a:bodyPr>
          <a:lstStyle/>
          <a:p>
            <a:r>
              <a:rPr lang="en-US" sz="5400" dirty="0">
                <a:solidFill>
                  <a:srgbClr val="FFFFFF"/>
                </a:solidFill>
              </a:rPr>
              <a:t>1970s Greek erotica</a:t>
            </a:r>
          </a:p>
        </p:txBody>
      </p:sp>
      <p:sp>
        <p:nvSpPr>
          <p:cNvPr id="3" name="Text Placeholder 2">
            <a:extLst>
              <a:ext uri="{FF2B5EF4-FFF2-40B4-BE49-F238E27FC236}">
                <a16:creationId xmlns:a16="http://schemas.microsoft.com/office/drawing/2014/main" id="{5D90AA8E-24A4-4BC0-B551-6D48A8BD9541}"/>
              </a:ext>
            </a:extLst>
          </p:cNvPr>
          <p:cNvSpPr>
            <a:spLocks noGrp="1"/>
          </p:cNvSpPr>
          <p:nvPr>
            <p:ph type="body" idx="1"/>
          </p:nvPr>
        </p:nvSpPr>
        <p:spPr>
          <a:xfrm>
            <a:off x="484814" y="3812134"/>
            <a:ext cx="3659246" cy="2349823"/>
          </a:xfrm>
        </p:spPr>
        <p:txBody>
          <a:bodyPr vert="horz" lIns="91440" tIns="45720" rIns="91440" bIns="45720" rtlCol="0">
            <a:normAutofit/>
          </a:bodyPr>
          <a:lstStyle/>
          <a:p>
            <a:r>
              <a:rPr lang="en-US" sz="1800" b="0" i="0" dirty="0">
                <a:solidFill>
                  <a:srgbClr val="FFFFFF"/>
                </a:solidFill>
                <a:effectLst/>
              </a:rPr>
              <a:t>Ο </a:t>
            </a:r>
            <a:r>
              <a:rPr lang="en-US" sz="1800" b="0" i="0" dirty="0" err="1">
                <a:solidFill>
                  <a:srgbClr val="FFFFFF"/>
                </a:solidFill>
                <a:effectLst/>
              </a:rPr>
              <a:t>κύκλος</a:t>
            </a:r>
            <a:r>
              <a:rPr lang="en-US" sz="1800" b="0" i="0" dirty="0">
                <a:solidFill>
                  <a:srgbClr val="FFFFFF"/>
                </a:solidFill>
                <a:effectLst/>
              </a:rPr>
              <a:t> </a:t>
            </a:r>
            <a:r>
              <a:rPr lang="en-US" sz="1800" b="0" i="0" dirty="0" err="1">
                <a:solidFill>
                  <a:srgbClr val="FFFFFF"/>
                </a:solidFill>
                <a:effectLst/>
              </a:rPr>
              <a:t>της</a:t>
            </a:r>
            <a:r>
              <a:rPr lang="en-US" sz="1800" b="0" i="0" dirty="0">
                <a:solidFill>
                  <a:srgbClr val="FFFFFF"/>
                </a:solidFill>
                <a:effectLst/>
              </a:rPr>
              <a:t> α</a:t>
            </a:r>
            <a:r>
              <a:rPr lang="en-US" sz="1800" b="0" i="0" dirty="0" err="1">
                <a:solidFill>
                  <a:srgbClr val="FFFFFF"/>
                </a:solidFill>
                <a:effectLst/>
              </a:rPr>
              <a:t>νωμ</a:t>
            </a:r>
            <a:r>
              <a:rPr lang="en-US" sz="1800" b="0" i="0" dirty="0">
                <a:solidFill>
                  <a:srgbClr val="FFFFFF"/>
                </a:solidFill>
                <a:effectLst/>
              </a:rPr>
              <a:t>αλίας /Η διαθήκη /Ο κύκλος των ενόχων</a:t>
            </a:r>
            <a:br>
              <a:rPr lang="en-US" sz="1800" dirty="0">
                <a:solidFill>
                  <a:srgbClr val="FFFFFF"/>
                </a:solidFill>
              </a:rPr>
            </a:br>
            <a:r>
              <a:rPr lang="en-US" sz="1800" b="0" i="0" dirty="0">
                <a:solidFill>
                  <a:srgbClr val="FFFFFF"/>
                </a:solidFill>
                <a:effectLst/>
              </a:rPr>
              <a:t>Έτος: 1971 </a:t>
            </a:r>
            <a:r>
              <a:rPr lang="en-US" sz="1800" dirty="0">
                <a:solidFill>
                  <a:srgbClr val="FFFFFF"/>
                </a:solidFill>
              </a:rPr>
              <a:t>Μυλωνακοσ ηλιασ</a:t>
            </a:r>
          </a:p>
        </p:txBody>
      </p:sp>
      <p:cxnSp>
        <p:nvCxnSpPr>
          <p:cNvPr id="77" name="Straight Connector 76">
            <a:extLst>
              <a:ext uri="{FF2B5EF4-FFF2-40B4-BE49-F238E27FC236}">
                <a16:creationId xmlns:a16="http://schemas.microsoft.com/office/drawing/2014/main" id="{B9EB6DAA-2F0C-43D5-A577-15D5D2C4E3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2797" y="3651268"/>
            <a:ext cx="3383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026" name="Picture 2" descr="No photo description available.">
            <a:extLst>
              <a:ext uri="{FF2B5EF4-FFF2-40B4-BE49-F238E27FC236}">
                <a16:creationId xmlns:a16="http://schemas.microsoft.com/office/drawing/2014/main" id="{835E3AAC-6F03-4FB1-AB55-5AFFAF37381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829" r="10648"/>
          <a:stretch/>
        </p:blipFill>
        <p:spPr bwMode="auto">
          <a:xfrm>
            <a:off x="4635095" y="10"/>
            <a:ext cx="7556889"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4870987"/>
      </p:ext>
    </p:extLst>
  </p:cSld>
  <p:clrMapOvr>
    <a:overrideClrMapping bg1="dk1" tx1="lt1" bg2="dk2" tx2="lt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B68F2BC-24A5-1782-12B7-77AE282397B7}"/>
              </a:ext>
            </a:extLst>
          </p:cNvPr>
          <p:cNvSpPr>
            <a:spLocks noGrp="1"/>
          </p:cNvSpPr>
          <p:nvPr>
            <p:ph type="title"/>
          </p:nvPr>
        </p:nvSpPr>
        <p:spPr/>
        <p:txBody>
          <a:bodyPr/>
          <a:lstStyle/>
          <a:p>
            <a:r>
              <a:rPr lang="en-US" dirty="0"/>
              <a:t>Greek-Cypriot co-productions</a:t>
            </a:r>
          </a:p>
        </p:txBody>
      </p:sp>
      <p:sp>
        <p:nvSpPr>
          <p:cNvPr id="6" name="Content Placeholder 5">
            <a:extLst>
              <a:ext uri="{FF2B5EF4-FFF2-40B4-BE49-F238E27FC236}">
                <a16:creationId xmlns:a16="http://schemas.microsoft.com/office/drawing/2014/main" id="{998606AE-A786-F9CD-E855-421D45F73929}"/>
              </a:ext>
            </a:extLst>
          </p:cNvPr>
          <p:cNvSpPr>
            <a:spLocks noGrp="1"/>
          </p:cNvSpPr>
          <p:nvPr>
            <p:ph idx="1"/>
          </p:nvPr>
        </p:nvSpPr>
        <p:spPr/>
        <p:txBody>
          <a:bodyPr>
            <a:normAutofit fontScale="92500" lnSpcReduction="10000"/>
          </a:bodyPr>
          <a:lstStyle/>
          <a:p>
            <a:r>
              <a:rPr lang="en-US" sz="2400" dirty="0">
                <a:solidFill>
                  <a:srgbClr val="000000"/>
                </a:solidFill>
                <a:latin typeface="Fedra Sans"/>
              </a:rPr>
              <a:t>four</a:t>
            </a:r>
            <a:r>
              <a:rPr lang="en-US" sz="1800" b="0" i="0" dirty="0">
                <a:solidFill>
                  <a:srgbClr val="000000"/>
                </a:solidFill>
                <a:effectLst/>
                <a:latin typeface="Times New Roman" panose="02020603050405020304" pitchFamily="18" charset="0"/>
              </a:rPr>
              <a:t> </a:t>
            </a:r>
            <a:r>
              <a:rPr lang="en-US" sz="2400" dirty="0">
                <a:solidFill>
                  <a:srgbClr val="000000"/>
                </a:solidFill>
                <a:latin typeface="Fedra Sans"/>
              </a:rPr>
              <a:t>sexploitation films: three</a:t>
            </a:r>
            <a:r>
              <a:rPr lang="el-GR" sz="2400" dirty="0">
                <a:solidFill>
                  <a:srgbClr val="000000"/>
                </a:solidFill>
                <a:latin typeface="Fedra Sans"/>
              </a:rPr>
              <a:t> </a:t>
            </a:r>
            <a:r>
              <a:rPr lang="en-US" sz="2400" b="1" dirty="0">
                <a:solidFill>
                  <a:srgbClr val="000000"/>
                </a:solidFill>
                <a:latin typeface="Fedra Sans"/>
              </a:rPr>
              <a:t>Black </a:t>
            </a:r>
            <a:r>
              <a:rPr lang="en-US" sz="2400" b="1" dirty="0" err="1">
                <a:solidFill>
                  <a:srgbClr val="000000"/>
                </a:solidFill>
                <a:latin typeface="Fedra Sans"/>
              </a:rPr>
              <a:t>Emanuelle</a:t>
            </a:r>
            <a:r>
              <a:rPr lang="en-US" sz="2400" b="1" dirty="0">
                <a:solidFill>
                  <a:srgbClr val="000000"/>
                </a:solidFill>
                <a:latin typeface="Fedra Sans"/>
              </a:rPr>
              <a:t> </a:t>
            </a:r>
            <a:r>
              <a:rPr lang="en-US" sz="2400" dirty="0">
                <a:solidFill>
                  <a:srgbClr val="000000"/>
                </a:solidFill>
                <a:latin typeface="Fedra Sans"/>
              </a:rPr>
              <a:t>rip-offs (</a:t>
            </a:r>
            <a:r>
              <a:rPr lang="en-US" sz="2400" b="1" dirty="0" err="1">
                <a:solidFill>
                  <a:srgbClr val="000000"/>
                </a:solidFill>
                <a:latin typeface="Fedra Sans"/>
              </a:rPr>
              <a:t>Emanuelle</a:t>
            </a:r>
            <a:r>
              <a:rPr lang="en-US" sz="2400" b="1" dirty="0">
                <a:solidFill>
                  <a:srgbClr val="000000"/>
                </a:solidFill>
                <a:latin typeface="Fedra Sans"/>
              </a:rPr>
              <a:t>: Queen of</a:t>
            </a:r>
            <a:br>
              <a:rPr lang="en-US" sz="2400" b="1" dirty="0">
                <a:solidFill>
                  <a:srgbClr val="000000"/>
                </a:solidFill>
                <a:latin typeface="Fedra Sans"/>
              </a:rPr>
            </a:br>
            <a:r>
              <a:rPr lang="en-US" sz="2400" b="1" dirty="0" err="1">
                <a:solidFill>
                  <a:srgbClr val="000000"/>
                </a:solidFill>
                <a:latin typeface="Fedra Sans"/>
              </a:rPr>
              <a:t>Sados</a:t>
            </a:r>
            <a:r>
              <a:rPr lang="en-US" sz="2400" dirty="0">
                <a:solidFill>
                  <a:srgbClr val="000000"/>
                </a:solidFill>
                <a:latin typeface="Fedra Sans"/>
              </a:rPr>
              <a:t>, </a:t>
            </a:r>
            <a:r>
              <a:rPr lang="en-US" sz="2400" b="1" dirty="0">
                <a:solidFill>
                  <a:srgbClr val="000000"/>
                </a:solidFill>
                <a:latin typeface="Fedra Sans"/>
              </a:rPr>
              <a:t>Divine </a:t>
            </a:r>
            <a:r>
              <a:rPr lang="en-US" sz="2400" b="1" dirty="0" err="1">
                <a:solidFill>
                  <a:srgbClr val="000000"/>
                </a:solidFill>
                <a:latin typeface="Fedra Sans"/>
              </a:rPr>
              <a:t>Emanuelle</a:t>
            </a:r>
            <a:r>
              <a:rPr lang="en-US" sz="2400" b="1" dirty="0">
                <a:solidFill>
                  <a:srgbClr val="000000"/>
                </a:solidFill>
                <a:latin typeface="Fedra Sans"/>
              </a:rPr>
              <a:t>: Love Cult </a:t>
            </a:r>
            <a:r>
              <a:rPr lang="en-US" sz="2400" dirty="0">
                <a:solidFill>
                  <a:srgbClr val="000000"/>
                </a:solidFill>
                <a:latin typeface="Fedra Sans"/>
              </a:rPr>
              <a:t>and </a:t>
            </a:r>
            <a:r>
              <a:rPr lang="en-US" sz="2400" b="1" dirty="0">
                <a:solidFill>
                  <a:srgbClr val="000000"/>
                </a:solidFill>
                <a:latin typeface="Fedra Sans"/>
              </a:rPr>
              <a:t>The</a:t>
            </a:r>
            <a:r>
              <a:rPr lang="el-GR" sz="2400" b="1" dirty="0">
                <a:solidFill>
                  <a:srgbClr val="000000"/>
                </a:solidFill>
                <a:latin typeface="Fedra Sans"/>
              </a:rPr>
              <a:t> </a:t>
            </a:r>
            <a:r>
              <a:rPr lang="en-US" sz="2400" b="1" dirty="0">
                <a:solidFill>
                  <a:srgbClr val="000000"/>
                </a:solidFill>
                <a:latin typeface="Fedra Sans"/>
              </a:rPr>
              <a:t>Dirty Seven</a:t>
            </a:r>
            <a:r>
              <a:rPr lang="en-US" sz="2400" dirty="0">
                <a:solidFill>
                  <a:srgbClr val="000000"/>
                </a:solidFill>
                <a:latin typeface="Fedra Sans"/>
              </a:rPr>
              <a:t>) and the Greek-Cypriot film</a:t>
            </a:r>
            <a:r>
              <a:rPr lang="el-GR" sz="2400" dirty="0">
                <a:solidFill>
                  <a:srgbClr val="000000"/>
                </a:solidFill>
                <a:latin typeface="Fedra Sans"/>
              </a:rPr>
              <a:t> </a:t>
            </a:r>
            <a:r>
              <a:rPr lang="en-US" sz="2400" b="1" i="1" dirty="0" err="1">
                <a:solidFill>
                  <a:srgbClr val="000000"/>
                </a:solidFill>
                <a:latin typeface="Fedra Sans"/>
              </a:rPr>
              <a:t>Hassanpoulia</a:t>
            </a:r>
            <a:r>
              <a:rPr lang="en-US" sz="2400" b="1" i="1" dirty="0">
                <a:solidFill>
                  <a:srgbClr val="000000"/>
                </a:solidFill>
                <a:latin typeface="Fedra Sans"/>
              </a:rPr>
              <a:t>: The Avengers of Cyprus;</a:t>
            </a:r>
          </a:p>
          <a:p>
            <a:r>
              <a:rPr lang="en-US" sz="2400" dirty="0">
                <a:solidFill>
                  <a:srgbClr val="000000"/>
                </a:solidFill>
                <a:latin typeface="Fedra Sans"/>
              </a:rPr>
              <a:t>All 4 films = examples of alternative </a:t>
            </a:r>
            <a:r>
              <a:rPr lang="en-US" sz="2400" b="1" dirty="0">
                <a:solidFill>
                  <a:srgbClr val="000000"/>
                </a:solidFill>
                <a:latin typeface="Fedra Sans"/>
              </a:rPr>
              <a:t>‘affinitive transnationalism</a:t>
            </a:r>
            <a:r>
              <a:rPr lang="en-US" sz="2400" dirty="0">
                <a:solidFill>
                  <a:srgbClr val="000000"/>
                </a:solidFill>
                <a:latin typeface="Fedra Sans"/>
              </a:rPr>
              <a:t>’ between Greek and </a:t>
            </a:r>
            <a:r>
              <a:rPr lang="en-US" sz="2400" dirty="0" err="1">
                <a:solidFill>
                  <a:srgbClr val="000000"/>
                </a:solidFill>
                <a:latin typeface="Fedra Sans"/>
              </a:rPr>
              <a:t>GreekCypriot</a:t>
            </a:r>
            <a:r>
              <a:rPr lang="en-US" sz="2400" dirty="0">
                <a:solidFill>
                  <a:srgbClr val="000000"/>
                </a:solidFill>
                <a:latin typeface="Fedra Sans"/>
              </a:rPr>
              <a:t> cinema and remnants or imitations of the past glories of Italian genre cinema. </a:t>
            </a:r>
          </a:p>
          <a:p>
            <a:endParaRPr lang="en-US" sz="2400" dirty="0">
              <a:solidFill>
                <a:srgbClr val="000000"/>
              </a:solidFill>
              <a:latin typeface="Fedra Sans"/>
            </a:endParaRPr>
          </a:p>
          <a:p>
            <a:r>
              <a:rPr lang="en-GB" sz="2400" dirty="0">
                <a:solidFill>
                  <a:srgbClr val="000000"/>
                </a:solidFill>
                <a:latin typeface="Fedra Sans"/>
              </a:rPr>
              <a:t>[Costas </a:t>
            </a:r>
            <a:r>
              <a:rPr lang="en-GB" sz="2400" dirty="0" err="1">
                <a:solidFill>
                  <a:srgbClr val="000000"/>
                </a:solidFill>
                <a:latin typeface="Fedra Sans"/>
              </a:rPr>
              <a:t>Constandinides</a:t>
            </a:r>
            <a:r>
              <a:rPr lang="en-GB" sz="2400" dirty="0">
                <a:solidFill>
                  <a:srgbClr val="000000"/>
                </a:solidFill>
                <a:latin typeface="Fedra Sans"/>
              </a:rPr>
              <a:t> (2020) </a:t>
            </a:r>
            <a:r>
              <a:rPr lang="en-GB" sz="2400" i="1" dirty="0">
                <a:solidFill>
                  <a:srgbClr val="000000"/>
                </a:solidFill>
                <a:latin typeface="Fedra Sans"/>
              </a:rPr>
              <a:t>‘Erotic Adventures on Aphrodite’s Island: The Unofficial Cypriot Black </a:t>
            </a:r>
            <a:r>
              <a:rPr lang="en-GB" sz="2400" i="1" dirty="0" err="1">
                <a:solidFill>
                  <a:srgbClr val="000000"/>
                </a:solidFill>
                <a:latin typeface="Fedra Sans"/>
              </a:rPr>
              <a:t>Emanuelle</a:t>
            </a:r>
            <a:r>
              <a:rPr lang="en-GB" sz="2400" i="1" dirty="0">
                <a:solidFill>
                  <a:srgbClr val="000000"/>
                </a:solidFill>
                <a:latin typeface="Fedra Sans"/>
              </a:rPr>
              <a:t> Trilogy and the Film that ‘Increased the Birth Rate in Cyprus’’]</a:t>
            </a:r>
            <a:br>
              <a:rPr lang="en-GB" sz="2400" dirty="0">
                <a:solidFill>
                  <a:srgbClr val="000000"/>
                </a:solidFill>
                <a:latin typeface="Fedra Sans"/>
              </a:rPr>
            </a:br>
            <a:endParaRPr lang="en-US" sz="2400" dirty="0">
              <a:solidFill>
                <a:srgbClr val="000000"/>
              </a:solidFill>
              <a:latin typeface="Fedra Sans"/>
            </a:endParaRPr>
          </a:p>
          <a:p>
            <a:endParaRPr lang="en-US" sz="2400" dirty="0">
              <a:solidFill>
                <a:srgbClr val="000000"/>
              </a:solidFill>
              <a:latin typeface="Fedra Sans"/>
            </a:endParaRPr>
          </a:p>
        </p:txBody>
      </p:sp>
    </p:spTree>
    <p:extLst>
      <p:ext uri="{BB962C8B-B14F-4D97-AF65-F5344CB8AC3E}">
        <p14:creationId xmlns:p14="http://schemas.microsoft.com/office/powerpoint/2010/main" val="1950834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94" name="Rectangle 76">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79" name="Straight Connector 78">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1" name="Rectangle 80">
            <a:extLst>
              <a:ext uri="{FF2B5EF4-FFF2-40B4-BE49-F238E27FC236}">
                <a16:creationId xmlns:a16="http://schemas.microsoft.com/office/drawing/2014/main" id="{E844E128-FF69-4E9F-8327-6B504B3C5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8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 name="Title 4">
            <a:extLst>
              <a:ext uri="{FF2B5EF4-FFF2-40B4-BE49-F238E27FC236}">
                <a16:creationId xmlns:a16="http://schemas.microsoft.com/office/drawing/2014/main" id="{EB68F2BC-24A5-1782-12B7-77AE282397B7}"/>
              </a:ext>
            </a:extLst>
          </p:cNvPr>
          <p:cNvSpPr>
            <a:spLocks noGrp="1"/>
          </p:cNvSpPr>
          <p:nvPr>
            <p:ph type="title"/>
          </p:nvPr>
        </p:nvSpPr>
        <p:spPr>
          <a:xfrm>
            <a:off x="5116783" y="516836"/>
            <a:ext cx="5977937" cy="924334"/>
          </a:xfrm>
        </p:spPr>
        <p:txBody>
          <a:bodyPr vert="horz" lIns="91440" tIns="45720" rIns="91440" bIns="45720" rtlCol="0" anchor="b">
            <a:normAutofit/>
          </a:bodyPr>
          <a:lstStyle/>
          <a:p>
            <a:r>
              <a:rPr lang="en-US" sz="4000" i="1" dirty="0">
                <a:solidFill>
                  <a:srgbClr val="FFFFFF"/>
                </a:solidFill>
              </a:rPr>
              <a:t>Black Emmanuelle </a:t>
            </a:r>
            <a:r>
              <a:rPr lang="en-US" sz="4000" dirty="0">
                <a:solidFill>
                  <a:srgbClr val="FFFFFF"/>
                </a:solidFill>
              </a:rPr>
              <a:t>trilogy</a:t>
            </a:r>
          </a:p>
        </p:txBody>
      </p:sp>
      <p:pic>
        <p:nvPicPr>
          <p:cNvPr id="16386" name="Picture 2" descr="ΑΥΣΤΗΡΩΣ ΑΚΑΤΑΛΛΗΛΟΝ - ΕΛΛΗΝΙΚΟ ΠΟΡΝΟ ΑΠΟ ΤΗΝ ΟΜΟΝΟΙΑ ΣΤΟ ΑΛ">
            <a:extLst>
              <a:ext uri="{FF2B5EF4-FFF2-40B4-BE49-F238E27FC236}">
                <a16:creationId xmlns:a16="http://schemas.microsoft.com/office/drawing/2014/main" id="{F2939ACD-CA49-3575-60C9-4EFE44DFAF3D}"/>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2850" r="2851" b="1"/>
          <a:stretch/>
        </p:blipFill>
        <p:spPr bwMode="auto">
          <a:xfrm>
            <a:off x="20" y="10"/>
            <a:ext cx="4580077" cy="6857990"/>
          </a:xfrm>
          <a:prstGeom prst="rect">
            <a:avLst/>
          </a:prstGeom>
          <a:noFill/>
          <a:extLst>
            <a:ext uri="{909E8E84-426E-40DD-AFC4-6F175D3DCCD1}">
              <a14:hiddenFill xmlns:a14="http://schemas.microsoft.com/office/drawing/2010/main">
                <a:solidFill>
                  <a:srgbClr val="FFFFFF"/>
                </a:solidFill>
              </a14:hiddenFill>
            </a:ext>
          </a:extLst>
        </p:spPr>
      </p:pic>
      <p:cxnSp>
        <p:nvCxnSpPr>
          <p:cNvPr id="83" name="Straight Connector 82">
            <a:extLst>
              <a:ext uri="{FF2B5EF4-FFF2-40B4-BE49-F238E27FC236}">
                <a16:creationId xmlns:a16="http://schemas.microsoft.com/office/drawing/2014/main" id="{055CEADF-09EA-423C-8C45-F94AF44D5A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00864" y="2353592"/>
            <a:ext cx="5669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Content Placeholder 5">
            <a:extLst>
              <a:ext uri="{FF2B5EF4-FFF2-40B4-BE49-F238E27FC236}">
                <a16:creationId xmlns:a16="http://schemas.microsoft.com/office/drawing/2014/main" id="{998606AE-A786-F9CD-E855-421D45F73929}"/>
              </a:ext>
            </a:extLst>
          </p:cNvPr>
          <p:cNvSpPr>
            <a:spLocks noGrp="1"/>
          </p:cNvSpPr>
          <p:nvPr>
            <p:ph sz="half" idx="1"/>
          </p:nvPr>
        </p:nvSpPr>
        <p:spPr>
          <a:xfrm>
            <a:off x="4838217" y="1782502"/>
            <a:ext cx="7025833" cy="4788552"/>
          </a:xfrm>
        </p:spPr>
        <p:txBody>
          <a:bodyPr vert="horz" lIns="0" tIns="45720" rIns="0" bIns="45720" rtlCol="0">
            <a:noAutofit/>
          </a:bodyPr>
          <a:lstStyle/>
          <a:p>
            <a:pPr>
              <a:lnSpc>
                <a:spcPct val="90000"/>
              </a:lnSpc>
            </a:pPr>
            <a:r>
              <a:rPr lang="en-US" sz="2400" dirty="0">
                <a:solidFill>
                  <a:srgbClr val="FFFFFF"/>
                </a:solidFill>
              </a:rPr>
              <a:t>co-produced in the early-1980s by movie theater owner-turned-producer </a:t>
            </a:r>
            <a:r>
              <a:rPr lang="en-US" sz="2400" b="1" dirty="0" err="1">
                <a:solidFill>
                  <a:srgbClr val="FFFFFF"/>
                </a:solidFill>
              </a:rPr>
              <a:t>Diogenis</a:t>
            </a:r>
            <a:r>
              <a:rPr lang="en-US" sz="2400" b="1" dirty="0">
                <a:solidFill>
                  <a:srgbClr val="FFFFFF"/>
                </a:solidFill>
              </a:rPr>
              <a:t> </a:t>
            </a:r>
            <a:r>
              <a:rPr lang="en-US" sz="2400" b="1" dirty="0" err="1">
                <a:solidFill>
                  <a:srgbClr val="FFFFFF"/>
                </a:solidFill>
              </a:rPr>
              <a:t>Herodotou</a:t>
            </a:r>
            <a:r>
              <a:rPr lang="en-US" sz="2400" b="1" dirty="0">
                <a:solidFill>
                  <a:srgbClr val="FFFFFF"/>
                </a:solidFill>
              </a:rPr>
              <a:t> </a:t>
            </a:r>
            <a:r>
              <a:rPr lang="en-US" sz="2400" dirty="0">
                <a:solidFill>
                  <a:srgbClr val="FFFFFF"/>
                </a:solidFill>
              </a:rPr>
              <a:t>and can be considered </a:t>
            </a:r>
            <a:r>
              <a:rPr lang="en-US" sz="2400" b="1" dirty="0">
                <a:solidFill>
                  <a:srgbClr val="FFFFFF"/>
                </a:solidFill>
              </a:rPr>
              <a:t>rip-offs of the Italian ‘Black </a:t>
            </a:r>
            <a:r>
              <a:rPr lang="en-US" sz="2400" b="1" dirty="0" err="1">
                <a:solidFill>
                  <a:srgbClr val="FFFFFF"/>
                </a:solidFill>
              </a:rPr>
              <a:t>Emanuelle</a:t>
            </a:r>
            <a:r>
              <a:rPr lang="en-US" sz="2400" b="1" dirty="0">
                <a:solidFill>
                  <a:srgbClr val="FFFFFF"/>
                </a:solidFill>
              </a:rPr>
              <a:t>’ series </a:t>
            </a:r>
            <a:r>
              <a:rPr lang="en-US" sz="2400" dirty="0">
                <a:solidFill>
                  <a:srgbClr val="FFFFFF"/>
                </a:solidFill>
              </a:rPr>
              <a:t>starring the Indonesian actress </a:t>
            </a:r>
            <a:r>
              <a:rPr lang="en-US" sz="2400" b="1" dirty="0">
                <a:solidFill>
                  <a:srgbClr val="FFFFFF"/>
                </a:solidFill>
              </a:rPr>
              <a:t>Laura </a:t>
            </a:r>
            <a:r>
              <a:rPr lang="en-US" sz="2400" b="1" dirty="0" err="1">
                <a:solidFill>
                  <a:srgbClr val="FFFFFF"/>
                </a:solidFill>
              </a:rPr>
              <a:t>Gemser</a:t>
            </a:r>
            <a:r>
              <a:rPr lang="en-US" sz="2400" b="1" dirty="0">
                <a:solidFill>
                  <a:srgbClr val="FFFFFF"/>
                </a:solidFill>
              </a:rPr>
              <a:t> </a:t>
            </a:r>
            <a:r>
              <a:rPr lang="en-US" sz="2400" dirty="0">
                <a:solidFill>
                  <a:srgbClr val="FFFFFF"/>
                </a:solidFill>
              </a:rPr>
              <a:t>which was initiated by </a:t>
            </a:r>
            <a:r>
              <a:rPr lang="en-US" sz="2400" b="1" dirty="0" err="1">
                <a:solidFill>
                  <a:srgbClr val="FFFFFF"/>
                </a:solidFill>
              </a:rPr>
              <a:t>Bitto</a:t>
            </a:r>
            <a:r>
              <a:rPr lang="en-US" sz="2400" b="1" dirty="0">
                <a:solidFill>
                  <a:srgbClr val="FFFFFF"/>
                </a:solidFill>
              </a:rPr>
              <a:t> Albertini’s </a:t>
            </a:r>
            <a:r>
              <a:rPr lang="en-US" sz="2400" dirty="0" err="1">
                <a:solidFill>
                  <a:srgbClr val="FFFFFF"/>
                </a:solidFill>
              </a:rPr>
              <a:t>Emanuelle</a:t>
            </a:r>
            <a:r>
              <a:rPr lang="en-US" sz="2400" dirty="0">
                <a:solidFill>
                  <a:srgbClr val="FFFFFF"/>
                </a:solidFill>
              </a:rPr>
              <a:t> </a:t>
            </a:r>
            <a:r>
              <a:rPr lang="en-US" sz="2400" dirty="0" err="1">
                <a:solidFill>
                  <a:srgbClr val="FFFFFF"/>
                </a:solidFill>
              </a:rPr>
              <a:t>nera</a:t>
            </a:r>
            <a:r>
              <a:rPr lang="en-US" sz="2400" dirty="0">
                <a:solidFill>
                  <a:srgbClr val="FFFFFF"/>
                </a:solidFill>
              </a:rPr>
              <a:t>/ Black </a:t>
            </a:r>
            <a:r>
              <a:rPr lang="en-US" sz="2400" dirty="0" err="1">
                <a:solidFill>
                  <a:srgbClr val="FFFFFF"/>
                </a:solidFill>
              </a:rPr>
              <a:t>Emanuelle</a:t>
            </a:r>
            <a:r>
              <a:rPr lang="en-US" sz="2400" dirty="0">
                <a:solidFill>
                  <a:srgbClr val="FFFFFF"/>
                </a:solidFill>
              </a:rPr>
              <a:t> (1975) – itself a </a:t>
            </a:r>
            <a:r>
              <a:rPr lang="en-US" sz="2400" b="1" dirty="0">
                <a:solidFill>
                  <a:srgbClr val="FFFFFF"/>
                </a:solidFill>
              </a:rPr>
              <a:t>rip-off of Just </a:t>
            </a:r>
            <a:r>
              <a:rPr lang="en-US" sz="2400" b="1" dirty="0" err="1">
                <a:solidFill>
                  <a:srgbClr val="FFFFFF"/>
                </a:solidFill>
              </a:rPr>
              <a:t>Jaeckin’s</a:t>
            </a:r>
            <a:r>
              <a:rPr lang="en-US" sz="2400" b="1" dirty="0">
                <a:solidFill>
                  <a:srgbClr val="FFFFFF"/>
                </a:solidFill>
              </a:rPr>
              <a:t> game-changing French production </a:t>
            </a:r>
            <a:r>
              <a:rPr lang="en-US" sz="2400" b="1" i="1" dirty="0">
                <a:solidFill>
                  <a:srgbClr val="FFFFFF"/>
                </a:solidFill>
              </a:rPr>
              <a:t>Emmanuelle</a:t>
            </a:r>
            <a:r>
              <a:rPr lang="en-US" sz="2400" b="1" dirty="0">
                <a:solidFill>
                  <a:srgbClr val="FFFFFF"/>
                </a:solidFill>
              </a:rPr>
              <a:t> </a:t>
            </a:r>
            <a:r>
              <a:rPr lang="en-US" sz="2400" dirty="0">
                <a:solidFill>
                  <a:srgbClr val="FFFFFF"/>
                </a:solidFill>
              </a:rPr>
              <a:t>(1974). </a:t>
            </a:r>
            <a:br>
              <a:rPr lang="en-US" sz="2400" dirty="0">
                <a:solidFill>
                  <a:srgbClr val="FFFFFF"/>
                </a:solidFill>
              </a:rPr>
            </a:br>
            <a:br>
              <a:rPr lang="en-US" sz="2400" dirty="0">
                <a:solidFill>
                  <a:srgbClr val="FFFFFF"/>
                </a:solidFill>
              </a:rPr>
            </a:br>
            <a:r>
              <a:rPr lang="en-US" sz="2400" dirty="0" err="1">
                <a:solidFill>
                  <a:srgbClr val="FFFFFF"/>
                </a:solidFill>
              </a:rPr>
              <a:t>Ilias</a:t>
            </a:r>
            <a:r>
              <a:rPr lang="en-US" sz="2400" dirty="0">
                <a:solidFill>
                  <a:srgbClr val="FFFFFF"/>
                </a:solidFill>
              </a:rPr>
              <a:t> </a:t>
            </a:r>
            <a:r>
              <a:rPr lang="en-US" sz="2400" dirty="0" err="1">
                <a:solidFill>
                  <a:srgbClr val="FFFFFF"/>
                </a:solidFill>
              </a:rPr>
              <a:t>Milonakos</a:t>
            </a:r>
            <a:r>
              <a:rPr lang="en-US" sz="2400" dirty="0">
                <a:solidFill>
                  <a:srgbClr val="FFFFFF"/>
                </a:solidFill>
              </a:rPr>
              <a:t>’ I </a:t>
            </a:r>
            <a:r>
              <a:rPr lang="en-US" sz="2400" dirty="0" err="1">
                <a:solidFill>
                  <a:srgbClr val="FFFFFF"/>
                </a:solidFill>
              </a:rPr>
              <a:t>mavri</a:t>
            </a:r>
            <a:r>
              <a:rPr lang="en-US" sz="2400" dirty="0">
                <a:solidFill>
                  <a:srgbClr val="FFFFFF"/>
                </a:solidFill>
              </a:rPr>
              <a:t> </a:t>
            </a:r>
            <a:r>
              <a:rPr lang="en-US" sz="2400" dirty="0" err="1">
                <a:solidFill>
                  <a:srgbClr val="FFFFFF"/>
                </a:solidFill>
              </a:rPr>
              <a:t>Emmanouella</a:t>
            </a:r>
            <a:r>
              <a:rPr lang="en-US" sz="2400" dirty="0">
                <a:solidFill>
                  <a:srgbClr val="FFFFFF"/>
                </a:solidFill>
              </a:rPr>
              <a:t>/ </a:t>
            </a:r>
            <a:r>
              <a:rPr lang="en-US" sz="2400" dirty="0" err="1">
                <a:solidFill>
                  <a:srgbClr val="FFFFFF"/>
                </a:solidFill>
              </a:rPr>
              <a:t>Emanuelle</a:t>
            </a:r>
            <a:r>
              <a:rPr lang="en-US" sz="2400" dirty="0">
                <a:solidFill>
                  <a:srgbClr val="FFFFFF"/>
                </a:solidFill>
              </a:rPr>
              <a:t>: Queen of </a:t>
            </a:r>
            <a:r>
              <a:rPr lang="en-US" sz="2400" dirty="0" err="1">
                <a:solidFill>
                  <a:srgbClr val="FFFFFF"/>
                </a:solidFill>
              </a:rPr>
              <a:t>Sados</a:t>
            </a:r>
            <a:r>
              <a:rPr lang="en-US" sz="2400" dirty="0">
                <a:solidFill>
                  <a:srgbClr val="FFFFFF"/>
                </a:solidFill>
              </a:rPr>
              <a:t>/ </a:t>
            </a:r>
            <a:r>
              <a:rPr lang="en-US" sz="2400" dirty="0" err="1">
                <a:solidFill>
                  <a:srgbClr val="FFFFFF"/>
                </a:solidFill>
              </a:rPr>
              <a:t>Emanuelle</a:t>
            </a:r>
            <a:r>
              <a:rPr lang="en-US" sz="2400" dirty="0">
                <a:solidFill>
                  <a:srgbClr val="FFFFFF"/>
                </a:solidFill>
              </a:rPr>
              <a:t>: Queen Bitch (1980) has been listed as an example of Greek (as opposed to Cypriot) soft-core cinema and celebrated as one of the international triumphs of Greek erotic filmmaking.  (</a:t>
            </a:r>
            <a:r>
              <a:rPr lang="en-US" sz="2400" dirty="0" err="1">
                <a:solidFill>
                  <a:srgbClr val="FFFFFF"/>
                </a:solidFill>
              </a:rPr>
              <a:t>Δημητρίου</a:t>
            </a:r>
            <a:r>
              <a:rPr lang="en-US" sz="2400" dirty="0">
                <a:solidFill>
                  <a:srgbClr val="FFFFFF"/>
                </a:solidFill>
              </a:rPr>
              <a:t>, Α. 2000)</a:t>
            </a:r>
            <a:br>
              <a:rPr lang="en-US" sz="2400" dirty="0">
                <a:solidFill>
                  <a:srgbClr val="FFFFFF"/>
                </a:solidFill>
              </a:rPr>
            </a:br>
            <a:endParaRPr lang="en-US" sz="2400" dirty="0">
              <a:solidFill>
                <a:srgbClr val="FFFFFF"/>
              </a:solidFill>
            </a:endParaRPr>
          </a:p>
        </p:txBody>
      </p:sp>
    </p:spTree>
    <p:extLst>
      <p:ext uri="{BB962C8B-B14F-4D97-AF65-F5344CB8AC3E}">
        <p14:creationId xmlns:p14="http://schemas.microsoft.com/office/powerpoint/2010/main" val="1200863410"/>
      </p:ext>
    </p:extLst>
  </p:cSld>
  <p:clrMapOvr>
    <a:overrideClrMapping bg1="dk1" tx1="lt1" bg2="dk2" tx2="lt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73" name="Straight Connector 72">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5" name="Rectangle 74">
            <a:extLst>
              <a:ext uri="{FF2B5EF4-FFF2-40B4-BE49-F238E27FC236}">
                <a16:creationId xmlns:a16="http://schemas.microsoft.com/office/drawing/2014/main" id="{E844E128-FF69-4E9F-8327-6B504B3C5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8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40409E0E-5B3E-11C7-4795-82A9FB1EDC54}"/>
              </a:ext>
            </a:extLst>
          </p:cNvPr>
          <p:cNvSpPr>
            <a:spLocks noGrp="1"/>
          </p:cNvSpPr>
          <p:nvPr>
            <p:ph type="title"/>
          </p:nvPr>
        </p:nvSpPr>
        <p:spPr>
          <a:xfrm>
            <a:off x="5116783" y="516835"/>
            <a:ext cx="5977937" cy="1666501"/>
          </a:xfrm>
        </p:spPr>
        <p:txBody>
          <a:bodyPr vert="horz" lIns="91440" tIns="45720" rIns="91440" bIns="45720" rtlCol="0" anchor="b">
            <a:normAutofit/>
          </a:bodyPr>
          <a:lstStyle/>
          <a:p>
            <a:r>
              <a:rPr lang="en-US" sz="4000">
                <a:solidFill>
                  <a:srgbClr val="FFFFFF"/>
                </a:solidFill>
              </a:rPr>
              <a:t>Greek-Cypriot co-productions</a:t>
            </a:r>
          </a:p>
        </p:txBody>
      </p:sp>
      <p:pic>
        <p:nvPicPr>
          <p:cNvPr id="17410" name="Picture 2">
            <a:extLst>
              <a:ext uri="{FF2B5EF4-FFF2-40B4-BE49-F238E27FC236}">
                <a16:creationId xmlns:a16="http://schemas.microsoft.com/office/drawing/2014/main" id="{909EE0E4-F746-498B-77DF-ED9F52C6F925}"/>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r="1" b="53"/>
          <a:stretch/>
        </p:blipFill>
        <p:spPr bwMode="auto">
          <a:xfrm>
            <a:off x="20" y="10"/>
            <a:ext cx="4580077" cy="6857990"/>
          </a:xfrm>
          <a:prstGeom prst="rect">
            <a:avLst/>
          </a:prstGeom>
          <a:noFill/>
          <a:extLst>
            <a:ext uri="{909E8E84-426E-40DD-AFC4-6F175D3DCCD1}">
              <a14:hiddenFill xmlns:a14="http://schemas.microsoft.com/office/drawing/2010/main">
                <a:solidFill>
                  <a:srgbClr val="FFFFFF"/>
                </a:solidFill>
              </a14:hiddenFill>
            </a:ext>
          </a:extLst>
        </p:spPr>
      </p:pic>
      <p:cxnSp>
        <p:nvCxnSpPr>
          <p:cNvPr id="77" name="Straight Connector 76">
            <a:extLst>
              <a:ext uri="{FF2B5EF4-FFF2-40B4-BE49-F238E27FC236}">
                <a16:creationId xmlns:a16="http://schemas.microsoft.com/office/drawing/2014/main" id="{055CEADF-09EA-423C-8C45-F94AF44D5A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00864" y="2353592"/>
            <a:ext cx="5669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75D53EB-B911-BD39-7074-A907484A670E}"/>
              </a:ext>
            </a:extLst>
          </p:cNvPr>
          <p:cNvSpPr>
            <a:spLocks noGrp="1"/>
          </p:cNvSpPr>
          <p:nvPr>
            <p:ph sz="half" idx="1"/>
          </p:nvPr>
        </p:nvSpPr>
        <p:spPr>
          <a:xfrm>
            <a:off x="5116784" y="2546224"/>
            <a:ext cx="5977938" cy="3342747"/>
          </a:xfrm>
        </p:spPr>
        <p:txBody>
          <a:bodyPr vert="horz" lIns="0" tIns="45720" rIns="0" bIns="45720" rtlCol="0">
            <a:normAutofit/>
          </a:bodyPr>
          <a:lstStyle/>
          <a:p>
            <a:r>
              <a:rPr lang="en-US" sz="2800" dirty="0" err="1">
                <a:solidFill>
                  <a:srgbClr val="FFFFFF"/>
                </a:solidFill>
              </a:rPr>
              <a:t>Herodotou</a:t>
            </a:r>
            <a:r>
              <a:rPr lang="en-US" sz="2800" dirty="0">
                <a:solidFill>
                  <a:srgbClr val="FFFFFF"/>
                </a:solidFill>
              </a:rPr>
              <a:t> devoted his efforts towards </a:t>
            </a:r>
            <a:r>
              <a:rPr lang="en-US" sz="2800" b="1" dirty="0">
                <a:solidFill>
                  <a:srgbClr val="FFFFFF"/>
                </a:solidFill>
              </a:rPr>
              <a:t>establishing Cyprus as a filming location for international co-productions</a:t>
            </a:r>
            <a:r>
              <a:rPr lang="en-US" sz="2800" dirty="0">
                <a:solidFill>
                  <a:srgbClr val="FFFFFF"/>
                </a:solidFill>
              </a:rPr>
              <a:t> e.g. the Greek </a:t>
            </a:r>
            <a:r>
              <a:rPr lang="en-US" sz="2800" dirty="0" err="1">
                <a:solidFill>
                  <a:srgbClr val="FFFFFF"/>
                </a:solidFill>
              </a:rPr>
              <a:t>Ishyri</a:t>
            </a:r>
            <a:r>
              <a:rPr lang="en-US" sz="2800" dirty="0">
                <a:solidFill>
                  <a:srgbClr val="FFFFFF"/>
                </a:solidFill>
              </a:rPr>
              <a:t> </a:t>
            </a:r>
            <a:r>
              <a:rPr lang="en-US" sz="2800" dirty="0" err="1">
                <a:solidFill>
                  <a:srgbClr val="FFFFFF"/>
                </a:solidFill>
              </a:rPr>
              <a:t>dosi</a:t>
            </a:r>
            <a:r>
              <a:rPr lang="en-US" sz="2800" dirty="0">
                <a:solidFill>
                  <a:srgbClr val="FFFFFF"/>
                </a:solidFill>
              </a:rPr>
              <a:t>... sex [Strong Dose… Sex]/ </a:t>
            </a:r>
            <a:r>
              <a:rPr lang="en-US" sz="2800" b="1" dirty="0">
                <a:solidFill>
                  <a:srgbClr val="FFFFFF"/>
                </a:solidFill>
              </a:rPr>
              <a:t>Operation Orient </a:t>
            </a:r>
            <a:r>
              <a:rPr lang="en-US" sz="2800" dirty="0">
                <a:solidFill>
                  <a:srgbClr val="FFFFFF"/>
                </a:solidFill>
              </a:rPr>
              <a:t>(1977), directed by </a:t>
            </a:r>
            <a:r>
              <a:rPr lang="en-US" sz="2800" dirty="0" err="1">
                <a:solidFill>
                  <a:srgbClr val="FFFFFF"/>
                </a:solidFill>
              </a:rPr>
              <a:t>Ilias</a:t>
            </a:r>
            <a:r>
              <a:rPr lang="en-US" sz="2800" dirty="0">
                <a:solidFill>
                  <a:srgbClr val="FFFFFF"/>
                </a:solidFill>
              </a:rPr>
              <a:t> </a:t>
            </a:r>
            <a:r>
              <a:rPr lang="en-US" sz="2800" dirty="0" err="1">
                <a:solidFill>
                  <a:srgbClr val="FFFFFF"/>
                </a:solidFill>
              </a:rPr>
              <a:t>Milonakos</a:t>
            </a:r>
            <a:r>
              <a:rPr lang="en-US" sz="2800" dirty="0">
                <a:solidFill>
                  <a:srgbClr val="FFFFFF"/>
                </a:solidFill>
              </a:rPr>
              <a:t> and starring Anna Maria Clementi</a:t>
            </a:r>
          </a:p>
        </p:txBody>
      </p:sp>
    </p:spTree>
    <p:extLst>
      <p:ext uri="{BB962C8B-B14F-4D97-AF65-F5344CB8AC3E}">
        <p14:creationId xmlns:p14="http://schemas.microsoft.com/office/powerpoint/2010/main" val="2464678673"/>
      </p:ext>
    </p:extLst>
  </p:cSld>
  <p:clrMapOvr>
    <a:overrideClrMapping bg1="dk1" tx1="lt1" bg2="dk2" tx2="lt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BF1A9-2DF9-8B57-F362-E2E6FC010F1C}"/>
              </a:ext>
            </a:extLst>
          </p:cNvPr>
          <p:cNvSpPr>
            <a:spLocks noGrp="1"/>
          </p:cNvSpPr>
          <p:nvPr>
            <p:ph type="title"/>
          </p:nvPr>
        </p:nvSpPr>
        <p:spPr/>
        <p:txBody>
          <a:bodyPr/>
          <a:lstStyle/>
          <a:p>
            <a:r>
              <a:rPr lang="en-US" dirty="0"/>
              <a:t>Greek cinema in the UK between 1979-1984</a:t>
            </a:r>
          </a:p>
        </p:txBody>
      </p:sp>
      <p:sp>
        <p:nvSpPr>
          <p:cNvPr id="3" name="Content Placeholder 2">
            <a:extLst>
              <a:ext uri="{FF2B5EF4-FFF2-40B4-BE49-F238E27FC236}">
                <a16:creationId xmlns:a16="http://schemas.microsoft.com/office/drawing/2014/main" id="{E1E8015E-E4B2-4818-95FC-2A1CD1C3D509}"/>
              </a:ext>
            </a:extLst>
          </p:cNvPr>
          <p:cNvSpPr>
            <a:spLocks noGrp="1"/>
          </p:cNvSpPr>
          <p:nvPr>
            <p:ph idx="1"/>
          </p:nvPr>
        </p:nvSpPr>
        <p:spPr/>
        <p:txBody>
          <a:bodyPr>
            <a:normAutofit fontScale="62500" lnSpcReduction="20000"/>
          </a:bodyPr>
          <a:lstStyle/>
          <a:p>
            <a:r>
              <a:rPr lang="en-US" sz="3800" dirty="0">
                <a:solidFill>
                  <a:srgbClr val="000000"/>
                </a:solidFill>
                <a:latin typeface="Fedra Sans"/>
              </a:rPr>
              <a:t>According to Gary Needham: “the dominant experience of Greek cinema by the majority of UK viewers in the 1980s was defined” by films (i.e. video distribution) such as </a:t>
            </a:r>
            <a:r>
              <a:rPr lang="en-US" sz="3800" b="1" dirty="0" err="1">
                <a:solidFill>
                  <a:srgbClr val="000000"/>
                </a:solidFill>
                <a:latin typeface="Fedra Sans"/>
              </a:rPr>
              <a:t>Emanuelle</a:t>
            </a:r>
            <a:r>
              <a:rPr lang="en-US" sz="3800" b="1" dirty="0">
                <a:solidFill>
                  <a:srgbClr val="000000"/>
                </a:solidFill>
                <a:latin typeface="Fedra Sans"/>
              </a:rPr>
              <a:t>: Queen of </a:t>
            </a:r>
            <a:r>
              <a:rPr lang="en-US" sz="3800" b="1" dirty="0" err="1">
                <a:solidFill>
                  <a:srgbClr val="000000"/>
                </a:solidFill>
                <a:latin typeface="Fedra Sans"/>
              </a:rPr>
              <a:t>Sados</a:t>
            </a:r>
            <a:r>
              <a:rPr lang="en-US" sz="3800" dirty="0">
                <a:solidFill>
                  <a:srgbClr val="000000"/>
                </a:solidFill>
                <a:latin typeface="Fedra Sans"/>
              </a:rPr>
              <a:t>, Vangelis </a:t>
            </a:r>
            <a:r>
              <a:rPr lang="en-US" sz="3800" dirty="0" err="1">
                <a:solidFill>
                  <a:srgbClr val="000000"/>
                </a:solidFill>
                <a:latin typeface="Fedra Sans"/>
              </a:rPr>
              <a:t>Serdaris</a:t>
            </a:r>
            <a:r>
              <a:rPr lang="en-US" sz="3800" dirty="0">
                <a:solidFill>
                  <a:srgbClr val="000000"/>
                </a:solidFill>
                <a:latin typeface="Fedra Sans"/>
              </a:rPr>
              <a:t> </a:t>
            </a:r>
            <a:r>
              <a:rPr lang="en-US" sz="3800" b="1" dirty="0">
                <a:solidFill>
                  <a:srgbClr val="000000"/>
                </a:solidFill>
                <a:latin typeface="Fedra Sans"/>
              </a:rPr>
              <a:t>To </a:t>
            </a:r>
            <a:r>
              <a:rPr lang="en-US" sz="3800" b="1" dirty="0" err="1">
                <a:solidFill>
                  <a:srgbClr val="000000"/>
                </a:solidFill>
                <a:latin typeface="Fedra Sans"/>
              </a:rPr>
              <a:t>Koritsi</a:t>
            </a:r>
            <a:r>
              <a:rPr lang="en-US" sz="3800" b="1" dirty="0">
                <a:solidFill>
                  <a:srgbClr val="000000"/>
                </a:solidFill>
                <a:latin typeface="Fedra Sans"/>
              </a:rPr>
              <a:t> </a:t>
            </a:r>
            <a:r>
              <a:rPr lang="en-US" sz="3800" b="1" dirty="0" err="1">
                <a:solidFill>
                  <a:srgbClr val="000000"/>
                </a:solidFill>
                <a:latin typeface="Fedra Sans"/>
              </a:rPr>
              <a:t>ke</a:t>
            </a:r>
            <a:r>
              <a:rPr lang="en-US" sz="3800" b="1" dirty="0">
                <a:solidFill>
                  <a:srgbClr val="000000"/>
                </a:solidFill>
                <a:latin typeface="Fedra Sans"/>
              </a:rPr>
              <a:t> to </a:t>
            </a:r>
            <a:r>
              <a:rPr lang="en-US" sz="3800" b="1" dirty="0" err="1">
                <a:solidFill>
                  <a:srgbClr val="000000"/>
                </a:solidFill>
                <a:latin typeface="Fedra Sans"/>
              </a:rPr>
              <a:t>Alogo</a:t>
            </a:r>
            <a:r>
              <a:rPr lang="en-US" sz="3800" b="1" dirty="0">
                <a:solidFill>
                  <a:srgbClr val="000000"/>
                </a:solidFill>
                <a:latin typeface="Fedra Sans"/>
              </a:rPr>
              <a:t>/ Confessions of a Riding Mistress </a:t>
            </a:r>
            <a:r>
              <a:rPr lang="en-US" sz="3800" dirty="0">
                <a:solidFill>
                  <a:srgbClr val="000000"/>
                </a:solidFill>
                <a:latin typeface="Fedra Sans"/>
              </a:rPr>
              <a:t>(1973) and </a:t>
            </a:r>
            <a:r>
              <a:rPr lang="en-US" sz="3800" dirty="0" err="1">
                <a:solidFill>
                  <a:srgbClr val="000000"/>
                </a:solidFill>
                <a:latin typeface="Fedra Sans"/>
              </a:rPr>
              <a:t>Omiros</a:t>
            </a:r>
            <a:r>
              <a:rPr lang="en-US" sz="3800" dirty="0">
                <a:solidFill>
                  <a:srgbClr val="000000"/>
                </a:solidFill>
                <a:latin typeface="Fedra Sans"/>
              </a:rPr>
              <a:t> </a:t>
            </a:r>
            <a:r>
              <a:rPr lang="en-US" sz="3800" dirty="0" err="1">
                <a:solidFill>
                  <a:srgbClr val="000000"/>
                </a:solidFill>
                <a:latin typeface="Fedra Sans"/>
              </a:rPr>
              <a:t>Efstratiadis</a:t>
            </a:r>
            <a:r>
              <a:rPr lang="en-US" sz="3800" dirty="0">
                <a:solidFill>
                  <a:srgbClr val="000000"/>
                </a:solidFill>
                <a:latin typeface="Fedra Sans"/>
              </a:rPr>
              <a:t>’ </a:t>
            </a:r>
            <a:r>
              <a:rPr lang="en-US" sz="3800" b="1" dirty="0">
                <a:solidFill>
                  <a:srgbClr val="000000"/>
                </a:solidFill>
                <a:latin typeface="Fedra Sans"/>
              </a:rPr>
              <a:t>Pio </a:t>
            </a:r>
            <a:r>
              <a:rPr lang="en-US" sz="3800" b="1" dirty="0" err="1">
                <a:solidFill>
                  <a:srgbClr val="000000"/>
                </a:solidFill>
                <a:latin typeface="Fedra Sans"/>
              </a:rPr>
              <a:t>Thermi</a:t>
            </a:r>
            <a:r>
              <a:rPr lang="en-US" sz="3800" b="1" dirty="0">
                <a:solidFill>
                  <a:srgbClr val="000000"/>
                </a:solidFill>
                <a:latin typeface="Fedra Sans"/>
              </a:rPr>
              <a:t> ki ap’ ton </a:t>
            </a:r>
            <a:r>
              <a:rPr lang="en-US" sz="3800" b="1" dirty="0" err="1">
                <a:solidFill>
                  <a:srgbClr val="000000"/>
                </a:solidFill>
                <a:latin typeface="Fedra Sans"/>
              </a:rPr>
              <a:t>Ilio</a:t>
            </a:r>
            <a:r>
              <a:rPr lang="en-US" sz="3800" b="1" dirty="0">
                <a:solidFill>
                  <a:srgbClr val="000000"/>
                </a:solidFill>
                <a:latin typeface="Fedra Sans"/>
              </a:rPr>
              <a:t>/ The Lady Is a Whore </a:t>
            </a:r>
            <a:r>
              <a:rPr lang="en-US" sz="3800" dirty="0">
                <a:solidFill>
                  <a:srgbClr val="000000"/>
                </a:solidFill>
                <a:latin typeface="Fedra Sans"/>
              </a:rPr>
              <a:t>(1972) </a:t>
            </a:r>
          </a:p>
          <a:p>
            <a:endParaRPr lang="en-US" sz="3800" dirty="0">
              <a:solidFill>
                <a:srgbClr val="000000"/>
              </a:solidFill>
              <a:latin typeface="Fedra Sans"/>
            </a:endParaRPr>
          </a:p>
          <a:p>
            <a:r>
              <a:rPr lang="en-US" sz="3800" dirty="0">
                <a:solidFill>
                  <a:srgbClr val="000000"/>
                </a:solidFill>
                <a:latin typeface="Fedra Sans"/>
              </a:rPr>
              <a:t>[Needham, G. (2012) “Greek Cinema without Greece: Investigating Alternative Formations”, In </a:t>
            </a:r>
            <a:r>
              <a:rPr lang="en-US" sz="3800" dirty="0" err="1">
                <a:solidFill>
                  <a:srgbClr val="000000"/>
                </a:solidFill>
                <a:latin typeface="Fedra Sans"/>
              </a:rPr>
              <a:t>Papademetriou</a:t>
            </a:r>
            <a:r>
              <a:rPr lang="en-US" sz="3800" dirty="0">
                <a:solidFill>
                  <a:srgbClr val="000000"/>
                </a:solidFill>
                <a:latin typeface="Fedra Sans"/>
              </a:rPr>
              <a:t>, L. and </a:t>
            </a:r>
            <a:r>
              <a:rPr lang="en-US" sz="3800" dirty="0" err="1">
                <a:solidFill>
                  <a:srgbClr val="000000"/>
                </a:solidFill>
                <a:latin typeface="Fedra Sans"/>
              </a:rPr>
              <a:t>Tzioumakis</a:t>
            </a:r>
            <a:r>
              <a:rPr lang="en-US" sz="3800" dirty="0">
                <a:solidFill>
                  <a:srgbClr val="000000"/>
                </a:solidFill>
                <a:latin typeface="Fedra Sans"/>
              </a:rPr>
              <a:t>, Y. (eds) Greek Cinema: Texts, Histories, Identities. Bristol: Intellect ]</a:t>
            </a:r>
            <a:br>
              <a:rPr lang="en-US" sz="3800" dirty="0">
                <a:solidFill>
                  <a:srgbClr val="000000"/>
                </a:solidFill>
                <a:latin typeface="Fedra Sans"/>
              </a:rPr>
            </a:br>
            <a:br>
              <a:rPr lang="en-US" sz="2200" dirty="0">
                <a:solidFill>
                  <a:srgbClr val="000000"/>
                </a:solidFill>
                <a:latin typeface="Fedra Sans"/>
              </a:rPr>
            </a:br>
            <a:endParaRPr lang="en-US" sz="2200" dirty="0">
              <a:solidFill>
                <a:srgbClr val="000000"/>
              </a:solidFill>
              <a:latin typeface="Fedra Sans"/>
            </a:endParaRPr>
          </a:p>
        </p:txBody>
      </p:sp>
    </p:spTree>
    <p:extLst>
      <p:ext uri="{BB962C8B-B14F-4D97-AF65-F5344CB8AC3E}">
        <p14:creationId xmlns:p14="http://schemas.microsoft.com/office/powerpoint/2010/main" val="40211767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3" name="Straight Connector 12">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67B74F2B-9534-4540-96B0-5C8E958B9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FCF916-99CC-70EA-A0A8-7ADAFCD03EDA}"/>
              </a:ext>
            </a:extLst>
          </p:cNvPr>
          <p:cNvSpPr>
            <a:spLocks noGrp="1"/>
          </p:cNvSpPr>
          <p:nvPr>
            <p:ph type="title"/>
          </p:nvPr>
        </p:nvSpPr>
        <p:spPr>
          <a:xfrm>
            <a:off x="5172074" y="286603"/>
            <a:ext cx="5983605" cy="1450757"/>
          </a:xfrm>
        </p:spPr>
        <p:txBody>
          <a:bodyPr vert="horz" lIns="91440" tIns="45720" rIns="91440" bIns="45720" rtlCol="0" anchor="b">
            <a:normAutofit/>
          </a:bodyPr>
          <a:lstStyle/>
          <a:p>
            <a:r>
              <a:rPr lang="en-US"/>
              <a:t>Emanuelle Queen of Sados</a:t>
            </a:r>
            <a:endParaRPr lang="en-US" dirty="0"/>
          </a:p>
        </p:txBody>
      </p:sp>
      <p:pic>
        <p:nvPicPr>
          <p:cNvPr id="6" name="Content Placeholder 5">
            <a:extLst>
              <a:ext uri="{FF2B5EF4-FFF2-40B4-BE49-F238E27FC236}">
                <a16:creationId xmlns:a16="http://schemas.microsoft.com/office/drawing/2014/main" id="{63C91C1C-4098-3F64-CE71-205F07ADEB00}"/>
              </a:ext>
            </a:extLst>
          </p:cNvPr>
          <p:cNvPicPr>
            <a:picLocks noGrp="1" noChangeAspect="1"/>
          </p:cNvPicPr>
          <p:nvPr>
            <p:ph sz="half" idx="2"/>
          </p:nvPr>
        </p:nvPicPr>
        <p:blipFill rotWithShape="1">
          <a:blip r:embed="rId2"/>
          <a:srcRect l="8719" r="14340"/>
          <a:stretch/>
        </p:blipFill>
        <p:spPr>
          <a:xfrm>
            <a:off x="20" y="10"/>
            <a:ext cx="4580077" cy="6400784"/>
          </a:xfrm>
          <a:prstGeom prst="rect">
            <a:avLst/>
          </a:prstGeom>
        </p:spPr>
      </p:pic>
      <p:cxnSp>
        <p:nvCxnSpPr>
          <p:cNvPr id="17" name="!!Straight Connector">
            <a:extLst>
              <a:ext uri="{FF2B5EF4-FFF2-40B4-BE49-F238E27FC236}">
                <a16:creationId xmlns:a16="http://schemas.microsoft.com/office/drawing/2014/main" id="{33BECB2B-2CFA-412C-880F-C4B6097493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42903" y="1917852"/>
            <a:ext cx="59436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8B7D412-7B87-5DFB-5D72-C51B6655B412}"/>
              </a:ext>
            </a:extLst>
          </p:cNvPr>
          <p:cNvSpPr>
            <a:spLocks noGrp="1"/>
          </p:cNvSpPr>
          <p:nvPr>
            <p:ph sz="half" idx="1"/>
          </p:nvPr>
        </p:nvSpPr>
        <p:spPr>
          <a:xfrm>
            <a:off x="4780344" y="2108201"/>
            <a:ext cx="6375336" cy="4132577"/>
          </a:xfrm>
        </p:spPr>
        <p:txBody>
          <a:bodyPr vert="horz" lIns="0" tIns="45720" rIns="0" bIns="45720" rtlCol="0">
            <a:normAutofit fontScale="92500" lnSpcReduction="10000"/>
          </a:bodyPr>
          <a:lstStyle/>
          <a:p>
            <a:r>
              <a:rPr lang="en-US" sz="2400" dirty="0"/>
              <a:t>we see the vices of a wealthy elderly husband who sadistically abuses his young bride, the revenge she plans with her hired-hitman-cum-lover, followed by further complications when the lover starts to blackmail her; following a now highly controversial sex scene where he practically rapes </a:t>
            </a:r>
            <a:r>
              <a:rPr lang="en-US" sz="2400" dirty="0" err="1"/>
              <a:t>Emanuelle’s</a:t>
            </a:r>
            <a:r>
              <a:rPr lang="en-US" sz="2400" dirty="0"/>
              <a:t> young teen charge under the guise of ‘that’s what you wanted, didn’t you?’, </a:t>
            </a:r>
            <a:r>
              <a:rPr lang="en-US" sz="2400" dirty="0" err="1"/>
              <a:t>Emanuelle</a:t>
            </a:r>
            <a:r>
              <a:rPr lang="en-US" sz="2400" dirty="0"/>
              <a:t> takes her ultimate revenge by shooting him dead before the police comes to apprehend her.</a:t>
            </a:r>
          </a:p>
          <a:p>
            <a:r>
              <a:rPr lang="pt-PT" sz="1800" u="sng"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3"/>
              </a:rPr>
              <a:t>https://vimeo.com/653996883/17e0b471c9</a:t>
            </a:r>
            <a:endParaRPr lang="pt-PT" sz="1800" u="sng" dirty="0">
              <a:solidFill>
                <a:srgbClr val="0563C1"/>
              </a:solidFill>
              <a:effectLst/>
              <a:latin typeface="Calibri" panose="020F0502020204030204" pitchFamily="34" charset="0"/>
              <a:ea typeface="Calibri" panose="020F0502020204030204" pitchFamily="34" charset="0"/>
              <a:cs typeface="Calibri" panose="020F0502020204030204" pitchFamily="34" charset="0"/>
            </a:endParaRPr>
          </a:p>
          <a:p>
            <a:r>
              <a:rPr lang="pt-PT" sz="1800" u="sng" dirty="0">
                <a:solidFill>
                  <a:srgbClr val="0563C1"/>
                </a:solidFill>
                <a:latin typeface="Calibri" panose="020F0502020204030204" pitchFamily="34" charset="0"/>
                <a:ea typeface="Calibri" panose="020F0502020204030204" pitchFamily="34" charset="0"/>
                <a:cs typeface="Calibri" panose="020F0502020204030204" pitchFamily="34" charset="0"/>
              </a:rPr>
              <a:t>0-5’;  10.00’; 16 </a:t>
            </a:r>
            <a:r>
              <a:rPr lang="pt-PT" sz="1800" u="sng" dirty="0" err="1">
                <a:solidFill>
                  <a:srgbClr val="0563C1"/>
                </a:solidFill>
                <a:latin typeface="Calibri" panose="020F0502020204030204" pitchFamily="34" charset="0"/>
                <a:ea typeface="Calibri" panose="020F0502020204030204" pitchFamily="34" charset="0"/>
                <a:cs typeface="Calibri" panose="020F0502020204030204" pitchFamily="34" charset="0"/>
              </a:rPr>
              <a:t>kai</a:t>
            </a:r>
            <a:r>
              <a:rPr lang="pt-PT" sz="1800" u="sng">
                <a:solidFill>
                  <a:srgbClr val="0563C1"/>
                </a:solidFill>
                <a:latin typeface="Calibri" panose="020F0502020204030204" pitchFamily="34" charset="0"/>
                <a:ea typeface="Calibri" panose="020F0502020204030204" pitchFamily="34" charset="0"/>
                <a:cs typeface="Calibri" panose="020F0502020204030204" pitchFamily="34" charset="0"/>
              </a:rPr>
              <a:t> 37-39; 30-34; 50-55; 1.00; 1.19</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en-US" sz="2400" dirty="0"/>
          </a:p>
          <a:p>
            <a:endParaRPr lang="en-US" dirty="0"/>
          </a:p>
        </p:txBody>
      </p:sp>
      <p:sp>
        <p:nvSpPr>
          <p:cNvPr id="19" name="Rectangle 18">
            <a:extLst>
              <a:ext uri="{FF2B5EF4-FFF2-40B4-BE49-F238E27FC236}">
                <a16:creationId xmlns:a16="http://schemas.microsoft.com/office/drawing/2014/main" id="{C1B60310-C5C3-46A0-A452-2A0B008434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6562575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959ED-2744-35FA-3E2C-7AA55FD95BA5}"/>
              </a:ext>
            </a:extLst>
          </p:cNvPr>
          <p:cNvSpPr>
            <a:spLocks noGrp="1"/>
          </p:cNvSpPr>
          <p:nvPr>
            <p:ph type="title"/>
          </p:nvPr>
        </p:nvSpPr>
        <p:spPr/>
        <p:txBody>
          <a:bodyPr/>
          <a:lstStyle/>
          <a:p>
            <a:r>
              <a:rPr lang="en-US" sz="4800" b="1" dirty="0" err="1"/>
              <a:t>Mylonakos</a:t>
            </a:r>
            <a:r>
              <a:rPr lang="en-US" sz="4800" b="1" dirty="0"/>
              <a:t> and </a:t>
            </a:r>
            <a:r>
              <a:rPr lang="en-US" sz="4800" b="1" dirty="0" err="1"/>
              <a:t>Fournistakis</a:t>
            </a:r>
            <a:endParaRPr lang="en-US" dirty="0"/>
          </a:p>
        </p:txBody>
      </p:sp>
      <p:sp>
        <p:nvSpPr>
          <p:cNvPr id="3" name="Content Placeholder 2">
            <a:extLst>
              <a:ext uri="{FF2B5EF4-FFF2-40B4-BE49-F238E27FC236}">
                <a16:creationId xmlns:a16="http://schemas.microsoft.com/office/drawing/2014/main" id="{8CEC164A-3658-477B-A65E-FE9A60FE4028}"/>
              </a:ext>
            </a:extLst>
          </p:cNvPr>
          <p:cNvSpPr>
            <a:spLocks noGrp="1"/>
          </p:cNvSpPr>
          <p:nvPr>
            <p:ph idx="1"/>
          </p:nvPr>
        </p:nvSpPr>
        <p:spPr/>
        <p:txBody>
          <a:bodyPr/>
          <a:lstStyle/>
          <a:p>
            <a:pPr marL="0" marR="0">
              <a:lnSpc>
                <a:spcPct val="107000"/>
              </a:lnSpc>
              <a:spcBef>
                <a:spcPts val="0"/>
              </a:spcBef>
              <a:spcAft>
                <a:spcPts val="800"/>
              </a:spcAft>
            </a:pPr>
            <a:r>
              <a:rPr lang="en-US" sz="2400" dirty="0"/>
              <a:t>… are key figures in Greek erotica and pornography, as well as in the 1980s Greek </a:t>
            </a:r>
            <a:r>
              <a:rPr lang="en-US" sz="2400" dirty="0" err="1"/>
              <a:t>videoscape</a:t>
            </a:r>
            <a:r>
              <a:rPr lang="en-US" sz="2400" dirty="0"/>
              <a:t>; they also have a strong presence in 1960s Greek mainstream cinema, as well as 1990s TV. They collaborated in several erotic and pornographic films, as well as straight-to-video movies.</a:t>
            </a:r>
          </a:p>
          <a:p>
            <a:pPr marL="0" marR="0">
              <a:lnSpc>
                <a:spcPct val="107000"/>
              </a:lnSpc>
              <a:spcBef>
                <a:spcPts val="0"/>
              </a:spcBef>
              <a:spcAft>
                <a:spcPts val="800"/>
              </a:spcAft>
            </a:pPr>
            <a:r>
              <a:rPr lang="en-US" sz="2400" dirty="0" err="1"/>
              <a:t>Vaggelis</a:t>
            </a:r>
            <a:r>
              <a:rPr lang="en-US" sz="2400" dirty="0"/>
              <a:t> </a:t>
            </a:r>
            <a:r>
              <a:rPr lang="en-US" sz="2400" dirty="0" err="1"/>
              <a:t>Fournistakis</a:t>
            </a:r>
            <a:r>
              <a:rPr lang="en-US" sz="2400" dirty="0"/>
              <a:t> was also known as </a:t>
            </a:r>
            <a:r>
              <a:rPr lang="en-US" sz="2400" dirty="0" err="1"/>
              <a:t>Aggelos</a:t>
            </a:r>
            <a:r>
              <a:rPr lang="en-US" sz="2400" dirty="0"/>
              <a:t> </a:t>
            </a:r>
            <a:r>
              <a:rPr lang="en-US" sz="2400" dirty="0" err="1"/>
              <a:t>Fournistakos</a:t>
            </a:r>
            <a:r>
              <a:rPr lang="en-US" sz="2400" dirty="0"/>
              <a:t> and Angel </a:t>
            </a:r>
            <a:r>
              <a:rPr lang="en-US" sz="2400" dirty="0" err="1"/>
              <a:t>Fournis</a:t>
            </a:r>
            <a:r>
              <a:rPr lang="en-US" sz="2400" dirty="0"/>
              <a:t>, and run his own production company of film and video ‘Andromeda Film’. He has directed over 20 films and about 35 straight-to-video movies.</a:t>
            </a:r>
          </a:p>
          <a:p>
            <a:pPr marL="0" marR="0">
              <a:lnSpc>
                <a:spcPct val="107000"/>
              </a:lnSpc>
              <a:spcBef>
                <a:spcPts val="0"/>
              </a:spcBef>
              <a:spcAft>
                <a:spcPts val="800"/>
              </a:spcAft>
            </a:pPr>
            <a:r>
              <a:rPr lang="en-US" sz="2400" dirty="0" err="1"/>
              <a:t>Ilias</a:t>
            </a:r>
            <a:r>
              <a:rPr lang="en-US" sz="2400" dirty="0"/>
              <a:t> </a:t>
            </a:r>
            <a:r>
              <a:rPr lang="en-US" sz="2400" dirty="0" err="1"/>
              <a:t>Mylonakos</a:t>
            </a:r>
            <a:r>
              <a:rPr lang="en-US" sz="2400" dirty="0"/>
              <a:t> has directed over 40 erotic films and straight-to-video movies.</a:t>
            </a:r>
          </a:p>
          <a:p>
            <a:endParaRPr lang="en-US" dirty="0"/>
          </a:p>
        </p:txBody>
      </p:sp>
    </p:spTree>
    <p:extLst>
      <p:ext uri="{BB962C8B-B14F-4D97-AF65-F5344CB8AC3E}">
        <p14:creationId xmlns:p14="http://schemas.microsoft.com/office/powerpoint/2010/main" val="36358151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6D640-9D26-AEC1-5ED3-4F7AC04076E6}"/>
              </a:ext>
            </a:extLst>
          </p:cNvPr>
          <p:cNvSpPr>
            <a:spLocks noGrp="1"/>
          </p:cNvSpPr>
          <p:nvPr>
            <p:ph type="title"/>
          </p:nvPr>
        </p:nvSpPr>
        <p:spPr>
          <a:xfrm>
            <a:off x="1097280" y="286603"/>
            <a:ext cx="10058400" cy="789843"/>
          </a:xfrm>
        </p:spPr>
        <p:txBody>
          <a:bodyPr/>
          <a:lstStyle/>
          <a:p>
            <a:r>
              <a:rPr lang="el-GR" dirty="0"/>
              <a:t>Ατάκες του Κώστα </a:t>
            </a:r>
            <a:r>
              <a:rPr lang="el-GR" dirty="0" err="1"/>
              <a:t>Γκουσγκούνη</a:t>
            </a:r>
            <a:endParaRPr lang="en-US" dirty="0"/>
          </a:p>
        </p:txBody>
      </p:sp>
      <p:sp>
        <p:nvSpPr>
          <p:cNvPr id="3" name="Content Placeholder 2">
            <a:extLst>
              <a:ext uri="{FF2B5EF4-FFF2-40B4-BE49-F238E27FC236}">
                <a16:creationId xmlns:a16="http://schemas.microsoft.com/office/drawing/2014/main" id="{F3E486D1-9554-117B-17A2-852489352875}"/>
              </a:ext>
            </a:extLst>
          </p:cNvPr>
          <p:cNvSpPr>
            <a:spLocks noGrp="1"/>
          </p:cNvSpPr>
          <p:nvPr>
            <p:ph idx="1"/>
          </p:nvPr>
        </p:nvSpPr>
        <p:spPr>
          <a:xfrm>
            <a:off x="208344" y="1354239"/>
            <a:ext cx="11644132" cy="4907666"/>
          </a:xfrm>
        </p:spPr>
        <p:txBody>
          <a:bodyPr>
            <a:normAutofit fontScale="92500" lnSpcReduction="20000"/>
          </a:bodyPr>
          <a:lstStyle/>
          <a:p>
            <a:r>
              <a:rPr lang="el-GR" b="0" i="0" dirty="0">
                <a:solidFill>
                  <a:srgbClr val="28272B"/>
                </a:solidFill>
                <a:effectLst/>
                <a:latin typeface="open sans" panose="020B0606030504020204" pitchFamily="34" charset="0"/>
              </a:rPr>
              <a:t>Σε μία παραλία, ο </a:t>
            </a:r>
            <a:r>
              <a:rPr lang="el-GR" b="0" i="0" dirty="0" err="1">
                <a:solidFill>
                  <a:srgbClr val="28272B"/>
                </a:solidFill>
                <a:effectLst/>
                <a:latin typeface="open sans" panose="020B0606030504020204" pitchFamily="34" charset="0"/>
              </a:rPr>
              <a:t>Γκουσγκούνης</a:t>
            </a:r>
            <a:r>
              <a:rPr lang="el-GR" b="0" i="0" dirty="0">
                <a:solidFill>
                  <a:srgbClr val="28272B"/>
                </a:solidFill>
                <a:effectLst/>
                <a:latin typeface="open sans" panose="020B0606030504020204" pitchFamily="34" charset="0"/>
              </a:rPr>
              <a:t> κόβει βόλτες και βλέπει δυο κοπέλες να κάνουν ηλιοθεραπεία. «Τι κάνετε εδώ, κορίτσια;» τις ρωτά. «Περιμένουμε να έρθει κάποιος να μας </a:t>
            </a:r>
            <a:r>
              <a:rPr lang="el-GR" b="0" i="0" dirty="0" err="1">
                <a:solidFill>
                  <a:srgbClr val="28272B"/>
                </a:solidFill>
                <a:effectLst/>
                <a:latin typeface="open sans" panose="020B0606030504020204" pitchFamily="34" charset="0"/>
              </a:rPr>
              <a:t>γ@μ@σει</a:t>
            </a:r>
            <a:r>
              <a:rPr lang="el-GR" b="0" i="0" dirty="0">
                <a:solidFill>
                  <a:srgbClr val="28272B"/>
                </a:solidFill>
                <a:effectLst/>
                <a:latin typeface="open sans" panose="020B0606030504020204" pitchFamily="34" charset="0"/>
              </a:rPr>
              <a:t>» του απαντούν. Και εκείνος λέει: «Α, ευτυχώς που πέρναγα».</a:t>
            </a:r>
          </a:p>
          <a:p>
            <a:br>
              <a:rPr lang="el-GR" dirty="0"/>
            </a:br>
            <a:r>
              <a:rPr lang="el-GR" b="0" i="0" dirty="0" err="1">
                <a:solidFill>
                  <a:srgbClr val="28272B"/>
                </a:solidFill>
                <a:effectLst/>
                <a:latin typeface="open sans" panose="020B0606030504020204" pitchFamily="34" charset="0"/>
              </a:rPr>
              <a:t>Γκουσγκούνης</a:t>
            </a:r>
            <a:r>
              <a:rPr lang="el-GR" b="0" i="0" dirty="0">
                <a:solidFill>
                  <a:srgbClr val="28272B"/>
                </a:solidFill>
                <a:effectLst/>
                <a:latin typeface="open sans" panose="020B0606030504020204" pitchFamily="34" charset="0"/>
              </a:rPr>
              <a:t> στο σπίτι και ρωτά μια κοπέλα αν θέλει αχλάδι. Όχι, του απαντά εκείνη, με τον </a:t>
            </a:r>
            <a:r>
              <a:rPr lang="el-GR" b="0" i="0" dirty="0" err="1">
                <a:solidFill>
                  <a:srgbClr val="28272B"/>
                </a:solidFill>
                <a:effectLst/>
                <a:latin typeface="open sans" panose="020B0606030504020204" pitchFamily="34" charset="0"/>
              </a:rPr>
              <a:t>Γκουσγκούνη</a:t>
            </a:r>
            <a:r>
              <a:rPr lang="el-GR" b="0" i="0" dirty="0">
                <a:solidFill>
                  <a:srgbClr val="28272B"/>
                </a:solidFill>
                <a:effectLst/>
                <a:latin typeface="open sans" panose="020B0606030504020204" pitchFamily="34" charset="0"/>
              </a:rPr>
              <a:t> να της λέει: «Ε τότε δεν μένει τίποτα άλλο παρά να σε </a:t>
            </a:r>
            <a:r>
              <a:rPr lang="el-GR" b="0" i="0" dirty="0" err="1">
                <a:solidFill>
                  <a:srgbClr val="28272B"/>
                </a:solidFill>
                <a:effectLst/>
                <a:latin typeface="open sans" panose="020B0606030504020204" pitchFamily="34" charset="0"/>
              </a:rPr>
              <a:t>γ@μ@σω</a:t>
            </a:r>
            <a:r>
              <a:rPr lang="el-GR" b="0" i="0" dirty="0">
                <a:solidFill>
                  <a:srgbClr val="28272B"/>
                </a:solidFill>
                <a:effectLst/>
                <a:latin typeface="open sans" panose="020B0606030504020204" pitchFamily="34" charset="0"/>
              </a:rPr>
              <a:t>».</a:t>
            </a:r>
          </a:p>
          <a:p>
            <a:br>
              <a:rPr lang="el-GR" dirty="0"/>
            </a:br>
            <a:r>
              <a:rPr lang="el-GR" b="0" i="0" dirty="0">
                <a:solidFill>
                  <a:srgbClr val="28272B"/>
                </a:solidFill>
                <a:effectLst/>
                <a:latin typeface="open sans" panose="020B0606030504020204" pitchFamily="34" charset="0"/>
              </a:rPr>
              <a:t>Σε μία επίσης χωρίς κανένα νόημα ατάκα, ο </a:t>
            </a:r>
            <a:r>
              <a:rPr lang="el-GR" b="0" i="0" dirty="0" err="1">
                <a:solidFill>
                  <a:srgbClr val="28272B"/>
                </a:solidFill>
                <a:effectLst/>
                <a:latin typeface="open sans" panose="020B0606030504020204" pitchFamily="34" charset="0"/>
              </a:rPr>
              <a:t>Γκουσγκούνης</a:t>
            </a:r>
            <a:r>
              <a:rPr lang="el-GR" b="0" i="0" dirty="0">
                <a:solidFill>
                  <a:srgbClr val="28272B"/>
                </a:solidFill>
                <a:effectLst/>
                <a:latin typeface="open sans" panose="020B0606030504020204" pitchFamily="34" charset="0"/>
              </a:rPr>
              <a:t> είναι σε ένα σπίτι ως υδραυλικός. Η γυναίκα που είναι εκεί, τον ρωτά αν θέλει νερό. Ο ίδιος της απαντά «α φιρί </a:t>
            </a:r>
            <a:r>
              <a:rPr lang="el-GR" b="0" i="0" dirty="0" err="1">
                <a:solidFill>
                  <a:srgbClr val="28272B"/>
                </a:solidFill>
                <a:effectLst/>
                <a:latin typeface="open sans" panose="020B0606030504020204" pitchFamily="34" charset="0"/>
              </a:rPr>
              <a:t>φιρί</a:t>
            </a:r>
            <a:r>
              <a:rPr lang="el-GR" b="0" i="0" dirty="0">
                <a:solidFill>
                  <a:srgbClr val="28272B"/>
                </a:solidFill>
                <a:effectLst/>
                <a:latin typeface="open sans" panose="020B0606030504020204" pitchFamily="34" charset="0"/>
              </a:rPr>
              <a:t> το πας να σε </a:t>
            </a:r>
            <a:r>
              <a:rPr lang="el-GR" b="0" i="0" dirty="0" err="1">
                <a:solidFill>
                  <a:srgbClr val="28272B"/>
                </a:solidFill>
                <a:effectLst/>
                <a:latin typeface="open sans" panose="020B0606030504020204" pitchFamily="34" charset="0"/>
              </a:rPr>
              <a:t>γ@μ@σω</a:t>
            </a:r>
            <a:r>
              <a:rPr lang="el-GR" b="0" i="0" dirty="0">
                <a:solidFill>
                  <a:srgbClr val="28272B"/>
                </a:solidFill>
                <a:effectLst/>
                <a:latin typeface="open sans" panose="020B0606030504020204" pitchFamily="34" charset="0"/>
              </a:rPr>
              <a:t>».</a:t>
            </a:r>
          </a:p>
          <a:p>
            <a:br>
              <a:rPr lang="el-GR" dirty="0"/>
            </a:br>
            <a:r>
              <a:rPr lang="el-GR" b="0" i="0" dirty="0">
                <a:solidFill>
                  <a:srgbClr val="28272B"/>
                </a:solidFill>
                <a:effectLst/>
                <a:latin typeface="open sans" panose="020B0606030504020204" pitchFamily="34" charset="0"/>
              </a:rPr>
              <a:t>Ο </a:t>
            </a:r>
            <a:r>
              <a:rPr lang="el-GR" b="0" i="0" dirty="0" err="1">
                <a:solidFill>
                  <a:srgbClr val="28272B"/>
                </a:solidFill>
                <a:effectLst/>
                <a:latin typeface="open sans" panose="020B0606030504020204" pitchFamily="34" charset="0"/>
              </a:rPr>
              <a:t>Γκουσγκούνης</a:t>
            </a:r>
            <a:r>
              <a:rPr lang="el-GR" b="0" i="0" dirty="0">
                <a:solidFill>
                  <a:srgbClr val="28272B"/>
                </a:solidFill>
                <a:effectLst/>
                <a:latin typeface="open sans" panose="020B0606030504020204" pitchFamily="34" charset="0"/>
              </a:rPr>
              <a:t> σε ρόλο ψαρά με δυο νοικοκυρές που θέλουν να αγοράσουν ψάρια. «Γλώσσες έχετε;» τον ρωτούν; Αφού ακολουθεί ό,τι είναι να ακολουθήσει, ακούγεται να λέει «ψάρια θέλατε, </a:t>
            </a:r>
            <a:r>
              <a:rPr lang="el-GR" b="0" i="0" dirty="0" err="1">
                <a:solidFill>
                  <a:srgbClr val="28272B"/>
                </a:solidFill>
                <a:effectLst/>
                <a:latin typeface="open sans" panose="020B0606030504020204" pitchFamily="34" charset="0"/>
              </a:rPr>
              <a:t>π@τ@ν@ς</a:t>
            </a:r>
            <a:r>
              <a:rPr lang="el-GR" b="0" i="0" dirty="0">
                <a:solidFill>
                  <a:srgbClr val="28272B"/>
                </a:solidFill>
                <a:effectLst/>
                <a:latin typeface="open sans" panose="020B0606030504020204" pitchFamily="34" charset="0"/>
              </a:rPr>
              <a:t>».</a:t>
            </a:r>
            <a:br>
              <a:rPr lang="el-GR" dirty="0"/>
            </a:br>
            <a:endParaRPr lang="el-GR" dirty="0"/>
          </a:p>
          <a:p>
            <a:r>
              <a:rPr lang="el-GR" b="0" i="0" dirty="0">
                <a:solidFill>
                  <a:srgbClr val="28272B"/>
                </a:solidFill>
                <a:effectLst/>
                <a:latin typeface="open sans" panose="020B0606030504020204" pitchFamily="34" charset="0"/>
              </a:rPr>
              <a:t>Ξημερώνει στη σκηνή μιας ταινίας, με τον Κώστα </a:t>
            </a:r>
            <a:r>
              <a:rPr lang="el-GR" b="0" i="0" dirty="0" err="1">
                <a:solidFill>
                  <a:srgbClr val="28272B"/>
                </a:solidFill>
                <a:effectLst/>
                <a:latin typeface="open sans" panose="020B0606030504020204" pitchFamily="34" charset="0"/>
              </a:rPr>
              <a:t>Γκουσγκούνη</a:t>
            </a:r>
            <a:r>
              <a:rPr lang="el-GR" b="0" i="0" dirty="0">
                <a:solidFill>
                  <a:srgbClr val="28272B"/>
                </a:solidFill>
                <a:effectLst/>
                <a:latin typeface="open sans" panose="020B0606030504020204" pitchFamily="34" charset="0"/>
              </a:rPr>
              <a:t> να έχει τοποθετήσει τα επίμαχα σε ένα καλοριφέρ. Η παρτενέρ του ξυπνάει και τον βλέπει, ρωτώντας τον «Τι κάνεις εκεί;» και τον </a:t>
            </a:r>
            <a:r>
              <a:rPr lang="el-GR" b="0" i="0" dirty="0" err="1">
                <a:solidFill>
                  <a:srgbClr val="28272B"/>
                </a:solidFill>
                <a:effectLst/>
                <a:latin typeface="open sans" panose="020B0606030504020204" pitchFamily="34" charset="0"/>
              </a:rPr>
              <a:t>Γκουσγκούνη</a:t>
            </a:r>
            <a:r>
              <a:rPr lang="el-GR" b="0" i="0" dirty="0">
                <a:solidFill>
                  <a:srgbClr val="28272B"/>
                </a:solidFill>
                <a:effectLst/>
                <a:latin typeface="open sans" panose="020B0606030504020204" pitchFamily="34" charset="0"/>
              </a:rPr>
              <a:t> να της απαντά «ζεσταίνω το πρωινό σου».</a:t>
            </a:r>
            <a:endParaRPr lang="en-US" dirty="0"/>
          </a:p>
        </p:txBody>
      </p:sp>
    </p:spTree>
    <p:extLst>
      <p:ext uri="{BB962C8B-B14F-4D97-AF65-F5344CB8AC3E}">
        <p14:creationId xmlns:p14="http://schemas.microsoft.com/office/powerpoint/2010/main" val="844925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6D640-9D26-AEC1-5ED3-4F7AC04076E6}"/>
              </a:ext>
            </a:extLst>
          </p:cNvPr>
          <p:cNvSpPr>
            <a:spLocks noGrp="1"/>
          </p:cNvSpPr>
          <p:nvPr>
            <p:ph type="title"/>
          </p:nvPr>
        </p:nvSpPr>
        <p:spPr>
          <a:xfrm>
            <a:off x="1097280" y="286603"/>
            <a:ext cx="10058400" cy="789843"/>
          </a:xfrm>
        </p:spPr>
        <p:txBody>
          <a:bodyPr/>
          <a:lstStyle/>
          <a:p>
            <a:r>
              <a:rPr lang="el-GR" dirty="0"/>
              <a:t>Ατάκες του Κώστα </a:t>
            </a:r>
            <a:r>
              <a:rPr lang="el-GR" dirty="0" err="1"/>
              <a:t>Γκουσγκούνη</a:t>
            </a:r>
            <a:endParaRPr lang="en-US" dirty="0"/>
          </a:p>
        </p:txBody>
      </p:sp>
      <p:sp>
        <p:nvSpPr>
          <p:cNvPr id="3" name="Content Placeholder 2">
            <a:extLst>
              <a:ext uri="{FF2B5EF4-FFF2-40B4-BE49-F238E27FC236}">
                <a16:creationId xmlns:a16="http://schemas.microsoft.com/office/drawing/2014/main" id="{F3E486D1-9554-117B-17A2-852489352875}"/>
              </a:ext>
            </a:extLst>
          </p:cNvPr>
          <p:cNvSpPr>
            <a:spLocks noGrp="1"/>
          </p:cNvSpPr>
          <p:nvPr>
            <p:ph idx="1"/>
          </p:nvPr>
        </p:nvSpPr>
        <p:spPr>
          <a:xfrm>
            <a:off x="208344" y="1354239"/>
            <a:ext cx="11644132" cy="4907666"/>
          </a:xfrm>
        </p:spPr>
        <p:txBody>
          <a:bodyPr>
            <a:normAutofit fontScale="85000" lnSpcReduction="20000"/>
          </a:bodyPr>
          <a:lstStyle/>
          <a:p>
            <a:r>
              <a:rPr lang="el-GR" b="0" i="0" dirty="0">
                <a:solidFill>
                  <a:srgbClr val="28272B"/>
                </a:solidFill>
                <a:effectLst/>
                <a:latin typeface="open sans" panose="020B0606030504020204" pitchFamily="34" charset="0"/>
              </a:rPr>
              <a:t>Σε διάλογο με τη σύζυγό του, στην ταινία, ο </a:t>
            </a:r>
            <a:r>
              <a:rPr lang="el-GR" b="0" i="0" dirty="0" err="1">
                <a:solidFill>
                  <a:srgbClr val="28272B"/>
                </a:solidFill>
                <a:effectLst/>
                <a:latin typeface="open sans" panose="020B0606030504020204" pitchFamily="34" charset="0"/>
              </a:rPr>
              <a:t>Γκουσγκούνης</a:t>
            </a:r>
            <a:r>
              <a:rPr lang="el-GR" b="0" i="0" dirty="0">
                <a:solidFill>
                  <a:srgbClr val="28272B"/>
                </a:solidFill>
                <a:effectLst/>
                <a:latin typeface="open sans" panose="020B0606030504020204" pitchFamily="34" charset="0"/>
              </a:rPr>
              <a:t> ρωτά, «Τι φαΐ έκανες;». Η σύζυγος του απαντά: «Δεν έκανα φαΐ» και τότε ο </a:t>
            </a:r>
            <a:r>
              <a:rPr lang="el-GR" b="0" i="0" dirty="0" err="1">
                <a:solidFill>
                  <a:srgbClr val="28272B"/>
                </a:solidFill>
                <a:effectLst/>
                <a:latin typeface="open sans" panose="020B0606030504020204" pitchFamily="34" charset="0"/>
              </a:rPr>
              <a:t>Γκουσγκούνης</a:t>
            </a:r>
            <a:r>
              <a:rPr lang="el-GR" b="0" i="0" dirty="0">
                <a:solidFill>
                  <a:srgbClr val="28272B"/>
                </a:solidFill>
                <a:effectLst/>
                <a:latin typeface="open sans" panose="020B0606030504020204" pitchFamily="34" charset="0"/>
              </a:rPr>
              <a:t> λέει: «Δεν έκανες φαΐ; Θα σε </a:t>
            </a:r>
            <a:r>
              <a:rPr lang="el-GR" b="0" i="0" dirty="0" err="1">
                <a:solidFill>
                  <a:srgbClr val="28272B"/>
                </a:solidFill>
                <a:effectLst/>
                <a:latin typeface="open sans" panose="020B0606030504020204" pitchFamily="34" charset="0"/>
              </a:rPr>
              <a:t>γ@μ@σω</a:t>
            </a:r>
            <a:r>
              <a:rPr lang="el-GR" b="0" i="0" dirty="0">
                <a:solidFill>
                  <a:srgbClr val="28272B"/>
                </a:solidFill>
                <a:effectLst/>
                <a:latin typeface="open sans" panose="020B0606030504020204" pitchFamily="34" charset="0"/>
              </a:rPr>
              <a:t>».</a:t>
            </a:r>
          </a:p>
          <a:p>
            <a:br>
              <a:rPr lang="el-GR" dirty="0"/>
            </a:br>
            <a:r>
              <a:rPr lang="el-GR" b="0" i="0" dirty="0">
                <a:solidFill>
                  <a:srgbClr val="28272B"/>
                </a:solidFill>
                <a:effectLst/>
                <a:latin typeface="open sans" panose="020B0606030504020204" pitchFamily="34" charset="0"/>
              </a:rPr>
              <a:t>Ξανά σε διάλογο με τη σύζυγό του για φαγητό, ο </a:t>
            </a:r>
            <a:r>
              <a:rPr lang="el-GR" b="0" i="0" dirty="0" err="1">
                <a:solidFill>
                  <a:srgbClr val="28272B"/>
                </a:solidFill>
                <a:effectLst/>
                <a:latin typeface="open sans" panose="020B0606030504020204" pitchFamily="34" charset="0"/>
              </a:rPr>
              <a:t>Γκουσγκούνης</a:t>
            </a:r>
            <a:r>
              <a:rPr lang="el-GR" b="0" i="0" dirty="0">
                <a:solidFill>
                  <a:srgbClr val="28272B"/>
                </a:solidFill>
                <a:effectLst/>
                <a:latin typeface="open sans" panose="020B0606030504020204" pitchFamily="34" charset="0"/>
              </a:rPr>
              <a:t> τη ρωτά «Γυναίκα, τι φαΐ έχουμε;», με αυτή να του απαντά: «Μακαρόνια» και τότε ο </a:t>
            </a:r>
            <a:r>
              <a:rPr lang="el-GR" b="0" i="0" dirty="0" err="1">
                <a:solidFill>
                  <a:srgbClr val="28272B"/>
                </a:solidFill>
                <a:effectLst/>
                <a:latin typeface="open sans" panose="020B0606030504020204" pitchFamily="34" charset="0"/>
              </a:rPr>
              <a:t>Γκουσγκούνης</a:t>
            </a:r>
            <a:r>
              <a:rPr lang="el-GR" b="0" i="0" dirty="0">
                <a:solidFill>
                  <a:srgbClr val="28272B"/>
                </a:solidFill>
                <a:effectLst/>
                <a:latin typeface="open sans" panose="020B0606030504020204" pitchFamily="34" charset="0"/>
              </a:rPr>
              <a:t> της λέει: «Τη </a:t>
            </a:r>
            <a:r>
              <a:rPr lang="el-GR" b="0" i="0" dirty="0" err="1">
                <a:solidFill>
                  <a:srgbClr val="28272B"/>
                </a:solidFill>
                <a:effectLst/>
                <a:latin typeface="open sans" panose="020B0606030504020204" pitchFamily="34" charset="0"/>
              </a:rPr>
              <a:t>γ@μ@σες</a:t>
            </a:r>
            <a:r>
              <a:rPr lang="el-GR" b="0" i="0" dirty="0">
                <a:solidFill>
                  <a:srgbClr val="28272B"/>
                </a:solidFill>
                <a:effectLst/>
                <a:latin typeface="open sans" panose="020B0606030504020204" pitchFamily="34" charset="0"/>
              </a:rPr>
              <a:t>!»</a:t>
            </a:r>
          </a:p>
          <a:p>
            <a:br>
              <a:rPr lang="el-GR" dirty="0"/>
            </a:br>
            <a:r>
              <a:rPr lang="el-GR" b="0" i="0" dirty="0">
                <a:solidFill>
                  <a:srgbClr val="28272B"/>
                </a:solidFill>
                <a:effectLst/>
                <a:latin typeface="open sans" panose="020B0606030504020204" pitchFamily="34" charset="0"/>
              </a:rPr>
              <a:t>Η παρτενέρ του λέει: «Άκου, πώς κελαηδούν τα πουλάκια» </a:t>
            </a:r>
            <a:r>
              <a:rPr lang="el-GR" b="0" i="0" dirty="0" err="1">
                <a:solidFill>
                  <a:srgbClr val="28272B"/>
                </a:solidFill>
                <a:effectLst/>
                <a:latin typeface="open sans" panose="020B0606030504020204" pitchFamily="34" charset="0"/>
              </a:rPr>
              <a:t>Γκουσγκούνης</a:t>
            </a:r>
            <a:r>
              <a:rPr lang="el-GR" b="0" i="0" dirty="0">
                <a:solidFill>
                  <a:srgbClr val="28272B"/>
                </a:solidFill>
                <a:effectLst/>
                <a:latin typeface="open sans" panose="020B0606030504020204" pitchFamily="34" charset="0"/>
              </a:rPr>
              <a:t>: «Άστα αυτά και κοίτα να κάνεις το δικό μου πουλάκι να κελαηδήσει»</a:t>
            </a:r>
          </a:p>
          <a:p>
            <a:br>
              <a:rPr lang="el-GR" dirty="0"/>
            </a:br>
            <a:r>
              <a:rPr lang="el-GR" b="0" i="0" dirty="0" err="1">
                <a:solidFill>
                  <a:srgbClr val="28272B"/>
                </a:solidFill>
                <a:effectLst/>
                <a:latin typeface="open sans" panose="020B0606030504020204" pitchFamily="34" charset="0"/>
              </a:rPr>
              <a:t>Γκουσγκούνης</a:t>
            </a:r>
            <a:r>
              <a:rPr lang="el-GR" b="0" i="0" dirty="0">
                <a:solidFill>
                  <a:srgbClr val="28272B"/>
                </a:solidFill>
                <a:effectLst/>
                <a:latin typeface="open sans" panose="020B0606030504020204" pitchFamily="34" charset="0"/>
              </a:rPr>
              <a:t> στην παρτενέρ του: «Βάστα τοίχο, θα σπρώξω»</a:t>
            </a:r>
          </a:p>
          <a:p>
            <a:br>
              <a:rPr lang="el-GR" dirty="0"/>
            </a:br>
            <a:r>
              <a:rPr lang="el-GR" b="0" i="0" dirty="0">
                <a:solidFill>
                  <a:srgbClr val="28272B"/>
                </a:solidFill>
                <a:effectLst/>
                <a:latin typeface="open sans" panose="020B0606030504020204" pitchFamily="34" charset="0"/>
              </a:rPr>
              <a:t>Σε ρόλο βαρκάρη, ο </a:t>
            </a:r>
            <a:r>
              <a:rPr lang="el-GR" b="0" i="0" dirty="0" err="1">
                <a:solidFill>
                  <a:srgbClr val="28272B"/>
                </a:solidFill>
                <a:effectLst/>
                <a:latin typeface="open sans" panose="020B0606030504020204" pitchFamily="34" charset="0"/>
              </a:rPr>
              <a:t>Γκουσγκούνης</a:t>
            </a:r>
            <a:r>
              <a:rPr lang="el-GR" b="0" i="0" dirty="0">
                <a:solidFill>
                  <a:srgbClr val="28272B"/>
                </a:solidFill>
                <a:effectLst/>
                <a:latin typeface="open sans" panose="020B0606030504020204" pitchFamily="34" charset="0"/>
              </a:rPr>
              <a:t> μεταφέρει μια τουρίστρια, η οποία αναφωνεί «ωχ, έφυγε το ένα» από τα κουπιά. Τότε, ο </a:t>
            </a:r>
            <a:r>
              <a:rPr lang="el-GR" b="0" i="0" dirty="0" err="1">
                <a:solidFill>
                  <a:srgbClr val="28272B"/>
                </a:solidFill>
                <a:effectLst/>
                <a:latin typeface="open sans" panose="020B0606030504020204" pitchFamily="34" charset="0"/>
              </a:rPr>
              <a:t>Γκουσγκούνης</a:t>
            </a:r>
            <a:r>
              <a:rPr lang="el-GR" b="0" i="0" dirty="0">
                <a:solidFill>
                  <a:srgbClr val="28272B"/>
                </a:solidFill>
                <a:effectLst/>
                <a:latin typeface="open sans" panose="020B0606030504020204" pitchFamily="34" charset="0"/>
              </a:rPr>
              <a:t> ρίχνει και το άλλο, με την τουρίστρια να τον ρωτάει πώς θα περάσει τώρα απέναντι και τον </a:t>
            </a:r>
            <a:r>
              <a:rPr lang="el-GR" b="0" i="0" dirty="0" err="1">
                <a:solidFill>
                  <a:srgbClr val="28272B"/>
                </a:solidFill>
                <a:effectLst/>
                <a:latin typeface="open sans" panose="020B0606030504020204" pitchFamily="34" charset="0"/>
              </a:rPr>
              <a:t>Γκουσγκούνη</a:t>
            </a:r>
            <a:r>
              <a:rPr lang="el-GR" b="0" i="0" dirty="0">
                <a:solidFill>
                  <a:srgbClr val="28272B"/>
                </a:solidFill>
                <a:effectLst/>
                <a:latin typeface="open sans" panose="020B0606030504020204" pitchFamily="34" charset="0"/>
              </a:rPr>
              <a:t> να της απαντά: «Θα σε περάσω </a:t>
            </a:r>
            <a:r>
              <a:rPr lang="el-GR" b="0" i="0" dirty="0" err="1">
                <a:solidFill>
                  <a:srgbClr val="28272B"/>
                </a:solidFill>
                <a:effectLst/>
                <a:latin typeface="open sans" panose="020B0606030504020204" pitchFamily="34" charset="0"/>
              </a:rPr>
              <a:t>γ@μι@ντ@ς</a:t>
            </a:r>
            <a:r>
              <a:rPr lang="el-GR" b="0" i="0" dirty="0">
                <a:solidFill>
                  <a:srgbClr val="28272B"/>
                </a:solidFill>
                <a:effectLst/>
                <a:latin typeface="open sans" panose="020B0606030504020204" pitchFamily="34" charset="0"/>
              </a:rPr>
              <a:t>».</a:t>
            </a:r>
          </a:p>
          <a:p>
            <a:r>
              <a:rPr lang="en-US" dirty="0">
                <a:hlinkClick r:id="rId2"/>
              </a:rPr>
              <a:t>https://pelop.gr/kostas-gkousgkounis-oi-atakes-pou-afisan-epochi/</a:t>
            </a:r>
            <a:endParaRPr lang="el-GR" dirty="0"/>
          </a:p>
          <a:p>
            <a:br>
              <a:rPr lang="el-GR" dirty="0"/>
            </a:br>
            <a:endParaRPr lang="en-US" dirty="0"/>
          </a:p>
        </p:txBody>
      </p:sp>
    </p:spTree>
    <p:extLst>
      <p:ext uri="{BB962C8B-B14F-4D97-AF65-F5344CB8AC3E}">
        <p14:creationId xmlns:p14="http://schemas.microsoft.com/office/powerpoint/2010/main" val="2410805559"/>
      </p:ext>
    </p:extLst>
  </p:cSld>
  <p:clrMapOvr>
    <a:masterClrMapping/>
  </p:clrMapOvr>
</p:sld>
</file>

<file path=ppt/theme/theme1.xml><?xml version="1.0" encoding="utf-8"?>
<a:theme xmlns:a="http://schemas.openxmlformats.org/drawingml/2006/main" name="RetrospectVTI">
  <a:themeElements>
    <a:clrScheme name="AnalogousFromLightSeedRightStep">
      <a:dk1>
        <a:srgbClr val="000000"/>
      </a:dk1>
      <a:lt1>
        <a:srgbClr val="FFFFFF"/>
      </a:lt1>
      <a:dk2>
        <a:srgbClr val="412F24"/>
      </a:dk2>
      <a:lt2>
        <a:srgbClr val="E2E5E8"/>
      </a:lt2>
      <a:accent1>
        <a:srgbClr val="E88B34"/>
      </a:accent1>
      <a:accent2>
        <a:srgbClr val="AEA33A"/>
      </a:accent2>
      <a:accent3>
        <a:srgbClr val="8CAB4A"/>
      </a:accent3>
      <a:accent4>
        <a:srgbClr val="58B636"/>
      </a:accent4>
      <a:accent5>
        <a:srgbClr val="2EBA43"/>
      </a:accent5>
      <a:accent6>
        <a:srgbClr val="32B67D"/>
      </a:accent6>
      <a:hlink>
        <a:srgbClr val="5E85A8"/>
      </a:hlink>
      <a:folHlink>
        <a:srgbClr val="7F7F7F"/>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docProps/app.xml><?xml version="1.0" encoding="utf-8"?>
<Properties xmlns="http://schemas.openxmlformats.org/officeDocument/2006/extended-properties" xmlns:vt="http://schemas.openxmlformats.org/officeDocument/2006/docPropsVTypes">
  <TotalTime>2755</TotalTime>
  <Words>3765</Words>
  <Application>Microsoft Office PowerPoint</Application>
  <PresentationFormat>Widescreen</PresentationFormat>
  <Paragraphs>148</Paragraphs>
  <Slides>40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40</vt:i4>
      </vt:variant>
    </vt:vector>
  </HeadingPairs>
  <TitlesOfParts>
    <vt:vector size="49" baseType="lpstr">
      <vt:lpstr>Arial</vt:lpstr>
      <vt:lpstr>Calibri</vt:lpstr>
      <vt:lpstr>Calibri Light</vt:lpstr>
      <vt:lpstr>Fedra Sans</vt:lpstr>
      <vt:lpstr>open sans</vt:lpstr>
      <vt:lpstr>Roboto</vt:lpstr>
      <vt:lpstr>Roboto Condensed</vt:lpstr>
      <vt:lpstr>Times New Roman</vt:lpstr>
      <vt:lpstr>RetrospectVTI</vt:lpstr>
      <vt:lpstr>Greek erotica</vt:lpstr>
      <vt:lpstr>Δάφνις και Χλόη (1931)- Ορέστης Λιάσκος</vt:lpstr>
      <vt:lpstr>Η πρώτη γυμνή σκηνή στον ευρωπαϊκό κιν/φο</vt:lpstr>
      <vt:lpstr>Δάφνις και Χλόη</vt:lpstr>
      <vt:lpstr>Δάφνις και Χλόη</vt:lpstr>
      <vt:lpstr>Δάφνις και Χλόη</vt:lpstr>
      <vt:lpstr>Νέος Ελληνικός Κινηματογράφος- ‘Σινεμά Τέχνης’</vt:lpstr>
      <vt:lpstr>Vortex- 1967 (1970)- Ν. Κούνδουρος</vt:lpstr>
      <vt:lpstr>Vortex</vt:lpstr>
      <vt:lpstr>Ευδοκία του Αλέξη Δαμιανού (1971)</vt:lpstr>
      <vt:lpstr>Ευδοκία</vt:lpstr>
      <vt:lpstr>2η σκηνοθετική απόπειρα του Γιάννη Κοκκόλη  (1966)</vt:lpstr>
      <vt:lpstr>«Ο Βιασμός μιας Παρθένας»</vt:lpstr>
      <vt:lpstr>Τα Μυστικά της Αμαρτωλής Αθήνας -1966</vt:lpstr>
      <vt:lpstr>Τα Μυστικά της Αμαρτωλής Αθήνας -1966</vt:lpstr>
      <vt:lpstr> Ο Ζεστός Μήνας Αύγουστος (1966)- Σωκ. Καψάσκης και Πυρετός (1965) –Στέλιος Τζάκσον </vt:lpstr>
      <vt:lpstr> Ο Ζεστός Μήνας Αύγουστος (1966)- Σωκ. Καψάσκης και Πυρετός (1965) –Στέλιος Τζάκσον </vt:lpstr>
      <vt:lpstr>Χωρίς Ιδανικά (1965)</vt:lpstr>
      <vt:lpstr>The landscape of Greek erotic filmmaking in the 1970s</vt:lpstr>
      <vt:lpstr>The landscape of Greek erotic filmmaking in the 1970s</vt:lpstr>
      <vt:lpstr>The landscape of Greek erotic filmmaking in the 1970s</vt:lpstr>
      <vt:lpstr>Giallo novels- and Italian sexploitation</vt:lpstr>
      <vt:lpstr>what does erotic action in Greek erotica involve? </vt:lpstr>
      <vt:lpstr>The Lady is a Whore, 1972</vt:lpstr>
      <vt:lpstr>Το Κορίτσι και το Άλογο (1973)- Βασίλης Σερντάρης</vt:lpstr>
      <vt:lpstr>Το Κορίτσι και το ‘Αλογο</vt:lpstr>
      <vt:lpstr>Το Κορίτσι και το ‘Αλογο</vt:lpstr>
      <vt:lpstr>https://www.lifo.gr/various/greek-erotica-koritsi-kai-alogo</vt:lpstr>
      <vt:lpstr>Ανήλικες αμαρτωλές (1971) a.k.a. Μοιραίος έρωτας a.k.a. Ερωτικό ξύπνημα !975)</vt:lpstr>
      <vt:lpstr>1970s Greek erotica</vt:lpstr>
      <vt:lpstr>1970s Greek erotica</vt:lpstr>
      <vt:lpstr>1970s Greek erotica</vt:lpstr>
      <vt:lpstr>Greek-Cypriot co-productions</vt:lpstr>
      <vt:lpstr>Black Emmanuelle trilogy</vt:lpstr>
      <vt:lpstr>Greek-Cypriot co-productions</vt:lpstr>
      <vt:lpstr>Greek cinema in the UK between 1979-1984</vt:lpstr>
      <vt:lpstr>Emanuelle Queen of Sados</vt:lpstr>
      <vt:lpstr>Mylonakos and Fournistakis</vt:lpstr>
      <vt:lpstr>Ατάκες του Κώστα Γκουσγκούνη</vt:lpstr>
      <vt:lpstr>Ατάκες του Κώστα Γκουσγκούνη</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Greek erotica</dc:title>
  <dc:creator>Liza Tsaliki</dc:creator>
  <cp:lastModifiedBy>Liza Tsaliki</cp:lastModifiedBy>
  <cp:revision>2</cp:revision>
  <dcterms:created xsi:type="dcterms:W3CDTF">2022-04-09T19:29:42Z</dcterms:created>
  <dcterms:modified xsi:type="dcterms:W3CDTF">2026-05-12T12:54:33Z</dcterms:modified>
</cp:coreProperties>
</file>